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92"/>
  </p:notesMasterIdLst>
  <p:sldIdLst>
    <p:sldId id="256" r:id="rId2"/>
    <p:sldId id="257" r:id="rId3"/>
    <p:sldId id="272" r:id="rId4"/>
    <p:sldId id="273" r:id="rId5"/>
    <p:sldId id="274" r:id="rId6"/>
    <p:sldId id="357" r:id="rId7"/>
    <p:sldId id="275" r:id="rId8"/>
    <p:sldId id="339" r:id="rId9"/>
    <p:sldId id="318" r:id="rId10"/>
    <p:sldId id="338" r:id="rId11"/>
    <p:sldId id="276" r:id="rId12"/>
    <p:sldId id="319" r:id="rId13"/>
    <p:sldId id="341" r:id="rId14"/>
    <p:sldId id="278" r:id="rId15"/>
    <p:sldId id="320" r:id="rId16"/>
    <p:sldId id="340" r:id="rId17"/>
    <p:sldId id="277" r:id="rId18"/>
    <p:sldId id="342" r:id="rId19"/>
    <p:sldId id="343" r:id="rId20"/>
    <p:sldId id="281" r:id="rId21"/>
    <p:sldId id="258" r:id="rId22"/>
    <p:sldId id="303" r:id="rId23"/>
    <p:sldId id="344" r:id="rId24"/>
    <p:sldId id="346" r:id="rId25"/>
    <p:sldId id="345" r:id="rId26"/>
    <p:sldId id="279" r:id="rId27"/>
    <p:sldId id="280" r:id="rId28"/>
    <p:sldId id="304" r:id="rId29"/>
    <p:sldId id="282" r:id="rId30"/>
    <p:sldId id="283" r:id="rId31"/>
    <p:sldId id="259" r:id="rId32"/>
    <p:sldId id="295" r:id="rId33"/>
    <p:sldId id="297" r:id="rId34"/>
    <p:sldId id="347" r:id="rId35"/>
    <p:sldId id="260" r:id="rId36"/>
    <p:sldId id="284" r:id="rId37"/>
    <p:sldId id="323" r:id="rId38"/>
    <p:sldId id="351" r:id="rId39"/>
    <p:sldId id="266" r:id="rId40"/>
    <p:sldId id="349" r:id="rId41"/>
    <p:sldId id="322" r:id="rId42"/>
    <p:sldId id="305" r:id="rId43"/>
    <p:sldId id="348" r:id="rId44"/>
    <p:sldId id="307" r:id="rId45"/>
    <p:sldId id="308" r:id="rId46"/>
    <p:sldId id="350" r:id="rId47"/>
    <p:sldId id="285" r:id="rId48"/>
    <p:sldId id="261" r:id="rId49"/>
    <p:sldId id="309" r:id="rId50"/>
    <p:sldId id="287" r:id="rId51"/>
    <p:sldId id="310" r:id="rId52"/>
    <p:sldId id="262" r:id="rId53"/>
    <p:sldId id="324" r:id="rId54"/>
    <p:sldId id="286" r:id="rId55"/>
    <p:sldId id="311" r:id="rId56"/>
    <p:sldId id="329" r:id="rId57"/>
    <p:sldId id="336" r:id="rId58"/>
    <p:sldId id="352" r:id="rId59"/>
    <p:sldId id="337" r:id="rId60"/>
    <p:sldId id="330" r:id="rId61"/>
    <p:sldId id="331" r:id="rId62"/>
    <p:sldId id="332" r:id="rId63"/>
    <p:sldId id="333" r:id="rId64"/>
    <p:sldId id="263" r:id="rId65"/>
    <p:sldId id="288" r:id="rId66"/>
    <p:sldId id="313" r:id="rId67"/>
    <p:sldId id="353" r:id="rId68"/>
    <p:sldId id="334" r:id="rId69"/>
    <p:sldId id="264" r:id="rId70"/>
    <p:sldId id="296" r:id="rId71"/>
    <p:sldId id="265" r:id="rId72"/>
    <p:sldId id="354" r:id="rId73"/>
    <p:sldId id="355" r:id="rId74"/>
    <p:sldId id="356" r:id="rId75"/>
    <p:sldId id="267" r:id="rId76"/>
    <p:sldId id="325" r:id="rId77"/>
    <p:sldId id="326" r:id="rId78"/>
    <p:sldId id="327" r:id="rId79"/>
    <p:sldId id="289" r:id="rId80"/>
    <p:sldId id="298" r:id="rId81"/>
    <p:sldId id="268" r:id="rId82"/>
    <p:sldId id="301" r:id="rId83"/>
    <p:sldId id="300" r:id="rId84"/>
    <p:sldId id="299" r:id="rId85"/>
    <p:sldId id="271" r:id="rId86"/>
    <p:sldId id="290" r:id="rId87"/>
    <p:sldId id="293" r:id="rId88"/>
    <p:sldId id="291" r:id="rId89"/>
    <p:sldId id="292" r:id="rId90"/>
    <p:sldId id="294" r:id="rId9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65806" autoAdjust="0"/>
  </p:normalViewPr>
  <p:slideViewPr>
    <p:cSldViewPr>
      <p:cViewPr varScale="1">
        <p:scale>
          <a:sx n="70" d="100"/>
          <a:sy n="70" d="100"/>
        </p:scale>
        <p:origin x="1146"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AF396F-32C6-44FE-9F8F-F631C1B8FF90}" type="datetimeFigureOut">
              <a:rPr lang="tr-TR" smtClean="0"/>
              <a:pPr/>
              <a:t>3.10.2023</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C806ED-DB7C-45F3-ACE8-591D06E20929}" type="slidenum">
              <a:rPr lang="tr-TR" smtClean="0"/>
              <a:pPr/>
              <a:t>‹#›</a:t>
            </a:fld>
            <a:endParaRPr lang="tr-TR"/>
          </a:p>
        </p:txBody>
      </p:sp>
    </p:spTree>
    <p:extLst>
      <p:ext uri="{BB962C8B-B14F-4D97-AF65-F5344CB8AC3E}">
        <p14:creationId xmlns:p14="http://schemas.microsoft.com/office/powerpoint/2010/main" val="352308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Bilgisayar</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kendisine verilen program gereğince, aritmetik ve mantıksal işlemleri çok hızlı bir şekilde yapabilen, verileri işleyebilen, bilgileri depolayan, gerektiğinde bilgileri kullanıcıya sunan elektronik ve mekanik bir makine olarak tanımlanır. Günümüzde bilgisayarlar aritmetik işlemler yapmak, hesaplama yöntemlerini belirleyerek sonuca ulaşmak, internet aracılığıyla e-posta kullanmak ve elektronik dokümanlara erişmek, telekonferans uygulamalarını gerçekleştirmek, tasarım, çizim ve mühendislik uygulamaları gibi ileri seviye grafiksel ve hesaplama işlemleri gerçekleştirmek için kullanılabilmektedir. </a:t>
            </a:r>
          </a:p>
          <a:p>
            <a:r>
              <a:rPr lang="tr-TR" sz="1200" kern="1200" dirty="0">
                <a:solidFill>
                  <a:schemeClr val="tx1"/>
                </a:solidFill>
                <a:effectLst/>
                <a:latin typeface="+mn-lt"/>
                <a:ea typeface="+mn-ea"/>
                <a:cs typeface="+mn-cs"/>
              </a:rPr>
              <a:t>Bilgisayarlar insanların gerçekleştiremeyeceği işlemleri gerçekleştirebilen bir aygıt değildir. Bilgisayarlar; insanların kalem ve kağıt ile uzun zamanda yapabilecekleri ya da işlem hataları nedeniyle yanlış sonuçlara ulaşabileceği işlemlerde süreci hızlandırmak ve işlemleri insan hatalarından arındırmak üzere geliştirilmişlerdir. Bilgisayarların çok süratli işlem yapma ve elde ettiği verileri uzun süre saklayabilme özelliği bilgisayarların birçok alanda geniş kullanımına yol açmaktadır.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a:t>
            </a:fld>
            <a:endParaRPr lang="tr-TR"/>
          </a:p>
        </p:txBody>
      </p:sp>
    </p:spTree>
    <p:extLst>
      <p:ext uri="{BB962C8B-B14F-4D97-AF65-F5344CB8AC3E}">
        <p14:creationId xmlns:p14="http://schemas.microsoft.com/office/powerpoint/2010/main" val="202645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Mikrobilgisayarlar olarak da isimlendirilmektedirler ve genellikle tek kişi tarafından kişisel amaçlar için kullanılan bilgisayarlardır. Kişisel bilgisayarlar genellikle ofis ve uygulamalarında kullanılmaktadır. En büyük üretim ve pazarlama payına sahip bilgisayarlardır. Kullanım alanı çok geniştir. Kullanım alanları ev, ofis uygulamaları, veri tabanı uygulamaları ve daha birçok alanda kullanılmaktadır.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26</a:t>
            </a:fld>
            <a:endParaRPr lang="tr-TR"/>
          </a:p>
        </p:txBody>
      </p:sp>
    </p:spTree>
    <p:extLst>
      <p:ext uri="{BB962C8B-B14F-4D97-AF65-F5344CB8AC3E}">
        <p14:creationId xmlns:p14="http://schemas.microsoft.com/office/powerpoint/2010/main" val="341422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Terminal bilgisayarların genellikle kendilerine özgü bir hafızaları bulunmamaktadır. Üzerlerinde bulunan ağ kartı ile bir sunucu bilgisayara bağlanırlar ve işlemleri o sunucu bilgisayarlar üzerinde gerçekleştirirler. Veri depolamak için ana bilgisayarı kullanırlar. Terminal bilgisayarlar kalıcı bellekleri olmadığı ve diğer donanımları da kişisel bilgisayarlara göre daha ucuz olduğu için eğitim kurumları ve çok sayıda kullanıcının aynı işlemi gerçekleştirdiği kurumlarda tercih edilmektedir. Terminal bilgisayarlar PC’ler kadar gelişkin değildir. Yapacakları iş genelde uygulama yazılımlarını kullanarak </a:t>
            </a:r>
            <a:r>
              <a:rPr lang="tr-TR" sz="1200" kern="1200" dirty="0" err="1">
                <a:solidFill>
                  <a:schemeClr val="tx1"/>
                </a:solidFill>
                <a:effectLst/>
                <a:latin typeface="+mn-lt"/>
                <a:ea typeface="+mn-ea"/>
                <a:cs typeface="+mn-cs"/>
              </a:rPr>
              <a:t>veritabanına</a:t>
            </a:r>
            <a:r>
              <a:rPr lang="tr-TR" sz="1200" kern="1200" dirty="0">
                <a:solidFill>
                  <a:schemeClr val="tx1"/>
                </a:solidFill>
                <a:effectLst/>
                <a:latin typeface="+mn-lt"/>
                <a:ea typeface="+mn-ea"/>
                <a:cs typeface="+mn-cs"/>
              </a:rPr>
              <a:t> veri yüklemek ve verileri işlemek olduğundan çok fazla donanıma ihtiyaç duymamaktadırlar. Veri depolamak için ana bilgisayarı kullanırlar. Banka şubelerindeki, süpermarket kasalarındaki bilgisayarlar bu tür bilgisayarlara iyi bir örnektir.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27</a:t>
            </a:fld>
            <a:endParaRPr lang="tr-TR"/>
          </a:p>
        </p:txBody>
      </p:sp>
    </p:spTree>
    <p:extLst>
      <p:ext uri="{BB962C8B-B14F-4D97-AF65-F5344CB8AC3E}">
        <p14:creationId xmlns:p14="http://schemas.microsoft.com/office/powerpoint/2010/main" val="2929091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Taşınabilir kişisel bilgisayarlar olarak sınıflandırılan bu bilgisayarlar donanım olarak bir PC’nin sahip olduğu bütün öğelere sahip olabilmektedirler. Özellikle sık seyahat eden ve bilgisayarına çok ihtiyaç duyan kişiler için ideal makinelerdir.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29</a:t>
            </a:fld>
            <a:endParaRPr lang="tr-TR"/>
          </a:p>
        </p:txBody>
      </p:sp>
    </p:spTree>
    <p:extLst>
      <p:ext uri="{BB962C8B-B14F-4D97-AF65-F5344CB8AC3E}">
        <p14:creationId xmlns:p14="http://schemas.microsoft.com/office/powerpoint/2010/main" val="1927092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Elektronik aygıtların gelişmesi ve kullanıcıların bilgisayarlarını yanlarında taşıma isteği, üretici firmaların da elde taşınabilecek bilgisayarlar üretmesine yol açmıştır. Bu gruba avuç içi bilgisayarlar, </a:t>
            </a:r>
            <a:r>
              <a:rPr lang="tr-TR" sz="1200" kern="1200" dirty="0" err="1">
                <a:solidFill>
                  <a:schemeClr val="tx1"/>
                </a:solidFill>
                <a:effectLst/>
                <a:latin typeface="+mn-lt"/>
                <a:ea typeface="+mn-ea"/>
                <a:cs typeface="+mn-cs"/>
              </a:rPr>
              <a:t>PDA’lar</a:t>
            </a:r>
            <a:r>
              <a:rPr lang="tr-TR" sz="1200" kern="1200" dirty="0">
                <a:solidFill>
                  <a:schemeClr val="tx1"/>
                </a:solidFill>
                <a:effectLst/>
                <a:latin typeface="+mn-lt"/>
                <a:ea typeface="+mn-ea"/>
                <a:cs typeface="+mn-cs"/>
              </a:rPr>
              <a:t> ve bazı cep telefonları girmektedir.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30</a:t>
            </a:fld>
            <a:endParaRPr lang="tr-TR"/>
          </a:p>
        </p:txBody>
      </p:sp>
    </p:spTree>
    <p:extLst>
      <p:ext uri="{BB962C8B-B14F-4D97-AF65-F5344CB8AC3E}">
        <p14:creationId xmlns:p14="http://schemas.microsoft.com/office/powerpoint/2010/main" val="75025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 bileşenlerini donanım ve yazılım olarak iki grup altında incelenebilir.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Bilgisayarı oluşturan fiziksel parçaların tamamına donanım denir. </a:t>
            </a:r>
            <a:r>
              <a:rPr lang="tr-TR" sz="1200" kern="1200" dirty="0" err="1">
                <a:solidFill>
                  <a:schemeClr val="tx1"/>
                </a:solidFill>
                <a:effectLst/>
                <a:latin typeface="+mn-lt"/>
                <a:ea typeface="+mn-ea"/>
                <a:cs typeface="+mn-cs"/>
              </a:rPr>
              <a:t>Anakart</a:t>
            </a:r>
            <a:r>
              <a:rPr lang="tr-TR" sz="1200" kern="1200" dirty="0">
                <a:solidFill>
                  <a:schemeClr val="tx1"/>
                </a:solidFill>
                <a:effectLst/>
                <a:latin typeface="+mn-lt"/>
                <a:ea typeface="+mn-ea"/>
                <a:cs typeface="+mn-cs"/>
              </a:rPr>
              <a:t>, ekran kartı, ses kartı, merkezi işlem birimi, bellek ve bellek türleri, giriş birimleri, çıkış birimleri ve depolama birimlerini içerir.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31</a:t>
            </a:fld>
            <a:endParaRPr lang="tr-TR"/>
          </a:p>
        </p:txBody>
      </p:sp>
    </p:spTree>
    <p:extLst>
      <p:ext uri="{BB962C8B-B14F-4D97-AF65-F5344CB8AC3E}">
        <p14:creationId xmlns:p14="http://schemas.microsoft.com/office/powerpoint/2010/main" val="311232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 donanımını bir arada tutan kasa, bilgisayarı oluşturan parçaların içine takıldığı ve bunları bir arada tutan metal bir kutudur. </a:t>
            </a:r>
            <a:r>
              <a:rPr lang="tr-TR" sz="1200" kern="1200" dirty="0" err="1">
                <a:solidFill>
                  <a:schemeClr val="tx1"/>
                </a:solidFill>
                <a:effectLst/>
                <a:latin typeface="+mn-lt"/>
                <a:ea typeface="+mn-ea"/>
                <a:cs typeface="+mn-cs"/>
              </a:rPr>
              <a:t>İçersinde</a:t>
            </a:r>
            <a:r>
              <a:rPr lang="tr-TR" sz="1200" kern="1200" dirty="0">
                <a:solidFill>
                  <a:schemeClr val="tx1"/>
                </a:solidFill>
                <a:effectLst/>
                <a:latin typeface="+mn-lt"/>
                <a:ea typeface="+mn-ea"/>
                <a:cs typeface="+mn-cs"/>
              </a:rPr>
              <a:t> 300 </a:t>
            </a:r>
            <a:r>
              <a:rPr lang="tr-TR" sz="1200" kern="1200" dirty="0" err="1">
                <a:solidFill>
                  <a:schemeClr val="tx1"/>
                </a:solidFill>
                <a:effectLst/>
                <a:latin typeface="+mn-lt"/>
                <a:ea typeface="+mn-ea"/>
                <a:cs typeface="+mn-cs"/>
              </a:rPr>
              <a:t>Watt</a:t>
            </a:r>
            <a:r>
              <a:rPr lang="tr-TR" sz="1200" kern="1200" dirty="0">
                <a:solidFill>
                  <a:schemeClr val="tx1"/>
                </a:solidFill>
                <a:effectLst/>
                <a:latin typeface="+mn-lt"/>
                <a:ea typeface="+mn-ea"/>
                <a:cs typeface="+mn-cs"/>
              </a:rPr>
              <a:t> civarında bir güç sağlayabilen bir güç kaynağı vardır. Bu güç kaynağı 220 V elektriği alıp çeşitli alt voltajlara dönüştürür. Buradan çıkan renkli kablolar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ve çeşitli cihazlara (disket sürücü, cd sürücü, sabit disk </a:t>
            </a:r>
            <a:r>
              <a:rPr lang="tr-TR" sz="1200" kern="1200" dirty="0" err="1">
                <a:solidFill>
                  <a:schemeClr val="tx1"/>
                </a:solidFill>
                <a:effectLst/>
                <a:latin typeface="+mn-lt"/>
                <a:ea typeface="+mn-ea"/>
                <a:cs typeface="+mn-cs"/>
              </a:rPr>
              <a:t>vb</a:t>
            </a:r>
            <a:r>
              <a:rPr lang="tr-TR" sz="1200" kern="1200" dirty="0">
                <a:solidFill>
                  <a:schemeClr val="tx1"/>
                </a:solidFill>
                <a:effectLst/>
                <a:latin typeface="+mn-lt"/>
                <a:ea typeface="+mn-ea"/>
                <a:cs typeface="+mn-cs"/>
              </a:rPr>
              <a:t>) takılır.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32</a:t>
            </a:fld>
            <a:endParaRPr lang="tr-TR"/>
          </a:p>
        </p:txBody>
      </p:sp>
    </p:spTree>
    <p:extLst>
      <p:ext uri="{BB962C8B-B14F-4D97-AF65-F5344CB8AC3E}">
        <p14:creationId xmlns:p14="http://schemas.microsoft.com/office/powerpoint/2010/main" val="101187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Bilgisayar kasasının sol üst köşesinde mavi dikdörtgen şeklinde görülen güç kaynağıdır.</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33</a:t>
            </a:fld>
            <a:endParaRPr lang="tr-TR"/>
          </a:p>
        </p:txBody>
      </p:sp>
    </p:spTree>
    <p:extLst>
      <p:ext uri="{BB962C8B-B14F-4D97-AF65-F5344CB8AC3E}">
        <p14:creationId xmlns:p14="http://schemas.microsoft.com/office/powerpoint/2010/main" val="1384847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Bilgisayarın omurgasını oluşturmaktadır. Bilgisayara bağlı bulunan giriş birimleri, çıkış birimleri, depolama birimleri, bellekleri ve merkezi işlem birimini yöneten, bu birimlerin haberleşmesini sağlayan donanımdır. Şekil 2.2’de </a:t>
            </a:r>
            <a:r>
              <a:rPr lang="tr-TR" sz="1200" kern="1200" dirty="0" err="1">
                <a:solidFill>
                  <a:schemeClr val="tx1"/>
                </a:solidFill>
                <a:effectLst/>
                <a:latin typeface="+mn-lt"/>
                <a:ea typeface="+mn-ea"/>
                <a:cs typeface="+mn-cs"/>
              </a:rPr>
              <a:t>anakart</a:t>
            </a:r>
            <a:r>
              <a:rPr lang="tr-TR" sz="1200" kern="1200" dirty="0">
                <a:solidFill>
                  <a:schemeClr val="tx1"/>
                </a:solidFill>
                <a:effectLst/>
                <a:latin typeface="+mn-lt"/>
                <a:ea typeface="+mn-ea"/>
                <a:cs typeface="+mn-cs"/>
              </a:rPr>
              <a:t> resmi görülmektedir.</a:t>
            </a:r>
          </a:p>
          <a:p>
            <a:r>
              <a:rPr lang="tr-TR" sz="1200" kern="1200" dirty="0">
                <a:solidFill>
                  <a:schemeClr val="tx1"/>
                </a:solidFill>
                <a:effectLst/>
                <a:latin typeface="+mn-lt"/>
                <a:ea typeface="+mn-ea"/>
                <a:cs typeface="+mn-cs"/>
              </a:rPr>
              <a:t>Bilgisayar donanımları </a:t>
            </a:r>
            <a:r>
              <a:rPr lang="tr-TR" sz="1200" kern="1200" dirty="0" err="1">
                <a:solidFill>
                  <a:schemeClr val="tx1"/>
                </a:solidFill>
                <a:effectLst/>
                <a:latin typeface="+mn-lt"/>
                <a:ea typeface="+mn-ea"/>
                <a:cs typeface="+mn-cs"/>
              </a:rPr>
              <a:t>anakart</a:t>
            </a:r>
            <a:r>
              <a:rPr lang="tr-TR" sz="1200" kern="1200" dirty="0">
                <a:solidFill>
                  <a:schemeClr val="tx1"/>
                </a:solidFill>
                <a:effectLst/>
                <a:latin typeface="+mn-lt"/>
                <a:ea typeface="+mn-ea"/>
                <a:cs typeface="+mn-cs"/>
              </a:rPr>
              <a:t> üzerinde bulunan ve </a:t>
            </a:r>
            <a:r>
              <a:rPr lang="tr-TR" sz="1200" kern="1200" dirty="0" err="1">
                <a:solidFill>
                  <a:schemeClr val="tx1"/>
                </a:solidFill>
                <a:effectLst/>
                <a:latin typeface="+mn-lt"/>
                <a:ea typeface="+mn-ea"/>
                <a:cs typeface="+mn-cs"/>
              </a:rPr>
              <a:t>slot</a:t>
            </a:r>
            <a:r>
              <a:rPr lang="tr-TR" sz="1200" kern="1200" dirty="0">
                <a:solidFill>
                  <a:schemeClr val="tx1"/>
                </a:solidFill>
                <a:effectLst/>
                <a:latin typeface="+mn-lt"/>
                <a:ea typeface="+mn-ea"/>
                <a:cs typeface="+mn-cs"/>
              </a:rPr>
              <a:t> adı verilen yuvalara doğrudan ya da kablolar ile bağlanır.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bağlanan RAM, işlemci, ekran kartı gibi donanım birimlerinin </a:t>
            </a:r>
            <a:r>
              <a:rPr lang="tr-TR" sz="1200" kern="1200" dirty="0" err="1">
                <a:solidFill>
                  <a:schemeClr val="tx1"/>
                </a:solidFill>
                <a:effectLst/>
                <a:latin typeface="+mn-lt"/>
                <a:ea typeface="+mn-ea"/>
                <a:cs typeface="+mn-cs"/>
              </a:rPr>
              <a:t>anakartla</a:t>
            </a:r>
            <a:r>
              <a:rPr lang="tr-TR" sz="1200" kern="1200" dirty="0">
                <a:solidFill>
                  <a:schemeClr val="tx1"/>
                </a:solidFill>
                <a:effectLst/>
                <a:latin typeface="+mn-lt"/>
                <a:ea typeface="+mn-ea"/>
                <a:cs typeface="+mn-cs"/>
              </a:rPr>
              <a:t> uyumlu olması gerekmektedir. Aksi takdirde uyumlu olmayan donanım çalışamaz. </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35</a:t>
            </a:fld>
            <a:endParaRPr lang="tr-TR"/>
          </a:p>
        </p:txBody>
      </p:sp>
    </p:spTree>
    <p:extLst>
      <p:ext uri="{BB962C8B-B14F-4D97-AF65-F5344CB8AC3E}">
        <p14:creationId xmlns:p14="http://schemas.microsoft.com/office/powerpoint/2010/main" val="3246851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AGP, PCI Express </a:t>
            </a:r>
            <a:r>
              <a:rPr lang="tr-TR" sz="1200" b="1" kern="1200" dirty="0" err="1">
                <a:solidFill>
                  <a:schemeClr val="tx1"/>
                </a:solidFill>
                <a:effectLst/>
                <a:latin typeface="+mn-lt"/>
                <a:ea typeface="+mn-ea"/>
                <a:cs typeface="+mn-cs"/>
              </a:rPr>
              <a:t>Slot</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Ekran kartlarını bilgisayarın ana kartına bağlamak için kullanılır</a:t>
            </a:r>
          </a:p>
          <a:p>
            <a:r>
              <a:rPr lang="tr-TR" sz="1200" b="1" kern="1200" dirty="0">
                <a:solidFill>
                  <a:schemeClr val="tx1"/>
                </a:solidFill>
                <a:effectLst/>
                <a:latin typeface="+mn-lt"/>
                <a:ea typeface="+mn-ea"/>
                <a:cs typeface="+mn-cs"/>
              </a:rPr>
              <a:t>PCI </a:t>
            </a:r>
            <a:r>
              <a:rPr lang="tr-TR" sz="1200" b="1" kern="1200" dirty="0" err="1">
                <a:solidFill>
                  <a:schemeClr val="tx1"/>
                </a:solidFill>
                <a:effectLst/>
                <a:latin typeface="+mn-lt"/>
                <a:ea typeface="+mn-ea"/>
                <a:cs typeface="+mn-cs"/>
              </a:rPr>
              <a:t>Slot</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TV, Ethernet, Ses kartı gibi donanımları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bağlamak için kullanılır.</a:t>
            </a:r>
          </a:p>
          <a:p>
            <a:r>
              <a:rPr lang="tr-TR" sz="1200" b="1" kern="1200" dirty="0" err="1">
                <a:solidFill>
                  <a:schemeClr val="tx1"/>
                </a:solidFill>
                <a:effectLst/>
                <a:latin typeface="+mn-lt"/>
                <a:ea typeface="+mn-ea"/>
                <a:cs typeface="+mn-cs"/>
              </a:rPr>
              <a:t>Floopy</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Konnektörü</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Disket sürücüsünün veri kabloları ile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bağlantı noktasıdır.</a:t>
            </a:r>
          </a:p>
          <a:p>
            <a:r>
              <a:rPr lang="tr-TR" sz="1200" b="1" kern="1200" dirty="0">
                <a:solidFill>
                  <a:schemeClr val="tx1"/>
                </a:solidFill>
                <a:effectLst/>
                <a:latin typeface="+mn-lt"/>
                <a:ea typeface="+mn-ea"/>
                <a:cs typeface="+mn-cs"/>
              </a:rPr>
              <a:t>Ön Panel:</a:t>
            </a:r>
            <a:r>
              <a:rPr lang="tr-TR" sz="1200" kern="1200" dirty="0">
                <a:solidFill>
                  <a:schemeClr val="tx1"/>
                </a:solidFill>
                <a:effectLst/>
                <a:latin typeface="+mn-lt"/>
                <a:ea typeface="+mn-ea"/>
                <a:cs typeface="+mn-cs"/>
              </a:rPr>
              <a:t> Kasanın önünde bulunan </a:t>
            </a:r>
            <a:r>
              <a:rPr lang="tr-TR" sz="1200" kern="1200" dirty="0" err="1">
                <a:solidFill>
                  <a:schemeClr val="tx1"/>
                </a:solidFill>
                <a:effectLst/>
                <a:latin typeface="+mn-lt"/>
                <a:ea typeface="+mn-ea"/>
                <a:cs typeface="+mn-cs"/>
              </a:rPr>
              <a:t>power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reset</a:t>
            </a:r>
            <a:r>
              <a:rPr lang="tr-TR" sz="1200" kern="1200" dirty="0">
                <a:solidFill>
                  <a:schemeClr val="tx1"/>
                </a:solidFill>
                <a:effectLst/>
                <a:latin typeface="+mn-lt"/>
                <a:ea typeface="+mn-ea"/>
                <a:cs typeface="+mn-cs"/>
              </a:rPr>
              <a:t> düğmelerinin; </a:t>
            </a:r>
            <a:r>
              <a:rPr lang="tr-TR" sz="1200" kern="1200" dirty="0" err="1">
                <a:solidFill>
                  <a:schemeClr val="tx1"/>
                </a:solidFill>
                <a:effectLst/>
                <a:latin typeface="+mn-lt"/>
                <a:ea typeface="+mn-ea"/>
                <a:cs typeface="+mn-cs"/>
              </a:rPr>
              <a:t>usb</a:t>
            </a:r>
            <a:r>
              <a:rPr lang="tr-TR" sz="1200" kern="1200" dirty="0">
                <a:solidFill>
                  <a:schemeClr val="tx1"/>
                </a:solidFill>
                <a:effectLst/>
                <a:latin typeface="+mn-lt"/>
                <a:ea typeface="+mn-ea"/>
                <a:cs typeface="+mn-cs"/>
              </a:rPr>
              <a:t>, kulaklık, mikrofon bağlantılarının kablolarının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bağlandığı yerdir. Her bir bağlantı ilgili yere takılmalıdır.</a:t>
            </a:r>
          </a:p>
          <a:p>
            <a:r>
              <a:rPr lang="tr-TR" sz="1200" b="1" kern="1200" dirty="0">
                <a:solidFill>
                  <a:schemeClr val="tx1"/>
                </a:solidFill>
                <a:effectLst/>
                <a:latin typeface="+mn-lt"/>
                <a:ea typeface="+mn-ea"/>
                <a:cs typeface="+mn-cs"/>
              </a:rPr>
              <a:t>Arka Panel:</a:t>
            </a:r>
            <a:r>
              <a:rPr lang="tr-TR" sz="1200" kern="1200" dirty="0">
                <a:solidFill>
                  <a:schemeClr val="tx1"/>
                </a:solidFill>
                <a:effectLst/>
                <a:latin typeface="+mn-lt"/>
                <a:ea typeface="+mn-ea"/>
                <a:cs typeface="+mn-cs"/>
              </a:rPr>
              <a:t> Klavye, </a:t>
            </a:r>
            <a:r>
              <a:rPr lang="tr-TR" sz="1200" kern="1200" dirty="0" err="1">
                <a:solidFill>
                  <a:schemeClr val="tx1"/>
                </a:solidFill>
                <a:effectLst/>
                <a:latin typeface="+mn-lt"/>
                <a:ea typeface="+mn-ea"/>
                <a:cs typeface="+mn-cs"/>
              </a:rPr>
              <a:t>mouse</a:t>
            </a:r>
            <a:r>
              <a:rPr lang="tr-TR" sz="1200" kern="1200" dirty="0">
                <a:solidFill>
                  <a:schemeClr val="tx1"/>
                </a:solidFill>
                <a:effectLst/>
                <a:latin typeface="+mn-lt"/>
                <a:ea typeface="+mn-ea"/>
                <a:cs typeface="+mn-cs"/>
              </a:rPr>
              <a:t>, yazıcı gibi aygıtlar bilgisayara bu kısımdan bağlanır.</a:t>
            </a:r>
          </a:p>
          <a:p>
            <a:r>
              <a:rPr lang="tr-TR" sz="1200" b="1" kern="1200" dirty="0">
                <a:solidFill>
                  <a:schemeClr val="tx1"/>
                </a:solidFill>
                <a:effectLst/>
                <a:latin typeface="+mn-lt"/>
                <a:ea typeface="+mn-ea"/>
                <a:cs typeface="+mn-cs"/>
              </a:rPr>
              <a:t>Sata, </a:t>
            </a:r>
            <a:r>
              <a:rPr lang="tr-TR" sz="1200" b="1" kern="1200" dirty="0" err="1">
                <a:solidFill>
                  <a:schemeClr val="tx1"/>
                </a:solidFill>
                <a:effectLst/>
                <a:latin typeface="+mn-lt"/>
                <a:ea typeface="+mn-ea"/>
                <a:cs typeface="+mn-cs"/>
              </a:rPr>
              <a:t>Ide</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Konnektörü</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Hard disklerin veri kabloları ile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bağlantı noktasıdır.</a:t>
            </a:r>
          </a:p>
          <a:p>
            <a:r>
              <a:rPr lang="tr-TR" sz="1200" b="1" kern="1200" dirty="0">
                <a:solidFill>
                  <a:schemeClr val="tx1"/>
                </a:solidFill>
                <a:effectLst/>
                <a:latin typeface="+mn-lt"/>
                <a:ea typeface="+mn-ea"/>
                <a:cs typeface="+mn-cs"/>
              </a:rPr>
              <a:t>ATX Güç Bağlantısı:</a:t>
            </a:r>
            <a:r>
              <a:rPr lang="tr-TR" sz="1200" kern="1200" dirty="0">
                <a:solidFill>
                  <a:schemeClr val="tx1"/>
                </a:solidFill>
                <a:effectLst/>
                <a:latin typeface="+mn-lt"/>
                <a:ea typeface="+mn-ea"/>
                <a:cs typeface="+mn-cs"/>
              </a:rPr>
              <a:t> Güç kaynağından gelen elektriği ileten kablonun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bağlantı noktasıdır.  Elektrik enerjisi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buradan ulaşır.</a:t>
            </a:r>
          </a:p>
          <a:p>
            <a:r>
              <a:rPr lang="tr-TR" sz="1200" b="1" kern="1200" dirty="0">
                <a:solidFill>
                  <a:schemeClr val="tx1"/>
                </a:solidFill>
                <a:effectLst/>
                <a:latin typeface="+mn-lt"/>
                <a:ea typeface="+mn-ea"/>
                <a:cs typeface="+mn-cs"/>
              </a:rPr>
              <a:t>RAM </a:t>
            </a:r>
            <a:r>
              <a:rPr lang="tr-TR" sz="1200" b="1" kern="1200" dirty="0" err="1">
                <a:solidFill>
                  <a:schemeClr val="tx1"/>
                </a:solidFill>
                <a:effectLst/>
                <a:latin typeface="+mn-lt"/>
                <a:ea typeface="+mn-ea"/>
                <a:cs typeface="+mn-cs"/>
              </a:rPr>
              <a:t>Slotu</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RAM belleklerin </a:t>
            </a:r>
            <a:r>
              <a:rPr lang="tr-TR" sz="1200" kern="1200" dirty="0" err="1">
                <a:solidFill>
                  <a:schemeClr val="tx1"/>
                </a:solidFill>
                <a:effectLst/>
                <a:latin typeface="+mn-lt"/>
                <a:ea typeface="+mn-ea"/>
                <a:cs typeface="+mn-cs"/>
              </a:rPr>
              <a:t>anakarta</a:t>
            </a:r>
            <a:r>
              <a:rPr lang="tr-TR" sz="1200" kern="1200" dirty="0">
                <a:solidFill>
                  <a:schemeClr val="tx1"/>
                </a:solidFill>
                <a:effectLst/>
                <a:latin typeface="+mn-lt"/>
                <a:ea typeface="+mn-ea"/>
                <a:cs typeface="+mn-cs"/>
              </a:rPr>
              <a:t> takılma yeridir.</a:t>
            </a:r>
          </a:p>
          <a:p>
            <a:r>
              <a:rPr lang="tr-TR" sz="1200" b="1" kern="1200" dirty="0">
                <a:solidFill>
                  <a:schemeClr val="tx1"/>
                </a:solidFill>
                <a:effectLst/>
                <a:latin typeface="+mn-lt"/>
                <a:ea typeface="+mn-ea"/>
                <a:cs typeface="+mn-cs"/>
              </a:rPr>
              <a:t>İşlemci Yuvası:</a:t>
            </a:r>
            <a:r>
              <a:rPr lang="tr-TR" sz="1200" kern="1200" dirty="0">
                <a:solidFill>
                  <a:schemeClr val="tx1"/>
                </a:solidFill>
                <a:effectLst/>
                <a:latin typeface="+mn-lt"/>
                <a:ea typeface="+mn-ea"/>
                <a:cs typeface="+mn-cs"/>
              </a:rPr>
              <a:t> Mikroişlemcinin takılması için </a:t>
            </a:r>
            <a:r>
              <a:rPr lang="tr-TR" sz="1200" kern="1200" dirty="0" err="1">
                <a:solidFill>
                  <a:schemeClr val="tx1"/>
                </a:solidFill>
                <a:effectLst/>
                <a:latin typeface="+mn-lt"/>
                <a:ea typeface="+mn-ea"/>
                <a:cs typeface="+mn-cs"/>
              </a:rPr>
              <a:t>anakartta</a:t>
            </a:r>
            <a:r>
              <a:rPr lang="tr-TR" sz="1200" kern="1200" dirty="0">
                <a:solidFill>
                  <a:schemeClr val="tx1"/>
                </a:solidFill>
                <a:effectLst/>
                <a:latin typeface="+mn-lt"/>
                <a:ea typeface="+mn-ea"/>
                <a:cs typeface="+mn-cs"/>
              </a:rPr>
              <a:t> tasarlanmış yuvadır. Yuvanın dışında bulunan siyah kare kısma da işlemcinin fanı ve soğutucusu yerleştirilir.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36</a:t>
            </a:fld>
            <a:endParaRPr lang="tr-TR"/>
          </a:p>
        </p:txBody>
      </p:sp>
    </p:spTree>
    <p:extLst>
      <p:ext uri="{BB962C8B-B14F-4D97-AF65-F5344CB8AC3E}">
        <p14:creationId xmlns:p14="http://schemas.microsoft.com/office/powerpoint/2010/main" val="2457955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Anakart</a:t>
            </a:r>
            <a:r>
              <a:rPr lang="tr-TR" sz="1200" kern="1200" dirty="0">
                <a:solidFill>
                  <a:schemeClr val="tx1"/>
                </a:solidFill>
                <a:effectLst/>
                <a:latin typeface="+mn-lt"/>
                <a:ea typeface="+mn-ea"/>
                <a:cs typeface="+mn-cs"/>
              </a:rPr>
              <a:t> üzerinde çevre birimlerin bağlanması için bağlantı noktaları vardır. Resimde bu bağlantı noktaları gösterilmektedir.</a:t>
            </a:r>
          </a:p>
          <a:p>
            <a:r>
              <a:rPr lang="tr-TR" sz="1200" b="1" kern="1200" dirty="0">
                <a:solidFill>
                  <a:schemeClr val="tx1"/>
                </a:solidFill>
                <a:effectLst/>
                <a:latin typeface="+mn-lt"/>
                <a:ea typeface="+mn-ea"/>
                <a:cs typeface="+mn-cs"/>
              </a:rPr>
              <a:t>Seri Port:</a:t>
            </a:r>
            <a:r>
              <a:rPr lang="tr-TR" sz="1200" kern="1200" dirty="0">
                <a:solidFill>
                  <a:schemeClr val="tx1"/>
                </a:solidFill>
                <a:effectLst/>
                <a:latin typeface="+mn-lt"/>
                <a:ea typeface="+mn-ea"/>
                <a:cs typeface="+mn-cs"/>
              </a:rPr>
              <a:t> COM1, COM2, COM3, COM4 şeklinde isimlendirilir. Bu bağlantı noktalarına; fare, klavye, yazıcı vb. donanımlar takılabilir.</a:t>
            </a:r>
          </a:p>
          <a:p>
            <a:r>
              <a:rPr lang="tr-TR" sz="1200" b="1" kern="1200" dirty="0">
                <a:solidFill>
                  <a:schemeClr val="tx1"/>
                </a:solidFill>
                <a:effectLst/>
                <a:latin typeface="+mn-lt"/>
                <a:ea typeface="+mn-ea"/>
                <a:cs typeface="+mn-cs"/>
              </a:rPr>
              <a:t>Paralel Port: </a:t>
            </a:r>
            <a:r>
              <a:rPr lang="tr-TR" sz="1200" kern="1200" dirty="0">
                <a:solidFill>
                  <a:schemeClr val="tx1"/>
                </a:solidFill>
                <a:effectLst/>
                <a:latin typeface="+mn-lt"/>
                <a:ea typeface="+mn-ea"/>
                <a:cs typeface="+mn-cs"/>
              </a:rPr>
              <a:t>Serilere göre daha hızlı iletişim sağlar. Yazıcılar çoğunlukla bu kapılara takılır. LPT1, LPT2 olarak isimlendirilirler.</a:t>
            </a:r>
          </a:p>
          <a:p>
            <a:r>
              <a:rPr lang="tr-TR" sz="1200" b="1" kern="1200" dirty="0">
                <a:solidFill>
                  <a:schemeClr val="tx1"/>
                </a:solidFill>
                <a:effectLst/>
                <a:latin typeface="+mn-lt"/>
                <a:ea typeface="+mn-ea"/>
                <a:cs typeface="+mn-cs"/>
              </a:rPr>
              <a:t>USB</a:t>
            </a:r>
            <a:r>
              <a:rPr lang="tr-TR" sz="1200" kern="1200" dirty="0">
                <a:solidFill>
                  <a:schemeClr val="tx1"/>
                </a:solidFill>
                <a:effectLst/>
                <a:latin typeface="+mn-lt"/>
                <a:ea typeface="+mn-ea"/>
                <a:cs typeface="+mn-cs"/>
              </a:rPr>
              <a:t>: Hız bakımından performanslıdır. Mouse, yazıcı, harici bellekler vb. pek çok donanım USB kapılarından bilgisayara bağlanabilmektedir.</a:t>
            </a:r>
          </a:p>
          <a:p>
            <a:r>
              <a:rPr lang="tr-TR" sz="1200" b="1" kern="1200" dirty="0">
                <a:solidFill>
                  <a:schemeClr val="tx1"/>
                </a:solidFill>
                <a:effectLst/>
                <a:latin typeface="+mn-lt"/>
                <a:ea typeface="+mn-ea"/>
                <a:cs typeface="+mn-cs"/>
              </a:rPr>
              <a:t>PS/2 Port:</a:t>
            </a:r>
            <a:r>
              <a:rPr lang="tr-TR" sz="1200" kern="1200" dirty="0">
                <a:solidFill>
                  <a:schemeClr val="tx1"/>
                </a:solidFill>
                <a:effectLst/>
                <a:latin typeface="+mn-lt"/>
                <a:ea typeface="+mn-ea"/>
                <a:cs typeface="+mn-cs"/>
              </a:rPr>
              <a:t> Klavye ve fare girişleri için kullanılır.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39</a:t>
            </a:fld>
            <a:endParaRPr lang="tr-TR"/>
          </a:p>
        </p:txBody>
      </p:sp>
    </p:spTree>
    <p:extLst>
      <p:ext uri="{BB962C8B-B14F-4D97-AF65-F5344CB8AC3E}">
        <p14:creationId xmlns:p14="http://schemas.microsoft.com/office/powerpoint/2010/main" val="1833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 en basit bakış açısıyla bir matematiksel işlemci, yani bir hesap aracıdır ve veri işler. İngilizcede bilgisayar (</a:t>
            </a:r>
            <a:r>
              <a:rPr lang="tr-TR" sz="1200" kern="1200" dirty="0" err="1">
                <a:solidFill>
                  <a:schemeClr val="tx1"/>
                </a:solidFill>
                <a:effectLst/>
                <a:latin typeface="+mn-lt"/>
                <a:ea typeface="+mn-ea"/>
                <a:cs typeface="+mn-cs"/>
              </a:rPr>
              <a:t>computer</a:t>
            </a:r>
            <a:r>
              <a:rPr lang="tr-TR" sz="1200" kern="1200" dirty="0">
                <a:solidFill>
                  <a:schemeClr val="tx1"/>
                </a:solidFill>
                <a:effectLst/>
                <a:latin typeface="+mn-lt"/>
                <a:ea typeface="+mn-ea"/>
                <a:cs typeface="+mn-cs"/>
              </a:rPr>
              <a:t>) kelimesi, “hesaplamak” (</a:t>
            </a:r>
            <a:r>
              <a:rPr lang="tr-TR" sz="1200" kern="1200" dirty="0" err="1">
                <a:solidFill>
                  <a:schemeClr val="tx1"/>
                </a:solidFill>
                <a:effectLst/>
                <a:latin typeface="+mn-lt"/>
                <a:ea typeface="+mn-ea"/>
                <a:cs typeface="+mn-cs"/>
              </a:rPr>
              <a:t>compute</a:t>
            </a:r>
            <a:r>
              <a:rPr lang="tr-TR" sz="1200" kern="1200" dirty="0">
                <a:solidFill>
                  <a:schemeClr val="tx1"/>
                </a:solidFill>
                <a:effectLst/>
                <a:latin typeface="+mn-lt"/>
                <a:ea typeface="+mn-ea"/>
                <a:cs typeface="+mn-cs"/>
              </a:rPr>
              <a:t>) kelimesinden türetilmiştir. Bu yüzden kaynaklar, bilgisayar tarihini insanların sayı sayma ve sayılarla işlem yapma ihtiyacına kadar dayandırmaktadır. Bu anlamda, sayıları işleyen ilk aygıt olarak kabul edilen ve basit hesap makinesi olan abaküs, ilk bilgisayar olarak tanımlanmaktadır. Aygıt, üzerinde boncuklar dizili tellerin bulunduğu tahta bir çerçeveden oluşmaktadır. Günümüzde okul öncesi çağdaki çocukların matematiksel zekasını geliştirmek için kullanılabilmektedir.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4</a:t>
            </a:fld>
            <a:endParaRPr lang="tr-TR"/>
          </a:p>
        </p:txBody>
      </p:sp>
    </p:spTree>
    <p:extLst>
      <p:ext uri="{BB962C8B-B14F-4D97-AF65-F5344CB8AC3E}">
        <p14:creationId xmlns:p14="http://schemas.microsoft.com/office/powerpoint/2010/main" val="3966307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slayt ve bu slayttan sonraki 4 slaytta bağlantı noktalarına bağlanılan kablo türleri gösterilmektedir.</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42</a:t>
            </a:fld>
            <a:endParaRPr lang="tr-TR"/>
          </a:p>
        </p:txBody>
      </p:sp>
    </p:spTree>
    <p:extLst>
      <p:ext uri="{BB962C8B-B14F-4D97-AF65-F5344CB8AC3E}">
        <p14:creationId xmlns:p14="http://schemas.microsoft.com/office/powerpoint/2010/main" val="1629724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slayt ve bu slayttan sonraki 4 slaytta bağlantı noktalarına bağlanılan kablo türleri gösterilmektedir.</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43</a:t>
            </a:fld>
            <a:endParaRPr lang="tr-TR"/>
          </a:p>
        </p:txBody>
      </p:sp>
    </p:spTree>
    <p:extLst>
      <p:ext uri="{BB962C8B-B14F-4D97-AF65-F5344CB8AC3E}">
        <p14:creationId xmlns:p14="http://schemas.microsoft.com/office/powerpoint/2010/main" val="1022560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Monitör bağlantısı sadece görüntüyü aktarır. HDMI bağlantısı hem ses hem görüntüyü aktarır.</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44</a:t>
            </a:fld>
            <a:endParaRPr lang="tr-TR"/>
          </a:p>
        </p:txBody>
      </p:sp>
    </p:spTree>
    <p:extLst>
      <p:ext uri="{BB962C8B-B14F-4D97-AF65-F5344CB8AC3E}">
        <p14:creationId xmlns:p14="http://schemas.microsoft.com/office/powerpoint/2010/main" val="2908556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Bilgisayarda gerçekleştirilen aritmetik, matematik ve mantık işlemlerin yapıldığı birimdir. Merkezi işlem birimi(CPU ya da işlemci) </a:t>
            </a:r>
            <a:r>
              <a:rPr lang="tr-TR" sz="1200" kern="1200" dirty="0" err="1">
                <a:solidFill>
                  <a:schemeClr val="tx1"/>
                </a:solidFill>
                <a:effectLst/>
                <a:latin typeface="+mn-lt"/>
                <a:ea typeface="+mn-ea"/>
                <a:cs typeface="+mn-cs"/>
              </a:rPr>
              <a:t>anakart</a:t>
            </a:r>
            <a:r>
              <a:rPr lang="tr-TR" sz="1200" kern="1200" dirty="0">
                <a:solidFill>
                  <a:schemeClr val="tx1"/>
                </a:solidFill>
                <a:effectLst/>
                <a:latin typeface="+mn-lt"/>
                <a:ea typeface="+mn-ea"/>
                <a:cs typeface="+mn-cs"/>
              </a:rPr>
              <a:t> üzerine takılır ve diğer birimler ile haberleşerek diğer birimlerin gereksinim duyduğu bütün hesaplamaları yapar.</a:t>
            </a:r>
          </a:p>
          <a:p>
            <a:r>
              <a:rPr lang="tr-TR" sz="1200" kern="1200" dirty="0">
                <a:solidFill>
                  <a:schemeClr val="tx1"/>
                </a:solidFill>
                <a:effectLst/>
                <a:latin typeface="+mn-lt"/>
                <a:ea typeface="+mn-ea"/>
                <a:cs typeface="+mn-cs"/>
              </a:rPr>
              <a:t>İşlemciler </a:t>
            </a:r>
            <a:r>
              <a:rPr lang="tr-TR" sz="1200" kern="1200" dirty="0" err="1">
                <a:solidFill>
                  <a:schemeClr val="tx1"/>
                </a:solidFill>
                <a:effectLst/>
                <a:latin typeface="+mn-lt"/>
                <a:ea typeface="+mn-ea"/>
                <a:cs typeface="+mn-cs"/>
              </a:rPr>
              <a:t>anakartta</a:t>
            </a:r>
            <a:r>
              <a:rPr lang="tr-TR" sz="1200" kern="1200" dirty="0">
                <a:solidFill>
                  <a:schemeClr val="tx1"/>
                </a:solidFill>
                <a:effectLst/>
                <a:latin typeface="+mn-lt"/>
                <a:ea typeface="+mn-ea"/>
                <a:cs typeface="+mn-cs"/>
              </a:rPr>
              <a:t> kendisine ayrılan özel yuvaya takılırlar. İşlemcilerin üzerinde bir soğutucu ve bilgisayar çalışırken sürekli dönen bir fan bulunur. Fanın görevi ısınan işlemciyi soğutmaktır. </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47</a:t>
            </a:fld>
            <a:endParaRPr lang="tr-TR"/>
          </a:p>
        </p:txBody>
      </p:sp>
    </p:spTree>
    <p:extLst>
      <p:ext uri="{BB962C8B-B14F-4D97-AF65-F5344CB8AC3E}">
        <p14:creationId xmlns:p14="http://schemas.microsoft.com/office/powerpoint/2010/main" val="392293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İşlemci ve fanı görüntülenmektedir.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48</a:t>
            </a:fld>
            <a:endParaRPr lang="tr-TR"/>
          </a:p>
        </p:txBody>
      </p:sp>
    </p:spTree>
    <p:extLst>
      <p:ext uri="{BB962C8B-B14F-4D97-AF65-F5344CB8AC3E}">
        <p14:creationId xmlns:p14="http://schemas.microsoft.com/office/powerpoint/2010/main" val="120662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Resimde işlemci </a:t>
            </a:r>
            <a:r>
              <a:rPr lang="tr-TR" dirty="0" err="1"/>
              <a:t>anakarta</a:t>
            </a:r>
            <a:r>
              <a:rPr lang="tr-TR" dirty="0"/>
              <a:t> takılmaktadır.</a:t>
            </a:r>
          </a:p>
          <a:p>
            <a:endParaRPr lang="tr-TR" dirty="0"/>
          </a:p>
          <a:p>
            <a:r>
              <a:rPr lang="tr-TR" sz="1200" kern="1200" dirty="0">
                <a:solidFill>
                  <a:schemeClr val="tx1"/>
                </a:solidFill>
                <a:effectLst/>
                <a:latin typeface="+mn-lt"/>
                <a:ea typeface="+mn-ea"/>
                <a:cs typeface="+mn-cs"/>
              </a:rPr>
              <a:t>Bilgisayarda yapılan her türlü işlem, merkezi işlem biriminde yapılmaktadır. Dolayısıyla bilgisayarın hızını belirleyen en temel parça merkezi işlem biriminin hızıdır. Merkezi işlem biriminin hızı saniyede gerçekleştirmiş olduğu işlem sayısına göre belirlenmektedir. 3.0 </a:t>
            </a:r>
            <a:r>
              <a:rPr lang="tr-TR" sz="1200" kern="1200" dirty="0" err="1">
                <a:solidFill>
                  <a:schemeClr val="tx1"/>
                </a:solidFill>
                <a:effectLst/>
                <a:latin typeface="+mn-lt"/>
                <a:ea typeface="+mn-ea"/>
                <a:cs typeface="+mn-cs"/>
              </a:rPr>
              <a:t>Ghz</a:t>
            </a:r>
            <a:r>
              <a:rPr lang="tr-TR" sz="1200" kern="1200" dirty="0">
                <a:solidFill>
                  <a:schemeClr val="tx1"/>
                </a:solidFill>
                <a:effectLst/>
                <a:latin typeface="+mn-lt"/>
                <a:ea typeface="+mn-ea"/>
                <a:cs typeface="+mn-cs"/>
              </a:rPr>
              <a:t>, 3,3 </a:t>
            </a:r>
            <a:r>
              <a:rPr lang="tr-TR" sz="1200" kern="1200" dirty="0" err="1">
                <a:solidFill>
                  <a:schemeClr val="tx1"/>
                </a:solidFill>
                <a:effectLst/>
                <a:latin typeface="+mn-lt"/>
                <a:ea typeface="+mn-ea"/>
                <a:cs typeface="+mn-cs"/>
              </a:rPr>
              <a:t>Ghz</a:t>
            </a:r>
            <a:r>
              <a:rPr lang="tr-TR" sz="1200" kern="1200" dirty="0">
                <a:solidFill>
                  <a:schemeClr val="tx1"/>
                </a:solidFill>
                <a:effectLst/>
                <a:latin typeface="+mn-lt"/>
                <a:ea typeface="+mn-ea"/>
                <a:cs typeface="+mn-cs"/>
              </a:rPr>
              <a:t> gibi hızları vardır.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49</a:t>
            </a:fld>
            <a:endParaRPr lang="tr-TR"/>
          </a:p>
        </p:txBody>
      </p:sp>
    </p:spTree>
    <p:extLst>
      <p:ext uri="{BB962C8B-B14F-4D97-AF65-F5344CB8AC3E}">
        <p14:creationId xmlns:p14="http://schemas.microsoft.com/office/powerpoint/2010/main" val="2879992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800" dirty="0">
                <a:effectLst/>
                <a:latin typeface="Times New Roman" panose="02020603050405020304" pitchFamily="18" charset="0"/>
                <a:ea typeface="Calibri" panose="020F0502020204030204" pitchFamily="34" charset="0"/>
              </a:rPr>
              <a:t>Bellek verilerin depolandığı yerdir. Bilgisayarlarda iki tip bellek bulunmaktadır: Bunlar; kalıcı bellek ve geçici bellektir. </a:t>
            </a:r>
          </a:p>
          <a:p>
            <a:endParaRPr lang="tr-TR" sz="1800" dirty="0">
              <a:effectLst/>
              <a:latin typeface="Times New Roman" panose="02020603050405020304" pitchFamily="18" charset="0"/>
              <a:ea typeface="Calibri" panose="020F0502020204030204" pitchFamily="34" charset="0"/>
            </a:endParaRPr>
          </a:p>
          <a:p>
            <a:endParaRPr lang="tr-TR" sz="1800" dirty="0">
              <a:effectLst/>
              <a:latin typeface="Times New Roman" panose="02020603050405020304" pitchFamily="18" charset="0"/>
              <a:ea typeface="Calibri" panose="020F0502020204030204" pitchFamily="34" charset="0"/>
            </a:endParaRPr>
          </a:p>
          <a:p>
            <a:r>
              <a:rPr lang="tr-TR" sz="1800" dirty="0">
                <a:effectLst/>
                <a:latin typeface="Times New Roman" panose="02020603050405020304" pitchFamily="18" charset="0"/>
                <a:ea typeface="Calibri" panose="020F0502020204030204" pitchFamily="34" charset="0"/>
              </a:rPr>
              <a:t> </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50</a:t>
            </a:fld>
            <a:endParaRPr lang="tr-TR"/>
          </a:p>
        </p:txBody>
      </p:sp>
    </p:spTree>
    <p:extLst>
      <p:ext uri="{BB962C8B-B14F-4D97-AF65-F5344CB8AC3E}">
        <p14:creationId xmlns:p14="http://schemas.microsoft.com/office/powerpoint/2010/main" val="18466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Bilgisayarda geçici olarak depolanacak ve programların çalışması sırasında kullanılacak olan veriler RAM(rastgele erişimli bellek) üzerinde saklanmaktadır.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rPr>
              <a:t>Geçici bellek ise bilgisayar açık olduğu sürece üzerine bilgi yazıp okunabilir, ancak bilgisayar kapatıldığında üzerindeki bilgileri silinir. Geçici bellekler bilgisayarların yürüttükleri işlemler sırasında ve işlemler sonucunda ortaya çıkan verilerin tutulduğu elektronik ortamlar olarak tanımlanabilir.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RAM bellek geçici bellek olduğu için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RAM'e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yüklenen bir programda değişiklik yapılsa bile bunu kaydetmedikçe o bilgi, bilgisayarın elektriği kesildiğinde yok olacaktır. Örneğin kelime işlemci programı aracılığıyla yazılan 2-3 sayfa yazı hard diske kayıt edilene kadar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RAM'de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saklanır. Dolayısı kayıt edilmezse ani bir elektrik kesintisinde yazılanlar boşa gidecektir.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Rastgele erişimli bellek denmesinin sebebi bellekte bir konuma rastgele ve hızlı bir şekilde erişim sağlanmasıdır. İşlemci ana belleğin istediği adresine erişebilir, eriştiği adresteki veriyi okuyabilir ve değiştirebilir. </a:t>
            </a:r>
          </a:p>
          <a:p>
            <a:r>
              <a:rPr lang="tr-TR" sz="1800" dirty="0">
                <a:effectLst/>
                <a:latin typeface="Times New Roman" panose="02020603050405020304" pitchFamily="18" charset="0"/>
                <a:ea typeface="Calibri" panose="020F0502020204030204" pitchFamily="34" charset="0"/>
              </a:rPr>
              <a:t>Kalıcı bellekler; mekanik olarak verinin yazılması ve okunması işlemlerini yaparken rastgele erişimli bellekler elektriksel olarak verileri okuduğu ve yazdığı için rastgele erişimli belleklerin bilgiye erişim hızları sabit sürücüden daha hızlıdır. Bu nedenle RAM ne kadar fazla olursa bilgisayar da o denli hızlı çalışır. İşlemci ile birlikte bilgisayarın hızını belirlemede etkilidir.</a:t>
            </a:r>
          </a:p>
          <a:p>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Bilgisayarda herhangi bir program çalıştırıldığında veriler sabit sürücüden RAM belleğe taşınır ve işlenecek kodlar merkezi işlem birimine taşınarak gerekli işlemler gerçekleştirilir. İşlemler sonucu ortaya çıkan veriler önce RAM belleğe, buradan da ilgili çıkış birimine aktarılır.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51</a:t>
            </a:fld>
            <a:endParaRPr lang="tr-TR"/>
          </a:p>
        </p:txBody>
      </p:sp>
    </p:spTree>
    <p:extLst>
      <p:ext uri="{BB962C8B-B14F-4D97-AF65-F5344CB8AC3E}">
        <p14:creationId xmlns:p14="http://schemas.microsoft.com/office/powerpoint/2010/main" val="2211759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52</a:t>
            </a:fld>
            <a:endParaRPr lang="tr-TR"/>
          </a:p>
        </p:txBody>
      </p:sp>
    </p:spTree>
    <p:extLst>
      <p:ext uri="{BB962C8B-B14F-4D97-AF65-F5344CB8AC3E}">
        <p14:creationId xmlns:p14="http://schemas.microsoft.com/office/powerpoint/2010/main" val="2950011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10000"/>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Bilgisayarlarda ve diğer elektronik aletlerde kullanılan bir depolama birimidir. ROM işlemci tarafından okunabilir ama ROM’daki veriler değiştirilemez. ROM bilgisayarın işleyişinin temel kurallarının kaydedildiği bir bellektir. Bilgisayar kapatıldığında ve ROM belleğe gelen enerji kesildiğinde üzerindeki bilgiler silinmeyecek ve sürekli olarak ROM bellekte kalacaktır. Donanımların temel iletişim protokollerini belirleyen, işletim sistemi çalışırken donanım ve işletim sistemi arasındaki ilişkileri düzenleyen temel giriş çıkış yazılımı olan BIOS, ROM bellek üzerinde tutulmaktadır. </a:t>
            </a:r>
          </a:p>
          <a:p>
            <a:r>
              <a:rPr lang="tr-TR" sz="1800" dirty="0">
                <a:effectLst/>
                <a:latin typeface="Times New Roman" panose="02020603050405020304" pitchFamily="18" charset="0"/>
                <a:ea typeface="Calibri" panose="020F0502020204030204" pitchFamily="34" charset="0"/>
              </a:rPr>
              <a:t>ROM bellek çeşitleri PROM, EPROM, EEPROM olarak sıralamaktadır. PROM bellek üzerindeki bilgiler üretici firma tarafından yazılmakta ve kullanıcılar tarafından değiştirilememektedir. Ancak ROM bellek çeşitlerinden EPROM ve EEPROM üzerinde bulunan bilgiler özel teknikler ile silinebilmekte ve yeniden programlanabilmektedir.</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54</a:t>
            </a:fld>
            <a:endParaRPr lang="tr-TR"/>
          </a:p>
        </p:txBody>
      </p:sp>
    </p:spTree>
    <p:extLst>
      <p:ext uri="{BB962C8B-B14F-4D97-AF65-F5344CB8AC3E}">
        <p14:creationId xmlns:p14="http://schemas.microsoft.com/office/powerpoint/2010/main" val="410894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1642 yılında </a:t>
            </a:r>
            <a:r>
              <a:rPr lang="tr-TR" sz="1200" kern="1200" dirty="0" err="1">
                <a:solidFill>
                  <a:schemeClr val="tx1"/>
                </a:solidFill>
                <a:effectLst/>
                <a:latin typeface="+mn-lt"/>
                <a:ea typeface="+mn-ea"/>
                <a:cs typeface="+mn-cs"/>
              </a:rPr>
              <a:t>Blaise</a:t>
            </a:r>
            <a:r>
              <a:rPr lang="tr-TR" sz="1200" kern="1200" dirty="0">
                <a:solidFill>
                  <a:schemeClr val="tx1"/>
                </a:solidFill>
                <a:effectLst/>
                <a:latin typeface="+mn-lt"/>
                <a:ea typeface="+mn-ea"/>
                <a:cs typeface="+mn-cs"/>
              </a:rPr>
              <a:t> Pascal tarafından vergi tahsildarı olan babasına yardımcı olması için geliştirilen ve kaba tuşlarla sayı girişi yapılan hesap makinesinde toplama ve çıkarma dışında bir işlem yapılamıyordu.</a:t>
            </a:r>
          </a:p>
          <a:p>
            <a:r>
              <a:rPr lang="tr-TR" sz="1200" kern="1200" dirty="0">
                <a:solidFill>
                  <a:schemeClr val="tx1"/>
                </a:solidFill>
                <a:effectLst/>
                <a:latin typeface="+mn-lt"/>
                <a:ea typeface="+mn-ea"/>
                <a:cs typeface="+mn-cs"/>
              </a:rPr>
              <a:t>1671'de </a:t>
            </a:r>
            <a:r>
              <a:rPr lang="tr-TR" sz="1200" kern="1200" dirty="0" err="1">
                <a:solidFill>
                  <a:schemeClr val="tx1"/>
                </a:solidFill>
                <a:effectLst/>
                <a:latin typeface="+mn-lt"/>
                <a:ea typeface="+mn-ea"/>
                <a:cs typeface="+mn-cs"/>
              </a:rPr>
              <a:t>Gottfreid</a:t>
            </a:r>
            <a:r>
              <a:rPr lang="tr-TR" sz="1200" kern="1200" dirty="0">
                <a:solidFill>
                  <a:schemeClr val="tx1"/>
                </a:solidFill>
                <a:effectLst/>
                <a:latin typeface="+mn-lt"/>
                <a:ea typeface="+mn-ea"/>
                <a:cs typeface="+mn-cs"/>
              </a:rPr>
              <a:t> Wilhelm </a:t>
            </a:r>
            <a:r>
              <a:rPr lang="tr-TR" sz="1200" kern="1200" dirty="0" err="1">
                <a:solidFill>
                  <a:schemeClr val="tx1"/>
                </a:solidFill>
                <a:effectLst/>
                <a:latin typeface="+mn-lt"/>
                <a:ea typeface="+mn-ea"/>
                <a:cs typeface="+mn-cs"/>
              </a:rPr>
              <a:t>von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Leibniz</a:t>
            </a:r>
            <a:r>
              <a:rPr lang="tr-TR" sz="1200" kern="1200" dirty="0">
                <a:solidFill>
                  <a:schemeClr val="tx1"/>
                </a:solidFill>
                <a:effectLst/>
                <a:latin typeface="+mn-lt"/>
                <a:ea typeface="+mn-ea"/>
                <a:cs typeface="+mn-cs"/>
              </a:rPr>
              <a:t> tarafından tasarlanan gelişmiş hesap makinesi, ancak 1694 yılında hayata geçirilebilmiş olup, özel dişliler aracılığıyla dört işlemi yapabiliyordu. Ancak Pascal ve </a:t>
            </a:r>
            <a:r>
              <a:rPr lang="tr-TR" sz="1200" kern="1200" dirty="0" err="1">
                <a:solidFill>
                  <a:schemeClr val="tx1"/>
                </a:solidFill>
                <a:effectLst/>
                <a:latin typeface="+mn-lt"/>
                <a:ea typeface="+mn-ea"/>
                <a:cs typeface="+mn-cs"/>
              </a:rPr>
              <a:t>Leibniz</a:t>
            </a:r>
            <a:r>
              <a:rPr lang="tr-TR" sz="1200" kern="1200" dirty="0">
                <a:solidFill>
                  <a:schemeClr val="tx1"/>
                </a:solidFill>
                <a:effectLst/>
                <a:latin typeface="+mn-lt"/>
                <a:ea typeface="+mn-ea"/>
                <a:cs typeface="+mn-cs"/>
              </a:rPr>
              <a:t> tarafından yapılan bu aygıtlar yaygın kullanım alanı bulamamışlardır.</a:t>
            </a:r>
          </a:p>
          <a:p>
            <a:r>
              <a:rPr lang="tr-TR" sz="1200" kern="1200" dirty="0">
                <a:solidFill>
                  <a:schemeClr val="tx1"/>
                </a:solidFill>
                <a:effectLst/>
                <a:latin typeface="+mn-lt"/>
                <a:ea typeface="+mn-ea"/>
                <a:cs typeface="+mn-cs"/>
              </a:rPr>
              <a:t>Ticari anlamda kullanılabilen ilk mekanik hesap makinesi 1820 yılında Charles </a:t>
            </a:r>
            <a:r>
              <a:rPr lang="tr-TR" sz="1200" kern="1200" dirty="0" err="1">
                <a:solidFill>
                  <a:schemeClr val="tx1"/>
                </a:solidFill>
                <a:effectLst/>
                <a:latin typeface="+mn-lt"/>
                <a:ea typeface="+mn-ea"/>
                <a:cs typeface="+mn-cs"/>
              </a:rPr>
              <a:t>Xavier</a:t>
            </a:r>
            <a:r>
              <a:rPr lang="tr-TR" sz="1200" kern="1200" dirty="0">
                <a:solidFill>
                  <a:schemeClr val="tx1"/>
                </a:solidFill>
                <a:effectLst/>
                <a:latin typeface="+mn-lt"/>
                <a:ea typeface="+mn-ea"/>
                <a:cs typeface="+mn-cs"/>
              </a:rPr>
              <a:t> Thomas tarafından yapılmıştır. Charles </a:t>
            </a:r>
            <a:r>
              <a:rPr lang="tr-TR" sz="1200" kern="1200" dirty="0" err="1">
                <a:solidFill>
                  <a:schemeClr val="tx1"/>
                </a:solidFill>
                <a:effectLst/>
                <a:latin typeface="+mn-lt"/>
                <a:ea typeface="+mn-ea"/>
                <a:cs typeface="+mn-cs"/>
              </a:rPr>
              <a:t>Babbageise</a:t>
            </a:r>
            <a:r>
              <a:rPr lang="tr-TR" sz="1200" kern="1200" dirty="0">
                <a:solidFill>
                  <a:schemeClr val="tx1"/>
                </a:solidFill>
                <a:effectLst/>
                <a:latin typeface="+mn-lt"/>
                <a:ea typeface="+mn-ea"/>
                <a:cs typeface="+mn-cs"/>
              </a:rPr>
              <a:t>, uzun araştırmalar ve birkaç denemeden sonra buharla çalışan otomatik hesap makinesini 1823 yılında yapmıştır. Bu alanda ilk büyük gelişme; 1890'da </a:t>
            </a:r>
            <a:r>
              <a:rPr lang="tr-TR" sz="1200" kern="1200" dirty="0" err="1">
                <a:solidFill>
                  <a:schemeClr val="tx1"/>
                </a:solidFill>
                <a:effectLst/>
                <a:latin typeface="+mn-lt"/>
                <a:ea typeface="+mn-ea"/>
                <a:cs typeface="+mn-cs"/>
              </a:rPr>
              <a:t>Hermann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Hollerith</a:t>
            </a:r>
            <a:r>
              <a:rPr lang="tr-TR" sz="1200" kern="1200" dirty="0">
                <a:solidFill>
                  <a:schemeClr val="tx1"/>
                </a:solidFill>
                <a:effectLst/>
                <a:latin typeface="+mn-lt"/>
                <a:ea typeface="+mn-ea"/>
                <a:cs typeface="+mn-cs"/>
              </a:rPr>
              <a:t> tarafından yapılan ve delikli kart sistemiyle veri girişi yapılan bilgisayar olmuştur. Bu sistemde işlem hızının artması ve hataların azalması büyük bir ilerleme sayılmıştır.</a:t>
            </a:r>
          </a:p>
          <a:p>
            <a:r>
              <a:rPr lang="tr-TR" sz="1200" kern="1200" dirty="0">
                <a:solidFill>
                  <a:schemeClr val="tx1"/>
                </a:solidFill>
                <a:effectLst/>
                <a:latin typeface="+mn-lt"/>
                <a:ea typeface="+mn-ea"/>
                <a:cs typeface="+mn-cs"/>
              </a:rPr>
              <a:t>Asıl büyük ilerlemeyi </a:t>
            </a:r>
            <a:r>
              <a:rPr lang="tr-TR" sz="1200" kern="1200" dirty="0" err="1">
                <a:solidFill>
                  <a:schemeClr val="tx1"/>
                </a:solidFill>
                <a:effectLst/>
                <a:latin typeface="+mn-lt"/>
                <a:ea typeface="+mn-ea"/>
                <a:cs typeface="+mn-cs"/>
              </a:rPr>
              <a:t>Howard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Hathaway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Aiken</a:t>
            </a:r>
            <a:r>
              <a:rPr lang="tr-TR" sz="1200" kern="1200" dirty="0">
                <a:solidFill>
                  <a:schemeClr val="tx1"/>
                </a:solidFill>
                <a:effectLst/>
                <a:latin typeface="+mn-lt"/>
                <a:ea typeface="+mn-ea"/>
                <a:cs typeface="+mn-cs"/>
              </a:rPr>
              <a:t>, 1937'de Mark 1 adını verdiği bilgisayarda yarı elektronik devreler kullanmakla yapmıştır. Mark 1 de delikli kart sistemiyle çalışmasına karşın; daha önceki benzerlerinden farklı olarak, logaritma ve trigonometri fonksiyonlarını da hesaplayabiliyordu. Yavaş olduğu halde, tam otomatik olarak çalışması ve uzun işlemleri çözebilmesi ona büyük avantaj sağlıyordu.</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5</a:t>
            </a:fld>
            <a:endParaRPr lang="tr-TR"/>
          </a:p>
        </p:txBody>
      </p:sp>
    </p:spTree>
    <p:extLst>
      <p:ext uri="{BB962C8B-B14F-4D97-AF65-F5344CB8AC3E}">
        <p14:creationId xmlns:p14="http://schemas.microsoft.com/office/powerpoint/2010/main" val="4020389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Times New Roman" panose="02020603050405020304" pitchFamily="18" charset="0"/>
                <a:ea typeface="Calibri" panose="020F0502020204030204" pitchFamily="34" charset="0"/>
              </a:rPr>
              <a:t>Kalıcı bellekte saklanan bilgiler bilgisayar kapatıldığında kaybolmayan bilgilerdir.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Kalıcı olarak saklamak istenilen verilerin depolandı</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 bellek üniteleridir.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rPr>
              <a:t>Hard disk ya da disk olarak da isimlendirilmektedir. Sabit sürücü kalıcı bellek çeşididir. Hard disklere kaydedilen dosyalar bilgisayar kapatılıp açıldığında korunurlar. Saklama ortamlarından en hızlı ve kapasitesi en yüksek olanıdır. Bilgisayarda saklanan bütün bilgiler, programlar, işletim sistemi hard diskte saklanır. Boyutları terabaytlara kadar ulaşmıştır.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 bilgisayar sistemindeki verileri depolamaya yarayan çok çeşitli ve çok sayıda depolama ortamları kullanılabilir. Ancak, temel depolama birimleri; sabit sürücü, disket, CD sürücü ve DVD sürücüdür. </a:t>
            </a:r>
          </a:p>
        </p:txBody>
      </p:sp>
      <p:sp>
        <p:nvSpPr>
          <p:cNvPr id="4" name="3 Slayt Numarası Yer Tutucusu"/>
          <p:cNvSpPr>
            <a:spLocks noGrp="1"/>
          </p:cNvSpPr>
          <p:nvPr>
            <p:ph type="sldNum" sz="quarter" idx="10"/>
          </p:nvPr>
        </p:nvSpPr>
        <p:spPr/>
        <p:txBody>
          <a:bodyPr/>
          <a:lstStyle/>
          <a:p>
            <a:fld id="{81C806ED-DB7C-45F3-ACE8-591D06E20929}" type="slidenum">
              <a:rPr lang="tr-TR" smtClean="0"/>
              <a:pPr/>
              <a:t>56</a:t>
            </a:fld>
            <a:endParaRPr lang="tr-TR"/>
          </a:p>
        </p:txBody>
      </p:sp>
    </p:spTree>
    <p:extLst>
      <p:ext uri="{BB962C8B-B14F-4D97-AF65-F5344CB8AC3E}">
        <p14:creationId xmlns:p14="http://schemas.microsoft.com/office/powerpoint/2010/main" val="3561970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Bilgisayarlarda disketleri okuyan depolama birimidir. Disketler 720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Kb</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ve 1.44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Mb’lık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hafıza birimleridir. Ancak günümüzde depolanan veriler 1.44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Mb’dan</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büyük olduğu için veri depolama amaçlı olarak tercih edilmemekte disket yerine CD’ler ve DVD’ler tercih edilmektedir.</a:t>
            </a:r>
          </a:p>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60</a:t>
            </a:fld>
            <a:endParaRPr lang="tr-TR"/>
          </a:p>
        </p:txBody>
      </p:sp>
    </p:spTree>
    <p:extLst>
      <p:ext uri="{BB962C8B-B14F-4D97-AF65-F5344CB8AC3E}">
        <p14:creationId xmlns:p14="http://schemas.microsoft.com/office/powerpoint/2010/main" val="256084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77500" lnSpcReduction="20000"/>
          </a:bodyPr>
          <a:lstStyle/>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CD Sürücü</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CD’ler disketlere göre daha büyük kapasiteye sahiptirler. CD’lerin kapasiteleri 650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Megabyte’dır</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CD’ler erişim hızı bakımından disketlerden çok daha hızlıdırlar. </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 kere yazılabilir CD’ler CD-R (Compact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Disc-Recordable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ve silinip yeniden yazılabilir CD’ler CD-RW (Compact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Disc-ReWritable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olarak 2 çeşit CD vardır.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CD’ler özel bir lazer ışını ile yazılırlar ve okunurlar. CD sürücüler özel bir lazer ışını yardımıyla CD’ler üzerine yazılan bilgilerin okunmasını sağlayan araçlardır.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DVD Sürücü</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Görünüm olarak CD’den farkı olmayan DVD’lerin geliştirildiği teknolojinin ve manyetik yüzey üzerine yazma okuma teknolojilerinin farklılığı sebebiyle CD’lerden yaklaşık olarak 7-8 kat daha fazla bilgi depolayabilmektedir. Bunların da bir kere yazılabilir ve yeniden yazılabilir çeşitleri vardır. DVD sürücülerde görünüş olarak aynen CD sürücüler gibidir.</a:t>
            </a:r>
          </a:p>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61</a:t>
            </a:fld>
            <a:endParaRPr lang="tr-TR"/>
          </a:p>
        </p:txBody>
      </p:sp>
    </p:spTree>
    <p:extLst>
      <p:ext uri="{BB962C8B-B14F-4D97-AF65-F5344CB8AC3E}">
        <p14:creationId xmlns:p14="http://schemas.microsoft.com/office/powerpoint/2010/main" val="314734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62</a:t>
            </a:fld>
            <a:endParaRPr lang="tr-TR"/>
          </a:p>
        </p:txBody>
      </p:sp>
    </p:spTree>
    <p:extLst>
      <p:ext uri="{BB962C8B-B14F-4D97-AF65-F5344CB8AC3E}">
        <p14:creationId xmlns:p14="http://schemas.microsoft.com/office/powerpoint/2010/main" val="734779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Depolama birimlerinin kapasiteleri kapasite ölçüm birimleri ile ölçülür. En küçük ölçü birimi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bit’tir</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Bilgisayar içinde her karakter 8 haneli ve sadece 1 ile 0’lardan oluşan bir sayı ile ifade edilir. Bu sayıların her bir hanesine </a:t>
            </a: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bit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ismi verilir. 8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bit’in</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birleşmesinden oluşan bütüne ise </a:t>
            </a:r>
            <a:r>
              <a:rPr lang="tr-TR" sz="1200" b="1" dirty="0" err="1">
                <a:effectLst/>
                <a:latin typeface="Times New Roman" panose="02020603050405020304" pitchFamily="18" charset="0"/>
                <a:ea typeface="Calibri" panose="020F0502020204030204" pitchFamily="34" charset="0"/>
                <a:cs typeface="Times New Roman" panose="02020603050405020304" pitchFamily="18" charset="0"/>
              </a:rPr>
              <a:t>byte</a:t>
            </a: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ismi verilir. Bilgisayar içinde her bir karakter bir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ile diğer bir deyişle 8 bit ile ifade edilir. </a:t>
            </a: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Bilgisayarlar geliştikçe ve depolama birimleri ile belleklerin kapasitesi artıkça bit ve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ile tanımlanan kapasiteler yetersiz gelmeye başlamış ve bit,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kavramlarının üstleri türetilmiştir. Bu üstler şu şekilde sıralanabilir:</a:t>
            </a: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 8 bit</a:t>
            </a: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kilobyte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Kb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 1024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Byte</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Megabyte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 1024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kb</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Gigabyte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Gb</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 1024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Mb</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Terabyte</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 1024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Gb</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63</a:t>
            </a:fld>
            <a:endParaRPr lang="tr-TR"/>
          </a:p>
        </p:txBody>
      </p:sp>
    </p:spTree>
    <p:extLst>
      <p:ext uri="{BB962C8B-B14F-4D97-AF65-F5344CB8AC3E}">
        <p14:creationId xmlns:p14="http://schemas.microsoft.com/office/powerpoint/2010/main" val="1187868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Bilgisayarın yaptığı işlemlerin sonuçlarını monitör yardımıyla kullanıcıların algılayabileceği sembollere dönüştüren parçadır. Sayısal verileri işleyerek şekiller, yazılar, sembollere dönüştürerek monitöre aktarılmasını sağlar. Ekran kartları ayrı bir kart olarak üretilip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anakart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üzerinde bulunan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slotlara</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takılabileceği gibi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anakarta</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tümleşik olarak üretilen ekran kartları da bulunmaktadır. Tümleşik olan ekran kartlarında ayrı bir hafıza bulunmamaktadır. Ayrı olarak üretilen ekran kartlarında ise görüntü hesaplamalarını yapmak için ekran kartının üzerine oturtulmuş bir CPU ve görüntü hesaplamalarıyla ilgili verileri saklamak dolayısıyla bilgisayar belleğinin(RAM) daha verimli olarak kullanılmasını sağlamak için özel bir bellek bulunabilmektedir.</a:t>
            </a:r>
          </a:p>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64</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65</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Resimde </a:t>
            </a:r>
            <a:r>
              <a:rPr lang="tr-TR" dirty="0" err="1"/>
              <a:t>anakarta</a:t>
            </a:r>
            <a:r>
              <a:rPr lang="tr-TR" dirty="0"/>
              <a:t> takılmış bir ekran kartı görülmektedir.</a:t>
            </a:r>
          </a:p>
        </p:txBody>
      </p:sp>
      <p:sp>
        <p:nvSpPr>
          <p:cNvPr id="4" name="3 Slayt Numarası Yer Tutucusu"/>
          <p:cNvSpPr>
            <a:spLocks noGrp="1"/>
          </p:cNvSpPr>
          <p:nvPr>
            <p:ph type="sldNum" sz="quarter" idx="10"/>
          </p:nvPr>
        </p:nvSpPr>
        <p:spPr/>
        <p:txBody>
          <a:bodyPr/>
          <a:lstStyle/>
          <a:p>
            <a:fld id="{81C806ED-DB7C-45F3-ACE8-591D06E20929}" type="slidenum">
              <a:rPr lang="tr-TR" smtClean="0"/>
              <a:pPr/>
              <a:t>66</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Resimde kasa içinde bulunan </a:t>
            </a:r>
            <a:r>
              <a:rPr lang="tr-TR" dirty="0" err="1"/>
              <a:t>anakarta</a:t>
            </a:r>
            <a:r>
              <a:rPr lang="tr-TR" dirty="0"/>
              <a:t> takılmış bir ekran kartı görülmektedir.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68</a:t>
            </a:fld>
            <a:endParaRPr lang="tr-TR"/>
          </a:p>
        </p:txBody>
      </p:sp>
    </p:spTree>
    <p:extLst>
      <p:ext uri="{BB962C8B-B14F-4D97-AF65-F5344CB8AC3E}">
        <p14:creationId xmlns:p14="http://schemas.microsoft.com/office/powerpoint/2010/main" val="1857810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Sayısal olarak tutulan ses bilgilerini analog ses sinyallerine, analog ses sinyallerini ses bilgilerine ve sayısal bilgilere çevirebilen elektronik karttır. Ses verisinin çıkı</a:t>
            </a:r>
            <a:r>
              <a:rPr lang="tr-TR" sz="1800" dirty="0">
                <a:effectLst/>
                <a:latin typeface="TimesNewRoman"/>
                <a:ea typeface="TimesNewRoman"/>
                <a:cs typeface="TimesNewRoman"/>
              </a:rPr>
              <a:t>ş</a:t>
            </a:r>
            <a:r>
              <a:rPr lang="tr-TR" sz="1800" dirty="0">
                <a:effectLst/>
                <a:latin typeface="TimesNewRoman"/>
                <a:ea typeface="Calibri" panose="020F0502020204030204" pitchFamily="34" charset="0"/>
                <a:cs typeface="TimesNewRoman"/>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birimi hoparlör, giri</a:t>
            </a:r>
            <a:r>
              <a:rPr lang="tr-TR" sz="1800" dirty="0">
                <a:effectLst/>
                <a:latin typeface="TimesNewRoman"/>
                <a:ea typeface="TimesNewRoman"/>
                <a:cs typeface="TimesNewRoman"/>
              </a:rPr>
              <a:t>ş</a:t>
            </a:r>
            <a:r>
              <a:rPr lang="tr-TR" sz="1800" dirty="0">
                <a:effectLst/>
                <a:latin typeface="TimesNewRoman"/>
                <a:ea typeface="Calibri" panose="020F0502020204030204" pitchFamily="34" charset="0"/>
                <a:cs typeface="TimesNewRoman"/>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birimi olarak da mikrofon kullanılır. Ses kartları modellerine göre anakart üzerinde bulunan slotlara takılabileceği gibi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çoğunlukl</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anakarta tümleşiktir.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Hoparlör sayısal ses bilgilerini analog ses sinyallerine</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çevirerek bilgisayardan seslerin duyulmasını sağlayan aygıttır.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Mikrofon ses verisinin giri</a:t>
            </a:r>
            <a:r>
              <a:rPr lang="tr-TR" sz="1800" dirty="0">
                <a:effectLst/>
                <a:latin typeface="TimesNewRoman"/>
                <a:ea typeface="TimesNewRoman"/>
                <a:cs typeface="TimesNewRoman"/>
              </a:rPr>
              <a:t>ş</a:t>
            </a:r>
            <a:r>
              <a:rPr lang="tr-TR" sz="1800" dirty="0">
                <a:effectLst/>
                <a:latin typeface="TimesNewRoman"/>
                <a:ea typeface="Calibri" panose="020F0502020204030204" pitchFamily="34" charset="0"/>
                <a:cs typeface="TimesNewRoman"/>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birimi olarak mikrofon kullanılır.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69</a:t>
            </a:fld>
            <a:endParaRPr lang="tr-TR"/>
          </a:p>
        </p:txBody>
      </p:sp>
    </p:spTree>
    <p:extLst>
      <p:ext uri="{BB962C8B-B14F-4D97-AF65-F5344CB8AC3E}">
        <p14:creationId xmlns:p14="http://schemas.microsoft.com/office/powerpoint/2010/main" val="62335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II. Dünya Savaşı sürecinde, ordunun daha hızlı bilgisayarlara gereksinim duyması, bilgisayar tarihinde bir devrim yaratan </a:t>
            </a:r>
            <a:r>
              <a:rPr lang="tr-TR" sz="1200" kern="1200" dirty="0" err="1">
                <a:solidFill>
                  <a:schemeClr val="tx1"/>
                </a:solidFill>
                <a:effectLst/>
                <a:latin typeface="+mn-lt"/>
                <a:ea typeface="+mn-ea"/>
                <a:cs typeface="+mn-cs"/>
              </a:rPr>
              <a:t>ENIAC'ın</a:t>
            </a:r>
            <a:r>
              <a:rPr lang="tr-TR" sz="1200" kern="1200" dirty="0">
                <a:solidFill>
                  <a:schemeClr val="tx1"/>
                </a:solidFill>
                <a:effectLst/>
                <a:latin typeface="+mn-lt"/>
                <a:ea typeface="+mn-ea"/>
                <a:cs typeface="+mn-cs"/>
              </a:rPr>
              <a:t> yapılmasına yol açmıştır. ENIAC, J. </a:t>
            </a:r>
            <a:r>
              <a:rPr lang="tr-TR" sz="1200" kern="1200" dirty="0" err="1">
                <a:solidFill>
                  <a:schemeClr val="tx1"/>
                </a:solidFill>
                <a:effectLst/>
                <a:latin typeface="+mn-lt"/>
                <a:ea typeface="+mn-ea"/>
                <a:cs typeface="+mn-cs"/>
              </a:rPr>
              <a:t>Presper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Eckert</a:t>
            </a:r>
            <a:r>
              <a:rPr lang="tr-TR" sz="1200" kern="1200" dirty="0">
                <a:solidFill>
                  <a:schemeClr val="tx1"/>
                </a:solidFill>
                <a:effectLst/>
                <a:latin typeface="+mn-lt"/>
                <a:ea typeface="+mn-ea"/>
                <a:cs typeface="+mn-cs"/>
              </a:rPr>
              <a:t> ve John W. </a:t>
            </a:r>
            <a:r>
              <a:rPr lang="tr-TR" sz="1200" kern="1200" dirty="0" err="1">
                <a:solidFill>
                  <a:schemeClr val="tx1"/>
                </a:solidFill>
                <a:effectLst/>
                <a:latin typeface="+mn-lt"/>
                <a:ea typeface="+mn-ea"/>
                <a:cs typeface="+mn-cs"/>
              </a:rPr>
              <a:t>Mauchly</a:t>
            </a:r>
            <a:r>
              <a:rPr lang="tr-TR" sz="1200" kern="1200" dirty="0">
                <a:solidFill>
                  <a:schemeClr val="tx1"/>
                </a:solidFill>
                <a:effectLst/>
                <a:latin typeface="+mn-lt"/>
                <a:ea typeface="+mn-ea"/>
                <a:cs typeface="+mn-cs"/>
              </a:rPr>
              <a:t> ekibiyle 1945 yılında yapıldı. En büyük özelliği; bugünkü çiplerin atası sayılabilecek elektron tüpleri ve RAM bellek kullanılması olmuştur. Tasarlanmış programları çalıştırabilme özelliğiyle ENIAC, geniş bir ev kadar (167 m</a:t>
            </a:r>
            <a:r>
              <a:rPr lang="tr-TR" sz="1200" kern="1200" baseline="30000" dirty="0">
                <a:solidFill>
                  <a:schemeClr val="tx1"/>
                </a:solidFill>
                <a:effectLst/>
                <a:latin typeface="+mn-lt"/>
                <a:ea typeface="+mn-ea"/>
                <a:cs typeface="+mn-cs"/>
              </a:rPr>
              <a:t>2</a:t>
            </a:r>
            <a:r>
              <a:rPr lang="tr-TR" sz="1200" kern="1200" dirty="0">
                <a:solidFill>
                  <a:schemeClr val="tx1"/>
                </a:solidFill>
                <a:effectLst/>
                <a:latin typeface="+mn-lt"/>
                <a:ea typeface="+mn-ea"/>
                <a:cs typeface="+mn-cs"/>
              </a:rPr>
              <a:t>) yer kaplıyor ve saatte yaklaşık 180kW elektrik harcıyordu. </a:t>
            </a:r>
            <a:r>
              <a:rPr lang="tr-TR" sz="1200" kern="1200" dirty="0" err="1">
                <a:solidFill>
                  <a:schemeClr val="tx1"/>
                </a:solidFill>
                <a:effectLst/>
                <a:latin typeface="+mn-lt"/>
                <a:ea typeface="+mn-ea"/>
                <a:cs typeface="+mn-cs"/>
              </a:rPr>
              <a:t>ENIAC'ın</a:t>
            </a:r>
            <a:r>
              <a:rPr lang="tr-TR" sz="1200" kern="1200" dirty="0">
                <a:solidFill>
                  <a:schemeClr val="tx1"/>
                </a:solidFill>
                <a:effectLst/>
                <a:latin typeface="+mn-lt"/>
                <a:ea typeface="+mn-ea"/>
                <a:cs typeface="+mn-cs"/>
              </a:rPr>
              <a:t> ardından kısa ömürlü olan DEVAC adında bilgisayar ve ticari anlamda satışa sunulan ilk bilgisayar olan </a:t>
            </a:r>
            <a:r>
              <a:rPr lang="tr-TR" sz="1200" kern="1200" dirty="0" err="1">
                <a:solidFill>
                  <a:schemeClr val="tx1"/>
                </a:solidFill>
                <a:effectLst/>
                <a:latin typeface="+mn-lt"/>
                <a:ea typeface="+mn-ea"/>
                <a:cs typeface="+mn-cs"/>
              </a:rPr>
              <a:t>UNIVAC'ın</a:t>
            </a:r>
            <a:r>
              <a:rPr lang="tr-TR" sz="1200" kern="1200" dirty="0">
                <a:solidFill>
                  <a:schemeClr val="tx1"/>
                </a:solidFill>
                <a:effectLst/>
                <a:latin typeface="+mn-lt"/>
                <a:ea typeface="+mn-ea"/>
                <a:cs typeface="+mn-cs"/>
              </a:rPr>
              <a:t> yapılması 1952 yılına dek uzanmıştır. Bu dönemin bilgisayarları boyut olarak büyüktüler, yavaştılar ve oldukça pahalıydılar.  Programlaması zor olan makine dili ile programlanabiliyordu. Bu bilgisayarların seri üretimi olmadı. </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7</a:t>
            </a:fld>
            <a:endParaRPr lang="tr-TR"/>
          </a:p>
        </p:txBody>
      </p:sp>
    </p:spTree>
    <p:extLst>
      <p:ext uri="{BB962C8B-B14F-4D97-AF65-F5344CB8AC3E}">
        <p14:creationId xmlns:p14="http://schemas.microsoft.com/office/powerpoint/2010/main" val="1635803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70</a:t>
            </a:fld>
            <a:endParaRPr lang="tr-TR"/>
          </a:p>
        </p:txBody>
      </p:sp>
    </p:spTree>
    <p:extLst>
      <p:ext uri="{BB962C8B-B14F-4D97-AF65-F5344CB8AC3E}">
        <p14:creationId xmlns:p14="http://schemas.microsoft.com/office/powerpoint/2010/main" val="176049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rPr>
              <a:t>Klavye, bilgisayarın yazı yazmak ve komut vermek gibi işlemlerin yapılabilmesini sa</a:t>
            </a:r>
            <a:r>
              <a:rPr lang="tr-TR" sz="1800" dirty="0">
                <a:effectLst/>
                <a:latin typeface="Times New Roman" panose="02020603050405020304" pitchFamily="18" charset="0"/>
                <a:ea typeface="TimesNewRoman"/>
              </a:rPr>
              <a:t>ğ</a:t>
            </a:r>
            <a:r>
              <a:rPr lang="tr-TR" sz="1800" dirty="0">
                <a:effectLst/>
                <a:latin typeface="Times New Roman" panose="02020603050405020304" pitchFamily="18" charset="0"/>
                <a:ea typeface="Calibri" panose="020F0502020204030204" pitchFamily="34" charset="0"/>
              </a:rPr>
              <a:t>layan daktiloya benzer parçasıdır. Harflerin sol üst köşedeki ba</a:t>
            </a:r>
            <a:r>
              <a:rPr lang="tr-TR" sz="1800" dirty="0">
                <a:effectLst/>
                <a:latin typeface="Times New Roman" panose="02020603050405020304" pitchFamily="18" charset="0"/>
                <a:ea typeface="TimesNewRoman"/>
              </a:rPr>
              <a:t>ş</a:t>
            </a:r>
            <a:r>
              <a:rPr lang="tr-TR" sz="1800" dirty="0">
                <a:effectLst/>
                <a:latin typeface="Times New Roman" panose="02020603050405020304" pitchFamily="18" charset="0"/>
                <a:ea typeface="Calibri" panose="020F0502020204030204" pitchFamily="34" charset="0"/>
              </a:rPr>
              <a:t>langıcına göre Q ve F klavye diye ikiye ayrılır. F klavye Türkçe yazım için daha uygundur. Şekilde klavye görülmektedir.</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Fare özellikle görsel işletim sistemlerinin geliştirilmesinden sonra ekran üzerinde görülen ikonların, simgelerin seçilmesini, simgelere yüklenen görevlerin çalıştırılmasını sağlayan bir araçtır. Fare ekran üzerinde görülen imleci hareket ettirmektedir ve farenin yatay düzlemdeki hareketleri ekran üzerinde dikey olarak kullanıcılara gösterilmektedir.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sz="1800" dirty="0">
              <a:effectLst/>
              <a:latin typeface="Times New Roman" panose="02020603050405020304" pitchFamily="18" charset="0"/>
              <a:ea typeface="Calibri" panose="020F0502020204030204" pitchFamily="34" charset="0"/>
            </a:endParaRPr>
          </a:p>
          <a:p>
            <a:endParaRPr lang="tr-TR" sz="1800" dirty="0">
              <a:effectLst/>
              <a:latin typeface="Times New Roman" panose="02020603050405020304" pitchFamily="18" charset="0"/>
            </a:endParaRP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Klavye üzerinde bulunan tuşlar ve görevleri şu şekilde açıklanabilir: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Enter</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ENTER tuşuna her programda farklı görevler yüklenmektedir. Örneğin, işletim sistemlerinde ENTER tuşu komutu çalıştırmak ya da aktif olan dosyayı açmak için kullanılırken kelime işlemci programlarında ENTER tuşuna basılması yeni bir paragrafın başlatılmasını sağlamaktadır.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Fonksiyon Tuşları:</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Bazı programlarda bazı işlemlerin kısa yoldan yapılmasını sağlarlar. Bazen tek başına kullanılırlarken bazen başka tuşlarla birlikte kullanılırlar. Örneğin F1 tuşu aktif olan programın yardım programını çalıştırmaktadır. Windows işletim sisteminde F3 tuşu ise arama programını çalıştırmaktadır.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Esc</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Klavyenin sol üst köşesindeki bu tuş, bazı işlemleri iptal etmek için veya açık diyalog kutularını kapatmak amacı ile kullanılır.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Tab</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Sekme tuşu olarak da isimlendirilmektedir. Kelime işlem programlarında imlecin bir karakterden daha fazla ilerlemesi için kullanılır. Windows işletim sisteminde ise ALT ve TAB tuşlarına birlikte basılarak çalışan programlar arasında geçiş yapılması sağlanır. </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TAB tuşuna bastıkça imleç ileri ve aşağıya ilerlerken SHIFT e basılı tutup TAB a basınca imleç geriye veya yukarıya doğru çalışır. TAB tuşunun vazifesini tersten yapmasına yarar. </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Caps</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Lock</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Yazarken yazının büyük harflerle yazılmasını sağlar. Bu tuşa basınca sağ tarafta CAPS LOCK ışığı yanar, tekrar bu tuşa basınca söner. Işık yanarken büyük harf yazar.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Shift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Tek başına basıldığında bir işe yaramayan ancak bir harf ile basıldığında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Caps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Lock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açık değil ise büyük harf girilmesini,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Caps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Lock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açık ise de küçük harf girilmesini sağlayan tuştur.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CTRL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Bazı işlemleri kısa yoldan yapmayı sağlayan bir tuştur. Genelde bir başka harf ile birlikte kullanılır. Örnek olarak CTRL+S tuşlarına birlikte basmak çoğu programda kayıt yapma amacı ile kullanılırlar.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ALT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Genelde menülere girmek gibi birtakım işlemleri fare kullanmaksızın klavye ile gerçekleştirmeye yarar. ALT tuşu da genelde başka tuşlarla birlikte kullanılır. Örnek olarak ALT + F4 tuşu ile Windows’ta pencereler kapatılabilir. </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ALT GR Tuşu: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Tuşlarda bulunan 3. karakterlerin yazdırılmasını sağlar. CTRL + ALT tuşları beraber kullanılarak da bu tuşun görevini yerine getirir. Örne</a:t>
            </a:r>
            <a:r>
              <a:rPr lang="tr-TR" sz="1800" dirty="0">
                <a:effectLst/>
                <a:latin typeface="TimesNewRoman"/>
                <a:ea typeface="TimesNewRoman"/>
                <a:cs typeface="TimesNewRoman"/>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in ALT GR + Q = @ i</a:t>
            </a:r>
            <a:r>
              <a:rPr lang="tr-TR" sz="1800" dirty="0">
                <a:effectLst/>
                <a:latin typeface="TimesNewRoman"/>
                <a:ea typeface="TimesNewRoman"/>
                <a:cs typeface="TimesNewRoman"/>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aretini ekranda görüntüler.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Windows Tuşu:</a:t>
            </a:r>
            <a:r>
              <a:rPr lang="tr-T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Windows işletim sisteminin yüklü olduğu bilgisayarlarda “Başlat” menüsünün görüntülenmesini sağlar. Diğer tuşlarla birlikte kullanıldığında ise farklı görevler yapmaktadır. Örneğin WIN + L bilgisayarı kilitler.</a:t>
            </a:r>
          </a:p>
          <a:p>
            <a:pPr algn="just">
              <a:lnSpc>
                <a:spcPct val="115000"/>
              </a:lnSpc>
              <a:spcAft>
                <a:spcPts val="600"/>
              </a:spcAft>
            </a:pPr>
            <a:r>
              <a:rPr lang="tr-TR" sz="1800" b="1" dirty="0">
                <a:effectLst/>
                <a:latin typeface="TimesNewRomanPS-BoldMT"/>
                <a:ea typeface="Calibri" panose="020F0502020204030204" pitchFamily="34" charset="0"/>
                <a:cs typeface="TimesNewRomanPS-BoldMT"/>
              </a:rPr>
              <a:t>Space Bar Tuşu: </a:t>
            </a:r>
            <a:r>
              <a:rPr lang="tr-TR" sz="1800" dirty="0">
                <a:effectLst/>
                <a:latin typeface="TimesNewRomanPSMT"/>
                <a:ea typeface="Calibri" panose="020F0502020204030204" pitchFamily="34" charset="0"/>
                <a:cs typeface="TimesNewRomanPSMT"/>
              </a:rPr>
              <a:t>Yazı yazarken aralık bırakmaya yarar.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Back</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Space Tuşu</a:t>
            </a:r>
            <a:r>
              <a:rPr lang="tr-T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İmlecin bulunduğu yerin solundaki karakteri siler.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Del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İ</a:t>
            </a:r>
            <a:r>
              <a:rPr lang="tr-TR" sz="1800" dirty="0">
                <a:effectLst/>
                <a:latin typeface="Times New Roman" panose="02020603050405020304" pitchFamily="18" charset="0"/>
                <a:ea typeface="TimesNewRoman"/>
                <a:cs typeface="Times New Roman" panose="02020603050405020304" pitchFamily="18" charset="0"/>
              </a:rPr>
              <a:t>mlecin sağ tarafında bulunan karakterleri silmek için kullanılır</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Prınt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Screen</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WINDOWS ortamında ekranda bulunan görüntüyü hafızaya almak için kullanılır.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Insert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Araya karakter girmek için kullanılır. INSERT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aktif olmadı</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 durumlarda araya karakter girmek istenildi</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inde imlecin sa</a:t>
            </a:r>
            <a:r>
              <a:rPr lang="tr-TR" sz="1800" dirty="0">
                <a:effectLst/>
                <a:latin typeface="Times New Roman" panose="02020603050405020304" pitchFamily="18" charset="0"/>
                <a:ea typeface="TimesNewRoman"/>
                <a:cs typeface="Times New Roman" panose="02020603050405020304" pitchFamily="18" charset="0"/>
              </a:rPr>
              <a:t>ğ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tarafında bulunulan karakterler silinerek karakterler girilir. INSERT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aktif edildi</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i zaman ise imlecin sa</a:t>
            </a:r>
            <a:r>
              <a:rPr lang="tr-TR" sz="1800" dirty="0">
                <a:effectLst/>
                <a:latin typeface="Times New Roman" panose="02020603050405020304" pitchFamily="18" charset="0"/>
                <a:ea typeface="TimesNewRoman"/>
                <a:cs typeface="Times New Roman" panose="02020603050405020304" pitchFamily="18" charset="0"/>
              </a:rPr>
              <a:t>ğ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tarafında bulunan karakterler kaydırılarak karakterler girilir.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Home Tuşu:</a:t>
            </a:r>
            <a:r>
              <a:rPr lang="tr-T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Bu tuş satırın başına gitmeyi sağlar. CTRL tuşu ile basıldığında belgenin başına gitmeyi sağlar.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End</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Bu tuş satırın sonuna gitmeyi sağlar. CTRL tuşu ile basıldığında belgenin sonuna gitmeyi sağlar.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Yön Tuşları: </a:t>
            </a:r>
            <a:r>
              <a:rPr lang="tr-TR" sz="1800" dirty="0">
                <a:effectLst/>
                <a:latin typeface="Times New Roman" panose="02020603050405020304" pitchFamily="18" charset="0"/>
                <a:ea typeface="TimesNewRoman"/>
                <a:cs typeface="Times New Roman" panose="02020603050405020304" pitchFamily="18" charset="0"/>
              </a:rPr>
              <a:t>İmleci ekranda sağa, sola, aşağı ve yukarı hareket ettirmek için kullanılır.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Page</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Up</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Ekrandaki görüntüyü bir ekran yukarıya kaydırmak için kullanılır.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Page</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Down</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Ekrandaki görüntüyü bir ekran a</a:t>
            </a:r>
            <a:r>
              <a:rPr lang="tr-TR" sz="1800" dirty="0">
                <a:effectLst/>
                <a:latin typeface="Times New Roman" panose="02020603050405020304" pitchFamily="18" charset="0"/>
                <a:ea typeface="TimesNewRoman"/>
                <a:cs typeface="Times New Roman" panose="02020603050405020304" pitchFamily="18" charset="0"/>
              </a:rPr>
              <a:t>şağı</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 kaydırmak için kullanılır.</a:t>
            </a:r>
          </a:p>
          <a:p>
            <a:pPr algn="just">
              <a:lnSpc>
                <a:spcPct val="115000"/>
              </a:lnSpc>
              <a:spcAft>
                <a:spcPts val="600"/>
              </a:spcAft>
            </a:pP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Num</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Lock</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Tuşu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Nümerik kısımda bulunan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ları rakamlara veya özel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lara kilitlemek için kullanılır.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Num</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Lock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ı</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 yanıyorsa nümerik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pad</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kısmında bulunan rakamlar aktif durumdadır, ı</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ık yanmıyor ise bu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lar üzerinde bulunan özel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lar ve ok tu</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ları aktif durumdadır.</a:t>
            </a:r>
          </a:p>
          <a:p>
            <a:endParaRPr lang="tr-TR" dirty="0"/>
          </a:p>
        </p:txBody>
      </p:sp>
      <p:sp>
        <p:nvSpPr>
          <p:cNvPr id="4" name="3 Slayt Numarası Yer Tutucusu"/>
          <p:cNvSpPr>
            <a:spLocks noGrp="1"/>
          </p:cNvSpPr>
          <p:nvPr>
            <p:ph type="sldNum" sz="quarter" idx="10"/>
          </p:nvPr>
        </p:nvSpPr>
        <p:spPr/>
        <p:txBody>
          <a:bodyPr/>
          <a:lstStyle/>
          <a:p>
            <a:fld id="{81C806ED-DB7C-45F3-ACE8-591D06E20929}" type="slidenum">
              <a:rPr lang="tr-TR" smtClean="0"/>
              <a:pPr/>
              <a:t>71</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74</a:t>
            </a:fld>
            <a:endParaRPr lang="tr-TR"/>
          </a:p>
        </p:txBody>
      </p:sp>
    </p:spTree>
    <p:extLst>
      <p:ext uri="{BB962C8B-B14F-4D97-AF65-F5344CB8AC3E}">
        <p14:creationId xmlns:p14="http://schemas.microsoft.com/office/powerpoint/2010/main" val="710357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 ile kullanıcı arasında iletişimi sağlayan, yazılan sonuç ve işlem komutlarının görüldüğü aygıta denir. CRT ve LCD olmak üzere 2 ekran tipi vardır. </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CRT monitörler, televizyonların çalışma prensibine yakın bir şekilde içlerinde bulunan bir tüp yardımıyla görüntüleri oluşturmaktadır. </a:t>
            </a:r>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75</a:t>
            </a:fld>
            <a:endParaRPr lang="tr-TR"/>
          </a:p>
        </p:txBody>
      </p:sp>
    </p:spTree>
    <p:extLst>
      <p:ext uri="{BB962C8B-B14F-4D97-AF65-F5344CB8AC3E}">
        <p14:creationId xmlns:p14="http://schemas.microsoft.com/office/powerpoint/2010/main" val="4275956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LCD ekranlar ise iki polarize cam tabakasının arasında yüz binlerce likit kristal hücreden oluşmaktadır. Görüntü oluştururken her bir hücrenin çalışıp çalışmayacağı ve çalışacak ise hangi rengi üreteceği LCD monitörün devrelerinde hesaplanır ve ilgili hücreye bu bilgi üretilerek görüntünün oluşturulması sağlanır. </a:t>
            </a:r>
          </a:p>
          <a:p>
            <a:r>
              <a:rPr lang="tr-TR" sz="1200" dirty="0">
                <a:effectLst/>
                <a:latin typeface="Times New Roman" panose="02020603050405020304" pitchFamily="18" charset="0"/>
                <a:ea typeface="Calibri" panose="020F0502020204030204" pitchFamily="34" charset="0"/>
              </a:rPr>
              <a:t>LCD monitörler CRT monitörlere göre daha az enerji harcarlar. Daha az yer kaplarlar. Daha hafiftirler. Ekrandaki görüntülerin netliği, kalitesi veya çözünürlüğü CRT monitörlere göre daha üstündür.</a:t>
            </a:r>
            <a:endParaRPr lang="tr-TR" dirty="0"/>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76</a:t>
            </a:fld>
            <a:endParaRPr lang="tr-TR"/>
          </a:p>
        </p:txBody>
      </p:sp>
    </p:spTree>
    <p:extLst>
      <p:ext uri="{BB962C8B-B14F-4D97-AF65-F5344CB8AC3E}">
        <p14:creationId xmlns:p14="http://schemas.microsoft.com/office/powerpoint/2010/main" val="166929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10000"/>
          </a:bodyPr>
          <a:lstStyle/>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Çözünürlük(</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resulation</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Monitör ekranı ekran üzerinde bulunan yatay ve dikey piksellerden(noktalardan) oluşur. Nokta sayısı yoğunluğuna çözünürlük denir. Piksel denilen bu noktalar renkleri oluşturur. </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Çözünürlük arttıkça netlik o kadar artar. Bu artış o alandaki görüntü kalitesini artırır. Çözünürlük değeri olarak 640x480, 800x600, 1024x768, 1280x1024 değerlerinden herhangi biri seçilebilir. Ekran kartının verebileceği çözünürlük değerlerini monitörün desteklemesi gerekir. Çözünürlük değeri yükseltildikçe pikseller de küçüleceği için ekrana daha fazla bilginin sığması sağlanır ancak ekranda görülen simgeler ve yazılar küçülür.</a:t>
            </a:r>
          </a:p>
          <a:p>
            <a:pPr algn="just">
              <a:lnSpc>
                <a:spcPct val="115000"/>
              </a:lnSpc>
              <a:spcAft>
                <a:spcPts val="6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Büyüklük: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Ekran büyüklüğü, ekranın sol üst köşesinden sağ alt köşesine ya da sağ üst köşesinden sol alt köşesine olan uzaklığın ölçümü ile tespit edilir. İnç ile ölçülür. Yaygın olarak kullanılan ekranlar veya 15” (inç) ya da 17” (inç) büyüklüğündedir.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79</a:t>
            </a:fld>
            <a:endParaRPr lang="tr-TR"/>
          </a:p>
        </p:txBody>
      </p:sp>
    </p:spTree>
    <p:extLst>
      <p:ext uri="{BB962C8B-B14F-4D97-AF65-F5344CB8AC3E}">
        <p14:creationId xmlns:p14="http://schemas.microsoft.com/office/powerpoint/2010/main" val="1981904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Yazıcı; bilgisayarda bulunan kelime işlem dosyaları, hesap tablosu dosyaları, resimler gibi verilerin kağıt üzerine basılmasını sağlayan araçtır. Yazıcılar bilgileri kağıda basarken kullandıkları teknik ve teknolojiye göre üç sınıfa ayrılırlar: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81</a:t>
            </a:fld>
            <a:endParaRPr lang="tr-TR"/>
          </a:p>
        </p:txBody>
      </p:sp>
    </p:spTree>
    <p:extLst>
      <p:ext uri="{BB962C8B-B14F-4D97-AF65-F5344CB8AC3E}">
        <p14:creationId xmlns:p14="http://schemas.microsoft.com/office/powerpoint/2010/main" val="2688382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Nokta vuruşlu (matris) yazıcılar:</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Nokta vuruşlu yazıcılar; daktilolara benzer bir teknoloji kullanmakta ve yazma kafasının önüne takılan bir mürekkep şeridinin üzerine kafa üzerinde bulunan iğnelerin teması sonucu şerit üzerindeki mürekkebin kağıt üzerine aktarılması ile yazma işlemini gerçekleştirmektedir. Nokta vuruşlu yazıcıların yazma kafasındaki iğneler sürekli olarak şeride ve kağıda temas ettiği için sesli olarak çalışmaktadır.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82</a:t>
            </a:fld>
            <a:endParaRPr lang="tr-TR"/>
          </a:p>
        </p:txBody>
      </p:sp>
    </p:spTree>
    <p:extLst>
      <p:ext uri="{BB962C8B-B14F-4D97-AF65-F5344CB8AC3E}">
        <p14:creationId xmlns:p14="http://schemas.microsoft.com/office/powerpoint/2010/main" val="1876961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600"/>
              </a:spcAft>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Mürekkep püskürtmeli yazıcılar:</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Mürekkep püskürtmeli yazıcılar, yazıcı üzerine takılan kartuştaki mürekkebi kağıt üzerine püskürttükleri için mürekkep püskürtmeli olarak isimlendirilmektedir. Mürekkep püskürtmeli yazıcılar nokta vuruşlu yazıcılara göre daha sessiz çalışır. Mürekkep püskürtmeli yazıcıların geliştirilmesi ile renkli çıktı almakta olanaklı şekle gelmiştir.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83</a:t>
            </a:fld>
            <a:endParaRPr lang="tr-TR"/>
          </a:p>
        </p:txBody>
      </p:sp>
    </p:spTree>
    <p:extLst>
      <p:ext uri="{BB962C8B-B14F-4D97-AF65-F5344CB8AC3E}">
        <p14:creationId xmlns:p14="http://schemas.microsoft.com/office/powerpoint/2010/main" val="1766188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Lazer yazıcılar:</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Lazer yazıcılar; kağıt üzerinde yazıları ve resimleri oluşturmak için lazer ışınlarından yararlanmaktadır. Baskı için toner kullanılır. Lazer yazıcıların çalışma prensipleri fotokopi makinelerinin çalışma prensibine benzemektedir.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84</a:t>
            </a:fld>
            <a:endParaRPr lang="tr-TR"/>
          </a:p>
        </p:txBody>
      </p:sp>
    </p:spTree>
    <p:extLst>
      <p:ext uri="{BB962C8B-B14F-4D97-AF65-F5344CB8AC3E}">
        <p14:creationId xmlns:p14="http://schemas.microsoft.com/office/powerpoint/2010/main" val="243744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2. nesilde 1960'lı yıllardan sonra elektron tüplerinin yerini önce </a:t>
            </a:r>
            <a:r>
              <a:rPr lang="tr-TR" sz="1200" kern="1200" dirty="0" err="1">
                <a:solidFill>
                  <a:schemeClr val="tx1"/>
                </a:solidFill>
                <a:effectLst/>
                <a:latin typeface="+mn-lt"/>
                <a:ea typeface="+mn-ea"/>
                <a:cs typeface="+mn-cs"/>
              </a:rPr>
              <a:t>transistörler</a:t>
            </a:r>
            <a:r>
              <a:rPr lang="tr-TR" sz="1200" kern="1200" dirty="0">
                <a:solidFill>
                  <a:schemeClr val="tx1"/>
                </a:solidFill>
                <a:effectLst/>
                <a:latin typeface="+mn-lt"/>
                <a:ea typeface="+mn-ea"/>
                <a:cs typeface="+mn-cs"/>
              </a:rPr>
              <a:t> aldı. </a:t>
            </a:r>
            <a:r>
              <a:rPr lang="tr-TR" sz="1200" kern="1200" dirty="0" err="1">
                <a:solidFill>
                  <a:schemeClr val="tx1"/>
                </a:solidFill>
                <a:effectLst/>
                <a:latin typeface="+mn-lt"/>
                <a:ea typeface="+mn-ea"/>
                <a:cs typeface="+mn-cs"/>
              </a:rPr>
              <a:t>Transistörler</a:t>
            </a:r>
            <a:r>
              <a:rPr lang="tr-TR" sz="1200" kern="1200" dirty="0">
                <a:solidFill>
                  <a:schemeClr val="tx1"/>
                </a:solidFill>
                <a:effectLst/>
                <a:latin typeface="+mn-lt"/>
                <a:ea typeface="+mn-ea"/>
                <a:cs typeface="+mn-cs"/>
              </a:rPr>
              <a:t>, vakum lambalarına göre daha güvenilir, daha az enerji harcayan ve daha az ısınan parçalardı. Vakum lambaları, bozulma olasılığı yüksek, fazla enerji harcayan ve çabuk ısınan parçalardı. Bu bilgisayarlar çok pahalı olduklarından araştırma amacıyla üniversiteler ve ticari amaçla çok büyük şirketler tarafından kullanıldı. FORTRAN ve COBOL gibi yüksek seviyeli diller bulundu ve bilgisayar programlama kolaylaştı. </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11</a:t>
            </a:fld>
            <a:endParaRPr lang="tr-TR"/>
          </a:p>
        </p:txBody>
      </p:sp>
    </p:spTree>
    <p:extLst>
      <p:ext uri="{BB962C8B-B14F-4D97-AF65-F5344CB8AC3E}">
        <p14:creationId xmlns:p14="http://schemas.microsoft.com/office/powerpoint/2010/main" val="957992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 bilgisayar sisteminde kullanılan tüm program ve dosyaların tümüne genel anlamı ile yazılım adı verilmektedir. Bilgisayarı kullanabilmek ve istenen işlemleri yapabilmek için yazılımlara ihtiyaç vardır. Ayrıca bilgisayar donanımının birbirleri ile haberleşebilmesi, sağlıklı ve verimli çalışabilmesi bilgisayar yazılımları sayesinde gerçekleşmektedir. Bilgisayar fiziki olarak donanımdan oluşmasına karşın donanımın çalıştırılabilmesi için o donanımı yönlendiren bir takım komutlara yani bilgisayar yazılımlarına gereksinim vardır. Yazılım ile donanıma yapması istenen işler bildirilir ve sonucun hangi birime gideceğine karar verilir. Bilgisayar yazılımları sistem yazılımları ve uygulama yazılımları olarak iki bölümde incelenebilir.</a:t>
            </a:r>
          </a:p>
        </p:txBody>
      </p:sp>
      <p:sp>
        <p:nvSpPr>
          <p:cNvPr id="4" name="Slayt Numarası Yer Tutucusu 3"/>
          <p:cNvSpPr>
            <a:spLocks noGrp="1"/>
          </p:cNvSpPr>
          <p:nvPr>
            <p:ph type="sldNum" sz="quarter" idx="5"/>
          </p:nvPr>
        </p:nvSpPr>
        <p:spPr/>
        <p:txBody>
          <a:bodyPr/>
          <a:lstStyle/>
          <a:p>
            <a:fld id="{81C806ED-DB7C-45F3-ACE8-591D06E20929}" type="slidenum">
              <a:rPr lang="tr-TR" smtClean="0"/>
              <a:pPr/>
              <a:t>85</a:t>
            </a:fld>
            <a:endParaRPr lang="tr-TR"/>
          </a:p>
        </p:txBody>
      </p:sp>
    </p:spTree>
    <p:extLst>
      <p:ext uri="{BB962C8B-B14F-4D97-AF65-F5344CB8AC3E}">
        <p14:creationId xmlns:p14="http://schemas.microsoft.com/office/powerpoint/2010/main" val="2953084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 her açıldı</a:t>
            </a:r>
            <a:r>
              <a:rPr lang="tr-TR" sz="1800" dirty="0">
                <a:effectLst/>
                <a:latin typeface="Times New Roman" panose="02020603050405020304" pitchFamily="18" charset="0"/>
                <a:ea typeface="TimesNewRoman"/>
                <a:cs typeface="Times New Roman" panose="02020603050405020304" pitchFamily="18" charset="0"/>
              </a:rPr>
              <a:t>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ında yüklenen ve bilgisayar donanımının düzenli bir şekilde çalışmasını sağlayarak bilgisayarı kullanıma hazır hale getiren yazılımdır. Bilgisayar açıldığında işletim sistemi program yapısından dolayı otomatik olarak devreye girer ve kullanıcılar işletim sistemi yardımıyla dosya oluşturma, dosya silme, yazıcıdan çıktı alma gibi işlemleri işletim sistemi yardımıyla yapar. Uygulama yazılımları gibi diğer yazılımlar işletim sisteminin dosyalarını ve kaynaklarını kullanarak çalışabilirler.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 işletim sisteminin gerçekleştireceği temel işlemler;</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PC donanımını kullanıcının kullanabilmesini sağlamak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Kullanıcının farklı konularda çalışmak için geliştirilen uygulamaları kullanmasını sağlamak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Dosya yönetimini sağlamak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Merkezi İşlem Birimini yönlendirmek, yönetmek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Ana belleği yönetmek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Harici kayıt cihazlarını yönetmek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Giriş/çıkış birimlerini kontrol etmek</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Bilgisayar sisteminin güvenliği ve kontrolünü sağlamaktır.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Ki</a:t>
            </a:r>
            <a:r>
              <a:rPr lang="tr-TR" sz="1800" dirty="0">
                <a:effectLst/>
                <a:latin typeface="Times New Roman" panose="02020603050405020304" pitchFamily="18" charset="0"/>
                <a:ea typeface="TimesNewRoman"/>
                <a:cs typeface="Times New Roman" panose="02020603050405020304" pitchFamily="18" charset="0"/>
              </a:rPr>
              <a:t>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isel bilgisayarlarda çekirdek, BIOS, DOS, </a:t>
            </a:r>
            <a:r>
              <a:rPr lang="tr-TR" sz="1800" dirty="0">
                <a:effectLst/>
                <a:latin typeface="Times New Roman" panose="02020603050405020304" pitchFamily="18" charset="0"/>
                <a:ea typeface="TimesNewRoman"/>
                <a:cs typeface="Times New Roman" panose="02020603050405020304" pitchFamily="18" charset="0"/>
              </a:rPr>
              <a:t>iş</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letim sistemleri, aygıt sürücüleri bu grup yazılımlara girmektedir. Kişisel bilgisayarlar, farklı ticari firmalar tarafından üretilen değişik işletim sistemleri kullanabilmektedirler.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Android</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Linux, Unix ve Microsoft Windows en yaygın kullanılan işletim sistemleridir.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86</a:t>
            </a:fld>
            <a:endParaRPr lang="tr-TR"/>
          </a:p>
        </p:txBody>
      </p:sp>
    </p:spTree>
    <p:extLst>
      <p:ext uri="{BB962C8B-B14F-4D97-AF65-F5344CB8AC3E}">
        <p14:creationId xmlns:p14="http://schemas.microsoft.com/office/powerpoint/2010/main" val="3875193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10000"/>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Uygulama yazılımları, özel amaçlı yazılımlar olarak da isimlendirilebilir. Uygulama yazılımları, bilgisayar kullanıcılarının bilgisayar kullanarak gerçekleştirmek istediği işlemleri gerçekleştirmelerini sağlamaktadır.</a:t>
            </a:r>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Örnek:</a:t>
            </a:r>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MS Word, Excel, PowerPoint vb.</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Uygulama yazılımlarının işletim sistemleri içerisinde kullanıcılara sunulması işletim sistemlerinin yükünü artıracağı için üretici firmalar işletim sistemleri içine temel ihtiyaçları karşılayabilecek temel programları yerleştirmektedir. Ancak daha ileri uygulamalar yapmak isteyen kullanıcılar uygulama yazılımlarını bilgisayarlarına kurmak zorundadırlar. </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Uygulama yazılımlarının bir diğer özelliği de her bir işletim sistemi için farklı olarak programlanması gerekmektedir. Örneğin, Windows işletim sisteminde çalışmak üzere hazırlanan bir program Macintosh işletim sisteminde çalışmamaktadır. </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88</a:t>
            </a:fld>
            <a:endParaRPr lang="tr-TR"/>
          </a:p>
        </p:txBody>
      </p:sp>
    </p:spTree>
    <p:extLst>
      <p:ext uri="{BB962C8B-B14F-4D97-AF65-F5344CB8AC3E}">
        <p14:creationId xmlns:p14="http://schemas.microsoft.com/office/powerpoint/2010/main" val="3562657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Sistem ve uygulama yazılımlarını üretebilmek için gerekli olan araç bir programlama dilidir.  Programcının bir bilgisayara ne yapmasını istediğini anlatmasının standartlaştırılmış bir yoludur. Programlama dilleri, yazılımcının bilgisayara hangi veri üzerinde işlem yapacağını, verinin nasıl depolanıp iletileceğini, hangi koşullarda hangi işlemlerin yapılacağını tam olarak anlatmasını sağlar.</a:t>
            </a:r>
          </a:p>
          <a:p>
            <a:pPr algn="just">
              <a:lnSpc>
                <a:spcPct val="115000"/>
              </a:lnSpc>
              <a:spcAft>
                <a:spcPts val="6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Bir programlama dili kullanarak istenilen amaca göre hesap yapmaya, veri saklamaya vb. yönelik programlar oluşturulabilir. Pascal, Basic, C, C++, Fortran,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Cobol</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Delphi</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Visual Basic vb. örnek programlama dilleridir. Her dilin kendine özgü bir standardı, yazım kuralları vardır. Programlar bu standartlara göre oluşturulmuş komutlar dizesinden oluşurlar.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89</a:t>
            </a:fld>
            <a:endParaRPr lang="tr-TR"/>
          </a:p>
        </p:txBody>
      </p:sp>
    </p:spTree>
    <p:extLst>
      <p:ext uri="{BB962C8B-B14F-4D97-AF65-F5344CB8AC3E}">
        <p14:creationId xmlns:p14="http://schemas.microsoft.com/office/powerpoint/2010/main" val="136683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3. nesilde yüzlerce </a:t>
            </a:r>
            <a:r>
              <a:rPr lang="tr-TR" sz="1200" kern="1200" dirty="0" err="1">
                <a:solidFill>
                  <a:schemeClr val="tx1"/>
                </a:solidFill>
                <a:effectLst/>
                <a:latin typeface="+mn-lt"/>
                <a:ea typeface="+mn-ea"/>
                <a:cs typeface="+mn-cs"/>
              </a:rPr>
              <a:t>transistörün</a:t>
            </a:r>
            <a:r>
              <a:rPr lang="tr-TR" sz="1200" kern="1200" dirty="0">
                <a:solidFill>
                  <a:schemeClr val="tx1"/>
                </a:solidFill>
                <a:effectLst/>
                <a:latin typeface="+mn-lt"/>
                <a:ea typeface="+mn-ea"/>
                <a:cs typeface="+mn-cs"/>
              </a:rPr>
              <a:t> birleşimi olarak tarif edilebilecek entegre devreler yer almıştır. Bilgisayarların boyutları küçüldü, hızlandı ve fiyatları ucuzladı. Bilgisayarlar iş dünyasında daha yaygın kullanılmaya başlandı. Pascal ve C programlama dilleri geliştirildi. </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14</a:t>
            </a:fld>
            <a:endParaRPr lang="tr-TR"/>
          </a:p>
        </p:txBody>
      </p:sp>
    </p:spTree>
    <p:extLst>
      <p:ext uri="{BB962C8B-B14F-4D97-AF65-F5344CB8AC3E}">
        <p14:creationId xmlns:p14="http://schemas.microsoft.com/office/powerpoint/2010/main" val="287252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Bugün bilgisayar teknolojisinde kullanılan mikroçipler ise, bir çok entegre devrenin birleşip küçültülmüş halidir. Bilgisayarların boyutları dizüstü, </a:t>
            </a:r>
            <a:r>
              <a:rPr lang="tr-TR" sz="1200" kern="1200" dirty="0" err="1">
                <a:solidFill>
                  <a:schemeClr val="tx1"/>
                </a:solidFill>
                <a:effectLst/>
                <a:latin typeface="+mn-lt"/>
                <a:ea typeface="+mn-ea"/>
                <a:cs typeface="+mn-cs"/>
              </a:rPr>
              <a:t>avuçiçi</a:t>
            </a:r>
            <a:r>
              <a:rPr lang="tr-TR" sz="1200" kern="1200" dirty="0">
                <a:solidFill>
                  <a:schemeClr val="tx1"/>
                </a:solidFill>
                <a:effectLst/>
                <a:latin typeface="+mn-lt"/>
                <a:ea typeface="+mn-ea"/>
                <a:cs typeface="+mn-cs"/>
              </a:rPr>
              <a:t>, cep boyutlarına kadar küçülmüştür. Bilgisayar evlerde ve bürolarda masa üstünde kullanılmaya başlanmış, fiyatları ucuzlamıştır. Akıllı yazılımlar üretilmeye başlanmış, internet adı verilen ağ ile bilgisayarların birbirleriyle haberleşmesi kolaylaşmıştır. Çeşitli programlama dilleri ile hazırlanmış olan yazılımlar sayesinde birçok alanda kullanılabilmektedir. </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17</a:t>
            </a:fld>
            <a:endParaRPr lang="tr-TR"/>
          </a:p>
        </p:txBody>
      </p:sp>
    </p:spTree>
    <p:extLst>
      <p:ext uri="{BB962C8B-B14F-4D97-AF65-F5344CB8AC3E}">
        <p14:creationId xmlns:p14="http://schemas.microsoft.com/office/powerpoint/2010/main" val="2930722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Bilgisayarlar kullanım alanları, kullanım amaçları, donanım biçimleri olarak alt gruplara ayrılırlar.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20</a:t>
            </a:fld>
            <a:endParaRPr lang="tr-TR"/>
          </a:p>
        </p:txBody>
      </p:sp>
    </p:spTree>
    <p:extLst>
      <p:ext uri="{BB962C8B-B14F-4D97-AF65-F5344CB8AC3E}">
        <p14:creationId xmlns:p14="http://schemas.microsoft.com/office/powerpoint/2010/main" val="392481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Kullanıcı sayısının fazla olduğu ve yüksek işlem hızı gerektiren çalışmaların yapıldığı kurum ve işletmelerde kullanılan bilgisayarlardır. Ayrıca bu bilgisayarlar günümüzün popüler teknolojisi olan internet sayfalarının sunumunda kullanılan bilgisayarlardır. Ağ hizmetlerini, erişim ve paylaşımı, veri tabanı yönetimini ve veri tabanının paylaşımını sağlamak ve veri depolamak için dizayn edilmişlerdir. Güçlü ve gelişkin bilgisayarlardır.</a:t>
            </a:r>
          </a:p>
          <a:p>
            <a:endParaRPr lang="tr-TR" dirty="0"/>
          </a:p>
        </p:txBody>
      </p:sp>
      <p:sp>
        <p:nvSpPr>
          <p:cNvPr id="4" name="Slayt Numarası Yer Tutucusu 3"/>
          <p:cNvSpPr>
            <a:spLocks noGrp="1"/>
          </p:cNvSpPr>
          <p:nvPr>
            <p:ph type="sldNum" sz="quarter" idx="5"/>
          </p:nvPr>
        </p:nvSpPr>
        <p:spPr/>
        <p:txBody>
          <a:bodyPr/>
          <a:lstStyle/>
          <a:p>
            <a:fld id="{81C806ED-DB7C-45F3-ACE8-591D06E20929}" type="slidenum">
              <a:rPr lang="tr-TR" smtClean="0"/>
              <a:pPr/>
              <a:t>21</a:t>
            </a:fld>
            <a:endParaRPr lang="tr-TR"/>
          </a:p>
        </p:txBody>
      </p:sp>
    </p:spTree>
    <p:extLst>
      <p:ext uri="{BB962C8B-B14F-4D97-AF65-F5344CB8AC3E}">
        <p14:creationId xmlns:p14="http://schemas.microsoft.com/office/powerpoint/2010/main" val="1018591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17" name="16 Altbilgi Yer Tutucusu"/>
          <p:cNvSpPr>
            <a:spLocks noGrp="1"/>
          </p:cNvSpPr>
          <p:nvPr>
            <p:ph type="ftr" sz="quarter" idx="11"/>
          </p:nvPr>
        </p:nvSpPr>
        <p:spPr/>
        <p:txBody>
          <a:bodyPr/>
          <a:lstStyle/>
          <a:p>
            <a:endParaRPr lang="tr-T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fld id="{B1DEFA8C-F947-479F-BE07-76B6B3F80BF1}" type="slidenum">
              <a:rPr lang="tr-TR" smtClean="0"/>
              <a:pPr/>
              <a:t>‹#›</a:t>
            </a:fld>
            <a:endParaRPr lang="tr-T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5" name="4 Altbilgi Yer Tutucusu"/>
          <p:cNvSpPr>
            <a:spLocks noGrp="1"/>
          </p:cNvSpPr>
          <p:nvPr>
            <p:ph type="ftr" sz="quarter" idx="11"/>
          </p:nvPr>
        </p:nvSpPr>
        <p:spPr>
          <a:xfrm>
            <a:off x="800100" y="6172200"/>
            <a:ext cx="4000500" cy="457200"/>
          </a:xfrm>
        </p:spPr>
        <p:txBody>
          <a:bodyPr/>
          <a:lstStyle/>
          <a:p>
            <a:endParaRPr lang="tr-T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3.10.2023</a:t>
            </a:fld>
            <a:endParaRPr lang="tr-TR"/>
          </a:p>
        </p:txBody>
      </p:sp>
      <p:sp>
        <p:nvSpPr>
          <p:cNvPr id="6" name="5 Altbilgi Yer Tutucusu"/>
          <p:cNvSpPr>
            <a:spLocks noGrp="1"/>
          </p:cNvSpPr>
          <p:nvPr>
            <p:ph type="ftr" sz="quarter" idx="11"/>
          </p:nvPr>
        </p:nvSpPr>
        <p:spPr>
          <a:xfrm>
            <a:off x="914400" y="6172200"/>
            <a:ext cx="3886200" cy="457200"/>
          </a:xfrm>
        </p:spPr>
        <p:txBody>
          <a:bodyPr/>
          <a:lstStyle/>
          <a:p>
            <a:endParaRPr lang="tr-TR"/>
          </a:p>
        </p:txBody>
      </p:sp>
      <p:sp>
        <p:nvSpPr>
          <p:cNvPr id="7" name="6 Slayt Numarası Yer Tutucusu"/>
          <p:cNvSpPr>
            <a:spLocks noGrp="1"/>
          </p:cNvSpPr>
          <p:nvPr>
            <p:ph type="sldNum" sz="quarter" idx="12"/>
          </p:nvPr>
        </p:nvSpPr>
        <p:spPr>
          <a:xfrm>
            <a:off x="146304" y="6208776"/>
            <a:ext cx="457200" cy="457200"/>
          </a:xfrm>
        </p:spPr>
        <p:txBody>
          <a:bodyPr/>
          <a:lstStyle/>
          <a:p>
            <a:fld id="{B1DEFA8C-F947-479F-BE07-76B6B3F80BF1}" type="slidenum">
              <a:rPr lang="tr-TR" smtClean="0"/>
              <a:pPr/>
              <a:t>‹#›</a:t>
            </a:fld>
            <a:endParaRPr lang="tr-T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9F75050-0E15-4C5B-92B0-66D068882F1F}" type="datetimeFigureOut">
              <a:rPr lang="tr-TR" smtClean="0"/>
              <a:pPr/>
              <a:t>3.10.2023</a:t>
            </a:fld>
            <a:endParaRPr lang="tr-TR"/>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http://www.emaxasp.com/product_images/MT08002A.jpg" TargetMode="Externa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p:txBody>
          <a:bodyPr/>
          <a:lstStyle/>
          <a:p>
            <a:pPr algn="r"/>
            <a:r>
              <a:rPr lang="tr-TR" b="1" i="1" dirty="0"/>
              <a:t>TEMEL BİLGİSAYAR BİLGİLERİ</a:t>
            </a:r>
          </a:p>
          <a:p>
            <a:pPr algn="r"/>
            <a:endParaRPr lang="tr-TR" i="1" dirty="0"/>
          </a:p>
          <a:p>
            <a:pPr algn="r"/>
            <a:r>
              <a:rPr lang="tr-TR" i="1" dirty="0" err="1"/>
              <a:t>Öğr</a:t>
            </a:r>
            <a:r>
              <a:rPr lang="tr-TR" i="1" dirty="0"/>
              <a:t>. Gör. </a:t>
            </a:r>
            <a:r>
              <a:rPr lang="tr-TR" i="1" dirty="0" err="1"/>
              <a:t>Bedia</a:t>
            </a:r>
            <a:r>
              <a:rPr lang="tr-TR" i="1" dirty="0"/>
              <a:t> </a:t>
            </a:r>
            <a:r>
              <a:rPr lang="tr-TR" i="1" dirty="0" err="1"/>
              <a:t>Sündüz</a:t>
            </a:r>
            <a:r>
              <a:rPr lang="tr-TR" i="1" dirty="0"/>
              <a:t> KILIÇ</a:t>
            </a:r>
          </a:p>
        </p:txBody>
      </p:sp>
      <p:sp>
        <p:nvSpPr>
          <p:cNvPr id="2" name="1 Başlık"/>
          <p:cNvSpPr>
            <a:spLocks noGrp="1"/>
          </p:cNvSpPr>
          <p:nvPr>
            <p:ph type="ctrTitle"/>
          </p:nvPr>
        </p:nvSpPr>
        <p:spPr/>
        <p:txBody>
          <a:bodyPr/>
          <a:lstStyle/>
          <a:p>
            <a:r>
              <a:rPr lang="tr-TR" dirty="0"/>
              <a:t>TEMEL BİLGİ TEKNOLOJİSİ KULLANIMI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92B43E-B60A-16AD-617C-7F4F7A05CE4E}"/>
              </a:ext>
            </a:extLst>
          </p:cNvPr>
          <p:cNvSpPr>
            <a:spLocks noGrp="1"/>
          </p:cNvSpPr>
          <p:nvPr>
            <p:ph type="title"/>
          </p:nvPr>
        </p:nvSpPr>
        <p:spPr/>
        <p:txBody>
          <a:bodyPr/>
          <a:lstStyle/>
          <a:p>
            <a:r>
              <a:rPr lang="tr-TR" dirty="0"/>
              <a:t>Bugün sergilenen bir ENIAC parçası</a:t>
            </a:r>
          </a:p>
        </p:txBody>
      </p:sp>
      <p:sp>
        <p:nvSpPr>
          <p:cNvPr id="3" name="İçerik Yer Tutucusu 2">
            <a:extLst>
              <a:ext uri="{FF2B5EF4-FFF2-40B4-BE49-F238E27FC236}">
                <a16:creationId xmlns:a16="http://schemas.microsoft.com/office/drawing/2014/main" id="{8FD1F739-7F73-8B08-78D2-7F3E55D3788D}"/>
              </a:ext>
            </a:extLst>
          </p:cNvPr>
          <p:cNvSpPr>
            <a:spLocks noGrp="1"/>
          </p:cNvSpPr>
          <p:nvPr>
            <p:ph sz="quarter" idx="1"/>
          </p:nvPr>
        </p:nvSpPr>
        <p:spPr/>
        <p:txBody>
          <a:bodyPr/>
          <a:lstStyle/>
          <a:p>
            <a:endParaRPr lang="tr-TR"/>
          </a:p>
        </p:txBody>
      </p:sp>
      <p:pic>
        <p:nvPicPr>
          <p:cNvPr id="1026" name="Picture 2">
            <a:extLst>
              <a:ext uri="{FF2B5EF4-FFF2-40B4-BE49-F238E27FC236}">
                <a16:creationId xmlns:a16="http://schemas.microsoft.com/office/drawing/2014/main" id="{56AF6FDF-50FC-19C1-BF3D-D4666C6F0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70235"/>
            <a:ext cx="6954770" cy="52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77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2. Nesil(1958-1964)</a:t>
            </a:r>
          </a:p>
        </p:txBody>
      </p:sp>
      <p:sp>
        <p:nvSpPr>
          <p:cNvPr id="3" name="2 İçerik Yer Tutucusu"/>
          <p:cNvSpPr>
            <a:spLocks noGrp="1"/>
          </p:cNvSpPr>
          <p:nvPr>
            <p:ph sz="quarter" idx="1"/>
          </p:nvPr>
        </p:nvSpPr>
        <p:spPr/>
        <p:txBody>
          <a:bodyPr/>
          <a:lstStyle/>
          <a:p>
            <a:pPr lvl="0"/>
            <a:r>
              <a:rPr lang="tr-TR" dirty="0" err="1"/>
              <a:t>Transistör</a:t>
            </a:r>
            <a:r>
              <a:rPr lang="tr-TR" dirty="0"/>
              <a:t> kullanan bilgisayarlar.</a:t>
            </a:r>
          </a:p>
          <a:p>
            <a:pPr>
              <a:lnSpc>
                <a:spcPct val="80000"/>
              </a:lnSpc>
            </a:pPr>
            <a:r>
              <a:rPr lang="tr-TR" sz="2800" dirty="0" err="1"/>
              <a:t>Transistorler</a:t>
            </a:r>
            <a:r>
              <a:rPr lang="tr-TR" sz="2800" dirty="0"/>
              <a:t> ile </a:t>
            </a:r>
            <a:r>
              <a:rPr lang="tr-TR" sz="2800" dirty="0" err="1"/>
              <a:t>yapilan</a:t>
            </a:r>
            <a:r>
              <a:rPr lang="tr-TR" sz="2800" dirty="0"/>
              <a:t> devreler daha az elektrik enerjisi</a:t>
            </a:r>
          </a:p>
          <a:p>
            <a:pPr>
              <a:lnSpc>
                <a:spcPct val="80000"/>
              </a:lnSpc>
            </a:pPr>
            <a:r>
              <a:rPr lang="tr-TR" sz="2800" dirty="0"/>
              <a:t>harcıyor, daha hızlı çalışıyor ve daha az yer kaplıyordu.</a:t>
            </a:r>
          </a:p>
          <a:p>
            <a:pPr>
              <a:lnSpc>
                <a:spcPct val="80000"/>
              </a:lnSpc>
            </a:pPr>
            <a:r>
              <a:rPr lang="tr-TR" sz="2800" dirty="0"/>
              <a:t>Çok pahalı olduklarından araştırma amacıyla üniversiteler ve ticari amaçla çok büyük şirketler tarafından kullanıldı.</a:t>
            </a:r>
          </a:p>
          <a:p>
            <a:pPr>
              <a:lnSpc>
                <a:spcPct val="80000"/>
              </a:lnSpc>
            </a:pPr>
            <a:r>
              <a:rPr lang="tr-TR" sz="2800" dirty="0">
                <a:solidFill>
                  <a:srgbClr val="FF0066"/>
                </a:solidFill>
              </a:rPr>
              <a:t>FORTRAN</a:t>
            </a:r>
            <a:r>
              <a:rPr lang="tr-TR" sz="2800" dirty="0"/>
              <a:t> ve </a:t>
            </a:r>
            <a:r>
              <a:rPr lang="tr-TR" sz="2800" dirty="0">
                <a:solidFill>
                  <a:srgbClr val="FF0066"/>
                </a:solidFill>
              </a:rPr>
              <a:t>COBOL</a:t>
            </a:r>
            <a:r>
              <a:rPr lang="tr-TR" sz="2800" dirty="0"/>
              <a:t> gibi yüksek seviyeli diller bulundu ve bilgisayar programlama kolaylaştı.</a:t>
            </a:r>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2. Nesil Bilgisayar (IBM 700 Serisi)</a:t>
            </a:r>
          </a:p>
        </p:txBody>
      </p:sp>
      <p:sp>
        <p:nvSpPr>
          <p:cNvPr id="3" name="2 İçerik Yer Tutucusu"/>
          <p:cNvSpPr>
            <a:spLocks noGrp="1"/>
          </p:cNvSpPr>
          <p:nvPr>
            <p:ph sz="quarter" idx="1"/>
          </p:nvPr>
        </p:nvSpPr>
        <p:spPr/>
        <p:txBody>
          <a:bodyPr/>
          <a:lstStyle/>
          <a:p>
            <a:endParaRPr lang="tr-TR"/>
          </a:p>
        </p:txBody>
      </p:sp>
      <p:pic>
        <p:nvPicPr>
          <p:cNvPr id="3074" name="Picture 2" descr="IBM100 - The IBM 700 Series">
            <a:extLst>
              <a:ext uri="{FF2B5EF4-FFF2-40B4-BE49-F238E27FC236}">
                <a16:creationId xmlns:a16="http://schemas.microsoft.com/office/drawing/2014/main" id="{0EA22D9D-6F14-6E9C-CE19-C23A15BC2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15" y="1700808"/>
            <a:ext cx="8098970" cy="4571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8BE2B5-5F70-40F0-DAE3-BD9058591522}"/>
              </a:ext>
            </a:extLst>
          </p:cNvPr>
          <p:cNvSpPr>
            <a:spLocks noGrp="1"/>
          </p:cNvSpPr>
          <p:nvPr>
            <p:ph type="title"/>
          </p:nvPr>
        </p:nvSpPr>
        <p:spPr/>
        <p:txBody>
          <a:bodyPr/>
          <a:lstStyle/>
          <a:p>
            <a:r>
              <a:rPr lang="tr-TR" dirty="0"/>
              <a:t>IBM 700 Serisi</a:t>
            </a:r>
          </a:p>
        </p:txBody>
      </p:sp>
      <p:sp>
        <p:nvSpPr>
          <p:cNvPr id="3" name="İçerik Yer Tutucusu 2">
            <a:extLst>
              <a:ext uri="{FF2B5EF4-FFF2-40B4-BE49-F238E27FC236}">
                <a16:creationId xmlns:a16="http://schemas.microsoft.com/office/drawing/2014/main" id="{14F4109B-1073-3D14-22EF-A9B1CE33390E}"/>
              </a:ext>
            </a:extLst>
          </p:cNvPr>
          <p:cNvSpPr>
            <a:spLocks noGrp="1"/>
          </p:cNvSpPr>
          <p:nvPr>
            <p:ph sz="quarter" idx="1"/>
          </p:nvPr>
        </p:nvSpPr>
        <p:spPr/>
        <p:txBody>
          <a:bodyPr/>
          <a:lstStyle/>
          <a:p>
            <a:endParaRPr lang="tr-TR"/>
          </a:p>
        </p:txBody>
      </p:sp>
      <p:pic>
        <p:nvPicPr>
          <p:cNvPr id="4" name="Resim 3">
            <a:extLst>
              <a:ext uri="{FF2B5EF4-FFF2-40B4-BE49-F238E27FC236}">
                <a16:creationId xmlns:a16="http://schemas.microsoft.com/office/drawing/2014/main" id="{27AA7AD6-54E9-E03D-1F0C-86F0F2B6AA83}"/>
              </a:ext>
            </a:extLst>
          </p:cNvPr>
          <p:cNvPicPr>
            <a:picLocks noChangeAspect="1"/>
          </p:cNvPicPr>
          <p:nvPr/>
        </p:nvPicPr>
        <p:blipFill>
          <a:blip r:embed="rId2"/>
          <a:stretch>
            <a:fillRect/>
          </a:stretch>
        </p:blipFill>
        <p:spPr>
          <a:xfrm>
            <a:off x="1028076" y="1417638"/>
            <a:ext cx="7201524" cy="5113463"/>
          </a:xfrm>
          <a:prstGeom prst="rect">
            <a:avLst/>
          </a:prstGeom>
        </p:spPr>
      </p:pic>
    </p:spTree>
    <p:extLst>
      <p:ext uri="{BB962C8B-B14F-4D97-AF65-F5344CB8AC3E}">
        <p14:creationId xmlns:p14="http://schemas.microsoft.com/office/powerpoint/2010/main" val="412904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3. Nesil(1965-1971)</a:t>
            </a:r>
            <a:br>
              <a:rPr lang="tr-TR" dirty="0"/>
            </a:br>
            <a:endParaRPr lang="tr-TR" dirty="0"/>
          </a:p>
        </p:txBody>
      </p:sp>
      <p:sp>
        <p:nvSpPr>
          <p:cNvPr id="3" name="2 İçerik Yer Tutucusu"/>
          <p:cNvSpPr>
            <a:spLocks noGrp="1"/>
          </p:cNvSpPr>
          <p:nvPr>
            <p:ph sz="quarter" idx="1"/>
          </p:nvPr>
        </p:nvSpPr>
        <p:spPr/>
        <p:txBody>
          <a:bodyPr>
            <a:normAutofit/>
          </a:bodyPr>
          <a:lstStyle/>
          <a:p>
            <a:pPr lvl="0"/>
            <a:r>
              <a:rPr lang="tr-TR" dirty="0" err="1"/>
              <a:t>Transistör</a:t>
            </a:r>
            <a:r>
              <a:rPr lang="tr-TR" dirty="0"/>
              <a:t> yerine  yüzlerce </a:t>
            </a:r>
            <a:r>
              <a:rPr lang="tr-TR" dirty="0" err="1"/>
              <a:t>transistörün</a:t>
            </a:r>
            <a:r>
              <a:rPr lang="tr-TR" dirty="0"/>
              <a:t> birleşimi olarak tarif edilebilecek entegre devreler  kullanan bilgisayarlar. </a:t>
            </a:r>
          </a:p>
          <a:p>
            <a:pPr lvl="0"/>
            <a:r>
              <a:rPr lang="tr-TR" sz="2800" dirty="0"/>
              <a:t>Entegrelerin kullanılması, bilgisayarların boyutlarının küçülmesini, maliyetlerinin azalmasını ve işlem hızlarının artmasını sağlamıştır. </a:t>
            </a:r>
          </a:p>
          <a:p>
            <a:pPr lvl="0"/>
            <a:r>
              <a:rPr lang="tr-TR" sz="2800" dirty="0"/>
              <a:t>Bilgisayarlar iş dünyasında daha yaygın kullanılmaya başlandı.</a:t>
            </a:r>
          </a:p>
          <a:p>
            <a:r>
              <a:rPr lang="tr-TR" sz="2800" dirty="0" err="1"/>
              <a:t>Pascal</a:t>
            </a:r>
            <a:r>
              <a:rPr lang="tr-TR" sz="2800" dirty="0"/>
              <a:t> ve C programlama dilleri geliştirildi</a:t>
            </a:r>
            <a:r>
              <a:rPr lang="tr-TR" dirty="0"/>
              <a:t>.</a:t>
            </a:r>
            <a:endParaRPr lang="tr-TR"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3. Nesil Bilgisayar(IBM 360)</a:t>
            </a:r>
          </a:p>
        </p:txBody>
      </p:sp>
      <p:sp>
        <p:nvSpPr>
          <p:cNvPr id="3" name="2 İçerik Yer Tutucusu"/>
          <p:cNvSpPr>
            <a:spLocks noGrp="1"/>
          </p:cNvSpPr>
          <p:nvPr>
            <p:ph sz="quarter" idx="1"/>
          </p:nvPr>
        </p:nvSpPr>
        <p:spPr/>
        <p:txBody>
          <a:bodyPr/>
          <a:lstStyle/>
          <a:p>
            <a:endParaRPr lang="tr-TR"/>
          </a:p>
        </p:txBody>
      </p:sp>
      <p:pic>
        <p:nvPicPr>
          <p:cNvPr id="8" name="Resim 7">
            <a:extLst>
              <a:ext uri="{FF2B5EF4-FFF2-40B4-BE49-F238E27FC236}">
                <a16:creationId xmlns:a16="http://schemas.microsoft.com/office/drawing/2014/main" id="{C20286E7-02D1-4226-3E66-96E3F59D37C3}"/>
              </a:ext>
            </a:extLst>
          </p:cNvPr>
          <p:cNvPicPr>
            <a:picLocks noChangeAspect="1"/>
          </p:cNvPicPr>
          <p:nvPr/>
        </p:nvPicPr>
        <p:blipFill>
          <a:blip r:embed="rId2"/>
          <a:stretch>
            <a:fillRect/>
          </a:stretch>
        </p:blipFill>
        <p:spPr>
          <a:xfrm>
            <a:off x="1046846" y="1381418"/>
            <a:ext cx="7182754" cy="52148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83AFC7-DAF2-08E7-0800-9988156201C9}"/>
              </a:ext>
            </a:extLst>
          </p:cNvPr>
          <p:cNvSpPr>
            <a:spLocks noGrp="1"/>
          </p:cNvSpPr>
          <p:nvPr>
            <p:ph type="title"/>
          </p:nvPr>
        </p:nvSpPr>
        <p:spPr/>
        <p:txBody>
          <a:bodyPr/>
          <a:lstStyle/>
          <a:p>
            <a:r>
              <a:rPr lang="tr-TR" dirty="0"/>
              <a:t>IBM 360</a:t>
            </a:r>
          </a:p>
        </p:txBody>
      </p:sp>
      <p:sp>
        <p:nvSpPr>
          <p:cNvPr id="3" name="İçerik Yer Tutucusu 2">
            <a:extLst>
              <a:ext uri="{FF2B5EF4-FFF2-40B4-BE49-F238E27FC236}">
                <a16:creationId xmlns:a16="http://schemas.microsoft.com/office/drawing/2014/main" id="{2232401F-5A4A-791C-883A-04D0ABD6F165}"/>
              </a:ext>
            </a:extLst>
          </p:cNvPr>
          <p:cNvSpPr>
            <a:spLocks noGrp="1"/>
          </p:cNvSpPr>
          <p:nvPr>
            <p:ph sz="quarter" idx="1"/>
          </p:nvPr>
        </p:nvSpPr>
        <p:spPr/>
        <p:txBody>
          <a:bodyPr/>
          <a:lstStyle/>
          <a:p>
            <a:endParaRPr lang="tr-TR"/>
          </a:p>
        </p:txBody>
      </p:sp>
      <p:pic>
        <p:nvPicPr>
          <p:cNvPr id="4" name="Resim 3">
            <a:extLst>
              <a:ext uri="{FF2B5EF4-FFF2-40B4-BE49-F238E27FC236}">
                <a16:creationId xmlns:a16="http://schemas.microsoft.com/office/drawing/2014/main" id="{BFD5DA23-E63A-AD79-29F2-F535997CB12B}"/>
              </a:ext>
            </a:extLst>
          </p:cNvPr>
          <p:cNvPicPr>
            <a:picLocks noChangeAspect="1"/>
          </p:cNvPicPr>
          <p:nvPr/>
        </p:nvPicPr>
        <p:blipFill>
          <a:blip r:embed="rId2"/>
          <a:stretch>
            <a:fillRect/>
          </a:stretch>
        </p:blipFill>
        <p:spPr>
          <a:xfrm>
            <a:off x="0" y="2000655"/>
            <a:ext cx="9144000" cy="4582707"/>
          </a:xfrm>
          <a:prstGeom prst="rect">
            <a:avLst/>
          </a:prstGeom>
        </p:spPr>
      </p:pic>
    </p:spTree>
    <p:extLst>
      <p:ext uri="{BB962C8B-B14F-4D97-AF65-F5344CB8AC3E}">
        <p14:creationId xmlns:p14="http://schemas.microsoft.com/office/powerpoint/2010/main" val="241694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4. Nesil(1972-günümüz)</a:t>
            </a:r>
            <a:br>
              <a:rPr lang="tr-TR" dirty="0"/>
            </a:br>
            <a:endParaRPr lang="tr-TR" dirty="0"/>
          </a:p>
        </p:txBody>
      </p:sp>
      <p:sp>
        <p:nvSpPr>
          <p:cNvPr id="3" name="2 İçerik Yer Tutucusu"/>
          <p:cNvSpPr>
            <a:spLocks noGrp="1"/>
          </p:cNvSpPr>
          <p:nvPr>
            <p:ph sz="quarter" idx="1"/>
          </p:nvPr>
        </p:nvSpPr>
        <p:spPr/>
        <p:txBody>
          <a:bodyPr/>
          <a:lstStyle/>
          <a:p>
            <a:pPr>
              <a:lnSpc>
                <a:spcPct val="80000"/>
              </a:lnSpc>
            </a:pPr>
            <a:r>
              <a:rPr lang="tr-TR" sz="2800" dirty="0"/>
              <a:t>Bir çok entegre devrenin birleşimi olan mikroçip kullanan bilgisayarlar. </a:t>
            </a:r>
          </a:p>
          <a:p>
            <a:pPr>
              <a:lnSpc>
                <a:spcPct val="80000"/>
              </a:lnSpc>
            </a:pPr>
            <a:r>
              <a:rPr lang="tr-TR" sz="2800" dirty="0"/>
              <a:t>Bilgisayarların boyutları dizüstü, </a:t>
            </a:r>
            <a:r>
              <a:rPr lang="tr-TR" sz="2800" dirty="0" err="1"/>
              <a:t>avuçiçi</a:t>
            </a:r>
            <a:r>
              <a:rPr lang="tr-TR" sz="2800" dirty="0"/>
              <a:t>, cep boyutlarına kadar küçüldü, fiyatı ucuzladı. </a:t>
            </a:r>
          </a:p>
          <a:p>
            <a:pPr>
              <a:lnSpc>
                <a:spcPct val="80000"/>
              </a:lnSpc>
            </a:pPr>
            <a:r>
              <a:rPr lang="tr-TR" sz="2800" dirty="0"/>
              <a:t>Bilgisayar evlerde ve bürolarda masa üstünde yaygın olarak kullanılmaya başlandı. </a:t>
            </a:r>
          </a:p>
          <a:p>
            <a:pPr>
              <a:lnSpc>
                <a:spcPct val="80000"/>
              </a:lnSpc>
            </a:pPr>
            <a:r>
              <a:rPr lang="tr-TR" sz="2800" dirty="0"/>
              <a:t>Akıllı yazılımlar üretilmeye başlandı. İnternet adı verilen ağ ile bilgisayarların birbirleriyle haberleşmesi kolaylaştı.</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601E3D-85F8-4BA1-891A-967375396184}"/>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7B04E568-BF39-A541-F660-7D902CC9320E}"/>
              </a:ext>
            </a:extLst>
          </p:cNvPr>
          <p:cNvSpPr>
            <a:spLocks noGrp="1"/>
          </p:cNvSpPr>
          <p:nvPr>
            <p:ph type="body" idx="1"/>
          </p:nvPr>
        </p:nvSpPr>
        <p:spPr/>
        <p:txBody>
          <a:bodyPr/>
          <a:lstStyle/>
          <a:p>
            <a:r>
              <a:rPr lang="tr-TR" dirty="0"/>
              <a:t>Apple I, 1976</a:t>
            </a:r>
          </a:p>
        </p:txBody>
      </p:sp>
      <p:sp>
        <p:nvSpPr>
          <p:cNvPr id="6" name="Metin Yer Tutucusu 5">
            <a:extLst>
              <a:ext uri="{FF2B5EF4-FFF2-40B4-BE49-F238E27FC236}">
                <a16:creationId xmlns:a16="http://schemas.microsoft.com/office/drawing/2014/main" id="{922B0045-9A87-FE8B-37EA-5B7EBBC02037}"/>
              </a:ext>
            </a:extLst>
          </p:cNvPr>
          <p:cNvSpPr>
            <a:spLocks noGrp="1"/>
          </p:cNvSpPr>
          <p:nvPr>
            <p:ph type="body" sz="half" idx="3"/>
          </p:nvPr>
        </p:nvSpPr>
        <p:spPr/>
        <p:txBody>
          <a:bodyPr/>
          <a:lstStyle/>
          <a:p>
            <a:r>
              <a:rPr lang="tr-TR" dirty="0"/>
              <a:t>Apple II, 1977</a:t>
            </a:r>
          </a:p>
        </p:txBody>
      </p:sp>
      <p:pic>
        <p:nvPicPr>
          <p:cNvPr id="4098" name="Picture 2" descr="The Apple-1 computer">
            <a:extLst>
              <a:ext uri="{FF2B5EF4-FFF2-40B4-BE49-F238E27FC236}">
                <a16:creationId xmlns:a16="http://schemas.microsoft.com/office/drawing/2014/main" id="{F49854A5-E84B-E1C5-6543-9DF82394F127}"/>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9768" r="14319"/>
          <a:stretch/>
        </p:blipFill>
        <p:spPr bwMode="auto">
          <a:xfrm>
            <a:off x="251520" y="2694384"/>
            <a:ext cx="3507433" cy="2993231"/>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7">
            <a:extLst>
              <a:ext uri="{FF2B5EF4-FFF2-40B4-BE49-F238E27FC236}">
                <a16:creationId xmlns:a16="http://schemas.microsoft.com/office/drawing/2014/main" id="{80BA08F2-A437-3C10-0760-6849B51F5B67}"/>
              </a:ext>
            </a:extLst>
          </p:cNvPr>
          <p:cNvSpPr>
            <a:spLocks noGrp="1"/>
          </p:cNvSpPr>
          <p:nvPr>
            <p:ph sz="half" idx="4"/>
          </p:nvPr>
        </p:nvSpPr>
        <p:spPr/>
        <p:txBody>
          <a:bodyPr/>
          <a:lstStyle/>
          <a:p>
            <a:endParaRPr lang="tr-TR"/>
          </a:p>
        </p:txBody>
      </p:sp>
      <p:pic>
        <p:nvPicPr>
          <p:cNvPr id="4102" name="Picture 6" descr="Apple II Plus - 1976">
            <a:extLst>
              <a:ext uri="{FF2B5EF4-FFF2-40B4-BE49-F238E27FC236}">
                <a16:creationId xmlns:a16="http://schemas.microsoft.com/office/drawing/2014/main" id="{2FFAA496-A5AB-E1B9-9EC7-41B46F7A5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199425"/>
            <a:ext cx="5833533" cy="437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3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AD1679B5-C947-2A67-3881-0F6C6C65141A}"/>
              </a:ext>
            </a:extLst>
          </p:cNvPr>
          <p:cNvSpPr>
            <a:spLocks noGrp="1"/>
          </p:cNvSpPr>
          <p:nvPr>
            <p:ph type="title"/>
          </p:nvPr>
        </p:nvSpPr>
        <p:spPr/>
        <p:txBody>
          <a:bodyPr/>
          <a:lstStyle/>
          <a:p>
            <a:r>
              <a:rPr lang="tr-TR" dirty="0"/>
              <a:t>İlk kişisel bilgisayar(IBM PC, 1981)</a:t>
            </a:r>
          </a:p>
        </p:txBody>
      </p:sp>
      <p:pic>
        <p:nvPicPr>
          <p:cNvPr id="14" name="İçerik Yer Tutucusu 13">
            <a:extLst>
              <a:ext uri="{FF2B5EF4-FFF2-40B4-BE49-F238E27FC236}">
                <a16:creationId xmlns:a16="http://schemas.microsoft.com/office/drawing/2014/main" id="{2869C4A1-ECB9-F03C-823E-A1721B0A4363}"/>
              </a:ext>
            </a:extLst>
          </p:cNvPr>
          <p:cNvPicPr>
            <a:picLocks noGrp="1" noChangeAspect="1"/>
          </p:cNvPicPr>
          <p:nvPr>
            <p:ph sz="quarter" idx="1"/>
          </p:nvPr>
        </p:nvPicPr>
        <p:blipFill>
          <a:blip r:embed="rId2"/>
          <a:stretch>
            <a:fillRect/>
          </a:stretch>
        </p:blipFill>
        <p:spPr>
          <a:xfrm>
            <a:off x="489070" y="2395495"/>
            <a:ext cx="3405836" cy="3067243"/>
          </a:xfrm>
        </p:spPr>
      </p:pic>
      <p:pic>
        <p:nvPicPr>
          <p:cNvPr id="5130" name="Picture 10" descr="Resim">
            <a:extLst>
              <a:ext uri="{FF2B5EF4-FFF2-40B4-BE49-F238E27FC236}">
                <a16:creationId xmlns:a16="http://schemas.microsoft.com/office/drawing/2014/main" id="{A046983D-CF7F-A8DE-087A-03013CA7F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934344"/>
            <a:ext cx="4850631" cy="354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5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Bilgisayar Nedir?</a:t>
            </a:r>
          </a:p>
        </p:txBody>
      </p:sp>
      <p:sp>
        <p:nvSpPr>
          <p:cNvPr id="3" name="2 İçerik Yer Tutucusu"/>
          <p:cNvSpPr>
            <a:spLocks noGrp="1"/>
          </p:cNvSpPr>
          <p:nvPr>
            <p:ph sz="quarter" idx="1"/>
          </p:nvPr>
        </p:nvSpPr>
        <p:spPr/>
        <p:txBody>
          <a:bodyPr/>
          <a:lstStyle/>
          <a:p>
            <a:r>
              <a:rPr lang="tr-TR" dirty="0"/>
              <a:t>Kendisine verilen aritmetik ve mantıksal işlemleri çok hızlı bir şekilde yapabilen, verileri işleyip depolayan, gerektiğinde kullanıcıya sunan elektronik ve mekanik bir makinedir.</a:t>
            </a:r>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Bilgisayar Çeşitleri</a:t>
            </a:r>
          </a:p>
        </p:txBody>
      </p:sp>
      <p:sp>
        <p:nvSpPr>
          <p:cNvPr id="3" name="2 İçerik Yer Tutucusu"/>
          <p:cNvSpPr>
            <a:spLocks noGrp="1"/>
          </p:cNvSpPr>
          <p:nvPr>
            <p:ph sz="quarter" idx="1"/>
          </p:nvPr>
        </p:nvSpPr>
        <p:spPr/>
        <p:txBody>
          <a:bodyPr>
            <a:normAutofit/>
          </a:bodyPr>
          <a:lstStyle/>
          <a:p>
            <a:r>
              <a:rPr lang="tr-TR" dirty="0"/>
              <a:t>Sunucu Bilgisayarlar</a:t>
            </a:r>
          </a:p>
          <a:p>
            <a:r>
              <a:rPr lang="tr-TR" dirty="0"/>
              <a:t>Kişisel Bilgisayarlar</a:t>
            </a:r>
          </a:p>
          <a:p>
            <a:r>
              <a:rPr lang="tr-TR" dirty="0"/>
              <a:t>İş İstasyonu (Terminal) Bilgisayarlar</a:t>
            </a:r>
          </a:p>
          <a:p>
            <a:r>
              <a:rPr lang="tr-TR" dirty="0"/>
              <a:t>Dizüstü Bilgisayarlar</a:t>
            </a:r>
          </a:p>
          <a:p>
            <a:r>
              <a:rPr lang="tr-TR" dirty="0"/>
              <a:t>Mini Bilgisayarlar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Sunucu(Server) Bilgisayarlar</a:t>
            </a:r>
          </a:p>
        </p:txBody>
      </p:sp>
      <p:sp>
        <p:nvSpPr>
          <p:cNvPr id="3" name="2 İçerik Yer Tutucusu"/>
          <p:cNvSpPr>
            <a:spLocks noGrp="1"/>
          </p:cNvSpPr>
          <p:nvPr>
            <p:ph sz="quarter" idx="1"/>
          </p:nvPr>
        </p:nvSpPr>
        <p:spPr/>
        <p:txBody>
          <a:bodyPr>
            <a:normAutofit/>
          </a:bodyPr>
          <a:lstStyle/>
          <a:p>
            <a:r>
              <a:rPr lang="tr-TR" dirty="0"/>
              <a:t>Kullanıcı sayısının fazla olduğu ve yüksek işlem hızı gerektiren çalışmaların yapıldığı kurum ve işletmelerde  kullanılan güçlü bilgisayarlardır. </a:t>
            </a:r>
          </a:p>
          <a:p>
            <a:r>
              <a:rPr lang="tr-TR" dirty="0"/>
              <a:t>Ağ hizmetlerini, dosya erişim ve paylaşımı, veri tabanı yönetimini ve veri tabanının paylaşımını sağlamak ve veri depolamak için dizayn edilmişlerdir.</a:t>
            </a:r>
            <a:endParaRPr lang="tr-TR"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Sistem Odası</a:t>
            </a:r>
          </a:p>
        </p:txBody>
      </p:sp>
      <p:sp>
        <p:nvSpPr>
          <p:cNvPr id="3" name="2 İçerik Yer Tutucusu"/>
          <p:cNvSpPr>
            <a:spLocks noGrp="1"/>
          </p:cNvSpPr>
          <p:nvPr>
            <p:ph sz="quarter" idx="1"/>
          </p:nvPr>
        </p:nvSpPr>
        <p:spPr/>
        <p:txBody>
          <a:bodyPr>
            <a:normAutofit/>
          </a:bodyPr>
          <a:lstStyle/>
          <a:p>
            <a:endParaRPr lang="tr-TR" b="1" dirty="0"/>
          </a:p>
        </p:txBody>
      </p:sp>
      <p:pic>
        <p:nvPicPr>
          <p:cNvPr id="39938" name="Picture 2" descr="http://betanews.com/wp-content/uploads/2012/04/rack-room-servers-IT.jpg"/>
          <p:cNvPicPr>
            <a:picLocks noChangeAspect="1" noChangeArrowheads="1"/>
          </p:cNvPicPr>
          <p:nvPr/>
        </p:nvPicPr>
        <p:blipFill>
          <a:blip r:embed="rId2" cstate="print"/>
          <a:srcRect/>
          <a:stretch>
            <a:fillRect/>
          </a:stretch>
        </p:blipFill>
        <p:spPr bwMode="auto">
          <a:xfrm>
            <a:off x="997527" y="1524000"/>
            <a:ext cx="6858000" cy="4572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2B75EC-23BD-50F0-FD08-48924A1A852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02DA16B-3E95-D2FF-7613-146B53541006}"/>
              </a:ext>
            </a:extLst>
          </p:cNvPr>
          <p:cNvSpPr>
            <a:spLocks noGrp="1"/>
          </p:cNvSpPr>
          <p:nvPr>
            <p:ph sz="quarter" idx="1"/>
          </p:nvPr>
        </p:nvSpPr>
        <p:spPr/>
        <p:txBody>
          <a:bodyPr/>
          <a:lstStyle/>
          <a:p>
            <a:endParaRPr lang="tr-TR"/>
          </a:p>
        </p:txBody>
      </p:sp>
      <p:pic>
        <p:nvPicPr>
          <p:cNvPr id="5" name="Resim 4">
            <a:extLst>
              <a:ext uri="{FF2B5EF4-FFF2-40B4-BE49-F238E27FC236}">
                <a16:creationId xmlns:a16="http://schemas.microsoft.com/office/drawing/2014/main" id="{C2B7572F-EBEA-FC46-1FF6-43FED14C77AF}"/>
              </a:ext>
            </a:extLst>
          </p:cNvPr>
          <p:cNvPicPr>
            <a:picLocks noChangeAspect="1"/>
          </p:cNvPicPr>
          <p:nvPr/>
        </p:nvPicPr>
        <p:blipFill>
          <a:blip r:embed="rId2"/>
          <a:stretch>
            <a:fillRect/>
          </a:stretch>
        </p:blipFill>
        <p:spPr>
          <a:xfrm>
            <a:off x="930633" y="1417638"/>
            <a:ext cx="7576479" cy="5097631"/>
          </a:xfrm>
          <a:prstGeom prst="rect">
            <a:avLst/>
          </a:prstGeom>
        </p:spPr>
      </p:pic>
    </p:spTree>
    <p:extLst>
      <p:ext uri="{BB962C8B-B14F-4D97-AF65-F5344CB8AC3E}">
        <p14:creationId xmlns:p14="http://schemas.microsoft.com/office/powerpoint/2010/main" val="2148256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D83378-7D40-FE52-E889-25D5FFBD3E6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1A4A6FD-89C0-F449-C5A7-B165DB5F4FBB}"/>
              </a:ext>
            </a:extLst>
          </p:cNvPr>
          <p:cNvSpPr>
            <a:spLocks noGrp="1"/>
          </p:cNvSpPr>
          <p:nvPr>
            <p:ph sz="quarter" idx="1"/>
          </p:nvPr>
        </p:nvSpPr>
        <p:spPr/>
        <p:txBody>
          <a:bodyPr/>
          <a:lstStyle/>
          <a:p>
            <a:endParaRPr lang="tr-TR"/>
          </a:p>
        </p:txBody>
      </p:sp>
      <p:pic>
        <p:nvPicPr>
          <p:cNvPr id="8194" name="Picture 2" descr="Sistem Odası Nemlendirme Sistemleri - Teknotek Soğutma">
            <a:extLst>
              <a:ext uri="{FF2B5EF4-FFF2-40B4-BE49-F238E27FC236}">
                <a16:creationId xmlns:a16="http://schemas.microsoft.com/office/drawing/2014/main" id="{9A2262C9-E85B-7F34-09B4-3D577066C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17638"/>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94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4B2FA-7F00-D586-2421-6EB7A5100C51}"/>
              </a:ext>
            </a:extLst>
          </p:cNvPr>
          <p:cNvSpPr>
            <a:spLocks noGrp="1"/>
          </p:cNvSpPr>
          <p:nvPr>
            <p:ph type="title"/>
          </p:nvPr>
        </p:nvSpPr>
        <p:spPr/>
        <p:txBody>
          <a:bodyPr/>
          <a:lstStyle/>
          <a:p>
            <a:r>
              <a:rPr lang="tr-TR" dirty="0"/>
              <a:t>Sunucu Bilgisayar</a:t>
            </a:r>
          </a:p>
        </p:txBody>
      </p:sp>
      <p:sp>
        <p:nvSpPr>
          <p:cNvPr id="3" name="İçerik Yer Tutucusu 2">
            <a:extLst>
              <a:ext uri="{FF2B5EF4-FFF2-40B4-BE49-F238E27FC236}">
                <a16:creationId xmlns:a16="http://schemas.microsoft.com/office/drawing/2014/main" id="{4D6E7DEF-9B44-A4C5-598D-5D37C6B57BF0}"/>
              </a:ext>
            </a:extLst>
          </p:cNvPr>
          <p:cNvSpPr>
            <a:spLocks noGrp="1"/>
          </p:cNvSpPr>
          <p:nvPr>
            <p:ph sz="quarter" idx="1"/>
          </p:nvPr>
        </p:nvSpPr>
        <p:spPr/>
        <p:txBody>
          <a:bodyPr/>
          <a:lstStyle/>
          <a:p>
            <a:endParaRPr lang="tr-TR" dirty="0"/>
          </a:p>
        </p:txBody>
      </p:sp>
      <p:pic>
        <p:nvPicPr>
          <p:cNvPr id="4" name="Picture 2" descr="HP Hpe Msa 1060 16GB Fc Sff Strg">
            <a:extLst>
              <a:ext uri="{FF2B5EF4-FFF2-40B4-BE49-F238E27FC236}">
                <a16:creationId xmlns:a16="http://schemas.microsoft.com/office/drawing/2014/main" id="{A15F0986-5699-8010-7841-8E01A155A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33" b="28008"/>
          <a:stretch/>
        </p:blipFill>
        <p:spPr bwMode="auto">
          <a:xfrm>
            <a:off x="2181225" y="1724375"/>
            <a:ext cx="523875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PE DL380 G10 4208 128G 3x480GB SSD 500W PS P408i-a NC 8SFF Proliant Server Sunucu">
            <a:extLst>
              <a:ext uri="{FF2B5EF4-FFF2-40B4-BE49-F238E27FC236}">
                <a16:creationId xmlns:a16="http://schemas.microsoft.com/office/drawing/2014/main" id="{A8D04A94-793C-D7EB-9EC8-E06C8BE6CB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880" b="36255"/>
          <a:stretch/>
        </p:blipFill>
        <p:spPr bwMode="auto">
          <a:xfrm>
            <a:off x="1488232" y="4100639"/>
            <a:ext cx="6624736" cy="191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83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Kişisel Bilgisayarlar</a:t>
            </a:r>
          </a:p>
        </p:txBody>
      </p:sp>
      <p:sp>
        <p:nvSpPr>
          <p:cNvPr id="3" name="2 İçerik Yer Tutucusu"/>
          <p:cNvSpPr>
            <a:spLocks noGrp="1"/>
          </p:cNvSpPr>
          <p:nvPr>
            <p:ph sz="quarter" idx="1"/>
          </p:nvPr>
        </p:nvSpPr>
        <p:spPr/>
        <p:txBody>
          <a:bodyPr>
            <a:normAutofit/>
          </a:bodyPr>
          <a:lstStyle/>
          <a:p>
            <a:r>
              <a:rPr lang="tr-TR" dirty="0"/>
              <a:t>Genellikle tek kişi tarafından kişisel amaçlar için kullanılır.</a:t>
            </a:r>
          </a:p>
          <a:p>
            <a:r>
              <a:rPr lang="tr-TR" dirty="0"/>
              <a:t>Ev ve işyerlerinde kullanılmaktadır.</a:t>
            </a:r>
          </a:p>
          <a:p>
            <a:r>
              <a:rPr lang="tr-TR" dirty="0"/>
              <a:t>Kullanım alanları çok yaygındır.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İş İstasyonu (Terminal) Bilgisayarlar</a:t>
            </a:r>
          </a:p>
        </p:txBody>
      </p:sp>
      <p:sp>
        <p:nvSpPr>
          <p:cNvPr id="3" name="2 İçerik Yer Tutucusu"/>
          <p:cNvSpPr>
            <a:spLocks noGrp="1"/>
          </p:cNvSpPr>
          <p:nvPr>
            <p:ph sz="quarter" idx="1"/>
          </p:nvPr>
        </p:nvSpPr>
        <p:spPr/>
        <p:txBody>
          <a:bodyPr>
            <a:normAutofit/>
          </a:bodyPr>
          <a:lstStyle/>
          <a:p>
            <a:r>
              <a:rPr lang="tr-TR" dirty="0"/>
              <a:t>Üzerlerinde bulunan ağ kartı ile bir sunucu bilgisayara bağlanırlar ve işlemleri o sunucu bilgisayarlar üzerinde gerçekleştirirler. </a:t>
            </a:r>
          </a:p>
          <a:p>
            <a:r>
              <a:rPr lang="tr-TR" dirty="0"/>
              <a:t>Veri depolamak için ana bilgisayarı kullanırlar. </a:t>
            </a:r>
          </a:p>
          <a:p>
            <a:r>
              <a:rPr lang="tr-TR" dirty="0"/>
              <a:t>Çok fazla donanıma ihtiyaç duymamaktadırlar.</a:t>
            </a:r>
          </a:p>
          <a:p>
            <a:r>
              <a:rPr lang="tr-TR" dirty="0"/>
              <a:t>Banka şubelerindeki, süpermarket kasalarındaki bilgisayarlar bu tür bilgisayarlara iyi bir örnektir.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İş İstasyonu (Terminal) Bilgisayarlar</a:t>
            </a:r>
          </a:p>
        </p:txBody>
      </p:sp>
      <p:sp>
        <p:nvSpPr>
          <p:cNvPr id="3" name="2 İçerik Yer Tutucusu"/>
          <p:cNvSpPr>
            <a:spLocks noGrp="1"/>
          </p:cNvSpPr>
          <p:nvPr>
            <p:ph sz="quarter" idx="1"/>
          </p:nvPr>
        </p:nvSpPr>
        <p:spPr/>
        <p:txBody>
          <a:bodyPr>
            <a:normAutofit/>
          </a:bodyPr>
          <a:lstStyle/>
          <a:p>
            <a:endParaRPr lang="tr-TR" dirty="0"/>
          </a:p>
        </p:txBody>
      </p:sp>
      <p:pic>
        <p:nvPicPr>
          <p:cNvPr id="66562" name="Picture 2" descr="http://t0.gstatic.com/images?q=tbn:ANd9GcS1DnOH-3_mGYP5g7K1Ncu1l7g87xBjbKtdqdYplc8i2hflG9gXZQ"/>
          <p:cNvPicPr>
            <a:picLocks noChangeAspect="1" noChangeArrowheads="1"/>
          </p:cNvPicPr>
          <p:nvPr/>
        </p:nvPicPr>
        <p:blipFill>
          <a:blip r:embed="rId2" cstate="print"/>
          <a:srcRect/>
          <a:stretch>
            <a:fillRect/>
          </a:stretch>
        </p:blipFill>
        <p:spPr bwMode="auto">
          <a:xfrm>
            <a:off x="611560" y="2780928"/>
            <a:ext cx="2390775" cy="1905000"/>
          </a:xfrm>
          <a:prstGeom prst="rect">
            <a:avLst/>
          </a:prstGeom>
          <a:noFill/>
        </p:spPr>
      </p:pic>
      <p:pic>
        <p:nvPicPr>
          <p:cNvPr id="66564" name="Picture 4" descr="http://www.inter-pos.com/store/makethumb.aspx?file=6fc17f2f-0bf9-4c9f-a364-607867aa1120.jpg&amp;intSize=500"/>
          <p:cNvPicPr>
            <a:picLocks noChangeAspect="1" noChangeArrowheads="1"/>
          </p:cNvPicPr>
          <p:nvPr/>
        </p:nvPicPr>
        <p:blipFill>
          <a:blip r:embed="rId3" cstate="print"/>
          <a:srcRect/>
          <a:stretch>
            <a:fillRect/>
          </a:stretch>
        </p:blipFill>
        <p:spPr bwMode="auto">
          <a:xfrm>
            <a:off x="3851920" y="1412776"/>
            <a:ext cx="4762500" cy="47625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Dizüstü Bilgisayarlar</a:t>
            </a:r>
          </a:p>
        </p:txBody>
      </p:sp>
      <p:sp>
        <p:nvSpPr>
          <p:cNvPr id="3" name="2 İçerik Yer Tutucusu"/>
          <p:cNvSpPr>
            <a:spLocks noGrp="1"/>
          </p:cNvSpPr>
          <p:nvPr>
            <p:ph sz="quarter" idx="1"/>
          </p:nvPr>
        </p:nvSpPr>
        <p:spPr/>
        <p:txBody>
          <a:bodyPr/>
          <a:lstStyle/>
          <a:p>
            <a:r>
              <a:rPr lang="tr-TR" dirty="0"/>
              <a:t>Bir PC’nin sahip olduğu bütün öğelere sahip olabilmektedirler. </a:t>
            </a:r>
          </a:p>
          <a:p>
            <a:r>
              <a:rPr lang="tr-TR" dirty="0"/>
              <a:t>Özellikle sık seyahat eden ve bilgisayarına çok ihtiyaç duyan kişiler için ideal makinelerdir.</a:t>
            </a:r>
          </a:p>
          <a:p>
            <a:endParaRPr lang="tr-T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Bilgisayar ile Neler Yapılabilir?</a:t>
            </a:r>
            <a:br>
              <a:rPr lang="tr-TR" dirty="0"/>
            </a:br>
            <a:endParaRPr lang="tr-TR" dirty="0"/>
          </a:p>
        </p:txBody>
      </p:sp>
      <p:sp>
        <p:nvSpPr>
          <p:cNvPr id="3" name="2 İçerik Yer Tutucusu"/>
          <p:cNvSpPr>
            <a:spLocks noGrp="1"/>
          </p:cNvSpPr>
          <p:nvPr>
            <p:ph sz="quarter" idx="1"/>
          </p:nvPr>
        </p:nvSpPr>
        <p:spPr/>
        <p:txBody>
          <a:bodyPr>
            <a:normAutofit fontScale="92500" lnSpcReduction="20000"/>
          </a:bodyPr>
          <a:lstStyle/>
          <a:p>
            <a:pPr lvl="0"/>
            <a:r>
              <a:rPr lang="tr-TR" dirty="0"/>
              <a:t>Kişisel ve resmi yazışmalar yazılıp yazıdan çıktı alınabilir.</a:t>
            </a:r>
          </a:p>
          <a:p>
            <a:pPr lvl="0"/>
            <a:r>
              <a:rPr lang="tr-TR" dirty="0"/>
              <a:t>Karmaşık hesaplamalar, mühendislik uygulamaları gerçekleştirilir.</a:t>
            </a:r>
          </a:p>
          <a:p>
            <a:pPr lvl="0"/>
            <a:r>
              <a:rPr lang="tr-TR" dirty="0"/>
              <a:t>Resim yapılabilir, hazır resim ve fotoğraflar izlenebilir veya üzerlerinde değişiklikler yapılabilir.</a:t>
            </a:r>
          </a:p>
          <a:p>
            <a:pPr lvl="0"/>
            <a:r>
              <a:rPr lang="tr-TR" dirty="0"/>
              <a:t>Müzik dinlenebilir.</a:t>
            </a:r>
          </a:p>
          <a:p>
            <a:pPr lvl="0"/>
            <a:r>
              <a:rPr lang="tr-TR" dirty="0"/>
              <a:t>Bir video kamera ile çekilen filmlerin montajı yapılabilir, görüntülerde çeşitli efektler uygulanabilir.</a:t>
            </a:r>
          </a:p>
          <a:p>
            <a:pPr lvl="0"/>
            <a:r>
              <a:rPr lang="tr-TR" dirty="0"/>
              <a:t>İnternette istenilen bilgilere ulaşılabilir. </a:t>
            </a:r>
          </a:p>
          <a:p>
            <a:pPr lvl="0"/>
            <a:r>
              <a:rPr lang="tr-TR" dirty="0"/>
              <a:t>E-Mail  ile </a:t>
            </a:r>
            <a:r>
              <a:rPr lang="tr-TR" dirty="0" err="1"/>
              <a:t>haberleşilebilir</a:t>
            </a:r>
            <a:r>
              <a:rPr lang="tr-TR" dirty="0"/>
              <a:t>.</a:t>
            </a:r>
          </a:p>
          <a:p>
            <a:pPr lvl="0"/>
            <a:r>
              <a:rPr lang="tr-TR" dirty="0"/>
              <a:t>Uygun programlar aracılığıyla uzaktaki insanlar ile sesli, yazılı ve görüntülü olarak sohbet edilebilir. </a:t>
            </a:r>
          </a:p>
          <a:p>
            <a:r>
              <a:rPr lang="tr-TR" dirty="0"/>
              <a:t>Oyun oynanabilir.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Mini Bilgisayarlar</a:t>
            </a:r>
          </a:p>
        </p:txBody>
      </p:sp>
      <p:sp>
        <p:nvSpPr>
          <p:cNvPr id="3" name="2 İçerik Yer Tutucusu"/>
          <p:cNvSpPr>
            <a:spLocks noGrp="1"/>
          </p:cNvSpPr>
          <p:nvPr>
            <p:ph sz="quarter" idx="1"/>
          </p:nvPr>
        </p:nvSpPr>
        <p:spPr/>
        <p:txBody>
          <a:bodyPr/>
          <a:lstStyle/>
          <a:p>
            <a:r>
              <a:rPr lang="tr-TR" dirty="0"/>
              <a:t>Avuç içi bilgisayarlar, </a:t>
            </a:r>
            <a:r>
              <a:rPr lang="tr-TR" dirty="0" err="1"/>
              <a:t>PDA’lar</a:t>
            </a:r>
            <a:r>
              <a:rPr lang="tr-TR" dirty="0"/>
              <a:t> ve bazı cep telefonları gibi elde taşınabilecek bilgisayarlardır.</a:t>
            </a:r>
          </a:p>
          <a:p>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Bilgisayar Bileşenleri</a:t>
            </a:r>
          </a:p>
        </p:txBody>
      </p:sp>
      <p:sp>
        <p:nvSpPr>
          <p:cNvPr id="3" name="2 İçerik Yer Tutucusu"/>
          <p:cNvSpPr>
            <a:spLocks noGrp="1"/>
          </p:cNvSpPr>
          <p:nvPr>
            <p:ph sz="quarter" idx="1"/>
          </p:nvPr>
        </p:nvSpPr>
        <p:spPr/>
        <p:txBody>
          <a:bodyPr/>
          <a:lstStyle/>
          <a:p>
            <a:r>
              <a:rPr lang="tr-TR" b="1" dirty="0"/>
              <a:t>Donanım: </a:t>
            </a:r>
            <a:r>
              <a:rPr lang="tr-TR" dirty="0"/>
              <a:t>bilgisayarı oluşturan fiziksel parçalar</a:t>
            </a:r>
          </a:p>
          <a:p>
            <a:r>
              <a:rPr lang="tr-TR" b="1" dirty="0"/>
              <a:t>Yazılım: </a:t>
            </a:r>
            <a:r>
              <a:rPr lang="tr-TR" dirty="0"/>
              <a:t>bilgisayar sisteminde kullanılan program ve dosyaların tümü</a:t>
            </a:r>
          </a:p>
          <a:p>
            <a:endParaRPr lang="tr-TR" dirty="0"/>
          </a:p>
          <a:p>
            <a:endParaRPr 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Güç Kaynağı</a:t>
            </a:r>
          </a:p>
        </p:txBody>
      </p:sp>
      <p:pic>
        <p:nvPicPr>
          <p:cNvPr id="1026" name="Picture 2" descr="http://www.delinetciler.net/forum/attachments/23990d1318363048-power-supply.jpg"/>
          <p:cNvPicPr>
            <a:picLocks noChangeAspect="1" noChangeArrowheads="1"/>
          </p:cNvPicPr>
          <p:nvPr/>
        </p:nvPicPr>
        <p:blipFill rotWithShape="1">
          <a:blip r:embed="rId3" cstate="print"/>
          <a:srcRect b="8208"/>
          <a:stretch/>
        </p:blipFill>
        <p:spPr bwMode="auto">
          <a:xfrm>
            <a:off x="611560" y="1217549"/>
            <a:ext cx="3429000" cy="3147556"/>
          </a:xfrm>
          <a:prstGeom prst="rect">
            <a:avLst/>
          </a:prstGeom>
          <a:noFill/>
        </p:spPr>
      </p:pic>
      <p:pic>
        <p:nvPicPr>
          <p:cNvPr id="5" name="Picture 2" descr="http://www.morfare.com/content_files/prd_images/X2-Kablolar/power-kablo.jpg"/>
          <p:cNvPicPr>
            <a:picLocks noChangeAspect="1" noChangeArrowheads="1"/>
          </p:cNvPicPr>
          <p:nvPr/>
        </p:nvPicPr>
        <p:blipFill>
          <a:blip r:embed="rId4" cstate="print"/>
          <a:srcRect/>
          <a:stretch>
            <a:fillRect/>
          </a:stretch>
        </p:blipFill>
        <p:spPr bwMode="auto">
          <a:xfrm>
            <a:off x="642895" y="4472395"/>
            <a:ext cx="3257550" cy="2114550"/>
          </a:xfrm>
          <a:prstGeom prst="rect">
            <a:avLst/>
          </a:prstGeom>
          <a:noFill/>
        </p:spPr>
      </p:pic>
      <p:pic>
        <p:nvPicPr>
          <p:cNvPr id="4" name="Picture 2" descr="High Power 500W 80+ Bronze Kırmızı Fanlı Güç Kaynağı (HPE-500BR-A12S)">
            <a:extLst>
              <a:ext uri="{FF2B5EF4-FFF2-40B4-BE49-F238E27FC236}">
                <a16:creationId xmlns:a16="http://schemas.microsoft.com/office/drawing/2014/main" id="{68E76274-0223-2A7F-3E7A-47C35FD90D5B}"/>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bwMode="auto">
          <a:xfrm>
            <a:off x="5364088" y="1435328"/>
            <a:ext cx="3666728" cy="3666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pic>
        <p:nvPicPr>
          <p:cNvPr id="1026" name="Picture 2" descr="http://store.donanimhaber.com/7e/dc/8e/7EDC8E3D20FDEB337C93A15087130512.jpg"/>
          <p:cNvPicPr>
            <a:picLocks noChangeAspect="1" noChangeArrowheads="1"/>
          </p:cNvPicPr>
          <p:nvPr/>
        </p:nvPicPr>
        <p:blipFill>
          <a:blip r:embed="rId3" cstate="print"/>
          <a:srcRect/>
          <a:stretch>
            <a:fillRect/>
          </a:stretch>
        </p:blipFill>
        <p:spPr bwMode="auto">
          <a:xfrm>
            <a:off x="497375" y="44624"/>
            <a:ext cx="8251089" cy="6750957"/>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10555E-6BEE-98CB-5091-4257EB5966E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FC89B42-786F-DE4D-831E-AA98228BD905}"/>
              </a:ext>
            </a:extLst>
          </p:cNvPr>
          <p:cNvSpPr>
            <a:spLocks noGrp="1"/>
          </p:cNvSpPr>
          <p:nvPr>
            <p:ph sz="quarter" idx="1"/>
          </p:nvPr>
        </p:nvSpPr>
        <p:spPr/>
        <p:txBody>
          <a:bodyPr/>
          <a:lstStyle/>
          <a:p>
            <a:endParaRPr lang="tr-TR"/>
          </a:p>
        </p:txBody>
      </p:sp>
      <p:pic>
        <p:nvPicPr>
          <p:cNvPr id="2050" name="Picture 2" descr="Kasa İçi Kablo Düzenleme Yaptım... | DonanımHaber Forum">
            <a:extLst>
              <a:ext uri="{FF2B5EF4-FFF2-40B4-BE49-F238E27FC236}">
                <a16:creationId xmlns:a16="http://schemas.microsoft.com/office/drawing/2014/main" id="{E26607BB-F49F-E5E1-51BB-387CE9D8A6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8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Anakart</a:t>
            </a:r>
            <a:endParaRPr lang="tr-TR" dirty="0"/>
          </a:p>
        </p:txBody>
      </p:sp>
      <p:sp>
        <p:nvSpPr>
          <p:cNvPr id="4" name="3 İçerik Yer Tutucusu"/>
          <p:cNvSpPr>
            <a:spLocks noGrp="1"/>
          </p:cNvSpPr>
          <p:nvPr>
            <p:ph sz="quarter" idx="1"/>
          </p:nvPr>
        </p:nvSpPr>
        <p:spPr/>
        <p:txBody>
          <a:bodyPr/>
          <a:lstStyle/>
          <a:p>
            <a:r>
              <a:rPr lang="tr-TR" dirty="0"/>
              <a:t>Bilgisayarın omurgasını oluşturmaktadır. </a:t>
            </a:r>
          </a:p>
          <a:p>
            <a:r>
              <a:rPr lang="tr-TR" dirty="0"/>
              <a:t>Bilgisayara bağlı bulunan giriş birimleri, çıkış birimleri, depolama birimleri, bellekleri ve merkezi işlem birimini yönetir, haberleşmesini sağlar. </a:t>
            </a:r>
          </a:p>
          <a:p>
            <a:r>
              <a:rPr lang="tr-TR" dirty="0"/>
              <a:t>Bilgisayar donanımları </a:t>
            </a:r>
            <a:r>
              <a:rPr lang="tr-TR" dirty="0" err="1"/>
              <a:t>anakart</a:t>
            </a:r>
            <a:r>
              <a:rPr lang="tr-TR" dirty="0"/>
              <a:t> üzerinde bulunan ve </a:t>
            </a:r>
            <a:r>
              <a:rPr lang="tr-TR" dirty="0" err="1"/>
              <a:t>slot</a:t>
            </a:r>
            <a:r>
              <a:rPr lang="tr-TR" dirty="0"/>
              <a:t> adı verilen yuvalara doğrudan ya da kablolar ile bağlanır.</a:t>
            </a:r>
          </a:p>
          <a:p>
            <a:endParaRPr lang="tr-T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Anakart</a:t>
            </a:r>
            <a:endParaRPr lang="tr-TR" dirty="0"/>
          </a:p>
        </p:txBody>
      </p:sp>
      <p:sp>
        <p:nvSpPr>
          <p:cNvPr id="4" name="3 İçerik Yer Tutucusu"/>
          <p:cNvSpPr>
            <a:spLocks noGrp="1"/>
          </p:cNvSpPr>
          <p:nvPr>
            <p:ph sz="quarter" idx="1"/>
          </p:nvPr>
        </p:nvSpPr>
        <p:spPr/>
        <p:txBody>
          <a:bodyPr/>
          <a:lstStyle/>
          <a:p>
            <a:endParaRPr lang="tr-TR"/>
          </a:p>
        </p:txBody>
      </p:sp>
      <p:pic>
        <p:nvPicPr>
          <p:cNvPr id="1026" name="Picture 2"/>
          <p:cNvPicPr>
            <a:picLocks noChangeAspect="1" noChangeArrowheads="1"/>
          </p:cNvPicPr>
          <p:nvPr/>
        </p:nvPicPr>
        <p:blipFill>
          <a:blip r:embed="rId3" cstate="print"/>
          <a:srcRect/>
          <a:stretch>
            <a:fillRect/>
          </a:stretch>
        </p:blipFill>
        <p:spPr bwMode="auto">
          <a:xfrm>
            <a:off x="467544" y="1340768"/>
            <a:ext cx="8143875" cy="50387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 name="Resim 4">
            <a:extLst>
              <a:ext uri="{FF2B5EF4-FFF2-40B4-BE49-F238E27FC236}">
                <a16:creationId xmlns:a16="http://schemas.microsoft.com/office/drawing/2014/main" id="{863D666F-50A1-48C0-5D44-03C0F00937A6}"/>
              </a:ext>
            </a:extLst>
          </p:cNvPr>
          <p:cNvPicPr>
            <a:picLocks noChangeAspect="1"/>
          </p:cNvPicPr>
          <p:nvPr/>
        </p:nvPicPr>
        <p:blipFill>
          <a:blip r:embed="rId2"/>
          <a:stretch>
            <a:fillRect/>
          </a:stretch>
        </p:blipFill>
        <p:spPr>
          <a:xfrm>
            <a:off x="424974" y="211362"/>
            <a:ext cx="7990106" cy="6372000"/>
          </a:xfrm>
          <a:prstGeom prst="rect">
            <a:avLst/>
          </a:prstGeom>
        </p:spPr>
      </p:pic>
    </p:spTree>
    <p:extLst>
      <p:ext uri="{BB962C8B-B14F-4D97-AF65-F5344CB8AC3E}">
        <p14:creationId xmlns:p14="http://schemas.microsoft.com/office/powerpoint/2010/main" val="2379197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3262C5-37A4-D783-C76E-79C497BFB0E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2CE9FC2-65DE-3C82-172C-07471B8533B1}"/>
              </a:ext>
            </a:extLst>
          </p:cNvPr>
          <p:cNvSpPr>
            <a:spLocks noGrp="1"/>
          </p:cNvSpPr>
          <p:nvPr>
            <p:ph sz="quarter" idx="1"/>
          </p:nvPr>
        </p:nvSpPr>
        <p:spPr/>
        <p:txBody>
          <a:bodyPr/>
          <a:lstStyle/>
          <a:p>
            <a:endParaRPr lang="tr-TR"/>
          </a:p>
        </p:txBody>
      </p:sp>
      <p:pic>
        <p:nvPicPr>
          <p:cNvPr id="4" name="Resim 3">
            <a:extLst>
              <a:ext uri="{FF2B5EF4-FFF2-40B4-BE49-F238E27FC236}">
                <a16:creationId xmlns:a16="http://schemas.microsoft.com/office/drawing/2014/main" id="{91DDCF45-EE5A-9B33-AD84-BD1C6FE76EB6}"/>
              </a:ext>
            </a:extLst>
          </p:cNvPr>
          <p:cNvPicPr>
            <a:picLocks noChangeAspect="1"/>
          </p:cNvPicPr>
          <p:nvPr/>
        </p:nvPicPr>
        <p:blipFill>
          <a:blip r:embed="rId2"/>
          <a:stretch>
            <a:fillRect/>
          </a:stretch>
        </p:blipFill>
        <p:spPr>
          <a:xfrm>
            <a:off x="1216422" y="1772816"/>
            <a:ext cx="6711156" cy="4091047"/>
          </a:xfrm>
          <a:prstGeom prst="rect">
            <a:avLst/>
          </a:prstGeom>
        </p:spPr>
      </p:pic>
    </p:spTree>
    <p:extLst>
      <p:ext uri="{BB962C8B-B14F-4D97-AF65-F5344CB8AC3E}">
        <p14:creationId xmlns:p14="http://schemas.microsoft.com/office/powerpoint/2010/main" val="926392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Anakart</a:t>
            </a:r>
            <a:r>
              <a:rPr lang="tr-TR" dirty="0"/>
              <a:t> Bağlantı Noktaları</a:t>
            </a:r>
          </a:p>
        </p:txBody>
      </p:sp>
      <p:sp>
        <p:nvSpPr>
          <p:cNvPr id="3" name="2 İçerik Yer Tutucusu"/>
          <p:cNvSpPr>
            <a:spLocks noGrp="1"/>
          </p:cNvSpPr>
          <p:nvPr>
            <p:ph sz="quarter" idx="1"/>
          </p:nvPr>
        </p:nvSpPr>
        <p:spPr/>
        <p:txBody>
          <a:bodyPr/>
          <a:lstStyle/>
          <a:p>
            <a:pPr>
              <a:buNone/>
            </a:pPr>
            <a:endParaRPr lang="tr-TR" dirty="0"/>
          </a:p>
          <a:p>
            <a:endParaRPr lang="tr-TR" dirty="0"/>
          </a:p>
        </p:txBody>
      </p:sp>
      <p:pic>
        <p:nvPicPr>
          <p:cNvPr id="4" name="3 Resim"/>
          <p:cNvPicPr/>
          <p:nvPr/>
        </p:nvPicPr>
        <p:blipFill>
          <a:blip r:embed="rId3" cstate="print"/>
          <a:srcRect/>
          <a:stretch>
            <a:fillRect/>
          </a:stretch>
        </p:blipFill>
        <p:spPr bwMode="auto">
          <a:xfrm>
            <a:off x="2411760" y="1742484"/>
            <a:ext cx="4543425" cy="36385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Tarihi Gelişimi</a:t>
            </a:r>
            <a:br>
              <a:rPr lang="tr-TR" dirty="0"/>
            </a:br>
            <a:endParaRPr lang="tr-TR" dirty="0"/>
          </a:p>
        </p:txBody>
      </p:sp>
      <p:sp>
        <p:nvSpPr>
          <p:cNvPr id="3" name="2 İçerik Yer Tutucusu"/>
          <p:cNvSpPr>
            <a:spLocks noGrp="1"/>
          </p:cNvSpPr>
          <p:nvPr>
            <p:ph sz="quarter" idx="1"/>
          </p:nvPr>
        </p:nvSpPr>
        <p:spPr/>
        <p:txBody>
          <a:bodyPr>
            <a:normAutofit lnSpcReduction="10000"/>
          </a:bodyPr>
          <a:lstStyle/>
          <a:p>
            <a:pPr>
              <a:lnSpc>
                <a:spcPct val="80000"/>
              </a:lnSpc>
            </a:pPr>
            <a:r>
              <a:rPr lang="tr-TR" dirty="0"/>
              <a:t>Abaküs</a:t>
            </a:r>
            <a:r>
              <a:rPr lang="tr-TR" dirty="0">
                <a:sym typeface="Wingdings" pitchFamily="2" charset="2"/>
              </a:rPr>
              <a:t></a:t>
            </a:r>
            <a:r>
              <a:rPr lang="tr-TR" sz="2800" dirty="0"/>
              <a:t>İnsanlar abaküsü aritmetik işlemler yapmak için kullanmışlardır. </a:t>
            </a:r>
          </a:p>
          <a:p>
            <a:pPr>
              <a:lnSpc>
                <a:spcPct val="80000"/>
              </a:lnSpc>
            </a:pPr>
            <a:r>
              <a:rPr lang="tr-TR" sz="2800" dirty="0"/>
              <a:t>Boncuklar dizili tellerin bulunduğu tahta bir çerçevedir.</a:t>
            </a:r>
          </a:p>
          <a:p>
            <a:r>
              <a:rPr lang="tr-TR" sz="2800" dirty="0"/>
              <a:t>Günümüzde okul öncesi çağdaki çocukların matematiksel zekasını geliştirmek için kullanılabilmektedir.</a:t>
            </a:r>
            <a:endParaRPr lang="tr-TR" dirty="0"/>
          </a:p>
        </p:txBody>
      </p:sp>
      <p:sp>
        <p:nvSpPr>
          <p:cNvPr id="4" name="İçerik Yer Tutucusu 3">
            <a:extLst>
              <a:ext uri="{FF2B5EF4-FFF2-40B4-BE49-F238E27FC236}">
                <a16:creationId xmlns:a16="http://schemas.microsoft.com/office/drawing/2014/main" id="{5F1FDA17-CF50-0B36-F63C-018C3A2D2691}"/>
              </a:ext>
            </a:extLst>
          </p:cNvPr>
          <p:cNvSpPr>
            <a:spLocks noGrp="1"/>
          </p:cNvSpPr>
          <p:nvPr>
            <p:ph sz="quarter" idx="2"/>
          </p:nvPr>
        </p:nvSpPr>
        <p:spPr/>
        <p:txBody>
          <a:bodyPr>
            <a:normAutofit lnSpcReduction="10000"/>
          </a:bodyPr>
          <a:lstStyle/>
          <a:p>
            <a:endParaRPr lang="tr-TR"/>
          </a:p>
        </p:txBody>
      </p:sp>
      <p:pic>
        <p:nvPicPr>
          <p:cNvPr id="1026" name="Picture 2" descr="baby toys Ahşap Bebek Abaküs - ebebek">
            <a:extLst>
              <a:ext uri="{FF2B5EF4-FFF2-40B4-BE49-F238E27FC236}">
                <a16:creationId xmlns:a16="http://schemas.microsoft.com/office/drawing/2014/main" id="{BC7613C6-F051-6E0E-3762-D0CC02EC1A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16227"/>
            <a:ext cx="4077072" cy="4077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1DA34D-5E85-92AB-D640-6B85C7AB647A}"/>
              </a:ext>
            </a:extLst>
          </p:cNvPr>
          <p:cNvSpPr>
            <a:spLocks noGrp="1"/>
          </p:cNvSpPr>
          <p:nvPr>
            <p:ph type="title"/>
          </p:nvPr>
        </p:nvSpPr>
        <p:spPr/>
        <p:txBody>
          <a:bodyPr/>
          <a:lstStyle/>
          <a:p>
            <a:r>
              <a:rPr lang="tr-TR" dirty="0"/>
              <a:t>Bağlantı Noktaları</a:t>
            </a:r>
          </a:p>
        </p:txBody>
      </p:sp>
      <p:sp>
        <p:nvSpPr>
          <p:cNvPr id="3" name="İçerik Yer Tutucusu 2">
            <a:extLst>
              <a:ext uri="{FF2B5EF4-FFF2-40B4-BE49-F238E27FC236}">
                <a16:creationId xmlns:a16="http://schemas.microsoft.com/office/drawing/2014/main" id="{80B2BC6D-AB2B-4B04-C47E-FD32AC5B93C2}"/>
              </a:ext>
            </a:extLst>
          </p:cNvPr>
          <p:cNvSpPr>
            <a:spLocks noGrp="1"/>
          </p:cNvSpPr>
          <p:nvPr>
            <p:ph sz="quarter" idx="1"/>
          </p:nvPr>
        </p:nvSpPr>
        <p:spPr/>
        <p:txBody>
          <a:bodyPr/>
          <a:lstStyle/>
          <a:p>
            <a:endParaRPr lang="tr-TR" dirty="0"/>
          </a:p>
        </p:txBody>
      </p:sp>
      <p:sp>
        <p:nvSpPr>
          <p:cNvPr id="4" name="Metin kutusu 3">
            <a:extLst>
              <a:ext uri="{FF2B5EF4-FFF2-40B4-BE49-F238E27FC236}">
                <a16:creationId xmlns:a16="http://schemas.microsoft.com/office/drawing/2014/main" id="{BA957037-9B01-1E4A-603A-18C89EA6EAD3}"/>
              </a:ext>
            </a:extLst>
          </p:cNvPr>
          <p:cNvSpPr txBox="1"/>
          <p:nvPr/>
        </p:nvSpPr>
        <p:spPr>
          <a:xfrm>
            <a:off x="2411760" y="4240844"/>
            <a:ext cx="1890998" cy="584775"/>
          </a:xfrm>
          <a:prstGeom prst="rect">
            <a:avLst/>
          </a:prstGeom>
          <a:noFill/>
        </p:spPr>
        <p:txBody>
          <a:bodyPr wrap="square" rtlCol="0">
            <a:spAutoFit/>
          </a:bodyPr>
          <a:lstStyle/>
          <a:p>
            <a:r>
              <a:rPr lang="tr-TR" sz="3200" b="1" dirty="0"/>
              <a:t>HDMI</a:t>
            </a:r>
          </a:p>
        </p:txBody>
      </p:sp>
      <p:pic>
        <p:nvPicPr>
          <p:cNvPr id="1030" name="Picture 6" descr="مشخصات، قیمت و خرید تبدیل USB Type-C به HDMI و USB3.0 دیتک مدل DT-T0022 |  دیجی‌کالا">
            <a:extLst>
              <a:ext uri="{FF2B5EF4-FFF2-40B4-BE49-F238E27FC236}">
                <a16:creationId xmlns:a16="http://schemas.microsoft.com/office/drawing/2014/main" id="{1333A133-30F7-01C8-FF2E-A75BE1AA34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40" b="31426"/>
          <a:stretch/>
        </p:blipFill>
        <p:spPr bwMode="auto">
          <a:xfrm>
            <a:off x="762000" y="2420888"/>
            <a:ext cx="7620000"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4DBEF284-8AF0-4961-AAB1-D8B8852DA3AB}"/>
              </a:ext>
            </a:extLst>
          </p:cNvPr>
          <p:cNvSpPr txBox="1"/>
          <p:nvPr/>
        </p:nvSpPr>
        <p:spPr>
          <a:xfrm>
            <a:off x="3985320" y="4233039"/>
            <a:ext cx="1890998" cy="584775"/>
          </a:xfrm>
          <a:prstGeom prst="rect">
            <a:avLst/>
          </a:prstGeom>
          <a:noFill/>
        </p:spPr>
        <p:txBody>
          <a:bodyPr wrap="square" rtlCol="0">
            <a:spAutoFit/>
          </a:bodyPr>
          <a:lstStyle/>
          <a:p>
            <a:r>
              <a:rPr lang="tr-TR" sz="3200" b="1" dirty="0"/>
              <a:t>USB 3.0</a:t>
            </a:r>
          </a:p>
        </p:txBody>
      </p:sp>
      <p:sp>
        <p:nvSpPr>
          <p:cNvPr id="6" name="Metin kutusu 5">
            <a:extLst>
              <a:ext uri="{FF2B5EF4-FFF2-40B4-BE49-F238E27FC236}">
                <a16:creationId xmlns:a16="http://schemas.microsoft.com/office/drawing/2014/main" id="{116A34F1-9005-EDCC-8186-5B22F45A9630}"/>
              </a:ext>
            </a:extLst>
          </p:cNvPr>
          <p:cNvSpPr txBox="1"/>
          <p:nvPr/>
        </p:nvSpPr>
        <p:spPr>
          <a:xfrm>
            <a:off x="150378" y="4208630"/>
            <a:ext cx="2261382" cy="584775"/>
          </a:xfrm>
          <a:prstGeom prst="rect">
            <a:avLst/>
          </a:prstGeom>
          <a:noFill/>
        </p:spPr>
        <p:txBody>
          <a:bodyPr wrap="square" rtlCol="0">
            <a:spAutoFit/>
          </a:bodyPr>
          <a:lstStyle/>
          <a:p>
            <a:r>
              <a:rPr lang="tr-TR" sz="3200" b="1" dirty="0"/>
              <a:t>USB </a:t>
            </a:r>
            <a:r>
              <a:rPr lang="tr-TR" sz="3200" b="1" dirty="0" err="1"/>
              <a:t>Type</a:t>
            </a:r>
            <a:r>
              <a:rPr lang="tr-TR" sz="3200" b="1" dirty="0"/>
              <a:t> C</a:t>
            </a:r>
          </a:p>
        </p:txBody>
      </p:sp>
    </p:spTree>
    <p:extLst>
      <p:ext uri="{BB962C8B-B14F-4D97-AF65-F5344CB8AC3E}">
        <p14:creationId xmlns:p14="http://schemas.microsoft.com/office/powerpoint/2010/main" val="1174985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pic>
        <p:nvPicPr>
          <p:cNvPr id="1026" name="Picture 2" descr="http://store.donanimhaber.com/7e/dc/8e/7EDC8E3D20FDEB337C93A15087130512.jpg"/>
          <p:cNvPicPr>
            <a:picLocks noChangeAspect="1" noChangeArrowheads="1"/>
          </p:cNvPicPr>
          <p:nvPr/>
        </p:nvPicPr>
        <p:blipFill>
          <a:blip r:embed="rId2" cstate="print"/>
          <a:srcRect/>
          <a:stretch>
            <a:fillRect/>
          </a:stretch>
        </p:blipFill>
        <p:spPr bwMode="auto">
          <a:xfrm>
            <a:off x="497375" y="44624"/>
            <a:ext cx="8251089" cy="6750957"/>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Bağlantı Türleri</a:t>
            </a:r>
          </a:p>
        </p:txBody>
      </p:sp>
      <p:sp>
        <p:nvSpPr>
          <p:cNvPr id="3" name="2 İçerik Yer Tutucusu"/>
          <p:cNvSpPr>
            <a:spLocks noGrp="1"/>
          </p:cNvSpPr>
          <p:nvPr>
            <p:ph sz="quarter" idx="1"/>
          </p:nvPr>
        </p:nvSpPr>
        <p:spPr/>
        <p:txBody>
          <a:bodyPr/>
          <a:lstStyle/>
          <a:p>
            <a:pPr>
              <a:buNone/>
            </a:pPr>
            <a:endParaRPr lang="tr-TR" dirty="0"/>
          </a:p>
          <a:p>
            <a:endParaRPr lang="tr-TR" dirty="0"/>
          </a:p>
        </p:txBody>
      </p:sp>
      <p:sp>
        <p:nvSpPr>
          <p:cNvPr id="69636" name="AutoShape 4"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38" name="AutoShape 6"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0" name="AutoShape 8"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2" name="AutoShape 10"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4" name="AutoShape 12"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6" name="AutoShape 14"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 name="11 Metin kutusu"/>
          <p:cNvSpPr txBox="1"/>
          <p:nvPr/>
        </p:nvSpPr>
        <p:spPr>
          <a:xfrm>
            <a:off x="827584" y="1628800"/>
            <a:ext cx="1237839" cy="369332"/>
          </a:xfrm>
          <a:prstGeom prst="rect">
            <a:avLst/>
          </a:prstGeom>
          <a:noFill/>
        </p:spPr>
        <p:txBody>
          <a:bodyPr wrap="none" rtlCol="0">
            <a:spAutoFit/>
          </a:bodyPr>
          <a:lstStyle/>
          <a:p>
            <a:r>
              <a:rPr lang="tr-TR" dirty="0"/>
              <a:t>PS2 Bağlantı</a:t>
            </a:r>
          </a:p>
        </p:txBody>
      </p:sp>
      <p:pic>
        <p:nvPicPr>
          <p:cNvPr id="3074" name="Picture 2" descr="Anakart Ps2 Ps / 2 Dağıtıcı Adaptör Kablosu 6pin Mini Dın Erkek 2 Kadın  Fare Klavye Için Kart Okuyucu Lazer Tarayıcı indirim ~ Bilgisayar ve Ofis |  Taka61.com.tr">
            <a:extLst>
              <a:ext uri="{FF2B5EF4-FFF2-40B4-BE49-F238E27FC236}">
                <a16:creationId xmlns:a16="http://schemas.microsoft.com/office/drawing/2014/main" id="{80BA8C3A-D050-8DDE-A844-C2E736D8F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352" y="16288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s22">
            <a:extLst>
              <a:ext uri="{FF2B5EF4-FFF2-40B4-BE49-F238E27FC236}">
                <a16:creationId xmlns:a16="http://schemas.microsoft.com/office/drawing/2014/main" id="{60FB8330-359F-E440-4432-256BD4A0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29" y="2584978"/>
            <a:ext cx="2847975" cy="284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Bağlantı Türleri</a:t>
            </a:r>
          </a:p>
        </p:txBody>
      </p:sp>
      <p:sp>
        <p:nvSpPr>
          <p:cNvPr id="3" name="2 İçerik Yer Tutucusu"/>
          <p:cNvSpPr>
            <a:spLocks noGrp="1"/>
          </p:cNvSpPr>
          <p:nvPr>
            <p:ph sz="quarter" idx="1"/>
          </p:nvPr>
        </p:nvSpPr>
        <p:spPr/>
        <p:txBody>
          <a:bodyPr/>
          <a:lstStyle/>
          <a:p>
            <a:pPr>
              <a:buNone/>
            </a:pPr>
            <a:endParaRPr lang="tr-TR" dirty="0"/>
          </a:p>
          <a:p>
            <a:endParaRPr lang="tr-TR" dirty="0"/>
          </a:p>
        </p:txBody>
      </p:sp>
      <p:sp>
        <p:nvSpPr>
          <p:cNvPr id="69636" name="AutoShape 4"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38" name="AutoShape 6"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0" name="AutoShape 8"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2" name="AutoShape 10"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4" name="AutoShape 12"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6" name="AutoShape 14"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8" name="17 Metin kutusu"/>
          <p:cNvSpPr txBox="1"/>
          <p:nvPr/>
        </p:nvSpPr>
        <p:spPr>
          <a:xfrm>
            <a:off x="1043608" y="1660506"/>
            <a:ext cx="1895071" cy="461665"/>
          </a:xfrm>
          <a:prstGeom prst="rect">
            <a:avLst/>
          </a:prstGeom>
          <a:noFill/>
        </p:spPr>
        <p:txBody>
          <a:bodyPr wrap="none" rtlCol="0">
            <a:spAutoFit/>
          </a:bodyPr>
          <a:lstStyle/>
          <a:p>
            <a:r>
              <a:rPr lang="tr-TR" sz="2400" b="1" dirty="0"/>
              <a:t>USB Bağlantı</a:t>
            </a:r>
          </a:p>
        </p:txBody>
      </p:sp>
      <p:pic>
        <p:nvPicPr>
          <p:cNvPr id="4100" name="Picture 4" descr="Sandisk 32GB Ultra Flair USB 3.0 Bellek - Vatan Bilgisayar">
            <a:extLst>
              <a:ext uri="{FF2B5EF4-FFF2-40B4-BE49-F238E27FC236}">
                <a16:creationId xmlns:a16="http://schemas.microsoft.com/office/drawing/2014/main" id="{1990EC9C-FB0E-BE4F-496E-CC7B6B069D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65" t="19080" r="5624" b="18616"/>
          <a:stretch/>
        </p:blipFill>
        <p:spPr bwMode="auto">
          <a:xfrm>
            <a:off x="5147564" y="3752203"/>
            <a:ext cx="3456384" cy="25572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SB 2.0 1 ila 2 Y Dağıtıcı Kablo Adaptörü, USB 2.0 Tip A Erkekten Çift USB  2.0 Dişi Jak Veri Senkronizasyonu ve Şarj Kablosu Uzatma Kablosu 30 cm / 1  ft (Sadece Şarj Etmek İçin) : Amazon.com.tr: Bilgisayar">
            <a:extLst>
              <a:ext uri="{FF2B5EF4-FFF2-40B4-BE49-F238E27FC236}">
                <a16:creationId xmlns:a16="http://schemas.microsoft.com/office/drawing/2014/main" id="{359CE1B5-A998-F858-8C5E-EC62770E9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30" t="17476" r="24288" b="34709"/>
          <a:stretch/>
        </p:blipFill>
        <p:spPr bwMode="auto">
          <a:xfrm>
            <a:off x="4891230" y="226147"/>
            <a:ext cx="3969052" cy="33482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green USB C To Type-C Pd 3.1 240W 5A Hızlı Şarj ve Data Fiyatı">
            <a:extLst>
              <a:ext uri="{FF2B5EF4-FFF2-40B4-BE49-F238E27FC236}">
                <a16:creationId xmlns:a16="http://schemas.microsoft.com/office/drawing/2014/main" id="{A987C671-BDBD-031B-99ED-984362946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94903"/>
            <a:ext cx="3059832" cy="305983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DC2D094D-C8C0-285E-623D-31A17D41DA7C}"/>
              </a:ext>
            </a:extLst>
          </p:cNvPr>
          <p:cNvSpPr txBox="1"/>
          <p:nvPr/>
        </p:nvSpPr>
        <p:spPr>
          <a:xfrm>
            <a:off x="7452320" y="866920"/>
            <a:ext cx="1890998" cy="584775"/>
          </a:xfrm>
          <a:prstGeom prst="rect">
            <a:avLst/>
          </a:prstGeom>
          <a:noFill/>
        </p:spPr>
        <p:txBody>
          <a:bodyPr wrap="square" rtlCol="0">
            <a:spAutoFit/>
          </a:bodyPr>
          <a:lstStyle/>
          <a:p>
            <a:r>
              <a:rPr lang="tr-TR" sz="3200" b="1" dirty="0"/>
              <a:t>USB 2.0</a:t>
            </a:r>
          </a:p>
        </p:txBody>
      </p:sp>
      <p:sp>
        <p:nvSpPr>
          <p:cNvPr id="5" name="Metin kutusu 4">
            <a:extLst>
              <a:ext uri="{FF2B5EF4-FFF2-40B4-BE49-F238E27FC236}">
                <a16:creationId xmlns:a16="http://schemas.microsoft.com/office/drawing/2014/main" id="{4ED735E9-0779-7D18-4F47-F3B6BFF82B67}"/>
              </a:ext>
            </a:extLst>
          </p:cNvPr>
          <p:cNvSpPr txBox="1"/>
          <p:nvPr/>
        </p:nvSpPr>
        <p:spPr>
          <a:xfrm>
            <a:off x="7308304" y="5589240"/>
            <a:ext cx="1890998" cy="584775"/>
          </a:xfrm>
          <a:prstGeom prst="rect">
            <a:avLst/>
          </a:prstGeom>
          <a:noFill/>
        </p:spPr>
        <p:txBody>
          <a:bodyPr wrap="square" rtlCol="0">
            <a:spAutoFit/>
          </a:bodyPr>
          <a:lstStyle/>
          <a:p>
            <a:r>
              <a:rPr lang="tr-TR" sz="3200" b="1" dirty="0"/>
              <a:t>USB 3.0</a:t>
            </a:r>
          </a:p>
        </p:txBody>
      </p:sp>
      <p:sp>
        <p:nvSpPr>
          <p:cNvPr id="6" name="Metin kutusu 5">
            <a:extLst>
              <a:ext uri="{FF2B5EF4-FFF2-40B4-BE49-F238E27FC236}">
                <a16:creationId xmlns:a16="http://schemas.microsoft.com/office/drawing/2014/main" id="{1ECC6AAC-544A-720E-60ED-96493E1B7043}"/>
              </a:ext>
            </a:extLst>
          </p:cNvPr>
          <p:cNvSpPr txBox="1"/>
          <p:nvPr/>
        </p:nvSpPr>
        <p:spPr>
          <a:xfrm>
            <a:off x="155575" y="5181648"/>
            <a:ext cx="2304256" cy="584775"/>
          </a:xfrm>
          <a:prstGeom prst="rect">
            <a:avLst/>
          </a:prstGeom>
          <a:noFill/>
        </p:spPr>
        <p:txBody>
          <a:bodyPr wrap="square" rtlCol="0">
            <a:spAutoFit/>
          </a:bodyPr>
          <a:lstStyle/>
          <a:p>
            <a:r>
              <a:rPr lang="tr-TR" sz="3200" b="1" dirty="0"/>
              <a:t>USB </a:t>
            </a:r>
            <a:r>
              <a:rPr lang="tr-TR" sz="3200" b="1" dirty="0" err="1"/>
              <a:t>Type</a:t>
            </a:r>
            <a:r>
              <a:rPr lang="tr-TR" sz="3200" b="1" dirty="0"/>
              <a:t> C</a:t>
            </a:r>
          </a:p>
        </p:txBody>
      </p:sp>
    </p:spTree>
    <p:extLst>
      <p:ext uri="{BB962C8B-B14F-4D97-AF65-F5344CB8AC3E}">
        <p14:creationId xmlns:p14="http://schemas.microsoft.com/office/powerpoint/2010/main" val="978414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Bağlantı Türleri</a:t>
            </a:r>
          </a:p>
        </p:txBody>
      </p:sp>
      <p:sp>
        <p:nvSpPr>
          <p:cNvPr id="3" name="2 İçerik Yer Tutucusu"/>
          <p:cNvSpPr>
            <a:spLocks noGrp="1"/>
          </p:cNvSpPr>
          <p:nvPr>
            <p:ph sz="quarter" idx="1"/>
          </p:nvPr>
        </p:nvSpPr>
        <p:spPr/>
        <p:txBody>
          <a:bodyPr/>
          <a:lstStyle/>
          <a:p>
            <a:pPr>
              <a:buNone/>
            </a:pPr>
            <a:endParaRPr lang="tr-TR" dirty="0"/>
          </a:p>
          <a:p>
            <a:endParaRPr lang="tr-TR" dirty="0"/>
          </a:p>
        </p:txBody>
      </p:sp>
      <p:sp>
        <p:nvSpPr>
          <p:cNvPr id="69636" name="AutoShape 4"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38" name="AutoShape 6" descr="hdmi kablosu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0" name="AutoShape 8"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2" name="AutoShape 10"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4" name="AutoShape 12"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46" name="AutoShape 14"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9648" name="Picture 16" descr="http://media.idownloadblog.com/wp-content/uploads/2013/09/HDMI-cable-image-001.jpg"/>
          <p:cNvPicPr>
            <a:picLocks noChangeAspect="1" noChangeArrowheads="1"/>
          </p:cNvPicPr>
          <p:nvPr/>
        </p:nvPicPr>
        <p:blipFill>
          <a:blip r:embed="rId3" cstate="print"/>
          <a:srcRect/>
          <a:stretch>
            <a:fillRect/>
          </a:stretch>
        </p:blipFill>
        <p:spPr bwMode="auto">
          <a:xfrm>
            <a:off x="4669283" y="2131282"/>
            <a:ext cx="2639021" cy="1870680"/>
          </a:xfrm>
          <a:prstGeom prst="rect">
            <a:avLst/>
          </a:prstGeom>
          <a:noFill/>
        </p:spPr>
      </p:pic>
      <p:pic>
        <p:nvPicPr>
          <p:cNvPr id="69650" name="Picture 18" descr="http://t1.gstatic.com/images?q=tbn:ANd9GcQMSs_fnOkEOTxTGFaq5XWCjl1uLz9q-zRDxfONecCPM0524OUA"/>
          <p:cNvPicPr>
            <a:picLocks noChangeAspect="1" noChangeArrowheads="1"/>
          </p:cNvPicPr>
          <p:nvPr/>
        </p:nvPicPr>
        <p:blipFill>
          <a:blip r:embed="rId4" cstate="print"/>
          <a:srcRect/>
          <a:stretch>
            <a:fillRect/>
          </a:stretch>
        </p:blipFill>
        <p:spPr bwMode="auto">
          <a:xfrm>
            <a:off x="683568" y="2564904"/>
            <a:ext cx="2520280" cy="2520280"/>
          </a:xfrm>
          <a:prstGeom prst="rect">
            <a:avLst/>
          </a:prstGeom>
          <a:noFill/>
        </p:spPr>
      </p:pic>
      <p:sp>
        <p:nvSpPr>
          <p:cNvPr id="15" name="14 Metin kutusu"/>
          <p:cNvSpPr txBox="1"/>
          <p:nvPr/>
        </p:nvSpPr>
        <p:spPr>
          <a:xfrm>
            <a:off x="899592" y="1916832"/>
            <a:ext cx="2299091" cy="369332"/>
          </a:xfrm>
          <a:prstGeom prst="rect">
            <a:avLst/>
          </a:prstGeom>
          <a:noFill/>
        </p:spPr>
        <p:txBody>
          <a:bodyPr wrap="none" rtlCol="0">
            <a:spAutoFit/>
          </a:bodyPr>
          <a:lstStyle/>
          <a:p>
            <a:r>
              <a:rPr lang="tr-TR" dirty="0"/>
              <a:t>Monitör(VGA) Bağlantısı</a:t>
            </a:r>
          </a:p>
        </p:txBody>
      </p:sp>
      <p:sp>
        <p:nvSpPr>
          <p:cNvPr id="16" name="15 Metin kutusu"/>
          <p:cNvSpPr txBox="1"/>
          <p:nvPr/>
        </p:nvSpPr>
        <p:spPr>
          <a:xfrm>
            <a:off x="5076056" y="1916832"/>
            <a:ext cx="1590500" cy="369332"/>
          </a:xfrm>
          <a:prstGeom prst="rect">
            <a:avLst/>
          </a:prstGeom>
          <a:noFill/>
        </p:spPr>
        <p:txBody>
          <a:bodyPr wrap="none" rtlCol="0">
            <a:spAutoFit/>
          </a:bodyPr>
          <a:lstStyle/>
          <a:p>
            <a:r>
              <a:rPr lang="tr-TR" dirty="0"/>
              <a:t>HDMI Bağlantısı</a:t>
            </a:r>
          </a:p>
        </p:txBody>
      </p:sp>
      <p:pic>
        <p:nvPicPr>
          <p:cNvPr id="4" name="Picture 2" descr="0,5m 8K HDMI kablo 2.1-8K@60Hz 4K @ 120Hz DSC - HDTV 7680 x 4320 - UHD II -  HDMI 2.1 2.0a 2.0b - 3D - Yüksek hızlı HDMI kablosu Ethernet - HDR -">
            <a:extLst>
              <a:ext uri="{FF2B5EF4-FFF2-40B4-BE49-F238E27FC236}">
                <a16:creationId xmlns:a16="http://schemas.microsoft.com/office/drawing/2014/main" id="{F4D33959-799D-8698-D5DF-DBDF1C68CB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663" y="4364382"/>
            <a:ext cx="2336977" cy="2353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Bağlantı Türleri</a:t>
            </a:r>
          </a:p>
        </p:txBody>
      </p:sp>
      <p:sp>
        <p:nvSpPr>
          <p:cNvPr id="3" name="2 İçerik Yer Tutucusu"/>
          <p:cNvSpPr>
            <a:spLocks noGrp="1"/>
          </p:cNvSpPr>
          <p:nvPr>
            <p:ph sz="quarter" idx="1"/>
          </p:nvPr>
        </p:nvSpPr>
        <p:spPr/>
        <p:txBody>
          <a:bodyPr/>
          <a:lstStyle/>
          <a:p>
            <a:endParaRPr lang="tr-TR" dirty="0"/>
          </a:p>
        </p:txBody>
      </p:sp>
      <p:sp>
        <p:nvSpPr>
          <p:cNvPr id="70658" name="AutoShape 2"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0660" name="AutoShape 4"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0662" name="AutoShape 6"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0664" name="AutoShape 8" descr="data:image/jpeg;base64,/9j/4AAQSkZJRgABAQAAAQABAAD/2wCEAAkGBxQTEhQUEhQVFBUXFRgUFxgWGBcVGBcXFxcXGhcYGBgYHCggGBwlHBQVITElJSkrLi4uFx8zODMsNygtLisBCgoKDg0OGhAQGywkICQsLCwsLCwsLCwvLCwsLCwsLCwsLiwsLCwsLCwsLCwsLCwsLCwsLCwsLCwsLCwsLCwsLP/AABEIAKEBOQMBIgACEQEDEQH/xAAcAAEAAQUBAQAAAAAAAAAAAAAABwMEBQYIAgH/xABGEAABAwICBwUFBgQDBgcAAAABAAIDBBEFIQYHEjFBUWETInGBkTJSobHRFEJicpLBIzNDglOy8RUX0uHi8BYkRHODosL/xAAZAQEBAQEBAQAAAAAAAAAAAAAAAQIDBAX/xAAoEQEBAAIBAwMCBwEAAAAAAAAAAQIRAwQhMRIiQTJRFGFxgaHR8BP/2gAMAwEAAhEDEQA/AJwREQEQla7pFpnSUgIkkDnj7jO87z4DzTY2JW9ZXRxNLpXtY0cXENHxUK47rcqZnGOkYIgcgfaf433BatXRvf8AxKyV8jt9i4kBZ3RL+K61KNjtiDaqX7u4LN83H9lg8V1j1AYdlrI8uHeI8z9FHeE1sf3AACbZb7eK+aW1GwxvIpoWmPaRTTuJfI9/VzifnuWtz1A4uueipyFz9+Q4Be6ahubZDqVoUPtHut9UdKeJAWxUujrpSGwMklcfdabeq2nCdS1VLYybMQPvG59AgjA1HiVTMpK6EwzUfTNt20r3nk3uhbVh+rXDod1OHHm8lyI5UZA925rj4AlX9Jo9UyezDIf7Suu6bBqeP2IY2+DQrxsQG4AeACK5UpNXdc/dBJ5i3zWYpdUda72oyPNq6WREc9x6nZ+LX/qaruPU447xKPNqnlEEFnU1+KUfp+itKvVBM0XY95tnYtH7Kf0RXL9Tq5rRcht+gBCwdZo9VRe3G8eS68sqckDXb2g+IBV7I41LXjf8Qm07kF1hieh1FOP4kDD1AsfgtNxfUxSvuYJHxnke8EHP7pjxB+aoEi+VwVKWL6n6yO5jLZR+E2PoVo+KaPTwOtLE9h6tI+KaNsU2bg71WRpKkt6gqzG03eAR1V3SPgOTtqI8x3meY4KC4qqI27SHxLfos9oVpvPSOBY7u370bidk+XA9QsXQTBr9kOD27g4bivGOYf2ZErB+YKWbHTOi+ksNbHtxGzh7bD7TT+46rNLmTRbGpIJGTRGzm7xwcOLT0XRGA43FVRNkjcMwCW37zTxBHik7dqrJoiKgiIgIiICxOkWkMNHHtzOzPstGbnHoP3VPS/Hm0VM+Y5u9lg5uO7y3nyUDY1i8k5dLM4ueeJ4DkBwCiVm9LNZNTKC2N3YMP3WHvEdX7/SyjeqqHPNyetzxV0YnOIy2nHcP3KlvV9qvYA2orRtuObYz7I6kKyIijCndiNtzXAu3FwIu3iRdZeqibWNYxsjYztAHa3W8lMGs7Qn7bTN7ABs0N+zAAAc022mfAEdR1XOlXHLA8teHMcDYgqfKs5pJhkdDK2OKbtxs3c4CwD+TeYsrhs7KmLs3EBwzaTzWBbim03ZlG2Ou/wAikdOw5xyFp5O+qovqPAZpJOzawl17c/RS9ojqljYA+r77t+wN3mVF+C6R1VG9sgF9nj7QUt6O63aWUAVAMLuYu5v1CCQKGgjhbsxMawDg0WVyrTD8ThnbtQyMkH4SD/ortFEREBERAREQEREBERAREQEREBUKqjZILSMa8cnAFV0QaFj+qujnBMYMDzxbm2/5VFmlOrCpprua3tWD7zM7DqN66QVpiWIRQsLpntY38XHwHFXf3TTkilpXMktY5nd1Wz42QISD7v7LNacY7SPnMlPE1tha4y2j71uCj/E8SdM7Zbc3OalI2IYYIH7DXbbSxjwT+Jt7KlWYnJTtbLE9zHNda7SQbHwTtSyMB5u6wHgAMgslovhDKwvjkaXN2b2BzB4Ec7KfqNp0P1wOyZVjtG7tttg8eI3O+ClzCsWhqGB8EjXt6HMdCN4K5f0i0LlpSXxEvYD4Ob4hXGimlE0Dw6J5Y8WuODhycOITX2HUqLWdDdL461lsmTAd5n7t5j5LZklUREVERa9q4h1LEDl35D45Afv6qOWm7R5KQtfVMb08o91zT0sQf/0o3oJA4bwpESLqt0WbJIZpBfZz8+AUxgLR9VlQHQut0v4i4K3lUgoF1lYaWVkglbtMkO2024HkVPSxOkej8VZH2co/K4b2nmFKOW6/BQ09x2/cCsXJA9m8FSDp7oXUUou5pewG7ZGg28+S0mGsduJz5HMFIKEGIObxIV6ysY/2mtJ5jI/BW0ssZ9thaeYzC8Cjac2PB8DmqrM0czozeKWSM+Jy82rbMK1gYjDYCYTDk+zvibH4qOR2jFXjxEj2giJpodbkgA7alB6scR8HX+az9FrVon+2Joj1ZtD1aT8lAtNibb7y3zVzVYk0D2zm0nK1yfui/C5TQn/ENZGHQs23z8LhoY/aP9tllNGdJYK6PtacktBt3hsndfdfquZosPEjW9o4OIz5Znffn5rNxRbrRW5FriPRNK6XRc5srZWey6oZ+V7vqrpmk9WzdVVI/MS75qDoJFAbNOq8bqsn8zGf8K9f7wsRH/qWH+yP/hVE9IoF/wB5OIj+rG7+yP6Lw/WZifvx+TI07m0+oudqjWJih/r28GxD9ljanTPE376mTykDf8qDptWlVikMf8yWNn5ntb8yuV6rEayT25nO/NKT8ysdLDKd72fq/wCSDp2u1g4dF7VSx3Rgc/8Ayiy1rEtdFGy/ZMkkPWzG/Mn4KAXUh4ysHqV5FJGPakJ/KPqoJLxnXVUyXEQZCPwjad6n6LQMT0onncS97nuPMklWh7Bv3C78zvovTcT2cmNa3wAV0ENDNJm7uN5uNvgr1kkcAszN3Fx/ZYqWse/iSqsNG45uOyOvFBcxzOkeAMyTuUo6FwfZzGR7QcC48+a0jAqdoI2B5neVJOjNGXyMaBvIXPOokXHNH46lm7ZeRk4D58woD0z0TfTSuIbsvGeW5w5hdLNGSw+k+Asq4ix2Thmx3I/RdIOd8DxJ7HMljJa9hBB6j9l0LojpC2tgEgyeO7I33XfQ7wufsRw51PUujcNm979CN62fVtjRp61jHO/hy/w3A8CfYPr81L2E7IiKq0zWzhQnw+Q270dnjw3H5/Bc7UMmy6y63q6dsjHMeLtcC0joQuXdOMBdR1L2HdtEg8xwPop8okTVRjAZUdk42Eg7v5uSmNcq4LXlrmubk5pDmnqDddJ6L422rp2Stte1nt9143haGXREUV4liDgWuAIORBFwVHuleqOkqbvh/wDLyH3RdhPVvDyUiog5l0h1cV9JfaiM8Y+/H3rDqN4WmyUovYd1w4HIhdmLCY1olR1Q/j08bz71tl36hmg5OvK3jfxzQ1h+9GPI2U64vqSgdc0tRJCeDXgSt/YhaVi2qbEor7McVQ3nG7Zd+l9kGgCeI77t8R9EnhBbtNNwOSyOIYDNCbT08sR/EwgetrK3p6XJwF8wg8xB33XFVm1Ew3OKw8EO8XsQedlchsg+8fmgyzMTmHFVGY1KOqw/aSc/UBPtEnQ+SIzn+3n8WNPiLq2fipN+6PJY0VT/AHW/FPtTvdHxRV67ECfuqka48lb/AGs+58U+1/g+KD26rJ4KmZzyT7V+D4r4ar8HxQeHyOPBeDtKt9qPuj1Xk1h5NQUuzcV9FK4o6uPP0CpmpedxKCu2hPE2X3so273X8FQbE9yvqXB3O4FNikyr4RsHiVeUdI55u65Kz2C6KSSEBkbnn8IupI0f1ZSZGYiJvL2nfDIeqxcvsNO0ewpxIABJOQAzUz6JaP8AYN23+2Ru90fVX+DaPw0w/htz4udm4/TyWVUmHfdBEQroIl1wULRNA8ZOftX8rZqN5JNl4I4EH0K3XWZjbZqkhp7kQ2AeZ+8VH8JL5QBzVyZdT0cu1Gx3NrT6gFVljdG3XpYf/baPTL9lklmeGhRrrl0c7aETsF3Ns135eB8j81JSp1MAe1zHC7XAgjoVRx+Hlj7brFb1oHpW6klDwdpjspGe8OY6hWGsTRh1NUvbbI95p4Fp3FalT1GyeSSo67wrEo6iNssTg5rh6HiCOBCu1zTopp1UUjiYQ0sPtNkNmnLI2GYPXJb5gGuQPkaypia1hNjJE4uDepaeHNU2lpFSpqhsjQ9jg5rhcOabgjmCF7bIDuIPhmor0iIgIiIPjmAixAI65rC4lojRz37SniufvNaGu9W2WbRBGEWpSjDnO7ac33exl/8AXNW1dqVjP8uoI/MwH4tIUsIpoQZVakqgfy54neO239isVPqexFvs9m7wkH7gLohFRzJPqyxNv9Bx/KWu+RVhPoLiDd9NN+gn5LqpEHJEmjFaN8Eo8Y3/AEVB2AVX+FJ+h30XXyKDj/8A2BVf4T/0O+i+t0aqT/Sk/Q76Lr9E7jkiLQyqdugmP/xv+iyFPq2rXbqaXzaR811Oiao5xotUNa7fEG/mc0LYKHUtN/Ukib4bTv2Cm5E0I2w7VDTs/mSvd+UBvzutmw7Qeih9mEOPN5LvgclsaJ6YPEMLWizWho5AAD4L2iKgiK3rq2OFhfK8MaN5cbf6lBcKOtYem4iBggd3tz3jgPdaefXgsLpnrKMjTHTExs3Fxye8dPdHxUT12IlxV8J5V66u2jZZTRmgJe02u5xFh4rA0VMXuBdkBmfopk1VaPF7vtUg7rcox16eA+KxlfgSbh1P2cTGe60N9BmrlEWp2UREQalrG0a+2UxLB/GiBez8WXeYfG2XUBcx4rE5shFi3PdbMc8uBvkuyVzfrnphFiUnZi22GvJ5ucLm3T6lQaXS0jjm4ADgDmB5cT1KyUdWG5A3PJov8lYRVAfk7fwzIB8VUsQdnM/hYNkfqVGVOPVAZ2YlcyPPuF7rZ7/4bTZesKxmWBwfE97SOLf4fzOfmsdFTu/CzwzPqVcR0bd5u49c/giJ20K1hQVLGsmkayYAA3sGuPMHcCeS3hrr5jMLl2NgG7JZPD8bnh/lTSM6Bxt6blR0gii/RnWeMmVnh2rR/mA+Y9FJNHVslYHxva9jhcOaQQfMKLtXREQEREBERAREQEREBERAREQERWOJ4tDTt2ppGRj8RzPgN5QXyKH9Ldazi4x0XcAHtvGbvC+Tfmtfw7WPWxO2nyl44tkAc0+BGY+CJtP91ga7TShheWSVUTXA2IuTY8iQLBRHpRp/PVt2A4wx2s5sTiNo8SXb7dN3itBleW3sdocQbA+vHzQ26I0h1h0sDP4T2zvIuAw3aL7i5wy8hmoZ0p0vmqn7Uj7+60ZNb+Vv771p8lZbdkCd3DwtwKohxdbfmgrzTuceKvKKk3ufu4eKU9OG2LszwH1W56FaIS1sgJGzGD3nWyaOQ5lS3QaFaNPrJWgNLY22LjwaOZ5nkFP+H0TIY2xxizWiw+p6lUcHwqOmibFE3ZaPUnmTxKvlJPmqIiLQIiICh7XZQN7aGQj2mWv+U/8AWFMK17TjR0VtM5gA7RveiO6zuXgdylHNmK4aGAPG4pBLcLJ45h0mz2T2uY+NxLmOBaRwvY7xvzGS1mNzmusqjNB69dr1WFqMRtk3PrwWOnqHv3kkegRWxT4xGzK+0en1WPkx159kBvxKtsNw0SGxJJO4C9vPI38lu+B6tamYizBE3fc77eeZXLk5sOP6q1jhb4aZ27nHvEk9fopd1A4iRLUU5PdcwStbwDmkNcR4hzfQK0wnVk2obI0x1FM9mTZJms2JTc3s0OLh4rM6ttDamhr9uYN7MxSR7QO8ksIt0Oz8Fnj6rjyvp33LhUvIgRd2RERAREQEREBERAREQYzGsfp6Ru1UStjvuBPed+Vu8qO9INaTnXbSM2B777F3kNw87rR9Y+KmoxCc52Y8wtB4CI7J9XBx81qbaxzTa+SvhG2VOklU8kmomueUjgPQGwWJqXl99sucTvJJJPmrZlYD0K9lybNKbmkbjfoc1S2uWR5HcfBVi5U3tB3hQUdq27unlwX0kOycP3+K+PFuOXI5rHyzE5NyHRB4q6PPum9+HEcj1WQw6msARm52fhcK3wuhc945DP6qWdW+jLJZQZWGRjW+DQRuB5jos5ZaVZaB6BPqXCSQFsV83He7o3n48FN9DRMhY2ONoa1osAP+8yq0cYaAGgAAWAGQA6L0kx+aCIi0CIiAiIgIiINN1p4eJKMyBt3RPa69s9knZcPDvA+S590iphdrhzsV1lIwEEEAgixBzBB3ghQBrR0RfS3c0bULnXY4cM/YdyI+ICgi9kQcQCbA7zvt6KvTus8bTQWi3d3Cyp2spE0B0UbWU75YwHSRu2Swn2wRcj8LhwXPm5P+eO61jN1tmj2C0tXHCIJJKN7Rd7Y9jakGRBD3NJy6c8xxUj1L2sALn7OyMybcOJUO104o4zM91gx1mtJ2JXSC9mAdDbaI3AnjZRzi+kdTVm88r5MwdncwbyNlg7oIy6r5OPSZ9R33qO2dmNTlj2tejp7tjJqHj/D9jja7zlw4XUd4rrfrXyNLAxjQ6/Zhu1e2RD3HPf7oG5anhGjVTUgFjCGH77u5GAW+872h0bc5rf8AR3VxADepe6Y7y1l2M4b3HvuzG8bK9eHT9Pw/nWPdl4iR9Vml0mIwyuljERje1oAJdcFt73PW/ot3WE0bpIIIxHBEyJu+zBa55uO9x6nNZte3jylnZzoiItoIiICIiAiIgKnLMG5k2WN0rxF1PRzzMAL44y5oNyNrhe3C5UJR64KoTtdLFGGjItG1ncjMOJOyd/Rc+S5yeybqyT5ZTEdW0m1LUVFQ2OIbUr3NY577EkmzRmfTyWt12hzJYjPQy/aYRkTYiRruIc05g/VTLo3pfT1jLxPAfa5Y7Jw8Rfd13dVmG0/dtkBncAAb9+5fD5Ou58Mvd5/j/fu7THFy1W4Y6PZN3OJFyLWIPLr5ei8Q1ZGRz68fPmpn0hwCOpqnQfY5oTa7KloDonWGZeAcuW/aPJRnpVgTaSQslexzrZdkbnz5ea+l0/Vzk1L58s54Sd4xwkuvj32WJhlcD3f9R1X2pc4kDmvc5K89WDlwWYgomsYCc3EXWPw/By7N2QWSippZ3hkQNrhoNrk8BZS3XlGS0aiaZBtC7b3cBllyv1zXQujxi7BnYt2GAWA4i2+/M9VouherXsmh1S43Oew3f/c76KSIIWsaGtADQLADgszdu1VERFsEREBERAREQEREBW2IUMc8bopWh7HCzmncR+xVyiCOqLU5h7Xlz+1lF7hrnbLQOR2bFyzv/hRlNaTD2MgcBZ0YFo5QODh72+zltCLGWEymqsukI6x8AbX1MUpcIS2Ps5WOa5zw4OJyaLB19o5kjcFY4Zo1TQW2Iu0cLd+azzluIZ7A9CeqmfGMBiqLF12uH3m2vbkeYXyg0cgi3M2jzf3vhuHovF+H5vomXtd8c+Od9d2g0OFzzG4a53U7vU5BbbhejJbnI4eDfqVswC+rrx9Jhj57s5c+VUKekaz2Qq6IvVJJ4cRERUEREBERAREQfHtBFjmFE+n2rOCVxfS2hkObmEHsnbt3Fh8MvBSyqU8DXCzhdc+THKz2+WsbN93JtTT1NFKGuD4pGm7eDhf7zXDJw2WndkpI0K1qnux1fEhokGVidweBu6kZdFvmk+ijZWFrmCaPPI5PbfixwzB8PMFQvpJoHJETJT7UrBe4sBLHfftN+8AOLc+YC8edw5fZzY6v3/qunpsm8buN60m00mkLo4wYWglpAzeSDYi43buC0LEtHXucXkEm20WA3c1oGbnncweOa3HV9RPrYTI/ZgdE7spZRdzntDWlpYXGzDsmzjxsDxKvdLMRgbTvpKKMEvydKb2vzvveepy8V4+O3i5PRhPHl1vpyxQ5U1IvsgBo/Dx4Z89yrYZHtPudwz9VUl0VrGAyOgldHe3aNaXM8yBkrnCMOlkOxG03JzsCT4AL7Msk28lZCnftuDR58gFK2rDAwHOlLcmizcsto8R4D5q00I1cbID6gFo37P3nePuj4qUaeBrGhrGhrRkAMgpq5XfwKiIi6AiIgIiICIiAiIgIiICIiAiIgIiICIiAiIgIiICIiAiIgIiICIiAsbimCxzZ5tfwe3I3681kkWc8Mc5rKLMrLuI+rtHKkAxNaDG5xcTGA0PcbXc8C13ZDfyWTwTQuNlnTAOPu8PPmtuRefHpMMbt0vNlZp5YwAWAAAysNy+NiaDcAA87C69ovTpyERFQREQEREBERAREQEREBERAREQEREBERAREQEREBERAREQEREBERAREQEREBERAREQE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8 Metin kutusu"/>
          <p:cNvSpPr txBox="1"/>
          <p:nvPr/>
        </p:nvSpPr>
        <p:spPr>
          <a:xfrm>
            <a:off x="1547664" y="2420888"/>
            <a:ext cx="1874167" cy="369332"/>
          </a:xfrm>
          <a:prstGeom prst="rect">
            <a:avLst/>
          </a:prstGeom>
          <a:noFill/>
        </p:spPr>
        <p:txBody>
          <a:bodyPr wrap="none" rtlCol="0">
            <a:spAutoFit/>
          </a:bodyPr>
          <a:lstStyle/>
          <a:p>
            <a:r>
              <a:rPr lang="tr-TR" b="1" dirty="0"/>
              <a:t>Ethernet Kablosu</a:t>
            </a:r>
          </a:p>
        </p:txBody>
      </p:sp>
      <p:sp>
        <p:nvSpPr>
          <p:cNvPr id="12" name="11 Metin kutusu"/>
          <p:cNvSpPr txBox="1"/>
          <p:nvPr/>
        </p:nvSpPr>
        <p:spPr>
          <a:xfrm>
            <a:off x="6516216" y="2492896"/>
            <a:ext cx="1319079" cy="369332"/>
          </a:xfrm>
          <a:prstGeom prst="rect">
            <a:avLst/>
          </a:prstGeom>
          <a:noFill/>
        </p:spPr>
        <p:txBody>
          <a:bodyPr wrap="none" rtlCol="0">
            <a:spAutoFit/>
          </a:bodyPr>
          <a:lstStyle/>
          <a:p>
            <a:r>
              <a:rPr lang="tr-TR" b="1" dirty="0"/>
              <a:t>Ses Kablosu</a:t>
            </a:r>
          </a:p>
        </p:txBody>
      </p:sp>
      <p:pic>
        <p:nvPicPr>
          <p:cNvPr id="72706" name="Picture 2" descr="http://www.jetucuz.com/modules/catalog/products/pr_01_24652_min.jpg?rev=1387020152"/>
          <p:cNvPicPr>
            <a:picLocks noChangeAspect="1" noChangeArrowheads="1"/>
          </p:cNvPicPr>
          <p:nvPr/>
        </p:nvPicPr>
        <p:blipFill>
          <a:blip r:embed="rId2" cstate="print"/>
          <a:srcRect/>
          <a:stretch>
            <a:fillRect/>
          </a:stretch>
        </p:blipFill>
        <p:spPr bwMode="auto">
          <a:xfrm>
            <a:off x="1331640" y="2852936"/>
            <a:ext cx="2286000" cy="2286001"/>
          </a:xfrm>
          <a:prstGeom prst="rect">
            <a:avLst/>
          </a:prstGeom>
          <a:noFill/>
        </p:spPr>
      </p:pic>
      <p:pic>
        <p:nvPicPr>
          <p:cNvPr id="72711" name="Picture 7"/>
          <p:cNvPicPr>
            <a:picLocks noChangeAspect="1" noChangeArrowheads="1"/>
          </p:cNvPicPr>
          <p:nvPr/>
        </p:nvPicPr>
        <p:blipFill>
          <a:blip r:embed="rId3" cstate="print"/>
          <a:srcRect/>
          <a:stretch>
            <a:fillRect/>
          </a:stretch>
        </p:blipFill>
        <p:spPr bwMode="auto">
          <a:xfrm>
            <a:off x="5508104" y="2924944"/>
            <a:ext cx="2886075" cy="14097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3771D2-F6C6-5911-B6E7-F445E174A506}"/>
              </a:ext>
            </a:extLst>
          </p:cNvPr>
          <p:cNvSpPr>
            <a:spLocks noGrp="1"/>
          </p:cNvSpPr>
          <p:nvPr>
            <p:ph type="title"/>
          </p:nvPr>
        </p:nvSpPr>
        <p:spPr/>
        <p:txBody>
          <a:bodyPr/>
          <a:lstStyle/>
          <a:p>
            <a:r>
              <a:rPr lang="tr-TR" dirty="0"/>
              <a:t>Dönüştürücüler</a:t>
            </a:r>
          </a:p>
        </p:txBody>
      </p:sp>
      <p:pic>
        <p:nvPicPr>
          <p:cNvPr id="4" name="Picture 2" descr="http://i00.i.aliimg.com/wsphoto/v0/516212548_1/USB-TO-PS-2-font-b-PS2-b-font-font-b-MOUSE-b-font-font-b.jpg">
            <a:extLst>
              <a:ext uri="{FF2B5EF4-FFF2-40B4-BE49-F238E27FC236}">
                <a16:creationId xmlns:a16="http://schemas.microsoft.com/office/drawing/2014/main" id="{FE0EA69B-928C-DB89-C8D5-B60AF623DE79}"/>
              </a:ext>
            </a:extLst>
          </p:cNvPr>
          <p:cNvPicPr>
            <a:picLocks noChangeAspect="1" noChangeArrowheads="1"/>
          </p:cNvPicPr>
          <p:nvPr/>
        </p:nvPicPr>
        <p:blipFill>
          <a:blip r:embed="rId2" cstate="print"/>
          <a:srcRect/>
          <a:stretch>
            <a:fillRect/>
          </a:stretch>
        </p:blipFill>
        <p:spPr bwMode="auto">
          <a:xfrm>
            <a:off x="949704" y="1467996"/>
            <a:ext cx="2686193" cy="2343275"/>
          </a:xfrm>
          <a:prstGeom prst="rect">
            <a:avLst/>
          </a:prstGeom>
          <a:noFill/>
        </p:spPr>
      </p:pic>
      <p:pic>
        <p:nvPicPr>
          <p:cNvPr id="3074" name="Picture 2" descr="Display Port - VGA Dönüştürücü Adaptör Uygun Fiyatıyla Satın Al -  Direnc.net®">
            <a:extLst>
              <a:ext uri="{FF2B5EF4-FFF2-40B4-BE49-F238E27FC236}">
                <a16:creationId xmlns:a16="http://schemas.microsoft.com/office/drawing/2014/main" id="{1F4D28AF-C47F-EBE3-0CA1-AA048EC86FC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508104" y="959511"/>
            <a:ext cx="2940776" cy="259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önüştürücüler/Çoklayıcılar En Ucuz Fiyatlarla | Ankara Bilgisayar Satış">
            <a:extLst>
              <a:ext uri="{FF2B5EF4-FFF2-40B4-BE49-F238E27FC236}">
                <a16:creationId xmlns:a16="http://schemas.microsoft.com/office/drawing/2014/main" id="{CB07B466-257B-C886-B432-4CBA371E3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184" y="3429843"/>
            <a:ext cx="3153519" cy="3153519"/>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B4B4FD98-DC33-B1E3-7381-67E427D3BBC1}"/>
              </a:ext>
            </a:extLst>
          </p:cNvPr>
          <p:cNvPicPr>
            <a:picLocks noChangeAspect="1"/>
          </p:cNvPicPr>
          <p:nvPr/>
        </p:nvPicPr>
        <p:blipFill>
          <a:blip r:embed="rId5"/>
          <a:stretch>
            <a:fillRect/>
          </a:stretch>
        </p:blipFill>
        <p:spPr>
          <a:xfrm>
            <a:off x="1505638" y="3861629"/>
            <a:ext cx="2377098" cy="2539825"/>
          </a:xfrm>
          <a:prstGeom prst="rect">
            <a:avLst/>
          </a:prstGeom>
        </p:spPr>
      </p:pic>
    </p:spTree>
    <p:extLst>
      <p:ext uri="{BB962C8B-B14F-4D97-AF65-F5344CB8AC3E}">
        <p14:creationId xmlns:p14="http://schemas.microsoft.com/office/powerpoint/2010/main" val="3815452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Merkezi İşlem Birimi-İşlemci</a:t>
            </a:r>
          </a:p>
        </p:txBody>
      </p:sp>
      <p:sp>
        <p:nvSpPr>
          <p:cNvPr id="5" name="4 İçerik Yer Tutucusu"/>
          <p:cNvSpPr>
            <a:spLocks noGrp="1"/>
          </p:cNvSpPr>
          <p:nvPr>
            <p:ph sz="quarter" idx="1"/>
          </p:nvPr>
        </p:nvSpPr>
        <p:spPr>
          <a:xfrm>
            <a:off x="914400" y="1447800"/>
            <a:ext cx="7113984" cy="4572000"/>
          </a:xfrm>
        </p:spPr>
        <p:txBody>
          <a:bodyPr/>
          <a:lstStyle/>
          <a:p>
            <a:pPr algn="just"/>
            <a:r>
              <a:rPr lang="tr-TR" dirty="0"/>
              <a:t>Bilgisayarda gerçekleştirilen aritmetik, matematik ve mantık işlemlerin yapıldığı birimdir.</a:t>
            </a:r>
          </a:p>
          <a:p>
            <a:pPr algn="just"/>
            <a:r>
              <a:rPr lang="tr-TR" dirty="0" err="1"/>
              <a:t>Anakart</a:t>
            </a:r>
            <a:r>
              <a:rPr lang="tr-TR" dirty="0"/>
              <a:t> üzerine takılır ve diğer birimler ile haberleşerek diğer birimlerin gereksinim duyduğu bütün hesaplamaları yapar.</a:t>
            </a:r>
          </a:p>
          <a:p>
            <a:pPr algn="just"/>
            <a:r>
              <a:rPr lang="tr-TR" dirty="0"/>
              <a:t>Hızı saniyede gerçekleştirmiş olduğu işlem sayısına göre belirlenmektedir. 3.0 </a:t>
            </a:r>
            <a:r>
              <a:rPr lang="tr-TR" dirty="0" err="1"/>
              <a:t>Gigahertz</a:t>
            </a:r>
            <a:r>
              <a:rPr lang="tr-TR" dirty="0"/>
              <a:t> gibi.</a:t>
            </a:r>
          </a:p>
          <a:p>
            <a:pPr algn="just"/>
            <a:r>
              <a:rPr lang="tr-TR" dirty="0" err="1"/>
              <a:t>İntel</a:t>
            </a:r>
            <a:r>
              <a:rPr lang="tr-TR" dirty="0"/>
              <a:t>, AMD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Merkezi İşlem Birimi-İşlemci</a:t>
            </a:r>
          </a:p>
        </p:txBody>
      </p:sp>
      <p:pic>
        <p:nvPicPr>
          <p:cNvPr id="6" name="5 İçerik Yer Tutucusu" descr="CPU_3_2_M_4e764baee0d09.jpg"/>
          <p:cNvPicPr>
            <a:picLocks noGrp="1" noChangeAspect="1"/>
          </p:cNvPicPr>
          <p:nvPr>
            <p:ph sz="quarter" idx="1"/>
          </p:nvPr>
        </p:nvPicPr>
        <p:blipFill>
          <a:blip r:embed="rId3" cstate="print"/>
          <a:stretch>
            <a:fillRect/>
          </a:stretch>
        </p:blipFill>
        <p:spPr>
          <a:xfrm>
            <a:off x="1360487" y="2305050"/>
            <a:ext cx="2857500" cy="2857500"/>
          </a:xfrm>
        </p:spPr>
      </p:pic>
      <p:pic>
        <p:nvPicPr>
          <p:cNvPr id="7" name="6 İçerik Yer Tutucusu" descr="Mugen-ViewFront_01.jpg"/>
          <p:cNvPicPr>
            <a:picLocks noGrp="1" noChangeAspect="1"/>
          </p:cNvPicPr>
          <p:nvPr>
            <p:ph sz="quarter" idx="2"/>
          </p:nvPr>
        </p:nvPicPr>
        <p:blipFill>
          <a:blip r:embed="rId4" cstate="print"/>
          <a:stretch>
            <a:fillRect/>
          </a:stretch>
        </p:blipFill>
        <p:spPr>
          <a:xfrm>
            <a:off x="4933950" y="1807404"/>
            <a:ext cx="3749675" cy="3852791"/>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sp>
        <p:nvSpPr>
          <p:cNvPr id="4" name="3 İçerik Yer Tutucusu"/>
          <p:cNvSpPr>
            <a:spLocks noGrp="1"/>
          </p:cNvSpPr>
          <p:nvPr>
            <p:ph sz="quarter" idx="2"/>
          </p:nvPr>
        </p:nvSpPr>
        <p:spPr/>
        <p:txBody>
          <a:bodyPr/>
          <a:lstStyle/>
          <a:p>
            <a:endParaRPr lang="tr-TR" dirty="0"/>
          </a:p>
        </p:txBody>
      </p:sp>
      <p:pic>
        <p:nvPicPr>
          <p:cNvPr id="5" name="Picture 4" descr="resim1 İŞLEMCİ(AMD)"/>
          <p:cNvPicPr>
            <a:picLocks noChangeAspect="1" noChangeArrowheads="1"/>
          </p:cNvPicPr>
          <p:nvPr/>
        </p:nvPicPr>
        <p:blipFill>
          <a:blip r:embed="rId3" cstate="print"/>
          <a:srcRect/>
          <a:stretch>
            <a:fillRect/>
          </a:stretch>
        </p:blipFill>
        <p:spPr bwMode="auto">
          <a:xfrm>
            <a:off x="219818" y="1916832"/>
            <a:ext cx="5504310" cy="3672408"/>
          </a:xfrm>
          <a:prstGeom prst="rect">
            <a:avLst/>
          </a:prstGeom>
          <a:noFill/>
        </p:spPr>
      </p:pic>
      <p:pic>
        <p:nvPicPr>
          <p:cNvPr id="73731" name="Picture 3"/>
          <p:cNvPicPr>
            <a:picLocks noChangeAspect="1" noChangeArrowheads="1"/>
          </p:cNvPicPr>
          <p:nvPr/>
        </p:nvPicPr>
        <p:blipFill>
          <a:blip r:embed="rId4" cstate="print"/>
          <a:srcRect/>
          <a:stretch>
            <a:fillRect/>
          </a:stretch>
        </p:blipFill>
        <p:spPr bwMode="auto">
          <a:xfrm>
            <a:off x="6106988" y="3068960"/>
            <a:ext cx="2857500" cy="914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Tarihi Gelişimi</a:t>
            </a:r>
            <a:br>
              <a:rPr lang="tr-TR" dirty="0"/>
            </a:br>
            <a:endParaRPr lang="tr-TR" dirty="0"/>
          </a:p>
        </p:txBody>
      </p:sp>
      <p:sp>
        <p:nvSpPr>
          <p:cNvPr id="3" name="2 İçerik Yer Tutucusu"/>
          <p:cNvSpPr>
            <a:spLocks noGrp="1"/>
          </p:cNvSpPr>
          <p:nvPr>
            <p:ph sz="quarter" idx="1"/>
          </p:nvPr>
        </p:nvSpPr>
        <p:spPr>
          <a:xfrm>
            <a:off x="1043608" y="980728"/>
            <a:ext cx="7643192" cy="4572000"/>
          </a:xfrm>
        </p:spPr>
        <p:txBody>
          <a:bodyPr>
            <a:noAutofit/>
          </a:bodyPr>
          <a:lstStyle/>
          <a:p>
            <a:pPr>
              <a:lnSpc>
                <a:spcPct val="120000"/>
              </a:lnSpc>
            </a:pPr>
            <a:r>
              <a:rPr lang="tr-TR" sz="2100" b="1" u="sng" dirty="0"/>
              <a:t>1642</a:t>
            </a:r>
            <a:r>
              <a:rPr lang="tr-TR" sz="2100" dirty="0"/>
              <a:t> </a:t>
            </a:r>
            <a:r>
              <a:rPr lang="tr-TR" sz="2100" i="1" u="sng" dirty="0" err="1"/>
              <a:t>Blaise</a:t>
            </a:r>
            <a:r>
              <a:rPr lang="tr-TR" sz="2100" i="1" u="sng" dirty="0"/>
              <a:t> Pascal</a:t>
            </a:r>
            <a:r>
              <a:rPr lang="tr-TR" sz="2100" dirty="0"/>
              <a:t>: sadece toplama ve çıkarma işlemi yapabilen hesap makinesi - yaygın kullanımı yok</a:t>
            </a:r>
          </a:p>
          <a:p>
            <a:pPr>
              <a:lnSpc>
                <a:spcPct val="120000"/>
              </a:lnSpc>
            </a:pPr>
            <a:r>
              <a:rPr lang="tr-TR" sz="2100" b="1" u="sng" dirty="0"/>
              <a:t>1671</a:t>
            </a:r>
            <a:r>
              <a:rPr lang="tr-TR" sz="2100" dirty="0"/>
              <a:t> </a:t>
            </a:r>
            <a:r>
              <a:rPr lang="tr-TR" sz="2100" i="1" u="sng" dirty="0" err="1"/>
              <a:t>Gottfreid</a:t>
            </a:r>
            <a:r>
              <a:rPr lang="tr-TR" sz="2100" i="1" u="sng" dirty="0"/>
              <a:t> Wilhelm </a:t>
            </a:r>
            <a:r>
              <a:rPr lang="tr-TR" sz="2100" i="1" u="sng" dirty="0" err="1"/>
              <a:t>von</a:t>
            </a:r>
            <a:r>
              <a:rPr lang="tr-TR" sz="2100" i="1" u="sng" dirty="0"/>
              <a:t> Leibniz:</a:t>
            </a:r>
            <a:r>
              <a:rPr lang="tr-TR" sz="2100" dirty="0"/>
              <a:t> dört işlem yapabilen hesap makinesi - yaygın kullanımı yok</a:t>
            </a:r>
          </a:p>
          <a:p>
            <a:pPr>
              <a:lnSpc>
                <a:spcPct val="120000"/>
              </a:lnSpc>
            </a:pPr>
            <a:r>
              <a:rPr lang="tr-TR" sz="2100" b="1" u="sng" dirty="0"/>
              <a:t>1820</a:t>
            </a:r>
            <a:r>
              <a:rPr lang="tr-TR" sz="2100" dirty="0"/>
              <a:t> </a:t>
            </a:r>
            <a:r>
              <a:rPr lang="tr-TR" sz="2100" i="1" u="sng" dirty="0"/>
              <a:t>Charles </a:t>
            </a:r>
            <a:r>
              <a:rPr lang="tr-TR" sz="2100" i="1" u="sng" dirty="0" err="1"/>
              <a:t>Xavier</a:t>
            </a:r>
            <a:r>
              <a:rPr lang="tr-TR" sz="2100" i="1" u="sng" dirty="0"/>
              <a:t> Thomas:</a:t>
            </a:r>
            <a:r>
              <a:rPr lang="tr-TR" sz="2100" dirty="0"/>
              <a:t> ticari anlamda kullanılabilen ilk mekanik hesap makinesi </a:t>
            </a:r>
          </a:p>
          <a:p>
            <a:pPr>
              <a:lnSpc>
                <a:spcPct val="120000"/>
              </a:lnSpc>
            </a:pPr>
            <a:r>
              <a:rPr lang="tr-TR" sz="2100" b="1" u="sng" dirty="0"/>
              <a:t>1823</a:t>
            </a:r>
            <a:r>
              <a:rPr lang="tr-TR" sz="2100" dirty="0"/>
              <a:t> </a:t>
            </a:r>
            <a:r>
              <a:rPr lang="tr-TR" sz="2100" i="1" u="sng" dirty="0"/>
              <a:t>Charles </a:t>
            </a:r>
            <a:r>
              <a:rPr lang="tr-TR" sz="2100" i="1" u="sng" dirty="0" err="1"/>
              <a:t>Babbage</a:t>
            </a:r>
            <a:r>
              <a:rPr lang="tr-TR" sz="2100" i="1" u="sng" dirty="0"/>
              <a:t>:</a:t>
            </a:r>
            <a:r>
              <a:rPr lang="tr-TR" sz="2100" dirty="0"/>
              <a:t> buharla çalışan otomatik hesap makinesi</a:t>
            </a:r>
          </a:p>
          <a:p>
            <a:pPr>
              <a:lnSpc>
                <a:spcPct val="120000"/>
              </a:lnSpc>
            </a:pPr>
            <a:r>
              <a:rPr lang="tr-TR" sz="2100" b="1" u="sng" dirty="0"/>
              <a:t>1890</a:t>
            </a:r>
            <a:r>
              <a:rPr lang="tr-TR" sz="2100" dirty="0"/>
              <a:t> </a:t>
            </a:r>
            <a:r>
              <a:rPr lang="tr-TR" sz="2100" i="1" u="sng" dirty="0"/>
              <a:t>Hermann </a:t>
            </a:r>
            <a:r>
              <a:rPr lang="tr-TR" sz="2100" i="1" u="sng" dirty="0" err="1"/>
              <a:t>Hollerith</a:t>
            </a:r>
            <a:r>
              <a:rPr lang="tr-TR" sz="2100" i="1" u="sng" dirty="0"/>
              <a:t>:</a:t>
            </a:r>
            <a:r>
              <a:rPr lang="tr-TR" sz="2100" b="1" i="1" dirty="0"/>
              <a:t> </a:t>
            </a:r>
            <a:r>
              <a:rPr lang="tr-TR" sz="2100" dirty="0"/>
              <a:t>delikli kart sistemiyle veri girişi yapılan bilgisayar -  işlem hızının artması ve hataların azalması büyük bir ilerleme sayılmıştır.</a:t>
            </a:r>
          </a:p>
          <a:p>
            <a:pPr>
              <a:lnSpc>
                <a:spcPct val="120000"/>
              </a:lnSpc>
            </a:pPr>
            <a:r>
              <a:rPr lang="tr-TR" sz="2100" b="1" u="sng" dirty="0"/>
              <a:t>1937</a:t>
            </a:r>
            <a:r>
              <a:rPr lang="tr-TR" sz="2100" dirty="0"/>
              <a:t> </a:t>
            </a:r>
            <a:r>
              <a:rPr lang="tr-TR" sz="2100" i="1" u="sng" dirty="0"/>
              <a:t>Howard Hathaway </a:t>
            </a:r>
            <a:r>
              <a:rPr lang="tr-TR" sz="2100" i="1" u="sng" dirty="0" err="1"/>
              <a:t>Aiken</a:t>
            </a:r>
            <a:r>
              <a:rPr lang="tr-TR" sz="2100" i="1" u="sng" dirty="0"/>
              <a:t>:</a:t>
            </a:r>
            <a:r>
              <a:rPr lang="tr-TR" sz="2100" dirty="0"/>
              <a:t> Mark I adlı ilk yarı elektronik, yarı mekanik bilgisayar - logaritma ve trigonometri fonksiyonlarını da hesaplayabiliyordu. Yavaş olduğu halde, tam otomatik olarak çalışabiliyor ve uzun işlemleri çözebiliyordu.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Bellek</a:t>
            </a:r>
          </a:p>
        </p:txBody>
      </p:sp>
      <p:sp>
        <p:nvSpPr>
          <p:cNvPr id="3" name="2 İçerik Yer Tutucusu"/>
          <p:cNvSpPr>
            <a:spLocks noGrp="1"/>
          </p:cNvSpPr>
          <p:nvPr>
            <p:ph sz="quarter" idx="1"/>
          </p:nvPr>
        </p:nvSpPr>
        <p:spPr/>
        <p:txBody>
          <a:bodyPr>
            <a:normAutofit/>
          </a:bodyPr>
          <a:lstStyle/>
          <a:p>
            <a:r>
              <a:rPr lang="tr-TR" dirty="0"/>
              <a:t>Geçici Bellek</a:t>
            </a:r>
          </a:p>
          <a:p>
            <a:pPr lvl="1"/>
            <a:r>
              <a:rPr lang="tr-TR" dirty="0"/>
              <a:t>RAM Bellek</a:t>
            </a:r>
          </a:p>
          <a:p>
            <a:pPr lvl="1"/>
            <a:r>
              <a:rPr lang="tr-TR" dirty="0"/>
              <a:t>ROM Bellek</a:t>
            </a:r>
          </a:p>
          <a:p>
            <a:r>
              <a:rPr lang="tr-TR" dirty="0"/>
              <a:t>Kalıcı Bellek </a:t>
            </a:r>
          </a:p>
          <a:p>
            <a:pPr lvl="1"/>
            <a:r>
              <a:rPr lang="tr-TR" dirty="0"/>
              <a:t>Sabit Sürücü</a:t>
            </a:r>
          </a:p>
          <a:p>
            <a:pPr lvl="1"/>
            <a:r>
              <a:rPr lang="tr-TR" dirty="0"/>
              <a:t>Disket Sürücü</a:t>
            </a:r>
          </a:p>
          <a:p>
            <a:pPr lvl="1"/>
            <a:r>
              <a:rPr lang="tr-TR" dirty="0"/>
              <a:t>CD Sürücüsü</a:t>
            </a:r>
          </a:p>
          <a:p>
            <a:pPr lvl="1"/>
            <a:r>
              <a:rPr lang="tr-TR" dirty="0"/>
              <a:t>DVD Sürücüsü</a:t>
            </a:r>
          </a:p>
          <a:p>
            <a:endParaRPr lang="tr-TR" dirty="0"/>
          </a:p>
          <a:p>
            <a:endParaRPr lang="tr-TR" dirty="0"/>
          </a:p>
          <a:p>
            <a:endParaRPr lang="tr-TR" dirty="0"/>
          </a:p>
          <a:p>
            <a:endParaRPr lang="tr-T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RAM(</a:t>
            </a:r>
            <a:r>
              <a:rPr lang="tr-TR" dirty="0" err="1"/>
              <a:t>Random</a:t>
            </a:r>
            <a:r>
              <a:rPr lang="tr-TR" dirty="0"/>
              <a:t> Access Memory) Bellek</a:t>
            </a:r>
          </a:p>
        </p:txBody>
      </p:sp>
      <p:sp>
        <p:nvSpPr>
          <p:cNvPr id="3" name="2 İçerik Yer Tutucusu"/>
          <p:cNvSpPr>
            <a:spLocks noGrp="1"/>
          </p:cNvSpPr>
          <p:nvPr>
            <p:ph sz="quarter" idx="1"/>
          </p:nvPr>
        </p:nvSpPr>
        <p:spPr/>
        <p:txBody>
          <a:bodyPr>
            <a:normAutofit/>
          </a:bodyPr>
          <a:lstStyle/>
          <a:p>
            <a:r>
              <a:rPr lang="tr-TR" dirty="0"/>
              <a:t>Rastgele erişimli bellek</a:t>
            </a:r>
          </a:p>
          <a:p>
            <a:r>
              <a:rPr lang="tr-TR" dirty="0"/>
              <a:t>Geçici bellek çeşididir. </a:t>
            </a:r>
          </a:p>
          <a:p>
            <a:r>
              <a:rPr lang="tr-TR" dirty="0"/>
              <a:t>Bilgisayarda geçici olarak depolanan, programların çalışması sırasında kullanılacak olan veriler saklanır. </a:t>
            </a:r>
          </a:p>
          <a:p>
            <a:r>
              <a:rPr lang="tr-TR" dirty="0"/>
              <a:t>İşlemci ana belleğin istediği adresine erişebilir, eriştiği adresteki veriyi okuyabilir ve değiştirebilir. </a:t>
            </a:r>
          </a:p>
          <a:p>
            <a:r>
              <a:rPr lang="tr-TR" dirty="0"/>
              <a:t>Rastgele erişimli belleklerin bilgiye erişim hızları sabit sürücüden daha hızlıdır. </a:t>
            </a:r>
          </a:p>
          <a:p>
            <a:r>
              <a:rPr lang="tr-TR" dirty="0"/>
              <a:t>İşlemci ile birlikte bilgisayarın hızını belirler.</a:t>
            </a:r>
          </a:p>
          <a:p>
            <a:endParaRPr lang="tr-TR" dirty="0"/>
          </a:p>
          <a:p>
            <a:endParaRPr lang="tr-TR" dirty="0"/>
          </a:p>
          <a:p>
            <a:endParaRPr lang="tr-TR" dirty="0"/>
          </a:p>
          <a:p>
            <a:endParaRPr lang="tr-TR" dirty="0"/>
          </a:p>
          <a:p>
            <a:endParaRPr lang="tr-T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RAM Bellek</a:t>
            </a:r>
          </a:p>
        </p:txBody>
      </p:sp>
      <p:sp>
        <p:nvSpPr>
          <p:cNvPr id="3" name="2 İçerik Yer Tutucusu"/>
          <p:cNvSpPr>
            <a:spLocks noGrp="1"/>
          </p:cNvSpPr>
          <p:nvPr>
            <p:ph sz="quarter" idx="1"/>
          </p:nvPr>
        </p:nvSpPr>
        <p:spPr>
          <a:xfrm>
            <a:off x="256771" y="4737761"/>
            <a:ext cx="3823466" cy="1695782"/>
          </a:xfrm>
        </p:spPr>
        <p:txBody>
          <a:bodyPr/>
          <a:lstStyle/>
          <a:p>
            <a:endParaRPr lang="tr-TR" dirty="0"/>
          </a:p>
          <a:p>
            <a:endParaRPr lang="tr-TR" dirty="0"/>
          </a:p>
          <a:p>
            <a:endParaRPr lang="tr-TR" dirty="0"/>
          </a:p>
          <a:p>
            <a:endParaRPr lang="tr-TR" dirty="0"/>
          </a:p>
          <a:p>
            <a:endParaRPr lang="tr-TR" dirty="0"/>
          </a:p>
          <a:p>
            <a:endParaRPr lang="tr-TR" dirty="0"/>
          </a:p>
          <a:p>
            <a:endParaRPr lang="tr-TR" dirty="0"/>
          </a:p>
        </p:txBody>
      </p:sp>
      <p:pic>
        <p:nvPicPr>
          <p:cNvPr id="5" name="Picture 8" descr="02-ram"/>
          <p:cNvPicPr>
            <a:picLocks noChangeAspect="1" noChangeArrowheads="1"/>
          </p:cNvPicPr>
          <p:nvPr/>
        </p:nvPicPr>
        <p:blipFill>
          <a:blip r:embed="rId3" cstate="print"/>
          <a:srcRect/>
          <a:stretch>
            <a:fillRect/>
          </a:stretch>
        </p:blipFill>
        <p:spPr bwMode="auto">
          <a:xfrm>
            <a:off x="4999398" y="982216"/>
            <a:ext cx="3887831" cy="2590800"/>
          </a:xfrm>
          <a:prstGeom prst="rect">
            <a:avLst/>
          </a:prstGeom>
          <a:noFill/>
          <a:ln>
            <a:solidFill>
              <a:schemeClr val="tx1"/>
            </a:solidFill>
          </a:ln>
        </p:spPr>
      </p:pic>
      <p:pic>
        <p:nvPicPr>
          <p:cNvPr id="5124" name="Picture 4" descr="Bilgisayar RAM modeli öğrenme işlemi adımları: RAM bellek marka ve modeli  nasıl öğrenilir? - Teknoloji Haberleri">
            <a:extLst>
              <a:ext uri="{FF2B5EF4-FFF2-40B4-BE49-F238E27FC236}">
                <a16:creationId xmlns:a16="http://schemas.microsoft.com/office/drawing/2014/main" id="{4CBB10AB-9B51-9DF9-C1E8-1733CF2BB5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1173" y="3765253"/>
            <a:ext cx="3886056" cy="2668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RAM Bellek Nedir? - Technotoday">
            <a:extLst>
              <a:ext uri="{FF2B5EF4-FFF2-40B4-BE49-F238E27FC236}">
                <a16:creationId xmlns:a16="http://schemas.microsoft.com/office/drawing/2014/main" id="{34D63BF0-B815-D383-0B9D-A6AD8F579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770" y="3744291"/>
            <a:ext cx="4531254" cy="2632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32" name="Picture 12" descr="Thông số kỹ thuật của RAM DDR5 chính thức được công bố">
            <a:extLst>
              <a:ext uri="{FF2B5EF4-FFF2-40B4-BE49-F238E27FC236}">
                <a16:creationId xmlns:a16="http://schemas.microsoft.com/office/drawing/2014/main" id="{09A9C9E9-363E-B3EF-96A1-2FDB02D67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1311749"/>
            <a:ext cx="4136202" cy="22612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RAM Çeşitleri</a:t>
            </a:r>
          </a:p>
        </p:txBody>
      </p:sp>
      <p:sp>
        <p:nvSpPr>
          <p:cNvPr id="3" name="İçerik Yer Tutucusu 2"/>
          <p:cNvSpPr>
            <a:spLocks noGrp="1"/>
          </p:cNvSpPr>
          <p:nvPr>
            <p:ph sz="quarter" idx="1"/>
          </p:nvPr>
        </p:nvSpPr>
        <p:spPr/>
        <p:txBody>
          <a:bodyPr/>
          <a:lstStyle/>
          <a:p>
            <a:endParaRPr lang="tr-TR" dirty="0"/>
          </a:p>
        </p:txBody>
      </p:sp>
      <p:pic>
        <p:nvPicPr>
          <p:cNvPr id="4098" name="Picture 2" descr="DDR1, DDR2, DDR3, DDR4 ve DDR5 Nedir? Aralarındaki Farklar Nelerdir? »  TechWorm">
            <a:extLst>
              <a:ext uri="{FF2B5EF4-FFF2-40B4-BE49-F238E27FC236}">
                <a16:creationId xmlns:a16="http://schemas.microsoft.com/office/drawing/2014/main" id="{1889AC01-FAED-569E-A32C-2F3233CB2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86"/>
          <a:stretch/>
        </p:blipFill>
        <p:spPr bwMode="auto">
          <a:xfrm>
            <a:off x="5207366" y="2088775"/>
            <a:ext cx="3482526" cy="42862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DRAM – INFORMATION HARDWARE">
            <a:extLst>
              <a:ext uri="{FF2B5EF4-FFF2-40B4-BE49-F238E27FC236}">
                <a16:creationId xmlns:a16="http://schemas.microsoft.com/office/drawing/2014/main" id="{B9AFA0F0-5F6B-6392-D96C-48DB004E6C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540"/>
          <a:stretch/>
        </p:blipFill>
        <p:spPr bwMode="auto">
          <a:xfrm rot="19458166">
            <a:off x="-92239" y="3210537"/>
            <a:ext cx="5148123" cy="144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035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ROM(Read </a:t>
            </a:r>
            <a:r>
              <a:rPr lang="tr-TR" dirty="0" err="1"/>
              <a:t>Only</a:t>
            </a:r>
            <a:r>
              <a:rPr lang="tr-TR"/>
              <a:t> Memory) </a:t>
            </a:r>
            <a:r>
              <a:rPr lang="tr-TR" dirty="0"/>
              <a:t>Bellek</a:t>
            </a:r>
          </a:p>
        </p:txBody>
      </p:sp>
      <p:sp>
        <p:nvSpPr>
          <p:cNvPr id="3" name="2 İçerik Yer Tutucusu"/>
          <p:cNvSpPr>
            <a:spLocks noGrp="1"/>
          </p:cNvSpPr>
          <p:nvPr>
            <p:ph sz="quarter" idx="1"/>
          </p:nvPr>
        </p:nvSpPr>
        <p:spPr/>
        <p:txBody>
          <a:bodyPr>
            <a:normAutofit fontScale="92500" lnSpcReduction="20000"/>
          </a:bodyPr>
          <a:lstStyle/>
          <a:p>
            <a:r>
              <a:rPr lang="tr-TR" dirty="0"/>
              <a:t>Geçici bellek çeşididir. </a:t>
            </a:r>
          </a:p>
          <a:p>
            <a:r>
              <a:rPr lang="tr-TR" dirty="0"/>
              <a:t>ROM bilgisayarın işleyişinin temel kurallarının kaydedildiği bir bellektir.</a:t>
            </a:r>
          </a:p>
          <a:p>
            <a:r>
              <a:rPr lang="tr-TR" dirty="0"/>
              <a:t>ROM işlemci tarafından okunabilir ama ROM’daki veriler değiştirilemez. </a:t>
            </a:r>
          </a:p>
          <a:p>
            <a:r>
              <a:rPr lang="tr-TR" dirty="0"/>
              <a:t>Üzerindeki bilgiler silinmez. </a:t>
            </a:r>
          </a:p>
          <a:p>
            <a:r>
              <a:rPr lang="tr-TR" dirty="0"/>
              <a:t>BIOS olarak adlandırılan temel giriş çıkış yazılımı ROM bellek üzerinde tutulmaktadır. </a:t>
            </a:r>
          </a:p>
          <a:p>
            <a:r>
              <a:rPr lang="tr-TR" dirty="0"/>
              <a:t>PROM, EPROM, EEPROM olarak çeşitleri vardır. </a:t>
            </a:r>
          </a:p>
          <a:p>
            <a:r>
              <a:rPr lang="tr-TR" dirty="0"/>
              <a:t>PROM bellek üzerindeki bilgiler üretici firma tarafından yazılmakta ve değiştirilememektedir. EPROM ve EEPROM üzerindeki bilgiler özel teknikler ile silinebilmekte ve yeniden programlanabilmektedir.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ROM Bellek</a:t>
            </a:r>
          </a:p>
        </p:txBody>
      </p:sp>
      <p:pic>
        <p:nvPicPr>
          <p:cNvPr id="74754" name="Picture 2" descr="http://www.sefik.net/upload/resimler/btt/bellekler/romyongasi.jpg"/>
          <p:cNvPicPr>
            <a:picLocks noChangeAspect="1" noChangeArrowheads="1"/>
          </p:cNvPicPr>
          <p:nvPr/>
        </p:nvPicPr>
        <p:blipFill>
          <a:blip r:embed="rId2" cstate="print"/>
          <a:srcRect/>
          <a:stretch>
            <a:fillRect/>
          </a:stretch>
        </p:blipFill>
        <p:spPr bwMode="auto">
          <a:xfrm>
            <a:off x="174720" y="1598808"/>
            <a:ext cx="4829175" cy="2228850"/>
          </a:xfrm>
          <a:prstGeom prst="rect">
            <a:avLst/>
          </a:prstGeom>
          <a:noFill/>
        </p:spPr>
      </p:pic>
      <p:pic>
        <p:nvPicPr>
          <p:cNvPr id="6146" name="Picture 2">
            <a:extLst>
              <a:ext uri="{FF2B5EF4-FFF2-40B4-BE49-F238E27FC236}">
                <a16:creationId xmlns:a16="http://schemas.microsoft.com/office/drawing/2014/main" id="{0DD6681C-1E1B-08D5-BEA7-65B629C72614}"/>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19672" y="3662326"/>
            <a:ext cx="5403073" cy="29210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ere Is BIOS Stored In Your Computer?">
            <a:extLst>
              <a:ext uri="{FF2B5EF4-FFF2-40B4-BE49-F238E27FC236}">
                <a16:creationId xmlns:a16="http://schemas.microsoft.com/office/drawing/2014/main" id="{D90E5438-5316-1C81-AAD4-3BD880ED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478" y="1700808"/>
            <a:ext cx="3636802" cy="1818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Sabit Sürücü</a:t>
            </a:r>
          </a:p>
        </p:txBody>
      </p:sp>
      <p:sp>
        <p:nvSpPr>
          <p:cNvPr id="3" name="2 İçerik Yer Tutucusu"/>
          <p:cNvSpPr>
            <a:spLocks noGrp="1"/>
          </p:cNvSpPr>
          <p:nvPr>
            <p:ph sz="quarter" idx="1"/>
          </p:nvPr>
        </p:nvSpPr>
        <p:spPr>
          <a:xfrm>
            <a:off x="914400" y="1447800"/>
            <a:ext cx="7402016" cy="4572000"/>
          </a:xfrm>
        </p:spPr>
        <p:txBody>
          <a:bodyPr>
            <a:normAutofit/>
          </a:bodyPr>
          <a:lstStyle/>
          <a:p>
            <a:r>
              <a:rPr lang="tr-TR" dirty="0"/>
              <a:t>Kalıcı bellek çeşididir. </a:t>
            </a:r>
          </a:p>
          <a:p>
            <a:r>
              <a:rPr lang="tr-TR" dirty="0"/>
              <a:t>Bilgisayarda saklanan bütün bilgiler, programlar, işletim sistemi hard diskte saklanır.</a:t>
            </a:r>
          </a:p>
          <a:p>
            <a:r>
              <a:rPr lang="tr-TR" dirty="0"/>
              <a:t>Hard disklere kaydedilen dosyalar bilgisayar kapatılıp açıldığında korunurlar. </a:t>
            </a:r>
          </a:p>
          <a:p>
            <a:r>
              <a:rPr lang="tr-TR" dirty="0"/>
              <a:t>Saklama ortamlarından en hızlı ve kapasitesi en yüksek olanıdır. </a:t>
            </a:r>
          </a:p>
          <a:p>
            <a:r>
              <a:rPr lang="tr-TR" dirty="0" err="1"/>
              <a:t>Anakarta</a:t>
            </a:r>
            <a:r>
              <a:rPr lang="tr-TR" dirty="0"/>
              <a:t> IDE ve SATA bağlantı noktalarından bağlanır.</a:t>
            </a:r>
          </a:p>
          <a:p>
            <a:r>
              <a:rPr lang="tr-TR" dirty="0"/>
              <a:t>Çeşitleri vardır.</a:t>
            </a:r>
          </a:p>
          <a:p>
            <a:endParaRPr lang="tr-TR" dirty="0"/>
          </a:p>
        </p:txBody>
      </p:sp>
    </p:spTree>
    <p:extLst>
      <p:ext uri="{BB962C8B-B14F-4D97-AF65-F5344CB8AC3E}">
        <p14:creationId xmlns:p14="http://schemas.microsoft.com/office/powerpoint/2010/main" val="1173771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
        <p:nvSpPr>
          <p:cNvPr id="4" name="Metin Yer Tutucusu 3"/>
          <p:cNvSpPr>
            <a:spLocks noGrp="1"/>
          </p:cNvSpPr>
          <p:nvPr>
            <p:ph type="body" sz="half" idx="3"/>
          </p:nvPr>
        </p:nvSpPr>
        <p:spPr/>
        <p:txBody>
          <a:bodyPr/>
          <a:lstStyle/>
          <a:p>
            <a:endParaRPr lang="tr-TR"/>
          </a:p>
        </p:txBody>
      </p:sp>
      <p:sp>
        <p:nvSpPr>
          <p:cNvPr id="5" name="İçerik Yer Tutucusu 4"/>
          <p:cNvSpPr>
            <a:spLocks noGrp="1"/>
          </p:cNvSpPr>
          <p:nvPr>
            <p:ph sz="half" idx="2"/>
          </p:nvPr>
        </p:nvSpPr>
        <p:spPr/>
        <p:txBody>
          <a:bodyPr/>
          <a:lstStyle/>
          <a:p>
            <a:endParaRPr lang="tr-TR"/>
          </a:p>
        </p:txBody>
      </p:sp>
      <p:sp>
        <p:nvSpPr>
          <p:cNvPr id="6" name="İçerik Yer Tutucusu 5"/>
          <p:cNvSpPr>
            <a:spLocks noGrp="1"/>
          </p:cNvSpPr>
          <p:nvPr>
            <p:ph sz="half" idx="4"/>
          </p:nvPr>
        </p:nvSpPr>
        <p:spPr/>
        <p:txBody>
          <a:bodyPr/>
          <a:lstStyle/>
          <a:p>
            <a:endParaRPr lang="tr-TR"/>
          </a:p>
        </p:txBody>
      </p:sp>
      <p:pic>
        <p:nvPicPr>
          <p:cNvPr id="7" name="Resim 6"/>
          <p:cNvPicPr>
            <a:picLocks noChangeAspect="1"/>
          </p:cNvPicPr>
          <p:nvPr/>
        </p:nvPicPr>
        <p:blipFill>
          <a:blip r:embed="rId2"/>
          <a:stretch>
            <a:fillRect/>
          </a:stretch>
        </p:blipFill>
        <p:spPr>
          <a:xfrm>
            <a:off x="1600600" y="2247900"/>
            <a:ext cx="6400000" cy="3600000"/>
          </a:xfrm>
          <a:prstGeom prst="rect">
            <a:avLst/>
          </a:prstGeom>
        </p:spPr>
      </p:pic>
    </p:spTree>
    <p:extLst>
      <p:ext uri="{BB962C8B-B14F-4D97-AF65-F5344CB8AC3E}">
        <p14:creationId xmlns:p14="http://schemas.microsoft.com/office/powerpoint/2010/main" val="2274387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95F719-CA31-C068-4C37-AD9979C589E8}"/>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E39B5F08-E34D-F0CC-D8B6-1F28CD33C7C8}"/>
              </a:ext>
            </a:extLst>
          </p:cNvPr>
          <p:cNvSpPr>
            <a:spLocks noGrp="1"/>
          </p:cNvSpPr>
          <p:nvPr>
            <p:ph type="body" idx="1"/>
          </p:nvPr>
        </p:nvSpPr>
        <p:spPr/>
        <p:txBody>
          <a:bodyPr/>
          <a:lstStyle/>
          <a:p>
            <a:r>
              <a:rPr lang="tr-TR" dirty="0"/>
              <a:t>SSD</a:t>
            </a:r>
          </a:p>
        </p:txBody>
      </p:sp>
      <p:sp>
        <p:nvSpPr>
          <p:cNvPr id="4" name="Metin Yer Tutucusu 3">
            <a:extLst>
              <a:ext uri="{FF2B5EF4-FFF2-40B4-BE49-F238E27FC236}">
                <a16:creationId xmlns:a16="http://schemas.microsoft.com/office/drawing/2014/main" id="{113DA2C6-17D4-8C0E-F233-B600CDB2A392}"/>
              </a:ext>
            </a:extLst>
          </p:cNvPr>
          <p:cNvSpPr>
            <a:spLocks noGrp="1"/>
          </p:cNvSpPr>
          <p:nvPr>
            <p:ph type="body" sz="half" idx="3"/>
          </p:nvPr>
        </p:nvSpPr>
        <p:spPr/>
        <p:txBody>
          <a:bodyPr/>
          <a:lstStyle/>
          <a:p>
            <a:r>
              <a:rPr lang="tr-TR" dirty="0"/>
              <a:t>HDD</a:t>
            </a:r>
          </a:p>
        </p:txBody>
      </p:sp>
      <p:sp>
        <p:nvSpPr>
          <p:cNvPr id="5" name="İçerik Yer Tutucusu 4">
            <a:extLst>
              <a:ext uri="{FF2B5EF4-FFF2-40B4-BE49-F238E27FC236}">
                <a16:creationId xmlns:a16="http://schemas.microsoft.com/office/drawing/2014/main" id="{D5861C60-8C61-BA9B-16A0-FCE7D6EC848B}"/>
              </a:ext>
            </a:extLst>
          </p:cNvPr>
          <p:cNvSpPr>
            <a:spLocks noGrp="1"/>
          </p:cNvSpPr>
          <p:nvPr>
            <p:ph sz="half" idx="2"/>
          </p:nvPr>
        </p:nvSpPr>
        <p:spPr/>
        <p:txBody>
          <a:bodyPr/>
          <a:lstStyle/>
          <a:p>
            <a:endParaRPr lang="tr-TR"/>
          </a:p>
        </p:txBody>
      </p:sp>
      <p:sp>
        <p:nvSpPr>
          <p:cNvPr id="6" name="İçerik Yer Tutucusu 5">
            <a:extLst>
              <a:ext uri="{FF2B5EF4-FFF2-40B4-BE49-F238E27FC236}">
                <a16:creationId xmlns:a16="http://schemas.microsoft.com/office/drawing/2014/main" id="{0D68D35C-8594-3F37-6838-A98590C652B2}"/>
              </a:ext>
            </a:extLst>
          </p:cNvPr>
          <p:cNvSpPr>
            <a:spLocks noGrp="1"/>
          </p:cNvSpPr>
          <p:nvPr>
            <p:ph sz="half" idx="4"/>
          </p:nvPr>
        </p:nvSpPr>
        <p:spPr/>
        <p:txBody>
          <a:bodyPr/>
          <a:lstStyle/>
          <a:p>
            <a:endParaRPr lang="tr-TR" dirty="0"/>
          </a:p>
        </p:txBody>
      </p:sp>
      <p:pic>
        <p:nvPicPr>
          <p:cNvPr id="9220" name="Picture 4" descr="SSD'nin Faydaları Neler? İşte 5 SSD Avantajı - Technopat">
            <a:extLst>
              <a:ext uri="{FF2B5EF4-FFF2-40B4-BE49-F238E27FC236}">
                <a16:creationId xmlns:a16="http://schemas.microsoft.com/office/drawing/2014/main" id="{87FB18F4-4384-AA27-57F2-94FE1C1B13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404" y="2164913"/>
            <a:ext cx="8100392" cy="458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093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normAutofit fontScale="92500" lnSpcReduction="10000"/>
          </a:bodyPr>
          <a:lstStyle/>
          <a:p>
            <a:r>
              <a:rPr lang="tr-TR" dirty="0"/>
              <a:t>SSD Diskler HDD Disklere göre </a:t>
            </a:r>
          </a:p>
          <a:p>
            <a:r>
              <a:rPr lang="tr-TR" dirty="0"/>
              <a:t>Performans açısından daha hızlıdır.</a:t>
            </a:r>
          </a:p>
          <a:p>
            <a:r>
              <a:rPr lang="tr-TR" dirty="0"/>
              <a:t>Daha sessiz çalışırlar.</a:t>
            </a:r>
          </a:p>
          <a:p>
            <a:r>
              <a:rPr lang="tr-TR" dirty="0"/>
              <a:t>oldukça pahalıdır. </a:t>
            </a:r>
          </a:p>
          <a:p>
            <a:r>
              <a:rPr lang="tr-TR" dirty="0"/>
              <a:t>büyük depolama alanları gerektiğinde daha az tercih edilirler. Çünkü  kapasitesi TB’ </a:t>
            </a:r>
            <a:r>
              <a:rPr lang="tr-TR" dirty="0" err="1"/>
              <a:t>lar</a:t>
            </a:r>
            <a:r>
              <a:rPr lang="tr-TR" dirty="0"/>
              <a:t> olan SSD diskler olsa da fiyatları oldukça yüksektir.</a:t>
            </a:r>
          </a:p>
          <a:p>
            <a:r>
              <a:rPr lang="tr-TR" dirty="0"/>
              <a:t>dayanıklılık açısından daha düşüktürler. Hızlı okuma-yazma özelliği SSD hücrelerinin zamanla yıpranmasına neden olmaktadır. </a:t>
            </a:r>
          </a:p>
          <a:p>
            <a:r>
              <a:rPr lang="tr-TR" dirty="0"/>
              <a:t>daha az enerji tüketirler.</a:t>
            </a:r>
          </a:p>
          <a:p>
            <a:r>
              <a:rPr lang="tr-TR" dirty="0"/>
              <a:t>çalışma esnasında ses çıkarmazlar.</a:t>
            </a:r>
          </a:p>
          <a:p>
            <a:endParaRPr lang="tr-TR" dirty="0"/>
          </a:p>
        </p:txBody>
      </p:sp>
    </p:spTree>
    <p:extLst>
      <p:ext uri="{BB962C8B-B14F-4D97-AF65-F5344CB8AC3E}">
        <p14:creationId xmlns:p14="http://schemas.microsoft.com/office/powerpoint/2010/main" val="149178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9D7DE42-6DE1-48AA-94DF-463747CA9F4F}"/>
              </a:ext>
            </a:extLst>
          </p:cNvPr>
          <p:cNvSpPr>
            <a:spLocks noGrp="1"/>
          </p:cNvSpPr>
          <p:nvPr>
            <p:ph type="title"/>
          </p:nvPr>
        </p:nvSpPr>
        <p:spPr/>
        <p:txBody>
          <a:bodyPr/>
          <a:lstStyle/>
          <a:p>
            <a:endParaRPr lang="tr-TR"/>
          </a:p>
        </p:txBody>
      </p:sp>
      <p:pic>
        <p:nvPicPr>
          <p:cNvPr id="4" name="Picture 2" descr="Pascal'ın hesap makinesi - Vikipedi">
            <a:extLst>
              <a:ext uri="{FF2B5EF4-FFF2-40B4-BE49-F238E27FC236}">
                <a16:creationId xmlns:a16="http://schemas.microsoft.com/office/drawing/2014/main" id="{5BB01399-E4AA-4A8A-8E69-0A08173A4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7" y="704622"/>
            <a:ext cx="2696463" cy="1794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eibniz ve onun düşünen makinesi | Bilim ve Gelecek">
            <a:extLst>
              <a:ext uri="{FF2B5EF4-FFF2-40B4-BE49-F238E27FC236}">
                <a16:creationId xmlns:a16="http://schemas.microsoft.com/office/drawing/2014/main" id="{467CAAD3-A9E3-48C8-9AB7-4A5A2D8979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658" y="198651"/>
            <a:ext cx="2796376" cy="1899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arles Xavier Thomas de... - History of Computing Machines | Facebook">
            <a:extLst>
              <a:ext uri="{FF2B5EF4-FFF2-40B4-BE49-F238E27FC236}">
                <a16:creationId xmlns:a16="http://schemas.microsoft.com/office/drawing/2014/main" id="{402440FE-CF0F-4919-A4FE-EBC05E391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394" y="704623"/>
            <a:ext cx="2458363" cy="1899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harles Babbage, fark makinesi ">
            <a:extLst>
              <a:ext uri="{FF2B5EF4-FFF2-40B4-BE49-F238E27FC236}">
                <a16:creationId xmlns:a16="http://schemas.microsoft.com/office/drawing/2014/main" id="{B2EB74B5-2C86-436B-887E-DE83AA7A7E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7" y="4005064"/>
            <a:ext cx="2700542" cy="2058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BD Nüfus Sayımındaki Zorluklar Nedeniyle Ortaya Çıkan İcat: Hollerith Makinesi">
            <a:extLst>
              <a:ext uri="{FF2B5EF4-FFF2-40B4-BE49-F238E27FC236}">
                <a16:creationId xmlns:a16="http://schemas.microsoft.com/office/drawing/2014/main" id="{9AAF09CE-30B7-4219-A8AA-FFC1FBC17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033" y="2438659"/>
            <a:ext cx="3794738" cy="2106079"/>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E31DD522-BE07-4ADF-A2A9-9659B5300DFA}"/>
              </a:ext>
            </a:extLst>
          </p:cNvPr>
          <p:cNvPicPr>
            <a:picLocks noChangeAspect="1"/>
          </p:cNvPicPr>
          <p:nvPr/>
        </p:nvPicPr>
        <p:blipFill>
          <a:blip r:embed="rId7"/>
          <a:stretch>
            <a:fillRect/>
          </a:stretch>
        </p:blipFill>
        <p:spPr>
          <a:xfrm>
            <a:off x="5123726" y="4601209"/>
            <a:ext cx="3936307" cy="2058140"/>
          </a:xfrm>
          <a:prstGeom prst="rect">
            <a:avLst/>
          </a:prstGeom>
        </p:spPr>
      </p:pic>
    </p:spTree>
    <p:extLst>
      <p:ext uri="{BB962C8B-B14F-4D97-AF65-F5344CB8AC3E}">
        <p14:creationId xmlns:p14="http://schemas.microsoft.com/office/powerpoint/2010/main" val="3218436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Disket Sürücü</a:t>
            </a:r>
            <a:endParaRPr lang="tr-TR" dirty="0"/>
          </a:p>
        </p:txBody>
      </p:sp>
      <p:sp>
        <p:nvSpPr>
          <p:cNvPr id="3" name="2 İçerik Yer Tutucusu"/>
          <p:cNvSpPr>
            <a:spLocks noGrp="1"/>
          </p:cNvSpPr>
          <p:nvPr>
            <p:ph sz="quarter" idx="1"/>
          </p:nvPr>
        </p:nvSpPr>
        <p:spPr/>
        <p:txBody>
          <a:bodyPr>
            <a:normAutofit/>
          </a:bodyPr>
          <a:lstStyle/>
          <a:p>
            <a:r>
              <a:rPr lang="tr-TR" dirty="0"/>
              <a:t>1.44 </a:t>
            </a:r>
            <a:r>
              <a:rPr lang="tr-TR" dirty="0" err="1"/>
              <a:t>Mb’lık</a:t>
            </a:r>
            <a:r>
              <a:rPr lang="tr-TR" dirty="0"/>
              <a:t> hafıza birimleridir. </a:t>
            </a:r>
          </a:p>
          <a:p>
            <a:r>
              <a:rPr lang="tr-TR" dirty="0"/>
              <a:t>Depolama amaçlı olarak tercih </a:t>
            </a:r>
            <a:r>
              <a:rPr lang="tr-TR" dirty="0" err="1"/>
              <a:t>edilmemekdirler</a:t>
            </a:r>
            <a:r>
              <a:rPr lang="tr-TR" dirty="0"/>
              <a:t>.</a:t>
            </a:r>
          </a:p>
          <a:p>
            <a:endParaRPr lang="tr-TR" dirty="0"/>
          </a:p>
        </p:txBody>
      </p:sp>
      <p:sp>
        <p:nvSpPr>
          <p:cNvPr id="4" name="İçerik Yer Tutucusu 3">
            <a:extLst>
              <a:ext uri="{FF2B5EF4-FFF2-40B4-BE49-F238E27FC236}">
                <a16:creationId xmlns:a16="http://schemas.microsoft.com/office/drawing/2014/main" id="{035E56C8-3E2C-4E5A-2342-36F373F0F1FC}"/>
              </a:ext>
            </a:extLst>
          </p:cNvPr>
          <p:cNvSpPr>
            <a:spLocks noGrp="1"/>
          </p:cNvSpPr>
          <p:nvPr>
            <p:ph sz="quarter" idx="2"/>
          </p:nvPr>
        </p:nvSpPr>
        <p:spPr/>
        <p:txBody>
          <a:bodyPr/>
          <a:lstStyle/>
          <a:p>
            <a:endParaRPr lang="tr-TR"/>
          </a:p>
        </p:txBody>
      </p:sp>
      <p:pic>
        <p:nvPicPr>
          <p:cNvPr id="82948" name="Picture 4" descr="http://www.bilgilix.com/wp-content/uploads/2013/10/floppy-disk-disket.jpg"/>
          <p:cNvPicPr>
            <a:picLocks noChangeAspect="1" noChangeArrowheads="1"/>
          </p:cNvPicPr>
          <p:nvPr/>
        </p:nvPicPr>
        <p:blipFill>
          <a:blip r:embed="rId3" cstate="print"/>
          <a:srcRect b="4907"/>
          <a:stretch>
            <a:fillRect/>
          </a:stretch>
        </p:blipFill>
        <p:spPr bwMode="auto">
          <a:xfrm>
            <a:off x="4973354" y="2341539"/>
            <a:ext cx="3714750" cy="3744416"/>
          </a:xfrm>
          <a:prstGeom prst="rect">
            <a:avLst/>
          </a:prstGeom>
          <a:noFill/>
        </p:spPr>
      </p:pic>
      <p:pic>
        <p:nvPicPr>
          <p:cNvPr id="82949" name="Picture 5" descr="http://www.emaxasp.com/product_images/MT08002A.jpg"/>
          <p:cNvPicPr>
            <a:picLocks noChangeAspect="1" noChangeArrowheads="1"/>
          </p:cNvPicPr>
          <p:nvPr/>
        </p:nvPicPr>
        <p:blipFill>
          <a:blip r:embed="rId4" r:link="rId5" cstate="print"/>
          <a:srcRect/>
          <a:stretch>
            <a:fillRect/>
          </a:stretch>
        </p:blipFill>
        <p:spPr bwMode="auto">
          <a:xfrm>
            <a:off x="1191834" y="3846239"/>
            <a:ext cx="3722414" cy="2797127"/>
          </a:xfrm>
          <a:prstGeom prst="rect">
            <a:avLst/>
          </a:prstGeom>
          <a:noFill/>
          <a:ln w="9525">
            <a:noFill/>
            <a:miter lim="800000"/>
            <a:headEnd/>
            <a:tailEnd/>
          </a:ln>
        </p:spPr>
      </p:pic>
      <p:sp>
        <p:nvSpPr>
          <p:cNvPr id="5" name="Metin kutusu 4">
            <a:extLst>
              <a:ext uri="{FF2B5EF4-FFF2-40B4-BE49-F238E27FC236}">
                <a16:creationId xmlns:a16="http://schemas.microsoft.com/office/drawing/2014/main" id="{FD9A6BF8-7A7E-E2DD-9E98-59CDE689EA10}"/>
              </a:ext>
            </a:extLst>
          </p:cNvPr>
          <p:cNvSpPr txBox="1"/>
          <p:nvPr/>
        </p:nvSpPr>
        <p:spPr>
          <a:xfrm>
            <a:off x="6285975" y="2257760"/>
            <a:ext cx="1584176" cy="461665"/>
          </a:xfrm>
          <a:prstGeom prst="rect">
            <a:avLst/>
          </a:prstGeom>
          <a:noFill/>
        </p:spPr>
        <p:txBody>
          <a:bodyPr wrap="square" rtlCol="0">
            <a:spAutoFit/>
          </a:bodyPr>
          <a:lstStyle/>
          <a:p>
            <a:r>
              <a:rPr lang="tr-TR" sz="2400" dirty="0"/>
              <a:t>Disket</a:t>
            </a:r>
            <a:endParaRPr lang="tr-TR" dirty="0"/>
          </a:p>
        </p:txBody>
      </p:sp>
      <p:sp>
        <p:nvSpPr>
          <p:cNvPr id="6" name="Metin kutusu 5">
            <a:extLst>
              <a:ext uri="{FF2B5EF4-FFF2-40B4-BE49-F238E27FC236}">
                <a16:creationId xmlns:a16="http://schemas.microsoft.com/office/drawing/2014/main" id="{680B6A01-A4C4-24BA-3731-00F93699454B}"/>
              </a:ext>
            </a:extLst>
          </p:cNvPr>
          <p:cNvSpPr txBox="1"/>
          <p:nvPr/>
        </p:nvSpPr>
        <p:spPr>
          <a:xfrm>
            <a:off x="2195736" y="3615407"/>
            <a:ext cx="2110236" cy="461665"/>
          </a:xfrm>
          <a:prstGeom prst="rect">
            <a:avLst/>
          </a:prstGeom>
          <a:noFill/>
        </p:spPr>
        <p:txBody>
          <a:bodyPr wrap="square" rtlCol="0">
            <a:spAutoFit/>
          </a:bodyPr>
          <a:lstStyle/>
          <a:p>
            <a:r>
              <a:rPr lang="tr-TR" sz="2400" dirty="0"/>
              <a:t>Disket Sürücü</a:t>
            </a:r>
            <a:endParaRPr lang="tr-TR" dirty="0"/>
          </a:p>
        </p:txBody>
      </p:sp>
    </p:spTree>
    <p:extLst>
      <p:ext uri="{BB962C8B-B14F-4D97-AF65-F5344CB8AC3E}">
        <p14:creationId xmlns:p14="http://schemas.microsoft.com/office/powerpoint/2010/main" val="228936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CD-DVD Sürücüsü</a:t>
            </a:r>
            <a:endParaRPr lang="tr-TR" dirty="0"/>
          </a:p>
        </p:txBody>
      </p:sp>
      <p:sp>
        <p:nvSpPr>
          <p:cNvPr id="3" name="2 İçerik Yer Tutucusu"/>
          <p:cNvSpPr>
            <a:spLocks noGrp="1"/>
          </p:cNvSpPr>
          <p:nvPr>
            <p:ph sz="quarter" idx="1"/>
          </p:nvPr>
        </p:nvSpPr>
        <p:spPr/>
        <p:txBody>
          <a:bodyPr>
            <a:normAutofit lnSpcReduction="10000"/>
          </a:bodyPr>
          <a:lstStyle/>
          <a:p>
            <a:r>
              <a:rPr lang="tr-TR" b="1" dirty="0"/>
              <a:t>CD Sürücüsü: </a:t>
            </a:r>
            <a:r>
              <a:rPr lang="tr-TR" dirty="0"/>
              <a:t>CD’lerin kapasiteleri 650 </a:t>
            </a:r>
            <a:r>
              <a:rPr lang="tr-TR" dirty="0" err="1"/>
              <a:t>Megabyte’dır</a:t>
            </a:r>
            <a:r>
              <a:rPr lang="tr-TR" dirty="0"/>
              <a:t>. CD’ler erişim hızı bakımından disketlerden çok daha hızlıdırlar. </a:t>
            </a:r>
          </a:p>
          <a:p>
            <a:pPr>
              <a:buNone/>
            </a:pPr>
            <a:r>
              <a:rPr lang="tr-TR" b="1" dirty="0"/>
              <a:t>	</a:t>
            </a:r>
            <a:r>
              <a:rPr lang="tr-TR" dirty="0"/>
              <a:t>CD-R ve CD-RW olarak 2 çeşit CD vardır.</a:t>
            </a:r>
          </a:p>
          <a:p>
            <a:pPr>
              <a:buNone/>
            </a:pPr>
            <a:r>
              <a:rPr lang="tr-TR" dirty="0"/>
              <a:t>	CD’ler özel bir lazer ışını ile yazılırlar ve okunurlar. </a:t>
            </a:r>
          </a:p>
          <a:p>
            <a:pPr>
              <a:buNone/>
            </a:pPr>
            <a:r>
              <a:rPr lang="tr-TR" dirty="0"/>
              <a:t>	CD sürücüler CD’ler üzerine yazılan bilgileri okur.</a:t>
            </a:r>
          </a:p>
          <a:p>
            <a:r>
              <a:rPr lang="tr-TR" b="1" dirty="0"/>
              <a:t>DVD Sürücüsü: </a:t>
            </a:r>
            <a:r>
              <a:rPr lang="tr-TR" dirty="0"/>
              <a:t>Geliştirildiği teknolojinin ve manyetik yüzey üzerine yazma okuma teknolojilerinin farklılığı sebebiyle CD’lerden yaklaşık olarak 7-8 kat daha fazla bilgi depolayabilmektedir. </a:t>
            </a:r>
          </a:p>
          <a:p>
            <a:pPr>
              <a:buNone/>
            </a:pPr>
            <a:r>
              <a:rPr lang="tr-TR" dirty="0"/>
              <a:t>	DVD-R ve DVD-RW olarak 2 çeşidi vardır.</a:t>
            </a:r>
          </a:p>
          <a:p>
            <a:endParaRPr lang="tr-TR" dirty="0"/>
          </a:p>
        </p:txBody>
      </p:sp>
    </p:spTree>
    <p:extLst>
      <p:ext uri="{BB962C8B-B14F-4D97-AF65-F5344CB8AC3E}">
        <p14:creationId xmlns:p14="http://schemas.microsoft.com/office/powerpoint/2010/main" val="3996830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CD-DVD Sürücüsü</a:t>
            </a:r>
            <a:endParaRPr lang="tr-TR" dirty="0"/>
          </a:p>
        </p:txBody>
      </p:sp>
      <p:sp>
        <p:nvSpPr>
          <p:cNvPr id="3" name="2 İçerik Yer Tutucusu"/>
          <p:cNvSpPr>
            <a:spLocks noGrp="1"/>
          </p:cNvSpPr>
          <p:nvPr>
            <p:ph sz="quarter" idx="1"/>
          </p:nvPr>
        </p:nvSpPr>
        <p:spPr/>
        <p:txBody>
          <a:bodyPr>
            <a:normAutofit/>
          </a:bodyPr>
          <a:lstStyle/>
          <a:p>
            <a:endParaRPr lang="tr-TR" dirty="0"/>
          </a:p>
        </p:txBody>
      </p:sp>
      <p:pic>
        <p:nvPicPr>
          <p:cNvPr id="80898" name="Picture 2" descr="http://adananotebooktamiri.com/wp-content/uploads/dvd-rw.jpg"/>
          <p:cNvPicPr>
            <a:picLocks noChangeAspect="1" noChangeArrowheads="1"/>
          </p:cNvPicPr>
          <p:nvPr/>
        </p:nvPicPr>
        <p:blipFill>
          <a:blip r:embed="rId3" cstate="print"/>
          <a:srcRect/>
          <a:stretch>
            <a:fillRect/>
          </a:stretch>
        </p:blipFill>
        <p:spPr bwMode="auto">
          <a:xfrm>
            <a:off x="4139952" y="2780683"/>
            <a:ext cx="4286250" cy="2390775"/>
          </a:xfrm>
          <a:prstGeom prst="rect">
            <a:avLst/>
          </a:prstGeom>
          <a:noFill/>
        </p:spPr>
      </p:pic>
      <p:pic>
        <p:nvPicPr>
          <p:cNvPr id="5122" name="Picture 2" descr="https://www.cdrominc.com/wp-content/uploads/2019/03/C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79563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18557E30-74D2-A55C-EE47-113663BAFE66}"/>
              </a:ext>
            </a:extLst>
          </p:cNvPr>
          <p:cNvSpPr txBox="1"/>
          <p:nvPr/>
        </p:nvSpPr>
        <p:spPr>
          <a:xfrm>
            <a:off x="5122912" y="2276872"/>
            <a:ext cx="2649488" cy="523220"/>
          </a:xfrm>
          <a:prstGeom prst="rect">
            <a:avLst/>
          </a:prstGeom>
          <a:noFill/>
        </p:spPr>
        <p:txBody>
          <a:bodyPr wrap="square" rtlCol="0">
            <a:spAutoFit/>
          </a:bodyPr>
          <a:lstStyle/>
          <a:p>
            <a:r>
              <a:rPr lang="tr-TR" sz="2800" dirty="0"/>
              <a:t>CD Sürücü</a:t>
            </a:r>
          </a:p>
        </p:txBody>
      </p:sp>
    </p:spTree>
    <p:extLst>
      <p:ext uri="{BB962C8B-B14F-4D97-AF65-F5344CB8AC3E}">
        <p14:creationId xmlns:p14="http://schemas.microsoft.com/office/powerpoint/2010/main" val="2369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Depolama Ölçüm Birimleri</a:t>
            </a:r>
          </a:p>
        </p:txBody>
      </p:sp>
      <p:sp>
        <p:nvSpPr>
          <p:cNvPr id="3" name="2 İçerik Yer Tutucusu"/>
          <p:cNvSpPr>
            <a:spLocks noGrp="1"/>
          </p:cNvSpPr>
          <p:nvPr>
            <p:ph sz="quarter" idx="1"/>
          </p:nvPr>
        </p:nvSpPr>
        <p:spPr/>
        <p:txBody>
          <a:bodyPr/>
          <a:lstStyle/>
          <a:p>
            <a:r>
              <a:rPr lang="tr-TR" dirty="0"/>
              <a:t>En küçük ölçü birimi bit tir. 1 veya 0 dır.</a:t>
            </a:r>
          </a:p>
          <a:p>
            <a:endParaRPr lang="tr-TR" dirty="0"/>
          </a:p>
          <a:p>
            <a:r>
              <a:rPr lang="tr-TR" dirty="0"/>
              <a:t>1 </a:t>
            </a:r>
            <a:r>
              <a:rPr lang="tr-TR" dirty="0" err="1"/>
              <a:t>byte</a:t>
            </a:r>
            <a:r>
              <a:rPr lang="tr-TR" dirty="0"/>
              <a:t> = 8 bit</a:t>
            </a:r>
          </a:p>
          <a:p>
            <a:r>
              <a:rPr lang="tr-TR" dirty="0"/>
              <a:t>1 </a:t>
            </a:r>
            <a:r>
              <a:rPr lang="tr-TR" dirty="0" err="1"/>
              <a:t>kilobyte</a:t>
            </a:r>
            <a:r>
              <a:rPr lang="tr-TR" dirty="0"/>
              <a:t> (</a:t>
            </a:r>
            <a:r>
              <a:rPr lang="tr-TR" dirty="0" err="1"/>
              <a:t>Kb</a:t>
            </a:r>
            <a:r>
              <a:rPr lang="tr-TR" dirty="0"/>
              <a:t>) = 1024 </a:t>
            </a:r>
            <a:r>
              <a:rPr lang="tr-TR" dirty="0" err="1"/>
              <a:t>Byte</a:t>
            </a:r>
            <a:endParaRPr lang="tr-TR" dirty="0"/>
          </a:p>
          <a:p>
            <a:r>
              <a:rPr lang="tr-TR" dirty="0"/>
              <a:t>1 </a:t>
            </a:r>
            <a:r>
              <a:rPr lang="tr-TR" dirty="0" err="1"/>
              <a:t>Megabyte</a:t>
            </a:r>
            <a:r>
              <a:rPr lang="tr-TR" dirty="0"/>
              <a:t> (</a:t>
            </a:r>
            <a:r>
              <a:rPr lang="tr-TR" dirty="0" err="1"/>
              <a:t>Mb</a:t>
            </a:r>
            <a:r>
              <a:rPr lang="tr-TR" dirty="0"/>
              <a:t>) = 1024 </a:t>
            </a:r>
            <a:r>
              <a:rPr lang="tr-TR" dirty="0" err="1"/>
              <a:t>kb</a:t>
            </a:r>
            <a:endParaRPr lang="tr-TR" dirty="0"/>
          </a:p>
          <a:p>
            <a:r>
              <a:rPr lang="tr-TR" dirty="0"/>
              <a:t>1 </a:t>
            </a:r>
            <a:r>
              <a:rPr lang="tr-TR" dirty="0" err="1"/>
              <a:t>Gigabyte</a:t>
            </a:r>
            <a:r>
              <a:rPr lang="tr-TR" dirty="0"/>
              <a:t> (</a:t>
            </a:r>
            <a:r>
              <a:rPr lang="tr-TR" dirty="0" err="1"/>
              <a:t>Gb</a:t>
            </a:r>
            <a:r>
              <a:rPr lang="tr-TR" dirty="0"/>
              <a:t>) = 1024 </a:t>
            </a:r>
            <a:r>
              <a:rPr lang="tr-TR" dirty="0" err="1"/>
              <a:t>Mb</a:t>
            </a:r>
            <a:endParaRPr lang="tr-TR" dirty="0"/>
          </a:p>
          <a:p>
            <a:r>
              <a:rPr lang="tr-TR" dirty="0"/>
              <a:t>1 </a:t>
            </a:r>
            <a:r>
              <a:rPr lang="tr-TR" dirty="0" err="1"/>
              <a:t>Terabyte</a:t>
            </a:r>
            <a:r>
              <a:rPr lang="tr-TR" dirty="0"/>
              <a:t> = 1024 </a:t>
            </a:r>
            <a:r>
              <a:rPr lang="tr-TR" dirty="0" err="1"/>
              <a:t>Gb</a:t>
            </a:r>
            <a:endParaRPr lang="tr-TR" dirty="0"/>
          </a:p>
          <a:p>
            <a:endParaRPr lang="tr-TR" dirty="0"/>
          </a:p>
        </p:txBody>
      </p:sp>
    </p:spTree>
    <p:extLst>
      <p:ext uri="{BB962C8B-B14F-4D97-AF65-F5344CB8AC3E}">
        <p14:creationId xmlns:p14="http://schemas.microsoft.com/office/powerpoint/2010/main" val="2226447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 Kartı</a:t>
            </a:r>
          </a:p>
        </p:txBody>
      </p:sp>
      <p:sp>
        <p:nvSpPr>
          <p:cNvPr id="5" name="4 İçerik Yer Tutucusu"/>
          <p:cNvSpPr>
            <a:spLocks noGrp="1"/>
          </p:cNvSpPr>
          <p:nvPr>
            <p:ph sz="quarter" idx="1"/>
          </p:nvPr>
        </p:nvSpPr>
        <p:spPr/>
        <p:txBody>
          <a:bodyPr/>
          <a:lstStyle/>
          <a:p>
            <a:r>
              <a:rPr lang="tr-TR" dirty="0"/>
              <a:t>Bilgisayarın yaptığı işlemlerin sonuçlarını monitör yardımıyla kullanıcıların algılayabileceği sembollere dönüştüren parçadır. </a:t>
            </a:r>
          </a:p>
          <a:p>
            <a:r>
              <a:rPr lang="tr-TR" dirty="0"/>
              <a:t>Sayısal verileri işleyerek şekiller, yazılar, sembollere dönüştürerek monitöre aktarılmasını sağlar.</a:t>
            </a:r>
          </a:p>
          <a:p>
            <a:r>
              <a:rPr lang="tr-TR" dirty="0" err="1"/>
              <a:t>Anakart</a:t>
            </a:r>
            <a:r>
              <a:rPr lang="tr-TR" dirty="0"/>
              <a:t> üzerindeki PCI Express, PCI, AGP </a:t>
            </a:r>
            <a:r>
              <a:rPr lang="tr-TR" dirty="0" err="1"/>
              <a:t>slotlarına</a:t>
            </a:r>
            <a:r>
              <a:rPr lang="tr-TR" dirty="0"/>
              <a:t> takılır.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 Kartı</a:t>
            </a:r>
          </a:p>
        </p:txBody>
      </p:sp>
      <p:pic>
        <p:nvPicPr>
          <p:cNvPr id="6154" name="Picture 10" descr="https://comuedu.ru/public/3f83f8f4653a344aa1554c04d5887810f.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267744" y="2348880"/>
            <a:ext cx="4958766" cy="2710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 Kartı</a:t>
            </a:r>
          </a:p>
        </p:txBody>
      </p:sp>
      <p:sp>
        <p:nvSpPr>
          <p:cNvPr id="5" name="4 İçerik Yer Tutucusu"/>
          <p:cNvSpPr>
            <a:spLocks noGrp="1"/>
          </p:cNvSpPr>
          <p:nvPr>
            <p:ph sz="quarter" idx="1"/>
          </p:nvPr>
        </p:nvSpPr>
        <p:spPr/>
        <p:txBody>
          <a:bodyPr/>
          <a:lstStyle/>
          <a:p>
            <a:endParaRPr lang="tr-TR" dirty="0"/>
          </a:p>
        </p:txBody>
      </p:sp>
      <p:pic>
        <p:nvPicPr>
          <p:cNvPr id="10242" name="Picture 2" descr="Ekran Kartı Nasıl Monte Edilir? - YouTube">
            <a:extLst>
              <a:ext uri="{FF2B5EF4-FFF2-40B4-BE49-F238E27FC236}">
                <a16:creationId xmlns:a16="http://schemas.microsoft.com/office/drawing/2014/main" id="{4973B9A9-7804-C3B9-1FC3-E75F4B871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62880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E31A15-D24C-7BC9-C8EB-D21AACE9BD2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3E09AA1-C6DE-14C7-4903-50F2EF9A803F}"/>
              </a:ext>
            </a:extLst>
          </p:cNvPr>
          <p:cNvSpPr>
            <a:spLocks noGrp="1"/>
          </p:cNvSpPr>
          <p:nvPr>
            <p:ph sz="quarter" idx="1"/>
          </p:nvPr>
        </p:nvSpPr>
        <p:spPr/>
        <p:txBody>
          <a:bodyPr/>
          <a:lstStyle/>
          <a:p>
            <a:endParaRPr lang="tr-TR"/>
          </a:p>
        </p:txBody>
      </p:sp>
      <p:pic>
        <p:nvPicPr>
          <p:cNvPr id="5" name="Resim 4">
            <a:extLst>
              <a:ext uri="{FF2B5EF4-FFF2-40B4-BE49-F238E27FC236}">
                <a16:creationId xmlns:a16="http://schemas.microsoft.com/office/drawing/2014/main" id="{1035948C-7500-1A63-C0B4-E015B6F6DB14}"/>
              </a:ext>
            </a:extLst>
          </p:cNvPr>
          <p:cNvPicPr>
            <a:picLocks noChangeAspect="1"/>
          </p:cNvPicPr>
          <p:nvPr/>
        </p:nvPicPr>
        <p:blipFill>
          <a:blip r:embed="rId2"/>
          <a:stretch>
            <a:fillRect/>
          </a:stretch>
        </p:blipFill>
        <p:spPr>
          <a:xfrm>
            <a:off x="931703" y="274638"/>
            <a:ext cx="6922973" cy="5913140"/>
          </a:xfrm>
          <a:prstGeom prst="rect">
            <a:avLst/>
          </a:prstGeom>
        </p:spPr>
      </p:pic>
    </p:spTree>
    <p:extLst>
      <p:ext uri="{BB962C8B-B14F-4D97-AF65-F5344CB8AC3E}">
        <p14:creationId xmlns:p14="http://schemas.microsoft.com/office/powerpoint/2010/main" val="1106261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Picture 2" descr="https://i.ytimg.com/vi/pWwE9GCaajo/maxresdefault.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14400" y="1547812"/>
            <a:ext cx="777240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43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Ses Kartı</a:t>
            </a:r>
          </a:p>
        </p:txBody>
      </p:sp>
      <p:sp>
        <p:nvSpPr>
          <p:cNvPr id="7" name="6 İçerik Yer Tutucusu"/>
          <p:cNvSpPr>
            <a:spLocks noGrp="1"/>
          </p:cNvSpPr>
          <p:nvPr>
            <p:ph sz="quarter" idx="1"/>
          </p:nvPr>
        </p:nvSpPr>
        <p:spPr/>
        <p:txBody>
          <a:bodyPr/>
          <a:lstStyle/>
          <a:p>
            <a:r>
              <a:rPr lang="tr-TR" dirty="0"/>
              <a:t>Sayısal ses bilgilerini </a:t>
            </a:r>
            <a:r>
              <a:rPr lang="tr-TR" dirty="0" err="1"/>
              <a:t>analog</a:t>
            </a:r>
            <a:r>
              <a:rPr lang="tr-TR" dirty="0"/>
              <a:t> ses sinyallerine, </a:t>
            </a:r>
            <a:r>
              <a:rPr lang="tr-TR" dirty="0" err="1"/>
              <a:t>analog</a:t>
            </a:r>
            <a:r>
              <a:rPr lang="tr-TR" dirty="0"/>
              <a:t> ses sinyallerini ses bilgilerine ve sayısal bilgilere çevirebilen elektronik karttır.</a:t>
            </a:r>
          </a:p>
          <a:p>
            <a:endParaRPr lang="tr-TR" dirty="0"/>
          </a:p>
        </p:txBody>
      </p:sp>
      <p:sp>
        <p:nvSpPr>
          <p:cNvPr id="3" name="AutoShape 2" descr="Platoon Pcı Express X1 Pcı-E 5.1Ch Cmı8738 Yongaseti Ses Fiyatı">
            <a:extLst>
              <a:ext uri="{FF2B5EF4-FFF2-40B4-BE49-F238E27FC236}">
                <a16:creationId xmlns:a16="http://schemas.microsoft.com/office/drawing/2014/main" id="{A688D935-B8A3-660F-2364-E91D4F9BEC3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1BEBFB42-4C44-0367-C4E4-C196B86E6BD0}"/>
              </a:ext>
            </a:extLst>
          </p:cNvPr>
          <p:cNvPicPr>
            <a:picLocks noChangeAspect="1"/>
          </p:cNvPicPr>
          <p:nvPr/>
        </p:nvPicPr>
        <p:blipFill>
          <a:blip r:embed="rId3"/>
          <a:stretch>
            <a:fillRect/>
          </a:stretch>
        </p:blipFill>
        <p:spPr>
          <a:xfrm>
            <a:off x="1530310" y="2708920"/>
            <a:ext cx="5922010" cy="37415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1. Nesil(1950-1958)</a:t>
            </a:r>
          </a:p>
        </p:txBody>
      </p:sp>
      <p:sp>
        <p:nvSpPr>
          <p:cNvPr id="3" name="2 İçerik Yer Tutucusu"/>
          <p:cNvSpPr>
            <a:spLocks noGrp="1"/>
          </p:cNvSpPr>
          <p:nvPr>
            <p:ph sz="quarter" idx="1"/>
          </p:nvPr>
        </p:nvSpPr>
        <p:spPr/>
        <p:txBody>
          <a:bodyPr>
            <a:normAutofit/>
          </a:bodyPr>
          <a:lstStyle/>
          <a:p>
            <a:r>
              <a:rPr lang="tr-TR" sz="2900" dirty="0"/>
              <a:t>Lambalı teknolojiye dayanan çok büyük aygıtlar. (ısı, tüplerin hasar görmesi)</a:t>
            </a:r>
          </a:p>
          <a:p>
            <a:r>
              <a:rPr lang="tr-TR" sz="2800" dirty="0"/>
              <a:t>Bilgisayarlar boyut olarak büyüktüler, yavaştılar ve oldukça pahalıydılar. </a:t>
            </a:r>
          </a:p>
          <a:p>
            <a:r>
              <a:rPr lang="tr-TR" sz="2800" dirty="0"/>
              <a:t>Sadece makine dili ile programlanabiliyordu. (kablolar aracılığıyla manuel programlama, 0-1)</a:t>
            </a:r>
          </a:p>
          <a:p>
            <a:r>
              <a:rPr lang="tr-TR" sz="2800" dirty="0"/>
              <a:t>Seri üretim hiç bir zaman olmadı.</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esimbul.com/sonuc/tp-link/tp-link-ethernet-karti/tp-link-ethernet-karti-a40c13.jpg"/>
          <p:cNvPicPr>
            <a:picLocks noChangeAspect="1" noChangeArrowheads="1"/>
          </p:cNvPicPr>
          <p:nvPr/>
        </p:nvPicPr>
        <p:blipFill>
          <a:blip r:embed="rId3" cstate="print"/>
          <a:srcRect/>
          <a:stretch>
            <a:fillRect/>
          </a:stretch>
        </p:blipFill>
        <p:spPr bwMode="auto">
          <a:xfrm>
            <a:off x="2483768" y="3068960"/>
            <a:ext cx="3887506" cy="2633472"/>
          </a:xfrm>
          <a:prstGeom prst="rect">
            <a:avLst/>
          </a:prstGeom>
          <a:noFill/>
        </p:spPr>
      </p:pic>
      <p:sp>
        <p:nvSpPr>
          <p:cNvPr id="2" name="1 Başlık"/>
          <p:cNvSpPr>
            <a:spLocks noGrp="1"/>
          </p:cNvSpPr>
          <p:nvPr>
            <p:ph type="title"/>
          </p:nvPr>
        </p:nvSpPr>
        <p:spPr/>
        <p:txBody>
          <a:bodyPr/>
          <a:lstStyle/>
          <a:p>
            <a:r>
              <a:rPr lang="tr-TR" dirty="0"/>
              <a:t>Ethernet Kartı</a:t>
            </a:r>
          </a:p>
        </p:txBody>
      </p:sp>
      <p:sp>
        <p:nvSpPr>
          <p:cNvPr id="7" name="6 İçerik Yer Tutucusu"/>
          <p:cNvSpPr>
            <a:spLocks noGrp="1"/>
          </p:cNvSpPr>
          <p:nvPr>
            <p:ph sz="quarter" idx="1"/>
          </p:nvPr>
        </p:nvSpPr>
        <p:spPr/>
        <p:txBody>
          <a:bodyPr/>
          <a:lstStyle/>
          <a:p>
            <a:r>
              <a:rPr lang="tr-TR" dirty="0"/>
              <a:t>Bilgisayarlarla ağın iletişim kurmasını, bilgisayar ağlarında bulunan diğer bilgisayarlarla veri alış verişi </a:t>
            </a:r>
            <a:r>
              <a:rPr lang="tr-TR"/>
              <a:t>yapmasını sağlar.</a:t>
            </a:r>
            <a:endParaRPr lang="tr-T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Klavye</a:t>
            </a:r>
          </a:p>
        </p:txBody>
      </p:sp>
      <p:sp>
        <p:nvSpPr>
          <p:cNvPr id="3" name="2 İçerik Yer Tutucusu"/>
          <p:cNvSpPr>
            <a:spLocks noGrp="1"/>
          </p:cNvSpPr>
          <p:nvPr>
            <p:ph sz="quarter" idx="1"/>
          </p:nvPr>
        </p:nvSpPr>
        <p:spPr/>
        <p:txBody>
          <a:bodyPr/>
          <a:lstStyle/>
          <a:p>
            <a:r>
              <a:rPr lang="tr-TR" dirty="0"/>
              <a:t>Klavye</a:t>
            </a:r>
          </a:p>
          <a:p>
            <a:endParaRPr lang="tr-TR" dirty="0"/>
          </a:p>
          <a:p>
            <a:endParaRPr lang="tr-TR" dirty="0"/>
          </a:p>
          <a:p>
            <a:endParaRPr lang="tr-TR" dirty="0"/>
          </a:p>
          <a:p>
            <a:endParaRPr lang="tr-TR" dirty="0"/>
          </a:p>
          <a:p>
            <a:endParaRPr lang="tr-TR" dirty="0"/>
          </a:p>
          <a:p>
            <a:endParaRPr lang="tr-TR" dirty="0"/>
          </a:p>
          <a:p>
            <a:endParaRPr lang="tr-TR" dirty="0"/>
          </a:p>
          <a:p>
            <a:pPr marL="0" indent="0">
              <a:buNone/>
            </a:pPr>
            <a:endParaRPr lang="tr-TR" dirty="0"/>
          </a:p>
        </p:txBody>
      </p:sp>
      <p:pic>
        <p:nvPicPr>
          <p:cNvPr id="12292" name="Picture 4" descr="SC790 Oyuncu Klavye RGB Gökkuşağı Gaming Klavye">
            <a:extLst>
              <a:ext uri="{FF2B5EF4-FFF2-40B4-BE49-F238E27FC236}">
                <a16:creationId xmlns:a16="http://schemas.microsoft.com/office/drawing/2014/main" id="{2234321A-AF3D-3A1E-3DBE-ACC4E045E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850" b="29000"/>
          <a:stretch/>
        </p:blipFill>
        <p:spPr bwMode="auto">
          <a:xfrm>
            <a:off x="4067944" y="3956662"/>
            <a:ext cx="478431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yperx Alloy Origins Core Gaming Klavye Fiyatı ve Özellikleri Kampanyaları  &amp; Fırsatları - Teknosa">
            <a:extLst>
              <a:ext uri="{FF2B5EF4-FFF2-40B4-BE49-F238E27FC236}">
                <a16:creationId xmlns:a16="http://schemas.microsoft.com/office/drawing/2014/main" id="{0A7ED6F0-0108-EC2C-A223-D5FD42CB0A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1" t="21983" r="2121" b="40959"/>
          <a:stretch/>
        </p:blipFill>
        <p:spPr bwMode="auto">
          <a:xfrm>
            <a:off x="278418" y="1837257"/>
            <a:ext cx="5715000" cy="21242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88EE43-2D3B-C7F7-E3F5-4329FF7E2A3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3FF7DB7-A451-081E-D780-7BABF557D476}"/>
              </a:ext>
            </a:extLst>
          </p:cNvPr>
          <p:cNvSpPr>
            <a:spLocks noGrp="1"/>
          </p:cNvSpPr>
          <p:nvPr>
            <p:ph sz="quarter" idx="1"/>
          </p:nvPr>
        </p:nvSpPr>
        <p:spPr/>
        <p:txBody>
          <a:bodyPr/>
          <a:lstStyle/>
          <a:p>
            <a:endParaRPr lang="tr-TR"/>
          </a:p>
        </p:txBody>
      </p:sp>
      <p:pic>
        <p:nvPicPr>
          <p:cNvPr id="4" name="Picture 2" descr="Klavye Üzerindeki Tuşların Görevleri - Bilgigram">
            <a:extLst>
              <a:ext uri="{FF2B5EF4-FFF2-40B4-BE49-F238E27FC236}">
                <a16:creationId xmlns:a16="http://schemas.microsoft.com/office/drawing/2014/main" id="{ABECD301-1074-2C5E-A174-1D2E8673B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 y="197643"/>
            <a:ext cx="9144000" cy="64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57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96D667-3C34-3718-63AB-35426CCCE897}"/>
              </a:ext>
            </a:extLst>
          </p:cNvPr>
          <p:cNvSpPr>
            <a:spLocks noGrp="1"/>
          </p:cNvSpPr>
          <p:nvPr>
            <p:ph type="title"/>
          </p:nvPr>
        </p:nvSpPr>
        <p:spPr/>
        <p:txBody>
          <a:bodyPr/>
          <a:lstStyle/>
          <a:p>
            <a:r>
              <a:rPr lang="tr-TR" dirty="0"/>
              <a:t>Fare</a:t>
            </a:r>
          </a:p>
        </p:txBody>
      </p:sp>
      <p:pic>
        <p:nvPicPr>
          <p:cNvPr id="14338" name="Picture 2" descr="En Ucuz Bilgisayar Mouse Modelleri - %25 İndirim">
            <a:extLst>
              <a:ext uri="{FF2B5EF4-FFF2-40B4-BE49-F238E27FC236}">
                <a16:creationId xmlns:a16="http://schemas.microsoft.com/office/drawing/2014/main" id="{A98535BC-50AB-FDC8-2948-FD725C5CA2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09" b="29522"/>
          <a:stretch/>
        </p:blipFill>
        <p:spPr bwMode="auto">
          <a:xfrm>
            <a:off x="558978" y="1447800"/>
            <a:ext cx="28575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elotes Kablosuz Fare,2.4G Ergonomik Fare,7Tuş,2400 DPI Kablosuz  Mouse,Kablosuz Oyuncu Faresi,USB Bilgisayar Faresi,Wireless Mouse :  Amazon.com.tr: Bilgisayar">
            <a:extLst>
              <a:ext uri="{FF2B5EF4-FFF2-40B4-BE49-F238E27FC236}">
                <a16:creationId xmlns:a16="http://schemas.microsoft.com/office/drawing/2014/main" id="{7D409719-DC39-D061-9D9A-9F257C65F2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268760"/>
            <a:ext cx="2864966" cy="320472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ogitech MX Vertical Gelişmiş Ergonomik Dikey Mouse - Siyah">
            <a:extLst>
              <a:ext uri="{FF2B5EF4-FFF2-40B4-BE49-F238E27FC236}">
                <a16:creationId xmlns:a16="http://schemas.microsoft.com/office/drawing/2014/main" id="{26899CC3-6FB0-85F1-49F4-D3944A48714A}"/>
              </a:ext>
            </a:extLst>
          </p:cNvPr>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t="3959" b="25946"/>
          <a:stretch/>
        </p:blipFill>
        <p:spPr bwMode="auto">
          <a:xfrm>
            <a:off x="386094" y="3429000"/>
            <a:ext cx="4157662" cy="320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37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2D9064-5256-8059-841F-6E6DA5E7E494}"/>
              </a:ext>
            </a:extLst>
          </p:cNvPr>
          <p:cNvSpPr>
            <a:spLocks noGrp="1"/>
          </p:cNvSpPr>
          <p:nvPr>
            <p:ph type="title"/>
          </p:nvPr>
        </p:nvSpPr>
        <p:spPr/>
        <p:txBody>
          <a:bodyPr/>
          <a:lstStyle/>
          <a:p>
            <a:r>
              <a:rPr lang="tr-TR" dirty="0"/>
              <a:t>Tarayıcı</a:t>
            </a:r>
          </a:p>
        </p:txBody>
      </p:sp>
      <p:pic>
        <p:nvPicPr>
          <p:cNvPr id="15362" name="Picture 2" descr="Tarayıcı Nedir? Tarayıcı Programı ve Tarayıcı Ayarları | WM Aracı">
            <a:extLst>
              <a:ext uri="{FF2B5EF4-FFF2-40B4-BE49-F238E27FC236}">
                <a16:creationId xmlns:a16="http://schemas.microsoft.com/office/drawing/2014/main" id="{E571F729-8787-A35B-049B-6CEBA0E15F63}"/>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69630" y="1417638"/>
            <a:ext cx="4102370" cy="2247503"/>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35CA90D-027B-1D41-7FA2-07503478D27D}"/>
              </a:ext>
            </a:extLst>
          </p:cNvPr>
          <p:cNvPicPr>
            <a:picLocks noChangeAspect="1"/>
          </p:cNvPicPr>
          <p:nvPr/>
        </p:nvPicPr>
        <p:blipFill>
          <a:blip r:embed="rId4"/>
          <a:stretch>
            <a:fillRect/>
          </a:stretch>
        </p:blipFill>
        <p:spPr>
          <a:xfrm>
            <a:off x="4572000" y="2583977"/>
            <a:ext cx="3581710" cy="3444538"/>
          </a:xfrm>
          <a:prstGeom prst="rect">
            <a:avLst/>
          </a:prstGeom>
        </p:spPr>
      </p:pic>
    </p:spTree>
    <p:extLst>
      <p:ext uri="{BB962C8B-B14F-4D97-AF65-F5344CB8AC3E}">
        <p14:creationId xmlns:p14="http://schemas.microsoft.com/office/powerpoint/2010/main" val="2885774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Monitör</a:t>
            </a:r>
          </a:p>
        </p:txBody>
      </p:sp>
      <p:sp>
        <p:nvSpPr>
          <p:cNvPr id="3" name="2 İçerik Yer Tutucusu"/>
          <p:cNvSpPr>
            <a:spLocks noGrp="1"/>
          </p:cNvSpPr>
          <p:nvPr>
            <p:ph sz="quarter" idx="1"/>
          </p:nvPr>
        </p:nvSpPr>
        <p:spPr/>
        <p:txBody>
          <a:bodyPr>
            <a:normAutofit/>
          </a:bodyPr>
          <a:lstStyle/>
          <a:p>
            <a:r>
              <a:rPr lang="tr-TR" b="1" dirty="0"/>
              <a:t>CRT Monitör: </a:t>
            </a:r>
            <a:r>
              <a:rPr lang="tr-TR" dirty="0"/>
              <a:t>televizyonların çalışma prensibine yakın bir şekilde içlerinde bulunan bir tüp yardımıyla görüntüleri oluşturmaktadır.</a:t>
            </a:r>
          </a:p>
          <a:p>
            <a:pPr marL="0" indent="0">
              <a:buNone/>
            </a:pPr>
            <a:r>
              <a:rPr lang="tr-TR" dirty="0"/>
              <a:t> </a:t>
            </a:r>
          </a:p>
        </p:txBody>
      </p:sp>
      <p:pic>
        <p:nvPicPr>
          <p:cNvPr id="1026" name="Picture 2" descr="https://images-na.ssl-images-amazon.com/images/I/31ZT25Ylc5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996952"/>
            <a:ext cx="2857500" cy="283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r>
              <a:rPr lang="tr-TR" b="1" dirty="0"/>
              <a:t>LCD(Liquid </a:t>
            </a:r>
            <a:r>
              <a:rPr lang="tr-TR" b="1" dirty="0" err="1"/>
              <a:t>Crystal</a:t>
            </a:r>
            <a:r>
              <a:rPr lang="tr-TR" b="1" dirty="0"/>
              <a:t> </a:t>
            </a:r>
            <a:r>
              <a:rPr lang="tr-TR" b="1" dirty="0" err="1"/>
              <a:t>Display</a:t>
            </a:r>
            <a:r>
              <a:rPr lang="tr-TR" b="1" dirty="0"/>
              <a:t>) Monitör: </a:t>
            </a:r>
            <a:r>
              <a:rPr lang="tr-TR" dirty="0"/>
              <a:t>LCD ekranlar ise iki polarize cam tabakasının arasında yüz binlerce likit kristal hücreden oluşmaktadır.</a:t>
            </a:r>
          </a:p>
          <a:p>
            <a:pPr>
              <a:buNone/>
            </a:pPr>
            <a:r>
              <a:rPr lang="tr-TR" dirty="0"/>
              <a:t>	Bu ekranlar çok daha ince, hafif ve az güç harcayan yapıya sahiptir.  Bu nedenle de CRT gibi görüntü teknolojilerine nazaran çok daha avantajlıdır.</a:t>
            </a:r>
          </a:p>
        </p:txBody>
      </p:sp>
      <p:pic>
        <p:nvPicPr>
          <p:cNvPr id="2050" name="Picture 2" descr="https://images.pcliquidations.com/images/isaac/101/101573t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3536764"/>
            <a:ext cx="3816424" cy="305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642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normAutofit/>
          </a:bodyPr>
          <a:lstStyle/>
          <a:p>
            <a:r>
              <a:rPr lang="tr-TR" b="1" dirty="0"/>
              <a:t>LED(</a:t>
            </a:r>
            <a:r>
              <a:rPr lang="tr-TR" b="1" dirty="0" err="1"/>
              <a:t>Light</a:t>
            </a:r>
            <a:r>
              <a:rPr lang="tr-TR" b="1" dirty="0"/>
              <a:t> </a:t>
            </a:r>
            <a:r>
              <a:rPr lang="tr-TR" b="1" dirty="0" err="1"/>
              <a:t>Emiting</a:t>
            </a:r>
            <a:r>
              <a:rPr lang="tr-TR" b="1" dirty="0"/>
              <a:t> Diyot) Monitör: </a:t>
            </a:r>
            <a:r>
              <a:rPr lang="tr-TR" dirty="0"/>
              <a:t>LED kabinlerin üst üste ya da yan yana dizilmesiyle oluşan ekranlardır.</a:t>
            </a:r>
          </a:p>
          <a:p>
            <a:endParaRPr lang="tr-TR" dirty="0"/>
          </a:p>
        </p:txBody>
      </p:sp>
      <p:pic>
        <p:nvPicPr>
          <p:cNvPr id="3074" name="Picture 2" descr="led monitÃ¶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348880"/>
            <a:ext cx="4202832" cy="42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45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normAutofit/>
          </a:bodyPr>
          <a:lstStyle/>
          <a:p>
            <a:r>
              <a:rPr lang="tr-TR" dirty="0"/>
              <a:t>LED monitörlerde kullanılan ışıklandırma teknolojisi renklerin daha canlı ve daha net görünmesini sağlar</a:t>
            </a:r>
          </a:p>
          <a:p>
            <a:r>
              <a:rPr lang="tr-TR" dirty="0"/>
              <a:t>LED monitörler LCD monitörlere göre daha ince yapıya sahiptir bu yüzden daha hafif daha kibar bir görünüm sunar.</a:t>
            </a:r>
          </a:p>
          <a:p>
            <a:r>
              <a:rPr lang="tr-TR" dirty="0"/>
              <a:t>LCD monitörlere göre yaklaşık yüzde kırk daha az enerji harcalar.</a:t>
            </a:r>
          </a:p>
          <a:p>
            <a:r>
              <a:rPr lang="tr-TR" dirty="0"/>
              <a:t>LCD monitörlere göre daha az ısınırlar.</a:t>
            </a:r>
          </a:p>
          <a:p>
            <a:r>
              <a:rPr lang="tr-TR" dirty="0"/>
              <a:t>Dolayısıyla LED monitörlerin kullanım ömrü LCD monitörlere göre daha uzundur.</a:t>
            </a:r>
          </a:p>
          <a:p>
            <a:endParaRPr lang="tr-TR" dirty="0"/>
          </a:p>
        </p:txBody>
      </p:sp>
    </p:spTree>
    <p:extLst>
      <p:ext uri="{BB962C8B-B14F-4D97-AF65-F5344CB8AC3E}">
        <p14:creationId xmlns:p14="http://schemas.microsoft.com/office/powerpoint/2010/main" val="3986723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quarter" idx="1"/>
          </p:nvPr>
        </p:nvSpPr>
        <p:spPr/>
        <p:txBody>
          <a:bodyPr>
            <a:normAutofit/>
          </a:bodyPr>
          <a:lstStyle/>
          <a:p>
            <a:r>
              <a:rPr lang="tr-TR" b="1" dirty="0"/>
              <a:t>Çözünürlük: </a:t>
            </a:r>
            <a:r>
              <a:rPr lang="tr-TR" dirty="0"/>
              <a:t>Ekran üzerinde bulunan piksel(nokta) sayısı yoğunluğudur. </a:t>
            </a:r>
          </a:p>
          <a:p>
            <a:r>
              <a:rPr lang="tr-TR" dirty="0"/>
              <a:t>Monitör, ekran üzerinde bulunan yatay ve dikey piksellerden oluşur. </a:t>
            </a:r>
          </a:p>
          <a:p>
            <a:r>
              <a:rPr lang="tr-TR" dirty="0"/>
              <a:t>Piksel sayısı ne kadar fazla ise netlik o kadar artar. </a:t>
            </a:r>
            <a:endParaRPr lang="tr-TR" b="1" dirty="0"/>
          </a:p>
          <a:p>
            <a:r>
              <a:rPr lang="tr-TR" dirty="0"/>
              <a:t>Çözünürlük değeri 640x480, 800x600, 1024x768, 1280x1024 olarak seçilebilir. </a:t>
            </a:r>
          </a:p>
          <a:p>
            <a:r>
              <a:rPr lang="tr-TR" dirty="0"/>
              <a:t>Çözünürlük yükseltildikçe ekrana daha fazla bilgi sığar ancak ekranda görülen simgeler ve yazılar küçülür.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B48AD4-10BF-F89C-3822-BF5C0198CC32}"/>
              </a:ext>
            </a:extLst>
          </p:cNvPr>
          <p:cNvSpPr>
            <a:spLocks noGrp="1"/>
          </p:cNvSpPr>
          <p:nvPr>
            <p:ph type="title"/>
          </p:nvPr>
        </p:nvSpPr>
        <p:spPr/>
        <p:txBody>
          <a:bodyPr>
            <a:normAutofit fontScale="90000"/>
          </a:bodyPr>
          <a:lstStyle/>
          <a:p>
            <a:r>
              <a:rPr lang="tr-TR" sz="4000" dirty="0"/>
              <a:t>ENIAC(</a:t>
            </a:r>
            <a:r>
              <a:rPr lang="en-US" sz="4000" dirty="0"/>
              <a:t>Electronic Numerical Integrator And Computer</a:t>
            </a:r>
            <a:r>
              <a:rPr lang="tr-TR" sz="4000" dirty="0"/>
              <a:t>)</a:t>
            </a:r>
            <a:endParaRPr lang="tr-TR" dirty="0"/>
          </a:p>
        </p:txBody>
      </p:sp>
      <p:sp>
        <p:nvSpPr>
          <p:cNvPr id="3" name="İçerik Yer Tutucusu 2">
            <a:extLst>
              <a:ext uri="{FF2B5EF4-FFF2-40B4-BE49-F238E27FC236}">
                <a16:creationId xmlns:a16="http://schemas.microsoft.com/office/drawing/2014/main" id="{3F4D76A7-0408-6751-1B6D-EA57F17C2BFE}"/>
              </a:ext>
            </a:extLst>
          </p:cNvPr>
          <p:cNvSpPr>
            <a:spLocks noGrp="1"/>
          </p:cNvSpPr>
          <p:nvPr>
            <p:ph sz="quarter" idx="1"/>
          </p:nvPr>
        </p:nvSpPr>
        <p:spPr/>
        <p:txBody>
          <a:bodyPr>
            <a:normAutofit fontScale="77500" lnSpcReduction="20000"/>
          </a:bodyPr>
          <a:lstStyle/>
          <a:p>
            <a:r>
              <a:rPr lang="tr-TR" sz="2800" dirty="0"/>
              <a:t>167 m</a:t>
            </a:r>
            <a:r>
              <a:rPr lang="tr-TR" sz="2800" baseline="30000" dirty="0"/>
              <a:t>2</a:t>
            </a:r>
            <a:r>
              <a:rPr lang="tr-TR" sz="2800" dirty="0"/>
              <a:t> büyüklüğünde ve 30 ton ağırlığında</a:t>
            </a:r>
          </a:p>
          <a:p>
            <a:r>
              <a:rPr lang="tr-TR" sz="2800" dirty="0"/>
              <a:t>Elektrikle çalışan ve elektronik veri işleme kapasitesine sahip ilk bilgisayar</a:t>
            </a:r>
          </a:p>
          <a:p>
            <a:r>
              <a:rPr lang="tr-TR" sz="2800" dirty="0"/>
              <a:t>II. Dünya Savaşı esnasında Amerikalı bilim insanları tarafından inşa edildi</a:t>
            </a:r>
          </a:p>
          <a:p>
            <a:r>
              <a:rPr lang="tr-TR" sz="2800" dirty="0"/>
              <a:t>Amaç daha az isabet hatalı uzun menzilli top ve füzelerin hesaplanmalarında kullanılmasıydı.</a:t>
            </a:r>
          </a:p>
          <a:p>
            <a:r>
              <a:rPr lang="tr-TR" sz="2800" dirty="0"/>
              <a:t>Savaşın ardından ENIAC ağırlıklı olarak hava tahminlerinde, atom enerjisi hesaplamalarında, kozmik ışın çalışmalarında, termal tetikleme, rastgele sayı bulunmasında, rüzgâr tüneli dizaynında ve diğer bilimsel araştırmalarda kullanıldı. 1951 yılına gelindiğinde ise, endüstriyel amaçlı olarak kullanılmaya başlandı.</a:t>
            </a:r>
          </a:p>
          <a:p>
            <a:r>
              <a:rPr lang="tr-TR" sz="2800" dirty="0"/>
              <a:t>Çalışma masrafları kendisinden sonra geliştirilen  EDVAC ve ORDVAC’ dan fazla olmaya başlayınca, 2 Ekim 1955 yılında saat 11:45'te elektrik bağlantıları kesildi.</a:t>
            </a:r>
          </a:p>
          <a:p>
            <a:endParaRPr lang="tr-TR" dirty="0"/>
          </a:p>
        </p:txBody>
      </p:sp>
    </p:spTree>
    <p:extLst>
      <p:ext uri="{BB962C8B-B14F-4D97-AF65-F5344CB8AC3E}">
        <p14:creationId xmlns:p14="http://schemas.microsoft.com/office/powerpoint/2010/main" val="1654857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Monitör</a:t>
            </a:r>
          </a:p>
        </p:txBody>
      </p:sp>
      <p:sp>
        <p:nvSpPr>
          <p:cNvPr id="3" name="2 İçerik Yer Tutucusu"/>
          <p:cNvSpPr>
            <a:spLocks noGrp="1"/>
          </p:cNvSpPr>
          <p:nvPr>
            <p:ph sz="quarter" idx="1"/>
          </p:nvPr>
        </p:nvSpPr>
        <p:spPr/>
        <p:txBody>
          <a:bodyPr>
            <a:normAutofit/>
          </a:bodyPr>
          <a:lstStyle/>
          <a:p>
            <a:r>
              <a:rPr lang="tr-TR" b="1" dirty="0"/>
              <a:t>Ekran Büyüklüğü: </a:t>
            </a:r>
            <a:r>
              <a:rPr lang="tr-TR" dirty="0"/>
              <a:t>Ekran büyüklüğü, ekranın sol üst köşesinden sağ alt köşesine olan uzaklığın ölçümüdür. </a:t>
            </a:r>
          </a:p>
          <a:p>
            <a:r>
              <a:rPr lang="tr-TR" dirty="0"/>
              <a:t>İnç ile ölçülür. Monitörler için 15” ve 17” (inç) en yaygın kullanılan ekran büyüklüğüdür.</a:t>
            </a:r>
          </a:p>
          <a:p>
            <a:r>
              <a:rPr lang="tr-TR" dirty="0"/>
              <a:t>1 inç=2,54 cm</a:t>
            </a:r>
          </a:p>
          <a:p>
            <a:r>
              <a:rPr lang="tr-TR" dirty="0"/>
              <a:t>32 inç=82 ekran, 42 inç=107 ekran</a:t>
            </a:r>
          </a:p>
        </p:txBody>
      </p:sp>
      <p:pic>
        <p:nvPicPr>
          <p:cNvPr id="4098" name="Picture 2" descr="https://www.hesaplamaci.com/ekranlar/inc-hesapl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307343"/>
            <a:ext cx="4641453" cy="2001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Yazıcı</a:t>
            </a:r>
          </a:p>
        </p:txBody>
      </p:sp>
      <p:sp>
        <p:nvSpPr>
          <p:cNvPr id="3" name="2 İçerik Yer Tutucusu"/>
          <p:cNvSpPr>
            <a:spLocks noGrp="1"/>
          </p:cNvSpPr>
          <p:nvPr>
            <p:ph sz="quarter" idx="1"/>
          </p:nvPr>
        </p:nvSpPr>
        <p:spPr/>
        <p:txBody>
          <a:bodyPr>
            <a:normAutofit/>
          </a:bodyPr>
          <a:lstStyle/>
          <a:p>
            <a:r>
              <a:rPr lang="tr-TR" dirty="0"/>
              <a:t>Nokta Vuruşlu Yazıcı</a:t>
            </a:r>
          </a:p>
          <a:p>
            <a:r>
              <a:rPr lang="tr-TR" dirty="0"/>
              <a:t>Mürekkep Püskürtmeli Yazıcı</a:t>
            </a:r>
          </a:p>
          <a:p>
            <a:r>
              <a:rPr lang="tr-TR" dirty="0"/>
              <a:t>Lazer Yazıcı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Nokta Vuruşlu Yazıcı</a:t>
            </a:r>
          </a:p>
        </p:txBody>
      </p:sp>
      <p:sp>
        <p:nvSpPr>
          <p:cNvPr id="3" name="2 İçerik Yer Tutucusu"/>
          <p:cNvSpPr>
            <a:spLocks noGrp="1"/>
          </p:cNvSpPr>
          <p:nvPr>
            <p:ph sz="quarter" idx="1"/>
          </p:nvPr>
        </p:nvSpPr>
        <p:spPr/>
        <p:txBody>
          <a:bodyPr>
            <a:normAutofit/>
          </a:bodyPr>
          <a:lstStyle/>
          <a:p>
            <a:r>
              <a:rPr lang="tr-TR" sz="2400" dirty="0"/>
              <a:t>Yazma kafasının önüne takılan bir mürekkep şeridinin üzerine kafa üzerinde bulunan iğnelerin teması ile şerit üzerindeki mürekkep kağıt üzerine aktarılır. </a:t>
            </a:r>
          </a:p>
          <a:p>
            <a:r>
              <a:rPr lang="tr-TR" sz="2400" dirty="0"/>
              <a:t>Sesli olarak çalışmaktadır.</a:t>
            </a:r>
          </a:p>
          <a:p>
            <a:pPr>
              <a:buNone/>
            </a:pPr>
            <a:endParaRPr lang="tr-TR" dirty="0"/>
          </a:p>
        </p:txBody>
      </p:sp>
      <p:pic>
        <p:nvPicPr>
          <p:cNvPr id="13314" name="Picture 2" descr="http://bursayaziciservisi.com/yonetim/resimler/5101e-panasonic_kx_p_1150_dotmatrix_yazici.jpg"/>
          <p:cNvPicPr>
            <a:picLocks noChangeAspect="1" noChangeArrowheads="1"/>
          </p:cNvPicPr>
          <p:nvPr/>
        </p:nvPicPr>
        <p:blipFill>
          <a:blip r:embed="rId3" cstate="print"/>
          <a:srcRect/>
          <a:stretch>
            <a:fillRect/>
          </a:stretch>
        </p:blipFill>
        <p:spPr bwMode="auto">
          <a:xfrm>
            <a:off x="4211960" y="2708920"/>
            <a:ext cx="4484413" cy="3429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Mürekkep Püskürtmeli Yazıcı</a:t>
            </a:r>
          </a:p>
        </p:txBody>
      </p:sp>
      <p:sp>
        <p:nvSpPr>
          <p:cNvPr id="3" name="2 İçerik Yer Tutucusu"/>
          <p:cNvSpPr>
            <a:spLocks noGrp="1"/>
          </p:cNvSpPr>
          <p:nvPr>
            <p:ph sz="quarter" idx="1"/>
          </p:nvPr>
        </p:nvSpPr>
        <p:spPr/>
        <p:txBody>
          <a:bodyPr>
            <a:normAutofit/>
          </a:bodyPr>
          <a:lstStyle/>
          <a:p>
            <a:r>
              <a:rPr lang="tr-TR" dirty="0"/>
              <a:t>Yazıcı üzerine takılan kartuştaki mürekkebi kağıt üzerine püskürtür. </a:t>
            </a:r>
          </a:p>
          <a:p>
            <a:r>
              <a:rPr lang="tr-TR" dirty="0"/>
              <a:t>Renkli çıktı alınabilir.</a:t>
            </a:r>
          </a:p>
        </p:txBody>
      </p:sp>
      <p:pic>
        <p:nvPicPr>
          <p:cNvPr id="1026" name="Picture 2" descr="mürekkep yazılar örneği"/>
          <p:cNvPicPr>
            <a:picLocks noChangeAspect="1" noChangeArrowheads="1"/>
          </p:cNvPicPr>
          <p:nvPr/>
        </p:nvPicPr>
        <p:blipFill>
          <a:blip r:embed="rId3" cstate="print"/>
          <a:srcRect/>
          <a:stretch>
            <a:fillRect/>
          </a:stretch>
        </p:blipFill>
        <p:spPr bwMode="auto">
          <a:xfrm>
            <a:off x="2987824" y="2708920"/>
            <a:ext cx="5715000" cy="3781425"/>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Lazer Yazıcı</a:t>
            </a:r>
          </a:p>
        </p:txBody>
      </p:sp>
      <p:sp>
        <p:nvSpPr>
          <p:cNvPr id="3" name="2 İçerik Yer Tutucusu"/>
          <p:cNvSpPr>
            <a:spLocks noGrp="1"/>
          </p:cNvSpPr>
          <p:nvPr>
            <p:ph sz="quarter" idx="1"/>
          </p:nvPr>
        </p:nvSpPr>
        <p:spPr/>
        <p:txBody>
          <a:bodyPr>
            <a:normAutofit/>
          </a:bodyPr>
          <a:lstStyle/>
          <a:p>
            <a:r>
              <a:rPr lang="tr-TR" dirty="0"/>
              <a:t>Yazdırmak  için lazer ışınlarından yararlanmaktadır. </a:t>
            </a:r>
          </a:p>
          <a:p>
            <a:r>
              <a:rPr lang="tr-TR" dirty="0"/>
              <a:t>Baskı için toner kullanılır.</a:t>
            </a:r>
          </a:p>
        </p:txBody>
      </p:sp>
      <p:pic>
        <p:nvPicPr>
          <p:cNvPr id="2052" name="Picture 4" descr="http://www.notebookbilgisayarpc.com/wp-content/uploads/2009/08/HP_LaserJet_P1009_Printer_Yazici_Lazer_Yazici_HP.jpg"/>
          <p:cNvPicPr>
            <a:picLocks noChangeAspect="1" noChangeArrowheads="1"/>
          </p:cNvPicPr>
          <p:nvPr/>
        </p:nvPicPr>
        <p:blipFill>
          <a:blip r:embed="rId3" cstate="print"/>
          <a:srcRect/>
          <a:stretch>
            <a:fillRect/>
          </a:stretch>
        </p:blipFill>
        <p:spPr bwMode="auto">
          <a:xfrm>
            <a:off x="3923928" y="2348880"/>
            <a:ext cx="4578032" cy="4059189"/>
          </a:xfrm>
          <a:prstGeom prst="rect">
            <a:avLst/>
          </a:prstGeom>
          <a:noFill/>
        </p:spPr>
      </p:pic>
      <p:pic>
        <p:nvPicPr>
          <p:cNvPr id="2054" name="Picture 6" descr="http://www.elitburo.com/wp-content/uploads/2014/05/8744443.jpg"/>
          <p:cNvPicPr>
            <a:picLocks noChangeAspect="1" noChangeArrowheads="1"/>
          </p:cNvPicPr>
          <p:nvPr/>
        </p:nvPicPr>
        <p:blipFill>
          <a:blip r:embed="rId4" cstate="print"/>
          <a:srcRect/>
          <a:stretch>
            <a:fillRect/>
          </a:stretch>
        </p:blipFill>
        <p:spPr bwMode="auto">
          <a:xfrm>
            <a:off x="179512" y="2924944"/>
            <a:ext cx="3600400" cy="288032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Yazılım</a:t>
            </a:r>
          </a:p>
        </p:txBody>
      </p:sp>
      <p:sp>
        <p:nvSpPr>
          <p:cNvPr id="3" name="2 İçerik Yer Tutucusu"/>
          <p:cNvSpPr>
            <a:spLocks noGrp="1"/>
          </p:cNvSpPr>
          <p:nvPr>
            <p:ph sz="quarter" idx="1"/>
          </p:nvPr>
        </p:nvSpPr>
        <p:spPr/>
        <p:txBody>
          <a:bodyPr>
            <a:normAutofit/>
          </a:bodyPr>
          <a:lstStyle/>
          <a:p>
            <a:pPr>
              <a:buNone/>
            </a:pPr>
            <a:r>
              <a:rPr lang="tr-TR" dirty="0"/>
              <a:t>	Bilgisayarı kullanabilmek ve istenen işlemleri yapabilmek için yazılımlara ihtiyaç vardır. </a:t>
            </a:r>
          </a:p>
          <a:p>
            <a:pPr>
              <a:buNone/>
            </a:pPr>
            <a:r>
              <a:rPr lang="tr-TR" dirty="0"/>
              <a:t>	Bilgisayar donanımının birbirleri ile haberleşebilmesi, sağlıklı ve verimli çalışabilmesi bilgisayar yazılımları sayesinde olur.</a:t>
            </a:r>
          </a:p>
          <a:p>
            <a:pPr>
              <a:buNone/>
            </a:pPr>
            <a:r>
              <a:rPr lang="tr-TR" dirty="0"/>
              <a:t>	Yazılım ile donanım birimlerine yapması istenen işler bildirilir. </a:t>
            </a:r>
          </a:p>
          <a:p>
            <a:r>
              <a:rPr lang="tr-TR" dirty="0"/>
              <a:t>Sistem Yazılımları</a:t>
            </a:r>
          </a:p>
          <a:p>
            <a:r>
              <a:rPr lang="tr-TR" dirty="0"/>
              <a:t>Uygulama Yazılımları</a:t>
            </a:r>
          </a:p>
          <a:p>
            <a:r>
              <a:rPr lang="tr-TR" dirty="0"/>
              <a:t>Program Geliştirme Yazılımları</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Sistem Yazılımları</a:t>
            </a:r>
            <a:br>
              <a:rPr lang="tr-TR" dirty="0"/>
            </a:br>
            <a:endParaRPr lang="tr-TR" dirty="0"/>
          </a:p>
        </p:txBody>
      </p:sp>
      <p:sp>
        <p:nvSpPr>
          <p:cNvPr id="3" name="2 İçerik Yer Tutucusu"/>
          <p:cNvSpPr>
            <a:spLocks noGrp="1"/>
          </p:cNvSpPr>
          <p:nvPr>
            <p:ph sz="quarter" idx="1"/>
          </p:nvPr>
        </p:nvSpPr>
        <p:spPr/>
        <p:txBody>
          <a:bodyPr>
            <a:normAutofit fontScale="92500"/>
          </a:bodyPr>
          <a:lstStyle/>
          <a:p>
            <a:r>
              <a:rPr lang="tr-TR" dirty="0"/>
              <a:t>Bilgisayar her açıldığında yüklenir  ve donanımın düzenli bir şekilde çalışmasını sağlar. </a:t>
            </a:r>
          </a:p>
          <a:p>
            <a:r>
              <a:rPr lang="tr-TR" dirty="0"/>
              <a:t>Bilgisayar açıldığında işletim sistemi program yapısından dolayı otomatik olarak devreye girer.</a:t>
            </a:r>
          </a:p>
          <a:p>
            <a:r>
              <a:rPr lang="tr-TR" dirty="0"/>
              <a:t>Kullanıcılar işletim sistemi yardımıyla dosya oluşturma, dosya silme, yazıcıdan çıktı alma gibi </a:t>
            </a:r>
            <a:r>
              <a:rPr lang="tr-TR"/>
              <a:t>işlemleri yapar</a:t>
            </a:r>
            <a:r>
              <a:rPr lang="tr-TR" dirty="0"/>
              <a:t>. </a:t>
            </a:r>
          </a:p>
          <a:p>
            <a:r>
              <a:rPr lang="tr-TR" dirty="0"/>
              <a:t>Uygulama yazılımları gibi diğer yazılımlar işletim sisteminin dosyalarını ve kaynaklarını kullanarak çalışabilirler.</a:t>
            </a:r>
          </a:p>
          <a:p>
            <a:r>
              <a:rPr lang="tr-TR" dirty="0"/>
              <a:t>BIOS, DOS, işletim sistemleri, aygıt sürücüleri sistem yazılımıdır. </a:t>
            </a:r>
          </a:p>
          <a:p>
            <a:r>
              <a:rPr lang="tr-TR" dirty="0" err="1"/>
              <a:t>Android</a:t>
            </a:r>
            <a:r>
              <a:rPr lang="tr-TR" dirty="0"/>
              <a:t>, Linux, Unix ve Microsoft Windows en yaygın kullanılan işletim sistemleridir.</a:t>
            </a:r>
          </a:p>
          <a:p>
            <a:endParaRPr lang="tr-T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Sistem Yazılımları</a:t>
            </a:r>
            <a:br>
              <a:rPr lang="tr-TR" dirty="0"/>
            </a:br>
            <a:endParaRPr lang="tr-TR" dirty="0"/>
          </a:p>
        </p:txBody>
      </p:sp>
      <p:sp>
        <p:nvSpPr>
          <p:cNvPr id="3" name="2 İçerik Yer Tutucusu"/>
          <p:cNvSpPr>
            <a:spLocks noGrp="1"/>
          </p:cNvSpPr>
          <p:nvPr>
            <p:ph sz="quarter" idx="1"/>
          </p:nvPr>
        </p:nvSpPr>
        <p:spPr/>
        <p:txBody>
          <a:bodyPr>
            <a:normAutofit/>
          </a:bodyPr>
          <a:lstStyle/>
          <a:p>
            <a:pPr lvl="0"/>
            <a:r>
              <a:rPr lang="tr-TR" dirty="0"/>
              <a:t>PC donanımını kullanıcının kullanabilmesini sağlamak</a:t>
            </a:r>
          </a:p>
          <a:p>
            <a:pPr lvl="0"/>
            <a:r>
              <a:rPr lang="tr-TR" dirty="0"/>
              <a:t>Kullanıcının farklı konularda çalışmak için geliştirilen uygulamaları kullanmasını sağlamak</a:t>
            </a:r>
          </a:p>
          <a:p>
            <a:pPr lvl="0"/>
            <a:r>
              <a:rPr lang="tr-TR" dirty="0"/>
              <a:t>Dosya yönetimini sağlamak</a:t>
            </a:r>
          </a:p>
          <a:p>
            <a:pPr lvl="0"/>
            <a:r>
              <a:rPr lang="tr-TR" dirty="0"/>
              <a:t>Merkezi İşlem Birimini yönlendirmek, yönetmek</a:t>
            </a:r>
          </a:p>
          <a:p>
            <a:pPr lvl="0"/>
            <a:r>
              <a:rPr lang="tr-TR" dirty="0"/>
              <a:t>Ana belleği yönetmek</a:t>
            </a:r>
          </a:p>
          <a:p>
            <a:pPr lvl="0"/>
            <a:r>
              <a:rPr lang="tr-TR" dirty="0"/>
              <a:t>Harici kayıt cihazlarını yönetmek</a:t>
            </a:r>
          </a:p>
          <a:p>
            <a:pPr lvl="0"/>
            <a:r>
              <a:rPr lang="tr-TR" dirty="0"/>
              <a:t>Giriş/çıkış birimlerini kontrol etmek</a:t>
            </a:r>
          </a:p>
          <a:p>
            <a:pPr lvl="0"/>
            <a:r>
              <a:rPr lang="tr-TR" dirty="0"/>
              <a:t>Bilgisayar sisteminin güvenliği ve kontrolünü sağlamaktır.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Uygulama Yazılımları</a:t>
            </a:r>
            <a:br>
              <a:rPr lang="tr-TR" dirty="0"/>
            </a:br>
            <a:endParaRPr lang="tr-TR" dirty="0"/>
          </a:p>
        </p:txBody>
      </p:sp>
      <p:sp>
        <p:nvSpPr>
          <p:cNvPr id="3" name="2 İçerik Yer Tutucusu"/>
          <p:cNvSpPr>
            <a:spLocks noGrp="1"/>
          </p:cNvSpPr>
          <p:nvPr>
            <p:ph sz="quarter" idx="1"/>
          </p:nvPr>
        </p:nvSpPr>
        <p:spPr/>
        <p:txBody>
          <a:bodyPr>
            <a:normAutofit/>
          </a:bodyPr>
          <a:lstStyle/>
          <a:p>
            <a:r>
              <a:rPr lang="tr-TR" dirty="0"/>
              <a:t>Uygulama yazılımları, bilgisayar kullanıcılarının bilgisayar kullanarak gerçekleştirmek istediği işlemleri gerçekleştirmelerini sağlayan özel yazılımlardır.</a:t>
            </a:r>
            <a:r>
              <a:rPr lang="tr-TR" b="1" i="1" dirty="0"/>
              <a:t> </a:t>
            </a:r>
            <a:endParaRPr lang="tr-TR" dirty="0"/>
          </a:p>
          <a:p>
            <a:r>
              <a:rPr lang="tr-TR" dirty="0"/>
              <a:t>İşletim sistemleri temel ihtiyaçları karşılayabilecek temel programları içerir. Daha ileri uygulamalar bilgisayarlara kurulmak zorundadır. </a:t>
            </a:r>
          </a:p>
          <a:p>
            <a:r>
              <a:rPr lang="tr-TR" dirty="0"/>
              <a:t>Uygulama yazılımlarının her bir işletim sistemi için farklı olarak programlanması gerekmektedir. </a:t>
            </a:r>
          </a:p>
          <a:p>
            <a:r>
              <a:rPr lang="tr-TR" dirty="0"/>
              <a:t>MS Word, Excel, PowerPoint vb.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Program Geliştirme Yazılımları</a:t>
            </a:r>
          </a:p>
        </p:txBody>
      </p:sp>
      <p:sp>
        <p:nvSpPr>
          <p:cNvPr id="3" name="2 İçerik Yer Tutucusu"/>
          <p:cNvSpPr>
            <a:spLocks noGrp="1"/>
          </p:cNvSpPr>
          <p:nvPr>
            <p:ph sz="quarter" idx="1"/>
          </p:nvPr>
        </p:nvSpPr>
        <p:spPr/>
        <p:txBody>
          <a:bodyPr>
            <a:normAutofit lnSpcReduction="10000"/>
          </a:bodyPr>
          <a:lstStyle/>
          <a:p>
            <a:pPr indent="450850">
              <a:lnSpc>
                <a:spcPct val="150000"/>
              </a:lnSpc>
            </a:pPr>
            <a:r>
              <a:rPr lang="tr-TR" sz="2800" dirty="0">
                <a:latin typeface="Arial" charset="0"/>
              </a:rPr>
              <a:t>Bahsedilen yazılım türlerini üretebilmek için gerekli olan araç bir programlama dilidir. </a:t>
            </a:r>
          </a:p>
          <a:p>
            <a:pPr indent="450850">
              <a:lnSpc>
                <a:spcPct val="150000"/>
              </a:lnSpc>
            </a:pPr>
            <a:r>
              <a:rPr lang="tr-TR" sz="2800" dirty="0">
                <a:latin typeface="Arial" charset="0"/>
              </a:rPr>
              <a:t>Bir programlama dili kullanarak istenilen amaca göre hesap yapma, veri saklamaya vb. yönelik programlar oluşturulabilir.</a:t>
            </a:r>
          </a:p>
          <a:p>
            <a:pPr indent="450850">
              <a:lnSpc>
                <a:spcPct val="150000"/>
              </a:lnSpc>
            </a:pPr>
            <a:r>
              <a:rPr lang="tr-TR" sz="2800" dirty="0" err="1">
                <a:latin typeface="Arial" charset="0"/>
              </a:rPr>
              <a:t>Pascal</a:t>
            </a:r>
            <a:r>
              <a:rPr lang="tr-TR" sz="2800" dirty="0">
                <a:latin typeface="Arial" charset="0"/>
              </a:rPr>
              <a:t>,</a:t>
            </a:r>
            <a:r>
              <a:rPr lang="tr-TR" sz="2800" dirty="0" err="1">
                <a:latin typeface="Arial" charset="0"/>
              </a:rPr>
              <a:t>Basic</a:t>
            </a:r>
            <a:r>
              <a:rPr lang="tr-TR" sz="2800" dirty="0">
                <a:latin typeface="Arial" charset="0"/>
              </a:rPr>
              <a:t>,C,C++,</a:t>
            </a:r>
            <a:r>
              <a:rPr lang="tr-TR" sz="2800" dirty="0" err="1">
                <a:latin typeface="Arial" charset="0"/>
              </a:rPr>
              <a:t>Fortran</a:t>
            </a:r>
            <a:r>
              <a:rPr lang="tr-TR" sz="2800" dirty="0">
                <a:latin typeface="Arial" charset="0"/>
              </a:rPr>
              <a:t>,</a:t>
            </a:r>
            <a:r>
              <a:rPr lang="tr-TR" sz="2800" dirty="0" err="1">
                <a:latin typeface="Arial" charset="0"/>
              </a:rPr>
              <a:t>Cobol</a:t>
            </a:r>
            <a:r>
              <a:rPr lang="tr-TR" sz="2800" dirty="0">
                <a:latin typeface="Arial" charset="0"/>
              </a:rPr>
              <a:t>,</a:t>
            </a:r>
            <a:r>
              <a:rPr lang="tr-TR" sz="2800" dirty="0" err="1">
                <a:latin typeface="Arial" charset="0"/>
              </a:rPr>
              <a:t>Delphi</a:t>
            </a:r>
            <a:r>
              <a:rPr lang="tr-TR" sz="2800" dirty="0">
                <a:latin typeface="Arial" charset="0"/>
              </a:rPr>
              <a:t>,</a:t>
            </a:r>
            <a:r>
              <a:rPr lang="tr-TR" sz="2800" dirty="0" err="1">
                <a:latin typeface="Arial" charset="0"/>
              </a:rPr>
              <a:t>Visual</a:t>
            </a:r>
            <a:r>
              <a:rPr lang="tr-TR" sz="2800" dirty="0">
                <a:latin typeface="Arial" charset="0"/>
              </a:rPr>
              <a:t> </a:t>
            </a:r>
            <a:r>
              <a:rPr lang="tr-TR" sz="2800" dirty="0" err="1">
                <a:latin typeface="Arial" charset="0"/>
              </a:rPr>
              <a:t>Basic</a:t>
            </a:r>
            <a:r>
              <a:rPr lang="tr-TR" sz="2800" dirty="0">
                <a:latin typeface="Arial" charset="0"/>
              </a:rPr>
              <a:t> vb.</a:t>
            </a:r>
          </a:p>
          <a:p>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endParaRPr lang="tr-TR" dirty="0"/>
          </a:p>
        </p:txBody>
      </p:sp>
      <p:pic>
        <p:nvPicPr>
          <p:cNvPr id="5" name="Picture 4"/>
          <p:cNvPicPr>
            <a:picLocks noChangeAspect="1" noChangeArrowheads="1"/>
          </p:cNvPicPr>
          <p:nvPr/>
        </p:nvPicPr>
        <p:blipFill>
          <a:blip r:embed="rId2" cstate="print"/>
          <a:srcRect/>
          <a:stretch>
            <a:fillRect/>
          </a:stretch>
        </p:blipFill>
        <p:spPr>
          <a:xfrm>
            <a:off x="727836" y="3716149"/>
            <a:ext cx="3628140" cy="3111872"/>
          </a:xfrm>
          <a:prstGeom prst="rect">
            <a:avLst/>
          </a:prstGeom>
        </p:spPr>
      </p:pic>
      <p:pic>
        <p:nvPicPr>
          <p:cNvPr id="2050" name="Picture 2" descr="İlk Bilgisayar, ENIAC">
            <a:extLst>
              <a:ext uri="{FF2B5EF4-FFF2-40B4-BE49-F238E27FC236}">
                <a16:creationId xmlns:a16="http://schemas.microsoft.com/office/drawing/2014/main" id="{B4986A27-440F-D7D7-701F-CBCF62B77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137" y="3701851"/>
            <a:ext cx="4168227" cy="3126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abafii - Tarihteki İlk Bilgisayar: ENIAC">
            <a:extLst>
              <a:ext uri="{FF2B5EF4-FFF2-40B4-BE49-F238E27FC236}">
                <a16:creationId xmlns:a16="http://schemas.microsoft.com/office/drawing/2014/main" id="{7E3F6366-ABFD-5DA7-ADB2-B6E7E4739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263" y="152219"/>
            <a:ext cx="7069101" cy="3534551"/>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6">
            <a:extLst>
              <a:ext uri="{FF2B5EF4-FFF2-40B4-BE49-F238E27FC236}">
                <a16:creationId xmlns:a16="http://schemas.microsoft.com/office/drawing/2014/main" id="{D3D7DD92-14E0-5D29-A9AD-A2945A9636AE}"/>
              </a:ext>
            </a:extLst>
          </p:cNvPr>
          <p:cNvSpPr>
            <a:spLocks noGrp="1"/>
          </p:cNvSpPr>
          <p:nvPr>
            <p:ph type="title"/>
          </p:nvPr>
        </p:nvSpPr>
        <p:spPr>
          <a:xfrm>
            <a:off x="727836" y="317128"/>
            <a:ext cx="489248" cy="3111872"/>
          </a:xfrm>
        </p:spPr>
        <p:txBody>
          <a:bodyPr>
            <a:normAutofit fontScale="90000"/>
          </a:bodyPr>
          <a:lstStyle/>
          <a:p>
            <a:pPr algn="ctr"/>
            <a:r>
              <a:rPr lang="tr-TR" dirty="0"/>
              <a:t>ENIAC</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kern="0" dirty="0">
                <a:latin typeface="Times New Roman" panose="02020603050405020304" pitchFamily="18" charset="0"/>
                <a:ea typeface="Times New Roman" panose="02020603050405020304" pitchFamily="18" charset="0"/>
                <a:cs typeface="Times New Roman" panose="02020603050405020304" pitchFamily="18" charset="0"/>
              </a:rPr>
              <a:t>KAYNAKÇA</a:t>
            </a:r>
            <a:br>
              <a:rPr lang="tr-TR" b="1" kern="0" dirty="0">
                <a:latin typeface="Times New Roman" panose="02020603050405020304" pitchFamily="18" charset="0"/>
                <a:ea typeface="Times New Roman" panose="02020603050405020304" pitchFamily="18" charset="0"/>
                <a:cs typeface="Times New Roman" panose="02020603050405020304" pitchFamily="18" charset="0"/>
              </a:rPr>
            </a:br>
            <a:endParaRPr lang="tr-TR" dirty="0"/>
          </a:p>
        </p:txBody>
      </p:sp>
      <p:sp>
        <p:nvSpPr>
          <p:cNvPr id="3" name="2 İçerik Yer Tutucusu"/>
          <p:cNvSpPr>
            <a:spLocks noGrp="1"/>
          </p:cNvSpPr>
          <p:nvPr>
            <p:ph sz="quarter" idx="1"/>
          </p:nvPr>
        </p:nvSpPr>
        <p:spPr/>
        <p:txBody>
          <a:bodyPr>
            <a:normAutofit/>
          </a:bodyPr>
          <a:lstStyle/>
          <a:p>
            <a:pPr marL="342900" lvl="0" indent="-342900" algn="just">
              <a:lnSpc>
                <a:spcPct val="115000"/>
              </a:lnSpc>
              <a:spcAft>
                <a:spcPts val="600"/>
              </a:spcAft>
              <a:buFont typeface="Wingdings" panose="05000000000000000000" pitchFamily="2" charset="2"/>
              <a:buChar char=""/>
            </a:pP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Açıköğretim</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Fakültesi Bilgisayar-I. Eskişehir, 2011</a:t>
            </a:r>
          </a:p>
          <a:p>
            <a:pPr marL="342900" lvl="0" indent="-342900" algn="just">
              <a:lnSpc>
                <a:spcPct val="115000"/>
              </a:lnSpc>
              <a:spcAft>
                <a:spcPts val="600"/>
              </a:spcAft>
              <a:buFont typeface="Wingdings" panose="05000000000000000000" pitchFamily="2" charset="2"/>
              <a:buChar char=""/>
            </a:pP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Açıköğretim</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Fakültesi Temel Bilgi Teknolojileri. Eskişehir, 2009</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Marmara Üniversitesi Teknik Eğitim Fakültesi Bilgisayar Kursu Ders Notları, Kasım 2007</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Erdal IRMAK, G.Ü. Teknik Eğitim Fakültesi</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Temel Bilgi Teknoloji Kullanımı Ders Notu</a:t>
            </a:r>
          </a:p>
          <a:p>
            <a:pPr marL="342900" lvl="0" indent="-342900" algn="just">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Şahin BULUT, Adnan Menderes Üniversitesi Temel Bilgi Teknolojileri Ders Notu</a:t>
            </a:r>
          </a:p>
          <a:p>
            <a:pPr marL="342900" lvl="0" indent="-342900">
              <a:lnSpc>
                <a:spcPct val="115000"/>
              </a:lnSpc>
              <a:spcAft>
                <a:spcPts val="600"/>
              </a:spcAft>
              <a:buFont typeface="Wingdings" panose="05000000000000000000" pitchFamily="2" charset="2"/>
              <a:buChar cha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Dr. Şirin KARADENİZ, Gazi Üniversitesi Eğitim Fakültesi Bilgisayarlar Ve Tarihi Gelişimi</a:t>
            </a:r>
          </a:p>
          <a:p>
            <a:endParaRPr lang="tr-T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7108</TotalTime>
  <Words>5531</Words>
  <Application>Microsoft Office PowerPoint</Application>
  <PresentationFormat>Ekran Gösterisi (4:3)</PresentationFormat>
  <Paragraphs>486</Paragraphs>
  <Slides>90</Slides>
  <Notes>53</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90</vt:i4>
      </vt:variant>
    </vt:vector>
  </HeadingPairs>
  <TitlesOfParts>
    <vt:vector size="101" baseType="lpstr">
      <vt:lpstr>Arial</vt:lpstr>
      <vt:lpstr>Calibri</vt:lpstr>
      <vt:lpstr>Franklin Gothic Book</vt:lpstr>
      <vt:lpstr>Perpetua</vt:lpstr>
      <vt:lpstr>Times New Roman</vt:lpstr>
      <vt:lpstr>TimesNewRoman</vt:lpstr>
      <vt:lpstr>TimesNewRomanPS-BoldMT</vt:lpstr>
      <vt:lpstr>TimesNewRomanPSMT</vt:lpstr>
      <vt:lpstr>Wingdings</vt:lpstr>
      <vt:lpstr>Wingdings 2</vt:lpstr>
      <vt:lpstr>Hisse Senedi</vt:lpstr>
      <vt:lpstr>TEMEL BİLGİ TEKNOLOJİSİ KULLANIMI</vt:lpstr>
      <vt:lpstr>Bilgisayar Nedir?</vt:lpstr>
      <vt:lpstr>Bilgisayar ile Neler Yapılabilir? </vt:lpstr>
      <vt:lpstr>Tarihi Gelişimi </vt:lpstr>
      <vt:lpstr>Tarihi Gelişimi </vt:lpstr>
      <vt:lpstr>PowerPoint Sunusu</vt:lpstr>
      <vt:lpstr>1. Nesil(1950-1958)</vt:lpstr>
      <vt:lpstr>ENIAC(Electronic Numerical Integrator And Computer)</vt:lpstr>
      <vt:lpstr>ENIAC</vt:lpstr>
      <vt:lpstr>Bugün sergilenen bir ENIAC parçası</vt:lpstr>
      <vt:lpstr>2. Nesil(1958-1964)</vt:lpstr>
      <vt:lpstr>2. Nesil Bilgisayar (IBM 700 Serisi)</vt:lpstr>
      <vt:lpstr>IBM 700 Serisi</vt:lpstr>
      <vt:lpstr>3. Nesil(1965-1971) </vt:lpstr>
      <vt:lpstr>3. Nesil Bilgisayar(IBM 360)</vt:lpstr>
      <vt:lpstr>IBM 360</vt:lpstr>
      <vt:lpstr>4. Nesil(1972-günümüz) </vt:lpstr>
      <vt:lpstr>PowerPoint Sunusu</vt:lpstr>
      <vt:lpstr>İlk kişisel bilgisayar(IBM PC, 1981)</vt:lpstr>
      <vt:lpstr>Bilgisayar Çeşitleri</vt:lpstr>
      <vt:lpstr>Sunucu(Server) Bilgisayarlar</vt:lpstr>
      <vt:lpstr>Sistem Odası</vt:lpstr>
      <vt:lpstr>PowerPoint Sunusu</vt:lpstr>
      <vt:lpstr>PowerPoint Sunusu</vt:lpstr>
      <vt:lpstr>Sunucu Bilgisayar</vt:lpstr>
      <vt:lpstr>Kişisel Bilgisayarlar</vt:lpstr>
      <vt:lpstr>İş İstasyonu (Terminal) Bilgisayarlar</vt:lpstr>
      <vt:lpstr>İş İstasyonu (Terminal) Bilgisayarlar</vt:lpstr>
      <vt:lpstr>Dizüstü Bilgisayarlar</vt:lpstr>
      <vt:lpstr>Mini Bilgisayarlar</vt:lpstr>
      <vt:lpstr>Bilgisayar Bileşenleri</vt:lpstr>
      <vt:lpstr>Güç Kaynağı</vt:lpstr>
      <vt:lpstr>PowerPoint Sunusu</vt:lpstr>
      <vt:lpstr>PowerPoint Sunusu</vt:lpstr>
      <vt:lpstr>Anakart</vt:lpstr>
      <vt:lpstr>Anakart</vt:lpstr>
      <vt:lpstr>PowerPoint Sunusu</vt:lpstr>
      <vt:lpstr>PowerPoint Sunusu</vt:lpstr>
      <vt:lpstr>Anakart Bağlantı Noktaları</vt:lpstr>
      <vt:lpstr>Bağlantı Noktaları</vt:lpstr>
      <vt:lpstr>PowerPoint Sunusu</vt:lpstr>
      <vt:lpstr>Bağlantı Türleri</vt:lpstr>
      <vt:lpstr>Bağlantı Türleri</vt:lpstr>
      <vt:lpstr>Bağlantı Türleri</vt:lpstr>
      <vt:lpstr>Bağlantı Türleri</vt:lpstr>
      <vt:lpstr>Dönüştürücüler</vt:lpstr>
      <vt:lpstr>Merkezi İşlem Birimi-İşlemci</vt:lpstr>
      <vt:lpstr>Merkezi İşlem Birimi-İşlemci</vt:lpstr>
      <vt:lpstr>PowerPoint Sunusu</vt:lpstr>
      <vt:lpstr>Bellek</vt:lpstr>
      <vt:lpstr>RAM(Random Access Memory) Bellek</vt:lpstr>
      <vt:lpstr>RAM Bellek</vt:lpstr>
      <vt:lpstr>RAM Çeşitleri</vt:lpstr>
      <vt:lpstr>ROM(Read Only Memory) Bellek</vt:lpstr>
      <vt:lpstr>ROM Bellek</vt:lpstr>
      <vt:lpstr>Sabit Sürücü</vt:lpstr>
      <vt:lpstr>PowerPoint Sunusu</vt:lpstr>
      <vt:lpstr>PowerPoint Sunusu</vt:lpstr>
      <vt:lpstr>PowerPoint Sunusu</vt:lpstr>
      <vt:lpstr>Disket Sürücü</vt:lpstr>
      <vt:lpstr>CD-DVD Sürücüsü</vt:lpstr>
      <vt:lpstr>CD-DVD Sürücüsü</vt:lpstr>
      <vt:lpstr>Depolama Ölçüm Birimleri</vt:lpstr>
      <vt:lpstr>Ekran Kartı</vt:lpstr>
      <vt:lpstr>Ekran Kartı</vt:lpstr>
      <vt:lpstr>Ekran Kartı</vt:lpstr>
      <vt:lpstr>PowerPoint Sunusu</vt:lpstr>
      <vt:lpstr>PowerPoint Sunusu</vt:lpstr>
      <vt:lpstr>Ses Kartı</vt:lpstr>
      <vt:lpstr>Ethernet Kartı</vt:lpstr>
      <vt:lpstr>Klavye</vt:lpstr>
      <vt:lpstr>PowerPoint Sunusu</vt:lpstr>
      <vt:lpstr>Fare</vt:lpstr>
      <vt:lpstr>Tarayıcı</vt:lpstr>
      <vt:lpstr>Monitör</vt:lpstr>
      <vt:lpstr>PowerPoint Sunusu</vt:lpstr>
      <vt:lpstr>PowerPoint Sunusu</vt:lpstr>
      <vt:lpstr>PowerPoint Sunusu</vt:lpstr>
      <vt:lpstr>PowerPoint Sunusu</vt:lpstr>
      <vt:lpstr>Monitör</vt:lpstr>
      <vt:lpstr>Yazıcı</vt:lpstr>
      <vt:lpstr>Nokta Vuruşlu Yazıcı</vt:lpstr>
      <vt:lpstr>Mürekkep Püskürtmeli Yazıcı</vt:lpstr>
      <vt:lpstr>Lazer Yazıcı</vt:lpstr>
      <vt:lpstr>Yazılım</vt:lpstr>
      <vt:lpstr>Sistem Yazılımları </vt:lpstr>
      <vt:lpstr>Sistem Yazılımları </vt:lpstr>
      <vt:lpstr>Uygulama Yazılımları </vt:lpstr>
      <vt:lpstr>Program Geliştirme Yazılımları</vt:lpstr>
      <vt:lpstr>KAYNAKÇA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TEMEL BİLGİ TEKNOLOJİSİ</dc:title>
  <dc:creator>Pau</dc:creator>
  <cp:lastModifiedBy>Pau</cp:lastModifiedBy>
  <cp:revision>310</cp:revision>
  <dcterms:modified xsi:type="dcterms:W3CDTF">2023-10-03T07:01:24Z</dcterms:modified>
</cp:coreProperties>
</file>