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94" r:id="rId4"/>
    <p:sldId id="270" r:id="rId5"/>
    <p:sldId id="272" r:id="rId6"/>
    <p:sldId id="273" r:id="rId7"/>
    <p:sldId id="275" r:id="rId8"/>
    <p:sldId id="276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91" r:id="rId17"/>
    <p:sldId id="293" r:id="rId18"/>
    <p:sldId id="284" r:id="rId19"/>
    <p:sldId id="285" r:id="rId20"/>
    <p:sldId id="286" r:id="rId21"/>
    <p:sldId id="268" r:id="rId22"/>
  </p:sldIdLst>
  <p:sldSz cx="18288000" cy="10287000"/>
  <p:notesSz cx="6858000" cy="9144000"/>
  <p:embeddedFontLst>
    <p:embeddedFont>
      <p:font typeface="Poppins" panose="00000500000000000000" pitchFamily="2" charset="-94"/>
      <p:regular r:id="rId24"/>
      <p:bold r:id="rId25"/>
    </p:embeddedFont>
    <p:embeddedFont>
      <p:font typeface="Poppins Bold" panose="00000800000000000000" charset="-9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A81A-9CEA-4088-8BE1-3CBB8AC5C3BE}" type="datetimeFigureOut">
              <a:rPr lang="tr-TR" smtClean="0"/>
              <a:t>2.01.2026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2ECC-9ADF-4B53-82FC-298EC6DE05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2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2ECC-9ADF-4B53-82FC-298EC6DE05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48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BB871-0BE7-DA93-7941-F5685459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7525091-0F9E-C501-B690-390A704C5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E58C5EF-E556-6080-B892-743A51F54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77B8C7-96B0-52D7-B3B6-D2DA09B8A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2ECC-9ADF-4B53-82FC-298EC6DE05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78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BB77-E486-1EEB-9799-F37B65AF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817E99D-5ACD-9F2D-7898-7B9B14815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289CB89-EBBA-2FC6-3D66-030E75A9A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770B7E-9BDC-86D0-F55D-2DB1E3403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2ECC-9ADF-4B53-82FC-298EC6DE05F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8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7BF16-3218-F95C-94E4-8F1354931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8545C48-C5A5-A6FD-2534-35CDCDA7F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101791E-ECE3-E37B-04D2-43F53CFCC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3D5A6B-23AF-344D-F75F-851C7F5FF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2ECC-9ADF-4B53-82FC-298EC6DE05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67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39AAB-D1BC-B1F7-002C-1FC56FAC1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49B221B-3BA8-AAF9-F73C-0D6C78EF2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0FB6A57-DF41-FA22-314C-12CE878E4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6FBC02-7921-FA99-7A82-4F9A257E7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2ECC-9ADF-4B53-82FC-298EC6DE05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10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2ABDC-D946-80AF-BD90-6404C8F8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CE3DD6F-71FE-AB64-4284-D9CF47787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1D405A8-CD01-03D9-3E37-2A50CE12A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0BBA61-7A9B-7EF6-A35B-600CD55CA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2ECC-9ADF-4B53-82FC-298EC6DE05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4DC1-C08C-4045-880F-E749CF1CB721}" type="datetime1">
              <a:rPr lang="tr-TR" smtClean="0"/>
              <a:t>2.01.2026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7CC8-6E22-4079-AE4E-BDEBC2C627CB}" type="datetime1">
              <a:rPr lang="tr-TR" smtClean="0"/>
              <a:t>2.01.2026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3D9A-8234-4EE9-9CBF-9FFCF4412999}" type="datetime1">
              <a:rPr lang="tr-TR" smtClean="0"/>
              <a:t>2.01.2026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2372-DAF8-48CC-8CD9-D56B46C32A2C}" type="datetime1">
              <a:rPr lang="tr-TR" smtClean="0"/>
              <a:t>2.01.2026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E752-24E1-41BA-9B23-38E7EA202F84}" type="datetime1">
              <a:rPr lang="tr-TR" smtClean="0"/>
              <a:t>2.01.2026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2300-16C7-43E5-BA76-AE1CC6A13F2B}" type="datetime1">
              <a:rPr lang="tr-TR" smtClean="0"/>
              <a:t>2.01.2026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429-30CD-4EAD-B494-13C90EE2CC65}" type="datetime1">
              <a:rPr lang="tr-TR" smtClean="0"/>
              <a:t>2.01.2026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33A2-AB31-4D17-BE94-8A5A976E4546}" type="datetime1">
              <a:rPr lang="tr-TR" smtClean="0"/>
              <a:t>2.01.2026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E111-E0DF-41AC-8FBF-58211B7A205D}" type="datetime1">
              <a:rPr lang="tr-TR" smtClean="0"/>
              <a:t>2.01.2026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87F-1987-4DFE-8E08-70D34F14E740}" type="datetime1">
              <a:rPr lang="tr-TR" smtClean="0"/>
              <a:t>2.01.2026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3888-A096-453F-8368-B92BB54CCBF4}" type="datetime1">
              <a:rPr lang="tr-TR" smtClean="0"/>
              <a:t>2.01.2026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PAÜ Endüstri Mühendisliği Bölümü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F361-679C-4424-8501-FE5D7C1AD063}" type="datetime1">
              <a:rPr lang="tr-TR" smtClean="0"/>
              <a:t>2.01.2026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PAÜ Endüstri Mühendisliği Bölümü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2388" y="-543859"/>
            <a:ext cx="18570388" cy="10818159"/>
          </a:xfrm>
          <a:custGeom>
            <a:avLst/>
            <a:gdLst/>
            <a:ahLst/>
            <a:cxnLst/>
            <a:rect l="l" t="t" r="r" b="b"/>
            <a:pathLst>
              <a:path w="18570388" h="10818159">
                <a:moveTo>
                  <a:pt x="0" y="0"/>
                </a:moveTo>
                <a:lnTo>
                  <a:pt x="18570388" y="0"/>
                </a:lnTo>
                <a:lnTo>
                  <a:pt x="18570388" y="10818159"/>
                </a:lnTo>
                <a:lnTo>
                  <a:pt x="0" y="1081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829" b="-3582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5906053" y="8324715"/>
            <a:ext cx="6475894" cy="1466985"/>
            <a:chOff x="0" y="-28575"/>
            <a:chExt cx="1705585" cy="2308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5585" cy="173685"/>
            </a:xfrm>
            <a:custGeom>
              <a:avLst/>
              <a:gdLst/>
              <a:ahLst/>
              <a:cxnLst/>
              <a:rect l="l" t="t" r="r" b="b"/>
              <a:pathLst>
                <a:path w="1705585" h="173685">
                  <a:moveTo>
                    <a:pt x="0" y="0"/>
                  </a:moveTo>
                  <a:lnTo>
                    <a:pt x="1705585" y="0"/>
                  </a:lnTo>
                  <a:lnTo>
                    <a:pt x="1705585" y="173685"/>
                  </a:lnTo>
                  <a:lnTo>
                    <a:pt x="0" y="1736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D6BA7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705585" cy="230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tr-TR" sz="2299" dirty="0">
                  <a:solidFill>
                    <a:srgbClr val="5F81A3"/>
                  </a:solidFill>
                  <a:latin typeface="Poppins"/>
                  <a:ea typeface="Poppins"/>
                  <a:cs typeface="Poppins"/>
                  <a:sym typeface="Poppins"/>
                </a:rPr>
                <a:t>Gün/Ay/Yıl</a:t>
              </a:r>
            </a:p>
            <a:p>
              <a:pPr algn="ctr">
                <a:lnSpc>
                  <a:spcPts val="3219"/>
                </a:lnSpc>
              </a:pPr>
              <a:r>
                <a:rPr lang="tr-TR" sz="2299" dirty="0">
                  <a:solidFill>
                    <a:srgbClr val="5F81A3"/>
                  </a:solidFill>
                  <a:latin typeface="Poppins"/>
                  <a:ea typeface="Poppins"/>
                  <a:cs typeface="Poppins"/>
                  <a:sym typeface="Poppins"/>
                </a:rPr>
                <a:t>Denizli, Türkiye</a:t>
              </a:r>
              <a:endParaRPr lang="en-US" sz="2299" dirty="0">
                <a:solidFill>
                  <a:srgbClr val="5F81A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22073" y="495300"/>
            <a:ext cx="13789106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Semi-Bold"/>
                <a:cs typeface="Poppins" panose="00000500000000000000" pitchFamily="2" charset="-94"/>
                <a:sym typeface="Poppins Semi-Bold"/>
              </a:rPr>
              <a:t>PAMUKKALE ÜN</a:t>
            </a:r>
            <a:r>
              <a:rPr lang="tr-TR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Semi-Bold"/>
                <a:cs typeface="Poppins" panose="00000500000000000000" pitchFamily="2" charset="-94"/>
                <a:sym typeface="Poppins Semi-Bold"/>
              </a:rPr>
              <a:t>İ</a:t>
            </a:r>
            <a:r>
              <a:rPr lang="en-US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Semi-Bold"/>
                <a:cs typeface="Poppins" panose="00000500000000000000" pitchFamily="2" charset="-94"/>
                <a:sym typeface="Poppins Semi-Bold"/>
              </a:rPr>
              <a:t>VERS</a:t>
            </a:r>
            <a:r>
              <a:rPr lang="tr-TR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Semi-Bold"/>
                <a:cs typeface="Poppins" panose="00000500000000000000" pitchFamily="2" charset="-94"/>
                <a:sym typeface="Poppins Semi-Bold"/>
              </a:rPr>
              <a:t>İ</a:t>
            </a:r>
            <a:r>
              <a:rPr lang="en-US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Semi-Bold"/>
                <a:cs typeface="Poppins" panose="00000500000000000000" pitchFamily="2" charset="-94"/>
                <a:sym typeface="Poppins Semi-Bold"/>
              </a:rPr>
              <a:t>TES</a:t>
            </a:r>
            <a:r>
              <a:rPr lang="tr-TR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Semi-Bold"/>
                <a:cs typeface="Poppins" panose="00000500000000000000" pitchFamily="2" charset="-94"/>
                <a:sym typeface="Poppins Semi-Bold"/>
              </a:rPr>
              <a:t>İ</a:t>
            </a:r>
            <a:endParaRPr lang="tr-TR" sz="4400" b="1" dirty="0">
              <a:solidFill>
                <a:srgbClr val="5F81A3"/>
              </a:solidFill>
              <a:latin typeface="Poppins" panose="00000500000000000000" pitchFamily="2" charset="-94"/>
              <a:ea typeface="Poppins Semi-Bold"/>
              <a:cs typeface="Poppins" panose="00000500000000000000" pitchFamily="2" charset="-94"/>
              <a:sym typeface="Poppins Bold"/>
            </a:endParaRPr>
          </a:p>
          <a:p>
            <a:pPr algn="ctr"/>
            <a:r>
              <a:rPr lang="tr-TR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Bold"/>
                <a:cs typeface="Poppins" panose="00000500000000000000" pitchFamily="2" charset="-94"/>
                <a:sym typeface="Poppins Bold"/>
              </a:rPr>
              <a:t>MÜHENDİSLİK FAKÜLTESİ</a:t>
            </a:r>
          </a:p>
          <a:p>
            <a:pPr algn="ctr"/>
            <a:r>
              <a:rPr lang="en-US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Bold"/>
                <a:cs typeface="Poppins" panose="00000500000000000000" pitchFamily="2" charset="-94"/>
                <a:sym typeface="Poppins Bold"/>
              </a:rPr>
              <a:t>ENDÜSTRİ MÜHENDİSLİĞİ BÖLÜMÜ</a:t>
            </a:r>
            <a:endParaRPr lang="tr-TR" sz="4400" b="1" dirty="0">
              <a:solidFill>
                <a:srgbClr val="5F81A3"/>
              </a:solidFill>
              <a:latin typeface="Poppins" panose="00000500000000000000" pitchFamily="2" charset="-94"/>
              <a:ea typeface="Poppins Bold"/>
              <a:cs typeface="Poppins" panose="00000500000000000000" pitchFamily="2" charset="-94"/>
              <a:sym typeface="Poppins Bold"/>
            </a:endParaRPr>
          </a:p>
          <a:p>
            <a:pPr algn="ctr"/>
            <a:r>
              <a:rPr lang="tr-TR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Bold"/>
                <a:cs typeface="Poppins" panose="00000500000000000000" pitchFamily="2" charset="-94"/>
                <a:sym typeface="Poppins Bold"/>
              </a:rPr>
              <a:t>20…-20… EĞİTİM ÖĞRETİM YILI ……… DÖNEMİ</a:t>
            </a:r>
          </a:p>
          <a:p>
            <a:pPr algn="ctr"/>
            <a:r>
              <a:rPr lang="en-US" sz="4400" b="1" dirty="0">
                <a:solidFill>
                  <a:srgbClr val="5F81A3"/>
                </a:solidFill>
                <a:latin typeface="Poppins" panose="00000500000000000000" pitchFamily="2" charset="-94"/>
                <a:ea typeface="Poppins Bold"/>
                <a:cs typeface="Poppins" panose="00000500000000000000" pitchFamily="2" charset="-94"/>
                <a:sym typeface="Poppins Bold"/>
              </a:rPr>
              <a:t> </a:t>
            </a:r>
            <a:endParaRPr lang="en-US" sz="4400" b="1" dirty="0">
              <a:solidFill>
                <a:srgbClr val="5F81A3"/>
              </a:solidFill>
              <a:latin typeface="Poppins" panose="00000500000000000000" pitchFamily="2" charset="-94"/>
              <a:ea typeface="Poppins Semi-Bold"/>
              <a:cs typeface="Poppins" panose="00000500000000000000" pitchFamily="2" charset="-94"/>
              <a:sym typeface="Poppins Semi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6485" y="4061579"/>
            <a:ext cx="17995927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7200" b="1" noProof="0" dirty="0">
                <a:solidFill>
                  <a:srgbClr val="5F81A3"/>
                </a:solidFill>
                <a:latin typeface="Poppins Bold"/>
                <a:ea typeface="Poppins Bold"/>
                <a:cs typeface="Poppins Bold"/>
                <a:sym typeface="Poppins Bold"/>
              </a:rPr>
              <a:t>TEZ BAŞLIĞI</a:t>
            </a:r>
          </a:p>
          <a:p>
            <a:pPr algn="ctr"/>
            <a:endParaRPr lang="tr-TR" sz="4400" b="1" noProof="0" dirty="0">
              <a:solidFill>
                <a:srgbClr val="5F81A3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/>
            <a:r>
              <a:rPr lang="tr-TR" sz="4000" b="1" u="sng" noProof="0" dirty="0">
                <a:solidFill>
                  <a:srgbClr val="5F81A3"/>
                </a:solidFill>
                <a:latin typeface="Poppins Bold"/>
                <a:ea typeface="Poppins Bold"/>
                <a:cs typeface="Poppins Bold"/>
                <a:sym typeface="Poppins Bold"/>
              </a:rPr>
              <a:t>TEZ YAZAR(LAR)I</a:t>
            </a:r>
            <a:r>
              <a:rPr lang="tr-TR" sz="4000" b="1" noProof="0" dirty="0">
                <a:solidFill>
                  <a:srgbClr val="5F81A3"/>
                </a:solidFill>
                <a:latin typeface="Poppins Bold"/>
                <a:ea typeface="Poppins Bold"/>
                <a:cs typeface="Poppins Bold"/>
                <a:sym typeface="Poppins Bold"/>
              </a:rPr>
              <a:t>: İSİM SOYİSİM1, İSİM SOYİSİM2</a:t>
            </a:r>
          </a:p>
          <a:p>
            <a:pPr algn="ctr"/>
            <a:r>
              <a:rPr lang="tr-TR" sz="4000" b="1" u="sng" noProof="0" dirty="0">
                <a:solidFill>
                  <a:srgbClr val="5F81A3"/>
                </a:solidFill>
                <a:latin typeface="Poppins Bold"/>
                <a:ea typeface="Poppins Bold"/>
                <a:cs typeface="Poppins Bold"/>
                <a:sym typeface="Poppins Bold"/>
              </a:rPr>
              <a:t>TEZ DANIŞMANI</a:t>
            </a:r>
            <a:r>
              <a:rPr lang="tr-TR" sz="4000" b="1" noProof="0" dirty="0">
                <a:solidFill>
                  <a:srgbClr val="5F81A3"/>
                </a:solidFill>
                <a:latin typeface="Poppins Bold"/>
                <a:ea typeface="Poppins Bold"/>
                <a:cs typeface="Poppins Bold"/>
                <a:sym typeface="Poppins Bold"/>
              </a:rPr>
              <a:t>: UNVAN İSİM SOYİSİM</a:t>
            </a:r>
          </a:p>
        </p:txBody>
      </p:sp>
      <p:sp>
        <p:nvSpPr>
          <p:cNvPr id="10" name="Freeform 10"/>
          <p:cNvSpPr/>
          <p:nvPr/>
        </p:nvSpPr>
        <p:spPr>
          <a:xfrm>
            <a:off x="292072" y="495300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2"/>
                </a:lnTo>
                <a:lnTo>
                  <a:pt x="0" y="2269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388490" y="635925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70398" h="2070398">
                <a:moveTo>
                  <a:pt x="0" y="0"/>
                </a:moveTo>
                <a:lnTo>
                  <a:pt x="2070398" y="0"/>
                </a:lnTo>
                <a:lnTo>
                  <a:pt x="2070398" y="2070398"/>
                </a:lnTo>
                <a:lnTo>
                  <a:pt x="0" y="20703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5726747" y="495300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5816747" y="667760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F977-C91C-EFE6-2068-15653FEE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3FA9AE-35D8-A104-EBF3-6D9E738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ARAŞTIRMA SORULARI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9ED75F-BA02-9033-B962-FD140041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Araştırmanızın ana sorularını belirleyin.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Bu sorular, tezinizin odak noktasını ve belirli hedeflerini yansıtmalıdır.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F622CE65-9291-45B1-DF53-AA2B37118694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DD72BB3F-1162-9370-25B7-7DE84D43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877F62E3-66EC-472E-9022-B53B50CB7303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7239DEA0-EB15-CA5E-7922-A2DEFF4D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8CCF762C-7C48-2EA9-7A8E-EEEAD9A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10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995A4F28-2CC9-73ED-E4D1-419C8DCD056C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A6E5FD9C-6F5C-98CC-1306-0C73CE637B17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54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49B9-33F2-5B0D-BA51-41053459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6B8214-BD56-DF9F-EA6E-BE3DE6A6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YÖNTEM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CF1877-C59A-43C2-AACE-BEF44712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Çalışmanızda kullandığınız izlediğiniz yöntemleri açıkladığınız bölümdür.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Yöntem kısmı, araştırmanızın temelini oluşturan adımları ve kullanılan araçları açıklar.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Araştırmanızda kullanılan yöntemin adımlarını açıklayın.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İzlenen yöntem adımlarını akış diyagramı ile gösteriniz.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275CB7DE-B20C-7DB0-FF39-D8B9E8A676C1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CA39F77A-E78E-0496-FB67-C4056BF4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F3CBFFFE-5F1E-4271-BBE5-C65AA0C64371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7DA12ED5-5178-3B85-5EEA-C0EAE202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C8937590-D38A-8300-4E52-3E4BD59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11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B480D8F5-679B-525A-C867-5BA1E9511FA9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F42DDC5E-B790-B616-A713-F32CF1FAADBE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95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00C2-A44B-43AC-3239-C8D5023A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4AAB0D-997B-DB71-9006-769B7787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YÖNTEM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B9EF38-518A-0DC6-B5C8-6D52265F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Çalışmada kullanılan optimizasyon, modelleme ve simülasyon, çok kriterli karar verme vb. yöntemlerden kısaca bahsedin.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BA9FC5E5-F625-1E83-9C08-62FC9C9C8F4E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0F18E340-182C-8AEA-31BC-8769A88C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F1AE8F64-22E2-4967-91F9-6088227F2438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144A6385-D058-CD5F-6A2E-9CF27F28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D007064C-07E6-11ED-40D7-49E54801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12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3FFA333-AC05-9EB3-235A-6BFE9B871069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F6749C0F-F156-41B5-4FC5-D7AA51244B0B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948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DD8B-1D09-27F3-AE88-FB1DCDC96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D2932E-C4CB-E98C-0C89-6C505DEF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UYGULAMA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5F116C-7500-4E4F-ACA4-15F00FDF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Giriş bölümünde tanımlanan problemin çözümüne yönelik izlenen aşamaları ve kullanılan yöntemleri ayrıntılı bir şekilde açıkladığınız bölümdür.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Araştırmanızın uygulama aşamasını açıklayın.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Firmayı bu bölümde tanıtabilirsiniz.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80673154-4150-28C3-9DDF-0AD54372D276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A70C9ACB-7CE4-A18D-26D2-34A854A7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95E380EC-6B3F-4A8E-8FB2-44E565A9EAFB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CB2473DD-CA2E-BC48-FC7B-15B835C2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8B985694-57FB-A93A-8D5F-BBD7BB65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13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90F3D18E-A7D4-32E0-DEB1-3AE459BA7B1D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A50856D6-F57D-571C-C793-FD925A4041D0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157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FED24-16CC-A20E-CAD3-8B27A9AA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4F72D3-CEB0-DE20-D249-0955106C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UYGULAMA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2F540B-C500-2070-1A4F-42E4A07D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Kullandığınız veri toplama yöntemlerini ve araçlarını açıklayın.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Topladığınız verileri nasıl analiz ettiğinizi açıklayın. İstatistiksel analizler, optimizasyon teknikleri, simülasyonlar veya diğer analiz yöntemlerini kullandıysanız, bu yöntemleri nasıl kullandığınızı detaylı bir şekilde açıklayın.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42D2D345-6303-9EA1-C604-70234AE76C9E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9E51D8E9-A1C5-EBBC-A6D1-AD777241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A49B7F5E-9194-4B60-A660-4B60ABDE0880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E9ABF6E1-7105-0F39-9F8C-82A67D3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B2E28726-2870-2596-933A-C45271B2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14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5AB72630-B4F4-DF6B-A87F-0A6E32D1D585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E49C219A-C8AE-0DD5-8E74-4A16DBA1AC3A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988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D9E9-E437-2E51-56AC-469C9D141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4212D7-2E1A-9D72-FC92-780E531E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BULGULAR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1EDD7A-24D9-E813-61EB-9C2742E4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Uygulama aşamasının sonucunda elde ettiğiniz bulguları ve performans ölçütlerini tablo, grafik ve yorumlarla açıklayın. 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0B286F50-07C0-FC4C-FD2F-48BC2814624F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2D7C8BE4-17EE-5568-6488-1FC99D84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DA93DD39-D5AD-4ED8-95AC-BFA312445395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B6343743-4444-0E35-7281-B46CC94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150AD4B7-2D71-324C-33A4-FDDF9E02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15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608B424E-DC2D-AB4C-DD92-58D8E4EC095A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402E1617-6D64-50AB-47C0-2CC5D13D57B5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58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3E8F5-62E4-1A8F-48CC-C2746C6C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2688E3-921E-3BEE-0E7F-9E2EE843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BULGULAR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510756-6D34-1FAF-C021-1814D46B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Yapılan iyileştirmelerin etkisi ve elde edilen kazanımlar hakkında bilgi verin.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4523437C-D056-C384-1F58-7DDD8EC1D7B6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A5D78A21-0BA1-010A-85F5-3B69B430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EA0FBEB3-A82D-4953-9E77-FDD5CA30D3AB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53DB8645-00B0-0A44-C1AE-032A4FC4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6188FF10-021D-3032-68C2-0A6D23A7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16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A464CB08-A0F7-43F4-7CB9-3DE653D5865D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C838F1C-F635-4E8D-9153-323703E6D195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756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8AD2-123B-E600-BBE6-0BA1B064F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3A8D47-E3BD-F54E-C105-4439BC03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BULGULAR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CE6CC3-1D0D-68A3-63D3-02D18D3DD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İlgi çekici görseller ve tablolar kullanmaya çalışın. 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6951486C-2719-FCA7-73DB-780C99A7A4DF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401B5B5F-DAAE-B8A8-F00F-C7937568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5DF889B3-1CC5-4942-BDC1-4CF844502A31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73301EC5-549F-FD20-6D26-F34652B9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E08539C4-8DF1-F7A7-5592-6ACCE0E5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17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26186729-4C76-F407-4046-59DE72560930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A8E5365-ECD5-3395-F0FD-8E8ED7CE48A4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61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C1A9D-7F66-C2E6-0553-01CB2B178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F836AD-6A0F-D3AA-7282-BBE67884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BULGULAR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A6240B-5170-D9C7-696B-AB9D0CF9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Araştırmanızın geçerliliği, etkisi ve endüstri mühendisliği pratiği üzerindeki potansiyel uygulamaları hakkında kapsamlı bir değerlendirme yapmalısınız.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F7E40339-D7ED-43F2-858E-B0E19E093F5D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3FC179A7-D762-23D6-0122-1AF00FC6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2DCA1618-F849-4D23-A45D-F373EE5FDD4B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7A649358-9CFF-F3F8-21BD-AF32D661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30B1FC73-C5E8-8AF9-2F61-ACEB9244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18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C469913E-7FEE-B06B-FE28-97B314B50E8D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F78EC5DF-9D39-7E0E-E44E-BC52E637BDF5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27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BA51-539E-A078-F874-7C901E55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CD6207-EAB2-AC05-6472-AEE8BDCC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SONUÇLAR VE ÖNERİLER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B127A6-2E09-AD90-D0CB-6B9FAF22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Kullanılan yöntemlerin ve elde edilen bulguların özetlendiği son değerlendirme bölümüdür.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Araştırmanın, uygulamaya varsa tezin gerçekleştiği firmaya ve öğrenciye katkılarını yazın.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Elde edilen sonuçlara dayanarak gelecek çalışmalar için önerilerde bulunmak gerekir.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sz="4800" dirty="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D75A5962-F622-300B-8CE0-54B3CCA57691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DE6B9B43-BE04-0FA7-7BBA-CEB13312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F4EAB042-F3C9-4A52-BBF8-0FA41A7215F1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270359ED-6257-B623-C04F-5196374B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74A61B8D-0F94-4276-2E17-5E451958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19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B68EB48-1501-B1B7-34C5-67B562F70157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10D9143B-D54F-DF0C-7ABF-5FA288BAE0C8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99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C9833-9F3F-F9D9-A49B-71848011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EB90D7-695F-918C-C463-26577375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FF0000"/>
                </a:solidFill>
                <a:latin typeface="Poppins Bold"/>
                <a:cs typeface="Poppins Bold"/>
                <a:sym typeface="Poppins Bold"/>
              </a:rPr>
              <a:t>AÇIKLAMA</a:t>
            </a:r>
            <a:endParaRPr lang="tr-TR" sz="7200" b="1" dirty="0">
              <a:solidFill>
                <a:srgbClr val="FF0000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CD1EFE-D6E3-04E6-1D88-EB0D9810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9302"/>
            <a:ext cx="16459200" cy="70865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Bu sunum şablonu, bitirme tez sunumlarında bölüm genelinde bir standart sağlamak amacıyla hazırlanmıştır.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Tüm öğrencilerin sunumlarını bu şablona uygun şekilde hazırlamaları beklenmektedir.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Şablonda her bölüm için önerilen slayt sayıları yer almaktadır. Çalışmanızın ihtiyacına göre, toplam süreyi ve toplam slayt sayısını koruyarak bölümlere ayrılan slayt sayıları kendi içinde yeniden dağıtılabilir.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u="sng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Sunum süreniz ortalama 15 dakikadır. 10 dakika sunum ve 5 dakika soru-cevap. </a:t>
            </a:r>
            <a:r>
              <a:rPr lang="tr-TR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Bu nedenle içeriklerinizi süreye uygun, sade ve odaklı tutunuz.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Şablon, PAÜ ENM Lisans Bitirme Tezi Yazım Kılavuzu esas alınarak oluşturulmuştur.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NOT: BU SLAYTI OKUDUKTAN SONRA SUNUMDAN SİLİNİZ.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B33F3075-E159-2BA2-E1D2-D2F767226AB7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A270D3C7-E35B-CFB5-7BC7-5A010F5D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47452134-609F-4767-9081-1A7C414BCF11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18CCDC88-4B7B-C289-FBF1-56346B5C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299CCBFB-F09F-4EEC-9D7A-CD3DDAAE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2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482A381-84AF-4B71-42C3-B05C5D9E20C1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C818CFEF-71D0-E401-B957-FC0A5836B030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18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6B4C0-27A1-7A0B-7476-D37DCD5B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78E014-8E1F-1315-C52D-57E78163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KAYNAKLAR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D04696-4F57-9D5D-C892-793BFC33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Kullanılan kaynakları listelendiği bölümdür.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DD4B69CB-6FAF-48E3-585E-F97696DDE6FC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4B79AEBD-8325-E37F-9C25-11371C71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DC05BBE5-58C2-4710-A79B-11F7443C52AC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F1DB1152-B8CF-AEF3-E935-86CF4126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9B20FA00-5551-61F6-383F-836A4BA4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20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7D5304E6-16DA-8024-4E89-289FD143FC93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F29AF7CB-4337-E7BA-7B82-CB41F7A8225A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637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7788" y="-531159"/>
            <a:ext cx="18570388" cy="10818159"/>
          </a:xfrm>
          <a:custGeom>
            <a:avLst/>
            <a:gdLst/>
            <a:ahLst/>
            <a:cxnLst/>
            <a:rect l="l" t="t" r="r" b="b"/>
            <a:pathLst>
              <a:path w="18570388" h="10818159">
                <a:moveTo>
                  <a:pt x="0" y="0"/>
                </a:moveTo>
                <a:lnTo>
                  <a:pt x="18570388" y="0"/>
                </a:lnTo>
                <a:lnTo>
                  <a:pt x="18570388" y="10818159"/>
                </a:lnTo>
                <a:lnTo>
                  <a:pt x="0" y="1081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829" b="-3582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838200" y="1403270"/>
            <a:ext cx="16714308" cy="137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tr-TR" sz="6500" b="1" dirty="0">
                <a:solidFill>
                  <a:srgbClr val="5F81A3"/>
                </a:solidFill>
                <a:latin typeface="Poppins Bold"/>
                <a:ea typeface="+mj-ea"/>
                <a:cs typeface="Poppins Bold"/>
                <a:sym typeface="Poppins Semi-Bold"/>
              </a:rPr>
              <a:t>SORULAR VE TARTIŞMA</a:t>
            </a:r>
            <a:endParaRPr lang="en-US" sz="6500" b="1" dirty="0">
              <a:solidFill>
                <a:srgbClr val="5F81A3"/>
              </a:solidFill>
              <a:latin typeface="Poppins Bold"/>
              <a:ea typeface="+mj-ea"/>
              <a:cs typeface="Poppins Bold"/>
              <a:sym typeface="Poppins Semi-Bold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028700" y="4877921"/>
            <a:ext cx="16230600" cy="0"/>
          </a:xfrm>
          <a:prstGeom prst="line">
            <a:avLst/>
          </a:prstGeom>
          <a:ln w="38100" cap="flat">
            <a:solidFill>
              <a:srgbClr val="2D6BA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51ADDE4D-7FBB-9565-FE30-430D008F929D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9" name="Veri Yer Tutucusu 18">
            <a:extLst>
              <a:ext uri="{FF2B5EF4-FFF2-40B4-BE49-F238E27FC236}">
                <a16:creationId xmlns:a16="http://schemas.microsoft.com/office/drawing/2014/main" id="{3457146B-4C25-4A3A-761C-D949B84A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7B1448DB-25E6-4179-84F8-25CA0E6F6237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20" name="Alt Bilgi Yer Tutucusu 19">
            <a:extLst>
              <a:ext uri="{FF2B5EF4-FFF2-40B4-BE49-F238E27FC236}">
                <a16:creationId xmlns:a16="http://schemas.microsoft.com/office/drawing/2014/main" id="{4182D596-86CC-4C65-7178-4D594E7F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21" name="Slayt Numarası Yer Tutucusu 21">
            <a:extLst>
              <a:ext uri="{FF2B5EF4-FFF2-40B4-BE49-F238E27FC236}">
                <a16:creationId xmlns:a16="http://schemas.microsoft.com/office/drawing/2014/main" id="{A02D0CCD-1381-99DC-3ED1-1CA81B46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21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EDCEC24-7194-D50B-EC5E-D8C3EF4626F3}"/>
              </a:ext>
            </a:extLst>
          </p:cNvPr>
          <p:cNvSpPr txBox="1"/>
          <p:nvPr/>
        </p:nvSpPr>
        <p:spPr>
          <a:xfrm>
            <a:off x="1028700" y="5093598"/>
            <a:ext cx="16523807" cy="137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6500" b="1" dirty="0">
                <a:solidFill>
                  <a:srgbClr val="5F81A3"/>
                </a:solidFill>
                <a:latin typeface="Poppins Bold"/>
                <a:ea typeface="+mj-ea"/>
                <a:cs typeface="Poppins Bold"/>
                <a:sym typeface="Poppins Semi-Bold"/>
              </a:rPr>
              <a:t>KATILIMINIZ İÇİN TEŞEKKÜR</a:t>
            </a:r>
            <a:r>
              <a:rPr lang="tr-TR" sz="6500" b="1" dirty="0">
                <a:solidFill>
                  <a:srgbClr val="5F81A3"/>
                </a:solidFill>
                <a:latin typeface="Poppins Bold"/>
                <a:ea typeface="+mj-ea"/>
                <a:cs typeface="Poppins Bold"/>
                <a:sym typeface="Poppins Semi-Bold"/>
              </a:rPr>
              <a:t> EDERİZ.</a:t>
            </a:r>
            <a:endParaRPr lang="en-US" sz="6500" b="1" dirty="0">
              <a:solidFill>
                <a:srgbClr val="5F81A3"/>
              </a:solidFill>
              <a:latin typeface="Poppins Bold"/>
              <a:ea typeface="+mj-ea"/>
              <a:cs typeface="Poppins Bold"/>
              <a:sym typeface="Poppins Semi-Bold"/>
            </a:endParaRP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359C567D-AE0C-2DDA-2E41-C39E7EB4C5C0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7B9C683D-A520-E3A9-C0FE-463B6B22E40C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BE7ED78E-1761-F62E-DEBD-239D0A09BE70}"/>
              </a:ext>
            </a:extLst>
          </p:cNvPr>
          <p:cNvSpPr/>
          <p:nvPr/>
        </p:nvSpPr>
        <p:spPr>
          <a:xfrm>
            <a:off x="317540" y="282749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2"/>
                </a:lnTo>
                <a:lnTo>
                  <a:pt x="0" y="2269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5B4FB534-6246-8936-6A77-6191B0AD6AA7}"/>
              </a:ext>
            </a:extLst>
          </p:cNvPr>
          <p:cNvSpPr/>
          <p:nvPr/>
        </p:nvSpPr>
        <p:spPr>
          <a:xfrm>
            <a:off x="413958" y="423374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70398" h="2070398">
                <a:moveTo>
                  <a:pt x="0" y="0"/>
                </a:moveTo>
                <a:lnTo>
                  <a:pt x="2070398" y="0"/>
                </a:lnTo>
                <a:lnTo>
                  <a:pt x="2070398" y="2070398"/>
                </a:lnTo>
                <a:lnTo>
                  <a:pt x="0" y="2070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F09A5-09D3-43F8-015B-5BCD6737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D19FED-19E3-7A98-A8F0-78A0B4D7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FF0000"/>
                </a:solidFill>
                <a:latin typeface="Poppins Bold"/>
                <a:cs typeface="Poppins Bold"/>
                <a:sym typeface="Poppins Bold"/>
              </a:rPr>
              <a:t>AÇIKLAMA</a:t>
            </a:r>
            <a:endParaRPr lang="tr-TR" sz="7200" b="1" dirty="0">
              <a:solidFill>
                <a:srgbClr val="FF0000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27755D-9487-B531-C2E1-9F96DDF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9302"/>
            <a:ext cx="16459200" cy="708659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5400" b="1" u="sng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Sunumlarda metin yoğunluğu düşük ve şekil, tablo, grafik, akış diyagramı gibi görsel öğeler ağırlıklı bir anlatım tercih ediniz.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Slaytlarınızı uzun paragraflar yerine anahtar ifadelerle destekleyiniz.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000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Sunumlarınızda başarılar dileriz.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000" b="1" dirty="0">
                <a:solidFill>
                  <a:srgbClr val="FF000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NOT: BU SLAYTI OKUDUKTAN SONRA SUNUMDAN SİLİNİZ.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D3272C9A-C93E-0559-7858-17DBD082210C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635F048C-36F2-E210-6464-6AF8FB2A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B4B14923-A630-4BAD-B673-992840DEE7EC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7F81F235-08AD-D82C-9F0F-E4FCB2A1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E7CD9529-2A2A-9BD6-10E3-9648C46E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3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2A50B72E-C40F-D91D-C55C-7EE6CDADED6F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26D91D66-6056-E418-091C-2984D99FFD68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2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FB7C5C-9B70-F969-5041-E38E17C3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SUNUM PLANI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690D59-A695-B926-F99C-7021FD5C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9302"/>
            <a:ext cx="16459200" cy="70865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Giriş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Literatür taraması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Problem tanımı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Yöntem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Uygulama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Bulgular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Sonuçlar ve öneriler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B1255170-A477-C6D2-B708-00C9ECEB2B77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FBC6D982-425F-924A-4A4D-039F0EDD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04D3AAE8-05F1-4306-80BD-B254EDFEA656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973918F7-3A63-7946-A4CA-5FCE32A9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59C2F111-28EC-7A4F-AED7-3044A9A4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4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D8BCA33-E475-6A85-94B8-2ABCE4D33F9D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87C5AC5-0E2A-3554-FC6B-F364F18353BD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825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C268-3C8D-6DAC-EBAB-77020AF8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38E9B-03B1-D28B-D26C-09B945A3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GİRİŞ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06184-8AF0-8018-7011-1263A841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Bu bölümde tezinizde ele alacağınız konuyu tanımlayın ve okuyuculara araştırmanızın önemini ve değerini açıklayınız.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26D11848-16B5-967D-DC04-F8447C8C1762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7557A35C-1898-0D86-8E2F-28F61B4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E1D460D9-0A50-43F2-819E-8AA5C70D9838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DECDF6BD-1B3B-8E81-3CAB-6CC16820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67226F1A-11FB-5957-C846-1C368B1D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5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27111652-AD64-82F4-35F8-A0EE7952446B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BFAF800D-AA55-D4C2-F221-3BBD64D1732B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42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FF093-DACE-CE07-B111-B406A4A5F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CB032-08A0-B749-79B4-195AA938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GİRİŞ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90C0EB-8AD5-C2B7-F056-F00E914C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400" dirty="0">
                <a:latin typeface="Poppins" panose="00000500000000000000" pitchFamily="2" charset="-94"/>
                <a:cs typeface="Poppins" panose="00000500000000000000" pitchFamily="2" charset="-94"/>
              </a:rPr>
              <a:t>Konu Tanımı: Araştırmanızın odaklandığı konuyu ve ilgili alanı tanımlayın.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400" dirty="0">
                <a:latin typeface="Poppins" panose="00000500000000000000" pitchFamily="2" charset="-94"/>
                <a:cs typeface="Poppins" panose="00000500000000000000" pitchFamily="2" charset="-94"/>
              </a:rPr>
              <a:t>Araştırmanın Amaçları: Araştırmanın genel amacını ve alt hedeflerini belirtin.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400" dirty="0">
                <a:latin typeface="Poppins" panose="00000500000000000000" pitchFamily="2" charset="-94"/>
                <a:cs typeface="Poppins" panose="00000500000000000000" pitchFamily="2" charset="-94"/>
              </a:rPr>
              <a:t>Araştırmada Kullanılan Yöntemler: Tezinizde kullanacağınız yöntemleri kısaca açıklayın.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2E3DC167-B736-9525-6F22-0C2DEA250689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4237149C-FCD3-7F6F-5B01-4E3B5F18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A42114F4-DEA9-4743-806A-773D456CFDDE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A62E804E-2092-67F4-5C45-09107A98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18F95E1B-21A7-7522-7B0D-BDFE2833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6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1426F285-F84C-E683-3560-A9E6B4725C46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8736B46C-A599-8A21-8661-249AFB457FAA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217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4D4FA-63A5-00CC-EAAB-69682DD5C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8BD06A-8298-F67D-9BA5-291229C1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LİTERATÜR TARAMASI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B7EF49-75D3-36E3-4807-62D5AFF0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Literatür taraması, mevcut bilimsel kaynakları araştırarak tezinizin yer aldığı konu hakkında bilgi sağlayan bir bölümdür.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Seçtiğiniz kaynakları detaylı bir şekilde analiz edin. Farklı araştırma yaklaşımlarını, teorik çerçeveleri, metodolojileri ve bulguları karşılaştırın.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En az 15-20 tane makalenin analizinin yapılması gerekmektedir.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Literatür tablosu oluşturmanız faydalı olacaktır.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BD7FA534-85B2-F3D8-1D1D-40419E48AAB6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2644C8AC-E500-6D1D-2B3B-0ED84401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5E072DFB-79EC-452A-8C05-0C6BC6DD3303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3629F9D5-2197-6614-2A5A-2BF16A5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FE6EE026-026F-1F53-D4DC-EB4F0E5D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7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91BDBB4B-FCCC-0243-698F-87B4333072C5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5609EF6F-678F-75F4-E477-E4A4C09CA0FB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401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26A1E-6E2A-124F-605B-4299CF43B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2022D3-6334-1465-80B4-7DEC8FA0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LİTERATÜR TARAMASI (DEVAM)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52E605-1145-0325-AECD-BD93193B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Literatür incelemesinin sonuç kısmında, araştırmanızın mevcut bilgiye nasıl bir katkı sağlayacağını ve hangi boşlukları dolduracağınızı vurgulayın.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47E7C3E2-9C20-D9FB-C682-56D7CABF7A16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9176D28E-8B03-10D7-44D0-9E24E777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66BA7DED-D49E-4F33-8202-90A136DE34C0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0BA60586-B8FF-F969-CC77-4E7183AA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68B11B30-FF42-EEF2-C69D-95B67655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8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836123A-CF7C-E973-5AF2-70EC19D1A2D6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23A44D5C-D28A-99E6-A14C-D1AD8A0D3F04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38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46377-B013-1389-9A5A-2315999A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E0E7A2-3BEC-BE9A-95CD-7C6D1F32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17373600" cy="1143000"/>
          </a:xfrm>
        </p:spPr>
        <p:txBody>
          <a:bodyPr>
            <a:normAutofit fontScale="90000"/>
          </a:bodyPr>
          <a:lstStyle/>
          <a:p>
            <a:r>
              <a:rPr lang="tr-TR" sz="7200" b="1" dirty="0">
                <a:solidFill>
                  <a:srgbClr val="5F81A3"/>
                </a:solidFill>
                <a:latin typeface="Poppins Bold"/>
                <a:cs typeface="Poppins Bold"/>
                <a:sym typeface="Poppins Bold"/>
              </a:rPr>
              <a:t>PROBLEM TANIMI</a:t>
            </a:r>
            <a:endParaRPr lang="tr-TR" sz="7200" b="1" dirty="0">
              <a:solidFill>
                <a:srgbClr val="5F81A3"/>
              </a:solidFill>
              <a:latin typeface="Poppins Bold"/>
              <a:cs typeface="Poppins Bold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1E8152-2F1B-490E-0A96-8E14B23B3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728"/>
            <a:ext cx="16459200" cy="7161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Tezde ele alınacak olan problemin genel bir tanımı yapılmalıdır.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4800" dirty="0">
                <a:latin typeface="Poppins" panose="00000500000000000000" pitchFamily="2" charset="-94"/>
                <a:cs typeface="Poppins" panose="00000500000000000000" pitchFamily="2" charset="-94"/>
              </a:rPr>
              <a:t>Bu tanım, sorunun ne olduğunu ve neden önemli olduğunu belirtmelidir.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54DEA988-7FD9-F798-17FF-8AE8BAF33039}"/>
              </a:ext>
            </a:extLst>
          </p:cNvPr>
          <p:cNvSpPr/>
          <p:nvPr/>
        </p:nvSpPr>
        <p:spPr>
          <a:xfrm>
            <a:off x="8746010" y="9658350"/>
            <a:ext cx="9031836" cy="0"/>
          </a:xfrm>
          <a:prstGeom prst="line">
            <a:avLst/>
          </a:prstGeom>
          <a:ln w="28575" cap="flat">
            <a:solidFill>
              <a:srgbClr val="0D0D0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sz="200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9" name="Veri Yer Tutucusu 18">
            <a:extLst>
              <a:ext uri="{FF2B5EF4-FFF2-40B4-BE49-F238E27FC236}">
                <a16:creationId xmlns:a16="http://schemas.microsoft.com/office/drawing/2014/main" id="{0E1C70E3-80A1-B6FD-6515-11A093B0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958" y="9475788"/>
            <a:ext cx="2133600" cy="365125"/>
          </a:xfrm>
        </p:spPr>
        <p:txBody>
          <a:bodyPr/>
          <a:lstStyle/>
          <a:p>
            <a:fld id="{4A0C558A-E408-4567-B5F3-44E864EC7510}" type="datetime1">
              <a:rPr lang="tr-TR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2.01.2026</a:t>
            </a:fld>
            <a:endParaRPr lang="en-US" sz="2000" dirty="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0" name="Alt Bilgi Yer Tutucusu 19">
            <a:extLst>
              <a:ext uri="{FF2B5EF4-FFF2-40B4-BE49-F238E27FC236}">
                <a16:creationId xmlns:a16="http://schemas.microsoft.com/office/drawing/2014/main" id="{7954612B-5C82-DC70-DE0A-0ED25263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6547" y="9486086"/>
            <a:ext cx="5442870" cy="34452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PAÜ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Endüstri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Mühendisliği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Bölümü</a:t>
            </a:r>
          </a:p>
        </p:txBody>
      </p:sp>
      <p:sp>
        <p:nvSpPr>
          <p:cNvPr id="11" name="Slayt Numarası Yer Tutucusu 21">
            <a:extLst>
              <a:ext uri="{FF2B5EF4-FFF2-40B4-BE49-F238E27FC236}">
                <a16:creationId xmlns:a16="http://schemas.microsoft.com/office/drawing/2014/main" id="{A47F947F-1D93-6DE6-BBF7-AAA1F2B9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9000" y="947578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chemeClr val="tx1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pPr/>
              <a:t>9</a:t>
            </a:fld>
            <a:endParaRPr lang="en-US" sz="2000">
              <a:solidFill>
                <a:schemeClr val="tx1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934E83E-D7DF-B2D5-3887-C2F930DA4421}"/>
              </a:ext>
            </a:extLst>
          </p:cNvPr>
          <p:cNvSpPr/>
          <p:nvPr/>
        </p:nvSpPr>
        <p:spPr>
          <a:xfrm>
            <a:off x="16089843" y="288641"/>
            <a:ext cx="1620000" cy="1620000"/>
          </a:xfrm>
          <a:custGeom>
            <a:avLst/>
            <a:gdLst/>
            <a:ahLst/>
            <a:cxnLst/>
            <a:rect l="l" t="t" r="r" b="b"/>
            <a:pathLst>
              <a:path w="2269181" h="2269181">
                <a:moveTo>
                  <a:pt x="0" y="0"/>
                </a:moveTo>
                <a:lnTo>
                  <a:pt x="2269181" y="0"/>
                </a:lnTo>
                <a:lnTo>
                  <a:pt x="2269181" y="2269181"/>
                </a:lnTo>
                <a:lnTo>
                  <a:pt x="0" y="22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B3541212-B9EA-E3D5-85D8-587DEEE4C28B}"/>
              </a:ext>
            </a:extLst>
          </p:cNvPr>
          <p:cNvSpPr/>
          <p:nvPr/>
        </p:nvSpPr>
        <p:spPr>
          <a:xfrm>
            <a:off x="16179843" y="461101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2038043" h="2038043">
                <a:moveTo>
                  <a:pt x="0" y="0"/>
                </a:moveTo>
                <a:lnTo>
                  <a:pt x="2038043" y="0"/>
                </a:lnTo>
                <a:lnTo>
                  <a:pt x="2038043" y="2038043"/>
                </a:lnTo>
                <a:lnTo>
                  <a:pt x="0" y="2038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31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748</Words>
  <Application>Microsoft Office PowerPoint</Application>
  <PresentationFormat>Özel</PresentationFormat>
  <Paragraphs>146</Paragraphs>
  <Slides>21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Poppins Bold</vt:lpstr>
      <vt:lpstr>Calibri</vt:lpstr>
      <vt:lpstr>Arial</vt:lpstr>
      <vt:lpstr>Aptos</vt:lpstr>
      <vt:lpstr>Poppins</vt:lpstr>
      <vt:lpstr>Wingdings</vt:lpstr>
      <vt:lpstr>Office Theme</vt:lpstr>
      <vt:lpstr>PowerPoint Sunusu</vt:lpstr>
      <vt:lpstr>AÇIKLAMA</vt:lpstr>
      <vt:lpstr>AÇIKLAMA</vt:lpstr>
      <vt:lpstr>SUNUM PLANI</vt:lpstr>
      <vt:lpstr>GİRİŞ</vt:lpstr>
      <vt:lpstr>GİRİŞ (DEVAM)</vt:lpstr>
      <vt:lpstr>LİTERATÜR TARAMASI</vt:lpstr>
      <vt:lpstr>LİTERATÜR TARAMASI (DEVAM)</vt:lpstr>
      <vt:lpstr>PROBLEM TANIMI</vt:lpstr>
      <vt:lpstr>ARAŞTIRMA SORULARI</vt:lpstr>
      <vt:lpstr>YÖNTEM</vt:lpstr>
      <vt:lpstr>YÖNTEM (DEVAM)</vt:lpstr>
      <vt:lpstr>UYGULAMA</vt:lpstr>
      <vt:lpstr>UYGULAMA (DEVAM)</vt:lpstr>
      <vt:lpstr>BULGULAR</vt:lpstr>
      <vt:lpstr>BULGULAR (DEVAM)</vt:lpstr>
      <vt:lpstr>BULGULAR (DEVAM)</vt:lpstr>
      <vt:lpstr>BULGULAR (DEVAM)</vt:lpstr>
      <vt:lpstr>SONUÇLAR VE ÖNERİLER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Gradient Business Pitch Deck Presentation</dc:title>
  <cp:lastModifiedBy>ASKINER GUNGOR</cp:lastModifiedBy>
  <cp:revision>23</cp:revision>
  <dcterms:created xsi:type="dcterms:W3CDTF">2006-08-16T00:00:00Z</dcterms:created>
  <dcterms:modified xsi:type="dcterms:W3CDTF">2026-01-02T08:44:06Z</dcterms:modified>
  <dc:identifier>DAG8byadU-Y</dc:identifier>
</cp:coreProperties>
</file>