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68" r:id="rId3"/>
    <p:sldId id="269" r:id="rId4"/>
    <p:sldId id="271" r:id="rId5"/>
    <p:sldId id="267" r:id="rId6"/>
    <p:sldId id="257" r:id="rId7"/>
    <p:sldId id="258" r:id="rId8"/>
    <p:sldId id="261" r:id="rId9"/>
    <p:sldId id="260" r:id="rId10"/>
    <p:sldId id="262" r:id="rId11"/>
    <p:sldId id="263" r:id="rId12"/>
    <p:sldId id="259" r:id="rId13"/>
    <p:sldId id="274" r:id="rId14"/>
    <p:sldId id="275" r:id="rId15"/>
    <p:sldId id="276" r:id="rId16"/>
    <p:sldId id="264" r:id="rId17"/>
    <p:sldId id="273" r:id="rId18"/>
    <p:sldId id="266" r:id="rId19"/>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337" autoAdjust="0"/>
    <p:restoredTop sz="94660"/>
  </p:normalViewPr>
  <p:slideViewPr>
    <p:cSldViewPr>
      <p:cViewPr varScale="1">
        <p:scale>
          <a:sx n="66" d="100"/>
          <a:sy n="66" d="100"/>
        </p:scale>
        <p:origin x="600" y="72"/>
      </p:cViewPr>
      <p:guideLst>
        <p:guide orient="horz" pos="2880"/>
        <p:guide pos="2160"/>
      </p:guideLst>
    </p:cSldViewPr>
  </p:slideViewPr>
  <p:notesTextViewPr>
    <p:cViewPr>
      <p:scale>
        <a:sx n="100" d="100"/>
        <a:sy n="100" d="100"/>
      </p:scale>
      <p:origin x="0" y="0"/>
    </p:cViewPr>
  </p:notesTextViewPr>
  <p:sorterViewPr>
    <p:cViewPr>
      <p:scale>
        <a:sx n="80" d="100"/>
        <a:sy n="80" d="100"/>
      </p:scale>
      <p:origin x="0" y="-2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F1E4E2-1995-4867-9E38-63F1470999E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BA56C89-FCE0-4CF8-A8BA-C131BD2E1DC3}">
      <dgm:prSet/>
      <dgm:spPr/>
      <dgm:t>
        <a:bodyPr/>
        <a:lstStyle/>
        <a:p>
          <a:pPr>
            <a:lnSpc>
              <a:spcPct val="100000"/>
            </a:lnSpc>
          </a:pPr>
          <a:r>
            <a:rPr lang="en-AU" dirty="0"/>
            <a:t>​</a:t>
          </a:r>
          <a:r>
            <a:rPr lang="en-AU" b="1" dirty="0" err="1"/>
            <a:t>Klinik</a:t>
          </a:r>
          <a:r>
            <a:rPr lang="en-AU" b="1" dirty="0"/>
            <a:t> </a:t>
          </a:r>
          <a:r>
            <a:rPr lang="en-AU" b="1" dirty="0" err="1"/>
            <a:t>Düzey</a:t>
          </a:r>
          <a:r>
            <a:rPr lang="en-AU" b="1" dirty="0"/>
            <a:t>:</a:t>
          </a:r>
          <a:r>
            <a:rPr lang="en-AU" dirty="0"/>
            <a:t> </a:t>
          </a:r>
          <a:r>
            <a:rPr lang="en-AU" dirty="0" err="1"/>
            <a:t>Klinik</a:t>
          </a:r>
          <a:r>
            <a:rPr lang="en-AU" dirty="0"/>
            <a:t> </a:t>
          </a:r>
          <a:r>
            <a:rPr lang="en-AU" dirty="0" err="1"/>
            <a:t>operasyonlarda</a:t>
          </a:r>
          <a:r>
            <a:rPr lang="en-AU" dirty="0"/>
            <a:t> </a:t>
          </a:r>
          <a:r>
            <a:rPr lang="en-AU" dirty="0" err="1"/>
            <a:t>dijitalleşme</a:t>
          </a:r>
          <a:r>
            <a:rPr lang="en-AU" dirty="0"/>
            <a:t> </a:t>
          </a:r>
          <a:r>
            <a:rPr lang="en-AU" dirty="0" err="1"/>
            <a:t>ile</a:t>
          </a:r>
          <a:r>
            <a:rPr lang="en-AU" dirty="0"/>
            <a:t> </a:t>
          </a:r>
          <a:r>
            <a:rPr lang="en-AU" dirty="0" err="1"/>
            <a:t>kağıt</a:t>
          </a:r>
          <a:r>
            <a:rPr lang="en-AU" dirty="0"/>
            <a:t> </a:t>
          </a:r>
          <a:r>
            <a:rPr lang="en-AU" dirty="0" err="1"/>
            <a:t>tüketiminin</a:t>
          </a:r>
          <a:r>
            <a:rPr lang="en-AU" dirty="0"/>
            <a:t> </a:t>
          </a:r>
          <a:r>
            <a:rPr lang="en-AU" dirty="0" err="1"/>
            <a:t>sonlandırılması</a:t>
          </a:r>
          <a:r>
            <a:rPr lang="en-AU" dirty="0"/>
            <a:t>, </a:t>
          </a:r>
          <a:r>
            <a:rPr lang="en-AU" dirty="0" err="1"/>
            <a:t>tıbbi</a:t>
          </a:r>
          <a:r>
            <a:rPr lang="en-AU" dirty="0"/>
            <a:t> </a:t>
          </a:r>
          <a:r>
            <a:rPr lang="en-AU" dirty="0" err="1"/>
            <a:t>atık</a:t>
          </a:r>
          <a:r>
            <a:rPr lang="en-AU" dirty="0"/>
            <a:t> </a:t>
          </a:r>
          <a:r>
            <a:rPr lang="en-AU" dirty="0" err="1"/>
            <a:t>yönetimi</a:t>
          </a:r>
          <a:r>
            <a:rPr lang="en-AU" dirty="0"/>
            <a:t> </a:t>
          </a:r>
          <a:r>
            <a:rPr lang="en-AU" dirty="0" err="1"/>
            <a:t>ve</a:t>
          </a:r>
          <a:r>
            <a:rPr lang="en-AU" dirty="0"/>
            <a:t> </a:t>
          </a:r>
          <a:r>
            <a:rPr lang="en-AU" dirty="0" err="1"/>
            <a:t>enerji</a:t>
          </a:r>
          <a:r>
            <a:rPr lang="en-AU" dirty="0"/>
            <a:t> </a:t>
          </a:r>
          <a:r>
            <a:rPr lang="en-AU" dirty="0" err="1"/>
            <a:t>tasarrufu</a:t>
          </a:r>
          <a:r>
            <a:rPr lang="en-AU" dirty="0"/>
            <a:t> </a:t>
          </a:r>
          <a:r>
            <a:rPr lang="en-AU" dirty="0" err="1"/>
            <a:t>sağlayan</a:t>
          </a:r>
          <a:r>
            <a:rPr lang="en-AU" dirty="0"/>
            <a:t> </a:t>
          </a:r>
          <a:r>
            <a:rPr lang="en-AU" dirty="0" err="1"/>
            <a:t>cihaz</a:t>
          </a:r>
          <a:r>
            <a:rPr lang="en-AU" dirty="0"/>
            <a:t> </a:t>
          </a:r>
          <a:r>
            <a:rPr lang="en-AU" dirty="0" err="1"/>
            <a:t>yönetimi</a:t>
          </a:r>
          <a:r>
            <a:rPr lang="en-AU" dirty="0"/>
            <a:t>.​</a:t>
          </a:r>
          <a:endParaRPr lang="en-US" dirty="0"/>
        </a:p>
      </dgm:t>
    </dgm:pt>
    <dgm:pt modelId="{1EE48DB9-E0C4-4D98-A64E-B60F4E2DB49B}" type="parTrans" cxnId="{F5BBD20A-F1AC-42ED-ADDF-1809E9916B4B}">
      <dgm:prSet/>
      <dgm:spPr/>
      <dgm:t>
        <a:bodyPr/>
        <a:lstStyle/>
        <a:p>
          <a:endParaRPr lang="en-US"/>
        </a:p>
      </dgm:t>
    </dgm:pt>
    <dgm:pt modelId="{647B5968-DE30-4D77-B164-36DD3D60699F}" type="sibTrans" cxnId="{F5BBD20A-F1AC-42ED-ADDF-1809E9916B4B}">
      <dgm:prSet/>
      <dgm:spPr/>
      <dgm:t>
        <a:bodyPr/>
        <a:lstStyle/>
        <a:p>
          <a:endParaRPr lang="en-US"/>
        </a:p>
      </dgm:t>
    </dgm:pt>
    <dgm:pt modelId="{E5F2132E-B31F-4125-BFEC-20F7EC01981E}">
      <dgm:prSet/>
      <dgm:spPr/>
      <dgm:t>
        <a:bodyPr/>
        <a:lstStyle/>
        <a:p>
          <a:pPr>
            <a:lnSpc>
              <a:spcPct val="100000"/>
            </a:lnSpc>
          </a:pPr>
          <a:r>
            <a:rPr lang="en-AU" b="1" dirty="0" err="1"/>
            <a:t>Kurumsal</a:t>
          </a:r>
          <a:r>
            <a:rPr lang="en-AU" b="1" dirty="0"/>
            <a:t> </a:t>
          </a:r>
          <a:r>
            <a:rPr lang="en-AU" b="1" dirty="0" err="1"/>
            <a:t>Düzey</a:t>
          </a:r>
          <a:r>
            <a:rPr lang="en-AU" b="1" dirty="0"/>
            <a:t>: </a:t>
          </a:r>
          <a:r>
            <a:rPr lang="en-AU" dirty="0" err="1"/>
            <a:t>Sağlık</a:t>
          </a:r>
          <a:r>
            <a:rPr lang="en-AU" dirty="0"/>
            <a:t> </a:t>
          </a:r>
          <a:r>
            <a:rPr lang="en-AU" dirty="0" err="1"/>
            <a:t>kuruluşlarında</a:t>
          </a:r>
          <a:r>
            <a:rPr lang="en-AU" dirty="0"/>
            <a:t> </a:t>
          </a:r>
          <a:r>
            <a:rPr lang="en-AU" dirty="0" err="1"/>
            <a:t>Döngüsel</a:t>
          </a:r>
          <a:r>
            <a:rPr lang="en-AU" dirty="0"/>
            <a:t> Ekonomi (</a:t>
          </a:r>
          <a:r>
            <a:rPr lang="en-AU" dirty="0" err="1"/>
            <a:t>Azalt-Yeniden</a:t>
          </a:r>
          <a:r>
            <a:rPr lang="en-AU" dirty="0"/>
            <a:t> </a:t>
          </a:r>
          <a:r>
            <a:rPr lang="en-AU" dirty="0" err="1"/>
            <a:t>Kullan</a:t>
          </a:r>
          <a:r>
            <a:rPr lang="en-AU" dirty="0"/>
            <a:t>-Geri </a:t>
          </a:r>
          <a:r>
            <a:rPr lang="en-AU" dirty="0" err="1"/>
            <a:t>Dönüştür</a:t>
          </a:r>
          <a:r>
            <a:rPr lang="en-AU" dirty="0"/>
            <a:t>) </a:t>
          </a:r>
          <a:r>
            <a:rPr lang="en-AU" dirty="0" err="1"/>
            <a:t>prensiplerinin</a:t>
          </a:r>
          <a:r>
            <a:rPr lang="en-AU" dirty="0"/>
            <a:t> </a:t>
          </a:r>
          <a:r>
            <a:rPr lang="en-AU" dirty="0" err="1"/>
            <a:t>savunulması</a:t>
          </a:r>
          <a:r>
            <a:rPr lang="en-AU" dirty="0"/>
            <a:t>. </a:t>
          </a:r>
          <a:r>
            <a:rPr lang="en-AU" dirty="0" err="1"/>
            <a:t>Özellikle</a:t>
          </a:r>
          <a:r>
            <a:rPr lang="en-AU" dirty="0"/>
            <a:t> </a:t>
          </a:r>
          <a:r>
            <a:rPr lang="en-AU" dirty="0" err="1"/>
            <a:t>sarf</a:t>
          </a:r>
          <a:r>
            <a:rPr lang="en-AU" dirty="0"/>
            <a:t> </a:t>
          </a:r>
          <a:r>
            <a:rPr lang="en-AU" dirty="0" err="1"/>
            <a:t>malzemesi</a:t>
          </a:r>
          <a:r>
            <a:rPr lang="en-AU" dirty="0"/>
            <a:t> </a:t>
          </a:r>
          <a:r>
            <a:rPr lang="en-AU" dirty="0" err="1"/>
            <a:t>tedariğinde</a:t>
          </a:r>
          <a:r>
            <a:rPr lang="en-AU" dirty="0"/>
            <a:t> petrol </a:t>
          </a:r>
          <a:r>
            <a:rPr lang="en-AU" dirty="0" err="1"/>
            <a:t>bazlı</a:t>
          </a:r>
          <a:r>
            <a:rPr lang="en-AU" dirty="0"/>
            <a:t> </a:t>
          </a:r>
          <a:r>
            <a:rPr lang="en-AU" dirty="0" err="1"/>
            <a:t>plastik</a:t>
          </a:r>
          <a:r>
            <a:rPr lang="en-AU" dirty="0"/>
            <a:t> </a:t>
          </a:r>
          <a:r>
            <a:rPr lang="en-AU" dirty="0" err="1"/>
            <a:t>ambalajlar</a:t>
          </a:r>
          <a:r>
            <a:rPr lang="en-AU" dirty="0"/>
            <a:t> </a:t>
          </a:r>
          <a:r>
            <a:rPr lang="en-AU" dirty="0" err="1"/>
            <a:t>yerine</a:t>
          </a:r>
          <a:r>
            <a:rPr lang="en-AU" dirty="0"/>
            <a:t> </a:t>
          </a:r>
          <a:r>
            <a:rPr lang="en-AU" dirty="0" err="1"/>
            <a:t>doğa</a:t>
          </a:r>
          <a:r>
            <a:rPr lang="en-AU" dirty="0"/>
            <a:t> </a:t>
          </a:r>
          <a:r>
            <a:rPr lang="en-AU" dirty="0" err="1"/>
            <a:t>dostu</a:t>
          </a:r>
          <a:r>
            <a:rPr lang="en-AU" dirty="0"/>
            <a:t> </a:t>
          </a:r>
          <a:r>
            <a:rPr lang="en-AU" dirty="0" err="1"/>
            <a:t>alternatiflerin</a:t>
          </a:r>
          <a:r>
            <a:rPr lang="en-AU" dirty="0"/>
            <a:t> </a:t>
          </a:r>
          <a:r>
            <a:rPr lang="en-AU" dirty="0" err="1"/>
            <a:t>tercih</a:t>
          </a:r>
          <a:r>
            <a:rPr lang="en-AU" dirty="0"/>
            <a:t> </a:t>
          </a:r>
          <a:r>
            <a:rPr lang="en-AU" dirty="0" err="1"/>
            <a:t>edilmesi</a:t>
          </a:r>
          <a:r>
            <a:rPr lang="en-AU" dirty="0"/>
            <a:t>.</a:t>
          </a:r>
          <a:endParaRPr lang="en-US" dirty="0"/>
        </a:p>
      </dgm:t>
    </dgm:pt>
    <dgm:pt modelId="{87BD14C0-3CA5-4C24-88FE-8F725B93BABD}" type="parTrans" cxnId="{1D71B255-0FA2-4E85-A2B2-D92A118BB8A0}">
      <dgm:prSet/>
      <dgm:spPr/>
      <dgm:t>
        <a:bodyPr/>
        <a:lstStyle/>
        <a:p>
          <a:endParaRPr lang="en-US"/>
        </a:p>
      </dgm:t>
    </dgm:pt>
    <dgm:pt modelId="{A1DFE09D-89C1-438B-9829-D83DCA784854}" type="sibTrans" cxnId="{1D71B255-0FA2-4E85-A2B2-D92A118BB8A0}">
      <dgm:prSet/>
      <dgm:spPr/>
      <dgm:t>
        <a:bodyPr/>
        <a:lstStyle/>
        <a:p>
          <a:endParaRPr lang="en-US"/>
        </a:p>
      </dgm:t>
    </dgm:pt>
    <dgm:pt modelId="{B69A29DF-2D6E-4676-BABA-DCC4C1FB5D4A}">
      <dgm:prSet/>
      <dgm:spPr/>
      <dgm:t>
        <a:bodyPr/>
        <a:lstStyle/>
        <a:p>
          <a:pPr>
            <a:lnSpc>
              <a:spcPct val="100000"/>
            </a:lnSpc>
          </a:pPr>
          <a:r>
            <a:rPr lang="en-AU" b="1"/>
            <a:t>Toplumsal Düzey: </a:t>
          </a:r>
          <a:r>
            <a:rPr lang="en-AU"/>
            <a:t>Hastalara aktif ulaşımın (yürüyüş, bisiklet) ve doğa temelli sağlık yaklaşımlarının bir tedavi protokolü olarak reçete edilmesi. Hareketli bir yaşam tarzı, sağlık hizmetlerine olan talebi azaltarak sistemin çevresel yükünü dolaylı olarak düşür</a:t>
          </a:r>
          <a:endParaRPr lang="en-US"/>
        </a:p>
      </dgm:t>
    </dgm:pt>
    <dgm:pt modelId="{F9A4FC37-F5C5-4FFC-806D-E46EA563D637}" type="parTrans" cxnId="{0A84C5C0-1B50-4100-88F3-19C4C27C0ACA}">
      <dgm:prSet/>
      <dgm:spPr/>
      <dgm:t>
        <a:bodyPr/>
        <a:lstStyle/>
        <a:p>
          <a:endParaRPr lang="en-US"/>
        </a:p>
      </dgm:t>
    </dgm:pt>
    <dgm:pt modelId="{661B772D-B6A3-486C-AFF5-4D54B63B089F}" type="sibTrans" cxnId="{0A84C5C0-1B50-4100-88F3-19C4C27C0ACA}">
      <dgm:prSet/>
      <dgm:spPr/>
      <dgm:t>
        <a:bodyPr/>
        <a:lstStyle/>
        <a:p>
          <a:endParaRPr lang="en-US"/>
        </a:p>
      </dgm:t>
    </dgm:pt>
    <dgm:pt modelId="{AE37DEB0-A277-440C-A884-8509DB87FD61}" type="pres">
      <dgm:prSet presAssocID="{48F1E4E2-1995-4867-9E38-63F1470999ED}" presName="root" presStyleCnt="0">
        <dgm:presLayoutVars>
          <dgm:dir/>
          <dgm:resizeHandles val="exact"/>
        </dgm:presLayoutVars>
      </dgm:prSet>
      <dgm:spPr/>
    </dgm:pt>
    <dgm:pt modelId="{A8CAC590-3187-4B05-9FD1-EA3BB2DDA9CC}" type="pres">
      <dgm:prSet presAssocID="{2BA56C89-FCE0-4CF8-A8BA-C131BD2E1DC3}" presName="compNode" presStyleCnt="0"/>
      <dgm:spPr/>
    </dgm:pt>
    <dgm:pt modelId="{0430EBEB-A4E8-487E-9773-7FDB2FAD619A}" type="pres">
      <dgm:prSet presAssocID="{2BA56C89-FCE0-4CF8-A8BA-C131BD2E1DC3}" presName="bgRect" presStyleLbl="bgShp" presStyleIdx="0" presStyleCnt="3"/>
      <dgm:spPr/>
    </dgm:pt>
    <dgm:pt modelId="{CBE9CDC9-79B2-4F24-878D-4E96E2784D16}" type="pres">
      <dgm:prSet presAssocID="{2BA56C89-FCE0-4CF8-A8BA-C131BD2E1DC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oskop"/>
        </a:ext>
      </dgm:extLst>
    </dgm:pt>
    <dgm:pt modelId="{4F8B516F-2E5B-4597-8FE5-46A5B1DC2D24}" type="pres">
      <dgm:prSet presAssocID="{2BA56C89-FCE0-4CF8-A8BA-C131BD2E1DC3}" presName="spaceRect" presStyleCnt="0"/>
      <dgm:spPr/>
    </dgm:pt>
    <dgm:pt modelId="{8481FF70-EEB5-4E27-9913-D6491B229DE9}" type="pres">
      <dgm:prSet presAssocID="{2BA56C89-FCE0-4CF8-A8BA-C131BD2E1DC3}" presName="parTx" presStyleLbl="revTx" presStyleIdx="0" presStyleCnt="3">
        <dgm:presLayoutVars>
          <dgm:chMax val="0"/>
          <dgm:chPref val="0"/>
        </dgm:presLayoutVars>
      </dgm:prSet>
      <dgm:spPr/>
    </dgm:pt>
    <dgm:pt modelId="{D435F5D8-5A0C-4A36-9A32-9ABDBAA0065E}" type="pres">
      <dgm:prSet presAssocID="{647B5968-DE30-4D77-B164-36DD3D60699F}" presName="sibTrans" presStyleCnt="0"/>
      <dgm:spPr/>
    </dgm:pt>
    <dgm:pt modelId="{B4137D5A-8573-4855-BFA9-1E56065F2FCB}" type="pres">
      <dgm:prSet presAssocID="{B69A29DF-2D6E-4676-BABA-DCC4C1FB5D4A}" presName="compNode" presStyleCnt="0"/>
      <dgm:spPr/>
    </dgm:pt>
    <dgm:pt modelId="{F225FB77-2A90-4A47-A06D-EED6040ED867}" type="pres">
      <dgm:prSet presAssocID="{B69A29DF-2D6E-4676-BABA-DCC4C1FB5D4A}" presName="bgRect" presStyleLbl="bgShp" presStyleIdx="1" presStyleCnt="3"/>
      <dgm:spPr/>
    </dgm:pt>
    <dgm:pt modelId="{E0B11F52-9E93-4DEC-8609-204FCAD7E578}" type="pres">
      <dgm:prSet presAssocID="{B69A29DF-2D6E-4676-BABA-DCC4C1FB5D4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Yinele"/>
        </a:ext>
      </dgm:extLst>
    </dgm:pt>
    <dgm:pt modelId="{0ED55BCA-34B8-45AE-B77C-EA651546D4CC}" type="pres">
      <dgm:prSet presAssocID="{B69A29DF-2D6E-4676-BABA-DCC4C1FB5D4A}" presName="spaceRect" presStyleCnt="0"/>
      <dgm:spPr/>
    </dgm:pt>
    <dgm:pt modelId="{FE85A7D7-22F8-4717-AF29-59F7DBB3A30F}" type="pres">
      <dgm:prSet presAssocID="{B69A29DF-2D6E-4676-BABA-DCC4C1FB5D4A}" presName="parTx" presStyleLbl="revTx" presStyleIdx="1" presStyleCnt="3">
        <dgm:presLayoutVars>
          <dgm:chMax val="0"/>
          <dgm:chPref val="0"/>
        </dgm:presLayoutVars>
      </dgm:prSet>
      <dgm:spPr/>
    </dgm:pt>
    <dgm:pt modelId="{6AD1A459-9818-4CF1-B66A-3B0DAC4EB820}" type="pres">
      <dgm:prSet presAssocID="{661B772D-B6A3-486C-AFF5-4D54B63B089F}" presName="sibTrans" presStyleCnt="0"/>
      <dgm:spPr/>
    </dgm:pt>
    <dgm:pt modelId="{D17DDA7A-7052-4E07-8AC9-CBB029003E2F}" type="pres">
      <dgm:prSet presAssocID="{E5F2132E-B31F-4125-BFEC-20F7EC01981E}" presName="compNode" presStyleCnt="0"/>
      <dgm:spPr/>
    </dgm:pt>
    <dgm:pt modelId="{98868E08-12A8-413B-9207-723736AEE97B}" type="pres">
      <dgm:prSet presAssocID="{E5F2132E-B31F-4125-BFEC-20F7EC01981E}" presName="bgRect" presStyleLbl="bgShp" presStyleIdx="2" presStyleCnt="3"/>
      <dgm:spPr/>
    </dgm:pt>
    <dgm:pt modelId="{630C29A3-A5C8-487C-A6C0-4E79D9778F09}" type="pres">
      <dgm:prSet presAssocID="{E5F2132E-B31F-4125-BFEC-20F7EC01981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isiklet sürme"/>
        </a:ext>
      </dgm:extLst>
    </dgm:pt>
    <dgm:pt modelId="{B89833A0-D183-449B-A3E5-34ABC50896FC}" type="pres">
      <dgm:prSet presAssocID="{E5F2132E-B31F-4125-BFEC-20F7EC01981E}" presName="spaceRect" presStyleCnt="0"/>
      <dgm:spPr/>
    </dgm:pt>
    <dgm:pt modelId="{38FDEF28-DC1C-4A26-B2EA-6E0957D7B5FF}" type="pres">
      <dgm:prSet presAssocID="{E5F2132E-B31F-4125-BFEC-20F7EC01981E}" presName="parTx" presStyleLbl="revTx" presStyleIdx="2" presStyleCnt="3">
        <dgm:presLayoutVars>
          <dgm:chMax val="0"/>
          <dgm:chPref val="0"/>
        </dgm:presLayoutVars>
      </dgm:prSet>
      <dgm:spPr/>
    </dgm:pt>
  </dgm:ptLst>
  <dgm:cxnLst>
    <dgm:cxn modelId="{F5BBD20A-F1AC-42ED-ADDF-1809E9916B4B}" srcId="{48F1E4E2-1995-4867-9E38-63F1470999ED}" destId="{2BA56C89-FCE0-4CF8-A8BA-C131BD2E1DC3}" srcOrd="0" destOrd="0" parTransId="{1EE48DB9-E0C4-4D98-A64E-B60F4E2DB49B}" sibTransId="{647B5968-DE30-4D77-B164-36DD3D60699F}"/>
    <dgm:cxn modelId="{BFEF4B5C-47DB-440D-AD87-4AB99FCCA6F7}" type="presOf" srcId="{B69A29DF-2D6E-4676-BABA-DCC4C1FB5D4A}" destId="{FE85A7D7-22F8-4717-AF29-59F7DBB3A30F}" srcOrd="0" destOrd="0" presId="urn:microsoft.com/office/officeart/2018/2/layout/IconVerticalSolidList"/>
    <dgm:cxn modelId="{1D71B255-0FA2-4E85-A2B2-D92A118BB8A0}" srcId="{48F1E4E2-1995-4867-9E38-63F1470999ED}" destId="{E5F2132E-B31F-4125-BFEC-20F7EC01981E}" srcOrd="2" destOrd="0" parTransId="{87BD14C0-3CA5-4C24-88FE-8F725B93BABD}" sibTransId="{A1DFE09D-89C1-438B-9829-D83DCA784854}"/>
    <dgm:cxn modelId="{2DFDE5A6-D55D-4D91-97B4-FBA0AB7C5FFD}" type="presOf" srcId="{48F1E4E2-1995-4867-9E38-63F1470999ED}" destId="{AE37DEB0-A277-440C-A884-8509DB87FD61}" srcOrd="0" destOrd="0" presId="urn:microsoft.com/office/officeart/2018/2/layout/IconVerticalSolidList"/>
    <dgm:cxn modelId="{E3AB1EA8-F7EB-4A6E-98F7-C263D4310B85}" type="presOf" srcId="{E5F2132E-B31F-4125-BFEC-20F7EC01981E}" destId="{38FDEF28-DC1C-4A26-B2EA-6E0957D7B5FF}" srcOrd="0" destOrd="0" presId="urn:microsoft.com/office/officeart/2018/2/layout/IconVerticalSolidList"/>
    <dgm:cxn modelId="{0A84C5C0-1B50-4100-88F3-19C4C27C0ACA}" srcId="{48F1E4E2-1995-4867-9E38-63F1470999ED}" destId="{B69A29DF-2D6E-4676-BABA-DCC4C1FB5D4A}" srcOrd="1" destOrd="0" parTransId="{F9A4FC37-F5C5-4FFC-806D-E46EA563D637}" sibTransId="{661B772D-B6A3-486C-AFF5-4D54B63B089F}"/>
    <dgm:cxn modelId="{70EB1AD7-001F-4E48-AC5C-11CF6F721187}" type="presOf" srcId="{2BA56C89-FCE0-4CF8-A8BA-C131BD2E1DC3}" destId="{8481FF70-EEB5-4E27-9913-D6491B229DE9}" srcOrd="0" destOrd="0" presId="urn:microsoft.com/office/officeart/2018/2/layout/IconVerticalSolidList"/>
    <dgm:cxn modelId="{40C30931-DA53-4F3D-B352-CD34C54B1B04}" type="presParOf" srcId="{AE37DEB0-A277-440C-A884-8509DB87FD61}" destId="{A8CAC590-3187-4B05-9FD1-EA3BB2DDA9CC}" srcOrd="0" destOrd="0" presId="urn:microsoft.com/office/officeart/2018/2/layout/IconVerticalSolidList"/>
    <dgm:cxn modelId="{7848F4E7-3873-4623-B633-180AB0932F21}" type="presParOf" srcId="{A8CAC590-3187-4B05-9FD1-EA3BB2DDA9CC}" destId="{0430EBEB-A4E8-487E-9773-7FDB2FAD619A}" srcOrd="0" destOrd="0" presId="urn:microsoft.com/office/officeart/2018/2/layout/IconVerticalSolidList"/>
    <dgm:cxn modelId="{D9136FE1-317C-4854-AB86-3DC00EA6D314}" type="presParOf" srcId="{A8CAC590-3187-4B05-9FD1-EA3BB2DDA9CC}" destId="{CBE9CDC9-79B2-4F24-878D-4E96E2784D16}" srcOrd="1" destOrd="0" presId="urn:microsoft.com/office/officeart/2018/2/layout/IconVerticalSolidList"/>
    <dgm:cxn modelId="{CFE87340-1D9F-4A2A-96D1-451D6A9B35DB}" type="presParOf" srcId="{A8CAC590-3187-4B05-9FD1-EA3BB2DDA9CC}" destId="{4F8B516F-2E5B-4597-8FE5-46A5B1DC2D24}" srcOrd="2" destOrd="0" presId="urn:microsoft.com/office/officeart/2018/2/layout/IconVerticalSolidList"/>
    <dgm:cxn modelId="{8F756A96-3C96-4C0B-82C6-14BB475116B5}" type="presParOf" srcId="{A8CAC590-3187-4B05-9FD1-EA3BB2DDA9CC}" destId="{8481FF70-EEB5-4E27-9913-D6491B229DE9}" srcOrd="3" destOrd="0" presId="urn:microsoft.com/office/officeart/2018/2/layout/IconVerticalSolidList"/>
    <dgm:cxn modelId="{AAC0C2A4-3D7B-4A18-A02E-F9CD5C0D2C23}" type="presParOf" srcId="{AE37DEB0-A277-440C-A884-8509DB87FD61}" destId="{D435F5D8-5A0C-4A36-9A32-9ABDBAA0065E}" srcOrd="1" destOrd="0" presId="urn:microsoft.com/office/officeart/2018/2/layout/IconVerticalSolidList"/>
    <dgm:cxn modelId="{4769B51C-AC34-474C-B36D-F9C0A22E0775}" type="presParOf" srcId="{AE37DEB0-A277-440C-A884-8509DB87FD61}" destId="{B4137D5A-8573-4855-BFA9-1E56065F2FCB}" srcOrd="2" destOrd="0" presId="urn:microsoft.com/office/officeart/2018/2/layout/IconVerticalSolidList"/>
    <dgm:cxn modelId="{06D5E651-A18F-4815-A503-9F7E4A7CF7B5}" type="presParOf" srcId="{B4137D5A-8573-4855-BFA9-1E56065F2FCB}" destId="{F225FB77-2A90-4A47-A06D-EED6040ED867}" srcOrd="0" destOrd="0" presId="urn:microsoft.com/office/officeart/2018/2/layout/IconVerticalSolidList"/>
    <dgm:cxn modelId="{2DB02CEF-3A0F-45CE-9345-56CADB0DE3BF}" type="presParOf" srcId="{B4137D5A-8573-4855-BFA9-1E56065F2FCB}" destId="{E0B11F52-9E93-4DEC-8609-204FCAD7E578}" srcOrd="1" destOrd="0" presId="urn:microsoft.com/office/officeart/2018/2/layout/IconVerticalSolidList"/>
    <dgm:cxn modelId="{A05E2CAA-7FB5-40F2-8334-EA321F4C4BFE}" type="presParOf" srcId="{B4137D5A-8573-4855-BFA9-1E56065F2FCB}" destId="{0ED55BCA-34B8-45AE-B77C-EA651546D4CC}" srcOrd="2" destOrd="0" presId="urn:microsoft.com/office/officeart/2018/2/layout/IconVerticalSolidList"/>
    <dgm:cxn modelId="{64A91DE4-E6F8-488F-8979-A2772F8AF47D}" type="presParOf" srcId="{B4137D5A-8573-4855-BFA9-1E56065F2FCB}" destId="{FE85A7D7-22F8-4717-AF29-59F7DBB3A30F}" srcOrd="3" destOrd="0" presId="urn:microsoft.com/office/officeart/2018/2/layout/IconVerticalSolidList"/>
    <dgm:cxn modelId="{90631141-8A5F-4CFA-984F-79458CB3DDA4}" type="presParOf" srcId="{AE37DEB0-A277-440C-A884-8509DB87FD61}" destId="{6AD1A459-9818-4CF1-B66A-3B0DAC4EB820}" srcOrd="3" destOrd="0" presId="urn:microsoft.com/office/officeart/2018/2/layout/IconVerticalSolidList"/>
    <dgm:cxn modelId="{53BD0886-05AA-4031-BAA4-2F319E3742D4}" type="presParOf" srcId="{AE37DEB0-A277-440C-A884-8509DB87FD61}" destId="{D17DDA7A-7052-4E07-8AC9-CBB029003E2F}" srcOrd="4" destOrd="0" presId="urn:microsoft.com/office/officeart/2018/2/layout/IconVerticalSolidList"/>
    <dgm:cxn modelId="{11F6FB9F-55FE-4805-B0D4-44EBF86FB9A1}" type="presParOf" srcId="{D17DDA7A-7052-4E07-8AC9-CBB029003E2F}" destId="{98868E08-12A8-413B-9207-723736AEE97B}" srcOrd="0" destOrd="0" presId="urn:microsoft.com/office/officeart/2018/2/layout/IconVerticalSolidList"/>
    <dgm:cxn modelId="{53ED09C8-3543-4560-A8F9-33590CF172F7}" type="presParOf" srcId="{D17DDA7A-7052-4E07-8AC9-CBB029003E2F}" destId="{630C29A3-A5C8-487C-A6C0-4E79D9778F09}" srcOrd="1" destOrd="0" presId="urn:microsoft.com/office/officeart/2018/2/layout/IconVerticalSolidList"/>
    <dgm:cxn modelId="{A3DB51E7-525D-41F5-AAD4-79382EB9A62A}" type="presParOf" srcId="{D17DDA7A-7052-4E07-8AC9-CBB029003E2F}" destId="{B89833A0-D183-449B-A3E5-34ABC50896FC}" srcOrd="2" destOrd="0" presId="urn:microsoft.com/office/officeart/2018/2/layout/IconVerticalSolidList"/>
    <dgm:cxn modelId="{41545361-6527-41C8-82B2-012FE7B47382}" type="presParOf" srcId="{D17DDA7A-7052-4E07-8AC9-CBB029003E2F}" destId="{38FDEF28-DC1C-4A26-B2EA-6E0957D7B5F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0EBEB-A4E8-487E-9773-7FDB2FAD619A}">
      <dsp:nvSpPr>
        <dsp:cNvPr id="0" name=""/>
        <dsp:cNvSpPr/>
      </dsp:nvSpPr>
      <dsp:spPr>
        <a:xfrm>
          <a:off x="0" y="1125"/>
          <a:ext cx="10298181" cy="26328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E9CDC9-79B2-4F24-878D-4E96E2784D16}">
      <dsp:nvSpPr>
        <dsp:cNvPr id="0" name=""/>
        <dsp:cNvSpPr/>
      </dsp:nvSpPr>
      <dsp:spPr>
        <a:xfrm>
          <a:off x="796439" y="593517"/>
          <a:ext cx="1448070" cy="14480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481FF70-EEB5-4E27-9913-D6491B229DE9}">
      <dsp:nvSpPr>
        <dsp:cNvPr id="0" name=""/>
        <dsp:cNvSpPr/>
      </dsp:nvSpPr>
      <dsp:spPr>
        <a:xfrm>
          <a:off x="3040948" y="1125"/>
          <a:ext cx="7257233" cy="2632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4" tIns="278644" rIns="278644" bIns="278644" numCol="1" spcCol="1270" anchor="ctr" anchorCtr="0">
          <a:noAutofit/>
        </a:bodyPr>
        <a:lstStyle/>
        <a:p>
          <a:pPr marL="0" lvl="0" indent="0" algn="l" defTabSz="1066800">
            <a:lnSpc>
              <a:spcPct val="100000"/>
            </a:lnSpc>
            <a:spcBef>
              <a:spcPct val="0"/>
            </a:spcBef>
            <a:spcAft>
              <a:spcPct val="35000"/>
            </a:spcAft>
            <a:buNone/>
          </a:pPr>
          <a:r>
            <a:rPr lang="en-AU" sz="2400" kern="1200" dirty="0"/>
            <a:t>​</a:t>
          </a:r>
          <a:r>
            <a:rPr lang="en-AU" sz="2400" b="1" kern="1200" dirty="0" err="1"/>
            <a:t>Klinik</a:t>
          </a:r>
          <a:r>
            <a:rPr lang="en-AU" sz="2400" b="1" kern="1200" dirty="0"/>
            <a:t> </a:t>
          </a:r>
          <a:r>
            <a:rPr lang="en-AU" sz="2400" b="1" kern="1200" dirty="0" err="1"/>
            <a:t>Düzey</a:t>
          </a:r>
          <a:r>
            <a:rPr lang="en-AU" sz="2400" b="1" kern="1200" dirty="0"/>
            <a:t>:</a:t>
          </a:r>
          <a:r>
            <a:rPr lang="en-AU" sz="2400" kern="1200" dirty="0"/>
            <a:t> </a:t>
          </a:r>
          <a:r>
            <a:rPr lang="en-AU" sz="2400" kern="1200" dirty="0" err="1"/>
            <a:t>Klinik</a:t>
          </a:r>
          <a:r>
            <a:rPr lang="en-AU" sz="2400" kern="1200" dirty="0"/>
            <a:t> </a:t>
          </a:r>
          <a:r>
            <a:rPr lang="en-AU" sz="2400" kern="1200" dirty="0" err="1"/>
            <a:t>operasyonlarda</a:t>
          </a:r>
          <a:r>
            <a:rPr lang="en-AU" sz="2400" kern="1200" dirty="0"/>
            <a:t> </a:t>
          </a:r>
          <a:r>
            <a:rPr lang="en-AU" sz="2400" kern="1200" dirty="0" err="1"/>
            <a:t>dijitalleşme</a:t>
          </a:r>
          <a:r>
            <a:rPr lang="en-AU" sz="2400" kern="1200" dirty="0"/>
            <a:t> </a:t>
          </a:r>
          <a:r>
            <a:rPr lang="en-AU" sz="2400" kern="1200" dirty="0" err="1"/>
            <a:t>ile</a:t>
          </a:r>
          <a:r>
            <a:rPr lang="en-AU" sz="2400" kern="1200" dirty="0"/>
            <a:t> </a:t>
          </a:r>
          <a:r>
            <a:rPr lang="en-AU" sz="2400" kern="1200" dirty="0" err="1"/>
            <a:t>kağıt</a:t>
          </a:r>
          <a:r>
            <a:rPr lang="en-AU" sz="2400" kern="1200" dirty="0"/>
            <a:t> </a:t>
          </a:r>
          <a:r>
            <a:rPr lang="en-AU" sz="2400" kern="1200" dirty="0" err="1"/>
            <a:t>tüketiminin</a:t>
          </a:r>
          <a:r>
            <a:rPr lang="en-AU" sz="2400" kern="1200" dirty="0"/>
            <a:t> </a:t>
          </a:r>
          <a:r>
            <a:rPr lang="en-AU" sz="2400" kern="1200" dirty="0" err="1"/>
            <a:t>sonlandırılması</a:t>
          </a:r>
          <a:r>
            <a:rPr lang="en-AU" sz="2400" kern="1200" dirty="0"/>
            <a:t>, </a:t>
          </a:r>
          <a:r>
            <a:rPr lang="en-AU" sz="2400" kern="1200" dirty="0" err="1"/>
            <a:t>tıbbi</a:t>
          </a:r>
          <a:r>
            <a:rPr lang="en-AU" sz="2400" kern="1200" dirty="0"/>
            <a:t> </a:t>
          </a:r>
          <a:r>
            <a:rPr lang="en-AU" sz="2400" kern="1200" dirty="0" err="1"/>
            <a:t>atık</a:t>
          </a:r>
          <a:r>
            <a:rPr lang="en-AU" sz="2400" kern="1200" dirty="0"/>
            <a:t> </a:t>
          </a:r>
          <a:r>
            <a:rPr lang="en-AU" sz="2400" kern="1200" dirty="0" err="1"/>
            <a:t>yönetimi</a:t>
          </a:r>
          <a:r>
            <a:rPr lang="en-AU" sz="2400" kern="1200" dirty="0"/>
            <a:t> </a:t>
          </a:r>
          <a:r>
            <a:rPr lang="en-AU" sz="2400" kern="1200" dirty="0" err="1"/>
            <a:t>ve</a:t>
          </a:r>
          <a:r>
            <a:rPr lang="en-AU" sz="2400" kern="1200" dirty="0"/>
            <a:t> </a:t>
          </a:r>
          <a:r>
            <a:rPr lang="en-AU" sz="2400" kern="1200" dirty="0" err="1"/>
            <a:t>enerji</a:t>
          </a:r>
          <a:r>
            <a:rPr lang="en-AU" sz="2400" kern="1200" dirty="0"/>
            <a:t> </a:t>
          </a:r>
          <a:r>
            <a:rPr lang="en-AU" sz="2400" kern="1200" dirty="0" err="1"/>
            <a:t>tasarrufu</a:t>
          </a:r>
          <a:r>
            <a:rPr lang="en-AU" sz="2400" kern="1200" dirty="0"/>
            <a:t> </a:t>
          </a:r>
          <a:r>
            <a:rPr lang="en-AU" sz="2400" kern="1200" dirty="0" err="1"/>
            <a:t>sağlayan</a:t>
          </a:r>
          <a:r>
            <a:rPr lang="en-AU" sz="2400" kern="1200" dirty="0"/>
            <a:t> </a:t>
          </a:r>
          <a:r>
            <a:rPr lang="en-AU" sz="2400" kern="1200" dirty="0" err="1"/>
            <a:t>cihaz</a:t>
          </a:r>
          <a:r>
            <a:rPr lang="en-AU" sz="2400" kern="1200" dirty="0"/>
            <a:t> </a:t>
          </a:r>
          <a:r>
            <a:rPr lang="en-AU" sz="2400" kern="1200" dirty="0" err="1"/>
            <a:t>yönetimi</a:t>
          </a:r>
          <a:r>
            <a:rPr lang="en-AU" sz="2400" kern="1200" dirty="0"/>
            <a:t>.​</a:t>
          </a:r>
          <a:endParaRPr lang="en-US" sz="2400" kern="1200" dirty="0"/>
        </a:p>
      </dsp:txBody>
      <dsp:txXfrm>
        <a:off x="3040948" y="1125"/>
        <a:ext cx="7257233" cy="2632856"/>
      </dsp:txXfrm>
    </dsp:sp>
    <dsp:sp modelId="{F225FB77-2A90-4A47-A06D-EED6040ED867}">
      <dsp:nvSpPr>
        <dsp:cNvPr id="0" name=""/>
        <dsp:cNvSpPr/>
      </dsp:nvSpPr>
      <dsp:spPr>
        <a:xfrm>
          <a:off x="0" y="3292195"/>
          <a:ext cx="10298181" cy="26328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11F52-9E93-4DEC-8609-204FCAD7E578}">
      <dsp:nvSpPr>
        <dsp:cNvPr id="0" name=""/>
        <dsp:cNvSpPr/>
      </dsp:nvSpPr>
      <dsp:spPr>
        <a:xfrm>
          <a:off x="796439" y="3884588"/>
          <a:ext cx="1448070" cy="14480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85A7D7-22F8-4717-AF29-59F7DBB3A30F}">
      <dsp:nvSpPr>
        <dsp:cNvPr id="0" name=""/>
        <dsp:cNvSpPr/>
      </dsp:nvSpPr>
      <dsp:spPr>
        <a:xfrm>
          <a:off x="3040948" y="3292195"/>
          <a:ext cx="7257233" cy="2632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4" tIns="278644" rIns="278644" bIns="278644" numCol="1" spcCol="1270" anchor="ctr" anchorCtr="0">
          <a:noAutofit/>
        </a:bodyPr>
        <a:lstStyle/>
        <a:p>
          <a:pPr marL="0" lvl="0" indent="0" algn="l" defTabSz="1066800">
            <a:lnSpc>
              <a:spcPct val="100000"/>
            </a:lnSpc>
            <a:spcBef>
              <a:spcPct val="0"/>
            </a:spcBef>
            <a:spcAft>
              <a:spcPct val="35000"/>
            </a:spcAft>
            <a:buNone/>
          </a:pPr>
          <a:r>
            <a:rPr lang="en-AU" sz="2400" b="1" kern="1200"/>
            <a:t>Toplumsal Düzey: </a:t>
          </a:r>
          <a:r>
            <a:rPr lang="en-AU" sz="2400" kern="1200"/>
            <a:t>Hastalara aktif ulaşımın (yürüyüş, bisiklet) ve doğa temelli sağlık yaklaşımlarının bir tedavi protokolü olarak reçete edilmesi. Hareketli bir yaşam tarzı, sağlık hizmetlerine olan talebi azaltarak sistemin çevresel yükünü dolaylı olarak düşür</a:t>
          </a:r>
          <a:endParaRPr lang="en-US" sz="2400" kern="1200"/>
        </a:p>
      </dsp:txBody>
      <dsp:txXfrm>
        <a:off x="3040948" y="3292195"/>
        <a:ext cx="7257233" cy="2632856"/>
      </dsp:txXfrm>
    </dsp:sp>
    <dsp:sp modelId="{98868E08-12A8-413B-9207-723736AEE97B}">
      <dsp:nvSpPr>
        <dsp:cNvPr id="0" name=""/>
        <dsp:cNvSpPr/>
      </dsp:nvSpPr>
      <dsp:spPr>
        <a:xfrm>
          <a:off x="0" y="6583265"/>
          <a:ext cx="10298181" cy="26328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0C29A3-A5C8-487C-A6C0-4E79D9778F09}">
      <dsp:nvSpPr>
        <dsp:cNvPr id="0" name=""/>
        <dsp:cNvSpPr/>
      </dsp:nvSpPr>
      <dsp:spPr>
        <a:xfrm>
          <a:off x="796439" y="7175658"/>
          <a:ext cx="1448070" cy="14480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FDEF28-DC1C-4A26-B2EA-6E0957D7B5FF}">
      <dsp:nvSpPr>
        <dsp:cNvPr id="0" name=""/>
        <dsp:cNvSpPr/>
      </dsp:nvSpPr>
      <dsp:spPr>
        <a:xfrm>
          <a:off x="3040948" y="6583265"/>
          <a:ext cx="7257233" cy="2632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4" tIns="278644" rIns="278644" bIns="278644" numCol="1" spcCol="1270" anchor="ctr" anchorCtr="0">
          <a:noAutofit/>
        </a:bodyPr>
        <a:lstStyle/>
        <a:p>
          <a:pPr marL="0" lvl="0" indent="0" algn="l" defTabSz="1066800">
            <a:lnSpc>
              <a:spcPct val="100000"/>
            </a:lnSpc>
            <a:spcBef>
              <a:spcPct val="0"/>
            </a:spcBef>
            <a:spcAft>
              <a:spcPct val="35000"/>
            </a:spcAft>
            <a:buNone/>
          </a:pPr>
          <a:r>
            <a:rPr lang="en-AU" sz="2400" b="1" kern="1200" dirty="0" err="1"/>
            <a:t>Kurumsal</a:t>
          </a:r>
          <a:r>
            <a:rPr lang="en-AU" sz="2400" b="1" kern="1200" dirty="0"/>
            <a:t> </a:t>
          </a:r>
          <a:r>
            <a:rPr lang="en-AU" sz="2400" b="1" kern="1200" dirty="0" err="1"/>
            <a:t>Düzey</a:t>
          </a:r>
          <a:r>
            <a:rPr lang="en-AU" sz="2400" b="1" kern="1200" dirty="0"/>
            <a:t>: </a:t>
          </a:r>
          <a:r>
            <a:rPr lang="en-AU" sz="2400" kern="1200" dirty="0" err="1"/>
            <a:t>Sağlık</a:t>
          </a:r>
          <a:r>
            <a:rPr lang="en-AU" sz="2400" kern="1200" dirty="0"/>
            <a:t> </a:t>
          </a:r>
          <a:r>
            <a:rPr lang="en-AU" sz="2400" kern="1200" dirty="0" err="1"/>
            <a:t>kuruluşlarında</a:t>
          </a:r>
          <a:r>
            <a:rPr lang="en-AU" sz="2400" kern="1200" dirty="0"/>
            <a:t> </a:t>
          </a:r>
          <a:r>
            <a:rPr lang="en-AU" sz="2400" kern="1200" dirty="0" err="1"/>
            <a:t>Döngüsel</a:t>
          </a:r>
          <a:r>
            <a:rPr lang="en-AU" sz="2400" kern="1200" dirty="0"/>
            <a:t> Ekonomi (</a:t>
          </a:r>
          <a:r>
            <a:rPr lang="en-AU" sz="2400" kern="1200" dirty="0" err="1"/>
            <a:t>Azalt-Yeniden</a:t>
          </a:r>
          <a:r>
            <a:rPr lang="en-AU" sz="2400" kern="1200" dirty="0"/>
            <a:t> </a:t>
          </a:r>
          <a:r>
            <a:rPr lang="en-AU" sz="2400" kern="1200" dirty="0" err="1"/>
            <a:t>Kullan</a:t>
          </a:r>
          <a:r>
            <a:rPr lang="en-AU" sz="2400" kern="1200" dirty="0"/>
            <a:t>-Geri </a:t>
          </a:r>
          <a:r>
            <a:rPr lang="en-AU" sz="2400" kern="1200" dirty="0" err="1"/>
            <a:t>Dönüştür</a:t>
          </a:r>
          <a:r>
            <a:rPr lang="en-AU" sz="2400" kern="1200" dirty="0"/>
            <a:t>) </a:t>
          </a:r>
          <a:r>
            <a:rPr lang="en-AU" sz="2400" kern="1200" dirty="0" err="1"/>
            <a:t>prensiplerinin</a:t>
          </a:r>
          <a:r>
            <a:rPr lang="en-AU" sz="2400" kern="1200" dirty="0"/>
            <a:t> </a:t>
          </a:r>
          <a:r>
            <a:rPr lang="en-AU" sz="2400" kern="1200" dirty="0" err="1"/>
            <a:t>savunulması</a:t>
          </a:r>
          <a:r>
            <a:rPr lang="en-AU" sz="2400" kern="1200" dirty="0"/>
            <a:t>. </a:t>
          </a:r>
          <a:r>
            <a:rPr lang="en-AU" sz="2400" kern="1200" dirty="0" err="1"/>
            <a:t>Özellikle</a:t>
          </a:r>
          <a:r>
            <a:rPr lang="en-AU" sz="2400" kern="1200" dirty="0"/>
            <a:t> </a:t>
          </a:r>
          <a:r>
            <a:rPr lang="en-AU" sz="2400" kern="1200" dirty="0" err="1"/>
            <a:t>sarf</a:t>
          </a:r>
          <a:r>
            <a:rPr lang="en-AU" sz="2400" kern="1200" dirty="0"/>
            <a:t> </a:t>
          </a:r>
          <a:r>
            <a:rPr lang="en-AU" sz="2400" kern="1200" dirty="0" err="1"/>
            <a:t>malzemesi</a:t>
          </a:r>
          <a:r>
            <a:rPr lang="en-AU" sz="2400" kern="1200" dirty="0"/>
            <a:t> </a:t>
          </a:r>
          <a:r>
            <a:rPr lang="en-AU" sz="2400" kern="1200" dirty="0" err="1"/>
            <a:t>tedariğinde</a:t>
          </a:r>
          <a:r>
            <a:rPr lang="en-AU" sz="2400" kern="1200" dirty="0"/>
            <a:t> petrol </a:t>
          </a:r>
          <a:r>
            <a:rPr lang="en-AU" sz="2400" kern="1200" dirty="0" err="1"/>
            <a:t>bazlı</a:t>
          </a:r>
          <a:r>
            <a:rPr lang="en-AU" sz="2400" kern="1200" dirty="0"/>
            <a:t> </a:t>
          </a:r>
          <a:r>
            <a:rPr lang="en-AU" sz="2400" kern="1200" dirty="0" err="1"/>
            <a:t>plastik</a:t>
          </a:r>
          <a:r>
            <a:rPr lang="en-AU" sz="2400" kern="1200" dirty="0"/>
            <a:t> </a:t>
          </a:r>
          <a:r>
            <a:rPr lang="en-AU" sz="2400" kern="1200" dirty="0" err="1"/>
            <a:t>ambalajlar</a:t>
          </a:r>
          <a:r>
            <a:rPr lang="en-AU" sz="2400" kern="1200" dirty="0"/>
            <a:t> </a:t>
          </a:r>
          <a:r>
            <a:rPr lang="en-AU" sz="2400" kern="1200" dirty="0" err="1"/>
            <a:t>yerine</a:t>
          </a:r>
          <a:r>
            <a:rPr lang="en-AU" sz="2400" kern="1200" dirty="0"/>
            <a:t> </a:t>
          </a:r>
          <a:r>
            <a:rPr lang="en-AU" sz="2400" kern="1200" dirty="0" err="1"/>
            <a:t>doğa</a:t>
          </a:r>
          <a:r>
            <a:rPr lang="en-AU" sz="2400" kern="1200" dirty="0"/>
            <a:t> </a:t>
          </a:r>
          <a:r>
            <a:rPr lang="en-AU" sz="2400" kern="1200" dirty="0" err="1"/>
            <a:t>dostu</a:t>
          </a:r>
          <a:r>
            <a:rPr lang="en-AU" sz="2400" kern="1200" dirty="0"/>
            <a:t> </a:t>
          </a:r>
          <a:r>
            <a:rPr lang="en-AU" sz="2400" kern="1200" dirty="0" err="1"/>
            <a:t>alternatiflerin</a:t>
          </a:r>
          <a:r>
            <a:rPr lang="en-AU" sz="2400" kern="1200" dirty="0"/>
            <a:t> </a:t>
          </a:r>
          <a:r>
            <a:rPr lang="en-AU" sz="2400" kern="1200" dirty="0" err="1"/>
            <a:t>tercih</a:t>
          </a:r>
          <a:r>
            <a:rPr lang="en-AU" sz="2400" kern="1200" dirty="0"/>
            <a:t> </a:t>
          </a:r>
          <a:r>
            <a:rPr lang="en-AU" sz="2400" kern="1200" dirty="0" err="1"/>
            <a:t>edilmesi</a:t>
          </a:r>
          <a:r>
            <a:rPr lang="en-AU" sz="2400" kern="1200" dirty="0"/>
            <a:t>.</a:t>
          </a:r>
          <a:endParaRPr lang="en-US" sz="2400" kern="1200" dirty="0"/>
        </a:p>
      </dsp:txBody>
      <dsp:txXfrm>
        <a:off x="3040948" y="6583265"/>
        <a:ext cx="7257233" cy="263285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B2474173-74AD-4760-B54D-F7177131561C}" type="datetimeFigureOut">
              <a:rPr lang="tr-TR" smtClean="0"/>
              <a:t>22.05.2026</a:t>
            </a:fld>
            <a:endParaRPr lang="tr-TR"/>
          </a:p>
        </p:txBody>
      </p:sp>
      <p:sp>
        <p:nvSpPr>
          <p:cNvPr id="4" name="Slayt Resmi Yer Tutucusu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38D9ADCC-0D38-486B-A002-71EBF20D0ECA}" type="slidenum">
              <a:rPr lang="tr-TR" smtClean="0"/>
              <a:t>‹#›</a:t>
            </a:fld>
            <a:endParaRPr lang="tr-TR"/>
          </a:p>
        </p:txBody>
      </p:sp>
    </p:spTree>
    <p:extLst>
      <p:ext uri="{BB962C8B-B14F-4D97-AF65-F5344CB8AC3E}">
        <p14:creationId xmlns:p14="http://schemas.microsoft.com/office/powerpoint/2010/main" val="2440477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38D9ADCC-0D38-486B-A002-71EBF20D0ECA}" type="slidenum">
              <a:rPr lang="tr-TR" smtClean="0"/>
              <a:t>1</a:t>
            </a:fld>
            <a:endParaRPr lang="tr-TR"/>
          </a:p>
        </p:txBody>
      </p:sp>
    </p:spTree>
    <p:extLst>
      <p:ext uri="{BB962C8B-B14F-4D97-AF65-F5344CB8AC3E}">
        <p14:creationId xmlns:p14="http://schemas.microsoft.com/office/powerpoint/2010/main" val="1307862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17.jpg"/><Relationship Id="rId26" Type="http://schemas.openxmlformats.org/officeDocument/2006/relationships/image" Target="../media/image25.jpg"/><Relationship Id="rId39" Type="http://schemas.openxmlformats.org/officeDocument/2006/relationships/image" Target="../media/image38.jpg"/><Relationship Id="rId21" Type="http://schemas.openxmlformats.org/officeDocument/2006/relationships/image" Target="../media/image20.png"/><Relationship Id="rId34" Type="http://schemas.openxmlformats.org/officeDocument/2006/relationships/image" Target="../media/image33.jpg"/><Relationship Id="rId42" Type="http://schemas.openxmlformats.org/officeDocument/2006/relationships/image" Target="../media/image41.png"/><Relationship Id="rId7" Type="http://schemas.openxmlformats.org/officeDocument/2006/relationships/image" Target="../media/image6.png"/><Relationship Id="rId2" Type="http://schemas.openxmlformats.org/officeDocument/2006/relationships/image" Target="../media/image1.jpg"/><Relationship Id="rId16" Type="http://schemas.openxmlformats.org/officeDocument/2006/relationships/image" Target="../media/image15.png"/><Relationship Id="rId20" Type="http://schemas.openxmlformats.org/officeDocument/2006/relationships/image" Target="../media/image19.jpg"/><Relationship Id="rId29" Type="http://schemas.openxmlformats.org/officeDocument/2006/relationships/image" Target="../media/image28.jpg"/><Relationship Id="rId41"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5.jpg"/><Relationship Id="rId11" Type="http://schemas.openxmlformats.org/officeDocument/2006/relationships/image" Target="../media/image10.jpg"/><Relationship Id="rId24" Type="http://schemas.openxmlformats.org/officeDocument/2006/relationships/image" Target="../media/image23.jpg"/><Relationship Id="rId32" Type="http://schemas.openxmlformats.org/officeDocument/2006/relationships/image" Target="../media/image31.jpg"/><Relationship Id="rId37" Type="http://schemas.openxmlformats.org/officeDocument/2006/relationships/image" Target="../media/image36.jpg"/><Relationship Id="rId40" Type="http://schemas.openxmlformats.org/officeDocument/2006/relationships/image" Target="../media/image39.jpg"/><Relationship Id="rId5" Type="http://schemas.openxmlformats.org/officeDocument/2006/relationships/image" Target="../media/image4.png"/><Relationship Id="rId15" Type="http://schemas.openxmlformats.org/officeDocument/2006/relationships/image" Target="../media/image14.jpg"/><Relationship Id="rId23" Type="http://schemas.openxmlformats.org/officeDocument/2006/relationships/image" Target="../media/image22.jpg"/><Relationship Id="rId28" Type="http://schemas.openxmlformats.org/officeDocument/2006/relationships/image" Target="../media/image27.jpg"/><Relationship Id="rId36" Type="http://schemas.openxmlformats.org/officeDocument/2006/relationships/image" Target="../media/image35.jpg"/><Relationship Id="rId10" Type="http://schemas.openxmlformats.org/officeDocument/2006/relationships/image" Target="../media/image9.jpg"/><Relationship Id="rId19" Type="http://schemas.openxmlformats.org/officeDocument/2006/relationships/image" Target="../media/image18.png"/><Relationship Id="rId31" Type="http://schemas.openxmlformats.org/officeDocument/2006/relationships/image" Target="../media/image30.png"/><Relationship Id="rId44" Type="http://schemas.openxmlformats.org/officeDocument/2006/relationships/image" Target="../media/image43.jp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 Id="rId22" Type="http://schemas.openxmlformats.org/officeDocument/2006/relationships/image" Target="../media/image21.png"/><Relationship Id="rId27" Type="http://schemas.openxmlformats.org/officeDocument/2006/relationships/image" Target="../media/image26.jpg"/><Relationship Id="rId30" Type="http://schemas.openxmlformats.org/officeDocument/2006/relationships/image" Target="../media/image29.jpg"/><Relationship Id="rId35" Type="http://schemas.openxmlformats.org/officeDocument/2006/relationships/image" Target="../media/image34.jpg"/><Relationship Id="rId43" Type="http://schemas.openxmlformats.org/officeDocument/2006/relationships/image" Target="../media/image42.jpg"/><Relationship Id="rId8" Type="http://schemas.openxmlformats.org/officeDocument/2006/relationships/image" Target="../media/image7.jp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jpg"/><Relationship Id="rId25" Type="http://schemas.openxmlformats.org/officeDocument/2006/relationships/image" Target="../media/image24.jpg"/><Relationship Id="rId33" Type="http://schemas.openxmlformats.org/officeDocument/2006/relationships/image" Target="../media/image32.jpg"/><Relationship Id="rId38" Type="http://schemas.openxmlformats.org/officeDocument/2006/relationships/image" Target="../media/image37.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4350" b="1" i="0">
                <a:solidFill>
                  <a:srgbClr val="0C9083"/>
                </a:solidFill>
                <a:latin typeface="Arial"/>
                <a:cs typeface="Arial"/>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sz="2100" b="0" i="0">
                <a:solidFill>
                  <a:srgbClr val="343F4F"/>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350" b="1" i="0">
                <a:solidFill>
                  <a:srgbClr val="0C9083"/>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100" b="0" i="0">
                <a:solidFill>
                  <a:srgbClr val="343F4F"/>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350" b="1" i="0">
                <a:solidFill>
                  <a:srgbClr val="0C9083"/>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350" b="1" i="0">
                <a:solidFill>
                  <a:srgbClr val="0C9083"/>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573086" y="4079326"/>
            <a:ext cx="409002" cy="629998"/>
          </a:xfrm>
          <a:prstGeom prst="rect">
            <a:avLst/>
          </a:prstGeom>
        </p:spPr>
      </p:pic>
      <p:pic>
        <p:nvPicPr>
          <p:cNvPr id="17" name="bg object 17"/>
          <p:cNvPicPr/>
          <p:nvPr/>
        </p:nvPicPr>
        <p:blipFill>
          <a:blip r:embed="rId3" cstate="print"/>
          <a:stretch>
            <a:fillRect/>
          </a:stretch>
        </p:blipFill>
        <p:spPr>
          <a:xfrm>
            <a:off x="2045013" y="4205325"/>
            <a:ext cx="157308" cy="503998"/>
          </a:xfrm>
          <a:prstGeom prst="rect">
            <a:avLst/>
          </a:prstGeom>
        </p:spPr>
      </p:pic>
      <p:pic>
        <p:nvPicPr>
          <p:cNvPr id="18" name="bg object 18"/>
          <p:cNvPicPr/>
          <p:nvPr/>
        </p:nvPicPr>
        <p:blipFill>
          <a:blip r:embed="rId4" cstate="print"/>
          <a:stretch>
            <a:fillRect/>
          </a:stretch>
        </p:blipFill>
        <p:spPr>
          <a:xfrm>
            <a:off x="2280975" y="4079326"/>
            <a:ext cx="2422554" cy="866247"/>
          </a:xfrm>
          <a:prstGeom prst="rect">
            <a:avLst/>
          </a:prstGeom>
        </p:spPr>
      </p:pic>
      <p:pic>
        <p:nvPicPr>
          <p:cNvPr id="19" name="bg object 19"/>
          <p:cNvPicPr/>
          <p:nvPr/>
        </p:nvPicPr>
        <p:blipFill>
          <a:blip r:embed="rId5" cstate="print"/>
          <a:stretch>
            <a:fillRect/>
          </a:stretch>
        </p:blipFill>
        <p:spPr>
          <a:xfrm>
            <a:off x="2202321" y="5418072"/>
            <a:ext cx="157308" cy="629998"/>
          </a:xfrm>
          <a:prstGeom prst="rect">
            <a:avLst/>
          </a:prstGeom>
        </p:spPr>
      </p:pic>
      <p:pic>
        <p:nvPicPr>
          <p:cNvPr id="20" name="bg object 20"/>
          <p:cNvPicPr/>
          <p:nvPr/>
        </p:nvPicPr>
        <p:blipFill>
          <a:blip r:embed="rId6" cstate="print"/>
          <a:stretch>
            <a:fillRect/>
          </a:stretch>
        </p:blipFill>
        <p:spPr>
          <a:xfrm>
            <a:off x="2469746" y="5370822"/>
            <a:ext cx="692158" cy="677248"/>
          </a:xfrm>
          <a:prstGeom prst="rect">
            <a:avLst/>
          </a:prstGeom>
        </p:spPr>
      </p:pic>
      <p:pic>
        <p:nvPicPr>
          <p:cNvPr id="21" name="bg object 21"/>
          <p:cNvPicPr/>
          <p:nvPr/>
        </p:nvPicPr>
        <p:blipFill>
          <a:blip r:embed="rId7" cstate="print"/>
          <a:stretch>
            <a:fillRect/>
          </a:stretch>
        </p:blipFill>
        <p:spPr>
          <a:xfrm>
            <a:off x="3256289" y="5544072"/>
            <a:ext cx="157308" cy="503998"/>
          </a:xfrm>
          <a:prstGeom prst="rect">
            <a:avLst/>
          </a:prstGeom>
        </p:spPr>
      </p:pic>
      <p:pic>
        <p:nvPicPr>
          <p:cNvPr id="22" name="bg object 22"/>
          <p:cNvPicPr/>
          <p:nvPr/>
        </p:nvPicPr>
        <p:blipFill>
          <a:blip r:embed="rId8" cstate="print"/>
          <a:stretch>
            <a:fillRect/>
          </a:stretch>
        </p:blipFill>
        <p:spPr>
          <a:xfrm>
            <a:off x="3523714" y="5544072"/>
            <a:ext cx="833735" cy="503998"/>
          </a:xfrm>
          <a:prstGeom prst="rect">
            <a:avLst/>
          </a:prstGeom>
        </p:spPr>
      </p:pic>
      <p:pic>
        <p:nvPicPr>
          <p:cNvPr id="23" name="bg object 23"/>
          <p:cNvPicPr/>
          <p:nvPr/>
        </p:nvPicPr>
        <p:blipFill>
          <a:blip r:embed="rId9" cstate="print"/>
          <a:stretch>
            <a:fillRect/>
          </a:stretch>
        </p:blipFill>
        <p:spPr>
          <a:xfrm>
            <a:off x="4766453" y="4205325"/>
            <a:ext cx="880928" cy="519748"/>
          </a:xfrm>
          <a:prstGeom prst="rect">
            <a:avLst/>
          </a:prstGeom>
        </p:spPr>
      </p:pic>
      <p:pic>
        <p:nvPicPr>
          <p:cNvPr id="24" name="bg object 24"/>
          <p:cNvPicPr/>
          <p:nvPr/>
        </p:nvPicPr>
        <p:blipFill>
          <a:blip r:embed="rId10" cstate="print"/>
          <a:stretch>
            <a:fillRect/>
          </a:stretch>
        </p:blipFill>
        <p:spPr>
          <a:xfrm>
            <a:off x="5741766" y="4205325"/>
            <a:ext cx="534849" cy="740247"/>
          </a:xfrm>
          <a:prstGeom prst="rect">
            <a:avLst/>
          </a:prstGeom>
        </p:spPr>
      </p:pic>
      <p:pic>
        <p:nvPicPr>
          <p:cNvPr id="25" name="bg object 25"/>
          <p:cNvPicPr/>
          <p:nvPr/>
        </p:nvPicPr>
        <p:blipFill>
          <a:blip r:embed="rId11" cstate="print"/>
          <a:stretch>
            <a:fillRect/>
          </a:stretch>
        </p:blipFill>
        <p:spPr>
          <a:xfrm>
            <a:off x="4624875" y="5418072"/>
            <a:ext cx="1667472" cy="881997"/>
          </a:xfrm>
          <a:prstGeom prst="rect">
            <a:avLst/>
          </a:prstGeom>
        </p:spPr>
      </p:pic>
      <p:pic>
        <p:nvPicPr>
          <p:cNvPr id="26" name="bg object 26"/>
          <p:cNvPicPr/>
          <p:nvPr/>
        </p:nvPicPr>
        <p:blipFill>
          <a:blip r:embed="rId12" cstate="print"/>
          <a:stretch>
            <a:fillRect/>
          </a:stretch>
        </p:blipFill>
        <p:spPr>
          <a:xfrm>
            <a:off x="6339540" y="4205325"/>
            <a:ext cx="157308" cy="503998"/>
          </a:xfrm>
          <a:prstGeom prst="rect">
            <a:avLst/>
          </a:prstGeom>
        </p:spPr>
      </p:pic>
      <p:pic>
        <p:nvPicPr>
          <p:cNvPr id="27" name="bg object 27"/>
          <p:cNvPicPr/>
          <p:nvPr/>
        </p:nvPicPr>
        <p:blipFill>
          <a:blip r:embed="rId13" cstate="print"/>
          <a:stretch>
            <a:fillRect/>
          </a:stretch>
        </p:blipFill>
        <p:spPr>
          <a:xfrm>
            <a:off x="6386732" y="5544072"/>
            <a:ext cx="157308" cy="503998"/>
          </a:xfrm>
          <a:prstGeom prst="rect">
            <a:avLst/>
          </a:prstGeom>
        </p:spPr>
      </p:pic>
      <p:pic>
        <p:nvPicPr>
          <p:cNvPr id="28" name="bg object 28"/>
          <p:cNvPicPr/>
          <p:nvPr/>
        </p:nvPicPr>
        <p:blipFill>
          <a:blip r:embed="rId14" cstate="print"/>
          <a:stretch>
            <a:fillRect/>
          </a:stretch>
        </p:blipFill>
        <p:spPr>
          <a:xfrm>
            <a:off x="6795735" y="3969076"/>
            <a:ext cx="1887704" cy="992247"/>
          </a:xfrm>
          <a:prstGeom prst="rect">
            <a:avLst/>
          </a:prstGeom>
        </p:spPr>
      </p:pic>
      <p:pic>
        <p:nvPicPr>
          <p:cNvPr id="29" name="bg object 29"/>
          <p:cNvPicPr/>
          <p:nvPr/>
        </p:nvPicPr>
        <p:blipFill>
          <a:blip r:embed="rId15" cstate="print"/>
          <a:stretch>
            <a:fillRect/>
          </a:stretch>
        </p:blipFill>
        <p:spPr>
          <a:xfrm>
            <a:off x="6638426" y="5544072"/>
            <a:ext cx="424733" cy="740247"/>
          </a:xfrm>
          <a:prstGeom prst="rect">
            <a:avLst/>
          </a:prstGeom>
        </p:spPr>
      </p:pic>
      <p:pic>
        <p:nvPicPr>
          <p:cNvPr id="30" name="bg object 30"/>
          <p:cNvPicPr/>
          <p:nvPr/>
        </p:nvPicPr>
        <p:blipFill>
          <a:blip r:embed="rId16" cstate="print"/>
          <a:stretch>
            <a:fillRect/>
          </a:stretch>
        </p:blipFill>
        <p:spPr>
          <a:xfrm>
            <a:off x="7141815" y="5544072"/>
            <a:ext cx="157308" cy="503998"/>
          </a:xfrm>
          <a:prstGeom prst="rect">
            <a:avLst/>
          </a:prstGeom>
        </p:spPr>
      </p:pic>
      <p:pic>
        <p:nvPicPr>
          <p:cNvPr id="31" name="bg object 31"/>
          <p:cNvPicPr/>
          <p:nvPr/>
        </p:nvPicPr>
        <p:blipFill>
          <a:blip r:embed="rId17" cstate="print"/>
          <a:stretch>
            <a:fillRect/>
          </a:stretch>
        </p:blipFill>
        <p:spPr>
          <a:xfrm>
            <a:off x="7409239" y="5370822"/>
            <a:ext cx="707889" cy="677248"/>
          </a:xfrm>
          <a:prstGeom prst="rect">
            <a:avLst/>
          </a:prstGeom>
        </p:spPr>
      </p:pic>
      <p:pic>
        <p:nvPicPr>
          <p:cNvPr id="32" name="bg object 32"/>
          <p:cNvPicPr/>
          <p:nvPr/>
        </p:nvPicPr>
        <p:blipFill>
          <a:blip r:embed="rId18" cstate="print"/>
          <a:stretch>
            <a:fillRect/>
          </a:stretch>
        </p:blipFill>
        <p:spPr>
          <a:xfrm>
            <a:off x="8762096" y="4205325"/>
            <a:ext cx="833735" cy="503998"/>
          </a:xfrm>
          <a:prstGeom prst="rect">
            <a:avLst/>
          </a:prstGeom>
        </p:spPr>
      </p:pic>
      <p:pic>
        <p:nvPicPr>
          <p:cNvPr id="33" name="bg object 33"/>
          <p:cNvPicPr/>
          <p:nvPr/>
        </p:nvPicPr>
        <p:blipFill>
          <a:blip r:embed="rId19" cstate="print"/>
          <a:stretch>
            <a:fillRect/>
          </a:stretch>
        </p:blipFill>
        <p:spPr>
          <a:xfrm>
            <a:off x="8195781" y="5544072"/>
            <a:ext cx="157308" cy="503998"/>
          </a:xfrm>
          <a:prstGeom prst="rect">
            <a:avLst/>
          </a:prstGeom>
        </p:spPr>
      </p:pic>
      <p:pic>
        <p:nvPicPr>
          <p:cNvPr id="34" name="bg object 34"/>
          <p:cNvPicPr/>
          <p:nvPr/>
        </p:nvPicPr>
        <p:blipFill>
          <a:blip r:embed="rId20" cstate="print"/>
          <a:stretch>
            <a:fillRect/>
          </a:stretch>
        </p:blipFill>
        <p:spPr>
          <a:xfrm>
            <a:off x="8431745" y="5544072"/>
            <a:ext cx="534849" cy="755997"/>
          </a:xfrm>
          <a:prstGeom prst="rect">
            <a:avLst/>
          </a:prstGeom>
        </p:spPr>
      </p:pic>
      <p:pic>
        <p:nvPicPr>
          <p:cNvPr id="35" name="bg object 35"/>
          <p:cNvPicPr/>
          <p:nvPr/>
        </p:nvPicPr>
        <p:blipFill>
          <a:blip r:embed="rId21" cstate="print"/>
          <a:stretch>
            <a:fillRect/>
          </a:stretch>
        </p:blipFill>
        <p:spPr>
          <a:xfrm>
            <a:off x="9060981" y="5544072"/>
            <a:ext cx="157308" cy="503998"/>
          </a:xfrm>
          <a:prstGeom prst="rect">
            <a:avLst/>
          </a:prstGeom>
        </p:spPr>
      </p:pic>
      <p:pic>
        <p:nvPicPr>
          <p:cNvPr id="36" name="bg object 36"/>
          <p:cNvPicPr/>
          <p:nvPr/>
        </p:nvPicPr>
        <p:blipFill>
          <a:blip r:embed="rId22" cstate="print"/>
          <a:stretch>
            <a:fillRect/>
          </a:stretch>
        </p:blipFill>
        <p:spPr>
          <a:xfrm>
            <a:off x="9674485" y="4205325"/>
            <a:ext cx="157308" cy="503998"/>
          </a:xfrm>
          <a:prstGeom prst="rect">
            <a:avLst/>
          </a:prstGeom>
        </p:spPr>
      </p:pic>
      <p:pic>
        <p:nvPicPr>
          <p:cNvPr id="37" name="bg object 37"/>
          <p:cNvPicPr/>
          <p:nvPr/>
        </p:nvPicPr>
        <p:blipFill>
          <a:blip r:embed="rId23" cstate="print"/>
          <a:stretch>
            <a:fillRect/>
          </a:stretch>
        </p:blipFill>
        <p:spPr>
          <a:xfrm>
            <a:off x="10099216" y="4205325"/>
            <a:ext cx="1053968" cy="519748"/>
          </a:xfrm>
          <a:prstGeom prst="rect">
            <a:avLst/>
          </a:prstGeom>
        </p:spPr>
      </p:pic>
      <p:pic>
        <p:nvPicPr>
          <p:cNvPr id="38" name="bg object 38"/>
          <p:cNvPicPr/>
          <p:nvPr/>
        </p:nvPicPr>
        <p:blipFill>
          <a:blip r:embed="rId24" cstate="print"/>
          <a:stretch>
            <a:fillRect/>
          </a:stretch>
        </p:blipFill>
        <p:spPr>
          <a:xfrm>
            <a:off x="9485710" y="5544072"/>
            <a:ext cx="1053968" cy="519748"/>
          </a:xfrm>
          <a:prstGeom prst="rect">
            <a:avLst/>
          </a:prstGeom>
        </p:spPr>
      </p:pic>
      <p:pic>
        <p:nvPicPr>
          <p:cNvPr id="39" name="bg object 39"/>
          <p:cNvPicPr/>
          <p:nvPr/>
        </p:nvPicPr>
        <p:blipFill>
          <a:blip r:embed="rId25" cstate="print"/>
          <a:stretch>
            <a:fillRect/>
          </a:stretch>
        </p:blipFill>
        <p:spPr>
          <a:xfrm>
            <a:off x="10775648" y="5402322"/>
            <a:ext cx="471926" cy="661498"/>
          </a:xfrm>
          <a:prstGeom prst="rect">
            <a:avLst/>
          </a:prstGeom>
        </p:spPr>
      </p:pic>
      <p:pic>
        <p:nvPicPr>
          <p:cNvPr id="40" name="bg object 40"/>
          <p:cNvPicPr/>
          <p:nvPr/>
        </p:nvPicPr>
        <p:blipFill>
          <a:blip r:embed="rId26" cstate="print"/>
          <a:stretch>
            <a:fillRect/>
          </a:stretch>
        </p:blipFill>
        <p:spPr>
          <a:xfrm>
            <a:off x="11404882" y="4079326"/>
            <a:ext cx="1667472" cy="881997"/>
          </a:xfrm>
          <a:prstGeom prst="rect">
            <a:avLst/>
          </a:prstGeom>
        </p:spPr>
      </p:pic>
      <p:pic>
        <p:nvPicPr>
          <p:cNvPr id="41" name="bg object 41"/>
          <p:cNvPicPr/>
          <p:nvPr/>
        </p:nvPicPr>
        <p:blipFill>
          <a:blip r:embed="rId27" cstate="print"/>
          <a:stretch>
            <a:fillRect/>
          </a:stretch>
        </p:blipFill>
        <p:spPr>
          <a:xfrm>
            <a:off x="11310495" y="5544072"/>
            <a:ext cx="519118" cy="519748"/>
          </a:xfrm>
          <a:prstGeom prst="rect">
            <a:avLst/>
          </a:prstGeom>
        </p:spPr>
      </p:pic>
      <p:pic>
        <p:nvPicPr>
          <p:cNvPr id="42" name="bg object 42"/>
          <p:cNvPicPr/>
          <p:nvPr/>
        </p:nvPicPr>
        <p:blipFill>
          <a:blip r:embed="rId28" cstate="print"/>
          <a:stretch>
            <a:fillRect/>
          </a:stretch>
        </p:blipFill>
        <p:spPr>
          <a:xfrm>
            <a:off x="11908270" y="5378698"/>
            <a:ext cx="880928" cy="685123"/>
          </a:xfrm>
          <a:prstGeom prst="rect">
            <a:avLst/>
          </a:prstGeom>
        </p:spPr>
      </p:pic>
      <p:pic>
        <p:nvPicPr>
          <p:cNvPr id="43" name="bg object 43"/>
          <p:cNvPicPr/>
          <p:nvPr/>
        </p:nvPicPr>
        <p:blipFill>
          <a:blip r:embed="rId29" cstate="print"/>
          <a:stretch>
            <a:fillRect/>
          </a:stretch>
        </p:blipFill>
        <p:spPr>
          <a:xfrm>
            <a:off x="13151011" y="4205325"/>
            <a:ext cx="503387" cy="519748"/>
          </a:xfrm>
          <a:prstGeom prst="rect">
            <a:avLst/>
          </a:prstGeom>
        </p:spPr>
      </p:pic>
      <p:pic>
        <p:nvPicPr>
          <p:cNvPr id="44" name="bg object 44"/>
          <p:cNvPicPr/>
          <p:nvPr/>
        </p:nvPicPr>
        <p:blipFill>
          <a:blip r:embed="rId30" cstate="print"/>
          <a:stretch>
            <a:fillRect/>
          </a:stretch>
        </p:blipFill>
        <p:spPr>
          <a:xfrm>
            <a:off x="12867849" y="5544072"/>
            <a:ext cx="503387" cy="519748"/>
          </a:xfrm>
          <a:prstGeom prst="rect">
            <a:avLst/>
          </a:prstGeom>
        </p:spPr>
      </p:pic>
      <p:pic>
        <p:nvPicPr>
          <p:cNvPr id="45" name="bg object 45"/>
          <p:cNvPicPr/>
          <p:nvPr/>
        </p:nvPicPr>
        <p:blipFill>
          <a:blip r:embed="rId31" cstate="print"/>
          <a:stretch>
            <a:fillRect/>
          </a:stretch>
        </p:blipFill>
        <p:spPr>
          <a:xfrm>
            <a:off x="13748777" y="4032076"/>
            <a:ext cx="157308" cy="677248"/>
          </a:xfrm>
          <a:prstGeom prst="rect">
            <a:avLst/>
          </a:prstGeom>
        </p:spPr>
      </p:pic>
      <p:pic>
        <p:nvPicPr>
          <p:cNvPr id="46" name="bg object 46"/>
          <p:cNvPicPr/>
          <p:nvPr/>
        </p:nvPicPr>
        <p:blipFill>
          <a:blip r:embed="rId32" cstate="print"/>
          <a:stretch>
            <a:fillRect/>
          </a:stretch>
        </p:blipFill>
        <p:spPr>
          <a:xfrm>
            <a:off x="13969012" y="4205325"/>
            <a:ext cx="534849" cy="519748"/>
          </a:xfrm>
          <a:prstGeom prst="rect">
            <a:avLst/>
          </a:prstGeom>
        </p:spPr>
      </p:pic>
      <p:pic>
        <p:nvPicPr>
          <p:cNvPr id="47" name="bg object 47"/>
          <p:cNvPicPr/>
          <p:nvPr/>
        </p:nvPicPr>
        <p:blipFill>
          <a:blip r:embed="rId33" cstate="print"/>
          <a:stretch>
            <a:fillRect/>
          </a:stretch>
        </p:blipFill>
        <p:spPr>
          <a:xfrm>
            <a:off x="13465624" y="5544072"/>
            <a:ext cx="880928" cy="519748"/>
          </a:xfrm>
          <a:prstGeom prst="rect">
            <a:avLst/>
          </a:prstGeom>
        </p:spPr>
      </p:pic>
      <p:pic>
        <p:nvPicPr>
          <p:cNvPr id="48" name="bg object 48"/>
          <p:cNvPicPr/>
          <p:nvPr/>
        </p:nvPicPr>
        <p:blipFill>
          <a:blip r:embed="rId34" cstate="print"/>
          <a:stretch>
            <a:fillRect/>
          </a:stretch>
        </p:blipFill>
        <p:spPr>
          <a:xfrm>
            <a:off x="14598246" y="4205325"/>
            <a:ext cx="1415778" cy="519748"/>
          </a:xfrm>
          <a:prstGeom prst="rect">
            <a:avLst/>
          </a:prstGeom>
        </p:spPr>
      </p:pic>
      <p:pic>
        <p:nvPicPr>
          <p:cNvPr id="49" name="bg object 49"/>
          <p:cNvPicPr/>
          <p:nvPr/>
        </p:nvPicPr>
        <p:blipFill>
          <a:blip r:embed="rId35" cstate="print"/>
          <a:stretch>
            <a:fillRect/>
          </a:stretch>
        </p:blipFill>
        <p:spPr>
          <a:xfrm>
            <a:off x="14425209" y="5370822"/>
            <a:ext cx="723619" cy="692998"/>
          </a:xfrm>
          <a:prstGeom prst="rect">
            <a:avLst/>
          </a:prstGeom>
        </p:spPr>
      </p:pic>
      <p:pic>
        <p:nvPicPr>
          <p:cNvPr id="50" name="bg object 50"/>
          <p:cNvPicPr/>
          <p:nvPr/>
        </p:nvPicPr>
        <p:blipFill>
          <a:blip r:embed="rId36" cstate="print"/>
          <a:stretch>
            <a:fillRect/>
          </a:stretch>
        </p:blipFill>
        <p:spPr>
          <a:xfrm>
            <a:off x="16092679" y="4205325"/>
            <a:ext cx="424733" cy="519748"/>
          </a:xfrm>
          <a:prstGeom prst="rect">
            <a:avLst/>
          </a:prstGeom>
        </p:spPr>
      </p:pic>
      <p:pic>
        <p:nvPicPr>
          <p:cNvPr id="51" name="bg object 51"/>
          <p:cNvPicPr/>
          <p:nvPr/>
        </p:nvPicPr>
        <p:blipFill>
          <a:blip r:embed="rId37" cstate="print"/>
          <a:stretch>
            <a:fillRect/>
          </a:stretch>
        </p:blipFill>
        <p:spPr>
          <a:xfrm>
            <a:off x="15211752" y="5307823"/>
            <a:ext cx="1305662" cy="755997"/>
          </a:xfrm>
          <a:prstGeom prst="rect">
            <a:avLst/>
          </a:prstGeom>
        </p:spPr>
      </p:pic>
      <p:pic>
        <p:nvPicPr>
          <p:cNvPr id="52" name="bg object 52"/>
          <p:cNvPicPr/>
          <p:nvPr/>
        </p:nvPicPr>
        <p:blipFill>
          <a:blip r:embed="rId38" cstate="print"/>
          <a:stretch>
            <a:fillRect/>
          </a:stretch>
        </p:blipFill>
        <p:spPr>
          <a:xfrm>
            <a:off x="16596067" y="4205325"/>
            <a:ext cx="173039" cy="503998"/>
          </a:xfrm>
          <a:prstGeom prst="rect">
            <a:avLst/>
          </a:prstGeom>
        </p:spPr>
      </p:pic>
      <p:pic>
        <p:nvPicPr>
          <p:cNvPr id="53" name="bg object 53"/>
          <p:cNvPicPr/>
          <p:nvPr/>
        </p:nvPicPr>
        <p:blipFill>
          <a:blip r:embed="rId39" cstate="print"/>
          <a:stretch>
            <a:fillRect/>
          </a:stretch>
        </p:blipFill>
        <p:spPr>
          <a:xfrm>
            <a:off x="16879222" y="4032076"/>
            <a:ext cx="1085429" cy="692998"/>
          </a:xfrm>
          <a:prstGeom prst="rect">
            <a:avLst/>
          </a:prstGeom>
        </p:spPr>
      </p:pic>
      <p:pic>
        <p:nvPicPr>
          <p:cNvPr id="54" name="bg object 54"/>
          <p:cNvPicPr/>
          <p:nvPr/>
        </p:nvPicPr>
        <p:blipFill>
          <a:blip r:embed="rId40" cstate="print"/>
          <a:stretch>
            <a:fillRect/>
          </a:stretch>
        </p:blipFill>
        <p:spPr>
          <a:xfrm>
            <a:off x="16596067" y="5544072"/>
            <a:ext cx="314617" cy="503998"/>
          </a:xfrm>
          <a:prstGeom prst="rect">
            <a:avLst/>
          </a:prstGeom>
        </p:spPr>
      </p:pic>
      <p:pic>
        <p:nvPicPr>
          <p:cNvPr id="55" name="bg object 55"/>
          <p:cNvPicPr/>
          <p:nvPr/>
        </p:nvPicPr>
        <p:blipFill>
          <a:blip r:embed="rId41" cstate="print"/>
          <a:stretch>
            <a:fillRect/>
          </a:stretch>
        </p:blipFill>
        <p:spPr>
          <a:xfrm>
            <a:off x="16973608" y="5386572"/>
            <a:ext cx="157308" cy="661498"/>
          </a:xfrm>
          <a:prstGeom prst="rect">
            <a:avLst/>
          </a:prstGeom>
        </p:spPr>
      </p:pic>
      <p:pic>
        <p:nvPicPr>
          <p:cNvPr id="56" name="bg object 56"/>
          <p:cNvPicPr/>
          <p:nvPr/>
        </p:nvPicPr>
        <p:blipFill>
          <a:blip r:embed="rId42" cstate="print"/>
          <a:stretch>
            <a:fillRect/>
          </a:stretch>
        </p:blipFill>
        <p:spPr>
          <a:xfrm>
            <a:off x="17225302" y="5544072"/>
            <a:ext cx="157308" cy="503998"/>
          </a:xfrm>
          <a:prstGeom prst="rect">
            <a:avLst/>
          </a:prstGeom>
        </p:spPr>
      </p:pic>
      <p:pic>
        <p:nvPicPr>
          <p:cNvPr id="57" name="bg object 57"/>
          <p:cNvPicPr/>
          <p:nvPr/>
        </p:nvPicPr>
        <p:blipFill>
          <a:blip r:embed="rId43" cstate="print"/>
          <a:stretch>
            <a:fillRect/>
          </a:stretch>
        </p:blipFill>
        <p:spPr>
          <a:xfrm>
            <a:off x="18027574" y="4205325"/>
            <a:ext cx="534849" cy="519748"/>
          </a:xfrm>
          <a:prstGeom prst="rect">
            <a:avLst/>
          </a:prstGeom>
        </p:spPr>
      </p:pic>
      <p:pic>
        <p:nvPicPr>
          <p:cNvPr id="58" name="bg object 58"/>
          <p:cNvPicPr/>
          <p:nvPr/>
        </p:nvPicPr>
        <p:blipFill>
          <a:blip r:embed="rId44" cstate="print"/>
          <a:stretch>
            <a:fillRect/>
          </a:stretch>
        </p:blipFill>
        <p:spPr>
          <a:xfrm>
            <a:off x="17492726" y="5370822"/>
            <a:ext cx="487656" cy="67724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26731" y="751261"/>
            <a:ext cx="14039850" cy="696594"/>
          </a:xfrm>
          <a:prstGeom prst="rect">
            <a:avLst/>
          </a:prstGeom>
        </p:spPr>
        <p:txBody>
          <a:bodyPr wrap="square" lIns="0" tIns="0" rIns="0" bIns="0">
            <a:spAutoFit/>
          </a:bodyPr>
          <a:lstStyle>
            <a:lvl1pPr>
              <a:defRPr sz="4350" b="1" i="0">
                <a:solidFill>
                  <a:srgbClr val="0C9083"/>
                </a:solidFill>
                <a:latin typeface="Arial"/>
                <a:cs typeface="Arial"/>
              </a:defRPr>
            </a:lvl1pPr>
          </a:lstStyle>
          <a:p>
            <a:endParaRPr/>
          </a:p>
        </p:txBody>
      </p:sp>
      <p:sp>
        <p:nvSpPr>
          <p:cNvPr id="3" name="Holder 3"/>
          <p:cNvSpPr>
            <a:spLocks noGrp="1"/>
          </p:cNvSpPr>
          <p:nvPr>
            <p:ph type="body" idx="1"/>
          </p:nvPr>
        </p:nvSpPr>
        <p:spPr>
          <a:xfrm>
            <a:off x="899288" y="4106001"/>
            <a:ext cx="18305522" cy="4142740"/>
          </a:xfrm>
          <a:prstGeom prst="rect">
            <a:avLst/>
          </a:prstGeom>
        </p:spPr>
        <p:txBody>
          <a:bodyPr wrap="square" lIns="0" tIns="0" rIns="0" bIns="0">
            <a:spAutoFit/>
          </a:bodyPr>
          <a:lstStyle>
            <a:lvl1pPr>
              <a:defRPr sz="2100" b="0" i="0">
                <a:solidFill>
                  <a:srgbClr val="343F4F"/>
                </a:solidFill>
                <a:latin typeface="Arial"/>
                <a:cs typeface="Arial"/>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5/22/2026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69"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69" cy="113093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24">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1320"/>
            <a:ext cx="20099073" cy="5756845"/>
            <a:chOff x="651279" y="598259"/>
            <a:chExt cx="10889442" cy="5680742"/>
          </a:xfrm>
        </p:grpSpPr>
        <p:sp>
          <p:nvSpPr>
            <p:cNvPr id="26"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6" name="Resim 15">
            <a:extLst>
              <a:ext uri="{FF2B5EF4-FFF2-40B4-BE49-F238E27FC236}">
                <a16:creationId xmlns:a16="http://schemas.microsoft.com/office/drawing/2014/main" id="{376402F8-4C40-1085-F301-FA8121D52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11562008" y="1756717"/>
            <a:ext cx="7710242" cy="8774757"/>
          </a:xfrm>
          <a:prstGeom prst="rect">
            <a:avLst/>
          </a:prstGeom>
        </p:spPr>
      </p:pic>
      <p:grpSp>
        <p:nvGrpSpPr>
          <p:cNvPr id="44" name="Group 2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513" y="0"/>
            <a:ext cx="20099075" cy="11309351"/>
            <a:chOff x="0" y="0"/>
            <a:chExt cx="12188952" cy="6858000"/>
          </a:xfrm>
        </p:grpSpPr>
        <p:sp>
          <p:nvSpPr>
            <p:cNvPr id="30" name="Freeform: Shape 2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5" name="Freeform: Shape 3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6" name="Freeform: Shape 3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7" name="Freeform: Shape 3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8" name="Freeform: Shape 3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Freeform: Shape 3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0" name="Freeform: Shape 3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3" name="Başlık 12">
            <a:extLst>
              <a:ext uri="{FF2B5EF4-FFF2-40B4-BE49-F238E27FC236}">
                <a16:creationId xmlns:a16="http://schemas.microsoft.com/office/drawing/2014/main" id="{697280B2-1CD7-C132-A214-081E4FF3B493}"/>
              </a:ext>
            </a:extLst>
          </p:cNvPr>
          <p:cNvSpPr>
            <a:spLocks noGrp="1"/>
          </p:cNvSpPr>
          <p:nvPr>
            <p:ph type="ctrTitle"/>
          </p:nvPr>
        </p:nvSpPr>
        <p:spPr>
          <a:xfrm>
            <a:off x="1296714" y="1387281"/>
            <a:ext cx="9387442" cy="4266371"/>
          </a:xfrm>
        </p:spPr>
        <p:txBody>
          <a:bodyPr vert="horz" lIns="91440" tIns="45720" rIns="91440" bIns="45720" rtlCol="0" anchor="b">
            <a:normAutofit/>
          </a:bodyPr>
          <a:lstStyle/>
          <a:p>
            <a:pPr algn="l" rtl="0">
              <a:lnSpc>
                <a:spcPct val="90000"/>
              </a:lnSpc>
              <a:spcBef>
                <a:spcPct val="0"/>
              </a:spcBef>
            </a:pPr>
            <a:r>
              <a:rPr lang="en-US" sz="7900" kern="1200" dirty="0">
                <a:solidFill>
                  <a:schemeClr val="bg1"/>
                </a:solidFill>
                <a:latin typeface="+mj-lt"/>
                <a:ea typeface="+mj-ea"/>
                <a:cs typeface="+mj-cs"/>
              </a:rPr>
              <a:t>FİZYOTERAPİ VE REHABİLİTASYONDA SÜRDÜREBİLİRLİK</a:t>
            </a:r>
          </a:p>
        </p:txBody>
      </p:sp>
      <p:sp>
        <p:nvSpPr>
          <p:cNvPr id="11" name="object 11"/>
          <p:cNvSpPr txBox="1"/>
          <p:nvPr/>
        </p:nvSpPr>
        <p:spPr>
          <a:xfrm>
            <a:off x="1296712" y="5881933"/>
            <a:ext cx="9387443" cy="4371877"/>
          </a:xfrm>
          <a:prstGeom prst="rect">
            <a:avLst/>
          </a:prstGeom>
        </p:spPr>
        <p:txBody>
          <a:bodyPr vert="horz" lIns="91440" tIns="45720" rIns="91440" bIns="45720" rtlCol="0" anchor="ctr">
            <a:normAutofit/>
          </a:bodyPr>
          <a:lstStyle/>
          <a:p>
            <a:pPr algn="l" rtl="0">
              <a:lnSpc>
                <a:spcPct val="90000"/>
              </a:lnSpc>
              <a:spcBef>
                <a:spcPts val="120"/>
              </a:spcBef>
            </a:pPr>
            <a:r>
              <a:rPr lang="tr-TR" sz="3600" kern="1200" dirty="0">
                <a:solidFill>
                  <a:schemeClr val="tx2"/>
                </a:solidFill>
                <a:latin typeface="+mn-lt"/>
                <a:ea typeface="+mn-ea"/>
                <a:cs typeface="+mn-cs"/>
              </a:rPr>
              <a:t>Mayıs-2026</a:t>
            </a:r>
          </a:p>
          <a:p>
            <a:pPr algn="l" rtl="0">
              <a:lnSpc>
                <a:spcPct val="90000"/>
              </a:lnSpc>
              <a:spcBef>
                <a:spcPts val="120"/>
              </a:spcBef>
            </a:pPr>
            <a:endParaRPr lang="tr-TR" sz="3600" kern="1200" dirty="0">
              <a:solidFill>
                <a:schemeClr val="tx2"/>
              </a:solidFill>
              <a:latin typeface="+mn-lt"/>
              <a:ea typeface="+mn-ea"/>
              <a:cs typeface="+mn-cs"/>
            </a:endParaRPr>
          </a:p>
          <a:p>
            <a:pPr algn="l" rtl="0">
              <a:lnSpc>
                <a:spcPct val="90000"/>
              </a:lnSpc>
              <a:spcBef>
                <a:spcPts val="120"/>
              </a:spcBef>
            </a:pPr>
            <a:r>
              <a:rPr lang="tr-TR" sz="3600" kern="1200" dirty="0">
                <a:solidFill>
                  <a:schemeClr val="tx2"/>
                </a:solidFill>
                <a:latin typeface="+mn-lt"/>
                <a:ea typeface="+mn-ea"/>
                <a:cs typeface="+mn-cs"/>
              </a:rPr>
              <a:t>Pamukkale Üniversitesi</a:t>
            </a:r>
          </a:p>
          <a:p>
            <a:pPr algn="l" rtl="0">
              <a:lnSpc>
                <a:spcPct val="90000"/>
              </a:lnSpc>
              <a:spcBef>
                <a:spcPts val="120"/>
              </a:spcBef>
            </a:pPr>
            <a:r>
              <a:rPr lang="tr-TR" sz="3600" kern="1200" dirty="0">
                <a:solidFill>
                  <a:schemeClr val="tx2"/>
                </a:solidFill>
                <a:latin typeface="+mn-lt"/>
                <a:ea typeface="+mn-ea"/>
                <a:cs typeface="+mn-cs"/>
              </a:rPr>
              <a:t>Fizyoterapi ve Rehabilitasyon Fakültesi </a:t>
            </a:r>
          </a:p>
          <a:p>
            <a:pPr algn="l" rtl="0">
              <a:lnSpc>
                <a:spcPct val="90000"/>
              </a:lnSpc>
              <a:spcBef>
                <a:spcPts val="120"/>
              </a:spcBef>
            </a:pPr>
            <a:r>
              <a:rPr lang="tr-TR" sz="3600" kern="1200" dirty="0">
                <a:solidFill>
                  <a:schemeClr val="tx2"/>
                </a:solidFill>
                <a:latin typeface="+mn-lt"/>
                <a:ea typeface="+mn-ea"/>
                <a:cs typeface="+mn-cs"/>
              </a:rPr>
              <a:t>Denizli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75313" y="5874818"/>
            <a:ext cx="0" cy="1969135"/>
          </a:xfrm>
          <a:custGeom>
            <a:avLst/>
            <a:gdLst/>
            <a:ahLst/>
            <a:cxnLst/>
            <a:rect l="l" t="t" r="r" b="b"/>
            <a:pathLst>
              <a:path h="1969134">
                <a:moveTo>
                  <a:pt x="0" y="1968745"/>
                </a:moveTo>
                <a:lnTo>
                  <a:pt x="0" y="0"/>
                </a:lnTo>
              </a:path>
            </a:pathLst>
          </a:custGeom>
          <a:ln w="70788">
            <a:solidFill>
              <a:srgbClr val="000000"/>
            </a:solidFill>
          </a:ln>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12700" rIns="0" bIns="0" rtlCol="0">
            <a:spAutoFit/>
          </a:bodyPr>
          <a:lstStyle/>
          <a:p>
            <a:pPr marL="635">
              <a:lnSpc>
                <a:spcPct val="100000"/>
              </a:lnSpc>
              <a:spcBef>
                <a:spcPts val="100"/>
              </a:spcBef>
            </a:pPr>
            <a:r>
              <a:rPr sz="4400" spc="145" dirty="0">
                <a:latin typeface="+mj-lt"/>
              </a:rPr>
              <a:t>Maliyet</a:t>
            </a:r>
            <a:r>
              <a:rPr sz="4400" spc="40" dirty="0">
                <a:latin typeface="+mj-lt"/>
              </a:rPr>
              <a:t> </a:t>
            </a:r>
            <a:r>
              <a:rPr sz="4400" dirty="0">
                <a:latin typeface="+mj-lt"/>
              </a:rPr>
              <a:t>Algısı</a:t>
            </a:r>
            <a:r>
              <a:rPr sz="4400" spc="-180" dirty="0">
                <a:latin typeface="+mj-lt"/>
              </a:rPr>
              <a:t> </a:t>
            </a:r>
            <a:r>
              <a:rPr sz="4400" spc="140" dirty="0">
                <a:latin typeface="+mj-lt"/>
              </a:rPr>
              <a:t>ve</a:t>
            </a:r>
            <a:r>
              <a:rPr sz="4400" spc="-459" dirty="0">
                <a:latin typeface="+mj-lt"/>
              </a:rPr>
              <a:t> </a:t>
            </a:r>
            <a:r>
              <a:rPr sz="4400" dirty="0">
                <a:latin typeface="+mj-lt"/>
              </a:rPr>
              <a:t>Klinik</a:t>
            </a:r>
            <a:r>
              <a:rPr sz="4400" spc="-10" dirty="0">
                <a:latin typeface="+mj-lt"/>
              </a:rPr>
              <a:t> </a:t>
            </a:r>
            <a:r>
              <a:rPr sz="4400" spc="55" dirty="0">
                <a:latin typeface="+mj-lt"/>
              </a:rPr>
              <a:t>Atık</a:t>
            </a:r>
            <a:r>
              <a:rPr sz="4400" spc="-185" dirty="0">
                <a:latin typeface="+mj-lt"/>
              </a:rPr>
              <a:t> </a:t>
            </a:r>
            <a:r>
              <a:rPr sz="4400" spc="75" dirty="0">
                <a:latin typeface="+mj-lt"/>
              </a:rPr>
              <a:t>Yönetimi</a:t>
            </a:r>
            <a:endParaRPr sz="4400" dirty="0">
              <a:latin typeface="+mj-lt"/>
            </a:endParaRPr>
          </a:p>
        </p:txBody>
      </p:sp>
      <p:sp>
        <p:nvSpPr>
          <p:cNvPr id="4" name="object 4"/>
          <p:cNvSpPr txBox="1"/>
          <p:nvPr/>
        </p:nvSpPr>
        <p:spPr>
          <a:xfrm>
            <a:off x="1322992" y="2524468"/>
            <a:ext cx="6938440" cy="1977144"/>
          </a:xfrm>
          <a:prstGeom prst="rect">
            <a:avLst/>
          </a:prstGeom>
        </p:spPr>
        <p:txBody>
          <a:bodyPr vert="horz" wrap="square" lIns="0" tIns="12065" rIns="0" bIns="0" rtlCol="0">
            <a:spAutoFit/>
          </a:bodyPr>
          <a:lstStyle/>
          <a:p>
            <a:pPr marL="15240" marR="5080" indent="-3175">
              <a:lnSpc>
                <a:spcPct val="136100"/>
              </a:lnSpc>
              <a:spcBef>
                <a:spcPts val="95"/>
              </a:spcBef>
            </a:pPr>
            <a:r>
              <a:rPr sz="2400" spc="110" dirty="0">
                <a:solidFill>
                  <a:srgbClr val="343F50"/>
                </a:solidFill>
                <a:latin typeface="+mn-lt"/>
                <a:cs typeface="Arial"/>
              </a:rPr>
              <a:t>Sürdürülebilir</a:t>
            </a:r>
            <a:r>
              <a:rPr sz="2400" spc="-229" dirty="0">
                <a:solidFill>
                  <a:srgbClr val="343F50"/>
                </a:solidFill>
                <a:latin typeface="+mn-lt"/>
                <a:cs typeface="Arial"/>
              </a:rPr>
              <a:t> </a:t>
            </a:r>
            <a:r>
              <a:rPr sz="2400" spc="125" dirty="0">
                <a:solidFill>
                  <a:srgbClr val="343F50"/>
                </a:solidFill>
                <a:latin typeface="+mn-lt"/>
                <a:cs typeface="Arial"/>
              </a:rPr>
              <a:t>klinik</a:t>
            </a:r>
            <a:r>
              <a:rPr sz="2400" spc="-210" dirty="0">
                <a:solidFill>
                  <a:srgbClr val="343F50"/>
                </a:solidFill>
                <a:latin typeface="+mn-lt"/>
                <a:cs typeface="Arial"/>
              </a:rPr>
              <a:t> </a:t>
            </a:r>
            <a:r>
              <a:rPr sz="2400" spc="80" dirty="0">
                <a:solidFill>
                  <a:srgbClr val="343F50"/>
                </a:solidFill>
                <a:latin typeface="+mn-lt"/>
                <a:cs typeface="Arial"/>
              </a:rPr>
              <a:t>ekipmanlarının</a:t>
            </a:r>
            <a:r>
              <a:rPr sz="2400" spc="-270" dirty="0">
                <a:solidFill>
                  <a:srgbClr val="343F50"/>
                </a:solidFill>
                <a:latin typeface="+mn-lt"/>
                <a:cs typeface="Arial"/>
              </a:rPr>
              <a:t> </a:t>
            </a:r>
            <a:r>
              <a:rPr sz="2400" spc="60" dirty="0">
                <a:solidFill>
                  <a:srgbClr val="343F50"/>
                </a:solidFill>
                <a:latin typeface="+mn-lt"/>
                <a:cs typeface="Arial"/>
              </a:rPr>
              <a:t>ve</a:t>
            </a:r>
            <a:r>
              <a:rPr sz="2400" spc="-270" dirty="0">
                <a:solidFill>
                  <a:srgbClr val="343F50"/>
                </a:solidFill>
                <a:latin typeface="+mn-lt"/>
                <a:cs typeface="Arial"/>
              </a:rPr>
              <a:t> </a:t>
            </a:r>
            <a:r>
              <a:rPr sz="2400" spc="75" dirty="0">
                <a:solidFill>
                  <a:srgbClr val="343F50"/>
                </a:solidFill>
                <a:latin typeface="+mn-lt"/>
                <a:cs typeface="Arial"/>
              </a:rPr>
              <a:t>yeşil</a:t>
            </a:r>
            <a:r>
              <a:rPr sz="2400" spc="-120" dirty="0">
                <a:solidFill>
                  <a:srgbClr val="343F50"/>
                </a:solidFill>
                <a:latin typeface="+mn-lt"/>
                <a:cs typeface="Arial"/>
              </a:rPr>
              <a:t> </a:t>
            </a:r>
            <a:r>
              <a:rPr sz="2400" spc="125" dirty="0">
                <a:solidFill>
                  <a:srgbClr val="343F50"/>
                </a:solidFill>
                <a:latin typeface="+mn-lt"/>
                <a:cs typeface="Arial"/>
              </a:rPr>
              <a:t>teknolojilerin</a:t>
            </a:r>
            <a:r>
              <a:rPr sz="2400" spc="-250" dirty="0">
                <a:solidFill>
                  <a:srgbClr val="343F50"/>
                </a:solidFill>
                <a:latin typeface="+mn-lt"/>
                <a:cs typeface="Arial"/>
              </a:rPr>
              <a:t> </a:t>
            </a:r>
            <a:r>
              <a:rPr sz="2400" spc="40" dirty="0">
                <a:solidFill>
                  <a:srgbClr val="343F50"/>
                </a:solidFill>
                <a:latin typeface="+mn-lt"/>
                <a:cs typeface="Arial"/>
              </a:rPr>
              <a:t>"yüksek </a:t>
            </a:r>
            <a:r>
              <a:rPr sz="2400" spc="105" dirty="0">
                <a:solidFill>
                  <a:srgbClr val="343F50"/>
                </a:solidFill>
                <a:latin typeface="+mn-lt"/>
                <a:cs typeface="Arial"/>
              </a:rPr>
              <a:t>maliyetli"</a:t>
            </a:r>
            <a:r>
              <a:rPr sz="2400" dirty="0">
                <a:solidFill>
                  <a:srgbClr val="343F50"/>
                </a:solidFill>
                <a:latin typeface="+mn-lt"/>
                <a:cs typeface="Arial"/>
              </a:rPr>
              <a:t> </a:t>
            </a:r>
            <a:r>
              <a:rPr sz="2400" spc="65" dirty="0">
                <a:solidFill>
                  <a:srgbClr val="343F50"/>
                </a:solidFill>
                <a:latin typeface="+mn-lt"/>
                <a:cs typeface="Arial"/>
              </a:rPr>
              <a:t>olduğuna</a:t>
            </a:r>
            <a:r>
              <a:rPr sz="2400" spc="-15" dirty="0">
                <a:solidFill>
                  <a:srgbClr val="343F50"/>
                </a:solidFill>
                <a:latin typeface="+mn-lt"/>
                <a:cs typeface="Arial"/>
              </a:rPr>
              <a:t> </a:t>
            </a:r>
            <a:r>
              <a:rPr sz="2400" spc="90" dirty="0">
                <a:solidFill>
                  <a:srgbClr val="343F50"/>
                </a:solidFill>
                <a:latin typeface="+mn-lt"/>
                <a:cs typeface="Arial"/>
              </a:rPr>
              <a:t>dair</a:t>
            </a:r>
            <a:r>
              <a:rPr sz="2400" spc="-150" dirty="0">
                <a:solidFill>
                  <a:srgbClr val="343F50"/>
                </a:solidFill>
                <a:latin typeface="+mn-lt"/>
                <a:cs typeface="Arial"/>
              </a:rPr>
              <a:t> </a:t>
            </a:r>
            <a:r>
              <a:rPr sz="2400" dirty="0">
                <a:solidFill>
                  <a:srgbClr val="343F50"/>
                </a:solidFill>
                <a:latin typeface="+mn-lt"/>
                <a:cs typeface="Arial"/>
              </a:rPr>
              <a:t>yaygın</a:t>
            </a:r>
            <a:r>
              <a:rPr sz="2400" spc="-105" dirty="0">
                <a:solidFill>
                  <a:srgbClr val="343F50"/>
                </a:solidFill>
                <a:latin typeface="+mn-lt"/>
                <a:cs typeface="Arial"/>
              </a:rPr>
              <a:t> </a:t>
            </a:r>
            <a:r>
              <a:rPr sz="2400" dirty="0">
                <a:solidFill>
                  <a:srgbClr val="343F50"/>
                </a:solidFill>
                <a:latin typeface="+mn-lt"/>
                <a:cs typeface="Arial"/>
              </a:rPr>
              <a:t>bir</a:t>
            </a:r>
            <a:r>
              <a:rPr sz="2400" spc="245" dirty="0">
                <a:solidFill>
                  <a:srgbClr val="343F50"/>
                </a:solidFill>
                <a:latin typeface="+mn-lt"/>
                <a:cs typeface="Arial"/>
              </a:rPr>
              <a:t> </a:t>
            </a:r>
            <a:r>
              <a:rPr sz="2400" dirty="0">
                <a:solidFill>
                  <a:srgbClr val="343F50"/>
                </a:solidFill>
                <a:latin typeface="+mn-lt"/>
                <a:cs typeface="Arial"/>
              </a:rPr>
              <a:t>algı</a:t>
            </a:r>
            <a:r>
              <a:rPr sz="2400" spc="-125" dirty="0">
                <a:solidFill>
                  <a:srgbClr val="343F50"/>
                </a:solidFill>
                <a:latin typeface="+mn-lt"/>
                <a:cs typeface="Arial"/>
              </a:rPr>
              <a:t> </a:t>
            </a:r>
            <a:r>
              <a:rPr sz="2400" spc="80" dirty="0">
                <a:solidFill>
                  <a:srgbClr val="343F50"/>
                </a:solidFill>
                <a:latin typeface="+mn-lt"/>
                <a:cs typeface="Arial"/>
              </a:rPr>
              <a:t>bulunmakta</a:t>
            </a:r>
            <a:r>
              <a:rPr sz="2400" spc="20" dirty="0">
                <a:solidFill>
                  <a:srgbClr val="343F50"/>
                </a:solidFill>
                <a:latin typeface="+mn-lt"/>
                <a:cs typeface="Arial"/>
              </a:rPr>
              <a:t> </a:t>
            </a:r>
            <a:r>
              <a:rPr sz="2400" spc="60" dirty="0">
                <a:solidFill>
                  <a:srgbClr val="343F50"/>
                </a:solidFill>
                <a:latin typeface="+mn-lt"/>
                <a:cs typeface="Arial"/>
              </a:rPr>
              <a:t>ve</a:t>
            </a:r>
            <a:r>
              <a:rPr sz="2400" spc="-215" dirty="0">
                <a:solidFill>
                  <a:srgbClr val="343F50"/>
                </a:solidFill>
                <a:latin typeface="+mn-lt"/>
                <a:cs typeface="Arial"/>
              </a:rPr>
              <a:t> </a:t>
            </a:r>
            <a:r>
              <a:rPr sz="2400" spc="65" dirty="0">
                <a:solidFill>
                  <a:srgbClr val="343F50"/>
                </a:solidFill>
                <a:latin typeface="+mn-lt"/>
                <a:cs typeface="Arial"/>
              </a:rPr>
              <a:t>bu</a:t>
            </a:r>
            <a:r>
              <a:rPr sz="2400" spc="-85" dirty="0">
                <a:solidFill>
                  <a:srgbClr val="343F50"/>
                </a:solidFill>
                <a:latin typeface="+mn-lt"/>
                <a:cs typeface="Arial"/>
              </a:rPr>
              <a:t> </a:t>
            </a:r>
            <a:r>
              <a:rPr sz="2400" spc="105" dirty="0">
                <a:solidFill>
                  <a:srgbClr val="343F50"/>
                </a:solidFill>
                <a:latin typeface="+mn-lt"/>
                <a:cs typeface="Arial"/>
              </a:rPr>
              <a:t>durum </a:t>
            </a:r>
            <a:r>
              <a:rPr sz="2400" spc="75" dirty="0">
                <a:solidFill>
                  <a:srgbClr val="343F50"/>
                </a:solidFill>
                <a:latin typeface="+mn-lt"/>
                <a:cs typeface="Arial"/>
              </a:rPr>
              <a:t>dönüşümün</a:t>
            </a:r>
            <a:r>
              <a:rPr sz="2400" spc="-5" dirty="0">
                <a:solidFill>
                  <a:srgbClr val="343F50"/>
                </a:solidFill>
                <a:latin typeface="+mn-lt"/>
                <a:cs typeface="Arial"/>
              </a:rPr>
              <a:t> </a:t>
            </a:r>
            <a:r>
              <a:rPr sz="2400" spc="60" dirty="0">
                <a:solidFill>
                  <a:srgbClr val="343F50"/>
                </a:solidFill>
                <a:latin typeface="+mn-lt"/>
                <a:cs typeface="Arial"/>
              </a:rPr>
              <a:t>önünde</a:t>
            </a:r>
            <a:r>
              <a:rPr sz="2400" spc="-135" dirty="0">
                <a:solidFill>
                  <a:srgbClr val="343F50"/>
                </a:solidFill>
                <a:latin typeface="+mn-lt"/>
                <a:cs typeface="Arial"/>
              </a:rPr>
              <a:t> </a:t>
            </a:r>
            <a:r>
              <a:rPr sz="2400" spc="65" dirty="0">
                <a:solidFill>
                  <a:srgbClr val="343F50"/>
                </a:solidFill>
                <a:latin typeface="+mn-lt"/>
                <a:cs typeface="Arial"/>
              </a:rPr>
              <a:t>ekonomik</a:t>
            </a:r>
            <a:r>
              <a:rPr sz="2400" spc="-60" dirty="0">
                <a:solidFill>
                  <a:srgbClr val="343F50"/>
                </a:solidFill>
                <a:latin typeface="+mn-lt"/>
                <a:cs typeface="Arial"/>
              </a:rPr>
              <a:t> </a:t>
            </a:r>
            <a:r>
              <a:rPr sz="2400" dirty="0">
                <a:solidFill>
                  <a:srgbClr val="343F50"/>
                </a:solidFill>
                <a:latin typeface="+mn-lt"/>
                <a:cs typeface="Arial"/>
              </a:rPr>
              <a:t>bir</a:t>
            </a:r>
            <a:r>
              <a:rPr sz="2400" spc="160" dirty="0">
                <a:solidFill>
                  <a:srgbClr val="343F50"/>
                </a:solidFill>
                <a:latin typeface="+mn-lt"/>
                <a:cs typeface="Arial"/>
              </a:rPr>
              <a:t> </a:t>
            </a:r>
            <a:r>
              <a:rPr sz="2400" dirty="0">
                <a:solidFill>
                  <a:srgbClr val="343F50"/>
                </a:solidFill>
                <a:latin typeface="+mn-lt"/>
                <a:cs typeface="Arial"/>
              </a:rPr>
              <a:t>engel</a:t>
            </a:r>
            <a:r>
              <a:rPr sz="2400" spc="-20" dirty="0">
                <a:solidFill>
                  <a:srgbClr val="343F50"/>
                </a:solidFill>
                <a:latin typeface="+mn-lt"/>
                <a:cs typeface="Arial"/>
              </a:rPr>
              <a:t> </a:t>
            </a:r>
            <a:r>
              <a:rPr sz="2400" spc="95" dirty="0">
                <a:solidFill>
                  <a:srgbClr val="343F50"/>
                </a:solidFill>
                <a:latin typeface="+mn-lt"/>
                <a:cs typeface="Arial"/>
              </a:rPr>
              <a:t>oluşturmaktadır.</a:t>
            </a:r>
            <a:endParaRPr sz="2400" dirty="0">
              <a:latin typeface="+mn-lt"/>
              <a:cs typeface="Arial"/>
            </a:endParaRPr>
          </a:p>
        </p:txBody>
      </p:sp>
      <p:sp>
        <p:nvSpPr>
          <p:cNvPr id="5" name="object 5"/>
          <p:cNvSpPr txBox="1"/>
          <p:nvPr/>
        </p:nvSpPr>
        <p:spPr>
          <a:xfrm>
            <a:off x="1312409" y="6157431"/>
            <a:ext cx="8081009" cy="1603003"/>
          </a:xfrm>
          <a:prstGeom prst="rect">
            <a:avLst/>
          </a:prstGeom>
        </p:spPr>
        <p:txBody>
          <a:bodyPr vert="horz" wrap="square" lIns="0" tIns="12065" rIns="0" bIns="0" rtlCol="0">
            <a:spAutoFit/>
          </a:bodyPr>
          <a:lstStyle/>
          <a:p>
            <a:pPr marL="15875" marR="5080" indent="-3810">
              <a:lnSpc>
                <a:spcPct val="108500"/>
              </a:lnSpc>
              <a:spcBef>
                <a:spcPts val="95"/>
              </a:spcBef>
            </a:pPr>
            <a:r>
              <a:rPr sz="2400" b="1" spc="-90" dirty="0">
                <a:solidFill>
                  <a:srgbClr val="0A0A13"/>
                </a:solidFill>
                <a:latin typeface="+mn-lt"/>
                <a:cs typeface="Arial"/>
              </a:rPr>
              <a:t>Çözüm</a:t>
            </a:r>
            <a:r>
              <a:rPr sz="2400" b="1" spc="-240" dirty="0">
                <a:solidFill>
                  <a:srgbClr val="0A0A13"/>
                </a:solidFill>
                <a:latin typeface="+mn-lt"/>
                <a:cs typeface="Arial"/>
              </a:rPr>
              <a:t> </a:t>
            </a:r>
            <a:r>
              <a:rPr sz="2400" b="1" spc="-65" dirty="0">
                <a:solidFill>
                  <a:srgbClr val="0A0A13"/>
                </a:solidFill>
                <a:latin typeface="+mn-lt"/>
                <a:cs typeface="Arial"/>
              </a:rPr>
              <a:t>Stratejisi:</a:t>
            </a:r>
            <a:r>
              <a:rPr sz="2400" b="1" spc="-185" dirty="0">
                <a:solidFill>
                  <a:srgbClr val="0A0A13"/>
                </a:solidFill>
                <a:latin typeface="+mn-lt"/>
                <a:cs typeface="Arial"/>
              </a:rPr>
              <a:t> </a:t>
            </a:r>
            <a:r>
              <a:rPr sz="2400" spc="-65" dirty="0">
                <a:solidFill>
                  <a:srgbClr val="0A0A13"/>
                </a:solidFill>
                <a:latin typeface="+mn-lt"/>
                <a:cs typeface="Arial"/>
              </a:rPr>
              <a:t>Yeşil</a:t>
            </a:r>
            <a:r>
              <a:rPr sz="2400" spc="-220" dirty="0">
                <a:solidFill>
                  <a:srgbClr val="0A0A13"/>
                </a:solidFill>
                <a:latin typeface="+mn-lt"/>
                <a:cs typeface="Arial"/>
              </a:rPr>
              <a:t> </a:t>
            </a:r>
            <a:r>
              <a:rPr sz="2400" spc="-45" dirty="0">
                <a:solidFill>
                  <a:srgbClr val="0A0A13"/>
                </a:solidFill>
                <a:latin typeface="+mn-lt"/>
                <a:cs typeface="Arial"/>
              </a:rPr>
              <a:t>dönüşüm,</a:t>
            </a:r>
            <a:r>
              <a:rPr sz="2400" spc="-155" dirty="0">
                <a:solidFill>
                  <a:srgbClr val="0A0A13"/>
                </a:solidFill>
                <a:latin typeface="+mn-lt"/>
                <a:cs typeface="Arial"/>
              </a:rPr>
              <a:t> </a:t>
            </a:r>
            <a:r>
              <a:rPr sz="2400" spc="-50" dirty="0">
                <a:solidFill>
                  <a:srgbClr val="0A0A13"/>
                </a:solidFill>
                <a:latin typeface="+mn-lt"/>
                <a:cs typeface="Arial"/>
              </a:rPr>
              <a:t>pahalı</a:t>
            </a:r>
            <a:r>
              <a:rPr sz="2400" spc="-150" dirty="0">
                <a:solidFill>
                  <a:srgbClr val="0A0A13"/>
                </a:solidFill>
                <a:latin typeface="+mn-lt"/>
                <a:cs typeface="Arial"/>
              </a:rPr>
              <a:t> </a:t>
            </a:r>
            <a:r>
              <a:rPr sz="2400" dirty="0">
                <a:solidFill>
                  <a:srgbClr val="0A0A13"/>
                </a:solidFill>
                <a:latin typeface="+mn-lt"/>
                <a:cs typeface="Arial"/>
              </a:rPr>
              <a:t>teknoloji</a:t>
            </a:r>
            <a:r>
              <a:rPr sz="2400" spc="-75" dirty="0">
                <a:solidFill>
                  <a:srgbClr val="0A0A13"/>
                </a:solidFill>
                <a:latin typeface="+mn-lt"/>
                <a:cs typeface="Arial"/>
              </a:rPr>
              <a:t> </a:t>
            </a:r>
            <a:r>
              <a:rPr sz="2400" spc="-45" dirty="0">
                <a:solidFill>
                  <a:srgbClr val="0A0A13"/>
                </a:solidFill>
                <a:latin typeface="+mn-lt"/>
                <a:cs typeface="Arial"/>
              </a:rPr>
              <a:t>satın</a:t>
            </a:r>
            <a:r>
              <a:rPr sz="2400" spc="-120" dirty="0">
                <a:solidFill>
                  <a:srgbClr val="0A0A13"/>
                </a:solidFill>
                <a:latin typeface="+mn-lt"/>
                <a:cs typeface="Arial"/>
              </a:rPr>
              <a:t> </a:t>
            </a:r>
            <a:r>
              <a:rPr sz="2400" spc="-50" dirty="0">
                <a:solidFill>
                  <a:srgbClr val="0A0A13"/>
                </a:solidFill>
                <a:latin typeface="+mn-lt"/>
                <a:cs typeface="Arial"/>
              </a:rPr>
              <a:t>alımlarından</a:t>
            </a:r>
            <a:r>
              <a:rPr sz="2400" spc="55" dirty="0">
                <a:solidFill>
                  <a:srgbClr val="0A0A13"/>
                </a:solidFill>
                <a:latin typeface="+mn-lt"/>
                <a:cs typeface="Arial"/>
              </a:rPr>
              <a:t> </a:t>
            </a:r>
            <a:r>
              <a:rPr sz="2400" spc="-10" dirty="0">
                <a:solidFill>
                  <a:srgbClr val="0A0A13"/>
                </a:solidFill>
                <a:latin typeface="+mn-lt"/>
                <a:cs typeface="Arial"/>
              </a:rPr>
              <a:t>ziyade </a:t>
            </a:r>
            <a:r>
              <a:rPr sz="2400" dirty="0">
                <a:solidFill>
                  <a:srgbClr val="0A0A13"/>
                </a:solidFill>
                <a:latin typeface="+mn-lt"/>
                <a:cs typeface="Arial"/>
              </a:rPr>
              <a:t>düşük</a:t>
            </a:r>
            <a:r>
              <a:rPr sz="2400" spc="-110" dirty="0">
                <a:solidFill>
                  <a:srgbClr val="0A0A13"/>
                </a:solidFill>
                <a:latin typeface="+mn-lt"/>
                <a:cs typeface="Arial"/>
              </a:rPr>
              <a:t> </a:t>
            </a:r>
            <a:r>
              <a:rPr sz="2400" spc="-10" dirty="0">
                <a:solidFill>
                  <a:srgbClr val="0A0A13"/>
                </a:solidFill>
                <a:latin typeface="+mn-lt"/>
                <a:cs typeface="Arial"/>
              </a:rPr>
              <a:t>maliyetli</a:t>
            </a:r>
            <a:r>
              <a:rPr sz="2400" spc="-85" dirty="0">
                <a:solidFill>
                  <a:srgbClr val="0A0A13"/>
                </a:solidFill>
                <a:latin typeface="+mn-lt"/>
                <a:cs typeface="Arial"/>
              </a:rPr>
              <a:t> </a:t>
            </a:r>
            <a:r>
              <a:rPr sz="2400" spc="-20" dirty="0">
                <a:solidFill>
                  <a:srgbClr val="0A0A13"/>
                </a:solidFill>
                <a:latin typeface="+mn-lt"/>
                <a:cs typeface="Arial"/>
              </a:rPr>
              <a:t>ve</a:t>
            </a:r>
            <a:r>
              <a:rPr sz="2400" spc="-250" dirty="0">
                <a:solidFill>
                  <a:srgbClr val="0A0A13"/>
                </a:solidFill>
                <a:latin typeface="+mn-lt"/>
                <a:cs typeface="Arial"/>
              </a:rPr>
              <a:t> </a:t>
            </a:r>
            <a:r>
              <a:rPr sz="2400" dirty="0">
                <a:solidFill>
                  <a:srgbClr val="0A0A13"/>
                </a:solidFill>
                <a:latin typeface="+mn-lt"/>
                <a:cs typeface="Arial"/>
              </a:rPr>
              <a:t>pratik</a:t>
            </a:r>
            <a:r>
              <a:rPr sz="2400" spc="-105" dirty="0">
                <a:solidFill>
                  <a:srgbClr val="0A0A13"/>
                </a:solidFill>
                <a:latin typeface="+mn-lt"/>
                <a:cs typeface="Arial"/>
              </a:rPr>
              <a:t> </a:t>
            </a:r>
            <a:r>
              <a:rPr sz="2400" dirty="0">
                <a:solidFill>
                  <a:srgbClr val="0A0A13"/>
                </a:solidFill>
                <a:latin typeface="+mn-lt"/>
                <a:cs typeface="Arial"/>
              </a:rPr>
              <a:t>bir</a:t>
            </a:r>
            <a:r>
              <a:rPr sz="2400" spc="-130" dirty="0">
                <a:solidFill>
                  <a:srgbClr val="0A0A13"/>
                </a:solidFill>
                <a:latin typeface="+mn-lt"/>
                <a:cs typeface="Arial"/>
              </a:rPr>
              <a:t> </a:t>
            </a:r>
            <a:r>
              <a:rPr sz="2400" spc="-55" dirty="0">
                <a:solidFill>
                  <a:srgbClr val="0A0A13"/>
                </a:solidFill>
                <a:latin typeface="+mn-lt"/>
                <a:cs typeface="Arial"/>
              </a:rPr>
              <a:t>felsefe</a:t>
            </a:r>
            <a:r>
              <a:rPr sz="2400" spc="-170" dirty="0">
                <a:solidFill>
                  <a:srgbClr val="0A0A13"/>
                </a:solidFill>
                <a:latin typeface="+mn-lt"/>
                <a:cs typeface="Arial"/>
              </a:rPr>
              <a:t> </a:t>
            </a:r>
            <a:r>
              <a:rPr sz="2400" spc="-30" dirty="0" err="1">
                <a:solidFill>
                  <a:srgbClr val="0A0A13"/>
                </a:solidFill>
                <a:latin typeface="+mn-lt"/>
                <a:cs typeface="Arial"/>
              </a:rPr>
              <a:t>olan</a:t>
            </a:r>
            <a:r>
              <a:rPr sz="2400" spc="-190" dirty="0">
                <a:solidFill>
                  <a:srgbClr val="0A0A13"/>
                </a:solidFill>
                <a:latin typeface="+mn-lt"/>
                <a:cs typeface="Arial"/>
              </a:rPr>
              <a:t> </a:t>
            </a:r>
            <a:endParaRPr lang="tr-TR" sz="2400" spc="-190" dirty="0">
              <a:solidFill>
                <a:srgbClr val="0A0A13"/>
              </a:solidFill>
              <a:latin typeface="+mn-lt"/>
              <a:cs typeface="Arial"/>
            </a:endParaRPr>
          </a:p>
          <a:p>
            <a:pPr marL="15875" marR="5080" indent="-3810">
              <a:lnSpc>
                <a:spcPct val="108500"/>
              </a:lnSpc>
              <a:spcBef>
                <a:spcPts val="95"/>
              </a:spcBef>
            </a:pPr>
            <a:r>
              <a:rPr sz="2400" b="1" spc="-110" dirty="0">
                <a:solidFill>
                  <a:srgbClr val="0A0A13"/>
                </a:solidFill>
                <a:latin typeface="+mn-lt"/>
                <a:cs typeface="Arial"/>
              </a:rPr>
              <a:t>"3R"</a:t>
            </a:r>
            <a:r>
              <a:rPr sz="2400" b="1" spc="-100" dirty="0">
                <a:solidFill>
                  <a:srgbClr val="0A0A13"/>
                </a:solidFill>
                <a:latin typeface="+mn-lt"/>
                <a:cs typeface="Arial"/>
              </a:rPr>
              <a:t> </a:t>
            </a:r>
            <a:r>
              <a:rPr sz="2400" b="1" spc="-85" dirty="0">
                <a:solidFill>
                  <a:srgbClr val="0A0A13"/>
                </a:solidFill>
                <a:latin typeface="+mn-lt"/>
                <a:cs typeface="Arial"/>
              </a:rPr>
              <a:t>(Reduce-</a:t>
            </a:r>
            <a:r>
              <a:rPr sz="2400" b="1" spc="-90" dirty="0">
                <a:solidFill>
                  <a:srgbClr val="0A0A13"/>
                </a:solidFill>
                <a:latin typeface="+mn-lt"/>
                <a:cs typeface="Arial"/>
              </a:rPr>
              <a:t>Reuse-</a:t>
            </a:r>
            <a:r>
              <a:rPr sz="2400" b="1" spc="-85" dirty="0">
                <a:solidFill>
                  <a:srgbClr val="0A0A13"/>
                </a:solidFill>
                <a:latin typeface="+mn-lt"/>
                <a:cs typeface="Arial"/>
              </a:rPr>
              <a:t>Recycle</a:t>
            </a:r>
            <a:r>
              <a:rPr sz="2400" b="1" spc="-165" dirty="0">
                <a:solidFill>
                  <a:srgbClr val="0A0A13"/>
                </a:solidFill>
                <a:latin typeface="+mn-lt"/>
                <a:cs typeface="Arial"/>
              </a:rPr>
              <a:t> </a:t>
            </a:r>
            <a:r>
              <a:rPr sz="2400" spc="-50" dirty="0">
                <a:solidFill>
                  <a:srgbClr val="0A0A13"/>
                </a:solidFill>
                <a:latin typeface="+mn-lt"/>
                <a:cs typeface="Arial"/>
              </a:rPr>
              <a:t>/ </a:t>
            </a:r>
            <a:r>
              <a:rPr sz="2400" b="1" spc="-85" dirty="0">
                <a:solidFill>
                  <a:srgbClr val="0A0A13"/>
                </a:solidFill>
                <a:latin typeface="+mn-lt"/>
                <a:cs typeface="Arial"/>
              </a:rPr>
              <a:t>Azalt-</a:t>
            </a:r>
            <a:r>
              <a:rPr sz="2400" b="1" spc="-100" dirty="0">
                <a:solidFill>
                  <a:srgbClr val="0A0A13"/>
                </a:solidFill>
                <a:latin typeface="+mn-lt"/>
                <a:cs typeface="Arial"/>
              </a:rPr>
              <a:t>Yeniden</a:t>
            </a:r>
            <a:r>
              <a:rPr sz="2400" b="1" spc="55" dirty="0">
                <a:solidFill>
                  <a:srgbClr val="0A0A13"/>
                </a:solidFill>
                <a:latin typeface="+mn-lt"/>
                <a:cs typeface="Arial"/>
              </a:rPr>
              <a:t> </a:t>
            </a:r>
            <a:r>
              <a:rPr sz="2400" b="1" spc="-70" dirty="0">
                <a:solidFill>
                  <a:srgbClr val="0A0A13"/>
                </a:solidFill>
                <a:latin typeface="+mn-lt"/>
                <a:cs typeface="Arial"/>
              </a:rPr>
              <a:t>Kullan-Geri</a:t>
            </a:r>
            <a:r>
              <a:rPr sz="2400" b="1" spc="10" dirty="0">
                <a:solidFill>
                  <a:srgbClr val="0A0A13"/>
                </a:solidFill>
                <a:latin typeface="+mn-lt"/>
                <a:cs typeface="Arial"/>
              </a:rPr>
              <a:t> </a:t>
            </a:r>
            <a:r>
              <a:rPr sz="2400" b="1" spc="-65" dirty="0">
                <a:solidFill>
                  <a:srgbClr val="0A0A13"/>
                </a:solidFill>
                <a:latin typeface="+mn-lt"/>
                <a:cs typeface="Arial"/>
              </a:rPr>
              <a:t>Dönüştür)</a:t>
            </a:r>
            <a:r>
              <a:rPr sz="2400" b="1" spc="25" dirty="0">
                <a:solidFill>
                  <a:srgbClr val="0A0A13"/>
                </a:solidFill>
                <a:latin typeface="+mn-lt"/>
                <a:cs typeface="Arial"/>
              </a:rPr>
              <a:t> </a:t>
            </a:r>
            <a:r>
              <a:rPr sz="2400" spc="-20" dirty="0">
                <a:solidFill>
                  <a:srgbClr val="0A0A13"/>
                </a:solidFill>
                <a:latin typeface="+mn-lt"/>
                <a:cs typeface="Arial"/>
              </a:rPr>
              <a:t>ilkesinin</a:t>
            </a:r>
            <a:r>
              <a:rPr sz="2400" spc="-65" dirty="0">
                <a:solidFill>
                  <a:srgbClr val="0A0A13"/>
                </a:solidFill>
                <a:latin typeface="+mn-lt"/>
                <a:cs typeface="Arial"/>
              </a:rPr>
              <a:t> </a:t>
            </a:r>
            <a:r>
              <a:rPr sz="2400" dirty="0">
                <a:solidFill>
                  <a:srgbClr val="0A0A13"/>
                </a:solidFill>
                <a:latin typeface="+mn-lt"/>
                <a:cs typeface="Arial"/>
              </a:rPr>
              <a:t>klinikte</a:t>
            </a:r>
            <a:r>
              <a:rPr sz="2400" spc="-155" dirty="0">
                <a:solidFill>
                  <a:srgbClr val="0A0A13"/>
                </a:solidFill>
                <a:latin typeface="+mn-lt"/>
                <a:cs typeface="Arial"/>
              </a:rPr>
              <a:t> </a:t>
            </a:r>
            <a:r>
              <a:rPr sz="2400" spc="-10" dirty="0">
                <a:solidFill>
                  <a:srgbClr val="0A0A13"/>
                </a:solidFill>
                <a:latin typeface="+mn-lt"/>
                <a:cs typeface="Arial"/>
              </a:rPr>
              <a:t>titizlikle </a:t>
            </a:r>
            <a:r>
              <a:rPr sz="2400" spc="-60" dirty="0">
                <a:solidFill>
                  <a:srgbClr val="0A0A13"/>
                </a:solidFill>
                <a:latin typeface="+mn-lt"/>
                <a:cs typeface="Arial"/>
              </a:rPr>
              <a:t>uygulanmasıyla</a:t>
            </a:r>
            <a:r>
              <a:rPr sz="2400" spc="-85" dirty="0">
                <a:solidFill>
                  <a:srgbClr val="0A0A13"/>
                </a:solidFill>
                <a:latin typeface="+mn-lt"/>
                <a:cs typeface="Arial"/>
              </a:rPr>
              <a:t> </a:t>
            </a:r>
            <a:r>
              <a:rPr sz="2400" spc="-10" dirty="0">
                <a:solidFill>
                  <a:srgbClr val="0A0A13"/>
                </a:solidFill>
                <a:latin typeface="+mn-lt"/>
                <a:cs typeface="Arial"/>
              </a:rPr>
              <a:t>başlatılabilir.</a:t>
            </a:r>
            <a:endParaRPr sz="2400" dirty="0">
              <a:latin typeface="+mn-lt"/>
              <a:cs typeface="Arial"/>
            </a:endParaRPr>
          </a:p>
        </p:txBody>
      </p:sp>
      <p:sp>
        <p:nvSpPr>
          <p:cNvPr id="6" name="object 6"/>
          <p:cNvSpPr txBox="1"/>
          <p:nvPr/>
        </p:nvSpPr>
        <p:spPr>
          <a:xfrm>
            <a:off x="10920996" y="2097113"/>
            <a:ext cx="4045585" cy="448200"/>
          </a:xfrm>
          <a:prstGeom prst="rect">
            <a:avLst/>
          </a:prstGeom>
        </p:spPr>
        <p:txBody>
          <a:bodyPr vert="horz" wrap="square" lIns="0" tIns="17145" rIns="0" bIns="0" rtlCol="0">
            <a:spAutoFit/>
          </a:bodyPr>
          <a:lstStyle/>
          <a:p>
            <a:pPr marL="12700">
              <a:lnSpc>
                <a:spcPct val="100000"/>
              </a:lnSpc>
              <a:spcBef>
                <a:spcPts val="135"/>
              </a:spcBef>
            </a:pPr>
            <a:r>
              <a:rPr sz="2800" b="1" dirty="0">
                <a:solidFill>
                  <a:srgbClr val="0C9083"/>
                </a:solidFill>
                <a:latin typeface="+mn-lt"/>
                <a:cs typeface="Arial"/>
              </a:rPr>
              <a:t>Sarf</a:t>
            </a:r>
            <a:r>
              <a:rPr sz="2800" b="1" spc="55" dirty="0">
                <a:solidFill>
                  <a:srgbClr val="0C9083"/>
                </a:solidFill>
                <a:latin typeface="+mn-lt"/>
                <a:cs typeface="Arial"/>
              </a:rPr>
              <a:t> </a:t>
            </a:r>
            <a:r>
              <a:rPr sz="2800" b="1" spc="65" dirty="0">
                <a:solidFill>
                  <a:srgbClr val="0C9083"/>
                </a:solidFill>
                <a:latin typeface="+mn-lt"/>
                <a:cs typeface="Arial"/>
              </a:rPr>
              <a:t>Malzemesi</a:t>
            </a:r>
            <a:r>
              <a:rPr sz="2800" b="1" spc="-5" dirty="0">
                <a:solidFill>
                  <a:srgbClr val="0C9083"/>
                </a:solidFill>
                <a:latin typeface="+mn-lt"/>
                <a:cs typeface="Arial"/>
              </a:rPr>
              <a:t> </a:t>
            </a:r>
            <a:r>
              <a:rPr sz="2800" b="1" spc="-10" dirty="0">
                <a:solidFill>
                  <a:srgbClr val="0C9083"/>
                </a:solidFill>
                <a:latin typeface="+mn-lt"/>
                <a:cs typeface="Arial"/>
              </a:rPr>
              <a:t>Yönetimi</a:t>
            </a:r>
            <a:endParaRPr sz="2800" dirty="0">
              <a:latin typeface="+mn-lt"/>
              <a:cs typeface="Arial"/>
            </a:endParaRPr>
          </a:p>
        </p:txBody>
      </p:sp>
      <p:sp>
        <p:nvSpPr>
          <p:cNvPr id="7" name="object 7"/>
          <p:cNvSpPr txBox="1"/>
          <p:nvPr/>
        </p:nvSpPr>
        <p:spPr>
          <a:xfrm>
            <a:off x="10920995" y="3173726"/>
            <a:ext cx="7527867" cy="4049442"/>
          </a:xfrm>
          <a:prstGeom prst="rect">
            <a:avLst/>
          </a:prstGeom>
        </p:spPr>
        <p:txBody>
          <a:bodyPr vert="horz" wrap="square" lIns="0" tIns="12065" rIns="0" bIns="0" rtlCol="0">
            <a:spAutoFit/>
          </a:bodyPr>
          <a:lstStyle/>
          <a:p>
            <a:pPr marL="12700" marR="5080" indent="5715">
              <a:lnSpc>
                <a:spcPct val="136100"/>
              </a:lnSpc>
              <a:spcBef>
                <a:spcPts val="95"/>
              </a:spcBef>
            </a:pPr>
            <a:r>
              <a:rPr sz="2800" spc="85" dirty="0">
                <a:solidFill>
                  <a:srgbClr val="343F50"/>
                </a:solidFill>
                <a:latin typeface="+mn-lt"/>
                <a:cs typeface="Arial"/>
              </a:rPr>
              <a:t>Kliniklerde</a:t>
            </a:r>
            <a:r>
              <a:rPr sz="2800" spc="-90" dirty="0">
                <a:solidFill>
                  <a:srgbClr val="343F50"/>
                </a:solidFill>
                <a:latin typeface="+mn-lt"/>
                <a:cs typeface="Arial"/>
              </a:rPr>
              <a:t> </a:t>
            </a:r>
            <a:r>
              <a:rPr sz="2800" spc="95" dirty="0">
                <a:solidFill>
                  <a:srgbClr val="343F50"/>
                </a:solidFill>
                <a:latin typeface="+mn-lt"/>
                <a:cs typeface="Arial"/>
              </a:rPr>
              <a:t>yoğun</a:t>
            </a:r>
            <a:r>
              <a:rPr sz="2800" spc="-170" dirty="0">
                <a:solidFill>
                  <a:srgbClr val="343F50"/>
                </a:solidFill>
                <a:latin typeface="+mn-lt"/>
                <a:cs typeface="Arial"/>
              </a:rPr>
              <a:t> </a:t>
            </a:r>
            <a:r>
              <a:rPr sz="2800" spc="70" dirty="0">
                <a:solidFill>
                  <a:srgbClr val="343F50"/>
                </a:solidFill>
                <a:latin typeface="+mn-lt"/>
                <a:cs typeface="Arial"/>
              </a:rPr>
              <a:t>olarak</a:t>
            </a:r>
            <a:r>
              <a:rPr sz="2800" spc="-160" dirty="0">
                <a:solidFill>
                  <a:srgbClr val="343F50"/>
                </a:solidFill>
                <a:latin typeface="+mn-lt"/>
                <a:cs typeface="Arial"/>
              </a:rPr>
              <a:t> </a:t>
            </a:r>
            <a:r>
              <a:rPr sz="2800" spc="105" dirty="0">
                <a:solidFill>
                  <a:srgbClr val="343F50"/>
                </a:solidFill>
                <a:latin typeface="+mn-lt"/>
                <a:cs typeface="Arial"/>
              </a:rPr>
              <a:t>tüketilen</a:t>
            </a:r>
            <a:r>
              <a:rPr sz="2800" spc="-135" dirty="0">
                <a:solidFill>
                  <a:srgbClr val="343F50"/>
                </a:solidFill>
                <a:latin typeface="+mn-lt"/>
                <a:cs typeface="Arial"/>
              </a:rPr>
              <a:t> </a:t>
            </a:r>
            <a:r>
              <a:rPr sz="2800" spc="135" dirty="0">
                <a:solidFill>
                  <a:srgbClr val="343F50"/>
                </a:solidFill>
                <a:latin typeface="+mn-lt"/>
                <a:cs typeface="Arial"/>
              </a:rPr>
              <a:t>tıbbi</a:t>
            </a:r>
            <a:r>
              <a:rPr sz="2800" spc="-125" dirty="0">
                <a:solidFill>
                  <a:srgbClr val="343F50"/>
                </a:solidFill>
                <a:latin typeface="+mn-lt"/>
                <a:cs typeface="Arial"/>
              </a:rPr>
              <a:t> </a:t>
            </a:r>
            <a:r>
              <a:rPr sz="2800" dirty="0">
                <a:solidFill>
                  <a:srgbClr val="343F50"/>
                </a:solidFill>
                <a:latin typeface="+mn-lt"/>
                <a:cs typeface="Arial"/>
              </a:rPr>
              <a:t>sarf</a:t>
            </a:r>
            <a:r>
              <a:rPr sz="2800" spc="-70" dirty="0">
                <a:solidFill>
                  <a:srgbClr val="343F50"/>
                </a:solidFill>
                <a:latin typeface="+mn-lt"/>
                <a:cs typeface="Arial"/>
              </a:rPr>
              <a:t> </a:t>
            </a:r>
            <a:r>
              <a:rPr sz="2800" spc="70" dirty="0">
                <a:solidFill>
                  <a:srgbClr val="343F50"/>
                </a:solidFill>
                <a:latin typeface="+mn-lt"/>
                <a:cs typeface="Arial"/>
              </a:rPr>
              <a:t>malzemelerinin </a:t>
            </a:r>
            <a:r>
              <a:rPr sz="2800" spc="65" dirty="0">
                <a:solidFill>
                  <a:srgbClr val="343F50"/>
                </a:solidFill>
                <a:latin typeface="+mn-lt"/>
                <a:cs typeface="Arial"/>
              </a:rPr>
              <a:t>(kinezyolojik</a:t>
            </a:r>
            <a:r>
              <a:rPr sz="2800" spc="40" dirty="0">
                <a:solidFill>
                  <a:srgbClr val="343F50"/>
                </a:solidFill>
                <a:latin typeface="+mn-lt"/>
                <a:cs typeface="Arial"/>
              </a:rPr>
              <a:t> </a:t>
            </a:r>
            <a:r>
              <a:rPr sz="2800" spc="70" dirty="0">
                <a:solidFill>
                  <a:srgbClr val="343F50"/>
                </a:solidFill>
                <a:latin typeface="+mn-lt"/>
                <a:cs typeface="Arial"/>
              </a:rPr>
              <a:t>bantlar,</a:t>
            </a:r>
            <a:r>
              <a:rPr sz="2800" spc="-190" dirty="0">
                <a:solidFill>
                  <a:srgbClr val="343F50"/>
                </a:solidFill>
                <a:latin typeface="+mn-lt"/>
                <a:cs typeface="Arial"/>
              </a:rPr>
              <a:t> </a:t>
            </a:r>
            <a:r>
              <a:rPr sz="2800" dirty="0">
                <a:solidFill>
                  <a:srgbClr val="343F50"/>
                </a:solidFill>
                <a:latin typeface="+mn-lt"/>
                <a:cs typeface="Arial"/>
              </a:rPr>
              <a:t>egzersiz</a:t>
            </a:r>
            <a:r>
              <a:rPr sz="2800" spc="-150" dirty="0">
                <a:solidFill>
                  <a:srgbClr val="343F50"/>
                </a:solidFill>
                <a:latin typeface="+mn-lt"/>
                <a:cs typeface="Arial"/>
              </a:rPr>
              <a:t> </a:t>
            </a:r>
            <a:r>
              <a:rPr sz="2800" spc="85" dirty="0">
                <a:solidFill>
                  <a:srgbClr val="343F50"/>
                </a:solidFill>
                <a:latin typeface="+mn-lt"/>
                <a:cs typeface="Arial"/>
              </a:rPr>
              <a:t>matları,</a:t>
            </a:r>
            <a:r>
              <a:rPr sz="2800" spc="-195" dirty="0">
                <a:solidFill>
                  <a:srgbClr val="343F50"/>
                </a:solidFill>
                <a:latin typeface="+mn-lt"/>
                <a:cs typeface="Arial"/>
              </a:rPr>
              <a:t> </a:t>
            </a:r>
            <a:r>
              <a:rPr sz="2800" dirty="0">
                <a:solidFill>
                  <a:srgbClr val="343F50"/>
                </a:solidFill>
                <a:latin typeface="+mn-lt"/>
                <a:cs typeface="Arial"/>
              </a:rPr>
              <a:t>masaj</a:t>
            </a:r>
            <a:r>
              <a:rPr sz="2800" spc="-110" dirty="0">
                <a:solidFill>
                  <a:srgbClr val="343F50"/>
                </a:solidFill>
                <a:latin typeface="+mn-lt"/>
                <a:cs typeface="Arial"/>
              </a:rPr>
              <a:t> </a:t>
            </a:r>
            <a:r>
              <a:rPr sz="2800" spc="55" dirty="0">
                <a:solidFill>
                  <a:srgbClr val="343F50"/>
                </a:solidFill>
                <a:latin typeface="+mn-lt"/>
                <a:cs typeface="Arial"/>
              </a:rPr>
              <a:t>yağları</a:t>
            </a:r>
            <a:r>
              <a:rPr sz="2800" spc="-25" dirty="0">
                <a:solidFill>
                  <a:srgbClr val="343F50"/>
                </a:solidFill>
                <a:latin typeface="+mn-lt"/>
                <a:cs typeface="Arial"/>
              </a:rPr>
              <a:t> </a:t>
            </a:r>
            <a:r>
              <a:rPr sz="2800" spc="-10" dirty="0">
                <a:solidFill>
                  <a:srgbClr val="343F50"/>
                </a:solidFill>
                <a:latin typeface="+mn-lt"/>
                <a:cs typeface="Arial"/>
              </a:rPr>
              <a:t>vb.)</a:t>
            </a:r>
            <a:r>
              <a:rPr sz="2800" spc="-65" dirty="0">
                <a:solidFill>
                  <a:srgbClr val="343F50"/>
                </a:solidFill>
                <a:latin typeface="+mn-lt"/>
                <a:cs typeface="Arial"/>
              </a:rPr>
              <a:t> </a:t>
            </a:r>
            <a:r>
              <a:rPr sz="2800" spc="75" dirty="0">
                <a:solidFill>
                  <a:srgbClr val="4D5460"/>
                </a:solidFill>
                <a:latin typeface="+mn-lt"/>
                <a:cs typeface="Arial"/>
              </a:rPr>
              <a:t>**</a:t>
            </a:r>
            <a:r>
              <a:rPr sz="2800" spc="75" dirty="0">
                <a:solidFill>
                  <a:srgbClr val="343F50"/>
                </a:solidFill>
                <a:latin typeface="+mn-lt"/>
                <a:cs typeface="Arial"/>
              </a:rPr>
              <a:t>biyo-</a:t>
            </a:r>
            <a:r>
              <a:rPr sz="2800" spc="70" dirty="0">
                <a:solidFill>
                  <a:srgbClr val="343F50"/>
                </a:solidFill>
                <a:latin typeface="+mn-lt"/>
                <a:cs typeface="Arial"/>
              </a:rPr>
              <a:t>bozunur</a:t>
            </a:r>
            <a:r>
              <a:rPr sz="2800" spc="-55" dirty="0">
                <a:solidFill>
                  <a:srgbClr val="343F50"/>
                </a:solidFill>
                <a:latin typeface="+mn-lt"/>
                <a:cs typeface="Arial"/>
              </a:rPr>
              <a:t> </a:t>
            </a:r>
            <a:r>
              <a:rPr sz="2800" spc="45" dirty="0">
                <a:solidFill>
                  <a:srgbClr val="343F50"/>
                </a:solidFill>
                <a:latin typeface="+mn-lt"/>
                <a:cs typeface="Arial"/>
              </a:rPr>
              <a:t>(biodegradable)</a:t>
            </a:r>
            <a:r>
              <a:rPr sz="2800" spc="45" dirty="0">
                <a:solidFill>
                  <a:srgbClr val="4D5460"/>
                </a:solidFill>
                <a:latin typeface="+mn-lt"/>
                <a:cs typeface="Arial"/>
              </a:rPr>
              <a:t>**</a:t>
            </a:r>
            <a:r>
              <a:rPr sz="2800" spc="-180" dirty="0">
                <a:solidFill>
                  <a:srgbClr val="4D5460"/>
                </a:solidFill>
                <a:latin typeface="+mn-lt"/>
                <a:cs typeface="Arial"/>
              </a:rPr>
              <a:t> </a:t>
            </a:r>
            <a:r>
              <a:rPr sz="2800" dirty="0">
                <a:solidFill>
                  <a:srgbClr val="343F50"/>
                </a:solidFill>
                <a:latin typeface="+mn-lt"/>
                <a:cs typeface="Arial"/>
              </a:rPr>
              <a:t>veya</a:t>
            </a:r>
            <a:r>
              <a:rPr sz="2800" spc="-185" dirty="0">
                <a:solidFill>
                  <a:srgbClr val="343F50"/>
                </a:solidFill>
                <a:latin typeface="+mn-lt"/>
                <a:cs typeface="Arial"/>
              </a:rPr>
              <a:t> </a:t>
            </a:r>
            <a:r>
              <a:rPr sz="2800" spc="70" dirty="0">
                <a:solidFill>
                  <a:srgbClr val="343F50"/>
                </a:solidFill>
                <a:latin typeface="+mn-lt"/>
                <a:cs typeface="Arial"/>
              </a:rPr>
              <a:t>geri</a:t>
            </a:r>
            <a:r>
              <a:rPr sz="2800" spc="-130" dirty="0">
                <a:solidFill>
                  <a:srgbClr val="343F50"/>
                </a:solidFill>
                <a:latin typeface="+mn-lt"/>
                <a:cs typeface="Arial"/>
              </a:rPr>
              <a:t> </a:t>
            </a:r>
            <a:r>
              <a:rPr sz="2800" spc="110" dirty="0">
                <a:solidFill>
                  <a:srgbClr val="343F50"/>
                </a:solidFill>
                <a:latin typeface="+mn-lt"/>
                <a:cs typeface="Arial"/>
              </a:rPr>
              <a:t>dönüştürülmüş</a:t>
            </a:r>
            <a:r>
              <a:rPr sz="2800" spc="-25" dirty="0">
                <a:solidFill>
                  <a:srgbClr val="343F50"/>
                </a:solidFill>
                <a:latin typeface="+mn-lt"/>
                <a:cs typeface="Arial"/>
              </a:rPr>
              <a:t> </a:t>
            </a:r>
            <a:r>
              <a:rPr sz="2800" spc="75" dirty="0">
                <a:solidFill>
                  <a:srgbClr val="343F50"/>
                </a:solidFill>
                <a:latin typeface="+mn-lt"/>
                <a:cs typeface="Arial"/>
              </a:rPr>
              <a:t>ekolojik </a:t>
            </a:r>
            <a:r>
              <a:rPr sz="2800" spc="100" dirty="0">
                <a:solidFill>
                  <a:srgbClr val="343F50"/>
                </a:solidFill>
                <a:latin typeface="+mn-lt"/>
                <a:cs typeface="Arial"/>
              </a:rPr>
              <a:t>ürünler</a:t>
            </a:r>
            <a:r>
              <a:rPr sz="2800" spc="-25" dirty="0">
                <a:solidFill>
                  <a:srgbClr val="343F50"/>
                </a:solidFill>
                <a:latin typeface="+mn-lt"/>
                <a:cs typeface="Arial"/>
              </a:rPr>
              <a:t> </a:t>
            </a:r>
            <a:r>
              <a:rPr sz="2800" dirty="0">
                <a:solidFill>
                  <a:srgbClr val="343F50"/>
                </a:solidFill>
                <a:latin typeface="+mn-lt"/>
                <a:cs typeface="Arial"/>
              </a:rPr>
              <a:t>arasından</a:t>
            </a:r>
            <a:r>
              <a:rPr sz="2800" spc="-65" dirty="0">
                <a:solidFill>
                  <a:srgbClr val="343F50"/>
                </a:solidFill>
                <a:latin typeface="+mn-lt"/>
                <a:cs typeface="Arial"/>
              </a:rPr>
              <a:t> </a:t>
            </a:r>
            <a:r>
              <a:rPr sz="2800" spc="45" dirty="0">
                <a:solidFill>
                  <a:srgbClr val="343F50"/>
                </a:solidFill>
                <a:latin typeface="+mn-lt"/>
                <a:cs typeface="Arial"/>
              </a:rPr>
              <a:t>seçilmesi</a:t>
            </a:r>
            <a:r>
              <a:rPr sz="2800" spc="45" dirty="0">
                <a:solidFill>
                  <a:srgbClr val="4D5460"/>
                </a:solidFill>
                <a:latin typeface="+mn-lt"/>
                <a:cs typeface="Arial"/>
              </a:rPr>
              <a:t>,</a:t>
            </a:r>
            <a:r>
              <a:rPr sz="2800" spc="-285" dirty="0">
                <a:solidFill>
                  <a:srgbClr val="4D5460"/>
                </a:solidFill>
                <a:latin typeface="+mn-lt"/>
                <a:cs typeface="Arial"/>
              </a:rPr>
              <a:t> </a:t>
            </a:r>
            <a:r>
              <a:rPr sz="2800" spc="100" dirty="0">
                <a:solidFill>
                  <a:srgbClr val="343F50"/>
                </a:solidFill>
                <a:latin typeface="+mn-lt"/>
                <a:cs typeface="Arial"/>
              </a:rPr>
              <a:t>maliyetleri</a:t>
            </a:r>
            <a:r>
              <a:rPr sz="2800" spc="-25" dirty="0">
                <a:solidFill>
                  <a:srgbClr val="343F50"/>
                </a:solidFill>
                <a:latin typeface="+mn-lt"/>
                <a:cs typeface="Arial"/>
              </a:rPr>
              <a:t> </a:t>
            </a:r>
            <a:r>
              <a:rPr sz="2800" spc="80" dirty="0">
                <a:solidFill>
                  <a:srgbClr val="343F50"/>
                </a:solidFill>
                <a:latin typeface="+mn-lt"/>
                <a:cs typeface="Arial"/>
              </a:rPr>
              <a:t>artırmadan</a:t>
            </a:r>
            <a:r>
              <a:rPr sz="2800" spc="-35" dirty="0">
                <a:solidFill>
                  <a:srgbClr val="343F50"/>
                </a:solidFill>
                <a:latin typeface="+mn-lt"/>
                <a:cs typeface="Arial"/>
              </a:rPr>
              <a:t> </a:t>
            </a:r>
            <a:r>
              <a:rPr sz="2800" spc="45" dirty="0">
                <a:solidFill>
                  <a:srgbClr val="343F50"/>
                </a:solidFill>
                <a:latin typeface="+mn-lt"/>
                <a:cs typeface="Arial"/>
              </a:rPr>
              <a:t>kurumsal </a:t>
            </a:r>
            <a:r>
              <a:rPr sz="2800" spc="60" dirty="0">
                <a:solidFill>
                  <a:srgbClr val="343F50"/>
                </a:solidFill>
                <a:latin typeface="+mn-lt"/>
                <a:cs typeface="Arial"/>
              </a:rPr>
              <a:t>emisyon</a:t>
            </a:r>
            <a:r>
              <a:rPr sz="2800" spc="-114" dirty="0">
                <a:solidFill>
                  <a:srgbClr val="343F50"/>
                </a:solidFill>
                <a:latin typeface="+mn-lt"/>
                <a:cs typeface="Arial"/>
              </a:rPr>
              <a:t> </a:t>
            </a:r>
            <a:r>
              <a:rPr sz="2800" spc="80" dirty="0">
                <a:solidFill>
                  <a:srgbClr val="343F50"/>
                </a:solidFill>
                <a:latin typeface="+mn-lt"/>
                <a:cs typeface="Arial"/>
              </a:rPr>
              <a:t>yükünü</a:t>
            </a:r>
            <a:r>
              <a:rPr sz="2800" spc="-114" dirty="0">
                <a:solidFill>
                  <a:srgbClr val="343F50"/>
                </a:solidFill>
                <a:latin typeface="+mn-lt"/>
                <a:cs typeface="Arial"/>
              </a:rPr>
              <a:t> </a:t>
            </a:r>
            <a:r>
              <a:rPr sz="2800" dirty="0">
                <a:solidFill>
                  <a:srgbClr val="343F50"/>
                </a:solidFill>
                <a:latin typeface="+mn-lt"/>
                <a:cs typeface="Arial"/>
              </a:rPr>
              <a:t>hızla</a:t>
            </a:r>
            <a:r>
              <a:rPr sz="2800" spc="-125" dirty="0">
                <a:solidFill>
                  <a:srgbClr val="343F50"/>
                </a:solidFill>
                <a:latin typeface="+mn-lt"/>
                <a:cs typeface="Arial"/>
              </a:rPr>
              <a:t> </a:t>
            </a:r>
            <a:r>
              <a:rPr sz="2800" spc="90" dirty="0">
                <a:solidFill>
                  <a:srgbClr val="343F50"/>
                </a:solidFill>
                <a:latin typeface="+mn-lt"/>
                <a:cs typeface="Arial"/>
              </a:rPr>
              <a:t>düşürmenin</a:t>
            </a:r>
            <a:r>
              <a:rPr sz="2800" spc="-100" dirty="0">
                <a:solidFill>
                  <a:srgbClr val="343F50"/>
                </a:solidFill>
                <a:latin typeface="+mn-lt"/>
                <a:cs typeface="Arial"/>
              </a:rPr>
              <a:t> </a:t>
            </a:r>
            <a:r>
              <a:rPr sz="2800" spc="65" dirty="0">
                <a:solidFill>
                  <a:srgbClr val="343F50"/>
                </a:solidFill>
                <a:latin typeface="+mn-lt"/>
                <a:cs typeface="Arial"/>
              </a:rPr>
              <a:t>en</a:t>
            </a:r>
            <a:r>
              <a:rPr sz="2800" spc="-225" dirty="0">
                <a:solidFill>
                  <a:srgbClr val="343F50"/>
                </a:solidFill>
                <a:latin typeface="+mn-lt"/>
                <a:cs typeface="Arial"/>
              </a:rPr>
              <a:t> </a:t>
            </a:r>
            <a:r>
              <a:rPr sz="2800" spc="85" dirty="0">
                <a:solidFill>
                  <a:srgbClr val="343F50"/>
                </a:solidFill>
                <a:latin typeface="+mn-lt"/>
                <a:cs typeface="Arial"/>
              </a:rPr>
              <a:t>somut</a:t>
            </a:r>
            <a:r>
              <a:rPr sz="2800" spc="-25" dirty="0">
                <a:solidFill>
                  <a:srgbClr val="343F50"/>
                </a:solidFill>
                <a:latin typeface="+mn-lt"/>
                <a:cs typeface="Arial"/>
              </a:rPr>
              <a:t> </a:t>
            </a:r>
            <a:r>
              <a:rPr sz="2800" spc="65" dirty="0">
                <a:solidFill>
                  <a:srgbClr val="343F50"/>
                </a:solidFill>
                <a:latin typeface="+mn-lt"/>
                <a:cs typeface="Arial"/>
              </a:rPr>
              <a:t>yoludur</a:t>
            </a:r>
            <a:r>
              <a:rPr sz="2050" spc="65" dirty="0">
                <a:solidFill>
                  <a:srgbClr val="343F50"/>
                </a:solidFill>
                <a:latin typeface="+mn-lt"/>
                <a:cs typeface="Arial"/>
              </a:rPr>
              <a:t>.</a:t>
            </a:r>
            <a:endParaRPr sz="2050" dirty="0">
              <a:latin typeface="+mn-lt"/>
              <a:cs typeface="Arial"/>
            </a:endParaRPr>
          </a:p>
        </p:txBody>
      </p:sp>
      <p:sp>
        <p:nvSpPr>
          <p:cNvPr id="9" name="Başlık 1">
            <a:extLst>
              <a:ext uri="{FF2B5EF4-FFF2-40B4-BE49-F238E27FC236}">
                <a16:creationId xmlns:a16="http://schemas.microsoft.com/office/drawing/2014/main" id="{78773884-D3B4-4B35-9F51-C884C80F9391}"/>
              </a:ext>
            </a:extLst>
          </p:cNvPr>
          <p:cNvSpPr txBox="1">
            <a:spLocks/>
          </p:cNvSpPr>
          <p:nvPr/>
        </p:nvSpPr>
        <p:spPr>
          <a:xfrm>
            <a:off x="4387755" y="8550275"/>
            <a:ext cx="11328590" cy="1024617"/>
          </a:xfrm>
          <a:prstGeom prst="rect">
            <a:avLst/>
          </a:prstGeom>
        </p:spPr>
        <p:txBody>
          <a:bodyPr wrap="square" lIns="0" tIns="0" rIns="0" bIns="0">
            <a:normAutofit/>
          </a:bodyPr>
          <a:lstStyle>
            <a:lvl1pPr>
              <a:defRPr sz="4350" b="1" i="0">
                <a:solidFill>
                  <a:srgbClr val="0C9083"/>
                </a:solidFill>
                <a:latin typeface="Arial"/>
                <a:ea typeface="+mj-ea"/>
                <a:cs typeface="Arial"/>
              </a:defRPr>
            </a:lvl1pPr>
          </a:lstStyle>
          <a:p>
            <a:r>
              <a:rPr lang="tr-TR" dirty="0">
                <a:latin typeface="+mn-lt"/>
              </a:rPr>
              <a:t>DÖNGÜSEL EKONOMİ VE KAYNAK VERİMLİLİĞİ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20103597" cy="112994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 y="0"/>
            <a:ext cx="20103598" cy="11309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aşlık 6">
            <a:extLst>
              <a:ext uri="{FF2B5EF4-FFF2-40B4-BE49-F238E27FC236}">
                <a16:creationId xmlns:a16="http://schemas.microsoft.com/office/drawing/2014/main" id="{F8E0D69E-7AE1-385C-08C9-48A78CC49A4E}"/>
              </a:ext>
            </a:extLst>
          </p:cNvPr>
          <p:cNvSpPr>
            <a:spLocks noGrp="1"/>
          </p:cNvSpPr>
          <p:nvPr>
            <p:ph type="title"/>
          </p:nvPr>
        </p:nvSpPr>
        <p:spPr>
          <a:xfrm>
            <a:off x="6203575" y="8203945"/>
            <a:ext cx="7924887" cy="1336930"/>
          </a:xfrm>
        </p:spPr>
        <p:txBody>
          <a:bodyPr vert="horz" lIns="91440" tIns="45720" rIns="91440" bIns="45720" rtlCol="0" anchor="t">
            <a:normAutofit fontScale="90000"/>
          </a:bodyPr>
          <a:lstStyle/>
          <a:p>
            <a:pPr algn="l" rtl="0">
              <a:lnSpc>
                <a:spcPct val="90000"/>
              </a:lnSpc>
              <a:spcBef>
                <a:spcPct val="0"/>
              </a:spcBef>
            </a:pPr>
            <a:r>
              <a:rPr lang="en-US" sz="5600" kern="1200" dirty="0" err="1">
                <a:solidFill>
                  <a:schemeClr val="tx2"/>
                </a:solidFill>
                <a:latin typeface="+mj-lt"/>
                <a:ea typeface="+mj-ea"/>
                <a:cs typeface="+mj-cs"/>
              </a:rPr>
              <a:t>Mesleki</a:t>
            </a:r>
            <a:r>
              <a:rPr lang="en-US" sz="5600" kern="1200" dirty="0">
                <a:solidFill>
                  <a:schemeClr val="tx2"/>
                </a:solidFill>
                <a:latin typeface="+mj-lt"/>
                <a:ea typeface="+mj-ea"/>
                <a:cs typeface="+mj-cs"/>
              </a:rPr>
              <a:t> </a:t>
            </a:r>
            <a:r>
              <a:rPr lang="en-US" sz="5600" kern="1200" dirty="0" err="1">
                <a:solidFill>
                  <a:schemeClr val="tx2"/>
                </a:solidFill>
                <a:latin typeface="+mj-lt"/>
                <a:ea typeface="+mj-ea"/>
                <a:cs typeface="+mj-cs"/>
              </a:rPr>
              <a:t>Örgütlerin</a:t>
            </a:r>
            <a:r>
              <a:rPr lang="en-US" sz="5600" kern="1200" dirty="0">
                <a:solidFill>
                  <a:schemeClr val="tx2"/>
                </a:solidFill>
                <a:latin typeface="+mj-lt"/>
                <a:ea typeface="+mj-ea"/>
                <a:cs typeface="+mj-cs"/>
              </a:rPr>
              <a:t> Yeri </a:t>
            </a:r>
            <a:r>
              <a:rPr lang="en-US" sz="5600" kern="1200" dirty="0" err="1">
                <a:solidFill>
                  <a:schemeClr val="tx2"/>
                </a:solidFill>
                <a:latin typeface="+mj-lt"/>
                <a:ea typeface="+mj-ea"/>
                <a:cs typeface="+mj-cs"/>
              </a:rPr>
              <a:t>ve</a:t>
            </a:r>
            <a:r>
              <a:rPr lang="en-US" sz="5600" kern="1200" dirty="0">
                <a:solidFill>
                  <a:schemeClr val="tx2"/>
                </a:solidFill>
                <a:latin typeface="+mj-lt"/>
                <a:ea typeface="+mj-ea"/>
                <a:cs typeface="+mj-cs"/>
              </a:rPr>
              <a:t> </a:t>
            </a:r>
            <a:r>
              <a:rPr lang="en-US" sz="5600" kern="1200" dirty="0" err="1">
                <a:solidFill>
                  <a:schemeClr val="tx2"/>
                </a:solidFill>
                <a:latin typeface="+mj-lt"/>
                <a:ea typeface="+mj-ea"/>
                <a:cs typeface="+mj-cs"/>
              </a:rPr>
              <a:t>Evrensel</a:t>
            </a:r>
            <a:r>
              <a:rPr lang="en-US" sz="5600" kern="1200" dirty="0">
                <a:solidFill>
                  <a:schemeClr val="tx2"/>
                </a:solidFill>
                <a:latin typeface="+mj-lt"/>
                <a:ea typeface="+mj-ea"/>
                <a:cs typeface="+mj-cs"/>
              </a:rPr>
              <a:t> </a:t>
            </a:r>
            <a:r>
              <a:rPr lang="en-US" sz="5600" kern="1200" dirty="0" err="1">
                <a:solidFill>
                  <a:schemeClr val="tx2"/>
                </a:solidFill>
                <a:latin typeface="+mj-lt"/>
                <a:ea typeface="+mj-ea"/>
                <a:cs typeface="+mj-cs"/>
              </a:rPr>
              <a:t>Savunuculuk</a:t>
            </a:r>
            <a:endParaRPr lang="en-US" sz="5600" kern="1200" dirty="0">
              <a:solidFill>
                <a:schemeClr val="tx2"/>
              </a:solidFill>
              <a:latin typeface="+mj-lt"/>
              <a:ea typeface="+mj-ea"/>
              <a:cs typeface="+mj-cs"/>
            </a:endParaRPr>
          </a:p>
        </p:txBody>
      </p:sp>
      <p:sp>
        <p:nvSpPr>
          <p:cNvPr id="5" name="object 5"/>
          <p:cNvSpPr txBox="1"/>
          <p:nvPr/>
        </p:nvSpPr>
        <p:spPr>
          <a:xfrm>
            <a:off x="10868228" y="2301875"/>
            <a:ext cx="7924384" cy="5257800"/>
          </a:xfrm>
          <a:prstGeom prst="rect">
            <a:avLst/>
          </a:prstGeom>
        </p:spPr>
        <p:txBody>
          <a:bodyPr vert="horz" lIns="91440" tIns="45720" rIns="91440" bIns="45720" rtlCol="0" anchor="b">
            <a:noAutofit/>
          </a:bodyPr>
          <a:lstStyle/>
          <a:p>
            <a:pPr algn="l" rtl="0">
              <a:lnSpc>
                <a:spcPct val="90000"/>
              </a:lnSpc>
              <a:spcBef>
                <a:spcPts val="1000"/>
              </a:spcBef>
            </a:pPr>
            <a:r>
              <a:rPr lang="en-US" sz="2800" b="1" kern="1200" dirty="0" err="1">
                <a:solidFill>
                  <a:schemeClr val="tx2"/>
                </a:solidFill>
                <a:latin typeface="+mn-lt"/>
                <a:ea typeface="+mn-ea"/>
                <a:cs typeface="+mn-cs"/>
              </a:rPr>
              <a:t>Kamuoyu</a:t>
            </a:r>
            <a:r>
              <a:rPr lang="en-US" sz="2800" b="1" kern="1200" spc="-204" dirty="0">
                <a:solidFill>
                  <a:schemeClr val="tx2"/>
                </a:solidFill>
                <a:latin typeface="+mn-lt"/>
                <a:ea typeface="+mn-ea"/>
                <a:cs typeface="+mn-cs"/>
              </a:rPr>
              <a:t> </a:t>
            </a:r>
            <a:r>
              <a:rPr lang="en-US" sz="2800" b="1" kern="1200" spc="-35" dirty="0" err="1">
                <a:solidFill>
                  <a:schemeClr val="tx2"/>
                </a:solidFill>
                <a:latin typeface="+mn-lt"/>
                <a:ea typeface="+mn-ea"/>
                <a:cs typeface="+mn-cs"/>
              </a:rPr>
              <a:t>Güveninden</a:t>
            </a:r>
            <a:r>
              <a:rPr lang="en-US" sz="2800" b="1" kern="1200" spc="-45" dirty="0">
                <a:solidFill>
                  <a:schemeClr val="tx2"/>
                </a:solidFill>
                <a:latin typeface="+mn-lt"/>
                <a:ea typeface="+mn-ea"/>
                <a:cs typeface="+mn-cs"/>
              </a:rPr>
              <a:t> </a:t>
            </a:r>
            <a:r>
              <a:rPr lang="en-US" sz="2800" b="1" kern="1200" spc="40" dirty="0" err="1">
                <a:solidFill>
                  <a:schemeClr val="tx2"/>
                </a:solidFill>
                <a:latin typeface="+mn-lt"/>
                <a:ea typeface="+mn-ea"/>
                <a:cs typeface="+mn-cs"/>
              </a:rPr>
              <a:t>Yararlanma</a:t>
            </a:r>
            <a:endParaRPr lang="tr-TR" sz="2800" b="1" kern="1200" spc="40" dirty="0">
              <a:solidFill>
                <a:schemeClr val="tx2"/>
              </a:solidFill>
              <a:latin typeface="+mn-lt"/>
              <a:ea typeface="+mn-ea"/>
              <a:cs typeface="+mn-cs"/>
            </a:endParaRPr>
          </a:p>
          <a:p>
            <a:pPr algn="l" rtl="0">
              <a:lnSpc>
                <a:spcPct val="90000"/>
              </a:lnSpc>
              <a:spcBef>
                <a:spcPts val="1000"/>
              </a:spcBef>
            </a:pPr>
            <a:endParaRPr lang="en-US" sz="2800" kern="1200" dirty="0">
              <a:solidFill>
                <a:schemeClr val="tx2"/>
              </a:solidFill>
              <a:latin typeface="+mn-lt"/>
              <a:ea typeface="+mn-ea"/>
              <a:cs typeface="+mn-cs"/>
            </a:endParaRPr>
          </a:p>
          <a:p>
            <a:pPr marR="5080" algn="l" rtl="0">
              <a:lnSpc>
                <a:spcPct val="90000"/>
              </a:lnSpc>
              <a:spcBef>
                <a:spcPts val="1000"/>
              </a:spcBef>
            </a:pPr>
            <a:r>
              <a:rPr lang="en-US" sz="2800" kern="1200" dirty="0">
                <a:solidFill>
                  <a:schemeClr val="tx2"/>
                </a:solidFill>
                <a:latin typeface="+mn-lt"/>
                <a:ea typeface="+mn-ea"/>
                <a:cs typeface="+mn-cs"/>
              </a:rPr>
              <a:t>Fizyoterapistler</a:t>
            </a:r>
            <a:r>
              <a:rPr lang="en-US" sz="2800" kern="1200" spc="-225" dirty="0">
                <a:solidFill>
                  <a:schemeClr val="tx2"/>
                </a:solidFill>
                <a:latin typeface="+mn-lt"/>
                <a:ea typeface="+mn-ea"/>
                <a:cs typeface="+mn-cs"/>
              </a:rPr>
              <a:t> </a:t>
            </a:r>
            <a:r>
              <a:rPr lang="en-US" sz="2800" kern="1200" dirty="0" err="1">
                <a:solidFill>
                  <a:schemeClr val="tx2"/>
                </a:solidFill>
                <a:latin typeface="+mn-lt"/>
                <a:ea typeface="+mn-ea"/>
                <a:cs typeface="+mn-cs"/>
              </a:rPr>
              <a:t>toplumda</a:t>
            </a:r>
            <a:r>
              <a:rPr lang="en-US" sz="2800" kern="1200" spc="55" dirty="0">
                <a:solidFill>
                  <a:schemeClr val="tx2"/>
                </a:solidFill>
                <a:latin typeface="+mn-lt"/>
                <a:ea typeface="+mn-ea"/>
                <a:cs typeface="+mn-cs"/>
              </a:rPr>
              <a:t> </a:t>
            </a:r>
            <a:r>
              <a:rPr lang="en-US" sz="2800" kern="1200" spc="-40" dirty="0" err="1">
                <a:solidFill>
                  <a:schemeClr val="tx2"/>
                </a:solidFill>
                <a:latin typeface="+mn-lt"/>
                <a:ea typeface="+mn-ea"/>
                <a:cs typeface="+mn-cs"/>
              </a:rPr>
              <a:t>yüksek</a:t>
            </a:r>
            <a:r>
              <a:rPr lang="en-US" sz="2800" kern="1200" spc="-90" dirty="0">
                <a:solidFill>
                  <a:schemeClr val="tx2"/>
                </a:solidFill>
                <a:latin typeface="+mn-lt"/>
                <a:ea typeface="+mn-ea"/>
                <a:cs typeface="+mn-cs"/>
              </a:rPr>
              <a:t> </a:t>
            </a:r>
            <a:r>
              <a:rPr lang="en-US" sz="2800" kern="1200" dirty="0" err="1">
                <a:solidFill>
                  <a:schemeClr val="tx2"/>
                </a:solidFill>
                <a:latin typeface="+mn-lt"/>
                <a:ea typeface="+mn-ea"/>
                <a:cs typeface="+mn-cs"/>
              </a:rPr>
              <a:t>bir</a:t>
            </a:r>
            <a:r>
              <a:rPr lang="en-US" sz="2800" kern="1200" spc="240" dirty="0">
                <a:solidFill>
                  <a:schemeClr val="tx2"/>
                </a:solidFill>
                <a:latin typeface="+mn-lt"/>
                <a:ea typeface="+mn-ea"/>
                <a:cs typeface="+mn-cs"/>
              </a:rPr>
              <a:t> </a:t>
            </a:r>
            <a:r>
              <a:rPr lang="en-US" sz="2800" kern="1200" spc="-40" dirty="0" err="1">
                <a:solidFill>
                  <a:schemeClr val="tx2"/>
                </a:solidFill>
                <a:latin typeface="+mn-lt"/>
                <a:ea typeface="+mn-ea"/>
                <a:cs typeface="+mn-cs"/>
              </a:rPr>
              <a:t>güven</a:t>
            </a:r>
            <a:r>
              <a:rPr lang="en-US" sz="2800" kern="1200" spc="-75" dirty="0">
                <a:solidFill>
                  <a:schemeClr val="tx2"/>
                </a:solidFill>
                <a:latin typeface="+mn-lt"/>
                <a:ea typeface="+mn-ea"/>
                <a:cs typeface="+mn-cs"/>
              </a:rPr>
              <a:t> </a:t>
            </a:r>
            <a:r>
              <a:rPr lang="en-US" sz="2800" kern="1200" spc="-45" dirty="0" err="1">
                <a:solidFill>
                  <a:schemeClr val="tx2"/>
                </a:solidFill>
                <a:latin typeface="+mn-lt"/>
                <a:ea typeface="+mn-ea"/>
                <a:cs typeface="+mn-cs"/>
              </a:rPr>
              <a:t>düzeyine</a:t>
            </a:r>
            <a:r>
              <a:rPr lang="en-US" sz="2800" kern="1200" spc="-5" dirty="0">
                <a:solidFill>
                  <a:schemeClr val="tx2"/>
                </a:solidFill>
                <a:latin typeface="+mn-lt"/>
                <a:ea typeface="+mn-ea"/>
                <a:cs typeface="+mn-cs"/>
              </a:rPr>
              <a:t> </a:t>
            </a:r>
            <a:r>
              <a:rPr lang="en-US" sz="2800" kern="1200" spc="-10" dirty="0" err="1">
                <a:solidFill>
                  <a:schemeClr val="tx2"/>
                </a:solidFill>
                <a:latin typeface="+mn-lt"/>
                <a:ea typeface="+mn-ea"/>
                <a:cs typeface="+mn-cs"/>
              </a:rPr>
              <a:t>sahiptir</a:t>
            </a:r>
            <a:r>
              <a:rPr lang="en-US" sz="2800" kern="1200" spc="-10" dirty="0">
                <a:solidFill>
                  <a:schemeClr val="tx2"/>
                </a:solidFill>
                <a:latin typeface="+mn-lt"/>
                <a:ea typeface="+mn-ea"/>
                <a:cs typeface="+mn-cs"/>
              </a:rPr>
              <a:t>. </a:t>
            </a:r>
            <a:endParaRPr lang="tr-TR" sz="2800" kern="1200" spc="-10" dirty="0">
              <a:solidFill>
                <a:schemeClr val="tx2"/>
              </a:solidFill>
              <a:latin typeface="+mn-lt"/>
              <a:ea typeface="+mn-ea"/>
              <a:cs typeface="+mn-cs"/>
            </a:endParaRPr>
          </a:p>
          <a:p>
            <a:pPr marR="5080" algn="l" rtl="0">
              <a:lnSpc>
                <a:spcPct val="90000"/>
              </a:lnSpc>
              <a:spcBef>
                <a:spcPts val="1000"/>
              </a:spcBef>
            </a:pPr>
            <a:endParaRPr lang="tr-TR" sz="2800" kern="1200" spc="-10" dirty="0">
              <a:solidFill>
                <a:schemeClr val="tx2"/>
              </a:solidFill>
              <a:latin typeface="+mn-lt"/>
              <a:ea typeface="+mn-ea"/>
              <a:cs typeface="+mn-cs"/>
            </a:endParaRPr>
          </a:p>
          <a:p>
            <a:pPr marR="5080" algn="l" rtl="0">
              <a:lnSpc>
                <a:spcPct val="90000"/>
              </a:lnSpc>
              <a:spcBef>
                <a:spcPts val="1000"/>
              </a:spcBef>
            </a:pPr>
            <a:r>
              <a:rPr lang="en-US" sz="2800" kern="1200" spc="-85" dirty="0">
                <a:solidFill>
                  <a:schemeClr val="tx2"/>
                </a:solidFill>
                <a:latin typeface="+mn-lt"/>
                <a:ea typeface="+mn-ea"/>
                <a:cs typeface="+mn-cs"/>
              </a:rPr>
              <a:t>APA,</a:t>
            </a:r>
            <a:r>
              <a:rPr lang="en-US" sz="2800" kern="1200" spc="-300" dirty="0">
                <a:solidFill>
                  <a:schemeClr val="tx2"/>
                </a:solidFill>
                <a:latin typeface="+mn-lt"/>
                <a:ea typeface="+mn-ea"/>
                <a:cs typeface="+mn-cs"/>
              </a:rPr>
              <a:t> </a:t>
            </a:r>
            <a:r>
              <a:rPr lang="en-US" sz="2800" kern="1200" dirty="0" err="1">
                <a:solidFill>
                  <a:schemeClr val="tx2"/>
                </a:solidFill>
                <a:latin typeface="+mn-lt"/>
                <a:ea typeface="+mn-ea"/>
                <a:cs typeface="+mn-cs"/>
              </a:rPr>
              <a:t>geliştireceği</a:t>
            </a:r>
            <a:r>
              <a:rPr lang="en-US" sz="2800" kern="1200" dirty="0">
                <a:solidFill>
                  <a:schemeClr val="tx2"/>
                </a:solidFill>
                <a:latin typeface="+mn-lt"/>
                <a:ea typeface="+mn-ea"/>
                <a:cs typeface="+mn-cs"/>
              </a:rPr>
              <a:t> </a:t>
            </a:r>
            <a:r>
              <a:rPr lang="en-US" sz="2800" kern="1200" spc="70" dirty="0" err="1">
                <a:solidFill>
                  <a:schemeClr val="tx2"/>
                </a:solidFill>
                <a:latin typeface="+mn-lt"/>
                <a:ea typeface="+mn-ea"/>
                <a:cs typeface="+mn-cs"/>
              </a:rPr>
              <a:t>klinik</a:t>
            </a:r>
            <a:r>
              <a:rPr lang="en-US" sz="2800" kern="1200" spc="-229" dirty="0">
                <a:solidFill>
                  <a:schemeClr val="tx2"/>
                </a:solidFill>
                <a:latin typeface="+mn-lt"/>
                <a:ea typeface="+mn-ea"/>
                <a:cs typeface="+mn-cs"/>
              </a:rPr>
              <a:t> </a:t>
            </a:r>
            <a:r>
              <a:rPr lang="en-US" sz="2800" kern="1200" spc="-20" dirty="0" err="1">
                <a:solidFill>
                  <a:schemeClr val="tx2"/>
                </a:solidFill>
                <a:latin typeface="+mn-lt"/>
                <a:ea typeface="+mn-ea"/>
                <a:cs typeface="+mn-cs"/>
              </a:rPr>
              <a:t>kaynaklar</a:t>
            </a:r>
            <a:r>
              <a:rPr lang="en-US" sz="2800" kern="1200" spc="-15" dirty="0">
                <a:solidFill>
                  <a:schemeClr val="tx2"/>
                </a:solidFill>
                <a:latin typeface="+mn-lt"/>
                <a:ea typeface="+mn-ea"/>
                <a:cs typeface="+mn-cs"/>
              </a:rPr>
              <a:t> </a:t>
            </a:r>
            <a:r>
              <a:rPr lang="en-US" sz="2800" kern="1200" dirty="0" err="1">
                <a:solidFill>
                  <a:schemeClr val="tx2"/>
                </a:solidFill>
                <a:latin typeface="+mn-lt"/>
                <a:ea typeface="+mn-ea"/>
                <a:cs typeface="+mn-cs"/>
              </a:rPr>
              <a:t>rehberiyle</a:t>
            </a:r>
            <a:r>
              <a:rPr lang="en-US" sz="2800" kern="1200" spc="-60" dirty="0">
                <a:solidFill>
                  <a:schemeClr val="tx2"/>
                </a:solidFill>
                <a:latin typeface="+mn-lt"/>
                <a:ea typeface="+mn-ea"/>
                <a:cs typeface="+mn-cs"/>
              </a:rPr>
              <a:t> </a:t>
            </a:r>
            <a:r>
              <a:rPr lang="en-US" sz="2800" kern="1200" spc="45" dirty="0" err="1">
                <a:solidFill>
                  <a:schemeClr val="tx2"/>
                </a:solidFill>
                <a:latin typeface="+mn-lt"/>
                <a:ea typeface="+mn-ea"/>
                <a:cs typeface="+mn-cs"/>
              </a:rPr>
              <a:t>fizyoterapistlerinbu</a:t>
            </a:r>
            <a:r>
              <a:rPr lang="en-US" sz="2800" kern="1200" spc="45" dirty="0">
                <a:solidFill>
                  <a:schemeClr val="tx2"/>
                </a:solidFill>
                <a:latin typeface="+mn-lt"/>
                <a:ea typeface="+mn-ea"/>
                <a:cs typeface="+mn-cs"/>
              </a:rPr>
              <a:t> </a:t>
            </a:r>
            <a:r>
              <a:rPr lang="en-US" sz="2800" b="1" kern="1200" spc="-95" dirty="0" err="1">
                <a:solidFill>
                  <a:schemeClr val="tx2"/>
                </a:solidFill>
                <a:latin typeface="+mn-lt"/>
                <a:ea typeface="+mn-ea"/>
                <a:cs typeface="+mn-cs"/>
              </a:rPr>
              <a:t>kamuoyu</a:t>
            </a:r>
            <a:r>
              <a:rPr lang="en-US" sz="2800" b="1" kern="1200" spc="-195" dirty="0">
                <a:solidFill>
                  <a:schemeClr val="tx2"/>
                </a:solidFill>
                <a:latin typeface="+mn-lt"/>
                <a:ea typeface="+mn-ea"/>
                <a:cs typeface="+mn-cs"/>
              </a:rPr>
              <a:t> </a:t>
            </a:r>
            <a:r>
              <a:rPr lang="en-US" sz="2800" b="1" kern="1200" spc="-95" dirty="0" err="1">
                <a:solidFill>
                  <a:schemeClr val="tx2"/>
                </a:solidFill>
                <a:latin typeface="+mn-lt"/>
                <a:ea typeface="+mn-ea"/>
                <a:cs typeface="+mn-cs"/>
              </a:rPr>
              <a:t>güveninden</a:t>
            </a:r>
            <a:r>
              <a:rPr lang="en-US" sz="2800" b="1" kern="1200" spc="-85" dirty="0">
                <a:solidFill>
                  <a:schemeClr val="tx2"/>
                </a:solidFill>
                <a:latin typeface="+mn-lt"/>
                <a:ea typeface="+mn-ea"/>
                <a:cs typeface="+mn-cs"/>
              </a:rPr>
              <a:t> </a:t>
            </a:r>
            <a:r>
              <a:rPr lang="en-US" sz="2800" b="1" kern="1200" spc="-65" dirty="0" err="1">
                <a:solidFill>
                  <a:schemeClr val="tx2"/>
                </a:solidFill>
                <a:latin typeface="+mn-lt"/>
                <a:ea typeface="+mn-ea"/>
                <a:cs typeface="+mn-cs"/>
              </a:rPr>
              <a:t>yararlanmalarına</a:t>
            </a:r>
            <a:r>
              <a:rPr lang="en-US" sz="2800" b="1" kern="1200" spc="-275" dirty="0">
                <a:solidFill>
                  <a:schemeClr val="tx2"/>
                </a:solidFill>
                <a:latin typeface="+mn-lt"/>
                <a:ea typeface="+mn-ea"/>
                <a:cs typeface="+mn-cs"/>
              </a:rPr>
              <a:t> </a:t>
            </a:r>
            <a:r>
              <a:rPr lang="en-US" sz="2800" kern="1200" spc="-35" dirty="0" err="1">
                <a:solidFill>
                  <a:schemeClr val="tx2"/>
                </a:solidFill>
                <a:latin typeface="+mn-lt"/>
                <a:ea typeface="+mn-ea"/>
                <a:cs typeface="+mn-cs"/>
              </a:rPr>
              <a:t>kapı</a:t>
            </a:r>
            <a:r>
              <a:rPr lang="en-US" sz="2800" kern="1200" spc="-140" dirty="0">
                <a:solidFill>
                  <a:schemeClr val="tx2"/>
                </a:solidFill>
                <a:latin typeface="+mn-lt"/>
                <a:ea typeface="+mn-ea"/>
                <a:cs typeface="+mn-cs"/>
              </a:rPr>
              <a:t> </a:t>
            </a:r>
            <a:r>
              <a:rPr lang="en-US" sz="2800" kern="1200" spc="-10" dirty="0" err="1">
                <a:solidFill>
                  <a:schemeClr val="tx2"/>
                </a:solidFill>
                <a:latin typeface="+mn-lt"/>
                <a:ea typeface="+mn-ea"/>
                <a:cs typeface="+mn-cs"/>
              </a:rPr>
              <a:t>açmalıdır</a:t>
            </a:r>
            <a:r>
              <a:rPr lang="en-US" sz="2800" kern="1200" spc="-10" dirty="0">
                <a:solidFill>
                  <a:schemeClr val="tx2"/>
                </a:solidFill>
                <a:latin typeface="+mn-lt"/>
                <a:ea typeface="+mn-ea"/>
                <a:cs typeface="+mn-cs"/>
              </a:rPr>
              <a:t>.</a:t>
            </a:r>
            <a:endParaRPr lang="tr-TR" sz="2800" kern="1200" spc="-10" dirty="0">
              <a:solidFill>
                <a:schemeClr val="tx2"/>
              </a:solidFill>
              <a:latin typeface="+mn-lt"/>
              <a:ea typeface="+mn-ea"/>
              <a:cs typeface="+mn-cs"/>
            </a:endParaRPr>
          </a:p>
          <a:p>
            <a:pPr marR="5080" algn="l" rtl="0">
              <a:lnSpc>
                <a:spcPct val="90000"/>
              </a:lnSpc>
              <a:spcBef>
                <a:spcPts val="1000"/>
              </a:spcBef>
            </a:pPr>
            <a:endParaRPr lang="en-US" sz="2800" kern="1200" dirty="0">
              <a:solidFill>
                <a:schemeClr val="tx2"/>
              </a:solidFill>
              <a:latin typeface="+mn-lt"/>
              <a:ea typeface="+mn-ea"/>
              <a:cs typeface="+mn-cs"/>
            </a:endParaRPr>
          </a:p>
          <a:p>
            <a:pPr marR="289560" algn="l" rtl="0">
              <a:lnSpc>
                <a:spcPct val="90000"/>
              </a:lnSpc>
              <a:spcBef>
                <a:spcPts val="1000"/>
              </a:spcBef>
            </a:pPr>
            <a:r>
              <a:rPr lang="en-US" sz="2800" kern="1200" spc="-45" dirty="0" err="1">
                <a:solidFill>
                  <a:schemeClr val="tx2"/>
                </a:solidFill>
                <a:latin typeface="+mn-lt"/>
                <a:ea typeface="+mn-ea"/>
                <a:cs typeface="+mn-cs"/>
              </a:rPr>
              <a:t>Böylece</a:t>
            </a:r>
            <a:r>
              <a:rPr lang="en-US" sz="2800" kern="1200" spc="-145" dirty="0">
                <a:solidFill>
                  <a:schemeClr val="tx2"/>
                </a:solidFill>
                <a:latin typeface="+mn-lt"/>
                <a:ea typeface="+mn-ea"/>
                <a:cs typeface="+mn-cs"/>
              </a:rPr>
              <a:t> </a:t>
            </a:r>
            <a:r>
              <a:rPr lang="en-US" sz="2800" kern="1200" dirty="0" err="1">
                <a:solidFill>
                  <a:schemeClr val="tx2"/>
                </a:solidFill>
                <a:latin typeface="+mn-lt"/>
                <a:ea typeface="+mn-ea"/>
                <a:cs typeface="+mn-cs"/>
              </a:rPr>
              <a:t>klinisyenler</a:t>
            </a:r>
            <a:r>
              <a:rPr lang="en-US" sz="2800" kern="1200" spc="-15" dirty="0">
                <a:solidFill>
                  <a:schemeClr val="tx2"/>
                </a:solidFill>
                <a:latin typeface="+mn-lt"/>
                <a:ea typeface="+mn-ea"/>
                <a:cs typeface="+mn-cs"/>
              </a:rPr>
              <a:t> </a:t>
            </a:r>
            <a:r>
              <a:rPr lang="en-US" sz="2800" kern="1200" spc="-50" dirty="0">
                <a:solidFill>
                  <a:schemeClr val="tx2"/>
                </a:solidFill>
                <a:latin typeface="+mn-lt"/>
                <a:ea typeface="+mn-ea"/>
                <a:cs typeface="+mn-cs"/>
              </a:rPr>
              <a:t>hem</a:t>
            </a:r>
            <a:r>
              <a:rPr lang="en-US" sz="2800" kern="1200" spc="-114" dirty="0">
                <a:solidFill>
                  <a:schemeClr val="tx2"/>
                </a:solidFill>
                <a:latin typeface="+mn-lt"/>
                <a:ea typeface="+mn-ea"/>
                <a:cs typeface="+mn-cs"/>
              </a:rPr>
              <a:t> </a:t>
            </a:r>
            <a:r>
              <a:rPr lang="en-US" sz="2800" kern="1200" dirty="0" err="1">
                <a:solidFill>
                  <a:schemeClr val="tx2"/>
                </a:solidFill>
                <a:latin typeface="+mn-lt"/>
                <a:ea typeface="+mn-ea"/>
                <a:cs typeface="+mn-cs"/>
              </a:rPr>
              <a:t>kendilerini</a:t>
            </a:r>
            <a:r>
              <a:rPr lang="en-US" sz="2800" kern="1200" dirty="0">
                <a:solidFill>
                  <a:schemeClr val="tx2"/>
                </a:solidFill>
                <a:latin typeface="+mn-lt"/>
                <a:ea typeface="+mn-ea"/>
                <a:cs typeface="+mn-cs"/>
              </a:rPr>
              <a:t> </a:t>
            </a:r>
            <a:r>
              <a:rPr lang="en-US" sz="2800" kern="1200" spc="-35" dirty="0">
                <a:solidFill>
                  <a:schemeClr val="tx2"/>
                </a:solidFill>
                <a:latin typeface="+mn-lt"/>
                <a:ea typeface="+mn-ea"/>
                <a:cs typeface="+mn-cs"/>
              </a:rPr>
              <a:t>hem</a:t>
            </a:r>
            <a:r>
              <a:rPr lang="en-US" sz="2800" kern="1200" spc="-150" dirty="0">
                <a:solidFill>
                  <a:schemeClr val="tx2"/>
                </a:solidFill>
                <a:latin typeface="+mn-lt"/>
                <a:ea typeface="+mn-ea"/>
                <a:cs typeface="+mn-cs"/>
              </a:rPr>
              <a:t> </a:t>
            </a:r>
            <a:r>
              <a:rPr lang="en-US" sz="2800" kern="1200" spc="-35" dirty="0">
                <a:solidFill>
                  <a:schemeClr val="tx2"/>
                </a:solidFill>
                <a:latin typeface="+mn-lt"/>
                <a:ea typeface="+mn-ea"/>
                <a:cs typeface="+mn-cs"/>
              </a:rPr>
              <a:t>de</a:t>
            </a:r>
            <a:r>
              <a:rPr lang="en-US" sz="2800" kern="1200" spc="-265" dirty="0">
                <a:solidFill>
                  <a:schemeClr val="tx2"/>
                </a:solidFill>
                <a:latin typeface="+mn-lt"/>
                <a:ea typeface="+mn-ea"/>
                <a:cs typeface="+mn-cs"/>
              </a:rPr>
              <a:t> </a:t>
            </a:r>
            <a:r>
              <a:rPr lang="en-US" sz="2800" kern="1200" dirty="0" err="1">
                <a:solidFill>
                  <a:schemeClr val="tx2"/>
                </a:solidFill>
                <a:latin typeface="+mn-lt"/>
                <a:ea typeface="+mn-ea"/>
                <a:cs typeface="+mn-cs"/>
              </a:rPr>
              <a:t>tedavi</a:t>
            </a:r>
            <a:r>
              <a:rPr lang="en-US" sz="2800" kern="1200" spc="-75" dirty="0">
                <a:solidFill>
                  <a:schemeClr val="tx2"/>
                </a:solidFill>
                <a:latin typeface="+mn-lt"/>
                <a:ea typeface="+mn-ea"/>
                <a:cs typeface="+mn-cs"/>
              </a:rPr>
              <a:t> </a:t>
            </a:r>
            <a:r>
              <a:rPr lang="en-US" sz="2800" kern="1200" spc="70" dirty="0" err="1">
                <a:solidFill>
                  <a:schemeClr val="tx2"/>
                </a:solidFill>
                <a:latin typeface="+mn-lt"/>
                <a:ea typeface="+mn-ea"/>
                <a:cs typeface="+mn-cs"/>
              </a:rPr>
              <a:t>ettikleri</a:t>
            </a:r>
            <a:r>
              <a:rPr lang="en-US" sz="2800" kern="1200" spc="70" dirty="0">
                <a:solidFill>
                  <a:schemeClr val="tx2"/>
                </a:solidFill>
                <a:latin typeface="+mn-lt"/>
                <a:ea typeface="+mn-ea"/>
                <a:cs typeface="+mn-cs"/>
              </a:rPr>
              <a:t> </a:t>
            </a:r>
            <a:r>
              <a:rPr lang="en-US" sz="2800" kern="1200" spc="-10" dirty="0" err="1">
                <a:solidFill>
                  <a:schemeClr val="tx2"/>
                </a:solidFill>
                <a:latin typeface="+mn-lt"/>
                <a:ea typeface="+mn-ea"/>
                <a:cs typeface="+mn-cs"/>
              </a:rPr>
              <a:t>hastaları</a:t>
            </a:r>
            <a:r>
              <a:rPr lang="en-US" sz="2800" kern="1200" spc="-105" dirty="0">
                <a:solidFill>
                  <a:schemeClr val="tx2"/>
                </a:solidFill>
                <a:latin typeface="+mn-lt"/>
                <a:ea typeface="+mn-ea"/>
                <a:cs typeface="+mn-cs"/>
              </a:rPr>
              <a:t> </a:t>
            </a:r>
            <a:r>
              <a:rPr lang="en-US" sz="2800" kern="1200" dirty="0" err="1">
                <a:solidFill>
                  <a:schemeClr val="tx2"/>
                </a:solidFill>
                <a:latin typeface="+mn-lt"/>
                <a:ea typeface="+mn-ea"/>
                <a:cs typeface="+mn-cs"/>
              </a:rPr>
              <a:t>bu</a:t>
            </a:r>
            <a:r>
              <a:rPr lang="en-US" sz="2800" kern="1200" spc="-300" dirty="0">
                <a:solidFill>
                  <a:schemeClr val="tx2"/>
                </a:solidFill>
                <a:latin typeface="+mn-lt"/>
                <a:ea typeface="+mn-ea"/>
                <a:cs typeface="+mn-cs"/>
              </a:rPr>
              <a:t> </a:t>
            </a:r>
            <a:r>
              <a:rPr lang="en-US" sz="2800" kern="1200" spc="-45" dirty="0" err="1">
                <a:solidFill>
                  <a:schemeClr val="tx2"/>
                </a:solidFill>
                <a:latin typeface="+mn-lt"/>
                <a:ea typeface="+mn-ea"/>
                <a:cs typeface="+mn-cs"/>
              </a:rPr>
              <a:t>çevre</a:t>
            </a:r>
            <a:r>
              <a:rPr lang="en-US" sz="2800" kern="1200" spc="-215" dirty="0">
                <a:solidFill>
                  <a:schemeClr val="tx2"/>
                </a:solidFill>
                <a:latin typeface="+mn-lt"/>
                <a:ea typeface="+mn-ea"/>
                <a:cs typeface="+mn-cs"/>
              </a:rPr>
              <a:t> </a:t>
            </a:r>
            <a:r>
              <a:rPr lang="en-US" sz="2800" kern="1200" dirty="0" err="1">
                <a:solidFill>
                  <a:schemeClr val="tx2"/>
                </a:solidFill>
                <a:latin typeface="+mn-lt"/>
                <a:ea typeface="+mn-ea"/>
                <a:cs typeface="+mn-cs"/>
              </a:rPr>
              <a:t>sorunlarını</a:t>
            </a:r>
            <a:r>
              <a:rPr lang="en-US" sz="2800" kern="1200" spc="35" dirty="0">
                <a:solidFill>
                  <a:schemeClr val="tx2"/>
                </a:solidFill>
                <a:latin typeface="+mn-lt"/>
                <a:ea typeface="+mn-ea"/>
                <a:cs typeface="+mn-cs"/>
              </a:rPr>
              <a:t> </a:t>
            </a:r>
            <a:r>
              <a:rPr lang="en-US" sz="2800" kern="1200" spc="-20" dirty="0" err="1">
                <a:solidFill>
                  <a:schemeClr val="tx2"/>
                </a:solidFill>
                <a:latin typeface="+mn-lt"/>
                <a:ea typeface="+mn-ea"/>
                <a:cs typeface="+mn-cs"/>
              </a:rPr>
              <a:t>ele</a:t>
            </a:r>
            <a:r>
              <a:rPr lang="en-US" sz="2800" kern="1200" spc="-275" dirty="0">
                <a:solidFill>
                  <a:schemeClr val="tx2"/>
                </a:solidFill>
                <a:latin typeface="+mn-lt"/>
                <a:ea typeface="+mn-ea"/>
                <a:cs typeface="+mn-cs"/>
              </a:rPr>
              <a:t> </a:t>
            </a:r>
            <a:r>
              <a:rPr lang="en-US" sz="2800" kern="1200" spc="-30" dirty="0" err="1">
                <a:solidFill>
                  <a:schemeClr val="tx2"/>
                </a:solidFill>
                <a:latin typeface="+mn-lt"/>
                <a:ea typeface="+mn-ea"/>
                <a:cs typeface="+mn-cs"/>
              </a:rPr>
              <a:t>almak</a:t>
            </a:r>
            <a:r>
              <a:rPr lang="en-US" sz="2800" kern="1200" spc="-155" dirty="0">
                <a:solidFill>
                  <a:schemeClr val="tx2"/>
                </a:solidFill>
                <a:latin typeface="+mn-lt"/>
                <a:ea typeface="+mn-ea"/>
                <a:cs typeface="+mn-cs"/>
              </a:rPr>
              <a:t> </a:t>
            </a:r>
            <a:r>
              <a:rPr lang="en-US" sz="2800" kern="1200" spc="-55" dirty="0" err="1">
                <a:solidFill>
                  <a:schemeClr val="tx2"/>
                </a:solidFill>
                <a:latin typeface="+mn-lt"/>
                <a:ea typeface="+mn-ea"/>
                <a:cs typeface="+mn-cs"/>
              </a:rPr>
              <a:t>üzere</a:t>
            </a:r>
            <a:r>
              <a:rPr lang="en-US" sz="2800" kern="1200" spc="-180" dirty="0">
                <a:solidFill>
                  <a:schemeClr val="tx2"/>
                </a:solidFill>
                <a:latin typeface="+mn-lt"/>
                <a:ea typeface="+mn-ea"/>
                <a:cs typeface="+mn-cs"/>
              </a:rPr>
              <a:t> </a:t>
            </a:r>
            <a:r>
              <a:rPr lang="en-US" sz="2800" kern="1200" spc="-45" dirty="0" err="1">
                <a:solidFill>
                  <a:schemeClr val="tx2"/>
                </a:solidFill>
                <a:latin typeface="+mn-lt"/>
                <a:ea typeface="+mn-ea"/>
                <a:cs typeface="+mn-cs"/>
              </a:rPr>
              <a:t>harekete</a:t>
            </a:r>
            <a:r>
              <a:rPr lang="en-US" sz="2800" kern="1200" spc="-155" dirty="0">
                <a:solidFill>
                  <a:schemeClr val="tx2"/>
                </a:solidFill>
                <a:latin typeface="+mn-lt"/>
                <a:ea typeface="+mn-ea"/>
                <a:cs typeface="+mn-cs"/>
              </a:rPr>
              <a:t> </a:t>
            </a:r>
            <a:r>
              <a:rPr lang="en-US" sz="2800" kern="1200" spc="-50" dirty="0" err="1">
                <a:solidFill>
                  <a:schemeClr val="tx2"/>
                </a:solidFill>
                <a:latin typeface="+mn-lt"/>
                <a:ea typeface="+mn-ea"/>
                <a:cs typeface="+mn-cs"/>
              </a:rPr>
              <a:t>geçmeye</a:t>
            </a:r>
            <a:r>
              <a:rPr lang="en-US" sz="2800" kern="1200" spc="-50" dirty="0">
                <a:solidFill>
                  <a:schemeClr val="tx2"/>
                </a:solidFill>
                <a:latin typeface="+mn-lt"/>
                <a:ea typeface="+mn-ea"/>
                <a:cs typeface="+mn-cs"/>
              </a:rPr>
              <a:t> </a:t>
            </a:r>
            <a:r>
              <a:rPr lang="en-US" sz="2800" kern="1200" dirty="0" err="1">
                <a:solidFill>
                  <a:schemeClr val="tx2"/>
                </a:solidFill>
                <a:latin typeface="+mn-lt"/>
                <a:ea typeface="+mn-ea"/>
                <a:cs typeface="+mn-cs"/>
              </a:rPr>
              <a:t>teşvik</a:t>
            </a:r>
            <a:r>
              <a:rPr lang="en-US" sz="2800" kern="1200" spc="70" dirty="0">
                <a:solidFill>
                  <a:schemeClr val="tx2"/>
                </a:solidFill>
                <a:latin typeface="+mn-lt"/>
                <a:ea typeface="+mn-ea"/>
                <a:cs typeface="+mn-cs"/>
              </a:rPr>
              <a:t> </a:t>
            </a:r>
            <a:r>
              <a:rPr lang="en-US" sz="2800" kern="1200" spc="-10" dirty="0" err="1">
                <a:solidFill>
                  <a:schemeClr val="tx2"/>
                </a:solidFill>
                <a:latin typeface="+mn-lt"/>
                <a:ea typeface="+mn-ea"/>
                <a:cs typeface="+mn-cs"/>
              </a:rPr>
              <a:t>edebiIir</a:t>
            </a:r>
            <a:r>
              <a:rPr lang="en-US" sz="2800" kern="1200" spc="-10" dirty="0">
                <a:solidFill>
                  <a:schemeClr val="tx2"/>
                </a:solidFill>
                <a:latin typeface="+mn-lt"/>
                <a:ea typeface="+mn-ea"/>
                <a:cs typeface="+mn-cs"/>
              </a:rPr>
              <a:t>.</a:t>
            </a:r>
            <a:endParaRPr lang="tr-TR" sz="2800" kern="1200" spc="-10" dirty="0">
              <a:solidFill>
                <a:schemeClr val="tx2"/>
              </a:solidFill>
              <a:latin typeface="+mn-lt"/>
              <a:ea typeface="+mn-ea"/>
              <a:cs typeface="+mn-cs"/>
            </a:endParaRPr>
          </a:p>
          <a:p>
            <a:pPr marR="289560" algn="l" rtl="0">
              <a:lnSpc>
                <a:spcPct val="90000"/>
              </a:lnSpc>
              <a:spcBef>
                <a:spcPts val="1000"/>
              </a:spcBef>
            </a:pPr>
            <a:endParaRPr lang="en-US" sz="2800" kern="1200" dirty="0">
              <a:solidFill>
                <a:schemeClr val="tx2"/>
              </a:solidFill>
              <a:latin typeface="+mn-lt"/>
              <a:ea typeface="+mn-ea"/>
              <a:cs typeface="+mn-cs"/>
            </a:endParaRPr>
          </a:p>
        </p:txBody>
      </p:sp>
      <p:grpSp>
        <p:nvGrpSpPr>
          <p:cNvPr id="16" name="Group 15">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013" y="-9856"/>
            <a:ext cx="10287315" cy="11319208"/>
            <a:chOff x="305" y="-5977"/>
            <a:chExt cx="6238675" cy="6863979"/>
          </a:xfrm>
        </p:grpSpPr>
        <p:sp>
          <p:nvSpPr>
            <p:cNvPr id="17" name="Freeform: Shape 16">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object 4"/>
          <p:cNvSpPr txBox="1"/>
          <p:nvPr/>
        </p:nvSpPr>
        <p:spPr>
          <a:xfrm>
            <a:off x="1311488" y="1768475"/>
            <a:ext cx="7864475" cy="4674934"/>
          </a:xfrm>
          <a:prstGeom prst="rect">
            <a:avLst/>
          </a:prstGeom>
        </p:spPr>
        <p:txBody>
          <a:bodyPr vert="horz" wrap="square" lIns="0" tIns="12065" rIns="0" bIns="0" rtlCol="0">
            <a:spAutoFit/>
          </a:bodyPr>
          <a:lstStyle/>
          <a:p>
            <a:pPr marL="17780" algn="just">
              <a:lnSpc>
                <a:spcPct val="100000"/>
              </a:lnSpc>
              <a:spcBef>
                <a:spcPts val="95"/>
              </a:spcBef>
            </a:pPr>
            <a:r>
              <a:rPr sz="2400" b="1" spc="-220" dirty="0">
                <a:solidFill>
                  <a:srgbClr val="0E9083"/>
                </a:solidFill>
                <a:latin typeface="+mn-lt"/>
                <a:cs typeface="Arial"/>
              </a:rPr>
              <a:t>APA</a:t>
            </a:r>
            <a:r>
              <a:rPr sz="2400" b="1" spc="-15" dirty="0">
                <a:solidFill>
                  <a:srgbClr val="0E9083"/>
                </a:solidFill>
                <a:latin typeface="+mn-lt"/>
                <a:cs typeface="Arial"/>
              </a:rPr>
              <a:t> </a:t>
            </a:r>
            <a:r>
              <a:rPr sz="2400" b="1" dirty="0">
                <a:solidFill>
                  <a:srgbClr val="0E9083"/>
                </a:solidFill>
                <a:latin typeface="+mn-lt"/>
                <a:cs typeface="Arial"/>
              </a:rPr>
              <a:t>(Avustralya</a:t>
            </a:r>
            <a:r>
              <a:rPr sz="2400" b="1" spc="85" dirty="0">
                <a:solidFill>
                  <a:srgbClr val="0E9083"/>
                </a:solidFill>
                <a:latin typeface="+mn-lt"/>
                <a:cs typeface="Arial"/>
              </a:rPr>
              <a:t> </a:t>
            </a:r>
            <a:r>
              <a:rPr sz="2400" b="1" dirty="0">
                <a:solidFill>
                  <a:srgbClr val="0E9083"/>
                </a:solidFill>
                <a:latin typeface="+mn-lt"/>
                <a:cs typeface="Arial"/>
              </a:rPr>
              <a:t>Fizyoterapi</a:t>
            </a:r>
            <a:r>
              <a:rPr sz="2400" b="1" spc="-5" dirty="0">
                <a:solidFill>
                  <a:srgbClr val="0E9083"/>
                </a:solidFill>
                <a:latin typeface="+mn-lt"/>
                <a:cs typeface="Arial"/>
              </a:rPr>
              <a:t> </a:t>
            </a:r>
            <a:r>
              <a:rPr sz="2400" b="1" dirty="0">
                <a:solidFill>
                  <a:srgbClr val="0E9083"/>
                </a:solidFill>
                <a:latin typeface="+mn-lt"/>
                <a:cs typeface="Arial"/>
              </a:rPr>
              <a:t>Derneği)</a:t>
            </a:r>
            <a:r>
              <a:rPr sz="2400" b="1" spc="145" dirty="0">
                <a:solidFill>
                  <a:srgbClr val="0E9083"/>
                </a:solidFill>
                <a:latin typeface="+mn-lt"/>
                <a:cs typeface="Arial"/>
              </a:rPr>
              <a:t> </a:t>
            </a:r>
            <a:r>
              <a:rPr sz="2400" b="1" spc="50" dirty="0">
                <a:solidFill>
                  <a:srgbClr val="0E9083"/>
                </a:solidFill>
                <a:latin typeface="+mn-lt"/>
                <a:cs typeface="Arial"/>
              </a:rPr>
              <a:t>örneği</a:t>
            </a:r>
            <a:endParaRPr sz="2400" dirty="0">
              <a:latin typeface="+mn-lt"/>
              <a:cs typeface="Arial"/>
            </a:endParaRPr>
          </a:p>
          <a:p>
            <a:pPr marL="14604" marR="85090" indent="-2540" algn="just">
              <a:lnSpc>
                <a:spcPct val="126800"/>
              </a:lnSpc>
              <a:spcBef>
                <a:spcPts val="1515"/>
              </a:spcBef>
            </a:pPr>
            <a:r>
              <a:rPr sz="2400" dirty="0">
                <a:solidFill>
                  <a:srgbClr val="343F50"/>
                </a:solidFill>
                <a:latin typeface="+mn-lt"/>
                <a:cs typeface="Arial"/>
              </a:rPr>
              <a:t>Mesleki</a:t>
            </a:r>
            <a:r>
              <a:rPr sz="2400" spc="-75" dirty="0">
                <a:solidFill>
                  <a:srgbClr val="343F50"/>
                </a:solidFill>
                <a:latin typeface="+mn-lt"/>
                <a:cs typeface="Arial"/>
              </a:rPr>
              <a:t> </a:t>
            </a:r>
            <a:r>
              <a:rPr sz="2400" spc="-40" dirty="0">
                <a:solidFill>
                  <a:srgbClr val="343F50"/>
                </a:solidFill>
                <a:latin typeface="+mn-lt"/>
                <a:cs typeface="Arial"/>
              </a:rPr>
              <a:t>organizasyonlar,</a:t>
            </a:r>
            <a:r>
              <a:rPr sz="2400" spc="-110" dirty="0">
                <a:solidFill>
                  <a:srgbClr val="343F50"/>
                </a:solidFill>
                <a:latin typeface="+mn-lt"/>
                <a:cs typeface="Arial"/>
              </a:rPr>
              <a:t> </a:t>
            </a:r>
            <a:r>
              <a:rPr sz="2400" spc="60" dirty="0">
                <a:solidFill>
                  <a:srgbClr val="343F50"/>
                </a:solidFill>
                <a:latin typeface="+mn-lt"/>
                <a:cs typeface="Arial"/>
              </a:rPr>
              <a:t>iklim</a:t>
            </a:r>
            <a:r>
              <a:rPr sz="2400" spc="-60" dirty="0">
                <a:solidFill>
                  <a:srgbClr val="343F50"/>
                </a:solidFill>
                <a:latin typeface="+mn-lt"/>
                <a:cs typeface="Arial"/>
              </a:rPr>
              <a:t> </a:t>
            </a:r>
            <a:r>
              <a:rPr sz="2400" dirty="0">
                <a:solidFill>
                  <a:srgbClr val="343F50"/>
                </a:solidFill>
                <a:latin typeface="+mn-lt"/>
                <a:cs typeface="Arial"/>
              </a:rPr>
              <a:t>değişikliği</a:t>
            </a:r>
            <a:r>
              <a:rPr sz="2400" spc="125" dirty="0">
                <a:solidFill>
                  <a:srgbClr val="343F50"/>
                </a:solidFill>
                <a:latin typeface="+mn-lt"/>
                <a:cs typeface="Arial"/>
              </a:rPr>
              <a:t> </a:t>
            </a:r>
            <a:r>
              <a:rPr sz="2400" spc="-60" dirty="0">
                <a:solidFill>
                  <a:srgbClr val="343F50"/>
                </a:solidFill>
                <a:latin typeface="+mn-lt"/>
                <a:cs typeface="Arial"/>
              </a:rPr>
              <a:t>konusunda</a:t>
            </a:r>
            <a:r>
              <a:rPr sz="2400" spc="220" dirty="0">
                <a:solidFill>
                  <a:srgbClr val="343F50"/>
                </a:solidFill>
                <a:latin typeface="+mn-lt"/>
                <a:cs typeface="Arial"/>
              </a:rPr>
              <a:t> </a:t>
            </a:r>
            <a:r>
              <a:rPr sz="2400" spc="-10" dirty="0">
                <a:solidFill>
                  <a:srgbClr val="343F50"/>
                </a:solidFill>
                <a:latin typeface="+mn-lt"/>
                <a:cs typeface="Arial"/>
              </a:rPr>
              <a:t>toplumsal </a:t>
            </a:r>
            <a:r>
              <a:rPr sz="2400" spc="-180" dirty="0" err="1">
                <a:solidFill>
                  <a:srgbClr val="343F50"/>
                </a:solidFill>
                <a:latin typeface="+mn-lt"/>
                <a:cs typeface="Arial"/>
              </a:rPr>
              <a:t>ve</a:t>
            </a:r>
            <a:r>
              <a:rPr sz="2400" spc="25" dirty="0">
                <a:solidFill>
                  <a:srgbClr val="343F50"/>
                </a:solidFill>
                <a:latin typeface="+mn-lt"/>
                <a:cs typeface="Arial"/>
              </a:rPr>
              <a:t> </a:t>
            </a:r>
            <a:r>
              <a:rPr sz="2400" spc="-10" dirty="0" err="1">
                <a:solidFill>
                  <a:srgbClr val="343F50"/>
                </a:solidFill>
                <a:latin typeface="+mn-lt"/>
                <a:cs typeface="Arial"/>
              </a:rPr>
              <a:t>sektöre</a:t>
            </a:r>
            <a:r>
              <a:rPr lang="tr-TR" sz="2400" spc="-10" dirty="0">
                <a:solidFill>
                  <a:srgbClr val="343F50"/>
                </a:solidFill>
                <a:latin typeface="+mn-lt"/>
                <a:cs typeface="Arial"/>
              </a:rPr>
              <a:t>l</a:t>
            </a:r>
            <a:r>
              <a:rPr sz="2400" spc="-145" dirty="0">
                <a:solidFill>
                  <a:srgbClr val="343F50"/>
                </a:solidFill>
                <a:latin typeface="+mn-lt"/>
                <a:cs typeface="Arial"/>
              </a:rPr>
              <a:t> </a:t>
            </a:r>
            <a:r>
              <a:rPr sz="2400" dirty="0">
                <a:solidFill>
                  <a:srgbClr val="343F50"/>
                </a:solidFill>
                <a:latin typeface="+mn-lt"/>
                <a:cs typeface="Arial"/>
              </a:rPr>
              <a:t>farkındalığı</a:t>
            </a:r>
            <a:r>
              <a:rPr sz="2400" spc="-150" dirty="0">
                <a:solidFill>
                  <a:srgbClr val="343F50"/>
                </a:solidFill>
                <a:latin typeface="+mn-lt"/>
                <a:cs typeface="Arial"/>
              </a:rPr>
              <a:t> </a:t>
            </a:r>
            <a:r>
              <a:rPr sz="2400" dirty="0">
                <a:solidFill>
                  <a:srgbClr val="343F50"/>
                </a:solidFill>
                <a:latin typeface="+mn-lt"/>
                <a:cs typeface="Arial"/>
              </a:rPr>
              <a:t>artırarak,</a:t>
            </a:r>
            <a:r>
              <a:rPr sz="2400" spc="-114" dirty="0">
                <a:solidFill>
                  <a:srgbClr val="343F50"/>
                </a:solidFill>
                <a:latin typeface="+mn-lt"/>
                <a:cs typeface="Arial"/>
              </a:rPr>
              <a:t> </a:t>
            </a:r>
            <a:r>
              <a:rPr sz="2400" dirty="0">
                <a:solidFill>
                  <a:srgbClr val="343F50"/>
                </a:solidFill>
                <a:latin typeface="+mn-lt"/>
                <a:cs typeface="Arial"/>
              </a:rPr>
              <a:t>yeşil</a:t>
            </a:r>
            <a:r>
              <a:rPr sz="2400" spc="-5" dirty="0">
                <a:solidFill>
                  <a:srgbClr val="343F50"/>
                </a:solidFill>
                <a:latin typeface="+mn-lt"/>
                <a:cs typeface="Arial"/>
              </a:rPr>
              <a:t> </a:t>
            </a:r>
            <a:r>
              <a:rPr sz="2400" spc="-20" dirty="0">
                <a:solidFill>
                  <a:srgbClr val="343F50"/>
                </a:solidFill>
                <a:latin typeface="+mn-lt"/>
                <a:cs typeface="Arial"/>
              </a:rPr>
              <a:t>uygulamaları</a:t>
            </a:r>
            <a:r>
              <a:rPr sz="2400" spc="204" dirty="0">
                <a:solidFill>
                  <a:srgbClr val="343F50"/>
                </a:solidFill>
                <a:latin typeface="+mn-lt"/>
                <a:cs typeface="Arial"/>
              </a:rPr>
              <a:t> </a:t>
            </a:r>
            <a:r>
              <a:rPr sz="2400" dirty="0">
                <a:solidFill>
                  <a:srgbClr val="343F50"/>
                </a:solidFill>
                <a:latin typeface="+mn-lt"/>
                <a:cs typeface="Arial"/>
              </a:rPr>
              <a:t>teşvik</a:t>
            </a:r>
            <a:r>
              <a:rPr sz="2400" spc="-90" dirty="0">
                <a:solidFill>
                  <a:srgbClr val="343F50"/>
                </a:solidFill>
                <a:latin typeface="+mn-lt"/>
                <a:cs typeface="Arial"/>
              </a:rPr>
              <a:t> </a:t>
            </a:r>
            <a:r>
              <a:rPr sz="2400" spc="-20" dirty="0">
                <a:solidFill>
                  <a:srgbClr val="343F50"/>
                </a:solidFill>
                <a:latin typeface="+mn-lt"/>
                <a:cs typeface="Arial"/>
              </a:rPr>
              <a:t>etme noktasında</a:t>
            </a:r>
            <a:r>
              <a:rPr sz="2400" spc="-15" dirty="0">
                <a:solidFill>
                  <a:srgbClr val="343F50"/>
                </a:solidFill>
                <a:latin typeface="+mn-lt"/>
                <a:cs typeface="Arial"/>
              </a:rPr>
              <a:t> </a:t>
            </a:r>
            <a:r>
              <a:rPr sz="2400" dirty="0">
                <a:solidFill>
                  <a:srgbClr val="343F50"/>
                </a:solidFill>
                <a:latin typeface="+mn-lt"/>
                <a:cs typeface="Arial"/>
              </a:rPr>
              <a:t>üyelerine</a:t>
            </a:r>
            <a:r>
              <a:rPr sz="2400" spc="-225" dirty="0">
                <a:solidFill>
                  <a:srgbClr val="343F50"/>
                </a:solidFill>
                <a:latin typeface="+mn-lt"/>
                <a:cs typeface="Arial"/>
              </a:rPr>
              <a:t> </a:t>
            </a:r>
            <a:r>
              <a:rPr sz="2400" spc="-35" dirty="0">
                <a:solidFill>
                  <a:srgbClr val="343F50"/>
                </a:solidFill>
                <a:latin typeface="+mn-lt"/>
                <a:cs typeface="Arial"/>
              </a:rPr>
              <a:t>en</a:t>
            </a:r>
            <a:r>
              <a:rPr sz="2400" spc="-280" dirty="0">
                <a:solidFill>
                  <a:srgbClr val="343F50"/>
                </a:solidFill>
                <a:latin typeface="+mn-lt"/>
                <a:cs typeface="Arial"/>
              </a:rPr>
              <a:t> </a:t>
            </a:r>
            <a:r>
              <a:rPr sz="2400" dirty="0">
                <a:solidFill>
                  <a:srgbClr val="343F50"/>
                </a:solidFill>
                <a:latin typeface="+mn-lt"/>
                <a:cs typeface="Arial"/>
              </a:rPr>
              <a:t>büyük</a:t>
            </a:r>
            <a:r>
              <a:rPr sz="2400" spc="-215" dirty="0">
                <a:solidFill>
                  <a:srgbClr val="343F50"/>
                </a:solidFill>
                <a:latin typeface="+mn-lt"/>
                <a:cs typeface="Arial"/>
              </a:rPr>
              <a:t> </a:t>
            </a:r>
            <a:r>
              <a:rPr sz="2400" spc="-10" dirty="0">
                <a:solidFill>
                  <a:srgbClr val="343F50"/>
                </a:solidFill>
                <a:latin typeface="+mn-lt"/>
                <a:cs typeface="Arial"/>
              </a:rPr>
              <a:t>desteği</a:t>
            </a:r>
            <a:r>
              <a:rPr sz="2400" spc="-150" dirty="0">
                <a:solidFill>
                  <a:srgbClr val="343F50"/>
                </a:solidFill>
                <a:latin typeface="+mn-lt"/>
                <a:cs typeface="Arial"/>
              </a:rPr>
              <a:t> </a:t>
            </a:r>
            <a:r>
              <a:rPr sz="2400" spc="-10" dirty="0" err="1">
                <a:solidFill>
                  <a:srgbClr val="343F50"/>
                </a:solidFill>
                <a:latin typeface="+mn-lt"/>
                <a:cs typeface="Arial"/>
              </a:rPr>
              <a:t>sağlayabilir</a:t>
            </a:r>
            <a:r>
              <a:rPr sz="2400" spc="-10" dirty="0">
                <a:solidFill>
                  <a:srgbClr val="343F50"/>
                </a:solidFill>
                <a:latin typeface="+mn-lt"/>
                <a:cs typeface="Arial"/>
              </a:rPr>
              <a:t>.</a:t>
            </a:r>
            <a:endParaRPr lang="tr-TR" sz="2400" spc="-10" dirty="0">
              <a:solidFill>
                <a:srgbClr val="343F50"/>
              </a:solidFill>
              <a:latin typeface="+mn-lt"/>
              <a:cs typeface="Arial"/>
            </a:endParaRPr>
          </a:p>
          <a:p>
            <a:pPr marL="14604" marR="85090" indent="-2540" algn="just">
              <a:lnSpc>
                <a:spcPct val="126800"/>
              </a:lnSpc>
              <a:spcBef>
                <a:spcPts val="1515"/>
              </a:spcBef>
            </a:pPr>
            <a:endParaRPr sz="2400" dirty="0">
              <a:latin typeface="+mn-lt"/>
              <a:cs typeface="Arial"/>
            </a:endParaRPr>
          </a:p>
          <a:p>
            <a:pPr marL="15240" marR="5080" indent="5715">
              <a:lnSpc>
                <a:spcPct val="126800"/>
              </a:lnSpc>
              <a:spcBef>
                <a:spcPts val="1490"/>
              </a:spcBef>
            </a:pPr>
            <a:r>
              <a:rPr sz="2400" dirty="0">
                <a:solidFill>
                  <a:srgbClr val="343F50"/>
                </a:solidFill>
                <a:latin typeface="+mn-lt"/>
                <a:cs typeface="Arial"/>
              </a:rPr>
              <a:t>Bu</a:t>
            </a:r>
            <a:r>
              <a:rPr sz="2400" spc="-295" dirty="0">
                <a:solidFill>
                  <a:srgbClr val="343F50"/>
                </a:solidFill>
                <a:latin typeface="+mn-lt"/>
                <a:cs typeface="Arial"/>
              </a:rPr>
              <a:t> </a:t>
            </a:r>
            <a:r>
              <a:rPr sz="2400" spc="-20" dirty="0">
                <a:solidFill>
                  <a:srgbClr val="343F50"/>
                </a:solidFill>
                <a:latin typeface="+mn-lt"/>
                <a:cs typeface="Arial"/>
              </a:rPr>
              <a:t>başarı;</a:t>
            </a:r>
            <a:r>
              <a:rPr sz="2400" spc="-180" dirty="0">
                <a:solidFill>
                  <a:srgbClr val="343F50"/>
                </a:solidFill>
                <a:latin typeface="+mn-lt"/>
                <a:cs typeface="Arial"/>
              </a:rPr>
              <a:t> </a:t>
            </a:r>
            <a:r>
              <a:rPr sz="2400" spc="-30" dirty="0">
                <a:solidFill>
                  <a:srgbClr val="343F50"/>
                </a:solidFill>
                <a:latin typeface="+mn-lt"/>
                <a:cs typeface="Arial"/>
              </a:rPr>
              <a:t>savunuculuk</a:t>
            </a:r>
            <a:r>
              <a:rPr sz="2400" spc="-110" dirty="0">
                <a:solidFill>
                  <a:srgbClr val="343F50"/>
                </a:solidFill>
                <a:latin typeface="+mn-lt"/>
                <a:cs typeface="Arial"/>
              </a:rPr>
              <a:t> </a:t>
            </a:r>
            <a:r>
              <a:rPr sz="2400" spc="-20" dirty="0" err="1">
                <a:solidFill>
                  <a:srgbClr val="343F50"/>
                </a:solidFill>
                <a:latin typeface="+mn-lt"/>
                <a:cs typeface="Arial"/>
              </a:rPr>
              <a:t>çalışmaları</a:t>
            </a:r>
            <a:r>
              <a:rPr sz="2400" spc="10" dirty="0">
                <a:solidFill>
                  <a:srgbClr val="343F50"/>
                </a:solidFill>
                <a:latin typeface="+mn-lt"/>
                <a:cs typeface="Arial"/>
              </a:rPr>
              <a:t> </a:t>
            </a:r>
            <a:r>
              <a:rPr sz="2400" spc="40" dirty="0" err="1">
                <a:solidFill>
                  <a:srgbClr val="343F50"/>
                </a:solidFill>
                <a:latin typeface="+mn-lt"/>
                <a:cs typeface="Arial"/>
              </a:rPr>
              <a:t>yürütülerek</a:t>
            </a:r>
            <a:r>
              <a:rPr lang="tr-TR" sz="2400" spc="40" dirty="0">
                <a:solidFill>
                  <a:srgbClr val="343F50"/>
                </a:solidFill>
                <a:latin typeface="+mn-lt"/>
                <a:cs typeface="Arial"/>
              </a:rPr>
              <a:t> </a:t>
            </a:r>
            <a:r>
              <a:rPr sz="2400" spc="40" dirty="0" err="1">
                <a:solidFill>
                  <a:srgbClr val="343F50"/>
                </a:solidFill>
                <a:latin typeface="+mn-lt"/>
                <a:cs typeface="Arial"/>
              </a:rPr>
              <a:t>ve</a:t>
            </a:r>
            <a:r>
              <a:rPr lang="tr-TR" sz="2400" spc="40" dirty="0">
                <a:solidFill>
                  <a:srgbClr val="343F50"/>
                </a:solidFill>
                <a:latin typeface="+mn-lt"/>
                <a:cs typeface="Arial"/>
              </a:rPr>
              <a:t> </a:t>
            </a:r>
            <a:r>
              <a:rPr sz="2400" spc="40" dirty="0">
                <a:solidFill>
                  <a:srgbClr val="343F50"/>
                </a:solidFill>
                <a:latin typeface="+mn-lt"/>
                <a:cs typeface="Arial"/>
              </a:rPr>
              <a:t>f</a:t>
            </a:r>
            <a:r>
              <a:rPr lang="tr-TR" sz="2400" spc="40" dirty="0">
                <a:solidFill>
                  <a:srgbClr val="343F50"/>
                </a:solidFill>
                <a:latin typeface="+mn-lt"/>
                <a:cs typeface="Arial"/>
              </a:rPr>
              <a:t>i</a:t>
            </a:r>
            <a:r>
              <a:rPr sz="2400" spc="40" dirty="0" err="1">
                <a:solidFill>
                  <a:srgbClr val="343F50"/>
                </a:solidFill>
                <a:latin typeface="+mn-lt"/>
                <a:cs typeface="Arial"/>
              </a:rPr>
              <a:t>zyoterapi</a:t>
            </a:r>
            <a:r>
              <a:rPr sz="2400" spc="40" dirty="0">
                <a:solidFill>
                  <a:srgbClr val="343F50"/>
                </a:solidFill>
                <a:latin typeface="+mn-lt"/>
                <a:cs typeface="Arial"/>
              </a:rPr>
              <a:t> </a:t>
            </a:r>
            <a:r>
              <a:rPr sz="2400" dirty="0">
                <a:solidFill>
                  <a:srgbClr val="343F50"/>
                </a:solidFill>
                <a:latin typeface="+mn-lt"/>
                <a:cs typeface="Arial"/>
              </a:rPr>
              <a:t>eğitimine</a:t>
            </a:r>
            <a:r>
              <a:rPr sz="2400" spc="-120" dirty="0">
                <a:solidFill>
                  <a:srgbClr val="343F50"/>
                </a:solidFill>
                <a:latin typeface="+mn-lt"/>
                <a:cs typeface="Arial"/>
              </a:rPr>
              <a:t> </a:t>
            </a:r>
            <a:r>
              <a:rPr sz="2400" dirty="0">
                <a:solidFill>
                  <a:srgbClr val="343F50"/>
                </a:solidFill>
                <a:latin typeface="+mn-lt"/>
                <a:cs typeface="Arial"/>
              </a:rPr>
              <a:t>(üniversite</a:t>
            </a:r>
            <a:r>
              <a:rPr sz="2400" spc="5" dirty="0">
                <a:solidFill>
                  <a:srgbClr val="343F50"/>
                </a:solidFill>
                <a:latin typeface="+mn-lt"/>
                <a:cs typeface="Arial"/>
              </a:rPr>
              <a:t> </a:t>
            </a:r>
            <a:r>
              <a:rPr sz="2400" spc="-50" dirty="0">
                <a:solidFill>
                  <a:srgbClr val="343F50"/>
                </a:solidFill>
                <a:latin typeface="+mn-lt"/>
                <a:cs typeface="Arial"/>
              </a:rPr>
              <a:t>düzeyinde)</a:t>
            </a:r>
            <a:r>
              <a:rPr sz="2400" spc="70" dirty="0">
                <a:solidFill>
                  <a:srgbClr val="343F50"/>
                </a:solidFill>
                <a:latin typeface="+mn-lt"/>
                <a:cs typeface="Arial"/>
              </a:rPr>
              <a:t> </a:t>
            </a:r>
            <a:r>
              <a:rPr sz="2400" spc="50" dirty="0">
                <a:solidFill>
                  <a:srgbClr val="343F50"/>
                </a:solidFill>
                <a:latin typeface="+mn-lt"/>
                <a:cs typeface="Arial"/>
              </a:rPr>
              <a:t>sürdürülebilir</a:t>
            </a:r>
            <a:r>
              <a:rPr sz="2400" spc="-175" dirty="0">
                <a:solidFill>
                  <a:srgbClr val="343F50"/>
                </a:solidFill>
                <a:latin typeface="+mn-lt"/>
                <a:cs typeface="Arial"/>
              </a:rPr>
              <a:t> </a:t>
            </a:r>
            <a:r>
              <a:rPr sz="2400" spc="-25" dirty="0">
                <a:solidFill>
                  <a:srgbClr val="343F50"/>
                </a:solidFill>
                <a:latin typeface="+mn-lt"/>
                <a:cs typeface="Arial"/>
              </a:rPr>
              <a:t>sağlık</a:t>
            </a:r>
            <a:r>
              <a:rPr sz="2400" spc="-110" dirty="0">
                <a:solidFill>
                  <a:srgbClr val="343F50"/>
                </a:solidFill>
                <a:latin typeface="+mn-lt"/>
                <a:cs typeface="Arial"/>
              </a:rPr>
              <a:t> </a:t>
            </a:r>
            <a:r>
              <a:rPr sz="2400" spc="-10" dirty="0">
                <a:solidFill>
                  <a:srgbClr val="343F50"/>
                </a:solidFill>
                <a:latin typeface="+mn-lt"/>
                <a:cs typeface="Arial"/>
              </a:rPr>
              <a:t>hizmetleri </a:t>
            </a:r>
            <a:r>
              <a:rPr sz="2400" spc="75" dirty="0">
                <a:solidFill>
                  <a:srgbClr val="343F50"/>
                </a:solidFill>
                <a:latin typeface="+mn-lt"/>
                <a:cs typeface="Arial"/>
              </a:rPr>
              <a:t>ile</a:t>
            </a:r>
            <a:r>
              <a:rPr sz="2400" spc="-380" dirty="0">
                <a:solidFill>
                  <a:srgbClr val="343F50"/>
                </a:solidFill>
                <a:latin typeface="+mn-lt"/>
                <a:cs typeface="Arial"/>
              </a:rPr>
              <a:t> </a:t>
            </a:r>
            <a:r>
              <a:rPr sz="2400" spc="-110" dirty="0">
                <a:solidFill>
                  <a:srgbClr val="343F50"/>
                </a:solidFill>
                <a:latin typeface="+mn-lt"/>
                <a:cs typeface="Arial"/>
              </a:rPr>
              <a:t>gezegen</a:t>
            </a:r>
            <a:r>
              <a:rPr sz="2400" spc="-130" dirty="0">
                <a:solidFill>
                  <a:srgbClr val="343F50"/>
                </a:solidFill>
                <a:latin typeface="+mn-lt"/>
                <a:cs typeface="Arial"/>
              </a:rPr>
              <a:t> </a:t>
            </a:r>
            <a:r>
              <a:rPr sz="2400" spc="-35" dirty="0">
                <a:solidFill>
                  <a:srgbClr val="343F50"/>
                </a:solidFill>
                <a:latin typeface="+mn-lt"/>
                <a:cs typeface="Arial"/>
              </a:rPr>
              <a:t>sağlığı</a:t>
            </a:r>
            <a:r>
              <a:rPr sz="2400" spc="-80" dirty="0">
                <a:solidFill>
                  <a:srgbClr val="343F50"/>
                </a:solidFill>
                <a:latin typeface="+mn-lt"/>
                <a:cs typeface="Arial"/>
              </a:rPr>
              <a:t> </a:t>
            </a:r>
            <a:r>
              <a:rPr sz="2400" spc="45" dirty="0">
                <a:solidFill>
                  <a:srgbClr val="343F50"/>
                </a:solidFill>
                <a:latin typeface="+mn-lt"/>
                <a:cs typeface="Arial"/>
              </a:rPr>
              <a:t>eğitimlerinin</a:t>
            </a:r>
            <a:r>
              <a:rPr sz="2400" spc="-65" dirty="0">
                <a:solidFill>
                  <a:srgbClr val="343F50"/>
                </a:solidFill>
                <a:latin typeface="+mn-lt"/>
                <a:cs typeface="Arial"/>
              </a:rPr>
              <a:t> </a:t>
            </a:r>
            <a:r>
              <a:rPr sz="2400" spc="-10" dirty="0">
                <a:solidFill>
                  <a:srgbClr val="343F50"/>
                </a:solidFill>
                <a:latin typeface="+mn-lt"/>
                <a:cs typeface="Arial"/>
              </a:rPr>
              <a:t>resmi</a:t>
            </a:r>
            <a:r>
              <a:rPr sz="2400" spc="-145" dirty="0">
                <a:solidFill>
                  <a:srgbClr val="343F50"/>
                </a:solidFill>
                <a:latin typeface="+mn-lt"/>
                <a:cs typeface="Arial"/>
              </a:rPr>
              <a:t> </a:t>
            </a:r>
            <a:r>
              <a:rPr sz="2400" dirty="0">
                <a:solidFill>
                  <a:srgbClr val="343F50"/>
                </a:solidFill>
                <a:latin typeface="+mn-lt"/>
                <a:cs typeface="Arial"/>
              </a:rPr>
              <a:t>olarak</a:t>
            </a:r>
            <a:r>
              <a:rPr sz="2400" spc="-170" dirty="0">
                <a:solidFill>
                  <a:srgbClr val="343F50"/>
                </a:solidFill>
                <a:latin typeface="+mn-lt"/>
                <a:cs typeface="Arial"/>
              </a:rPr>
              <a:t> </a:t>
            </a:r>
            <a:r>
              <a:rPr sz="2400" spc="-15" dirty="0">
                <a:solidFill>
                  <a:srgbClr val="343F50"/>
                </a:solidFill>
                <a:latin typeface="+mn-lt"/>
                <a:cs typeface="Arial"/>
              </a:rPr>
              <a:t>entegre</a:t>
            </a:r>
            <a:r>
              <a:rPr sz="2400" spc="-195" dirty="0">
                <a:solidFill>
                  <a:srgbClr val="343F50"/>
                </a:solidFill>
                <a:latin typeface="+mn-lt"/>
                <a:cs typeface="Arial"/>
              </a:rPr>
              <a:t> </a:t>
            </a:r>
            <a:r>
              <a:rPr sz="2400" spc="-10" dirty="0">
                <a:solidFill>
                  <a:srgbClr val="343F50"/>
                </a:solidFill>
                <a:latin typeface="+mn-lt"/>
                <a:cs typeface="Arial"/>
              </a:rPr>
              <a:t>edilmesiyle mümkündür.</a:t>
            </a:r>
            <a:endParaRPr sz="2400" dirty="0">
              <a:latin typeface="+mn-lt"/>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59582" y="929335"/>
            <a:ext cx="361810" cy="535498"/>
          </a:xfrm>
          <a:prstGeom prst="rect">
            <a:avLst/>
          </a:prstGeom>
        </p:spPr>
      </p:pic>
      <p:sp>
        <p:nvSpPr>
          <p:cNvPr id="3" name="object 3"/>
          <p:cNvSpPr/>
          <p:nvPr/>
        </p:nvSpPr>
        <p:spPr>
          <a:xfrm>
            <a:off x="898132" y="3465075"/>
            <a:ext cx="61450" cy="2723001"/>
          </a:xfrm>
          <a:custGeom>
            <a:avLst/>
            <a:gdLst/>
            <a:ahLst/>
            <a:cxnLst/>
            <a:rect l="l" t="t" r="r" b="b"/>
            <a:pathLst>
              <a:path h="5749290">
                <a:moveTo>
                  <a:pt x="0" y="5748735"/>
                </a:moveTo>
                <a:lnTo>
                  <a:pt x="0" y="0"/>
                </a:lnTo>
              </a:path>
            </a:pathLst>
          </a:custGeom>
          <a:ln w="15730">
            <a:solidFill>
              <a:srgbClr val="000000"/>
            </a:solidFill>
          </a:ln>
        </p:spPr>
        <p:txBody>
          <a:bodyPr wrap="square" lIns="0" tIns="0" rIns="0" bIns="0" rtlCol="0"/>
          <a:lstStyle/>
          <a:p>
            <a:endParaRPr/>
          </a:p>
        </p:txBody>
      </p:sp>
      <p:sp>
        <p:nvSpPr>
          <p:cNvPr id="4" name="object 4"/>
          <p:cNvSpPr/>
          <p:nvPr/>
        </p:nvSpPr>
        <p:spPr>
          <a:xfrm>
            <a:off x="1006775" y="3402076"/>
            <a:ext cx="18169255" cy="2786000"/>
          </a:xfrm>
          <a:custGeom>
            <a:avLst/>
            <a:gdLst/>
            <a:ahLst/>
            <a:cxnLst/>
            <a:rect l="l" t="t" r="r" b="b"/>
            <a:pathLst>
              <a:path w="18169255" h="5859145">
                <a:moveTo>
                  <a:pt x="18169145" y="5827485"/>
                </a:moveTo>
                <a:lnTo>
                  <a:pt x="18169145" y="47249"/>
                </a:lnTo>
              </a:path>
              <a:path w="18169255" h="5859145">
                <a:moveTo>
                  <a:pt x="0" y="0"/>
                </a:moveTo>
                <a:lnTo>
                  <a:pt x="18121953" y="0"/>
                </a:lnTo>
              </a:path>
              <a:path w="18169255" h="5859145">
                <a:moveTo>
                  <a:pt x="0" y="5858985"/>
                </a:moveTo>
                <a:lnTo>
                  <a:pt x="18121953" y="5858985"/>
                </a:lnTo>
              </a:path>
            </a:pathLst>
          </a:custGeom>
          <a:ln w="15740">
            <a:solidFill>
              <a:srgbClr val="000000"/>
            </a:solidFill>
          </a:ln>
        </p:spPr>
        <p:txBody>
          <a:bodyPr wrap="square" lIns="0" tIns="0" rIns="0" bIns="0" rtlCol="0"/>
          <a:lstStyle/>
          <a:p>
            <a:endParaRPr/>
          </a:p>
        </p:txBody>
      </p:sp>
      <p:sp>
        <p:nvSpPr>
          <p:cNvPr id="5" name="object 5" descr="$PPTXTitle"/>
          <p:cNvSpPr txBox="1">
            <a:spLocks noGrp="1"/>
          </p:cNvSpPr>
          <p:nvPr>
            <p:ph type="title"/>
          </p:nvPr>
        </p:nvSpPr>
        <p:spPr>
          <a:xfrm>
            <a:off x="1330150" y="751261"/>
            <a:ext cx="12177395" cy="696595"/>
          </a:xfrm>
          <a:prstGeom prst="rect">
            <a:avLst/>
          </a:prstGeom>
        </p:spPr>
        <p:txBody>
          <a:bodyPr vert="horz" wrap="square" lIns="0" tIns="12700" rIns="0" bIns="0" rtlCol="0">
            <a:spAutoFit/>
          </a:bodyPr>
          <a:lstStyle/>
          <a:p>
            <a:pPr marL="12700">
              <a:lnSpc>
                <a:spcPct val="100000"/>
              </a:lnSpc>
              <a:spcBef>
                <a:spcPts val="100"/>
              </a:spcBef>
              <a:tabLst>
                <a:tab pos="7886065" algn="l"/>
                <a:tab pos="9269095" algn="l"/>
              </a:tabLst>
            </a:pPr>
            <a:r>
              <a:rPr sz="4400" spc="80" dirty="0"/>
              <a:t>evresel</a:t>
            </a:r>
            <a:r>
              <a:rPr sz="4400" spc="-305" dirty="0"/>
              <a:t> </a:t>
            </a:r>
            <a:r>
              <a:rPr sz="4400" spc="55" dirty="0" err="1"/>
              <a:t>Fizyoterapi</a:t>
            </a:r>
            <a:r>
              <a:rPr sz="4400" spc="-155" dirty="0"/>
              <a:t> </a:t>
            </a:r>
            <a:r>
              <a:rPr sz="4400" spc="55" dirty="0" err="1"/>
              <a:t>Derneği</a:t>
            </a:r>
            <a:r>
              <a:rPr lang="tr-TR" sz="4400" spc="55" dirty="0"/>
              <a:t> </a:t>
            </a:r>
            <a:r>
              <a:rPr sz="4400" spc="-455" dirty="0"/>
              <a:t>EPA</a:t>
            </a:r>
            <a:r>
              <a:rPr sz="4400" dirty="0"/>
              <a:t>	</a:t>
            </a:r>
            <a:r>
              <a:rPr sz="4400" spc="60" dirty="0"/>
              <a:t>Girişimleri</a:t>
            </a:r>
            <a:endParaRPr sz="4400" dirty="0"/>
          </a:p>
        </p:txBody>
      </p:sp>
      <p:sp>
        <p:nvSpPr>
          <p:cNvPr id="6" name="object 6"/>
          <p:cNvSpPr txBox="1"/>
          <p:nvPr/>
        </p:nvSpPr>
        <p:spPr>
          <a:xfrm>
            <a:off x="918028" y="2051416"/>
            <a:ext cx="18061305" cy="914930"/>
          </a:xfrm>
          <a:prstGeom prst="rect">
            <a:avLst/>
          </a:prstGeom>
        </p:spPr>
        <p:txBody>
          <a:bodyPr vert="horz" wrap="square" lIns="0" tIns="12700" rIns="0" bIns="0" rtlCol="0">
            <a:spAutoFit/>
          </a:bodyPr>
          <a:lstStyle/>
          <a:p>
            <a:pPr marL="16510" marR="5080" indent="-4445">
              <a:lnSpc>
                <a:spcPct val="126800"/>
              </a:lnSpc>
              <a:spcBef>
                <a:spcPts val="100"/>
              </a:spcBef>
            </a:pPr>
            <a:r>
              <a:rPr sz="2400" b="1" spc="-55" dirty="0">
                <a:solidFill>
                  <a:srgbClr val="343F4F"/>
                </a:solidFill>
                <a:latin typeface="+mn-lt"/>
                <a:cs typeface="Arial"/>
              </a:rPr>
              <a:t>Çevresel</a:t>
            </a:r>
            <a:r>
              <a:rPr sz="2400" b="1" spc="-100" dirty="0">
                <a:solidFill>
                  <a:srgbClr val="343F4F"/>
                </a:solidFill>
                <a:latin typeface="+mn-lt"/>
                <a:cs typeface="Arial"/>
              </a:rPr>
              <a:t> </a:t>
            </a:r>
            <a:r>
              <a:rPr sz="2400" b="1" spc="-60" dirty="0">
                <a:solidFill>
                  <a:srgbClr val="343F4F"/>
                </a:solidFill>
                <a:latin typeface="+mn-lt"/>
                <a:cs typeface="Arial"/>
              </a:rPr>
              <a:t>Fizyoterapi</a:t>
            </a:r>
            <a:r>
              <a:rPr sz="2400" b="1" spc="-50" dirty="0">
                <a:solidFill>
                  <a:srgbClr val="343F4F"/>
                </a:solidFill>
                <a:latin typeface="+mn-lt"/>
                <a:cs typeface="Arial"/>
              </a:rPr>
              <a:t> </a:t>
            </a:r>
            <a:r>
              <a:rPr sz="2400" b="1" spc="-25" dirty="0">
                <a:solidFill>
                  <a:srgbClr val="343F4F"/>
                </a:solidFill>
                <a:latin typeface="+mn-lt"/>
                <a:cs typeface="Arial"/>
              </a:rPr>
              <a:t>Derneği</a:t>
            </a:r>
            <a:r>
              <a:rPr sz="2400" b="1" spc="-220" dirty="0">
                <a:solidFill>
                  <a:srgbClr val="343F4F"/>
                </a:solidFill>
                <a:latin typeface="+mn-lt"/>
                <a:cs typeface="Arial"/>
              </a:rPr>
              <a:t> </a:t>
            </a:r>
            <a:r>
              <a:rPr sz="2400" b="1" spc="-135" dirty="0">
                <a:solidFill>
                  <a:srgbClr val="343F4F"/>
                </a:solidFill>
                <a:latin typeface="+mn-lt"/>
                <a:cs typeface="Arial"/>
              </a:rPr>
              <a:t>(EPA),</a:t>
            </a:r>
            <a:r>
              <a:rPr sz="2400" b="1" spc="-235" dirty="0">
                <a:solidFill>
                  <a:srgbClr val="343F4F"/>
                </a:solidFill>
                <a:latin typeface="+mn-lt"/>
                <a:cs typeface="Arial"/>
              </a:rPr>
              <a:t> </a:t>
            </a:r>
            <a:r>
              <a:rPr sz="2400" spc="-65" dirty="0">
                <a:solidFill>
                  <a:srgbClr val="343F4F"/>
                </a:solidFill>
                <a:latin typeface="+mn-lt"/>
                <a:cs typeface="Arial"/>
              </a:rPr>
              <a:t>çevresel</a:t>
            </a:r>
            <a:r>
              <a:rPr sz="2400" spc="-35" dirty="0">
                <a:solidFill>
                  <a:srgbClr val="343F4F"/>
                </a:solidFill>
                <a:latin typeface="+mn-lt"/>
                <a:cs typeface="Arial"/>
              </a:rPr>
              <a:t> </a:t>
            </a:r>
            <a:r>
              <a:rPr sz="2400" dirty="0">
                <a:solidFill>
                  <a:srgbClr val="343F4F"/>
                </a:solidFill>
                <a:latin typeface="+mn-lt"/>
                <a:cs typeface="Arial"/>
              </a:rPr>
              <a:t>unsurların</a:t>
            </a:r>
            <a:r>
              <a:rPr sz="2400" spc="-150" dirty="0">
                <a:solidFill>
                  <a:srgbClr val="343F4F"/>
                </a:solidFill>
                <a:latin typeface="+mn-lt"/>
                <a:cs typeface="Arial"/>
              </a:rPr>
              <a:t> </a:t>
            </a:r>
            <a:r>
              <a:rPr sz="2400" spc="-35" dirty="0">
                <a:solidFill>
                  <a:srgbClr val="343F4F"/>
                </a:solidFill>
                <a:latin typeface="+mn-lt"/>
                <a:cs typeface="Arial"/>
              </a:rPr>
              <a:t>ve</a:t>
            </a:r>
            <a:r>
              <a:rPr sz="2400" spc="-260" dirty="0">
                <a:solidFill>
                  <a:srgbClr val="343F4F"/>
                </a:solidFill>
                <a:latin typeface="+mn-lt"/>
                <a:cs typeface="Arial"/>
              </a:rPr>
              <a:t> </a:t>
            </a:r>
            <a:r>
              <a:rPr sz="2400" spc="60" dirty="0">
                <a:solidFill>
                  <a:srgbClr val="343F4F"/>
                </a:solidFill>
                <a:latin typeface="+mn-lt"/>
                <a:cs typeface="Arial"/>
              </a:rPr>
              <a:t>sürdürülebilirlik</a:t>
            </a:r>
            <a:r>
              <a:rPr sz="2400" spc="-340" dirty="0">
                <a:solidFill>
                  <a:srgbClr val="343F4F"/>
                </a:solidFill>
                <a:latin typeface="+mn-lt"/>
                <a:cs typeface="Arial"/>
              </a:rPr>
              <a:t> </a:t>
            </a:r>
            <a:r>
              <a:rPr sz="2400" spc="-10" dirty="0">
                <a:solidFill>
                  <a:srgbClr val="343F4F"/>
                </a:solidFill>
                <a:latin typeface="+mn-lt"/>
                <a:cs typeface="Arial"/>
              </a:rPr>
              <a:t>konularının</a:t>
            </a:r>
            <a:r>
              <a:rPr sz="2400" spc="-45" dirty="0">
                <a:solidFill>
                  <a:srgbClr val="343F4F"/>
                </a:solidFill>
                <a:latin typeface="+mn-lt"/>
                <a:cs typeface="Arial"/>
              </a:rPr>
              <a:t> </a:t>
            </a:r>
            <a:r>
              <a:rPr sz="2400" dirty="0">
                <a:solidFill>
                  <a:srgbClr val="343F4F"/>
                </a:solidFill>
                <a:latin typeface="+mn-lt"/>
                <a:cs typeface="Arial"/>
              </a:rPr>
              <a:t>fizyoterapi</a:t>
            </a:r>
            <a:r>
              <a:rPr sz="2400" spc="-5" dirty="0">
                <a:solidFill>
                  <a:srgbClr val="343F4F"/>
                </a:solidFill>
                <a:latin typeface="+mn-lt"/>
                <a:cs typeface="Arial"/>
              </a:rPr>
              <a:t> </a:t>
            </a:r>
            <a:r>
              <a:rPr sz="2400" spc="65" dirty="0">
                <a:solidFill>
                  <a:srgbClr val="343F4F"/>
                </a:solidFill>
                <a:latin typeface="+mn-lt"/>
                <a:cs typeface="Arial"/>
              </a:rPr>
              <a:t>eğitim</a:t>
            </a:r>
            <a:r>
              <a:rPr sz="2400" spc="-225" dirty="0">
                <a:solidFill>
                  <a:srgbClr val="343F4F"/>
                </a:solidFill>
                <a:latin typeface="+mn-lt"/>
                <a:cs typeface="Arial"/>
              </a:rPr>
              <a:t> </a:t>
            </a:r>
            <a:r>
              <a:rPr sz="2400" dirty="0">
                <a:solidFill>
                  <a:srgbClr val="343F4F"/>
                </a:solidFill>
                <a:latin typeface="+mn-lt"/>
                <a:cs typeface="Arial"/>
              </a:rPr>
              <a:t>programlarının</a:t>
            </a:r>
            <a:r>
              <a:rPr sz="2400" spc="-325" dirty="0">
                <a:solidFill>
                  <a:srgbClr val="343F4F"/>
                </a:solidFill>
                <a:latin typeface="+mn-lt"/>
                <a:cs typeface="Arial"/>
              </a:rPr>
              <a:t> </a:t>
            </a:r>
            <a:r>
              <a:rPr sz="2400" spc="-30" dirty="0">
                <a:solidFill>
                  <a:srgbClr val="343F4F"/>
                </a:solidFill>
                <a:latin typeface="+mn-lt"/>
                <a:cs typeface="Arial"/>
              </a:rPr>
              <a:t>ayrılmaz</a:t>
            </a:r>
            <a:r>
              <a:rPr sz="2400" spc="-130" dirty="0">
                <a:solidFill>
                  <a:srgbClr val="343F4F"/>
                </a:solidFill>
                <a:latin typeface="+mn-lt"/>
                <a:cs typeface="Arial"/>
              </a:rPr>
              <a:t> </a:t>
            </a:r>
            <a:r>
              <a:rPr sz="2400" dirty="0">
                <a:solidFill>
                  <a:srgbClr val="343F4F"/>
                </a:solidFill>
                <a:latin typeface="+mn-lt"/>
                <a:cs typeface="Arial"/>
              </a:rPr>
              <a:t>bir</a:t>
            </a:r>
            <a:r>
              <a:rPr sz="2400" spc="120" dirty="0">
                <a:solidFill>
                  <a:srgbClr val="343F4F"/>
                </a:solidFill>
                <a:latin typeface="+mn-lt"/>
                <a:cs typeface="Arial"/>
              </a:rPr>
              <a:t> </a:t>
            </a:r>
            <a:r>
              <a:rPr sz="2400" spc="-75" dirty="0">
                <a:solidFill>
                  <a:srgbClr val="343F4F"/>
                </a:solidFill>
                <a:latin typeface="+mn-lt"/>
                <a:cs typeface="Arial"/>
              </a:rPr>
              <a:t>parçası</a:t>
            </a:r>
            <a:r>
              <a:rPr sz="2400" spc="-100" dirty="0">
                <a:solidFill>
                  <a:srgbClr val="343F4F"/>
                </a:solidFill>
                <a:latin typeface="+mn-lt"/>
                <a:cs typeface="Arial"/>
              </a:rPr>
              <a:t> </a:t>
            </a:r>
            <a:r>
              <a:rPr sz="2400" spc="-10" dirty="0">
                <a:solidFill>
                  <a:srgbClr val="343F4F"/>
                </a:solidFill>
                <a:latin typeface="+mn-lt"/>
                <a:cs typeface="Arial"/>
              </a:rPr>
              <a:t>haline </a:t>
            </a:r>
            <a:r>
              <a:rPr sz="2400" spc="-25" dirty="0">
                <a:solidFill>
                  <a:srgbClr val="343F4F"/>
                </a:solidFill>
                <a:latin typeface="+mn-lt"/>
                <a:cs typeface="Arial"/>
              </a:rPr>
              <a:t>gelmesini</a:t>
            </a:r>
            <a:r>
              <a:rPr sz="2400" spc="-114" dirty="0">
                <a:solidFill>
                  <a:srgbClr val="343F4F"/>
                </a:solidFill>
                <a:latin typeface="+mn-lt"/>
                <a:cs typeface="Arial"/>
              </a:rPr>
              <a:t> </a:t>
            </a:r>
            <a:r>
              <a:rPr sz="2400" spc="-70" dirty="0">
                <a:solidFill>
                  <a:srgbClr val="343F4F"/>
                </a:solidFill>
                <a:latin typeface="+mn-lt"/>
                <a:cs typeface="Arial"/>
              </a:rPr>
              <a:t>savunan</a:t>
            </a:r>
            <a:r>
              <a:rPr sz="2400" spc="-185" dirty="0">
                <a:solidFill>
                  <a:srgbClr val="343F4F"/>
                </a:solidFill>
                <a:latin typeface="+mn-lt"/>
                <a:cs typeface="Arial"/>
              </a:rPr>
              <a:t> </a:t>
            </a:r>
            <a:r>
              <a:rPr sz="2400" spc="-40" dirty="0">
                <a:solidFill>
                  <a:srgbClr val="343F4F"/>
                </a:solidFill>
                <a:latin typeface="+mn-lt"/>
                <a:cs typeface="Arial"/>
              </a:rPr>
              <a:t>küresel</a:t>
            </a:r>
            <a:r>
              <a:rPr sz="2400" spc="-65" dirty="0">
                <a:solidFill>
                  <a:srgbClr val="343F4F"/>
                </a:solidFill>
                <a:latin typeface="+mn-lt"/>
                <a:cs typeface="Arial"/>
              </a:rPr>
              <a:t> </a:t>
            </a:r>
            <a:r>
              <a:rPr sz="2400" dirty="0">
                <a:solidFill>
                  <a:srgbClr val="343F4F"/>
                </a:solidFill>
                <a:latin typeface="+mn-lt"/>
                <a:cs typeface="Arial"/>
              </a:rPr>
              <a:t>bir</a:t>
            </a:r>
            <a:r>
              <a:rPr sz="2400" spc="45" dirty="0">
                <a:solidFill>
                  <a:srgbClr val="343F4F"/>
                </a:solidFill>
                <a:latin typeface="+mn-lt"/>
                <a:cs typeface="Arial"/>
              </a:rPr>
              <a:t> </a:t>
            </a:r>
            <a:r>
              <a:rPr sz="2400" spc="60" dirty="0">
                <a:solidFill>
                  <a:srgbClr val="343F4F"/>
                </a:solidFill>
                <a:latin typeface="+mn-lt"/>
                <a:cs typeface="Arial"/>
              </a:rPr>
              <a:t>girişim</a:t>
            </a:r>
            <a:r>
              <a:rPr sz="2400" spc="-240" dirty="0">
                <a:solidFill>
                  <a:srgbClr val="343F4F"/>
                </a:solidFill>
                <a:latin typeface="+mn-lt"/>
                <a:cs typeface="Arial"/>
              </a:rPr>
              <a:t> </a:t>
            </a:r>
            <a:r>
              <a:rPr sz="2400" spc="-10" dirty="0">
                <a:solidFill>
                  <a:srgbClr val="343F4F"/>
                </a:solidFill>
                <a:latin typeface="+mn-lt"/>
                <a:cs typeface="Arial"/>
              </a:rPr>
              <a:t>başlatmıştır.</a:t>
            </a:r>
            <a:endParaRPr sz="2400" dirty="0">
              <a:latin typeface="+mn-lt"/>
              <a:cs typeface="Arial"/>
            </a:endParaRPr>
          </a:p>
        </p:txBody>
      </p:sp>
      <p:sp>
        <p:nvSpPr>
          <p:cNvPr id="7" name="object 7"/>
          <p:cNvSpPr txBox="1"/>
          <p:nvPr/>
        </p:nvSpPr>
        <p:spPr>
          <a:xfrm>
            <a:off x="1332631" y="3818564"/>
            <a:ext cx="17261840" cy="1490729"/>
          </a:xfrm>
          <a:prstGeom prst="rect">
            <a:avLst/>
          </a:prstGeom>
        </p:spPr>
        <p:txBody>
          <a:bodyPr vert="horz" wrap="square" lIns="0" tIns="13970" rIns="0" bIns="0" rtlCol="0">
            <a:spAutoFit/>
          </a:bodyPr>
          <a:lstStyle/>
          <a:p>
            <a:pPr marL="12700">
              <a:lnSpc>
                <a:spcPct val="100000"/>
              </a:lnSpc>
              <a:spcBef>
                <a:spcPts val="110"/>
              </a:spcBef>
            </a:pPr>
            <a:r>
              <a:rPr sz="2400" b="1" spc="-210" dirty="0">
                <a:solidFill>
                  <a:srgbClr val="0C9083"/>
                </a:solidFill>
                <a:latin typeface="+mn-lt"/>
                <a:cs typeface="Arial"/>
              </a:rPr>
              <a:t>EPA</a:t>
            </a:r>
            <a:r>
              <a:rPr sz="2400" b="1" spc="-140" dirty="0">
                <a:solidFill>
                  <a:srgbClr val="0C9083"/>
                </a:solidFill>
                <a:latin typeface="+mn-lt"/>
                <a:cs typeface="Arial"/>
              </a:rPr>
              <a:t> </a:t>
            </a:r>
            <a:r>
              <a:rPr sz="2400" b="1" spc="114" dirty="0">
                <a:solidFill>
                  <a:srgbClr val="0C9083"/>
                </a:solidFill>
                <a:latin typeface="+mn-lt"/>
                <a:cs typeface="Arial"/>
              </a:rPr>
              <a:t>Gündemi</a:t>
            </a:r>
            <a:r>
              <a:rPr sz="2400" b="1" spc="-85" dirty="0">
                <a:solidFill>
                  <a:srgbClr val="0C9083"/>
                </a:solidFill>
                <a:latin typeface="+mn-lt"/>
                <a:cs typeface="Arial"/>
              </a:rPr>
              <a:t> </a:t>
            </a:r>
            <a:r>
              <a:rPr sz="2400" b="1" spc="105" dirty="0">
                <a:solidFill>
                  <a:srgbClr val="0C9083"/>
                </a:solidFill>
                <a:latin typeface="+mn-lt"/>
                <a:cs typeface="Arial"/>
              </a:rPr>
              <a:t>2023</a:t>
            </a:r>
            <a:r>
              <a:rPr sz="2400" b="1" spc="-85" dirty="0">
                <a:solidFill>
                  <a:srgbClr val="0C9083"/>
                </a:solidFill>
                <a:latin typeface="+mn-lt"/>
                <a:cs typeface="Arial"/>
              </a:rPr>
              <a:t> </a:t>
            </a:r>
            <a:r>
              <a:rPr sz="2400" b="1" spc="-100" dirty="0">
                <a:solidFill>
                  <a:srgbClr val="0C9083"/>
                </a:solidFill>
                <a:latin typeface="+mn-lt"/>
                <a:cs typeface="Arial"/>
              </a:rPr>
              <a:t>(EPA</a:t>
            </a:r>
            <a:r>
              <a:rPr sz="2400" b="1" spc="-50" dirty="0">
                <a:solidFill>
                  <a:srgbClr val="0C9083"/>
                </a:solidFill>
                <a:latin typeface="+mn-lt"/>
                <a:cs typeface="Arial"/>
              </a:rPr>
              <a:t> </a:t>
            </a:r>
            <a:r>
              <a:rPr sz="2400" b="1" spc="114" dirty="0">
                <a:solidFill>
                  <a:srgbClr val="0C9083"/>
                </a:solidFill>
                <a:latin typeface="+mn-lt"/>
                <a:cs typeface="Arial"/>
              </a:rPr>
              <a:t>Agenda</a:t>
            </a:r>
            <a:r>
              <a:rPr sz="2400" b="1" spc="45" dirty="0">
                <a:solidFill>
                  <a:srgbClr val="0C9083"/>
                </a:solidFill>
                <a:latin typeface="+mn-lt"/>
                <a:cs typeface="Arial"/>
              </a:rPr>
              <a:t> </a:t>
            </a:r>
            <a:r>
              <a:rPr sz="2400" b="1" spc="135" dirty="0">
                <a:solidFill>
                  <a:srgbClr val="0C9083"/>
                </a:solidFill>
                <a:latin typeface="+mn-lt"/>
                <a:cs typeface="Arial"/>
              </a:rPr>
              <a:t>2023)</a:t>
            </a:r>
            <a:endParaRPr sz="2400" dirty="0">
              <a:latin typeface="+mn-lt"/>
              <a:cs typeface="Arial"/>
            </a:endParaRPr>
          </a:p>
          <a:p>
            <a:pPr marL="18415" marR="5080" indent="1270">
              <a:lnSpc>
                <a:spcPct val="126800"/>
              </a:lnSpc>
              <a:spcBef>
                <a:spcPts val="1555"/>
              </a:spcBef>
            </a:pPr>
            <a:r>
              <a:rPr sz="2400" dirty="0">
                <a:solidFill>
                  <a:srgbClr val="343F4F"/>
                </a:solidFill>
                <a:latin typeface="+mn-lt"/>
                <a:cs typeface="Arial"/>
              </a:rPr>
              <a:t>2020</a:t>
            </a:r>
            <a:r>
              <a:rPr sz="2400" spc="-335" dirty="0">
                <a:solidFill>
                  <a:srgbClr val="343F4F"/>
                </a:solidFill>
                <a:latin typeface="+mn-lt"/>
                <a:cs typeface="Arial"/>
              </a:rPr>
              <a:t> </a:t>
            </a:r>
            <a:r>
              <a:rPr sz="2400" spc="-20" dirty="0">
                <a:solidFill>
                  <a:srgbClr val="343F4F"/>
                </a:solidFill>
                <a:latin typeface="+mn-lt"/>
                <a:cs typeface="Arial"/>
              </a:rPr>
              <a:t>yılında</a:t>
            </a:r>
            <a:r>
              <a:rPr sz="2400" spc="-85" dirty="0">
                <a:solidFill>
                  <a:srgbClr val="343F4F"/>
                </a:solidFill>
                <a:latin typeface="+mn-lt"/>
                <a:cs typeface="Arial"/>
              </a:rPr>
              <a:t> </a:t>
            </a:r>
            <a:r>
              <a:rPr sz="2400" dirty="0">
                <a:solidFill>
                  <a:srgbClr val="343F4F"/>
                </a:solidFill>
                <a:latin typeface="+mn-lt"/>
                <a:cs typeface="Arial"/>
              </a:rPr>
              <a:t>başlatılan</a:t>
            </a:r>
            <a:r>
              <a:rPr sz="2400" spc="-125" dirty="0">
                <a:solidFill>
                  <a:srgbClr val="343F4F"/>
                </a:solidFill>
                <a:latin typeface="+mn-lt"/>
                <a:cs typeface="Arial"/>
              </a:rPr>
              <a:t> </a:t>
            </a:r>
            <a:r>
              <a:rPr sz="2400" dirty="0">
                <a:solidFill>
                  <a:srgbClr val="343F4F"/>
                </a:solidFill>
                <a:latin typeface="+mn-lt"/>
                <a:cs typeface="Arial"/>
              </a:rPr>
              <a:t>bu</a:t>
            </a:r>
            <a:r>
              <a:rPr sz="2400" spc="-305" dirty="0">
                <a:solidFill>
                  <a:srgbClr val="343F4F"/>
                </a:solidFill>
                <a:latin typeface="+mn-lt"/>
                <a:cs typeface="Arial"/>
              </a:rPr>
              <a:t> </a:t>
            </a:r>
            <a:r>
              <a:rPr sz="2400" spc="-40" dirty="0">
                <a:solidFill>
                  <a:srgbClr val="343F4F"/>
                </a:solidFill>
                <a:latin typeface="+mn-lt"/>
                <a:cs typeface="Arial"/>
              </a:rPr>
              <a:t>hareket,</a:t>
            </a:r>
            <a:r>
              <a:rPr sz="2400" spc="-165" dirty="0">
                <a:solidFill>
                  <a:srgbClr val="343F4F"/>
                </a:solidFill>
                <a:latin typeface="+mn-lt"/>
                <a:cs typeface="Arial"/>
              </a:rPr>
              <a:t> </a:t>
            </a:r>
            <a:r>
              <a:rPr sz="2400" spc="-35" dirty="0">
                <a:solidFill>
                  <a:srgbClr val="343F4F"/>
                </a:solidFill>
                <a:latin typeface="+mn-lt"/>
                <a:cs typeface="Arial"/>
              </a:rPr>
              <a:t>küresel</a:t>
            </a:r>
            <a:r>
              <a:rPr sz="2400" spc="15" dirty="0">
                <a:solidFill>
                  <a:srgbClr val="343F4F"/>
                </a:solidFill>
                <a:latin typeface="+mn-lt"/>
                <a:cs typeface="Arial"/>
              </a:rPr>
              <a:t> </a:t>
            </a:r>
            <a:r>
              <a:rPr sz="2400" spc="-10" dirty="0">
                <a:solidFill>
                  <a:srgbClr val="343F4F"/>
                </a:solidFill>
                <a:latin typeface="+mn-lt"/>
                <a:cs typeface="Arial"/>
              </a:rPr>
              <a:t>ölçekte</a:t>
            </a:r>
            <a:r>
              <a:rPr sz="2400" spc="-235" dirty="0">
                <a:solidFill>
                  <a:srgbClr val="343F4F"/>
                </a:solidFill>
                <a:latin typeface="+mn-lt"/>
                <a:cs typeface="Arial"/>
              </a:rPr>
              <a:t> </a:t>
            </a:r>
            <a:r>
              <a:rPr sz="2400" spc="-20" dirty="0">
                <a:solidFill>
                  <a:srgbClr val="343F4F"/>
                </a:solidFill>
                <a:latin typeface="+mn-lt"/>
                <a:cs typeface="Arial"/>
              </a:rPr>
              <a:t>güçlü</a:t>
            </a:r>
            <a:r>
              <a:rPr sz="2400" spc="-204" dirty="0">
                <a:solidFill>
                  <a:srgbClr val="343F4F"/>
                </a:solidFill>
                <a:latin typeface="+mn-lt"/>
                <a:cs typeface="Arial"/>
              </a:rPr>
              <a:t> </a:t>
            </a:r>
            <a:r>
              <a:rPr sz="2400" dirty="0">
                <a:solidFill>
                  <a:srgbClr val="343F4F"/>
                </a:solidFill>
                <a:latin typeface="+mn-lt"/>
                <a:cs typeface="Arial"/>
              </a:rPr>
              <a:t>bir</a:t>
            </a:r>
            <a:r>
              <a:rPr sz="2400" spc="110" dirty="0">
                <a:solidFill>
                  <a:srgbClr val="343F4F"/>
                </a:solidFill>
                <a:latin typeface="+mn-lt"/>
                <a:cs typeface="Arial"/>
              </a:rPr>
              <a:t> </a:t>
            </a:r>
            <a:r>
              <a:rPr sz="2400" spc="-45" dirty="0">
                <a:solidFill>
                  <a:srgbClr val="343F4F"/>
                </a:solidFill>
                <a:latin typeface="+mn-lt"/>
                <a:cs typeface="Arial"/>
              </a:rPr>
              <a:t>eylem</a:t>
            </a:r>
            <a:r>
              <a:rPr sz="2400" spc="-125" dirty="0">
                <a:solidFill>
                  <a:srgbClr val="343F4F"/>
                </a:solidFill>
                <a:latin typeface="+mn-lt"/>
                <a:cs typeface="Arial"/>
              </a:rPr>
              <a:t> </a:t>
            </a:r>
            <a:r>
              <a:rPr sz="2400" spc="-45" dirty="0">
                <a:solidFill>
                  <a:srgbClr val="343F4F"/>
                </a:solidFill>
                <a:latin typeface="+mn-lt"/>
                <a:cs typeface="Arial"/>
              </a:rPr>
              <a:t>çağrısını</a:t>
            </a:r>
            <a:r>
              <a:rPr sz="2400" spc="-60" dirty="0">
                <a:solidFill>
                  <a:srgbClr val="343F4F"/>
                </a:solidFill>
                <a:latin typeface="+mn-lt"/>
                <a:cs typeface="Arial"/>
              </a:rPr>
              <a:t> </a:t>
            </a:r>
            <a:r>
              <a:rPr sz="2400" dirty="0">
                <a:solidFill>
                  <a:srgbClr val="343F4F"/>
                </a:solidFill>
                <a:latin typeface="+mn-lt"/>
                <a:cs typeface="Arial"/>
              </a:rPr>
              <a:t>temsil</a:t>
            </a:r>
            <a:r>
              <a:rPr sz="2400" spc="-75" dirty="0">
                <a:solidFill>
                  <a:srgbClr val="343F4F"/>
                </a:solidFill>
                <a:latin typeface="+mn-lt"/>
                <a:cs typeface="Arial"/>
              </a:rPr>
              <a:t> </a:t>
            </a:r>
            <a:r>
              <a:rPr sz="2400" dirty="0">
                <a:solidFill>
                  <a:srgbClr val="343F4F"/>
                </a:solidFill>
                <a:latin typeface="+mn-lt"/>
                <a:cs typeface="Arial"/>
              </a:rPr>
              <a:t>etmektedir.</a:t>
            </a:r>
            <a:r>
              <a:rPr sz="2400" spc="-160" dirty="0">
                <a:solidFill>
                  <a:srgbClr val="343F4F"/>
                </a:solidFill>
                <a:latin typeface="+mn-lt"/>
                <a:cs typeface="Arial"/>
              </a:rPr>
              <a:t> </a:t>
            </a:r>
            <a:r>
              <a:rPr sz="2400" spc="50" dirty="0">
                <a:solidFill>
                  <a:srgbClr val="343F4F"/>
                </a:solidFill>
                <a:latin typeface="+mn-lt"/>
                <a:cs typeface="Arial"/>
              </a:rPr>
              <a:t>Girişimin</a:t>
            </a:r>
            <a:r>
              <a:rPr sz="2400" spc="-155" dirty="0">
                <a:solidFill>
                  <a:srgbClr val="343F4F"/>
                </a:solidFill>
                <a:latin typeface="+mn-lt"/>
                <a:cs typeface="Arial"/>
              </a:rPr>
              <a:t> </a:t>
            </a:r>
            <a:r>
              <a:rPr sz="2400" dirty="0">
                <a:solidFill>
                  <a:srgbClr val="343F4F"/>
                </a:solidFill>
                <a:latin typeface="+mn-lt"/>
                <a:cs typeface="Arial"/>
              </a:rPr>
              <a:t>temel</a:t>
            </a:r>
            <a:r>
              <a:rPr sz="2400" spc="-85" dirty="0">
                <a:solidFill>
                  <a:srgbClr val="343F4F"/>
                </a:solidFill>
                <a:latin typeface="+mn-lt"/>
                <a:cs typeface="Arial"/>
              </a:rPr>
              <a:t> </a:t>
            </a:r>
            <a:r>
              <a:rPr sz="2400" spc="-35" dirty="0">
                <a:solidFill>
                  <a:srgbClr val="343F4F"/>
                </a:solidFill>
                <a:latin typeface="+mn-lt"/>
                <a:cs typeface="Arial"/>
              </a:rPr>
              <a:t>vurgusu;</a:t>
            </a:r>
            <a:r>
              <a:rPr sz="2400" spc="-180" dirty="0">
                <a:solidFill>
                  <a:srgbClr val="343F4F"/>
                </a:solidFill>
                <a:latin typeface="+mn-lt"/>
                <a:cs typeface="Arial"/>
              </a:rPr>
              <a:t> </a:t>
            </a:r>
            <a:r>
              <a:rPr sz="2400" b="1" spc="-100" dirty="0">
                <a:solidFill>
                  <a:srgbClr val="343F4F"/>
                </a:solidFill>
                <a:latin typeface="+mn-lt"/>
                <a:cs typeface="Arial"/>
              </a:rPr>
              <a:t>gezegen</a:t>
            </a:r>
            <a:r>
              <a:rPr sz="2400" b="1" spc="-250" dirty="0">
                <a:solidFill>
                  <a:srgbClr val="343F4F"/>
                </a:solidFill>
                <a:latin typeface="+mn-lt"/>
                <a:cs typeface="Arial"/>
              </a:rPr>
              <a:t> </a:t>
            </a:r>
            <a:r>
              <a:rPr sz="2400" b="1" spc="-60" dirty="0">
                <a:solidFill>
                  <a:srgbClr val="343F4F"/>
                </a:solidFill>
                <a:latin typeface="+mn-lt"/>
                <a:cs typeface="Arial"/>
              </a:rPr>
              <a:t>sağlığı,</a:t>
            </a:r>
            <a:r>
              <a:rPr sz="2400" b="1" spc="-260" dirty="0">
                <a:solidFill>
                  <a:srgbClr val="343F4F"/>
                </a:solidFill>
                <a:latin typeface="+mn-lt"/>
                <a:cs typeface="Arial"/>
              </a:rPr>
              <a:t> </a:t>
            </a:r>
            <a:r>
              <a:rPr sz="2400" b="1" spc="-10" dirty="0">
                <a:solidFill>
                  <a:srgbClr val="343F4F"/>
                </a:solidFill>
                <a:latin typeface="+mn-lt"/>
                <a:cs typeface="Arial"/>
              </a:rPr>
              <a:t>çevre ve</a:t>
            </a:r>
            <a:r>
              <a:rPr sz="2400" b="1" spc="-229" dirty="0">
                <a:solidFill>
                  <a:srgbClr val="343F4F"/>
                </a:solidFill>
                <a:latin typeface="+mn-lt"/>
                <a:cs typeface="Arial"/>
              </a:rPr>
              <a:t> </a:t>
            </a:r>
            <a:r>
              <a:rPr sz="2400" b="1" spc="-50" dirty="0">
                <a:solidFill>
                  <a:srgbClr val="343F4F"/>
                </a:solidFill>
                <a:latin typeface="+mn-lt"/>
                <a:cs typeface="Arial"/>
              </a:rPr>
              <a:t>sürdürülebilirlik</a:t>
            </a:r>
            <a:r>
              <a:rPr sz="2400" b="1" spc="-290" dirty="0">
                <a:solidFill>
                  <a:srgbClr val="343F4F"/>
                </a:solidFill>
                <a:latin typeface="+mn-lt"/>
                <a:cs typeface="Arial"/>
              </a:rPr>
              <a:t> </a:t>
            </a:r>
            <a:r>
              <a:rPr sz="2400" b="1" spc="-30" dirty="0">
                <a:solidFill>
                  <a:srgbClr val="343F4F"/>
                </a:solidFill>
                <a:latin typeface="+mn-lt"/>
                <a:cs typeface="Arial"/>
              </a:rPr>
              <a:t>eğitimlerinin</a:t>
            </a:r>
            <a:r>
              <a:rPr sz="2400" b="1" spc="-180" dirty="0">
                <a:solidFill>
                  <a:srgbClr val="343F4F"/>
                </a:solidFill>
                <a:latin typeface="+mn-lt"/>
                <a:cs typeface="Arial"/>
              </a:rPr>
              <a:t> </a:t>
            </a:r>
            <a:r>
              <a:rPr sz="2400" b="1" spc="-40" dirty="0">
                <a:solidFill>
                  <a:srgbClr val="343F4F"/>
                </a:solidFill>
                <a:latin typeface="+mn-lt"/>
                <a:cs typeface="Arial"/>
              </a:rPr>
              <a:t>giriş</a:t>
            </a:r>
            <a:r>
              <a:rPr sz="2400" b="1" spc="-290" dirty="0">
                <a:solidFill>
                  <a:srgbClr val="343F4F"/>
                </a:solidFill>
                <a:latin typeface="+mn-lt"/>
                <a:cs typeface="Arial"/>
              </a:rPr>
              <a:t> </a:t>
            </a:r>
            <a:r>
              <a:rPr sz="2400" b="1" spc="-65" dirty="0">
                <a:solidFill>
                  <a:srgbClr val="343F4F"/>
                </a:solidFill>
                <a:latin typeface="+mn-lt"/>
                <a:cs typeface="Arial"/>
              </a:rPr>
              <a:t>düzeyindeki</a:t>
            </a:r>
            <a:r>
              <a:rPr sz="2400" b="1" spc="-60" dirty="0">
                <a:solidFill>
                  <a:srgbClr val="343F4F"/>
                </a:solidFill>
                <a:latin typeface="+mn-lt"/>
                <a:cs typeface="Arial"/>
              </a:rPr>
              <a:t> </a:t>
            </a:r>
            <a:r>
              <a:rPr sz="2400" b="1" spc="-135" dirty="0">
                <a:solidFill>
                  <a:srgbClr val="343F4F"/>
                </a:solidFill>
                <a:latin typeface="+mn-lt"/>
                <a:cs typeface="Arial"/>
              </a:rPr>
              <a:t>(lisans)</a:t>
            </a:r>
            <a:r>
              <a:rPr sz="2400" b="1" spc="-110" dirty="0">
                <a:solidFill>
                  <a:srgbClr val="343F4F"/>
                </a:solidFill>
                <a:latin typeface="+mn-lt"/>
                <a:cs typeface="Arial"/>
              </a:rPr>
              <a:t> </a:t>
            </a:r>
            <a:r>
              <a:rPr sz="2400" b="1" spc="-50" dirty="0">
                <a:solidFill>
                  <a:srgbClr val="343F4F"/>
                </a:solidFill>
                <a:latin typeface="+mn-lt"/>
                <a:cs typeface="Arial"/>
              </a:rPr>
              <a:t>fizyoterapi</a:t>
            </a:r>
            <a:r>
              <a:rPr sz="2400" b="1" spc="-110" dirty="0">
                <a:solidFill>
                  <a:srgbClr val="343F4F"/>
                </a:solidFill>
                <a:latin typeface="+mn-lt"/>
                <a:cs typeface="Arial"/>
              </a:rPr>
              <a:t> </a:t>
            </a:r>
            <a:r>
              <a:rPr sz="2400" b="1" spc="-105" dirty="0">
                <a:solidFill>
                  <a:srgbClr val="343F4F"/>
                </a:solidFill>
                <a:latin typeface="+mn-lt"/>
                <a:cs typeface="Arial"/>
              </a:rPr>
              <a:t>programlarına</a:t>
            </a:r>
            <a:r>
              <a:rPr sz="2400" b="1" spc="35" dirty="0">
                <a:solidFill>
                  <a:srgbClr val="343F4F"/>
                </a:solidFill>
                <a:latin typeface="+mn-lt"/>
                <a:cs typeface="Arial"/>
              </a:rPr>
              <a:t> </a:t>
            </a:r>
            <a:r>
              <a:rPr sz="2400" spc="-40" dirty="0">
                <a:solidFill>
                  <a:srgbClr val="343F4F"/>
                </a:solidFill>
                <a:latin typeface="+mn-lt"/>
                <a:cs typeface="Arial"/>
              </a:rPr>
              <a:t>hızla</a:t>
            </a:r>
            <a:r>
              <a:rPr sz="2400" spc="-145" dirty="0">
                <a:solidFill>
                  <a:srgbClr val="343F4F"/>
                </a:solidFill>
                <a:latin typeface="+mn-lt"/>
                <a:cs typeface="Arial"/>
              </a:rPr>
              <a:t> </a:t>
            </a:r>
            <a:r>
              <a:rPr sz="2400" spc="-35" dirty="0">
                <a:solidFill>
                  <a:srgbClr val="343F4F"/>
                </a:solidFill>
                <a:latin typeface="+mn-lt"/>
                <a:cs typeface="Arial"/>
              </a:rPr>
              <a:t>entegre</a:t>
            </a:r>
            <a:r>
              <a:rPr sz="2400" spc="-130" dirty="0">
                <a:solidFill>
                  <a:srgbClr val="343F4F"/>
                </a:solidFill>
                <a:latin typeface="+mn-lt"/>
                <a:cs typeface="Arial"/>
              </a:rPr>
              <a:t> </a:t>
            </a:r>
            <a:r>
              <a:rPr sz="2400" spc="-10" dirty="0">
                <a:solidFill>
                  <a:srgbClr val="343F4F"/>
                </a:solidFill>
                <a:latin typeface="+mn-lt"/>
                <a:cs typeface="Arial"/>
              </a:rPr>
              <a:t>edilmesidir.</a:t>
            </a:r>
            <a:endParaRPr sz="2400" dirty="0">
              <a:latin typeface="+mn-lt"/>
              <a:cs typeface="Arial"/>
            </a:endParaRPr>
          </a:p>
        </p:txBody>
      </p:sp>
      <p:sp>
        <p:nvSpPr>
          <p:cNvPr id="8" name="object 8"/>
          <p:cNvSpPr txBox="1"/>
          <p:nvPr/>
        </p:nvSpPr>
        <p:spPr>
          <a:xfrm>
            <a:off x="1006775" y="7788275"/>
            <a:ext cx="17535474" cy="882614"/>
          </a:xfrm>
          <a:prstGeom prst="rect">
            <a:avLst/>
          </a:prstGeom>
        </p:spPr>
        <p:txBody>
          <a:bodyPr vert="horz" wrap="square" lIns="0" tIns="12700" rIns="0" bIns="0" rtlCol="0">
            <a:spAutoFit/>
          </a:bodyPr>
          <a:lstStyle/>
          <a:p>
            <a:pPr marL="12700" marR="5080" indent="3810">
              <a:lnSpc>
                <a:spcPct val="122100"/>
              </a:lnSpc>
              <a:spcBef>
                <a:spcPts val="100"/>
              </a:spcBef>
            </a:pPr>
            <a:r>
              <a:rPr sz="2400" spc="-50" dirty="0">
                <a:solidFill>
                  <a:srgbClr val="343F4F"/>
                </a:solidFill>
                <a:latin typeface="+mn-lt"/>
                <a:cs typeface="Arial"/>
              </a:rPr>
              <a:t>Bu</a:t>
            </a:r>
            <a:r>
              <a:rPr sz="2400" spc="-335" dirty="0">
                <a:solidFill>
                  <a:srgbClr val="343F4F"/>
                </a:solidFill>
                <a:latin typeface="+mn-lt"/>
                <a:cs typeface="Arial"/>
              </a:rPr>
              <a:t> </a:t>
            </a:r>
            <a:r>
              <a:rPr sz="2400" spc="-95" dirty="0">
                <a:solidFill>
                  <a:srgbClr val="343F4F"/>
                </a:solidFill>
                <a:latin typeface="+mn-lt"/>
                <a:cs typeface="Arial"/>
              </a:rPr>
              <a:t>çağrıya</a:t>
            </a:r>
            <a:r>
              <a:rPr sz="2400" spc="-25" dirty="0">
                <a:solidFill>
                  <a:srgbClr val="343F4F"/>
                </a:solidFill>
                <a:latin typeface="+mn-lt"/>
                <a:cs typeface="Arial"/>
              </a:rPr>
              <a:t> </a:t>
            </a:r>
            <a:r>
              <a:rPr sz="2400" spc="-50" dirty="0">
                <a:solidFill>
                  <a:srgbClr val="343F4F"/>
                </a:solidFill>
                <a:latin typeface="+mn-lt"/>
                <a:cs typeface="Arial"/>
              </a:rPr>
              <a:t>yanıt</a:t>
            </a:r>
            <a:r>
              <a:rPr sz="2400" spc="-210" dirty="0">
                <a:solidFill>
                  <a:srgbClr val="343F4F"/>
                </a:solidFill>
                <a:latin typeface="+mn-lt"/>
                <a:cs typeface="Arial"/>
              </a:rPr>
              <a:t> </a:t>
            </a:r>
            <a:r>
              <a:rPr sz="2400" spc="-50" dirty="0">
                <a:solidFill>
                  <a:srgbClr val="343F4F"/>
                </a:solidFill>
                <a:latin typeface="+mn-lt"/>
                <a:cs typeface="Arial"/>
              </a:rPr>
              <a:t>olarak</a:t>
            </a:r>
            <a:r>
              <a:rPr sz="2400" spc="-125" dirty="0">
                <a:solidFill>
                  <a:srgbClr val="343F4F"/>
                </a:solidFill>
                <a:latin typeface="+mn-lt"/>
                <a:cs typeface="Arial"/>
              </a:rPr>
              <a:t> </a:t>
            </a:r>
            <a:r>
              <a:rPr sz="2400" spc="-100" dirty="0">
                <a:solidFill>
                  <a:srgbClr val="343F4F"/>
                </a:solidFill>
                <a:latin typeface="+mn-lt"/>
                <a:cs typeface="Arial"/>
              </a:rPr>
              <a:t>dünya</a:t>
            </a:r>
            <a:r>
              <a:rPr sz="2400" spc="-130" dirty="0">
                <a:solidFill>
                  <a:srgbClr val="343F4F"/>
                </a:solidFill>
                <a:latin typeface="+mn-lt"/>
                <a:cs typeface="Arial"/>
              </a:rPr>
              <a:t> </a:t>
            </a:r>
            <a:r>
              <a:rPr sz="2400" spc="-95" dirty="0">
                <a:solidFill>
                  <a:srgbClr val="343F4F"/>
                </a:solidFill>
                <a:latin typeface="+mn-lt"/>
                <a:cs typeface="Arial"/>
              </a:rPr>
              <a:t>genelinde</a:t>
            </a:r>
            <a:r>
              <a:rPr sz="2400" spc="-90" dirty="0">
                <a:solidFill>
                  <a:srgbClr val="343F4F"/>
                </a:solidFill>
                <a:latin typeface="+mn-lt"/>
                <a:cs typeface="Arial"/>
              </a:rPr>
              <a:t> </a:t>
            </a:r>
            <a:r>
              <a:rPr sz="2400" spc="-35" dirty="0">
                <a:solidFill>
                  <a:srgbClr val="343F4F"/>
                </a:solidFill>
                <a:latin typeface="+mn-lt"/>
                <a:cs typeface="Arial"/>
              </a:rPr>
              <a:t>birkaç</a:t>
            </a:r>
            <a:r>
              <a:rPr sz="2400" spc="-185" dirty="0">
                <a:solidFill>
                  <a:srgbClr val="343F4F"/>
                </a:solidFill>
                <a:latin typeface="+mn-lt"/>
                <a:cs typeface="Arial"/>
              </a:rPr>
              <a:t> </a:t>
            </a:r>
            <a:r>
              <a:rPr sz="2400" spc="-80" dirty="0">
                <a:solidFill>
                  <a:srgbClr val="343F4F"/>
                </a:solidFill>
                <a:latin typeface="+mn-lt"/>
                <a:cs typeface="Arial"/>
              </a:rPr>
              <a:t>ülke</a:t>
            </a:r>
            <a:r>
              <a:rPr sz="2400" spc="-229" dirty="0">
                <a:solidFill>
                  <a:srgbClr val="343F4F"/>
                </a:solidFill>
                <a:latin typeface="+mn-lt"/>
                <a:cs typeface="Arial"/>
              </a:rPr>
              <a:t> </a:t>
            </a:r>
            <a:r>
              <a:rPr sz="2400" spc="-35" dirty="0">
                <a:solidFill>
                  <a:srgbClr val="343F4F"/>
                </a:solidFill>
                <a:latin typeface="+mn-lt"/>
                <a:cs typeface="Arial"/>
              </a:rPr>
              <a:t>ve</a:t>
            </a:r>
            <a:r>
              <a:rPr sz="2400" spc="-260" dirty="0">
                <a:solidFill>
                  <a:srgbClr val="343F4F"/>
                </a:solidFill>
                <a:latin typeface="+mn-lt"/>
                <a:cs typeface="Arial"/>
              </a:rPr>
              <a:t> </a:t>
            </a:r>
            <a:r>
              <a:rPr sz="2400" spc="-120" dirty="0">
                <a:solidFill>
                  <a:srgbClr val="343F4F"/>
                </a:solidFill>
                <a:latin typeface="+mn-lt"/>
                <a:cs typeface="Arial"/>
              </a:rPr>
              <a:t>öncü</a:t>
            </a:r>
            <a:r>
              <a:rPr sz="2400" spc="-335" dirty="0">
                <a:solidFill>
                  <a:srgbClr val="343F4F"/>
                </a:solidFill>
                <a:latin typeface="+mn-lt"/>
                <a:cs typeface="Arial"/>
              </a:rPr>
              <a:t> </a:t>
            </a:r>
            <a:r>
              <a:rPr sz="2400" spc="-65" dirty="0">
                <a:solidFill>
                  <a:srgbClr val="343F4F"/>
                </a:solidFill>
                <a:latin typeface="+mn-lt"/>
                <a:cs typeface="Arial"/>
              </a:rPr>
              <a:t>üniversite,</a:t>
            </a:r>
            <a:r>
              <a:rPr sz="2400" spc="-105" dirty="0">
                <a:solidFill>
                  <a:srgbClr val="343F4F"/>
                </a:solidFill>
                <a:latin typeface="+mn-lt"/>
                <a:cs typeface="Arial"/>
              </a:rPr>
              <a:t> </a:t>
            </a:r>
            <a:r>
              <a:rPr sz="2400" spc="-95" dirty="0">
                <a:solidFill>
                  <a:srgbClr val="343F4F"/>
                </a:solidFill>
                <a:latin typeface="+mn-lt"/>
                <a:cs typeface="Arial"/>
              </a:rPr>
              <a:t>çevresel</a:t>
            </a:r>
            <a:r>
              <a:rPr sz="2400" spc="-120" dirty="0">
                <a:solidFill>
                  <a:srgbClr val="343F4F"/>
                </a:solidFill>
                <a:latin typeface="+mn-lt"/>
                <a:cs typeface="Arial"/>
              </a:rPr>
              <a:t> </a:t>
            </a:r>
            <a:r>
              <a:rPr sz="2400" spc="-30" dirty="0">
                <a:solidFill>
                  <a:srgbClr val="343F4F"/>
                </a:solidFill>
                <a:latin typeface="+mn-lt"/>
                <a:cs typeface="Arial"/>
              </a:rPr>
              <a:t>fizyoterapi</a:t>
            </a:r>
            <a:r>
              <a:rPr sz="2400" spc="-210" dirty="0">
                <a:solidFill>
                  <a:srgbClr val="343F4F"/>
                </a:solidFill>
                <a:latin typeface="+mn-lt"/>
                <a:cs typeface="Arial"/>
              </a:rPr>
              <a:t> </a:t>
            </a:r>
            <a:r>
              <a:rPr sz="2400" spc="-40" dirty="0">
                <a:solidFill>
                  <a:srgbClr val="343F4F"/>
                </a:solidFill>
                <a:latin typeface="+mn-lt"/>
                <a:cs typeface="Arial"/>
              </a:rPr>
              <a:t>eğitimini</a:t>
            </a:r>
            <a:r>
              <a:rPr sz="2400" spc="-245" dirty="0">
                <a:solidFill>
                  <a:srgbClr val="343F4F"/>
                </a:solidFill>
                <a:latin typeface="+mn-lt"/>
                <a:cs typeface="Arial"/>
              </a:rPr>
              <a:t> </a:t>
            </a:r>
            <a:r>
              <a:rPr sz="2400" spc="-75" dirty="0">
                <a:solidFill>
                  <a:srgbClr val="343F4F"/>
                </a:solidFill>
                <a:latin typeface="+mn-lt"/>
                <a:cs typeface="Arial"/>
              </a:rPr>
              <a:t>kendi</a:t>
            </a:r>
            <a:r>
              <a:rPr sz="2400" spc="-245" dirty="0">
                <a:solidFill>
                  <a:srgbClr val="343F4F"/>
                </a:solidFill>
                <a:latin typeface="+mn-lt"/>
                <a:cs typeface="Arial"/>
              </a:rPr>
              <a:t> </a:t>
            </a:r>
            <a:r>
              <a:rPr sz="2400" spc="-35" dirty="0">
                <a:solidFill>
                  <a:srgbClr val="343F4F"/>
                </a:solidFill>
                <a:latin typeface="+mn-lt"/>
                <a:cs typeface="Arial"/>
              </a:rPr>
              <a:t>müfredat</a:t>
            </a:r>
            <a:r>
              <a:rPr sz="2400" spc="-120" dirty="0">
                <a:solidFill>
                  <a:srgbClr val="343F4F"/>
                </a:solidFill>
                <a:latin typeface="+mn-lt"/>
                <a:cs typeface="Arial"/>
              </a:rPr>
              <a:t> </a:t>
            </a:r>
            <a:r>
              <a:rPr sz="2400" spc="-100" dirty="0">
                <a:solidFill>
                  <a:srgbClr val="343F4F"/>
                </a:solidFill>
                <a:latin typeface="+mn-lt"/>
                <a:cs typeface="Arial"/>
              </a:rPr>
              <a:t>yapılarına</a:t>
            </a:r>
            <a:r>
              <a:rPr sz="2400" spc="5" dirty="0">
                <a:solidFill>
                  <a:srgbClr val="343F4F"/>
                </a:solidFill>
                <a:latin typeface="+mn-lt"/>
                <a:cs typeface="Arial"/>
              </a:rPr>
              <a:t> </a:t>
            </a:r>
            <a:r>
              <a:rPr sz="2400" spc="-60" dirty="0">
                <a:solidFill>
                  <a:srgbClr val="343F4F"/>
                </a:solidFill>
                <a:latin typeface="+mn-lt"/>
                <a:cs typeface="Arial"/>
              </a:rPr>
              <a:t>dahil</a:t>
            </a:r>
            <a:r>
              <a:rPr sz="2400" spc="-210" dirty="0">
                <a:solidFill>
                  <a:srgbClr val="343F4F"/>
                </a:solidFill>
                <a:latin typeface="+mn-lt"/>
                <a:cs typeface="Arial"/>
              </a:rPr>
              <a:t> </a:t>
            </a:r>
            <a:r>
              <a:rPr sz="2400" spc="-60" dirty="0">
                <a:solidFill>
                  <a:srgbClr val="343F4F"/>
                </a:solidFill>
                <a:latin typeface="+mn-lt"/>
                <a:cs typeface="Arial"/>
              </a:rPr>
              <a:t>etmek</a:t>
            </a:r>
            <a:r>
              <a:rPr sz="2400" spc="-185" dirty="0">
                <a:solidFill>
                  <a:srgbClr val="343F4F"/>
                </a:solidFill>
                <a:latin typeface="+mn-lt"/>
                <a:cs typeface="Arial"/>
              </a:rPr>
              <a:t> </a:t>
            </a:r>
            <a:r>
              <a:rPr sz="2400" spc="-65" dirty="0">
                <a:solidFill>
                  <a:srgbClr val="343F4F"/>
                </a:solidFill>
                <a:latin typeface="+mn-lt"/>
                <a:cs typeface="Arial"/>
              </a:rPr>
              <a:t>üzere</a:t>
            </a:r>
            <a:r>
              <a:rPr sz="2400" spc="-204" dirty="0">
                <a:solidFill>
                  <a:srgbClr val="343F4F"/>
                </a:solidFill>
                <a:latin typeface="+mn-lt"/>
                <a:cs typeface="Arial"/>
              </a:rPr>
              <a:t> </a:t>
            </a:r>
            <a:r>
              <a:rPr sz="2400" spc="-10" dirty="0">
                <a:solidFill>
                  <a:srgbClr val="343F4F"/>
                </a:solidFill>
                <a:latin typeface="+mn-lt"/>
                <a:cs typeface="Arial"/>
              </a:rPr>
              <a:t>stratejik </a:t>
            </a:r>
            <a:r>
              <a:rPr sz="2400" spc="-35" dirty="0">
                <a:solidFill>
                  <a:srgbClr val="343F4F"/>
                </a:solidFill>
                <a:latin typeface="+mn-lt"/>
                <a:cs typeface="Arial"/>
              </a:rPr>
              <a:t>girişimlerde</a:t>
            </a:r>
            <a:r>
              <a:rPr sz="2400" spc="-85" dirty="0">
                <a:solidFill>
                  <a:srgbClr val="343F4F"/>
                </a:solidFill>
                <a:latin typeface="+mn-lt"/>
                <a:cs typeface="Arial"/>
              </a:rPr>
              <a:t> </a:t>
            </a:r>
            <a:r>
              <a:rPr sz="2400" spc="-65" dirty="0">
                <a:solidFill>
                  <a:srgbClr val="343F4F"/>
                </a:solidFill>
                <a:latin typeface="+mn-lt"/>
                <a:cs typeface="Arial"/>
              </a:rPr>
              <a:t>bulunmuştur</a:t>
            </a:r>
            <a:r>
              <a:rPr sz="2400" spc="-30" dirty="0">
                <a:solidFill>
                  <a:srgbClr val="343F4F"/>
                </a:solidFill>
                <a:latin typeface="+mn-lt"/>
                <a:cs typeface="Arial"/>
              </a:rPr>
              <a:t> </a:t>
            </a:r>
            <a:r>
              <a:rPr sz="2400" b="1" spc="-65" dirty="0">
                <a:solidFill>
                  <a:srgbClr val="343F4F"/>
                </a:solidFill>
                <a:latin typeface="+mn-lt"/>
                <a:cs typeface="Arial"/>
              </a:rPr>
              <a:t>(Maric</a:t>
            </a:r>
            <a:r>
              <a:rPr sz="2400" b="1" spc="-204" dirty="0">
                <a:solidFill>
                  <a:srgbClr val="343F4F"/>
                </a:solidFill>
                <a:latin typeface="+mn-lt"/>
                <a:cs typeface="Arial"/>
              </a:rPr>
              <a:t> </a:t>
            </a:r>
            <a:r>
              <a:rPr sz="2400" b="1" spc="-110" dirty="0">
                <a:solidFill>
                  <a:srgbClr val="343F4F"/>
                </a:solidFill>
                <a:latin typeface="+mn-lt"/>
                <a:cs typeface="Arial"/>
              </a:rPr>
              <a:t>ve</a:t>
            </a:r>
            <a:r>
              <a:rPr sz="2400" b="1" spc="-270" dirty="0">
                <a:solidFill>
                  <a:srgbClr val="343F4F"/>
                </a:solidFill>
                <a:latin typeface="+mn-lt"/>
                <a:cs typeface="Arial"/>
              </a:rPr>
              <a:t> </a:t>
            </a:r>
            <a:r>
              <a:rPr sz="2400" b="1" spc="-100" dirty="0">
                <a:solidFill>
                  <a:srgbClr val="343F4F"/>
                </a:solidFill>
                <a:latin typeface="+mn-lt"/>
                <a:cs typeface="Arial"/>
              </a:rPr>
              <a:t>ark.</a:t>
            </a:r>
            <a:r>
              <a:rPr sz="2400" b="1" spc="-195" dirty="0">
                <a:solidFill>
                  <a:srgbClr val="343F4F"/>
                </a:solidFill>
                <a:latin typeface="+mn-lt"/>
                <a:cs typeface="Arial"/>
              </a:rPr>
              <a:t> </a:t>
            </a:r>
            <a:r>
              <a:rPr sz="2400" b="1" spc="-30" dirty="0">
                <a:solidFill>
                  <a:srgbClr val="343F4F"/>
                </a:solidFill>
                <a:latin typeface="+mn-lt"/>
                <a:cs typeface="Arial"/>
              </a:rPr>
              <a:t>2021;</a:t>
            </a:r>
            <a:r>
              <a:rPr sz="2400" b="1" spc="-300" dirty="0">
                <a:solidFill>
                  <a:srgbClr val="343F4F"/>
                </a:solidFill>
                <a:latin typeface="+mn-lt"/>
                <a:cs typeface="Arial"/>
              </a:rPr>
              <a:t> </a:t>
            </a:r>
            <a:r>
              <a:rPr sz="2400" b="1" spc="-120" dirty="0">
                <a:solidFill>
                  <a:srgbClr val="343F4F"/>
                </a:solidFill>
                <a:latin typeface="+mn-lt"/>
                <a:cs typeface="Arial"/>
              </a:rPr>
              <a:t>Stone</a:t>
            </a:r>
            <a:r>
              <a:rPr sz="2400" b="1" spc="-195" dirty="0">
                <a:solidFill>
                  <a:srgbClr val="343F4F"/>
                </a:solidFill>
                <a:latin typeface="+mn-lt"/>
                <a:cs typeface="Arial"/>
              </a:rPr>
              <a:t> </a:t>
            </a:r>
            <a:r>
              <a:rPr sz="2400" b="1" spc="-110" dirty="0">
                <a:solidFill>
                  <a:srgbClr val="343F4F"/>
                </a:solidFill>
                <a:latin typeface="+mn-lt"/>
                <a:cs typeface="Arial"/>
              </a:rPr>
              <a:t>ve</a:t>
            </a:r>
            <a:r>
              <a:rPr sz="2400" b="1" spc="-270" dirty="0">
                <a:solidFill>
                  <a:srgbClr val="343F4F"/>
                </a:solidFill>
                <a:latin typeface="+mn-lt"/>
                <a:cs typeface="Arial"/>
              </a:rPr>
              <a:t> </a:t>
            </a:r>
            <a:r>
              <a:rPr sz="2400" b="1" spc="-10" dirty="0">
                <a:solidFill>
                  <a:srgbClr val="343F4F"/>
                </a:solidFill>
                <a:latin typeface="+mn-lt"/>
                <a:cs typeface="Arial"/>
              </a:rPr>
              <a:t>ark.).</a:t>
            </a:r>
            <a:endParaRPr sz="2400" dirty="0">
              <a:latin typeface="+mn-lt"/>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20103597"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 y="0"/>
            <a:ext cx="20103598" cy="11309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4" name="Group 53">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417" y="0"/>
            <a:ext cx="9311624" cy="10691070"/>
            <a:chOff x="-19221" y="0"/>
            <a:chExt cx="5646974" cy="6483075"/>
          </a:xfrm>
        </p:grpSpPr>
        <p:sp>
          <p:nvSpPr>
            <p:cNvPr id="55" name="Freeform: Shape 54">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9" name="Freeform: Shape 58">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 name="Başlık 14">
            <a:extLst>
              <a:ext uri="{FF2B5EF4-FFF2-40B4-BE49-F238E27FC236}">
                <a16:creationId xmlns:a16="http://schemas.microsoft.com/office/drawing/2014/main" id="{5B92DC63-1C28-1251-4CF9-31F01798D9C6}"/>
              </a:ext>
            </a:extLst>
          </p:cNvPr>
          <p:cNvSpPr>
            <a:spLocks noGrp="1"/>
          </p:cNvSpPr>
          <p:nvPr>
            <p:ph type="title"/>
          </p:nvPr>
        </p:nvSpPr>
        <p:spPr>
          <a:xfrm>
            <a:off x="1326870" y="3386606"/>
            <a:ext cx="6050294" cy="4551606"/>
          </a:xfrm>
        </p:spPr>
        <p:txBody>
          <a:bodyPr vert="horz" lIns="91440" tIns="45720" rIns="91440" bIns="45720" rtlCol="0" anchor="ctr">
            <a:normAutofit/>
          </a:bodyPr>
          <a:lstStyle/>
          <a:p>
            <a:pPr algn="l" rtl="0">
              <a:lnSpc>
                <a:spcPct val="90000"/>
              </a:lnSpc>
              <a:spcBef>
                <a:spcPct val="0"/>
              </a:spcBef>
            </a:pPr>
            <a:r>
              <a:rPr lang="en-US" sz="6600" kern="1200">
                <a:solidFill>
                  <a:schemeClr val="tx2"/>
                </a:solidFill>
                <a:latin typeface="+mj-lt"/>
                <a:ea typeface="+mj-ea"/>
                <a:cs typeface="+mj-cs"/>
              </a:rPr>
              <a:t>FİZYOTERAPİNİN ÇEVRESEL ETKİLERİ</a:t>
            </a:r>
          </a:p>
        </p:txBody>
      </p:sp>
      <p:sp>
        <p:nvSpPr>
          <p:cNvPr id="8" name="Metin kutusu 7">
            <a:extLst>
              <a:ext uri="{FF2B5EF4-FFF2-40B4-BE49-F238E27FC236}">
                <a16:creationId xmlns:a16="http://schemas.microsoft.com/office/drawing/2014/main" id="{7E4E27A9-2022-064C-9D32-79EAFB7F3E8C}"/>
              </a:ext>
            </a:extLst>
          </p:cNvPr>
          <p:cNvSpPr txBox="1"/>
          <p:nvPr/>
        </p:nvSpPr>
        <p:spPr>
          <a:xfrm>
            <a:off x="8985250" y="1322336"/>
            <a:ext cx="9807364" cy="8625703"/>
          </a:xfrm>
          <a:prstGeom prst="rect">
            <a:avLst/>
          </a:prstGeom>
          <a:noFill/>
          <a:ln>
            <a:noFill/>
          </a:ln>
        </p:spPr>
        <p:txBody>
          <a:bodyPr vert="horz" lIns="91440" tIns="45720" rIns="91440" bIns="45720" rtlCol="0" anchor="ctr">
            <a:normAutofit/>
          </a:bodyPr>
          <a:lstStyle/>
          <a:p>
            <a:pPr algn="l" rtl="0">
              <a:lnSpc>
                <a:spcPct val="90000"/>
              </a:lnSpc>
              <a:spcAft>
                <a:spcPts val="600"/>
              </a:spcAft>
            </a:pPr>
            <a:r>
              <a:rPr lang="en-US" sz="3000" kern="1200" dirty="0" err="1">
                <a:solidFill>
                  <a:schemeClr val="tx2"/>
                </a:solidFill>
                <a:latin typeface="+mn-lt"/>
                <a:ea typeface="+mn-ea"/>
                <a:cs typeface="+mn-cs"/>
              </a:rPr>
              <a:t>Sürdürülebilir</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bir</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dönüşüm</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için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önce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mevcut</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klinik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uygulamaların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çevreye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yük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getiren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dinamiklerini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anlamak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gerekir</a:t>
            </a:r>
            <a:r>
              <a:rPr lang="en-US" sz="3000" kern="1200" dirty="0">
                <a:solidFill>
                  <a:schemeClr val="tx2"/>
                </a:solidFill>
                <a:latin typeface="+mn-lt"/>
                <a:ea typeface="+mn-ea"/>
                <a:cs typeface="+mn-cs"/>
              </a:rPr>
              <a:t>:</a:t>
            </a:r>
          </a:p>
          <a:p>
            <a:pPr indent="-228600" algn="l" rtl="0">
              <a:lnSpc>
                <a:spcPct val="90000"/>
              </a:lnSpc>
              <a:spcAft>
                <a:spcPts val="600"/>
              </a:spcAft>
              <a:buFont typeface="Arial" panose="020B0604020202020204" pitchFamily="34" charset="0"/>
              <a:buChar char="•"/>
            </a:pPr>
            <a:endParaRPr lang="en-US" sz="3000" kern="1200" dirty="0">
              <a:solidFill>
                <a:schemeClr val="tx2"/>
              </a:solidFill>
              <a:latin typeface="+mn-lt"/>
              <a:ea typeface="+mn-ea"/>
              <a:cs typeface="+mn-cs"/>
            </a:endParaRPr>
          </a:p>
          <a:p>
            <a:pPr algn="l" rtl="0">
              <a:lnSpc>
                <a:spcPct val="90000"/>
              </a:lnSpc>
              <a:spcAft>
                <a:spcPts val="600"/>
              </a:spcAft>
            </a:pPr>
            <a:r>
              <a:rPr lang="en-US" sz="3000" kern="1200" dirty="0">
                <a:solidFill>
                  <a:schemeClr val="tx2"/>
                </a:solidFill>
                <a:latin typeface="+mn-lt"/>
                <a:ea typeface="+mn-ea"/>
                <a:cs typeface="+mn-cs"/>
              </a:rPr>
              <a:t> </a:t>
            </a:r>
            <a:r>
              <a:rPr lang="en-US" sz="3000" b="1" kern="1200" dirty="0" err="1">
                <a:solidFill>
                  <a:schemeClr val="tx2"/>
                </a:solidFill>
                <a:latin typeface="+mn-lt"/>
                <a:ea typeface="+mn-ea"/>
                <a:cs typeface="+mn-cs"/>
              </a:rPr>
              <a:t>Kliniklerde</a:t>
            </a:r>
            <a:r>
              <a:rPr lang="en-US" sz="3000" b="1" kern="1200" dirty="0">
                <a:solidFill>
                  <a:schemeClr val="tx2"/>
                </a:solidFill>
                <a:latin typeface="+mn-lt"/>
                <a:ea typeface="+mn-ea"/>
                <a:cs typeface="+mn-cs"/>
              </a:rPr>
              <a:t> Kaynak </a:t>
            </a:r>
            <a:r>
              <a:rPr lang="en-US" sz="3000" b="1" kern="1200" dirty="0" err="1">
                <a:solidFill>
                  <a:schemeClr val="tx2"/>
                </a:solidFill>
                <a:latin typeface="+mn-lt"/>
                <a:ea typeface="+mn-ea"/>
                <a:cs typeface="+mn-cs"/>
              </a:rPr>
              <a:t>Tüketimi</a:t>
            </a:r>
            <a:endParaRPr lang="en-US" sz="3000" b="1" kern="1200" dirty="0">
              <a:solidFill>
                <a:schemeClr val="tx2"/>
              </a:solidFill>
              <a:latin typeface="+mn-lt"/>
              <a:ea typeface="+mn-ea"/>
              <a:cs typeface="+mn-cs"/>
            </a:endParaRPr>
          </a:p>
          <a:p>
            <a:pPr marL="457200" indent="-228600" algn="l" rtl="0">
              <a:lnSpc>
                <a:spcPct val="90000"/>
              </a:lnSpc>
              <a:spcAft>
                <a:spcPts val="600"/>
              </a:spcAft>
              <a:buFont typeface="Arial" panose="020B0604020202020204" pitchFamily="34" charset="0"/>
              <a:buChar char="•"/>
            </a:pPr>
            <a:r>
              <a:rPr lang="en-US" sz="3000" kern="1200" dirty="0">
                <a:solidFill>
                  <a:schemeClr val="tx2"/>
                </a:solidFill>
                <a:latin typeface="+mn-lt"/>
                <a:ea typeface="+mn-ea"/>
                <a:cs typeface="+mn-cs"/>
              </a:rPr>
              <a:t>Tedavi </a:t>
            </a:r>
            <a:r>
              <a:rPr lang="en-US" sz="3000" kern="1200" dirty="0" err="1">
                <a:solidFill>
                  <a:schemeClr val="tx2"/>
                </a:solidFill>
                <a:latin typeface="+mn-lt"/>
                <a:ea typeface="+mn-ea"/>
                <a:cs typeface="+mn-cs"/>
              </a:rPr>
              <a:t>ünitelerinde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hidroterapi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alanlarında</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ve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genel</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klinik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işletmesinde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yüksek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enerji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ve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su</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tüketimi</a:t>
            </a:r>
            <a:r>
              <a:rPr lang="en-US" sz="3000" kern="1200" dirty="0">
                <a:solidFill>
                  <a:schemeClr val="tx2"/>
                </a:solidFill>
                <a:latin typeface="+mn-lt"/>
                <a:ea typeface="+mn-ea"/>
                <a:cs typeface="+mn-cs"/>
              </a:rPr>
              <a:t>.</a:t>
            </a:r>
          </a:p>
          <a:p>
            <a:pPr algn="l" rtl="0">
              <a:lnSpc>
                <a:spcPct val="90000"/>
              </a:lnSpc>
              <a:spcAft>
                <a:spcPts val="600"/>
              </a:spcAft>
            </a:pPr>
            <a:r>
              <a:rPr lang="en-US" sz="3000" b="1" kern="1200" dirty="0" err="1">
                <a:solidFill>
                  <a:schemeClr val="tx2"/>
                </a:solidFill>
                <a:latin typeface="+mn-lt"/>
                <a:ea typeface="+mn-ea"/>
                <a:cs typeface="+mn-cs"/>
              </a:rPr>
              <a:t>Malzeme</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ve</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Tıbbi</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Atıklar</a:t>
            </a:r>
            <a:endParaRPr lang="en-US" sz="3000" b="1" kern="1200" dirty="0">
              <a:solidFill>
                <a:schemeClr val="tx2"/>
              </a:solidFill>
              <a:latin typeface="+mn-lt"/>
              <a:ea typeface="+mn-ea"/>
              <a:cs typeface="+mn-cs"/>
            </a:endParaRPr>
          </a:p>
          <a:p>
            <a:pPr marL="457200" indent="-228600" algn="l" rtl="0">
              <a:lnSpc>
                <a:spcPct val="90000"/>
              </a:lnSpc>
              <a:spcAft>
                <a:spcPts val="600"/>
              </a:spcAft>
              <a:buFont typeface="Arial" panose="020B0604020202020204" pitchFamily="34" charset="0"/>
              <a:buChar char="•"/>
            </a:pP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Egzersiz</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bantları</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masaj</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yağları</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elektrotlar</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sedye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örtüleri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gibi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tek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kullanımlık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ürünlerin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yarattığı</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atık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yükü</a:t>
            </a:r>
            <a:r>
              <a:rPr lang="en-US" sz="3000" kern="1200" dirty="0">
                <a:solidFill>
                  <a:schemeClr val="tx2"/>
                </a:solidFill>
                <a:latin typeface="+mn-lt"/>
                <a:ea typeface="+mn-ea"/>
                <a:cs typeface="+mn-cs"/>
              </a:rPr>
              <a:t>.</a:t>
            </a:r>
          </a:p>
          <a:p>
            <a:pPr algn="l" rtl="0">
              <a:lnSpc>
                <a:spcPct val="90000"/>
              </a:lnSpc>
              <a:spcAft>
                <a:spcPts val="600"/>
              </a:spcAft>
            </a:pPr>
            <a:r>
              <a:rPr lang="en-US" sz="3000" b="1" kern="1200" dirty="0" err="1">
                <a:solidFill>
                  <a:schemeClr val="tx2"/>
                </a:solidFill>
                <a:latin typeface="+mn-lt"/>
                <a:ea typeface="+mn-ea"/>
                <a:cs typeface="+mn-cs"/>
              </a:rPr>
              <a:t>Ulaşım</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Kaynaklı</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Emisyonlar</a:t>
            </a:r>
            <a:endParaRPr lang="en-US" sz="3000" b="1" kern="1200" dirty="0">
              <a:solidFill>
                <a:schemeClr val="tx2"/>
              </a:solidFill>
              <a:latin typeface="+mn-lt"/>
              <a:ea typeface="+mn-ea"/>
              <a:cs typeface="+mn-cs"/>
            </a:endParaRPr>
          </a:p>
          <a:p>
            <a:pPr marL="457200" indent="-228600" algn="l" rtl="0">
              <a:lnSpc>
                <a:spcPct val="90000"/>
              </a:lnSpc>
              <a:spcAft>
                <a:spcPts val="600"/>
              </a:spcAft>
              <a:buFont typeface="Arial" panose="020B0604020202020204" pitchFamily="34" charset="0"/>
              <a:buChar char="•"/>
            </a:pPr>
            <a:r>
              <a:rPr lang="en-US" sz="3000" kern="1200" dirty="0" err="1">
                <a:solidFill>
                  <a:schemeClr val="tx2"/>
                </a:solidFill>
                <a:latin typeface="+mn-lt"/>
                <a:ea typeface="+mn-ea"/>
                <a:cs typeface="+mn-cs"/>
              </a:rPr>
              <a:t>Kronik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hastaların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ve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fizyoterapistlerin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seanslar</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için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sürekli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seyahat</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etmesinden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doğan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karbon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ayak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izi</a:t>
            </a:r>
            <a:r>
              <a:rPr lang="en-US" sz="3000" kern="1200" dirty="0">
                <a:solidFill>
                  <a:schemeClr val="tx2"/>
                </a:solidFill>
                <a:latin typeface="+mn-lt"/>
                <a:ea typeface="+mn-ea"/>
                <a:cs typeface="+mn-cs"/>
              </a:rPr>
              <a:t>.</a:t>
            </a:r>
          </a:p>
          <a:p>
            <a:pPr algn="l" rtl="0">
              <a:lnSpc>
                <a:spcPct val="90000"/>
              </a:lnSpc>
              <a:spcAft>
                <a:spcPts val="600"/>
              </a:spcAft>
            </a:pPr>
            <a:r>
              <a:rPr lang="en-US" sz="3000" b="1" kern="1200" dirty="0" err="1">
                <a:solidFill>
                  <a:schemeClr val="tx2"/>
                </a:solidFill>
                <a:latin typeface="+mn-lt"/>
                <a:ea typeface="+mn-ea"/>
                <a:cs typeface="+mn-cs"/>
              </a:rPr>
              <a:t>Cihaz</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Kullanımı</a:t>
            </a:r>
            <a:r>
              <a:rPr lang="en-US" sz="3000" b="1" kern="1200" dirty="0">
                <a:solidFill>
                  <a:schemeClr val="tx2"/>
                </a:solidFill>
                <a:latin typeface="+mn-lt"/>
                <a:ea typeface="+mn-ea"/>
                <a:cs typeface="+mn-cs"/>
              </a:rPr>
              <a:t> </a:t>
            </a:r>
            <a:r>
              <a:rPr lang="en-US" sz="3000" b="1" kern="1200" dirty="0" err="1">
                <a:solidFill>
                  <a:schemeClr val="tx2"/>
                </a:solidFill>
                <a:latin typeface="+mn-lt"/>
                <a:ea typeface="+mn-ea"/>
                <a:cs typeface="+mn-cs"/>
              </a:rPr>
              <a:t>ve</a:t>
            </a:r>
            <a:r>
              <a:rPr lang="en-US" sz="3000" b="1" kern="1200" dirty="0">
                <a:solidFill>
                  <a:schemeClr val="tx2"/>
                </a:solidFill>
                <a:latin typeface="+mn-lt"/>
                <a:ea typeface="+mn-ea"/>
                <a:cs typeface="+mn-cs"/>
              </a:rPr>
              <a:t> Elektronik </a:t>
            </a:r>
            <a:r>
              <a:rPr lang="en-US" sz="3000" b="1" kern="1200" dirty="0" err="1">
                <a:solidFill>
                  <a:schemeClr val="tx2"/>
                </a:solidFill>
                <a:latin typeface="+mn-lt"/>
                <a:ea typeface="+mn-ea"/>
                <a:cs typeface="+mn-cs"/>
              </a:rPr>
              <a:t>Atıklar</a:t>
            </a:r>
            <a:endParaRPr lang="en-US" sz="3000" b="1" kern="1200" dirty="0">
              <a:solidFill>
                <a:schemeClr val="tx2"/>
              </a:solidFill>
              <a:latin typeface="+mn-lt"/>
              <a:ea typeface="+mn-ea"/>
              <a:cs typeface="+mn-cs"/>
            </a:endParaRPr>
          </a:p>
          <a:p>
            <a:pPr marL="457200" indent="-228600" algn="l" rtl="0">
              <a:lnSpc>
                <a:spcPct val="90000"/>
              </a:lnSpc>
              <a:spcAft>
                <a:spcPts val="600"/>
              </a:spcAft>
              <a:buFont typeface="Arial" panose="020B0604020202020204" pitchFamily="34" charset="0"/>
              <a:buChar char="•"/>
            </a:pPr>
            <a:r>
              <a:rPr lang="en-US" sz="3000" kern="1200" dirty="0" err="1">
                <a:solidFill>
                  <a:schemeClr val="tx2"/>
                </a:solidFill>
                <a:latin typeface="+mn-lt"/>
                <a:ea typeface="+mn-ea"/>
                <a:cs typeface="+mn-cs"/>
              </a:rPr>
              <a:t>Elektroterapi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ve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robotik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rehabilitasyon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cihazlarının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enerji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tüketimi</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ile</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kullanım</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ömrünü</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tamamlayan</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teknolojik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cihazların</a:t>
            </a:r>
            <a:r>
              <a:rPr lang="en-US" sz="3000" kern="1200" dirty="0">
                <a:solidFill>
                  <a:schemeClr val="tx2"/>
                </a:solidFill>
                <a:latin typeface="+mn-lt"/>
                <a:ea typeface="+mn-ea"/>
                <a:cs typeface="+mn-cs"/>
              </a:rPr>
              <a:t> (e-</a:t>
            </a:r>
            <a:r>
              <a:rPr lang="en-US" sz="3000" kern="1200" dirty="0" err="1">
                <a:solidFill>
                  <a:schemeClr val="tx2"/>
                </a:solidFill>
                <a:latin typeface="+mn-lt"/>
                <a:ea typeface="+mn-ea"/>
                <a:cs typeface="+mn-cs"/>
              </a:rPr>
              <a:t>atık</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yarattığı</a:t>
            </a:r>
            <a:r>
              <a:rPr lang="en-US" sz="3000" kern="1200" dirty="0">
                <a:solidFill>
                  <a:schemeClr val="tx2"/>
                </a:solidFill>
                <a:latin typeface="+mn-lt"/>
                <a:ea typeface="+mn-ea"/>
                <a:cs typeface="+mn-cs"/>
              </a:rPr>
              <a:t> </a:t>
            </a:r>
            <a:r>
              <a:rPr lang="en-US" sz="3000" kern="1200" dirty="0" err="1">
                <a:solidFill>
                  <a:schemeClr val="tx2"/>
                </a:solidFill>
                <a:latin typeface="+mn-lt"/>
                <a:ea typeface="+mn-ea"/>
                <a:cs typeface="+mn-cs"/>
              </a:rPr>
              <a:t>kirlilik</a:t>
            </a:r>
            <a:r>
              <a:rPr lang="en-US" sz="3000" kern="1200" dirty="0">
                <a:solidFill>
                  <a:schemeClr val="tx2"/>
                </a:solidFill>
                <a:latin typeface="+mn-lt"/>
                <a:ea typeface="+mn-ea"/>
                <a:cs typeface="+mn-cs"/>
              </a:rPr>
              <a:t>.</a:t>
            </a:r>
          </a:p>
        </p:txBody>
      </p:sp>
    </p:spTree>
    <p:extLst>
      <p:ext uri="{BB962C8B-B14F-4D97-AF65-F5344CB8AC3E}">
        <p14:creationId xmlns:p14="http://schemas.microsoft.com/office/powerpoint/2010/main" val="3617667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2">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34">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5205" y="2010551"/>
            <a:ext cx="7438183" cy="6273996"/>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Başlık 1">
            <a:extLst>
              <a:ext uri="{FF2B5EF4-FFF2-40B4-BE49-F238E27FC236}">
                <a16:creationId xmlns:a16="http://schemas.microsoft.com/office/drawing/2014/main" id="{5EC628F7-4874-0E45-CDAB-8A96A98939CB}"/>
              </a:ext>
            </a:extLst>
          </p:cNvPr>
          <p:cNvSpPr>
            <a:spLocks noGrp="1"/>
          </p:cNvSpPr>
          <p:nvPr>
            <p:ph type="title"/>
          </p:nvPr>
        </p:nvSpPr>
        <p:spPr>
          <a:xfrm>
            <a:off x="1878236" y="3446752"/>
            <a:ext cx="5578244" cy="4092814"/>
          </a:xfrm>
        </p:spPr>
        <p:txBody>
          <a:bodyPr>
            <a:normAutofit/>
          </a:bodyPr>
          <a:lstStyle/>
          <a:p>
            <a:pPr algn="ctr"/>
            <a:r>
              <a:rPr lang="tr-TR" dirty="0"/>
              <a:t>ÇEVRECİ FİZYOTERAPİ UYGULAMALARI</a:t>
            </a:r>
            <a:endParaRPr lang="en-AU" dirty="0"/>
          </a:p>
        </p:txBody>
      </p:sp>
      <p:sp>
        <p:nvSpPr>
          <p:cNvPr id="21" name="Metin Yer Tutucusu 20">
            <a:extLst>
              <a:ext uri="{FF2B5EF4-FFF2-40B4-BE49-F238E27FC236}">
                <a16:creationId xmlns:a16="http://schemas.microsoft.com/office/drawing/2014/main" id="{EDEF9180-C4EE-3229-B51E-4D35E4BB3BDF}"/>
              </a:ext>
            </a:extLst>
          </p:cNvPr>
          <p:cNvSpPr>
            <a:spLocks noGrp="1"/>
          </p:cNvSpPr>
          <p:nvPr>
            <p:ph type="body" idx="1"/>
          </p:nvPr>
        </p:nvSpPr>
        <p:spPr>
          <a:xfrm>
            <a:off x="7456480" y="701675"/>
            <a:ext cx="11265463" cy="9829800"/>
          </a:xfrm>
        </p:spPr>
        <p:txBody>
          <a:bodyPr anchor="ctr">
            <a:noAutofit/>
          </a:bodyPr>
          <a:lstStyle/>
          <a:p>
            <a:pPr>
              <a:lnSpc>
                <a:spcPct val="90000"/>
              </a:lnSpc>
              <a:spcAft>
                <a:spcPts val="600"/>
              </a:spcAft>
            </a:pPr>
            <a:r>
              <a:rPr lang="en-AU" sz="2400" b="1" dirty="0">
                <a:latin typeface="+mn-lt"/>
              </a:rPr>
              <a:t>Klinik </a:t>
            </a:r>
            <a:r>
              <a:rPr lang="en-AU" sz="2400" b="1" dirty="0" err="1">
                <a:latin typeface="+mn-lt"/>
              </a:rPr>
              <a:t>Ortamda</a:t>
            </a:r>
            <a:r>
              <a:rPr lang="en-AU" sz="2400" b="1" dirty="0">
                <a:latin typeface="+mn-lt"/>
              </a:rPr>
              <a:t> Yeşil </a:t>
            </a:r>
            <a:r>
              <a:rPr lang="en-AU" sz="2400" b="1" dirty="0" err="1">
                <a:latin typeface="+mn-lt"/>
              </a:rPr>
              <a:t>Dönüşüm</a:t>
            </a:r>
            <a:endParaRPr lang="tr-TR" sz="2400" b="1"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Enerji </a:t>
            </a:r>
            <a:r>
              <a:rPr lang="en-AU" sz="2400" dirty="0" err="1">
                <a:latin typeface="+mn-lt"/>
              </a:rPr>
              <a:t>verimli</a:t>
            </a:r>
            <a:r>
              <a:rPr lang="en-AU" sz="2400" dirty="0">
                <a:latin typeface="+mn-lt"/>
              </a:rPr>
              <a:t> (A+++) </a:t>
            </a:r>
            <a:r>
              <a:rPr lang="en-AU" sz="2400" dirty="0" err="1">
                <a:latin typeface="+mn-lt"/>
              </a:rPr>
              <a:t>tedavi</a:t>
            </a:r>
            <a:r>
              <a:rPr lang="en-AU" sz="2400" dirty="0">
                <a:latin typeface="+mn-lt"/>
              </a:rPr>
              <a:t> </a:t>
            </a:r>
            <a:r>
              <a:rPr lang="en-AU" sz="2400" dirty="0" err="1">
                <a:latin typeface="+mn-lt"/>
              </a:rPr>
              <a:t>cihazları</a:t>
            </a:r>
            <a:r>
              <a:rPr lang="en-AU" sz="2400" dirty="0">
                <a:latin typeface="+mn-lt"/>
              </a:rPr>
              <a:t> </a:t>
            </a:r>
            <a:r>
              <a:rPr lang="en-AU" sz="2400" dirty="0" err="1">
                <a:latin typeface="+mn-lt"/>
              </a:rPr>
              <a:t>ve</a:t>
            </a:r>
            <a:r>
              <a:rPr lang="en-AU" sz="2400" dirty="0">
                <a:latin typeface="+mn-lt"/>
              </a:rPr>
              <a:t> LED </a:t>
            </a:r>
            <a:r>
              <a:rPr lang="en-AU" sz="2400" dirty="0" err="1">
                <a:latin typeface="+mn-lt"/>
              </a:rPr>
              <a:t>aydınlatma</a:t>
            </a:r>
            <a:r>
              <a:rPr lang="en-AU" sz="2400" dirty="0">
                <a:latin typeface="+mn-lt"/>
              </a:rPr>
              <a:t> </a:t>
            </a:r>
            <a:r>
              <a:rPr lang="en-AU" sz="2400" dirty="0" err="1">
                <a:latin typeface="+mn-lt"/>
              </a:rPr>
              <a:t>sistemleri</a:t>
            </a:r>
            <a:r>
              <a:rPr lang="en-AU" sz="2400" dirty="0">
                <a:latin typeface="+mn-lt"/>
              </a:rPr>
              <a:t>. </a:t>
            </a:r>
            <a:endParaRPr lang="tr-TR" sz="2400"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a:t>
            </a:r>
            <a:r>
              <a:rPr lang="en-AU" sz="2400" dirty="0" err="1">
                <a:latin typeface="+mn-lt"/>
              </a:rPr>
              <a:t>Sıkı</a:t>
            </a:r>
            <a:r>
              <a:rPr lang="en-AU" sz="2400" dirty="0">
                <a:latin typeface="+mn-lt"/>
              </a:rPr>
              <a:t> </a:t>
            </a:r>
            <a:r>
              <a:rPr lang="en-AU" sz="2400" dirty="0" err="1">
                <a:latin typeface="+mn-lt"/>
              </a:rPr>
              <a:t>atık</a:t>
            </a:r>
            <a:r>
              <a:rPr lang="en-AU" sz="2400" dirty="0">
                <a:latin typeface="+mn-lt"/>
              </a:rPr>
              <a:t> </a:t>
            </a:r>
            <a:r>
              <a:rPr lang="en-AU" sz="2400" dirty="0" err="1">
                <a:latin typeface="+mn-lt"/>
              </a:rPr>
              <a:t>yönetimi</a:t>
            </a:r>
            <a:r>
              <a:rPr lang="en-AU" sz="2400" dirty="0">
                <a:latin typeface="+mn-lt"/>
              </a:rPr>
              <a:t>, </a:t>
            </a:r>
            <a:r>
              <a:rPr lang="en-AU" sz="2400" dirty="0" err="1">
                <a:latin typeface="+mn-lt"/>
              </a:rPr>
              <a:t>geri</a:t>
            </a:r>
            <a:r>
              <a:rPr lang="en-AU" sz="2400" dirty="0">
                <a:latin typeface="+mn-lt"/>
              </a:rPr>
              <a:t> </a:t>
            </a:r>
            <a:r>
              <a:rPr lang="en-AU" sz="2400" dirty="0" err="1">
                <a:latin typeface="+mn-lt"/>
              </a:rPr>
              <a:t>dönüşüm</a:t>
            </a:r>
            <a:r>
              <a:rPr lang="en-AU" sz="2400" dirty="0">
                <a:latin typeface="+mn-lt"/>
              </a:rPr>
              <a:t> </a:t>
            </a:r>
            <a:r>
              <a:rPr lang="en-AU" sz="2400" dirty="0" err="1">
                <a:latin typeface="+mn-lt"/>
              </a:rPr>
              <a:t>ve</a:t>
            </a:r>
            <a:r>
              <a:rPr lang="en-AU" sz="2400" dirty="0">
                <a:latin typeface="+mn-lt"/>
              </a:rPr>
              <a:t> </a:t>
            </a:r>
            <a:r>
              <a:rPr lang="en-AU" sz="2400" dirty="0" err="1">
                <a:latin typeface="+mn-lt"/>
              </a:rPr>
              <a:t>plastik</a:t>
            </a:r>
            <a:r>
              <a:rPr lang="en-AU" sz="2400" dirty="0">
                <a:latin typeface="+mn-lt"/>
              </a:rPr>
              <a:t> </a:t>
            </a:r>
            <a:r>
              <a:rPr lang="en-AU" sz="2400" dirty="0" err="1">
                <a:latin typeface="+mn-lt"/>
              </a:rPr>
              <a:t>kullanımının</a:t>
            </a:r>
            <a:r>
              <a:rPr lang="en-AU" sz="2400" dirty="0">
                <a:latin typeface="+mn-lt"/>
              </a:rPr>
              <a:t> minimize </a:t>
            </a:r>
            <a:r>
              <a:rPr lang="en-AU" sz="2400" dirty="0" err="1">
                <a:latin typeface="+mn-lt"/>
              </a:rPr>
              <a:t>edilmesi</a:t>
            </a:r>
            <a:r>
              <a:rPr lang="en-AU" sz="2400" dirty="0">
                <a:latin typeface="+mn-lt"/>
              </a:rPr>
              <a:t>.  </a:t>
            </a:r>
            <a:endParaRPr lang="tr-TR" sz="2400"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a:t>
            </a:r>
            <a:r>
              <a:rPr lang="en-AU" sz="2400" dirty="0" err="1">
                <a:latin typeface="+mn-lt"/>
              </a:rPr>
              <a:t>Yıkanabilir</a:t>
            </a:r>
            <a:r>
              <a:rPr lang="en-AU" sz="2400" dirty="0">
                <a:latin typeface="+mn-lt"/>
              </a:rPr>
              <a:t>, </a:t>
            </a:r>
            <a:r>
              <a:rPr lang="en-AU" sz="2400" dirty="0" err="1">
                <a:latin typeface="+mn-lt"/>
              </a:rPr>
              <a:t>dezenfekte</a:t>
            </a:r>
            <a:r>
              <a:rPr lang="en-AU" sz="2400" dirty="0">
                <a:latin typeface="+mn-lt"/>
              </a:rPr>
              <a:t> </a:t>
            </a:r>
            <a:r>
              <a:rPr lang="en-AU" sz="2400" dirty="0" err="1">
                <a:latin typeface="+mn-lt"/>
              </a:rPr>
              <a:t>edilebilir</a:t>
            </a:r>
            <a:r>
              <a:rPr lang="en-AU" sz="2400" dirty="0">
                <a:latin typeface="+mn-lt"/>
              </a:rPr>
              <a:t> </a:t>
            </a:r>
            <a:r>
              <a:rPr lang="en-AU" sz="2400" dirty="0" err="1">
                <a:latin typeface="+mn-lt"/>
              </a:rPr>
              <a:t>ve</a:t>
            </a:r>
            <a:r>
              <a:rPr lang="en-AU" sz="2400" dirty="0">
                <a:latin typeface="+mn-lt"/>
              </a:rPr>
              <a:t> </a:t>
            </a:r>
            <a:r>
              <a:rPr lang="en-AU" sz="2400" dirty="0" err="1">
                <a:latin typeface="+mn-lt"/>
              </a:rPr>
              <a:t>tekrar</a:t>
            </a:r>
            <a:r>
              <a:rPr lang="en-AU" sz="2400" dirty="0">
                <a:latin typeface="+mn-lt"/>
              </a:rPr>
              <a:t> </a:t>
            </a:r>
            <a:r>
              <a:rPr lang="en-AU" sz="2400" dirty="0" err="1">
                <a:latin typeface="+mn-lt"/>
              </a:rPr>
              <a:t>kullanılabilir</a:t>
            </a:r>
            <a:r>
              <a:rPr lang="en-AU" sz="2400" dirty="0">
                <a:latin typeface="+mn-lt"/>
              </a:rPr>
              <a:t> </a:t>
            </a:r>
            <a:r>
              <a:rPr lang="en-AU" sz="2400" dirty="0" err="1">
                <a:latin typeface="+mn-lt"/>
              </a:rPr>
              <a:t>çevre</a:t>
            </a:r>
            <a:r>
              <a:rPr lang="en-AU" sz="2400" dirty="0">
                <a:latin typeface="+mn-lt"/>
              </a:rPr>
              <a:t> </a:t>
            </a:r>
            <a:r>
              <a:rPr lang="en-AU" sz="2400" dirty="0" err="1">
                <a:latin typeface="+mn-lt"/>
              </a:rPr>
              <a:t>dostu</a:t>
            </a:r>
            <a:r>
              <a:rPr lang="en-AU" sz="2400" dirty="0">
                <a:latin typeface="+mn-lt"/>
              </a:rPr>
              <a:t> </a:t>
            </a:r>
            <a:r>
              <a:rPr lang="en-AU" sz="2400" dirty="0" err="1">
                <a:latin typeface="+mn-lt"/>
              </a:rPr>
              <a:t>sarf</a:t>
            </a:r>
            <a:r>
              <a:rPr lang="en-AU" sz="2400" dirty="0">
                <a:latin typeface="+mn-lt"/>
              </a:rPr>
              <a:t> </a:t>
            </a:r>
            <a:r>
              <a:rPr lang="en-AU" sz="2400" dirty="0" err="1">
                <a:latin typeface="+mn-lt"/>
              </a:rPr>
              <a:t>malzemeleri</a:t>
            </a:r>
            <a:r>
              <a:rPr lang="en-AU" sz="2400" dirty="0">
                <a:latin typeface="+mn-lt"/>
              </a:rPr>
              <a:t> </a:t>
            </a:r>
            <a:r>
              <a:rPr lang="en-AU" sz="2400" dirty="0" err="1">
                <a:latin typeface="+mn-lt"/>
              </a:rPr>
              <a:t>tercih</a:t>
            </a:r>
            <a:r>
              <a:rPr lang="en-AU" sz="2400" dirty="0">
                <a:latin typeface="+mn-lt"/>
              </a:rPr>
              <a:t> </a:t>
            </a:r>
            <a:r>
              <a:rPr lang="en-AU" sz="2400" dirty="0" err="1">
                <a:latin typeface="+mn-lt"/>
              </a:rPr>
              <a:t>edilmesi</a:t>
            </a:r>
            <a:r>
              <a:rPr lang="en-AU" sz="2400" dirty="0">
                <a:latin typeface="+mn-lt"/>
              </a:rPr>
              <a:t>.</a:t>
            </a:r>
            <a:endParaRPr lang="tr-TR" sz="2400" dirty="0">
              <a:latin typeface="+mn-lt"/>
            </a:endParaRPr>
          </a:p>
          <a:p>
            <a:pPr marL="457200" indent="-457200">
              <a:lnSpc>
                <a:spcPct val="90000"/>
              </a:lnSpc>
              <a:spcAft>
                <a:spcPts val="600"/>
              </a:spcAft>
              <a:buFont typeface="Arial" panose="020B0604020202020204" pitchFamily="34" charset="0"/>
              <a:buChar char="•"/>
            </a:pPr>
            <a:endParaRPr lang="tr-TR" sz="2400" dirty="0">
              <a:latin typeface="+mn-lt"/>
            </a:endParaRPr>
          </a:p>
          <a:p>
            <a:pPr>
              <a:lnSpc>
                <a:spcPct val="90000"/>
              </a:lnSpc>
              <a:spcAft>
                <a:spcPts val="600"/>
              </a:spcAft>
            </a:pPr>
            <a:r>
              <a:rPr lang="en-AU" sz="2400" dirty="0">
                <a:latin typeface="+mn-lt"/>
              </a:rPr>
              <a:t> </a:t>
            </a:r>
            <a:r>
              <a:rPr lang="en-AU" sz="2400" b="1" dirty="0">
                <a:latin typeface="+mn-lt"/>
              </a:rPr>
              <a:t>Tedavi </a:t>
            </a:r>
            <a:r>
              <a:rPr lang="en-AU" sz="2400" b="1" dirty="0" err="1">
                <a:latin typeface="+mn-lt"/>
              </a:rPr>
              <a:t>Yaklaşımlarında</a:t>
            </a:r>
            <a:r>
              <a:rPr lang="en-AU" sz="2400" b="1" dirty="0">
                <a:latin typeface="+mn-lt"/>
              </a:rPr>
              <a:t> </a:t>
            </a:r>
            <a:r>
              <a:rPr lang="en-AU" sz="2400" b="1" dirty="0" err="1">
                <a:latin typeface="+mn-lt"/>
              </a:rPr>
              <a:t>Çevreci</a:t>
            </a:r>
            <a:r>
              <a:rPr lang="en-AU" sz="2400" b="1" dirty="0">
                <a:latin typeface="+mn-lt"/>
              </a:rPr>
              <a:t> </a:t>
            </a:r>
            <a:r>
              <a:rPr lang="en-AU" sz="2400" b="1" dirty="0" err="1">
                <a:latin typeface="+mn-lt"/>
              </a:rPr>
              <a:t>Stratejiler</a:t>
            </a:r>
            <a:endParaRPr lang="tr-TR" sz="2400" b="1" dirty="0">
              <a:latin typeface="+mn-lt"/>
            </a:endParaRPr>
          </a:p>
          <a:p>
            <a:pPr>
              <a:lnSpc>
                <a:spcPct val="90000"/>
              </a:lnSpc>
              <a:spcAft>
                <a:spcPts val="600"/>
              </a:spcAft>
            </a:pPr>
            <a:r>
              <a:rPr lang="en-AU" sz="2400" dirty="0">
                <a:latin typeface="+mn-lt"/>
              </a:rPr>
              <a:t>   </a:t>
            </a:r>
            <a:r>
              <a:rPr lang="en-AU" sz="2400" dirty="0" err="1">
                <a:latin typeface="+mn-lt"/>
              </a:rPr>
              <a:t>Egzersiz</a:t>
            </a:r>
            <a:r>
              <a:rPr lang="en-AU" sz="2400" dirty="0">
                <a:latin typeface="+mn-lt"/>
              </a:rPr>
              <a:t> </a:t>
            </a:r>
            <a:r>
              <a:rPr lang="en-AU" sz="2400" dirty="0" err="1">
                <a:latin typeface="+mn-lt"/>
              </a:rPr>
              <a:t>Temelli</a:t>
            </a:r>
            <a:r>
              <a:rPr lang="en-AU" sz="2400" dirty="0">
                <a:latin typeface="+mn-lt"/>
              </a:rPr>
              <a:t> </a:t>
            </a:r>
            <a:r>
              <a:rPr lang="en-AU" sz="2400" dirty="0" err="1">
                <a:latin typeface="+mn-lt"/>
              </a:rPr>
              <a:t>Tedaviler</a:t>
            </a:r>
            <a:r>
              <a:rPr lang="en-AU" sz="2400" dirty="0">
                <a:latin typeface="+mn-lt"/>
              </a:rPr>
              <a:t>:</a:t>
            </a:r>
            <a:endParaRPr lang="tr-TR" sz="2400" dirty="0">
              <a:latin typeface="+mn-lt"/>
            </a:endParaRPr>
          </a:p>
          <a:p>
            <a:pPr>
              <a:lnSpc>
                <a:spcPct val="90000"/>
              </a:lnSpc>
              <a:spcAft>
                <a:spcPts val="600"/>
              </a:spcAft>
            </a:pPr>
            <a:r>
              <a:rPr lang="en-AU" sz="2400" dirty="0" err="1">
                <a:latin typeface="+mn-lt"/>
              </a:rPr>
              <a:t>Cihaz</a:t>
            </a:r>
            <a:r>
              <a:rPr lang="en-AU" sz="2400" dirty="0">
                <a:latin typeface="+mn-lt"/>
              </a:rPr>
              <a:t> </a:t>
            </a:r>
            <a:r>
              <a:rPr lang="en-AU" sz="2400" dirty="0" err="1">
                <a:latin typeface="+mn-lt"/>
              </a:rPr>
              <a:t>bağımlılığını</a:t>
            </a:r>
            <a:r>
              <a:rPr lang="en-AU" sz="2400" dirty="0">
                <a:latin typeface="+mn-lt"/>
              </a:rPr>
              <a:t> </a:t>
            </a:r>
            <a:r>
              <a:rPr lang="en-AU" sz="2400" dirty="0" err="1">
                <a:latin typeface="+mn-lt"/>
              </a:rPr>
              <a:t>azaltan</a:t>
            </a:r>
            <a:r>
              <a:rPr lang="en-AU" sz="2400" dirty="0">
                <a:latin typeface="+mn-lt"/>
              </a:rPr>
              <a:t>, </a:t>
            </a:r>
            <a:r>
              <a:rPr lang="en-AU" sz="2400" dirty="0" err="1">
                <a:latin typeface="+mn-lt"/>
              </a:rPr>
              <a:t>hastanın</a:t>
            </a:r>
            <a:r>
              <a:rPr lang="en-AU" sz="2400" dirty="0">
                <a:latin typeface="+mn-lt"/>
              </a:rPr>
              <a:t> </a:t>
            </a:r>
            <a:r>
              <a:rPr lang="en-AU" sz="2400" dirty="0" err="1">
                <a:latin typeface="+mn-lt"/>
              </a:rPr>
              <a:t>kendi</a:t>
            </a:r>
            <a:r>
              <a:rPr lang="en-AU" sz="2400" dirty="0">
                <a:latin typeface="+mn-lt"/>
              </a:rPr>
              <a:t> </a:t>
            </a:r>
            <a:r>
              <a:rPr lang="en-AU" sz="2400" dirty="0" err="1">
                <a:latin typeface="+mn-lt"/>
              </a:rPr>
              <a:t>vücut</a:t>
            </a:r>
            <a:r>
              <a:rPr lang="en-AU" sz="2400" dirty="0">
                <a:latin typeface="+mn-lt"/>
              </a:rPr>
              <a:t> </a:t>
            </a:r>
            <a:r>
              <a:rPr lang="en-AU" sz="2400" dirty="0" err="1">
                <a:latin typeface="+mn-lt"/>
              </a:rPr>
              <a:t>ağırlığını</a:t>
            </a:r>
            <a:r>
              <a:rPr lang="en-AU" sz="2400" dirty="0">
                <a:latin typeface="+mn-lt"/>
              </a:rPr>
              <a:t> </a:t>
            </a:r>
            <a:r>
              <a:rPr lang="en-AU" sz="2400" dirty="0" err="1">
                <a:latin typeface="+mn-lt"/>
              </a:rPr>
              <a:t>ve</a:t>
            </a:r>
            <a:r>
              <a:rPr lang="en-AU" sz="2400" dirty="0">
                <a:latin typeface="+mn-lt"/>
              </a:rPr>
              <a:t> </a:t>
            </a:r>
            <a:r>
              <a:rPr lang="en-AU" sz="2400" dirty="0" err="1">
                <a:latin typeface="+mn-lt"/>
              </a:rPr>
              <a:t>aktif</a:t>
            </a:r>
            <a:r>
              <a:rPr lang="en-AU" sz="2400" dirty="0">
                <a:latin typeface="+mn-lt"/>
              </a:rPr>
              <a:t> </a:t>
            </a:r>
            <a:r>
              <a:rPr lang="en-AU" sz="2400" dirty="0" err="1">
                <a:latin typeface="+mn-lt"/>
              </a:rPr>
              <a:t>katılımını</a:t>
            </a:r>
            <a:r>
              <a:rPr lang="en-AU" sz="2400" dirty="0">
                <a:latin typeface="+mn-lt"/>
              </a:rPr>
              <a:t> </a:t>
            </a:r>
            <a:r>
              <a:rPr lang="en-AU" sz="2400" dirty="0" err="1">
                <a:latin typeface="+mn-lt"/>
              </a:rPr>
              <a:t>ön</a:t>
            </a:r>
            <a:r>
              <a:rPr lang="en-AU" sz="2400" dirty="0">
                <a:latin typeface="+mn-lt"/>
              </a:rPr>
              <a:t> plana </a:t>
            </a:r>
            <a:r>
              <a:rPr lang="en-AU" sz="2400" dirty="0" err="1">
                <a:latin typeface="+mn-lt"/>
              </a:rPr>
              <a:t>çıkaran</a:t>
            </a:r>
            <a:r>
              <a:rPr lang="en-AU" sz="2400" dirty="0">
                <a:latin typeface="+mn-lt"/>
              </a:rPr>
              <a:t> </a:t>
            </a:r>
            <a:r>
              <a:rPr lang="en-AU" sz="2400" dirty="0" err="1">
                <a:latin typeface="+mn-lt"/>
              </a:rPr>
              <a:t>yaklaşımlar</a:t>
            </a:r>
            <a:r>
              <a:rPr lang="en-AU" sz="2400" dirty="0">
                <a:latin typeface="+mn-lt"/>
              </a:rPr>
              <a:t>.   </a:t>
            </a:r>
            <a:endParaRPr lang="tr-TR" sz="2400" dirty="0">
              <a:latin typeface="+mn-lt"/>
            </a:endParaRPr>
          </a:p>
          <a:p>
            <a:pPr>
              <a:lnSpc>
                <a:spcPct val="90000"/>
              </a:lnSpc>
              <a:spcAft>
                <a:spcPts val="600"/>
              </a:spcAft>
            </a:pPr>
            <a:endParaRPr lang="tr-TR" sz="2400" dirty="0">
              <a:latin typeface="+mn-lt"/>
            </a:endParaRPr>
          </a:p>
          <a:p>
            <a:pPr>
              <a:lnSpc>
                <a:spcPct val="90000"/>
              </a:lnSpc>
              <a:spcAft>
                <a:spcPts val="600"/>
              </a:spcAft>
            </a:pPr>
            <a:r>
              <a:rPr lang="en-AU" sz="2400" b="1" dirty="0">
                <a:latin typeface="+mn-lt"/>
              </a:rPr>
              <a:t>Minimal </a:t>
            </a:r>
            <a:r>
              <a:rPr lang="en-AU" sz="2400" b="1" dirty="0" err="1">
                <a:latin typeface="+mn-lt"/>
              </a:rPr>
              <a:t>Ekipman</a:t>
            </a:r>
            <a:r>
              <a:rPr lang="en-AU" sz="2400" b="1" dirty="0">
                <a:latin typeface="+mn-lt"/>
              </a:rPr>
              <a:t> </a:t>
            </a:r>
            <a:r>
              <a:rPr lang="en-AU" sz="2400" b="1" dirty="0" err="1">
                <a:latin typeface="+mn-lt"/>
              </a:rPr>
              <a:t>Kullanımı</a:t>
            </a:r>
            <a:endParaRPr lang="tr-TR" sz="2400"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a:t>
            </a:r>
            <a:r>
              <a:rPr lang="en-AU" sz="2400" dirty="0" err="1">
                <a:latin typeface="+mn-lt"/>
              </a:rPr>
              <a:t>Karmaşık</a:t>
            </a:r>
            <a:r>
              <a:rPr lang="en-AU" sz="2400" dirty="0">
                <a:latin typeface="+mn-lt"/>
              </a:rPr>
              <a:t> </a:t>
            </a:r>
            <a:r>
              <a:rPr lang="en-AU" sz="2400" dirty="0" err="1">
                <a:latin typeface="+mn-lt"/>
              </a:rPr>
              <a:t>ve</a:t>
            </a:r>
            <a:r>
              <a:rPr lang="en-AU" sz="2400" dirty="0">
                <a:latin typeface="+mn-lt"/>
              </a:rPr>
              <a:t> </a:t>
            </a:r>
            <a:r>
              <a:rPr lang="en-AU" sz="2400" dirty="0" err="1">
                <a:latin typeface="+mn-lt"/>
              </a:rPr>
              <a:t>yüksek</a:t>
            </a:r>
            <a:r>
              <a:rPr lang="en-AU" sz="2400" dirty="0">
                <a:latin typeface="+mn-lt"/>
              </a:rPr>
              <a:t> </a:t>
            </a:r>
            <a:r>
              <a:rPr lang="en-AU" sz="2400" dirty="0" err="1">
                <a:latin typeface="+mn-lt"/>
              </a:rPr>
              <a:t>karbon</a:t>
            </a:r>
            <a:r>
              <a:rPr lang="en-AU" sz="2400" dirty="0">
                <a:latin typeface="+mn-lt"/>
              </a:rPr>
              <a:t> </a:t>
            </a:r>
            <a:r>
              <a:rPr lang="en-AU" sz="2400" dirty="0" err="1">
                <a:latin typeface="+mn-lt"/>
              </a:rPr>
              <a:t>maliyetli</a:t>
            </a:r>
            <a:r>
              <a:rPr lang="en-AU" sz="2400" dirty="0">
                <a:latin typeface="+mn-lt"/>
              </a:rPr>
              <a:t> </a:t>
            </a:r>
            <a:r>
              <a:rPr lang="en-AU" sz="2400" dirty="0" err="1">
                <a:latin typeface="+mn-lt"/>
              </a:rPr>
              <a:t>cihazlar</a:t>
            </a:r>
            <a:r>
              <a:rPr lang="en-AU" sz="2400" dirty="0">
                <a:latin typeface="+mn-lt"/>
              </a:rPr>
              <a:t> </a:t>
            </a:r>
            <a:r>
              <a:rPr lang="en-AU" sz="2400" dirty="0" err="1">
                <a:latin typeface="+mn-lt"/>
              </a:rPr>
              <a:t>yerine</a:t>
            </a:r>
            <a:r>
              <a:rPr lang="en-AU" sz="2400" dirty="0">
                <a:latin typeface="+mn-lt"/>
              </a:rPr>
              <a:t> </a:t>
            </a:r>
            <a:r>
              <a:rPr lang="en-AU" sz="2400" dirty="0" err="1">
                <a:latin typeface="+mn-lt"/>
              </a:rPr>
              <a:t>fonksiyonel</a:t>
            </a:r>
            <a:r>
              <a:rPr lang="en-AU" sz="2400" dirty="0">
                <a:latin typeface="+mn-lt"/>
              </a:rPr>
              <a:t>, </a:t>
            </a:r>
            <a:r>
              <a:rPr lang="en-AU" sz="2400" dirty="0" err="1">
                <a:latin typeface="+mn-lt"/>
              </a:rPr>
              <a:t>basit</a:t>
            </a:r>
            <a:r>
              <a:rPr lang="en-AU" sz="2400" dirty="0">
                <a:latin typeface="+mn-lt"/>
              </a:rPr>
              <a:t> </a:t>
            </a:r>
            <a:r>
              <a:rPr lang="en-AU" sz="2400" dirty="0" err="1">
                <a:latin typeface="+mn-lt"/>
              </a:rPr>
              <a:t>ve</a:t>
            </a:r>
            <a:r>
              <a:rPr lang="en-AU" sz="2400" dirty="0">
                <a:latin typeface="+mn-lt"/>
              </a:rPr>
              <a:t> </a:t>
            </a:r>
            <a:r>
              <a:rPr lang="en-AU" sz="2400" dirty="0" err="1">
                <a:latin typeface="+mn-lt"/>
              </a:rPr>
              <a:t>sürdürülebilir</a:t>
            </a:r>
            <a:r>
              <a:rPr lang="en-AU" sz="2400" dirty="0">
                <a:latin typeface="+mn-lt"/>
              </a:rPr>
              <a:t> </a:t>
            </a:r>
            <a:r>
              <a:rPr lang="en-AU" sz="2400" dirty="0" err="1">
                <a:latin typeface="+mn-lt"/>
              </a:rPr>
              <a:t>egzersiz</a:t>
            </a:r>
            <a:r>
              <a:rPr lang="en-AU" sz="2400" dirty="0">
                <a:latin typeface="+mn-lt"/>
              </a:rPr>
              <a:t> </a:t>
            </a:r>
            <a:r>
              <a:rPr lang="en-AU" sz="2400" dirty="0" err="1">
                <a:latin typeface="+mn-lt"/>
              </a:rPr>
              <a:t>materyallerinin</a:t>
            </a:r>
            <a:r>
              <a:rPr lang="en-AU" sz="2400" dirty="0">
                <a:latin typeface="+mn-lt"/>
              </a:rPr>
              <a:t> </a:t>
            </a:r>
            <a:r>
              <a:rPr lang="en-AU" sz="2400" dirty="0" err="1">
                <a:latin typeface="+mn-lt"/>
              </a:rPr>
              <a:t>seçilmesi</a:t>
            </a:r>
            <a:r>
              <a:rPr lang="en-AU" sz="2400" dirty="0">
                <a:latin typeface="+mn-lt"/>
              </a:rPr>
              <a:t>.  </a:t>
            </a:r>
            <a:endParaRPr lang="tr-TR" sz="2400" dirty="0">
              <a:latin typeface="+mn-lt"/>
            </a:endParaRPr>
          </a:p>
          <a:p>
            <a:pPr marL="457200" indent="-457200">
              <a:lnSpc>
                <a:spcPct val="90000"/>
              </a:lnSpc>
              <a:spcAft>
                <a:spcPts val="600"/>
              </a:spcAft>
              <a:buFont typeface="Arial" panose="020B0604020202020204" pitchFamily="34" charset="0"/>
              <a:buChar char="•"/>
            </a:pPr>
            <a:endParaRPr lang="tr-TR" sz="2400" dirty="0">
              <a:latin typeface="+mn-lt"/>
            </a:endParaRPr>
          </a:p>
          <a:p>
            <a:pPr>
              <a:lnSpc>
                <a:spcPct val="90000"/>
              </a:lnSpc>
              <a:spcAft>
                <a:spcPts val="600"/>
              </a:spcAft>
            </a:pPr>
            <a:r>
              <a:rPr lang="en-AU" sz="2400" b="1" dirty="0" err="1">
                <a:latin typeface="+mn-lt"/>
              </a:rPr>
              <a:t>Doğa</a:t>
            </a:r>
            <a:r>
              <a:rPr lang="en-AU" sz="2400" b="1" dirty="0">
                <a:latin typeface="+mn-lt"/>
              </a:rPr>
              <a:t> </a:t>
            </a:r>
            <a:r>
              <a:rPr lang="en-AU" sz="2400" b="1" dirty="0" err="1">
                <a:latin typeface="+mn-lt"/>
              </a:rPr>
              <a:t>Temelli</a:t>
            </a:r>
            <a:r>
              <a:rPr lang="en-AU" sz="2400" b="1" dirty="0">
                <a:latin typeface="+mn-lt"/>
              </a:rPr>
              <a:t> </a:t>
            </a:r>
            <a:r>
              <a:rPr lang="en-AU" sz="2400" b="1" dirty="0" err="1">
                <a:latin typeface="+mn-lt"/>
              </a:rPr>
              <a:t>Egzersizler</a:t>
            </a:r>
            <a:endParaRPr lang="tr-TR" sz="2400" b="1"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Klinik </a:t>
            </a:r>
            <a:r>
              <a:rPr lang="en-AU" sz="2400" dirty="0" err="1">
                <a:latin typeface="+mn-lt"/>
              </a:rPr>
              <a:t>dışı</a:t>
            </a:r>
            <a:r>
              <a:rPr lang="en-AU" sz="2400" dirty="0">
                <a:latin typeface="+mn-lt"/>
              </a:rPr>
              <a:t> </a:t>
            </a:r>
            <a:r>
              <a:rPr lang="en-AU" sz="2400" dirty="0" err="1">
                <a:latin typeface="+mn-lt"/>
              </a:rPr>
              <a:t>alternatifler</a:t>
            </a:r>
            <a:r>
              <a:rPr lang="en-AU" sz="2400" dirty="0">
                <a:latin typeface="+mn-lt"/>
              </a:rPr>
              <a:t> </a:t>
            </a:r>
            <a:r>
              <a:rPr lang="en-AU" sz="2400" dirty="0" err="1">
                <a:latin typeface="+mn-lt"/>
              </a:rPr>
              <a:t>olarak</a:t>
            </a:r>
            <a:r>
              <a:rPr lang="en-AU" sz="2400" dirty="0">
                <a:latin typeface="+mn-lt"/>
              </a:rPr>
              <a:t> </a:t>
            </a:r>
            <a:r>
              <a:rPr lang="en-AU" sz="2400" dirty="0" err="1">
                <a:latin typeface="+mn-lt"/>
              </a:rPr>
              <a:t>açık</a:t>
            </a:r>
            <a:r>
              <a:rPr lang="en-AU" sz="2400" dirty="0">
                <a:latin typeface="+mn-lt"/>
              </a:rPr>
              <a:t> </a:t>
            </a:r>
            <a:r>
              <a:rPr lang="en-AU" sz="2400" dirty="0" err="1">
                <a:latin typeface="+mn-lt"/>
              </a:rPr>
              <a:t>alan</a:t>
            </a:r>
            <a:r>
              <a:rPr lang="en-AU" sz="2400" dirty="0">
                <a:latin typeface="+mn-lt"/>
              </a:rPr>
              <a:t>, park </a:t>
            </a:r>
            <a:r>
              <a:rPr lang="en-AU" sz="2400" dirty="0" err="1">
                <a:latin typeface="+mn-lt"/>
              </a:rPr>
              <a:t>ve</a:t>
            </a:r>
            <a:r>
              <a:rPr lang="en-AU" sz="2400" dirty="0">
                <a:latin typeface="+mn-lt"/>
              </a:rPr>
              <a:t> </a:t>
            </a:r>
            <a:r>
              <a:rPr lang="en-AU" sz="2400" dirty="0" err="1">
                <a:latin typeface="+mn-lt"/>
              </a:rPr>
              <a:t>doğa</a:t>
            </a:r>
            <a:r>
              <a:rPr lang="en-AU" sz="2400" dirty="0">
                <a:latin typeface="+mn-lt"/>
              </a:rPr>
              <a:t> </a:t>
            </a:r>
            <a:r>
              <a:rPr lang="en-AU" sz="2400" dirty="0" err="1">
                <a:latin typeface="+mn-lt"/>
              </a:rPr>
              <a:t>yürüyüşü</a:t>
            </a:r>
            <a:r>
              <a:rPr lang="en-AU" sz="2400" dirty="0">
                <a:latin typeface="+mn-lt"/>
              </a:rPr>
              <a:t> </a:t>
            </a:r>
            <a:r>
              <a:rPr lang="en-AU" sz="2400" dirty="0" err="1">
                <a:latin typeface="+mn-lt"/>
              </a:rPr>
              <a:t>odaklı</a:t>
            </a:r>
            <a:r>
              <a:rPr lang="en-AU" sz="2400" dirty="0">
                <a:latin typeface="+mn-lt"/>
              </a:rPr>
              <a:t> </a:t>
            </a:r>
            <a:r>
              <a:rPr lang="en-AU" sz="2400" dirty="0" err="1">
                <a:latin typeface="+mn-lt"/>
              </a:rPr>
              <a:t>yeşil</a:t>
            </a:r>
            <a:r>
              <a:rPr lang="en-AU" sz="2400" dirty="0">
                <a:latin typeface="+mn-lt"/>
              </a:rPr>
              <a:t> </a:t>
            </a:r>
            <a:r>
              <a:rPr lang="en-AU" sz="2400" dirty="0" err="1">
                <a:latin typeface="+mn-lt"/>
              </a:rPr>
              <a:t>rehabilitasyon</a:t>
            </a:r>
            <a:r>
              <a:rPr lang="en-AU" sz="2400" dirty="0">
                <a:latin typeface="+mn-lt"/>
              </a:rPr>
              <a:t> </a:t>
            </a:r>
            <a:r>
              <a:rPr lang="en-AU" sz="2400" dirty="0" err="1">
                <a:latin typeface="+mn-lt"/>
              </a:rPr>
              <a:t>uygulamaları</a:t>
            </a:r>
            <a:r>
              <a:rPr lang="en-AU" sz="2400" dirty="0">
                <a:latin typeface="+mn-lt"/>
              </a:rPr>
              <a:t>.</a:t>
            </a:r>
            <a:endParaRPr lang="tr-TR" sz="2400" dirty="0">
              <a:latin typeface="+mn-lt"/>
            </a:endParaRPr>
          </a:p>
          <a:p>
            <a:pPr marL="457200" indent="-457200">
              <a:lnSpc>
                <a:spcPct val="90000"/>
              </a:lnSpc>
              <a:spcAft>
                <a:spcPts val="600"/>
              </a:spcAft>
              <a:buFont typeface="Arial" panose="020B0604020202020204" pitchFamily="34" charset="0"/>
              <a:buChar char="•"/>
            </a:pPr>
            <a:endParaRPr lang="tr-TR" sz="2400" dirty="0">
              <a:latin typeface="+mn-lt"/>
            </a:endParaRPr>
          </a:p>
          <a:p>
            <a:pPr>
              <a:lnSpc>
                <a:spcPct val="90000"/>
              </a:lnSpc>
              <a:spcAft>
                <a:spcPts val="600"/>
              </a:spcAft>
            </a:pPr>
            <a:r>
              <a:rPr lang="en-AU" sz="2400" b="1" dirty="0" err="1">
                <a:latin typeface="+mn-lt"/>
              </a:rPr>
              <a:t>Dijitalleşme</a:t>
            </a:r>
            <a:r>
              <a:rPr lang="en-AU" sz="2400" b="1" dirty="0">
                <a:latin typeface="+mn-lt"/>
              </a:rPr>
              <a:t> </a:t>
            </a:r>
            <a:r>
              <a:rPr lang="en-AU" sz="2400" b="1" dirty="0" err="1">
                <a:latin typeface="+mn-lt"/>
              </a:rPr>
              <a:t>ve</a:t>
            </a:r>
            <a:r>
              <a:rPr lang="en-AU" sz="2400" b="1" dirty="0">
                <a:latin typeface="+mn-lt"/>
              </a:rPr>
              <a:t> </a:t>
            </a:r>
            <a:r>
              <a:rPr lang="en-AU" sz="2400" b="1" dirty="0" err="1">
                <a:latin typeface="+mn-lt"/>
              </a:rPr>
              <a:t>Telerehabilitasyon</a:t>
            </a:r>
            <a:endParaRPr lang="tr-TR" sz="2400" b="1" dirty="0">
              <a:latin typeface="+mn-lt"/>
            </a:endParaRPr>
          </a:p>
          <a:p>
            <a:pPr>
              <a:lnSpc>
                <a:spcPct val="90000"/>
              </a:lnSpc>
              <a:spcAft>
                <a:spcPts val="600"/>
              </a:spcAft>
            </a:pPr>
            <a:endParaRPr lang="tr-TR" sz="2400" b="1" dirty="0">
              <a:latin typeface="+mn-lt"/>
            </a:endParaRPr>
          </a:p>
          <a:p>
            <a:pPr>
              <a:lnSpc>
                <a:spcPct val="90000"/>
              </a:lnSpc>
              <a:spcAft>
                <a:spcPts val="600"/>
              </a:spcAft>
            </a:pPr>
            <a:r>
              <a:rPr lang="en-AU" sz="2400" b="1" dirty="0">
                <a:latin typeface="+mn-lt"/>
              </a:rPr>
              <a:t>Karbon Ayak </a:t>
            </a:r>
            <a:r>
              <a:rPr lang="en-AU" sz="2400" b="1" dirty="0" err="1">
                <a:latin typeface="+mn-lt"/>
              </a:rPr>
              <a:t>İzini</a:t>
            </a:r>
            <a:r>
              <a:rPr lang="en-AU" sz="2400" b="1" dirty="0">
                <a:latin typeface="+mn-lt"/>
              </a:rPr>
              <a:t> </a:t>
            </a:r>
            <a:r>
              <a:rPr lang="en-AU" sz="2400" b="1" dirty="0" err="1">
                <a:latin typeface="+mn-lt"/>
              </a:rPr>
              <a:t>Azaltma</a:t>
            </a:r>
            <a:endParaRPr lang="tr-TR" sz="2400" b="1"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a:t>
            </a:r>
            <a:r>
              <a:rPr lang="en-AU" sz="2400" dirty="0" err="1">
                <a:latin typeface="+mn-lt"/>
              </a:rPr>
              <a:t>Telerehabilitasyon</a:t>
            </a:r>
            <a:r>
              <a:rPr lang="en-AU" sz="2400" dirty="0">
                <a:latin typeface="+mn-lt"/>
              </a:rPr>
              <a:t> (</a:t>
            </a:r>
            <a:r>
              <a:rPr lang="en-AU" sz="2400" dirty="0" err="1">
                <a:latin typeface="+mn-lt"/>
              </a:rPr>
              <a:t>uzaktan</a:t>
            </a:r>
            <a:r>
              <a:rPr lang="en-AU" sz="2400" dirty="0">
                <a:latin typeface="+mn-lt"/>
              </a:rPr>
              <a:t> </a:t>
            </a:r>
            <a:r>
              <a:rPr lang="en-AU" sz="2400" dirty="0" err="1">
                <a:latin typeface="+mn-lt"/>
              </a:rPr>
              <a:t>seanslar</a:t>
            </a:r>
            <a:r>
              <a:rPr lang="en-AU" sz="2400" dirty="0">
                <a:latin typeface="+mn-lt"/>
              </a:rPr>
              <a:t>) </a:t>
            </a:r>
            <a:r>
              <a:rPr lang="en-AU" sz="2400" dirty="0" err="1">
                <a:latin typeface="+mn-lt"/>
              </a:rPr>
              <a:t>sayesinde</a:t>
            </a:r>
            <a:r>
              <a:rPr lang="en-AU" sz="2400" dirty="0">
                <a:latin typeface="+mn-lt"/>
              </a:rPr>
              <a:t> hasta </a:t>
            </a:r>
            <a:r>
              <a:rPr lang="en-AU" sz="2400" dirty="0" err="1">
                <a:latin typeface="+mn-lt"/>
              </a:rPr>
              <a:t>ve</a:t>
            </a:r>
            <a:r>
              <a:rPr lang="en-AU" sz="2400" dirty="0">
                <a:latin typeface="+mn-lt"/>
              </a:rPr>
              <a:t> </a:t>
            </a:r>
            <a:r>
              <a:rPr lang="en-AU" sz="2400" dirty="0" err="1">
                <a:latin typeface="+mn-lt"/>
              </a:rPr>
              <a:t>terapist</a:t>
            </a:r>
            <a:r>
              <a:rPr lang="en-AU" sz="2400" dirty="0">
                <a:latin typeface="+mn-lt"/>
              </a:rPr>
              <a:t> </a:t>
            </a:r>
            <a:r>
              <a:rPr lang="en-AU" sz="2400" dirty="0" err="1">
                <a:latin typeface="+mn-lt"/>
              </a:rPr>
              <a:t>kaynaklı</a:t>
            </a:r>
            <a:r>
              <a:rPr lang="en-AU" sz="2400" dirty="0">
                <a:latin typeface="+mn-lt"/>
              </a:rPr>
              <a:t> </a:t>
            </a:r>
            <a:r>
              <a:rPr lang="en-AU" sz="2400" dirty="0" err="1">
                <a:latin typeface="+mn-lt"/>
              </a:rPr>
              <a:t>ulaşım</a:t>
            </a:r>
            <a:r>
              <a:rPr lang="en-AU" sz="2400" dirty="0">
                <a:latin typeface="+mn-lt"/>
              </a:rPr>
              <a:t> </a:t>
            </a:r>
            <a:r>
              <a:rPr lang="en-AU" sz="2400" dirty="0" err="1">
                <a:latin typeface="+mn-lt"/>
              </a:rPr>
              <a:t>emisyonlarının</a:t>
            </a:r>
            <a:r>
              <a:rPr lang="en-AU" sz="2400" dirty="0">
                <a:latin typeface="+mn-lt"/>
              </a:rPr>
              <a:t> </a:t>
            </a:r>
            <a:r>
              <a:rPr lang="en-AU" sz="2400" dirty="0" err="1">
                <a:latin typeface="+mn-lt"/>
              </a:rPr>
              <a:t>sıfırlanması</a:t>
            </a:r>
            <a:r>
              <a:rPr lang="en-AU" sz="2400" dirty="0">
                <a:latin typeface="+mn-lt"/>
              </a:rPr>
              <a:t>.</a:t>
            </a:r>
            <a:endParaRPr lang="tr-TR" sz="2400" dirty="0">
              <a:latin typeface="+mn-lt"/>
            </a:endParaRPr>
          </a:p>
          <a:p>
            <a:pPr marL="457200" indent="-457200">
              <a:lnSpc>
                <a:spcPct val="90000"/>
              </a:lnSpc>
              <a:spcAft>
                <a:spcPts val="600"/>
              </a:spcAft>
              <a:buFont typeface="Arial" panose="020B0604020202020204" pitchFamily="34" charset="0"/>
              <a:buChar char="•"/>
            </a:pPr>
            <a:endParaRPr lang="tr-TR" sz="2400" dirty="0">
              <a:latin typeface="+mn-lt"/>
            </a:endParaRPr>
          </a:p>
          <a:p>
            <a:pPr>
              <a:lnSpc>
                <a:spcPct val="90000"/>
              </a:lnSpc>
              <a:spcAft>
                <a:spcPts val="600"/>
              </a:spcAft>
            </a:pPr>
            <a:r>
              <a:rPr lang="en-AU" sz="2400" b="1" dirty="0">
                <a:latin typeface="+mn-lt"/>
              </a:rPr>
              <a:t>Online </a:t>
            </a:r>
            <a:r>
              <a:rPr lang="en-AU" sz="2400" b="1" dirty="0" err="1">
                <a:latin typeface="+mn-lt"/>
              </a:rPr>
              <a:t>Egzersiz</a:t>
            </a:r>
            <a:r>
              <a:rPr lang="en-AU" sz="2400" b="1" dirty="0">
                <a:latin typeface="+mn-lt"/>
              </a:rPr>
              <a:t> </a:t>
            </a:r>
            <a:r>
              <a:rPr lang="en-AU" sz="2400" b="1" dirty="0" err="1">
                <a:latin typeface="+mn-lt"/>
              </a:rPr>
              <a:t>Programları</a:t>
            </a:r>
            <a:r>
              <a:rPr lang="en-AU" sz="2400" b="1" dirty="0">
                <a:latin typeface="+mn-lt"/>
              </a:rPr>
              <a:t> </a:t>
            </a:r>
            <a:r>
              <a:rPr lang="en-AU" sz="2400" b="1" dirty="0" err="1">
                <a:latin typeface="+mn-lt"/>
              </a:rPr>
              <a:t>ve</a:t>
            </a:r>
            <a:r>
              <a:rPr lang="en-AU" sz="2400" b="1" dirty="0">
                <a:latin typeface="+mn-lt"/>
              </a:rPr>
              <a:t> </a:t>
            </a:r>
            <a:r>
              <a:rPr lang="en-AU" sz="2400" b="1" dirty="0" err="1">
                <a:latin typeface="+mn-lt"/>
              </a:rPr>
              <a:t>Dijital</a:t>
            </a:r>
            <a:r>
              <a:rPr lang="en-AU" sz="2400" b="1" dirty="0">
                <a:latin typeface="+mn-lt"/>
              </a:rPr>
              <a:t> </a:t>
            </a:r>
            <a:r>
              <a:rPr lang="en-AU" sz="2400" b="1" dirty="0" err="1">
                <a:latin typeface="+mn-lt"/>
              </a:rPr>
              <a:t>Eğitim</a:t>
            </a:r>
            <a:endParaRPr lang="tr-TR" sz="2400" dirty="0">
              <a:latin typeface="+mn-lt"/>
            </a:endParaRPr>
          </a:p>
          <a:p>
            <a:pPr marL="457200" indent="-457200">
              <a:lnSpc>
                <a:spcPct val="90000"/>
              </a:lnSpc>
              <a:spcAft>
                <a:spcPts val="600"/>
              </a:spcAft>
              <a:buFont typeface="Arial" panose="020B0604020202020204" pitchFamily="34" charset="0"/>
              <a:buChar char="•"/>
            </a:pPr>
            <a:r>
              <a:rPr lang="en-AU" sz="2400" dirty="0">
                <a:latin typeface="+mn-lt"/>
              </a:rPr>
              <a:t> </a:t>
            </a:r>
            <a:r>
              <a:rPr lang="en-AU" sz="2400" dirty="0" err="1">
                <a:latin typeface="+mn-lt"/>
              </a:rPr>
              <a:t>Kağıt</a:t>
            </a:r>
            <a:r>
              <a:rPr lang="en-AU" sz="2400" dirty="0">
                <a:latin typeface="+mn-lt"/>
              </a:rPr>
              <a:t> </a:t>
            </a:r>
            <a:r>
              <a:rPr lang="en-AU" sz="2400" dirty="0" err="1">
                <a:latin typeface="+mn-lt"/>
              </a:rPr>
              <a:t>israfını</a:t>
            </a:r>
            <a:r>
              <a:rPr lang="en-AU" sz="2400" dirty="0">
                <a:latin typeface="+mn-lt"/>
              </a:rPr>
              <a:t> </a:t>
            </a:r>
            <a:r>
              <a:rPr lang="en-AU" sz="2400" dirty="0" err="1">
                <a:latin typeface="+mn-lt"/>
              </a:rPr>
              <a:t>önleyen</a:t>
            </a:r>
            <a:r>
              <a:rPr lang="en-AU" sz="2400" dirty="0">
                <a:latin typeface="+mn-lt"/>
              </a:rPr>
              <a:t>, video </a:t>
            </a:r>
            <a:r>
              <a:rPr lang="en-AU" sz="2400" dirty="0" err="1">
                <a:latin typeface="+mn-lt"/>
              </a:rPr>
              <a:t>tabanlı</a:t>
            </a:r>
            <a:r>
              <a:rPr lang="en-AU" sz="2400" dirty="0">
                <a:latin typeface="+mn-lt"/>
              </a:rPr>
              <a:t> </a:t>
            </a:r>
            <a:r>
              <a:rPr lang="en-AU" sz="2400" dirty="0" err="1">
                <a:latin typeface="+mn-lt"/>
              </a:rPr>
              <a:t>ev</a:t>
            </a:r>
            <a:r>
              <a:rPr lang="en-AU" sz="2400" dirty="0">
                <a:latin typeface="+mn-lt"/>
              </a:rPr>
              <a:t> </a:t>
            </a:r>
            <a:r>
              <a:rPr lang="en-AU" sz="2400" dirty="0" err="1">
                <a:latin typeface="+mn-lt"/>
              </a:rPr>
              <a:t>egzersiz</a:t>
            </a:r>
            <a:r>
              <a:rPr lang="en-AU" sz="2400" dirty="0">
                <a:latin typeface="+mn-lt"/>
              </a:rPr>
              <a:t> </a:t>
            </a:r>
            <a:r>
              <a:rPr lang="en-AU" sz="2400" dirty="0" err="1">
                <a:latin typeface="+mn-lt"/>
              </a:rPr>
              <a:t>takipleri</a:t>
            </a:r>
            <a:r>
              <a:rPr lang="en-AU" sz="2400" dirty="0">
                <a:latin typeface="+mn-lt"/>
              </a:rPr>
              <a:t> </a:t>
            </a:r>
            <a:r>
              <a:rPr lang="en-AU" sz="2400" dirty="0" err="1">
                <a:latin typeface="+mn-lt"/>
              </a:rPr>
              <a:t>ve</a:t>
            </a:r>
            <a:r>
              <a:rPr lang="en-AU" sz="2400" dirty="0">
                <a:latin typeface="+mn-lt"/>
              </a:rPr>
              <a:t> </a:t>
            </a:r>
            <a:r>
              <a:rPr lang="en-AU" sz="2400" dirty="0" err="1">
                <a:latin typeface="+mn-lt"/>
              </a:rPr>
              <a:t>dijital</a:t>
            </a:r>
            <a:r>
              <a:rPr lang="en-AU" sz="2400" dirty="0">
                <a:latin typeface="+mn-lt"/>
              </a:rPr>
              <a:t> hasta </a:t>
            </a:r>
            <a:r>
              <a:rPr lang="en-AU" sz="2400" dirty="0" err="1">
                <a:latin typeface="+mn-lt"/>
              </a:rPr>
              <a:t>bilgilendirme</a:t>
            </a:r>
            <a:r>
              <a:rPr lang="en-AU" sz="2400" dirty="0">
                <a:latin typeface="+mn-lt"/>
              </a:rPr>
              <a:t> </a:t>
            </a:r>
            <a:r>
              <a:rPr lang="en-AU" sz="2400" dirty="0" err="1">
                <a:latin typeface="+mn-lt"/>
              </a:rPr>
              <a:t>broşürleri</a:t>
            </a:r>
            <a:r>
              <a:rPr lang="en-AU" sz="2400" dirty="0">
                <a:latin typeface="+mn-lt"/>
              </a:rPr>
              <a:t>.</a:t>
            </a:r>
          </a:p>
        </p:txBody>
      </p:sp>
    </p:spTree>
    <p:extLst>
      <p:ext uri="{BB962C8B-B14F-4D97-AF65-F5344CB8AC3E}">
        <p14:creationId xmlns:p14="http://schemas.microsoft.com/office/powerpoint/2010/main" val="2049853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3">
            <a:extLst>
              <a:ext uri="{FF2B5EF4-FFF2-40B4-BE49-F238E27FC236}">
                <a16:creationId xmlns:a16="http://schemas.microsoft.com/office/drawing/2014/main" id="{F944E337-3E5D-4A1F-A5A1-2057F25B8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4100" cy="1130935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DA50D69-7CF7-4844-B844-A2B821C77F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951"/>
            <a:ext cx="20104100" cy="11322301"/>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0B27953-B0C7-612B-D9B8-A333A8521005}"/>
              </a:ext>
            </a:extLst>
          </p:cNvPr>
          <p:cNvSpPr>
            <a:spLocks noGrp="1"/>
          </p:cNvSpPr>
          <p:nvPr>
            <p:ph type="title"/>
          </p:nvPr>
        </p:nvSpPr>
        <p:spPr>
          <a:xfrm>
            <a:off x="7539039" y="992320"/>
            <a:ext cx="11182905" cy="1080955"/>
          </a:xfrm>
        </p:spPr>
        <p:txBody>
          <a:bodyPr>
            <a:normAutofit/>
          </a:bodyPr>
          <a:lstStyle/>
          <a:p>
            <a:r>
              <a:rPr lang="en-AU" dirty="0" err="1">
                <a:latin typeface="+mj-lt"/>
              </a:rPr>
              <a:t>Sosyo-Ekonomik</a:t>
            </a:r>
            <a:r>
              <a:rPr lang="en-AU" dirty="0">
                <a:latin typeface="+mj-lt"/>
              </a:rPr>
              <a:t> </a:t>
            </a:r>
            <a:r>
              <a:rPr lang="en-AU" dirty="0" err="1">
                <a:latin typeface="+mj-lt"/>
              </a:rPr>
              <a:t>Sürdürülebilirliğe</a:t>
            </a:r>
            <a:r>
              <a:rPr lang="en-AU" dirty="0">
                <a:latin typeface="+mj-lt"/>
              </a:rPr>
              <a:t> </a:t>
            </a:r>
            <a:r>
              <a:rPr lang="en-AU" dirty="0" err="1">
                <a:latin typeface="+mj-lt"/>
              </a:rPr>
              <a:t>Katkılar</a:t>
            </a:r>
            <a:endParaRPr lang="en-AU" dirty="0">
              <a:latin typeface="+mj-lt"/>
            </a:endParaRPr>
          </a:p>
        </p:txBody>
      </p:sp>
      <p:sp>
        <p:nvSpPr>
          <p:cNvPr id="3" name="Metin Yer Tutucusu 2">
            <a:extLst>
              <a:ext uri="{FF2B5EF4-FFF2-40B4-BE49-F238E27FC236}">
                <a16:creationId xmlns:a16="http://schemas.microsoft.com/office/drawing/2014/main" id="{5EDCD280-17EE-5038-3D8C-2E2F2F6CBC59}"/>
              </a:ext>
            </a:extLst>
          </p:cNvPr>
          <p:cNvSpPr>
            <a:spLocks noGrp="1"/>
          </p:cNvSpPr>
          <p:nvPr>
            <p:ph type="body" idx="1"/>
          </p:nvPr>
        </p:nvSpPr>
        <p:spPr>
          <a:xfrm>
            <a:off x="6937739" y="2454275"/>
            <a:ext cx="11784205" cy="7609509"/>
          </a:xfrm>
        </p:spPr>
        <p:txBody>
          <a:bodyPr anchor="t">
            <a:normAutofit/>
          </a:bodyPr>
          <a:lstStyle/>
          <a:p>
            <a:pPr>
              <a:lnSpc>
                <a:spcPct val="90000"/>
              </a:lnSpc>
              <a:spcAft>
                <a:spcPts val="600"/>
              </a:spcAft>
            </a:pPr>
            <a:r>
              <a:rPr lang="en-AU" sz="2800" b="1" dirty="0" err="1">
                <a:latin typeface="+mn-lt"/>
              </a:rPr>
              <a:t>Koruyucu</a:t>
            </a:r>
            <a:r>
              <a:rPr lang="en-AU" sz="2800" b="1" dirty="0">
                <a:latin typeface="+mn-lt"/>
              </a:rPr>
              <a:t> </a:t>
            </a:r>
            <a:r>
              <a:rPr lang="en-AU" sz="2800" b="1" dirty="0" err="1">
                <a:latin typeface="+mn-lt"/>
              </a:rPr>
              <a:t>Sağlık</a:t>
            </a:r>
            <a:r>
              <a:rPr lang="en-AU" sz="2800" b="1" dirty="0">
                <a:latin typeface="+mn-lt"/>
              </a:rPr>
              <a:t> (</a:t>
            </a:r>
            <a:r>
              <a:rPr lang="en-AU" sz="2800" b="1" dirty="0" err="1">
                <a:latin typeface="+mn-lt"/>
              </a:rPr>
              <a:t>Sistem</a:t>
            </a:r>
            <a:r>
              <a:rPr lang="en-AU" sz="2800" b="1" dirty="0">
                <a:latin typeface="+mn-lt"/>
              </a:rPr>
              <a:t> </a:t>
            </a:r>
            <a:r>
              <a:rPr lang="en-AU" sz="2800" b="1" dirty="0" err="1">
                <a:latin typeface="+mn-lt"/>
              </a:rPr>
              <a:t>Yükünü</a:t>
            </a:r>
            <a:r>
              <a:rPr lang="en-AU" sz="2800" b="1" dirty="0">
                <a:latin typeface="+mn-lt"/>
              </a:rPr>
              <a:t> </a:t>
            </a:r>
            <a:r>
              <a:rPr lang="en-AU" sz="2800" b="1" dirty="0" err="1">
                <a:latin typeface="+mn-lt"/>
              </a:rPr>
              <a:t>Azaltma</a:t>
            </a:r>
            <a:r>
              <a:rPr lang="en-AU" sz="2800" b="1" dirty="0">
                <a:latin typeface="+mn-lt"/>
              </a:rPr>
              <a:t>)</a:t>
            </a:r>
            <a:endParaRPr lang="tr-TR" sz="2800" b="1" dirty="0">
              <a:latin typeface="+mn-lt"/>
            </a:endParaRPr>
          </a:p>
          <a:p>
            <a:pPr marL="342900" indent="-342900">
              <a:lnSpc>
                <a:spcPct val="90000"/>
              </a:lnSpc>
              <a:spcAft>
                <a:spcPts val="600"/>
              </a:spcAft>
              <a:buFont typeface="Arial" panose="020B0604020202020204" pitchFamily="34" charset="0"/>
              <a:buChar char="•"/>
            </a:pPr>
            <a:r>
              <a:rPr lang="en-AU" sz="2800" dirty="0" err="1">
                <a:latin typeface="+mn-lt"/>
              </a:rPr>
              <a:t>Yaşlılarda</a:t>
            </a:r>
            <a:r>
              <a:rPr lang="en-AU" sz="2800" dirty="0">
                <a:latin typeface="+mn-lt"/>
              </a:rPr>
              <a:t> </a:t>
            </a:r>
            <a:r>
              <a:rPr lang="en-AU" sz="2800" dirty="0" err="1">
                <a:latin typeface="+mn-lt"/>
              </a:rPr>
              <a:t>düşme</a:t>
            </a:r>
            <a:r>
              <a:rPr lang="en-AU" sz="2800" dirty="0">
                <a:latin typeface="+mn-lt"/>
              </a:rPr>
              <a:t>/</a:t>
            </a:r>
            <a:r>
              <a:rPr lang="en-AU" sz="2800" dirty="0" err="1">
                <a:latin typeface="+mn-lt"/>
              </a:rPr>
              <a:t>kırık</a:t>
            </a:r>
            <a:r>
              <a:rPr lang="en-AU" sz="2800" dirty="0">
                <a:latin typeface="+mn-lt"/>
              </a:rPr>
              <a:t> </a:t>
            </a:r>
            <a:r>
              <a:rPr lang="en-AU" sz="2800" dirty="0" err="1">
                <a:latin typeface="+mn-lt"/>
              </a:rPr>
              <a:t>riskini</a:t>
            </a:r>
            <a:r>
              <a:rPr lang="en-AU" sz="2800" dirty="0">
                <a:latin typeface="+mn-lt"/>
              </a:rPr>
              <a:t> </a:t>
            </a:r>
            <a:r>
              <a:rPr lang="en-AU" sz="2800" dirty="0" err="1">
                <a:latin typeface="+mn-lt"/>
              </a:rPr>
              <a:t>önleme</a:t>
            </a:r>
            <a:endParaRPr lang="tr-TR" sz="2800" dirty="0">
              <a:latin typeface="+mn-lt"/>
            </a:endParaRPr>
          </a:p>
          <a:p>
            <a:pPr marL="342900" indent="-342900">
              <a:lnSpc>
                <a:spcPct val="90000"/>
              </a:lnSpc>
              <a:spcAft>
                <a:spcPts val="600"/>
              </a:spcAft>
              <a:buFont typeface="Arial" panose="020B0604020202020204" pitchFamily="34" charset="0"/>
              <a:buChar char="•"/>
            </a:pPr>
            <a:r>
              <a:rPr lang="tr-TR" sz="2800" dirty="0">
                <a:latin typeface="+mn-lt"/>
              </a:rPr>
              <a:t>H</a:t>
            </a:r>
            <a:r>
              <a:rPr lang="en-AU" sz="2800" dirty="0" err="1">
                <a:latin typeface="+mn-lt"/>
              </a:rPr>
              <a:t>areketsizliğe</a:t>
            </a:r>
            <a:r>
              <a:rPr lang="en-AU" sz="2800" dirty="0">
                <a:latin typeface="+mn-lt"/>
              </a:rPr>
              <a:t> </a:t>
            </a:r>
            <a:r>
              <a:rPr lang="en-AU" sz="2800" dirty="0" err="1">
                <a:latin typeface="+mn-lt"/>
              </a:rPr>
              <a:t>bağlı</a:t>
            </a:r>
            <a:r>
              <a:rPr lang="en-AU" sz="2800" dirty="0">
                <a:latin typeface="+mn-lt"/>
              </a:rPr>
              <a:t> </a:t>
            </a:r>
            <a:r>
              <a:rPr lang="en-AU" sz="2800" dirty="0" err="1">
                <a:latin typeface="+mn-lt"/>
              </a:rPr>
              <a:t>gelişen</a:t>
            </a:r>
            <a:r>
              <a:rPr lang="en-AU" sz="2800" dirty="0">
                <a:latin typeface="+mn-lt"/>
              </a:rPr>
              <a:t> </a:t>
            </a:r>
            <a:r>
              <a:rPr lang="en-AU" sz="2800" dirty="0" err="1">
                <a:latin typeface="+mn-lt"/>
              </a:rPr>
              <a:t>diyabet</a:t>
            </a:r>
            <a:r>
              <a:rPr lang="en-AU" sz="2800" dirty="0">
                <a:latin typeface="+mn-lt"/>
              </a:rPr>
              <a:t> </a:t>
            </a:r>
            <a:r>
              <a:rPr lang="en-AU" sz="2800" dirty="0" err="1">
                <a:latin typeface="+mn-lt"/>
              </a:rPr>
              <a:t>ve</a:t>
            </a:r>
            <a:r>
              <a:rPr lang="en-AU" sz="2800" dirty="0">
                <a:latin typeface="+mn-lt"/>
              </a:rPr>
              <a:t> </a:t>
            </a:r>
            <a:r>
              <a:rPr lang="en-AU" sz="2800" dirty="0" err="1">
                <a:latin typeface="+mn-lt"/>
              </a:rPr>
              <a:t>kalp</a:t>
            </a:r>
            <a:r>
              <a:rPr lang="en-AU" sz="2800" dirty="0">
                <a:latin typeface="+mn-lt"/>
              </a:rPr>
              <a:t> </a:t>
            </a:r>
            <a:r>
              <a:rPr lang="en-AU" sz="2800" dirty="0" err="1">
                <a:latin typeface="+mn-lt"/>
              </a:rPr>
              <a:t>hastalıklarının</a:t>
            </a:r>
            <a:r>
              <a:rPr lang="en-AU" sz="2800" dirty="0">
                <a:latin typeface="+mn-lt"/>
              </a:rPr>
              <a:t> </a:t>
            </a:r>
            <a:r>
              <a:rPr lang="en-AU" sz="2800" dirty="0" err="1">
                <a:latin typeface="+mn-lt"/>
              </a:rPr>
              <a:t>önüne</a:t>
            </a:r>
            <a:r>
              <a:rPr lang="en-AU" sz="2800" dirty="0">
                <a:latin typeface="+mn-lt"/>
              </a:rPr>
              <a:t> </a:t>
            </a:r>
            <a:r>
              <a:rPr lang="en-AU" sz="2800" dirty="0" err="1">
                <a:latin typeface="+mn-lt"/>
              </a:rPr>
              <a:t>geçme</a:t>
            </a:r>
            <a:r>
              <a:rPr lang="en-AU" sz="2800" dirty="0">
                <a:latin typeface="+mn-lt"/>
              </a:rPr>
              <a:t>.</a:t>
            </a:r>
            <a:endParaRPr lang="tr-TR" sz="2800" dirty="0">
              <a:latin typeface="+mn-lt"/>
            </a:endParaRPr>
          </a:p>
          <a:p>
            <a:pPr marL="342900" indent="-342900">
              <a:lnSpc>
                <a:spcPct val="90000"/>
              </a:lnSpc>
              <a:spcAft>
                <a:spcPts val="600"/>
              </a:spcAft>
              <a:buFont typeface="Arial" panose="020B0604020202020204" pitchFamily="34" charset="0"/>
              <a:buChar char="•"/>
            </a:pPr>
            <a:endParaRPr lang="tr-TR" sz="2800" dirty="0">
              <a:latin typeface="+mn-lt"/>
            </a:endParaRPr>
          </a:p>
          <a:p>
            <a:pPr>
              <a:lnSpc>
                <a:spcPct val="90000"/>
              </a:lnSpc>
              <a:spcAft>
                <a:spcPts val="600"/>
              </a:spcAft>
            </a:pPr>
            <a:r>
              <a:rPr lang="en-AU" sz="2800" b="1" dirty="0" err="1">
                <a:latin typeface="+mn-lt"/>
              </a:rPr>
              <a:t>Maliyet</a:t>
            </a:r>
            <a:r>
              <a:rPr lang="en-AU" sz="2800" b="1" dirty="0">
                <a:latin typeface="+mn-lt"/>
              </a:rPr>
              <a:t> </a:t>
            </a:r>
            <a:r>
              <a:rPr lang="en-AU" sz="2800" b="1" dirty="0" err="1">
                <a:latin typeface="+mn-lt"/>
              </a:rPr>
              <a:t>Verimliliği</a:t>
            </a:r>
            <a:endParaRPr lang="tr-TR" sz="2800" b="1" dirty="0">
              <a:latin typeface="+mn-lt"/>
            </a:endParaRPr>
          </a:p>
          <a:p>
            <a:pPr marL="457200" indent="-457200">
              <a:lnSpc>
                <a:spcPct val="90000"/>
              </a:lnSpc>
              <a:spcAft>
                <a:spcPts val="600"/>
              </a:spcAft>
              <a:buFont typeface="Arial" panose="020B0604020202020204" pitchFamily="34" charset="0"/>
              <a:buChar char="•"/>
            </a:pPr>
            <a:r>
              <a:rPr lang="en-AU" sz="2800" b="1" dirty="0">
                <a:latin typeface="+mn-lt"/>
              </a:rPr>
              <a:t> </a:t>
            </a:r>
            <a:r>
              <a:rPr lang="en-AU" sz="2800" dirty="0" err="1">
                <a:latin typeface="+mn-lt"/>
              </a:rPr>
              <a:t>Birçok</a:t>
            </a:r>
            <a:r>
              <a:rPr lang="en-AU" sz="2800" dirty="0">
                <a:latin typeface="+mn-lt"/>
              </a:rPr>
              <a:t> kas-</a:t>
            </a:r>
            <a:r>
              <a:rPr lang="en-AU" sz="2800" dirty="0" err="1">
                <a:latin typeface="+mn-lt"/>
              </a:rPr>
              <a:t>iskelet</a:t>
            </a:r>
            <a:r>
              <a:rPr lang="en-AU" sz="2800" dirty="0">
                <a:latin typeface="+mn-lt"/>
              </a:rPr>
              <a:t> </a:t>
            </a:r>
            <a:r>
              <a:rPr lang="en-AU" sz="2800" dirty="0" err="1">
                <a:latin typeface="+mn-lt"/>
              </a:rPr>
              <a:t>probleminde</a:t>
            </a:r>
            <a:r>
              <a:rPr lang="en-AU" sz="2800" dirty="0">
                <a:latin typeface="+mn-lt"/>
              </a:rPr>
              <a:t> </a:t>
            </a:r>
            <a:r>
              <a:rPr lang="en-AU" sz="2800" dirty="0" err="1">
                <a:latin typeface="+mn-lt"/>
              </a:rPr>
              <a:t>cerrahi</a:t>
            </a:r>
            <a:r>
              <a:rPr lang="en-AU" sz="2800" dirty="0">
                <a:latin typeface="+mn-lt"/>
              </a:rPr>
              <a:t> </a:t>
            </a:r>
            <a:r>
              <a:rPr lang="en-AU" sz="2800" dirty="0" err="1">
                <a:latin typeface="+mn-lt"/>
              </a:rPr>
              <a:t>kadar</a:t>
            </a:r>
            <a:r>
              <a:rPr lang="en-AU" sz="2800" dirty="0">
                <a:latin typeface="+mn-lt"/>
              </a:rPr>
              <a:t> </a:t>
            </a:r>
            <a:r>
              <a:rPr lang="en-AU" sz="2800" dirty="0" err="1">
                <a:latin typeface="+mn-lt"/>
              </a:rPr>
              <a:t>efektif</a:t>
            </a:r>
            <a:r>
              <a:rPr lang="en-AU" sz="2800" dirty="0">
                <a:latin typeface="+mn-lt"/>
              </a:rPr>
              <a:t> </a:t>
            </a:r>
            <a:r>
              <a:rPr lang="en-AU" sz="2800" dirty="0" err="1">
                <a:latin typeface="+mn-lt"/>
              </a:rPr>
              <a:t>olup</a:t>
            </a:r>
            <a:r>
              <a:rPr lang="en-AU" sz="2800" dirty="0">
                <a:latin typeface="+mn-lt"/>
              </a:rPr>
              <a:t>; </a:t>
            </a:r>
            <a:r>
              <a:rPr lang="en-AU" sz="2800" dirty="0" err="1">
                <a:latin typeface="+mn-lt"/>
              </a:rPr>
              <a:t>gereksiz</a:t>
            </a:r>
            <a:r>
              <a:rPr lang="en-AU" sz="2800" dirty="0">
                <a:latin typeface="+mn-lt"/>
              </a:rPr>
              <a:t> </a:t>
            </a:r>
            <a:r>
              <a:rPr lang="en-AU" sz="2800" dirty="0" err="1">
                <a:latin typeface="+mn-lt"/>
              </a:rPr>
              <a:t>ameliyat</a:t>
            </a:r>
            <a:r>
              <a:rPr lang="en-AU" sz="2800" dirty="0">
                <a:latin typeface="+mn-lt"/>
              </a:rPr>
              <a:t>, MR </a:t>
            </a:r>
            <a:r>
              <a:rPr lang="en-AU" sz="2800" dirty="0" err="1">
                <a:latin typeface="+mn-lt"/>
              </a:rPr>
              <a:t>görüntüleme</a:t>
            </a:r>
            <a:r>
              <a:rPr lang="en-AU" sz="2800" dirty="0">
                <a:latin typeface="+mn-lt"/>
              </a:rPr>
              <a:t> </a:t>
            </a:r>
            <a:r>
              <a:rPr lang="en-AU" sz="2800" dirty="0" err="1">
                <a:latin typeface="+mn-lt"/>
              </a:rPr>
              <a:t>ve</a:t>
            </a:r>
            <a:r>
              <a:rPr lang="en-AU" sz="2800" dirty="0">
                <a:latin typeface="+mn-lt"/>
              </a:rPr>
              <a:t> </a:t>
            </a:r>
            <a:r>
              <a:rPr lang="en-AU" sz="2800" dirty="0" err="1">
                <a:latin typeface="+mn-lt"/>
              </a:rPr>
              <a:t>kronik</a:t>
            </a:r>
            <a:r>
              <a:rPr lang="en-AU" sz="2800" dirty="0">
                <a:latin typeface="+mn-lt"/>
              </a:rPr>
              <a:t> </a:t>
            </a:r>
            <a:r>
              <a:rPr lang="en-AU" sz="2800" dirty="0" err="1">
                <a:latin typeface="+mn-lt"/>
              </a:rPr>
              <a:t>ilaç</a:t>
            </a:r>
            <a:r>
              <a:rPr lang="en-AU" sz="2800" dirty="0">
                <a:latin typeface="+mn-lt"/>
              </a:rPr>
              <a:t> </a:t>
            </a:r>
            <a:r>
              <a:rPr lang="en-AU" sz="2800" dirty="0" err="1">
                <a:latin typeface="+mn-lt"/>
              </a:rPr>
              <a:t>bütçelerini</a:t>
            </a:r>
            <a:r>
              <a:rPr lang="en-AU" sz="2800" dirty="0">
                <a:latin typeface="+mn-lt"/>
              </a:rPr>
              <a:t> </a:t>
            </a:r>
            <a:r>
              <a:rPr lang="en-AU" sz="2800" dirty="0" err="1">
                <a:latin typeface="+mn-lt"/>
              </a:rPr>
              <a:t>düşürme</a:t>
            </a:r>
            <a:r>
              <a:rPr lang="en-AU" sz="2800" dirty="0">
                <a:latin typeface="+mn-lt"/>
              </a:rPr>
              <a:t>. </a:t>
            </a:r>
            <a:endParaRPr lang="tr-TR" sz="2800" dirty="0">
              <a:latin typeface="+mn-lt"/>
            </a:endParaRPr>
          </a:p>
          <a:p>
            <a:pPr marL="457200" indent="-457200">
              <a:lnSpc>
                <a:spcPct val="90000"/>
              </a:lnSpc>
              <a:spcAft>
                <a:spcPts val="600"/>
              </a:spcAft>
              <a:buFont typeface="Arial" panose="020B0604020202020204" pitchFamily="34" charset="0"/>
              <a:buChar char="•"/>
            </a:pPr>
            <a:endParaRPr lang="tr-TR" sz="2800" dirty="0">
              <a:latin typeface="+mn-lt"/>
            </a:endParaRPr>
          </a:p>
          <a:p>
            <a:pPr>
              <a:lnSpc>
                <a:spcPct val="90000"/>
              </a:lnSpc>
              <a:spcAft>
                <a:spcPts val="600"/>
              </a:spcAft>
            </a:pPr>
            <a:r>
              <a:rPr lang="en-AU" sz="2800" dirty="0">
                <a:latin typeface="+mn-lt"/>
              </a:rPr>
              <a:t> </a:t>
            </a:r>
            <a:r>
              <a:rPr lang="en-AU" sz="2800" b="1" dirty="0">
                <a:latin typeface="+mn-lt"/>
              </a:rPr>
              <a:t>Erken </a:t>
            </a:r>
            <a:r>
              <a:rPr lang="en-AU" sz="2800" b="1" dirty="0" err="1">
                <a:latin typeface="+mn-lt"/>
              </a:rPr>
              <a:t>Mobilizasyon</a:t>
            </a:r>
            <a:endParaRPr lang="tr-TR" sz="2800" b="1" dirty="0">
              <a:latin typeface="+mn-lt"/>
            </a:endParaRPr>
          </a:p>
          <a:p>
            <a:pPr marL="457200" indent="-457200">
              <a:lnSpc>
                <a:spcPct val="90000"/>
              </a:lnSpc>
              <a:spcAft>
                <a:spcPts val="600"/>
              </a:spcAft>
              <a:buFont typeface="Arial" panose="020B0604020202020204" pitchFamily="34" charset="0"/>
              <a:buChar char="•"/>
            </a:pPr>
            <a:r>
              <a:rPr lang="en-AU" sz="2800" dirty="0" err="1">
                <a:latin typeface="+mn-lt"/>
              </a:rPr>
              <a:t>Yoğun</a:t>
            </a:r>
            <a:r>
              <a:rPr lang="en-AU" sz="2800" dirty="0">
                <a:latin typeface="+mn-lt"/>
              </a:rPr>
              <a:t> </a:t>
            </a:r>
            <a:r>
              <a:rPr lang="en-AU" sz="2800" dirty="0" err="1">
                <a:latin typeface="+mn-lt"/>
              </a:rPr>
              <a:t>bakım</a:t>
            </a:r>
            <a:r>
              <a:rPr lang="en-AU" sz="2800" dirty="0">
                <a:latin typeface="+mn-lt"/>
              </a:rPr>
              <a:t> </a:t>
            </a:r>
            <a:r>
              <a:rPr lang="en-AU" sz="2800" dirty="0" err="1">
                <a:latin typeface="+mn-lt"/>
              </a:rPr>
              <a:t>ve</a:t>
            </a:r>
            <a:r>
              <a:rPr lang="en-AU" sz="2800" dirty="0">
                <a:latin typeface="+mn-lt"/>
              </a:rPr>
              <a:t> </a:t>
            </a:r>
            <a:r>
              <a:rPr lang="en-AU" sz="2800" dirty="0" err="1">
                <a:latin typeface="+mn-lt"/>
              </a:rPr>
              <a:t>majör</a:t>
            </a:r>
            <a:r>
              <a:rPr lang="en-AU" sz="2800" dirty="0">
                <a:latin typeface="+mn-lt"/>
              </a:rPr>
              <a:t> </a:t>
            </a:r>
            <a:r>
              <a:rPr lang="en-AU" sz="2800" dirty="0" err="1">
                <a:latin typeface="+mn-lt"/>
              </a:rPr>
              <a:t>cerrahi</a:t>
            </a:r>
            <a:r>
              <a:rPr lang="en-AU" sz="2800" dirty="0">
                <a:latin typeface="+mn-lt"/>
              </a:rPr>
              <a:t> </a:t>
            </a:r>
            <a:r>
              <a:rPr lang="en-AU" sz="2800" dirty="0" err="1">
                <a:latin typeface="+mn-lt"/>
              </a:rPr>
              <a:t>sonrası</a:t>
            </a:r>
            <a:r>
              <a:rPr lang="en-AU" sz="2800" dirty="0">
                <a:latin typeface="+mn-lt"/>
              </a:rPr>
              <a:t> </a:t>
            </a:r>
            <a:r>
              <a:rPr lang="en-AU" sz="2800" dirty="0" err="1">
                <a:latin typeface="+mn-lt"/>
              </a:rPr>
              <a:t>hastaları</a:t>
            </a:r>
            <a:r>
              <a:rPr lang="en-AU" sz="2800" dirty="0">
                <a:latin typeface="+mn-lt"/>
              </a:rPr>
              <a:t> </a:t>
            </a:r>
            <a:r>
              <a:rPr lang="en-AU" sz="2800" dirty="0" err="1">
                <a:latin typeface="+mn-lt"/>
              </a:rPr>
              <a:t>erken</a:t>
            </a:r>
            <a:r>
              <a:rPr lang="en-AU" sz="2800" dirty="0">
                <a:latin typeface="+mn-lt"/>
              </a:rPr>
              <a:t> </a:t>
            </a:r>
            <a:r>
              <a:rPr lang="en-AU" sz="2800" dirty="0" err="1">
                <a:latin typeface="+mn-lt"/>
              </a:rPr>
              <a:t>hareketlendirerek</a:t>
            </a:r>
            <a:r>
              <a:rPr lang="en-AU" sz="2800" dirty="0">
                <a:latin typeface="+mn-lt"/>
              </a:rPr>
              <a:t> </a:t>
            </a:r>
            <a:r>
              <a:rPr lang="en-AU" sz="2800" dirty="0" err="1">
                <a:latin typeface="+mn-lt"/>
              </a:rPr>
              <a:t>hastanede</a:t>
            </a:r>
            <a:r>
              <a:rPr lang="en-AU" sz="2800" dirty="0">
                <a:latin typeface="+mn-lt"/>
              </a:rPr>
              <a:t> </a:t>
            </a:r>
            <a:r>
              <a:rPr lang="en-AU" sz="2800" dirty="0" err="1">
                <a:latin typeface="+mn-lt"/>
              </a:rPr>
              <a:t>kalış</a:t>
            </a:r>
            <a:r>
              <a:rPr lang="en-AU" sz="2800" dirty="0">
                <a:latin typeface="+mn-lt"/>
              </a:rPr>
              <a:t> </a:t>
            </a:r>
            <a:r>
              <a:rPr lang="en-AU" sz="2800" dirty="0" err="1">
                <a:latin typeface="+mn-lt"/>
              </a:rPr>
              <a:t>sürelerini</a:t>
            </a:r>
            <a:r>
              <a:rPr lang="en-AU" sz="2800" dirty="0">
                <a:latin typeface="+mn-lt"/>
              </a:rPr>
              <a:t> </a:t>
            </a:r>
            <a:r>
              <a:rPr lang="en-AU" sz="2800" dirty="0" err="1">
                <a:latin typeface="+mn-lt"/>
              </a:rPr>
              <a:t>ve</a:t>
            </a:r>
            <a:r>
              <a:rPr lang="en-AU" sz="2800" dirty="0">
                <a:latin typeface="+mn-lt"/>
              </a:rPr>
              <a:t> </a:t>
            </a:r>
            <a:r>
              <a:rPr lang="en-AU" sz="2800" dirty="0" err="1">
                <a:latin typeface="+mn-lt"/>
              </a:rPr>
              <a:t>yatak</a:t>
            </a:r>
            <a:r>
              <a:rPr lang="en-AU" sz="2800" dirty="0">
                <a:latin typeface="+mn-lt"/>
              </a:rPr>
              <a:t> </a:t>
            </a:r>
            <a:r>
              <a:rPr lang="en-AU" sz="2800" dirty="0" err="1">
                <a:latin typeface="+mn-lt"/>
              </a:rPr>
              <a:t>maliyetlerini</a:t>
            </a:r>
            <a:r>
              <a:rPr lang="en-AU" sz="2800" dirty="0">
                <a:latin typeface="+mn-lt"/>
              </a:rPr>
              <a:t> </a:t>
            </a:r>
            <a:r>
              <a:rPr lang="en-AU" sz="2800" dirty="0" err="1">
                <a:latin typeface="+mn-lt"/>
              </a:rPr>
              <a:t>kısaltma</a:t>
            </a:r>
            <a:r>
              <a:rPr lang="en-AU" sz="2800" dirty="0">
                <a:latin typeface="+mn-lt"/>
              </a:rPr>
              <a:t>.</a:t>
            </a:r>
            <a:endParaRPr lang="tr-TR" sz="2800" dirty="0">
              <a:latin typeface="+mn-lt"/>
            </a:endParaRPr>
          </a:p>
          <a:p>
            <a:pPr marL="457200" indent="-457200">
              <a:lnSpc>
                <a:spcPct val="90000"/>
              </a:lnSpc>
              <a:spcAft>
                <a:spcPts val="600"/>
              </a:spcAft>
              <a:buFont typeface="Arial" panose="020B0604020202020204" pitchFamily="34" charset="0"/>
              <a:buChar char="•"/>
            </a:pPr>
            <a:endParaRPr lang="tr-TR" sz="2800" dirty="0">
              <a:latin typeface="+mn-lt"/>
            </a:endParaRPr>
          </a:p>
          <a:p>
            <a:pPr>
              <a:lnSpc>
                <a:spcPct val="90000"/>
              </a:lnSpc>
              <a:spcAft>
                <a:spcPts val="600"/>
              </a:spcAft>
            </a:pPr>
            <a:r>
              <a:rPr lang="en-AU" sz="2800" b="1" dirty="0" err="1">
                <a:latin typeface="+mn-lt"/>
              </a:rPr>
              <a:t>Yaşam</a:t>
            </a:r>
            <a:r>
              <a:rPr lang="en-AU" sz="2800" b="1" dirty="0">
                <a:latin typeface="+mn-lt"/>
              </a:rPr>
              <a:t> </a:t>
            </a:r>
            <a:r>
              <a:rPr lang="en-AU" sz="2800" b="1" dirty="0" err="1">
                <a:latin typeface="+mn-lt"/>
              </a:rPr>
              <a:t>Kalitesi</a:t>
            </a:r>
            <a:r>
              <a:rPr lang="en-AU" sz="2800" b="1" dirty="0">
                <a:latin typeface="+mn-lt"/>
              </a:rPr>
              <a:t> </a:t>
            </a:r>
            <a:r>
              <a:rPr lang="en-AU" sz="2800" b="1" dirty="0" err="1">
                <a:latin typeface="+mn-lt"/>
              </a:rPr>
              <a:t>ve</a:t>
            </a:r>
            <a:r>
              <a:rPr lang="en-AU" sz="2800" b="1" dirty="0">
                <a:latin typeface="+mn-lt"/>
              </a:rPr>
              <a:t> </a:t>
            </a:r>
            <a:r>
              <a:rPr lang="en-AU" sz="2800" b="1" dirty="0" err="1">
                <a:latin typeface="+mn-lt"/>
              </a:rPr>
              <a:t>İş</a:t>
            </a:r>
            <a:r>
              <a:rPr lang="en-AU" sz="2800" b="1" dirty="0">
                <a:latin typeface="+mn-lt"/>
              </a:rPr>
              <a:t> </a:t>
            </a:r>
            <a:r>
              <a:rPr lang="en-AU" sz="2800" b="1" dirty="0" err="1">
                <a:latin typeface="+mn-lt"/>
              </a:rPr>
              <a:t>Gücü</a:t>
            </a:r>
            <a:endParaRPr lang="tr-TR" sz="2800" b="1" dirty="0">
              <a:latin typeface="+mn-lt"/>
            </a:endParaRPr>
          </a:p>
          <a:p>
            <a:pPr marL="457200" indent="-457200">
              <a:lnSpc>
                <a:spcPct val="90000"/>
              </a:lnSpc>
              <a:spcAft>
                <a:spcPts val="600"/>
              </a:spcAft>
              <a:buFont typeface="Arial" panose="020B0604020202020204" pitchFamily="34" charset="0"/>
              <a:buChar char="•"/>
            </a:pPr>
            <a:r>
              <a:rPr lang="en-AU" sz="2800" dirty="0" err="1">
                <a:latin typeface="+mn-lt"/>
              </a:rPr>
              <a:t>Kronik</a:t>
            </a:r>
            <a:r>
              <a:rPr lang="en-AU" sz="2800" dirty="0">
                <a:latin typeface="+mn-lt"/>
              </a:rPr>
              <a:t> </a:t>
            </a:r>
            <a:r>
              <a:rPr lang="en-AU" sz="2800" dirty="0" err="1">
                <a:latin typeface="+mn-lt"/>
              </a:rPr>
              <a:t>ağrılı</a:t>
            </a:r>
            <a:r>
              <a:rPr lang="en-AU" sz="2800" dirty="0">
                <a:latin typeface="+mn-lt"/>
              </a:rPr>
              <a:t> </a:t>
            </a:r>
            <a:r>
              <a:rPr lang="en-AU" sz="2800" dirty="0" err="1">
                <a:latin typeface="+mn-lt"/>
              </a:rPr>
              <a:t>çalışanları</a:t>
            </a:r>
            <a:r>
              <a:rPr lang="en-AU" sz="2800" dirty="0">
                <a:latin typeface="+mn-lt"/>
              </a:rPr>
              <a:t> </a:t>
            </a:r>
            <a:r>
              <a:rPr lang="en-AU" sz="2800" dirty="0" err="1">
                <a:latin typeface="+mn-lt"/>
              </a:rPr>
              <a:t>hızla</a:t>
            </a:r>
            <a:r>
              <a:rPr lang="en-AU" sz="2800" dirty="0">
                <a:latin typeface="+mn-lt"/>
              </a:rPr>
              <a:t> </a:t>
            </a:r>
            <a:r>
              <a:rPr lang="en-AU" sz="2800" dirty="0" err="1">
                <a:latin typeface="+mn-lt"/>
              </a:rPr>
              <a:t>üretime</a:t>
            </a:r>
            <a:r>
              <a:rPr lang="en-AU" sz="2800" dirty="0">
                <a:latin typeface="+mn-lt"/>
              </a:rPr>
              <a:t> </a:t>
            </a:r>
            <a:r>
              <a:rPr lang="en-AU" sz="2800" dirty="0" err="1">
                <a:latin typeface="+mn-lt"/>
              </a:rPr>
              <a:t>geri</a:t>
            </a:r>
            <a:r>
              <a:rPr lang="en-AU" sz="2800" dirty="0">
                <a:latin typeface="+mn-lt"/>
              </a:rPr>
              <a:t> </a:t>
            </a:r>
            <a:r>
              <a:rPr lang="en-AU" sz="2800" dirty="0" err="1">
                <a:latin typeface="+mn-lt"/>
              </a:rPr>
              <a:t>kazandırarak</a:t>
            </a:r>
            <a:r>
              <a:rPr lang="en-AU" sz="2800" dirty="0">
                <a:latin typeface="+mn-lt"/>
              </a:rPr>
              <a:t> </a:t>
            </a:r>
            <a:r>
              <a:rPr lang="en-AU" sz="2800" dirty="0" err="1">
                <a:latin typeface="+mn-lt"/>
              </a:rPr>
              <a:t>işe</a:t>
            </a:r>
            <a:r>
              <a:rPr lang="en-AU" sz="2800" dirty="0">
                <a:latin typeface="+mn-lt"/>
              </a:rPr>
              <a:t> </a:t>
            </a:r>
            <a:r>
              <a:rPr lang="en-AU" sz="2800" dirty="0" err="1">
                <a:latin typeface="+mn-lt"/>
              </a:rPr>
              <a:t>devamsızlık</a:t>
            </a:r>
            <a:r>
              <a:rPr lang="en-AU" sz="2800" dirty="0">
                <a:latin typeface="+mn-lt"/>
              </a:rPr>
              <a:t> (</a:t>
            </a:r>
            <a:r>
              <a:rPr lang="en-AU" sz="2800" dirty="0" err="1">
                <a:latin typeface="+mn-lt"/>
              </a:rPr>
              <a:t>absenteizm</a:t>
            </a:r>
            <a:r>
              <a:rPr lang="en-AU" sz="2800" dirty="0">
                <a:latin typeface="+mn-lt"/>
              </a:rPr>
              <a:t>) </a:t>
            </a:r>
            <a:r>
              <a:rPr lang="en-AU" sz="2800" dirty="0" err="1">
                <a:latin typeface="+mn-lt"/>
              </a:rPr>
              <a:t>kaynaklı</a:t>
            </a:r>
            <a:r>
              <a:rPr lang="en-AU" sz="2800" dirty="0">
                <a:latin typeface="+mn-lt"/>
              </a:rPr>
              <a:t> </a:t>
            </a:r>
            <a:r>
              <a:rPr lang="en-AU" sz="2800" dirty="0" err="1">
                <a:latin typeface="+mn-lt"/>
              </a:rPr>
              <a:t>ekonomik</a:t>
            </a:r>
            <a:r>
              <a:rPr lang="en-AU" sz="2800" dirty="0">
                <a:latin typeface="+mn-lt"/>
              </a:rPr>
              <a:t> </a:t>
            </a:r>
            <a:r>
              <a:rPr lang="en-AU" sz="2800" dirty="0" err="1">
                <a:latin typeface="+mn-lt"/>
              </a:rPr>
              <a:t>kayıpları</a:t>
            </a:r>
            <a:r>
              <a:rPr lang="en-AU" sz="2800" dirty="0">
                <a:latin typeface="+mn-lt"/>
              </a:rPr>
              <a:t> </a:t>
            </a:r>
            <a:r>
              <a:rPr lang="en-AU" sz="2800" dirty="0" err="1">
                <a:latin typeface="+mn-lt"/>
              </a:rPr>
              <a:t>engelleme</a:t>
            </a:r>
            <a:r>
              <a:rPr lang="en-AU" sz="2800" dirty="0">
                <a:latin typeface="+mn-lt"/>
              </a:rPr>
              <a:t>; </a:t>
            </a:r>
            <a:r>
              <a:rPr lang="en-AU" sz="2800" dirty="0" err="1">
                <a:latin typeface="+mn-lt"/>
              </a:rPr>
              <a:t>fonksiyonel</a:t>
            </a:r>
            <a:r>
              <a:rPr lang="en-AU" sz="2800" dirty="0">
                <a:latin typeface="+mn-lt"/>
              </a:rPr>
              <a:t> </a:t>
            </a:r>
            <a:r>
              <a:rPr lang="en-AU" sz="2800" dirty="0" err="1">
                <a:latin typeface="+mn-lt"/>
              </a:rPr>
              <a:t>bağımsızlık</a:t>
            </a:r>
            <a:r>
              <a:rPr lang="en-AU" sz="2800" dirty="0">
                <a:latin typeface="+mn-lt"/>
              </a:rPr>
              <a:t> </a:t>
            </a:r>
            <a:r>
              <a:rPr lang="en-AU" sz="2800" dirty="0" err="1">
                <a:latin typeface="+mn-lt"/>
              </a:rPr>
              <a:t>sağlama</a:t>
            </a:r>
            <a:endParaRPr lang="en-AU" sz="2800" dirty="0">
              <a:latin typeface="+mn-lt"/>
            </a:endParaRPr>
          </a:p>
        </p:txBody>
      </p:sp>
      <p:pic>
        <p:nvPicPr>
          <p:cNvPr id="4" name="Resim 3">
            <a:extLst>
              <a:ext uri="{FF2B5EF4-FFF2-40B4-BE49-F238E27FC236}">
                <a16:creationId xmlns:a16="http://schemas.microsoft.com/office/drawing/2014/main" id="{4AD215BB-0787-4437-8B28-690BDD33B1A8}"/>
              </a:ext>
            </a:extLst>
          </p:cNvPr>
          <p:cNvPicPr>
            <a:picLocks noChangeAspect="1"/>
          </p:cNvPicPr>
          <p:nvPr/>
        </p:nvPicPr>
        <p:blipFill>
          <a:blip r:embed="rId2"/>
          <a:stretch>
            <a:fillRect/>
          </a:stretch>
        </p:blipFill>
        <p:spPr>
          <a:xfrm>
            <a:off x="527050" y="3752298"/>
            <a:ext cx="5883640" cy="3804754"/>
          </a:xfrm>
          <a:prstGeom prst="rect">
            <a:avLst/>
          </a:prstGeom>
        </p:spPr>
      </p:pic>
    </p:spTree>
    <p:extLst>
      <p:ext uri="{BB962C8B-B14F-4D97-AF65-F5344CB8AC3E}">
        <p14:creationId xmlns:p14="http://schemas.microsoft.com/office/powerpoint/2010/main" val="1890793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28121" y="3417830"/>
            <a:ext cx="157308" cy="944997"/>
          </a:xfrm>
          <a:prstGeom prst="rect">
            <a:avLst/>
          </a:prstGeom>
        </p:spPr>
      </p:pic>
      <p:grpSp>
        <p:nvGrpSpPr>
          <p:cNvPr id="3" name="object 3"/>
          <p:cNvGrpSpPr/>
          <p:nvPr/>
        </p:nvGrpSpPr>
        <p:grpSpPr>
          <a:xfrm>
            <a:off x="928121" y="4362822"/>
            <a:ext cx="157480" cy="6127115"/>
            <a:chOff x="928121" y="4362822"/>
            <a:chExt cx="157480" cy="6127115"/>
          </a:xfrm>
        </p:grpSpPr>
        <p:pic>
          <p:nvPicPr>
            <p:cNvPr id="4" name="object 4"/>
            <p:cNvPicPr/>
            <p:nvPr/>
          </p:nvPicPr>
          <p:blipFill>
            <a:blip r:embed="rId3" cstate="print"/>
            <a:stretch>
              <a:fillRect/>
            </a:stretch>
          </p:blipFill>
          <p:spPr>
            <a:xfrm>
              <a:off x="928121" y="9402811"/>
              <a:ext cx="157308" cy="1086747"/>
            </a:xfrm>
            <a:prstGeom prst="rect">
              <a:avLst/>
            </a:prstGeom>
          </p:spPr>
        </p:pic>
        <p:sp>
          <p:nvSpPr>
            <p:cNvPr id="5" name="object 5"/>
            <p:cNvSpPr/>
            <p:nvPr/>
          </p:nvSpPr>
          <p:spPr>
            <a:xfrm>
              <a:off x="983178" y="4362822"/>
              <a:ext cx="0" cy="5039995"/>
            </a:xfrm>
            <a:custGeom>
              <a:avLst/>
              <a:gdLst/>
              <a:ahLst/>
              <a:cxnLst/>
              <a:rect l="l" t="t" r="r" b="b"/>
              <a:pathLst>
                <a:path h="5039995">
                  <a:moveTo>
                    <a:pt x="0" y="5039987"/>
                  </a:moveTo>
                  <a:lnTo>
                    <a:pt x="0" y="0"/>
                  </a:lnTo>
                </a:path>
              </a:pathLst>
            </a:custGeom>
            <a:ln w="86519">
              <a:solidFill>
                <a:srgbClr val="000000"/>
              </a:solidFill>
            </a:ln>
          </p:spPr>
          <p:txBody>
            <a:bodyPr wrap="square" lIns="0" tIns="0" rIns="0" bIns="0" rtlCol="0"/>
            <a:lstStyle/>
            <a:p>
              <a:endParaRPr/>
            </a:p>
          </p:txBody>
        </p:sp>
      </p:grpSp>
      <p:sp>
        <p:nvSpPr>
          <p:cNvPr id="6" name="object 6" descr="$PPTXTitle"/>
          <p:cNvSpPr txBox="1">
            <a:spLocks noGrp="1"/>
          </p:cNvSpPr>
          <p:nvPr>
            <p:ph type="title"/>
          </p:nvPr>
        </p:nvSpPr>
        <p:spPr>
          <a:prstGeom prst="rect">
            <a:avLst/>
          </a:prstGeom>
        </p:spPr>
        <p:txBody>
          <a:bodyPr vert="horz" wrap="square" lIns="0" tIns="12700" rIns="0" bIns="0" rtlCol="0">
            <a:spAutoFit/>
          </a:bodyPr>
          <a:lstStyle/>
          <a:p>
            <a:pPr>
              <a:lnSpc>
                <a:spcPct val="100000"/>
              </a:lnSpc>
              <a:spcBef>
                <a:spcPts val="100"/>
              </a:spcBef>
            </a:pPr>
            <a:r>
              <a:rPr sz="4400" dirty="0">
                <a:latin typeface="+mj-lt"/>
              </a:rPr>
              <a:t>Gezegen</a:t>
            </a:r>
            <a:r>
              <a:rPr sz="4400" spc="10" dirty="0">
                <a:latin typeface="+mj-lt"/>
              </a:rPr>
              <a:t> </a:t>
            </a:r>
            <a:r>
              <a:rPr sz="4400" dirty="0">
                <a:latin typeface="+mj-lt"/>
              </a:rPr>
              <a:t>Sağlığı</a:t>
            </a:r>
            <a:r>
              <a:rPr sz="4400" spc="-105" dirty="0">
                <a:latin typeface="+mj-lt"/>
              </a:rPr>
              <a:t> </a:t>
            </a:r>
            <a:r>
              <a:rPr sz="4400" spc="140" dirty="0">
                <a:latin typeface="+mj-lt"/>
              </a:rPr>
              <a:t>ve</a:t>
            </a:r>
            <a:r>
              <a:rPr sz="4400" spc="-440" dirty="0">
                <a:latin typeface="+mj-lt"/>
              </a:rPr>
              <a:t> </a:t>
            </a:r>
            <a:r>
              <a:rPr sz="4400" spc="114" dirty="0">
                <a:latin typeface="+mj-lt"/>
              </a:rPr>
              <a:t>Hareket</a:t>
            </a:r>
            <a:r>
              <a:rPr sz="4400" spc="85" dirty="0">
                <a:latin typeface="+mj-lt"/>
              </a:rPr>
              <a:t> </a:t>
            </a:r>
            <a:r>
              <a:rPr sz="4400" spc="60" dirty="0">
                <a:latin typeface="+mj-lt"/>
              </a:rPr>
              <a:t>Temelli</a:t>
            </a:r>
            <a:r>
              <a:rPr sz="4400" spc="-120" dirty="0">
                <a:latin typeface="+mj-lt"/>
              </a:rPr>
              <a:t> </a:t>
            </a:r>
            <a:r>
              <a:rPr sz="4400" spc="100" dirty="0">
                <a:latin typeface="+mj-lt"/>
              </a:rPr>
              <a:t>Müdahaleler</a:t>
            </a:r>
            <a:endParaRPr sz="4400" dirty="0">
              <a:latin typeface="+mj-lt"/>
            </a:endParaRPr>
          </a:p>
        </p:txBody>
      </p:sp>
      <p:sp>
        <p:nvSpPr>
          <p:cNvPr id="7" name="object 7"/>
          <p:cNvSpPr txBox="1"/>
          <p:nvPr/>
        </p:nvSpPr>
        <p:spPr>
          <a:xfrm>
            <a:off x="923664" y="2052203"/>
            <a:ext cx="18047335" cy="914289"/>
          </a:xfrm>
          <a:prstGeom prst="rect">
            <a:avLst/>
          </a:prstGeom>
        </p:spPr>
        <p:txBody>
          <a:bodyPr vert="horz" wrap="square" lIns="0" tIns="12065" rIns="0" bIns="0" rtlCol="0">
            <a:spAutoFit/>
          </a:bodyPr>
          <a:lstStyle/>
          <a:p>
            <a:pPr marL="17145" marR="5080" indent="-5080">
              <a:lnSpc>
                <a:spcPct val="126800"/>
              </a:lnSpc>
              <a:spcBef>
                <a:spcPts val="95"/>
              </a:spcBef>
            </a:pPr>
            <a:r>
              <a:rPr sz="2400" dirty="0">
                <a:solidFill>
                  <a:srgbClr val="343F50"/>
                </a:solidFill>
                <a:latin typeface="+mn-lt"/>
                <a:cs typeface="Arial"/>
              </a:rPr>
              <a:t>Fizyoterapi</a:t>
            </a:r>
            <a:r>
              <a:rPr sz="2400" spc="40" dirty="0">
                <a:solidFill>
                  <a:srgbClr val="343F50"/>
                </a:solidFill>
                <a:latin typeface="+mn-lt"/>
                <a:cs typeface="Arial"/>
              </a:rPr>
              <a:t> </a:t>
            </a:r>
            <a:r>
              <a:rPr sz="2400" spc="-20" dirty="0">
                <a:solidFill>
                  <a:srgbClr val="343F50"/>
                </a:solidFill>
                <a:latin typeface="+mn-lt"/>
                <a:cs typeface="Arial"/>
              </a:rPr>
              <a:t>ve</a:t>
            </a:r>
            <a:r>
              <a:rPr sz="2400" spc="-305" dirty="0">
                <a:solidFill>
                  <a:srgbClr val="343F50"/>
                </a:solidFill>
                <a:latin typeface="+mn-lt"/>
                <a:cs typeface="Arial"/>
              </a:rPr>
              <a:t> </a:t>
            </a:r>
            <a:r>
              <a:rPr sz="2400" spc="-110" dirty="0">
                <a:solidFill>
                  <a:srgbClr val="343F50"/>
                </a:solidFill>
                <a:latin typeface="+mn-lt"/>
                <a:cs typeface="Arial"/>
              </a:rPr>
              <a:t>gezegen</a:t>
            </a:r>
            <a:r>
              <a:rPr sz="2400" spc="-50" dirty="0">
                <a:solidFill>
                  <a:srgbClr val="343F50"/>
                </a:solidFill>
                <a:latin typeface="+mn-lt"/>
                <a:cs typeface="Arial"/>
              </a:rPr>
              <a:t> </a:t>
            </a:r>
            <a:r>
              <a:rPr sz="2400" spc="-35" dirty="0">
                <a:solidFill>
                  <a:srgbClr val="343F50"/>
                </a:solidFill>
                <a:latin typeface="+mn-lt"/>
                <a:cs typeface="Arial"/>
              </a:rPr>
              <a:t>sağlığı</a:t>
            </a:r>
            <a:r>
              <a:rPr sz="2400" spc="15" dirty="0">
                <a:solidFill>
                  <a:srgbClr val="343F50"/>
                </a:solidFill>
                <a:latin typeface="+mn-lt"/>
                <a:cs typeface="Arial"/>
              </a:rPr>
              <a:t> </a:t>
            </a:r>
            <a:r>
              <a:rPr sz="2400" spc="-35" dirty="0">
                <a:solidFill>
                  <a:srgbClr val="343F50"/>
                </a:solidFill>
                <a:latin typeface="+mn-lt"/>
                <a:cs typeface="Arial"/>
              </a:rPr>
              <a:t>arasındaki</a:t>
            </a:r>
            <a:r>
              <a:rPr sz="2400" spc="55" dirty="0">
                <a:solidFill>
                  <a:srgbClr val="343F50"/>
                </a:solidFill>
                <a:latin typeface="+mn-lt"/>
                <a:cs typeface="Arial"/>
              </a:rPr>
              <a:t> </a:t>
            </a:r>
            <a:r>
              <a:rPr sz="2400" spc="-10" dirty="0">
                <a:solidFill>
                  <a:srgbClr val="343F50"/>
                </a:solidFill>
                <a:latin typeface="+mn-lt"/>
                <a:cs typeface="Arial"/>
              </a:rPr>
              <a:t>doğrudan</a:t>
            </a:r>
            <a:r>
              <a:rPr sz="2400" spc="-60" dirty="0">
                <a:solidFill>
                  <a:srgbClr val="343F50"/>
                </a:solidFill>
                <a:latin typeface="+mn-lt"/>
                <a:cs typeface="Arial"/>
              </a:rPr>
              <a:t> </a:t>
            </a:r>
            <a:r>
              <a:rPr sz="2400" dirty="0">
                <a:solidFill>
                  <a:srgbClr val="343F50"/>
                </a:solidFill>
                <a:latin typeface="+mn-lt"/>
                <a:cs typeface="Arial"/>
              </a:rPr>
              <a:t>bağlantı</a:t>
            </a:r>
            <a:r>
              <a:rPr sz="2400" spc="-50" dirty="0">
                <a:solidFill>
                  <a:srgbClr val="343F50"/>
                </a:solidFill>
                <a:latin typeface="+mn-lt"/>
                <a:cs typeface="Arial"/>
              </a:rPr>
              <a:t> </a:t>
            </a:r>
            <a:r>
              <a:rPr sz="2400" spc="-45" dirty="0">
                <a:solidFill>
                  <a:srgbClr val="343F50"/>
                </a:solidFill>
                <a:latin typeface="+mn-lt"/>
                <a:cs typeface="Arial"/>
              </a:rPr>
              <a:t>göz</a:t>
            </a:r>
            <a:r>
              <a:rPr sz="2400" spc="-210" dirty="0">
                <a:solidFill>
                  <a:srgbClr val="343F50"/>
                </a:solidFill>
                <a:latin typeface="+mn-lt"/>
                <a:cs typeface="Arial"/>
              </a:rPr>
              <a:t> </a:t>
            </a:r>
            <a:r>
              <a:rPr sz="2400" spc="-25" dirty="0">
                <a:solidFill>
                  <a:srgbClr val="343F50"/>
                </a:solidFill>
                <a:latin typeface="+mn-lt"/>
                <a:cs typeface="Arial"/>
              </a:rPr>
              <a:t>önüne</a:t>
            </a:r>
            <a:r>
              <a:rPr sz="2400" spc="-170" dirty="0">
                <a:solidFill>
                  <a:srgbClr val="343F50"/>
                </a:solidFill>
                <a:latin typeface="+mn-lt"/>
                <a:cs typeface="Arial"/>
              </a:rPr>
              <a:t> </a:t>
            </a:r>
            <a:r>
              <a:rPr sz="2400" spc="-30" dirty="0">
                <a:solidFill>
                  <a:srgbClr val="343F50"/>
                </a:solidFill>
                <a:latin typeface="+mn-lt"/>
                <a:cs typeface="Arial"/>
              </a:rPr>
              <a:t>alındığında,</a:t>
            </a:r>
            <a:r>
              <a:rPr sz="2400" spc="-10" dirty="0">
                <a:solidFill>
                  <a:srgbClr val="343F50"/>
                </a:solidFill>
                <a:latin typeface="+mn-lt"/>
                <a:cs typeface="Arial"/>
              </a:rPr>
              <a:t> </a:t>
            </a:r>
            <a:r>
              <a:rPr sz="2400" dirty="0">
                <a:solidFill>
                  <a:srgbClr val="343F50"/>
                </a:solidFill>
                <a:latin typeface="+mn-lt"/>
                <a:cs typeface="Arial"/>
              </a:rPr>
              <a:t>fizyoterapistler</a:t>
            </a:r>
            <a:r>
              <a:rPr sz="2400" spc="-265" dirty="0">
                <a:solidFill>
                  <a:srgbClr val="343F50"/>
                </a:solidFill>
                <a:latin typeface="+mn-lt"/>
                <a:cs typeface="Arial"/>
              </a:rPr>
              <a:t> </a:t>
            </a:r>
            <a:r>
              <a:rPr sz="2400" spc="70" dirty="0">
                <a:solidFill>
                  <a:srgbClr val="343F50"/>
                </a:solidFill>
                <a:latin typeface="+mn-lt"/>
                <a:cs typeface="Arial"/>
              </a:rPr>
              <a:t>klinik</a:t>
            </a:r>
            <a:r>
              <a:rPr sz="2400" spc="-180" dirty="0">
                <a:solidFill>
                  <a:srgbClr val="343F50"/>
                </a:solidFill>
                <a:latin typeface="+mn-lt"/>
                <a:cs typeface="Arial"/>
              </a:rPr>
              <a:t> </a:t>
            </a:r>
            <a:r>
              <a:rPr sz="2400" dirty="0">
                <a:solidFill>
                  <a:srgbClr val="343F50"/>
                </a:solidFill>
                <a:latin typeface="+mn-lt"/>
                <a:cs typeface="Arial"/>
              </a:rPr>
              <a:t>pratiklerinde</a:t>
            </a:r>
            <a:r>
              <a:rPr sz="2400" spc="10" dirty="0">
                <a:solidFill>
                  <a:srgbClr val="343F50"/>
                </a:solidFill>
                <a:latin typeface="+mn-lt"/>
                <a:cs typeface="Arial"/>
              </a:rPr>
              <a:t> </a:t>
            </a:r>
            <a:r>
              <a:rPr sz="2400" spc="-65" dirty="0">
                <a:solidFill>
                  <a:srgbClr val="343F50"/>
                </a:solidFill>
                <a:latin typeface="+mn-lt"/>
                <a:cs typeface="Arial"/>
              </a:rPr>
              <a:t>çevresel</a:t>
            </a:r>
            <a:r>
              <a:rPr sz="2400" spc="114" dirty="0">
                <a:solidFill>
                  <a:srgbClr val="343F50"/>
                </a:solidFill>
                <a:latin typeface="+mn-lt"/>
                <a:cs typeface="Arial"/>
              </a:rPr>
              <a:t> </a:t>
            </a:r>
            <a:r>
              <a:rPr sz="2400" spc="-65" dirty="0">
                <a:solidFill>
                  <a:srgbClr val="343F50"/>
                </a:solidFill>
                <a:latin typeface="+mn-lt"/>
                <a:cs typeface="Arial"/>
              </a:rPr>
              <a:t>açıdan</a:t>
            </a:r>
            <a:r>
              <a:rPr sz="2400" spc="-105" dirty="0">
                <a:solidFill>
                  <a:srgbClr val="343F50"/>
                </a:solidFill>
                <a:latin typeface="+mn-lt"/>
                <a:cs typeface="Arial"/>
              </a:rPr>
              <a:t> </a:t>
            </a:r>
            <a:r>
              <a:rPr sz="2400" spc="40" dirty="0">
                <a:solidFill>
                  <a:srgbClr val="343F50"/>
                </a:solidFill>
                <a:latin typeface="+mn-lt"/>
                <a:cs typeface="Arial"/>
              </a:rPr>
              <a:t>sürdürülebilir </a:t>
            </a:r>
            <a:r>
              <a:rPr sz="2400" dirty="0">
                <a:solidFill>
                  <a:srgbClr val="343F50"/>
                </a:solidFill>
                <a:latin typeface="+mn-lt"/>
                <a:cs typeface="Arial"/>
              </a:rPr>
              <a:t>modelleri</a:t>
            </a:r>
            <a:r>
              <a:rPr sz="2400" spc="55" dirty="0">
                <a:solidFill>
                  <a:srgbClr val="343F50"/>
                </a:solidFill>
                <a:latin typeface="+mn-lt"/>
                <a:cs typeface="Arial"/>
              </a:rPr>
              <a:t> </a:t>
            </a:r>
            <a:r>
              <a:rPr sz="2400" spc="-65" dirty="0">
                <a:solidFill>
                  <a:srgbClr val="343F50"/>
                </a:solidFill>
                <a:latin typeface="+mn-lt"/>
                <a:cs typeface="Arial"/>
              </a:rPr>
              <a:t>kolayca</a:t>
            </a:r>
            <a:r>
              <a:rPr sz="2400" spc="-35" dirty="0">
                <a:solidFill>
                  <a:srgbClr val="343F50"/>
                </a:solidFill>
                <a:latin typeface="+mn-lt"/>
                <a:cs typeface="Arial"/>
              </a:rPr>
              <a:t> hayata</a:t>
            </a:r>
            <a:r>
              <a:rPr sz="2400" spc="-105" dirty="0">
                <a:solidFill>
                  <a:srgbClr val="343F50"/>
                </a:solidFill>
                <a:latin typeface="+mn-lt"/>
                <a:cs typeface="Arial"/>
              </a:rPr>
              <a:t> </a:t>
            </a:r>
            <a:r>
              <a:rPr sz="2400" dirty="0" err="1">
                <a:solidFill>
                  <a:srgbClr val="343F50"/>
                </a:solidFill>
                <a:latin typeface="+mn-lt"/>
                <a:cs typeface="Arial"/>
              </a:rPr>
              <a:t>geçirebilirler</a:t>
            </a:r>
            <a:r>
              <a:rPr sz="2400" spc="-270" dirty="0">
                <a:solidFill>
                  <a:srgbClr val="343F50"/>
                </a:solidFill>
                <a:latin typeface="+mn-lt"/>
                <a:cs typeface="Arial"/>
              </a:rPr>
              <a:t> </a:t>
            </a:r>
            <a:r>
              <a:rPr lang="tr-TR" sz="2400" b="1" spc="-30" dirty="0">
                <a:solidFill>
                  <a:srgbClr val="343F50"/>
                </a:solidFill>
                <a:latin typeface="+mn-lt"/>
                <a:cs typeface="Arial"/>
              </a:rPr>
              <a:t>.</a:t>
            </a:r>
            <a:endParaRPr sz="2400" dirty="0">
              <a:latin typeface="+mn-lt"/>
              <a:cs typeface="Arial"/>
            </a:endParaRPr>
          </a:p>
        </p:txBody>
      </p:sp>
      <p:sp>
        <p:nvSpPr>
          <p:cNvPr id="8" name="object 8"/>
          <p:cNvSpPr txBox="1"/>
          <p:nvPr/>
        </p:nvSpPr>
        <p:spPr>
          <a:xfrm>
            <a:off x="1411321" y="3818563"/>
            <a:ext cx="16755110" cy="2609625"/>
          </a:xfrm>
          <a:prstGeom prst="rect">
            <a:avLst/>
          </a:prstGeom>
        </p:spPr>
        <p:txBody>
          <a:bodyPr vert="horz" wrap="square" lIns="0" tIns="15240" rIns="0" bIns="0" rtlCol="0">
            <a:spAutoFit/>
          </a:bodyPr>
          <a:lstStyle/>
          <a:p>
            <a:pPr marL="12700">
              <a:lnSpc>
                <a:spcPct val="100000"/>
              </a:lnSpc>
              <a:spcBef>
                <a:spcPts val="120"/>
              </a:spcBef>
            </a:pPr>
            <a:r>
              <a:rPr sz="2400" b="1" spc="114" dirty="0">
                <a:solidFill>
                  <a:srgbClr val="0C9083"/>
                </a:solidFill>
                <a:latin typeface="+mn-lt"/>
                <a:cs typeface="Arial"/>
              </a:rPr>
              <a:t>Çift</a:t>
            </a:r>
            <a:r>
              <a:rPr sz="2400" b="1" spc="15" dirty="0">
                <a:solidFill>
                  <a:srgbClr val="0C9083"/>
                </a:solidFill>
                <a:latin typeface="+mn-lt"/>
                <a:cs typeface="Arial"/>
              </a:rPr>
              <a:t> </a:t>
            </a:r>
            <a:r>
              <a:rPr sz="2400" b="1" dirty="0">
                <a:solidFill>
                  <a:srgbClr val="0C9083"/>
                </a:solidFill>
                <a:latin typeface="+mn-lt"/>
                <a:cs typeface="Arial"/>
              </a:rPr>
              <a:t>Yönlü</a:t>
            </a:r>
            <a:r>
              <a:rPr sz="2400" b="1" spc="-245" dirty="0">
                <a:solidFill>
                  <a:srgbClr val="0C9083"/>
                </a:solidFill>
                <a:latin typeface="+mn-lt"/>
                <a:cs typeface="Arial"/>
              </a:rPr>
              <a:t> </a:t>
            </a:r>
            <a:r>
              <a:rPr sz="2400" b="1" spc="110" dirty="0">
                <a:solidFill>
                  <a:srgbClr val="0C9083"/>
                </a:solidFill>
                <a:latin typeface="+mn-lt"/>
                <a:cs typeface="Arial"/>
              </a:rPr>
              <a:t>Kazanç:</a:t>
            </a:r>
            <a:r>
              <a:rPr sz="2400" b="1" spc="-365" dirty="0">
                <a:solidFill>
                  <a:srgbClr val="0C9083"/>
                </a:solidFill>
                <a:latin typeface="+mn-lt"/>
                <a:cs typeface="Arial"/>
              </a:rPr>
              <a:t> </a:t>
            </a:r>
            <a:r>
              <a:rPr sz="2400" b="1" dirty="0">
                <a:solidFill>
                  <a:srgbClr val="0C9083"/>
                </a:solidFill>
                <a:latin typeface="+mn-lt"/>
                <a:cs typeface="Arial"/>
              </a:rPr>
              <a:t>Aktif</a:t>
            </a:r>
            <a:r>
              <a:rPr sz="2400" b="1" spc="75" dirty="0">
                <a:solidFill>
                  <a:srgbClr val="0C9083"/>
                </a:solidFill>
                <a:latin typeface="+mn-lt"/>
                <a:cs typeface="Arial"/>
              </a:rPr>
              <a:t> </a:t>
            </a:r>
            <a:r>
              <a:rPr sz="2400" b="1" spc="65" dirty="0">
                <a:solidFill>
                  <a:srgbClr val="0C9083"/>
                </a:solidFill>
                <a:latin typeface="+mn-lt"/>
                <a:cs typeface="Arial"/>
              </a:rPr>
              <a:t>Ulaşım</a:t>
            </a:r>
            <a:endParaRPr sz="2400" dirty="0">
              <a:latin typeface="+mn-lt"/>
              <a:cs typeface="Arial"/>
            </a:endParaRPr>
          </a:p>
          <a:p>
            <a:pPr marL="17145" marR="546735" indent="-5080">
              <a:lnSpc>
                <a:spcPct val="126800"/>
              </a:lnSpc>
              <a:spcBef>
                <a:spcPts val="1485"/>
              </a:spcBef>
            </a:pPr>
            <a:r>
              <a:rPr sz="2400" dirty="0">
                <a:solidFill>
                  <a:srgbClr val="343F50"/>
                </a:solidFill>
                <a:latin typeface="+mn-lt"/>
                <a:cs typeface="Arial"/>
              </a:rPr>
              <a:t>Fizyoterapistler,</a:t>
            </a:r>
            <a:r>
              <a:rPr sz="2400" spc="-340" dirty="0">
                <a:solidFill>
                  <a:srgbClr val="343F50"/>
                </a:solidFill>
                <a:latin typeface="+mn-lt"/>
                <a:cs typeface="Arial"/>
              </a:rPr>
              <a:t> </a:t>
            </a:r>
            <a:r>
              <a:rPr sz="2400" dirty="0">
                <a:solidFill>
                  <a:srgbClr val="343F50"/>
                </a:solidFill>
                <a:latin typeface="+mn-lt"/>
                <a:cs typeface="Arial"/>
              </a:rPr>
              <a:t>tedavi</a:t>
            </a:r>
            <a:r>
              <a:rPr sz="2400" spc="-75" dirty="0">
                <a:solidFill>
                  <a:srgbClr val="343F50"/>
                </a:solidFill>
                <a:latin typeface="+mn-lt"/>
                <a:cs typeface="Arial"/>
              </a:rPr>
              <a:t> </a:t>
            </a:r>
            <a:r>
              <a:rPr sz="2400" spc="55" dirty="0">
                <a:solidFill>
                  <a:srgbClr val="343F50"/>
                </a:solidFill>
                <a:latin typeface="+mn-lt"/>
                <a:cs typeface="Arial"/>
              </a:rPr>
              <a:t>protokollerinin</a:t>
            </a:r>
            <a:r>
              <a:rPr sz="2400" spc="-270" dirty="0">
                <a:solidFill>
                  <a:srgbClr val="343F50"/>
                </a:solidFill>
                <a:latin typeface="+mn-lt"/>
                <a:cs typeface="Arial"/>
              </a:rPr>
              <a:t> </a:t>
            </a:r>
            <a:r>
              <a:rPr sz="2400" spc="55" dirty="0">
                <a:solidFill>
                  <a:srgbClr val="343F50"/>
                </a:solidFill>
                <a:latin typeface="+mn-lt"/>
                <a:cs typeface="Arial"/>
              </a:rPr>
              <a:t>bir</a:t>
            </a:r>
            <a:r>
              <a:rPr sz="2400" spc="-50" dirty="0">
                <a:solidFill>
                  <a:srgbClr val="343F50"/>
                </a:solidFill>
                <a:latin typeface="+mn-lt"/>
                <a:cs typeface="Arial"/>
              </a:rPr>
              <a:t> </a:t>
            </a:r>
            <a:r>
              <a:rPr sz="2400" spc="-75" dirty="0">
                <a:solidFill>
                  <a:srgbClr val="343F50"/>
                </a:solidFill>
                <a:latin typeface="+mn-lt"/>
                <a:cs typeface="Arial"/>
              </a:rPr>
              <a:t>parçası</a:t>
            </a:r>
            <a:r>
              <a:rPr sz="2400" spc="20" dirty="0">
                <a:solidFill>
                  <a:srgbClr val="343F50"/>
                </a:solidFill>
                <a:latin typeface="+mn-lt"/>
                <a:cs typeface="Arial"/>
              </a:rPr>
              <a:t> </a:t>
            </a:r>
            <a:r>
              <a:rPr sz="2400" dirty="0">
                <a:solidFill>
                  <a:srgbClr val="343F50"/>
                </a:solidFill>
                <a:latin typeface="+mn-lt"/>
                <a:cs typeface="Arial"/>
              </a:rPr>
              <a:t>olarak</a:t>
            </a:r>
            <a:r>
              <a:rPr sz="2400" spc="-170" dirty="0">
                <a:solidFill>
                  <a:srgbClr val="343F50"/>
                </a:solidFill>
                <a:latin typeface="+mn-lt"/>
                <a:cs typeface="Arial"/>
              </a:rPr>
              <a:t> </a:t>
            </a:r>
            <a:r>
              <a:rPr sz="2400" spc="-10" dirty="0">
                <a:solidFill>
                  <a:srgbClr val="343F50"/>
                </a:solidFill>
                <a:latin typeface="+mn-lt"/>
                <a:cs typeface="Arial"/>
              </a:rPr>
              <a:t>hastalarına</a:t>
            </a:r>
            <a:r>
              <a:rPr sz="2400" spc="-165" dirty="0">
                <a:solidFill>
                  <a:srgbClr val="343F50"/>
                </a:solidFill>
                <a:latin typeface="+mn-lt"/>
                <a:cs typeface="Arial"/>
              </a:rPr>
              <a:t> </a:t>
            </a:r>
            <a:r>
              <a:rPr sz="2400" b="1" dirty="0">
                <a:solidFill>
                  <a:srgbClr val="343F50"/>
                </a:solidFill>
                <a:latin typeface="+mn-lt"/>
                <a:cs typeface="Arial"/>
              </a:rPr>
              <a:t>aktif</a:t>
            </a:r>
            <a:r>
              <a:rPr sz="2400" b="1" spc="-260" dirty="0">
                <a:solidFill>
                  <a:srgbClr val="343F50"/>
                </a:solidFill>
                <a:latin typeface="+mn-lt"/>
                <a:cs typeface="Arial"/>
              </a:rPr>
              <a:t> </a:t>
            </a:r>
            <a:r>
              <a:rPr sz="2400" b="1" spc="-55" dirty="0">
                <a:solidFill>
                  <a:srgbClr val="343F50"/>
                </a:solidFill>
                <a:latin typeface="+mn-lt"/>
                <a:cs typeface="Arial"/>
              </a:rPr>
              <a:t>ulaşımı</a:t>
            </a:r>
            <a:r>
              <a:rPr sz="2400" b="1" spc="-90" dirty="0">
                <a:solidFill>
                  <a:srgbClr val="343F50"/>
                </a:solidFill>
                <a:latin typeface="+mn-lt"/>
                <a:cs typeface="Arial"/>
              </a:rPr>
              <a:t> </a:t>
            </a:r>
            <a:r>
              <a:rPr sz="2400" b="1" spc="-70" dirty="0">
                <a:solidFill>
                  <a:srgbClr val="343F50"/>
                </a:solidFill>
                <a:latin typeface="+mn-lt"/>
                <a:cs typeface="Arial"/>
              </a:rPr>
              <a:t>(yürüme,</a:t>
            </a:r>
            <a:r>
              <a:rPr sz="2400" b="1" spc="-260" dirty="0">
                <a:solidFill>
                  <a:srgbClr val="343F50"/>
                </a:solidFill>
                <a:latin typeface="+mn-lt"/>
                <a:cs typeface="Arial"/>
              </a:rPr>
              <a:t> </a:t>
            </a:r>
            <a:r>
              <a:rPr sz="2400" b="1" spc="-35" dirty="0">
                <a:solidFill>
                  <a:srgbClr val="343F50"/>
                </a:solidFill>
                <a:latin typeface="+mn-lt"/>
                <a:cs typeface="Arial"/>
              </a:rPr>
              <a:t>bisiklet</a:t>
            </a:r>
            <a:r>
              <a:rPr sz="2400" b="1" spc="-25" dirty="0">
                <a:solidFill>
                  <a:srgbClr val="343F50"/>
                </a:solidFill>
                <a:latin typeface="+mn-lt"/>
                <a:cs typeface="Arial"/>
              </a:rPr>
              <a:t> </a:t>
            </a:r>
            <a:r>
              <a:rPr sz="2400" b="1" spc="-60" dirty="0">
                <a:solidFill>
                  <a:srgbClr val="343F50"/>
                </a:solidFill>
                <a:latin typeface="+mn-lt"/>
                <a:cs typeface="Arial"/>
              </a:rPr>
              <a:t>kullanımı)</a:t>
            </a:r>
            <a:r>
              <a:rPr sz="2400" b="1" spc="-285" dirty="0">
                <a:solidFill>
                  <a:srgbClr val="343F50"/>
                </a:solidFill>
                <a:latin typeface="+mn-lt"/>
                <a:cs typeface="Arial"/>
              </a:rPr>
              <a:t> </a:t>
            </a:r>
            <a:r>
              <a:rPr sz="2400" spc="-10" dirty="0">
                <a:solidFill>
                  <a:srgbClr val="343F50"/>
                </a:solidFill>
                <a:latin typeface="+mn-lt"/>
                <a:cs typeface="Arial"/>
              </a:rPr>
              <a:t>güçlü</a:t>
            </a:r>
            <a:r>
              <a:rPr sz="2400" spc="-195" dirty="0">
                <a:solidFill>
                  <a:srgbClr val="343F50"/>
                </a:solidFill>
                <a:latin typeface="+mn-lt"/>
                <a:cs typeface="Arial"/>
              </a:rPr>
              <a:t> </a:t>
            </a:r>
            <a:r>
              <a:rPr sz="2400" dirty="0">
                <a:solidFill>
                  <a:srgbClr val="343F50"/>
                </a:solidFill>
                <a:latin typeface="+mn-lt"/>
                <a:cs typeface="Arial"/>
              </a:rPr>
              <a:t>bir</a:t>
            </a:r>
            <a:r>
              <a:rPr sz="2400" spc="100" dirty="0">
                <a:solidFill>
                  <a:srgbClr val="343F50"/>
                </a:solidFill>
                <a:latin typeface="+mn-lt"/>
                <a:cs typeface="Arial"/>
              </a:rPr>
              <a:t> </a:t>
            </a:r>
            <a:r>
              <a:rPr sz="2400" dirty="0">
                <a:solidFill>
                  <a:srgbClr val="343F50"/>
                </a:solidFill>
                <a:latin typeface="+mn-lt"/>
                <a:cs typeface="Arial"/>
              </a:rPr>
              <a:t>şekiide</a:t>
            </a:r>
            <a:r>
              <a:rPr sz="2400" spc="-254" dirty="0">
                <a:solidFill>
                  <a:srgbClr val="343F50"/>
                </a:solidFill>
                <a:latin typeface="+mn-lt"/>
                <a:cs typeface="Arial"/>
              </a:rPr>
              <a:t> </a:t>
            </a:r>
            <a:r>
              <a:rPr sz="2400" spc="-10" dirty="0">
                <a:solidFill>
                  <a:srgbClr val="343F50"/>
                </a:solidFill>
                <a:latin typeface="+mn-lt"/>
                <a:cs typeface="Arial"/>
              </a:rPr>
              <a:t>teşvik </a:t>
            </a:r>
            <a:r>
              <a:rPr sz="2400" dirty="0">
                <a:solidFill>
                  <a:srgbClr val="343F50"/>
                </a:solidFill>
                <a:latin typeface="+mn-lt"/>
                <a:cs typeface="Arial"/>
              </a:rPr>
              <a:t>edebilirler</a:t>
            </a:r>
            <a:r>
              <a:rPr sz="2400" spc="-30" dirty="0">
                <a:solidFill>
                  <a:srgbClr val="343F50"/>
                </a:solidFill>
                <a:latin typeface="+mn-lt"/>
                <a:cs typeface="Arial"/>
              </a:rPr>
              <a:t> </a:t>
            </a:r>
            <a:r>
              <a:rPr sz="2400" b="1" spc="-120" dirty="0">
                <a:solidFill>
                  <a:srgbClr val="343F50"/>
                </a:solidFill>
                <a:latin typeface="+mn-lt"/>
                <a:cs typeface="Arial"/>
              </a:rPr>
              <a:t>(Stanhope</a:t>
            </a:r>
            <a:r>
              <a:rPr sz="2400" b="1" spc="-5" dirty="0">
                <a:solidFill>
                  <a:srgbClr val="343F50"/>
                </a:solidFill>
                <a:latin typeface="+mn-lt"/>
                <a:cs typeface="Arial"/>
              </a:rPr>
              <a:t> </a:t>
            </a:r>
            <a:r>
              <a:rPr sz="2400" b="1" spc="-10" dirty="0">
                <a:solidFill>
                  <a:srgbClr val="343F50"/>
                </a:solidFill>
                <a:latin typeface="+mn-lt"/>
                <a:cs typeface="Arial"/>
              </a:rPr>
              <a:t>ve</a:t>
            </a:r>
            <a:r>
              <a:rPr sz="2400" b="1" spc="-170" dirty="0">
                <a:solidFill>
                  <a:srgbClr val="343F50"/>
                </a:solidFill>
                <a:latin typeface="+mn-lt"/>
                <a:cs typeface="Arial"/>
              </a:rPr>
              <a:t> </a:t>
            </a:r>
            <a:r>
              <a:rPr sz="2400" b="1" spc="-55" dirty="0">
                <a:solidFill>
                  <a:srgbClr val="343F50"/>
                </a:solidFill>
                <a:latin typeface="+mn-lt"/>
                <a:cs typeface="Arial"/>
              </a:rPr>
              <a:t>ark.,</a:t>
            </a:r>
            <a:r>
              <a:rPr sz="2400" b="1" spc="-265" dirty="0">
                <a:solidFill>
                  <a:srgbClr val="343F50"/>
                </a:solidFill>
                <a:latin typeface="+mn-lt"/>
                <a:cs typeface="Arial"/>
              </a:rPr>
              <a:t> </a:t>
            </a:r>
            <a:r>
              <a:rPr sz="2400" b="1" dirty="0">
                <a:solidFill>
                  <a:srgbClr val="343F50"/>
                </a:solidFill>
                <a:latin typeface="+mn-lt"/>
                <a:cs typeface="Arial"/>
              </a:rPr>
              <a:t>2021;</a:t>
            </a:r>
            <a:r>
              <a:rPr sz="2400" b="1" spc="-335" dirty="0">
                <a:solidFill>
                  <a:srgbClr val="343F50"/>
                </a:solidFill>
                <a:latin typeface="+mn-lt"/>
                <a:cs typeface="Arial"/>
              </a:rPr>
              <a:t> </a:t>
            </a:r>
            <a:r>
              <a:rPr sz="2400" b="1" spc="-25" dirty="0">
                <a:solidFill>
                  <a:srgbClr val="343F50"/>
                </a:solidFill>
                <a:latin typeface="+mn-lt"/>
                <a:cs typeface="Arial"/>
              </a:rPr>
              <a:t>Tonerve</a:t>
            </a:r>
            <a:r>
              <a:rPr sz="2400" b="1" dirty="0">
                <a:solidFill>
                  <a:srgbClr val="343F50"/>
                </a:solidFill>
                <a:latin typeface="+mn-lt"/>
                <a:cs typeface="Arial"/>
              </a:rPr>
              <a:t> </a:t>
            </a:r>
            <a:r>
              <a:rPr sz="2400" b="1" spc="-55" dirty="0">
                <a:solidFill>
                  <a:srgbClr val="343F50"/>
                </a:solidFill>
                <a:latin typeface="+mn-lt"/>
                <a:cs typeface="Arial"/>
              </a:rPr>
              <a:t>ark.,</a:t>
            </a:r>
            <a:r>
              <a:rPr sz="2400" b="1" spc="-265" dirty="0">
                <a:solidFill>
                  <a:srgbClr val="343F50"/>
                </a:solidFill>
                <a:latin typeface="+mn-lt"/>
                <a:cs typeface="Arial"/>
              </a:rPr>
              <a:t> </a:t>
            </a:r>
            <a:r>
              <a:rPr sz="2400" b="1" spc="-10" dirty="0">
                <a:solidFill>
                  <a:srgbClr val="343F50"/>
                </a:solidFill>
                <a:latin typeface="+mn-lt"/>
                <a:cs typeface="Arial"/>
              </a:rPr>
              <a:t>2021).</a:t>
            </a:r>
            <a:endParaRPr sz="2400" dirty="0">
              <a:latin typeface="+mn-lt"/>
              <a:cs typeface="Arial"/>
            </a:endParaRPr>
          </a:p>
          <a:p>
            <a:pPr marL="15240" marR="5080" indent="4445">
              <a:lnSpc>
                <a:spcPct val="126800"/>
              </a:lnSpc>
              <a:spcBef>
                <a:spcPts val="1485"/>
              </a:spcBef>
            </a:pPr>
            <a:r>
              <a:rPr sz="2400" spc="80" dirty="0">
                <a:solidFill>
                  <a:srgbClr val="343F50"/>
                </a:solidFill>
                <a:latin typeface="+mn-lt"/>
                <a:cs typeface="Arial"/>
              </a:rPr>
              <a:t>Aktif</a:t>
            </a:r>
            <a:r>
              <a:rPr sz="2400" spc="-100" dirty="0">
                <a:solidFill>
                  <a:srgbClr val="343F50"/>
                </a:solidFill>
                <a:latin typeface="+mn-lt"/>
                <a:cs typeface="Arial"/>
              </a:rPr>
              <a:t> </a:t>
            </a:r>
            <a:r>
              <a:rPr sz="2400" dirty="0">
                <a:solidFill>
                  <a:srgbClr val="343F50"/>
                </a:solidFill>
                <a:latin typeface="+mn-lt"/>
                <a:cs typeface="Arial"/>
              </a:rPr>
              <a:t>ulaşımın</a:t>
            </a:r>
            <a:r>
              <a:rPr sz="2400" spc="-75" dirty="0">
                <a:solidFill>
                  <a:srgbClr val="343F50"/>
                </a:solidFill>
                <a:latin typeface="+mn-lt"/>
                <a:cs typeface="Arial"/>
              </a:rPr>
              <a:t> </a:t>
            </a:r>
            <a:r>
              <a:rPr sz="2400" dirty="0">
                <a:solidFill>
                  <a:srgbClr val="343F50"/>
                </a:solidFill>
                <a:latin typeface="+mn-lt"/>
                <a:cs typeface="Arial"/>
              </a:rPr>
              <a:t>yaygınlaştırılması;</a:t>
            </a:r>
            <a:r>
              <a:rPr sz="2400" spc="-315" dirty="0">
                <a:solidFill>
                  <a:srgbClr val="343F50"/>
                </a:solidFill>
                <a:latin typeface="+mn-lt"/>
                <a:cs typeface="Arial"/>
              </a:rPr>
              <a:t> </a:t>
            </a:r>
            <a:r>
              <a:rPr sz="2400" dirty="0">
                <a:solidFill>
                  <a:srgbClr val="343F50"/>
                </a:solidFill>
                <a:latin typeface="+mn-lt"/>
                <a:cs typeface="Arial"/>
              </a:rPr>
              <a:t>bireylerin</a:t>
            </a:r>
            <a:r>
              <a:rPr sz="2400" spc="-185" dirty="0">
                <a:solidFill>
                  <a:srgbClr val="343F50"/>
                </a:solidFill>
                <a:latin typeface="+mn-lt"/>
                <a:cs typeface="Arial"/>
              </a:rPr>
              <a:t> </a:t>
            </a:r>
            <a:r>
              <a:rPr sz="2400" dirty="0">
                <a:solidFill>
                  <a:srgbClr val="343F50"/>
                </a:solidFill>
                <a:latin typeface="+mn-lt"/>
                <a:cs typeface="Arial"/>
              </a:rPr>
              <a:t>günlükfıziksel</a:t>
            </a:r>
            <a:r>
              <a:rPr sz="2400" spc="-90" dirty="0">
                <a:solidFill>
                  <a:srgbClr val="343F50"/>
                </a:solidFill>
                <a:latin typeface="+mn-lt"/>
                <a:cs typeface="Arial"/>
              </a:rPr>
              <a:t> </a:t>
            </a:r>
            <a:r>
              <a:rPr sz="2400" spc="70" dirty="0">
                <a:solidFill>
                  <a:srgbClr val="343F50"/>
                </a:solidFill>
                <a:latin typeface="+mn-lt"/>
                <a:cs typeface="Arial"/>
              </a:rPr>
              <a:t>aktivite</a:t>
            </a:r>
            <a:r>
              <a:rPr sz="2400" spc="-195" dirty="0">
                <a:solidFill>
                  <a:srgbClr val="343F50"/>
                </a:solidFill>
                <a:latin typeface="+mn-lt"/>
                <a:cs typeface="Arial"/>
              </a:rPr>
              <a:t> </a:t>
            </a:r>
            <a:r>
              <a:rPr sz="2400" dirty="0">
                <a:solidFill>
                  <a:srgbClr val="343F50"/>
                </a:solidFill>
                <a:latin typeface="+mn-lt"/>
                <a:cs typeface="Arial"/>
              </a:rPr>
              <a:t>seviyelerini</a:t>
            </a:r>
            <a:r>
              <a:rPr sz="2400" spc="155" dirty="0">
                <a:solidFill>
                  <a:srgbClr val="343F50"/>
                </a:solidFill>
                <a:latin typeface="+mn-lt"/>
                <a:cs typeface="Arial"/>
              </a:rPr>
              <a:t> </a:t>
            </a:r>
            <a:r>
              <a:rPr sz="2400" dirty="0">
                <a:solidFill>
                  <a:srgbClr val="343F50"/>
                </a:solidFill>
                <a:latin typeface="+mn-lt"/>
                <a:cs typeface="Arial"/>
              </a:rPr>
              <a:t>artırarak</a:t>
            </a:r>
            <a:r>
              <a:rPr sz="2400" spc="-35" dirty="0">
                <a:solidFill>
                  <a:srgbClr val="343F50"/>
                </a:solidFill>
                <a:latin typeface="+mn-lt"/>
                <a:cs typeface="Arial"/>
              </a:rPr>
              <a:t> </a:t>
            </a:r>
            <a:r>
              <a:rPr sz="2400" spc="-20" dirty="0">
                <a:solidFill>
                  <a:srgbClr val="343F50"/>
                </a:solidFill>
                <a:latin typeface="+mn-lt"/>
                <a:cs typeface="Arial"/>
              </a:rPr>
              <a:t>insan</a:t>
            </a:r>
            <a:r>
              <a:rPr sz="2400" spc="-135" dirty="0">
                <a:solidFill>
                  <a:srgbClr val="343F50"/>
                </a:solidFill>
                <a:latin typeface="+mn-lt"/>
                <a:cs typeface="Arial"/>
              </a:rPr>
              <a:t> </a:t>
            </a:r>
            <a:r>
              <a:rPr sz="2400" spc="-40" dirty="0">
                <a:solidFill>
                  <a:srgbClr val="343F50"/>
                </a:solidFill>
                <a:latin typeface="+mn-lt"/>
                <a:cs typeface="Arial"/>
              </a:rPr>
              <a:t>sağlığına</a:t>
            </a:r>
            <a:r>
              <a:rPr sz="2400" spc="5" dirty="0">
                <a:solidFill>
                  <a:srgbClr val="343F50"/>
                </a:solidFill>
                <a:latin typeface="+mn-lt"/>
                <a:cs typeface="Arial"/>
              </a:rPr>
              <a:t> </a:t>
            </a:r>
            <a:r>
              <a:rPr sz="2400" spc="-10" dirty="0">
                <a:solidFill>
                  <a:srgbClr val="343F50"/>
                </a:solidFill>
                <a:latin typeface="+mn-lt"/>
                <a:cs typeface="Arial"/>
              </a:rPr>
              <a:t>doğrudan</a:t>
            </a:r>
            <a:r>
              <a:rPr sz="2400" spc="-30" dirty="0">
                <a:solidFill>
                  <a:srgbClr val="343F50"/>
                </a:solidFill>
                <a:latin typeface="+mn-lt"/>
                <a:cs typeface="Arial"/>
              </a:rPr>
              <a:t> </a:t>
            </a:r>
            <a:r>
              <a:rPr sz="2400" dirty="0">
                <a:solidFill>
                  <a:srgbClr val="343F50"/>
                </a:solidFill>
                <a:latin typeface="+mn-lt"/>
                <a:cs typeface="Arial"/>
              </a:rPr>
              <a:t>katkı</a:t>
            </a:r>
            <a:r>
              <a:rPr sz="2400" spc="-65" dirty="0">
                <a:solidFill>
                  <a:srgbClr val="343F50"/>
                </a:solidFill>
                <a:latin typeface="+mn-lt"/>
                <a:cs typeface="Arial"/>
              </a:rPr>
              <a:t> sunarken,</a:t>
            </a:r>
            <a:r>
              <a:rPr sz="2400" spc="-25" dirty="0">
                <a:solidFill>
                  <a:srgbClr val="343F50"/>
                </a:solidFill>
                <a:latin typeface="+mn-lt"/>
                <a:cs typeface="Arial"/>
              </a:rPr>
              <a:t> </a:t>
            </a:r>
            <a:r>
              <a:rPr sz="2400" spc="65" dirty="0">
                <a:solidFill>
                  <a:srgbClr val="343F50"/>
                </a:solidFill>
                <a:latin typeface="+mn-lt"/>
                <a:cs typeface="Arial"/>
              </a:rPr>
              <a:t>motorlu </a:t>
            </a:r>
            <a:r>
              <a:rPr sz="2400" spc="60" dirty="0">
                <a:solidFill>
                  <a:srgbClr val="343F50"/>
                </a:solidFill>
                <a:latin typeface="+mn-lt"/>
                <a:cs typeface="Arial"/>
              </a:rPr>
              <a:t>taşıt</a:t>
            </a:r>
            <a:r>
              <a:rPr sz="2400" spc="-110" dirty="0">
                <a:solidFill>
                  <a:srgbClr val="343F50"/>
                </a:solidFill>
                <a:latin typeface="+mn-lt"/>
                <a:cs typeface="Arial"/>
              </a:rPr>
              <a:t> </a:t>
            </a:r>
            <a:r>
              <a:rPr sz="2400" dirty="0">
                <a:solidFill>
                  <a:srgbClr val="343F50"/>
                </a:solidFill>
                <a:latin typeface="+mn-lt"/>
                <a:cs typeface="Arial"/>
              </a:rPr>
              <a:t>kullanımını</a:t>
            </a:r>
            <a:r>
              <a:rPr sz="2400" spc="-220" dirty="0">
                <a:solidFill>
                  <a:srgbClr val="343F50"/>
                </a:solidFill>
                <a:latin typeface="+mn-lt"/>
                <a:cs typeface="Arial"/>
              </a:rPr>
              <a:t> </a:t>
            </a:r>
            <a:r>
              <a:rPr sz="2400" spc="-10" dirty="0">
                <a:solidFill>
                  <a:srgbClr val="343F50"/>
                </a:solidFill>
                <a:latin typeface="+mn-lt"/>
                <a:cs typeface="Arial"/>
              </a:rPr>
              <a:t>azaltarak</a:t>
            </a:r>
            <a:r>
              <a:rPr sz="2400" spc="-204" dirty="0">
                <a:solidFill>
                  <a:srgbClr val="343F50"/>
                </a:solidFill>
                <a:latin typeface="+mn-lt"/>
                <a:cs typeface="Arial"/>
              </a:rPr>
              <a:t> </a:t>
            </a:r>
            <a:r>
              <a:rPr sz="2400" spc="-110" dirty="0">
                <a:solidFill>
                  <a:srgbClr val="343F50"/>
                </a:solidFill>
                <a:latin typeface="+mn-lt"/>
                <a:cs typeface="Arial"/>
              </a:rPr>
              <a:t>gezegen</a:t>
            </a:r>
            <a:r>
              <a:rPr sz="2400" spc="-120" dirty="0">
                <a:solidFill>
                  <a:srgbClr val="343F50"/>
                </a:solidFill>
                <a:latin typeface="+mn-lt"/>
                <a:cs typeface="Arial"/>
              </a:rPr>
              <a:t> </a:t>
            </a:r>
            <a:r>
              <a:rPr sz="2400" spc="-25" dirty="0">
                <a:solidFill>
                  <a:srgbClr val="343F50"/>
                </a:solidFill>
                <a:latin typeface="+mn-lt"/>
                <a:cs typeface="Arial"/>
              </a:rPr>
              <a:t>sağlığını</a:t>
            </a:r>
            <a:r>
              <a:rPr sz="2400" spc="-60" dirty="0">
                <a:solidFill>
                  <a:srgbClr val="343F50"/>
                </a:solidFill>
                <a:latin typeface="+mn-lt"/>
                <a:cs typeface="Arial"/>
              </a:rPr>
              <a:t> </a:t>
            </a:r>
            <a:r>
              <a:rPr sz="2400" spc="-70" dirty="0">
                <a:solidFill>
                  <a:srgbClr val="343F50"/>
                </a:solidFill>
                <a:latin typeface="+mn-lt"/>
                <a:cs typeface="Arial"/>
              </a:rPr>
              <a:t>da</a:t>
            </a:r>
            <a:r>
              <a:rPr sz="2400" spc="-195" dirty="0">
                <a:solidFill>
                  <a:srgbClr val="343F50"/>
                </a:solidFill>
                <a:latin typeface="+mn-lt"/>
                <a:cs typeface="Arial"/>
              </a:rPr>
              <a:t> </a:t>
            </a:r>
            <a:r>
              <a:rPr sz="2400" spc="-30" dirty="0" err="1">
                <a:solidFill>
                  <a:srgbClr val="343F50"/>
                </a:solidFill>
                <a:latin typeface="+mn-lt"/>
                <a:cs typeface="Arial"/>
              </a:rPr>
              <a:t>eş</a:t>
            </a:r>
            <a:r>
              <a:rPr sz="2400" spc="-225" dirty="0">
                <a:solidFill>
                  <a:srgbClr val="343F50"/>
                </a:solidFill>
                <a:latin typeface="+mn-lt"/>
                <a:cs typeface="Arial"/>
              </a:rPr>
              <a:t> </a:t>
            </a:r>
            <a:r>
              <a:rPr sz="2400" spc="-70" dirty="0">
                <a:solidFill>
                  <a:srgbClr val="343F50"/>
                </a:solidFill>
                <a:latin typeface="+mn-lt"/>
                <a:cs typeface="Arial"/>
              </a:rPr>
              <a:t>zaman</a:t>
            </a:r>
            <a:r>
              <a:rPr lang="tr-TR" sz="2400" spc="-70" dirty="0">
                <a:solidFill>
                  <a:srgbClr val="343F50"/>
                </a:solidFill>
                <a:latin typeface="+mn-lt"/>
                <a:cs typeface="Arial"/>
              </a:rPr>
              <a:t>l</a:t>
            </a:r>
            <a:r>
              <a:rPr sz="2400" spc="-70" dirty="0">
                <a:solidFill>
                  <a:srgbClr val="343F50"/>
                </a:solidFill>
                <a:latin typeface="+mn-lt"/>
                <a:cs typeface="Arial"/>
              </a:rPr>
              <a:t>ı</a:t>
            </a:r>
            <a:r>
              <a:rPr lang="tr-TR" sz="2400" spc="-70" dirty="0">
                <a:solidFill>
                  <a:srgbClr val="343F50"/>
                </a:solidFill>
                <a:latin typeface="+mn-lt"/>
                <a:cs typeface="Arial"/>
              </a:rPr>
              <a:t> </a:t>
            </a:r>
            <a:r>
              <a:rPr sz="2400" dirty="0" err="1">
                <a:solidFill>
                  <a:srgbClr val="343F50"/>
                </a:solidFill>
                <a:latin typeface="+mn-lt"/>
                <a:cs typeface="Arial"/>
              </a:rPr>
              <a:t>olarak</a:t>
            </a:r>
            <a:r>
              <a:rPr sz="2400" spc="-155" dirty="0">
                <a:solidFill>
                  <a:srgbClr val="343F50"/>
                </a:solidFill>
                <a:latin typeface="+mn-lt"/>
                <a:cs typeface="Arial"/>
              </a:rPr>
              <a:t> </a:t>
            </a:r>
            <a:r>
              <a:rPr sz="2400" spc="-10" dirty="0">
                <a:solidFill>
                  <a:srgbClr val="343F50"/>
                </a:solidFill>
                <a:latin typeface="+mn-lt"/>
                <a:cs typeface="Arial"/>
              </a:rPr>
              <a:t>korur.</a:t>
            </a:r>
            <a:endParaRPr sz="2400" dirty="0">
              <a:latin typeface="+mn-lt"/>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08"/>
            <a:ext cx="20104100"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Başlık 10">
            <a:extLst>
              <a:ext uri="{FF2B5EF4-FFF2-40B4-BE49-F238E27FC236}">
                <a16:creationId xmlns:a16="http://schemas.microsoft.com/office/drawing/2014/main" id="{892D120E-5878-3E2E-6141-42F09833A259}"/>
              </a:ext>
            </a:extLst>
          </p:cNvPr>
          <p:cNvSpPr>
            <a:spLocks noGrp="1"/>
          </p:cNvSpPr>
          <p:nvPr>
            <p:ph type="ctrTitle"/>
          </p:nvPr>
        </p:nvSpPr>
        <p:spPr>
          <a:xfrm>
            <a:off x="979111" y="2073275"/>
            <a:ext cx="6496382" cy="6613541"/>
          </a:xfrm>
        </p:spPr>
        <p:txBody>
          <a:bodyPr>
            <a:normAutofit/>
          </a:bodyPr>
          <a:lstStyle/>
          <a:p>
            <a:pPr algn="r">
              <a:lnSpc>
                <a:spcPct val="90000"/>
              </a:lnSpc>
            </a:pPr>
            <a:r>
              <a:rPr lang="tr-TR" sz="4300" dirty="0">
                <a:latin typeface="+mj-lt"/>
              </a:rPr>
              <a:t>FİZYOTERAPİSTLERİN ÇOK KATMANLI KATKI DÜZEYLERİ</a:t>
            </a:r>
          </a:p>
        </p:txBody>
      </p:sp>
      <p:cxnSp>
        <p:nvCxnSpPr>
          <p:cNvPr id="32" name="Straight Connector 31">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6362" y="1866939"/>
            <a:ext cx="0" cy="942870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8" name="İçerik Yer Tutucusu 2">
            <a:extLst>
              <a:ext uri="{FF2B5EF4-FFF2-40B4-BE49-F238E27FC236}">
                <a16:creationId xmlns:a16="http://schemas.microsoft.com/office/drawing/2014/main" id="{A5337C5D-EEA7-90F3-3826-0CDA79A308F0}"/>
              </a:ext>
            </a:extLst>
          </p:cNvPr>
          <p:cNvGraphicFramePr>
            <a:graphicFrameLocks/>
          </p:cNvGraphicFramePr>
          <p:nvPr>
            <p:extLst>
              <p:ext uri="{D42A27DB-BD31-4B8C-83A1-F6EECF244321}">
                <p14:modId xmlns:p14="http://schemas.microsoft.com/office/powerpoint/2010/main" val="2057348333"/>
              </p:ext>
            </p:extLst>
          </p:nvPr>
        </p:nvGraphicFramePr>
        <p:xfrm>
          <a:off x="8423761" y="1765828"/>
          <a:ext cx="10298182" cy="9217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265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775450" y="4322562"/>
            <a:ext cx="6781799" cy="484748"/>
          </a:xfrm>
          <a:prstGeom prst="rect">
            <a:avLst/>
          </a:prstGeom>
        </p:spPr>
        <p:txBody>
          <a:bodyPr vert="horz" wrap="square" lIns="0" tIns="15240" rIns="0" bIns="0" rtlCol="0">
            <a:spAutoFit/>
          </a:bodyPr>
          <a:lstStyle/>
          <a:p>
            <a:pPr marL="12700">
              <a:lnSpc>
                <a:spcPct val="100000"/>
              </a:lnSpc>
              <a:spcBef>
                <a:spcPts val="120"/>
              </a:spcBef>
            </a:pPr>
            <a:r>
              <a:rPr sz="3050" spc="114" dirty="0" err="1">
                <a:solidFill>
                  <a:srgbClr val="0C1628"/>
                </a:solidFill>
              </a:rPr>
              <a:t>Teşekkürler</a:t>
            </a:r>
            <a:r>
              <a:rPr lang="tr-TR" sz="3050" spc="114" dirty="0">
                <a:solidFill>
                  <a:srgbClr val="0C1628"/>
                </a:solidFill>
              </a:rPr>
              <a:t> </a:t>
            </a:r>
            <a:r>
              <a:rPr sz="3050" spc="114" dirty="0">
                <a:solidFill>
                  <a:srgbClr val="0C1628"/>
                </a:solidFill>
              </a:rPr>
              <a:t>/</a:t>
            </a:r>
            <a:r>
              <a:rPr sz="3050" spc="135" dirty="0">
                <a:solidFill>
                  <a:srgbClr val="0C1628"/>
                </a:solidFill>
              </a:rPr>
              <a:t> </a:t>
            </a:r>
            <a:r>
              <a:rPr sz="3050" spc="45" dirty="0" err="1">
                <a:solidFill>
                  <a:srgbClr val="0C1628"/>
                </a:solidFill>
              </a:rPr>
              <a:t>Sorular</a:t>
            </a:r>
            <a:r>
              <a:rPr lang="tr-TR" sz="3050" spc="45" dirty="0">
                <a:solidFill>
                  <a:srgbClr val="0C1628"/>
                </a:solidFill>
              </a:rPr>
              <a:t> – Katkılar </a:t>
            </a:r>
            <a:endParaRPr sz="3050" dirty="0"/>
          </a:p>
        </p:txBody>
      </p:sp>
      <p:sp>
        <p:nvSpPr>
          <p:cNvPr id="3" name="object 3"/>
          <p:cNvSpPr txBox="1"/>
          <p:nvPr/>
        </p:nvSpPr>
        <p:spPr>
          <a:xfrm>
            <a:off x="4723034" y="5141560"/>
            <a:ext cx="10690860" cy="464820"/>
          </a:xfrm>
          <a:prstGeom prst="rect">
            <a:avLst/>
          </a:prstGeom>
        </p:spPr>
        <p:txBody>
          <a:bodyPr vert="horz" wrap="square" lIns="0" tIns="16510" rIns="0" bIns="0" rtlCol="0">
            <a:spAutoFit/>
          </a:bodyPr>
          <a:lstStyle/>
          <a:p>
            <a:pPr marL="12700">
              <a:lnSpc>
                <a:spcPct val="100000"/>
              </a:lnSpc>
              <a:spcBef>
                <a:spcPts val="130"/>
              </a:spcBef>
            </a:pPr>
            <a:r>
              <a:rPr sz="2850" i="1" spc="65" dirty="0">
                <a:solidFill>
                  <a:srgbClr val="138C80"/>
                </a:solidFill>
                <a:latin typeface="Arial"/>
                <a:cs typeface="Arial"/>
              </a:rPr>
              <a:t>''Fizyoterapistler</a:t>
            </a:r>
            <a:r>
              <a:rPr sz="2850" i="1" spc="-200" dirty="0">
                <a:solidFill>
                  <a:srgbClr val="138C80"/>
                </a:solidFill>
                <a:latin typeface="Arial"/>
                <a:cs typeface="Arial"/>
              </a:rPr>
              <a:t> </a:t>
            </a:r>
            <a:r>
              <a:rPr sz="2850" i="1" spc="60" dirty="0">
                <a:solidFill>
                  <a:srgbClr val="138C80"/>
                </a:solidFill>
                <a:latin typeface="Arial"/>
                <a:cs typeface="Arial"/>
              </a:rPr>
              <a:t>hareketin</a:t>
            </a:r>
            <a:r>
              <a:rPr sz="2850" i="1" spc="-20" dirty="0">
                <a:solidFill>
                  <a:srgbClr val="138C80"/>
                </a:solidFill>
                <a:latin typeface="Arial"/>
                <a:cs typeface="Arial"/>
              </a:rPr>
              <a:t> </a:t>
            </a:r>
            <a:r>
              <a:rPr sz="2850" i="1" dirty="0">
                <a:solidFill>
                  <a:srgbClr val="138C80"/>
                </a:solidFill>
                <a:latin typeface="Arial"/>
                <a:cs typeface="Arial"/>
              </a:rPr>
              <a:t>ve</a:t>
            </a:r>
            <a:r>
              <a:rPr sz="2850" i="1" spc="-300" dirty="0">
                <a:solidFill>
                  <a:srgbClr val="138C80"/>
                </a:solidFill>
                <a:latin typeface="Arial"/>
                <a:cs typeface="Arial"/>
              </a:rPr>
              <a:t> </a:t>
            </a:r>
            <a:r>
              <a:rPr sz="2850" i="1" spc="80" dirty="0">
                <a:solidFill>
                  <a:srgbClr val="138C80"/>
                </a:solidFill>
                <a:latin typeface="Arial"/>
                <a:cs typeface="Arial"/>
              </a:rPr>
              <a:t>sürdürülebilir</a:t>
            </a:r>
            <a:r>
              <a:rPr sz="2850" i="1" spc="40" dirty="0">
                <a:solidFill>
                  <a:srgbClr val="138C80"/>
                </a:solidFill>
                <a:latin typeface="Arial"/>
                <a:cs typeface="Arial"/>
              </a:rPr>
              <a:t> </a:t>
            </a:r>
            <a:r>
              <a:rPr sz="2850" i="1" spc="-45" dirty="0">
                <a:solidFill>
                  <a:srgbClr val="138C80"/>
                </a:solidFill>
                <a:latin typeface="Arial"/>
                <a:cs typeface="Arial"/>
              </a:rPr>
              <a:t>yaşamın</a:t>
            </a:r>
            <a:r>
              <a:rPr sz="2850" i="1" spc="-75" dirty="0">
                <a:solidFill>
                  <a:srgbClr val="138C80"/>
                </a:solidFill>
                <a:latin typeface="Arial"/>
                <a:cs typeface="Arial"/>
              </a:rPr>
              <a:t> </a:t>
            </a:r>
            <a:r>
              <a:rPr sz="2850" i="1" spc="-10" dirty="0">
                <a:solidFill>
                  <a:srgbClr val="138C80"/>
                </a:solidFill>
                <a:latin typeface="Arial"/>
                <a:cs typeface="Arial"/>
              </a:rPr>
              <a:t>öncüleridir."</a:t>
            </a:r>
            <a:endParaRPr sz="285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93098AFD-71D3-B2B2-396D-6852C71FDCB5}"/>
              </a:ext>
            </a:extLst>
          </p:cNvPr>
          <p:cNvSpPr>
            <a:spLocks noGrp="1"/>
          </p:cNvSpPr>
          <p:nvPr>
            <p:ph type="body" idx="1"/>
          </p:nvPr>
        </p:nvSpPr>
        <p:spPr>
          <a:xfrm>
            <a:off x="1365250" y="0"/>
            <a:ext cx="17678400" cy="5159875"/>
          </a:xfrm>
        </p:spPr>
        <p:txBody>
          <a:bodyPr anchor="ctr">
            <a:normAutofit/>
          </a:bodyPr>
          <a:lstStyle/>
          <a:p>
            <a:pPr>
              <a:spcAft>
                <a:spcPts val="600"/>
              </a:spcAft>
            </a:pPr>
            <a:r>
              <a:rPr lang="tr-TR" sz="3000" b="1" dirty="0">
                <a:latin typeface="+mn-lt"/>
              </a:rPr>
              <a:t>Sürdürebilirlik: </a:t>
            </a:r>
            <a:r>
              <a:rPr lang="tr-TR" sz="3000" dirty="0">
                <a:latin typeface="+mn-lt"/>
              </a:rPr>
              <a:t>Genel anlamıyla belirli olmayan bir süre boyunca bir durum veya sürecin sürdürülebilme kapasitesini ifade etmektedir. Günümüzde insanların doğal kaynakları, ekonomik faaliyetleri ve toplumsal yapıyı sürdürülebilir bir şekilde kullanması ve yönetmesi için önemli bir kavramdır.</a:t>
            </a:r>
          </a:p>
          <a:p>
            <a:pPr>
              <a:spcAft>
                <a:spcPts val="600"/>
              </a:spcAft>
            </a:pPr>
            <a:r>
              <a:rPr lang="tr-TR" sz="3000" dirty="0">
                <a:latin typeface="+mn-lt"/>
              </a:rPr>
              <a:t>Sürdürülebilir kavramının üç boyutu bulunmaktadır.</a:t>
            </a:r>
          </a:p>
          <a:p>
            <a:pPr>
              <a:spcAft>
                <a:spcPts val="600"/>
              </a:spcAft>
            </a:pPr>
            <a:endParaRPr lang="tr-TR" sz="3000" dirty="0">
              <a:latin typeface="+mn-lt"/>
            </a:endParaRPr>
          </a:p>
        </p:txBody>
      </p:sp>
      <p:pic>
        <p:nvPicPr>
          <p:cNvPr id="5" name="Resim 4">
            <a:extLst>
              <a:ext uri="{FF2B5EF4-FFF2-40B4-BE49-F238E27FC236}">
                <a16:creationId xmlns:a16="http://schemas.microsoft.com/office/drawing/2014/main" id="{BCB3741B-F45D-B005-647F-8FE6AFB988E0}"/>
              </a:ext>
            </a:extLst>
          </p:cNvPr>
          <p:cNvPicPr>
            <a:picLocks noChangeAspect="1"/>
          </p:cNvPicPr>
          <p:nvPr/>
        </p:nvPicPr>
        <p:blipFill>
          <a:blip r:embed="rId2">
            <a:extLst>
              <a:ext uri="{28A0092B-C50C-407E-A947-70E740481C1C}">
                <a14:useLocalDpi xmlns:a14="http://schemas.microsoft.com/office/drawing/2010/main" val="0"/>
              </a:ext>
            </a:extLst>
          </a:blip>
          <a:srcRect t="9323"/>
          <a:stretch>
            <a:fillRect/>
          </a:stretch>
        </p:blipFill>
        <p:spPr>
          <a:xfrm>
            <a:off x="-15117" y="4556640"/>
            <a:ext cx="20119217" cy="675009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694906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4100" cy="1130935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6">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9401933" cy="3400121"/>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Metin kutusu 7">
            <a:extLst>
              <a:ext uri="{FF2B5EF4-FFF2-40B4-BE49-F238E27FC236}">
                <a16:creationId xmlns:a16="http://schemas.microsoft.com/office/drawing/2014/main" id="{B5E39699-0B0A-858E-57B4-428CFB9AEC33}"/>
              </a:ext>
            </a:extLst>
          </p:cNvPr>
          <p:cNvSpPr txBox="1"/>
          <p:nvPr/>
        </p:nvSpPr>
        <p:spPr>
          <a:xfrm>
            <a:off x="1874921" y="3625261"/>
            <a:ext cx="8177129" cy="6460698"/>
          </a:xfrm>
          <a:prstGeom prst="rect">
            <a:avLst/>
          </a:prstGeom>
        </p:spPr>
        <p:txBody>
          <a:bodyPr vert="horz" lIns="91440" tIns="45720" rIns="91440" bIns="45720" rtlCol="0">
            <a:normAutofit/>
          </a:bodyPr>
          <a:lstStyle/>
          <a:p>
            <a:pPr indent="-228600" algn="l" rtl="0">
              <a:lnSpc>
                <a:spcPct val="90000"/>
              </a:lnSpc>
              <a:spcAft>
                <a:spcPts val="600"/>
              </a:spcAft>
              <a:buFont typeface="Arial" panose="020B0604020202020204" pitchFamily="34" charset="0"/>
              <a:buChar char="•"/>
              <a:tabLst>
                <a:tab pos="4129088" algn="l"/>
              </a:tabLst>
            </a:pPr>
            <a:r>
              <a:rPr lang="en-US" sz="3000" b="1" kern="1200" dirty="0" err="1">
                <a:solidFill>
                  <a:schemeClr val="tx1"/>
                </a:solidFill>
                <a:latin typeface="+mn-lt"/>
                <a:ea typeface="+mn-ea"/>
                <a:cs typeface="+mn-cs"/>
              </a:rPr>
              <a:t>Ekonomik</a:t>
            </a:r>
            <a:r>
              <a:rPr lang="en-US" sz="3000" b="1" kern="1200" dirty="0">
                <a:solidFill>
                  <a:schemeClr val="tx1"/>
                </a:solidFill>
                <a:latin typeface="+mn-lt"/>
                <a:ea typeface="+mn-ea"/>
                <a:cs typeface="+mn-cs"/>
              </a:rPr>
              <a:t> </a:t>
            </a:r>
            <a:r>
              <a:rPr lang="en-US" sz="3000" b="1" kern="1200" dirty="0" err="1">
                <a:solidFill>
                  <a:schemeClr val="tx1"/>
                </a:solidFill>
                <a:latin typeface="+mn-lt"/>
                <a:ea typeface="+mn-ea"/>
                <a:cs typeface="+mn-cs"/>
              </a:rPr>
              <a:t>Sürdürülebilirlik</a:t>
            </a:r>
            <a:r>
              <a:rPr lang="en-US" sz="3000" kern="1200" dirty="0">
                <a:solidFill>
                  <a:schemeClr val="tx1"/>
                </a:solidFill>
                <a:latin typeface="+mn-lt"/>
                <a:ea typeface="+mn-ea"/>
                <a:cs typeface="+mn-cs"/>
              </a:rPr>
              <a:t>: Uzun </a:t>
            </a:r>
            <a:r>
              <a:rPr lang="en-US" sz="3000" kern="1200" dirty="0" err="1">
                <a:solidFill>
                  <a:schemeClr val="tx1"/>
                </a:solidFill>
                <a:latin typeface="+mn-lt"/>
                <a:ea typeface="+mn-ea"/>
                <a:cs typeface="+mn-cs"/>
              </a:rPr>
              <a:t>vadeli</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refahı</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ve</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adil</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kaynak</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dağıtımını</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teşvik</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etmeyi</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amaçlar</a:t>
            </a:r>
            <a:r>
              <a:rPr lang="en-US" sz="3000" kern="1200" dirty="0">
                <a:solidFill>
                  <a:schemeClr val="tx1"/>
                </a:solidFill>
                <a:latin typeface="+mn-lt"/>
                <a:ea typeface="+mn-ea"/>
                <a:cs typeface="+mn-cs"/>
              </a:rPr>
              <a:t>.</a:t>
            </a:r>
          </a:p>
          <a:p>
            <a:pPr indent="-228600" algn="l" rtl="0">
              <a:lnSpc>
                <a:spcPct val="90000"/>
              </a:lnSpc>
              <a:spcAft>
                <a:spcPts val="600"/>
              </a:spcAft>
              <a:buFont typeface="Arial" panose="020B0604020202020204" pitchFamily="34" charset="0"/>
              <a:buChar char="•"/>
            </a:pPr>
            <a:endParaRPr lang="en-US" sz="30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r>
              <a:rPr lang="en-US" sz="3000" kern="1200" dirty="0">
                <a:solidFill>
                  <a:schemeClr val="tx1"/>
                </a:solidFill>
                <a:latin typeface="+mn-lt"/>
                <a:ea typeface="+mn-ea"/>
                <a:cs typeface="+mn-cs"/>
              </a:rPr>
              <a:t> </a:t>
            </a:r>
            <a:r>
              <a:rPr lang="en-US" sz="3000" b="1" kern="1200" dirty="0" err="1">
                <a:solidFill>
                  <a:schemeClr val="tx1"/>
                </a:solidFill>
                <a:latin typeface="+mn-lt"/>
                <a:ea typeface="+mn-ea"/>
                <a:cs typeface="+mn-cs"/>
              </a:rPr>
              <a:t>Sosyal</a:t>
            </a:r>
            <a:r>
              <a:rPr lang="en-US" sz="3000" b="1" kern="1200" dirty="0">
                <a:solidFill>
                  <a:schemeClr val="tx1"/>
                </a:solidFill>
                <a:latin typeface="+mn-lt"/>
                <a:ea typeface="+mn-ea"/>
                <a:cs typeface="+mn-cs"/>
              </a:rPr>
              <a:t> </a:t>
            </a:r>
            <a:r>
              <a:rPr lang="en-US" sz="3000" b="1" kern="1200" dirty="0" err="1">
                <a:solidFill>
                  <a:schemeClr val="tx1"/>
                </a:solidFill>
                <a:latin typeface="+mn-lt"/>
                <a:ea typeface="+mn-ea"/>
                <a:cs typeface="+mn-cs"/>
              </a:rPr>
              <a:t>Sürdürülebilirlik</a:t>
            </a:r>
            <a:r>
              <a:rPr lang="en-US" sz="3000" b="1" kern="1200" dirty="0">
                <a:solidFill>
                  <a:schemeClr val="tx1"/>
                </a:solidFill>
                <a:latin typeface="+mn-lt"/>
                <a:ea typeface="+mn-ea"/>
                <a:cs typeface="+mn-cs"/>
              </a:rPr>
              <a:t>: </a:t>
            </a:r>
            <a:r>
              <a:rPr lang="en-US" sz="3000" kern="1200" dirty="0" err="1">
                <a:solidFill>
                  <a:schemeClr val="tx1"/>
                </a:solidFill>
                <a:latin typeface="+mn-lt"/>
                <a:ea typeface="+mn-ea"/>
                <a:cs typeface="+mn-cs"/>
              </a:rPr>
              <a:t>Toplum</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içinde</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eşitliği</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adaleti</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ve</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katılımı</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önceliklendirir</a:t>
            </a:r>
            <a:r>
              <a:rPr lang="en-US" sz="3000" kern="1200" dirty="0">
                <a:solidFill>
                  <a:schemeClr val="tx1"/>
                </a:solidFill>
                <a:latin typeface="+mn-lt"/>
                <a:ea typeface="+mn-ea"/>
                <a:cs typeface="+mn-cs"/>
              </a:rPr>
              <a:t>.</a:t>
            </a:r>
          </a:p>
          <a:p>
            <a:pPr indent="-228600" algn="l" rtl="0">
              <a:lnSpc>
                <a:spcPct val="90000"/>
              </a:lnSpc>
              <a:spcAft>
                <a:spcPts val="600"/>
              </a:spcAft>
              <a:buFont typeface="Arial" panose="020B0604020202020204" pitchFamily="34" charset="0"/>
              <a:buChar char="•"/>
            </a:pPr>
            <a:endParaRPr lang="en-US" sz="30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r>
              <a:rPr lang="en-US" sz="3000" kern="1200" dirty="0">
                <a:solidFill>
                  <a:schemeClr val="tx1"/>
                </a:solidFill>
                <a:latin typeface="+mn-lt"/>
                <a:ea typeface="+mn-ea"/>
                <a:cs typeface="+mn-cs"/>
              </a:rPr>
              <a:t> </a:t>
            </a:r>
            <a:r>
              <a:rPr lang="en-US" sz="3000" b="1" kern="1200" dirty="0" err="1">
                <a:solidFill>
                  <a:schemeClr val="tx1"/>
                </a:solidFill>
                <a:latin typeface="+mn-lt"/>
                <a:ea typeface="+mn-ea"/>
                <a:cs typeface="+mn-cs"/>
              </a:rPr>
              <a:t>Çevresel</a:t>
            </a:r>
            <a:r>
              <a:rPr lang="en-US" sz="3000" b="1" kern="1200" dirty="0">
                <a:solidFill>
                  <a:schemeClr val="tx1"/>
                </a:solidFill>
                <a:latin typeface="+mn-lt"/>
                <a:ea typeface="+mn-ea"/>
                <a:cs typeface="+mn-cs"/>
              </a:rPr>
              <a:t> </a:t>
            </a:r>
            <a:r>
              <a:rPr lang="en-US" sz="3000" b="1" kern="1200" dirty="0" err="1">
                <a:solidFill>
                  <a:schemeClr val="tx1"/>
                </a:solidFill>
                <a:latin typeface="+mn-lt"/>
                <a:ea typeface="+mn-ea"/>
                <a:cs typeface="+mn-cs"/>
              </a:rPr>
              <a:t>Sürdürülebilirlik</a:t>
            </a:r>
            <a:r>
              <a:rPr lang="en-US" sz="3000" b="1" kern="1200" dirty="0">
                <a:solidFill>
                  <a:schemeClr val="tx1"/>
                </a:solidFill>
                <a:latin typeface="+mn-lt"/>
                <a:ea typeface="+mn-ea"/>
                <a:cs typeface="+mn-cs"/>
              </a:rPr>
              <a:t>:</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Doğal</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ekosistemleri</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korumayı</a:t>
            </a:r>
            <a:r>
              <a:rPr lang="en-US" sz="3000" kern="1200" dirty="0">
                <a:solidFill>
                  <a:schemeClr val="tx1"/>
                </a:solidFill>
                <a:latin typeface="+mn-lt"/>
                <a:ea typeface="+mn-ea"/>
                <a:cs typeface="+mn-cs"/>
              </a:rPr>
              <a:t> </a:t>
            </a:r>
            <a:r>
              <a:rPr lang="en-US" sz="3000" kern="1200" dirty="0" err="1">
                <a:solidFill>
                  <a:schemeClr val="tx1"/>
                </a:solidFill>
                <a:latin typeface="+mn-lt"/>
                <a:ea typeface="+mn-ea"/>
                <a:cs typeface="+mn-cs"/>
              </a:rPr>
              <a:t>önceliklendirir</a:t>
            </a:r>
            <a:r>
              <a:rPr lang="en-US" sz="3000" kern="1200" dirty="0">
                <a:solidFill>
                  <a:schemeClr val="tx1"/>
                </a:solidFill>
                <a:latin typeface="+mn-lt"/>
                <a:ea typeface="+mn-ea"/>
                <a:cs typeface="+mn-cs"/>
              </a:rPr>
              <a:t>.</a:t>
            </a:r>
          </a:p>
        </p:txBody>
      </p:sp>
      <p:pic>
        <p:nvPicPr>
          <p:cNvPr id="10" name="Resim 9">
            <a:extLst>
              <a:ext uri="{FF2B5EF4-FFF2-40B4-BE49-F238E27FC236}">
                <a16:creationId xmlns:a16="http://schemas.microsoft.com/office/drawing/2014/main" id="{DD97304E-6B2F-9D78-008F-5ECC52CA70FC}"/>
              </a:ext>
            </a:extLst>
          </p:cNvPr>
          <p:cNvPicPr>
            <a:picLocks noChangeAspect="1"/>
          </p:cNvPicPr>
          <p:nvPr/>
        </p:nvPicPr>
        <p:blipFill rotWithShape="1">
          <a:blip r:embed="rId2">
            <a:extLst>
              <a:ext uri="{28A0092B-C50C-407E-A947-70E740481C1C}">
                <a14:useLocalDpi xmlns:a14="http://schemas.microsoft.com/office/drawing/2010/main" val="0"/>
              </a:ext>
            </a:extLst>
          </a:blip>
          <a:srcRect b="9486"/>
          <a:stretch/>
        </p:blipFill>
        <p:spPr>
          <a:xfrm>
            <a:off x="11079956" y="3902076"/>
            <a:ext cx="7896045" cy="3809999"/>
          </a:xfrm>
          <a:prstGeom prst="rect">
            <a:avLst/>
          </a:prstGeom>
        </p:spPr>
      </p:pic>
      <p:sp>
        <p:nvSpPr>
          <p:cNvPr id="19" name="Freeform: Shape 18">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874073" y="10239783"/>
            <a:ext cx="11230025" cy="1069567"/>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5999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12">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4">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088570" cy="1130935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8" name="Başlık 7">
            <a:extLst>
              <a:ext uri="{FF2B5EF4-FFF2-40B4-BE49-F238E27FC236}">
                <a16:creationId xmlns:a16="http://schemas.microsoft.com/office/drawing/2014/main" id="{94775876-FF20-4E56-5378-B71800009EC6}"/>
              </a:ext>
            </a:extLst>
          </p:cNvPr>
          <p:cNvSpPr>
            <a:spLocks noGrp="1"/>
          </p:cNvSpPr>
          <p:nvPr>
            <p:ph type="title"/>
          </p:nvPr>
        </p:nvSpPr>
        <p:spPr>
          <a:xfrm>
            <a:off x="1382156" y="1176304"/>
            <a:ext cx="6659484" cy="8956741"/>
          </a:xfrm>
        </p:spPr>
        <p:txBody>
          <a:bodyPr>
            <a:normAutofit/>
          </a:bodyPr>
          <a:lstStyle/>
          <a:p>
            <a:r>
              <a:rPr lang="tr-TR" dirty="0">
                <a:latin typeface="+mj-lt"/>
              </a:rPr>
              <a:t>İKLİM DEĞİŞİKLİLİĞİ VE KÜRESEL ISINMA</a:t>
            </a:r>
          </a:p>
        </p:txBody>
      </p:sp>
      <p:sp>
        <p:nvSpPr>
          <p:cNvPr id="6" name="İçerik Yer Tutucusu 5">
            <a:extLst>
              <a:ext uri="{FF2B5EF4-FFF2-40B4-BE49-F238E27FC236}">
                <a16:creationId xmlns:a16="http://schemas.microsoft.com/office/drawing/2014/main" id="{E78C87F9-5903-DEA2-0949-CB4567466517}"/>
              </a:ext>
            </a:extLst>
          </p:cNvPr>
          <p:cNvSpPr>
            <a:spLocks noGrp="1"/>
          </p:cNvSpPr>
          <p:nvPr>
            <p:ph sz="half" idx="3"/>
          </p:nvPr>
        </p:nvSpPr>
        <p:spPr>
          <a:xfrm>
            <a:off x="8041640" y="1176305"/>
            <a:ext cx="10680303" cy="8956742"/>
          </a:xfrm>
        </p:spPr>
        <p:txBody>
          <a:bodyPr anchor="ctr">
            <a:normAutofit/>
          </a:bodyPr>
          <a:lstStyle/>
          <a:p>
            <a:pPr rtl="0">
              <a:lnSpc>
                <a:spcPct val="90000"/>
              </a:lnSpc>
              <a:spcAft>
                <a:spcPts val="600"/>
              </a:spcAft>
            </a:pPr>
            <a:r>
              <a:rPr lang="en-US" sz="2800" kern="1200" dirty="0">
                <a:latin typeface="+mn-lt"/>
              </a:rPr>
              <a:t>🌍 </a:t>
            </a:r>
            <a:r>
              <a:rPr lang="en-US" sz="2800" b="1" kern="1200" dirty="0" err="1">
                <a:latin typeface="+mn-lt"/>
              </a:rPr>
              <a:t>İklim</a:t>
            </a:r>
            <a:r>
              <a:rPr lang="en-US" sz="2800" b="1" kern="1200" dirty="0">
                <a:latin typeface="+mn-lt"/>
              </a:rPr>
              <a:t> </a:t>
            </a:r>
            <a:r>
              <a:rPr lang="en-US" sz="2800" b="1" kern="1200" dirty="0" err="1">
                <a:latin typeface="+mn-lt"/>
              </a:rPr>
              <a:t>değişikliği</a:t>
            </a:r>
            <a:r>
              <a:rPr lang="en-US" sz="2800" kern="1200" dirty="0">
                <a:latin typeface="+mn-lt"/>
              </a:rPr>
              <a:t>, </a:t>
            </a:r>
            <a:r>
              <a:rPr lang="en-US" sz="2800" kern="1200" dirty="0" err="1">
                <a:latin typeface="+mn-lt"/>
              </a:rPr>
              <a:t>atmosferdeki</a:t>
            </a:r>
            <a:r>
              <a:rPr lang="en-US" sz="2800" kern="1200" dirty="0">
                <a:latin typeface="+mn-lt"/>
              </a:rPr>
              <a:t> </a:t>
            </a:r>
            <a:r>
              <a:rPr lang="en-US" sz="2800" kern="1200" dirty="0" err="1">
                <a:latin typeface="+mn-lt"/>
              </a:rPr>
              <a:t>doğal</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insan</a:t>
            </a:r>
            <a:r>
              <a:rPr lang="en-US" sz="2800" kern="1200" dirty="0">
                <a:latin typeface="+mn-lt"/>
              </a:rPr>
              <a:t> </a:t>
            </a:r>
            <a:r>
              <a:rPr lang="en-US" sz="2800" kern="1200" dirty="0" err="1">
                <a:latin typeface="+mn-lt"/>
              </a:rPr>
              <a:t>kaynaklı</a:t>
            </a:r>
            <a:r>
              <a:rPr lang="en-US" sz="2800" kern="1200" dirty="0">
                <a:latin typeface="+mn-lt"/>
              </a:rPr>
              <a:t> </a:t>
            </a:r>
            <a:r>
              <a:rPr lang="en-US" sz="2800" kern="1200" dirty="0" err="1">
                <a:latin typeface="+mn-lt"/>
              </a:rPr>
              <a:t>nedenlerle</a:t>
            </a:r>
            <a:r>
              <a:rPr lang="en-US" sz="2800" kern="1200" dirty="0">
                <a:latin typeface="+mn-lt"/>
              </a:rPr>
              <a:t> </a:t>
            </a:r>
            <a:r>
              <a:rPr lang="en-US" sz="2800" kern="1200" dirty="0" err="1">
                <a:latin typeface="+mn-lt"/>
              </a:rPr>
              <a:t>oluşan</a:t>
            </a:r>
            <a:r>
              <a:rPr lang="en-US" sz="2800" kern="1200" dirty="0">
                <a:latin typeface="+mn-lt"/>
              </a:rPr>
              <a:t> sera </a:t>
            </a:r>
            <a:r>
              <a:rPr lang="en-US" sz="2800" kern="1200" dirty="0" err="1">
                <a:latin typeface="+mn-lt"/>
              </a:rPr>
              <a:t>gazı</a:t>
            </a:r>
            <a:r>
              <a:rPr lang="en-US" sz="2800" kern="1200" dirty="0">
                <a:latin typeface="+mn-lt"/>
              </a:rPr>
              <a:t> </a:t>
            </a:r>
            <a:r>
              <a:rPr lang="en-US" sz="2800" kern="1200" dirty="0" err="1">
                <a:latin typeface="+mn-lt"/>
              </a:rPr>
              <a:t>konsantrasyonlarının</a:t>
            </a:r>
            <a:r>
              <a:rPr lang="en-US" sz="2800" kern="1200" dirty="0">
                <a:latin typeface="+mn-lt"/>
              </a:rPr>
              <a:t> </a:t>
            </a:r>
            <a:r>
              <a:rPr lang="en-US" sz="2800" kern="1200" dirty="0" err="1">
                <a:latin typeface="+mn-lt"/>
              </a:rPr>
              <a:t>artışı</a:t>
            </a:r>
            <a:r>
              <a:rPr lang="en-US" sz="2800" kern="1200" dirty="0">
                <a:latin typeface="+mn-lt"/>
              </a:rPr>
              <a:t> </a:t>
            </a:r>
            <a:r>
              <a:rPr lang="en-US" sz="2800" kern="1200" dirty="0" err="1">
                <a:latin typeface="+mn-lt"/>
              </a:rPr>
              <a:t>sonucu</a:t>
            </a:r>
            <a:r>
              <a:rPr lang="en-US" sz="2800" kern="1200" dirty="0">
                <a:latin typeface="+mn-lt"/>
              </a:rPr>
              <a:t>, </a:t>
            </a:r>
            <a:r>
              <a:rPr lang="en-US" sz="2800" kern="1200" dirty="0" err="1">
                <a:latin typeface="+mn-lt"/>
              </a:rPr>
              <a:t>yerküre</a:t>
            </a:r>
            <a:r>
              <a:rPr lang="en-US" sz="2800" kern="1200" dirty="0">
                <a:latin typeface="+mn-lt"/>
              </a:rPr>
              <a:t> </a:t>
            </a:r>
            <a:r>
              <a:rPr lang="en-US" sz="2800" kern="1200" dirty="0" err="1">
                <a:latin typeface="+mn-lt"/>
              </a:rPr>
              <a:t>genelinde</a:t>
            </a:r>
            <a:r>
              <a:rPr lang="en-US" sz="2800" kern="1200" dirty="0">
                <a:latin typeface="+mn-lt"/>
              </a:rPr>
              <a:t> </a:t>
            </a:r>
            <a:r>
              <a:rPr lang="en-US" sz="2800" kern="1200" dirty="0" err="1">
                <a:latin typeface="+mn-lt"/>
              </a:rPr>
              <a:t>uzun</a:t>
            </a:r>
            <a:r>
              <a:rPr lang="en-US" sz="2800" kern="1200" dirty="0">
                <a:latin typeface="+mn-lt"/>
              </a:rPr>
              <a:t> </a:t>
            </a:r>
            <a:r>
              <a:rPr lang="en-US" sz="2800" kern="1200" dirty="0" err="1">
                <a:latin typeface="+mn-lt"/>
              </a:rPr>
              <a:t>vadede</a:t>
            </a:r>
            <a:r>
              <a:rPr lang="en-US" sz="2800" kern="1200" dirty="0">
                <a:latin typeface="+mn-lt"/>
              </a:rPr>
              <a:t> </a:t>
            </a:r>
            <a:r>
              <a:rPr lang="en-US" sz="2800" kern="1200" dirty="0" err="1">
                <a:latin typeface="+mn-lt"/>
              </a:rPr>
              <a:t>meydana</a:t>
            </a:r>
            <a:r>
              <a:rPr lang="en-US" sz="2800" kern="1200" dirty="0">
                <a:latin typeface="+mn-lt"/>
              </a:rPr>
              <a:t> </a:t>
            </a:r>
            <a:r>
              <a:rPr lang="en-US" sz="2800" kern="1200" dirty="0" err="1">
                <a:latin typeface="+mn-lt"/>
              </a:rPr>
              <a:t>gelen</a:t>
            </a:r>
            <a:r>
              <a:rPr lang="en-US" sz="2800" kern="1200" dirty="0">
                <a:latin typeface="+mn-lt"/>
              </a:rPr>
              <a:t> </a:t>
            </a:r>
            <a:r>
              <a:rPr lang="en-US" sz="2800" kern="1200" dirty="0" err="1">
                <a:latin typeface="+mn-lt"/>
              </a:rPr>
              <a:t>sıcaklık</a:t>
            </a:r>
            <a:r>
              <a:rPr lang="en-US" sz="2800" kern="1200" dirty="0">
                <a:latin typeface="+mn-lt"/>
              </a:rPr>
              <a:t>, </a:t>
            </a:r>
            <a:r>
              <a:rPr lang="en-US" sz="2800" kern="1200" dirty="0" err="1">
                <a:latin typeface="+mn-lt"/>
              </a:rPr>
              <a:t>yağış</a:t>
            </a:r>
            <a:r>
              <a:rPr lang="en-US" sz="2800" kern="1200" dirty="0">
                <a:latin typeface="+mn-lt"/>
              </a:rPr>
              <a:t>, </a:t>
            </a:r>
            <a:r>
              <a:rPr lang="en-US" sz="2800" kern="1200" dirty="0" err="1">
                <a:latin typeface="+mn-lt"/>
              </a:rPr>
              <a:t>rüzgar</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diğer</a:t>
            </a:r>
            <a:r>
              <a:rPr lang="en-US" sz="2800" kern="1200" dirty="0">
                <a:latin typeface="+mn-lt"/>
              </a:rPr>
              <a:t> </a:t>
            </a:r>
            <a:r>
              <a:rPr lang="en-US" sz="2800" kern="1200" dirty="0" err="1">
                <a:latin typeface="+mn-lt"/>
              </a:rPr>
              <a:t>iklim</a:t>
            </a:r>
            <a:r>
              <a:rPr lang="en-US" sz="2800" kern="1200" dirty="0">
                <a:latin typeface="+mn-lt"/>
              </a:rPr>
              <a:t> </a:t>
            </a:r>
            <a:r>
              <a:rPr lang="en-US" sz="2800" kern="1200" dirty="0" err="1">
                <a:latin typeface="+mn-lt"/>
              </a:rPr>
              <a:t>unsurlarındaki</a:t>
            </a:r>
            <a:r>
              <a:rPr lang="en-US" sz="2800" kern="1200" dirty="0">
                <a:latin typeface="+mn-lt"/>
              </a:rPr>
              <a:t> </a:t>
            </a:r>
            <a:r>
              <a:rPr lang="en-US" sz="2800" kern="1200" dirty="0" err="1">
                <a:latin typeface="+mn-lt"/>
              </a:rPr>
              <a:t>belirgin</a:t>
            </a:r>
            <a:r>
              <a:rPr lang="en-US" sz="2800" kern="1200" dirty="0">
                <a:latin typeface="+mn-lt"/>
              </a:rPr>
              <a:t> </a:t>
            </a:r>
            <a:r>
              <a:rPr lang="en-US" sz="2800" kern="1200" dirty="0" err="1">
                <a:latin typeface="+mn-lt"/>
              </a:rPr>
              <a:t>değişiklikler</a:t>
            </a:r>
            <a:r>
              <a:rPr lang="en-US" sz="2800" kern="1200" dirty="0">
                <a:latin typeface="+mn-lt"/>
              </a:rPr>
              <a:t> </a:t>
            </a:r>
            <a:r>
              <a:rPr lang="en-US" sz="2800" kern="1200" dirty="0" err="1">
                <a:latin typeface="+mn-lt"/>
              </a:rPr>
              <a:t>olarak</a:t>
            </a:r>
            <a:r>
              <a:rPr lang="en-US" sz="2800" kern="1200" dirty="0">
                <a:latin typeface="+mn-lt"/>
              </a:rPr>
              <a:t> </a:t>
            </a:r>
            <a:r>
              <a:rPr lang="en-US" sz="2800" kern="1200" dirty="0" err="1">
                <a:latin typeface="+mn-lt"/>
              </a:rPr>
              <a:t>tanımlanabilmektedir</a:t>
            </a:r>
            <a:r>
              <a:rPr lang="en-US" sz="2800" kern="1200" dirty="0">
                <a:latin typeface="+mn-lt"/>
              </a:rPr>
              <a:t>.</a:t>
            </a:r>
            <a:endParaRPr lang="tr-TR" sz="2800" kern="1200" dirty="0">
              <a:latin typeface="+mn-lt"/>
            </a:endParaRPr>
          </a:p>
          <a:p>
            <a:pPr rtl="0">
              <a:lnSpc>
                <a:spcPct val="90000"/>
              </a:lnSpc>
              <a:spcAft>
                <a:spcPts val="600"/>
              </a:spcAft>
            </a:pPr>
            <a:endParaRPr lang="en-US" sz="2800" kern="1200" dirty="0">
              <a:latin typeface="+mn-lt"/>
            </a:endParaRPr>
          </a:p>
          <a:p>
            <a:pPr rtl="0">
              <a:lnSpc>
                <a:spcPct val="90000"/>
              </a:lnSpc>
              <a:spcAft>
                <a:spcPts val="600"/>
              </a:spcAft>
            </a:pPr>
            <a:r>
              <a:rPr lang="en-US" sz="2800" kern="1200" dirty="0">
                <a:latin typeface="+mn-lt"/>
              </a:rPr>
              <a:t>🔥 </a:t>
            </a:r>
            <a:r>
              <a:rPr lang="en-US" sz="2800" b="1" kern="1200" dirty="0" err="1">
                <a:latin typeface="+mn-lt"/>
              </a:rPr>
              <a:t>Küresel</a:t>
            </a:r>
            <a:r>
              <a:rPr lang="en-US" sz="2800" b="1" kern="1200" dirty="0">
                <a:latin typeface="+mn-lt"/>
              </a:rPr>
              <a:t> </a:t>
            </a:r>
            <a:r>
              <a:rPr lang="en-US" sz="2800" b="1" kern="1200" dirty="0" err="1">
                <a:latin typeface="+mn-lt"/>
              </a:rPr>
              <a:t>ısınma</a:t>
            </a:r>
            <a:r>
              <a:rPr lang="en-US" sz="2800" kern="1200" dirty="0">
                <a:latin typeface="+mn-lt"/>
              </a:rPr>
              <a:t>, </a:t>
            </a:r>
            <a:r>
              <a:rPr lang="en-US" sz="2800" kern="1200" dirty="0" err="1">
                <a:latin typeface="+mn-lt"/>
              </a:rPr>
              <a:t>atmosferde</a:t>
            </a:r>
            <a:r>
              <a:rPr lang="en-US" sz="2800" kern="1200" dirty="0">
                <a:latin typeface="+mn-lt"/>
              </a:rPr>
              <a:t> </a:t>
            </a:r>
            <a:r>
              <a:rPr lang="en-US" sz="2800" kern="1200" dirty="0" err="1">
                <a:latin typeface="+mn-lt"/>
              </a:rPr>
              <a:t>biriken</a:t>
            </a:r>
            <a:r>
              <a:rPr lang="en-US" sz="2800" kern="1200" dirty="0">
                <a:latin typeface="+mn-lt"/>
              </a:rPr>
              <a:t> sera </a:t>
            </a:r>
            <a:r>
              <a:rPr lang="en-US" sz="2800" kern="1200" dirty="0" err="1">
                <a:latin typeface="+mn-lt"/>
              </a:rPr>
              <a:t>gazlarının</a:t>
            </a:r>
            <a:r>
              <a:rPr lang="en-US" sz="2800" kern="1200" dirty="0">
                <a:latin typeface="+mn-lt"/>
              </a:rPr>
              <a:t> (</a:t>
            </a:r>
            <a:r>
              <a:rPr lang="en-US" sz="2800" kern="1200" dirty="0" err="1">
                <a:latin typeface="+mn-lt"/>
              </a:rPr>
              <a:t>karbondioksit</a:t>
            </a:r>
            <a:r>
              <a:rPr lang="en-US" sz="2800" kern="1200" dirty="0">
                <a:latin typeface="+mn-lt"/>
              </a:rPr>
              <a:t>, </a:t>
            </a:r>
            <a:r>
              <a:rPr lang="en-US" sz="2800" kern="1200" dirty="0" err="1">
                <a:latin typeface="+mn-lt"/>
              </a:rPr>
              <a:t>metan</a:t>
            </a:r>
            <a:r>
              <a:rPr lang="en-US" sz="2800" kern="1200" dirty="0">
                <a:latin typeface="+mn-lt"/>
              </a:rPr>
              <a:t>, </a:t>
            </a:r>
            <a:r>
              <a:rPr lang="en-US" sz="2800" kern="1200" dirty="0" err="1">
                <a:latin typeface="+mn-lt"/>
              </a:rPr>
              <a:t>azot</a:t>
            </a:r>
            <a:r>
              <a:rPr lang="en-US" sz="2800" kern="1200" dirty="0">
                <a:latin typeface="+mn-lt"/>
              </a:rPr>
              <a:t> </a:t>
            </a:r>
            <a:r>
              <a:rPr lang="en-US" sz="2800" kern="1200" dirty="0" err="1">
                <a:latin typeface="+mn-lt"/>
              </a:rPr>
              <a:t>oksitler</a:t>
            </a:r>
            <a:r>
              <a:rPr lang="en-US" sz="2800" kern="1200" dirty="0">
                <a:latin typeface="+mn-lt"/>
              </a:rPr>
              <a:t> vb.) </a:t>
            </a:r>
            <a:r>
              <a:rPr lang="en-US" sz="2800" kern="1200" dirty="0" err="1">
                <a:latin typeface="+mn-lt"/>
              </a:rPr>
              <a:t>konsantrasyonundaki</a:t>
            </a:r>
            <a:r>
              <a:rPr lang="en-US" sz="2800" kern="1200" dirty="0">
                <a:latin typeface="+mn-lt"/>
              </a:rPr>
              <a:t> </a:t>
            </a:r>
            <a:r>
              <a:rPr lang="en-US" sz="2800" kern="1200" dirty="0" err="1">
                <a:latin typeface="+mn-lt"/>
              </a:rPr>
              <a:t>artış</a:t>
            </a:r>
            <a:r>
              <a:rPr lang="en-US" sz="2800" kern="1200" dirty="0">
                <a:latin typeface="+mn-lt"/>
              </a:rPr>
              <a:t> </a:t>
            </a:r>
            <a:r>
              <a:rPr lang="en-US" sz="2800" kern="1200" dirty="0" err="1">
                <a:latin typeface="+mn-lt"/>
              </a:rPr>
              <a:t>nedeniyle</a:t>
            </a:r>
            <a:r>
              <a:rPr lang="en-US" sz="2800" kern="1200" dirty="0">
                <a:latin typeface="+mn-lt"/>
              </a:rPr>
              <a:t>, </a:t>
            </a:r>
            <a:r>
              <a:rPr lang="en-US" sz="2800" kern="1200" dirty="0" err="1">
                <a:latin typeface="+mn-lt"/>
              </a:rPr>
              <a:t>Dünya</a:t>
            </a:r>
            <a:r>
              <a:rPr lang="en-US" sz="2800" kern="1200" dirty="0">
                <a:latin typeface="+mn-lt"/>
              </a:rPr>
              <a:t> </a:t>
            </a:r>
            <a:r>
              <a:rPr lang="en-US" sz="2800" kern="1200" dirty="0" err="1">
                <a:latin typeface="+mn-lt"/>
              </a:rPr>
              <a:t>yüzeyinin</a:t>
            </a:r>
            <a:r>
              <a:rPr lang="en-US" sz="2800" kern="1200" dirty="0">
                <a:latin typeface="+mn-lt"/>
              </a:rPr>
              <a:t>, </a:t>
            </a:r>
            <a:r>
              <a:rPr lang="en-US" sz="2800" kern="1200" dirty="0" err="1">
                <a:latin typeface="+mn-lt"/>
              </a:rPr>
              <a:t>okyanusların</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atmosferin</a:t>
            </a:r>
            <a:r>
              <a:rPr lang="en-US" sz="2800" kern="1200" dirty="0">
                <a:latin typeface="+mn-lt"/>
              </a:rPr>
              <a:t> </a:t>
            </a:r>
            <a:r>
              <a:rPr lang="en-US" sz="2800" kern="1200" dirty="0" err="1">
                <a:latin typeface="+mn-lt"/>
              </a:rPr>
              <a:t>ortalama</a:t>
            </a:r>
            <a:r>
              <a:rPr lang="en-US" sz="2800" kern="1200" dirty="0">
                <a:latin typeface="+mn-lt"/>
              </a:rPr>
              <a:t> </a:t>
            </a:r>
            <a:r>
              <a:rPr lang="en-US" sz="2800" kern="1200" dirty="0" err="1">
                <a:latin typeface="+mn-lt"/>
              </a:rPr>
              <a:t>sıcaklıklarında</a:t>
            </a:r>
            <a:r>
              <a:rPr lang="en-US" sz="2800" kern="1200" dirty="0">
                <a:latin typeface="+mn-lt"/>
              </a:rPr>
              <a:t> </a:t>
            </a:r>
            <a:r>
              <a:rPr lang="en-US" sz="2800" kern="1200" dirty="0" err="1">
                <a:latin typeface="+mn-lt"/>
              </a:rPr>
              <a:t>uzun</a:t>
            </a:r>
            <a:r>
              <a:rPr lang="en-US" sz="2800" kern="1200" dirty="0">
                <a:latin typeface="+mn-lt"/>
              </a:rPr>
              <a:t> </a:t>
            </a:r>
            <a:r>
              <a:rPr lang="en-US" sz="2800" kern="1200" dirty="0" err="1">
                <a:latin typeface="+mn-lt"/>
              </a:rPr>
              <a:t>vadede</a:t>
            </a:r>
            <a:r>
              <a:rPr lang="en-US" sz="2800" kern="1200" dirty="0">
                <a:latin typeface="+mn-lt"/>
              </a:rPr>
              <a:t> </a:t>
            </a:r>
            <a:r>
              <a:rPr lang="en-US" sz="2800" kern="1200" dirty="0" err="1">
                <a:latin typeface="+mn-lt"/>
              </a:rPr>
              <a:t>meydana</a:t>
            </a:r>
            <a:r>
              <a:rPr lang="en-US" sz="2800" kern="1200" dirty="0">
                <a:latin typeface="+mn-lt"/>
              </a:rPr>
              <a:t> </a:t>
            </a:r>
            <a:r>
              <a:rPr lang="en-US" sz="2800" kern="1200" dirty="0" err="1">
                <a:latin typeface="+mn-lt"/>
              </a:rPr>
              <a:t>gelen</a:t>
            </a:r>
            <a:r>
              <a:rPr lang="en-US" sz="2800" kern="1200" dirty="0">
                <a:latin typeface="+mn-lt"/>
              </a:rPr>
              <a:t> </a:t>
            </a:r>
            <a:r>
              <a:rPr lang="en-US" sz="2800" kern="1200" dirty="0" err="1">
                <a:latin typeface="+mn-lt"/>
              </a:rPr>
              <a:t>sürekli</a:t>
            </a:r>
            <a:r>
              <a:rPr lang="en-US" sz="2800" kern="1200" dirty="0">
                <a:latin typeface="+mn-lt"/>
              </a:rPr>
              <a:t> </a:t>
            </a:r>
            <a:r>
              <a:rPr lang="en-US" sz="2800" kern="1200" dirty="0" err="1">
                <a:latin typeface="+mn-lt"/>
              </a:rPr>
              <a:t>yükseliş</a:t>
            </a:r>
            <a:r>
              <a:rPr lang="en-US" sz="2800" kern="1200" dirty="0">
                <a:latin typeface="+mn-lt"/>
              </a:rPr>
              <a:t> </a:t>
            </a:r>
            <a:r>
              <a:rPr lang="en-US" sz="2800" kern="1200" dirty="0" err="1">
                <a:latin typeface="+mn-lt"/>
              </a:rPr>
              <a:t>olarak</a:t>
            </a:r>
            <a:r>
              <a:rPr lang="en-US" sz="2800" kern="1200" dirty="0">
                <a:latin typeface="+mn-lt"/>
              </a:rPr>
              <a:t> </a:t>
            </a:r>
            <a:r>
              <a:rPr lang="en-US" sz="2800" kern="1200" dirty="0" err="1">
                <a:latin typeface="+mn-lt"/>
              </a:rPr>
              <a:t>tanımlanır</a:t>
            </a:r>
            <a:r>
              <a:rPr lang="en-US" sz="2800" kern="1200" dirty="0">
                <a:latin typeface="+mn-lt"/>
              </a:rPr>
              <a:t>. </a:t>
            </a:r>
            <a:endParaRPr lang="tr-TR" sz="2800" kern="1200" dirty="0">
              <a:latin typeface="+mn-lt"/>
            </a:endParaRPr>
          </a:p>
          <a:p>
            <a:pPr rtl="0">
              <a:lnSpc>
                <a:spcPct val="90000"/>
              </a:lnSpc>
              <a:spcAft>
                <a:spcPts val="600"/>
              </a:spcAft>
            </a:pPr>
            <a:endParaRPr lang="en-US" sz="2800" kern="1200" dirty="0">
              <a:latin typeface="+mn-lt"/>
            </a:endParaRPr>
          </a:p>
          <a:p>
            <a:pPr rtl="0">
              <a:lnSpc>
                <a:spcPct val="90000"/>
              </a:lnSpc>
              <a:spcAft>
                <a:spcPts val="600"/>
              </a:spcAft>
            </a:pPr>
            <a:r>
              <a:rPr lang="en-US" sz="2800" kern="1200" dirty="0">
                <a:latin typeface="+mn-lt"/>
              </a:rPr>
              <a:t>📊 </a:t>
            </a:r>
            <a:r>
              <a:rPr lang="en-US" sz="2800" kern="1200" dirty="0" err="1">
                <a:latin typeface="+mn-lt"/>
              </a:rPr>
              <a:t>İklim</a:t>
            </a:r>
            <a:r>
              <a:rPr lang="en-US" sz="2800" kern="1200" dirty="0">
                <a:latin typeface="+mn-lt"/>
              </a:rPr>
              <a:t> </a:t>
            </a:r>
            <a:r>
              <a:rPr lang="en-US" sz="2800" kern="1200" dirty="0" err="1">
                <a:latin typeface="+mn-lt"/>
              </a:rPr>
              <a:t>değişikliği</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küresel</a:t>
            </a:r>
            <a:r>
              <a:rPr lang="en-US" sz="2800" kern="1200" dirty="0">
                <a:latin typeface="+mn-lt"/>
              </a:rPr>
              <a:t> </a:t>
            </a:r>
            <a:r>
              <a:rPr lang="en-US" sz="2800" kern="1200" dirty="0" err="1">
                <a:latin typeface="+mn-lt"/>
              </a:rPr>
              <a:t>ısınma</a:t>
            </a:r>
            <a:r>
              <a:rPr lang="en-US" sz="2800" kern="1200" dirty="0">
                <a:latin typeface="+mn-lt"/>
              </a:rPr>
              <a:t>, </a:t>
            </a:r>
            <a:r>
              <a:rPr lang="en-US" sz="2800" kern="1200" dirty="0" err="1">
                <a:latin typeface="+mn-lt"/>
              </a:rPr>
              <a:t>çevresel</a:t>
            </a:r>
            <a:r>
              <a:rPr lang="en-US" sz="2800" kern="1200" dirty="0">
                <a:latin typeface="+mn-lt"/>
              </a:rPr>
              <a:t>, </a:t>
            </a:r>
            <a:r>
              <a:rPr lang="en-US" sz="2800" kern="1200" dirty="0" err="1">
                <a:latin typeface="+mn-lt"/>
              </a:rPr>
              <a:t>ekonomik</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sosyal</a:t>
            </a:r>
            <a:r>
              <a:rPr lang="en-US" sz="2800" kern="1200" dirty="0">
                <a:latin typeface="+mn-lt"/>
              </a:rPr>
              <a:t> </a:t>
            </a:r>
            <a:r>
              <a:rPr lang="en-US" sz="2800" kern="1200" dirty="0" err="1">
                <a:latin typeface="+mn-lt"/>
              </a:rPr>
              <a:t>alanlarda</a:t>
            </a:r>
            <a:r>
              <a:rPr lang="en-US" sz="2800" kern="1200" dirty="0">
                <a:latin typeface="+mn-lt"/>
              </a:rPr>
              <a:t> </a:t>
            </a:r>
            <a:r>
              <a:rPr lang="en-US" sz="2800" kern="1200" dirty="0" err="1">
                <a:latin typeface="+mn-lt"/>
              </a:rPr>
              <a:t>ciddi</a:t>
            </a:r>
            <a:r>
              <a:rPr lang="en-US" sz="2800" kern="1200" dirty="0">
                <a:latin typeface="+mn-lt"/>
              </a:rPr>
              <a:t> </a:t>
            </a:r>
            <a:r>
              <a:rPr lang="en-US" sz="2800" kern="1200" dirty="0" err="1">
                <a:latin typeface="+mn-lt"/>
              </a:rPr>
              <a:t>etkiler</a:t>
            </a:r>
            <a:r>
              <a:rPr lang="en-US" sz="2800" kern="1200" dirty="0">
                <a:latin typeface="+mn-lt"/>
              </a:rPr>
              <a:t> </a:t>
            </a:r>
            <a:r>
              <a:rPr lang="en-US" sz="2800" kern="1200" dirty="0" err="1">
                <a:latin typeface="+mn-lt"/>
              </a:rPr>
              <a:t>yaratmaktadır</a:t>
            </a:r>
            <a:r>
              <a:rPr lang="en-US" sz="2800" kern="1200" dirty="0">
                <a:latin typeface="+mn-lt"/>
              </a:rPr>
              <a:t>. Artan </a:t>
            </a:r>
            <a:r>
              <a:rPr lang="en-US" sz="2800" kern="1200" dirty="0" err="1">
                <a:latin typeface="+mn-lt"/>
              </a:rPr>
              <a:t>sıcaklıklar</a:t>
            </a:r>
            <a:r>
              <a:rPr lang="en-US" sz="2800" kern="1200" dirty="0">
                <a:latin typeface="+mn-lt"/>
              </a:rPr>
              <a:t>, </a:t>
            </a:r>
            <a:r>
              <a:rPr lang="en-US" sz="2800" kern="1200" dirty="0" err="1">
                <a:latin typeface="+mn-lt"/>
              </a:rPr>
              <a:t>aşırı</a:t>
            </a:r>
            <a:r>
              <a:rPr lang="en-US" sz="2800" kern="1200" dirty="0">
                <a:latin typeface="+mn-lt"/>
              </a:rPr>
              <a:t> </a:t>
            </a:r>
            <a:r>
              <a:rPr lang="en-US" sz="2800" kern="1200" dirty="0" err="1">
                <a:latin typeface="+mn-lt"/>
              </a:rPr>
              <a:t>hava</a:t>
            </a:r>
            <a:r>
              <a:rPr lang="en-US" sz="2800" kern="1200" dirty="0">
                <a:latin typeface="+mn-lt"/>
              </a:rPr>
              <a:t> </a:t>
            </a:r>
            <a:r>
              <a:rPr lang="en-US" sz="2800" kern="1200" dirty="0" err="1">
                <a:latin typeface="+mn-lt"/>
              </a:rPr>
              <a:t>olaylarının</a:t>
            </a:r>
            <a:r>
              <a:rPr lang="en-US" sz="2800" kern="1200" dirty="0">
                <a:latin typeface="+mn-lt"/>
              </a:rPr>
              <a:t>, </a:t>
            </a:r>
            <a:r>
              <a:rPr lang="en-US" sz="2800" kern="1200" dirty="0" err="1">
                <a:latin typeface="+mn-lt"/>
              </a:rPr>
              <a:t>deniz</a:t>
            </a:r>
            <a:r>
              <a:rPr lang="en-US" sz="2800" kern="1200" dirty="0">
                <a:latin typeface="+mn-lt"/>
              </a:rPr>
              <a:t> </a:t>
            </a:r>
            <a:r>
              <a:rPr lang="en-US" sz="2800" kern="1200" dirty="0" err="1">
                <a:latin typeface="+mn-lt"/>
              </a:rPr>
              <a:t>seviyesinin</a:t>
            </a:r>
            <a:r>
              <a:rPr lang="en-US" sz="2800" kern="1200" dirty="0">
                <a:latin typeface="+mn-lt"/>
              </a:rPr>
              <a:t> </a:t>
            </a:r>
            <a:r>
              <a:rPr lang="en-US" sz="2800" kern="1200" dirty="0" err="1">
                <a:latin typeface="+mn-lt"/>
              </a:rPr>
              <a:t>yükselmesinin</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biyoçeşitlilik</a:t>
            </a:r>
            <a:r>
              <a:rPr lang="en-US" sz="2800" kern="1200" dirty="0">
                <a:latin typeface="+mn-lt"/>
              </a:rPr>
              <a:t> </a:t>
            </a:r>
            <a:r>
              <a:rPr lang="en-US" sz="2800" kern="1200" dirty="0" err="1">
                <a:latin typeface="+mn-lt"/>
              </a:rPr>
              <a:t>kaybının</a:t>
            </a:r>
            <a:r>
              <a:rPr lang="en-US" sz="2800" kern="1200" dirty="0">
                <a:latin typeface="+mn-lt"/>
              </a:rPr>
              <a:t> </a:t>
            </a:r>
            <a:r>
              <a:rPr lang="en-US" sz="2800" kern="1200" dirty="0" err="1">
                <a:latin typeface="+mn-lt"/>
              </a:rPr>
              <a:t>temel</a:t>
            </a:r>
            <a:r>
              <a:rPr lang="en-US" sz="2800" kern="1200" dirty="0">
                <a:latin typeface="+mn-lt"/>
              </a:rPr>
              <a:t> </a:t>
            </a:r>
            <a:r>
              <a:rPr lang="en-US" sz="2800" kern="1200" dirty="0" err="1">
                <a:latin typeface="+mn-lt"/>
              </a:rPr>
              <a:t>nedenidir</a:t>
            </a:r>
            <a:r>
              <a:rPr lang="en-US" sz="2800" kern="1200" dirty="0">
                <a:latin typeface="+mn-lt"/>
              </a:rPr>
              <a:t>. </a:t>
            </a:r>
            <a:r>
              <a:rPr lang="en-US" sz="2800" kern="1200" dirty="0" err="1">
                <a:latin typeface="+mn-lt"/>
              </a:rPr>
              <a:t>Tarım</a:t>
            </a:r>
            <a:r>
              <a:rPr lang="en-US" sz="2800" kern="1200" dirty="0">
                <a:latin typeface="+mn-lt"/>
              </a:rPr>
              <a:t> </a:t>
            </a:r>
            <a:r>
              <a:rPr lang="en-US" sz="2800" kern="1200" dirty="0" err="1">
                <a:latin typeface="+mn-lt"/>
              </a:rPr>
              <a:t>üretimindeki</a:t>
            </a:r>
            <a:r>
              <a:rPr lang="en-US" sz="2800" kern="1200" dirty="0">
                <a:latin typeface="+mn-lt"/>
              </a:rPr>
              <a:t> </a:t>
            </a:r>
            <a:r>
              <a:rPr lang="en-US" sz="2800" kern="1200" dirty="0" err="1">
                <a:latin typeface="+mn-lt"/>
              </a:rPr>
              <a:t>düşüş</a:t>
            </a:r>
            <a:r>
              <a:rPr lang="en-US" sz="2800" kern="1200" dirty="0">
                <a:latin typeface="+mn-lt"/>
              </a:rPr>
              <a:t>, </a:t>
            </a:r>
            <a:r>
              <a:rPr lang="en-US" sz="2800" kern="1200" dirty="0" err="1">
                <a:latin typeface="+mn-lt"/>
              </a:rPr>
              <a:t>altyapı</a:t>
            </a:r>
            <a:r>
              <a:rPr lang="en-US" sz="2800" kern="1200" dirty="0">
                <a:latin typeface="+mn-lt"/>
              </a:rPr>
              <a:t> </a:t>
            </a:r>
            <a:r>
              <a:rPr lang="en-US" sz="2800" kern="1200" dirty="0" err="1">
                <a:latin typeface="+mn-lt"/>
              </a:rPr>
              <a:t>hasarları</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su</a:t>
            </a:r>
            <a:r>
              <a:rPr lang="en-US" sz="2800" kern="1200" dirty="0">
                <a:latin typeface="+mn-lt"/>
              </a:rPr>
              <a:t> </a:t>
            </a:r>
            <a:r>
              <a:rPr lang="en-US" sz="2800" kern="1200" dirty="0" err="1">
                <a:latin typeface="+mn-lt"/>
              </a:rPr>
              <a:t>kaynaklarının</a:t>
            </a:r>
            <a:r>
              <a:rPr lang="en-US" sz="2800" kern="1200" dirty="0">
                <a:latin typeface="+mn-lt"/>
              </a:rPr>
              <a:t> </a:t>
            </a:r>
            <a:r>
              <a:rPr lang="en-US" sz="2800" kern="1200" dirty="0" err="1">
                <a:latin typeface="+mn-lt"/>
              </a:rPr>
              <a:t>azalması</a:t>
            </a:r>
            <a:r>
              <a:rPr lang="en-US" sz="2800" kern="1200" dirty="0">
                <a:latin typeface="+mn-lt"/>
              </a:rPr>
              <a:t> </a:t>
            </a:r>
            <a:r>
              <a:rPr lang="en-US" sz="2800" kern="1200" dirty="0" err="1">
                <a:latin typeface="+mn-lt"/>
              </a:rPr>
              <a:t>ekonomik</a:t>
            </a:r>
            <a:r>
              <a:rPr lang="en-US" sz="2800" kern="1200" dirty="0">
                <a:latin typeface="+mn-lt"/>
              </a:rPr>
              <a:t> </a:t>
            </a:r>
            <a:r>
              <a:rPr lang="en-US" sz="2800" kern="1200" dirty="0" err="1">
                <a:latin typeface="+mn-lt"/>
              </a:rPr>
              <a:t>sorunlara</a:t>
            </a:r>
            <a:r>
              <a:rPr lang="en-US" sz="2800" kern="1200" dirty="0">
                <a:latin typeface="+mn-lt"/>
              </a:rPr>
              <a:t> </a:t>
            </a:r>
            <a:r>
              <a:rPr lang="en-US" sz="2800" kern="1200" dirty="0" err="1">
                <a:latin typeface="+mn-lt"/>
              </a:rPr>
              <a:t>yol</a:t>
            </a:r>
            <a:r>
              <a:rPr lang="en-US" sz="2800" kern="1200" dirty="0">
                <a:latin typeface="+mn-lt"/>
              </a:rPr>
              <a:t> </a:t>
            </a:r>
            <a:r>
              <a:rPr lang="en-US" sz="2800" kern="1200" dirty="0" err="1">
                <a:latin typeface="+mn-lt"/>
              </a:rPr>
              <a:t>açarken</a:t>
            </a:r>
            <a:r>
              <a:rPr lang="en-US" sz="2800" kern="1200" dirty="0">
                <a:latin typeface="+mn-lt"/>
              </a:rPr>
              <a:t>, </a:t>
            </a:r>
            <a:r>
              <a:rPr lang="en-US" sz="2800" kern="1200" dirty="0" err="1">
                <a:latin typeface="+mn-lt"/>
              </a:rPr>
              <a:t>gıda</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su</a:t>
            </a:r>
            <a:r>
              <a:rPr lang="en-US" sz="2800" kern="1200" dirty="0">
                <a:latin typeface="+mn-lt"/>
              </a:rPr>
              <a:t> </a:t>
            </a:r>
            <a:r>
              <a:rPr lang="en-US" sz="2800" kern="1200" dirty="0" err="1">
                <a:latin typeface="+mn-lt"/>
              </a:rPr>
              <a:t>güvensizliği</a:t>
            </a:r>
            <a:r>
              <a:rPr lang="en-US" sz="2800" kern="1200" dirty="0">
                <a:latin typeface="+mn-lt"/>
              </a:rPr>
              <a:t>, </a:t>
            </a:r>
            <a:r>
              <a:rPr lang="en-US" sz="2800" kern="1200" dirty="0" err="1">
                <a:latin typeface="+mn-lt"/>
              </a:rPr>
              <a:t>göçler</a:t>
            </a:r>
            <a:r>
              <a:rPr lang="en-US" sz="2800" kern="1200" dirty="0">
                <a:latin typeface="+mn-lt"/>
              </a:rPr>
              <a:t> </a:t>
            </a:r>
            <a:r>
              <a:rPr lang="en-US" sz="2800" kern="1200" dirty="0" err="1">
                <a:latin typeface="+mn-lt"/>
              </a:rPr>
              <a:t>ve</a:t>
            </a:r>
            <a:r>
              <a:rPr lang="en-US" sz="2800" kern="1200" dirty="0">
                <a:latin typeface="+mn-lt"/>
              </a:rPr>
              <a:t> </a:t>
            </a:r>
            <a:r>
              <a:rPr lang="en-US" sz="2800" kern="1200" dirty="0" err="1">
                <a:latin typeface="+mn-lt"/>
              </a:rPr>
              <a:t>sağlık</a:t>
            </a:r>
            <a:r>
              <a:rPr lang="en-US" sz="2800" kern="1200" dirty="0">
                <a:latin typeface="+mn-lt"/>
              </a:rPr>
              <a:t> </a:t>
            </a:r>
            <a:r>
              <a:rPr lang="en-US" sz="2800" kern="1200" dirty="0" err="1">
                <a:latin typeface="+mn-lt"/>
              </a:rPr>
              <a:t>sorunları</a:t>
            </a:r>
            <a:r>
              <a:rPr lang="en-US" sz="2800" kern="1200" dirty="0">
                <a:latin typeface="+mn-lt"/>
              </a:rPr>
              <a:t> </a:t>
            </a:r>
            <a:r>
              <a:rPr lang="en-US" sz="2800" kern="1200" dirty="0" err="1">
                <a:latin typeface="+mn-lt"/>
              </a:rPr>
              <a:t>sosyal</a:t>
            </a:r>
            <a:r>
              <a:rPr lang="en-US" sz="2800" kern="1200" dirty="0">
                <a:latin typeface="+mn-lt"/>
              </a:rPr>
              <a:t> </a:t>
            </a:r>
            <a:r>
              <a:rPr lang="en-US" sz="2800" kern="1200" dirty="0" err="1">
                <a:latin typeface="+mn-lt"/>
              </a:rPr>
              <a:t>yaşamı</a:t>
            </a:r>
            <a:r>
              <a:rPr lang="en-US" sz="2800" kern="1200" dirty="0">
                <a:latin typeface="+mn-lt"/>
              </a:rPr>
              <a:t> </a:t>
            </a:r>
            <a:r>
              <a:rPr lang="en-US" sz="2800" kern="1200" dirty="0" err="1">
                <a:latin typeface="+mn-lt"/>
              </a:rPr>
              <a:t>etkilemektedir</a:t>
            </a:r>
            <a:r>
              <a:rPr lang="en-US" sz="2800" kern="1200" dirty="0">
                <a:latin typeface="+mn-lt"/>
              </a:rPr>
              <a:t>.</a:t>
            </a:r>
          </a:p>
        </p:txBody>
      </p:sp>
    </p:spTree>
    <p:extLst>
      <p:ext uri="{BB962C8B-B14F-4D97-AF65-F5344CB8AC3E}">
        <p14:creationId xmlns:p14="http://schemas.microsoft.com/office/powerpoint/2010/main" val="3054859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27" y="0"/>
            <a:ext cx="20099074"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8" descr="Dünya fotoğrafı">
            <a:extLst>
              <a:ext uri="{FF2B5EF4-FFF2-40B4-BE49-F238E27FC236}">
                <a16:creationId xmlns:a16="http://schemas.microsoft.com/office/drawing/2014/main" id="{DFE4A6DA-4993-DEE3-9902-F0FE2FD861F0}"/>
              </a:ext>
            </a:extLst>
          </p:cNvPr>
          <p:cNvPicPr>
            <a:picLocks noChangeAspect="1"/>
          </p:cNvPicPr>
          <p:nvPr/>
        </p:nvPicPr>
        <p:blipFill>
          <a:blip r:embed="rId2"/>
          <a:srcRect l="7579" r="13116" b="1"/>
          <a:stretch>
            <a:fillRect/>
          </a:stretch>
        </p:blipFill>
        <p:spPr>
          <a:xfrm>
            <a:off x="4159259" y="10"/>
            <a:ext cx="15944837" cy="11309340"/>
          </a:xfrm>
          <a:prstGeom prst="rect">
            <a:avLst/>
          </a:prstGeom>
        </p:spPr>
      </p:pic>
      <p:sp>
        <p:nvSpPr>
          <p:cNvPr id="28" name="Rectangle 2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6235" cy="1130935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Başlık 5">
            <a:extLst>
              <a:ext uri="{FF2B5EF4-FFF2-40B4-BE49-F238E27FC236}">
                <a16:creationId xmlns:a16="http://schemas.microsoft.com/office/drawing/2014/main" id="{A85E2673-ED45-4518-0898-A8D79BE7174B}"/>
              </a:ext>
            </a:extLst>
          </p:cNvPr>
          <p:cNvSpPr>
            <a:spLocks noGrp="1"/>
          </p:cNvSpPr>
          <p:nvPr>
            <p:ph type="title"/>
          </p:nvPr>
        </p:nvSpPr>
        <p:spPr>
          <a:xfrm>
            <a:off x="1007938" y="488477"/>
            <a:ext cx="10110912" cy="3133095"/>
          </a:xfrm>
        </p:spPr>
        <p:txBody>
          <a:bodyPr>
            <a:normAutofit/>
          </a:bodyPr>
          <a:lstStyle/>
          <a:p>
            <a:r>
              <a:rPr lang="en-AU" sz="6100" dirty="0" err="1">
                <a:latin typeface="+mj-lt"/>
              </a:rPr>
              <a:t>Küresel</a:t>
            </a:r>
            <a:r>
              <a:rPr lang="en-AU" sz="6100" dirty="0">
                <a:latin typeface="+mj-lt"/>
              </a:rPr>
              <a:t> </a:t>
            </a:r>
            <a:r>
              <a:rPr lang="en-AU" sz="6100" dirty="0" err="1">
                <a:latin typeface="+mj-lt"/>
              </a:rPr>
              <a:t>Sağlık</a:t>
            </a:r>
            <a:r>
              <a:rPr lang="en-AU" sz="6100" dirty="0">
                <a:latin typeface="+mj-lt"/>
              </a:rPr>
              <a:t> </a:t>
            </a:r>
            <a:r>
              <a:rPr lang="en-AU" sz="6100" dirty="0" err="1">
                <a:latin typeface="+mj-lt"/>
              </a:rPr>
              <a:t>Paradoksu</a:t>
            </a:r>
            <a:r>
              <a:rPr lang="en-AU" sz="6100" dirty="0">
                <a:latin typeface="+mj-lt"/>
              </a:rPr>
              <a:t> </a:t>
            </a:r>
            <a:r>
              <a:rPr lang="en-AU" sz="6100" dirty="0" err="1">
                <a:latin typeface="+mj-lt"/>
              </a:rPr>
              <a:t>ve</a:t>
            </a:r>
            <a:r>
              <a:rPr lang="en-AU" sz="6100" dirty="0">
                <a:latin typeface="+mj-lt"/>
              </a:rPr>
              <a:t> </a:t>
            </a:r>
            <a:r>
              <a:rPr lang="en-AU" sz="6100" dirty="0" err="1">
                <a:latin typeface="+mj-lt"/>
              </a:rPr>
              <a:t>Etik</a:t>
            </a:r>
            <a:r>
              <a:rPr lang="en-AU" sz="6100" dirty="0">
                <a:latin typeface="+mj-lt"/>
              </a:rPr>
              <a:t> </a:t>
            </a:r>
            <a:r>
              <a:rPr lang="en-AU" sz="6100" dirty="0" err="1">
                <a:latin typeface="+mj-lt"/>
              </a:rPr>
              <a:t>Sorumluluk</a:t>
            </a:r>
            <a:endParaRPr lang="tr-TR" sz="6100" dirty="0">
              <a:latin typeface="+mj-lt"/>
            </a:endParaRPr>
          </a:p>
        </p:txBody>
      </p:sp>
      <p:sp>
        <p:nvSpPr>
          <p:cNvPr id="20" name="İçerik Yer Tutucusu 6">
            <a:extLst>
              <a:ext uri="{FF2B5EF4-FFF2-40B4-BE49-F238E27FC236}">
                <a16:creationId xmlns:a16="http://schemas.microsoft.com/office/drawing/2014/main" id="{2812ED7B-CD6C-A7FD-611A-A3C741D071CE}"/>
              </a:ext>
            </a:extLst>
          </p:cNvPr>
          <p:cNvSpPr>
            <a:spLocks noGrp="1"/>
          </p:cNvSpPr>
          <p:nvPr>
            <p:ph type="body" idx="1"/>
          </p:nvPr>
        </p:nvSpPr>
        <p:spPr>
          <a:xfrm>
            <a:off x="1007933" y="3063875"/>
            <a:ext cx="8136494" cy="6172092"/>
          </a:xfrm>
        </p:spPr>
        <p:txBody>
          <a:bodyPr>
            <a:normAutofit/>
          </a:bodyPr>
          <a:lstStyle/>
          <a:p>
            <a:pPr marL="457200" indent="-457200">
              <a:lnSpc>
                <a:spcPct val="90000"/>
              </a:lnSpc>
              <a:spcAft>
                <a:spcPts val="600"/>
              </a:spcAft>
              <a:buFont typeface="Arial" panose="020B0604020202020204" pitchFamily="34" charset="0"/>
              <a:buChar char="•"/>
            </a:pPr>
            <a:r>
              <a:rPr lang="tr-TR" sz="3000" dirty="0">
                <a:latin typeface="+mn-lt"/>
              </a:rPr>
              <a:t>21.yüzyılda iklim değişikliği, sadece çevresel bir sorun değil, en büyük küresel halk sağlığı tehditlerinden biridir.</a:t>
            </a:r>
          </a:p>
          <a:p>
            <a:pPr marL="457200" indent="-457200">
              <a:lnSpc>
                <a:spcPct val="90000"/>
              </a:lnSpc>
              <a:spcAft>
                <a:spcPts val="600"/>
              </a:spcAft>
              <a:buFont typeface="Arial" panose="020B0604020202020204" pitchFamily="34" charset="0"/>
              <a:buChar char="•"/>
            </a:pPr>
            <a:endParaRPr lang="tr-TR" sz="3000" dirty="0">
              <a:latin typeface="+mn-lt"/>
            </a:endParaRPr>
          </a:p>
          <a:p>
            <a:pPr marL="457200" indent="-457200">
              <a:lnSpc>
                <a:spcPct val="90000"/>
              </a:lnSpc>
              <a:spcAft>
                <a:spcPts val="600"/>
              </a:spcAft>
              <a:buFont typeface="Arial" panose="020B0604020202020204" pitchFamily="34" charset="0"/>
              <a:buChar char="•"/>
            </a:pPr>
            <a:r>
              <a:rPr lang="tr-TR" sz="3000" dirty="0">
                <a:latin typeface="+mn-lt"/>
              </a:rPr>
              <a:t>Sağlık sistemleri, toplum sağlığını korumayı hedeflerken, yüksek enerji tüketimi ve atık üretimiyle küresel sera gazı emisyonlarının yaklaşık %4,4’ünden sorumludur. </a:t>
            </a:r>
          </a:p>
          <a:p>
            <a:pPr marL="457200" indent="-457200">
              <a:lnSpc>
                <a:spcPct val="90000"/>
              </a:lnSpc>
              <a:spcAft>
                <a:spcPts val="600"/>
              </a:spcAft>
              <a:buFont typeface="Arial" panose="020B0604020202020204" pitchFamily="34" charset="0"/>
              <a:buChar char="•"/>
            </a:pPr>
            <a:endParaRPr lang="tr-TR" sz="3000" dirty="0">
              <a:latin typeface="+mn-lt"/>
            </a:endParaRPr>
          </a:p>
          <a:p>
            <a:pPr marL="457200" indent="-457200">
              <a:lnSpc>
                <a:spcPct val="90000"/>
              </a:lnSpc>
              <a:spcAft>
                <a:spcPts val="600"/>
              </a:spcAft>
              <a:buFont typeface="Arial" panose="020B0604020202020204" pitchFamily="34" charset="0"/>
              <a:buChar char="•"/>
            </a:pPr>
            <a:r>
              <a:rPr lang="en-AU" sz="3000" dirty="0">
                <a:latin typeface="+mn-lt"/>
              </a:rPr>
              <a:t>Bu </a:t>
            </a:r>
            <a:r>
              <a:rPr lang="en-AU" sz="3000" dirty="0" err="1">
                <a:latin typeface="+mn-lt"/>
              </a:rPr>
              <a:t>nedenle</a:t>
            </a:r>
            <a:r>
              <a:rPr lang="en-AU" sz="3000" dirty="0">
                <a:latin typeface="+mn-lt"/>
              </a:rPr>
              <a:t>, </a:t>
            </a:r>
            <a:r>
              <a:rPr lang="en-AU" sz="3000" dirty="0" err="1">
                <a:latin typeface="+mn-lt"/>
              </a:rPr>
              <a:t>sağlık</a:t>
            </a:r>
            <a:r>
              <a:rPr lang="en-AU" sz="3000" dirty="0">
                <a:latin typeface="+mn-lt"/>
              </a:rPr>
              <a:t> </a:t>
            </a:r>
            <a:r>
              <a:rPr lang="en-AU" sz="3000" dirty="0" err="1">
                <a:latin typeface="+mn-lt"/>
              </a:rPr>
              <a:t>hizmetlerinin</a:t>
            </a:r>
            <a:r>
              <a:rPr lang="en-AU" sz="3000" dirty="0">
                <a:latin typeface="+mn-lt"/>
              </a:rPr>
              <a:t> </a:t>
            </a:r>
            <a:r>
              <a:rPr lang="en-AU" sz="3000" dirty="0" err="1">
                <a:latin typeface="+mn-lt"/>
              </a:rPr>
              <a:t>çevresel</a:t>
            </a:r>
            <a:r>
              <a:rPr lang="en-AU" sz="3000" dirty="0">
                <a:latin typeface="+mn-lt"/>
              </a:rPr>
              <a:t> </a:t>
            </a:r>
            <a:r>
              <a:rPr lang="en-AU" sz="3000" dirty="0" err="1">
                <a:latin typeface="+mn-lt"/>
              </a:rPr>
              <a:t>etkisinin</a:t>
            </a:r>
            <a:r>
              <a:rPr lang="en-AU" sz="3000" dirty="0">
                <a:latin typeface="+mn-lt"/>
              </a:rPr>
              <a:t> </a:t>
            </a:r>
            <a:r>
              <a:rPr lang="en-AU" sz="3000" dirty="0" err="1">
                <a:latin typeface="+mn-lt"/>
              </a:rPr>
              <a:t>azaltılması</a:t>
            </a:r>
            <a:r>
              <a:rPr lang="en-AU" sz="3000" dirty="0">
                <a:latin typeface="+mn-lt"/>
              </a:rPr>
              <a:t>; </a:t>
            </a:r>
            <a:r>
              <a:rPr lang="en-AU" sz="3000" dirty="0" err="1">
                <a:latin typeface="+mn-lt"/>
              </a:rPr>
              <a:t>sağlık</a:t>
            </a:r>
            <a:r>
              <a:rPr lang="en-AU" sz="3000" dirty="0">
                <a:latin typeface="+mn-lt"/>
              </a:rPr>
              <a:t> </a:t>
            </a:r>
            <a:r>
              <a:rPr lang="en-AU" sz="3000" dirty="0" err="1">
                <a:latin typeface="+mn-lt"/>
              </a:rPr>
              <a:t>sistemleri</a:t>
            </a:r>
            <a:r>
              <a:rPr lang="en-AU" sz="3000" dirty="0">
                <a:latin typeface="+mn-lt"/>
              </a:rPr>
              <a:t>, </a:t>
            </a:r>
            <a:r>
              <a:rPr lang="en-AU" sz="3000" dirty="0" err="1">
                <a:latin typeface="+mn-lt"/>
              </a:rPr>
              <a:t>politika</a:t>
            </a:r>
            <a:r>
              <a:rPr lang="en-AU" sz="3000" dirty="0">
                <a:latin typeface="+mn-lt"/>
              </a:rPr>
              <a:t> </a:t>
            </a:r>
            <a:r>
              <a:rPr lang="en-AU" sz="3000" dirty="0" err="1">
                <a:latin typeface="+mn-lt"/>
              </a:rPr>
              <a:t>yapıcılar</a:t>
            </a:r>
            <a:r>
              <a:rPr lang="en-AU" sz="3000" dirty="0">
                <a:latin typeface="+mn-lt"/>
              </a:rPr>
              <a:t> </a:t>
            </a:r>
            <a:r>
              <a:rPr lang="en-AU" sz="3000" dirty="0" err="1">
                <a:latin typeface="+mn-lt"/>
              </a:rPr>
              <a:t>ve</a:t>
            </a:r>
            <a:r>
              <a:rPr lang="en-AU" sz="3000" dirty="0">
                <a:latin typeface="+mn-lt"/>
              </a:rPr>
              <a:t> </a:t>
            </a:r>
            <a:r>
              <a:rPr lang="en-AU" sz="3000" dirty="0" err="1">
                <a:latin typeface="+mn-lt"/>
              </a:rPr>
              <a:t>araştırmacılar</a:t>
            </a:r>
            <a:r>
              <a:rPr lang="en-AU" sz="3000" dirty="0">
                <a:latin typeface="+mn-lt"/>
              </a:rPr>
              <a:t> </a:t>
            </a:r>
            <a:r>
              <a:rPr lang="en-AU" sz="3000" dirty="0" err="1">
                <a:latin typeface="+mn-lt"/>
              </a:rPr>
              <a:t>için</a:t>
            </a:r>
            <a:r>
              <a:rPr lang="en-AU" sz="3000" dirty="0">
                <a:latin typeface="+mn-lt"/>
              </a:rPr>
              <a:t> </a:t>
            </a:r>
            <a:r>
              <a:rPr lang="en-AU" sz="3000" dirty="0" err="1">
                <a:latin typeface="+mn-lt"/>
              </a:rPr>
              <a:t>dünya</a:t>
            </a:r>
            <a:r>
              <a:rPr lang="en-AU" sz="3000" dirty="0">
                <a:latin typeface="+mn-lt"/>
              </a:rPr>
              <a:t> </a:t>
            </a:r>
            <a:r>
              <a:rPr lang="en-AU" sz="3000" dirty="0" err="1">
                <a:latin typeface="+mn-lt"/>
              </a:rPr>
              <a:t>çapında</a:t>
            </a:r>
            <a:r>
              <a:rPr lang="en-AU" sz="3000" dirty="0">
                <a:latin typeface="+mn-lt"/>
              </a:rPr>
              <a:t> </a:t>
            </a:r>
            <a:r>
              <a:rPr lang="en-AU" sz="3000" dirty="0" err="1">
                <a:latin typeface="+mn-lt"/>
              </a:rPr>
              <a:t>önemli</a:t>
            </a:r>
            <a:r>
              <a:rPr lang="en-AU" sz="3000" dirty="0">
                <a:latin typeface="+mn-lt"/>
              </a:rPr>
              <a:t> </a:t>
            </a:r>
            <a:r>
              <a:rPr lang="en-AU" sz="3000" dirty="0" err="1">
                <a:latin typeface="+mn-lt"/>
              </a:rPr>
              <a:t>bir</a:t>
            </a:r>
            <a:r>
              <a:rPr lang="en-AU" sz="3000" dirty="0">
                <a:latin typeface="+mn-lt"/>
              </a:rPr>
              <a:t> </a:t>
            </a:r>
            <a:r>
              <a:rPr lang="en-AU" sz="3000" dirty="0" err="1">
                <a:latin typeface="+mn-lt"/>
              </a:rPr>
              <a:t>öncelik</a:t>
            </a:r>
            <a:r>
              <a:rPr lang="en-AU" sz="3000" dirty="0">
                <a:latin typeface="+mn-lt"/>
              </a:rPr>
              <a:t> </a:t>
            </a:r>
            <a:r>
              <a:rPr lang="en-AU" sz="3000" dirty="0" err="1">
                <a:latin typeface="+mn-lt"/>
              </a:rPr>
              <a:t>haline</a:t>
            </a:r>
            <a:r>
              <a:rPr lang="en-AU" sz="3000" dirty="0">
                <a:latin typeface="+mn-lt"/>
              </a:rPr>
              <a:t> </a:t>
            </a:r>
            <a:r>
              <a:rPr lang="en-AU" sz="3000" dirty="0" err="1">
                <a:latin typeface="+mn-lt"/>
              </a:rPr>
              <a:t>gelmiştir</a:t>
            </a:r>
            <a:r>
              <a:rPr lang="en-AU" sz="3000" dirty="0">
                <a:latin typeface="+mn-lt"/>
              </a:rPr>
              <a:t>.</a:t>
            </a:r>
            <a:endParaRPr lang="tr-TR" sz="3000" dirty="0">
              <a:latin typeface="+mn-lt"/>
            </a:endParaRPr>
          </a:p>
        </p:txBody>
      </p:sp>
    </p:spTree>
    <p:extLst>
      <p:ext uri="{BB962C8B-B14F-4D97-AF65-F5344CB8AC3E}">
        <p14:creationId xmlns:p14="http://schemas.microsoft.com/office/powerpoint/2010/main" val="1156095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75313" y="3260325"/>
            <a:ext cx="0" cy="1307465"/>
          </a:xfrm>
          <a:custGeom>
            <a:avLst/>
            <a:gdLst/>
            <a:ahLst/>
            <a:cxnLst/>
            <a:rect l="l" t="t" r="r" b="b"/>
            <a:pathLst>
              <a:path h="1307464">
                <a:moveTo>
                  <a:pt x="0" y="1307246"/>
                </a:moveTo>
                <a:lnTo>
                  <a:pt x="0" y="0"/>
                </a:lnTo>
              </a:path>
            </a:pathLst>
          </a:custGeom>
          <a:ln w="70788">
            <a:solidFill>
              <a:srgbClr val="000000"/>
            </a:solidFill>
          </a:ln>
        </p:spPr>
        <p:txBody>
          <a:bodyPr wrap="square" lIns="0" tIns="0" rIns="0" bIns="0" rtlCol="0"/>
          <a:lstStyle/>
          <a:p>
            <a:endParaRPr/>
          </a:p>
        </p:txBody>
      </p:sp>
      <p:sp>
        <p:nvSpPr>
          <p:cNvPr id="3" name="object 3" descr="$PPTXTitle"/>
          <p:cNvSpPr txBox="1">
            <a:spLocks noGrp="1"/>
          </p:cNvSpPr>
          <p:nvPr>
            <p:ph type="title"/>
          </p:nvPr>
        </p:nvSpPr>
        <p:spPr>
          <a:prstGeom prst="rect">
            <a:avLst/>
          </a:prstGeom>
        </p:spPr>
        <p:txBody>
          <a:bodyPr vert="horz" wrap="square" lIns="0" tIns="15240" rIns="0" bIns="0" rtlCol="0">
            <a:spAutoFit/>
          </a:bodyPr>
          <a:lstStyle/>
          <a:p>
            <a:pPr>
              <a:lnSpc>
                <a:spcPct val="100000"/>
              </a:lnSpc>
              <a:spcBef>
                <a:spcPts val="120"/>
              </a:spcBef>
            </a:pPr>
            <a:r>
              <a:rPr spc="60" dirty="0">
                <a:latin typeface="+mn-lt"/>
              </a:rPr>
              <a:t>Küresel</a:t>
            </a:r>
            <a:r>
              <a:rPr spc="-190" dirty="0">
                <a:latin typeface="+mn-lt"/>
              </a:rPr>
              <a:t> </a:t>
            </a:r>
            <a:r>
              <a:rPr spc="90" dirty="0" err="1">
                <a:latin typeface="+mn-lt"/>
              </a:rPr>
              <a:t>Literatür</a:t>
            </a:r>
            <a:r>
              <a:rPr spc="-40" dirty="0">
                <a:latin typeface="+mn-lt"/>
              </a:rPr>
              <a:t> </a:t>
            </a:r>
            <a:r>
              <a:rPr lang="tr-TR" spc="114" dirty="0">
                <a:latin typeface="+mn-lt"/>
              </a:rPr>
              <a:t>I</a:t>
            </a:r>
            <a:r>
              <a:rPr spc="114" dirty="0" err="1">
                <a:latin typeface="+mn-lt"/>
              </a:rPr>
              <a:t>şığında</a:t>
            </a:r>
            <a:r>
              <a:rPr spc="-75" dirty="0">
                <a:latin typeface="+mn-lt"/>
              </a:rPr>
              <a:t> </a:t>
            </a:r>
            <a:r>
              <a:rPr dirty="0">
                <a:latin typeface="+mn-lt"/>
              </a:rPr>
              <a:t>Bilgi</a:t>
            </a:r>
            <a:r>
              <a:rPr spc="-305" dirty="0">
                <a:latin typeface="+mn-lt"/>
              </a:rPr>
              <a:t> </a:t>
            </a:r>
            <a:r>
              <a:rPr spc="45" dirty="0">
                <a:latin typeface="+mn-lt"/>
              </a:rPr>
              <a:t>Düzeyleri</a:t>
            </a:r>
          </a:p>
        </p:txBody>
      </p:sp>
      <p:sp>
        <p:nvSpPr>
          <p:cNvPr id="4" name="object 4"/>
          <p:cNvSpPr txBox="1"/>
          <p:nvPr/>
        </p:nvSpPr>
        <p:spPr>
          <a:xfrm>
            <a:off x="1319763" y="3444875"/>
            <a:ext cx="17523460" cy="1011815"/>
          </a:xfrm>
          <a:prstGeom prst="rect">
            <a:avLst/>
          </a:prstGeom>
        </p:spPr>
        <p:txBody>
          <a:bodyPr vert="horz" wrap="square" lIns="0" tIns="12065" rIns="0" bIns="0" rtlCol="0">
            <a:spAutoFit/>
          </a:bodyPr>
          <a:lstStyle/>
          <a:p>
            <a:pPr marL="12700" marR="5080" indent="5715">
              <a:lnSpc>
                <a:spcPct val="120100"/>
              </a:lnSpc>
              <a:spcBef>
                <a:spcPts val="95"/>
              </a:spcBef>
            </a:pPr>
            <a:r>
              <a:rPr lang="tr-TR" sz="2800" dirty="0">
                <a:solidFill>
                  <a:srgbClr val="110F13"/>
                </a:solidFill>
                <a:latin typeface="+mn-lt"/>
                <a:cs typeface="Arial"/>
              </a:rPr>
              <a:t>U</a:t>
            </a:r>
            <a:r>
              <a:rPr sz="2800" dirty="0" err="1">
                <a:solidFill>
                  <a:srgbClr val="110F13"/>
                </a:solidFill>
                <a:latin typeface="+mn-lt"/>
                <a:cs typeface="Arial"/>
              </a:rPr>
              <a:t>luslararası</a:t>
            </a:r>
            <a:r>
              <a:rPr sz="2800" spc="130" dirty="0">
                <a:solidFill>
                  <a:srgbClr val="110F13"/>
                </a:solidFill>
                <a:latin typeface="+mn-lt"/>
                <a:cs typeface="Arial"/>
              </a:rPr>
              <a:t> </a:t>
            </a:r>
            <a:r>
              <a:rPr sz="2800" spc="85" dirty="0">
                <a:solidFill>
                  <a:srgbClr val="010826"/>
                </a:solidFill>
                <a:latin typeface="+mn-lt"/>
                <a:cs typeface="Arial"/>
              </a:rPr>
              <a:t>literatür</a:t>
            </a:r>
            <a:r>
              <a:rPr sz="2800" spc="-10" dirty="0">
                <a:solidFill>
                  <a:srgbClr val="010826"/>
                </a:solidFill>
                <a:latin typeface="+mn-lt"/>
                <a:cs typeface="Arial"/>
              </a:rPr>
              <a:t> </a:t>
            </a:r>
            <a:r>
              <a:rPr sz="2800" dirty="0">
                <a:solidFill>
                  <a:srgbClr val="110F13"/>
                </a:solidFill>
                <a:latin typeface="+mn-lt"/>
                <a:cs typeface="Arial"/>
              </a:rPr>
              <a:t>geliştikçe</a:t>
            </a:r>
            <a:r>
              <a:rPr sz="2800" spc="-65" dirty="0">
                <a:solidFill>
                  <a:srgbClr val="110F13"/>
                </a:solidFill>
                <a:latin typeface="+mn-lt"/>
                <a:cs typeface="Arial"/>
              </a:rPr>
              <a:t> </a:t>
            </a:r>
            <a:r>
              <a:rPr sz="2800" dirty="0">
                <a:solidFill>
                  <a:srgbClr val="110F13"/>
                </a:solidFill>
                <a:latin typeface="+mn-lt"/>
                <a:cs typeface="Arial"/>
              </a:rPr>
              <a:t>sağlık</a:t>
            </a:r>
            <a:r>
              <a:rPr sz="2800" spc="15" dirty="0">
                <a:solidFill>
                  <a:srgbClr val="110F13"/>
                </a:solidFill>
                <a:latin typeface="+mn-lt"/>
                <a:cs typeface="Arial"/>
              </a:rPr>
              <a:t> </a:t>
            </a:r>
            <a:r>
              <a:rPr sz="2800" spc="55" dirty="0">
                <a:solidFill>
                  <a:srgbClr val="110F13"/>
                </a:solidFill>
                <a:latin typeface="+mn-lt"/>
                <a:cs typeface="Arial"/>
              </a:rPr>
              <a:t>profesyonellerinin</a:t>
            </a:r>
            <a:r>
              <a:rPr sz="2800" spc="-245" dirty="0">
                <a:solidFill>
                  <a:srgbClr val="110F13"/>
                </a:solidFill>
                <a:latin typeface="+mn-lt"/>
                <a:cs typeface="Arial"/>
              </a:rPr>
              <a:t> </a:t>
            </a:r>
            <a:r>
              <a:rPr sz="2800" spc="75" dirty="0">
                <a:solidFill>
                  <a:srgbClr val="110F13"/>
                </a:solidFill>
                <a:latin typeface="+mn-lt"/>
                <a:cs typeface="Arial"/>
              </a:rPr>
              <a:t>sürdürülebilirlik</a:t>
            </a:r>
            <a:r>
              <a:rPr sz="2800" spc="-135" dirty="0">
                <a:solidFill>
                  <a:srgbClr val="110F13"/>
                </a:solidFill>
                <a:latin typeface="+mn-lt"/>
                <a:cs typeface="Arial"/>
              </a:rPr>
              <a:t> </a:t>
            </a:r>
            <a:r>
              <a:rPr sz="2800" spc="75" dirty="0">
                <a:solidFill>
                  <a:srgbClr val="110F13"/>
                </a:solidFill>
                <a:latin typeface="+mn-lt"/>
                <a:cs typeface="Arial"/>
              </a:rPr>
              <a:t>ve</a:t>
            </a:r>
            <a:r>
              <a:rPr sz="2800" spc="-245" dirty="0">
                <a:solidFill>
                  <a:srgbClr val="110F13"/>
                </a:solidFill>
                <a:latin typeface="+mn-lt"/>
                <a:cs typeface="Arial"/>
              </a:rPr>
              <a:t> </a:t>
            </a:r>
            <a:r>
              <a:rPr sz="2800" spc="85" dirty="0">
                <a:solidFill>
                  <a:srgbClr val="010826"/>
                </a:solidFill>
                <a:latin typeface="+mn-lt"/>
                <a:cs typeface="Arial"/>
              </a:rPr>
              <a:t>iklim</a:t>
            </a:r>
            <a:r>
              <a:rPr sz="2800" spc="-15" dirty="0">
                <a:solidFill>
                  <a:srgbClr val="010826"/>
                </a:solidFill>
                <a:latin typeface="+mn-lt"/>
                <a:cs typeface="Arial"/>
              </a:rPr>
              <a:t> </a:t>
            </a:r>
            <a:r>
              <a:rPr sz="2800" dirty="0">
                <a:solidFill>
                  <a:srgbClr val="110F13"/>
                </a:solidFill>
                <a:latin typeface="+mn-lt"/>
                <a:cs typeface="Arial"/>
              </a:rPr>
              <a:t>değişikliği</a:t>
            </a:r>
            <a:r>
              <a:rPr sz="2800" spc="155" dirty="0">
                <a:solidFill>
                  <a:srgbClr val="110F13"/>
                </a:solidFill>
                <a:latin typeface="+mn-lt"/>
                <a:cs typeface="Arial"/>
              </a:rPr>
              <a:t> </a:t>
            </a:r>
            <a:r>
              <a:rPr sz="2800" dirty="0">
                <a:solidFill>
                  <a:srgbClr val="110F13"/>
                </a:solidFill>
                <a:latin typeface="+mn-lt"/>
                <a:cs typeface="Arial"/>
              </a:rPr>
              <a:t>konusundaki</a:t>
            </a:r>
            <a:r>
              <a:rPr sz="2800" spc="250" dirty="0">
                <a:solidFill>
                  <a:srgbClr val="110F13"/>
                </a:solidFill>
                <a:latin typeface="+mn-lt"/>
                <a:cs typeface="Arial"/>
              </a:rPr>
              <a:t> </a:t>
            </a:r>
            <a:r>
              <a:rPr sz="2800" spc="55" dirty="0">
                <a:solidFill>
                  <a:srgbClr val="110F13"/>
                </a:solidFill>
                <a:latin typeface="+mn-lt"/>
                <a:cs typeface="Arial"/>
              </a:rPr>
              <a:t>bilgi</a:t>
            </a:r>
            <a:r>
              <a:rPr sz="2800" spc="-25" dirty="0">
                <a:solidFill>
                  <a:srgbClr val="110F13"/>
                </a:solidFill>
                <a:latin typeface="+mn-lt"/>
                <a:cs typeface="Arial"/>
              </a:rPr>
              <a:t> </a:t>
            </a:r>
            <a:r>
              <a:rPr sz="2800" spc="-20" dirty="0">
                <a:solidFill>
                  <a:srgbClr val="110F13"/>
                </a:solidFill>
                <a:latin typeface="+mn-lt"/>
                <a:cs typeface="Arial"/>
              </a:rPr>
              <a:t>açığı</a:t>
            </a:r>
            <a:r>
              <a:rPr sz="2800" spc="-15" dirty="0">
                <a:solidFill>
                  <a:srgbClr val="110F13"/>
                </a:solidFill>
                <a:latin typeface="+mn-lt"/>
                <a:cs typeface="Arial"/>
              </a:rPr>
              <a:t> </a:t>
            </a:r>
            <a:r>
              <a:rPr sz="2800" spc="80" dirty="0">
                <a:solidFill>
                  <a:srgbClr val="110F13"/>
                </a:solidFill>
                <a:latin typeface="+mn-lt"/>
                <a:cs typeface="Arial"/>
              </a:rPr>
              <a:t>net</a:t>
            </a:r>
            <a:r>
              <a:rPr sz="2800" spc="15" dirty="0">
                <a:solidFill>
                  <a:srgbClr val="110F13"/>
                </a:solidFill>
                <a:latin typeface="+mn-lt"/>
                <a:cs typeface="Arial"/>
              </a:rPr>
              <a:t> </a:t>
            </a:r>
            <a:r>
              <a:rPr sz="2800" spc="40" dirty="0">
                <a:solidFill>
                  <a:srgbClr val="110F13"/>
                </a:solidFill>
                <a:latin typeface="+mn-lt"/>
                <a:cs typeface="Arial"/>
              </a:rPr>
              <a:t>bir </a:t>
            </a:r>
            <a:r>
              <a:rPr sz="2800" spc="50" dirty="0">
                <a:solidFill>
                  <a:srgbClr val="110F13"/>
                </a:solidFill>
                <a:latin typeface="+mn-lt"/>
                <a:cs typeface="Arial"/>
              </a:rPr>
              <a:t>şekilde</a:t>
            </a:r>
            <a:r>
              <a:rPr sz="2800" spc="-210" dirty="0">
                <a:solidFill>
                  <a:srgbClr val="110F13"/>
                </a:solidFill>
                <a:latin typeface="+mn-lt"/>
                <a:cs typeface="Arial"/>
              </a:rPr>
              <a:t> </a:t>
            </a:r>
            <a:r>
              <a:rPr sz="2800" dirty="0">
                <a:solidFill>
                  <a:srgbClr val="110F13"/>
                </a:solidFill>
                <a:latin typeface="+mn-lt"/>
                <a:cs typeface="Arial"/>
              </a:rPr>
              <a:t>gözler </a:t>
            </a:r>
            <a:r>
              <a:rPr sz="2800" spc="55" dirty="0">
                <a:solidFill>
                  <a:srgbClr val="110F13"/>
                </a:solidFill>
                <a:latin typeface="+mn-lt"/>
                <a:cs typeface="Arial"/>
              </a:rPr>
              <a:t>önüne</a:t>
            </a:r>
            <a:r>
              <a:rPr sz="2800" spc="-165" dirty="0">
                <a:solidFill>
                  <a:srgbClr val="110F13"/>
                </a:solidFill>
                <a:latin typeface="+mn-lt"/>
                <a:cs typeface="Arial"/>
              </a:rPr>
              <a:t> </a:t>
            </a:r>
            <a:r>
              <a:rPr sz="2800" spc="-10" dirty="0">
                <a:solidFill>
                  <a:srgbClr val="110F13"/>
                </a:solidFill>
                <a:latin typeface="+mn-lt"/>
                <a:cs typeface="Arial"/>
              </a:rPr>
              <a:t>serilmektedir.</a:t>
            </a:r>
            <a:endParaRPr sz="2800" dirty="0">
              <a:latin typeface="+mn-lt"/>
              <a:cs typeface="Arial"/>
            </a:endParaRPr>
          </a:p>
        </p:txBody>
      </p:sp>
      <p:sp>
        <p:nvSpPr>
          <p:cNvPr id="5" name="object 5"/>
          <p:cNvSpPr txBox="1"/>
          <p:nvPr/>
        </p:nvSpPr>
        <p:spPr>
          <a:xfrm>
            <a:off x="1319763" y="5362059"/>
            <a:ext cx="7588884" cy="1997150"/>
          </a:xfrm>
          <a:prstGeom prst="rect">
            <a:avLst/>
          </a:prstGeom>
        </p:spPr>
        <p:txBody>
          <a:bodyPr vert="horz" wrap="square" lIns="0" tIns="17145" rIns="0" bIns="0" rtlCol="0">
            <a:spAutoFit/>
          </a:bodyPr>
          <a:lstStyle/>
          <a:p>
            <a:pPr marL="12700">
              <a:lnSpc>
                <a:spcPct val="100000"/>
              </a:lnSpc>
              <a:spcBef>
                <a:spcPts val="135"/>
              </a:spcBef>
            </a:pPr>
            <a:r>
              <a:rPr sz="2400" spc="-310" dirty="0">
                <a:solidFill>
                  <a:srgbClr val="0C9083"/>
                </a:solidFill>
                <a:latin typeface="+mn-lt"/>
                <a:cs typeface="Arial"/>
              </a:rPr>
              <a:t> </a:t>
            </a:r>
            <a:r>
              <a:rPr lang="tr-TR" sz="2400" b="1" spc="105" dirty="0">
                <a:solidFill>
                  <a:srgbClr val="0C9083"/>
                </a:solidFill>
                <a:latin typeface="+mn-lt"/>
                <a:cs typeface="Arial"/>
              </a:rPr>
              <a:t>İ</a:t>
            </a:r>
            <a:r>
              <a:rPr sz="2400" b="1" spc="105" dirty="0" err="1">
                <a:solidFill>
                  <a:srgbClr val="0C9083"/>
                </a:solidFill>
                <a:latin typeface="+mn-lt"/>
                <a:cs typeface="Arial"/>
              </a:rPr>
              <a:t>zlanda</a:t>
            </a:r>
            <a:r>
              <a:rPr sz="2400" b="1" spc="-100" dirty="0">
                <a:solidFill>
                  <a:srgbClr val="0C9083"/>
                </a:solidFill>
                <a:latin typeface="+mn-lt"/>
                <a:cs typeface="Arial"/>
              </a:rPr>
              <a:t> </a:t>
            </a:r>
            <a:r>
              <a:rPr sz="2400" b="1" spc="155" dirty="0">
                <a:solidFill>
                  <a:srgbClr val="0C9083"/>
                </a:solidFill>
                <a:latin typeface="+mn-lt"/>
                <a:cs typeface="Arial"/>
              </a:rPr>
              <a:t>ve</a:t>
            </a:r>
            <a:r>
              <a:rPr sz="2400" b="1" spc="-330" dirty="0">
                <a:solidFill>
                  <a:srgbClr val="0C9083"/>
                </a:solidFill>
                <a:latin typeface="+mn-lt"/>
                <a:cs typeface="Arial"/>
              </a:rPr>
              <a:t> </a:t>
            </a:r>
            <a:r>
              <a:rPr sz="2400" b="1" spc="85" dirty="0">
                <a:solidFill>
                  <a:srgbClr val="0C9083"/>
                </a:solidFill>
                <a:latin typeface="+mn-lt"/>
                <a:cs typeface="Arial"/>
              </a:rPr>
              <a:t>Avustralya</a:t>
            </a:r>
            <a:r>
              <a:rPr sz="2400" b="1" spc="-55" dirty="0">
                <a:solidFill>
                  <a:srgbClr val="0C9083"/>
                </a:solidFill>
                <a:latin typeface="+mn-lt"/>
                <a:cs typeface="Arial"/>
              </a:rPr>
              <a:t> </a:t>
            </a:r>
            <a:r>
              <a:rPr sz="2400" b="1" spc="-10" dirty="0">
                <a:solidFill>
                  <a:srgbClr val="0C9083"/>
                </a:solidFill>
                <a:latin typeface="+mn-lt"/>
                <a:cs typeface="Arial"/>
              </a:rPr>
              <a:t>Bulguları</a:t>
            </a:r>
            <a:endParaRPr sz="2400" dirty="0">
              <a:latin typeface="+mn-lt"/>
              <a:cs typeface="Arial"/>
            </a:endParaRPr>
          </a:p>
          <a:p>
            <a:pPr marL="31115" marR="5080" indent="201295">
              <a:lnSpc>
                <a:spcPct val="134400"/>
              </a:lnSpc>
              <a:spcBef>
                <a:spcPts val="1395"/>
              </a:spcBef>
              <a:buFont typeface="Arial"/>
              <a:buChar char="•"/>
              <a:tabLst>
                <a:tab pos="232410" algn="l"/>
              </a:tabLst>
            </a:pPr>
            <a:r>
              <a:rPr sz="2400" b="1" spc="-40" dirty="0">
                <a:solidFill>
                  <a:srgbClr val="343F50"/>
                </a:solidFill>
                <a:latin typeface="+mn-lt"/>
                <a:cs typeface="Arial"/>
              </a:rPr>
              <a:t>Olafsdottir</a:t>
            </a:r>
            <a:r>
              <a:rPr sz="2400" b="1" spc="85" dirty="0">
                <a:solidFill>
                  <a:srgbClr val="343F50"/>
                </a:solidFill>
                <a:latin typeface="+mn-lt"/>
                <a:cs typeface="Arial"/>
              </a:rPr>
              <a:t> </a:t>
            </a:r>
            <a:r>
              <a:rPr sz="2400" b="1" spc="-10" dirty="0">
                <a:solidFill>
                  <a:srgbClr val="343F50"/>
                </a:solidFill>
                <a:latin typeface="+mn-lt"/>
                <a:cs typeface="Arial"/>
              </a:rPr>
              <a:t>ve</a:t>
            </a:r>
            <a:r>
              <a:rPr sz="2400" b="1" spc="-175" dirty="0">
                <a:solidFill>
                  <a:srgbClr val="343F50"/>
                </a:solidFill>
                <a:latin typeface="+mn-lt"/>
                <a:cs typeface="Arial"/>
              </a:rPr>
              <a:t> </a:t>
            </a:r>
            <a:r>
              <a:rPr sz="2400" b="1" spc="-40" dirty="0">
                <a:solidFill>
                  <a:srgbClr val="343F50"/>
                </a:solidFill>
                <a:latin typeface="+mn-lt"/>
                <a:cs typeface="Arial"/>
              </a:rPr>
              <a:t>Petursdottir</a:t>
            </a:r>
            <a:r>
              <a:rPr sz="2400" b="1" spc="-25" dirty="0">
                <a:solidFill>
                  <a:srgbClr val="343F50"/>
                </a:solidFill>
                <a:latin typeface="+mn-lt"/>
                <a:cs typeface="Arial"/>
              </a:rPr>
              <a:t> </a:t>
            </a:r>
            <a:r>
              <a:rPr sz="2400" b="1" spc="-45" dirty="0">
                <a:solidFill>
                  <a:srgbClr val="343F50"/>
                </a:solidFill>
                <a:latin typeface="+mn-lt"/>
                <a:cs typeface="Arial"/>
              </a:rPr>
              <a:t>(2025):</a:t>
            </a:r>
            <a:r>
              <a:rPr sz="2400" b="1" spc="-190" dirty="0">
                <a:solidFill>
                  <a:srgbClr val="343F50"/>
                </a:solidFill>
                <a:latin typeface="+mn-lt"/>
                <a:cs typeface="Arial"/>
              </a:rPr>
              <a:t> </a:t>
            </a:r>
            <a:r>
              <a:rPr sz="2400" dirty="0">
                <a:solidFill>
                  <a:srgbClr val="343F50"/>
                </a:solidFill>
                <a:latin typeface="+mn-lt"/>
                <a:cs typeface="Arial"/>
              </a:rPr>
              <a:t>İzlandalı</a:t>
            </a:r>
            <a:r>
              <a:rPr sz="2400" spc="-30" dirty="0">
                <a:solidFill>
                  <a:srgbClr val="343F50"/>
                </a:solidFill>
                <a:latin typeface="+mn-lt"/>
                <a:cs typeface="Arial"/>
              </a:rPr>
              <a:t> </a:t>
            </a:r>
            <a:r>
              <a:rPr sz="2400" spc="70" dirty="0">
                <a:solidFill>
                  <a:srgbClr val="343F50"/>
                </a:solidFill>
                <a:latin typeface="+mn-lt"/>
                <a:cs typeface="Arial"/>
              </a:rPr>
              <a:t>fizyoterapistler, </a:t>
            </a:r>
            <a:r>
              <a:rPr sz="2400" dirty="0">
                <a:solidFill>
                  <a:srgbClr val="343F50"/>
                </a:solidFill>
                <a:latin typeface="+mn-lt"/>
                <a:cs typeface="Arial"/>
              </a:rPr>
              <a:t>konuya</a:t>
            </a:r>
            <a:r>
              <a:rPr sz="2400" spc="-40" dirty="0">
                <a:solidFill>
                  <a:srgbClr val="343F50"/>
                </a:solidFill>
                <a:latin typeface="+mn-lt"/>
                <a:cs typeface="Arial"/>
              </a:rPr>
              <a:t> </a:t>
            </a:r>
            <a:r>
              <a:rPr sz="2400" spc="90" dirty="0">
                <a:solidFill>
                  <a:srgbClr val="343F50"/>
                </a:solidFill>
                <a:latin typeface="+mn-lt"/>
                <a:cs typeface="Arial"/>
              </a:rPr>
              <a:t>yönelik</a:t>
            </a:r>
            <a:r>
              <a:rPr sz="2400" spc="-160" dirty="0">
                <a:solidFill>
                  <a:srgbClr val="343F50"/>
                </a:solidFill>
                <a:latin typeface="+mn-lt"/>
                <a:cs typeface="Arial"/>
              </a:rPr>
              <a:t> </a:t>
            </a:r>
            <a:r>
              <a:rPr sz="2400" dirty="0">
                <a:solidFill>
                  <a:srgbClr val="343F50"/>
                </a:solidFill>
                <a:latin typeface="+mn-lt"/>
                <a:cs typeface="Arial"/>
              </a:rPr>
              <a:t>genel </a:t>
            </a:r>
            <a:r>
              <a:rPr sz="2400" spc="110" dirty="0">
                <a:solidFill>
                  <a:srgbClr val="343F50"/>
                </a:solidFill>
                <a:latin typeface="+mn-lt"/>
                <a:cs typeface="Arial"/>
              </a:rPr>
              <a:t>bilgi</a:t>
            </a:r>
            <a:r>
              <a:rPr sz="2400" spc="-125" dirty="0">
                <a:solidFill>
                  <a:srgbClr val="343F50"/>
                </a:solidFill>
                <a:latin typeface="+mn-lt"/>
                <a:cs typeface="Arial"/>
              </a:rPr>
              <a:t> </a:t>
            </a:r>
            <a:r>
              <a:rPr sz="2400" spc="60" dirty="0">
                <a:solidFill>
                  <a:srgbClr val="343F50"/>
                </a:solidFill>
                <a:latin typeface="+mn-lt"/>
                <a:cs typeface="Arial"/>
              </a:rPr>
              <a:t>seviyelerini</a:t>
            </a:r>
            <a:r>
              <a:rPr sz="2400" spc="80" dirty="0">
                <a:solidFill>
                  <a:srgbClr val="343F50"/>
                </a:solidFill>
                <a:latin typeface="+mn-lt"/>
                <a:cs typeface="Arial"/>
              </a:rPr>
              <a:t> </a:t>
            </a:r>
            <a:r>
              <a:rPr sz="2400" spc="95" dirty="0">
                <a:solidFill>
                  <a:srgbClr val="343F50"/>
                </a:solidFill>
                <a:latin typeface="+mn-lt"/>
                <a:cs typeface="Arial"/>
              </a:rPr>
              <a:t>"orta</a:t>
            </a:r>
            <a:r>
              <a:rPr sz="2400" spc="-135" dirty="0">
                <a:solidFill>
                  <a:srgbClr val="343F50"/>
                </a:solidFill>
                <a:latin typeface="+mn-lt"/>
                <a:cs typeface="Arial"/>
              </a:rPr>
              <a:t> </a:t>
            </a:r>
            <a:r>
              <a:rPr sz="2400" dirty="0">
                <a:solidFill>
                  <a:srgbClr val="343F50"/>
                </a:solidFill>
                <a:latin typeface="+mn-lt"/>
                <a:cs typeface="Arial"/>
              </a:rPr>
              <a:t>düzeyde"</a:t>
            </a:r>
            <a:r>
              <a:rPr sz="2400" spc="10" dirty="0">
                <a:solidFill>
                  <a:srgbClr val="343F50"/>
                </a:solidFill>
                <a:latin typeface="+mn-lt"/>
                <a:cs typeface="Arial"/>
              </a:rPr>
              <a:t> </a:t>
            </a:r>
            <a:r>
              <a:rPr sz="2400" spc="60" dirty="0">
                <a:solidFill>
                  <a:srgbClr val="343F50"/>
                </a:solidFill>
                <a:latin typeface="+mn-lt"/>
                <a:cs typeface="Arial"/>
              </a:rPr>
              <a:t>olarak </a:t>
            </a:r>
            <a:r>
              <a:rPr sz="2400" spc="110" dirty="0">
                <a:solidFill>
                  <a:srgbClr val="343F50"/>
                </a:solidFill>
                <a:latin typeface="+mn-lt"/>
                <a:cs typeface="Arial"/>
              </a:rPr>
              <a:t>belirtmişlerdir.</a:t>
            </a:r>
            <a:endParaRPr sz="2400" dirty="0">
              <a:latin typeface="+mn-lt"/>
              <a:cs typeface="Arial"/>
            </a:endParaRPr>
          </a:p>
        </p:txBody>
      </p:sp>
      <p:sp>
        <p:nvSpPr>
          <p:cNvPr id="6" name="object 6"/>
          <p:cNvSpPr txBox="1"/>
          <p:nvPr/>
        </p:nvSpPr>
        <p:spPr>
          <a:xfrm>
            <a:off x="1337480" y="7395438"/>
            <a:ext cx="7579359" cy="1456296"/>
          </a:xfrm>
          <a:prstGeom prst="rect">
            <a:avLst/>
          </a:prstGeom>
        </p:spPr>
        <p:txBody>
          <a:bodyPr vert="horz" wrap="square" lIns="0" tIns="13970" rIns="0" bIns="0" rtlCol="0">
            <a:spAutoFit/>
          </a:bodyPr>
          <a:lstStyle/>
          <a:p>
            <a:pPr marL="12700" marR="5080" indent="201295">
              <a:lnSpc>
                <a:spcPct val="134300"/>
              </a:lnSpc>
              <a:spcBef>
                <a:spcPts val="110"/>
              </a:spcBef>
              <a:buFont typeface="Arial"/>
              <a:buChar char="•"/>
              <a:tabLst>
                <a:tab pos="213995" algn="l"/>
              </a:tabLst>
            </a:pPr>
            <a:r>
              <a:rPr sz="2400" b="1" spc="-60" dirty="0">
                <a:solidFill>
                  <a:srgbClr val="343F50"/>
                </a:solidFill>
                <a:latin typeface="+mn-lt"/>
                <a:cs typeface="Arial"/>
              </a:rPr>
              <a:t>Chi</a:t>
            </a:r>
            <a:r>
              <a:rPr sz="2400" b="1" spc="-250" dirty="0">
                <a:solidFill>
                  <a:srgbClr val="343F50"/>
                </a:solidFill>
                <a:latin typeface="+mn-lt"/>
                <a:cs typeface="Arial"/>
              </a:rPr>
              <a:t> </a:t>
            </a:r>
            <a:r>
              <a:rPr sz="2400" b="1" spc="-10" dirty="0">
                <a:solidFill>
                  <a:srgbClr val="343F50"/>
                </a:solidFill>
                <a:latin typeface="+mn-lt"/>
                <a:cs typeface="Arial"/>
              </a:rPr>
              <a:t>ve</a:t>
            </a:r>
            <a:r>
              <a:rPr sz="2400" b="1" spc="-200" dirty="0">
                <a:solidFill>
                  <a:srgbClr val="343F50"/>
                </a:solidFill>
                <a:latin typeface="+mn-lt"/>
                <a:cs typeface="Arial"/>
              </a:rPr>
              <a:t> </a:t>
            </a:r>
            <a:r>
              <a:rPr sz="2400" b="1" spc="-40" dirty="0">
                <a:solidFill>
                  <a:srgbClr val="343F50"/>
                </a:solidFill>
                <a:latin typeface="+mn-lt"/>
                <a:cs typeface="Arial"/>
              </a:rPr>
              <a:t>ark.</a:t>
            </a:r>
            <a:r>
              <a:rPr sz="2400" b="1" spc="-345" dirty="0">
                <a:solidFill>
                  <a:srgbClr val="343F50"/>
                </a:solidFill>
                <a:latin typeface="+mn-lt"/>
                <a:cs typeface="Arial"/>
              </a:rPr>
              <a:t> </a:t>
            </a:r>
            <a:r>
              <a:rPr sz="2400" b="1" spc="-45" dirty="0">
                <a:solidFill>
                  <a:srgbClr val="343F50"/>
                </a:solidFill>
                <a:latin typeface="+mn-lt"/>
                <a:cs typeface="Arial"/>
              </a:rPr>
              <a:t>(2024):</a:t>
            </a:r>
            <a:r>
              <a:rPr sz="2400" b="1" spc="-245" dirty="0">
                <a:solidFill>
                  <a:srgbClr val="343F50"/>
                </a:solidFill>
                <a:latin typeface="+mn-lt"/>
                <a:cs typeface="Arial"/>
              </a:rPr>
              <a:t> </a:t>
            </a:r>
            <a:r>
              <a:rPr sz="2400" spc="65" dirty="0">
                <a:solidFill>
                  <a:srgbClr val="343F50"/>
                </a:solidFill>
                <a:latin typeface="+mn-lt"/>
                <a:cs typeface="Arial"/>
              </a:rPr>
              <a:t>Avustralyalı</a:t>
            </a:r>
            <a:r>
              <a:rPr sz="2400" spc="10" dirty="0">
                <a:solidFill>
                  <a:srgbClr val="343F50"/>
                </a:solidFill>
                <a:latin typeface="+mn-lt"/>
                <a:cs typeface="Arial"/>
              </a:rPr>
              <a:t> </a:t>
            </a:r>
            <a:r>
              <a:rPr sz="2400" spc="100" dirty="0">
                <a:solidFill>
                  <a:srgbClr val="343F50"/>
                </a:solidFill>
                <a:latin typeface="+mn-lt"/>
                <a:cs typeface="Arial"/>
              </a:rPr>
              <a:t>fizyoterapistlerin</a:t>
            </a:r>
            <a:r>
              <a:rPr sz="2400" spc="-229" dirty="0">
                <a:solidFill>
                  <a:srgbClr val="343F50"/>
                </a:solidFill>
                <a:latin typeface="+mn-lt"/>
                <a:cs typeface="Arial"/>
              </a:rPr>
              <a:t> </a:t>
            </a:r>
            <a:r>
              <a:rPr sz="2400" spc="85" dirty="0">
                <a:solidFill>
                  <a:srgbClr val="343F50"/>
                </a:solidFill>
                <a:latin typeface="+mn-lt"/>
                <a:cs typeface="Arial"/>
              </a:rPr>
              <a:t>büyük</a:t>
            </a:r>
            <a:r>
              <a:rPr sz="2400" spc="-150" dirty="0">
                <a:solidFill>
                  <a:srgbClr val="343F50"/>
                </a:solidFill>
                <a:latin typeface="+mn-lt"/>
                <a:cs typeface="Arial"/>
              </a:rPr>
              <a:t> </a:t>
            </a:r>
            <a:r>
              <a:rPr sz="2400" spc="35" dirty="0">
                <a:solidFill>
                  <a:srgbClr val="343F50"/>
                </a:solidFill>
                <a:latin typeface="+mn-lt"/>
                <a:cs typeface="Arial"/>
              </a:rPr>
              <a:t>bir </a:t>
            </a:r>
            <a:r>
              <a:rPr sz="2400" spc="75" dirty="0">
                <a:solidFill>
                  <a:srgbClr val="343F50"/>
                </a:solidFill>
                <a:latin typeface="+mn-lt"/>
                <a:cs typeface="Arial"/>
              </a:rPr>
              <a:t>çoğunluğu</a:t>
            </a:r>
            <a:r>
              <a:rPr sz="2400" spc="-165" dirty="0">
                <a:solidFill>
                  <a:srgbClr val="343F50"/>
                </a:solidFill>
                <a:latin typeface="+mn-lt"/>
                <a:cs typeface="Arial"/>
              </a:rPr>
              <a:t> </a:t>
            </a:r>
            <a:r>
              <a:rPr sz="2400" spc="75" dirty="0">
                <a:solidFill>
                  <a:srgbClr val="343F50"/>
                </a:solidFill>
                <a:latin typeface="+mn-lt"/>
                <a:cs typeface="Arial"/>
              </a:rPr>
              <a:t>iklim-</a:t>
            </a:r>
            <a:r>
              <a:rPr sz="2400" spc="85" dirty="0">
                <a:solidFill>
                  <a:srgbClr val="343F50"/>
                </a:solidFill>
                <a:latin typeface="+mn-lt"/>
                <a:cs typeface="Arial"/>
              </a:rPr>
              <a:t>sağlık</a:t>
            </a:r>
            <a:r>
              <a:rPr sz="2400" spc="25" dirty="0">
                <a:solidFill>
                  <a:srgbClr val="343F50"/>
                </a:solidFill>
                <a:latin typeface="+mn-lt"/>
                <a:cs typeface="Arial"/>
              </a:rPr>
              <a:t> </a:t>
            </a:r>
            <a:r>
              <a:rPr sz="2400" spc="114" dirty="0">
                <a:solidFill>
                  <a:srgbClr val="343F50"/>
                </a:solidFill>
                <a:latin typeface="+mn-lt"/>
                <a:cs typeface="Arial"/>
              </a:rPr>
              <a:t>ilişkisi</a:t>
            </a:r>
            <a:r>
              <a:rPr sz="2400" spc="-105" dirty="0">
                <a:solidFill>
                  <a:srgbClr val="343F50"/>
                </a:solidFill>
                <a:latin typeface="+mn-lt"/>
                <a:cs typeface="Arial"/>
              </a:rPr>
              <a:t> </a:t>
            </a:r>
            <a:r>
              <a:rPr sz="2400" dirty="0">
                <a:solidFill>
                  <a:srgbClr val="343F50"/>
                </a:solidFill>
                <a:latin typeface="+mn-lt"/>
                <a:cs typeface="Arial"/>
              </a:rPr>
              <a:t>konusunda</a:t>
            </a:r>
            <a:r>
              <a:rPr sz="2400" spc="110" dirty="0">
                <a:solidFill>
                  <a:srgbClr val="343F50"/>
                </a:solidFill>
                <a:latin typeface="+mn-lt"/>
                <a:cs typeface="Arial"/>
              </a:rPr>
              <a:t> </a:t>
            </a:r>
            <a:r>
              <a:rPr sz="2400" spc="65" dirty="0">
                <a:solidFill>
                  <a:srgbClr val="343F50"/>
                </a:solidFill>
                <a:latin typeface="+mn-lt"/>
                <a:cs typeface="Arial"/>
              </a:rPr>
              <a:t>"sınırlı</a:t>
            </a:r>
            <a:r>
              <a:rPr sz="2400" spc="-50" dirty="0">
                <a:solidFill>
                  <a:srgbClr val="343F50"/>
                </a:solidFill>
                <a:latin typeface="+mn-lt"/>
                <a:cs typeface="Arial"/>
              </a:rPr>
              <a:t> </a:t>
            </a:r>
            <a:r>
              <a:rPr sz="2400" spc="65" dirty="0">
                <a:solidFill>
                  <a:srgbClr val="343F50"/>
                </a:solidFill>
                <a:latin typeface="+mn-lt"/>
                <a:cs typeface="Arial"/>
              </a:rPr>
              <a:t>bilgiye"</a:t>
            </a:r>
            <a:r>
              <a:rPr sz="2400" spc="-75" dirty="0">
                <a:solidFill>
                  <a:srgbClr val="343F50"/>
                </a:solidFill>
                <a:latin typeface="+mn-lt"/>
                <a:cs typeface="Arial"/>
              </a:rPr>
              <a:t> </a:t>
            </a:r>
            <a:r>
              <a:rPr sz="2400" spc="40" dirty="0">
                <a:solidFill>
                  <a:srgbClr val="343F50"/>
                </a:solidFill>
                <a:latin typeface="+mn-lt"/>
                <a:cs typeface="Arial"/>
              </a:rPr>
              <a:t>sahip </a:t>
            </a:r>
            <a:r>
              <a:rPr sz="2400" spc="70" dirty="0">
                <a:solidFill>
                  <a:srgbClr val="343F50"/>
                </a:solidFill>
                <a:latin typeface="+mn-lt"/>
                <a:cs typeface="Arial"/>
              </a:rPr>
              <a:t>olduklarını</a:t>
            </a:r>
            <a:r>
              <a:rPr sz="2400" spc="35" dirty="0">
                <a:solidFill>
                  <a:srgbClr val="343F50"/>
                </a:solidFill>
                <a:latin typeface="+mn-lt"/>
                <a:cs typeface="Arial"/>
              </a:rPr>
              <a:t> </a:t>
            </a:r>
            <a:r>
              <a:rPr sz="2400" spc="110" dirty="0">
                <a:solidFill>
                  <a:srgbClr val="343F50"/>
                </a:solidFill>
                <a:latin typeface="+mn-lt"/>
                <a:cs typeface="Arial"/>
              </a:rPr>
              <a:t>bildirmiştir.</a:t>
            </a:r>
            <a:endParaRPr sz="2400" dirty="0">
              <a:latin typeface="+mn-lt"/>
              <a:cs typeface="Arial"/>
            </a:endParaRPr>
          </a:p>
        </p:txBody>
      </p:sp>
      <p:sp>
        <p:nvSpPr>
          <p:cNvPr id="7" name="object 7"/>
          <p:cNvSpPr txBox="1"/>
          <p:nvPr/>
        </p:nvSpPr>
        <p:spPr>
          <a:xfrm>
            <a:off x="10770291" y="5322685"/>
            <a:ext cx="7924800" cy="3392211"/>
          </a:xfrm>
          <a:prstGeom prst="rect">
            <a:avLst/>
          </a:prstGeom>
        </p:spPr>
        <p:txBody>
          <a:bodyPr vert="horz" wrap="square" lIns="0" tIns="13335" rIns="0" bIns="0" rtlCol="0">
            <a:spAutoFit/>
          </a:bodyPr>
          <a:lstStyle/>
          <a:p>
            <a:pPr marL="12700">
              <a:lnSpc>
                <a:spcPct val="100000"/>
              </a:lnSpc>
              <a:spcBef>
                <a:spcPts val="105"/>
              </a:spcBef>
            </a:pPr>
            <a:r>
              <a:rPr sz="2800" b="1" spc="-315" dirty="0">
                <a:solidFill>
                  <a:srgbClr val="0C9083"/>
                </a:solidFill>
                <a:latin typeface="+mn-lt"/>
                <a:cs typeface="Arial"/>
              </a:rPr>
              <a:t> </a:t>
            </a:r>
            <a:r>
              <a:rPr sz="2800" b="1" spc="60" dirty="0">
                <a:solidFill>
                  <a:srgbClr val="0C9083"/>
                </a:solidFill>
                <a:latin typeface="+mn-lt"/>
                <a:cs typeface="Arial"/>
              </a:rPr>
              <a:t>Yapısal</a:t>
            </a:r>
            <a:r>
              <a:rPr sz="2800" b="1" spc="-200" dirty="0">
                <a:solidFill>
                  <a:srgbClr val="0C9083"/>
                </a:solidFill>
                <a:latin typeface="+mn-lt"/>
                <a:cs typeface="Arial"/>
              </a:rPr>
              <a:t> </a:t>
            </a:r>
            <a:r>
              <a:rPr sz="2800" b="1" spc="105" dirty="0">
                <a:solidFill>
                  <a:srgbClr val="0C9083"/>
                </a:solidFill>
                <a:latin typeface="+mn-lt"/>
                <a:cs typeface="Arial"/>
              </a:rPr>
              <a:t>Çıkarım</a:t>
            </a:r>
            <a:endParaRPr sz="2800" dirty="0">
              <a:latin typeface="+mn-lt"/>
              <a:cs typeface="Arial"/>
            </a:endParaRPr>
          </a:p>
          <a:p>
            <a:pPr marL="12700" marR="5080" indent="4445">
              <a:lnSpc>
                <a:spcPct val="129800"/>
              </a:lnSpc>
              <a:spcBef>
                <a:spcPts val="1515"/>
              </a:spcBef>
            </a:pPr>
            <a:r>
              <a:rPr lang="tr-TR" sz="2800" spc="110" dirty="0">
                <a:solidFill>
                  <a:srgbClr val="343F50"/>
                </a:solidFill>
                <a:latin typeface="+mn-lt"/>
                <a:cs typeface="Arial"/>
              </a:rPr>
              <a:t>Çalışmalar</a:t>
            </a:r>
            <a:r>
              <a:rPr sz="2800" spc="60" dirty="0">
                <a:solidFill>
                  <a:srgbClr val="343F50"/>
                </a:solidFill>
                <a:latin typeface="+mn-lt"/>
                <a:cs typeface="Arial"/>
              </a:rPr>
              <a:t>,</a:t>
            </a:r>
            <a:r>
              <a:rPr sz="2800" spc="-200" dirty="0">
                <a:solidFill>
                  <a:srgbClr val="343F50"/>
                </a:solidFill>
                <a:latin typeface="+mn-lt"/>
                <a:cs typeface="Arial"/>
              </a:rPr>
              <a:t> </a:t>
            </a:r>
            <a:r>
              <a:rPr sz="2800" spc="75" dirty="0">
                <a:solidFill>
                  <a:srgbClr val="343F50"/>
                </a:solidFill>
                <a:latin typeface="+mn-lt"/>
                <a:cs typeface="Arial"/>
              </a:rPr>
              <a:t>yetersiz</a:t>
            </a:r>
            <a:r>
              <a:rPr sz="2800" spc="-190" dirty="0">
                <a:solidFill>
                  <a:srgbClr val="343F50"/>
                </a:solidFill>
                <a:latin typeface="+mn-lt"/>
                <a:cs typeface="Arial"/>
              </a:rPr>
              <a:t> </a:t>
            </a:r>
            <a:r>
              <a:rPr sz="2800" spc="110" dirty="0">
                <a:solidFill>
                  <a:srgbClr val="343F50"/>
                </a:solidFill>
                <a:latin typeface="+mn-lt"/>
                <a:cs typeface="Arial"/>
              </a:rPr>
              <a:t>bilgi</a:t>
            </a:r>
            <a:r>
              <a:rPr sz="2800" spc="-160" dirty="0">
                <a:solidFill>
                  <a:srgbClr val="343F50"/>
                </a:solidFill>
                <a:latin typeface="+mn-lt"/>
                <a:cs typeface="Arial"/>
              </a:rPr>
              <a:t> </a:t>
            </a:r>
            <a:r>
              <a:rPr sz="2800" spc="70" dirty="0">
                <a:solidFill>
                  <a:srgbClr val="343F50"/>
                </a:solidFill>
                <a:latin typeface="+mn-lt"/>
                <a:cs typeface="Arial"/>
              </a:rPr>
              <a:t>düzeyinin</a:t>
            </a:r>
            <a:r>
              <a:rPr sz="2800" spc="-130" dirty="0">
                <a:solidFill>
                  <a:srgbClr val="343F50"/>
                </a:solidFill>
                <a:latin typeface="+mn-lt"/>
                <a:cs typeface="Arial"/>
              </a:rPr>
              <a:t> </a:t>
            </a:r>
            <a:r>
              <a:rPr sz="2800" spc="-35" dirty="0">
                <a:solidFill>
                  <a:srgbClr val="343F50"/>
                </a:solidFill>
                <a:latin typeface="+mn-lt"/>
                <a:cs typeface="Arial"/>
              </a:rPr>
              <a:t>sadece</a:t>
            </a:r>
            <a:r>
              <a:rPr sz="2800" spc="-150" dirty="0">
                <a:solidFill>
                  <a:srgbClr val="343F50"/>
                </a:solidFill>
                <a:latin typeface="+mn-lt"/>
                <a:cs typeface="Arial"/>
              </a:rPr>
              <a:t> </a:t>
            </a:r>
            <a:r>
              <a:rPr sz="2800" spc="70" dirty="0">
                <a:solidFill>
                  <a:srgbClr val="343F50"/>
                </a:solidFill>
                <a:latin typeface="+mn-lt"/>
                <a:cs typeface="Arial"/>
              </a:rPr>
              <a:t>gelişmekte</a:t>
            </a:r>
            <a:r>
              <a:rPr sz="2800" spc="-60" dirty="0">
                <a:solidFill>
                  <a:srgbClr val="343F50"/>
                </a:solidFill>
                <a:latin typeface="+mn-lt"/>
                <a:cs typeface="Arial"/>
              </a:rPr>
              <a:t> </a:t>
            </a:r>
            <a:r>
              <a:rPr sz="2800" spc="80" dirty="0">
                <a:solidFill>
                  <a:srgbClr val="343F50"/>
                </a:solidFill>
                <a:latin typeface="+mn-lt"/>
                <a:cs typeface="Arial"/>
              </a:rPr>
              <a:t>olan</a:t>
            </a:r>
            <a:r>
              <a:rPr sz="2800" spc="-215" dirty="0">
                <a:solidFill>
                  <a:srgbClr val="343F50"/>
                </a:solidFill>
                <a:latin typeface="+mn-lt"/>
                <a:cs typeface="Arial"/>
              </a:rPr>
              <a:t> </a:t>
            </a:r>
            <a:r>
              <a:rPr sz="2800" dirty="0">
                <a:solidFill>
                  <a:srgbClr val="343F50"/>
                </a:solidFill>
                <a:latin typeface="+mn-lt"/>
                <a:cs typeface="Arial"/>
              </a:rPr>
              <a:t>veya</a:t>
            </a:r>
            <a:r>
              <a:rPr sz="2800" spc="-120" dirty="0">
                <a:solidFill>
                  <a:srgbClr val="343F50"/>
                </a:solidFill>
                <a:latin typeface="+mn-lt"/>
                <a:cs typeface="Arial"/>
              </a:rPr>
              <a:t> </a:t>
            </a:r>
            <a:r>
              <a:rPr sz="2800" spc="-25" dirty="0">
                <a:solidFill>
                  <a:srgbClr val="343F50"/>
                </a:solidFill>
                <a:latin typeface="+mn-lt"/>
                <a:cs typeface="Arial"/>
              </a:rPr>
              <a:t>az </a:t>
            </a:r>
            <a:r>
              <a:rPr sz="2800" spc="90" dirty="0">
                <a:solidFill>
                  <a:srgbClr val="343F50"/>
                </a:solidFill>
                <a:latin typeface="+mn-lt"/>
                <a:cs typeface="Arial"/>
              </a:rPr>
              <a:t>gelişmiş</a:t>
            </a:r>
            <a:r>
              <a:rPr sz="2800" spc="-90" dirty="0">
                <a:solidFill>
                  <a:srgbClr val="343F50"/>
                </a:solidFill>
                <a:latin typeface="+mn-lt"/>
                <a:cs typeface="Arial"/>
              </a:rPr>
              <a:t> </a:t>
            </a:r>
            <a:r>
              <a:rPr sz="2800" spc="55" dirty="0">
                <a:solidFill>
                  <a:srgbClr val="343F50"/>
                </a:solidFill>
                <a:latin typeface="+mn-lt"/>
                <a:cs typeface="Arial"/>
              </a:rPr>
              <a:t>ülkelere</a:t>
            </a:r>
            <a:r>
              <a:rPr sz="2800" spc="-180" dirty="0">
                <a:solidFill>
                  <a:srgbClr val="343F50"/>
                </a:solidFill>
                <a:latin typeface="+mn-lt"/>
                <a:cs typeface="Arial"/>
              </a:rPr>
              <a:t> </a:t>
            </a:r>
            <a:r>
              <a:rPr sz="2800" spc="10" dirty="0">
                <a:solidFill>
                  <a:srgbClr val="343F50"/>
                </a:solidFill>
                <a:latin typeface="+mn-lt"/>
                <a:cs typeface="Arial"/>
              </a:rPr>
              <a:t>özgü</a:t>
            </a:r>
            <a:r>
              <a:rPr sz="2800" spc="-170" dirty="0">
                <a:solidFill>
                  <a:srgbClr val="343F50"/>
                </a:solidFill>
                <a:latin typeface="+mn-lt"/>
                <a:cs typeface="Arial"/>
              </a:rPr>
              <a:t> </a:t>
            </a:r>
            <a:r>
              <a:rPr sz="2800" spc="10" dirty="0">
                <a:solidFill>
                  <a:srgbClr val="343F50"/>
                </a:solidFill>
                <a:latin typeface="+mn-lt"/>
                <a:cs typeface="Arial"/>
              </a:rPr>
              <a:t>bir</a:t>
            </a:r>
            <a:r>
              <a:rPr sz="2800" spc="265" dirty="0">
                <a:solidFill>
                  <a:srgbClr val="343F50"/>
                </a:solidFill>
                <a:latin typeface="+mn-lt"/>
                <a:cs typeface="Arial"/>
              </a:rPr>
              <a:t> </a:t>
            </a:r>
            <a:r>
              <a:rPr sz="2800" spc="75" dirty="0">
                <a:solidFill>
                  <a:srgbClr val="343F50"/>
                </a:solidFill>
                <a:latin typeface="+mn-lt"/>
                <a:cs typeface="Arial"/>
              </a:rPr>
              <a:t>sorun</a:t>
            </a:r>
            <a:r>
              <a:rPr sz="2800" spc="-135" dirty="0">
                <a:solidFill>
                  <a:srgbClr val="343F50"/>
                </a:solidFill>
                <a:latin typeface="+mn-lt"/>
                <a:cs typeface="Arial"/>
              </a:rPr>
              <a:t> </a:t>
            </a:r>
            <a:r>
              <a:rPr sz="2800" spc="60" dirty="0">
                <a:solidFill>
                  <a:srgbClr val="343F50"/>
                </a:solidFill>
                <a:latin typeface="+mn-lt"/>
                <a:cs typeface="Arial"/>
              </a:rPr>
              <a:t>olmadığını;</a:t>
            </a:r>
            <a:r>
              <a:rPr sz="2800" spc="-10" dirty="0">
                <a:solidFill>
                  <a:srgbClr val="343F50"/>
                </a:solidFill>
                <a:latin typeface="+mn-lt"/>
                <a:cs typeface="Arial"/>
              </a:rPr>
              <a:t> </a:t>
            </a:r>
            <a:r>
              <a:rPr sz="2800" spc="75" dirty="0">
                <a:solidFill>
                  <a:srgbClr val="343F50"/>
                </a:solidFill>
                <a:latin typeface="+mn-lt"/>
                <a:cs typeface="Arial"/>
              </a:rPr>
              <a:t>tam</a:t>
            </a:r>
            <a:r>
              <a:rPr sz="2800" spc="55" dirty="0">
                <a:solidFill>
                  <a:srgbClr val="343F50"/>
                </a:solidFill>
                <a:latin typeface="+mn-lt"/>
                <a:cs typeface="Arial"/>
              </a:rPr>
              <a:t> </a:t>
            </a:r>
            <a:r>
              <a:rPr sz="2800" spc="10" dirty="0">
                <a:solidFill>
                  <a:srgbClr val="343F50"/>
                </a:solidFill>
                <a:latin typeface="+mn-lt"/>
                <a:cs typeface="Arial"/>
              </a:rPr>
              <a:t>aksine</a:t>
            </a:r>
            <a:r>
              <a:rPr sz="2800" spc="-290" dirty="0">
                <a:solidFill>
                  <a:srgbClr val="343F50"/>
                </a:solidFill>
                <a:latin typeface="+mn-lt"/>
                <a:cs typeface="Arial"/>
              </a:rPr>
              <a:t> </a:t>
            </a:r>
            <a:r>
              <a:rPr sz="2800" b="1" spc="-10" dirty="0">
                <a:solidFill>
                  <a:srgbClr val="343F50"/>
                </a:solidFill>
                <a:latin typeface="+mn-lt"/>
                <a:cs typeface="Arial"/>
              </a:rPr>
              <a:t>gelişmiş </a:t>
            </a:r>
            <a:r>
              <a:rPr sz="2800" b="1" spc="-75" dirty="0">
                <a:solidFill>
                  <a:srgbClr val="343F50"/>
                </a:solidFill>
                <a:latin typeface="+mn-lt"/>
                <a:cs typeface="Arial"/>
              </a:rPr>
              <a:t>sağlık</a:t>
            </a:r>
            <a:r>
              <a:rPr sz="2800" b="1" spc="-155" dirty="0">
                <a:solidFill>
                  <a:srgbClr val="343F50"/>
                </a:solidFill>
                <a:latin typeface="+mn-lt"/>
                <a:cs typeface="Arial"/>
              </a:rPr>
              <a:t> </a:t>
            </a:r>
            <a:r>
              <a:rPr sz="2800" b="1" spc="-65" dirty="0">
                <a:solidFill>
                  <a:srgbClr val="343F50"/>
                </a:solidFill>
                <a:latin typeface="+mn-lt"/>
                <a:cs typeface="Arial"/>
              </a:rPr>
              <a:t>sistemlerinde</a:t>
            </a:r>
            <a:r>
              <a:rPr sz="2800" b="1" spc="10" dirty="0">
                <a:solidFill>
                  <a:srgbClr val="343F50"/>
                </a:solidFill>
                <a:latin typeface="+mn-lt"/>
                <a:cs typeface="Arial"/>
              </a:rPr>
              <a:t> </a:t>
            </a:r>
            <a:r>
              <a:rPr sz="2800" b="1" spc="-25" dirty="0">
                <a:solidFill>
                  <a:srgbClr val="343F50"/>
                </a:solidFill>
                <a:latin typeface="+mn-lt"/>
                <a:cs typeface="Arial"/>
              </a:rPr>
              <a:t>de</a:t>
            </a:r>
            <a:r>
              <a:rPr sz="2800" b="1" spc="-215" dirty="0">
                <a:solidFill>
                  <a:srgbClr val="343F50"/>
                </a:solidFill>
                <a:latin typeface="+mn-lt"/>
                <a:cs typeface="Arial"/>
              </a:rPr>
              <a:t> </a:t>
            </a:r>
            <a:r>
              <a:rPr sz="2800" spc="114" dirty="0">
                <a:solidFill>
                  <a:srgbClr val="343F50"/>
                </a:solidFill>
                <a:latin typeface="+mn-lt"/>
                <a:cs typeface="Arial"/>
              </a:rPr>
              <a:t>kronik</a:t>
            </a:r>
            <a:r>
              <a:rPr sz="2800" spc="-195" dirty="0">
                <a:solidFill>
                  <a:srgbClr val="343F50"/>
                </a:solidFill>
                <a:latin typeface="+mn-lt"/>
                <a:cs typeface="Arial"/>
              </a:rPr>
              <a:t> </a:t>
            </a:r>
            <a:r>
              <a:rPr sz="2800" spc="90" dirty="0">
                <a:solidFill>
                  <a:srgbClr val="343F50"/>
                </a:solidFill>
                <a:latin typeface="+mn-lt"/>
                <a:cs typeface="Arial"/>
              </a:rPr>
              <a:t>ve</a:t>
            </a:r>
            <a:r>
              <a:rPr sz="2800" spc="-315" dirty="0">
                <a:solidFill>
                  <a:srgbClr val="343F50"/>
                </a:solidFill>
                <a:latin typeface="+mn-lt"/>
                <a:cs typeface="Arial"/>
              </a:rPr>
              <a:t> </a:t>
            </a:r>
            <a:r>
              <a:rPr sz="2800" spc="60" dirty="0">
                <a:solidFill>
                  <a:srgbClr val="343F50"/>
                </a:solidFill>
                <a:latin typeface="+mn-lt"/>
                <a:cs typeface="Arial"/>
              </a:rPr>
              <a:t>mevcut</a:t>
            </a:r>
            <a:r>
              <a:rPr sz="2800" spc="5" dirty="0">
                <a:solidFill>
                  <a:srgbClr val="343F50"/>
                </a:solidFill>
                <a:latin typeface="+mn-lt"/>
                <a:cs typeface="Arial"/>
              </a:rPr>
              <a:t> </a:t>
            </a:r>
            <a:r>
              <a:rPr sz="2800" dirty="0">
                <a:solidFill>
                  <a:srgbClr val="343F50"/>
                </a:solidFill>
                <a:latin typeface="+mn-lt"/>
                <a:cs typeface="Arial"/>
              </a:rPr>
              <a:t>bir</a:t>
            </a:r>
            <a:r>
              <a:rPr sz="2800" spc="135" dirty="0">
                <a:solidFill>
                  <a:srgbClr val="343F50"/>
                </a:solidFill>
                <a:latin typeface="+mn-lt"/>
                <a:cs typeface="Arial"/>
              </a:rPr>
              <a:t> </a:t>
            </a:r>
            <a:r>
              <a:rPr sz="2800" spc="105" dirty="0">
                <a:solidFill>
                  <a:srgbClr val="343F50"/>
                </a:solidFill>
                <a:latin typeface="+mn-lt"/>
                <a:cs typeface="Arial"/>
              </a:rPr>
              <a:t>problem</a:t>
            </a:r>
            <a:r>
              <a:rPr sz="2800" spc="-170" dirty="0">
                <a:solidFill>
                  <a:srgbClr val="343F50"/>
                </a:solidFill>
                <a:latin typeface="+mn-lt"/>
                <a:cs typeface="Arial"/>
              </a:rPr>
              <a:t> </a:t>
            </a:r>
            <a:r>
              <a:rPr sz="2800" spc="60" dirty="0">
                <a:solidFill>
                  <a:srgbClr val="343F50"/>
                </a:solidFill>
                <a:latin typeface="+mn-lt"/>
                <a:cs typeface="Arial"/>
              </a:rPr>
              <a:t>olarak </a:t>
            </a:r>
            <a:r>
              <a:rPr sz="2800" spc="65" dirty="0">
                <a:solidFill>
                  <a:srgbClr val="343F50"/>
                </a:solidFill>
                <a:latin typeface="+mn-lt"/>
                <a:cs typeface="Arial"/>
              </a:rPr>
              <a:t>varlığını</a:t>
            </a:r>
            <a:r>
              <a:rPr sz="2800" spc="-40" dirty="0">
                <a:solidFill>
                  <a:srgbClr val="343F50"/>
                </a:solidFill>
                <a:latin typeface="+mn-lt"/>
                <a:cs typeface="Arial"/>
              </a:rPr>
              <a:t> </a:t>
            </a:r>
            <a:r>
              <a:rPr sz="2800" spc="75" dirty="0">
                <a:solidFill>
                  <a:srgbClr val="343F50"/>
                </a:solidFill>
                <a:latin typeface="+mn-lt"/>
                <a:cs typeface="Arial"/>
              </a:rPr>
              <a:t>sürdürdüğünü</a:t>
            </a:r>
            <a:r>
              <a:rPr sz="2800" spc="10" dirty="0">
                <a:solidFill>
                  <a:srgbClr val="343F50"/>
                </a:solidFill>
                <a:latin typeface="+mn-lt"/>
                <a:cs typeface="Arial"/>
              </a:rPr>
              <a:t> </a:t>
            </a:r>
            <a:r>
              <a:rPr sz="2800" spc="75" dirty="0">
                <a:solidFill>
                  <a:srgbClr val="343F50"/>
                </a:solidFill>
                <a:latin typeface="+mn-lt"/>
                <a:cs typeface="Arial"/>
              </a:rPr>
              <a:t>kanıtlamaktadır.</a:t>
            </a:r>
            <a:endParaRPr sz="2800" dirty="0">
              <a:latin typeface="+mn-lt"/>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983178" y="5292070"/>
            <a:ext cx="0" cy="3512820"/>
          </a:xfrm>
          <a:custGeom>
            <a:avLst/>
            <a:gdLst/>
            <a:ahLst/>
            <a:cxnLst/>
            <a:rect l="l" t="t" r="r" b="b"/>
            <a:pathLst>
              <a:path h="3512820">
                <a:moveTo>
                  <a:pt x="0" y="3512241"/>
                </a:moveTo>
                <a:lnTo>
                  <a:pt x="0" y="0"/>
                </a:lnTo>
              </a:path>
            </a:pathLst>
          </a:custGeom>
          <a:ln w="86519">
            <a:solidFill>
              <a:srgbClr val="000000"/>
            </a:solidFill>
          </a:ln>
        </p:spPr>
        <p:txBody>
          <a:bodyPr wrap="square" lIns="0" tIns="0" rIns="0" bIns="0" rtlCol="0"/>
          <a:lstStyle/>
          <a:p>
            <a:endParaRPr/>
          </a:p>
        </p:txBody>
      </p:sp>
      <p:sp>
        <p:nvSpPr>
          <p:cNvPr id="4" name="object 4" descr="$PPTXTitle"/>
          <p:cNvSpPr txBox="1">
            <a:spLocks noGrp="1"/>
          </p:cNvSpPr>
          <p:nvPr>
            <p:ph type="title"/>
          </p:nvPr>
        </p:nvSpPr>
        <p:spPr>
          <a:xfrm>
            <a:off x="927337" y="751261"/>
            <a:ext cx="13239513" cy="689932"/>
          </a:xfrm>
          <a:prstGeom prst="rect">
            <a:avLst/>
          </a:prstGeom>
        </p:spPr>
        <p:txBody>
          <a:bodyPr vert="horz" wrap="square" lIns="0" tIns="12700" rIns="0" bIns="0" rtlCol="0">
            <a:spAutoFit/>
          </a:bodyPr>
          <a:lstStyle/>
          <a:p>
            <a:pPr marL="12700">
              <a:lnSpc>
                <a:spcPct val="100000"/>
              </a:lnSpc>
              <a:spcBef>
                <a:spcPts val="100"/>
              </a:spcBef>
              <a:tabLst>
                <a:tab pos="11602085" algn="l"/>
              </a:tabLst>
            </a:pPr>
            <a:r>
              <a:rPr sz="4400" dirty="0"/>
              <a:t>Sağlık</a:t>
            </a:r>
            <a:r>
              <a:rPr sz="4400" spc="-220" dirty="0"/>
              <a:t> </a:t>
            </a:r>
            <a:r>
              <a:rPr sz="4400" spc="80" dirty="0"/>
              <a:t>Profesyonellerinde</a:t>
            </a:r>
            <a:r>
              <a:rPr sz="4400" spc="-620" dirty="0"/>
              <a:t> </a:t>
            </a:r>
            <a:r>
              <a:rPr sz="4400" spc="70" dirty="0" err="1"/>
              <a:t>Hazırlık</a:t>
            </a:r>
            <a:r>
              <a:rPr sz="4400" spc="-225" dirty="0"/>
              <a:t> </a:t>
            </a:r>
            <a:r>
              <a:rPr sz="4400" spc="-10" dirty="0" err="1"/>
              <a:t>Düzeyi</a:t>
            </a:r>
            <a:r>
              <a:rPr lang="tr-TR" sz="4400" spc="-10" dirty="0"/>
              <a:t> (</a:t>
            </a:r>
            <a:r>
              <a:rPr sz="4400" spc="-320" dirty="0"/>
              <a:t>ABD</a:t>
            </a:r>
            <a:r>
              <a:rPr lang="tr-TR" sz="4400" spc="-320" dirty="0"/>
              <a:t>)</a:t>
            </a:r>
            <a:endParaRPr sz="4400" dirty="0"/>
          </a:p>
        </p:txBody>
      </p:sp>
      <p:sp>
        <p:nvSpPr>
          <p:cNvPr id="5" name="object 5"/>
          <p:cNvSpPr txBox="1"/>
          <p:nvPr/>
        </p:nvSpPr>
        <p:spPr>
          <a:xfrm>
            <a:off x="927361" y="3608301"/>
            <a:ext cx="8309609" cy="4504631"/>
          </a:xfrm>
          <a:prstGeom prst="rect">
            <a:avLst/>
          </a:prstGeom>
        </p:spPr>
        <p:txBody>
          <a:bodyPr vert="horz" wrap="square" lIns="0" tIns="12065" rIns="0" bIns="0" rtlCol="0">
            <a:spAutoFit/>
          </a:bodyPr>
          <a:lstStyle/>
          <a:p>
            <a:pPr marL="13970" marR="31115" indent="-1905">
              <a:lnSpc>
                <a:spcPct val="132900"/>
              </a:lnSpc>
              <a:spcBef>
                <a:spcPts val="95"/>
              </a:spcBef>
            </a:pPr>
            <a:r>
              <a:rPr sz="2400" spc="75" dirty="0">
                <a:solidFill>
                  <a:srgbClr val="363F4F"/>
                </a:solidFill>
                <a:latin typeface="+mn-lt"/>
                <a:cs typeface="Arial"/>
              </a:rPr>
              <a:t>Literatürdeki</a:t>
            </a:r>
            <a:r>
              <a:rPr sz="2400" spc="-15" dirty="0">
                <a:solidFill>
                  <a:srgbClr val="363F4F"/>
                </a:solidFill>
                <a:latin typeface="+mn-lt"/>
                <a:cs typeface="Arial"/>
              </a:rPr>
              <a:t> </a:t>
            </a:r>
            <a:r>
              <a:rPr sz="2400" spc="10" dirty="0">
                <a:solidFill>
                  <a:srgbClr val="363F4F"/>
                </a:solidFill>
                <a:latin typeface="+mn-lt"/>
                <a:cs typeface="Arial"/>
              </a:rPr>
              <a:t>geniş</a:t>
            </a:r>
            <a:r>
              <a:rPr sz="2400" spc="-95" dirty="0">
                <a:solidFill>
                  <a:srgbClr val="363F4F"/>
                </a:solidFill>
                <a:latin typeface="+mn-lt"/>
                <a:cs typeface="Arial"/>
              </a:rPr>
              <a:t> </a:t>
            </a:r>
            <a:r>
              <a:rPr sz="2400" spc="50" dirty="0">
                <a:solidFill>
                  <a:srgbClr val="363F4F"/>
                </a:solidFill>
                <a:latin typeface="+mn-lt"/>
                <a:cs typeface="Arial"/>
              </a:rPr>
              <a:t>ölçekli</a:t>
            </a:r>
            <a:r>
              <a:rPr sz="2400" spc="-60" dirty="0">
                <a:solidFill>
                  <a:srgbClr val="363F4F"/>
                </a:solidFill>
                <a:latin typeface="+mn-lt"/>
                <a:cs typeface="Arial"/>
              </a:rPr>
              <a:t> </a:t>
            </a:r>
            <a:r>
              <a:rPr sz="2400" spc="10" dirty="0">
                <a:solidFill>
                  <a:srgbClr val="363F4F"/>
                </a:solidFill>
                <a:latin typeface="+mn-lt"/>
                <a:cs typeface="Arial"/>
              </a:rPr>
              <a:t>araştırmalar,</a:t>
            </a:r>
            <a:r>
              <a:rPr sz="2400" spc="20" dirty="0">
                <a:solidFill>
                  <a:srgbClr val="363F4F"/>
                </a:solidFill>
                <a:latin typeface="+mn-lt"/>
                <a:cs typeface="Arial"/>
              </a:rPr>
              <a:t> </a:t>
            </a:r>
            <a:r>
              <a:rPr sz="2400" spc="80" dirty="0">
                <a:solidFill>
                  <a:srgbClr val="363F4F"/>
                </a:solidFill>
                <a:latin typeface="+mn-lt"/>
                <a:cs typeface="Arial"/>
              </a:rPr>
              <a:t>klinisyenlerin</a:t>
            </a:r>
            <a:r>
              <a:rPr sz="2400" spc="-285" dirty="0">
                <a:solidFill>
                  <a:srgbClr val="363F4F"/>
                </a:solidFill>
                <a:latin typeface="+mn-lt"/>
                <a:cs typeface="Arial"/>
              </a:rPr>
              <a:t> </a:t>
            </a:r>
            <a:r>
              <a:rPr sz="2400" spc="55" dirty="0">
                <a:solidFill>
                  <a:srgbClr val="363F4F"/>
                </a:solidFill>
                <a:latin typeface="+mn-lt"/>
                <a:cs typeface="Arial"/>
              </a:rPr>
              <a:t>kendilerini</a:t>
            </a:r>
            <a:r>
              <a:rPr sz="2400" spc="50" dirty="0">
                <a:solidFill>
                  <a:srgbClr val="363F4F"/>
                </a:solidFill>
                <a:latin typeface="+mn-lt"/>
                <a:cs typeface="Arial"/>
              </a:rPr>
              <a:t> </a:t>
            </a:r>
            <a:r>
              <a:rPr sz="2400" spc="85" dirty="0">
                <a:solidFill>
                  <a:srgbClr val="363F4F"/>
                </a:solidFill>
                <a:latin typeface="+mn-lt"/>
                <a:cs typeface="Arial"/>
              </a:rPr>
              <a:t>bu </a:t>
            </a:r>
            <a:r>
              <a:rPr sz="2400" dirty="0">
                <a:solidFill>
                  <a:srgbClr val="363F4F"/>
                </a:solidFill>
                <a:latin typeface="+mn-lt"/>
                <a:cs typeface="Arial"/>
              </a:rPr>
              <a:t>küresel</a:t>
            </a:r>
            <a:r>
              <a:rPr sz="2400" spc="35" dirty="0">
                <a:solidFill>
                  <a:srgbClr val="363F4F"/>
                </a:solidFill>
                <a:latin typeface="+mn-lt"/>
                <a:cs typeface="Arial"/>
              </a:rPr>
              <a:t> </a:t>
            </a:r>
            <a:r>
              <a:rPr sz="2400" spc="80" dirty="0">
                <a:solidFill>
                  <a:srgbClr val="363F4F"/>
                </a:solidFill>
                <a:latin typeface="+mn-lt"/>
                <a:cs typeface="Arial"/>
              </a:rPr>
              <a:t>kriz</a:t>
            </a:r>
            <a:r>
              <a:rPr sz="2400" spc="-145" dirty="0">
                <a:solidFill>
                  <a:srgbClr val="363F4F"/>
                </a:solidFill>
                <a:latin typeface="+mn-lt"/>
                <a:cs typeface="Arial"/>
              </a:rPr>
              <a:t> </a:t>
            </a:r>
            <a:r>
              <a:rPr sz="2400" dirty="0">
                <a:solidFill>
                  <a:srgbClr val="363F4F"/>
                </a:solidFill>
                <a:latin typeface="+mn-lt"/>
                <a:cs typeface="Arial"/>
              </a:rPr>
              <a:t>karşısında</a:t>
            </a:r>
            <a:r>
              <a:rPr sz="2400" spc="25" dirty="0">
                <a:solidFill>
                  <a:srgbClr val="363F4F"/>
                </a:solidFill>
                <a:latin typeface="+mn-lt"/>
                <a:cs typeface="Arial"/>
              </a:rPr>
              <a:t> </a:t>
            </a:r>
            <a:r>
              <a:rPr sz="2400" dirty="0">
                <a:solidFill>
                  <a:srgbClr val="363F4F"/>
                </a:solidFill>
                <a:latin typeface="+mn-lt"/>
                <a:cs typeface="Arial"/>
              </a:rPr>
              <a:t>ne</a:t>
            </a:r>
            <a:r>
              <a:rPr sz="2400" spc="-210" dirty="0">
                <a:solidFill>
                  <a:srgbClr val="363F4F"/>
                </a:solidFill>
                <a:latin typeface="+mn-lt"/>
                <a:cs typeface="Arial"/>
              </a:rPr>
              <a:t> </a:t>
            </a:r>
            <a:r>
              <a:rPr sz="2400" spc="70" dirty="0" err="1">
                <a:solidFill>
                  <a:srgbClr val="363F4F"/>
                </a:solidFill>
                <a:latin typeface="+mn-lt"/>
                <a:cs typeface="Arial"/>
              </a:rPr>
              <a:t>kadar</a:t>
            </a:r>
            <a:r>
              <a:rPr lang="tr-TR" sz="2400" spc="70" dirty="0">
                <a:solidFill>
                  <a:srgbClr val="363F4F"/>
                </a:solidFill>
                <a:latin typeface="+mn-lt"/>
                <a:cs typeface="Arial"/>
              </a:rPr>
              <a:t> </a:t>
            </a:r>
            <a:r>
              <a:rPr sz="2400" spc="70" dirty="0" err="1">
                <a:solidFill>
                  <a:srgbClr val="363F4F"/>
                </a:solidFill>
                <a:latin typeface="+mn-lt"/>
                <a:cs typeface="Arial"/>
              </a:rPr>
              <a:t>yalnız</a:t>
            </a:r>
            <a:r>
              <a:rPr lang="tr-TR" sz="2400" spc="70" dirty="0">
                <a:solidFill>
                  <a:srgbClr val="363F4F"/>
                </a:solidFill>
                <a:latin typeface="+mn-lt"/>
                <a:cs typeface="Arial"/>
              </a:rPr>
              <a:t> </a:t>
            </a:r>
            <a:r>
              <a:rPr sz="2400" spc="70" dirty="0" err="1">
                <a:solidFill>
                  <a:srgbClr val="363F4F"/>
                </a:solidFill>
                <a:latin typeface="+mn-lt"/>
                <a:cs typeface="Arial"/>
              </a:rPr>
              <a:t>ve</a:t>
            </a:r>
            <a:r>
              <a:rPr sz="2400" spc="-15" dirty="0">
                <a:solidFill>
                  <a:srgbClr val="363F4F"/>
                </a:solidFill>
                <a:latin typeface="+mn-lt"/>
                <a:cs typeface="Arial"/>
              </a:rPr>
              <a:t> </a:t>
            </a:r>
            <a:r>
              <a:rPr sz="2400" dirty="0">
                <a:solidFill>
                  <a:srgbClr val="363F4F"/>
                </a:solidFill>
                <a:latin typeface="+mn-lt"/>
                <a:cs typeface="Arial"/>
              </a:rPr>
              <a:t>hazırlıksız</a:t>
            </a:r>
            <a:r>
              <a:rPr sz="2400" spc="10" dirty="0">
                <a:solidFill>
                  <a:srgbClr val="363F4F"/>
                </a:solidFill>
                <a:latin typeface="+mn-lt"/>
                <a:cs typeface="Arial"/>
              </a:rPr>
              <a:t> </a:t>
            </a:r>
            <a:r>
              <a:rPr sz="2400" spc="85" dirty="0">
                <a:solidFill>
                  <a:srgbClr val="363F4F"/>
                </a:solidFill>
                <a:latin typeface="+mn-lt"/>
                <a:cs typeface="Arial"/>
              </a:rPr>
              <a:t>hissettiklerini </a:t>
            </a:r>
            <a:r>
              <a:rPr sz="2400" spc="-20" dirty="0">
                <a:solidFill>
                  <a:srgbClr val="363F4F"/>
                </a:solidFill>
                <a:latin typeface="+mn-lt"/>
                <a:cs typeface="Arial"/>
              </a:rPr>
              <a:t>sayısal</a:t>
            </a:r>
            <a:r>
              <a:rPr sz="2400" spc="70" dirty="0">
                <a:solidFill>
                  <a:srgbClr val="363F4F"/>
                </a:solidFill>
                <a:latin typeface="+mn-lt"/>
                <a:cs typeface="Arial"/>
              </a:rPr>
              <a:t> </a:t>
            </a:r>
            <a:r>
              <a:rPr sz="2400" dirty="0">
                <a:solidFill>
                  <a:srgbClr val="363F4F"/>
                </a:solidFill>
                <a:latin typeface="+mn-lt"/>
                <a:cs typeface="Arial"/>
              </a:rPr>
              <a:t>olarak</a:t>
            </a:r>
            <a:r>
              <a:rPr sz="2400" spc="-50" dirty="0">
                <a:solidFill>
                  <a:srgbClr val="363F4F"/>
                </a:solidFill>
                <a:latin typeface="+mn-lt"/>
                <a:cs typeface="Arial"/>
              </a:rPr>
              <a:t> </a:t>
            </a:r>
            <a:r>
              <a:rPr sz="2400" spc="50" dirty="0">
                <a:solidFill>
                  <a:srgbClr val="363F4F"/>
                </a:solidFill>
                <a:latin typeface="+mn-lt"/>
                <a:cs typeface="Arial"/>
              </a:rPr>
              <a:t>doğrulamaktadır.</a:t>
            </a:r>
            <a:endParaRPr sz="2400" dirty="0">
              <a:latin typeface="+mn-lt"/>
              <a:cs typeface="Arial"/>
            </a:endParaRPr>
          </a:p>
          <a:p>
            <a:pPr>
              <a:lnSpc>
                <a:spcPct val="100000"/>
              </a:lnSpc>
            </a:pPr>
            <a:endParaRPr sz="2400" dirty="0">
              <a:latin typeface="+mn-lt"/>
              <a:cs typeface="Arial"/>
            </a:endParaRPr>
          </a:p>
          <a:p>
            <a:pPr>
              <a:lnSpc>
                <a:spcPct val="100000"/>
              </a:lnSpc>
              <a:spcBef>
                <a:spcPts val="459"/>
              </a:spcBef>
            </a:pPr>
            <a:endParaRPr sz="2400" dirty="0">
              <a:latin typeface="+mn-lt"/>
              <a:cs typeface="Arial"/>
            </a:endParaRPr>
          </a:p>
          <a:p>
            <a:pPr marL="494665">
              <a:lnSpc>
                <a:spcPct val="100000"/>
              </a:lnSpc>
            </a:pPr>
            <a:r>
              <a:rPr sz="2400" b="1" dirty="0">
                <a:solidFill>
                  <a:srgbClr val="0C9083"/>
                </a:solidFill>
                <a:latin typeface="+mn-lt"/>
                <a:cs typeface="Arial"/>
              </a:rPr>
              <a:t>Kireher</a:t>
            </a:r>
            <a:r>
              <a:rPr sz="2400" b="1" spc="-80" dirty="0">
                <a:solidFill>
                  <a:srgbClr val="0C9083"/>
                </a:solidFill>
                <a:latin typeface="+mn-lt"/>
                <a:cs typeface="Arial"/>
              </a:rPr>
              <a:t> </a:t>
            </a:r>
            <a:r>
              <a:rPr sz="2400" b="1" dirty="0">
                <a:solidFill>
                  <a:srgbClr val="0C9083"/>
                </a:solidFill>
                <a:latin typeface="+mn-lt"/>
                <a:cs typeface="Arial"/>
              </a:rPr>
              <a:t>ve</a:t>
            </a:r>
            <a:r>
              <a:rPr sz="2400" b="1" spc="-65" dirty="0">
                <a:solidFill>
                  <a:srgbClr val="0C9083"/>
                </a:solidFill>
                <a:latin typeface="+mn-lt"/>
                <a:cs typeface="Arial"/>
              </a:rPr>
              <a:t> </a:t>
            </a:r>
            <a:r>
              <a:rPr sz="2400" b="1" spc="120" dirty="0">
                <a:solidFill>
                  <a:srgbClr val="0C9083"/>
                </a:solidFill>
                <a:latin typeface="+mn-lt"/>
                <a:cs typeface="Arial"/>
              </a:rPr>
              <a:t>ark.</a:t>
            </a:r>
            <a:r>
              <a:rPr sz="2400" b="1" spc="-330" dirty="0">
                <a:solidFill>
                  <a:srgbClr val="0C9083"/>
                </a:solidFill>
                <a:latin typeface="+mn-lt"/>
                <a:cs typeface="Arial"/>
              </a:rPr>
              <a:t> </a:t>
            </a:r>
            <a:r>
              <a:rPr sz="2400" b="1" spc="125" dirty="0">
                <a:solidFill>
                  <a:srgbClr val="0C9083"/>
                </a:solidFill>
                <a:latin typeface="+mn-lt"/>
                <a:cs typeface="Arial"/>
              </a:rPr>
              <a:t>(2022)</a:t>
            </a:r>
            <a:r>
              <a:rPr sz="2400" b="1" spc="-80" dirty="0">
                <a:solidFill>
                  <a:srgbClr val="0C9083"/>
                </a:solidFill>
                <a:latin typeface="+mn-lt"/>
                <a:cs typeface="Arial"/>
              </a:rPr>
              <a:t> </a:t>
            </a:r>
            <a:endParaRPr lang="tr-TR" sz="2400" b="1" spc="-80" dirty="0">
              <a:solidFill>
                <a:srgbClr val="0C9083"/>
              </a:solidFill>
              <a:latin typeface="+mn-lt"/>
              <a:cs typeface="Arial"/>
            </a:endParaRPr>
          </a:p>
          <a:p>
            <a:pPr marL="494665">
              <a:lnSpc>
                <a:spcPct val="100000"/>
              </a:lnSpc>
            </a:pPr>
            <a:r>
              <a:rPr sz="2400" dirty="0">
                <a:solidFill>
                  <a:srgbClr val="363F4F"/>
                </a:solidFill>
                <a:latin typeface="+mn-lt"/>
                <a:cs typeface="Arial"/>
              </a:rPr>
              <a:t>Amerika</a:t>
            </a:r>
            <a:r>
              <a:rPr sz="2400" spc="15" dirty="0">
                <a:solidFill>
                  <a:srgbClr val="363F4F"/>
                </a:solidFill>
                <a:latin typeface="+mn-lt"/>
                <a:cs typeface="Arial"/>
              </a:rPr>
              <a:t> </a:t>
            </a:r>
            <a:r>
              <a:rPr sz="2400" spc="90" dirty="0">
                <a:solidFill>
                  <a:srgbClr val="363F4F"/>
                </a:solidFill>
                <a:latin typeface="+mn-lt"/>
                <a:cs typeface="Arial"/>
              </a:rPr>
              <a:t>Birleşik</a:t>
            </a:r>
            <a:r>
              <a:rPr sz="2400" spc="-105" dirty="0">
                <a:solidFill>
                  <a:srgbClr val="363F4F"/>
                </a:solidFill>
                <a:latin typeface="+mn-lt"/>
                <a:cs typeface="Arial"/>
              </a:rPr>
              <a:t> </a:t>
            </a:r>
            <a:r>
              <a:rPr sz="2400" spc="90" dirty="0">
                <a:solidFill>
                  <a:srgbClr val="363F4F"/>
                </a:solidFill>
                <a:latin typeface="+mn-lt"/>
                <a:cs typeface="Arial"/>
              </a:rPr>
              <a:t>Devletleri'nde</a:t>
            </a:r>
            <a:r>
              <a:rPr sz="2400" spc="-345" dirty="0">
                <a:solidFill>
                  <a:srgbClr val="363F4F"/>
                </a:solidFill>
                <a:latin typeface="+mn-lt"/>
                <a:cs typeface="Arial"/>
              </a:rPr>
              <a:t> </a:t>
            </a:r>
            <a:r>
              <a:rPr sz="2400" spc="50" dirty="0">
                <a:solidFill>
                  <a:srgbClr val="363F4F"/>
                </a:solidFill>
                <a:latin typeface="+mn-lt"/>
                <a:cs typeface="Arial"/>
              </a:rPr>
              <a:t>doğrudan</a:t>
            </a:r>
            <a:r>
              <a:rPr sz="2400" spc="-35" dirty="0">
                <a:solidFill>
                  <a:srgbClr val="363F4F"/>
                </a:solidFill>
                <a:latin typeface="+mn-lt"/>
                <a:cs typeface="Arial"/>
              </a:rPr>
              <a:t> </a:t>
            </a:r>
            <a:r>
              <a:rPr sz="2400" spc="-10" dirty="0" err="1">
                <a:solidFill>
                  <a:srgbClr val="363F4F"/>
                </a:solidFill>
                <a:latin typeface="+mn-lt"/>
                <a:cs typeface="Arial"/>
              </a:rPr>
              <a:t>sağlık</a:t>
            </a:r>
            <a:r>
              <a:rPr sz="2400" spc="-10" dirty="0">
                <a:solidFill>
                  <a:srgbClr val="363F4F"/>
                </a:solidFill>
                <a:latin typeface="+mn-lt"/>
                <a:cs typeface="Arial"/>
              </a:rPr>
              <a:t> </a:t>
            </a:r>
            <a:r>
              <a:rPr sz="2400" spc="55" dirty="0" err="1">
                <a:solidFill>
                  <a:srgbClr val="363F4F"/>
                </a:solidFill>
                <a:latin typeface="+mn-lt"/>
                <a:cs typeface="Arial"/>
              </a:rPr>
              <a:t>profesyonellerine</a:t>
            </a:r>
            <a:r>
              <a:rPr lang="tr-TR" sz="2400" spc="55" dirty="0">
                <a:solidFill>
                  <a:srgbClr val="363F4F"/>
                </a:solidFill>
                <a:latin typeface="+mn-lt"/>
                <a:cs typeface="Arial"/>
              </a:rPr>
              <a:t> </a:t>
            </a:r>
            <a:r>
              <a:rPr sz="2400" spc="55" dirty="0" err="1">
                <a:solidFill>
                  <a:srgbClr val="363F4F"/>
                </a:solidFill>
                <a:latin typeface="+mn-lt"/>
                <a:cs typeface="Arial"/>
              </a:rPr>
              <a:t>odaklanan</a:t>
            </a:r>
            <a:r>
              <a:rPr sz="2400" spc="85" dirty="0">
                <a:solidFill>
                  <a:srgbClr val="363F4F"/>
                </a:solidFill>
                <a:latin typeface="+mn-lt"/>
                <a:cs typeface="Arial"/>
              </a:rPr>
              <a:t> </a:t>
            </a:r>
            <a:r>
              <a:rPr sz="2400" spc="110" dirty="0">
                <a:solidFill>
                  <a:srgbClr val="363F4F"/>
                </a:solidFill>
                <a:latin typeface="+mn-lt"/>
                <a:cs typeface="Arial"/>
              </a:rPr>
              <a:t>bu</a:t>
            </a:r>
            <a:r>
              <a:rPr sz="2400" spc="-215" dirty="0">
                <a:solidFill>
                  <a:srgbClr val="363F4F"/>
                </a:solidFill>
                <a:latin typeface="+mn-lt"/>
                <a:cs typeface="Arial"/>
              </a:rPr>
              <a:t> </a:t>
            </a:r>
            <a:r>
              <a:rPr sz="2400" dirty="0">
                <a:solidFill>
                  <a:srgbClr val="363F4F"/>
                </a:solidFill>
                <a:latin typeface="+mn-lt"/>
                <a:cs typeface="Arial"/>
              </a:rPr>
              <a:t>araştırmaya</a:t>
            </a:r>
            <a:r>
              <a:rPr sz="2400" spc="135" dirty="0">
                <a:solidFill>
                  <a:srgbClr val="363F4F"/>
                </a:solidFill>
                <a:latin typeface="+mn-lt"/>
                <a:cs typeface="Arial"/>
              </a:rPr>
              <a:t> </a:t>
            </a:r>
            <a:r>
              <a:rPr sz="2400" dirty="0">
                <a:solidFill>
                  <a:srgbClr val="363F4F"/>
                </a:solidFill>
                <a:latin typeface="+mn-lt"/>
                <a:cs typeface="Arial"/>
              </a:rPr>
              <a:t>göre,</a:t>
            </a:r>
            <a:r>
              <a:rPr sz="2400" spc="-150" dirty="0">
                <a:solidFill>
                  <a:srgbClr val="363F4F"/>
                </a:solidFill>
                <a:latin typeface="+mn-lt"/>
                <a:cs typeface="Arial"/>
              </a:rPr>
              <a:t> </a:t>
            </a:r>
            <a:r>
              <a:rPr sz="2400" spc="60" dirty="0">
                <a:solidFill>
                  <a:srgbClr val="363F4F"/>
                </a:solidFill>
                <a:latin typeface="+mn-lt"/>
                <a:cs typeface="Arial"/>
              </a:rPr>
              <a:t>katılımcıların </a:t>
            </a:r>
            <a:r>
              <a:rPr sz="2400" b="1" spc="-110" dirty="0">
                <a:solidFill>
                  <a:srgbClr val="363F4F"/>
                </a:solidFill>
                <a:latin typeface="+mn-lt"/>
                <a:cs typeface="Arial"/>
              </a:rPr>
              <a:t>sadece</a:t>
            </a:r>
            <a:r>
              <a:rPr sz="2400" b="1" spc="-60" dirty="0">
                <a:solidFill>
                  <a:srgbClr val="363F4F"/>
                </a:solidFill>
                <a:latin typeface="+mn-lt"/>
                <a:cs typeface="Arial"/>
              </a:rPr>
              <a:t> </a:t>
            </a:r>
            <a:r>
              <a:rPr sz="2400" b="1" spc="-55" dirty="0">
                <a:solidFill>
                  <a:srgbClr val="363F4F"/>
                </a:solidFill>
                <a:latin typeface="+mn-lt"/>
                <a:cs typeface="Arial"/>
              </a:rPr>
              <a:t>%21'i</a:t>
            </a:r>
            <a:r>
              <a:rPr sz="2400" b="1" spc="-120" dirty="0">
                <a:solidFill>
                  <a:srgbClr val="363F4F"/>
                </a:solidFill>
                <a:latin typeface="+mn-lt"/>
                <a:cs typeface="Arial"/>
              </a:rPr>
              <a:t> </a:t>
            </a:r>
            <a:r>
              <a:rPr sz="2400" spc="130" dirty="0">
                <a:solidFill>
                  <a:srgbClr val="363F4F"/>
                </a:solidFill>
                <a:latin typeface="+mn-lt"/>
                <a:cs typeface="Arial"/>
              </a:rPr>
              <a:t>iklim</a:t>
            </a:r>
            <a:r>
              <a:rPr sz="2400" spc="-175" dirty="0">
                <a:solidFill>
                  <a:srgbClr val="363F4F"/>
                </a:solidFill>
                <a:latin typeface="+mn-lt"/>
                <a:cs typeface="Arial"/>
              </a:rPr>
              <a:t> </a:t>
            </a:r>
            <a:r>
              <a:rPr sz="2400" spc="75" dirty="0">
                <a:solidFill>
                  <a:srgbClr val="363F4F"/>
                </a:solidFill>
                <a:latin typeface="+mn-lt"/>
                <a:cs typeface="Arial"/>
              </a:rPr>
              <a:t>değişikliği</a:t>
            </a:r>
            <a:r>
              <a:rPr sz="2400" spc="5" dirty="0">
                <a:solidFill>
                  <a:srgbClr val="363F4F"/>
                </a:solidFill>
                <a:latin typeface="+mn-lt"/>
                <a:cs typeface="Arial"/>
              </a:rPr>
              <a:t> </a:t>
            </a:r>
            <a:r>
              <a:rPr sz="2400" dirty="0">
                <a:solidFill>
                  <a:srgbClr val="363F4F"/>
                </a:solidFill>
                <a:latin typeface="+mn-lt"/>
                <a:cs typeface="Arial"/>
              </a:rPr>
              <a:t>ve</a:t>
            </a:r>
            <a:r>
              <a:rPr sz="2400" spc="-210" dirty="0">
                <a:solidFill>
                  <a:srgbClr val="363F4F"/>
                </a:solidFill>
                <a:latin typeface="+mn-lt"/>
                <a:cs typeface="Arial"/>
              </a:rPr>
              <a:t> </a:t>
            </a:r>
            <a:r>
              <a:rPr sz="2400" spc="65" dirty="0">
                <a:solidFill>
                  <a:srgbClr val="363F4F"/>
                </a:solidFill>
                <a:latin typeface="+mn-lt"/>
                <a:cs typeface="Arial"/>
              </a:rPr>
              <a:t>bunun</a:t>
            </a:r>
            <a:r>
              <a:rPr sz="2400" spc="-120" dirty="0">
                <a:solidFill>
                  <a:srgbClr val="363F4F"/>
                </a:solidFill>
                <a:latin typeface="+mn-lt"/>
                <a:cs typeface="Arial"/>
              </a:rPr>
              <a:t> </a:t>
            </a:r>
            <a:r>
              <a:rPr sz="2400" dirty="0">
                <a:solidFill>
                  <a:srgbClr val="363F4F"/>
                </a:solidFill>
                <a:latin typeface="+mn-lt"/>
                <a:cs typeface="Arial"/>
              </a:rPr>
              <a:t>sağlık</a:t>
            </a:r>
            <a:r>
              <a:rPr sz="2400" spc="-165" dirty="0">
                <a:solidFill>
                  <a:srgbClr val="363F4F"/>
                </a:solidFill>
                <a:latin typeface="+mn-lt"/>
                <a:cs typeface="Arial"/>
              </a:rPr>
              <a:t> </a:t>
            </a:r>
            <a:r>
              <a:rPr sz="2400" dirty="0">
                <a:solidFill>
                  <a:srgbClr val="363F4F"/>
                </a:solidFill>
                <a:latin typeface="+mn-lt"/>
                <a:cs typeface="Arial"/>
              </a:rPr>
              <a:t>üzerindeki</a:t>
            </a:r>
            <a:r>
              <a:rPr sz="2400" spc="60" dirty="0">
                <a:solidFill>
                  <a:srgbClr val="363F4F"/>
                </a:solidFill>
                <a:latin typeface="+mn-lt"/>
                <a:cs typeface="Arial"/>
              </a:rPr>
              <a:t> </a:t>
            </a:r>
            <a:r>
              <a:rPr sz="2400" spc="80" dirty="0">
                <a:solidFill>
                  <a:srgbClr val="363F4F"/>
                </a:solidFill>
                <a:latin typeface="+mn-lt"/>
                <a:cs typeface="Arial"/>
              </a:rPr>
              <a:t>etkileri </a:t>
            </a:r>
            <a:r>
              <a:rPr sz="2400" spc="10" dirty="0">
                <a:solidFill>
                  <a:srgbClr val="363F4F"/>
                </a:solidFill>
                <a:latin typeface="+mn-lt"/>
                <a:cs typeface="Arial"/>
              </a:rPr>
              <a:t>hakkında</a:t>
            </a:r>
            <a:r>
              <a:rPr sz="2400" spc="-20" dirty="0">
                <a:solidFill>
                  <a:srgbClr val="363F4F"/>
                </a:solidFill>
                <a:latin typeface="+mn-lt"/>
                <a:cs typeface="Arial"/>
              </a:rPr>
              <a:t> </a:t>
            </a:r>
            <a:r>
              <a:rPr sz="2400" spc="55" dirty="0">
                <a:solidFill>
                  <a:srgbClr val="363F4F"/>
                </a:solidFill>
                <a:latin typeface="+mn-lt"/>
                <a:cs typeface="Arial"/>
              </a:rPr>
              <a:t>kendilerini</a:t>
            </a:r>
            <a:r>
              <a:rPr sz="2400" spc="120" dirty="0">
                <a:solidFill>
                  <a:srgbClr val="363F4F"/>
                </a:solidFill>
                <a:latin typeface="+mn-lt"/>
                <a:cs typeface="Arial"/>
              </a:rPr>
              <a:t> </a:t>
            </a:r>
            <a:r>
              <a:rPr sz="2400" spc="50" dirty="0">
                <a:solidFill>
                  <a:srgbClr val="363F4F"/>
                </a:solidFill>
                <a:latin typeface="+mn-lt"/>
                <a:cs typeface="Arial"/>
              </a:rPr>
              <a:t>"yeterince</a:t>
            </a:r>
            <a:r>
              <a:rPr sz="2400" spc="-90" dirty="0">
                <a:solidFill>
                  <a:srgbClr val="363F4F"/>
                </a:solidFill>
                <a:latin typeface="+mn-lt"/>
                <a:cs typeface="Arial"/>
              </a:rPr>
              <a:t> </a:t>
            </a:r>
            <a:r>
              <a:rPr sz="2400" spc="10" dirty="0">
                <a:solidFill>
                  <a:srgbClr val="363F4F"/>
                </a:solidFill>
                <a:latin typeface="+mn-lt"/>
                <a:cs typeface="Arial"/>
              </a:rPr>
              <a:t>hazırlıklı"</a:t>
            </a:r>
            <a:r>
              <a:rPr sz="2400" spc="40" dirty="0">
                <a:solidFill>
                  <a:srgbClr val="363F4F"/>
                </a:solidFill>
                <a:latin typeface="+mn-lt"/>
                <a:cs typeface="Arial"/>
              </a:rPr>
              <a:t> </a:t>
            </a:r>
            <a:r>
              <a:rPr sz="2400" spc="95" dirty="0">
                <a:solidFill>
                  <a:srgbClr val="363F4F"/>
                </a:solidFill>
                <a:latin typeface="+mn-lt"/>
                <a:cs typeface="Arial"/>
              </a:rPr>
              <a:t>hissettiklerini</a:t>
            </a:r>
            <a:r>
              <a:rPr sz="2400" spc="-254" dirty="0">
                <a:solidFill>
                  <a:srgbClr val="363F4F"/>
                </a:solidFill>
                <a:latin typeface="+mn-lt"/>
                <a:cs typeface="Arial"/>
              </a:rPr>
              <a:t> </a:t>
            </a:r>
            <a:r>
              <a:rPr sz="2400" spc="-10" dirty="0">
                <a:solidFill>
                  <a:srgbClr val="363F4F"/>
                </a:solidFill>
                <a:latin typeface="+mn-lt"/>
                <a:cs typeface="Arial"/>
              </a:rPr>
              <a:t>beyan </a:t>
            </a:r>
            <a:r>
              <a:rPr sz="2400" spc="90" dirty="0">
                <a:solidFill>
                  <a:srgbClr val="363F4F"/>
                </a:solidFill>
                <a:latin typeface="+mn-lt"/>
                <a:cs typeface="Arial"/>
              </a:rPr>
              <a:t>etmiştir.</a:t>
            </a:r>
            <a:endParaRPr sz="2400" dirty="0">
              <a:latin typeface="+mn-lt"/>
              <a:cs typeface="Arial"/>
            </a:endParaRPr>
          </a:p>
        </p:txBody>
      </p:sp>
      <p:sp>
        <p:nvSpPr>
          <p:cNvPr id="6" name="object 6"/>
          <p:cNvSpPr txBox="1"/>
          <p:nvPr/>
        </p:nvSpPr>
        <p:spPr>
          <a:xfrm>
            <a:off x="10772340" y="4090250"/>
            <a:ext cx="7995920" cy="3155031"/>
          </a:xfrm>
          <a:prstGeom prst="rect">
            <a:avLst/>
          </a:prstGeom>
        </p:spPr>
        <p:txBody>
          <a:bodyPr vert="horz" wrap="square" lIns="0" tIns="13335" rIns="0" bIns="0" rtlCol="0">
            <a:spAutoFit/>
          </a:bodyPr>
          <a:lstStyle/>
          <a:p>
            <a:pPr marL="12700">
              <a:lnSpc>
                <a:spcPct val="100000"/>
              </a:lnSpc>
              <a:spcBef>
                <a:spcPts val="105"/>
              </a:spcBef>
            </a:pPr>
            <a:r>
              <a:rPr sz="2400" b="1" spc="114" dirty="0">
                <a:solidFill>
                  <a:srgbClr val="0C9083"/>
                </a:solidFill>
                <a:latin typeface="+mn-lt"/>
                <a:cs typeface="Arial"/>
              </a:rPr>
              <a:t>Ortak</a:t>
            </a:r>
            <a:r>
              <a:rPr sz="2400" b="1" spc="-165" dirty="0">
                <a:solidFill>
                  <a:srgbClr val="0C9083"/>
                </a:solidFill>
                <a:latin typeface="+mn-lt"/>
                <a:cs typeface="Arial"/>
              </a:rPr>
              <a:t> </a:t>
            </a:r>
            <a:r>
              <a:rPr sz="2400" b="1" dirty="0">
                <a:solidFill>
                  <a:srgbClr val="0C9083"/>
                </a:solidFill>
                <a:latin typeface="+mn-lt"/>
                <a:cs typeface="Arial"/>
              </a:rPr>
              <a:t>Sektörel</a:t>
            </a:r>
            <a:r>
              <a:rPr sz="2400" b="1" spc="-70" dirty="0">
                <a:solidFill>
                  <a:srgbClr val="0C9083"/>
                </a:solidFill>
                <a:latin typeface="+mn-lt"/>
                <a:cs typeface="Arial"/>
              </a:rPr>
              <a:t> </a:t>
            </a:r>
            <a:r>
              <a:rPr sz="2400" b="1" spc="-10" dirty="0">
                <a:solidFill>
                  <a:srgbClr val="0C9083"/>
                </a:solidFill>
                <a:latin typeface="+mn-lt"/>
                <a:cs typeface="Arial"/>
              </a:rPr>
              <a:t>Bariyer</a:t>
            </a:r>
            <a:endParaRPr sz="2400" dirty="0">
              <a:latin typeface="+mn-lt"/>
              <a:cs typeface="Arial"/>
            </a:endParaRPr>
          </a:p>
          <a:p>
            <a:pPr marL="15240" marR="5080" indent="-2540">
              <a:lnSpc>
                <a:spcPct val="129500"/>
              </a:lnSpc>
              <a:spcBef>
                <a:spcPts val="1595"/>
              </a:spcBef>
            </a:pPr>
            <a:r>
              <a:rPr lang="tr-TR" sz="2400" dirty="0">
                <a:solidFill>
                  <a:srgbClr val="363F4F"/>
                </a:solidFill>
                <a:latin typeface="+mn-lt"/>
                <a:cs typeface="Arial"/>
              </a:rPr>
              <a:t>Bu ç</a:t>
            </a:r>
            <a:r>
              <a:rPr sz="2400" dirty="0" err="1">
                <a:solidFill>
                  <a:srgbClr val="363F4F"/>
                </a:solidFill>
                <a:latin typeface="+mn-lt"/>
                <a:cs typeface="Arial"/>
              </a:rPr>
              <a:t>alışma</a:t>
            </a:r>
            <a:r>
              <a:rPr sz="2400" spc="-55" dirty="0">
                <a:solidFill>
                  <a:srgbClr val="363F4F"/>
                </a:solidFill>
                <a:latin typeface="+mn-lt"/>
                <a:cs typeface="Arial"/>
              </a:rPr>
              <a:t> </a:t>
            </a:r>
            <a:r>
              <a:rPr sz="2400" spc="80" dirty="0" err="1">
                <a:solidFill>
                  <a:srgbClr val="363F4F"/>
                </a:solidFill>
                <a:latin typeface="+mn-lt"/>
                <a:cs typeface="Arial"/>
              </a:rPr>
              <a:t>fizyoterapistler</a:t>
            </a:r>
            <a:r>
              <a:rPr sz="2400" spc="-254" dirty="0">
                <a:solidFill>
                  <a:srgbClr val="363F4F"/>
                </a:solidFill>
                <a:latin typeface="+mn-lt"/>
                <a:cs typeface="Arial"/>
              </a:rPr>
              <a:t> </a:t>
            </a:r>
            <a:r>
              <a:rPr sz="2400" spc="60" dirty="0">
                <a:solidFill>
                  <a:srgbClr val="363F4F"/>
                </a:solidFill>
                <a:latin typeface="+mn-lt"/>
                <a:cs typeface="Arial"/>
              </a:rPr>
              <a:t>yerine</a:t>
            </a:r>
            <a:r>
              <a:rPr sz="2400" spc="-275" dirty="0">
                <a:solidFill>
                  <a:srgbClr val="363F4F"/>
                </a:solidFill>
                <a:latin typeface="+mn-lt"/>
                <a:cs typeface="Arial"/>
              </a:rPr>
              <a:t> </a:t>
            </a:r>
            <a:r>
              <a:rPr sz="2400" dirty="0">
                <a:solidFill>
                  <a:srgbClr val="363F4F"/>
                </a:solidFill>
                <a:latin typeface="+mn-lt"/>
                <a:cs typeface="Arial"/>
              </a:rPr>
              <a:t>genel</a:t>
            </a:r>
            <a:r>
              <a:rPr sz="2400" spc="-25" dirty="0">
                <a:solidFill>
                  <a:srgbClr val="363F4F"/>
                </a:solidFill>
                <a:latin typeface="+mn-lt"/>
                <a:cs typeface="Arial"/>
              </a:rPr>
              <a:t> </a:t>
            </a:r>
            <a:r>
              <a:rPr sz="2400" dirty="0">
                <a:solidFill>
                  <a:srgbClr val="363F4F"/>
                </a:solidFill>
                <a:latin typeface="+mn-lt"/>
                <a:cs typeface="Arial"/>
              </a:rPr>
              <a:t>sağlık</a:t>
            </a:r>
            <a:r>
              <a:rPr sz="2400" spc="-130" dirty="0">
                <a:solidFill>
                  <a:srgbClr val="363F4F"/>
                </a:solidFill>
                <a:latin typeface="+mn-lt"/>
                <a:cs typeface="Arial"/>
              </a:rPr>
              <a:t> </a:t>
            </a:r>
            <a:r>
              <a:rPr sz="2400" spc="-10" dirty="0">
                <a:solidFill>
                  <a:srgbClr val="363F4F"/>
                </a:solidFill>
                <a:latin typeface="+mn-lt"/>
                <a:cs typeface="Arial"/>
              </a:rPr>
              <a:t>personeline </a:t>
            </a:r>
            <a:r>
              <a:rPr sz="2400" dirty="0">
                <a:solidFill>
                  <a:srgbClr val="363F4F"/>
                </a:solidFill>
                <a:latin typeface="+mn-lt"/>
                <a:cs typeface="Arial"/>
              </a:rPr>
              <a:t>odaklanmış</a:t>
            </a:r>
            <a:r>
              <a:rPr sz="2400" spc="-20" dirty="0">
                <a:solidFill>
                  <a:srgbClr val="363F4F"/>
                </a:solidFill>
                <a:latin typeface="+mn-lt"/>
                <a:cs typeface="Arial"/>
              </a:rPr>
              <a:t> </a:t>
            </a:r>
            <a:r>
              <a:rPr sz="2400" dirty="0">
                <a:solidFill>
                  <a:srgbClr val="363F4F"/>
                </a:solidFill>
                <a:latin typeface="+mn-lt"/>
                <a:cs typeface="Arial"/>
              </a:rPr>
              <a:t>olsa</a:t>
            </a:r>
            <a:r>
              <a:rPr sz="2400" spc="-75" dirty="0">
                <a:solidFill>
                  <a:srgbClr val="363F4F"/>
                </a:solidFill>
                <a:latin typeface="+mn-lt"/>
                <a:cs typeface="Arial"/>
              </a:rPr>
              <a:t> </a:t>
            </a:r>
            <a:r>
              <a:rPr sz="2400" spc="-10" dirty="0">
                <a:solidFill>
                  <a:srgbClr val="363F4F"/>
                </a:solidFill>
                <a:latin typeface="+mn-lt"/>
                <a:cs typeface="Arial"/>
              </a:rPr>
              <a:t>da,</a:t>
            </a:r>
            <a:r>
              <a:rPr sz="2400" spc="-215" dirty="0">
                <a:solidFill>
                  <a:srgbClr val="363F4F"/>
                </a:solidFill>
                <a:latin typeface="+mn-lt"/>
                <a:cs typeface="Arial"/>
              </a:rPr>
              <a:t> </a:t>
            </a:r>
            <a:r>
              <a:rPr sz="2400" spc="55" dirty="0">
                <a:solidFill>
                  <a:srgbClr val="363F4F"/>
                </a:solidFill>
                <a:latin typeface="+mn-lt"/>
                <a:cs typeface="Arial"/>
              </a:rPr>
              <a:t>bulgular</a:t>
            </a:r>
            <a:r>
              <a:rPr sz="2400" spc="30" dirty="0">
                <a:solidFill>
                  <a:srgbClr val="363F4F"/>
                </a:solidFill>
                <a:latin typeface="+mn-lt"/>
                <a:cs typeface="Arial"/>
              </a:rPr>
              <a:t> </a:t>
            </a:r>
            <a:r>
              <a:rPr sz="2400" dirty="0">
                <a:solidFill>
                  <a:srgbClr val="363F4F"/>
                </a:solidFill>
                <a:latin typeface="+mn-lt"/>
                <a:cs typeface="Arial"/>
              </a:rPr>
              <a:t>meslek</a:t>
            </a:r>
            <a:r>
              <a:rPr sz="2400" spc="-165" dirty="0">
                <a:solidFill>
                  <a:srgbClr val="363F4F"/>
                </a:solidFill>
                <a:latin typeface="+mn-lt"/>
                <a:cs typeface="Arial"/>
              </a:rPr>
              <a:t> </a:t>
            </a:r>
            <a:r>
              <a:rPr sz="2400" spc="55" dirty="0">
                <a:solidFill>
                  <a:srgbClr val="363F4F"/>
                </a:solidFill>
                <a:latin typeface="+mn-lt"/>
                <a:cs typeface="Arial"/>
              </a:rPr>
              <a:t>grupları</a:t>
            </a:r>
            <a:r>
              <a:rPr sz="2400" spc="25" dirty="0">
                <a:solidFill>
                  <a:srgbClr val="363F4F"/>
                </a:solidFill>
                <a:latin typeface="+mn-lt"/>
                <a:cs typeface="Arial"/>
              </a:rPr>
              <a:t> </a:t>
            </a:r>
            <a:r>
              <a:rPr sz="2400" dirty="0">
                <a:solidFill>
                  <a:srgbClr val="363F4F"/>
                </a:solidFill>
                <a:latin typeface="+mn-lt"/>
                <a:cs typeface="Arial"/>
              </a:rPr>
              <a:t>arasındaki</a:t>
            </a:r>
            <a:r>
              <a:rPr sz="2400" spc="60" dirty="0">
                <a:solidFill>
                  <a:srgbClr val="363F4F"/>
                </a:solidFill>
                <a:latin typeface="+mn-lt"/>
                <a:cs typeface="Arial"/>
              </a:rPr>
              <a:t> </a:t>
            </a:r>
            <a:r>
              <a:rPr sz="2400" spc="90" dirty="0">
                <a:solidFill>
                  <a:srgbClr val="363F4F"/>
                </a:solidFill>
                <a:latin typeface="+mn-lt"/>
                <a:cs typeface="Arial"/>
              </a:rPr>
              <a:t>ortak </a:t>
            </a:r>
            <a:r>
              <a:rPr sz="2400" dirty="0" err="1">
                <a:solidFill>
                  <a:srgbClr val="363F4F"/>
                </a:solidFill>
                <a:latin typeface="+mn-lt"/>
                <a:cs typeface="Arial"/>
              </a:rPr>
              <a:t>paydayı</a:t>
            </a:r>
            <a:r>
              <a:rPr sz="2400" spc="-95" dirty="0">
                <a:solidFill>
                  <a:srgbClr val="363F4F"/>
                </a:solidFill>
                <a:latin typeface="+mn-lt"/>
                <a:cs typeface="Arial"/>
              </a:rPr>
              <a:t> </a:t>
            </a:r>
            <a:r>
              <a:rPr sz="2400" spc="80" dirty="0" err="1">
                <a:solidFill>
                  <a:srgbClr val="363F4F"/>
                </a:solidFill>
                <a:latin typeface="+mn-lt"/>
                <a:cs typeface="Arial"/>
              </a:rPr>
              <a:t>göstermektedir</a:t>
            </a:r>
            <a:r>
              <a:rPr lang="tr-TR" sz="2400" spc="80" dirty="0">
                <a:solidFill>
                  <a:srgbClr val="363F4F"/>
                </a:solidFill>
                <a:latin typeface="+mn-lt"/>
                <a:cs typeface="Arial"/>
              </a:rPr>
              <a:t>.</a:t>
            </a:r>
          </a:p>
          <a:p>
            <a:pPr marL="15240" marR="5080" indent="-2540">
              <a:lnSpc>
                <a:spcPct val="129500"/>
              </a:lnSpc>
              <a:spcBef>
                <a:spcPts val="1595"/>
              </a:spcBef>
            </a:pPr>
            <a:r>
              <a:rPr lang="tr-TR" sz="2400" spc="-345" dirty="0">
                <a:solidFill>
                  <a:srgbClr val="363F4F"/>
                </a:solidFill>
                <a:latin typeface="+mn-lt"/>
                <a:cs typeface="Arial"/>
              </a:rPr>
              <a:t> </a:t>
            </a:r>
            <a:r>
              <a:rPr lang="tr-TR" sz="2400" b="1" spc="-70" dirty="0">
                <a:solidFill>
                  <a:srgbClr val="363F4F"/>
                </a:solidFill>
                <a:latin typeface="+mn-lt"/>
                <a:cs typeface="Arial"/>
              </a:rPr>
              <a:t>Bilgi</a:t>
            </a:r>
            <a:r>
              <a:rPr lang="tr-TR" sz="2400" b="1" spc="-190" dirty="0">
                <a:solidFill>
                  <a:srgbClr val="363F4F"/>
                </a:solidFill>
                <a:latin typeface="+mn-lt"/>
                <a:cs typeface="Arial"/>
              </a:rPr>
              <a:t> </a:t>
            </a:r>
            <a:r>
              <a:rPr lang="tr-TR" sz="2400" b="1" spc="-40" dirty="0">
                <a:solidFill>
                  <a:srgbClr val="363F4F"/>
                </a:solidFill>
                <a:latin typeface="+mn-lt"/>
                <a:cs typeface="Arial"/>
              </a:rPr>
              <a:t>eksikliği,</a:t>
            </a:r>
            <a:r>
              <a:rPr lang="tr-TR" sz="2400" b="1" spc="-185" dirty="0">
                <a:solidFill>
                  <a:srgbClr val="363F4F"/>
                </a:solidFill>
                <a:latin typeface="+mn-lt"/>
                <a:cs typeface="Arial"/>
              </a:rPr>
              <a:t> </a:t>
            </a:r>
            <a:r>
              <a:rPr lang="tr-TR" sz="2400" b="1" spc="-10" dirty="0">
                <a:solidFill>
                  <a:srgbClr val="363F4F"/>
                </a:solidFill>
                <a:latin typeface="+mn-lt"/>
                <a:cs typeface="Arial"/>
              </a:rPr>
              <a:t>yeşil</a:t>
            </a:r>
            <a:r>
              <a:rPr lang="tr-TR" sz="2400" b="1" spc="-220" dirty="0">
                <a:solidFill>
                  <a:srgbClr val="363F4F"/>
                </a:solidFill>
                <a:latin typeface="+mn-lt"/>
                <a:cs typeface="Arial"/>
              </a:rPr>
              <a:t> </a:t>
            </a:r>
            <a:r>
              <a:rPr lang="tr-TR" sz="2400" b="1" spc="-10" dirty="0">
                <a:solidFill>
                  <a:srgbClr val="363F4F"/>
                </a:solidFill>
                <a:latin typeface="+mn-lt"/>
                <a:cs typeface="Arial"/>
              </a:rPr>
              <a:t>dönüşümün </a:t>
            </a:r>
            <a:r>
              <a:rPr lang="tr-TR" sz="2400" b="1" spc="-95" dirty="0">
                <a:solidFill>
                  <a:srgbClr val="363F4F"/>
                </a:solidFill>
                <a:latin typeface="+mn-lt"/>
                <a:cs typeface="Arial"/>
              </a:rPr>
              <a:t>önündeki</a:t>
            </a:r>
            <a:r>
              <a:rPr lang="tr-TR" sz="2400" b="1" spc="-110" dirty="0">
                <a:solidFill>
                  <a:srgbClr val="363F4F"/>
                </a:solidFill>
                <a:latin typeface="+mn-lt"/>
                <a:cs typeface="Arial"/>
              </a:rPr>
              <a:t> </a:t>
            </a:r>
            <a:r>
              <a:rPr lang="tr-TR" sz="2400" b="1" spc="-10" dirty="0">
                <a:solidFill>
                  <a:srgbClr val="363F4F"/>
                </a:solidFill>
                <a:latin typeface="+mn-lt"/>
                <a:cs typeface="Arial"/>
              </a:rPr>
              <a:t>en</a:t>
            </a:r>
            <a:r>
              <a:rPr lang="tr-TR" sz="2400" b="1" spc="-330" dirty="0">
                <a:solidFill>
                  <a:srgbClr val="363F4F"/>
                </a:solidFill>
                <a:latin typeface="+mn-lt"/>
                <a:cs typeface="Arial"/>
              </a:rPr>
              <a:t> </a:t>
            </a:r>
            <a:r>
              <a:rPr lang="tr-TR" sz="2400" b="1" spc="-100" dirty="0">
                <a:solidFill>
                  <a:srgbClr val="363F4F"/>
                </a:solidFill>
                <a:latin typeface="+mn-lt"/>
                <a:cs typeface="Arial"/>
              </a:rPr>
              <a:t>aşılması</a:t>
            </a:r>
            <a:r>
              <a:rPr lang="tr-TR" sz="2400" b="1" spc="-40" dirty="0">
                <a:solidFill>
                  <a:srgbClr val="363F4F"/>
                </a:solidFill>
                <a:latin typeface="+mn-lt"/>
                <a:cs typeface="Arial"/>
              </a:rPr>
              <a:t> </a:t>
            </a:r>
            <a:r>
              <a:rPr lang="tr-TR" sz="2400" b="1" spc="-75" dirty="0">
                <a:solidFill>
                  <a:srgbClr val="363F4F"/>
                </a:solidFill>
                <a:latin typeface="+mn-lt"/>
                <a:cs typeface="Arial"/>
              </a:rPr>
              <a:t>zor</a:t>
            </a:r>
            <a:r>
              <a:rPr lang="tr-TR" sz="2400" b="1" spc="-204" dirty="0">
                <a:solidFill>
                  <a:srgbClr val="363F4F"/>
                </a:solidFill>
                <a:latin typeface="+mn-lt"/>
                <a:cs typeface="Arial"/>
              </a:rPr>
              <a:t> </a:t>
            </a:r>
            <a:r>
              <a:rPr lang="tr-TR" sz="2400" b="1" spc="-105" dirty="0">
                <a:solidFill>
                  <a:srgbClr val="363F4F"/>
                </a:solidFill>
                <a:latin typeface="+mn-lt"/>
                <a:cs typeface="Arial"/>
              </a:rPr>
              <a:t>engel</a:t>
            </a:r>
            <a:r>
              <a:rPr lang="tr-TR" sz="2400" b="1" spc="-190" dirty="0">
                <a:solidFill>
                  <a:srgbClr val="363F4F"/>
                </a:solidFill>
                <a:latin typeface="+mn-lt"/>
                <a:cs typeface="Arial"/>
              </a:rPr>
              <a:t> </a:t>
            </a:r>
            <a:r>
              <a:rPr lang="tr-TR" sz="2400" b="1" spc="-65" dirty="0">
                <a:solidFill>
                  <a:srgbClr val="363F4F"/>
                </a:solidFill>
                <a:latin typeface="+mn-lt"/>
                <a:cs typeface="Arial"/>
              </a:rPr>
              <a:t>olarak</a:t>
            </a:r>
            <a:r>
              <a:rPr lang="tr-TR" sz="2400" b="1" spc="-135" dirty="0">
                <a:solidFill>
                  <a:srgbClr val="363F4F"/>
                </a:solidFill>
                <a:latin typeface="+mn-lt"/>
                <a:cs typeface="Arial"/>
              </a:rPr>
              <a:t> </a:t>
            </a:r>
            <a:r>
              <a:rPr lang="tr-TR" sz="2400" b="1" spc="-10" dirty="0">
                <a:solidFill>
                  <a:srgbClr val="363F4F"/>
                </a:solidFill>
                <a:latin typeface="+mn-lt"/>
                <a:cs typeface="Arial"/>
              </a:rPr>
              <a:t>tanımlanmaktadır.</a:t>
            </a:r>
            <a:endParaRPr lang="tr-TR" sz="2400" dirty="0">
              <a:latin typeface="+mn-lt"/>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22250" y="755199"/>
            <a:ext cx="14859000" cy="684803"/>
          </a:xfrm>
          <a:prstGeom prst="rect">
            <a:avLst/>
          </a:prstGeom>
        </p:spPr>
        <p:txBody>
          <a:bodyPr vert="horz" wrap="square" lIns="0" tIns="15240" rIns="0" bIns="0" rtlCol="0">
            <a:spAutoFit/>
          </a:bodyPr>
          <a:lstStyle/>
          <a:p>
            <a:pPr marL="38100">
              <a:spcBef>
                <a:spcPts val="120"/>
              </a:spcBef>
            </a:pPr>
            <a:r>
              <a:rPr lang="tr-TR" sz="4350" b="1" spc="190" dirty="0">
                <a:solidFill>
                  <a:srgbClr val="0C9083"/>
                </a:solidFill>
                <a:latin typeface="+mn-lt"/>
                <a:cs typeface="Arial"/>
              </a:rPr>
              <a:t>Uygulamanın Önündeki </a:t>
            </a:r>
            <a:r>
              <a:rPr lang="tr-TR" sz="4350" b="1" dirty="0">
                <a:solidFill>
                  <a:srgbClr val="0C9083"/>
                </a:solidFill>
                <a:cs typeface="Arial"/>
              </a:rPr>
              <a:t>Engeller:</a:t>
            </a:r>
            <a:r>
              <a:rPr lang="tr-TR" sz="4350" b="1" spc="-590" dirty="0">
                <a:solidFill>
                  <a:srgbClr val="0C9083"/>
                </a:solidFill>
                <a:cs typeface="Arial"/>
              </a:rPr>
              <a:t> </a:t>
            </a:r>
            <a:r>
              <a:rPr lang="tr-TR" sz="4350" b="1" spc="40" dirty="0" err="1">
                <a:solidFill>
                  <a:srgbClr val="0C9083"/>
                </a:solidFill>
                <a:cs typeface="Arial"/>
              </a:rPr>
              <a:t>K</a:t>
            </a:r>
            <a:r>
              <a:rPr lang="tr-TR" sz="4350" b="1" spc="-80" dirty="0" err="1">
                <a:solidFill>
                  <a:srgbClr val="0C9083"/>
                </a:solidFill>
                <a:cs typeface="Arial"/>
              </a:rPr>
              <a:t>lini</a:t>
            </a:r>
            <a:r>
              <a:rPr lang="tr-TR" sz="4350" b="1" spc="95" dirty="0" err="1">
                <a:solidFill>
                  <a:srgbClr val="0C9083"/>
                </a:solidFill>
                <a:cs typeface="Arial"/>
              </a:rPr>
              <a:t>syen</a:t>
            </a:r>
            <a:r>
              <a:rPr lang="tr-TR" sz="4350" b="1" spc="-110" dirty="0">
                <a:solidFill>
                  <a:srgbClr val="0C9083"/>
                </a:solidFill>
                <a:cs typeface="Arial"/>
              </a:rPr>
              <a:t> </a:t>
            </a:r>
            <a:r>
              <a:rPr lang="tr-TR" sz="4350" b="1" spc="70" dirty="0" err="1">
                <a:solidFill>
                  <a:srgbClr val="0C9083"/>
                </a:solidFill>
                <a:cs typeface="Arial"/>
              </a:rPr>
              <a:t>vs</a:t>
            </a:r>
            <a:r>
              <a:rPr lang="tr-TR" sz="4350" b="1" spc="70" dirty="0">
                <a:solidFill>
                  <a:srgbClr val="0C9083"/>
                </a:solidFill>
                <a:cs typeface="Arial"/>
              </a:rPr>
              <a:t> Öğrenci</a:t>
            </a:r>
            <a:r>
              <a:rPr lang="tr-TR" sz="4350" b="1" spc="-295" dirty="0">
                <a:solidFill>
                  <a:srgbClr val="0C9083"/>
                </a:solidFill>
                <a:cs typeface="Arial"/>
              </a:rPr>
              <a:t> </a:t>
            </a:r>
            <a:r>
              <a:rPr lang="tr-TR" sz="4350" b="1" spc="190" dirty="0">
                <a:solidFill>
                  <a:srgbClr val="0C9083"/>
                </a:solidFill>
                <a:latin typeface="+mn-lt"/>
                <a:cs typeface="Arial"/>
              </a:rPr>
              <a:t> </a:t>
            </a:r>
            <a:endParaRPr sz="2475" baseline="87542" dirty="0">
              <a:latin typeface="+mn-lt"/>
              <a:cs typeface="Times New Roman"/>
            </a:endParaRPr>
          </a:p>
        </p:txBody>
      </p:sp>
      <p:sp>
        <p:nvSpPr>
          <p:cNvPr id="8" name="object 8"/>
          <p:cNvSpPr txBox="1"/>
          <p:nvPr/>
        </p:nvSpPr>
        <p:spPr>
          <a:xfrm>
            <a:off x="679450" y="2835275"/>
            <a:ext cx="17811843" cy="953081"/>
          </a:xfrm>
          <a:prstGeom prst="rect">
            <a:avLst/>
          </a:prstGeom>
        </p:spPr>
        <p:txBody>
          <a:bodyPr vert="horz" wrap="square" lIns="0" tIns="12065" rIns="0" bIns="0" rtlCol="0">
            <a:spAutoFit/>
          </a:bodyPr>
          <a:lstStyle/>
          <a:p>
            <a:pPr marL="16510" marR="5080" indent="-4445">
              <a:lnSpc>
                <a:spcPct val="132900"/>
              </a:lnSpc>
              <a:spcBef>
                <a:spcPts val="95"/>
              </a:spcBef>
            </a:pPr>
            <a:r>
              <a:rPr sz="2400" spc="50" dirty="0">
                <a:solidFill>
                  <a:srgbClr val="363F4D"/>
                </a:solidFill>
                <a:latin typeface="+mn-lt"/>
                <a:cs typeface="Arial"/>
              </a:rPr>
              <a:t>Namibya</a:t>
            </a:r>
            <a:r>
              <a:rPr sz="2400" spc="15" dirty="0">
                <a:solidFill>
                  <a:srgbClr val="363F4D"/>
                </a:solidFill>
                <a:latin typeface="+mn-lt"/>
                <a:cs typeface="Arial"/>
              </a:rPr>
              <a:t> </a:t>
            </a:r>
            <a:r>
              <a:rPr sz="2400" dirty="0">
                <a:solidFill>
                  <a:srgbClr val="363F4D"/>
                </a:solidFill>
                <a:latin typeface="+mn-lt"/>
                <a:cs typeface="Arial"/>
              </a:rPr>
              <a:t>ve</a:t>
            </a:r>
            <a:r>
              <a:rPr sz="2400" spc="-229" dirty="0">
                <a:solidFill>
                  <a:srgbClr val="363F4D"/>
                </a:solidFill>
                <a:latin typeface="+mn-lt"/>
                <a:cs typeface="Arial"/>
              </a:rPr>
              <a:t> </a:t>
            </a:r>
            <a:r>
              <a:rPr sz="2400" dirty="0">
                <a:solidFill>
                  <a:srgbClr val="363F4D"/>
                </a:solidFill>
                <a:latin typeface="+mn-lt"/>
                <a:cs typeface="Arial"/>
              </a:rPr>
              <a:t>Güney</a:t>
            </a:r>
            <a:r>
              <a:rPr sz="2400" spc="-35" dirty="0">
                <a:solidFill>
                  <a:srgbClr val="363F4D"/>
                </a:solidFill>
                <a:latin typeface="+mn-lt"/>
                <a:cs typeface="Arial"/>
              </a:rPr>
              <a:t> </a:t>
            </a:r>
            <a:r>
              <a:rPr sz="2400" dirty="0">
                <a:solidFill>
                  <a:srgbClr val="363F4D"/>
                </a:solidFill>
                <a:latin typeface="+mn-lt"/>
                <a:cs typeface="Arial"/>
              </a:rPr>
              <a:t>Afrika'da</a:t>
            </a:r>
            <a:r>
              <a:rPr sz="2400" spc="-15" dirty="0">
                <a:solidFill>
                  <a:srgbClr val="363F4D"/>
                </a:solidFill>
                <a:latin typeface="+mn-lt"/>
                <a:cs typeface="Arial"/>
              </a:rPr>
              <a:t> </a:t>
            </a:r>
            <a:r>
              <a:rPr sz="2400" dirty="0">
                <a:solidFill>
                  <a:srgbClr val="363F4D"/>
                </a:solidFill>
                <a:latin typeface="+mn-lt"/>
                <a:cs typeface="Arial"/>
              </a:rPr>
              <a:t>yapılan</a:t>
            </a:r>
            <a:r>
              <a:rPr sz="2400" spc="-75" dirty="0">
                <a:solidFill>
                  <a:srgbClr val="363F4D"/>
                </a:solidFill>
                <a:latin typeface="+mn-lt"/>
                <a:cs typeface="Arial"/>
              </a:rPr>
              <a:t> </a:t>
            </a:r>
            <a:r>
              <a:rPr sz="2400" dirty="0">
                <a:solidFill>
                  <a:srgbClr val="363F4D"/>
                </a:solidFill>
                <a:latin typeface="+mn-lt"/>
                <a:cs typeface="Arial"/>
              </a:rPr>
              <a:t>çalışmalar,</a:t>
            </a:r>
            <a:r>
              <a:rPr sz="2400" spc="-15" dirty="0">
                <a:solidFill>
                  <a:srgbClr val="363F4D"/>
                </a:solidFill>
                <a:latin typeface="+mn-lt"/>
                <a:cs typeface="Arial"/>
              </a:rPr>
              <a:t> </a:t>
            </a:r>
            <a:r>
              <a:rPr sz="2400" spc="100" dirty="0">
                <a:solidFill>
                  <a:srgbClr val="363F4D"/>
                </a:solidFill>
                <a:latin typeface="+mn-lt"/>
                <a:cs typeface="Arial"/>
              </a:rPr>
              <a:t>sürdürülebilirliği</a:t>
            </a:r>
            <a:r>
              <a:rPr sz="2400" spc="-170" dirty="0">
                <a:solidFill>
                  <a:srgbClr val="363F4D"/>
                </a:solidFill>
                <a:latin typeface="+mn-lt"/>
                <a:cs typeface="Arial"/>
              </a:rPr>
              <a:t> </a:t>
            </a:r>
            <a:r>
              <a:rPr sz="2400" dirty="0">
                <a:solidFill>
                  <a:srgbClr val="363F4D"/>
                </a:solidFill>
                <a:latin typeface="+mn-lt"/>
                <a:cs typeface="Arial"/>
              </a:rPr>
              <a:t>hayata</a:t>
            </a:r>
            <a:r>
              <a:rPr sz="2400" spc="-90" dirty="0">
                <a:solidFill>
                  <a:srgbClr val="363F4D"/>
                </a:solidFill>
                <a:latin typeface="+mn-lt"/>
                <a:cs typeface="Arial"/>
              </a:rPr>
              <a:t> </a:t>
            </a:r>
            <a:r>
              <a:rPr sz="2400" dirty="0">
                <a:solidFill>
                  <a:srgbClr val="363F4D"/>
                </a:solidFill>
                <a:latin typeface="+mn-lt"/>
                <a:cs typeface="Arial"/>
              </a:rPr>
              <a:t>geçirme</a:t>
            </a:r>
            <a:r>
              <a:rPr sz="2400" spc="-65" dirty="0">
                <a:solidFill>
                  <a:srgbClr val="363F4D"/>
                </a:solidFill>
                <a:latin typeface="+mn-lt"/>
                <a:cs typeface="Arial"/>
              </a:rPr>
              <a:t> </a:t>
            </a:r>
            <a:r>
              <a:rPr sz="2400" dirty="0">
                <a:solidFill>
                  <a:srgbClr val="363F4D"/>
                </a:solidFill>
                <a:latin typeface="+mn-lt"/>
                <a:cs typeface="Arial"/>
              </a:rPr>
              <a:t>noktasında</a:t>
            </a:r>
            <a:r>
              <a:rPr sz="2400" spc="120" dirty="0">
                <a:solidFill>
                  <a:srgbClr val="363F4D"/>
                </a:solidFill>
                <a:latin typeface="+mn-lt"/>
                <a:cs typeface="Arial"/>
              </a:rPr>
              <a:t> </a:t>
            </a:r>
            <a:r>
              <a:rPr sz="2400" dirty="0">
                <a:solidFill>
                  <a:srgbClr val="363F4D"/>
                </a:solidFill>
                <a:latin typeface="+mn-lt"/>
                <a:cs typeface="Arial"/>
              </a:rPr>
              <a:t>çalışan</a:t>
            </a:r>
            <a:r>
              <a:rPr sz="2400" spc="-75" dirty="0">
                <a:solidFill>
                  <a:srgbClr val="363F4D"/>
                </a:solidFill>
                <a:latin typeface="+mn-lt"/>
                <a:cs typeface="Arial"/>
              </a:rPr>
              <a:t> </a:t>
            </a:r>
            <a:r>
              <a:rPr sz="2400" spc="65" dirty="0">
                <a:solidFill>
                  <a:srgbClr val="363F4D"/>
                </a:solidFill>
                <a:latin typeface="+mn-lt"/>
                <a:cs typeface="Arial"/>
              </a:rPr>
              <a:t>profesyoneller</a:t>
            </a:r>
            <a:r>
              <a:rPr sz="2400" spc="-135" dirty="0">
                <a:solidFill>
                  <a:srgbClr val="363F4D"/>
                </a:solidFill>
                <a:latin typeface="+mn-lt"/>
                <a:cs typeface="Arial"/>
              </a:rPr>
              <a:t> </a:t>
            </a:r>
            <a:r>
              <a:rPr sz="2400" dirty="0">
                <a:solidFill>
                  <a:srgbClr val="363F4D"/>
                </a:solidFill>
                <a:latin typeface="+mn-lt"/>
                <a:cs typeface="Arial"/>
              </a:rPr>
              <a:t>ile</a:t>
            </a:r>
            <a:r>
              <a:rPr sz="2400" spc="-25" dirty="0">
                <a:solidFill>
                  <a:srgbClr val="363F4D"/>
                </a:solidFill>
                <a:latin typeface="+mn-lt"/>
                <a:cs typeface="Arial"/>
              </a:rPr>
              <a:t> </a:t>
            </a:r>
            <a:r>
              <a:rPr sz="2400" dirty="0">
                <a:solidFill>
                  <a:srgbClr val="363F4D"/>
                </a:solidFill>
                <a:latin typeface="+mn-lt"/>
                <a:cs typeface="Arial"/>
              </a:rPr>
              <a:t>geleceğin</a:t>
            </a:r>
            <a:r>
              <a:rPr sz="2400" spc="50" dirty="0">
                <a:solidFill>
                  <a:srgbClr val="363F4D"/>
                </a:solidFill>
                <a:latin typeface="+mn-lt"/>
                <a:cs typeface="Arial"/>
              </a:rPr>
              <a:t> </a:t>
            </a:r>
            <a:r>
              <a:rPr sz="2400" spc="75" dirty="0">
                <a:solidFill>
                  <a:srgbClr val="363F4D"/>
                </a:solidFill>
                <a:latin typeface="+mn-lt"/>
                <a:cs typeface="Arial"/>
              </a:rPr>
              <a:t>fizyoterapistleri </a:t>
            </a:r>
            <a:r>
              <a:rPr sz="2400" dirty="0">
                <a:solidFill>
                  <a:srgbClr val="363F4D"/>
                </a:solidFill>
                <a:latin typeface="+mn-lt"/>
                <a:cs typeface="Arial"/>
              </a:rPr>
              <a:t>(öğrenciler)</a:t>
            </a:r>
            <a:r>
              <a:rPr sz="2400" spc="5" dirty="0">
                <a:solidFill>
                  <a:srgbClr val="363F4D"/>
                </a:solidFill>
                <a:latin typeface="+mn-lt"/>
                <a:cs typeface="Arial"/>
              </a:rPr>
              <a:t> </a:t>
            </a:r>
            <a:r>
              <a:rPr sz="2400" dirty="0">
                <a:solidFill>
                  <a:srgbClr val="363F4D"/>
                </a:solidFill>
                <a:latin typeface="+mn-lt"/>
                <a:cs typeface="Arial"/>
              </a:rPr>
              <a:t>arasında</a:t>
            </a:r>
            <a:r>
              <a:rPr sz="2400" spc="-60" dirty="0">
                <a:solidFill>
                  <a:srgbClr val="363F4D"/>
                </a:solidFill>
                <a:latin typeface="+mn-lt"/>
                <a:cs typeface="Arial"/>
              </a:rPr>
              <a:t> </a:t>
            </a:r>
            <a:r>
              <a:rPr sz="2400" dirty="0">
                <a:solidFill>
                  <a:srgbClr val="363F4D"/>
                </a:solidFill>
                <a:latin typeface="+mn-lt"/>
                <a:cs typeface="Arial"/>
              </a:rPr>
              <a:t>algısal</a:t>
            </a:r>
            <a:r>
              <a:rPr sz="2400" spc="5" dirty="0">
                <a:solidFill>
                  <a:srgbClr val="363F4D"/>
                </a:solidFill>
                <a:latin typeface="+mn-lt"/>
                <a:cs typeface="Arial"/>
              </a:rPr>
              <a:t> </a:t>
            </a:r>
            <a:r>
              <a:rPr sz="2400" spc="70" dirty="0">
                <a:solidFill>
                  <a:srgbClr val="363F4D"/>
                </a:solidFill>
                <a:latin typeface="+mn-lt"/>
                <a:cs typeface="Arial"/>
              </a:rPr>
              <a:t>farklar</a:t>
            </a:r>
            <a:r>
              <a:rPr sz="2400" spc="-95" dirty="0">
                <a:solidFill>
                  <a:srgbClr val="363F4D"/>
                </a:solidFill>
                <a:latin typeface="+mn-lt"/>
                <a:cs typeface="Arial"/>
              </a:rPr>
              <a:t> </a:t>
            </a:r>
            <a:r>
              <a:rPr sz="2400" spc="70" dirty="0" err="1">
                <a:solidFill>
                  <a:srgbClr val="363F4D"/>
                </a:solidFill>
                <a:latin typeface="+mn-lt"/>
                <a:cs typeface="Arial"/>
              </a:rPr>
              <a:t>olduğunu</a:t>
            </a:r>
            <a:r>
              <a:rPr sz="2400" spc="-225" dirty="0">
                <a:solidFill>
                  <a:srgbClr val="363F4D"/>
                </a:solidFill>
                <a:latin typeface="+mn-lt"/>
                <a:cs typeface="Arial"/>
              </a:rPr>
              <a:t> </a:t>
            </a:r>
            <a:r>
              <a:rPr sz="2400" spc="70" dirty="0" err="1">
                <a:solidFill>
                  <a:srgbClr val="363F4D"/>
                </a:solidFill>
                <a:latin typeface="+mn-lt"/>
                <a:cs typeface="Arial"/>
              </a:rPr>
              <a:t>göstermektedir</a:t>
            </a:r>
            <a:r>
              <a:rPr lang="tr-TR" sz="2400" spc="70" dirty="0">
                <a:solidFill>
                  <a:srgbClr val="363F4D"/>
                </a:solidFill>
                <a:latin typeface="+mn-lt"/>
                <a:cs typeface="Arial"/>
              </a:rPr>
              <a:t>.</a:t>
            </a:r>
            <a:endParaRPr sz="2400" dirty="0">
              <a:latin typeface="+mn-lt"/>
              <a:cs typeface="Arial"/>
            </a:endParaRPr>
          </a:p>
        </p:txBody>
      </p:sp>
      <p:sp>
        <p:nvSpPr>
          <p:cNvPr id="9" name="object 9"/>
          <p:cNvSpPr txBox="1"/>
          <p:nvPr/>
        </p:nvSpPr>
        <p:spPr>
          <a:xfrm>
            <a:off x="1128296" y="5505540"/>
            <a:ext cx="1925320" cy="385362"/>
          </a:xfrm>
          <a:prstGeom prst="rect">
            <a:avLst/>
          </a:prstGeom>
          <a:solidFill>
            <a:srgbClr val="117269"/>
          </a:solidFill>
        </p:spPr>
        <p:txBody>
          <a:bodyPr vert="horz" wrap="square" lIns="0" tIns="15875" rIns="0" bIns="0" rtlCol="0">
            <a:spAutoFit/>
          </a:bodyPr>
          <a:lstStyle/>
          <a:p>
            <a:pPr>
              <a:lnSpc>
                <a:spcPct val="100000"/>
              </a:lnSpc>
              <a:spcBef>
                <a:spcPts val="125"/>
              </a:spcBef>
            </a:pPr>
            <a:r>
              <a:rPr sz="2400" b="1" spc="-35" dirty="0">
                <a:solidFill>
                  <a:srgbClr val="F2FBF9"/>
                </a:solidFill>
                <a:latin typeface="+mn-lt"/>
                <a:cs typeface="Arial"/>
              </a:rPr>
              <a:t>Katılımcı</a:t>
            </a:r>
            <a:r>
              <a:rPr sz="2400" b="1" spc="-100" dirty="0">
                <a:solidFill>
                  <a:srgbClr val="F2FBF9"/>
                </a:solidFill>
                <a:latin typeface="+mn-lt"/>
                <a:cs typeface="Arial"/>
              </a:rPr>
              <a:t> </a:t>
            </a:r>
            <a:r>
              <a:rPr sz="2400" b="1" spc="-50" dirty="0">
                <a:solidFill>
                  <a:srgbClr val="F2FBF9"/>
                </a:solidFill>
                <a:latin typeface="+mn-lt"/>
                <a:cs typeface="Arial"/>
              </a:rPr>
              <a:t>Grubu</a:t>
            </a:r>
            <a:endParaRPr sz="2400" dirty="0">
              <a:latin typeface="+mn-lt"/>
              <a:cs typeface="Arial"/>
            </a:endParaRPr>
          </a:p>
        </p:txBody>
      </p:sp>
      <p:sp>
        <p:nvSpPr>
          <p:cNvPr id="10" name="object 10"/>
          <p:cNvSpPr txBox="1"/>
          <p:nvPr/>
        </p:nvSpPr>
        <p:spPr>
          <a:xfrm>
            <a:off x="4094254" y="5505540"/>
            <a:ext cx="7024595" cy="385362"/>
          </a:xfrm>
          <a:prstGeom prst="rect">
            <a:avLst/>
          </a:prstGeom>
          <a:solidFill>
            <a:srgbClr val="117269"/>
          </a:solidFill>
        </p:spPr>
        <p:txBody>
          <a:bodyPr vert="horz" wrap="square" lIns="0" tIns="15875" rIns="0" bIns="0" rtlCol="0">
            <a:spAutoFit/>
          </a:bodyPr>
          <a:lstStyle/>
          <a:p>
            <a:pPr>
              <a:lnSpc>
                <a:spcPct val="100000"/>
              </a:lnSpc>
              <a:spcBef>
                <a:spcPts val="125"/>
              </a:spcBef>
            </a:pPr>
            <a:r>
              <a:rPr sz="2400" b="1" dirty="0">
                <a:solidFill>
                  <a:srgbClr val="F2FBF9"/>
                </a:solidFill>
                <a:latin typeface="Arial"/>
                <a:cs typeface="Arial"/>
              </a:rPr>
              <a:t>Öne</a:t>
            </a:r>
            <a:r>
              <a:rPr sz="2400" b="1" spc="-320" dirty="0">
                <a:solidFill>
                  <a:srgbClr val="F2FBF9"/>
                </a:solidFill>
                <a:latin typeface="Arial"/>
                <a:cs typeface="Arial"/>
              </a:rPr>
              <a:t> </a:t>
            </a:r>
            <a:r>
              <a:rPr sz="2400" b="1" spc="-55" dirty="0">
                <a:solidFill>
                  <a:srgbClr val="F2FBF9"/>
                </a:solidFill>
                <a:latin typeface="Arial"/>
                <a:cs typeface="Arial"/>
              </a:rPr>
              <a:t>Çıkan</a:t>
            </a:r>
            <a:r>
              <a:rPr sz="2400" b="1" spc="-185" dirty="0">
                <a:solidFill>
                  <a:srgbClr val="F2FBF9"/>
                </a:solidFill>
                <a:latin typeface="Arial"/>
                <a:cs typeface="Arial"/>
              </a:rPr>
              <a:t> </a:t>
            </a:r>
            <a:r>
              <a:rPr sz="2400" b="1" spc="-120" dirty="0">
                <a:solidFill>
                  <a:srgbClr val="F2FBF9"/>
                </a:solidFill>
                <a:latin typeface="Arial"/>
                <a:cs typeface="Arial"/>
              </a:rPr>
              <a:t>Temel</a:t>
            </a:r>
            <a:r>
              <a:rPr sz="2400" b="1" spc="-125" dirty="0">
                <a:solidFill>
                  <a:srgbClr val="F2FBF9"/>
                </a:solidFill>
                <a:latin typeface="Arial"/>
                <a:cs typeface="Arial"/>
              </a:rPr>
              <a:t> </a:t>
            </a:r>
            <a:r>
              <a:rPr sz="2400" b="1" spc="-75" dirty="0">
                <a:solidFill>
                  <a:srgbClr val="F2FBF9"/>
                </a:solidFill>
                <a:latin typeface="Arial"/>
                <a:cs typeface="Arial"/>
              </a:rPr>
              <a:t>Engeller</a:t>
            </a:r>
            <a:r>
              <a:rPr sz="2400" b="1" spc="50" dirty="0">
                <a:solidFill>
                  <a:srgbClr val="F2FBF9"/>
                </a:solidFill>
                <a:latin typeface="Arial"/>
                <a:cs typeface="Arial"/>
              </a:rPr>
              <a:t> </a:t>
            </a:r>
            <a:r>
              <a:rPr sz="2400" b="1" spc="-45" dirty="0">
                <a:solidFill>
                  <a:srgbClr val="F2FBF9"/>
                </a:solidFill>
                <a:latin typeface="Arial"/>
                <a:cs typeface="Arial"/>
              </a:rPr>
              <a:t>ve</a:t>
            </a:r>
            <a:r>
              <a:rPr sz="2400" b="1" spc="-254" dirty="0">
                <a:solidFill>
                  <a:srgbClr val="F2FBF9"/>
                </a:solidFill>
                <a:latin typeface="Arial"/>
                <a:cs typeface="Arial"/>
              </a:rPr>
              <a:t> </a:t>
            </a:r>
            <a:r>
              <a:rPr sz="2400" b="1" spc="-25" dirty="0">
                <a:solidFill>
                  <a:srgbClr val="F2FBF9"/>
                </a:solidFill>
                <a:latin typeface="Arial"/>
                <a:cs typeface="Arial"/>
              </a:rPr>
              <a:t>Davranış</a:t>
            </a:r>
            <a:r>
              <a:rPr sz="2400" b="1" spc="-135" dirty="0">
                <a:solidFill>
                  <a:srgbClr val="F2FBF9"/>
                </a:solidFill>
                <a:latin typeface="Arial"/>
                <a:cs typeface="Arial"/>
              </a:rPr>
              <a:t> </a:t>
            </a:r>
            <a:r>
              <a:rPr sz="2400" b="1" spc="-10" dirty="0">
                <a:solidFill>
                  <a:srgbClr val="F2FBF9"/>
                </a:solidFill>
                <a:latin typeface="Arial"/>
                <a:cs typeface="Arial"/>
              </a:rPr>
              <a:t>Kalıpları</a:t>
            </a:r>
            <a:endParaRPr sz="2400" dirty="0">
              <a:latin typeface="Arial"/>
              <a:cs typeface="Arial"/>
            </a:endParaRPr>
          </a:p>
        </p:txBody>
      </p:sp>
      <p:sp>
        <p:nvSpPr>
          <p:cNvPr id="11" name="object 11"/>
          <p:cNvSpPr txBox="1"/>
          <p:nvPr/>
        </p:nvSpPr>
        <p:spPr>
          <a:xfrm>
            <a:off x="1106613" y="6178695"/>
            <a:ext cx="2063114" cy="914289"/>
          </a:xfrm>
          <a:prstGeom prst="rect">
            <a:avLst/>
          </a:prstGeom>
        </p:spPr>
        <p:txBody>
          <a:bodyPr vert="horz" wrap="square" lIns="0" tIns="12065" rIns="0" bIns="0" rtlCol="0">
            <a:spAutoFit/>
          </a:bodyPr>
          <a:lstStyle/>
          <a:p>
            <a:pPr marL="20955" marR="5080" indent="-8890">
              <a:lnSpc>
                <a:spcPct val="126800"/>
              </a:lnSpc>
              <a:spcBef>
                <a:spcPts val="95"/>
              </a:spcBef>
            </a:pPr>
            <a:r>
              <a:rPr sz="2400" b="1" spc="-10" dirty="0">
                <a:solidFill>
                  <a:srgbClr val="363F4D"/>
                </a:solidFill>
                <a:latin typeface="+mn-lt"/>
                <a:cs typeface="Arial"/>
              </a:rPr>
              <a:t>Çalışan </a:t>
            </a:r>
            <a:r>
              <a:rPr sz="2400" b="1" spc="-30" dirty="0">
                <a:solidFill>
                  <a:srgbClr val="363F4D"/>
                </a:solidFill>
                <a:latin typeface="+mn-lt"/>
                <a:cs typeface="Arial"/>
              </a:rPr>
              <a:t>Fizyoterapistler</a:t>
            </a:r>
            <a:endParaRPr sz="2400" dirty="0">
              <a:latin typeface="+mn-lt"/>
              <a:cs typeface="Arial"/>
            </a:endParaRPr>
          </a:p>
        </p:txBody>
      </p:sp>
      <p:sp>
        <p:nvSpPr>
          <p:cNvPr id="12" name="object 12"/>
          <p:cNvSpPr txBox="1"/>
          <p:nvPr/>
        </p:nvSpPr>
        <p:spPr>
          <a:xfrm>
            <a:off x="4083293" y="6178695"/>
            <a:ext cx="13976350" cy="914289"/>
          </a:xfrm>
          <a:prstGeom prst="rect">
            <a:avLst/>
          </a:prstGeom>
        </p:spPr>
        <p:txBody>
          <a:bodyPr vert="horz" wrap="square" lIns="0" tIns="12065" rIns="0" bIns="0" rtlCol="0">
            <a:spAutoFit/>
          </a:bodyPr>
          <a:lstStyle/>
          <a:p>
            <a:pPr marL="12700" marR="5080" indent="5715">
              <a:lnSpc>
                <a:spcPct val="126800"/>
              </a:lnSpc>
              <a:spcBef>
                <a:spcPts val="95"/>
              </a:spcBef>
            </a:pPr>
            <a:r>
              <a:rPr sz="2400" spc="105" dirty="0">
                <a:solidFill>
                  <a:srgbClr val="363F4D"/>
                </a:solidFill>
                <a:latin typeface="+mn-lt"/>
                <a:cs typeface="Arial"/>
              </a:rPr>
              <a:t>Klinik</a:t>
            </a:r>
            <a:r>
              <a:rPr sz="2400" spc="-175" dirty="0">
                <a:solidFill>
                  <a:srgbClr val="363F4D"/>
                </a:solidFill>
                <a:latin typeface="+mn-lt"/>
                <a:cs typeface="Arial"/>
              </a:rPr>
              <a:t> </a:t>
            </a:r>
            <a:r>
              <a:rPr sz="2400" spc="65" dirty="0">
                <a:solidFill>
                  <a:srgbClr val="363F4D"/>
                </a:solidFill>
                <a:latin typeface="+mn-lt"/>
                <a:cs typeface="Arial"/>
              </a:rPr>
              <a:t>ortamlarda</a:t>
            </a:r>
            <a:r>
              <a:rPr sz="2400" spc="20" dirty="0">
                <a:solidFill>
                  <a:srgbClr val="363F4D"/>
                </a:solidFill>
                <a:latin typeface="+mn-lt"/>
                <a:cs typeface="Arial"/>
              </a:rPr>
              <a:t> </a:t>
            </a:r>
            <a:r>
              <a:rPr sz="2400" spc="100" dirty="0">
                <a:solidFill>
                  <a:srgbClr val="363F4D"/>
                </a:solidFill>
                <a:latin typeface="+mn-lt"/>
                <a:cs typeface="Arial"/>
              </a:rPr>
              <a:t>sürdürülebilirliği</a:t>
            </a:r>
            <a:r>
              <a:rPr sz="2400" spc="-165" dirty="0">
                <a:solidFill>
                  <a:srgbClr val="363F4D"/>
                </a:solidFill>
                <a:latin typeface="+mn-lt"/>
                <a:cs typeface="Arial"/>
              </a:rPr>
              <a:t> </a:t>
            </a:r>
            <a:r>
              <a:rPr sz="2400" spc="-10" dirty="0">
                <a:solidFill>
                  <a:srgbClr val="363F4D"/>
                </a:solidFill>
                <a:latin typeface="+mn-lt"/>
                <a:cs typeface="Arial"/>
              </a:rPr>
              <a:t>"bazen"</a:t>
            </a:r>
            <a:r>
              <a:rPr sz="2400" spc="5" dirty="0">
                <a:solidFill>
                  <a:srgbClr val="363F4D"/>
                </a:solidFill>
                <a:latin typeface="+mn-lt"/>
                <a:cs typeface="Arial"/>
              </a:rPr>
              <a:t> </a:t>
            </a:r>
            <a:r>
              <a:rPr sz="2400" dirty="0">
                <a:solidFill>
                  <a:srgbClr val="363F4D"/>
                </a:solidFill>
                <a:latin typeface="+mn-lt"/>
                <a:cs typeface="Arial"/>
              </a:rPr>
              <a:t>düşünsel</a:t>
            </a:r>
            <a:r>
              <a:rPr sz="2400" spc="85" dirty="0">
                <a:solidFill>
                  <a:srgbClr val="363F4D"/>
                </a:solidFill>
                <a:latin typeface="+mn-lt"/>
                <a:cs typeface="Arial"/>
              </a:rPr>
              <a:t> </a:t>
            </a:r>
            <a:r>
              <a:rPr sz="2400" spc="65" dirty="0">
                <a:solidFill>
                  <a:srgbClr val="363F4D"/>
                </a:solidFill>
                <a:latin typeface="+mn-lt"/>
                <a:cs typeface="Arial"/>
              </a:rPr>
              <a:t>boyuta</a:t>
            </a:r>
            <a:r>
              <a:rPr sz="2400" spc="-105" dirty="0">
                <a:solidFill>
                  <a:srgbClr val="363F4D"/>
                </a:solidFill>
                <a:latin typeface="+mn-lt"/>
                <a:cs typeface="Arial"/>
              </a:rPr>
              <a:t> </a:t>
            </a:r>
            <a:r>
              <a:rPr sz="2400" dirty="0">
                <a:solidFill>
                  <a:srgbClr val="363F4D"/>
                </a:solidFill>
                <a:latin typeface="+mn-lt"/>
                <a:cs typeface="Arial"/>
              </a:rPr>
              <a:t>taşısalar</a:t>
            </a:r>
            <a:r>
              <a:rPr sz="2400" spc="-35" dirty="0">
                <a:solidFill>
                  <a:srgbClr val="363F4D"/>
                </a:solidFill>
                <a:latin typeface="+mn-lt"/>
                <a:cs typeface="Arial"/>
              </a:rPr>
              <a:t> </a:t>
            </a:r>
            <a:r>
              <a:rPr sz="2400" spc="-10" dirty="0">
                <a:solidFill>
                  <a:srgbClr val="363F4D"/>
                </a:solidFill>
                <a:latin typeface="+mn-lt"/>
                <a:cs typeface="Arial"/>
              </a:rPr>
              <a:t>da,</a:t>
            </a:r>
            <a:r>
              <a:rPr sz="2400" spc="-235" dirty="0">
                <a:solidFill>
                  <a:srgbClr val="363F4D"/>
                </a:solidFill>
                <a:latin typeface="+mn-lt"/>
                <a:cs typeface="Arial"/>
              </a:rPr>
              <a:t> </a:t>
            </a:r>
            <a:r>
              <a:rPr sz="2400" dirty="0">
                <a:solidFill>
                  <a:srgbClr val="363F4D"/>
                </a:solidFill>
                <a:latin typeface="+mn-lt"/>
                <a:cs typeface="Arial"/>
              </a:rPr>
              <a:t>en</a:t>
            </a:r>
            <a:r>
              <a:rPr sz="2400" spc="-210" dirty="0">
                <a:solidFill>
                  <a:srgbClr val="363F4D"/>
                </a:solidFill>
                <a:latin typeface="+mn-lt"/>
                <a:cs typeface="Arial"/>
              </a:rPr>
              <a:t> </a:t>
            </a:r>
            <a:r>
              <a:rPr sz="2400" spc="65" dirty="0">
                <a:solidFill>
                  <a:srgbClr val="363F4D"/>
                </a:solidFill>
                <a:latin typeface="+mn-lt"/>
                <a:cs typeface="Arial"/>
              </a:rPr>
              <a:t>büyük</a:t>
            </a:r>
            <a:r>
              <a:rPr sz="2400" spc="-165" dirty="0">
                <a:solidFill>
                  <a:srgbClr val="363F4D"/>
                </a:solidFill>
                <a:latin typeface="+mn-lt"/>
                <a:cs typeface="Arial"/>
              </a:rPr>
              <a:t> </a:t>
            </a:r>
            <a:r>
              <a:rPr sz="2400" dirty="0">
                <a:solidFill>
                  <a:srgbClr val="363F4D"/>
                </a:solidFill>
                <a:latin typeface="+mn-lt"/>
                <a:cs typeface="Arial"/>
              </a:rPr>
              <a:t>engelleri</a:t>
            </a:r>
            <a:r>
              <a:rPr sz="2400" spc="85" dirty="0">
                <a:solidFill>
                  <a:srgbClr val="363F4D"/>
                </a:solidFill>
                <a:latin typeface="+mn-lt"/>
                <a:cs typeface="Arial"/>
              </a:rPr>
              <a:t> </a:t>
            </a:r>
            <a:r>
              <a:rPr sz="2400" b="1" spc="-120" dirty="0">
                <a:solidFill>
                  <a:srgbClr val="363F4D"/>
                </a:solidFill>
                <a:latin typeface="+mn-lt"/>
                <a:cs typeface="Arial"/>
              </a:rPr>
              <a:t>zaman</a:t>
            </a:r>
            <a:r>
              <a:rPr sz="2400" b="1" spc="-300" dirty="0">
                <a:solidFill>
                  <a:srgbClr val="363F4D"/>
                </a:solidFill>
                <a:latin typeface="+mn-lt"/>
                <a:cs typeface="Arial"/>
              </a:rPr>
              <a:t> </a:t>
            </a:r>
            <a:r>
              <a:rPr sz="2400" b="1" spc="-40" dirty="0">
                <a:solidFill>
                  <a:srgbClr val="363F4D"/>
                </a:solidFill>
                <a:latin typeface="+mn-lt"/>
                <a:cs typeface="Arial"/>
              </a:rPr>
              <a:t>darlığı</a:t>
            </a:r>
            <a:r>
              <a:rPr sz="2400" b="1" spc="-60" dirty="0">
                <a:solidFill>
                  <a:srgbClr val="363F4D"/>
                </a:solidFill>
                <a:latin typeface="+mn-lt"/>
                <a:cs typeface="Arial"/>
              </a:rPr>
              <a:t> </a:t>
            </a:r>
            <a:r>
              <a:rPr sz="2400" dirty="0">
                <a:solidFill>
                  <a:srgbClr val="363F4D"/>
                </a:solidFill>
                <a:latin typeface="+mn-lt"/>
                <a:cs typeface="Arial"/>
              </a:rPr>
              <a:t>ve</a:t>
            </a:r>
            <a:r>
              <a:rPr sz="2400" spc="-215" dirty="0">
                <a:solidFill>
                  <a:srgbClr val="363F4D"/>
                </a:solidFill>
                <a:latin typeface="+mn-lt"/>
                <a:cs typeface="Arial"/>
              </a:rPr>
              <a:t> </a:t>
            </a:r>
            <a:r>
              <a:rPr sz="2400" spc="-10" dirty="0">
                <a:solidFill>
                  <a:srgbClr val="363F4D"/>
                </a:solidFill>
                <a:latin typeface="+mn-lt"/>
                <a:cs typeface="Arial"/>
              </a:rPr>
              <a:t>sağlık </a:t>
            </a:r>
            <a:r>
              <a:rPr sz="2400" dirty="0">
                <a:solidFill>
                  <a:srgbClr val="363F4D"/>
                </a:solidFill>
                <a:latin typeface="+mn-lt"/>
                <a:cs typeface="Arial"/>
              </a:rPr>
              <a:t>merkezlerindeki</a:t>
            </a:r>
            <a:r>
              <a:rPr sz="2400" spc="-55" dirty="0">
                <a:solidFill>
                  <a:srgbClr val="363F4D"/>
                </a:solidFill>
                <a:latin typeface="+mn-lt"/>
                <a:cs typeface="Arial"/>
              </a:rPr>
              <a:t> </a:t>
            </a:r>
            <a:r>
              <a:rPr sz="2400" b="1" spc="-80" dirty="0">
                <a:solidFill>
                  <a:srgbClr val="363F4D"/>
                </a:solidFill>
                <a:latin typeface="+mn-lt"/>
                <a:cs typeface="Arial"/>
              </a:rPr>
              <a:t>genel</a:t>
            </a:r>
            <a:r>
              <a:rPr sz="2400" b="1" spc="120" dirty="0">
                <a:solidFill>
                  <a:srgbClr val="363F4D"/>
                </a:solidFill>
                <a:latin typeface="+mn-lt"/>
                <a:cs typeface="Arial"/>
              </a:rPr>
              <a:t> </a:t>
            </a:r>
            <a:r>
              <a:rPr sz="2400" b="1" spc="-35" dirty="0">
                <a:solidFill>
                  <a:srgbClr val="363F4D"/>
                </a:solidFill>
                <a:latin typeface="+mn-lt"/>
                <a:cs typeface="Arial"/>
              </a:rPr>
              <a:t>kaynak/altyapı</a:t>
            </a:r>
            <a:r>
              <a:rPr sz="2400" b="1" spc="20" dirty="0">
                <a:solidFill>
                  <a:srgbClr val="363F4D"/>
                </a:solidFill>
                <a:latin typeface="+mn-lt"/>
                <a:cs typeface="Arial"/>
              </a:rPr>
              <a:t> </a:t>
            </a:r>
            <a:r>
              <a:rPr sz="2400" b="1" spc="-10" dirty="0">
                <a:solidFill>
                  <a:srgbClr val="363F4D"/>
                </a:solidFill>
                <a:latin typeface="+mn-lt"/>
                <a:cs typeface="Arial"/>
              </a:rPr>
              <a:t>yetersizliğidir.</a:t>
            </a:r>
            <a:endParaRPr sz="2400" dirty="0">
              <a:latin typeface="+mn-lt"/>
              <a:cs typeface="Arial"/>
            </a:endParaRPr>
          </a:p>
        </p:txBody>
      </p:sp>
      <p:sp>
        <p:nvSpPr>
          <p:cNvPr id="13" name="object 13"/>
          <p:cNvSpPr txBox="1"/>
          <p:nvPr/>
        </p:nvSpPr>
        <p:spPr>
          <a:xfrm>
            <a:off x="1114982" y="7422942"/>
            <a:ext cx="1774268" cy="903068"/>
          </a:xfrm>
          <a:prstGeom prst="rect">
            <a:avLst/>
          </a:prstGeom>
        </p:spPr>
        <p:txBody>
          <a:bodyPr vert="horz" wrap="square" lIns="0" tIns="12065" rIns="0" bIns="0" rtlCol="0">
            <a:spAutoFit/>
          </a:bodyPr>
          <a:lstStyle/>
          <a:p>
            <a:pPr marL="12700" marR="5080" indent="-635">
              <a:lnSpc>
                <a:spcPct val="126800"/>
              </a:lnSpc>
              <a:spcBef>
                <a:spcPts val="95"/>
              </a:spcBef>
            </a:pPr>
            <a:r>
              <a:rPr sz="2400" b="1" spc="-30" dirty="0">
                <a:solidFill>
                  <a:srgbClr val="363F4D"/>
                </a:solidFill>
                <a:latin typeface="Arial"/>
                <a:cs typeface="Arial"/>
              </a:rPr>
              <a:t>Fizyoterapi Öğrencileri</a:t>
            </a:r>
            <a:endParaRPr sz="2400" dirty="0">
              <a:latin typeface="Arial"/>
              <a:cs typeface="Arial"/>
            </a:endParaRPr>
          </a:p>
        </p:txBody>
      </p:sp>
      <p:sp>
        <p:nvSpPr>
          <p:cNvPr id="14" name="object 14"/>
          <p:cNvSpPr txBox="1"/>
          <p:nvPr/>
        </p:nvSpPr>
        <p:spPr>
          <a:xfrm>
            <a:off x="4076130" y="7422942"/>
            <a:ext cx="13952855" cy="914289"/>
          </a:xfrm>
          <a:prstGeom prst="rect">
            <a:avLst/>
          </a:prstGeom>
        </p:spPr>
        <p:txBody>
          <a:bodyPr vert="horz" wrap="square" lIns="0" tIns="12065" rIns="0" bIns="0" rtlCol="0">
            <a:spAutoFit/>
          </a:bodyPr>
          <a:lstStyle/>
          <a:p>
            <a:pPr marL="12700" marR="5080" indent="4445">
              <a:lnSpc>
                <a:spcPct val="126800"/>
              </a:lnSpc>
              <a:spcBef>
                <a:spcPts val="95"/>
              </a:spcBef>
            </a:pPr>
            <a:r>
              <a:rPr sz="2400" spc="85" dirty="0">
                <a:solidFill>
                  <a:srgbClr val="363F4D"/>
                </a:solidFill>
                <a:latin typeface="+mn-lt"/>
                <a:cs typeface="Arial"/>
              </a:rPr>
              <a:t>Sürdürülebilir</a:t>
            </a:r>
            <a:r>
              <a:rPr sz="2400" spc="-125" dirty="0">
                <a:solidFill>
                  <a:srgbClr val="363F4D"/>
                </a:solidFill>
                <a:latin typeface="+mn-lt"/>
                <a:cs typeface="Arial"/>
              </a:rPr>
              <a:t> </a:t>
            </a:r>
            <a:r>
              <a:rPr sz="2400" spc="50" dirty="0">
                <a:solidFill>
                  <a:srgbClr val="363F4D"/>
                </a:solidFill>
                <a:latin typeface="+mn-lt"/>
                <a:cs typeface="Arial"/>
              </a:rPr>
              <a:t>eylemlerin</a:t>
            </a:r>
            <a:r>
              <a:rPr sz="2400" spc="25" dirty="0">
                <a:solidFill>
                  <a:srgbClr val="363F4D"/>
                </a:solidFill>
                <a:latin typeface="+mn-lt"/>
                <a:cs typeface="Arial"/>
              </a:rPr>
              <a:t> </a:t>
            </a:r>
            <a:r>
              <a:rPr sz="2400" dirty="0">
                <a:solidFill>
                  <a:srgbClr val="363F4D"/>
                </a:solidFill>
                <a:latin typeface="+mn-lt"/>
                <a:cs typeface="Arial"/>
              </a:rPr>
              <a:t>önündeki</a:t>
            </a:r>
            <a:r>
              <a:rPr sz="2400" spc="65" dirty="0">
                <a:solidFill>
                  <a:srgbClr val="363F4D"/>
                </a:solidFill>
                <a:latin typeface="+mn-lt"/>
                <a:cs typeface="Arial"/>
              </a:rPr>
              <a:t> </a:t>
            </a:r>
            <a:r>
              <a:rPr sz="2400" dirty="0">
                <a:solidFill>
                  <a:srgbClr val="363F4D"/>
                </a:solidFill>
                <a:latin typeface="+mn-lt"/>
                <a:cs typeface="Arial"/>
              </a:rPr>
              <a:t>en</a:t>
            </a:r>
            <a:r>
              <a:rPr sz="2400" spc="-190" dirty="0">
                <a:solidFill>
                  <a:srgbClr val="363F4D"/>
                </a:solidFill>
                <a:latin typeface="+mn-lt"/>
                <a:cs typeface="Arial"/>
              </a:rPr>
              <a:t> </a:t>
            </a:r>
            <a:r>
              <a:rPr sz="2400" dirty="0">
                <a:solidFill>
                  <a:srgbClr val="363F4D"/>
                </a:solidFill>
                <a:latin typeface="+mn-lt"/>
                <a:cs typeface="Arial"/>
              </a:rPr>
              <a:t>baskın</a:t>
            </a:r>
            <a:r>
              <a:rPr sz="2400" spc="-140" dirty="0">
                <a:solidFill>
                  <a:srgbClr val="363F4D"/>
                </a:solidFill>
                <a:latin typeface="+mn-lt"/>
                <a:cs typeface="Arial"/>
              </a:rPr>
              <a:t> </a:t>
            </a:r>
            <a:r>
              <a:rPr sz="2400" spc="60" dirty="0">
                <a:solidFill>
                  <a:srgbClr val="363F4D"/>
                </a:solidFill>
                <a:latin typeface="+mn-lt"/>
                <a:cs typeface="Arial"/>
              </a:rPr>
              <a:t>bariyer</a:t>
            </a:r>
            <a:r>
              <a:rPr sz="2400" spc="-50" dirty="0">
                <a:solidFill>
                  <a:srgbClr val="363F4D"/>
                </a:solidFill>
                <a:latin typeface="+mn-lt"/>
                <a:cs typeface="Arial"/>
              </a:rPr>
              <a:t> </a:t>
            </a:r>
            <a:r>
              <a:rPr sz="2400" dirty="0">
                <a:solidFill>
                  <a:srgbClr val="363F4D"/>
                </a:solidFill>
                <a:latin typeface="+mn-lt"/>
                <a:cs typeface="Arial"/>
              </a:rPr>
              <a:t>olarak</a:t>
            </a:r>
            <a:r>
              <a:rPr sz="2400" spc="-75" dirty="0">
                <a:solidFill>
                  <a:srgbClr val="363F4D"/>
                </a:solidFill>
                <a:latin typeface="+mn-lt"/>
                <a:cs typeface="Arial"/>
              </a:rPr>
              <a:t> </a:t>
            </a:r>
            <a:r>
              <a:rPr sz="2400" b="1" spc="-100" dirty="0">
                <a:solidFill>
                  <a:srgbClr val="363F4D"/>
                </a:solidFill>
                <a:latin typeface="+mn-lt"/>
                <a:cs typeface="Arial"/>
              </a:rPr>
              <a:t>maddi</a:t>
            </a:r>
            <a:r>
              <a:rPr sz="2400" b="1" spc="-210" dirty="0">
                <a:solidFill>
                  <a:srgbClr val="363F4D"/>
                </a:solidFill>
                <a:latin typeface="+mn-lt"/>
                <a:cs typeface="Arial"/>
              </a:rPr>
              <a:t> </a:t>
            </a:r>
            <a:r>
              <a:rPr sz="2400" b="1" spc="-50" dirty="0">
                <a:solidFill>
                  <a:srgbClr val="363F4D"/>
                </a:solidFill>
                <a:latin typeface="+mn-lt"/>
                <a:cs typeface="Arial"/>
              </a:rPr>
              <a:t>imkansızlıkları</a:t>
            </a:r>
            <a:r>
              <a:rPr sz="2400" b="1" spc="-204" dirty="0">
                <a:solidFill>
                  <a:srgbClr val="363F4D"/>
                </a:solidFill>
                <a:latin typeface="+mn-lt"/>
                <a:cs typeface="Arial"/>
              </a:rPr>
              <a:t> </a:t>
            </a:r>
            <a:r>
              <a:rPr sz="2400" b="1" spc="-90" dirty="0">
                <a:solidFill>
                  <a:srgbClr val="363F4D"/>
                </a:solidFill>
                <a:latin typeface="+mn-lt"/>
                <a:cs typeface="Arial"/>
              </a:rPr>
              <a:t>(%81,6)</a:t>
            </a:r>
            <a:r>
              <a:rPr sz="2400" b="1" spc="-110" dirty="0">
                <a:solidFill>
                  <a:srgbClr val="363F4D"/>
                </a:solidFill>
                <a:latin typeface="+mn-lt"/>
                <a:cs typeface="Arial"/>
              </a:rPr>
              <a:t> </a:t>
            </a:r>
            <a:r>
              <a:rPr sz="2400" dirty="0">
                <a:solidFill>
                  <a:srgbClr val="363F4D"/>
                </a:solidFill>
                <a:latin typeface="+mn-lt"/>
                <a:cs typeface="Arial"/>
              </a:rPr>
              <a:t>ve</a:t>
            </a:r>
            <a:r>
              <a:rPr sz="2400" spc="-210" dirty="0">
                <a:solidFill>
                  <a:srgbClr val="363F4D"/>
                </a:solidFill>
                <a:latin typeface="+mn-lt"/>
                <a:cs typeface="Arial"/>
              </a:rPr>
              <a:t> </a:t>
            </a:r>
            <a:r>
              <a:rPr sz="2400" spc="110" dirty="0">
                <a:solidFill>
                  <a:srgbClr val="363F4D"/>
                </a:solidFill>
                <a:latin typeface="+mn-lt"/>
                <a:cs typeface="Arial"/>
              </a:rPr>
              <a:t>bu</a:t>
            </a:r>
            <a:r>
              <a:rPr sz="2400" spc="-250" dirty="0">
                <a:solidFill>
                  <a:srgbClr val="363F4D"/>
                </a:solidFill>
                <a:latin typeface="+mn-lt"/>
                <a:cs typeface="Arial"/>
              </a:rPr>
              <a:t> </a:t>
            </a:r>
            <a:r>
              <a:rPr sz="2400" dirty="0">
                <a:solidFill>
                  <a:srgbClr val="363F4D"/>
                </a:solidFill>
                <a:latin typeface="+mn-lt"/>
                <a:cs typeface="Arial"/>
              </a:rPr>
              <a:t>alandaki</a:t>
            </a:r>
            <a:r>
              <a:rPr sz="2400" spc="10" dirty="0">
                <a:solidFill>
                  <a:srgbClr val="363F4D"/>
                </a:solidFill>
                <a:latin typeface="+mn-lt"/>
                <a:cs typeface="Arial"/>
              </a:rPr>
              <a:t> </a:t>
            </a:r>
            <a:r>
              <a:rPr sz="2400" spc="75" dirty="0">
                <a:solidFill>
                  <a:srgbClr val="363F4D"/>
                </a:solidFill>
                <a:latin typeface="+mn-lt"/>
                <a:cs typeface="Arial"/>
              </a:rPr>
              <a:t>derin</a:t>
            </a:r>
            <a:r>
              <a:rPr sz="2400" spc="-175" dirty="0">
                <a:solidFill>
                  <a:srgbClr val="363F4D"/>
                </a:solidFill>
                <a:latin typeface="+mn-lt"/>
                <a:cs typeface="Arial"/>
              </a:rPr>
              <a:t> </a:t>
            </a:r>
            <a:r>
              <a:rPr sz="2400" b="1" spc="-10" dirty="0">
                <a:solidFill>
                  <a:srgbClr val="363F4D"/>
                </a:solidFill>
                <a:latin typeface="+mn-lt"/>
                <a:cs typeface="Arial"/>
              </a:rPr>
              <a:t>bilgi </a:t>
            </a:r>
            <a:r>
              <a:rPr sz="2400" b="1" spc="-40" dirty="0">
                <a:solidFill>
                  <a:srgbClr val="363F4D"/>
                </a:solidFill>
                <a:latin typeface="+mn-lt"/>
                <a:cs typeface="Arial"/>
              </a:rPr>
              <a:t>eksikliğini</a:t>
            </a:r>
            <a:r>
              <a:rPr sz="2400" b="1" spc="10" dirty="0">
                <a:solidFill>
                  <a:srgbClr val="363F4D"/>
                </a:solidFill>
                <a:latin typeface="+mn-lt"/>
                <a:cs typeface="Arial"/>
              </a:rPr>
              <a:t> </a:t>
            </a:r>
            <a:r>
              <a:rPr sz="2400" b="1" spc="-90" dirty="0">
                <a:solidFill>
                  <a:srgbClr val="363F4D"/>
                </a:solidFill>
                <a:latin typeface="+mn-lt"/>
                <a:cs typeface="Arial"/>
              </a:rPr>
              <a:t>(%80,5)</a:t>
            </a:r>
            <a:r>
              <a:rPr sz="2400" b="1" spc="-120" dirty="0">
                <a:solidFill>
                  <a:srgbClr val="363F4D"/>
                </a:solidFill>
                <a:latin typeface="+mn-lt"/>
                <a:cs typeface="Arial"/>
              </a:rPr>
              <a:t> </a:t>
            </a:r>
            <a:r>
              <a:rPr sz="2400" spc="65" dirty="0">
                <a:solidFill>
                  <a:srgbClr val="363F4D"/>
                </a:solidFill>
                <a:latin typeface="+mn-lt"/>
                <a:cs typeface="Arial"/>
              </a:rPr>
              <a:t>görmektedirler.</a:t>
            </a:r>
            <a:r>
              <a:rPr sz="2400" spc="-260" dirty="0">
                <a:solidFill>
                  <a:srgbClr val="363F4D"/>
                </a:solidFill>
                <a:latin typeface="+mn-lt"/>
                <a:cs typeface="Arial"/>
              </a:rPr>
              <a:t> </a:t>
            </a:r>
            <a:r>
              <a:rPr sz="2400" dirty="0">
                <a:solidFill>
                  <a:srgbClr val="363F4D"/>
                </a:solidFill>
                <a:latin typeface="+mn-lt"/>
                <a:cs typeface="Arial"/>
              </a:rPr>
              <a:t>Çevre</a:t>
            </a:r>
            <a:r>
              <a:rPr sz="2400" spc="-85" dirty="0">
                <a:solidFill>
                  <a:srgbClr val="363F4D"/>
                </a:solidFill>
                <a:latin typeface="+mn-lt"/>
                <a:cs typeface="Arial"/>
              </a:rPr>
              <a:t> </a:t>
            </a:r>
            <a:r>
              <a:rPr sz="2400" spc="80" dirty="0">
                <a:solidFill>
                  <a:srgbClr val="363F4D"/>
                </a:solidFill>
                <a:latin typeface="+mn-lt"/>
                <a:cs typeface="Arial"/>
              </a:rPr>
              <a:t>kirliliği-</a:t>
            </a:r>
            <a:r>
              <a:rPr sz="2400" spc="114" dirty="0">
                <a:solidFill>
                  <a:srgbClr val="363F4D"/>
                </a:solidFill>
                <a:latin typeface="+mn-lt"/>
                <a:cs typeface="Arial"/>
              </a:rPr>
              <a:t>sağlık</a:t>
            </a:r>
            <a:r>
              <a:rPr sz="2400" spc="-225" dirty="0">
                <a:solidFill>
                  <a:srgbClr val="363F4D"/>
                </a:solidFill>
                <a:latin typeface="+mn-lt"/>
                <a:cs typeface="Arial"/>
              </a:rPr>
              <a:t> </a:t>
            </a:r>
            <a:r>
              <a:rPr sz="2400" spc="90" dirty="0">
                <a:solidFill>
                  <a:srgbClr val="363F4D"/>
                </a:solidFill>
                <a:latin typeface="+mn-lt"/>
                <a:cs typeface="Arial"/>
              </a:rPr>
              <a:t>ilişkisi</a:t>
            </a:r>
            <a:r>
              <a:rPr sz="2400" spc="-15" dirty="0">
                <a:solidFill>
                  <a:srgbClr val="363F4D"/>
                </a:solidFill>
                <a:latin typeface="+mn-lt"/>
                <a:cs typeface="Arial"/>
              </a:rPr>
              <a:t> </a:t>
            </a:r>
            <a:r>
              <a:rPr sz="2400" dirty="0">
                <a:solidFill>
                  <a:srgbClr val="363F4D"/>
                </a:solidFill>
                <a:latin typeface="+mn-lt"/>
                <a:cs typeface="Arial"/>
              </a:rPr>
              <a:t>farkındalığı</a:t>
            </a:r>
            <a:r>
              <a:rPr sz="2400" spc="30" dirty="0">
                <a:solidFill>
                  <a:srgbClr val="363F4D"/>
                </a:solidFill>
                <a:latin typeface="+mn-lt"/>
                <a:cs typeface="Arial"/>
              </a:rPr>
              <a:t> </a:t>
            </a:r>
            <a:r>
              <a:rPr sz="2400" spc="40" dirty="0">
                <a:solidFill>
                  <a:srgbClr val="363F4D"/>
                </a:solidFill>
                <a:latin typeface="+mn-lt"/>
                <a:cs typeface="Arial"/>
              </a:rPr>
              <a:t>%63'tür.</a:t>
            </a:r>
            <a:endParaRPr sz="2400" dirty="0">
              <a:latin typeface="+mn-lt"/>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088570" cy="1130935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object 2" descr="$PPTXTitle"/>
          <p:cNvSpPr txBox="1">
            <a:spLocks noGrp="1"/>
          </p:cNvSpPr>
          <p:nvPr>
            <p:ph type="title"/>
          </p:nvPr>
        </p:nvSpPr>
        <p:spPr>
          <a:xfrm>
            <a:off x="1517650" y="1176304"/>
            <a:ext cx="6523990" cy="6992971"/>
          </a:xfrm>
          <a:prstGeom prst="rect">
            <a:avLst/>
          </a:prstGeom>
        </p:spPr>
        <p:txBody>
          <a:bodyPr vert="horz" lIns="0" tIns="12700" rIns="0" bIns="0" rtlCol="0">
            <a:normAutofit/>
          </a:bodyPr>
          <a:lstStyle/>
          <a:p>
            <a:pPr marL="12700">
              <a:spcBef>
                <a:spcPts val="100"/>
              </a:spcBef>
            </a:pPr>
            <a:r>
              <a:rPr lang="tr-TR" spc="60" dirty="0">
                <a:latin typeface="+mn-lt"/>
              </a:rPr>
              <a:t>Türkiye</a:t>
            </a:r>
            <a:r>
              <a:rPr lang="tr-TR" spc="-300" dirty="0">
                <a:latin typeface="+mn-lt"/>
              </a:rPr>
              <a:t> </a:t>
            </a:r>
            <a:r>
              <a:rPr lang="tr-TR" spc="55" dirty="0">
                <a:latin typeface="+mn-lt"/>
              </a:rPr>
              <a:t>Perspektifi</a:t>
            </a:r>
            <a:r>
              <a:rPr lang="tr-TR" spc="170" dirty="0">
                <a:latin typeface="+mn-lt"/>
              </a:rPr>
              <a:t> </a:t>
            </a:r>
            <a:r>
              <a:rPr lang="tr-TR" spc="140" dirty="0">
                <a:latin typeface="+mn-lt"/>
              </a:rPr>
              <a:t>ve</a:t>
            </a:r>
            <a:r>
              <a:rPr lang="tr-TR" spc="-440" dirty="0">
                <a:latin typeface="+mn-lt"/>
              </a:rPr>
              <a:t> </a:t>
            </a:r>
            <a:r>
              <a:rPr lang="tr-TR" spc="60" dirty="0">
                <a:latin typeface="+mn-lt"/>
              </a:rPr>
              <a:t>Eğitimdeki</a:t>
            </a:r>
            <a:r>
              <a:rPr lang="tr-TR" spc="220" dirty="0">
                <a:latin typeface="+mn-lt"/>
              </a:rPr>
              <a:t> </a:t>
            </a:r>
            <a:r>
              <a:rPr lang="tr-TR" spc="80" dirty="0">
                <a:latin typeface="+mn-lt"/>
              </a:rPr>
              <a:t>Yapısal</a:t>
            </a:r>
            <a:r>
              <a:rPr lang="tr-TR" spc="-220" dirty="0">
                <a:latin typeface="+mn-lt"/>
              </a:rPr>
              <a:t> </a:t>
            </a:r>
            <a:r>
              <a:rPr lang="tr-TR" spc="-10" dirty="0">
                <a:latin typeface="+mn-lt"/>
              </a:rPr>
              <a:t>Bariyerler</a:t>
            </a:r>
            <a:endParaRPr lang="tr-TR" dirty="0">
              <a:latin typeface="+mn-lt"/>
            </a:endParaRPr>
          </a:p>
        </p:txBody>
      </p:sp>
      <p:sp>
        <p:nvSpPr>
          <p:cNvPr id="3" name="object 3"/>
          <p:cNvSpPr txBox="1">
            <a:spLocks noGrp="1"/>
          </p:cNvSpPr>
          <p:nvPr>
            <p:ph type="body" idx="1"/>
          </p:nvPr>
        </p:nvSpPr>
        <p:spPr>
          <a:xfrm>
            <a:off x="7689850" y="1176305"/>
            <a:ext cx="11032093" cy="8956742"/>
          </a:xfrm>
          <a:prstGeom prst="rect">
            <a:avLst/>
          </a:prstGeom>
        </p:spPr>
        <p:txBody>
          <a:bodyPr vert="horz" lIns="0" tIns="13335" rIns="0" bIns="0" rtlCol="0" anchor="ctr">
            <a:normAutofit/>
          </a:bodyPr>
          <a:lstStyle/>
          <a:p>
            <a:pPr marL="48260">
              <a:lnSpc>
                <a:spcPct val="90000"/>
              </a:lnSpc>
              <a:spcBef>
                <a:spcPts val="105"/>
              </a:spcBef>
            </a:pPr>
            <a:r>
              <a:rPr lang="tr-TR" sz="2800" dirty="0">
                <a:latin typeface="+mn-lt"/>
              </a:rPr>
              <a:t>Küresel</a:t>
            </a:r>
            <a:r>
              <a:rPr lang="tr-TR" sz="2800" spc="114" dirty="0">
                <a:latin typeface="+mn-lt"/>
              </a:rPr>
              <a:t> </a:t>
            </a:r>
            <a:r>
              <a:rPr lang="tr-TR" sz="2800" dirty="0">
                <a:latin typeface="+mn-lt"/>
              </a:rPr>
              <a:t>çağrılara</a:t>
            </a:r>
            <a:r>
              <a:rPr lang="tr-TR" sz="2800" spc="55" dirty="0">
                <a:latin typeface="+mn-lt"/>
              </a:rPr>
              <a:t> </a:t>
            </a:r>
            <a:r>
              <a:rPr lang="tr-TR" sz="2800" dirty="0">
                <a:latin typeface="+mn-lt"/>
              </a:rPr>
              <a:t>rağmen</a:t>
            </a:r>
            <a:r>
              <a:rPr lang="tr-TR" sz="2800" spc="-140" dirty="0">
                <a:latin typeface="+mn-lt"/>
              </a:rPr>
              <a:t> </a:t>
            </a:r>
            <a:r>
              <a:rPr lang="tr-TR" sz="2800" dirty="0">
                <a:latin typeface="+mn-lt"/>
              </a:rPr>
              <a:t>Türkiye'deki</a:t>
            </a:r>
            <a:r>
              <a:rPr lang="tr-TR" sz="2800" spc="135" dirty="0">
                <a:latin typeface="+mn-lt"/>
              </a:rPr>
              <a:t> </a:t>
            </a:r>
            <a:r>
              <a:rPr lang="tr-TR" sz="2800" dirty="0">
                <a:latin typeface="+mn-lt"/>
              </a:rPr>
              <a:t>mevcut</a:t>
            </a:r>
            <a:r>
              <a:rPr lang="tr-TR" sz="2800" spc="70" dirty="0">
                <a:latin typeface="+mn-lt"/>
              </a:rPr>
              <a:t> </a:t>
            </a:r>
            <a:r>
              <a:rPr lang="tr-TR" sz="2800" spc="100" dirty="0">
                <a:latin typeface="+mn-lt"/>
              </a:rPr>
              <a:t>eğitim</a:t>
            </a:r>
            <a:r>
              <a:rPr lang="tr-TR" sz="2800" spc="10" dirty="0">
                <a:latin typeface="+mn-lt"/>
              </a:rPr>
              <a:t> </a:t>
            </a:r>
            <a:r>
              <a:rPr lang="tr-TR" sz="2800" dirty="0">
                <a:latin typeface="+mn-lt"/>
              </a:rPr>
              <a:t>altyapısı</a:t>
            </a:r>
            <a:r>
              <a:rPr lang="tr-TR" sz="2800" spc="95" dirty="0">
                <a:latin typeface="+mn-lt"/>
              </a:rPr>
              <a:t> </a:t>
            </a:r>
            <a:r>
              <a:rPr lang="tr-TR" sz="2800" dirty="0">
                <a:latin typeface="+mn-lt"/>
              </a:rPr>
              <a:t>henüz</a:t>
            </a:r>
            <a:r>
              <a:rPr lang="tr-TR" sz="2800" spc="-140" dirty="0">
                <a:latin typeface="+mn-lt"/>
              </a:rPr>
              <a:t> </a:t>
            </a:r>
            <a:r>
              <a:rPr lang="tr-TR" sz="2800" spc="50" dirty="0">
                <a:latin typeface="+mn-lt"/>
              </a:rPr>
              <a:t>istenen</a:t>
            </a:r>
            <a:r>
              <a:rPr lang="tr-TR" sz="2800" spc="-110" dirty="0">
                <a:latin typeface="+mn-lt"/>
              </a:rPr>
              <a:t> </a:t>
            </a:r>
            <a:r>
              <a:rPr lang="tr-TR" sz="2800" spc="60" dirty="0">
                <a:latin typeface="+mn-lt"/>
              </a:rPr>
              <a:t>dönüşüm</a:t>
            </a:r>
            <a:r>
              <a:rPr lang="tr-TR" sz="2800" spc="-5" dirty="0">
                <a:latin typeface="+mn-lt"/>
              </a:rPr>
              <a:t> </a:t>
            </a:r>
            <a:r>
              <a:rPr lang="tr-TR" sz="2800" dirty="0">
                <a:latin typeface="+mn-lt"/>
              </a:rPr>
              <a:t>seviyesine</a:t>
            </a:r>
            <a:r>
              <a:rPr lang="tr-TR" sz="2800" spc="25" dirty="0">
                <a:latin typeface="+mn-lt"/>
              </a:rPr>
              <a:t> </a:t>
            </a:r>
            <a:r>
              <a:rPr lang="tr-TR" sz="2800" spc="60" dirty="0">
                <a:latin typeface="+mn-lt"/>
              </a:rPr>
              <a:t>ulaşamamıştır:</a:t>
            </a:r>
          </a:p>
          <a:p>
            <a:pPr marL="35560">
              <a:lnSpc>
                <a:spcPct val="90000"/>
              </a:lnSpc>
              <a:spcBef>
                <a:spcPts val="1040"/>
              </a:spcBef>
            </a:pPr>
            <a:endParaRPr lang="tr-TR" sz="2800" spc="60" dirty="0">
              <a:latin typeface="+mn-lt"/>
            </a:endParaRPr>
          </a:p>
          <a:p>
            <a:pPr marL="637540" marR="207645" indent="-278765">
              <a:lnSpc>
                <a:spcPct val="90000"/>
              </a:lnSpc>
              <a:buClr>
                <a:srgbClr val="343F4F"/>
              </a:buClr>
              <a:buChar char="•"/>
              <a:tabLst>
                <a:tab pos="1219835" algn="l"/>
                <a:tab pos="1222375" algn="l"/>
              </a:tabLst>
            </a:pPr>
            <a:r>
              <a:rPr lang="tr-TR" sz="2800" b="1" spc="-50" dirty="0">
                <a:latin typeface="+mn-lt"/>
                <a:cs typeface="Arial"/>
              </a:rPr>
              <a:t>Modül</a:t>
            </a:r>
            <a:r>
              <a:rPr lang="tr-TR" sz="2800" b="1" spc="-105" dirty="0">
                <a:latin typeface="+mn-lt"/>
                <a:cs typeface="Arial"/>
              </a:rPr>
              <a:t> </a:t>
            </a:r>
            <a:r>
              <a:rPr lang="tr-TR" sz="2800" b="1" spc="-55" dirty="0">
                <a:latin typeface="+mn-lt"/>
                <a:cs typeface="Arial"/>
              </a:rPr>
              <a:t>Eksikliği:</a:t>
            </a:r>
            <a:r>
              <a:rPr lang="tr-TR" sz="2800" b="1" spc="-240" dirty="0">
                <a:latin typeface="+mn-lt"/>
                <a:cs typeface="Arial"/>
              </a:rPr>
              <a:t> </a:t>
            </a:r>
            <a:r>
              <a:rPr lang="tr-TR" sz="2800" dirty="0">
                <a:latin typeface="+mn-lt"/>
              </a:rPr>
              <a:t>Türkiye'deki</a:t>
            </a:r>
            <a:r>
              <a:rPr lang="tr-TR" sz="2800" spc="35" dirty="0">
                <a:latin typeface="+mn-lt"/>
              </a:rPr>
              <a:t> </a:t>
            </a:r>
            <a:r>
              <a:rPr lang="tr-TR" sz="2800" spc="80" dirty="0">
                <a:latin typeface="+mn-lt"/>
              </a:rPr>
              <a:t>klinisyenlerin</a:t>
            </a:r>
            <a:r>
              <a:rPr lang="tr-TR" sz="2800" spc="-320" dirty="0">
                <a:latin typeface="+mn-lt"/>
              </a:rPr>
              <a:t> </a:t>
            </a:r>
            <a:r>
              <a:rPr lang="tr-TR" sz="2800" spc="70" dirty="0">
                <a:latin typeface="+mn-lt"/>
              </a:rPr>
              <a:t>ve</a:t>
            </a:r>
            <a:r>
              <a:rPr lang="tr-TR" sz="2800" spc="-310" dirty="0">
                <a:latin typeface="+mn-lt"/>
              </a:rPr>
              <a:t> </a:t>
            </a:r>
            <a:r>
              <a:rPr lang="tr-TR" sz="2800" spc="55" dirty="0">
                <a:latin typeface="+mn-lt"/>
              </a:rPr>
              <a:t>öğrencilerin</a:t>
            </a:r>
            <a:r>
              <a:rPr lang="tr-TR" sz="2800" spc="-125" dirty="0">
                <a:latin typeface="+mn-lt"/>
              </a:rPr>
              <a:t> </a:t>
            </a:r>
            <a:r>
              <a:rPr lang="tr-TR" sz="2800" b="1" spc="-100" dirty="0">
                <a:latin typeface="+mn-lt"/>
                <a:cs typeface="Arial"/>
              </a:rPr>
              <a:t>%10'undan</a:t>
            </a:r>
            <a:r>
              <a:rPr lang="tr-TR" sz="2800" b="1" spc="-140" dirty="0">
                <a:latin typeface="+mn-lt"/>
                <a:cs typeface="Arial"/>
              </a:rPr>
              <a:t> </a:t>
            </a:r>
            <a:r>
              <a:rPr lang="tr-TR" sz="2800" b="1" spc="-114" dirty="0">
                <a:latin typeface="+mn-lt"/>
                <a:cs typeface="Arial"/>
              </a:rPr>
              <a:t>daha</a:t>
            </a:r>
            <a:r>
              <a:rPr lang="tr-TR" sz="2800" b="1" spc="-200" dirty="0">
                <a:latin typeface="+mn-lt"/>
                <a:cs typeface="Arial"/>
              </a:rPr>
              <a:t> </a:t>
            </a:r>
            <a:r>
              <a:rPr lang="tr-TR" sz="2800" b="1" spc="-90" dirty="0">
                <a:latin typeface="+mn-lt"/>
                <a:cs typeface="Arial"/>
              </a:rPr>
              <a:t>azı</a:t>
            </a:r>
            <a:r>
              <a:rPr lang="tr-TR" sz="2800" b="1" spc="-160" dirty="0">
                <a:latin typeface="+mn-lt"/>
                <a:cs typeface="Arial"/>
              </a:rPr>
              <a:t> </a:t>
            </a:r>
            <a:r>
              <a:rPr lang="tr-TR" sz="2800" dirty="0">
                <a:latin typeface="+mn-lt"/>
              </a:rPr>
              <a:t>lisans</a:t>
            </a:r>
            <a:r>
              <a:rPr lang="tr-TR" sz="2800" spc="-75" dirty="0">
                <a:latin typeface="+mn-lt"/>
              </a:rPr>
              <a:t> </a:t>
            </a:r>
            <a:r>
              <a:rPr lang="tr-TR" sz="2800" spc="95" dirty="0">
                <a:latin typeface="+mn-lt"/>
              </a:rPr>
              <a:t>eğitimleri</a:t>
            </a:r>
            <a:r>
              <a:rPr lang="tr-TR" sz="2800" spc="-25" dirty="0">
                <a:latin typeface="+mn-lt"/>
              </a:rPr>
              <a:t> </a:t>
            </a:r>
            <a:r>
              <a:rPr lang="tr-TR" sz="2800" dirty="0">
                <a:latin typeface="+mn-lt"/>
              </a:rPr>
              <a:t>sırasında</a:t>
            </a:r>
            <a:r>
              <a:rPr lang="tr-TR" sz="2800" spc="-25" dirty="0">
                <a:latin typeface="+mn-lt"/>
              </a:rPr>
              <a:t> </a:t>
            </a:r>
            <a:r>
              <a:rPr lang="tr-TR" sz="2800" spc="130" dirty="0">
                <a:latin typeface="+mn-lt"/>
              </a:rPr>
              <a:t>iklim</a:t>
            </a:r>
            <a:r>
              <a:rPr lang="tr-TR" sz="2800" spc="-215" dirty="0">
                <a:latin typeface="+mn-lt"/>
              </a:rPr>
              <a:t> </a:t>
            </a:r>
            <a:r>
              <a:rPr lang="tr-TR" sz="2800" spc="75" dirty="0">
                <a:latin typeface="+mn-lt"/>
              </a:rPr>
              <a:t>değişikliği</a:t>
            </a:r>
            <a:r>
              <a:rPr lang="tr-TR" sz="2800" spc="-50" dirty="0">
                <a:latin typeface="+mn-lt"/>
              </a:rPr>
              <a:t> </a:t>
            </a:r>
            <a:r>
              <a:rPr lang="tr-TR" sz="2800" spc="70" dirty="0">
                <a:latin typeface="+mn-lt"/>
              </a:rPr>
              <a:t>ve</a:t>
            </a:r>
            <a:r>
              <a:rPr lang="tr-TR" sz="2800" spc="-305" dirty="0">
                <a:latin typeface="+mn-lt"/>
              </a:rPr>
              <a:t> </a:t>
            </a:r>
            <a:r>
              <a:rPr lang="tr-TR" sz="2800" dirty="0">
                <a:latin typeface="+mn-lt"/>
              </a:rPr>
              <a:t>sağlık</a:t>
            </a:r>
            <a:r>
              <a:rPr lang="tr-TR" sz="2800" spc="-140" dirty="0">
                <a:latin typeface="+mn-lt"/>
              </a:rPr>
              <a:t> </a:t>
            </a:r>
            <a:r>
              <a:rPr lang="tr-TR" sz="2800" spc="75" dirty="0">
                <a:latin typeface="+mn-lt"/>
              </a:rPr>
              <a:t>modülü </a:t>
            </a:r>
            <a:r>
              <a:rPr lang="tr-TR" sz="2800" dirty="0">
                <a:latin typeface="+mn-lt"/>
              </a:rPr>
              <a:t>aldığını</a:t>
            </a:r>
            <a:r>
              <a:rPr lang="tr-TR" sz="2800" spc="165" dirty="0">
                <a:latin typeface="+mn-lt"/>
              </a:rPr>
              <a:t> </a:t>
            </a:r>
            <a:r>
              <a:rPr lang="tr-TR" sz="2800" spc="90" dirty="0">
                <a:latin typeface="+mn-lt"/>
              </a:rPr>
              <a:t>belirtmiştir.</a:t>
            </a:r>
          </a:p>
          <a:p>
            <a:pPr marL="637540" marR="207645" indent="-278765">
              <a:lnSpc>
                <a:spcPct val="90000"/>
              </a:lnSpc>
              <a:buClr>
                <a:srgbClr val="343F4F"/>
              </a:buClr>
              <a:buChar char="•"/>
              <a:tabLst>
                <a:tab pos="1219835" algn="l"/>
                <a:tab pos="1222375" algn="l"/>
              </a:tabLst>
            </a:pPr>
            <a:endParaRPr lang="tr-TR" sz="2800" dirty="0">
              <a:latin typeface="+mn-lt"/>
              <a:cs typeface="Arial"/>
            </a:endParaRPr>
          </a:p>
          <a:p>
            <a:pPr marL="631825" marR="5080" indent="-288925">
              <a:lnSpc>
                <a:spcPct val="90000"/>
              </a:lnSpc>
              <a:spcBef>
                <a:spcPts val="555"/>
              </a:spcBef>
              <a:buClr>
                <a:srgbClr val="343F4F"/>
              </a:buClr>
              <a:buFont typeface="Arial"/>
              <a:buChar char="•"/>
              <a:tabLst>
                <a:tab pos="1214120" algn="l"/>
                <a:tab pos="1222375" algn="l"/>
              </a:tabLst>
            </a:pPr>
            <a:r>
              <a:rPr lang="tr-TR" sz="2800" b="1" spc="-70" dirty="0">
                <a:latin typeface="+mn-lt"/>
                <a:cs typeface="Arial"/>
              </a:rPr>
              <a:t>Sistemik</a:t>
            </a:r>
            <a:r>
              <a:rPr lang="tr-TR" sz="2800" b="1" spc="-15" dirty="0">
                <a:latin typeface="+mn-lt"/>
                <a:cs typeface="Arial"/>
              </a:rPr>
              <a:t> </a:t>
            </a:r>
            <a:r>
              <a:rPr lang="tr-TR" sz="2800" b="1" spc="-80" dirty="0">
                <a:latin typeface="+mn-lt"/>
                <a:cs typeface="Arial"/>
              </a:rPr>
              <a:t>Engeller:</a:t>
            </a:r>
            <a:r>
              <a:rPr lang="tr-TR" sz="2800" b="1" spc="-100" dirty="0">
                <a:latin typeface="+mn-lt"/>
                <a:cs typeface="Arial"/>
              </a:rPr>
              <a:t> </a:t>
            </a:r>
            <a:r>
              <a:rPr lang="tr-TR" sz="2800" spc="125" dirty="0">
                <a:latin typeface="+mn-lt"/>
              </a:rPr>
              <a:t>Bu</a:t>
            </a:r>
            <a:r>
              <a:rPr lang="tr-TR" sz="2800" spc="-225" dirty="0">
                <a:latin typeface="+mn-lt"/>
              </a:rPr>
              <a:t> </a:t>
            </a:r>
            <a:r>
              <a:rPr lang="tr-TR" sz="2800" dirty="0">
                <a:latin typeface="+mn-lt"/>
              </a:rPr>
              <a:t>konuların</a:t>
            </a:r>
            <a:r>
              <a:rPr lang="tr-TR" sz="2800" spc="-10" dirty="0">
                <a:latin typeface="+mn-lt"/>
              </a:rPr>
              <a:t> </a:t>
            </a:r>
            <a:r>
              <a:rPr lang="tr-TR" sz="2800" spc="100" dirty="0">
                <a:latin typeface="+mn-lt"/>
              </a:rPr>
              <a:t>eğitim</a:t>
            </a:r>
            <a:r>
              <a:rPr lang="tr-TR" sz="2800" spc="5" dirty="0">
                <a:latin typeface="+mn-lt"/>
              </a:rPr>
              <a:t> </a:t>
            </a:r>
            <a:r>
              <a:rPr lang="tr-TR" sz="2800" dirty="0">
                <a:latin typeface="+mn-lt"/>
              </a:rPr>
              <a:t>programlarına</a:t>
            </a:r>
            <a:r>
              <a:rPr lang="tr-TR" sz="2800" spc="225" dirty="0">
                <a:latin typeface="+mn-lt"/>
              </a:rPr>
              <a:t> </a:t>
            </a:r>
            <a:r>
              <a:rPr lang="tr-TR" sz="2800" dirty="0">
                <a:latin typeface="+mn-lt"/>
              </a:rPr>
              <a:t>dahil</a:t>
            </a:r>
            <a:r>
              <a:rPr lang="tr-TR" sz="2800" spc="40" dirty="0">
                <a:latin typeface="+mn-lt"/>
              </a:rPr>
              <a:t> </a:t>
            </a:r>
            <a:r>
              <a:rPr lang="tr-TR" sz="2800" spc="50" dirty="0">
                <a:latin typeface="+mn-lt"/>
              </a:rPr>
              <a:t>edilmesinin </a:t>
            </a:r>
            <a:r>
              <a:rPr lang="tr-TR" sz="2800" dirty="0">
                <a:latin typeface="+mn-lt"/>
              </a:rPr>
              <a:t>önünde;</a:t>
            </a:r>
            <a:r>
              <a:rPr lang="tr-TR" sz="2800" spc="-20" dirty="0">
                <a:latin typeface="+mn-lt"/>
              </a:rPr>
              <a:t> </a:t>
            </a:r>
            <a:r>
              <a:rPr lang="tr-TR" sz="2800" dirty="0">
                <a:latin typeface="+mn-lt"/>
              </a:rPr>
              <a:t>zaten</a:t>
            </a:r>
            <a:r>
              <a:rPr lang="tr-TR" sz="2800" spc="-105" dirty="0">
                <a:latin typeface="+mn-lt"/>
              </a:rPr>
              <a:t> </a:t>
            </a:r>
            <a:r>
              <a:rPr lang="tr-TR" sz="2800" dirty="0">
                <a:latin typeface="+mn-lt"/>
              </a:rPr>
              <a:t>aşırı</a:t>
            </a:r>
            <a:r>
              <a:rPr lang="tr-TR" sz="2800" spc="-75" dirty="0">
                <a:latin typeface="+mn-lt"/>
              </a:rPr>
              <a:t> </a:t>
            </a:r>
            <a:r>
              <a:rPr lang="tr-TR" sz="2800" spc="60" dirty="0">
                <a:latin typeface="+mn-lt"/>
              </a:rPr>
              <a:t>yoğun</a:t>
            </a:r>
            <a:r>
              <a:rPr lang="tr-TR" sz="2800" spc="-85" dirty="0">
                <a:latin typeface="+mn-lt"/>
              </a:rPr>
              <a:t> </a:t>
            </a:r>
            <a:r>
              <a:rPr lang="tr-TR" sz="2800" spc="65" dirty="0">
                <a:latin typeface="+mn-lt"/>
              </a:rPr>
              <a:t>olan</a:t>
            </a:r>
            <a:r>
              <a:rPr lang="tr-TR" sz="2800" spc="-160" dirty="0">
                <a:latin typeface="+mn-lt"/>
              </a:rPr>
              <a:t> </a:t>
            </a:r>
            <a:r>
              <a:rPr lang="tr-TR" sz="2800" dirty="0">
                <a:latin typeface="+mn-lt"/>
              </a:rPr>
              <a:t>ders</a:t>
            </a:r>
            <a:r>
              <a:rPr lang="tr-TR" sz="2800" spc="-75" dirty="0">
                <a:latin typeface="+mn-lt"/>
              </a:rPr>
              <a:t> </a:t>
            </a:r>
            <a:r>
              <a:rPr lang="tr-TR" sz="2800" spc="55" dirty="0">
                <a:latin typeface="+mn-lt"/>
              </a:rPr>
              <a:t>müfredatları,</a:t>
            </a:r>
            <a:r>
              <a:rPr lang="tr-TR" sz="2800" spc="40" dirty="0">
                <a:latin typeface="+mn-lt"/>
              </a:rPr>
              <a:t> </a:t>
            </a:r>
            <a:r>
              <a:rPr lang="tr-TR" sz="2800" spc="-10" dirty="0">
                <a:latin typeface="+mn-lt"/>
              </a:rPr>
              <a:t>zaman</a:t>
            </a:r>
            <a:r>
              <a:rPr lang="tr-TR" sz="2800" spc="-75" dirty="0">
                <a:latin typeface="+mn-lt"/>
              </a:rPr>
              <a:t> </a:t>
            </a:r>
            <a:r>
              <a:rPr lang="tr-TR" sz="2800" spc="60" dirty="0">
                <a:latin typeface="+mn-lt"/>
              </a:rPr>
              <a:t>kısıtlılıkları, </a:t>
            </a:r>
            <a:r>
              <a:rPr lang="tr-TR" sz="2800" dirty="0">
                <a:latin typeface="+mn-lt"/>
              </a:rPr>
              <a:t>akademik</a:t>
            </a:r>
            <a:r>
              <a:rPr lang="tr-TR" sz="2800" spc="-40" dirty="0">
                <a:latin typeface="+mn-lt"/>
              </a:rPr>
              <a:t> </a:t>
            </a:r>
            <a:r>
              <a:rPr lang="tr-TR" sz="2800" spc="55" dirty="0">
                <a:latin typeface="+mn-lt"/>
              </a:rPr>
              <a:t>kadrolar</a:t>
            </a:r>
            <a:r>
              <a:rPr lang="tr-TR" sz="2800" spc="-20" dirty="0">
                <a:latin typeface="+mn-lt"/>
              </a:rPr>
              <a:t> </a:t>
            </a:r>
            <a:r>
              <a:rPr lang="tr-TR" sz="2800" spc="90" dirty="0">
                <a:latin typeface="+mn-lt"/>
              </a:rPr>
              <a:t>için</a:t>
            </a:r>
            <a:r>
              <a:rPr lang="tr-TR" sz="2800" spc="-229" dirty="0">
                <a:latin typeface="+mn-lt"/>
              </a:rPr>
              <a:t> </a:t>
            </a:r>
            <a:r>
              <a:rPr lang="tr-TR" sz="2800" dirty="0">
                <a:latin typeface="+mn-lt"/>
              </a:rPr>
              <a:t>pedagojik</a:t>
            </a:r>
            <a:r>
              <a:rPr lang="tr-TR" sz="2800" spc="5" dirty="0">
                <a:latin typeface="+mn-lt"/>
              </a:rPr>
              <a:t> </a:t>
            </a:r>
            <a:r>
              <a:rPr lang="tr-TR" sz="2800" dirty="0">
                <a:latin typeface="+mn-lt"/>
              </a:rPr>
              <a:t>destek</a:t>
            </a:r>
            <a:r>
              <a:rPr lang="tr-TR" sz="2800" spc="-100" dirty="0">
                <a:latin typeface="+mn-lt"/>
              </a:rPr>
              <a:t> </a:t>
            </a:r>
            <a:r>
              <a:rPr lang="tr-TR" sz="2800" spc="60" dirty="0">
                <a:latin typeface="+mn-lt"/>
              </a:rPr>
              <a:t>eksikliği</a:t>
            </a:r>
            <a:r>
              <a:rPr lang="tr-TR" sz="2800" spc="-50" dirty="0">
                <a:latin typeface="+mn-lt"/>
              </a:rPr>
              <a:t> </a:t>
            </a:r>
            <a:r>
              <a:rPr lang="tr-TR" sz="2800" dirty="0">
                <a:latin typeface="+mn-lt"/>
              </a:rPr>
              <a:t>ve</a:t>
            </a:r>
            <a:r>
              <a:rPr lang="tr-TR" sz="2800" spc="-235" dirty="0">
                <a:latin typeface="+mn-lt"/>
              </a:rPr>
              <a:t> </a:t>
            </a:r>
            <a:r>
              <a:rPr lang="tr-TR" sz="2800" spc="110" dirty="0">
                <a:latin typeface="+mn-lt"/>
              </a:rPr>
              <a:t>bu</a:t>
            </a:r>
            <a:r>
              <a:rPr lang="tr-TR" sz="2800" spc="-260" dirty="0">
                <a:latin typeface="+mn-lt"/>
              </a:rPr>
              <a:t> </a:t>
            </a:r>
            <a:r>
              <a:rPr lang="tr-TR" sz="2800" spc="80" dirty="0">
                <a:latin typeface="+mn-lt"/>
              </a:rPr>
              <a:t>disiplinin</a:t>
            </a:r>
            <a:r>
              <a:rPr lang="tr-TR" sz="2800" spc="-15" dirty="0">
                <a:latin typeface="+mn-lt"/>
              </a:rPr>
              <a:t> </a:t>
            </a:r>
            <a:r>
              <a:rPr lang="tr-TR" sz="2800" spc="105" dirty="0">
                <a:latin typeface="+mn-lt"/>
              </a:rPr>
              <a:t>"tam</a:t>
            </a:r>
            <a:r>
              <a:rPr lang="tr-TR" sz="2800" spc="-165" dirty="0">
                <a:latin typeface="+mn-lt"/>
              </a:rPr>
              <a:t> </a:t>
            </a:r>
            <a:r>
              <a:rPr lang="tr-TR" sz="2800" dirty="0">
                <a:latin typeface="+mn-lt"/>
              </a:rPr>
              <a:t>olarak</a:t>
            </a:r>
            <a:r>
              <a:rPr lang="tr-TR" sz="2800" spc="-105" dirty="0">
                <a:latin typeface="+mn-lt"/>
              </a:rPr>
              <a:t> </a:t>
            </a:r>
            <a:r>
              <a:rPr lang="tr-TR" sz="2800" spc="-20" dirty="0" err="1">
                <a:latin typeface="+mn-lt"/>
              </a:rPr>
              <a:t>nasıI</a:t>
            </a:r>
            <a:r>
              <a:rPr lang="tr-TR" sz="2800" spc="-20" dirty="0">
                <a:latin typeface="+mn-lt"/>
              </a:rPr>
              <a:t> </a:t>
            </a:r>
            <a:r>
              <a:rPr lang="tr-TR" sz="2800" spc="55" dirty="0">
                <a:latin typeface="+mn-lt"/>
              </a:rPr>
              <a:t>öğretileceğine"</a:t>
            </a:r>
            <a:r>
              <a:rPr lang="tr-TR" sz="2800" spc="-215" dirty="0">
                <a:latin typeface="+mn-lt"/>
              </a:rPr>
              <a:t> </a:t>
            </a:r>
            <a:r>
              <a:rPr lang="tr-TR" sz="2800" spc="75" dirty="0">
                <a:latin typeface="+mn-lt"/>
              </a:rPr>
              <a:t>dair</a:t>
            </a:r>
            <a:r>
              <a:rPr lang="tr-TR" sz="2800" spc="-130" dirty="0">
                <a:latin typeface="+mn-lt"/>
              </a:rPr>
              <a:t> </a:t>
            </a:r>
            <a:r>
              <a:rPr lang="tr-TR" sz="2800" spc="60" dirty="0">
                <a:latin typeface="+mn-lt"/>
              </a:rPr>
              <a:t>standart</a:t>
            </a:r>
            <a:r>
              <a:rPr lang="tr-TR" sz="2800" spc="35" dirty="0">
                <a:latin typeface="+mn-lt"/>
              </a:rPr>
              <a:t> </a:t>
            </a:r>
            <a:r>
              <a:rPr lang="tr-TR" sz="2800" spc="50" dirty="0">
                <a:latin typeface="+mn-lt"/>
              </a:rPr>
              <a:t>bir</a:t>
            </a:r>
            <a:r>
              <a:rPr lang="tr-TR" sz="2800" spc="110" dirty="0">
                <a:latin typeface="+mn-lt"/>
              </a:rPr>
              <a:t> </a:t>
            </a:r>
            <a:r>
              <a:rPr lang="tr-TR" sz="2800" spc="60" dirty="0">
                <a:latin typeface="+mn-lt"/>
              </a:rPr>
              <a:t>rehberin</a:t>
            </a:r>
            <a:r>
              <a:rPr lang="tr-TR" sz="2800" spc="-110" dirty="0">
                <a:latin typeface="+mn-lt"/>
              </a:rPr>
              <a:t> </a:t>
            </a:r>
            <a:r>
              <a:rPr lang="tr-TR" sz="2800" spc="-10" dirty="0">
                <a:latin typeface="+mn-lt"/>
              </a:rPr>
              <a:t>bulunmaması </a:t>
            </a:r>
            <a:r>
              <a:rPr lang="tr-TR" sz="2800" spc="85" dirty="0">
                <a:latin typeface="+mn-lt"/>
              </a:rPr>
              <a:t>gibi</a:t>
            </a:r>
            <a:r>
              <a:rPr lang="tr-TR" sz="2800" spc="-140" dirty="0">
                <a:latin typeface="+mn-lt"/>
              </a:rPr>
              <a:t> </a:t>
            </a:r>
            <a:r>
              <a:rPr lang="tr-TR" sz="2800" spc="60" dirty="0">
                <a:latin typeface="+mn-lt"/>
              </a:rPr>
              <a:t>ciddi</a:t>
            </a:r>
            <a:r>
              <a:rPr lang="tr-TR" sz="2800" spc="-95" dirty="0">
                <a:latin typeface="+mn-lt"/>
              </a:rPr>
              <a:t> </a:t>
            </a:r>
            <a:r>
              <a:rPr lang="tr-TR" sz="2800" dirty="0">
                <a:latin typeface="+mn-lt"/>
              </a:rPr>
              <a:t>engeller</a:t>
            </a:r>
            <a:r>
              <a:rPr lang="tr-TR" sz="2800" spc="-45" dirty="0">
                <a:latin typeface="+mn-lt"/>
              </a:rPr>
              <a:t> </a:t>
            </a:r>
            <a:r>
              <a:rPr lang="tr-TR" sz="2800" spc="-10" dirty="0">
                <a:latin typeface="+mn-lt"/>
              </a:rPr>
              <a:t>vardır.</a:t>
            </a:r>
          </a:p>
          <a:p>
            <a:pPr marL="631825" marR="5080" indent="-288925">
              <a:lnSpc>
                <a:spcPct val="90000"/>
              </a:lnSpc>
              <a:spcBef>
                <a:spcPts val="555"/>
              </a:spcBef>
              <a:buClr>
                <a:srgbClr val="343F4F"/>
              </a:buClr>
              <a:buFont typeface="Arial"/>
              <a:buChar char="•"/>
              <a:tabLst>
                <a:tab pos="1214120" algn="l"/>
                <a:tab pos="1222375" algn="l"/>
              </a:tabLst>
            </a:pPr>
            <a:endParaRPr lang="tr-TR" sz="2800" spc="-10" dirty="0">
              <a:latin typeface="+mn-lt"/>
            </a:endParaRPr>
          </a:p>
          <a:p>
            <a:pPr marL="492759" indent="-210820">
              <a:lnSpc>
                <a:spcPct val="90000"/>
              </a:lnSpc>
              <a:spcBef>
                <a:spcPts val="30"/>
              </a:spcBef>
              <a:buClr>
                <a:srgbClr val="343F4F"/>
              </a:buClr>
              <a:buSzPct val="97752"/>
              <a:buChar char="•"/>
              <a:tabLst>
                <a:tab pos="493395" algn="l"/>
                <a:tab pos="1219835" algn="l"/>
              </a:tabLst>
            </a:pPr>
            <a:r>
              <a:rPr lang="tr-TR" sz="2800" b="1" spc="-80" dirty="0">
                <a:latin typeface="+mn-lt"/>
                <a:cs typeface="Arial"/>
              </a:rPr>
              <a:t>Öncü</a:t>
            </a:r>
            <a:r>
              <a:rPr lang="tr-TR" sz="2800" b="1" spc="-195" dirty="0">
                <a:latin typeface="+mn-lt"/>
                <a:cs typeface="Arial"/>
              </a:rPr>
              <a:t> </a:t>
            </a:r>
            <a:r>
              <a:rPr lang="tr-TR" sz="2800" b="1" spc="-30" dirty="0">
                <a:latin typeface="+mn-lt"/>
                <a:cs typeface="Arial"/>
              </a:rPr>
              <a:t>Örnek:</a:t>
            </a:r>
            <a:r>
              <a:rPr lang="tr-TR" sz="2800" b="1" spc="-225" dirty="0">
                <a:latin typeface="+mn-lt"/>
                <a:cs typeface="Arial"/>
              </a:rPr>
              <a:t> </a:t>
            </a:r>
            <a:r>
              <a:rPr lang="tr-TR" sz="2800" dirty="0">
                <a:latin typeface="+mn-lt"/>
              </a:rPr>
              <a:t>Türkiye'de</a:t>
            </a:r>
            <a:r>
              <a:rPr lang="tr-TR" sz="2800" spc="-10" dirty="0">
                <a:latin typeface="+mn-lt"/>
              </a:rPr>
              <a:t> </a:t>
            </a:r>
            <a:r>
              <a:rPr lang="tr-TR" sz="2800" b="1" spc="-85" dirty="0">
                <a:latin typeface="+mn-lt"/>
                <a:cs typeface="Arial"/>
              </a:rPr>
              <a:t>yalnızca</a:t>
            </a:r>
            <a:r>
              <a:rPr lang="tr-TR" sz="2800" b="1" spc="-90" dirty="0">
                <a:latin typeface="+mn-lt"/>
                <a:cs typeface="Arial"/>
              </a:rPr>
              <a:t> </a:t>
            </a:r>
            <a:r>
              <a:rPr lang="tr-TR" sz="2800" b="1" spc="-40" dirty="0">
                <a:latin typeface="+mn-lt"/>
                <a:cs typeface="Arial"/>
              </a:rPr>
              <a:t>bir</a:t>
            </a:r>
            <a:r>
              <a:rPr lang="tr-TR" sz="2800" b="1" spc="-260" dirty="0">
                <a:latin typeface="+mn-lt"/>
                <a:cs typeface="Arial"/>
              </a:rPr>
              <a:t> </a:t>
            </a:r>
            <a:r>
              <a:rPr lang="tr-TR" sz="2800" b="1" spc="-45" dirty="0">
                <a:latin typeface="+mn-lt"/>
                <a:cs typeface="Arial"/>
              </a:rPr>
              <a:t>üniversite</a:t>
            </a:r>
            <a:r>
              <a:rPr lang="tr-TR" sz="2800" b="1" spc="-65" dirty="0">
                <a:latin typeface="+mn-lt"/>
                <a:cs typeface="Arial"/>
              </a:rPr>
              <a:t> </a:t>
            </a:r>
            <a:r>
              <a:rPr lang="tr-TR" sz="2800" b="1" spc="-70" dirty="0">
                <a:latin typeface="+mn-lt"/>
                <a:cs typeface="Arial"/>
              </a:rPr>
              <a:t>(İzmir</a:t>
            </a:r>
            <a:r>
              <a:rPr lang="tr-TR" sz="2800" b="1" spc="-95" dirty="0">
                <a:latin typeface="+mn-lt"/>
                <a:cs typeface="Arial"/>
              </a:rPr>
              <a:t> </a:t>
            </a:r>
            <a:r>
              <a:rPr lang="tr-TR" sz="2800" b="1" spc="-25" dirty="0">
                <a:latin typeface="+mn-lt"/>
                <a:cs typeface="Arial"/>
              </a:rPr>
              <a:t>Katip</a:t>
            </a:r>
            <a:r>
              <a:rPr lang="tr-TR" sz="2800" b="1" spc="-250" dirty="0">
                <a:latin typeface="+mn-lt"/>
                <a:cs typeface="Arial"/>
              </a:rPr>
              <a:t> </a:t>
            </a:r>
            <a:r>
              <a:rPr lang="tr-TR" sz="2800" b="1" spc="-35" dirty="0">
                <a:latin typeface="+mn-lt"/>
                <a:cs typeface="Arial"/>
              </a:rPr>
              <a:t>Çelebi</a:t>
            </a:r>
            <a:r>
              <a:rPr lang="tr-TR" sz="2800" b="1" spc="-135" dirty="0">
                <a:latin typeface="+mn-lt"/>
                <a:cs typeface="Arial"/>
              </a:rPr>
              <a:t> </a:t>
            </a:r>
            <a:r>
              <a:rPr lang="tr-TR" sz="2800" b="1" spc="-55" dirty="0">
                <a:latin typeface="+mn-lt"/>
                <a:cs typeface="Arial"/>
              </a:rPr>
              <a:t>Üniversitesi)</a:t>
            </a:r>
            <a:r>
              <a:rPr lang="tr-TR" sz="2800" b="1" spc="70" dirty="0">
                <a:latin typeface="+mn-lt"/>
                <a:cs typeface="Arial"/>
              </a:rPr>
              <a:t> </a:t>
            </a:r>
            <a:r>
              <a:rPr lang="tr-TR" sz="2800" spc="-95" dirty="0">
                <a:latin typeface="+mn-lt"/>
              </a:rPr>
              <a:t>EPA </a:t>
            </a:r>
            <a:r>
              <a:rPr lang="tr-TR" sz="2800" dirty="0">
                <a:latin typeface="+mn-lt"/>
              </a:rPr>
              <a:t>hedefleriyle</a:t>
            </a:r>
            <a:r>
              <a:rPr lang="tr-TR" sz="2800" spc="-5" dirty="0">
                <a:latin typeface="+mn-lt"/>
              </a:rPr>
              <a:t> </a:t>
            </a:r>
            <a:r>
              <a:rPr lang="tr-TR" sz="2800" spc="85" dirty="0">
                <a:latin typeface="+mn-lt"/>
              </a:rPr>
              <a:t>uyumlu</a:t>
            </a:r>
            <a:r>
              <a:rPr lang="tr-TR" sz="2800" spc="-155" dirty="0">
                <a:latin typeface="+mn-lt"/>
              </a:rPr>
              <a:t> </a:t>
            </a:r>
            <a:r>
              <a:rPr lang="tr-TR" sz="2800" dirty="0">
                <a:latin typeface="+mn-lt"/>
              </a:rPr>
              <a:t>olarak</a:t>
            </a:r>
            <a:r>
              <a:rPr lang="tr-TR" sz="2800" spc="-40" dirty="0">
                <a:latin typeface="+mn-lt"/>
              </a:rPr>
              <a:t> </a:t>
            </a:r>
            <a:r>
              <a:rPr lang="tr-TR" sz="2800" dirty="0">
                <a:latin typeface="+mn-lt"/>
              </a:rPr>
              <a:t>"Çevresel</a:t>
            </a:r>
            <a:r>
              <a:rPr lang="tr-TR" sz="2800" spc="55" dirty="0">
                <a:latin typeface="+mn-lt"/>
              </a:rPr>
              <a:t> </a:t>
            </a:r>
            <a:r>
              <a:rPr lang="tr-TR" sz="2800" spc="50" dirty="0">
                <a:latin typeface="+mn-lt"/>
              </a:rPr>
              <a:t>Fizyoterapi</a:t>
            </a:r>
            <a:r>
              <a:rPr lang="tr-TR" sz="2800" spc="25" dirty="0">
                <a:latin typeface="+mn-lt"/>
              </a:rPr>
              <a:t> </a:t>
            </a:r>
            <a:r>
              <a:rPr lang="tr-TR" sz="2800" spc="-25" dirty="0">
                <a:latin typeface="+mn-lt"/>
              </a:rPr>
              <a:t>ve</a:t>
            </a:r>
            <a:r>
              <a:rPr lang="tr-TR" sz="2800" dirty="0">
                <a:latin typeface="+mn-lt"/>
              </a:rPr>
              <a:t> </a:t>
            </a:r>
            <a:r>
              <a:rPr lang="tr-TR" sz="2800" spc="95" dirty="0">
                <a:latin typeface="+mn-lt"/>
              </a:rPr>
              <a:t>Sürdürülebilirlik"</a:t>
            </a:r>
            <a:r>
              <a:rPr lang="tr-TR" sz="2800" spc="-204" dirty="0">
                <a:latin typeface="+mn-lt"/>
              </a:rPr>
              <a:t> </a:t>
            </a:r>
            <a:r>
              <a:rPr lang="tr-TR" sz="2800" spc="55" dirty="0">
                <a:latin typeface="+mn-lt"/>
              </a:rPr>
              <a:t>dersini</a:t>
            </a:r>
            <a:r>
              <a:rPr lang="tr-TR" sz="2800" spc="-95" dirty="0">
                <a:latin typeface="+mn-lt"/>
              </a:rPr>
              <a:t> </a:t>
            </a:r>
            <a:r>
              <a:rPr lang="tr-TR" sz="2800" dirty="0">
                <a:latin typeface="+mn-lt"/>
              </a:rPr>
              <a:t>resmi</a:t>
            </a:r>
            <a:r>
              <a:rPr lang="tr-TR" sz="2800" spc="-100" dirty="0">
                <a:latin typeface="+mn-lt"/>
              </a:rPr>
              <a:t> </a:t>
            </a:r>
            <a:r>
              <a:rPr lang="tr-TR" sz="2800" spc="55" dirty="0">
                <a:latin typeface="+mn-lt"/>
              </a:rPr>
              <a:t>müfredatına</a:t>
            </a:r>
            <a:r>
              <a:rPr lang="tr-TR" sz="2800" spc="-30" dirty="0">
                <a:latin typeface="+mn-lt"/>
              </a:rPr>
              <a:t> </a:t>
            </a:r>
            <a:r>
              <a:rPr lang="tr-TR" sz="2800" spc="50" dirty="0">
                <a:latin typeface="+mn-lt"/>
              </a:rPr>
              <a:t>eklemiştir.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205</TotalTime>
  <Words>1633</Words>
  <Application>Microsoft Office PowerPoint</Application>
  <PresentationFormat>Özel</PresentationFormat>
  <Paragraphs>140</Paragraphs>
  <Slides>18</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Aptos</vt:lpstr>
      <vt:lpstr>Arial</vt:lpstr>
      <vt:lpstr>Calibri</vt:lpstr>
      <vt:lpstr>Times New Roman</vt:lpstr>
      <vt:lpstr>Office Theme</vt:lpstr>
      <vt:lpstr>FİZYOTERAPİ VE REHABİLİTASYONDA SÜRDÜREBİLİRLİK</vt:lpstr>
      <vt:lpstr>PowerPoint Sunusu</vt:lpstr>
      <vt:lpstr>PowerPoint Sunusu</vt:lpstr>
      <vt:lpstr>İKLİM DEĞİŞİKLİLİĞİ VE KÜRESEL ISINMA</vt:lpstr>
      <vt:lpstr>Küresel Sağlık Paradoksu ve Etik Sorumluluk</vt:lpstr>
      <vt:lpstr>Küresel Literatür Işığında Bilgi Düzeyleri</vt:lpstr>
      <vt:lpstr>Sağlık Profesyonellerinde Hazırlık Düzeyi (ABD)</vt:lpstr>
      <vt:lpstr>PowerPoint Sunusu</vt:lpstr>
      <vt:lpstr>Türkiye Perspektifi ve Eğitimdeki Yapısal Bariyerler</vt:lpstr>
      <vt:lpstr>Maliyet Algısı ve Klinik Atık Yönetimi</vt:lpstr>
      <vt:lpstr>Mesleki Örgütlerin Yeri ve Evrensel Savunuculuk</vt:lpstr>
      <vt:lpstr>evresel Fizyoterapi Derneği EPA Girişimleri</vt:lpstr>
      <vt:lpstr>FİZYOTERAPİNİN ÇEVRESEL ETKİLERİ</vt:lpstr>
      <vt:lpstr>ÇEVRECİ FİZYOTERAPİ UYGULAMALARI</vt:lpstr>
      <vt:lpstr>Sosyo-Ekonomik Sürdürülebilirliğe Katkılar</vt:lpstr>
      <vt:lpstr>Gezegen Sağlığı ve Hareket Temelli Müdahaleler</vt:lpstr>
      <vt:lpstr>FİZYOTERAPİSTLERİN ÇOK KATMANLI KATKI DÜZEYLERİ</vt:lpstr>
      <vt:lpstr>Teşekkürler / Sorular – Katkılar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cp:lastModifiedBy>Pau</cp:lastModifiedBy>
  <cp:revision>11</cp:revision>
  <dcterms:created xsi:type="dcterms:W3CDTF">2026-05-20T10:59:15Z</dcterms:created>
  <dcterms:modified xsi:type="dcterms:W3CDTF">2026-05-22T12:31:29Z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2026-05-20T00:00:00Z</vt:filetime>
  </property>
  <property fmtid="{D5CDD505-2E9C-101B-9397-08002B2CF9AE}" pid="3" name="LastSaved">
    <vt:filetime>2026-05-20T00:00:00Z</vt:filetime>
  </property>
</Properties>
</file>