
<file path=[Content_Types].xml><?xml version="1.0" encoding="utf-8"?>
<Types xmlns="http://schemas.openxmlformats.org/package/2006/content-types">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8"/>
  </p:notesMasterIdLst>
  <p:sldIdLst>
    <p:sldId id="287" r:id="rId2"/>
    <p:sldId id="288" r:id="rId3"/>
    <p:sldId id="289" r:id="rId4"/>
    <p:sldId id="324" r:id="rId5"/>
    <p:sldId id="325" r:id="rId6"/>
    <p:sldId id="326" r:id="rId7"/>
    <p:sldId id="327" r:id="rId8"/>
    <p:sldId id="328" r:id="rId9"/>
    <p:sldId id="329" r:id="rId10"/>
    <p:sldId id="330" r:id="rId11"/>
    <p:sldId id="331" r:id="rId12"/>
    <p:sldId id="332" r:id="rId13"/>
    <p:sldId id="333" r:id="rId14"/>
    <p:sldId id="334" r:id="rId15"/>
    <p:sldId id="335" r:id="rId16"/>
    <p:sldId id="336" r:id="rId17"/>
    <p:sldId id="337" r:id="rId18"/>
    <p:sldId id="338" r:id="rId19"/>
    <p:sldId id="339" r:id="rId20"/>
    <p:sldId id="340" r:id="rId21"/>
    <p:sldId id="341" r:id="rId22"/>
    <p:sldId id="358" r:id="rId23"/>
    <p:sldId id="359" r:id="rId24"/>
    <p:sldId id="344" r:id="rId25"/>
    <p:sldId id="360" r:id="rId26"/>
    <p:sldId id="361" r:id="rId27"/>
    <p:sldId id="362" r:id="rId28"/>
    <p:sldId id="348" r:id="rId29"/>
    <p:sldId id="363" r:id="rId30"/>
    <p:sldId id="350" r:id="rId31"/>
    <p:sldId id="351" r:id="rId32"/>
    <p:sldId id="364" r:id="rId33"/>
    <p:sldId id="353" r:id="rId34"/>
    <p:sldId id="365" r:id="rId35"/>
    <p:sldId id="366" r:id="rId36"/>
    <p:sldId id="313" r:id="rId3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7" autoAdjust="0"/>
    <p:restoredTop sz="94660"/>
  </p:normalViewPr>
  <p:slideViewPr>
    <p:cSldViewPr snapToGrid="0">
      <p:cViewPr varScale="1">
        <p:scale>
          <a:sx n="66" d="100"/>
          <a:sy n="66" d="100"/>
        </p:scale>
        <p:origin x="679" y="24"/>
      </p:cViewPr>
      <p:guideLst/>
    </p:cSldViewPr>
  </p:slideViewPr>
  <p:notesTextViewPr>
    <p:cViewPr>
      <p:scale>
        <a:sx n="3" d="2"/>
        <a:sy n="3" d="2"/>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05CD000-635F-4FDD-BA7E-A1DAC92EB4AF}" type="datetimeFigureOut">
              <a:rPr lang="en-US" smtClean="0"/>
              <a:t>3/21/2019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DFDD9EF-333C-43CC-921D-1DC1660DE5EA}" type="slidenum">
              <a:rPr lang="en-US" smtClean="0"/>
              <a:t>‹#›</a:t>
            </a:fld>
            <a:endParaRPr lang="en-US"/>
          </a:p>
        </p:txBody>
      </p:sp>
    </p:spTree>
    <p:extLst>
      <p:ext uri="{BB962C8B-B14F-4D97-AF65-F5344CB8AC3E}">
        <p14:creationId xmlns:p14="http://schemas.microsoft.com/office/powerpoint/2010/main" val="287783854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5864E70-DE8C-42A9-AC99-B43FC70B49F8}" type="slidenum">
              <a:rPr lang="en-US" altLang="en-US"/>
              <a:pPr/>
              <a:t>5</a:t>
            </a:fld>
            <a:endParaRPr lang="en-US" altLang="en-US"/>
          </a:p>
        </p:txBody>
      </p:sp>
      <p:sp>
        <p:nvSpPr>
          <p:cNvPr id="77826" name="Rectangle 2"/>
          <p:cNvSpPr>
            <a:spLocks noGrp="1" noRot="1" noChangeAspect="1" noChangeArrowheads="1" noTextEdit="1"/>
          </p:cNvSpPr>
          <p:nvPr>
            <p:ph type="sldImg"/>
          </p:nvPr>
        </p:nvSpPr>
        <p:spPr>
          <a:ln/>
        </p:spPr>
      </p:sp>
      <p:sp>
        <p:nvSpPr>
          <p:cNvPr id="77827" name="Rectangle 3"/>
          <p:cNvSpPr>
            <a:spLocks noGrp="1" noChangeArrowheads="1"/>
          </p:cNvSpPr>
          <p:nvPr>
            <p:ph type="body" idx="1"/>
          </p:nvPr>
        </p:nvSpPr>
        <p:spPr/>
        <p:txBody>
          <a:bodyPr/>
          <a:lstStyle/>
          <a:p>
            <a:endParaRPr lang="en-US" altLang="en-US"/>
          </a:p>
        </p:txBody>
      </p:sp>
    </p:spTree>
    <p:extLst>
      <p:ext uri="{BB962C8B-B14F-4D97-AF65-F5344CB8AC3E}">
        <p14:creationId xmlns:p14="http://schemas.microsoft.com/office/powerpoint/2010/main" val="21822980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D5DDA76-87B6-4AE7-8A3A-DE94518F7D4E}" type="slidenum">
              <a:rPr lang="en-US" altLang="en-US"/>
              <a:pPr/>
              <a:t>33</a:t>
            </a:fld>
            <a:endParaRPr lang="en-US" altLang="en-US"/>
          </a:p>
        </p:txBody>
      </p:sp>
      <p:sp>
        <p:nvSpPr>
          <p:cNvPr id="102402" name="Rectangle 2"/>
          <p:cNvSpPr>
            <a:spLocks noGrp="1" noRot="1" noChangeAspect="1" noChangeArrowheads="1" noTextEdit="1"/>
          </p:cNvSpPr>
          <p:nvPr>
            <p:ph type="sldImg"/>
          </p:nvPr>
        </p:nvSpPr>
        <p:spPr>
          <a:ln/>
        </p:spPr>
      </p:sp>
      <p:sp>
        <p:nvSpPr>
          <p:cNvPr id="102403" name="Rectangle 3"/>
          <p:cNvSpPr>
            <a:spLocks noGrp="1" noChangeArrowheads="1"/>
          </p:cNvSpPr>
          <p:nvPr>
            <p:ph type="body" idx="1"/>
          </p:nvPr>
        </p:nvSpPr>
        <p:spPr/>
        <p:txBody>
          <a:bodyPr/>
          <a:lstStyle/>
          <a:p>
            <a:endParaRPr lang="en-US" altLang="en-US"/>
          </a:p>
        </p:txBody>
      </p:sp>
    </p:spTree>
    <p:extLst>
      <p:ext uri="{BB962C8B-B14F-4D97-AF65-F5344CB8AC3E}">
        <p14:creationId xmlns:p14="http://schemas.microsoft.com/office/powerpoint/2010/main" val="33638041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72C426E-4454-4AE0-BB7E-74FB1D1B4BC6}" type="slidenum">
              <a:rPr lang="en-US" altLang="en-US"/>
              <a:pPr/>
              <a:t>7</a:t>
            </a:fld>
            <a:endParaRPr lang="en-US" altLang="en-US"/>
          </a:p>
        </p:txBody>
      </p:sp>
      <p:sp>
        <p:nvSpPr>
          <p:cNvPr id="79874" name="Rectangle 2"/>
          <p:cNvSpPr>
            <a:spLocks noGrp="1" noRot="1" noChangeAspect="1" noChangeArrowheads="1" noTextEdit="1"/>
          </p:cNvSpPr>
          <p:nvPr>
            <p:ph type="sldImg"/>
          </p:nvPr>
        </p:nvSpPr>
        <p:spPr>
          <a:ln/>
        </p:spPr>
      </p:sp>
      <p:sp>
        <p:nvSpPr>
          <p:cNvPr id="79875" name="Rectangle 3"/>
          <p:cNvSpPr>
            <a:spLocks noGrp="1" noChangeArrowheads="1"/>
          </p:cNvSpPr>
          <p:nvPr>
            <p:ph type="body" idx="1"/>
          </p:nvPr>
        </p:nvSpPr>
        <p:spPr/>
        <p:txBody>
          <a:bodyPr/>
          <a:lstStyle/>
          <a:p>
            <a:endParaRPr lang="en-US" altLang="en-US"/>
          </a:p>
        </p:txBody>
      </p:sp>
    </p:spTree>
    <p:extLst>
      <p:ext uri="{BB962C8B-B14F-4D97-AF65-F5344CB8AC3E}">
        <p14:creationId xmlns:p14="http://schemas.microsoft.com/office/powerpoint/2010/main" val="202486777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885D5B4-0C4E-464E-B4A1-FD2D2F70C923}" type="slidenum">
              <a:rPr lang="en-US" altLang="en-US"/>
              <a:pPr/>
              <a:t>13</a:t>
            </a:fld>
            <a:endParaRPr lang="en-US" altLang="en-US"/>
          </a:p>
        </p:txBody>
      </p:sp>
      <p:sp>
        <p:nvSpPr>
          <p:cNvPr id="81922" name="Rectangle 2"/>
          <p:cNvSpPr>
            <a:spLocks noGrp="1" noRot="1" noChangeAspect="1" noChangeArrowheads="1" noTextEdit="1"/>
          </p:cNvSpPr>
          <p:nvPr>
            <p:ph type="sldImg"/>
          </p:nvPr>
        </p:nvSpPr>
        <p:spPr>
          <a:ln/>
        </p:spPr>
      </p:sp>
      <p:sp>
        <p:nvSpPr>
          <p:cNvPr id="81923" name="Rectangle 3"/>
          <p:cNvSpPr>
            <a:spLocks noGrp="1" noChangeArrowheads="1"/>
          </p:cNvSpPr>
          <p:nvPr>
            <p:ph type="body" idx="1"/>
          </p:nvPr>
        </p:nvSpPr>
        <p:spPr/>
        <p:txBody>
          <a:bodyPr/>
          <a:lstStyle/>
          <a:p>
            <a:endParaRPr lang="en-US" altLang="en-US"/>
          </a:p>
        </p:txBody>
      </p:sp>
    </p:spTree>
    <p:extLst>
      <p:ext uri="{BB962C8B-B14F-4D97-AF65-F5344CB8AC3E}">
        <p14:creationId xmlns:p14="http://schemas.microsoft.com/office/powerpoint/2010/main" val="249361465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BCCC90B-A749-4BC6-8E2B-B664ED87D07A}" type="slidenum">
              <a:rPr lang="en-US" altLang="en-US"/>
              <a:pPr/>
              <a:t>15</a:t>
            </a:fld>
            <a:endParaRPr lang="en-US" altLang="en-US"/>
          </a:p>
        </p:txBody>
      </p:sp>
      <p:sp>
        <p:nvSpPr>
          <p:cNvPr id="83970" name="Rectangle 2"/>
          <p:cNvSpPr>
            <a:spLocks noGrp="1" noRot="1" noChangeAspect="1" noChangeArrowheads="1" noTextEdit="1"/>
          </p:cNvSpPr>
          <p:nvPr>
            <p:ph type="sldImg"/>
          </p:nvPr>
        </p:nvSpPr>
        <p:spPr>
          <a:ln/>
        </p:spPr>
      </p:sp>
      <p:sp>
        <p:nvSpPr>
          <p:cNvPr id="83971" name="Rectangle 3"/>
          <p:cNvSpPr>
            <a:spLocks noGrp="1" noChangeArrowheads="1"/>
          </p:cNvSpPr>
          <p:nvPr>
            <p:ph type="body" idx="1"/>
          </p:nvPr>
        </p:nvSpPr>
        <p:spPr/>
        <p:txBody>
          <a:bodyPr/>
          <a:lstStyle/>
          <a:p>
            <a:endParaRPr lang="en-US" altLang="en-US"/>
          </a:p>
        </p:txBody>
      </p:sp>
    </p:spTree>
    <p:extLst>
      <p:ext uri="{BB962C8B-B14F-4D97-AF65-F5344CB8AC3E}">
        <p14:creationId xmlns:p14="http://schemas.microsoft.com/office/powerpoint/2010/main" val="387276042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44706B5-BB6A-41B6-BA07-6834130A96C2}" type="slidenum">
              <a:rPr lang="en-US" altLang="en-US"/>
              <a:pPr/>
              <a:t>19</a:t>
            </a:fld>
            <a:endParaRPr lang="en-US" altLang="en-US"/>
          </a:p>
        </p:txBody>
      </p:sp>
      <p:sp>
        <p:nvSpPr>
          <p:cNvPr id="88066" name="Rectangle 2"/>
          <p:cNvSpPr>
            <a:spLocks noGrp="1" noRot="1" noChangeAspect="1" noChangeArrowheads="1" noTextEdit="1"/>
          </p:cNvSpPr>
          <p:nvPr>
            <p:ph type="sldImg"/>
          </p:nvPr>
        </p:nvSpPr>
        <p:spPr>
          <a:ln/>
        </p:spPr>
      </p:sp>
      <p:sp>
        <p:nvSpPr>
          <p:cNvPr id="88067" name="Rectangle 3"/>
          <p:cNvSpPr>
            <a:spLocks noGrp="1" noChangeArrowheads="1"/>
          </p:cNvSpPr>
          <p:nvPr>
            <p:ph type="body" idx="1"/>
          </p:nvPr>
        </p:nvSpPr>
        <p:spPr/>
        <p:txBody>
          <a:bodyPr/>
          <a:lstStyle/>
          <a:p>
            <a:endParaRPr lang="en-US" altLang="en-US"/>
          </a:p>
        </p:txBody>
      </p:sp>
    </p:spTree>
    <p:extLst>
      <p:ext uri="{BB962C8B-B14F-4D97-AF65-F5344CB8AC3E}">
        <p14:creationId xmlns:p14="http://schemas.microsoft.com/office/powerpoint/2010/main" val="360557445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DC769CD-DDD1-4E68-A8D4-C4F15F401703}" type="slidenum">
              <a:rPr lang="en-US" altLang="en-US"/>
              <a:pPr/>
              <a:t>24</a:t>
            </a:fld>
            <a:endParaRPr lang="en-US" altLang="en-US"/>
          </a:p>
        </p:txBody>
      </p:sp>
      <p:sp>
        <p:nvSpPr>
          <p:cNvPr id="94210" name="Rectangle 2"/>
          <p:cNvSpPr>
            <a:spLocks noGrp="1" noRot="1" noChangeAspect="1" noChangeArrowheads="1" noTextEdit="1"/>
          </p:cNvSpPr>
          <p:nvPr>
            <p:ph type="sldImg"/>
          </p:nvPr>
        </p:nvSpPr>
        <p:spPr>
          <a:ln/>
        </p:spPr>
      </p:sp>
      <p:sp>
        <p:nvSpPr>
          <p:cNvPr id="94211" name="Rectangle 3"/>
          <p:cNvSpPr>
            <a:spLocks noGrp="1" noChangeArrowheads="1"/>
          </p:cNvSpPr>
          <p:nvPr>
            <p:ph type="body" idx="1"/>
          </p:nvPr>
        </p:nvSpPr>
        <p:spPr/>
        <p:txBody>
          <a:bodyPr/>
          <a:lstStyle/>
          <a:p>
            <a:endParaRPr lang="en-US" altLang="en-US"/>
          </a:p>
        </p:txBody>
      </p:sp>
    </p:spTree>
    <p:extLst>
      <p:ext uri="{BB962C8B-B14F-4D97-AF65-F5344CB8AC3E}">
        <p14:creationId xmlns:p14="http://schemas.microsoft.com/office/powerpoint/2010/main" val="137506658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E685B5B-69FE-46F4-8D41-7C932A28207D}" type="slidenum">
              <a:rPr lang="en-US" altLang="en-US"/>
              <a:pPr/>
              <a:t>28</a:t>
            </a:fld>
            <a:endParaRPr lang="en-US" altLang="en-US"/>
          </a:p>
        </p:txBody>
      </p:sp>
      <p:sp>
        <p:nvSpPr>
          <p:cNvPr id="96258" name="Rectangle 2"/>
          <p:cNvSpPr>
            <a:spLocks noGrp="1" noRot="1" noChangeAspect="1" noChangeArrowheads="1" noTextEdit="1"/>
          </p:cNvSpPr>
          <p:nvPr>
            <p:ph type="sldImg"/>
          </p:nvPr>
        </p:nvSpPr>
        <p:spPr>
          <a:ln/>
        </p:spPr>
      </p:sp>
      <p:sp>
        <p:nvSpPr>
          <p:cNvPr id="96259" name="Rectangle 3"/>
          <p:cNvSpPr>
            <a:spLocks noGrp="1" noChangeArrowheads="1"/>
          </p:cNvSpPr>
          <p:nvPr>
            <p:ph type="body" idx="1"/>
          </p:nvPr>
        </p:nvSpPr>
        <p:spPr/>
        <p:txBody>
          <a:bodyPr/>
          <a:lstStyle/>
          <a:p>
            <a:endParaRPr lang="en-US" altLang="en-US"/>
          </a:p>
        </p:txBody>
      </p:sp>
    </p:spTree>
    <p:extLst>
      <p:ext uri="{BB962C8B-B14F-4D97-AF65-F5344CB8AC3E}">
        <p14:creationId xmlns:p14="http://schemas.microsoft.com/office/powerpoint/2010/main" val="99755937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9A45E37-1FEC-4C5A-98FA-46B4F23D274B}" type="slidenum">
              <a:rPr lang="en-US" altLang="en-US"/>
              <a:pPr/>
              <a:t>30</a:t>
            </a:fld>
            <a:endParaRPr lang="en-US" altLang="en-US"/>
          </a:p>
        </p:txBody>
      </p:sp>
      <p:sp>
        <p:nvSpPr>
          <p:cNvPr id="100354" name="Rectangle 2"/>
          <p:cNvSpPr>
            <a:spLocks noGrp="1" noRot="1" noChangeAspect="1" noChangeArrowheads="1" noTextEdit="1"/>
          </p:cNvSpPr>
          <p:nvPr>
            <p:ph type="sldImg"/>
          </p:nvPr>
        </p:nvSpPr>
        <p:spPr>
          <a:ln/>
        </p:spPr>
      </p:sp>
      <p:sp>
        <p:nvSpPr>
          <p:cNvPr id="100355" name="Rectangle 3"/>
          <p:cNvSpPr>
            <a:spLocks noGrp="1" noChangeArrowheads="1"/>
          </p:cNvSpPr>
          <p:nvPr>
            <p:ph type="body" idx="1"/>
          </p:nvPr>
        </p:nvSpPr>
        <p:spPr/>
        <p:txBody>
          <a:bodyPr/>
          <a:lstStyle/>
          <a:p>
            <a:endParaRPr lang="en-US" altLang="en-US"/>
          </a:p>
        </p:txBody>
      </p:sp>
    </p:spTree>
    <p:extLst>
      <p:ext uri="{BB962C8B-B14F-4D97-AF65-F5344CB8AC3E}">
        <p14:creationId xmlns:p14="http://schemas.microsoft.com/office/powerpoint/2010/main" val="255475214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5172CFB-9CEA-4065-9969-8663724105C6}" type="slidenum">
              <a:rPr lang="en-US" altLang="en-US"/>
              <a:pPr/>
              <a:t>31</a:t>
            </a:fld>
            <a:endParaRPr lang="en-US" altLang="en-US"/>
          </a:p>
        </p:txBody>
      </p:sp>
      <p:sp>
        <p:nvSpPr>
          <p:cNvPr id="98306" name="Rectangle 2"/>
          <p:cNvSpPr>
            <a:spLocks noGrp="1" noRot="1" noChangeAspect="1" noChangeArrowheads="1" noTextEdit="1"/>
          </p:cNvSpPr>
          <p:nvPr>
            <p:ph type="sldImg"/>
          </p:nvPr>
        </p:nvSpPr>
        <p:spPr>
          <a:ln/>
        </p:spPr>
      </p:sp>
      <p:sp>
        <p:nvSpPr>
          <p:cNvPr id="98307" name="Rectangle 3"/>
          <p:cNvSpPr>
            <a:spLocks noGrp="1" noChangeArrowheads="1"/>
          </p:cNvSpPr>
          <p:nvPr>
            <p:ph type="body" idx="1"/>
          </p:nvPr>
        </p:nvSpPr>
        <p:spPr/>
        <p:txBody>
          <a:bodyPr/>
          <a:lstStyle/>
          <a:p>
            <a:endParaRPr lang="en-US" altLang="en-US"/>
          </a:p>
        </p:txBody>
      </p:sp>
    </p:spTree>
    <p:extLst>
      <p:ext uri="{BB962C8B-B14F-4D97-AF65-F5344CB8AC3E}">
        <p14:creationId xmlns:p14="http://schemas.microsoft.com/office/powerpoint/2010/main" val="315340510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9A073F6D-AA4C-4E9B-91D9-3038D899CC0C}" type="datetimeFigureOut">
              <a:rPr lang="en-US" smtClean="0"/>
              <a:t>3/21/2019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44C4E60-883E-4558-84A5-76C72B890406}" type="slidenum">
              <a:rPr lang="en-US" smtClean="0"/>
              <a:t>‹#›</a:t>
            </a:fld>
            <a:endParaRPr lang="en-US"/>
          </a:p>
        </p:txBody>
      </p:sp>
    </p:spTree>
    <p:extLst>
      <p:ext uri="{BB962C8B-B14F-4D97-AF65-F5344CB8AC3E}">
        <p14:creationId xmlns:p14="http://schemas.microsoft.com/office/powerpoint/2010/main" val="142096610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A073F6D-AA4C-4E9B-91D9-3038D899CC0C}" type="datetimeFigureOut">
              <a:rPr lang="en-US" smtClean="0"/>
              <a:t>3/21/2019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44C4E60-883E-4558-84A5-76C72B890406}" type="slidenum">
              <a:rPr lang="en-US" smtClean="0"/>
              <a:t>‹#›</a:t>
            </a:fld>
            <a:endParaRPr lang="en-US"/>
          </a:p>
        </p:txBody>
      </p:sp>
    </p:spTree>
    <p:extLst>
      <p:ext uri="{BB962C8B-B14F-4D97-AF65-F5344CB8AC3E}">
        <p14:creationId xmlns:p14="http://schemas.microsoft.com/office/powerpoint/2010/main" val="225498141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A073F6D-AA4C-4E9B-91D9-3038D899CC0C}" type="datetimeFigureOut">
              <a:rPr lang="en-US" smtClean="0"/>
              <a:t>3/21/2019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44C4E60-883E-4558-84A5-76C72B890406}" type="slidenum">
              <a:rPr lang="en-US" smtClean="0"/>
              <a:t>‹#›</a:t>
            </a:fld>
            <a:endParaRPr lang="en-US"/>
          </a:p>
        </p:txBody>
      </p:sp>
    </p:spTree>
    <p:extLst>
      <p:ext uri="{BB962C8B-B14F-4D97-AF65-F5344CB8AC3E}">
        <p14:creationId xmlns:p14="http://schemas.microsoft.com/office/powerpoint/2010/main" val="403113329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A073F6D-AA4C-4E9B-91D9-3038D899CC0C}" type="datetimeFigureOut">
              <a:rPr lang="en-US" smtClean="0"/>
              <a:t>3/21/2019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44C4E60-883E-4558-84A5-76C72B890406}" type="slidenum">
              <a:rPr lang="en-US" smtClean="0"/>
              <a:t>‹#›</a:t>
            </a:fld>
            <a:endParaRPr lang="en-US"/>
          </a:p>
        </p:txBody>
      </p:sp>
    </p:spTree>
    <p:extLst>
      <p:ext uri="{BB962C8B-B14F-4D97-AF65-F5344CB8AC3E}">
        <p14:creationId xmlns:p14="http://schemas.microsoft.com/office/powerpoint/2010/main" val="42483356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A073F6D-AA4C-4E9B-91D9-3038D899CC0C}" type="datetimeFigureOut">
              <a:rPr lang="en-US" smtClean="0"/>
              <a:t>3/21/2019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44C4E60-883E-4558-84A5-76C72B890406}" type="slidenum">
              <a:rPr lang="en-US" smtClean="0"/>
              <a:t>‹#›</a:t>
            </a:fld>
            <a:endParaRPr lang="en-US"/>
          </a:p>
        </p:txBody>
      </p:sp>
    </p:spTree>
    <p:extLst>
      <p:ext uri="{BB962C8B-B14F-4D97-AF65-F5344CB8AC3E}">
        <p14:creationId xmlns:p14="http://schemas.microsoft.com/office/powerpoint/2010/main" val="5678876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9A073F6D-AA4C-4E9B-91D9-3038D899CC0C}" type="datetimeFigureOut">
              <a:rPr lang="en-US" smtClean="0"/>
              <a:t>3/21/2019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44C4E60-883E-4558-84A5-76C72B890406}" type="slidenum">
              <a:rPr lang="en-US" smtClean="0"/>
              <a:t>‹#›</a:t>
            </a:fld>
            <a:endParaRPr lang="en-US"/>
          </a:p>
        </p:txBody>
      </p:sp>
    </p:spTree>
    <p:extLst>
      <p:ext uri="{BB962C8B-B14F-4D97-AF65-F5344CB8AC3E}">
        <p14:creationId xmlns:p14="http://schemas.microsoft.com/office/powerpoint/2010/main" val="142845298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9A073F6D-AA4C-4E9B-91D9-3038D899CC0C}" type="datetimeFigureOut">
              <a:rPr lang="en-US" smtClean="0"/>
              <a:t>3/21/2019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44C4E60-883E-4558-84A5-76C72B890406}" type="slidenum">
              <a:rPr lang="en-US" smtClean="0"/>
              <a:t>‹#›</a:t>
            </a:fld>
            <a:endParaRPr lang="en-US"/>
          </a:p>
        </p:txBody>
      </p:sp>
    </p:spTree>
    <p:extLst>
      <p:ext uri="{BB962C8B-B14F-4D97-AF65-F5344CB8AC3E}">
        <p14:creationId xmlns:p14="http://schemas.microsoft.com/office/powerpoint/2010/main" val="313450799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9A073F6D-AA4C-4E9B-91D9-3038D899CC0C}" type="datetimeFigureOut">
              <a:rPr lang="en-US" smtClean="0"/>
              <a:t>3/21/2019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44C4E60-883E-4558-84A5-76C72B890406}" type="slidenum">
              <a:rPr lang="en-US" smtClean="0"/>
              <a:t>‹#›</a:t>
            </a:fld>
            <a:endParaRPr lang="en-US"/>
          </a:p>
        </p:txBody>
      </p:sp>
    </p:spTree>
    <p:extLst>
      <p:ext uri="{BB962C8B-B14F-4D97-AF65-F5344CB8AC3E}">
        <p14:creationId xmlns:p14="http://schemas.microsoft.com/office/powerpoint/2010/main" val="72601518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A073F6D-AA4C-4E9B-91D9-3038D899CC0C}" type="datetimeFigureOut">
              <a:rPr lang="en-US" smtClean="0"/>
              <a:t>3/21/2019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44C4E60-883E-4558-84A5-76C72B890406}" type="slidenum">
              <a:rPr lang="en-US" smtClean="0"/>
              <a:t>‹#›</a:t>
            </a:fld>
            <a:endParaRPr lang="en-US"/>
          </a:p>
        </p:txBody>
      </p:sp>
    </p:spTree>
    <p:extLst>
      <p:ext uri="{BB962C8B-B14F-4D97-AF65-F5344CB8AC3E}">
        <p14:creationId xmlns:p14="http://schemas.microsoft.com/office/powerpoint/2010/main" val="115664086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A073F6D-AA4C-4E9B-91D9-3038D899CC0C}" type="datetimeFigureOut">
              <a:rPr lang="en-US" smtClean="0"/>
              <a:t>3/21/2019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44C4E60-883E-4558-84A5-76C72B890406}" type="slidenum">
              <a:rPr lang="en-US" smtClean="0"/>
              <a:t>‹#›</a:t>
            </a:fld>
            <a:endParaRPr lang="en-US"/>
          </a:p>
        </p:txBody>
      </p:sp>
    </p:spTree>
    <p:extLst>
      <p:ext uri="{BB962C8B-B14F-4D97-AF65-F5344CB8AC3E}">
        <p14:creationId xmlns:p14="http://schemas.microsoft.com/office/powerpoint/2010/main" val="13662308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A073F6D-AA4C-4E9B-91D9-3038D899CC0C}" type="datetimeFigureOut">
              <a:rPr lang="en-US" smtClean="0"/>
              <a:t>3/21/2019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44C4E60-883E-4558-84A5-76C72B890406}" type="slidenum">
              <a:rPr lang="en-US" smtClean="0"/>
              <a:t>‹#›</a:t>
            </a:fld>
            <a:endParaRPr lang="en-US"/>
          </a:p>
        </p:txBody>
      </p:sp>
    </p:spTree>
    <p:extLst>
      <p:ext uri="{BB962C8B-B14F-4D97-AF65-F5344CB8AC3E}">
        <p14:creationId xmlns:p14="http://schemas.microsoft.com/office/powerpoint/2010/main" val="350822663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A073F6D-AA4C-4E9B-91D9-3038D899CC0C}" type="datetimeFigureOut">
              <a:rPr lang="en-US" smtClean="0"/>
              <a:t>3/21/2019</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44C4E60-883E-4558-84A5-76C72B890406}" type="slidenum">
              <a:rPr lang="en-US" smtClean="0"/>
              <a:t>‹#›</a:t>
            </a:fld>
            <a:endParaRPr lang="en-US"/>
          </a:p>
        </p:txBody>
      </p:sp>
    </p:spTree>
    <p:extLst>
      <p:ext uri="{BB962C8B-B14F-4D97-AF65-F5344CB8AC3E}">
        <p14:creationId xmlns:p14="http://schemas.microsoft.com/office/powerpoint/2010/main" val="16823255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7.xml"/><Relationship Id="rId1" Type="http://schemas.openxmlformats.org/officeDocument/2006/relationships/slideLayout" Target="../slideLayouts/slideLayout7.xml"/><Relationship Id="rId5" Type="http://schemas.openxmlformats.org/officeDocument/2006/relationships/image" Target="../media/image11.jpeg"/><Relationship Id="rId4" Type="http://schemas.openxmlformats.org/officeDocument/2006/relationships/image" Target="../media/image10.jpe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dirty="0" smtClean="0"/>
              <a:t>Gaz kromatografi</a:t>
            </a:r>
            <a:endParaRPr lang="en-US" dirty="0"/>
          </a:p>
        </p:txBody>
      </p:sp>
      <p:sp>
        <p:nvSpPr>
          <p:cNvPr id="3" name="Content Placeholder 2"/>
          <p:cNvSpPr>
            <a:spLocks noGrp="1"/>
          </p:cNvSpPr>
          <p:nvPr>
            <p:ph idx="1"/>
          </p:nvPr>
        </p:nvSpPr>
        <p:spPr/>
        <p:txBody>
          <a:bodyPr/>
          <a:lstStyle/>
          <a:p>
            <a:r>
              <a:rPr lang="tr-TR" dirty="0" smtClean="0"/>
              <a:t>Gaz kromatografide (GC),buharlaştırılmış numunenin bileşenleri, hareketli faz ile bir kolona tutturulmuş bir sıvı veya bir katı faz arasında dağılması sonucunda ayrılır. İnert bir gaz olan hareketli fazın akışıyla elüsyon gerçekleştirilir.</a:t>
            </a:r>
          </a:p>
          <a:p>
            <a:r>
              <a:rPr lang="tr-TR" dirty="0" smtClean="0"/>
              <a:t> Diğer çoğu kromatografi türlerindekinin aksine, hareketli faz analit molekülleri ile etkileşime girmez; tek işlevi analtin kolon içinde taşımaktır. </a:t>
            </a:r>
          </a:p>
          <a:p>
            <a:r>
              <a:rPr lang="tr-TR" dirty="0" smtClean="0"/>
              <a:t>İki türgaz kromatografisi vardır: Gaz-katı kromatografi ve gaz-sıvı kromatografi. Gaz-sıvı kromatografi biliminin tüm dallarında yaygın olarak kullanılır ve genellikle adı faz kromatografi olarak kısaltılır.</a:t>
            </a:r>
          </a:p>
        </p:txBody>
      </p:sp>
    </p:spTree>
    <p:extLst>
      <p:ext uri="{BB962C8B-B14F-4D97-AF65-F5344CB8AC3E}">
        <p14:creationId xmlns:p14="http://schemas.microsoft.com/office/powerpoint/2010/main" val="283485857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3619501" y="190393"/>
            <a:ext cx="5000624" cy="6539496"/>
          </a:xfrm>
          <a:prstGeom prst="rect">
            <a:avLst/>
          </a:prstGeom>
        </p:spPr>
      </p:pic>
    </p:spTree>
    <p:extLst>
      <p:ext uri="{BB962C8B-B14F-4D97-AF65-F5344CB8AC3E}">
        <p14:creationId xmlns:p14="http://schemas.microsoft.com/office/powerpoint/2010/main" val="105981113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dirty="0" smtClean="0"/>
              <a:t>Dedeksiyon sistemleri</a:t>
            </a:r>
            <a:endParaRPr lang="en-US" dirty="0"/>
          </a:p>
        </p:txBody>
      </p:sp>
      <p:sp>
        <p:nvSpPr>
          <p:cNvPr id="3" name="Content Placeholder 2"/>
          <p:cNvSpPr>
            <a:spLocks noGrp="1"/>
          </p:cNvSpPr>
          <p:nvPr>
            <p:ph idx="1"/>
          </p:nvPr>
        </p:nvSpPr>
        <p:spPr/>
        <p:txBody>
          <a:bodyPr/>
          <a:lstStyle/>
          <a:p>
            <a:r>
              <a:rPr lang="tr-TR" dirty="0" smtClean="0"/>
              <a:t>Gaz kromatografik ayırmalar için onlarca dedektör sistemi araştırılmış ve kullanılmıştır. Burada, öncelikle, gaz kromatografide kullanılan dedektörlerde istenen özelliklerden ve sonra da yaygınca kullanılan dedektörlerden bahsediceğiz.</a:t>
            </a:r>
          </a:p>
          <a:p>
            <a:r>
              <a:rPr lang="tr-TR" dirty="0" smtClean="0"/>
              <a:t>İdeal dedektörün özellikleri</a:t>
            </a:r>
          </a:p>
          <a:p>
            <a:pPr lvl="1"/>
            <a:r>
              <a:rPr lang="tr-TR" dirty="0" smtClean="0"/>
              <a:t>1)Uygun duyarlılık</a:t>
            </a:r>
          </a:p>
          <a:p>
            <a:pPr lvl="1"/>
            <a:r>
              <a:rPr lang="tr-TR" dirty="0" smtClean="0"/>
              <a:t>2) İyi kararlılık ve tekrarlanabilirlik</a:t>
            </a:r>
          </a:p>
          <a:p>
            <a:pPr lvl="1"/>
            <a:r>
              <a:rPr lang="tr-TR" dirty="0" smtClean="0"/>
              <a:t>3) Çözünenler için, onun üstel değeri olarak birkaç birime varan doğrusal bir cevap</a:t>
            </a:r>
          </a:p>
          <a:p>
            <a:pPr lvl="1"/>
            <a:r>
              <a:rPr lang="tr-TR" dirty="0" smtClean="0"/>
              <a:t>4) Oda sıcaklığında en az 400 dereceye ulaşan bir sıcaklık aralığı	</a:t>
            </a:r>
            <a:endParaRPr lang="en-US" dirty="0"/>
          </a:p>
        </p:txBody>
      </p:sp>
    </p:spTree>
    <p:extLst>
      <p:ext uri="{BB962C8B-B14F-4D97-AF65-F5344CB8AC3E}">
        <p14:creationId xmlns:p14="http://schemas.microsoft.com/office/powerpoint/2010/main" val="274140421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dirty="0" smtClean="0"/>
              <a:t>Dedeksiyon sistemleri</a:t>
            </a:r>
            <a:endParaRPr lang="en-US" dirty="0"/>
          </a:p>
        </p:txBody>
      </p:sp>
      <p:sp>
        <p:nvSpPr>
          <p:cNvPr id="3" name="Content Placeholder 2"/>
          <p:cNvSpPr>
            <a:spLocks noGrp="1"/>
          </p:cNvSpPr>
          <p:nvPr>
            <p:ph idx="1"/>
          </p:nvPr>
        </p:nvSpPr>
        <p:spPr/>
        <p:txBody>
          <a:bodyPr/>
          <a:lstStyle/>
          <a:p>
            <a:r>
              <a:rPr lang="tr-TR" dirty="0" smtClean="0"/>
              <a:t>İdeal dedektörün özellikleri</a:t>
            </a:r>
          </a:p>
          <a:p>
            <a:pPr lvl="1"/>
            <a:r>
              <a:rPr lang="tr-TR" dirty="0" smtClean="0"/>
              <a:t>5) Akış hızından bağımsız olan kısa bir cevap süresi</a:t>
            </a:r>
          </a:p>
          <a:p>
            <a:pPr lvl="1"/>
            <a:r>
              <a:rPr lang="tr-TR" dirty="0"/>
              <a:t>6</a:t>
            </a:r>
            <a:r>
              <a:rPr lang="tr-TR" dirty="0" smtClean="0"/>
              <a:t>) Yüksek güvenilirlik ve kullanma kolaylığı</a:t>
            </a:r>
          </a:p>
          <a:p>
            <a:pPr lvl="1"/>
            <a:r>
              <a:rPr lang="tr-TR" dirty="0"/>
              <a:t>7</a:t>
            </a:r>
            <a:r>
              <a:rPr lang="tr-TR" dirty="0" smtClean="0"/>
              <a:t>) Bütün çözünenler için benzer bir cevap veya bir veya daha çok sınıftaki çözünenler için öngörülebilen seçici cevaplar</a:t>
            </a:r>
          </a:p>
          <a:p>
            <a:pPr lvl="1"/>
            <a:r>
              <a:rPr lang="tr-TR" dirty="0"/>
              <a:t>8</a:t>
            </a:r>
            <a:r>
              <a:rPr lang="tr-TR" dirty="0" smtClean="0"/>
              <a:t>) Numuneyi tahrip etmeme özelliği</a:t>
            </a:r>
          </a:p>
          <a:p>
            <a:r>
              <a:rPr lang="tr-TR" dirty="0" smtClean="0"/>
              <a:t>Bu niteliklerin tümüne sahip bir dedektör mevcut değildir. 	</a:t>
            </a:r>
            <a:endParaRPr lang="en-US" dirty="0"/>
          </a:p>
        </p:txBody>
      </p:sp>
    </p:spTree>
    <p:extLst>
      <p:ext uri="{BB962C8B-B14F-4D97-AF65-F5344CB8AC3E}">
        <p14:creationId xmlns:p14="http://schemas.microsoft.com/office/powerpoint/2010/main" val="124583857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900" name="Rectangle 4" descr="27T01"/>
          <p:cNvSpPr>
            <a:spLocks noGrp="1" noChangeAspect="1" noChangeArrowheads="1"/>
          </p:cNvSpPr>
          <p:nvPr isPhoto="1"/>
        </p:nvSpPr>
        <p:spPr bwMode="auto">
          <a:xfrm>
            <a:off x="1524000" y="1987551"/>
            <a:ext cx="9144000" cy="2881313"/>
          </a:xfrm>
          <a:prstGeom prst="rect">
            <a:avLst/>
          </a:prstGeom>
          <a:blipFill dpi="0" rotWithShape="1">
            <a:blip r:embed="rId3"/>
            <a:srcRect/>
            <a:stretch>
              <a:fillRect r="-33"/>
            </a:stretch>
          </a:blip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Tree>
    <p:extLst>
      <p:ext uri="{BB962C8B-B14F-4D97-AF65-F5344CB8AC3E}">
        <p14:creationId xmlns:p14="http://schemas.microsoft.com/office/powerpoint/2010/main" val="326400483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dirty="0" smtClean="0"/>
              <a:t>Alev İyonlaşma dedektörleri</a:t>
            </a:r>
            <a:endParaRPr lang="en-US" dirty="0"/>
          </a:p>
        </p:txBody>
      </p:sp>
      <p:sp>
        <p:nvSpPr>
          <p:cNvPr id="3" name="Content Placeholder 2"/>
          <p:cNvSpPr>
            <a:spLocks noGrp="1"/>
          </p:cNvSpPr>
          <p:nvPr>
            <p:ph idx="1"/>
          </p:nvPr>
        </p:nvSpPr>
        <p:spPr/>
        <p:txBody>
          <a:bodyPr>
            <a:normAutofit fontScale="92500" lnSpcReduction="20000"/>
          </a:bodyPr>
          <a:lstStyle/>
          <a:p>
            <a:r>
              <a:rPr lang="tr-TR" dirty="0" smtClean="0"/>
              <a:t>Alev iyonlaşma dedektörü (FID), gaz kromatografide en yaygın biçimde kullanılan ve en genel uygunlama alanı olan bir dedektördür. </a:t>
            </a:r>
          </a:p>
          <a:p>
            <a:r>
              <a:rPr lang="tr-TR" dirty="0" smtClean="0"/>
              <a:t>Bir alev başlığı kullanılarak, kolondan gelen karışım hidrojen ve hava ile karıştırılır, ve elektriksel kıvılcımla ateşlendirilir. </a:t>
            </a:r>
          </a:p>
          <a:p>
            <a:r>
              <a:rPr lang="tr-TR" dirty="0" smtClean="0"/>
              <a:t>Organik bileşiklerin çoğu, hidrojen/hava alevi sıcaklığında, alevde elektrik iletkenliği oluşturan iyon ve elektronlar üretirler. </a:t>
            </a:r>
          </a:p>
          <a:p>
            <a:r>
              <a:rPr lang="tr-TR" dirty="0" smtClean="0"/>
              <a:t>Alev başlığı ucu ile alev üzerindeki bir toplayıcı elektrot arasına birkaç yüz voltluk bir gerilim uygulanır. Oluşan akım daha sonra ölçüm için yüksek empedanslı bir işlemsel yükselticiye yönlendirilir. </a:t>
            </a:r>
          </a:p>
          <a:p>
            <a:r>
              <a:rPr lang="tr-TR" dirty="0" smtClean="0"/>
              <a:t>Alev iyonlaşmalı dedektör, yüksek duyarlılık, geniş bir doğrusal cevap aralığı ve düşük gürültü gibi özellikler taşır. Bir sakıncası ise, numuneyi tahrip etmesidir. </a:t>
            </a:r>
          </a:p>
          <a:p>
            <a:endParaRPr lang="en-US" dirty="0"/>
          </a:p>
        </p:txBody>
      </p:sp>
    </p:spTree>
    <p:extLst>
      <p:ext uri="{BB962C8B-B14F-4D97-AF65-F5344CB8AC3E}">
        <p14:creationId xmlns:p14="http://schemas.microsoft.com/office/powerpoint/2010/main" val="304533943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8" name="Rectangle 4" descr="2708"/>
          <p:cNvSpPr>
            <a:spLocks noGrp="1" noChangeAspect="1" noChangeArrowheads="1"/>
          </p:cNvSpPr>
          <p:nvPr isPhoto="1"/>
        </p:nvSpPr>
        <p:spPr bwMode="auto">
          <a:xfrm>
            <a:off x="3751264" y="0"/>
            <a:ext cx="4687887" cy="6858000"/>
          </a:xfrm>
          <a:prstGeom prst="rect">
            <a:avLst/>
          </a:prstGeom>
          <a:blipFill dpi="0" rotWithShape="1">
            <a:blip r:embed="rId3"/>
            <a:srcRect/>
            <a:stretch>
              <a:fillRect r="-14"/>
            </a:stretch>
          </a:blip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Tree>
    <p:extLst>
      <p:ext uri="{BB962C8B-B14F-4D97-AF65-F5344CB8AC3E}">
        <p14:creationId xmlns:p14="http://schemas.microsoft.com/office/powerpoint/2010/main" val="82477753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dirty="0" smtClean="0"/>
              <a:t>Alev İyonlaşma dedektörleri</a:t>
            </a:r>
            <a:endParaRPr lang="en-US" dirty="0"/>
          </a:p>
        </p:txBody>
      </p:sp>
      <p:sp>
        <p:nvSpPr>
          <p:cNvPr id="3" name="Content Placeholder 2"/>
          <p:cNvSpPr>
            <a:spLocks noGrp="1"/>
          </p:cNvSpPr>
          <p:nvPr>
            <p:ph idx="1"/>
          </p:nvPr>
        </p:nvSpPr>
        <p:spPr/>
        <p:txBody>
          <a:bodyPr>
            <a:normAutofit fontScale="92500" lnSpcReduction="20000"/>
          </a:bodyPr>
          <a:lstStyle/>
          <a:p>
            <a:r>
              <a:rPr lang="tr-TR" dirty="0" smtClean="0"/>
              <a:t>Alev iyonlaşma dedektörü (FID), gaz kromatografide en yaygın biçimde kullanılan ve en genel uygunlama alanı olan bir dedektördür. </a:t>
            </a:r>
          </a:p>
          <a:p>
            <a:r>
              <a:rPr lang="tr-TR" dirty="0" smtClean="0"/>
              <a:t>Bir alev başlığı kullanılarak, kolondan gelen karışım hidrojen ve hava ile karıştırılır, ve elektriksel kıvılcımla ateşlendirilir. </a:t>
            </a:r>
          </a:p>
          <a:p>
            <a:r>
              <a:rPr lang="tr-TR" dirty="0" smtClean="0"/>
              <a:t>Organik bileşiklerin çoğu, hidrojen/hava alevi sıcaklığında, alevde elektrik iletkenliği oluşturan iyon ve elektronlar üretirler. </a:t>
            </a:r>
          </a:p>
          <a:p>
            <a:r>
              <a:rPr lang="tr-TR" dirty="0" smtClean="0"/>
              <a:t>Alev başlığı ucu ile alev üzerindeki bir toplayıcı elektrot arasına birkaç yüz voltluk bir gerilim uygulanır. Oluşan akım daha sonra ölçüm için yüksek empedanslı bir işlemsel yükselticiye yönlendirilir. </a:t>
            </a:r>
          </a:p>
          <a:p>
            <a:r>
              <a:rPr lang="tr-TR" dirty="0" smtClean="0"/>
              <a:t>Alev iyonlaşmalı dedektör, yüksek duyarlılık, geniş bir doğrusal cevap aralığı ve düşük gürültü gibi özellikler taşır. Bir sakıncası ise, numuneyi tahrip etmesidir. </a:t>
            </a:r>
          </a:p>
          <a:p>
            <a:endParaRPr lang="en-US" dirty="0"/>
          </a:p>
        </p:txBody>
      </p:sp>
    </p:spTree>
    <p:extLst>
      <p:ext uri="{BB962C8B-B14F-4D97-AF65-F5344CB8AC3E}">
        <p14:creationId xmlns:p14="http://schemas.microsoft.com/office/powerpoint/2010/main" val="191360327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dirty="0" smtClean="0"/>
              <a:t>Termal İletkenlik dedektörü</a:t>
            </a:r>
            <a:endParaRPr lang="en-US" dirty="0"/>
          </a:p>
        </p:txBody>
      </p:sp>
      <p:sp>
        <p:nvSpPr>
          <p:cNvPr id="3" name="Content Placeholder 2"/>
          <p:cNvSpPr>
            <a:spLocks noGrp="1"/>
          </p:cNvSpPr>
          <p:nvPr>
            <p:ph idx="1"/>
          </p:nvPr>
        </p:nvSpPr>
        <p:spPr/>
        <p:txBody>
          <a:bodyPr>
            <a:normAutofit fontScale="85000" lnSpcReduction="20000"/>
          </a:bodyPr>
          <a:lstStyle/>
          <a:p>
            <a:r>
              <a:rPr lang="tr-TR" dirty="0" smtClean="0"/>
              <a:t>Termal iletkenlik dedektörü (TCD), gaz kromatografi çalışmalarında ilk kullanılan dedektörlerden biridir. Günümüzde de yaygın kullanım alanı olan bu araç, akan gazda analit moleküllerinin varlığı ile oluşan termal iletkenlik değişimlerini temel alır. </a:t>
            </a:r>
          </a:p>
          <a:p>
            <a:r>
              <a:rPr lang="tr-TR" dirty="0" smtClean="0"/>
              <a:t>Termal iletkenlik dedektöründe duyarlı olan bölüm, elektrikle ısıtılan ve sabit elektrik gücünde, sıcaklığı çevresindeki gazın termal iletkenliğine bağımlı bir bileşendir. </a:t>
            </a:r>
          </a:p>
          <a:p>
            <a:r>
              <a:rPr lang="tr-TR" dirty="0" smtClean="0"/>
              <a:t>Isıtılan bu bileşen, ince bir platin, altın veya tungsten tel veya yarı iletken bir termistör olabilir. </a:t>
            </a:r>
          </a:p>
          <a:p>
            <a:r>
              <a:rPr lang="tr-TR" dirty="0" smtClean="0"/>
              <a:t>Termal iletkenlik dedektörünün üstünlükleri arasında basitliği, geniş doğrusal dinamik aralığı, organik ve anorganik türlere duyarlı olması ve numuneyi yok etmiyen nitelikte olması sayılabilir. </a:t>
            </a:r>
          </a:p>
          <a:p>
            <a:r>
              <a:rPr lang="tr-TR" dirty="0" smtClean="0"/>
              <a:t>Termal iletkenlik dedektörünün önemli bir kısıtlayıcı yönü ise, bağıl olarak düşük olan duyarlılığıdır. </a:t>
            </a:r>
          </a:p>
        </p:txBody>
      </p:sp>
    </p:spTree>
    <p:extLst>
      <p:ext uri="{BB962C8B-B14F-4D97-AF65-F5344CB8AC3E}">
        <p14:creationId xmlns:p14="http://schemas.microsoft.com/office/powerpoint/2010/main" val="176947535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dirty="0" smtClean="0"/>
              <a:t>Elektron yakalama dedektörleri</a:t>
            </a:r>
            <a:endParaRPr lang="en-US" dirty="0"/>
          </a:p>
        </p:txBody>
      </p:sp>
      <p:sp>
        <p:nvSpPr>
          <p:cNvPr id="3" name="Content Placeholder 2"/>
          <p:cNvSpPr>
            <a:spLocks noGrp="1"/>
          </p:cNvSpPr>
          <p:nvPr>
            <p:ph idx="1"/>
          </p:nvPr>
        </p:nvSpPr>
        <p:spPr/>
        <p:txBody>
          <a:bodyPr>
            <a:normAutofit fontScale="77500" lnSpcReduction="20000"/>
          </a:bodyPr>
          <a:lstStyle/>
          <a:p>
            <a:r>
              <a:rPr lang="tr-TR" dirty="0" smtClean="0"/>
              <a:t>Halojen içeren maddelerin seçimli dedeksiyonuna imkan verdiği için, elektron yakalama dedektörleri (ECD) çevre numunelerinin tayininde çok yaygın kullanılmaktadır. </a:t>
            </a:r>
          </a:p>
          <a:p>
            <a:r>
              <a:rPr lang="tr-TR" dirty="0" smtClean="0"/>
              <a:t>Bu tür dedektörlerde, kolondan çıkan gazlar bir </a:t>
            </a:r>
            <a:r>
              <a:rPr lang="en-US" altLang="en-US" dirty="0" smtClean="0">
                <a:sym typeface="Symbol" panose="05050102010706020507" pitchFamily="18" charset="2"/>
              </a:rPr>
              <a:t></a:t>
            </a:r>
            <a:r>
              <a:rPr lang="tr-TR" altLang="en-US" dirty="0" smtClean="0">
                <a:sym typeface="Symbol" panose="05050102010706020507" pitchFamily="18" charset="2"/>
              </a:rPr>
              <a:t> yayıcısının (genelde Ni-63) üzerinden geçirilir. </a:t>
            </a:r>
            <a:r>
              <a:rPr lang="en-US" altLang="en-US" dirty="0" smtClean="0">
                <a:sym typeface="Symbol" panose="05050102010706020507" pitchFamily="18" charset="2"/>
              </a:rPr>
              <a:t></a:t>
            </a:r>
            <a:r>
              <a:rPr lang="tr-TR" altLang="en-US" dirty="0" smtClean="0">
                <a:sym typeface="Symbol" panose="05050102010706020507" pitchFamily="18" charset="2"/>
              </a:rPr>
              <a:t> tanecikleri, genellikle azot olan taşıyıcı gazı iyonlaştırarak çok sayıda elektron oluşmasına neden olur. Organik maddelerin yokluğunda, dedektörde bulunan çift elektrot arasında belli bir akım meydana gelir. Kolondan elektron yakalama özelliği olan bir organik madde gelmesi halinde, elektronların bir kısmı tutulur ve elektrotlarda akım düşmesi gözlenir. </a:t>
            </a:r>
          </a:p>
          <a:p>
            <a:r>
              <a:rPr lang="tr-TR" dirty="0" smtClean="0">
                <a:sym typeface="Symbol" panose="05050102010706020507" pitchFamily="18" charset="2"/>
              </a:rPr>
              <a:t>Elektron yakalama dedektörleri seçicidir ve elektronegatif fonksiyonel grup içeren moleküllere karşı çok duyarlıdır. (halojen, peroksit, nitro ve kinonlar)</a:t>
            </a:r>
          </a:p>
          <a:p>
            <a:r>
              <a:rPr lang="tr-TR" dirty="0" smtClean="0">
                <a:sym typeface="Symbol" panose="05050102010706020507" pitchFamily="18" charset="2"/>
              </a:rPr>
              <a:t>Aminler, alkoller ve hidrokarbonlar gibi fonksiyon gruplara karşı duyarlı değildir. Bu dedektörün en önemli uygulama alanı klorlu pestisitlerin belirlenmesi ve tayinidir. </a:t>
            </a:r>
          </a:p>
          <a:p>
            <a:r>
              <a:rPr lang="tr-TR" dirty="0" smtClean="0">
                <a:sym typeface="Symbol" panose="05050102010706020507" pitchFamily="18" charset="2"/>
              </a:rPr>
              <a:t>Elektron yakalama dedektör, çok duyarlıdır ve numunenin tahrip olmaması gibi üstünlüğe sahiptir. Ancak, dedektörün doğrusal cevabı oldukça dardır. </a:t>
            </a:r>
          </a:p>
          <a:p>
            <a:endParaRPr lang="tr-TR" dirty="0"/>
          </a:p>
        </p:txBody>
      </p:sp>
    </p:spTree>
    <p:extLst>
      <p:ext uri="{BB962C8B-B14F-4D97-AF65-F5344CB8AC3E}">
        <p14:creationId xmlns:p14="http://schemas.microsoft.com/office/powerpoint/2010/main" val="107736906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4" name="Rectangle 4" descr="2710"/>
          <p:cNvSpPr>
            <a:spLocks noGrp="1" noChangeAspect="1" noChangeArrowheads="1"/>
          </p:cNvSpPr>
          <p:nvPr isPhoto="1"/>
        </p:nvSpPr>
        <p:spPr bwMode="auto">
          <a:xfrm>
            <a:off x="1524000" y="365125"/>
            <a:ext cx="9144000" cy="6127750"/>
          </a:xfrm>
          <a:prstGeom prst="rect">
            <a:avLst/>
          </a:prstGeom>
          <a:blipFill dpi="0" rotWithShape="1">
            <a:blip r:embed="rId3"/>
            <a:srcRect/>
            <a:stretch>
              <a:fillRect r="-21"/>
            </a:stretch>
          </a:blip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Tree>
    <p:extLst>
      <p:ext uri="{BB962C8B-B14F-4D97-AF65-F5344CB8AC3E}">
        <p14:creationId xmlns:p14="http://schemas.microsoft.com/office/powerpoint/2010/main" val="258102687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dirty="0" smtClean="0"/>
              <a:t>Gaz kromatografi için cihazlar</a:t>
            </a:r>
            <a:endParaRPr lang="en-US" dirty="0"/>
          </a:p>
        </p:txBody>
      </p:sp>
      <p:sp>
        <p:nvSpPr>
          <p:cNvPr id="4" name="Content Placeholder 3"/>
          <p:cNvSpPr>
            <a:spLocks noGrp="1"/>
          </p:cNvSpPr>
          <p:nvPr>
            <p:ph idx="1"/>
          </p:nvPr>
        </p:nvSpPr>
        <p:spPr/>
        <p:txBody>
          <a:bodyPr/>
          <a:lstStyle/>
          <a:p>
            <a:endParaRPr lang="en-US"/>
          </a:p>
        </p:txBody>
      </p:sp>
      <p:sp>
        <p:nvSpPr>
          <p:cNvPr id="5" name="Rectangle 4" descr="2701"/>
          <p:cNvSpPr>
            <a:spLocks noGrp="1" noChangeAspect="1" noChangeArrowheads="1"/>
          </p:cNvSpPr>
          <p:nvPr isPhoto="1"/>
        </p:nvSpPr>
        <p:spPr bwMode="auto">
          <a:xfrm>
            <a:off x="1628774" y="1825625"/>
            <a:ext cx="7305675" cy="4418919"/>
          </a:xfrm>
          <a:prstGeom prst="rect">
            <a:avLst/>
          </a:prstGeom>
          <a:blipFill dpi="0" rotWithShape="1">
            <a:blip r:embed="rId2"/>
            <a:srcRect/>
            <a:stretch>
              <a:fillRect b="-23"/>
            </a:stretch>
          </a:blip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Tree>
    <p:extLst>
      <p:ext uri="{BB962C8B-B14F-4D97-AF65-F5344CB8AC3E}">
        <p14:creationId xmlns:p14="http://schemas.microsoft.com/office/powerpoint/2010/main" val="335506684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dirty="0" smtClean="0"/>
              <a:t>Kütle spektrometri</a:t>
            </a:r>
            <a:endParaRPr lang="en-US" dirty="0"/>
          </a:p>
        </p:txBody>
      </p:sp>
      <p:sp>
        <p:nvSpPr>
          <p:cNvPr id="3" name="Content Placeholder 2"/>
          <p:cNvSpPr>
            <a:spLocks noGrp="1"/>
          </p:cNvSpPr>
          <p:nvPr>
            <p:ph idx="1"/>
          </p:nvPr>
        </p:nvSpPr>
        <p:spPr/>
        <p:txBody>
          <a:bodyPr>
            <a:normAutofit/>
          </a:bodyPr>
          <a:lstStyle/>
          <a:p>
            <a:r>
              <a:rPr lang="tr-TR" dirty="0" smtClean="0"/>
              <a:t>Kütle spektrometri en güçlü gaz kromatografi dedektörlerindendir. GC ile kütle spektrometrinin kombinasyonuna kısaca GC/MS denir. Kütle spektrometre, numuneden oluşturulan iyonların kütle/yük (m/z) oranını ölçer. Kütle spektrometri ile çalışanlar, gerçekte ölçtükleri kütle/yük oranı olsa bile, çoğu zaman iyonların kütlesini ölçmeden söz ederler. Çünkü, numuneden oluşan iyonların büyük bir oranı tek yüklüdür (z=1). </a:t>
            </a:r>
          </a:p>
          <a:p>
            <a:r>
              <a:rPr lang="tr-TR" dirty="0" smtClean="0">
                <a:sym typeface="Symbol" panose="05050102010706020507" pitchFamily="18" charset="2"/>
              </a:rPr>
              <a:t>Kütle spektrometri yüksek duyarlılık ve seçiliğine sahiptir. Fakat, tek dez avantajı numuneyi tahrip etmesidir. </a:t>
            </a:r>
          </a:p>
          <a:p>
            <a:endParaRPr lang="tr-TR" dirty="0"/>
          </a:p>
        </p:txBody>
      </p:sp>
    </p:spTree>
    <p:extLst>
      <p:ext uri="{BB962C8B-B14F-4D97-AF65-F5344CB8AC3E}">
        <p14:creationId xmlns:p14="http://schemas.microsoft.com/office/powerpoint/2010/main" val="202626503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dirty="0" smtClean="0"/>
              <a:t>Gaz kromatografi kolonları</a:t>
            </a:r>
            <a:endParaRPr lang="en-US" dirty="0"/>
          </a:p>
        </p:txBody>
      </p:sp>
      <p:sp>
        <p:nvSpPr>
          <p:cNvPr id="3" name="Content Placeholder 2"/>
          <p:cNvSpPr>
            <a:spLocks noGrp="1"/>
          </p:cNvSpPr>
          <p:nvPr>
            <p:ph idx="1"/>
          </p:nvPr>
        </p:nvSpPr>
        <p:spPr/>
        <p:txBody>
          <a:bodyPr/>
          <a:lstStyle/>
          <a:p>
            <a:r>
              <a:rPr lang="tr-TR" dirty="0" smtClean="0"/>
              <a:t>Önceki slaytlardan hatırlarsak gaz kromatografi kolonlarının ikiye ayrıldığından bahsetmiştik:</a:t>
            </a:r>
          </a:p>
          <a:p>
            <a:pPr lvl="1"/>
            <a:r>
              <a:rPr lang="en-US" dirty="0" smtClean="0"/>
              <a:t>K</a:t>
            </a:r>
            <a:r>
              <a:rPr lang="tr-TR" dirty="0" smtClean="0"/>
              <a:t>ılcal kolonlar</a:t>
            </a:r>
          </a:p>
          <a:p>
            <a:pPr lvl="1"/>
            <a:r>
              <a:rPr lang="tr-TR" dirty="0" smtClean="0"/>
              <a:t>Dolgulu kolonlar</a:t>
            </a:r>
          </a:p>
          <a:p>
            <a:endParaRPr lang="en-US" dirty="0"/>
          </a:p>
        </p:txBody>
      </p:sp>
    </p:spTree>
    <p:extLst>
      <p:ext uri="{BB962C8B-B14F-4D97-AF65-F5344CB8AC3E}">
        <p14:creationId xmlns:p14="http://schemas.microsoft.com/office/powerpoint/2010/main" val="408066738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dirty="0" smtClean="0"/>
              <a:t>Kılca</a:t>
            </a:r>
            <a:r>
              <a:rPr lang="en-US" dirty="0" smtClean="0"/>
              <a:t>l</a:t>
            </a:r>
            <a:r>
              <a:rPr lang="tr-TR" dirty="0" smtClean="0"/>
              <a:t> kolonlar</a:t>
            </a:r>
            <a:endParaRPr lang="en-US" dirty="0"/>
          </a:p>
        </p:txBody>
      </p:sp>
      <p:sp>
        <p:nvSpPr>
          <p:cNvPr id="3" name="Content Placeholder 2"/>
          <p:cNvSpPr>
            <a:spLocks noGrp="1"/>
          </p:cNvSpPr>
          <p:nvPr>
            <p:ph idx="1"/>
          </p:nvPr>
        </p:nvSpPr>
        <p:spPr/>
        <p:txBody>
          <a:bodyPr/>
          <a:lstStyle/>
          <a:p>
            <a:r>
              <a:rPr lang="tr-TR" dirty="0" smtClean="0"/>
              <a:t>Açık borusal kılcal kolonlar, çeperi kaplı açık borular (WCOT) ve destek kaplı açık borusal kılcal (SCOT) olmak üzere temelde iki türdür. Çeperi kaplı kolonlar, ince bir tabaka halinde durgun faz ile iç çeperi kaplanmış kılcal borulardır. Destek kaplı </a:t>
            </a:r>
            <a:r>
              <a:rPr lang="tr-TR" smtClean="0"/>
              <a:t>açık borusal kılcal </a:t>
            </a:r>
            <a:r>
              <a:rPr lang="tr-TR" dirty="0" smtClean="0"/>
              <a:t>kolonlarda ise, kılcal borunu</a:t>
            </a:r>
            <a:r>
              <a:rPr lang="en-US" dirty="0" smtClean="0"/>
              <a:t>n</a:t>
            </a:r>
            <a:r>
              <a:rPr lang="tr-TR" dirty="0" smtClean="0"/>
              <a:t> iç yüzeyi çok ince bir film halinde, diatome toprağı gibi bir destek maddesi ile kaplanmıştır. </a:t>
            </a:r>
          </a:p>
          <a:p>
            <a:r>
              <a:rPr lang="tr-TR" dirty="0" smtClean="0"/>
              <a:t>Bu tür bir kolon, çeperi kaplı bir kolona göre birkaç kat daha çok durgun faz içerir ve böylece numune kapasitesi daha yüksek olur. </a:t>
            </a:r>
            <a:endParaRPr lang="en-US" dirty="0"/>
          </a:p>
        </p:txBody>
      </p:sp>
    </p:spTree>
    <p:extLst>
      <p:ext uri="{BB962C8B-B14F-4D97-AF65-F5344CB8AC3E}">
        <p14:creationId xmlns:p14="http://schemas.microsoft.com/office/powerpoint/2010/main" val="224768489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dirty="0" smtClean="0"/>
              <a:t>Dolgulu kolonlar</a:t>
            </a:r>
            <a:endParaRPr lang="en-US" dirty="0"/>
          </a:p>
        </p:txBody>
      </p:sp>
      <p:sp>
        <p:nvSpPr>
          <p:cNvPr id="3" name="Content Placeholder 2"/>
          <p:cNvSpPr>
            <a:spLocks noGrp="1"/>
          </p:cNvSpPr>
          <p:nvPr>
            <p:ph idx="1"/>
          </p:nvPr>
        </p:nvSpPr>
        <p:spPr/>
        <p:txBody>
          <a:bodyPr/>
          <a:lstStyle/>
          <a:p>
            <a:r>
              <a:rPr lang="tr-TR" dirty="0" smtClean="0"/>
              <a:t>Günümüzde dolgulu kolonlar, tipik olarak 2-3 m uzunlukta, 2-4 mm iç çapında olup, cam veya metalden üretilmektedir. Bu borular, üzerine ince(</a:t>
            </a:r>
            <a:r>
              <a:rPr lang="en-US" altLang="en-US" dirty="0"/>
              <a:t>0.05 </a:t>
            </a:r>
            <a:r>
              <a:rPr lang="tr-TR" altLang="en-US" dirty="0" smtClean="0"/>
              <a:t>- 1</a:t>
            </a:r>
            <a:r>
              <a:rPr lang="en-US" altLang="en-US" dirty="0" smtClean="0"/>
              <a:t> </a:t>
            </a:r>
            <a:r>
              <a:rPr lang="en-US" altLang="en-US" dirty="0">
                <a:sym typeface="Symbol" panose="05050102010706020507" pitchFamily="18" charset="2"/>
              </a:rPr>
              <a:t></a:t>
            </a:r>
            <a:r>
              <a:rPr lang="en-US" altLang="en-US" dirty="0"/>
              <a:t>m</a:t>
            </a:r>
            <a:r>
              <a:rPr lang="tr-TR" dirty="0" smtClean="0"/>
              <a:t>) bir durgun sıvı fazı kaplanmış olan, ince toz haline getirilmiş dolgu maddesi veya katı destek materyali ile yoğun şekilde doldurulmuştur. </a:t>
            </a:r>
          </a:p>
          <a:p>
            <a:r>
              <a:rPr lang="tr-TR" dirty="0" smtClean="0"/>
              <a:t>Termostatlı etüvler içerisine sokabilmek için bu borular yaklaşık 15 cm çapında bir bobin halinde şekillendirilir. </a:t>
            </a:r>
            <a:endParaRPr lang="en-US" dirty="0"/>
          </a:p>
        </p:txBody>
      </p:sp>
    </p:spTree>
    <p:extLst>
      <p:ext uri="{BB962C8B-B14F-4D97-AF65-F5344CB8AC3E}">
        <p14:creationId xmlns:p14="http://schemas.microsoft.com/office/powerpoint/2010/main" val="90955482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8" name="Rectangle 4" descr="27T02"/>
          <p:cNvSpPr>
            <a:spLocks noGrp="1" noChangeAspect="1" noChangeArrowheads="1"/>
          </p:cNvSpPr>
          <p:nvPr isPhoto="1"/>
        </p:nvSpPr>
        <p:spPr bwMode="auto">
          <a:xfrm>
            <a:off x="1524000" y="1444625"/>
            <a:ext cx="9144000" cy="3968750"/>
          </a:xfrm>
          <a:prstGeom prst="rect">
            <a:avLst/>
          </a:prstGeom>
          <a:blipFill dpi="0" rotWithShape="1">
            <a:blip r:embed="rId3"/>
            <a:srcRect/>
            <a:stretch>
              <a:fillRect r="-6"/>
            </a:stretch>
          </a:blip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Tree>
    <p:extLst>
      <p:ext uri="{BB962C8B-B14F-4D97-AF65-F5344CB8AC3E}">
        <p14:creationId xmlns:p14="http://schemas.microsoft.com/office/powerpoint/2010/main" val="128737692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dirty="0" smtClean="0"/>
              <a:t>Katı destek malzemeleri</a:t>
            </a:r>
            <a:endParaRPr lang="en-US" dirty="0"/>
          </a:p>
        </p:txBody>
      </p:sp>
      <p:sp>
        <p:nvSpPr>
          <p:cNvPr id="3" name="Content Placeholder 2"/>
          <p:cNvSpPr>
            <a:spLocks noGrp="1"/>
          </p:cNvSpPr>
          <p:nvPr>
            <p:ph idx="1"/>
          </p:nvPr>
        </p:nvSpPr>
        <p:spPr/>
        <p:txBody>
          <a:bodyPr/>
          <a:lstStyle/>
          <a:p>
            <a:r>
              <a:rPr lang="tr-TR" dirty="0" smtClean="0"/>
              <a:t>Dolgulu kolonlardaki katı destek, sıvı durgun fazı tutma işlevi görür, böylece hareketli faz ile temas durumunda olabilecek yüzey alanının olabildiğince yüksek olması sağlanır. </a:t>
            </a:r>
          </a:p>
          <a:p>
            <a:r>
              <a:rPr lang="tr-TR" dirty="0" smtClean="0"/>
              <a:t>Günümüzde en yaygın şekilde kullanılan destek maddesi, doğal olarak bulunan diatome toprağıdır; bu madde, tarih öncesi göl ve denizlerde yaşamış tek hücreli bitki türlerinin binlercesinin iskeletinden oluşmuştur. </a:t>
            </a:r>
            <a:endParaRPr lang="en-US" dirty="0"/>
          </a:p>
        </p:txBody>
      </p:sp>
    </p:spTree>
    <p:extLst>
      <p:ext uri="{BB962C8B-B14F-4D97-AF65-F5344CB8AC3E}">
        <p14:creationId xmlns:p14="http://schemas.microsoft.com/office/powerpoint/2010/main" val="379766798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dirty="0" smtClean="0"/>
              <a:t>Destek maddesinin tanecik büyüklüğü</a:t>
            </a:r>
            <a:endParaRPr lang="en-US" dirty="0"/>
          </a:p>
        </p:txBody>
      </p:sp>
      <p:sp>
        <p:nvSpPr>
          <p:cNvPr id="3" name="Content Placeholder 2"/>
          <p:cNvSpPr>
            <a:spLocks noGrp="1"/>
          </p:cNvSpPr>
          <p:nvPr>
            <p:ph idx="1"/>
          </p:nvPr>
        </p:nvSpPr>
        <p:spPr/>
        <p:txBody>
          <a:bodyPr/>
          <a:lstStyle/>
          <a:p>
            <a:r>
              <a:rPr lang="tr-TR" dirty="0" smtClean="0"/>
              <a:t>Gaz kromatografi kolonunda, dolgu maddesinin tanecik çapı azalırken verimlilik hızla artar. Bununla birlikte, taşıyıcı gaz için istenilen akış hızını sağlamak amacıyla gerekli basınç farkı, tanecik çapının karesi ile ters orantıldır. </a:t>
            </a:r>
          </a:p>
          <a:p>
            <a:r>
              <a:rPr lang="tr-TR" dirty="0" smtClean="0"/>
              <a:t>50 psi üzerinde basınç farkı kullanılması uygun olmadığından bu ilişki, gaz kromatografi dolgularındaki tanecik boyutuna bir alt sınır koymuştur. </a:t>
            </a:r>
          </a:p>
          <a:p>
            <a:r>
              <a:rPr lang="tr-TR" dirty="0" smtClean="0"/>
              <a:t>Sonuç olarak, genelde kullanılan destek tanecikleri 60-80 meş veya 80-100 meş boyutlarında olmalıdır. </a:t>
            </a:r>
            <a:endParaRPr lang="en-US" dirty="0"/>
          </a:p>
        </p:txBody>
      </p:sp>
    </p:spTree>
    <p:extLst>
      <p:ext uri="{BB962C8B-B14F-4D97-AF65-F5344CB8AC3E}">
        <p14:creationId xmlns:p14="http://schemas.microsoft.com/office/powerpoint/2010/main" val="429056984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Durgun</a:t>
            </a:r>
            <a:r>
              <a:rPr lang="en-US" dirty="0" smtClean="0"/>
              <a:t> s</a:t>
            </a:r>
            <a:r>
              <a:rPr lang="tr-TR" dirty="0" smtClean="0"/>
              <a:t>ıvı fazlar</a:t>
            </a:r>
            <a:endParaRPr lang="en-US" dirty="0"/>
          </a:p>
        </p:txBody>
      </p:sp>
      <p:sp>
        <p:nvSpPr>
          <p:cNvPr id="3" name="Content Placeholder 2"/>
          <p:cNvSpPr>
            <a:spLocks noGrp="1"/>
          </p:cNvSpPr>
          <p:nvPr>
            <p:ph idx="1"/>
          </p:nvPr>
        </p:nvSpPr>
        <p:spPr/>
        <p:txBody>
          <a:bodyPr/>
          <a:lstStyle/>
          <a:p>
            <a:r>
              <a:rPr lang="tr-TR" dirty="0" smtClean="0"/>
              <a:t>Gaz-sıvı kromatografi kolonunda tutuklanmış sıvı faz için istenen özellikler şöyle sıralanabilir: (1) düşük uçuculuk(ideal olarak sıvının kaynama noktası kolonun çalışma sıcaklığından en az 100 derece yüksek olmalıdır), (2) termal kararlılık, (3) kimyasal inertlik, (4) ayırılacak türler için uygun aralıkta </a:t>
            </a:r>
            <a:r>
              <a:rPr lang="en-US" altLang="en-US" dirty="0"/>
              <a:t>k` and </a:t>
            </a:r>
            <a:r>
              <a:rPr lang="en-US" altLang="en-US" dirty="0">
                <a:sym typeface="Symbol" panose="05050102010706020507" pitchFamily="18" charset="2"/>
              </a:rPr>
              <a:t></a:t>
            </a:r>
            <a:r>
              <a:rPr lang="en-US" altLang="en-US" dirty="0"/>
              <a:t> </a:t>
            </a:r>
            <a:r>
              <a:rPr lang="tr-TR" altLang="en-US" dirty="0" smtClean="0"/>
              <a:t>değerlerini verebilecek çözücü nitelikleri</a:t>
            </a:r>
          </a:p>
          <a:p>
            <a:r>
              <a:rPr lang="tr-TR" dirty="0" smtClean="0"/>
              <a:t>Kolondaki bir çözünen tür için alıkonma süresi, dağılma oranına bağlı olup, bu değer ise, durgun fazın kimyasal nitelikleriyle ilişkilidir. </a:t>
            </a:r>
            <a:endParaRPr lang="en-US" dirty="0"/>
          </a:p>
        </p:txBody>
      </p:sp>
    </p:spTree>
    <p:extLst>
      <p:ext uri="{BB962C8B-B14F-4D97-AF65-F5344CB8AC3E}">
        <p14:creationId xmlns:p14="http://schemas.microsoft.com/office/powerpoint/2010/main" val="54229978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6" name="Rectangle 4" descr="27p803a"/>
          <p:cNvSpPr>
            <a:spLocks noGrp="1" noChangeAspect="1" noChangeArrowheads="1"/>
          </p:cNvSpPr>
          <p:nvPr isPhoto="1"/>
        </p:nvSpPr>
        <p:spPr bwMode="auto">
          <a:xfrm>
            <a:off x="4114800" y="381001"/>
            <a:ext cx="2971800" cy="1209675"/>
          </a:xfrm>
          <a:prstGeom prst="rect">
            <a:avLst/>
          </a:prstGeom>
          <a:blipFill dpi="0" rotWithShape="1">
            <a:blip r:embed="rId3"/>
            <a:srcRect/>
            <a:stretch>
              <a:fillRect r="-13"/>
            </a:stretch>
          </a:blip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pic>
        <p:nvPicPr>
          <p:cNvPr id="95237" name="Picture 5" descr="27p803b"/>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810000" y="1905001"/>
            <a:ext cx="4114800" cy="2176463"/>
          </a:xfrm>
          <a:prstGeom prst="rect">
            <a:avLst/>
          </a:prstGeom>
          <a:noFill/>
          <a:extLst>
            <a:ext uri="{909E8E84-426E-40DD-AFC4-6F175D3DCCD1}">
              <a14:hiddenFill xmlns:a14="http://schemas.microsoft.com/office/drawing/2010/main">
                <a:solidFill>
                  <a:srgbClr val="FFFFFF"/>
                </a:solidFill>
              </a14:hiddenFill>
            </a:ext>
          </a:extLst>
        </p:spPr>
      </p:pic>
      <p:pic>
        <p:nvPicPr>
          <p:cNvPr id="95238" name="Picture 6" descr="27p803c"/>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267200" y="4695826"/>
            <a:ext cx="4191000" cy="21621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455500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Durgun</a:t>
            </a:r>
            <a:r>
              <a:rPr lang="en-US" dirty="0" smtClean="0"/>
              <a:t> s</a:t>
            </a:r>
            <a:r>
              <a:rPr lang="tr-TR" dirty="0" smtClean="0"/>
              <a:t>ıvı fazlar</a:t>
            </a:r>
            <a:endParaRPr lang="en-US" dirty="0"/>
          </a:p>
        </p:txBody>
      </p:sp>
      <p:sp>
        <p:nvSpPr>
          <p:cNvPr id="3" name="Content Placeholder 2"/>
          <p:cNvSpPr>
            <a:spLocks noGrp="1"/>
          </p:cNvSpPr>
          <p:nvPr>
            <p:ph idx="1"/>
          </p:nvPr>
        </p:nvSpPr>
        <p:spPr/>
        <p:txBody>
          <a:bodyPr>
            <a:normAutofit lnSpcReduction="10000"/>
          </a:bodyPr>
          <a:lstStyle/>
          <a:p>
            <a:r>
              <a:rPr lang="tr-TR" dirty="0" smtClean="0"/>
              <a:t>Kolon içerisinde makul düzeyde bir alıkonma süresi elde etmek için, ilgili türün durgun faz ile belli ölçüde uyum (çözünürlük) göstermesi gereklidir. Burada ‘‘benzer benzeri çözer’’ ilkesi geçerlildir; benzer sözcüğü ise, çözünen tür ve tutuklanmış sıvının polariteleri için kullanılmaktadır. </a:t>
            </a:r>
          </a:p>
          <a:p>
            <a:r>
              <a:rPr lang="tr-TR" dirty="0" smtClean="0"/>
              <a:t>Polarite, molekülün yakın çevresindeki elektriksel alan etkisi olup, o türün dipol momenti ile ölçülür. Polar durgun fazlar, </a:t>
            </a:r>
            <a:r>
              <a:rPr lang="tr-TR" dirty="0"/>
              <a:t>– </a:t>
            </a:r>
            <a:r>
              <a:rPr lang="tr-TR" dirty="0" smtClean="0"/>
              <a:t>CN, </a:t>
            </a:r>
            <a:r>
              <a:rPr lang="tr-TR" dirty="0"/>
              <a:t>– </a:t>
            </a:r>
            <a:r>
              <a:rPr lang="tr-TR" dirty="0" smtClean="0"/>
              <a:t>CO ve –OH gibi fonksiyonel gruplar içerir. Hidrokarbon türü durgun fazlar ve dialkil siloksanlar apolar iken, poliester fazlar çok polar özellik gösterirler. Polar çözünen olarak alkoller, asitler ve aminler, orta polarlıktaki çözünenler ise esterler, ketonlar ve aldehitler sayılabilirler.</a:t>
            </a:r>
            <a:endParaRPr lang="en-US" dirty="0"/>
          </a:p>
        </p:txBody>
      </p:sp>
    </p:spTree>
    <p:extLst>
      <p:ext uri="{BB962C8B-B14F-4D97-AF65-F5344CB8AC3E}">
        <p14:creationId xmlns:p14="http://schemas.microsoft.com/office/powerpoint/2010/main" val="101696217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dirty="0" smtClean="0"/>
              <a:t>Taşıyıcı gaz sistemleri</a:t>
            </a:r>
            <a:endParaRPr lang="en-US" dirty="0"/>
          </a:p>
        </p:txBody>
      </p:sp>
      <p:sp>
        <p:nvSpPr>
          <p:cNvPr id="3" name="Content Placeholder 2"/>
          <p:cNvSpPr>
            <a:spLocks noGrp="1"/>
          </p:cNvSpPr>
          <p:nvPr>
            <p:ph idx="1"/>
          </p:nvPr>
        </p:nvSpPr>
        <p:spPr/>
        <p:txBody>
          <a:bodyPr/>
          <a:lstStyle/>
          <a:p>
            <a:r>
              <a:rPr lang="tr-TR" dirty="0" smtClean="0"/>
              <a:t>Gaz kromatografide, hareketli faz, taşıyıcı gaz olarak adlandırılır ve bu gaz kimyasal olarak inert olmalıdır. Argon, azot ve hidrojen de kullanılmasına karşın, en yaygın kullanılan hareketli faz helyumdur.</a:t>
            </a:r>
          </a:p>
          <a:p>
            <a:r>
              <a:rPr lang="tr-TR" dirty="0" smtClean="0"/>
              <a:t>Bu gazlar, basınçlı tüplerde piyasada bulunur. Basınç ayarlayıcıları, göstergeler ve akış ölçerler, gazın akış hızını kontrol etmek için gereklidir. </a:t>
            </a:r>
          </a:p>
          <a:p>
            <a:endParaRPr lang="en-US" dirty="0"/>
          </a:p>
        </p:txBody>
      </p:sp>
    </p:spTree>
    <p:extLst>
      <p:ext uri="{BB962C8B-B14F-4D97-AF65-F5344CB8AC3E}">
        <p14:creationId xmlns:p14="http://schemas.microsoft.com/office/powerpoint/2010/main" val="98670563"/>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2" name="Rectangle 4" descr="27p804"/>
          <p:cNvSpPr>
            <a:spLocks noGrp="1" noChangeAspect="1" noChangeArrowheads="1"/>
          </p:cNvSpPr>
          <p:nvPr isPhoto="1"/>
        </p:nvSpPr>
        <p:spPr bwMode="auto">
          <a:xfrm>
            <a:off x="1524000" y="1466851"/>
            <a:ext cx="9144000" cy="3922713"/>
          </a:xfrm>
          <a:prstGeom prst="rect">
            <a:avLst/>
          </a:prstGeom>
          <a:blipFill dpi="0" rotWithShape="1">
            <a:blip r:embed="rId3"/>
            <a:srcRect/>
            <a:stretch>
              <a:fillRect b="-2"/>
            </a:stretch>
          </a:blip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Tree>
    <p:extLst>
      <p:ext uri="{BB962C8B-B14F-4D97-AF65-F5344CB8AC3E}">
        <p14:creationId xmlns:p14="http://schemas.microsoft.com/office/powerpoint/2010/main" val="282125423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4" name="Rectangle 4" descr="27T03"/>
          <p:cNvSpPr>
            <a:spLocks noGrp="1" noChangeAspect="1" noChangeArrowheads="1"/>
          </p:cNvSpPr>
          <p:nvPr isPhoto="1"/>
        </p:nvSpPr>
        <p:spPr bwMode="auto">
          <a:xfrm>
            <a:off x="1524000" y="1128714"/>
            <a:ext cx="9144000" cy="4598987"/>
          </a:xfrm>
          <a:prstGeom prst="rect">
            <a:avLst/>
          </a:prstGeom>
          <a:blipFill dpi="0" rotWithShape="1">
            <a:blip r:embed="rId3"/>
            <a:srcRect/>
            <a:stretch>
              <a:fillRect b="-10"/>
            </a:stretch>
          </a:blip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Tree>
    <p:extLst>
      <p:ext uri="{BB962C8B-B14F-4D97-AF65-F5344CB8AC3E}">
        <p14:creationId xmlns:p14="http://schemas.microsoft.com/office/powerpoint/2010/main" val="120042544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dirty="0" smtClean="0"/>
              <a:t>Film kalınlığı</a:t>
            </a:r>
            <a:endParaRPr lang="en-US" dirty="0"/>
          </a:p>
        </p:txBody>
      </p:sp>
      <p:sp>
        <p:nvSpPr>
          <p:cNvPr id="3" name="Content Placeholder 2"/>
          <p:cNvSpPr>
            <a:spLocks noGrp="1"/>
          </p:cNvSpPr>
          <p:nvPr>
            <p:ph idx="1"/>
          </p:nvPr>
        </p:nvSpPr>
        <p:spPr/>
        <p:txBody>
          <a:bodyPr>
            <a:normAutofit lnSpcReduction="10000"/>
          </a:bodyPr>
          <a:lstStyle/>
          <a:p>
            <a:r>
              <a:rPr lang="tr-TR" dirty="0" smtClean="0"/>
              <a:t>Durgun faz kalınlığı </a:t>
            </a:r>
            <a:r>
              <a:rPr lang="en-US" altLang="en-US" dirty="0" smtClean="0"/>
              <a:t>0.1 </a:t>
            </a:r>
            <a:r>
              <a:rPr lang="tr-TR" altLang="en-US" dirty="0" smtClean="0"/>
              <a:t>ile</a:t>
            </a:r>
            <a:r>
              <a:rPr lang="en-US" altLang="en-US" dirty="0" smtClean="0"/>
              <a:t> </a:t>
            </a:r>
            <a:r>
              <a:rPr lang="en-US" altLang="en-US" dirty="0"/>
              <a:t>5</a:t>
            </a:r>
            <a:r>
              <a:rPr lang="en-US" altLang="en-US" dirty="0">
                <a:sym typeface="Symbol" panose="05050102010706020507" pitchFamily="18" charset="2"/>
              </a:rPr>
              <a:t>m</a:t>
            </a:r>
            <a:r>
              <a:rPr lang="tr-TR" dirty="0" smtClean="0"/>
              <a:t> arasında değişen ticari kolonlar bulnabilir. Film kalınlığı, öncelikle kolonun tutma özelliğini ve kapasitesini etkiler. </a:t>
            </a:r>
          </a:p>
          <a:p>
            <a:r>
              <a:rPr lang="tr-TR" dirty="0" smtClean="0"/>
              <a:t>Kalın filmler, uçuculuğu yüksek olan analitler için kullanılır;çünkü böyle filmler çözünenleri daha uzun süre tutar ve böylece, ayrılmanın gerçekleşmesi için daha uzun süre sağlanmış olur. </a:t>
            </a:r>
          </a:p>
          <a:p>
            <a:r>
              <a:rPr lang="tr-TR" dirty="0" smtClean="0"/>
              <a:t>İnce filmler ise, düşük uçuculuktaki türlerin makul sürelerde ayrılmasında kullanılır. </a:t>
            </a:r>
          </a:p>
          <a:p>
            <a:r>
              <a:rPr lang="tr-TR" altLang="en-US" dirty="0" smtClean="0">
                <a:sym typeface="Symbol" panose="05050102010706020507" pitchFamily="18" charset="2"/>
              </a:rPr>
              <a:t>0.26 veya 0.32</a:t>
            </a:r>
            <a:r>
              <a:rPr lang="en-US" altLang="en-US" dirty="0" smtClean="0">
                <a:sym typeface="Symbol" panose="05050102010706020507" pitchFamily="18" charset="2"/>
              </a:rPr>
              <a:t>-mm</a:t>
            </a:r>
            <a:r>
              <a:rPr lang="tr-TR" altLang="en-US" dirty="0" smtClean="0">
                <a:sym typeface="Symbol" panose="05050102010706020507" pitchFamily="18" charset="2"/>
              </a:rPr>
              <a:t>’lik kolonların çoğu uygulamalarında, </a:t>
            </a:r>
            <a:r>
              <a:rPr lang="en-US" altLang="en-US" dirty="0" smtClean="0">
                <a:sym typeface="Symbol" panose="05050102010706020507" pitchFamily="18" charset="2"/>
              </a:rPr>
              <a:t>0.26 </a:t>
            </a:r>
            <a:r>
              <a:rPr lang="en-US" altLang="en-US" dirty="0">
                <a:sym typeface="Symbol" panose="05050102010706020507" pitchFamily="18" charset="2"/>
              </a:rPr>
              <a:t></a:t>
            </a:r>
            <a:r>
              <a:rPr lang="en-US" altLang="en-US" dirty="0" smtClean="0">
                <a:sym typeface="Symbol" panose="05050102010706020507" pitchFamily="18" charset="2"/>
              </a:rPr>
              <a:t>m</a:t>
            </a:r>
            <a:r>
              <a:rPr lang="tr-TR" altLang="en-US" dirty="0" smtClean="0">
                <a:sym typeface="Symbol" panose="05050102010706020507" pitchFamily="18" charset="2"/>
              </a:rPr>
              <a:t>’lik bir film kalınlığı önerilir. Megabor kolonlarda, genellikle </a:t>
            </a:r>
            <a:r>
              <a:rPr lang="en-US" altLang="en-US" dirty="0" smtClean="0">
                <a:sym typeface="Symbol" panose="05050102010706020507" pitchFamily="18" charset="2"/>
              </a:rPr>
              <a:t>1- </a:t>
            </a:r>
            <a:r>
              <a:rPr lang="en-US" altLang="en-US" dirty="0">
                <a:sym typeface="Symbol" panose="05050102010706020507" pitchFamily="18" charset="2"/>
              </a:rPr>
              <a:t>to 1.5 </a:t>
            </a:r>
            <a:r>
              <a:rPr lang="en-US" altLang="en-US" dirty="0" smtClean="0">
                <a:sym typeface="Symbol" panose="05050102010706020507" pitchFamily="18" charset="2"/>
              </a:rPr>
              <a:t>m</a:t>
            </a:r>
            <a:r>
              <a:rPr lang="tr-TR" altLang="en-US" dirty="0" smtClean="0">
                <a:sym typeface="Symbol" panose="05050102010706020507" pitchFamily="18" charset="2"/>
              </a:rPr>
              <a:t>’lik filmler kullanılır. </a:t>
            </a:r>
            <a:endParaRPr lang="en-US" dirty="0"/>
          </a:p>
        </p:txBody>
      </p:sp>
    </p:spTree>
    <p:extLst>
      <p:ext uri="{BB962C8B-B14F-4D97-AF65-F5344CB8AC3E}">
        <p14:creationId xmlns:p14="http://schemas.microsoft.com/office/powerpoint/2010/main" val="218165412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80" name="Rectangle 4" descr="2717"/>
          <p:cNvSpPr>
            <a:spLocks noGrp="1" noChangeAspect="1" noChangeArrowheads="1"/>
          </p:cNvSpPr>
          <p:nvPr isPhoto="1"/>
        </p:nvSpPr>
        <p:spPr bwMode="auto">
          <a:xfrm>
            <a:off x="2209800" y="0"/>
            <a:ext cx="7772400" cy="6858000"/>
          </a:xfrm>
          <a:prstGeom prst="rect">
            <a:avLst/>
          </a:prstGeom>
          <a:blipFill dpi="0" rotWithShape="1">
            <a:blip r:embed="rId3"/>
            <a:srcRect/>
            <a:stretch>
              <a:fillRect/>
            </a:stretch>
          </a:blip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Tree>
    <p:extLst>
      <p:ext uri="{BB962C8B-B14F-4D97-AF65-F5344CB8AC3E}">
        <p14:creationId xmlns:p14="http://schemas.microsoft.com/office/powerpoint/2010/main" val="53826496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dirty="0" smtClean="0"/>
              <a:t>Nitel analizler</a:t>
            </a:r>
            <a:endParaRPr lang="en-US" dirty="0"/>
          </a:p>
        </p:txBody>
      </p:sp>
      <p:sp>
        <p:nvSpPr>
          <p:cNvPr id="3" name="Content Placeholder 2"/>
          <p:cNvSpPr>
            <a:spLocks noGrp="1"/>
          </p:cNvSpPr>
          <p:nvPr>
            <p:ph idx="1"/>
          </p:nvPr>
        </p:nvSpPr>
        <p:spPr/>
        <p:txBody>
          <a:bodyPr>
            <a:normAutofit lnSpcReduction="10000"/>
          </a:bodyPr>
          <a:lstStyle/>
          <a:p>
            <a:r>
              <a:rPr lang="tr-TR" dirty="0" smtClean="0"/>
              <a:t>Gaz kromotogramlar, organik bileşiklerin saflığını denetlemekte bir ölçüt olarak sıkça kullanılır. Eğer varsa safsızlıklar, ek pikler olarak kendini gösterirler; bu piklerin altındaki alanlar ise, safsızlığın kabaca tahmin edilmesinde kullanılır. Teknik, saflaştırma işleminin verilmliliğini ölçmedede kullanılabilir. </a:t>
            </a:r>
          </a:p>
          <a:p>
            <a:r>
              <a:rPr lang="tr-TR" dirty="0" smtClean="0"/>
              <a:t>Karışımlardaki bileşenlerin tanınmasında, teorik olarak, GC alıkonma süreleri, yararlı olmalıdır. Gerçekte ise, bu verilerin uygulanabilmesi için tekrarlanabilir sonuçlar almada, kontrol edilebilir değişkenlerin sayısı, bu tip verilerin kullanabilirliğini kısıtlamaktadır. Bununla birlikte, elde saf bileşik varsa, gaz kromatografi, karışımdaki bir bileşiğin varlığının belirlenmesinde etkin olarak rol oynar. </a:t>
            </a:r>
            <a:endParaRPr lang="en-US" dirty="0"/>
          </a:p>
        </p:txBody>
      </p:sp>
    </p:spTree>
    <p:extLst>
      <p:ext uri="{BB962C8B-B14F-4D97-AF65-F5344CB8AC3E}">
        <p14:creationId xmlns:p14="http://schemas.microsoft.com/office/powerpoint/2010/main" val="331892661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dirty="0" smtClean="0"/>
              <a:t>Nicel analizler</a:t>
            </a:r>
            <a:endParaRPr lang="en-US" dirty="0"/>
          </a:p>
        </p:txBody>
      </p:sp>
      <p:sp>
        <p:nvSpPr>
          <p:cNvPr id="3" name="Content Placeholder 2"/>
          <p:cNvSpPr>
            <a:spLocks noGrp="1"/>
          </p:cNvSpPr>
          <p:nvPr>
            <p:ph idx="1"/>
          </p:nvPr>
        </p:nvSpPr>
        <p:spPr/>
        <p:txBody>
          <a:bodyPr>
            <a:normAutofit/>
          </a:bodyPr>
          <a:lstStyle/>
          <a:p>
            <a:r>
              <a:rPr lang="tr-TR" dirty="0" smtClean="0"/>
              <a:t>Gaz kromatografinin gelişip yayılmasının bir sebebide hızı, basitliği, nispeten düşük fiyatı ve ayırmalarda yaygın kullanılabilirliğidir. Fakat ayrılan türler hakkında nicel bilgiler sağlanmasaydı, GC böylesine yaygın bir yöntem olmazdı. </a:t>
            </a:r>
          </a:p>
          <a:p>
            <a:r>
              <a:rPr lang="tr-TR" dirty="0" smtClean="0"/>
              <a:t>Nicel GC, kromatogramlardaki analit pikinin yüksekliği veya alanının bir veya daha çok standardın pik yüksekliği veya pik alanı ile karşılaştırmaya dayanır. Şartlar doğru kontrol edilir ise, bu parametrelerin her ikisi de derişim ile doğrusal olarak değişir. </a:t>
            </a:r>
            <a:endParaRPr lang="en-US" dirty="0"/>
          </a:p>
        </p:txBody>
      </p:sp>
    </p:spTree>
    <p:extLst>
      <p:ext uri="{BB962C8B-B14F-4D97-AF65-F5344CB8AC3E}">
        <p14:creationId xmlns:p14="http://schemas.microsoft.com/office/powerpoint/2010/main" val="263346657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dirty="0" smtClean="0"/>
              <a:t>Ders sonu özeti</a:t>
            </a:r>
            <a:endParaRPr lang="en-US" dirty="0"/>
          </a:p>
        </p:txBody>
      </p:sp>
      <p:sp>
        <p:nvSpPr>
          <p:cNvPr id="3" name="Rectangle 3"/>
          <p:cNvSpPr txBox="1">
            <a:spLocks noChangeArrowheads="1"/>
          </p:cNvSpPr>
          <p:nvPr/>
        </p:nvSpPr>
        <p:spPr>
          <a:xfrm>
            <a:off x="727758" y="1585731"/>
            <a:ext cx="10736484" cy="476298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lang="tr-TR" altLang="en-US" dirty="0" smtClean="0">
                <a:solidFill>
                  <a:srgbClr val="7030A0"/>
                </a:solidFill>
              </a:rPr>
              <a:t>Gaz kromatografisinde kullanılan bileşenlerin neler olduğunu ve ne tür dedektörlerin kullanıldığını öğrendik</a:t>
            </a:r>
          </a:p>
          <a:p>
            <a:pPr algn="just"/>
            <a:endParaRPr lang="tr-TR" altLang="en-US" dirty="0">
              <a:solidFill>
                <a:srgbClr val="7030A0"/>
              </a:solidFill>
            </a:endParaRPr>
          </a:p>
          <a:p>
            <a:pPr algn="just"/>
            <a:r>
              <a:rPr lang="tr-TR" altLang="en-US" dirty="0" smtClean="0">
                <a:solidFill>
                  <a:srgbClr val="7030A0"/>
                </a:solidFill>
              </a:rPr>
              <a:t>Gaz kromatografinin sonuçlarından ne gibi bilgiler elde edilebileceğini gördük.</a:t>
            </a:r>
          </a:p>
          <a:p>
            <a:pPr algn="just"/>
            <a:endParaRPr lang="tr-TR" altLang="en-US" dirty="0">
              <a:solidFill>
                <a:srgbClr val="7030A0"/>
              </a:solidFill>
            </a:endParaRPr>
          </a:p>
          <a:p>
            <a:pPr algn="just"/>
            <a:r>
              <a:rPr lang="tr-TR" altLang="en-US" smtClean="0">
                <a:solidFill>
                  <a:srgbClr val="7030A0"/>
                </a:solidFill>
              </a:rPr>
              <a:t>Kromatografi türleri içinde neden yaygın kullanıldıklarına dair bir fikir sahibi olmuş olduk. </a:t>
            </a:r>
            <a:endParaRPr lang="tr-TR" altLang="en-US" dirty="0" smtClean="0"/>
          </a:p>
          <a:p>
            <a:pPr algn="just"/>
            <a:endParaRPr lang="tr-TR" altLang="en-US" dirty="0"/>
          </a:p>
          <a:p>
            <a:pPr algn="just"/>
            <a:endParaRPr lang="tr-TR" altLang="en-US" dirty="0"/>
          </a:p>
          <a:p>
            <a:pPr marL="0" indent="0" algn="just">
              <a:buNone/>
            </a:pPr>
            <a:endParaRPr lang="en-US" altLang="en-US" baseline="30000" dirty="0"/>
          </a:p>
          <a:p>
            <a:pPr marL="0" indent="0" algn="just">
              <a:buNone/>
            </a:pPr>
            <a:endParaRPr lang="tr-TR" altLang="en-US" dirty="0"/>
          </a:p>
          <a:p>
            <a:pPr marL="0" indent="0" algn="just">
              <a:buNone/>
            </a:pPr>
            <a:endParaRPr lang="tr-TR" altLang="en-US" dirty="0" smtClean="0"/>
          </a:p>
          <a:p>
            <a:pPr marL="0" indent="0" algn="just">
              <a:buNone/>
            </a:pPr>
            <a:endParaRPr lang="tr-TR" altLang="en-US" dirty="0"/>
          </a:p>
          <a:p>
            <a:pPr marL="0" indent="0" algn="just">
              <a:buNone/>
            </a:pPr>
            <a:endParaRPr lang="tr-TR" altLang="en-US" dirty="0" smtClean="0"/>
          </a:p>
        </p:txBody>
      </p:sp>
    </p:spTree>
    <p:extLst>
      <p:ext uri="{BB962C8B-B14F-4D97-AF65-F5344CB8AC3E}">
        <p14:creationId xmlns:p14="http://schemas.microsoft.com/office/powerpoint/2010/main" val="178978480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dirty="0" smtClean="0"/>
              <a:t>Numune enjeksiyon sistemleri</a:t>
            </a:r>
            <a:endParaRPr lang="en-US" dirty="0"/>
          </a:p>
        </p:txBody>
      </p:sp>
      <p:sp>
        <p:nvSpPr>
          <p:cNvPr id="3" name="Content Placeholder 2"/>
          <p:cNvSpPr>
            <a:spLocks noGrp="1"/>
          </p:cNvSpPr>
          <p:nvPr>
            <p:ph idx="1"/>
          </p:nvPr>
        </p:nvSpPr>
        <p:spPr/>
        <p:txBody>
          <a:bodyPr/>
          <a:lstStyle/>
          <a:p>
            <a:r>
              <a:rPr lang="tr-TR" dirty="0" smtClean="0"/>
              <a:t>Kolon verimliliği, numunenin uygun hacimde, bir buhar tıpası şeklinde sunulmasını gerektirir; aşırı büyük numunelerin yavaşça enjekte edilmesi, bant genişlemesine ve ayrılmanın iyi olmamasına yol açar. </a:t>
            </a:r>
          </a:p>
          <a:p>
            <a:r>
              <a:rPr lang="tr-TR" dirty="0" smtClean="0"/>
              <a:t>En yaygın numune enjeksiyon yönteminde, kolon girişinde (giriş bölümü normal olarak numunedeki en az uçucu olan bileşiğin, kaynama noktasının 50 derece üzerindedir) bulunan bir silikon lastik diyafram veya bir septum içinden, numune sıvı veya gaz olarak bir mikro şırınga ile hızla buharlaştırıcı bölümüne verilir. </a:t>
            </a:r>
          </a:p>
          <a:p>
            <a:endParaRPr lang="en-US" dirty="0"/>
          </a:p>
        </p:txBody>
      </p:sp>
    </p:spTree>
    <p:extLst>
      <p:ext uri="{BB962C8B-B14F-4D97-AF65-F5344CB8AC3E}">
        <p14:creationId xmlns:p14="http://schemas.microsoft.com/office/powerpoint/2010/main" val="266175713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6804" name="Picture 4" descr="270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48075" y="25401"/>
            <a:ext cx="4895850" cy="68056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0825871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dirty="0" smtClean="0"/>
              <a:t>Numune enjeksiyon sistemleri</a:t>
            </a:r>
            <a:endParaRPr lang="en-US" dirty="0"/>
          </a:p>
        </p:txBody>
      </p:sp>
      <p:sp>
        <p:nvSpPr>
          <p:cNvPr id="3" name="Content Placeholder 2"/>
          <p:cNvSpPr>
            <a:spLocks noGrp="1"/>
          </p:cNvSpPr>
          <p:nvPr>
            <p:ph idx="1"/>
          </p:nvPr>
        </p:nvSpPr>
        <p:spPr/>
        <p:txBody>
          <a:bodyPr/>
          <a:lstStyle/>
          <a:p>
            <a:r>
              <a:rPr lang="tr-TR" dirty="0" smtClean="0"/>
              <a:t>Nicel çalışmalarda hem sıvılar hem de gazlarda, daha tekrarlanabilir numune büyüklükleri elde etmek için, bir numune musluğu kullanılır. </a:t>
            </a:r>
          </a:p>
          <a:p>
            <a:r>
              <a:rPr lang="tr-TR" dirty="0" smtClean="0"/>
              <a:t>Bu tür araçlarla, numune büyüklükleri %0.5’den daha düşük bağıl hatalarla tekrarlanabilir.</a:t>
            </a:r>
          </a:p>
          <a:p>
            <a:endParaRPr lang="en-US" dirty="0"/>
          </a:p>
        </p:txBody>
      </p:sp>
    </p:spTree>
    <p:extLst>
      <p:ext uri="{BB962C8B-B14F-4D97-AF65-F5344CB8AC3E}">
        <p14:creationId xmlns:p14="http://schemas.microsoft.com/office/powerpoint/2010/main" val="192941575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2" name="Rectangle 4" descr="2705"/>
          <p:cNvSpPr>
            <a:spLocks noGrp="1" noChangeAspect="1" noChangeArrowheads="1"/>
          </p:cNvSpPr>
          <p:nvPr isPhoto="1"/>
        </p:nvSpPr>
        <p:spPr bwMode="auto">
          <a:xfrm>
            <a:off x="1524000" y="749301"/>
            <a:ext cx="9144000" cy="5357813"/>
          </a:xfrm>
          <a:prstGeom prst="rect">
            <a:avLst/>
          </a:prstGeom>
          <a:blipFill dpi="0" rotWithShape="1">
            <a:blip r:embed="rId3"/>
            <a:srcRect/>
            <a:stretch>
              <a:fillRect b="-11"/>
            </a:stretch>
          </a:blip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Tree>
    <p:extLst>
      <p:ext uri="{BB962C8B-B14F-4D97-AF65-F5344CB8AC3E}">
        <p14:creationId xmlns:p14="http://schemas.microsoft.com/office/powerpoint/2010/main" val="179079808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dirty="0" smtClean="0"/>
              <a:t>Kolon tipleri ve kolon etüvleri</a:t>
            </a:r>
            <a:endParaRPr lang="en-US" dirty="0"/>
          </a:p>
        </p:txBody>
      </p:sp>
      <p:sp>
        <p:nvSpPr>
          <p:cNvPr id="3" name="Content Placeholder 2"/>
          <p:cNvSpPr>
            <a:spLocks noGrp="1"/>
          </p:cNvSpPr>
          <p:nvPr>
            <p:ph idx="1"/>
          </p:nvPr>
        </p:nvSpPr>
        <p:spPr/>
        <p:txBody>
          <a:bodyPr>
            <a:normAutofit/>
          </a:bodyPr>
          <a:lstStyle/>
          <a:p>
            <a:r>
              <a:rPr lang="tr-TR" dirty="0" smtClean="0"/>
              <a:t>Gaz kromatografide, dolgulu ve açık borusal veya kılcal olmak üzere iki tür kolon kullanılır. Günümüze kadar gaz kromatografi deneylerinin büyük çoğunluğu dolgulu kolonlarla yapılmıştır. Bununla birlikte, bu durum hızla değişmekte olup yakın bir gelecekte bu kolonların yerine açık borusal kolonların alması öngörülmektedir.</a:t>
            </a:r>
          </a:p>
          <a:p>
            <a:r>
              <a:rPr lang="tr-TR" dirty="0" smtClean="0"/>
              <a:t>Kromatografi kolonlarının boyu, 2 m’den kısa ve 50 m’ye kadar veya daha uzun olabilirler. Yapılarında paslanmaz çelik, cam, ergitilmiş silis veya teflon kullanılabilir. Sabit sıcaklık sağlamakta kullanılan etüve sığmalarını sağlamak için, genellikle çapları 10 ile 30 cm arasında değişen bobinler şekline sokulurlar. </a:t>
            </a:r>
          </a:p>
          <a:p>
            <a:endParaRPr lang="en-US" dirty="0"/>
          </a:p>
        </p:txBody>
      </p:sp>
    </p:spTree>
    <p:extLst>
      <p:ext uri="{BB962C8B-B14F-4D97-AF65-F5344CB8AC3E}">
        <p14:creationId xmlns:p14="http://schemas.microsoft.com/office/powerpoint/2010/main" val="62108131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dirty="0" smtClean="0"/>
              <a:t>Kolon tipleri ve kolon etüvleri</a:t>
            </a:r>
            <a:endParaRPr lang="en-US" dirty="0"/>
          </a:p>
        </p:txBody>
      </p:sp>
      <p:sp>
        <p:nvSpPr>
          <p:cNvPr id="3" name="Content Placeholder 2"/>
          <p:cNvSpPr>
            <a:spLocks noGrp="1"/>
          </p:cNvSpPr>
          <p:nvPr>
            <p:ph idx="1"/>
          </p:nvPr>
        </p:nvSpPr>
        <p:spPr/>
        <p:txBody>
          <a:bodyPr>
            <a:normAutofit/>
          </a:bodyPr>
          <a:lstStyle/>
          <a:p>
            <a:r>
              <a:rPr lang="tr-TR" dirty="0" smtClean="0"/>
              <a:t>Tekrarlanabilir çalışmalar için kolon sıcaklığı, önemli bir değişken olup, sıcaklık bir derecenin onda biri düzeyinde kontrol edilebilmelidir. Bu nedenle, kolon doğal olarak termostalı bir etüv içerisinde tutulur. </a:t>
            </a:r>
          </a:p>
          <a:p>
            <a:r>
              <a:rPr lang="tr-TR" dirty="0" smtClean="0"/>
              <a:t>Kabaca, numunenin ortalama kaynama noktasına eşit veya bunun biraz üzerinde bir sıcaklık değeri ile, normal olarak 2 ile 30 dakika arasında bir elüsyon sağlanır. </a:t>
            </a:r>
          </a:p>
          <a:p>
            <a:r>
              <a:rPr lang="tr-TR" dirty="0" smtClean="0"/>
              <a:t>Geniş aralıkta kaynama noktası içeren numuneler için genellikle sıcaklık programlaması arzulanır, bu durumda ayrılma sürerken sıcaklık sürekli olarak veya basamaklar halinde arttırılır. </a:t>
            </a:r>
          </a:p>
          <a:p>
            <a:endParaRPr lang="en-US" dirty="0"/>
          </a:p>
        </p:txBody>
      </p:sp>
    </p:spTree>
    <p:extLst>
      <p:ext uri="{BB962C8B-B14F-4D97-AF65-F5344CB8AC3E}">
        <p14:creationId xmlns:p14="http://schemas.microsoft.com/office/powerpoint/2010/main" val="869436592"/>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1826</TotalTime>
  <Words>2044</Words>
  <Application>Microsoft Office PowerPoint</Application>
  <PresentationFormat>Widescreen</PresentationFormat>
  <Paragraphs>117</Paragraphs>
  <Slides>36</Slides>
  <Notes>10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36</vt:i4>
      </vt:variant>
    </vt:vector>
  </HeadingPairs>
  <TitlesOfParts>
    <vt:vector size="41" baseType="lpstr">
      <vt:lpstr>Arial</vt:lpstr>
      <vt:lpstr>Calibri</vt:lpstr>
      <vt:lpstr>Calibri Light</vt:lpstr>
      <vt:lpstr>Symbol</vt:lpstr>
      <vt:lpstr>Office Theme</vt:lpstr>
      <vt:lpstr>Gaz kromatografi</vt:lpstr>
      <vt:lpstr>Gaz kromatografi için cihazlar</vt:lpstr>
      <vt:lpstr>Taşıyıcı gaz sistemleri</vt:lpstr>
      <vt:lpstr>Numune enjeksiyon sistemleri</vt:lpstr>
      <vt:lpstr>PowerPoint Presentation</vt:lpstr>
      <vt:lpstr>Numune enjeksiyon sistemleri</vt:lpstr>
      <vt:lpstr>PowerPoint Presentation</vt:lpstr>
      <vt:lpstr>Kolon tipleri ve kolon etüvleri</vt:lpstr>
      <vt:lpstr>Kolon tipleri ve kolon etüvleri</vt:lpstr>
      <vt:lpstr>PowerPoint Presentation</vt:lpstr>
      <vt:lpstr>Dedeksiyon sistemleri</vt:lpstr>
      <vt:lpstr>Dedeksiyon sistemleri</vt:lpstr>
      <vt:lpstr>PowerPoint Presentation</vt:lpstr>
      <vt:lpstr>Alev İyonlaşma dedektörleri</vt:lpstr>
      <vt:lpstr>PowerPoint Presentation</vt:lpstr>
      <vt:lpstr>Alev İyonlaşma dedektörleri</vt:lpstr>
      <vt:lpstr>Termal İletkenlik dedektörü</vt:lpstr>
      <vt:lpstr>Elektron yakalama dedektörleri</vt:lpstr>
      <vt:lpstr>PowerPoint Presentation</vt:lpstr>
      <vt:lpstr>Kütle spektrometri</vt:lpstr>
      <vt:lpstr>Gaz kromatografi kolonları</vt:lpstr>
      <vt:lpstr>Kılcal kolonlar</vt:lpstr>
      <vt:lpstr>Dolgulu kolonlar</vt:lpstr>
      <vt:lpstr>PowerPoint Presentation</vt:lpstr>
      <vt:lpstr>Katı destek malzemeleri</vt:lpstr>
      <vt:lpstr>Destek maddesinin tanecik büyüklüğü</vt:lpstr>
      <vt:lpstr>Durgun sıvı fazlar</vt:lpstr>
      <vt:lpstr>PowerPoint Presentation</vt:lpstr>
      <vt:lpstr>Durgun sıvı fazlar</vt:lpstr>
      <vt:lpstr>PowerPoint Presentation</vt:lpstr>
      <vt:lpstr>PowerPoint Presentation</vt:lpstr>
      <vt:lpstr>Film kalınlığı</vt:lpstr>
      <vt:lpstr>PowerPoint Presentation</vt:lpstr>
      <vt:lpstr>Nitel analizler</vt:lpstr>
      <vt:lpstr>Nicel analizler</vt:lpstr>
      <vt:lpstr>Ders sonu özeti</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Gokhan Elci</dc:creator>
  <cp:lastModifiedBy>Gokhan Elci</cp:lastModifiedBy>
  <cp:revision>52</cp:revision>
  <dcterms:created xsi:type="dcterms:W3CDTF">2018-06-25T14:34:05Z</dcterms:created>
  <dcterms:modified xsi:type="dcterms:W3CDTF">2019-03-21T07:05:54Z</dcterms:modified>
</cp:coreProperties>
</file>