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87" r:id="rId2"/>
    <p:sldId id="367" r:id="rId3"/>
    <p:sldId id="369" r:id="rId4"/>
    <p:sldId id="437" r:id="rId5"/>
    <p:sldId id="371" r:id="rId6"/>
    <p:sldId id="438" r:id="rId7"/>
    <p:sldId id="439" r:id="rId8"/>
    <p:sldId id="440" r:id="rId9"/>
    <p:sldId id="370" r:id="rId10"/>
    <p:sldId id="441" r:id="rId11"/>
    <p:sldId id="378" r:id="rId12"/>
    <p:sldId id="442" r:id="rId13"/>
    <p:sldId id="382" r:id="rId14"/>
    <p:sldId id="443" r:id="rId15"/>
    <p:sldId id="444" r:id="rId16"/>
    <p:sldId id="445" r:id="rId17"/>
    <p:sldId id="388" r:id="rId18"/>
    <p:sldId id="446" r:id="rId19"/>
    <p:sldId id="390" r:id="rId20"/>
    <p:sldId id="447" r:id="rId21"/>
    <p:sldId id="395" r:id="rId22"/>
    <p:sldId id="397" r:id="rId23"/>
    <p:sldId id="448" r:id="rId24"/>
    <p:sldId id="449" r:id="rId25"/>
    <p:sldId id="450" r:id="rId26"/>
    <p:sldId id="408" r:id="rId27"/>
    <p:sldId id="451" r:id="rId28"/>
    <p:sldId id="406" r:id="rId29"/>
    <p:sldId id="452" r:id="rId30"/>
    <p:sldId id="402" r:id="rId31"/>
    <p:sldId id="403" r:id="rId32"/>
    <p:sldId id="409" r:id="rId33"/>
    <p:sldId id="454" r:id="rId34"/>
    <p:sldId id="407" r:id="rId35"/>
    <p:sldId id="455" r:id="rId36"/>
    <p:sldId id="456" r:id="rId37"/>
    <p:sldId id="457" r:id="rId38"/>
    <p:sldId id="458" r:id="rId39"/>
    <p:sldId id="470" r:id="rId40"/>
    <p:sldId id="467" r:id="rId41"/>
    <p:sldId id="468" r:id="rId42"/>
    <p:sldId id="430" r:id="rId43"/>
    <p:sldId id="410" r:id="rId44"/>
    <p:sldId id="368" r:id="rId45"/>
    <p:sldId id="313"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p:cViewPr varScale="1">
        <p:scale>
          <a:sx n="66" d="100"/>
          <a:sy n="66" d="100"/>
        </p:scale>
        <p:origin x="679" y="24"/>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5CD000-635F-4FDD-BA7E-A1DAC92EB4AF}" type="datetimeFigureOut">
              <a:rPr lang="en-US" smtClean="0"/>
              <a:t>3/21/2019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FDD9EF-333C-43CC-921D-1DC1660DE5EA}" type="slidenum">
              <a:rPr lang="en-US" smtClean="0"/>
              <a:t>‹#›</a:t>
            </a:fld>
            <a:endParaRPr lang="en-US"/>
          </a:p>
        </p:txBody>
      </p:sp>
    </p:spTree>
    <p:extLst>
      <p:ext uri="{BB962C8B-B14F-4D97-AF65-F5344CB8AC3E}">
        <p14:creationId xmlns:p14="http://schemas.microsoft.com/office/powerpoint/2010/main" val="2877838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E16DDC-C717-43C7-BAF7-29D69C7B8654}" type="slidenum">
              <a:rPr lang="en-US" altLang="en-US"/>
              <a:pPr/>
              <a:t>5</a:t>
            </a:fld>
            <a:endParaRPr lang="en-US" altLang="en-US"/>
          </a:p>
        </p:txBody>
      </p:sp>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8073990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9E1900-287D-4279-9B4E-0D580A5E6186}" type="slidenum">
              <a:rPr lang="en-US" altLang="en-US"/>
              <a:pPr/>
              <a:t>30</a:t>
            </a:fld>
            <a:endParaRPr lang="en-US" altLang="en-US"/>
          </a:p>
        </p:txBody>
      </p:sp>
      <p:sp>
        <p:nvSpPr>
          <p:cNvPr id="182274" name="Rectangle 2"/>
          <p:cNvSpPr>
            <a:spLocks noGrp="1" noRot="1" noChangeAspect="1" noChangeArrowheads="1" noTextEdit="1"/>
          </p:cNvSpPr>
          <p:nvPr>
            <p:ph type="sldImg"/>
          </p:nvPr>
        </p:nvSpPr>
        <p:spPr>
          <a:ln/>
        </p:spPr>
      </p:sp>
      <p:sp>
        <p:nvSpPr>
          <p:cNvPr id="18227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5748011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F92415-4EAE-4922-ACC9-2EAACE11435F}" type="slidenum">
              <a:rPr lang="en-US" altLang="en-US"/>
              <a:pPr/>
              <a:t>31</a:t>
            </a:fld>
            <a:endParaRPr lang="en-US" altLang="en-US"/>
          </a:p>
        </p:txBody>
      </p:sp>
      <p:sp>
        <p:nvSpPr>
          <p:cNvPr id="184322" name="Rectangle 2"/>
          <p:cNvSpPr>
            <a:spLocks noGrp="1" noRot="1" noChangeAspect="1" noChangeArrowheads="1" noTextEdit="1"/>
          </p:cNvSpPr>
          <p:nvPr>
            <p:ph type="sldImg"/>
          </p:nvPr>
        </p:nvSpPr>
        <p:spPr>
          <a:ln/>
        </p:spPr>
      </p:sp>
      <p:sp>
        <p:nvSpPr>
          <p:cNvPr id="18432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0304520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B6660D-35DC-4190-AC87-2B5741B56937}" type="slidenum">
              <a:rPr lang="en-US" altLang="en-US"/>
              <a:pPr/>
              <a:t>32</a:t>
            </a:fld>
            <a:endParaRPr lang="en-US" altLang="en-US"/>
          </a:p>
        </p:txBody>
      </p:sp>
      <p:sp>
        <p:nvSpPr>
          <p:cNvPr id="190466" name="Rectangle 2"/>
          <p:cNvSpPr>
            <a:spLocks noGrp="1" noRot="1" noChangeAspect="1" noChangeArrowheads="1" noTextEdit="1"/>
          </p:cNvSpPr>
          <p:nvPr>
            <p:ph type="sldImg"/>
          </p:nvPr>
        </p:nvSpPr>
        <p:spPr>
          <a:ln/>
        </p:spPr>
      </p:sp>
      <p:sp>
        <p:nvSpPr>
          <p:cNvPr id="19046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370977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B872A1-C575-47DA-BFC5-149210813B42}" type="slidenum">
              <a:rPr lang="en-US" altLang="en-US"/>
              <a:pPr/>
              <a:t>34</a:t>
            </a:fld>
            <a:endParaRPr lang="en-US" altLang="en-US"/>
          </a:p>
        </p:txBody>
      </p:sp>
      <p:sp>
        <p:nvSpPr>
          <p:cNvPr id="186370" name="Rectangle 2"/>
          <p:cNvSpPr>
            <a:spLocks noGrp="1" noRot="1" noChangeAspect="1" noChangeArrowheads="1" noTextEdit="1"/>
          </p:cNvSpPr>
          <p:nvPr>
            <p:ph type="sldImg"/>
          </p:nvPr>
        </p:nvSpPr>
        <p:spPr>
          <a:ln/>
        </p:spPr>
      </p:sp>
      <p:sp>
        <p:nvSpPr>
          <p:cNvPr id="18637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58607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7E1CFE-CA0E-492D-929A-48F5B1852A5D}" type="slidenum">
              <a:rPr lang="en-US" altLang="en-US"/>
              <a:pPr/>
              <a:t>40</a:t>
            </a:fld>
            <a:endParaRPr lang="en-US" altLang="en-US"/>
          </a:p>
        </p:txBody>
      </p:sp>
      <p:sp>
        <p:nvSpPr>
          <p:cNvPr id="150530" name="Rectangle 2"/>
          <p:cNvSpPr>
            <a:spLocks noGrp="1" noRot="1" noChangeAspect="1" noChangeArrowheads="1" noTextEdit="1"/>
          </p:cNvSpPr>
          <p:nvPr>
            <p:ph type="sldImg"/>
          </p:nvPr>
        </p:nvSpPr>
        <p:spPr>
          <a:ln/>
        </p:spPr>
      </p:sp>
      <p:sp>
        <p:nvSpPr>
          <p:cNvPr id="1505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5198401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0C4771-F3D7-41EB-9DB3-214480C9EB79}" type="slidenum">
              <a:rPr lang="en-US" altLang="en-US"/>
              <a:pPr/>
              <a:t>41</a:t>
            </a:fld>
            <a:endParaRPr lang="en-US" altLang="en-US"/>
          </a:p>
        </p:txBody>
      </p:sp>
      <p:sp>
        <p:nvSpPr>
          <p:cNvPr id="151554" name="Rectangle 2"/>
          <p:cNvSpPr>
            <a:spLocks noGrp="1" noRot="1" noChangeAspect="1" noChangeArrowheads="1" noTextEdit="1"/>
          </p:cNvSpPr>
          <p:nvPr>
            <p:ph type="sldImg"/>
          </p:nvPr>
        </p:nvSpPr>
        <p:spPr>
          <a:ln/>
        </p:spPr>
      </p:sp>
      <p:sp>
        <p:nvSpPr>
          <p:cNvPr id="15155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1336138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7916EC-FC8E-4C24-8EB1-97816E79132B}" type="slidenum">
              <a:rPr lang="en-US" altLang="en-US"/>
              <a:pPr/>
              <a:t>42</a:t>
            </a:fld>
            <a:endParaRPr lang="en-US" altLang="en-US"/>
          </a:p>
        </p:txBody>
      </p:sp>
      <p:sp>
        <p:nvSpPr>
          <p:cNvPr id="194562" name="Rectangle 2"/>
          <p:cNvSpPr>
            <a:spLocks noGrp="1" noRot="1" noChangeAspect="1" noChangeArrowheads="1" noTextEdit="1"/>
          </p:cNvSpPr>
          <p:nvPr>
            <p:ph type="sldImg"/>
          </p:nvPr>
        </p:nvSpPr>
        <p:spPr>
          <a:ln/>
        </p:spPr>
      </p:sp>
      <p:sp>
        <p:nvSpPr>
          <p:cNvPr id="19456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101117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40327D-892B-4CF1-8ECA-092F4EBBB47B}" type="slidenum">
              <a:rPr lang="en-US" altLang="en-US"/>
              <a:pPr/>
              <a:t>43</a:t>
            </a:fld>
            <a:endParaRPr lang="en-US" altLang="en-US"/>
          </a:p>
        </p:txBody>
      </p:sp>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250666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B178D2-4A74-473A-97FC-4613BB3B44C2}" type="slidenum">
              <a:rPr lang="en-US" altLang="en-US"/>
              <a:pPr/>
              <a:t>11</a:t>
            </a:fld>
            <a:endParaRPr lang="en-US" altLang="en-US"/>
          </a:p>
        </p:txBody>
      </p:sp>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291031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90E857-B02C-4DB0-ADF6-49F1F7807FEE}" type="slidenum">
              <a:rPr lang="en-US" altLang="en-US"/>
              <a:pPr/>
              <a:t>13</a:t>
            </a:fld>
            <a:endParaRPr lang="en-US" altLang="en-US"/>
          </a:p>
        </p:txBody>
      </p:sp>
      <p:sp>
        <p:nvSpPr>
          <p:cNvPr id="165890" name="Rectangle 2"/>
          <p:cNvSpPr>
            <a:spLocks noGrp="1" noRot="1" noChangeAspect="1" noChangeArrowheads="1" noTextEdit="1"/>
          </p:cNvSpPr>
          <p:nvPr>
            <p:ph type="sldImg"/>
          </p:nvPr>
        </p:nvSpPr>
        <p:spPr>
          <a:ln/>
        </p:spPr>
      </p:sp>
      <p:sp>
        <p:nvSpPr>
          <p:cNvPr id="16589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965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527443-4BFB-4BAD-9BF7-1FE86A80BD88}" type="slidenum">
              <a:rPr lang="en-US" altLang="en-US"/>
              <a:pPr/>
              <a:t>17</a:t>
            </a:fld>
            <a:endParaRPr lang="en-US" altLang="en-US"/>
          </a:p>
        </p:txBody>
      </p:sp>
      <p:sp>
        <p:nvSpPr>
          <p:cNvPr id="167938" name="Rectangle 2"/>
          <p:cNvSpPr>
            <a:spLocks noGrp="1" noRot="1" noChangeAspect="1" noChangeArrowheads="1" noTextEdit="1"/>
          </p:cNvSpPr>
          <p:nvPr>
            <p:ph type="sldImg"/>
          </p:nvPr>
        </p:nvSpPr>
        <p:spPr>
          <a:ln/>
        </p:spPr>
      </p:sp>
      <p:sp>
        <p:nvSpPr>
          <p:cNvPr id="16793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364906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35116C-0C07-4665-B5FC-0CB483D1D57F}" type="slidenum">
              <a:rPr lang="en-US" altLang="en-US"/>
              <a:pPr/>
              <a:t>19</a:t>
            </a:fld>
            <a:endParaRPr lang="en-US" altLang="en-US"/>
          </a:p>
        </p:txBody>
      </p:sp>
      <p:sp>
        <p:nvSpPr>
          <p:cNvPr id="169986" name="Rectangle 2"/>
          <p:cNvSpPr>
            <a:spLocks noGrp="1" noRot="1" noChangeAspect="1" noChangeArrowheads="1" noTextEdit="1"/>
          </p:cNvSpPr>
          <p:nvPr>
            <p:ph type="sldImg"/>
          </p:nvPr>
        </p:nvSpPr>
        <p:spPr>
          <a:ln/>
        </p:spPr>
      </p:sp>
      <p:sp>
        <p:nvSpPr>
          <p:cNvPr id="16998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512069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7F9F0E-A75E-4BEE-83D8-8D9FE8CBEB46}" type="slidenum">
              <a:rPr lang="en-US" altLang="en-US"/>
              <a:pPr/>
              <a:t>21</a:t>
            </a:fld>
            <a:endParaRPr lang="en-US" altLang="en-US"/>
          </a:p>
        </p:txBody>
      </p:sp>
      <p:sp>
        <p:nvSpPr>
          <p:cNvPr id="172034" name="Rectangle 2"/>
          <p:cNvSpPr>
            <a:spLocks noGrp="1" noRot="1" noChangeAspect="1" noChangeArrowheads="1" noTextEdit="1"/>
          </p:cNvSpPr>
          <p:nvPr>
            <p:ph type="sldImg"/>
          </p:nvPr>
        </p:nvSpPr>
        <p:spPr>
          <a:ln/>
        </p:spPr>
      </p:sp>
      <p:sp>
        <p:nvSpPr>
          <p:cNvPr id="17203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191271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F447CE-C616-41F0-8DE5-4F7779BDC897}" type="slidenum">
              <a:rPr lang="en-US" altLang="en-US"/>
              <a:pPr/>
              <a:t>22</a:t>
            </a:fld>
            <a:endParaRPr lang="en-US" altLang="en-US"/>
          </a:p>
        </p:txBody>
      </p:sp>
      <p:sp>
        <p:nvSpPr>
          <p:cNvPr id="174082" name="Rectangle 2"/>
          <p:cNvSpPr>
            <a:spLocks noGrp="1" noRot="1" noChangeAspect="1" noChangeArrowheads="1" noTextEdit="1"/>
          </p:cNvSpPr>
          <p:nvPr>
            <p:ph type="sldImg"/>
          </p:nvPr>
        </p:nvSpPr>
        <p:spPr>
          <a:ln/>
        </p:spPr>
      </p:sp>
      <p:sp>
        <p:nvSpPr>
          <p:cNvPr id="17408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659422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A35C86-D4D0-4259-809A-451D2A3325A7}" type="slidenum">
              <a:rPr lang="en-US" altLang="en-US"/>
              <a:pPr/>
              <a:t>26</a:t>
            </a:fld>
            <a:endParaRPr lang="en-US" altLang="en-US"/>
          </a:p>
        </p:txBody>
      </p:sp>
      <p:sp>
        <p:nvSpPr>
          <p:cNvPr id="188418" name="Rectangle 2"/>
          <p:cNvSpPr>
            <a:spLocks noGrp="1" noRot="1" noChangeAspect="1" noChangeArrowheads="1" noTextEdit="1"/>
          </p:cNvSpPr>
          <p:nvPr>
            <p:ph type="sldImg"/>
          </p:nvPr>
        </p:nvSpPr>
        <p:spPr>
          <a:ln/>
        </p:spPr>
      </p:sp>
      <p:sp>
        <p:nvSpPr>
          <p:cNvPr id="18841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5665249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A0EDFF-5185-4561-B97C-F70138C17321}" type="slidenum">
              <a:rPr lang="en-US" altLang="en-US"/>
              <a:pPr/>
              <a:t>28</a:t>
            </a:fld>
            <a:endParaRPr lang="en-US" altLang="en-US"/>
          </a:p>
        </p:txBody>
      </p:sp>
      <p:sp>
        <p:nvSpPr>
          <p:cNvPr id="176130" name="Rectangle 2"/>
          <p:cNvSpPr>
            <a:spLocks noGrp="1" noRot="1" noChangeAspect="1" noChangeArrowheads="1" noTextEdit="1"/>
          </p:cNvSpPr>
          <p:nvPr>
            <p:ph type="sldImg"/>
          </p:nvPr>
        </p:nvSpPr>
        <p:spPr>
          <a:ln/>
        </p:spPr>
      </p:sp>
      <p:sp>
        <p:nvSpPr>
          <p:cNvPr id="1761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992495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A073F6D-AA4C-4E9B-91D9-3038D899CC0C}" type="datetimeFigureOut">
              <a:rPr lang="en-US" smtClean="0"/>
              <a:t>3/21/2019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1420966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073F6D-AA4C-4E9B-91D9-3038D899CC0C}" type="datetimeFigureOut">
              <a:rPr lang="en-US" smtClean="0"/>
              <a:t>3/21/2019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2254981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073F6D-AA4C-4E9B-91D9-3038D899CC0C}" type="datetimeFigureOut">
              <a:rPr lang="en-US" smtClean="0"/>
              <a:t>3/21/2019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4031133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073F6D-AA4C-4E9B-91D9-3038D899CC0C}" type="datetimeFigureOut">
              <a:rPr lang="en-US" smtClean="0"/>
              <a:t>3/21/2019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4248335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A073F6D-AA4C-4E9B-91D9-3038D899CC0C}" type="datetimeFigureOut">
              <a:rPr lang="en-US" smtClean="0"/>
              <a:t>3/21/2019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567887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A073F6D-AA4C-4E9B-91D9-3038D899CC0C}" type="datetimeFigureOut">
              <a:rPr lang="en-US" smtClean="0"/>
              <a:t>3/21/2019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1428452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A073F6D-AA4C-4E9B-91D9-3038D899CC0C}" type="datetimeFigureOut">
              <a:rPr lang="en-US" smtClean="0"/>
              <a:t>3/21/2019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3134507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A073F6D-AA4C-4E9B-91D9-3038D899CC0C}" type="datetimeFigureOut">
              <a:rPr lang="en-US" smtClean="0"/>
              <a:t>3/21/2019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726015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073F6D-AA4C-4E9B-91D9-3038D899CC0C}" type="datetimeFigureOut">
              <a:rPr lang="en-US" smtClean="0"/>
              <a:t>3/21/2019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1156640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073F6D-AA4C-4E9B-91D9-3038D899CC0C}" type="datetimeFigureOut">
              <a:rPr lang="en-US" smtClean="0"/>
              <a:t>3/21/2019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1366230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073F6D-AA4C-4E9B-91D9-3038D899CC0C}" type="datetimeFigureOut">
              <a:rPr lang="en-US" smtClean="0"/>
              <a:t>3/21/2019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3508226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073F6D-AA4C-4E9B-91D9-3038D899CC0C}" type="datetimeFigureOut">
              <a:rPr lang="en-US" smtClean="0"/>
              <a:t>3/21/2019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4C4E60-883E-4558-84A5-76C72B890406}" type="slidenum">
              <a:rPr lang="en-US" smtClean="0"/>
              <a:t>‹#›</a:t>
            </a:fld>
            <a:endParaRPr lang="en-US"/>
          </a:p>
        </p:txBody>
      </p:sp>
    </p:spTree>
    <p:extLst>
      <p:ext uri="{BB962C8B-B14F-4D97-AF65-F5344CB8AC3E}">
        <p14:creationId xmlns:p14="http://schemas.microsoft.com/office/powerpoint/2010/main" val="1682325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a:t>
            </a:r>
            <a:r>
              <a:rPr lang="tr-TR" dirty="0" smtClean="0"/>
              <a:t>üksek performanslı sıvı kromatografi</a:t>
            </a:r>
            <a:endParaRPr lang="en-US" dirty="0"/>
          </a:p>
        </p:txBody>
      </p:sp>
      <p:sp>
        <p:nvSpPr>
          <p:cNvPr id="3" name="Content Placeholder 2"/>
          <p:cNvSpPr>
            <a:spLocks noGrp="1"/>
          </p:cNvSpPr>
          <p:nvPr>
            <p:ph idx="1"/>
          </p:nvPr>
        </p:nvSpPr>
        <p:spPr/>
        <p:txBody>
          <a:bodyPr/>
          <a:lstStyle/>
          <a:p>
            <a:r>
              <a:rPr lang="tr-TR" dirty="0" smtClean="0"/>
              <a:t>Yüksek performanslı(basınçlı) sıvı kromatografi (HPLC), pek çok kullanım alanına sahip ve yaygın kullanılan elüsyon kromatografi tipidir. </a:t>
            </a:r>
          </a:p>
          <a:p>
            <a:r>
              <a:rPr lang="tr-TR" dirty="0" smtClean="0"/>
              <a:t>Bu yöntem çeşitli organik,anorganik ve biyolojik numunelerdeki türleri ayırmak ve tayin etmek için kimyacılar tarafından kullanılır. </a:t>
            </a:r>
          </a:p>
          <a:p>
            <a:r>
              <a:rPr lang="tr-TR" dirty="0" smtClean="0"/>
              <a:t>Sıvı kromatografide hareketli faz, çeşitli türlerin karışımından oluşan numuneyi içeren bir sıvı çözücüdür. </a:t>
            </a:r>
          </a:p>
        </p:txBody>
      </p:sp>
    </p:spTree>
    <p:extLst>
      <p:ext uri="{BB962C8B-B14F-4D97-AF65-F5344CB8AC3E}">
        <p14:creationId xmlns:p14="http://schemas.microsoft.com/office/powerpoint/2010/main" val="28348585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Pompa sistemleri</a:t>
            </a:r>
            <a:endParaRPr lang="en-US" dirty="0"/>
          </a:p>
        </p:txBody>
      </p:sp>
      <p:sp>
        <p:nvSpPr>
          <p:cNvPr id="3" name="Content Placeholder 2"/>
          <p:cNvSpPr>
            <a:spLocks noGrp="1"/>
          </p:cNvSpPr>
          <p:nvPr>
            <p:ph idx="1"/>
          </p:nvPr>
        </p:nvSpPr>
        <p:spPr/>
        <p:txBody>
          <a:bodyPr>
            <a:normAutofit fontScale="92500"/>
          </a:bodyPr>
          <a:lstStyle/>
          <a:p>
            <a:r>
              <a:rPr lang="tr-TR" dirty="0" smtClean="0"/>
              <a:t>Sıvı kromatografide kullanılan pompaların çeşitleri ise şu şekildedir:</a:t>
            </a:r>
          </a:p>
          <a:p>
            <a:r>
              <a:rPr lang="tr-TR" dirty="0" smtClean="0"/>
              <a:t>1) Şırınga tipi pompalar</a:t>
            </a:r>
          </a:p>
          <a:p>
            <a:pPr lvl="1"/>
            <a:r>
              <a:rPr lang="tr-TR" dirty="0" smtClean="0"/>
              <a:t>Akış hızı kolayca kontrol edilebilen, pulssuz bir sıvı çıkışı sağlarlar ancak hem kapasiteleri sınırlıdır hem de değişik çözücü sistemlerinin kullanımına uygun değildir </a:t>
            </a:r>
          </a:p>
          <a:p>
            <a:r>
              <a:rPr lang="tr-TR" dirty="0" smtClean="0"/>
              <a:t>2) Pistonlu pompalar</a:t>
            </a:r>
          </a:p>
          <a:p>
            <a:pPr lvl="1"/>
            <a:r>
              <a:rPr lang="tr-TR" dirty="0" smtClean="0"/>
              <a:t>Piston hareketinden dolayı pulslu bir akış oluşur fakat daha sonra bu akış düzeltilerek sürekli bir akışa dönüştürülür. Yüksek çıkış basıncı, gradiyent elüsyon tekniğine kolay uyarlanabilme ve sabit akış hızı gibi üstünlüklerinden dolayı yaygınca kullanılırlar. </a:t>
            </a:r>
          </a:p>
          <a:p>
            <a:r>
              <a:rPr lang="tr-TR" dirty="0" smtClean="0"/>
              <a:t>3) Pnömatik veya sabit basınçlı pompalar</a:t>
            </a:r>
          </a:p>
          <a:p>
            <a:pPr lvl="1"/>
            <a:r>
              <a:rPr lang="tr-TR" dirty="0" smtClean="0"/>
              <a:t>Pulssuz çıktıya uygundurlar, ancak kapasiteleri ve basınçları sınırlıdır. Ayrıca gradiyent elüsyon tekniğine uygun değillerdir. </a:t>
            </a:r>
          </a:p>
          <a:p>
            <a:endParaRPr lang="en-US" dirty="0"/>
          </a:p>
        </p:txBody>
      </p:sp>
    </p:spTree>
    <p:extLst>
      <p:ext uri="{BB962C8B-B14F-4D97-AF65-F5344CB8AC3E}">
        <p14:creationId xmlns:p14="http://schemas.microsoft.com/office/powerpoint/2010/main" val="5643545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20" name="Rectangle 4" descr="2805"/>
          <p:cNvSpPr>
            <a:spLocks noGrp="1" noChangeAspect="1" noChangeArrowheads="1"/>
          </p:cNvSpPr>
          <p:nvPr isPhoto="1"/>
        </p:nvSpPr>
        <p:spPr bwMode="auto">
          <a:xfrm>
            <a:off x="1524000" y="652464"/>
            <a:ext cx="9144000" cy="5551487"/>
          </a:xfrm>
          <a:prstGeom prst="rect">
            <a:avLst/>
          </a:prstGeom>
          <a:blipFill dpi="0" rotWithShape="1">
            <a:blip r:embed="rId3"/>
            <a:srcRect/>
            <a:stretch>
              <a:fillRect r="-19"/>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0249036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Numune enjeksiyon sistemleri</a:t>
            </a:r>
            <a:endParaRPr lang="en-US" dirty="0"/>
          </a:p>
        </p:txBody>
      </p:sp>
      <p:sp>
        <p:nvSpPr>
          <p:cNvPr id="3" name="Content Placeholder 2"/>
          <p:cNvSpPr>
            <a:spLocks noGrp="1"/>
          </p:cNvSpPr>
          <p:nvPr>
            <p:ph idx="1"/>
          </p:nvPr>
        </p:nvSpPr>
        <p:spPr/>
        <p:txBody>
          <a:bodyPr>
            <a:normAutofit/>
          </a:bodyPr>
          <a:lstStyle/>
          <a:p>
            <a:r>
              <a:rPr lang="tr-TR" dirty="0" smtClean="0"/>
              <a:t>Sıvı kromatografide numunenin kolona enjeksiyonunda en yaygın kullanılan yöntem, luplar (loops) ile numunenin sisteme verilmesine dayanır. </a:t>
            </a:r>
          </a:p>
          <a:p>
            <a:r>
              <a:rPr lang="tr-TR" dirty="0" smtClean="0"/>
              <a:t>Sıvı kromatografi cihazları genellikle, 5-500 µL’lik numunelerin enjeksiyonuna uygun lupların takılıp çıkarılabilieceği şekilde imal edilirler. </a:t>
            </a:r>
          </a:p>
          <a:p>
            <a:r>
              <a:rPr lang="tr-TR" dirty="0" smtClean="0"/>
              <a:t>Tipik bir numune uygulama lupu ile yapılan enjeksiyonların tekrarlanabilirliği binde birkaç katıdır. </a:t>
            </a:r>
          </a:p>
          <a:p>
            <a:r>
              <a:rPr lang="tr-TR" dirty="0" smtClean="0"/>
              <a:t>Günümüzde artık çoğu cihazla birlikte otomatik enjektörler (autosampler) bulunur. </a:t>
            </a:r>
          </a:p>
          <a:p>
            <a:endParaRPr lang="en-US" dirty="0"/>
          </a:p>
        </p:txBody>
      </p:sp>
    </p:spTree>
    <p:extLst>
      <p:ext uri="{BB962C8B-B14F-4D97-AF65-F5344CB8AC3E}">
        <p14:creationId xmlns:p14="http://schemas.microsoft.com/office/powerpoint/2010/main" val="37144909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8" name="Rectangle 4" descr="2806"/>
          <p:cNvSpPr>
            <a:spLocks noGrp="1" noChangeAspect="1" noChangeArrowheads="1"/>
          </p:cNvSpPr>
          <p:nvPr isPhoto="1"/>
        </p:nvSpPr>
        <p:spPr bwMode="auto">
          <a:xfrm>
            <a:off x="4535489" y="0"/>
            <a:ext cx="3119437" cy="6858000"/>
          </a:xfrm>
          <a:prstGeom prst="rect">
            <a:avLst/>
          </a:prstGeom>
          <a:blipFill dpi="0" rotWithShape="1">
            <a:blip r:embed="rId3"/>
            <a:srcRect/>
            <a:stretch>
              <a:fillRect r="-9"/>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3633396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HPLC kolonları-Analitik kolonlar</a:t>
            </a:r>
            <a:endParaRPr lang="en-US" dirty="0"/>
          </a:p>
        </p:txBody>
      </p:sp>
      <p:sp>
        <p:nvSpPr>
          <p:cNvPr id="3" name="Content Placeholder 2"/>
          <p:cNvSpPr>
            <a:spLocks noGrp="1"/>
          </p:cNvSpPr>
          <p:nvPr>
            <p:ph idx="1"/>
          </p:nvPr>
        </p:nvSpPr>
        <p:spPr/>
        <p:txBody>
          <a:bodyPr>
            <a:normAutofit/>
          </a:bodyPr>
          <a:lstStyle/>
          <a:p>
            <a:r>
              <a:rPr lang="tr-TR" dirty="0" smtClean="0"/>
              <a:t>Sıvı kromatografi kolonları, genellikle paslanmaz çelik borulardan imal edilir. Kolonların uzunluğu 10-30 cm ve iç çapı 2-5mm civarındadır. Kolon dolgu maddelerinin tanecik boyutları 3-10 µm kadardır. Bu tip kolonların 1 metresinde 40000-60000 kadar tabaka bulunur. </a:t>
            </a:r>
          </a:p>
          <a:p>
            <a:r>
              <a:rPr lang="tr-TR" dirty="0" smtClean="0"/>
              <a:t>Sıvı kromatografi kolonlarında kullanılan en yaygın dolgu maddesi silisyum dioksittir. Aluminyun oksit tanecikleri, gözenekli polimer tanecikleri ve iyon değiştirici reçinelerde dolgu maddesi olarak kullanıabilir. </a:t>
            </a:r>
          </a:p>
          <a:p>
            <a:r>
              <a:rPr lang="tr-TR" dirty="0" smtClean="0"/>
              <a:t>HPLC de iki kolon mevcuttur. Bunlar koruyucu kolonlar ve analitik kolonlar olarak ikiye ayrılırlar.</a:t>
            </a:r>
            <a:endParaRPr lang="en-US" dirty="0"/>
          </a:p>
        </p:txBody>
      </p:sp>
    </p:spTree>
    <p:extLst>
      <p:ext uri="{BB962C8B-B14F-4D97-AF65-F5344CB8AC3E}">
        <p14:creationId xmlns:p14="http://schemas.microsoft.com/office/powerpoint/2010/main" val="27038847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HPLC kolonları-Koruyucu kolon</a:t>
            </a:r>
            <a:endParaRPr lang="en-US" dirty="0"/>
          </a:p>
        </p:txBody>
      </p:sp>
      <p:sp>
        <p:nvSpPr>
          <p:cNvPr id="3" name="Content Placeholder 2"/>
          <p:cNvSpPr>
            <a:spLocks noGrp="1"/>
          </p:cNvSpPr>
          <p:nvPr>
            <p:ph idx="1"/>
          </p:nvPr>
        </p:nvSpPr>
        <p:spPr/>
        <p:txBody>
          <a:bodyPr>
            <a:normAutofit/>
          </a:bodyPr>
          <a:lstStyle/>
          <a:p>
            <a:r>
              <a:rPr lang="tr-TR" dirty="0" smtClean="0"/>
              <a:t>Adından da anlaşılacağı üzere görevi cihazı korumaktır. Çözücülerden gelebilecek toz ve kirlilikleri tutmak suretiyle analitik kolonu korur. </a:t>
            </a:r>
          </a:p>
          <a:p>
            <a:endParaRPr lang="tr-TR" dirty="0" smtClean="0"/>
          </a:p>
          <a:p>
            <a:r>
              <a:rPr lang="tr-TR" dirty="0" smtClean="0"/>
              <a:t>Koruyucu kolonun dolgu maddesi analitik kolon ile benzerlik göstermelidir ancak tanecik boyutları basınç kaybını azaltmak için daha büyük olmalıdır. </a:t>
            </a:r>
          </a:p>
          <a:p>
            <a:endParaRPr lang="en-US" dirty="0"/>
          </a:p>
        </p:txBody>
      </p:sp>
    </p:spTree>
    <p:extLst>
      <p:ext uri="{BB962C8B-B14F-4D97-AF65-F5344CB8AC3E}">
        <p14:creationId xmlns:p14="http://schemas.microsoft.com/office/powerpoint/2010/main" val="15948171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HPLC dedektörleri</a:t>
            </a:r>
            <a:endParaRPr lang="en-US" dirty="0"/>
          </a:p>
        </p:txBody>
      </p:sp>
      <p:sp>
        <p:nvSpPr>
          <p:cNvPr id="3" name="Content Placeholder 2"/>
          <p:cNvSpPr>
            <a:spLocks noGrp="1"/>
          </p:cNvSpPr>
          <p:nvPr>
            <p:ph idx="1"/>
          </p:nvPr>
        </p:nvSpPr>
        <p:spPr/>
        <p:txBody>
          <a:bodyPr>
            <a:normAutofit/>
          </a:bodyPr>
          <a:lstStyle/>
          <a:p>
            <a:r>
              <a:rPr lang="tr-TR" dirty="0" smtClean="0"/>
              <a:t>HPLC için dedektörler, kolon bant genişlemesini en aza indirmek için düşük ölü hacme sahip olmalıdır. Dedektör, küçük ve sıvı akışı ile uyumlu olmalıdır.</a:t>
            </a:r>
          </a:p>
          <a:p>
            <a:r>
              <a:rPr lang="tr-TR" dirty="0" smtClean="0"/>
              <a:t>HPLC de GC deki gibi çok duyarlı ve çok amaçlı dedektörler bulunmaz. Bu nedenle kullanılacak dedektör sistemi, analizi yapılacak numune cinsine uygun olmalıdır. </a:t>
            </a:r>
          </a:p>
          <a:p>
            <a:r>
              <a:rPr lang="tr-TR" dirty="0" smtClean="0"/>
              <a:t>Bir sonraki slayttaki çizelge kullanılarak uygun dedektör seçimi gerçekleştirilebilir. </a:t>
            </a:r>
          </a:p>
          <a:p>
            <a:endParaRPr lang="en-US" dirty="0"/>
          </a:p>
        </p:txBody>
      </p:sp>
    </p:spTree>
    <p:extLst>
      <p:ext uri="{BB962C8B-B14F-4D97-AF65-F5344CB8AC3E}">
        <p14:creationId xmlns:p14="http://schemas.microsoft.com/office/powerpoint/2010/main" val="19397492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6" name="Rectangle 4" descr="28T01"/>
          <p:cNvSpPr>
            <a:spLocks noGrp="1" noChangeAspect="1" noChangeArrowheads="1"/>
          </p:cNvSpPr>
          <p:nvPr isPhoto="1"/>
        </p:nvSpPr>
        <p:spPr bwMode="auto">
          <a:xfrm>
            <a:off x="1524000" y="1646239"/>
            <a:ext cx="9144000" cy="3565525"/>
          </a:xfrm>
          <a:prstGeom prst="rect">
            <a:avLst/>
          </a:prstGeom>
          <a:blipFill dpi="0" rotWithShape="1">
            <a:blip r:embed="rId3"/>
            <a:srcRect/>
            <a:stretch>
              <a:fillRect b="-18"/>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8908263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HPLC dedektörleri</a:t>
            </a:r>
            <a:endParaRPr lang="en-US" dirty="0"/>
          </a:p>
        </p:txBody>
      </p:sp>
      <p:sp>
        <p:nvSpPr>
          <p:cNvPr id="3" name="Content Placeholder 2"/>
          <p:cNvSpPr>
            <a:spLocks noGrp="1"/>
          </p:cNvSpPr>
          <p:nvPr>
            <p:ph idx="1"/>
          </p:nvPr>
        </p:nvSpPr>
        <p:spPr/>
        <p:txBody>
          <a:bodyPr>
            <a:normAutofit fontScale="92500" lnSpcReduction="10000"/>
          </a:bodyPr>
          <a:lstStyle/>
          <a:p>
            <a:r>
              <a:rPr lang="tr-TR" dirty="0" smtClean="0"/>
              <a:t>HPLC de en çok kullanılan dedektörler, UV veya görünür ışığın absorpsiyonuna dayanırlar. </a:t>
            </a:r>
          </a:p>
          <a:p>
            <a:r>
              <a:rPr lang="tr-TR" dirty="0" smtClean="0"/>
              <a:t>Piyasada, kromatografik kolonlara takılarak kullanılabilicek şekilde özel olarak tasarlanmış fotometreler ve spektrofotometreler bulunmaktadır. </a:t>
            </a:r>
          </a:p>
          <a:p>
            <a:r>
              <a:rPr lang="tr-TR" dirty="0" smtClean="0"/>
              <a:t>Birçok organik madde, UV bölgesinde absorpsiyon gösteren fonksiyonel gruplar barındırdığı için, fotometrelerde 254 nm ve 280 nm dalga boyunda ışın veren civa lambaları kullanılır (Neden?).</a:t>
            </a:r>
          </a:p>
          <a:p>
            <a:r>
              <a:rPr lang="tr-TR" dirty="0" smtClean="0"/>
              <a:t>Girişim filtreleri ile birlikte döteryum veya tungsten lambaları ile absorpsiyon yapan maddenin türü kolay bir şekilde tespit edilir. </a:t>
            </a:r>
          </a:p>
          <a:p>
            <a:r>
              <a:rPr lang="tr-TR" dirty="0" smtClean="0"/>
              <a:t>Günümüzde kütle spektrometri ve HPLC nin birlikte kullanılması yaygınlaşmaktadır ve bu sayede analitler kolaylıkla teşhis edilebilmektedir. </a:t>
            </a:r>
          </a:p>
          <a:p>
            <a:endParaRPr lang="en-US" dirty="0"/>
          </a:p>
        </p:txBody>
      </p:sp>
    </p:spTree>
    <p:extLst>
      <p:ext uri="{BB962C8B-B14F-4D97-AF65-F5344CB8AC3E}">
        <p14:creationId xmlns:p14="http://schemas.microsoft.com/office/powerpoint/2010/main" val="33128218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4" name="Rectangle 4" descr="2808"/>
          <p:cNvSpPr>
            <a:spLocks noGrp="1" noChangeAspect="1" noChangeArrowheads="1"/>
          </p:cNvSpPr>
          <p:nvPr isPhoto="1"/>
        </p:nvSpPr>
        <p:spPr bwMode="auto">
          <a:xfrm>
            <a:off x="2827339" y="0"/>
            <a:ext cx="6535737" cy="6858000"/>
          </a:xfrm>
          <a:prstGeom prst="rect">
            <a:avLst/>
          </a:prstGeom>
          <a:blipFill dpi="0" rotWithShape="1">
            <a:blip r:embed="rId3"/>
            <a:srcRect/>
            <a:stretch>
              <a:fillRect b="-7"/>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9734070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a:t>
            </a:r>
            <a:r>
              <a:rPr lang="tr-TR" dirty="0" smtClean="0"/>
              <a:t>üksek performanslı sıvı kromatografi</a:t>
            </a:r>
            <a:endParaRPr lang="en-US" dirty="0"/>
          </a:p>
        </p:txBody>
      </p:sp>
      <p:sp>
        <p:nvSpPr>
          <p:cNvPr id="3" name="Content Placeholder 2"/>
          <p:cNvSpPr>
            <a:spLocks noGrp="1"/>
          </p:cNvSpPr>
          <p:nvPr>
            <p:ph idx="1"/>
          </p:nvPr>
        </p:nvSpPr>
        <p:spPr/>
        <p:txBody>
          <a:bodyPr/>
          <a:lstStyle/>
          <a:p>
            <a:r>
              <a:rPr lang="tr-TR" dirty="0" smtClean="0"/>
              <a:t>HPLC, genellikle ayırma mekanizmasına veya durgun fazın tipine göre sınıflandırılır:</a:t>
            </a:r>
          </a:p>
          <a:p>
            <a:r>
              <a:rPr lang="tr-TR" dirty="0" smtClean="0"/>
              <a:t>1) Dağılma veya sıvı-sıvı kromatografi</a:t>
            </a:r>
          </a:p>
          <a:p>
            <a:r>
              <a:rPr lang="tr-TR" dirty="0" smtClean="0"/>
              <a:t>2) Adsorpsiyon veya katı-sıvı kromatografi</a:t>
            </a:r>
          </a:p>
          <a:p>
            <a:r>
              <a:rPr lang="tr-TR" dirty="0" smtClean="0"/>
              <a:t>3) İyon değişimi veya iyon kromatografi</a:t>
            </a:r>
          </a:p>
          <a:p>
            <a:r>
              <a:rPr lang="tr-TR" dirty="0" smtClean="0"/>
              <a:t>4) Boyut ayırıcı kromatografi</a:t>
            </a:r>
          </a:p>
          <a:p>
            <a:r>
              <a:rPr lang="tr-TR" dirty="0" smtClean="0"/>
              <a:t>5) Afinite kromatografi</a:t>
            </a:r>
          </a:p>
          <a:p>
            <a:r>
              <a:rPr lang="tr-TR" dirty="0" smtClean="0"/>
              <a:t>6) Kiral kromatografi</a:t>
            </a:r>
          </a:p>
        </p:txBody>
      </p:sp>
    </p:spTree>
    <p:extLst>
      <p:ext uri="{BB962C8B-B14F-4D97-AF65-F5344CB8AC3E}">
        <p14:creationId xmlns:p14="http://schemas.microsoft.com/office/powerpoint/2010/main" val="2322365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HPLC dedektörleri</a:t>
            </a:r>
            <a:endParaRPr lang="en-US" dirty="0"/>
          </a:p>
        </p:txBody>
      </p:sp>
      <p:sp>
        <p:nvSpPr>
          <p:cNvPr id="3" name="Content Placeholder 2"/>
          <p:cNvSpPr>
            <a:spLocks noGrp="1"/>
          </p:cNvSpPr>
          <p:nvPr>
            <p:ph idx="1"/>
          </p:nvPr>
        </p:nvSpPr>
        <p:spPr/>
        <p:txBody>
          <a:bodyPr>
            <a:normAutofit/>
          </a:bodyPr>
          <a:lstStyle/>
          <a:p>
            <a:r>
              <a:rPr lang="tr-TR" dirty="0" smtClean="0"/>
              <a:t>HPLC de geniş kullanım alanı bulan bir diğer dedektör de çözücünün kırılma indisinin analit molekülleri tarafından değiştirilmesine dayanır. Çizelgede verilen diğer bütün dedektörlerin aksine, kırılma indisi dedektörleri hemen hemen bütün maddelere cevap veren genel amaçlı dedektörlerdir. </a:t>
            </a:r>
          </a:p>
          <a:p>
            <a:r>
              <a:rPr lang="tr-TR" dirty="0" smtClean="0"/>
              <a:t>Bu tip dedektörlerin tek sakıncası duyarlılıklarının düşük olmasıdır. </a:t>
            </a:r>
          </a:p>
          <a:p>
            <a:r>
              <a:rPr lang="tr-TR" dirty="0" smtClean="0"/>
              <a:t>Potansiyometrik, kondüktometrik ve voltametrik ölçümlere dayanan çeşitli elektrokimyasal dedektörlerde kullanılmaktadır. Bunlardan amperometrik dedektör bir sonraki slaytta gösterilmektedir.</a:t>
            </a:r>
          </a:p>
          <a:p>
            <a:endParaRPr lang="en-US" dirty="0"/>
          </a:p>
        </p:txBody>
      </p:sp>
    </p:spTree>
    <p:extLst>
      <p:ext uri="{BB962C8B-B14F-4D97-AF65-F5344CB8AC3E}">
        <p14:creationId xmlns:p14="http://schemas.microsoft.com/office/powerpoint/2010/main" val="33015512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2" name="Rectangle 4" descr="2812"/>
          <p:cNvSpPr>
            <a:spLocks noGrp="1" noChangeAspect="1" noChangeArrowheads="1"/>
          </p:cNvSpPr>
          <p:nvPr isPhoto="1"/>
        </p:nvSpPr>
        <p:spPr bwMode="auto">
          <a:xfrm>
            <a:off x="1524000" y="223839"/>
            <a:ext cx="9144000" cy="6410325"/>
          </a:xfrm>
          <a:prstGeom prst="rect">
            <a:avLst/>
          </a:prstGeom>
          <a:blipFill dpi="0" rotWithShape="1">
            <a:blip r:embed="rId3"/>
            <a:srcRect/>
            <a:stretch>
              <a:fillRect r="-6"/>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7419376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0" name="Rectangle 4" descr="2813"/>
          <p:cNvSpPr>
            <a:spLocks noGrp="1" noChangeAspect="1" noChangeArrowheads="1"/>
          </p:cNvSpPr>
          <p:nvPr isPhoto="1"/>
        </p:nvSpPr>
        <p:spPr bwMode="auto">
          <a:xfrm>
            <a:off x="1524000" y="735014"/>
            <a:ext cx="9144000" cy="5386387"/>
          </a:xfrm>
          <a:prstGeom prst="rect">
            <a:avLst/>
          </a:prstGeom>
          <a:blipFill dpi="0" rotWithShape="1">
            <a:blip r:embed="rId3"/>
            <a:srcRect/>
            <a:stretch>
              <a:fillRect r="-11"/>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1494464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Yüksek performanslı dağılma kromatografi</a:t>
            </a:r>
            <a:endParaRPr lang="en-US" dirty="0"/>
          </a:p>
        </p:txBody>
      </p:sp>
      <p:sp>
        <p:nvSpPr>
          <p:cNvPr id="3" name="Content Placeholder 2"/>
          <p:cNvSpPr>
            <a:spLocks noGrp="1"/>
          </p:cNvSpPr>
          <p:nvPr>
            <p:ph idx="1"/>
          </p:nvPr>
        </p:nvSpPr>
        <p:spPr/>
        <p:txBody>
          <a:bodyPr>
            <a:normAutofit lnSpcReduction="10000"/>
          </a:bodyPr>
          <a:lstStyle/>
          <a:p>
            <a:r>
              <a:rPr lang="tr-TR" dirty="0" smtClean="0"/>
              <a:t>HPLC çeşitleri arasında en yaygın olarak kullanılan dağılma kromatografidir. Bu kromatografide, durgun faz, sıvı hareketli faz ile karışmayan ikinci bir sıvıdır. Bu teknik sıvı-sıvı kromatografi ve sıvı bağlı faz kromatografi olmak üzere iki alt sınıfa ayırılabilir. </a:t>
            </a:r>
          </a:p>
          <a:p>
            <a:r>
              <a:rPr lang="tr-TR" dirty="0" smtClean="0"/>
              <a:t>İki teknik arasındaki fark, katı taneciklerinin yüzeyine durgun fazın tutturulmasındaki yöntem farklılığından kaynaklanır. Sıvı-sıvı tekniğinde durgun faz katı yüzeyine fiziksel adsorpsiyonla, bağlı faz tekniğinde ise, kovalent bağlarla tutturulur. </a:t>
            </a:r>
          </a:p>
          <a:p>
            <a:r>
              <a:rPr lang="tr-TR" dirty="0" smtClean="0"/>
              <a:t>Önceleri sıvı-sıvı yöntemi daha yaygın iken, günümüzde daha kararlı özelliklerinden dolayı daha çok bağlı faz dağılma kromatografisi kullanılır. </a:t>
            </a:r>
          </a:p>
          <a:p>
            <a:endParaRPr lang="en-US" dirty="0"/>
          </a:p>
        </p:txBody>
      </p:sp>
    </p:spTree>
    <p:extLst>
      <p:ext uri="{BB962C8B-B14F-4D97-AF65-F5344CB8AC3E}">
        <p14:creationId xmlns:p14="http://schemas.microsoft.com/office/powerpoint/2010/main" val="5185197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Bağıl faz dolgu maddeleri</a:t>
            </a:r>
            <a:endParaRPr lang="en-US" dirty="0"/>
          </a:p>
        </p:txBody>
      </p:sp>
      <p:sp>
        <p:nvSpPr>
          <p:cNvPr id="3" name="Content Placeholder 2"/>
          <p:cNvSpPr>
            <a:spLocks noGrp="1"/>
          </p:cNvSpPr>
          <p:nvPr>
            <p:ph idx="1"/>
          </p:nvPr>
        </p:nvSpPr>
        <p:spPr>
          <a:xfrm>
            <a:off x="838200" y="1351063"/>
            <a:ext cx="10515600" cy="5391190"/>
          </a:xfrm>
        </p:spPr>
        <p:txBody>
          <a:bodyPr>
            <a:normAutofit/>
          </a:bodyPr>
          <a:lstStyle/>
          <a:p>
            <a:r>
              <a:rPr lang="tr-TR" dirty="0" smtClean="0"/>
              <a:t>Bağlı faz dolgu maddelerinin coğu, bir organoklorosilanın, sıcak seyreltik hidroklorik asit çözeltisinde hidrolizlenerek yüzeyinde –OH grubu bağlanmış silisyum dioksit ile reaksiyona sokulmasıyla hızlanır. Bu reaksiyon sonucunda oluşan ürün bir organosiloksandır. </a:t>
            </a:r>
          </a:p>
          <a:p>
            <a:endParaRPr lang="tr-TR" dirty="0" smtClean="0"/>
          </a:p>
          <a:p>
            <a:endParaRPr lang="tr-TR" dirty="0" smtClean="0"/>
          </a:p>
          <a:p>
            <a:endParaRPr lang="tr-TR" dirty="0"/>
          </a:p>
          <a:p>
            <a:r>
              <a:rPr lang="tr-TR" dirty="0" smtClean="0"/>
              <a:t>Burada R, genellikle düz zincirli oktil veya oktildesil grubudur. </a:t>
            </a:r>
          </a:p>
          <a:p>
            <a:r>
              <a:rPr lang="tr-TR" dirty="0" smtClean="0"/>
              <a:t>Silis yüzeylerine bağlanan diğer organik gruplar alifatik aminler, eterler, nitriller ve aromatik hidrokarbonlardır. Böylelikle çok farklı polaritelerde durgun faz elde etmek mümkündür. </a:t>
            </a:r>
            <a:endParaRPr lang="en-US" dirty="0"/>
          </a:p>
        </p:txBody>
      </p:sp>
      <p:sp>
        <p:nvSpPr>
          <p:cNvPr id="4" name="Rectangle 5" descr="28p829b"/>
          <p:cNvSpPr>
            <a:spLocks noGrp="1" noChangeAspect="1" noChangeArrowheads="1"/>
          </p:cNvSpPr>
          <p:nvPr isPhoto="1"/>
        </p:nvSpPr>
        <p:spPr bwMode="auto">
          <a:xfrm>
            <a:off x="1881368" y="2886920"/>
            <a:ext cx="8001000" cy="1584325"/>
          </a:xfrm>
          <a:prstGeom prst="rect">
            <a:avLst/>
          </a:prstGeom>
          <a:blipFill dpi="0" rotWithShape="1">
            <a:blip r:embed="rId2"/>
            <a:srcRect/>
            <a:stretch>
              <a:fillRect r="-8"/>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42809031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Bağıl faz dolgu maddeleri</a:t>
            </a:r>
            <a:endParaRPr lang="en-US" dirty="0"/>
          </a:p>
        </p:txBody>
      </p:sp>
      <p:sp>
        <p:nvSpPr>
          <p:cNvPr id="3" name="Content Placeholder 2"/>
          <p:cNvSpPr>
            <a:spLocks noGrp="1"/>
          </p:cNvSpPr>
          <p:nvPr>
            <p:ph idx="1"/>
          </p:nvPr>
        </p:nvSpPr>
        <p:spPr>
          <a:xfrm>
            <a:off x="838200" y="1690688"/>
            <a:ext cx="10515600" cy="4760370"/>
          </a:xfrm>
        </p:spPr>
        <p:txBody>
          <a:bodyPr>
            <a:normAutofit/>
          </a:bodyPr>
          <a:lstStyle/>
          <a:p>
            <a:r>
              <a:rPr lang="tr-TR" dirty="0" smtClean="0"/>
              <a:t>Bağlı faz dolgu maddeleri, fiziksel olarak yüzeye tutturulmuş dolgulara göre daha kararlı olma gibi bir üstünlüğe sahiptir. </a:t>
            </a:r>
          </a:p>
          <a:p>
            <a:r>
              <a:rPr lang="tr-TR" dirty="0" smtClean="0"/>
              <a:t>Yüzeye fiziksel olarak tutturulmuş dolgular, zamanla hareketli fazda çözünerek sürüklendikler için sık sık yeniden kaplanmaları gerekmektedir. </a:t>
            </a:r>
          </a:p>
          <a:p>
            <a:r>
              <a:rPr lang="tr-TR" dirty="0" smtClean="0"/>
              <a:t>Ayrıca bu dolgularda, hareketli fazdaki çözünme problemi nedeniyle, gradiyen elüsyon tekniğini uygulamak pratik değildir.</a:t>
            </a:r>
          </a:p>
          <a:p>
            <a:r>
              <a:rPr lang="tr-TR" dirty="0" smtClean="0"/>
              <a:t>Bağlı faz dolgularının başlıca sakıncası, biraz sınırlı numune kapasitesine sahip olmalarıdır. </a:t>
            </a:r>
          </a:p>
        </p:txBody>
      </p:sp>
    </p:spTree>
    <p:extLst>
      <p:ext uri="{BB962C8B-B14F-4D97-AF65-F5344CB8AC3E}">
        <p14:creationId xmlns:p14="http://schemas.microsoft.com/office/powerpoint/2010/main" val="27323162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6" name="Rectangle 4" descr="2818"/>
          <p:cNvSpPr>
            <a:spLocks noGrp="1" noChangeAspect="1" noChangeArrowheads="1"/>
          </p:cNvSpPr>
          <p:nvPr isPhoto="1"/>
        </p:nvSpPr>
        <p:spPr bwMode="auto">
          <a:xfrm>
            <a:off x="2455864" y="0"/>
            <a:ext cx="7278687" cy="6858000"/>
          </a:xfrm>
          <a:prstGeom prst="rect">
            <a:avLst/>
          </a:prstGeom>
          <a:blipFill dpi="0" rotWithShape="1">
            <a:blip r:embed="rId3"/>
            <a:srcRect/>
            <a:stretch>
              <a:fillRect r="-9"/>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8887000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Normal-faz ve Ters-faz dolgu maddeleri</a:t>
            </a:r>
            <a:endParaRPr lang="en-US" dirty="0"/>
          </a:p>
        </p:txBody>
      </p:sp>
      <p:sp>
        <p:nvSpPr>
          <p:cNvPr id="3" name="Content Placeholder 2"/>
          <p:cNvSpPr>
            <a:spLocks noGrp="1"/>
          </p:cNvSpPr>
          <p:nvPr>
            <p:ph idx="1"/>
          </p:nvPr>
        </p:nvSpPr>
        <p:spPr/>
        <p:txBody>
          <a:bodyPr/>
          <a:lstStyle/>
          <a:p>
            <a:r>
              <a:rPr lang="tr-TR" dirty="0" smtClean="0"/>
              <a:t>Durgun faz ile hareketli fazın bağıl polaritelerine göre iki tip dağılma kromatografisinden söz edilir. Sıvı kromatografi ile yapılan ilk çalışmalarda durgun faz olarak daha çok trietilen glikol ve su gibi polaritesi yüksek maddeler kullanılırdı. Hareketli faz ise, daha çok hekzan veya i-propil eter gibi nispeten apolar çözücülerdi. Tarihsel nedenlerden dolayı, bu tip kromatografiye şimdi Normal-faz kromatografi adı verilmektedir.</a:t>
            </a:r>
          </a:p>
          <a:p>
            <a:r>
              <a:rPr lang="tr-TR" dirty="0" smtClean="0"/>
              <a:t>Ters-faz kromatografide ise, durgun faz apolar bir hidrokarbon, hareketli faz ise nispeten polar olan bir çözücüdür (su, methanol gibi). </a:t>
            </a:r>
            <a:endParaRPr lang="en-US" dirty="0"/>
          </a:p>
        </p:txBody>
      </p:sp>
    </p:spTree>
    <p:extLst>
      <p:ext uri="{BB962C8B-B14F-4D97-AF65-F5344CB8AC3E}">
        <p14:creationId xmlns:p14="http://schemas.microsoft.com/office/powerpoint/2010/main" val="40733417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8" name="Rectangle 4" descr="2814"/>
          <p:cNvSpPr>
            <a:spLocks noGrp="1" noChangeAspect="1" noChangeArrowheads="1"/>
          </p:cNvSpPr>
          <p:nvPr isPhoto="1"/>
        </p:nvSpPr>
        <p:spPr bwMode="auto">
          <a:xfrm>
            <a:off x="1524000" y="173039"/>
            <a:ext cx="9144000" cy="6510337"/>
          </a:xfrm>
          <a:prstGeom prst="rect">
            <a:avLst/>
          </a:prstGeom>
          <a:blipFill dpi="0" rotWithShape="1">
            <a:blip r:embed="rId3"/>
            <a:srcRect/>
            <a:stretch>
              <a:fillRect b="-3"/>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1143482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Normal-faz ve Ters-faz dolgu maddeleri</a:t>
            </a:r>
            <a:endParaRPr lang="en-US" dirty="0"/>
          </a:p>
        </p:txBody>
      </p:sp>
      <p:sp>
        <p:nvSpPr>
          <p:cNvPr id="3" name="Content Placeholder 2"/>
          <p:cNvSpPr>
            <a:spLocks noGrp="1"/>
          </p:cNvSpPr>
          <p:nvPr>
            <p:ph idx="1"/>
          </p:nvPr>
        </p:nvSpPr>
        <p:spPr/>
        <p:txBody>
          <a:bodyPr/>
          <a:lstStyle/>
          <a:p>
            <a:r>
              <a:rPr lang="tr-TR" dirty="0" smtClean="0"/>
              <a:t>Normal faz kromatografide, polarlığı en az olan bileşen kolondan ilk önce çıkar, hareketli fazın polarlığı arttıkça elüsyon zamanı azalır. </a:t>
            </a:r>
          </a:p>
          <a:p>
            <a:r>
              <a:rPr lang="tr-TR" dirty="0" smtClean="0"/>
              <a:t>Ters faz tekniğinde ise aksine polaritesi en çok olan bileşen kolondan ilk önce çıkar ve hareketli fazın polarlığı arttıkça elüsyon zamanı artar. </a:t>
            </a:r>
          </a:p>
          <a:p>
            <a:r>
              <a:rPr lang="tr-TR" dirty="0" smtClean="0"/>
              <a:t>HPLC ile yapılan bütün ayırma işlemlerinin dörtte üçünden daha fazlasının oktil- veya oktildesil siloksan bağlı dolgu maddesi bulunduran ters-faz kromatografi ile yapıldığı söylenebilir. Bu dolgu maddeleri ile kullanılan hareketli faz ise, genellikle çeşitli derişimlerde methanol, asetonitril veya THF gibi çözücüleri içeren sulu çözeltilerdir.</a:t>
            </a:r>
            <a:endParaRPr lang="en-US" dirty="0"/>
          </a:p>
        </p:txBody>
      </p:sp>
    </p:spTree>
    <p:extLst>
      <p:ext uri="{BB962C8B-B14F-4D97-AF65-F5344CB8AC3E}">
        <p14:creationId xmlns:p14="http://schemas.microsoft.com/office/powerpoint/2010/main" val="3644454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HPLC cihazları</a:t>
            </a:r>
            <a:endParaRPr lang="en-US" dirty="0"/>
          </a:p>
        </p:txBody>
      </p:sp>
      <p:sp>
        <p:nvSpPr>
          <p:cNvPr id="3" name="Content Placeholder 2"/>
          <p:cNvSpPr>
            <a:spLocks noGrp="1"/>
          </p:cNvSpPr>
          <p:nvPr>
            <p:ph idx="1"/>
          </p:nvPr>
        </p:nvSpPr>
        <p:spPr/>
        <p:txBody>
          <a:bodyPr>
            <a:normAutofit fontScale="92500" lnSpcReduction="20000"/>
          </a:bodyPr>
          <a:lstStyle/>
          <a:p>
            <a:r>
              <a:rPr lang="tr-TR" dirty="0" smtClean="0"/>
              <a:t>HPLC cihazları şu 6 parçadan oluşmaktadır.</a:t>
            </a:r>
          </a:p>
          <a:p>
            <a:r>
              <a:rPr lang="tr-TR" dirty="0" smtClean="0"/>
              <a:t>1) Çözücü rezervuarı</a:t>
            </a:r>
          </a:p>
          <a:p>
            <a:r>
              <a:rPr lang="tr-TR" dirty="0" smtClean="0"/>
              <a:t>2) Pompa</a:t>
            </a:r>
          </a:p>
          <a:p>
            <a:r>
              <a:rPr lang="tr-TR" dirty="0" smtClean="0"/>
              <a:t>3) Örnek vanası</a:t>
            </a:r>
          </a:p>
          <a:p>
            <a:r>
              <a:rPr lang="tr-TR" dirty="0" smtClean="0"/>
              <a:t>4) Kolon(lar)</a:t>
            </a:r>
          </a:p>
          <a:p>
            <a:r>
              <a:rPr lang="tr-TR" dirty="0" smtClean="0"/>
              <a:t>5) Dedektör</a:t>
            </a:r>
          </a:p>
          <a:p>
            <a:r>
              <a:rPr lang="tr-TR" dirty="0" smtClean="0"/>
              <a:t>6) Data sistemi</a:t>
            </a:r>
          </a:p>
          <a:p>
            <a:r>
              <a:rPr lang="tr-TR" dirty="0" smtClean="0"/>
              <a:t>Modern cihazlarda, normal bir akış hızı elde etmek için, 3-10 µm’lik dolgu maddeleriyle doldurulmuş kolonlarda birkaç yüz atmosferlik basınç uygulamaları yapılır. Bu yüksek basınç uygulaması nedeniyle, HPLC cihazları diğer tip kromatografi cihazlarına oranla daha pahalıdır. </a:t>
            </a:r>
          </a:p>
        </p:txBody>
      </p:sp>
    </p:spTree>
    <p:extLst>
      <p:ext uri="{BB962C8B-B14F-4D97-AF65-F5344CB8AC3E}">
        <p14:creationId xmlns:p14="http://schemas.microsoft.com/office/powerpoint/2010/main" val="6576672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2" name="Rectangle 4" descr="2815"/>
          <p:cNvSpPr>
            <a:spLocks noGrp="1" noChangeAspect="1" noChangeArrowheads="1"/>
          </p:cNvSpPr>
          <p:nvPr isPhoto="1"/>
        </p:nvSpPr>
        <p:spPr bwMode="auto">
          <a:xfrm>
            <a:off x="1524000" y="666751"/>
            <a:ext cx="9144000" cy="5522913"/>
          </a:xfrm>
          <a:prstGeom prst="rect">
            <a:avLst/>
          </a:prstGeom>
          <a:blipFill dpi="0" rotWithShape="1">
            <a:blip r:embed="rId3"/>
            <a:srcRect/>
            <a:stretch>
              <a:fillRect b="-1"/>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2776780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0" name="Rectangle 4" descr="2816"/>
          <p:cNvSpPr>
            <a:spLocks noGrp="1" noChangeAspect="1" noChangeArrowheads="1"/>
          </p:cNvSpPr>
          <p:nvPr isPhoto="1"/>
        </p:nvSpPr>
        <p:spPr bwMode="auto">
          <a:xfrm>
            <a:off x="3429000" y="0"/>
            <a:ext cx="5334000" cy="6858000"/>
          </a:xfrm>
          <a:prstGeom prst="rect">
            <a:avLst/>
          </a:prstGeom>
          <a:blipFill dpi="0" rotWithShape="1">
            <a:blip r:embed="rId3"/>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9473636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4" name="Rectangle 4" descr="2819"/>
          <p:cNvSpPr>
            <a:spLocks noGrp="1" noChangeAspect="1" noChangeArrowheads="1"/>
          </p:cNvSpPr>
          <p:nvPr isPhoto="1"/>
        </p:nvSpPr>
        <p:spPr bwMode="auto">
          <a:xfrm>
            <a:off x="1666876" y="0"/>
            <a:ext cx="8856663" cy="6858000"/>
          </a:xfrm>
          <a:prstGeom prst="rect">
            <a:avLst/>
          </a:prstGeom>
          <a:blipFill dpi="0" rotWithShape="1">
            <a:blip r:embed="rId3"/>
            <a:srcRect/>
            <a:stretch>
              <a:fillRect r="-5"/>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9687814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Normal-faz ve Ters-faz dolgu maddeleri</a:t>
            </a:r>
            <a:endParaRPr lang="en-US" dirty="0"/>
          </a:p>
        </p:txBody>
      </p:sp>
      <p:sp>
        <p:nvSpPr>
          <p:cNvPr id="3" name="Content Placeholder 2"/>
          <p:cNvSpPr>
            <a:spLocks noGrp="1"/>
          </p:cNvSpPr>
          <p:nvPr>
            <p:ph idx="1"/>
          </p:nvPr>
        </p:nvSpPr>
        <p:spPr/>
        <p:txBody>
          <a:bodyPr/>
          <a:lstStyle/>
          <a:p>
            <a:r>
              <a:rPr lang="tr-TR" dirty="0" smtClean="0"/>
              <a:t>İyon çifti kromatografi, ters faz kromatografinin bir alt sınıfı olup, bu teknikte kolay iyonlaşabilir türler ters faz ilkesine göre işleyen kolonlarda ayrılır. </a:t>
            </a:r>
          </a:p>
          <a:p>
            <a:r>
              <a:rPr lang="tr-TR" dirty="0" smtClean="0"/>
              <a:t>Bu tip kromatografide, hareketli faz içerisine kuaterner amonyum katyonu veya alkil sülfonat anyonu gibi çok büyük boyutlu karşı iyonlar içeren bir organik tuz eklenerek, analitin bir iyon çifti oluşturması sağlanır. Sonra bu iyon çift, apolar durgun faz ile polar hareketli faz arasında dağılır ve iyon çiftinin her iki faza bağıl ilgilerine göre değişen bir alıkonma özelliğine göre ayrılmış olur. </a:t>
            </a:r>
            <a:endParaRPr lang="en-US" dirty="0"/>
          </a:p>
        </p:txBody>
      </p:sp>
    </p:spTree>
    <p:extLst>
      <p:ext uri="{BB962C8B-B14F-4D97-AF65-F5344CB8AC3E}">
        <p14:creationId xmlns:p14="http://schemas.microsoft.com/office/powerpoint/2010/main" val="14143014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8" name="Rectangle 4" descr="28T03"/>
          <p:cNvSpPr>
            <a:spLocks noGrp="1" noChangeAspect="1" noChangeArrowheads="1"/>
          </p:cNvSpPr>
          <p:nvPr isPhoto="1"/>
        </p:nvSpPr>
        <p:spPr bwMode="auto">
          <a:xfrm>
            <a:off x="2554289" y="0"/>
            <a:ext cx="7083425" cy="6858000"/>
          </a:xfrm>
          <a:prstGeom prst="rect">
            <a:avLst/>
          </a:prstGeom>
          <a:blipFill dpi="0" rotWithShape="1">
            <a:blip r:embed="rId3"/>
            <a:srcRect/>
            <a:stretch>
              <a:fillRect r="-7"/>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4058988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Hareketli ve durgun fazların seçimi</a:t>
            </a:r>
            <a:endParaRPr lang="en-US" dirty="0"/>
          </a:p>
        </p:txBody>
      </p:sp>
      <p:sp>
        <p:nvSpPr>
          <p:cNvPr id="3" name="Content Placeholder 2"/>
          <p:cNvSpPr>
            <a:spLocks noGrp="1"/>
          </p:cNvSpPr>
          <p:nvPr>
            <p:ph idx="1"/>
          </p:nvPr>
        </p:nvSpPr>
        <p:spPr/>
        <p:txBody>
          <a:bodyPr>
            <a:normAutofit fontScale="92500" lnSpcReduction="20000"/>
          </a:bodyPr>
          <a:lstStyle/>
          <a:p>
            <a:r>
              <a:rPr lang="tr-TR" dirty="0" smtClean="0"/>
              <a:t>Dağılma kromatografide iyi bir ayırma yapılabilmesi için analit, hareketli faz ve durgun faz üçlüsü arasındaki moleküller arası kuvvetlerin uygun bir denge oluşturması gerekir. Bu moleküller arası kuvvetler, nitel olarak bu üç maddenin sahip olduğu bağıl polarlıkları ile belirlenir.</a:t>
            </a:r>
          </a:p>
          <a:p>
            <a:r>
              <a:rPr lang="tr-TR" dirty="0" smtClean="0"/>
              <a:t>Genellikle yaygın olarak kullanılan organik fonksiyonlu grupların polarlıkları şu sıraya göre artar: alifatik hidrokarbonlar&lt;olefinler&lt;aromatik hidrokarbonlar&lt;halojenürler&lt;sülfürler&lt;eterler&lt;nitro bileşikleri&lt;esterler ≈ aldehitler ≈ ketonlar &lt; alkoller ≈ aminler &lt; sülfonlar&lt;sülfoksitler&lt;amitler&lt;karboksilli asitler&lt;su</a:t>
            </a:r>
          </a:p>
          <a:p>
            <a:r>
              <a:rPr lang="tr-TR" dirty="0" smtClean="0"/>
              <a:t>Bir kural olarak kromatografik ayırmalarda analit ile durgun fazın polarlıkları benzer seçilirken, polaritesi bunlardan farklı bir hareketli faz kullanılır. Analit ile hareketli fazın polaritelerinin aynı; fakat durgun fazın polaritesinin farklı olduğu ayırmalara göre, yukarıdaki işlemde daha iyi sonuçlar elde edilir. (NEDEN?)</a:t>
            </a:r>
            <a:endParaRPr lang="en-US" dirty="0"/>
          </a:p>
        </p:txBody>
      </p:sp>
    </p:spTree>
    <p:extLst>
      <p:ext uri="{BB962C8B-B14F-4D97-AF65-F5344CB8AC3E}">
        <p14:creationId xmlns:p14="http://schemas.microsoft.com/office/powerpoint/2010/main" val="39861259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Hareketli ve durgun fazların seçimi</a:t>
            </a:r>
            <a:endParaRPr lang="en-US" dirty="0"/>
          </a:p>
        </p:txBody>
      </p:sp>
      <p:sp>
        <p:nvSpPr>
          <p:cNvPr id="3" name="Content Placeholder 2"/>
          <p:cNvSpPr>
            <a:spLocks noGrp="1"/>
          </p:cNvSpPr>
          <p:nvPr>
            <p:ph idx="1"/>
          </p:nvPr>
        </p:nvSpPr>
        <p:spPr/>
        <p:txBody>
          <a:bodyPr>
            <a:normAutofit fontScale="92500" lnSpcReduction="20000"/>
          </a:bodyPr>
          <a:lstStyle/>
          <a:p>
            <a:r>
              <a:rPr lang="tr-TR" dirty="0" smtClean="0"/>
              <a:t>Dağılma kromatografide iyi bir ayırma yapılabilmesi için analit, hareketli faz ve durgun faz üçlüsü arasındaki moleküller arası kuvvetlerin uygun bir denge oluşturması gerekir. Bu moleküller arası kuvvetler, nitel olarak bu üç maddenin sahip olduğu bağıl polarlıkları ile belirlenir.</a:t>
            </a:r>
          </a:p>
          <a:p>
            <a:r>
              <a:rPr lang="tr-TR" dirty="0" smtClean="0"/>
              <a:t>Genellikle yaygın olarak kullanılan organik fonksiyonlu grupların polarlıkları şu sıraya göre artar: alifatik hidrokarbonlar&lt;olefinler&lt;aromatik hidrokarbonlar&lt;halojenürler&lt;sülfürler&lt;eterler&lt;nitro bileşikleri&lt;esterler ≈ aldehitler ≈ ketonlar &lt; alkoller ≈ aminler &lt; sülfonlar&lt;sülfoksitler&lt;amitler&lt;karboksilli asitler&lt;su</a:t>
            </a:r>
          </a:p>
          <a:p>
            <a:r>
              <a:rPr lang="tr-TR" dirty="0" smtClean="0"/>
              <a:t>Bir kural olarak kromatografik ayırmalarda analit ile durgun fazın polarlıkları benzer seçilirken, polaritesi bunlardan farklı bir hareketli faz kullanılır. Analit ile hareketli fazın polaritelerinin aynı; fakat durgun fazın polaritesinin farklı olduğu ayırmalara göre, yukarıdaki işlemde daha iyi sonuçlar elde edilir. (NEDEN?)</a:t>
            </a:r>
            <a:endParaRPr lang="en-US" dirty="0"/>
          </a:p>
        </p:txBody>
      </p:sp>
    </p:spTree>
    <p:extLst>
      <p:ext uri="{BB962C8B-B14F-4D97-AF65-F5344CB8AC3E}">
        <p14:creationId xmlns:p14="http://schemas.microsoft.com/office/powerpoint/2010/main" val="36006314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Yüksek performanslı adsorpsiyon kromatografi</a:t>
            </a:r>
            <a:endParaRPr lang="en-US" dirty="0"/>
          </a:p>
        </p:txBody>
      </p:sp>
      <p:sp>
        <p:nvSpPr>
          <p:cNvPr id="3" name="Content Placeholder 2"/>
          <p:cNvSpPr>
            <a:spLocks noGrp="1"/>
          </p:cNvSpPr>
          <p:nvPr>
            <p:ph idx="1"/>
          </p:nvPr>
        </p:nvSpPr>
        <p:spPr/>
        <p:txBody>
          <a:bodyPr>
            <a:normAutofit fontScale="92500" lnSpcReduction="20000"/>
          </a:bodyPr>
          <a:lstStyle/>
          <a:p>
            <a:r>
              <a:rPr lang="tr-TR" dirty="0" smtClean="0"/>
              <a:t>Kromatografide ilk çalışmaların tamamı, analitin bir katı yüzeyinde adsorpsiyonuna dayanırdı. Bu durumda durgun faz, çok ince toz haline getirilmiş polar katı yüzeyidir. Bu tür dolgularda analit, dolgu maddesinin yüzeyinde hareketli faz ile adsorpsiyon yarışına girer. Kolondaki alıkonma süresi, analitin yüzeydeki adsorpsiyon kuvvetlerine bağlıdır. </a:t>
            </a:r>
          </a:p>
          <a:p>
            <a:r>
              <a:rPr lang="tr-TR" dirty="0" smtClean="0"/>
              <a:t>Adsorpsiyon kromatografide, durgun faz olarak ince toz haline getirilmiş silis veya alumina kullanılır. Her ikisinde de analitin polaritesi arttıkça, alıkonma süresi artar. </a:t>
            </a:r>
          </a:p>
          <a:p>
            <a:r>
              <a:rPr lang="tr-TR" dirty="0" smtClean="0"/>
              <a:t>Adsorpsiyon kromatografide, analitik dağılma katsıyısını etkileyen tek değişmen hareketli fazın bileşimidir. </a:t>
            </a:r>
          </a:p>
          <a:p>
            <a:r>
              <a:rPr lang="tr-TR" dirty="0" smtClean="0"/>
              <a:t>Bu tip kromatografi türü, daha çok mol kütleleri 5000 den daha az, nispeten apolar ve suda çözünmeyen organik maddelerin ayrımında kullanılmaktadır. </a:t>
            </a:r>
          </a:p>
          <a:p>
            <a:endParaRPr lang="en-US" dirty="0"/>
          </a:p>
        </p:txBody>
      </p:sp>
    </p:spTree>
    <p:extLst>
      <p:ext uri="{BB962C8B-B14F-4D97-AF65-F5344CB8AC3E}">
        <p14:creationId xmlns:p14="http://schemas.microsoft.com/office/powerpoint/2010/main" val="23344254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İyon değişimi kromatografi</a:t>
            </a:r>
            <a:endParaRPr lang="en-US" dirty="0"/>
          </a:p>
        </p:txBody>
      </p:sp>
      <p:sp>
        <p:nvSpPr>
          <p:cNvPr id="3" name="Content Placeholder 2"/>
          <p:cNvSpPr>
            <a:spLocks noGrp="1"/>
          </p:cNvSpPr>
          <p:nvPr>
            <p:ph idx="1"/>
          </p:nvPr>
        </p:nvSpPr>
        <p:spPr/>
        <p:txBody>
          <a:bodyPr>
            <a:normAutofit/>
          </a:bodyPr>
          <a:lstStyle/>
          <a:p>
            <a:r>
              <a:rPr lang="tr-TR" dirty="0" smtClean="0"/>
              <a:t>Daha önceleri iyon değiştirici reçinelerin analitik ayırmalarda kullanımından bahsetmiştik. Ayrıca, bu tip malzemeler, sıvı kromatografisinde durgun faz olarak ve dolayısıyla yüklü türleri ayırmak amacıyla kullanılır. </a:t>
            </a:r>
          </a:p>
          <a:p>
            <a:r>
              <a:rPr lang="tr-TR" altLang="en-US" dirty="0" smtClean="0">
                <a:cs typeface="Times New Roman" panose="02020603050405020304" pitchFamily="18" charset="0"/>
              </a:rPr>
              <a:t>Çözünmeyen matriks</a:t>
            </a:r>
            <a:r>
              <a:rPr lang="en-US" altLang="en-US" dirty="0" smtClean="0">
                <a:cs typeface="Times New Roman" panose="02020603050405020304" pitchFamily="18" charset="0"/>
              </a:rPr>
              <a:t> </a:t>
            </a:r>
            <a:r>
              <a:rPr lang="en-US" altLang="en-US" dirty="0">
                <a:cs typeface="Times New Roman" panose="02020603050405020304" pitchFamily="18" charset="0"/>
              </a:rPr>
              <a:t>(M</a:t>
            </a:r>
            <a:r>
              <a:rPr lang="en-US" altLang="en-US" baseline="30000" dirty="0">
                <a:cs typeface="Times New Roman" panose="02020603050405020304" pitchFamily="18" charset="0"/>
              </a:rPr>
              <a:t>+</a:t>
            </a:r>
            <a:r>
              <a:rPr lang="en-US" altLang="en-US" dirty="0">
                <a:cs typeface="Times New Roman" panose="02020603050405020304" pitchFamily="18" charset="0"/>
              </a:rPr>
              <a:t>) </a:t>
            </a:r>
            <a:r>
              <a:rPr lang="tr-TR" altLang="en-US" dirty="0" smtClean="0">
                <a:cs typeface="Times New Roman" panose="02020603050405020304" pitchFamily="18" charset="0"/>
              </a:rPr>
              <a:t>ve</a:t>
            </a:r>
            <a:r>
              <a:rPr lang="en-US" altLang="en-US" dirty="0" smtClean="0">
                <a:cs typeface="Times New Roman" panose="02020603050405020304" pitchFamily="18" charset="0"/>
              </a:rPr>
              <a:t> </a:t>
            </a:r>
            <a:r>
              <a:rPr lang="tr-TR" altLang="en-US" dirty="0" smtClean="0">
                <a:cs typeface="Times New Roman" panose="02020603050405020304" pitchFamily="18" charset="0"/>
              </a:rPr>
              <a:t>karşıt iyon</a:t>
            </a:r>
            <a:r>
              <a:rPr lang="en-US" altLang="en-US" dirty="0" smtClean="0">
                <a:cs typeface="Times New Roman" panose="02020603050405020304" pitchFamily="18" charset="0"/>
              </a:rPr>
              <a:t> </a:t>
            </a:r>
            <a:r>
              <a:rPr lang="en-US" altLang="en-US" dirty="0">
                <a:cs typeface="Times New Roman" panose="02020603050405020304" pitchFamily="18" charset="0"/>
              </a:rPr>
              <a:t>(E</a:t>
            </a:r>
            <a:r>
              <a:rPr lang="en-US" altLang="en-US" baseline="30000" dirty="0">
                <a:cs typeface="Times New Roman" panose="02020603050405020304" pitchFamily="18" charset="0"/>
              </a:rPr>
              <a:t>-</a:t>
            </a:r>
            <a:r>
              <a:rPr lang="en-US" altLang="en-US" dirty="0">
                <a:cs typeface="Times New Roman" panose="02020603050405020304" pitchFamily="18" charset="0"/>
              </a:rPr>
              <a:t>) </a:t>
            </a:r>
            <a:r>
              <a:rPr lang="tr-TR" altLang="en-US" dirty="0" smtClean="0">
                <a:cs typeface="Times New Roman" panose="02020603050405020304" pitchFamily="18" charset="0"/>
              </a:rPr>
              <a:t>durgun faz olarak</a:t>
            </a:r>
            <a:r>
              <a:rPr lang="en-US" altLang="en-US" dirty="0" smtClean="0">
                <a:cs typeface="Times New Roman" panose="02020603050405020304" pitchFamily="18" charset="0"/>
              </a:rPr>
              <a:t> </a:t>
            </a:r>
            <a:endParaRPr lang="en-US" altLang="en-US" dirty="0">
              <a:cs typeface="Times New Roman" panose="02020603050405020304" pitchFamily="18" charset="0"/>
            </a:endParaRPr>
          </a:p>
          <a:p>
            <a:r>
              <a:rPr lang="en-US" altLang="en-US" dirty="0" smtClean="0">
                <a:cs typeface="Times New Roman" panose="02020603050405020304" pitchFamily="18" charset="0"/>
              </a:rPr>
              <a:t>Anal</a:t>
            </a:r>
            <a:r>
              <a:rPr lang="tr-TR" altLang="en-US" dirty="0" smtClean="0">
                <a:cs typeface="Times New Roman" panose="02020603050405020304" pitchFamily="18" charset="0"/>
              </a:rPr>
              <a:t>it</a:t>
            </a:r>
            <a:r>
              <a:rPr lang="en-US" altLang="en-US" dirty="0" smtClean="0">
                <a:cs typeface="Times New Roman" panose="02020603050405020304" pitchFamily="18" charset="0"/>
              </a:rPr>
              <a:t> </a:t>
            </a:r>
            <a:r>
              <a:rPr lang="en-US" altLang="en-US" dirty="0" err="1" smtClean="0">
                <a:cs typeface="Times New Roman" panose="02020603050405020304" pitchFamily="18" charset="0"/>
              </a:rPr>
              <a:t>i</a:t>
            </a:r>
            <a:r>
              <a:rPr lang="tr-TR" altLang="en-US" dirty="0" smtClean="0">
                <a:cs typeface="Times New Roman" panose="02020603050405020304" pitchFamily="18" charset="0"/>
              </a:rPr>
              <a:t>y</a:t>
            </a:r>
            <a:r>
              <a:rPr lang="en-US" altLang="en-US" dirty="0" smtClean="0">
                <a:cs typeface="Times New Roman" panose="02020603050405020304" pitchFamily="18" charset="0"/>
              </a:rPr>
              <a:t>on</a:t>
            </a:r>
            <a:r>
              <a:rPr lang="tr-TR" altLang="en-US" dirty="0" smtClean="0">
                <a:cs typeface="Times New Roman" panose="02020603050405020304" pitchFamily="18" charset="0"/>
              </a:rPr>
              <a:t>u</a:t>
            </a:r>
            <a:r>
              <a:rPr lang="en-US" altLang="en-US" dirty="0" smtClean="0">
                <a:cs typeface="Times New Roman" panose="02020603050405020304" pitchFamily="18" charset="0"/>
              </a:rPr>
              <a:t> </a:t>
            </a:r>
            <a:r>
              <a:rPr lang="en-US" altLang="en-US" dirty="0">
                <a:cs typeface="Times New Roman" panose="02020603050405020304" pitchFamily="18" charset="0"/>
              </a:rPr>
              <a:t>(A</a:t>
            </a:r>
            <a:r>
              <a:rPr lang="en-US" altLang="en-US" baseline="30000" dirty="0">
                <a:cs typeface="Times New Roman" panose="02020603050405020304" pitchFamily="18" charset="0"/>
              </a:rPr>
              <a:t>-</a:t>
            </a:r>
            <a:r>
              <a:rPr lang="en-US" altLang="en-US" dirty="0">
                <a:cs typeface="Times New Roman" panose="02020603050405020304" pitchFamily="18" charset="0"/>
              </a:rPr>
              <a:t>) </a:t>
            </a:r>
            <a:r>
              <a:rPr lang="tr-TR" altLang="en-US" dirty="0" smtClean="0">
                <a:cs typeface="Times New Roman" panose="02020603050405020304" pitchFamily="18" charset="0"/>
              </a:rPr>
              <a:t>hareketli faz içerisindeki</a:t>
            </a:r>
            <a:r>
              <a:rPr lang="en-US" altLang="en-US" dirty="0" smtClean="0">
                <a:cs typeface="Times New Roman" panose="02020603050405020304" pitchFamily="18" charset="0"/>
              </a:rPr>
              <a:t> </a:t>
            </a:r>
            <a:endParaRPr lang="en-US" altLang="en-US" dirty="0">
              <a:cs typeface="Times New Roman" panose="02020603050405020304" pitchFamily="18" charset="0"/>
            </a:endParaRPr>
          </a:p>
          <a:p>
            <a:pPr>
              <a:buFontTx/>
              <a:buNone/>
            </a:pPr>
            <a:endParaRPr lang="en-US" altLang="en-US" dirty="0">
              <a:cs typeface="Times New Roman" panose="02020603050405020304" pitchFamily="18" charset="0"/>
            </a:endParaRPr>
          </a:p>
          <a:p>
            <a:pPr>
              <a:buFontTx/>
              <a:buNone/>
            </a:pPr>
            <a:r>
              <a:rPr lang="en-US" altLang="en-US" dirty="0">
                <a:cs typeface="Times New Roman" panose="02020603050405020304" pitchFamily="18" charset="0"/>
              </a:rPr>
              <a:t>			M</a:t>
            </a:r>
            <a:r>
              <a:rPr lang="en-US" altLang="en-US" baseline="30000" dirty="0">
                <a:cs typeface="Times New Roman" panose="02020603050405020304" pitchFamily="18" charset="0"/>
              </a:rPr>
              <a:t>+</a:t>
            </a:r>
            <a:r>
              <a:rPr lang="en-US" altLang="en-US" dirty="0">
                <a:cs typeface="Times New Roman" panose="02020603050405020304" pitchFamily="18" charset="0"/>
              </a:rPr>
              <a:t>E</a:t>
            </a:r>
            <a:r>
              <a:rPr lang="en-US" altLang="en-US" baseline="30000" dirty="0">
                <a:cs typeface="Times New Roman" panose="02020603050405020304" pitchFamily="18" charset="0"/>
              </a:rPr>
              <a:t>-</a:t>
            </a:r>
            <a:r>
              <a:rPr lang="en-US" altLang="en-US" dirty="0">
                <a:cs typeface="Times New Roman" panose="02020603050405020304" pitchFamily="18" charset="0"/>
              </a:rPr>
              <a:t> + A</a:t>
            </a:r>
            <a:r>
              <a:rPr lang="en-US" altLang="en-US" baseline="30000" dirty="0">
                <a:cs typeface="Times New Roman" panose="02020603050405020304" pitchFamily="18" charset="0"/>
              </a:rPr>
              <a:t>-</a:t>
            </a:r>
            <a:r>
              <a:rPr lang="en-US" altLang="en-US" dirty="0">
                <a:cs typeface="Times New Roman" panose="02020603050405020304" pitchFamily="18" charset="0"/>
              </a:rPr>
              <a:t>         M</a:t>
            </a:r>
            <a:r>
              <a:rPr lang="en-US" altLang="en-US" baseline="30000" dirty="0">
                <a:cs typeface="Times New Roman" panose="02020603050405020304" pitchFamily="18" charset="0"/>
              </a:rPr>
              <a:t>+</a:t>
            </a:r>
            <a:r>
              <a:rPr lang="en-US" altLang="en-US" dirty="0">
                <a:cs typeface="Times New Roman" panose="02020603050405020304" pitchFamily="18" charset="0"/>
              </a:rPr>
              <a:t>A</a:t>
            </a:r>
            <a:r>
              <a:rPr lang="en-US" altLang="en-US" baseline="30000" dirty="0">
                <a:cs typeface="Times New Roman" panose="02020603050405020304" pitchFamily="18" charset="0"/>
              </a:rPr>
              <a:t>-</a:t>
            </a:r>
            <a:r>
              <a:rPr lang="en-US" altLang="en-US" dirty="0">
                <a:cs typeface="Times New Roman" panose="02020603050405020304" pitchFamily="18" charset="0"/>
              </a:rPr>
              <a:t> + E</a:t>
            </a:r>
            <a:r>
              <a:rPr lang="en-US" altLang="en-US" baseline="30000" dirty="0">
                <a:cs typeface="Times New Roman" panose="02020603050405020304" pitchFamily="18" charset="0"/>
              </a:rPr>
              <a:t>- </a:t>
            </a:r>
            <a:endParaRPr lang="tr-TR" altLang="en-US" baseline="30000" dirty="0" smtClean="0">
              <a:cs typeface="Times New Roman" panose="02020603050405020304" pitchFamily="18" charset="0"/>
            </a:endParaRPr>
          </a:p>
          <a:p>
            <a:pPr marL="0" indent="0">
              <a:buNone/>
            </a:pPr>
            <a:r>
              <a:rPr lang="tr-TR" dirty="0"/>
              <a:t>ş</a:t>
            </a:r>
            <a:r>
              <a:rPr lang="tr-TR" dirty="0" smtClean="0"/>
              <a:t>eklinde bir ayırma işlemi gerçekleşir. </a:t>
            </a:r>
            <a:endParaRPr lang="tr-TR" baseline="30000" dirty="0">
              <a:cs typeface="Times New Roman" panose="02020603050405020304" pitchFamily="18" charset="0"/>
            </a:endParaRPr>
          </a:p>
        </p:txBody>
      </p:sp>
      <p:sp>
        <p:nvSpPr>
          <p:cNvPr id="6" name="Line 4"/>
          <p:cNvSpPr>
            <a:spLocks noChangeShapeType="1"/>
          </p:cNvSpPr>
          <p:nvPr/>
        </p:nvSpPr>
        <p:spPr bwMode="auto">
          <a:xfrm>
            <a:off x="4074290" y="5260693"/>
            <a:ext cx="609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785863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İyon değişimi kromatografide kullanılan durgun fazlar</a:t>
            </a:r>
            <a:endParaRPr lang="en-US" dirty="0"/>
          </a:p>
        </p:txBody>
      </p:sp>
      <p:sp>
        <p:nvSpPr>
          <p:cNvPr id="7" name="Rectangle 4" descr="2822"/>
          <p:cNvSpPr>
            <a:spLocks noGrp="1" noChangeAspect="1" noChangeArrowheads="1"/>
          </p:cNvSpPr>
          <p:nvPr isPhoto="1"/>
        </p:nvSpPr>
        <p:spPr bwMode="auto">
          <a:xfrm>
            <a:off x="2193995" y="1690688"/>
            <a:ext cx="7611689" cy="4992528"/>
          </a:xfrm>
          <a:prstGeom prst="rect">
            <a:avLst/>
          </a:prstGeom>
          <a:blipFill dpi="0" rotWithShape="1">
            <a:blip r:embed="rId2"/>
            <a:srcRect/>
            <a:stretch>
              <a:fillRect b="-15"/>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789934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HPLC uygulamaları</a:t>
            </a:r>
            <a:endParaRPr lang="en-US" dirty="0"/>
          </a:p>
        </p:txBody>
      </p:sp>
      <p:pic>
        <p:nvPicPr>
          <p:cNvPr id="4" name="Picture 3"/>
          <p:cNvPicPr>
            <a:picLocks noChangeAspect="1"/>
          </p:cNvPicPr>
          <p:nvPr/>
        </p:nvPicPr>
        <p:blipFill>
          <a:blip r:embed="rId2"/>
          <a:stretch>
            <a:fillRect/>
          </a:stretch>
        </p:blipFill>
        <p:spPr>
          <a:xfrm>
            <a:off x="3496615" y="1424470"/>
            <a:ext cx="5198769" cy="5265771"/>
          </a:xfrm>
          <a:prstGeom prst="rect">
            <a:avLst/>
          </a:prstGeom>
        </p:spPr>
      </p:pic>
    </p:spTree>
    <p:extLst>
      <p:ext uri="{BB962C8B-B14F-4D97-AF65-F5344CB8AC3E}">
        <p14:creationId xmlns:p14="http://schemas.microsoft.com/office/powerpoint/2010/main" val="19676609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2209800" y="609600"/>
            <a:ext cx="7772400" cy="685800"/>
          </a:xfrm>
        </p:spPr>
        <p:txBody>
          <a:bodyPr/>
          <a:lstStyle/>
          <a:p>
            <a:r>
              <a:rPr lang="tr-TR" altLang="en-US" sz="4000" dirty="0" smtClean="0">
                <a:cs typeface="Times New Roman" panose="02020603050405020304" pitchFamily="18" charset="0"/>
              </a:rPr>
              <a:t>Katyon</a:t>
            </a:r>
            <a:r>
              <a:rPr lang="en-US" altLang="en-US" sz="4000" dirty="0" smtClean="0">
                <a:cs typeface="Times New Roman" panose="02020603050405020304" pitchFamily="18" charset="0"/>
              </a:rPr>
              <a:t> </a:t>
            </a:r>
            <a:r>
              <a:rPr lang="en-US" altLang="en-US" sz="4000" dirty="0">
                <a:cs typeface="Times New Roman" panose="02020603050405020304" pitchFamily="18" charset="0"/>
              </a:rPr>
              <a:t>M</a:t>
            </a:r>
            <a:r>
              <a:rPr lang="en-US" altLang="en-US" sz="4000" baseline="30000" dirty="0">
                <a:cs typeface="Times New Roman" panose="02020603050405020304" pitchFamily="18" charset="0"/>
              </a:rPr>
              <a:t>-</a:t>
            </a:r>
            <a:r>
              <a:rPr lang="en-US" altLang="en-US" sz="4000" dirty="0">
                <a:cs typeface="Times New Roman" panose="02020603050405020304" pitchFamily="18" charset="0"/>
              </a:rPr>
              <a:t>A</a:t>
            </a:r>
            <a:r>
              <a:rPr lang="en-US" altLang="en-US" sz="4000" baseline="30000" dirty="0">
                <a:cs typeface="Times New Roman" panose="02020603050405020304" pitchFamily="18" charset="0"/>
              </a:rPr>
              <a:t>+</a:t>
            </a:r>
            <a:r>
              <a:rPr lang="en-US" altLang="en-US" sz="4000" dirty="0">
                <a:cs typeface="Times New Roman" panose="02020603050405020304" pitchFamily="18" charset="0"/>
              </a:rPr>
              <a:t> </a:t>
            </a:r>
            <a:r>
              <a:rPr lang="en-US" altLang="en-US" sz="4000" dirty="0" smtClean="0">
                <a:cs typeface="Times New Roman" panose="02020603050405020304" pitchFamily="18" charset="0"/>
              </a:rPr>
              <a:t>B</a:t>
            </a:r>
            <a:r>
              <a:rPr lang="tr-TR" altLang="en-US" sz="4000" dirty="0" smtClean="0">
                <a:cs typeface="Times New Roman" panose="02020603050405020304" pitchFamily="18" charset="0"/>
              </a:rPr>
              <a:t>ağ</a:t>
            </a:r>
            <a:r>
              <a:rPr lang="en-US" altLang="en-US" sz="4000" dirty="0" smtClean="0">
                <a:cs typeface="Times New Roman" panose="02020603050405020304" pitchFamily="18" charset="0"/>
              </a:rPr>
              <a:t> </a:t>
            </a:r>
            <a:r>
              <a:rPr lang="tr-TR" altLang="en-US" sz="4000" dirty="0" smtClean="0">
                <a:cs typeface="Times New Roman" panose="02020603050405020304" pitchFamily="18" charset="0"/>
              </a:rPr>
              <a:t>Güçleri</a:t>
            </a:r>
            <a:endParaRPr lang="en-US" altLang="en-US" sz="4000" dirty="0">
              <a:cs typeface="Times New Roman" panose="02020603050405020304" pitchFamily="18" charset="0"/>
            </a:endParaRPr>
          </a:p>
        </p:txBody>
      </p:sp>
      <p:sp>
        <p:nvSpPr>
          <p:cNvPr id="54275" name="Rectangle 3"/>
          <p:cNvSpPr>
            <a:spLocks noGrp="1" noChangeArrowheads="1"/>
          </p:cNvSpPr>
          <p:nvPr>
            <p:ph type="body" idx="1"/>
          </p:nvPr>
        </p:nvSpPr>
        <p:spPr>
          <a:xfrm>
            <a:off x="2209800" y="2057400"/>
            <a:ext cx="6934200" cy="3276600"/>
          </a:xfrm>
        </p:spPr>
        <p:txBody>
          <a:bodyPr/>
          <a:lstStyle/>
          <a:p>
            <a:pPr>
              <a:lnSpc>
                <a:spcPct val="120000"/>
              </a:lnSpc>
            </a:pPr>
            <a:r>
              <a:rPr lang="en-US" altLang="en-US" sz="3600">
                <a:cs typeface="Times New Roman" panose="02020603050405020304" pitchFamily="18" charset="0"/>
              </a:rPr>
              <a:t>Ce</a:t>
            </a:r>
            <a:r>
              <a:rPr lang="en-US" altLang="en-US" sz="3600" baseline="30000">
                <a:cs typeface="Times New Roman" panose="02020603050405020304" pitchFamily="18" charset="0"/>
              </a:rPr>
              <a:t>3+</a:t>
            </a:r>
            <a:r>
              <a:rPr lang="en-US" altLang="en-US" sz="3600">
                <a:cs typeface="Times New Roman" panose="02020603050405020304" pitchFamily="18" charset="0"/>
              </a:rPr>
              <a:t> &gt; Al</a:t>
            </a:r>
            <a:r>
              <a:rPr lang="en-US" altLang="en-US" sz="3600" baseline="30000">
                <a:cs typeface="Times New Roman" panose="02020603050405020304" pitchFamily="18" charset="0"/>
              </a:rPr>
              <a:t>3+</a:t>
            </a:r>
            <a:r>
              <a:rPr lang="en-US" altLang="en-US" sz="3600">
                <a:cs typeface="Times New Roman" panose="02020603050405020304" pitchFamily="18" charset="0"/>
              </a:rPr>
              <a:t> &gt;&gt; Ba</a:t>
            </a:r>
            <a:r>
              <a:rPr lang="en-US" altLang="en-US" sz="3600" baseline="30000">
                <a:cs typeface="Times New Roman" panose="02020603050405020304" pitchFamily="18" charset="0"/>
              </a:rPr>
              <a:t>2+</a:t>
            </a:r>
            <a:r>
              <a:rPr lang="en-US" altLang="en-US" sz="3600">
                <a:cs typeface="Times New Roman" panose="02020603050405020304" pitchFamily="18" charset="0"/>
              </a:rPr>
              <a:t> &gt; Pb</a:t>
            </a:r>
            <a:r>
              <a:rPr lang="en-US" altLang="en-US" sz="3600" baseline="30000">
                <a:cs typeface="Times New Roman" panose="02020603050405020304" pitchFamily="18" charset="0"/>
              </a:rPr>
              <a:t>2+</a:t>
            </a:r>
            <a:r>
              <a:rPr lang="en-US" altLang="en-US" sz="3600">
                <a:cs typeface="Times New Roman" panose="02020603050405020304" pitchFamily="18" charset="0"/>
              </a:rPr>
              <a:t> &gt; Ca</a:t>
            </a:r>
            <a:r>
              <a:rPr lang="en-US" altLang="en-US" sz="3600" baseline="30000">
                <a:cs typeface="Times New Roman" panose="02020603050405020304" pitchFamily="18" charset="0"/>
              </a:rPr>
              <a:t>2+</a:t>
            </a:r>
            <a:r>
              <a:rPr lang="en-US" altLang="en-US" sz="3600">
                <a:cs typeface="Times New Roman" panose="02020603050405020304" pitchFamily="18" charset="0"/>
              </a:rPr>
              <a:t> &gt; Ni</a:t>
            </a:r>
            <a:r>
              <a:rPr lang="en-US" altLang="en-US" sz="3600" baseline="30000">
                <a:cs typeface="Times New Roman" panose="02020603050405020304" pitchFamily="18" charset="0"/>
              </a:rPr>
              <a:t>2+</a:t>
            </a:r>
            <a:r>
              <a:rPr lang="en-US" altLang="en-US" sz="3600">
                <a:cs typeface="Times New Roman" panose="02020603050405020304" pitchFamily="18" charset="0"/>
              </a:rPr>
              <a:t> &gt; Cu</a:t>
            </a:r>
            <a:r>
              <a:rPr lang="en-US" altLang="en-US" sz="3600" baseline="30000">
                <a:cs typeface="Times New Roman" panose="02020603050405020304" pitchFamily="18" charset="0"/>
              </a:rPr>
              <a:t>2+</a:t>
            </a:r>
            <a:r>
              <a:rPr lang="en-US" altLang="en-US" sz="3600">
                <a:cs typeface="Times New Roman" panose="02020603050405020304" pitchFamily="18" charset="0"/>
              </a:rPr>
              <a:t> &gt; Mg</a:t>
            </a:r>
            <a:r>
              <a:rPr lang="en-US" altLang="en-US" sz="3600" baseline="30000">
                <a:cs typeface="Times New Roman" panose="02020603050405020304" pitchFamily="18" charset="0"/>
              </a:rPr>
              <a:t>2+</a:t>
            </a:r>
            <a:r>
              <a:rPr lang="en-US" altLang="en-US" sz="3600">
                <a:cs typeface="Times New Roman" panose="02020603050405020304" pitchFamily="18" charset="0"/>
              </a:rPr>
              <a:t> &gt; UO</a:t>
            </a:r>
            <a:r>
              <a:rPr lang="en-US" altLang="en-US" sz="3600" baseline="-25000">
                <a:cs typeface="Times New Roman" panose="02020603050405020304" pitchFamily="18" charset="0"/>
              </a:rPr>
              <a:t>2</a:t>
            </a:r>
            <a:r>
              <a:rPr lang="en-US" altLang="en-US" sz="3600" baseline="30000">
                <a:cs typeface="Times New Roman" panose="02020603050405020304" pitchFamily="18" charset="0"/>
              </a:rPr>
              <a:t>2+</a:t>
            </a:r>
            <a:r>
              <a:rPr lang="en-US" altLang="en-US" sz="3600">
                <a:cs typeface="Times New Roman" panose="02020603050405020304" pitchFamily="18" charset="0"/>
              </a:rPr>
              <a:t> &gt;&gt; Tl</a:t>
            </a:r>
            <a:r>
              <a:rPr lang="en-US" altLang="en-US" sz="3600" baseline="30000">
                <a:cs typeface="Times New Roman" panose="02020603050405020304" pitchFamily="18" charset="0"/>
              </a:rPr>
              <a:t>+</a:t>
            </a:r>
            <a:r>
              <a:rPr lang="en-US" altLang="en-US" sz="3600">
                <a:cs typeface="Times New Roman" panose="02020603050405020304" pitchFamily="18" charset="0"/>
              </a:rPr>
              <a:t> &gt; Ag</a:t>
            </a:r>
            <a:r>
              <a:rPr lang="en-US" altLang="en-US" sz="3600" baseline="30000">
                <a:cs typeface="Times New Roman" panose="02020603050405020304" pitchFamily="18" charset="0"/>
              </a:rPr>
              <a:t>+</a:t>
            </a:r>
            <a:r>
              <a:rPr lang="en-US" altLang="en-US" sz="3600">
                <a:cs typeface="Times New Roman" panose="02020603050405020304" pitchFamily="18" charset="0"/>
              </a:rPr>
              <a:t> &gt; K</a:t>
            </a:r>
            <a:r>
              <a:rPr lang="en-US" altLang="en-US" sz="3600" baseline="30000">
                <a:cs typeface="Times New Roman" panose="02020603050405020304" pitchFamily="18" charset="0"/>
              </a:rPr>
              <a:t>+</a:t>
            </a:r>
            <a:r>
              <a:rPr lang="en-US" altLang="en-US" sz="3600">
                <a:cs typeface="Times New Roman" panose="02020603050405020304" pitchFamily="18" charset="0"/>
              </a:rPr>
              <a:t> &gt; NH</a:t>
            </a:r>
            <a:r>
              <a:rPr lang="en-US" altLang="en-US" sz="3600" baseline="-25000">
                <a:cs typeface="Times New Roman" panose="02020603050405020304" pitchFamily="18" charset="0"/>
              </a:rPr>
              <a:t>4</a:t>
            </a:r>
            <a:r>
              <a:rPr lang="en-US" altLang="en-US" sz="3600" baseline="30000">
                <a:cs typeface="Times New Roman" panose="02020603050405020304" pitchFamily="18" charset="0"/>
              </a:rPr>
              <a:t>+</a:t>
            </a:r>
            <a:r>
              <a:rPr lang="en-US" altLang="en-US" sz="3600">
                <a:cs typeface="Times New Roman" panose="02020603050405020304" pitchFamily="18" charset="0"/>
              </a:rPr>
              <a:t> &gt; H</a:t>
            </a:r>
            <a:r>
              <a:rPr lang="en-US" altLang="en-US" sz="3600" baseline="30000">
                <a:cs typeface="Times New Roman" panose="02020603050405020304" pitchFamily="18" charset="0"/>
              </a:rPr>
              <a:t>+</a:t>
            </a:r>
          </a:p>
        </p:txBody>
      </p:sp>
    </p:spTree>
    <p:extLst>
      <p:ext uri="{BB962C8B-B14F-4D97-AF65-F5344CB8AC3E}">
        <p14:creationId xmlns:p14="http://schemas.microsoft.com/office/powerpoint/2010/main" val="17425856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2209800" y="609600"/>
            <a:ext cx="7772400" cy="685800"/>
          </a:xfrm>
        </p:spPr>
        <p:txBody>
          <a:bodyPr/>
          <a:lstStyle/>
          <a:p>
            <a:r>
              <a:rPr lang="en-US" altLang="en-US" sz="4000" dirty="0" smtClean="0">
                <a:cs typeface="Times New Roman" panose="02020603050405020304" pitchFamily="18" charset="0"/>
              </a:rPr>
              <a:t>An</a:t>
            </a:r>
            <a:r>
              <a:rPr lang="tr-TR" altLang="en-US" sz="4000" dirty="0" smtClean="0">
                <a:cs typeface="Times New Roman" panose="02020603050405020304" pitchFamily="18" charset="0"/>
              </a:rPr>
              <a:t>y</a:t>
            </a:r>
            <a:r>
              <a:rPr lang="en-US" altLang="en-US" sz="4000" dirty="0" smtClean="0">
                <a:cs typeface="Times New Roman" panose="02020603050405020304" pitchFamily="18" charset="0"/>
              </a:rPr>
              <a:t>on </a:t>
            </a:r>
            <a:r>
              <a:rPr lang="en-US" altLang="en-US" sz="4000" dirty="0">
                <a:cs typeface="Times New Roman" panose="02020603050405020304" pitchFamily="18" charset="0"/>
              </a:rPr>
              <a:t>M</a:t>
            </a:r>
            <a:r>
              <a:rPr lang="en-US" altLang="en-US" sz="4000" baseline="30000" dirty="0">
                <a:cs typeface="Times New Roman" panose="02020603050405020304" pitchFamily="18" charset="0"/>
              </a:rPr>
              <a:t>+</a:t>
            </a:r>
            <a:r>
              <a:rPr lang="en-US" altLang="en-US" sz="4000" dirty="0">
                <a:cs typeface="Times New Roman" panose="02020603050405020304" pitchFamily="18" charset="0"/>
              </a:rPr>
              <a:t>A</a:t>
            </a:r>
            <a:r>
              <a:rPr lang="en-US" altLang="en-US" sz="4000" baseline="30000" dirty="0">
                <a:cs typeface="Times New Roman" panose="02020603050405020304" pitchFamily="18" charset="0"/>
              </a:rPr>
              <a:t>-</a:t>
            </a:r>
            <a:r>
              <a:rPr lang="en-US" altLang="en-US" sz="4000" dirty="0">
                <a:cs typeface="Times New Roman" panose="02020603050405020304" pitchFamily="18" charset="0"/>
              </a:rPr>
              <a:t> </a:t>
            </a:r>
            <a:r>
              <a:rPr lang="en-US" altLang="en-US" sz="4000" dirty="0" smtClean="0">
                <a:cs typeface="Times New Roman" panose="02020603050405020304" pitchFamily="18" charset="0"/>
              </a:rPr>
              <a:t>B</a:t>
            </a:r>
            <a:r>
              <a:rPr lang="tr-TR" altLang="en-US" sz="4000" dirty="0" smtClean="0">
                <a:cs typeface="Times New Roman" panose="02020603050405020304" pitchFamily="18" charset="0"/>
              </a:rPr>
              <a:t>ağ</a:t>
            </a:r>
            <a:r>
              <a:rPr lang="en-US" altLang="en-US" sz="4000" dirty="0" smtClean="0">
                <a:cs typeface="Times New Roman" panose="02020603050405020304" pitchFamily="18" charset="0"/>
              </a:rPr>
              <a:t> </a:t>
            </a:r>
            <a:r>
              <a:rPr lang="tr-TR" altLang="en-US" sz="4000" dirty="0" smtClean="0">
                <a:cs typeface="Times New Roman" panose="02020603050405020304" pitchFamily="18" charset="0"/>
              </a:rPr>
              <a:t>Güçleri</a:t>
            </a:r>
            <a:endParaRPr lang="en-US" altLang="en-US" sz="4000" dirty="0">
              <a:cs typeface="Times New Roman" panose="02020603050405020304" pitchFamily="18" charset="0"/>
            </a:endParaRPr>
          </a:p>
        </p:txBody>
      </p:sp>
      <p:sp>
        <p:nvSpPr>
          <p:cNvPr id="55299" name="Rectangle 3"/>
          <p:cNvSpPr>
            <a:spLocks noGrp="1" noChangeArrowheads="1"/>
          </p:cNvSpPr>
          <p:nvPr>
            <p:ph type="body" idx="1"/>
          </p:nvPr>
        </p:nvSpPr>
        <p:spPr>
          <a:xfrm>
            <a:off x="1805651" y="2133600"/>
            <a:ext cx="8024149" cy="4419600"/>
          </a:xfrm>
        </p:spPr>
        <p:txBody>
          <a:bodyPr>
            <a:normAutofit/>
          </a:bodyPr>
          <a:lstStyle/>
          <a:p>
            <a:pPr>
              <a:lnSpc>
                <a:spcPct val="120000"/>
              </a:lnSpc>
            </a:pPr>
            <a:r>
              <a:rPr lang="en-US" altLang="en-US" sz="3600" dirty="0">
                <a:cs typeface="Times New Roman" panose="02020603050405020304" pitchFamily="18" charset="0"/>
              </a:rPr>
              <a:t>Citrate &gt; SCN</a:t>
            </a:r>
            <a:r>
              <a:rPr lang="en-US" altLang="en-US" sz="3600" baseline="30000" dirty="0">
                <a:cs typeface="Times New Roman" panose="02020603050405020304" pitchFamily="18" charset="0"/>
              </a:rPr>
              <a:t>-</a:t>
            </a:r>
            <a:r>
              <a:rPr lang="en-US" altLang="en-US" sz="3600" dirty="0">
                <a:cs typeface="Times New Roman" panose="02020603050405020304" pitchFamily="18" charset="0"/>
              </a:rPr>
              <a:t> &gt; CrO</a:t>
            </a:r>
            <a:r>
              <a:rPr lang="en-US" altLang="en-US" sz="3600" baseline="-25000" dirty="0">
                <a:cs typeface="Times New Roman" panose="02020603050405020304" pitchFamily="18" charset="0"/>
              </a:rPr>
              <a:t>4</a:t>
            </a:r>
            <a:r>
              <a:rPr lang="en-US" altLang="en-US" sz="3600" baseline="30000" dirty="0">
                <a:cs typeface="Times New Roman" panose="02020603050405020304" pitchFamily="18" charset="0"/>
              </a:rPr>
              <a:t>2-</a:t>
            </a:r>
            <a:r>
              <a:rPr lang="en-US" altLang="en-US" sz="3600" dirty="0">
                <a:cs typeface="Times New Roman" panose="02020603050405020304" pitchFamily="18" charset="0"/>
              </a:rPr>
              <a:t> &gt; SO</a:t>
            </a:r>
            <a:r>
              <a:rPr lang="en-US" altLang="en-US" sz="3600" baseline="-25000" dirty="0">
                <a:cs typeface="Times New Roman" panose="02020603050405020304" pitchFamily="18" charset="0"/>
              </a:rPr>
              <a:t>4</a:t>
            </a:r>
            <a:r>
              <a:rPr lang="en-US" altLang="en-US" sz="3600" baseline="30000" dirty="0">
                <a:cs typeface="Times New Roman" panose="02020603050405020304" pitchFamily="18" charset="0"/>
              </a:rPr>
              <a:t>2-</a:t>
            </a:r>
            <a:r>
              <a:rPr lang="en-US" altLang="en-US" sz="3600" dirty="0">
                <a:cs typeface="Times New Roman" panose="02020603050405020304" pitchFamily="18" charset="0"/>
              </a:rPr>
              <a:t> &gt; NO</a:t>
            </a:r>
            <a:r>
              <a:rPr lang="en-US" altLang="en-US" sz="3600" baseline="-25000" dirty="0">
                <a:cs typeface="Times New Roman" panose="02020603050405020304" pitchFamily="18" charset="0"/>
              </a:rPr>
              <a:t>3</a:t>
            </a:r>
            <a:r>
              <a:rPr lang="en-US" altLang="en-US" sz="3600" baseline="30000" dirty="0">
                <a:cs typeface="Times New Roman" panose="02020603050405020304" pitchFamily="18" charset="0"/>
              </a:rPr>
              <a:t>-</a:t>
            </a:r>
            <a:r>
              <a:rPr lang="en-US" altLang="en-US" sz="3600" dirty="0">
                <a:cs typeface="Times New Roman" panose="02020603050405020304" pitchFamily="18" charset="0"/>
              </a:rPr>
              <a:t> &gt; Br</a:t>
            </a:r>
            <a:r>
              <a:rPr lang="en-US" altLang="en-US" sz="3600" baseline="30000" dirty="0">
                <a:cs typeface="Times New Roman" panose="02020603050405020304" pitchFamily="18" charset="0"/>
              </a:rPr>
              <a:t>-</a:t>
            </a:r>
            <a:r>
              <a:rPr lang="en-US" altLang="en-US" sz="3600" dirty="0">
                <a:cs typeface="Times New Roman" panose="02020603050405020304" pitchFamily="18" charset="0"/>
              </a:rPr>
              <a:t> &gt; CN</a:t>
            </a:r>
            <a:r>
              <a:rPr lang="en-US" altLang="en-US" sz="3600" baseline="30000" dirty="0">
                <a:cs typeface="Times New Roman" panose="02020603050405020304" pitchFamily="18" charset="0"/>
              </a:rPr>
              <a:t>-</a:t>
            </a:r>
            <a:r>
              <a:rPr lang="en-US" altLang="en-US" sz="3600" dirty="0">
                <a:cs typeface="Times New Roman" panose="02020603050405020304" pitchFamily="18" charset="0"/>
              </a:rPr>
              <a:t> &gt; Cl</a:t>
            </a:r>
            <a:r>
              <a:rPr lang="en-US" altLang="en-US" sz="3600" baseline="30000" dirty="0">
                <a:cs typeface="Times New Roman" panose="02020603050405020304" pitchFamily="18" charset="0"/>
              </a:rPr>
              <a:t>-</a:t>
            </a:r>
            <a:r>
              <a:rPr lang="en-US" altLang="en-US" sz="3600" dirty="0">
                <a:cs typeface="Times New Roman" panose="02020603050405020304" pitchFamily="18" charset="0"/>
              </a:rPr>
              <a:t> &gt; HCO</a:t>
            </a:r>
            <a:r>
              <a:rPr lang="en-US" altLang="en-US" sz="3600" baseline="-25000" dirty="0">
                <a:cs typeface="Times New Roman" panose="02020603050405020304" pitchFamily="18" charset="0"/>
              </a:rPr>
              <a:t>3</a:t>
            </a:r>
            <a:r>
              <a:rPr lang="en-US" altLang="en-US" sz="3600" baseline="30000" dirty="0">
                <a:cs typeface="Times New Roman" panose="02020603050405020304" pitchFamily="18" charset="0"/>
              </a:rPr>
              <a:t>-</a:t>
            </a:r>
            <a:r>
              <a:rPr lang="en-US" altLang="en-US" sz="3600" dirty="0">
                <a:cs typeface="Times New Roman" panose="02020603050405020304" pitchFamily="18" charset="0"/>
              </a:rPr>
              <a:t> &gt; HCOO</a:t>
            </a:r>
            <a:r>
              <a:rPr lang="en-US" altLang="en-US" sz="3600" baseline="30000" dirty="0">
                <a:cs typeface="Times New Roman" panose="02020603050405020304" pitchFamily="18" charset="0"/>
              </a:rPr>
              <a:t>-</a:t>
            </a:r>
            <a:r>
              <a:rPr lang="en-US" altLang="en-US" sz="3600" dirty="0">
                <a:cs typeface="Times New Roman" panose="02020603050405020304" pitchFamily="18" charset="0"/>
              </a:rPr>
              <a:t> &gt; OH</a:t>
            </a:r>
            <a:r>
              <a:rPr lang="en-US" altLang="en-US" sz="3600" baseline="30000" dirty="0">
                <a:cs typeface="Times New Roman" panose="02020603050405020304" pitchFamily="18" charset="0"/>
              </a:rPr>
              <a:t>- </a:t>
            </a:r>
          </a:p>
          <a:p>
            <a:pPr>
              <a:lnSpc>
                <a:spcPct val="120000"/>
              </a:lnSpc>
            </a:pPr>
            <a:endParaRPr lang="en-US" altLang="en-US" sz="3600" baseline="30000" dirty="0">
              <a:cs typeface="Times New Roman" panose="02020603050405020304" pitchFamily="18" charset="0"/>
            </a:endParaRPr>
          </a:p>
          <a:p>
            <a:pPr>
              <a:lnSpc>
                <a:spcPct val="120000"/>
              </a:lnSpc>
              <a:buFontTx/>
              <a:buNone/>
            </a:pPr>
            <a:r>
              <a:rPr lang="en-US" altLang="en-US" sz="3600" dirty="0">
                <a:cs typeface="Times New Roman" panose="02020603050405020304" pitchFamily="18" charset="0"/>
              </a:rPr>
              <a:t>	</a:t>
            </a:r>
            <a:r>
              <a:rPr lang="en-US" altLang="en-US" sz="3600" dirty="0" smtClean="0">
                <a:cs typeface="Times New Roman" panose="02020603050405020304" pitchFamily="18" charset="0"/>
              </a:rPr>
              <a:t>An</a:t>
            </a:r>
            <a:r>
              <a:rPr lang="tr-TR" altLang="en-US" sz="3600" dirty="0" smtClean="0">
                <a:cs typeface="Times New Roman" panose="02020603050405020304" pitchFamily="18" charset="0"/>
              </a:rPr>
              <a:t>y</a:t>
            </a:r>
            <a:r>
              <a:rPr lang="en-US" altLang="en-US" sz="3600" dirty="0" smtClean="0">
                <a:cs typeface="Times New Roman" panose="02020603050405020304" pitchFamily="18" charset="0"/>
              </a:rPr>
              <a:t>on </a:t>
            </a:r>
            <a:r>
              <a:rPr lang="tr-TR" altLang="en-US" sz="3600" dirty="0" smtClean="0">
                <a:cs typeface="Times New Roman" panose="02020603050405020304" pitchFamily="18" charset="0"/>
              </a:rPr>
              <a:t>seçicilikleri, katyonlar kadar keskin bir şekilde tanımlanamamaktadır. </a:t>
            </a:r>
            <a:endParaRPr lang="en-US" altLang="en-US" sz="3600" dirty="0">
              <a:cs typeface="Times New Roman" panose="02020603050405020304" pitchFamily="18" charset="0"/>
            </a:endParaRPr>
          </a:p>
        </p:txBody>
      </p:sp>
    </p:spTree>
    <p:extLst>
      <p:ext uri="{BB962C8B-B14F-4D97-AF65-F5344CB8AC3E}">
        <p14:creationId xmlns:p14="http://schemas.microsoft.com/office/powerpoint/2010/main" val="39205918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40" name="Rectangle 4" descr="2824"/>
          <p:cNvSpPr>
            <a:spLocks noGrp="1" noChangeAspect="1" noChangeArrowheads="1"/>
          </p:cNvSpPr>
          <p:nvPr isPhoto="1"/>
        </p:nvSpPr>
        <p:spPr bwMode="auto">
          <a:xfrm>
            <a:off x="3871914" y="0"/>
            <a:ext cx="4446587" cy="6858000"/>
          </a:xfrm>
          <a:prstGeom prst="rect">
            <a:avLst/>
          </a:prstGeom>
          <a:blipFill dpi="0" rotWithShape="1">
            <a:blip r:embed="rId3"/>
            <a:srcRect/>
            <a:stretch>
              <a:fillRect b="-2"/>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293639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2209800" y="152400"/>
            <a:ext cx="7772400" cy="838200"/>
          </a:xfrm>
        </p:spPr>
        <p:txBody>
          <a:bodyPr/>
          <a:lstStyle/>
          <a:p>
            <a:r>
              <a:rPr lang="en-US" altLang="en-US" dirty="0"/>
              <a:t>HPLC </a:t>
            </a:r>
            <a:r>
              <a:rPr lang="tr-TR" altLang="en-US" dirty="0" smtClean="0"/>
              <a:t>türevleme m</a:t>
            </a:r>
            <a:r>
              <a:rPr lang="en-US" altLang="en-US" dirty="0" smtClean="0"/>
              <a:t>et</a:t>
            </a:r>
            <a:r>
              <a:rPr lang="tr-TR" altLang="en-US" dirty="0" smtClean="0"/>
              <a:t>otları</a:t>
            </a:r>
            <a:endParaRPr lang="en-US" altLang="en-US" dirty="0"/>
          </a:p>
        </p:txBody>
      </p:sp>
      <p:sp>
        <p:nvSpPr>
          <p:cNvPr id="38915" name="Rectangle 3"/>
          <p:cNvSpPr>
            <a:spLocks noGrp="1" noChangeArrowheads="1"/>
          </p:cNvSpPr>
          <p:nvPr>
            <p:ph type="body" idx="1"/>
          </p:nvPr>
        </p:nvSpPr>
        <p:spPr>
          <a:xfrm>
            <a:off x="1981200" y="1295400"/>
            <a:ext cx="8001000" cy="5562600"/>
          </a:xfrm>
        </p:spPr>
        <p:txBody>
          <a:bodyPr/>
          <a:lstStyle/>
          <a:p>
            <a:pPr>
              <a:lnSpc>
                <a:spcPct val="110000"/>
              </a:lnSpc>
            </a:pPr>
            <a:r>
              <a:rPr lang="tr-TR" altLang="en-US" dirty="0" smtClean="0"/>
              <a:t>Neden türevlendirmeye ihtiyaç duyarız</a:t>
            </a:r>
            <a:r>
              <a:rPr lang="en-US" altLang="en-US" dirty="0" smtClean="0"/>
              <a:t>? </a:t>
            </a:r>
            <a:endParaRPr lang="en-US" altLang="en-US" dirty="0"/>
          </a:p>
          <a:p>
            <a:pPr>
              <a:lnSpc>
                <a:spcPct val="110000"/>
              </a:lnSpc>
            </a:pPr>
            <a:r>
              <a:rPr lang="tr-TR" altLang="en-US" dirty="0" smtClean="0"/>
              <a:t>Dedektör sinyallerini arttırmak için</a:t>
            </a:r>
            <a:endParaRPr lang="en-US" altLang="en-US" dirty="0"/>
          </a:p>
          <a:p>
            <a:pPr>
              <a:lnSpc>
                <a:spcPct val="110000"/>
              </a:lnSpc>
            </a:pPr>
            <a:r>
              <a:rPr lang="tr-TR" altLang="en-US" dirty="0" smtClean="0"/>
              <a:t>Analit ayrışımlarını daha iyi hale getirmek için</a:t>
            </a:r>
          </a:p>
          <a:p>
            <a:pPr>
              <a:lnSpc>
                <a:spcPct val="110000"/>
              </a:lnSpc>
            </a:pPr>
            <a:r>
              <a:rPr lang="tr-TR" altLang="en-US" dirty="0" smtClean="0"/>
              <a:t>Analitik pik şekillerini iyileştirmek için</a:t>
            </a:r>
            <a:r>
              <a:rPr lang="en-US" altLang="en-US" dirty="0" smtClean="0"/>
              <a:t> </a:t>
            </a:r>
            <a:endParaRPr lang="en-US" altLang="en-US" dirty="0"/>
          </a:p>
          <a:p>
            <a:pPr>
              <a:lnSpc>
                <a:spcPct val="110000"/>
              </a:lnSpc>
            </a:pPr>
            <a:r>
              <a:rPr lang="tr-TR" altLang="en-US" dirty="0" smtClean="0"/>
              <a:t>Analit duyarlılığını arttırmak için</a:t>
            </a:r>
            <a:endParaRPr lang="en-US" altLang="en-US" dirty="0"/>
          </a:p>
          <a:p>
            <a:pPr>
              <a:lnSpc>
                <a:spcPct val="110000"/>
              </a:lnSpc>
            </a:pPr>
            <a:r>
              <a:rPr lang="tr-TR" altLang="en-US" dirty="0" smtClean="0"/>
              <a:t>Analitin doğru teşhisini kolaylaştırmak için</a:t>
            </a:r>
            <a:endParaRPr lang="en-US" altLang="en-US" dirty="0"/>
          </a:p>
          <a:p>
            <a:pPr>
              <a:lnSpc>
                <a:spcPct val="110000"/>
              </a:lnSpc>
            </a:pPr>
            <a:r>
              <a:rPr lang="tr-TR" altLang="en-US" dirty="0" smtClean="0"/>
              <a:t>Analiz süresince analitin kararlılığını arttırmak için</a:t>
            </a:r>
            <a:endParaRPr lang="en-US" altLang="en-US" dirty="0"/>
          </a:p>
          <a:p>
            <a:pPr>
              <a:lnSpc>
                <a:spcPct val="110000"/>
              </a:lnSpc>
            </a:pPr>
            <a:r>
              <a:rPr lang="tr-TR" altLang="en-US" dirty="0" smtClean="0"/>
              <a:t>Analitin fiziksel özelliklerini değiştirmek için</a:t>
            </a:r>
            <a:endParaRPr lang="en-US" altLang="en-US" dirty="0"/>
          </a:p>
        </p:txBody>
      </p:sp>
    </p:spTree>
    <p:extLst>
      <p:ext uri="{BB962C8B-B14F-4D97-AF65-F5344CB8AC3E}">
        <p14:creationId xmlns:p14="http://schemas.microsoft.com/office/powerpoint/2010/main" val="41332653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HPLC vs. Gaz kromatografi</a:t>
            </a:r>
            <a:endParaRPr lang="en-US" dirty="0"/>
          </a:p>
        </p:txBody>
      </p:sp>
      <p:sp>
        <p:nvSpPr>
          <p:cNvPr id="3" name="Content Placeholder 2"/>
          <p:cNvSpPr>
            <a:spLocks noGrp="1"/>
          </p:cNvSpPr>
          <p:nvPr>
            <p:ph idx="1"/>
          </p:nvPr>
        </p:nvSpPr>
        <p:spPr/>
        <p:txBody>
          <a:bodyPr/>
          <a:lstStyle/>
          <a:p>
            <a:r>
              <a:rPr lang="tr-TR" dirty="0" smtClean="0"/>
              <a:t>HPLC de numune, gaz kromatografidekinin aksine termal kararlılık ve yüksek uçuculuğa sahip olması gerekmemektedir. </a:t>
            </a:r>
          </a:p>
          <a:p>
            <a:r>
              <a:rPr lang="tr-TR" dirty="0" smtClean="0"/>
              <a:t>HPLC de iki faz arasında etkileşim söz konusu iken, GC de sadece durgun faz ile maddeler arasında etkileşim söz konusudur. </a:t>
            </a:r>
          </a:p>
          <a:p>
            <a:r>
              <a:rPr lang="tr-TR" dirty="0" smtClean="0"/>
              <a:t>HPLC de oda sıcaklığında analiz gerçekleştirilirken, GC için yüksek sıcaklıklar gereklidir. </a:t>
            </a:r>
          </a:p>
          <a:p>
            <a:r>
              <a:rPr lang="tr-TR" dirty="0" smtClean="0"/>
              <a:t>HPLC de örnekleri geri toplamak daha kolay iken, GC de bu işlem daha çetrefillidir. </a:t>
            </a:r>
          </a:p>
        </p:txBody>
      </p:sp>
    </p:spTree>
    <p:extLst>
      <p:ext uri="{BB962C8B-B14F-4D97-AF65-F5344CB8AC3E}">
        <p14:creationId xmlns:p14="http://schemas.microsoft.com/office/powerpoint/2010/main" val="322133547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Ders sonu özeti</a:t>
            </a:r>
            <a:endParaRPr lang="en-US" dirty="0"/>
          </a:p>
        </p:txBody>
      </p:sp>
      <p:sp>
        <p:nvSpPr>
          <p:cNvPr id="3" name="Rectangle 3"/>
          <p:cNvSpPr txBox="1">
            <a:spLocks noChangeArrowheads="1"/>
          </p:cNvSpPr>
          <p:nvPr/>
        </p:nvSpPr>
        <p:spPr>
          <a:xfrm>
            <a:off x="727758" y="1585731"/>
            <a:ext cx="10736484" cy="47629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solidFill>
                  <a:srgbClr val="7030A0"/>
                </a:solidFill>
              </a:rPr>
              <a:t>Sıvı kromatografisinde kullanılan cihaz ve cihaz bileşenlerini öğrendik. </a:t>
            </a:r>
          </a:p>
          <a:p>
            <a:pPr algn="just"/>
            <a:endParaRPr lang="tr-TR" altLang="en-US" dirty="0">
              <a:solidFill>
                <a:srgbClr val="7030A0"/>
              </a:solidFill>
            </a:endParaRPr>
          </a:p>
          <a:p>
            <a:pPr algn="just"/>
            <a:r>
              <a:rPr lang="tr-TR" altLang="en-US" dirty="0" smtClean="0">
                <a:solidFill>
                  <a:srgbClr val="7030A0"/>
                </a:solidFill>
              </a:rPr>
              <a:t>Kolonlarda kullanılan dolgu maddelerini ve buna bağlı olarak kullanılan kromatografik ayrıma türlerinin neler olduğunu gördük.</a:t>
            </a:r>
          </a:p>
          <a:p>
            <a:pPr algn="just"/>
            <a:endParaRPr lang="tr-TR" altLang="en-US" dirty="0">
              <a:solidFill>
                <a:srgbClr val="7030A0"/>
              </a:solidFill>
            </a:endParaRPr>
          </a:p>
          <a:p>
            <a:pPr algn="just"/>
            <a:r>
              <a:rPr lang="tr-TR" altLang="en-US" dirty="0" smtClean="0">
                <a:solidFill>
                  <a:srgbClr val="7030A0"/>
                </a:solidFill>
              </a:rPr>
              <a:t>Normal ve ters faz kromatografileri ile, izokratik ve gradiyent alışların kullanımı sonucu ortaya çıkan kromatogramlarda ne gibi farklılıkların olduğunu öğrendik.</a:t>
            </a:r>
          </a:p>
          <a:p>
            <a:pPr algn="just"/>
            <a:endParaRPr lang="tr-TR" altLang="en-US" dirty="0" smtClean="0"/>
          </a:p>
          <a:p>
            <a:pPr algn="just"/>
            <a:endParaRPr lang="tr-TR" altLang="en-US" dirty="0"/>
          </a:p>
          <a:p>
            <a:pPr algn="just"/>
            <a:endParaRPr lang="tr-TR" altLang="en-US" dirty="0"/>
          </a:p>
          <a:p>
            <a:pPr marL="0" indent="0" algn="just">
              <a:buNone/>
            </a:pPr>
            <a:endParaRPr lang="en-US" altLang="en-US" baseline="30000" dirty="0"/>
          </a:p>
          <a:p>
            <a:pPr marL="0" indent="0" algn="just">
              <a:buNone/>
            </a:pPr>
            <a:endParaRPr lang="tr-TR" altLang="en-US" dirty="0"/>
          </a:p>
          <a:p>
            <a:pPr marL="0" indent="0" algn="just">
              <a:buNone/>
            </a:pPr>
            <a:endParaRPr lang="tr-TR" altLang="en-US" dirty="0" smtClean="0"/>
          </a:p>
          <a:p>
            <a:pPr marL="0" indent="0" algn="just">
              <a:buNone/>
            </a:pPr>
            <a:endParaRPr lang="tr-TR" altLang="en-US" dirty="0"/>
          </a:p>
          <a:p>
            <a:pPr marL="0" indent="0" algn="just">
              <a:buNone/>
            </a:pPr>
            <a:endParaRPr lang="tr-TR" altLang="en-US" dirty="0" smtClean="0"/>
          </a:p>
        </p:txBody>
      </p:sp>
    </p:spTree>
    <p:extLst>
      <p:ext uri="{BB962C8B-B14F-4D97-AF65-F5344CB8AC3E}">
        <p14:creationId xmlns:p14="http://schemas.microsoft.com/office/powerpoint/2010/main" val="17897848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2" name="Rectangle 4" descr="2803"/>
          <p:cNvSpPr>
            <a:spLocks noGrp="1" noChangeAspect="1" noChangeArrowheads="1"/>
          </p:cNvSpPr>
          <p:nvPr isPhoto="1"/>
        </p:nvSpPr>
        <p:spPr bwMode="auto">
          <a:xfrm>
            <a:off x="1671639" y="0"/>
            <a:ext cx="8848725" cy="6858000"/>
          </a:xfrm>
          <a:prstGeom prst="rect">
            <a:avLst/>
          </a:prstGeom>
          <a:blipFill dpi="0" rotWithShape="1">
            <a:blip r:embed="rId3"/>
            <a:srcRect/>
            <a:stretch>
              <a:fillRect b="-6"/>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3109791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Hareketli faz kapları ve çözücü muamele sistemleri</a:t>
            </a:r>
            <a:endParaRPr lang="en-US" dirty="0"/>
          </a:p>
        </p:txBody>
      </p:sp>
      <p:sp>
        <p:nvSpPr>
          <p:cNvPr id="3" name="Content Placeholder 2"/>
          <p:cNvSpPr>
            <a:spLocks noGrp="1"/>
          </p:cNvSpPr>
          <p:nvPr>
            <p:ph idx="1"/>
          </p:nvPr>
        </p:nvSpPr>
        <p:spPr/>
        <p:txBody>
          <a:bodyPr>
            <a:normAutofit fontScale="92500" lnSpcReduction="20000"/>
          </a:bodyPr>
          <a:lstStyle/>
          <a:p>
            <a:r>
              <a:rPr lang="tr-TR" dirty="0" smtClean="0"/>
              <a:t>Modern bir HPLC cihazında bir veya daha çok cam veya paslanmaz çelik kaplar bulunur. Bunların her biri en az 500 mL çözücü alacak kapasiteye sahiptir. </a:t>
            </a:r>
          </a:p>
          <a:p>
            <a:r>
              <a:rPr lang="tr-TR" dirty="0" smtClean="0"/>
              <a:t>Çözücü sıvılarda bulunabilecek tozları ve çözünmüş gazları gidermek için de önlemler alınır. </a:t>
            </a:r>
          </a:p>
          <a:p>
            <a:r>
              <a:rPr lang="tr-TR" dirty="0" smtClean="0"/>
              <a:t>Çözünmüş gazların kolona ulaşması halinde, kromatogramda pik genişlemeleri görülebilir. </a:t>
            </a:r>
          </a:p>
          <a:p>
            <a:r>
              <a:rPr lang="tr-TR" dirty="0" smtClean="0"/>
              <a:t>Ayrıca gerek gaz kabarcıkları, gerekse tozlar, dedektörlerle girişim yaparak bunların performansını azaltırlar. </a:t>
            </a:r>
          </a:p>
          <a:p>
            <a:r>
              <a:rPr lang="tr-TR" dirty="0" smtClean="0"/>
              <a:t>Süpürme, çözünmüş gazların, hareketli fazda çözünmeyen inert bir gazla sürükleyerek uzaklaştırma işlemi, kullanılarak çözünmüş olan gazlar uzaklaştırılabilir.</a:t>
            </a:r>
          </a:p>
        </p:txBody>
      </p:sp>
    </p:spTree>
    <p:extLst>
      <p:ext uri="{BB962C8B-B14F-4D97-AF65-F5344CB8AC3E}">
        <p14:creationId xmlns:p14="http://schemas.microsoft.com/office/powerpoint/2010/main" val="27250676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Hareketli faz kapları ve çözücü muamele sistemleri</a:t>
            </a:r>
            <a:endParaRPr lang="en-US" dirty="0"/>
          </a:p>
        </p:txBody>
      </p:sp>
      <p:sp>
        <p:nvSpPr>
          <p:cNvPr id="3" name="Content Placeholder 2"/>
          <p:cNvSpPr>
            <a:spLocks noGrp="1"/>
          </p:cNvSpPr>
          <p:nvPr>
            <p:ph idx="1"/>
          </p:nvPr>
        </p:nvSpPr>
        <p:spPr/>
        <p:txBody>
          <a:bodyPr>
            <a:normAutofit/>
          </a:bodyPr>
          <a:lstStyle/>
          <a:p>
            <a:r>
              <a:rPr lang="tr-TR" dirty="0" smtClean="0"/>
              <a:t>Sabit bileşimli tek bir çözücü ile yapılan elüsyon izokratik elüsyon olarak adlandırılır. </a:t>
            </a:r>
          </a:p>
          <a:p>
            <a:r>
              <a:rPr lang="tr-TR" dirty="0" smtClean="0"/>
              <a:t>Polarlıkları birbirinden farklı iki (veya daha fazla) çözücü sistemlerinin kullanıldığı tekniğe gradiyent elüsyon denir. Bu teknikte iki çözücünün oranı, önceden programlanmış olarak, bazen sürekli bazen de kademeli olarak değiştirilir. </a:t>
            </a:r>
          </a:p>
          <a:p>
            <a:r>
              <a:rPr lang="tr-TR" dirty="0" smtClean="0"/>
              <a:t>GC sıcaklık programına benzer şekilde, gradiyen bir elüsyon işleminin kullanımı ile daha yüksek bir ayırma gücü elde edilebilir. </a:t>
            </a:r>
          </a:p>
          <a:p>
            <a:endParaRPr lang="tr-TR" dirty="0" smtClean="0"/>
          </a:p>
        </p:txBody>
      </p:sp>
    </p:spTree>
    <p:extLst>
      <p:ext uri="{BB962C8B-B14F-4D97-AF65-F5344CB8AC3E}">
        <p14:creationId xmlns:p14="http://schemas.microsoft.com/office/powerpoint/2010/main" val="28832286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006076" y="42724"/>
            <a:ext cx="4179847" cy="6649355"/>
          </a:xfrm>
          <a:prstGeom prst="rect">
            <a:avLst/>
          </a:prstGeom>
        </p:spPr>
      </p:pic>
    </p:spTree>
    <p:extLst>
      <p:ext uri="{BB962C8B-B14F-4D97-AF65-F5344CB8AC3E}">
        <p14:creationId xmlns:p14="http://schemas.microsoft.com/office/powerpoint/2010/main" val="22886174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Pompa sistemleri</a:t>
            </a:r>
            <a:endParaRPr lang="en-US" dirty="0"/>
          </a:p>
        </p:txBody>
      </p:sp>
      <p:sp>
        <p:nvSpPr>
          <p:cNvPr id="3" name="Content Placeholder 2"/>
          <p:cNvSpPr>
            <a:spLocks noGrp="1"/>
          </p:cNvSpPr>
          <p:nvPr>
            <p:ph idx="1"/>
          </p:nvPr>
        </p:nvSpPr>
        <p:spPr/>
        <p:txBody>
          <a:bodyPr/>
          <a:lstStyle/>
          <a:p>
            <a:r>
              <a:rPr lang="tr-TR" dirty="0" smtClean="0"/>
              <a:t>HPLC de kullanılan pompalarda şu özellikler bulunmalıdır:</a:t>
            </a:r>
          </a:p>
          <a:p>
            <a:r>
              <a:rPr lang="tr-TR" dirty="0" smtClean="0"/>
              <a:t>1) 6000 psi’ye kadar basınçlar oluşturabilmeli</a:t>
            </a:r>
          </a:p>
          <a:p>
            <a:r>
              <a:rPr lang="tr-TR" dirty="0" smtClean="0"/>
              <a:t>2) Pulssuz sıvı çıkışları bulunmalı</a:t>
            </a:r>
          </a:p>
          <a:p>
            <a:r>
              <a:rPr lang="tr-TR" dirty="0" smtClean="0"/>
              <a:t>3) Akış hızı 0.1’den 10 mL/dk’ya kadar ayarlanabilmeli</a:t>
            </a:r>
          </a:p>
          <a:p>
            <a:r>
              <a:rPr lang="tr-TR" dirty="0" smtClean="0"/>
              <a:t>4) Sıvı akış hızlarının tekrarlanabilirliği %0.5 ten daha iyi olmalıdır.</a:t>
            </a:r>
          </a:p>
          <a:p>
            <a:r>
              <a:rPr lang="tr-TR" dirty="0" smtClean="0"/>
              <a:t>5) Çok sayıda çözücünün korozyon etkisine karşı dayanıklı olmalıdır. </a:t>
            </a:r>
            <a:endParaRPr lang="en-US" dirty="0"/>
          </a:p>
        </p:txBody>
      </p:sp>
    </p:spTree>
    <p:extLst>
      <p:ext uri="{BB962C8B-B14F-4D97-AF65-F5344CB8AC3E}">
        <p14:creationId xmlns:p14="http://schemas.microsoft.com/office/powerpoint/2010/main" val="8932068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4486</TotalTime>
  <Words>2149</Words>
  <Application>Microsoft Office PowerPoint</Application>
  <PresentationFormat>Widescreen</PresentationFormat>
  <Paragraphs>170</Paragraphs>
  <Slides>45</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Calibri</vt:lpstr>
      <vt:lpstr>Calibri Light</vt:lpstr>
      <vt:lpstr>Times New Roman</vt:lpstr>
      <vt:lpstr>Office Theme</vt:lpstr>
      <vt:lpstr>Yüksek performanslı sıvı kromatografi</vt:lpstr>
      <vt:lpstr>Yüksek performanslı sıvı kromatografi</vt:lpstr>
      <vt:lpstr>HPLC cihazları</vt:lpstr>
      <vt:lpstr>HPLC uygulamaları</vt:lpstr>
      <vt:lpstr>PowerPoint Presentation</vt:lpstr>
      <vt:lpstr>Hareketli faz kapları ve çözücü muamele sistemleri</vt:lpstr>
      <vt:lpstr>Hareketli faz kapları ve çözücü muamele sistemleri</vt:lpstr>
      <vt:lpstr>PowerPoint Presentation</vt:lpstr>
      <vt:lpstr>Pompa sistemleri</vt:lpstr>
      <vt:lpstr>Pompa sistemleri</vt:lpstr>
      <vt:lpstr>PowerPoint Presentation</vt:lpstr>
      <vt:lpstr>Numune enjeksiyon sistemleri</vt:lpstr>
      <vt:lpstr>PowerPoint Presentation</vt:lpstr>
      <vt:lpstr>HPLC kolonları-Analitik kolonlar</vt:lpstr>
      <vt:lpstr>HPLC kolonları-Koruyucu kolon</vt:lpstr>
      <vt:lpstr>HPLC dedektörleri</vt:lpstr>
      <vt:lpstr>PowerPoint Presentation</vt:lpstr>
      <vt:lpstr>HPLC dedektörleri</vt:lpstr>
      <vt:lpstr>PowerPoint Presentation</vt:lpstr>
      <vt:lpstr>HPLC dedektörleri</vt:lpstr>
      <vt:lpstr>PowerPoint Presentation</vt:lpstr>
      <vt:lpstr>PowerPoint Presentation</vt:lpstr>
      <vt:lpstr>Yüksek performanslı dağılma kromatografi</vt:lpstr>
      <vt:lpstr>Bağıl faz dolgu maddeleri</vt:lpstr>
      <vt:lpstr>Bağıl faz dolgu maddeleri</vt:lpstr>
      <vt:lpstr>PowerPoint Presentation</vt:lpstr>
      <vt:lpstr>Normal-faz ve Ters-faz dolgu maddeleri</vt:lpstr>
      <vt:lpstr>PowerPoint Presentation</vt:lpstr>
      <vt:lpstr>Normal-faz ve Ters-faz dolgu maddeleri</vt:lpstr>
      <vt:lpstr>PowerPoint Presentation</vt:lpstr>
      <vt:lpstr>PowerPoint Presentation</vt:lpstr>
      <vt:lpstr>PowerPoint Presentation</vt:lpstr>
      <vt:lpstr>Normal-faz ve Ters-faz dolgu maddeleri</vt:lpstr>
      <vt:lpstr>PowerPoint Presentation</vt:lpstr>
      <vt:lpstr>Hareketli ve durgun fazların seçimi</vt:lpstr>
      <vt:lpstr>Hareketli ve durgun fazların seçimi</vt:lpstr>
      <vt:lpstr>Yüksek performanslı adsorpsiyon kromatografi</vt:lpstr>
      <vt:lpstr>İyon değişimi kromatografi</vt:lpstr>
      <vt:lpstr>İyon değişimi kromatografide kullanılan durgun fazlar</vt:lpstr>
      <vt:lpstr>Katyon M-A+ Bağ Güçleri</vt:lpstr>
      <vt:lpstr>Anyon M+A- Bağ Güçleri</vt:lpstr>
      <vt:lpstr>PowerPoint Presentation</vt:lpstr>
      <vt:lpstr>HPLC türevleme metotları</vt:lpstr>
      <vt:lpstr>HPLC vs. Gaz kromatografi</vt:lpstr>
      <vt:lpstr>Ders sonu özeti</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Gokhan Elci</dc:creator>
  <cp:lastModifiedBy>Gokhan Elci</cp:lastModifiedBy>
  <cp:revision>70</cp:revision>
  <dcterms:created xsi:type="dcterms:W3CDTF">2018-06-25T14:34:05Z</dcterms:created>
  <dcterms:modified xsi:type="dcterms:W3CDTF">2019-03-21T07:06:14Z</dcterms:modified>
</cp:coreProperties>
</file>