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sldIdLst>
    <p:sldId id="287" r:id="rId2"/>
    <p:sldId id="288" r:id="rId3"/>
    <p:sldId id="289" r:id="rId4"/>
    <p:sldId id="290" r:id="rId5"/>
    <p:sldId id="261" r:id="rId6"/>
    <p:sldId id="291" r:id="rId7"/>
    <p:sldId id="292" r:id="rId8"/>
    <p:sldId id="293" r:id="rId9"/>
    <p:sldId id="263" r:id="rId10"/>
    <p:sldId id="294" r:id="rId11"/>
    <p:sldId id="265" r:id="rId12"/>
    <p:sldId id="296" r:id="rId13"/>
    <p:sldId id="297" r:id="rId14"/>
    <p:sldId id="298" r:id="rId15"/>
    <p:sldId id="266" r:id="rId16"/>
    <p:sldId id="299" r:id="rId17"/>
    <p:sldId id="300" r:id="rId18"/>
    <p:sldId id="301" r:id="rId19"/>
    <p:sldId id="270" r:id="rId20"/>
    <p:sldId id="302" r:id="rId21"/>
    <p:sldId id="303" r:id="rId22"/>
    <p:sldId id="304" r:id="rId23"/>
    <p:sldId id="305" r:id="rId24"/>
    <p:sldId id="273" r:id="rId25"/>
    <p:sldId id="307" r:id="rId26"/>
    <p:sldId id="308" r:id="rId27"/>
    <p:sldId id="309" r:id="rId28"/>
    <p:sldId id="276" r:id="rId29"/>
    <p:sldId id="311" r:id="rId30"/>
    <p:sldId id="278" r:id="rId31"/>
    <p:sldId id="314" r:id="rId32"/>
    <p:sldId id="280" r:id="rId33"/>
    <p:sldId id="315" r:id="rId34"/>
    <p:sldId id="281" r:id="rId35"/>
    <p:sldId id="317" r:id="rId36"/>
    <p:sldId id="316" r:id="rId37"/>
    <p:sldId id="318" r:id="rId38"/>
    <p:sldId id="319" r:id="rId39"/>
    <p:sldId id="320" r:id="rId40"/>
    <p:sldId id="321" r:id="rId41"/>
    <p:sldId id="322" r:id="rId42"/>
    <p:sldId id="282" r:id="rId43"/>
    <p:sldId id="283" r:id="rId44"/>
    <p:sldId id="284" r:id="rId45"/>
    <p:sldId id="323" r:id="rId46"/>
    <p:sldId id="312" r:id="rId47"/>
    <p:sldId id="313"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7" autoAdjust="0"/>
    <p:restoredTop sz="94660"/>
  </p:normalViewPr>
  <p:slideViewPr>
    <p:cSldViewPr snapToGrid="0">
      <p:cViewPr varScale="1">
        <p:scale>
          <a:sx n="66" d="100"/>
          <a:sy n="66" d="100"/>
        </p:scale>
        <p:origin x="679" y="24"/>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8.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image" Target="../media/image27.wmf"/><Relationship Id="rId1" Type="http://schemas.openxmlformats.org/officeDocument/2006/relationships/image" Target="../media/image2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05CD000-635F-4FDD-BA7E-A1DAC92EB4AF}" type="datetimeFigureOut">
              <a:rPr lang="en-US" smtClean="0"/>
              <a:t>3/21/2019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FDD9EF-333C-43CC-921D-1DC1660DE5EA}" type="slidenum">
              <a:rPr lang="en-US" smtClean="0"/>
              <a:t>‹#›</a:t>
            </a:fld>
            <a:endParaRPr lang="en-US"/>
          </a:p>
        </p:txBody>
      </p:sp>
    </p:spTree>
    <p:extLst>
      <p:ext uri="{BB962C8B-B14F-4D97-AF65-F5344CB8AC3E}">
        <p14:creationId xmlns:p14="http://schemas.microsoft.com/office/powerpoint/2010/main" val="28778385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45E94D5-29A2-46BC-B89B-EA87BB23B137}" type="slidenum">
              <a:rPr lang="en-US" altLang="en-US"/>
              <a:pPr/>
              <a:t>5</a:t>
            </a:fld>
            <a:endParaRPr lang="en-US" alt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10814662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61C40A3-703C-4B1F-B194-781A52E5F8DB}" type="slidenum">
              <a:rPr lang="en-US" altLang="en-US"/>
              <a:pPr/>
              <a:t>32</a:t>
            </a:fld>
            <a:endParaRPr lang="en-US" altLang="en-US"/>
          </a:p>
        </p:txBody>
      </p:sp>
      <p:sp>
        <p:nvSpPr>
          <p:cNvPr id="128002" name="Rectangle 2"/>
          <p:cNvSpPr>
            <a:spLocks noGrp="1" noRot="1" noChangeAspect="1" noChangeArrowheads="1" noTextEdit="1"/>
          </p:cNvSpPr>
          <p:nvPr>
            <p:ph type="sldImg"/>
          </p:nvPr>
        </p:nvSpPr>
        <p:spPr>
          <a:ln/>
        </p:spPr>
      </p:sp>
      <p:sp>
        <p:nvSpPr>
          <p:cNvPr id="128003"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16812839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D612BBD-2DD8-46BF-B685-0781616B98E5}" type="slidenum">
              <a:rPr lang="en-US" altLang="en-US"/>
              <a:pPr/>
              <a:t>34</a:t>
            </a:fld>
            <a:endParaRPr lang="en-US" altLang="en-US"/>
          </a:p>
        </p:txBody>
      </p:sp>
      <p:sp>
        <p:nvSpPr>
          <p:cNvPr id="129026" name="Rectangle 2"/>
          <p:cNvSpPr>
            <a:spLocks noGrp="1" noRot="1" noChangeAspect="1" noChangeArrowheads="1" noTextEdit="1"/>
          </p:cNvSpPr>
          <p:nvPr>
            <p:ph type="sldImg"/>
          </p:nvPr>
        </p:nvSpPr>
        <p:spPr>
          <a:ln/>
        </p:spPr>
      </p:sp>
      <p:sp>
        <p:nvSpPr>
          <p:cNvPr id="129027"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16157037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1F07FA9-F97D-4DAE-8186-2679CB85B404}" type="slidenum">
              <a:rPr lang="en-US" altLang="en-US"/>
              <a:pPr/>
              <a:t>42</a:t>
            </a:fld>
            <a:endParaRPr lang="en-US" altLang="en-US"/>
          </a:p>
        </p:txBody>
      </p:sp>
      <p:sp>
        <p:nvSpPr>
          <p:cNvPr id="79874" name="Rectangle 2"/>
          <p:cNvSpPr>
            <a:spLocks noGrp="1" noRot="1" noChangeAspect="1" noChangeArrowheads="1" noTextEdit="1"/>
          </p:cNvSpPr>
          <p:nvPr>
            <p:ph type="sldImg"/>
          </p:nvPr>
        </p:nvSpPr>
        <p:spPr>
          <a:ln/>
        </p:spPr>
      </p:sp>
      <p:sp>
        <p:nvSpPr>
          <p:cNvPr id="79875"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7070373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205295E-FB2B-4034-A3BE-1D19AAC23E91}" type="slidenum">
              <a:rPr lang="en-US" altLang="en-US"/>
              <a:pPr/>
              <a:t>43</a:t>
            </a:fld>
            <a:endParaRPr lang="en-US" altLang="en-US"/>
          </a:p>
        </p:txBody>
      </p:sp>
      <p:sp>
        <p:nvSpPr>
          <p:cNvPr id="130050" name="Rectangle 2"/>
          <p:cNvSpPr>
            <a:spLocks noGrp="1" noRot="1" noChangeAspect="1" noChangeArrowheads="1" noTextEdit="1"/>
          </p:cNvSpPr>
          <p:nvPr>
            <p:ph type="sldImg"/>
          </p:nvPr>
        </p:nvSpPr>
        <p:spPr>
          <a:ln/>
        </p:spPr>
      </p:sp>
      <p:sp>
        <p:nvSpPr>
          <p:cNvPr id="13005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9543875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8729E2F-3BDB-4A0E-A15D-F1FA30F14FD1}" type="slidenum">
              <a:rPr lang="en-US" altLang="en-US"/>
              <a:pPr/>
              <a:t>44</a:t>
            </a:fld>
            <a:endParaRPr lang="en-US" altLang="en-US"/>
          </a:p>
        </p:txBody>
      </p:sp>
      <p:sp>
        <p:nvSpPr>
          <p:cNvPr id="81922" name="Rectangle 2"/>
          <p:cNvSpPr>
            <a:spLocks noGrp="1" noRot="1" noChangeAspect="1" noChangeArrowheads="1" noTextEdit="1"/>
          </p:cNvSpPr>
          <p:nvPr>
            <p:ph type="sldImg"/>
          </p:nvPr>
        </p:nvSpPr>
        <p:spPr>
          <a:ln/>
        </p:spPr>
      </p:sp>
      <p:sp>
        <p:nvSpPr>
          <p:cNvPr id="81923"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16258584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8729E2F-3BDB-4A0E-A15D-F1FA30F14FD1}" type="slidenum">
              <a:rPr lang="en-US" altLang="en-US"/>
              <a:pPr/>
              <a:t>45</a:t>
            </a:fld>
            <a:endParaRPr lang="en-US" altLang="en-US"/>
          </a:p>
        </p:txBody>
      </p:sp>
      <p:sp>
        <p:nvSpPr>
          <p:cNvPr id="81922" name="Rectangle 2"/>
          <p:cNvSpPr>
            <a:spLocks noGrp="1" noRot="1" noChangeAspect="1" noChangeArrowheads="1" noTextEdit="1"/>
          </p:cNvSpPr>
          <p:nvPr>
            <p:ph type="sldImg"/>
          </p:nvPr>
        </p:nvSpPr>
        <p:spPr>
          <a:ln/>
        </p:spPr>
      </p:sp>
      <p:sp>
        <p:nvSpPr>
          <p:cNvPr id="81923"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9563487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F107861-7080-4871-8AA3-79655B3B74DD}" type="slidenum">
              <a:rPr lang="en-US" altLang="en-US"/>
              <a:pPr/>
              <a:t>9</a:t>
            </a:fld>
            <a:endParaRPr lang="en-US" altLang="en-US"/>
          </a:p>
        </p:txBody>
      </p:sp>
      <p:sp>
        <p:nvSpPr>
          <p:cNvPr id="111618" name="Rectangle 2"/>
          <p:cNvSpPr>
            <a:spLocks noGrp="1" noRot="1" noChangeAspect="1" noChangeArrowheads="1" noTextEdit="1"/>
          </p:cNvSpPr>
          <p:nvPr>
            <p:ph type="sldImg"/>
          </p:nvPr>
        </p:nvSpPr>
        <p:spPr>
          <a:ln/>
        </p:spPr>
      </p:sp>
      <p:sp>
        <p:nvSpPr>
          <p:cNvPr id="111619"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6955674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F4FC32-8566-4E67-BBDC-F4CECAA84816}" type="slidenum">
              <a:rPr lang="en-US" altLang="en-US"/>
              <a:pPr/>
              <a:t>11</a:t>
            </a:fld>
            <a:endParaRPr lang="en-US" altLang="en-US"/>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047062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F107861-7080-4871-8AA3-79655B3B74DD}" type="slidenum">
              <a:rPr lang="en-US" altLang="en-US"/>
              <a:pPr/>
              <a:t>13</a:t>
            </a:fld>
            <a:endParaRPr lang="en-US" altLang="en-US"/>
          </a:p>
        </p:txBody>
      </p:sp>
      <p:sp>
        <p:nvSpPr>
          <p:cNvPr id="111618" name="Rectangle 2"/>
          <p:cNvSpPr>
            <a:spLocks noGrp="1" noRot="1" noChangeAspect="1" noChangeArrowheads="1" noTextEdit="1"/>
          </p:cNvSpPr>
          <p:nvPr>
            <p:ph type="sldImg"/>
          </p:nvPr>
        </p:nvSpPr>
        <p:spPr>
          <a:ln/>
        </p:spPr>
      </p:sp>
      <p:sp>
        <p:nvSpPr>
          <p:cNvPr id="111619"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14873621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E3EFA70-350C-4D57-B165-42B2BF4BAA09}" type="slidenum">
              <a:rPr lang="en-US" altLang="en-US"/>
              <a:pPr/>
              <a:t>15</a:t>
            </a:fld>
            <a:endParaRPr lang="en-US" altLang="en-US"/>
          </a:p>
        </p:txBody>
      </p:sp>
      <p:sp>
        <p:nvSpPr>
          <p:cNvPr id="113666" name="Rectangle 2"/>
          <p:cNvSpPr>
            <a:spLocks noGrp="1" noRot="1" noChangeAspect="1" noChangeArrowheads="1" noTextEdit="1"/>
          </p:cNvSpPr>
          <p:nvPr>
            <p:ph type="sldImg"/>
          </p:nvPr>
        </p:nvSpPr>
        <p:spPr>
          <a:ln/>
        </p:spPr>
      </p:sp>
      <p:sp>
        <p:nvSpPr>
          <p:cNvPr id="113667"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7031286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42D6C64-7952-482F-997A-CE5F9A745823}" type="slidenum">
              <a:rPr lang="en-US" altLang="en-US"/>
              <a:pPr/>
              <a:t>19</a:t>
            </a:fld>
            <a:endParaRPr lang="en-US" altLang="en-US"/>
          </a:p>
        </p:txBody>
      </p:sp>
      <p:sp>
        <p:nvSpPr>
          <p:cNvPr id="114690" name="Rectangle 2"/>
          <p:cNvSpPr>
            <a:spLocks noGrp="1" noRot="1" noChangeAspect="1" noChangeArrowheads="1" noTextEdit="1"/>
          </p:cNvSpPr>
          <p:nvPr>
            <p:ph type="sldImg"/>
          </p:nvPr>
        </p:nvSpPr>
        <p:spPr>
          <a:ln/>
        </p:spPr>
      </p:sp>
      <p:sp>
        <p:nvSpPr>
          <p:cNvPr id="11469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9863487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5CB0F2C-822D-4A1A-88F2-2CA4861C83FE}" type="slidenum">
              <a:rPr lang="en-US" altLang="en-US"/>
              <a:pPr/>
              <a:t>24</a:t>
            </a:fld>
            <a:endParaRPr lang="en-US" altLang="en-US"/>
          </a:p>
        </p:txBody>
      </p:sp>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2574263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8C2DCE1-099C-4AC6-AC4C-C4B1FBE5000E}" type="slidenum">
              <a:rPr lang="en-US" altLang="en-US"/>
              <a:pPr/>
              <a:t>28</a:t>
            </a:fld>
            <a:endParaRPr lang="en-US" altLang="en-US"/>
          </a:p>
        </p:txBody>
      </p:sp>
      <p:sp>
        <p:nvSpPr>
          <p:cNvPr id="117762" name="Rectangle 2"/>
          <p:cNvSpPr>
            <a:spLocks noGrp="1" noRot="1" noChangeAspect="1" noChangeArrowheads="1" noTextEdit="1"/>
          </p:cNvSpPr>
          <p:nvPr>
            <p:ph type="sldImg"/>
          </p:nvPr>
        </p:nvSpPr>
        <p:spPr>
          <a:ln/>
        </p:spPr>
      </p:sp>
      <p:sp>
        <p:nvSpPr>
          <p:cNvPr id="117763"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5368190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F0C0ABE-4D3A-4DA6-8495-B6011D57720E}" type="slidenum">
              <a:rPr lang="en-US" altLang="en-US"/>
              <a:pPr/>
              <a:t>30</a:t>
            </a:fld>
            <a:endParaRPr lang="en-US" altLang="en-US"/>
          </a:p>
        </p:txBody>
      </p:sp>
      <p:sp>
        <p:nvSpPr>
          <p:cNvPr id="126978" name="Rectangle 2"/>
          <p:cNvSpPr>
            <a:spLocks noGrp="1" noRot="1" noChangeAspect="1" noChangeArrowheads="1" noTextEdit="1"/>
          </p:cNvSpPr>
          <p:nvPr>
            <p:ph type="sldImg"/>
          </p:nvPr>
        </p:nvSpPr>
        <p:spPr>
          <a:ln/>
        </p:spPr>
      </p:sp>
      <p:sp>
        <p:nvSpPr>
          <p:cNvPr id="126979"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42173061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A073F6D-AA4C-4E9B-91D9-3038D899CC0C}" type="datetimeFigureOut">
              <a:rPr lang="en-US" smtClean="0"/>
              <a:t>3/21/2019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4C4E60-883E-4558-84A5-76C72B890406}" type="slidenum">
              <a:rPr lang="en-US" smtClean="0"/>
              <a:t>‹#›</a:t>
            </a:fld>
            <a:endParaRPr lang="en-US"/>
          </a:p>
        </p:txBody>
      </p:sp>
    </p:spTree>
    <p:extLst>
      <p:ext uri="{BB962C8B-B14F-4D97-AF65-F5344CB8AC3E}">
        <p14:creationId xmlns:p14="http://schemas.microsoft.com/office/powerpoint/2010/main" val="1420966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A073F6D-AA4C-4E9B-91D9-3038D899CC0C}" type="datetimeFigureOut">
              <a:rPr lang="en-US" smtClean="0"/>
              <a:t>3/21/2019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4C4E60-883E-4558-84A5-76C72B890406}" type="slidenum">
              <a:rPr lang="en-US" smtClean="0"/>
              <a:t>‹#›</a:t>
            </a:fld>
            <a:endParaRPr lang="en-US"/>
          </a:p>
        </p:txBody>
      </p:sp>
    </p:spTree>
    <p:extLst>
      <p:ext uri="{BB962C8B-B14F-4D97-AF65-F5344CB8AC3E}">
        <p14:creationId xmlns:p14="http://schemas.microsoft.com/office/powerpoint/2010/main" val="22549814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A073F6D-AA4C-4E9B-91D9-3038D899CC0C}" type="datetimeFigureOut">
              <a:rPr lang="en-US" smtClean="0"/>
              <a:t>3/21/2019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4C4E60-883E-4558-84A5-76C72B890406}" type="slidenum">
              <a:rPr lang="en-US" smtClean="0"/>
              <a:t>‹#›</a:t>
            </a:fld>
            <a:endParaRPr lang="en-US"/>
          </a:p>
        </p:txBody>
      </p:sp>
    </p:spTree>
    <p:extLst>
      <p:ext uri="{BB962C8B-B14F-4D97-AF65-F5344CB8AC3E}">
        <p14:creationId xmlns:p14="http://schemas.microsoft.com/office/powerpoint/2010/main" val="40311332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A073F6D-AA4C-4E9B-91D9-3038D899CC0C}" type="datetimeFigureOut">
              <a:rPr lang="en-US" smtClean="0"/>
              <a:t>3/21/2019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4C4E60-883E-4558-84A5-76C72B890406}" type="slidenum">
              <a:rPr lang="en-US" smtClean="0"/>
              <a:t>‹#›</a:t>
            </a:fld>
            <a:endParaRPr lang="en-US"/>
          </a:p>
        </p:txBody>
      </p:sp>
    </p:spTree>
    <p:extLst>
      <p:ext uri="{BB962C8B-B14F-4D97-AF65-F5344CB8AC3E}">
        <p14:creationId xmlns:p14="http://schemas.microsoft.com/office/powerpoint/2010/main" val="4248335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A073F6D-AA4C-4E9B-91D9-3038D899CC0C}" type="datetimeFigureOut">
              <a:rPr lang="en-US" smtClean="0"/>
              <a:t>3/21/2019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4C4E60-883E-4558-84A5-76C72B890406}" type="slidenum">
              <a:rPr lang="en-US" smtClean="0"/>
              <a:t>‹#›</a:t>
            </a:fld>
            <a:endParaRPr lang="en-US"/>
          </a:p>
        </p:txBody>
      </p:sp>
    </p:spTree>
    <p:extLst>
      <p:ext uri="{BB962C8B-B14F-4D97-AF65-F5344CB8AC3E}">
        <p14:creationId xmlns:p14="http://schemas.microsoft.com/office/powerpoint/2010/main" val="5678876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A073F6D-AA4C-4E9B-91D9-3038D899CC0C}" type="datetimeFigureOut">
              <a:rPr lang="en-US" smtClean="0"/>
              <a:t>3/21/2019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44C4E60-883E-4558-84A5-76C72B890406}" type="slidenum">
              <a:rPr lang="en-US" smtClean="0"/>
              <a:t>‹#›</a:t>
            </a:fld>
            <a:endParaRPr lang="en-US"/>
          </a:p>
        </p:txBody>
      </p:sp>
    </p:spTree>
    <p:extLst>
      <p:ext uri="{BB962C8B-B14F-4D97-AF65-F5344CB8AC3E}">
        <p14:creationId xmlns:p14="http://schemas.microsoft.com/office/powerpoint/2010/main" val="14284529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A073F6D-AA4C-4E9B-91D9-3038D899CC0C}" type="datetimeFigureOut">
              <a:rPr lang="en-US" smtClean="0"/>
              <a:t>3/21/2019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44C4E60-883E-4558-84A5-76C72B890406}" type="slidenum">
              <a:rPr lang="en-US" smtClean="0"/>
              <a:t>‹#›</a:t>
            </a:fld>
            <a:endParaRPr lang="en-US"/>
          </a:p>
        </p:txBody>
      </p:sp>
    </p:spTree>
    <p:extLst>
      <p:ext uri="{BB962C8B-B14F-4D97-AF65-F5344CB8AC3E}">
        <p14:creationId xmlns:p14="http://schemas.microsoft.com/office/powerpoint/2010/main" val="31345079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A073F6D-AA4C-4E9B-91D9-3038D899CC0C}" type="datetimeFigureOut">
              <a:rPr lang="en-US" smtClean="0"/>
              <a:t>3/21/2019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44C4E60-883E-4558-84A5-76C72B890406}" type="slidenum">
              <a:rPr lang="en-US" smtClean="0"/>
              <a:t>‹#›</a:t>
            </a:fld>
            <a:endParaRPr lang="en-US"/>
          </a:p>
        </p:txBody>
      </p:sp>
    </p:spTree>
    <p:extLst>
      <p:ext uri="{BB962C8B-B14F-4D97-AF65-F5344CB8AC3E}">
        <p14:creationId xmlns:p14="http://schemas.microsoft.com/office/powerpoint/2010/main" val="726015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A073F6D-AA4C-4E9B-91D9-3038D899CC0C}" type="datetimeFigureOut">
              <a:rPr lang="en-US" smtClean="0"/>
              <a:t>3/21/2019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44C4E60-883E-4558-84A5-76C72B890406}" type="slidenum">
              <a:rPr lang="en-US" smtClean="0"/>
              <a:t>‹#›</a:t>
            </a:fld>
            <a:endParaRPr lang="en-US"/>
          </a:p>
        </p:txBody>
      </p:sp>
    </p:spTree>
    <p:extLst>
      <p:ext uri="{BB962C8B-B14F-4D97-AF65-F5344CB8AC3E}">
        <p14:creationId xmlns:p14="http://schemas.microsoft.com/office/powerpoint/2010/main" val="1156640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A073F6D-AA4C-4E9B-91D9-3038D899CC0C}" type="datetimeFigureOut">
              <a:rPr lang="en-US" smtClean="0"/>
              <a:t>3/21/2019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44C4E60-883E-4558-84A5-76C72B890406}" type="slidenum">
              <a:rPr lang="en-US" smtClean="0"/>
              <a:t>‹#›</a:t>
            </a:fld>
            <a:endParaRPr lang="en-US"/>
          </a:p>
        </p:txBody>
      </p:sp>
    </p:spTree>
    <p:extLst>
      <p:ext uri="{BB962C8B-B14F-4D97-AF65-F5344CB8AC3E}">
        <p14:creationId xmlns:p14="http://schemas.microsoft.com/office/powerpoint/2010/main" val="13662308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A073F6D-AA4C-4E9B-91D9-3038D899CC0C}" type="datetimeFigureOut">
              <a:rPr lang="en-US" smtClean="0"/>
              <a:t>3/21/2019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44C4E60-883E-4558-84A5-76C72B890406}" type="slidenum">
              <a:rPr lang="en-US" smtClean="0"/>
              <a:t>‹#›</a:t>
            </a:fld>
            <a:endParaRPr lang="en-US"/>
          </a:p>
        </p:txBody>
      </p:sp>
    </p:spTree>
    <p:extLst>
      <p:ext uri="{BB962C8B-B14F-4D97-AF65-F5344CB8AC3E}">
        <p14:creationId xmlns:p14="http://schemas.microsoft.com/office/powerpoint/2010/main" val="35082266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073F6D-AA4C-4E9B-91D9-3038D899CC0C}" type="datetimeFigureOut">
              <a:rPr lang="en-US" smtClean="0"/>
              <a:t>3/21/2019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4C4E60-883E-4558-84A5-76C72B890406}" type="slidenum">
              <a:rPr lang="en-US" smtClean="0"/>
              <a:t>‹#›</a:t>
            </a:fld>
            <a:endParaRPr lang="en-US"/>
          </a:p>
        </p:txBody>
      </p:sp>
    </p:spTree>
    <p:extLst>
      <p:ext uri="{BB962C8B-B14F-4D97-AF65-F5344CB8AC3E}">
        <p14:creationId xmlns:p14="http://schemas.microsoft.com/office/powerpoint/2010/main" val="1682325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image" Target="../media/image5.w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6.xml"/><Relationship Id="rId1" Type="http://schemas.openxmlformats.org/officeDocument/2006/relationships/vmlDrawing" Target="../drawings/vmlDrawing2.vml"/><Relationship Id="rId4" Type="http://schemas.openxmlformats.org/officeDocument/2006/relationships/image" Target="../media/image7.wmf"/></Relationships>
</file>

<file path=ppt/slides/_rels/slide23.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oleObject" Target="../embeddings/oleObject3.bin"/><Relationship Id="rId7" Type="http://schemas.openxmlformats.org/officeDocument/2006/relationships/oleObject" Target="../embeddings/oleObject5.bin"/><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image" Target="../media/image9.wmf"/><Relationship Id="rId5" Type="http://schemas.openxmlformats.org/officeDocument/2006/relationships/oleObject" Target="../embeddings/oleObject4.bin"/><Relationship Id="rId4" Type="http://schemas.openxmlformats.org/officeDocument/2006/relationships/image" Target="../media/image8.wmf"/></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11.wmf"/><Relationship Id="rId4" Type="http://schemas.openxmlformats.org/officeDocument/2006/relationships/oleObject" Target="../embeddings/oleObject6.bin"/></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6.xml"/><Relationship Id="rId1" Type="http://schemas.openxmlformats.org/officeDocument/2006/relationships/vmlDrawing" Target="../drawings/vmlDrawing5.vml"/><Relationship Id="rId4" Type="http://schemas.openxmlformats.org/officeDocument/2006/relationships/image" Target="../media/image12.w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24.wmf"/><Relationship Id="rId4" Type="http://schemas.openxmlformats.org/officeDocument/2006/relationships/oleObject" Target="../embeddings/oleObject8.bin"/></Relationships>
</file>

<file path=ppt/slides/_rels/slide4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8" Type="http://schemas.openxmlformats.org/officeDocument/2006/relationships/oleObject" Target="../embeddings/oleObject11.bin"/><Relationship Id="rId3" Type="http://schemas.openxmlformats.org/officeDocument/2006/relationships/notesSlide" Target="../notesSlides/notesSlide14.xml"/><Relationship Id="rId7" Type="http://schemas.openxmlformats.org/officeDocument/2006/relationships/image" Target="../media/image27.wmf"/><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oleObject" Target="../embeddings/oleObject10.bin"/><Relationship Id="rId11" Type="http://schemas.openxmlformats.org/officeDocument/2006/relationships/oleObject" Target="../embeddings/oleObject13.bin"/><Relationship Id="rId5" Type="http://schemas.openxmlformats.org/officeDocument/2006/relationships/image" Target="../media/image26.wmf"/><Relationship Id="rId10" Type="http://schemas.openxmlformats.org/officeDocument/2006/relationships/oleObject" Target="../embeddings/oleObject12.bin"/><Relationship Id="rId4" Type="http://schemas.openxmlformats.org/officeDocument/2006/relationships/oleObject" Target="../embeddings/oleObject9.bin"/><Relationship Id="rId9" Type="http://schemas.openxmlformats.org/officeDocument/2006/relationships/image" Target="../media/image28.wmf"/></Relationships>
</file>

<file path=ppt/slides/_rels/slide45.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Kromatografik ayırmalar</a:t>
            </a:r>
            <a:endParaRPr lang="en-US" dirty="0"/>
          </a:p>
        </p:txBody>
      </p:sp>
      <p:sp>
        <p:nvSpPr>
          <p:cNvPr id="3" name="Content Placeholder 2"/>
          <p:cNvSpPr>
            <a:spLocks noGrp="1"/>
          </p:cNvSpPr>
          <p:nvPr>
            <p:ph idx="1"/>
          </p:nvPr>
        </p:nvSpPr>
        <p:spPr/>
        <p:txBody>
          <a:bodyPr/>
          <a:lstStyle/>
          <a:p>
            <a:r>
              <a:rPr lang="tr-TR" dirty="0" smtClean="0"/>
              <a:t>Kromatografi komplex karışımlardaki kimyasal bileşenlerin ayrılma, tanınma ve tayinlerini mümkün kılan çok yaygın bir yöntemdir. Başka hiçbir ayırma yöntemi, ayırma gücü ve uygulama alanı bakımından kromatografi ile yarışamaz. </a:t>
            </a:r>
            <a:endParaRPr lang="en-US" dirty="0"/>
          </a:p>
        </p:txBody>
      </p:sp>
    </p:spTree>
    <p:extLst>
      <p:ext uri="{BB962C8B-B14F-4D97-AF65-F5344CB8AC3E}">
        <p14:creationId xmlns:p14="http://schemas.microsoft.com/office/powerpoint/2010/main" val="28348585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Kromatogramlar</a:t>
            </a:r>
            <a:endParaRPr lang="en-US" dirty="0"/>
          </a:p>
        </p:txBody>
      </p:sp>
      <p:sp>
        <p:nvSpPr>
          <p:cNvPr id="3" name="Content Placeholder 2"/>
          <p:cNvSpPr>
            <a:spLocks noGrp="1"/>
          </p:cNvSpPr>
          <p:nvPr>
            <p:ph idx="1"/>
          </p:nvPr>
        </p:nvSpPr>
        <p:spPr/>
        <p:txBody>
          <a:bodyPr>
            <a:normAutofit/>
          </a:bodyPr>
          <a:lstStyle/>
          <a:p>
            <a:r>
              <a:rPr lang="tr-TR" altLang="en-US" dirty="0" smtClean="0"/>
              <a:t>Çözünen derişimine cevap veren bir dedektör kolonun sonuna konulur ve sinyal zamana (veya eklenen hareketli fazın hacmine) karşı bir grafiğe geçirilirse, bir sonraki slaytta göreceğimiz gibi bir dizi simetrik pik elde edilir. </a:t>
            </a:r>
            <a:endParaRPr lang="tr-TR" altLang="en-US" dirty="0"/>
          </a:p>
          <a:p>
            <a:r>
              <a:rPr lang="tr-TR" altLang="en-US" dirty="0" smtClean="0"/>
              <a:t>Böyle bir grafiğe kromatagram adı verilir ve hem nitel, hemde nicel analizde kullanılabilir. </a:t>
            </a:r>
          </a:p>
          <a:p>
            <a:r>
              <a:rPr lang="tr-TR" altLang="en-US" dirty="0" smtClean="0"/>
              <a:t>Piklerin oluştuğu zamanlar nitel analiz için, piklerin altında kalan alanlar ise nicel analiz tayini için kullanılır. </a:t>
            </a:r>
          </a:p>
        </p:txBody>
      </p:sp>
    </p:spTree>
    <p:extLst>
      <p:ext uri="{BB962C8B-B14F-4D97-AF65-F5344CB8AC3E}">
        <p14:creationId xmlns:p14="http://schemas.microsoft.com/office/powerpoint/2010/main" val="211930765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3" name="Rectangle 5" descr="3007"/>
          <p:cNvSpPr>
            <a:spLocks noGrp="1" noChangeAspect="1" noChangeArrowheads="1"/>
          </p:cNvSpPr>
          <p:nvPr isPhoto="1"/>
        </p:nvSpPr>
        <p:spPr bwMode="auto">
          <a:xfrm>
            <a:off x="1752600" y="1143000"/>
            <a:ext cx="8915400" cy="4635500"/>
          </a:xfrm>
          <a:prstGeom prst="rect">
            <a:avLst/>
          </a:prstGeom>
          <a:blipFill dpi="0" rotWithShape="1">
            <a:blip r:embed="rId3"/>
            <a:srcRect/>
            <a:stretch>
              <a:fillRect b="-11"/>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13938778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Kolon performansını geliştirme yöntemleri</a:t>
            </a:r>
            <a:endParaRPr lang="en-US" dirty="0"/>
          </a:p>
        </p:txBody>
      </p:sp>
      <p:sp>
        <p:nvSpPr>
          <p:cNvPr id="3" name="Content Placeholder 2"/>
          <p:cNvSpPr>
            <a:spLocks noGrp="1"/>
          </p:cNvSpPr>
          <p:nvPr>
            <p:ph idx="1"/>
          </p:nvPr>
        </p:nvSpPr>
        <p:spPr/>
        <p:txBody>
          <a:bodyPr>
            <a:normAutofit fontScale="92500" lnSpcReduction="10000"/>
          </a:bodyPr>
          <a:lstStyle/>
          <a:p>
            <a:r>
              <a:rPr lang="tr-TR" altLang="en-US" dirty="0" smtClean="0"/>
              <a:t>Bir önceki slayttaki A ve B bileşenlerinin kolondaki bantlari için t1 anında ve daha sonraki bir t2 anındaki derişim profilleri daha önceki slaytta görülmektedir. </a:t>
            </a:r>
          </a:p>
          <a:p>
            <a:r>
              <a:rPr lang="tr-TR" altLang="en-US" dirty="0" smtClean="0"/>
              <a:t>B, durgun faz tarafından A’ya göre daha kuvvetli tutulduğu için göç sırasında gecikmektedir. Kolonda aşağı hareketleri sırasında aralarındaki mesafenin arttığı açıkça görülmektedir. Bununla birlikte aynı zamanda, bir ayırma aracı olarak kolonun verimliliğini azaltacak şekilde her iki bant da genişlemektedir.</a:t>
            </a:r>
          </a:p>
          <a:p>
            <a:r>
              <a:rPr lang="tr-TR" altLang="en-US" dirty="0" smtClean="0"/>
              <a:t>Bant genişlemesi kaçınılmaz olmakla birlikte, bunun bant ayrılmasından daha yavaş olmasını sağlayacak şartlar genellikle bulunabilir. Bir önceki slaytta görüldüğü gibi kolon uzunluğunun arttırılması ile bu türlerin temiz bir şekilde ayrılması mümkündür. </a:t>
            </a:r>
          </a:p>
        </p:txBody>
      </p:sp>
    </p:spTree>
    <p:extLst>
      <p:ext uri="{BB962C8B-B14F-4D97-AF65-F5344CB8AC3E}">
        <p14:creationId xmlns:p14="http://schemas.microsoft.com/office/powerpoint/2010/main" val="42576497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5" name="Rectangle 5" descr="3006"/>
          <p:cNvSpPr>
            <a:spLocks noGrp="1" noChangeAspect="1" noChangeArrowheads="1"/>
          </p:cNvSpPr>
          <p:nvPr isPhoto="1"/>
        </p:nvSpPr>
        <p:spPr bwMode="auto">
          <a:xfrm>
            <a:off x="3497264" y="228600"/>
            <a:ext cx="5024437" cy="6629400"/>
          </a:xfrm>
          <a:prstGeom prst="rect">
            <a:avLst/>
          </a:prstGeom>
          <a:blipFill dpi="0" rotWithShape="1">
            <a:blip r:embed="rId3"/>
            <a:srcRect/>
            <a:stretch>
              <a:fillRect b="-17"/>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13785909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Kolon performansını geliştirme yöntemleri</a:t>
            </a:r>
            <a:endParaRPr lang="en-US" dirty="0"/>
          </a:p>
        </p:txBody>
      </p:sp>
      <p:sp>
        <p:nvSpPr>
          <p:cNvPr id="3" name="Content Placeholder 2"/>
          <p:cNvSpPr>
            <a:spLocks noGrp="1"/>
          </p:cNvSpPr>
          <p:nvPr>
            <p:ph idx="1"/>
          </p:nvPr>
        </p:nvSpPr>
        <p:spPr/>
        <p:txBody>
          <a:bodyPr>
            <a:normAutofit/>
          </a:bodyPr>
          <a:lstStyle/>
          <a:p>
            <a:r>
              <a:rPr lang="tr-TR" altLang="en-US" dirty="0" smtClean="0"/>
              <a:t>Bant ayrılması ve bant genişlemesi hızlarının çeşitli kimyasal ve fiziksel değişkenler etkiler. Bunun sonucu olarak ayrılmanını iyileştirilmesi, ya (1) bant ayrılma hızını arttıracak, ya da (2) bant genişleme hızını düşürecek değişkenlerin kontrolü ile sağlanır. </a:t>
            </a:r>
          </a:p>
          <a:p>
            <a:r>
              <a:rPr lang="tr-TR" altLang="en-US" dirty="0" smtClean="0"/>
              <a:t>Bu seçenekler bir sonraki slaytta gösterilmiştir. </a:t>
            </a:r>
          </a:p>
        </p:txBody>
      </p:sp>
    </p:spTree>
    <p:extLst>
      <p:ext uri="{BB962C8B-B14F-4D97-AF65-F5344CB8AC3E}">
        <p14:creationId xmlns:p14="http://schemas.microsoft.com/office/powerpoint/2010/main" val="4296360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01" name="Rectangle 5" descr="3008"/>
          <p:cNvSpPr>
            <a:spLocks noGrp="1" noChangeAspect="1" noChangeArrowheads="1"/>
          </p:cNvSpPr>
          <p:nvPr isPhoto="1"/>
        </p:nvSpPr>
        <p:spPr bwMode="auto">
          <a:xfrm>
            <a:off x="2462214" y="0"/>
            <a:ext cx="7265987" cy="6858000"/>
          </a:xfrm>
          <a:prstGeom prst="rect">
            <a:avLst/>
          </a:prstGeom>
          <a:blipFill dpi="0" rotWithShape="1">
            <a:blip r:embed="rId3"/>
            <a:srcRect/>
            <a:stretch>
              <a:fillRect r="-9"/>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7863618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Çözünenlerin göç hızları</a:t>
            </a:r>
            <a:endParaRPr lang="en-US" dirty="0"/>
          </a:p>
        </p:txBody>
      </p:sp>
      <p:sp>
        <p:nvSpPr>
          <p:cNvPr id="3" name="Content Placeholder 2"/>
          <p:cNvSpPr txBox="1">
            <a:spLocks/>
          </p:cNvSpPr>
          <p:nvPr/>
        </p:nvSpPr>
        <p:spPr>
          <a:xfrm>
            <a:off x="838200" y="1825625"/>
            <a:ext cx="10515600" cy="435133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tr-TR" altLang="en-US" dirty="0" smtClean="0"/>
              <a:t>Bir kromatografi kolonunun iki çözüneni ayırmadaki verimliliği, iki türün elüsyon sırasındaki bağıl hızlarına bağlıdır. Bu hızlar ise, çözünenlerin iki faz arasındaki derişimlerinin oranları tarafından belirlenir. </a:t>
            </a:r>
          </a:p>
        </p:txBody>
      </p:sp>
    </p:spTree>
    <p:extLst>
      <p:ext uri="{BB962C8B-B14F-4D97-AF65-F5344CB8AC3E}">
        <p14:creationId xmlns:p14="http://schemas.microsoft.com/office/powerpoint/2010/main" val="139153182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Dağılma katsayıları</a:t>
            </a:r>
            <a:endParaRPr lang="en-US" dirty="0"/>
          </a:p>
        </p:txBody>
      </p:sp>
      <p:sp>
        <p:nvSpPr>
          <p:cNvPr id="3" name="Content Placeholder 2"/>
          <p:cNvSpPr txBox="1">
            <a:spLocks/>
          </p:cNvSpPr>
          <p:nvPr/>
        </p:nvSpPr>
        <p:spPr>
          <a:xfrm>
            <a:off x="838200" y="1825624"/>
            <a:ext cx="10515600" cy="5032375"/>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tr-TR" altLang="en-US" dirty="0" smtClean="0"/>
              <a:t>Bütün kromatografik ayırmalar çözünenlerin hareketli ve durgun faz arasındaki dağılma derecesini temel alır. A çözüneni için söz konusu denge;</a:t>
            </a:r>
          </a:p>
          <a:p>
            <a:r>
              <a:rPr lang="tr-TR" altLang="en-US" dirty="0" smtClean="0"/>
              <a:t>         A</a:t>
            </a:r>
            <a:r>
              <a:rPr lang="tr-TR" altLang="en-US" baseline="-25000" dirty="0" smtClean="0"/>
              <a:t>hareketli</a:t>
            </a:r>
            <a:r>
              <a:rPr lang="tr-TR" altLang="en-US" dirty="0" smtClean="0"/>
              <a:t>			A</a:t>
            </a:r>
            <a:r>
              <a:rPr lang="tr-TR" altLang="en-US" baseline="-25000" dirty="0" smtClean="0"/>
              <a:t>durgun</a:t>
            </a:r>
          </a:p>
          <a:p>
            <a:endParaRPr lang="tr-TR" altLang="en-US" dirty="0"/>
          </a:p>
          <a:p>
            <a:r>
              <a:rPr lang="tr-TR" altLang="en-US" dirty="0" smtClean="0"/>
              <a:t>Bu reaksiyonun denge sabiti K</a:t>
            </a:r>
            <a:r>
              <a:rPr lang="tr-TR" altLang="en-US" baseline="-25000" dirty="0" smtClean="0"/>
              <a:t>c</a:t>
            </a:r>
            <a:r>
              <a:rPr lang="tr-TR" altLang="en-US" dirty="0" smtClean="0"/>
              <a:t> ye dağılma oranı veya dağılma katsayısı adı verilir. </a:t>
            </a:r>
            <a:endParaRPr lang="tr-TR" altLang="en-US" dirty="0"/>
          </a:p>
          <a:p>
            <a:endParaRPr lang="tr-TR" altLang="en-US" dirty="0" smtClean="0"/>
          </a:p>
          <a:p>
            <a:endParaRPr lang="tr-TR" altLang="en-US" dirty="0"/>
          </a:p>
          <a:p>
            <a:r>
              <a:rPr lang="tr-TR" altLang="en-US" dirty="0" smtClean="0"/>
              <a:t>İdealde, dağılma katsayısı, çözünenin geniş bir derişim aralığında sabittir;yani c</a:t>
            </a:r>
            <a:r>
              <a:rPr lang="tr-TR" altLang="en-US" baseline="-25000" dirty="0" smtClean="0"/>
              <a:t>S</a:t>
            </a:r>
            <a:r>
              <a:rPr lang="tr-TR" altLang="en-US" dirty="0" smtClean="0"/>
              <a:t> ile c</a:t>
            </a:r>
            <a:r>
              <a:rPr lang="tr-TR" altLang="en-US" baseline="-25000" dirty="0" smtClean="0"/>
              <a:t>M</a:t>
            </a:r>
            <a:r>
              <a:rPr lang="tr-TR" altLang="en-US" dirty="0" smtClean="0"/>
              <a:t> doğru orantılıdır. </a:t>
            </a:r>
          </a:p>
        </p:txBody>
      </p:sp>
      <p:sp>
        <p:nvSpPr>
          <p:cNvPr id="4" name="Line 7"/>
          <p:cNvSpPr>
            <a:spLocks noChangeShapeType="1"/>
          </p:cNvSpPr>
          <p:nvPr/>
        </p:nvSpPr>
        <p:spPr bwMode="auto">
          <a:xfrm flipH="1">
            <a:off x="3944073" y="3424178"/>
            <a:ext cx="9144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 name="Line 8"/>
          <p:cNvSpPr>
            <a:spLocks noChangeShapeType="1"/>
          </p:cNvSpPr>
          <p:nvPr/>
        </p:nvSpPr>
        <p:spPr bwMode="auto">
          <a:xfrm>
            <a:off x="4020273" y="3319040"/>
            <a:ext cx="8382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6" name="Object 4"/>
          <p:cNvGraphicFramePr>
            <a:graphicFrameLocks noChangeAspect="1"/>
          </p:cNvGraphicFramePr>
          <p:nvPr>
            <p:extLst>
              <p:ext uri="{D42A27DB-BD31-4B8C-83A1-F6EECF244321}">
                <p14:modId xmlns:p14="http://schemas.microsoft.com/office/powerpoint/2010/main" val="3530926351"/>
              </p:ext>
            </p:extLst>
          </p:nvPr>
        </p:nvGraphicFramePr>
        <p:xfrm>
          <a:off x="3258273" y="4375551"/>
          <a:ext cx="3200400" cy="1320800"/>
        </p:xfrm>
        <a:graphic>
          <a:graphicData uri="http://schemas.openxmlformats.org/presentationml/2006/ole">
            <mc:AlternateContent xmlns:mc="http://schemas.openxmlformats.org/markup-compatibility/2006">
              <mc:Choice xmlns:v="urn:schemas-microsoft-com:vml" Requires="v">
                <p:oleObj spid="_x0000_s8208" name="Equation" r:id="rId3" imgW="1015920" imgH="419040" progId="Equation.COEE2">
                  <p:embed/>
                </p:oleObj>
              </mc:Choice>
              <mc:Fallback>
                <p:oleObj name="Equation" r:id="rId3" imgW="1015920" imgH="419040" progId="Equation.COEE2">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58273" y="4375551"/>
                        <a:ext cx="3200400" cy="1320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419526414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Alınkonma süresi</a:t>
            </a:r>
            <a:endParaRPr lang="en-US" dirty="0"/>
          </a:p>
        </p:txBody>
      </p:sp>
      <p:sp>
        <p:nvSpPr>
          <p:cNvPr id="3" name="Rectangle 3"/>
          <p:cNvSpPr txBox="1">
            <a:spLocks noChangeArrowheads="1"/>
          </p:cNvSpPr>
          <p:nvPr/>
        </p:nvSpPr>
        <p:spPr>
          <a:xfrm>
            <a:off x="838200" y="1446835"/>
            <a:ext cx="10736484" cy="541116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tr-TR" altLang="en-US" dirty="0" smtClean="0"/>
              <a:t>Ölü zaman, </a:t>
            </a:r>
            <a:r>
              <a:rPr lang="en-US" altLang="en-US" dirty="0" err="1" smtClean="0"/>
              <a:t>t</a:t>
            </a:r>
            <a:r>
              <a:rPr lang="en-US" altLang="en-US" baseline="-25000" dirty="0" err="1" smtClean="0"/>
              <a:t>M</a:t>
            </a:r>
            <a:r>
              <a:rPr lang="tr-TR" altLang="en-US" dirty="0" smtClean="0"/>
              <a:t>, hiç tutulmayan bir türün kromatografik kolondan geçişi için gereken süredir. Bütün bileşenler hareketli fazda belli süre kalırlar. Ayırmalar, bileşenlerin durgun fazda kalma sürelerindeki(t</a:t>
            </a:r>
            <a:r>
              <a:rPr lang="tr-TR" altLang="en-US" baseline="-25000" dirty="0" smtClean="0"/>
              <a:t>S</a:t>
            </a:r>
            <a:r>
              <a:rPr lang="tr-TR" altLang="en-US" dirty="0" smtClean="0"/>
              <a:t>) farka dayanarak yapılır.  </a:t>
            </a:r>
            <a:endParaRPr lang="en-US" altLang="en-US" dirty="0" smtClean="0"/>
          </a:p>
          <a:p>
            <a:pPr algn="just"/>
            <a:r>
              <a:rPr lang="tr-TR" altLang="en-US" dirty="0" smtClean="0"/>
              <a:t>Numunenin enjeksiyonu ile bu pikin dedektöre ulaşması geçen süreye alıkonma süresi denir ve </a:t>
            </a:r>
            <a:r>
              <a:rPr lang="en-US" altLang="en-US" dirty="0" err="1" smtClean="0"/>
              <a:t>t</a:t>
            </a:r>
            <a:r>
              <a:rPr lang="en-US" altLang="en-US" baseline="-25000" dirty="0" err="1" smtClean="0"/>
              <a:t>R</a:t>
            </a:r>
            <a:r>
              <a:rPr lang="en-US" altLang="en-US" dirty="0" smtClean="0"/>
              <a:t> s</a:t>
            </a:r>
            <a:r>
              <a:rPr lang="tr-TR" altLang="en-US" dirty="0" smtClean="0"/>
              <a:t>imgesiyle gösterilir.</a:t>
            </a:r>
            <a:endParaRPr lang="en-US" altLang="en-US" dirty="0" smtClean="0"/>
          </a:p>
          <a:p>
            <a:pPr algn="just"/>
            <a:r>
              <a:rPr lang="tr-TR" altLang="en-US" dirty="0" smtClean="0"/>
              <a:t>Çözünenin ortalama doğrusa göç hızı (cm/s) şözle verilir.</a:t>
            </a:r>
            <a:endParaRPr lang="en-US" altLang="en-US" dirty="0" smtClean="0"/>
          </a:p>
          <a:p>
            <a:pPr algn="just">
              <a:buFontTx/>
              <a:buNone/>
            </a:pPr>
            <a:r>
              <a:rPr lang="en-US" altLang="en-US" dirty="0" smtClean="0"/>
              <a:t>				</a:t>
            </a:r>
            <a:r>
              <a:rPr lang="en-US" altLang="en-US" dirty="0" smtClean="0">
                <a:sym typeface="Symbol" panose="05050102010706020507" pitchFamily="18" charset="2"/>
              </a:rPr>
              <a:t></a:t>
            </a:r>
            <a:r>
              <a:rPr lang="en-US" altLang="en-US" dirty="0" smtClean="0"/>
              <a:t> = L / </a:t>
            </a:r>
            <a:r>
              <a:rPr lang="en-US" altLang="en-US" dirty="0" err="1" smtClean="0"/>
              <a:t>t</a:t>
            </a:r>
            <a:r>
              <a:rPr lang="en-US" altLang="en-US" baseline="-25000" dirty="0" err="1" smtClean="0"/>
              <a:t>R</a:t>
            </a:r>
            <a:endParaRPr lang="en-US" altLang="en-US" baseline="-25000" dirty="0" smtClean="0"/>
          </a:p>
          <a:p>
            <a:pPr algn="just">
              <a:buFontTx/>
              <a:buNone/>
            </a:pPr>
            <a:r>
              <a:rPr lang="en-US" altLang="en-US" dirty="0" smtClean="0"/>
              <a:t>	</a:t>
            </a:r>
            <a:r>
              <a:rPr lang="tr-TR" altLang="en-US" dirty="0" smtClean="0"/>
              <a:t>denklemde L, kolon dolgusunun uzunluğudur. Benzer şekilde, hareketli fazdaki moleküllerin ortalama doğrusal hızı (u) aşağıdaki gibi yazılır</a:t>
            </a:r>
            <a:endParaRPr lang="en-US" altLang="en-US" dirty="0" smtClean="0"/>
          </a:p>
          <a:p>
            <a:pPr algn="just">
              <a:buFontTx/>
              <a:buNone/>
            </a:pPr>
            <a:r>
              <a:rPr lang="en-US" altLang="en-US" dirty="0" smtClean="0"/>
              <a:t>				u = L / </a:t>
            </a:r>
            <a:r>
              <a:rPr lang="en-US" altLang="en-US" dirty="0" err="1" smtClean="0"/>
              <a:t>t</a:t>
            </a:r>
            <a:r>
              <a:rPr lang="en-US" altLang="en-US" baseline="-25000" dirty="0" err="1" smtClean="0"/>
              <a:t>M</a:t>
            </a:r>
            <a:r>
              <a:rPr lang="en-US" altLang="en-US" dirty="0" smtClean="0"/>
              <a:t> </a:t>
            </a:r>
            <a:endParaRPr lang="en-US" altLang="en-US" dirty="0"/>
          </a:p>
        </p:txBody>
      </p:sp>
    </p:spTree>
    <p:extLst>
      <p:ext uri="{BB962C8B-B14F-4D97-AF65-F5344CB8AC3E}">
        <p14:creationId xmlns:p14="http://schemas.microsoft.com/office/powerpoint/2010/main" val="315682673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9" name="Rectangle 5" descr="3009"/>
          <p:cNvSpPr>
            <a:spLocks noGrp="1" noChangeAspect="1" noChangeArrowheads="1"/>
          </p:cNvSpPr>
          <p:nvPr isPhoto="1"/>
        </p:nvSpPr>
        <p:spPr bwMode="auto">
          <a:xfrm>
            <a:off x="1524000" y="1216025"/>
            <a:ext cx="9144000" cy="4425950"/>
          </a:xfrm>
          <a:prstGeom prst="rect">
            <a:avLst/>
          </a:prstGeom>
          <a:blipFill dpi="0" rotWithShape="1">
            <a:blip r:embed="rId3"/>
            <a:srcRect/>
            <a:stretch>
              <a:fillRect r="-6"/>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217842272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Kromatografinin genel tanımı</a:t>
            </a:r>
            <a:endParaRPr lang="en-US" dirty="0"/>
          </a:p>
        </p:txBody>
      </p:sp>
      <p:sp>
        <p:nvSpPr>
          <p:cNvPr id="3" name="Content Placeholder 2"/>
          <p:cNvSpPr>
            <a:spLocks noGrp="1"/>
          </p:cNvSpPr>
          <p:nvPr>
            <p:ph idx="1"/>
          </p:nvPr>
        </p:nvSpPr>
        <p:spPr/>
        <p:txBody>
          <a:bodyPr/>
          <a:lstStyle/>
          <a:p>
            <a:r>
              <a:rPr lang="tr-TR" dirty="0" smtClean="0"/>
              <a:t>Çok değişik sistem ve tekniğe uygulandığı için, </a:t>
            </a:r>
            <a:r>
              <a:rPr lang="tr-TR" b="1" dirty="0" smtClean="0"/>
              <a:t>kromatografi</a:t>
            </a:r>
            <a:r>
              <a:rPr lang="tr-TR" dirty="0" smtClean="0"/>
              <a:t> teriminin tam bir anlamını yapmak zordur. Bununla birlikte, bu yöntemlerde ortak olarak bir </a:t>
            </a:r>
            <a:r>
              <a:rPr lang="tr-TR" b="1" dirty="0" smtClean="0"/>
              <a:t>durgun faz</a:t>
            </a:r>
            <a:r>
              <a:rPr lang="tr-TR" dirty="0" smtClean="0"/>
              <a:t> ve bir de </a:t>
            </a:r>
            <a:r>
              <a:rPr lang="tr-TR" b="1" dirty="0" smtClean="0"/>
              <a:t>hareketli faz</a:t>
            </a:r>
            <a:r>
              <a:rPr lang="tr-TR" dirty="0" smtClean="0"/>
              <a:t> vardır. </a:t>
            </a:r>
          </a:p>
          <a:p>
            <a:r>
              <a:rPr lang="tr-TR" dirty="0" smtClean="0"/>
              <a:t>Akış halindeki gaz veya sıvı bir fazla birlikte karışımdaki bileşenler, durgun faz üzerinden geçirilir; bileşenlerin göç hızlarına bağlı olarak ayırma gerçekleşir. </a:t>
            </a:r>
            <a:endParaRPr lang="en-US" dirty="0"/>
          </a:p>
        </p:txBody>
      </p:sp>
    </p:spTree>
    <p:extLst>
      <p:ext uri="{BB962C8B-B14F-4D97-AF65-F5344CB8AC3E}">
        <p14:creationId xmlns:p14="http://schemas.microsoft.com/office/powerpoint/2010/main" val="335506684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Alınkonma süresi(devam)</a:t>
            </a:r>
            <a:endParaRPr lang="en-US" dirty="0"/>
          </a:p>
        </p:txBody>
      </p:sp>
      <p:sp>
        <p:nvSpPr>
          <p:cNvPr id="3" name="Rectangle 3"/>
          <p:cNvSpPr txBox="1">
            <a:spLocks noChangeArrowheads="1"/>
          </p:cNvSpPr>
          <p:nvPr/>
        </p:nvSpPr>
        <p:spPr>
          <a:xfrm>
            <a:off x="838200" y="1446835"/>
            <a:ext cx="10736484" cy="541116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tr-TR" altLang="en-US" dirty="0" smtClean="0"/>
              <a:t>Numune içerisinde veya hareketli fazda çoğu zaman kolonda tutulmayan bir tür olabilir. Yoksa bile, diğer piklerin tanınmasına yardımcı olmak için böyle bir ortama katılabilir. </a:t>
            </a:r>
            <a:endParaRPr lang="en-US" altLang="en-US" dirty="0"/>
          </a:p>
        </p:txBody>
      </p:sp>
    </p:spTree>
    <p:extLst>
      <p:ext uri="{BB962C8B-B14F-4D97-AF65-F5344CB8AC3E}">
        <p14:creationId xmlns:p14="http://schemas.microsoft.com/office/powerpoint/2010/main" val="105664201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Hacimsel akış hızı ve doğrusal akış hızı arasındaki ilişki</a:t>
            </a:r>
            <a:endParaRPr lang="en-US" dirty="0"/>
          </a:p>
        </p:txBody>
      </p:sp>
      <p:sp>
        <p:nvSpPr>
          <p:cNvPr id="3" name="Rectangle 3"/>
          <p:cNvSpPr txBox="1">
            <a:spLocks noChangeArrowheads="1"/>
          </p:cNvSpPr>
          <p:nvPr/>
        </p:nvSpPr>
        <p:spPr>
          <a:xfrm>
            <a:off x="838200" y="1690688"/>
            <a:ext cx="10736484" cy="472247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tr-TR" altLang="en-US" dirty="0" smtClean="0"/>
              <a:t>Kromatografide, deneysel olarak harekli faz akışı genellikle kolon çıkışındaki hacimsel akış hızı (F, cm</a:t>
            </a:r>
            <a:r>
              <a:rPr lang="tr-TR" altLang="en-US" baseline="30000" dirty="0" smtClean="0"/>
              <a:t>3</a:t>
            </a:r>
            <a:r>
              <a:rPr lang="tr-TR" altLang="en-US" dirty="0" smtClean="0"/>
              <a:t>/dakika) ile karakterize edilir. Açık borusal kolon için F, kolon çıkışındaki doğrusal hız (u</a:t>
            </a:r>
            <a:r>
              <a:rPr lang="tr-TR" altLang="en-US" baseline="-25000" dirty="0" smtClean="0"/>
              <a:t>o</a:t>
            </a:r>
            <a:r>
              <a:rPr lang="tr-TR" altLang="en-US" dirty="0" smtClean="0"/>
              <a:t>) ile ilişkilidir:</a:t>
            </a:r>
          </a:p>
          <a:p>
            <a:pPr marL="0" indent="0" algn="just">
              <a:buNone/>
            </a:pPr>
            <a:r>
              <a:rPr lang="tr-TR" altLang="en-US" dirty="0" smtClean="0"/>
              <a:t>				F= u</a:t>
            </a:r>
            <a:r>
              <a:rPr lang="tr-TR" altLang="en-US" baseline="-25000" dirty="0" smtClean="0"/>
              <a:t>o</a:t>
            </a:r>
            <a:r>
              <a:rPr lang="tr-TR" altLang="en-US" dirty="0" smtClean="0"/>
              <a:t>A = u</a:t>
            </a:r>
            <a:r>
              <a:rPr lang="tr-TR" altLang="en-US" baseline="-25000" dirty="0" smtClean="0"/>
              <a:t>o </a:t>
            </a:r>
            <a:r>
              <a:rPr lang="tr-TR" altLang="en-US" dirty="0" smtClean="0"/>
              <a:t>x </a:t>
            </a:r>
            <a:r>
              <a:rPr lang="el-GR" altLang="en-US" dirty="0" smtClean="0"/>
              <a:t>π</a:t>
            </a:r>
            <a:r>
              <a:rPr lang="tr-TR" altLang="en-US" dirty="0" smtClean="0"/>
              <a:t>r</a:t>
            </a:r>
            <a:r>
              <a:rPr lang="tr-TR" altLang="en-US" baseline="30000" dirty="0" smtClean="0"/>
              <a:t>2</a:t>
            </a:r>
          </a:p>
          <a:p>
            <a:pPr algn="just"/>
            <a:r>
              <a:rPr lang="tr-TR" altLang="en-US" dirty="0" smtClean="0"/>
              <a:t>Burada A, kolonun enine kesitinin alanıdır. Bir dolgulu kolon için, kolon hacminin tamamı sıvı içermez ve bu yüzden eşitliğe </a:t>
            </a:r>
            <a:r>
              <a:rPr lang="el-GR" altLang="en-US" dirty="0" smtClean="0"/>
              <a:t>ε</a:t>
            </a:r>
            <a:r>
              <a:rPr lang="tr-TR" altLang="en-US" dirty="0" smtClean="0"/>
              <a:t>, sıvı tarafından doldurulan gözeneklerinin toplam kolon hacmi kesri eklenir. </a:t>
            </a:r>
            <a:endParaRPr lang="en-US" altLang="en-US" dirty="0"/>
          </a:p>
        </p:txBody>
      </p:sp>
    </p:spTree>
    <p:extLst>
      <p:ext uri="{BB962C8B-B14F-4D97-AF65-F5344CB8AC3E}">
        <p14:creationId xmlns:p14="http://schemas.microsoft.com/office/powerpoint/2010/main" val="32429316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Göç hızı ile dağılma katsayısı arasındaki ilişki</a:t>
            </a:r>
            <a:endParaRPr lang="en-US" dirty="0"/>
          </a:p>
        </p:txBody>
      </p:sp>
      <p:sp>
        <p:nvSpPr>
          <p:cNvPr id="3" name="Rectangle 3"/>
          <p:cNvSpPr txBox="1">
            <a:spLocks noChangeArrowheads="1"/>
          </p:cNvSpPr>
          <p:nvPr/>
        </p:nvSpPr>
        <p:spPr>
          <a:xfrm>
            <a:off x="838200" y="1349234"/>
            <a:ext cx="10736484" cy="472247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tr-TR" altLang="en-US" dirty="0" smtClean="0"/>
              <a:t>Bir çözünen maddenin göç hızı ile dağılma katsayısı arasındaki ilişkiyi bulmak için, hızı hareketli faz hızının oranı şeklinde yazabiliriz.</a:t>
            </a:r>
          </a:p>
          <a:p>
            <a:pPr marL="0" indent="0" algn="just">
              <a:buNone/>
            </a:pPr>
            <a:r>
              <a:rPr lang="tr-TR" altLang="en-US" dirty="0" smtClean="0">
                <a:sym typeface="Symbol" panose="05050102010706020507" pitchFamily="18" charset="2"/>
              </a:rPr>
              <a:t>	</a:t>
            </a:r>
            <a:r>
              <a:rPr lang="en-US" altLang="en-US" dirty="0" smtClean="0">
                <a:sym typeface="Symbol" panose="05050102010706020507" pitchFamily="18" charset="2"/>
              </a:rPr>
              <a:t> </a:t>
            </a:r>
            <a:r>
              <a:rPr lang="en-US" altLang="en-US" dirty="0">
                <a:sym typeface="Symbol" panose="05050102010706020507" pitchFamily="18" charset="2"/>
              </a:rPr>
              <a:t>= u x </a:t>
            </a:r>
            <a:r>
              <a:rPr lang="tr-TR" altLang="en-US" dirty="0" smtClean="0">
                <a:sym typeface="Symbol" panose="05050102010706020507" pitchFamily="18" charset="2"/>
              </a:rPr>
              <a:t>çözünenin hareketi fazda geçirdiği zaman kesri</a:t>
            </a:r>
            <a:endParaRPr lang="en-US" altLang="en-US" dirty="0"/>
          </a:p>
          <a:p>
            <a:pPr algn="just"/>
            <a:endParaRPr lang="tr-TR" altLang="en-US" dirty="0" smtClean="0"/>
          </a:p>
          <a:p>
            <a:pPr algn="just"/>
            <a:endParaRPr lang="en-US" altLang="en-US" dirty="0"/>
          </a:p>
        </p:txBody>
      </p:sp>
      <p:graphicFrame>
        <p:nvGraphicFramePr>
          <p:cNvPr id="4" name="Object 4"/>
          <p:cNvGraphicFramePr>
            <a:graphicFrameLocks noChangeAspect="1"/>
          </p:cNvGraphicFramePr>
          <p:nvPr>
            <p:extLst>
              <p:ext uri="{D42A27DB-BD31-4B8C-83A1-F6EECF244321}">
                <p14:modId xmlns:p14="http://schemas.microsoft.com/office/powerpoint/2010/main" val="3094269283"/>
              </p:ext>
            </p:extLst>
          </p:nvPr>
        </p:nvGraphicFramePr>
        <p:xfrm>
          <a:off x="2667963" y="2603339"/>
          <a:ext cx="6477000" cy="4040188"/>
        </p:xfrm>
        <a:graphic>
          <a:graphicData uri="http://schemas.openxmlformats.org/presentationml/2006/ole">
            <mc:AlternateContent xmlns:mc="http://schemas.openxmlformats.org/markup-compatibility/2006">
              <mc:Choice xmlns:v="urn:schemas-microsoft-com:vml" Requires="v">
                <p:oleObj spid="_x0000_s9232" name="Equation" r:id="rId3" imgW="2666880" imgH="1663560" progId="Equation.COEE2">
                  <p:embed/>
                </p:oleObj>
              </mc:Choice>
              <mc:Fallback>
                <p:oleObj name="Equation" r:id="rId3" imgW="2666880" imgH="1663560" progId="Equation.COEE2">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963" y="2603339"/>
                        <a:ext cx="6477000" cy="4040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cxnSp>
        <p:nvCxnSpPr>
          <p:cNvPr id="6" name="Straight Connector 5"/>
          <p:cNvCxnSpPr/>
          <p:nvPr/>
        </p:nvCxnSpPr>
        <p:spPr>
          <a:xfrm>
            <a:off x="1828800" y="2343871"/>
            <a:ext cx="248855" cy="0"/>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cxnSp>
        <p:nvCxnSpPr>
          <p:cNvPr id="7" name="Straight Connector 6"/>
          <p:cNvCxnSpPr/>
          <p:nvPr/>
        </p:nvCxnSpPr>
        <p:spPr>
          <a:xfrm>
            <a:off x="2691114" y="2968904"/>
            <a:ext cx="248855" cy="0"/>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cxnSp>
        <p:nvCxnSpPr>
          <p:cNvPr id="8" name="Straight Connector 7"/>
          <p:cNvCxnSpPr/>
          <p:nvPr/>
        </p:nvCxnSpPr>
        <p:spPr>
          <a:xfrm>
            <a:off x="2673750" y="4508323"/>
            <a:ext cx="248855" cy="0"/>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cxnSp>
        <p:nvCxnSpPr>
          <p:cNvPr id="9" name="Straight Connector 8"/>
          <p:cNvCxnSpPr/>
          <p:nvPr/>
        </p:nvCxnSpPr>
        <p:spPr>
          <a:xfrm>
            <a:off x="2691114" y="6065917"/>
            <a:ext cx="248855" cy="0"/>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66238148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1964"/>
            <a:ext cx="10515600" cy="1325563"/>
          </a:xfrm>
        </p:spPr>
        <p:txBody>
          <a:bodyPr/>
          <a:lstStyle/>
          <a:p>
            <a:r>
              <a:rPr lang="tr-TR" dirty="0" smtClean="0"/>
              <a:t>Alıkonma faktörü</a:t>
            </a:r>
            <a:endParaRPr lang="en-US" dirty="0"/>
          </a:p>
        </p:txBody>
      </p:sp>
      <p:sp>
        <p:nvSpPr>
          <p:cNvPr id="3" name="Rectangle 3"/>
          <p:cNvSpPr txBox="1">
            <a:spLocks noChangeArrowheads="1"/>
          </p:cNvSpPr>
          <p:nvPr/>
        </p:nvSpPr>
        <p:spPr>
          <a:xfrm>
            <a:off x="727758" y="1003772"/>
            <a:ext cx="10736484" cy="575700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tr-TR" altLang="en-US" dirty="0" smtClean="0"/>
              <a:t>Alıkonma faktörü, önemli bir deneysel parametre olup, çözünen maddelerin kolonda göç hızlarını tanımlamakta yaygın olarak kullanılır. Bir A çözüneni için alıkonma faktörü;</a:t>
            </a:r>
          </a:p>
          <a:p>
            <a:pPr algn="just"/>
            <a:endParaRPr lang="tr-TR" altLang="en-US" dirty="0"/>
          </a:p>
          <a:p>
            <a:pPr marL="0" indent="0" algn="just">
              <a:buNone/>
            </a:pPr>
            <a:endParaRPr lang="tr-TR" altLang="en-US" dirty="0" smtClean="0"/>
          </a:p>
          <a:p>
            <a:pPr algn="just"/>
            <a:r>
              <a:rPr lang="tr-TR" altLang="en-US" dirty="0" smtClean="0"/>
              <a:t>Dir. Burada,</a:t>
            </a:r>
            <a:r>
              <a:rPr lang="en-US" altLang="en-US" dirty="0" smtClean="0"/>
              <a:t> K</a:t>
            </a:r>
            <a:r>
              <a:rPr lang="en-US" altLang="en-US" baseline="-25000" dirty="0" smtClean="0"/>
              <a:t>A</a:t>
            </a:r>
            <a:r>
              <a:rPr lang="tr-TR" altLang="en-US" dirty="0" smtClean="0"/>
              <a:t>, A türü için dağılma katsayısıdır. </a:t>
            </a:r>
            <a:endParaRPr lang="en-US" altLang="en-US" dirty="0"/>
          </a:p>
          <a:p>
            <a:pPr>
              <a:lnSpc>
                <a:spcPct val="80000"/>
              </a:lnSpc>
              <a:buFontTx/>
              <a:buNone/>
            </a:pPr>
            <a:r>
              <a:rPr lang="en-US" altLang="en-US" dirty="0"/>
              <a:t>	</a:t>
            </a:r>
          </a:p>
          <a:p>
            <a:pPr>
              <a:lnSpc>
                <a:spcPct val="80000"/>
              </a:lnSpc>
              <a:buFontTx/>
              <a:buNone/>
            </a:pPr>
            <a:r>
              <a:rPr lang="en-US" altLang="en-US" dirty="0"/>
              <a:t>	</a:t>
            </a:r>
          </a:p>
          <a:p>
            <a:pPr>
              <a:lnSpc>
                <a:spcPct val="80000"/>
              </a:lnSpc>
              <a:buFontTx/>
              <a:buNone/>
            </a:pPr>
            <a:r>
              <a:rPr lang="en-US" altLang="en-US" dirty="0"/>
              <a:t>	</a:t>
            </a:r>
          </a:p>
          <a:p>
            <a:pPr>
              <a:lnSpc>
                <a:spcPct val="80000"/>
              </a:lnSpc>
              <a:buFontTx/>
              <a:buNone/>
            </a:pPr>
            <a:r>
              <a:rPr lang="en-US" altLang="en-US" dirty="0"/>
              <a:t>	</a:t>
            </a:r>
            <a:r>
              <a:rPr lang="tr-TR" altLang="en-US" dirty="0" smtClean="0"/>
              <a:t>Kromatogramdan</a:t>
            </a:r>
            <a:r>
              <a:rPr lang="en-US" altLang="en-US" dirty="0" smtClean="0"/>
              <a:t> k</a:t>
            </a:r>
            <a:r>
              <a:rPr lang="en-US" altLang="en-US" baseline="-25000" dirty="0" smtClean="0"/>
              <a:t>A</a:t>
            </a:r>
            <a:r>
              <a:rPr lang="tr-TR" altLang="en-US" dirty="0" smtClean="0"/>
              <a:t>‘nın nasıl bulunduğunu göstermek için eşitlikler düzenlendiğinde </a:t>
            </a:r>
          </a:p>
        </p:txBody>
      </p:sp>
      <p:graphicFrame>
        <p:nvGraphicFramePr>
          <p:cNvPr id="5" name="Object 4"/>
          <p:cNvGraphicFramePr>
            <a:graphicFrameLocks noChangeAspect="1"/>
          </p:cNvGraphicFramePr>
          <p:nvPr>
            <p:extLst>
              <p:ext uri="{D42A27DB-BD31-4B8C-83A1-F6EECF244321}">
                <p14:modId xmlns:p14="http://schemas.microsoft.com/office/powerpoint/2010/main" val="2029935830"/>
              </p:ext>
            </p:extLst>
          </p:nvPr>
        </p:nvGraphicFramePr>
        <p:xfrm>
          <a:off x="4987242" y="2274395"/>
          <a:ext cx="1828800" cy="1090612"/>
        </p:xfrm>
        <a:graphic>
          <a:graphicData uri="http://schemas.openxmlformats.org/presentationml/2006/ole">
            <mc:AlternateContent xmlns:mc="http://schemas.openxmlformats.org/markup-compatibility/2006">
              <mc:Choice xmlns:v="urn:schemas-microsoft-com:vml" Requires="v">
                <p:oleObj spid="_x0000_s10287" name="Equation" r:id="rId3" imgW="660240" imgH="393480" progId="Equation.COEE2">
                  <p:embed/>
                </p:oleObj>
              </mc:Choice>
              <mc:Fallback>
                <p:oleObj name="Equation" r:id="rId3" imgW="660240" imgH="393480" progId="Equation.COEE2">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87242" y="2274395"/>
                        <a:ext cx="1828800" cy="10906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4071355181"/>
              </p:ext>
            </p:extLst>
          </p:nvPr>
        </p:nvGraphicFramePr>
        <p:xfrm>
          <a:off x="4923581" y="3846109"/>
          <a:ext cx="2438400" cy="1146175"/>
        </p:xfrm>
        <a:graphic>
          <a:graphicData uri="http://schemas.openxmlformats.org/presentationml/2006/ole">
            <mc:AlternateContent xmlns:mc="http://schemas.openxmlformats.org/markup-compatibility/2006">
              <mc:Choice xmlns:v="urn:schemas-microsoft-com:vml" Requires="v">
                <p:oleObj spid="_x0000_s10288" name="Equation" r:id="rId5" imgW="838080" imgH="393480" progId="Equation.COEE2">
                  <p:embed/>
                </p:oleObj>
              </mc:Choice>
              <mc:Fallback>
                <p:oleObj name="Equation" r:id="rId5" imgW="838080" imgH="393480" progId="Equation.COEE2">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23581" y="3846109"/>
                        <a:ext cx="2438400" cy="1146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4093350907"/>
              </p:ext>
            </p:extLst>
          </p:nvPr>
        </p:nvGraphicFramePr>
        <p:xfrm>
          <a:off x="4724400" y="5643181"/>
          <a:ext cx="2743200" cy="1117600"/>
        </p:xfrm>
        <a:graphic>
          <a:graphicData uri="http://schemas.openxmlformats.org/presentationml/2006/ole">
            <mc:AlternateContent xmlns:mc="http://schemas.openxmlformats.org/markup-compatibility/2006">
              <mc:Choice xmlns:v="urn:schemas-microsoft-com:vml" Requires="v">
                <p:oleObj spid="_x0000_s10289" name="Equation" r:id="rId7" imgW="965160" imgH="393480" progId="Equation.COEE2">
                  <p:embed/>
                </p:oleObj>
              </mc:Choice>
              <mc:Fallback>
                <p:oleObj name="Equation" r:id="rId7" imgW="965160" imgH="393480" progId="Equation.COEE2">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24400" y="5643181"/>
                        <a:ext cx="2743200" cy="1117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63537636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ChangeArrowheads="1"/>
          </p:cNvSpPr>
          <p:nvPr>
            <p:ph type="body" idx="1"/>
          </p:nvPr>
        </p:nvSpPr>
        <p:spPr>
          <a:xfrm>
            <a:off x="1524000" y="228600"/>
            <a:ext cx="8915400" cy="6324600"/>
          </a:xfrm>
        </p:spPr>
        <p:txBody>
          <a:bodyPr>
            <a:normAutofit/>
          </a:bodyPr>
          <a:lstStyle/>
          <a:p>
            <a:pPr>
              <a:lnSpc>
                <a:spcPct val="90000"/>
              </a:lnSpc>
              <a:buFontTx/>
              <a:buNone/>
            </a:pPr>
            <a:r>
              <a:rPr lang="tr-TR" altLang="en-US" b="1" i="1" dirty="0" smtClean="0"/>
              <a:t>(devamı)</a:t>
            </a:r>
            <a:r>
              <a:rPr lang="en-US" altLang="en-US" dirty="0"/>
              <a:t>	</a:t>
            </a:r>
          </a:p>
          <a:p>
            <a:r>
              <a:rPr lang="tr-TR" altLang="en-US" dirty="0" smtClean="0"/>
              <a:t>Bu denklemide düzenlediğimiz zaman, </a:t>
            </a:r>
            <a:r>
              <a:rPr lang="en-US" altLang="en-US" dirty="0" smtClean="0"/>
              <a:t> </a:t>
            </a:r>
            <a:endParaRPr lang="en-US" altLang="en-US" dirty="0"/>
          </a:p>
          <a:p>
            <a:pPr>
              <a:lnSpc>
                <a:spcPct val="90000"/>
              </a:lnSpc>
              <a:buFontTx/>
              <a:buNone/>
            </a:pPr>
            <a:endParaRPr lang="en-US" altLang="en-US" dirty="0"/>
          </a:p>
          <a:p>
            <a:pPr>
              <a:lnSpc>
                <a:spcPct val="90000"/>
              </a:lnSpc>
              <a:buFontTx/>
              <a:buNone/>
            </a:pPr>
            <a:r>
              <a:rPr lang="en-US" altLang="en-US" dirty="0"/>
              <a:t>	</a:t>
            </a:r>
          </a:p>
          <a:p>
            <a:pPr algn="just">
              <a:lnSpc>
                <a:spcPct val="90000"/>
              </a:lnSpc>
              <a:buFontTx/>
              <a:buNone/>
            </a:pPr>
            <a:r>
              <a:rPr lang="en-US" altLang="en-US" dirty="0"/>
              <a:t>	</a:t>
            </a:r>
          </a:p>
          <a:p>
            <a:pPr algn="just"/>
            <a:r>
              <a:rPr lang="tr-TR" altLang="en-US" dirty="0" smtClean="0"/>
              <a:t>Bir çözünen madde için alıkonma faktörü birden çok küçük ise, elüsyon o kadar hızlı olur ki; alıkonma süresinin doğru tayini zorlaşır. Öte yandan alıkonma faktör 20-30 gibi bir sayıdan daha büyük ise, elüsyon süreleri gereksiz şekilde uzar. Karışımdaki çözünenler için alıkonma faktörlerinin 1 ile 5 arasında olmasını sağlayan şartlarda ayırmalar en ideal şekilde yapılır. </a:t>
            </a:r>
            <a:endParaRPr lang="en-US" altLang="en-US" dirty="0"/>
          </a:p>
        </p:txBody>
      </p:sp>
      <p:graphicFrame>
        <p:nvGraphicFramePr>
          <p:cNvPr id="24580" name="Object 4"/>
          <p:cNvGraphicFramePr>
            <a:graphicFrameLocks noChangeAspect="1"/>
          </p:cNvGraphicFramePr>
          <p:nvPr/>
        </p:nvGraphicFramePr>
        <p:xfrm>
          <a:off x="4953000" y="1311275"/>
          <a:ext cx="2819400" cy="1530350"/>
        </p:xfrm>
        <a:graphic>
          <a:graphicData uri="http://schemas.openxmlformats.org/presentationml/2006/ole">
            <mc:AlternateContent xmlns:mc="http://schemas.openxmlformats.org/markup-compatibility/2006">
              <mc:Choice xmlns:v="urn:schemas-microsoft-com:vml" Requires="v">
                <p:oleObj spid="_x0000_s4119" name="Equation" r:id="rId4" imgW="723600" imgH="393480" progId="Equation.COEE2">
                  <p:embed/>
                </p:oleObj>
              </mc:Choice>
              <mc:Fallback>
                <p:oleObj name="Equation" r:id="rId4" imgW="723600" imgH="393480" progId="Equation.COEE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53000" y="1311275"/>
                        <a:ext cx="2819400" cy="1530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95928786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1964"/>
            <a:ext cx="10515600" cy="1325563"/>
          </a:xfrm>
        </p:spPr>
        <p:txBody>
          <a:bodyPr/>
          <a:lstStyle/>
          <a:p>
            <a:r>
              <a:rPr lang="tr-TR" dirty="0" smtClean="0"/>
              <a:t>Seçicilik katsayısı</a:t>
            </a:r>
            <a:endParaRPr lang="en-US" dirty="0"/>
          </a:p>
        </p:txBody>
      </p:sp>
      <p:sp>
        <p:nvSpPr>
          <p:cNvPr id="3" name="Rectangle 3"/>
          <p:cNvSpPr txBox="1">
            <a:spLocks noChangeArrowheads="1"/>
          </p:cNvSpPr>
          <p:nvPr/>
        </p:nvSpPr>
        <p:spPr>
          <a:xfrm>
            <a:off x="727758" y="1003773"/>
            <a:ext cx="10736484" cy="534494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tr-TR" altLang="en-US" dirty="0" smtClean="0"/>
              <a:t>A ve B gibi iki çözünen için bir kolonun seçicilik katsayısı</a:t>
            </a:r>
          </a:p>
          <a:p>
            <a:pPr marL="0" indent="0" algn="just">
              <a:buNone/>
            </a:pPr>
            <a:r>
              <a:rPr lang="tr-TR" altLang="en-US" dirty="0" smtClean="0"/>
              <a:t>	 </a:t>
            </a:r>
            <a:r>
              <a:rPr lang="en-US" altLang="en-US" dirty="0">
                <a:sym typeface="Symbol" panose="05050102010706020507" pitchFamily="18" charset="2"/>
              </a:rPr>
              <a:t> = K</a:t>
            </a:r>
            <a:r>
              <a:rPr lang="en-US" altLang="en-US" baseline="-25000" dirty="0">
                <a:sym typeface="Symbol" panose="05050102010706020507" pitchFamily="18" charset="2"/>
              </a:rPr>
              <a:t>B</a:t>
            </a:r>
            <a:r>
              <a:rPr lang="en-US" altLang="en-US" dirty="0">
                <a:sym typeface="Symbol" panose="05050102010706020507" pitchFamily="18" charset="2"/>
              </a:rPr>
              <a:t> / K</a:t>
            </a:r>
            <a:r>
              <a:rPr lang="en-US" altLang="en-US" baseline="-25000" dirty="0">
                <a:sym typeface="Symbol" panose="05050102010706020507" pitchFamily="18" charset="2"/>
              </a:rPr>
              <a:t>A</a:t>
            </a:r>
            <a:endParaRPr lang="en-US" altLang="en-US" baseline="-25000" dirty="0"/>
          </a:p>
          <a:p>
            <a:pPr marL="0" indent="0" algn="just">
              <a:buNone/>
            </a:pPr>
            <a:r>
              <a:rPr lang="tr-TR" altLang="en-US" dirty="0" smtClean="0"/>
              <a:t>Şeklinde tanımlanır. Bu tanıma göre a her zaman için birden büyük olması gerekir.</a:t>
            </a:r>
          </a:p>
          <a:p>
            <a:pPr marL="0" indent="0" algn="just">
              <a:buNone/>
            </a:pPr>
            <a:r>
              <a:rPr lang="tr-TR" altLang="en-US" dirty="0" smtClean="0"/>
              <a:t>Alınkonma faktörü üzerinden bu denklemi düzeliyecek olursak, seçicilik katsayısı alttaki formül ile hesaplanabilir. </a:t>
            </a:r>
          </a:p>
          <a:p>
            <a:pPr marL="0" indent="0" algn="just">
              <a:buNone/>
            </a:pPr>
            <a:endParaRPr lang="tr-TR" altLang="en-US" dirty="0"/>
          </a:p>
          <a:p>
            <a:pPr marL="0" indent="0" algn="just">
              <a:buNone/>
            </a:pPr>
            <a:endParaRPr lang="tr-TR" altLang="en-US" dirty="0" smtClean="0"/>
          </a:p>
          <a:p>
            <a:pPr marL="0" indent="0" algn="just">
              <a:buNone/>
            </a:pPr>
            <a:endParaRPr lang="tr-TR" altLang="en-US" dirty="0"/>
          </a:p>
          <a:p>
            <a:pPr marL="0" indent="0" algn="just">
              <a:buNone/>
            </a:pPr>
            <a:endParaRPr lang="tr-TR" altLang="en-US" dirty="0" smtClean="0"/>
          </a:p>
          <a:p>
            <a:pPr marL="0" indent="0" algn="just">
              <a:buNone/>
            </a:pPr>
            <a:r>
              <a:rPr lang="tr-TR" altLang="en-US" dirty="0" smtClean="0">
                <a:solidFill>
                  <a:srgbClr val="00B0F0"/>
                </a:solidFill>
              </a:rPr>
              <a:t>Soru: a degeri neden her zaman birden büyük olmak zorundadır???</a:t>
            </a:r>
            <a:endParaRPr lang="en-US" altLang="en-US" dirty="0">
              <a:solidFill>
                <a:srgbClr val="00B0F0"/>
              </a:solidFill>
            </a:endParaRPr>
          </a:p>
        </p:txBody>
      </p:sp>
      <p:graphicFrame>
        <p:nvGraphicFramePr>
          <p:cNvPr id="8" name="Object 4"/>
          <p:cNvGraphicFramePr>
            <a:graphicFrameLocks noChangeAspect="1"/>
          </p:cNvGraphicFramePr>
          <p:nvPr>
            <p:extLst>
              <p:ext uri="{D42A27DB-BD31-4B8C-83A1-F6EECF244321}">
                <p14:modId xmlns:p14="http://schemas.microsoft.com/office/powerpoint/2010/main" val="3357097968"/>
              </p:ext>
            </p:extLst>
          </p:nvPr>
        </p:nvGraphicFramePr>
        <p:xfrm>
          <a:off x="4469756" y="3953519"/>
          <a:ext cx="2743200" cy="1330325"/>
        </p:xfrm>
        <a:graphic>
          <a:graphicData uri="http://schemas.openxmlformats.org/presentationml/2006/ole">
            <mc:AlternateContent xmlns:mc="http://schemas.openxmlformats.org/markup-compatibility/2006">
              <mc:Choice xmlns:v="urn:schemas-microsoft-com:vml" Requires="v">
                <p:oleObj spid="_x0000_s12309" name="Equation" r:id="rId3" imgW="863280" imgH="419040" progId="Equation.COEE2">
                  <p:embed/>
                </p:oleObj>
              </mc:Choice>
              <mc:Fallback>
                <p:oleObj name="Equation" r:id="rId3" imgW="863280" imgH="419040" progId="Equation.COEE2">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69756" y="3953519"/>
                        <a:ext cx="2743200" cy="1330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38365296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Gelecek ders</a:t>
            </a:r>
            <a:endParaRPr lang="en-US" dirty="0"/>
          </a:p>
        </p:txBody>
      </p:sp>
    </p:spTree>
    <p:extLst>
      <p:ext uri="{BB962C8B-B14F-4D97-AF65-F5344CB8AC3E}">
        <p14:creationId xmlns:p14="http://schemas.microsoft.com/office/powerpoint/2010/main" val="67017864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1964"/>
            <a:ext cx="10515600" cy="1325563"/>
          </a:xfrm>
        </p:spPr>
        <p:txBody>
          <a:bodyPr/>
          <a:lstStyle/>
          <a:p>
            <a:r>
              <a:rPr lang="tr-TR" dirty="0" smtClean="0"/>
              <a:t>Kolon verimliliğinin Nicel Tanımı</a:t>
            </a:r>
            <a:endParaRPr lang="en-US" dirty="0"/>
          </a:p>
        </p:txBody>
      </p:sp>
      <p:sp>
        <p:nvSpPr>
          <p:cNvPr id="3" name="Rectangle 3"/>
          <p:cNvSpPr txBox="1">
            <a:spLocks noChangeArrowheads="1"/>
          </p:cNvSpPr>
          <p:nvPr/>
        </p:nvSpPr>
        <p:spPr>
          <a:xfrm>
            <a:off x="727758" y="1003773"/>
            <a:ext cx="10736484" cy="534494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tr-TR" altLang="en-US" dirty="0" smtClean="0"/>
              <a:t>Kromatografik kolon verimliliklerinin nicel ölçümünde birbiriyle bağlantılı iki terim sıkça kullanılır: (1) tabaka yüksekliği (H) ve (2) teorik tabaka sayısı (N). Bu iki terim arasındaki bağlantı şu sekildedir:</a:t>
            </a:r>
          </a:p>
          <a:p>
            <a:pPr algn="just"/>
            <a:r>
              <a:rPr lang="tr-TR" altLang="en-US" dirty="0" smtClean="0"/>
              <a:t>N= L/H</a:t>
            </a:r>
          </a:p>
          <a:p>
            <a:pPr algn="just"/>
            <a:r>
              <a:rPr lang="tr-TR" altLang="en-US" dirty="0" smtClean="0"/>
              <a:t>L kolon dolgusunun uzunluğudur (genellikle cm olarak kullanılır).</a:t>
            </a:r>
          </a:p>
          <a:p>
            <a:pPr algn="just"/>
            <a:r>
              <a:rPr lang="tr-TR" altLang="en-US" dirty="0" smtClean="0"/>
              <a:t>Bu bilgiler ışığında, bir kolonun verimliliği, tabaka sayısının artması ve tabaka yüksekliğinin azalması ile artar.  </a:t>
            </a:r>
          </a:p>
          <a:p>
            <a:pPr algn="just"/>
            <a:r>
              <a:rPr lang="tr-TR" altLang="en-US" dirty="0" smtClean="0"/>
              <a:t>Bir Gauss eğrisinin genişliğini, </a:t>
            </a:r>
            <a:r>
              <a:rPr lang="tr-TR" altLang="en-US" dirty="0" smtClean="0">
                <a:solidFill>
                  <a:srgbClr val="00B0F0"/>
                </a:solidFill>
              </a:rPr>
              <a:t>standart sapma ve varyans </a:t>
            </a:r>
            <a:r>
              <a:rPr lang="tr-TR" altLang="en-US" dirty="0" smtClean="0"/>
              <a:t>değerleriyle tanımlanabilir. Kromatogramlardaki bantlarda Gauss eğrisi şeklinde olduğu ve kolon verimlilikleri de kromatografik piklerin genişlikleri ile ilgili olduğundan yukardaki formülü;</a:t>
            </a:r>
          </a:p>
          <a:p>
            <a:pPr algn="just"/>
            <a:r>
              <a:rPr lang="tr-TR" altLang="en-US" dirty="0" smtClean="0"/>
              <a:t>H=varyans/L varyans=standard sapma</a:t>
            </a:r>
            <a:r>
              <a:rPr lang="tr-TR" altLang="en-US" baseline="30000" dirty="0" smtClean="0"/>
              <a:t>2 </a:t>
            </a:r>
            <a:r>
              <a:rPr lang="tr-TR" altLang="en-US" dirty="0" smtClean="0"/>
              <a:t>şeklinde düzenliyebilir.</a:t>
            </a:r>
            <a:endParaRPr lang="tr-TR" altLang="en-US" baseline="30000" dirty="0" smtClean="0"/>
          </a:p>
          <a:p>
            <a:pPr marL="0" indent="0" algn="just">
              <a:buNone/>
            </a:pPr>
            <a:endParaRPr lang="tr-TR" altLang="en-US" dirty="0"/>
          </a:p>
          <a:p>
            <a:pPr marL="0" indent="0" algn="just">
              <a:buNone/>
            </a:pPr>
            <a:endParaRPr lang="tr-TR" altLang="en-US" dirty="0" smtClean="0"/>
          </a:p>
          <a:p>
            <a:pPr marL="0" indent="0" algn="just">
              <a:buNone/>
            </a:pPr>
            <a:endParaRPr lang="tr-TR" altLang="en-US" dirty="0"/>
          </a:p>
          <a:p>
            <a:pPr marL="0" indent="0" algn="just">
              <a:buNone/>
            </a:pPr>
            <a:endParaRPr lang="tr-TR" altLang="en-US" dirty="0" smtClean="0"/>
          </a:p>
        </p:txBody>
      </p:sp>
    </p:spTree>
    <p:extLst>
      <p:ext uri="{BB962C8B-B14F-4D97-AF65-F5344CB8AC3E}">
        <p14:creationId xmlns:p14="http://schemas.microsoft.com/office/powerpoint/2010/main" val="228379581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7" name="Rectangle 5" descr="3011"/>
          <p:cNvSpPr>
            <a:spLocks noGrp="1" noChangeAspect="1" noChangeArrowheads="1"/>
          </p:cNvSpPr>
          <p:nvPr isPhoto="1"/>
        </p:nvSpPr>
        <p:spPr bwMode="auto">
          <a:xfrm>
            <a:off x="1920876" y="0"/>
            <a:ext cx="8348663" cy="6858000"/>
          </a:xfrm>
          <a:prstGeom prst="rect">
            <a:avLst/>
          </a:prstGeom>
          <a:blipFill dpi="0" rotWithShape="1">
            <a:blip r:embed="rId3"/>
            <a:srcRect/>
            <a:stretch>
              <a:fillRect r="-21"/>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401862944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1964"/>
            <a:ext cx="10515600" cy="1325563"/>
          </a:xfrm>
        </p:spPr>
        <p:txBody>
          <a:bodyPr/>
          <a:lstStyle/>
          <a:p>
            <a:r>
              <a:rPr lang="tr-TR" dirty="0" smtClean="0"/>
              <a:t>Bir kolonda Tabaka sayısının deneysel tayini</a:t>
            </a:r>
            <a:endParaRPr lang="en-US" dirty="0"/>
          </a:p>
        </p:txBody>
      </p:sp>
      <p:sp>
        <p:nvSpPr>
          <p:cNvPr id="3" name="Rectangle 3"/>
          <p:cNvSpPr txBox="1">
            <a:spLocks noChangeArrowheads="1"/>
          </p:cNvSpPr>
          <p:nvPr/>
        </p:nvSpPr>
        <p:spPr>
          <a:xfrm>
            <a:off x="727758" y="1003773"/>
            <a:ext cx="10736484" cy="534494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tr-TR" altLang="en-US" dirty="0" smtClean="0"/>
              <a:t>Teorik tabaka sayısı N ve tabaka yüksekliği H, cihaz yapımcıları tarafından performansın ölçütleri olarak yaygınca kullanılır. N değeri bir kromatogramdan yararlanılarak hesaplanabilir. Bir pik için alıkonma süresi t</a:t>
            </a:r>
            <a:r>
              <a:rPr lang="tr-TR" altLang="en-US" baseline="-25000" dirty="0" smtClean="0"/>
              <a:t>R</a:t>
            </a:r>
            <a:r>
              <a:rPr lang="tr-TR" altLang="en-US" dirty="0" smtClean="0"/>
              <a:t> ve pikin tabandaki genişliği W (zaman birimiyle) ölçülmektedir. Tabaka sayısını bu bilgiler ışığında şu formül ile kolaylıkla hesaplıyabiliriz:  </a:t>
            </a:r>
            <a:endParaRPr lang="tr-TR" altLang="en-US" baseline="30000" dirty="0" smtClean="0"/>
          </a:p>
          <a:p>
            <a:pPr marL="0" indent="0" algn="just">
              <a:buNone/>
            </a:pPr>
            <a:r>
              <a:rPr lang="tr-TR" altLang="en-US" dirty="0" smtClean="0"/>
              <a:t>				</a:t>
            </a:r>
            <a:r>
              <a:rPr lang="en-US" altLang="en-US" dirty="0" smtClean="0"/>
              <a:t>N </a:t>
            </a:r>
            <a:r>
              <a:rPr lang="en-US" altLang="en-US" dirty="0"/>
              <a:t>= 16 (</a:t>
            </a:r>
            <a:r>
              <a:rPr lang="en-US" altLang="en-US" dirty="0" err="1"/>
              <a:t>t</a:t>
            </a:r>
            <a:r>
              <a:rPr lang="en-US" altLang="en-US" baseline="-25000" dirty="0" err="1"/>
              <a:t>R</a:t>
            </a:r>
            <a:r>
              <a:rPr lang="en-US" altLang="en-US" dirty="0"/>
              <a:t> / </a:t>
            </a:r>
            <a:r>
              <a:rPr lang="en-US" altLang="en-US" dirty="0" smtClean="0"/>
              <a:t>W)</a:t>
            </a:r>
            <a:r>
              <a:rPr lang="en-US" altLang="en-US" baseline="30000" dirty="0" smtClean="0"/>
              <a:t>2</a:t>
            </a:r>
            <a:endParaRPr lang="tr-TR" altLang="en-US" baseline="30000" dirty="0" smtClean="0"/>
          </a:p>
          <a:p>
            <a:pPr marL="0" indent="0" algn="just">
              <a:buNone/>
            </a:pPr>
            <a:endParaRPr lang="tr-TR" altLang="en-US" baseline="30000" dirty="0"/>
          </a:p>
          <a:p>
            <a:pPr marL="0" indent="0" algn="just">
              <a:buNone/>
            </a:pPr>
            <a:endParaRPr lang="en-US" altLang="en-US" baseline="30000" dirty="0"/>
          </a:p>
          <a:p>
            <a:pPr marL="0" indent="0" algn="just">
              <a:buNone/>
            </a:pPr>
            <a:endParaRPr lang="tr-TR" altLang="en-US" dirty="0"/>
          </a:p>
          <a:p>
            <a:pPr marL="0" indent="0" algn="just">
              <a:buNone/>
            </a:pPr>
            <a:endParaRPr lang="tr-TR" altLang="en-US" dirty="0" smtClean="0"/>
          </a:p>
          <a:p>
            <a:pPr marL="0" indent="0" algn="just">
              <a:buNone/>
            </a:pPr>
            <a:endParaRPr lang="tr-TR" altLang="en-US" dirty="0"/>
          </a:p>
          <a:p>
            <a:pPr marL="0" indent="0" algn="just">
              <a:buNone/>
            </a:pPr>
            <a:endParaRPr lang="tr-TR" altLang="en-US" dirty="0" smtClean="0"/>
          </a:p>
        </p:txBody>
      </p:sp>
    </p:spTree>
    <p:extLst>
      <p:ext uri="{BB962C8B-B14F-4D97-AF65-F5344CB8AC3E}">
        <p14:creationId xmlns:p14="http://schemas.microsoft.com/office/powerpoint/2010/main" val="11016828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Kromatografinin genel tanımı</a:t>
            </a:r>
            <a:endParaRPr lang="en-US" dirty="0"/>
          </a:p>
        </p:txBody>
      </p:sp>
      <p:sp>
        <p:nvSpPr>
          <p:cNvPr id="3" name="Content Placeholder 2"/>
          <p:cNvSpPr>
            <a:spLocks noGrp="1"/>
          </p:cNvSpPr>
          <p:nvPr>
            <p:ph idx="1"/>
          </p:nvPr>
        </p:nvSpPr>
        <p:spPr/>
        <p:txBody>
          <a:bodyPr/>
          <a:lstStyle/>
          <a:p>
            <a:r>
              <a:rPr lang="tr-TR" dirty="0" smtClean="0"/>
              <a:t>Bir kolon içerisinde veya düz bir yüzeyde tutturulmuş faza kromatografide </a:t>
            </a:r>
            <a:r>
              <a:rPr lang="tr-TR" b="1" dirty="0" smtClean="0"/>
              <a:t>durgun faz </a:t>
            </a:r>
            <a:r>
              <a:rPr lang="tr-TR" dirty="0" smtClean="0"/>
              <a:t>adı verilir.</a:t>
            </a:r>
          </a:p>
          <a:p>
            <a:endParaRPr lang="tr-TR" dirty="0"/>
          </a:p>
          <a:p>
            <a:r>
              <a:rPr lang="tr-TR" dirty="0" smtClean="0"/>
              <a:t>Kromatografide durgun fazın üzerinden veya arasından geçen ve analiti de içeren faza </a:t>
            </a:r>
            <a:r>
              <a:rPr lang="tr-TR" b="1" dirty="0" smtClean="0"/>
              <a:t>hareketli faz</a:t>
            </a:r>
            <a:r>
              <a:rPr lang="tr-TR" dirty="0" smtClean="0"/>
              <a:t> adı verilir. Hareketli faz gaz, sıvı veya </a:t>
            </a:r>
            <a:r>
              <a:rPr lang="tr-TR" dirty="0" smtClean="0">
                <a:solidFill>
                  <a:srgbClr val="FF0000"/>
                </a:solidFill>
              </a:rPr>
              <a:t>süper kritik akışkan </a:t>
            </a:r>
            <a:r>
              <a:rPr lang="tr-TR" dirty="0" smtClean="0"/>
              <a:t>olabilir. </a:t>
            </a:r>
            <a:endParaRPr lang="en-US" dirty="0"/>
          </a:p>
        </p:txBody>
      </p:sp>
    </p:spTree>
    <p:extLst>
      <p:ext uri="{BB962C8B-B14F-4D97-AF65-F5344CB8AC3E}">
        <p14:creationId xmlns:p14="http://schemas.microsoft.com/office/powerpoint/2010/main" val="9867056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9" name="Rectangle 5" descr="3012"/>
          <p:cNvSpPr>
            <a:spLocks noGrp="1" noChangeAspect="1" noChangeArrowheads="1"/>
          </p:cNvSpPr>
          <p:nvPr isPhoto="1"/>
        </p:nvSpPr>
        <p:spPr bwMode="auto">
          <a:xfrm>
            <a:off x="1524000" y="1055689"/>
            <a:ext cx="9144000" cy="4745037"/>
          </a:xfrm>
          <a:prstGeom prst="rect">
            <a:avLst/>
          </a:prstGeom>
          <a:blipFill dpi="0" rotWithShape="1">
            <a:blip r:embed="rId3"/>
            <a:srcRect/>
            <a:stretch>
              <a:fillRect b="-15"/>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424394539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1964"/>
            <a:ext cx="10515600" cy="1325563"/>
          </a:xfrm>
        </p:spPr>
        <p:txBody>
          <a:bodyPr/>
          <a:lstStyle/>
          <a:p>
            <a:r>
              <a:rPr lang="tr-TR" dirty="0" smtClean="0"/>
              <a:t>Kolon verimliliğini etkileyen değişkenler</a:t>
            </a:r>
            <a:endParaRPr lang="en-US" dirty="0"/>
          </a:p>
        </p:txBody>
      </p:sp>
      <p:sp>
        <p:nvSpPr>
          <p:cNvPr id="3" name="Rectangle 3"/>
          <p:cNvSpPr txBox="1">
            <a:spLocks noChangeArrowheads="1"/>
          </p:cNvSpPr>
          <p:nvPr/>
        </p:nvSpPr>
        <p:spPr>
          <a:xfrm>
            <a:off x="727758" y="1290577"/>
            <a:ext cx="10736484" cy="50581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tr-TR" altLang="en-US" dirty="0" smtClean="0"/>
              <a:t>Bant genişlemesi ve dolayısıyla kolon verimliliğinin kaybı, çözünen bileşenlerin kolonda aşağıya göçleri sırasında yer alan çok sayıda kütle-aktarım işlemlerinin belli hızlara sahip oluşunun bir sonucudur. </a:t>
            </a:r>
          </a:p>
          <a:p>
            <a:pPr algn="just"/>
            <a:r>
              <a:rPr lang="tr-TR" altLang="en-US" dirty="0" smtClean="0"/>
              <a:t>Bu hızları etkileyen bazı değişkenler denetlenebilir ve ayırma işleminizi iyileştirmek için düzenlenebilir. </a:t>
            </a:r>
          </a:p>
          <a:p>
            <a:pPr algn="just"/>
            <a:r>
              <a:rPr lang="tr-TR" altLang="en-US" dirty="0" smtClean="0"/>
              <a:t>Bir sonraki slayttaki tabloya bakıcak olursak bu değişkenlerin en önemlilerini görebiliriz.</a:t>
            </a:r>
            <a:endParaRPr lang="tr-TR" altLang="en-US" dirty="0"/>
          </a:p>
          <a:p>
            <a:pPr marL="0" indent="0" algn="just">
              <a:buNone/>
            </a:pPr>
            <a:endParaRPr lang="tr-TR" altLang="en-US" dirty="0" smtClean="0"/>
          </a:p>
          <a:p>
            <a:pPr marL="0" indent="0" algn="just">
              <a:buNone/>
            </a:pPr>
            <a:endParaRPr lang="tr-TR" altLang="en-US" dirty="0"/>
          </a:p>
          <a:p>
            <a:pPr marL="0" indent="0" algn="just">
              <a:buNone/>
            </a:pPr>
            <a:endParaRPr lang="tr-TR" altLang="en-US" dirty="0" smtClean="0"/>
          </a:p>
        </p:txBody>
      </p:sp>
    </p:spTree>
    <p:extLst>
      <p:ext uri="{BB962C8B-B14F-4D97-AF65-F5344CB8AC3E}">
        <p14:creationId xmlns:p14="http://schemas.microsoft.com/office/powerpoint/2010/main" val="81420941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7" name="Rectangle 5" descr="30T05"/>
          <p:cNvSpPr>
            <a:spLocks noGrp="1" noChangeAspect="1" noChangeArrowheads="1"/>
          </p:cNvSpPr>
          <p:nvPr isPhoto="1"/>
        </p:nvSpPr>
        <p:spPr bwMode="auto">
          <a:xfrm>
            <a:off x="1524000" y="1571626"/>
            <a:ext cx="9144000" cy="3713163"/>
          </a:xfrm>
          <a:prstGeom prst="rect">
            <a:avLst/>
          </a:prstGeom>
          <a:blipFill dpi="0" rotWithShape="1">
            <a:blip r:embed="rId3"/>
            <a:srcRect/>
            <a:stretch>
              <a:fillRect r="-19"/>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82804635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Hareketli</a:t>
            </a:r>
            <a:r>
              <a:rPr lang="en-US" dirty="0" smtClean="0"/>
              <a:t> </a:t>
            </a:r>
            <a:r>
              <a:rPr lang="en-US" dirty="0" err="1" smtClean="0"/>
              <a:t>faz</a:t>
            </a:r>
            <a:r>
              <a:rPr lang="en-US" dirty="0" smtClean="0"/>
              <a:t>-</a:t>
            </a:r>
            <a:r>
              <a:rPr lang="tr-TR" dirty="0" smtClean="0"/>
              <a:t>akış hızının etkisi</a:t>
            </a:r>
            <a:endParaRPr lang="en-US" dirty="0"/>
          </a:p>
        </p:txBody>
      </p:sp>
      <p:sp>
        <p:nvSpPr>
          <p:cNvPr id="3" name="Rectangle 3"/>
          <p:cNvSpPr txBox="1">
            <a:spLocks noChangeArrowheads="1"/>
          </p:cNvSpPr>
          <p:nvPr/>
        </p:nvSpPr>
        <p:spPr>
          <a:xfrm>
            <a:off x="727758" y="1290577"/>
            <a:ext cx="10736484" cy="50581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tr-TR" altLang="en-US" dirty="0" smtClean="0"/>
              <a:t>Kolon verimliliğine kinetik etkilerin büyüklüğü, doğrudan hareketli fazın durgun faz ile temasta olduğu sürenin uzunluğuna, dolayısıyla hareketli faz hızına bağlıdır. </a:t>
            </a:r>
          </a:p>
          <a:p>
            <a:pPr algn="just"/>
            <a:r>
              <a:rPr lang="tr-TR" altLang="en-US" dirty="0" smtClean="0"/>
              <a:t>Bu nedenle verimlilik çalışmalarında genellikle hareketli fazın hızına bağımlı olarak H bulunur. Bu tür çalışmalarda elde edilen iki grafik bir sonraki slaytta gösterilmektedir. </a:t>
            </a:r>
          </a:p>
          <a:p>
            <a:pPr algn="just"/>
            <a:r>
              <a:rPr lang="tr-TR" altLang="en-US" dirty="0" smtClean="0"/>
              <a:t>Her iki grafik de H için bir minimum değere (veya maksimum verimlilik) sahiptir; ancak sıvı kromatografide bu değer gaz kromatografiye göre çok daha düşük akış hızlarındadır ve genellikle, o kadar küçüktür ki, normal çalışma şartlarında gözlenemez. </a:t>
            </a:r>
          </a:p>
          <a:p>
            <a:pPr marL="0" indent="0" algn="just">
              <a:buNone/>
            </a:pPr>
            <a:endParaRPr lang="tr-TR" altLang="en-US" dirty="0"/>
          </a:p>
          <a:p>
            <a:pPr marL="0" indent="0" algn="just">
              <a:buNone/>
            </a:pPr>
            <a:endParaRPr lang="tr-TR" altLang="en-US" dirty="0" smtClean="0"/>
          </a:p>
        </p:txBody>
      </p:sp>
    </p:spTree>
    <p:extLst>
      <p:ext uri="{BB962C8B-B14F-4D97-AF65-F5344CB8AC3E}">
        <p14:creationId xmlns:p14="http://schemas.microsoft.com/office/powerpoint/2010/main" val="21559896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5" name="Rectangle 5" descr="3013"/>
          <p:cNvSpPr>
            <a:spLocks noGrp="1" noChangeAspect="1" noChangeArrowheads="1"/>
          </p:cNvSpPr>
          <p:nvPr isPhoto="1"/>
        </p:nvSpPr>
        <p:spPr bwMode="auto">
          <a:xfrm>
            <a:off x="3865564" y="0"/>
            <a:ext cx="4459287" cy="6858000"/>
          </a:xfrm>
          <a:prstGeom prst="rect">
            <a:avLst/>
          </a:prstGeom>
          <a:blipFill dpi="0" rotWithShape="1">
            <a:blip r:embed="rId3"/>
            <a:srcRect/>
            <a:stretch>
              <a:fillRect r="-4"/>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254000080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Bant genişleme teorisi</a:t>
            </a:r>
            <a:endParaRPr lang="en-US" dirty="0"/>
          </a:p>
        </p:txBody>
      </p:sp>
      <p:sp>
        <p:nvSpPr>
          <p:cNvPr id="3" name="Rectangle 3"/>
          <p:cNvSpPr txBox="1">
            <a:spLocks noChangeArrowheads="1"/>
          </p:cNvSpPr>
          <p:nvPr/>
        </p:nvSpPr>
        <p:spPr>
          <a:xfrm>
            <a:off x="727758" y="1290577"/>
            <a:ext cx="10736484" cy="50581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tr-TR" altLang="en-US" dirty="0" smtClean="0"/>
              <a:t>Son 40 yılda, Table 30-5(slayt33)de verilen deneysel değişenlerin çesitli kolonlardaki tabaka kalınlığına etkilerini veren nicel ilişkiler geliştirmek için çok sayıda teorik ve deneysel çaba harcanmıştır.  </a:t>
            </a:r>
          </a:p>
          <a:p>
            <a:pPr algn="just"/>
            <a:r>
              <a:rPr lang="tr-TR" altLang="en-US" dirty="0" smtClean="0"/>
              <a:t>Tabaka yüksekliğini hesaplamak için belki bir düzineden fazla bağlantı ileri sürülmüş ve çeşitli derecelerde başarılı olarak kullanılmıştır. Bu bağlantılardan hiçbiri, bant genişlemesinde, dolayısıyla kolonda verim düşmesine yol açan karmaşık fiziksel etkileşimleri tam olarak açıklamamıştır. </a:t>
            </a:r>
          </a:p>
          <a:p>
            <a:pPr algn="just"/>
            <a:r>
              <a:rPr lang="tr-TR" altLang="en-US" dirty="0" smtClean="0"/>
              <a:t>Kılcak kromat</a:t>
            </a:r>
            <a:r>
              <a:rPr lang="en-US" altLang="en-US" dirty="0" smtClean="0"/>
              <a:t>o</a:t>
            </a:r>
            <a:r>
              <a:rPr lang="tr-TR" altLang="en-US" dirty="0" smtClean="0"/>
              <a:t>grafi ve dolgulu kromatografi kolonlarında verimliliği, düşük akış hızları için, şu şekilde hesaplıyabiliriz.</a:t>
            </a:r>
          </a:p>
          <a:p>
            <a:pPr marL="0" indent="0" algn="just">
              <a:buNone/>
            </a:pPr>
            <a:endParaRPr lang="tr-TR" altLang="en-US" dirty="0"/>
          </a:p>
          <a:p>
            <a:pPr marL="0" indent="0" algn="just">
              <a:buNone/>
            </a:pPr>
            <a:endParaRPr lang="tr-TR" altLang="en-US" dirty="0" smtClean="0"/>
          </a:p>
        </p:txBody>
      </p:sp>
      <p:pic>
        <p:nvPicPr>
          <p:cNvPr id="4" name="Picture 3"/>
          <p:cNvPicPr>
            <a:picLocks noChangeAspect="1"/>
          </p:cNvPicPr>
          <p:nvPr/>
        </p:nvPicPr>
        <p:blipFill>
          <a:blip r:embed="rId2"/>
          <a:stretch>
            <a:fillRect/>
          </a:stretch>
        </p:blipFill>
        <p:spPr>
          <a:xfrm>
            <a:off x="4741009" y="5415265"/>
            <a:ext cx="3459653" cy="1168961"/>
          </a:xfrm>
          <a:prstGeom prst="rect">
            <a:avLst/>
          </a:prstGeom>
        </p:spPr>
      </p:pic>
    </p:spTree>
    <p:extLst>
      <p:ext uri="{BB962C8B-B14F-4D97-AF65-F5344CB8AC3E}">
        <p14:creationId xmlns:p14="http://schemas.microsoft.com/office/powerpoint/2010/main" val="321133602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Bant genişlemesinin teorisi (devam)</a:t>
            </a:r>
            <a:endParaRPr lang="en-US" dirty="0"/>
          </a:p>
        </p:txBody>
      </p:sp>
      <p:sp>
        <p:nvSpPr>
          <p:cNvPr id="3" name="Rectangle 3"/>
          <p:cNvSpPr txBox="1">
            <a:spLocks noChangeArrowheads="1"/>
          </p:cNvSpPr>
          <p:nvPr/>
        </p:nvSpPr>
        <p:spPr>
          <a:xfrm>
            <a:off x="727758" y="1290577"/>
            <a:ext cx="10736484" cy="50581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tr-TR" altLang="en-US" dirty="0" smtClean="0"/>
              <a:t>Dolgulu kolonlarda, akış etkilerinin difüzyondan daha önemli olduğu yüksek akış hızlarında, kolon verimi yaklaşık şöyle yazılabilir:</a:t>
            </a:r>
          </a:p>
          <a:p>
            <a:pPr algn="just"/>
            <a:endParaRPr lang="tr-TR" altLang="en-US" dirty="0"/>
          </a:p>
          <a:p>
            <a:pPr algn="just"/>
            <a:endParaRPr lang="tr-TR" altLang="en-US" dirty="0" smtClean="0"/>
          </a:p>
          <a:p>
            <a:pPr algn="just"/>
            <a:r>
              <a:rPr lang="tr-TR" altLang="en-US" dirty="0" smtClean="0"/>
              <a:t>Burada A çoklu yol etkilerini (eddy difüzyonu) ifade eden bir katsayı olup birazdan açıklıyacağız. </a:t>
            </a:r>
          </a:p>
          <a:p>
            <a:pPr algn="just"/>
            <a:r>
              <a:rPr lang="tr-TR" altLang="en-US" dirty="0" smtClean="0"/>
              <a:t>Bu eşitliğe </a:t>
            </a:r>
            <a:r>
              <a:rPr lang="tr-TR" altLang="en-US" b="1" dirty="0" smtClean="0"/>
              <a:t>van Deemter eşitliği </a:t>
            </a:r>
            <a:r>
              <a:rPr lang="tr-TR" altLang="en-US" dirty="0" smtClean="0"/>
              <a:t>adı verilir ve kromatografik verimliliği açıklamada sık sık kullanılan bir eşitliktir.</a:t>
            </a:r>
            <a:endParaRPr lang="tr-TR" altLang="en-US" dirty="0"/>
          </a:p>
          <a:p>
            <a:pPr marL="0" indent="0" algn="just">
              <a:buNone/>
            </a:pPr>
            <a:endParaRPr lang="tr-TR" altLang="en-US" dirty="0" smtClean="0"/>
          </a:p>
        </p:txBody>
      </p:sp>
      <p:pic>
        <p:nvPicPr>
          <p:cNvPr id="4" name="Picture 3"/>
          <p:cNvPicPr>
            <a:picLocks noChangeAspect="1"/>
          </p:cNvPicPr>
          <p:nvPr/>
        </p:nvPicPr>
        <p:blipFill>
          <a:blip r:embed="rId2"/>
          <a:stretch>
            <a:fillRect/>
          </a:stretch>
        </p:blipFill>
        <p:spPr>
          <a:xfrm>
            <a:off x="4774777" y="2085894"/>
            <a:ext cx="2424675" cy="893886"/>
          </a:xfrm>
          <a:prstGeom prst="rect">
            <a:avLst/>
          </a:prstGeom>
        </p:spPr>
      </p:pic>
    </p:spTree>
    <p:extLst>
      <p:ext uri="{BB962C8B-B14F-4D97-AF65-F5344CB8AC3E}">
        <p14:creationId xmlns:p14="http://schemas.microsoft.com/office/powerpoint/2010/main" val="357047962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Bant genişlemesinin teorisi (devam)</a:t>
            </a:r>
            <a:endParaRPr lang="en-US" dirty="0"/>
          </a:p>
        </p:txBody>
      </p:sp>
      <p:sp>
        <p:nvSpPr>
          <p:cNvPr id="3" name="Rectangle 3"/>
          <p:cNvSpPr txBox="1">
            <a:spLocks noChangeArrowheads="1"/>
          </p:cNvSpPr>
          <p:nvPr/>
        </p:nvSpPr>
        <p:spPr>
          <a:xfrm>
            <a:off x="727758" y="1290577"/>
            <a:ext cx="10736484" cy="50581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tr-TR" altLang="en-US" dirty="0" smtClean="0"/>
              <a:t>Uzunlamasına difüzyon terimi B/u: Türlerin ortamda daha derişik bölgeden daha seyreltik oldukları bir bölgeye göçlerine difüzyon adı verilir. Göç hızı, türlerin difüzyon katsayısı (D</a:t>
            </a:r>
            <a:r>
              <a:rPr lang="tr-TR" altLang="en-US" baseline="-25000" dirty="0" smtClean="0"/>
              <a:t>M</a:t>
            </a:r>
            <a:r>
              <a:rPr lang="tr-TR" altLang="en-US" dirty="0" smtClean="0"/>
              <a:t>) değerine olduğu kadar, bölgeler arasındaki derişim farkına da bağlıdır. Bir maddenin belli bir ortamdaki hareketliliğinin bir ölçütü olan D</a:t>
            </a:r>
            <a:r>
              <a:rPr lang="tr-TR" altLang="en-US" baseline="-25000" dirty="0"/>
              <a:t>M</a:t>
            </a:r>
            <a:r>
              <a:rPr lang="tr-TR" altLang="en-US" dirty="0" smtClean="0"/>
              <a:t>, birim derişim değişimi başına göç hızı olarak verilebilen bir sabittir. </a:t>
            </a:r>
          </a:p>
          <a:p>
            <a:pPr algn="just"/>
            <a:r>
              <a:rPr lang="tr-TR" altLang="en-US" dirty="0" smtClean="0"/>
              <a:t>Kromatografide, uzunlamasına difüzyon, çözünen türlerin, bantın merkezinden her iki yönde de (akışa göre ileri ve geri) göçünden oluşur. Moleküllerin hızla difüzyona uğradığı durumlarda uzunlamasına difüzyon, gaz kromatografide bant genişlemesinin genel bir kaynağıdır. Sıvı kromatografide önemsizdir. </a:t>
            </a:r>
          </a:p>
        </p:txBody>
      </p:sp>
    </p:spTree>
    <p:extLst>
      <p:ext uri="{BB962C8B-B14F-4D97-AF65-F5344CB8AC3E}">
        <p14:creationId xmlns:p14="http://schemas.microsoft.com/office/powerpoint/2010/main" val="145174356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Bant genişlemesinin teorisi (devam)</a:t>
            </a:r>
            <a:endParaRPr lang="en-US" dirty="0"/>
          </a:p>
        </p:txBody>
      </p:sp>
      <p:sp>
        <p:nvSpPr>
          <p:cNvPr id="3" name="Rectangle 3"/>
          <p:cNvSpPr txBox="1">
            <a:spLocks noChangeArrowheads="1"/>
          </p:cNvSpPr>
          <p:nvPr/>
        </p:nvSpPr>
        <p:spPr>
          <a:xfrm>
            <a:off x="727758" y="1290577"/>
            <a:ext cx="10736484" cy="50581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tr-TR" altLang="en-US" dirty="0" smtClean="0"/>
              <a:t>Durgun faz kütle-aktarım terimi C</a:t>
            </a:r>
            <a:r>
              <a:rPr lang="tr-TR" altLang="en-US" baseline="-25000" dirty="0" smtClean="0"/>
              <a:t>s</a:t>
            </a:r>
            <a:r>
              <a:rPr lang="tr-TR" altLang="en-US" dirty="0" smtClean="0"/>
              <a:t>u: Durgun faz tutuklanmış bir sıvı ise, kütle aktarımı katsayısı, destek taneciklerin üzerindeki film kalınlığının karesi olan      ile doğrudan, çözünenin bu film içerisindeki difüzyon katsayısı</a:t>
            </a:r>
            <a:r>
              <a:rPr lang="en-US" altLang="en-US" dirty="0"/>
              <a:t> </a:t>
            </a:r>
            <a:r>
              <a:rPr lang="tr-TR" altLang="en-US" dirty="0" smtClean="0"/>
              <a:t>D</a:t>
            </a:r>
            <a:r>
              <a:rPr lang="tr-TR" altLang="en-US" baseline="-25000" dirty="0" smtClean="0"/>
              <a:t>s</a:t>
            </a:r>
            <a:r>
              <a:rPr lang="tr-TR" altLang="en-US" dirty="0" smtClean="0"/>
              <a:t> ile ters orantılıdır. </a:t>
            </a:r>
          </a:p>
          <a:p>
            <a:pPr algn="just"/>
            <a:r>
              <a:rPr lang="tr-TR" altLang="en-US" dirty="0" smtClean="0"/>
              <a:t>Bu etkenlerin ikisi de analit moleküllerinin, hareketli faza aktarımının yer alabileceği ara yüzeye ortalama varış hızını azaltmaktadır. Film kalın ise, moleküller ortalama olarak yüzeye ulaşmak için daha uzun yol almak zorundadır;</a:t>
            </a:r>
            <a:r>
              <a:rPr lang="en-US" altLang="en-US" dirty="0" smtClean="0"/>
              <a:t> </a:t>
            </a:r>
            <a:r>
              <a:rPr lang="tr-TR" altLang="en-US" dirty="0" smtClean="0"/>
              <a:t>difüzyon katsayıları düşük ise, hareketleri daha yavaş olacaktır. </a:t>
            </a:r>
          </a:p>
          <a:p>
            <a:pPr algn="just"/>
            <a:r>
              <a:rPr lang="tr-TR" altLang="en-US" dirty="0" smtClean="0"/>
              <a:t>Bunun sonucunda kütle aktarım hızı daha yavaş olur ve tabaka yüksekliği artar. </a:t>
            </a:r>
          </a:p>
        </p:txBody>
      </p:sp>
      <p:pic>
        <p:nvPicPr>
          <p:cNvPr id="4" name="Picture 3"/>
          <p:cNvPicPr>
            <a:picLocks noChangeAspect="1"/>
          </p:cNvPicPr>
          <p:nvPr/>
        </p:nvPicPr>
        <p:blipFill>
          <a:blip r:embed="rId2"/>
          <a:stretch>
            <a:fillRect/>
          </a:stretch>
        </p:blipFill>
        <p:spPr>
          <a:xfrm>
            <a:off x="2849452" y="2056160"/>
            <a:ext cx="322011" cy="495079"/>
          </a:xfrm>
          <a:prstGeom prst="rect">
            <a:avLst/>
          </a:prstGeom>
        </p:spPr>
      </p:pic>
    </p:spTree>
    <p:extLst>
      <p:ext uri="{BB962C8B-B14F-4D97-AF65-F5344CB8AC3E}">
        <p14:creationId xmlns:p14="http://schemas.microsoft.com/office/powerpoint/2010/main" val="63345357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Bant genişlemesinin teorisi (devam)</a:t>
            </a:r>
            <a:endParaRPr lang="en-US" dirty="0"/>
          </a:p>
        </p:txBody>
      </p:sp>
      <p:sp>
        <p:nvSpPr>
          <p:cNvPr id="3" name="Rectangle 3"/>
          <p:cNvSpPr txBox="1">
            <a:spLocks noChangeArrowheads="1"/>
          </p:cNvSpPr>
          <p:nvPr/>
        </p:nvSpPr>
        <p:spPr>
          <a:xfrm>
            <a:off x="727758" y="1290576"/>
            <a:ext cx="10736484" cy="534171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tr-TR" altLang="en-US" dirty="0" smtClean="0"/>
              <a:t>Hareketli faz kütle-aktarım terimi C</a:t>
            </a:r>
            <a:r>
              <a:rPr lang="tr-TR" altLang="en-US" baseline="-25000" dirty="0"/>
              <a:t>M</a:t>
            </a:r>
            <a:r>
              <a:rPr lang="tr-TR" altLang="en-US" dirty="0" smtClean="0"/>
              <a:t>u: Hareketli faz kütle aktarım olayları çok karmaşık olup, en azından bugüne kadar tam ve köklü analizleri yapılmamıştır. Öte yandan, bu nedenle bant genişlemesinin etkileyen değişkenlerin nitel düzeyde başarılı tanımı bilinmektedir; bu bilgi ise tüm kromatografi kolon türleri için önemli gelişmelere yol açmıştır. </a:t>
            </a:r>
          </a:p>
          <a:p>
            <a:pPr algn="just"/>
            <a:r>
              <a:rPr lang="tr-TR" altLang="en-US" dirty="0" smtClean="0"/>
              <a:t>Hareketli faz kütle-aktarım </a:t>
            </a:r>
            <a:r>
              <a:rPr lang="tr-TR" altLang="en-US" dirty="0"/>
              <a:t>katsayısı </a:t>
            </a:r>
            <a:r>
              <a:rPr lang="tr-TR" altLang="en-US" dirty="0" smtClean="0"/>
              <a:t>C</a:t>
            </a:r>
            <a:r>
              <a:rPr lang="en-US" altLang="en-US" baseline="-25000" dirty="0" smtClean="0"/>
              <a:t>M</a:t>
            </a:r>
            <a:r>
              <a:rPr lang="tr-TR" altLang="en-US" dirty="0" smtClean="0"/>
              <a:t> analitin hareketli fazdaki difüzyon katsayısı D</a:t>
            </a:r>
            <a:r>
              <a:rPr lang="tr-TR" altLang="en-US" baseline="-25000" dirty="0" smtClean="0"/>
              <a:t>M</a:t>
            </a:r>
            <a:r>
              <a:rPr lang="tr-TR" altLang="en-US" dirty="0" smtClean="0"/>
              <a:t> ile ters orantılıdır. C</a:t>
            </a:r>
            <a:r>
              <a:rPr lang="en-US" altLang="en-US" baseline="-25000" dirty="0" smtClean="0"/>
              <a:t>M</a:t>
            </a:r>
            <a:r>
              <a:rPr lang="tr-TR" altLang="en-US" dirty="0" smtClean="0"/>
              <a:t> ayrıca, dolgudaki taneciklerin çapının karesi       ile orantılıdır. Kılcal kolonlarda ise, C</a:t>
            </a:r>
            <a:r>
              <a:rPr lang="en-US" altLang="en-US" baseline="-25000" dirty="0" smtClean="0"/>
              <a:t>M</a:t>
            </a:r>
            <a:r>
              <a:rPr lang="tr-TR" altLang="en-US" dirty="0" smtClean="0"/>
              <a:t> kolonun  çapının karesi      ile orantılı olup akış hızının da bir fonksiyonudur. </a:t>
            </a:r>
          </a:p>
          <a:p>
            <a:pPr algn="just"/>
            <a:r>
              <a:rPr lang="tr-TR" altLang="en-US" dirty="0" smtClean="0"/>
              <a:t>C</a:t>
            </a:r>
            <a:r>
              <a:rPr lang="en-US" altLang="en-US" baseline="-25000" dirty="0" smtClean="0"/>
              <a:t>M</a:t>
            </a:r>
            <a:r>
              <a:rPr lang="tr-TR" altLang="en-US" dirty="0" smtClean="0"/>
              <a:t>u teriminin tabaka yüksekliğine katkısı u cinsinden doğrusal olmayıp, çözücü hızına karmaşık bir şekilde bağlıdır. </a:t>
            </a:r>
          </a:p>
        </p:txBody>
      </p:sp>
      <p:pic>
        <p:nvPicPr>
          <p:cNvPr id="5" name="Picture 4"/>
          <p:cNvPicPr>
            <a:picLocks noChangeAspect="1"/>
          </p:cNvPicPr>
          <p:nvPr/>
        </p:nvPicPr>
        <p:blipFill>
          <a:blip r:embed="rId2"/>
          <a:stretch>
            <a:fillRect/>
          </a:stretch>
        </p:blipFill>
        <p:spPr>
          <a:xfrm>
            <a:off x="5144678" y="4532067"/>
            <a:ext cx="299616" cy="352449"/>
          </a:xfrm>
          <a:prstGeom prst="rect">
            <a:avLst/>
          </a:prstGeom>
        </p:spPr>
      </p:pic>
      <p:pic>
        <p:nvPicPr>
          <p:cNvPr id="6" name="Picture 5"/>
          <p:cNvPicPr>
            <a:picLocks noChangeAspect="1"/>
          </p:cNvPicPr>
          <p:nvPr/>
        </p:nvPicPr>
        <p:blipFill>
          <a:blip r:embed="rId3"/>
          <a:stretch>
            <a:fillRect/>
          </a:stretch>
        </p:blipFill>
        <p:spPr>
          <a:xfrm>
            <a:off x="5144678" y="4923744"/>
            <a:ext cx="282305" cy="388611"/>
          </a:xfrm>
          <a:prstGeom prst="rect">
            <a:avLst/>
          </a:prstGeom>
        </p:spPr>
      </p:pic>
    </p:spTree>
    <p:extLst>
      <p:ext uri="{BB962C8B-B14F-4D97-AF65-F5344CB8AC3E}">
        <p14:creationId xmlns:p14="http://schemas.microsoft.com/office/powerpoint/2010/main" val="15865025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Kromatografik yöntemlerin sınıflandırılması</a:t>
            </a:r>
            <a:endParaRPr lang="en-US" dirty="0"/>
          </a:p>
        </p:txBody>
      </p:sp>
      <p:sp>
        <p:nvSpPr>
          <p:cNvPr id="3" name="Content Placeholder 2"/>
          <p:cNvSpPr>
            <a:spLocks noGrp="1"/>
          </p:cNvSpPr>
          <p:nvPr>
            <p:ph idx="1"/>
          </p:nvPr>
        </p:nvSpPr>
        <p:spPr/>
        <p:txBody>
          <a:bodyPr>
            <a:normAutofit/>
          </a:bodyPr>
          <a:lstStyle/>
          <a:p>
            <a:r>
              <a:rPr lang="tr-TR" altLang="en-US" dirty="0" smtClean="0"/>
              <a:t>Kromatografik yöntemler ikiye ayrılır. </a:t>
            </a:r>
          </a:p>
          <a:p>
            <a:r>
              <a:rPr lang="tr-TR" altLang="en-US" b="1" dirty="0" smtClean="0"/>
              <a:t>Kolon kromatografi</a:t>
            </a:r>
            <a:r>
              <a:rPr lang="tr-TR" altLang="en-US" dirty="0" smtClean="0"/>
              <a:t>de durgun faz dar boruda tutunur; hareketli faz ise, yerçekimi veya basınç etkisi ile borudan geçirilir. </a:t>
            </a:r>
          </a:p>
          <a:p>
            <a:r>
              <a:rPr lang="tr-TR" altLang="en-US" dirty="0" smtClean="0"/>
              <a:t>Düzelmsel kromatografide ise , durgun faz düz bir yüzeyde veya bir kağıdın gözeneklerinde tutulur. Bu durumda hareketli faz, durgun faz üzerinde kılcal etki veya yerçekimi etkisiyle hareket eder. </a:t>
            </a:r>
          </a:p>
          <a:p>
            <a:r>
              <a:rPr lang="tr-TR" altLang="en-US" dirty="0" smtClean="0"/>
              <a:t>Burada sadece kolon kromatografi ile ilgilenicez. Kolon kromatografik yöntemler hareketli fazın yapısına bağlı olarak, sıvı, gaz ve süper kritik akışkan olmak üzere üç sınıfa ayrılabilir. </a:t>
            </a:r>
            <a:endParaRPr lang="en-US" dirty="0"/>
          </a:p>
        </p:txBody>
      </p:sp>
    </p:spTree>
    <p:extLst>
      <p:ext uri="{BB962C8B-B14F-4D97-AF65-F5344CB8AC3E}">
        <p14:creationId xmlns:p14="http://schemas.microsoft.com/office/powerpoint/2010/main" val="199587236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6547368" y="196172"/>
            <a:ext cx="4552754" cy="3365626"/>
          </a:xfrm>
          <a:prstGeom prst="rect">
            <a:avLst/>
          </a:prstGeom>
        </p:spPr>
      </p:pic>
      <p:pic>
        <p:nvPicPr>
          <p:cNvPr id="4" name="Picture 3"/>
          <p:cNvPicPr>
            <a:picLocks noChangeAspect="1"/>
          </p:cNvPicPr>
          <p:nvPr/>
        </p:nvPicPr>
        <p:blipFill>
          <a:blip r:embed="rId3"/>
          <a:stretch>
            <a:fillRect/>
          </a:stretch>
        </p:blipFill>
        <p:spPr>
          <a:xfrm>
            <a:off x="1545240" y="337652"/>
            <a:ext cx="2788166" cy="3082667"/>
          </a:xfrm>
          <a:prstGeom prst="rect">
            <a:avLst/>
          </a:prstGeom>
        </p:spPr>
      </p:pic>
      <p:sp>
        <p:nvSpPr>
          <p:cNvPr id="5" name="Rectangle 3"/>
          <p:cNvSpPr txBox="1">
            <a:spLocks noChangeArrowheads="1"/>
          </p:cNvSpPr>
          <p:nvPr/>
        </p:nvSpPr>
        <p:spPr>
          <a:xfrm>
            <a:off x="664097" y="3849106"/>
            <a:ext cx="10736484" cy="219288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tr-TR" altLang="en-US" dirty="0" smtClean="0"/>
              <a:t>Çözünen moleküllerin her biri kolonun sonuna belli bir sürede erişir; bu ise bant genişlemesine yol açar. Bazen </a:t>
            </a:r>
            <a:r>
              <a:rPr lang="tr-TR" altLang="en-US" b="1" dirty="0" smtClean="0"/>
              <a:t>eddy difüzyonu</a:t>
            </a:r>
            <a:r>
              <a:rPr lang="tr-TR" altLang="en-US" dirty="0" smtClean="0"/>
              <a:t> olarak da bilinen bu etki, moleküller bir yoldan diğerine aktarılması sonucu ortaya çıkan doğal difüzyonla kısmen baskı altına alınmasaydı, çözücü hızından bağımsız olacaktı.</a:t>
            </a:r>
          </a:p>
        </p:txBody>
      </p:sp>
    </p:spTree>
    <p:extLst>
      <p:ext uri="{BB962C8B-B14F-4D97-AF65-F5344CB8AC3E}">
        <p14:creationId xmlns:p14="http://schemas.microsoft.com/office/powerpoint/2010/main" val="101794835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Bant genişlemesini</a:t>
            </a:r>
            <a:r>
              <a:rPr lang="en-US" dirty="0" smtClean="0"/>
              <a:t> </a:t>
            </a:r>
            <a:r>
              <a:rPr lang="en-US" dirty="0" err="1" smtClean="0"/>
              <a:t>azaltan</a:t>
            </a:r>
            <a:r>
              <a:rPr lang="en-US" dirty="0" smtClean="0"/>
              <a:t> y</a:t>
            </a:r>
            <a:r>
              <a:rPr lang="tr-TR" dirty="0" smtClean="0"/>
              <a:t>öntemlerin özeti</a:t>
            </a:r>
            <a:endParaRPr lang="en-US" dirty="0"/>
          </a:p>
        </p:txBody>
      </p:sp>
      <p:sp>
        <p:nvSpPr>
          <p:cNvPr id="3" name="Rectangle 3"/>
          <p:cNvSpPr txBox="1">
            <a:spLocks noChangeArrowheads="1"/>
          </p:cNvSpPr>
          <p:nvPr/>
        </p:nvSpPr>
        <p:spPr>
          <a:xfrm>
            <a:off x="727758" y="1290576"/>
            <a:ext cx="10736484" cy="534171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tr-TR" altLang="en-US" dirty="0" smtClean="0"/>
              <a:t>Dolgulu kolonlar için kolon verimliliğini etkileyen; ancak, denetlenebilen iki önemli değişken dolgudaki taneciklerin ve kolonun kendi çapıdır. </a:t>
            </a:r>
          </a:p>
          <a:p>
            <a:pPr algn="just"/>
            <a:r>
              <a:rPr lang="tr-TR" altLang="en-US" dirty="0" smtClean="0"/>
              <a:t>Kılcal kolonlar için, kolonun çapını önemli bir değişkendir. Son yıllarda kolon çapı etkisinden yararlanmak için giderek daha dar kolonlar yapılmıştır. </a:t>
            </a:r>
          </a:p>
          <a:p>
            <a:pPr algn="just"/>
            <a:r>
              <a:rPr lang="tr-TR" altLang="en-US" dirty="0" smtClean="0"/>
              <a:t>Gaz haldeki hareketli fazlar kullanıldığında, sıcaklığı ve dolayısıyla difüzyon katsayısı D</a:t>
            </a:r>
            <a:r>
              <a:rPr lang="en-US" altLang="en-US" baseline="-25000" dirty="0" smtClean="0"/>
              <a:t>M</a:t>
            </a:r>
            <a:r>
              <a:rPr lang="tr-TR" altLang="en-US" dirty="0" smtClean="0"/>
              <a:t>’i düşürerek, uzunlamasına difüzyon hızı önemli ölçüde azaltılabilir. </a:t>
            </a:r>
          </a:p>
        </p:txBody>
      </p:sp>
    </p:spTree>
    <p:extLst>
      <p:ext uri="{BB962C8B-B14F-4D97-AF65-F5344CB8AC3E}">
        <p14:creationId xmlns:p14="http://schemas.microsoft.com/office/powerpoint/2010/main" val="207364106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body" idx="1"/>
          </p:nvPr>
        </p:nvSpPr>
        <p:spPr>
          <a:xfrm>
            <a:off x="1524000" y="228600"/>
            <a:ext cx="8915400" cy="6629400"/>
          </a:xfrm>
        </p:spPr>
        <p:txBody>
          <a:bodyPr>
            <a:normAutofit/>
          </a:bodyPr>
          <a:lstStyle/>
          <a:p>
            <a:pPr algn="ctr">
              <a:lnSpc>
                <a:spcPct val="80000"/>
              </a:lnSpc>
              <a:buFontTx/>
              <a:buNone/>
            </a:pPr>
            <a:r>
              <a:rPr lang="en-US" altLang="en-US" b="1" dirty="0"/>
              <a:t>	</a:t>
            </a:r>
            <a:r>
              <a:rPr lang="tr-TR" altLang="en-US" b="1" dirty="0" smtClean="0"/>
              <a:t>Kolonun ayırma gücü</a:t>
            </a:r>
            <a:endParaRPr lang="en-US" altLang="en-US" dirty="0"/>
          </a:p>
          <a:p>
            <a:pPr algn="just">
              <a:lnSpc>
                <a:spcPct val="80000"/>
              </a:lnSpc>
              <a:buFontTx/>
              <a:buNone/>
            </a:pPr>
            <a:r>
              <a:rPr lang="en-US" altLang="en-US" dirty="0"/>
              <a:t>	</a:t>
            </a:r>
            <a:r>
              <a:rPr lang="tr-TR" altLang="en-US" dirty="0" smtClean="0"/>
              <a:t>Kolonun </a:t>
            </a:r>
            <a:r>
              <a:rPr lang="tr-TR" altLang="en-US" b="1" dirty="0" smtClean="0"/>
              <a:t>ayırma gücü</a:t>
            </a:r>
            <a:r>
              <a:rPr lang="tr-TR" altLang="en-US" dirty="0" smtClean="0"/>
              <a:t> </a:t>
            </a:r>
            <a:r>
              <a:rPr lang="en-US" altLang="en-US" dirty="0" err="1" smtClean="0"/>
              <a:t>R</a:t>
            </a:r>
            <a:r>
              <a:rPr lang="en-US" altLang="en-US" baseline="-25000" dirty="0" err="1" smtClean="0"/>
              <a:t>s</a:t>
            </a:r>
            <a:r>
              <a:rPr lang="en-US" altLang="en-US" dirty="0" smtClean="0"/>
              <a:t> </a:t>
            </a:r>
            <a:r>
              <a:rPr lang="tr-TR" altLang="en-US" dirty="0" smtClean="0"/>
              <a:t>değeri, kolondaki iki analtin ayırılmasının nicel ölçütüdür. Ayırma güçleri farklı üç kolonda A ve B gibi türlerin kromatogramlarını içeren grafiği bir sonraki slaytta bulabilirsiniz. Her bir kolonun ayırma gücü: </a:t>
            </a:r>
          </a:p>
          <a:p>
            <a:pPr algn="just">
              <a:lnSpc>
                <a:spcPct val="80000"/>
              </a:lnSpc>
              <a:buFontTx/>
              <a:buNone/>
            </a:pPr>
            <a:endParaRPr lang="tr-TR" altLang="en-US" dirty="0"/>
          </a:p>
          <a:p>
            <a:pPr algn="just">
              <a:lnSpc>
                <a:spcPct val="80000"/>
              </a:lnSpc>
              <a:buFontTx/>
              <a:buNone/>
            </a:pPr>
            <a:endParaRPr lang="tr-TR" altLang="en-US" dirty="0" smtClean="0"/>
          </a:p>
          <a:p>
            <a:pPr algn="just">
              <a:lnSpc>
                <a:spcPct val="80000"/>
              </a:lnSpc>
              <a:buFontTx/>
              <a:buNone/>
            </a:pPr>
            <a:r>
              <a:rPr lang="en-US" altLang="en-US" dirty="0"/>
              <a:t>	</a:t>
            </a:r>
          </a:p>
          <a:p>
            <a:pPr algn="just">
              <a:lnSpc>
                <a:spcPct val="80000"/>
              </a:lnSpc>
              <a:buFontTx/>
              <a:buNone/>
            </a:pPr>
            <a:r>
              <a:rPr lang="en-US" altLang="en-US" dirty="0"/>
              <a:t>	</a:t>
            </a:r>
            <a:r>
              <a:rPr lang="tr-TR" altLang="en-US" dirty="0" smtClean="0"/>
              <a:t>şeklinde verilir. </a:t>
            </a:r>
            <a:endParaRPr lang="en-US" altLang="en-US" b="1" dirty="0"/>
          </a:p>
        </p:txBody>
      </p:sp>
      <p:graphicFrame>
        <p:nvGraphicFramePr>
          <p:cNvPr id="29700" name="Object 4"/>
          <p:cNvGraphicFramePr>
            <a:graphicFrameLocks noChangeAspect="1"/>
          </p:cNvGraphicFramePr>
          <p:nvPr>
            <p:extLst>
              <p:ext uri="{D42A27DB-BD31-4B8C-83A1-F6EECF244321}">
                <p14:modId xmlns:p14="http://schemas.microsoft.com/office/powerpoint/2010/main" val="1177863788"/>
              </p:ext>
            </p:extLst>
          </p:nvPr>
        </p:nvGraphicFramePr>
        <p:xfrm>
          <a:off x="3350389" y="2633986"/>
          <a:ext cx="5181600" cy="1152525"/>
        </p:xfrm>
        <a:graphic>
          <a:graphicData uri="http://schemas.openxmlformats.org/presentationml/2006/ole">
            <mc:AlternateContent xmlns:mc="http://schemas.openxmlformats.org/markup-compatibility/2006">
              <mc:Choice xmlns:v="urn:schemas-microsoft-com:vml" Requires="v">
                <p:oleObj spid="_x0000_s6167" name="Equation" r:id="rId4" imgW="1879560" imgH="419040" progId="Equation.COEE2">
                  <p:embed/>
                </p:oleObj>
              </mc:Choice>
              <mc:Fallback>
                <p:oleObj name="Equation" r:id="rId4" imgW="1879560" imgH="419040" progId="Equation.COEE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0389" y="2633986"/>
                        <a:ext cx="5181600" cy="1152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49892260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0800" y="228600"/>
            <a:ext cx="6705600" cy="6478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498192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type="body" idx="1"/>
          </p:nvPr>
        </p:nvSpPr>
        <p:spPr>
          <a:xfrm>
            <a:off x="1752600" y="0"/>
            <a:ext cx="8686800" cy="6858000"/>
          </a:xfrm>
        </p:spPr>
        <p:txBody>
          <a:bodyPr/>
          <a:lstStyle/>
          <a:p>
            <a:pPr algn="ctr">
              <a:buFontTx/>
              <a:buNone/>
            </a:pPr>
            <a:r>
              <a:rPr lang="en-US" altLang="en-US" b="1" dirty="0"/>
              <a:t>	</a:t>
            </a:r>
            <a:r>
              <a:rPr lang="tr-TR" altLang="en-US" b="1" dirty="0" smtClean="0"/>
              <a:t>Ayırma gücüne alıkonma faktörü ve seçicilik katsayısının etkisi </a:t>
            </a:r>
          </a:p>
          <a:p>
            <a:pPr algn="just">
              <a:buFontTx/>
              <a:buNone/>
            </a:pPr>
            <a:r>
              <a:rPr lang="en-US" altLang="en-US" dirty="0"/>
              <a:t>	</a:t>
            </a:r>
            <a:r>
              <a:rPr lang="tr-TR" altLang="en-US" dirty="0" smtClean="0"/>
              <a:t>Bir kolonun ayırma gücü ile kolonda bulunan iki çözünen bileşen için alıkonma faktörü ve seçicilik katsayısı ve ayrıca tabaka sayısı arasındaki ilişkiyi veren bir eşitlik kolayca türetilebilir. Ayırma gücü şu eşitlik ile verilebilir:</a:t>
            </a:r>
          </a:p>
          <a:p>
            <a:pPr algn="just">
              <a:buFontTx/>
              <a:buNone/>
            </a:pPr>
            <a:endParaRPr lang="en-US" altLang="en-US" dirty="0"/>
          </a:p>
          <a:p>
            <a:pPr algn="just">
              <a:buFontTx/>
              <a:buNone/>
            </a:pPr>
            <a:r>
              <a:rPr lang="en-US" altLang="en-US" dirty="0"/>
              <a:t>	</a:t>
            </a:r>
          </a:p>
          <a:p>
            <a:pPr algn="just">
              <a:buFontTx/>
              <a:buNone/>
            </a:pPr>
            <a:r>
              <a:rPr lang="en-US" altLang="en-US" dirty="0"/>
              <a:t>	</a:t>
            </a:r>
            <a:r>
              <a:rPr lang="tr-TR" altLang="en-US" dirty="0" smtClean="0"/>
              <a:t>Burada </a:t>
            </a:r>
            <a:r>
              <a:rPr lang="en-US" altLang="en-US" dirty="0" smtClean="0"/>
              <a:t>k</a:t>
            </a:r>
            <a:r>
              <a:rPr lang="en-US" altLang="en-US" baseline="-25000" dirty="0" smtClean="0"/>
              <a:t>B</a:t>
            </a:r>
            <a:r>
              <a:rPr lang="en-US" altLang="en-US" dirty="0" smtClean="0"/>
              <a:t> </a:t>
            </a:r>
            <a:r>
              <a:rPr lang="tr-TR" altLang="en-US" dirty="0" smtClean="0"/>
              <a:t>daha yavaş ilerleyen tür için alıkonma faktörü, a seçicilik katsayısıdır. Bu eşitlik düzenlenerek, arzulanan bir ayırma için gereken tabaka sayısını verecek şekilde düzenlenebilir:</a:t>
            </a:r>
            <a:endParaRPr lang="en-US" altLang="en-US" b="1" dirty="0"/>
          </a:p>
        </p:txBody>
      </p:sp>
      <p:graphicFrame>
        <p:nvGraphicFramePr>
          <p:cNvPr id="30724" name="Object 4"/>
          <p:cNvGraphicFramePr>
            <a:graphicFrameLocks noChangeAspect="1"/>
          </p:cNvGraphicFramePr>
          <p:nvPr>
            <p:extLst>
              <p:ext uri="{D42A27DB-BD31-4B8C-83A1-F6EECF244321}">
                <p14:modId xmlns:p14="http://schemas.microsoft.com/office/powerpoint/2010/main" val="2531920321"/>
              </p:ext>
            </p:extLst>
          </p:nvPr>
        </p:nvGraphicFramePr>
        <p:xfrm>
          <a:off x="4381500" y="2530034"/>
          <a:ext cx="3543300" cy="1012825"/>
        </p:xfrm>
        <a:graphic>
          <a:graphicData uri="http://schemas.openxmlformats.org/presentationml/2006/ole">
            <mc:AlternateContent xmlns:mc="http://schemas.openxmlformats.org/markup-compatibility/2006">
              <mc:Choice xmlns:v="urn:schemas-microsoft-com:vml" Requires="v">
                <p:oleObj spid="_x0000_s7285" name="Equation" r:id="rId4" imgW="1600200" imgH="457200" progId="Equation.COEE2">
                  <p:embed/>
                </p:oleObj>
              </mc:Choice>
              <mc:Fallback>
                <p:oleObj name="Equation" r:id="rId4" imgW="1600200" imgH="457200" progId="Equation.COEE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81500" y="2530034"/>
                        <a:ext cx="3543300" cy="1012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0725" name="Object 5"/>
          <p:cNvGraphicFramePr>
            <a:graphicFrameLocks noChangeAspect="1"/>
          </p:cNvGraphicFramePr>
          <p:nvPr>
            <p:extLst>
              <p:ext uri="{D42A27DB-BD31-4B8C-83A1-F6EECF244321}">
                <p14:modId xmlns:p14="http://schemas.microsoft.com/office/powerpoint/2010/main" val="3728420544"/>
              </p:ext>
            </p:extLst>
          </p:nvPr>
        </p:nvGraphicFramePr>
        <p:xfrm>
          <a:off x="5170990" y="5382418"/>
          <a:ext cx="4419600" cy="1122363"/>
        </p:xfrm>
        <a:graphic>
          <a:graphicData uri="http://schemas.openxmlformats.org/presentationml/2006/ole">
            <mc:AlternateContent xmlns:mc="http://schemas.openxmlformats.org/markup-compatibility/2006">
              <mc:Choice xmlns:v="urn:schemas-microsoft-com:vml" Requires="v">
                <p:oleObj spid="_x0000_s7286" name="Equation" r:id="rId6" imgW="1701720" imgH="431640" progId="Equation.COEE2">
                  <p:embed/>
                </p:oleObj>
              </mc:Choice>
              <mc:Fallback>
                <p:oleObj name="Equation" r:id="rId6" imgW="1701720" imgH="431640" progId="Equation.COEE2">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70990" y="5382418"/>
                        <a:ext cx="4419600" cy="1122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0726" name="Object 6"/>
          <p:cNvGraphicFramePr>
            <a:graphicFrameLocks noChangeAspect="1"/>
          </p:cNvGraphicFramePr>
          <p:nvPr/>
        </p:nvGraphicFramePr>
        <p:xfrm>
          <a:off x="6705600" y="5715000"/>
          <a:ext cx="190500" cy="228600"/>
        </p:xfrm>
        <a:graphic>
          <a:graphicData uri="http://schemas.openxmlformats.org/presentationml/2006/ole">
            <mc:AlternateContent xmlns:mc="http://schemas.openxmlformats.org/markup-compatibility/2006">
              <mc:Choice xmlns:v="urn:schemas-microsoft-com:vml" Requires="v">
                <p:oleObj spid="_x0000_s7287" name="Equation" r:id="rId8" imgW="126720" imgH="152280" progId="Equation.COEE2">
                  <p:embed/>
                </p:oleObj>
              </mc:Choice>
              <mc:Fallback>
                <p:oleObj name="Equation" r:id="rId8" imgW="126720" imgH="152280" progId="Equation.COEE2">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705600" y="5715000"/>
                        <a:ext cx="190500"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0727" name="Object 7"/>
          <p:cNvGraphicFramePr>
            <a:graphicFrameLocks noChangeAspect="1"/>
          </p:cNvGraphicFramePr>
          <p:nvPr/>
        </p:nvGraphicFramePr>
        <p:xfrm>
          <a:off x="7924800" y="5334000"/>
          <a:ext cx="190500" cy="228600"/>
        </p:xfrm>
        <a:graphic>
          <a:graphicData uri="http://schemas.openxmlformats.org/presentationml/2006/ole">
            <mc:AlternateContent xmlns:mc="http://schemas.openxmlformats.org/markup-compatibility/2006">
              <mc:Choice xmlns:v="urn:schemas-microsoft-com:vml" Requires="v">
                <p:oleObj spid="_x0000_s7288" name="Equation" r:id="rId10" imgW="126720" imgH="152280" progId="Equation.COEE2">
                  <p:embed/>
                </p:oleObj>
              </mc:Choice>
              <mc:Fallback>
                <p:oleObj name="Equation" r:id="rId10" imgW="126720" imgH="152280" progId="Equation.COEE2">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924800" y="5334000"/>
                        <a:ext cx="190500"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0728" name="Object 8"/>
          <p:cNvGraphicFramePr>
            <a:graphicFrameLocks noChangeAspect="1"/>
          </p:cNvGraphicFramePr>
          <p:nvPr/>
        </p:nvGraphicFramePr>
        <p:xfrm>
          <a:off x="9448800" y="5334000"/>
          <a:ext cx="190500" cy="228600"/>
        </p:xfrm>
        <a:graphic>
          <a:graphicData uri="http://schemas.openxmlformats.org/presentationml/2006/ole">
            <mc:AlternateContent xmlns:mc="http://schemas.openxmlformats.org/markup-compatibility/2006">
              <mc:Choice xmlns:v="urn:schemas-microsoft-com:vml" Requires="v">
                <p:oleObj spid="_x0000_s7289" name="Equation" r:id="rId11" imgW="126720" imgH="152280" progId="Equation.COEE2">
                  <p:embed/>
                </p:oleObj>
              </mc:Choice>
              <mc:Fallback>
                <p:oleObj name="Equation" r:id="rId11" imgW="126720" imgH="152280" progId="Equation.COEE2">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448800" y="5334000"/>
                        <a:ext cx="190500"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21995317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type="body" idx="1"/>
          </p:nvPr>
        </p:nvSpPr>
        <p:spPr>
          <a:xfrm>
            <a:off x="1752600" y="0"/>
            <a:ext cx="8686800" cy="6858000"/>
          </a:xfrm>
        </p:spPr>
        <p:txBody>
          <a:bodyPr/>
          <a:lstStyle/>
          <a:p>
            <a:pPr algn="ctr">
              <a:buFontTx/>
              <a:buNone/>
            </a:pPr>
            <a:r>
              <a:rPr lang="en-US" altLang="en-US" b="1" dirty="0"/>
              <a:t>	</a:t>
            </a:r>
            <a:r>
              <a:rPr lang="tr-TR" altLang="en-US" b="1" dirty="0" smtClean="0"/>
              <a:t>Ayırma gücünün alıkonma süresine etkisi</a:t>
            </a:r>
          </a:p>
          <a:p>
            <a:pPr algn="ctr">
              <a:buFontTx/>
              <a:buNone/>
            </a:pPr>
            <a:endParaRPr lang="tr-TR" altLang="en-US" b="1" dirty="0"/>
          </a:p>
          <a:p>
            <a:pPr algn="just">
              <a:buFontTx/>
              <a:buNone/>
            </a:pPr>
            <a:r>
              <a:rPr lang="tr-TR" altLang="en-US" dirty="0" smtClean="0"/>
              <a:t>Daha önce de belirtildiği gibi, kromatografide amaç, en kısa sürede mümkün olan en yüksek ayırmayı sağlamaktır. Ne yazık ki, bu iki amaç için izlenicek yollar birbirinin tersi olup, genellikle bu ikisi arasındaki denge kurmak gereklidir. Bu ilişkiyide şu eşitlik ile kurmamız mümkündür: </a:t>
            </a:r>
          </a:p>
          <a:p>
            <a:pPr algn="just">
              <a:buFontTx/>
              <a:buNone/>
            </a:pPr>
            <a:r>
              <a:rPr lang="en-US" altLang="en-US" dirty="0"/>
              <a:t>	</a:t>
            </a:r>
            <a:endParaRPr lang="en-US" altLang="en-US" b="1" dirty="0"/>
          </a:p>
        </p:txBody>
      </p:sp>
      <p:pic>
        <p:nvPicPr>
          <p:cNvPr id="2" name="Picture 1"/>
          <p:cNvPicPr>
            <a:picLocks noChangeAspect="1"/>
          </p:cNvPicPr>
          <p:nvPr/>
        </p:nvPicPr>
        <p:blipFill>
          <a:blip r:embed="rId3"/>
          <a:stretch>
            <a:fillRect/>
          </a:stretch>
        </p:blipFill>
        <p:spPr>
          <a:xfrm>
            <a:off x="3832224" y="3429000"/>
            <a:ext cx="4527552" cy="955809"/>
          </a:xfrm>
          <a:prstGeom prst="rect">
            <a:avLst/>
          </a:prstGeom>
        </p:spPr>
      </p:pic>
    </p:spTree>
    <p:extLst>
      <p:ext uri="{BB962C8B-B14F-4D97-AF65-F5344CB8AC3E}">
        <p14:creationId xmlns:p14="http://schemas.microsoft.com/office/powerpoint/2010/main" val="129799798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1964"/>
            <a:ext cx="10515600" cy="1325563"/>
          </a:xfrm>
        </p:spPr>
        <p:txBody>
          <a:bodyPr/>
          <a:lstStyle/>
          <a:p>
            <a:r>
              <a:rPr lang="tr-TR" dirty="0" smtClean="0"/>
              <a:t>Kromatografinin uygulamaları</a:t>
            </a:r>
            <a:endParaRPr lang="en-US" dirty="0"/>
          </a:p>
        </p:txBody>
      </p:sp>
      <p:sp>
        <p:nvSpPr>
          <p:cNvPr id="3" name="Rectangle 3"/>
          <p:cNvSpPr txBox="1">
            <a:spLocks noChangeArrowheads="1"/>
          </p:cNvSpPr>
          <p:nvPr/>
        </p:nvSpPr>
        <p:spPr>
          <a:xfrm>
            <a:off x="727758" y="1003773"/>
            <a:ext cx="10736484" cy="534494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tr-TR" altLang="en-US" dirty="0" smtClean="0"/>
              <a:t>Kromatografi, yapıları benzer kimyasal türlerin ayrılması için güçlü ve kullanışlı bir araçtır. Buna ek olarak ayrılan türlerin nitel ve nicel tayinleri için de kullanılabilir. </a:t>
            </a:r>
          </a:p>
          <a:p>
            <a:pPr algn="just"/>
            <a:r>
              <a:rPr lang="tr-TR" altLang="en-US" dirty="0" smtClean="0"/>
              <a:t>Farklı kromatografi tiplerine ilişkin uygulama örneklerini ilerliyen derslerde ayrıntılı bir şekilde işleyeceğiz. </a:t>
            </a:r>
            <a:endParaRPr lang="tr-TR" altLang="en-US" dirty="0"/>
          </a:p>
          <a:p>
            <a:pPr marL="0" indent="0" algn="just">
              <a:buNone/>
            </a:pPr>
            <a:endParaRPr lang="en-US" altLang="en-US" baseline="30000" dirty="0"/>
          </a:p>
          <a:p>
            <a:pPr marL="0" indent="0" algn="just">
              <a:buNone/>
            </a:pPr>
            <a:endParaRPr lang="tr-TR" altLang="en-US" dirty="0"/>
          </a:p>
          <a:p>
            <a:pPr marL="0" indent="0" algn="just">
              <a:buNone/>
            </a:pPr>
            <a:endParaRPr lang="tr-TR" altLang="en-US" dirty="0" smtClean="0"/>
          </a:p>
          <a:p>
            <a:pPr marL="0" indent="0" algn="just">
              <a:buNone/>
            </a:pPr>
            <a:endParaRPr lang="tr-TR" altLang="en-US" dirty="0"/>
          </a:p>
          <a:p>
            <a:pPr marL="0" indent="0" algn="just">
              <a:buNone/>
            </a:pPr>
            <a:endParaRPr lang="tr-TR" altLang="en-US" dirty="0" smtClean="0"/>
          </a:p>
        </p:txBody>
      </p:sp>
    </p:spTree>
    <p:extLst>
      <p:ext uri="{BB962C8B-B14F-4D97-AF65-F5344CB8AC3E}">
        <p14:creationId xmlns:p14="http://schemas.microsoft.com/office/powerpoint/2010/main" val="194701948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Ders sonu özeti</a:t>
            </a:r>
            <a:endParaRPr lang="en-US" dirty="0"/>
          </a:p>
        </p:txBody>
      </p:sp>
      <p:sp>
        <p:nvSpPr>
          <p:cNvPr id="3" name="Rectangle 3"/>
          <p:cNvSpPr txBox="1">
            <a:spLocks noChangeArrowheads="1"/>
          </p:cNvSpPr>
          <p:nvPr/>
        </p:nvSpPr>
        <p:spPr>
          <a:xfrm>
            <a:off x="727758" y="1585731"/>
            <a:ext cx="10736484" cy="47629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tr-TR" altLang="en-US" dirty="0" smtClean="0">
                <a:solidFill>
                  <a:srgbClr val="7030A0"/>
                </a:solidFill>
              </a:rPr>
              <a:t>Haftaya Pazartesi sınavınız var!!!</a:t>
            </a:r>
          </a:p>
          <a:p>
            <a:pPr algn="just"/>
            <a:endParaRPr lang="tr-TR" altLang="en-US" dirty="0"/>
          </a:p>
          <a:p>
            <a:pPr algn="just"/>
            <a:r>
              <a:rPr lang="tr-TR" altLang="en-US" dirty="0" smtClean="0"/>
              <a:t>Kromatografinin tanımı ve uygulama alanlarını, kromatografi ile alakalı önemli terminoloji ve hesaplamalı öğrendik. </a:t>
            </a:r>
          </a:p>
          <a:p>
            <a:pPr algn="just"/>
            <a:endParaRPr lang="tr-TR" altLang="en-US" dirty="0"/>
          </a:p>
          <a:p>
            <a:pPr algn="just"/>
            <a:r>
              <a:rPr lang="tr-TR" altLang="en-US" dirty="0" smtClean="0"/>
              <a:t>Ayırma teknikleri içerisinden neden en önemli yöntem olduğunu öğrendik.</a:t>
            </a:r>
            <a:endParaRPr lang="tr-TR" altLang="en-US" dirty="0"/>
          </a:p>
          <a:p>
            <a:pPr marL="0" indent="0" algn="just">
              <a:buNone/>
            </a:pPr>
            <a:endParaRPr lang="en-US" altLang="en-US" baseline="30000" dirty="0"/>
          </a:p>
          <a:p>
            <a:pPr marL="0" indent="0" algn="just">
              <a:buNone/>
            </a:pPr>
            <a:endParaRPr lang="tr-TR" altLang="en-US" dirty="0"/>
          </a:p>
          <a:p>
            <a:pPr marL="0" indent="0" algn="just">
              <a:buNone/>
            </a:pPr>
            <a:endParaRPr lang="tr-TR" altLang="en-US" dirty="0" smtClean="0"/>
          </a:p>
          <a:p>
            <a:pPr marL="0" indent="0" algn="just">
              <a:buNone/>
            </a:pPr>
            <a:endParaRPr lang="tr-TR" altLang="en-US" dirty="0"/>
          </a:p>
          <a:p>
            <a:pPr marL="0" indent="0" algn="just">
              <a:buNone/>
            </a:pPr>
            <a:endParaRPr lang="tr-TR" altLang="en-US" dirty="0" smtClean="0"/>
          </a:p>
        </p:txBody>
      </p:sp>
    </p:spTree>
    <p:extLst>
      <p:ext uri="{BB962C8B-B14F-4D97-AF65-F5344CB8AC3E}">
        <p14:creationId xmlns:p14="http://schemas.microsoft.com/office/powerpoint/2010/main" val="17897848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7" name="Rectangle 5" descr="30T04"/>
          <p:cNvSpPr>
            <a:spLocks noGrp="1" noChangeAspect="1" noChangeArrowheads="1"/>
          </p:cNvSpPr>
          <p:nvPr isPhoto="1"/>
        </p:nvSpPr>
        <p:spPr bwMode="auto">
          <a:xfrm>
            <a:off x="1524000" y="1055689"/>
            <a:ext cx="9144000" cy="4745037"/>
          </a:xfrm>
          <a:prstGeom prst="rect">
            <a:avLst/>
          </a:prstGeom>
          <a:blipFill dpi="0" rotWithShape="1">
            <a:blip r:embed="rId3"/>
            <a:srcRect/>
            <a:stretch>
              <a:fillRect b="-15"/>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22248530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Kolon kromatografide elüsyon</a:t>
            </a:r>
            <a:endParaRPr lang="en-US" dirty="0"/>
          </a:p>
        </p:txBody>
      </p:sp>
      <p:sp>
        <p:nvSpPr>
          <p:cNvPr id="3" name="Content Placeholder 2"/>
          <p:cNvSpPr>
            <a:spLocks noGrp="1"/>
          </p:cNvSpPr>
          <p:nvPr>
            <p:ph idx="1"/>
          </p:nvPr>
        </p:nvSpPr>
        <p:spPr/>
        <p:txBody>
          <a:bodyPr>
            <a:normAutofit/>
          </a:bodyPr>
          <a:lstStyle/>
          <a:p>
            <a:r>
              <a:rPr lang="tr-TR" altLang="en-US" dirty="0" smtClean="0"/>
              <a:t>Bir numunede bulunan A ve B bileşenlerinin dolgulu bir kolonda elüsyon ile nasıl ayrıldığını bir sonraki slaytta şekil ile görücez. Kolon, yüzeyi durgun fazla kaplanmış ince öğütülmüş inert bir katı madde ile doldurulmuş, dar bir borudan ibarettir. </a:t>
            </a:r>
          </a:p>
          <a:p>
            <a:r>
              <a:rPr lang="tr-TR" altLang="en-US" dirty="0" smtClean="0"/>
              <a:t>Hareketli faz, bu katı taneciklerin arasındaki boşluklardan geçer. Başlangıçta A ve B bileşenlerini içeren numunenin hareketli fazda bir çözeltisi, üst kısımdan kolon aktarılır. </a:t>
            </a:r>
          </a:p>
          <a:p>
            <a:r>
              <a:rPr lang="tr-TR" altLang="en-US" dirty="0" smtClean="0"/>
              <a:t>Hareketli fazın ilerlemesiyle, çözünen maddelerin durgun faz üzerinden yıkanarak taşınmalarına </a:t>
            </a:r>
            <a:r>
              <a:rPr lang="tr-TR" altLang="en-US" b="1" dirty="0" smtClean="0"/>
              <a:t>elüsyon </a:t>
            </a:r>
            <a:r>
              <a:rPr lang="tr-TR" altLang="en-US" dirty="0" smtClean="0"/>
              <a:t>adı verilir.  </a:t>
            </a:r>
            <a:endParaRPr lang="en-US" altLang="en-US" b="1" dirty="0"/>
          </a:p>
        </p:txBody>
      </p:sp>
    </p:spTree>
    <p:extLst>
      <p:ext uri="{BB962C8B-B14F-4D97-AF65-F5344CB8AC3E}">
        <p14:creationId xmlns:p14="http://schemas.microsoft.com/office/powerpoint/2010/main" val="191558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Kolon kromatografide elüsyon(devam)</a:t>
            </a:r>
            <a:endParaRPr lang="en-US" dirty="0"/>
          </a:p>
        </p:txBody>
      </p:sp>
      <p:sp>
        <p:nvSpPr>
          <p:cNvPr id="3" name="Content Placeholder 2"/>
          <p:cNvSpPr>
            <a:spLocks noGrp="1"/>
          </p:cNvSpPr>
          <p:nvPr>
            <p:ph idx="1"/>
          </p:nvPr>
        </p:nvSpPr>
        <p:spPr/>
        <p:txBody>
          <a:bodyPr>
            <a:normAutofit lnSpcReduction="10000"/>
          </a:bodyPr>
          <a:lstStyle/>
          <a:p>
            <a:r>
              <a:rPr lang="tr-TR" altLang="en-US" dirty="0" smtClean="0"/>
              <a:t>Bu esnada iki bileşen durgun ve hareketli faz arasında dağılır. Sonra, taze hareketli fazın sürekli ilave edilmesi ve numune bileşenlerinin kolon boyunca hareketinin sağlanması ile elüsyon yapılır. </a:t>
            </a:r>
          </a:p>
          <a:p>
            <a:r>
              <a:rPr lang="tr-TR" altLang="en-US" dirty="0" smtClean="0"/>
              <a:t>Taze hareketli fazın (</a:t>
            </a:r>
            <a:r>
              <a:rPr lang="tr-TR" altLang="en-US" b="1" dirty="0" smtClean="0"/>
              <a:t>elüent</a:t>
            </a:r>
            <a:r>
              <a:rPr lang="tr-TR" altLang="en-US" dirty="0" smtClean="0"/>
              <a:t>) ilk ilavesiyle, hareketli fazda bulunan numune kolon boyunca hareket eder ve hareketli faz ve durgun faz arasında tekrar bir dağılma meydana gelir. </a:t>
            </a:r>
          </a:p>
          <a:p>
            <a:r>
              <a:rPr lang="tr-TR" altLang="en-US" dirty="0" smtClean="0"/>
              <a:t>Çözücünün sürekli kolona verilmesiyle, iki faz arasında sürekli aktarımlar sonunda çözünen moleküller kolonda aşağıya taşınırlar. </a:t>
            </a:r>
          </a:p>
          <a:p>
            <a:r>
              <a:rPr lang="tr-TR" altLang="en-US" dirty="0" smtClean="0"/>
              <a:t>Çözünen madde kolonda sadece hareketli fazla taşındığından, ortalama göç hızı, çözünen maddelerin hareketli fazda geçirdiği zamanın durgun fazda geçirdiği zamanın oranına bağlıdır. </a:t>
            </a:r>
          </a:p>
        </p:txBody>
      </p:sp>
    </p:spTree>
    <p:extLst>
      <p:ext uri="{BB962C8B-B14F-4D97-AF65-F5344CB8AC3E}">
        <p14:creationId xmlns:p14="http://schemas.microsoft.com/office/powerpoint/2010/main" val="349026063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Kolon kromatografide elüsyon(devam)</a:t>
            </a:r>
            <a:endParaRPr lang="en-US" dirty="0"/>
          </a:p>
        </p:txBody>
      </p:sp>
      <p:sp>
        <p:nvSpPr>
          <p:cNvPr id="3" name="Content Placeholder 2"/>
          <p:cNvSpPr>
            <a:spLocks noGrp="1"/>
          </p:cNvSpPr>
          <p:nvPr>
            <p:ph idx="1"/>
          </p:nvPr>
        </p:nvSpPr>
        <p:spPr/>
        <p:txBody>
          <a:bodyPr>
            <a:normAutofit/>
          </a:bodyPr>
          <a:lstStyle/>
          <a:p>
            <a:r>
              <a:rPr lang="tr-TR" altLang="en-US" dirty="0" smtClean="0"/>
              <a:t>Durgun fazda kuvvetli tutulan türler için bu oran küçük, hareketli fazda tutulma büyük ise aynı oran büyük olur. </a:t>
            </a:r>
          </a:p>
          <a:p>
            <a:r>
              <a:rPr lang="tr-TR" altLang="en-US" dirty="0" smtClean="0"/>
              <a:t>İdeal olarak bileşenlerin hızlarının farklı olması, karışımdaki bileşenlerin kolon boyunca bantlar veya bölgeler halinde ayrılmasına sebeb olur.</a:t>
            </a:r>
          </a:p>
          <a:p>
            <a:r>
              <a:rPr lang="tr-TR" altLang="en-US" dirty="0" smtClean="0"/>
              <a:t>Yeterli miktarda hareketli fazın kolondan geçirilmesiyle her bant kolonun sonuna ulaşır (bir başka deyişle kolondan elüe edilmiş olur) ve buradan toplanabilir.</a:t>
            </a:r>
          </a:p>
        </p:txBody>
      </p:sp>
    </p:spTree>
    <p:extLst>
      <p:ext uri="{BB962C8B-B14F-4D97-AF65-F5344CB8AC3E}">
        <p14:creationId xmlns:p14="http://schemas.microsoft.com/office/powerpoint/2010/main" val="13831123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5" name="Rectangle 5" descr="3006"/>
          <p:cNvSpPr>
            <a:spLocks noGrp="1" noChangeAspect="1" noChangeArrowheads="1"/>
          </p:cNvSpPr>
          <p:nvPr isPhoto="1"/>
        </p:nvSpPr>
        <p:spPr bwMode="auto">
          <a:xfrm>
            <a:off x="3497264" y="228600"/>
            <a:ext cx="5024437" cy="6629400"/>
          </a:xfrm>
          <a:prstGeom prst="rect">
            <a:avLst/>
          </a:prstGeom>
          <a:blipFill dpi="0" rotWithShape="1">
            <a:blip r:embed="rId3"/>
            <a:srcRect/>
            <a:stretch>
              <a:fillRect b="-17"/>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377457421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1629</TotalTime>
  <Words>2016</Words>
  <Application>Microsoft Office PowerPoint</Application>
  <PresentationFormat>Widescreen</PresentationFormat>
  <Paragraphs>186</Paragraphs>
  <Slides>47</Slides>
  <Notes>15</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47</vt:i4>
      </vt:variant>
    </vt:vector>
  </HeadingPairs>
  <TitlesOfParts>
    <vt:vector size="53" baseType="lpstr">
      <vt:lpstr>Arial</vt:lpstr>
      <vt:lpstr>Calibri</vt:lpstr>
      <vt:lpstr>Calibri Light</vt:lpstr>
      <vt:lpstr>Symbol</vt:lpstr>
      <vt:lpstr>Office Theme</vt:lpstr>
      <vt:lpstr>Equation</vt:lpstr>
      <vt:lpstr>Kromatografik ayırmalar</vt:lpstr>
      <vt:lpstr>Kromatografinin genel tanımı</vt:lpstr>
      <vt:lpstr>Kromatografinin genel tanımı</vt:lpstr>
      <vt:lpstr>Kromatografik yöntemlerin sınıflandırılması</vt:lpstr>
      <vt:lpstr>PowerPoint Presentation</vt:lpstr>
      <vt:lpstr>Kolon kromatografide elüsyon</vt:lpstr>
      <vt:lpstr>Kolon kromatografide elüsyon(devam)</vt:lpstr>
      <vt:lpstr>Kolon kromatografide elüsyon(devam)</vt:lpstr>
      <vt:lpstr>PowerPoint Presentation</vt:lpstr>
      <vt:lpstr>Kromatogramlar</vt:lpstr>
      <vt:lpstr>PowerPoint Presentation</vt:lpstr>
      <vt:lpstr>Kolon performansını geliştirme yöntemleri</vt:lpstr>
      <vt:lpstr>PowerPoint Presentation</vt:lpstr>
      <vt:lpstr>Kolon performansını geliştirme yöntemleri</vt:lpstr>
      <vt:lpstr>PowerPoint Presentation</vt:lpstr>
      <vt:lpstr>Çözünenlerin göç hızları</vt:lpstr>
      <vt:lpstr>Dağılma katsayıları</vt:lpstr>
      <vt:lpstr>Alınkonma süresi</vt:lpstr>
      <vt:lpstr>PowerPoint Presentation</vt:lpstr>
      <vt:lpstr>Alınkonma süresi(devam)</vt:lpstr>
      <vt:lpstr>Hacimsel akış hızı ve doğrusal akış hızı arasındaki ilişki</vt:lpstr>
      <vt:lpstr>Göç hızı ile dağılma katsayısı arasındaki ilişki</vt:lpstr>
      <vt:lpstr>Alıkonma faktörü</vt:lpstr>
      <vt:lpstr>PowerPoint Presentation</vt:lpstr>
      <vt:lpstr>Seçicilik katsayısı</vt:lpstr>
      <vt:lpstr>Gelecek ders</vt:lpstr>
      <vt:lpstr>Kolon verimliliğinin Nicel Tanımı</vt:lpstr>
      <vt:lpstr>PowerPoint Presentation</vt:lpstr>
      <vt:lpstr>Bir kolonda Tabaka sayısının deneysel tayini</vt:lpstr>
      <vt:lpstr>PowerPoint Presentation</vt:lpstr>
      <vt:lpstr>Kolon verimliliğini etkileyen değişkenler</vt:lpstr>
      <vt:lpstr>PowerPoint Presentation</vt:lpstr>
      <vt:lpstr>Hareketli faz-akış hızının etkisi</vt:lpstr>
      <vt:lpstr>PowerPoint Presentation</vt:lpstr>
      <vt:lpstr>Bant genişleme teorisi</vt:lpstr>
      <vt:lpstr>Bant genişlemesinin teorisi (devam)</vt:lpstr>
      <vt:lpstr>Bant genişlemesinin teorisi (devam)</vt:lpstr>
      <vt:lpstr>Bant genişlemesinin teorisi (devam)</vt:lpstr>
      <vt:lpstr>Bant genişlemesinin teorisi (devam)</vt:lpstr>
      <vt:lpstr>PowerPoint Presentation</vt:lpstr>
      <vt:lpstr>Bant genişlemesini azaltan yöntemlerin özeti</vt:lpstr>
      <vt:lpstr>PowerPoint Presentation</vt:lpstr>
      <vt:lpstr>PowerPoint Presentation</vt:lpstr>
      <vt:lpstr>PowerPoint Presentation</vt:lpstr>
      <vt:lpstr>PowerPoint Presentation</vt:lpstr>
      <vt:lpstr>Kromatografinin uygulamaları</vt:lpstr>
      <vt:lpstr>Ders sonu özeti</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Gokhan Elci</dc:creator>
  <cp:lastModifiedBy>Gokhan Elci</cp:lastModifiedBy>
  <cp:revision>34</cp:revision>
  <dcterms:created xsi:type="dcterms:W3CDTF">2018-06-25T14:34:05Z</dcterms:created>
  <dcterms:modified xsi:type="dcterms:W3CDTF">2019-03-21T07:06:36Z</dcterms:modified>
</cp:coreProperties>
</file>