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1"/>
  </p:notesMasterIdLst>
  <p:sldIdLst>
    <p:sldId id="259" r:id="rId2"/>
    <p:sldId id="261" r:id="rId3"/>
    <p:sldId id="260" r:id="rId4"/>
    <p:sldId id="264" r:id="rId5"/>
    <p:sldId id="262" r:id="rId6"/>
    <p:sldId id="263" r:id="rId7"/>
    <p:sldId id="265" r:id="rId8"/>
    <p:sldId id="266" r:id="rId9"/>
    <p:sldId id="267" r:id="rId10"/>
    <p:sldId id="268" r:id="rId11"/>
    <p:sldId id="269" r:id="rId12"/>
    <p:sldId id="272" r:id="rId13"/>
    <p:sldId id="271" r:id="rId14"/>
    <p:sldId id="270" r:id="rId15"/>
    <p:sldId id="273" r:id="rId16"/>
    <p:sldId id="275" r:id="rId17"/>
    <p:sldId id="276" r:id="rId18"/>
    <p:sldId id="277" r:id="rId19"/>
    <p:sldId id="278" r:id="rId20"/>
    <p:sldId id="279" r:id="rId21"/>
    <p:sldId id="280" r:id="rId22"/>
    <p:sldId id="281" r:id="rId23"/>
    <p:sldId id="282" r:id="rId24"/>
    <p:sldId id="283" r:id="rId25"/>
    <p:sldId id="284" r:id="rId26"/>
    <p:sldId id="285" r:id="rId27"/>
    <p:sldId id="286" r:id="rId28"/>
    <p:sldId id="289" r:id="rId29"/>
    <p:sldId id="287" r:id="rId3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1" d="100"/>
          <a:sy n="61" d="100"/>
        </p:scale>
        <p:origin x="847" y="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A574A51-C1DD-42DF-82CD-9BFC05365767}" type="datetimeFigureOut">
              <a:rPr lang="en-US" smtClean="0"/>
              <a:t>3/21/2019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8CB61E-2191-4841-B9E7-467DA88CCE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45438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 smtClean="0"/>
              <a:t>Boyut</a:t>
            </a:r>
            <a:r>
              <a:rPr lang="tr-TR" baseline="0" dirty="0" smtClean="0"/>
              <a:t> eleme kromatografisini kromatografiye girdiğim zaman anlatıcam ilk başta diğer yöntemler üzerinden gidicez.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8CB61E-2191-4841-B9E7-467DA88CCE8A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195534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 smtClean="0"/>
              <a:t>İki düzenek</a:t>
            </a:r>
            <a:r>
              <a:rPr lang="tr-TR" baseline="0" dirty="0" smtClean="0"/>
              <a:t> arasındaki farkı sor.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8CB61E-2191-4841-B9E7-467DA88CCE8A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433059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8CB61E-2191-4841-B9E7-467DA88CCE8A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7458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34CAF5-93FC-432D-9FEC-3DF6A781E7EB}" type="datetimeFigureOut">
              <a:rPr lang="en-US" smtClean="0"/>
              <a:t>3/21/2019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068FE8-C348-422B-A504-779CFF3E6F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40643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34CAF5-93FC-432D-9FEC-3DF6A781E7EB}" type="datetimeFigureOut">
              <a:rPr lang="en-US" smtClean="0"/>
              <a:t>3/21/2019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068FE8-C348-422B-A504-779CFF3E6F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26480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34CAF5-93FC-432D-9FEC-3DF6A781E7EB}" type="datetimeFigureOut">
              <a:rPr lang="en-US" smtClean="0"/>
              <a:t>3/21/2019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068FE8-C348-422B-A504-779CFF3E6F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04622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34CAF5-93FC-432D-9FEC-3DF6A781E7EB}" type="datetimeFigureOut">
              <a:rPr lang="en-US" smtClean="0"/>
              <a:t>3/21/2019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068FE8-C348-422B-A504-779CFF3E6F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3136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34CAF5-93FC-432D-9FEC-3DF6A781E7EB}" type="datetimeFigureOut">
              <a:rPr lang="en-US" smtClean="0"/>
              <a:t>3/21/2019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068FE8-C348-422B-A504-779CFF3E6F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54489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34CAF5-93FC-432D-9FEC-3DF6A781E7EB}" type="datetimeFigureOut">
              <a:rPr lang="en-US" smtClean="0"/>
              <a:t>3/21/2019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068FE8-C348-422B-A504-779CFF3E6F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31131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34CAF5-93FC-432D-9FEC-3DF6A781E7EB}" type="datetimeFigureOut">
              <a:rPr lang="en-US" smtClean="0"/>
              <a:t>3/21/2019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068FE8-C348-422B-A504-779CFF3E6F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49113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34CAF5-93FC-432D-9FEC-3DF6A781E7EB}" type="datetimeFigureOut">
              <a:rPr lang="en-US" smtClean="0"/>
              <a:t>3/21/2019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068FE8-C348-422B-A504-779CFF3E6F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42485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34CAF5-93FC-432D-9FEC-3DF6A781E7EB}" type="datetimeFigureOut">
              <a:rPr lang="en-US" smtClean="0"/>
              <a:t>3/21/2019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068FE8-C348-422B-A504-779CFF3E6F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51027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34CAF5-93FC-432D-9FEC-3DF6A781E7EB}" type="datetimeFigureOut">
              <a:rPr lang="en-US" smtClean="0"/>
              <a:t>3/21/2019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068FE8-C348-422B-A504-779CFF3E6F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618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34CAF5-93FC-432D-9FEC-3DF6A781E7EB}" type="datetimeFigureOut">
              <a:rPr lang="en-US" smtClean="0"/>
              <a:t>3/21/2019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068FE8-C348-422B-A504-779CFF3E6F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64413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34CAF5-93FC-432D-9FEC-3DF6A781E7EB}" type="datetimeFigureOut">
              <a:rPr lang="en-US" smtClean="0"/>
              <a:t>3/21/2019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68FE8-C348-422B-A504-779CFF3E6F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31929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3044" y="77026"/>
            <a:ext cx="10515600" cy="1325563"/>
          </a:xfrm>
        </p:spPr>
        <p:txBody>
          <a:bodyPr/>
          <a:lstStyle/>
          <a:p>
            <a:r>
              <a:rPr lang="tr-TR" dirty="0" smtClean="0"/>
              <a:t>Ayrıştırma ve Saflaştırmanın önemi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3214" y="1402589"/>
            <a:ext cx="7454030" cy="5286309"/>
          </a:xfrm>
        </p:spPr>
        <p:txBody>
          <a:bodyPr>
            <a:normAutofit/>
          </a:bodyPr>
          <a:lstStyle/>
          <a:p>
            <a:r>
              <a:rPr lang="tr-TR" dirty="0" smtClean="0"/>
              <a:t>Ayrıştırma ve saflaştırma özellikle sentez işlemlerinde, endüstriyel kimyada, biyomedikal bilimlerde ve kimyasal analizlerde büyük önem taşımaktadır. </a:t>
            </a:r>
          </a:p>
          <a:p>
            <a:endParaRPr lang="tr-TR" dirty="0"/>
          </a:p>
          <a:p>
            <a:r>
              <a:rPr lang="tr-TR" dirty="0" smtClean="0"/>
              <a:t>Peki ayırma ve saflaştırma neden bu kadar önemlidir?</a:t>
            </a:r>
          </a:p>
          <a:p>
            <a:pPr lvl="1"/>
            <a:r>
              <a:rPr lang="tr-TR" b="1" i="1" dirty="0" smtClean="0"/>
              <a:t>Girişim (interference)</a:t>
            </a:r>
            <a:r>
              <a:rPr lang="tr-TR" dirty="0" smtClean="0"/>
              <a:t> etkisine sahip maddelerin varlığı görülmek istenen sinyalde değişime sebeb olacağından, ayrıma ve saflaştırma teknikleri ile uzaklaştırılmaları gerekmektedir.</a:t>
            </a:r>
          </a:p>
          <a:p>
            <a:pPr lvl="1"/>
            <a:endParaRPr lang="tr-TR" dirty="0" smtClean="0"/>
          </a:p>
          <a:p>
            <a:endParaRPr lang="en-US" dirty="0"/>
          </a:p>
        </p:txBody>
      </p:sp>
      <p:sp>
        <p:nvSpPr>
          <p:cNvPr id="4" name="Rectangle 5" descr="3001"/>
          <p:cNvSpPr>
            <a:spLocks noGrp="1" noChangeAspect="1" noChangeArrowheads="1"/>
          </p:cNvSpPr>
          <p:nvPr isPhoto="1"/>
        </p:nvSpPr>
        <p:spPr bwMode="auto">
          <a:xfrm>
            <a:off x="8217074" y="1402589"/>
            <a:ext cx="3889392" cy="4377846"/>
          </a:xfrm>
          <a:prstGeom prst="rect">
            <a:avLst/>
          </a:prstGeom>
          <a:blipFill dpi="0" rotWithShape="1">
            <a:blip r:embed="rId2"/>
            <a:srcRect/>
            <a:stretch>
              <a:fillRect r="-20"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0335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strike="sngStrike" dirty="0" smtClean="0"/>
              <a:t>Boyut</a:t>
            </a:r>
          </a:p>
          <a:p>
            <a:r>
              <a:rPr lang="tr-TR" dirty="0" smtClean="0"/>
              <a:t>Kütle ve yoğunluk</a:t>
            </a:r>
          </a:p>
          <a:p>
            <a:r>
              <a:rPr lang="tr-TR" dirty="0" smtClean="0">
                <a:solidFill>
                  <a:schemeClr val="bg1">
                    <a:lumMod val="85000"/>
                  </a:schemeClr>
                </a:solidFill>
              </a:rPr>
              <a:t>Komplex oluşumu ile ayırma</a:t>
            </a:r>
          </a:p>
          <a:p>
            <a:r>
              <a:rPr lang="tr-TR" dirty="0" smtClean="0">
                <a:solidFill>
                  <a:schemeClr val="bg1">
                    <a:lumMod val="85000"/>
                  </a:schemeClr>
                </a:solidFill>
              </a:rPr>
              <a:t>Fiziksel durum değişimi (faz değişimi)</a:t>
            </a:r>
          </a:p>
          <a:p>
            <a:r>
              <a:rPr lang="tr-TR" dirty="0" smtClean="0">
                <a:solidFill>
                  <a:schemeClr val="bg1">
                    <a:lumMod val="85000"/>
                  </a:schemeClr>
                </a:solidFill>
              </a:rPr>
              <a:t>Kimyasal durum değişimi</a:t>
            </a:r>
          </a:p>
          <a:p>
            <a:r>
              <a:rPr lang="tr-TR" dirty="0" smtClean="0">
                <a:solidFill>
                  <a:schemeClr val="bg1">
                    <a:lumMod val="85000"/>
                  </a:schemeClr>
                </a:solidFill>
              </a:rPr>
              <a:t>Fazlar arasında dağılım</a:t>
            </a:r>
            <a:endParaRPr lang="en-US" dirty="0">
              <a:solidFill>
                <a:schemeClr val="bg1">
                  <a:lumMod val="8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6754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Kütle ve yoğunluk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err="1"/>
              <a:t>Eğer</a:t>
            </a:r>
            <a:r>
              <a:rPr lang="en-US" dirty="0"/>
              <a:t> </a:t>
            </a:r>
            <a:r>
              <a:rPr lang="en-US" dirty="0" err="1"/>
              <a:t>karışımdaki</a:t>
            </a:r>
            <a:r>
              <a:rPr lang="en-US" dirty="0"/>
              <a:t> </a:t>
            </a:r>
            <a:r>
              <a:rPr lang="en-US" dirty="0" err="1"/>
              <a:t>bileşenlerin</a:t>
            </a:r>
            <a:r>
              <a:rPr lang="en-US" dirty="0"/>
              <a:t> </a:t>
            </a:r>
            <a:r>
              <a:rPr lang="en-US" dirty="0" err="1"/>
              <a:t>kütle</a:t>
            </a:r>
            <a:r>
              <a:rPr lang="en-US" dirty="0"/>
              <a:t> yada </a:t>
            </a:r>
            <a:r>
              <a:rPr lang="en-US" dirty="0" err="1"/>
              <a:t>yoğunluk</a:t>
            </a:r>
            <a:r>
              <a:rPr lang="en-US" dirty="0"/>
              <a:t> </a:t>
            </a:r>
            <a:r>
              <a:rPr lang="en-US" dirty="0" err="1"/>
              <a:t>farkları</a:t>
            </a:r>
            <a:r>
              <a:rPr lang="en-US" dirty="0"/>
              <a:t> </a:t>
            </a:r>
            <a:r>
              <a:rPr lang="en-US" dirty="0" err="1"/>
              <a:t>var</a:t>
            </a:r>
            <a:r>
              <a:rPr lang="en-US" dirty="0"/>
              <a:t> </a:t>
            </a:r>
            <a:r>
              <a:rPr lang="en-US" dirty="0" err="1"/>
              <a:t>ise</a:t>
            </a:r>
            <a:r>
              <a:rPr lang="en-US" dirty="0"/>
              <a:t> </a:t>
            </a:r>
            <a:r>
              <a:rPr lang="en-US" dirty="0" err="1"/>
              <a:t>santrifüj</a:t>
            </a:r>
            <a:r>
              <a:rPr lang="en-US" dirty="0"/>
              <a:t> </a:t>
            </a:r>
            <a:r>
              <a:rPr lang="en-US" dirty="0" err="1"/>
              <a:t>ederek</a:t>
            </a:r>
            <a:r>
              <a:rPr lang="en-US" dirty="0"/>
              <a:t> </a:t>
            </a:r>
            <a:r>
              <a:rPr lang="en-US" dirty="0" smtClean="0"/>
              <a:t>yada</a:t>
            </a:r>
            <a:r>
              <a:rPr lang="tr-TR" dirty="0" smtClean="0"/>
              <a:t> </a:t>
            </a:r>
            <a:r>
              <a:rPr lang="en-US" dirty="0" err="1" smtClean="0"/>
              <a:t>bazen</a:t>
            </a:r>
            <a:r>
              <a:rPr lang="en-US" dirty="0" smtClean="0"/>
              <a:t> </a:t>
            </a:r>
            <a:r>
              <a:rPr lang="en-US" dirty="0" err="1"/>
              <a:t>sadece</a:t>
            </a:r>
            <a:r>
              <a:rPr lang="en-US" dirty="0"/>
              <a:t> </a:t>
            </a:r>
            <a:r>
              <a:rPr lang="en-US" dirty="0" err="1"/>
              <a:t>süspande</a:t>
            </a:r>
            <a:r>
              <a:rPr lang="en-US" dirty="0"/>
              <a:t> </a:t>
            </a:r>
            <a:r>
              <a:rPr lang="en-US" dirty="0" err="1"/>
              <a:t>edip</a:t>
            </a:r>
            <a:r>
              <a:rPr lang="en-US" dirty="0"/>
              <a:t> </a:t>
            </a:r>
            <a:r>
              <a:rPr lang="en-US" dirty="0" err="1"/>
              <a:t>yer</a:t>
            </a:r>
            <a:r>
              <a:rPr lang="en-US" dirty="0"/>
              <a:t> </a:t>
            </a:r>
            <a:r>
              <a:rPr lang="en-US" dirty="0" err="1"/>
              <a:t>çekiminde</a:t>
            </a:r>
            <a:r>
              <a:rPr lang="en-US" dirty="0"/>
              <a:t> </a:t>
            </a:r>
            <a:r>
              <a:rPr lang="en-US" dirty="0" err="1"/>
              <a:t>çökmesi</a:t>
            </a:r>
            <a:r>
              <a:rPr lang="en-US" dirty="0"/>
              <a:t> </a:t>
            </a:r>
            <a:r>
              <a:rPr lang="en-US" dirty="0" err="1"/>
              <a:t>beklenerek</a:t>
            </a:r>
            <a:r>
              <a:rPr lang="en-US" dirty="0"/>
              <a:t> </a:t>
            </a:r>
            <a:r>
              <a:rPr lang="en-US" dirty="0" err="1"/>
              <a:t>ayrıştırılması</a:t>
            </a:r>
            <a:r>
              <a:rPr lang="en-US" dirty="0"/>
              <a:t> </a:t>
            </a:r>
            <a:r>
              <a:rPr lang="en-US" dirty="0" smtClean="0"/>
              <a:t>m</a:t>
            </a:r>
            <a:r>
              <a:rPr lang="tr-TR" dirty="0" smtClean="0"/>
              <a:t>ü</a:t>
            </a:r>
            <a:r>
              <a:rPr lang="en-US" dirty="0" err="1" smtClean="0"/>
              <a:t>mk</a:t>
            </a:r>
            <a:r>
              <a:rPr lang="tr-TR" dirty="0" smtClean="0"/>
              <a:t>ü</a:t>
            </a:r>
            <a:r>
              <a:rPr lang="en-US" dirty="0" smtClean="0"/>
              <a:t>n</a:t>
            </a:r>
            <a:r>
              <a:rPr lang="tr-TR" dirty="0" smtClean="0"/>
              <a:t> </a:t>
            </a:r>
            <a:r>
              <a:rPr lang="en-US" dirty="0" err="1" smtClean="0"/>
              <a:t>olabilmektedir</a:t>
            </a:r>
            <a:r>
              <a:rPr lang="en-US" dirty="0"/>
              <a:t>.</a:t>
            </a:r>
          </a:p>
          <a:p>
            <a:r>
              <a:rPr lang="en-US" dirty="0" err="1"/>
              <a:t>Farklı</a:t>
            </a:r>
            <a:r>
              <a:rPr lang="en-US" dirty="0"/>
              <a:t> </a:t>
            </a:r>
            <a:r>
              <a:rPr lang="en-US" dirty="0" err="1"/>
              <a:t>kütle</a:t>
            </a:r>
            <a:r>
              <a:rPr lang="en-US" dirty="0"/>
              <a:t> </a:t>
            </a:r>
            <a:r>
              <a:rPr lang="en-US" dirty="0" err="1"/>
              <a:t>ve</a:t>
            </a:r>
            <a:r>
              <a:rPr lang="en-US" dirty="0"/>
              <a:t> </a:t>
            </a:r>
            <a:r>
              <a:rPr lang="en-US" dirty="0" err="1"/>
              <a:t>farklı</a:t>
            </a:r>
            <a:r>
              <a:rPr lang="en-US" dirty="0"/>
              <a:t> </a:t>
            </a:r>
            <a:r>
              <a:rPr lang="en-US" dirty="0" err="1"/>
              <a:t>yoğunlluktaki</a:t>
            </a:r>
            <a:r>
              <a:rPr lang="en-US" dirty="0"/>
              <a:t> </a:t>
            </a:r>
            <a:r>
              <a:rPr lang="en-US" dirty="0" err="1"/>
              <a:t>bileşenler</a:t>
            </a:r>
            <a:r>
              <a:rPr lang="en-US" dirty="0"/>
              <a:t> </a:t>
            </a:r>
            <a:r>
              <a:rPr lang="en-US" dirty="0" err="1" smtClean="0"/>
              <a:t>farklı</a:t>
            </a:r>
            <a:r>
              <a:rPr lang="tr-TR" dirty="0" smtClean="0"/>
              <a:t> </a:t>
            </a:r>
            <a:r>
              <a:rPr lang="en-US" dirty="0" err="1" smtClean="0"/>
              <a:t>çökme</a:t>
            </a:r>
            <a:r>
              <a:rPr lang="tr-TR" dirty="0" smtClean="0"/>
              <a:t> </a:t>
            </a:r>
            <a:r>
              <a:rPr lang="en-US" dirty="0" smtClean="0"/>
              <a:t>(</a:t>
            </a:r>
            <a:r>
              <a:rPr lang="en-US" dirty="0" err="1" smtClean="0"/>
              <a:t>sedimentasyon</a:t>
            </a:r>
            <a:r>
              <a:rPr lang="en-US" dirty="0"/>
              <a:t>) </a:t>
            </a:r>
            <a:r>
              <a:rPr lang="en-US" dirty="0" err="1" smtClean="0"/>
              <a:t>hızları</a:t>
            </a:r>
            <a:r>
              <a:rPr lang="tr-TR" dirty="0" smtClean="0"/>
              <a:t> </a:t>
            </a:r>
            <a:r>
              <a:rPr lang="en-US" dirty="0" err="1" smtClean="0"/>
              <a:t>gösterirler</a:t>
            </a:r>
            <a:r>
              <a:rPr lang="en-US" dirty="0"/>
              <a:t>. </a:t>
            </a:r>
            <a:r>
              <a:rPr lang="en-US" dirty="0" err="1"/>
              <a:t>Eğer</a:t>
            </a:r>
            <a:r>
              <a:rPr lang="en-US" dirty="0"/>
              <a:t> </a:t>
            </a:r>
            <a:r>
              <a:rPr lang="en-US" dirty="0" err="1"/>
              <a:t>süspansiyondaki</a:t>
            </a:r>
            <a:r>
              <a:rPr lang="en-US" dirty="0"/>
              <a:t> </a:t>
            </a:r>
            <a:r>
              <a:rPr lang="en-US" dirty="0" err="1"/>
              <a:t>partiküllerin</a:t>
            </a:r>
            <a:r>
              <a:rPr lang="en-US" dirty="0"/>
              <a:t> </a:t>
            </a:r>
            <a:r>
              <a:rPr lang="en-US" dirty="0" err="1"/>
              <a:t>yoğunluğu</a:t>
            </a:r>
            <a:r>
              <a:rPr lang="en-US" dirty="0"/>
              <a:t> </a:t>
            </a:r>
            <a:r>
              <a:rPr lang="en-US" dirty="0" err="1"/>
              <a:t>eşit</a:t>
            </a:r>
            <a:r>
              <a:rPr lang="en-US" dirty="0"/>
              <a:t> </a:t>
            </a:r>
            <a:r>
              <a:rPr lang="en-US" dirty="0" err="1"/>
              <a:t>ise</a:t>
            </a:r>
            <a:r>
              <a:rPr lang="en-US" dirty="0"/>
              <a:t> </a:t>
            </a:r>
            <a:r>
              <a:rPr lang="en-US" dirty="0" err="1"/>
              <a:t>kütlelerine</a:t>
            </a:r>
            <a:r>
              <a:rPr lang="en-US" dirty="0"/>
              <a:t> </a:t>
            </a:r>
            <a:r>
              <a:rPr lang="en-US" dirty="0" err="1" smtClean="0"/>
              <a:t>göre</a:t>
            </a:r>
            <a:r>
              <a:rPr lang="tr-TR" dirty="0" smtClean="0"/>
              <a:t> </a:t>
            </a:r>
            <a:r>
              <a:rPr lang="en-US" dirty="0" err="1" smtClean="0"/>
              <a:t>çökerler</a:t>
            </a:r>
            <a:r>
              <a:rPr lang="en-US" dirty="0"/>
              <a:t>. </a:t>
            </a:r>
            <a:r>
              <a:rPr lang="en-US" dirty="0" err="1"/>
              <a:t>Büyük</a:t>
            </a:r>
            <a:r>
              <a:rPr lang="en-US" dirty="0"/>
              <a:t> </a:t>
            </a:r>
            <a:r>
              <a:rPr lang="en-US" dirty="0" err="1" smtClean="0"/>
              <a:t>kütlel</a:t>
            </a:r>
            <a:r>
              <a:rPr lang="tr-TR" dirty="0" smtClean="0"/>
              <a:t>i</a:t>
            </a:r>
            <a:r>
              <a:rPr lang="en-US" dirty="0" smtClean="0"/>
              <a:t> </a:t>
            </a:r>
            <a:r>
              <a:rPr lang="en-US" dirty="0" err="1"/>
              <a:t>olan</a:t>
            </a:r>
            <a:r>
              <a:rPr lang="en-US" dirty="0"/>
              <a:t> </a:t>
            </a:r>
            <a:r>
              <a:rPr lang="en-US" dirty="0" err="1"/>
              <a:t>önce</a:t>
            </a:r>
            <a:r>
              <a:rPr lang="en-US" dirty="0"/>
              <a:t> </a:t>
            </a:r>
            <a:r>
              <a:rPr lang="en-US" dirty="0" err="1"/>
              <a:t>çöker</a:t>
            </a:r>
            <a:r>
              <a:rPr lang="en-US" dirty="0"/>
              <a:t>. </a:t>
            </a:r>
            <a:r>
              <a:rPr lang="en-US" dirty="0" err="1"/>
              <a:t>Eğer</a:t>
            </a:r>
            <a:r>
              <a:rPr lang="en-US" dirty="0"/>
              <a:t> </a:t>
            </a:r>
            <a:r>
              <a:rPr lang="en-US" dirty="0" err="1"/>
              <a:t>kütleleri</a:t>
            </a:r>
            <a:r>
              <a:rPr lang="en-US" dirty="0"/>
              <a:t> </a:t>
            </a:r>
            <a:r>
              <a:rPr lang="en-US" dirty="0" err="1"/>
              <a:t>eşit</a:t>
            </a:r>
            <a:r>
              <a:rPr lang="en-US" dirty="0"/>
              <a:t> </a:t>
            </a:r>
            <a:r>
              <a:rPr lang="en-US" dirty="0" err="1"/>
              <a:t>ise</a:t>
            </a:r>
            <a:r>
              <a:rPr lang="en-US" dirty="0"/>
              <a:t> </a:t>
            </a:r>
            <a:r>
              <a:rPr lang="en-US" dirty="0" err="1"/>
              <a:t>yoğunluklarına</a:t>
            </a:r>
            <a:r>
              <a:rPr lang="en-US" dirty="0"/>
              <a:t> </a:t>
            </a:r>
            <a:r>
              <a:rPr lang="en-US" dirty="0" err="1" smtClean="0"/>
              <a:t>göre</a:t>
            </a:r>
            <a:r>
              <a:rPr lang="tr-TR" dirty="0" smtClean="0"/>
              <a:t> </a:t>
            </a:r>
            <a:r>
              <a:rPr lang="en-US" dirty="0" err="1" smtClean="0"/>
              <a:t>çökerler</a:t>
            </a:r>
            <a:r>
              <a:rPr lang="en-US" dirty="0"/>
              <a:t>. </a:t>
            </a:r>
            <a:r>
              <a:rPr lang="en-US" dirty="0" err="1"/>
              <a:t>Yoğunluğu</a:t>
            </a:r>
            <a:r>
              <a:rPr lang="en-US" dirty="0"/>
              <a:t> </a:t>
            </a:r>
            <a:r>
              <a:rPr lang="en-US" dirty="0" err="1"/>
              <a:t>büyük</a:t>
            </a:r>
            <a:r>
              <a:rPr lang="en-US" dirty="0"/>
              <a:t> </a:t>
            </a:r>
            <a:r>
              <a:rPr lang="en-US" dirty="0" err="1"/>
              <a:t>olan</a:t>
            </a:r>
            <a:r>
              <a:rPr lang="en-US" dirty="0"/>
              <a:t> </a:t>
            </a:r>
            <a:r>
              <a:rPr lang="en-US" dirty="0" err="1"/>
              <a:t>önce</a:t>
            </a:r>
            <a:r>
              <a:rPr lang="en-US" dirty="0"/>
              <a:t> </a:t>
            </a:r>
            <a:r>
              <a:rPr lang="en-US" dirty="0" err="1"/>
              <a:t>çöker</a:t>
            </a:r>
            <a:r>
              <a:rPr lang="en-US" dirty="0" smtClean="0"/>
              <a:t>.</a:t>
            </a:r>
            <a:endParaRPr lang="tr-TR" dirty="0" smtClean="0"/>
          </a:p>
          <a:p>
            <a:r>
              <a:rPr lang="tr-TR" dirty="0" smtClean="0"/>
              <a:t>Biyokimyada bu yöntem sıklıkla kullanılan bir yöntemdir.</a:t>
            </a:r>
          </a:p>
          <a:p>
            <a:r>
              <a:rPr lang="tr-TR" dirty="0" smtClean="0"/>
              <a:t>Ekstrasyon konusunda yoğunluk farkı konusuna tekrar bir geri dönüş yapıcaz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2820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Santrifüjleme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7879915" cy="4351338"/>
          </a:xfrm>
        </p:spPr>
        <p:txBody>
          <a:bodyPr>
            <a:normAutofit/>
          </a:bodyPr>
          <a:lstStyle/>
          <a:p>
            <a:r>
              <a:rPr lang="en-US" dirty="0" err="1"/>
              <a:t>Çökelek</a:t>
            </a:r>
            <a:r>
              <a:rPr lang="en-US" dirty="0"/>
              <a:t> </a:t>
            </a:r>
            <a:r>
              <a:rPr lang="en-US" dirty="0" err="1"/>
              <a:t>miktarının</a:t>
            </a:r>
            <a:r>
              <a:rPr lang="en-US" dirty="0"/>
              <a:t> </a:t>
            </a:r>
            <a:r>
              <a:rPr lang="en-US" dirty="0" err="1"/>
              <a:t>çok</a:t>
            </a:r>
            <a:r>
              <a:rPr lang="en-US" dirty="0"/>
              <a:t> </a:t>
            </a:r>
            <a:r>
              <a:rPr lang="en-US" b="1" dirty="0" err="1"/>
              <a:t>az</a:t>
            </a:r>
            <a:r>
              <a:rPr lang="en-US" b="1" dirty="0"/>
              <a:t> </a:t>
            </a:r>
            <a:r>
              <a:rPr lang="en-US" dirty="0" err="1"/>
              <a:t>olması</a:t>
            </a:r>
            <a:r>
              <a:rPr lang="en-US" dirty="0"/>
              <a:t> </a:t>
            </a:r>
            <a:r>
              <a:rPr lang="en-US" dirty="0" err="1"/>
              <a:t>veya</a:t>
            </a:r>
            <a:r>
              <a:rPr lang="en-US" dirty="0"/>
              <a:t> </a:t>
            </a:r>
            <a:r>
              <a:rPr lang="en-US" dirty="0" err="1"/>
              <a:t>taneciklerin</a:t>
            </a:r>
            <a:r>
              <a:rPr lang="en-US" dirty="0"/>
              <a:t> </a:t>
            </a:r>
            <a:r>
              <a:rPr lang="en-US" b="1" dirty="0" err="1"/>
              <a:t>küçük</a:t>
            </a:r>
            <a:r>
              <a:rPr lang="en-US" b="1" dirty="0"/>
              <a:t> </a:t>
            </a:r>
            <a:r>
              <a:rPr lang="en-US" dirty="0" err="1"/>
              <a:t>ve</a:t>
            </a:r>
            <a:r>
              <a:rPr lang="en-US" dirty="0"/>
              <a:t> </a:t>
            </a:r>
            <a:r>
              <a:rPr lang="en-US" b="1" dirty="0" err="1"/>
              <a:t>hafif</a:t>
            </a:r>
            <a:r>
              <a:rPr lang="en-US" b="1" dirty="0"/>
              <a:t> </a:t>
            </a:r>
            <a:r>
              <a:rPr lang="en-US" dirty="0" err="1"/>
              <a:t>olması</a:t>
            </a:r>
            <a:r>
              <a:rPr lang="en-US" dirty="0"/>
              <a:t> </a:t>
            </a:r>
            <a:r>
              <a:rPr lang="en-US" dirty="0" err="1"/>
              <a:t>durumunda</a:t>
            </a:r>
            <a:r>
              <a:rPr lang="en-US" dirty="0"/>
              <a:t>, </a:t>
            </a:r>
            <a:r>
              <a:rPr lang="en-US" b="1" dirty="0" err="1" smtClean="0"/>
              <a:t>süzme</a:t>
            </a:r>
            <a:r>
              <a:rPr lang="tr-TR" b="1" dirty="0" smtClean="0"/>
              <a:t> </a:t>
            </a:r>
            <a:r>
              <a:rPr lang="en-US" b="1" dirty="0" err="1" smtClean="0"/>
              <a:t>işlemleri</a:t>
            </a:r>
            <a:r>
              <a:rPr lang="en-US" b="1" dirty="0" smtClean="0"/>
              <a:t> </a:t>
            </a:r>
            <a:r>
              <a:rPr lang="en-US" b="1" dirty="0" err="1"/>
              <a:t>yetersiz</a:t>
            </a:r>
            <a:r>
              <a:rPr lang="en-US" b="1" dirty="0"/>
              <a:t> </a:t>
            </a:r>
            <a:r>
              <a:rPr lang="en-US" dirty="0" err="1"/>
              <a:t>kalır</a:t>
            </a:r>
            <a:r>
              <a:rPr lang="en-US" dirty="0"/>
              <a:t>. </a:t>
            </a:r>
            <a:r>
              <a:rPr lang="en-US" dirty="0" err="1"/>
              <a:t>Böyle</a:t>
            </a:r>
            <a:r>
              <a:rPr lang="en-US" dirty="0"/>
              <a:t> </a:t>
            </a:r>
            <a:r>
              <a:rPr lang="en-US" dirty="0" err="1"/>
              <a:t>durumlarda</a:t>
            </a:r>
            <a:r>
              <a:rPr lang="en-US" dirty="0"/>
              <a:t> </a:t>
            </a:r>
            <a:r>
              <a:rPr lang="en-US" dirty="0" err="1"/>
              <a:t>çökeleğin</a:t>
            </a:r>
            <a:r>
              <a:rPr lang="en-US" dirty="0"/>
              <a:t> </a:t>
            </a:r>
            <a:r>
              <a:rPr lang="en-US" dirty="0" err="1"/>
              <a:t>sıvı</a:t>
            </a:r>
            <a:r>
              <a:rPr lang="en-US" dirty="0"/>
              <a:t> </a:t>
            </a:r>
            <a:r>
              <a:rPr lang="en-US" dirty="0" err="1"/>
              <a:t>fazdan</a:t>
            </a:r>
            <a:r>
              <a:rPr lang="en-US" dirty="0"/>
              <a:t> </a:t>
            </a:r>
            <a:r>
              <a:rPr lang="en-US" dirty="0" err="1"/>
              <a:t>ayrılarak</a:t>
            </a:r>
            <a:r>
              <a:rPr lang="en-US" dirty="0"/>
              <a:t> </a:t>
            </a:r>
            <a:r>
              <a:rPr lang="en-US" dirty="0" err="1" smtClean="0"/>
              <a:t>çökmesini</a:t>
            </a:r>
            <a:r>
              <a:rPr lang="tr-TR" dirty="0" smtClean="0"/>
              <a:t> </a:t>
            </a:r>
            <a:r>
              <a:rPr lang="en-US" dirty="0" err="1" smtClean="0"/>
              <a:t>sağlamak</a:t>
            </a:r>
            <a:r>
              <a:rPr lang="en-US" dirty="0" smtClean="0"/>
              <a:t> </a:t>
            </a:r>
            <a:r>
              <a:rPr lang="en-US" dirty="0" err="1"/>
              <a:t>için</a:t>
            </a:r>
            <a:r>
              <a:rPr lang="en-US" dirty="0"/>
              <a:t> </a:t>
            </a:r>
            <a:r>
              <a:rPr lang="en-US" b="1" dirty="0"/>
              <a:t>"</a:t>
            </a:r>
            <a:r>
              <a:rPr lang="en-US" b="1" dirty="0" err="1"/>
              <a:t>santrifüjleme</a:t>
            </a:r>
            <a:r>
              <a:rPr lang="en-US" b="1" dirty="0"/>
              <a:t>" </a:t>
            </a:r>
            <a:r>
              <a:rPr lang="en-US" dirty="0" err="1"/>
              <a:t>yapılır</a:t>
            </a:r>
            <a:r>
              <a:rPr lang="en-US" dirty="0"/>
              <a:t> (</a:t>
            </a:r>
            <a:r>
              <a:rPr lang="en-US" dirty="0" err="1"/>
              <a:t>Şekil</a:t>
            </a:r>
            <a:r>
              <a:rPr lang="en-US" dirty="0"/>
              <a:t> 11.7).</a:t>
            </a:r>
          </a:p>
          <a:p>
            <a:r>
              <a:rPr lang="en-US" dirty="0" err="1"/>
              <a:t>Santrifüjlemede</a:t>
            </a:r>
            <a:r>
              <a:rPr lang="en-US" dirty="0"/>
              <a:t> </a:t>
            </a:r>
            <a:r>
              <a:rPr lang="en-US" dirty="0" err="1"/>
              <a:t>temel</a:t>
            </a:r>
            <a:r>
              <a:rPr lang="en-US" dirty="0"/>
              <a:t> </a:t>
            </a:r>
            <a:r>
              <a:rPr lang="en-US" dirty="0" err="1"/>
              <a:t>amaç</a:t>
            </a:r>
            <a:r>
              <a:rPr lang="en-US" dirty="0"/>
              <a:t>, </a:t>
            </a:r>
            <a:r>
              <a:rPr lang="en-US" dirty="0" err="1"/>
              <a:t>yerçekimi</a:t>
            </a:r>
            <a:r>
              <a:rPr lang="en-US" dirty="0"/>
              <a:t> </a:t>
            </a:r>
            <a:r>
              <a:rPr lang="en-US" dirty="0" err="1"/>
              <a:t>kuvvetini</a:t>
            </a:r>
            <a:r>
              <a:rPr lang="en-US" dirty="0"/>
              <a:t> </a:t>
            </a:r>
            <a:r>
              <a:rPr lang="en-US" dirty="0" err="1"/>
              <a:t>aşacak</a:t>
            </a:r>
            <a:r>
              <a:rPr lang="en-US" dirty="0"/>
              <a:t> </a:t>
            </a:r>
            <a:r>
              <a:rPr lang="en-US" dirty="0" err="1"/>
              <a:t>büyüklükte</a:t>
            </a:r>
            <a:r>
              <a:rPr lang="en-US" dirty="0"/>
              <a:t> </a:t>
            </a:r>
            <a:r>
              <a:rPr lang="en-US" dirty="0" err="1"/>
              <a:t>bir</a:t>
            </a:r>
            <a:r>
              <a:rPr lang="en-US" dirty="0"/>
              <a:t> </a:t>
            </a:r>
            <a:r>
              <a:rPr lang="en-US" b="1" dirty="0" err="1"/>
              <a:t>merkezkaç</a:t>
            </a:r>
            <a:r>
              <a:rPr lang="en-US" b="1" dirty="0"/>
              <a:t> </a:t>
            </a:r>
            <a:r>
              <a:rPr lang="en-US" dirty="0" err="1" smtClean="0"/>
              <a:t>kuvvetininuygulanması</a:t>
            </a:r>
            <a:r>
              <a:rPr lang="en-US" dirty="0" smtClean="0"/>
              <a:t> </a:t>
            </a:r>
            <a:r>
              <a:rPr lang="en-US" dirty="0" err="1"/>
              <a:t>ile</a:t>
            </a:r>
            <a:r>
              <a:rPr lang="en-US" dirty="0"/>
              <a:t> </a:t>
            </a:r>
            <a:r>
              <a:rPr lang="en-US" dirty="0" err="1"/>
              <a:t>taneciklerin</a:t>
            </a:r>
            <a:r>
              <a:rPr lang="en-US" dirty="0"/>
              <a:t> </a:t>
            </a:r>
            <a:r>
              <a:rPr lang="en-US" dirty="0" err="1"/>
              <a:t>santrifuj</a:t>
            </a:r>
            <a:r>
              <a:rPr lang="en-US" dirty="0"/>
              <a:t> </a:t>
            </a:r>
            <a:r>
              <a:rPr lang="en-US" dirty="0" err="1"/>
              <a:t>tüpü</a:t>
            </a:r>
            <a:r>
              <a:rPr lang="en-US" dirty="0"/>
              <a:t> </a:t>
            </a:r>
            <a:r>
              <a:rPr lang="en-US" dirty="0" err="1"/>
              <a:t>dibine</a:t>
            </a:r>
            <a:r>
              <a:rPr lang="en-US" dirty="0"/>
              <a:t> </a:t>
            </a:r>
            <a:r>
              <a:rPr lang="en-US" b="1" dirty="0" err="1"/>
              <a:t>sıkıştırılarak</a:t>
            </a:r>
            <a:r>
              <a:rPr lang="en-US" b="1" dirty="0"/>
              <a:t> </a:t>
            </a:r>
            <a:r>
              <a:rPr lang="en-US" b="1" dirty="0" err="1" smtClean="0"/>
              <a:t>toplanmasını</a:t>
            </a:r>
            <a:r>
              <a:rPr lang="tr-TR" b="1" dirty="0" smtClean="0"/>
              <a:t> </a:t>
            </a:r>
            <a:r>
              <a:rPr lang="en-US" dirty="0" err="1" smtClean="0"/>
              <a:t>sağlamaktır</a:t>
            </a:r>
            <a:r>
              <a:rPr lang="en-US" dirty="0"/>
              <a:t>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60481" y="1900996"/>
            <a:ext cx="2301043" cy="36014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0596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strike="sngStrike" dirty="0" smtClean="0"/>
              <a:t>Boyut</a:t>
            </a:r>
          </a:p>
          <a:p>
            <a:r>
              <a:rPr lang="tr-TR" strike="sngStrike" dirty="0" smtClean="0"/>
              <a:t>Kütle ve yoğunluk</a:t>
            </a:r>
          </a:p>
          <a:p>
            <a:r>
              <a:rPr lang="tr-TR" dirty="0" smtClean="0"/>
              <a:t>Komplex oluşumu ile ayırma</a:t>
            </a:r>
          </a:p>
          <a:p>
            <a:r>
              <a:rPr lang="tr-TR" dirty="0" smtClean="0">
                <a:solidFill>
                  <a:schemeClr val="bg1">
                    <a:lumMod val="85000"/>
                  </a:schemeClr>
                </a:solidFill>
              </a:rPr>
              <a:t>Fiziksel durum değişimi (faz değişimi)</a:t>
            </a:r>
          </a:p>
          <a:p>
            <a:r>
              <a:rPr lang="tr-TR" dirty="0" smtClean="0">
                <a:solidFill>
                  <a:schemeClr val="bg1">
                    <a:lumMod val="85000"/>
                  </a:schemeClr>
                </a:solidFill>
              </a:rPr>
              <a:t>Kimyasal durum değişimi</a:t>
            </a:r>
          </a:p>
          <a:p>
            <a:r>
              <a:rPr lang="tr-TR" dirty="0" smtClean="0">
                <a:solidFill>
                  <a:schemeClr val="bg1">
                    <a:lumMod val="85000"/>
                  </a:schemeClr>
                </a:solidFill>
              </a:rPr>
              <a:t>Fazlar arasında dağılım</a:t>
            </a:r>
            <a:endParaRPr lang="en-US" dirty="0">
              <a:solidFill>
                <a:schemeClr val="bg1">
                  <a:lumMod val="8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6705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Kompleks</a:t>
            </a:r>
            <a:r>
              <a:rPr lang="en-US" dirty="0"/>
              <a:t> </a:t>
            </a:r>
            <a:r>
              <a:rPr lang="en-US" dirty="0" err="1"/>
              <a:t>oluşturma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err="1"/>
              <a:t>Karışımlardaki</a:t>
            </a:r>
            <a:r>
              <a:rPr lang="en-US" dirty="0"/>
              <a:t> </a:t>
            </a:r>
            <a:r>
              <a:rPr lang="en-US" dirty="0" err="1"/>
              <a:t>bileşenlerin</a:t>
            </a:r>
            <a:r>
              <a:rPr lang="en-US" dirty="0"/>
              <a:t> </a:t>
            </a:r>
            <a:r>
              <a:rPr lang="en-US" dirty="0" err="1" smtClean="0"/>
              <a:t>girişimini</a:t>
            </a:r>
            <a:r>
              <a:rPr lang="tr-TR" dirty="0"/>
              <a:t>,</a:t>
            </a:r>
            <a:r>
              <a:rPr lang="en-US" dirty="0" smtClean="0"/>
              <a:t> </a:t>
            </a:r>
            <a:r>
              <a:rPr lang="en-US" dirty="0" err="1"/>
              <a:t>özellikle</a:t>
            </a:r>
            <a:r>
              <a:rPr lang="en-US" dirty="0"/>
              <a:t> </a:t>
            </a:r>
            <a:r>
              <a:rPr lang="en-US" dirty="0" err="1"/>
              <a:t>girişim</a:t>
            </a:r>
            <a:r>
              <a:rPr lang="en-US" dirty="0"/>
              <a:t> </a:t>
            </a:r>
            <a:r>
              <a:rPr lang="en-US" dirty="0" err="1"/>
              <a:t>yapmalarını</a:t>
            </a:r>
            <a:r>
              <a:rPr lang="en-US" dirty="0"/>
              <a:t> </a:t>
            </a:r>
            <a:r>
              <a:rPr lang="en-US" dirty="0" err="1"/>
              <a:t>önlemek</a:t>
            </a:r>
            <a:r>
              <a:rPr lang="en-US" dirty="0"/>
              <a:t> </a:t>
            </a:r>
            <a:r>
              <a:rPr lang="en-US" dirty="0" err="1" smtClean="0"/>
              <a:t>ve</a:t>
            </a:r>
            <a:r>
              <a:rPr lang="tr-TR" dirty="0" smtClean="0"/>
              <a:t> </a:t>
            </a:r>
            <a:r>
              <a:rPr lang="en-US" dirty="0" err="1" smtClean="0"/>
              <a:t>ayırştırmak</a:t>
            </a:r>
            <a:r>
              <a:rPr lang="en-US" dirty="0" smtClean="0"/>
              <a:t> </a:t>
            </a:r>
            <a:r>
              <a:rPr lang="en-US" dirty="0" err="1"/>
              <a:t>için</a:t>
            </a:r>
            <a:r>
              <a:rPr lang="en-US" dirty="0"/>
              <a:t> </a:t>
            </a:r>
            <a:r>
              <a:rPr lang="en-US" dirty="0" err="1" smtClean="0"/>
              <a:t>kullanılan</a:t>
            </a:r>
            <a:r>
              <a:rPr lang="tr-TR" dirty="0" smtClean="0"/>
              <a:t> en</a:t>
            </a:r>
            <a:r>
              <a:rPr lang="en-US" dirty="0" smtClean="0"/>
              <a:t> </a:t>
            </a:r>
            <a:r>
              <a:rPr lang="en-US" dirty="0" err="1"/>
              <a:t>eski</a:t>
            </a:r>
            <a:r>
              <a:rPr lang="en-US" dirty="0"/>
              <a:t> </a:t>
            </a:r>
            <a:r>
              <a:rPr lang="en-US" dirty="0" err="1"/>
              <a:t>ve</a:t>
            </a:r>
            <a:r>
              <a:rPr lang="en-US" dirty="0"/>
              <a:t> </a:t>
            </a:r>
            <a:r>
              <a:rPr lang="en-US" dirty="0" err="1"/>
              <a:t>yaygın</a:t>
            </a:r>
            <a:r>
              <a:rPr lang="en-US" dirty="0"/>
              <a:t> </a:t>
            </a:r>
            <a:r>
              <a:rPr lang="en-US" dirty="0" err="1"/>
              <a:t>tekniklerden</a:t>
            </a:r>
            <a:r>
              <a:rPr lang="en-US" dirty="0"/>
              <a:t> </a:t>
            </a:r>
            <a:r>
              <a:rPr lang="en-US" dirty="0" err="1"/>
              <a:t>biridir</a:t>
            </a:r>
            <a:r>
              <a:rPr lang="en-US" dirty="0"/>
              <a:t>. </a:t>
            </a:r>
            <a:r>
              <a:rPr lang="en-US" dirty="0" err="1"/>
              <a:t>Çoğunlukla</a:t>
            </a:r>
            <a:r>
              <a:rPr lang="en-US" dirty="0"/>
              <a:t> </a:t>
            </a:r>
            <a:r>
              <a:rPr lang="en-US" dirty="0" smtClean="0"/>
              <a:t>metal</a:t>
            </a:r>
            <a:r>
              <a:rPr lang="tr-TR" dirty="0" smtClean="0"/>
              <a:t> </a:t>
            </a:r>
            <a:r>
              <a:rPr lang="en-US" dirty="0" err="1" smtClean="0"/>
              <a:t>elementlerin</a:t>
            </a:r>
            <a:r>
              <a:rPr lang="en-US" dirty="0" smtClean="0"/>
              <a:t> </a:t>
            </a:r>
            <a:r>
              <a:rPr lang="en-US" dirty="0" err="1"/>
              <a:t>analizi</a:t>
            </a:r>
            <a:r>
              <a:rPr lang="en-US" dirty="0"/>
              <a:t> </a:t>
            </a:r>
            <a:r>
              <a:rPr lang="en-US" dirty="0" err="1"/>
              <a:t>ve</a:t>
            </a:r>
            <a:r>
              <a:rPr lang="en-US" dirty="0"/>
              <a:t> </a:t>
            </a:r>
            <a:r>
              <a:rPr lang="en-US" dirty="0" err="1"/>
              <a:t>ayrıştırılmasında</a:t>
            </a:r>
            <a:r>
              <a:rPr lang="en-US" dirty="0"/>
              <a:t> </a:t>
            </a:r>
            <a:r>
              <a:rPr lang="en-US" dirty="0" err="1"/>
              <a:t>kullanılır</a:t>
            </a:r>
            <a:r>
              <a:rPr lang="en-US" dirty="0"/>
              <a:t>.</a:t>
            </a:r>
          </a:p>
          <a:p>
            <a:r>
              <a:rPr lang="en-US" dirty="0" err="1"/>
              <a:t>Kompleks</a:t>
            </a:r>
            <a:r>
              <a:rPr lang="en-US" dirty="0"/>
              <a:t> </a:t>
            </a:r>
            <a:r>
              <a:rPr lang="en-US" dirty="0" err="1"/>
              <a:t>yapıcı</a:t>
            </a:r>
            <a:r>
              <a:rPr lang="en-US" dirty="0"/>
              <a:t> </a:t>
            </a:r>
            <a:r>
              <a:rPr lang="en-US" dirty="0" err="1"/>
              <a:t>ajan</a:t>
            </a:r>
            <a:r>
              <a:rPr lang="en-US" dirty="0"/>
              <a:t> </a:t>
            </a:r>
            <a:r>
              <a:rPr lang="en-US" dirty="0" err="1"/>
              <a:t>analiz</a:t>
            </a:r>
            <a:r>
              <a:rPr lang="en-US" dirty="0"/>
              <a:t> </a:t>
            </a:r>
            <a:r>
              <a:rPr lang="en-US" dirty="0" err="1"/>
              <a:t>edilecek</a:t>
            </a:r>
            <a:r>
              <a:rPr lang="en-US" dirty="0"/>
              <a:t> </a:t>
            </a:r>
            <a:r>
              <a:rPr lang="en-US" dirty="0" err="1"/>
              <a:t>bileşen</a:t>
            </a:r>
            <a:r>
              <a:rPr lang="en-US" dirty="0"/>
              <a:t> </a:t>
            </a:r>
            <a:r>
              <a:rPr lang="en-US" dirty="0" err="1"/>
              <a:t>dışındaki</a:t>
            </a:r>
            <a:r>
              <a:rPr lang="en-US" dirty="0"/>
              <a:t> </a:t>
            </a:r>
            <a:r>
              <a:rPr lang="en-US" dirty="0" err="1"/>
              <a:t>karışım</a:t>
            </a:r>
            <a:r>
              <a:rPr lang="en-US" dirty="0"/>
              <a:t> </a:t>
            </a:r>
            <a:r>
              <a:rPr lang="en-US" dirty="0" err="1"/>
              <a:t>bileşenleri</a:t>
            </a:r>
            <a:r>
              <a:rPr lang="en-US" dirty="0"/>
              <a:t> </a:t>
            </a:r>
            <a:r>
              <a:rPr lang="en-US" dirty="0" err="1"/>
              <a:t>ile</a:t>
            </a:r>
            <a:r>
              <a:rPr lang="en-US" dirty="0"/>
              <a:t> </a:t>
            </a:r>
            <a:r>
              <a:rPr lang="en-US" dirty="0" err="1" smtClean="0"/>
              <a:t>inaktif</a:t>
            </a:r>
            <a:r>
              <a:rPr lang="tr-TR" dirty="0" smtClean="0"/>
              <a:t> </a:t>
            </a:r>
            <a:r>
              <a:rPr lang="en-US" dirty="0" err="1" smtClean="0"/>
              <a:t>reaksiyon</a:t>
            </a:r>
            <a:r>
              <a:rPr lang="en-US" dirty="0" smtClean="0"/>
              <a:t> </a:t>
            </a:r>
            <a:r>
              <a:rPr lang="en-US" dirty="0" err="1"/>
              <a:t>vermeyen</a:t>
            </a:r>
            <a:r>
              <a:rPr lang="en-US" dirty="0"/>
              <a:t> </a:t>
            </a:r>
            <a:r>
              <a:rPr lang="en-US" dirty="0" err="1"/>
              <a:t>çoğunlukla</a:t>
            </a:r>
            <a:r>
              <a:rPr lang="en-US" dirty="0"/>
              <a:t> </a:t>
            </a:r>
            <a:r>
              <a:rPr lang="en-US" dirty="0" err="1"/>
              <a:t>suda</a:t>
            </a:r>
            <a:r>
              <a:rPr lang="en-US" dirty="0"/>
              <a:t> </a:t>
            </a:r>
            <a:r>
              <a:rPr lang="en-US" dirty="0" err="1"/>
              <a:t>çözünen</a:t>
            </a:r>
            <a:r>
              <a:rPr lang="en-US" dirty="0"/>
              <a:t> </a:t>
            </a:r>
            <a:r>
              <a:rPr lang="en-US" dirty="0" err="1"/>
              <a:t>kompleksler</a:t>
            </a:r>
            <a:r>
              <a:rPr lang="en-US" dirty="0"/>
              <a:t> </a:t>
            </a:r>
            <a:r>
              <a:rPr lang="en-US" dirty="0" err="1"/>
              <a:t>oluşturur</a:t>
            </a:r>
            <a:r>
              <a:rPr lang="en-US" dirty="0"/>
              <a:t>. Bu </a:t>
            </a:r>
            <a:r>
              <a:rPr lang="en-US" dirty="0" err="1" smtClean="0"/>
              <a:t>kompleksler</a:t>
            </a:r>
            <a:r>
              <a:rPr lang="tr-TR" dirty="0" smtClean="0"/>
              <a:t> </a:t>
            </a:r>
            <a:r>
              <a:rPr lang="en-US" dirty="0" err="1" smtClean="0"/>
              <a:t>analiz</a:t>
            </a:r>
            <a:r>
              <a:rPr lang="en-US" dirty="0" smtClean="0"/>
              <a:t> </a:t>
            </a:r>
            <a:r>
              <a:rPr lang="en-US" dirty="0" err="1"/>
              <a:t>edilecek</a:t>
            </a:r>
            <a:r>
              <a:rPr lang="en-US" dirty="0"/>
              <a:t> </a:t>
            </a:r>
            <a:r>
              <a:rPr lang="en-US" dirty="0" err="1"/>
              <a:t>bileşen</a:t>
            </a:r>
            <a:r>
              <a:rPr lang="en-US" dirty="0"/>
              <a:t> </a:t>
            </a:r>
            <a:r>
              <a:rPr lang="en-US" dirty="0" err="1"/>
              <a:t>ile</a:t>
            </a:r>
            <a:r>
              <a:rPr lang="en-US" dirty="0"/>
              <a:t> </a:t>
            </a:r>
            <a:r>
              <a:rPr lang="en-US" dirty="0" err="1"/>
              <a:t>girişim</a:t>
            </a:r>
            <a:r>
              <a:rPr lang="en-US" dirty="0"/>
              <a:t> </a:t>
            </a:r>
            <a:r>
              <a:rPr lang="en-US" dirty="0" err="1"/>
              <a:t>yapmaz</a:t>
            </a:r>
            <a:r>
              <a:rPr lang="en-US" dirty="0"/>
              <a:t> </a:t>
            </a:r>
            <a:r>
              <a:rPr lang="en-US" dirty="0" err="1"/>
              <a:t>böylelikle</a:t>
            </a:r>
            <a:r>
              <a:rPr lang="en-US" dirty="0"/>
              <a:t> </a:t>
            </a:r>
            <a:r>
              <a:rPr lang="en-US" dirty="0" err="1"/>
              <a:t>analiz</a:t>
            </a:r>
            <a:r>
              <a:rPr lang="en-US" dirty="0"/>
              <a:t> </a:t>
            </a:r>
            <a:r>
              <a:rPr lang="en-US" dirty="0" err="1"/>
              <a:t>gerçekleşebilir</a:t>
            </a:r>
            <a:r>
              <a:rPr lang="en-US" dirty="0" smtClean="0"/>
              <a:t>.</a:t>
            </a:r>
            <a:endParaRPr lang="tr-TR" dirty="0" smtClean="0"/>
          </a:p>
          <a:p>
            <a:r>
              <a:rPr lang="tr-TR" dirty="0" smtClean="0"/>
              <a:t>EDTA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52767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Komplex oluşturma (devam)</a:t>
            </a:r>
            <a:endParaRPr lang="en-US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319404" y="4113727"/>
            <a:ext cx="5872596" cy="185861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93233" y="1457738"/>
            <a:ext cx="5362444" cy="2599207"/>
          </a:xfrm>
          <a:prstGeom prst="rect">
            <a:avLst/>
          </a:prstGeom>
        </p:spPr>
      </p:pic>
      <p:sp>
        <p:nvSpPr>
          <p:cNvPr id="7" name="Content Placeholder 2"/>
          <p:cNvSpPr txBox="1">
            <a:spLocks/>
          </p:cNvSpPr>
          <p:nvPr/>
        </p:nvSpPr>
        <p:spPr>
          <a:xfrm>
            <a:off x="169103" y="1524999"/>
            <a:ext cx="5699342" cy="4788117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dirty="0" smtClean="0"/>
              <a:t>Maskeleme</a:t>
            </a:r>
          </a:p>
          <a:p>
            <a:pPr lvl="1"/>
            <a:r>
              <a:rPr lang="tr-TR" dirty="0" smtClean="0"/>
              <a:t>Maskeleyici reaktif, alalitin bazı bileşenlerinin EDTA ile tepkimeye girmesinin engelleyen bir maddedir. Örneğin, bir Mg2+ ve Al3+ karışımındaki Al3+ tayininde, Al3+ önce F- ile maskelenir, böylece EDTA sadece Mg2+ ile tepkimeye girer. </a:t>
            </a:r>
          </a:p>
          <a:p>
            <a:pPr lvl="1"/>
            <a:r>
              <a:rPr lang="tr-TR" dirty="0" smtClean="0"/>
              <a:t>Maskelememenin kaldırılması, maskeleyici reaktifin metal iyonundan ayrılmasıdır. </a:t>
            </a:r>
            <a:endParaRPr lang="tr-TR" dirty="0"/>
          </a:p>
          <a:p>
            <a:pPr lvl="1"/>
            <a:r>
              <a:rPr lang="tr-TR" dirty="0" smtClean="0">
                <a:solidFill>
                  <a:srgbClr val="FF0000"/>
                </a:solidFill>
              </a:rPr>
              <a:t>Tablo 7.6 da belirtilen maskeleyici reaktiflerin kaldırılması için kullanılan maskelemeyi kaldırıcı reaktiflerin neler olduğunu bulunuz!! (Sınav sorusu)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723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strike="sngStrike" dirty="0" smtClean="0"/>
              <a:t>Boyut</a:t>
            </a:r>
          </a:p>
          <a:p>
            <a:r>
              <a:rPr lang="tr-TR" strike="sngStrike" dirty="0" smtClean="0"/>
              <a:t>Kütle ve yoğunluk</a:t>
            </a:r>
          </a:p>
          <a:p>
            <a:r>
              <a:rPr lang="tr-TR" strike="sngStrike" dirty="0" smtClean="0"/>
              <a:t>Komplex oluşumu ile ayırma</a:t>
            </a:r>
          </a:p>
          <a:p>
            <a:r>
              <a:rPr lang="tr-TR" dirty="0" smtClean="0"/>
              <a:t>Fiziksel durum değişimi (faz değişimi)</a:t>
            </a:r>
          </a:p>
          <a:p>
            <a:r>
              <a:rPr lang="tr-TR" dirty="0" smtClean="0">
                <a:solidFill>
                  <a:schemeClr val="bg1">
                    <a:lumMod val="85000"/>
                  </a:schemeClr>
                </a:solidFill>
              </a:rPr>
              <a:t>Kimyasal durum değişimi</a:t>
            </a:r>
          </a:p>
          <a:p>
            <a:r>
              <a:rPr lang="tr-TR" dirty="0" smtClean="0">
                <a:solidFill>
                  <a:schemeClr val="bg1">
                    <a:lumMod val="85000"/>
                  </a:schemeClr>
                </a:solidFill>
              </a:rPr>
              <a:t>Fazlar arasında dağılım</a:t>
            </a:r>
            <a:endParaRPr lang="en-US" dirty="0" smtClean="0">
              <a:solidFill>
                <a:schemeClr val="bg1">
                  <a:lumMod val="85000"/>
                </a:schemeClr>
              </a:solidFill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3066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Fiziksel durum (faz) değiştirme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5255712" cy="4351338"/>
          </a:xfrm>
        </p:spPr>
        <p:txBody>
          <a:bodyPr>
            <a:normAutofit lnSpcReduction="10000"/>
          </a:bodyPr>
          <a:lstStyle/>
          <a:p>
            <a:r>
              <a:rPr lang="en-US" dirty="0" err="1"/>
              <a:t>Karışımdaki</a:t>
            </a:r>
            <a:r>
              <a:rPr lang="en-US" dirty="0"/>
              <a:t> </a:t>
            </a:r>
            <a:r>
              <a:rPr lang="en-US" dirty="0" err="1"/>
              <a:t>bileşenler</a:t>
            </a:r>
            <a:r>
              <a:rPr lang="en-US" dirty="0"/>
              <a:t> </a:t>
            </a:r>
            <a:r>
              <a:rPr lang="en-US" dirty="0" err="1"/>
              <a:t>birbirleri</a:t>
            </a:r>
            <a:r>
              <a:rPr lang="en-US" dirty="0"/>
              <a:t> </a:t>
            </a:r>
            <a:r>
              <a:rPr lang="en-US" dirty="0" err="1"/>
              <a:t>ile</a:t>
            </a:r>
            <a:r>
              <a:rPr lang="en-US" dirty="0"/>
              <a:t> </a:t>
            </a:r>
            <a:r>
              <a:rPr lang="en-US" dirty="0" err="1"/>
              <a:t>karışabilen</a:t>
            </a:r>
            <a:r>
              <a:rPr lang="en-US" dirty="0"/>
              <a:t> </a:t>
            </a:r>
            <a:r>
              <a:rPr lang="en-US" dirty="0" err="1"/>
              <a:t>sıvılar</a:t>
            </a:r>
            <a:r>
              <a:rPr lang="en-US" dirty="0"/>
              <a:t> </a:t>
            </a:r>
            <a:r>
              <a:rPr lang="en-US" dirty="0" err="1"/>
              <a:t>oduğu</a:t>
            </a:r>
            <a:r>
              <a:rPr lang="en-US" dirty="0"/>
              <a:t> zaman </a:t>
            </a:r>
            <a:r>
              <a:rPr lang="en-US" dirty="0" err="1"/>
              <a:t>bu</a:t>
            </a:r>
            <a:r>
              <a:rPr lang="en-US" dirty="0"/>
              <a:t> </a:t>
            </a:r>
            <a:r>
              <a:rPr lang="en-US" dirty="0" err="1"/>
              <a:t>sıvıların</a:t>
            </a:r>
            <a:r>
              <a:rPr lang="en-US" dirty="0"/>
              <a:t> </a:t>
            </a:r>
            <a:r>
              <a:rPr lang="en-US" dirty="0" err="1" smtClean="0"/>
              <a:t>farklı</a:t>
            </a:r>
            <a:r>
              <a:rPr lang="tr-TR" dirty="0" smtClean="0"/>
              <a:t> </a:t>
            </a:r>
            <a:r>
              <a:rPr lang="en-US" dirty="0" err="1" smtClean="0"/>
              <a:t>kaynama</a:t>
            </a:r>
            <a:r>
              <a:rPr lang="en-US" dirty="0" smtClean="0"/>
              <a:t> </a:t>
            </a:r>
            <a:r>
              <a:rPr lang="en-US" dirty="0" err="1"/>
              <a:t>noktalarından</a:t>
            </a:r>
            <a:r>
              <a:rPr lang="en-US" dirty="0"/>
              <a:t> </a:t>
            </a:r>
            <a:r>
              <a:rPr lang="en-US" dirty="0" err="1"/>
              <a:t>faydalanarak</a:t>
            </a:r>
            <a:r>
              <a:rPr lang="en-US" dirty="0"/>
              <a:t> </a:t>
            </a:r>
            <a:r>
              <a:rPr lang="en-US" dirty="0" err="1"/>
              <a:t>ayrılmaları</a:t>
            </a:r>
            <a:r>
              <a:rPr lang="en-US" dirty="0"/>
              <a:t> </a:t>
            </a:r>
            <a:r>
              <a:rPr lang="en-US" dirty="0" err="1"/>
              <a:t>mümkün</a:t>
            </a:r>
            <a:r>
              <a:rPr lang="en-US" dirty="0"/>
              <a:t> </a:t>
            </a:r>
            <a:r>
              <a:rPr lang="en-US" dirty="0" err="1"/>
              <a:t>olabilmektedir</a:t>
            </a:r>
            <a:r>
              <a:rPr lang="en-US" dirty="0" smtClean="0"/>
              <a:t>.</a:t>
            </a:r>
            <a:r>
              <a:rPr lang="tr-TR" dirty="0" smtClean="0"/>
              <a:t> Distillation (Damıtma) yöntemi ile bu işlem gerçekleştirilir.</a:t>
            </a:r>
          </a:p>
          <a:p>
            <a:r>
              <a:rPr lang="tr-TR" dirty="0" smtClean="0"/>
              <a:t>Bu yöntem </a:t>
            </a:r>
            <a:r>
              <a:rPr lang="tr-TR" u="sng" dirty="0" smtClean="0"/>
              <a:t>hem ayrıştırma hem de saflaştırma</a:t>
            </a:r>
            <a:r>
              <a:rPr lang="tr-TR" dirty="0" smtClean="0"/>
              <a:t> tekniği olarak kullanılır.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6963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Basit Damıtma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6664890" cy="4351338"/>
          </a:xfrm>
        </p:spPr>
        <p:txBody>
          <a:bodyPr/>
          <a:lstStyle/>
          <a:p>
            <a:r>
              <a:rPr lang="tr-TR" dirty="0" smtClean="0"/>
              <a:t>Farklı sıvılar farklı buhar basınçlarına sahip olduklarından farklı sıcaklıklarda kaynarlar. Yeterince farklı kaynama noktasına sahip sıvı karışımları bileşenlerinden basit damıtma yolu ile ayrıştırılabilirler. </a:t>
            </a:r>
          </a:p>
          <a:p>
            <a:r>
              <a:rPr lang="tr-TR" dirty="0" smtClean="0"/>
              <a:t>İlk olarak en uçucu bileşenin kaynama noktasına karışım ısıtılır ve su sogutmalı kolon yardımı ile ilk uçucu bileşen ayrıştırılır. Daha sonra sıcaklık arttırılarak, ikinci sıvının alması sağlanır. </a:t>
            </a:r>
            <a:endParaRPr lang="tr-TR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7032" y="1587630"/>
            <a:ext cx="3434974" cy="4337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7576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Fraksiyonlu damıtma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6239005" cy="4351338"/>
          </a:xfrm>
        </p:spPr>
        <p:txBody>
          <a:bodyPr/>
          <a:lstStyle/>
          <a:p>
            <a:r>
              <a:rPr lang="tr-TR" dirty="0" smtClean="0"/>
              <a:t>Sıvılar arasında </a:t>
            </a:r>
            <a:r>
              <a:rPr lang="tr-TR" dirty="0"/>
              <a:t>y</a:t>
            </a:r>
            <a:r>
              <a:rPr lang="tr-TR" dirty="0" smtClean="0"/>
              <a:t>eterince farklı kaynama noktası olmaması durumunda sıvı karışımları bileşenlerinden fraksiyonlu damıtma yolu ile ayrıştırılabilirler. </a:t>
            </a:r>
          </a:p>
          <a:p>
            <a:r>
              <a:rPr lang="tr-TR" dirty="0" smtClean="0"/>
              <a:t>Basit damıtmadan farklı olarak fraksiyon kolonu sisteme eklenerek, daha az uçucu olan sıvının yoğunlaştırılarak ısıtılan karışıma geri dönemsi sağlanır.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8147" y="1690688"/>
            <a:ext cx="4076381" cy="47977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7306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-1"/>
            <a:ext cx="10515600" cy="1325563"/>
          </a:xfrm>
        </p:spPr>
        <p:txBody>
          <a:bodyPr/>
          <a:lstStyle/>
          <a:p>
            <a:r>
              <a:rPr lang="tr-TR" dirty="0" smtClean="0"/>
              <a:t>Ayırma ve Saflaştırma işlemlerinin amacı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775" y="1325562"/>
            <a:ext cx="11134726" cy="5532437"/>
          </a:xfrm>
        </p:spPr>
        <p:txBody>
          <a:bodyPr>
            <a:normAutofit fontScale="85000" lnSpcReduction="20000"/>
          </a:bodyPr>
          <a:lstStyle/>
          <a:p>
            <a:pPr>
              <a:lnSpc>
                <a:spcPct val="120000"/>
              </a:lnSpc>
            </a:pPr>
            <a:r>
              <a:rPr lang="en-US" dirty="0" err="1"/>
              <a:t>Saf</a:t>
            </a:r>
            <a:r>
              <a:rPr lang="en-US" dirty="0"/>
              <a:t> </a:t>
            </a:r>
            <a:r>
              <a:rPr lang="en-US" dirty="0" err="1"/>
              <a:t>olmayan</a:t>
            </a:r>
            <a:r>
              <a:rPr lang="en-US" dirty="0"/>
              <a:t> </a:t>
            </a:r>
            <a:r>
              <a:rPr lang="en-US" dirty="0" err="1"/>
              <a:t>bir</a:t>
            </a:r>
            <a:r>
              <a:rPr lang="en-US" dirty="0"/>
              <a:t> </a:t>
            </a:r>
            <a:r>
              <a:rPr lang="en-US" dirty="0" err="1"/>
              <a:t>bileşiğin</a:t>
            </a:r>
            <a:r>
              <a:rPr lang="en-US" dirty="0"/>
              <a:t> </a:t>
            </a:r>
            <a:r>
              <a:rPr lang="en-US" dirty="0" err="1"/>
              <a:t>saflaştırılması</a:t>
            </a:r>
            <a:r>
              <a:rPr lang="en-US" dirty="0"/>
              <a:t> </a:t>
            </a:r>
            <a:r>
              <a:rPr lang="en-US" dirty="0" err="1"/>
              <a:t>veya</a:t>
            </a:r>
            <a:r>
              <a:rPr lang="en-US" dirty="0"/>
              <a:t> </a:t>
            </a:r>
            <a:r>
              <a:rPr lang="en-US" dirty="0" err="1"/>
              <a:t>bir</a:t>
            </a:r>
            <a:r>
              <a:rPr lang="en-US" dirty="0"/>
              <a:t> </a:t>
            </a:r>
            <a:r>
              <a:rPr lang="en-US" dirty="0" err="1"/>
              <a:t>karışımın</a:t>
            </a:r>
            <a:r>
              <a:rPr lang="en-US" dirty="0"/>
              <a:t> </a:t>
            </a:r>
            <a:r>
              <a:rPr lang="en-US" dirty="0" err="1"/>
              <a:t>bileşenlerine</a:t>
            </a:r>
            <a:r>
              <a:rPr lang="en-US" dirty="0"/>
              <a:t> </a:t>
            </a:r>
            <a:r>
              <a:rPr lang="en-US" dirty="0" err="1" smtClean="0"/>
              <a:t>ayrılabilmesi</a:t>
            </a:r>
            <a:r>
              <a:rPr lang="tr-TR" dirty="0" smtClean="0"/>
              <a:t> </a:t>
            </a:r>
            <a:r>
              <a:rPr lang="en-US" dirty="0" err="1" smtClean="0"/>
              <a:t>işlemlerinin</a:t>
            </a:r>
            <a:r>
              <a:rPr lang="en-US" dirty="0" smtClean="0"/>
              <a:t> </a:t>
            </a:r>
            <a:r>
              <a:rPr lang="en-US" dirty="0" err="1"/>
              <a:t>tümü</a:t>
            </a:r>
            <a:r>
              <a:rPr lang="en-US" dirty="0"/>
              <a:t> </a:t>
            </a:r>
            <a:r>
              <a:rPr lang="en-US" b="1" dirty="0"/>
              <a:t>"</a:t>
            </a:r>
            <a:r>
              <a:rPr lang="en-US" b="1" dirty="0" err="1"/>
              <a:t>ayırma</a:t>
            </a:r>
            <a:r>
              <a:rPr lang="en-US" b="1" dirty="0"/>
              <a:t> </a:t>
            </a:r>
            <a:r>
              <a:rPr lang="en-US" b="1" dirty="0" err="1"/>
              <a:t>ve</a:t>
            </a:r>
            <a:r>
              <a:rPr lang="en-US" b="1" dirty="0"/>
              <a:t> </a:t>
            </a:r>
            <a:r>
              <a:rPr lang="en-US" b="1" dirty="0" err="1"/>
              <a:t>saflaştırma</a:t>
            </a:r>
            <a:r>
              <a:rPr lang="en-US" b="1" dirty="0"/>
              <a:t> </a:t>
            </a:r>
            <a:r>
              <a:rPr lang="en-US" b="1" dirty="0" err="1"/>
              <a:t>işlemleri</a:t>
            </a:r>
            <a:r>
              <a:rPr lang="en-US" b="1" dirty="0"/>
              <a:t>" </a:t>
            </a:r>
            <a:r>
              <a:rPr lang="en-US" dirty="0" err="1"/>
              <a:t>olarak</a:t>
            </a:r>
            <a:r>
              <a:rPr lang="en-US" dirty="0"/>
              <a:t> </a:t>
            </a:r>
            <a:r>
              <a:rPr lang="en-US" dirty="0" err="1"/>
              <a:t>bilinirler</a:t>
            </a:r>
            <a:r>
              <a:rPr lang="en-US" dirty="0"/>
              <a:t>.</a:t>
            </a:r>
          </a:p>
          <a:p>
            <a:pPr>
              <a:lnSpc>
                <a:spcPct val="120000"/>
              </a:lnSpc>
            </a:pPr>
            <a:r>
              <a:rPr lang="en-US" dirty="0" err="1"/>
              <a:t>Ayırma</a:t>
            </a:r>
            <a:r>
              <a:rPr lang="en-US" dirty="0"/>
              <a:t> </a:t>
            </a:r>
            <a:r>
              <a:rPr lang="en-US" dirty="0" err="1"/>
              <a:t>ve</a:t>
            </a:r>
            <a:r>
              <a:rPr lang="en-US" dirty="0"/>
              <a:t> </a:t>
            </a:r>
            <a:r>
              <a:rPr lang="en-US" dirty="0" err="1"/>
              <a:t>saflaştırma</a:t>
            </a:r>
            <a:r>
              <a:rPr lang="en-US" dirty="0"/>
              <a:t> </a:t>
            </a:r>
            <a:r>
              <a:rPr lang="en-US" dirty="0" err="1"/>
              <a:t>işlemlerindeki</a:t>
            </a:r>
            <a:r>
              <a:rPr lang="en-US" dirty="0"/>
              <a:t> </a:t>
            </a:r>
            <a:r>
              <a:rPr lang="en-US" dirty="0" err="1"/>
              <a:t>temel</a:t>
            </a:r>
            <a:r>
              <a:rPr lang="en-US" dirty="0"/>
              <a:t> </a:t>
            </a:r>
            <a:r>
              <a:rPr lang="en-US" dirty="0" err="1"/>
              <a:t>amaç</a:t>
            </a:r>
            <a:r>
              <a:rPr lang="en-US" dirty="0"/>
              <a:t>, </a:t>
            </a:r>
            <a:r>
              <a:rPr lang="en-US" dirty="0" err="1"/>
              <a:t>maddelerin</a:t>
            </a:r>
            <a:r>
              <a:rPr lang="en-US" dirty="0"/>
              <a:t> </a:t>
            </a:r>
            <a:r>
              <a:rPr lang="en-US" b="1" dirty="0" err="1"/>
              <a:t>fiziksel</a:t>
            </a:r>
            <a:r>
              <a:rPr lang="en-US" b="1" dirty="0"/>
              <a:t> </a:t>
            </a:r>
            <a:r>
              <a:rPr lang="en-US" dirty="0" err="1"/>
              <a:t>veya</a:t>
            </a:r>
            <a:r>
              <a:rPr lang="en-US" dirty="0"/>
              <a:t> </a:t>
            </a:r>
            <a:r>
              <a:rPr lang="en-US" b="1" dirty="0" err="1" smtClean="0"/>
              <a:t>kimyasal</a:t>
            </a:r>
            <a:r>
              <a:rPr lang="tr-TR" b="1" dirty="0" smtClean="0"/>
              <a:t> </a:t>
            </a:r>
            <a:r>
              <a:rPr lang="en-US" b="1" dirty="0" err="1" smtClean="0"/>
              <a:t>özelliklerindeki</a:t>
            </a:r>
            <a:r>
              <a:rPr lang="en-US" b="1" dirty="0" smtClean="0"/>
              <a:t> </a:t>
            </a:r>
            <a:r>
              <a:rPr lang="en-US" b="1" dirty="0" err="1"/>
              <a:t>farklılıklarından</a:t>
            </a:r>
            <a:r>
              <a:rPr lang="en-US" b="1" dirty="0"/>
              <a:t> </a:t>
            </a:r>
            <a:r>
              <a:rPr lang="en-US" dirty="0" err="1"/>
              <a:t>yararlanarak</a:t>
            </a:r>
            <a:r>
              <a:rPr lang="en-US" dirty="0"/>
              <a:t>, </a:t>
            </a:r>
            <a:r>
              <a:rPr lang="en-US" b="1" dirty="0" err="1"/>
              <a:t>ayırma</a:t>
            </a:r>
            <a:r>
              <a:rPr lang="en-US" b="1" dirty="0"/>
              <a:t> </a:t>
            </a:r>
            <a:r>
              <a:rPr lang="en-US" b="1" dirty="0" err="1"/>
              <a:t>ve</a:t>
            </a:r>
            <a:r>
              <a:rPr lang="en-US" b="1" dirty="0"/>
              <a:t> </a:t>
            </a:r>
            <a:r>
              <a:rPr lang="en-US" b="1" dirty="0" err="1"/>
              <a:t>saflaştırma</a:t>
            </a:r>
            <a:r>
              <a:rPr lang="en-US" b="1" dirty="0"/>
              <a:t> </a:t>
            </a:r>
            <a:r>
              <a:rPr lang="en-US" dirty="0" err="1" smtClean="0"/>
              <a:t>gerçekleştirmek</a:t>
            </a:r>
            <a:r>
              <a:rPr lang="tr-TR" dirty="0" smtClean="0"/>
              <a:t> </a:t>
            </a:r>
            <a:r>
              <a:rPr lang="en-US" dirty="0" err="1" smtClean="0"/>
              <a:t>ve</a:t>
            </a:r>
            <a:r>
              <a:rPr lang="en-US" dirty="0" smtClean="0"/>
              <a:t> </a:t>
            </a:r>
            <a:r>
              <a:rPr lang="en-US" b="1" dirty="0"/>
              <a:t>"</a:t>
            </a:r>
            <a:r>
              <a:rPr lang="en-US" b="1" dirty="0" err="1"/>
              <a:t>saf</a:t>
            </a:r>
            <a:r>
              <a:rPr lang="en-US" b="1" dirty="0"/>
              <a:t> </a:t>
            </a:r>
            <a:r>
              <a:rPr lang="en-US" b="1" dirty="0" err="1"/>
              <a:t>maddeler</a:t>
            </a:r>
            <a:r>
              <a:rPr lang="en-US" b="1" dirty="0"/>
              <a:t>" </a:t>
            </a:r>
            <a:r>
              <a:rPr lang="en-US" dirty="0" err="1"/>
              <a:t>elde</a:t>
            </a:r>
            <a:r>
              <a:rPr lang="en-US" dirty="0"/>
              <a:t> </a:t>
            </a:r>
            <a:r>
              <a:rPr lang="en-US" dirty="0" err="1"/>
              <a:t>edebilmektir</a:t>
            </a:r>
            <a:r>
              <a:rPr lang="en-US" dirty="0"/>
              <a:t>.</a:t>
            </a:r>
          </a:p>
          <a:p>
            <a:pPr>
              <a:lnSpc>
                <a:spcPct val="120000"/>
              </a:lnSpc>
            </a:pPr>
            <a:r>
              <a:rPr lang="en-US" dirty="0" err="1"/>
              <a:t>Bilindiği</a:t>
            </a:r>
            <a:r>
              <a:rPr lang="en-US" dirty="0"/>
              <a:t> </a:t>
            </a:r>
            <a:r>
              <a:rPr lang="en-US" dirty="0" err="1"/>
              <a:t>gibi</a:t>
            </a:r>
            <a:r>
              <a:rPr lang="en-US" dirty="0"/>
              <a:t> </a:t>
            </a:r>
            <a:r>
              <a:rPr lang="en-US" dirty="0" err="1"/>
              <a:t>karışımlar</a:t>
            </a:r>
            <a:r>
              <a:rPr lang="en-US" dirty="0"/>
              <a:t>, </a:t>
            </a:r>
            <a:r>
              <a:rPr lang="en-US" b="1" dirty="0"/>
              <a:t>"</a:t>
            </a:r>
            <a:r>
              <a:rPr lang="en-US" b="1" dirty="0" err="1"/>
              <a:t>homojen</a:t>
            </a:r>
            <a:r>
              <a:rPr lang="en-US" b="1" dirty="0"/>
              <a:t> </a:t>
            </a:r>
            <a:r>
              <a:rPr lang="en-US" b="1" dirty="0" err="1"/>
              <a:t>karışımlar</a:t>
            </a:r>
            <a:r>
              <a:rPr lang="en-US" b="1" dirty="0"/>
              <a:t>" </a:t>
            </a:r>
            <a:r>
              <a:rPr lang="en-US" dirty="0" err="1"/>
              <a:t>ve</a:t>
            </a:r>
            <a:r>
              <a:rPr lang="en-US" dirty="0"/>
              <a:t> </a:t>
            </a:r>
            <a:r>
              <a:rPr lang="en-US" b="1" dirty="0"/>
              <a:t>"</a:t>
            </a:r>
            <a:r>
              <a:rPr lang="en-US" b="1" dirty="0" err="1"/>
              <a:t>heterojen</a:t>
            </a:r>
            <a:r>
              <a:rPr lang="en-US" b="1" dirty="0"/>
              <a:t> </a:t>
            </a:r>
            <a:r>
              <a:rPr lang="en-US" b="1" dirty="0" err="1"/>
              <a:t>karışımlar</a:t>
            </a:r>
            <a:r>
              <a:rPr lang="en-US" b="1" dirty="0"/>
              <a:t>" </a:t>
            </a:r>
            <a:r>
              <a:rPr lang="en-US" dirty="0" err="1"/>
              <a:t>olmak</a:t>
            </a:r>
            <a:r>
              <a:rPr lang="en-US" dirty="0"/>
              <a:t> </a:t>
            </a:r>
            <a:r>
              <a:rPr lang="en-US" dirty="0" err="1" smtClean="0"/>
              <a:t>üzere</a:t>
            </a:r>
            <a:r>
              <a:rPr lang="tr-TR" dirty="0" smtClean="0"/>
              <a:t> </a:t>
            </a:r>
            <a:r>
              <a:rPr lang="en-US" dirty="0" err="1" smtClean="0"/>
              <a:t>iki</a:t>
            </a:r>
            <a:r>
              <a:rPr lang="en-US" dirty="0" smtClean="0"/>
              <a:t> </a:t>
            </a:r>
            <a:r>
              <a:rPr lang="en-US" dirty="0" err="1"/>
              <a:t>farklı</a:t>
            </a:r>
            <a:r>
              <a:rPr lang="en-US" dirty="0"/>
              <a:t> </a:t>
            </a:r>
            <a:r>
              <a:rPr lang="en-US" dirty="0" err="1"/>
              <a:t>grup</a:t>
            </a:r>
            <a:r>
              <a:rPr lang="en-US" dirty="0"/>
              <a:t> </a:t>
            </a:r>
            <a:r>
              <a:rPr lang="en-US" dirty="0" err="1"/>
              <a:t>oluştururlar</a:t>
            </a:r>
            <a:r>
              <a:rPr lang="en-US" dirty="0"/>
              <a:t>. </a:t>
            </a:r>
            <a:r>
              <a:rPr lang="en-US" dirty="0" err="1"/>
              <a:t>Doğal</a:t>
            </a:r>
            <a:r>
              <a:rPr lang="en-US" dirty="0"/>
              <a:t> </a:t>
            </a:r>
            <a:r>
              <a:rPr lang="en-US" dirty="0" err="1"/>
              <a:t>olarak</a:t>
            </a:r>
            <a:r>
              <a:rPr lang="en-US" dirty="0"/>
              <a:t> </a:t>
            </a:r>
            <a:r>
              <a:rPr lang="en-US" dirty="0" err="1"/>
              <a:t>homojen</a:t>
            </a:r>
            <a:r>
              <a:rPr lang="en-US" dirty="0"/>
              <a:t> </a:t>
            </a:r>
            <a:r>
              <a:rPr lang="en-US" dirty="0" err="1"/>
              <a:t>ve</a:t>
            </a:r>
            <a:r>
              <a:rPr lang="en-US" dirty="0"/>
              <a:t> </a:t>
            </a:r>
            <a:r>
              <a:rPr lang="en-US" dirty="0" err="1"/>
              <a:t>heterojen</a:t>
            </a:r>
            <a:r>
              <a:rPr lang="en-US" dirty="0"/>
              <a:t> </a:t>
            </a:r>
            <a:r>
              <a:rPr lang="en-US" dirty="0" err="1"/>
              <a:t>karışımların</a:t>
            </a:r>
            <a:r>
              <a:rPr lang="en-US" dirty="0"/>
              <a:t> </a:t>
            </a:r>
            <a:r>
              <a:rPr lang="en-US" dirty="0" err="1"/>
              <a:t>ayrılmaları</a:t>
            </a:r>
            <a:r>
              <a:rPr lang="en-US" dirty="0"/>
              <a:t> da</a:t>
            </a:r>
            <a:r>
              <a:rPr lang="en-US" dirty="0" smtClean="0"/>
              <a:t>,</a:t>
            </a:r>
            <a:r>
              <a:rPr lang="tr-TR" dirty="0" smtClean="0"/>
              <a:t> </a:t>
            </a:r>
            <a:r>
              <a:rPr lang="en-US" dirty="0" err="1" smtClean="0"/>
              <a:t>farklı</a:t>
            </a:r>
            <a:r>
              <a:rPr lang="en-US" dirty="0" smtClean="0"/>
              <a:t> </a:t>
            </a:r>
            <a:r>
              <a:rPr lang="en-US" dirty="0" err="1"/>
              <a:t>yöntemler</a:t>
            </a:r>
            <a:r>
              <a:rPr lang="en-US" dirty="0"/>
              <a:t> </a:t>
            </a:r>
            <a:r>
              <a:rPr lang="en-US" dirty="0" err="1"/>
              <a:t>aracılığı</a:t>
            </a:r>
            <a:r>
              <a:rPr lang="en-US" dirty="0"/>
              <a:t> </a:t>
            </a:r>
            <a:r>
              <a:rPr lang="en-US" dirty="0" err="1"/>
              <a:t>ile</a:t>
            </a:r>
            <a:r>
              <a:rPr lang="en-US" dirty="0"/>
              <a:t> </a:t>
            </a:r>
            <a:r>
              <a:rPr lang="en-US" dirty="0" err="1"/>
              <a:t>yürütülürler</a:t>
            </a:r>
            <a:r>
              <a:rPr lang="en-US" dirty="0"/>
              <a:t>.</a:t>
            </a:r>
          </a:p>
          <a:p>
            <a:pPr>
              <a:lnSpc>
                <a:spcPct val="120000"/>
              </a:lnSpc>
            </a:pPr>
            <a:r>
              <a:rPr lang="en-US" dirty="0" err="1"/>
              <a:t>Ancak</a:t>
            </a:r>
            <a:r>
              <a:rPr lang="en-US" dirty="0"/>
              <a:t> </a:t>
            </a:r>
            <a:r>
              <a:rPr lang="en-US" dirty="0" err="1"/>
              <a:t>tüm</a:t>
            </a:r>
            <a:r>
              <a:rPr lang="en-US" dirty="0"/>
              <a:t> </a:t>
            </a:r>
            <a:r>
              <a:rPr lang="en-US" dirty="0" err="1"/>
              <a:t>bu</a:t>
            </a:r>
            <a:r>
              <a:rPr lang="en-US" dirty="0"/>
              <a:t> </a:t>
            </a:r>
            <a:r>
              <a:rPr lang="en-US" dirty="0" err="1"/>
              <a:t>yöntemlerin</a:t>
            </a:r>
            <a:r>
              <a:rPr lang="en-US" dirty="0"/>
              <a:t> </a:t>
            </a:r>
            <a:r>
              <a:rPr lang="en-US" dirty="0" err="1"/>
              <a:t>özünde</a:t>
            </a:r>
            <a:r>
              <a:rPr lang="en-US" dirty="0"/>
              <a:t>, </a:t>
            </a:r>
            <a:r>
              <a:rPr lang="en-US" b="1" dirty="0"/>
              <a:t>"</a:t>
            </a:r>
            <a:r>
              <a:rPr lang="en-US" b="1" dirty="0" err="1"/>
              <a:t>iki</a:t>
            </a:r>
            <a:r>
              <a:rPr lang="en-US" b="1" dirty="0"/>
              <a:t> </a:t>
            </a:r>
            <a:r>
              <a:rPr lang="en-US" b="1" dirty="0" err="1"/>
              <a:t>faz</a:t>
            </a:r>
            <a:r>
              <a:rPr lang="en-US" b="1" dirty="0"/>
              <a:t> </a:t>
            </a:r>
            <a:r>
              <a:rPr lang="en-US" b="1" dirty="0" err="1"/>
              <a:t>oluşturmak</a:t>
            </a:r>
            <a:r>
              <a:rPr lang="en-US" b="1" dirty="0"/>
              <a:t>" </a:t>
            </a:r>
            <a:r>
              <a:rPr lang="en-US" dirty="0" err="1"/>
              <a:t>ve</a:t>
            </a:r>
            <a:r>
              <a:rPr lang="en-US" dirty="0"/>
              <a:t> </a:t>
            </a:r>
            <a:r>
              <a:rPr lang="en-US" dirty="0" err="1"/>
              <a:t>daha</a:t>
            </a:r>
            <a:r>
              <a:rPr lang="en-US" dirty="0"/>
              <a:t> </a:t>
            </a:r>
            <a:r>
              <a:rPr lang="en-US" dirty="0" err="1"/>
              <a:t>sonra</a:t>
            </a:r>
            <a:r>
              <a:rPr lang="en-US" dirty="0"/>
              <a:t> </a:t>
            </a:r>
            <a:r>
              <a:rPr lang="en-US" dirty="0" err="1"/>
              <a:t>bu</a:t>
            </a:r>
            <a:r>
              <a:rPr lang="en-US" dirty="0"/>
              <a:t> </a:t>
            </a:r>
            <a:r>
              <a:rPr lang="en-US" b="1" dirty="0" err="1"/>
              <a:t>fazları</a:t>
            </a:r>
            <a:r>
              <a:rPr lang="en-US" b="1" dirty="0"/>
              <a:t> </a:t>
            </a:r>
            <a:r>
              <a:rPr lang="en-US" b="1" dirty="0" err="1" smtClean="0"/>
              <a:t>mekanik</a:t>
            </a:r>
            <a:r>
              <a:rPr lang="tr-TR" b="1" dirty="0" smtClean="0"/>
              <a:t> </a:t>
            </a:r>
            <a:r>
              <a:rPr lang="en-US" b="1" dirty="0" err="1" smtClean="0"/>
              <a:t>tekniklerle</a:t>
            </a:r>
            <a:r>
              <a:rPr lang="en-US" b="1" dirty="0" smtClean="0"/>
              <a:t> </a:t>
            </a:r>
            <a:r>
              <a:rPr lang="en-US" dirty="0" err="1"/>
              <a:t>birbirinden</a:t>
            </a:r>
            <a:r>
              <a:rPr lang="en-US" dirty="0"/>
              <a:t> </a:t>
            </a:r>
            <a:r>
              <a:rPr lang="en-US" b="1" dirty="0" err="1"/>
              <a:t>ayırmak</a:t>
            </a:r>
            <a:r>
              <a:rPr lang="en-US" b="1" dirty="0"/>
              <a:t> </a:t>
            </a:r>
            <a:r>
              <a:rPr lang="en-US" dirty="0" err="1"/>
              <a:t>ana</a:t>
            </a:r>
            <a:r>
              <a:rPr lang="en-US" dirty="0"/>
              <a:t> </a:t>
            </a:r>
            <a:r>
              <a:rPr lang="en-US" dirty="0" err="1"/>
              <a:t>fikri</a:t>
            </a:r>
            <a:r>
              <a:rPr lang="en-US" dirty="0"/>
              <a:t> </a:t>
            </a:r>
            <a:r>
              <a:rPr lang="en-US" dirty="0" err="1"/>
              <a:t>yatar</a:t>
            </a:r>
            <a:r>
              <a:rPr lang="en-US" dirty="0"/>
              <a:t>.</a:t>
            </a:r>
          </a:p>
          <a:p>
            <a:pPr>
              <a:lnSpc>
                <a:spcPct val="120000"/>
              </a:lnSpc>
            </a:pPr>
            <a:r>
              <a:rPr lang="en-US" b="1" dirty="0" err="1"/>
              <a:t>Heterojen</a:t>
            </a:r>
            <a:r>
              <a:rPr lang="en-US" b="1" dirty="0"/>
              <a:t> </a:t>
            </a:r>
            <a:r>
              <a:rPr lang="en-US" dirty="0" err="1"/>
              <a:t>karışımlarda</a:t>
            </a:r>
            <a:r>
              <a:rPr lang="en-US" dirty="0"/>
              <a:t> </a:t>
            </a:r>
            <a:r>
              <a:rPr lang="en-US" dirty="0" err="1"/>
              <a:t>zaten</a:t>
            </a:r>
            <a:r>
              <a:rPr lang="en-US" dirty="0"/>
              <a:t> </a:t>
            </a:r>
            <a:r>
              <a:rPr lang="en-US" b="1" dirty="0" err="1"/>
              <a:t>ik</a:t>
            </a:r>
            <a:r>
              <a:rPr lang="en-US" dirty="0" err="1"/>
              <a:t>i</a:t>
            </a:r>
            <a:r>
              <a:rPr lang="en-US" dirty="0"/>
              <a:t> (</a:t>
            </a:r>
            <a:r>
              <a:rPr lang="en-US" dirty="0" err="1"/>
              <a:t>veya</a:t>
            </a:r>
            <a:r>
              <a:rPr lang="en-US" dirty="0"/>
              <a:t> </a:t>
            </a:r>
            <a:r>
              <a:rPr lang="en-US" dirty="0" err="1"/>
              <a:t>daha</a:t>
            </a:r>
            <a:r>
              <a:rPr lang="en-US" dirty="0"/>
              <a:t> </a:t>
            </a:r>
            <a:r>
              <a:rPr lang="en-US" dirty="0" err="1"/>
              <a:t>fazla</a:t>
            </a:r>
            <a:r>
              <a:rPr lang="en-US" dirty="0"/>
              <a:t> </a:t>
            </a:r>
            <a:r>
              <a:rPr lang="en-US" dirty="0" err="1"/>
              <a:t>sayıda</a:t>
            </a:r>
            <a:r>
              <a:rPr lang="en-US" dirty="0"/>
              <a:t>) </a:t>
            </a:r>
            <a:r>
              <a:rPr lang="en-US" dirty="0" err="1"/>
              <a:t>faz</a:t>
            </a:r>
            <a:r>
              <a:rPr lang="en-US" dirty="0"/>
              <a:t> </a:t>
            </a:r>
            <a:r>
              <a:rPr lang="en-US" dirty="0" err="1"/>
              <a:t>olduğu</a:t>
            </a:r>
            <a:r>
              <a:rPr lang="en-US" dirty="0"/>
              <a:t> </a:t>
            </a:r>
            <a:r>
              <a:rPr lang="en-US" dirty="0" err="1"/>
              <a:t>için</a:t>
            </a:r>
            <a:r>
              <a:rPr lang="en-US" dirty="0"/>
              <a:t>, </a:t>
            </a:r>
            <a:r>
              <a:rPr lang="en-US" dirty="0" err="1"/>
              <a:t>bu</a:t>
            </a:r>
            <a:r>
              <a:rPr lang="en-US" dirty="0"/>
              <a:t> </a:t>
            </a:r>
            <a:r>
              <a:rPr lang="en-US" dirty="0" err="1"/>
              <a:t>tür</a:t>
            </a:r>
            <a:r>
              <a:rPr lang="en-US" dirty="0"/>
              <a:t> </a:t>
            </a:r>
            <a:r>
              <a:rPr lang="en-US" dirty="0" err="1" smtClean="0"/>
              <a:t>karışımların</a:t>
            </a:r>
            <a:r>
              <a:rPr lang="tr-TR" dirty="0" smtClean="0"/>
              <a:t> </a:t>
            </a:r>
            <a:r>
              <a:rPr lang="en-US" dirty="0" err="1" smtClean="0"/>
              <a:t>ayrılmaları</a:t>
            </a:r>
            <a:r>
              <a:rPr lang="en-US" dirty="0" smtClean="0"/>
              <a:t> </a:t>
            </a:r>
            <a:r>
              <a:rPr lang="en-US" dirty="0" err="1"/>
              <a:t>nisbeten</a:t>
            </a:r>
            <a:r>
              <a:rPr lang="en-US" dirty="0"/>
              <a:t> </a:t>
            </a:r>
            <a:r>
              <a:rPr lang="en-US" dirty="0" err="1"/>
              <a:t>daha</a:t>
            </a:r>
            <a:r>
              <a:rPr lang="en-US" dirty="0"/>
              <a:t> </a:t>
            </a:r>
            <a:r>
              <a:rPr lang="en-US" dirty="0" err="1"/>
              <a:t>kolaydır</a:t>
            </a:r>
            <a:r>
              <a:rPr lang="en-US" dirty="0"/>
              <a:t>. </a:t>
            </a:r>
            <a:r>
              <a:rPr lang="en-US" dirty="0" err="1"/>
              <a:t>Öte</a:t>
            </a:r>
            <a:r>
              <a:rPr lang="en-US" dirty="0"/>
              <a:t> </a:t>
            </a:r>
            <a:r>
              <a:rPr lang="en-US" dirty="0" err="1"/>
              <a:t>yandan</a:t>
            </a:r>
            <a:r>
              <a:rPr lang="en-US" dirty="0"/>
              <a:t> </a:t>
            </a:r>
            <a:r>
              <a:rPr lang="en-US" b="1" dirty="0" err="1"/>
              <a:t>homojen</a:t>
            </a:r>
            <a:r>
              <a:rPr lang="en-US" b="1" dirty="0"/>
              <a:t> </a:t>
            </a:r>
            <a:r>
              <a:rPr lang="en-US" dirty="0" err="1"/>
              <a:t>karışımlarda</a:t>
            </a:r>
            <a:r>
              <a:rPr lang="en-US" dirty="0"/>
              <a:t> </a:t>
            </a:r>
            <a:r>
              <a:rPr lang="en-US" dirty="0" err="1"/>
              <a:t>ise</a:t>
            </a:r>
            <a:r>
              <a:rPr lang="en-US" dirty="0"/>
              <a:t>, </a:t>
            </a:r>
            <a:r>
              <a:rPr lang="en-US" dirty="0" err="1"/>
              <a:t>ayırma</a:t>
            </a:r>
            <a:r>
              <a:rPr lang="en-US" dirty="0"/>
              <a:t> </a:t>
            </a:r>
            <a:r>
              <a:rPr lang="en-US" dirty="0" err="1" smtClean="0"/>
              <a:t>yönteminin</a:t>
            </a:r>
            <a:r>
              <a:rPr lang="tr-TR" dirty="0" smtClean="0"/>
              <a:t> </a:t>
            </a:r>
            <a:r>
              <a:rPr lang="en-US" b="1" dirty="0" err="1" smtClean="0"/>
              <a:t>bir</a:t>
            </a:r>
            <a:r>
              <a:rPr lang="en-US" b="1" dirty="0" smtClean="0"/>
              <a:t> </a:t>
            </a:r>
            <a:r>
              <a:rPr lang="en-US" b="1" dirty="0" err="1"/>
              <a:t>evresinde</a:t>
            </a:r>
            <a:r>
              <a:rPr lang="en-US" b="1" dirty="0"/>
              <a:t> </a:t>
            </a:r>
            <a:r>
              <a:rPr lang="en-US" b="1" dirty="0" err="1"/>
              <a:t>iki</a:t>
            </a:r>
            <a:r>
              <a:rPr lang="en-US" b="1" dirty="0"/>
              <a:t> </a:t>
            </a:r>
            <a:r>
              <a:rPr lang="en-US" b="1" dirty="0" err="1"/>
              <a:t>faz</a:t>
            </a:r>
            <a:r>
              <a:rPr lang="en-US" b="1" dirty="0"/>
              <a:t> </a:t>
            </a:r>
            <a:r>
              <a:rPr lang="en-US" dirty="0" err="1"/>
              <a:t>oluşturulması</a:t>
            </a:r>
            <a:r>
              <a:rPr lang="en-US" dirty="0"/>
              <a:t> </a:t>
            </a:r>
            <a:r>
              <a:rPr lang="en-US" dirty="0" err="1"/>
              <a:t>yoluna</a:t>
            </a:r>
            <a:r>
              <a:rPr lang="en-US" dirty="0"/>
              <a:t> </a:t>
            </a:r>
            <a:r>
              <a:rPr lang="en-US" dirty="0" err="1"/>
              <a:t>gidilir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501650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Fraksiyonel damıtma (devam)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4886195" cy="4351338"/>
          </a:xfrm>
        </p:spPr>
        <p:txBody>
          <a:bodyPr>
            <a:normAutofit lnSpcReduction="10000"/>
          </a:bodyPr>
          <a:lstStyle/>
          <a:p>
            <a:r>
              <a:rPr lang="tr-TR" dirty="0" smtClean="0"/>
              <a:t>İki uçucu sıvının, A ve B, çözeltisinin kaynama noktası diyagramı belirli sıcaklıkta kaynayan sıvı karışımıyla dengede olan buharın bileşimini gösterir.</a:t>
            </a:r>
          </a:p>
          <a:p>
            <a:r>
              <a:rPr lang="tr-TR" dirty="0" smtClean="0"/>
              <a:t>Bu grafiği kullanarak kaynama noktaları arasındaki farkın çok olmadığı sıvı karışımlarının hangi sıcaklıkta ne kadar miktarda bulunduğu hesaplanabilir.  </a:t>
            </a:r>
            <a:endParaRPr lang="en-US" dirty="0"/>
          </a:p>
        </p:txBody>
      </p:sp>
      <p:pic>
        <p:nvPicPr>
          <p:cNvPr id="3074" name="Picture 2" descr="Image result for fractional distillation diagram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3121" y="1825625"/>
            <a:ext cx="5007505" cy="3165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37536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Fraksiyonel damıtma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4635674" cy="4351338"/>
          </a:xfrm>
        </p:spPr>
        <p:txBody>
          <a:bodyPr/>
          <a:lstStyle/>
          <a:p>
            <a:r>
              <a:rPr lang="tr-TR" dirty="0" smtClean="0"/>
              <a:t>Bu yöntem en yaygın olarak nerede kullanılır??</a:t>
            </a:r>
          </a:p>
          <a:p>
            <a:r>
              <a:rPr lang="tr-TR" dirty="0" smtClean="0"/>
              <a:t>Petrol üretiminde ve saf organik çözücülerin üretiminde yayınca kullanılmaktadır.</a:t>
            </a:r>
            <a:endParaRPr lang="en-US" dirty="0"/>
          </a:p>
        </p:txBody>
      </p:sp>
      <p:pic>
        <p:nvPicPr>
          <p:cNvPr id="4098" name="Picture 2" descr="Image result for fractional distillation diagra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1539081"/>
            <a:ext cx="5476875" cy="4924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48310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Süblimleştirme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6257795" cy="4351338"/>
          </a:xfrm>
        </p:spPr>
        <p:txBody>
          <a:bodyPr/>
          <a:lstStyle/>
          <a:p>
            <a:r>
              <a:rPr lang="en-US" dirty="0" err="1"/>
              <a:t>Süblimleştirme</a:t>
            </a:r>
            <a:r>
              <a:rPr lang="en-US" dirty="0"/>
              <a:t>, </a:t>
            </a:r>
            <a:r>
              <a:rPr lang="en-US" dirty="0" err="1"/>
              <a:t>katı</a:t>
            </a:r>
            <a:r>
              <a:rPr lang="en-US" dirty="0"/>
              <a:t> </a:t>
            </a:r>
            <a:r>
              <a:rPr lang="en-US" dirty="0" err="1"/>
              <a:t>fazdan</a:t>
            </a:r>
            <a:r>
              <a:rPr lang="en-US" dirty="0"/>
              <a:t> </a:t>
            </a:r>
            <a:r>
              <a:rPr lang="en-US" dirty="0" err="1"/>
              <a:t>direk</a:t>
            </a:r>
            <a:r>
              <a:rPr lang="en-US" dirty="0"/>
              <a:t> </a:t>
            </a:r>
            <a:r>
              <a:rPr lang="en-US" dirty="0" err="1"/>
              <a:t>gaz</a:t>
            </a:r>
            <a:r>
              <a:rPr lang="en-US" dirty="0"/>
              <a:t> </a:t>
            </a:r>
            <a:r>
              <a:rPr lang="en-US" dirty="0" err="1"/>
              <a:t>faza</a:t>
            </a:r>
            <a:r>
              <a:rPr lang="en-US" dirty="0"/>
              <a:t> </a:t>
            </a:r>
            <a:r>
              <a:rPr lang="en-US" dirty="0" err="1"/>
              <a:t>geçme</a:t>
            </a:r>
            <a:r>
              <a:rPr lang="en-US" dirty="0"/>
              <a:t> </a:t>
            </a:r>
            <a:r>
              <a:rPr lang="en-US" dirty="0" err="1"/>
              <a:t>anlamındadır</a:t>
            </a:r>
            <a:r>
              <a:rPr lang="en-US" dirty="0"/>
              <a:t>. </a:t>
            </a:r>
            <a:r>
              <a:rPr lang="en-US" dirty="0" err="1"/>
              <a:t>katı</a:t>
            </a:r>
            <a:r>
              <a:rPr lang="en-US" dirty="0"/>
              <a:t> </a:t>
            </a:r>
            <a:r>
              <a:rPr lang="en-US" dirty="0" err="1"/>
              <a:t>karışımlar</a:t>
            </a:r>
            <a:r>
              <a:rPr lang="en-US" dirty="0"/>
              <a:t> </a:t>
            </a:r>
            <a:r>
              <a:rPr lang="en-US" dirty="0" err="1" smtClean="0"/>
              <a:t>içinde</a:t>
            </a:r>
            <a:r>
              <a:rPr lang="tr-TR" dirty="0" smtClean="0"/>
              <a:t> </a:t>
            </a:r>
            <a:r>
              <a:rPr lang="en-US" dirty="0" err="1" smtClean="0"/>
              <a:t>süblimleşmeye</a:t>
            </a:r>
            <a:r>
              <a:rPr lang="en-US" dirty="0" smtClean="0"/>
              <a:t> </a:t>
            </a:r>
            <a:r>
              <a:rPr lang="en-US" dirty="0" err="1"/>
              <a:t>uygun</a:t>
            </a:r>
            <a:r>
              <a:rPr lang="en-US" dirty="0"/>
              <a:t> </a:t>
            </a:r>
            <a:r>
              <a:rPr lang="en-US" dirty="0" err="1"/>
              <a:t>bileşenler</a:t>
            </a:r>
            <a:r>
              <a:rPr lang="en-US" dirty="0"/>
              <a:t> </a:t>
            </a:r>
            <a:r>
              <a:rPr lang="en-US" dirty="0" err="1"/>
              <a:t>için</a:t>
            </a:r>
            <a:r>
              <a:rPr lang="en-US" dirty="0"/>
              <a:t> </a:t>
            </a:r>
            <a:r>
              <a:rPr lang="en-US" dirty="0" err="1"/>
              <a:t>kullanılan</a:t>
            </a:r>
            <a:r>
              <a:rPr lang="en-US" dirty="0"/>
              <a:t> </a:t>
            </a:r>
            <a:r>
              <a:rPr lang="en-US" dirty="0" err="1"/>
              <a:t>bir</a:t>
            </a:r>
            <a:r>
              <a:rPr lang="en-US" dirty="0"/>
              <a:t> </a:t>
            </a:r>
            <a:r>
              <a:rPr lang="en-US" dirty="0" err="1"/>
              <a:t>ayırım</a:t>
            </a:r>
            <a:r>
              <a:rPr lang="en-US" dirty="0"/>
              <a:t> </a:t>
            </a:r>
            <a:r>
              <a:rPr lang="en-US" dirty="0" err="1"/>
              <a:t>tekniğidir</a:t>
            </a:r>
            <a:r>
              <a:rPr lang="en-US" dirty="0" smtClean="0"/>
              <a:t>.</a:t>
            </a:r>
            <a:endParaRPr lang="tr-TR" dirty="0" smtClean="0"/>
          </a:p>
          <a:p>
            <a:r>
              <a:rPr lang="tr-TR" dirty="0" smtClean="0"/>
              <a:t>Naftalin, kuru buz gibi sıvı faza geçmeden direk gaz fazına geçebilen maddeler bu yöntem kullanılarak ayrıştırılabilir. 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95365" y="2617597"/>
            <a:ext cx="3771378" cy="27673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7929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Kristallendirme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err="1"/>
              <a:t>Kristallendirme</a:t>
            </a:r>
            <a:r>
              <a:rPr lang="en-US" dirty="0"/>
              <a:t>, </a:t>
            </a:r>
            <a:r>
              <a:rPr lang="en-US" dirty="0" err="1"/>
              <a:t>katı</a:t>
            </a:r>
            <a:r>
              <a:rPr lang="en-US" dirty="0"/>
              <a:t> </a:t>
            </a:r>
            <a:r>
              <a:rPr lang="en-US" dirty="0" err="1"/>
              <a:t>maddelerin</a:t>
            </a:r>
            <a:r>
              <a:rPr lang="en-US" dirty="0"/>
              <a:t> </a:t>
            </a:r>
            <a:r>
              <a:rPr lang="en-US" dirty="0" err="1"/>
              <a:t>beraberlerinde</a:t>
            </a:r>
            <a:r>
              <a:rPr lang="en-US" dirty="0"/>
              <a:t> </a:t>
            </a:r>
            <a:r>
              <a:rPr lang="en-US" dirty="0" err="1"/>
              <a:t>bulundurdukları</a:t>
            </a:r>
            <a:r>
              <a:rPr lang="en-US" dirty="0"/>
              <a:t> </a:t>
            </a:r>
            <a:r>
              <a:rPr lang="en-US" dirty="0" err="1"/>
              <a:t>safsızlıklardan</a:t>
            </a:r>
            <a:r>
              <a:rPr lang="en-US" dirty="0"/>
              <a:t> </a:t>
            </a:r>
            <a:r>
              <a:rPr lang="en-US" dirty="0" err="1" smtClean="0"/>
              <a:t>kurt</a:t>
            </a:r>
            <a:r>
              <a:rPr lang="tr-TR" dirty="0" smtClean="0"/>
              <a:t>arı</a:t>
            </a:r>
            <a:r>
              <a:rPr lang="en-US" dirty="0" err="1" smtClean="0"/>
              <a:t>larak</a:t>
            </a:r>
            <a:r>
              <a:rPr lang="en-US" dirty="0" smtClean="0"/>
              <a:t> </a:t>
            </a:r>
            <a:r>
              <a:rPr lang="en-US" dirty="0" err="1"/>
              <a:t>saf</a:t>
            </a:r>
            <a:r>
              <a:rPr lang="en-US" dirty="0"/>
              <a:t> </a:t>
            </a:r>
            <a:r>
              <a:rPr lang="en-US" dirty="0" err="1"/>
              <a:t>halde</a:t>
            </a:r>
            <a:r>
              <a:rPr lang="en-US" dirty="0"/>
              <a:t> </a:t>
            </a:r>
            <a:r>
              <a:rPr lang="en-US" dirty="0" err="1"/>
              <a:t>elde</a:t>
            </a:r>
            <a:r>
              <a:rPr lang="en-US" dirty="0"/>
              <a:t> </a:t>
            </a:r>
            <a:r>
              <a:rPr lang="en-US" dirty="0" err="1" smtClean="0"/>
              <a:t>edilme</a:t>
            </a:r>
            <a:r>
              <a:rPr lang="tr-TR" dirty="0" smtClean="0"/>
              <a:t>si</a:t>
            </a:r>
            <a:r>
              <a:rPr lang="en-US" dirty="0" smtClean="0"/>
              <a:t> </a:t>
            </a:r>
            <a:r>
              <a:rPr lang="en-US" dirty="0" err="1"/>
              <a:t>yöntemidir</a:t>
            </a:r>
            <a:r>
              <a:rPr lang="en-US" dirty="0"/>
              <a:t>.  </a:t>
            </a:r>
            <a:endParaRPr lang="tr-TR" dirty="0" smtClean="0"/>
          </a:p>
          <a:p>
            <a:r>
              <a:rPr lang="en-US" dirty="0" smtClean="0"/>
              <a:t>Bu </a:t>
            </a:r>
            <a:r>
              <a:rPr lang="en-US" dirty="0" err="1"/>
              <a:t>yöntem</a:t>
            </a:r>
            <a:r>
              <a:rPr lang="en-US" dirty="0"/>
              <a:t> </a:t>
            </a:r>
            <a:r>
              <a:rPr lang="tr-TR" dirty="0" smtClean="0"/>
              <a:t>şu</a:t>
            </a:r>
            <a:r>
              <a:rPr lang="en-US" dirty="0" smtClean="0"/>
              <a:t> </a:t>
            </a:r>
            <a:r>
              <a:rPr lang="en-US" dirty="0" err="1"/>
              <a:t>basamaktan</a:t>
            </a:r>
            <a:r>
              <a:rPr lang="en-US" dirty="0"/>
              <a:t> </a:t>
            </a:r>
            <a:r>
              <a:rPr lang="en-US" dirty="0" err="1"/>
              <a:t>oluşmaktadır</a:t>
            </a:r>
            <a:r>
              <a:rPr lang="en-US" dirty="0"/>
              <a:t>;</a:t>
            </a:r>
          </a:p>
          <a:p>
            <a:pPr lvl="1"/>
            <a:r>
              <a:rPr lang="en-US" dirty="0" smtClean="0"/>
              <a:t>Katı </a:t>
            </a:r>
            <a:r>
              <a:rPr lang="en-US" dirty="0" err="1"/>
              <a:t>karışımın</a:t>
            </a:r>
            <a:r>
              <a:rPr lang="en-US" dirty="0"/>
              <a:t> </a:t>
            </a:r>
            <a:r>
              <a:rPr lang="en-US" dirty="0" err="1"/>
              <a:t>veya</a:t>
            </a:r>
            <a:r>
              <a:rPr lang="en-US" dirty="0"/>
              <a:t> </a:t>
            </a:r>
            <a:r>
              <a:rPr lang="en-US" dirty="0" err="1"/>
              <a:t>katı</a:t>
            </a:r>
            <a:r>
              <a:rPr lang="en-US" dirty="0"/>
              <a:t> </a:t>
            </a:r>
            <a:r>
              <a:rPr lang="en-US" dirty="0" err="1"/>
              <a:t>bileşiğin</a:t>
            </a:r>
            <a:r>
              <a:rPr lang="en-US" dirty="0"/>
              <a:t> </a:t>
            </a:r>
            <a:r>
              <a:rPr lang="en-US" dirty="0" err="1"/>
              <a:t>sıcak</a:t>
            </a:r>
            <a:r>
              <a:rPr lang="en-US" dirty="0"/>
              <a:t> </a:t>
            </a:r>
            <a:r>
              <a:rPr lang="en-US" dirty="0" err="1"/>
              <a:t>çözücüde</a:t>
            </a:r>
            <a:r>
              <a:rPr lang="en-US" dirty="0"/>
              <a:t> </a:t>
            </a:r>
            <a:r>
              <a:rPr lang="en-US" dirty="0" err="1"/>
              <a:t>çözünmesi</a:t>
            </a:r>
            <a:r>
              <a:rPr lang="en-US" dirty="0"/>
              <a:t>,</a:t>
            </a:r>
          </a:p>
          <a:p>
            <a:pPr lvl="1"/>
            <a:r>
              <a:rPr lang="en-US" dirty="0" err="1" smtClean="0"/>
              <a:t>Eğer</a:t>
            </a:r>
            <a:r>
              <a:rPr lang="en-US" dirty="0" smtClean="0"/>
              <a:t> </a:t>
            </a:r>
            <a:r>
              <a:rPr lang="en-US" dirty="0" err="1"/>
              <a:t>çözünmeden</a:t>
            </a:r>
            <a:r>
              <a:rPr lang="en-US" dirty="0"/>
              <a:t> </a:t>
            </a:r>
            <a:r>
              <a:rPr lang="en-US" dirty="0" err="1"/>
              <a:t>kalan</a:t>
            </a:r>
            <a:r>
              <a:rPr lang="en-US" dirty="0"/>
              <a:t> </a:t>
            </a:r>
            <a:r>
              <a:rPr lang="en-US" dirty="0" err="1"/>
              <a:t>katı</a:t>
            </a:r>
            <a:r>
              <a:rPr lang="en-US" dirty="0"/>
              <a:t> </a:t>
            </a:r>
            <a:r>
              <a:rPr lang="en-US" dirty="0" err="1"/>
              <a:t>kısımlar</a:t>
            </a:r>
            <a:r>
              <a:rPr lang="en-US" dirty="0"/>
              <a:t> </a:t>
            </a:r>
            <a:r>
              <a:rPr lang="en-US" dirty="0" err="1"/>
              <a:t>varsa</a:t>
            </a:r>
            <a:r>
              <a:rPr lang="en-US" dirty="0"/>
              <a:t> </a:t>
            </a:r>
            <a:r>
              <a:rPr lang="en-US" dirty="0" err="1"/>
              <a:t>bunların</a:t>
            </a:r>
            <a:r>
              <a:rPr lang="en-US" dirty="0"/>
              <a:t> </a:t>
            </a:r>
            <a:r>
              <a:rPr lang="en-US" b="1" u="sng" dirty="0" err="1"/>
              <a:t>sıcakken</a:t>
            </a:r>
            <a:r>
              <a:rPr lang="en-US" dirty="0"/>
              <a:t> </a:t>
            </a:r>
            <a:r>
              <a:rPr lang="en-US" dirty="0" err="1"/>
              <a:t>süzülmesi</a:t>
            </a:r>
            <a:r>
              <a:rPr lang="en-US" dirty="0"/>
              <a:t>,</a:t>
            </a:r>
          </a:p>
          <a:p>
            <a:pPr lvl="1"/>
            <a:r>
              <a:rPr lang="en-US" dirty="0" err="1" smtClean="0"/>
              <a:t>Süzüntünün</a:t>
            </a:r>
            <a:r>
              <a:rPr lang="en-US" dirty="0" smtClean="0"/>
              <a:t> </a:t>
            </a:r>
            <a:r>
              <a:rPr lang="en-US" dirty="0" err="1"/>
              <a:t>kristallendirme</a:t>
            </a:r>
            <a:r>
              <a:rPr lang="en-US" dirty="0"/>
              <a:t> </a:t>
            </a:r>
            <a:r>
              <a:rPr lang="en-US" dirty="0" err="1"/>
              <a:t>tamamlanıncaya</a:t>
            </a:r>
            <a:r>
              <a:rPr lang="en-US" dirty="0"/>
              <a:t> </a:t>
            </a:r>
            <a:r>
              <a:rPr lang="en-US" dirty="0" err="1"/>
              <a:t>kadar</a:t>
            </a:r>
            <a:r>
              <a:rPr lang="en-US" dirty="0"/>
              <a:t> </a:t>
            </a:r>
            <a:r>
              <a:rPr lang="en-US" dirty="0" err="1"/>
              <a:t>kendi</a:t>
            </a:r>
            <a:r>
              <a:rPr lang="en-US" dirty="0"/>
              <a:t> </a:t>
            </a:r>
            <a:r>
              <a:rPr lang="en-US" dirty="0" err="1"/>
              <a:t>haline</a:t>
            </a:r>
            <a:r>
              <a:rPr lang="en-US" dirty="0"/>
              <a:t> </a:t>
            </a:r>
            <a:r>
              <a:rPr lang="en-US" dirty="0" err="1"/>
              <a:t>bırakılarak</a:t>
            </a:r>
            <a:r>
              <a:rPr lang="en-US" dirty="0"/>
              <a:t> </a:t>
            </a:r>
            <a:r>
              <a:rPr lang="en-US" dirty="0" err="1"/>
              <a:t>soğutulması</a:t>
            </a:r>
            <a:r>
              <a:rPr lang="en-US" dirty="0"/>
              <a:t>,</a:t>
            </a:r>
          </a:p>
          <a:p>
            <a:pPr lvl="1"/>
            <a:r>
              <a:rPr lang="en-US" dirty="0" err="1" smtClean="0"/>
              <a:t>Kristallerin</a:t>
            </a:r>
            <a:r>
              <a:rPr lang="en-US" dirty="0" smtClean="0"/>
              <a:t> </a:t>
            </a:r>
            <a:r>
              <a:rPr lang="en-US" dirty="0" err="1"/>
              <a:t>süzülerek</a:t>
            </a:r>
            <a:r>
              <a:rPr lang="en-US" dirty="0"/>
              <a:t> </a:t>
            </a:r>
            <a:r>
              <a:rPr lang="en-US" dirty="0" err="1"/>
              <a:t>çözücüden</a:t>
            </a:r>
            <a:r>
              <a:rPr lang="en-US" dirty="0"/>
              <a:t> </a:t>
            </a:r>
            <a:r>
              <a:rPr lang="en-US" dirty="0" err="1"/>
              <a:t>ayrılması</a:t>
            </a:r>
            <a:r>
              <a:rPr lang="en-US" dirty="0"/>
              <a:t> </a:t>
            </a:r>
            <a:r>
              <a:rPr lang="en-US" dirty="0" err="1"/>
              <a:t>ve</a:t>
            </a:r>
            <a:endParaRPr lang="en-US" dirty="0"/>
          </a:p>
          <a:p>
            <a:pPr lvl="1"/>
            <a:r>
              <a:rPr lang="en-US" dirty="0" err="1" smtClean="0"/>
              <a:t>Kristallerin</a:t>
            </a:r>
            <a:r>
              <a:rPr lang="en-US" dirty="0" smtClean="0"/>
              <a:t> </a:t>
            </a:r>
            <a:r>
              <a:rPr lang="en-US" dirty="0" err="1"/>
              <a:t>uygun</a:t>
            </a:r>
            <a:r>
              <a:rPr lang="en-US" dirty="0"/>
              <a:t> </a:t>
            </a:r>
            <a:r>
              <a:rPr lang="en-US" dirty="0" err="1"/>
              <a:t>bir</a:t>
            </a:r>
            <a:r>
              <a:rPr lang="en-US" dirty="0"/>
              <a:t> </a:t>
            </a:r>
            <a:r>
              <a:rPr lang="en-US" dirty="0" err="1"/>
              <a:t>ortamda</a:t>
            </a:r>
            <a:r>
              <a:rPr lang="en-US" dirty="0"/>
              <a:t> </a:t>
            </a:r>
            <a:r>
              <a:rPr lang="en-US" dirty="0" err="1"/>
              <a:t>kurutulması</a:t>
            </a:r>
            <a:r>
              <a:rPr lang="en-US" dirty="0"/>
              <a:t>.</a:t>
            </a:r>
          </a:p>
          <a:p>
            <a:r>
              <a:rPr lang="tr-TR" dirty="0" smtClean="0"/>
              <a:t>Bu yöntem ayırma işleminden daha çok saflaştırma amacı ile kullanılır.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1742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strike="sngStrike" dirty="0" smtClean="0"/>
              <a:t>Boyut</a:t>
            </a:r>
          </a:p>
          <a:p>
            <a:r>
              <a:rPr lang="tr-TR" strike="sngStrike" dirty="0" smtClean="0"/>
              <a:t>Kütle ve yoğunluk</a:t>
            </a:r>
          </a:p>
          <a:p>
            <a:r>
              <a:rPr lang="tr-TR" strike="sngStrike" dirty="0" smtClean="0"/>
              <a:t>Komplex oluşumu ile ayırma</a:t>
            </a:r>
          </a:p>
          <a:p>
            <a:r>
              <a:rPr lang="tr-TR" strike="sngStrike" dirty="0" smtClean="0"/>
              <a:t>Fiziksel durum değişimi (faz değişimi)</a:t>
            </a:r>
          </a:p>
          <a:p>
            <a:r>
              <a:rPr lang="tr-TR" dirty="0" smtClean="0">
                <a:solidFill>
                  <a:schemeClr val="bg2">
                    <a:lumMod val="90000"/>
                  </a:schemeClr>
                </a:solidFill>
              </a:rPr>
              <a:t>Kimyasal durum değişimi</a:t>
            </a:r>
          </a:p>
          <a:p>
            <a:r>
              <a:rPr lang="tr-TR" dirty="0" smtClean="0"/>
              <a:t>Fazlar arasında dağılım</a:t>
            </a: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5149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Ekstraksiyon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449892" y="1562578"/>
                <a:ext cx="11362151" cy="4925904"/>
              </a:xfrm>
            </p:spPr>
            <p:txBody>
              <a:bodyPr>
                <a:normAutofit fontScale="77500" lnSpcReduction="20000"/>
              </a:bodyPr>
              <a:lstStyle/>
              <a:p>
                <a:r>
                  <a:rPr lang="tr-TR" dirty="0" smtClean="0"/>
                  <a:t>Katı faz ekstraksiyonu ve sıvı faz ekstraksiyonu olarak iki gruba ayrılır.</a:t>
                </a:r>
              </a:p>
              <a:p>
                <a:r>
                  <a:rPr lang="en-US" dirty="0" err="1"/>
                  <a:t>Ayırım</a:t>
                </a:r>
                <a:r>
                  <a:rPr lang="en-US" dirty="0"/>
                  <a:t> </a:t>
                </a:r>
                <a:r>
                  <a:rPr lang="en-US" dirty="0" err="1" smtClean="0"/>
                  <a:t>tekniklerinin</a:t>
                </a:r>
                <a:r>
                  <a:rPr lang="tr-TR" dirty="0" smtClean="0"/>
                  <a:t> içinde</a:t>
                </a:r>
                <a:r>
                  <a:rPr lang="en-US" dirty="0" smtClean="0"/>
                  <a:t> </a:t>
                </a:r>
                <a:r>
                  <a:rPr lang="en-US" b="1" u="sng" dirty="0" err="1"/>
                  <a:t>en</a:t>
                </a:r>
                <a:r>
                  <a:rPr lang="en-US" b="1" u="sng" dirty="0"/>
                  <a:t> </a:t>
                </a:r>
                <a:r>
                  <a:rPr lang="en-US" b="1" u="sng" dirty="0" err="1"/>
                  <a:t>önemlisidir</a:t>
                </a:r>
                <a:r>
                  <a:rPr lang="en-US" dirty="0"/>
                  <a:t>. </a:t>
                </a:r>
                <a:r>
                  <a:rPr lang="en-US" dirty="0" err="1"/>
                  <a:t>Bileşenlerin</a:t>
                </a:r>
                <a:r>
                  <a:rPr lang="en-US" dirty="0"/>
                  <a:t>, </a:t>
                </a:r>
                <a:r>
                  <a:rPr lang="en-US" dirty="0" err="1"/>
                  <a:t>birbirleriyle</a:t>
                </a:r>
                <a:r>
                  <a:rPr lang="en-US" dirty="0"/>
                  <a:t> </a:t>
                </a:r>
                <a:r>
                  <a:rPr lang="en-US" dirty="0" err="1"/>
                  <a:t>karışmayan</a:t>
                </a:r>
                <a:r>
                  <a:rPr lang="en-US" dirty="0"/>
                  <a:t> </a:t>
                </a:r>
                <a:r>
                  <a:rPr lang="en-US" dirty="0" err="1"/>
                  <a:t>iki</a:t>
                </a:r>
                <a:r>
                  <a:rPr lang="en-US" dirty="0"/>
                  <a:t> </a:t>
                </a:r>
                <a:r>
                  <a:rPr lang="en-US" dirty="0" err="1"/>
                  <a:t>faz</a:t>
                </a:r>
                <a:r>
                  <a:rPr lang="en-US" dirty="0"/>
                  <a:t> </a:t>
                </a:r>
                <a:r>
                  <a:rPr lang="en-US" dirty="0" err="1" smtClean="0"/>
                  <a:t>arasında</a:t>
                </a:r>
                <a:r>
                  <a:rPr lang="tr-TR" dirty="0" smtClean="0"/>
                  <a:t> </a:t>
                </a:r>
                <a:r>
                  <a:rPr lang="en-US" dirty="0" err="1" smtClean="0"/>
                  <a:t>dağılmasını</a:t>
                </a:r>
                <a:r>
                  <a:rPr lang="en-US" dirty="0" smtClean="0"/>
                  <a:t> </a:t>
                </a:r>
                <a:r>
                  <a:rPr lang="en-US" dirty="0" err="1" smtClean="0"/>
                  <a:t>temel</a:t>
                </a:r>
                <a:r>
                  <a:rPr lang="en-US" dirty="0" smtClean="0"/>
                  <a:t> </a:t>
                </a:r>
                <a:r>
                  <a:rPr lang="en-US" dirty="0" err="1" smtClean="0"/>
                  <a:t>alır</a:t>
                </a:r>
                <a:r>
                  <a:rPr lang="en-US" dirty="0" smtClean="0"/>
                  <a:t>.</a:t>
                </a:r>
                <a:endParaRPr lang="tr-TR" dirty="0" smtClean="0"/>
              </a:p>
              <a:p>
                <a:r>
                  <a:rPr lang="en-US" dirty="0" err="1"/>
                  <a:t>Bir</a:t>
                </a:r>
                <a:r>
                  <a:rPr lang="en-US" dirty="0"/>
                  <a:t> </a:t>
                </a:r>
                <a:r>
                  <a:rPr lang="en-US" dirty="0" err="1"/>
                  <a:t>çözücü</a:t>
                </a:r>
                <a:r>
                  <a:rPr lang="en-US" dirty="0"/>
                  <a:t> </a:t>
                </a:r>
                <a:r>
                  <a:rPr lang="en-US" dirty="0" err="1"/>
                  <a:t>içerisinde</a:t>
                </a:r>
                <a:r>
                  <a:rPr lang="en-US" dirty="0"/>
                  <a:t> </a:t>
                </a:r>
                <a:r>
                  <a:rPr lang="en-US" dirty="0" err="1"/>
                  <a:t>çözülmüş</a:t>
                </a:r>
                <a:r>
                  <a:rPr lang="en-US" dirty="0"/>
                  <a:t> </a:t>
                </a:r>
                <a:r>
                  <a:rPr lang="en-US" dirty="0" err="1"/>
                  <a:t>bir</a:t>
                </a:r>
                <a:r>
                  <a:rPr lang="en-US" dirty="0"/>
                  <a:t> </a:t>
                </a:r>
                <a:r>
                  <a:rPr lang="en-US" dirty="0" err="1"/>
                  <a:t>bileşen</a:t>
                </a:r>
                <a:r>
                  <a:rPr lang="en-US" dirty="0"/>
                  <a:t>, </a:t>
                </a:r>
                <a:r>
                  <a:rPr lang="en-US" dirty="0" err="1"/>
                  <a:t>çözücü</a:t>
                </a:r>
                <a:r>
                  <a:rPr lang="en-US" dirty="0"/>
                  <a:t> </a:t>
                </a:r>
                <a:r>
                  <a:rPr lang="en-US" dirty="0" err="1"/>
                  <a:t>başka</a:t>
                </a:r>
                <a:r>
                  <a:rPr lang="en-US" dirty="0"/>
                  <a:t> </a:t>
                </a:r>
                <a:r>
                  <a:rPr lang="en-US" dirty="0" err="1"/>
                  <a:t>bir</a:t>
                </a:r>
                <a:r>
                  <a:rPr lang="en-US" dirty="0"/>
                  <a:t> </a:t>
                </a:r>
                <a:r>
                  <a:rPr lang="en-US" dirty="0" err="1"/>
                  <a:t>fazla</a:t>
                </a:r>
                <a:r>
                  <a:rPr lang="en-US" dirty="0"/>
                  <a:t> </a:t>
                </a:r>
                <a:r>
                  <a:rPr lang="en-US" dirty="0" err="1"/>
                  <a:t>temas</a:t>
                </a:r>
                <a:r>
                  <a:rPr lang="en-US" dirty="0"/>
                  <a:t> </a:t>
                </a:r>
                <a:r>
                  <a:rPr lang="en-US" dirty="0" err="1"/>
                  <a:t>ettiğinde</a:t>
                </a:r>
                <a:r>
                  <a:rPr lang="en-US" dirty="0"/>
                  <a:t> </a:t>
                </a:r>
                <a:r>
                  <a:rPr lang="en-US" dirty="0" err="1" smtClean="0"/>
                  <a:t>iki</a:t>
                </a:r>
                <a:r>
                  <a:rPr lang="tr-TR" dirty="0" smtClean="0"/>
                  <a:t> </a:t>
                </a:r>
                <a:r>
                  <a:rPr lang="en-US" dirty="0" err="1" smtClean="0"/>
                  <a:t>faz</a:t>
                </a:r>
                <a:r>
                  <a:rPr lang="en-US" dirty="0" smtClean="0"/>
                  <a:t> </a:t>
                </a:r>
                <a:r>
                  <a:rPr lang="en-US" dirty="0" err="1"/>
                  <a:t>arasında</a:t>
                </a:r>
                <a:r>
                  <a:rPr lang="en-US" dirty="0"/>
                  <a:t> </a:t>
                </a:r>
                <a:r>
                  <a:rPr lang="en-US" dirty="0" err="1"/>
                  <a:t>dağılır</a:t>
                </a:r>
                <a:r>
                  <a:rPr lang="en-US" dirty="0"/>
                  <a:t>.</a:t>
                </a:r>
              </a:p>
              <a:p>
                <a:r>
                  <a:rPr lang="en-US" dirty="0" smtClean="0"/>
                  <a:t>Bileşen</a:t>
                </a:r>
                <a:r>
                  <a:rPr lang="en-US" baseline="-25000" dirty="0" smtClean="0"/>
                  <a:t>faz1</a:t>
                </a:r>
                <a14:m>
                  <m:oMath xmlns:m="http://schemas.openxmlformats.org/officeDocument/2006/math">
                    <m:r>
                      <a:rPr lang="en-US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⇄</m:t>
                    </m:r>
                  </m:oMath>
                </a14:m>
                <a:r>
                  <a:rPr lang="en-US" dirty="0" smtClean="0"/>
                  <a:t> Bileşen</a:t>
                </a:r>
                <a:r>
                  <a:rPr lang="en-US" baseline="-25000" dirty="0" smtClean="0"/>
                  <a:t>faz2</a:t>
                </a:r>
                <a:endParaRPr lang="en-US" baseline="-25000" dirty="0"/>
              </a:p>
              <a:p>
                <a:r>
                  <a:rPr lang="en-US" dirty="0"/>
                  <a:t>Bu </a:t>
                </a:r>
                <a:r>
                  <a:rPr lang="en-US" dirty="0" err="1"/>
                  <a:t>dağılım</a:t>
                </a:r>
                <a:r>
                  <a:rPr lang="en-US" dirty="0"/>
                  <a:t> </a:t>
                </a:r>
                <a:r>
                  <a:rPr lang="en-US" dirty="0" err="1"/>
                  <a:t>sonucu</a:t>
                </a:r>
                <a:r>
                  <a:rPr lang="en-US" dirty="0"/>
                  <a:t> </a:t>
                </a:r>
                <a:r>
                  <a:rPr lang="en-US" dirty="0" err="1"/>
                  <a:t>oluşan</a:t>
                </a:r>
                <a:r>
                  <a:rPr lang="en-US" dirty="0"/>
                  <a:t> </a:t>
                </a:r>
                <a:r>
                  <a:rPr lang="en-US" dirty="0" err="1"/>
                  <a:t>dengenin</a:t>
                </a:r>
                <a:r>
                  <a:rPr lang="en-US" dirty="0"/>
                  <a:t> </a:t>
                </a:r>
                <a:r>
                  <a:rPr lang="en-US" dirty="0" err="1"/>
                  <a:t>denge</a:t>
                </a:r>
                <a:r>
                  <a:rPr lang="en-US" dirty="0"/>
                  <a:t> </a:t>
                </a:r>
                <a:r>
                  <a:rPr lang="en-US" dirty="0" err="1"/>
                  <a:t>sabiti</a:t>
                </a:r>
                <a:r>
                  <a:rPr lang="en-US" dirty="0"/>
                  <a:t> </a:t>
                </a:r>
                <a:r>
                  <a:rPr lang="en-US" dirty="0" err="1"/>
                  <a:t>aşağıdaki</a:t>
                </a:r>
                <a:r>
                  <a:rPr lang="en-US" dirty="0"/>
                  <a:t> </a:t>
                </a:r>
                <a:r>
                  <a:rPr lang="en-US" dirty="0" err="1" smtClean="0"/>
                  <a:t>şekildedir</a:t>
                </a:r>
                <a:r>
                  <a:rPr lang="tr-TR" dirty="0" smtClean="0"/>
                  <a:t>:</a:t>
                </a:r>
                <a:endParaRPr lang="en-US" dirty="0"/>
              </a:p>
              <a:p>
                <a:r>
                  <a:rPr lang="en-US" dirty="0"/>
                  <a:t>K</a:t>
                </a:r>
                <a:r>
                  <a:rPr lang="en-US" baseline="-25000" dirty="0"/>
                  <a:t>D</a:t>
                </a:r>
                <a:r>
                  <a:rPr lang="en-US" dirty="0"/>
                  <a:t> </a:t>
                </a:r>
                <a:r>
                  <a:rPr lang="en-US" dirty="0" smtClean="0"/>
                  <a:t>=</a:t>
                </a:r>
                <a:r>
                  <a:rPr lang="tr-TR" dirty="0" smtClean="0"/>
                  <a:t>[</a:t>
                </a:r>
                <a:r>
                  <a:rPr lang="en-US" dirty="0" smtClean="0"/>
                  <a:t>Bileşen</a:t>
                </a:r>
                <a:r>
                  <a:rPr lang="en-US" baseline="-25000" dirty="0" smtClean="0"/>
                  <a:t>faz1</a:t>
                </a:r>
                <a:r>
                  <a:rPr lang="tr-TR" dirty="0" smtClean="0"/>
                  <a:t>]/[</a:t>
                </a:r>
                <a:r>
                  <a:rPr lang="en-US" dirty="0" smtClean="0"/>
                  <a:t>Bileşen</a:t>
                </a:r>
                <a:r>
                  <a:rPr lang="en-US" baseline="-25000" dirty="0" smtClean="0"/>
                  <a:t>faz2</a:t>
                </a:r>
                <a:r>
                  <a:rPr lang="tr-TR" dirty="0" smtClean="0"/>
                  <a:t>]</a:t>
                </a:r>
              </a:p>
              <a:p>
                <a:r>
                  <a:rPr lang="en-US" dirty="0"/>
                  <a:t>K</a:t>
                </a:r>
                <a:r>
                  <a:rPr lang="en-US" baseline="-25000" dirty="0"/>
                  <a:t>D</a:t>
                </a:r>
                <a:r>
                  <a:rPr lang="en-US" dirty="0"/>
                  <a:t> </a:t>
                </a:r>
                <a:r>
                  <a:rPr lang="en-US" dirty="0" err="1"/>
                  <a:t>dağılım</a:t>
                </a:r>
                <a:r>
                  <a:rPr lang="en-US" dirty="0"/>
                  <a:t> </a:t>
                </a:r>
                <a:r>
                  <a:rPr lang="en-US" dirty="0" err="1"/>
                  <a:t>sabiti</a:t>
                </a:r>
                <a:r>
                  <a:rPr lang="en-US" dirty="0"/>
                  <a:t> yada </a:t>
                </a:r>
                <a:r>
                  <a:rPr lang="en-US" dirty="0" err="1"/>
                  <a:t>dağılma</a:t>
                </a:r>
                <a:r>
                  <a:rPr lang="en-US" dirty="0"/>
                  <a:t> </a:t>
                </a:r>
                <a:r>
                  <a:rPr lang="en-US" dirty="0" err="1"/>
                  <a:t>katsayısı</a:t>
                </a:r>
                <a:r>
                  <a:rPr lang="en-US" dirty="0"/>
                  <a:t> </a:t>
                </a:r>
                <a:r>
                  <a:rPr lang="en-US" dirty="0" err="1"/>
                  <a:t>olarak</a:t>
                </a:r>
                <a:r>
                  <a:rPr lang="en-US" dirty="0"/>
                  <a:t> </a:t>
                </a:r>
                <a:r>
                  <a:rPr lang="en-US" dirty="0" err="1"/>
                  <a:t>adlandırılmaktadır</a:t>
                </a:r>
                <a:r>
                  <a:rPr lang="en-US" dirty="0"/>
                  <a:t>. </a:t>
                </a:r>
                <a:r>
                  <a:rPr lang="en-US" dirty="0" err="1"/>
                  <a:t>Eğer</a:t>
                </a:r>
                <a:r>
                  <a:rPr lang="en-US" dirty="0"/>
                  <a:t> </a:t>
                </a:r>
                <a:r>
                  <a:rPr lang="en-US" dirty="0" err="1" smtClean="0"/>
                  <a:t>dağılma</a:t>
                </a:r>
                <a:r>
                  <a:rPr lang="tr-TR" dirty="0" smtClean="0"/>
                  <a:t> </a:t>
                </a:r>
                <a:r>
                  <a:rPr lang="en-US" dirty="0" err="1" smtClean="0"/>
                  <a:t>katsayısı</a:t>
                </a:r>
                <a:r>
                  <a:rPr lang="en-US" dirty="0" smtClean="0"/>
                  <a:t> </a:t>
                </a:r>
                <a:r>
                  <a:rPr lang="en-US" dirty="0" err="1"/>
                  <a:t>büyük</a:t>
                </a:r>
                <a:r>
                  <a:rPr lang="en-US" dirty="0"/>
                  <a:t> </a:t>
                </a:r>
                <a:r>
                  <a:rPr lang="en-US" dirty="0" err="1"/>
                  <a:t>ise</a:t>
                </a:r>
                <a:r>
                  <a:rPr lang="en-US" dirty="0"/>
                  <a:t> </a:t>
                </a:r>
                <a:r>
                  <a:rPr lang="en-US" dirty="0" err="1"/>
                  <a:t>bileşen</a:t>
                </a:r>
                <a:r>
                  <a:rPr lang="en-US" dirty="0"/>
                  <a:t> </a:t>
                </a:r>
                <a:r>
                  <a:rPr lang="en-US" dirty="0" err="1"/>
                  <a:t>faz</a:t>
                </a:r>
                <a:r>
                  <a:rPr lang="en-US" dirty="0"/>
                  <a:t> 1 den </a:t>
                </a:r>
                <a:r>
                  <a:rPr lang="en-US" dirty="0" err="1"/>
                  <a:t>faz</a:t>
                </a:r>
                <a:r>
                  <a:rPr lang="en-US" dirty="0"/>
                  <a:t> 2 ye </a:t>
                </a:r>
                <a:r>
                  <a:rPr lang="en-US" dirty="0" err="1"/>
                  <a:t>hareket</a:t>
                </a:r>
                <a:r>
                  <a:rPr lang="en-US" dirty="0"/>
                  <a:t> </a:t>
                </a:r>
                <a:r>
                  <a:rPr lang="en-US" dirty="0" err="1"/>
                  <a:t>eder</a:t>
                </a:r>
                <a:r>
                  <a:rPr lang="en-US" dirty="0"/>
                  <a:t>. </a:t>
                </a:r>
                <a:r>
                  <a:rPr lang="en-US" dirty="0" err="1"/>
                  <a:t>Ancak</a:t>
                </a:r>
                <a:r>
                  <a:rPr lang="en-US" dirty="0"/>
                  <a:t> K</a:t>
                </a:r>
                <a:r>
                  <a:rPr lang="en-US" baseline="-25000" dirty="0"/>
                  <a:t>D</a:t>
                </a:r>
                <a:r>
                  <a:rPr lang="en-US" dirty="0"/>
                  <a:t> </a:t>
                </a:r>
                <a:r>
                  <a:rPr lang="en-US" dirty="0" err="1"/>
                  <a:t>küçük</a:t>
                </a:r>
                <a:r>
                  <a:rPr lang="en-US" dirty="0"/>
                  <a:t> </a:t>
                </a:r>
                <a:r>
                  <a:rPr lang="en-US" dirty="0" err="1"/>
                  <a:t>ise</a:t>
                </a:r>
                <a:r>
                  <a:rPr lang="en-US" dirty="0"/>
                  <a:t> </a:t>
                </a:r>
                <a:r>
                  <a:rPr lang="en-US" dirty="0" err="1" smtClean="0"/>
                  <a:t>bileşen</a:t>
                </a:r>
                <a:r>
                  <a:rPr lang="tr-TR" dirty="0" smtClean="0"/>
                  <a:t> </a:t>
                </a:r>
                <a:r>
                  <a:rPr lang="en-US" dirty="0" err="1" smtClean="0"/>
                  <a:t>faz</a:t>
                </a:r>
                <a:r>
                  <a:rPr lang="en-US" dirty="0" smtClean="0"/>
                  <a:t> </a:t>
                </a:r>
                <a:r>
                  <a:rPr lang="en-US" dirty="0"/>
                  <a:t>1 de </a:t>
                </a:r>
                <a:r>
                  <a:rPr lang="en-US" dirty="0" err="1"/>
                  <a:t>kalır</a:t>
                </a:r>
                <a:r>
                  <a:rPr lang="en-US" dirty="0" smtClean="0"/>
                  <a:t>.</a:t>
                </a:r>
                <a:endParaRPr lang="tr-TR" dirty="0" smtClean="0"/>
              </a:p>
              <a:p>
                <a:r>
                  <a:rPr lang="en-US" dirty="0" err="1"/>
                  <a:t>Eğer</a:t>
                </a:r>
                <a:r>
                  <a:rPr lang="en-US" dirty="0"/>
                  <a:t> </a:t>
                </a:r>
                <a:r>
                  <a:rPr lang="en-US" dirty="0" err="1"/>
                  <a:t>iki</a:t>
                </a:r>
                <a:r>
                  <a:rPr lang="en-US" dirty="0"/>
                  <a:t> </a:t>
                </a:r>
                <a:r>
                  <a:rPr lang="en-US" dirty="0" err="1"/>
                  <a:t>bileşenin</a:t>
                </a:r>
                <a:r>
                  <a:rPr lang="en-US" dirty="0"/>
                  <a:t> </a:t>
                </a:r>
                <a:r>
                  <a:rPr lang="en-US" dirty="0" err="1"/>
                  <a:t>çözünmüş</a:t>
                </a:r>
                <a:r>
                  <a:rPr lang="en-US" dirty="0"/>
                  <a:t> </a:t>
                </a:r>
                <a:r>
                  <a:rPr lang="en-US" dirty="0" err="1"/>
                  <a:t>olduğu</a:t>
                </a:r>
                <a:r>
                  <a:rPr lang="en-US" dirty="0"/>
                  <a:t> </a:t>
                </a:r>
                <a:r>
                  <a:rPr lang="en-US" dirty="0" err="1"/>
                  <a:t>bir</a:t>
                </a:r>
                <a:r>
                  <a:rPr lang="en-US" dirty="0"/>
                  <a:t> </a:t>
                </a:r>
                <a:r>
                  <a:rPr lang="en-US" dirty="0" err="1"/>
                  <a:t>faz</a:t>
                </a:r>
                <a:r>
                  <a:rPr lang="en-US" dirty="0"/>
                  <a:t>, </a:t>
                </a:r>
                <a:r>
                  <a:rPr lang="en-US" dirty="0" err="1"/>
                  <a:t>ikinci</a:t>
                </a:r>
                <a:r>
                  <a:rPr lang="en-US" dirty="0"/>
                  <a:t> </a:t>
                </a:r>
                <a:r>
                  <a:rPr lang="en-US" dirty="0" err="1"/>
                  <a:t>faz</a:t>
                </a:r>
                <a:r>
                  <a:rPr lang="en-US" dirty="0"/>
                  <a:t> </a:t>
                </a:r>
                <a:r>
                  <a:rPr lang="en-US" dirty="0" err="1"/>
                  <a:t>ile</a:t>
                </a:r>
                <a:r>
                  <a:rPr lang="en-US" dirty="0"/>
                  <a:t> </a:t>
                </a:r>
                <a:r>
                  <a:rPr lang="en-US" dirty="0" err="1"/>
                  <a:t>temas</a:t>
                </a:r>
                <a:r>
                  <a:rPr lang="en-US" dirty="0"/>
                  <a:t> </a:t>
                </a:r>
                <a:r>
                  <a:rPr lang="en-US" dirty="0" err="1"/>
                  <a:t>ettiğinde</a:t>
                </a:r>
                <a:r>
                  <a:rPr lang="en-US" dirty="0"/>
                  <a:t> KD </a:t>
                </a:r>
                <a:r>
                  <a:rPr lang="en-US" dirty="0" err="1" smtClean="0"/>
                  <a:t>değeri</a:t>
                </a:r>
                <a:r>
                  <a:rPr lang="tr-TR" dirty="0" smtClean="0"/>
                  <a:t> </a:t>
                </a:r>
                <a:r>
                  <a:rPr lang="en-US" dirty="0" err="1" smtClean="0"/>
                  <a:t>bileşenlerden</a:t>
                </a:r>
                <a:r>
                  <a:rPr lang="en-US" dirty="0" smtClean="0"/>
                  <a:t> </a:t>
                </a:r>
                <a:r>
                  <a:rPr lang="en-US" dirty="0" err="1"/>
                  <a:t>birini</a:t>
                </a:r>
                <a:r>
                  <a:rPr lang="en-US" dirty="0"/>
                  <a:t> </a:t>
                </a:r>
                <a:r>
                  <a:rPr lang="en-US" dirty="0" err="1"/>
                  <a:t>tercih</a:t>
                </a:r>
                <a:r>
                  <a:rPr lang="en-US" dirty="0"/>
                  <a:t> </a:t>
                </a:r>
                <a:r>
                  <a:rPr lang="en-US" dirty="0" err="1"/>
                  <a:t>edecek</a:t>
                </a:r>
                <a:r>
                  <a:rPr lang="en-US" dirty="0"/>
                  <a:t> </a:t>
                </a:r>
                <a:r>
                  <a:rPr lang="en-US" dirty="0" err="1"/>
                  <a:t>bir</a:t>
                </a:r>
                <a:r>
                  <a:rPr lang="en-US" dirty="0"/>
                  <a:t> </a:t>
                </a:r>
                <a:r>
                  <a:rPr lang="en-US" dirty="0" err="1"/>
                  <a:t>değer</a:t>
                </a:r>
                <a:r>
                  <a:rPr lang="en-US" dirty="0"/>
                  <a:t> </a:t>
                </a:r>
                <a:r>
                  <a:rPr lang="en-US" dirty="0" err="1" smtClean="0"/>
                  <a:t>ise</a:t>
                </a:r>
                <a:r>
                  <a:rPr lang="tr-TR" dirty="0" smtClean="0"/>
                  <a:t> (K</a:t>
                </a:r>
                <a:r>
                  <a:rPr lang="tr-TR" baseline="-25000" dirty="0" smtClean="0"/>
                  <a:t>D</a:t>
                </a:r>
                <a:r>
                  <a:rPr lang="tr-TR" dirty="0" smtClean="0"/>
                  <a:t> 1 den büyük ise değer)</a:t>
                </a:r>
                <a:r>
                  <a:rPr lang="en-US" dirty="0" smtClean="0"/>
                  <a:t> </a:t>
                </a:r>
                <a:r>
                  <a:rPr lang="en-US" dirty="0" err="1"/>
                  <a:t>bu</a:t>
                </a:r>
                <a:r>
                  <a:rPr lang="en-US" dirty="0"/>
                  <a:t> </a:t>
                </a:r>
                <a:r>
                  <a:rPr lang="en-US" dirty="0" err="1"/>
                  <a:t>iki</a:t>
                </a:r>
                <a:r>
                  <a:rPr lang="en-US" dirty="0"/>
                  <a:t> </a:t>
                </a:r>
                <a:r>
                  <a:rPr lang="en-US" dirty="0" err="1"/>
                  <a:t>bileşen</a:t>
                </a:r>
                <a:r>
                  <a:rPr lang="en-US" dirty="0"/>
                  <a:t> </a:t>
                </a:r>
                <a:r>
                  <a:rPr lang="en-US" dirty="0" err="1"/>
                  <a:t>ekstraksiyon</a:t>
                </a:r>
                <a:r>
                  <a:rPr lang="en-US" dirty="0"/>
                  <a:t> </a:t>
                </a:r>
                <a:r>
                  <a:rPr lang="en-US" dirty="0" err="1" smtClean="0"/>
                  <a:t>ile</a:t>
                </a:r>
                <a:r>
                  <a:rPr lang="tr-TR" dirty="0" smtClean="0"/>
                  <a:t> </a:t>
                </a:r>
                <a:r>
                  <a:rPr lang="en-US" dirty="0" err="1" smtClean="0"/>
                  <a:t>birbirlerinden</a:t>
                </a:r>
                <a:r>
                  <a:rPr lang="en-US" dirty="0" smtClean="0"/>
                  <a:t> </a:t>
                </a:r>
                <a:r>
                  <a:rPr lang="en-US" dirty="0" err="1"/>
                  <a:t>ayrılabilmektedir</a:t>
                </a:r>
                <a:r>
                  <a:rPr lang="en-US" dirty="0" smtClean="0"/>
                  <a:t>.</a:t>
                </a:r>
                <a:endParaRPr lang="tr-TR" dirty="0" smtClean="0"/>
              </a:p>
              <a:p>
                <a:r>
                  <a:rPr lang="tr-TR" dirty="0" smtClean="0"/>
                  <a:t>Bu hesaplamaya ilerliyen kısımlarda tekrardan geri dönücez.</a:t>
                </a:r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49892" y="1562578"/>
                <a:ext cx="11362151" cy="4925904"/>
              </a:xfrm>
              <a:blipFill rotWithShape="0">
                <a:blip r:embed="rId2"/>
                <a:stretch>
                  <a:fillRect l="-644" t="-247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664393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Sıvı-Sıvı</a:t>
            </a:r>
            <a:r>
              <a:rPr lang="en-US" dirty="0"/>
              <a:t> </a:t>
            </a:r>
            <a:r>
              <a:rPr lang="en-US" dirty="0" err="1"/>
              <a:t>Ekstraksiyonları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err="1"/>
              <a:t>Sıvı-sıvı</a:t>
            </a:r>
            <a:r>
              <a:rPr lang="en-US" dirty="0"/>
              <a:t> </a:t>
            </a:r>
            <a:r>
              <a:rPr lang="en-US" dirty="0" err="1"/>
              <a:t>ekstraksiyonu</a:t>
            </a:r>
            <a:r>
              <a:rPr lang="en-US" dirty="0"/>
              <a:t> </a:t>
            </a:r>
            <a:r>
              <a:rPr lang="en-US" dirty="0" err="1"/>
              <a:t>genellikle</a:t>
            </a:r>
            <a:r>
              <a:rPr lang="en-US" dirty="0"/>
              <a:t> </a:t>
            </a:r>
            <a:r>
              <a:rPr lang="en-US" dirty="0" err="1" smtClean="0"/>
              <a:t>ayırm</a:t>
            </a:r>
            <a:r>
              <a:rPr lang="tr-TR" dirty="0" smtClean="0"/>
              <a:t>a</a:t>
            </a:r>
            <a:r>
              <a:rPr lang="en-US" dirty="0" smtClean="0"/>
              <a:t> </a:t>
            </a:r>
            <a:r>
              <a:rPr lang="en-US" dirty="0" err="1" smtClean="0"/>
              <a:t>huniler</a:t>
            </a:r>
            <a:r>
              <a:rPr lang="tr-TR" dirty="0" smtClean="0"/>
              <a:t>i</a:t>
            </a:r>
            <a:r>
              <a:rPr lang="en-US" dirty="0" smtClean="0"/>
              <a:t> </a:t>
            </a:r>
            <a:r>
              <a:rPr lang="tr-TR" dirty="0" smtClean="0"/>
              <a:t>olarak adlandırılan </a:t>
            </a:r>
            <a:r>
              <a:rPr lang="en-US" dirty="0" smtClean="0"/>
              <a:t>cam </a:t>
            </a:r>
            <a:r>
              <a:rPr lang="en-US" dirty="0" err="1" smtClean="0"/>
              <a:t>malzemeler</a:t>
            </a:r>
            <a:r>
              <a:rPr lang="tr-TR" dirty="0" smtClean="0"/>
              <a:t> yardımı ile </a:t>
            </a:r>
            <a:r>
              <a:rPr lang="en-US" dirty="0" err="1" smtClean="0"/>
              <a:t>yapılmaktadır</a:t>
            </a:r>
            <a:r>
              <a:rPr lang="en-US" dirty="0"/>
              <a:t>. </a:t>
            </a:r>
            <a:r>
              <a:rPr lang="en-US" dirty="0" err="1"/>
              <a:t>Birbirleriyle</a:t>
            </a:r>
            <a:r>
              <a:rPr lang="en-US" dirty="0"/>
              <a:t> </a:t>
            </a:r>
            <a:r>
              <a:rPr lang="en-US" dirty="0" err="1" smtClean="0"/>
              <a:t>karışmaya</a:t>
            </a:r>
            <a:r>
              <a:rPr lang="tr-TR" dirty="0" smtClean="0"/>
              <a:t>n</a:t>
            </a:r>
            <a:r>
              <a:rPr lang="en-US" dirty="0" smtClean="0"/>
              <a:t> </a:t>
            </a:r>
            <a:r>
              <a:rPr lang="en-US" dirty="0" err="1"/>
              <a:t>iki</a:t>
            </a:r>
            <a:r>
              <a:rPr lang="en-US" dirty="0"/>
              <a:t> </a:t>
            </a:r>
            <a:r>
              <a:rPr lang="tr-TR" dirty="0" smtClean="0"/>
              <a:t>sıvı </a:t>
            </a:r>
            <a:r>
              <a:rPr lang="en-US" dirty="0" err="1" smtClean="0"/>
              <a:t>faz</a:t>
            </a:r>
            <a:r>
              <a:rPr lang="en-US" dirty="0" smtClean="0"/>
              <a:t> </a:t>
            </a:r>
            <a:r>
              <a:rPr lang="en-US" dirty="0" err="1"/>
              <a:t>huninin</a:t>
            </a:r>
            <a:r>
              <a:rPr lang="en-US" dirty="0"/>
              <a:t> </a:t>
            </a:r>
            <a:r>
              <a:rPr lang="en-US" dirty="0" err="1" smtClean="0"/>
              <a:t>iç</a:t>
            </a:r>
            <a:r>
              <a:rPr lang="tr-TR" dirty="0" smtClean="0"/>
              <a:t>eris</a:t>
            </a:r>
            <a:r>
              <a:rPr lang="en-US" dirty="0" err="1" smtClean="0"/>
              <a:t>ine</a:t>
            </a:r>
            <a:r>
              <a:rPr lang="en-US" dirty="0" smtClean="0"/>
              <a:t> </a:t>
            </a:r>
            <a:r>
              <a:rPr lang="en-US" dirty="0" err="1"/>
              <a:t>konur</a:t>
            </a:r>
            <a:r>
              <a:rPr lang="en-US" dirty="0"/>
              <a:t> </a:t>
            </a:r>
            <a:r>
              <a:rPr lang="en-US" dirty="0" err="1"/>
              <a:t>ve</a:t>
            </a:r>
            <a:r>
              <a:rPr lang="en-US" dirty="0"/>
              <a:t> </a:t>
            </a:r>
            <a:r>
              <a:rPr lang="en-US" dirty="0" err="1"/>
              <a:t>temas</a:t>
            </a:r>
            <a:r>
              <a:rPr lang="en-US" dirty="0"/>
              <a:t> </a:t>
            </a:r>
            <a:r>
              <a:rPr lang="en-US" dirty="0" err="1" smtClean="0"/>
              <a:t>yüzeylerini</a:t>
            </a:r>
            <a:r>
              <a:rPr lang="tr-TR" dirty="0" smtClean="0"/>
              <a:t> </a:t>
            </a:r>
            <a:r>
              <a:rPr lang="en-US" dirty="0" err="1" smtClean="0"/>
              <a:t>arttırmak</a:t>
            </a:r>
            <a:r>
              <a:rPr lang="en-US" dirty="0" smtClean="0"/>
              <a:t> </a:t>
            </a:r>
            <a:r>
              <a:rPr lang="en-US" dirty="0" err="1"/>
              <a:t>için</a:t>
            </a:r>
            <a:r>
              <a:rPr lang="en-US" dirty="0"/>
              <a:t> </a:t>
            </a:r>
            <a:r>
              <a:rPr lang="en-US" dirty="0" err="1"/>
              <a:t>çalkalanır</a:t>
            </a:r>
            <a:r>
              <a:rPr lang="en-US" dirty="0"/>
              <a:t>. </a:t>
            </a:r>
            <a:r>
              <a:rPr lang="en-US" dirty="0" err="1"/>
              <a:t>İşlem</a:t>
            </a:r>
            <a:r>
              <a:rPr lang="en-US" dirty="0"/>
              <a:t> </a:t>
            </a:r>
            <a:r>
              <a:rPr lang="en-US" dirty="0" err="1"/>
              <a:t>tamamlandığında</a:t>
            </a:r>
            <a:r>
              <a:rPr lang="en-US" dirty="0"/>
              <a:t> </a:t>
            </a:r>
            <a:r>
              <a:rPr lang="en-US" dirty="0" err="1"/>
              <a:t>fazların</a:t>
            </a:r>
            <a:r>
              <a:rPr lang="en-US" dirty="0"/>
              <a:t> </a:t>
            </a:r>
            <a:r>
              <a:rPr lang="en-US" dirty="0" err="1"/>
              <a:t>birbirlerinden</a:t>
            </a:r>
            <a:r>
              <a:rPr lang="en-US" dirty="0"/>
              <a:t> </a:t>
            </a:r>
            <a:r>
              <a:rPr lang="en-US" dirty="0" err="1"/>
              <a:t>ayrılması</a:t>
            </a:r>
            <a:r>
              <a:rPr lang="en-US" dirty="0"/>
              <a:t> </a:t>
            </a:r>
            <a:r>
              <a:rPr lang="en-US" dirty="0" err="1" smtClean="0"/>
              <a:t>için</a:t>
            </a:r>
            <a:r>
              <a:rPr lang="tr-TR" dirty="0" smtClean="0"/>
              <a:t> bir süre </a:t>
            </a:r>
            <a:r>
              <a:rPr lang="en-US" dirty="0" err="1" smtClean="0"/>
              <a:t>beklenir</a:t>
            </a:r>
            <a:r>
              <a:rPr lang="en-US" dirty="0"/>
              <a:t>. </a:t>
            </a:r>
          </a:p>
          <a:p>
            <a:r>
              <a:rPr lang="en-US" dirty="0" err="1"/>
              <a:t>Sıvı-sıvı</a:t>
            </a:r>
            <a:r>
              <a:rPr lang="en-US" dirty="0"/>
              <a:t> </a:t>
            </a:r>
            <a:r>
              <a:rPr lang="en-US" dirty="0" err="1"/>
              <a:t>ekstraksiyon</a:t>
            </a:r>
            <a:r>
              <a:rPr lang="en-US" dirty="0"/>
              <a:t> </a:t>
            </a:r>
            <a:r>
              <a:rPr lang="en-US" dirty="0" err="1"/>
              <a:t>aynı</a:t>
            </a:r>
            <a:r>
              <a:rPr lang="en-US" dirty="0"/>
              <a:t> </a:t>
            </a:r>
            <a:r>
              <a:rPr lang="en-US" dirty="0" err="1"/>
              <a:t>zamanda</a:t>
            </a:r>
            <a:r>
              <a:rPr lang="en-US" dirty="0"/>
              <a:t> </a:t>
            </a:r>
            <a:r>
              <a:rPr lang="en-US" dirty="0" err="1"/>
              <a:t>örneğin</a:t>
            </a:r>
            <a:r>
              <a:rPr lang="en-US" dirty="0"/>
              <a:t> </a:t>
            </a:r>
            <a:r>
              <a:rPr lang="en-US" dirty="0" err="1"/>
              <a:t>bulunduğu</a:t>
            </a:r>
            <a:r>
              <a:rPr lang="en-US" dirty="0"/>
              <a:t> </a:t>
            </a:r>
            <a:r>
              <a:rPr lang="en-US" dirty="0" err="1"/>
              <a:t>kapta</a:t>
            </a:r>
            <a:r>
              <a:rPr lang="en-US" dirty="0"/>
              <a:t> da </a:t>
            </a:r>
            <a:r>
              <a:rPr lang="tr-TR" dirty="0" smtClean="0"/>
              <a:t>g</a:t>
            </a:r>
            <a:r>
              <a:rPr lang="en-US" dirty="0" err="1" smtClean="0"/>
              <a:t>erçekleştirilebilir</a:t>
            </a:r>
            <a:r>
              <a:rPr lang="en-US" dirty="0" smtClean="0"/>
              <a:t>.</a:t>
            </a:r>
            <a:r>
              <a:rPr lang="tr-TR" dirty="0" smtClean="0"/>
              <a:t> </a:t>
            </a:r>
            <a:r>
              <a:rPr lang="en-US" dirty="0" err="1" smtClean="0"/>
              <a:t>Ekstraksiyon</a:t>
            </a:r>
            <a:r>
              <a:rPr lang="en-US" dirty="0" smtClean="0"/>
              <a:t> </a:t>
            </a:r>
            <a:r>
              <a:rPr lang="en-US" dirty="0" err="1"/>
              <a:t>çözücüsü</a:t>
            </a:r>
            <a:r>
              <a:rPr lang="en-US" dirty="0"/>
              <a:t> (</a:t>
            </a:r>
            <a:r>
              <a:rPr lang="en-US" dirty="0" err="1"/>
              <a:t>ikinci</a:t>
            </a:r>
            <a:r>
              <a:rPr lang="en-US" dirty="0"/>
              <a:t> </a:t>
            </a:r>
            <a:r>
              <a:rPr lang="en-US" dirty="0" err="1"/>
              <a:t>faz</a:t>
            </a:r>
            <a:r>
              <a:rPr lang="en-US" dirty="0"/>
              <a:t>) </a:t>
            </a:r>
            <a:r>
              <a:rPr lang="en-US" dirty="0" err="1"/>
              <a:t>örneğin</a:t>
            </a:r>
            <a:r>
              <a:rPr lang="en-US" dirty="0"/>
              <a:t> </a:t>
            </a:r>
            <a:r>
              <a:rPr lang="en-US" dirty="0" err="1"/>
              <a:t>içerisine</a:t>
            </a:r>
            <a:r>
              <a:rPr lang="en-US" dirty="0"/>
              <a:t> </a:t>
            </a:r>
            <a:r>
              <a:rPr lang="en-US" dirty="0" err="1"/>
              <a:t>daldırılıp</a:t>
            </a:r>
            <a:r>
              <a:rPr lang="en-US" dirty="0"/>
              <a:t> </a:t>
            </a:r>
            <a:r>
              <a:rPr lang="en-US" dirty="0" err="1"/>
              <a:t>tekrar</a:t>
            </a:r>
            <a:r>
              <a:rPr lang="en-US" dirty="0"/>
              <a:t> </a:t>
            </a:r>
            <a:r>
              <a:rPr lang="en-US" dirty="0" err="1"/>
              <a:t>çekilebilir</a:t>
            </a:r>
            <a:r>
              <a:rPr lang="en-US" dirty="0"/>
              <a:t>. </a:t>
            </a:r>
            <a:r>
              <a:rPr lang="en-US" dirty="0" err="1" smtClean="0">
                <a:solidFill>
                  <a:srgbClr val="FF0000"/>
                </a:solidFill>
              </a:rPr>
              <a:t>Örneğin</a:t>
            </a:r>
            <a:r>
              <a:rPr lang="tr-TR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pestisit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içeren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bir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su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örneğinin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içerisine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bir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mikro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şırınganın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ucunda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asılı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duran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smtClean="0">
                <a:solidFill>
                  <a:srgbClr val="FF0000"/>
                </a:solidFill>
              </a:rPr>
              <a:t>he</a:t>
            </a:r>
            <a:r>
              <a:rPr lang="tr-TR" dirty="0" smtClean="0">
                <a:solidFill>
                  <a:srgbClr val="FF0000"/>
                </a:solidFill>
              </a:rPr>
              <a:t>k</a:t>
            </a:r>
            <a:r>
              <a:rPr lang="en-US" dirty="0" err="1" smtClean="0">
                <a:solidFill>
                  <a:srgbClr val="FF0000"/>
                </a:solidFill>
              </a:rPr>
              <a:t>zan</a:t>
            </a:r>
            <a:r>
              <a:rPr lang="tr-TR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damlası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daldırılıp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bir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süre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bekletilirse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pestisitler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sudan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hegzan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damlasına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geçerek</a:t>
            </a:r>
            <a:r>
              <a:rPr lang="tr-TR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ekstre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edilebilirler</a:t>
            </a:r>
            <a:r>
              <a:rPr lang="en-US" dirty="0">
                <a:solidFill>
                  <a:srgbClr val="FF0000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748346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Katı </a:t>
            </a:r>
            <a:r>
              <a:rPr lang="en-US" dirty="0" err="1"/>
              <a:t>Faz</a:t>
            </a:r>
            <a:r>
              <a:rPr lang="en-US" dirty="0"/>
              <a:t> </a:t>
            </a:r>
            <a:r>
              <a:rPr lang="en-US" dirty="0" err="1"/>
              <a:t>Ektraksiyonları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Katı </a:t>
            </a:r>
            <a:r>
              <a:rPr lang="en-US" dirty="0" err="1"/>
              <a:t>faz</a:t>
            </a:r>
            <a:r>
              <a:rPr lang="en-US" dirty="0"/>
              <a:t> </a:t>
            </a:r>
            <a:r>
              <a:rPr lang="en-US" dirty="0" err="1"/>
              <a:t>ekstraksiyonlarında</a:t>
            </a:r>
            <a:r>
              <a:rPr lang="en-US" dirty="0"/>
              <a:t> </a:t>
            </a:r>
            <a:r>
              <a:rPr lang="en-US" dirty="0" err="1"/>
              <a:t>bileşenlerin</a:t>
            </a:r>
            <a:r>
              <a:rPr lang="en-US" dirty="0"/>
              <a:t> </a:t>
            </a:r>
            <a:r>
              <a:rPr lang="en-US" dirty="0" err="1"/>
              <a:t>olduğu</a:t>
            </a:r>
            <a:r>
              <a:rPr lang="en-US" dirty="0"/>
              <a:t> </a:t>
            </a:r>
            <a:r>
              <a:rPr lang="en-US" dirty="0" err="1"/>
              <a:t>çözücü</a:t>
            </a:r>
            <a:r>
              <a:rPr lang="en-US" dirty="0"/>
              <a:t> </a:t>
            </a:r>
            <a:r>
              <a:rPr lang="en-US" dirty="0" err="1"/>
              <a:t>katı</a:t>
            </a:r>
            <a:r>
              <a:rPr lang="en-US" dirty="0"/>
              <a:t> </a:t>
            </a:r>
            <a:r>
              <a:rPr lang="en-US" dirty="0" err="1"/>
              <a:t>adsorban</a:t>
            </a:r>
            <a:r>
              <a:rPr lang="en-US" dirty="0"/>
              <a:t> </a:t>
            </a:r>
            <a:r>
              <a:rPr lang="en-US" dirty="0" err="1" smtClean="0"/>
              <a:t>partiküllerin</a:t>
            </a:r>
            <a:r>
              <a:rPr lang="tr-TR" dirty="0" smtClean="0"/>
              <a:t> </a:t>
            </a:r>
            <a:r>
              <a:rPr lang="en-US" dirty="0" err="1" smtClean="0"/>
              <a:t>olduğu</a:t>
            </a:r>
            <a:r>
              <a:rPr lang="en-US" dirty="0" smtClean="0"/>
              <a:t> </a:t>
            </a:r>
            <a:r>
              <a:rPr lang="en-US" dirty="0" err="1"/>
              <a:t>bir</a:t>
            </a:r>
            <a:r>
              <a:rPr lang="en-US" dirty="0"/>
              <a:t> </a:t>
            </a:r>
            <a:r>
              <a:rPr lang="en-US" dirty="0" err="1"/>
              <a:t>kartuştan</a:t>
            </a:r>
            <a:r>
              <a:rPr lang="en-US" dirty="0"/>
              <a:t> </a:t>
            </a:r>
            <a:r>
              <a:rPr lang="en-US" dirty="0" err="1"/>
              <a:t>geçirilir</a:t>
            </a:r>
            <a:r>
              <a:rPr lang="en-US" dirty="0"/>
              <a:t>. </a:t>
            </a:r>
            <a:r>
              <a:rPr lang="en-US" dirty="0" err="1"/>
              <a:t>Sıvı</a:t>
            </a:r>
            <a:r>
              <a:rPr lang="en-US" dirty="0"/>
              <a:t> </a:t>
            </a:r>
            <a:r>
              <a:rPr lang="en-US" dirty="0" err="1"/>
              <a:t>örnekler</a:t>
            </a:r>
            <a:r>
              <a:rPr lang="en-US" dirty="0"/>
              <a:t> </a:t>
            </a:r>
            <a:r>
              <a:rPr lang="en-US" dirty="0" err="1"/>
              <a:t>için</a:t>
            </a:r>
            <a:r>
              <a:rPr lang="en-US" dirty="0"/>
              <a:t> </a:t>
            </a:r>
            <a:r>
              <a:rPr lang="en-US" dirty="0" err="1"/>
              <a:t>bu</a:t>
            </a:r>
            <a:r>
              <a:rPr lang="en-US" dirty="0"/>
              <a:t> </a:t>
            </a:r>
            <a:r>
              <a:rPr lang="en-US" dirty="0" err="1"/>
              <a:t>kartuşlar</a:t>
            </a:r>
            <a:r>
              <a:rPr lang="en-US" dirty="0"/>
              <a:t> disk yada </a:t>
            </a:r>
            <a:r>
              <a:rPr lang="en-US" dirty="0" err="1"/>
              <a:t>kolon</a:t>
            </a:r>
            <a:r>
              <a:rPr lang="en-US" dirty="0"/>
              <a:t> </a:t>
            </a:r>
            <a:r>
              <a:rPr lang="en-US" dirty="0" err="1" smtClean="0"/>
              <a:t>şeklinde</a:t>
            </a:r>
            <a:r>
              <a:rPr lang="tr-TR" dirty="0" smtClean="0"/>
              <a:t> </a:t>
            </a:r>
            <a:r>
              <a:rPr lang="en-US" dirty="0" err="1" smtClean="0"/>
              <a:t>olabilmektedir</a:t>
            </a:r>
            <a:r>
              <a:rPr lang="en-US" dirty="0"/>
              <a:t>. </a:t>
            </a:r>
            <a:r>
              <a:rPr lang="en-US" dirty="0" err="1"/>
              <a:t>Adsorban</a:t>
            </a:r>
            <a:r>
              <a:rPr lang="en-US" dirty="0"/>
              <a:t> </a:t>
            </a:r>
            <a:r>
              <a:rPr lang="en-US" dirty="0" err="1"/>
              <a:t>partiküllerin</a:t>
            </a:r>
            <a:r>
              <a:rPr lang="en-US" dirty="0"/>
              <a:t> </a:t>
            </a:r>
            <a:r>
              <a:rPr lang="en-US" dirty="0" err="1"/>
              <a:t>seçimi</a:t>
            </a:r>
            <a:r>
              <a:rPr lang="en-US" dirty="0"/>
              <a:t> </a:t>
            </a:r>
            <a:r>
              <a:rPr lang="en-US" dirty="0" err="1"/>
              <a:t>ayrılacak</a:t>
            </a:r>
            <a:r>
              <a:rPr lang="en-US" dirty="0"/>
              <a:t> </a:t>
            </a:r>
            <a:r>
              <a:rPr lang="en-US" dirty="0" err="1"/>
              <a:t>bileşenlere</a:t>
            </a:r>
            <a:r>
              <a:rPr lang="en-US" dirty="0"/>
              <a:t> </a:t>
            </a:r>
            <a:r>
              <a:rPr lang="en-US" dirty="0" err="1"/>
              <a:t>ve</a:t>
            </a:r>
            <a:r>
              <a:rPr lang="en-US" dirty="0"/>
              <a:t> </a:t>
            </a:r>
            <a:r>
              <a:rPr lang="en-US" dirty="0" err="1" smtClean="0"/>
              <a:t>örneklerin</a:t>
            </a:r>
            <a:r>
              <a:rPr lang="tr-TR" dirty="0" smtClean="0"/>
              <a:t> </a:t>
            </a:r>
            <a:r>
              <a:rPr lang="en-US" dirty="0" err="1" smtClean="0"/>
              <a:t>matrislerine</a:t>
            </a:r>
            <a:r>
              <a:rPr lang="en-US" dirty="0" smtClean="0"/>
              <a:t> </a:t>
            </a:r>
            <a:r>
              <a:rPr lang="en-US" dirty="0" err="1"/>
              <a:t>göre</a:t>
            </a:r>
            <a:r>
              <a:rPr lang="en-US" dirty="0"/>
              <a:t> </a:t>
            </a:r>
            <a:r>
              <a:rPr lang="en-US" dirty="0" err="1"/>
              <a:t>seçilebilmektedir</a:t>
            </a:r>
            <a:r>
              <a:rPr lang="en-US" dirty="0"/>
              <a:t>.</a:t>
            </a:r>
          </a:p>
          <a:p>
            <a:r>
              <a:rPr lang="en-US" dirty="0" err="1"/>
              <a:t>Silika</a:t>
            </a:r>
            <a:r>
              <a:rPr lang="en-US" dirty="0"/>
              <a:t> (</a:t>
            </a:r>
            <a:r>
              <a:rPr lang="en-US" dirty="0" err="1"/>
              <a:t>düşük</a:t>
            </a:r>
            <a:r>
              <a:rPr lang="en-US" dirty="0"/>
              <a:t> </a:t>
            </a:r>
            <a:r>
              <a:rPr lang="en-US" dirty="0" err="1"/>
              <a:t>polaritedeki</a:t>
            </a:r>
            <a:r>
              <a:rPr lang="en-US" dirty="0"/>
              <a:t> </a:t>
            </a:r>
            <a:r>
              <a:rPr lang="en-US" dirty="0" err="1"/>
              <a:t>bileşenleri</a:t>
            </a:r>
            <a:r>
              <a:rPr lang="en-US" dirty="0"/>
              <a:t>, </a:t>
            </a:r>
            <a:r>
              <a:rPr lang="en-US" dirty="0" err="1"/>
              <a:t>yağda</a:t>
            </a:r>
            <a:r>
              <a:rPr lang="en-US" dirty="0"/>
              <a:t> </a:t>
            </a:r>
            <a:r>
              <a:rPr lang="en-US" dirty="0" err="1"/>
              <a:t>çözünen</a:t>
            </a:r>
            <a:r>
              <a:rPr lang="en-US" dirty="0"/>
              <a:t> </a:t>
            </a:r>
            <a:r>
              <a:rPr lang="en-US" dirty="0" err="1"/>
              <a:t>vitaminler</a:t>
            </a:r>
            <a:r>
              <a:rPr lang="en-US" dirty="0"/>
              <a:t> </a:t>
            </a:r>
            <a:r>
              <a:rPr lang="en-US" dirty="0" err="1"/>
              <a:t>ve</a:t>
            </a:r>
            <a:r>
              <a:rPr lang="en-US" dirty="0"/>
              <a:t> </a:t>
            </a:r>
            <a:r>
              <a:rPr lang="en-US" dirty="0" err="1"/>
              <a:t>steroidler</a:t>
            </a:r>
            <a:r>
              <a:rPr lang="en-US" dirty="0"/>
              <a:t> </a:t>
            </a:r>
            <a:r>
              <a:rPr lang="en-US" dirty="0" err="1"/>
              <a:t>gibi</a:t>
            </a:r>
            <a:r>
              <a:rPr lang="en-US" dirty="0" smtClean="0"/>
              <a:t>,</a:t>
            </a:r>
            <a:r>
              <a:rPr lang="tr-TR" dirty="0" smtClean="0"/>
              <a:t> </a:t>
            </a:r>
            <a:r>
              <a:rPr lang="en-US" dirty="0" err="1" smtClean="0"/>
              <a:t>organik</a:t>
            </a:r>
            <a:r>
              <a:rPr lang="en-US" dirty="0" smtClean="0"/>
              <a:t> </a:t>
            </a:r>
            <a:r>
              <a:rPr lang="en-US" dirty="0" err="1"/>
              <a:t>matrislerden</a:t>
            </a:r>
            <a:r>
              <a:rPr lang="en-US" dirty="0"/>
              <a:t> </a:t>
            </a:r>
            <a:r>
              <a:rPr lang="en-US" dirty="0" err="1"/>
              <a:t>tutar</a:t>
            </a:r>
            <a:r>
              <a:rPr lang="en-US" dirty="0"/>
              <a:t>), alumina (</a:t>
            </a:r>
            <a:r>
              <a:rPr lang="en-US" dirty="0" err="1"/>
              <a:t>hidrofilik</a:t>
            </a:r>
            <a:r>
              <a:rPr lang="en-US" dirty="0"/>
              <a:t> </a:t>
            </a:r>
            <a:r>
              <a:rPr lang="en-US" dirty="0" err="1"/>
              <a:t>yapıda</a:t>
            </a:r>
            <a:r>
              <a:rPr lang="en-US" dirty="0"/>
              <a:t> </a:t>
            </a:r>
            <a:r>
              <a:rPr lang="en-US" dirty="0" err="1"/>
              <a:t>bileşenleri</a:t>
            </a:r>
            <a:r>
              <a:rPr lang="en-US" dirty="0"/>
              <a:t> </a:t>
            </a:r>
            <a:r>
              <a:rPr lang="en-US" dirty="0" err="1"/>
              <a:t>organik</a:t>
            </a:r>
            <a:r>
              <a:rPr lang="en-US" dirty="0"/>
              <a:t> </a:t>
            </a:r>
            <a:r>
              <a:rPr lang="en-US" dirty="0" err="1" smtClean="0"/>
              <a:t>matrislerden</a:t>
            </a:r>
            <a:r>
              <a:rPr lang="tr-TR" dirty="0" smtClean="0"/>
              <a:t> </a:t>
            </a:r>
            <a:r>
              <a:rPr lang="en-US" dirty="0" err="1" smtClean="0"/>
              <a:t>tutar</a:t>
            </a:r>
            <a:r>
              <a:rPr lang="en-US" dirty="0"/>
              <a:t>), </a:t>
            </a:r>
            <a:r>
              <a:rPr lang="en-US" dirty="0" err="1"/>
              <a:t>siyanopropil</a:t>
            </a:r>
            <a:r>
              <a:rPr lang="en-US" dirty="0"/>
              <a:t> (</a:t>
            </a:r>
            <a:r>
              <a:rPr lang="en-US" dirty="0" err="1"/>
              <a:t>birçok</a:t>
            </a:r>
            <a:r>
              <a:rPr lang="en-US" dirty="0"/>
              <a:t> </a:t>
            </a:r>
            <a:r>
              <a:rPr lang="en-US" dirty="0" err="1"/>
              <a:t>farklı</a:t>
            </a:r>
            <a:r>
              <a:rPr lang="en-US" dirty="0"/>
              <a:t> </a:t>
            </a:r>
            <a:r>
              <a:rPr lang="en-US" dirty="0" err="1"/>
              <a:t>bileşeni</a:t>
            </a:r>
            <a:r>
              <a:rPr lang="en-US" dirty="0"/>
              <a:t>, </a:t>
            </a:r>
            <a:r>
              <a:rPr lang="en-US" dirty="0" err="1"/>
              <a:t>pestisit</a:t>
            </a:r>
            <a:r>
              <a:rPr lang="en-US" dirty="0"/>
              <a:t>, </a:t>
            </a:r>
            <a:r>
              <a:rPr lang="en-US" dirty="0" err="1"/>
              <a:t>hidrofobik</a:t>
            </a:r>
            <a:r>
              <a:rPr lang="en-US" dirty="0"/>
              <a:t> </a:t>
            </a:r>
            <a:r>
              <a:rPr lang="en-US" dirty="0" err="1"/>
              <a:t>peptit</a:t>
            </a:r>
            <a:r>
              <a:rPr lang="en-US" dirty="0"/>
              <a:t> </a:t>
            </a:r>
            <a:r>
              <a:rPr lang="en-US" dirty="0" err="1"/>
              <a:t>gibi</a:t>
            </a:r>
            <a:r>
              <a:rPr lang="en-US" dirty="0"/>
              <a:t>, </a:t>
            </a:r>
            <a:r>
              <a:rPr lang="en-US" dirty="0" err="1"/>
              <a:t>organik</a:t>
            </a:r>
            <a:r>
              <a:rPr lang="en-US" dirty="0"/>
              <a:t> </a:t>
            </a:r>
            <a:r>
              <a:rPr lang="en-US" dirty="0" err="1" smtClean="0"/>
              <a:t>ve</a:t>
            </a:r>
            <a:r>
              <a:rPr lang="tr-TR" dirty="0" smtClean="0"/>
              <a:t> </a:t>
            </a:r>
            <a:r>
              <a:rPr lang="nb-NO" dirty="0" smtClean="0"/>
              <a:t>sulu </a:t>
            </a:r>
            <a:r>
              <a:rPr lang="nb-NO" dirty="0"/>
              <a:t>matrislerden tutar), oktodesil-C18-(hidrofobik bileşenleri sulu matrislerden tutar</a:t>
            </a:r>
            <a:r>
              <a:rPr lang="nb-NO" dirty="0" smtClean="0"/>
              <a:t>),</a:t>
            </a:r>
            <a:r>
              <a:rPr lang="tr-TR" dirty="0" smtClean="0"/>
              <a:t> </a:t>
            </a:r>
            <a:r>
              <a:rPr lang="en-US" dirty="0" smtClean="0"/>
              <a:t>oktil-C8-</a:t>
            </a:r>
            <a:r>
              <a:rPr lang="en-US" dirty="0"/>
              <a:t>(</a:t>
            </a:r>
            <a:r>
              <a:rPr lang="en-US" dirty="0" err="1"/>
              <a:t>özellikleri</a:t>
            </a:r>
            <a:r>
              <a:rPr lang="en-US" dirty="0"/>
              <a:t> C18’e </a:t>
            </a:r>
            <a:r>
              <a:rPr lang="en-US" dirty="0" err="1"/>
              <a:t>benzer</a:t>
            </a:r>
            <a:r>
              <a:rPr lang="en-US" dirty="0"/>
              <a:t>) </a:t>
            </a:r>
            <a:r>
              <a:rPr lang="en-US" dirty="0" err="1"/>
              <a:t>sıklıkla</a:t>
            </a:r>
            <a:r>
              <a:rPr lang="en-US" dirty="0"/>
              <a:t> </a:t>
            </a:r>
            <a:r>
              <a:rPr lang="en-US" dirty="0" err="1"/>
              <a:t>katı</a:t>
            </a:r>
            <a:r>
              <a:rPr lang="en-US" dirty="0"/>
              <a:t> </a:t>
            </a:r>
            <a:r>
              <a:rPr lang="en-US" dirty="0" err="1"/>
              <a:t>fazlardır</a:t>
            </a:r>
            <a:r>
              <a:rPr lang="en-US" dirty="0" smtClean="0"/>
              <a:t>.</a:t>
            </a:r>
            <a:r>
              <a:rPr lang="tr-TR" dirty="0" smtClean="0"/>
              <a:t> Son yıllarda manyetik nanoparçacıklardaki gelişmeler bu malzemelerinde katı faz ekstraksiyonda kullanımlarının önünü açmıştır.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666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Kromatograf</a:t>
            </a:r>
            <a:r>
              <a:rPr lang="en-US" dirty="0" err="1"/>
              <a:t>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6163849" cy="4351338"/>
          </a:xfrm>
        </p:spPr>
        <p:txBody>
          <a:bodyPr>
            <a:normAutofit/>
          </a:bodyPr>
          <a:lstStyle/>
          <a:p>
            <a:r>
              <a:rPr lang="en-US" dirty="0" err="1" smtClean="0"/>
              <a:t>Kromatografi</a:t>
            </a:r>
            <a:r>
              <a:rPr lang="tr-TR" dirty="0" smtClean="0"/>
              <a:t>, iki faz içeren içeren (</a:t>
            </a:r>
            <a:r>
              <a:rPr lang="tr-TR" dirty="0" smtClean="0">
                <a:solidFill>
                  <a:srgbClr val="FF0000"/>
                </a:solidFill>
              </a:rPr>
              <a:t>hareketli faz ve sabit faz</a:t>
            </a:r>
            <a:r>
              <a:rPr lang="tr-TR" dirty="0" smtClean="0"/>
              <a:t>) bir sistemde hareket eden çözünmüş maddelerin tutunma sürelerinin farklılıklarını baz alan bir ayrıştırma tekniğidir. </a:t>
            </a:r>
          </a:p>
          <a:p>
            <a:r>
              <a:rPr lang="tr-TR" dirty="0" smtClean="0"/>
              <a:t>Kolon kromatografisi en basit şekli olmak ile beraber, gaz ve sıvı kromatografileri şeklinde sınıflandırılar.</a:t>
            </a: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2049" y="480098"/>
            <a:ext cx="4933950" cy="557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1241645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Ders sonu özeti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Bu ders anlatılan teknikler kimyada ayırma ve saflaştırmanın temel konularını oluşturmak ile beraber, ders boyunca kullanılacak olan tekniklerin genel bir özeti şeklindedir. </a:t>
            </a:r>
          </a:p>
          <a:p>
            <a:endParaRPr lang="tr-TR" dirty="0" smtClean="0"/>
          </a:p>
          <a:p>
            <a:r>
              <a:rPr lang="tr-TR" dirty="0" smtClean="0"/>
              <a:t>İlerliyen derslerde, daha ayrıntılı olarak kromatografi, ekstraksiyon ve bazı diğer ayrıma ve saflaştırma yöntemlerine değineceğim. </a:t>
            </a:r>
          </a:p>
          <a:p>
            <a:endParaRPr lang="tr-TR" dirty="0"/>
          </a:p>
          <a:p>
            <a:pPr marL="0" indent="0">
              <a:buNone/>
            </a:pPr>
            <a:endParaRPr lang="tr-TR" dirty="0" smtClean="0"/>
          </a:p>
          <a:p>
            <a:pPr marL="0" indent="0">
              <a:buNone/>
            </a:pPr>
            <a:r>
              <a:rPr lang="tr-TR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4130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Ayırma ve Saflaştırma yöntemlerinin sınıflandırılması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10149690"/>
              </p:ext>
            </p:extLst>
          </p:nvPr>
        </p:nvGraphicFramePr>
        <p:xfrm>
          <a:off x="838200" y="1690688"/>
          <a:ext cx="10515600" cy="504444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5257800"/>
                <a:gridCol w="5257800"/>
              </a:tblGrid>
              <a:tr h="370840">
                <a:tc>
                  <a:txBody>
                    <a:bodyPr/>
                    <a:lstStyle/>
                    <a:p>
                      <a:r>
                        <a:rPr lang="tr-TR" dirty="0" smtClean="0"/>
                        <a:t>Yöntemin temeli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Ayrıştırma Tekniği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smtClean="0"/>
                        <a:t>Boyut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Süzme</a:t>
                      </a:r>
                    </a:p>
                    <a:p>
                      <a:r>
                        <a:rPr lang="tr-TR" dirty="0" smtClean="0"/>
                        <a:t>Diyaliz</a:t>
                      </a:r>
                    </a:p>
                    <a:p>
                      <a:r>
                        <a:rPr lang="tr-TR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Size</a:t>
                      </a:r>
                      <a:r>
                        <a:rPr lang="tr-TR" baseline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 Exclusion Chromatgraphy (Gel permeation Chromatography)- Boyut Eleme Kromatografisi</a:t>
                      </a:r>
                      <a:endParaRPr lang="en-US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smtClean="0"/>
                        <a:t>Kütle ve yoğunluk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Santrifüj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smtClean="0"/>
                        <a:t>Komplex</a:t>
                      </a:r>
                      <a:r>
                        <a:rPr lang="tr-TR" baseline="0" dirty="0" smtClean="0"/>
                        <a:t> oluşumu ile ayırma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Maskeleme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smtClean="0"/>
                        <a:t>Fiziksel durum</a:t>
                      </a:r>
                      <a:r>
                        <a:rPr lang="tr-TR" baseline="0" dirty="0" smtClean="0"/>
                        <a:t> değişimi (faz değişimi)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Distilasyon</a:t>
                      </a:r>
                    </a:p>
                    <a:p>
                      <a:r>
                        <a:rPr lang="tr-TR" dirty="0" smtClean="0"/>
                        <a:t>Süblimleşme</a:t>
                      </a:r>
                    </a:p>
                    <a:p>
                      <a:r>
                        <a:rPr lang="tr-TR" dirty="0" smtClean="0"/>
                        <a:t>Kristallendirme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smtClean="0"/>
                        <a:t>Kimyasal durum değişimi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Çöktürme</a:t>
                      </a:r>
                    </a:p>
                    <a:p>
                      <a:r>
                        <a:rPr lang="tr-TR" dirty="0" smtClean="0"/>
                        <a:t>İyon değiştirme</a:t>
                      </a:r>
                    </a:p>
                    <a:p>
                      <a:r>
                        <a:rPr lang="tr-TR" dirty="0" smtClean="0"/>
                        <a:t>Uçuculaştırma</a:t>
                      </a:r>
                    </a:p>
                    <a:p>
                      <a:r>
                        <a:rPr lang="tr-TR" dirty="0" smtClean="0">
                          <a:solidFill>
                            <a:srgbClr val="FF0000"/>
                          </a:solidFill>
                        </a:rPr>
                        <a:t>Elektrodepozisyon</a:t>
                      </a:r>
                      <a:endParaRPr lang="en-US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smtClean="0"/>
                        <a:t>Fazlar arasında dağılım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Ekstraksiyon</a:t>
                      </a:r>
                    </a:p>
                    <a:p>
                      <a:r>
                        <a:rPr lang="tr-TR" dirty="0" smtClean="0"/>
                        <a:t>Kromatografi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48176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Boyut</a:t>
            </a:r>
          </a:p>
          <a:p>
            <a:r>
              <a:rPr lang="tr-TR" dirty="0" smtClean="0">
                <a:solidFill>
                  <a:schemeClr val="bg1">
                    <a:lumMod val="85000"/>
                  </a:schemeClr>
                </a:solidFill>
              </a:rPr>
              <a:t>Kütle ve yoğunluk</a:t>
            </a:r>
          </a:p>
          <a:p>
            <a:r>
              <a:rPr lang="tr-TR" dirty="0" smtClean="0">
                <a:solidFill>
                  <a:schemeClr val="bg1">
                    <a:lumMod val="85000"/>
                  </a:schemeClr>
                </a:solidFill>
              </a:rPr>
              <a:t>Komplex oluşumu ile ayırma</a:t>
            </a:r>
          </a:p>
          <a:p>
            <a:r>
              <a:rPr lang="tr-TR" dirty="0" smtClean="0">
                <a:solidFill>
                  <a:schemeClr val="bg1">
                    <a:lumMod val="85000"/>
                  </a:schemeClr>
                </a:solidFill>
              </a:rPr>
              <a:t>Fiziksel durum değişimi (faz değişimi)</a:t>
            </a:r>
          </a:p>
          <a:p>
            <a:r>
              <a:rPr lang="tr-TR" dirty="0" smtClean="0">
                <a:solidFill>
                  <a:schemeClr val="bg1">
                    <a:lumMod val="85000"/>
                  </a:schemeClr>
                </a:solidFill>
              </a:rPr>
              <a:t>Kimyasal durum değişimi</a:t>
            </a:r>
          </a:p>
          <a:p>
            <a:r>
              <a:rPr lang="tr-TR" dirty="0" smtClean="0">
                <a:solidFill>
                  <a:schemeClr val="bg1">
                    <a:lumMod val="85000"/>
                  </a:schemeClr>
                </a:solidFill>
              </a:rPr>
              <a:t>Fazlar arasında dağılım</a:t>
            </a:r>
            <a:endParaRPr lang="en-US" dirty="0">
              <a:solidFill>
                <a:schemeClr val="bg1">
                  <a:lumMod val="8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7896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39656"/>
            <a:ext cx="10515600" cy="1325563"/>
          </a:xfrm>
        </p:spPr>
        <p:txBody>
          <a:bodyPr/>
          <a:lstStyle/>
          <a:p>
            <a:r>
              <a:rPr lang="tr-TR" dirty="0" smtClean="0"/>
              <a:t>Süzme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9789" y="1769258"/>
            <a:ext cx="6307899" cy="4351338"/>
          </a:xfrm>
        </p:spPr>
        <p:txBody>
          <a:bodyPr>
            <a:normAutofit/>
          </a:bodyPr>
          <a:lstStyle/>
          <a:p>
            <a:r>
              <a:rPr lang="tr-TR" dirty="0" smtClean="0"/>
              <a:t>Süzme nedir?</a:t>
            </a:r>
          </a:p>
          <a:p>
            <a:pPr lvl="1"/>
            <a:r>
              <a:rPr lang="en-US" dirty="0" err="1"/>
              <a:t>Süzme</a:t>
            </a:r>
            <a:r>
              <a:rPr lang="en-US" dirty="0"/>
              <a:t>, </a:t>
            </a:r>
            <a:r>
              <a:rPr lang="en-US" dirty="0" err="1"/>
              <a:t>filtrasyon</a:t>
            </a:r>
            <a:r>
              <a:rPr lang="en-US" dirty="0"/>
              <a:t> </a:t>
            </a:r>
            <a:r>
              <a:rPr lang="en-US" dirty="0" err="1"/>
              <a:t>en</a:t>
            </a:r>
            <a:r>
              <a:rPr lang="en-US" dirty="0"/>
              <a:t> </a:t>
            </a:r>
            <a:r>
              <a:rPr lang="en-US" dirty="0" err="1"/>
              <a:t>temel</a:t>
            </a:r>
            <a:r>
              <a:rPr lang="en-US" dirty="0"/>
              <a:t> </a:t>
            </a:r>
            <a:r>
              <a:rPr lang="en-US" dirty="0" err="1"/>
              <a:t>ayırım</a:t>
            </a:r>
            <a:r>
              <a:rPr lang="en-US" dirty="0"/>
              <a:t> </a:t>
            </a:r>
            <a:r>
              <a:rPr lang="en-US" dirty="0" err="1"/>
              <a:t>tekniğidir</a:t>
            </a:r>
            <a:r>
              <a:rPr lang="en-US" dirty="0" smtClean="0"/>
              <a:t>.</a:t>
            </a:r>
            <a:r>
              <a:rPr lang="tr-TR" dirty="0" smtClean="0"/>
              <a:t> </a:t>
            </a:r>
            <a:r>
              <a:rPr lang="en-US" dirty="0" err="1" smtClean="0"/>
              <a:t>Farklı</a:t>
            </a:r>
            <a:r>
              <a:rPr lang="en-US" dirty="0" smtClean="0"/>
              <a:t> </a:t>
            </a:r>
            <a:r>
              <a:rPr lang="en-US" dirty="0" err="1"/>
              <a:t>büyüklükteki</a:t>
            </a:r>
            <a:r>
              <a:rPr lang="en-US" dirty="0"/>
              <a:t> </a:t>
            </a:r>
            <a:r>
              <a:rPr lang="en-US" dirty="0" err="1"/>
              <a:t>katı</a:t>
            </a:r>
            <a:r>
              <a:rPr lang="en-US" dirty="0"/>
              <a:t> </a:t>
            </a:r>
            <a:r>
              <a:rPr lang="en-US" dirty="0" err="1"/>
              <a:t>partiküller</a:t>
            </a:r>
            <a:r>
              <a:rPr lang="en-US" dirty="0"/>
              <a:t> yada </a:t>
            </a:r>
            <a:r>
              <a:rPr lang="en-US" dirty="0" err="1" smtClean="0"/>
              <a:t>sıvı</a:t>
            </a:r>
            <a:r>
              <a:rPr lang="tr-TR" dirty="0" smtClean="0"/>
              <a:t> </a:t>
            </a:r>
            <a:r>
              <a:rPr lang="en-US" dirty="0" err="1" smtClean="0"/>
              <a:t>faz</a:t>
            </a:r>
            <a:r>
              <a:rPr lang="en-US" dirty="0" smtClean="0"/>
              <a:t> </a:t>
            </a:r>
            <a:r>
              <a:rPr lang="en-US" dirty="0" err="1"/>
              <a:t>ile</a:t>
            </a:r>
            <a:r>
              <a:rPr lang="en-US" dirty="0"/>
              <a:t> </a:t>
            </a:r>
            <a:r>
              <a:rPr lang="en-US" dirty="0" err="1"/>
              <a:t>katı</a:t>
            </a:r>
            <a:r>
              <a:rPr lang="en-US" dirty="0"/>
              <a:t> </a:t>
            </a:r>
            <a:r>
              <a:rPr lang="en-US" dirty="0" err="1"/>
              <a:t>fazın</a:t>
            </a:r>
            <a:r>
              <a:rPr lang="en-US" dirty="0"/>
              <a:t> </a:t>
            </a:r>
            <a:r>
              <a:rPr lang="en-US" dirty="0" err="1"/>
              <a:t>birbirinden</a:t>
            </a:r>
            <a:r>
              <a:rPr lang="en-US" dirty="0"/>
              <a:t> </a:t>
            </a:r>
            <a:r>
              <a:rPr lang="en-US" dirty="0" err="1" smtClean="0"/>
              <a:t>ayrıştırılması</a:t>
            </a:r>
            <a:r>
              <a:rPr lang="tr-TR" dirty="0" smtClean="0"/>
              <a:t> </a:t>
            </a:r>
            <a:r>
              <a:rPr lang="en-US" dirty="0" err="1" smtClean="0"/>
              <a:t>için</a:t>
            </a:r>
            <a:r>
              <a:rPr lang="en-US" dirty="0" smtClean="0"/>
              <a:t> </a:t>
            </a:r>
            <a:r>
              <a:rPr lang="en-US" dirty="0" err="1"/>
              <a:t>kullanılmaktadır</a:t>
            </a:r>
            <a:r>
              <a:rPr lang="en-US" dirty="0"/>
              <a:t>. </a:t>
            </a:r>
            <a:r>
              <a:rPr lang="en-US" dirty="0" err="1"/>
              <a:t>Süzme</a:t>
            </a:r>
            <a:r>
              <a:rPr lang="en-US" dirty="0"/>
              <a:t> </a:t>
            </a:r>
            <a:r>
              <a:rPr lang="en-US" dirty="0" err="1"/>
              <a:t>yer</a:t>
            </a:r>
            <a:r>
              <a:rPr lang="en-US" dirty="0"/>
              <a:t> </a:t>
            </a:r>
            <a:r>
              <a:rPr lang="en-US" dirty="0" err="1"/>
              <a:t>çekimi</a:t>
            </a:r>
            <a:r>
              <a:rPr lang="en-US" dirty="0" smtClean="0"/>
              <a:t>,</a:t>
            </a:r>
            <a:r>
              <a:rPr lang="tr-TR" dirty="0" smtClean="0"/>
              <a:t> </a:t>
            </a:r>
            <a:r>
              <a:rPr lang="en-US" dirty="0" err="1" smtClean="0"/>
              <a:t>basınç</a:t>
            </a:r>
            <a:r>
              <a:rPr lang="en-US" dirty="0" smtClean="0"/>
              <a:t> </a:t>
            </a:r>
            <a:r>
              <a:rPr lang="en-US" dirty="0"/>
              <a:t>yada </a:t>
            </a:r>
            <a:r>
              <a:rPr lang="en-US" dirty="0" err="1"/>
              <a:t>vakum</a:t>
            </a:r>
            <a:r>
              <a:rPr lang="en-US" dirty="0"/>
              <a:t> </a:t>
            </a:r>
            <a:r>
              <a:rPr lang="en-US" dirty="0" err="1"/>
              <a:t>gibi</a:t>
            </a:r>
            <a:r>
              <a:rPr lang="en-US" dirty="0"/>
              <a:t> </a:t>
            </a:r>
            <a:r>
              <a:rPr lang="en-US" dirty="0" err="1" smtClean="0"/>
              <a:t>kuvvetler</a:t>
            </a:r>
            <a:r>
              <a:rPr lang="tr-TR" dirty="0" smtClean="0"/>
              <a:t> </a:t>
            </a:r>
            <a:r>
              <a:rPr lang="en-US" dirty="0" err="1" smtClean="0"/>
              <a:t>kullanılarak</a:t>
            </a:r>
            <a:r>
              <a:rPr lang="en-US" dirty="0" smtClean="0"/>
              <a:t> </a:t>
            </a:r>
            <a:r>
              <a:rPr lang="en-US" dirty="0" err="1"/>
              <a:t>karışımın</a:t>
            </a:r>
            <a:r>
              <a:rPr lang="en-US" dirty="0"/>
              <a:t> </a:t>
            </a:r>
            <a:r>
              <a:rPr lang="en-US" dirty="0" err="1"/>
              <a:t>gözenekli</a:t>
            </a:r>
            <a:r>
              <a:rPr lang="en-US" dirty="0"/>
              <a:t> (</a:t>
            </a:r>
            <a:r>
              <a:rPr lang="en-US" dirty="0" err="1"/>
              <a:t>porlu</a:t>
            </a:r>
            <a:r>
              <a:rPr lang="en-US" dirty="0" smtClean="0"/>
              <a:t>)</a:t>
            </a:r>
            <a:r>
              <a:rPr lang="tr-TR" dirty="0" smtClean="0"/>
              <a:t> </a:t>
            </a:r>
            <a:r>
              <a:rPr lang="en-US" dirty="0" err="1" smtClean="0"/>
              <a:t>süzgeçlerden</a:t>
            </a:r>
            <a:r>
              <a:rPr lang="en-US" dirty="0" smtClean="0"/>
              <a:t> </a:t>
            </a:r>
            <a:r>
              <a:rPr lang="en-US" dirty="0" err="1"/>
              <a:t>geçirilmesi</a:t>
            </a:r>
            <a:r>
              <a:rPr lang="en-US" dirty="0"/>
              <a:t> </a:t>
            </a:r>
            <a:r>
              <a:rPr lang="en-US" dirty="0" err="1"/>
              <a:t>ile</a:t>
            </a:r>
            <a:r>
              <a:rPr lang="en-US" dirty="0"/>
              <a:t> </a:t>
            </a:r>
            <a:r>
              <a:rPr lang="en-US" dirty="0" err="1"/>
              <a:t>gerçekleşir</a:t>
            </a:r>
            <a:r>
              <a:rPr lang="en-US" dirty="0" smtClean="0"/>
              <a:t>.</a:t>
            </a:r>
            <a:r>
              <a:rPr lang="tr-TR" dirty="0" smtClean="0"/>
              <a:t> </a:t>
            </a:r>
            <a:r>
              <a:rPr lang="en-US" dirty="0" err="1" smtClean="0"/>
              <a:t>Süzme</a:t>
            </a:r>
            <a:r>
              <a:rPr lang="en-US" dirty="0" smtClean="0"/>
              <a:t> </a:t>
            </a:r>
            <a:r>
              <a:rPr lang="en-US" dirty="0" err="1"/>
              <a:t>yolu</a:t>
            </a:r>
            <a:r>
              <a:rPr lang="en-US" dirty="0"/>
              <a:t> </a:t>
            </a:r>
            <a:r>
              <a:rPr lang="en-US" dirty="0" err="1"/>
              <a:t>ile</a:t>
            </a:r>
            <a:r>
              <a:rPr lang="en-US" dirty="0"/>
              <a:t> </a:t>
            </a:r>
            <a:r>
              <a:rPr lang="en-US" dirty="0" err="1"/>
              <a:t>ayrıştırma</a:t>
            </a:r>
            <a:r>
              <a:rPr lang="en-US" dirty="0"/>
              <a:t> </a:t>
            </a:r>
            <a:r>
              <a:rPr lang="en-US" dirty="0" err="1"/>
              <a:t>porların</a:t>
            </a:r>
            <a:r>
              <a:rPr lang="en-US" dirty="0"/>
              <a:t> </a:t>
            </a:r>
            <a:r>
              <a:rPr lang="en-US" dirty="0" err="1"/>
              <a:t>çapı</a:t>
            </a:r>
            <a:r>
              <a:rPr lang="en-US" dirty="0"/>
              <a:t> </a:t>
            </a:r>
            <a:r>
              <a:rPr lang="en-US" dirty="0" err="1" smtClean="0"/>
              <a:t>ve</a:t>
            </a:r>
            <a:r>
              <a:rPr lang="tr-TR" dirty="0" smtClean="0"/>
              <a:t> </a:t>
            </a:r>
            <a:r>
              <a:rPr lang="en-US" dirty="0" err="1" smtClean="0"/>
              <a:t>partikküllerin</a:t>
            </a:r>
            <a:r>
              <a:rPr lang="en-US" dirty="0" smtClean="0"/>
              <a:t> </a:t>
            </a:r>
            <a:r>
              <a:rPr lang="en-US" dirty="0" err="1"/>
              <a:t>büyüklüklerine</a:t>
            </a:r>
            <a:r>
              <a:rPr lang="en-US" dirty="0"/>
              <a:t> </a:t>
            </a:r>
            <a:r>
              <a:rPr lang="en-US" dirty="0" err="1"/>
              <a:t>göre</a:t>
            </a:r>
            <a:r>
              <a:rPr lang="en-US" dirty="0"/>
              <a:t> </a:t>
            </a:r>
            <a:r>
              <a:rPr lang="en-US" dirty="0" err="1" smtClean="0"/>
              <a:t>süzgeç</a:t>
            </a:r>
            <a:r>
              <a:rPr lang="tr-TR" dirty="0" smtClean="0"/>
              <a:t> </a:t>
            </a:r>
            <a:r>
              <a:rPr lang="en-US" dirty="0" err="1" smtClean="0"/>
              <a:t>ortamına</a:t>
            </a:r>
            <a:r>
              <a:rPr lang="en-US" dirty="0" smtClean="0"/>
              <a:t> </a:t>
            </a:r>
            <a:r>
              <a:rPr lang="en-US" dirty="0" err="1"/>
              <a:t>takılması</a:t>
            </a:r>
            <a:r>
              <a:rPr lang="en-US" dirty="0"/>
              <a:t> yada </a:t>
            </a:r>
            <a:r>
              <a:rPr lang="en-US" dirty="0" err="1"/>
              <a:t>geçmesi</a:t>
            </a:r>
            <a:r>
              <a:rPr lang="en-US" dirty="0"/>
              <a:t> </a:t>
            </a:r>
            <a:r>
              <a:rPr lang="en-US" dirty="0" err="1"/>
              <a:t>ile</a:t>
            </a:r>
            <a:r>
              <a:rPr lang="en-US" dirty="0"/>
              <a:t> </a:t>
            </a:r>
            <a:r>
              <a:rPr lang="en-US" dirty="0" err="1"/>
              <a:t>olur</a:t>
            </a:r>
            <a:r>
              <a:rPr lang="en-US" dirty="0"/>
              <a:t>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393" y="389936"/>
            <a:ext cx="4019407" cy="60881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30973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Süzme nasıl yapılır?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5740" y="1690688"/>
            <a:ext cx="8844419" cy="4351338"/>
          </a:xfrm>
        </p:spPr>
        <p:txBody>
          <a:bodyPr>
            <a:normAutofit fontScale="85000" lnSpcReduction="10000"/>
          </a:bodyPr>
          <a:lstStyle/>
          <a:p>
            <a:r>
              <a:rPr lang="en-US" dirty="0" err="1" smtClean="0"/>
              <a:t>Süzme</a:t>
            </a:r>
            <a:endParaRPr lang="en-US" dirty="0"/>
          </a:p>
          <a:p>
            <a:r>
              <a:rPr lang="en-US" dirty="0" err="1"/>
              <a:t>Filtre</a:t>
            </a:r>
            <a:r>
              <a:rPr lang="en-US" dirty="0"/>
              <a:t> </a:t>
            </a:r>
            <a:r>
              <a:rPr lang="en-US" dirty="0" err="1"/>
              <a:t>kağıtları</a:t>
            </a:r>
            <a:r>
              <a:rPr lang="en-US" dirty="0"/>
              <a:t>, </a:t>
            </a:r>
            <a:r>
              <a:rPr lang="en-US" dirty="0" err="1"/>
              <a:t>fiberglas</a:t>
            </a:r>
            <a:r>
              <a:rPr lang="en-US" dirty="0"/>
              <a:t> </a:t>
            </a:r>
            <a:r>
              <a:rPr lang="en-US" dirty="0" err="1"/>
              <a:t>filtreler</a:t>
            </a:r>
            <a:r>
              <a:rPr lang="en-US" dirty="0"/>
              <a:t>, </a:t>
            </a:r>
            <a:r>
              <a:rPr lang="en-US" dirty="0" err="1"/>
              <a:t>membranlar</a:t>
            </a:r>
            <a:r>
              <a:rPr lang="en-US" dirty="0"/>
              <a:t> </a:t>
            </a:r>
            <a:r>
              <a:rPr lang="en-US" dirty="0" err="1"/>
              <a:t>ve</a:t>
            </a:r>
            <a:r>
              <a:rPr lang="en-US" dirty="0"/>
              <a:t> </a:t>
            </a:r>
            <a:r>
              <a:rPr lang="en-US" dirty="0" err="1" smtClean="0"/>
              <a:t>kartuş</a:t>
            </a:r>
            <a:r>
              <a:rPr lang="tr-TR" dirty="0" smtClean="0"/>
              <a:t> </a:t>
            </a:r>
            <a:r>
              <a:rPr lang="en-US" dirty="0" smtClean="0"/>
              <a:t>tipi </a:t>
            </a:r>
            <a:r>
              <a:rPr lang="en-US" dirty="0" err="1"/>
              <a:t>filtreler</a:t>
            </a:r>
            <a:r>
              <a:rPr lang="en-US" dirty="0" smtClean="0"/>
              <a:t>.</a:t>
            </a:r>
            <a:endParaRPr lang="tr-TR" dirty="0" smtClean="0"/>
          </a:p>
          <a:p>
            <a:endParaRPr lang="en-US" dirty="0"/>
          </a:p>
          <a:p>
            <a:r>
              <a:rPr lang="en-US" dirty="0" err="1"/>
              <a:t>Gözenek</a:t>
            </a:r>
            <a:r>
              <a:rPr lang="en-US" dirty="0"/>
              <a:t> </a:t>
            </a:r>
            <a:r>
              <a:rPr lang="en-US" dirty="0" err="1"/>
              <a:t>sayısı</a:t>
            </a:r>
            <a:r>
              <a:rPr lang="en-US" dirty="0"/>
              <a:t> </a:t>
            </a:r>
            <a:r>
              <a:rPr lang="en-US" dirty="0" err="1"/>
              <a:t>ve</a:t>
            </a:r>
            <a:r>
              <a:rPr lang="en-US" dirty="0"/>
              <a:t> </a:t>
            </a:r>
            <a:r>
              <a:rPr lang="en-US" dirty="0" err="1"/>
              <a:t>gözenek</a:t>
            </a:r>
            <a:r>
              <a:rPr lang="en-US" dirty="0"/>
              <a:t> </a:t>
            </a:r>
            <a:r>
              <a:rPr lang="en-US" dirty="0" err="1" smtClean="0"/>
              <a:t>çapı</a:t>
            </a:r>
            <a:endParaRPr lang="en-US" dirty="0"/>
          </a:p>
          <a:p>
            <a:r>
              <a:rPr lang="nn-NO" dirty="0"/>
              <a:t>Kağıt filtreler 2-3 mikrometreye kadar küçük </a:t>
            </a:r>
            <a:r>
              <a:rPr lang="nn-NO" dirty="0" smtClean="0"/>
              <a:t>por</a:t>
            </a:r>
            <a:r>
              <a:rPr lang="tr-TR" dirty="0" smtClean="0"/>
              <a:t> </a:t>
            </a:r>
            <a:r>
              <a:rPr lang="en-US" dirty="0" err="1" smtClean="0"/>
              <a:t>çaplarda</a:t>
            </a:r>
            <a:r>
              <a:rPr lang="en-US" dirty="0" smtClean="0"/>
              <a:t> </a:t>
            </a:r>
            <a:r>
              <a:rPr lang="en-US" dirty="0" err="1"/>
              <a:t>olabiliyor</a:t>
            </a:r>
            <a:r>
              <a:rPr lang="en-US" dirty="0"/>
              <a:t>. </a:t>
            </a:r>
            <a:r>
              <a:rPr lang="en-US" dirty="0" err="1"/>
              <a:t>Kimyasal</a:t>
            </a:r>
            <a:r>
              <a:rPr lang="en-US" dirty="0"/>
              <a:t> </a:t>
            </a:r>
            <a:r>
              <a:rPr lang="en-US" dirty="0" err="1"/>
              <a:t>ve</a:t>
            </a:r>
            <a:r>
              <a:rPr lang="en-US" dirty="0"/>
              <a:t> </a:t>
            </a:r>
            <a:r>
              <a:rPr lang="en-US" dirty="0" err="1"/>
              <a:t>mekanik</a:t>
            </a:r>
            <a:r>
              <a:rPr lang="en-US" dirty="0"/>
              <a:t> </a:t>
            </a:r>
            <a:r>
              <a:rPr lang="en-US" dirty="0" err="1" smtClean="0"/>
              <a:t>dayanıklılığı</a:t>
            </a:r>
            <a:r>
              <a:rPr lang="tr-TR" dirty="0" smtClean="0"/>
              <a:t> </a:t>
            </a:r>
            <a:r>
              <a:rPr lang="en-US" dirty="0" err="1" smtClean="0"/>
              <a:t>düşük</a:t>
            </a:r>
            <a:r>
              <a:rPr lang="en-US" dirty="0"/>
              <a:t>.</a:t>
            </a:r>
          </a:p>
          <a:p>
            <a:r>
              <a:rPr lang="en-US" dirty="0"/>
              <a:t>Fiber glass </a:t>
            </a:r>
            <a:r>
              <a:rPr lang="en-US" dirty="0" err="1"/>
              <a:t>filtreler</a:t>
            </a:r>
            <a:r>
              <a:rPr lang="en-US" dirty="0"/>
              <a:t> </a:t>
            </a:r>
            <a:r>
              <a:rPr lang="en-US" dirty="0" err="1"/>
              <a:t>mekanik</a:t>
            </a:r>
            <a:r>
              <a:rPr lang="en-US" dirty="0"/>
              <a:t> </a:t>
            </a:r>
            <a:r>
              <a:rPr lang="en-US" dirty="0" err="1"/>
              <a:t>ve</a:t>
            </a:r>
            <a:r>
              <a:rPr lang="en-US" dirty="0"/>
              <a:t> </a:t>
            </a:r>
            <a:r>
              <a:rPr lang="en-US" dirty="0" err="1"/>
              <a:t>kimyasal</a:t>
            </a:r>
            <a:r>
              <a:rPr lang="en-US" dirty="0"/>
              <a:t> </a:t>
            </a:r>
            <a:r>
              <a:rPr lang="en-US" dirty="0" err="1" smtClean="0"/>
              <a:t>dayanıklıkları</a:t>
            </a:r>
            <a:r>
              <a:rPr lang="tr-TR" dirty="0" smtClean="0"/>
              <a:t> </a:t>
            </a:r>
            <a:r>
              <a:rPr lang="en-US" dirty="0" err="1" smtClean="0"/>
              <a:t>yüksek</a:t>
            </a:r>
            <a:r>
              <a:rPr lang="en-US" dirty="0" smtClean="0"/>
              <a:t> </a:t>
            </a:r>
            <a:r>
              <a:rPr lang="en-US" dirty="0" err="1"/>
              <a:t>borosilikat</a:t>
            </a:r>
            <a:r>
              <a:rPr lang="en-US" dirty="0"/>
              <a:t> </a:t>
            </a:r>
            <a:r>
              <a:rPr lang="en-US" dirty="0" err="1"/>
              <a:t>yapıda</a:t>
            </a:r>
            <a:r>
              <a:rPr lang="en-US" dirty="0"/>
              <a:t>. </a:t>
            </a:r>
            <a:r>
              <a:rPr lang="en-US" dirty="0" err="1"/>
              <a:t>Mikron</a:t>
            </a:r>
            <a:r>
              <a:rPr lang="en-US" dirty="0"/>
              <a:t> </a:t>
            </a:r>
            <a:r>
              <a:rPr lang="en-US" dirty="0" err="1"/>
              <a:t>altı</a:t>
            </a:r>
            <a:r>
              <a:rPr lang="en-US" dirty="0"/>
              <a:t> </a:t>
            </a:r>
            <a:r>
              <a:rPr lang="en-US" dirty="0" err="1"/>
              <a:t>çaplara</a:t>
            </a:r>
            <a:r>
              <a:rPr lang="en-US" dirty="0"/>
              <a:t> </a:t>
            </a:r>
            <a:r>
              <a:rPr lang="en-US" dirty="0" err="1" smtClean="0"/>
              <a:t>kadar</a:t>
            </a:r>
            <a:r>
              <a:rPr lang="tr-TR" dirty="0" smtClean="0"/>
              <a:t> </a:t>
            </a:r>
            <a:r>
              <a:rPr lang="en-US" dirty="0" err="1" smtClean="0"/>
              <a:t>küçük</a:t>
            </a:r>
            <a:r>
              <a:rPr lang="en-US" dirty="0" smtClean="0"/>
              <a:t> </a:t>
            </a:r>
            <a:r>
              <a:rPr lang="en-US" dirty="0" err="1"/>
              <a:t>olabiliyor</a:t>
            </a:r>
            <a:r>
              <a:rPr lang="en-US" dirty="0"/>
              <a:t> </a:t>
            </a:r>
            <a:r>
              <a:rPr lang="en-US" dirty="0" err="1"/>
              <a:t>por</a:t>
            </a:r>
            <a:r>
              <a:rPr lang="en-US" dirty="0"/>
              <a:t> </a:t>
            </a:r>
            <a:r>
              <a:rPr lang="en-US" dirty="0" err="1"/>
              <a:t>çapları</a:t>
            </a:r>
            <a:r>
              <a:rPr lang="en-US" dirty="0"/>
              <a:t>.</a:t>
            </a:r>
          </a:p>
          <a:p>
            <a:r>
              <a:rPr lang="en-US" dirty="0" err="1"/>
              <a:t>Mebran</a:t>
            </a:r>
            <a:r>
              <a:rPr lang="en-US" dirty="0"/>
              <a:t> </a:t>
            </a:r>
            <a:r>
              <a:rPr lang="en-US" dirty="0" err="1"/>
              <a:t>filtreler</a:t>
            </a:r>
            <a:r>
              <a:rPr lang="en-US" dirty="0"/>
              <a:t>, </a:t>
            </a:r>
            <a:r>
              <a:rPr lang="en-US" dirty="0" err="1"/>
              <a:t>selüloz</a:t>
            </a:r>
            <a:r>
              <a:rPr lang="en-US" dirty="0"/>
              <a:t> </a:t>
            </a:r>
            <a:r>
              <a:rPr lang="en-US" dirty="0" err="1"/>
              <a:t>türevleri</a:t>
            </a:r>
            <a:r>
              <a:rPr lang="en-US" dirty="0"/>
              <a:t> </a:t>
            </a:r>
            <a:r>
              <a:rPr lang="en-US" dirty="0" err="1"/>
              <a:t>ve</a:t>
            </a:r>
            <a:r>
              <a:rPr lang="en-US" dirty="0"/>
              <a:t> </a:t>
            </a:r>
            <a:r>
              <a:rPr lang="en-US" dirty="0" err="1"/>
              <a:t>plastik</a:t>
            </a:r>
            <a:r>
              <a:rPr lang="en-US" dirty="0"/>
              <a:t> </a:t>
            </a:r>
            <a:r>
              <a:rPr lang="en-US" dirty="0" err="1" smtClean="0"/>
              <a:t>materyeller</a:t>
            </a:r>
            <a:r>
              <a:rPr lang="tr-TR" dirty="0" smtClean="0"/>
              <a:t> </a:t>
            </a:r>
            <a:r>
              <a:rPr lang="en-US" dirty="0" err="1" smtClean="0"/>
              <a:t>olabiliyor</a:t>
            </a:r>
            <a:r>
              <a:rPr lang="en-US" dirty="0"/>
              <a:t>. </a:t>
            </a:r>
            <a:r>
              <a:rPr lang="en-US" dirty="0" err="1"/>
              <a:t>Yüzey</a:t>
            </a:r>
            <a:r>
              <a:rPr lang="en-US" dirty="0"/>
              <a:t> </a:t>
            </a:r>
            <a:r>
              <a:rPr lang="en-US" dirty="0" err="1"/>
              <a:t>filtreleri</a:t>
            </a:r>
            <a:r>
              <a:rPr lang="en-US" dirty="0"/>
              <a:t> 0.02 </a:t>
            </a:r>
            <a:r>
              <a:rPr lang="en-US" dirty="0" err="1"/>
              <a:t>mikron</a:t>
            </a:r>
            <a:r>
              <a:rPr lang="en-US" dirty="0"/>
              <a:t> </a:t>
            </a:r>
            <a:r>
              <a:rPr lang="en-US" dirty="0" err="1"/>
              <a:t>por</a:t>
            </a:r>
            <a:r>
              <a:rPr lang="en-US" dirty="0"/>
              <a:t> </a:t>
            </a:r>
            <a:r>
              <a:rPr lang="en-US" dirty="0" err="1"/>
              <a:t>çapına</a:t>
            </a:r>
            <a:r>
              <a:rPr lang="en-US" dirty="0"/>
              <a:t> </a:t>
            </a:r>
            <a:r>
              <a:rPr lang="en-US" dirty="0" err="1" smtClean="0"/>
              <a:t>kadar</a:t>
            </a:r>
            <a:r>
              <a:rPr lang="tr-TR" dirty="0" smtClean="0"/>
              <a:t> </a:t>
            </a:r>
            <a:r>
              <a:rPr lang="en-US" dirty="0" err="1" smtClean="0"/>
              <a:t>inebiliyor</a:t>
            </a:r>
            <a:r>
              <a:rPr lang="en-US" dirty="0"/>
              <a:t>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18537" y="1437510"/>
            <a:ext cx="3094131" cy="49152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2558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Süzme tekniğini kullanan aparatlar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8994" y="1690688"/>
            <a:ext cx="8393482" cy="4831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9610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tr-TR" dirty="0" smtClean="0"/>
              <a:t>Diyaliz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7055" y="1781784"/>
            <a:ext cx="7917493" cy="4351338"/>
          </a:xfrm>
        </p:spPr>
        <p:txBody>
          <a:bodyPr>
            <a:normAutofit fontScale="92500" lnSpcReduction="20000"/>
          </a:bodyPr>
          <a:lstStyle/>
          <a:p>
            <a:r>
              <a:rPr lang="en-US" dirty="0" err="1"/>
              <a:t>Diyaliz</a:t>
            </a:r>
            <a:r>
              <a:rPr lang="en-US" dirty="0"/>
              <a:t>, </a:t>
            </a:r>
            <a:r>
              <a:rPr lang="en-US" dirty="0" err="1"/>
              <a:t>bir</a:t>
            </a:r>
            <a:r>
              <a:rPr lang="en-US" dirty="0"/>
              <a:t> </a:t>
            </a:r>
            <a:r>
              <a:rPr lang="en-US" dirty="0" err="1"/>
              <a:t>diğer</a:t>
            </a:r>
            <a:r>
              <a:rPr lang="en-US" dirty="0"/>
              <a:t> </a:t>
            </a:r>
            <a:r>
              <a:rPr lang="en-US" dirty="0" err="1"/>
              <a:t>boyuta</a:t>
            </a:r>
            <a:r>
              <a:rPr lang="en-US" dirty="0"/>
              <a:t> </a:t>
            </a:r>
            <a:r>
              <a:rPr lang="en-US" dirty="0" err="1"/>
              <a:t>göre</a:t>
            </a:r>
            <a:r>
              <a:rPr lang="en-US" dirty="0"/>
              <a:t> </a:t>
            </a:r>
            <a:r>
              <a:rPr lang="en-US" dirty="0" err="1"/>
              <a:t>ayırım</a:t>
            </a:r>
            <a:r>
              <a:rPr lang="en-US" dirty="0"/>
              <a:t> </a:t>
            </a:r>
            <a:r>
              <a:rPr lang="en-US" dirty="0" err="1"/>
              <a:t>tekniğidir</a:t>
            </a:r>
            <a:r>
              <a:rPr lang="en-US" dirty="0"/>
              <a:t>. </a:t>
            </a:r>
            <a:r>
              <a:rPr lang="en-US" dirty="0" err="1" smtClean="0"/>
              <a:t>Yarı</a:t>
            </a:r>
            <a:r>
              <a:rPr lang="tr-TR" dirty="0" smtClean="0"/>
              <a:t> </a:t>
            </a:r>
            <a:r>
              <a:rPr lang="en-US" dirty="0" err="1" smtClean="0"/>
              <a:t>geçirgen</a:t>
            </a:r>
            <a:r>
              <a:rPr lang="en-US" dirty="0" smtClean="0"/>
              <a:t> </a:t>
            </a:r>
            <a:r>
              <a:rPr lang="en-US" dirty="0" err="1"/>
              <a:t>membranlar</a:t>
            </a:r>
            <a:r>
              <a:rPr lang="en-US" dirty="0"/>
              <a:t> </a:t>
            </a:r>
            <a:r>
              <a:rPr lang="en-US" dirty="0" err="1"/>
              <a:t>kullanılarak</a:t>
            </a:r>
            <a:r>
              <a:rPr lang="en-US" dirty="0"/>
              <a:t> </a:t>
            </a:r>
            <a:r>
              <a:rPr lang="en-US" dirty="0" err="1" smtClean="0"/>
              <a:t>bileşenler</a:t>
            </a:r>
            <a:r>
              <a:rPr lang="tr-TR" dirty="0" smtClean="0"/>
              <a:t> </a:t>
            </a:r>
            <a:r>
              <a:rPr lang="en-US" dirty="0" err="1" smtClean="0"/>
              <a:t>karışımdan</a:t>
            </a:r>
            <a:r>
              <a:rPr lang="en-US" dirty="0" smtClean="0"/>
              <a:t> </a:t>
            </a:r>
            <a:r>
              <a:rPr lang="en-US" dirty="0" err="1"/>
              <a:t>ayrılabilmektedir</a:t>
            </a:r>
            <a:r>
              <a:rPr lang="en-US" dirty="0"/>
              <a:t>. </a:t>
            </a:r>
            <a:r>
              <a:rPr lang="en-US" dirty="0" err="1"/>
              <a:t>Diyaliz</a:t>
            </a:r>
            <a:r>
              <a:rPr lang="en-US" dirty="0"/>
              <a:t> </a:t>
            </a:r>
            <a:r>
              <a:rPr lang="en-US" dirty="0" err="1" smtClean="0"/>
              <a:t>membranları</a:t>
            </a:r>
            <a:r>
              <a:rPr lang="tr-TR" dirty="0" smtClean="0"/>
              <a:t> </a:t>
            </a:r>
            <a:r>
              <a:rPr lang="en-US" dirty="0" err="1" smtClean="0"/>
              <a:t>genel</a:t>
            </a:r>
            <a:r>
              <a:rPr lang="en-US" dirty="0" smtClean="0"/>
              <a:t> </a:t>
            </a:r>
            <a:r>
              <a:rPr lang="en-US" dirty="0" err="1"/>
              <a:t>olarak</a:t>
            </a:r>
            <a:r>
              <a:rPr lang="en-US" dirty="0"/>
              <a:t> </a:t>
            </a:r>
            <a:r>
              <a:rPr lang="en-US" dirty="0" err="1"/>
              <a:t>mebran</a:t>
            </a:r>
            <a:r>
              <a:rPr lang="en-US" dirty="0"/>
              <a:t> </a:t>
            </a:r>
            <a:r>
              <a:rPr lang="en-US" dirty="0" err="1"/>
              <a:t>filtreler</a:t>
            </a:r>
            <a:r>
              <a:rPr lang="en-US" dirty="0"/>
              <a:t> </a:t>
            </a:r>
            <a:r>
              <a:rPr lang="en-US" dirty="0" err="1"/>
              <a:t>gibi</a:t>
            </a:r>
            <a:r>
              <a:rPr lang="en-US" dirty="0"/>
              <a:t> </a:t>
            </a:r>
            <a:r>
              <a:rPr lang="en-US" dirty="0" err="1"/>
              <a:t>selüloz</a:t>
            </a:r>
            <a:r>
              <a:rPr lang="en-US" dirty="0"/>
              <a:t> </a:t>
            </a:r>
            <a:r>
              <a:rPr lang="en-US" dirty="0" err="1" smtClean="0"/>
              <a:t>türevleridir</a:t>
            </a:r>
            <a:r>
              <a:rPr lang="tr-TR" dirty="0" smtClean="0"/>
              <a:t> </a:t>
            </a:r>
            <a:r>
              <a:rPr lang="en-US" dirty="0" err="1" smtClean="0"/>
              <a:t>por</a:t>
            </a:r>
            <a:r>
              <a:rPr lang="en-US" dirty="0" smtClean="0"/>
              <a:t> </a:t>
            </a:r>
            <a:r>
              <a:rPr lang="en-US" dirty="0" err="1"/>
              <a:t>çapları</a:t>
            </a:r>
            <a:r>
              <a:rPr lang="en-US" dirty="0"/>
              <a:t> 1-5 </a:t>
            </a:r>
            <a:r>
              <a:rPr lang="en-US" dirty="0" err="1"/>
              <a:t>nanometreyi</a:t>
            </a:r>
            <a:r>
              <a:rPr lang="en-US" dirty="0"/>
              <a:t> </a:t>
            </a:r>
            <a:r>
              <a:rPr lang="en-US" dirty="0" err="1"/>
              <a:t>bulmaktadır</a:t>
            </a:r>
            <a:r>
              <a:rPr lang="en-US" dirty="0" smtClean="0"/>
              <a:t>.</a:t>
            </a:r>
            <a:r>
              <a:rPr lang="tr-TR" dirty="0" smtClean="0"/>
              <a:t> </a:t>
            </a:r>
            <a:r>
              <a:rPr lang="en-US" dirty="0" err="1" smtClean="0"/>
              <a:t>Genelde</a:t>
            </a:r>
            <a:r>
              <a:rPr lang="en-US" dirty="0" smtClean="0"/>
              <a:t> protein</a:t>
            </a:r>
            <a:r>
              <a:rPr lang="tr-TR" dirty="0" smtClean="0"/>
              <a:t>,</a:t>
            </a:r>
            <a:r>
              <a:rPr lang="en-US" dirty="0" smtClean="0"/>
              <a:t> </a:t>
            </a:r>
            <a:r>
              <a:rPr lang="en-US" dirty="0" err="1" smtClean="0"/>
              <a:t>hormon</a:t>
            </a:r>
            <a:r>
              <a:rPr lang="tr-TR" dirty="0" smtClean="0"/>
              <a:t>,</a:t>
            </a:r>
            <a:r>
              <a:rPr lang="en-US" dirty="0" smtClean="0"/>
              <a:t> </a:t>
            </a:r>
            <a:r>
              <a:rPr lang="en-US" dirty="0" err="1"/>
              <a:t>enzim</a:t>
            </a:r>
            <a:r>
              <a:rPr lang="en-US" dirty="0"/>
              <a:t> </a:t>
            </a:r>
            <a:r>
              <a:rPr lang="en-US" dirty="0" err="1"/>
              <a:t>gibi</a:t>
            </a:r>
            <a:r>
              <a:rPr lang="en-US" dirty="0"/>
              <a:t> </a:t>
            </a:r>
            <a:r>
              <a:rPr lang="en-US" dirty="0" err="1" smtClean="0"/>
              <a:t>buyuk</a:t>
            </a:r>
            <a:r>
              <a:rPr lang="tr-TR" dirty="0" smtClean="0"/>
              <a:t> </a:t>
            </a:r>
            <a:r>
              <a:rPr lang="en-US" dirty="0" err="1" smtClean="0"/>
              <a:t>molekülleri</a:t>
            </a:r>
            <a:r>
              <a:rPr lang="en-US" dirty="0" smtClean="0"/>
              <a:t> </a:t>
            </a:r>
            <a:r>
              <a:rPr lang="en-US" dirty="0" err="1"/>
              <a:t>saflaştırmak</a:t>
            </a:r>
            <a:r>
              <a:rPr lang="en-US" dirty="0"/>
              <a:t> </a:t>
            </a:r>
            <a:r>
              <a:rPr lang="en-US" dirty="0" err="1"/>
              <a:t>için</a:t>
            </a:r>
            <a:r>
              <a:rPr lang="en-US" dirty="0"/>
              <a:t> </a:t>
            </a:r>
            <a:r>
              <a:rPr lang="en-US" dirty="0" err="1" smtClean="0"/>
              <a:t>kullanılmakta</a:t>
            </a:r>
            <a:r>
              <a:rPr lang="tr-TR" dirty="0" smtClean="0"/>
              <a:t>dır</a:t>
            </a:r>
            <a:r>
              <a:rPr lang="en-US" dirty="0" smtClean="0"/>
              <a:t>.</a:t>
            </a:r>
            <a:r>
              <a:rPr lang="tr-TR" dirty="0" smtClean="0"/>
              <a:t> </a:t>
            </a:r>
          </a:p>
          <a:p>
            <a:r>
              <a:rPr lang="nn-NO" dirty="0" smtClean="0"/>
              <a:t>Böbrek </a:t>
            </a:r>
            <a:r>
              <a:rPr lang="nn-NO" dirty="0"/>
              <a:t>diyalizi olarak üre, ürik asit, kreatinin </a:t>
            </a:r>
            <a:r>
              <a:rPr lang="nn-NO" dirty="0" smtClean="0"/>
              <a:t>gibi</a:t>
            </a:r>
            <a:r>
              <a:rPr lang="tr-TR" dirty="0" smtClean="0"/>
              <a:t> </a:t>
            </a:r>
            <a:r>
              <a:rPr lang="en-US" dirty="0" err="1" smtClean="0"/>
              <a:t>metabolik</a:t>
            </a:r>
            <a:r>
              <a:rPr lang="en-US" dirty="0" smtClean="0"/>
              <a:t> </a:t>
            </a:r>
            <a:r>
              <a:rPr lang="en-US" dirty="0" err="1"/>
              <a:t>atıkların</a:t>
            </a:r>
            <a:r>
              <a:rPr lang="en-US" dirty="0"/>
              <a:t> </a:t>
            </a:r>
            <a:r>
              <a:rPr lang="en-US" dirty="0" err="1"/>
              <a:t>kandan</a:t>
            </a:r>
            <a:r>
              <a:rPr lang="en-US" dirty="0"/>
              <a:t> </a:t>
            </a:r>
            <a:r>
              <a:rPr lang="en-US" dirty="0" err="1"/>
              <a:t>uzaklaştırılması</a:t>
            </a:r>
            <a:r>
              <a:rPr lang="en-US" dirty="0"/>
              <a:t> </a:t>
            </a:r>
            <a:r>
              <a:rPr lang="en-US" dirty="0" err="1" smtClean="0"/>
              <a:t>amacı</a:t>
            </a:r>
            <a:r>
              <a:rPr lang="tr-TR" dirty="0" smtClean="0"/>
              <a:t> </a:t>
            </a:r>
            <a:r>
              <a:rPr lang="en-US" dirty="0" err="1" smtClean="0"/>
              <a:t>ile</a:t>
            </a:r>
            <a:r>
              <a:rPr lang="en-US" dirty="0" smtClean="0"/>
              <a:t> </a:t>
            </a:r>
            <a:r>
              <a:rPr lang="en-US" dirty="0" err="1"/>
              <a:t>kullanılır</a:t>
            </a:r>
            <a:r>
              <a:rPr lang="en-US" dirty="0" smtClean="0"/>
              <a:t>.</a:t>
            </a:r>
            <a:r>
              <a:rPr lang="tr-TR" dirty="0" smtClean="0"/>
              <a:t> </a:t>
            </a:r>
            <a:r>
              <a:rPr lang="en-US" dirty="0" err="1" smtClean="0"/>
              <a:t>Organizmanın</a:t>
            </a:r>
            <a:r>
              <a:rPr lang="en-US" dirty="0" smtClean="0"/>
              <a:t> </a:t>
            </a:r>
            <a:r>
              <a:rPr lang="en-US" dirty="0" err="1"/>
              <a:t>fizyolojisini</a:t>
            </a:r>
            <a:r>
              <a:rPr lang="en-US" dirty="0"/>
              <a:t> </a:t>
            </a:r>
            <a:r>
              <a:rPr lang="en-US" dirty="0" err="1"/>
              <a:t>bozmadan</a:t>
            </a:r>
            <a:r>
              <a:rPr lang="en-US" dirty="0"/>
              <a:t> </a:t>
            </a:r>
            <a:r>
              <a:rPr lang="en-US" dirty="0" err="1" smtClean="0"/>
              <a:t>örnek</a:t>
            </a:r>
            <a:r>
              <a:rPr lang="tr-TR" dirty="0" smtClean="0"/>
              <a:t> </a:t>
            </a:r>
            <a:r>
              <a:rPr lang="en-US" dirty="0" err="1" smtClean="0"/>
              <a:t>toplamak</a:t>
            </a:r>
            <a:r>
              <a:rPr lang="en-US" dirty="0" smtClean="0"/>
              <a:t> </a:t>
            </a:r>
            <a:r>
              <a:rPr lang="en-US" dirty="0" err="1"/>
              <a:t>için</a:t>
            </a:r>
            <a:r>
              <a:rPr lang="en-US" dirty="0"/>
              <a:t> </a:t>
            </a:r>
            <a:r>
              <a:rPr lang="en-US" dirty="0" err="1"/>
              <a:t>mikrodiyaliz</a:t>
            </a:r>
            <a:r>
              <a:rPr lang="en-US" dirty="0"/>
              <a:t> </a:t>
            </a:r>
            <a:r>
              <a:rPr lang="en-US" dirty="0" err="1"/>
              <a:t>halinde</a:t>
            </a:r>
            <a:r>
              <a:rPr lang="en-US" dirty="0"/>
              <a:t> </a:t>
            </a:r>
            <a:r>
              <a:rPr lang="en-US" dirty="0" err="1"/>
              <a:t>kullanılır</a:t>
            </a:r>
            <a:r>
              <a:rPr lang="en-US" dirty="0"/>
              <a:t>.</a:t>
            </a:r>
          </a:p>
          <a:p>
            <a:r>
              <a:rPr lang="en-US" dirty="0"/>
              <a:t>HPLC </a:t>
            </a:r>
            <a:r>
              <a:rPr lang="en-US" dirty="0" err="1"/>
              <a:t>analizlerinde</a:t>
            </a:r>
            <a:r>
              <a:rPr lang="en-US" dirty="0"/>
              <a:t> </a:t>
            </a:r>
            <a:r>
              <a:rPr lang="en-US" dirty="0" err="1"/>
              <a:t>hareketli</a:t>
            </a:r>
            <a:r>
              <a:rPr lang="en-US" dirty="0"/>
              <a:t> </a:t>
            </a:r>
            <a:r>
              <a:rPr lang="en-US" dirty="0" err="1"/>
              <a:t>fazı</a:t>
            </a:r>
            <a:r>
              <a:rPr lang="en-US" dirty="0"/>
              <a:t> </a:t>
            </a:r>
            <a:r>
              <a:rPr lang="en-US" dirty="0" err="1"/>
              <a:t>degaze</a:t>
            </a:r>
            <a:r>
              <a:rPr lang="en-US" dirty="0"/>
              <a:t> </a:t>
            </a:r>
            <a:r>
              <a:rPr lang="en-US" dirty="0" err="1" smtClean="0"/>
              <a:t>etmek</a:t>
            </a:r>
            <a:r>
              <a:rPr lang="en-US" dirty="0" smtClean="0"/>
              <a:t> </a:t>
            </a:r>
            <a:r>
              <a:rPr lang="en-US" dirty="0" err="1" smtClean="0"/>
              <a:t>için</a:t>
            </a:r>
            <a:r>
              <a:rPr lang="tr-TR" dirty="0" smtClean="0"/>
              <a:t> </a:t>
            </a:r>
            <a:r>
              <a:rPr lang="en-US" dirty="0" err="1" smtClean="0"/>
              <a:t>vakum</a:t>
            </a:r>
            <a:r>
              <a:rPr lang="en-US" dirty="0" smtClean="0"/>
              <a:t> </a:t>
            </a:r>
            <a:r>
              <a:rPr lang="en-US" dirty="0"/>
              <a:t>degasser </a:t>
            </a:r>
            <a:r>
              <a:rPr lang="en-US" dirty="0" err="1"/>
              <a:t>olarak</a:t>
            </a:r>
            <a:r>
              <a:rPr lang="en-US" dirty="0"/>
              <a:t> </a:t>
            </a:r>
            <a:r>
              <a:rPr lang="en-US" dirty="0" err="1"/>
              <a:t>kullanılır</a:t>
            </a:r>
            <a:r>
              <a:rPr lang="en-US" dirty="0"/>
              <a:t>.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17906" y="4280739"/>
            <a:ext cx="2887249" cy="210628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4237" y="1678488"/>
            <a:ext cx="3754586" cy="19549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4872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Diyalizin kullanım alanları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8787" y="1520719"/>
            <a:ext cx="8481164" cy="4979928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6523972" y="1415121"/>
            <a:ext cx="5319387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US" b="1" i="0" dirty="0" smtClean="0">
                <a:solidFill>
                  <a:srgbClr val="444444"/>
                </a:solidFill>
                <a:effectLst/>
                <a:latin typeface="Open Sans"/>
              </a:rPr>
              <a:t>–         </a:t>
            </a:r>
            <a:r>
              <a:rPr lang="tr-TR" b="1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b="1" i="0" dirty="0" err="1" smtClean="0">
                <a:solidFill>
                  <a:srgbClr val="444444"/>
                </a:solidFill>
                <a:effectLst/>
                <a:latin typeface="Open Sans"/>
              </a:rPr>
              <a:t>Makromoleküllerin</a:t>
            </a:r>
            <a:r>
              <a:rPr lang="en-US" b="1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b="1" i="0" dirty="0" err="1" smtClean="0">
                <a:solidFill>
                  <a:srgbClr val="444444"/>
                </a:solidFill>
                <a:effectLst/>
                <a:latin typeface="Open Sans"/>
              </a:rPr>
              <a:t>saflaştırılmasında</a:t>
            </a:r>
            <a:endParaRPr lang="en-US" b="1" i="0" dirty="0" smtClean="0">
              <a:solidFill>
                <a:srgbClr val="444444"/>
              </a:solidFill>
              <a:effectLst/>
              <a:latin typeface="Open Sans"/>
            </a:endParaRPr>
          </a:p>
          <a:p>
            <a:pPr fontAlgn="base"/>
            <a:r>
              <a:rPr lang="en-US" b="1" i="0" dirty="0" smtClean="0">
                <a:solidFill>
                  <a:srgbClr val="444444"/>
                </a:solidFill>
                <a:effectLst/>
                <a:latin typeface="Open Sans"/>
              </a:rPr>
              <a:t>–          Protein </a:t>
            </a:r>
            <a:r>
              <a:rPr lang="en-US" b="1" i="0" dirty="0" err="1" smtClean="0">
                <a:solidFill>
                  <a:srgbClr val="444444"/>
                </a:solidFill>
                <a:effectLst/>
                <a:latin typeface="Open Sans"/>
              </a:rPr>
              <a:t>yoğunlaştırmada</a:t>
            </a:r>
            <a:endParaRPr lang="en-US" b="1" i="0" dirty="0" smtClean="0">
              <a:solidFill>
                <a:srgbClr val="444444"/>
              </a:solidFill>
              <a:effectLst/>
              <a:latin typeface="Open Sans"/>
            </a:endParaRPr>
          </a:p>
          <a:p>
            <a:pPr fontAlgn="base"/>
            <a:r>
              <a:rPr lang="en-US" b="1" i="0" dirty="0" smtClean="0">
                <a:solidFill>
                  <a:srgbClr val="444444"/>
                </a:solidFill>
                <a:effectLst/>
                <a:latin typeface="Open Sans"/>
              </a:rPr>
              <a:t>–          </a:t>
            </a:r>
            <a:r>
              <a:rPr lang="en-US" b="1" i="0" dirty="0" err="1" smtClean="0">
                <a:solidFill>
                  <a:srgbClr val="444444"/>
                </a:solidFill>
                <a:effectLst/>
                <a:latin typeface="Open Sans"/>
              </a:rPr>
              <a:t>Çözünen</a:t>
            </a:r>
            <a:r>
              <a:rPr lang="en-US" b="1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b="1" i="0" dirty="0" err="1" smtClean="0">
                <a:solidFill>
                  <a:srgbClr val="444444"/>
                </a:solidFill>
                <a:effectLst/>
                <a:latin typeface="Open Sans"/>
              </a:rPr>
              <a:t>fraksiyonunda</a:t>
            </a:r>
            <a:endParaRPr lang="en-US" b="1" i="0" dirty="0" smtClean="0">
              <a:solidFill>
                <a:srgbClr val="444444"/>
              </a:solidFill>
              <a:effectLst/>
              <a:latin typeface="Open Sans"/>
            </a:endParaRPr>
          </a:p>
          <a:p>
            <a:pPr fontAlgn="base"/>
            <a:r>
              <a:rPr lang="en-US" b="1" i="0" dirty="0" smtClean="0">
                <a:solidFill>
                  <a:srgbClr val="444444"/>
                </a:solidFill>
                <a:effectLst/>
                <a:latin typeface="Open Sans"/>
              </a:rPr>
              <a:t>–          </a:t>
            </a:r>
            <a:r>
              <a:rPr lang="en-US" b="1" i="0" dirty="0" err="1" smtClean="0">
                <a:solidFill>
                  <a:srgbClr val="444444"/>
                </a:solidFill>
                <a:effectLst/>
                <a:latin typeface="Open Sans"/>
              </a:rPr>
              <a:t>Kontaminantların</a:t>
            </a:r>
            <a:r>
              <a:rPr lang="en-US" b="1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b="1" i="0" dirty="0" err="1" smtClean="0">
                <a:solidFill>
                  <a:srgbClr val="444444"/>
                </a:solidFill>
                <a:effectLst/>
                <a:latin typeface="Open Sans"/>
              </a:rPr>
              <a:t>uzaklaştırılmasında</a:t>
            </a:r>
            <a:endParaRPr lang="en-US" b="1" i="0" dirty="0" smtClean="0">
              <a:solidFill>
                <a:srgbClr val="444444"/>
              </a:solidFill>
              <a:effectLst/>
              <a:latin typeface="Open Sans"/>
            </a:endParaRPr>
          </a:p>
          <a:p>
            <a:pPr fontAlgn="base"/>
            <a:r>
              <a:rPr lang="en-US" b="1" i="0" dirty="0" smtClean="0">
                <a:solidFill>
                  <a:srgbClr val="444444"/>
                </a:solidFill>
                <a:effectLst/>
                <a:latin typeface="Open Sans"/>
              </a:rPr>
              <a:t>–          pH </a:t>
            </a:r>
            <a:r>
              <a:rPr lang="en-US" b="1" i="0" dirty="0" err="1" smtClean="0">
                <a:solidFill>
                  <a:srgbClr val="444444"/>
                </a:solidFill>
                <a:effectLst/>
                <a:latin typeface="Open Sans"/>
              </a:rPr>
              <a:t>değiştirmede</a:t>
            </a:r>
            <a:endParaRPr lang="en-US" b="1" i="0" dirty="0" smtClean="0">
              <a:solidFill>
                <a:srgbClr val="444444"/>
              </a:solidFill>
              <a:effectLst/>
              <a:latin typeface="Open Sans"/>
            </a:endParaRPr>
          </a:p>
          <a:p>
            <a:pPr fontAlgn="base"/>
            <a:r>
              <a:rPr lang="en-US" b="1" i="0" dirty="0" smtClean="0">
                <a:solidFill>
                  <a:srgbClr val="444444"/>
                </a:solidFill>
                <a:effectLst/>
                <a:latin typeface="Open Sans"/>
              </a:rPr>
              <a:t>–          </a:t>
            </a:r>
            <a:r>
              <a:rPr lang="en-US" b="1" i="0" dirty="0" err="1" smtClean="0">
                <a:solidFill>
                  <a:srgbClr val="444444"/>
                </a:solidFill>
                <a:effectLst/>
                <a:latin typeface="Open Sans"/>
              </a:rPr>
              <a:t>Tuz</a:t>
            </a:r>
            <a:r>
              <a:rPr lang="en-US" b="1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b="1" i="0" dirty="0" err="1" smtClean="0">
                <a:solidFill>
                  <a:srgbClr val="444444"/>
                </a:solidFill>
                <a:effectLst/>
                <a:latin typeface="Open Sans"/>
              </a:rPr>
              <a:t>gidermede</a:t>
            </a:r>
            <a:endParaRPr lang="en-US" b="1" i="0" dirty="0" smtClean="0">
              <a:solidFill>
                <a:srgbClr val="444444"/>
              </a:solidFill>
              <a:effectLst/>
              <a:latin typeface="Open Sans"/>
            </a:endParaRPr>
          </a:p>
          <a:p>
            <a:pPr fontAlgn="base"/>
            <a:r>
              <a:rPr lang="en-US" b="1" i="0" dirty="0" smtClean="0">
                <a:solidFill>
                  <a:srgbClr val="444444"/>
                </a:solidFill>
                <a:effectLst/>
                <a:latin typeface="Open Sans"/>
              </a:rPr>
              <a:t>–          Tampon </a:t>
            </a:r>
            <a:r>
              <a:rPr lang="en-US" b="1" i="0" dirty="0" err="1" smtClean="0">
                <a:solidFill>
                  <a:srgbClr val="444444"/>
                </a:solidFill>
                <a:effectLst/>
                <a:latin typeface="Open Sans"/>
              </a:rPr>
              <a:t>değiştirmede</a:t>
            </a:r>
            <a:endParaRPr lang="en-US" b="1" i="0" dirty="0" smtClean="0">
              <a:solidFill>
                <a:srgbClr val="444444"/>
              </a:solidFill>
              <a:effectLst/>
              <a:latin typeface="Open Sans"/>
            </a:endParaRPr>
          </a:p>
          <a:p>
            <a:pPr fontAlgn="base"/>
            <a:r>
              <a:rPr lang="en-US" b="1" i="0" dirty="0" smtClean="0">
                <a:solidFill>
                  <a:srgbClr val="444444"/>
                </a:solidFill>
                <a:effectLst/>
                <a:latin typeface="Open Sans"/>
              </a:rPr>
              <a:t>–          </a:t>
            </a:r>
            <a:r>
              <a:rPr lang="en-US" b="1" i="0" dirty="0" err="1" smtClean="0">
                <a:solidFill>
                  <a:srgbClr val="444444"/>
                </a:solidFill>
                <a:effectLst/>
                <a:latin typeface="Open Sans"/>
              </a:rPr>
              <a:t>Hemodiyaliz</a:t>
            </a:r>
            <a:r>
              <a:rPr lang="en-US" b="1" i="0" dirty="0" smtClean="0">
                <a:solidFill>
                  <a:srgbClr val="444444"/>
                </a:solidFill>
                <a:effectLst/>
                <a:latin typeface="Open Sans"/>
              </a:rPr>
              <a:t> (</a:t>
            </a:r>
            <a:r>
              <a:rPr lang="en-US" b="1" i="0" dirty="0" err="1" smtClean="0">
                <a:solidFill>
                  <a:srgbClr val="444444"/>
                </a:solidFill>
                <a:effectLst/>
                <a:latin typeface="Open Sans"/>
              </a:rPr>
              <a:t>yapay</a:t>
            </a:r>
            <a:r>
              <a:rPr lang="en-US" b="1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b="1" i="0" dirty="0" err="1" smtClean="0">
                <a:solidFill>
                  <a:srgbClr val="444444"/>
                </a:solidFill>
                <a:effectLst/>
                <a:latin typeface="Open Sans"/>
              </a:rPr>
              <a:t>böbrek</a:t>
            </a:r>
            <a:r>
              <a:rPr lang="en-US" b="1" i="0" dirty="0" smtClean="0">
                <a:solidFill>
                  <a:srgbClr val="444444"/>
                </a:solidFill>
                <a:effectLst/>
                <a:latin typeface="Open Sans"/>
              </a:rPr>
              <a:t>)</a:t>
            </a:r>
          </a:p>
          <a:p>
            <a:pPr fontAlgn="base"/>
            <a:r>
              <a:rPr lang="en-US" b="1" i="0" dirty="0" smtClean="0">
                <a:solidFill>
                  <a:srgbClr val="444444"/>
                </a:solidFill>
                <a:effectLst/>
                <a:latin typeface="Open Sans"/>
              </a:rPr>
              <a:t>–          </a:t>
            </a:r>
            <a:r>
              <a:rPr lang="en-US" b="1" i="0" dirty="0" err="1" smtClean="0">
                <a:solidFill>
                  <a:srgbClr val="444444"/>
                </a:solidFill>
                <a:effectLst/>
                <a:latin typeface="Open Sans"/>
              </a:rPr>
              <a:t>Kan</a:t>
            </a:r>
            <a:r>
              <a:rPr lang="en-US" b="1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b="1" i="0" dirty="0" err="1" smtClean="0">
                <a:solidFill>
                  <a:srgbClr val="444444"/>
                </a:solidFill>
                <a:effectLst/>
                <a:latin typeface="Open Sans"/>
              </a:rPr>
              <a:t>oksijenatörü</a:t>
            </a:r>
            <a:r>
              <a:rPr lang="en-US" b="1" i="0" dirty="0" smtClean="0">
                <a:solidFill>
                  <a:srgbClr val="444444"/>
                </a:solidFill>
                <a:effectLst/>
                <a:latin typeface="Open Sans"/>
              </a:rPr>
              <a:t> (</a:t>
            </a:r>
            <a:r>
              <a:rPr lang="en-US" b="1" i="0" dirty="0" err="1" smtClean="0">
                <a:solidFill>
                  <a:srgbClr val="444444"/>
                </a:solidFill>
                <a:effectLst/>
                <a:latin typeface="Open Sans"/>
              </a:rPr>
              <a:t>yapay</a:t>
            </a:r>
            <a:r>
              <a:rPr lang="en-US" b="1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b="1" i="0" dirty="0" err="1" smtClean="0">
                <a:solidFill>
                  <a:srgbClr val="444444"/>
                </a:solidFill>
                <a:effectLst/>
                <a:latin typeface="Open Sans"/>
              </a:rPr>
              <a:t>akciğer</a:t>
            </a:r>
            <a:r>
              <a:rPr lang="en-US" b="1" i="0" dirty="0" smtClean="0">
                <a:solidFill>
                  <a:srgbClr val="444444"/>
                </a:solidFill>
                <a:effectLst/>
                <a:latin typeface="Open Sans"/>
              </a:rPr>
              <a:t>)</a:t>
            </a:r>
            <a:endParaRPr lang="tr-TR" b="1" i="0" dirty="0" smtClean="0">
              <a:solidFill>
                <a:srgbClr val="444444"/>
              </a:solidFill>
              <a:effectLst/>
              <a:latin typeface="Open Sans"/>
            </a:endParaRPr>
          </a:p>
          <a:p>
            <a:pPr fontAlgn="base"/>
            <a:r>
              <a:rPr lang="en-US" b="1" i="0" dirty="0" smtClean="0">
                <a:solidFill>
                  <a:srgbClr val="FF0000"/>
                </a:solidFill>
                <a:effectLst/>
                <a:latin typeface="Open Sans"/>
              </a:rPr>
              <a:t>–  </a:t>
            </a:r>
            <a:r>
              <a:rPr lang="tr-TR" b="1" i="0" dirty="0" smtClean="0">
                <a:solidFill>
                  <a:srgbClr val="FF0000"/>
                </a:solidFill>
                <a:effectLst/>
                <a:latin typeface="Open Sans"/>
              </a:rPr>
              <a:t>        Beyin mikrodiyalizi (sınav sorusu)</a:t>
            </a:r>
            <a:endParaRPr lang="en-US" b="1" i="0" dirty="0">
              <a:solidFill>
                <a:srgbClr val="FF0000"/>
              </a:solidFill>
              <a:effectLst/>
              <a:latin typeface="Open Sans"/>
            </a:endParaRPr>
          </a:p>
        </p:txBody>
      </p:sp>
    </p:spTree>
    <p:extLst>
      <p:ext uri="{BB962C8B-B14F-4D97-AF65-F5344CB8AC3E}">
        <p14:creationId xmlns:p14="http://schemas.microsoft.com/office/powerpoint/2010/main" val="3710255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417</TotalTime>
  <Words>1633</Words>
  <Application>Microsoft Office PowerPoint</Application>
  <PresentationFormat>Widescreen</PresentationFormat>
  <Paragraphs>166</Paragraphs>
  <Slides>29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5" baseType="lpstr">
      <vt:lpstr>Arial</vt:lpstr>
      <vt:lpstr>Calibri</vt:lpstr>
      <vt:lpstr>Calibri Light</vt:lpstr>
      <vt:lpstr>Cambria Math</vt:lpstr>
      <vt:lpstr>Open Sans</vt:lpstr>
      <vt:lpstr>Office Theme</vt:lpstr>
      <vt:lpstr>Ayrıştırma ve Saflaştırmanın önemi</vt:lpstr>
      <vt:lpstr>Ayırma ve Saflaştırma işlemlerinin amacı</vt:lpstr>
      <vt:lpstr>Ayırma ve Saflaştırma yöntemlerinin sınıflandırılması</vt:lpstr>
      <vt:lpstr>PowerPoint Presentation</vt:lpstr>
      <vt:lpstr>Süzme</vt:lpstr>
      <vt:lpstr>Süzme nasıl yapılır?</vt:lpstr>
      <vt:lpstr>Süzme tekniğini kullanan aparatlar</vt:lpstr>
      <vt:lpstr>Diyaliz</vt:lpstr>
      <vt:lpstr>Diyalizin kullanım alanları</vt:lpstr>
      <vt:lpstr>PowerPoint Presentation</vt:lpstr>
      <vt:lpstr>Kütle ve yoğunluk</vt:lpstr>
      <vt:lpstr>Santrifüjleme</vt:lpstr>
      <vt:lpstr>PowerPoint Presentation</vt:lpstr>
      <vt:lpstr>Kompleks oluşturma</vt:lpstr>
      <vt:lpstr>Komplex oluşturma (devam)</vt:lpstr>
      <vt:lpstr>PowerPoint Presentation</vt:lpstr>
      <vt:lpstr>Fiziksel durum (faz) değiştirme</vt:lpstr>
      <vt:lpstr>Basit Damıtma</vt:lpstr>
      <vt:lpstr>Fraksiyonlu damıtma</vt:lpstr>
      <vt:lpstr>Fraksiyonel damıtma (devam)</vt:lpstr>
      <vt:lpstr>Fraksiyonel damıtma</vt:lpstr>
      <vt:lpstr>Süblimleştirme</vt:lpstr>
      <vt:lpstr>Kristallendirme</vt:lpstr>
      <vt:lpstr>PowerPoint Presentation</vt:lpstr>
      <vt:lpstr>Ekstraksiyon</vt:lpstr>
      <vt:lpstr>Sıvı-Sıvı Ekstraksiyonları</vt:lpstr>
      <vt:lpstr>Katı Faz Ektraksiyonları</vt:lpstr>
      <vt:lpstr>Kromatografi</vt:lpstr>
      <vt:lpstr>Ders sonu özeti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BMM 375 Kimyada Ayırma ve Saflaştırma Teknikleri</dc:title>
  <dc:creator>Gokhan Elci</dc:creator>
  <cp:lastModifiedBy>Gokhan Elci</cp:lastModifiedBy>
  <cp:revision>26</cp:revision>
  <dcterms:created xsi:type="dcterms:W3CDTF">2018-06-08T06:52:03Z</dcterms:created>
  <dcterms:modified xsi:type="dcterms:W3CDTF">2019-03-21T07:07:10Z</dcterms:modified>
</cp:coreProperties>
</file>