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48" r:id="rId1"/>
  </p:sldMasterIdLst>
  <p:notesMasterIdLst>
    <p:notesMasterId r:id="rId75"/>
  </p:notesMasterIdLst>
  <p:sldIdLst>
    <p:sldId id="256" r:id="rId2"/>
    <p:sldId id="257" r:id="rId3"/>
    <p:sldId id="259" r:id="rId4"/>
    <p:sldId id="261" r:id="rId5"/>
    <p:sldId id="262" r:id="rId6"/>
    <p:sldId id="263" r:id="rId7"/>
    <p:sldId id="264" r:id="rId8"/>
    <p:sldId id="314" r:id="rId9"/>
    <p:sldId id="316" r:id="rId10"/>
    <p:sldId id="319" r:id="rId11"/>
    <p:sldId id="320" r:id="rId12"/>
    <p:sldId id="445" r:id="rId13"/>
    <p:sldId id="323" r:id="rId14"/>
    <p:sldId id="324" r:id="rId15"/>
    <p:sldId id="325" r:id="rId16"/>
    <p:sldId id="327" r:id="rId17"/>
    <p:sldId id="265" r:id="rId18"/>
    <p:sldId id="266" r:id="rId19"/>
    <p:sldId id="267" r:id="rId20"/>
    <p:sldId id="330"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446" r:id="rId49"/>
    <p:sldId id="447"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11" r:id="rId65"/>
    <p:sldId id="310" r:id="rId66"/>
    <p:sldId id="312" r:id="rId67"/>
    <p:sldId id="439" r:id="rId68"/>
    <p:sldId id="442" r:id="rId69"/>
    <p:sldId id="440" r:id="rId70"/>
    <p:sldId id="438" r:id="rId71"/>
    <p:sldId id="444" r:id="rId72"/>
    <p:sldId id="443" r:id="rId73"/>
    <p:sldId id="329" r:id="rId74"/>
  </p:sldIdLst>
  <p:sldSz cx="12192000" cy="6858000"/>
  <p:notesSz cx="9866313" cy="6735763"/>
  <p:embeddedFontLst>
    <p:embeddedFont>
      <p:font typeface="Calibri" panose="020F0502020204030204" pitchFamily="34" charset="0"/>
      <p:regular r:id="rId76"/>
      <p:bold r:id="rId77"/>
      <p:italic r:id="rId78"/>
      <p:boldItalic r:id="rId79"/>
    </p:embeddedFont>
    <p:embeddedFont>
      <p:font typeface="Century Gothic" panose="020B0502020202020204" pitchFamily="34" charset="0"/>
      <p:regular r:id="rId80"/>
      <p:bold r:id="rId81"/>
      <p:italic r:id="rId82"/>
      <p:boldItalic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9" roundtripDataSignature="AMtx7mgy6sIpNscqYH/miU87Sa+oTq9/8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64F094-E8B5-4F2C-ABBC-AD91B13B5A5E}">
  <a:tblStyle styleId="{D064F094-E8B5-4F2C-ABBC-AD91B13B5A5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48276CA-95F9-4ACF-BAE9-2ECC57B9C741}" styleName="Table_1">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9E7E7"/>
          </a:solidFill>
        </a:fill>
      </a:tcStyle>
    </a:wholeTbl>
    <a:band1H>
      <a:tcTxStyle b="off" i="off"/>
      <a:tcStyle>
        <a:tcBdr/>
        <a:fill>
          <a:solidFill>
            <a:srgbClr val="F3CCCB"/>
          </a:solidFill>
        </a:fill>
      </a:tcStyle>
    </a:band1H>
    <a:band2H>
      <a:tcTxStyle b="off" i="off"/>
      <a:tcStyle>
        <a:tcBdr/>
      </a:tcStyle>
    </a:band2H>
    <a:band1V>
      <a:tcTxStyle b="off" i="off"/>
      <a:tcStyle>
        <a:tcBdr/>
        <a:fill>
          <a:solidFill>
            <a:srgbClr val="F3CCCB"/>
          </a:solidFill>
        </a:fill>
      </a:tcStyle>
    </a:band1V>
    <a:band2V>
      <a:tcTxStyle b="off" i="off"/>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7"/>
    <p:restoredTop sz="85648"/>
  </p:normalViewPr>
  <p:slideViewPr>
    <p:cSldViewPr snapToGrid="0">
      <p:cViewPr varScale="1">
        <p:scale>
          <a:sx n="76" d="100"/>
          <a:sy n="76" d="100"/>
        </p:scale>
        <p:origin x="989"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9"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4.fntdata"/><Relationship Id="rId5" Type="http://schemas.openxmlformats.org/officeDocument/2006/relationships/slide" Target="slides/slide4.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5.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83" Type="http://schemas.openxmlformats.org/officeDocument/2006/relationships/font" Target="fonts/font8.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3.fntdata"/><Relationship Id="rId8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275402" cy="33795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588628" y="0"/>
            <a:ext cx="4275402" cy="33795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397806"/>
            <a:ext cx="4275402" cy="33795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588628" y="6397806"/>
            <a:ext cx="4275402" cy="33795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tr-T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1: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6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8" name="Google Shape;758;p68: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59" name="Google Shape;759;p68:notes"/>
          <p:cNvSpPr txBox="1">
            <a:spLocks noGrp="1"/>
          </p:cNvSpPr>
          <p:nvPr>
            <p:ph type="sldNum" idx="12"/>
          </p:nvPr>
        </p:nvSpPr>
        <p:spPr>
          <a:xfrm>
            <a:off x="5588628" y="6397806"/>
            <a:ext cx="4275402" cy="33795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tr-TR"/>
              <a:t>10</a:t>
            </a:fld>
            <a:endParaRPr/>
          </a:p>
        </p:txBody>
      </p:sp>
    </p:spTree>
    <p:extLst>
      <p:ext uri="{BB962C8B-B14F-4D97-AF65-F5344CB8AC3E}">
        <p14:creationId xmlns:p14="http://schemas.microsoft.com/office/powerpoint/2010/main" val="3909828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70: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75" name="Google Shape;775;p7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9550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7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0" name="Google Shape;810;p7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4735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7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5" name="Google Shape;815;p7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7247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75: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7" name="Google Shape;827;p7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2453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77: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9" name="Google Shape;849;p77: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6618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1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p1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5: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p1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6: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1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92916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p2: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6: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1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7: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17: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8: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9: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1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0: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2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1: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21: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2: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22: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2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2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5: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2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 name="Google Shape;172;p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6: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2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7: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27: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8: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2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p2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0: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3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1: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31: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32: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32: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3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3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3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1" name="Google Shape;431;p3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5: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3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6: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6: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3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7: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37: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8: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3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9: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78" name="Google Shape;478;p3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40: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p4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41: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41: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42: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42: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4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4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45: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p4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8: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p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46: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4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47: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3" name="Google Shape;563;p47: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48: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4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9: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p4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50: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5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51: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p51: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52: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8" name="Google Shape;608;p52: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5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5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5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5" name="Google Shape;625;p5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55: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p5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9: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56: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5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59: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7" name="Google Shape;687;p5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58: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7" name="Google Shape;677;p5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60: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p6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79: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2" name="Google Shape;862;p7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0: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1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2: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2: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2649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6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2" name="Google Shape;732;p6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72742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type="title">
  <p:cSld name="TITLE">
    <p:spTree>
      <p:nvGrpSpPr>
        <p:cNvPr id="1" name="Shape 16"/>
        <p:cNvGrpSpPr/>
        <p:nvPr/>
      </p:nvGrpSpPr>
      <p:grpSpPr>
        <a:xfrm>
          <a:off x="0" y="0"/>
          <a:ext cx="0" cy="0"/>
          <a:chOff x="0" y="0"/>
          <a:chExt cx="0" cy="0"/>
        </a:xfrm>
      </p:grpSpPr>
      <p:pic>
        <p:nvPicPr>
          <p:cNvPr id="17" name="Google Shape;17;p81"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8" name="Google Shape;18;p81"/>
          <p:cNvSpPr txBox="1">
            <a:spLocks noGrp="1"/>
          </p:cNvSpPr>
          <p:nvPr>
            <p:ph type="ctrTitle"/>
          </p:nvPr>
        </p:nvSpPr>
        <p:spPr>
          <a:xfrm>
            <a:off x="1371600" y="1803405"/>
            <a:ext cx="9448800" cy="182509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entury Gothic"/>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1"/>
          <p:cNvSpPr txBox="1">
            <a:spLocks noGrp="1"/>
          </p:cNvSpPr>
          <p:nvPr>
            <p:ph type="subTitle" idx="1"/>
          </p:nvPr>
        </p:nvSpPr>
        <p:spPr>
          <a:xfrm>
            <a:off x="1371600" y="3632201"/>
            <a:ext cx="9448800" cy="685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000"/>
              <a:buNone/>
              <a:defRPr sz="2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81"/>
          <p:cNvSpPr txBox="1">
            <a:spLocks noGrp="1"/>
          </p:cNvSpPr>
          <p:nvPr>
            <p:ph type="dt" idx="10"/>
          </p:nvPr>
        </p:nvSpPr>
        <p:spPr>
          <a:xfrm>
            <a:off x="7909561" y="4314328"/>
            <a:ext cx="2910840" cy="374642"/>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81"/>
          <p:cNvSpPr txBox="1">
            <a:spLocks noGrp="1"/>
          </p:cNvSpPr>
          <p:nvPr>
            <p:ph type="ftr" idx="11"/>
          </p:nvPr>
        </p:nvSpPr>
        <p:spPr>
          <a:xfrm>
            <a:off x="1371600" y="4323845"/>
            <a:ext cx="640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81"/>
          <p:cNvSpPr txBox="1">
            <a:spLocks noGrp="1"/>
          </p:cNvSpPr>
          <p:nvPr>
            <p:ph type="sldNum" idx="12"/>
          </p:nvPr>
        </p:nvSpPr>
        <p:spPr>
          <a:xfrm>
            <a:off x="8077200" y="143086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Yazılı Panoramik Resim">
  <p:cSld name="Yazılı Panoramik Resim">
    <p:spTree>
      <p:nvGrpSpPr>
        <p:cNvPr id="1" name="Shape 75"/>
        <p:cNvGrpSpPr/>
        <p:nvPr/>
      </p:nvGrpSpPr>
      <p:grpSpPr>
        <a:xfrm>
          <a:off x="0" y="0"/>
          <a:ext cx="0" cy="0"/>
          <a:chOff x="0" y="0"/>
          <a:chExt cx="0" cy="0"/>
        </a:xfrm>
      </p:grpSpPr>
      <p:sp>
        <p:nvSpPr>
          <p:cNvPr id="76" name="Google Shape;76;p90"/>
          <p:cNvSpPr txBox="1">
            <a:spLocks noGrp="1"/>
          </p:cNvSpPr>
          <p:nvPr>
            <p:ph type="title"/>
          </p:nvPr>
        </p:nvSpPr>
        <p:spPr>
          <a:xfrm>
            <a:off x="685777" y="4697360"/>
            <a:ext cx="10822034" cy="81935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90"/>
          <p:cNvSpPr>
            <a:spLocks noGrp="1"/>
          </p:cNvSpPr>
          <p:nvPr>
            <p:ph type="pic" idx="2"/>
          </p:nvPr>
        </p:nvSpPr>
        <p:spPr>
          <a:xfrm>
            <a:off x="681727" y="941439"/>
            <a:ext cx="10821840" cy="3478161"/>
          </a:xfrm>
          <a:prstGeom prst="rect">
            <a:avLst/>
          </a:prstGeom>
          <a:noFill/>
          <a:ln>
            <a:noFill/>
          </a:ln>
        </p:spPr>
      </p:sp>
      <p:sp>
        <p:nvSpPr>
          <p:cNvPr id="78" name="Google Shape;78;p90"/>
          <p:cNvSpPr txBox="1">
            <a:spLocks noGrp="1"/>
          </p:cNvSpPr>
          <p:nvPr>
            <p:ph type="body" idx="1"/>
          </p:nvPr>
        </p:nvSpPr>
        <p:spPr>
          <a:xfrm>
            <a:off x="685800" y="5516715"/>
            <a:ext cx="10820400" cy="701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90"/>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90"/>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90"/>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aşlık ve Resim Yazısı">
  <p:cSld name="Başlık ve Resim Yazısı">
    <p:spTree>
      <p:nvGrpSpPr>
        <p:cNvPr id="1" name="Shape 82"/>
        <p:cNvGrpSpPr/>
        <p:nvPr/>
      </p:nvGrpSpPr>
      <p:grpSpPr>
        <a:xfrm>
          <a:off x="0" y="0"/>
          <a:ext cx="0" cy="0"/>
          <a:chOff x="0" y="0"/>
          <a:chExt cx="0" cy="0"/>
        </a:xfrm>
      </p:grpSpPr>
      <p:pic>
        <p:nvPicPr>
          <p:cNvPr id="83" name="Google Shape;83;p91"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84" name="Google Shape;84;p91"/>
          <p:cNvSpPr txBox="1">
            <a:spLocks noGrp="1"/>
          </p:cNvSpPr>
          <p:nvPr>
            <p:ph type="title"/>
          </p:nvPr>
        </p:nvSpPr>
        <p:spPr>
          <a:xfrm>
            <a:off x="685800" y="753532"/>
            <a:ext cx="10820400" cy="28024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91"/>
          <p:cNvSpPr txBox="1">
            <a:spLocks noGrp="1"/>
          </p:cNvSpPr>
          <p:nvPr>
            <p:ph type="body" idx="1"/>
          </p:nvPr>
        </p:nvSpPr>
        <p:spPr>
          <a:xfrm>
            <a:off x="1024467" y="3649133"/>
            <a:ext cx="10130516" cy="99906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6" name="Google Shape;86;p91"/>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91"/>
          <p:cNvSpPr txBox="1">
            <a:spLocks noGrp="1"/>
          </p:cNvSpPr>
          <p:nvPr>
            <p:ph type="ftr" idx="11"/>
          </p:nvPr>
        </p:nvSpPr>
        <p:spPr>
          <a:xfrm>
            <a:off x="685800" y="379941"/>
            <a:ext cx="699149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91"/>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Resim Yazılı Alıntı">
  <p:cSld name="Resim Yazılı Alıntı">
    <p:spTree>
      <p:nvGrpSpPr>
        <p:cNvPr id="1" name="Shape 89"/>
        <p:cNvGrpSpPr/>
        <p:nvPr/>
      </p:nvGrpSpPr>
      <p:grpSpPr>
        <a:xfrm>
          <a:off x="0" y="0"/>
          <a:ext cx="0" cy="0"/>
          <a:chOff x="0" y="0"/>
          <a:chExt cx="0" cy="0"/>
        </a:xfrm>
      </p:grpSpPr>
      <p:pic>
        <p:nvPicPr>
          <p:cNvPr id="90" name="Google Shape;90;p92"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91" name="Google Shape;91;p92"/>
          <p:cNvSpPr txBox="1">
            <a:spLocks noGrp="1"/>
          </p:cNvSpPr>
          <p:nvPr>
            <p:ph type="title"/>
          </p:nvPr>
        </p:nvSpPr>
        <p:spPr>
          <a:xfrm>
            <a:off x="1024467" y="753533"/>
            <a:ext cx="10151533" cy="2604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92"/>
          <p:cNvSpPr txBox="1">
            <a:spLocks noGrp="1"/>
          </p:cNvSpPr>
          <p:nvPr>
            <p:ph type="body" idx="1"/>
          </p:nvPr>
        </p:nvSpPr>
        <p:spPr>
          <a:xfrm>
            <a:off x="1303865" y="3365556"/>
            <a:ext cx="9592736" cy="44444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3" name="Google Shape;93;p92"/>
          <p:cNvSpPr txBox="1">
            <a:spLocks noGrp="1"/>
          </p:cNvSpPr>
          <p:nvPr>
            <p:ph type="body" idx="2"/>
          </p:nvPr>
        </p:nvSpPr>
        <p:spPr>
          <a:xfrm>
            <a:off x="1024467" y="3959862"/>
            <a:ext cx="10151533" cy="67987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4" name="Google Shape;94;p92"/>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92"/>
          <p:cNvSpPr txBox="1">
            <a:spLocks noGrp="1"/>
          </p:cNvSpPr>
          <p:nvPr>
            <p:ph type="ftr" idx="11"/>
          </p:nvPr>
        </p:nvSpPr>
        <p:spPr>
          <a:xfrm>
            <a:off x="685800" y="379941"/>
            <a:ext cx="699149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92"/>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
        <p:nvSpPr>
          <p:cNvPr id="97" name="Google Shape;97;p92"/>
          <p:cNvSpPr txBox="1"/>
          <p:nvPr/>
        </p:nvSpPr>
        <p:spPr>
          <a:xfrm>
            <a:off x="476250" y="933450"/>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Century Gothic"/>
              <a:buNone/>
            </a:pPr>
            <a:r>
              <a:rPr lang="tr-TR" sz="8000" b="0" i="0" u="none" strike="noStrike" cap="none">
                <a:solidFill>
                  <a:schemeClr val="dk1"/>
                </a:solidFill>
                <a:latin typeface="Century Gothic"/>
                <a:ea typeface="Century Gothic"/>
                <a:cs typeface="Century Gothic"/>
                <a:sym typeface="Century Gothic"/>
              </a:rPr>
              <a:t>“</a:t>
            </a:r>
            <a:endParaRPr sz="1400" b="0" i="0" u="none" strike="noStrike" cap="none">
              <a:solidFill>
                <a:srgbClr val="000000"/>
              </a:solidFill>
              <a:latin typeface="Arial"/>
              <a:ea typeface="Arial"/>
              <a:cs typeface="Arial"/>
              <a:sym typeface="Arial"/>
            </a:endParaRPr>
          </a:p>
        </p:txBody>
      </p:sp>
      <p:sp>
        <p:nvSpPr>
          <p:cNvPr id="98" name="Google Shape;98;p92"/>
          <p:cNvSpPr txBox="1"/>
          <p:nvPr/>
        </p:nvSpPr>
        <p:spPr>
          <a:xfrm>
            <a:off x="10984230" y="2701290"/>
            <a:ext cx="609600"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8000"/>
              <a:buFont typeface="Century Gothic"/>
              <a:buNone/>
            </a:pPr>
            <a:r>
              <a:rPr lang="tr-TR" sz="8000" b="0" i="0" u="none" strike="noStrike" cap="none">
                <a:solidFill>
                  <a:schemeClr val="dk1"/>
                </a:solidFill>
                <a:latin typeface="Century Gothic"/>
                <a:ea typeface="Century Gothic"/>
                <a:cs typeface="Century Gothic"/>
                <a:sym typeface="Century Gothic"/>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İsim Kartı">
  <p:cSld name="İsim Kartı">
    <p:spTree>
      <p:nvGrpSpPr>
        <p:cNvPr id="1" name="Shape 99"/>
        <p:cNvGrpSpPr/>
        <p:nvPr/>
      </p:nvGrpSpPr>
      <p:grpSpPr>
        <a:xfrm>
          <a:off x="0" y="0"/>
          <a:ext cx="0" cy="0"/>
          <a:chOff x="0" y="0"/>
          <a:chExt cx="0" cy="0"/>
        </a:xfrm>
      </p:grpSpPr>
      <p:pic>
        <p:nvPicPr>
          <p:cNvPr id="100" name="Google Shape;100;p93"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01" name="Google Shape;101;p93"/>
          <p:cNvSpPr txBox="1">
            <a:spLocks noGrp="1"/>
          </p:cNvSpPr>
          <p:nvPr>
            <p:ph type="title"/>
          </p:nvPr>
        </p:nvSpPr>
        <p:spPr>
          <a:xfrm>
            <a:off x="1024495" y="1124701"/>
            <a:ext cx="10146186" cy="25118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93"/>
          <p:cNvSpPr txBox="1">
            <a:spLocks noGrp="1"/>
          </p:cNvSpPr>
          <p:nvPr>
            <p:ph type="body" idx="1"/>
          </p:nvPr>
        </p:nvSpPr>
        <p:spPr>
          <a:xfrm>
            <a:off x="1024467" y="3648315"/>
            <a:ext cx="10144654" cy="9998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3" name="Google Shape;103;p93"/>
          <p:cNvSpPr txBox="1">
            <a:spLocks noGrp="1"/>
          </p:cNvSpPr>
          <p:nvPr>
            <p:ph type="dt" idx="10"/>
          </p:nvPr>
        </p:nvSpPr>
        <p:spPr>
          <a:xfrm>
            <a:off x="7814452" y="378883"/>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93"/>
          <p:cNvSpPr txBox="1">
            <a:spLocks noGrp="1"/>
          </p:cNvSpPr>
          <p:nvPr>
            <p:ph type="ftr" idx="11"/>
          </p:nvPr>
        </p:nvSpPr>
        <p:spPr>
          <a:xfrm>
            <a:off x="685800" y="378883"/>
            <a:ext cx="699149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93"/>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Sütun">
  <p:cSld name="3 Sütun">
    <p:spTree>
      <p:nvGrpSpPr>
        <p:cNvPr id="1" name="Shape 106"/>
        <p:cNvGrpSpPr/>
        <p:nvPr/>
      </p:nvGrpSpPr>
      <p:grpSpPr>
        <a:xfrm>
          <a:off x="0" y="0"/>
          <a:ext cx="0" cy="0"/>
          <a:chOff x="0" y="0"/>
          <a:chExt cx="0" cy="0"/>
        </a:xfrm>
      </p:grpSpPr>
      <p:sp>
        <p:nvSpPr>
          <p:cNvPr id="107" name="Google Shape;107;p94"/>
          <p:cNvSpPr txBox="1">
            <a:spLocks noGrp="1"/>
          </p:cNvSpPr>
          <p:nvPr>
            <p:ph type="title"/>
          </p:nvPr>
        </p:nvSpPr>
        <p:spPr>
          <a:xfrm>
            <a:off x="2895600" y="761999"/>
            <a:ext cx="8610599" cy="1303867"/>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94"/>
          <p:cNvSpPr txBox="1">
            <a:spLocks noGrp="1"/>
          </p:cNvSpPr>
          <p:nvPr>
            <p:ph type="body" idx="1"/>
          </p:nvPr>
        </p:nvSpPr>
        <p:spPr>
          <a:xfrm>
            <a:off x="685800" y="2202080"/>
            <a:ext cx="3456432" cy="61732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9" name="Google Shape;109;p94"/>
          <p:cNvSpPr txBox="1">
            <a:spLocks noGrp="1"/>
          </p:cNvSpPr>
          <p:nvPr>
            <p:ph type="body" idx="2"/>
          </p:nvPr>
        </p:nvSpPr>
        <p:spPr>
          <a:xfrm>
            <a:off x="685799" y="2904565"/>
            <a:ext cx="3456432" cy="331413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10" name="Google Shape;110;p94"/>
          <p:cNvSpPr txBox="1">
            <a:spLocks noGrp="1"/>
          </p:cNvSpPr>
          <p:nvPr>
            <p:ph type="body" idx="3"/>
          </p:nvPr>
        </p:nvSpPr>
        <p:spPr>
          <a:xfrm>
            <a:off x="4368800" y="2201333"/>
            <a:ext cx="3456432" cy="6265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 name="Google Shape;111;p94"/>
          <p:cNvSpPr txBox="1">
            <a:spLocks noGrp="1"/>
          </p:cNvSpPr>
          <p:nvPr>
            <p:ph type="body" idx="4"/>
          </p:nvPr>
        </p:nvSpPr>
        <p:spPr>
          <a:xfrm>
            <a:off x="4366858" y="2904067"/>
            <a:ext cx="3456432" cy="33146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12" name="Google Shape;112;p94"/>
          <p:cNvSpPr txBox="1">
            <a:spLocks noGrp="1"/>
          </p:cNvSpPr>
          <p:nvPr>
            <p:ph type="body" idx="5"/>
          </p:nvPr>
        </p:nvSpPr>
        <p:spPr>
          <a:xfrm>
            <a:off x="8051800" y="2192866"/>
            <a:ext cx="3456432" cy="6265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p94"/>
          <p:cNvSpPr txBox="1">
            <a:spLocks noGrp="1"/>
          </p:cNvSpPr>
          <p:nvPr>
            <p:ph type="body" idx="6"/>
          </p:nvPr>
        </p:nvSpPr>
        <p:spPr>
          <a:xfrm>
            <a:off x="8051801" y="2904565"/>
            <a:ext cx="3456432" cy="331413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14" name="Google Shape;114;p94"/>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94"/>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94"/>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Resim Sütunu">
  <p:cSld name="3 Resim Sütunu">
    <p:spTree>
      <p:nvGrpSpPr>
        <p:cNvPr id="1" name="Shape 117"/>
        <p:cNvGrpSpPr/>
        <p:nvPr/>
      </p:nvGrpSpPr>
      <p:grpSpPr>
        <a:xfrm>
          <a:off x="0" y="0"/>
          <a:ext cx="0" cy="0"/>
          <a:chOff x="0" y="0"/>
          <a:chExt cx="0" cy="0"/>
        </a:xfrm>
      </p:grpSpPr>
      <p:sp>
        <p:nvSpPr>
          <p:cNvPr id="118" name="Google Shape;118;p95"/>
          <p:cNvSpPr txBox="1">
            <a:spLocks noGrp="1"/>
          </p:cNvSpPr>
          <p:nvPr>
            <p:ph type="title"/>
          </p:nvPr>
        </p:nvSpPr>
        <p:spPr>
          <a:xfrm>
            <a:off x="2895600" y="762000"/>
            <a:ext cx="8610599" cy="1295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95"/>
          <p:cNvSpPr txBox="1">
            <a:spLocks noGrp="1"/>
          </p:cNvSpPr>
          <p:nvPr>
            <p:ph type="body" idx="1"/>
          </p:nvPr>
        </p:nvSpPr>
        <p:spPr>
          <a:xfrm>
            <a:off x="688618" y="4191000"/>
            <a:ext cx="3451582"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95"/>
          <p:cNvSpPr>
            <a:spLocks noGrp="1"/>
          </p:cNvSpPr>
          <p:nvPr>
            <p:ph type="pic" idx="2"/>
          </p:nvPr>
        </p:nvSpPr>
        <p:spPr>
          <a:xfrm>
            <a:off x="688618" y="2362200"/>
            <a:ext cx="3451582" cy="1524000"/>
          </a:xfrm>
          <a:prstGeom prst="roundRect">
            <a:avLst>
              <a:gd name="adj" fmla="val 0"/>
            </a:avLst>
          </a:prstGeom>
          <a:noFill/>
          <a:ln>
            <a:noFill/>
          </a:ln>
          <a:effectLst>
            <a:outerShdw blurRad="50800" dist="50800" dir="5400000" algn="tl" rotWithShape="0">
              <a:srgbClr val="000000">
                <a:alpha val="42352"/>
              </a:srgbClr>
            </a:outerShdw>
          </a:effectLst>
        </p:spPr>
      </p:sp>
      <p:sp>
        <p:nvSpPr>
          <p:cNvPr id="121" name="Google Shape;121;p95"/>
          <p:cNvSpPr txBox="1">
            <a:spLocks noGrp="1"/>
          </p:cNvSpPr>
          <p:nvPr>
            <p:ph type="body" idx="3"/>
          </p:nvPr>
        </p:nvSpPr>
        <p:spPr>
          <a:xfrm>
            <a:off x="688618" y="4873764"/>
            <a:ext cx="3451582"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22" name="Google Shape;122;p95"/>
          <p:cNvSpPr txBox="1">
            <a:spLocks noGrp="1"/>
          </p:cNvSpPr>
          <p:nvPr>
            <p:ph type="body" idx="4"/>
          </p:nvPr>
        </p:nvSpPr>
        <p:spPr>
          <a:xfrm>
            <a:off x="4374263" y="4191000"/>
            <a:ext cx="3448935"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3" name="Google Shape;123;p95"/>
          <p:cNvSpPr>
            <a:spLocks noGrp="1"/>
          </p:cNvSpPr>
          <p:nvPr>
            <p:ph type="pic" idx="5"/>
          </p:nvPr>
        </p:nvSpPr>
        <p:spPr>
          <a:xfrm>
            <a:off x="4374263" y="2362200"/>
            <a:ext cx="3448936" cy="1524000"/>
          </a:xfrm>
          <a:prstGeom prst="roundRect">
            <a:avLst>
              <a:gd name="adj" fmla="val 0"/>
            </a:avLst>
          </a:prstGeom>
          <a:noFill/>
          <a:ln>
            <a:noFill/>
          </a:ln>
          <a:effectLst>
            <a:outerShdw blurRad="50800" dist="50800" dir="5400000" algn="tl" rotWithShape="0">
              <a:srgbClr val="000000">
                <a:alpha val="42352"/>
              </a:srgbClr>
            </a:outerShdw>
          </a:effectLst>
        </p:spPr>
      </p:sp>
      <p:sp>
        <p:nvSpPr>
          <p:cNvPr id="124" name="Google Shape;124;p95"/>
          <p:cNvSpPr txBox="1">
            <a:spLocks noGrp="1"/>
          </p:cNvSpPr>
          <p:nvPr>
            <p:ph type="body" idx="6"/>
          </p:nvPr>
        </p:nvSpPr>
        <p:spPr>
          <a:xfrm>
            <a:off x="4374264" y="4873763"/>
            <a:ext cx="3448935"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25" name="Google Shape;125;p95"/>
          <p:cNvSpPr txBox="1">
            <a:spLocks noGrp="1"/>
          </p:cNvSpPr>
          <p:nvPr>
            <p:ph type="body" idx="7"/>
          </p:nvPr>
        </p:nvSpPr>
        <p:spPr>
          <a:xfrm>
            <a:off x="8049731" y="4191000"/>
            <a:ext cx="3456469"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6" name="Google Shape;126;p95"/>
          <p:cNvSpPr>
            <a:spLocks noGrp="1"/>
          </p:cNvSpPr>
          <p:nvPr>
            <p:ph type="pic" idx="8"/>
          </p:nvPr>
        </p:nvSpPr>
        <p:spPr>
          <a:xfrm>
            <a:off x="8049855" y="2362200"/>
            <a:ext cx="3447878" cy="1524000"/>
          </a:xfrm>
          <a:prstGeom prst="roundRect">
            <a:avLst>
              <a:gd name="adj" fmla="val 0"/>
            </a:avLst>
          </a:prstGeom>
          <a:noFill/>
          <a:ln>
            <a:noFill/>
          </a:ln>
          <a:effectLst>
            <a:outerShdw blurRad="50800" dist="50800" dir="5400000" algn="tl" rotWithShape="0">
              <a:srgbClr val="000000">
                <a:alpha val="42352"/>
              </a:srgbClr>
            </a:outerShdw>
          </a:effectLst>
        </p:spPr>
      </p:sp>
      <p:sp>
        <p:nvSpPr>
          <p:cNvPr id="127" name="Google Shape;127;p95"/>
          <p:cNvSpPr txBox="1">
            <a:spLocks noGrp="1"/>
          </p:cNvSpPr>
          <p:nvPr>
            <p:ph type="body" idx="9"/>
          </p:nvPr>
        </p:nvSpPr>
        <p:spPr>
          <a:xfrm>
            <a:off x="8049731" y="4873761"/>
            <a:ext cx="3452445"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128" name="Google Shape;128;p95"/>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95"/>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95"/>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şlık ve Dikey Metin" type="vertTx">
  <p:cSld name="VERTICAL_TEXT">
    <p:spTree>
      <p:nvGrpSpPr>
        <p:cNvPr id="1" name="Shape 131"/>
        <p:cNvGrpSpPr/>
        <p:nvPr/>
      </p:nvGrpSpPr>
      <p:grpSpPr>
        <a:xfrm>
          <a:off x="0" y="0"/>
          <a:ext cx="0" cy="0"/>
          <a:chOff x="0" y="0"/>
          <a:chExt cx="0" cy="0"/>
        </a:xfrm>
      </p:grpSpPr>
      <p:sp>
        <p:nvSpPr>
          <p:cNvPr id="132" name="Google Shape;132;p96"/>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96"/>
          <p:cNvSpPr txBox="1">
            <a:spLocks noGrp="1"/>
          </p:cNvSpPr>
          <p:nvPr>
            <p:ph type="body" idx="1"/>
          </p:nvPr>
        </p:nvSpPr>
        <p:spPr>
          <a:xfrm rot="5400000">
            <a:off x="4083937" y="-1203579"/>
            <a:ext cx="4024125" cy="10820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96"/>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96"/>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9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Dikey Başlık ve Metin" type="vertTitleAndTx">
  <p:cSld name="VERTICAL_TITLE_AND_VERTICAL_TEXT">
    <p:spTree>
      <p:nvGrpSpPr>
        <p:cNvPr id="1" name="Shape 137"/>
        <p:cNvGrpSpPr/>
        <p:nvPr/>
      </p:nvGrpSpPr>
      <p:grpSpPr>
        <a:xfrm>
          <a:off x="0" y="0"/>
          <a:ext cx="0" cy="0"/>
          <a:chOff x="0" y="0"/>
          <a:chExt cx="0" cy="0"/>
        </a:xfrm>
      </p:grpSpPr>
      <p:pic>
        <p:nvPicPr>
          <p:cNvPr id="138" name="Google Shape;138;p97"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39" name="Google Shape;139;p97"/>
          <p:cNvSpPr txBox="1">
            <a:spLocks noGrp="1"/>
          </p:cNvSpPr>
          <p:nvPr>
            <p:ph type="title"/>
          </p:nvPr>
        </p:nvSpPr>
        <p:spPr>
          <a:xfrm rot="5400000">
            <a:off x="8525933" y="1667933"/>
            <a:ext cx="3903133" cy="205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0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97"/>
          <p:cNvSpPr txBox="1">
            <a:spLocks noGrp="1"/>
          </p:cNvSpPr>
          <p:nvPr>
            <p:ph type="body" idx="1"/>
          </p:nvPr>
        </p:nvSpPr>
        <p:spPr>
          <a:xfrm rot="5400000">
            <a:off x="3175000" y="-1405467"/>
            <a:ext cx="3903133" cy="820420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97"/>
          <p:cNvSpPr txBox="1">
            <a:spLocks noGrp="1"/>
          </p:cNvSpPr>
          <p:nvPr>
            <p:ph type="dt" idx="10"/>
          </p:nvPr>
        </p:nvSpPr>
        <p:spPr>
          <a:xfrm>
            <a:off x="7814452" y="379941"/>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97"/>
          <p:cNvSpPr txBox="1">
            <a:spLocks noGrp="1"/>
          </p:cNvSpPr>
          <p:nvPr>
            <p:ph type="ftr" idx="11"/>
          </p:nvPr>
        </p:nvSpPr>
        <p:spPr>
          <a:xfrm>
            <a:off x="685800" y="381000"/>
            <a:ext cx="699149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97"/>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23"/>
        <p:cNvGrpSpPr/>
        <p:nvPr/>
      </p:nvGrpSpPr>
      <p:grpSpPr>
        <a:xfrm>
          <a:off x="0" y="0"/>
          <a:ext cx="0" cy="0"/>
          <a:chOff x="0" y="0"/>
          <a:chExt cx="0" cy="0"/>
        </a:xfrm>
      </p:grpSpPr>
      <p:sp>
        <p:nvSpPr>
          <p:cNvPr id="24" name="Google Shape;24;p82"/>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2"/>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2"/>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82"/>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82"/>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29"/>
        <p:cNvGrpSpPr/>
        <p:nvPr/>
      </p:nvGrpSpPr>
      <p:grpSpPr>
        <a:xfrm>
          <a:off x="0" y="0"/>
          <a:ext cx="0" cy="0"/>
          <a:chOff x="0" y="0"/>
          <a:chExt cx="0" cy="0"/>
        </a:xfrm>
      </p:grpSpPr>
      <p:sp>
        <p:nvSpPr>
          <p:cNvPr id="30" name="Google Shape;30;p83"/>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3"/>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3"/>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ölüm Üstbilgisi" type="secHead">
  <p:cSld name="SECTION_HEADER">
    <p:spTree>
      <p:nvGrpSpPr>
        <p:cNvPr id="1" name="Shape 33"/>
        <p:cNvGrpSpPr/>
        <p:nvPr/>
      </p:nvGrpSpPr>
      <p:grpSpPr>
        <a:xfrm>
          <a:off x="0" y="0"/>
          <a:ext cx="0" cy="0"/>
          <a:chOff x="0" y="0"/>
          <a:chExt cx="0" cy="0"/>
        </a:xfrm>
      </p:grpSpPr>
      <p:pic>
        <p:nvPicPr>
          <p:cNvPr id="34" name="Google Shape;34;p84"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35" name="Google Shape;35;p84"/>
          <p:cNvSpPr txBox="1">
            <a:spLocks noGrp="1"/>
          </p:cNvSpPr>
          <p:nvPr>
            <p:ph type="title"/>
          </p:nvPr>
        </p:nvSpPr>
        <p:spPr>
          <a:xfrm>
            <a:off x="685800" y="753533"/>
            <a:ext cx="10820399" cy="2801935"/>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dk1"/>
              </a:buClr>
              <a:buSzPts val="4000"/>
              <a:buFont typeface="Century Gothic"/>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84"/>
          <p:cNvSpPr txBox="1">
            <a:spLocks noGrp="1"/>
          </p:cNvSpPr>
          <p:nvPr>
            <p:ph type="body" idx="1"/>
          </p:nvPr>
        </p:nvSpPr>
        <p:spPr>
          <a:xfrm>
            <a:off x="1024467" y="3641725"/>
            <a:ext cx="10490200" cy="95567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888888"/>
              </a:buClr>
              <a:buSzPts val="2200"/>
              <a:buNone/>
              <a:defRPr sz="22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84"/>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4"/>
          <p:cNvSpPr txBox="1">
            <a:spLocks noGrp="1"/>
          </p:cNvSpPr>
          <p:nvPr>
            <p:ph type="ftr" idx="11"/>
          </p:nvPr>
        </p:nvSpPr>
        <p:spPr>
          <a:xfrm>
            <a:off x="685800" y="381001"/>
            <a:ext cx="6991492" cy="36406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84"/>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40"/>
        <p:cNvGrpSpPr/>
        <p:nvPr/>
      </p:nvGrpSpPr>
      <p:grpSpPr>
        <a:xfrm>
          <a:off x="0" y="0"/>
          <a:ext cx="0" cy="0"/>
          <a:chOff x="0" y="0"/>
          <a:chExt cx="0" cy="0"/>
        </a:xfrm>
      </p:grpSpPr>
      <p:sp>
        <p:nvSpPr>
          <p:cNvPr id="41" name="Google Shape;41;p85"/>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5"/>
          <p:cNvSpPr txBox="1">
            <a:spLocks noGrp="1"/>
          </p:cNvSpPr>
          <p:nvPr>
            <p:ph type="body" idx="1"/>
          </p:nvPr>
        </p:nvSpPr>
        <p:spPr>
          <a:xfrm>
            <a:off x="685800" y="2194559"/>
            <a:ext cx="53340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85"/>
          <p:cNvSpPr txBox="1">
            <a:spLocks noGrp="1"/>
          </p:cNvSpPr>
          <p:nvPr>
            <p:ph type="body" idx="2"/>
          </p:nvPr>
        </p:nvSpPr>
        <p:spPr>
          <a:xfrm>
            <a:off x="6172200" y="2194559"/>
            <a:ext cx="53340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5"/>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85"/>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85"/>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47"/>
        <p:cNvGrpSpPr/>
        <p:nvPr/>
      </p:nvGrpSpPr>
      <p:grpSpPr>
        <a:xfrm>
          <a:off x="0" y="0"/>
          <a:ext cx="0" cy="0"/>
          <a:chOff x="0" y="0"/>
          <a:chExt cx="0" cy="0"/>
        </a:xfrm>
      </p:grpSpPr>
      <p:sp>
        <p:nvSpPr>
          <p:cNvPr id="48" name="Google Shape;48;p86"/>
          <p:cNvSpPr txBox="1">
            <a:spLocks noGrp="1"/>
          </p:cNvSpPr>
          <p:nvPr>
            <p:ph type="title"/>
          </p:nvPr>
        </p:nvSpPr>
        <p:spPr>
          <a:xfrm>
            <a:off x="2895600" y="762000"/>
            <a:ext cx="8610600" cy="1295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6"/>
          <p:cNvSpPr txBox="1">
            <a:spLocks noGrp="1"/>
          </p:cNvSpPr>
          <p:nvPr>
            <p:ph type="body" idx="1"/>
          </p:nvPr>
        </p:nvSpPr>
        <p:spPr>
          <a:xfrm>
            <a:off x="914409" y="2183802"/>
            <a:ext cx="50799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800"/>
              <a:buNone/>
              <a:defRPr sz="28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86"/>
          <p:cNvSpPr txBox="1">
            <a:spLocks noGrp="1"/>
          </p:cNvSpPr>
          <p:nvPr>
            <p:ph type="body" idx="2"/>
          </p:nvPr>
        </p:nvSpPr>
        <p:spPr>
          <a:xfrm>
            <a:off x="685800" y="3132666"/>
            <a:ext cx="5311775" cy="3086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86"/>
          <p:cNvSpPr txBox="1">
            <a:spLocks noGrp="1"/>
          </p:cNvSpPr>
          <p:nvPr>
            <p:ph type="body" idx="3"/>
          </p:nvPr>
        </p:nvSpPr>
        <p:spPr>
          <a:xfrm>
            <a:off x="6400800" y="2183802"/>
            <a:ext cx="510540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800"/>
              <a:buNone/>
              <a:defRPr sz="2800" b="0">
                <a:solidFill>
                  <a:schemeClr val="dk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86"/>
          <p:cNvSpPr txBox="1">
            <a:spLocks noGrp="1"/>
          </p:cNvSpPr>
          <p:nvPr>
            <p:ph type="body" idx="4"/>
          </p:nvPr>
        </p:nvSpPr>
        <p:spPr>
          <a:xfrm>
            <a:off x="6172200" y="3132666"/>
            <a:ext cx="5334000" cy="3086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86"/>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6"/>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56"/>
        <p:cNvGrpSpPr/>
        <p:nvPr/>
      </p:nvGrpSpPr>
      <p:grpSpPr>
        <a:xfrm>
          <a:off x="0" y="0"/>
          <a:ext cx="0" cy="0"/>
          <a:chOff x="0" y="0"/>
          <a:chExt cx="0" cy="0"/>
        </a:xfrm>
      </p:grpSpPr>
      <p:sp>
        <p:nvSpPr>
          <p:cNvPr id="57" name="Google Shape;57;p87"/>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87"/>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7"/>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87"/>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şlıklı İçerik" type="objTx">
  <p:cSld name="OBJECT_WITH_CAPTION_TEXT">
    <p:spTree>
      <p:nvGrpSpPr>
        <p:cNvPr id="1" name="Shape 61"/>
        <p:cNvGrpSpPr/>
        <p:nvPr/>
      </p:nvGrpSpPr>
      <p:grpSpPr>
        <a:xfrm>
          <a:off x="0" y="0"/>
          <a:ext cx="0" cy="0"/>
          <a:chOff x="0" y="0"/>
          <a:chExt cx="0" cy="0"/>
        </a:xfrm>
      </p:grpSpPr>
      <p:sp>
        <p:nvSpPr>
          <p:cNvPr id="62" name="Google Shape;62;p88"/>
          <p:cNvSpPr txBox="1">
            <a:spLocks noGrp="1"/>
          </p:cNvSpPr>
          <p:nvPr>
            <p:ph type="title"/>
          </p:nvPr>
        </p:nvSpPr>
        <p:spPr>
          <a:xfrm>
            <a:off x="685800" y="1524000"/>
            <a:ext cx="41148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88"/>
          <p:cNvSpPr txBox="1">
            <a:spLocks noGrp="1"/>
          </p:cNvSpPr>
          <p:nvPr>
            <p:ph type="body" idx="1"/>
          </p:nvPr>
        </p:nvSpPr>
        <p:spPr>
          <a:xfrm>
            <a:off x="4995582" y="746759"/>
            <a:ext cx="6510618" cy="5471925"/>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88"/>
          <p:cNvSpPr txBox="1">
            <a:spLocks noGrp="1"/>
          </p:cNvSpPr>
          <p:nvPr>
            <p:ph type="body" idx="2"/>
          </p:nvPr>
        </p:nvSpPr>
        <p:spPr>
          <a:xfrm>
            <a:off x="685800" y="3124199"/>
            <a:ext cx="4114800" cy="3094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88"/>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88"/>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88"/>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şlıklı Resim" type="picTx">
  <p:cSld name="PICTURE_WITH_CAPTION_TEXT">
    <p:spTree>
      <p:nvGrpSpPr>
        <p:cNvPr id="1" name="Shape 68"/>
        <p:cNvGrpSpPr/>
        <p:nvPr/>
      </p:nvGrpSpPr>
      <p:grpSpPr>
        <a:xfrm>
          <a:off x="0" y="0"/>
          <a:ext cx="0" cy="0"/>
          <a:chOff x="0" y="0"/>
          <a:chExt cx="0" cy="0"/>
        </a:xfrm>
      </p:grpSpPr>
      <p:sp>
        <p:nvSpPr>
          <p:cNvPr id="69" name="Google Shape;69;p89"/>
          <p:cNvSpPr txBox="1">
            <a:spLocks noGrp="1"/>
          </p:cNvSpPr>
          <p:nvPr>
            <p:ph type="title"/>
          </p:nvPr>
        </p:nvSpPr>
        <p:spPr>
          <a:xfrm>
            <a:off x="685800" y="1524000"/>
            <a:ext cx="6873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89"/>
          <p:cNvSpPr>
            <a:spLocks noGrp="1"/>
          </p:cNvSpPr>
          <p:nvPr>
            <p:ph type="pic" idx="2"/>
          </p:nvPr>
        </p:nvSpPr>
        <p:spPr>
          <a:xfrm>
            <a:off x="7861238" y="751241"/>
            <a:ext cx="3644962" cy="5467443"/>
          </a:xfrm>
          <a:prstGeom prst="rect">
            <a:avLst/>
          </a:prstGeom>
          <a:noFill/>
          <a:ln>
            <a:noFill/>
          </a:ln>
        </p:spPr>
      </p:sp>
      <p:sp>
        <p:nvSpPr>
          <p:cNvPr id="71" name="Google Shape;71;p89"/>
          <p:cNvSpPr txBox="1">
            <a:spLocks noGrp="1"/>
          </p:cNvSpPr>
          <p:nvPr>
            <p:ph type="body" idx="1"/>
          </p:nvPr>
        </p:nvSpPr>
        <p:spPr>
          <a:xfrm>
            <a:off x="685800" y="3124199"/>
            <a:ext cx="6873240" cy="3094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89"/>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9"/>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89"/>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80" descr="C0-HD-TOP.png"/>
          <p:cNvPicPr preferRelativeResize="0"/>
          <p:nvPr/>
        </p:nvPicPr>
        <p:blipFill rotWithShape="1">
          <a:blip r:embed="rId19">
            <a:alphaModFix/>
          </a:blip>
          <a:srcRect/>
          <a:stretch/>
        </p:blipFill>
        <p:spPr>
          <a:xfrm>
            <a:off x="0" y="0"/>
            <a:ext cx="12192000" cy="1441450"/>
          </a:xfrm>
          <a:prstGeom prst="rect">
            <a:avLst/>
          </a:prstGeom>
          <a:noFill/>
          <a:ln>
            <a:noFill/>
          </a:ln>
        </p:spPr>
      </p:pic>
      <p:sp>
        <p:nvSpPr>
          <p:cNvPr id="11" name="Google Shape;11;p80"/>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marR="0" lvl="0" algn="r" rtl="0">
              <a:lnSpc>
                <a:spcPct val="90000"/>
              </a:lnSpc>
              <a:spcBef>
                <a:spcPts val="0"/>
              </a:spcBef>
              <a:spcAft>
                <a:spcPts val="0"/>
              </a:spcAft>
              <a:buClr>
                <a:schemeClr val="dk1"/>
              </a:buClr>
              <a:buSzPts val="4000"/>
              <a:buFont typeface="Century Gothic"/>
              <a:buNone/>
              <a:defRPr sz="40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80"/>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90000"/>
              </a:lnSpc>
              <a:spcBef>
                <a:spcPts val="1000"/>
              </a:spcBef>
              <a:spcAft>
                <a:spcPts val="0"/>
              </a:spcAft>
              <a:buClr>
                <a:schemeClr val="dk1"/>
              </a:buClr>
              <a:buSzPts val="2200"/>
              <a:buFont typeface="Arial"/>
              <a:buChar char="•"/>
              <a:defRPr sz="2200" b="0" i="0" u="none" strike="noStrike" cap="none">
                <a:solidFill>
                  <a:schemeClr val="dk1"/>
                </a:solidFill>
                <a:latin typeface="Century Gothic"/>
                <a:ea typeface="Century Gothic"/>
                <a:cs typeface="Century Gothic"/>
                <a:sym typeface="Century Gothic"/>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5pPr>
            <a:lvl6pPr marL="2743200" marR="0" lvl="5"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6pPr>
            <a:lvl7pPr marL="3200400" marR="0" lvl="6"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7pPr>
            <a:lvl8pPr marL="3657600" marR="0" lvl="7"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8pPr>
            <a:lvl9pPr marL="4114800" marR="0" lvl="8"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9pPr>
          </a:lstStyle>
          <a:p>
            <a:endParaRPr/>
          </a:p>
        </p:txBody>
      </p:sp>
      <p:sp>
        <p:nvSpPr>
          <p:cNvPr id="13" name="Google Shape;13;p80"/>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50" b="0" i="0" u="none" strike="noStrike" cap="none">
                <a:solidFill>
                  <a:srgbClr val="888888"/>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 name="Google Shape;14;p80"/>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rgbClr val="888888"/>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 name="Google Shape;15;p80"/>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1pPr>
            <a:lvl2pPr marL="0" marR="0" lvl="1"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2pPr>
            <a:lvl3pPr marL="0" marR="0" lvl="2"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3pPr>
            <a:lvl4pPr marL="0" marR="0" lvl="3"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4pPr>
            <a:lvl5pPr marL="0" marR="0" lvl="4"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5pPr>
            <a:lvl6pPr marL="0" marR="0" lvl="5"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6pPr>
            <a:lvl7pPr marL="0" marR="0" lvl="6"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7pPr>
            <a:lvl8pPr marL="0" marR="0" lvl="7"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8pPr>
            <a:lvl9pPr marL="0" marR="0" lvl="8" indent="0" algn="r" rtl="0">
              <a:lnSpc>
                <a:spcPct val="100000"/>
              </a:lnSpc>
              <a:spcBef>
                <a:spcPts val="0"/>
              </a:spcBef>
              <a:spcAft>
                <a:spcPts val="0"/>
              </a:spcAft>
              <a:buClr>
                <a:srgbClr val="000000"/>
              </a:buClr>
              <a:buSzPts val="1050"/>
              <a:buFont typeface="Arial"/>
              <a:buNone/>
              <a:defRPr sz="105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8.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3.xml"/><Relationship Id="rId5" Type="http://schemas.openxmlformats.org/officeDocument/2006/relationships/image" Target="../media/image22.jpg"/><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8.jpeg"/><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pau.edu.t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pau.edu.tr/pau/tr/mevzuat"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cQ2n1IOMPoY"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pau.edu.tr/dsbmyo/tr/sayfa/pau-not-sistemi"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eduroam"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hyperlink" Target="http://www.pau.edu.tr/farabi/tr/" TargetMode="External"/><Relationship Id="rId7"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hyperlink" Target="http://www.pau.edu.tr/uluslararasi/tr"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65.jpg"/><Relationship Id="rId13" Type="http://schemas.openxmlformats.org/officeDocument/2006/relationships/image" Target="../media/image70.png"/><Relationship Id="rId3" Type="http://schemas.openxmlformats.org/officeDocument/2006/relationships/image" Target="../media/image60.jpg"/><Relationship Id="rId7" Type="http://schemas.openxmlformats.org/officeDocument/2006/relationships/image" Target="../media/image64.jpg"/><Relationship Id="rId12" Type="http://schemas.openxmlformats.org/officeDocument/2006/relationships/image" Target="../media/image69.png"/><Relationship Id="rId2" Type="http://schemas.openxmlformats.org/officeDocument/2006/relationships/notesSlide" Target="../notesSlides/notesSlide43.xml"/><Relationship Id="rId16" Type="http://schemas.openxmlformats.org/officeDocument/2006/relationships/image" Target="../media/image73.jpg"/><Relationship Id="rId1" Type="http://schemas.openxmlformats.org/officeDocument/2006/relationships/slideLayout" Target="../slideLayouts/slideLayout2.xml"/><Relationship Id="rId6" Type="http://schemas.openxmlformats.org/officeDocument/2006/relationships/image" Target="../media/image63.jpg"/><Relationship Id="rId11" Type="http://schemas.openxmlformats.org/officeDocument/2006/relationships/image" Target="../media/image68.png"/><Relationship Id="rId5" Type="http://schemas.openxmlformats.org/officeDocument/2006/relationships/image" Target="../media/image62.jpg"/><Relationship Id="rId15" Type="http://schemas.openxmlformats.org/officeDocument/2006/relationships/image" Target="../media/image72.jpg"/><Relationship Id="rId10" Type="http://schemas.openxmlformats.org/officeDocument/2006/relationships/image" Target="../media/image67.jpg"/><Relationship Id="rId4" Type="http://schemas.openxmlformats.org/officeDocument/2006/relationships/image" Target="../media/image61.jpg"/><Relationship Id="rId9" Type="http://schemas.openxmlformats.org/officeDocument/2006/relationships/image" Target="../media/image66.png"/><Relationship Id="rId14" Type="http://schemas.openxmlformats.org/officeDocument/2006/relationships/image" Target="../media/image71.png"/></Relationships>
</file>

<file path=ppt/slides/_rels/slide45.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pau.edu.tr/sks"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84.jpg"/><Relationship Id="rId5" Type="http://schemas.openxmlformats.org/officeDocument/2006/relationships/image" Target="../media/image83.png"/><Relationship Id="rId4" Type="http://schemas.openxmlformats.org/officeDocument/2006/relationships/image" Target="../media/image82.jpg"/></Relationships>
</file>

<file path=ppt/slides/_rels/slide5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86.jpg"/></Relationships>
</file>

<file path=ppt/slides/_rels/slide52.xml.rels><?xml version="1.0" encoding="UTF-8" standalone="yes"?>
<Relationships xmlns="http://schemas.openxmlformats.org/package/2006/relationships"><Relationship Id="rId3" Type="http://schemas.openxmlformats.org/officeDocument/2006/relationships/hyperlink" Target="http://kutuphane.pau.edu.tr/"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87.jpg"/></Relationships>
</file>

<file path=ppt/slides/_rels/slide53.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pau.edu.tr/sks/"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89.jpg"/></Relationships>
</file>

<file path=ppt/slides/_rels/slide55.xml.rels><?xml version="1.0" encoding="UTF-8" standalone="yes"?>
<Relationships xmlns="http://schemas.openxmlformats.org/package/2006/relationships"><Relationship Id="rId3" Type="http://schemas.openxmlformats.org/officeDocument/2006/relationships/hyperlink" Target="http://www.pau.edu.tr/hastane"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90.jpg"/><Relationship Id="rId4" Type="http://schemas.openxmlformats.org/officeDocument/2006/relationships/hyperlink" Target="http://www.pau.edu.tr/psikiyatri"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8.xml.rels><?xml version="1.0" encoding="UTF-8" standalone="yes"?>
<Relationships xmlns="http://schemas.openxmlformats.org/package/2006/relationships"><Relationship Id="rId3" Type="http://schemas.openxmlformats.org/officeDocument/2006/relationships/hyperlink" Target="https://www.pau.edu.tr/pdrem/tr" TargetMode="External"/><Relationship Id="rId7" Type="http://schemas.openxmlformats.org/officeDocument/2006/relationships/image" Target="../media/image96.jp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95.jpg"/><Relationship Id="rId5" Type="http://schemas.openxmlformats.org/officeDocument/2006/relationships/image" Target="../media/image94.jpg"/><Relationship Id="rId4" Type="http://schemas.openxmlformats.org/officeDocument/2006/relationships/image" Target="../media/image93.jpg"/></Relationships>
</file>

<file path=ppt/slides/_rels/slide59.xml.rels><?xml version="1.0" encoding="UTF-8" standalone="yes"?>
<Relationships xmlns="http://schemas.openxmlformats.org/package/2006/relationships"><Relationship Id="rId3" Type="http://schemas.openxmlformats.org/officeDocument/2006/relationships/hyperlink" Target="http://spormerkezi.pau.edu.tr/"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98.jpg"/><Relationship Id="rId4" Type="http://schemas.openxmlformats.org/officeDocument/2006/relationships/image" Target="../media/image97.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s://www.pau.edu.tr/pau/tr/yemekMenuleri"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6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103.jpg"/><Relationship Id="rId4" Type="http://schemas.openxmlformats.org/officeDocument/2006/relationships/image" Target="../media/image102.jpg"/></Relationships>
</file>

<file path=ppt/slides/_rels/slide63.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jpg"/></Relationships>
</file>

<file path=ppt/slides/_rels/slide6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109.png"/></Relationships>
</file>

<file path=ppt/slides/_rels/slide65.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image" Target="../media/image111.png"/></Relationships>
</file>

<file path=ppt/slides/_rels/slide66.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hyperlink" Target="https://app.pusula.pau.edu.tr/gbs/Oneri/Talep.aspx" TargetMode="External"/><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71.xml.rels><?xml version="1.0" encoding="UTF-8" standalone="yes"?>
<Relationships xmlns="http://schemas.openxmlformats.org/package/2006/relationships"><Relationship Id="rId2" Type="http://schemas.openxmlformats.org/officeDocument/2006/relationships/hyperlink" Target="https://api.yokak.gov.tr/Storage/AnnouncementFiles/12-05-2023/465/Kalite%20Elcisi%20El%20Kitabi%20(Surum%202.0).pdf"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s://d.pau.edu.tr/46eba191"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9" name="Google Shape;149;p1"/>
          <p:cNvPicPr preferRelativeResize="0"/>
          <p:nvPr/>
        </p:nvPicPr>
        <p:blipFill rotWithShape="1">
          <a:blip r:embed="rId3">
            <a:alphaModFix/>
          </a:blip>
          <a:srcRect/>
          <a:stretch/>
        </p:blipFill>
        <p:spPr>
          <a:xfrm>
            <a:off x="321772" y="1292165"/>
            <a:ext cx="2136835" cy="2136835"/>
          </a:xfrm>
          <a:prstGeom prst="rect">
            <a:avLst/>
          </a:prstGeom>
          <a:noFill/>
          <a:ln>
            <a:noFill/>
          </a:ln>
        </p:spPr>
      </p:pic>
      <p:pic>
        <p:nvPicPr>
          <p:cNvPr id="150" name="Google Shape;150;p1"/>
          <p:cNvPicPr preferRelativeResize="0"/>
          <p:nvPr/>
        </p:nvPicPr>
        <p:blipFill rotWithShape="1">
          <a:blip r:embed="rId4">
            <a:alphaModFix/>
          </a:blip>
          <a:srcRect/>
          <a:stretch/>
        </p:blipFill>
        <p:spPr>
          <a:xfrm>
            <a:off x="9733393" y="1320520"/>
            <a:ext cx="2136835" cy="2136835"/>
          </a:xfrm>
          <a:prstGeom prst="rect">
            <a:avLst/>
          </a:prstGeom>
          <a:noFill/>
          <a:ln>
            <a:noFill/>
          </a:ln>
        </p:spPr>
      </p:pic>
      <p:sp>
        <p:nvSpPr>
          <p:cNvPr id="151" name="Google Shape;151;p1"/>
          <p:cNvSpPr txBox="1"/>
          <p:nvPr/>
        </p:nvSpPr>
        <p:spPr>
          <a:xfrm>
            <a:off x="2064871" y="2364435"/>
            <a:ext cx="7864346" cy="2528740"/>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ctr" rtl="0">
              <a:lnSpc>
                <a:spcPct val="90000"/>
              </a:lnSpc>
              <a:spcBef>
                <a:spcPts val="0"/>
              </a:spcBef>
              <a:spcAft>
                <a:spcPts val="0"/>
              </a:spcAft>
              <a:buClr>
                <a:schemeClr val="dk1"/>
              </a:buClr>
              <a:buSzPct val="108108"/>
              <a:buFont typeface="Arial"/>
              <a:buNone/>
            </a:pPr>
            <a:r>
              <a:rPr lang="tr-TR" sz="4000" b="1" i="0" u="none" strike="noStrike" cap="none" dirty="0">
                <a:solidFill>
                  <a:srgbClr val="002060"/>
                </a:solidFill>
                <a:latin typeface="Century Gothic" panose="020B0502020202020204" pitchFamily="34" charset="0"/>
                <a:ea typeface="Century Gothic"/>
                <a:cs typeface="Century Gothic"/>
                <a:sym typeface="Century Gothic"/>
              </a:rPr>
              <a:t>Pamukkale Üniversitesi </a:t>
            </a:r>
            <a:endParaRPr dirty="0">
              <a:latin typeface="Century Gothic" panose="020B0502020202020204" pitchFamily="34" charset="0"/>
            </a:endParaRPr>
          </a:p>
          <a:p>
            <a:pPr marL="0" marR="0" lvl="0" indent="0" algn="ctr" rtl="0">
              <a:lnSpc>
                <a:spcPct val="90000"/>
              </a:lnSpc>
              <a:spcBef>
                <a:spcPts val="0"/>
              </a:spcBef>
              <a:spcAft>
                <a:spcPts val="0"/>
              </a:spcAft>
              <a:buClr>
                <a:schemeClr val="dk1"/>
              </a:buClr>
              <a:buSzPct val="108108"/>
              <a:buFont typeface="Arial"/>
              <a:buNone/>
            </a:pPr>
            <a:endParaRPr sz="4000" b="1" i="0" u="none" strike="noStrike" cap="none" dirty="0">
              <a:solidFill>
                <a:srgbClr val="002060"/>
              </a:solidFill>
              <a:latin typeface="Century Gothic" panose="020B0502020202020204" pitchFamily="34" charset="0"/>
              <a:ea typeface="Century Gothic"/>
              <a:cs typeface="Century Gothic"/>
              <a:sym typeface="Century Gothic"/>
            </a:endParaRPr>
          </a:p>
          <a:p>
            <a:pPr marL="0" marR="0" lvl="0" indent="0" algn="ctr" rtl="0">
              <a:lnSpc>
                <a:spcPct val="90000"/>
              </a:lnSpc>
              <a:spcBef>
                <a:spcPts val="0"/>
              </a:spcBef>
              <a:spcAft>
                <a:spcPts val="0"/>
              </a:spcAft>
              <a:buClr>
                <a:schemeClr val="dk1"/>
              </a:buClr>
              <a:buSzPct val="108108"/>
              <a:buFont typeface="Arial"/>
              <a:buNone/>
            </a:pPr>
            <a:r>
              <a:rPr lang="tr-TR" sz="4000" b="1" i="0" u="none" strike="noStrike" cap="none" dirty="0">
                <a:solidFill>
                  <a:srgbClr val="002060"/>
                </a:solidFill>
                <a:latin typeface="Century Gothic" panose="020B0502020202020204" pitchFamily="34" charset="0"/>
                <a:ea typeface="Century Gothic"/>
                <a:cs typeface="Century Gothic"/>
                <a:sym typeface="Century Gothic"/>
              </a:rPr>
              <a:t>İnsan ve Toplum Bilimleri Fakültesi</a:t>
            </a:r>
            <a:endParaRPr dirty="0">
              <a:latin typeface="Century Gothic" panose="020B0502020202020204" pitchFamily="34" charset="0"/>
            </a:endParaRPr>
          </a:p>
          <a:p>
            <a:pPr marL="0" marR="0" lvl="0" indent="0" algn="ctr" rtl="0">
              <a:lnSpc>
                <a:spcPct val="90000"/>
              </a:lnSpc>
              <a:spcBef>
                <a:spcPts val="0"/>
              </a:spcBef>
              <a:spcAft>
                <a:spcPts val="0"/>
              </a:spcAft>
              <a:buClr>
                <a:schemeClr val="dk1"/>
              </a:buClr>
              <a:buSzPct val="108108"/>
              <a:buFont typeface="Arial"/>
              <a:buNone/>
            </a:pPr>
            <a:endParaRPr sz="4000" b="1" i="0" u="none" strike="noStrike" cap="none" dirty="0">
              <a:solidFill>
                <a:srgbClr val="002060"/>
              </a:solidFill>
              <a:latin typeface="Century Gothic" panose="020B0502020202020204" pitchFamily="34" charset="0"/>
              <a:ea typeface="Century Gothic"/>
              <a:cs typeface="Century Gothic"/>
              <a:sym typeface="Century Gothic"/>
            </a:endParaRPr>
          </a:p>
          <a:p>
            <a:pPr marL="0" marR="0" lvl="0" indent="0" algn="ctr" rtl="0">
              <a:lnSpc>
                <a:spcPct val="90000"/>
              </a:lnSpc>
              <a:spcBef>
                <a:spcPts val="0"/>
              </a:spcBef>
              <a:spcAft>
                <a:spcPts val="0"/>
              </a:spcAft>
              <a:buClr>
                <a:schemeClr val="dk1"/>
              </a:buClr>
              <a:buSzPct val="108108"/>
              <a:buFont typeface="Arial"/>
              <a:buNone/>
            </a:pPr>
            <a:r>
              <a:rPr lang="en-US" sz="4000" b="1" dirty="0" err="1">
                <a:solidFill>
                  <a:srgbClr val="002060"/>
                </a:solidFill>
                <a:latin typeface="Century Gothic" panose="020B0502020202020204" pitchFamily="34" charset="0"/>
                <a:ea typeface="Century Gothic"/>
                <a:cs typeface="Century Gothic"/>
                <a:sym typeface="Century Gothic"/>
              </a:rPr>
              <a:t>Kültür</a:t>
            </a:r>
            <a:r>
              <a:rPr lang="en-US" sz="4000" b="1" dirty="0">
                <a:solidFill>
                  <a:srgbClr val="002060"/>
                </a:solidFill>
                <a:latin typeface="Century Gothic" panose="020B0502020202020204" pitchFamily="34" charset="0"/>
                <a:ea typeface="Century Gothic"/>
                <a:cs typeface="Century Gothic"/>
                <a:sym typeface="Century Gothic"/>
              </a:rPr>
              <a:t> </a:t>
            </a:r>
            <a:r>
              <a:rPr lang="en-US" sz="4000" b="1" dirty="0" err="1">
                <a:solidFill>
                  <a:srgbClr val="002060"/>
                </a:solidFill>
                <a:latin typeface="Century Gothic" panose="020B0502020202020204" pitchFamily="34" charset="0"/>
                <a:ea typeface="Century Gothic"/>
                <a:cs typeface="Century Gothic"/>
                <a:sym typeface="Century Gothic"/>
              </a:rPr>
              <a:t>Varlıklarını</a:t>
            </a:r>
            <a:r>
              <a:rPr lang="en-US" sz="4000" b="1" dirty="0">
                <a:solidFill>
                  <a:srgbClr val="002060"/>
                </a:solidFill>
                <a:latin typeface="Century Gothic" panose="020B0502020202020204" pitchFamily="34" charset="0"/>
                <a:ea typeface="Century Gothic"/>
                <a:cs typeface="Century Gothic"/>
                <a:sym typeface="Century Gothic"/>
              </a:rPr>
              <a:t> </a:t>
            </a:r>
            <a:r>
              <a:rPr lang="en-US" sz="4000" b="1" dirty="0" err="1">
                <a:solidFill>
                  <a:srgbClr val="002060"/>
                </a:solidFill>
                <a:latin typeface="Century Gothic" panose="020B0502020202020204" pitchFamily="34" charset="0"/>
                <a:ea typeface="Century Gothic"/>
                <a:cs typeface="Century Gothic"/>
                <a:sym typeface="Century Gothic"/>
              </a:rPr>
              <a:t>Koruma</a:t>
            </a:r>
            <a:r>
              <a:rPr lang="en-US" sz="4000" b="1" dirty="0">
                <a:solidFill>
                  <a:srgbClr val="002060"/>
                </a:solidFill>
                <a:latin typeface="Century Gothic" panose="020B0502020202020204" pitchFamily="34" charset="0"/>
                <a:ea typeface="Century Gothic"/>
                <a:cs typeface="Century Gothic"/>
                <a:sym typeface="Century Gothic"/>
              </a:rPr>
              <a:t> ve </a:t>
            </a:r>
            <a:r>
              <a:rPr lang="en-US" sz="4000" b="1" dirty="0" err="1">
                <a:solidFill>
                  <a:srgbClr val="002060"/>
                </a:solidFill>
                <a:latin typeface="Century Gothic" panose="020B0502020202020204" pitchFamily="34" charset="0"/>
                <a:ea typeface="Century Gothic"/>
                <a:cs typeface="Century Gothic"/>
                <a:sym typeface="Century Gothic"/>
              </a:rPr>
              <a:t>Onarım</a:t>
            </a:r>
            <a:r>
              <a:rPr lang="en-US" sz="4000" b="1" dirty="0">
                <a:solidFill>
                  <a:srgbClr val="002060"/>
                </a:solidFill>
                <a:latin typeface="Century Gothic" panose="020B0502020202020204" pitchFamily="34" charset="0"/>
                <a:ea typeface="Century Gothic"/>
                <a:cs typeface="Century Gothic"/>
                <a:sym typeface="Century Gothic"/>
              </a:rPr>
              <a:t> </a:t>
            </a:r>
            <a:r>
              <a:rPr lang="en-US" sz="4000" b="1" dirty="0" err="1">
                <a:solidFill>
                  <a:srgbClr val="002060"/>
                </a:solidFill>
                <a:latin typeface="Century Gothic" panose="020B0502020202020204" pitchFamily="34" charset="0"/>
                <a:ea typeface="Century Gothic"/>
                <a:cs typeface="Century Gothic"/>
                <a:sym typeface="Century Gothic"/>
              </a:rPr>
              <a:t>Bölümü</a:t>
            </a:r>
            <a:endParaRPr lang="en-US" sz="4000" b="1" dirty="0">
              <a:solidFill>
                <a:srgbClr val="002060"/>
              </a:solidFill>
              <a:latin typeface="Century Gothic" panose="020B0502020202020204" pitchFamily="34" charset="0"/>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2" name="Google Shape;762;p68"/>
          <p:cNvSpPr txBox="1">
            <a:spLocks noGrp="1"/>
          </p:cNvSpPr>
          <p:nvPr>
            <p:ph type="ctrTitle" idx="4294967295"/>
          </p:nvPr>
        </p:nvSpPr>
        <p:spPr>
          <a:xfrm>
            <a:off x="572787" y="1189773"/>
            <a:ext cx="8909591" cy="122396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200"/>
              <a:buFont typeface="Century Gothic"/>
              <a:buNone/>
            </a:pPr>
            <a:r>
              <a:rPr lang="en-US" sz="3200" b="1" i="1" u="none" strike="noStrike" cap="none" dirty="0">
                <a:solidFill>
                  <a:schemeClr val="dk1"/>
                </a:solidFill>
                <a:latin typeface="Century Gothic"/>
                <a:ea typeface="Century Gothic"/>
                <a:cs typeface="Century Gothic"/>
                <a:sym typeface="Century Gothic"/>
              </a:rPr>
              <a:t>KÜLTÜR VARLIKLARINI KORUMA ve ONARIM </a:t>
            </a:r>
            <a:r>
              <a:rPr lang="tr-TR" sz="3200" b="1" i="1" u="none" strike="noStrike" cap="none" dirty="0">
                <a:solidFill>
                  <a:schemeClr val="dk1"/>
                </a:solidFill>
                <a:latin typeface="Century Gothic"/>
                <a:ea typeface="Century Gothic"/>
                <a:cs typeface="Century Gothic"/>
                <a:sym typeface="Century Gothic"/>
              </a:rPr>
              <a:t>BÖLÜMÜ</a:t>
            </a:r>
            <a:endParaRPr b="0" i="0" u="none" strike="noStrike" cap="none" dirty="0">
              <a:solidFill>
                <a:schemeClr val="dk1"/>
              </a:solidFill>
              <a:latin typeface="Century Gothic"/>
              <a:ea typeface="Century Gothic"/>
              <a:cs typeface="Century Gothic"/>
              <a:sym typeface="Century Gothic"/>
            </a:endParaRPr>
          </a:p>
        </p:txBody>
      </p:sp>
      <p:sp>
        <p:nvSpPr>
          <p:cNvPr id="763" name="Google Shape;763;p68"/>
          <p:cNvSpPr/>
          <p:nvPr/>
        </p:nvSpPr>
        <p:spPr>
          <a:xfrm>
            <a:off x="572787" y="2395771"/>
            <a:ext cx="9274598" cy="397027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a:ea typeface="Century Gothic"/>
              <a:cs typeface="Century Gothic"/>
              <a:sym typeface="Century Gothic"/>
            </a:endParaRPr>
          </a:p>
          <a:p>
            <a:pPr marL="342900" lvl="0" indent="-342900" algn="just">
              <a:buSzPts val="2400"/>
              <a:buFont typeface="Arial"/>
              <a:buChar char="•"/>
            </a:pPr>
            <a:r>
              <a:rPr lang="tr-TR" sz="2400" b="0" i="0" u="none" strike="noStrike" cap="none" dirty="0">
                <a:solidFill>
                  <a:schemeClr val="dk1"/>
                </a:solidFill>
                <a:latin typeface="Century Gothic"/>
                <a:ea typeface="Century Gothic"/>
                <a:cs typeface="Century Gothic"/>
                <a:sym typeface="Century Gothic"/>
              </a:rPr>
              <a:t>Pamukkale Üniversitesi </a:t>
            </a:r>
            <a:r>
              <a:rPr lang="en-US" sz="2400" b="0" i="0" u="none" strike="noStrike" cap="none" dirty="0" err="1">
                <a:solidFill>
                  <a:schemeClr val="dk1"/>
                </a:solidFill>
                <a:latin typeface="Century Gothic"/>
                <a:ea typeface="Century Gothic"/>
                <a:cs typeface="Century Gothic"/>
                <a:sym typeface="Century Gothic"/>
              </a:rPr>
              <a:t>Kültür</a:t>
            </a:r>
            <a:r>
              <a:rPr lang="en-US" sz="2400" b="0" i="0" u="none" strike="noStrike" cap="none" dirty="0">
                <a:solidFill>
                  <a:schemeClr val="dk1"/>
                </a:solidFill>
                <a:latin typeface="Century Gothic"/>
                <a:ea typeface="Century Gothic"/>
                <a:cs typeface="Century Gothic"/>
                <a:sym typeface="Century Gothic"/>
              </a:rPr>
              <a:t> </a:t>
            </a:r>
            <a:r>
              <a:rPr lang="en-US" sz="2400" b="0" i="0" u="none" strike="noStrike" cap="none" dirty="0" err="1">
                <a:solidFill>
                  <a:schemeClr val="dk1"/>
                </a:solidFill>
                <a:latin typeface="Century Gothic"/>
                <a:ea typeface="Century Gothic"/>
                <a:cs typeface="Century Gothic"/>
                <a:sym typeface="Century Gothic"/>
              </a:rPr>
              <a:t>Varlıklarını</a:t>
            </a:r>
            <a:r>
              <a:rPr lang="en-US" sz="2400" b="0" i="0" u="none" strike="noStrike" cap="none" dirty="0">
                <a:solidFill>
                  <a:schemeClr val="dk1"/>
                </a:solidFill>
                <a:latin typeface="Century Gothic"/>
                <a:ea typeface="Century Gothic"/>
                <a:cs typeface="Century Gothic"/>
                <a:sym typeface="Century Gothic"/>
              </a:rPr>
              <a:t> </a:t>
            </a:r>
            <a:r>
              <a:rPr lang="en-US" sz="2400" b="0" i="0" u="none" strike="noStrike" cap="none" dirty="0" err="1">
                <a:solidFill>
                  <a:schemeClr val="dk1"/>
                </a:solidFill>
                <a:latin typeface="Century Gothic"/>
                <a:ea typeface="Century Gothic"/>
                <a:cs typeface="Century Gothic"/>
                <a:sym typeface="Century Gothic"/>
              </a:rPr>
              <a:t>Koruma</a:t>
            </a:r>
            <a:r>
              <a:rPr lang="en-US" sz="2400" b="0" i="0" u="none" strike="noStrike" cap="none" dirty="0">
                <a:solidFill>
                  <a:schemeClr val="dk1"/>
                </a:solidFill>
                <a:latin typeface="Century Gothic"/>
                <a:ea typeface="Century Gothic"/>
                <a:cs typeface="Century Gothic"/>
                <a:sym typeface="Century Gothic"/>
              </a:rPr>
              <a:t> ve </a:t>
            </a:r>
            <a:r>
              <a:rPr lang="en-US" sz="2400" b="0" i="0" u="none" strike="noStrike" cap="none" dirty="0" err="1">
                <a:solidFill>
                  <a:schemeClr val="dk1"/>
                </a:solidFill>
                <a:latin typeface="Century Gothic"/>
                <a:ea typeface="Century Gothic"/>
                <a:cs typeface="Century Gothic"/>
                <a:sym typeface="Century Gothic"/>
              </a:rPr>
              <a:t>Onarım</a:t>
            </a:r>
            <a:r>
              <a:rPr lang="tr-TR" sz="2400" b="0" i="0" u="none" strike="noStrike" cap="none" dirty="0">
                <a:solidFill>
                  <a:schemeClr val="dk1"/>
                </a:solidFill>
                <a:latin typeface="Century Gothic"/>
                <a:ea typeface="Century Gothic"/>
                <a:cs typeface="Century Gothic"/>
                <a:sym typeface="Century Gothic"/>
              </a:rPr>
              <a:t> </a:t>
            </a:r>
            <a:r>
              <a:rPr lang="en-US" sz="2400" b="0" i="0" u="none" strike="noStrike" cap="none" dirty="0">
                <a:solidFill>
                  <a:schemeClr val="dk1"/>
                </a:solidFill>
                <a:latin typeface="Century Gothic"/>
                <a:ea typeface="Century Gothic"/>
                <a:cs typeface="Century Gothic"/>
                <a:sym typeface="Century Gothic"/>
              </a:rPr>
              <a:t>B</a:t>
            </a:r>
            <a:r>
              <a:rPr lang="tr-TR" sz="2400" b="0" i="0" u="none" strike="noStrike" cap="none" dirty="0">
                <a:solidFill>
                  <a:schemeClr val="dk1"/>
                </a:solidFill>
                <a:latin typeface="Century Gothic"/>
                <a:ea typeface="Century Gothic"/>
                <a:cs typeface="Century Gothic"/>
                <a:sym typeface="Century Gothic"/>
              </a:rPr>
              <a:t>ölümü, </a:t>
            </a:r>
            <a:r>
              <a:rPr lang="tr-TR" sz="2400" dirty="0">
                <a:solidFill>
                  <a:schemeClr val="dk1"/>
                </a:solidFill>
                <a:latin typeface="Century Gothic"/>
                <a:ea typeface="Century Gothic"/>
                <a:cs typeface="Century Gothic"/>
                <a:sym typeface="Century Gothic"/>
              </a:rPr>
              <a:t>2009 yılında kurulmuş, 2012 yılında yüksek lisans, 2019 yılında ise lisans eğitimi vermeye</a:t>
            </a:r>
            <a:r>
              <a:rPr lang="en-US" sz="2400" dirty="0">
                <a:solidFill>
                  <a:schemeClr val="dk1"/>
                </a:solidFill>
                <a:latin typeface="Century Gothic"/>
                <a:ea typeface="Century Gothic"/>
                <a:cs typeface="Century Gothic"/>
                <a:sym typeface="Century Gothic"/>
              </a:rPr>
              <a:t> </a:t>
            </a:r>
            <a:r>
              <a:rPr lang="tr-TR" sz="2400" dirty="0">
                <a:solidFill>
                  <a:schemeClr val="dk1"/>
                </a:solidFill>
                <a:latin typeface="Century Gothic"/>
                <a:ea typeface="Century Gothic"/>
                <a:cs typeface="Century Gothic"/>
                <a:sym typeface="Century Gothic"/>
              </a:rPr>
              <a:t>başlamıştır.</a:t>
            </a:r>
            <a:endParaRPr lang="en-US" sz="2400" dirty="0">
              <a:solidFill>
                <a:schemeClr val="dk1"/>
              </a:solidFill>
              <a:latin typeface="Century Gothic"/>
              <a:ea typeface="Century Gothic"/>
              <a:cs typeface="Century Gothic"/>
              <a:sym typeface="Century Gothic"/>
            </a:endParaRPr>
          </a:p>
          <a:p>
            <a:pPr marR="0" lvl="0" algn="just" rtl="0">
              <a:lnSpc>
                <a:spcPct val="100000"/>
              </a:lnSpc>
              <a:spcBef>
                <a:spcPts val="0"/>
              </a:spcBef>
              <a:spcAft>
                <a:spcPts val="0"/>
              </a:spcAft>
              <a:buClr>
                <a:srgbClr val="000000"/>
              </a:buClr>
              <a:buSzPts val="2400"/>
            </a:pPr>
            <a:endParaRPr sz="2400" b="0" i="0" u="none" strike="noStrike" cap="none" dirty="0">
              <a:solidFill>
                <a:schemeClr val="dk1"/>
              </a:solidFill>
              <a:latin typeface="Century Gothic"/>
              <a:ea typeface="Century Gothic"/>
              <a:cs typeface="Century Gothic"/>
              <a:sym typeface="Century Gothic"/>
            </a:endParaRPr>
          </a:p>
          <a:p>
            <a:pPr marL="342900" lvl="0" indent="-342900" algn="just">
              <a:buSzPts val="2400"/>
              <a:buFont typeface="Arial"/>
              <a:buChar char="•"/>
            </a:pPr>
            <a:r>
              <a:rPr lang="tr-TR" sz="2400" dirty="0">
                <a:solidFill>
                  <a:schemeClr val="dk1"/>
                </a:solidFill>
                <a:latin typeface="Century Gothic"/>
                <a:ea typeface="Century Gothic"/>
                <a:cs typeface="Century Gothic"/>
                <a:sym typeface="Century Gothic"/>
              </a:rPr>
              <a:t>Bölümde Kültür Varlıklarını Koruma ve Onarım olmak üzere 1 Anabilim Dalı vardır</a:t>
            </a:r>
            <a:r>
              <a:rPr lang="en-US" sz="2400" dirty="0">
                <a:solidFill>
                  <a:schemeClr val="dk1"/>
                </a:solidFill>
                <a:latin typeface="Century Gothic"/>
                <a:ea typeface="Century Gothic"/>
                <a:cs typeface="Century Gothic"/>
                <a:sym typeface="Century Gothic"/>
              </a:rPr>
              <a:t>.</a:t>
            </a:r>
          </a:p>
          <a:p>
            <a:pPr marL="342900" lvl="0" indent="-342900" algn="just">
              <a:buSzPts val="2400"/>
              <a:buFont typeface="Arial"/>
              <a:buChar char="•"/>
            </a:pPr>
            <a:endParaRPr lang="en-US" sz="2400" dirty="0">
              <a:solidFill>
                <a:schemeClr val="dk1"/>
              </a:solidFill>
              <a:latin typeface="Century Gothic"/>
              <a:ea typeface="Century Gothic"/>
              <a:cs typeface="Century Gothic"/>
              <a:sym typeface="Century Gothic"/>
            </a:endParaRPr>
          </a:p>
          <a:p>
            <a:pPr marL="342900" indent="-342900" algn="just">
              <a:buSzPts val="2400"/>
              <a:buFont typeface="Arial"/>
              <a:buChar char="•"/>
            </a:pPr>
            <a:r>
              <a:rPr lang="tr-TR" sz="2400" dirty="0">
                <a:solidFill>
                  <a:schemeClr val="dk1"/>
                </a:solidFill>
                <a:latin typeface="Century Gothic"/>
                <a:ea typeface="Century Gothic"/>
                <a:cs typeface="Century Gothic"/>
                <a:sym typeface="Century Gothic"/>
              </a:rPr>
              <a:t>Öğrenim dili </a:t>
            </a:r>
            <a:r>
              <a:rPr lang="tr-TR" sz="2400" dirty="0" err="1">
                <a:solidFill>
                  <a:schemeClr val="dk1"/>
                </a:solidFill>
                <a:latin typeface="Century Gothic"/>
                <a:ea typeface="Century Gothic"/>
                <a:cs typeface="Century Gothic"/>
                <a:sym typeface="Century Gothic"/>
              </a:rPr>
              <a:t>Türkçe’dir</a:t>
            </a:r>
            <a:r>
              <a:rPr lang="tr-TR" sz="2400" dirty="0">
                <a:solidFill>
                  <a:schemeClr val="dk1"/>
                </a:solidFill>
                <a:latin typeface="Century Gothic"/>
                <a:ea typeface="Century Gothic"/>
                <a:cs typeface="Century Gothic"/>
                <a:sym typeface="Century Gothic"/>
              </a:rPr>
              <a:t>. Öğrenim süresi ise 4 yıldır </a:t>
            </a:r>
            <a:r>
              <a:rPr lang="en-US" sz="2400" dirty="0">
                <a:solidFill>
                  <a:schemeClr val="dk1"/>
                </a:solidFill>
                <a:latin typeface="Century Gothic"/>
                <a:ea typeface="Century Gothic"/>
                <a:cs typeface="Century Gothic"/>
                <a:sym typeface="Century Gothic"/>
              </a:rPr>
              <a:t>(8 </a:t>
            </a:r>
            <a:r>
              <a:rPr lang="en-US" sz="2400" dirty="0" err="1">
                <a:solidFill>
                  <a:schemeClr val="dk1"/>
                </a:solidFill>
                <a:latin typeface="Century Gothic"/>
                <a:ea typeface="Century Gothic"/>
                <a:cs typeface="Century Gothic"/>
                <a:sym typeface="Century Gothic"/>
              </a:rPr>
              <a:t>dönem</a:t>
            </a:r>
            <a:r>
              <a:rPr lang="en-US" sz="2400" dirty="0">
                <a:solidFill>
                  <a:schemeClr val="dk1"/>
                </a:solidFill>
                <a:latin typeface="Century Gothic"/>
                <a:ea typeface="Century Gothic"/>
                <a:cs typeface="Century Gothic"/>
                <a:sym typeface="Century Gothic"/>
              </a:rPr>
              <a:t>)</a:t>
            </a:r>
            <a:r>
              <a:rPr lang="tr-TR" sz="2400" dirty="0">
                <a:solidFill>
                  <a:schemeClr val="dk1"/>
                </a:solidFill>
                <a:latin typeface="Century Gothic"/>
                <a:ea typeface="Century Gothic"/>
                <a:cs typeface="Century Gothic"/>
                <a:sym typeface="Century Gothic"/>
              </a:rPr>
              <a:t>.</a:t>
            </a:r>
          </a:p>
          <a:p>
            <a:pPr lvl="0" algn="just">
              <a:buSzPts val="2400"/>
            </a:pPr>
            <a:endParaRPr sz="1800" b="0" i="0" u="none" strike="noStrike" cap="none" dirty="0">
              <a:solidFill>
                <a:schemeClr val="dk1"/>
              </a:solidFill>
              <a:latin typeface="Century Gothic"/>
              <a:ea typeface="Century Gothic"/>
              <a:cs typeface="Century Gothic"/>
              <a:sym typeface="Century Gothic"/>
            </a:endParaRPr>
          </a:p>
        </p:txBody>
      </p:sp>
      <p:pic>
        <p:nvPicPr>
          <p:cNvPr id="764" name="Google Shape;764;p68"/>
          <p:cNvPicPr preferRelativeResize="0"/>
          <p:nvPr/>
        </p:nvPicPr>
        <p:blipFill rotWithShape="1">
          <a:blip r:embed="rId3">
            <a:alphaModFix/>
          </a:blip>
          <a:srcRect/>
          <a:stretch/>
        </p:blipFill>
        <p:spPr>
          <a:xfrm>
            <a:off x="9482378" y="576713"/>
            <a:ext cx="2136835" cy="2136835"/>
          </a:xfrm>
          <a:prstGeom prst="rect">
            <a:avLst/>
          </a:prstGeom>
          <a:noFill/>
          <a:ln>
            <a:noFill/>
          </a:ln>
        </p:spPr>
      </p:pic>
    </p:spTree>
    <p:extLst>
      <p:ext uri="{BB962C8B-B14F-4D97-AF65-F5344CB8AC3E}">
        <p14:creationId xmlns:p14="http://schemas.microsoft.com/office/powerpoint/2010/main" val="3422245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82" name="Google Shape;782;p70"/>
          <p:cNvSpPr txBox="1"/>
          <p:nvPr/>
        </p:nvSpPr>
        <p:spPr>
          <a:xfrm>
            <a:off x="211778" y="3352473"/>
            <a:ext cx="2565165" cy="48492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2000"/>
              <a:buFont typeface="Century Gothic"/>
              <a:buNone/>
            </a:pPr>
            <a:r>
              <a:rPr lang="tr-TR" sz="2000" b="1" i="1" u="none" strike="noStrike" cap="none" dirty="0">
                <a:solidFill>
                  <a:schemeClr val="dk1"/>
                </a:solidFill>
                <a:latin typeface="Century Gothic"/>
                <a:ea typeface="Century Gothic"/>
                <a:cs typeface="Century Gothic"/>
                <a:sym typeface="Century Gothic"/>
              </a:rPr>
              <a:t>LABORATUVARLAR</a:t>
            </a:r>
            <a:endParaRPr sz="1400" b="0" i="0" u="none" strike="noStrike" cap="none" dirty="0">
              <a:solidFill>
                <a:srgbClr val="000000"/>
              </a:solidFill>
              <a:latin typeface="Arial"/>
              <a:ea typeface="Arial"/>
              <a:cs typeface="Arial"/>
              <a:sym typeface="Arial"/>
            </a:endParaRPr>
          </a:p>
        </p:txBody>
      </p:sp>
      <p:sp>
        <p:nvSpPr>
          <p:cNvPr id="780" name="Google Shape;780;p70"/>
          <p:cNvSpPr txBox="1"/>
          <p:nvPr/>
        </p:nvSpPr>
        <p:spPr>
          <a:xfrm>
            <a:off x="512063" y="2214691"/>
            <a:ext cx="1650023" cy="660885"/>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2000"/>
              <a:buFont typeface="Century Gothic"/>
              <a:buNone/>
            </a:pPr>
            <a:r>
              <a:rPr lang="tr-TR" sz="2000" b="1" i="1" u="none" strike="noStrike" cap="none" dirty="0">
                <a:solidFill>
                  <a:schemeClr val="dk1"/>
                </a:solidFill>
                <a:latin typeface="Century Gothic"/>
                <a:ea typeface="Century Gothic"/>
                <a:cs typeface="Century Gothic"/>
                <a:sym typeface="Century Gothic"/>
              </a:rPr>
              <a:t>DERSLİKLER</a:t>
            </a:r>
            <a:endParaRPr sz="1400" b="0" i="0" u="none" strike="noStrike" cap="none" dirty="0">
              <a:solidFill>
                <a:srgbClr val="000000"/>
              </a:solidFill>
              <a:latin typeface="Arial"/>
              <a:ea typeface="Arial"/>
              <a:cs typeface="Arial"/>
              <a:sym typeface="Arial"/>
            </a:endParaRPr>
          </a:p>
        </p:txBody>
      </p:sp>
      <p:sp>
        <p:nvSpPr>
          <p:cNvPr id="778" name="Google Shape;778;p70"/>
          <p:cNvSpPr txBox="1"/>
          <p:nvPr/>
        </p:nvSpPr>
        <p:spPr>
          <a:xfrm>
            <a:off x="371344" y="2668521"/>
            <a:ext cx="2125456"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entury Gothic"/>
                <a:ea typeface="Century Gothic"/>
                <a:cs typeface="Century Gothic"/>
                <a:sym typeface="Century Gothic"/>
              </a:rPr>
              <a:t>A Blok Zemin kat, </a:t>
            </a:r>
            <a:r>
              <a:rPr lang="tr-TR" sz="1800" b="0" i="0" u="none" strike="noStrike" cap="none" dirty="0">
                <a:solidFill>
                  <a:schemeClr val="dk1"/>
                </a:solidFill>
                <a:latin typeface="Century Gothic"/>
                <a:ea typeface="Century Gothic"/>
                <a:cs typeface="Century Gothic"/>
                <a:sym typeface="Century Gothic"/>
              </a:rPr>
              <a:t>A </a:t>
            </a:r>
            <a:r>
              <a:rPr lang="en-US" sz="1800" b="0" i="0" u="none" strike="noStrike" cap="none" dirty="0">
                <a:solidFill>
                  <a:schemeClr val="dk1"/>
                </a:solidFill>
                <a:latin typeface="Century Gothic"/>
                <a:ea typeface="Century Gothic"/>
                <a:cs typeface="Century Gothic"/>
                <a:sym typeface="Century Gothic"/>
              </a:rPr>
              <a:t>105 ve A 106</a:t>
            </a:r>
            <a:endParaRPr sz="1400" b="0" i="0" u="none" strike="noStrike" cap="none" dirty="0">
              <a:solidFill>
                <a:srgbClr val="000000"/>
              </a:solidFill>
              <a:latin typeface="Arial"/>
              <a:ea typeface="Arial"/>
              <a:cs typeface="Arial"/>
              <a:sym typeface="Arial"/>
            </a:endParaRPr>
          </a:p>
        </p:txBody>
      </p:sp>
      <p:sp>
        <p:nvSpPr>
          <p:cNvPr id="781" name="Google Shape;781;p70"/>
          <p:cNvSpPr txBox="1"/>
          <p:nvPr/>
        </p:nvSpPr>
        <p:spPr>
          <a:xfrm>
            <a:off x="-247828" y="453213"/>
            <a:ext cx="12117900" cy="1224000"/>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200"/>
              <a:buFont typeface="Century Gothic"/>
              <a:buNone/>
            </a:pPr>
            <a:r>
              <a:rPr lang="tr-TR" sz="3200" b="1" i="1" u="none" strike="noStrike" cap="none" dirty="0">
                <a:solidFill>
                  <a:schemeClr val="dk1"/>
                </a:solidFill>
                <a:latin typeface="Century Gothic"/>
                <a:ea typeface="Century Gothic"/>
                <a:cs typeface="Century Gothic"/>
                <a:sym typeface="Century Gothic"/>
              </a:rPr>
              <a:t> BÖLÜMÜ</a:t>
            </a:r>
            <a:r>
              <a:rPr lang="en-US" sz="3200" b="1" i="1" u="none" strike="noStrike" cap="none" dirty="0">
                <a:solidFill>
                  <a:schemeClr val="dk1"/>
                </a:solidFill>
                <a:latin typeface="Century Gothic"/>
                <a:ea typeface="Century Gothic"/>
                <a:cs typeface="Century Gothic"/>
                <a:sym typeface="Century Gothic"/>
              </a:rPr>
              <a:t>MÜZ</a:t>
            </a:r>
            <a:endParaRPr sz="1400" b="0" i="0" u="none" strike="noStrike" cap="none" dirty="0">
              <a:solidFill>
                <a:srgbClr val="000000"/>
              </a:solidFill>
              <a:latin typeface="Arial"/>
              <a:ea typeface="Arial"/>
              <a:cs typeface="Arial"/>
              <a:sym typeface="Arial"/>
            </a:endParaRPr>
          </a:p>
        </p:txBody>
      </p:sp>
      <p:sp>
        <p:nvSpPr>
          <p:cNvPr id="783" name="Google Shape;783;p70"/>
          <p:cNvSpPr txBox="1"/>
          <p:nvPr/>
        </p:nvSpPr>
        <p:spPr>
          <a:xfrm>
            <a:off x="268522" y="3735715"/>
            <a:ext cx="2331098" cy="369291"/>
          </a:xfrm>
          <a:prstGeom prst="rect">
            <a:avLst/>
          </a:prstGeom>
          <a:noFill/>
          <a:ln>
            <a:noFill/>
          </a:ln>
        </p:spPr>
        <p:txBody>
          <a:bodyPr spcFirstLastPara="1" wrap="square" lIns="91425" tIns="45700" rIns="91425" bIns="45700" anchor="t" anchorCtr="0">
            <a:spAutoFit/>
          </a:bodyPr>
          <a:lstStyle/>
          <a:p>
            <a:pPr lvl="1" algn="ctr">
              <a:buSzPts val="1800"/>
            </a:pPr>
            <a:r>
              <a:rPr lang="tr-TR" sz="1800" dirty="0">
                <a:solidFill>
                  <a:schemeClr val="dk1"/>
                </a:solidFill>
                <a:latin typeface="Century Gothic"/>
                <a:ea typeface="Century Gothic"/>
                <a:cs typeface="Century Gothic"/>
                <a:sym typeface="Century Gothic"/>
              </a:rPr>
              <a:t>A Blok bodrum kat</a:t>
            </a:r>
            <a:endParaRPr lang="tr-TR" sz="1800" b="0" i="0" u="none" strike="noStrike" cap="none" dirty="0">
              <a:solidFill>
                <a:schemeClr val="dk1"/>
              </a:solidFill>
              <a:latin typeface="Century Gothic"/>
              <a:ea typeface="Century Gothic"/>
              <a:cs typeface="Century Gothic"/>
              <a:sym typeface="Century Gothic"/>
            </a:endParaRPr>
          </a:p>
        </p:txBody>
      </p:sp>
      <p:sp>
        <p:nvSpPr>
          <p:cNvPr id="784" name="Google Shape;784;p70"/>
          <p:cNvSpPr txBox="1"/>
          <p:nvPr/>
        </p:nvSpPr>
        <p:spPr>
          <a:xfrm>
            <a:off x="645979" y="4520927"/>
            <a:ext cx="1576184" cy="369291"/>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chemeClr val="dk1"/>
              </a:buClr>
              <a:buSzPts val="1800"/>
              <a:buFont typeface="Arial"/>
              <a:buNone/>
            </a:pPr>
            <a:r>
              <a:rPr lang="tr-TR" sz="1800" b="0" i="0" u="none" strike="noStrike" cap="none" dirty="0">
                <a:solidFill>
                  <a:schemeClr val="dk1"/>
                </a:solidFill>
                <a:latin typeface="Century Gothic"/>
                <a:ea typeface="Century Gothic"/>
                <a:cs typeface="Century Gothic"/>
                <a:sym typeface="Century Gothic"/>
              </a:rPr>
              <a:t>A Blok 1. kat </a:t>
            </a:r>
            <a:endParaRPr sz="1400" b="0" i="0" u="none" strike="noStrike" cap="none" dirty="0">
              <a:solidFill>
                <a:schemeClr val="dk1"/>
              </a:solidFill>
              <a:latin typeface="Arial"/>
              <a:ea typeface="Arial"/>
              <a:cs typeface="Arial"/>
              <a:sym typeface="Arial"/>
            </a:endParaRPr>
          </a:p>
        </p:txBody>
      </p:sp>
      <p:sp>
        <p:nvSpPr>
          <p:cNvPr id="785" name="Google Shape;785;p70"/>
          <p:cNvSpPr txBox="1"/>
          <p:nvPr/>
        </p:nvSpPr>
        <p:spPr>
          <a:xfrm>
            <a:off x="441071" y="4220644"/>
            <a:ext cx="1986000" cy="369291"/>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2000"/>
              <a:buFont typeface="Century Gothic"/>
              <a:buNone/>
            </a:pPr>
            <a:r>
              <a:rPr lang="tr-TR" sz="2000" b="1" i="1" u="none" strike="noStrike" cap="none" dirty="0">
                <a:solidFill>
                  <a:schemeClr val="dk1"/>
                </a:solidFill>
                <a:latin typeface="Century Gothic"/>
                <a:ea typeface="Century Gothic"/>
                <a:cs typeface="Century Gothic"/>
                <a:sym typeface="Century Gothic"/>
              </a:rPr>
              <a:t>OFİSLERİMİZ</a:t>
            </a:r>
            <a:endParaRPr sz="1400" b="0" i="0" u="none" strike="noStrike" cap="none" dirty="0">
              <a:solidFill>
                <a:srgbClr val="000000"/>
              </a:solidFill>
              <a:latin typeface="Arial"/>
              <a:ea typeface="Arial"/>
              <a:cs typeface="Arial"/>
              <a:sym typeface="Arial"/>
            </a:endParaRPr>
          </a:p>
        </p:txBody>
      </p:sp>
      <p:pic>
        <p:nvPicPr>
          <p:cNvPr id="3" name="Resim 2" descr="giyim, iç mekan, kişi, şahıs, adam, insan içeren bir resim&#10;&#10;Açıklama otomatik olarak oluşturuldu">
            <a:extLst>
              <a:ext uri="{FF2B5EF4-FFF2-40B4-BE49-F238E27FC236}">
                <a16:creationId xmlns:a16="http://schemas.microsoft.com/office/drawing/2014/main" id="{DA6A849A-DAEF-594F-A1D5-66B625539C64}"/>
              </a:ext>
            </a:extLst>
          </p:cNvPr>
          <p:cNvPicPr>
            <a:picLocks noChangeAspect="1"/>
          </p:cNvPicPr>
          <p:nvPr/>
        </p:nvPicPr>
        <p:blipFill rotWithShape="1">
          <a:blip r:embed="rId3"/>
          <a:srcRect l="16721" t="29498" r="22620" b="10764"/>
          <a:stretch/>
        </p:blipFill>
        <p:spPr>
          <a:xfrm>
            <a:off x="3625484" y="775563"/>
            <a:ext cx="5343652" cy="2960152"/>
          </a:xfrm>
          <a:prstGeom prst="rect">
            <a:avLst/>
          </a:prstGeom>
          <a:ln>
            <a:noFill/>
          </a:ln>
          <a:effectLst>
            <a:softEdge rad="112500"/>
          </a:effectLst>
        </p:spPr>
      </p:pic>
      <p:pic>
        <p:nvPicPr>
          <p:cNvPr id="7" name="Resim 6" descr="kişi, şahıs, insan yüzü, giyim, gülümsemek, gülüş içeren bir resim&#10;&#10;Açıklama otomatik olarak oluşturuldu">
            <a:extLst>
              <a:ext uri="{FF2B5EF4-FFF2-40B4-BE49-F238E27FC236}">
                <a16:creationId xmlns:a16="http://schemas.microsoft.com/office/drawing/2014/main" id="{294F7BDA-0946-4200-00A3-FF6DF7B08D6C}"/>
              </a:ext>
            </a:extLst>
          </p:cNvPr>
          <p:cNvPicPr>
            <a:picLocks noChangeAspect="1"/>
          </p:cNvPicPr>
          <p:nvPr/>
        </p:nvPicPr>
        <p:blipFill>
          <a:blip r:embed="rId4"/>
          <a:stretch>
            <a:fillRect/>
          </a:stretch>
        </p:blipFill>
        <p:spPr>
          <a:xfrm>
            <a:off x="7176136" y="1803531"/>
            <a:ext cx="4767770" cy="3582812"/>
          </a:xfrm>
          <a:prstGeom prst="rect">
            <a:avLst/>
          </a:prstGeom>
          <a:ln>
            <a:noFill/>
          </a:ln>
          <a:effectLst>
            <a:softEdge rad="112500"/>
          </a:effectLst>
        </p:spPr>
      </p:pic>
      <p:pic>
        <p:nvPicPr>
          <p:cNvPr id="5" name="Resim 4" descr="giyim, kişi, şahıs, bina, dış mekan içeren bir resim&#10;&#10;Açıklama otomatik olarak oluşturuldu">
            <a:extLst>
              <a:ext uri="{FF2B5EF4-FFF2-40B4-BE49-F238E27FC236}">
                <a16:creationId xmlns:a16="http://schemas.microsoft.com/office/drawing/2014/main" id="{F1AA9A4F-916E-01A9-A771-B1B8B818D9B1}"/>
              </a:ext>
            </a:extLst>
          </p:cNvPr>
          <p:cNvPicPr>
            <a:picLocks noChangeAspect="1"/>
          </p:cNvPicPr>
          <p:nvPr/>
        </p:nvPicPr>
        <p:blipFill rotWithShape="1">
          <a:blip r:embed="rId5"/>
          <a:srcRect t="31134" b="9028"/>
          <a:stretch/>
        </p:blipFill>
        <p:spPr>
          <a:xfrm>
            <a:off x="2917662" y="2758397"/>
            <a:ext cx="5147786" cy="4103714"/>
          </a:xfrm>
          <a:prstGeom prst="rect">
            <a:avLst/>
          </a:prstGeom>
          <a:ln>
            <a:noFill/>
          </a:ln>
          <a:effectLst>
            <a:softEdge rad="112500"/>
          </a:effectLst>
        </p:spPr>
      </p:pic>
    </p:spTree>
    <p:extLst>
      <p:ext uri="{BB962C8B-B14F-4D97-AF65-F5344CB8AC3E}">
        <p14:creationId xmlns:p14="http://schemas.microsoft.com/office/powerpoint/2010/main" val="415819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81;p70">
            <a:extLst>
              <a:ext uri="{FF2B5EF4-FFF2-40B4-BE49-F238E27FC236}">
                <a16:creationId xmlns:a16="http://schemas.microsoft.com/office/drawing/2014/main" id="{9884D6A9-7A26-23AC-715B-EB521EB64AF0}"/>
              </a:ext>
            </a:extLst>
          </p:cNvPr>
          <p:cNvSpPr txBox="1"/>
          <p:nvPr/>
        </p:nvSpPr>
        <p:spPr>
          <a:xfrm>
            <a:off x="-247828" y="453213"/>
            <a:ext cx="12117900" cy="1224000"/>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200"/>
              <a:buFont typeface="Century Gothic"/>
              <a:buNone/>
            </a:pPr>
            <a:r>
              <a:rPr lang="tr-TR" sz="3200" b="1" i="1" u="none" strike="noStrike" cap="none" dirty="0">
                <a:solidFill>
                  <a:schemeClr val="dk1"/>
                </a:solidFill>
                <a:latin typeface="Century Gothic"/>
                <a:ea typeface="Century Gothic"/>
                <a:cs typeface="Century Gothic"/>
                <a:sym typeface="Century Gothic"/>
              </a:rPr>
              <a:t> BÖLÜMÜ</a:t>
            </a:r>
            <a:r>
              <a:rPr lang="en-US" sz="3200" b="1" i="1" u="none" strike="noStrike" cap="none" dirty="0">
                <a:solidFill>
                  <a:schemeClr val="dk1"/>
                </a:solidFill>
                <a:latin typeface="Century Gothic"/>
                <a:ea typeface="Century Gothic"/>
                <a:cs typeface="Century Gothic"/>
                <a:sym typeface="Century Gothic"/>
              </a:rPr>
              <a:t>MÜZ</a:t>
            </a:r>
            <a:endParaRPr sz="1400" b="0" i="0" u="none" strike="noStrike" cap="none" dirty="0">
              <a:solidFill>
                <a:srgbClr val="000000"/>
              </a:solidFill>
              <a:latin typeface="Arial"/>
              <a:ea typeface="Arial"/>
              <a:cs typeface="Arial"/>
              <a:sym typeface="Arial"/>
            </a:endParaRPr>
          </a:p>
        </p:txBody>
      </p:sp>
      <p:pic>
        <p:nvPicPr>
          <p:cNvPr id="5" name="Resim 4" descr="giyim, kişi, şahıs, insan yüzü, iç mekan içeren bir resim&#10;&#10;Açıklama otomatik olarak oluşturuldu">
            <a:extLst>
              <a:ext uri="{FF2B5EF4-FFF2-40B4-BE49-F238E27FC236}">
                <a16:creationId xmlns:a16="http://schemas.microsoft.com/office/drawing/2014/main" id="{4EBD14C1-2497-FE10-03ED-33C0630C77D9}"/>
              </a:ext>
            </a:extLst>
          </p:cNvPr>
          <p:cNvPicPr>
            <a:picLocks noChangeAspect="1"/>
          </p:cNvPicPr>
          <p:nvPr/>
        </p:nvPicPr>
        <p:blipFill rotWithShape="1">
          <a:blip r:embed="rId2"/>
          <a:srcRect t="6609" b="3882"/>
          <a:stretch/>
        </p:blipFill>
        <p:spPr>
          <a:xfrm>
            <a:off x="207666" y="1435543"/>
            <a:ext cx="7740580" cy="5196370"/>
          </a:xfrm>
          <a:prstGeom prst="rect">
            <a:avLst/>
          </a:prstGeom>
          <a:ln>
            <a:noFill/>
          </a:ln>
          <a:effectLst>
            <a:softEdge rad="112500"/>
          </a:effectLst>
        </p:spPr>
      </p:pic>
      <p:pic>
        <p:nvPicPr>
          <p:cNvPr id="7" name="Resim 6" descr="sanat, mozaik, iç mekan içeren bir resim&#10;&#10;Açıklama otomatik olarak oluşturuldu">
            <a:extLst>
              <a:ext uri="{FF2B5EF4-FFF2-40B4-BE49-F238E27FC236}">
                <a16:creationId xmlns:a16="http://schemas.microsoft.com/office/drawing/2014/main" id="{EFC39AB1-9667-AA5A-53E8-E75971937F6F}"/>
              </a:ext>
            </a:extLst>
          </p:cNvPr>
          <p:cNvPicPr>
            <a:picLocks noChangeAspect="1"/>
          </p:cNvPicPr>
          <p:nvPr/>
        </p:nvPicPr>
        <p:blipFill>
          <a:blip r:embed="rId3"/>
          <a:stretch>
            <a:fillRect/>
          </a:stretch>
        </p:blipFill>
        <p:spPr>
          <a:xfrm>
            <a:off x="4742820" y="1074743"/>
            <a:ext cx="4106427" cy="3079820"/>
          </a:xfrm>
          <a:prstGeom prst="rect">
            <a:avLst/>
          </a:prstGeom>
          <a:ln>
            <a:noFill/>
          </a:ln>
          <a:effectLst>
            <a:softEdge rad="112500"/>
          </a:effectLst>
        </p:spPr>
      </p:pic>
      <p:pic>
        <p:nvPicPr>
          <p:cNvPr id="9" name="Resim 8" descr="sanat, kalıp, desen, düzen, motif, mozaik içeren bir resim&#10;&#10;Açıklama otomatik olarak oluşturuldu">
            <a:extLst>
              <a:ext uri="{FF2B5EF4-FFF2-40B4-BE49-F238E27FC236}">
                <a16:creationId xmlns:a16="http://schemas.microsoft.com/office/drawing/2014/main" id="{7CCFD339-77E0-E7DF-B469-AF0525BDDF22}"/>
              </a:ext>
            </a:extLst>
          </p:cNvPr>
          <p:cNvPicPr>
            <a:picLocks noChangeAspect="1"/>
          </p:cNvPicPr>
          <p:nvPr/>
        </p:nvPicPr>
        <p:blipFill rotWithShape="1">
          <a:blip r:embed="rId4"/>
          <a:srcRect l="12894"/>
          <a:stretch/>
        </p:blipFill>
        <p:spPr>
          <a:xfrm>
            <a:off x="5895032" y="3096207"/>
            <a:ext cx="4106427" cy="3535706"/>
          </a:xfrm>
          <a:prstGeom prst="rect">
            <a:avLst/>
          </a:prstGeom>
          <a:ln>
            <a:noFill/>
          </a:ln>
          <a:effectLst>
            <a:softEdge rad="112500"/>
          </a:effectLst>
        </p:spPr>
      </p:pic>
      <p:pic>
        <p:nvPicPr>
          <p:cNvPr id="11" name="Resim 10" descr="kalıp, desen, düzen, sanat, motif, mozaik içeren bir resim&#10;&#10;Açıklama otomatik olarak oluşturuldu">
            <a:extLst>
              <a:ext uri="{FF2B5EF4-FFF2-40B4-BE49-F238E27FC236}">
                <a16:creationId xmlns:a16="http://schemas.microsoft.com/office/drawing/2014/main" id="{308C1F38-99B6-C728-8322-1048033A0306}"/>
              </a:ext>
            </a:extLst>
          </p:cNvPr>
          <p:cNvPicPr>
            <a:picLocks noChangeAspect="1"/>
          </p:cNvPicPr>
          <p:nvPr/>
        </p:nvPicPr>
        <p:blipFill>
          <a:blip r:embed="rId5"/>
          <a:stretch>
            <a:fillRect/>
          </a:stretch>
        </p:blipFill>
        <p:spPr>
          <a:xfrm>
            <a:off x="7428860" y="2038013"/>
            <a:ext cx="4106428" cy="3079821"/>
          </a:xfrm>
          <a:prstGeom prst="rect">
            <a:avLst/>
          </a:prstGeom>
          <a:ln>
            <a:noFill/>
          </a:ln>
          <a:effectLst>
            <a:softEdge rad="112500"/>
          </a:effectLst>
        </p:spPr>
      </p:pic>
    </p:spTree>
    <p:extLst>
      <p:ext uri="{BB962C8B-B14F-4D97-AF65-F5344CB8AC3E}">
        <p14:creationId xmlns:p14="http://schemas.microsoft.com/office/powerpoint/2010/main" val="35661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73"/>
          <p:cNvSpPr txBox="1">
            <a:spLocks noGrp="1"/>
          </p:cNvSpPr>
          <p:nvPr>
            <p:ph type="ctrTitle"/>
          </p:nvPr>
        </p:nvSpPr>
        <p:spPr>
          <a:xfrm>
            <a:off x="1371600" y="1803405"/>
            <a:ext cx="9448800" cy="182509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Century Gothic"/>
              <a:buNone/>
            </a:pPr>
            <a:r>
              <a:rPr lang="tr-TR" sz="4800" b="1" i="1" dirty="0"/>
              <a:t>AKADEMİK PERSONEL</a:t>
            </a:r>
            <a:endParaRPr dirty="0"/>
          </a:p>
        </p:txBody>
      </p:sp>
    </p:spTree>
    <p:extLst>
      <p:ext uri="{BB962C8B-B14F-4D97-AF65-F5344CB8AC3E}">
        <p14:creationId xmlns:p14="http://schemas.microsoft.com/office/powerpoint/2010/main" val="3847452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74"/>
          <p:cNvSpPr/>
          <p:nvPr/>
        </p:nvSpPr>
        <p:spPr>
          <a:xfrm>
            <a:off x="1772030" y="2278578"/>
            <a:ext cx="4572000"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entury Gothic"/>
                <a:ea typeface="Century Gothic"/>
                <a:cs typeface="Century Gothic"/>
                <a:sym typeface="Century Gothic"/>
              </a:rPr>
              <a:t>Dr. Öğr. Ü. </a:t>
            </a:r>
            <a:r>
              <a:rPr lang="en-US" sz="1800" b="1" i="0" u="none" strike="noStrike" cap="none" dirty="0" err="1">
                <a:solidFill>
                  <a:schemeClr val="dk1"/>
                </a:solidFill>
                <a:latin typeface="Century Gothic"/>
                <a:ea typeface="Century Gothic"/>
                <a:cs typeface="Century Gothic"/>
                <a:sym typeface="Century Gothic"/>
              </a:rPr>
              <a:t>Eylem</a:t>
            </a:r>
            <a:r>
              <a:rPr lang="en-US" sz="1800" b="1" i="0" u="none" strike="noStrike" cap="none" dirty="0">
                <a:solidFill>
                  <a:schemeClr val="dk1"/>
                </a:solidFill>
                <a:latin typeface="Century Gothic"/>
                <a:ea typeface="Century Gothic"/>
                <a:cs typeface="Century Gothic"/>
                <a:sym typeface="Century Gothic"/>
              </a:rPr>
              <a:t> GÜZEL</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lang="tr-TR" sz="1800" b="1" i="0" u="sng" strike="noStrike" cap="none" dirty="0">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800"/>
              <a:buFont typeface="Arial"/>
              <a:buNone/>
            </a:pPr>
            <a:r>
              <a:rPr lang="tr-TR" sz="1800" b="1" i="0" u="sng" strike="noStrike" cap="none" dirty="0">
                <a:solidFill>
                  <a:schemeClr val="dk1"/>
                </a:solidFill>
                <a:latin typeface="Century Gothic"/>
                <a:ea typeface="Century Gothic"/>
                <a:cs typeface="Century Gothic"/>
                <a:sym typeface="Century Gothic"/>
              </a:rPr>
              <a:t>(Bölüm Başkanı)</a:t>
            </a:r>
          </a:p>
        </p:txBody>
      </p:sp>
      <p:sp>
        <p:nvSpPr>
          <p:cNvPr id="818" name="Google Shape;818;p74"/>
          <p:cNvSpPr txBox="1"/>
          <p:nvPr/>
        </p:nvSpPr>
        <p:spPr>
          <a:xfrm>
            <a:off x="5215976" y="5014952"/>
            <a:ext cx="4069423"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entury Gothic"/>
                <a:ea typeface="Century Gothic"/>
                <a:cs typeface="Century Gothic"/>
                <a:sym typeface="Century Gothic"/>
              </a:rPr>
              <a:t>Dr. Öğr. Ü. </a:t>
            </a:r>
            <a:r>
              <a:rPr lang="en-US" sz="1800" b="1" i="0" u="none" strike="noStrike" cap="none" dirty="0" err="1">
                <a:solidFill>
                  <a:schemeClr val="dk1"/>
                </a:solidFill>
                <a:latin typeface="Century Gothic"/>
                <a:ea typeface="Century Gothic"/>
                <a:cs typeface="Century Gothic"/>
                <a:sym typeface="Century Gothic"/>
              </a:rPr>
              <a:t>Çağrı</a:t>
            </a:r>
            <a:r>
              <a:rPr lang="en-US" sz="1800" b="1" i="0" u="none" strike="noStrike" cap="none" dirty="0">
                <a:solidFill>
                  <a:schemeClr val="dk1"/>
                </a:solidFill>
                <a:latin typeface="Century Gothic"/>
                <a:ea typeface="Century Gothic"/>
                <a:cs typeface="Century Gothic"/>
                <a:sym typeface="Century Gothic"/>
              </a:rPr>
              <a:t> Murat TARHAN</a:t>
            </a:r>
            <a:endParaRPr lang="tr-TR" sz="1800" b="1" i="0" u="sng" strike="noStrike" cap="none" dirty="0">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800"/>
              <a:buFont typeface="Arial"/>
              <a:buNone/>
            </a:pPr>
            <a:endParaRPr sz="1400" b="0" i="0" u="sng" strike="noStrike" cap="none" dirty="0">
              <a:solidFill>
                <a:srgbClr val="000000"/>
              </a:solidFill>
              <a:latin typeface="Arial"/>
              <a:ea typeface="Arial"/>
              <a:cs typeface="Arial"/>
              <a:sym typeface="Arial"/>
            </a:endParaRPr>
          </a:p>
        </p:txBody>
      </p:sp>
      <p:sp>
        <p:nvSpPr>
          <p:cNvPr id="819" name="Google Shape;819;p74"/>
          <p:cNvSpPr/>
          <p:nvPr/>
        </p:nvSpPr>
        <p:spPr>
          <a:xfrm>
            <a:off x="7752964" y="2283450"/>
            <a:ext cx="4439036"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err="1">
                <a:solidFill>
                  <a:schemeClr val="dk1"/>
                </a:solidFill>
                <a:latin typeface="Century Gothic"/>
                <a:ea typeface="Century Gothic"/>
                <a:cs typeface="Century Gothic"/>
                <a:sym typeface="Century Gothic"/>
              </a:rPr>
              <a:t>Doç</a:t>
            </a:r>
            <a:r>
              <a:rPr lang="tr-TR" sz="1800" b="1" i="0" u="none" strike="noStrike" cap="none" dirty="0">
                <a:solidFill>
                  <a:schemeClr val="dk1"/>
                </a:solidFill>
                <a:latin typeface="Century Gothic"/>
                <a:ea typeface="Century Gothic"/>
                <a:cs typeface="Century Gothic"/>
                <a:sym typeface="Century Gothic"/>
              </a:rPr>
              <a:t>. </a:t>
            </a:r>
            <a:r>
              <a:rPr lang="en-US" sz="1800" b="1" i="0" u="none" strike="noStrike" cap="none" dirty="0">
                <a:solidFill>
                  <a:schemeClr val="dk1"/>
                </a:solidFill>
                <a:latin typeface="Century Gothic"/>
                <a:ea typeface="Century Gothic"/>
                <a:cs typeface="Century Gothic"/>
                <a:sym typeface="Century Gothic"/>
              </a:rPr>
              <a:t>Dr</a:t>
            </a:r>
            <a:r>
              <a:rPr lang="tr-TR" sz="1800" b="1" i="0" u="none" strike="noStrike" cap="none" dirty="0">
                <a:solidFill>
                  <a:schemeClr val="dk1"/>
                </a:solidFill>
                <a:latin typeface="Century Gothic"/>
                <a:ea typeface="Century Gothic"/>
                <a:cs typeface="Century Gothic"/>
                <a:sym typeface="Century Gothic"/>
              </a:rPr>
              <a:t>. </a:t>
            </a:r>
            <a:r>
              <a:rPr lang="en-US" sz="1800" b="1" i="0" u="none" strike="noStrike" cap="none" dirty="0">
                <a:solidFill>
                  <a:schemeClr val="dk1"/>
                </a:solidFill>
                <a:latin typeface="Century Gothic"/>
                <a:ea typeface="Century Gothic"/>
                <a:cs typeface="Century Gothic"/>
                <a:sym typeface="Century Gothic"/>
              </a:rPr>
              <a:t>İnci TÜRKOĞLU</a:t>
            </a:r>
            <a:endParaRPr sz="1400" b="0" i="0" u="none" strike="noStrike" cap="none" dirty="0">
              <a:solidFill>
                <a:srgbClr val="FF0000"/>
              </a:solidFill>
              <a:sym typeface="Arial"/>
            </a:endParaRPr>
          </a:p>
          <a:p>
            <a:pPr marL="0" marR="0" lvl="0" indent="0" algn="ctr" rtl="0">
              <a:lnSpc>
                <a:spcPct val="100000"/>
              </a:lnSpc>
              <a:spcBef>
                <a:spcPts val="0"/>
              </a:spcBef>
              <a:spcAft>
                <a:spcPts val="0"/>
              </a:spcAft>
              <a:buClr>
                <a:srgbClr val="000000"/>
              </a:buClr>
              <a:buSzPts val="1800"/>
              <a:buFont typeface="Arial"/>
              <a:buNone/>
            </a:pPr>
            <a:endParaRPr lang="en-US" sz="1800" b="1" i="0" u="none" strike="noStrike" cap="none" dirty="0">
              <a:solidFill>
                <a:schemeClr val="dk1"/>
              </a:solidFill>
              <a:latin typeface="Century Gothic"/>
              <a:ea typeface="Century Gothic"/>
              <a:cs typeface="Century Gothic"/>
              <a:sym typeface="Century Gothic"/>
            </a:endParaRPr>
          </a:p>
          <a:p>
            <a:pPr algn="ctr">
              <a:buSzPts val="1800"/>
            </a:pPr>
            <a:r>
              <a:rPr lang="tr-TR" sz="1800" b="1" i="0" u="sng" strike="noStrike" cap="none" dirty="0">
                <a:solidFill>
                  <a:schemeClr val="dk1"/>
                </a:solidFill>
                <a:latin typeface="Century Gothic"/>
                <a:ea typeface="Century Gothic"/>
                <a:cs typeface="Century Gothic"/>
                <a:sym typeface="Century Gothic"/>
              </a:rPr>
              <a:t>(Bölüm Başkan Yardımcısı)</a:t>
            </a:r>
          </a:p>
        </p:txBody>
      </p:sp>
      <p:sp>
        <p:nvSpPr>
          <p:cNvPr id="821" name="Google Shape;821;p74"/>
          <p:cNvSpPr txBox="1"/>
          <p:nvPr/>
        </p:nvSpPr>
        <p:spPr>
          <a:xfrm>
            <a:off x="4309322" y="271303"/>
            <a:ext cx="4541378" cy="1223963"/>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200"/>
              <a:buFont typeface="Century Gothic"/>
              <a:buNone/>
            </a:pPr>
            <a:r>
              <a:rPr lang="tr-TR" sz="3200" b="1" i="1" u="none" strike="noStrike" cap="none" dirty="0">
                <a:solidFill>
                  <a:schemeClr val="accent6"/>
                </a:solidFill>
                <a:latin typeface="Century Gothic"/>
                <a:ea typeface="Century Gothic"/>
                <a:cs typeface="Century Gothic"/>
                <a:sym typeface="Century Gothic"/>
              </a:rPr>
              <a:t>AKADEMİK PERSONEL</a:t>
            </a:r>
            <a:endParaRPr sz="1400" b="0" i="0" u="none" strike="noStrike" cap="none" dirty="0">
              <a:solidFill>
                <a:schemeClr val="accent6"/>
              </a:solidFill>
              <a:latin typeface="Arial"/>
              <a:ea typeface="Arial"/>
              <a:cs typeface="Arial"/>
              <a:sym typeface="Arial"/>
            </a:endParaRPr>
          </a:p>
        </p:txBody>
      </p:sp>
      <p:pic>
        <p:nvPicPr>
          <p:cNvPr id="1026" name="Picture 2">
            <a:extLst>
              <a:ext uri="{FF2B5EF4-FFF2-40B4-BE49-F238E27FC236}">
                <a16:creationId xmlns:a16="http://schemas.microsoft.com/office/drawing/2014/main" id="{554FFA39-2138-3C54-F2A4-50F602EF25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88" y="1443715"/>
            <a:ext cx="1905000" cy="2371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44D061A-70D0-3897-ABEA-C519E4BF46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1774" y="1434190"/>
            <a:ext cx="1905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C3F9E81-29BE-9E60-D3A5-8334AA9A594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813"/>
          <a:stretch/>
        </p:blipFill>
        <p:spPr bwMode="auto">
          <a:xfrm>
            <a:off x="3402667" y="4000500"/>
            <a:ext cx="1813309"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480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30" name="Google Shape;830;p75"/>
          <p:cNvSpPr/>
          <p:nvPr/>
        </p:nvSpPr>
        <p:spPr>
          <a:xfrm>
            <a:off x="2553944" y="2481757"/>
            <a:ext cx="4190185"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entury Gothic"/>
                <a:ea typeface="Century Gothic"/>
                <a:cs typeface="Century Gothic"/>
                <a:sym typeface="Century Gothic"/>
              </a:rPr>
              <a:t>Öğr</a:t>
            </a:r>
            <a:r>
              <a:rPr lang="tr-TR" sz="1800" b="1" i="0" u="none" strike="noStrike" cap="none" dirty="0">
                <a:solidFill>
                  <a:schemeClr val="dk1"/>
                </a:solidFill>
                <a:latin typeface="Century Gothic"/>
                <a:ea typeface="Century Gothic"/>
                <a:cs typeface="Century Gothic"/>
                <a:sym typeface="Century Gothic"/>
              </a:rPr>
              <a:t>. Gör.</a:t>
            </a:r>
            <a:r>
              <a:rPr lang="en-US" sz="1800" b="1" i="0" u="none" strike="noStrike" cap="none" dirty="0">
                <a:solidFill>
                  <a:schemeClr val="dk1"/>
                </a:solidFill>
                <a:latin typeface="Century Gothic"/>
                <a:ea typeface="Century Gothic"/>
                <a:cs typeface="Century Gothic"/>
                <a:sym typeface="Century Gothic"/>
              </a:rPr>
              <a:t> Dr.</a:t>
            </a:r>
            <a:r>
              <a:rPr lang="tr-TR" sz="1800" b="1" i="0" u="none" strike="noStrike" cap="none" dirty="0">
                <a:solidFill>
                  <a:schemeClr val="dk1"/>
                </a:solidFill>
                <a:latin typeface="Century Gothic"/>
                <a:ea typeface="Century Gothic"/>
                <a:cs typeface="Century Gothic"/>
                <a:sym typeface="Century Gothic"/>
              </a:rPr>
              <a:t> </a:t>
            </a:r>
            <a:r>
              <a:rPr lang="en-US" sz="1800" b="1" i="0" u="none" strike="noStrike" cap="none" dirty="0">
                <a:solidFill>
                  <a:schemeClr val="dk1"/>
                </a:solidFill>
                <a:latin typeface="Century Gothic"/>
                <a:ea typeface="Century Gothic"/>
                <a:cs typeface="Century Gothic"/>
                <a:sym typeface="Century Gothic"/>
              </a:rPr>
              <a:t>Ali YAŞAR</a:t>
            </a:r>
            <a:endParaRPr sz="1800" b="0" i="0" u="none" strike="noStrike" cap="none" dirty="0">
              <a:solidFill>
                <a:srgbClr val="FF0000"/>
              </a:solidFill>
              <a:latin typeface="Century Gothic"/>
              <a:ea typeface="Century Gothic"/>
              <a:cs typeface="Century Gothic"/>
              <a:sym typeface="Century Gothic"/>
            </a:endParaRPr>
          </a:p>
        </p:txBody>
      </p:sp>
      <p:sp>
        <p:nvSpPr>
          <p:cNvPr id="838" name="Google Shape;838;p75"/>
          <p:cNvSpPr txBox="1"/>
          <p:nvPr/>
        </p:nvSpPr>
        <p:spPr>
          <a:xfrm>
            <a:off x="4309322" y="271303"/>
            <a:ext cx="4541378" cy="1223963"/>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200"/>
              <a:buFont typeface="Century Gothic"/>
              <a:buNone/>
            </a:pPr>
            <a:r>
              <a:rPr lang="tr-TR" sz="3200" b="1" i="1" u="none" strike="noStrike" cap="none" dirty="0">
                <a:solidFill>
                  <a:schemeClr val="accent6"/>
                </a:solidFill>
                <a:latin typeface="Century Gothic"/>
                <a:ea typeface="Century Gothic"/>
                <a:cs typeface="Century Gothic"/>
                <a:sym typeface="Century Gothic"/>
              </a:rPr>
              <a:t>AKADEMİK PERSONEL</a:t>
            </a:r>
            <a:endParaRPr sz="1400" b="0" i="0" u="none" strike="noStrike" cap="none" dirty="0">
              <a:solidFill>
                <a:schemeClr val="accent6"/>
              </a:solidFill>
              <a:latin typeface="Arial"/>
              <a:ea typeface="Arial"/>
              <a:cs typeface="Arial"/>
              <a:sym typeface="Arial"/>
            </a:endParaRPr>
          </a:p>
        </p:txBody>
      </p:sp>
      <p:pic>
        <p:nvPicPr>
          <p:cNvPr id="2050" name="Picture 2">
            <a:extLst>
              <a:ext uri="{FF2B5EF4-FFF2-40B4-BE49-F238E27FC236}">
                <a16:creationId xmlns:a16="http://schemas.microsoft.com/office/drawing/2014/main" id="{59E2564C-B15B-EDC5-9C4D-23AF497290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724" y="1454138"/>
            <a:ext cx="2117494" cy="2424531"/>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descr="insan yüzü, kişi, şahıs, kitap, kitap dolabı içeren bir resim&#10;&#10;Açıklama otomatik olarak oluşturuldu">
            <a:extLst>
              <a:ext uri="{FF2B5EF4-FFF2-40B4-BE49-F238E27FC236}">
                <a16:creationId xmlns:a16="http://schemas.microsoft.com/office/drawing/2014/main" id="{2ACD6584-F6C9-E235-20F5-04EF19C4C1CB}"/>
              </a:ext>
            </a:extLst>
          </p:cNvPr>
          <p:cNvPicPr>
            <a:picLocks noChangeAspect="1"/>
          </p:cNvPicPr>
          <p:nvPr/>
        </p:nvPicPr>
        <p:blipFill rotWithShape="1">
          <a:blip r:embed="rId4"/>
          <a:srcRect t="6523" b="5094"/>
          <a:stretch/>
        </p:blipFill>
        <p:spPr>
          <a:xfrm>
            <a:off x="6576275" y="1454138"/>
            <a:ext cx="1729930" cy="2424531"/>
          </a:xfrm>
          <a:prstGeom prst="rect">
            <a:avLst/>
          </a:prstGeom>
        </p:spPr>
      </p:pic>
      <p:sp>
        <p:nvSpPr>
          <p:cNvPr id="5" name="Google Shape;830;p75">
            <a:extLst>
              <a:ext uri="{FF2B5EF4-FFF2-40B4-BE49-F238E27FC236}">
                <a16:creationId xmlns:a16="http://schemas.microsoft.com/office/drawing/2014/main" id="{E1FE69A6-400B-B623-8EA5-5E95DEE743E9}"/>
              </a:ext>
            </a:extLst>
          </p:cNvPr>
          <p:cNvSpPr/>
          <p:nvPr/>
        </p:nvSpPr>
        <p:spPr>
          <a:xfrm>
            <a:off x="7800858" y="2481756"/>
            <a:ext cx="4190185"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entury Gothic"/>
                <a:ea typeface="Century Gothic"/>
                <a:cs typeface="Century Gothic"/>
                <a:sym typeface="Century Gothic"/>
              </a:rPr>
              <a:t>Öğr</a:t>
            </a:r>
            <a:r>
              <a:rPr lang="tr-TR" sz="1800" b="1" i="0" u="none" strike="noStrike" cap="none" dirty="0">
                <a:solidFill>
                  <a:schemeClr val="dk1"/>
                </a:solidFill>
                <a:latin typeface="Century Gothic"/>
                <a:ea typeface="Century Gothic"/>
                <a:cs typeface="Century Gothic"/>
                <a:sym typeface="Century Gothic"/>
              </a:rPr>
              <a:t>. Gör. </a:t>
            </a:r>
            <a:r>
              <a:rPr lang="en-US" sz="1800" b="1" i="0" u="none" strike="noStrike" cap="none" dirty="0">
                <a:solidFill>
                  <a:schemeClr val="dk1"/>
                </a:solidFill>
                <a:latin typeface="Century Gothic"/>
                <a:ea typeface="Century Gothic"/>
                <a:cs typeface="Century Gothic"/>
                <a:sym typeface="Century Gothic"/>
              </a:rPr>
              <a:t>Fatma ŞENOL</a:t>
            </a:r>
          </a:p>
          <a:p>
            <a:pPr marL="0" marR="0" lvl="0" indent="0" algn="ctr" rtl="0">
              <a:lnSpc>
                <a:spcPct val="100000"/>
              </a:lnSpc>
              <a:spcBef>
                <a:spcPts val="0"/>
              </a:spcBef>
              <a:spcAft>
                <a:spcPts val="0"/>
              </a:spcAft>
              <a:buClr>
                <a:srgbClr val="000000"/>
              </a:buClr>
              <a:buSzPts val="1800"/>
              <a:buFont typeface="Arial"/>
              <a:buNone/>
            </a:pPr>
            <a:endParaRPr lang="en-US" sz="1800" b="1" dirty="0">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entury Gothic"/>
                <a:ea typeface="Century Gothic"/>
                <a:cs typeface="Century Gothic"/>
                <a:sym typeface="Century Gothic"/>
              </a:rPr>
              <a:t>(</a:t>
            </a:r>
            <a:r>
              <a:rPr lang="en-US" sz="1800" b="1" i="0" u="none" strike="noStrike" cap="none" dirty="0" err="1">
                <a:solidFill>
                  <a:schemeClr val="dk1"/>
                </a:solidFill>
                <a:latin typeface="Century Gothic"/>
                <a:ea typeface="Century Gothic"/>
                <a:cs typeface="Century Gothic"/>
                <a:sym typeface="Century Gothic"/>
              </a:rPr>
              <a:t>Danışmanınız</a:t>
            </a:r>
            <a:r>
              <a:rPr lang="en-US" sz="1800" b="1" i="0" u="none" strike="noStrike" cap="none" dirty="0">
                <a:solidFill>
                  <a:schemeClr val="dk1"/>
                </a:solidFill>
                <a:latin typeface="Century Gothic"/>
                <a:ea typeface="Century Gothic"/>
                <a:cs typeface="Century Gothic"/>
                <a:sym typeface="Century Gothic"/>
              </a:rPr>
              <a:t>)</a:t>
            </a:r>
            <a:endParaRPr sz="1800" b="0" i="0" u="none" strike="noStrike" cap="none" dirty="0">
              <a:solidFill>
                <a:srgbClr val="FF0000"/>
              </a:solidFill>
              <a:latin typeface="Century Gothic"/>
              <a:ea typeface="Century Gothic"/>
              <a:cs typeface="Century Gothic"/>
              <a:sym typeface="Century Gothic"/>
            </a:endParaRPr>
          </a:p>
        </p:txBody>
      </p:sp>
      <p:pic>
        <p:nvPicPr>
          <p:cNvPr id="2052" name="Picture 4">
            <a:extLst>
              <a:ext uri="{FF2B5EF4-FFF2-40B4-BE49-F238E27FC236}">
                <a16:creationId xmlns:a16="http://schemas.microsoft.com/office/drawing/2014/main" id="{78C9D8D6-8F46-128F-CF29-1A5FF4105A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4554" y="4081622"/>
            <a:ext cx="1905000" cy="2505075"/>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830;p75">
            <a:extLst>
              <a:ext uri="{FF2B5EF4-FFF2-40B4-BE49-F238E27FC236}">
                <a16:creationId xmlns:a16="http://schemas.microsoft.com/office/drawing/2014/main" id="{6CE88B94-8D84-C3CD-B52F-DDD9E73F5A57}"/>
              </a:ext>
            </a:extLst>
          </p:cNvPr>
          <p:cNvSpPr/>
          <p:nvPr/>
        </p:nvSpPr>
        <p:spPr>
          <a:xfrm>
            <a:off x="4742438" y="5034571"/>
            <a:ext cx="5979152"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err="1">
                <a:solidFill>
                  <a:schemeClr val="dk1"/>
                </a:solidFill>
                <a:latin typeface="Century Gothic"/>
                <a:ea typeface="Century Gothic"/>
                <a:cs typeface="Century Gothic"/>
                <a:sym typeface="Century Gothic"/>
              </a:rPr>
              <a:t>Arş</a:t>
            </a:r>
            <a:r>
              <a:rPr lang="tr-TR" sz="1800" b="1" i="0" u="none" strike="noStrike" cap="none" dirty="0">
                <a:solidFill>
                  <a:schemeClr val="dk1"/>
                </a:solidFill>
                <a:latin typeface="Century Gothic"/>
                <a:ea typeface="Century Gothic"/>
                <a:cs typeface="Century Gothic"/>
                <a:sym typeface="Century Gothic"/>
              </a:rPr>
              <a:t>. Gör.</a:t>
            </a:r>
            <a:r>
              <a:rPr lang="en-US" sz="1800" b="1" i="0" u="none" strike="noStrike" cap="none" dirty="0">
                <a:solidFill>
                  <a:schemeClr val="dk1"/>
                </a:solidFill>
                <a:latin typeface="Century Gothic"/>
                <a:ea typeface="Century Gothic"/>
                <a:cs typeface="Century Gothic"/>
                <a:sym typeface="Century Gothic"/>
              </a:rPr>
              <a:t> Dr.</a:t>
            </a:r>
            <a:r>
              <a:rPr lang="tr-TR" sz="1800" b="1" i="0" u="none" strike="noStrike" cap="none" dirty="0">
                <a:solidFill>
                  <a:schemeClr val="dk1"/>
                </a:solidFill>
                <a:latin typeface="Century Gothic"/>
                <a:ea typeface="Century Gothic"/>
                <a:cs typeface="Century Gothic"/>
                <a:sym typeface="Century Gothic"/>
              </a:rPr>
              <a:t> </a:t>
            </a:r>
            <a:r>
              <a:rPr lang="en-US" sz="1800" b="1" i="0" u="none" strike="noStrike" cap="none" dirty="0" err="1">
                <a:solidFill>
                  <a:schemeClr val="dk1"/>
                </a:solidFill>
                <a:latin typeface="Century Gothic"/>
                <a:ea typeface="Century Gothic"/>
                <a:cs typeface="Century Gothic"/>
                <a:sym typeface="Century Gothic"/>
              </a:rPr>
              <a:t>Yıldırım</a:t>
            </a:r>
            <a:r>
              <a:rPr lang="en-US" sz="1800" b="1" i="0" u="none" strike="noStrike" cap="none" dirty="0">
                <a:solidFill>
                  <a:schemeClr val="dk1"/>
                </a:solidFill>
                <a:latin typeface="Century Gothic"/>
                <a:ea typeface="Century Gothic"/>
                <a:cs typeface="Century Gothic"/>
                <a:sym typeface="Century Gothic"/>
              </a:rPr>
              <a:t> Hasan SELEKOĞLU</a:t>
            </a:r>
            <a:endParaRPr sz="1800" b="0" i="0" u="none" strike="noStrike" cap="none" dirty="0">
              <a:solidFill>
                <a:srgbClr val="FF0000"/>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994510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pic>
        <p:nvPicPr>
          <p:cNvPr id="853" name="Google Shape;853;p77"/>
          <p:cNvPicPr preferRelativeResize="0"/>
          <p:nvPr/>
        </p:nvPicPr>
        <p:blipFill rotWithShape="1">
          <a:blip r:embed="rId3">
            <a:alphaModFix/>
          </a:blip>
          <a:srcRect/>
          <a:stretch/>
        </p:blipFill>
        <p:spPr>
          <a:xfrm>
            <a:off x="4997570" y="2151734"/>
            <a:ext cx="2196860" cy="2317687"/>
          </a:xfrm>
          <a:prstGeom prst="rect">
            <a:avLst/>
          </a:prstGeom>
          <a:noFill/>
          <a:ln>
            <a:noFill/>
          </a:ln>
        </p:spPr>
      </p:pic>
      <p:sp>
        <p:nvSpPr>
          <p:cNvPr id="2" name="Google Shape;817;p74">
            <a:extLst>
              <a:ext uri="{FF2B5EF4-FFF2-40B4-BE49-F238E27FC236}">
                <a16:creationId xmlns:a16="http://schemas.microsoft.com/office/drawing/2014/main" id="{C3C5A064-235D-575D-DC56-C40AF89B2517}"/>
              </a:ext>
            </a:extLst>
          </p:cNvPr>
          <p:cNvSpPr/>
          <p:nvPr/>
        </p:nvSpPr>
        <p:spPr>
          <a:xfrm>
            <a:off x="3810000" y="4806891"/>
            <a:ext cx="4572000"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entury Gothic"/>
                <a:ea typeface="Century Gothic"/>
                <a:cs typeface="Century Gothic"/>
                <a:sym typeface="Century Gothic"/>
              </a:rPr>
              <a:t>Mehmet SOYUÇOK</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lang="tr-TR" sz="1800" b="1" i="0" u="sng" strike="noStrike" cap="none" dirty="0">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800"/>
              <a:buFont typeface="Arial"/>
              <a:buNone/>
            </a:pPr>
            <a:r>
              <a:rPr lang="tr-TR" sz="1800" b="1" i="0" u="sng" strike="noStrike" cap="none" dirty="0">
                <a:solidFill>
                  <a:schemeClr val="dk1"/>
                </a:solidFill>
                <a:latin typeface="Century Gothic"/>
                <a:ea typeface="Century Gothic"/>
                <a:cs typeface="Century Gothic"/>
                <a:sym typeface="Century Gothic"/>
              </a:rPr>
              <a:t>(Bölüm </a:t>
            </a:r>
            <a:r>
              <a:rPr lang="en-US" sz="1800" b="1" i="0" u="sng" strike="noStrike" cap="none" dirty="0" err="1">
                <a:solidFill>
                  <a:schemeClr val="dk1"/>
                </a:solidFill>
                <a:latin typeface="Century Gothic"/>
                <a:ea typeface="Century Gothic"/>
                <a:cs typeface="Century Gothic"/>
                <a:sym typeface="Century Gothic"/>
              </a:rPr>
              <a:t>Sekreteri</a:t>
            </a:r>
            <a:r>
              <a:rPr lang="tr-TR" sz="1800" b="1" i="0" u="sng" strike="noStrike" cap="none" dirty="0">
                <a:solidFill>
                  <a:schemeClr val="dk1"/>
                </a:solidFill>
                <a:latin typeface="Century Gothic"/>
                <a:ea typeface="Century Gothic"/>
                <a:cs typeface="Century Gothic"/>
                <a:sym typeface="Century Gothic"/>
              </a:rPr>
              <a:t>)</a:t>
            </a:r>
          </a:p>
        </p:txBody>
      </p:sp>
    </p:spTree>
    <p:extLst>
      <p:ext uri="{BB962C8B-B14F-4D97-AF65-F5344CB8AC3E}">
        <p14:creationId xmlns:p14="http://schemas.microsoft.com/office/powerpoint/2010/main" val="1353958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3"/>
          <p:cNvSpPr txBox="1">
            <a:spLocks noGrp="1"/>
          </p:cNvSpPr>
          <p:nvPr>
            <p:ph type="ctrTitle"/>
          </p:nvPr>
        </p:nvSpPr>
        <p:spPr>
          <a:xfrm>
            <a:off x="1371600" y="1803405"/>
            <a:ext cx="9448800" cy="182509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800"/>
              <a:buFont typeface="Century Gothic"/>
              <a:buNone/>
            </a:pPr>
            <a:r>
              <a:rPr lang="tr-TR" sz="4800" b="1" i="1" dirty="0"/>
              <a:t>ÜNİVERSİTE YAŞANTISI</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9" name="Google Shape;269;p14"/>
          <p:cNvSpPr txBox="1">
            <a:spLocks noGrp="1"/>
          </p:cNvSpPr>
          <p:nvPr>
            <p:ph type="body" idx="4294967295"/>
          </p:nvPr>
        </p:nvSpPr>
        <p:spPr>
          <a:xfrm>
            <a:off x="770604" y="1585913"/>
            <a:ext cx="5644484" cy="43921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800"/>
              <a:buFont typeface="Noto Sans Symbols"/>
              <a:buChar char="✔"/>
            </a:pPr>
            <a:r>
              <a:rPr lang="tr-TR" sz="2000" b="1" dirty="0"/>
              <a:t>Yükseköğrenim, 12 yıllık zorunlu eğitim sisteminden birçok yönden farklıdır. </a:t>
            </a:r>
            <a:endParaRPr sz="2400" dirty="0"/>
          </a:p>
          <a:p>
            <a:pPr marL="0" lvl="0" indent="0" algn="l" rtl="0">
              <a:lnSpc>
                <a:spcPct val="90000"/>
              </a:lnSpc>
              <a:spcBef>
                <a:spcPts val="0"/>
              </a:spcBef>
              <a:spcAft>
                <a:spcPts val="0"/>
              </a:spcAft>
              <a:buClr>
                <a:schemeClr val="dk1"/>
              </a:buClr>
              <a:buSzPts val="1800"/>
              <a:buNone/>
            </a:pPr>
            <a:endParaRPr sz="2000" dirty="0"/>
          </a:p>
          <a:p>
            <a:pPr marL="228600" lvl="0" indent="-228600" algn="l" rtl="0">
              <a:lnSpc>
                <a:spcPct val="90000"/>
              </a:lnSpc>
              <a:spcBef>
                <a:spcPts val="0"/>
              </a:spcBef>
              <a:spcAft>
                <a:spcPts val="0"/>
              </a:spcAft>
              <a:buClr>
                <a:schemeClr val="dk1"/>
              </a:buClr>
              <a:buSzPts val="1800"/>
              <a:buFont typeface="Noto Sans Symbols"/>
              <a:buChar char="✔"/>
            </a:pPr>
            <a:r>
              <a:rPr lang="tr-TR" sz="2000" dirty="0"/>
              <a:t>Hayatınız boyunca </a:t>
            </a:r>
            <a:r>
              <a:rPr lang="tr-TR" sz="2000" b="1" dirty="0"/>
              <a:t>akademik, sosyal, sportif ve kültürel imkanlar </a:t>
            </a:r>
            <a:r>
              <a:rPr lang="tr-TR" sz="2000" dirty="0"/>
              <a:t>açısından en fazla sayıda seçeneği üniversite döneminde bulacaksınız. </a:t>
            </a:r>
            <a:endParaRPr sz="2400" dirty="0"/>
          </a:p>
          <a:p>
            <a:pPr marL="228600" lvl="0" indent="-114300" algn="l" rtl="0">
              <a:lnSpc>
                <a:spcPct val="90000"/>
              </a:lnSpc>
              <a:spcBef>
                <a:spcPts val="0"/>
              </a:spcBef>
              <a:spcAft>
                <a:spcPts val="0"/>
              </a:spcAft>
              <a:buClr>
                <a:schemeClr val="dk1"/>
              </a:buClr>
              <a:buSzPts val="1800"/>
              <a:buFont typeface="Noto Sans Symbols"/>
              <a:buNone/>
            </a:pPr>
            <a:endParaRPr sz="2000" dirty="0"/>
          </a:p>
          <a:p>
            <a:pPr marL="228600" lvl="0" indent="-228600" algn="l" rtl="0">
              <a:lnSpc>
                <a:spcPct val="90000"/>
              </a:lnSpc>
              <a:spcBef>
                <a:spcPts val="0"/>
              </a:spcBef>
              <a:spcAft>
                <a:spcPts val="0"/>
              </a:spcAft>
              <a:buClr>
                <a:schemeClr val="dk1"/>
              </a:buClr>
              <a:buSzPts val="1800"/>
              <a:buFont typeface="Noto Sans Symbols"/>
              <a:buChar char="✔"/>
            </a:pPr>
            <a:r>
              <a:rPr lang="tr-TR" sz="2000" dirty="0"/>
              <a:t>Bu imkanlardan faydalanmanız sizin yararınıza olacaktır. </a:t>
            </a:r>
            <a:endParaRPr sz="2400" dirty="0"/>
          </a:p>
          <a:p>
            <a:pPr marL="228600" lvl="0" indent="-114300" algn="l" rtl="0">
              <a:lnSpc>
                <a:spcPct val="90000"/>
              </a:lnSpc>
              <a:spcBef>
                <a:spcPts val="0"/>
              </a:spcBef>
              <a:spcAft>
                <a:spcPts val="0"/>
              </a:spcAft>
              <a:buClr>
                <a:schemeClr val="dk1"/>
              </a:buClr>
              <a:buSzPts val="1800"/>
              <a:buFont typeface="Noto Sans Symbols"/>
              <a:buNone/>
            </a:pPr>
            <a:endParaRPr sz="2000" dirty="0"/>
          </a:p>
          <a:p>
            <a:pPr marL="228600" lvl="0" indent="-228600" algn="l" rtl="0">
              <a:lnSpc>
                <a:spcPct val="90000"/>
              </a:lnSpc>
              <a:spcBef>
                <a:spcPts val="0"/>
              </a:spcBef>
              <a:spcAft>
                <a:spcPts val="0"/>
              </a:spcAft>
              <a:buClr>
                <a:schemeClr val="dk1"/>
              </a:buClr>
              <a:buSzPts val="1800"/>
              <a:buFont typeface="Noto Sans Symbols"/>
              <a:buChar char="✔"/>
            </a:pPr>
            <a:r>
              <a:rPr lang="tr-TR" sz="2000" b="1" dirty="0"/>
              <a:t>Merak edin. Soru sorun. Fikrinizi söyleyin. </a:t>
            </a:r>
            <a:endParaRPr sz="2400" dirty="0"/>
          </a:p>
          <a:p>
            <a:pPr marL="228600" lvl="0" indent="-114300" algn="l" rtl="0">
              <a:lnSpc>
                <a:spcPct val="90000"/>
              </a:lnSpc>
              <a:spcBef>
                <a:spcPts val="0"/>
              </a:spcBef>
              <a:spcAft>
                <a:spcPts val="0"/>
              </a:spcAft>
              <a:buClr>
                <a:schemeClr val="dk1"/>
              </a:buClr>
              <a:buSzPts val="1800"/>
              <a:buFont typeface="Noto Sans Symbols"/>
              <a:buNone/>
            </a:pPr>
            <a:endParaRPr sz="2000" dirty="0"/>
          </a:p>
          <a:p>
            <a:pPr marL="228600" lvl="0" indent="-228600" algn="l" rtl="0">
              <a:lnSpc>
                <a:spcPct val="90000"/>
              </a:lnSpc>
              <a:spcBef>
                <a:spcPts val="0"/>
              </a:spcBef>
              <a:spcAft>
                <a:spcPts val="0"/>
              </a:spcAft>
              <a:buClr>
                <a:schemeClr val="dk1"/>
              </a:buClr>
              <a:buSzPts val="1800"/>
              <a:buFont typeface="Noto Sans Symbols"/>
              <a:buChar char="✔"/>
            </a:pPr>
            <a:r>
              <a:rPr lang="tr-TR" sz="2000" dirty="0"/>
              <a:t>Yargılanma kaygısının bu imkanlardan yararlanmanıza engel olmasına izin vermeyin. </a:t>
            </a:r>
            <a:endParaRPr sz="2400" dirty="0"/>
          </a:p>
        </p:txBody>
      </p:sp>
      <p:sp>
        <p:nvSpPr>
          <p:cNvPr id="270" name="Google Shape;270;p14"/>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ÜNİVERSİTE YAŞANTISI</a:t>
            </a:r>
            <a:endParaRPr sz="1400" b="0" i="0" u="none" strike="noStrike" cap="none" dirty="0">
              <a:solidFill>
                <a:srgbClr val="000000"/>
              </a:solidFill>
              <a:latin typeface="Arial"/>
              <a:ea typeface="Arial"/>
              <a:cs typeface="Arial"/>
              <a:sym typeface="Arial"/>
            </a:endParaRPr>
          </a:p>
        </p:txBody>
      </p:sp>
      <p:pic>
        <p:nvPicPr>
          <p:cNvPr id="271" name="Google Shape;271;p14"/>
          <p:cNvPicPr preferRelativeResize="0"/>
          <p:nvPr/>
        </p:nvPicPr>
        <p:blipFill rotWithShape="1">
          <a:blip r:embed="rId3">
            <a:alphaModFix/>
          </a:blip>
          <a:srcRect l="19686" t="11039" r="28085" b="65"/>
          <a:stretch/>
        </p:blipFill>
        <p:spPr>
          <a:xfrm rot="-5400000">
            <a:off x="7377025" y="1799023"/>
            <a:ext cx="3868200" cy="43849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9">
                                            <p:txEl>
                                              <p:pRg st="0" end="0"/>
                                            </p:txEl>
                                          </p:spTgt>
                                        </p:tgtEl>
                                        <p:attrNameLst>
                                          <p:attrName>style.visibility</p:attrName>
                                        </p:attrNameLst>
                                      </p:cBhvr>
                                      <p:to>
                                        <p:strVal val="visible"/>
                                      </p:to>
                                    </p:set>
                                    <p:animEffect transition="in" filter="fade">
                                      <p:cBhvr>
                                        <p:cTn id="7" dur="500"/>
                                        <p:tgtEl>
                                          <p:spTgt spid="2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9">
                                            <p:txEl>
                                              <p:pRg st="1" end="1"/>
                                            </p:txEl>
                                          </p:spTgt>
                                        </p:tgtEl>
                                        <p:attrNameLst>
                                          <p:attrName>style.visibility</p:attrName>
                                        </p:attrNameLst>
                                      </p:cBhvr>
                                      <p:to>
                                        <p:strVal val="visible"/>
                                      </p:to>
                                    </p:set>
                                    <p:animEffect transition="in" filter="fade">
                                      <p:cBhvr>
                                        <p:cTn id="12" dur="500"/>
                                        <p:tgtEl>
                                          <p:spTgt spid="2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9">
                                            <p:txEl>
                                              <p:pRg st="2" end="2"/>
                                            </p:txEl>
                                          </p:spTgt>
                                        </p:tgtEl>
                                        <p:attrNameLst>
                                          <p:attrName>style.visibility</p:attrName>
                                        </p:attrNameLst>
                                      </p:cBhvr>
                                      <p:to>
                                        <p:strVal val="visible"/>
                                      </p:to>
                                    </p:set>
                                    <p:animEffect transition="in" filter="fade">
                                      <p:cBhvr>
                                        <p:cTn id="17" dur="500"/>
                                        <p:tgtEl>
                                          <p:spTgt spid="26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9">
                                            <p:txEl>
                                              <p:pRg st="3" end="3"/>
                                            </p:txEl>
                                          </p:spTgt>
                                        </p:tgtEl>
                                        <p:attrNameLst>
                                          <p:attrName>style.visibility</p:attrName>
                                        </p:attrNameLst>
                                      </p:cBhvr>
                                      <p:to>
                                        <p:strVal val="visible"/>
                                      </p:to>
                                    </p:set>
                                    <p:animEffect transition="in" filter="fade">
                                      <p:cBhvr>
                                        <p:cTn id="22" dur="500"/>
                                        <p:tgtEl>
                                          <p:spTgt spid="26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9">
                                            <p:txEl>
                                              <p:pRg st="4" end="4"/>
                                            </p:txEl>
                                          </p:spTgt>
                                        </p:tgtEl>
                                        <p:attrNameLst>
                                          <p:attrName>style.visibility</p:attrName>
                                        </p:attrNameLst>
                                      </p:cBhvr>
                                      <p:to>
                                        <p:strVal val="visible"/>
                                      </p:to>
                                    </p:set>
                                    <p:animEffect transition="in" filter="fade">
                                      <p:cBhvr>
                                        <p:cTn id="27" dur="500"/>
                                        <p:tgtEl>
                                          <p:spTgt spid="26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9">
                                            <p:txEl>
                                              <p:pRg st="5" end="5"/>
                                            </p:txEl>
                                          </p:spTgt>
                                        </p:tgtEl>
                                        <p:attrNameLst>
                                          <p:attrName>style.visibility</p:attrName>
                                        </p:attrNameLst>
                                      </p:cBhvr>
                                      <p:to>
                                        <p:strVal val="visible"/>
                                      </p:to>
                                    </p:set>
                                    <p:animEffect transition="in" filter="fade">
                                      <p:cBhvr>
                                        <p:cTn id="32" dur="500"/>
                                        <p:tgtEl>
                                          <p:spTgt spid="26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69">
                                            <p:txEl>
                                              <p:pRg st="6" end="6"/>
                                            </p:txEl>
                                          </p:spTgt>
                                        </p:tgtEl>
                                        <p:attrNameLst>
                                          <p:attrName>style.visibility</p:attrName>
                                        </p:attrNameLst>
                                      </p:cBhvr>
                                      <p:to>
                                        <p:strVal val="visible"/>
                                      </p:to>
                                    </p:set>
                                    <p:animEffect transition="in" filter="fade">
                                      <p:cBhvr>
                                        <p:cTn id="37" dur="500"/>
                                        <p:tgtEl>
                                          <p:spTgt spid="26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69">
                                            <p:txEl>
                                              <p:pRg st="7" end="7"/>
                                            </p:txEl>
                                          </p:spTgt>
                                        </p:tgtEl>
                                        <p:attrNameLst>
                                          <p:attrName>style.visibility</p:attrName>
                                        </p:attrNameLst>
                                      </p:cBhvr>
                                      <p:to>
                                        <p:strVal val="visible"/>
                                      </p:to>
                                    </p:set>
                                    <p:animEffect transition="in" filter="fade">
                                      <p:cBhvr>
                                        <p:cTn id="42" dur="500"/>
                                        <p:tgtEl>
                                          <p:spTgt spid="26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69">
                                            <p:txEl>
                                              <p:pRg st="8" end="8"/>
                                            </p:txEl>
                                          </p:spTgt>
                                        </p:tgtEl>
                                        <p:attrNameLst>
                                          <p:attrName>style.visibility</p:attrName>
                                        </p:attrNameLst>
                                      </p:cBhvr>
                                      <p:to>
                                        <p:strVal val="visible"/>
                                      </p:to>
                                    </p:set>
                                    <p:animEffect transition="in" filter="fade">
                                      <p:cBhvr>
                                        <p:cTn id="47" dur="500"/>
                                        <p:tgtEl>
                                          <p:spTgt spid="26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7" name="Google Shape;277;p15"/>
          <p:cNvSpPr txBox="1">
            <a:spLocks noGrp="1"/>
          </p:cNvSpPr>
          <p:nvPr>
            <p:ph type="body" idx="4294967295"/>
          </p:nvPr>
        </p:nvSpPr>
        <p:spPr>
          <a:xfrm>
            <a:off x="770604" y="2057400"/>
            <a:ext cx="5803932" cy="422452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Font typeface="Noto Sans Symbols"/>
              <a:buChar char="✔"/>
            </a:pPr>
            <a:r>
              <a:rPr lang="tr-TR" sz="2000" dirty="0"/>
              <a:t>Üniversitede görev yapan her bir öğretim üyesinin sizden başka </a:t>
            </a:r>
            <a:r>
              <a:rPr lang="tr-TR" sz="2000" u="sng" dirty="0"/>
              <a:t>onlarca öğrencisi</a:t>
            </a:r>
            <a:r>
              <a:rPr lang="tr-TR" sz="2000" dirty="0"/>
              <a:t> bulunmaktadır.</a:t>
            </a:r>
            <a:endParaRPr sz="2400" dirty="0"/>
          </a:p>
          <a:p>
            <a:pPr marL="0" lvl="0" indent="0" algn="l" rtl="0">
              <a:lnSpc>
                <a:spcPct val="90000"/>
              </a:lnSpc>
              <a:spcBef>
                <a:spcPts val="0"/>
              </a:spcBef>
              <a:spcAft>
                <a:spcPts val="0"/>
              </a:spcAft>
              <a:buClr>
                <a:schemeClr val="dk1"/>
              </a:buClr>
              <a:buSzPts val="1800"/>
              <a:buNone/>
            </a:pPr>
            <a:r>
              <a:rPr lang="tr-TR" sz="2000" dirty="0"/>
              <a:t> </a:t>
            </a:r>
            <a:endParaRPr sz="2400" dirty="0"/>
          </a:p>
          <a:p>
            <a:pPr marL="228600" lvl="0" indent="-228600" algn="l" rtl="0">
              <a:lnSpc>
                <a:spcPct val="90000"/>
              </a:lnSpc>
              <a:spcBef>
                <a:spcPts val="0"/>
              </a:spcBef>
              <a:spcAft>
                <a:spcPts val="0"/>
              </a:spcAft>
              <a:buClr>
                <a:schemeClr val="dk1"/>
              </a:buClr>
              <a:buSzPts val="1800"/>
              <a:buFont typeface="Noto Sans Symbols"/>
              <a:buChar char="✔"/>
            </a:pPr>
            <a:r>
              <a:rPr lang="tr-TR" sz="2000" dirty="0"/>
              <a:t>Öğretim üyesinin dersler dışında yürütmesi gereken bilimsel çalışmaları, akademik ve idari birimlerle ortak yürüttüğü işler, yönettiği projeler, katılması gereken toplantıları olabileceğini aklınızdan çıkarmayın. </a:t>
            </a:r>
            <a:endParaRPr lang="en-US" sz="2000" dirty="0"/>
          </a:p>
          <a:p>
            <a:pPr marL="0" lvl="0" indent="0" algn="l" rtl="0">
              <a:lnSpc>
                <a:spcPct val="90000"/>
              </a:lnSpc>
              <a:spcBef>
                <a:spcPts val="0"/>
              </a:spcBef>
              <a:spcAft>
                <a:spcPts val="0"/>
              </a:spcAft>
              <a:buClr>
                <a:schemeClr val="dk1"/>
              </a:buClr>
              <a:buSzPts val="1800"/>
              <a:buNone/>
            </a:pPr>
            <a:endParaRPr sz="2000" dirty="0"/>
          </a:p>
          <a:p>
            <a:pPr marL="228600" lvl="0" indent="-228600" algn="l" rtl="0">
              <a:lnSpc>
                <a:spcPct val="90000"/>
              </a:lnSpc>
              <a:spcBef>
                <a:spcPts val="1000"/>
              </a:spcBef>
              <a:spcAft>
                <a:spcPts val="0"/>
              </a:spcAft>
              <a:buClr>
                <a:schemeClr val="dk1"/>
              </a:buClr>
              <a:buSzPts val="1800"/>
              <a:buFont typeface="Noto Sans Symbols"/>
              <a:buChar char="✔"/>
            </a:pPr>
            <a:r>
              <a:rPr lang="tr-TR" sz="2000" dirty="0">
                <a:solidFill>
                  <a:srgbClr val="FF0000"/>
                </a:solidFill>
              </a:rPr>
              <a:t>Eğer mümkünse öncelikli olarak sormanız gereken soruyu</a:t>
            </a:r>
            <a:r>
              <a:rPr lang="en-US" sz="2000" dirty="0">
                <a:solidFill>
                  <a:srgbClr val="FF0000"/>
                </a:solidFill>
              </a:rPr>
              <a:t> </a:t>
            </a:r>
            <a:r>
              <a:rPr lang="en-US" sz="2000" dirty="0" err="1">
                <a:solidFill>
                  <a:srgbClr val="FF0000"/>
                </a:solidFill>
              </a:rPr>
              <a:t>yüz</a:t>
            </a:r>
            <a:r>
              <a:rPr lang="en-US" sz="2000" dirty="0">
                <a:solidFill>
                  <a:srgbClr val="FF0000"/>
                </a:solidFill>
              </a:rPr>
              <a:t> </a:t>
            </a:r>
            <a:r>
              <a:rPr lang="en-US" sz="2000" dirty="0" err="1">
                <a:solidFill>
                  <a:srgbClr val="FF0000"/>
                </a:solidFill>
              </a:rPr>
              <a:t>yüze</a:t>
            </a:r>
            <a:r>
              <a:rPr lang="en-US" sz="2000" dirty="0">
                <a:solidFill>
                  <a:srgbClr val="FF0000"/>
                </a:solidFill>
              </a:rPr>
              <a:t> </a:t>
            </a:r>
            <a:r>
              <a:rPr lang="en-US" sz="2000" dirty="0" err="1">
                <a:solidFill>
                  <a:srgbClr val="FF0000"/>
                </a:solidFill>
              </a:rPr>
              <a:t>ya</a:t>
            </a:r>
            <a:r>
              <a:rPr lang="en-US" sz="2000" dirty="0">
                <a:solidFill>
                  <a:srgbClr val="FF0000"/>
                </a:solidFill>
              </a:rPr>
              <a:t> da</a:t>
            </a:r>
            <a:r>
              <a:rPr lang="tr-TR" sz="2000" dirty="0">
                <a:solidFill>
                  <a:srgbClr val="FF0000"/>
                </a:solidFill>
              </a:rPr>
              <a:t> e-posta yoluyla sorun.</a:t>
            </a:r>
            <a:endParaRPr sz="2000" dirty="0">
              <a:solidFill>
                <a:srgbClr val="FF0000"/>
              </a:solidFill>
            </a:endParaRPr>
          </a:p>
        </p:txBody>
      </p:sp>
      <p:sp>
        <p:nvSpPr>
          <p:cNvPr id="278" name="Google Shape;278;p15"/>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ÜNİVERSİTE YAŞANTISI</a:t>
            </a:r>
            <a:endParaRPr sz="1400" b="0" i="0" u="none" strike="noStrike" cap="none" dirty="0">
              <a:solidFill>
                <a:srgbClr val="000000"/>
              </a:solidFill>
              <a:latin typeface="Arial"/>
              <a:ea typeface="Arial"/>
              <a:cs typeface="Arial"/>
              <a:sym typeface="Arial"/>
            </a:endParaRPr>
          </a:p>
        </p:txBody>
      </p:sp>
      <p:pic>
        <p:nvPicPr>
          <p:cNvPr id="279" name="Google Shape;279;p15" descr="White, male faculty earn higher salaries than women ..."/>
          <p:cNvPicPr preferRelativeResize="0"/>
          <p:nvPr/>
        </p:nvPicPr>
        <p:blipFill rotWithShape="1">
          <a:blip r:embed="rId3">
            <a:alphaModFix/>
          </a:blip>
          <a:srcRect/>
          <a:stretch/>
        </p:blipFill>
        <p:spPr>
          <a:xfrm>
            <a:off x="6890088" y="2075649"/>
            <a:ext cx="4616112" cy="306899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7">
                                            <p:txEl>
                                              <p:pRg st="0" end="0"/>
                                            </p:txEl>
                                          </p:spTgt>
                                        </p:tgtEl>
                                        <p:attrNameLst>
                                          <p:attrName>style.visibility</p:attrName>
                                        </p:attrNameLst>
                                      </p:cBhvr>
                                      <p:to>
                                        <p:strVal val="visible"/>
                                      </p:to>
                                    </p:set>
                                    <p:animEffect transition="in" filter="fade">
                                      <p:cBhvr>
                                        <p:cTn id="7" dur="500"/>
                                        <p:tgtEl>
                                          <p:spTgt spid="27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7">
                                            <p:txEl>
                                              <p:pRg st="1" end="1"/>
                                            </p:txEl>
                                          </p:spTgt>
                                        </p:tgtEl>
                                        <p:attrNameLst>
                                          <p:attrName>style.visibility</p:attrName>
                                        </p:attrNameLst>
                                      </p:cBhvr>
                                      <p:to>
                                        <p:strVal val="visible"/>
                                      </p:to>
                                    </p:set>
                                    <p:animEffect transition="in" filter="fade">
                                      <p:cBhvr>
                                        <p:cTn id="12" dur="500"/>
                                        <p:tgtEl>
                                          <p:spTgt spid="27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7">
                                            <p:txEl>
                                              <p:pRg st="2" end="2"/>
                                            </p:txEl>
                                          </p:spTgt>
                                        </p:tgtEl>
                                        <p:attrNameLst>
                                          <p:attrName>style.visibility</p:attrName>
                                        </p:attrNameLst>
                                      </p:cBhvr>
                                      <p:to>
                                        <p:strVal val="visible"/>
                                      </p:to>
                                    </p:set>
                                    <p:animEffect transition="in" filter="fade">
                                      <p:cBhvr>
                                        <p:cTn id="17" dur="500"/>
                                        <p:tgtEl>
                                          <p:spTgt spid="27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7">
                                            <p:txEl>
                                              <p:pRg st="4" end="4"/>
                                            </p:txEl>
                                          </p:spTgt>
                                        </p:tgtEl>
                                        <p:attrNameLst>
                                          <p:attrName>style.visibility</p:attrName>
                                        </p:attrNameLst>
                                      </p:cBhvr>
                                      <p:to>
                                        <p:strVal val="visible"/>
                                      </p:to>
                                    </p:set>
                                    <p:animEffect transition="in" filter="fade">
                                      <p:cBhvr>
                                        <p:cTn id="22" dur="500"/>
                                        <p:tgtEl>
                                          <p:spTgt spid="27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ÜNİVERSİTEMİZ</a:t>
            </a:r>
            <a:endParaRPr dirty="0"/>
          </a:p>
        </p:txBody>
      </p:sp>
      <p:sp>
        <p:nvSpPr>
          <p:cNvPr id="157" name="Google Shape;157;p2"/>
          <p:cNvSpPr txBox="1">
            <a:spLocks noGrp="1"/>
          </p:cNvSpPr>
          <p:nvPr>
            <p:ph type="body" idx="1"/>
          </p:nvPr>
        </p:nvSpPr>
        <p:spPr>
          <a:xfrm>
            <a:off x="550591" y="1688123"/>
            <a:ext cx="5721621" cy="516987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tr-TR" sz="2400" b="1" dirty="0"/>
              <a:t>GENEL BİLGİLER</a:t>
            </a:r>
            <a:endParaRPr sz="2400" dirty="0"/>
          </a:p>
          <a:p>
            <a:pPr marL="0" lvl="0" indent="0" algn="l" rtl="0">
              <a:lnSpc>
                <a:spcPct val="90000"/>
              </a:lnSpc>
              <a:spcBef>
                <a:spcPts val="1000"/>
              </a:spcBef>
              <a:spcAft>
                <a:spcPts val="0"/>
              </a:spcAft>
              <a:buClr>
                <a:schemeClr val="dk1"/>
              </a:buClr>
              <a:buSzPct val="100000"/>
              <a:buNone/>
            </a:pPr>
            <a:r>
              <a:rPr lang="tr-TR" sz="2400" dirty="0"/>
              <a:t>Kuruluş Tarihi: 1992</a:t>
            </a:r>
            <a:endParaRPr sz="2400" dirty="0"/>
          </a:p>
          <a:p>
            <a:pPr marL="0" lvl="0" indent="0" algn="l" rtl="0">
              <a:lnSpc>
                <a:spcPct val="90000"/>
              </a:lnSpc>
              <a:spcBef>
                <a:spcPts val="1000"/>
              </a:spcBef>
              <a:spcAft>
                <a:spcPts val="0"/>
              </a:spcAft>
              <a:buClr>
                <a:schemeClr val="dk1"/>
              </a:buClr>
              <a:buSzPct val="100000"/>
              <a:buNone/>
            </a:pPr>
            <a:r>
              <a:rPr lang="tr-TR" sz="2400" dirty="0"/>
              <a:t>Web adresi: </a:t>
            </a:r>
            <a:r>
              <a:rPr lang="tr-TR" sz="2400" u="sng" dirty="0">
                <a:solidFill>
                  <a:schemeClr val="accent6">
                    <a:lumMod val="50000"/>
                  </a:schemeClr>
                </a:solidFill>
                <a:hlinkClick r:id="rId3">
                  <a:extLst>
                    <a:ext uri="{A12FA001-AC4F-418D-AE19-62706E023703}">
                      <ahyp:hlinkClr xmlns:ahyp="http://schemas.microsoft.com/office/drawing/2018/hyperlinkcolor" val="tx"/>
                    </a:ext>
                  </a:extLst>
                </a:hlinkClick>
              </a:rPr>
              <a:t>www.pau.edu.tr</a:t>
            </a:r>
            <a:endParaRPr sz="2400" dirty="0">
              <a:solidFill>
                <a:schemeClr val="accent6">
                  <a:lumMod val="50000"/>
                </a:schemeClr>
              </a:solidFill>
            </a:endParaRPr>
          </a:p>
          <a:p>
            <a:pPr marL="0" lvl="0" indent="0" algn="l" rtl="0">
              <a:lnSpc>
                <a:spcPct val="90000"/>
              </a:lnSpc>
              <a:spcBef>
                <a:spcPts val="1000"/>
              </a:spcBef>
              <a:spcAft>
                <a:spcPts val="0"/>
              </a:spcAft>
              <a:buClr>
                <a:schemeClr val="dk1"/>
              </a:buClr>
              <a:buSzPct val="100000"/>
              <a:buNone/>
            </a:pPr>
            <a:r>
              <a:rPr lang="tr-TR" sz="2400" dirty="0"/>
              <a:t>49.053 öğrenci</a:t>
            </a:r>
            <a:endParaRPr sz="2400" dirty="0"/>
          </a:p>
          <a:p>
            <a:pPr marL="0" lvl="0" indent="0" algn="l" rtl="0">
              <a:lnSpc>
                <a:spcPct val="90000"/>
              </a:lnSpc>
              <a:spcBef>
                <a:spcPts val="1000"/>
              </a:spcBef>
              <a:spcAft>
                <a:spcPts val="0"/>
              </a:spcAft>
              <a:buClr>
                <a:schemeClr val="dk1"/>
              </a:buClr>
              <a:buSzPct val="100000"/>
              <a:buNone/>
            </a:pPr>
            <a:r>
              <a:rPr lang="tr-TR" sz="2400" dirty="0"/>
              <a:t>2.192 Akademik Personel</a:t>
            </a:r>
            <a:endParaRPr sz="2400" dirty="0"/>
          </a:p>
          <a:p>
            <a:pPr marL="0" lvl="0" indent="0" algn="l" rtl="0">
              <a:lnSpc>
                <a:spcPct val="90000"/>
              </a:lnSpc>
              <a:spcBef>
                <a:spcPts val="1000"/>
              </a:spcBef>
              <a:spcAft>
                <a:spcPts val="0"/>
              </a:spcAft>
              <a:buClr>
                <a:schemeClr val="dk1"/>
              </a:buClr>
              <a:buSzPct val="100000"/>
              <a:buNone/>
            </a:pPr>
            <a:r>
              <a:rPr lang="tr-TR" sz="2400" dirty="0"/>
              <a:t>1.982 İdari Personel</a:t>
            </a:r>
            <a:endParaRPr sz="2400" dirty="0"/>
          </a:p>
          <a:p>
            <a:pPr marL="0" lvl="0" indent="0" algn="l" rtl="0">
              <a:lnSpc>
                <a:spcPct val="90000"/>
              </a:lnSpc>
              <a:spcBef>
                <a:spcPts val="1000"/>
              </a:spcBef>
              <a:spcAft>
                <a:spcPts val="0"/>
              </a:spcAft>
              <a:buClr>
                <a:schemeClr val="dk1"/>
              </a:buClr>
              <a:buSzPct val="100000"/>
              <a:buNone/>
            </a:pPr>
            <a:r>
              <a:rPr lang="tr-TR" sz="2400" dirty="0"/>
              <a:t>19 Fakülte</a:t>
            </a:r>
            <a:endParaRPr sz="2400" dirty="0"/>
          </a:p>
          <a:p>
            <a:pPr marL="0" lvl="0" indent="0" algn="l" rtl="0">
              <a:lnSpc>
                <a:spcPct val="90000"/>
              </a:lnSpc>
              <a:spcBef>
                <a:spcPts val="1000"/>
              </a:spcBef>
              <a:spcAft>
                <a:spcPts val="0"/>
              </a:spcAft>
              <a:buClr>
                <a:schemeClr val="dk1"/>
              </a:buClr>
              <a:buSzPct val="100000"/>
              <a:buNone/>
            </a:pPr>
            <a:r>
              <a:rPr lang="tr-TR" sz="2400" dirty="0"/>
              <a:t>17 Meslek Yüksekokulu</a:t>
            </a:r>
            <a:endParaRPr sz="2400" dirty="0"/>
          </a:p>
          <a:p>
            <a:pPr marL="0" lvl="0" indent="0" algn="l" rtl="0">
              <a:lnSpc>
                <a:spcPct val="90000"/>
              </a:lnSpc>
              <a:spcBef>
                <a:spcPts val="1000"/>
              </a:spcBef>
              <a:spcAft>
                <a:spcPts val="0"/>
              </a:spcAft>
              <a:buClr>
                <a:schemeClr val="dk1"/>
              </a:buClr>
              <a:buSzPct val="100000"/>
              <a:buNone/>
            </a:pPr>
            <a:r>
              <a:rPr lang="tr-TR" sz="2400" dirty="0"/>
              <a:t>1 Yüksekokul</a:t>
            </a:r>
            <a:endParaRPr sz="2400" dirty="0"/>
          </a:p>
          <a:p>
            <a:pPr marL="0" lvl="0" indent="0" algn="l" rtl="0">
              <a:lnSpc>
                <a:spcPct val="90000"/>
              </a:lnSpc>
              <a:spcBef>
                <a:spcPts val="1000"/>
              </a:spcBef>
              <a:spcAft>
                <a:spcPts val="0"/>
              </a:spcAft>
              <a:buClr>
                <a:schemeClr val="dk1"/>
              </a:buClr>
              <a:buSzPct val="100000"/>
              <a:buNone/>
            </a:pPr>
            <a:r>
              <a:rPr lang="tr-TR" sz="2400" dirty="0"/>
              <a:t>6 Enstitü</a:t>
            </a:r>
            <a:endParaRPr sz="2400" dirty="0"/>
          </a:p>
          <a:p>
            <a:pPr marL="0" lvl="0" indent="0" algn="l" rtl="0">
              <a:lnSpc>
                <a:spcPct val="90000"/>
              </a:lnSpc>
              <a:spcBef>
                <a:spcPts val="1000"/>
              </a:spcBef>
              <a:spcAft>
                <a:spcPts val="0"/>
              </a:spcAft>
              <a:buClr>
                <a:schemeClr val="dk1"/>
              </a:buClr>
              <a:buSzPct val="100000"/>
              <a:buNone/>
            </a:pPr>
            <a:r>
              <a:rPr lang="tr-TR" sz="2400" dirty="0"/>
              <a:t>44 Araştırma Merkezi</a:t>
            </a:r>
            <a:endParaRPr sz="2400" dirty="0"/>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endParaRPr dirty="0"/>
          </a:p>
        </p:txBody>
      </p:sp>
      <p:pic>
        <p:nvPicPr>
          <p:cNvPr id="160" name="Google Shape;160;p2"/>
          <p:cNvPicPr preferRelativeResize="0"/>
          <p:nvPr/>
        </p:nvPicPr>
        <p:blipFill rotWithShape="1">
          <a:blip r:embed="rId4">
            <a:alphaModFix/>
          </a:blip>
          <a:srcRect/>
          <a:stretch/>
        </p:blipFill>
        <p:spPr>
          <a:xfrm>
            <a:off x="5999388" y="2161661"/>
            <a:ext cx="5527224" cy="3683769"/>
          </a:xfrm>
          <a:prstGeom prst="rect">
            <a:avLst/>
          </a:prstGeom>
          <a:noFill/>
          <a:ln>
            <a:noFill/>
          </a:ln>
        </p:spPr>
      </p:pic>
      <p:sp>
        <p:nvSpPr>
          <p:cNvPr id="2" name="Dikdörtgen 1">
            <a:extLst>
              <a:ext uri="{FF2B5EF4-FFF2-40B4-BE49-F238E27FC236}">
                <a16:creationId xmlns:a16="http://schemas.microsoft.com/office/drawing/2014/main" id="{6A798093-3AE6-E6BA-13F3-E2C9474246D3}"/>
              </a:ext>
            </a:extLst>
          </p:cNvPr>
          <p:cNvSpPr/>
          <p:nvPr/>
        </p:nvSpPr>
        <p:spPr>
          <a:xfrm>
            <a:off x="550591" y="2612572"/>
            <a:ext cx="4433391" cy="44212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6" name="Google Shape;286;p16"/>
          <p:cNvSpPr txBox="1">
            <a:spLocks noGrp="1"/>
          </p:cNvSpPr>
          <p:nvPr>
            <p:ph type="body" idx="4294967295"/>
          </p:nvPr>
        </p:nvSpPr>
        <p:spPr>
          <a:xfrm>
            <a:off x="116422" y="1661249"/>
            <a:ext cx="5945598" cy="4968151"/>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rtl="0">
              <a:lnSpc>
                <a:spcPct val="90000"/>
              </a:lnSpc>
              <a:spcBef>
                <a:spcPts val="0"/>
              </a:spcBef>
              <a:spcAft>
                <a:spcPts val="0"/>
              </a:spcAft>
              <a:buClr>
                <a:schemeClr val="dk1"/>
              </a:buClr>
              <a:buSzPts val="1800"/>
              <a:buFont typeface="Noto Sans Symbols"/>
              <a:buChar char="✔"/>
            </a:pPr>
            <a:r>
              <a:rPr lang="tr-TR" sz="2400" dirty="0"/>
              <a:t>E-posta başlık ya da </a:t>
            </a:r>
            <a:r>
              <a:rPr lang="tr-TR" sz="2400" b="1" dirty="0"/>
              <a:t>konu</a:t>
            </a:r>
            <a:r>
              <a:rPr lang="tr-TR" sz="2400" dirty="0"/>
              <a:t> değil; metin kutucuğuna yazılır.</a:t>
            </a:r>
            <a:endParaRPr sz="2400" dirty="0"/>
          </a:p>
          <a:p>
            <a:pPr marL="228600" lvl="0" indent="-228600" rtl="0">
              <a:lnSpc>
                <a:spcPct val="90000"/>
              </a:lnSpc>
              <a:spcBef>
                <a:spcPts val="1000"/>
              </a:spcBef>
              <a:spcAft>
                <a:spcPts val="0"/>
              </a:spcAft>
              <a:buClr>
                <a:schemeClr val="dk1"/>
              </a:buClr>
              <a:buSzPts val="1800"/>
              <a:buFont typeface="Noto Sans Symbols"/>
              <a:buChar char="✔"/>
            </a:pPr>
            <a:r>
              <a:rPr lang="tr-TR" sz="2400" dirty="0"/>
              <a:t>Yazdığınız e-postayı göndermeden önce en az bir kez mutlaka okuyun. Kendinizi net bir şekilde ifade edebildiğinizden emin olduktan sonra gönderin. </a:t>
            </a:r>
            <a:endParaRPr sz="2400" dirty="0"/>
          </a:p>
          <a:p>
            <a:pPr marL="228600" lvl="0" indent="-228600" rtl="0">
              <a:lnSpc>
                <a:spcPct val="90000"/>
              </a:lnSpc>
              <a:spcBef>
                <a:spcPts val="1000"/>
              </a:spcBef>
              <a:spcAft>
                <a:spcPts val="0"/>
              </a:spcAft>
              <a:buClr>
                <a:schemeClr val="dk1"/>
              </a:buClr>
              <a:buSzPts val="1800"/>
              <a:buFont typeface="Noto Sans Symbols"/>
              <a:buChar char="✔"/>
            </a:pPr>
            <a:r>
              <a:rPr lang="tr-TR" sz="2400" dirty="0"/>
              <a:t>Öğretim üyesinin ofisine gitmeyi ancak e-posta yoluyla iletişime geçemeyecek kadar acil bir konu varsa düşünebilirsiniz.</a:t>
            </a:r>
            <a:endParaRPr sz="2400" dirty="0"/>
          </a:p>
          <a:p>
            <a:pPr marL="228600" lvl="0" indent="-228600" rtl="0">
              <a:lnSpc>
                <a:spcPct val="90000"/>
              </a:lnSpc>
              <a:spcBef>
                <a:spcPts val="1000"/>
              </a:spcBef>
              <a:spcAft>
                <a:spcPts val="0"/>
              </a:spcAft>
              <a:buSzPts val="1800"/>
              <a:buFont typeface="Noto Sans Symbols"/>
              <a:buChar char="✔"/>
            </a:pPr>
            <a:r>
              <a:rPr lang="tr-TR" sz="2400" dirty="0"/>
              <a:t>Öğretim üyesinin ofisine gitmeyi gerektirecek bir durum olduğunda da </a:t>
            </a:r>
            <a:r>
              <a:rPr lang="tr-TR" sz="2400" b="1" dirty="0"/>
              <a:t>e-posta yoluyla kendisinden randevu isteyin.  </a:t>
            </a:r>
          </a:p>
          <a:p>
            <a:pPr marL="228600" lvl="0" indent="-228600">
              <a:buSzPts val="1800"/>
              <a:buFont typeface="Noto Sans Symbols"/>
              <a:buChar char="✔"/>
            </a:pPr>
            <a:r>
              <a:rPr lang="tr-TR" sz="2400" dirty="0"/>
              <a:t>Öğretim üyesinin </a:t>
            </a:r>
            <a:r>
              <a:rPr lang="tr-TR" sz="2400" b="1" dirty="0"/>
              <a:t>ofis saatlerine </a:t>
            </a:r>
            <a:r>
              <a:rPr lang="tr-TR" sz="2400" dirty="0"/>
              <a:t>dikkat edin.</a:t>
            </a:r>
            <a:endParaRPr sz="2400" b="1" dirty="0"/>
          </a:p>
          <a:p>
            <a:pPr marL="228600" lvl="0" indent="-114300" rtl="0">
              <a:lnSpc>
                <a:spcPct val="90000"/>
              </a:lnSpc>
              <a:spcBef>
                <a:spcPts val="1000"/>
              </a:spcBef>
              <a:spcAft>
                <a:spcPts val="0"/>
              </a:spcAft>
              <a:buClr>
                <a:schemeClr val="dk1"/>
              </a:buClr>
              <a:buSzPts val="1800"/>
              <a:buFont typeface="Noto Sans Symbols"/>
              <a:buNone/>
            </a:pPr>
            <a:endParaRPr sz="1800" dirty="0"/>
          </a:p>
        </p:txBody>
      </p:sp>
      <p:sp>
        <p:nvSpPr>
          <p:cNvPr id="287" name="Google Shape;287;p16"/>
          <p:cNvSpPr txBox="1"/>
          <p:nvPr/>
        </p:nvSpPr>
        <p:spPr>
          <a:xfrm>
            <a:off x="2895600" y="707161"/>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ÜNİVERSİTE YAŞANTISI</a:t>
            </a:r>
            <a:endParaRPr sz="1400" b="0" i="0" u="none" strike="noStrike" cap="none" dirty="0">
              <a:solidFill>
                <a:srgbClr val="000000"/>
              </a:solidFill>
              <a:latin typeface="Arial"/>
              <a:ea typeface="Arial"/>
              <a:cs typeface="Arial"/>
              <a:sym typeface="Arial"/>
            </a:endParaRPr>
          </a:p>
        </p:txBody>
      </p:sp>
      <p:pic>
        <p:nvPicPr>
          <p:cNvPr id="288" name="Google Shape;288;p16"/>
          <p:cNvPicPr preferRelativeResize="0"/>
          <p:nvPr/>
        </p:nvPicPr>
        <p:blipFill rotWithShape="1">
          <a:blip r:embed="rId3">
            <a:alphaModFix/>
          </a:blip>
          <a:srcRect l="19376" t="20732" r="20152" b="30498"/>
          <a:stretch/>
        </p:blipFill>
        <p:spPr>
          <a:xfrm>
            <a:off x="6265447" y="2257748"/>
            <a:ext cx="5759865" cy="3093579"/>
          </a:xfrm>
          <a:prstGeom prst="rect">
            <a:avLst/>
          </a:prstGeom>
          <a:noFill/>
          <a:ln>
            <a:noFill/>
          </a:ln>
        </p:spPr>
      </p:pic>
    </p:spTree>
    <p:extLst>
      <p:ext uri="{BB962C8B-B14F-4D97-AF65-F5344CB8AC3E}">
        <p14:creationId xmlns:p14="http://schemas.microsoft.com/office/powerpoint/2010/main" val="39099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
                                            <p:txEl>
                                              <p:pRg st="0" end="0"/>
                                            </p:txEl>
                                          </p:spTgt>
                                        </p:tgtEl>
                                        <p:attrNameLst>
                                          <p:attrName>style.visibility</p:attrName>
                                        </p:attrNameLst>
                                      </p:cBhvr>
                                      <p:to>
                                        <p:strVal val="visible"/>
                                      </p:to>
                                    </p:set>
                                    <p:animEffect transition="in" filter="fade">
                                      <p:cBhvr>
                                        <p:cTn id="7" dur="500"/>
                                        <p:tgtEl>
                                          <p:spTgt spid="2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
                                            <p:txEl>
                                              <p:pRg st="1" end="1"/>
                                            </p:txEl>
                                          </p:spTgt>
                                        </p:tgtEl>
                                        <p:attrNameLst>
                                          <p:attrName>style.visibility</p:attrName>
                                        </p:attrNameLst>
                                      </p:cBhvr>
                                      <p:to>
                                        <p:strVal val="visible"/>
                                      </p:to>
                                    </p:set>
                                    <p:animEffect transition="in" filter="fade">
                                      <p:cBhvr>
                                        <p:cTn id="12" dur="500"/>
                                        <p:tgtEl>
                                          <p:spTgt spid="28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
                                            <p:txEl>
                                              <p:pRg st="2" end="2"/>
                                            </p:txEl>
                                          </p:spTgt>
                                        </p:tgtEl>
                                        <p:attrNameLst>
                                          <p:attrName>style.visibility</p:attrName>
                                        </p:attrNameLst>
                                      </p:cBhvr>
                                      <p:to>
                                        <p:strVal val="visible"/>
                                      </p:to>
                                    </p:set>
                                    <p:animEffect transition="in" filter="fade">
                                      <p:cBhvr>
                                        <p:cTn id="17" dur="500"/>
                                        <p:tgtEl>
                                          <p:spTgt spid="28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6">
                                            <p:txEl>
                                              <p:pRg st="3" end="3"/>
                                            </p:txEl>
                                          </p:spTgt>
                                        </p:tgtEl>
                                        <p:attrNameLst>
                                          <p:attrName>style.visibility</p:attrName>
                                        </p:attrNameLst>
                                      </p:cBhvr>
                                      <p:to>
                                        <p:strVal val="visible"/>
                                      </p:to>
                                    </p:set>
                                    <p:animEffect transition="in" filter="fade">
                                      <p:cBhvr>
                                        <p:cTn id="22" dur="500"/>
                                        <p:tgtEl>
                                          <p:spTgt spid="28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6">
                                            <p:txEl>
                                              <p:pRg st="4" end="4"/>
                                            </p:txEl>
                                          </p:spTgt>
                                        </p:tgtEl>
                                        <p:attrNameLst>
                                          <p:attrName>style.visibility</p:attrName>
                                        </p:attrNameLst>
                                      </p:cBhvr>
                                      <p:to>
                                        <p:strVal val="visible"/>
                                      </p:to>
                                    </p:set>
                                    <p:animEffect transition="in" filter="fade">
                                      <p:cBhvr>
                                        <p:cTn id="27" dur="500"/>
                                        <p:tgtEl>
                                          <p:spTgt spid="28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6" name="Google Shape;286;p16"/>
          <p:cNvSpPr txBox="1">
            <a:spLocks noGrp="1"/>
          </p:cNvSpPr>
          <p:nvPr>
            <p:ph type="body" idx="4294967295"/>
          </p:nvPr>
        </p:nvSpPr>
        <p:spPr>
          <a:xfrm>
            <a:off x="671512" y="4755315"/>
            <a:ext cx="11042596" cy="2035311"/>
          </a:xfrm>
          <a:prstGeom prst="rect">
            <a:avLst/>
          </a:prstGeom>
          <a:noFill/>
          <a:ln>
            <a:noFill/>
          </a:ln>
        </p:spPr>
        <p:txBody>
          <a:bodyPr spcFirstLastPara="1" wrap="square" lIns="91425" tIns="45700" rIns="91425" bIns="45700" anchor="t" anchorCtr="0">
            <a:normAutofit/>
          </a:bodyPr>
          <a:lstStyle/>
          <a:p>
            <a:pPr marL="228600" lvl="0" indent="-228600" rtl="0">
              <a:lnSpc>
                <a:spcPct val="90000"/>
              </a:lnSpc>
              <a:spcBef>
                <a:spcPts val="1000"/>
              </a:spcBef>
              <a:spcAft>
                <a:spcPts val="0"/>
              </a:spcAft>
              <a:buClr>
                <a:schemeClr val="dk1"/>
              </a:buClr>
              <a:buSzPts val="1800"/>
              <a:buFont typeface="Noto Sans Symbols"/>
              <a:buChar char="✔"/>
            </a:pPr>
            <a:r>
              <a:rPr lang="tr-TR" sz="2400" dirty="0"/>
              <a:t>Ofise girerken öncelikle kapıyı çalmanız ve öğretim üyesinin müsait olup olmadığını sormanız gerekir. </a:t>
            </a:r>
            <a:endParaRPr sz="2800" dirty="0"/>
          </a:p>
          <a:p>
            <a:pPr marL="228600" lvl="0" indent="-228600" rtl="0">
              <a:lnSpc>
                <a:spcPct val="90000"/>
              </a:lnSpc>
              <a:spcBef>
                <a:spcPts val="1000"/>
              </a:spcBef>
              <a:spcAft>
                <a:spcPts val="0"/>
              </a:spcAft>
              <a:buClr>
                <a:schemeClr val="dk1"/>
              </a:buClr>
              <a:buSzPts val="1800"/>
              <a:buFont typeface="Noto Sans Symbols"/>
              <a:buChar char="✔"/>
            </a:pPr>
            <a:r>
              <a:rPr lang="tr-TR" sz="2400" dirty="0"/>
              <a:t>Sağlıklı bir iletişim için sorunuzu önceden hazırlayın ve kendinizi olabildiğince </a:t>
            </a:r>
            <a:r>
              <a:rPr lang="tr-TR" sz="2400" u="sng" dirty="0"/>
              <a:t>kısa ve net bir şekilde</a:t>
            </a:r>
            <a:r>
              <a:rPr lang="tr-TR" sz="2400" dirty="0"/>
              <a:t> ifade etmeye gayret gösterin. </a:t>
            </a:r>
            <a:endParaRPr sz="2800" dirty="0"/>
          </a:p>
          <a:p>
            <a:pPr marL="228600" lvl="0" indent="-114300" rtl="0">
              <a:lnSpc>
                <a:spcPct val="90000"/>
              </a:lnSpc>
              <a:spcBef>
                <a:spcPts val="1000"/>
              </a:spcBef>
              <a:spcAft>
                <a:spcPts val="0"/>
              </a:spcAft>
              <a:buClr>
                <a:schemeClr val="dk1"/>
              </a:buClr>
              <a:buSzPts val="1800"/>
              <a:buFont typeface="Noto Sans Symbols"/>
              <a:buNone/>
            </a:pPr>
            <a:endParaRPr sz="1800" dirty="0"/>
          </a:p>
        </p:txBody>
      </p:sp>
      <p:sp>
        <p:nvSpPr>
          <p:cNvPr id="287" name="Google Shape;287;p16"/>
          <p:cNvSpPr txBox="1"/>
          <p:nvPr/>
        </p:nvSpPr>
        <p:spPr>
          <a:xfrm>
            <a:off x="2895600" y="563562"/>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ÜNİVERSİTE YAŞANTISI</a:t>
            </a:r>
            <a:endParaRPr sz="1400" b="0" i="0" u="none" strike="noStrike" cap="none" dirty="0">
              <a:solidFill>
                <a:srgbClr val="000000"/>
              </a:solidFill>
              <a:latin typeface="Arial"/>
              <a:ea typeface="Arial"/>
              <a:cs typeface="Arial"/>
              <a:sym typeface="Arial"/>
            </a:endParaRPr>
          </a:p>
        </p:txBody>
      </p:sp>
      <p:pic>
        <p:nvPicPr>
          <p:cNvPr id="288" name="Google Shape;288;p16"/>
          <p:cNvPicPr preferRelativeResize="0"/>
          <p:nvPr/>
        </p:nvPicPr>
        <p:blipFill rotWithShape="1">
          <a:blip r:embed="rId3">
            <a:alphaModFix/>
          </a:blip>
          <a:srcRect l="19376" t="20732" r="20152" b="30498"/>
          <a:stretch/>
        </p:blipFill>
        <p:spPr>
          <a:xfrm>
            <a:off x="5546671" y="1457170"/>
            <a:ext cx="5759865" cy="3298145"/>
          </a:xfrm>
          <a:prstGeom prst="rect">
            <a:avLst/>
          </a:prstGeom>
          <a:noFill/>
          <a:ln>
            <a:noFill/>
          </a:ln>
        </p:spPr>
      </p:pic>
      <p:pic>
        <p:nvPicPr>
          <p:cNvPr id="3" name="Picture 2">
            <a:extLst>
              <a:ext uri="{FF2B5EF4-FFF2-40B4-BE49-F238E27FC236}">
                <a16:creationId xmlns:a16="http://schemas.microsoft.com/office/drawing/2014/main" id="{E2532DB7-5B59-1A44-B0E4-6F39B8E647CC}"/>
              </a:ext>
            </a:extLst>
          </p:cNvPr>
          <p:cNvPicPr>
            <a:picLocks noChangeAspect="1"/>
          </p:cNvPicPr>
          <p:nvPr/>
        </p:nvPicPr>
        <p:blipFill rotWithShape="1">
          <a:blip r:embed="rId4"/>
          <a:srcRect t="27977" b="38124"/>
          <a:stretch/>
        </p:blipFill>
        <p:spPr>
          <a:xfrm>
            <a:off x="1168373" y="1457170"/>
            <a:ext cx="4378298" cy="3298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
                                            <p:txEl>
                                              <p:pRg st="0" end="0"/>
                                            </p:txEl>
                                          </p:spTgt>
                                        </p:tgtEl>
                                        <p:attrNameLst>
                                          <p:attrName>style.visibility</p:attrName>
                                        </p:attrNameLst>
                                      </p:cBhvr>
                                      <p:to>
                                        <p:strVal val="visible"/>
                                      </p:to>
                                    </p:set>
                                    <p:animEffect transition="in" filter="fade">
                                      <p:cBhvr>
                                        <p:cTn id="7" dur="500"/>
                                        <p:tgtEl>
                                          <p:spTgt spid="2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
                                            <p:txEl>
                                              <p:pRg st="1" end="1"/>
                                            </p:txEl>
                                          </p:spTgt>
                                        </p:tgtEl>
                                        <p:attrNameLst>
                                          <p:attrName>style.visibility</p:attrName>
                                        </p:attrNameLst>
                                      </p:cBhvr>
                                      <p:to>
                                        <p:strVal val="visible"/>
                                      </p:to>
                                    </p:set>
                                    <p:animEffect transition="in" filter="fade">
                                      <p:cBhvr>
                                        <p:cTn id="12" dur="500"/>
                                        <p:tgtEl>
                                          <p:spTgt spid="28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p17"/>
          <p:cNvSpPr txBox="1">
            <a:spLocks noGrp="1"/>
          </p:cNvSpPr>
          <p:nvPr>
            <p:ph type="body" idx="4294967295"/>
          </p:nvPr>
        </p:nvSpPr>
        <p:spPr>
          <a:xfrm>
            <a:off x="5344027" y="1943657"/>
            <a:ext cx="6647676" cy="5018846"/>
          </a:xfrm>
          <a:prstGeom prst="rect">
            <a:avLst/>
          </a:prstGeom>
          <a:noFill/>
          <a:ln>
            <a:noFill/>
          </a:ln>
        </p:spPr>
        <p:txBody>
          <a:bodyPr spcFirstLastPara="1" wrap="square" lIns="91425" tIns="45700" rIns="91425" bIns="45700" anchor="t" anchorCtr="0">
            <a:normAutofit/>
          </a:bodyPr>
          <a:lstStyle/>
          <a:p>
            <a:pPr marL="228600" lvl="0" indent="-228600" algn="r" rtl="0">
              <a:lnSpc>
                <a:spcPct val="90000"/>
              </a:lnSpc>
              <a:spcBef>
                <a:spcPts val="0"/>
              </a:spcBef>
              <a:spcAft>
                <a:spcPts val="0"/>
              </a:spcAft>
              <a:buClr>
                <a:schemeClr val="dk1"/>
              </a:buClr>
              <a:buSzPts val="1800"/>
              <a:buFont typeface="Noto Sans Symbols"/>
              <a:buChar char="✔"/>
            </a:pPr>
            <a:r>
              <a:rPr lang="tr-TR" sz="1800" b="1" dirty="0"/>
              <a:t>Araştırma Görevlisi: </a:t>
            </a:r>
            <a:endParaRPr dirty="0"/>
          </a:p>
          <a:p>
            <a:pPr marL="0" lvl="0" indent="0" algn="r" rtl="0">
              <a:lnSpc>
                <a:spcPct val="90000"/>
              </a:lnSpc>
              <a:spcBef>
                <a:spcPts val="0"/>
              </a:spcBef>
              <a:spcAft>
                <a:spcPts val="0"/>
              </a:spcAft>
              <a:buClr>
                <a:schemeClr val="dk1"/>
              </a:buClr>
              <a:buSzPts val="1800"/>
              <a:buNone/>
            </a:pPr>
            <a:r>
              <a:rPr lang="tr-TR" sz="1800" dirty="0"/>
              <a:t>İlgili anabilim dalının işleyiş ile ilgili sorunlara ilişkin bilgi edinmek amacıyla başvurulacak ilk birimdir.</a:t>
            </a:r>
            <a:endParaRPr dirty="0"/>
          </a:p>
          <a:p>
            <a:pPr marL="0" lvl="0" indent="0" algn="r" rtl="0">
              <a:lnSpc>
                <a:spcPct val="90000"/>
              </a:lnSpc>
              <a:spcBef>
                <a:spcPts val="0"/>
              </a:spcBef>
              <a:spcAft>
                <a:spcPts val="0"/>
              </a:spcAft>
              <a:buClr>
                <a:schemeClr val="dk1"/>
              </a:buClr>
              <a:buSzPts val="1800"/>
              <a:buNone/>
            </a:pPr>
            <a:r>
              <a:rPr lang="tr-TR" sz="1800" dirty="0"/>
              <a:t> </a:t>
            </a:r>
            <a:endParaRPr dirty="0"/>
          </a:p>
          <a:p>
            <a:pPr marL="228600" lvl="0" indent="-228600" algn="r" rtl="0">
              <a:lnSpc>
                <a:spcPct val="90000"/>
              </a:lnSpc>
              <a:spcBef>
                <a:spcPts val="0"/>
              </a:spcBef>
              <a:spcAft>
                <a:spcPts val="0"/>
              </a:spcAft>
              <a:buClr>
                <a:schemeClr val="dk1"/>
              </a:buClr>
              <a:buSzPts val="1800"/>
              <a:buFont typeface="Noto Sans Symbols"/>
              <a:buChar char="✔"/>
            </a:pPr>
            <a:r>
              <a:rPr lang="tr-TR" sz="1800" b="1" dirty="0"/>
              <a:t>Danışman</a:t>
            </a:r>
            <a:r>
              <a:rPr lang="tr-TR" sz="1800" dirty="0"/>
              <a:t>: </a:t>
            </a:r>
            <a:endParaRPr dirty="0"/>
          </a:p>
          <a:p>
            <a:pPr marL="0" lvl="0" indent="0" algn="r" rtl="0">
              <a:lnSpc>
                <a:spcPct val="90000"/>
              </a:lnSpc>
              <a:spcBef>
                <a:spcPts val="0"/>
              </a:spcBef>
              <a:spcAft>
                <a:spcPts val="0"/>
              </a:spcAft>
              <a:buClr>
                <a:schemeClr val="dk1"/>
              </a:buClr>
              <a:buSzPts val="1800"/>
              <a:buNone/>
            </a:pPr>
            <a:r>
              <a:rPr lang="tr-TR" sz="1800" dirty="0"/>
              <a:t>Öğrencinin ders kaydı, ders ekle-sil kontrolü vb. akademik konularla ilgili sorunlarını çözmede başvuracağı ilk birimdir.</a:t>
            </a:r>
            <a:endParaRPr dirty="0"/>
          </a:p>
          <a:p>
            <a:pPr marL="0" lvl="0" indent="0" algn="r" rtl="0">
              <a:lnSpc>
                <a:spcPct val="90000"/>
              </a:lnSpc>
              <a:spcBef>
                <a:spcPts val="0"/>
              </a:spcBef>
              <a:spcAft>
                <a:spcPts val="0"/>
              </a:spcAft>
              <a:buClr>
                <a:schemeClr val="dk1"/>
              </a:buClr>
              <a:buSzPts val="1800"/>
              <a:buNone/>
            </a:pPr>
            <a:r>
              <a:rPr lang="tr-TR" sz="1800" dirty="0"/>
              <a:t> </a:t>
            </a:r>
            <a:endParaRPr dirty="0"/>
          </a:p>
          <a:p>
            <a:pPr marL="228600" lvl="0" indent="-228600" algn="r" rtl="0">
              <a:lnSpc>
                <a:spcPct val="90000"/>
              </a:lnSpc>
              <a:spcBef>
                <a:spcPts val="0"/>
              </a:spcBef>
              <a:spcAft>
                <a:spcPts val="0"/>
              </a:spcAft>
              <a:buClr>
                <a:schemeClr val="dk1"/>
              </a:buClr>
              <a:buSzPts val="1800"/>
              <a:buFont typeface="Noto Sans Symbols"/>
              <a:buChar char="✔"/>
            </a:pPr>
            <a:r>
              <a:rPr lang="tr-TR" sz="1800" b="1" dirty="0"/>
              <a:t>Bölüm Başkanı</a:t>
            </a:r>
            <a:r>
              <a:rPr lang="tr-TR" sz="1800" dirty="0"/>
              <a:t>:</a:t>
            </a:r>
            <a:endParaRPr dirty="0"/>
          </a:p>
          <a:p>
            <a:pPr marL="0" lvl="0" indent="0" algn="r" rtl="0">
              <a:lnSpc>
                <a:spcPct val="90000"/>
              </a:lnSpc>
              <a:spcBef>
                <a:spcPts val="0"/>
              </a:spcBef>
              <a:spcAft>
                <a:spcPts val="0"/>
              </a:spcAft>
              <a:buClr>
                <a:schemeClr val="dk1"/>
              </a:buClr>
              <a:buSzPts val="1800"/>
              <a:buNone/>
            </a:pPr>
            <a:r>
              <a:rPr lang="tr-TR" sz="1800" dirty="0"/>
              <a:t>Ders dağılımını yapmak, ders programını hazırlamak, danışmanla çözülemeyen durumlarda ve rapor alma, kayıt dondurma gibi durumlarda danışmanın aracılığıyla işleri yürüten yetkilidir.</a:t>
            </a:r>
            <a:endParaRPr dirty="0"/>
          </a:p>
          <a:p>
            <a:pPr marL="0" lvl="0" indent="0" algn="r" rtl="0">
              <a:lnSpc>
                <a:spcPct val="90000"/>
              </a:lnSpc>
              <a:spcBef>
                <a:spcPts val="0"/>
              </a:spcBef>
              <a:spcAft>
                <a:spcPts val="0"/>
              </a:spcAft>
              <a:buClr>
                <a:schemeClr val="dk1"/>
              </a:buClr>
              <a:buSzPts val="1800"/>
              <a:buNone/>
            </a:pPr>
            <a:endParaRPr sz="1800" dirty="0"/>
          </a:p>
          <a:p>
            <a:pPr marL="228600" lvl="0" indent="-228600" algn="r" rtl="0">
              <a:lnSpc>
                <a:spcPct val="90000"/>
              </a:lnSpc>
              <a:spcBef>
                <a:spcPts val="0"/>
              </a:spcBef>
              <a:spcAft>
                <a:spcPts val="0"/>
              </a:spcAft>
              <a:buClr>
                <a:schemeClr val="dk1"/>
              </a:buClr>
              <a:buSzPts val="1800"/>
              <a:buFont typeface="Noto Sans Symbols"/>
              <a:buChar char="✔"/>
            </a:pPr>
            <a:r>
              <a:rPr lang="tr-TR" sz="1800" b="1" dirty="0"/>
              <a:t>Öğretim Üyesi:</a:t>
            </a:r>
            <a:endParaRPr dirty="0"/>
          </a:p>
          <a:p>
            <a:pPr marL="0" lvl="0" indent="0" algn="r" rtl="0">
              <a:lnSpc>
                <a:spcPct val="90000"/>
              </a:lnSpc>
              <a:spcBef>
                <a:spcPts val="0"/>
              </a:spcBef>
              <a:spcAft>
                <a:spcPts val="0"/>
              </a:spcAft>
              <a:buClr>
                <a:schemeClr val="dk1"/>
              </a:buClr>
              <a:buSzPts val="1800"/>
              <a:buNone/>
            </a:pPr>
            <a:r>
              <a:rPr lang="tr-TR" sz="1800" dirty="0"/>
              <a:t> Öğrencilik hayatınız boyunca aldığınız derslerin yürütülmesinden sorumlu, üniversitenin eğitim-öğretim ve araştırma faaliyetlerini yürüten kişidir</a:t>
            </a:r>
            <a:r>
              <a:rPr lang="tr-TR" sz="1800" b="1" dirty="0"/>
              <a:t>. </a:t>
            </a:r>
            <a:endParaRPr dirty="0"/>
          </a:p>
        </p:txBody>
      </p:sp>
      <p:sp>
        <p:nvSpPr>
          <p:cNvPr id="295" name="Google Shape;295;p17"/>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BAZI GÖREV TANIMLARI…</a:t>
            </a:r>
            <a:endParaRPr sz="1400" b="0" i="0" u="none" strike="noStrike" cap="none">
              <a:solidFill>
                <a:srgbClr val="000000"/>
              </a:solidFill>
              <a:latin typeface="Arial"/>
              <a:ea typeface="Arial"/>
              <a:cs typeface="Arial"/>
              <a:sym typeface="Arial"/>
            </a:endParaRPr>
          </a:p>
        </p:txBody>
      </p:sp>
      <p:pic>
        <p:nvPicPr>
          <p:cNvPr id="296" name="Google Shape;296;p17" descr="The requirements for a good history teacher | History Tech"/>
          <p:cNvPicPr preferRelativeResize="0"/>
          <p:nvPr/>
        </p:nvPicPr>
        <p:blipFill rotWithShape="1">
          <a:blip r:embed="rId3">
            <a:alphaModFix/>
          </a:blip>
          <a:srcRect l="35725"/>
          <a:stretch/>
        </p:blipFill>
        <p:spPr>
          <a:xfrm>
            <a:off x="1170040" y="1813028"/>
            <a:ext cx="4173987" cy="431853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4">
                                            <p:txEl>
                                              <p:pRg st="0" end="0"/>
                                            </p:txEl>
                                          </p:spTgt>
                                        </p:tgtEl>
                                        <p:attrNameLst>
                                          <p:attrName>style.visibility</p:attrName>
                                        </p:attrNameLst>
                                      </p:cBhvr>
                                      <p:to>
                                        <p:strVal val="visible"/>
                                      </p:to>
                                    </p:set>
                                    <p:animEffect transition="in" filter="fade">
                                      <p:cBhvr>
                                        <p:cTn id="7" dur="500"/>
                                        <p:tgtEl>
                                          <p:spTgt spid="2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4">
                                            <p:txEl>
                                              <p:pRg st="1" end="1"/>
                                            </p:txEl>
                                          </p:spTgt>
                                        </p:tgtEl>
                                        <p:attrNameLst>
                                          <p:attrName>style.visibility</p:attrName>
                                        </p:attrNameLst>
                                      </p:cBhvr>
                                      <p:to>
                                        <p:strVal val="visible"/>
                                      </p:to>
                                    </p:set>
                                    <p:animEffect transition="in" filter="fade">
                                      <p:cBhvr>
                                        <p:cTn id="12" dur="500"/>
                                        <p:tgtEl>
                                          <p:spTgt spid="2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4">
                                            <p:txEl>
                                              <p:pRg st="2" end="2"/>
                                            </p:txEl>
                                          </p:spTgt>
                                        </p:tgtEl>
                                        <p:attrNameLst>
                                          <p:attrName>style.visibility</p:attrName>
                                        </p:attrNameLst>
                                      </p:cBhvr>
                                      <p:to>
                                        <p:strVal val="visible"/>
                                      </p:to>
                                    </p:set>
                                    <p:animEffect transition="in" filter="fade">
                                      <p:cBhvr>
                                        <p:cTn id="17" dur="500"/>
                                        <p:tgtEl>
                                          <p:spTgt spid="29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4">
                                            <p:txEl>
                                              <p:pRg st="3" end="3"/>
                                            </p:txEl>
                                          </p:spTgt>
                                        </p:tgtEl>
                                        <p:attrNameLst>
                                          <p:attrName>style.visibility</p:attrName>
                                        </p:attrNameLst>
                                      </p:cBhvr>
                                      <p:to>
                                        <p:strVal val="visible"/>
                                      </p:to>
                                    </p:set>
                                    <p:animEffect transition="in" filter="fade">
                                      <p:cBhvr>
                                        <p:cTn id="22" dur="500"/>
                                        <p:tgtEl>
                                          <p:spTgt spid="29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4">
                                            <p:txEl>
                                              <p:pRg st="4" end="4"/>
                                            </p:txEl>
                                          </p:spTgt>
                                        </p:tgtEl>
                                        <p:attrNameLst>
                                          <p:attrName>style.visibility</p:attrName>
                                        </p:attrNameLst>
                                      </p:cBhvr>
                                      <p:to>
                                        <p:strVal val="visible"/>
                                      </p:to>
                                    </p:set>
                                    <p:animEffect transition="in" filter="fade">
                                      <p:cBhvr>
                                        <p:cTn id="27" dur="500"/>
                                        <p:tgtEl>
                                          <p:spTgt spid="29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4">
                                            <p:txEl>
                                              <p:pRg st="5" end="5"/>
                                            </p:txEl>
                                          </p:spTgt>
                                        </p:tgtEl>
                                        <p:attrNameLst>
                                          <p:attrName>style.visibility</p:attrName>
                                        </p:attrNameLst>
                                      </p:cBhvr>
                                      <p:to>
                                        <p:strVal val="visible"/>
                                      </p:to>
                                    </p:set>
                                    <p:animEffect transition="in" filter="fade">
                                      <p:cBhvr>
                                        <p:cTn id="32" dur="500"/>
                                        <p:tgtEl>
                                          <p:spTgt spid="29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4">
                                            <p:txEl>
                                              <p:pRg st="6" end="6"/>
                                            </p:txEl>
                                          </p:spTgt>
                                        </p:tgtEl>
                                        <p:attrNameLst>
                                          <p:attrName>style.visibility</p:attrName>
                                        </p:attrNameLst>
                                      </p:cBhvr>
                                      <p:to>
                                        <p:strVal val="visible"/>
                                      </p:to>
                                    </p:set>
                                    <p:animEffect transition="in" filter="fade">
                                      <p:cBhvr>
                                        <p:cTn id="37" dur="500"/>
                                        <p:tgtEl>
                                          <p:spTgt spid="29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94">
                                            <p:txEl>
                                              <p:pRg st="7" end="7"/>
                                            </p:txEl>
                                          </p:spTgt>
                                        </p:tgtEl>
                                        <p:attrNameLst>
                                          <p:attrName>style.visibility</p:attrName>
                                        </p:attrNameLst>
                                      </p:cBhvr>
                                      <p:to>
                                        <p:strVal val="visible"/>
                                      </p:to>
                                    </p:set>
                                    <p:animEffect transition="in" filter="fade">
                                      <p:cBhvr>
                                        <p:cTn id="42" dur="500"/>
                                        <p:tgtEl>
                                          <p:spTgt spid="29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4">
                                            <p:txEl>
                                              <p:pRg st="8" end="8"/>
                                            </p:txEl>
                                          </p:spTgt>
                                        </p:tgtEl>
                                        <p:attrNameLst>
                                          <p:attrName>style.visibility</p:attrName>
                                        </p:attrNameLst>
                                      </p:cBhvr>
                                      <p:to>
                                        <p:strVal val="visible"/>
                                      </p:to>
                                    </p:set>
                                    <p:animEffect transition="in" filter="fade">
                                      <p:cBhvr>
                                        <p:cTn id="47" dur="500"/>
                                        <p:tgtEl>
                                          <p:spTgt spid="29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94">
                                            <p:txEl>
                                              <p:pRg st="9" end="9"/>
                                            </p:txEl>
                                          </p:spTgt>
                                        </p:tgtEl>
                                        <p:attrNameLst>
                                          <p:attrName>style.visibility</p:attrName>
                                        </p:attrNameLst>
                                      </p:cBhvr>
                                      <p:to>
                                        <p:strVal val="visible"/>
                                      </p:to>
                                    </p:set>
                                    <p:animEffect transition="in" filter="fade">
                                      <p:cBhvr>
                                        <p:cTn id="52" dur="500"/>
                                        <p:tgtEl>
                                          <p:spTgt spid="29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94">
                                            <p:txEl>
                                              <p:pRg st="10" end="10"/>
                                            </p:txEl>
                                          </p:spTgt>
                                        </p:tgtEl>
                                        <p:attrNameLst>
                                          <p:attrName>style.visibility</p:attrName>
                                        </p:attrNameLst>
                                      </p:cBhvr>
                                      <p:to>
                                        <p:strVal val="visible"/>
                                      </p:to>
                                    </p:set>
                                    <p:animEffect transition="in" filter="fade">
                                      <p:cBhvr>
                                        <p:cTn id="57" dur="500"/>
                                        <p:tgtEl>
                                          <p:spTgt spid="29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8"/>
          <p:cNvSpPr/>
          <p:nvPr/>
        </p:nvSpPr>
        <p:spPr>
          <a:xfrm>
            <a:off x="5114925" y="2057401"/>
            <a:ext cx="6800850" cy="3785611"/>
          </a:xfrm>
          <a:prstGeom prst="rect">
            <a:avLst/>
          </a:prstGeom>
          <a:noFill/>
          <a:ln>
            <a:noFill/>
          </a:ln>
        </p:spPr>
        <p:txBody>
          <a:bodyPr spcFirstLastPara="1" wrap="square" lIns="91425" tIns="45700" rIns="91425" bIns="45700" anchor="t" anchorCtr="0">
            <a:spAutoFit/>
          </a:bodyPr>
          <a:lstStyle/>
          <a:p>
            <a:pPr marL="342900" marR="0" lvl="0" indent="-342900" algn="r" rtl="0">
              <a:lnSpc>
                <a:spcPct val="150000"/>
              </a:lnSpc>
              <a:spcBef>
                <a:spcPts val="0"/>
              </a:spcBef>
              <a:spcAft>
                <a:spcPts val="0"/>
              </a:spcAft>
              <a:buClr>
                <a:schemeClr val="accent1"/>
              </a:buClr>
              <a:buSzPts val="1800"/>
              <a:buFont typeface="Noto Sans Symbols"/>
              <a:buChar char="✔"/>
            </a:pPr>
            <a:r>
              <a:rPr lang="tr-TR" sz="2000" b="1" i="0" u="none" strike="noStrike" cap="none" dirty="0">
                <a:solidFill>
                  <a:schemeClr val="dk1"/>
                </a:solidFill>
                <a:latin typeface="Century Gothic"/>
                <a:ea typeface="Century Gothic"/>
                <a:cs typeface="Century Gothic"/>
                <a:sym typeface="Century Gothic"/>
              </a:rPr>
              <a:t>Bölüm Sekreterliği:</a:t>
            </a:r>
            <a:endParaRPr sz="1600" b="0" i="0" u="none" strike="noStrike" cap="none" dirty="0">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800"/>
              <a:buFont typeface="Arial"/>
              <a:buNone/>
            </a:pPr>
            <a:r>
              <a:rPr lang="tr-TR" sz="2000" b="0" i="0" u="none" strike="noStrike" cap="none" dirty="0">
                <a:solidFill>
                  <a:schemeClr val="dk1"/>
                </a:solidFill>
                <a:latin typeface="Century Gothic"/>
                <a:ea typeface="Century Gothic"/>
                <a:cs typeface="Century Gothic"/>
                <a:sym typeface="Century Gothic"/>
              </a:rPr>
              <a:t>Mazeret kaydı-Mazeret sınavları, yaz okulları için dışardan ders almak ve ders kodlama hataları gibi konularda dilekçelerin teslim edildiği birimdir.</a:t>
            </a:r>
            <a:endParaRPr sz="1600" b="0" i="0" u="none" strike="noStrike" cap="none" dirty="0">
              <a:solidFill>
                <a:srgbClr val="000000"/>
              </a:solidFill>
              <a:latin typeface="Arial"/>
              <a:ea typeface="Arial"/>
              <a:cs typeface="Arial"/>
              <a:sym typeface="Arial"/>
            </a:endParaRPr>
          </a:p>
          <a:p>
            <a:pPr marL="285750" marR="0" lvl="0" indent="-285750" algn="r" rtl="0">
              <a:lnSpc>
                <a:spcPct val="150000"/>
              </a:lnSpc>
              <a:spcBef>
                <a:spcPts val="0"/>
              </a:spcBef>
              <a:spcAft>
                <a:spcPts val="0"/>
              </a:spcAft>
              <a:buClr>
                <a:schemeClr val="accent1"/>
              </a:buClr>
              <a:buSzPts val="1800"/>
              <a:buFont typeface="Noto Sans Symbols"/>
              <a:buChar char="✔"/>
            </a:pPr>
            <a:r>
              <a:rPr lang="tr-TR" sz="2000" b="1" i="0" u="none" strike="noStrike" cap="none" dirty="0">
                <a:solidFill>
                  <a:schemeClr val="dk1"/>
                </a:solidFill>
                <a:latin typeface="Century Gothic"/>
                <a:ea typeface="Century Gothic"/>
                <a:cs typeface="Century Gothic"/>
                <a:sym typeface="Century Gothic"/>
              </a:rPr>
              <a:t>Yazı İşleri:</a:t>
            </a:r>
            <a:endParaRPr sz="1600" b="0" i="0" u="none" strike="noStrike" cap="none" dirty="0">
              <a:solidFill>
                <a:srgbClr val="000000"/>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800"/>
              <a:buFont typeface="Arial"/>
              <a:buNone/>
            </a:pPr>
            <a:r>
              <a:rPr lang="tr-TR" sz="2000" b="0" i="0" u="none" strike="noStrike" cap="none" dirty="0">
                <a:solidFill>
                  <a:schemeClr val="dk1"/>
                </a:solidFill>
                <a:latin typeface="Century Gothic"/>
                <a:ea typeface="Century Gothic"/>
                <a:cs typeface="Century Gothic"/>
                <a:sym typeface="Century Gothic"/>
              </a:rPr>
              <a:t>Muafiyet, ders silme-ekleme, not düzeltmeleri vb. gibi yönetim kuruluna girmesi gereken evrakların takibi, Soyadı değişikliği ile ilgili dilekçenin verildiği birimdir</a:t>
            </a:r>
            <a:r>
              <a:rPr lang="tr-TR" sz="1800" b="0" i="0" u="none" strike="noStrike" cap="none" dirty="0">
                <a:solidFill>
                  <a:schemeClr val="dk1"/>
                </a:solidFill>
                <a:latin typeface="Century Gothic"/>
                <a:ea typeface="Century Gothic"/>
                <a:cs typeface="Century Gothic"/>
                <a:sym typeface="Century Gothic"/>
              </a:rPr>
              <a:t>. </a:t>
            </a:r>
            <a:endParaRPr sz="1400" b="0" i="0" u="none" strike="noStrike" cap="none" dirty="0">
              <a:solidFill>
                <a:srgbClr val="000000"/>
              </a:solidFill>
              <a:latin typeface="Arial"/>
              <a:ea typeface="Arial"/>
              <a:cs typeface="Arial"/>
              <a:sym typeface="Arial"/>
            </a:endParaRPr>
          </a:p>
        </p:txBody>
      </p:sp>
      <p:sp>
        <p:nvSpPr>
          <p:cNvPr id="303" name="Google Shape;303;p18"/>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err="1">
                <a:solidFill>
                  <a:schemeClr val="dk1"/>
                </a:solidFill>
                <a:latin typeface="Century Gothic"/>
                <a:ea typeface="Century Gothic"/>
                <a:cs typeface="Century Gothic"/>
                <a:sym typeface="Century Gothic"/>
              </a:rPr>
              <a:t>DiKKAT</a:t>
            </a:r>
            <a:r>
              <a:rPr lang="tr-TR" sz="3600" b="1" i="1" u="none" strike="noStrike" cap="none" dirty="0">
                <a:solidFill>
                  <a:schemeClr val="dk1"/>
                </a:solidFill>
                <a:latin typeface="Century Gothic"/>
                <a:ea typeface="Century Gothic"/>
                <a:cs typeface="Century Gothic"/>
                <a:sym typeface="Century Gothic"/>
              </a:rPr>
              <a:t> </a:t>
            </a:r>
            <a:r>
              <a:rPr lang="tr-TR" sz="3600" b="1" i="1" u="none" strike="noStrike" cap="none" dirty="0" err="1">
                <a:solidFill>
                  <a:schemeClr val="dk1"/>
                </a:solidFill>
                <a:latin typeface="Century Gothic"/>
                <a:ea typeface="Century Gothic"/>
                <a:cs typeface="Century Gothic"/>
                <a:sym typeface="Century Gothic"/>
              </a:rPr>
              <a:t>EDiLMESi</a:t>
            </a:r>
            <a:r>
              <a:rPr lang="tr-TR" sz="3600" b="1" i="1" u="none" strike="noStrike" cap="none" dirty="0">
                <a:solidFill>
                  <a:schemeClr val="dk1"/>
                </a:solidFill>
                <a:latin typeface="Century Gothic"/>
                <a:ea typeface="Century Gothic"/>
                <a:cs typeface="Century Gothic"/>
                <a:sym typeface="Century Gothic"/>
              </a:rPr>
              <a:t> GEREKENLER</a:t>
            </a:r>
            <a:endParaRPr sz="1400" b="0" i="0" u="none" strike="noStrike" cap="none" dirty="0">
              <a:solidFill>
                <a:srgbClr val="000000"/>
              </a:solidFill>
              <a:latin typeface="Arial"/>
              <a:ea typeface="Arial"/>
              <a:cs typeface="Arial"/>
              <a:sym typeface="Arial"/>
            </a:endParaRPr>
          </a:p>
        </p:txBody>
      </p:sp>
      <p:pic>
        <p:nvPicPr>
          <p:cNvPr id="304" name="Google Shape;304;p18" descr="Receptionist - Wikipedia"/>
          <p:cNvPicPr preferRelativeResize="0"/>
          <p:nvPr/>
        </p:nvPicPr>
        <p:blipFill rotWithShape="1">
          <a:blip r:embed="rId3">
            <a:alphaModFix/>
          </a:blip>
          <a:srcRect/>
          <a:stretch/>
        </p:blipFill>
        <p:spPr>
          <a:xfrm>
            <a:off x="978068" y="2617407"/>
            <a:ext cx="3835063" cy="311006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9"/>
          <p:cNvSpPr txBox="1">
            <a:spLocks noGrp="1"/>
          </p:cNvSpPr>
          <p:nvPr>
            <p:ph type="title"/>
          </p:nvPr>
        </p:nvSpPr>
        <p:spPr>
          <a:xfrm>
            <a:off x="586854" y="1531275"/>
            <a:ext cx="3990588"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ÖĞRENCİ İŞLERİ</a:t>
            </a:r>
            <a:endParaRPr dirty="0"/>
          </a:p>
        </p:txBody>
      </p:sp>
      <p:sp>
        <p:nvSpPr>
          <p:cNvPr id="310" name="Google Shape;310;p19"/>
          <p:cNvSpPr txBox="1">
            <a:spLocks noGrp="1"/>
          </p:cNvSpPr>
          <p:nvPr>
            <p:ph type="body" idx="1"/>
          </p:nvPr>
        </p:nvSpPr>
        <p:spPr>
          <a:xfrm>
            <a:off x="1110953" y="2630551"/>
            <a:ext cx="6060556" cy="3261596"/>
          </a:xfrm>
          <a:prstGeom prst="rect">
            <a:avLst/>
          </a:prstGeom>
          <a:noFill/>
          <a:ln>
            <a:noFill/>
          </a:ln>
        </p:spPr>
        <p:txBody>
          <a:bodyPr spcFirstLastPara="1" wrap="square" lIns="91425" tIns="45700" rIns="91425" bIns="45700" anchor="t" anchorCtr="0">
            <a:normAutofit/>
          </a:bodyPr>
          <a:lstStyle/>
          <a:p>
            <a:pPr marL="0" lvl="1" indent="0" algn="l" rtl="0">
              <a:lnSpc>
                <a:spcPct val="90000"/>
              </a:lnSpc>
              <a:spcBef>
                <a:spcPts val="0"/>
              </a:spcBef>
              <a:spcAft>
                <a:spcPts val="0"/>
              </a:spcAft>
              <a:buClr>
                <a:schemeClr val="dk1"/>
              </a:buClr>
              <a:buSzPts val="2000"/>
              <a:buChar char="•"/>
            </a:pPr>
            <a:r>
              <a:rPr lang="tr-TR" sz="2400" dirty="0"/>
              <a:t>Öğrenci belgesi</a:t>
            </a:r>
            <a:endParaRPr sz="2400" dirty="0"/>
          </a:p>
          <a:p>
            <a:pPr marL="0" lvl="1" indent="0" algn="l" rtl="0">
              <a:lnSpc>
                <a:spcPct val="90000"/>
              </a:lnSpc>
              <a:spcBef>
                <a:spcPts val="500"/>
              </a:spcBef>
              <a:spcAft>
                <a:spcPts val="0"/>
              </a:spcAft>
              <a:buClr>
                <a:schemeClr val="dk1"/>
              </a:buClr>
              <a:buSzPts val="2000"/>
              <a:buChar char="•"/>
            </a:pPr>
            <a:r>
              <a:rPr lang="tr-TR" sz="2400" dirty="0"/>
              <a:t>Transkript (not çizelgesi)</a:t>
            </a:r>
            <a:endParaRPr sz="2400" dirty="0"/>
          </a:p>
          <a:p>
            <a:pPr marL="0" lvl="1" indent="0" algn="l" rtl="0">
              <a:lnSpc>
                <a:spcPct val="90000"/>
              </a:lnSpc>
              <a:spcBef>
                <a:spcPts val="500"/>
              </a:spcBef>
              <a:spcAft>
                <a:spcPts val="0"/>
              </a:spcAft>
              <a:buClr>
                <a:schemeClr val="dk1"/>
              </a:buClr>
              <a:buSzPts val="2000"/>
              <a:buChar char="•"/>
            </a:pPr>
            <a:r>
              <a:rPr lang="tr-TR" sz="2400" dirty="0"/>
              <a:t>Öğrenci kartı kaybedilmesi </a:t>
            </a:r>
            <a:endParaRPr sz="2400" dirty="0"/>
          </a:p>
        </p:txBody>
      </p:sp>
      <p:pic>
        <p:nvPicPr>
          <p:cNvPr id="312" name="Google Shape;312;p19" descr="AlfabeBook"/>
          <p:cNvPicPr preferRelativeResize="0"/>
          <p:nvPr/>
        </p:nvPicPr>
        <p:blipFill rotWithShape="1">
          <a:blip r:embed="rId3">
            <a:alphaModFix/>
          </a:blip>
          <a:srcRect/>
          <a:stretch/>
        </p:blipFill>
        <p:spPr>
          <a:xfrm>
            <a:off x="8267700" y="2196447"/>
            <a:ext cx="3238500" cy="3695700"/>
          </a:xfrm>
          <a:prstGeom prst="rect">
            <a:avLst/>
          </a:prstGeom>
          <a:noFill/>
          <a:ln>
            <a:noFill/>
          </a:ln>
        </p:spPr>
      </p:pic>
      <p:sp>
        <p:nvSpPr>
          <p:cNvPr id="313" name="Google Shape;313;p19"/>
          <p:cNvSpPr txBox="1"/>
          <p:nvPr/>
        </p:nvSpPr>
        <p:spPr>
          <a:xfrm>
            <a:off x="3309258" y="552386"/>
            <a:ext cx="8610600" cy="1293028"/>
          </a:xfrm>
          <a:prstGeom prst="rect">
            <a:avLst/>
          </a:prstGeom>
          <a:noFill/>
          <a:ln>
            <a:noFill/>
          </a:ln>
        </p:spPr>
        <p:txBody>
          <a:bodyPr spcFirstLastPara="1" wrap="square" lIns="91425" tIns="45700" rIns="91425" bIns="45700" anchor="t" anchorCtr="0">
            <a:normAutofit/>
          </a:bodyPr>
          <a:lstStyle/>
          <a:p>
            <a:pPr lvl="0" algn="r">
              <a:lnSpc>
                <a:spcPct val="90000"/>
              </a:lnSpc>
              <a:buClr>
                <a:schemeClr val="dk1"/>
              </a:buClr>
              <a:buSzPts val="3600"/>
            </a:pPr>
            <a:r>
              <a:rPr lang="tr-TR" sz="3600" b="1" i="1" dirty="0" err="1">
                <a:solidFill>
                  <a:schemeClr val="dk1"/>
                </a:solidFill>
                <a:latin typeface="Century Gothic"/>
                <a:ea typeface="Century Gothic"/>
                <a:cs typeface="Century Gothic"/>
                <a:sym typeface="Century Gothic"/>
              </a:rPr>
              <a:t>DiKKAT</a:t>
            </a:r>
            <a:r>
              <a:rPr lang="tr-TR" sz="3600" b="1" i="1" dirty="0">
                <a:solidFill>
                  <a:schemeClr val="dk1"/>
                </a:solidFill>
                <a:latin typeface="Century Gothic"/>
                <a:ea typeface="Century Gothic"/>
                <a:cs typeface="Century Gothic"/>
                <a:sym typeface="Century Gothic"/>
              </a:rPr>
              <a:t> </a:t>
            </a:r>
            <a:r>
              <a:rPr lang="tr-TR" sz="3600" b="1" i="1" dirty="0" err="1">
                <a:solidFill>
                  <a:schemeClr val="dk1"/>
                </a:solidFill>
                <a:latin typeface="Century Gothic"/>
                <a:ea typeface="Century Gothic"/>
                <a:cs typeface="Century Gothic"/>
                <a:sym typeface="Century Gothic"/>
              </a:rPr>
              <a:t>EDiLMESi</a:t>
            </a:r>
            <a:r>
              <a:rPr lang="tr-TR" sz="3600" b="1" i="1" dirty="0">
                <a:solidFill>
                  <a:schemeClr val="dk1"/>
                </a:solidFill>
                <a:latin typeface="Century Gothic"/>
                <a:ea typeface="Century Gothic"/>
                <a:cs typeface="Century Gothic"/>
                <a:sym typeface="Century Gothic"/>
              </a:rPr>
              <a:t> GEREKENLER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0"/>
          <p:cNvSpPr txBox="1">
            <a:spLocks noGrp="1"/>
          </p:cNvSpPr>
          <p:nvPr>
            <p:ph type="subTitle" idx="1"/>
          </p:nvPr>
        </p:nvSpPr>
        <p:spPr>
          <a:xfrm>
            <a:off x="4074587" y="2901052"/>
            <a:ext cx="6633037" cy="1887478"/>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SzPts val="2000"/>
              <a:buNone/>
            </a:pPr>
            <a:endParaRPr dirty="0"/>
          </a:p>
          <a:p>
            <a:pPr marL="0" lvl="0" indent="0" algn="r" rtl="0">
              <a:lnSpc>
                <a:spcPct val="90000"/>
              </a:lnSpc>
              <a:spcBef>
                <a:spcPts val="0"/>
              </a:spcBef>
              <a:spcAft>
                <a:spcPts val="0"/>
              </a:spcAft>
              <a:buSzPts val="2000"/>
              <a:buNone/>
            </a:pPr>
            <a:r>
              <a:rPr lang="tr-TR" dirty="0"/>
              <a:t>Ayrıntılı bilgiyi; </a:t>
            </a:r>
            <a:r>
              <a:rPr lang="tr-TR" u="sng" dirty="0">
                <a:solidFill>
                  <a:schemeClr val="hlink"/>
                </a:solidFill>
                <a:hlinkClick r:id="rId3"/>
              </a:rPr>
              <a:t>https://www.pau.edu.tr/pau/tr/mevzuat</a:t>
            </a:r>
            <a:endParaRPr u="sng" dirty="0">
              <a:solidFill>
                <a:schemeClr val="hlink"/>
              </a:solidFill>
            </a:endParaRPr>
          </a:p>
          <a:p>
            <a:pPr marL="0" lvl="0" indent="0" algn="r" rtl="0">
              <a:lnSpc>
                <a:spcPct val="90000"/>
              </a:lnSpc>
              <a:spcBef>
                <a:spcPts val="0"/>
              </a:spcBef>
              <a:spcAft>
                <a:spcPts val="0"/>
              </a:spcAft>
              <a:buSzPts val="2000"/>
              <a:buNone/>
            </a:pPr>
            <a:r>
              <a:rPr lang="tr-TR" dirty="0"/>
              <a:t>adresinden alabilirsiniz.</a:t>
            </a:r>
            <a:endParaRPr dirty="0"/>
          </a:p>
        </p:txBody>
      </p:sp>
      <p:sp>
        <p:nvSpPr>
          <p:cNvPr id="319" name="Google Shape;319;p20"/>
          <p:cNvSpPr txBox="1"/>
          <p:nvPr/>
        </p:nvSpPr>
        <p:spPr>
          <a:xfrm>
            <a:off x="2209800" y="1978553"/>
            <a:ext cx="8610600" cy="666493"/>
          </a:xfrm>
          <a:prstGeom prst="rect">
            <a:avLst/>
          </a:prstGeom>
          <a:noFill/>
          <a:ln>
            <a:noFill/>
          </a:ln>
        </p:spPr>
        <p:txBody>
          <a:bodyPr spcFirstLastPara="1" wrap="square" lIns="91425" tIns="45700" rIns="91425" bIns="45700" anchor="b" anchorCtr="0">
            <a:normAutofit/>
          </a:bodyPr>
          <a:lstStyle/>
          <a:p>
            <a:pPr marL="0" marR="0" lvl="0" indent="0" algn="r" rtl="0">
              <a:lnSpc>
                <a:spcPct val="90000"/>
              </a:lnSpc>
              <a:spcBef>
                <a:spcPts val="0"/>
              </a:spcBef>
              <a:spcAft>
                <a:spcPts val="0"/>
              </a:spcAft>
              <a:buClr>
                <a:schemeClr val="dk2"/>
              </a:buClr>
              <a:buSzPts val="3600"/>
              <a:buFont typeface="Century Gothic"/>
              <a:buNone/>
            </a:pPr>
            <a:r>
              <a:rPr lang="tr-TR" sz="3600" b="1" i="1" u="none" strike="noStrike" cap="none" dirty="0">
                <a:solidFill>
                  <a:schemeClr val="dk2"/>
                </a:solidFill>
                <a:latin typeface="Century Gothic"/>
                <a:ea typeface="Century Gothic"/>
                <a:cs typeface="Century Gothic"/>
                <a:sym typeface="Century Gothic"/>
              </a:rPr>
              <a:t>ÖNLİSANS VE LİSANS YÖNETMELİĞİ</a:t>
            </a:r>
            <a:endParaRPr sz="3600" b="1" i="1" u="none" strike="noStrike" cap="none" dirty="0">
              <a:solidFill>
                <a:schemeClr val="dk1"/>
              </a:solidFill>
              <a:latin typeface="Century Gothic"/>
              <a:ea typeface="Century Gothic"/>
              <a:cs typeface="Century Gothic"/>
              <a:sym typeface="Century Gothic"/>
            </a:endParaRPr>
          </a:p>
        </p:txBody>
      </p:sp>
      <p:pic>
        <p:nvPicPr>
          <p:cNvPr id="320" name="Google Shape;320;p20" descr="Introducing the Blockchain Token Securities &lt;strong&gt;Law&lt;/strong&gt; Framework"/>
          <p:cNvPicPr preferRelativeResize="0"/>
          <p:nvPr/>
        </p:nvPicPr>
        <p:blipFill rotWithShape="1">
          <a:blip r:embed="rId4">
            <a:alphaModFix/>
          </a:blip>
          <a:srcRect/>
          <a:stretch/>
        </p:blipFill>
        <p:spPr>
          <a:xfrm>
            <a:off x="1934497" y="2513009"/>
            <a:ext cx="2511672" cy="16734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7" name="Google Shape;327;p21"/>
          <p:cNvPicPr preferRelativeResize="0"/>
          <p:nvPr/>
        </p:nvPicPr>
        <p:blipFill rotWithShape="1">
          <a:blip r:embed="rId3">
            <a:alphaModFix/>
          </a:blip>
          <a:srcRect t="4382" b="15642"/>
          <a:stretch/>
        </p:blipFill>
        <p:spPr>
          <a:xfrm>
            <a:off x="798445" y="1499616"/>
            <a:ext cx="7964555" cy="3193774"/>
          </a:xfrm>
          <a:prstGeom prst="rect">
            <a:avLst/>
          </a:prstGeom>
          <a:noFill/>
          <a:ln>
            <a:noFill/>
          </a:ln>
        </p:spPr>
      </p:pic>
      <p:sp>
        <p:nvSpPr>
          <p:cNvPr id="328" name="Google Shape;328;p21"/>
          <p:cNvSpPr txBox="1"/>
          <p:nvPr/>
        </p:nvSpPr>
        <p:spPr>
          <a:xfrm>
            <a:off x="3075432" y="563562"/>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err="1">
                <a:solidFill>
                  <a:schemeClr val="dk1"/>
                </a:solidFill>
                <a:latin typeface="Century Gothic"/>
                <a:ea typeface="Century Gothic"/>
                <a:cs typeface="Century Gothic"/>
                <a:sym typeface="Century Gothic"/>
              </a:rPr>
              <a:t>AKADEMiK</a:t>
            </a:r>
            <a:r>
              <a:rPr lang="tr-TR" sz="3600" b="1" i="1" u="none" strike="noStrike" cap="none" dirty="0">
                <a:solidFill>
                  <a:schemeClr val="dk1"/>
                </a:solidFill>
                <a:latin typeface="Century Gothic"/>
                <a:ea typeface="Century Gothic"/>
                <a:cs typeface="Century Gothic"/>
                <a:sym typeface="Century Gothic"/>
              </a:rPr>
              <a:t> </a:t>
            </a:r>
            <a:r>
              <a:rPr lang="tr-TR" sz="3600" b="1" i="1" u="none" strike="noStrike" cap="none" dirty="0" err="1">
                <a:solidFill>
                  <a:schemeClr val="dk1"/>
                </a:solidFill>
                <a:latin typeface="Century Gothic"/>
                <a:ea typeface="Century Gothic"/>
                <a:cs typeface="Century Gothic"/>
                <a:sym typeface="Century Gothic"/>
              </a:rPr>
              <a:t>TAKViM</a:t>
            </a:r>
            <a:endParaRPr sz="1400" b="0" i="0" u="none" strike="noStrike" cap="none" dirty="0">
              <a:solidFill>
                <a:srgbClr val="000000"/>
              </a:solidFill>
              <a:latin typeface="Arial"/>
              <a:ea typeface="Arial"/>
              <a:cs typeface="Arial"/>
              <a:sym typeface="Arial"/>
            </a:endParaRPr>
          </a:p>
        </p:txBody>
      </p:sp>
      <p:sp>
        <p:nvSpPr>
          <p:cNvPr id="326" name="Google Shape;326;p21"/>
          <p:cNvSpPr txBox="1"/>
          <p:nvPr/>
        </p:nvSpPr>
        <p:spPr>
          <a:xfrm>
            <a:off x="702755" y="4475302"/>
            <a:ext cx="10983277"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tr-TR" sz="2400" b="0" i="0" u="none" strike="noStrike" cap="none" dirty="0">
                <a:solidFill>
                  <a:schemeClr val="dk1"/>
                </a:solidFill>
                <a:latin typeface="Century Gothic" panose="020B0502020202020204" pitchFamily="34" charset="0"/>
                <a:ea typeface="Century Gothic"/>
                <a:cs typeface="Century Gothic"/>
                <a:sym typeface="Century Gothic"/>
              </a:rPr>
              <a:t>Akademik takvim, üniversitelerin kayıt yenileme, ders ekle-sil, oryantasyon programı, akademik konular ile ilgili son başvuru tarihleri, sınav başlangıç-bitiş tarihleri ve resmi tatil günleri vb. bilgileri içeren takvimdir.</a:t>
            </a:r>
            <a:endParaRPr sz="1600" dirty="0">
              <a:latin typeface="Century Gothic" panose="020B0502020202020204" pitchFamily="34" charset="0"/>
            </a:endParaRPr>
          </a:p>
          <a:p>
            <a:pPr marL="0" marR="0" lvl="0" indent="0" algn="ctr" rtl="0">
              <a:lnSpc>
                <a:spcPct val="100000"/>
              </a:lnSpc>
              <a:spcBef>
                <a:spcPts val="0"/>
              </a:spcBef>
              <a:spcAft>
                <a:spcPts val="0"/>
              </a:spcAft>
              <a:buClr>
                <a:srgbClr val="000000"/>
              </a:buClr>
              <a:buSzPts val="2000"/>
              <a:buFont typeface="Arial"/>
              <a:buNone/>
            </a:pPr>
            <a:endParaRPr sz="2400" b="0" i="0" u="none" strike="noStrike" cap="none" dirty="0">
              <a:solidFill>
                <a:schemeClr val="dk1"/>
              </a:solidFill>
              <a:latin typeface="Century Gothic" panose="020B0502020202020204" pitchFamily="34" charset="0"/>
              <a:ea typeface="Century Gothic"/>
              <a:cs typeface="Century Gothic"/>
              <a:sym typeface="Century Gothic"/>
            </a:endParaRPr>
          </a:p>
          <a:p>
            <a:pPr marL="0" marR="0" lvl="0" indent="0" algn="ctr" rtl="0">
              <a:lnSpc>
                <a:spcPct val="100000"/>
              </a:lnSpc>
              <a:spcBef>
                <a:spcPts val="0"/>
              </a:spcBef>
              <a:spcAft>
                <a:spcPts val="0"/>
              </a:spcAft>
              <a:buClr>
                <a:srgbClr val="000000"/>
              </a:buClr>
              <a:buSzPts val="2000"/>
              <a:buFont typeface="Arial"/>
              <a:buNone/>
            </a:pPr>
            <a:r>
              <a:rPr lang="tr-TR" sz="2400" b="1" i="0" u="none" strike="noStrike" cap="none" dirty="0">
                <a:solidFill>
                  <a:srgbClr val="FF0000"/>
                </a:solidFill>
                <a:latin typeface="Century Gothic" panose="020B0502020202020204" pitchFamily="34" charset="0"/>
                <a:ea typeface="Century Gothic"/>
                <a:cs typeface="Century Gothic"/>
                <a:sym typeface="Century Gothic"/>
              </a:rPr>
              <a:t>Akademik takvimi takip ederek ders kaydını ve işlemlerini gerçekleştirmek öğrencinin sorumluluğundadır!</a:t>
            </a:r>
            <a:endParaRPr sz="1600" b="1" i="0" u="none" strike="noStrike" cap="none" dirty="0">
              <a:solidFill>
                <a:srgbClr val="FF0000"/>
              </a:solidFill>
              <a:latin typeface="Century Gothic" panose="020B0502020202020204" pitchFamily="34" charset="0"/>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2"/>
          <p:cNvSpPr txBox="1">
            <a:spLocks noGrp="1"/>
          </p:cNvSpPr>
          <p:nvPr>
            <p:ph type="body" idx="1"/>
          </p:nvPr>
        </p:nvSpPr>
        <p:spPr>
          <a:xfrm>
            <a:off x="5057622" y="2093976"/>
            <a:ext cx="6759580" cy="4383024"/>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dk1"/>
              </a:buClr>
              <a:buSzPts val="1800"/>
              <a:buNone/>
            </a:pPr>
            <a:endParaRPr sz="1800" dirty="0"/>
          </a:p>
          <a:p>
            <a:pPr marL="0" lvl="0" indent="0" algn="r" rtl="0">
              <a:lnSpc>
                <a:spcPct val="90000"/>
              </a:lnSpc>
              <a:spcBef>
                <a:spcPts val="1000"/>
              </a:spcBef>
              <a:spcAft>
                <a:spcPts val="0"/>
              </a:spcAft>
              <a:buClr>
                <a:schemeClr val="dk1"/>
              </a:buClr>
              <a:buSzPts val="1800"/>
              <a:buNone/>
            </a:pPr>
            <a:r>
              <a:rPr lang="tr-TR" sz="2400" dirty="0"/>
              <a:t>Pusula Bilgi Sistemi, tüm uygulamalara tek bir kullanıcı adı ve şifre ile erişebilmeyi sağlayan ortak kimlik doğrulama platformudur.</a:t>
            </a:r>
            <a:endParaRPr sz="2800" dirty="0"/>
          </a:p>
          <a:p>
            <a:pPr marL="0" lvl="0" indent="0" algn="r" rtl="0">
              <a:lnSpc>
                <a:spcPct val="90000"/>
              </a:lnSpc>
              <a:spcBef>
                <a:spcPts val="1000"/>
              </a:spcBef>
              <a:spcAft>
                <a:spcPts val="0"/>
              </a:spcAft>
              <a:buClr>
                <a:schemeClr val="dk1"/>
              </a:buClr>
              <a:buSzPts val="1800"/>
              <a:buNone/>
            </a:pPr>
            <a:endParaRPr sz="2800" dirty="0"/>
          </a:p>
          <a:p>
            <a:pPr marL="0" lvl="0" indent="0" algn="r" rtl="0">
              <a:lnSpc>
                <a:spcPct val="90000"/>
              </a:lnSpc>
              <a:spcBef>
                <a:spcPts val="1000"/>
              </a:spcBef>
              <a:spcAft>
                <a:spcPts val="0"/>
              </a:spcAft>
              <a:buClr>
                <a:schemeClr val="dk1"/>
              </a:buClr>
              <a:buSzPts val="1800"/>
              <a:buNone/>
            </a:pPr>
            <a:r>
              <a:rPr lang="tr-TR" sz="2400" dirty="0"/>
              <a:t>Ders seçimlerinizi yapmak, notlarınıza (Öğrenci Bilgi Sistemi) ve e-postanıza bakmak için bu sistemi kullanırsınız.</a:t>
            </a:r>
            <a:endParaRPr sz="2800" dirty="0"/>
          </a:p>
          <a:p>
            <a:pPr marL="0" lvl="0" indent="0" algn="r" rtl="0">
              <a:lnSpc>
                <a:spcPct val="90000"/>
              </a:lnSpc>
              <a:spcBef>
                <a:spcPts val="1000"/>
              </a:spcBef>
              <a:spcAft>
                <a:spcPts val="0"/>
              </a:spcAft>
              <a:buClr>
                <a:schemeClr val="dk1"/>
              </a:buClr>
              <a:buSzPts val="1800"/>
              <a:buNone/>
            </a:pPr>
            <a:endParaRPr sz="2400" b="1" dirty="0"/>
          </a:p>
          <a:p>
            <a:pPr marL="0" lvl="0" indent="0" algn="r" rtl="0">
              <a:lnSpc>
                <a:spcPct val="90000"/>
              </a:lnSpc>
              <a:spcBef>
                <a:spcPts val="1000"/>
              </a:spcBef>
              <a:spcAft>
                <a:spcPts val="0"/>
              </a:spcAft>
              <a:buClr>
                <a:schemeClr val="dk1"/>
              </a:buClr>
              <a:buSzPts val="1800"/>
              <a:buNone/>
            </a:pPr>
            <a:r>
              <a:rPr lang="tr-TR" sz="2400" b="1" dirty="0"/>
              <a:t>Giriş yapmak için:</a:t>
            </a:r>
            <a:r>
              <a:rPr lang="tr-TR" sz="2400" dirty="0"/>
              <a:t> </a:t>
            </a:r>
            <a:r>
              <a:rPr lang="tr-TR" sz="2400" u="sng" dirty="0">
                <a:solidFill>
                  <a:schemeClr val="hlink"/>
                </a:solidFill>
                <a:hlinkClick r:id="rId3"/>
              </a:rPr>
              <a:t>https://pusula.pau.edu.tr/</a:t>
            </a:r>
            <a:endParaRPr sz="2400" u="sng" dirty="0"/>
          </a:p>
          <a:p>
            <a:pPr marL="0" lvl="0" indent="0" algn="r" rtl="0">
              <a:lnSpc>
                <a:spcPct val="90000"/>
              </a:lnSpc>
              <a:spcBef>
                <a:spcPts val="1000"/>
              </a:spcBef>
              <a:spcAft>
                <a:spcPts val="0"/>
              </a:spcAft>
              <a:buClr>
                <a:schemeClr val="dk1"/>
              </a:buClr>
              <a:buSzPts val="1800"/>
              <a:buNone/>
            </a:pPr>
            <a:endParaRPr sz="1800" dirty="0"/>
          </a:p>
        </p:txBody>
      </p:sp>
      <p:pic>
        <p:nvPicPr>
          <p:cNvPr id="335" name="Google Shape;335;p22"/>
          <p:cNvPicPr preferRelativeResize="0"/>
          <p:nvPr/>
        </p:nvPicPr>
        <p:blipFill rotWithShape="1">
          <a:blip r:embed="rId4">
            <a:alphaModFix/>
          </a:blip>
          <a:srcRect l="29881" t="12368" r="30155" b="12031"/>
          <a:stretch/>
        </p:blipFill>
        <p:spPr>
          <a:xfrm>
            <a:off x="727587" y="2209800"/>
            <a:ext cx="3854246" cy="3667431"/>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
        <p:nvSpPr>
          <p:cNvPr id="336" name="Google Shape;336;p22"/>
          <p:cNvSpPr txBox="1"/>
          <p:nvPr/>
        </p:nvSpPr>
        <p:spPr>
          <a:xfrm>
            <a:off x="3048000" y="916773"/>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PUSULA BİLGİ SİSTEMİ</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3"/>
          <p:cNvSpPr txBox="1">
            <a:spLocks noGrp="1"/>
          </p:cNvSpPr>
          <p:nvPr>
            <p:ph type="body" idx="1"/>
          </p:nvPr>
        </p:nvSpPr>
        <p:spPr>
          <a:xfrm>
            <a:off x="2711824" y="1912101"/>
            <a:ext cx="9282952" cy="468464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dk1"/>
              </a:buClr>
              <a:buSzPts val="1600"/>
              <a:buNone/>
            </a:pPr>
            <a:r>
              <a:rPr lang="tr-TR" sz="2000" dirty="0">
                <a:solidFill>
                  <a:schemeClr val="dk1"/>
                </a:solidFill>
              </a:rPr>
              <a:t>Öğrenciler</a:t>
            </a:r>
            <a:r>
              <a:rPr lang="tr-TR" sz="2000" b="1" dirty="0">
                <a:solidFill>
                  <a:schemeClr val="dk1"/>
                </a:solidFill>
              </a:rPr>
              <a:t> ders kayıt işlemlerini kendileri </a:t>
            </a:r>
            <a:r>
              <a:rPr lang="tr-TR" sz="2000" dirty="0">
                <a:solidFill>
                  <a:schemeClr val="dk1"/>
                </a:solidFill>
              </a:rPr>
              <a:t>yapacaktır. </a:t>
            </a:r>
            <a:endParaRPr sz="2800" dirty="0"/>
          </a:p>
          <a:p>
            <a:pPr marL="0" lvl="0" indent="0" algn="r" rtl="0">
              <a:lnSpc>
                <a:spcPct val="100000"/>
              </a:lnSpc>
              <a:spcBef>
                <a:spcPts val="0"/>
              </a:spcBef>
              <a:spcAft>
                <a:spcPts val="0"/>
              </a:spcAft>
              <a:buClr>
                <a:schemeClr val="dk1"/>
              </a:buClr>
              <a:buSzPts val="1600"/>
              <a:buNone/>
            </a:pPr>
            <a:r>
              <a:rPr lang="tr-TR" sz="2000" dirty="0">
                <a:solidFill>
                  <a:schemeClr val="dk1"/>
                </a:solidFill>
              </a:rPr>
              <a:t>Öğrenimleri süresince de </a:t>
            </a:r>
            <a:r>
              <a:rPr lang="tr-TR" sz="2000" u="sng" dirty="0">
                <a:solidFill>
                  <a:schemeClr val="dk1"/>
                </a:solidFill>
              </a:rPr>
              <a:t>güz ve bahar dönemleri başında</a:t>
            </a:r>
            <a:r>
              <a:rPr lang="tr-TR" sz="2000" dirty="0">
                <a:solidFill>
                  <a:schemeClr val="dk1"/>
                </a:solidFill>
              </a:rPr>
              <a:t>, </a:t>
            </a:r>
            <a:endParaRPr sz="2800" dirty="0"/>
          </a:p>
          <a:p>
            <a:pPr marL="0" lvl="0" indent="0" algn="r" rtl="0">
              <a:lnSpc>
                <a:spcPct val="100000"/>
              </a:lnSpc>
              <a:spcBef>
                <a:spcPts val="0"/>
              </a:spcBef>
              <a:spcAft>
                <a:spcPts val="0"/>
              </a:spcAft>
              <a:buClr>
                <a:schemeClr val="dk1"/>
              </a:buClr>
              <a:buSzPts val="1600"/>
              <a:buNone/>
            </a:pPr>
            <a:r>
              <a:rPr lang="tr-TR" sz="2000" dirty="0">
                <a:solidFill>
                  <a:schemeClr val="dk1"/>
                </a:solidFill>
              </a:rPr>
              <a:t>akademik takvimde belirtilen süre içerisinde kayıt yenilemek zorundadırlar. </a:t>
            </a:r>
            <a:endParaRPr sz="2800" dirty="0"/>
          </a:p>
          <a:p>
            <a:pPr marL="457200" lvl="1" indent="0" algn="r" rtl="0">
              <a:lnSpc>
                <a:spcPct val="100000"/>
              </a:lnSpc>
              <a:spcBef>
                <a:spcPts val="0"/>
              </a:spcBef>
              <a:spcAft>
                <a:spcPts val="0"/>
              </a:spcAft>
              <a:buClr>
                <a:schemeClr val="dk1"/>
              </a:buClr>
              <a:buSzPts val="1600"/>
              <a:buNone/>
            </a:pPr>
            <a:endParaRPr dirty="0"/>
          </a:p>
          <a:p>
            <a:pPr marL="457200" lvl="1" indent="0" algn="r" rtl="0">
              <a:lnSpc>
                <a:spcPct val="100000"/>
              </a:lnSpc>
              <a:spcBef>
                <a:spcPts val="0"/>
              </a:spcBef>
              <a:spcAft>
                <a:spcPts val="0"/>
              </a:spcAft>
              <a:buClr>
                <a:schemeClr val="dk1"/>
              </a:buClr>
              <a:buSzPts val="1600"/>
              <a:buNone/>
            </a:pPr>
            <a:r>
              <a:rPr lang="tr-TR" b="1" dirty="0"/>
              <a:t>Ders kaydı:</a:t>
            </a:r>
            <a:endParaRPr sz="2800" dirty="0"/>
          </a:p>
          <a:p>
            <a:pPr marL="0" lvl="0" indent="0" algn="r" rtl="0">
              <a:lnSpc>
                <a:spcPct val="100000"/>
              </a:lnSpc>
              <a:spcBef>
                <a:spcPts val="0"/>
              </a:spcBef>
              <a:spcAft>
                <a:spcPts val="0"/>
              </a:spcAft>
              <a:buClr>
                <a:schemeClr val="dk1"/>
              </a:buClr>
              <a:buSzPts val="1600"/>
              <a:buNone/>
            </a:pPr>
            <a:r>
              <a:rPr lang="tr-TR" sz="2000" dirty="0" err="1"/>
              <a:t>https</a:t>
            </a:r>
            <a:r>
              <a:rPr lang="tr-TR" sz="2000" dirty="0"/>
              <a:t>://</a:t>
            </a:r>
            <a:r>
              <a:rPr lang="tr-TR" sz="2000" dirty="0" err="1"/>
              <a:t>pusula.pau.edu.tr</a:t>
            </a:r>
            <a:r>
              <a:rPr lang="tr-TR" sz="2000" dirty="0"/>
              <a:t> adresine kullanıcı adı ve şifreniz ile </a:t>
            </a:r>
            <a:endParaRPr sz="2800" dirty="0"/>
          </a:p>
          <a:p>
            <a:pPr marL="0" lvl="0" indent="0" algn="r" rtl="0">
              <a:lnSpc>
                <a:spcPct val="100000"/>
              </a:lnSpc>
              <a:spcBef>
                <a:spcPts val="0"/>
              </a:spcBef>
              <a:spcAft>
                <a:spcPts val="0"/>
              </a:spcAft>
              <a:buClr>
                <a:schemeClr val="dk1"/>
              </a:buClr>
              <a:buSzPts val="1600"/>
              <a:buNone/>
            </a:pPr>
            <a:r>
              <a:rPr lang="tr-TR" sz="2000" dirty="0"/>
              <a:t>giriş yaptıktan sonra size uygun olan menüden ders kayıtlarınızı yapabilirsiniz. </a:t>
            </a:r>
            <a:endParaRPr sz="2800" dirty="0"/>
          </a:p>
          <a:p>
            <a:pPr marL="0" lvl="0" indent="0" algn="r" rtl="0">
              <a:lnSpc>
                <a:spcPct val="100000"/>
              </a:lnSpc>
              <a:spcBef>
                <a:spcPts val="0"/>
              </a:spcBef>
              <a:spcAft>
                <a:spcPts val="0"/>
              </a:spcAft>
              <a:buClr>
                <a:schemeClr val="dk1"/>
              </a:buClr>
              <a:buSzPts val="1600"/>
              <a:buNone/>
            </a:pPr>
            <a:r>
              <a:rPr lang="tr-TR" sz="2000" dirty="0"/>
              <a:t>Ders kayıtlarının nasıl yapılacağı ile ilgili videoyu </a:t>
            </a:r>
            <a:r>
              <a:rPr lang="tr-TR" sz="2000" b="1" dirty="0"/>
              <a:t>Pamukkale Üniversitesi </a:t>
            </a:r>
            <a:endParaRPr sz="2800" dirty="0"/>
          </a:p>
          <a:p>
            <a:pPr marL="0" lvl="0" indent="0" algn="r" rtl="0">
              <a:lnSpc>
                <a:spcPct val="100000"/>
              </a:lnSpc>
              <a:spcBef>
                <a:spcPts val="0"/>
              </a:spcBef>
              <a:spcAft>
                <a:spcPts val="0"/>
              </a:spcAft>
              <a:buClr>
                <a:schemeClr val="dk1"/>
              </a:buClr>
              <a:buSzPts val="1600"/>
              <a:buNone/>
            </a:pPr>
            <a:r>
              <a:rPr lang="tr-TR" sz="2000" b="1" dirty="0"/>
              <a:t>Youtube Kanalından izleyebilirsiniz. </a:t>
            </a:r>
            <a:r>
              <a:rPr lang="tr-TR" sz="2000" u="sng" dirty="0">
                <a:solidFill>
                  <a:schemeClr val="hlink"/>
                </a:solidFill>
                <a:hlinkClick r:id="rId3"/>
              </a:rPr>
              <a:t>https://www.youtube.com/watch?v=cQ2n1IOMPoY</a:t>
            </a:r>
            <a:r>
              <a:rPr lang="tr-TR" sz="2000" dirty="0"/>
              <a:t> </a:t>
            </a:r>
            <a:endParaRPr sz="2800" dirty="0"/>
          </a:p>
          <a:p>
            <a:pPr marL="228600" lvl="0" indent="-127000" algn="r" rtl="0">
              <a:lnSpc>
                <a:spcPct val="100000"/>
              </a:lnSpc>
              <a:spcBef>
                <a:spcPts val="0"/>
              </a:spcBef>
              <a:spcAft>
                <a:spcPts val="0"/>
              </a:spcAft>
              <a:buClr>
                <a:schemeClr val="dk1"/>
              </a:buClr>
              <a:buSzPts val="1600"/>
              <a:buNone/>
            </a:pPr>
            <a:endParaRPr sz="2000" dirty="0"/>
          </a:p>
          <a:p>
            <a:pPr marL="685800" lvl="1" indent="-228600" algn="r" rtl="0">
              <a:lnSpc>
                <a:spcPct val="100000"/>
              </a:lnSpc>
              <a:spcBef>
                <a:spcPts val="0"/>
              </a:spcBef>
              <a:spcAft>
                <a:spcPts val="0"/>
              </a:spcAft>
              <a:buClr>
                <a:schemeClr val="dk1"/>
              </a:buClr>
              <a:buSzPts val="1600"/>
              <a:buFont typeface="Noto Sans Symbols"/>
              <a:buChar char="⮚"/>
            </a:pPr>
            <a:r>
              <a:rPr lang="tr-TR" dirty="0">
                <a:highlight>
                  <a:srgbClr val="FFFF00"/>
                </a:highlight>
              </a:rPr>
              <a:t>Ekle-sil-onayla işlemleri: tarihleri akademik takvimden tarihleri takip </a:t>
            </a:r>
            <a:r>
              <a:rPr lang="tr-TR" sz="1800" dirty="0">
                <a:highlight>
                  <a:srgbClr val="FFFF00"/>
                </a:highlight>
              </a:rPr>
              <a:t>edin</a:t>
            </a:r>
            <a:r>
              <a:rPr lang="tr-TR" sz="1600" dirty="0"/>
              <a:t>.</a:t>
            </a:r>
            <a:endParaRPr sz="1600" dirty="0"/>
          </a:p>
        </p:txBody>
      </p:sp>
      <p:sp>
        <p:nvSpPr>
          <p:cNvPr id="343" name="Google Shape;343;p23"/>
          <p:cNvSpPr txBox="1"/>
          <p:nvPr/>
        </p:nvSpPr>
        <p:spPr>
          <a:xfrm>
            <a:off x="3048000" y="682599"/>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KAYIT YENİLEME</a:t>
            </a:r>
            <a:endParaRPr sz="1400" b="0" i="0" u="none" strike="noStrike" cap="none" dirty="0">
              <a:solidFill>
                <a:srgbClr val="000000"/>
              </a:solidFill>
              <a:latin typeface="Arial"/>
              <a:ea typeface="Arial"/>
              <a:cs typeface="Arial"/>
              <a:sym typeface="Arial"/>
            </a:endParaRPr>
          </a:p>
        </p:txBody>
      </p:sp>
      <p:pic>
        <p:nvPicPr>
          <p:cNvPr id="344" name="Google Shape;344;p23" descr="Online &lt;strong&gt;College&lt;/strong&gt; &lt;strong&gt;Registration&lt;/strong&gt; System - thesoftwareguy"/>
          <p:cNvPicPr preferRelativeResize="0"/>
          <p:nvPr/>
        </p:nvPicPr>
        <p:blipFill rotWithShape="1">
          <a:blip r:embed="rId4">
            <a:alphaModFix/>
          </a:blip>
          <a:srcRect l="56877"/>
          <a:stretch/>
        </p:blipFill>
        <p:spPr>
          <a:xfrm>
            <a:off x="0" y="3444791"/>
            <a:ext cx="3223408" cy="274811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4"/>
          <p:cNvSpPr txBox="1">
            <a:spLocks noGrp="1"/>
          </p:cNvSpPr>
          <p:nvPr>
            <p:ph type="body" idx="1"/>
          </p:nvPr>
        </p:nvSpPr>
        <p:spPr>
          <a:xfrm>
            <a:off x="838199" y="2209801"/>
            <a:ext cx="11134725" cy="4119562"/>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dk1"/>
              </a:buClr>
              <a:buSzPts val="1800"/>
              <a:buNone/>
            </a:pPr>
            <a:r>
              <a:rPr lang="tr-TR" sz="2000" dirty="0"/>
              <a:t>Ders kaydınızı mümkünse cep telefonu ile yapmayınız. </a:t>
            </a:r>
            <a:endParaRPr sz="2400" dirty="0"/>
          </a:p>
          <a:p>
            <a:pPr marL="0" lvl="0" indent="0" algn="r" rtl="0">
              <a:lnSpc>
                <a:spcPct val="90000"/>
              </a:lnSpc>
              <a:spcBef>
                <a:spcPts val="0"/>
              </a:spcBef>
              <a:spcAft>
                <a:spcPts val="0"/>
              </a:spcAft>
              <a:buClr>
                <a:schemeClr val="dk1"/>
              </a:buClr>
              <a:buSzPts val="1800"/>
              <a:buNone/>
            </a:pPr>
            <a:r>
              <a:rPr lang="tr-TR" sz="2000" dirty="0"/>
              <a:t>(İnternet kesintisi durumunda kaydınız olmamaktadır)</a:t>
            </a:r>
            <a:endParaRPr sz="2400" dirty="0"/>
          </a:p>
          <a:p>
            <a:pPr marL="0" lvl="0" indent="0" algn="r" rtl="0">
              <a:lnSpc>
                <a:spcPct val="90000"/>
              </a:lnSpc>
              <a:spcBef>
                <a:spcPts val="0"/>
              </a:spcBef>
              <a:spcAft>
                <a:spcPts val="0"/>
              </a:spcAft>
              <a:buClr>
                <a:schemeClr val="dk1"/>
              </a:buClr>
              <a:buSzPts val="1800"/>
              <a:buNone/>
            </a:pPr>
            <a:endParaRPr sz="2000" dirty="0"/>
          </a:p>
          <a:p>
            <a:pPr marL="0" lvl="0" indent="0" algn="r" rtl="0">
              <a:lnSpc>
                <a:spcPct val="90000"/>
              </a:lnSpc>
              <a:spcBef>
                <a:spcPts val="0"/>
              </a:spcBef>
              <a:spcAft>
                <a:spcPts val="0"/>
              </a:spcAft>
              <a:buClr>
                <a:schemeClr val="dk1"/>
              </a:buClr>
              <a:buSzPts val="1800"/>
              <a:buNone/>
            </a:pPr>
            <a:r>
              <a:rPr lang="tr-TR" sz="2000" dirty="0"/>
              <a:t>E-posta, cep telefonu gibi iletişim bilgilerinizi </a:t>
            </a:r>
            <a:endParaRPr sz="2400" dirty="0"/>
          </a:p>
          <a:p>
            <a:pPr marL="0" lvl="0" indent="0" algn="r" rtl="0">
              <a:lnSpc>
                <a:spcPct val="90000"/>
              </a:lnSpc>
              <a:spcBef>
                <a:spcPts val="0"/>
              </a:spcBef>
              <a:spcAft>
                <a:spcPts val="0"/>
              </a:spcAft>
              <a:buClr>
                <a:schemeClr val="dk1"/>
              </a:buClr>
              <a:buSzPts val="1800"/>
              <a:buNone/>
            </a:pPr>
            <a:r>
              <a:rPr lang="tr-TR" sz="2000" dirty="0"/>
              <a:t>Pusula sistemine girerek güncelleyiniz.</a:t>
            </a:r>
            <a:endParaRPr sz="2400" dirty="0"/>
          </a:p>
          <a:p>
            <a:pPr marL="0" lvl="0" indent="0" algn="r" rtl="0">
              <a:lnSpc>
                <a:spcPct val="90000"/>
              </a:lnSpc>
              <a:spcBef>
                <a:spcPts val="0"/>
              </a:spcBef>
              <a:spcAft>
                <a:spcPts val="0"/>
              </a:spcAft>
              <a:buClr>
                <a:schemeClr val="dk1"/>
              </a:buClr>
              <a:buSzPts val="1800"/>
              <a:buNone/>
            </a:pPr>
            <a:endParaRPr sz="2000" dirty="0"/>
          </a:p>
          <a:p>
            <a:pPr marL="0" lvl="0" indent="0" algn="r" rtl="0">
              <a:lnSpc>
                <a:spcPct val="90000"/>
              </a:lnSpc>
              <a:spcBef>
                <a:spcPts val="0"/>
              </a:spcBef>
              <a:spcAft>
                <a:spcPts val="0"/>
              </a:spcAft>
              <a:buClr>
                <a:schemeClr val="dk1"/>
              </a:buClr>
              <a:buSzPts val="1800"/>
              <a:buNone/>
            </a:pPr>
            <a:r>
              <a:rPr lang="tr-TR" sz="2800" dirty="0">
                <a:highlight>
                  <a:srgbClr val="FFFF00"/>
                </a:highlight>
              </a:rPr>
              <a:t>Üniversite (@</a:t>
            </a:r>
            <a:r>
              <a:rPr lang="tr-TR" sz="2800" b="1" dirty="0" err="1">
                <a:highlight>
                  <a:srgbClr val="FFFF00"/>
                </a:highlight>
              </a:rPr>
              <a:t>pauedutr</a:t>
            </a:r>
            <a:r>
              <a:rPr lang="tr-TR" sz="2800" dirty="0">
                <a:highlight>
                  <a:srgbClr val="FFFF00"/>
                </a:highlight>
              </a:rPr>
              <a:t>), </a:t>
            </a:r>
            <a:endParaRPr sz="3200" dirty="0"/>
          </a:p>
          <a:p>
            <a:pPr marL="0" lvl="0" indent="0" algn="r" rtl="0">
              <a:lnSpc>
                <a:spcPct val="90000"/>
              </a:lnSpc>
              <a:spcBef>
                <a:spcPts val="0"/>
              </a:spcBef>
              <a:spcAft>
                <a:spcPts val="0"/>
              </a:spcAft>
              <a:buClr>
                <a:schemeClr val="dk1"/>
              </a:buClr>
              <a:buSzPts val="1800"/>
              <a:buNone/>
            </a:pPr>
            <a:r>
              <a:rPr lang="tr-TR" sz="2800" dirty="0">
                <a:highlight>
                  <a:srgbClr val="FFFF00"/>
                </a:highlight>
              </a:rPr>
              <a:t>SKS (@</a:t>
            </a:r>
            <a:r>
              <a:rPr lang="tr-TR" sz="2800" b="1" dirty="0" err="1">
                <a:highlight>
                  <a:srgbClr val="FFFF00"/>
                </a:highlight>
              </a:rPr>
              <a:t>pausks</a:t>
            </a:r>
            <a:r>
              <a:rPr lang="tr-TR" sz="2800" dirty="0">
                <a:highlight>
                  <a:srgbClr val="FFFF00"/>
                </a:highlight>
              </a:rPr>
              <a:t>) ve </a:t>
            </a:r>
            <a:endParaRPr sz="3200" dirty="0">
              <a:highlight>
                <a:srgbClr val="FFFF00"/>
              </a:highlight>
            </a:endParaRPr>
          </a:p>
          <a:p>
            <a:pPr marL="0" lvl="0" indent="0" algn="r" rtl="0">
              <a:lnSpc>
                <a:spcPct val="90000"/>
              </a:lnSpc>
              <a:spcBef>
                <a:spcPts val="0"/>
              </a:spcBef>
              <a:spcAft>
                <a:spcPts val="0"/>
              </a:spcAft>
              <a:buClr>
                <a:schemeClr val="dk1"/>
              </a:buClr>
              <a:buSzPts val="1800"/>
              <a:buNone/>
            </a:pPr>
            <a:r>
              <a:rPr lang="tr-TR" sz="2800" dirty="0">
                <a:highlight>
                  <a:srgbClr val="FFFF00"/>
                </a:highlight>
              </a:rPr>
              <a:t>PDREM (@</a:t>
            </a:r>
            <a:r>
              <a:rPr lang="tr-TR" sz="2800" b="1" dirty="0" err="1">
                <a:highlight>
                  <a:srgbClr val="FFFF00"/>
                </a:highlight>
              </a:rPr>
              <a:t>paupdrem</a:t>
            </a:r>
            <a:r>
              <a:rPr lang="tr-TR" sz="2800" dirty="0">
                <a:highlight>
                  <a:srgbClr val="FFFF00"/>
                </a:highlight>
              </a:rPr>
              <a:t>)</a:t>
            </a:r>
            <a:r>
              <a:rPr lang="tr-TR" sz="2000" dirty="0">
                <a:highlight>
                  <a:srgbClr val="FFFF00"/>
                </a:highlight>
              </a:rPr>
              <a:t>’in </a:t>
            </a:r>
            <a:r>
              <a:rPr lang="tr-TR" sz="2000" dirty="0" err="1">
                <a:highlight>
                  <a:srgbClr val="FFFF00"/>
                </a:highlight>
              </a:rPr>
              <a:t>instagram</a:t>
            </a:r>
            <a:r>
              <a:rPr lang="tr-TR" sz="2000" dirty="0">
                <a:highlight>
                  <a:srgbClr val="FFFF00"/>
                </a:highlight>
              </a:rPr>
              <a:t> hesaplarını </a:t>
            </a:r>
            <a:endParaRPr sz="2400" dirty="0">
              <a:highlight>
                <a:srgbClr val="FFFF00"/>
              </a:highlight>
            </a:endParaRPr>
          </a:p>
          <a:p>
            <a:pPr marL="0" lvl="0" indent="0" algn="r" rtl="0">
              <a:lnSpc>
                <a:spcPct val="90000"/>
              </a:lnSpc>
              <a:spcBef>
                <a:spcPts val="0"/>
              </a:spcBef>
              <a:spcAft>
                <a:spcPts val="0"/>
              </a:spcAft>
              <a:buClr>
                <a:schemeClr val="dk1"/>
              </a:buClr>
              <a:buSzPts val="1800"/>
              <a:buNone/>
            </a:pPr>
            <a:r>
              <a:rPr lang="tr-TR" sz="2000" dirty="0"/>
              <a:t>takip etmek güncel gelişmelerden anında  </a:t>
            </a:r>
            <a:endParaRPr sz="2400" dirty="0"/>
          </a:p>
          <a:p>
            <a:pPr marL="0" lvl="0" indent="0" algn="r" rtl="0">
              <a:lnSpc>
                <a:spcPct val="90000"/>
              </a:lnSpc>
              <a:spcBef>
                <a:spcPts val="0"/>
              </a:spcBef>
              <a:spcAft>
                <a:spcPts val="0"/>
              </a:spcAft>
              <a:buClr>
                <a:schemeClr val="dk1"/>
              </a:buClr>
              <a:buSzPts val="1800"/>
              <a:buNone/>
            </a:pPr>
            <a:r>
              <a:rPr lang="tr-TR" sz="2000" dirty="0"/>
              <a:t>haberdar olmanızı sağlayacaktır. </a:t>
            </a:r>
            <a:endParaRPr sz="2400" dirty="0"/>
          </a:p>
        </p:txBody>
      </p:sp>
      <p:sp>
        <p:nvSpPr>
          <p:cNvPr id="351" name="Google Shape;351;p24"/>
          <p:cNvSpPr txBox="1"/>
          <p:nvPr/>
        </p:nvSpPr>
        <p:spPr>
          <a:xfrm>
            <a:off x="3048000" y="916773"/>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HATIRLATMALAR</a:t>
            </a:r>
            <a:endParaRPr sz="1400" b="0" i="0" u="none" strike="noStrike" cap="none">
              <a:solidFill>
                <a:srgbClr val="000000"/>
              </a:solidFill>
              <a:latin typeface="Arial"/>
              <a:ea typeface="Arial"/>
              <a:cs typeface="Arial"/>
              <a:sym typeface="Arial"/>
            </a:endParaRPr>
          </a:p>
        </p:txBody>
      </p:sp>
      <p:pic>
        <p:nvPicPr>
          <p:cNvPr id="352" name="Google Shape;352;p24"/>
          <p:cNvPicPr preferRelativeResize="0"/>
          <p:nvPr/>
        </p:nvPicPr>
        <p:blipFill rotWithShape="1">
          <a:blip r:embed="rId3">
            <a:alphaModFix/>
          </a:blip>
          <a:srcRect l="23548" t="9785" r="23065" b="4013"/>
          <a:stretch/>
        </p:blipFill>
        <p:spPr>
          <a:xfrm>
            <a:off x="235179" y="2029900"/>
            <a:ext cx="4568367" cy="4149213"/>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4"/>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ÜNİVERSİTE GENEL TEŞKİLAT ŞEMASI</a:t>
            </a:r>
            <a:endParaRPr dirty="0"/>
          </a:p>
        </p:txBody>
      </p:sp>
      <p:grpSp>
        <p:nvGrpSpPr>
          <p:cNvPr id="176" name="Google Shape;176;p4"/>
          <p:cNvGrpSpPr/>
          <p:nvPr/>
        </p:nvGrpSpPr>
        <p:grpSpPr>
          <a:xfrm>
            <a:off x="4551267" y="2057786"/>
            <a:ext cx="6826155" cy="3836999"/>
            <a:chOff x="128777" y="385"/>
            <a:chExt cx="6826155" cy="3836999"/>
          </a:xfrm>
        </p:grpSpPr>
        <p:sp>
          <p:nvSpPr>
            <p:cNvPr id="177" name="Google Shape;177;p4"/>
            <p:cNvSpPr/>
            <p:nvPr/>
          </p:nvSpPr>
          <p:spPr>
            <a:xfrm>
              <a:off x="3541855" y="737551"/>
              <a:ext cx="2675912" cy="309609"/>
            </a:xfrm>
            <a:custGeom>
              <a:avLst/>
              <a:gdLst/>
              <a:ahLst/>
              <a:cxnLst/>
              <a:rect l="l" t="t" r="r" b="b"/>
              <a:pathLst>
                <a:path w="120000" h="120000" extrusionOk="0">
                  <a:moveTo>
                    <a:pt x="0" y="0"/>
                  </a:moveTo>
                  <a:lnTo>
                    <a:pt x="0" y="60000"/>
                  </a:lnTo>
                  <a:lnTo>
                    <a:pt x="120000" y="60000"/>
                  </a:lnTo>
                  <a:lnTo>
                    <a:pt x="120000" y="120000"/>
                  </a:lnTo>
                </a:path>
              </a:pathLst>
            </a:custGeom>
            <a:noFill/>
            <a:ln w="12700" cap="flat" cmpd="sng">
              <a:solidFill>
                <a:srgbClr val="4F9BDB"/>
              </a:solidFill>
              <a:prstDash val="solid"/>
              <a:round/>
              <a:headEnd type="none" w="sm" len="sm"/>
              <a:tailEnd type="none" w="sm" len="sm"/>
            </a:ln>
          </p:spPr>
          <p:txBody>
            <a:bodyPr/>
            <a:lstStyle/>
            <a:p>
              <a:endParaRPr lang="tr-TR"/>
            </a:p>
          </p:txBody>
        </p:sp>
        <p:sp>
          <p:nvSpPr>
            <p:cNvPr id="178" name="Google Shape;178;p4"/>
            <p:cNvSpPr/>
            <p:nvPr/>
          </p:nvSpPr>
          <p:spPr>
            <a:xfrm>
              <a:off x="3541855" y="737551"/>
              <a:ext cx="891970" cy="309609"/>
            </a:xfrm>
            <a:custGeom>
              <a:avLst/>
              <a:gdLst/>
              <a:ahLst/>
              <a:cxnLst/>
              <a:rect l="l" t="t" r="r" b="b"/>
              <a:pathLst>
                <a:path w="120000" h="120000" extrusionOk="0">
                  <a:moveTo>
                    <a:pt x="0" y="0"/>
                  </a:moveTo>
                  <a:lnTo>
                    <a:pt x="0" y="60000"/>
                  </a:lnTo>
                  <a:lnTo>
                    <a:pt x="120000" y="60000"/>
                  </a:lnTo>
                  <a:lnTo>
                    <a:pt x="120000" y="120000"/>
                  </a:lnTo>
                </a:path>
              </a:pathLst>
            </a:custGeom>
            <a:noFill/>
            <a:ln w="12700" cap="flat" cmpd="sng">
              <a:solidFill>
                <a:srgbClr val="4F9BDB"/>
              </a:solidFill>
              <a:prstDash val="solid"/>
              <a:round/>
              <a:headEnd type="none" w="sm" len="sm"/>
              <a:tailEnd type="none" w="sm" len="sm"/>
            </a:ln>
          </p:spPr>
          <p:txBody>
            <a:bodyPr/>
            <a:lstStyle/>
            <a:p>
              <a:endParaRPr lang="tr-TR"/>
            </a:p>
          </p:txBody>
        </p:sp>
        <p:sp>
          <p:nvSpPr>
            <p:cNvPr id="179" name="Google Shape;179;p4"/>
            <p:cNvSpPr/>
            <p:nvPr/>
          </p:nvSpPr>
          <p:spPr>
            <a:xfrm>
              <a:off x="2649884" y="2831102"/>
              <a:ext cx="1085608" cy="637700"/>
            </a:xfrm>
            <a:custGeom>
              <a:avLst/>
              <a:gdLst/>
              <a:ahLst/>
              <a:cxnLst/>
              <a:rect l="l" t="t" r="r" b="b"/>
              <a:pathLst>
                <a:path w="120000" h="120000" extrusionOk="0">
                  <a:moveTo>
                    <a:pt x="0" y="0"/>
                  </a:moveTo>
                  <a:lnTo>
                    <a:pt x="0" y="120000"/>
                  </a:lnTo>
                  <a:lnTo>
                    <a:pt x="120000" y="120000"/>
                  </a:lnTo>
                </a:path>
              </a:pathLst>
            </a:custGeom>
            <a:noFill/>
            <a:ln w="12700" cap="flat" cmpd="sng">
              <a:solidFill>
                <a:srgbClr val="9BBFE7"/>
              </a:solidFill>
              <a:prstDash val="solid"/>
              <a:round/>
              <a:headEnd type="none" w="sm" len="sm"/>
              <a:tailEnd type="none" w="sm" len="sm"/>
            </a:ln>
          </p:spPr>
          <p:txBody>
            <a:bodyPr/>
            <a:lstStyle/>
            <a:p>
              <a:endParaRPr lang="tr-TR"/>
            </a:p>
          </p:txBody>
        </p:sp>
        <p:sp>
          <p:nvSpPr>
            <p:cNvPr id="180" name="Google Shape;180;p4"/>
            <p:cNvSpPr/>
            <p:nvPr/>
          </p:nvSpPr>
          <p:spPr>
            <a:xfrm>
              <a:off x="2604164" y="1784326"/>
              <a:ext cx="91440" cy="309609"/>
            </a:xfrm>
            <a:custGeom>
              <a:avLst/>
              <a:gdLst/>
              <a:ahLst/>
              <a:cxnLst/>
              <a:rect l="l" t="t" r="r" b="b"/>
              <a:pathLst>
                <a:path w="120000" h="120000" extrusionOk="0">
                  <a:moveTo>
                    <a:pt x="60000" y="0"/>
                  </a:moveTo>
                  <a:lnTo>
                    <a:pt x="60000" y="120000"/>
                  </a:lnTo>
                </a:path>
              </a:pathLst>
            </a:custGeom>
            <a:noFill/>
            <a:ln w="12700" cap="flat" cmpd="sng">
              <a:solidFill>
                <a:srgbClr val="87B3E3"/>
              </a:solidFill>
              <a:prstDash val="solid"/>
              <a:round/>
              <a:headEnd type="none" w="sm" len="sm"/>
              <a:tailEnd type="none" w="sm" len="sm"/>
            </a:ln>
          </p:spPr>
          <p:txBody>
            <a:bodyPr/>
            <a:lstStyle/>
            <a:p>
              <a:endParaRPr lang="tr-TR"/>
            </a:p>
          </p:txBody>
        </p:sp>
        <p:sp>
          <p:nvSpPr>
            <p:cNvPr id="181" name="Google Shape;181;p4"/>
            <p:cNvSpPr/>
            <p:nvPr/>
          </p:nvSpPr>
          <p:spPr>
            <a:xfrm>
              <a:off x="2649884" y="737551"/>
              <a:ext cx="891970" cy="309609"/>
            </a:xfrm>
            <a:custGeom>
              <a:avLst/>
              <a:gdLst/>
              <a:ahLst/>
              <a:cxnLst/>
              <a:rect l="l" t="t" r="r" b="b"/>
              <a:pathLst>
                <a:path w="120000" h="120000" extrusionOk="0">
                  <a:moveTo>
                    <a:pt x="120000" y="0"/>
                  </a:moveTo>
                  <a:lnTo>
                    <a:pt x="120000" y="60000"/>
                  </a:lnTo>
                  <a:lnTo>
                    <a:pt x="0" y="60000"/>
                  </a:lnTo>
                  <a:lnTo>
                    <a:pt x="0" y="120000"/>
                  </a:lnTo>
                </a:path>
              </a:pathLst>
            </a:custGeom>
            <a:noFill/>
            <a:ln w="12700" cap="flat" cmpd="sng">
              <a:solidFill>
                <a:srgbClr val="4F9BDB"/>
              </a:solidFill>
              <a:prstDash val="solid"/>
              <a:round/>
              <a:headEnd type="none" w="sm" len="sm"/>
              <a:tailEnd type="none" w="sm" len="sm"/>
            </a:ln>
          </p:spPr>
          <p:txBody>
            <a:bodyPr/>
            <a:lstStyle/>
            <a:p>
              <a:endParaRPr lang="tr-TR"/>
            </a:p>
          </p:txBody>
        </p:sp>
        <p:sp>
          <p:nvSpPr>
            <p:cNvPr id="182" name="Google Shape;182;p4"/>
            <p:cNvSpPr/>
            <p:nvPr/>
          </p:nvSpPr>
          <p:spPr>
            <a:xfrm>
              <a:off x="865942" y="737551"/>
              <a:ext cx="2675912" cy="309609"/>
            </a:xfrm>
            <a:custGeom>
              <a:avLst/>
              <a:gdLst/>
              <a:ahLst/>
              <a:cxnLst/>
              <a:rect l="l" t="t" r="r" b="b"/>
              <a:pathLst>
                <a:path w="120000" h="120000" extrusionOk="0">
                  <a:moveTo>
                    <a:pt x="120000" y="0"/>
                  </a:moveTo>
                  <a:lnTo>
                    <a:pt x="120000" y="60000"/>
                  </a:lnTo>
                  <a:lnTo>
                    <a:pt x="0" y="60000"/>
                  </a:lnTo>
                  <a:lnTo>
                    <a:pt x="0" y="120000"/>
                  </a:lnTo>
                </a:path>
              </a:pathLst>
            </a:custGeom>
            <a:noFill/>
            <a:ln w="12700" cap="flat" cmpd="sng">
              <a:solidFill>
                <a:srgbClr val="4F9BDB"/>
              </a:solidFill>
              <a:prstDash val="solid"/>
              <a:round/>
              <a:headEnd type="none" w="sm" len="sm"/>
              <a:tailEnd type="none" w="sm" len="sm"/>
            </a:ln>
          </p:spPr>
          <p:txBody>
            <a:bodyPr/>
            <a:lstStyle/>
            <a:p>
              <a:endParaRPr lang="tr-TR"/>
            </a:p>
          </p:txBody>
        </p:sp>
        <p:sp>
          <p:nvSpPr>
            <p:cNvPr id="183" name="Google Shape;183;p4"/>
            <p:cNvSpPr/>
            <p:nvPr/>
          </p:nvSpPr>
          <p:spPr>
            <a:xfrm>
              <a:off x="2804689" y="385"/>
              <a:ext cx="1474331" cy="737165"/>
            </a:xfrm>
            <a:prstGeom prst="rect">
              <a:avLst/>
            </a:prstGeom>
            <a:solidFill>
              <a:srgbClr val="428B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4"/>
            <p:cNvSpPr txBox="1"/>
            <p:nvPr/>
          </p:nvSpPr>
          <p:spPr>
            <a:xfrm>
              <a:off x="2804689" y="385"/>
              <a:ext cx="1474331" cy="737165"/>
            </a:xfrm>
            <a:prstGeom prst="rect">
              <a:avLst/>
            </a:prstGeom>
            <a:noFill/>
            <a:ln>
              <a:noFill/>
            </a:ln>
          </p:spPr>
          <p:txBody>
            <a:bodyPr spcFirstLastPara="1" wrap="square" lIns="10150" tIns="10150" rIns="10150" bIns="10150" anchor="ctr" anchorCtr="0">
              <a:noAutofit/>
            </a:bodyPr>
            <a:lstStyle/>
            <a:p>
              <a:pPr marL="0" marR="0" lvl="0" indent="0" algn="ctr" rtl="0">
                <a:lnSpc>
                  <a:spcPct val="100000"/>
                </a:lnSpc>
                <a:spcBef>
                  <a:spcPts val="0"/>
                </a:spcBef>
                <a:spcAft>
                  <a:spcPts val="0"/>
                </a:spcAft>
                <a:buClr>
                  <a:schemeClr val="dk1"/>
                </a:buClr>
                <a:buSzPts val="1600"/>
                <a:buFont typeface="Century Gothic"/>
                <a:buNone/>
              </a:pPr>
              <a:endParaRPr sz="1600" b="1"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600"/>
                <a:buFont typeface="Arial"/>
                <a:buNone/>
              </a:pPr>
              <a:r>
                <a:rPr lang="tr-TR" sz="1600" b="1" i="0" u="none" strike="noStrike" cap="none" dirty="0">
                  <a:solidFill>
                    <a:schemeClr val="lt1"/>
                  </a:solidFill>
                  <a:latin typeface="Arial"/>
                  <a:ea typeface="Arial"/>
                  <a:cs typeface="Arial"/>
                  <a:sym typeface="Arial"/>
                </a:rPr>
                <a:t>Üniversite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600"/>
                <a:buFont typeface="Arial"/>
                <a:buNone/>
              </a:pPr>
              <a:r>
                <a:rPr lang="tr-TR" sz="1600" b="1" i="0" u="none" strike="noStrike" cap="none" dirty="0">
                  <a:solidFill>
                    <a:schemeClr val="lt1"/>
                  </a:solidFill>
                  <a:latin typeface="Arial"/>
                  <a:ea typeface="Arial"/>
                  <a:cs typeface="Arial"/>
                  <a:sym typeface="Arial"/>
                </a:rPr>
                <a:t>(Rektör)</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Century Gothic"/>
                <a:buNone/>
              </a:pPr>
              <a:endParaRPr sz="1600" b="1" i="0" u="none" strike="noStrike" cap="none" dirty="0">
                <a:solidFill>
                  <a:schemeClr val="lt1"/>
                </a:solidFill>
                <a:latin typeface="Arial"/>
                <a:ea typeface="Arial"/>
                <a:cs typeface="Arial"/>
                <a:sym typeface="Arial"/>
              </a:endParaRPr>
            </a:p>
          </p:txBody>
        </p:sp>
        <p:sp>
          <p:nvSpPr>
            <p:cNvPr id="185" name="Google Shape;185;p4"/>
            <p:cNvSpPr/>
            <p:nvPr/>
          </p:nvSpPr>
          <p:spPr>
            <a:xfrm>
              <a:off x="128777" y="1047160"/>
              <a:ext cx="1474331" cy="737165"/>
            </a:xfrm>
            <a:prstGeom prst="rect">
              <a:avLst/>
            </a:prstGeom>
            <a:solidFill>
              <a:srgbClr val="4F9B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4"/>
            <p:cNvSpPr txBox="1"/>
            <p:nvPr/>
          </p:nvSpPr>
          <p:spPr>
            <a:xfrm>
              <a:off x="128777" y="1047160"/>
              <a:ext cx="1474331" cy="737165"/>
            </a:xfrm>
            <a:prstGeom prst="rect">
              <a:avLst/>
            </a:prstGeom>
            <a:noFill/>
            <a:ln>
              <a:noFill/>
            </a:ln>
          </p:spPr>
          <p:txBody>
            <a:bodyPr spcFirstLastPara="1" wrap="square" lIns="10150" tIns="10150" rIns="10150" bIns="10150" anchor="ctr" anchorCtr="0">
              <a:noAutofit/>
            </a:bodyPr>
            <a:lstStyle/>
            <a:p>
              <a:pPr marL="0" marR="0" lvl="0" indent="0" algn="ctr" rtl="0">
                <a:lnSpc>
                  <a:spcPct val="100000"/>
                </a:lnSpc>
                <a:spcBef>
                  <a:spcPts val="0"/>
                </a:spcBef>
                <a:spcAft>
                  <a:spcPts val="0"/>
                </a:spcAft>
                <a:buClr>
                  <a:schemeClr val="lt1"/>
                </a:buClr>
                <a:buSzPts val="1600"/>
                <a:buFont typeface="Arial"/>
                <a:buNone/>
              </a:pPr>
              <a:r>
                <a:rPr lang="tr-TR" sz="1600" b="1" i="0" u="none" strike="noStrike" cap="none">
                  <a:solidFill>
                    <a:schemeClr val="lt1"/>
                  </a:solidFill>
                  <a:latin typeface="Arial"/>
                  <a:ea typeface="Arial"/>
                  <a:cs typeface="Arial"/>
                  <a:sym typeface="Arial"/>
                </a:rPr>
                <a:t>Enstitüler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400"/>
                <a:buFont typeface="Arial"/>
                <a:buNone/>
              </a:pPr>
              <a:r>
                <a:rPr lang="tr-TR" sz="1400" b="0" i="1" u="none" strike="noStrike" cap="none">
                  <a:solidFill>
                    <a:schemeClr val="lt1"/>
                  </a:solidFill>
                  <a:latin typeface="Arial"/>
                  <a:ea typeface="Arial"/>
                  <a:cs typeface="Arial"/>
                  <a:sym typeface="Arial"/>
                </a:rPr>
                <a:t>(Enstitü Başkanı)</a:t>
              </a:r>
              <a:endParaRPr sz="1400" b="0" i="0" u="none" strike="noStrike" cap="none">
                <a:solidFill>
                  <a:srgbClr val="000000"/>
                </a:solidFill>
                <a:latin typeface="Arial"/>
                <a:ea typeface="Arial"/>
                <a:cs typeface="Arial"/>
                <a:sym typeface="Arial"/>
              </a:endParaRPr>
            </a:p>
          </p:txBody>
        </p:sp>
        <p:sp>
          <p:nvSpPr>
            <p:cNvPr id="187" name="Google Shape;187;p4"/>
            <p:cNvSpPr/>
            <p:nvPr/>
          </p:nvSpPr>
          <p:spPr>
            <a:xfrm>
              <a:off x="1912718" y="1047160"/>
              <a:ext cx="1474331" cy="737165"/>
            </a:xfrm>
            <a:prstGeom prst="rect">
              <a:avLst/>
            </a:prstGeom>
            <a:solidFill>
              <a:srgbClr val="4F9B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4"/>
            <p:cNvSpPr txBox="1"/>
            <p:nvPr/>
          </p:nvSpPr>
          <p:spPr>
            <a:xfrm>
              <a:off x="1912718" y="1047160"/>
              <a:ext cx="1474331" cy="737165"/>
            </a:xfrm>
            <a:prstGeom prst="rect">
              <a:avLst/>
            </a:prstGeom>
            <a:solidFill>
              <a:schemeClr val="accent2"/>
            </a:solidFill>
            <a:ln>
              <a:solidFill>
                <a:schemeClr val="accent1"/>
              </a:solidFill>
            </a:ln>
          </p:spPr>
          <p:txBody>
            <a:bodyPr spcFirstLastPara="1" wrap="square" lIns="10150" tIns="10150" rIns="10150" bIns="10150" anchor="ctr" anchorCtr="0">
              <a:noAutofit/>
            </a:bodyPr>
            <a:lstStyle/>
            <a:p>
              <a:pPr marL="0" marR="0" lvl="0" indent="0" algn="ctr" rtl="0">
                <a:lnSpc>
                  <a:spcPct val="100000"/>
                </a:lnSpc>
                <a:spcBef>
                  <a:spcPts val="0"/>
                </a:spcBef>
                <a:spcAft>
                  <a:spcPts val="0"/>
                </a:spcAft>
                <a:buClr>
                  <a:schemeClr val="dk1"/>
                </a:buClr>
                <a:buSzPts val="1600"/>
                <a:buFont typeface="Century Gothic"/>
                <a:buNone/>
              </a:pPr>
              <a:endParaRPr sz="1600" b="1"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600"/>
                <a:buFont typeface="Arial"/>
                <a:buNone/>
              </a:pPr>
              <a:r>
                <a:rPr lang="tr-TR" sz="1600" b="1" i="0" u="none" strike="noStrike" cap="none" dirty="0">
                  <a:solidFill>
                    <a:schemeClr val="lt1"/>
                  </a:solidFill>
                  <a:latin typeface="Arial"/>
                  <a:ea typeface="Arial"/>
                  <a:cs typeface="Arial"/>
                  <a:sym typeface="Arial"/>
                </a:rPr>
                <a:t>Fakülteler</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400"/>
                <a:buFont typeface="Arial"/>
                <a:buNone/>
              </a:pPr>
              <a:r>
                <a:rPr lang="tr-TR" sz="1400" b="0" i="1" u="none" strike="noStrike" cap="none" dirty="0">
                  <a:solidFill>
                    <a:schemeClr val="lt1"/>
                  </a:solidFill>
                  <a:latin typeface="Arial"/>
                  <a:ea typeface="Arial"/>
                  <a:cs typeface="Arial"/>
                  <a:sym typeface="Arial"/>
                </a:rPr>
                <a:t>(Dekan)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Century Gothic"/>
                <a:buNone/>
              </a:pPr>
              <a:endParaRPr sz="1600" b="1" i="0" u="none" strike="noStrike" cap="none" dirty="0">
                <a:solidFill>
                  <a:schemeClr val="lt1"/>
                </a:solidFill>
                <a:latin typeface="Arial"/>
                <a:ea typeface="Arial"/>
                <a:cs typeface="Arial"/>
                <a:sym typeface="Arial"/>
              </a:endParaRPr>
            </a:p>
          </p:txBody>
        </p:sp>
        <p:sp>
          <p:nvSpPr>
            <p:cNvPr id="189" name="Google Shape;189;p4"/>
            <p:cNvSpPr/>
            <p:nvPr/>
          </p:nvSpPr>
          <p:spPr>
            <a:xfrm>
              <a:off x="1912718" y="2093936"/>
              <a:ext cx="1474331" cy="737165"/>
            </a:xfrm>
            <a:prstGeom prst="rect">
              <a:avLst/>
            </a:prstGeom>
            <a:solidFill>
              <a:srgbClr val="87B3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4"/>
            <p:cNvSpPr txBox="1"/>
            <p:nvPr/>
          </p:nvSpPr>
          <p:spPr>
            <a:xfrm>
              <a:off x="1912718" y="2093936"/>
              <a:ext cx="1474331" cy="737165"/>
            </a:xfrm>
            <a:prstGeom prst="rect">
              <a:avLst/>
            </a:prstGeom>
            <a:solidFill>
              <a:schemeClr val="accent2"/>
            </a:solidFill>
            <a:ln>
              <a:noFill/>
            </a:ln>
          </p:spPr>
          <p:txBody>
            <a:bodyPr spcFirstLastPara="1" wrap="square" lIns="10150" tIns="10150" rIns="10150" bIns="10150" anchor="ctr" anchorCtr="0">
              <a:noAutofit/>
            </a:bodyPr>
            <a:lstStyle/>
            <a:p>
              <a:pPr marL="0" marR="0" lvl="0" indent="0" algn="ctr" rtl="0">
                <a:lnSpc>
                  <a:spcPct val="100000"/>
                </a:lnSpc>
                <a:spcBef>
                  <a:spcPts val="0"/>
                </a:spcBef>
                <a:spcAft>
                  <a:spcPts val="0"/>
                </a:spcAft>
                <a:buClr>
                  <a:schemeClr val="dk1"/>
                </a:buClr>
                <a:buSzPts val="1600"/>
                <a:buFont typeface="Century Gothic"/>
                <a:buNone/>
              </a:pPr>
              <a:endParaRPr sz="1600" b="1"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600"/>
                <a:buFont typeface="Arial"/>
                <a:buNone/>
              </a:pPr>
              <a:r>
                <a:rPr lang="tr-TR" sz="1600" b="1" i="0" u="none" strike="noStrike" cap="none" dirty="0">
                  <a:solidFill>
                    <a:schemeClr val="lt1"/>
                  </a:solidFill>
                  <a:latin typeface="Arial"/>
                  <a:ea typeface="Arial"/>
                  <a:cs typeface="Arial"/>
                  <a:sym typeface="Arial"/>
                </a:rPr>
                <a:t>Bölümler</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400"/>
                <a:buFont typeface="Arial"/>
                <a:buNone/>
              </a:pPr>
              <a:r>
                <a:rPr lang="tr-TR" sz="1400" b="0" i="1" u="none" strike="noStrike" cap="none" dirty="0">
                  <a:solidFill>
                    <a:schemeClr val="lt1"/>
                  </a:solidFill>
                  <a:latin typeface="Arial"/>
                  <a:ea typeface="Arial"/>
                  <a:cs typeface="Arial"/>
                  <a:sym typeface="Arial"/>
                </a:rPr>
                <a:t>(Bölüm Başkanı)</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Century Gothic"/>
                <a:buNone/>
              </a:pPr>
              <a:endParaRPr sz="1600" b="1" i="0" u="none" strike="noStrike" cap="none" dirty="0">
                <a:solidFill>
                  <a:schemeClr val="lt1"/>
                </a:solidFill>
                <a:latin typeface="Arial"/>
                <a:ea typeface="Arial"/>
                <a:cs typeface="Arial"/>
                <a:sym typeface="Arial"/>
              </a:endParaRPr>
            </a:p>
          </p:txBody>
        </p:sp>
        <p:sp>
          <p:nvSpPr>
            <p:cNvPr id="191" name="Google Shape;191;p4"/>
            <p:cNvSpPr/>
            <p:nvPr/>
          </p:nvSpPr>
          <p:spPr>
            <a:xfrm>
              <a:off x="3735493" y="3100219"/>
              <a:ext cx="2601841" cy="737165"/>
            </a:xfrm>
            <a:prstGeom prst="rect">
              <a:avLst/>
            </a:prstGeom>
            <a:solidFill>
              <a:srgbClr val="9BBF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4"/>
            <p:cNvSpPr txBox="1"/>
            <p:nvPr/>
          </p:nvSpPr>
          <p:spPr>
            <a:xfrm>
              <a:off x="3735493" y="3100219"/>
              <a:ext cx="2601841" cy="737165"/>
            </a:xfrm>
            <a:prstGeom prst="rect">
              <a:avLst/>
            </a:prstGeom>
            <a:solidFill>
              <a:schemeClr val="accent2"/>
            </a:solidFill>
            <a:ln>
              <a:noFill/>
            </a:ln>
          </p:spPr>
          <p:txBody>
            <a:bodyPr spcFirstLastPara="1" wrap="square" lIns="10150" tIns="10150" rIns="10150" bIns="10150" anchor="ctr" anchorCtr="0">
              <a:noAutofit/>
            </a:bodyPr>
            <a:lstStyle/>
            <a:p>
              <a:pPr marL="0" marR="0" lvl="0" indent="0" algn="ctr" rtl="0">
                <a:lnSpc>
                  <a:spcPct val="100000"/>
                </a:lnSpc>
                <a:spcBef>
                  <a:spcPts val="0"/>
                </a:spcBef>
                <a:spcAft>
                  <a:spcPts val="0"/>
                </a:spcAft>
                <a:buClr>
                  <a:schemeClr val="dk1"/>
                </a:buClr>
                <a:buSzPts val="1600"/>
                <a:buFont typeface="Century Gothic"/>
                <a:buNone/>
              </a:pPr>
              <a:endParaRPr sz="16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600"/>
                <a:buFont typeface="Arial"/>
                <a:buNone/>
              </a:pPr>
              <a:r>
                <a:rPr lang="tr-TR" sz="1600" b="1" i="0" u="none" strike="noStrike" cap="none">
                  <a:solidFill>
                    <a:schemeClr val="lt1"/>
                  </a:solidFill>
                  <a:latin typeface="Arial"/>
                  <a:ea typeface="Arial"/>
                  <a:cs typeface="Arial"/>
                  <a:sym typeface="Arial"/>
                </a:rPr>
                <a:t>Anabilim Dalı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400"/>
                <a:buFont typeface="Arial"/>
                <a:buNone/>
              </a:pPr>
              <a:r>
                <a:rPr lang="tr-TR" sz="1400" b="0" i="0" u="none" strike="noStrike" cap="none">
                  <a:solidFill>
                    <a:schemeClr val="lt1"/>
                  </a:solidFill>
                  <a:latin typeface="Arial"/>
                  <a:ea typeface="Arial"/>
                  <a:cs typeface="Arial"/>
                  <a:sym typeface="Arial"/>
                </a:rPr>
                <a:t>(Anabilim Dalı Başkanı)</a:t>
              </a:r>
              <a:endParaRPr sz="16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Century Gothic"/>
                <a:buNone/>
              </a:pPr>
              <a:endParaRPr sz="1600" b="1" i="0" u="none" strike="noStrike" cap="none">
                <a:solidFill>
                  <a:schemeClr val="lt1"/>
                </a:solidFill>
                <a:latin typeface="Arial"/>
                <a:ea typeface="Arial"/>
                <a:cs typeface="Arial"/>
                <a:sym typeface="Arial"/>
              </a:endParaRPr>
            </a:p>
          </p:txBody>
        </p:sp>
        <p:sp>
          <p:nvSpPr>
            <p:cNvPr id="193" name="Google Shape;193;p4"/>
            <p:cNvSpPr/>
            <p:nvPr/>
          </p:nvSpPr>
          <p:spPr>
            <a:xfrm>
              <a:off x="3696659" y="1047160"/>
              <a:ext cx="1474331" cy="737165"/>
            </a:xfrm>
            <a:prstGeom prst="rect">
              <a:avLst/>
            </a:prstGeom>
            <a:solidFill>
              <a:srgbClr val="4F9B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4"/>
            <p:cNvSpPr txBox="1"/>
            <p:nvPr/>
          </p:nvSpPr>
          <p:spPr>
            <a:xfrm>
              <a:off x="3696659" y="1047160"/>
              <a:ext cx="1474331" cy="737165"/>
            </a:xfrm>
            <a:prstGeom prst="rect">
              <a:avLst/>
            </a:prstGeom>
            <a:noFill/>
            <a:ln>
              <a:noFill/>
            </a:ln>
          </p:spPr>
          <p:txBody>
            <a:bodyPr spcFirstLastPara="1" wrap="square" lIns="10150" tIns="10150" rIns="10150" bIns="10150" anchor="ctr" anchorCtr="0">
              <a:noAutofit/>
            </a:bodyPr>
            <a:lstStyle/>
            <a:p>
              <a:pPr marL="0" marR="0" lvl="0" indent="0" algn="ctr" rtl="0">
                <a:lnSpc>
                  <a:spcPct val="100000"/>
                </a:lnSpc>
                <a:spcBef>
                  <a:spcPts val="0"/>
                </a:spcBef>
                <a:spcAft>
                  <a:spcPts val="0"/>
                </a:spcAft>
                <a:buClr>
                  <a:schemeClr val="lt1"/>
                </a:buClr>
                <a:buSzPts val="1600"/>
                <a:buFont typeface="Arial"/>
                <a:buNone/>
              </a:pPr>
              <a:r>
                <a:rPr lang="tr-TR" sz="1600" b="1" i="0" u="none" strike="noStrike" cap="none">
                  <a:solidFill>
                    <a:schemeClr val="lt1"/>
                  </a:solidFill>
                  <a:latin typeface="Arial"/>
                  <a:ea typeface="Arial"/>
                  <a:cs typeface="Arial"/>
                  <a:sym typeface="Arial"/>
                </a:rPr>
                <a:t>Araştırma Merkezleri</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400"/>
                <a:buFont typeface="Arial"/>
                <a:buNone/>
              </a:pPr>
              <a:r>
                <a:rPr lang="tr-TR" sz="1400" b="0" i="0" u="none" strike="noStrike" cap="none">
                  <a:solidFill>
                    <a:schemeClr val="lt1"/>
                  </a:solidFill>
                  <a:latin typeface="Arial"/>
                  <a:ea typeface="Arial"/>
                  <a:cs typeface="Arial"/>
                  <a:sym typeface="Arial"/>
                </a:rPr>
                <a:t>(Müdür)</a:t>
              </a:r>
              <a:endParaRPr sz="1400" b="0" i="0" u="none" strike="noStrike" cap="none">
                <a:solidFill>
                  <a:srgbClr val="000000"/>
                </a:solidFill>
                <a:latin typeface="Arial"/>
                <a:ea typeface="Arial"/>
                <a:cs typeface="Arial"/>
                <a:sym typeface="Arial"/>
              </a:endParaRPr>
            </a:p>
          </p:txBody>
        </p:sp>
        <p:sp>
          <p:nvSpPr>
            <p:cNvPr id="195" name="Google Shape;195;p4"/>
            <p:cNvSpPr/>
            <p:nvPr/>
          </p:nvSpPr>
          <p:spPr>
            <a:xfrm>
              <a:off x="5480601" y="1047160"/>
              <a:ext cx="1474331" cy="737165"/>
            </a:xfrm>
            <a:prstGeom prst="rect">
              <a:avLst/>
            </a:prstGeom>
            <a:solidFill>
              <a:srgbClr val="4F9B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4"/>
            <p:cNvSpPr txBox="1"/>
            <p:nvPr/>
          </p:nvSpPr>
          <p:spPr>
            <a:xfrm>
              <a:off x="5480601" y="1047160"/>
              <a:ext cx="1474331" cy="737165"/>
            </a:xfrm>
            <a:prstGeom prst="rect">
              <a:avLst/>
            </a:prstGeom>
            <a:noFill/>
            <a:ln>
              <a:noFill/>
            </a:ln>
          </p:spPr>
          <p:txBody>
            <a:bodyPr spcFirstLastPara="1" wrap="square" lIns="10150" tIns="10150" rIns="10150" bIns="10150" anchor="ctr" anchorCtr="0">
              <a:noAutofit/>
            </a:bodyPr>
            <a:lstStyle/>
            <a:p>
              <a:pPr marL="0" marR="0" lvl="0" indent="0" algn="ctr" rtl="0">
                <a:lnSpc>
                  <a:spcPct val="100000"/>
                </a:lnSpc>
                <a:spcBef>
                  <a:spcPts val="0"/>
                </a:spcBef>
                <a:spcAft>
                  <a:spcPts val="0"/>
                </a:spcAft>
                <a:buClr>
                  <a:schemeClr val="lt1"/>
                </a:buClr>
                <a:buSzPts val="1600"/>
                <a:buFont typeface="Arial"/>
                <a:buNone/>
              </a:pPr>
              <a:r>
                <a:rPr lang="tr-TR" sz="1600" b="1" i="0" u="none" strike="noStrike" cap="none">
                  <a:solidFill>
                    <a:schemeClr val="lt1"/>
                  </a:solidFill>
                  <a:latin typeface="Arial"/>
                  <a:ea typeface="Arial"/>
                  <a:cs typeface="Arial"/>
                  <a:sym typeface="Arial"/>
                </a:rPr>
                <a:t>Yüksekokullar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400"/>
                <a:buFont typeface="Arial"/>
                <a:buNone/>
              </a:pPr>
              <a:r>
                <a:rPr lang="tr-TR" sz="1400" b="0" i="0" u="none" strike="noStrike" cap="none">
                  <a:solidFill>
                    <a:schemeClr val="lt1"/>
                  </a:solidFill>
                  <a:latin typeface="Arial"/>
                  <a:ea typeface="Arial"/>
                  <a:cs typeface="Arial"/>
                  <a:sym typeface="Arial"/>
                </a:rPr>
                <a:t>(Müdür)</a:t>
              </a:r>
              <a:endParaRPr sz="1400" b="0" i="0" u="none" strike="noStrike" cap="none">
                <a:solidFill>
                  <a:srgbClr val="000000"/>
                </a:solidFill>
                <a:latin typeface="Arial"/>
                <a:ea typeface="Arial"/>
                <a:cs typeface="Arial"/>
                <a:sym typeface="Arial"/>
              </a:endParaRPr>
            </a:p>
          </p:txBody>
        </p:sp>
      </p:grpSp>
      <p:pic>
        <p:nvPicPr>
          <p:cNvPr id="197" name="Google Shape;197;p4"/>
          <p:cNvPicPr preferRelativeResize="0"/>
          <p:nvPr/>
        </p:nvPicPr>
        <p:blipFill rotWithShape="1">
          <a:blip r:embed="rId3">
            <a:alphaModFix/>
          </a:blip>
          <a:srcRect/>
          <a:stretch/>
        </p:blipFill>
        <p:spPr>
          <a:xfrm>
            <a:off x="990990" y="2647446"/>
            <a:ext cx="2696107" cy="269610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5"/>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DERS KAYDI </a:t>
            </a:r>
            <a:endParaRPr sz="3600" b="1" i="1" dirty="0"/>
          </a:p>
        </p:txBody>
      </p:sp>
      <p:sp>
        <p:nvSpPr>
          <p:cNvPr id="358" name="Google Shape;358;p25"/>
          <p:cNvSpPr txBox="1">
            <a:spLocks noGrp="1"/>
          </p:cNvSpPr>
          <p:nvPr>
            <p:ph type="body" idx="1"/>
          </p:nvPr>
        </p:nvSpPr>
        <p:spPr>
          <a:xfrm>
            <a:off x="5882424" y="1900238"/>
            <a:ext cx="6061926" cy="4800599"/>
          </a:xfrm>
          <a:prstGeom prst="rect">
            <a:avLst/>
          </a:prstGeom>
          <a:noFill/>
          <a:ln>
            <a:noFill/>
          </a:ln>
        </p:spPr>
        <p:txBody>
          <a:bodyPr spcFirstLastPara="1" wrap="square" lIns="91425" tIns="45700" rIns="91425" bIns="45700" anchor="t" anchorCtr="0">
            <a:normAutofit/>
          </a:bodyPr>
          <a:lstStyle/>
          <a:p>
            <a:pPr marL="0" lvl="0" indent="0" algn="ctr">
              <a:spcBef>
                <a:spcPts val="0"/>
              </a:spcBef>
              <a:buNone/>
            </a:pPr>
            <a:r>
              <a:rPr lang="tr-TR" sz="2000" dirty="0">
                <a:solidFill>
                  <a:schemeClr val="dk1"/>
                </a:solidFill>
              </a:rPr>
              <a:t>Öğrenciler yarıyıl başında programına </a:t>
            </a:r>
            <a:r>
              <a:rPr lang="tr-TR" sz="2000" dirty="0"/>
              <a:t>almak  ve başarısızlığı nedeniyle tekrarlamak zorunda </a:t>
            </a:r>
            <a:r>
              <a:rPr lang="tr-TR" sz="2000" dirty="0">
                <a:solidFill>
                  <a:schemeClr val="dk1"/>
                </a:solidFill>
              </a:rPr>
              <a:t>olduğu dersleri eklemek zorundadır. </a:t>
            </a:r>
          </a:p>
          <a:p>
            <a:pPr marL="0" lvl="0" indent="0" algn="ctr" rtl="0">
              <a:lnSpc>
                <a:spcPct val="90000"/>
              </a:lnSpc>
              <a:spcBef>
                <a:spcPts val="0"/>
              </a:spcBef>
              <a:spcAft>
                <a:spcPts val="0"/>
              </a:spcAft>
              <a:buClr>
                <a:schemeClr val="dk1"/>
              </a:buClr>
              <a:buSzPts val="1800"/>
              <a:buNone/>
            </a:pPr>
            <a:endParaRPr lang="tr-TR" sz="2000" dirty="0">
              <a:solidFill>
                <a:schemeClr val="dk1"/>
              </a:solidFill>
            </a:endParaRPr>
          </a:p>
          <a:p>
            <a:pPr marL="0" lvl="0" indent="0" rtl="0">
              <a:lnSpc>
                <a:spcPct val="90000"/>
              </a:lnSpc>
              <a:spcBef>
                <a:spcPts val="0"/>
              </a:spcBef>
              <a:spcAft>
                <a:spcPts val="0"/>
              </a:spcAft>
              <a:buClr>
                <a:schemeClr val="dk1"/>
              </a:buClr>
              <a:buSzPts val="1800"/>
              <a:buNone/>
            </a:pPr>
            <a:r>
              <a:rPr lang="tr-TR" sz="2000" dirty="0">
                <a:solidFill>
                  <a:schemeClr val="dk1"/>
                </a:solidFill>
              </a:rPr>
              <a:t>Bu işlem PAÜ </a:t>
            </a:r>
            <a:r>
              <a:rPr lang="tr-TR" sz="2000" dirty="0" err="1">
                <a:solidFill>
                  <a:schemeClr val="dk1"/>
                </a:solidFill>
              </a:rPr>
              <a:t>Pusula’daki</a:t>
            </a:r>
            <a:r>
              <a:rPr lang="tr-TR" sz="2000" dirty="0">
                <a:solidFill>
                  <a:schemeClr val="dk1"/>
                </a:solidFill>
              </a:rPr>
              <a:t> Öğrenci Bilgi Sistemi’nden yapılır ve dersler seçildikten sonra </a:t>
            </a:r>
            <a:r>
              <a:rPr lang="tr-TR" sz="2000" u="sng" dirty="0">
                <a:solidFill>
                  <a:schemeClr val="dk1"/>
                </a:solidFill>
              </a:rPr>
              <a:t>danışman tarafından onaylanması gerekir.</a:t>
            </a:r>
            <a:endParaRPr sz="2400" u="sng" dirty="0"/>
          </a:p>
          <a:p>
            <a:pPr marL="0" lvl="0" indent="0" algn="r" rtl="0">
              <a:lnSpc>
                <a:spcPct val="90000"/>
              </a:lnSpc>
              <a:spcBef>
                <a:spcPts val="1000"/>
              </a:spcBef>
              <a:spcAft>
                <a:spcPts val="0"/>
              </a:spcAft>
              <a:buClr>
                <a:schemeClr val="dk1"/>
              </a:buClr>
              <a:buSzPts val="1800"/>
              <a:buNone/>
            </a:pPr>
            <a:endParaRPr sz="2000" u="sng" dirty="0">
              <a:solidFill>
                <a:schemeClr val="dk1"/>
              </a:solidFill>
            </a:endParaRPr>
          </a:p>
          <a:p>
            <a:pPr marL="0" lvl="0" indent="0" algn="r" rtl="0">
              <a:lnSpc>
                <a:spcPct val="90000"/>
              </a:lnSpc>
              <a:spcBef>
                <a:spcPts val="1000"/>
              </a:spcBef>
              <a:spcAft>
                <a:spcPts val="0"/>
              </a:spcAft>
              <a:buClr>
                <a:schemeClr val="dk1"/>
              </a:buClr>
              <a:buSzPts val="1800"/>
              <a:buNone/>
            </a:pPr>
            <a:r>
              <a:rPr lang="tr-TR" sz="2400" dirty="0">
                <a:solidFill>
                  <a:schemeClr val="dk1"/>
                </a:solidFill>
              </a:rPr>
              <a:t>Zamanında ders kaydı yapamadığınızda ekle-sil döneminde dilekçe vermeniz gerekir.</a:t>
            </a:r>
            <a:endParaRPr sz="2800" dirty="0"/>
          </a:p>
          <a:p>
            <a:pPr marL="0" indent="0">
              <a:buNone/>
            </a:pPr>
            <a:r>
              <a:rPr lang="tr-TR" sz="2000" dirty="0"/>
              <a:t>Öğrenci, süresi içinde usulüne uygun olarak almadığı (kayıt yapmadığı) derslere devam edemez ve bu derslerin sınavına giremez, girse de notu iptal edilir. </a:t>
            </a:r>
          </a:p>
          <a:p>
            <a:pPr marL="0" lvl="0" indent="0" algn="r" rtl="0">
              <a:lnSpc>
                <a:spcPct val="90000"/>
              </a:lnSpc>
              <a:spcBef>
                <a:spcPts val="1000"/>
              </a:spcBef>
              <a:spcAft>
                <a:spcPts val="0"/>
              </a:spcAft>
              <a:buClr>
                <a:schemeClr val="dk1"/>
              </a:buClr>
              <a:buSzPts val="1800"/>
              <a:buNone/>
            </a:pPr>
            <a:endParaRPr sz="1800" dirty="0">
              <a:solidFill>
                <a:schemeClr val="dk1"/>
              </a:solidFill>
            </a:endParaRPr>
          </a:p>
        </p:txBody>
      </p:sp>
      <p:pic>
        <p:nvPicPr>
          <p:cNvPr id="360" name="Google Shape;360;p25"/>
          <p:cNvPicPr preferRelativeResize="0"/>
          <p:nvPr/>
        </p:nvPicPr>
        <p:blipFill rotWithShape="1">
          <a:blip r:embed="rId3">
            <a:alphaModFix/>
          </a:blip>
          <a:srcRect l="25709" r="4496"/>
          <a:stretch/>
        </p:blipFill>
        <p:spPr>
          <a:xfrm>
            <a:off x="983226" y="2057401"/>
            <a:ext cx="4660491" cy="33526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6"/>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DERS SEÇİMİ</a:t>
            </a:r>
            <a:endParaRPr dirty="0"/>
          </a:p>
        </p:txBody>
      </p:sp>
      <p:sp>
        <p:nvSpPr>
          <p:cNvPr id="366" name="Google Shape;366;p26"/>
          <p:cNvSpPr txBox="1">
            <a:spLocks noGrp="1"/>
          </p:cNvSpPr>
          <p:nvPr>
            <p:ph type="body" idx="1"/>
          </p:nvPr>
        </p:nvSpPr>
        <p:spPr>
          <a:xfrm>
            <a:off x="528638" y="1857376"/>
            <a:ext cx="6285117" cy="470421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1800"/>
              <a:buNone/>
            </a:pPr>
            <a:r>
              <a:rPr lang="tr-TR" sz="2000" dirty="0"/>
              <a:t>Öğrencinin her dönem alabileceği azami kredi sayısı; eğer dönem içinde alması gereken kredi sayısı 30’un üstündeyse; </a:t>
            </a:r>
            <a:endParaRPr sz="2400" dirty="0"/>
          </a:p>
          <a:p>
            <a:pPr marL="0" lvl="0" indent="0" algn="l" rtl="0">
              <a:lnSpc>
                <a:spcPct val="80000"/>
              </a:lnSpc>
              <a:spcBef>
                <a:spcPts val="1000"/>
              </a:spcBef>
              <a:spcAft>
                <a:spcPts val="0"/>
              </a:spcAft>
              <a:buClr>
                <a:schemeClr val="dk1"/>
              </a:buClr>
              <a:buSzPts val="1800"/>
              <a:buNone/>
            </a:pPr>
            <a:endParaRPr sz="2000" dirty="0"/>
          </a:p>
          <a:p>
            <a:pPr marL="0" lvl="0" indent="0" algn="l" rtl="0">
              <a:lnSpc>
                <a:spcPct val="80000"/>
              </a:lnSpc>
              <a:spcBef>
                <a:spcPts val="1000"/>
              </a:spcBef>
              <a:spcAft>
                <a:spcPts val="0"/>
              </a:spcAft>
              <a:buClr>
                <a:schemeClr val="dk1"/>
              </a:buClr>
              <a:buSzPts val="1800"/>
              <a:buNone/>
            </a:pPr>
            <a:r>
              <a:rPr lang="tr-TR" sz="2000" dirty="0"/>
              <a:t>Akademik ortalamasına göre;</a:t>
            </a:r>
            <a:endParaRPr sz="2400" dirty="0"/>
          </a:p>
          <a:p>
            <a:pPr marL="285750" lvl="2" indent="-285750">
              <a:lnSpc>
                <a:spcPct val="80000"/>
              </a:lnSpc>
            </a:pPr>
            <a:r>
              <a:rPr lang="tr-TR" sz="2000" dirty="0">
                <a:solidFill>
                  <a:schemeClr val="dk1"/>
                </a:solidFill>
              </a:rPr>
              <a:t>2.00’ın altında olan öğrenciler için en fazla 30 kredi, </a:t>
            </a:r>
            <a:endParaRPr sz="2000" dirty="0"/>
          </a:p>
          <a:p>
            <a:pPr marL="285750" lvl="2" indent="-285750">
              <a:lnSpc>
                <a:spcPct val="80000"/>
              </a:lnSpc>
            </a:pPr>
            <a:r>
              <a:rPr lang="tr-TR" sz="2000" dirty="0">
                <a:solidFill>
                  <a:schemeClr val="dk1"/>
                </a:solidFill>
              </a:rPr>
              <a:t>2.00-2.49 arası olanlar için en fazla 36 kredi, </a:t>
            </a:r>
            <a:endParaRPr sz="2000" dirty="0"/>
          </a:p>
          <a:p>
            <a:pPr marL="285750" lvl="2" indent="-285750">
              <a:lnSpc>
                <a:spcPct val="80000"/>
              </a:lnSpc>
            </a:pPr>
            <a:r>
              <a:rPr lang="tr-TR" sz="2000" dirty="0">
                <a:solidFill>
                  <a:schemeClr val="dk1"/>
                </a:solidFill>
              </a:rPr>
              <a:t>2.50’den fazla olanlar ise en fazla 42 kredidir.</a:t>
            </a:r>
            <a:endParaRPr sz="2000" dirty="0"/>
          </a:p>
          <a:p>
            <a:pPr marL="285750" lvl="2" indent="-285750">
              <a:lnSpc>
                <a:spcPct val="80000"/>
              </a:lnSpc>
            </a:pPr>
            <a:r>
              <a:rPr lang="tr-TR" sz="2000" dirty="0">
                <a:solidFill>
                  <a:schemeClr val="dk1"/>
                </a:solidFill>
              </a:rPr>
              <a:t>Eğer öğrencinin dönem içinde alması gereken kredi sayısı 30’un altındaysa maksimum 30 kredi alabilir.</a:t>
            </a:r>
            <a:endParaRPr sz="2000" dirty="0"/>
          </a:p>
        </p:txBody>
      </p:sp>
      <p:pic>
        <p:nvPicPr>
          <p:cNvPr id="368" name="Google Shape;368;p26"/>
          <p:cNvPicPr preferRelativeResize="0"/>
          <p:nvPr/>
        </p:nvPicPr>
        <p:blipFill rotWithShape="1">
          <a:blip r:embed="rId3">
            <a:alphaModFix/>
          </a:blip>
          <a:srcRect l="3127" r="27673"/>
          <a:stretch/>
        </p:blipFill>
        <p:spPr>
          <a:xfrm>
            <a:off x="7184267" y="2389462"/>
            <a:ext cx="4321933" cy="309693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7"/>
          <p:cNvSpPr txBox="1">
            <a:spLocks noGrp="1"/>
          </p:cNvSpPr>
          <p:nvPr>
            <p:ph type="title"/>
          </p:nvPr>
        </p:nvSpPr>
        <p:spPr>
          <a:xfrm>
            <a:off x="3025503" y="731837"/>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DERSLERE KATILIM VE DEVAM</a:t>
            </a:r>
            <a:endParaRPr sz="3600" b="1" i="1" dirty="0"/>
          </a:p>
        </p:txBody>
      </p:sp>
      <p:sp>
        <p:nvSpPr>
          <p:cNvPr id="374" name="Google Shape;374;p27"/>
          <p:cNvSpPr txBox="1">
            <a:spLocks noGrp="1"/>
          </p:cNvSpPr>
          <p:nvPr>
            <p:ph type="body" idx="1"/>
          </p:nvPr>
        </p:nvSpPr>
        <p:spPr>
          <a:xfrm>
            <a:off x="6791715" y="2246490"/>
            <a:ext cx="5128823" cy="4268610"/>
          </a:xfrm>
          <a:prstGeom prst="rect">
            <a:avLst/>
          </a:prstGeom>
          <a:noFill/>
          <a:ln>
            <a:noFill/>
          </a:ln>
        </p:spPr>
        <p:txBody>
          <a:bodyPr spcFirstLastPara="1" wrap="square" lIns="91425" tIns="45700" rIns="91425" bIns="45700" anchor="t" anchorCtr="0">
            <a:normAutofit/>
          </a:bodyPr>
          <a:lstStyle/>
          <a:p>
            <a:pPr marL="0" lvl="0" indent="0" rtl="0">
              <a:lnSpc>
                <a:spcPct val="90000"/>
              </a:lnSpc>
              <a:spcBef>
                <a:spcPts val="0"/>
              </a:spcBef>
              <a:spcAft>
                <a:spcPts val="0"/>
              </a:spcAft>
              <a:buClr>
                <a:schemeClr val="dk1"/>
              </a:buClr>
              <a:buSzPts val="1800"/>
              <a:buNone/>
            </a:pPr>
            <a:r>
              <a:rPr lang="tr-TR" sz="2000" dirty="0"/>
              <a:t>Derslere ve uygulamalara devam zorunluluğu dersin sorumlusu tarafından dönem başında belirlenir. </a:t>
            </a:r>
            <a:endParaRPr sz="2400" dirty="0"/>
          </a:p>
          <a:p>
            <a:pPr marL="0" lvl="0" indent="0" rtl="0">
              <a:lnSpc>
                <a:spcPct val="90000"/>
              </a:lnSpc>
              <a:spcBef>
                <a:spcPts val="1000"/>
              </a:spcBef>
              <a:spcAft>
                <a:spcPts val="0"/>
              </a:spcAft>
              <a:buClr>
                <a:schemeClr val="dk1"/>
              </a:buClr>
              <a:buSzPts val="1800"/>
              <a:buNone/>
            </a:pPr>
            <a:endParaRPr sz="2000" dirty="0"/>
          </a:p>
          <a:p>
            <a:pPr marL="0" lvl="0" indent="0" rtl="0">
              <a:lnSpc>
                <a:spcPct val="90000"/>
              </a:lnSpc>
              <a:spcBef>
                <a:spcPts val="1000"/>
              </a:spcBef>
              <a:spcAft>
                <a:spcPts val="0"/>
              </a:spcAft>
              <a:buClr>
                <a:schemeClr val="dk1"/>
              </a:buClr>
              <a:buSzPts val="1800"/>
              <a:buNone/>
            </a:pPr>
            <a:r>
              <a:rPr lang="tr-TR" sz="2000" dirty="0"/>
              <a:t>Tekrarlanan derslerde önceki dönemde devam koşulu yerine getirilmişse, ara sınavlara girmek kaydıyla devam koşulu aranmaz.</a:t>
            </a:r>
            <a:endParaRPr sz="2000" dirty="0"/>
          </a:p>
          <a:p>
            <a:pPr marL="0" lvl="0" indent="0" rtl="0">
              <a:lnSpc>
                <a:spcPct val="90000"/>
              </a:lnSpc>
              <a:spcBef>
                <a:spcPts val="1000"/>
              </a:spcBef>
              <a:spcAft>
                <a:spcPts val="0"/>
              </a:spcAft>
              <a:buClr>
                <a:schemeClr val="dk1"/>
              </a:buClr>
              <a:buSzPts val="1800"/>
              <a:buNone/>
            </a:pPr>
            <a:endParaRPr sz="2000" dirty="0"/>
          </a:p>
          <a:p>
            <a:pPr marL="0" lvl="0" indent="0" rtl="0">
              <a:lnSpc>
                <a:spcPct val="90000"/>
              </a:lnSpc>
              <a:spcBef>
                <a:spcPts val="1000"/>
              </a:spcBef>
              <a:spcAft>
                <a:spcPts val="0"/>
              </a:spcAft>
              <a:buClr>
                <a:schemeClr val="dk1"/>
              </a:buClr>
              <a:buSzPts val="1800"/>
              <a:buNone/>
            </a:pPr>
            <a:r>
              <a:rPr lang="tr-TR" sz="2000" dirty="0"/>
              <a:t>Derslere düzenli devam etmeniz akademik başarınızı doğrudan etkilemektedir.</a:t>
            </a:r>
            <a:endParaRPr sz="2400" dirty="0"/>
          </a:p>
          <a:p>
            <a:pPr marL="0" lvl="0" indent="0" algn="r" rtl="0">
              <a:lnSpc>
                <a:spcPct val="90000"/>
              </a:lnSpc>
              <a:spcBef>
                <a:spcPts val="1000"/>
              </a:spcBef>
              <a:spcAft>
                <a:spcPts val="0"/>
              </a:spcAft>
              <a:buClr>
                <a:schemeClr val="dk1"/>
              </a:buClr>
              <a:buSzPts val="1800"/>
              <a:buNone/>
            </a:pPr>
            <a:endParaRPr sz="1800" dirty="0"/>
          </a:p>
          <a:p>
            <a:pPr marL="0" lvl="0" indent="0" algn="r" rtl="0">
              <a:lnSpc>
                <a:spcPct val="90000"/>
              </a:lnSpc>
              <a:spcBef>
                <a:spcPts val="1000"/>
              </a:spcBef>
              <a:spcAft>
                <a:spcPts val="0"/>
              </a:spcAft>
              <a:buClr>
                <a:schemeClr val="dk1"/>
              </a:buClr>
              <a:buSzPts val="1800"/>
              <a:buNone/>
            </a:pPr>
            <a:endParaRPr sz="1800" dirty="0">
              <a:solidFill>
                <a:schemeClr val="dk1"/>
              </a:solidFill>
            </a:endParaRPr>
          </a:p>
        </p:txBody>
      </p:sp>
      <p:pic>
        <p:nvPicPr>
          <p:cNvPr id="376" name="Google Shape;376;p27"/>
          <p:cNvPicPr preferRelativeResize="0"/>
          <p:nvPr/>
        </p:nvPicPr>
        <p:blipFill rotWithShape="1">
          <a:blip r:embed="rId3">
            <a:alphaModFix/>
          </a:blip>
          <a:srcRect l="11242" r="13000"/>
          <a:stretch/>
        </p:blipFill>
        <p:spPr>
          <a:xfrm>
            <a:off x="1130710" y="2246490"/>
            <a:ext cx="5486400" cy="362856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8"/>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SINAVLAR</a:t>
            </a:r>
            <a:endParaRPr sz="3600" b="1" i="1" dirty="0"/>
          </a:p>
        </p:txBody>
      </p:sp>
      <p:sp>
        <p:nvSpPr>
          <p:cNvPr id="382" name="Google Shape;382;p28"/>
          <p:cNvSpPr txBox="1">
            <a:spLocks noGrp="1"/>
          </p:cNvSpPr>
          <p:nvPr>
            <p:ph type="body" idx="1"/>
          </p:nvPr>
        </p:nvSpPr>
        <p:spPr>
          <a:xfrm>
            <a:off x="685800" y="1338547"/>
            <a:ext cx="6821423" cy="4160821"/>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SzPts val="1800"/>
              <a:buChar char="•"/>
            </a:pPr>
            <a:r>
              <a:rPr lang="tr-TR" sz="2000" dirty="0"/>
              <a:t>Dönem içi (</a:t>
            </a:r>
            <a:r>
              <a:rPr lang="tr-TR" sz="2000" b="1" dirty="0"/>
              <a:t>VİZE</a:t>
            </a:r>
            <a:r>
              <a:rPr lang="tr-TR" sz="2000" dirty="0"/>
              <a:t>)</a:t>
            </a:r>
            <a:endParaRPr sz="2400" dirty="0"/>
          </a:p>
          <a:p>
            <a:pPr marL="285750" lvl="0" indent="-285750" algn="l" rtl="0">
              <a:lnSpc>
                <a:spcPct val="90000"/>
              </a:lnSpc>
              <a:spcBef>
                <a:spcPts val="0"/>
              </a:spcBef>
              <a:spcAft>
                <a:spcPts val="0"/>
              </a:spcAft>
              <a:buSzPts val="1800"/>
              <a:buChar char="•"/>
            </a:pPr>
            <a:r>
              <a:rPr lang="tr-TR" sz="2000" dirty="0"/>
              <a:t>Genel sınavlar (</a:t>
            </a:r>
            <a:r>
              <a:rPr lang="tr-TR" sz="2000" b="1" dirty="0"/>
              <a:t>FİNAL</a:t>
            </a:r>
            <a:r>
              <a:rPr lang="tr-TR" sz="2000" dirty="0"/>
              <a:t> ve </a:t>
            </a:r>
            <a:r>
              <a:rPr lang="tr-TR" sz="2000" b="1" dirty="0"/>
              <a:t>BÜTÜNLEME</a:t>
            </a:r>
            <a:r>
              <a:rPr lang="tr-TR" sz="2000" dirty="0"/>
              <a:t>)</a:t>
            </a:r>
            <a:endParaRPr sz="2400" dirty="0"/>
          </a:p>
          <a:p>
            <a:pPr marL="0" lvl="0" indent="0" algn="l" rtl="0">
              <a:lnSpc>
                <a:spcPct val="90000"/>
              </a:lnSpc>
              <a:spcBef>
                <a:spcPts val="0"/>
              </a:spcBef>
              <a:spcAft>
                <a:spcPts val="0"/>
              </a:spcAft>
              <a:buClr>
                <a:schemeClr val="dk1"/>
              </a:buClr>
              <a:buSzPts val="1800"/>
              <a:buNone/>
            </a:pPr>
            <a:r>
              <a:rPr lang="tr-TR" sz="2000" dirty="0"/>
              <a:t>olmak üzere iki ana gruba ayrılır.</a:t>
            </a:r>
            <a:endParaRPr sz="2400" dirty="0"/>
          </a:p>
          <a:p>
            <a:pPr marL="0" lvl="0" indent="0" algn="l" rtl="0">
              <a:lnSpc>
                <a:spcPct val="90000"/>
              </a:lnSpc>
              <a:spcBef>
                <a:spcPts val="0"/>
              </a:spcBef>
              <a:spcAft>
                <a:spcPts val="0"/>
              </a:spcAft>
              <a:buClr>
                <a:schemeClr val="dk1"/>
              </a:buClr>
              <a:buSzPts val="1800"/>
              <a:buNone/>
            </a:pPr>
            <a:r>
              <a:rPr lang="tr-TR" sz="2000" dirty="0"/>
              <a:t>	Dönem içi sınavlar, sürpriz küçük sınav(</a:t>
            </a:r>
            <a:r>
              <a:rPr lang="tr-TR" sz="2000" dirty="0" err="1"/>
              <a:t>quiz</a:t>
            </a:r>
            <a:r>
              <a:rPr lang="tr-TR" sz="2000" dirty="0"/>
              <a:t>), ara sınav ve mazeret sınavı olarak, öğrencinin dönem içi çalışmalarını değerlendirmek amacıyla yapılır.</a:t>
            </a:r>
            <a:endParaRPr sz="2400" dirty="0"/>
          </a:p>
          <a:p>
            <a:pPr marL="0" lvl="0" indent="0" algn="l" rtl="0">
              <a:lnSpc>
                <a:spcPct val="90000"/>
              </a:lnSpc>
              <a:spcBef>
                <a:spcPts val="1000"/>
              </a:spcBef>
              <a:spcAft>
                <a:spcPts val="0"/>
              </a:spcAft>
              <a:buClr>
                <a:schemeClr val="dk1"/>
              </a:buClr>
              <a:buSzPts val="1800"/>
              <a:buNone/>
            </a:pPr>
            <a:r>
              <a:rPr lang="tr-TR" sz="2000" dirty="0"/>
              <a:t>	Genel sınavlar ise öğrencinin dersin tümü üzerindeki başarısını belirlemek için </a:t>
            </a:r>
            <a:r>
              <a:rPr lang="tr-TR" sz="2000" u="sng" dirty="0"/>
              <a:t>yarıyıl/dönem sonu sınavı</a:t>
            </a:r>
            <a:r>
              <a:rPr lang="tr-TR" sz="2000" dirty="0"/>
              <a:t>, </a:t>
            </a:r>
            <a:r>
              <a:rPr lang="tr-TR" sz="2000" u="sng" dirty="0"/>
              <a:t>bütünleme sınavı</a:t>
            </a:r>
            <a:r>
              <a:rPr lang="tr-TR" sz="2000" dirty="0"/>
              <a:t>, </a:t>
            </a:r>
            <a:r>
              <a:rPr lang="tr-TR" sz="2000" u="sng" dirty="0"/>
              <a:t>üç ders sınavı</a:t>
            </a:r>
            <a:r>
              <a:rPr lang="tr-TR" sz="2000" dirty="0"/>
              <a:t>, </a:t>
            </a:r>
            <a:r>
              <a:rPr lang="tr-TR" sz="2000" u="sng" dirty="0"/>
              <a:t>ek sınav </a:t>
            </a:r>
            <a:r>
              <a:rPr lang="tr-TR" sz="2000" dirty="0"/>
              <a:t>ve </a:t>
            </a:r>
            <a:r>
              <a:rPr lang="tr-TR" sz="2000" u="sng" dirty="0"/>
              <a:t>muafiyet sınavı </a:t>
            </a:r>
            <a:r>
              <a:rPr lang="tr-TR" sz="2000" dirty="0"/>
              <a:t>olarak yapılır. </a:t>
            </a:r>
            <a:endParaRPr sz="2400" dirty="0"/>
          </a:p>
          <a:p>
            <a:pPr marL="285750" lvl="0" indent="-285750" algn="l" rtl="0">
              <a:lnSpc>
                <a:spcPct val="90000"/>
              </a:lnSpc>
              <a:spcBef>
                <a:spcPts val="1000"/>
              </a:spcBef>
              <a:spcAft>
                <a:spcPts val="0"/>
              </a:spcAft>
              <a:buSzPts val="1800"/>
              <a:buChar char="•"/>
            </a:pPr>
            <a:r>
              <a:rPr lang="tr-TR" sz="2000" dirty="0"/>
              <a:t>Bu sınavlar yazılı (</a:t>
            </a:r>
            <a:r>
              <a:rPr lang="tr-TR" sz="2000" u="sng" dirty="0"/>
              <a:t>açık üçlü veya çoktan seçmeli</a:t>
            </a:r>
            <a:r>
              <a:rPr lang="tr-TR" sz="2000" dirty="0"/>
              <a:t>), sözlü veya hem yazılı hem sözlü ve/veya uygulamalı olarak yapılabilir. </a:t>
            </a:r>
            <a:endParaRPr sz="2400" dirty="0"/>
          </a:p>
          <a:p>
            <a:pPr marL="0" lvl="0" indent="0" algn="l" rtl="0">
              <a:lnSpc>
                <a:spcPct val="90000"/>
              </a:lnSpc>
              <a:spcBef>
                <a:spcPts val="1000"/>
              </a:spcBef>
              <a:spcAft>
                <a:spcPts val="0"/>
              </a:spcAft>
              <a:buClr>
                <a:schemeClr val="dk1"/>
              </a:buClr>
              <a:buSzPts val="1800"/>
              <a:buNone/>
            </a:pPr>
            <a:endParaRPr sz="1800" dirty="0"/>
          </a:p>
          <a:p>
            <a:pPr marL="0" lvl="0" indent="0" algn="l" rtl="0">
              <a:lnSpc>
                <a:spcPct val="90000"/>
              </a:lnSpc>
              <a:spcBef>
                <a:spcPts val="1000"/>
              </a:spcBef>
              <a:spcAft>
                <a:spcPts val="0"/>
              </a:spcAft>
              <a:buClr>
                <a:schemeClr val="dk1"/>
              </a:buClr>
              <a:buSzPts val="1800"/>
              <a:buNone/>
            </a:pPr>
            <a:endParaRPr sz="1800" dirty="0"/>
          </a:p>
        </p:txBody>
      </p:sp>
      <p:pic>
        <p:nvPicPr>
          <p:cNvPr id="384" name="Google Shape;384;p28" descr="Tips On How To Study 4 Days Before Your UPSR &lt;strong&gt;Exams&lt;/strong&gt; ..."/>
          <p:cNvPicPr preferRelativeResize="0"/>
          <p:nvPr/>
        </p:nvPicPr>
        <p:blipFill rotWithShape="1">
          <a:blip r:embed="rId3">
            <a:alphaModFix/>
          </a:blip>
          <a:srcRect/>
          <a:stretch/>
        </p:blipFill>
        <p:spPr>
          <a:xfrm>
            <a:off x="7126852" y="2057401"/>
            <a:ext cx="3622265" cy="3510304"/>
          </a:xfrm>
          <a:prstGeom prst="rect">
            <a:avLst/>
          </a:prstGeom>
          <a:noFill/>
          <a:ln>
            <a:noFill/>
          </a:ln>
        </p:spPr>
      </p:pic>
      <p:pic>
        <p:nvPicPr>
          <p:cNvPr id="385" name="Google Shape;385;p28" descr="Tips On How To Study 4 Days Before Your UPSR &lt;strong&gt;Exams&lt;/strong&gt; ..."/>
          <p:cNvPicPr preferRelativeResize="0"/>
          <p:nvPr/>
        </p:nvPicPr>
        <p:blipFill rotWithShape="1">
          <a:blip r:embed="rId3">
            <a:alphaModFix/>
          </a:blip>
          <a:srcRect/>
          <a:stretch/>
        </p:blipFill>
        <p:spPr>
          <a:xfrm>
            <a:off x="9116841" y="3690643"/>
            <a:ext cx="2463102" cy="2386970"/>
          </a:xfrm>
          <a:prstGeom prst="rect">
            <a:avLst/>
          </a:prstGeom>
          <a:noFill/>
          <a:ln>
            <a:noFill/>
          </a:ln>
        </p:spPr>
      </p:pic>
      <p:pic>
        <p:nvPicPr>
          <p:cNvPr id="386" name="Google Shape;386;p28" descr="Tips On How To Study 4 Days Before Your UPSR &lt;strong&gt;Exams&lt;/strong&gt; ..."/>
          <p:cNvPicPr preferRelativeResize="0"/>
          <p:nvPr/>
        </p:nvPicPr>
        <p:blipFill rotWithShape="1">
          <a:blip r:embed="rId3">
            <a:alphaModFix/>
          </a:blip>
          <a:srcRect/>
          <a:stretch/>
        </p:blipFill>
        <p:spPr>
          <a:xfrm>
            <a:off x="10613001" y="4719483"/>
            <a:ext cx="1578999" cy="1530194"/>
          </a:xfrm>
          <a:prstGeom prst="rect">
            <a:avLst/>
          </a:prstGeom>
          <a:noFill/>
          <a:ln>
            <a:noFill/>
          </a:ln>
        </p:spPr>
      </p:pic>
      <p:sp>
        <p:nvSpPr>
          <p:cNvPr id="387" name="Google Shape;387;p28"/>
          <p:cNvSpPr/>
          <p:nvPr/>
        </p:nvSpPr>
        <p:spPr>
          <a:xfrm>
            <a:off x="2088801" y="5499368"/>
            <a:ext cx="6415983" cy="1200288"/>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tr-TR" sz="1800" b="1" i="0" u="none" strike="noStrike" cap="none" dirty="0">
                <a:solidFill>
                  <a:srgbClr val="FF0000"/>
                </a:solidFill>
                <a:latin typeface="Century Gothic"/>
                <a:ea typeface="Century Gothic"/>
                <a:cs typeface="Century Gothic"/>
                <a:sym typeface="Century Gothic"/>
              </a:rPr>
              <a:t>Yükseköğretim Kurumları Öğrenci Disiplin Yönetmeliği’ne göre kopya çekmek ve çektirmek bir yarıyıl okuldan uzaklaştırma cezası ile sonuçlanmaktadır.</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2">
                                            <p:txEl>
                                              <p:pRg st="0" end="0"/>
                                            </p:txEl>
                                          </p:spTgt>
                                        </p:tgtEl>
                                        <p:attrNameLst>
                                          <p:attrName>style.visibility</p:attrName>
                                        </p:attrNameLst>
                                      </p:cBhvr>
                                      <p:to>
                                        <p:strVal val="visible"/>
                                      </p:to>
                                    </p:set>
                                    <p:animEffect transition="in" filter="fade">
                                      <p:cBhvr>
                                        <p:cTn id="7" dur="500"/>
                                        <p:tgtEl>
                                          <p:spTgt spid="3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2">
                                            <p:txEl>
                                              <p:pRg st="1" end="1"/>
                                            </p:txEl>
                                          </p:spTgt>
                                        </p:tgtEl>
                                        <p:attrNameLst>
                                          <p:attrName>style.visibility</p:attrName>
                                        </p:attrNameLst>
                                      </p:cBhvr>
                                      <p:to>
                                        <p:strVal val="visible"/>
                                      </p:to>
                                    </p:set>
                                    <p:animEffect transition="in" filter="fade">
                                      <p:cBhvr>
                                        <p:cTn id="12" dur="500"/>
                                        <p:tgtEl>
                                          <p:spTgt spid="38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2">
                                            <p:txEl>
                                              <p:pRg st="2" end="2"/>
                                            </p:txEl>
                                          </p:spTgt>
                                        </p:tgtEl>
                                        <p:attrNameLst>
                                          <p:attrName>style.visibility</p:attrName>
                                        </p:attrNameLst>
                                      </p:cBhvr>
                                      <p:to>
                                        <p:strVal val="visible"/>
                                      </p:to>
                                    </p:set>
                                    <p:animEffect transition="in" filter="fade">
                                      <p:cBhvr>
                                        <p:cTn id="17" dur="500"/>
                                        <p:tgtEl>
                                          <p:spTgt spid="38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2">
                                            <p:txEl>
                                              <p:pRg st="3" end="3"/>
                                            </p:txEl>
                                          </p:spTgt>
                                        </p:tgtEl>
                                        <p:attrNameLst>
                                          <p:attrName>style.visibility</p:attrName>
                                        </p:attrNameLst>
                                      </p:cBhvr>
                                      <p:to>
                                        <p:strVal val="visible"/>
                                      </p:to>
                                    </p:set>
                                    <p:animEffect transition="in" filter="fade">
                                      <p:cBhvr>
                                        <p:cTn id="22" dur="500"/>
                                        <p:tgtEl>
                                          <p:spTgt spid="38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82">
                                            <p:txEl>
                                              <p:pRg st="4" end="4"/>
                                            </p:txEl>
                                          </p:spTgt>
                                        </p:tgtEl>
                                        <p:attrNameLst>
                                          <p:attrName>style.visibility</p:attrName>
                                        </p:attrNameLst>
                                      </p:cBhvr>
                                      <p:to>
                                        <p:strVal val="visible"/>
                                      </p:to>
                                    </p:set>
                                    <p:animEffect transition="in" filter="fade">
                                      <p:cBhvr>
                                        <p:cTn id="27" dur="500"/>
                                        <p:tgtEl>
                                          <p:spTgt spid="38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82">
                                            <p:txEl>
                                              <p:pRg st="5" end="5"/>
                                            </p:txEl>
                                          </p:spTgt>
                                        </p:tgtEl>
                                        <p:attrNameLst>
                                          <p:attrName>style.visibility</p:attrName>
                                        </p:attrNameLst>
                                      </p:cBhvr>
                                      <p:to>
                                        <p:strVal val="visible"/>
                                      </p:to>
                                    </p:set>
                                    <p:animEffect transition="in" filter="fade">
                                      <p:cBhvr>
                                        <p:cTn id="32" dur="500"/>
                                        <p:tgtEl>
                                          <p:spTgt spid="38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87"/>
                                        </p:tgtEl>
                                        <p:attrNameLst>
                                          <p:attrName>style.visibility</p:attrName>
                                        </p:attrNameLst>
                                      </p:cBhvr>
                                      <p:to>
                                        <p:strVal val="visible"/>
                                      </p:to>
                                    </p:set>
                                    <p:animEffect transition="in" filter="fade">
                                      <p:cBhvr>
                                        <p:cTn id="37" dur="500"/>
                                        <p:tgtEl>
                                          <p:spTgt spid="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txBox="1">
            <a:spLocks noGrp="1"/>
          </p:cNvSpPr>
          <p:nvPr>
            <p:ph type="title"/>
          </p:nvPr>
        </p:nvSpPr>
        <p:spPr>
          <a:xfrm>
            <a:off x="2895600" y="538948"/>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DERS BAŞARI NOTU</a:t>
            </a:r>
            <a:endParaRPr sz="3600" b="1" i="1" dirty="0"/>
          </a:p>
        </p:txBody>
      </p:sp>
      <p:sp>
        <p:nvSpPr>
          <p:cNvPr id="393" name="Google Shape;393;p29"/>
          <p:cNvSpPr txBox="1">
            <a:spLocks noGrp="1"/>
          </p:cNvSpPr>
          <p:nvPr>
            <p:ph type="body" idx="1"/>
          </p:nvPr>
        </p:nvSpPr>
        <p:spPr>
          <a:xfrm>
            <a:off x="900113" y="1492045"/>
            <a:ext cx="5905346" cy="5365955"/>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800"/>
              <a:buNone/>
            </a:pPr>
            <a:r>
              <a:rPr lang="tr-TR" sz="2000" dirty="0"/>
              <a:t>Bir dersteki başarı durumu ‘Ders Başarı Notu’ ile belirlenir. </a:t>
            </a:r>
            <a:endParaRPr sz="2000" dirty="0"/>
          </a:p>
          <a:p>
            <a:pPr marL="285750" lvl="0" indent="-285750" algn="l" rtl="0">
              <a:lnSpc>
                <a:spcPct val="120000"/>
              </a:lnSpc>
              <a:spcBef>
                <a:spcPts val="1000"/>
              </a:spcBef>
              <a:spcAft>
                <a:spcPts val="0"/>
              </a:spcAft>
              <a:buSzPts val="1800"/>
              <a:buChar char="•"/>
            </a:pPr>
            <a:r>
              <a:rPr lang="tr-TR" sz="2000" dirty="0"/>
              <a:t>Dönem sonu başarı notu, vize ve final* (bütünleme) sınavlarının yüzdeliklerine göre hesaplanır.</a:t>
            </a:r>
            <a:endParaRPr sz="2000" dirty="0"/>
          </a:p>
          <a:p>
            <a:pPr marL="0" lvl="0" indent="0" algn="l" rtl="0">
              <a:lnSpc>
                <a:spcPct val="120000"/>
              </a:lnSpc>
              <a:spcBef>
                <a:spcPts val="1000"/>
              </a:spcBef>
              <a:spcAft>
                <a:spcPts val="0"/>
              </a:spcAft>
              <a:buClr>
                <a:schemeClr val="dk1"/>
              </a:buClr>
              <a:buSzPts val="1800"/>
              <a:buNone/>
            </a:pPr>
            <a:r>
              <a:rPr lang="tr-TR" sz="2000" i="1" dirty="0"/>
              <a:t>*Öğretim üyesinin hazırladığı programa bağlı olarak ara sınavlar, ödevler, uygulamalı çalışmalar vb. bu notlara katkıda bulunmaktadır.</a:t>
            </a:r>
            <a:endParaRPr sz="2400" dirty="0"/>
          </a:p>
          <a:p>
            <a:pPr marL="0" lvl="0" indent="0" algn="l" rtl="0">
              <a:lnSpc>
                <a:spcPct val="120000"/>
              </a:lnSpc>
              <a:spcBef>
                <a:spcPts val="1000"/>
              </a:spcBef>
              <a:spcAft>
                <a:spcPts val="0"/>
              </a:spcAft>
              <a:buSzPts val="1800"/>
              <a:buNone/>
            </a:pPr>
            <a:r>
              <a:rPr lang="tr-TR" sz="2000" dirty="0">
                <a:highlight>
                  <a:srgbClr val="FFFF00"/>
                </a:highlight>
              </a:rPr>
              <a:t>Her dersin sorumlu öğretim üyesi size ders başında ders içerikleri (</a:t>
            </a:r>
            <a:r>
              <a:rPr lang="tr-TR" sz="2000" dirty="0" err="1">
                <a:highlight>
                  <a:srgbClr val="FFFF00"/>
                </a:highlight>
              </a:rPr>
              <a:t>syllabus</a:t>
            </a:r>
            <a:r>
              <a:rPr lang="tr-TR" sz="2000" dirty="0">
                <a:highlight>
                  <a:srgbClr val="FFFF00"/>
                </a:highlight>
              </a:rPr>
              <a:t>) hakkında bilgi verecektir. Bunları dikkatle okuyun ve dönem boyunca ders izlencesini takip edin!</a:t>
            </a:r>
            <a:endParaRPr sz="2000" dirty="0">
              <a:highlight>
                <a:srgbClr val="FFFF00"/>
              </a:highlight>
            </a:endParaRPr>
          </a:p>
        </p:txBody>
      </p:sp>
      <p:pic>
        <p:nvPicPr>
          <p:cNvPr id="395" name="Google Shape;395;p29" descr="NIACL ASSISTANT EXAM: GK &amp; COMPUTER QUESTIONS - All Exam Tips"/>
          <p:cNvPicPr preferRelativeResize="0"/>
          <p:nvPr/>
        </p:nvPicPr>
        <p:blipFill rotWithShape="1">
          <a:blip r:embed="rId3">
            <a:alphaModFix/>
          </a:blip>
          <a:srcRect/>
          <a:stretch/>
        </p:blipFill>
        <p:spPr>
          <a:xfrm>
            <a:off x="7417371" y="2075649"/>
            <a:ext cx="4088829" cy="306662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0"/>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a:t>DERS BAŞARI NOTU</a:t>
            </a:r>
            <a:endParaRPr sz="3600" b="1" i="1"/>
          </a:p>
        </p:txBody>
      </p:sp>
      <p:sp>
        <p:nvSpPr>
          <p:cNvPr id="401" name="Google Shape;401;p30"/>
          <p:cNvSpPr txBox="1">
            <a:spLocks noGrp="1"/>
          </p:cNvSpPr>
          <p:nvPr>
            <p:ph type="body" idx="1"/>
          </p:nvPr>
        </p:nvSpPr>
        <p:spPr>
          <a:xfrm>
            <a:off x="712380" y="2057400"/>
            <a:ext cx="6202770" cy="4457699"/>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800"/>
              <a:buNone/>
            </a:pPr>
            <a:r>
              <a:rPr lang="tr-TR" sz="2000" u="sng" dirty="0"/>
              <a:t>Dönem içi </a:t>
            </a:r>
            <a:r>
              <a:rPr lang="tr-TR" sz="2000" dirty="0"/>
              <a:t>notlarının her birinin ders başarı puanına katkısı toplamı </a:t>
            </a:r>
            <a:r>
              <a:rPr lang="tr-TR" sz="2000" b="1" dirty="0"/>
              <a:t>%40-%70 </a:t>
            </a:r>
            <a:r>
              <a:rPr lang="tr-TR" sz="2000" dirty="0"/>
              <a:t>aralığında olmak koşulu ile ilgili </a:t>
            </a:r>
            <a:r>
              <a:rPr lang="tr-TR" sz="2000" dirty="0">
                <a:solidFill>
                  <a:srgbClr val="FF0000"/>
                </a:solidFill>
              </a:rPr>
              <a:t>öğretim elemanı tarafından belirlenir. </a:t>
            </a:r>
            <a:endParaRPr sz="2400" dirty="0">
              <a:solidFill>
                <a:srgbClr val="FF0000"/>
              </a:solidFill>
            </a:endParaRPr>
          </a:p>
          <a:p>
            <a:pPr marL="0" lvl="0" indent="0" algn="l" rtl="0">
              <a:lnSpc>
                <a:spcPct val="120000"/>
              </a:lnSpc>
              <a:spcBef>
                <a:spcPts val="1000"/>
              </a:spcBef>
              <a:spcAft>
                <a:spcPts val="0"/>
              </a:spcAft>
              <a:buClr>
                <a:schemeClr val="dk1"/>
              </a:buClr>
              <a:buSzPts val="1800"/>
              <a:buNone/>
            </a:pPr>
            <a:endParaRPr sz="2000" dirty="0"/>
          </a:p>
          <a:p>
            <a:pPr marL="0" lvl="0" indent="0" algn="l" rtl="0">
              <a:lnSpc>
                <a:spcPct val="120000"/>
              </a:lnSpc>
              <a:spcBef>
                <a:spcPts val="1000"/>
              </a:spcBef>
              <a:spcAft>
                <a:spcPts val="0"/>
              </a:spcAft>
              <a:buClr>
                <a:schemeClr val="dk1"/>
              </a:buClr>
              <a:buSzPts val="1800"/>
              <a:buNone/>
            </a:pPr>
            <a:r>
              <a:rPr lang="tr-TR" sz="2000" u="sng" dirty="0"/>
              <a:t>Dönem sonu </a:t>
            </a:r>
            <a:r>
              <a:rPr lang="tr-TR" sz="2000" dirty="0"/>
              <a:t>sınavının ders başarı puanına katkısı </a:t>
            </a:r>
            <a:r>
              <a:rPr lang="tr-TR" sz="2000" b="1" dirty="0"/>
              <a:t>%30-60 </a:t>
            </a:r>
            <a:r>
              <a:rPr lang="tr-TR" sz="2000" dirty="0"/>
              <a:t>aralığında olmak koşulu ile ilgili </a:t>
            </a:r>
            <a:r>
              <a:rPr lang="tr-TR" sz="2000" dirty="0">
                <a:solidFill>
                  <a:srgbClr val="FF0000"/>
                </a:solidFill>
              </a:rPr>
              <a:t>öğretim elemanı tarafından dönem başında belirlenir. </a:t>
            </a:r>
            <a:endParaRPr sz="2400" dirty="0">
              <a:solidFill>
                <a:srgbClr val="FF0000"/>
              </a:solidFill>
            </a:endParaRPr>
          </a:p>
        </p:txBody>
      </p:sp>
      <p:pic>
        <p:nvPicPr>
          <p:cNvPr id="403" name="Google Shape;403;p30" descr="Matric maths &lt;strong&gt;exam&lt;/strong&gt; &lt;strong&gt;paper&lt;/strong&gt; leaked in Limpopo by Primedia ..."/>
          <p:cNvPicPr preferRelativeResize="0"/>
          <p:nvPr/>
        </p:nvPicPr>
        <p:blipFill rotWithShape="1">
          <a:blip r:embed="rId3">
            <a:alphaModFix/>
          </a:blip>
          <a:srcRect/>
          <a:stretch/>
        </p:blipFill>
        <p:spPr>
          <a:xfrm>
            <a:off x="7487006" y="2079894"/>
            <a:ext cx="3814095" cy="381409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1"/>
          <p:cNvSpPr txBox="1">
            <a:spLocks noGrp="1"/>
          </p:cNvSpPr>
          <p:nvPr>
            <p:ph type="body" idx="1"/>
          </p:nvPr>
        </p:nvSpPr>
        <p:spPr>
          <a:xfrm>
            <a:off x="884775" y="2057401"/>
            <a:ext cx="5999351" cy="45001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tr-TR" sz="2400" dirty="0"/>
              <a:t>Sınıf mevcudu 20’den az ise; doğrudan mutlak değerlendirme uygulanacaktır. </a:t>
            </a:r>
            <a:endParaRPr sz="2800" dirty="0"/>
          </a:p>
          <a:p>
            <a:pPr marL="0" lvl="0" indent="0" algn="l" rtl="0">
              <a:lnSpc>
                <a:spcPct val="90000"/>
              </a:lnSpc>
              <a:spcBef>
                <a:spcPts val="1000"/>
              </a:spcBef>
              <a:spcAft>
                <a:spcPts val="0"/>
              </a:spcAft>
              <a:buClr>
                <a:schemeClr val="dk1"/>
              </a:buClr>
              <a:buSzPts val="1800"/>
              <a:buNone/>
            </a:pPr>
            <a:r>
              <a:rPr lang="tr-TR" sz="2400" dirty="0"/>
              <a:t>Sınıf mevcudu 20 ve üzerinde ise; sınıf başarı ortalaması dikkate alınarak not sistemine karar verilecektir. </a:t>
            </a:r>
            <a:endParaRPr sz="2800" dirty="0"/>
          </a:p>
          <a:p>
            <a:pPr marL="685800" lvl="1" indent="-228600" algn="l" rtl="0">
              <a:lnSpc>
                <a:spcPct val="90000"/>
              </a:lnSpc>
              <a:spcBef>
                <a:spcPts val="500"/>
              </a:spcBef>
              <a:spcAft>
                <a:spcPts val="0"/>
              </a:spcAft>
              <a:buClr>
                <a:schemeClr val="dk1"/>
              </a:buClr>
              <a:buSzPts val="1800"/>
              <a:buChar char="•"/>
            </a:pPr>
            <a:r>
              <a:rPr lang="tr-TR" sz="2400" dirty="0"/>
              <a:t>Sınıf ortalaması 60 ve üzeri olması durumunda mutlak değerlendirme, </a:t>
            </a:r>
            <a:endParaRPr sz="2800" dirty="0"/>
          </a:p>
          <a:p>
            <a:pPr marL="685800" lvl="1" indent="-228600" algn="l" rtl="0">
              <a:lnSpc>
                <a:spcPct val="90000"/>
              </a:lnSpc>
              <a:spcBef>
                <a:spcPts val="500"/>
              </a:spcBef>
              <a:spcAft>
                <a:spcPts val="0"/>
              </a:spcAft>
              <a:buClr>
                <a:schemeClr val="dk1"/>
              </a:buClr>
              <a:buSzPts val="1800"/>
              <a:buChar char="•"/>
            </a:pPr>
            <a:r>
              <a:rPr lang="tr-TR" sz="2400" dirty="0"/>
              <a:t>Sınıf ortalaması 60’tan küçük olması durumunda ise bağıl değerlendirme uygulanacaktır.</a:t>
            </a:r>
            <a:endParaRPr sz="2800" dirty="0"/>
          </a:p>
        </p:txBody>
      </p:sp>
      <p:sp>
        <p:nvSpPr>
          <p:cNvPr id="410" name="Google Shape;410;p31"/>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DERS BAŞARI NOTU</a:t>
            </a:r>
            <a:endParaRPr sz="3600" b="1" i="1" dirty="0"/>
          </a:p>
        </p:txBody>
      </p:sp>
      <p:pic>
        <p:nvPicPr>
          <p:cNvPr id="411" name="Google Shape;411;p31" descr="7 Verbs Followed By Infinitive And -ing Forms - KSEnglish"/>
          <p:cNvPicPr preferRelativeResize="0"/>
          <p:nvPr/>
        </p:nvPicPr>
        <p:blipFill rotWithShape="1">
          <a:blip r:embed="rId3">
            <a:alphaModFix/>
          </a:blip>
          <a:srcRect/>
          <a:stretch/>
        </p:blipFill>
        <p:spPr>
          <a:xfrm>
            <a:off x="6737555" y="2512756"/>
            <a:ext cx="4768645" cy="196706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8">
                                            <p:txEl>
                                              <p:pRg st="0" end="0"/>
                                            </p:txEl>
                                          </p:spTgt>
                                        </p:tgtEl>
                                        <p:attrNameLst>
                                          <p:attrName>style.visibility</p:attrName>
                                        </p:attrNameLst>
                                      </p:cBhvr>
                                      <p:to>
                                        <p:strVal val="visible"/>
                                      </p:to>
                                    </p:set>
                                    <p:animEffect transition="in" filter="fade">
                                      <p:cBhvr>
                                        <p:cTn id="7" dur="500"/>
                                        <p:tgtEl>
                                          <p:spTgt spid="40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8">
                                            <p:txEl>
                                              <p:pRg st="1" end="1"/>
                                            </p:txEl>
                                          </p:spTgt>
                                        </p:tgtEl>
                                        <p:attrNameLst>
                                          <p:attrName>style.visibility</p:attrName>
                                        </p:attrNameLst>
                                      </p:cBhvr>
                                      <p:to>
                                        <p:strVal val="visible"/>
                                      </p:to>
                                    </p:set>
                                    <p:animEffect transition="in" filter="fade">
                                      <p:cBhvr>
                                        <p:cTn id="12" dur="500"/>
                                        <p:tgtEl>
                                          <p:spTgt spid="40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8">
                                            <p:txEl>
                                              <p:pRg st="2" end="2"/>
                                            </p:txEl>
                                          </p:spTgt>
                                        </p:tgtEl>
                                        <p:attrNameLst>
                                          <p:attrName>style.visibility</p:attrName>
                                        </p:attrNameLst>
                                      </p:cBhvr>
                                      <p:to>
                                        <p:strVal val="visible"/>
                                      </p:to>
                                    </p:set>
                                    <p:animEffect transition="in" filter="fade">
                                      <p:cBhvr>
                                        <p:cTn id="17" dur="500"/>
                                        <p:tgtEl>
                                          <p:spTgt spid="40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8">
                                            <p:txEl>
                                              <p:pRg st="3" end="3"/>
                                            </p:txEl>
                                          </p:spTgt>
                                        </p:tgtEl>
                                        <p:attrNameLst>
                                          <p:attrName>style.visibility</p:attrName>
                                        </p:attrNameLst>
                                      </p:cBhvr>
                                      <p:to>
                                        <p:strVal val="visible"/>
                                      </p:to>
                                    </p:set>
                                    <p:animEffect transition="in" filter="fade">
                                      <p:cBhvr>
                                        <p:cTn id="22" dur="500"/>
                                        <p:tgtEl>
                                          <p:spTgt spid="40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7" name="Google Shape;417;p32"/>
          <p:cNvSpPr/>
          <p:nvPr/>
        </p:nvSpPr>
        <p:spPr>
          <a:xfrm>
            <a:off x="5651649" y="1408897"/>
            <a:ext cx="7540951"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800"/>
              <a:buFont typeface="Arial"/>
              <a:buNone/>
            </a:pPr>
            <a:r>
              <a:rPr lang="tr-TR" sz="1800" b="1" i="0" u="none" strike="noStrike" cap="none" dirty="0">
                <a:solidFill>
                  <a:schemeClr val="dk1"/>
                </a:solidFill>
                <a:latin typeface="Calibri"/>
                <a:ea typeface="Calibri"/>
                <a:cs typeface="Calibri"/>
                <a:sym typeface="Calibri"/>
              </a:rPr>
              <a:t>Mutlak Değerlendirme Tablosu</a:t>
            </a:r>
            <a:endParaRPr sz="1800" b="1" i="0" u="none" strike="noStrike" cap="none" dirty="0">
              <a:solidFill>
                <a:schemeClr val="dk1"/>
              </a:solidFill>
              <a:latin typeface="Calibri"/>
              <a:ea typeface="Calibri"/>
              <a:cs typeface="Calibri"/>
              <a:sym typeface="Calibri"/>
            </a:endParaRPr>
          </a:p>
        </p:txBody>
      </p:sp>
      <p:sp>
        <p:nvSpPr>
          <p:cNvPr id="418" name="Google Shape;418;p32"/>
          <p:cNvSpPr txBox="1"/>
          <p:nvPr/>
        </p:nvSpPr>
        <p:spPr>
          <a:xfrm>
            <a:off x="231123" y="2308009"/>
            <a:ext cx="6753001" cy="332394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800"/>
              <a:buFont typeface="Arial"/>
              <a:buNone/>
            </a:pPr>
            <a:r>
              <a:rPr lang="tr-TR" sz="1800" b="0" i="0" u="none" strike="noStrike" cap="none" dirty="0">
                <a:solidFill>
                  <a:schemeClr val="dk1"/>
                </a:solidFill>
                <a:latin typeface="Century Gothic"/>
                <a:ea typeface="Century Gothic"/>
                <a:cs typeface="Century Gothic"/>
                <a:sym typeface="Century Gothic"/>
              </a:rPr>
              <a:t>Koşullu geçer notların başarılı kabul edilebilmesi için öğrencinin akademik ortalamasının mezuniyet öncesinde en az </a:t>
            </a:r>
            <a:r>
              <a:rPr lang="tr-TR" sz="1800" b="1" i="0" u="none" strike="noStrike" cap="none" dirty="0">
                <a:solidFill>
                  <a:schemeClr val="dk1"/>
                </a:solidFill>
                <a:latin typeface="Century Gothic"/>
                <a:ea typeface="Century Gothic"/>
                <a:cs typeface="Century Gothic"/>
                <a:sym typeface="Century Gothic"/>
              </a:rPr>
              <a:t>2.25</a:t>
            </a:r>
            <a:r>
              <a:rPr lang="tr-TR" sz="1800" b="0" i="0" u="none" strike="noStrike" cap="none" dirty="0">
                <a:solidFill>
                  <a:schemeClr val="dk1"/>
                </a:solidFill>
                <a:latin typeface="Century Gothic"/>
                <a:ea typeface="Century Gothic"/>
                <a:cs typeface="Century Gothic"/>
                <a:sym typeface="Century Gothic"/>
              </a:rPr>
              <a:t> olması gerekir. </a:t>
            </a:r>
            <a:endParaRPr dirty="0"/>
          </a:p>
          <a:p>
            <a:pPr marL="0" marR="0" lvl="0" indent="0" algn="l" rtl="0">
              <a:lnSpc>
                <a:spcPct val="15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a:ea typeface="Century Gothic"/>
              <a:cs typeface="Century Gothic"/>
              <a:sym typeface="Century Gothic"/>
            </a:endParaRPr>
          </a:p>
          <a:p>
            <a:pPr lvl="0">
              <a:lnSpc>
                <a:spcPct val="150000"/>
              </a:lnSpc>
            </a:pPr>
            <a:r>
              <a:rPr lang="tr-TR" sz="1800" b="1" i="0" u="none" strike="noStrike" cap="none" dirty="0">
                <a:solidFill>
                  <a:schemeClr val="dk1"/>
                </a:solidFill>
                <a:latin typeface="Century Gothic"/>
                <a:ea typeface="Century Gothic"/>
                <a:cs typeface="Century Gothic"/>
                <a:sym typeface="Century Gothic"/>
              </a:rPr>
              <a:t>Ayrıca bkz. </a:t>
            </a:r>
            <a:r>
              <a:rPr lang="tr-TR" sz="1400" b="0" i="0" u="none" strike="noStrike" cap="none" dirty="0">
                <a:solidFill>
                  <a:srgbClr val="000000"/>
                </a:solidFill>
                <a:latin typeface="Arial"/>
                <a:ea typeface="Arial"/>
                <a:cs typeface="Arial"/>
                <a:sym typeface="Arial"/>
              </a:rPr>
              <a:t>DEĞERLENDİRME VE NOTLANDIRMA YÖNERGESİ</a:t>
            </a:r>
            <a:r>
              <a:rPr lang="tr-TR" sz="1800" b="1" i="0" u="none" strike="noStrike" cap="none" dirty="0">
                <a:solidFill>
                  <a:schemeClr val="dk1"/>
                </a:solidFill>
                <a:latin typeface="Century Gothic"/>
                <a:ea typeface="Century Gothic"/>
                <a:cs typeface="Century Gothic"/>
                <a:sym typeface="Century Gothic"/>
              </a:rPr>
              <a:t>: </a:t>
            </a:r>
            <a:r>
              <a:rPr lang="tr-TR" sz="1800" u="sng" dirty="0">
                <a:solidFill>
                  <a:schemeClr val="dk1"/>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https://www.pau.edu.tr/dsbmyo/tr/sayfa/pau-not-sistemi</a:t>
            </a:r>
            <a:endParaRPr lang="tr-TR" sz="1800" dirty="0">
              <a:solidFill>
                <a:schemeClr val="dk1"/>
              </a:solidFill>
              <a:latin typeface="Century Gothic"/>
              <a:ea typeface="Century Gothic"/>
              <a:cs typeface="Century Gothic"/>
              <a:sym typeface="Century Gothic"/>
            </a:endParaRPr>
          </a:p>
          <a:p>
            <a:pPr marL="0" marR="0" lvl="0" indent="0" algn="l" rtl="0">
              <a:lnSpc>
                <a:spcPct val="15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a:ea typeface="Century Gothic"/>
              <a:cs typeface="Century Gothic"/>
              <a:sym typeface="Century Gothic"/>
            </a:endParaRPr>
          </a:p>
        </p:txBody>
      </p:sp>
      <p:sp>
        <p:nvSpPr>
          <p:cNvPr id="419" name="Google Shape;419;p32"/>
          <p:cNvSpPr txBox="1">
            <a:spLocks noGrp="1"/>
          </p:cNvSpPr>
          <p:nvPr>
            <p:ph type="title"/>
          </p:nvPr>
        </p:nvSpPr>
        <p:spPr>
          <a:xfrm>
            <a:off x="2255520" y="340994"/>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MUTLAK DEĞERLENDİRME </a:t>
            </a:r>
            <a:endParaRPr sz="3600" b="1" i="1" dirty="0"/>
          </a:p>
        </p:txBody>
      </p:sp>
      <p:graphicFrame>
        <p:nvGraphicFramePr>
          <p:cNvPr id="420" name="Google Shape;420;p32"/>
          <p:cNvGraphicFramePr/>
          <p:nvPr>
            <p:extLst>
              <p:ext uri="{D42A27DB-BD31-4B8C-83A1-F6EECF244321}">
                <p14:modId xmlns:p14="http://schemas.microsoft.com/office/powerpoint/2010/main" val="3033470273"/>
              </p:ext>
            </p:extLst>
          </p:nvPr>
        </p:nvGraphicFramePr>
        <p:xfrm>
          <a:off x="6984124" y="1927944"/>
          <a:ext cx="4522076" cy="4549054"/>
        </p:xfrm>
        <a:graphic>
          <a:graphicData uri="http://schemas.openxmlformats.org/drawingml/2006/table">
            <a:tbl>
              <a:tblPr>
                <a:noFill/>
                <a:tableStyleId>{D064F094-E8B5-4F2C-ABBC-AD91B13B5A5E}</a:tableStyleId>
              </a:tblPr>
              <a:tblGrid>
                <a:gridCol w="1003055">
                  <a:extLst>
                    <a:ext uri="{9D8B030D-6E8A-4147-A177-3AD203B41FA5}">
                      <a16:colId xmlns:a16="http://schemas.microsoft.com/office/drawing/2014/main" val="20000"/>
                    </a:ext>
                  </a:extLst>
                </a:gridCol>
                <a:gridCol w="1063659">
                  <a:extLst>
                    <a:ext uri="{9D8B030D-6E8A-4147-A177-3AD203B41FA5}">
                      <a16:colId xmlns:a16="http://schemas.microsoft.com/office/drawing/2014/main" val="20001"/>
                    </a:ext>
                  </a:extLst>
                </a:gridCol>
                <a:gridCol w="1171242">
                  <a:extLst>
                    <a:ext uri="{9D8B030D-6E8A-4147-A177-3AD203B41FA5}">
                      <a16:colId xmlns:a16="http://schemas.microsoft.com/office/drawing/2014/main" val="20002"/>
                    </a:ext>
                  </a:extLst>
                </a:gridCol>
                <a:gridCol w="1284120">
                  <a:extLst>
                    <a:ext uri="{9D8B030D-6E8A-4147-A177-3AD203B41FA5}">
                      <a16:colId xmlns:a16="http://schemas.microsoft.com/office/drawing/2014/main" val="20003"/>
                    </a:ext>
                  </a:extLst>
                </a:gridCol>
              </a:tblGrid>
              <a:tr h="549046">
                <a:tc>
                  <a:txBody>
                    <a:bodyPr/>
                    <a:lstStyle/>
                    <a:p>
                      <a:pPr marL="0" marR="0" lvl="0" indent="0" algn="ctr" rtl="0">
                        <a:lnSpc>
                          <a:spcPct val="100000"/>
                        </a:lnSpc>
                        <a:spcBef>
                          <a:spcPts val="0"/>
                        </a:spcBef>
                        <a:spcAft>
                          <a:spcPts val="0"/>
                        </a:spcAft>
                        <a:buNone/>
                      </a:pPr>
                      <a:r>
                        <a:rPr lang="tr-TR" sz="1100" b="1" u="none" strike="noStrike" cap="none">
                          <a:latin typeface="Arial"/>
                          <a:ea typeface="Arial"/>
                          <a:cs typeface="Arial"/>
                          <a:sym typeface="Arial"/>
                        </a:rPr>
                        <a:t>Başarı Notu</a:t>
                      </a:r>
                      <a:endParaRPr sz="1400" u="none" strike="noStrike" cap="none">
                        <a:latin typeface="Arial"/>
                        <a:ea typeface="Arial"/>
                        <a:cs typeface="Arial"/>
                        <a:sym typeface="Arial"/>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tr-TR" sz="1100" b="1" u="none" strike="noStrike" cap="none" dirty="0">
                          <a:latin typeface="Arial"/>
                          <a:ea typeface="Arial"/>
                          <a:cs typeface="Arial"/>
                          <a:sym typeface="Arial"/>
                        </a:rPr>
                        <a:t>Başarı Puanı</a:t>
                      </a:r>
                      <a:endParaRPr sz="1400" u="none" strike="noStrike" cap="none" dirty="0">
                        <a:latin typeface="Arial"/>
                        <a:ea typeface="Arial"/>
                        <a:cs typeface="Arial"/>
                        <a:sym typeface="Arial"/>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tr-TR" sz="1100" b="1" u="none" strike="noStrike" cap="none" dirty="0">
                          <a:latin typeface="Arial"/>
                          <a:ea typeface="Arial"/>
                          <a:cs typeface="Arial"/>
                          <a:sym typeface="Arial"/>
                        </a:rPr>
                        <a:t>Başarı</a:t>
                      </a:r>
                      <a:endParaRPr sz="1400" u="none" strike="noStrike" cap="none" dirty="0">
                        <a:latin typeface="Arial"/>
                        <a:ea typeface="Arial"/>
                        <a:cs typeface="Arial"/>
                        <a:sym typeface="Arial"/>
                      </a:endParaRPr>
                    </a:p>
                    <a:p>
                      <a:pPr marL="0" marR="0" lvl="0" indent="0" algn="ctr" rtl="0">
                        <a:lnSpc>
                          <a:spcPct val="100000"/>
                        </a:lnSpc>
                        <a:spcBef>
                          <a:spcPts val="0"/>
                        </a:spcBef>
                        <a:spcAft>
                          <a:spcPts val="0"/>
                        </a:spcAft>
                        <a:buNone/>
                      </a:pPr>
                      <a:r>
                        <a:rPr lang="tr-TR" sz="1100" b="1" u="none" strike="noStrike" cap="none" dirty="0">
                          <a:latin typeface="Arial"/>
                          <a:ea typeface="Arial"/>
                          <a:cs typeface="Arial"/>
                          <a:sym typeface="Arial"/>
                        </a:rPr>
                        <a:t>Notu Katsayı</a:t>
                      </a:r>
                      <a:endParaRPr sz="1400" u="none" strike="noStrike" cap="none" dirty="0">
                        <a:latin typeface="Arial"/>
                        <a:ea typeface="Arial"/>
                        <a:cs typeface="Arial"/>
                        <a:sym typeface="Arial"/>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tr-TR" sz="1100" b="1" u="none" strike="noStrike" cap="none">
                          <a:latin typeface="Arial"/>
                          <a:ea typeface="Arial"/>
                          <a:cs typeface="Arial"/>
                          <a:sym typeface="Arial"/>
                        </a:rPr>
                        <a:t>Sonuç</a:t>
                      </a:r>
                      <a:endParaRPr sz="1400" u="none" strike="noStrike" cap="none">
                        <a:latin typeface="Arial"/>
                        <a:ea typeface="Arial"/>
                        <a:cs typeface="Arial"/>
                        <a:sym typeface="Arial"/>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A1</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95-100</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4.00</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rowSpan="8">
                  <a:txBody>
                    <a:bodyPr/>
                    <a:lstStyle/>
                    <a:p>
                      <a:pPr marL="0" marR="0" lvl="0" indent="0" algn="ctr" rtl="0">
                        <a:lnSpc>
                          <a:spcPct val="100000"/>
                        </a:lnSpc>
                        <a:spcBef>
                          <a:spcPts val="0"/>
                        </a:spcBef>
                        <a:spcAft>
                          <a:spcPts val="0"/>
                        </a:spcAft>
                        <a:buNone/>
                      </a:pPr>
                      <a:endParaRPr sz="1400" u="none" strike="noStrike" cap="none">
                        <a:latin typeface="Arial"/>
                        <a:ea typeface="Arial"/>
                        <a:cs typeface="Arial"/>
                        <a:sym typeface="Arial"/>
                      </a:endParaRPr>
                    </a:p>
                    <a:p>
                      <a:pPr marL="0" marR="0" lvl="0" indent="0" algn="ctr" rtl="0">
                        <a:lnSpc>
                          <a:spcPct val="100000"/>
                        </a:lnSpc>
                        <a:spcBef>
                          <a:spcPts val="0"/>
                        </a:spcBef>
                        <a:spcAft>
                          <a:spcPts val="0"/>
                        </a:spcAft>
                        <a:buNone/>
                      </a:pPr>
                      <a:r>
                        <a:rPr lang="tr-TR" sz="1100" b="1" u="none" strike="noStrike" cap="none">
                          <a:latin typeface="Arial"/>
                          <a:ea typeface="Arial"/>
                          <a:cs typeface="Arial"/>
                          <a:sym typeface="Arial"/>
                        </a:rPr>
                        <a:t>Geçer Not</a:t>
                      </a:r>
                      <a:endParaRPr sz="1400" u="none" strike="noStrike" cap="none">
                        <a:latin typeface="Arial"/>
                        <a:ea typeface="Arial"/>
                        <a:cs typeface="Arial"/>
                        <a:sym typeface="Arial"/>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A2</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90-94</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3.75</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02"/>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A3</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85-89</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3.50</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03"/>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B1</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80-84</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3.25</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04"/>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B2</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75-79</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3.00</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05"/>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B3</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70-74</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2.75</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06"/>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C1</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65-69</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2.50</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07"/>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C2</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60-64</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dirty="0">
                          <a:latin typeface="Arial"/>
                          <a:ea typeface="Arial"/>
                          <a:cs typeface="Arial"/>
                          <a:sym typeface="Arial"/>
                        </a:rPr>
                        <a:t>2.25</a:t>
                      </a:r>
                      <a:endParaRPr sz="1400" u="none" strike="noStrike" cap="none" dirty="0">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08"/>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D1</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55-59</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2.00</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None/>
                      </a:pPr>
                      <a:r>
                        <a:rPr lang="tr-TR" sz="1100" b="1" u="none" strike="noStrike" cap="none">
                          <a:latin typeface="Arial"/>
                          <a:ea typeface="Arial"/>
                          <a:cs typeface="Arial"/>
                          <a:sym typeface="Arial"/>
                        </a:rPr>
                        <a:t>Koşullu Geçer</a:t>
                      </a:r>
                      <a:endParaRPr sz="1400" u="none" strike="noStrike" cap="none">
                        <a:latin typeface="Arial"/>
                        <a:ea typeface="Arial"/>
                        <a:cs typeface="Arial"/>
                        <a:sym typeface="Arial"/>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D2</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50-54</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dirty="0">
                          <a:latin typeface="Arial"/>
                          <a:ea typeface="Arial"/>
                          <a:cs typeface="Arial"/>
                          <a:sym typeface="Arial"/>
                        </a:rPr>
                        <a:t>1.75</a:t>
                      </a:r>
                      <a:endParaRPr sz="1400" u="none" strike="noStrike" cap="none" dirty="0">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10"/>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F1</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0-49</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0.00</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None/>
                      </a:pPr>
                      <a:r>
                        <a:rPr lang="tr-TR" sz="1100" b="1" u="none" strike="noStrike" cap="none">
                          <a:latin typeface="Arial"/>
                          <a:ea typeface="Arial"/>
                          <a:cs typeface="Arial"/>
                          <a:sym typeface="Arial"/>
                        </a:rPr>
                        <a:t>Başarısız</a:t>
                      </a:r>
                      <a:endParaRPr sz="1400" u="none" strike="noStrike" cap="none">
                        <a:latin typeface="Arial"/>
                        <a:ea typeface="Arial"/>
                        <a:cs typeface="Arial"/>
                        <a:sym typeface="Arial"/>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333334">
                <a:tc>
                  <a:txBody>
                    <a:bodyPr/>
                    <a:lstStyle/>
                    <a:p>
                      <a:pPr marL="0" marR="0" lvl="0" indent="0" algn="l" rtl="0">
                        <a:lnSpc>
                          <a:spcPct val="100000"/>
                        </a:lnSpc>
                        <a:spcBef>
                          <a:spcPts val="0"/>
                        </a:spcBef>
                        <a:spcAft>
                          <a:spcPts val="0"/>
                        </a:spcAft>
                        <a:buNone/>
                      </a:pPr>
                      <a:r>
                        <a:rPr lang="tr-TR" sz="1100" u="none" strike="noStrike" cap="none">
                          <a:latin typeface="Arial"/>
                          <a:ea typeface="Arial"/>
                          <a:cs typeface="Arial"/>
                          <a:sym typeface="Arial"/>
                        </a:rPr>
                        <a:t>F2</a:t>
                      </a:r>
                      <a:endParaRPr sz="1400" u="none" strike="noStrike" cap="none">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dirty="0">
                          <a:latin typeface="Arial"/>
                          <a:ea typeface="Arial"/>
                          <a:cs typeface="Arial"/>
                          <a:sym typeface="Arial"/>
                        </a:rPr>
                        <a:t>Devamsız</a:t>
                      </a:r>
                      <a:endParaRPr sz="1400" u="none" strike="noStrike" cap="none" dirty="0">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tr-TR" sz="1100" u="none" strike="noStrike" cap="none" dirty="0">
                          <a:latin typeface="Arial"/>
                          <a:ea typeface="Arial"/>
                          <a:cs typeface="Arial"/>
                          <a:sym typeface="Arial"/>
                        </a:rPr>
                        <a:t>0.00</a:t>
                      </a:r>
                      <a:endParaRPr sz="1400" u="none" strike="noStrike" cap="none" dirty="0">
                        <a:latin typeface="Arial"/>
                        <a:ea typeface="Arial"/>
                        <a:cs typeface="Arial"/>
                        <a:sym typeface="Aria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tr-TR"/>
                    </a:p>
                  </a:txBody>
                  <a:tcPr/>
                </a:tc>
                <a:extLst>
                  <a:ext uri="{0D108BD9-81ED-4DB2-BD59-A6C34878D82A}">
                    <a16:rowId xmlns:a16="http://schemas.microsoft.com/office/drawing/2014/main" val="10012"/>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33"/>
          <p:cNvSpPr/>
          <p:nvPr/>
        </p:nvSpPr>
        <p:spPr>
          <a:xfrm>
            <a:off x="791900" y="1618537"/>
            <a:ext cx="5036332" cy="48936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tr-TR" sz="2400" b="0" i="0" u="none" strike="noStrike" cap="none" dirty="0">
                <a:solidFill>
                  <a:schemeClr val="dk1"/>
                </a:solidFill>
                <a:latin typeface="Century Gothic"/>
                <a:ea typeface="Century Gothic"/>
                <a:cs typeface="Century Gothic"/>
                <a:sym typeface="Century Gothic"/>
              </a:rPr>
              <a:t>Bir dersten F1, F2 notlarından birini alan öğrenci, o dersi açıldığı ilk yarıyılda tekrarlamak zorundadır. </a:t>
            </a:r>
            <a:endParaRPr sz="24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400" b="0" i="0" u="none" strike="noStrike" cap="none" dirty="0">
                <a:solidFill>
                  <a:schemeClr val="dk1"/>
                </a:solidFill>
                <a:latin typeface="Century Gothic"/>
                <a:ea typeface="Century Gothic"/>
                <a:cs typeface="Century Gothic"/>
                <a:sym typeface="Century Gothic"/>
              </a:rPr>
              <a:t>Ancak tekrarlanan derslerin yarıyıl ders programlarında çakışması halinde, öğrenci bu derslerden birini ilgili yönetim kurulu kararıyla almayabilir. </a:t>
            </a:r>
            <a:endParaRPr sz="24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400" b="0" i="0" u="none" strike="noStrike" cap="none" dirty="0">
                <a:solidFill>
                  <a:schemeClr val="dk1"/>
                </a:solidFill>
                <a:latin typeface="Century Gothic"/>
                <a:ea typeface="Century Gothic"/>
                <a:cs typeface="Century Gothic"/>
                <a:sym typeface="Century Gothic"/>
              </a:rPr>
              <a:t>Geçer not alınan bir ders tekrar alınamaz. </a:t>
            </a:r>
            <a:endParaRPr sz="1800" b="0" i="0" u="none" strike="noStrike" cap="none" dirty="0">
              <a:solidFill>
                <a:srgbClr val="000000"/>
              </a:solidFill>
              <a:latin typeface="Arial"/>
              <a:ea typeface="Arial"/>
              <a:cs typeface="Arial"/>
              <a:sym typeface="Arial"/>
            </a:endParaRPr>
          </a:p>
        </p:txBody>
      </p:sp>
      <p:sp>
        <p:nvSpPr>
          <p:cNvPr id="427" name="Google Shape;427;p33"/>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DERS BAŞARI NOTU</a:t>
            </a:r>
            <a:endParaRPr sz="3600" b="1" i="1" u="none" strike="noStrike" cap="none">
              <a:solidFill>
                <a:schemeClr val="dk1"/>
              </a:solidFill>
              <a:latin typeface="Century Gothic"/>
              <a:ea typeface="Century Gothic"/>
              <a:cs typeface="Century Gothic"/>
              <a:sym typeface="Century Gothic"/>
            </a:endParaRPr>
          </a:p>
        </p:txBody>
      </p:sp>
      <p:pic>
        <p:nvPicPr>
          <p:cNvPr id="428" name="Google Shape;428;p33"/>
          <p:cNvPicPr preferRelativeResize="0"/>
          <p:nvPr/>
        </p:nvPicPr>
        <p:blipFill rotWithShape="1">
          <a:blip r:embed="rId3">
            <a:alphaModFix/>
          </a:blip>
          <a:srcRect/>
          <a:stretch/>
        </p:blipFill>
        <p:spPr>
          <a:xfrm>
            <a:off x="6669919" y="2161311"/>
            <a:ext cx="4836281" cy="322096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4"/>
          <p:cNvSpPr/>
          <p:nvPr/>
        </p:nvSpPr>
        <p:spPr>
          <a:xfrm>
            <a:off x="728874" y="1671639"/>
            <a:ext cx="5957676" cy="45242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tr-TR" sz="2400" b="0" i="0" u="none" strike="noStrike" cap="none" dirty="0">
                <a:solidFill>
                  <a:schemeClr val="dk1"/>
                </a:solidFill>
                <a:latin typeface="Century Gothic"/>
                <a:ea typeface="Century Gothic"/>
                <a:cs typeface="Century Gothic"/>
                <a:sym typeface="Century Gothic"/>
              </a:rPr>
              <a:t>Koşullu geçer not alınan dersler derslerin açılan ilk dönemde tekrar alınma zorunluluğu yoktur.  </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4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r>
              <a:rPr lang="tr-TR" sz="2400" b="0" i="0" u="none" strike="noStrike" cap="none" dirty="0">
                <a:solidFill>
                  <a:schemeClr val="dk1"/>
                </a:solidFill>
                <a:latin typeface="Century Gothic"/>
                <a:ea typeface="Century Gothic"/>
                <a:cs typeface="Century Gothic"/>
                <a:sym typeface="Century Gothic"/>
              </a:rPr>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endParaRPr sz="1600" b="0" i="0" u="none" strike="noStrike" cap="none" dirty="0">
              <a:solidFill>
                <a:srgbClr val="000000"/>
              </a:solidFill>
              <a:latin typeface="Arial"/>
              <a:ea typeface="Arial"/>
              <a:cs typeface="Arial"/>
              <a:sym typeface="Arial"/>
            </a:endParaRPr>
          </a:p>
        </p:txBody>
      </p:sp>
      <p:sp>
        <p:nvSpPr>
          <p:cNvPr id="435" name="Google Shape;435;p34"/>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DERS BAŞARI NOTU</a:t>
            </a:r>
            <a:endParaRPr sz="3600" b="1" i="1" u="none" strike="noStrike" cap="none">
              <a:solidFill>
                <a:schemeClr val="dk1"/>
              </a:solidFill>
              <a:latin typeface="Century Gothic"/>
              <a:ea typeface="Century Gothic"/>
              <a:cs typeface="Century Gothic"/>
              <a:sym typeface="Century Gothic"/>
            </a:endParaRPr>
          </a:p>
        </p:txBody>
      </p:sp>
      <p:pic>
        <p:nvPicPr>
          <p:cNvPr id="436" name="Google Shape;436;p34"/>
          <p:cNvPicPr preferRelativeResize="0"/>
          <p:nvPr/>
        </p:nvPicPr>
        <p:blipFill rotWithShape="1">
          <a:blip r:embed="rId3">
            <a:alphaModFix/>
          </a:blip>
          <a:srcRect/>
          <a:stretch/>
        </p:blipFill>
        <p:spPr>
          <a:xfrm>
            <a:off x="7035617" y="2075649"/>
            <a:ext cx="4470583" cy="297740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6"/>
          <p:cNvSpPr txBox="1">
            <a:spLocks noGrp="1"/>
          </p:cNvSpPr>
          <p:nvPr>
            <p:ph type="title"/>
          </p:nvPr>
        </p:nvSpPr>
        <p:spPr>
          <a:xfrm>
            <a:off x="911352" y="1067283"/>
            <a:ext cx="8610600" cy="129302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entury Gothic"/>
              <a:buNone/>
            </a:pPr>
            <a:r>
              <a:rPr lang="tr-TR" sz="3600" b="1" i="1" dirty="0"/>
              <a:t>FAKÜLTELER</a:t>
            </a:r>
            <a:endParaRPr dirty="0"/>
          </a:p>
        </p:txBody>
      </p:sp>
      <p:sp>
        <p:nvSpPr>
          <p:cNvPr id="230" name="Google Shape;230;p6"/>
          <p:cNvSpPr txBox="1">
            <a:spLocks noGrp="1"/>
          </p:cNvSpPr>
          <p:nvPr>
            <p:ph type="body" idx="1"/>
          </p:nvPr>
        </p:nvSpPr>
        <p:spPr>
          <a:xfrm>
            <a:off x="788276" y="2020350"/>
            <a:ext cx="9727324" cy="4648464"/>
          </a:xfrm>
          <a:prstGeom prst="rect">
            <a:avLst/>
          </a:prstGeom>
          <a:noFill/>
          <a:ln>
            <a:noFill/>
          </a:ln>
        </p:spPr>
        <p:txBody>
          <a:bodyPr spcFirstLastPara="1" wrap="square" lIns="91425" tIns="45700" rIns="91425" bIns="45700" numCol="2" anchor="t" anchorCtr="0">
            <a:noAutofit/>
          </a:bodyPr>
          <a:lstStyle/>
          <a:p>
            <a:pPr marL="0" lvl="0" indent="0" algn="l" rtl="0">
              <a:lnSpc>
                <a:spcPct val="170000"/>
              </a:lnSpc>
              <a:spcBef>
                <a:spcPts val="0"/>
              </a:spcBef>
              <a:spcAft>
                <a:spcPts val="0"/>
              </a:spcAft>
              <a:buClr>
                <a:schemeClr val="dk1"/>
              </a:buClr>
              <a:buSzPts val="1500"/>
              <a:buNone/>
            </a:pPr>
            <a:r>
              <a:rPr lang="tr-TR" sz="1500" dirty="0">
                <a:solidFill>
                  <a:schemeClr val="dk1"/>
                </a:solidFill>
              </a:rPr>
              <a:t>Diş Hekimliği Fakültesi</a:t>
            </a:r>
            <a:endParaRPr sz="1500" dirty="0"/>
          </a:p>
          <a:p>
            <a:pPr marL="0" lvl="0" indent="0" algn="l" rtl="0">
              <a:lnSpc>
                <a:spcPct val="170000"/>
              </a:lnSpc>
              <a:spcBef>
                <a:spcPts val="1000"/>
              </a:spcBef>
              <a:spcAft>
                <a:spcPts val="0"/>
              </a:spcAft>
              <a:buClr>
                <a:schemeClr val="dk1"/>
              </a:buClr>
              <a:buSzPts val="1500"/>
              <a:buNone/>
            </a:pPr>
            <a:r>
              <a:rPr lang="tr-TR" sz="1500" dirty="0">
                <a:solidFill>
                  <a:schemeClr val="dk1"/>
                </a:solidFill>
              </a:rPr>
              <a:t>Eğitim Fakültesi</a:t>
            </a:r>
            <a:endParaRPr sz="1500" dirty="0"/>
          </a:p>
          <a:p>
            <a:pPr marL="0" lvl="0" indent="0" algn="l" rtl="0">
              <a:lnSpc>
                <a:spcPct val="170000"/>
              </a:lnSpc>
              <a:spcBef>
                <a:spcPts val="1000"/>
              </a:spcBef>
              <a:spcAft>
                <a:spcPts val="0"/>
              </a:spcAft>
              <a:buClr>
                <a:schemeClr val="dk1"/>
              </a:buClr>
              <a:buSzPts val="1500"/>
              <a:buNone/>
            </a:pPr>
            <a:r>
              <a:rPr lang="tr-TR" sz="1500" dirty="0">
                <a:solidFill>
                  <a:schemeClr val="dk1"/>
                </a:solidFill>
              </a:rPr>
              <a:t>Fen Fakültesi</a:t>
            </a:r>
            <a:endParaRPr sz="1500" dirty="0"/>
          </a:p>
          <a:p>
            <a:pPr marL="0" lvl="0" indent="0" algn="l" rtl="0">
              <a:lnSpc>
                <a:spcPct val="170000"/>
              </a:lnSpc>
              <a:spcBef>
                <a:spcPts val="1000"/>
              </a:spcBef>
              <a:spcAft>
                <a:spcPts val="0"/>
              </a:spcAft>
              <a:buSzPts val="1500"/>
              <a:buNone/>
            </a:pPr>
            <a:r>
              <a:rPr lang="tr-TR" sz="1500" b="1" dirty="0"/>
              <a:t>İnsan ve Toplum Bilimleri Fakültesi</a:t>
            </a:r>
            <a:endParaRPr sz="1500" b="1" dirty="0"/>
          </a:p>
          <a:p>
            <a:pPr marL="0" lvl="0" indent="0" algn="l" rtl="0">
              <a:lnSpc>
                <a:spcPct val="170000"/>
              </a:lnSpc>
              <a:spcBef>
                <a:spcPts val="1000"/>
              </a:spcBef>
              <a:spcAft>
                <a:spcPts val="0"/>
              </a:spcAft>
              <a:buClr>
                <a:schemeClr val="dk1"/>
              </a:buClr>
              <a:buSzPts val="1500"/>
              <a:buNone/>
            </a:pPr>
            <a:r>
              <a:rPr lang="tr-TR" sz="1500" dirty="0">
                <a:solidFill>
                  <a:schemeClr val="dk1"/>
                </a:solidFill>
              </a:rPr>
              <a:t>İktisadi ve İdari Bilimler Fakültesi</a:t>
            </a:r>
            <a:endParaRPr sz="1500" dirty="0"/>
          </a:p>
          <a:p>
            <a:pPr marL="0" lvl="0" indent="0" algn="l" rtl="0">
              <a:lnSpc>
                <a:spcPct val="170000"/>
              </a:lnSpc>
              <a:spcBef>
                <a:spcPts val="1000"/>
              </a:spcBef>
              <a:spcAft>
                <a:spcPts val="0"/>
              </a:spcAft>
              <a:buClr>
                <a:schemeClr val="dk1"/>
              </a:buClr>
              <a:buSzPts val="1500"/>
              <a:buNone/>
            </a:pPr>
            <a:r>
              <a:rPr lang="tr-TR" sz="1500" dirty="0">
                <a:solidFill>
                  <a:schemeClr val="dk1"/>
                </a:solidFill>
              </a:rPr>
              <a:t>Hukuk Fakültesi</a:t>
            </a:r>
            <a:endParaRPr sz="1500" dirty="0"/>
          </a:p>
          <a:p>
            <a:pPr marL="0" lvl="0" indent="0" algn="l" rtl="0">
              <a:lnSpc>
                <a:spcPct val="170000"/>
              </a:lnSpc>
              <a:spcBef>
                <a:spcPts val="1000"/>
              </a:spcBef>
              <a:spcAft>
                <a:spcPts val="0"/>
              </a:spcAft>
              <a:buClr>
                <a:schemeClr val="dk1"/>
              </a:buClr>
              <a:buSzPts val="1500"/>
              <a:buNone/>
            </a:pPr>
            <a:r>
              <a:rPr lang="tr-TR" sz="1500" dirty="0">
                <a:solidFill>
                  <a:schemeClr val="dk1"/>
                </a:solidFill>
              </a:rPr>
              <a:t>İlahiyat Fakültesi</a:t>
            </a:r>
            <a:endParaRPr sz="1500" dirty="0"/>
          </a:p>
          <a:p>
            <a:pPr marL="0" lvl="0" indent="0" algn="l" rtl="0">
              <a:lnSpc>
                <a:spcPct val="170000"/>
              </a:lnSpc>
              <a:spcBef>
                <a:spcPts val="1000"/>
              </a:spcBef>
              <a:spcAft>
                <a:spcPts val="0"/>
              </a:spcAft>
              <a:buClr>
                <a:schemeClr val="dk1"/>
              </a:buClr>
              <a:buSzPts val="1500"/>
              <a:buNone/>
            </a:pPr>
            <a:r>
              <a:rPr lang="tr-TR" sz="1500" dirty="0">
                <a:solidFill>
                  <a:schemeClr val="dk1"/>
                </a:solidFill>
              </a:rPr>
              <a:t>İletişim Fakültesi</a:t>
            </a:r>
            <a:endParaRPr sz="1500" dirty="0"/>
          </a:p>
          <a:p>
            <a:pPr marL="0" lvl="0" indent="0" algn="l" rtl="0">
              <a:lnSpc>
                <a:spcPct val="170000"/>
              </a:lnSpc>
              <a:spcBef>
                <a:spcPts val="1000"/>
              </a:spcBef>
              <a:spcAft>
                <a:spcPts val="0"/>
              </a:spcAft>
              <a:buClr>
                <a:schemeClr val="dk1"/>
              </a:buClr>
              <a:buSzPts val="1500"/>
              <a:buNone/>
            </a:pPr>
            <a:r>
              <a:rPr lang="tr-TR" sz="1500" dirty="0">
                <a:solidFill>
                  <a:schemeClr val="dk1"/>
                </a:solidFill>
              </a:rPr>
              <a:t>Mimarlık ve Tasarım Fakültesi</a:t>
            </a:r>
          </a:p>
          <a:p>
            <a:pPr marL="0" lvl="0" indent="0" algn="l" rtl="0">
              <a:lnSpc>
                <a:spcPct val="170000"/>
              </a:lnSpc>
              <a:spcBef>
                <a:spcPts val="1000"/>
              </a:spcBef>
              <a:spcAft>
                <a:spcPts val="0"/>
              </a:spcAft>
              <a:buClr>
                <a:schemeClr val="dk1"/>
              </a:buClr>
              <a:buSzPts val="1500"/>
              <a:buNone/>
            </a:pPr>
            <a:endParaRPr lang="tr-TR" sz="1500" dirty="0"/>
          </a:p>
          <a:p>
            <a:pPr marL="0" lvl="0" indent="0" algn="l" rtl="0">
              <a:lnSpc>
                <a:spcPct val="170000"/>
              </a:lnSpc>
              <a:spcBef>
                <a:spcPts val="1000"/>
              </a:spcBef>
              <a:spcAft>
                <a:spcPts val="0"/>
              </a:spcAft>
              <a:buClr>
                <a:schemeClr val="dk1"/>
              </a:buClr>
              <a:buSzPts val="1500"/>
              <a:buNone/>
            </a:pPr>
            <a:endParaRPr lang="tr-TR" sz="1500" dirty="0">
              <a:solidFill>
                <a:schemeClr val="dk1"/>
              </a:solidFill>
            </a:endParaRPr>
          </a:p>
          <a:p>
            <a:pPr marL="0" lvl="0" indent="0" algn="l" rtl="0">
              <a:lnSpc>
                <a:spcPct val="170000"/>
              </a:lnSpc>
              <a:spcBef>
                <a:spcPts val="1000"/>
              </a:spcBef>
              <a:spcAft>
                <a:spcPts val="0"/>
              </a:spcAft>
              <a:buClr>
                <a:schemeClr val="dk1"/>
              </a:buClr>
              <a:buSzPts val="1500"/>
              <a:buNone/>
            </a:pPr>
            <a:endParaRPr lang="tr-TR" sz="1500" dirty="0"/>
          </a:p>
          <a:p>
            <a:pPr marL="0" lvl="0" indent="0" algn="l" rtl="0">
              <a:lnSpc>
                <a:spcPct val="170000"/>
              </a:lnSpc>
              <a:spcBef>
                <a:spcPts val="1000"/>
              </a:spcBef>
              <a:spcAft>
                <a:spcPts val="0"/>
              </a:spcAft>
              <a:buClr>
                <a:schemeClr val="dk1"/>
              </a:buClr>
              <a:buSzPts val="1500"/>
              <a:buNone/>
            </a:pPr>
            <a:endParaRPr lang="tr-TR" sz="1500" dirty="0">
              <a:solidFill>
                <a:schemeClr val="dk1"/>
              </a:solidFill>
            </a:endParaRPr>
          </a:p>
          <a:p>
            <a:pPr marL="0" lvl="0" indent="0" algn="l" rtl="0">
              <a:lnSpc>
                <a:spcPct val="170000"/>
              </a:lnSpc>
              <a:spcBef>
                <a:spcPts val="1000"/>
              </a:spcBef>
              <a:spcAft>
                <a:spcPts val="0"/>
              </a:spcAft>
              <a:buClr>
                <a:schemeClr val="dk1"/>
              </a:buClr>
              <a:buSzPts val="1500"/>
              <a:buNone/>
            </a:pPr>
            <a:endParaRPr lang="tr-TR" sz="1500" dirty="0">
              <a:solidFill>
                <a:schemeClr val="dk1"/>
              </a:solidFill>
            </a:endParaRPr>
          </a:p>
          <a:p>
            <a:pPr marL="0" lvl="0" indent="0">
              <a:lnSpc>
                <a:spcPct val="170000"/>
              </a:lnSpc>
              <a:buSzPts val="1500"/>
              <a:buNone/>
            </a:pPr>
            <a:r>
              <a:rPr lang="tr-TR" sz="1500" dirty="0"/>
              <a:t>Mühendislik Fakültesi</a:t>
            </a:r>
          </a:p>
          <a:p>
            <a:pPr marL="0" lvl="0" indent="0">
              <a:lnSpc>
                <a:spcPct val="170000"/>
              </a:lnSpc>
              <a:buSzPts val="1500"/>
              <a:buNone/>
            </a:pPr>
            <a:r>
              <a:rPr lang="tr-TR" sz="1500" dirty="0"/>
              <a:t>Müzik ve Sahne Sanatları Fakültesi</a:t>
            </a:r>
          </a:p>
          <a:p>
            <a:pPr marL="0" lvl="0" indent="0">
              <a:lnSpc>
                <a:spcPct val="170000"/>
              </a:lnSpc>
              <a:buSzPts val="1500"/>
              <a:buNone/>
            </a:pPr>
            <a:r>
              <a:rPr lang="tr-TR" sz="1500" dirty="0"/>
              <a:t>Sağlık Bilimleri Fakültesi</a:t>
            </a:r>
          </a:p>
          <a:p>
            <a:pPr marL="0" lvl="0" indent="0">
              <a:lnSpc>
                <a:spcPct val="170000"/>
              </a:lnSpc>
              <a:buSzPts val="1500"/>
              <a:buNone/>
            </a:pPr>
            <a:r>
              <a:rPr lang="tr-TR" sz="1500" dirty="0"/>
              <a:t>Spor Bilimleri Fakültesi</a:t>
            </a:r>
          </a:p>
          <a:p>
            <a:pPr marL="0" lvl="0" indent="0">
              <a:lnSpc>
                <a:spcPct val="170000"/>
              </a:lnSpc>
              <a:buSzPts val="1500"/>
              <a:buNone/>
            </a:pPr>
            <a:r>
              <a:rPr lang="tr-TR" sz="1500" dirty="0"/>
              <a:t>Teknik Eğitim Fakültesi</a:t>
            </a:r>
          </a:p>
          <a:p>
            <a:pPr marL="0" lvl="0" indent="0">
              <a:lnSpc>
                <a:spcPct val="170000"/>
              </a:lnSpc>
              <a:buSzPts val="1500"/>
              <a:buNone/>
            </a:pPr>
            <a:r>
              <a:rPr lang="tr-TR" sz="1500" dirty="0"/>
              <a:t>Teknoloji Fakültesi</a:t>
            </a:r>
          </a:p>
          <a:p>
            <a:pPr marL="0" lvl="0" indent="0">
              <a:lnSpc>
                <a:spcPct val="170000"/>
              </a:lnSpc>
              <a:buSzPts val="1500"/>
              <a:buNone/>
            </a:pPr>
            <a:r>
              <a:rPr lang="tr-TR" sz="1500" dirty="0"/>
              <a:t>Tıp Fakültesi</a:t>
            </a:r>
          </a:p>
          <a:p>
            <a:pPr marL="0" lvl="0" indent="0">
              <a:lnSpc>
                <a:spcPct val="170000"/>
              </a:lnSpc>
              <a:buSzPts val="1500"/>
              <a:buNone/>
            </a:pPr>
            <a:r>
              <a:rPr lang="tr-TR" sz="1500" dirty="0"/>
              <a:t>Turizm Fakültesi</a:t>
            </a:r>
          </a:p>
          <a:p>
            <a:pPr marL="0" lvl="0" indent="0">
              <a:lnSpc>
                <a:spcPct val="170000"/>
              </a:lnSpc>
              <a:buSzPts val="1500"/>
              <a:buNone/>
            </a:pPr>
            <a:endParaRPr lang="tr-TR" dirty="0"/>
          </a:p>
          <a:p>
            <a:pPr marL="0" lvl="0" indent="0" algn="l" rtl="0">
              <a:lnSpc>
                <a:spcPct val="170000"/>
              </a:lnSpc>
              <a:spcBef>
                <a:spcPts val="1000"/>
              </a:spcBef>
              <a:spcAft>
                <a:spcPts val="0"/>
              </a:spcAft>
              <a:buClr>
                <a:schemeClr val="dk1"/>
              </a:buClr>
              <a:buSzPts val="1500"/>
              <a:buNone/>
            </a:pPr>
            <a:endParaRPr dirty="0"/>
          </a:p>
          <a:p>
            <a:pPr marL="0" lvl="0" indent="0" algn="l" rtl="0">
              <a:lnSpc>
                <a:spcPct val="170000"/>
              </a:lnSpc>
              <a:spcBef>
                <a:spcPts val="1000"/>
              </a:spcBef>
              <a:spcAft>
                <a:spcPts val="0"/>
              </a:spcAft>
              <a:buClr>
                <a:schemeClr val="dk1"/>
              </a:buClr>
              <a:buSzPts val="1500"/>
              <a:buNone/>
            </a:pPr>
            <a:endParaRPr sz="1500" dirty="0"/>
          </a:p>
          <a:p>
            <a:pPr marL="0" lvl="0" indent="0" algn="l" rtl="0">
              <a:lnSpc>
                <a:spcPct val="170000"/>
              </a:lnSpc>
              <a:spcBef>
                <a:spcPts val="1000"/>
              </a:spcBef>
              <a:spcAft>
                <a:spcPts val="0"/>
              </a:spcAft>
              <a:buClr>
                <a:schemeClr val="dk1"/>
              </a:buClr>
              <a:buSzPts val="1500"/>
              <a:buNone/>
            </a:pPr>
            <a:endParaRPr sz="1500" dirty="0"/>
          </a:p>
          <a:p>
            <a:pPr marL="0" lvl="0" indent="0" algn="l" rtl="0">
              <a:lnSpc>
                <a:spcPct val="170000"/>
              </a:lnSpc>
              <a:spcBef>
                <a:spcPts val="1000"/>
              </a:spcBef>
              <a:spcAft>
                <a:spcPts val="0"/>
              </a:spcAft>
              <a:buClr>
                <a:schemeClr val="dk1"/>
              </a:buClr>
              <a:buSzPts val="1500"/>
              <a:buNone/>
            </a:pPr>
            <a:endParaRPr sz="1500" dirty="0">
              <a:solidFill>
                <a:schemeClr val="dk1"/>
              </a:solidFill>
            </a:endParaRPr>
          </a:p>
        </p:txBody>
      </p:sp>
      <p:sp>
        <p:nvSpPr>
          <p:cNvPr id="231" name="Google Shape;231;p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tr-TR"/>
              <a:t>4</a:t>
            </a:fld>
            <a:endParaRPr/>
          </a:p>
        </p:txBody>
      </p:sp>
      <p:pic>
        <p:nvPicPr>
          <p:cNvPr id="232" name="Google Shape;232;p6"/>
          <p:cNvPicPr preferRelativeResize="0"/>
          <p:nvPr/>
        </p:nvPicPr>
        <p:blipFill rotWithShape="1">
          <a:blip r:embed="rId3">
            <a:alphaModFix/>
          </a:blip>
          <a:srcRect l="33368" r="32021"/>
          <a:stretch/>
        </p:blipFill>
        <p:spPr>
          <a:xfrm>
            <a:off x="8927592" y="3060222"/>
            <a:ext cx="2822716" cy="3694512"/>
          </a:xfrm>
          <a:prstGeom prst="rect">
            <a:avLst/>
          </a:prstGeom>
          <a:noFill/>
          <a:ln>
            <a:noFill/>
          </a:ln>
        </p:spPr>
      </p:pic>
      <p:pic>
        <p:nvPicPr>
          <p:cNvPr id="233" name="Google Shape;233;p6"/>
          <p:cNvPicPr preferRelativeResize="0"/>
          <p:nvPr/>
        </p:nvPicPr>
        <p:blipFill rotWithShape="1">
          <a:blip r:embed="rId4">
            <a:alphaModFix/>
          </a:blip>
          <a:srcRect l="20391" r="34535"/>
          <a:stretch/>
        </p:blipFill>
        <p:spPr>
          <a:xfrm>
            <a:off x="8927592" y="340887"/>
            <a:ext cx="2854295" cy="3179473"/>
          </a:xfrm>
          <a:prstGeom prst="rect">
            <a:avLst/>
          </a:prstGeom>
          <a:noFill/>
          <a:ln>
            <a:noFill/>
          </a:ln>
        </p:spPr>
      </p:pic>
      <p:sp>
        <p:nvSpPr>
          <p:cNvPr id="2" name="Dikdörtgen 1">
            <a:extLst>
              <a:ext uri="{FF2B5EF4-FFF2-40B4-BE49-F238E27FC236}">
                <a16:creationId xmlns:a16="http://schemas.microsoft.com/office/drawing/2014/main" id="{97157CC9-1B48-91E2-7CDB-BF4520CFBF9B}"/>
              </a:ext>
            </a:extLst>
          </p:cNvPr>
          <p:cNvSpPr/>
          <p:nvPr/>
        </p:nvSpPr>
        <p:spPr>
          <a:xfrm>
            <a:off x="808372" y="3654632"/>
            <a:ext cx="3301403" cy="384805"/>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5"/>
          <p:cNvSpPr txBox="1">
            <a:spLocks noGrp="1"/>
          </p:cNvSpPr>
          <p:nvPr>
            <p:ph type="body" idx="1"/>
          </p:nvPr>
        </p:nvSpPr>
        <p:spPr>
          <a:xfrm>
            <a:off x="471361" y="2804865"/>
            <a:ext cx="3946815" cy="213285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tr-TR" sz="1800" dirty="0"/>
              <a:t>Kurulum için;</a:t>
            </a:r>
            <a:endParaRPr dirty="0"/>
          </a:p>
          <a:p>
            <a:pPr marL="0" lvl="0" indent="0" algn="l" rtl="0">
              <a:lnSpc>
                <a:spcPct val="100000"/>
              </a:lnSpc>
              <a:spcBef>
                <a:spcPts val="1000"/>
              </a:spcBef>
              <a:spcAft>
                <a:spcPts val="0"/>
              </a:spcAft>
              <a:buClr>
                <a:schemeClr val="dk1"/>
              </a:buClr>
              <a:buSzPts val="1800"/>
              <a:buNone/>
            </a:pPr>
            <a:r>
              <a:rPr lang="tr-TR" sz="1800" u="sng" dirty="0">
                <a:solidFill>
                  <a:schemeClr val="hlink"/>
                </a:solidFill>
                <a:hlinkClick r:id="rId3"/>
              </a:rPr>
              <a:t>http://www.pau.edu.tr/eduroam</a:t>
            </a:r>
            <a:r>
              <a:rPr lang="tr-TR" sz="1800" dirty="0"/>
              <a:t> sayfasını ziyaret ederek hem bilgisayarınıza hem de cep telefonunuzdaki ücretsiz </a:t>
            </a:r>
            <a:r>
              <a:rPr lang="tr-TR" sz="1800" dirty="0" err="1"/>
              <a:t>Wi</a:t>
            </a:r>
            <a:r>
              <a:rPr lang="tr-TR" sz="1800" dirty="0"/>
              <a:t>-Fi kurulumunu yapabilirsiniz.</a:t>
            </a:r>
            <a:endParaRPr dirty="0"/>
          </a:p>
        </p:txBody>
      </p:sp>
      <p:pic>
        <p:nvPicPr>
          <p:cNvPr id="443" name="Google Shape;443;p35"/>
          <p:cNvPicPr preferRelativeResize="0"/>
          <p:nvPr/>
        </p:nvPicPr>
        <p:blipFill rotWithShape="1">
          <a:blip r:embed="rId4">
            <a:alphaModFix/>
          </a:blip>
          <a:srcRect t="12369" r="1641" b="5499"/>
          <a:stretch/>
        </p:blipFill>
        <p:spPr>
          <a:xfrm>
            <a:off x="4737448" y="2057401"/>
            <a:ext cx="6768752" cy="2880320"/>
          </a:xfrm>
          <a:prstGeom prst="rect">
            <a:avLst/>
          </a:prstGeom>
          <a:noFill/>
          <a:ln>
            <a:noFill/>
          </a:ln>
        </p:spPr>
      </p:pic>
      <p:sp>
        <p:nvSpPr>
          <p:cNvPr id="444" name="Google Shape;444;p35"/>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EDUROAM:</a:t>
            </a:r>
            <a:r>
              <a:rPr lang="tr-TR" sz="3600" b="0" i="0" u="none" strike="noStrike" cap="none" dirty="0">
                <a:solidFill>
                  <a:schemeClr val="dk1"/>
                </a:solidFill>
                <a:latin typeface="Century Gothic"/>
                <a:ea typeface="Century Gothic"/>
                <a:cs typeface="Century Gothic"/>
                <a:sym typeface="Century Gothic"/>
              </a:rPr>
              <a:t> </a:t>
            </a:r>
            <a:br>
              <a:rPr lang="tr-TR" sz="3600" b="0" i="0" u="none" strike="noStrike" cap="none" dirty="0">
                <a:solidFill>
                  <a:schemeClr val="dk1"/>
                </a:solidFill>
                <a:latin typeface="Century Gothic"/>
                <a:ea typeface="Century Gothic"/>
                <a:cs typeface="Century Gothic"/>
                <a:sym typeface="Century Gothic"/>
              </a:rPr>
            </a:br>
            <a:r>
              <a:rPr lang="tr-TR" sz="2400" b="0" i="0" u="none" strike="noStrike" cap="none" dirty="0">
                <a:solidFill>
                  <a:schemeClr val="dk1"/>
                </a:solidFill>
                <a:latin typeface="Century Gothic"/>
                <a:ea typeface="Century Gothic"/>
                <a:cs typeface="Century Gothic"/>
                <a:sym typeface="Century Gothic"/>
              </a:rPr>
              <a:t>KAMPÜS İÇERISINDE İNTERNETE GIRIŞ</a:t>
            </a:r>
            <a:endParaRPr sz="2400" b="1" i="1" u="none" strike="noStrike" cap="none" dirty="0">
              <a:solidFill>
                <a:schemeClr val="dk1"/>
              </a:solidFill>
              <a:latin typeface="Century Gothic"/>
              <a:ea typeface="Century Gothic"/>
              <a:cs typeface="Century Gothic"/>
              <a:sym typeface="Century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6"/>
          <p:cNvSpPr txBox="1">
            <a:spLocks noGrp="1"/>
          </p:cNvSpPr>
          <p:nvPr>
            <p:ph type="body" idx="1"/>
          </p:nvPr>
        </p:nvSpPr>
        <p:spPr>
          <a:xfrm>
            <a:off x="842964" y="2297840"/>
            <a:ext cx="3960848" cy="273630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000"/>
              <a:buNone/>
            </a:pPr>
            <a:r>
              <a:rPr lang="tr-TR" sz="2400" dirty="0"/>
              <a:t>Bu sistem ile dersini aldığınız öğretim üyesinin yüklediği ders dokümanlarını alabilirsiniz.</a:t>
            </a:r>
            <a:endParaRPr sz="2400" dirty="0"/>
          </a:p>
          <a:p>
            <a:pPr marL="0" lvl="0" indent="0" algn="l" rtl="0">
              <a:lnSpc>
                <a:spcPct val="90000"/>
              </a:lnSpc>
              <a:spcBef>
                <a:spcPts val="1000"/>
              </a:spcBef>
              <a:spcAft>
                <a:spcPts val="0"/>
              </a:spcAft>
              <a:buClr>
                <a:schemeClr val="dk1"/>
              </a:buClr>
              <a:buSzPts val="2000"/>
              <a:buNone/>
            </a:pPr>
            <a:endParaRPr sz="2400" dirty="0"/>
          </a:p>
          <a:p>
            <a:pPr marL="0" lvl="0" indent="0" algn="l" rtl="0">
              <a:lnSpc>
                <a:spcPct val="90000"/>
              </a:lnSpc>
              <a:spcBef>
                <a:spcPts val="1000"/>
              </a:spcBef>
              <a:spcAft>
                <a:spcPts val="0"/>
              </a:spcAft>
              <a:buClr>
                <a:schemeClr val="dk1"/>
              </a:buClr>
              <a:buSzPts val="2000"/>
              <a:buNone/>
            </a:pPr>
            <a:r>
              <a:rPr lang="tr-TR" sz="2400" dirty="0" err="1"/>
              <a:t>EDS’ye</a:t>
            </a:r>
            <a:r>
              <a:rPr lang="tr-TR" sz="2400" dirty="0"/>
              <a:t> PAÜ Pusula Bilgi Sistemi’nden erişebilirsiniz.</a:t>
            </a:r>
            <a:br>
              <a:rPr lang="tr-TR" dirty="0"/>
            </a:br>
            <a:endParaRPr dirty="0"/>
          </a:p>
        </p:txBody>
      </p:sp>
      <p:pic>
        <p:nvPicPr>
          <p:cNvPr id="451" name="Google Shape;451;p36"/>
          <p:cNvPicPr preferRelativeResize="0"/>
          <p:nvPr/>
        </p:nvPicPr>
        <p:blipFill rotWithShape="1">
          <a:blip r:embed="rId3">
            <a:alphaModFix/>
          </a:blip>
          <a:srcRect l="1108" t="13227" r="1809" b="12311"/>
          <a:stretch/>
        </p:blipFill>
        <p:spPr>
          <a:xfrm>
            <a:off x="4922379" y="2075649"/>
            <a:ext cx="6583822" cy="3333840"/>
          </a:xfrm>
          <a:prstGeom prst="rect">
            <a:avLst/>
          </a:prstGeom>
          <a:noFill/>
          <a:ln>
            <a:noFill/>
          </a:ln>
        </p:spPr>
      </p:pic>
      <p:sp>
        <p:nvSpPr>
          <p:cNvPr id="452" name="Google Shape;452;p36"/>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EĞİTİM DESTEK SİSTEMİ (EDS)</a:t>
            </a:r>
            <a:endParaRPr sz="2400" b="1" i="1" u="none" strike="noStrike" cap="none" dirty="0">
              <a:solidFill>
                <a:schemeClr val="dk1"/>
              </a:solidFill>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9" name="Google Shape;459;p37"/>
          <p:cNvSpPr txBox="1"/>
          <p:nvPr/>
        </p:nvSpPr>
        <p:spPr>
          <a:xfrm>
            <a:off x="3048000" y="9167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CANLI DERS SISTEMI</a:t>
            </a:r>
            <a:endParaRPr sz="2400" b="1" i="1" u="none" strike="noStrike" cap="none" dirty="0">
              <a:solidFill>
                <a:schemeClr val="dk1"/>
              </a:solidFill>
              <a:latin typeface="Century Gothic"/>
              <a:ea typeface="Century Gothic"/>
              <a:cs typeface="Century Gothic"/>
              <a:sym typeface="Century Gothic"/>
            </a:endParaRPr>
          </a:p>
        </p:txBody>
      </p:sp>
      <p:pic>
        <p:nvPicPr>
          <p:cNvPr id="460" name="Google Shape;460;p37"/>
          <p:cNvPicPr preferRelativeResize="0"/>
          <p:nvPr/>
        </p:nvPicPr>
        <p:blipFill rotWithShape="1">
          <a:blip r:embed="rId3">
            <a:alphaModFix/>
          </a:blip>
          <a:srcRect t="9686" r="1933" b="3522"/>
          <a:stretch/>
        </p:blipFill>
        <p:spPr>
          <a:xfrm>
            <a:off x="1023257" y="1436913"/>
            <a:ext cx="10872569" cy="5057745"/>
          </a:xfrm>
          <a:prstGeom prst="rect">
            <a:avLst/>
          </a:prstGeom>
          <a:noFill/>
          <a:ln>
            <a:noFill/>
          </a:ln>
        </p:spPr>
      </p:pic>
      <p:pic>
        <p:nvPicPr>
          <p:cNvPr id="461" name="Google Shape;461;p37"/>
          <p:cNvPicPr preferRelativeResize="0"/>
          <p:nvPr/>
        </p:nvPicPr>
        <p:blipFill rotWithShape="1">
          <a:blip r:embed="rId4">
            <a:alphaModFix/>
          </a:blip>
          <a:srcRect t="10058" r="1368" b="5554"/>
          <a:stretch/>
        </p:blipFill>
        <p:spPr>
          <a:xfrm>
            <a:off x="827314" y="1436914"/>
            <a:ext cx="11364686" cy="5061714"/>
          </a:xfrm>
          <a:prstGeom prst="rect">
            <a:avLst/>
          </a:prstGeom>
          <a:noFill/>
          <a:ln>
            <a:noFill/>
          </a:ln>
        </p:spPr>
      </p:pic>
      <p:pic>
        <p:nvPicPr>
          <p:cNvPr id="462" name="Google Shape;462;p37"/>
          <p:cNvPicPr preferRelativeResize="0"/>
          <p:nvPr/>
        </p:nvPicPr>
        <p:blipFill rotWithShape="1">
          <a:blip r:embed="rId5">
            <a:alphaModFix/>
          </a:blip>
          <a:srcRect t="9322" b="9322"/>
          <a:stretch/>
        </p:blipFill>
        <p:spPr>
          <a:xfrm>
            <a:off x="1360714" y="2068286"/>
            <a:ext cx="10914674" cy="425721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
                                        </p:tgtEl>
                                        <p:attrNameLst>
                                          <p:attrName>style.visibility</p:attrName>
                                        </p:attrNameLst>
                                      </p:cBhvr>
                                      <p:to>
                                        <p:strVal val="visible"/>
                                      </p:to>
                                    </p:set>
                                    <p:animEffect transition="in" filter="fade">
                                      <p:cBhvr>
                                        <p:cTn id="7" dur="500"/>
                                        <p:tgtEl>
                                          <p:spTgt spid="4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1"/>
                                        </p:tgtEl>
                                        <p:attrNameLst>
                                          <p:attrName>style.visibility</p:attrName>
                                        </p:attrNameLst>
                                      </p:cBhvr>
                                      <p:to>
                                        <p:strVal val="visible"/>
                                      </p:to>
                                    </p:set>
                                    <p:animEffect transition="in" filter="fade">
                                      <p:cBhvr>
                                        <p:cTn id="12" dur="500"/>
                                        <p:tgtEl>
                                          <p:spTgt spid="46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2"/>
                                        </p:tgtEl>
                                        <p:attrNameLst>
                                          <p:attrName>style.visibility</p:attrName>
                                        </p:attrNameLst>
                                      </p:cBhvr>
                                      <p:to>
                                        <p:strVal val="visible"/>
                                      </p:to>
                                    </p:set>
                                    <p:animEffect transition="in" filter="fade">
                                      <p:cBhvr>
                                        <p:cTn id="17" dur="500"/>
                                        <p:tgtEl>
                                          <p:spTgt spid="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8"/>
          <p:cNvSpPr txBox="1">
            <a:spLocks noGrp="1"/>
          </p:cNvSpPr>
          <p:nvPr>
            <p:ph type="body" idx="1"/>
          </p:nvPr>
        </p:nvSpPr>
        <p:spPr>
          <a:xfrm>
            <a:off x="2804363" y="2075649"/>
            <a:ext cx="4442472" cy="3631443"/>
          </a:xfrm>
          <a:prstGeom prst="rect">
            <a:avLst/>
          </a:prstGeom>
          <a:noFill/>
          <a:ln>
            <a:noFill/>
          </a:ln>
        </p:spPr>
        <p:txBody>
          <a:bodyPr spcFirstLastPara="1" wrap="square" lIns="91425" tIns="45700" rIns="91425" bIns="45700" anchor="t" anchorCtr="0">
            <a:normAutofit fontScale="32500" lnSpcReduction="20000"/>
          </a:bodyPr>
          <a:lstStyle/>
          <a:p>
            <a:pPr marL="0" lvl="0" indent="0" algn="l" rtl="0">
              <a:lnSpc>
                <a:spcPct val="90000"/>
              </a:lnSpc>
              <a:spcBef>
                <a:spcPts val="0"/>
              </a:spcBef>
              <a:spcAft>
                <a:spcPts val="0"/>
              </a:spcAft>
              <a:buClr>
                <a:schemeClr val="dk1"/>
              </a:buClr>
              <a:buSzPct val="100000"/>
              <a:buNone/>
            </a:pPr>
            <a:endParaRPr sz="2000" dirty="0"/>
          </a:p>
          <a:p>
            <a:pPr marL="0" lvl="0" indent="0" algn="l" rtl="0">
              <a:lnSpc>
                <a:spcPct val="120000"/>
              </a:lnSpc>
              <a:spcBef>
                <a:spcPts val="1000"/>
              </a:spcBef>
              <a:spcAft>
                <a:spcPts val="0"/>
              </a:spcAft>
              <a:buClr>
                <a:schemeClr val="dk1"/>
              </a:buClr>
              <a:buSzPct val="100000"/>
              <a:buNone/>
            </a:pPr>
            <a:r>
              <a:rPr lang="tr-TR" sz="3800" dirty="0"/>
              <a:t>Ayrıntılı bilgi için:</a:t>
            </a:r>
            <a:endParaRPr dirty="0"/>
          </a:p>
          <a:p>
            <a:pPr marL="0" lvl="0" indent="0" algn="l" rtl="0">
              <a:lnSpc>
                <a:spcPct val="120000"/>
              </a:lnSpc>
              <a:spcBef>
                <a:spcPts val="1000"/>
              </a:spcBef>
              <a:spcAft>
                <a:spcPts val="0"/>
              </a:spcAft>
              <a:buClr>
                <a:schemeClr val="dk1"/>
              </a:buClr>
              <a:buSzPct val="100000"/>
              <a:buNone/>
            </a:pPr>
            <a:r>
              <a:rPr lang="tr-TR" sz="3800" dirty="0"/>
              <a:t>Farabi Koordinatörlüğü</a:t>
            </a:r>
            <a:endParaRPr dirty="0"/>
          </a:p>
          <a:p>
            <a:pPr marL="0" lvl="0" indent="0" algn="l" rtl="0">
              <a:lnSpc>
                <a:spcPct val="120000"/>
              </a:lnSpc>
              <a:spcBef>
                <a:spcPts val="1000"/>
              </a:spcBef>
              <a:spcAft>
                <a:spcPts val="0"/>
              </a:spcAft>
              <a:buClr>
                <a:schemeClr val="dk1"/>
              </a:buClr>
              <a:buSzPct val="100000"/>
              <a:buNone/>
            </a:pPr>
            <a:r>
              <a:rPr lang="tr-TR" sz="3800" u="sng" dirty="0">
                <a:solidFill>
                  <a:schemeClr val="hlink"/>
                </a:solidFill>
                <a:hlinkClick r:id="rId3"/>
              </a:rPr>
              <a:t>http://www.pau.edu.tr/farabi/tr/</a:t>
            </a:r>
            <a:r>
              <a:rPr lang="tr-TR" sz="3800" dirty="0"/>
              <a:t> </a:t>
            </a:r>
            <a:endParaRPr dirty="0"/>
          </a:p>
          <a:p>
            <a:pPr marL="0" lvl="0" indent="0" algn="l" rtl="0">
              <a:lnSpc>
                <a:spcPct val="120000"/>
              </a:lnSpc>
              <a:spcBef>
                <a:spcPts val="1000"/>
              </a:spcBef>
              <a:spcAft>
                <a:spcPts val="0"/>
              </a:spcAft>
              <a:buClr>
                <a:schemeClr val="dk1"/>
              </a:buClr>
              <a:buSzPct val="100000"/>
              <a:buNone/>
            </a:pPr>
            <a:endParaRPr sz="3800" dirty="0"/>
          </a:p>
          <a:p>
            <a:pPr marL="0" lvl="0" indent="0" algn="l" rtl="0">
              <a:lnSpc>
                <a:spcPct val="120000"/>
              </a:lnSpc>
              <a:spcBef>
                <a:spcPts val="1000"/>
              </a:spcBef>
              <a:spcAft>
                <a:spcPts val="0"/>
              </a:spcAft>
              <a:buClr>
                <a:schemeClr val="dk1"/>
              </a:buClr>
              <a:buSzPct val="100000"/>
              <a:buNone/>
            </a:pPr>
            <a:r>
              <a:rPr lang="tr-TR" sz="3800" dirty="0"/>
              <a:t>Ayrıntılı bilgi için:</a:t>
            </a:r>
            <a:endParaRPr dirty="0"/>
          </a:p>
          <a:p>
            <a:pPr marL="0" lvl="0" indent="0" algn="l" rtl="0">
              <a:lnSpc>
                <a:spcPct val="120000"/>
              </a:lnSpc>
              <a:spcBef>
                <a:spcPts val="1000"/>
              </a:spcBef>
              <a:spcAft>
                <a:spcPts val="0"/>
              </a:spcAft>
              <a:buClr>
                <a:schemeClr val="dk1"/>
              </a:buClr>
              <a:buSzPct val="100000"/>
              <a:buNone/>
            </a:pPr>
            <a:r>
              <a:rPr lang="tr-TR" sz="3800" dirty="0"/>
              <a:t>Uluslararası İlişkiler Koordinatörlüğü</a:t>
            </a:r>
            <a:endParaRPr dirty="0"/>
          </a:p>
          <a:p>
            <a:pPr marL="0" lvl="0" indent="0" algn="l" rtl="0">
              <a:lnSpc>
                <a:spcPct val="120000"/>
              </a:lnSpc>
              <a:spcBef>
                <a:spcPts val="1000"/>
              </a:spcBef>
              <a:spcAft>
                <a:spcPts val="0"/>
              </a:spcAft>
              <a:buClr>
                <a:schemeClr val="dk1"/>
              </a:buClr>
              <a:buSzPct val="100000"/>
              <a:buNone/>
            </a:pPr>
            <a:r>
              <a:rPr lang="tr-TR" sz="3800" u="sng" dirty="0">
                <a:solidFill>
                  <a:schemeClr val="hlink"/>
                </a:solidFill>
                <a:hlinkClick r:id="rId4"/>
              </a:rPr>
              <a:t>http://www.pau.edu.tr/uluslararasi/tr</a:t>
            </a:r>
            <a:endParaRPr sz="3800" dirty="0"/>
          </a:p>
          <a:p>
            <a:pPr marL="0" lvl="0" indent="0" algn="l" rtl="0">
              <a:lnSpc>
                <a:spcPct val="120000"/>
              </a:lnSpc>
              <a:spcBef>
                <a:spcPts val="1000"/>
              </a:spcBef>
              <a:spcAft>
                <a:spcPts val="0"/>
              </a:spcAft>
              <a:buClr>
                <a:schemeClr val="dk1"/>
              </a:buClr>
              <a:buSzPct val="100000"/>
              <a:buNone/>
            </a:pPr>
            <a:endParaRPr sz="3800" dirty="0"/>
          </a:p>
          <a:p>
            <a:pPr marL="0" lvl="0" indent="0" algn="l" rtl="0">
              <a:lnSpc>
                <a:spcPct val="120000"/>
              </a:lnSpc>
              <a:spcBef>
                <a:spcPts val="1000"/>
              </a:spcBef>
              <a:spcAft>
                <a:spcPts val="0"/>
              </a:spcAft>
              <a:buClr>
                <a:schemeClr val="dk1"/>
              </a:buClr>
              <a:buSzPct val="100000"/>
              <a:buNone/>
            </a:pPr>
            <a:r>
              <a:rPr lang="tr-TR" sz="3800" dirty="0"/>
              <a:t>Ayrıntılı bilgi için:</a:t>
            </a:r>
            <a:endParaRPr dirty="0"/>
          </a:p>
          <a:p>
            <a:pPr marL="0" lvl="0" indent="0" algn="l" rtl="0">
              <a:lnSpc>
                <a:spcPct val="120000"/>
              </a:lnSpc>
              <a:spcBef>
                <a:spcPts val="1000"/>
              </a:spcBef>
              <a:spcAft>
                <a:spcPts val="0"/>
              </a:spcAft>
              <a:buClr>
                <a:schemeClr val="dk1"/>
              </a:buClr>
              <a:buSzPct val="100000"/>
              <a:buNone/>
            </a:pPr>
            <a:r>
              <a:rPr lang="tr-TR" sz="3800" dirty="0"/>
              <a:t>Uluslararası İlişkiler Koordinatörlüğü</a:t>
            </a:r>
            <a:endParaRPr dirty="0"/>
          </a:p>
          <a:p>
            <a:pPr marL="0" lvl="0" indent="0" algn="l" rtl="0">
              <a:lnSpc>
                <a:spcPct val="120000"/>
              </a:lnSpc>
              <a:spcBef>
                <a:spcPts val="1000"/>
              </a:spcBef>
              <a:spcAft>
                <a:spcPts val="0"/>
              </a:spcAft>
              <a:buClr>
                <a:schemeClr val="dk1"/>
              </a:buClr>
              <a:buSzPct val="100000"/>
              <a:buNone/>
            </a:pPr>
            <a:r>
              <a:rPr lang="tr-TR" sz="3800" u="sng" dirty="0">
                <a:solidFill>
                  <a:schemeClr val="hlink"/>
                </a:solidFill>
                <a:hlinkClick r:id="rId4"/>
              </a:rPr>
              <a:t>http://www.pau.edu.tr/uluslararasi/tr</a:t>
            </a:r>
            <a:r>
              <a:rPr lang="tr-TR" sz="3800" dirty="0"/>
              <a:t> </a:t>
            </a:r>
            <a:endParaRPr dirty="0"/>
          </a:p>
          <a:p>
            <a:pPr marL="0" lvl="0" indent="0" algn="l" rtl="0">
              <a:lnSpc>
                <a:spcPct val="120000"/>
              </a:lnSpc>
              <a:spcBef>
                <a:spcPts val="1000"/>
              </a:spcBef>
              <a:spcAft>
                <a:spcPts val="0"/>
              </a:spcAft>
              <a:buClr>
                <a:schemeClr val="dk1"/>
              </a:buClr>
              <a:buSzPct val="100000"/>
              <a:buNone/>
            </a:pPr>
            <a:endParaRPr sz="3800" dirty="0"/>
          </a:p>
        </p:txBody>
      </p:sp>
      <p:pic>
        <p:nvPicPr>
          <p:cNvPr id="469" name="Google Shape;469;p38" descr="http://uluslararasi.karabuk.edu.tr/yuklenen/resimler/1262122016115326.png"/>
          <p:cNvPicPr preferRelativeResize="0"/>
          <p:nvPr/>
        </p:nvPicPr>
        <p:blipFill rotWithShape="1">
          <a:blip r:embed="rId5">
            <a:alphaModFix/>
          </a:blip>
          <a:srcRect t="9920" b="13631"/>
          <a:stretch/>
        </p:blipFill>
        <p:spPr>
          <a:xfrm>
            <a:off x="1103899" y="2075649"/>
            <a:ext cx="1329055" cy="1016000"/>
          </a:xfrm>
          <a:prstGeom prst="rect">
            <a:avLst/>
          </a:prstGeom>
          <a:noFill/>
          <a:ln>
            <a:noFill/>
          </a:ln>
        </p:spPr>
      </p:pic>
      <p:pic>
        <p:nvPicPr>
          <p:cNvPr id="470" name="Google Shape;470;p38" descr="https://www.caie-caei.org/wp-content/uploads/2014/11/erasmus-logo.png"/>
          <p:cNvPicPr preferRelativeResize="0"/>
          <p:nvPr/>
        </p:nvPicPr>
        <p:blipFill rotWithShape="1">
          <a:blip r:embed="rId6">
            <a:alphaModFix/>
          </a:blip>
          <a:srcRect/>
          <a:stretch/>
        </p:blipFill>
        <p:spPr>
          <a:xfrm>
            <a:off x="815866" y="3271669"/>
            <a:ext cx="1800200" cy="976645"/>
          </a:xfrm>
          <a:prstGeom prst="rect">
            <a:avLst/>
          </a:prstGeom>
          <a:noFill/>
          <a:ln>
            <a:noFill/>
          </a:ln>
        </p:spPr>
      </p:pic>
      <p:pic>
        <p:nvPicPr>
          <p:cNvPr id="471" name="Google Shape;471;p38" descr="http://mevlana.akdeniz.edu.tr/_dinamik/234/12.png"/>
          <p:cNvPicPr preferRelativeResize="0"/>
          <p:nvPr/>
        </p:nvPicPr>
        <p:blipFill rotWithShape="1">
          <a:blip r:embed="rId7">
            <a:alphaModFix/>
          </a:blip>
          <a:srcRect/>
          <a:stretch/>
        </p:blipFill>
        <p:spPr>
          <a:xfrm>
            <a:off x="1070307" y="4691092"/>
            <a:ext cx="1224136" cy="1016000"/>
          </a:xfrm>
          <a:prstGeom prst="rect">
            <a:avLst/>
          </a:prstGeom>
          <a:noFill/>
          <a:ln>
            <a:noFill/>
          </a:ln>
        </p:spPr>
      </p:pic>
      <p:sp>
        <p:nvSpPr>
          <p:cNvPr id="472" name="Google Shape;472;p38"/>
          <p:cNvSpPr txBox="1"/>
          <p:nvPr/>
        </p:nvSpPr>
        <p:spPr>
          <a:xfrm>
            <a:off x="1683521" y="764373"/>
            <a:ext cx="9822679"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ÖĞRENCİ DEĞİŞİM PROGRAMLARI</a:t>
            </a:r>
            <a:endParaRPr sz="1400" b="0" i="0" u="none" strike="noStrike" cap="none">
              <a:solidFill>
                <a:srgbClr val="000000"/>
              </a:solidFill>
              <a:latin typeface="Arial"/>
              <a:ea typeface="Arial"/>
              <a:cs typeface="Arial"/>
              <a:sym typeface="Arial"/>
            </a:endParaRPr>
          </a:p>
        </p:txBody>
      </p:sp>
      <p:sp>
        <p:nvSpPr>
          <p:cNvPr id="474" name="Google Shape;474;p38"/>
          <p:cNvSpPr/>
          <p:nvPr/>
        </p:nvSpPr>
        <p:spPr>
          <a:xfrm>
            <a:off x="8488282" y="3429000"/>
            <a:ext cx="3760309"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tr-TR" sz="1800" b="1" i="0" u="none" strike="noStrike" cap="none" dirty="0">
                <a:solidFill>
                  <a:schemeClr val="dk1"/>
                </a:solidFill>
                <a:latin typeface="Century Gothic"/>
                <a:ea typeface="Century Gothic"/>
                <a:cs typeface="Century Gothic"/>
                <a:sym typeface="Century Gothic"/>
              </a:rPr>
              <a:t>Öğr. </a:t>
            </a:r>
            <a:r>
              <a:rPr lang="en-US" sz="1800" b="1" i="0" u="none" strike="noStrike" cap="none" dirty="0" err="1">
                <a:solidFill>
                  <a:schemeClr val="dk1"/>
                </a:solidFill>
                <a:latin typeface="Century Gothic"/>
                <a:ea typeface="Century Gothic"/>
                <a:cs typeface="Century Gothic"/>
                <a:sym typeface="Century Gothic"/>
              </a:rPr>
              <a:t>Gör</a:t>
            </a:r>
            <a:r>
              <a:rPr lang="en-US" sz="1800" b="1" i="0" u="none" strike="noStrike" cap="none" dirty="0">
                <a:solidFill>
                  <a:schemeClr val="dk1"/>
                </a:solidFill>
                <a:latin typeface="Century Gothic"/>
                <a:ea typeface="Century Gothic"/>
                <a:cs typeface="Century Gothic"/>
                <a:sym typeface="Century Gothic"/>
              </a:rPr>
              <a:t>. Fatma ŞENOL</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tr-TR" sz="1800" b="1" i="0" u="none" strike="noStrike" cap="none" dirty="0" err="1">
                <a:solidFill>
                  <a:schemeClr val="dk1"/>
                </a:solidFill>
                <a:latin typeface="Century Gothic"/>
                <a:ea typeface="Century Gothic"/>
                <a:cs typeface="Century Gothic"/>
                <a:sym typeface="Century Gothic"/>
              </a:rPr>
              <a:t>Erasmus</a:t>
            </a:r>
            <a:r>
              <a:rPr lang="tr-TR" sz="1800" b="1" i="0" u="none" strike="noStrike" cap="none" dirty="0">
                <a:solidFill>
                  <a:schemeClr val="dk1"/>
                </a:solidFill>
                <a:latin typeface="Century Gothic"/>
                <a:ea typeface="Century Gothic"/>
                <a:cs typeface="Century Gothic"/>
                <a:sym typeface="Century Gothic"/>
              </a:rPr>
              <a:t> Koordinatörü</a:t>
            </a:r>
            <a:endParaRPr sz="1800" b="0" i="0" u="none" strike="noStrike" cap="none" dirty="0">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a:ea typeface="Century Gothic"/>
              <a:cs typeface="Century Gothic"/>
              <a:sym typeface="Century Gothic"/>
            </a:endParaRPr>
          </a:p>
        </p:txBody>
      </p:sp>
      <p:pic>
        <p:nvPicPr>
          <p:cNvPr id="475" name="Google Shape;475;p38"/>
          <p:cNvPicPr preferRelativeResize="0"/>
          <p:nvPr/>
        </p:nvPicPr>
        <p:blipFill rotWithShape="1">
          <a:blip r:embed="rId8">
            <a:alphaModFix/>
          </a:blip>
          <a:srcRect/>
          <a:stretch/>
        </p:blipFill>
        <p:spPr>
          <a:xfrm>
            <a:off x="5925965" y="2523531"/>
            <a:ext cx="2837035" cy="281221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9"/>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a:t>ÖĞRENCİ TOPLULUKLARI</a:t>
            </a:r>
            <a:endParaRPr/>
          </a:p>
        </p:txBody>
      </p:sp>
      <p:pic>
        <p:nvPicPr>
          <p:cNvPr id="482" name="Google Shape;482;p39" descr="Otomatik alternatif metin yok."/>
          <p:cNvPicPr preferRelativeResize="0"/>
          <p:nvPr/>
        </p:nvPicPr>
        <p:blipFill rotWithShape="1">
          <a:blip r:embed="rId3">
            <a:alphaModFix/>
          </a:blip>
          <a:srcRect l="11737" t="12465" r="9956" b="14651"/>
          <a:stretch/>
        </p:blipFill>
        <p:spPr>
          <a:xfrm>
            <a:off x="4322072" y="2088724"/>
            <a:ext cx="948690" cy="899795"/>
          </a:xfrm>
          <a:prstGeom prst="rect">
            <a:avLst/>
          </a:prstGeom>
          <a:noFill/>
          <a:ln>
            <a:noFill/>
          </a:ln>
        </p:spPr>
      </p:pic>
      <p:pic>
        <p:nvPicPr>
          <p:cNvPr id="483" name="Google Shape;483;p39" descr="Otomatik alternatif metin yok."/>
          <p:cNvPicPr preferRelativeResize="0"/>
          <p:nvPr/>
        </p:nvPicPr>
        <p:blipFill rotWithShape="1">
          <a:blip r:embed="rId4">
            <a:alphaModFix/>
          </a:blip>
          <a:srcRect/>
          <a:stretch/>
        </p:blipFill>
        <p:spPr>
          <a:xfrm>
            <a:off x="6107593" y="2109324"/>
            <a:ext cx="987675" cy="879193"/>
          </a:xfrm>
          <a:prstGeom prst="rect">
            <a:avLst/>
          </a:prstGeom>
          <a:noFill/>
          <a:ln>
            <a:noFill/>
          </a:ln>
        </p:spPr>
      </p:pic>
      <p:pic>
        <p:nvPicPr>
          <p:cNvPr id="484" name="Google Shape;484;p39" descr="Görüntünün olası içeriği: yazı"/>
          <p:cNvPicPr preferRelativeResize="0"/>
          <p:nvPr/>
        </p:nvPicPr>
        <p:blipFill rotWithShape="1">
          <a:blip r:embed="rId5">
            <a:alphaModFix/>
          </a:blip>
          <a:srcRect/>
          <a:stretch/>
        </p:blipFill>
        <p:spPr>
          <a:xfrm>
            <a:off x="796047" y="3322331"/>
            <a:ext cx="1015753" cy="858456"/>
          </a:xfrm>
          <a:prstGeom prst="rect">
            <a:avLst/>
          </a:prstGeom>
          <a:noFill/>
          <a:ln>
            <a:noFill/>
          </a:ln>
        </p:spPr>
      </p:pic>
      <p:pic>
        <p:nvPicPr>
          <p:cNvPr id="485" name="Google Shape;485;p39" descr="Otomatik alternatif metin yok."/>
          <p:cNvPicPr preferRelativeResize="0"/>
          <p:nvPr/>
        </p:nvPicPr>
        <p:blipFill rotWithShape="1">
          <a:blip r:embed="rId6">
            <a:alphaModFix/>
          </a:blip>
          <a:srcRect/>
          <a:stretch/>
        </p:blipFill>
        <p:spPr>
          <a:xfrm>
            <a:off x="2600805" y="3301662"/>
            <a:ext cx="899233" cy="899795"/>
          </a:xfrm>
          <a:prstGeom prst="rect">
            <a:avLst/>
          </a:prstGeom>
          <a:noFill/>
          <a:ln>
            <a:noFill/>
          </a:ln>
        </p:spPr>
      </p:pic>
      <p:pic>
        <p:nvPicPr>
          <p:cNvPr id="486" name="Google Shape;486;p39" descr="Otomatik alternatif metin yok."/>
          <p:cNvPicPr preferRelativeResize="0"/>
          <p:nvPr/>
        </p:nvPicPr>
        <p:blipFill rotWithShape="1">
          <a:blip r:embed="rId7">
            <a:alphaModFix/>
          </a:blip>
          <a:srcRect l="31606" t="12279" r="30508" b="13445"/>
          <a:stretch/>
        </p:blipFill>
        <p:spPr>
          <a:xfrm>
            <a:off x="4322073" y="3338547"/>
            <a:ext cx="948690" cy="899793"/>
          </a:xfrm>
          <a:prstGeom prst="rect">
            <a:avLst/>
          </a:prstGeom>
          <a:noFill/>
          <a:ln>
            <a:noFill/>
          </a:ln>
        </p:spPr>
      </p:pic>
      <p:pic>
        <p:nvPicPr>
          <p:cNvPr id="487" name="Google Shape;487;p39" descr="https://pbs.twimg.com/profile_images/424903729670668288/oCe8nCRG_400x400.jpeg"/>
          <p:cNvPicPr preferRelativeResize="0"/>
          <p:nvPr/>
        </p:nvPicPr>
        <p:blipFill rotWithShape="1">
          <a:blip r:embed="rId8">
            <a:alphaModFix/>
          </a:blip>
          <a:srcRect/>
          <a:stretch/>
        </p:blipFill>
        <p:spPr>
          <a:xfrm>
            <a:off x="6107593" y="3317809"/>
            <a:ext cx="987675" cy="941269"/>
          </a:xfrm>
          <a:prstGeom prst="rect">
            <a:avLst/>
          </a:prstGeom>
          <a:noFill/>
          <a:ln>
            <a:noFill/>
          </a:ln>
        </p:spPr>
      </p:pic>
      <p:pic>
        <p:nvPicPr>
          <p:cNvPr id="488" name="Google Shape;488;p39" descr="Görüntünün olası içeriği: yazı"/>
          <p:cNvPicPr preferRelativeResize="0"/>
          <p:nvPr/>
        </p:nvPicPr>
        <p:blipFill rotWithShape="1">
          <a:blip r:embed="rId9">
            <a:alphaModFix/>
          </a:blip>
          <a:srcRect/>
          <a:stretch/>
        </p:blipFill>
        <p:spPr>
          <a:xfrm>
            <a:off x="4343816" y="4701016"/>
            <a:ext cx="983344" cy="886094"/>
          </a:xfrm>
          <a:prstGeom prst="rect">
            <a:avLst/>
          </a:prstGeom>
          <a:noFill/>
          <a:ln>
            <a:noFill/>
          </a:ln>
        </p:spPr>
      </p:pic>
      <p:pic>
        <p:nvPicPr>
          <p:cNvPr id="489" name="Google Shape;489;p39" descr="Otomatik alternatif metin yok."/>
          <p:cNvPicPr preferRelativeResize="0"/>
          <p:nvPr/>
        </p:nvPicPr>
        <p:blipFill rotWithShape="1">
          <a:blip r:embed="rId10">
            <a:alphaModFix/>
          </a:blip>
          <a:srcRect/>
          <a:stretch/>
        </p:blipFill>
        <p:spPr>
          <a:xfrm>
            <a:off x="6107592" y="4701016"/>
            <a:ext cx="987675" cy="864214"/>
          </a:xfrm>
          <a:prstGeom prst="rect">
            <a:avLst/>
          </a:prstGeom>
          <a:noFill/>
          <a:ln>
            <a:noFill/>
          </a:ln>
        </p:spPr>
      </p:pic>
      <p:pic>
        <p:nvPicPr>
          <p:cNvPr id="490" name="Google Shape;490;p39"/>
          <p:cNvPicPr preferRelativeResize="0"/>
          <p:nvPr/>
        </p:nvPicPr>
        <p:blipFill rotWithShape="1">
          <a:blip r:embed="rId11">
            <a:alphaModFix/>
          </a:blip>
          <a:srcRect/>
          <a:stretch/>
        </p:blipFill>
        <p:spPr>
          <a:xfrm>
            <a:off x="898815" y="2057401"/>
            <a:ext cx="957417" cy="931115"/>
          </a:xfrm>
          <a:prstGeom prst="rect">
            <a:avLst/>
          </a:prstGeom>
          <a:noFill/>
          <a:ln>
            <a:noFill/>
          </a:ln>
        </p:spPr>
      </p:pic>
      <p:pic>
        <p:nvPicPr>
          <p:cNvPr id="491" name="Google Shape;491;p39"/>
          <p:cNvPicPr preferRelativeResize="0"/>
          <p:nvPr/>
        </p:nvPicPr>
        <p:blipFill rotWithShape="1">
          <a:blip r:embed="rId12">
            <a:alphaModFix/>
          </a:blip>
          <a:srcRect/>
          <a:stretch/>
        </p:blipFill>
        <p:spPr>
          <a:xfrm>
            <a:off x="2600804" y="4636512"/>
            <a:ext cx="962581" cy="957174"/>
          </a:xfrm>
          <a:prstGeom prst="rect">
            <a:avLst/>
          </a:prstGeom>
          <a:noFill/>
          <a:ln>
            <a:noFill/>
          </a:ln>
        </p:spPr>
      </p:pic>
      <p:pic>
        <p:nvPicPr>
          <p:cNvPr id="492" name="Google Shape;492;p39"/>
          <p:cNvPicPr preferRelativeResize="0"/>
          <p:nvPr/>
        </p:nvPicPr>
        <p:blipFill rotWithShape="1">
          <a:blip r:embed="rId13">
            <a:alphaModFix/>
          </a:blip>
          <a:srcRect/>
          <a:stretch/>
        </p:blipFill>
        <p:spPr>
          <a:xfrm>
            <a:off x="2591872" y="2088723"/>
            <a:ext cx="1082801" cy="899792"/>
          </a:xfrm>
          <a:prstGeom prst="rect">
            <a:avLst/>
          </a:prstGeom>
          <a:noFill/>
          <a:ln>
            <a:noFill/>
          </a:ln>
        </p:spPr>
      </p:pic>
      <p:pic>
        <p:nvPicPr>
          <p:cNvPr id="493" name="Google Shape;493;p39"/>
          <p:cNvPicPr preferRelativeResize="0"/>
          <p:nvPr/>
        </p:nvPicPr>
        <p:blipFill rotWithShape="1">
          <a:blip r:embed="rId14">
            <a:alphaModFix/>
          </a:blip>
          <a:srcRect/>
          <a:stretch/>
        </p:blipFill>
        <p:spPr>
          <a:xfrm>
            <a:off x="893651" y="4672447"/>
            <a:ext cx="962581" cy="962581"/>
          </a:xfrm>
          <a:prstGeom prst="rect">
            <a:avLst/>
          </a:prstGeom>
          <a:noFill/>
          <a:ln>
            <a:noFill/>
          </a:ln>
        </p:spPr>
      </p:pic>
      <p:pic>
        <p:nvPicPr>
          <p:cNvPr id="494" name="Google Shape;494;p39"/>
          <p:cNvPicPr preferRelativeResize="0"/>
          <p:nvPr/>
        </p:nvPicPr>
        <p:blipFill rotWithShape="1">
          <a:blip r:embed="rId15">
            <a:alphaModFix/>
          </a:blip>
          <a:srcRect/>
          <a:stretch/>
        </p:blipFill>
        <p:spPr>
          <a:xfrm>
            <a:off x="8541822" y="2095264"/>
            <a:ext cx="2322001" cy="1547561"/>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pic>
        <p:nvPicPr>
          <p:cNvPr id="495" name="Google Shape;495;p39"/>
          <p:cNvPicPr preferRelativeResize="0"/>
          <p:nvPr/>
        </p:nvPicPr>
        <p:blipFill rotWithShape="1">
          <a:blip r:embed="rId16">
            <a:alphaModFix/>
          </a:blip>
          <a:srcRect/>
          <a:stretch/>
        </p:blipFill>
        <p:spPr>
          <a:xfrm rot="1099063">
            <a:off x="8603120" y="4382697"/>
            <a:ext cx="2199404" cy="1464803"/>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40"/>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ÖĞRENCİ TOPLULUKLARI</a:t>
            </a:r>
            <a:endParaRPr dirty="0"/>
          </a:p>
        </p:txBody>
      </p:sp>
      <p:sp>
        <p:nvSpPr>
          <p:cNvPr id="502" name="Google Shape;502;p40"/>
          <p:cNvSpPr txBox="1">
            <a:spLocks noGrp="1"/>
          </p:cNvSpPr>
          <p:nvPr>
            <p:ph type="body" idx="1"/>
          </p:nvPr>
        </p:nvSpPr>
        <p:spPr>
          <a:xfrm>
            <a:off x="1067471" y="2245409"/>
            <a:ext cx="4442472" cy="3631443"/>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tr-TR" sz="2000" dirty="0">
                <a:latin typeface="Century Gothic" panose="020B0502020202020204" pitchFamily="34" charset="0"/>
              </a:rPr>
              <a:t>Ne tür etkinlikle</a:t>
            </a:r>
            <a:r>
              <a:rPr lang="en-US" sz="2000" dirty="0">
                <a:latin typeface="Century Gothic" panose="020B0502020202020204" pitchFamily="34" charset="0"/>
              </a:rPr>
              <a:t>r</a:t>
            </a:r>
            <a:r>
              <a:rPr lang="en-US" sz="2000" dirty="0">
                <a:latin typeface="+mj-lt"/>
              </a:rPr>
              <a:t>?</a:t>
            </a:r>
            <a:endParaRPr dirty="0">
              <a:latin typeface="+mj-lt"/>
            </a:endParaRPr>
          </a:p>
          <a:p>
            <a:pPr marL="0" lvl="0" indent="0" algn="l" rtl="0">
              <a:lnSpc>
                <a:spcPct val="90000"/>
              </a:lnSpc>
              <a:spcBef>
                <a:spcPts val="1000"/>
              </a:spcBef>
              <a:spcAft>
                <a:spcPts val="0"/>
              </a:spcAft>
              <a:buClr>
                <a:schemeClr val="dk1"/>
              </a:buClr>
              <a:buSzPct val="100000"/>
              <a:buNone/>
            </a:pPr>
            <a:r>
              <a:rPr lang="tr-TR" sz="2000" dirty="0">
                <a:latin typeface="Century Gothic" panose="020B0502020202020204" pitchFamily="34" charset="0"/>
              </a:rPr>
              <a:t>Kampçılık eğitiminden salsa derslerine, film gösterimlerinden sosyal sorumluluk projelerine, dağ tırmanışlarından ağaç dikimine kadar yılda 800’den fazla etkinlik gerçekleştiriyorlar. </a:t>
            </a:r>
            <a:endParaRPr dirty="0">
              <a:latin typeface="Century Gothic" panose="020B0502020202020204" pitchFamily="34" charset="0"/>
            </a:endParaRPr>
          </a:p>
          <a:p>
            <a:pPr marL="685800" lvl="1" indent="-228600" algn="l" rtl="0">
              <a:lnSpc>
                <a:spcPct val="90000"/>
              </a:lnSpc>
              <a:spcBef>
                <a:spcPts val="500"/>
              </a:spcBef>
              <a:spcAft>
                <a:spcPts val="0"/>
              </a:spcAft>
              <a:buClr>
                <a:schemeClr val="dk1"/>
              </a:buClr>
              <a:buSzPct val="100000"/>
              <a:buChar char="•"/>
            </a:pPr>
            <a:r>
              <a:rPr lang="tr-TR" sz="1800" dirty="0">
                <a:latin typeface="Century Gothic" panose="020B0502020202020204" pitchFamily="34" charset="0"/>
              </a:rPr>
              <a:t>Konserler</a:t>
            </a:r>
            <a:endParaRPr dirty="0">
              <a:latin typeface="Century Gothic" panose="020B0502020202020204" pitchFamily="34" charset="0"/>
            </a:endParaRPr>
          </a:p>
          <a:p>
            <a:pPr marL="685800" lvl="1" indent="-228600" algn="l" rtl="0">
              <a:lnSpc>
                <a:spcPct val="90000"/>
              </a:lnSpc>
              <a:spcBef>
                <a:spcPts val="500"/>
              </a:spcBef>
              <a:spcAft>
                <a:spcPts val="0"/>
              </a:spcAft>
              <a:buClr>
                <a:schemeClr val="dk1"/>
              </a:buClr>
              <a:buSzPct val="100000"/>
              <a:buChar char="•"/>
            </a:pPr>
            <a:r>
              <a:rPr lang="tr-TR" sz="1800" dirty="0">
                <a:latin typeface="Century Gothic" panose="020B0502020202020204" pitchFamily="34" charset="0"/>
              </a:rPr>
              <a:t>Gösteriler</a:t>
            </a:r>
            <a:endParaRPr dirty="0">
              <a:latin typeface="Century Gothic" panose="020B0502020202020204" pitchFamily="34" charset="0"/>
            </a:endParaRPr>
          </a:p>
          <a:p>
            <a:pPr marL="685800" lvl="1" indent="-228600" algn="l" rtl="0">
              <a:lnSpc>
                <a:spcPct val="90000"/>
              </a:lnSpc>
              <a:spcBef>
                <a:spcPts val="500"/>
              </a:spcBef>
              <a:spcAft>
                <a:spcPts val="0"/>
              </a:spcAft>
              <a:buClr>
                <a:schemeClr val="dk1"/>
              </a:buClr>
              <a:buSzPct val="100000"/>
              <a:buChar char="•"/>
            </a:pPr>
            <a:r>
              <a:rPr lang="tr-TR" sz="1800" dirty="0">
                <a:latin typeface="Century Gothic" panose="020B0502020202020204" pitchFamily="34" charset="0"/>
              </a:rPr>
              <a:t>Konferanslar</a:t>
            </a:r>
            <a:endParaRPr dirty="0">
              <a:latin typeface="Century Gothic" panose="020B0502020202020204" pitchFamily="34" charset="0"/>
            </a:endParaRPr>
          </a:p>
          <a:p>
            <a:pPr marL="685800" lvl="1" indent="-228600" algn="l" rtl="0">
              <a:lnSpc>
                <a:spcPct val="90000"/>
              </a:lnSpc>
              <a:spcBef>
                <a:spcPts val="500"/>
              </a:spcBef>
              <a:spcAft>
                <a:spcPts val="0"/>
              </a:spcAft>
              <a:buClr>
                <a:schemeClr val="dk1"/>
              </a:buClr>
              <a:buSzPct val="100000"/>
              <a:buChar char="•"/>
            </a:pPr>
            <a:r>
              <a:rPr lang="tr-TR" sz="1800" dirty="0">
                <a:latin typeface="Century Gothic" panose="020B0502020202020204" pitchFamily="34" charset="0"/>
              </a:rPr>
              <a:t>Atölyeler</a:t>
            </a:r>
            <a:endParaRPr dirty="0">
              <a:latin typeface="Century Gothic" panose="020B0502020202020204" pitchFamily="34" charset="0"/>
            </a:endParaRPr>
          </a:p>
          <a:p>
            <a:pPr marL="685800" lvl="1" indent="-228600" algn="l" rtl="0">
              <a:lnSpc>
                <a:spcPct val="90000"/>
              </a:lnSpc>
              <a:spcBef>
                <a:spcPts val="500"/>
              </a:spcBef>
              <a:spcAft>
                <a:spcPts val="0"/>
              </a:spcAft>
              <a:buClr>
                <a:schemeClr val="dk1"/>
              </a:buClr>
              <a:buSzPct val="100000"/>
              <a:buChar char="•"/>
            </a:pPr>
            <a:r>
              <a:rPr lang="tr-TR" sz="1800" dirty="0">
                <a:latin typeface="Century Gothic" panose="020B0502020202020204" pitchFamily="34" charset="0"/>
              </a:rPr>
              <a:t>Kurslar</a:t>
            </a:r>
            <a:endParaRPr dirty="0">
              <a:latin typeface="Century Gothic" panose="020B0502020202020204" pitchFamily="34" charset="0"/>
            </a:endParaRPr>
          </a:p>
          <a:p>
            <a:pPr marL="685800" lvl="1" indent="-228600" algn="l" rtl="0">
              <a:lnSpc>
                <a:spcPct val="90000"/>
              </a:lnSpc>
              <a:spcBef>
                <a:spcPts val="500"/>
              </a:spcBef>
              <a:spcAft>
                <a:spcPts val="0"/>
              </a:spcAft>
              <a:buClr>
                <a:schemeClr val="dk1"/>
              </a:buClr>
              <a:buSzPct val="100000"/>
              <a:buChar char="•"/>
            </a:pPr>
            <a:r>
              <a:rPr lang="tr-TR" sz="1800" dirty="0">
                <a:latin typeface="Century Gothic" panose="020B0502020202020204" pitchFamily="34" charset="0"/>
              </a:rPr>
              <a:t>Toplantılar</a:t>
            </a:r>
            <a:endParaRPr dirty="0">
              <a:latin typeface="Century Gothic" panose="020B0502020202020204" pitchFamily="34" charset="0"/>
            </a:endParaRPr>
          </a:p>
          <a:p>
            <a:pPr marL="685800" lvl="1" indent="-228600" algn="l" rtl="0">
              <a:lnSpc>
                <a:spcPct val="90000"/>
              </a:lnSpc>
              <a:spcBef>
                <a:spcPts val="500"/>
              </a:spcBef>
              <a:spcAft>
                <a:spcPts val="0"/>
              </a:spcAft>
              <a:buClr>
                <a:schemeClr val="dk1"/>
              </a:buClr>
              <a:buSzPct val="100000"/>
              <a:buChar char="•"/>
            </a:pPr>
            <a:r>
              <a:rPr lang="tr-TR" sz="1800" dirty="0">
                <a:latin typeface="Century Gothic" panose="020B0502020202020204" pitchFamily="34" charset="0"/>
              </a:rPr>
              <a:t>Piknikler, Buluşmalar</a:t>
            </a:r>
            <a:endParaRPr dirty="0">
              <a:latin typeface="Century Gothic" panose="020B0502020202020204" pitchFamily="34" charset="0"/>
            </a:endParaRPr>
          </a:p>
          <a:p>
            <a:pPr marL="685800" lvl="1" indent="-228600" algn="l" rtl="0">
              <a:lnSpc>
                <a:spcPct val="90000"/>
              </a:lnSpc>
              <a:spcBef>
                <a:spcPts val="500"/>
              </a:spcBef>
              <a:spcAft>
                <a:spcPts val="0"/>
              </a:spcAft>
              <a:buClr>
                <a:schemeClr val="dk1"/>
              </a:buClr>
              <a:buSzPct val="100000"/>
              <a:buChar char="•"/>
            </a:pPr>
            <a:r>
              <a:rPr lang="tr-TR" sz="1800" dirty="0">
                <a:latin typeface="Century Gothic" panose="020B0502020202020204" pitchFamily="34" charset="0"/>
              </a:rPr>
              <a:t>Sosyal Sorumluluk Projeleri</a:t>
            </a:r>
            <a:r>
              <a:rPr lang="tr-TR" sz="2000" dirty="0">
                <a:latin typeface="Century Gothic" panose="020B0502020202020204" pitchFamily="34" charset="0"/>
              </a:rPr>
              <a:t>	</a:t>
            </a:r>
            <a:endParaRPr dirty="0">
              <a:latin typeface="Century Gothic" panose="020B0502020202020204" pitchFamily="34" charset="0"/>
            </a:endParaRPr>
          </a:p>
        </p:txBody>
      </p:sp>
      <p:pic>
        <p:nvPicPr>
          <p:cNvPr id="503" name="Google Shape;503;p40" descr="&lt;strong&gt;Billboard&lt;/strong&gt; Vector - Download Free Vector Art, Stock ..."/>
          <p:cNvPicPr preferRelativeResize="0"/>
          <p:nvPr/>
        </p:nvPicPr>
        <p:blipFill rotWithShape="1">
          <a:blip r:embed="rId3">
            <a:alphaModFix/>
          </a:blip>
          <a:srcRect/>
          <a:stretch/>
        </p:blipFill>
        <p:spPr>
          <a:xfrm>
            <a:off x="5960996" y="2245409"/>
            <a:ext cx="5545204" cy="3881643"/>
          </a:xfrm>
          <a:prstGeom prst="rect">
            <a:avLst/>
          </a:prstGeom>
          <a:noFill/>
          <a:ln>
            <a:noFill/>
          </a:ln>
        </p:spPr>
      </p:pic>
      <p:sp>
        <p:nvSpPr>
          <p:cNvPr id="504" name="Google Shape;504;p40"/>
          <p:cNvSpPr/>
          <p:nvPr/>
        </p:nvSpPr>
        <p:spPr>
          <a:xfrm rot="-337889">
            <a:off x="7245049" y="3784105"/>
            <a:ext cx="2977097"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a:solidFill>
                  <a:schemeClr val="accent1"/>
                </a:solidFill>
                <a:latin typeface="Century Gothic"/>
                <a:ea typeface="Century Gothic"/>
                <a:cs typeface="Century Gothic"/>
                <a:sym typeface="Century Gothic"/>
              </a:rPr>
              <a:t>ETKİNLİKLERDEN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a:solidFill>
                  <a:schemeClr val="accent1"/>
                </a:solidFill>
                <a:latin typeface="Century Gothic"/>
                <a:ea typeface="Century Gothic"/>
                <a:cs typeface="Century Gothic"/>
                <a:sym typeface="Century Gothic"/>
              </a:rPr>
              <a:t>HABERDAR OLMAK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a:solidFill>
                  <a:schemeClr val="accent1"/>
                </a:solidFill>
                <a:latin typeface="Century Gothic"/>
                <a:ea typeface="Century Gothic"/>
                <a:cs typeface="Century Gothic"/>
                <a:sym typeface="Century Gothic"/>
              </a:rPr>
              <a:t>İÇİN FAKÜLTENİZDEKİ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a:solidFill>
                  <a:schemeClr val="accent1"/>
                </a:solidFill>
                <a:latin typeface="Century Gothic"/>
                <a:ea typeface="Century Gothic"/>
                <a:cs typeface="Century Gothic"/>
                <a:sym typeface="Century Gothic"/>
              </a:rPr>
              <a:t>PANOLARI TAKİP EDİN.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41"/>
          <p:cNvSpPr txBox="1">
            <a:spLocks noGrp="1"/>
          </p:cNvSpPr>
          <p:nvPr>
            <p:ph type="body" idx="1"/>
          </p:nvPr>
        </p:nvSpPr>
        <p:spPr>
          <a:xfrm>
            <a:off x="190402" y="2075649"/>
            <a:ext cx="6746425" cy="439069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800"/>
              <a:buNone/>
            </a:pPr>
            <a:r>
              <a:rPr lang="tr-TR" sz="1800" dirty="0"/>
              <a:t>Bir topluluğa kayıt başvurusu yapabilmek için, PAÜ pusula bilgi sistemine giriş yaparak, </a:t>
            </a:r>
          </a:p>
          <a:p>
            <a:pPr marL="0" lvl="0" indent="0" algn="l" rtl="0">
              <a:lnSpc>
                <a:spcPct val="90000"/>
              </a:lnSpc>
              <a:spcBef>
                <a:spcPts val="1000"/>
              </a:spcBef>
              <a:spcAft>
                <a:spcPts val="0"/>
              </a:spcAft>
              <a:buClr>
                <a:schemeClr val="dk1"/>
              </a:buClr>
              <a:buSzPts val="1800"/>
              <a:buNone/>
            </a:pPr>
            <a:r>
              <a:rPr lang="tr-TR" sz="1800" dirty="0"/>
              <a:t>SKS Bilgi Sistemi &gt; Topluluk İşlemleri &gt; Topluluk Başvurusu adımlarını izleyebilir, istediğiniz topluluğu seçerek başvuru işlemini tamamlayabilirsiniz. </a:t>
            </a:r>
          </a:p>
          <a:p>
            <a:pPr marL="0" indent="0">
              <a:buNone/>
            </a:pPr>
            <a:r>
              <a:rPr lang="tr-TR" sz="1800" dirty="0"/>
              <a:t>Üye olduktan sonra toplulukları sosyal medyadan takip etmeyi ve tanışma toplantılarına gitmeyi unutmayınız.</a:t>
            </a:r>
          </a:p>
          <a:p>
            <a:pPr marL="0" lvl="0" indent="0" algn="l" rtl="0">
              <a:lnSpc>
                <a:spcPct val="90000"/>
              </a:lnSpc>
              <a:spcBef>
                <a:spcPts val="1000"/>
              </a:spcBef>
              <a:spcAft>
                <a:spcPts val="0"/>
              </a:spcAft>
              <a:buClr>
                <a:schemeClr val="dk1"/>
              </a:buClr>
              <a:buSzPts val="1800"/>
              <a:buNone/>
            </a:pPr>
            <a:endParaRPr dirty="0"/>
          </a:p>
          <a:p>
            <a:pPr marL="0" lvl="0" indent="0" algn="l" rtl="0">
              <a:lnSpc>
                <a:spcPct val="90000"/>
              </a:lnSpc>
              <a:spcBef>
                <a:spcPts val="1000"/>
              </a:spcBef>
              <a:spcAft>
                <a:spcPts val="0"/>
              </a:spcAft>
              <a:buClr>
                <a:schemeClr val="dk1"/>
              </a:buClr>
              <a:buSzPts val="1800"/>
              <a:buNone/>
            </a:pPr>
            <a:r>
              <a:rPr lang="tr-TR" sz="1800" b="1" dirty="0"/>
              <a:t>Toplulukların sosyal medya hesaplarını takip ederek etkinlik duyurularına ulaşabilirsiniz.</a:t>
            </a:r>
          </a:p>
          <a:p>
            <a:pPr marL="0" lvl="0" indent="0" algn="ctr">
              <a:buNone/>
            </a:pPr>
            <a:r>
              <a:rPr lang="en-US" dirty="0">
                <a:hlinkClick r:id="rId3"/>
              </a:rPr>
              <a:t>https://www.pau.edu.tr/sks</a:t>
            </a:r>
            <a:r>
              <a:rPr lang="tr-TR" dirty="0"/>
              <a:t> </a:t>
            </a:r>
            <a:endParaRPr dirty="0"/>
          </a:p>
          <a:p>
            <a:pPr marL="285750" lvl="0" indent="-285750" algn="ctr"/>
            <a:r>
              <a:rPr lang="tr-TR" sz="1800" dirty="0">
                <a:highlight>
                  <a:srgbClr val="FFFF00"/>
                </a:highlight>
              </a:rPr>
              <a:t>PAÜ Psikoloji Topluluğu </a:t>
            </a:r>
          </a:p>
          <a:p>
            <a:pPr marL="0" lvl="0" indent="0" algn="l" rtl="0">
              <a:lnSpc>
                <a:spcPct val="90000"/>
              </a:lnSpc>
              <a:spcBef>
                <a:spcPts val="1000"/>
              </a:spcBef>
              <a:spcAft>
                <a:spcPts val="0"/>
              </a:spcAft>
              <a:buClr>
                <a:schemeClr val="dk1"/>
              </a:buClr>
              <a:buSzPts val="1800"/>
              <a:buNone/>
            </a:pPr>
            <a:endParaRPr sz="1800" dirty="0"/>
          </a:p>
        </p:txBody>
      </p:sp>
      <p:sp>
        <p:nvSpPr>
          <p:cNvPr id="511" name="Google Shape;511;p41"/>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ÖĞRENCİ TOPLULUKLARI</a:t>
            </a:r>
            <a:endParaRPr dirty="0"/>
          </a:p>
        </p:txBody>
      </p:sp>
      <p:pic>
        <p:nvPicPr>
          <p:cNvPr id="512" name="Google Shape;512;p41"/>
          <p:cNvPicPr preferRelativeResize="0"/>
          <p:nvPr/>
        </p:nvPicPr>
        <p:blipFill rotWithShape="1">
          <a:blip r:embed="rId4">
            <a:alphaModFix/>
          </a:blip>
          <a:srcRect l="19530" r="15405"/>
          <a:stretch/>
        </p:blipFill>
        <p:spPr>
          <a:xfrm>
            <a:off x="7200900" y="2057401"/>
            <a:ext cx="4691641" cy="362796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42"/>
          <p:cNvSpPr txBox="1">
            <a:spLocks noGrp="1"/>
          </p:cNvSpPr>
          <p:nvPr>
            <p:ph type="ctrTitle"/>
          </p:nvPr>
        </p:nvSpPr>
        <p:spPr>
          <a:xfrm>
            <a:off x="1573339" y="795992"/>
            <a:ext cx="9448800" cy="1825096"/>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entury Gothic"/>
              <a:buNone/>
            </a:pPr>
            <a:r>
              <a:rPr lang="tr-TR" sz="4800" b="1" i="1" dirty="0"/>
              <a:t>ÖĞRENCİ TOPLULUKLARI</a:t>
            </a:r>
            <a:br>
              <a:rPr lang="tr-TR" sz="4800" b="1" i="1" dirty="0"/>
            </a:br>
            <a:br>
              <a:rPr lang="tr-TR" sz="4800" b="1" i="1" dirty="0"/>
            </a:br>
            <a:r>
              <a:rPr lang="en-US" sz="4800" b="1" i="1" dirty="0"/>
              <a:t>KORUMA VE ONARIM</a:t>
            </a:r>
            <a:r>
              <a:rPr lang="tr-TR" sz="4800" b="1" i="1" dirty="0"/>
              <a:t> TOPLULUĞU</a:t>
            </a:r>
            <a:endParaRPr dirty="0"/>
          </a:p>
        </p:txBody>
      </p:sp>
      <p:pic>
        <p:nvPicPr>
          <p:cNvPr id="3" name="Resim 2">
            <a:extLst>
              <a:ext uri="{FF2B5EF4-FFF2-40B4-BE49-F238E27FC236}">
                <a16:creationId xmlns:a16="http://schemas.microsoft.com/office/drawing/2014/main" id="{3D6DB40C-783A-9C03-C9B5-53C112329CEE}"/>
              </a:ext>
            </a:extLst>
          </p:cNvPr>
          <p:cNvPicPr>
            <a:picLocks noChangeAspect="1"/>
          </p:cNvPicPr>
          <p:nvPr/>
        </p:nvPicPr>
        <p:blipFill rotWithShape="1">
          <a:blip r:embed="rId3"/>
          <a:srcRect l="20028" t="19927" r="19477"/>
          <a:stretch/>
        </p:blipFill>
        <p:spPr>
          <a:xfrm>
            <a:off x="2609993" y="2812001"/>
            <a:ext cx="7375492" cy="5491424"/>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giyim, ayakkabı, kişi, şahıs, adam, insan içeren bir resim&#10;&#10;Açıklama otomatik olarak oluşturuldu">
            <a:extLst>
              <a:ext uri="{FF2B5EF4-FFF2-40B4-BE49-F238E27FC236}">
                <a16:creationId xmlns:a16="http://schemas.microsoft.com/office/drawing/2014/main" id="{A6AF9460-A874-8E2F-7FB3-6F2F708AF2E8}"/>
              </a:ext>
            </a:extLst>
          </p:cNvPr>
          <p:cNvPicPr>
            <a:picLocks noChangeAspect="1"/>
          </p:cNvPicPr>
          <p:nvPr/>
        </p:nvPicPr>
        <p:blipFill rotWithShape="1">
          <a:blip r:embed="rId2"/>
          <a:srcRect t="11575" b="24542"/>
          <a:stretch/>
        </p:blipFill>
        <p:spPr>
          <a:xfrm>
            <a:off x="1524000" y="2057401"/>
            <a:ext cx="9144000" cy="4381081"/>
          </a:xfrm>
          <a:prstGeom prst="rect">
            <a:avLst/>
          </a:prstGeom>
          <a:ln>
            <a:noFill/>
          </a:ln>
          <a:effectLst>
            <a:softEdge rad="112500"/>
          </a:effectLst>
        </p:spPr>
      </p:pic>
      <p:sp>
        <p:nvSpPr>
          <p:cNvPr id="7" name="Google Shape;511;p41">
            <a:extLst>
              <a:ext uri="{FF2B5EF4-FFF2-40B4-BE49-F238E27FC236}">
                <a16:creationId xmlns:a16="http://schemas.microsoft.com/office/drawing/2014/main" id="{3CE9BBBC-F62B-7867-3642-FBE6F262B5B3}"/>
              </a:ext>
            </a:extLst>
          </p:cNvPr>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ÖĞRENCİ TOPLULUKLARI</a:t>
            </a:r>
            <a:endParaRPr dirty="0"/>
          </a:p>
        </p:txBody>
      </p:sp>
      <p:pic>
        <p:nvPicPr>
          <p:cNvPr id="9" name="Resim 8" descr="giyim, kişi, şahıs, ayakkabı, blucin içeren bir resim&#10;&#10;Açıklama otomatik olarak oluşturuldu">
            <a:extLst>
              <a:ext uri="{FF2B5EF4-FFF2-40B4-BE49-F238E27FC236}">
                <a16:creationId xmlns:a16="http://schemas.microsoft.com/office/drawing/2014/main" id="{AFAA46D0-AA7F-5606-42F7-301136A2BF5C}"/>
              </a:ext>
            </a:extLst>
          </p:cNvPr>
          <p:cNvPicPr>
            <a:picLocks noChangeAspect="1"/>
          </p:cNvPicPr>
          <p:nvPr/>
        </p:nvPicPr>
        <p:blipFill rotWithShape="1">
          <a:blip r:embed="rId3"/>
          <a:srcRect t="22852" b="11776"/>
          <a:stretch/>
        </p:blipFill>
        <p:spPr>
          <a:xfrm>
            <a:off x="1219200" y="2057401"/>
            <a:ext cx="9753600" cy="4240405"/>
          </a:xfrm>
          <a:prstGeom prst="rect">
            <a:avLst/>
          </a:prstGeom>
          <a:ln>
            <a:noFill/>
          </a:ln>
          <a:effectLst>
            <a:softEdge rad="112500"/>
          </a:effectLst>
        </p:spPr>
      </p:pic>
    </p:spTree>
    <p:extLst>
      <p:ext uri="{BB962C8B-B14F-4D97-AF65-F5344CB8AC3E}">
        <p14:creationId xmlns:p14="http://schemas.microsoft.com/office/powerpoint/2010/main" val="207116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11;p41">
            <a:extLst>
              <a:ext uri="{FF2B5EF4-FFF2-40B4-BE49-F238E27FC236}">
                <a16:creationId xmlns:a16="http://schemas.microsoft.com/office/drawing/2014/main" id="{B01F1A4C-71AD-9B7B-78B0-B15D42FA5C55}"/>
              </a:ext>
            </a:extLst>
          </p:cNvPr>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ÖĞRENCİ TOPLULUKLARI</a:t>
            </a:r>
            <a:endParaRPr dirty="0"/>
          </a:p>
        </p:txBody>
      </p:sp>
      <p:pic>
        <p:nvPicPr>
          <p:cNvPr id="7" name="Resim 6" descr="giyim, gökyüzü, çim, kişi, şahıs içeren bir resim&#10;&#10;Açıklama otomatik olarak oluşturuldu">
            <a:extLst>
              <a:ext uri="{FF2B5EF4-FFF2-40B4-BE49-F238E27FC236}">
                <a16:creationId xmlns:a16="http://schemas.microsoft.com/office/drawing/2014/main" id="{BE337740-603F-1010-85CB-D0450B816542}"/>
              </a:ext>
            </a:extLst>
          </p:cNvPr>
          <p:cNvPicPr>
            <a:picLocks noChangeAspect="1"/>
          </p:cNvPicPr>
          <p:nvPr/>
        </p:nvPicPr>
        <p:blipFill rotWithShape="1">
          <a:blip r:embed="rId2"/>
          <a:srcRect b="14432"/>
          <a:stretch/>
        </p:blipFill>
        <p:spPr>
          <a:xfrm>
            <a:off x="241159" y="1806900"/>
            <a:ext cx="7502769" cy="4814964"/>
          </a:xfrm>
          <a:prstGeom prst="rect">
            <a:avLst/>
          </a:prstGeom>
          <a:ln>
            <a:noFill/>
          </a:ln>
          <a:effectLst>
            <a:softEdge rad="112500"/>
          </a:effectLst>
        </p:spPr>
      </p:pic>
      <p:pic>
        <p:nvPicPr>
          <p:cNvPr id="9" name="Resim 8" descr="dış mekan, gökyüzü, bitki, giyim içeren bir resim&#10;&#10;Açıklama otomatik olarak oluşturuldu">
            <a:extLst>
              <a:ext uri="{FF2B5EF4-FFF2-40B4-BE49-F238E27FC236}">
                <a16:creationId xmlns:a16="http://schemas.microsoft.com/office/drawing/2014/main" id="{33C9B0FB-80F2-6353-B7D8-2F502E24A00A}"/>
              </a:ext>
            </a:extLst>
          </p:cNvPr>
          <p:cNvPicPr>
            <a:picLocks noChangeAspect="1"/>
          </p:cNvPicPr>
          <p:nvPr/>
        </p:nvPicPr>
        <p:blipFill rotWithShape="1">
          <a:blip r:embed="rId3"/>
          <a:srcRect t="23883"/>
          <a:stretch/>
        </p:blipFill>
        <p:spPr>
          <a:xfrm>
            <a:off x="4669136" y="2261145"/>
            <a:ext cx="7281705" cy="4156974"/>
          </a:xfrm>
          <a:prstGeom prst="rect">
            <a:avLst/>
          </a:prstGeom>
          <a:ln>
            <a:noFill/>
          </a:ln>
          <a:effectLst>
            <a:softEdge rad="112500"/>
          </a:effectLst>
        </p:spPr>
      </p:pic>
    </p:spTree>
    <p:extLst>
      <p:ext uri="{BB962C8B-B14F-4D97-AF65-F5344CB8AC3E}">
        <p14:creationId xmlns:p14="http://schemas.microsoft.com/office/powerpoint/2010/main" val="209943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8"/>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ENSTİTÜLER</a:t>
            </a:r>
            <a:endParaRPr dirty="0"/>
          </a:p>
        </p:txBody>
      </p:sp>
      <p:sp>
        <p:nvSpPr>
          <p:cNvPr id="239" name="Google Shape;239;p8"/>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p>
            <a:pPr marL="0" lvl="0" indent="0" algn="r" rtl="0">
              <a:lnSpc>
                <a:spcPct val="150000"/>
              </a:lnSpc>
              <a:spcBef>
                <a:spcPts val="0"/>
              </a:spcBef>
              <a:spcAft>
                <a:spcPts val="0"/>
              </a:spcAft>
              <a:buClr>
                <a:schemeClr val="dk1"/>
              </a:buClr>
              <a:buSzPts val="2000"/>
              <a:buNone/>
            </a:pPr>
            <a:r>
              <a:rPr lang="tr-TR" sz="2000"/>
              <a:t>Arkeoloji Enstitüsü</a:t>
            </a:r>
            <a:endParaRPr/>
          </a:p>
          <a:p>
            <a:pPr marL="0" lvl="0" indent="0" algn="r" rtl="0">
              <a:lnSpc>
                <a:spcPct val="150000"/>
              </a:lnSpc>
              <a:spcBef>
                <a:spcPts val="1000"/>
              </a:spcBef>
              <a:spcAft>
                <a:spcPts val="0"/>
              </a:spcAft>
              <a:buClr>
                <a:schemeClr val="dk1"/>
              </a:buClr>
              <a:buSzPts val="2000"/>
              <a:buNone/>
            </a:pPr>
            <a:r>
              <a:rPr lang="tr-TR" sz="2000"/>
              <a:t>Eğitim Bilimleri Enstitüsü</a:t>
            </a:r>
            <a:endParaRPr/>
          </a:p>
          <a:p>
            <a:pPr marL="0" lvl="0" indent="0" algn="r" rtl="0">
              <a:lnSpc>
                <a:spcPct val="150000"/>
              </a:lnSpc>
              <a:spcBef>
                <a:spcPts val="1000"/>
              </a:spcBef>
              <a:spcAft>
                <a:spcPts val="0"/>
              </a:spcAft>
              <a:buClr>
                <a:schemeClr val="dk1"/>
              </a:buClr>
              <a:buSzPts val="2000"/>
              <a:buNone/>
            </a:pPr>
            <a:r>
              <a:rPr lang="tr-TR" sz="2000"/>
              <a:t>Fen Bilimleri Enstitüsü</a:t>
            </a:r>
            <a:endParaRPr/>
          </a:p>
          <a:p>
            <a:pPr marL="0" lvl="0" indent="0" algn="r" rtl="0">
              <a:lnSpc>
                <a:spcPct val="150000"/>
              </a:lnSpc>
              <a:spcBef>
                <a:spcPts val="1000"/>
              </a:spcBef>
              <a:spcAft>
                <a:spcPts val="0"/>
              </a:spcAft>
              <a:buClr>
                <a:schemeClr val="dk1"/>
              </a:buClr>
              <a:buSzPts val="2000"/>
              <a:buNone/>
            </a:pPr>
            <a:r>
              <a:rPr lang="tr-TR" sz="2000"/>
              <a:t>İslami İlimler Enstitüsü</a:t>
            </a:r>
            <a:endParaRPr/>
          </a:p>
          <a:p>
            <a:pPr marL="0" lvl="0" indent="0" algn="r" rtl="0">
              <a:lnSpc>
                <a:spcPct val="150000"/>
              </a:lnSpc>
              <a:spcBef>
                <a:spcPts val="1000"/>
              </a:spcBef>
              <a:spcAft>
                <a:spcPts val="0"/>
              </a:spcAft>
              <a:buClr>
                <a:schemeClr val="dk1"/>
              </a:buClr>
              <a:buSzPts val="2000"/>
              <a:buNone/>
            </a:pPr>
            <a:r>
              <a:rPr lang="tr-TR" sz="2000"/>
              <a:t>Sağlık Bilimleri Enstitüsü</a:t>
            </a:r>
            <a:endParaRPr/>
          </a:p>
          <a:p>
            <a:pPr marL="0" lvl="0" indent="0" algn="r" rtl="0">
              <a:lnSpc>
                <a:spcPct val="150000"/>
              </a:lnSpc>
              <a:spcBef>
                <a:spcPts val="1000"/>
              </a:spcBef>
              <a:spcAft>
                <a:spcPts val="0"/>
              </a:spcAft>
              <a:buClr>
                <a:schemeClr val="dk1"/>
              </a:buClr>
              <a:buSzPts val="2000"/>
              <a:buNone/>
            </a:pPr>
            <a:r>
              <a:rPr lang="tr-TR" sz="2000"/>
              <a:t>Sosyal Bilimler Enstitüsü</a:t>
            </a:r>
            <a:endParaRPr/>
          </a:p>
        </p:txBody>
      </p:sp>
      <p:pic>
        <p:nvPicPr>
          <p:cNvPr id="241" name="Google Shape;241;p8"/>
          <p:cNvPicPr preferRelativeResize="0"/>
          <p:nvPr/>
        </p:nvPicPr>
        <p:blipFill rotWithShape="1">
          <a:blip r:embed="rId3">
            <a:alphaModFix/>
          </a:blip>
          <a:srcRect/>
          <a:stretch/>
        </p:blipFill>
        <p:spPr>
          <a:xfrm>
            <a:off x="1230951" y="2364509"/>
            <a:ext cx="5141841" cy="3424466"/>
          </a:xfrm>
          <a:prstGeom prst="rect">
            <a:avLst/>
          </a:prstGeom>
          <a:noFill/>
          <a:ln>
            <a:noFill/>
          </a:ln>
        </p:spPr>
      </p:pic>
      <p:sp>
        <p:nvSpPr>
          <p:cNvPr id="2" name="Dikdörtgen 1">
            <a:extLst>
              <a:ext uri="{FF2B5EF4-FFF2-40B4-BE49-F238E27FC236}">
                <a16:creationId xmlns:a16="http://schemas.microsoft.com/office/drawing/2014/main" id="{46EB4D0B-B28B-506B-39C7-F1DBDC9512E6}"/>
              </a:ext>
            </a:extLst>
          </p:cNvPr>
          <p:cNvSpPr/>
          <p:nvPr/>
        </p:nvSpPr>
        <p:spPr>
          <a:xfrm>
            <a:off x="8400422" y="2288057"/>
            <a:ext cx="3105778" cy="384805"/>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6" name="Google Shape;526;p43"/>
          <p:cNvSpPr txBox="1"/>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HASAN KASAPOĞLU KÜLTÜR MERKEZİ</a:t>
            </a:r>
            <a:br>
              <a:rPr lang="tr-TR" sz="3600" b="1" i="1" u="none" strike="noStrike" cap="none" dirty="0">
                <a:solidFill>
                  <a:schemeClr val="dk1"/>
                </a:solidFill>
                <a:latin typeface="Century Gothic"/>
                <a:ea typeface="Century Gothic"/>
                <a:cs typeface="Century Gothic"/>
                <a:sym typeface="Century Gothic"/>
              </a:rPr>
            </a:br>
            <a:r>
              <a:rPr lang="tr-TR" sz="2400" b="0" i="1" u="none" strike="noStrike" cap="none" dirty="0">
                <a:solidFill>
                  <a:schemeClr val="dk1"/>
                </a:solidFill>
                <a:latin typeface="Century Gothic"/>
                <a:ea typeface="Century Gothic"/>
                <a:cs typeface="Century Gothic"/>
                <a:sym typeface="Century Gothic"/>
              </a:rPr>
              <a:t>(DENİZLİ DEVLET TİYATROSU)</a:t>
            </a:r>
            <a:endParaRPr sz="1400" b="0" i="0" u="none" strike="noStrike" cap="none" dirty="0">
              <a:solidFill>
                <a:srgbClr val="000000"/>
              </a:solidFill>
              <a:latin typeface="Arial"/>
              <a:ea typeface="Arial"/>
              <a:cs typeface="Arial"/>
              <a:sym typeface="Arial"/>
            </a:endParaRPr>
          </a:p>
        </p:txBody>
      </p:sp>
      <p:pic>
        <p:nvPicPr>
          <p:cNvPr id="527" name="Google Shape;527;p43"/>
          <p:cNvPicPr preferRelativeResize="0"/>
          <p:nvPr/>
        </p:nvPicPr>
        <p:blipFill rotWithShape="1">
          <a:blip r:embed="rId3">
            <a:alphaModFix/>
          </a:blip>
          <a:srcRect/>
          <a:stretch/>
        </p:blipFill>
        <p:spPr>
          <a:xfrm>
            <a:off x="776244" y="2612877"/>
            <a:ext cx="4572000" cy="2381250"/>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pic>
        <p:nvPicPr>
          <p:cNvPr id="528" name="Google Shape;528;p43"/>
          <p:cNvPicPr preferRelativeResize="0"/>
          <p:nvPr/>
        </p:nvPicPr>
        <p:blipFill rotWithShape="1">
          <a:blip r:embed="rId4">
            <a:alphaModFix/>
          </a:blip>
          <a:srcRect/>
          <a:stretch/>
        </p:blipFill>
        <p:spPr>
          <a:xfrm rot="790321">
            <a:off x="6634321" y="2576701"/>
            <a:ext cx="4276556" cy="2897367"/>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pic>
        <p:nvPicPr>
          <p:cNvPr id="529" name="Google Shape;529;p43"/>
          <p:cNvPicPr preferRelativeResize="0"/>
          <p:nvPr/>
        </p:nvPicPr>
        <p:blipFill rotWithShape="1">
          <a:blip r:embed="rId5">
            <a:alphaModFix/>
          </a:blip>
          <a:srcRect/>
          <a:stretch/>
        </p:blipFill>
        <p:spPr>
          <a:xfrm>
            <a:off x="7624914" y="5899172"/>
            <a:ext cx="1743457" cy="569292"/>
          </a:xfrm>
          <a:prstGeom prst="rect">
            <a:avLst/>
          </a:prstGeom>
          <a:noFill/>
          <a:ln>
            <a:noFill/>
          </a:ln>
        </p:spPr>
      </p:pic>
      <p:pic>
        <p:nvPicPr>
          <p:cNvPr id="530" name="Google Shape;530;p43"/>
          <p:cNvPicPr preferRelativeResize="0"/>
          <p:nvPr/>
        </p:nvPicPr>
        <p:blipFill rotWithShape="1">
          <a:blip r:embed="rId6">
            <a:alphaModFix/>
          </a:blip>
          <a:srcRect l="12254" t="26415" r="14881" b="25672"/>
          <a:stretch/>
        </p:blipFill>
        <p:spPr>
          <a:xfrm>
            <a:off x="3724291" y="5264532"/>
            <a:ext cx="1402475" cy="1317364"/>
          </a:xfrm>
          <a:prstGeom prst="rect">
            <a:avLst/>
          </a:prstGeom>
          <a:noFill/>
          <a:ln>
            <a:noFill/>
          </a:ln>
        </p:spPr>
      </p:pic>
      <p:sp>
        <p:nvSpPr>
          <p:cNvPr id="531" name="Google Shape;531;p43"/>
          <p:cNvSpPr/>
          <p:nvPr/>
        </p:nvSpPr>
        <p:spPr>
          <a:xfrm rot="-831874">
            <a:off x="1460700" y="5523104"/>
            <a:ext cx="2059796"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dirty="0">
                <a:solidFill>
                  <a:schemeClr val="accent1"/>
                </a:solidFill>
                <a:latin typeface="Century Gothic"/>
                <a:ea typeface="Century Gothic"/>
                <a:cs typeface="Century Gothic"/>
                <a:sym typeface="Century Gothic"/>
              </a:rPr>
              <a:t>Ankara</a:t>
            </a:r>
            <a:endParaRPr sz="1400" b="0" i="0" u="none" strike="noStrike" cap="none" dirty="0">
              <a:solidFill>
                <a:srgbClr val="000000"/>
              </a:solidFill>
              <a:latin typeface="Arial"/>
              <a:ea typeface="Arial"/>
              <a:cs typeface="Arial"/>
              <a:sym typeface="Arial"/>
            </a:endParaRPr>
          </a:p>
        </p:txBody>
      </p:sp>
      <p:sp>
        <p:nvSpPr>
          <p:cNvPr id="532" name="Google Shape;532;p43"/>
          <p:cNvSpPr/>
          <p:nvPr/>
        </p:nvSpPr>
        <p:spPr>
          <a:xfrm rot="-204575">
            <a:off x="681639" y="6022209"/>
            <a:ext cx="2059796"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dirty="0">
                <a:solidFill>
                  <a:schemeClr val="accent1"/>
                </a:solidFill>
                <a:latin typeface="Century Gothic"/>
                <a:ea typeface="Century Gothic"/>
                <a:cs typeface="Century Gothic"/>
                <a:sym typeface="Century Gothic"/>
              </a:rPr>
              <a:t>İstanbul</a:t>
            </a:r>
            <a:endParaRPr sz="1400" b="0" i="0" u="none" strike="noStrike" cap="none" dirty="0">
              <a:solidFill>
                <a:srgbClr val="000000"/>
              </a:solidFill>
              <a:latin typeface="Arial"/>
              <a:ea typeface="Arial"/>
              <a:cs typeface="Arial"/>
              <a:sym typeface="Arial"/>
            </a:endParaRPr>
          </a:p>
        </p:txBody>
      </p:sp>
      <p:sp>
        <p:nvSpPr>
          <p:cNvPr id="533" name="Google Shape;533;p43"/>
          <p:cNvSpPr/>
          <p:nvPr/>
        </p:nvSpPr>
        <p:spPr>
          <a:xfrm rot="-1273729">
            <a:off x="211626" y="5510150"/>
            <a:ext cx="2059796"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dirty="0">
                <a:solidFill>
                  <a:schemeClr val="accent1"/>
                </a:solidFill>
                <a:latin typeface="Century Gothic"/>
                <a:ea typeface="Century Gothic"/>
                <a:cs typeface="Century Gothic"/>
                <a:sym typeface="Century Gothic"/>
              </a:rPr>
              <a:t>İzmir</a:t>
            </a:r>
            <a:endParaRPr sz="1400" b="0" i="0" u="none" strike="noStrike" cap="none" dirty="0">
              <a:solidFill>
                <a:srgbClr val="000000"/>
              </a:solidFill>
              <a:latin typeface="Arial"/>
              <a:ea typeface="Arial"/>
              <a:cs typeface="Arial"/>
              <a:sym typeface="Arial"/>
            </a:endParaRPr>
          </a:p>
        </p:txBody>
      </p:sp>
      <p:sp>
        <p:nvSpPr>
          <p:cNvPr id="534" name="Google Shape;534;p43"/>
          <p:cNvSpPr/>
          <p:nvPr/>
        </p:nvSpPr>
        <p:spPr>
          <a:xfrm rot="950551">
            <a:off x="1971661" y="5983763"/>
            <a:ext cx="2059796"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a:solidFill>
                  <a:schemeClr val="accent1"/>
                </a:solidFill>
                <a:latin typeface="Century Gothic"/>
                <a:ea typeface="Century Gothic"/>
                <a:cs typeface="Century Gothic"/>
                <a:sym typeface="Century Gothic"/>
              </a:rPr>
              <a:t>Antalya</a:t>
            </a:r>
            <a:endParaRPr sz="1400" b="0" i="0" u="none" strike="noStrike" cap="none">
              <a:solidFill>
                <a:srgbClr val="000000"/>
              </a:solidFill>
              <a:latin typeface="Arial"/>
              <a:ea typeface="Arial"/>
              <a:cs typeface="Arial"/>
              <a:sym typeface="Arial"/>
            </a:endParaRPr>
          </a:p>
        </p:txBody>
      </p:sp>
      <p:sp>
        <p:nvSpPr>
          <p:cNvPr id="535" name="Google Shape;535;p43"/>
          <p:cNvSpPr/>
          <p:nvPr/>
        </p:nvSpPr>
        <p:spPr>
          <a:xfrm>
            <a:off x="5565118" y="5830537"/>
            <a:ext cx="2059796"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tr-TR" sz="2000" b="0" i="0" u="none" strike="noStrike" cap="none" dirty="0">
                <a:solidFill>
                  <a:schemeClr val="accent1"/>
                </a:solidFill>
                <a:latin typeface="Century Gothic"/>
                <a:ea typeface="Century Gothic"/>
                <a:cs typeface="Century Gothic"/>
                <a:sym typeface="Century Gothic"/>
              </a:rPr>
              <a:t>Öğrencilere indirimli biletler</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1" name="Google Shape;541;p44"/>
          <p:cNvPicPr preferRelativeResize="0"/>
          <p:nvPr/>
        </p:nvPicPr>
        <p:blipFill rotWithShape="1">
          <a:blip r:embed="rId3">
            <a:alphaModFix/>
          </a:blip>
          <a:srcRect/>
          <a:stretch/>
        </p:blipFill>
        <p:spPr>
          <a:xfrm>
            <a:off x="623842" y="2521010"/>
            <a:ext cx="5346861" cy="3628344"/>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
        <p:nvSpPr>
          <p:cNvPr id="542" name="Google Shape;542;p44"/>
          <p:cNvSpPr txBox="1"/>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PROF.DR. HÜSEYIN YILMAZ </a:t>
            </a:r>
            <a:endParaRPr sz="1400" b="0" i="0" u="none" strike="noStrike" cap="none" dirty="0">
              <a:solidFill>
                <a:srgbClr val="000000"/>
              </a:solidFill>
              <a:latin typeface="Arial"/>
              <a:ea typeface="Arial"/>
              <a:cs typeface="Arial"/>
              <a:sym typeface="Arial"/>
            </a:endParaRPr>
          </a:p>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KONGRE KÜLTÜR MERKEZI</a:t>
            </a:r>
            <a:endParaRPr sz="1400" b="0" i="0" u="none" strike="noStrike" cap="none" dirty="0">
              <a:solidFill>
                <a:srgbClr val="000000"/>
              </a:solidFill>
              <a:latin typeface="Arial"/>
              <a:ea typeface="Arial"/>
              <a:cs typeface="Arial"/>
              <a:sym typeface="Arial"/>
            </a:endParaRPr>
          </a:p>
        </p:txBody>
      </p:sp>
      <p:pic>
        <p:nvPicPr>
          <p:cNvPr id="543" name="Google Shape;543;p44"/>
          <p:cNvPicPr preferRelativeResize="0"/>
          <p:nvPr/>
        </p:nvPicPr>
        <p:blipFill rotWithShape="1">
          <a:blip r:embed="rId4">
            <a:alphaModFix/>
          </a:blip>
          <a:srcRect l="16737" r="10873"/>
          <a:stretch/>
        </p:blipFill>
        <p:spPr>
          <a:xfrm rot="898369">
            <a:off x="6802453" y="2598082"/>
            <a:ext cx="4606184" cy="3201503"/>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45"/>
          <p:cNvSpPr txBox="1">
            <a:spLocks noGrp="1"/>
          </p:cNvSpPr>
          <p:nvPr>
            <p:ph type="body" idx="1"/>
          </p:nvPr>
        </p:nvSpPr>
        <p:spPr>
          <a:xfrm>
            <a:off x="847376" y="2025841"/>
            <a:ext cx="5707249" cy="447418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tr-TR" sz="1800" dirty="0"/>
              <a:t>Kütüphaneden </a:t>
            </a:r>
            <a:r>
              <a:rPr lang="tr-TR" sz="1800" u="sng" dirty="0"/>
              <a:t>öğrenci kartınızla</a:t>
            </a:r>
            <a:r>
              <a:rPr lang="tr-TR" sz="1800" dirty="0"/>
              <a:t> 5 kitabı 15 günlük süre zarfında ödünç alabilirsiniz.</a:t>
            </a:r>
            <a:endParaRPr dirty="0"/>
          </a:p>
          <a:p>
            <a:pPr marL="228600" lvl="0" indent="-228600" algn="l" rtl="0">
              <a:lnSpc>
                <a:spcPct val="90000"/>
              </a:lnSpc>
              <a:spcBef>
                <a:spcPts val="1000"/>
              </a:spcBef>
              <a:spcAft>
                <a:spcPts val="0"/>
              </a:spcAft>
              <a:buClr>
                <a:schemeClr val="dk1"/>
              </a:buClr>
              <a:buSzPts val="1800"/>
              <a:buChar char="•"/>
            </a:pPr>
            <a:r>
              <a:rPr lang="tr-TR" sz="1800" dirty="0"/>
              <a:t>İstediğiniz kitap başka bir kullanıcıda görünüyorsa, </a:t>
            </a:r>
            <a:r>
              <a:rPr lang="tr-TR" sz="1800" b="1" i="1" dirty="0"/>
              <a:t>rezerv</a:t>
            </a:r>
            <a:r>
              <a:rPr lang="tr-TR" sz="1800" dirty="0"/>
              <a:t> koydurabilir ve kitabı iade edildiğinde ödünç almak üzere ayırtabilirsiniz. </a:t>
            </a:r>
            <a:endParaRPr dirty="0"/>
          </a:p>
          <a:p>
            <a:pPr marL="228600" lvl="0" indent="-228600" algn="l" rtl="0">
              <a:lnSpc>
                <a:spcPct val="90000"/>
              </a:lnSpc>
              <a:spcBef>
                <a:spcPts val="1000"/>
              </a:spcBef>
              <a:spcAft>
                <a:spcPts val="0"/>
              </a:spcAft>
              <a:buClr>
                <a:schemeClr val="dk1"/>
              </a:buClr>
              <a:buSzPts val="1800"/>
              <a:buChar char="•"/>
            </a:pPr>
            <a:r>
              <a:rPr lang="tr-TR" sz="1800" dirty="0"/>
              <a:t>Aynı zamanda </a:t>
            </a:r>
            <a:r>
              <a:rPr lang="tr-TR" sz="1800" u="sng" dirty="0">
                <a:solidFill>
                  <a:schemeClr val="hlink"/>
                </a:solidFill>
                <a:hlinkClick r:id="rId3"/>
              </a:rPr>
              <a:t>http://kutuphane.pau.edu.tr/</a:t>
            </a:r>
            <a:r>
              <a:rPr lang="tr-TR" sz="1800" dirty="0"/>
              <a:t> üst alanda yer alan kısma aradığınız konuyu yazarak yayınlanmış makale ve bildirilere ulaşabilirsiniz.</a:t>
            </a:r>
            <a:endParaRPr dirty="0"/>
          </a:p>
          <a:p>
            <a:pPr marL="228600" lvl="0" indent="-228600" algn="l" rtl="0">
              <a:lnSpc>
                <a:spcPct val="90000"/>
              </a:lnSpc>
              <a:spcBef>
                <a:spcPts val="1000"/>
              </a:spcBef>
              <a:spcAft>
                <a:spcPts val="0"/>
              </a:spcAft>
              <a:buClr>
                <a:schemeClr val="dk1"/>
              </a:buClr>
              <a:buSzPts val="1800"/>
              <a:buChar char="•"/>
            </a:pPr>
            <a:r>
              <a:rPr lang="tr-TR" sz="1800" b="1" dirty="0"/>
              <a:t>Toplu Katalog </a:t>
            </a:r>
            <a:r>
              <a:rPr lang="tr-TR" sz="1800" dirty="0"/>
              <a:t>ile başka bir üniversitenin kütüphanesindeki istediğiniz kitabı kargo ücretini ödeyerek ödünç alabilirsiniz.</a:t>
            </a:r>
            <a:endParaRPr dirty="0"/>
          </a:p>
          <a:p>
            <a:pPr marL="228600" lvl="0" indent="-228600" algn="l" rtl="0">
              <a:lnSpc>
                <a:spcPct val="90000"/>
              </a:lnSpc>
              <a:spcBef>
                <a:spcPts val="1000"/>
              </a:spcBef>
              <a:spcAft>
                <a:spcPts val="0"/>
              </a:spcAft>
              <a:buClr>
                <a:schemeClr val="dk1"/>
              </a:buClr>
              <a:buSzPts val="1800"/>
              <a:buChar char="•"/>
            </a:pPr>
            <a:r>
              <a:rPr lang="tr-TR" sz="1800" dirty="0"/>
              <a:t>Kütüphaneye başvurarak </a:t>
            </a:r>
            <a:r>
              <a:rPr lang="tr-TR" sz="1800" b="1" dirty="0"/>
              <a:t>Kampüs Dışı Erişim Formu</a:t>
            </a:r>
            <a:r>
              <a:rPr lang="tr-TR" sz="1800" dirty="0"/>
              <a:t>nu doldurup online makale, dergilere her yerden ulaşabilirsiniz.</a:t>
            </a:r>
            <a:endParaRPr dirty="0"/>
          </a:p>
        </p:txBody>
      </p:sp>
      <p:sp>
        <p:nvSpPr>
          <p:cNvPr id="550" name="Google Shape;550;p45"/>
          <p:cNvSpPr txBox="1"/>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PROF.DR. FUAT SEZGIN KÜTÜPHANESI</a:t>
            </a:r>
            <a:endParaRPr sz="1400" b="0" i="0" u="none" strike="noStrike" cap="none">
              <a:solidFill>
                <a:srgbClr val="000000"/>
              </a:solidFill>
              <a:latin typeface="Arial"/>
              <a:ea typeface="Arial"/>
              <a:cs typeface="Arial"/>
              <a:sym typeface="Arial"/>
            </a:endParaRPr>
          </a:p>
        </p:txBody>
      </p:sp>
      <p:pic>
        <p:nvPicPr>
          <p:cNvPr id="551" name="Google Shape;551;p45"/>
          <p:cNvPicPr preferRelativeResize="0"/>
          <p:nvPr/>
        </p:nvPicPr>
        <p:blipFill rotWithShape="1">
          <a:blip r:embed="rId4">
            <a:alphaModFix/>
          </a:blip>
          <a:srcRect/>
          <a:stretch/>
        </p:blipFill>
        <p:spPr>
          <a:xfrm>
            <a:off x="6910114" y="2435551"/>
            <a:ext cx="4596086" cy="306318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46"/>
          <p:cNvSpPr txBox="1">
            <a:spLocks noGrp="1"/>
          </p:cNvSpPr>
          <p:nvPr>
            <p:ph type="title"/>
          </p:nvPr>
        </p:nvSpPr>
        <p:spPr>
          <a:xfrm>
            <a:off x="2802660" y="282222"/>
            <a:ext cx="6984807" cy="1140178"/>
          </a:xfrm>
          <a:prstGeom prst="rect">
            <a:avLst/>
          </a:prstGeom>
          <a:noFill/>
          <a:ln>
            <a:noFill/>
          </a:ln>
        </p:spPr>
        <p:txBody>
          <a:bodyPr spcFirstLastPara="1" wrap="square" lIns="91425" tIns="45700" rIns="91425" bIns="45700" anchor="ctr" anchorCtr="0">
            <a:normAutofit fontScale="90000"/>
          </a:bodyPr>
          <a:lstStyle/>
          <a:p>
            <a:pPr marL="0" lvl="0" indent="0" algn="r" rtl="0">
              <a:lnSpc>
                <a:spcPct val="90000"/>
              </a:lnSpc>
              <a:spcBef>
                <a:spcPts val="0"/>
              </a:spcBef>
              <a:spcAft>
                <a:spcPts val="0"/>
              </a:spcAft>
              <a:buClr>
                <a:schemeClr val="dk1"/>
              </a:buClr>
              <a:buSzPct val="100000"/>
              <a:buFont typeface="Century Gothic"/>
              <a:buNone/>
            </a:pPr>
            <a:br>
              <a:rPr lang="tr-TR" sz="2800" b="1"/>
            </a:br>
            <a:br>
              <a:rPr lang="tr-TR" sz="2800" b="1"/>
            </a:br>
            <a:endParaRPr sz="3200"/>
          </a:p>
        </p:txBody>
      </p:sp>
      <p:pic>
        <p:nvPicPr>
          <p:cNvPr id="557" name="Google Shape;557;p46"/>
          <p:cNvPicPr preferRelativeResize="0">
            <a:picLocks noGrp="1"/>
          </p:cNvPicPr>
          <p:nvPr>
            <p:ph type="body" idx="1"/>
          </p:nvPr>
        </p:nvPicPr>
        <p:blipFill rotWithShape="1">
          <a:blip r:embed="rId3">
            <a:alphaModFix/>
          </a:blip>
          <a:srcRect/>
          <a:stretch/>
        </p:blipFill>
        <p:spPr>
          <a:xfrm>
            <a:off x="1072612" y="2539552"/>
            <a:ext cx="5756564" cy="3250276"/>
          </a:xfrm>
          <a:prstGeom prst="rect">
            <a:avLst/>
          </a:prstGeom>
          <a:noFill/>
          <a:ln>
            <a:noFill/>
          </a:ln>
        </p:spPr>
      </p:pic>
      <p:sp>
        <p:nvSpPr>
          <p:cNvPr id="558" name="Google Shape;558;p4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tr-TR"/>
              <a:t>53</a:t>
            </a:fld>
            <a:endParaRPr/>
          </a:p>
        </p:txBody>
      </p:sp>
      <p:sp>
        <p:nvSpPr>
          <p:cNvPr id="559" name="Google Shape;559;p46"/>
          <p:cNvSpPr/>
          <p:nvPr/>
        </p:nvSpPr>
        <p:spPr>
          <a:xfrm>
            <a:off x="7593051" y="2933070"/>
            <a:ext cx="3649379" cy="1847685"/>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800"/>
              <a:buFont typeface="Arial"/>
              <a:buNone/>
            </a:pPr>
            <a:r>
              <a:rPr lang="tr-TR" sz="1800" b="0" i="0" u="none" strike="noStrike" cap="none">
                <a:solidFill>
                  <a:srgbClr val="414040"/>
                </a:solidFill>
                <a:latin typeface="Century Gothic"/>
                <a:ea typeface="Century Gothic"/>
                <a:cs typeface="Century Gothic"/>
                <a:sym typeface="Century Gothic"/>
              </a:rPr>
              <a:t>Pamukkale Üniversitesi Engelli Öğrenci Birimi’nin hedefi, herkesin yerleşke içerisinde yer alan tüm mekanlara, hizmetlere ve bilgi kaynaklarına erişebilmesini sağlamaktır.</a:t>
            </a:r>
            <a:endParaRPr sz="1400" b="0" i="0" u="none" strike="noStrike" cap="none">
              <a:solidFill>
                <a:srgbClr val="000000"/>
              </a:solidFill>
              <a:latin typeface="Arial"/>
              <a:ea typeface="Arial"/>
              <a:cs typeface="Arial"/>
              <a:sym typeface="Arial"/>
            </a:endParaRPr>
          </a:p>
        </p:txBody>
      </p:sp>
      <p:sp>
        <p:nvSpPr>
          <p:cNvPr id="560" name="Google Shape;560;p46"/>
          <p:cNvSpPr txBox="1"/>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ENGELLİ ÖĞRENCİ BİRİMİ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47"/>
          <p:cNvSpPr txBox="1">
            <a:spLocks noGrp="1"/>
          </p:cNvSpPr>
          <p:nvPr>
            <p:ph type="body" idx="1"/>
          </p:nvPr>
        </p:nvSpPr>
        <p:spPr>
          <a:xfrm>
            <a:off x="885824" y="1900238"/>
            <a:ext cx="4543426" cy="4429125"/>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333333"/>
              </a:buClr>
              <a:buSzPts val="1800"/>
              <a:buNone/>
            </a:pPr>
            <a:r>
              <a:rPr lang="tr-TR" sz="2000" b="1" dirty="0">
                <a:solidFill>
                  <a:srgbClr val="333333"/>
                </a:solidFill>
              </a:rPr>
              <a:t>Kısmi Zamanlı Öğrenci</a:t>
            </a:r>
            <a:endParaRPr sz="2400" dirty="0"/>
          </a:p>
          <a:p>
            <a:pPr marL="0" lvl="0" indent="0" algn="l" rtl="0">
              <a:lnSpc>
                <a:spcPct val="90000"/>
              </a:lnSpc>
              <a:spcBef>
                <a:spcPts val="1000"/>
              </a:spcBef>
              <a:spcAft>
                <a:spcPts val="0"/>
              </a:spcAft>
              <a:buClr>
                <a:schemeClr val="dk1"/>
              </a:buClr>
              <a:buSzPts val="1800"/>
              <a:buNone/>
            </a:pPr>
            <a:endParaRPr sz="2000" dirty="0">
              <a:solidFill>
                <a:schemeClr val="dk1"/>
              </a:solidFill>
            </a:endParaRPr>
          </a:p>
          <a:p>
            <a:pPr marL="0" lvl="0" indent="0" algn="l" rtl="0">
              <a:lnSpc>
                <a:spcPct val="90000"/>
              </a:lnSpc>
              <a:spcBef>
                <a:spcPts val="1000"/>
              </a:spcBef>
              <a:spcAft>
                <a:spcPts val="0"/>
              </a:spcAft>
              <a:buClr>
                <a:schemeClr val="dk1"/>
              </a:buClr>
              <a:buSzPts val="1800"/>
              <a:buNone/>
            </a:pPr>
            <a:r>
              <a:rPr lang="tr-TR" sz="2000" dirty="0">
                <a:solidFill>
                  <a:schemeClr val="dk1"/>
                </a:solidFill>
              </a:rPr>
              <a:t>Akademik ve idari birimlerde geçici işlerde çalıştırılan ve işçi sayılmayan öğrencidir.</a:t>
            </a:r>
            <a:endParaRPr sz="2400" dirty="0"/>
          </a:p>
          <a:p>
            <a:pPr marL="0" lvl="0" indent="0" algn="l" rtl="0">
              <a:lnSpc>
                <a:spcPct val="90000"/>
              </a:lnSpc>
              <a:spcBef>
                <a:spcPts val="1000"/>
              </a:spcBef>
              <a:spcAft>
                <a:spcPts val="0"/>
              </a:spcAft>
              <a:buClr>
                <a:schemeClr val="dk1"/>
              </a:buClr>
              <a:buSzPts val="1800"/>
              <a:buNone/>
            </a:pPr>
            <a:r>
              <a:rPr lang="tr-TR" sz="2000" dirty="0">
                <a:solidFill>
                  <a:schemeClr val="dk1"/>
                </a:solidFill>
              </a:rPr>
              <a:t>Her </a:t>
            </a:r>
            <a:r>
              <a:rPr lang="tr-TR" sz="2000" b="1" dirty="0"/>
              <a:t>E</a:t>
            </a:r>
            <a:r>
              <a:rPr lang="tr-TR" sz="2000" b="1" dirty="0">
                <a:solidFill>
                  <a:schemeClr val="dk1"/>
                </a:solidFill>
              </a:rPr>
              <a:t>kim</a:t>
            </a:r>
            <a:r>
              <a:rPr lang="tr-TR" sz="2000" dirty="0">
                <a:solidFill>
                  <a:schemeClr val="dk1"/>
                </a:solidFill>
              </a:rPr>
              <a:t> ayında başvurusu yapılır,  ihtiyaç halinde </a:t>
            </a:r>
            <a:r>
              <a:rPr lang="tr-TR" sz="2000" b="1" dirty="0"/>
              <a:t>Ş</a:t>
            </a:r>
            <a:r>
              <a:rPr lang="tr-TR" sz="2000" b="1" dirty="0">
                <a:solidFill>
                  <a:schemeClr val="dk1"/>
                </a:solidFill>
              </a:rPr>
              <a:t>ubat</a:t>
            </a:r>
            <a:r>
              <a:rPr lang="tr-TR" sz="2000" dirty="0">
                <a:solidFill>
                  <a:schemeClr val="dk1"/>
                </a:solidFill>
              </a:rPr>
              <a:t> ayında da ilana çıkılmaktadır. </a:t>
            </a:r>
            <a:endParaRPr sz="2400" dirty="0"/>
          </a:p>
          <a:p>
            <a:pPr marL="0" lvl="0" indent="0" algn="l" rtl="0">
              <a:lnSpc>
                <a:spcPct val="90000"/>
              </a:lnSpc>
              <a:spcBef>
                <a:spcPts val="1000"/>
              </a:spcBef>
              <a:spcAft>
                <a:spcPts val="0"/>
              </a:spcAft>
              <a:buClr>
                <a:schemeClr val="dk1"/>
              </a:buClr>
              <a:buSzPts val="1800"/>
              <a:buNone/>
            </a:pPr>
            <a:endParaRPr sz="2000" dirty="0">
              <a:solidFill>
                <a:schemeClr val="dk1"/>
              </a:solidFill>
            </a:endParaRPr>
          </a:p>
          <a:p>
            <a:pPr marL="0" lvl="0" indent="0" algn="l" rtl="0">
              <a:lnSpc>
                <a:spcPct val="90000"/>
              </a:lnSpc>
              <a:spcBef>
                <a:spcPts val="1000"/>
              </a:spcBef>
              <a:spcAft>
                <a:spcPts val="0"/>
              </a:spcAft>
              <a:buClr>
                <a:schemeClr val="dk1"/>
              </a:buClr>
              <a:buSzPts val="1800"/>
              <a:buNone/>
            </a:pPr>
            <a:r>
              <a:rPr lang="tr-TR" sz="2400" dirty="0">
                <a:solidFill>
                  <a:schemeClr val="dk1"/>
                </a:solidFill>
              </a:rPr>
              <a:t>Başvurular için; </a:t>
            </a:r>
            <a:r>
              <a:rPr lang="tr-TR" sz="2400" u="sng" dirty="0">
                <a:solidFill>
                  <a:schemeClr val="dk1"/>
                </a:solidFill>
                <a:hlinkClick r:id="rId3"/>
              </a:rPr>
              <a:t>http://www.pau.edu.tr/sks</a:t>
            </a:r>
            <a:r>
              <a:rPr lang="tr-TR" sz="2400" u="sng" dirty="0">
                <a:hlinkClick r:id="rId3"/>
              </a:rPr>
              <a:t>/</a:t>
            </a:r>
            <a:endParaRPr lang="tr-TR" sz="2400" u="sng" dirty="0"/>
          </a:p>
          <a:p>
            <a:pPr marL="0" lvl="0" indent="0" algn="l" rtl="0">
              <a:lnSpc>
                <a:spcPct val="90000"/>
              </a:lnSpc>
              <a:spcBef>
                <a:spcPts val="1000"/>
              </a:spcBef>
              <a:spcAft>
                <a:spcPts val="0"/>
              </a:spcAft>
              <a:buClr>
                <a:schemeClr val="dk1"/>
              </a:buClr>
              <a:buSzPts val="1800"/>
              <a:buNone/>
            </a:pPr>
            <a:r>
              <a:rPr lang="tr-TR" sz="2400" dirty="0">
                <a:solidFill>
                  <a:schemeClr val="dk1"/>
                </a:solidFill>
              </a:rPr>
              <a:t>adresinden ilgili kısma bakabilirsiniz.</a:t>
            </a:r>
            <a:endParaRPr sz="2800" dirty="0"/>
          </a:p>
        </p:txBody>
      </p:sp>
      <p:sp>
        <p:nvSpPr>
          <p:cNvPr id="567" name="Google Shape;567;p47"/>
          <p:cNvSpPr txBox="1"/>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İŞ OLANAKLARI</a:t>
            </a:r>
            <a:endParaRPr sz="1400" b="0" i="0" u="none" strike="noStrike" cap="none">
              <a:solidFill>
                <a:srgbClr val="000000"/>
              </a:solidFill>
              <a:latin typeface="Arial"/>
              <a:ea typeface="Arial"/>
              <a:cs typeface="Arial"/>
              <a:sym typeface="Arial"/>
            </a:endParaRPr>
          </a:p>
        </p:txBody>
      </p:sp>
      <p:pic>
        <p:nvPicPr>
          <p:cNvPr id="568" name="Google Shape;568;p47"/>
          <p:cNvPicPr preferRelativeResize="0"/>
          <p:nvPr/>
        </p:nvPicPr>
        <p:blipFill rotWithShape="1">
          <a:blip r:embed="rId4">
            <a:alphaModFix/>
          </a:blip>
          <a:srcRect/>
          <a:stretch/>
        </p:blipFill>
        <p:spPr>
          <a:xfrm>
            <a:off x="6217709" y="2075649"/>
            <a:ext cx="5288491" cy="3524659"/>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48"/>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HASTANELER</a:t>
            </a:r>
            <a:r>
              <a:rPr lang="tr-TR" sz="2800" dirty="0"/>
              <a:t> </a:t>
            </a:r>
            <a:endParaRPr dirty="0"/>
          </a:p>
        </p:txBody>
      </p:sp>
      <p:sp>
        <p:nvSpPr>
          <p:cNvPr id="574" name="Google Shape;574;p48"/>
          <p:cNvSpPr txBox="1">
            <a:spLocks noGrp="1"/>
          </p:cNvSpPr>
          <p:nvPr>
            <p:ph type="body" idx="1"/>
          </p:nvPr>
        </p:nvSpPr>
        <p:spPr>
          <a:xfrm>
            <a:off x="4248817" y="2246566"/>
            <a:ext cx="7257383" cy="402604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tr-TR" sz="1800" b="1" dirty="0"/>
              <a:t>Pamukkale Üniversitesi Eğitim Uygulama ve Araştırma Hastanesi</a:t>
            </a:r>
            <a:endParaRPr dirty="0"/>
          </a:p>
          <a:p>
            <a:pPr marL="0" lvl="0" indent="0" algn="l" rtl="0">
              <a:lnSpc>
                <a:spcPct val="100000"/>
              </a:lnSpc>
              <a:spcBef>
                <a:spcPts val="0"/>
              </a:spcBef>
              <a:spcAft>
                <a:spcPts val="0"/>
              </a:spcAft>
              <a:buClr>
                <a:schemeClr val="dk1"/>
              </a:buClr>
              <a:buSzPts val="1800"/>
              <a:buNone/>
            </a:pPr>
            <a:r>
              <a:rPr lang="tr-TR" sz="1800" dirty="0"/>
              <a:t>Ayrıntılı bilgi için </a:t>
            </a:r>
            <a:r>
              <a:rPr lang="tr-TR" sz="1800" u="sng" dirty="0">
                <a:solidFill>
                  <a:schemeClr val="hlink"/>
                </a:solidFill>
                <a:hlinkClick r:id="rId3"/>
              </a:rPr>
              <a:t>http://www.pau.edu.tr/hastane</a:t>
            </a:r>
            <a:r>
              <a:rPr lang="tr-TR" sz="1800" dirty="0"/>
              <a:t> adresini ziyaret edebilirsiniz. </a:t>
            </a:r>
            <a:r>
              <a:rPr lang="tr-TR" sz="1800" dirty="0" err="1"/>
              <a:t>Yüzyüze</a:t>
            </a:r>
            <a:r>
              <a:rPr lang="tr-TR" sz="1800" dirty="0"/>
              <a:t>, telefonla veya online randevu alabilirsiniz. </a:t>
            </a:r>
            <a:endParaRPr dirty="0"/>
          </a:p>
          <a:p>
            <a:pPr marL="0" lvl="0" indent="0" algn="l" rtl="0">
              <a:lnSpc>
                <a:spcPct val="100000"/>
              </a:lnSpc>
              <a:spcBef>
                <a:spcPts val="0"/>
              </a:spcBef>
              <a:spcAft>
                <a:spcPts val="0"/>
              </a:spcAft>
              <a:buClr>
                <a:schemeClr val="dk1"/>
              </a:buClr>
              <a:buSzPts val="1800"/>
              <a:buNone/>
            </a:pPr>
            <a:endParaRPr sz="1800" dirty="0"/>
          </a:p>
          <a:p>
            <a:pPr marL="0" lvl="0" indent="0" algn="l" rtl="0">
              <a:lnSpc>
                <a:spcPct val="100000"/>
              </a:lnSpc>
              <a:spcBef>
                <a:spcPts val="0"/>
              </a:spcBef>
              <a:spcAft>
                <a:spcPts val="0"/>
              </a:spcAft>
              <a:buClr>
                <a:srgbClr val="000000"/>
              </a:buClr>
              <a:buSzPts val="1800"/>
              <a:buNone/>
            </a:pPr>
            <a:r>
              <a:rPr lang="tr-TR" sz="1800" b="1" dirty="0">
                <a:solidFill>
                  <a:srgbClr val="000000"/>
                </a:solidFill>
              </a:rPr>
              <a:t>Pamukkale Üniversitesi Habib Kızıltaş Psikiyatri Hastanesi</a:t>
            </a:r>
            <a:endParaRPr dirty="0"/>
          </a:p>
          <a:p>
            <a:pPr marL="0" lvl="0" indent="0" algn="l" rtl="0">
              <a:lnSpc>
                <a:spcPct val="100000"/>
              </a:lnSpc>
              <a:spcBef>
                <a:spcPts val="0"/>
              </a:spcBef>
              <a:spcAft>
                <a:spcPts val="0"/>
              </a:spcAft>
              <a:buClr>
                <a:schemeClr val="dk1"/>
              </a:buClr>
              <a:buSzPts val="1800"/>
              <a:buNone/>
            </a:pPr>
            <a:r>
              <a:rPr lang="tr-TR" sz="1800" dirty="0"/>
              <a:t>Ayrıntılı bilgi için: </a:t>
            </a:r>
            <a:r>
              <a:rPr lang="tr-TR" sz="1800" u="sng" dirty="0">
                <a:solidFill>
                  <a:schemeClr val="hlink"/>
                </a:solidFill>
                <a:hlinkClick r:id="rId4"/>
              </a:rPr>
              <a:t>http://www.pau.edu.tr/psikiyatri</a:t>
            </a:r>
            <a:r>
              <a:rPr lang="tr-TR" sz="1800" dirty="0"/>
              <a:t> </a:t>
            </a:r>
            <a:endParaRPr dirty="0"/>
          </a:p>
          <a:p>
            <a:pPr marL="0" lvl="0" indent="0" algn="l" rtl="0">
              <a:lnSpc>
                <a:spcPct val="100000"/>
              </a:lnSpc>
              <a:spcBef>
                <a:spcPts val="0"/>
              </a:spcBef>
              <a:spcAft>
                <a:spcPts val="0"/>
              </a:spcAft>
              <a:buClr>
                <a:schemeClr val="dk1"/>
              </a:buClr>
              <a:buSzPts val="1800"/>
              <a:buNone/>
            </a:pPr>
            <a:r>
              <a:rPr lang="tr-TR" sz="1800" dirty="0"/>
              <a:t>Pamukkale Üniversitesi öğrencileri </a:t>
            </a:r>
            <a:r>
              <a:rPr lang="tr-TR" sz="1800" dirty="0" err="1"/>
              <a:t>yüzyüze</a:t>
            </a:r>
            <a:r>
              <a:rPr lang="tr-TR" sz="1800" dirty="0"/>
              <a:t>, telefonla veya online randevu alabilirler.</a:t>
            </a:r>
            <a:endParaRPr dirty="0"/>
          </a:p>
          <a:p>
            <a:pPr marL="0" lvl="0" indent="0" algn="l" rtl="0">
              <a:lnSpc>
                <a:spcPct val="100000"/>
              </a:lnSpc>
              <a:spcBef>
                <a:spcPts val="0"/>
              </a:spcBef>
              <a:spcAft>
                <a:spcPts val="0"/>
              </a:spcAft>
              <a:buClr>
                <a:schemeClr val="dk1"/>
              </a:buClr>
              <a:buSzPts val="1800"/>
              <a:buNone/>
            </a:pPr>
            <a:r>
              <a:rPr lang="tr-TR" sz="1800" dirty="0"/>
              <a:t> </a:t>
            </a:r>
            <a:endParaRPr dirty="0"/>
          </a:p>
          <a:p>
            <a:pPr marL="0" lvl="0" indent="0" algn="l" rtl="0">
              <a:lnSpc>
                <a:spcPct val="100000"/>
              </a:lnSpc>
              <a:spcBef>
                <a:spcPts val="0"/>
              </a:spcBef>
              <a:spcAft>
                <a:spcPts val="0"/>
              </a:spcAft>
              <a:buClr>
                <a:schemeClr val="dk1"/>
              </a:buClr>
              <a:buSzPts val="1800"/>
              <a:buNone/>
            </a:pPr>
            <a:r>
              <a:rPr lang="tr-TR" sz="1800" b="1" dirty="0"/>
              <a:t>Pamukkale Üniversitesi Diş Hekimliği Fakültesi </a:t>
            </a:r>
            <a:endParaRPr dirty="0"/>
          </a:p>
          <a:p>
            <a:pPr marL="0" lvl="0" indent="0" algn="l" rtl="0">
              <a:lnSpc>
                <a:spcPct val="100000"/>
              </a:lnSpc>
              <a:spcBef>
                <a:spcPts val="0"/>
              </a:spcBef>
              <a:spcAft>
                <a:spcPts val="0"/>
              </a:spcAft>
              <a:buClr>
                <a:schemeClr val="dk1"/>
              </a:buClr>
              <a:buSzPts val="1800"/>
              <a:buNone/>
            </a:pPr>
            <a:r>
              <a:rPr lang="tr-TR" sz="1800" dirty="0"/>
              <a:t>Hasta kabulüne başlamıştır. Ayrıntılı bilgi için 0 258 296 4218-19</a:t>
            </a:r>
            <a:endParaRPr dirty="0"/>
          </a:p>
          <a:p>
            <a:pPr marL="0" lvl="0" indent="0" algn="l" rtl="0">
              <a:lnSpc>
                <a:spcPct val="100000"/>
              </a:lnSpc>
              <a:spcBef>
                <a:spcPts val="0"/>
              </a:spcBef>
              <a:spcAft>
                <a:spcPts val="0"/>
              </a:spcAft>
              <a:buClr>
                <a:schemeClr val="dk1"/>
              </a:buClr>
              <a:buSzPts val="1800"/>
              <a:buNone/>
            </a:pPr>
            <a:endParaRPr sz="1800" dirty="0"/>
          </a:p>
        </p:txBody>
      </p:sp>
      <p:pic>
        <p:nvPicPr>
          <p:cNvPr id="576" name="Google Shape;576;p48"/>
          <p:cNvPicPr preferRelativeResize="0"/>
          <p:nvPr/>
        </p:nvPicPr>
        <p:blipFill rotWithShape="1">
          <a:blip r:embed="rId5">
            <a:alphaModFix/>
          </a:blip>
          <a:srcRect r="18498"/>
          <a:stretch/>
        </p:blipFill>
        <p:spPr>
          <a:xfrm>
            <a:off x="559292" y="2683379"/>
            <a:ext cx="3292681" cy="269334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9"/>
          <p:cNvSpPr txBox="1">
            <a:spLocks noGrp="1"/>
          </p:cNvSpPr>
          <p:nvPr>
            <p:ph type="title"/>
          </p:nvPr>
        </p:nvSpPr>
        <p:spPr>
          <a:xfrm>
            <a:off x="2706245" y="756356"/>
            <a:ext cx="7115088" cy="72403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204081"/>
              <a:buFont typeface="Century Gothic"/>
              <a:buNone/>
            </a:pPr>
            <a:br>
              <a:rPr lang="tr-TR" b="1" i="1"/>
            </a:br>
            <a:br>
              <a:rPr lang="tr-TR" sz="2800" b="1"/>
            </a:br>
            <a:endParaRPr sz="2800" b="1"/>
          </a:p>
        </p:txBody>
      </p:sp>
      <p:sp>
        <p:nvSpPr>
          <p:cNvPr id="582" name="Google Shape;582;p49"/>
          <p:cNvSpPr txBox="1">
            <a:spLocks noGrp="1"/>
          </p:cNvSpPr>
          <p:nvPr>
            <p:ph type="body" idx="1"/>
          </p:nvPr>
        </p:nvSpPr>
        <p:spPr>
          <a:xfrm>
            <a:off x="800532" y="2328864"/>
            <a:ext cx="4728731" cy="34379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tr-TR" sz="2400" dirty="0"/>
              <a:t>Bütün PAÜ öğrencileri hafta içi </a:t>
            </a:r>
          </a:p>
          <a:p>
            <a:pPr marL="0" lvl="0" indent="0" algn="l" rtl="0">
              <a:lnSpc>
                <a:spcPct val="90000"/>
              </a:lnSpc>
              <a:spcBef>
                <a:spcPts val="0"/>
              </a:spcBef>
              <a:spcAft>
                <a:spcPts val="0"/>
              </a:spcAft>
              <a:buClr>
                <a:schemeClr val="dk1"/>
              </a:buClr>
              <a:buSzPct val="100000"/>
              <a:buNone/>
            </a:pPr>
            <a:r>
              <a:rPr lang="tr-TR" sz="2400" u="sng" dirty="0"/>
              <a:t>08:30-16:30</a:t>
            </a:r>
            <a:r>
              <a:rPr lang="tr-TR" sz="2400" dirty="0"/>
              <a:t> saatleri arasında </a:t>
            </a:r>
            <a:r>
              <a:rPr lang="tr-TR" sz="2400" dirty="0" err="1"/>
              <a:t>Mediko’dan</a:t>
            </a:r>
            <a:r>
              <a:rPr lang="tr-TR" sz="2400" dirty="0"/>
              <a:t> yararlanabilir.</a:t>
            </a:r>
            <a:endParaRPr sz="2400" dirty="0"/>
          </a:p>
          <a:p>
            <a:pPr marL="0" lvl="0" indent="0" algn="l" rtl="0">
              <a:lnSpc>
                <a:spcPct val="90000"/>
              </a:lnSpc>
              <a:spcBef>
                <a:spcPts val="1000"/>
              </a:spcBef>
              <a:spcAft>
                <a:spcPts val="0"/>
              </a:spcAft>
              <a:buClr>
                <a:schemeClr val="dk1"/>
              </a:buClr>
              <a:buSzPct val="100000"/>
              <a:buNone/>
            </a:pPr>
            <a:r>
              <a:rPr lang="tr-TR" sz="2400" dirty="0"/>
              <a:t>Sosyal güvenceniz olsun ya da olmasın ücretsiz muayene olabilirsiniz.</a:t>
            </a:r>
            <a:endParaRPr sz="2400" dirty="0"/>
          </a:p>
          <a:p>
            <a:pPr marL="0" lvl="0" indent="0" algn="l" rtl="0">
              <a:lnSpc>
                <a:spcPct val="90000"/>
              </a:lnSpc>
              <a:spcBef>
                <a:spcPts val="1000"/>
              </a:spcBef>
              <a:spcAft>
                <a:spcPts val="0"/>
              </a:spcAft>
              <a:buClr>
                <a:schemeClr val="dk1"/>
              </a:buClr>
              <a:buSzPct val="100000"/>
              <a:buNone/>
            </a:pPr>
            <a:r>
              <a:rPr lang="tr-TR" sz="2400" dirty="0" err="1"/>
              <a:t>Mediko</a:t>
            </a:r>
            <a:r>
              <a:rPr lang="tr-TR" sz="2400" dirty="0"/>
              <a:t> binası </a:t>
            </a:r>
            <a:r>
              <a:rPr lang="tr-TR" sz="2400" dirty="0" err="1"/>
              <a:t>Gölbahçe’yi</a:t>
            </a:r>
            <a:r>
              <a:rPr lang="tr-TR" sz="2400" dirty="0"/>
              <a:t> geçtikten sonra sağ tarafınızda kalacaktır.</a:t>
            </a:r>
            <a:endParaRPr sz="2400" dirty="0"/>
          </a:p>
        </p:txBody>
      </p:sp>
      <p:pic>
        <p:nvPicPr>
          <p:cNvPr id="584" name="Google Shape;584;p49"/>
          <p:cNvPicPr preferRelativeResize="0"/>
          <p:nvPr/>
        </p:nvPicPr>
        <p:blipFill rotWithShape="1">
          <a:blip r:embed="rId3">
            <a:alphaModFix/>
          </a:blip>
          <a:srcRect/>
          <a:stretch/>
        </p:blipFill>
        <p:spPr>
          <a:xfrm>
            <a:off x="6022687" y="2065418"/>
            <a:ext cx="5480626" cy="3172746"/>
          </a:xfrm>
          <a:prstGeom prst="rect">
            <a:avLst/>
          </a:prstGeom>
          <a:noFill/>
          <a:ln>
            <a:noFill/>
          </a:ln>
        </p:spPr>
      </p:pic>
      <p:sp>
        <p:nvSpPr>
          <p:cNvPr id="585" name="Google Shape;585;p49"/>
          <p:cNvSpPr txBox="1"/>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MEDİKO SOSYAL MERKEZİ</a:t>
            </a:r>
            <a:r>
              <a:rPr lang="tr-TR" sz="2800" b="0" i="0" u="none" strike="noStrike" cap="none" dirty="0">
                <a:solidFill>
                  <a:schemeClr val="dk1"/>
                </a:solidFill>
                <a:latin typeface="Century Gothic"/>
                <a:ea typeface="Century Gothic"/>
                <a:cs typeface="Century Gothic"/>
                <a:sym typeface="Century Gothic"/>
              </a:rPr>
              <a:t>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1" name="Google Shape;591;p50"/>
          <p:cNvSpPr txBox="1"/>
          <p:nvPr/>
        </p:nvSpPr>
        <p:spPr>
          <a:xfrm>
            <a:off x="836618" y="2376481"/>
            <a:ext cx="4538687" cy="37856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tr-TR" sz="2000" b="1" i="0" u="none" strike="noStrike" cap="none" dirty="0">
                <a:solidFill>
                  <a:schemeClr val="dk1"/>
                </a:solidFill>
                <a:latin typeface="Century Gothic"/>
                <a:ea typeface="Century Gothic"/>
                <a:cs typeface="Century Gothic"/>
                <a:sym typeface="Century Gothic"/>
              </a:rPr>
              <a:t>PDREM nerede?</a:t>
            </a:r>
            <a:endParaRPr sz="20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000" b="0" i="0" u="none" strike="noStrike" cap="none" dirty="0">
                <a:solidFill>
                  <a:schemeClr val="dk1"/>
                </a:solidFill>
                <a:latin typeface="Century Gothic"/>
                <a:ea typeface="Century Gothic"/>
                <a:cs typeface="Century Gothic"/>
                <a:sym typeface="Century Gothic"/>
              </a:rPr>
              <a:t>Eğitim Fakültesi ve Devlet Tiyatrosu’nun arasında, Mühendislik Fakültesi karşısında yer almaktadır.</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0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000" b="1" i="0" u="none" strike="noStrike" cap="none" dirty="0">
                <a:solidFill>
                  <a:schemeClr val="dk1"/>
                </a:solidFill>
                <a:latin typeface="Century Gothic"/>
                <a:ea typeface="Century Gothic"/>
                <a:cs typeface="Century Gothic"/>
                <a:sym typeface="Century Gothic"/>
              </a:rPr>
              <a:t>PDREM Ekibi</a:t>
            </a:r>
            <a:r>
              <a:rPr lang="tr-TR" sz="2000" b="0" i="0" u="none" strike="noStrike" cap="none" dirty="0">
                <a:solidFill>
                  <a:schemeClr val="dk1"/>
                </a:solidFill>
                <a:latin typeface="Century Gothic"/>
                <a:ea typeface="Century Gothic"/>
                <a:cs typeface="Century Gothic"/>
                <a:sym typeface="Century Gothic"/>
              </a:rPr>
              <a:t> 1 uzman psikolog, 2 psikolojik danışmandan oluşmaktadır. </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0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000" b="0" i="0" u="none" strike="noStrike" cap="none" dirty="0" err="1">
                <a:solidFill>
                  <a:schemeClr val="dk1"/>
                </a:solidFill>
                <a:latin typeface="Century Gothic"/>
                <a:ea typeface="Century Gothic"/>
                <a:cs typeface="Century Gothic"/>
                <a:sym typeface="Century Gothic"/>
              </a:rPr>
              <a:t>PDREM’de</a:t>
            </a:r>
            <a:r>
              <a:rPr lang="tr-TR" sz="2000" b="0" i="0" u="none" strike="noStrike" cap="none" dirty="0">
                <a:solidFill>
                  <a:schemeClr val="dk1"/>
                </a:solidFill>
                <a:latin typeface="Century Gothic"/>
                <a:ea typeface="Century Gothic"/>
                <a:cs typeface="Century Gothic"/>
                <a:sym typeface="Century Gothic"/>
              </a:rPr>
              <a:t> yapılan görüşmeler </a:t>
            </a:r>
            <a:r>
              <a:rPr lang="tr-TR" sz="2000" b="1" i="0" u="none" strike="noStrike" cap="none" dirty="0">
                <a:solidFill>
                  <a:schemeClr val="dk1"/>
                </a:solidFill>
                <a:latin typeface="Century Gothic"/>
                <a:ea typeface="Century Gothic"/>
                <a:cs typeface="Century Gothic"/>
                <a:sym typeface="Century Gothic"/>
              </a:rPr>
              <a:t>gizlilik ilkesi </a:t>
            </a:r>
            <a:r>
              <a:rPr lang="tr-TR" sz="2000" b="0" i="0" u="none" strike="noStrike" cap="none" dirty="0">
                <a:solidFill>
                  <a:schemeClr val="dk1"/>
                </a:solidFill>
                <a:latin typeface="Century Gothic"/>
                <a:ea typeface="Century Gothic"/>
                <a:cs typeface="Century Gothic"/>
                <a:sym typeface="Century Gothic"/>
              </a:rPr>
              <a:t>çerçevesinde yürütülmektedir. </a:t>
            </a:r>
            <a:endParaRPr sz="1600" b="0" i="0" u="none" strike="noStrike" cap="none" dirty="0">
              <a:solidFill>
                <a:srgbClr val="000000"/>
              </a:solidFill>
              <a:latin typeface="Arial"/>
              <a:ea typeface="Arial"/>
              <a:cs typeface="Arial"/>
              <a:sym typeface="Arial"/>
            </a:endParaRPr>
          </a:p>
        </p:txBody>
      </p:sp>
      <p:sp>
        <p:nvSpPr>
          <p:cNvPr id="592" name="Google Shape;592;p50"/>
          <p:cNvSpPr txBox="1"/>
          <p:nvPr/>
        </p:nvSpPr>
        <p:spPr>
          <a:xfrm>
            <a:off x="957129" y="764373"/>
            <a:ext cx="10549071"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PSİKOLOJİK DANIŞMA VE REHBERLİK </a:t>
            </a:r>
            <a:endParaRPr sz="1400" b="0" i="0" u="none" strike="noStrike" cap="none" dirty="0">
              <a:solidFill>
                <a:srgbClr val="000000"/>
              </a:solidFill>
              <a:latin typeface="Arial"/>
              <a:ea typeface="Arial"/>
              <a:cs typeface="Arial"/>
              <a:sym typeface="Arial"/>
            </a:endParaRPr>
          </a:p>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EĞİTİM, UYGULAMA VE ARAŞTIRMA MERKEZİ</a:t>
            </a:r>
            <a:endParaRPr sz="2800" b="0" i="0" u="none" strike="noStrike" cap="none" dirty="0">
              <a:solidFill>
                <a:schemeClr val="dk1"/>
              </a:solidFill>
              <a:latin typeface="Century Gothic"/>
              <a:ea typeface="Century Gothic"/>
              <a:cs typeface="Century Gothic"/>
              <a:sym typeface="Century Gothic"/>
            </a:endParaRPr>
          </a:p>
        </p:txBody>
      </p:sp>
      <p:pic>
        <p:nvPicPr>
          <p:cNvPr id="593" name="Google Shape;593;p50"/>
          <p:cNvPicPr preferRelativeResize="0"/>
          <p:nvPr/>
        </p:nvPicPr>
        <p:blipFill rotWithShape="1">
          <a:blip r:embed="rId3">
            <a:alphaModFix/>
          </a:blip>
          <a:srcRect b="4447"/>
          <a:stretch/>
        </p:blipFill>
        <p:spPr>
          <a:xfrm>
            <a:off x="5740637" y="2251816"/>
            <a:ext cx="5765563" cy="4131892"/>
          </a:xfrm>
          <a:prstGeom prst="rect">
            <a:avLst/>
          </a:prstGeom>
          <a:noFill/>
          <a:ln>
            <a:noFill/>
          </a:ln>
        </p:spPr>
      </p:pic>
      <p:pic>
        <p:nvPicPr>
          <p:cNvPr id="594" name="Google Shape;594;p50"/>
          <p:cNvPicPr preferRelativeResize="0"/>
          <p:nvPr/>
        </p:nvPicPr>
        <p:blipFill rotWithShape="1">
          <a:blip r:embed="rId4">
            <a:alphaModFix/>
          </a:blip>
          <a:srcRect l="23548" t="9785" r="23065" b="4013"/>
          <a:stretch/>
        </p:blipFill>
        <p:spPr>
          <a:xfrm>
            <a:off x="6339234" y="2376481"/>
            <a:ext cx="4568367" cy="4149213"/>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4"/>
                                        </p:tgtEl>
                                        <p:attrNameLst>
                                          <p:attrName>style.visibility</p:attrName>
                                        </p:attrNameLst>
                                      </p:cBhvr>
                                      <p:to>
                                        <p:strVal val="visible"/>
                                      </p:to>
                                    </p:set>
                                    <p:animEffect transition="in" filter="fade">
                                      <p:cBhvr>
                                        <p:cTn id="7" dur="500"/>
                                        <p:tgtEl>
                                          <p:spTgt spid="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51"/>
          <p:cNvSpPr txBox="1"/>
          <p:nvPr/>
        </p:nvSpPr>
        <p:spPr>
          <a:xfrm>
            <a:off x="6537533" y="2505769"/>
            <a:ext cx="4666003" cy="4001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tr-TR" sz="2000" b="0" i="0" u="none" strike="noStrike" cap="none" dirty="0" err="1">
                <a:solidFill>
                  <a:schemeClr val="dk1"/>
                </a:solidFill>
                <a:latin typeface="Century Gothic"/>
                <a:ea typeface="Century Gothic"/>
                <a:cs typeface="Century Gothic"/>
                <a:sym typeface="Century Gothic"/>
              </a:rPr>
              <a:t>PDREM’e</a:t>
            </a:r>
            <a:r>
              <a:rPr lang="tr-TR" sz="2000" b="0" i="0" u="none" strike="noStrike" cap="none" dirty="0">
                <a:solidFill>
                  <a:schemeClr val="dk1"/>
                </a:solidFill>
                <a:latin typeface="Century Gothic"/>
                <a:ea typeface="Century Gothic"/>
                <a:cs typeface="Century Gothic"/>
                <a:sym typeface="Century Gothic"/>
              </a:rPr>
              <a:t> şahsen gelerek başvuru formunu doldurabilirsiniz.</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00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000" b="0" i="0" u="none" strike="noStrike" cap="none" dirty="0">
                <a:solidFill>
                  <a:schemeClr val="dk1"/>
                </a:solidFill>
                <a:latin typeface="Century Gothic"/>
                <a:ea typeface="Century Gothic"/>
                <a:cs typeface="Century Gothic"/>
                <a:sym typeface="Century Gothic"/>
              </a:rPr>
              <a:t>Üniversite yaşamına uyum, etkili zaman yönetimi, verimli ders çalışma, oda arkadaşıyla yaşamak, hayır diyebilmek, girişkenlik, sunum kaygısı, flört şiddeti, depresyon, kaygı vb. gibi konulardaki broşürlerimize internet sitemizden ulaşabilirsiniz. </a:t>
            </a:r>
          </a:p>
          <a:p>
            <a:pPr lvl="0">
              <a:buSzPts val="1800"/>
            </a:pPr>
            <a:r>
              <a:rPr lang="tr-TR" sz="2000" dirty="0">
                <a:hlinkClick r:id="rId3"/>
              </a:rPr>
              <a:t>https://www.pau.edu.tr/pdrem/tr</a:t>
            </a:r>
            <a:endParaRPr lang="tr-TR" sz="2000" dirty="0"/>
          </a:p>
          <a:p>
            <a:pPr lvl="0">
              <a:buSzPts val="1800"/>
            </a:pPr>
            <a:endParaRPr sz="1400" b="0" i="0" u="none" strike="noStrike" cap="none" dirty="0">
              <a:solidFill>
                <a:srgbClr val="000000"/>
              </a:solidFill>
              <a:latin typeface="Arial"/>
              <a:ea typeface="Arial"/>
              <a:cs typeface="Arial"/>
              <a:sym typeface="Arial"/>
            </a:endParaRPr>
          </a:p>
        </p:txBody>
      </p:sp>
      <p:sp>
        <p:nvSpPr>
          <p:cNvPr id="601" name="Google Shape;601;p51"/>
          <p:cNvSpPr txBox="1"/>
          <p:nvPr/>
        </p:nvSpPr>
        <p:spPr>
          <a:xfrm>
            <a:off x="957129" y="764373"/>
            <a:ext cx="10549071"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PSİKOLOJİK DANIŞMA VE REHBERLİK </a:t>
            </a:r>
            <a:endParaRPr sz="1400" b="0" i="0" u="none" strike="noStrike" cap="none" dirty="0">
              <a:solidFill>
                <a:srgbClr val="000000"/>
              </a:solidFill>
              <a:latin typeface="Arial"/>
              <a:ea typeface="Arial"/>
              <a:cs typeface="Arial"/>
              <a:sym typeface="Arial"/>
            </a:endParaRPr>
          </a:p>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EĞİTİM, UYGULAMA VE ARAŞTIRMA MERKEZİ</a:t>
            </a:r>
            <a:endParaRPr sz="2800" b="0" i="0" u="none" strike="noStrike" cap="none" dirty="0">
              <a:solidFill>
                <a:schemeClr val="dk1"/>
              </a:solidFill>
              <a:latin typeface="Century Gothic"/>
              <a:ea typeface="Century Gothic"/>
              <a:cs typeface="Century Gothic"/>
              <a:sym typeface="Century Gothic"/>
            </a:endParaRPr>
          </a:p>
        </p:txBody>
      </p:sp>
      <p:pic>
        <p:nvPicPr>
          <p:cNvPr id="602" name="Google Shape;602;p51"/>
          <p:cNvPicPr preferRelativeResize="0">
            <a:picLocks noGrp="1"/>
          </p:cNvPicPr>
          <p:nvPr>
            <p:ph type="body" idx="1"/>
          </p:nvPr>
        </p:nvPicPr>
        <p:blipFill rotWithShape="1">
          <a:blip r:embed="rId4">
            <a:alphaModFix/>
          </a:blip>
          <a:srcRect l="8975"/>
          <a:stretch/>
        </p:blipFill>
        <p:spPr>
          <a:xfrm>
            <a:off x="1033160" y="2747254"/>
            <a:ext cx="2235090" cy="1440000"/>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pic>
        <p:nvPicPr>
          <p:cNvPr id="603" name="Google Shape;603;p51"/>
          <p:cNvPicPr preferRelativeResize="0"/>
          <p:nvPr/>
        </p:nvPicPr>
        <p:blipFill rotWithShape="1">
          <a:blip r:embed="rId5">
            <a:alphaModFix/>
          </a:blip>
          <a:srcRect/>
          <a:stretch/>
        </p:blipFill>
        <p:spPr>
          <a:xfrm rot="653053">
            <a:off x="3384554" y="2700323"/>
            <a:ext cx="2184693" cy="1440000"/>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pic>
        <p:nvPicPr>
          <p:cNvPr id="604" name="Google Shape;604;p51"/>
          <p:cNvPicPr preferRelativeResize="0"/>
          <p:nvPr/>
        </p:nvPicPr>
        <p:blipFill rotWithShape="1">
          <a:blip r:embed="rId6">
            <a:alphaModFix/>
          </a:blip>
          <a:srcRect l="12363"/>
          <a:stretch/>
        </p:blipFill>
        <p:spPr>
          <a:xfrm rot="568727">
            <a:off x="1060820" y="4447232"/>
            <a:ext cx="2179772" cy="1440000"/>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pic>
        <p:nvPicPr>
          <p:cNvPr id="605" name="Google Shape;605;p51"/>
          <p:cNvPicPr preferRelativeResize="0"/>
          <p:nvPr/>
        </p:nvPicPr>
        <p:blipFill rotWithShape="1">
          <a:blip r:embed="rId7">
            <a:alphaModFix/>
          </a:blip>
          <a:srcRect/>
          <a:stretch/>
        </p:blipFill>
        <p:spPr>
          <a:xfrm>
            <a:off x="3507778" y="4475260"/>
            <a:ext cx="2212970" cy="1440000"/>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52"/>
          <p:cNvSpPr txBox="1">
            <a:spLocks noGrp="1"/>
          </p:cNvSpPr>
          <p:nvPr>
            <p:ph type="body" idx="1"/>
          </p:nvPr>
        </p:nvSpPr>
        <p:spPr>
          <a:xfrm>
            <a:off x="957129" y="2295226"/>
            <a:ext cx="5160022" cy="355864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tr-TR" sz="1800" b="1" dirty="0"/>
              <a:t>ÜYELİK</a:t>
            </a:r>
            <a:endParaRPr sz="1800" dirty="0"/>
          </a:p>
          <a:p>
            <a:pPr marL="0" lvl="0" indent="0" algn="l" rtl="0">
              <a:lnSpc>
                <a:spcPct val="90000"/>
              </a:lnSpc>
              <a:spcBef>
                <a:spcPts val="1000"/>
              </a:spcBef>
              <a:spcAft>
                <a:spcPts val="0"/>
              </a:spcAft>
              <a:buClr>
                <a:schemeClr val="dk1"/>
              </a:buClr>
              <a:buSzPts val="180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endParaRPr dirty="0"/>
          </a:p>
          <a:p>
            <a:pPr marL="0" lvl="0" indent="0" algn="l" rtl="0">
              <a:lnSpc>
                <a:spcPct val="90000"/>
              </a:lnSpc>
              <a:spcBef>
                <a:spcPts val="1000"/>
              </a:spcBef>
              <a:spcAft>
                <a:spcPts val="0"/>
              </a:spcAft>
              <a:buClr>
                <a:schemeClr val="dk1"/>
              </a:buClr>
              <a:buSzPts val="1800"/>
              <a:buNone/>
            </a:pPr>
            <a:r>
              <a:rPr lang="tr-TR" sz="1800" dirty="0"/>
              <a:t> </a:t>
            </a:r>
            <a:endParaRPr dirty="0"/>
          </a:p>
          <a:p>
            <a:pPr marL="0" lvl="0" indent="0" algn="l" rtl="0">
              <a:lnSpc>
                <a:spcPct val="90000"/>
              </a:lnSpc>
              <a:spcBef>
                <a:spcPts val="1000"/>
              </a:spcBef>
              <a:spcAft>
                <a:spcPts val="0"/>
              </a:spcAft>
              <a:buClr>
                <a:schemeClr val="dk1"/>
              </a:buClr>
              <a:buSzPts val="1800"/>
              <a:buNone/>
            </a:pPr>
            <a:r>
              <a:rPr lang="tr-TR" sz="1800" dirty="0"/>
              <a:t>Ayrıntılı bilgi için: </a:t>
            </a:r>
            <a:r>
              <a:rPr lang="tr-TR" sz="1800" u="sng" dirty="0">
                <a:solidFill>
                  <a:schemeClr val="hlink"/>
                </a:solidFill>
                <a:hlinkClick r:id="rId3"/>
              </a:rPr>
              <a:t>http://spormerkezi.pau.edu.tr/</a:t>
            </a:r>
            <a:endParaRPr sz="1800" dirty="0"/>
          </a:p>
          <a:p>
            <a:pPr marL="0" lvl="0" indent="0" algn="l" rtl="0">
              <a:lnSpc>
                <a:spcPct val="90000"/>
              </a:lnSpc>
              <a:spcBef>
                <a:spcPts val="1000"/>
              </a:spcBef>
              <a:spcAft>
                <a:spcPts val="0"/>
              </a:spcAft>
              <a:buClr>
                <a:schemeClr val="dk1"/>
              </a:buClr>
              <a:buSzPts val="1800"/>
              <a:buNone/>
            </a:pPr>
            <a:r>
              <a:rPr lang="tr-TR" sz="1800" dirty="0"/>
              <a:t>Telefon: 0 258 296 28 68</a:t>
            </a:r>
            <a:endParaRPr dirty="0"/>
          </a:p>
        </p:txBody>
      </p:sp>
      <p:sp>
        <p:nvSpPr>
          <p:cNvPr id="612" name="Google Shape;612;p52"/>
          <p:cNvSpPr txBox="1"/>
          <p:nvPr/>
        </p:nvSpPr>
        <p:spPr>
          <a:xfrm>
            <a:off x="957129" y="764373"/>
            <a:ext cx="10549071"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ŞEHİT ÖMER HALİSDEMİR SPOR KOMPLEKSİ</a:t>
            </a:r>
            <a:endParaRPr sz="2800" b="0" i="0" u="none" strike="noStrike" cap="none" dirty="0">
              <a:solidFill>
                <a:schemeClr val="dk1"/>
              </a:solidFill>
              <a:latin typeface="Century Gothic"/>
              <a:ea typeface="Century Gothic"/>
              <a:cs typeface="Century Gothic"/>
              <a:sym typeface="Century Gothic"/>
            </a:endParaRPr>
          </a:p>
        </p:txBody>
      </p:sp>
      <p:pic>
        <p:nvPicPr>
          <p:cNvPr id="613" name="Google Shape;613;p52" descr="http://spormerkezi.pau.edu.tr/images/facilities/pool/4.jpg"/>
          <p:cNvPicPr preferRelativeResize="0"/>
          <p:nvPr/>
        </p:nvPicPr>
        <p:blipFill rotWithShape="1">
          <a:blip r:embed="rId4">
            <a:alphaModFix/>
          </a:blip>
          <a:srcRect/>
          <a:stretch/>
        </p:blipFill>
        <p:spPr>
          <a:xfrm rot="742887">
            <a:off x="7595651" y="2315492"/>
            <a:ext cx="3932537" cy="2048258"/>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pic>
        <p:nvPicPr>
          <p:cNvPr id="614" name="Google Shape;614;p52"/>
          <p:cNvPicPr preferRelativeResize="0"/>
          <p:nvPr/>
        </p:nvPicPr>
        <p:blipFill rotWithShape="1">
          <a:blip r:embed="rId5">
            <a:alphaModFix/>
          </a:blip>
          <a:srcRect/>
          <a:stretch/>
        </p:blipFill>
        <p:spPr>
          <a:xfrm rot="385256">
            <a:off x="6985618" y="4157239"/>
            <a:ext cx="3331152" cy="2220137"/>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9"/>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YÜKSEKOKULLAR</a:t>
            </a:r>
            <a:endParaRPr dirty="0"/>
          </a:p>
        </p:txBody>
      </p:sp>
      <p:sp>
        <p:nvSpPr>
          <p:cNvPr id="247" name="Google Shape;247;p9"/>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p>
            <a:pPr marL="0" lvl="0" indent="0" algn="r" rtl="0">
              <a:lnSpc>
                <a:spcPct val="150000"/>
              </a:lnSpc>
              <a:spcBef>
                <a:spcPts val="0"/>
              </a:spcBef>
              <a:spcAft>
                <a:spcPts val="0"/>
              </a:spcAft>
              <a:buClr>
                <a:schemeClr val="dk1"/>
              </a:buClr>
              <a:buSzPts val="2000"/>
              <a:buNone/>
            </a:pPr>
            <a:r>
              <a:rPr lang="tr-TR" sz="2000" dirty="0"/>
              <a:t>Fizik Tedavi ve Rehabilitasyon Yüksekokulu</a:t>
            </a:r>
            <a:endParaRPr dirty="0"/>
          </a:p>
          <a:p>
            <a:pPr marL="0" lvl="0" indent="0" algn="r" rtl="0">
              <a:lnSpc>
                <a:spcPct val="150000"/>
              </a:lnSpc>
              <a:spcBef>
                <a:spcPts val="1000"/>
              </a:spcBef>
              <a:spcAft>
                <a:spcPts val="0"/>
              </a:spcAft>
              <a:buClr>
                <a:schemeClr val="dk1"/>
              </a:buClr>
              <a:buSzPts val="2000"/>
              <a:buNone/>
            </a:pPr>
            <a:r>
              <a:rPr lang="tr-TR" sz="2000" dirty="0"/>
              <a:t>Uygulamalı Bilimler Yüksekokulu</a:t>
            </a:r>
            <a:endParaRPr dirty="0"/>
          </a:p>
          <a:p>
            <a:pPr marL="0" lvl="0" indent="0" algn="r" rtl="0">
              <a:lnSpc>
                <a:spcPct val="150000"/>
              </a:lnSpc>
              <a:spcBef>
                <a:spcPts val="1000"/>
              </a:spcBef>
              <a:spcAft>
                <a:spcPts val="0"/>
              </a:spcAft>
              <a:buClr>
                <a:schemeClr val="dk1"/>
              </a:buClr>
              <a:buSzPts val="2000"/>
              <a:buNone/>
            </a:pPr>
            <a:r>
              <a:rPr lang="tr-TR" sz="2000" dirty="0"/>
              <a:t>Yabancı Diller Yüksekokulu</a:t>
            </a:r>
            <a:endParaRPr dirty="0"/>
          </a:p>
        </p:txBody>
      </p:sp>
      <p:pic>
        <p:nvPicPr>
          <p:cNvPr id="249" name="Google Shape;249;p9"/>
          <p:cNvPicPr preferRelativeResize="0"/>
          <p:nvPr/>
        </p:nvPicPr>
        <p:blipFill rotWithShape="1">
          <a:blip r:embed="rId3">
            <a:alphaModFix/>
          </a:blip>
          <a:srcRect/>
          <a:stretch/>
        </p:blipFill>
        <p:spPr>
          <a:xfrm>
            <a:off x="752386" y="2057401"/>
            <a:ext cx="4913476" cy="32723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20" name="Google Shape;620;p53"/>
          <p:cNvSpPr txBox="1"/>
          <p:nvPr/>
        </p:nvSpPr>
        <p:spPr>
          <a:xfrm>
            <a:off x="957129" y="2274523"/>
            <a:ext cx="5631678" cy="397031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tr-TR" sz="1800" b="0" i="0" u="none" strike="noStrike" cap="none" dirty="0">
                <a:solidFill>
                  <a:schemeClr val="dk1"/>
                </a:solidFill>
                <a:latin typeface="Century Gothic"/>
                <a:ea typeface="Century Gothic"/>
                <a:cs typeface="Century Gothic"/>
                <a:sym typeface="Century Gothic"/>
              </a:rPr>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a:ea typeface="Century Gothic"/>
              <a:cs typeface="Century Gothic"/>
              <a:sym typeface="Century Gothic"/>
            </a:endParaRPr>
          </a:p>
          <a:p>
            <a:pPr marL="0" marR="0" lvl="0" indent="0" algn="just" rtl="0">
              <a:lnSpc>
                <a:spcPct val="100000"/>
              </a:lnSpc>
              <a:spcBef>
                <a:spcPts val="0"/>
              </a:spcBef>
              <a:spcAft>
                <a:spcPts val="0"/>
              </a:spcAft>
              <a:buClr>
                <a:srgbClr val="000000"/>
              </a:buClr>
              <a:buSzPts val="1800"/>
              <a:buFont typeface="Arial"/>
              <a:buNone/>
            </a:pPr>
            <a:r>
              <a:rPr lang="tr-TR" sz="1800" b="1" i="0" u="none" strike="noStrike" cap="none" dirty="0">
                <a:solidFill>
                  <a:schemeClr val="dk1"/>
                </a:solidFill>
                <a:latin typeface="Century Gothic"/>
                <a:ea typeface="Century Gothic"/>
                <a:cs typeface="Century Gothic"/>
                <a:sym typeface="Century Gothic"/>
              </a:rPr>
              <a:t>Adres: </a:t>
            </a:r>
            <a:r>
              <a:rPr lang="tr-TR" sz="1800" b="0" i="0" u="none" strike="noStrike" cap="none" dirty="0">
                <a:solidFill>
                  <a:schemeClr val="dk1"/>
                </a:solidFill>
                <a:latin typeface="Century Gothic"/>
                <a:ea typeface="Century Gothic"/>
                <a:cs typeface="Century Gothic"/>
                <a:sym typeface="Century Gothic"/>
              </a:rPr>
              <a:t>Pamukkale Üniversitesi Kınıklı Yerleşkesi İktisadi İşletme Binası</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tr-TR" sz="1800" b="1" i="0" u="none" strike="noStrike" cap="none" dirty="0">
                <a:solidFill>
                  <a:schemeClr val="dk1"/>
                </a:solidFill>
                <a:latin typeface="Century Gothic"/>
                <a:ea typeface="Century Gothic"/>
                <a:cs typeface="Century Gothic"/>
                <a:sym typeface="Century Gothic"/>
              </a:rPr>
              <a:t>İletişim: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tr-TR" sz="1800" b="0" i="0" u="none" strike="noStrike" cap="none" dirty="0">
                <a:solidFill>
                  <a:schemeClr val="dk1"/>
                </a:solidFill>
                <a:latin typeface="Century Gothic"/>
                <a:ea typeface="Century Gothic"/>
                <a:cs typeface="Century Gothic"/>
                <a:sym typeface="Century Gothic"/>
              </a:rPr>
              <a:t>0 533 890 9809</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tr-TR" sz="1800" b="0" i="0" u="none" strike="noStrike" cap="none" dirty="0">
                <a:solidFill>
                  <a:schemeClr val="dk1"/>
                </a:solidFill>
                <a:latin typeface="Century Gothic"/>
                <a:ea typeface="Century Gothic"/>
                <a:cs typeface="Century Gothic"/>
                <a:sym typeface="Century Gothic"/>
              </a:rPr>
              <a:t>0 258 296 2560</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tr-TR" sz="1800" b="1" i="0" u="none" strike="noStrike" cap="none" dirty="0">
                <a:solidFill>
                  <a:schemeClr val="dk1"/>
                </a:solidFill>
                <a:latin typeface="Century Gothic"/>
                <a:ea typeface="Century Gothic"/>
                <a:cs typeface="Century Gothic"/>
                <a:sym typeface="Century Gothic"/>
              </a:rPr>
              <a:t>E-mail: </a:t>
            </a:r>
            <a:r>
              <a:rPr lang="tr-TR" sz="1800" b="0" i="0" u="none" strike="noStrike" cap="none" dirty="0">
                <a:solidFill>
                  <a:schemeClr val="dk1"/>
                </a:solidFill>
                <a:latin typeface="Century Gothic"/>
                <a:ea typeface="Century Gothic"/>
                <a:cs typeface="Century Gothic"/>
                <a:sym typeface="Century Gothic"/>
              </a:rPr>
              <a:t>paubaskimerkezi@gmail.com</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a:ea typeface="Century Gothic"/>
              <a:cs typeface="Century Gothic"/>
              <a:sym typeface="Century Gothic"/>
            </a:endParaRPr>
          </a:p>
        </p:txBody>
      </p:sp>
      <p:sp>
        <p:nvSpPr>
          <p:cNvPr id="621" name="Google Shape;621;p53"/>
          <p:cNvSpPr txBox="1"/>
          <p:nvPr/>
        </p:nvSpPr>
        <p:spPr>
          <a:xfrm>
            <a:off x="957129" y="764373"/>
            <a:ext cx="10549071" cy="1293028"/>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a:solidFill>
                  <a:schemeClr val="dk1"/>
                </a:solidFill>
                <a:latin typeface="Century Gothic"/>
                <a:ea typeface="Century Gothic"/>
                <a:cs typeface="Century Gothic"/>
                <a:sym typeface="Century Gothic"/>
              </a:rPr>
              <a:t>DİJİTAL BASKI MERKEZI</a:t>
            </a:r>
            <a:endParaRPr sz="2800" b="0" i="0" u="none" strike="noStrike" cap="none">
              <a:solidFill>
                <a:schemeClr val="dk1"/>
              </a:solidFill>
              <a:latin typeface="Century Gothic"/>
              <a:ea typeface="Century Gothic"/>
              <a:cs typeface="Century Gothic"/>
              <a:sym typeface="Century Gothic"/>
            </a:endParaRPr>
          </a:p>
        </p:txBody>
      </p:sp>
      <p:pic>
        <p:nvPicPr>
          <p:cNvPr id="622" name="Google Shape;622;p53"/>
          <p:cNvPicPr preferRelativeResize="0"/>
          <p:nvPr/>
        </p:nvPicPr>
        <p:blipFill rotWithShape="1">
          <a:blip r:embed="rId3">
            <a:alphaModFix/>
          </a:blip>
          <a:srcRect/>
          <a:stretch/>
        </p:blipFill>
        <p:spPr>
          <a:xfrm rot="642235">
            <a:off x="7910906" y="2284271"/>
            <a:ext cx="2964876" cy="3950822"/>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54"/>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PAÜ MERKEZ YEMEKHANELERİ</a:t>
            </a:r>
            <a:endParaRPr dirty="0"/>
          </a:p>
        </p:txBody>
      </p:sp>
      <p:sp>
        <p:nvSpPr>
          <p:cNvPr id="628" name="Google Shape;628;p54"/>
          <p:cNvSpPr txBox="1">
            <a:spLocks noGrp="1"/>
          </p:cNvSpPr>
          <p:nvPr>
            <p:ph type="body" idx="1"/>
          </p:nvPr>
        </p:nvSpPr>
        <p:spPr>
          <a:xfrm>
            <a:off x="821738" y="2150928"/>
            <a:ext cx="4946674" cy="41868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tr-TR" sz="2000" dirty="0"/>
              <a:t>PAÜ YEMEK uygulaması üzerinden rezervasyon</a:t>
            </a:r>
          </a:p>
          <a:p>
            <a:pPr marL="0" lvl="0" indent="0">
              <a:spcBef>
                <a:spcPts val="0"/>
              </a:spcBef>
              <a:buNone/>
            </a:pPr>
            <a:r>
              <a:rPr lang="tr-TR" sz="2000" dirty="0">
                <a:hlinkClick r:id="rId3"/>
              </a:rPr>
              <a:t>https://www.pau.edu.tr/pau/tr/yemekMenuleri</a:t>
            </a:r>
            <a:r>
              <a:rPr lang="tr-TR" sz="2000" dirty="0"/>
              <a:t> </a:t>
            </a:r>
          </a:p>
          <a:p>
            <a:pPr marL="0" lvl="0" indent="0" algn="l" rtl="0">
              <a:lnSpc>
                <a:spcPct val="90000"/>
              </a:lnSpc>
              <a:spcBef>
                <a:spcPts val="0"/>
              </a:spcBef>
              <a:spcAft>
                <a:spcPts val="0"/>
              </a:spcAft>
              <a:buClr>
                <a:schemeClr val="dk1"/>
              </a:buClr>
              <a:buSzPts val="1800"/>
              <a:buNone/>
            </a:pPr>
            <a:r>
              <a:rPr lang="tr-TR" sz="2000" dirty="0"/>
              <a:t>Tabldot yemek ücreti: </a:t>
            </a:r>
            <a:r>
              <a:rPr lang="tr-TR" sz="2000" b="1" dirty="0"/>
              <a:t>15 liradır. </a:t>
            </a:r>
            <a:endParaRPr sz="2400" b="1" dirty="0"/>
          </a:p>
          <a:p>
            <a:pPr marL="0" lvl="0" indent="0" algn="l" rtl="0">
              <a:lnSpc>
                <a:spcPct val="90000"/>
              </a:lnSpc>
              <a:spcBef>
                <a:spcPts val="1000"/>
              </a:spcBef>
              <a:spcAft>
                <a:spcPts val="0"/>
              </a:spcAft>
              <a:buClr>
                <a:schemeClr val="dk1"/>
              </a:buClr>
              <a:buSzPts val="1800"/>
              <a:buNone/>
            </a:pPr>
            <a:endParaRPr lang="tr-TR" sz="2000" b="1" dirty="0"/>
          </a:p>
          <a:p>
            <a:pPr marL="0" lvl="0" indent="0" algn="l" rtl="0">
              <a:lnSpc>
                <a:spcPct val="90000"/>
              </a:lnSpc>
              <a:spcBef>
                <a:spcPts val="1000"/>
              </a:spcBef>
              <a:spcAft>
                <a:spcPts val="0"/>
              </a:spcAft>
              <a:buClr>
                <a:schemeClr val="dk1"/>
              </a:buClr>
              <a:buSzPts val="1800"/>
              <a:buNone/>
            </a:pPr>
            <a:r>
              <a:rPr lang="tr-TR" sz="2000" b="1" dirty="0"/>
              <a:t>Yemek bursu: </a:t>
            </a:r>
          </a:p>
          <a:p>
            <a:pPr marL="0" lvl="0" indent="0" algn="l" rtl="0">
              <a:lnSpc>
                <a:spcPct val="90000"/>
              </a:lnSpc>
              <a:spcBef>
                <a:spcPts val="1000"/>
              </a:spcBef>
              <a:spcAft>
                <a:spcPts val="0"/>
              </a:spcAft>
              <a:buClr>
                <a:schemeClr val="dk1"/>
              </a:buClr>
              <a:buSzPts val="1800"/>
              <a:buNone/>
            </a:pPr>
            <a:r>
              <a:rPr lang="tr-TR" sz="2000" dirty="0"/>
              <a:t>SKS Bilgi Sistemi’nden başvurunu yapabilirsiniz. Yemek bursu için PAÜ </a:t>
            </a:r>
            <a:r>
              <a:rPr lang="tr-TR" sz="2000" dirty="0" err="1"/>
              <a:t>Anasayfadaki</a:t>
            </a:r>
            <a:r>
              <a:rPr lang="tr-TR" sz="2000" dirty="0"/>
              <a:t>  duyuruları takip ediniz.</a:t>
            </a:r>
            <a:endParaRPr sz="2400" dirty="0"/>
          </a:p>
          <a:p>
            <a:pPr marL="0" lvl="0" indent="0" algn="l" rtl="0">
              <a:lnSpc>
                <a:spcPct val="90000"/>
              </a:lnSpc>
              <a:spcBef>
                <a:spcPts val="1000"/>
              </a:spcBef>
              <a:spcAft>
                <a:spcPts val="0"/>
              </a:spcAft>
              <a:buClr>
                <a:schemeClr val="dk1"/>
              </a:buClr>
              <a:buSzPts val="1800"/>
              <a:buNone/>
            </a:pPr>
            <a:endParaRPr sz="1800" dirty="0"/>
          </a:p>
        </p:txBody>
      </p:sp>
      <p:pic>
        <p:nvPicPr>
          <p:cNvPr id="630" name="Google Shape;630;p54"/>
          <p:cNvPicPr preferRelativeResize="0"/>
          <p:nvPr/>
        </p:nvPicPr>
        <p:blipFill rotWithShape="1">
          <a:blip r:embed="rId4">
            <a:alphaModFix/>
          </a:blip>
          <a:srcRect/>
          <a:stretch/>
        </p:blipFill>
        <p:spPr>
          <a:xfrm>
            <a:off x="6290733" y="2349114"/>
            <a:ext cx="5215467" cy="2656742"/>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pic>
        <p:nvPicPr>
          <p:cNvPr id="635" name="Google Shape;635;p55"/>
          <p:cNvPicPr preferRelativeResize="0"/>
          <p:nvPr/>
        </p:nvPicPr>
        <p:blipFill rotWithShape="1">
          <a:blip r:embed="rId3">
            <a:alphaModFix/>
          </a:blip>
          <a:srcRect t="15167" r="22948"/>
          <a:stretch/>
        </p:blipFill>
        <p:spPr>
          <a:xfrm>
            <a:off x="663952" y="1978574"/>
            <a:ext cx="3292752" cy="1853975"/>
          </a:xfrm>
          <a:prstGeom prst="rect">
            <a:avLst/>
          </a:prstGeom>
          <a:noFill/>
          <a:ln>
            <a:noFill/>
          </a:ln>
        </p:spPr>
      </p:pic>
      <p:sp>
        <p:nvSpPr>
          <p:cNvPr id="636" name="Google Shape;636;p55"/>
          <p:cNvSpPr txBox="1"/>
          <p:nvPr/>
        </p:nvSpPr>
        <p:spPr>
          <a:xfrm>
            <a:off x="561401" y="1560998"/>
            <a:ext cx="3776133"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tr-TR" sz="2000" b="1" i="1" u="none" strike="noStrike" cap="none">
                <a:solidFill>
                  <a:schemeClr val="dk1"/>
                </a:solidFill>
                <a:latin typeface="Century Gothic"/>
                <a:ea typeface="Century Gothic"/>
                <a:cs typeface="Century Gothic"/>
                <a:sym typeface="Century Gothic"/>
              </a:rPr>
              <a:t>MORFOLOJİ YEMEKHANESİ</a:t>
            </a:r>
            <a:endParaRPr sz="1400" b="0" i="0" u="none" strike="noStrike" cap="none">
              <a:solidFill>
                <a:srgbClr val="000000"/>
              </a:solidFill>
              <a:latin typeface="Arial"/>
              <a:ea typeface="Arial"/>
              <a:cs typeface="Arial"/>
              <a:sym typeface="Arial"/>
            </a:endParaRPr>
          </a:p>
        </p:txBody>
      </p:sp>
      <p:pic>
        <p:nvPicPr>
          <p:cNvPr id="637" name="Google Shape;637;p55" descr="Image result for paÃ¼ havuzbaÅÄ± kafe"/>
          <p:cNvPicPr preferRelativeResize="0"/>
          <p:nvPr/>
        </p:nvPicPr>
        <p:blipFill rotWithShape="1">
          <a:blip r:embed="rId4">
            <a:alphaModFix/>
          </a:blip>
          <a:srcRect/>
          <a:stretch/>
        </p:blipFill>
        <p:spPr>
          <a:xfrm>
            <a:off x="7785218" y="1991631"/>
            <a:ext cx="3348709" cy="1840918"/>
          </a:xfrm>
          <a:prstGeom prst="rect">
            <a:avLst/>
          </a:prstGeom>
          <a:noFill/>
          <a:ln>
            <a:noFill/>
          </a:ln>
        </p:spPr>
      </p:pic>
      <p:sp>
        <p:nvSpPr>
          <p:cNvPr id="638" name="Google Shape;638;p55"/>
          <p:cNvSpPr txBox="1"/>
          <p:nvPr/>
        </p:nvSpPr>
        <p:spPr>
          <a:xfrm>
            <a:off x="7520300" y="1563408"/>
            <a:ext cx="426146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tr-TR" sz="2000" b="1" i="1" u="none" strike="noStrike" cap="none" dirty="0">
                <a:solidFill>
                  <a:schemeClr val="dk1"/>
                </a:solidFill>
                <a:latin typeface="Century Gothic"/>
                <a:ea typeface="Century Gothic"/>
                <a:cs typeface="Century Gothic"/>
                <a:sym typeface="Century Gothic"/>
              </a:rPr>
              <a:t>HAVUZBAŞI KAFE &amp; RESTAURANT</a:t>
            </a:r>
            <a:endParaRPr sz="1400" b="0" i="0" u="none" strike="noStrike" cap="none" dirty="0">
              <a:solidFill>
                <a:srgbClr val="000000"/>
              </a:solidFill>
              <a:latin typeface="Arial"/>
              <a:ea typeface="Arial"/>
              <a:cs typeface="Arial"/>
              <a:sym typeface="Arial"/>
            </a:endParaRPr>
          </a:p>
        </p:txBody>
      </p:sp>
      <p:pic>
        <p:nvPicPr>
          <p:cNvPr id="639" name="Google Shape;639;p55" descr="http://stumpffi.pau.edu.tr/siteler/sosyaltesisler/tinyMCE/_MG_6907.JPG"/>
          <p:cNvPicPr preferRelativeResize="0"/>
          <p:nvPr/>
        </p:nvPicPr>
        <p:blipFill rotWithShape="1">
          <a:blip r:embed="rId5">
            <a:alphaModFix/>
          </a:blip>
          <a:srcRect t="22743" b="3333"/>
          <a:stretch/>
        </p:blipFill>
        <p:spPr>
          <a:xfrm>
            <a:off x="4227548" y="4404634"/>
            <a:ext cx="3292752" cy="1654334"/>
          </a:xfrm>
          <a:prstGeom prst="rect">
            <a:avLst/>
          </a:prstGeom>
          <a:noFill/>
          <a:ln>
            <a:noFill/>
          </a:ln>
        </p:spPr>
      </p:pic>
      <p:sp>
        <p:nvSpPr>
          <p:cNvPr id="640" name="Google Shape;640;p55"/>
          <p:cNvSpPr txBox="1"/>
          <p:nvPr/>
        </p:nvSpPr>
        <p:spPr>
          <a:xfrm>
            <a:off x="3304601" y="4004524"/>
            <a:ext cx="576862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tr-TR" sz="2000" b="1" i="1" u="none" strike="noStrike" cap="none">
                <a:solidFill>
                  <a:schemeClr val="dk1"/>
                </a:solidFill>
                <a:latin typeface="Century Gothic"/>
                <a:ea typeface="Century Gothic"/>
                <a:cs typeface="Century Gothic"/>
                <a:sym typeface="Century Gothic"/>
              </a:rPr>
              <a:t>SOSYAL TESİSLER (KONUKEVİ RESTORAN)</a:t>
            </a:r>
            <a:endParaRPr sz="1400" b="0" i="0" u="none" strike="noStrike" cap="none">
              <a:solidFill>
                <a:srgbClr val="000000"/>
              </a:solidFill>
              <a:latin typeface="Arial"/>
              <a:ea typeface="Arial"/>
              <a:cs typeface="Arial"/>
              <a:sym typeface="Arial"/>
            </a:endParaRPr>
          </a:p>
        </p:txBody>
      </p:sp>
      <p:sp>
        <p:nvSpPr>
          <p:cNvPr id="642" name="Google Shape;642;p55"/>
          <p:cNvSpPr txBox="1"/>
          <p:nvPr/>
        </p:nvSpPr>
        <p:spPr>
          <a:xfrm>
            <a:off x="2895600" y="764373"/>
            <a:ext cx="8610600" cy="796625"/>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YİYECEK &amp; İÇECEK ALTERNATİFLERİ</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pic>
        <p:nvPicPr>
          <p:cNvPr id="647" name="Google Shape;647;p56" descr="Görüntünün olası içeriği: iç mekan"/>
          <p:cNvPicPr preferRelativeResize="0"/>
          <p:nvPr/>
        </p:nvPicPr>
        <p:blipFill rotWithShape="1">
          <a:blip r:embed="rId3">
            <a:alphaModFix/>
          </a:blip>
          <a:srcRect/>
          <a:stretch/>
        </p:blipFill>
        <p:spPr>
          <a:xfrm>
            <a:off x="6156132" y="4177874"/>
            <a:ext cx="4005234" cy="2347438"/>
          </a:xfrm>
          <a:prstGeom prst="rect">
            <a:avLst/>
          </a:prstGeom>
          <a:noFill/>
          <a:ln>
            <a:noFill/>
          </a:ln>
        </p:spPr>
      </p:pic>
      <p:pic>
        <p:nvPicPr>
          <p:cNvPr id="648" name="Google Shape;648;p56" descr="http://haber.pau.edu.tr/Content/newsimg/sosyal-alanlar-artti/xl_50d556d4-291f-4d59-ac8c-967f0b60061a.jpeg"/>
          <p:cNvPicPr preferRelativeResize="0"/>
          <p:nvPr/>
        </p:nvPicPr>
        <p:blipFill rotWithShape="1">
          <a:blip r:embed="rId4">
            <a:alphaModFix/>
          </a:blip>
          <a:srcRect/>
          <a:stretch/>
        </p:blipFill>
        <p:spPr>
          <a:xfrm>
            <a:off x="2082491" y="4352862"/>
            <a:ext cx="3209196" cy="2166957"/>
          </a:xfrm>
          <a:prstGeom prst="rect">
            <a:avLst/>
          </a:prstGeom>
          <a:noFill/>
          <a:ln>
            <a:noFill/>
          </a:ln>
        </p:spPr>
      </p:pic>
      <p:sp>
        <p:nvSpPr>
          <p:cNvPr id="649" name="Google Shape;649;p56"/>
          <p:cNvSpPr txBox="1"/>
          <p:nvPr/>
        </p:nvSpPr>
        <p:spPr>
          <a:xfrm>
            <a:off x="2068374" y="1308395"/>
            <a:ext cx="168425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tr-TR" sz="2000" b="1" i="1" u="none" strike="noStrike" cap="none" dirty="0">
                <a:solidFill>
                  <a:schemeClr val="dk1"/>
                </a:solidFill>
                <a:latin typeface="Century Gothic"/>
                <a:ea typeface="Century Gothic"/>
                <a:cs typeface="Century Gothic"/>
                <a:sym typeface="Century Gothic"/>
              </a:rPr>
              <a:t>PAÜ KAFE</a:t>
            </a:r>
            <a:endParaRPr sz="1400" b="0" i="0" u="none" strike="noStrike" cap="none" dirty="0">
              <a:solidFill>
                <a:srgbClr val="000000"/>
              </a:solidFill>
              <a:latin typeface="Arial"/>
              <a:ea typeface="Arial"/>
              <a:cs typeface="Arial"/>
              <a:sym typeface="Arial"/>
            </a:endParaRPr>
          </a:p>
        </p:txBody>
      </p:sp>
      <p:sp>
        <p:nvSpPr>
          <p:cNvPr id="650" name="Google Shape;650;p56"/>
          <p:cNvSpPr txBox="1"/>
          <p:nvPr/>
        </p:nvSpPr>
        <p:spPr>
          <a:xfrm>
            <a:off x="9068707" y="1513943"/>
            <a:ext cx="172819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tr-TR" sz="2000" b="1" i="1" u="none" strike="noStrike" cap="none">
                <a:solidFill>
                  <a:schemeClr val="dk1"/>
                </a:solidFill>
                <a:latin typeface="Century Gothic"/>
                <a:ea typeface="Century Gothic"/>
                <a:cs typeface="Century Gothic"/>
                <a:sym typeface="Century Gothic"/>
              </a:rPr>
              <a:t>AY KAFE</a:t>
            </a:r>
            <a:endParaRPr sz="1400" b="0" i="0" u="none" strike="noStrike" cap="none">
              <a:solidFill>
                <a:srgbClr val="000000"/>
              </a:solidFill>
              <a:latin typeface="Arial"/>
              <a:ea typeface="Arial"/>
              <a:cs typeface="Arial"/>
              <a:sym typeface="Arial"/>
            </a:endParaRPr>
          </a:p>
        </p:txBody>
      </p:sp>
      <p:sp>
        <p:nvSpPr>
          <p:cNvPr id="651" name="Google Shape;651;p56"/>
          <p:cNvSpPr txBox="1"/>
          <p:nvPr/>
        </p:nvSpPr>
        <p:spPr>
          <a:xfrm>
            <a:off x="8375503" y="3777764"/>
            <a:ext cx="230425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tr-TR" sz="2000" b="1" i="1" u="none" strike="noStrike" cap="none">
                <a:solidFill>
                  <a:schemeClr val="dk1"/>
                </a:solidFill>
                <a:latin typeface="Century Gothic"/>
                <a:ea typeface="Century Gothic"/>
                <a:cs typeface="Century Gothic"/>
                <a:sym typeface="Century Gothic"/>
              </a:rPr>
              <a:t>VİTAMİN KAFE</a:t>
            </a:r>
            <a:endParaRPr sz="1400" b="0" i="0" u="none" strike="noStrike" cap="none">
              <a:solidFill>
                <a:srgbClr val="000000"/>
              </a:solidFill>
              <a:latin typeface="Arial"/>
              <a:ea typeface="Arial"/>
              <a:cs typeface="Arial"/>
              <a:sym typeface="Arial"/>
            </a:endParaRPr>
          </a:p>
        </p:txBody>
      </p:sp>
      <p:sp>
        <p:nvSpPr>
          <p:cNvPr id="652" name="Google Shape;652;p56"/>
          <p:cNvSpPr txBox="1"/>
          <p:nvPr/>
        </p:nvSpPr>
        <p:spPr>
          <a:xfrm>
            <a:off x="2068374" y="3952752"/>
            <a:ext cx="190028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tr-TR" sz="2000" b="1" i="1" u="none" strike="noStrike" cap="none">
                <a:solidFill>
                  <a:schemeClr val="dk1"/>
                </a:solidFill>
                <a:latin typeface="Century Gothic"/>
                <a:ea typeface="Century Gothic"/>
                <a:cs typeface="Century Gothic"/>
                <a:sym typeface="Century Gothic"/>
              </a:rPr>
              <a:t>GÖL KAFE</a:t>
            </a:r>
            <a:endParaRPr sz="1400" b="0" i="0" u="none" strike="noStrike" cap="none">
              <a:solidFill>
                <a:srgbClr val="000000"/>
              </a:solidFill>
              <a:latin typeface="Arial"/>
              <a:ea typeface="Arial"/>
              <a:cs typeface="Arial"/>
              <a:sym typeface="Arial"/>
            </a:endParaRPr>
          </a:p>
        </p:txBody>
      </p:sp>
      <p:pic>
        <p:nvPicPr>
          <p:cNvPr id="654" name="Google Shape;654;p56"/>
          <p:cNvPicPr preferRelativeResize="0"/>
          <p:nvPr/>
        </p:nvPicPr>
        <p:blipFill rotWithShape="1">
          <a:blip r:embed="rId5">
            <a:alphaModFix/>
          </a:blip>
          <a:srcRect l="17371"/>
          <a:stretch/>
        </p:blipFill>
        <p:spPr>
          <a:xfrm>
            <a:off x="2082491" y="1694571"/>
            <a:ext cx="3209196" cy="1993907"/>
          </a:xfrm>
          <a:prstGeom prst="rect">
            <a:avLst/>
          </a:prstGeom>
          <a:noFill/>
          <a:ln>
            <a:noFill/>
          </a:ln>
        </p:spPr>
      </p:pic>
      <p:pic>
        <p:nvPicPr>
          <p:cNvPr id="655" name="Google Shape;655;p56"/>
          <p:cNvPicPr preferRelativeResize="0"/>
          <p:nvPr/>
        </p:nvPicPr>
        <p:blipFill rotWithShape="1">
          <a:blip r:embed="rId6">
            <a:alphaModFix/>
          </a:blip>
          <a:srcRect/>
          <a:stretch/>
        </p:blipFill>
        <p:spPr>
          <a:xfrm>
            <a:off x="6156132" y="1911080"/>
            <a:ext cx="4005234" cy="1777398"/>
          </a:xfrm>
          <a:prstGeom prst="rect">
            <a:avLst/>
          </a:prstGeom>
          <a:noFill/>
          <a:ln>
            <a:noFill/>
          </a:ln>
        </p:spPr>
      </p:pic>
      <p:sp>
        <p:nvSpPr>
          <p:cNvPr id="656" name="Google Shape;656;p56"/>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YİYECEK &amp; İÇECEK ALTERNATİFLERİ</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90" name="Google Shape;690;p59"/>
          <p:cNvSpPr txBox="1"/>
          <p:nvPr/>
        </p:nvSpPr>
        <p:spPr>
          <a:xfrm>
            <a:off x="828676" y="1885950"/>
            <a:ext cx="4794458" cy="4955162"/>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tr-TR" sz="2000" b="0" i="0" u="none" strike="noStrike" cap="none" dirty="0">
                <a:solidFill>
                  <a:schemeClr val="dk1"/>
                </a:solidFill>
                <a:latin typeface="Century Gothic" panose="020B0502020202020204" pitchFamily="34" charset="0"/>
                <a:ea typeface="Century Gothic"/>
                <a:cs typeface="Century Gothic"/>
                <a:sym typeface="Century Gothic"/>
              </a:rPr>
              <a:t>Her gün farklı dersliklerde ders alıyor olacaksınız. Ancak unutmamalısınız ki bu derslikleri sizden başka birçok öğrenci de kullanmaktadır. </a:t>
            </a:r>
            <a:endParaRPr sz="1600" b="0" i="0" u="none" strike="noStrike" cap="none" dirty="0">
              <a:solidFill>
                <a:srgbClr val="000000"/>
              </a:solidFill>
              <a:latin typeface="Century Gothic" panose="020B0502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endParaRPr sz="2000" b="1" i="0" u="none" strike="noStrike" cap="none" dirty="0">
              <a:solidFill>
                <a:schemeClr val="dk1"/>
              </a:solidFill>
              <a:latin typeface="Century Gothic" panose="020B0502020202020204" pitchFamily="34" charset="0"/>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000" b="1" i="0" u="none" strike="noStrike" cap="none" dirty="0">
                <a:solidFill>
                  <a:srgbClr val="FF0000"/>
                </a:solidFill>
                <a:latin typeface="Century Gothic" panose="020B0502020202020204" pitchFamily="34" charset="0"/>
                <a:ea typeface="Century Gothic"/>
                <a:cs typeface="Century Gothic"/>
                <a:sym typeface="Century Gothic"/>
              </a:rPr>
              <a:t>Derslikten çıkarken çay bardağı vb. çöpünüzü çöp kutusuna atmanız, masanın üzerinde bırakmamanız gerekir. </a:t>
            </a:r>
            <a:endParaRPr sz="1600" b="1" i="0" u="none" strike="noStrike" cap="none" dirty="0">
              <a:solidFill>
                <a:srgbClr val="FF0000"/>
              </a:solidFill>
              <a:latin typeface="Century Gothic" panose="020B0502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endParaRPr sz="2000" b="0" i="0" u="none" strike="noStrike" cap="none" dirty="0">
              <a:solidFill>
                <a:schemeClr val="dk1"/>
              </a:solidFill>
              <a:latin typeface="Century Gothic" panose="020B0502020202020204" pitchFamily="34" charset="0"/>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000" b="0" i="0" u="none" strike="noStrike" cap="none" dirty="0">
                <a:solidFill>
                  <a:schemeClr val="dk1"/>
                </a:solidFill>
                <a:latin typeface="Century Gothic" panose="020B0502020202020204" pitchFamily="34" charset="0"/>
                <a:ea typeface="Century Gothic"/>
                <a:cs typeface="Century Gothic"/>
                <a:sym typeface="Century Gothic"/>
              </a:rPr>
              <a:t>Benzer şekilde koridorlar, çalışma alanları, kantinler, tuvaletler, bahçe alanlarında da size en yakın çöp kutusunu kullanabilirsiniz. </a:t>
            </a:r>
            <a:endParaRPr sz="1600" b="0" i="0" u="none" strike="noStrike" cap="none" dirty="0">
              <a:solidFill>
                <a:srgbClr val="000000"/>
              </a:solidFill>
              <a:latin typeface="Century Gothic" panose="020B0502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panose="020B0502020202020204" pitchFamily="34" charset="0"/>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panose="020B0502020202020204" pitchFamily="34" charset="0"/>
              <a:ea typeface="Century Gothic"/>
              <a:cs typeface="Century Gothic"/>
              <a:sym typeface="Century Gothic"/>
            </a:endParaRPr>
          </a:p>
        </p:txBody>
      </p:sp>
      <p:pic>
        <p:nvPicPr>
          <p:cNvPr id="692" name="Google Shape;692;p59"/>
          <p:cNvPicPr preferRelativeResize="0"/>
          <p:nvPr/>
        </p:nvPicPr>
        <p:blipFill rotWithShape="1">
          <a:blip r:embed="rId3">
            <a:alphaModFix/>
          </a:blip>
          <a:srcRect l="28437" b="10904"/>
          <a:stretch/>
        </p:blipFill>
        <p:spPr>
          <a:xfrm>
            <a:off x="8763000" y="563562"/>
            <a:ext cx="2552485" cy="4495088"/>
          </a:xfrm>
          <a:prstGeom prst="rect">
            <a:avLst/>
          </a:prstGeom>
          <a:noFill/>
          <a:ln>
            <a:noFill/>
          </a:ln>
        </p:spPr>
      </p:pic>
      <p:pic>
        <p:nvPicPr>
          <p:cNvPr id="693" name="Google Shape;693;p59"/>
          <p:cNvPicPr preferRelativeResize="0"/>
          <p:nvPr/>
        </p:nvPicPr>
        <p:blipFill rotWithShape="1">
          <a:blip r:embed="rId4">
            <a:alphaModFix/>
          </a:blip>
          <a:srcRect l="15502" t="11963" r="12764" b="20873"/>
          <a:stretch/>
        </p:blipFill>
        <p:spPr>
          <a:xfrm>
            <a:off x="5623133" y="2625899"/>
            <a:ext cx="2828658" cy="28605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80" name="Google Shape;680;p58"/>
          <p:cNvSpPr txBox="1"/>
          <p:nvPr/>
        </p:nvSpPr>
        <p:spPr>
          <a:xfrm>
            <a:off x="949455" y="2333588"/>
            <a:ext cx="4556787" cy="4154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tr-TR" sz="2400" b="0" i="0" u="none" strike="noStrike" cap="none" dirty="0">
                <a:solidFill>
                  <a:schemeClr val="dk1"/>
                </a:solidFill>
                <a:latin typeface="Century Gothic" panose="020B0502020202020204" pitchFamily="34" charset="0"/>
                <a:ea typeface="Century Gothic"/>
                <a:cs typeface="Century Gothic"/>
                <a:sym typeface="Century Gothic"/>
              </a:rPr>
              <a:t>Kampüsteki 10 ayrı noktaya, geri dönüşümün sağlanabilmesi için kartla çalışan atık toplama makineleri kuruldu. </a:t>
            </a:r>
            <a:endParaRPr sz="1800" b="0" i="0" u="none" strike="noStrike" cap="none" dirty="0">
              <a:solidFill>
                <a:srgbClr val="000000"/>
              </a:solidFill>
              <a:latin typeface="Century Gothic" panose="020B0502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dirty="0">
              <a:solidFill>
                <a:schemeClr val="dk1"/>
              </a:solidFill>
              <a:latin typeface="Century Gothic" panose="020B0502020202020204" pitchFamily="34" charset="0"/>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2400" b="0" i="0" u="none" strike="noStrike" cap="none" dirty="0" err="1">
                <a:solidFill>
                  <a:schemeClr val="dk1"/>
                </a:solidFill>
                <a:latin typeface="Century Gothic" panose="020B0502020202020204" pitchFamily="34" charset="0"/>
                <a:ea typeface="Century Gothic"/>
                <a:cs typeface="Century Gothic"/>
                <a:sym typeface="Century Gothic"/>
              </a:rPr>
              <a:t>Atıkmatikler</a:t>
            </a:r>
            <a:r>
              <a:rPr lang="tr-TR" sz="2400" b="0" i="0" u="none" strike="noStrike" cap="none" dirty="0">
                <a:solidFill>
                  <a:schemeClr val="dk1"/>
                </a:solidFill>
                <a:latin typeface="Century Gothic" panose="020B0502020202020204" pitchFamily="34" charset="0"/>
                <a:ea typeface="Century Gothic"/>
                <a:cs typeface="Century Gothic"/>
                <a:sym typeface="Century Gothic"/>
              </a:rPr>
              <a:t> içine atlan her cam, plastik ve metal için bir puan kazandırıyor. Kazanılan puanlar, okullardaki kantin ve kafelerde kullanılabiliyor. </a:t>
            </a:r>
            <a:endParaRPr sz="1800" b="0" i="0" u="none" strike="noStrike" cap="none" dirty="0">
              <a:solidFill>
                <a:srgbClr val="000000"/>
              </a:solidFill>
              <a:latin typeface="Century Gothic" panose="020B0502020202020204" pitchFamily="34" charset="0"/>
              <a:sym typeface="Arial"/>
            </a:endParaRPr>
          </a:p>
        </p:txBody>
      </p:sp>
      <p:sp>
        <p:nvSpPr>
          <p:cNvPr id="681" name="Google Shape;681;p58"/>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Geri Dönüşüm</a:t>
            </a:r>
            <a:endParaRPr dirty="0"/>
          </a:p>
          <a:p>
            <a:pPr marL="0" marR="0" lvl="0" indent="0" algn="ct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KAMPÜSTE SIFIR ATIK</a:t>
            </a:r>
            <a:endParaRPr sz="1400" b="0" i="0" u="none" strike="noStrike" cap="none" dirty="0">
              <a:solidFill>
                <a:srgbClr val="000000"/>
              </a:solidFill>
              <a:latin typeface="Arial"/>
              <a:ea typeface="Arial"/>
              <a:cs typeface="Arial"/>
              <a:sym typeface="Arial"/>
            </a:endParaRPr>
          </a:p>
        </p:txBody>
      </p:sp>
      <p:pic>
        <p:nvPicPr>
          <p:cNvPr id="682" name="Google Shape;682;p58"/>
          <p:cNvPicPr preferRelativeResize="0"/>
          <p:nvPr/>
        </p:nvPicPr>
        <p:blipFill rotWithShape="1">
          <a:blip r:embed="rId3">
            <a:alphaModFix/>
          </a:blip>
          <a:srcRect l="14992"/>
          <a:stretch/>
        </p:blipFill>
        <p:spPr>
          <a:xfrm>
            <a:off x="6000216" y="2128991"/>
            <a:ext cx="5505984" cy="3899954"/>
          </a:xfrm>
          <a:prstGeom prst="rect">
            <a:avLst/>
          </a:prstGeom>
          <a:noFill/>
          <a:ln>
            <a:noFill/>
          </a:ln>
        </p:spPr>
      </p:pic>
      <p:pic>
        <p:nvPicPr>
          <p:cNvPr id="683" name="Google Shape;683;p58"/>
          <p:cNvPicPr preferRelativeResize="0"/>
          <p:nvPr/>
        </p:nvPicPr>
        <p:blipFill rotWithShape="1">
          <a:blip r:embed="rId4">
            <a:alphaModFix/>
          </a:blip>
          <a:srcRect/>
          <a:stretch/>
        </p:blipFill>
        <p:spPr>
          <a:xfrm>
            <a:off x="3429001" y="688824"/>
            <a:ext cx="1315117" cy="1368577"/>
          </a:xfrm>
          <a:prstGeom prst="rect">
            <a:avLst/>
          </a:prstGeom>
          <a:noFill/>
          <a:ln>
            <a:noFill/>
          </a:ln>
        </p:spPr>
      </p:pic>
      <p:pic>
        <p:nvPicPr>
          <p:cNvPr id="684" name="Google Shape;684;p58"/>
          <p:cNvPicPr preferRelativeResize="0"/>
          <p:nvPr/>
        </p:nvPicPr>
        <p:blipFill rotWithShape="1">
          <a:blip r:embed="rId4">
            <a:alphaModFix/>
          </a:blip>
          <a:srcRect/>
          <a:stretch/>
        </p:blipFill>
        <p:spPr>
          <a:xfrm>
            <a:off x="9680449" y="688823"/>
            <a:ext cx="1315117" cy="1368577"/>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9" name="Google Shape;699;p60"/>
          <p:cNvSpPr txBox="1"/>
          <p:nvPr/>
        </p:nvSpPr>
        <p:spPr>
          <a:xfrm>
            <a:off x="972342" y="2701560"/>
            <a:ext cx="4556787"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tr-TR" sz="1800" b="0" i="0" u="none" strike="noStrike" cap="none" dirty="0">
                <a:solidFill>
                  <a:schemeClr val="dk1"/>
                </a:solidFill>
                <a:latin typeface="Century Gothic" panose="020B0502020202020204" pitchFamily="34" charset="0"/>
                <a:ea typeface="Century Gothic"/>
                <a:cs typeface="Century Gothic"/>
                <a:sym typeface="Century Gothic"/>
              </a:rPr>
              <a:t>Kampüs trafik yönetmeliğine göre araçların, </a:t>
            </a:r>
            <a:r>
              <a:rPr lang="tr-TR" sz="1800" b="1" i="0" u="none" strike="noStrike" cap="none" dirty="0">
                <a:solidFill>
                  <a:schemeClr val="dk1"/>
                </a:solidFill>
                <a:latin typeface="Century Gothic" panose="020B0502020202020204" pitchFamily="34" charset="0"/>
                <a:ea typeface="Century Gothic"/>
                <a:cs typeface="Century Gothic"/>
                <a:sym typeface="Century Gothic"/>
              </a:rPr>
              <a:t>yaya geçitlerinin gerisinde tam olarak durması</a:t>
            </a:r>
            <a:r>
              <a:rPr lang="tr-TR" sz="1800" b="0" i="0" u="none" strike="noStrike" cap="none" dirty="0">
                <a:solidFill>
                  <a:schemeClr val="dk1"/>
                </a:solidFill>
                <a:latin typeface="Century Gothic" panose="020B0502020202020204" pitchFamily="34" charset="0"/>
                <a:ea typeface="Century Gothic"/>
                <a:cs typeface="Century Gothic"/>
                <a:sym typeface="Century Gothic"/>
              </a:rPr>
              <a:t> ve geçmek isteyen yayalara öncelikle yol vermesi zorunludur. </a:t>
            </a:r>
            <a:endParaRPr sz="1400" b="0" i="0" u="none" strike="noStrike" cap="none" dirty="0">
              <a:solidFill>
                <a:srgbClr val="000000"/>
              </a:solidFill>
              <a:latin typeface="Century Gothic" panose="020B0502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entury Gothic" panose="020B0502020202020204" pitchFamily="34" charset="0"/>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r>
              <a:rPr lang="tr-TR" sz="1800" b="0" i="0" u="none" strike="noStrike" cap="none" dirty="0">
                <a:solidFill>
                  <a:schemeClr val="dk1"/>
                </a:solidFill>
                <a:latin typeface="Century Gothic" panose="020B0502020202020204" pitchFamily="34" charset="0"/>
                <a:ea typeface="Century Gothic"/>
                <a:cs typeface="Century Gothic"/>
                <a:sym typeface="Century Gothic"/>
              </a:rPr>
              <a:t>Taşıma veya yükleme / indirme amacıyla kısa süreli dahi olsa hiçbir araç kaldırım ve yaya yoluna çıkamaz. </a:t>
            </a:r>
            <a:endParaRPr sz="1400" b="0" i="0" u="none" strike="noStrike" cap="none" dirty="0">
              <a:solidFill>
                <a:srgbClr val="000000"/>
              </a:solidFill>
              <a:latin typeface="Century Gothic" panose="020B0502020202020204" pitchFamily="34" charset="0"/>
              <a:sym typeface="Arial"/>
            </a:endParaRPr>
          </a:p>
        </p:txBody>
      </p:sp>
      <p:sp>
        <p:nvSpPr>
          <p:cNvPr id="700" name="Google Shape;700;p60"/>
          <p:cNvSpPr txBox="1"/>
          <p:nvPr/>
        </p:nvSpPr>
        <p:spPr>
          <a:xfrm>
            <a:off x="2895600" y="764373"/>
            <a:ext cx="8610600" cy="1293028"/>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dk1"/>
              </a:buClr>
              <a:buSzPts val="3600"/>
              <a:buFont typeface="Century Gothic"/>
              <a:buNone/>
            </a:pPr>
            <a:r>
              <a:rPr lang="tr-TR" sz="3600" b="1" i="1" u="none" strike="noStrike" cap="none" dirty="0">
                <a:solidFill>
                  <a:schemeClr val="dk1"/>
                </a:solidFill>
                <a:latin typeface="Century Gothic"/>
                <a:ea typeface="Century Gothic"/>
                <a:cs typeface="Century Gothic"/>
                <a:sym typeface="Century Gothic"/>
              </a:rPr>
              <a:t>KAMPÜSTE YAYA ÖNCELİĞİ</a:t>
            </a:r>
            <a:endParaRPr sz="1400" b="0" i="0" u="none" strike="noStrike" cap="none" dirty="0">
              <a:solidFill>
                <a:srgbClr val="000000"/>
              </a:solidFill>
              <a:latin typeface="Arial"/>
              <a:ea typeface="Arial"/>
              <a:cs typeface="Arial"/>
              <a:sym typeface="Arial"/>
            </a:endParaRPr>
          </a:p>
        </p:txBody>
      </p:sp>
      <p:pic>
        <p:nvPicPr>
          <p:cNvPr id="701" name="Google Shape;701;p60"/>
          <p:cNvPicPr preferRelativeResize="0"/>
          <p:nvPr/>
        </p:nvPicPr>
        <p:blipFill rotWithShape="1">
          <a:blip r:embed="rId3">
            <a:alphaModFix/>
          </a:blip>
          <a:srcRect/>
          <a:stretch/>
        </p:blipFill>
        <p:spPr>
          <a:xfrm>
            <a:off x="5810269" y="2094540"/>
            <a:ext cx="5695931" cy="3522364"/>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881C3D-2897-4131-99BD-6D7B62F90A7B}"/>
              </a:ext>
            </a:extLst>
          </p:cNvPr>
          <p:cNvSpPr>
            <a:spLocks noGrp="1"/>
          </p:cNvSpPr>
          <p:nvPr>
            <p:ph type="title"/>
          </p:nvPr>
        </p:nvSpPr>
        <p:spPr>
          <a:xfrm>
            <a:off x="2223796" y="211211"/>
            <a:ext cx="8610600" cy="1293028"/>
          </a:xfrm>
        </p:spPr>
        <p:txBody>
          <a:bodyPr>
            <a:normAutofit/>
          </a:bodyPr>
          <a:lstStyle/>
          <a:p>
            <a:r>
              <a:rPr lang="tr-TR" dirty="0"/>
              <a:t>ÖĞRENCİ KATILIMI</a:t>
            </a:r>
            <a:br>
              <a:rPr lang="tr-TR" dirty="0"/>
            </a:br>
            <a:r>
              <a:rPr lang="tr-TR" sz="2400" i="1" dirty="0"/>
              <a:t>«ÖNEMLİ, EŞİT VE SORUMLU OYUNCULAR»</a:t>
            </a:r>
            <a:endParaRPr lang="tr-TR" dirty="0"/>
          </a:p>
        </p:txBody>
      </p:sp>
      <p:sp>
        <p:nvSpPr>
          <p:cNvPr id="7" name="İçerik Yer Tutucusu 2">
            <a:extLst>
              <a:ext uri="{FF2B5EF4-FFF2-40B4-BE49-F238E27FC236}">
                <a16:creationId xmlns:a16="http://schemas.microsoft.com/office/drawing/2014/main" id="{B0ECB63A-2229-4633-B5B3-EE04A05196D8}"/>
              </a:ext>
            </a:extLst>
          </p:cNvPr>
          <p:cNvSpPr txBox="1">
            <a:spLocks/>
          </p:cNvSpPr>
          <p:nvPr/>
        </p:nvSpPr>
        <p:spPr>
          <a:xfrm>
            <a:off x="1089699" y="3187853"/>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latin typeface="Century Gothic" panose="020B0502020202020204" pitchFamily="34" charset="0"/>
              </a:rPr>
              <a:t>Sürekli Öğrenme ve Gelişim</a:t>
            </a:r>
          </a:p>
          <a:p>
            <a:pPr marL="285750" indent="-285750">
              <a:lnSpc>
                <a:spcPct val="150000"/>
              </a:lnSpc>
              <a:buFont typeface="Wingdings" panose="05000000000000000000" pitchFamily="2" charset="2"/>
              <a:buChar char="ü"/>
            </a:pPr>
            <a:r>
              <a:rPr lang="tr-TR" dirty="0">
                <a:latin typeface="Century Gothic" panose="020B0502020202020204" pitchFamily="34" charset="0"/>
              </a:rPr>
              <a:t>Aidiyet ve Motivasyon</a:t>
            </a:r>
          </a:p>
          <a:p>
            <a:pPr marL="285750" indent="-285750">
              <a:lnSpc>
                <a:spcPct val="150000"/>
              </a:lnSpc>
              <a:buFont typeface="Wingdings" panose="05000000000000000000" pitchFamily="2" charset="2"/>
              <a:buChar char="ü"/>
            </a:pPr>
            <a:r>
              <a:rPr lang="tr-TR" dirty="0">
                <a:latin typeface="Century Gothic" panose="020B0502020202020204" pitchFamily="34" charset="0"/>
              </a:rPr>
              <a:t>Farklı Deneyimler</a:t>
            </a:r>
          </a:p>
          <a:p>
            <a:pPr marL="285750" indent="-285750">
              <a:lnSpc>
                <a:spcPct val="150000"/>
              </a:lnSpc>
              <a:buFont typeface="Wingdings" panose="05000000000000000000" pitchFamily="2" charset="2"/>
              <a:buChar char="ü"/>
            </a:pPr>
            <a:r>
              <a:rPr lang="tr-TR" dirty="0">
                <a:latin typeface="Century Gothic" panose="020B0502020202020204" pitchFamily="34" charset="0"/>
              </a:rPr>
              <a:t>Problem Çözme</a:t>
            </a:r>
          </a:p>
          <a:p>
            <a:pPr marL="285750" indent="-285750">
              <a:lnSpc>
                <a:spcPct val="150000"/>
              </a:lnSpc>
              <a:buFont typeface="Wingdings" panose="05000000000000000000" pitchFamily="2" charset="2"/>
              <a:buChar char="ü"/>
            </a:pPr>
            <a:r>
              <a:rPr lang="tr-TR" dirty="0">
                <a:latin typeface="Century Gothic" panose="020B0502020202020204" pitchFamily="34" charset="0"/>
              </a:rPr>
              <a:t>Sorumluluk</a:t>
            </a:r>
          </a:p>
          <a:p>
            <a:pPr marL="285750" indent="-285750">
              <a:lnSpc>
                <a:spcPct val="150000"/>
              </a:lnSpc>
              <a:buFont typeface="Wingdings" panose="05000000000000000000" pitchFamily="2" charset="2"/>
              <a:buChar char="ü"/>
            </a:pPr>
            <a:r>
              <a:rPr lang="tr-TR" dirty="0">
                <a:latin typeface="Century Gothic" panose="020B0502020202020204" pitchFamily="34" charset="0"/>
              </a:rPr>
              <a:t>Gönüllülük</a:t>
            </a:r>
          </a:p>
        </p:txBody>
      </p:sp>
      <p:sp>
        <p:nvSpPr>
          <p:cNvPr id="6" name="Dikdörtgen 5">
            <a:extLst>
              <a:ext uri="{FF2B5EF4-FFF2-40B4-BE49-F238E27FC236}">
                <a16:creationId xmlns:a16="http://schemas.microsoft.com/office/drawing/2014/main" id="{FEC19BB3-2D23-4AA7-9BD1-6148B8603A73}"/>
              </a:ext>
            </a:extLst>
          </p:cNvPr>
          <p:cNvSpPr/>
          <p:nvPr/>
        </p:nvSpPr>
        <p:spPr>
          <a:xfrm>
            <a:off x="295274" y="1630807"/>
            <a:ext cx="11210926" cy="1418786"/>
          </a:xfrm>
          <a:prstGeom prst="rect">
            <a:avLst/>
          </a:prstGeom>
        </p:spPr>
        <p:txBody>
          <a:bodyPr wrap="square">
            <a:spAutoFit/>
          </a:bodyPr>
          <a:lstStyle/>
          <a:p>
            <a:pPr>
              <a:lnSpc>
                <a:spcPct val="150000"/>
              </a:lnSpc>
            </a:pPr>
            <a:r>
              <a:rPr lang="tr-TR" sz="2000" dirty="0">
                <a:latin typeface="Century Gothic" panose="020B0502020202020204" pitchFamily="34" charset="0"/>
              </a:rPr>
              <a:t>Aktif öğrenci </a:t>
            </a:r>
            <a:r>
              <a:rPr lang="tr-TR" sz="2000" dirty="0">
                <a:latin typeface="Century Gothic" panose="020B0502020202020204" pitchFamily="34" charset="0"/>
                <a:sym typeface="Wingdings" panose="05000000000000000000" pitchFamily="2" charset="2"/>
              </a:rPr>
              <a:t></a:t>
            </a:r>
            <a:r>
              <a:rPr lang="tr-TR" sz="2000" dirty="0">
                <a:latin typeface="Century Gothic" panose="020B0502020202020204" pitchFamily="34" charset="0"/>
              </a:rPr>
              <a:t> “çalışmaya önemli ölçüde zaman harcayan, yerleşkede vakit geçiren, öğrenci organizasyonlarına aktif katılan, öğrenciler ve biriminin diğer personelleri ile sık sık etkileşime giren kişi”</a:t>
            </a:r>
          </a:p>
        </p:txBody>
      </p:sp>
      <p:pic>
        <p:nvPicPr>
          <p:cNvPr id="13" name="Resim 12">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Tree>
    <p:extLst>
      <p:ext uri="{BB962C8B-B14F-4D97-AF65-F5344CB8AC3E}">
        <p14:creationId xmlns:p14="http://schemas.microsoft.com/office/powerpoint/2010/main" val="26531783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881C3D-2897-4131-99BD-6D7B62F90A7B}"/>
              </a:ext>
            </a:extLst>
          </p:cNvPr>
          <p:cNvSpPr>
            <a:spLocks noGrp="1"/>
          </p:cNvSpPr>
          <p:nvPr>
            <p:ph type="title"/>
          </p:nvPr>
        </p:nvSpPr>
        <p:spPr>
          <a:xfrm>
            <a:off x="2223796" y="211211"/>
            <a:ext cx="8610600" cy="1293028"/>
          </a:xfrm>
        </p:spPr>
        <p:txBody>
          <a:bodyPr>
            <a:normAutofit/>
          </a:bodyPr>
          <a:lstStyle/>
          <a:p>
            <a:r>
              <a:rPr lang="tr-TR" dirty="0"/>
              <a:t>ÖĞRENCİ KATILIMI</a:t>
            </a:r>
          </a:p>
        </p:txBody>
      </p:sp>
      <p:sp>
        <p:nvSpPr>
          <p:cNvPr id="3" name="İçerik Yer Tutucusu 2">
            <a:extLst>
              <a:ext uri="{FF2B5EF4-FFF2-40B4-BE49-F238E27FC236}">
                <a16:creationId xmlns:a16="http://schemas.microsoft.com/office/drawing/2014/main" id="{14FF0742-3D5F-4D18-B5B2-C7614CE2418E}"/>
              </a:ext>
            </a:extLst>
          </p:cNvPr>
          <p:cNvSpPr>
            <a:spLocks noGrp="1"/>
          </p:cNvSpPr>
          <p:nvPr>
            <p:ph idx="1"/>
          </p:nvPr>
        </p:nvSpPr>
        <p:spPr>
          <a:xfrm>
            <a:off x="696491" y="1835078"/>
            <a:ext cx="5099180" cy="4389885"/>
          </a:xfrm>
        </p:spPr>
        <p:txBody>
          <a:bodyPr>
            <a:normAutofit fontScale="92500" lnSpcReduction="20000"/>
          </a:bodyPr>
          <a:lstStyle/>
          <a:p>
            <a:pPr marL="285750" indent="-285750">
              <a:lnSpc>
                <a:spcPct val="150000"/>
              </a:lnSpc>
              <a:buFont typeface="Wingdings" panose="05000000000000000000" pitchFamily="2" charset="2"/>
              <a:buChar char="ü"/>
            </a:pPr>
            <a:r>
              <a:rPr lang="tr-TR" dirty="0"/>
              <a:t>Öğrenci Temsilcilikleri</a:t>
            </a:r>
          </a:p>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Kalite Komiteleri</a:t>
            </a:r>
          </a:p>
          <a:p>
            <a:pPr marL="285750" indent="-285750">
              <a:lnSpc>
                <a:spcPct val="150000"/>
              </a:lnSpc>
              <a:buFont typeface="Wingdings" panose="05000000000000000000" pitchFamily="2" charset="2"/>
              <a:buChar char="ü"/>
            </a:pPr>
            <a:r>
              <a:rPr lang="tr-TR" dirty="0"/>
              <a:t>KAVDEM Kısmi Zamanlı Çalışma</a:t>
            </a:r>
          </a:p>
        </p:txBody>
      </p:sp>
      <p:pic>
        <p:nvPicPr>
          <p:cNvPr id="12" name="Resim 11">
            <a:extLst>
              <a:ext uri="{FF2B5EF4-FFF2-40B4-BE49-F238E27FC236}">
                <a16:creationId xmlns:a16="http://schemas.microsoft.com/office/drawing/2014/main" id="{D855472F-857F-49A7-BDA3-3795F38146B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45718" y="1314747"/>
            <a:ext cx="5137299" cy="4436758"/>
          </a:xfrm>
          <a:prstGeom prst="rect">
            <a:avLst/>
          </a:prstGeom>
        </p:spPr>
      </p:pic>
      <p:sp>
        <p:nvSpPr>
          <p:cNvPr id="5" name="Dikdörtgen 4">
            <a:extLst>
              <a:ext uri="{FF2B5EF4-FFF2-40B4-BE49-F238E27FC236}">
                <a16:creationId xmlns:a16="http://schemas.microsoft.com/office/drawing/2014/main" id="{C46E597D-9729-4BEF-A597-794BF338C76E}"/>
              </a:ext>
            </a:extLst>
          </p:cNvPr>
          <p:cNvSpPr/>
          <p:nvPr/>
        </p:nvSpPr>
        <p:spPr>
          <a:xfrm>
            <a:off x="8134618" y="5566839"/>
            <a:ext cx="2143536" cy="307777"/>
          </a:xfrm>
          <a:prstGeom prst="rect">
            <a:avLst/>
          </a:prstGeom>
        </p:spPr>
        <p:txBody>
          <a:bodyPr wrap="none">
            <a:spAutoFit/>
          </a:bodyPr>
          <a:lstStyle/>
          <a:p>
            <a:r>
              <a:rPr lang="tr-TR" i="1" dirty="0">
                <a:latin typeface="Century Gothic" panose="020B0502020202020204" pitchFamily="34" charset="0"/>
              </a:rPr>
              <a:t>«ÖĞRENCİ HER YERDE»</a:t>
            </a:r>
            <a:endParaRPr lang="tr-TR" dirty="0">
              <a:latin typeface="Century Gothic" panose="020B0502020202020204" pitchFamily="34" charset="0"/>
            </a:endParaRPr>
          </a:p>
        </p:txBody>
      </p:sp>
    </p:spTree>
    <p:extLst>
      <p:ext uri="{BB962C8B-B14F-4D97-AF65-F5344CB8AC3E}">
        <p14:creationId xmlns:p14="http://schemas.microsoft.com/office/powerpoint/2010/main" val="16759615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910938-AAC9-4ADC-AB4E-AA48621F1E10}"/>
              </a:ext>
            </a:extLst>
          </p:cNvPr>
          <p:cNvSpPr>
            <a:spLocks noGrp="1"/>
          </p:cNvSpPr>
          <p:nvPr>
            <p:ph type="title"/>
          </p:nvPr>
        </p:nvSpPr>
        <p:spPr>
          <a:xfrm>
            <a:off x="2075283" y="599605"/>
            <a:ext cx="8610600" cy="1293028"/>
          </a:xfrm>
        </p:spPr>
        <p:txBody>
          <a:bodyPr/>
          <a:lstStyle/>
          <a:p>
            <a:pPr algn="ctr"/>
            <a:r>
              <a:rPr lang="tr-TR" dirty="0"/>
              <a:t>ANKETLER</a:t>
            </a:r>
          </a:p>
        </p:txBody>
      </p:sp>
      <p:sp>
        <p:nvSpPr>
          <p:cNvPr id="3" name="İçerik Yer Tutucusu 2">
            <a:extLst>
              <a:ext uri="{FF2B5EF4-FFF2-40B4-BE49-F238E27FC236}">
                <a16:creationId xmlns:a16="http://schemas.microsoft.com/office/drawing/2014/main" id="{48DA286B-7AF5-46C7-8C80-0032C1DB2BB7}"/>
              </a:ext>
            </a:extLst>
          </p:cNvPr>
          <p:cNvSpPr>
            <a:spLocks noGrp="1"/>
          </p:cNvSpPr>
          <p:nvPr>
            <p:ph idx="1"/>
          </p:nvPr>
        </p:nvSpPr>
        <p:spPr>
          <a:xfrm>
            <a:off x="685800" y="2054601"/>
            <a:ext cx="5257800" cy="4024125"/>
          </a:xfrm>
        </p:spPr>
        <p:txBody>
          <a:bodyPr>
            <a:normAutofit fontScale="92500" lnSpcReduction="10000"/>
          </a:bodyPr>
          <a:lstStyle/>
          <a:p>
            <a:pPr>
              <a:lnSpc>
                <a:spcPct val="200000"/>
              </a:lnSpc>
              <a:buFont typeface="Wingdings" panose="05000000000000000000" pitchFamily="2" charset="2"/>
              <a:buChar char="Ø"/>
            </a:pPr>
            <a:r>
              <a:rPr lang="tr-TR" dirty="0"/>
              <a:t>PUSULA Bilgi Sistemi</a:t>
            </a:r>
          </a:p>
          <a:p>
            <a:pPr lvl="1">
              <a:lnSpc>
                <a:spcPct val="200000"/>
              </a:lnSpc>
              <a:buFont typeface="Wingdings" panose="05000000000000000000" pitchFamily="2" charset="2"/>
              <a:buChar char="ü"/>
            </a:pPr>
            <a:r>
              <a:rPr lang="tr-TR" dirty="0"/>
              <a:t>DERS DEĞERLENDİRME ANKETLERİ</a:t>
            </a:r>
          </a:p>
          <a:p>
            <a:pPr lvl="1">
              <a:lnSpc>
                <a:spcPct val="200000"/>
              </a:lnSpc>
              <a:buFont typeface="Wingdings" panose="05000000000000000000" pitchFamily="2" charset="2"/>
              <a:buChar char="ü"/>
            </a:pPr>
            <a:r>
              <a:rPr lang="tr-TR" dirty="0"/>
              <a:t>DERS KAZANIMLARI ANKETİ</a:t>
            </a:r>
          </a:p>
          <a:p>
            <a:pPr lvl="1">
              <a:lnSpc>
                <a:spcPct val="200000"/>
              </a:lnSpc>
              <a:buFont typeface="Wingdings" panose="05000000000000000000" pitchFamily="2" charset="2"/>
              <a:buChar char="ü"/>
            </a:pPr>
            <a:r>
              <a:rPr lang="tr-TR" dirty="0"/>
              <a:t>PROGRAM YETERLİLİKLERİ ANKETİ</a:t>
            </a:r>
          </a:p>
          <a:p>
            <a:pPr lvl="1">
              <a:lnSpc>
                <a:spcPct val="200000"/>
              </a:lnSpc>
              <a:buFont typeface="Wingdings" panose="05000000000000000000" pitchFamily="2" charset="2"/>
              <a:buChar char="ü"/>
            </a:pPr>
            <a:r>
              <a:rPr lang="tr-TR" dirty="0"/>
              <a:t>AKTS İŞ YÜKÜ ANKETİ</a:t>
            </a:r>
          </a:p>
          <a:p>
            <a:pPr>
              <a:lnSpc>
                <a:spcPct val="200000"/>
              </a:lnSpc>
              <a:buFont typeface="Wingdings" panose="05000000000000000000" pitchFamily="2" charset="2"/>
              <a:buChar char="Ø"/>
            </a:pPr>
            <a:r>
              <a:rPr lang="tr-TR" dirty="0"/>
              <a:t>ÖZDEĞERLENDİRME ANKETİ (YILLIK)</a:t>
            </a:r>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latin typeface="Century Gothic" panose="020B0502020202020204" pitchFamily="34" charset="0"/>
              </a:rPr>
              <a:t>Aldığınız eğitim ve hizmetlerin kalitesini iyileştirmek, Üniversitemizin sürekli gelişimini sağlamak amacıyla görüşleriniz bizim için değerli…</a:t>
            </a:r>
          </a:p>
        </p:txBody>
      </p:sp>
      <p:pic>
        <p:nvPicPr>
          <p:cNvPr id="7" name="Resim 6">
            <a:extLst>
              <a:ext uri="{FF2B5EF4-FFF2-40B4-BE49-F238E27FC236}">
                <a16:creationId xmlns:a16="http://schemas.microsoft.com/office/drawing/2014/main" id="{1A128F04-80F2-40C3-AB4E-CB20F5E921A8}"/>
              </a:ext>
            </a:extLst>
          </p:cNvPr>
          <p:cNvPicPr>
            <a:picLocks noChangeAspect="1"/>
          </p:cNvPicPr>
          <p:nvPr/>
        </p:nvPicPr>
        <p:blipFill>
          <a:blip r:embed="rId2"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639993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0"/>
          <p:cNvSpPr txBox="1">
            <a:spLocks noGrp="1"/>
          </p:cNvSpPr>
          <p:nvPr>
            <p:ph type="body" idx="1"/>
          </p:nvPr>
        </p:nvSpPr>
        <p:spPr>
          <a:xfrm>
            <a:off x="2555006" y="2219187"/>
            <a:ext cx="10455442" cy="401906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000"/>
              <a:buNone/>
            </a:pPr>
            <a:r>
              <a:rPr lang="tr-TR" sz="2000" dirty="0"/>
              <a:t>İlgilenenler için</a:t>
            </a:r>
            <a:endParaRPr dirty="0"/>
          </a:p>
          <a:p>
            <a:pPr marL="0" lvl="0" indent="0" algn="ctr" rtl="0">
              <a:lnSpc>
                <a:spcPct val="90000"/>
              </a:lnSpc>
              <a:spcBef>
                <a:spcPts val="1000"/>
              </a:spcBef>
              <a:spcAft>
                <a:spcPts val="0"/>
              </a:spcAft>
              <a:buSzPts val="2000"/>
              <a:buNone/>
            </a:pPr>
            <a:r>
              <a:rPr lang="tr-TR" sz="2000" dirty="0"/>
              <a:t>Uygulama ve Araştırma Merkezleri:</a:t>
            </a:r>
            <a:endParaRPr dirty="0"/>
          </a:p>
          <a:p>
            <a:pPr marL="0" lvl="0" indent="0" algn="ctr">
              <a:buSzPts val="2000"/>
              <a:buNone/>
            </a:pPr>
            <a:r>
              <a:rPr lang="tr-TR" sz="2000" u="sng" dirty="0">
                <a:solidFill>
                  <a:schemeClr val="hlink"/>
                </a:solidFill>
              </a:rPr>
              <a:t>https://www.pau.edu.tr/mf/tr/sayfa/arastirma-merkezleri</a:t>
            </a:r>
            <a:endParaRPr sz="2000" dirty="0"/>
          </a:p>
          <a:p>
            <a:pPr marL="0" lvl="0" indent="0" algn="r" rtl="0">
              <a:lnSpc>
                <a:spcPct val="90000"/>
              </a:lnSpc>
              <a:spcBef>
                <a:spcPts val="1000"/>
              </a:spcBef>
              <a:spcAft>
                <a:spcPts val="0"/>
              </a:spcAft>
              <a:buClr>
                <a:schemeClr val="dk1"/>
              </a:buClr>
              <a:buSzPts val="2000"/>
              <a:buNone/>
            </a:pPr>
            <a:endParaRPr sz="2000" dirty="0"/>
          </a:p>
        </p:txBody>
      </p:sp>
      <p:sp>
        <p:nvSpPr>
          <p:cNvPr id="256" name="Google Shape;256;p10"/>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Century Gothic"/>
              <a:buNone/>
            </a:pPr>
            <a:r>
              <a:rPr lang="tr-TR" sz="3600" b="1" i="1" dirty="0"/>
              <a:t>ARAŞTIRMA MERKEZLERİ</a:t>
            </a:r>
            <a:endParaRPr dirty="0"/>
          </a:p>
        </p:txBody>
      </p:sp>
      <p:pic>
        <p:nvPicPr>
          <p:cNvPr id="257" name="Google Shape;257;p10"/>
          <p:cNvPicPr preferRelativeResize="0"/>
          <p:nvPr/>
        </p:nvPicPr>
        <p:blipFill rotWithShape="1">
          <a:blip r:embed="rId3">
            <a:alphaModFix/>
          </a:blip>
          <a:srcRect r="49730"/>
          <a:stretch/>
        </p:blipFill>
        <p:spPr>
          <a:xfrm>
            <a:off x="794759" y="1922724"/>
            <a:ext cx="3264494" cy="4324916"/>
          </a:xfrm>
          <a:prstGeom prst="rect">
            <a:avLst/>
          </a:prstGeom>
          <a:noFill/>
          <a:ln>
            <a:noFill/>
          </a:ln>
        </p:spPr>
      </p:pic>
      <p:pic>
        <p:nvPicPr>
          <p:cNvPr id="258" name="Google Shape;258;p10"/>
          <p:cNvPicPr preferRelativeResize="0"/>
          <p:nvPr/>
        </p:nvPicPr>
        <p:blipFill rotWithShape="1">
          <a:blip r:embed="rId4">
            <a:alphaModFix/>
          </a:blip>
          <a:srcRect l="12468" r="7321"/>
          <a:stretch/>
        </p:blipFill>
        <p:spPr>
          <a:xfrm>
            <a:off x="8328815" y="3726768"/>
            <a:ext cx="3771083" cy="3131232"/>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87D680-CFB6-4DE9-8B8D-2086C5DFA270}"/>
              </a:ext>
            </a:extLst>
          </p:cNvPr>
          <p:cNvSpPr>
            <a:spLocks noGrp="1"/>
          </p:cNvSpPr>
          <p:nvPr>
            <p:ph type="title"/>
          </p:nvPr>
        </p:nvSpPr>
        <p:spPr>
          <a:xfrm>
            <a:off x="2475722" y="279952"/>
            <a:ext cx="8610600" cy="1293028"/>
          </a:xfrm>
        </p:spPr>
        <p:txBody>
          <a:bodyPr>
            <a:normAutofit/>
          </a:bodyPr>
          <a:lstStyle/>
          <a:p>
            <a:r>
              <a:rPr lang="tr-TR" sz="3600" dirty="0"/>
              <a:t>GENEL BİLDİRİM(ÖNERİ) SİSTEMİ</a:t>
            </a:r>
          </a:p>
        </p:txBody>
      </p:sp>
      <p:sp>
        <p:nvSpPr>
          <p:cNvPr id="3" name="İçerik Yer Tutucusu 2">
            <a:extLst>
              <a:ext uri="{FF2B5EF4-FFF2-40B4-BE49-F238E27FC236}">
                <a16:creationId xmlns:a16="http://schemas.microsoft.com/office/drawing/2014/main" id="{5108EE76-9F58-4DF3-8978-F4B1050F2291}"/>
              </a:ext>
            </a:extLst>
          </p:cNvPr>
          <p:cNvSpPr>
            <a:spLocks noGrp="1"/>
          </p:cNvSpPr>
          <p:nvPr>
            <p:ph idx="1"/>
          </p:nvPr>
        </p:nvSpPr>
        <p:spPr>
          <a:xfrm>
            <a:off x="251928" y="4609322"/>
            <a:ext cx="5024584" cy="1763486"/>
          </a:xfrm>
        </p:spPr>
        <p:txBody>
          <a:bodyPr>
            <a:normAutofit lnSpcReduction="10000"/>
          </a:bodyPr>
          <a:lstStyle/>
          <a:p>
            <a:pPr marL="0" indent="0">
              <a:buNone/>
            </a:pPr>
            <a:r>
              <a:rPr lang="tr-TR" dirty="0"/>
              <a:t>Üniversitede yaşadığınız deneyimlere yönelik istek, memnuniyet, öneri ya da şikayetlerinizi paylaşabilirsiniz…</a:t>
            </a:r>
          </a:p>
          <a:p>
            <a:pPr marL="0" indent="0">
              <a:buNone/>
            </a:pPr>
            <a:r>
              <a:rPr lang="tr-TR" dirty="0">
                <a:hlinkClick r:id="rId2"/>
              </a:rPr>
              <a:t>Genel Bildirim Sistemi</a:t>
            </a:r>
            <a:endParaRPr lang="tr-TR" dirty="0"/>
          </a:p>
        </p:txBody>
      </p:sp>
      <p:pic>
        <p:nvPicPr>
          <p:cNvPr id="7" name="Resim 6"/>
          <p:cNvPicPr>
            <a:picLocks noChangeAspect="1"/>
          </p:cNvPicPr>
          <p:nvPr/>
        </p:nvPicPr>
        <p:blipFill>
          <a:blip r:embed="rId3"/>
          <a:stretch>
            <a:fillRect/>
          </a:stretch>
        </p:blipFill>
        <p:spPr>
          <a:xfrm>
            <a:off x="5136812" y="1358767"/>
            <a:ext cx="6875851" cy="5175250"/>
          </a:xfrm>
          <a:prstGeom prst="rect">
            <a:avLst/>
          </a:prstGeom>
        </p:spPr>
      </p:pic>
      <p:pic>
        <p:nvPicPr>
          <p:cNvPr id="8" name="Resim 7"/>
          <p:cNvPicPr>
            <a:picLocks noChangeAspect="1"/>
          </p:cNvPicPr>
          <p:nvPr/>
        </p:nvPicPr>
        <p:blipFill>
          <a:blip r:embed="rId4"/>
          <a:stretch>
            <a:fillRect/>
          </a:stretch>
        </p:blipFill>
        <p:spPr>
          <a:xfrm>
            <a:off x="251928" y="1424276"/>
            <a:ext cx="4154840" cy="3185046"/>
          </a:xfrm>
          <a:prstGeom prst="rect">
            <a:avLst/>
          </a:prstGeom>
        </p:spPr>
      </p:pic>
      <p:sp>
        <p:nvSpPr>
          <p:cNvPr id="9" name="Dikdörtgen 8"/>
          <p:cNvSpPr/>
          <p:nvPr/>
        </p:nvSpPr>
        <p:spPr>
          <a:xfrm>
            <a:off x="2764220" y="2514600"/>
            <a:ext cx="1446251"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028538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A72B55-7BE7-4F26-B8D5-820EDF7C86C6}"/>
              </a:ext>
            </a:extLst>
          </p:cNvPr>
          <p:cNvSpPr>
            <a:spLocks noGrp="1"/>
          </p:cNvSpPr>
          <p:nvPr>
            <p:ph type="title"/>
          </p:nvPr>
        </p:nvSpPr>
        <p:spPr/>
        <p:txBody>
          <a:bodyPr/>
          <a:lstStyle/>
          <a:p>
            <a:r>
              <a:rPr lang="tr-TR" dirty="0"/>
              <a:t>Akreditasyon nedir?</a:t>
            </a:r>
          </a:p>
        </p:txBody>
      </p:sp>
      <p:sp>
        <p:nvSpPr>
          <p:cNvPr id="3" name="İçerik Yer Tutucusu 2">
            <a:extLst>
              <a:ext uri="{FF2B5EF4-FFF2-40B4-BE49-F238E27FC236}">
                <a16:creationId xmlns:a16="http://schemas.microsoft.com/office/drawing/2014/main" id="{E59B3292-40BF-40C8-B9E0-06504C15B2E1}"/>
              </a:ext>
            </a:extLst>
          </p:cNvPr>
          <p:cNvSpPr>
            <a:spLocks noGrp="1"/>
          </p:cNvSpPr>
          <p:nvPr>
            <p:ph idx="1"/>
          </p:nvPr>
        </p:nvSpPr>
        <p:spPr/>
        <p:txBody>
          <a:bodyPr>
            <a:normAutofit fontScale="92500" lnSpcReduction="20000"/>
          </a:bodyPr>
          <a:lstStyle/>
          <a:p>
            <a:r>
              <a:rPr lang="tr-TR" sz="2400" dirty="0"/>
              <a:t>Yükseköğretim kurumlarının; eğitim ve öğretim, araştırma ve geliştirme, toplumsal katkı ve idari hizmet süreçlerindeki planlama, uygulama, izleme ve iyileştirme süreçlerinin nitel ve nicel olarak değerlendirilmesi ve belgelendirilmesidir. </a:t>
            </a:r>
          </a:p>
          <a:p>
            <a:r>
              <a:rPr lang="tr-TR" sz="2400" dirty="0"/>
              <a:t>Kurumsal Akreditasyon Programı’na (KAP) ilişkin tam ve koşullu akreditasyon kararları YKS Yükseköğretim Programları ve Kontenjanları Kılavuzunda belirtilir.</a:t>
            </a:r>
          </a:p>
          <a:p>
            <a:pPr algn="just"/>
            <a:r>
              <a:rPr lang="tr-TR" sz="2400" dirty="0"/>
              <a:t>Kalite güvencesi ve akreditasyon süreçlerinde başarı elde edilmesiyle birlikte, üniversitemizin ulusal ve uluslararası düzeyde tanınırlığı ve bilinirliği artacaktır. </a:t>
            </a:r>
          </a:p>
          <a:p>
            <a:pPr algn="just"/>
            <a:r>
              <a:rPr lang="tr-TR" sz="2400" dirty="0"/>
              <a:t>Aynı zamanda iç kalite güvence sistemi belgelendirilmiş bir üniversiteden mezun olmak ulusal ve uluslararası düzeyde iş bulma imkanına katkı sağlayacaktır.</a:t>
            </a:r>
          </a:p>
          <a:p>
            <a:pPr algn="just"/>
            <a:r>
              <a:rPr lang="tr-TR" sz="2400" dirty="0"/>
              <a:t>Detaylı bilgiler için </a:t>
            </a:r>
            <a:r>
              <a:rPr lang="tr-TR" sz="2400" dirty="0">
                <a:hlinkClick r:id="rId2"/>
              </a:rPr>
              <a:t>tıklayınız.</a:t>
            </a:r>
            <a:endParaRPr lang="tr-TR" sz="2400" dirty="0"/>
          </a:p>
        </p:txBody>
      </p:sp>
    </p:spTree>
    <p:extLst>
      <p:ext uri="{BB962C8B-B14F-4D97-AF65-F5344CB8AC3E}">
        <p14:creationId xmlns:p14="http://schemas.microsoft.com/office/powerpoint/2010/main" val="18762680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88023" y="765498"/>
            <a:ext cx="9148482" cy="1293028"/>
          </a:xfrm>
        </p:spPr>
        <p:txBody>
          <a:bodyPr>
            <a:normAutofit/>
          </a:bodyPr>
          <a:lstStyle/>
          <a:p>
            <a:r>
              <a:rPr lang="tr-TR" sz="3200" dirty="0"/>
              <a:t>Yükseköğretim kalite kurulu (YÖKAK) Kurumsal Akreditasyon Programı</a:t>
            </a:r>
          </a:p>
        </p:txBody>
      </p:sp>
      <p:sp>
        <p:nvSpPr>
          <p:cNvPr id="3" name="İçerik Yer Tutucusu 2"/>
          <p:cNvSpPr>
            <a:spLocks noGrp="1"/>
          </p:cNvSpPr>
          <p:nvPr>
            <p:ph idx="1"/>
          </p:nvPr>
        </p:nvSpPr>
        <p:spPr>
          <a:xfrm>
            <a:off x="557213" y="2058526"/>
            <a:ext cx="11071691" cy="4913774"/>
          </a:xfrm>
        </p:spPr>
        <p:txBody>
          <a:bodyPr>
            <a:normAutofit fontScale="92500" lnSpcReduction="10000"/>
          </a:bodyPr>
          <a:lstStyle/>
          <a:p>
            <a:pPr algn="just"/>
            <a:r>
              <a:rPr lang="tr-TR" sz="2400" dirty="0"/>
              <a:t>Üniversitemiz bu yıl YÖKAK kurumsal Akreditasyon Programına dahil olmuştur.</a:t>
            </a:r>
          </a:p>
          <a:p>
            <a:pPr algn="just"/>
            <a:r>
              <a:rPr lang="tr-TR" sz="2400" dirty="0"/>
              <a:t>Program kapsamında YÖKAK Değerlendiricileri üniversitemizi ziyaret ederek yönetici, personel ve öğrenciler ile görüşmeler gerçekleştirecektir.</a:t>
            </a:r>
          </a:p>
          <a:p>
            <a:pPr algn="just"/>
            <a:r>
              <a:rPr lang="tr-TR" sz="2400" dirty="0"/>
              <a:t>Öğrencilerimizden beklentilerimiz;</a:t>
            </a:r>
          </a:p>
          <a:p>
            <a:pPr lvl="1" algn="just">
              <a:lnSpc>
                <a:spcPct val="100000"/>
              </a:lnSpc>
              <a:buFont typeface="Wingdings" panose="05000000000000000000" pitchFamily="2" charset="2"/>
              <a:buChar char="ü"/>
            </a:pPr>
            <a:r>
              <a:rPr lang="tr-TR" dirty="0"/>
              <a:t>Biriminiz web sitesini, öğrenci menüsü ve Kalite Güvencesi menüsünü incelemeniz,</a:t>
            </a:r>
          </a:p>
          <a:p>
            <a:pPr lvl="1" algn="just">
              <a:lnSpc>
                <a:spcPct val="100000"/>
              </a:lnSpc>
              <a:buFont typeface="Wingdings" panose="05000000000000000000" pitchFamily="2" charset="2"/>
              <a:buChar char="ü"/>
            </a:pPr>
            <a:r>
              <a:rPr lang="tr-TR" dirty="0"/>
              <a:t>Üniversitemiz Kalite Komisyonu, KAVDEM, Birim Kalite Komiteleri, Kalite ve Sürekli Gelişim Topluluğu ve faaliyetlerinden haberdar olmanız,</a:t>
            </a:r>
          </a:p>
          <a:p>
            <a:pPr lvl="1" algn="just">
              <a:lnSpc>
                <a:spcPct val="100000"/>
              </a:lnSpc>
              <a:buFont typeface="Wingdings" panose="05000000000000000000" pitchFamily="2" charset="2"/>
              <a:buChar char="ü"/>
            </a:pPr>
            <a:r>
              <a:rPr lang="tr-TR" dirty="0"/>
              <a:t>Danışmanınızı bilmeniz ve iletişim halinde olmanız,</a:t>
            </a:r>
          </a:p>
          <a:p>
            <a:pPr lvl="1" algn="just">
              <a:lnSpc>
                <a:spcPct val="100000"/>
              </a:lnSpc>
              <a:buFont typeface="Wingdings" panose="05000000000000000000" pitchFamily="2" charset="2"/>
              <a:buChar char="ü"/>
            </a:pPr>
            <a:r>
              <a:rPr lang="tr-TR" dirty="0"/>
              <a:t>Eğitim Destek Sisteminde ORY 101 kodlu ders içeriğindeki bilgilendirme sunumunu incelemeniz,</a:t>
            </a:r>
          </a:p>
          <a:p>
            <a:pPr lvl="1" algn="just">
              <a:lnSpc>
                <a:spcPct val="100000"/>
              </a:lnSpc>
              <a:buFont typeface="Wingdings" panose="05000000000000000000" pitchFamily="2" charset="2"/>
              <a:buChar char="ü"/>
            </a:pPr>
            <a:r>
              <a:rPr lang="tr-TR" dirty="0"/>
              <a:t>Pusula Bilgi Sisteminde yer alan bu sunumda da belirtilen öğrenci anketlerinden haberdar olmanız,</a:t>
            </a:r>
          </a:p>
          <a:p>
            <a:pPr lvl="1" algn="just">
              <a:lnSpc>
                <a:spcPct val="100000"/>
              </a:lnSpc>
              <a:buFont typeface="Wingdings" panose="05000000000000000000" pitchFamily="2" charset="2"/>
              <a:buChar char="ü"/>
            </a:pPr>
            <a:r>
              <a:rPr lang="tr-TR" dirty="0"/>
              <a:t>Üniversitemiz 2022 Kurum İç Değerlendirme Raporundan haberdar olmanız.</a:t>
            </a:r>
          </a:p>
          <a:p>
            <a:pPr lvl="1" algn="just">
              <a:lnSpc>
                <a:spcPct val="100000"/>
              </a:lnSpc>
              <a:buFont typeface="Wingdings" panose="05000000000000000000" pitchFamily="2" charset="2"/>
              <a:buChar char="ü"/>
            </a:pPr>
            <a:r>
              <a:rPr lang="tr-TR" dirty="0"/>
              <a:t>KAP Broşürü için </a:t>
            </a:r>
            <a:r>
              <a:rPr lang="tr-TR" dirty="0">
                <a:hlinkClick r:id="rId2"/>
              </a:rPr>
              <a:t>tıklayınız</a:t>
            </a:r>
            <a:r>
              <a:rPr lang="tr-TR" dirty="0"/>
              <a:t>.</a:t>
            </a:r>
          </a:p>
        </p:txBody>
      </p:sp>
    </p:spTree>
    <p:extLst>
      <p:ext uri="{BB962C8B-B14F-4D97-AF65-F5344CB8AC3E}">
        <p14:creationId xmlns:p14="http://schemas.microsoft.com/office/powerpoint/2010/main" val="18999070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79"/>
          <p:cNvSpPr txBox="1">
            <a:spLocks noGrp="1"/>
          </p:cNvSpPr>
          <p:nvPr>
            <p:ph type="title"/>
          </p:nvPr>
        </p:nvSpPr>
        <p:spPr>
          <a:xfrm>
            <a:off x="1052344" y="1910862"/>
            <a:ext cx="10072856" cy="339969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Century Gothic"/>
              <a:buNone/>
            </a:pPr>
            <a:r>
              <a:rPr lang="tr-TR" b="1" dirty="0" err="1"/>
              <a:t>HEPiMiZE</a:t>
            </a:r>
            <a:r>
              <a:rPr lang="tr-TR" b="1" dirty="0"/>
              <a:t> </a:t>
            </a:r>
            <a:r>
              <a:rPr lang="tr-TR" b="1" dirty="0" err="1"/>
              <a:t>iYi</a:t>
            </a:r>
            <a:r>
              <a:rPr lang="tr-TR" b="1" dirty="0"/>
              <a:t> </a:t>
            </a:r>
            <a:r>
              <a:rPr lang="tr-TR" b="1" dirty="0" err="1"/>
              <a:t>BiR</a:t>
            </a:r>
            <a:r>
              <a:rPr lang="tr-TR" b="1" dirty="0"/>
              <a:t> </a:t>
            </a:r>
            <a:r>
              <a:rPr lang="tr-TR" b="1" dirty="0" err="1"/>
              <a:t>AKADEMiK</a:t>
            </a:r>
            <a:r>
              <a:rPr lang="tr-TR" b="1" dirty="0"/>
              <a:t> YIL </a:t>
            </a:r>
            <a:r>
              <a:rPr lang="tr-TR" b="1" dirty="0" err="1"/>
              <a:t>DiLiYORUZ</a:t>
            </a:r>
            <a:r>
              <a:rPr lang="tr-TR" b="1" dirty="0"/>
              <a:t>! </a:t>
            </a:r>
            <a:br>
              <a:rPr lang="tr-TR" dirty="0"/>
            </a:br>
            <a:br>
              <a:rPr lang="tr-TR" dirty="0"/>
            </a:br>
            <a:r>
              <a:rPr lang="tr-TR" dirty="0"/>
              <a:t>ÜNIVERSITE HAYATINIZ BOL ARAŞTIRMALI, KEŞFETMELI, EĞLENCELI VE VERIMLI OLSUN!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4"/>
                                        </p:tgtEl>
                                        <p:attrNameLst>
                                          <p:attrName>style.visibility</p:attrName>
                                        </p:attrNameLst>
                                      </p:cBhvr>
                                      <p:to>
                                        <p:strVal val="visible"/>
                                      </p:to>
                                    </p:set>
                                    <p:animEffect transition="in" filter="fade">
                                      <p:cBhvr>
                                        <p:cTn id="7" dur="500"/>
                                        <p:tgtEl>
                                          <p:spTgt spid="8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2" name="Google Shape;712;p62"/>
          <p:cNvSpPr txBox="1"/>
          <p:nvPr/>
        </p:nvSpPr>
        <p:spPr>
          <a:xfrm>
            <a:off x="2172960" y="1085047"/>
            <a:ext cx="8610600" cy="1293028"/>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tr-TR" sz="3600" b="1" i="0" u="none" strike="noStrike" cap="none" dirty="0">
                <a:solidFill>
                  <a:srgbClr val="002060"/>
                </a:solidFill>
                <a:latin typeface="Century Gothic"/>
                <a:ea typeface="Century Gothic"/>
                <a:cs typeface="Century Gothic"/>
                <a:sym typeface="Century Gothic"/>
              </a:rPr>
              <a:t>İnsan ve Toplum Bilimleri Fakültesi</a:t>
            </a:r>
            <a:endParaRPr dirty="0"/>
          </a:p>
        </p:txBody>
      </p:sp>
      <p:pic>
        <p:nvPicPr>
          <p:cNvPr id="713" name="Google Shape;713;p62"/>
          <p:cNvPicPr preferRelativeResize="0"/>
          <p:nvPr/>
        </p:nvPicPr>
        <p:blipFill rotWithShape="1">
          <a:blip r:embed="rId3">
            <a:alphaModFix/>
          </a:blip>
          <a:srcRect/>
          <a:stretch/>
        </p:blipFill>
        <p:spPr>
          <a:xfrm>
            <a:off x="3594117" y="2378075"/>
            <a:ext cx="5003766" cy="3779658"/>
          </a:xfrm>
          <a:prstGeom prst="rect">
            <a:avLst/>
          </a:prstGeom>
          <a:noFill/>
          <a:ln>
            <a:noFill/>
          </a:ln>
        </p:spPr>
      </p:pic>
      <p:pic>
        <p:nvPicPr>
          <p:cNvPr id="714" name="Google Shape;714;p62"/>
          <p:cNvPicPr preferRelativeResize="0"/>
          <p:nvPr/>
        </p:nvPicPr>
        <p:blipFill rotWithShape="1">
          <a:blip r:embed="rId4">
            <a:alphaModFix/>
          </a:blip>
          <a:srcRect/>
          <a:stretch/>
        </p:blipFill>
        <p:spPr>
          <a:xfrm>
            <a:off x="490903" y="1790538"/>
            <a:ext cx="2885343" cy="2885343"/>
          </a:xfrm>
          <a:prstGeom prst="rect">
            <a:avLst/>
          </a:prstGeom>
          <a:noFill/>
          <a:ln>
            <a:noFill/>
          </a:ln>
        </p:spPr>
      </p:pic>
      <p:pic>
        <p:nvPicPr>
          <p:cNvPr id="715" name="Google Shape;715;p62"/>
          <p:cNvPicPr preferRelativeResize="0"/>
          <p:nvPr/>
        </p:nvPicPr>
        <p:blipFill rotWithShape="1">
          <a:blip r:embed="rId5">
            <a:alphaModFix/>
          </a:blip>
          <a:srcRect/>
          <a:stretch/>
        </p:blipFill>
        <p:spPr>
          <a:xfrm>
            <a:off x="8815756" y="1957940"/>
            <a:ext cx="3275865" cy="2456899"/>
          </a:xfrm>
          <a:prstGeom prst="rect">
            <a:avLst/>
          </a:prstGeom>
          <a:noFill/>
          <a:ln>
            <a:noFill/>
          </a:ln>
        </p:spPr>
      </p:pic>
    </p:spTree>
    <p:extLst>
      <p:ext uri="{BB962C8B-B14F-4D97-AF65-F5344CB8AC3E}">
        <p14:creationId xmlns:p14="http://schemas.microsoft.com/office/powerpoint/2010/main" val="3969272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64"/>
          <p:cNvSpPr txBox="1"/>
          <p:nvPr/>
        </p:nvSpPr>
        <p:spPr>
          <a:xfrm>
            <a:off x="3596886" y="1139112"/>
            <a:ext cx="6622136" cy="48009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tr-TR" sz="2800" b="1" i="0" u="none" strike="noStrike" cap="none" dirty="0">
                <a:solidFill>
                  <a:srgbClr val="002060"/>
                </a:solidFill>
                <a:latin typeface="Century Gothic"/>
                <a:ea typeface="Century Gothic"/>
                <a:cs typeface="Century Gothic"/>
                <a:sym typeface="Century Gothic"/>
              </a:rPr>
              <a:t>İnsan ve Toplum Bilimleri Fakültesi</a:t>
            </a:r>
            <a:endParaRPr dirty="0"/>
          </a:p>
        </p:txBody>
      </p:sp>
      <p:sp>
        <p:nvSpPr>
          <p:cNvPr id="735" name="Google Shape;735;p64"/>
          <p:cNvSpPr/>
          <p:nvPr/>
        </p:nvSpPr>
        <p:spPr>
          <a:xfrm>
            <a:off x="3687767" y="1671302"/>
            <a:ext cx="504056" cy="646332"/>
          </a:xfrm>
          <a:prstGeom prst="downArrow">
            <a:avLst>
              <a:gd name="adj1" fmla="val 50000"/>
              <a:gd name="adj2" fmla="val 50000"/>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cxnSp>
        <p:nvCxnSpPr>
          <p:cNvPr id="736" name="Google Shape;736;p64"/>
          <p:cNvCxnSpPr>
            <a:cxnSpLocks/>
          </p:cNvCxnSpPr>
          <p:nvPr/>
        </p:nvCxnSpPr>
        <p:spPr>
          <a:xfrm>
            <a:off x="3933971" y="1663047"/>
            <a:ext cx="5947965" cy="0"/>
          </a:xfrm>
          <a:prstGeom prst="straightConnector1">
            <a:avLst/>
          </a:prstGeom>
          <a:noFill/>
          <a:ln w="9525" cap="flat" cmpd="sng">
            <a:solidFill>
              <a:schemeClr val="dk1"/>
            </a:solidFill>
            <a:prstDash val="solid"/>
            <a:round/>
            <a:headEnd type="none" w="sm" len="sm"/>
            <a:tailEnd type="none" w="sm" len="sm"/>
          </a:ln>
        </p:spPr>
      </p:cxnSp>
      <p:sp>
        <p:nvSpPr>
          <p:cNvPr id="737" name="Google Shape;737;p64"/>
          <p:cNvSpPr txBox="1"/>
          <p:nvPr/>
        </p:nvSpPr>
        <p:spPr>
          <a:xfrm>
            <a:off x="2808614" y="2270715"/>
            <a:ext cx="309634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tr-TR" sz="1800" b="1" i="0" u="none" strike="noStrike" cap="none" dirty="0">
                <a:solidFill>
                  <a:schemeClr val="dk1"/>
                </a:solidFill>
                <a:latin typeface="Century Gothic"/>
                <a:ea typeface="Century Gothic"/>
                <a:cs typeface="Century Gothic"/>
                <a:sym typeface="Century Gothic"/>
              </a:rPr>
              <a:t>AKADEMİK BİRİMLER</a:t>
            </a:r>
            <a:endParaRPr sz="1400" b="0" i="0" u="none" strike="noStrike" cap="none" dirty="0">
              <a:solidFill>
                <a:srgbClr val="000000"/>
              </a:solidFill>
              <a:latin typeface="Arial"/>
              <a:ea typeface="Arial"/>
              <a:cs typeface="Arial"/>
              <a:sym typeface="Arial"/>
            </a:endParaRPr>
          </a:p>
        </p:txBody>
      </p:sp>
      <p:sp>
        <p:nvSpPr>
          <p:cNvPr id="738" name="Google Shape;738;p64"/>
          <p:cNvSpPr/>
          <p:nvPr/>
        </p:nvSpPr>
        <p:spPr>
          <a:xfrm>
            <a:off x="9630544" y="1664237"/>
            <a:ext cx="504056" cy="646331"/>
          </a:xfrm>
          <a:prstGeom prst="downArrow">
            <a:avLst>
              <a:gd name="adj1" fmla="val 50000"/>
              <a:gd name="adj2" fmla="val 50000"/>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739" name="Google Shape;739;p64"/>
          <p:cNvSpPr/>
          <p:nvPr/>
        </p:nvSpPr>
        <p:spPr>
          <a:xfrm>
            <a:off x="8405772" y="2279857"/>
            <a:ext cx="2952327"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tr-TR" sz="1800" b="1" i="0" u="none" strike="noStrike" cap="none" dirty="0">
                <a:solidFill>
                  <a:schemeClr val="dk1"/>
                </a:solidFill>
                <a:latin typeface="Century Gothic"/>
                <a:ea typeface="Century Gothic"/>
                <a:cs typeface="Century Gothic"/>
                <a:sym typeface="Century Gothic"/>
              </a:rPr>
              <a:t>İDARİ BİRİMLER</a:t>
            </a:r>
            <a:endParaRPr sz="1400" b="0" i="0" u="none" strike="noStrike" cap="none" dirty="0">
              <a:solidFill>
                <a:srgbClr val="000000"/>
              </a:solidFill>
              <a:latin typeface="Arial"/>
              <a:ea typeface="Arial"/>
              <a:cs typeface="Arial"/>
              <a:sym typeface="Arial"/>
            </a:endParaRPr>
          </a:p>
        </p:txBody>
      </p:sp>
      <p:sp>
        <p:nvSpPr>
          <p:cNvPr id="740" name="Google Shape;740;p64"/>
          <p:cNvSpPr txBox="1"/>
          <p:nvPr/>
        </p:nvSpPr>
        <p:spPr>
          <a:xfrm>
            <a:off x="1075474" y="2682098"/>
            <a:ext cx="2612293" cy="317005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Arkeoloji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Coğrafya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Çağdaş Türk Lehçeleri ve Edebiyatları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Doğu Dilleri ve Edebiyatları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Felsefe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Fransız Dili ve Edebiyatı Bölümü</a:t>
            </a:r>
            <a:endParaRPr sz="1600" b="0" i="0" u="none" strike="noStrike" cap="none" dirty="0">
              <a:solidFill>
                <a:srgbClr val="000000"/>
              </a:solidFill>
              <a:latin typeface="Century Gothic" panose="020B0502020202020204" pitchFamily="34" charset="0"/>
              <a:sym typeface="Arial"/>
            </a:endParaRPr>
          </a:p>
        </p:txBody>
      </p:sp>
      <p:sp>
        <p:nvSpPr>
          <p:cNvPr id="741" name="Google Shape;741;p64"/>
          <p:cNvSpPr/>
          <p:nvPr/>
        </p:nvSpPr>
        <p:spPr>
          <a:xfrm>
            <a:off x="8697888" y="2752007"/>
            <a:ext cx="2808312" cy="3129021"/>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Ayniyat ve Demirbaş</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Bilgi İşlem</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Fotokopi</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İdare Amirliği</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Öğrenci İşleri</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Özel Kalem</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Tahakkuk</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Teknik Hizmetler</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Yazı İşleri</a:t>
            </a:r>
            <a:endParaRPr sz="1600" b="0" i="0" u="none" strike="noStrike" cap="none" dirty="0">
              <a:solidFill>
                <a:srgbClr val="000000"/>
              </a:solidFill>
              <a:latin typeface="Century Gothic" panose="020B0502020202020204" pitchFamily="34" charset="0"/>
              <a:sym typeface="Arial"/>
            </a:endParaRPr>
          </a:p>
        </p:txBody>
      </p:sp>
      <p:sp>
        <p:nvSpPr>
          <p:cNvPr id="743" name="Google Shape;743;p64"/>
          <p:cNvSpPr txBox="1"/>
          <p:nvPr/>
        </p:nvSpPr>
        <p:spPr>
          <a:xfrm>
            <a:off x="4191823" y="2710970"/>
            <a:ext cx="2994911" cy="317005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İngiliz Dili ve Edebiyatı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Kültür Varlıklarını Koruma ve Onarım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Psikoloji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Sanat Tarihi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Sosyoloji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Tarih Bölümü</a:t>
            </a:r>
            <a:endParaRPr sz="1600" b="0" i="0" u="none" strike="noStrike" cap="none" dirty="0">
              <a:solidFill>
                <a:srgbClr val="000000"/>
              </a:solidFill>
              <a:latin typeface="Century Gothic" panose="020B0502020202020204" pitchFamily="34" charset="0"/>
              <a:sym typeface="Arial"/>
            </a:endParaRPr>
          </a:p>
          <a:p>
            <a:pPr marL="285750" marR="0" lvl="0" indent="-285750" algn="l" rtl="0">
              <a:lnSpc>
                <a:spcPct val="100000"/>
              </a:lnSpc>
              <a:spcBef>
                <a:spcPts val="750"/>
              </a:spcBef>
              <a:spcAft>
                <a:spcPts val="0"/>
              </a:spcAft>
              <a:buClr>
                <a:schemeClr val="dk1"/>
              </a:buClr>
              <a:buSzPts val="1500"/>
              <a:buFont typeface="Noto Sans Symbols"/>
              <a:buChar char="✔"/>
            </a:pPr>
            <a:r>
              <a:rPr lang="tr-TR" sz="1600" b="0" i="0" u="none" strike="noStrike" cap="none" dirty="0">
                <a:solidFill>
                  <a:schemeClr val="dk1"/>
                </a:solidFill>
                <a:latin typeface="Century Gothic" panose="020B0502020202020204" pitchFamily="34" charset="0"/>
                <a:ea typeface="Century Gothic"/>
                <a:cs typeface="Century Gothic"/>
                <a:sym typeface="Century Gothic"/>
              </a:rPr>
              <a:t>Türk Dili ve Edebiyatı Bölümü</a:t>
            </a:r>
            <a:endParaRPr sz="1600" b="0" i="0" u="none" strike="noStrike" cap="none" dirty="0">
              <a:solidFill>
                <a:srgbClr val="000000"/>
              </a:solidFill>
              <a:latin typeface="Century Gothic" panose="020B0502020202020204" pitchFamily="34" charset="0"/>
              <a:sym typeface="Arial"/>
            </a:endParaRPr>
          </a:p>
        </p:txBody>
      </p:sp>
    </p:spTree>
    <p:extLst>
      <p:ext uri="{BB962C8B-B14F-4D97-AF65-F5344CB8AC3E}">
        <p14:creationId xmlns:p14="http://schemas.microsoft.com/office/powerpoint/2010/main" val="1181476404"/>
      </p:ext>
    </p:extLst>
  </p:cSld>
  <p:clrMapOvr>
    <a:masterClrMapping/>
  </p:clrMapOvr>
</p:sld>
</file>

<file path=ppt/theme/theme1.xml><?xml version="1.0" encoding="utf-8"?>
<a:theme xmlns:a="http://schemas.openxmlformats.org/drawingml/2006/main" name="Uçak İzi">
  <a:themeElements>
    <a:clrScheme name="Uçak İzi">
      <a:dk1>
        <a:srgbClr val="000000"/>
      </a:dk1>
      <a:lt1>
        <a:srgbClr val="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3232</Words>
  <Application>Microsoft Office PowerPoint</Application>
  <PresentationFormat>Geniş ekran</PresentationFormat>
  <Paragraphs>524</Paragraphs>
  <Slides>73</Slides>
  <Notes>64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73</vt:i4>
      </vt:variant>
    </vt:vector>
  </HeadingPairs>
  <TitlesOfParts>
    <vt:vector size="79" baseType="lpstr">
      <vt:lpstr>Noto Sans Symbols</vt:lpstr>
      <vt:lpstr>Century Gothic</vt:lpstr>
      <vt:lpstr>Arial</vt:lpstr>
      <vt:lpstr>Wingdings</vt:lpstr>
      <vt:lpstr>Calibri</vt:lpstr>
      <vt:lpstr>Uçak İzi</vt:lpstr>
      <vt:lpstr>PowerPoint Sunusu</vt:lpstr>
      <vt:lpstr>ÜNİVERSİTEMİZ</vt:lpstr>
      <vt:lpstr>ÜNİVERSİTE GENEL TEŞKİLAT ŞEMASI</vt:lpstr>
      <vt:lpstr>FAKÜLTELER</vt:lpstr>
      <vt:lpstr>ENSTİTÜLER</vt:lpstr>
      <vt:lpstr>YÜKSEKOKULLAR</vt:lpstr>
      <vt:lpstr>ARAŞTIRMA MERKEZLERİ</vt:lpstr>
      <vt:lpstr>PowerPoint Sunusu</vt:lpstr>
      <vt:lpstr>PowerPoint Sunusu</vt:lpstr>
      <vt:lpstr>KÜLTÜR VARLIKLARINI KORUMA ve ONARIM BÖLÜMÜ</vt:lpstr>
      <vt:lpstr>PowerPoint Sunusu</vt:lpstr>
      <vt:lpstr>PowerPoint Sunusu</vt:lpstr>
      <vt:lpstr>AKADEMİK PERSONEL</vt:lpstr>
      <vt:lpstr>PowerPoint Sunusu</vt:lpstr>
      <vt:lpstr>PowerPoint Sunusu</vt:lpstr>
      <vt:lpstr>PowerPoint Sunusu</vt:lpstr>
      <vt:lpstr>ÜNİVERSİTE YAŞANTISI</vt:lpstr>
      <vt:lpstr>PowerPoint Sunusu</vt:lpstr>
      <vt:lpstr>PowerPoint Sunusu</vt:lpstr>
      <vt:lpstr>PowerPoint Sunusu</vt:lpstr>
      <vt:lpstr>PowerPoint Sunusu</vt:lpstr>
      <vt:lpstr>PowerPoint Sunusu</vt:lpstr>
      <vt:lpstr>PowerPoint Sunusu</vt:lpstr>
      <vt:lpstr>ÖĞRENCİ İŞLERİ</vt:lpstr>
      <vt:lpstr>PowerPoint Sunusu</vt:lpstr>
      <vt:lpstr>PowerPoint Sunusu</vt:lpstr>
      <vt:lpstr>PowerPoint Sunusu</vt:lpstr>
      <vt:lpstr>PowerPoint Sunusu</vt:lpstr>
      <vt:lpstr>PowerPoint Sunusu</vt:lpstr>
      <vt:lpstr>DERS KAYDI </vt:lpstr>
      <vt:lpstr>DERS SEÇİMİ</vt:lpstr>
      <vt:lpstr>DERSLERE KATILIM VE DEVAM</vt:lpstr>
      <vt:lpstr>SINAVLAR</vt:lpstr>
      <vt:lpstr>DERS BAŞARI NOTU</vt:lpstr>
      <vt:lpstr>DERS BAŞARI NOTU</vt:lpstr>
      <vt:lpstr>DERS BAŞARI NOTU</vt:lpstr>
      <vt:lpstr>MUTLAK DEĞERLENDİRME </vt:lpstr>
      <vt:lpstr>PowerPoint Sunusu</vt:lpstr>
      <vt:lpstr>PowerPoint Sunusu</vt:lpstr>
      <vt:lpstr>PowerPoint Sunusu</vt:lpstr>
      <vt:lpstr>PowerPoint Sunusu</vt:lpstr>
      <vt:lpstr>PowerPoint Sunusu</vt:lpstr>
      <vt:lpstr>PowerPoint Sunusu</vt:lpstr>
      <vt:lpstr>ÖĞRENCİ TOPLULUKLARI</vt:lpstr>
      <vt:lpstr>ÖĞRENCİ TOPLULUKLARI</vt:lpstr>
      <vt:lpstr>ÖĞRENCİ TOPLULUKLARI</vt:lpstr>
      <vt:lpstr>ÖĞRENCİ TOPLULUKLARI  KORUMA VE ONARIM TOPLULUĞU</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ÖĞRENCİ KATILIMI «ÖNEMLİ, EŞİT VE SORUMLU OYUNCULAR»</vt:lpstr>
      <vt:lpstr>ÖĞRENCİ KATILIMI</vt:lpstr>
      <vt:lpstr>ANKETLER</vt:lpstr>
      <vt:lpstr>GENEL BİLDİRİM(ÖNERİ) SİSTEMİ</vt:lpstr>
      <vt:lpstr>Akreditasyon nedir?</vt:lpstr>
      <vt:lpstr>Yükseköğretim kalite kurulu (YÖKAK) Kurumsal Akreditasyon Programı</vt:lpstr>
      <vt:lpstr>HEPiMiZE iYi BiR AKADEMiK YIL DiLiYORUZ!   ÜNIVERSITE HAYATINIZ BOL ARAŞTIRMALI, KEŞFETMELI, EĞLENCELI VE VERIMLI OLSUN!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ORYANTASYON PROGRAMI 19 Eylül 2022</dc:title>
  <dc:creator>Pau</dc:creator>
  <cp:lastModifiedBy>Eilin Silversong</cp:lastModifiedBy>
  <cp:revision>34</cp:revision>
  <dcterms:modified xsi:type="dcterms:W3CDTF">2023-10-06T06:56:47Z</dcterms:modified>
</cp:coreProperties>
</file>