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autoCompressPictures="0">
  <p:sldMasterIdLst>
    <p:sldMasterId id="2147483648" r:id="rId1"/>
  </p:sldMasterIdLst>
  <p:notesMasterIdLst>
    <p:notesMasterId r:id="rId75"/>
  </p:notesMasterIdLst>
  <p:sldIdLst>
    <p:sldId id="256" r:id="rId2"/>
    <p:sldId id="257" r:id="rId3"/>
    <p:sldId id="259" r:id="rId4"/>
    <p:sldId id="261" r:id="rId5"/>
    <p:sldId id="262" r:id="rId6"/>
    <p:sldId id="263" r:id="rId7"/>
    <p:sldId id="264" r:id="rId8"/>
    <p:sldId id="314" r:id="rId9"/>
    <p:sldId id="316" r:id="rId10"/>
    <p:sldId id="319" r:id="rId11"/>
    <p:sldId id="320" r:id="rId12"/>
    <p:sldId id="445" r:id="rId13"/>
    <p:sldId id="323" r:id="rId14"/>
    <p:sldId id="324" r:id="rId15"/>
    <p:sldId id="325" r:id="rId16"/>
    <p:sldId id="327" r:id="rId17"/>
    <p:sldId id="265" r:id="rId18"/>
    <p:sldId id="266" r:id="rId19"/>
    <p:sldId id="267" r:id="rId20"/>
    <p:sldId id="330"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446" r:id="rId49"/>
    <p:sldId id="447" r:id="rId50"/>
    <p:sldId id="295" r:id="rId51"/>
    <p:sldId id="296" r:id="rId52"/>
    <p:sldId id="297" r:id="rId53"/>
    <p:sldId id="298" r:id="rId54"/>
    <p:sldId id="299" r:id="rId55"/>
    <p:sldId id="300" r:id="rId56"/>
    <p:sldId id="301" r:id="rId57"/>
    <p:sldId id="302" r:id="rId58"/>
    <p:sldId id="303" r:id="rId59"/>
    <p:sldId id="304" r:id="rId60"/>
    <p:sldId id="305" r:id="rId61"/>
    <p:sldId id="306" r:id="rId62"/>
    <p:sldId id="307" r:id="rId63"/>
    <p:sldId id="308" r:id="rId64"/>
    <p:sldId id="311" r:id="rId65"/>
    <p:sldId id="310" r:id="rId66"/>
    <p:sldId id="312" r:id="rId67"/>
    <p:sldId id="439" r:id="rId68"/>
    <p:sldId id="442" r:id="rId69"/>
    <p:sldId id="440" r:id="rId70"/>
    <p:sldId id="438" r:id="rId71"/>
    <p:sldId id="444" r:id="rId72"/>
    <p:sldId id="443" r:id="rId73"/>
    <p:sldId id="329" r:id="rId74"/>
  </p:sldIdLst>
  <p:sldSz cx="12192000" cy="6858000"/>
  <p:notesSz cx="9866313" cy="6735763"/>
  <p:embeddedFontLst>
    <p:embeddedFont>
      <p:font typeface="Calibri" panose="020F0502020204030204" pitchFamily="34" charset="0"/>
      <p:regular r:id="rId76"/>
      <p:bold r:id="rId77"/>
      <p:italic r:id="rId78"/>
      <p:boldItalic r:id="rId79"/>
    </p:embeddedFont>
    <p:embeddedFont>
      <p:font typeface="Century Gothic" panose="020B0502020202020204" pitchFamily="34" charset="0"/>
      <p:regular r:id="rId80"/>
      <p:bold r:id="rId81"/>
      <p:italic r:id="rId82"/>
      <p:boldItalic r:id="rId8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9" roundtripDataSignature="AMtx7mgy6sIpNscqYH/miU87Sa+oTq9/8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064F094-E8B5-4F2C-ABBC-AD91B13B5A5E}">
  <a:tblStyle styleId="{D064F094-E8B5-4F2C-ABBC-AD91B13B5A5E}"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48276CA-95F9-4ACF-BAE9-2ECC57B9C741}" styleName="Table_1">
    <a:wholeTbl>
      <a:tcTxStyle b="off" i="off">
        <a:font>
          <a:latin typeface="Century Gothic"/>
          <a:ea typeface="Century Gothic"/>
          <a:cs typeface="Century Gothic"/>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9E7E7"/>
          </a:solidFill>
        </a:fill>
      </a:tcStyle>
    </a:wholeTbl>
    <a:band1H>
      <a:tcTxStyle b="off" i="off"/>
      <a:tcStyle>
        <a:tcBdr/>
        <a:fill>
          <a:solidFill>
            <a:srgbClr val="F3CCCB"/>
          </a:solidFill>
        </a:fill>
      </a:tcStyle>
    </a:band1H>
    <a:band2H>
      <a:tcTxStyle b="off" i="off"/>
      <a:tcStyle>
        <a:tcBdr/>
      </a:tcStyle>
    </a:band2H>
    <a:band1V>
      <a:tcTxStyle b="off" i="off"/>
      <a:tcStyle>
        <a:tcBdr/>
        <a:fill>
          <a:solidFill>
            <a:srgbClr val="F3CCCB"/>
          </a:solidFill>
        </a:fill>
      </a:tcStyle>
    </a:band1V>
    <a:band2V>
      <a:tcTxStyle b="off" i="off"/>
      <a:tcStyle>
        <a:tcBdr/>
      </a:tcStyle>
    </a:band2V>
    <a:lastCol>
      <a:tcTxStyle b="on" i="off">
        <a:font>
          <a:latin typeface="Century Gothic"/>
          <a:ea typeface="Century Gothic"/>
          <a:cs typeface="Century Gothic"/>
        </a:font>
        <a:schemeClr val="lt1"/>
      </a:tcTxStyle>
      <a:tcStyle>
        <a:tcBdr/>
        <a:fill>
          <a:solidFill>
            <a:schemeClr val="accent1"/>
          </a:solidFill>
        </a:fill>
      </a:tcStyle>
    </a:lastCol>
    <a:firstCol>
      <a:tcTxStyle b="on" i="off">
        <a:font>
          <a:latin typeface="Century Gothic"/>
          <a:ea typeface="Century Gothic"/>
          <a:cs typeface="Century Gothic"/>
        </a:font>
        <a:schemeClr val="lt1"/>
      </a:tcTxStyle>
      <a:tcStyle>
        <a:tcBdr/>
        <a:fill>
          <a:solidFill>
            <a:schemeClr val="accent1"/>
          </a:solidFill>
        </a:fill>
      </a:tcStyle>
    </a:firstCol>
    <a:lastRow>
      <a:tcTxStyle b="on" i="off">
        <a:font>
          <a:latin typeface="Century Gothic"/>
          <a:ea typeface="Century Gothic"/>
          <a:cs typeface="Century Gothic"/>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entury Gothic"/>
          <a:ea typeface="Century Gothic"/>
          <a:cs typeface="Century Gothic"/>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7"/>
    <p:restoredTop sz="85648"/>
  </p:normalViewPr>
  <p:slideViewPr>
    <p:cSldViewPr snapToGrid="0">
      <p:cViewPr varScale="1">
        <p:scale>
          <a:sx n="76" d="100"/>
          <a:sy n="76" d="100"/>
        </p:scale>
        <p:origin x="989" y="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9" Type="http://customschemas.google.com/relationships/presentationmetadata" Target="meta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4.fntdata"/><Relationship Id="rId5" Type="http://schemas.openxmlformats.org/officeDocument/2006/relationships/slide" Target="slides/slide4.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5.fntdata"/><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83" Type="http://schemas.openxmlformats.org/officeDocument/2006/relationships/font" Target="fonts/font8.fntdata"/><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3.fntdata"/><Relationship Id="rId8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4275402" cy="33795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588628" y="0"/>
            <a:ext cx="4275402" cy="33795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86632" y="3241586"/>
            <a:ext cx="7893050" cy="265220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397806"/>
            <a:ext cx="4275402" cy="33795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588628" y="6397806"/>
            <a:ext cx="4275402" cy="33795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tr-TR"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notes"/>
          <p:cNvSpPr txBox="1">
            <a:spLocks noGrp="1"/>
          </p:cNvSpPr>
          <p:nvPr>
            <p:ph type="body" idx="1"/>
          </p:nvPr>
        </p:nvSpPr>
        <p:spPr>
          <a:xfrm>
            <a:off x="986632" y="3241586"/>
            <a:ext cx="7893050" cy="265220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6" name="Google Shape;146;p1: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p68: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8" name="Google Shape;758;p68:notes"/>
          <p:cNvSpPr txBox="1">
            <a:spLocks noGrp="1"/>
          </p:cNvSpPr>
          <p:nvPr>
            <p:ph type="body" idx="1"/>
          </p:nvPr>
        </p:nvSpPr>
        <p:spPr>
          <a:xfrm>
            <a:off x="986632" y="3241586"/>
            <a:ext cx="7893050" cy="265220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59" name="Google Shape;759;p68:notes"/>
          <p:cNvSpPr txBox="1">
            <a:spLocks noGrp="1"/>
          </p:cNvSpPr>
          <p:nvPr>
            <p:ph type="sldNum" idx="12"/>
          </p:nvPr>
        </p:nvSpPr>
        <p:spPr>
          <a:xfrm>
            <a:off x="5588628" y="6397806"/>
            <a:ext cx="4275402" cy="33795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tr-TR"/>
              <a:t>10</a:t>
            </a:fld>
            <a:endParaRPr/>
          </a:p>
        </p:txBody>
      </p:sp>
    </p:spTree>
    <p:extLst>
      <p:ext uri="{BB962C8B-B14F-4D97-AF65-F5344CB8AC3E}">
        <p14:creationId xmlns:p14="http://schemas.microsoft.com/office/powerpoint/2010/main" val="3909828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70:notes"/>
          <p:cNvSpPr txBox="1">
            <a:spLocks noGrp="1"/>
          </p:cNvSpPr>
          <p:nvPr>
            <p:ph type="body" idx="1"/>
          </p:nvPr>
        </p:nvSpPr>
        <p:spPr>
          <a:xfrm>
            <a:off x="986632" y="3241586"/>
            <a:ext cx="7893050" cy="265220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75" name="Google Shape;775;p70: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995509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p73:notes"/>
          <p:cNvSpPr txBox="1">
            <a:spLocks noGrp="1"/>
          </p:cNvSpPr>
          <p:nvPr>
            <p:ph type="body" idx="1"/>
          </p:nvPr>
        </p:nvSpPr>
        <p:spPr>
          <a:xfrm>
            <a:off x="986632" y="3241586"/>
            <a:ext cx="7893050" cy="265220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0" name="Google Shape;810;p73: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74735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p74:notes"/>
          <p:cNvSpPr txBox="1">
            <a:spLocks noGrp="1"/>
          </p:cNvSpPr>
          <p:nvPr>
            <p:ph type="body" idx="1"/>
          </p:nvPr>
        </p:nvSpPr>
        <p:spPr>
          <a:xfrm>
            <a:off x="986632" y="3241586"/>
            <a:ext cx="7893050" cy="265220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5" name="Google Shape;815;p74: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72472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p75:notes"/>
          <p:cNvSpPr txBox="1">
            <a:spLocks noGrp="1"/>
          </p:cNvSpPr>
          <p:nvPr>
            <p:ph type="body" idx="1"/>
          </p:nvPr>
        </p:nvSpPr>
        <p:spPr>
          <a:xfrm>
            <a:off x="986632" y="3241586"/>
            <a:ext cx="7893050" cy="265220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7" name="Google Shape;827;p75: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424534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p77:notes"/>
          <p:cNvSpPr txBox="1">
            <a:spLocks noGrp="1"/>
          </p:cNvSpPr>
          <p:nvPr>
            <p:ph type="body" idx="1"/>
          </p:nvPr>
        </p:nvSpPr>
        <p:spPr>
          <a:xfrm>
            <a:off x="986632" y="3241586"/>
            <a:ext cx="7893050" cy="265220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49" name="Google Shape;849;p77: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766180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3:notes"/>
          <p:cNvSpPr txBox="1">
            <a:spLocks noGrp="1"/>
          </p:cNvSpPr>
          <p:nvPr>
            <p:ph type="body" idx="1"/>
          </p:nvPr>
        </p:nvSpPr>
        <p:spPr>
          <a:xfrm>
            <a:off x="986632" y="3241586"/>
            <a:ext cx="7893050" cy="265220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1" name="Google Shape;261;p13: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4:notes"/>
          <p:cNvSpPr txBox="1">
            <a:spLocks noGrp="1"/>
          </p:cNvSpPr>
          <p:nvPr>
            <p:ph type="body" idx="1"/>
          </p:nvPr>
        </p:nvSpPr>
        <p:spPr>
          <a:xfrm>
            <a:off x="986632" y="3241586"/>
            <a:ext cx="7893050" cy="265220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6" name="Google Shape;266;p14: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5:notes"/>
          <p:cNvSpPr txBox="1">
            <a:spLocks noGrp="1"/>
          </p:cNvSpPr>
          <p:nvPr>
            <p:ph type="body" idx="1"/>
          </p:nvPr>
        </p:nvSpPr>
        <p:spPr>
          <a:xfrm>
            <a:off x="986632" y="3241586"/>
            <a:ext cx="7893050" cy="265220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4" name="Google Shape;274;p15: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6:notes"/>
          <p:cNvSpPr txBox="1">
            <a:spLocks noGrp="1"/>
          </p:cNvSpPr>
          <p:nvPr>
            <p:ph type="body" idx="1"/>
          </p:nvPr>
        </p:nvSpPr>
        <p:spPr>
          <a:xfrm>
            <a:off x="986632" y="3241586"/>
            <a:ext cx="7893050" cy="265220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3" name="Google Shape;283;p16: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92916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2:notes"/>
          <p:cNvSpPr txBox="1">
            <a:spLocks noGrp="1"/>
          </p:cNvSpPr>
          <p:nvPr>
            <p:ph type="body" idx="1"/>
          </p:nvPr>
        </p:nvSpPr>
        <p:spPr>
          <a:xfrm>
            <a:off x="986632" y="3241586"/>
            <a:ext cx="7893050" cy="265220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4" name="Google Shape;154;p2: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6:notes"/>
          <p:cNvSpPr txBox="1">
            <a:spLocks noGrp="1"/>
          </p:cNvSpPr>
          <p:nvPr>
            <p:ph type="body" idx="1"/>
          </p:nvPr>
        </p:nvSpPr>
        <p:spPr>
          <a:xfrm>
            <a:off x="986632" y="3241586"/>
            <a:ext cx="7893050" cy="265220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3" name="Google Shape;283;p16: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7:notes"/>
          <p:cNvSpPr txBox="1">
            <a:spLocks noGrp="1"/>
          </p:cNvSpPr>
          <p:nvPr>
            <p:ph type="body" idx="1"/>
          </p:nvPr>
        </p:nvSpPr>
        <p:spPr>
          <a:xfrm>
            <a:off x="986632" y="3241586"/>
            <a:ext cx="7893050" cy="265220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1" name="Google Shape;291;p17: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8:notes"/>
          <p:cNvSpPr txBox="1">
            <a:spLocks noGrp="1"/>
          </p:cNvSpPr>
          <p:nvPr>
            <p:ph type="body" idx="1"/>
          </p:nvPr>
        </p:nvSpPr>
        <p:spPr>
          <a:xfrm>
            <a:off x="986632" y="3241586"/>
            <a:ext cx="7893050" cy="265220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9" name="Google Shape;299;p18: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9:notes"/>
          <p:cNvSpPr txBox="1">
            <a:spLocks noGrp="1"/>
          </p:cNvSpPr>
          <p:nvPr>
            <p:ph type="body" idx="1"/>
          </p:nvPr>
        </p:nvSpPr>
        <p:spPr>
          <a:xfrm>
            <a:off x="986632" y="3241586"/>
            <a:ext cx="7893050" cy="265220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7" name="Google Shape;307;p19: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0:notes"/>
          <p:cNvSpPr txBox="1">
            <a:spLocks noGrp="1"/>
          </p:cNvSpPr>
          <p:nvPr>
            <p:ph type="body" idx="1"/>
          </p:nvPr>
        </p:nvSpPr>
        <p:spPr>
          <a:xfrm>
            <a:off x="986632" y="3241586"/>
            <a:ext cx="7893050" cy="265220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6" name="Google Shape;316;p20: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1:notes"/>
          <p:cNvSpPr txBox="1">
            <a:spLocks noGrp="1"/>
          </p:cNvSpPr>
          <p:nvPr>
            <p:ph type="body" idx="1"/>
          </p:nvPr>
        </p:nvSpPr>
        <p:spPr>
          <a:xfrm>
            <a:off x="986632" y="3241586"/>
            <a:ext cx="7893050" cy="265220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3" name="Google Shape;323;p21: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22:notes"/>
          <p:cNvSpPr txBox="1">
            <a:spLocks noGrp="1"/>
          </p:cNvSpPr>
          <p:nvPr>
            <p:ph type="body" idx="1"/>
          </p:nvPr>
        </p:nvSpPr>
        <p:spPr>
          <a:xfrm>
            <a:off x="986632" y="3241586"/>
            <a:ext cx="7893050" cy="265220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1" name="Google Shape;331;p22: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3:notes"/>
          <p:cNvSpPr txBox="1">
            <a:spLocks noGrp="1"/>
          </p:cNvSpPr>
          <p:nvPr>
            <p:ph type="body" idx="1"/>
          </p:nvPr>
        </p:nvSpPr>
        <p:spPr>
          <a:xfrm>
            <a:off x="986632" y="3241586"/>
            <a:ext cx="7893050" cy="265220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9" name="Google Shape;339;p23: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24:notes"/>
          <p:cNvSpPr txBox="1">
            <a:spLocks noGrp="1"/>
          </p:cNvSpPr>
          <p:nvPr>
            <p:ph type="body" idx="1"/>
          </p:nvPr>
        </p:nvSpPr>
        <p:spPr>
          <a:xfrm>
            <a:off x="986632" y="3241586"/>
            <a:ext cx="7893050" cy="265220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7" name="Google Shape;347;p24: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25:notes"/>
          <p:cNvSpPr txBox="1">
            <a:spLocks noGrp="1"/>
          </p:cNvSpPr>
          <p:nvPr>
            <p:ph type="body" idx="1"/>
          </p:nvPr>
        </p:nvSpPr>
        <p:spPr>
          <a:xfrm>
            <a:off x="986632" y="3241586"/>
            <a:ext cx="7893050" cy="265220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5" name="Google Shape;355;p25: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4:notes"/>
          <p:cNvSpPr txBox="1">
            <a:spLocks noGrp="1"/>
          </p:cNvSpPr>
          <p:nvPr>
            <p:ph type="body" idx="1"/>
          </p:nvPr>
        </p:nvSpPr>
        <p:spPr>
          <a:xfrm>
            <a:off x="986632" y="3241586"/>
            <a:ext cx="7893050" cy="265220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2" name="Google Shape;172;p4: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26:notes"/>
          <p:cNvSpPr txBox="1">
            <a:spLocks noGrp="1"/>
          </p:cNvSpPr>
          <p:nvPr>
            <p:ph type="body" idx="1"/>
          </p:nvPr>
        </p:nvSpPr>
        <p:spPr>
          <a:xfrm>
            <a:off x="986632" y="3241586"/>
            <a:ext cx="7893050" cy="265220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3" name="Google Shape;363;p26: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27:notes"/>
          <p:cNvSpPr txBox="1">
            <a:spLocks noGrp="1"/>
          </p:cNvSpPr>
          <p:nvPr>
            <p:ph type="body" idx="1"/>
          </p:nvPr>
        </p:nvSpPr>
        <p:spPr>
          <a:xfrm>
            <a:off x="986632" y="3241586"/>
            <a:ext cx="7893050" cy="265220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1" name="Google Shape;371;p27: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28:notes"/>
          <p:cNvSpPr txBox="1">
            <a:spLocks noGrp="1"/>
          </p:cNvSpPr>
          <p:nvPr>
            <p:ph type="body" idx="1"/>
          </p:nvPr>
        </p:nvSpPr>
        <p:spPr>
          <a:xfrm>
            <a:off x="986632" y="3241586"/>
            <a:ext cx="7893050" cy="265220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9" name="Google Shape;379;p28: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29:notes"/>
          <p:cNvSpPr txBox="1">
            <a:spLocks noGrp="1"/>
          </p:cNvSpPr>
          <p:nvPr>
            <p:ph type="body" idx="1"/>
          </p:nvPr>
        </p:nvSpPr>
        <p:spPr>
          <a:xfrm>
            <a:off x="986632" y="3241586"/>
            <a:ext cx="7893050" cy="265220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0" name="Google Shape;390;p29: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30:notes"/>
          <p:cNvSpPr txBox="1">
            <a:spLocks noGrp="1"/>
          </p:cNvSpPr>
          <p:nvPr>
            <p:ph type="body" idx="1"/>
          </p:nvPr>
        </p:nvSpPr>
        <p:spPr>
          <a:xfrm>
            <a:off x="986632" y="3241586"/>
            <a:ext cx="7893050" cy="265220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8" name="Google Shape;398;p30: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31:notes"/>
          <p:cNvSpPr txBox="1">
            <a:spLocks noGrp="1"/>
          </p:cNvSpPr>
          <p:nvPr>
            <p:ph type="body" idx="1"/>
          </p:nvPr>
        </p:nvSpPr>
        <p:spPr>
          <a:xfrm>
            <a:off x="986632" y="3241586"/>
            <a:ext cx="7893050" cy="265220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6" name="Google Shape;406;p31: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32:notes"/>
          <p:cNvSpPr txBox="1">
            <a:spLocks noGrp="1"/>
          </p:cNvSpPr>
          <p:nvPr>
            <p:ph type="body" idx="1"/>
          </p:nvPr>
        </p:nvSpPr>
        <p:spPr>
          <a:xfrm>
            <a:off x="986632" y="3241586"/>
            <a:ext cx="7893050" cy="265220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4" name="Google Shape;414;p32: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33:notes"/>
          <p:cNvSpPr txBox="1">
            <a:spLocks noGrp="1"/>
          </p:cNvSpPr>
          <p:nvPr>
            <p:ph type="body" idx="1"/>
          </p:nvPr>
        </p:nvSpPr>
        <p:spPr>
          <a:xfrm>
            <a:off x="986632" y="3241586"/>
            <a:ext cx="7893050" cy="265220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3" name="Google Shape;423;p33: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34:notes"/>
          <p:cNvSpPr txBox="1">
            <a:spLocks noGrp="1"/>
          </p:cNvSpPr>
          <p:nvPr>
            <p:ph type="body" idx="1"/>
          </p:nvPr>
        </p:nvSpPr>
        <p:spPr>
          <a:xfrm>
            <a:off x="986632" y="3241586"/>
            <a:ext cx="7893050" cy="265220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1" name="Google Shape;431;p34: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35:notes"/>
          <p:cNvSpPr txBox="1">
            <a:spLocks noGrp="1"/>
          </p:cNvSpPr>
          <p:nvPr>
            <p:ph type="body" idx="1"/>
          </p:nvPr>
        </p:nvSpPr>
        <p:spPr>
          <a:xfrm>
            <a:off x="986632" y="3241586"/>
            <a:ext cx="7893050" cy="265220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9" name="Google Shape;439;p35: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6:notes"/>
          <p:cNvSpPr txBox="1">
            <a:spLocks noGrp="1"/>
          </p:cNvSpPr>
          <p:nvPr>
            <p:ph type="body" idx="1"/>
          </p:nvPr>
        </p:nvSpPr>
        <p:spPr>
          <a:xfrm>
            <a:off x="986632" y="3241586"/>
            <a:ext cx="7893050" cy="265220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7" name="Google Shape;227;p6: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36:notes"/>
          <p:cNvSpPr txBox="1">
            <a:spLocks noGrp="1"/>
          </p:cNvSpPr>
          <p:nvPr>
            <p:ph type="body" idx="1"/>
          </p:nvPr>
        </p:nvSpPr>
        <p:spPr>
          <a:xfrm>
            <a:off x="986632" y="3241586"/>
            <a:ext cx="7893050" cy="265220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7" name="Google Shape;447;p36: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37:notes"/>
          <p:cNvSpPr txBox="1">
            <a:spLocks noGrp="1"/>
          </p:cNvSpPr>
          <p:nvPr>
            <p:ph type="body" idx="1"/>
          </p:nvPr>
        </p:nvSpPr>
        <p:spPr>
          <a:xfrm>
            <a:off x="986632" y="3241586"/>
            <a:ext cx="7893050" cy="265220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5" name="Google Shape;455;p37: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38:notes"/>
          <p:cNvSpPr txBox="1">
            <a:spLocks noGrp="1"/>
          </p:cNvSpPr>
          <p:nvPr>
            <p:ph type="body" idx="1"/>
          </p:nvPr>
        </p:nvSpPr>
        <p:spPr>
          <a:xfrm>
            <a:off x="986632" y="3241586"/>
            <a:ext cx="7893050" cy="265220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5" name="Google Shape;465;p38: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39:notes"/>
          <p:cNvSpPr txBox="1">
            <a:spLocks noGrp="1"/>
          </p:cNvSpPr>
          <p:nvPr>
            <p:ph type="body" idx="1"/>
          </p:nvPr>
        </p:nvSpPr>
        <p:spPr>
          <a:xfrm>
            <a:off x="986632" y="3241586"/>
            <a:ext cx="7893050" cy="265220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78" name="Google Shape;478;p39: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40:notes"/>
          <p:cNvSpPr txBox="1">
            <a:spLocks noGrp="1"/>
          </p:cNvSpPr>
          <p:nvPr>
            <p:ph type="body" idx="1"/>
          </p:nvPr>
        </p:nvSpPr>
        <p:spPr>
          <a:xfrm>
            <a:off x="986632" y="3241586"/>
            <a:ext cx="7893050" cy="265220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8" name="Google Shape;498;p40: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41:notes"/>
          <p:cNvSpPr txBox="1">
            <a:spLocks noGrp="1"/>
          </p:cNvSpPr>
          <p:nvPr>
            <p:ph type="body" idx="1"/>
          </p:nvPr>
        </p:nvSpPr>
        <p:spPr>
          <a:xfrm>
            <a:off x="986632" y="3241586"/>
            <a:ext cx="7893050" cy="265220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7" name="Google Shape;507;p41: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42:notes"/>
          <p:cNvSpPr txBox="1">
            <a:spLocks noGrp="1"/>
          </p:cNvSpPr>
          <p:nvPr>
            <p:ph type="body" idx="1"/>
          </p:nvPr>
        </p:nvSpPr>
        <p:spPr>
          <a:xfrm>
            <a:off x="986632" y="3241586"/>
            <a:ext cx="7893050" cy="265220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5" name="Google Shape;515;p42: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43:notes"/>
          <p:cNvSpPr txBox="1">
            <a:spLocks noGrp="1"/>
          </p:cNvSpPr>
          <p:nvPr>
            <p:ph type="body" idx="1"/>
          </p:nvPr>
        </p:nvSpPr>
        <p:spPr>
          <a:xfrm>
            <a:off x="986632" y="3241586"/>
            <a:ext cx="7893050" cy="265220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3" name="Google Shape;523;p43: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44:notes"/>
          <p:cNvSpPr txBox="1">
            <a:spLocks noGrp="1"/>
          </p:cNvSpPr>
          <p:nvPr>
            <p:ph type="body" idx="1"/>
          </p:nvPr>
        </p:nvSpPr>
        <p:spPr>
          <a:xfrm>
            <a:off x="986632" y="3241586"/>
            <a:ext cx="7893050" cy="265220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8" name="Google Shape;538;p44: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45:notes"/>
          <p:cNvSpPr txBox="1">
            <a:spLocks noGrp="1"/>
          </p:cNvSpPr>
          <p:nvPr>
            <p:ph type="body" idx="1"/>
          </p:nvPr>
        </p:nvSpPr>
        <p:spPr>
          <a:xfrm>
            <a:off x="986632" y="3241586"/>
            <a:ext cx="7893050" cy="265220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6" name="Google Shape;546;p45: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8:notes"/>
          <p:cNvSpPr txBox="1">
            <a:spLocks noGrp="1"/>
          </p:cNvSpPr>
          <p:nvPr>
            <p:ph type="body" idx="1"/>
          </p:nvPr>
        </p:nvSpPr>
        <p:spPr>
          <a:xfrm>
            <a:off x="986632" y="3241586"/>
            <a:ext cx="7893050" cy="265220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6" name="Google Shape;236;p8: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46:notes"/>
          <p:cNvSpPr txBox="1">
            <a:spLocks noGrp="1"/>
          </p:cNvSpPr>
          <p:nvPr>
            <p:ph type="body" idx="1"/>
          </p:nvPr>
        </p:nvSpPr>
        <p:spPr>
          <a:xfrm>
            <a:off x="986632" y="3241586"/>
            <a:ext cx="7893050" cy="265220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4" name="Google Shape;554;p46: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47:notes"/>
          <p:cNvSpPr txBox="1">
            <a:spLocks noGrp="1"/>
          </p:cNvSpPr>
          <p:nvPr>
            <p:ph type="body" idx="1"/>
          </p:nvPr>
        </p:nvSpPr>
        <p:spPr>
          <a:xfrm>
            <a:off x="986632" y="3241586"/>
            <a:ext cx="7893050" cy="265220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3" name="Google Shape;563;p47: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48:notes"/>
          <p:cNvSpPr txBox="1">
            <a:spLocks noGrp="1"/>
          </p:cNvSpPr>
          <p:nvPr>
            <p:ph type="body" idx="1"/>
          </p:nvPr>
        </p:nvSpPr>
        <p:spPr>
          <a:xfrm>
            <a:off x="986632" y="3241586"/>
            <a:ext cx="7893050" cy="265220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1" name="Google Shape;571;p48: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49:notes"/>
          <p:cNvSpPr txBox="1">
            <a:spLocks noGrp="1"/>
          </p:cNvSpPr>
          <p:nvPr>
            <p:ph type="body" idx="1"/>
          </p:nvPr>
        </p:nvSpPr>
        <p:spPr>
          <a:xfrm>
            <a:off x="986632" y="3241586"/>
            <a:ext cx="7893050" cy="265220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9" name="Google Shape;579;p49: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50:notes"/>
          <p:cNvSpPr txBox="1">
            <a:spLocks noGrp="1"/>
          </p:cNvSpPr>
          <p:nvPr>
            <p:ph type="body" idx="1"/>
          </p:nvPr>
        </p:nvSpPr>
        <p:spPr>
          <a:xfrm>
            <a:off x="986632" y="3241586"/>
            <a:ext cx="7893050" cy="265220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8" name="Google Shape;588;p50: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51:notes"/>
          <p:cNvSpPr txBox="1">
            <a:spLocks noGrp="1"/>
          </p:cNvSpPr>
          <p:nvPr>
            <p:ph type="body" idx="1"/>
          </p:nvPr>
        </p:nvSpPr>
        <p:spPr>
          <a:xfrm>
            <a:off x="986632" y="3241586"/>
            <a:ext cx="7893050" cy="265220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7" name="Google Shape;597;p51: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52:notes"/>
          <p:cNvSpPr txBox="1">
            <a:spLocks noGrp="1"/>
          </p:cNvSpPr>
          <p:nvPr>
            <p:ph type="body" idx="1"/>
          </p:nvPr>
        </p:nvSpPr>
        <p:spPr>
          <a:xfrm>
            <a:off x="986632" y="3241586"/>
            <a:ext cx="7893050" cy="265220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8" name="Google Shape;608;p52: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53:notes"/>
          <p:cNvSpPr txBox="1">
            <a:spLocks noGrp="1"/>
          </p:cNvSpPr>
          <p:nvPr>
            <p:ph type="body" idx="1"/>
          </p:nvPr>
        </p:nvSpPr>
        <p:spPr>
          <a:xfrm>
            <a:off x="986632" y="3241586"/>
            <a:ext cx="7893050" cy="265220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7" name="Google Shape;617;p53: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54:notes"/>
          <p:cNvSpPr txBox="1">
            <a:spLocks noGrp="1"/>
          </p:cNvSpPr>
          <p:nvPr>
            <p:ph type="body" idx="1"/>
          </p:nvPr>
        </p:nvSpPr>
        <p:spPr>
          <a:xfrm>
            <a:off x="986632" y="3241586"/>
            <a:ext cx="7893050" cy="265220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5" name="Google Shape;625;p54: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55:notes"/>
          <p:cNvSpPr txBox="1">
            <a:spLocks noGrp="1"/>
          </p:cNvSpPr>
          <p:nvPr>
            <p:ph type="body" idx="1"/>
          </p:nvPr>
        </p:nvSpPr>
        <p:spPr>
          <a:xfrm>
            <a:off x="986632" y="3241586"/>
            <a:ext cx="7893050" cy="265220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3" name="Google Shape;633;p55: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9:notes"/>
          <p:cNvSpPr txBox="1">
            <a:spLocks noGrp="1"/>
          </p:cNvSpPr>
          <p:nvPr>
            <p:ph type="body" idx="1"/>
          </p:nvPr>
        </p:nvSpPr>
        <p:spPr>
          <a:xfrm>
            <a:off x="986632" y="3241586"/>
            <a:ext cx="7893050" cy="265220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4" name="Google Shape;244;p9: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56:notes"/>
          <p:cNvSpPr txBox="1">
            <a:spLocks noGrp="1"/>
          </p:cNvSpPr>
          <p:nvPr>
            <p:ph type="body" idx="1"/>
          </p:nvPr>
        </p:nvSpPr>
        <p:spPr>
          <a:xfrm>
            <a:off x="986632" y="3241586"/>
            <a:ext cx="7893050" cy="265220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5" name="Google Shape;645;p56: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p59:notes"/>
          <p:cNvSpPr txBox="1">
            <a:spLocks noGrp="1"/>
          </p:cNvSpPr>
          <p:nvPr>
            <p:ph type="body" idx="1"/>
          </p:nvPr>
        </p:nvSpPr>
        <p:spPr>
          <a:xfrm>
            <a:off x="986632" y="3241586"/>
            <a:ext cx="7893050" cy="265220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7" name="Google Shape;687;p59: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58:notes"/>
          <p:cNvSpPr txBox="1">
            <a:spLocks noGrp="1"/>
          </p:cNvSpPr>
          <p:nvPr>
            <p:ph type="body" idx="1"/>
          </p:nvPr>
        </p:nvSpPr>
        <p:spPr>
          <a:xfrm>
            <a:off x="986632" y="3241586"/>
            <a:ext cx="7893050" cy="265220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7" name="Google Shape;677;p58: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p60:notes"/>
          <p:cNvSpPr txBox="1">
            <a:spLocks noGrp="1"/>
          </p:cNvSpPr>
          <p:nvPr>
            <p:ph type="body" idx="1"/>
          </p:nvPr>
        </p:nvSpPr>
        <p:spPr>
          <a:xfrm>
            <a:off x="986632" y="3241586"/>
            <a:ext cx="7893050" cy="265220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6" name="Google Shape;696;p60: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p79:notes"/>
          <p:cNvSpPr txBox="1">
            <a:spLocks noGrp="1"/>
          </p:cNvSpPr>
          <p:nvPr>
            <p:ph type="body" idx="1"/>
          </p:nvPr>
        </p:nvSpPr>
        <p:spPr>
          <a:xfrm>
            <a:off x="986632" y="3241586"/>
            <a:ext cx="7893050" cy="265220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2" name="Google Shape;862;p79: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0:notes"/>
          <p:cNvSpPr txBox="1">
            <a:spLocks noGrp="1"/>
          </p:cNvSpPr>
          <p:nvPr>
            <p:ph type="body" idx="1"/>
          </p:nvPr>
        </p:nvSpPr>
        <p:spPr>
          <a:xfrm>
            <a:off x="986632" y="3241586"/>
            <a:ext cx="7893050" cy="265220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2" name="Google Shape;252;p10: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62:notes"/>
          <p:cNvSpPr txBox="1">
            <a:spLocks noGrp="1"/>
          </p:cNvSpPr>
          <p:nvPr>
            <p:ph type="body" idx="1"/>
          </p:nvPr>
        </p:nvSpPr>
        <p:spPr>
          <a:xfrm>
            <a:off x="986632" y="3241586"/>
            <a:ext cx="7893050" cy="265220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9" name="Google Shape;709;p62: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82649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64:notes"/>
          <p:cNvSpPr txBox="1">
            <a:spLocks noGrp="1"/>
          </p:cNvSpPr>
          <p:nvPr>
            <p:ph type="body" idx="1"/>
          </p:nvPr>
        </p:nvSpPr>
        <p:spPr>
          <a:xfrm>
            <a:off x="986632" y="3241586"/>
            <a:ext cx="7893050" cy="265220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2" name="Google Shape;732;p64: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727423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aşlık Slaydı" type="title">
  <p:cSld name="TITLE">
    <p:spTree>
      <p:nvGrpSpPr>
        <p:cNvPr id="1" name="Shape 16"/>
        <p:cNvGrpSpPr/>
        <p:nvPr/>
      </p:nvGrpSpPr>
      <p:grpSpPr>
        <a:xfrm>
          <a:off x="0" y="0"/>
          <a:ext cx="0" cy="0"/>
          <a:chOff x="0" y="0"/>
          <a:chExt cx="0" cy="0"/>
        </a:xfrm>
      </p:grpSpPr>
      <p:pic>
        <p:nvPicPr>
          <p:cNvPr id="17" name="Google Shape;17;p81" descr="C0-HD-BTM.png"/>
          <p:cNvPicPr preferRelativeResize="0"/>
          <p:nvPr/>
        </p:nvPicPr>
        <p:blipFill rotWithShape="1">
          <a:blip r:embed="rId2">
            <a:alphaModFix/>
          </a:blip>
          <a:srcRect/>
          <a:stretch/>
        </p:blipFill>
        <p:spPr>
          <a:xfrm>
            <a:off x="0" y="4375150"/>
            <a:ext cx="12192000" cy="2482850"/>
          </a:xfrm>
          <a:prstGeom prst="rect">
            <a:avLst/>
          </a:prstGeom>
          <a:noFill/>
          <a:ln>
            <a:noFill/>
          </a:ln>
        </p:spPr>
      </p:pic>
      <p:sp>
        <p:nvSpPr>
          <p:cNvPr id="18" name="Google Shape;18;p81"/>
          <p:cNvSpPr txBox="1">
            <a:spLocks noGrp="1"/>
          </p:cNvSpPr>
          <p:nvPr>
            <p:ph type="ctrTitle"/>
          </p:nvPr>
        </p:nvSpPr>
        <p:spPr>
          <a:xfrm>
            <a:off x="1371600" y="1803405"/>
            <a:ext cx="9448800" cy="182509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entury Gothic"/>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81"/>
          <p:cNvSpPr txBox="1">
            <a:spLocks noGrp="1"/>
          </p:cNvSpPr>
          <p:nvPr>
            <p:ph type="subTitle" idx="1"/>
          </p:nvPr>
        </p:nvSpPr>
        <p:spPr>
          <a:xfrm>
            <a:off x="1371600" y="3632201"/>
            <a:ext cx="9448800" cy="6858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2000"/>
              <a:buNone/>
              <a:defRPr sz="20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 name="Google Shape;20;p81"/>
          <p:cNvSpPr txBox="1">
            <a:spLocks noGrp="1"/>
          </p:cNvSpPr>
          <p:nvPr>
            <p:ph type="dt" idx="10"/>
          </p:nvPr>
        </p:nvSpPr>
        <p:spPr>
          <a:xfrm>
            <a:off x="7909561" y="4314328"/>
            <a:ext cx="2910840" cy="374642"/>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81"/>
          <p:cNvSpPr txBox="1">
            <a:spLocks noGrp="1"/>
          </p:cNvSpPr>
          <p:nvPr>
            <p:ph type="ftr" idx="11"/>
          </p:nvPr>
        </p:nvSpPr>
        <p:spPr>
          <a:xfrm>
            <a:off x="1371600" y="4323845"/>
            <a:ext cx="6400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81"/>
          <p:cNvSpPr txBox="1">
            <a:spLocks noGrp="1"/>
          </p:cNvSpPr>
          <p:nvPr>
            <p:ph type="sldNum" idx="12"/>
          </p:nvPr>
        </p:nvSpPr>
        <p:spPr>
          <a:xfrm>
            <a:off x="8077200" y="1430866"/>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Yazılı Panoramik Resim">
  <p:cSld name="Yazılı Panoramik Resim">
    <p:spTree>
      <p:nvGrpSpPr>
        <p:cNvPr id="1" name="Shape 75"/>
        <p:cNvGrpSpPr/>
        <p:nvPr/>
      </p:nvGrpSpPr>
      <p:grpSpPr>
        <a:xfrm>
          <a:off x="0" y="0"/>
          <a:ext cx="0" cy="0"/>
          <a:chOff x="0" y="0"/>
          <a:chExt cx="0" cy="0"/>
        </a:xfrm>
      </p:grpSpPr>
      <p:sp>
        <p:nvSpPr>
          <p:cNvPr id="76" name="Google Shape;76;p90"/>
          <p:cNvSpPr txBox="1">
            <a:spLocks noGrp="1"/>
          </p:cNvSpPr>
          <p:nvPr>
            <p:ph type="title"/>
          </p:nvPr>
        </p:nvSpPr>
        <p:spPr>
          <a:xfrm>
            <a:off x="685777" y="4697360"/>
            <a:ext cx="10822034" cy="81935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90"/>
          <p:cNvSpPr>
            <a:spLocks noGrp="1"/>
          </p:cNvSpPr>
          <p:nvPr>
            <p:ph type="pic" idx="2"/>
          </p:nvPr>
        </p:nvSpPr>
        <p:spPr>
          <a:xfrm>
            <a:off x="681727" y="941439"/>
            <a:ext cx="10821840" cy="3478161"/>
          </a:xfrm>
          <a:prstGeom prst="rect">
            <a:avLst/>
          </a:prstGeom>
          <a:noFill/>
          <a:ln>
            <a:noFill/>
          </a:ln>
        </p:spPr>
      </p:sp>
      <p:sp>
        <p:nvSpPr>
          <p:cNvPr id="78" name="Google Shape;78;p90"/>
          <p:cNvSpPr txBox="1">
            <a:spLocks noGrp="1"/>
          </p:cNvSpPr>
          <p:nvPr>
            <p:ph type="body" idx="1"/>
          </p:nvPr>
        </p:nvSpPr>
        <p:spPr>
          <a:xfrm>
            <a:off x="685800" y="5516715"/>
            <a:ext cx="10820400" cy="70196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9" name="Google Shape;79;p90"/>
          <p:cNvSpPr txBox="1">
            <a:spLocks noGrp="1"/>
          </p:cNvSpPr>
          <p:nvPr>
            <p:ph type="dt" idx="10"/>
          </p:nvPr>
        </p:nvSpPr>
        <p:spPr>
          <a:xfrm>
            <a:off x="8595360" y="6356350"/>
            <a:ext cx="291084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90"/>
          <p:cNvSpPr txBox="1">
            <a:spLocks noGrp="1"/>
          </p:cNvSpPr>
          <p:nvPr>
            <p:ph type="ftr" idx="11"/>
          </p:nvPr>
        </p:nvSpPr>
        <p:spPr>
          <a:xfrm>
            <a:off x="685800" y="6355845"/>
            <a:ext cx="7772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90"/>
          <p:cNvSpPr txBox="1">
            <a:spLocks noGrp="1"/>
          </p:cNvSpPr>
          <p:nvPr>
            <p:ph type="sldNum" idx="12"/>
          </p:nvPr>
        </p:nvSpPr>
        <p:spPr>
          <a:xfrm>
            <a:off x="8763000" y="38100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Başlık ve Resim Yazısı">
  <p:cSld name="Başlık ve Resim Yazısı">
    <p:spTree>
      <p:nvGrpSpPr>
        <p:cNvPr id="1" name="Shape 82"/>
        <p:cNvGrpSpPr/>
        <p:nvPr/>
      </p:nvGrpSpPr>
      <p:grpSpPr>
        <a:xfrm>
          <a:off x="0" y="0"/>
          <a:ext cx="0" cy="0"/>
          <a:chOff x="0" y="0"/>
          <a:chExt cx="0" cy="0"/>
        </a:xfrm>
      </p:grpSpPr>
      <p:pic>
        <p:nvPicPr>
          <p:cNvPr id="83" name="Google Shape;83;p91" descr="C0-HD-BTM.png"/>
          <p:cNvPicPr preferRelativeResize="0"/>
          <p:nvPr/>
        </p:nvPicPr>
        <p:blipFill rotWithShape="1">
          <a:blip r:embed="rId2">
            <a:alphaModFix/>
          </a:blip>
          <a:srcRect/>
          <a:stretch/>
        </p:blipFill>
        <p:spPr>
          <a:xfrm>
            <a:off x="0" y="4375150"/>
            <a:ext cx="12192000" cy="2482850"/>
          </a:xfrm>
          <a:prstGeom prst="rect">
            <a:avLst/>
          </a:prstGeom>
          <a:noFill/>
          <a:ln>
            <a:noFill/>
          </a:ln>
        </p:spPr>
      </p:pic>
      <p:sp>
        <p:nvSpPr>
          <p:cNvPr id="84" name="Google Shape;84;p91"/>
          <p:cNvSpPr txBox="1">
            <a:spLocks noGrp="1"/>
          </p:cNvSpPr>
          <p:nvPr>
            <p:ph type="title"/>
          </p:nvPr>
        </p:nvSpPr>
        <p:spPr>
          <a:xfrm>
            <a:off x="685800" y="753532"/>
            <a:ext cx="10820400" cy="280246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91"/>
          <p:cNvSpPr txBox="1">
            <a:spLocks noGrp="1"/>
          </p:cNvSpPr>
          <p:nvPr>
            <p:ph type="body" idx="1"/>
          </p:nvPr>
        </p:nvSpPr>
        <p:spPr>
          <a:xfrm>
            <a:off x="1024467" y="3649133"/>
            <a:ext cx="10130516" cy="999067"/>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6" name="Google Shape;86;p91"/>
          <p:cNvSpPr txBox="1">
            <a:spLocks noGrp="1"/>
          </p:cNvSpPr>
          <p:nvPr>
            <p:ph type="dt" idx="10"/>
          </p:nvPr>
        </p:nvSpPr>
        <p:spPr>
          <a:xfrm>
            <a:off x="7814452" y="381000"/>
            <a:ext cx="291084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91"/>
          <p:cNvSpPr txBox="1">
            <a:spLocks noGrp="1"/>
          </p:cNvSpPr>
          <p:nvPr>
            <p:ph type="ftr" idx="11"/>
          </p:nvPr>
        </p:nvSpPr>
        <p:spPr>
          <a:xfrm>
            <a:off x="685800" y="379941"/>
            <a:ext cx="699149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91"/>
          <p:cNvSpPr txBox="1">
            <a:spLocks noGrp="1"/>
          </p:cNvSpPr>
          <p:nvPr>
            <p:ph type="sldNum" idx="12"/>
          </p:nvPr>
        </p:nvSpPr>
        <p:spPr>
          <a:xfrm>
            <a:off x="10862452" y="381000"/>
            <a:ext cx="64374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Resim Yazılı Alıntı">
  <p:cSld name="Resim Yazılı Alıntı">
    <p:spTree>
      <p:nvGrpSpPr>
        <p:cNvPr id="1" name="Shape 89"/>
        <p:cNvGrpSpPr/>
        <p:nvPr/>
      </p:nvGrpSpPr>
      <p:grpSpPr>
        <a:xfrm>
          <a:off x="0" y="0"/>
          <a:ext cx="0" cy="0"/>
          <a:chOff x="0" y="0"/>
          <a:chExt cx="0" cy="0"/>
        </a:xfrm>
      </p:grpSpPr>
      <p:pic>
        <p:nvPicPr>
          <p:cNvPr id="90" name="Google Shape;90;p92" descr="C0-HD-BTM.png"/>
          <p:cNvPicPr preferRelativeResize="0"/>
          <p:nvPr/>
        </p:nvPicPr>
        <p:blipFill rotWithShape="1">
          <a:blip r:embed="rId2">
            <a:alphaModFix/>
          </a:blip>
          <a:srcRect/>
          <a:stretch/>
        </p:blipFill>
        <p:spPr>
          <a:xfrm>
            <a:off x="0" y="4375150"/>
            <a:ext cx="12192000" cy="2482850"/>
          </a:xfrm>
          <a:prstGeom prst="rect">
            <a:avLst/>
          </a:prstGeom>
          <a:noFill/>
          <a:ln>
            <a:noFill/>
          </a:ln>
        </p:spPr>
      </p:pic>
      <p:sp>
        <p:nvSpPr>
          <p:cNvPr id="91" name="Google Shape;91;p92"/>
          <p:cNvSpPr txBox="1">
            <a:spLocks noGrp="1"/>
          </p:cNvSpPr>
          <p:nvPr>
            <p:ph type="title"/>
          </p:nvPr>
        </p:nvSpPr>
        <p:spPr>
          <a:xfrm>
            <a:off x="1024467" y="753533"/>
            <a:ext cx="10151533" cy="260449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92"/>
          <p:cNvSpPr txBox="1">
            <a:spLocks noGrp="1"/>
          </p:cNvSpPr>
          <p:nvPr>
            <p:ph type="body" idx="1"/>
          </p:nvPr>
        </p:nvSpPr>
        <p:spPr>
          <a:xfrm>
            <a:off x="1303865" y="3365556"/>
            <a:ext cx="9592736" cy="44444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400"/>
              <a:buNone/>
              <a:defRPr sz="14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3" name="Google Shape;93;p92"/>
          <p:cNvSpPr txBox="1">
            <a:spLocks noGrp="1"/>
          </p:cNvSpPr>
          <p:nvPr>
            <p:ph type="body" idx="2"/>
          </p:nvPr>
        </p:nvSpPr>
        <p:spPr>
          <a:xfrm>
            <a:off x="1024467" y="3959862"/>
            <a:ext cx="10151533" cy="679871"/>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4" name="Google Shape;94;p92"/>
          <p:cNvSpPr txBox="1">
            <a:spLocks noGrp="1"/>
          </p:cNvSpPr>
          <p:nvPr>
            <p:ph type="dt" idx="10"/>
          </p:nvPr>
        </p:nvSpPr>
        <p:spPr>
          <a:xfrm>
            <a:off x="7814452" y="381000"/>
            <a:ext cx="291084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92"/>
          <p:cNvSpPr txBox="1">
            <a:spLocks noGrp="1"/>
          </p:cNvSpPr>
          <p:nvPr>
            <p:ph type="ftr" idx="11"/>
          </p:nvPr>
        </p:nvSpPr>
        <p:spPr>
          <a:xfrm>
            <a:off x="685800" y="379941"/>
            <a:ext cx="699149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92"/>
          <p:cNvSpPr txBox="1">
            <a:spLocks noGrp="1"/>
          </p:cNvSpPr>
          <p:nvPr>
            <p:ph type="sldNum" idx="12"/>
          </p:nvPr>
        </p:nvSpPr>
        <p:spPr>
          <a:xfrm>
            <a:off x="10862452" y="381000"/>
            <a:ext cx="64374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tr-TR"/>
              <a:t>‹#›</a:t>
            </a:fld>
            <a:endParaRPr/>
          </a:p>
        </p:txBody>
      </p:sp>
      <p:sp>
        <p:nvSpPr>
          <p:cNvPr id="97" name="Google Shape;97;p92"/>
          <p:cNvSpPr txBox="1"/>
          <p:nvPr/>
        </p:nvSpPr>
        <p:spPr>
          <a:xfrm>
            <a:off x="476250" y="933450"/>
            <a:ext cx="609600"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8000"/>
              <a:buFont typeface="Century Gothic"/>
              <a:buNone/>
            </a:pPr>
            <a:r>
              <a:rPr lang="tr-TR" sz="8000" b="0" i="0" u="none" strike="noStrike" cap="none">
                <a:solidFill>
                  <a:schemeClr val="dk1"/>
                </a:solidFill>
                <a:latin typeface="Century Gothic"/>
                <a:ea typeface="Century Gothic"/>
                <a:cs typeface="Century Gothic"/>
                <a:sym typeface="Century Gothic"/>
              </a:rPr>
              <a:t>“</a:t>
            </a:r>
            <a:endParaRPr sz="1400" b="0" i="0" u="none" strike="noStrike" cap="none">
              <a:solidFill>
                <a:srgbClr val="000000"/>
              </a:solidFill>
              <a:latin typeface="Arial"/>
              <a:ea typeface="Arial"/>
              <a:cs typeface="Arial"/>
              <a:sym typeface="Arial"/>
            </a:endParaRPr>
          </a:p>
        </p:txBody>
      </p:sp>
      <p:sp>
        <p:nvSpPr>
          <p:cNvPr id="98" name="Google Shape;98;p92"/>
          <p:cNvSpPr txBox="1"/>
          <p:nvPr/>
        </p:nvSpPr>
        <p:spPr>
          <a:xfrm>
            <a:off x="10984230" y="2701290"/>
            <a:ext cx="609600" cy="584776"/>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8000"/>
              <a:buFont typeface="Century Gothic"/>
              <a:buNone/>
            </a:pPr>
            <a:r>
              <a:rPr lang="tr-TR" sz="8000" b="0" i="0" u="none" strike="noStrike" cap="none">
                <a:solidFill>
                  <a:schemeClr val="dk1"/>
                </a:solidFill>
                <a:latin typeface="Century Gothic"/>
                <a:ea typeface="Century Gothic"/>
                <a:cs typeface="Century Gothic"/>
                <a:sym typeface="Century Gothic"/>
              </a:rPr>
              <a:t>”</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İsim Kartı">
  <p:cSld name="İsim Kartı">
    <p:spTree>
      <p:nvGrpSpPr>
        <p:cNvPr id="1" name="Shape 99"/>
        <p:cNvGrpSpPr/>
        <p:nvPr/>
      </p:nvGrpSpPr>
      <p:grpSpPr>
        <a:xfrm>
          <a:off x="0" y="0"/>
          <a:ext cx="0" cy="0"/>
          <a:chOff x="0" y="0"/>
          <a:chExt cx="0" cy="0"/>
        </a:xfrm>
      </p:grpSpPr>
      <p:pic>
        <p:nvPicPr>
          <p:cNvPr id="100" name="Google Shape;100;p93" descr="C0-HD-BTM.png"/>
          <p:cNvPicPr preferRelativeResize="0"/>
          <p:nvPr/>
        </p:nvPicPr>
        <p:blipFill rotWithShape="1">
          <a:blip r:embed="rId2">
            <a:alphaModFix/>
          </a:blip>
          <a:srcRect/>
          <a:stretch/>
        </p:blipFill>
        <p:spPr>
          <a:xfrm>
            <a:off x="0" y="4375150"/>
            <a:ext cx="12192000" cy="2482850"/>
          </a:xfrm>
          <a:prstGeom prst="rect">
            <a:avLst/>
          </a:prstGeom>
          <a:noFill/>
          <a:ln>
            <a:noFill/>
          </a:ln>
        </p:spPr>
      </p:pic>
      <p:sp>
        <p:nvSpPr>
          <p:cNvPr id="101" name="Google Shape;101;p93"/>
          <p:cNvSpPr txBox="1">
            <a:spLocks noGrp="1"/>
          </p:cNvSpPr>
          <p:nvPr>
            <p:ph type="title"/>
          </p:nvPr>
        </p:nvSpPr>
        <p:spPr>
          <a:xfrm>
            <a:off x="1024495" y="1124701"/>
            <a:ext cx="10146186" cy="251183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93"/>
          <p:cNvSpPr txBox="1">
            <a:spLocks noGrp="1"/>
          </p:cNvSpPr>
          <p:nvPr>
            <p:ph type="body" idx="1"/>
          </p:nvPr>
        </p:nvSpPr>
        <p:spPr>
          <a:xfrm>
            <a:off x="1024467" y="3648315"/>
            <a:ext cx="10144654" cy="99988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3" name="Google Shape;103;p93"/>
          <p:cNvSpPr txBox="1">
            <a:spLocks noGrp="1"/>
          </p:cNvSpPr>
          <p:nvPr>
            <p:ph type="dt" idx="10"/>
          </p:nvPr>
        </p:nvSpPr>
        <p:spPr>
          <a:xfrm>
            <a:off x="7814452" y="378883"/>
            <a:ext cx="291084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93"/>
          <p:cNvSpPr txBox="1">
            <a:spLocks noGrp="1"/>
          </p:cNvSpPr>
          <p:nvPr>
            <p:ph type="ftr" idx="11"/>
          </p:nvPr>
        </p:nvSpPr>
        <p:spPr>
          <a:xfrm>
            <a:off x="685800" y="378883"/>
            <a:ext cx="699149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93"/>
          <p:cNvSpPr txBox="1">
            <a:spLocks noGrp="1"/>
          </p:cNvSpPr>
          <p:nvPr>
            <p:ph type="sldNum" idx="12"/>
          </p:nvPr>
        </p:nvSpPr>
        <p:spPr>
          <a:xfrm>
            <a:off x="10862452" y="381000"/>
            <a:ext cx="64374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 Sütun">
  <p:cSld name="3 Sütun">
    <p:spTree>
      <p:nvGrpSpPr>
        <p:cNvPr id="1" name="Shape 106"/>
        <p:cNvGrpSpPr/>
        <p:nvPr/>
      </p:nvGrpSpPr>
      <p:grpSpPr>
        <a:xfrm>
          <a:off x="0" y="0"/>
          <a:ext cx="0" cy="0"/>
          <a:chOff x="0" y="0"/>
          <a:chExt cx="0" cy="0"/>
        </a:xfrm>
      </p:grpSpPr>
      <p:sp>
        <p:nvSpPr>
          <p:cNvPr id="107" name="Google Shape;107;p94"/>
          <p:cNvSpPr txBox="1">
            <a:spLocks noGrp="1"/>
          </p:cNvSpPr>
          <p:nvPr>
            <p:ph type="title"/>
          </p:nvPr>
        </p:nvSpPr>
        <p:spPr>
          <a:xfrm>
            <a:off x="2895600" y="761999"/>
            <a:ext cx="8610599" cy="1303867"/>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94"/>
          <p:cNvSpPr txBox="1">
            <a:spLocks noGrp="1"/>
          </p:cNvSpPr>
          <p:nvPr>
            <p:ph type="body" idx="1"/>
          </p:nvPr>
        </p:nvSpPr>
        <p:spPr>
          <a:xfrm>
            <a:off x="685800" y="2202080"/>
            <a:ext cx="3456432" cy="61732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0">
                <a:solidFill>
                  <a:schemeClr val="dk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9" name="Google Shape;109;p94"/>
          <p:cNvSpPr txBox="1">
            <a:spLocks noGrp="1"/>
          </p:cNvSpPr>
          <p:nvPr>
            <p:ph type="body" idx="2"/>
          </p:nvPr>
        </p:nvSpPr>
        <p:spPr>
          <a:xfrm>
            <a:off x="685799" y="2904565"/>
            <a:ext cx="3456432" cy="331413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400"/>
              <a:buNone/>
              <a:defRPr sz="1400"/>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000"/>
              <a:buNone/>
              <a:defRPr sz="1000"/>
            </a:lvl3pPr>
            <a:lvl4pPr marL="1828800" lvl="3" indent="-228600" algn="l">
              <a:lnSpc>
                <a:spcPct val="90000"/>
              </a:lnSpc>
              <a:spcBef>
                <a:spcPts val="500"/>
              </a:spcBef>
              <a:spcAft>
                <a:spcPts val="0"/>
              </a:spcAft>
              <a:buClr>
                <a:schemeClr val="dk1"/>
              </a:buClr>
              <a:buSzPts val="900"/>
              <a:buNone/>
              <a:defRPr sz="900"/>
            </a:lvl4pPr>
            <a:lvl5pPr marL="2286000" lvl="4" indent="-228600" algn="l">
              <a:lnSpc>
                <a:spcPct val="90000"/>
              </a:lnSpc>
              <a:spcBef>
                <a:spcPts val="500"/>
              </a:spcBef>
              <a:spcAft>
                <a:spcPts val="0"/>
              </a:spcAft>
              <a:buClr>
                <a:schemeClr val="dk1"/>
              </a:buClr>
              <a:buSzPts val="900"/>
              <a:buNone/>
              <a:defRPr sz="900"/>
            </a:lvl5pPr>
            <a:lvl6pPr marL="2743200" lvl="5" indent="-228600" algn="l">
              <a:lnSpc>
                <a:spcPct val="90000"/>
              </a:lnSpc>
              <a:spcBef>
                <a:spcPts val="500"/>
              </a:spcBef>
              <a:spcAft>
                <a:spcPts val="0"/>
              </a:spcAft>
              <a:buClr>
                <a:schemeClr val="dk1"/>
              </a:buClr>
              <a:buSzPts val="900"/>
              <a:buNone/>
              <a:defRPr sz="900"/>
            </a:lvl6pPr>
            <a:lvl7pPr marL="3200400" lvl="6" indent="-228600" algn="l">
              <a:lnSpc>
                <a:spcPct val="90000"/>
              </a:lnSpc>
              <a:spcBef>
                <a:spcPts val="500"/>
              </a:spcBef>
              <a:spcAft>
                <a:spcPts val="0"/>
              </a:spcAft>
              <a:buClr>
                <a:schemeClr val="dk1"/>
              </a:buClr>
              <a:buSzPts val="900"/>
              <a:buNone/>
              <a:defRPr sz="900"/>
            </a:lvl7pPr>
            <a:lvl8pPr marL="3657600" lvl="7" indent="-228600" algn="l">
              <a:lnSpc>
                <a:spcPct val="90000"/>
              </a:lnSpc>
              <a:spcBef>
                <a:spcPts val="500"/>
              </a:spcBef>
              <a:spcAft>
                <a:spcPts val="0"/>
              </a:spcAft>
              <a:buClr>
                <a:schemeClr val="dk1"/>
              </a:buClr>
              <a:buSzPts val="900"/>
              <a:buNone/>
              <a:defRPr sz="900"/>
            </a:lvl8pPr>
            <a:lvl9pPr marL="4114800" lvl="8" indent="-228600" algn="l">
              <a:lnSpc>
                <a:spcPct val="90000"/>
              </a:lnSpc>
              <a:spcBef>
                <a:spcPts val="500"/>
              </a:spcBef>
              <a:spcAft>
                <a:spcPts val="0"/>
              </a:spcAft>
              <a:buClr>
                <a:schemeClr val="dk1"/>
              </a:buClr>
              <a:buSzPts val="900"/>
              <a:buNone/>
              <a:defRPr sz="900"/>
            </a:lvl9pPr>
          </a:lstStyle>
          <a:p>
            <a:endParaRPr/>
          </a:p>
        </p:txBody>
      </p:sp>
      <p:sp>
        <p:nvSpPr>
          <p:cNvPr id="110" name="Google Shape;110;p94"/>
          <p:cNvSpPr txBox="1">
            <a:spLocks noGrp="1"/>
          </p:cNvSpPr>
          <p:nvPr>
            <p:ph type="body" idx="3"/>
          </p:nvPr>
        </p:nvSpPr>
        <p:spPr>
          <a:xfrm>
            <a:off x="4368800" y="2201333"/>
            <a:ext cx="3456432" cy="626534"/>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0">
                <a:solidFill>
                  <a:schemeClr val="dk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1" name="Google Shape;111;p94"/>
          <p:cNvSpPr txBox="1">
            <a:spLocks noGrp="1"/>
          </p:cNvSpPr>
          <p:nvPr>
            <p:ph type="body" idx="4"/>
          </p:nvPr>
        </p:nvSpPr>
        <p:spPr>
          <a:xfrm>
            <a:off x="4366858" y="2904067"/>
            <a:ext cx="3456432" cy="331461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400"/>
              <a:buNone/>
              <a:defRPr sz="1400"/>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000"/>
              <a:buNone/>
              <a:defRPr sz="1000"/>
            </a:lvl3pPr>
            <a:lvl4pPr marL="1828800" lvl="3" indent="-228600" algn="l">
              <a:lnSpc>
                <a:spcPct val="90000"/>
              </a:lnSpc>
              <a:spcBef>
                <a:spcPts val="500"/>
              </a:spcBef>
              <a:spcAft>
                <a:spcPts val="0"/>
              </a:spcAft>
              <a:buClr>
                <a:schemeClr val="dk1"/>
              </a:buClr>
              <a:buSzPts val="900"/>
              <a:buNone/>
              <a:defRPr sz="900"/>
            </a:lvl4pPr>
            <a:lvl5pPr marL="2286000" lvl="4" indent="-228600" algn="l">
              <a:lnSpc>
                <a:spcPct val="90000"/>
              </a:lnSpc>
              <a:spcBef>
                <a:spcPts val="500"/>
              </a:spcBef>
              <a:spcAft>
                <a:spcPts val="0"/>
              </a:spcAft>
              <a:buClr>
                <a:schemeClr val="dk1"/>
              </a:buClr>
              <a:buSzPts val="900"/>
              <a:buNone/>
              <a:defRPr sz="900"/>
            </a:lvl5pPr>
            <a:lvl6pPr marL="2743200" lvl="5" indent="-228600" algn="l">
              <a:lnSpc>
                <a:spcPct val="90000"/>
              </a:lnSpc>
              <a:spcBef>
                <a:spcPts val="500"/>
              </a:spcBef>
              <a:spcAft>
                <a:spcPts val="0"/>
              </a:spcAft>
              <a:buClr>
                <a:schemeClr val="dk1"/>
              </a:buClr>
              <a:buSzPts val="900"/>
              <a:buNone/>
              <a:defRPr sz="900"/>
            </a:lvl6pPr>
            <a:lvl7pPr marL="3200400" lvl="6" indent="-228600" algn="l">
              <a:lnSpc>
                <a:spcPct val="90000"/>
              </a:lnSpc>
              <a:spcBef>
                <a:spcPts val="500"/>
              </a:spcBef>
              <a:spcAft>
                <a:spcPts val="0"/>
              </a:spcAft>
              <a:buClr>
                <a:schemeClr val="dk1"/>
              </a:buClr>
              <a:buSzPts val="900"/>
              <a:buNone/>
              <a:defRPr sz="900"/>
            </a:lvl7pPr>
            <a:lvl8pPr marL="3657600" lvl="7" indent="-228600" algn="l">
              <a:lnSpc>
                <a:spcPct val="90000"/>
              </a:lnSpc>
              <a:spcBef>
                <a:spcPts val="500"/>
              </a:spcBef>
              <a:spcAft>
                <a:spcPts val="0"/>
              </a:spcAft>
              <a:buClr>
                <a:schemeClr val="dk1"/>
              </a:buClr>
              <a:buSzPts val="900"/>
              <a:buNone/>
              <a:defRPr sz="900"/>
            </a:lvl8pPr>
            <a:lvl9pPr marL="4114800" lvl="8" indent="-228600" algn="l">
              <a:lnSpc>
                <a:spcPct val="90000"/>
              </a:lnSpc>
              <a:spcBef>
                <a:spcPts val="500"/>
              </a:spcBef>
              <a:spcAft>
                <a:spcPts val="0"/>
              </a:spcAft>
              <a:buClr>
                <a:schemeClr val="dk1"/>
              </a:buClr>
              <a:buSzPts val="900"/>
              <a:buNone/>
              <a:defRPr sz="900"/>
            </a:lvl9pPr>
          </a:lstStyle>
          <a:p>
            <a:endParaRPr/>
          </a:p>
        </p:txBody>
      </p:sp>
      <p:sp>
        <p:nvSpPr>
          <p:cNvPr id="112" name="Google Shape;112;p94"/>
          <p:cNvSpPr txBox="1">
            <a:spLocks noGrp="1"/>
          </p:cNvSpPr>
          <p:nvPr>
            <p:ph type="body" idx="5"/>
          </p:nvPr>
        </p:nvSpPr>
        <p:spPr>
          <a:xfrm>
            <a:off x="8051800" y="2192866"/>
            <a:ext cx="3456432" cy="626534"/>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0">
                <a:solidFill>
                  <a:schemeClr val="dk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3" name="Google Shape;113;p94"/>
          <p:cNvSpPr txBox="1">
            <a:spLocks noGrp="1"/>
          </p:cNvSpPr>
          <p:nvPr>
            <p:ph type="body" idx="6"/>
          </p:nvPr>
        </p:nvSpPr>
        <p:spPr>
          <a:xfrm>
            <a:off x="8051801" y="2904565"/>
            <a:ext cx="3456432" cy="331413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400"/>
              <a:buNone/>
              <a:defRPr sz="1400"/>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000"/>
              <a:buNone/>
              <a:defRPr sz="1000"/>
            </a:lvl3pPr>
            <a:lvl4pPr marL="1828800" lvl="3" indent="-228600" algn="l">
              <a:lnSpc>
                <a:spcPct val="90000"/>
              </a:lnSpc>
              <a:spcBef>
                <a:spcPts val="500"/>
              </a:spcBef>
              <a:spcAft>
                <a:spcPts val="0"/>
              </a:spcAft>
              <a:buClr>
                <a:schemeClr val="dk1"/>
              </a:buClr>
              <a:buSzPts val="900"/>
              <a:buNone/>
              <a:defRPr sz="900"/>
            </a:lvl4pPr>
            <a:lvl5pPr marL="2286000" lvl="4" indent="-228600" algn="l">
              <a:lnSpc>
                <a:spcPct val="90000"/>
              </a:lnSpc>
              <a:spcBef>
                <a:spcPts val="500"/>
              </a:spcBef>
              <a:spcAft>
                <a:spcPts val="0"/>
              </a:spcAft>
              <a:buClr>
                <a:schemeClr val="dk1"/>
              </a:buClr>
              <a:buSzPts val="900"/>
              <a:buNone/>
              <a:defRPr sz="900"/>
            </a:lvl5pPr>
            <a:lvl6pPr marL="2743200" lvl="5" indent="-228600" algn="l">
              <a:lnSpc>
                <a:spcPct val="90000"/>
              </a:lnSpc>
              <a:spcBef>
                <a:spcPts val="500"/>
              </a:spcBef>
              <a:spcAft>
                <a:spcPts val="0"/>
              </a:spcAft>
              <a:buClr>
                <a:schemeClr val="dk1"/>
              </a:buClr>
              <a:buSzPts val="900"/>
              <a:buNone/>
              <a:defRPr sz="900"/>
            </a:lvl6pPr>
            <a:lvl7pPr marL="3200400" lvl="6" indent="-228600" algn="l">
              <a:lnSpc>
                <a:spcPct val="90000"/>
              </a:lnSpc>
              <a:spcBef>
                <a:spcPts val="500"/>
              </a:spcBef>
              <a:spcAft>
                <a:spcPts val="0"/>
              </a:spcAft>
              <a:buClr>
                <a:schemeClr val="dk1"/>
              </a:buClr>
              <a:buSzPts val="900"/>
              <a:buNone/>
              <a:defRPr sz="900"/>
            </a:lvl7pPr>
            <a:lvl8pPr marL="3657600" lvl="7" indent="-228600" algn="l">
              <a:lnSpc>
                <a:spcPct val="90000"/>
              </a:lnSpc>
              <a:spcBef>
                <a:spcPts val="500"/>
              </a:spcBef>
              <a:spcAft>
                <a:spcPts val="0"/>
              </a:spcAft>
              <a:buClr>
                <a:schemeClr val="dk1"/>
              </a:buClr>
              <a:buSzPts val="900"/>
              <a:buNone/>
              <a:defRPr sz="900"/>
            </a:lvl8pPr>
            <a:lvl9pPr marL="4114800" lvl="8" indent="-228600" algn="l">
              <a:lnSpc>
                <a:spcPct val="90000"/>
              </a:lnSpc>
              <a:spcBef>
                <a:spcPts val="500"/>
              </a:spcBef>
              <a:spcAft>
                <a:spcPts val="0"/>
              </a:spcAft>
              <a:buClr>
                <a:schemeClr val="dk1"/>
              </a:buClr>
              <a:buSzPts val="900"/>
              <a:buNone/>
              <a:defRPr sz="900"/>
            </a:lvl9pPr>
          </a:lstStyle>
          <a:p>
            <a:endParaRPr/>
          </a:p>
        </p:txBody>
      </p:sp>
      <p:sp>
        <p:nvSpPr>
          <p:cNvPr id="114" name="Google Shape;114;p94"/>
          <p:cNvSpPr txBox="1">
            <a:spLocks noGrp="1"/>
          </p:cNvSpPr>
          <p:nvPr>
            <p:ph type="dt" idx="10"/>
          </p:nvPr>
        </p:nvSpPr>
        <p:spPr>
          <a:xfrm>
            <a:off x="8595360" y="6356350"/>
            <a:ext cx="291084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94"/>
          <p:cNvSpPr txBox="1">
            <a:spLocks noGrp="1"/>
          </p:cNvSpPr>
          <p:nvPr>
            <p:ph type="ftr" idx="11"/>
          </p:nvPr>
        </p:nvSpPr>
        <p:spPr>
          <a:xfrm>
            <a:off x="685800" y="6355845"/>
            <a:ext cx="7772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94"/>
          <p:cNvSpPr txBox="1">
            <a:spLocks noGrp="1"/>
          </p:cNvSpPr>
          <p:nvPr>
            <p:ph type="sldNum" idx="12"/>
          </p:nvPr>
        </p:nvSpPr>
        <p:spPr>
          <a:xfrm>
            <a:off x="8763000" y="38100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 Resim Sütunu">
  <p:cSld name="3 Resim Sütunu">
    <p:spTree>
      <p:nvGrpSpPr>
        <p:cNvPr id="1" name="Shape 117"/>
        <p:cNvGrpSpPr/>
        <p:nvPr/>
      </p:nvGrpSpPr>
      <p:grpSpPr>
        <a:xfrm>
          <a:off x="0" y="0"/>
          <a:ext cx="0" cy="0"/>
          <a:chOff x="0" y="0"/>
          <a:chExt cx="0" cy="0"/>
        </a:xfrm>
      </p:grpSpPr>
      <p:sp>
        <p:nvSpPr>
          <p:cNvPr id="118" name="Google Shape;118;p95"/>
          <p:cNvSpPr txBox="1">
            <a:spLocks noGrp="1"/>
          </p:cNvSpPr>
          <p:nvPr>
            <p:ph type="title"/>
          </p:nvPr>
        </p:nvSpPr>
        <p:spPr>
          <a:xfrm>
            <a:off x="2895600" y="762000"/>
            <a:ext cx="8610599" cy="1295400"/>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95"/>
          <p:cNvSpPr txBox="1">
            <a:spLocks noGrp="1"/>
          </p:cNvSpPr>
          <p:nvPr>
            <p:ph type="body" idx="1"/>
          </p:nvPr>
        </p:nvSpPr>
        <p:spPr>
          <a:xfrm>
            <a:off x="688618" y="4191000"/>
            <a:ext cx="3451582" cy="682765"/>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0">
                <a:solidFill>
                  <a:schemeClr val="dk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0" name="Google Shape;120;p95"/>
          <p:cNvSpPr>
            <a:spLocks noGrp="1"/>
          </p:cNvSpPr>
          <p:nvPr>
            <p:ph type="pic" idx="2"/>
          </p:nvPr>
        </p:nvSpPr>
        <p:spPr>
          <a:xfrm>
            <a:off x="688618" y="2362200"/>
            <a:ext cx="3451582" cy="1524000"/>
          </a:xfrm>
          <a:prstGeom prst="roundRect">
            <a:avLst>
              <a:gd name="adj" fmla="val 0"/>
            </a:avLst>
          </a:prstGeom>
          <a:noFill/>
          <a:ln>
            <a:noFill/>
          </a:ln>
          <a:effectLst>
            <a:outerShdw blurRad="50800" dist="50800" dir="5400000" algn="tl" rotWithShape="0">
              <a:srgbClr val="000000">
                <a:alpha val="42352"/>
              </a:srgbClr>
            </a:outerShdw>
          </a:effectLst>
        </p:spPr>
      </p:sp>
      <p:sp>
        <p:nvSpPr>
          <p:cNvPr id="121" name="Google Shape;121;p95"/>
          <p:cNvSpPr txBox="1">
            <a:spLocks noGrp="1"/>
          </p:cNvSpPr>
          <p:nvPr>
            <p:ph type="body" idx="3"/>
          </p:nvPr>
        </p:nvSpPr>
        <p:spPr>
          <a:xfrm>
            <a:off x="688618" y="4873764"/>
            <a:ext cx="3451582" cy="13449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400"/>
              <a:buNone/>
              <a:defRPr sz="1400"/>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000"/>
              <a:buNone/>
              <a:defRPr sz="1000"/>
            </a:lvl3pPr>
            <a:lvl4pPr marL="1828800" lvl="3" indent="-228600" algn="l">
              <a:lnSpc>
                <a:spcPct val="90000"/>
              </a:lnSpc>
              <a:spcBef>
                <a:spcPts val="500"/>
              </a:spcBef>
              <a:spcAft>
                <a:spcPts val="0"/>
              </a:spcAft>
              <a:buClr>
                <a:schemeClr val="dk1"/>
              </a:buClr>
              <a:buSzPts val="900"/>
              <a:buNone/>
              <a:defRPr sz="900"/>
            </a:lvl4pPr>
            <a:lvl5pPr marL="2286000" lvl="4" indent="-228600" algn="l">
              <a:lnSpc>
                <a:spcPct val="90000"/>
              </a:lnSpc>
              <a:spcBef>
                <a:spcPts val="500"/>
              </a:spcBef>
              <a:spcAft>
                <a:spcPts val="0"/>
              </a:spcAft>
              <a:buClr>
                <a:schemeClr val="dk1"/>
              </a:buClr>
              <a:buSzPts val="900"/>
              <a:buNone/>
              <a:defRPr sz="900"/>
            </a:lvl5pPr>
            <a:lvl6pPr marL="2743200" lvl="5" indent="-228600" algn="l">
              <a:lnSpc>
                <a:spcPct val="90000"/>
              </a:lnSpc>
              <a:spcBef>
                <a:spcPts val="500"/>
              </a:spcBef>
              <a:spcAft>
                <a:spcPts val="0"/>
              </a:spcAft>
              <a:buClr>
                <a:schemeClr val="dk1"/>
              </a:buClr>
              <a:buSzPts val="900"/>
              <a:buNone/>
              <a:defRPr sz="900"/>
            </a:lvl6pPr>
            <a:lvl7pPr marL="3200400" lvl="6" indent="-228600" algn="l">
              <a:lnSpc>
                <a:spcPct val="90000"/>
              </a:lnSpc>
              <a:spcBef>
                <a:spcPts val="500"/>
              </a:spcBef>
              <a:spcAft>
                <a:spcPts val="0"/>
              </a:spcAft>
              <a:buClr>
                <a:schemeClr val="dk1"/>
              </a:buClr>
              <a:buSzPts val="900"/>
              <a:buNone/>
              <a:defRPr sz="900"/>
            </a:lvl7pPr>
            <a:lvl8pPr marL="3657600" lvl="7" indent="-228600" algn="l">
              <a:lnSpc>
                <a:spcPct val="90000"/>
              </a:lnSpc>
              <a:spcBef>
                <a:spcPts val="500"/>
              </a:spcBef>
              <a:spcAft>
                <a:spcPts val="0"/>
              </a:spcAft>
              <a:buClr>
                <a:schemeClr val="dk1"/>
              </a:buClr>
              <a:buSzPts val="900"/>
              <a:buNone/>
              <a:defRPr sz="900"/>
            </a:lvl8pPr>
            <a:lvl9pPr marL="4114800" lvl="8" indent="-228600" algn="l">
              <a:lnSpc>
                <a:spcPct val="90000"/>
              </a:lnSpc>
              <a:spcBef>
                <a:spcPts val="500"/>
              </a:spcBef>
              <a:spcAft>
                <a:spcPts val="0"/>
              </a:spcAft>
              <a:buClr>
                <a:schemeClr val="dk1"/>
              </a:buClr>
              <a:buSzPts val="900"/>
              <a:buNone/>
              <a:defRPr sz="900"/>
            </a:lvl9pPr>
          </a:lstStyle>
          <a:p>
            <a:endParaRPr/>
          </a:p>
        </p:txBody>
      </p:sp>
      <p:sp>
        <p:nvSpPr>
          <p:cNvPr id="122" name="Google Shape;122;p95"/>
          <p:cNvSpPr txBox="1">
            <a:spLocks noGrp="1"/>
          </p:cNvSpPr>
          <p:nvPr>
            <p:ph type="body" idx="4"/>
          </p:nvPr>
        </p:nvSpPr>
        <p:spPr>
          <a:xfrm>
            <a:off x="4374263" y="4191000"/>
            <a:ext cx="3448935" cy="682765"/>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0">
                <a:solidFill>
                  <a:schemeClr val="dk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3" name="Google Shape;123;p95"/>
          <p:cNvSpPr>
            <a:spLocks noGrp="1"/>
          </p:cNvSpPr>
          <p:nvPr>
            <p:ph type="pic" idx="5"/>
          </p:nvPr>
        </p:nvSpPr>
        <p:spPr>
          <a:xfrm>
            <a:off x="4374263" y="2362200"/>
            <a:ext cx="3448936" cy="1524000"/>
          </a:xfrm>
          <a:prstGeom prst="roundRect">
            <a:avLst>
              <a:gd name="adj" fmla="val 0"/>
            </a:avLst>
          </a:prstGeom>
          <a:noFill/>
          <a:ln>
            <a:noFill/>
          </a:ln>
          <a:effectLst>
            <a:outerShdw blurRad="50800" dist="50800" dir="5400000" algn="tl" rotWithShape="0">
              <a:srgbClr val="000000">
                <a:alpha val="42352"/>
              </a:srgbClr>
            </a:outerShdw>
          </a:effectLst>
        </p:spPr>
      </p:sp>
      <p:sp>
        <p:nvSpPr>
          <p:cNvPr id="124" name="Google Shape;124;p95"/>
          <p:cNvSpPr txBox="1">
            <a:spLocks noGrp="1"/>
          </p:cNvSpPr>
          <p:nvPr>
            <p:ph type="body" idx="6"/>
          </p:nvPr>
        </p:nvSpPr>
        <p:spPr>
          <a:xfrm>
            <a:off x="4374264" y="4873763"/>
            <a:ext cx="3448935" cy="13449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400"/>
              <a:buNone/>
              <a:defRPr sz="1400"/>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000"/>
              <a:buNone/>
              <a:defRPr sz="1000"/>
            </a:lvl3pPr>
            <a:lvl4pPr marL="1828800" lvl="3" indent="-228600" algn="l">
              <a:lnSpc>
                <a:spcPct val="90000"/>
              </a:lnSpc>
              <a:spcBef>
                <a:spcPts val="500"/>
              </a:spcBef>
              <a:spcAft>
                <a:spcPts val="0"/>
              </a:spcAft>
              <a:buClr>
                <a:schemeClr val="dk1"/>
              </a:buClr>
              <a:buSzPts val="900"/>
              <a:buNone/>
              <a:defRPr sz="900"/>
            </a:lvl4pPr>
            <a:lvl5pPr marL="2286000" lvl="4" indent="-228600" algn="l">
              <a:lnSpc>
                <a:spcPct val="90000"/>
              </a:lnSpc>
              <a:spcBef>
                <a:spcPts val="500"/>
              </a:spcBef>
              <a:spcAft>
                <a:spcPts val="0"/>
              </a:spcAft>
              <a:buClr>
                <a:schemeClr val="dk1"/>
              </a:buClr>
              <a:buSzPts val="900"/>
              <a:buNone/>
              <a:defRPr sz="900"/>
            </a:lvl5pPr>
            <a:lvl6pPr marL="2743200" lvl="5" indent="-228600" algn="l">
              <a:lnSpc>
                <a:spcPct val="90000"/>
              </a:lnSpc>
              <a:spcBef>
                <a:spcPts val="500"/>
              </a:spcBef>
              <a:spcAft>
                <a:spcPts val="0"/>
              </a:spcAft>
              <a:buClr>
                <a:schemeClr val="dk1"/>
              </a:buClr>
              <a:buSzPts val="900"/>
              <a:buNone/>
              <a:defRPr sz="900"/>
            </a:lvl6pPr>
            <a:lvl7pPr marL="3200400" lvl="6" indent="-228600" algn="l">
              <a:lnSpc>
                <a:spcPct val="90000"/>
              </a:lnSpc>
              <a:spcBef>
                <a:spcPts val="500"/>
              </a:spcBef>
              <a:spcAft>
                <a:spcPts val="0"/>
              </a:spcAft>
              <a:buClr>
                <a:schemeClr val="dk1"/>
              </a:buClr>
              <a:buSzPts val="900"/>
              <a:buNone/>
              <a:defRPr sz="900"/>
            </a:lvl7pPr>
            <a:lvl8pPr marL="3657600" lvl="7" indent="-228600" algn="l">
              <a:lnSpc>
                <a:spcPct val="90000"/>
              </a:lnSpc>
              <a:spcBef>
                <a:spcPts val="500"/>
              </a:spcBef>
              <a:spcAft>
                <a:spcPts val="0"/>
              </a:spcAft>
              <a:buClr>
                <a:schemeClr val="dk1"/>
              </a:buClr>
              <a:buSzPts val="900"/>
              <a:buNone/>
              <a:defRPr sz="900"/>
            </a:lvl8pPr>
            <a:lvl9pPr marL="4114800" lvl="8" indent="-228600" algn="l">
              <a:lnSpc>
                <a:spcPct val="90000"/>
              </a:lnSpc>
              <a:spcBef>
                <a:spcPts val="500"/>
              </a:spcBef>
              <a:spcAft>
                <a:spcPts val="0"/>
              </a:spcAft>
              <a:buClr>
                <a:schemeClr val="dk1"/>
              </a:buClr>
              <a:buSzPts val="900"/>
              <a:buNone/>
              <a:defRPr sz="900"/>
            </a:lvl9pPr>
          </a:lstStyle>
          <a:p>
            <a:endParaRPr/>
          </a:p>
        </p:txBody>
      </p:sp>
      <p:sp>
        <p:nvSpPr>
          <p:cNvPr id="125" name="Google Shape;125;p95"/>
          <p:cNvSpPr txBox="1">
            <a:spLocks noGrp="1"/>
          </p:cNvSpPr>
          <p:nvPr>
            <p:ph type="body" idx="7"/>
          </p:nvPr>
        </p:nvSpPr>
        <p:spPr>
          <a:xfrm>
            <a:off x="8049731" y="4191000"/>
            <a:ext cx="3456469" cy="682765"/>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0">
                <a:solidFill>
                  <a:schemeClr val="dk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6" name="Google Shape;126;p95"/>
          <p:cNvSpPr>
            <a:spLocks noGrp="1"/>
          </p:cNvSpPr>
          <p:nvPr>
            <p:ph type="pic" idx="8"/>
          </p:nvPr>
        </p:nvSpPr>
        <p:spPr>
          <a:xfrm>
            <a:off x="8049855" y="2362200"/>
            <a:ext cx="3447878" cy="1524000"/>
          </a:xfrm>
          <a:prstGeom prst="roundRect">
            <a:avLst>
              <a:gd name="adj" fmla="val 0"/>
            </a:avLst>
          </a:prstGeom>
          <a:noFill/>
          <a:ln>
            <a:noFill/>
          </a:ln>
          <a:effectLst>
            <a:outerShdw blurRad="50800" dist="50800" dir="5400000" algn="tl" rotWithShape="0">
              <a:srgbClr val="000000">
                <a:alpha val="42352"/>
              </a:srgbClr>
            </a:outerShdw>
          </a:effectLst>
        </p:spPr>
      </p:sp>
      <p:sp>
        <p:nvSpPr>
          <p:cNvPr id="127" name="Google Shape;127;p95"/>
          <p:cNvSpPr txBox="1">
            <a:spLocks noGrp="1"/>
          </p:cNvSpPr>
          <p:nvPr>
            <p:ph type="body" idx="9"/>
          </p:nvPr>
        </p:nvSpPr>
        <p:spPr>
          <a:xfrm>
            <a:off x="8049731" y="4873761"/>
            <a:ext cx="3452445" cy="13449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400"/>
              <a:buNone/>
              <a:defRPr sz="1400"/>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000"/>
              <a:buNone/>
              <a:defRPr sz="1000"/>
            </a:lvl3pPr>
            <a:lvl4pPr marL="1828800" lvl="3" indent="-228600" algn="l">
              <a:lnSpc>
                <a:spcPct val="90000"/>
              </a:lnSpc>
              <a:spcBef>
                <a:spcPts val="500"/>
              </a:spcBef>
              <a:spcAft>
                <a:spcPts val="0"/>
              </a:spcAft>
              <a:buClr>
                <a:schemeClr val="dk1"/>
              </a:buClr>
              <a:buSzPts val="900"/>
              <a:buNone/>
              <a:defRPr sz="900"/>
            </a:lvl4pPr>
            <a:lvl5pPr marL="2286000" lvl="4" indent="-228600" algn="l">
              <a:lnSpc>
                <a:spcPct val="90000"/>
              </a:lnSpc>
              <a:spcBef>
                <a:spcPts val="500"/>
              </a:spcBef>
              <a:spcAft>
                <a:spcPts val="0"/>
              </a:spcAft>
              <a:buClr>
                <a:schemeClr val="dk1"/>
              </a:buClr>
              <a:buSzPts val="900"/>
              <a:buNone/>
              <a:defRPr sz="900"/>
            </a:lvl5pPr>
            <a:lvl6pPr marL="2743200" lvl="5" indent="-228600" algn="l">
              <a:lnSpc>
                <a:spcPct val="90000"/>
              </a:lnSpc>
              <a:spcBef>
                <a:spcPts val="500"/>
              </a:spcBef>
              <a:spcAft>
                <a:spcPts val="0"/>
              </a:spcAft>
              <a:buClr>
                <a:schemeClr val="dk1"/>
              </a:buClr>
              <a:buSzPts val="900"/>
              <a:buNone/>
              <a:defRPr sz="900"/>
            </a:lvl6pPr>
            <a:lvl7pPr marL="3200400" lvl="6" indent="-228600" algn="l">
              <a:lnSpc>
                <a:spcPct val="90000"/>
              </a:lnSpc>
              <a:spcBef>
                <a:spcPts val="500"/>
              </a:spcBef>
              <a:spcAft>
                <a:spcPts val="0"/>
              </a:spcAft>
              <a:buClr>
                <a:schemeClr val="dk1"/>
              </a:buClr>
              <a:buSzPts val="900"/>
              <a:buNone/>
              <a:defRPr sz="900"/>
            </a:lvl7pPr>
            <a:lvl8pPr marL="3657600" lvl="7" indent="-228600" algn="l">
              <a:lnSpc>
                <a:spcPct val="90000"/>
              </a:lnSpc>
              <a:spcBef>
                <a:spcPts val="500"/>
              </a:spcBef>
              <a:spcAft>
                <a:spcPts val="0"/>
              </a:spcAft>
              <a:buClr>
                <a:schemeClr val="dk1"/>
              </a:buClr>
              <a:buSzPts val="900"/>
              <a:buNone/>
              <a:defRPr sz="900"/>
            </a:lvl8pPr>
            <a:lvl9pPr marL="4114800" lvl="8" indent="-228600" algn="l">
              <a:lnSpc>
                <a:spcPct val="90000"/>
              </a:lnSpc>
              <a:spcBef>
                <a:spcPts val="500"/>
              </a:spcBef>
              <a:spcAft>
                <a:spcPts val="0"/>
              </a:spcAft>
              <a:buClr>
                <a:schemeClr val="dk1"/>
              </a:buClr>
              <a:buSzPts val="900"/>
              <a:buNone/>
              <a:defRPr sz="900"/>
            </a:lvl9pPr>
          </a:lstStyle>
          <a:p>
            <a:endParaRPr/>
          </a:p>
        </p:txBody>
      </p:sp>
      <p:sp>
        <p:nvSpPr>
          <p:cNvPr id="128" name="Google Shape;128;p95"/>
          <p:cNvSpPr txBox="1">
            <a:spLocks noGrp="1"/>
          </p:cNvSpPr>
          <p:nvPr>
            <p:ph type="dt" idx="10"/>
          </p:nvPr>
        </p:nvSpPr>
        <p:spPr>
          <a:xfrm>
            <a:off x="8595360" y="6356350"/>
            <a:ext cx="291084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95"/>
          <p:cNvSpPr txBox="1">
            <a:spLocks noGrp="1"/>
          </p:cNvSpPr>
          <p:nvPr>
            <p:ph type="ftr" idx="11"/>
          </p:nvPr>
        </p:nvSpPr>
        <p:spPr>
          <a:xfrm>
            <a:off x="685800" y="6355845"/>
            <a:ext cx="7772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95"/>
          <p:cNvSpPr txBox="1">
            <a:spLocks noGrp="1"/>
          </p:cNvSpPr>
          <p:nvPr>
            <p:ph type="sldNum" idx="12"/>
          </p:nvPr>
        </p:nvSpPr>
        <p:spPr>
          <a:xfrm>
            <a:off x="8763000" y="38100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şlık ve Dikey Metin" type="vertTx">
  <p:cSld name="VERTICAL_TEXT">
    <p:spTree>
      <p:nvGrpSpPr>
        <p:cNvPr id="1" name="Shape 131"/>
        <p:cNvGrpSpPr/>
        <p:nvPr/>
      </p:nvGrpSpPr>
      <p:grpSpPr>
        <a:xfrm>
          <a:off x="0" y="0"/>
          <a:ext cx="0" cy="0"/>
          <a:chOff x="0" y="0"/>
          <a:chExt cx="0" cy="0"/>
        </a:xfrm>
      </p:grpSpPr>
      <p:sp>
        <p:nvSpPr>
          <p:cNvPr id="132" name="Google Shape;132;p96"/>
          <p:cNvSpPr txBox="1">
            <a:spLocks noGrp="1"/>
          </p:cNvSpPr>
          <p:nvPr>
            <p:ph type="title"/>
          </p:nvPr>
        </p:nvSpPr>
        <p:spPr>
          <a:xfrm>
            <a:off x="2895600" y="764373"/>
            <a:ext cx="8610600" cy="1293028"/>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96"/>
          <p:cNvSpPr txBox="1">
            <a:spLocks noGrp="1"/>
          </p:cNvSpPr>
          <p:nvPr>
            <p:ph type="body" idx="1"/>
          </p:nvPr>
        </p:nvSpPr>
        <p:spPr>
          <a:xfrm rot="5400000">
            <a:off x="4083937" y="-1203579"/>
            <a:ext cx="4024125" cy="10820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 name="Google Shape;134;p96"/>
          <p:cNvSpPr txBox="1">
            <a:spLocks noGrp="1"/>
          </p:cNvSpPr>
          <p:nvPr>
            <p:ph type="dt" idx="10"/>
          </p:nvPr>
        </p:nvSpPr>
        <p:spPr>
          <a:xfrm>
            <a:off x="8595360" y="6356350"/>
            <a:ext cx="291084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96"/>
          <p:cNvSpPr txBox="1">
            <a:spLocks noGrp="1"/>
          </p:cNvSpPr>
          <p:nvPr>
            <p:ph type="ftr" idx="11"/>
          </p:nvPr>
        </p:nvSpPr>
        <p:spPr>
          <a:xfrm>
            <a:off x="685800" y="6355845"/>
            <a:ext cx="7772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96"/>
          <p:cNvSpPr txBox="1">
            <a:spLocks noGrp="1"/>
          </p:cNvSpPr>
          <p:nvPr>
            <p:ph type="sldNum" idx="12"/>
          </p:nvPr>
        </p:nvSpPr>
        <p:spPr>
          <a:xfrm>
            <a:off x="8763000" y="38100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Dikey Başlık ve Metin" type="vertTitleAndTx">
  <p:cSld name="VERTICAL_TITLE_AND_VERTICAL_TEXT">
    <p:spTree>
      <p:nvGrpSpPr>
        <p:cNvPr id="1" name="Shape 137"/>
        <p:cNvGrpSpPr/>
        <p:nvPr/>
      </p:nvGrpSpPr>
      <p:grpSpPr>
        <a:xfrm>
          <a:off x="0" y="0"/>
          <a:ext cx="0" cy="0"/>
          <a:chOff x="0" y="0"/>
          <a:chExt cx="0" cy="0"/>
        </a:xfrm>
      </p:grpSpPr>
      <p:pic>
        <p:nvPicPr>
          <p:cNvPr id="138" name="Google Shape;138;p97" descr="C0-HD-BTM.png"/>
          <p:cNvPicPr preferRelativeResize="0"/>
          <p:nvPr/>
        </p:nvPicPr>
        <p:blipFill rotWithShape="1">
          <a:blip r:embed="rId2">
            <a:alphaModFix/>
          </a:blip>
          <a:srcRect/>
          <a:stretch/>
        </p:blipFill>
        <p:spPr>
          <a:xfrm>
            <a:off x="0" y="4375150"/>
            <a:ext cx="12192000" cy="2482850"/>
          </a:xfrm>
          <a:prstGeom prst="rect">
            <a:avLst/>
          </a:prstGeom>
          <a:noFill/>
          <a:ln>
            <a:noFill/>
          </a:ln>
        </p:spPr>
      </p:pic>
      <p:sp>
        <p:nvSpPr>
          <p:cNvPr id="139" name="Google Shape;139;p97"/>
          <p:cNvSpPr txBox="1">
            <a:spLocks noGrp="1"/>
          </p:cNvSpPr>
          <p:nvPr>
            <p:ph type="title"/>
          </p:nvPr>
        </p:nvSpPr>
        <p:spPr>
          <a:xfrm rot="5400000">
            <a:off x="8525933" y="1667933"/>
            <a:ext cx="3903133" cy="2057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000"/>
              <a:buFont typeface="Century Gothic"/>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p97"/>
          <p:cNvSpPr txBox="1">
            <a:spLocks noGrp="1"/>
          </p:cNvSpPr>
          <p:nvPr>
            <p:ph type="body" idx="1"/>
          </p:nvPr>
        </p:nvSpPr>
        <p:spPr>
          <a:xfrm rot="5400000">
            <a:off x="3175000" y="-1405467"/>
            <a:ext cx="3903133" cy="820420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1" name="Google Shape;141;p97"/>
          <p:cNvSpPr txBox="1">
            <a:spLocks noGrp="1"/>
          </p:cNvSpPr>
          <p:nvPr>
            <p:ph type="dt" idx="10"/>
          </p:nvPr>
        </p:nvSpPr>
        <p:spPr>
          <a:xfrm>
            <a:off x="7814452" y="379941"/>
            <a:ext cx="291084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97"/>
          <p:cNvSpPr txBox="1">
            <a:spLocks noGrp="1"/>
          </p:cNvSpPr>
          <p:nvPr>
            <p:ph type="ftr" idx="11"/>
          </p:nvPr>
        </p:nvSpPr>
        <p:spPr>
          <a:xfrm>
            <a:off x="685800" y="381000"/>
            <a:ext cx="699149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97"/>
          <p:cNvSpPr txBox="1">
            <a:spLocks noGrp="1"/>
          </p:cNvSpPr>
          <p:nvPr>
            <p:ph type="sldNum" idx="12"/>
          </p:nvPr>
        </p:nvSpPr>
        <p:spPr>
          <a:xfrm>
            <a:off x="10862452" y="381000"/>
            <a:ext cx="64374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şlık ve İçerik" type="obj">
  <p:cSld name="OBJECT">
    <p:spTree>
      <p:nvGrpSpPr>
        <p:cNvPr id="1" name="Shape 23"/>
        <p:cNvGrpSpPr/>
        <p:nvPr/>
      </p:nvGrpSpPr>
      <p:grpSpPr>
        <a:xfrm>
          <a:off x="0" y="0"/>
          <a:ext cx="0" cy="0"/>
          <a:chOff x="0" y="0"/>
          <a:chExt cx="0" cy="0"/>
        </a:xfrm>
      </p:grpSpPr>
      <p:sp>
        <p:nvSpPr>
          <p:cNvPr id="24" name="Google Shape;24;p82"/>
          <p:cNvSpPr txBox="1">
            <a:spLocks noGrp="1"/>
          </p:cNvSpPr>
          <p:nvPr>
            <p:ph type="title"/>
          </p:nvPr>
        </p:nvSpPr>
        <p:spPr>
          <a:xfrm>
            <a:off x="2895600" y="764373"/>
            <a:ext cx="8610600" cy="1293028"/>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82"/>
          <p:cNvSpPr txBox="1">
            <a:spLocks noGrp="1"/>
          </p:cNvSpPr>
          <p:nvPr>
            <p:ph type="body" idx="1"/>
          </p:nvPr>
        </p:nvSpPr>
        <p:spPr>
          <a:xfrm>
            <a:off x="685800" y="2194560"/>
            <a:ext cx="10820400" cy="40241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82"/>
          <p:cNvSpPr txBox="1">
            <a:spLocks noGrp="1"/>
          </p:cNvSpPr>
          <p:nvPr>
            <p:ph type="dt" idx="10"/>
          </p:nvPr>
        </p:nvSpPr>
        <p:spPr>
          <a:xfrm>
            <a:off x="8595360" y="6356350"/>
            <a:ext cx="291084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82"/>
          <p:cNvSpPr txBox="1">
            <a:spLocks noGrp="1"/>
          </p:cNvSpPr>
          <p:nvPr>
            <p:ph type="ftr" idx="11"/>
          </p:nvPr>
        </p:nvSpPr>
        <p:spPr>
          <a:xfrm>
            <a:off x="685800" y="6355845"/>
            <a:ext cx="7772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82"/>
          <p:cNvSpPr txBox="1">
            <a:spLocks noGrp="1"/>
          </p:cNvSpPr>
          <p:nvPr>
            <p:ph type="sldNum" idx="12"/>
          </p:nvPr>
        </p:nvSpPr>
        <p:spPr>
          <a:xfrm>
            <a:off x="8763000" y="38100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oş" type="blank">
  <p:cSld name="BLANK">
    <p:spTree>
      <p:nvGrpSpPr>
        <p:cNvPr id="1" name="Shape 29"/>
        <p:cNvGrpSpPr/>
        <p:nvPr/>
      </p:nvGrpSpPr>
      <p:grpSpPr>
        <a:xfrm>
          <a:off x="0" y="0"/>
          <a:ext cx="0" cy="0"/>
          <a:chOff x="0" y="0"/>
          <a:chExt cx="0" cy="0"/>
        </a:xfrm>
      </p:grpSpPr>
      <p:sp>
        <p:nvSpPr>
          <p:cNvPr id="30" name="Google Shape;30;p83"/>
          <p:cNvSpPr txBox="1">
            <a:spLocks noGrp="1"/>
          </p:cNvSpPr>
          <p:nvPr>
            <p:ph type="dt" idx="10"/>
          </p:nvPr>
        </p:nvSpPr>
        <p:spPr>
          <a:xfrm>
            <a:off x="8595360" y="6356350"/>
            <a:ext cx="291084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83"/>
          <p:cNvSpPr txBox="1">
            <a:spLocks noGrp="1"/>
          </p:cNvSpPr>
          <p:nvPr>
            <p:ph type="ftr" idx="11"/>
          </p:nvPr>
        </p:nvSpPr>
        <p:spPr>
          <a:xfrm>
            <a:off x="685800" y="6355845"/>
            <a:ext cx="7772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83"/>
          <p:cNvSpPr txBox="1">
            <a:spLocks noGrp="1"/>
          </p:cNvSpPr>
          <p:nvPr>
            <p:ph type="sldNum" idx="12"/>
          </p:nvPr>
        </p:nvSpPr>
        <p:spPr>
          <a:xfrm>
            <a:off x="8763000" y="38100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Bölüm Üstbilgisi" type="secHead">
  <p:cSld name="SECTION_HEADER">
    <p:spTree>
      <p:nvGrpSpPr>
        <p:cNvPr id="1" name="Shape 33"/>
        <p:cNvGrpSpPr/>
        <p:nvPr/>
      </p:nvGrpSpPr>
      <p:grpSpPr>
        <a:xfrm>
          <a:off x="0" y="0"/>
          <a:ext cx="0" cy="0"/>
          <a:chOff x="0" y="0"/>
          <a:chExt cx="0" cy="0"/>
        </a:xfrm>
      </p:grpSpPr>
      <p:pic>
        <p:nvPicPr>
          <p:cNvPr id="34" name="Google Shape;34;p84" descr="C0-HD-BTM.png"/>
          <p:cNvPicPr preferRelativeResize="0"/>
          <p:nvPr/>
        </p:nvPicPr>
        <p:blipFill rotWithShape="1">
          <a:blip r:embed="rId2">
            <a:alphaModFix/>
          </a:blip>
          <a:srcRect/>
          <a:stretch/>
        </p:blipFill>
        <p:spPr>
          <a:xfrm>
            <a:off x="0" y="4375150"/>
            <a:ext cx="12192000" cy="2482850"/>
          </a:xfrm>
          <a:prstGeom prst="rect">
            <a:avLst/>
          </a:prstGeom>
          <a:noFill/>
          <a:ln>
            <a:noFill/>
          </a:ln>
        </p:spPr>
      </p:pic>
      <p:sp>
        <p:nvSpPr>
          <p:cNvPr id="35" name="Google Shape;35;p84"/>
          <p:cNvSpPr txBox="1">
            <a:spLocks noGrp="1"/>
          </p:cNvSpPr>
          <p:nvPr>
            <p:ph type="title"/>
          </p:nvPr>
        </p:nvSpPr>
        <p:spPr>
          <a:xfrm>
            <a:off x="685800" y="753533"/>
            <a:ext cx="10820399" cy="2801935"/>
          </a:xfrm>
          <a:prstGeom prst="rect">
            <a:avLst/>
          </a:prstGeom>
          <a:noFill/>
          <a:ln>
            <a:noFill/>
          </a:ln>
        </p:spPr>
        <p:txBody>
          <a:bodyPr spcFirstLastPara="1" wrap="square" lIns="91425" tIns="45700" rIns="91425" bIns="45700" anchor="b" anchorCtr="0">
            <a:normAutofit/>
          </a:bodyPr>
          <a:lstStyle>
            <a:lvl1pPr lvl="0" algn="r">
              <a:lnSpc>
                <a:spcPct val="90000"/>
              </a:lnSpc>
              <a:spcBef>
                <a:spcPts val="0"/>
              </a:spcBef>
              <a:spcAft>
                <a:spcPts val="0"/>
              </a:spcAft>
              <a:buClr>
                <a:schemeClr val="dk1"/>
              </a:buClr>
              <a:buSzPts val="4000"/>
              <a:buFont typeface="Century Gothic"/>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84"/>
          <p:cNvSpPr txBox="1">
            <a:spLocks noGrp="1"/>
          </p:cNvSpPr>
          <p:nvPr>
            <p:ph type="body" idx="1"/>
          </p:nvPr>
        </p:nvSpPr>
        <p:spPr>
          <a:xfrm>
            <a:off x="1024467" y="3641725"/>
            <a:ext cx="10490200" cy="955675"/>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rgbClr val="888888"/>
              </a:buClr>
              <a:buSzPts val="2200"/>
              <a:buNone/>
              <a:defRPr sz="22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7" name="Google Shape;37;p84"/>
          <p:cNvSpPr txBox="1">
            <a:spLocks noGrp="1"/>
          </p:cNvSpPr>
          <p:nvPr>
            <p:ph type="dt" idx="10"/>
          </p:nvPr>
        </p:nvSpPr>
        <p:spPr>
          <a:xfrm>
            <a:off x="7814452" y="381000"/>
            <a:ext cx="291084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84"/>
          <p:cNvSpPr txBox="1">
            <a:spLocks noGrp="1"/>
          </p:cNvSpPr>
          <p:nvPr>
            <p:ph type="ftr" idx="11"/>
          </p:nvPr>
        </p:nvSpPr>
        <p:spPr>
          <a:xfrm>
            <a:off x="685800" y="381001"/>
            <a:ext cx="6991492" cy="36406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84"/>
          <p:cNvSpPr txBox="1">
            <a:spLocks noGrp="1"/>
          </p:cNvSpPr>
          <p:nvPr>
            <p:ph type="sldNum" idx="12"/>
          </p:nvPr>
        </p:nvSpPr>
        <p:spPr>
          <a:xfrm>
            <a:off x="10862452" y="381000"/>
            <a:ext cx="64374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ki İçerik" type="twoObj">
  <p:cSld name="TWO_OBJECTS">
    <p:spTree>
      <p:nvGrpSpPr>
        <p:cNvPr id="1" name="Shape 40"/>
        <p:cNvGrpSpPr/>
        <p:nvPr/>
      </p:nvGrpSpPr>
      <p:grpSpPr>
        <a:xfrm>
          <a:off x="0" y="0"/>
          <a:ext cx="0" cy="0"/>
          <a:chOff x="0" y="0"/>
          <a:chExt cx="0" cy="0"/>
        </a:xfrm>
      </p:grpSpPr>
      <p:sp>
        <p:nvSpPr>
          <p:cNvPr id="41" name="Google Shape;41;p85"/>
          <p:cNvSpPr txBox="1">
            <a:spLocks noGrp="1"/>
          </p:cNvSpPr>
          <p:nvPr>
            <p:ph type="title"/>
          </p:nvPr>
        </p:nvSpPr>
        <p:spPr>
          <a:xfrm>
            <a:off x="2895600" y="764373"/>
            <a:ext cx="8610600" cy="1293028"/>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85"/>
          <p:cNvSpPr txBox="1">
            <a:spLocks noGrp="1"/>
          </p:cNvSpPr>
          <p:nvPr>
            <p:ph type="body" idx="1"/>
          </p:nvPr>
        </p:nvSpPr>
        <p:spPr>
          <a:xfrm>
            <a:off x="685800" y="2194559"/>
            <a:ext cx="5334000" cy="40241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85"/>
          <p:cNvSpPr txBox="1">
            <a:spLocks noGrp="1"/>
          </p:cNvSpPr>
          <p:nvPr>
            <p:ph type="body" idx="2"/>
          </p:nvPr>
        </p:nvSpPr>
        <p:spPr>
          <a:xfrm>
            <a:off x="6172200" y="2194559"/>
            <a:ext cx="5334000" cy="40241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85"/>
          <p:cNvSpPr txBox="1">
            <a:spLocks noGrp="1"/>
          </p:cNvSpPr>
          <p:nvPr>
            <p:ph type="dt" idx="10"/>
          </p:nvPr>
        </p:nvSpPr>
        <p:spPr>
          <a:xfrm>
            <a:off x="8595360" y="6356350"/>
            <a:ext cx="291084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85"/>
          <p:cNvSpPr txBox="1">
            <a:spLocks noGrp="1"/>
          </p:cNvSpPr>
          <p:nvPr>
            <p:ph type="ftr" idx="11"/>
          </p:nvPr>
        </p:nvSpPr>
        <p:spPr>
          <a:xfrm>
            <a:off x="685800" y="6355845"/>
            <a:ext cx="7772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85"/>
          <p:cNvSpPr txBox="1">
            <a:spLocks noGrp="1"/>
          </p:cNvSpPr>
          <p:nvPr>
            <p:ph type="sldNum" idx="12"/>
          </p:nvPr>
        </p:nvSpPr>
        <p:spPr>
          <a:xfrm>
            <a:off x="8763000" y="38100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Karşılaştırma" type="twoTxTwoObj">
  <p:cSld name="TWO_OBJECTS_WITH_TEXT">
    <p:spTree>
      <p:nvGrpSpPr>
        <p:cNvPr id="1" name="Shape 47"/>
        <p:cNvGrpSpPr/>
        <p:nvPr/>
      </p:nvGrpSpPr>
      <p:grpSpPr>
        <a:xfrm>
          <a:off x="0" y="0"/>
          <a:ext cx="0" cy="0"/>
          <a:chOff x="0" y="0"/>
          <a:chExt cx="0" cy="0"/>
        </a:xfrm>
      </p:grpSpPr>
      <p:sp>
        <p:nvSpPr>
          <p:cNvPr id="48" name="Google Shape;48;p86"/>
          <p:cNvSpPr txBox="1">
            <a:spLocks noGrp="1"/>
          </p:cNvSpPr>
          <p:nvPr>
            <p:ph type="title"/>
          </p:nvPr>
        </p:nvSpPr>
        <p:spPr>
          <a:xfrm>
            <a:off x="2895600" y="762000"/>
            <a:ext cx="8610600" cy="1295400"/>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86"/>
          <p:cNvSpPr txBox="1">
            <a:spLocks noGrp="1"/>
          </p:cNvSpPr>
          <p:nvPr>
            <p:ph type="body" idx="1"/>
          </p:nvPr>
        </p:nvSpPr>
        <p:spPr>
          <a:xfrm>
            <a:off x="914409" y="2183802"/>
            <a:ext cx="50799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800"/>
              <a:buNone/>
              <a:defRPr sz="2800" b="0">
                <a:solidFill>
                  <a:schemeClr val="dk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86"/>
          <p:cNvSpPr txBox="1">
            <a:spLocks noGrp="1"/>
          </p:cNvSpPr>
          <p:nvPr>
            <p:ph type="body" idx="2"/>
          </p:nvPr>
        </p:nvSpPr>
        <p:spPr>
          <a:xfrm>
            <a:off x="685800" y="3132666"/>
            <a:ext cx="5311775" cy="308601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86"/>
          <p:cNvSpPr txBox="1">
            <a:spLocks noGrp="1"/>
          </p:cNvSpPr>
          <p:nvPr>
            <p:ph type="body" idx="3"/>
          </p:nvPr>
        </p:nvSpPr>
        <p:spPr>
          <a:xfrm>
            <a:off x="6400800" y="2183802"/>
            <a:ext cx="510540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800"/>
              <a:buNone/>
              <a:defRPr sz="2800" b="0">
                <a:solidFill>
                  <a:schemeClr val="dk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86"/>
          <p:cNvSpPr txBox="1">
            <a:spLocks noGrp="1"/>
          </p:cNvSpPr>
          <p:nvPr>
            <p:ph type="body" idx="4"/>
          </p:nvPr>
        </p:nvSpPr>
        <p:spPr>
          <a:xfrm>
            <a:off x="6172200" y="3132666"/>
            <a:ext cx="5334000" cy="308601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86"/>
          <p:cNvSpPr txBox="1">
            <a:spLocks noGrp="1"/>
          </p:cNvSpPr>
          <p:nvPr>
            <p:ph type="dt" idx="10"/>
          </p:nvPr>
        </p:nvSpPr>
        <p:spPr>
          <a:xfrm>
            <a:off x="8595360" y="6356350"/>
            <a:ext cx="291084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86"/>
          <p:cNvSpPr txBox="1">
            <a:spLocks noGrp="1"/>
          </p:cNvSpPr>
          <p:nvPr>
            <p:ph type="ftr" idx="11"/>
          </p:nvPr>
        </p:nvSpPr>
        <p:spPr>
          <a:xfrm>
            <a:off x="685800" y="6355845"/>
            <a:ext cx="7772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86"/>
          <p:cNvSpPr txBox="1">
            <a:spLocks noGrp="1"/>
          </p:cNvSpPr>
          <p:nvPr>
            <p:ph type="sldNum" idx="12"/>
          </p:nvPr>
        </p:nvSpPr>
        <p:spPr>
          <a:xfrm>
            <a:off x="8763000" y="38100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Yalnızca Başlık" type="titleOnly">
  <p:cSld name="TITLE_ONLY">
    <p:spTree>
      <p:nvGrpSpPr>
        <p:cNvPr id="1" name="Shape 56"/>
        <p:cNvGrpSpPr/>
        <p:nvPr/>
      </p:nvGrpSpPr>
      <p:grpSpPr>
        <a:xfrm>
          <a:off x="0" y="0"/>
          <a:ext cx="0" cy="0"/>
          <a:chOff x="0" y="0"/>
          <a:chExt cx="0" cy="0"/>
        </a:xfrm>
      </p:grpSpPr>
      <p:sp>
        <p:nvSpPr>
          <p:cNvPr id="57" name="Google Shape;57;p87"/>
          <p:cNvSpPr txBox="1">
            <a:spLocks noGrp="1"/>
          </p:cNvSpPr>
          <p:nvPr>
            <p:ph type="title"/>
          </p:nvPr>
        </p:nvSpPr>
        <p:spPr>
          <a:xfrm>
            <a:off x="2895600" y="764373"/>
            <a:ext cx="8610600" cy="1293028"/>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87"/>
          <p:cNvSpPr txBox="1">
            <a:spLocks noGrp="1"/>
          </p:cNvSpPr>
          <p:nvPr>
            <p:ph type="dt" idx="10"/>
          </p:nvPr>
        </p:nvSpPr>
        <p:spPr>
          <a:xfrm>
            <a:off x="8595360" y="6356350"/>
            <a:ext cx="291084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87"/>
          <p:cNvSpPr txBox="1">
            <a:spLocks noGrp="1"/>
          </p:cNvSpPr>
          <p:nvPr>
            <p:ph type="ftr" idx="11"/>
          </p:nvPr>
        </p:nvSpPr>
        <p:spPr>
          <a:xfrm>
            <a:off x="685800" y="6355845"/>
            <a:ext cx="7772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87"/>
          <p:cNvSpPr txBox="1">
            <a:spLocks noGrp="1"/>
          </p:cNvSpPr>
          <p:nvPr>
            <p:ph type="sldNum" idx="12"/>
          </p:nvPr>
        </p:nvSpPr>
        <p:spPr>
          <a:xfrm>
            <a:off x="8763000" y="38100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şlıklı İçerik" type="objTx">
  <p:cSld name="OBJECT_WITH_CAPTION_TEXT">
    <p:spTree>
      <p:nvGrpSpPr>
        <p:cNvPr id="1" name="Shape 61"/>
        <p:cNvGrpSpPr/>
        <p:nvPr/>
      </p:nvGrpSpPr>
      <p:grpSpPr>
        <a:xfrm>
          <a:off x="0" y="0"/>
          <a:ext cx="0" cy="0"/>
          <a:chOff x="0" y="0"/>
          <a:chExt cx="0" cy="0"/>
        </a:xfrm>
      </p:grpSpPr>
      <p:sp>
        <p:nvSpPr>
          <p:cNvPr id="62" name="Google Shape;62;p88"/>
          <p:cNvSpPr txBox="1">
            <a:spLocks noGrp="1"/>
          </p:cNvSpPr>
          <p:nvPr>
            <p:ph type="title"/>
          </p:nvPr>
        </p:nvSpPr>
        <p:spPr>
          <a:xfrm>
            <a:off x="685800" y="1524000"/>
            <a:ext cx="41148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88"/>
          <p:cNvSpPr txBox="1">
            <a:spLocks noGrp="1"/>
          </p:cNvSpPr>
          <p:nvPr>
            <p:ph type="body" idx="1"/>
          </p:nvPr>
        </p:nvSpPr>
        <p:spPr>
          <a:xfrm>
            <a:off x="4995582" y="746759"/>
            <a:ext cx="6510618" cy="5471925"/>
          </a:xfrm>
          <a:prstGeom prst="rect">
            <a:avLst/>
          </a:prstGeom>
          <a:noFill/>
          <a:ln>
            <a:noFill/>
          </a:ln>
        </p:spPr>
        <p:txBody>
          <a:bodyPr spcFirstLastPara="1" wrap="square" lIns="91425" tIns="45700" rIns="91425" bIns="45700" anchor="ctr"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88"/>
          <p:cNvSpPr txBox="1">
            <a:spLocks noGrp="1"/>
          </p:cNvSpPr>
          <p:nvPr>
            <p:ph type="body" idx="2"/>
          </p:nvPr>
        </p:nvSpPr>
        <p:spPr>
          <a:xfrm>
            <a:off x="685800" y="3124199"/>
            <a:ext cx="4114800" cy="309448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88"/>
          <p:cNvSpPr txBox="1">
            <a:spLocks noGrp="1"/>
          </p:cNvSpPr>
          <p:nvPr>
            <p:ph type="dt" idx="10"/>
          </p:nvPr>
        </p:nvSpPr>
        <p:spPr>
          <a:xfrm>
            <a:off x="8595360" y="6356350"/>
            <a:ext cx="291084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88"/>
          <p:cNvSpPr txBox="1">
            <a:spLocks noGrp="1"/>
          </p:cNvSpPr>
          <p:nvPr>
            <p:ph type="ftr" idx="11"/>
          </p:nvPr>
        </p:nvSpPr>
        <p:spPr>
          <a:xfrm>
            <a:off x="685800" y="6355845"/>
            <a:ext cx="7772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88"/>
          <p:cNvSpPr txBox="1">
            <a:spLocks noGrp="1"/>
          </p:cNvSpPr>
          <p:nvPr>
            <p:ph type="sldNum" idx="12"/>
          </p:nvPr>
        </p:nvSpPr>
        <p:spPr>
          <a:xfrm>
            <a:off x="8763000" y="38100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şlıklı Resim" type="picTx">
  <p:cSld name="PICTURE_WITH_CAPTION_TEXT">
    <p:spTree>
      <p:nvGrpSpPr>
        <p:cNvPr id="1" name="Shape 68"/>
        <p:cNvGrpSpPr/>
        <p:nvPr/>
      </p:nvGrpSpPr>
      <p:grpSpPr>
        <a:xfrm>
          <a:off x="0" y="0"/>
          <a:ext cx="0" cy="0"/>
          <a:chOff x="0" y="0"/>
          <a:chExt cx="0" cy="0"/>
        </a:xfrm>
      </p:grpSpPr>
      <p:sp>
        <p:nvSpPr>
          <p:cNvPr id="69" name="Google Shape;69;p89"/>
          <p:cNvSpPr txBox="1">
            <a:spLocks noGrp="1"/>
          </p:cNvSpPr>
          <p:nvPr>
            <p:ph type="title"/>
          </p:nvPr>
        </p:nvSpPr>
        <p:spPr>
          <a:xfrm>
            <a:off x="685800" y="1524000"/>
            <a:ext cx="687324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89"/>
          <p:cNvSpPr>
            <a:spLocks noGrp="1"/>
          </p:cNvSpPr>
          <p:nvPr>
            <p:ph type="pic" idx="2"/>
          </p:nvPr>
        </p:nvSpPr>
        <p:spPr>
          <a:xfrm>
            <a:off x="7861238" y="751241"/>
            <a:ext cx="3644962" cy="5467443"/>
          </a:xfrm>
          <a:prstGeom prst="rect">
            <a:avLst/>
          </a:prstGeom>
          <a:noFill/>
          <a:ln>
            <a:noFill/>
          </a:ln>
        </p:spPr>
      </p:sp>
      <p:sp>
        <p:nvSpPr>
          <p:cNvPr id="71" name="Google Shape;71;p89"/>
          <p:cNvSpPr txBox="1">
            <a:spLocks noGrp="1"/>
          </p:cNvSpPr>
          <p:nvPr>
            <p:ph type="body" idx="1"/>
          </p:nvPr>
        </p:nvSpPr>
        <p:spPr>
          <a:xfrm>
            <a:off x="685800" y="3124199"/>
            <a:ext cx="6873240" cy="309448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89"/>
          <p:cNvSpPr txBox="1">
            <a:spLocks noGrp="1"/>
          </p:cNvSpPr>
          <p:nvPr>
            <p:ph type="dt" idx="10"/>
          </p:nvPr>
        </p:nvSpPr>
        <p:spPr>
          <a:xfrm>
            <a:off x="8595360" y="6356350"/>
            <a:ext cx="291084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89"/>
          <p:cNvSpPr txBox="1">
            <a:spLocks noGrp="1"/>
          </p:cNvSpPr>
          <p:nvPr>
            <p:ph type="ftr" idx="11"/>
          </p:nvPr>
        </p:nvSpPr>
        <p:spPr>
          <a:xfrm>
            <a:off x="685800" y="6355845"/>
            <a:ext cx="7772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89"/>
          <p:cNvSpPr txBox="1">
            <a:spLocks noGrp="1"/>
          </p:cNvSpPr>
          <p:nvPr>
            <p:ph type="sldNum" idx="12"/>
          </p:nvPr>
        </p:nvSpPr>
        <p:spPr>
          <a:xfrm>
            <a:off x="8763000" y="38100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80" descr="C0-HD-TOP.png"/>
          <p:cNvPicPr preferRelativeResize="0"/>
          <p:nvPr/>
        </p:nvPicPr>
        <p:blipFill rotWithShape="1">
          <a:blip r:embed="rId19">
            <a:alphaModFix/>
          </a:blip>
          <a:srcRect/>
          <a:stretch/>
        </p:blipFill>
        <p:spPr>
          <a:xfrm>
            <a:off x="0" y="0"/>
            <a:ext cx="12192000" cy="1441450"/>
          </a:xfrm>
          <a:prstGeom prst="rect">
            <a:avLst/>
          </a:prstGeom>
          <a:noFill/>
          <a:ln>
            <a:noFill/>
          </a:ln>
        </p:spPr>
      </p:pic>
      <p:sp>
        <p:nvSpPr>
          <p:cNvPr id="11" name="Google Shape;11;p80"/>
          <p:cNvSpPr txBox="1">
            <a:spLocks noGrp="1"/>
          </p:cNvSpPr>
          <p:nvPr>
            <p:ph type="title"/>
          </p:nvPr>
        </p:nvSpPr>
        <p:spPr>
          <a:xfrm>
            <a:off x="2895600" y="764373"/>
            <a:ext cx="8610600" cy="1293028"/>
          </a:xfrm>
          <a:prstGeom prst="rect">
            <a:avLst/>
          </a:prstGeom>
          <a:noFill/>
          <a:ln>
            <a:noFill/>
          </a:ln>
        </p:spPr>
        <p:txBody>
          <a:bodyPr spcFirstLastPara="1" wrap="square" lIns="91425" tIns="45700" rIns="91425" bIns="45700" anchor="ctr" anchorCtr="0">
            <a:normAutofit/>
          </a:bodyPr>
          <a:lstStyle>
            <a:lvl1pPr marR="0" lvl="0" algn="r" rtl="0">
              <a:lnSpc>
                <a:spcPct val="90000"/>
              </a:lnSpc>
              <a:spcBef>
                <a:spcPts val="0"/>
              </a:spcBef>
              <a:spcAft>
                <a:spcPts val="0"/>
              </a:spcAft>
              <a:buClr>
                <a:schemeClr val="dk1"/>
              </a:buClr>
              <a:buSzPts val="4000"/>
              <a:buFont typeface="Century Gothic"/>
              <a:buNone/>
              <a:defRPr sz="40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80"/>
          <p:cNvSpPr txBox="1">
            <a:spLocks noGrp="1"/>
          </p:cNvSpPr>
          <p:nvPr>
            <p:ph type="body" idx="1"/>
          </p:nvPr>
        </p:nvSpPr>
        <p:spPr>
          <a:xfrm>
            <a:off x="685800" y="2194560"/>
            <a:ext cx="10820400" cy="4024125"/>
          </a:xfrm>
          <a:prstGeom prst="rect">
            <a:avLst/>
          </a:prstGeom>
          <a:noFill/>
          <a:ln>
            <a:noFill/>
          </a:ln>
        </p:spPr>
        <p:txBody>
          <a:bodyPr spcFirstLastPara="1" wrap="square" lIns="91425" tIns="45700" rIns="91425" bIns="45700" anchor="t" anchorCtr="0">
            <a:normAutofit/>
          </a:bodyPr>
          <a:lstStyle>
            <a:lvl1pPr marL="457200" marR="0" lvl="0" indent="-368300" algn="l" rtl="0">
              <a:lnSpc>
                <a:spcPct val="90000"/>
              </a:lnSpc>
              <a:spcBef>
                <a:spcPts val="1000"/>
              </a:spcBef>
              <a:spcAft>
                <a:spcPts val="0"/>
              </a:spcAft>
              <a:buClr>
                <a:schemeClr val="dk1"/>
              </a:buClr>
              <a:buSzPts val="2200"/>
              <a:buFont typeface="Arial"/>
              <a:buChar char="•"/>
              <a:defRPr sz="2200" b="0" i="0" u="none" strike="noStrike" cap="none">
                <a:solidFill>
                  <a:schemeClr val="dk1"/>
                </a:solidFill>
                <a:latin typeface="Century Gothic"/>
                <a:ea typeface="Century Gothic"/>
                <a:cs typeface="Century Gothic"/>
                <a:sym typeface="Century Gothic"/>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5pPr>
            <a:lvl6pPr marL="2743200" marR="0" lvl="5"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6pPr>
            <a:lvl7pPr marL="3200400" marR="0" lvl="6"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7pPr>
            <a:lvl8pPr marL="3657600" marR="0" lvl="7"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8pPr>
            <a:lvl9pPr marL="4114800" marR="0" lvl="8"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9pPr>
          </a:lstStyle>
          <a:p>
            <a:endParaRPr/>
          </a:p>
        </p:txBody>
      </p:sp>
      <p:sp>
        <p:nvSpPr>
          <p:cNvPr id="13" name="Google Shape;13;p80"/>
          <p:cNvSpPr txBox="1">
            <a:spLocks noGrp="1"/>
          </p:cNvSpPr>
          <p:nvPr>
            <p:ph type="dt" idx="10"/>
          </p:nvPr>
        </p:nvSpPr>
        <p:spPr>
          <a:xfrm>
            <a:off x="8595360" y="6356350"/>
            <a:ext cx="2910840"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05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 name="Google Shape;14;p80"/>
          <p:cNvSpPr txBox="1">
            <a:spLocks noGrp="1"/>
          </p:cNvSpPr>
          <p:nvPr>
            <p:ph type="ftr" idx="11"/>
          </p:nvPr>
        </p:nvSpPr>
        <p:spPr>
          <a:xfrm>
            <a:off x="685800" y="6355845"/>
            <a:ext cx="7772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5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 name="Google Shape;15;p80"/>
          <p:cNvSpPr txBox="1">
            <a:spLocks noGrp="1"/>
          </p:cNvSpPr>
          <p:nvPr>
            <p:ph type="sldNum" idx="12"/>
          </p:nvPr>
        </p:nvSpPr>
        <p:spPr>
          <a:xfrm>
            <a:off x="8763000" y="38100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050"/>
              <a:buFont typeface="Arial"/>
              <a:buNone/>
              <a:defRPr sz="105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tr-T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8.jpg"/><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3.xml"/><Relationship Id="rId5" Type="http://schemas.openxmlformats.org/officeDocument/2006/relationships/image" Target="../media/image22.jpg"/><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5.jpe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8.jpeg"/><Relationship Id="rId4" Type="http://schemas.openxmlformats.org/officeDocument/2006/relationships/image" Target="../media/image27.jpg"/></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www.pau.edu.tr/"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pau.edu.tr/pau/tr/mevzuat"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7.jp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pusula.pau.edu.tr/"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cQ2n1IOMPoY"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pau.edu.tr/dsbmyo/tr/sayfa/pau-not-sistemi"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hyperlink" Target="http://www.pau.edu.tr/eduroam"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hyperlink" Target="http://www.pau.edu.tr/farabi/tr/" TargetMode="External"/><Relationship Id="rId7"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hyperlink" Target="http://www.pau.edu.tr/uluslararasi/tr" TargetMode="External"/></Relationships>
</file>

<file path=ppt/slides/_rels/slide44.xml.rels><?xml version="1.0" encoding="UTF-8" standalone="yes"?>
<Relationships xmlns="http://schemas.openxmlformats.org/package/2006/relationships"><Relationship Id="rId8" Type="http://schemas.openxmlformats.org/officeDocument/2006/relationships/image" Target="../media/image65.jpg"/><Relationship Id="rId13" Type="http://schemas.openxmlformats.org/officeDocument/2006/relationships/image" Target="../media/image70.png"/><Relationship Id="rId3" Type="http://schemas.openxmlformats.org/officeDocument/2006/relationships/image" Target="../media/image60.jpg"/><Relationship Id="rId7" Type="http://schemas.openxmlformats.org/officeDocument/2006/relationships/image" Target="../media/image64.jpg"/><Relationship Id="rId12" Type="http://schemas.openxmlformats.org/officeDocument/2006/relationships/image" Target="../media/image69.png"/><Relationship Id="rId2" Type="http://schemas.openxmlformats.org/officeDocument/2006/relationships/notesSlide" Target="../notesSlides/notesSlide43.xml"/><Relationship Id="rId16" Type="http://schemas.openxmlformats.org/officeDocument/2006/relationships/image" Target="../media/image73.jpg"/><Relationship Id="rId1" Type="http://schemas.openxmlformats.org/officeDocument/2006/relationships/slideLayout" Target="../slideLayouts/slideLayout2.xml"/><Relationship Id="rId6" Type="http://schemas.openxmlformats.org/officeDocument/2006/relationships/image" Target="../media/image63.jpg"/><Relationship Id="rId11" Type="http://schemas.openxmlformats.org/officeDocument/2006/relationships/image" Target="../media/image68.png"/><Relationship Id="rId5" Type="http://schemas.openxmlformats.org/officeDocument/2006/relationships/image" Target="../media/image62.jpg"/><Relationship Id="rId15" Type="http://schemas.openxmlformats.org/officeDocument/2006/relationships/image" Target="../media/image72.jpg"/><Relationship Id="rId10" Type="http://schemas.openxmlformats.org/officeDocument/2006/relationships/image" Target="../media/image67.jpg"/><Relationship Id="rId4" Type="http://schemas.openxmlformats.org/officeDocument/2006/relationships/image" Target="../media/image61.jpg"/><Relationship Id="rId9" Type="http://schemas.openxmlformats.org/officeDocument/2006/relationships/image" Target="../media/image66.png"/><Relationship Id="rId14" Type="http://schemas.openxmlformats.org/officeDocument/2006/relationships/image" Target="../media/image71.png"/></Relationships>
</file>

<file path=ppt/slides/_rels/slide4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ww.pau.edu.tr/sks"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84.jpg"/><Relationship Id="rId5" Type="http://schemas.openxmlformats.org/officeDocument/2006/relationships/image" Target="../media/image83.png"/><Relationship Id="rId4" Type="http://schemas.openxmlformats.org/officeDocument/2006/relationships/image" Target="../media/image82.jpg"/></Relationships>
</file>

<file path=ppt/slides/_rels/slide51.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86.jpg"/></Relationships>
</file>

<file path=ppt/slides/_rels/slide52.xml.rels><?xml version="1.0" encoding="UTF-8" standalone="yes"?>
<Relationships xmlns="http://schemas.openxmlformats.org/package/2006/relationships"><Relationship Id="rId3" Type="http://schemas.openxmlformats.org/officeDocument/2006/relationships/hyperlink" Target="http://kutuphane.pau.edu.tr/"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87.jpg"/></Relationships>
</file>

<file path=ppt/slides/_rels/slide53.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www.pau.edu.tr/sks/"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89.jpg"/></Relationships>
</file>

<file path=ppt/slides/_rels/slide55.xml.rels><?xml version="1.0" encoding="UTF-8" standalone="yes"?>
<Relationships xmlns="http://schemas.openxmlformats.org/package/2006/relationships"><Relationship Id="rId3" Type="http://schemas.openxmlformats.org/officeDocument/2006/relationships/hyperlink" Target="http://www.pau.edu.tr/hastane"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90.jpg"/><Relationship Id="rId4" Type="http://schemas.openxmlformats.org/officeDocument/2006/relationships/hyperlink" Target="http://www.pau.edu.tr/psikiyatri"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58.xml.rels><?xml version="1.0" encoding="UTF-8" standalone="yes"?>
<Relationships xmlns="http://schemas.openxmlformats.org/package/2006/relationships"><Relationship Id="rId3" Type="http://schemas.openxmlformats.org/officeDocument/2006/relationships/hyperlink" Target="https://www.pau.edu.tr/pdrem/tr" TargetMode="External"/><Relationship Id="rId7" Type="http://schemas.openxmlformats.org/officeDocument/2006/relationships/image" Target="../media/image96.jp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95.jpg"/><Relationship Id="rId5" Type="http://schemas.openxmlformats.org/officeDocument/2006/relationships/image" Target="../media/image94.jpg"/><Relationship Id="rId4" Type="http://schemas.openxmlformats.org/officeDocument/2006/relationships/image" Target="../media/image93.jpg"/></Relationships>
</file>

<file path=ppt/slides/_rels/slide59.xml.rels><?xml version="1.0" encoding="UTF-8" standalone="yes"?>
<Relationships xmlns="http://schemas.openxmlformats.org/package/2006/relationships"><Relationship Id="rId3" Type="http://schemas.openxmlformats.org/officeDocument/2006/relationships/hyperlink" Target="http://spormerkezi.pau.edu.tr/"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98.jpg"/><Relationship Id="rId4" Type="http://schemas.openxmlformats.org/officeDocument/2006/relationships/image" Target="../media/image97.jp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hyperlink" Target="https://www.pau.edu.tr/pau/tr/yemekMenuleri"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6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9.xml"/><Relationship Id="rId1" Type="http://schemas.openxmlformats.org/officeDocument/2006/relationships/slideLayout" Target="../slideLayouts/slideLayout3.xml"/><Relationship Id="rId5" Type="http://schemas.openxmlformats.org/officeDocument/2006/relationships/image" Target="../media/image103.jpg"/><Relationship Id="rId4" Type="http://schemas.openxmlformats.org/officeDocument/2006/relationships/image" Target="../media/image102.jpg"/></Relationships>
</file>

<file path=ppt/slides/_rels/slide63.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60.xml"/><Relationship Id="rId1" Type="http://schemas.openxmlformats.org/officeDocument/2006/relationships/slideLayout" Target="../slideLayouts/slideLayout3.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jpg"/></Relationships>
</file>

<file path=ppt/slides/_rels/slide64.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image" Target="../media/image109.png"/></Relationships>
</file>

<file path=ppt/slides/_rels/slide65.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62.xml"/><Relationship Id="rId1" Type="http://schemas.openxmlformats.org/officeDocument/2006/relationships/slideLayout" Target="../slideLayouts/slideLayout3.xml"/><Relationship Id="rId4" Type="http://schemas.openxmlformats.org/officeDocument/2006/relationships/image" Target="../media/image111.png"/></Relationships>
</file>

<file path=ppt/slides/_rels/slide66.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hyperlink" Target="https://app.pusula.pau.edu.tr/gbs/Oneri/Talep.aspx" TargetMode="External"/><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71.xml.rels><?xml version="1.0" encoding="UTF-8" standalone="yes"?>
<Relationships xmlns="http://schemas.openxmlformats.org/package/2006/relationships"><Relationship Id="rId2" Type="http://schemas.openxmlformats.org/officeDocument/2006/relationships/hyperlink" Target="https://api.yokak.gov.tr/Storage/AnnouncementFiles/12-05-2023/465/Kalite%20Elcisi%20El%20Kitabi%20(Surum%202.0).pdf"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hyperlink" Target="https://d.pau.edu.tr/46eba191"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5.jp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9" name="Google Shape;149;p1"/>
          <p:cNvPicPr preferRelativeResize="0"/>
          <p:nvPr/>
        </p:nvPicPr>
        <p:blipFill rotWithShape="1">
          <a:blip r:embed="rId3">
            <a:alphaModFix/>
          </a:blip>
          <a:srcRect/>
          <a:stretch/>
        </p:blipFill>
        <p:spPr>
          <a:xfrm>
            <a:off x="321772" y="1292165"/>
            <a:ext cx="2136835" cy="2136835"/>
          </a:xfrm>
          <a:prstGeom prst="rect">
            <a:avLst/>
          </a:prstGeom>
          <a:noFill/>
          <a:ln>
            <a:noFill/>
          </a:ln>
        </p:spPr>
      </p:pic>
      <p:pic>
        <p:nvPicPr>
          <p:cNvPr id="150" name="Google Shape;150;p1"/>
          <p:cNvPicPr preferRelativeResize="0"/>
          <p:nvPr/>
        </p:nvPicPr>
        <p:blipFill rotWithShape="1">
          <a:blip r:embed="rId4">
            <a:alphaModFix/>
          </a:blip>
          <a:srcRect/>
          <a:stretch/>
        </p:blipFill>
        <p:spPr>
          <a:xfrm>
            <a:off x="9733393" y="1320520"/>
            <a:ext cx="2136835" cy="2136835"/>
          </a:xfrm>
          <a:prstGeom prst="rect">
            <a:avLst/>
          </a:prstGeom>
          <a:noFill/>
          <a:ln>
            <a:noFill/>
          </a:ln>
        </p:spPr>
      </p:pic>
      <p:sp>
        <p:nvSpPr>
          <p:cNvPr id="151" name="Google Shape;151;p1"/>
          <p:cNvSpPr txBox="1"/>
          <p:nvPr/>
        </p:nvSpPr>
        <p:spPr>
          <a:xfrm>
            <a:off x="2064871" y="2364435"/>
            <a:ext cx="7864346" cy="2528740"/>
          </a:xfrm>
          <a:prstGeom prst="rect">
            <a:avLst/>
          </a:prstGeom>
          <a:noFill/>
          <a:ln>
            <a:noFill/>
          </a:ln>
        </p:spPr>
        <p:txBody>
          <a:bodyPr spcFirstLastPara="1" wrap="square" lIns="91425" tIns="45700" rIns="91425" bIns="45700" anchor="t" anchorCtr="0">
            <a:normAutofit fontScale="92500" lnSpcReduction="20000"/>
          </a:bodyPr>
          <a:lstStyle/>
          <a:p>
            <a:pPr marL="0" marR="0" lvl="0" indent="0" algn="ctr" rtl="0">
              <a:lnSpc>
                <a:spcPct val="90000"/>
              </a:lnSpc>
              <a:spcBef>
                <a:spcPts val="0"/>
              </a:spcBef>
              <a:spcAft>
                <a:spcPts val="0"/>
              </a:spcAft>
              <a:buClr>
                <a:schemeClr val="dk1"/>
              </a:buClr>
              <a:buSzPct val="108108"/>
              <a:buFont typeface="Arial"/>
              <a:buNone/>
            </a:pPr>
            <a:r>
              <a:rPr lang="tr-TR" sz="4000" b="1" i="0" u="none" strike="noStrike" cap="none" dirty="0">
                <a:solidFill>
                  <a:srgbClr val="002060"/>
                </a:solidFill>
                <a:latin typeface="Century Gothic" panose="020B0502020202020204" pitchFamily="34" charset="0"/>
                <a:ea typeface="Century Gothic"/>
                <a:cs typeface="Century Gothic"/>
                <a:sym typeface="Century Gothic"/>
              </a:rPr>
              <a:t>Pamukkale Üniversitesi </a:t>
            </a:r>
            <a:endParaRPr dirty="0">
              <a:latin typeface="Century Gothic" panose="020B0502020202020204" pitchFamily="34" charset="0"/>
            </a:endParaRPr>
          </a:p>
          <a:p>
            <a:pPr marL="0" marR="0" lvl="0" indent="0" algn="ctr" rtl="0">
              <a:lnSpc>
                <a:spcPct val="90000"/>
              </a:lnSpc>
              <a:spcBef>
                <a:spcPts val="0"/>
              </a:spcBef>
              <a:spcAft>
                <a:spcPts val="0"/>
              </a:spcAft>
              <a:buClr>
                <a:schemeClr val="dk1"/>
              </a:buClr>
              <a:buSzPct val="108108"/>
              <a:buFont typeface="Arial"/>
              <a:buNone/>
            </a:pPr>
            <a:endParaRPr sz="4000" b="1" i="0" u="none" strike="noStrike" cap="none" dirty="0">
              <a:solidFill>
                <a:srgbClr val="002060"/>
              </a:solidFill>
              <a:latin typeface="Century Gothic" panose="020B0502020202020204" pitchFamily="34" charset="0"/>
              <a:ea typeface="Century Gothic"/>
              <a:cs typeface="Century Gothic"/>
              <a:sym typeface="Century Gothic"/>
            </a:endParaRPr>
          </a:p>
          <a:p>
            <a:pPr marL="0" marR="0" lvl="0" indent="0" algn="ctr" rtl="0">
              <a:lnSpc>
                <a:spcPct val="90000"/>
              </a:lnSpc>
              <a:spcBef>
                <a:spcPts val="0"/>
              </a:spcBef>
              <a:spcAft>
                <a:spcPts val="0"/>
              </a:spcAft>
              <a:buClr>
                <a:schemeClr val="dk1"/>
              </a:buClr>
              <a:buSzPct val="108108"/>
              <a:buFont typeface="Arial"/>
              <a:buNone/>
            </a:pPr>
            <a:r>
              <a:rPr lang="tr-TR" sz="4000" b="1" i="0" u="none" strike="noStrike" cap="none" dirty="0">
                <a:solidFill>
                  <a:srgbClr val="002060"/>
                </a:solidFill>
                <a:latin typeface="Century Gothic" panose="020B0502020202020204" pitchFamily="34" charset="0"/>
                <a:ea typeface="Century Gothic"/>
                <a:cs typeface="Century Gothic"/>
                <a:sym typeface="Century Gothic"/>
              </a:rPr>
              <a:t>İnsan ve Toplum Bilimleri Fakültesi</a:t>
            </a:r>
            <a:endParaRPr dirty="0">
              <a:latin typeface="Century Gothic" panose="020B0502020202020204" pitchFamily="34" charset="0"/>
            </a:endParaRPr>
          </a:p>
          <a:p>
            <a:pPr marL="0" marR="0" lvl="0" indent="0" algn="ctr" rtl="0">
              <a:lnSpc>
                <a:spcPct val="90000"/>
              </a:lnSpc>
              <a:spcBef>
                <a:spcPts val="0"/>
              </a:spcBef>
              <a:spcAft>
                <a:spcPts val="0"/>
              </a:spcAft>
              <a:buClr>
                <a:schemeClr val="dk1"/>
              </a:buClr>
              <a:buSzPct val="108108"/>
              <a:buFont typeface="Arial"/>
              <a:buNone/>
            </a:pPr>
            <a:endParaRPr sz="4000" b="1" i="0" u="none" strike="noStrike" cap="none" dirty="0">
              <a:solidFill>
                <a:srgbClr val="002060"/>
              </a:solidFill>
              <a:latin typeface="Century Gothic" panose="020B0502020202020204" pitchFamily="34" charset="0"/>
              <a:ea typeface="Century Gothic"/>
              <a:cs typeface="Century Gothic"/>
              <a:sym typeface="Century Gothic"/>
            </a:endParaRPr>
          </a:p>
          <a:p>
            <a:pPr marL="0" marR="0" lvl="0" indent="0" algn="ctr" rtl="0">
              <a:lnSpc>
                <a:spcPct val="90000"/>
              </a:lnSpc>
              <a:spcBef>
                <a:spcPts val="0"/>
              </a:spcBef>
              <a:spcAft>
                <a:spcPts val="0"/>
              </a:spcAft>
              <a:buClr>
                <a:schemeClr val="dk1"/>
              </a:buClr>
              <a:buSzPct val="108108"/>
              <a:buFont typeface="Arial"/>
              <a:buNone/>
            </a:pPr>
            <a:r>
              <a:rPr lang="en-US" sz="4000" b="1" dirty="0" err="1">
                <a:solidFill>
                  <a:srgbClr val="002060"/>
                </a:solidFill>
                <a:latin typeface="Century Gothic" panose="020B0502020202020204" pitchFamily="34" charset="0"/>
                <a:ea typeface="Century Gothic"/>
                <a:cs typeface="Century Gothic"/>
                <a:sym typeface="Century Gothic"/>
              </a:rPr>
              <a:t>Kültür</a:t>
            </a:r>
            <a:r>
              <a:rPr lang="en-US" sz="4000" b="1" dirty="0">
                <a:solidFill>
                  <a:srgbClr val="002060"/>
                </a:solidFill>
                <a:latin typeface="Century Gothic" panose="020B0502020202020204" pitchFamily="34" charset="0"/>
                <a:ea typeface="Century Gothic"/>
                <a:cs typeface="Century Gothic"/>
                <a:sym typeface="Century Gothic"/>
              </a:rPr>
              <a:t> </a:t>
            </a:r>
            <a:r>
              <a:rPr lang="en-US" sz="4000" b="1" dirty="0" err="1">
                <a:solidFill>
                  <a:srgbClr val="002060"/>
                </a:solidFill>
                <a:latin typeface="Century Gothic" panose="020B0502020202020204" pitchFamily="34" charset="0"/>
                <a:ea typeface="Century Gothic"/>
                <a:cs typeface="Century Gothic"/>
                <a:sym typeface="Century Gothic"/>
              </a:rPr>
              <a:t>Varlıklarını</a:t>
            </a:r>
            <a:r>
              <a:rPr lang="en-US" sz="4000" b="1" dirty="0">
                <a:solidFill>
                  <a:srgbClr val="002060"/>
                </a:solidFill>
                <a:latin typeface="Century Gothic" panose="020B0502020202020204" pitchFamily="34" charset="0"/>
                <a:ea typeface="Century Gothic"/>
                <a:cs typeface="Century Gothic"/>
                <a:sym typeface="Century Gothic"/>
              </a:rPr>
              <a:t> </a:t>
            </a:r>
            <a:r>
              <a:rPr lang="en-US" sz="4000" b="1" dirty="0" err="1">
                <a:solidFill>
                  <a:srgbClr val="002060"/>
                </a:solidFill>
                <a:latin typeface="Century Gothic" panose="020B0502020202020204" pitchFamily="34" charset="0"/>
                <a:ea typeface="Century Gothic"/>
                <a:cs typeface="Century Gothic"/>
                <a:sym typeface="Century Gothic"/>
              </a:rPr>
              <a:t>Koruma</a:t>
            </a:r>
            <a:r>
              <a:rPr lang="en-US" sz="4000" b="1" dirty="0">
                <a:solidFill>
                  <a:srgbClr val="002060"/>
                </a:solidFill>
                <a:latin typeface="Century Gothic" panose="020B0502020202020204" pitchFamily="34" charset="0"/>
                <a:ea typeface="Century Gothic"/>
                <a:cs typeface="Century Gothic"/>
                <a:sym typeface="Century Gothic"/>
              </a:rPr>
              <a:t> ve </a:t>
            </a:r>
            <a:r>
              <a:rPr lang="en-US" sz="4000" b="1" dirty="0" err="1">
                <a:solidFill>
                  <a:srgbClr val="002060"/>
                </a:solidFill>
                <a:latin typeface="Century Gothic" panose="020B0502020202020204" pitchFamily="34" charset="0"/>
                <a:ea typeface="Century Gothic"/>
                <a:cs typeface="Century Gothic"/>
                <a:sym typeface="Century Gothic"/>
              </a:rPr>
              <a:t>Onarım</a:t>
            </a:r>
            <a:r>
              <a:rPr lang="en-US" sz="4000" b="1" dirty="0">
                <a:solidFill>
                  <a:srgbClr val="002060"/>
                </a:solidFill>
                <a:latin typeface="Century Gothic" panose="020B0502020202020204" pitchFamily="34" charset="0"/>
                <a:ea typeface="Century Gothic"/>
                <a:cs typeface="Century Gothic"/>
                <a:sym typeface="Century Gothic"/>
              </a:rPr>
              <a:t> </a:t>
            </a:r>
            <a:r>
              <a:rPr lang="en-US" sz="4000" b="1" dirty="0" err="1">
                <a:solidFill>
                  <a:srgbClr val="002060"/>
                </a:solidFill>
                <a:latin typeface="Century Gothic" panose="020B0502020202020204" pitchFamily="34" charset="0"/>
                <a:ea typeface="Century Gothic"/>
                <a:cs typeface="Century Gothic"/>
                <a:sym typeface="Century Gothic"/>
              </a:rPr>
              <a:t>Bölümü</a:t>
            </a:r>
            <a:endParaRPr lang="en-US" sz="4000" b="1" dirty="0">
              <a:solidFill>
                <a:srgbClr val="002060"/>
              </a:solidFill>
              <a:latin typeface="Century Gothic" panose="020B0502020202020204" pitchFamily="34" charset="0"/>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2" name="Google Shape;762;p68"/>
          <p:cNvSpPr txBox="1">
            <a:spLocks noGrp="1"/>
          </p:cNvSpPr>
          <p:nvPr>
            <p:ph type="ctrTitle" idx="4294967295"/>
          </p:nvPr>
        </p:nvSpPr>
        <p:spPr>
          <a:xfrm>
            <a:off x="572787" y="1189773"/>
            <a:ext cx="8909591" cy="1223963"/>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3200"/>
              <a:buFont typeface="Century Gothic"/>
              <a:buNone/>
            </a:pPr>
            <a:r>
              <a:rPr lang="en-US" sz="3200" b="1" i="1" u="none" strike="noStrike" cap="none" dirty="0">
                <a:solidFill>
                  <a:schemeClr val="dk1"/>
                </a:solidFill>
                <a:latin typeface="Century Gothic"/>
                <a:ea typeface="Century Gothic"/>
                <a:cs typeface="Century Gothic"/>
                <a:sym typeface="Century Gothic"/>
              </a:rPr>
              <a:t>KÜLTÜR VARLIKLARINI KORUMA ve ONARIM </a:t>
            </a:r>
            <a:r>
              <a:rPr lang="tr-TR" sz="3200" b="1" i="1" u="none" strike="noStrike" cap="none" dirty="0">
                <a:solidFill>
                  <a:schemeClr val="dk1"/>
                </a:solidFill>
                <a:latin typeface="Century Gothic"/>
                <a:ea typeface="Century Gothic"/>
                <a:cs typeface="Century Gothic"/>
                <a:sym typeface="Century Gothic"/>
              </a:rPr>
              <a:t>BÖLÜMÜ</a:t>
            </a:r>
            <a:endParaRPr b="0" i="0" u="none" strike="noStrike" cap="none" dirty="0">
              <a:solidFill>
                <a:schemeClr val="dk1"/>
              </a:solidFill>
              <a:latin typeface="Century Gothic"/>
              <a:ea typeface="Century Gothic"/>
              <a:cs typeface="Century Gothic"/>
              <a:sym typeface="Century Gothic"/>
            </a:endParaRPr>
          </a:p>
        </p:txBody>
      </p:sp>
      <p:sp>
        <p:nvSpPr>
          <p:cNvPr id="763" name="Google Shape;763;p68"/>
          <p:cNvSpPr/>
          <p:nvPr/>
        </p:nvSpPr>
        <p:spPr>
          <a:xfrm>
            <a:off x="572787" y="2395771"/>
            <a:ext cx="9274598" cy="397027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entury Gothic"/>
              <a:ea typeface="Century Gothic"/>
              <a:cs typeface="Century Gothic"/>
              <a:sym typeface="Century Gothic"/>
            </a:endParaRPr>
          </a:p>
          <a:p>
            <a:pPr marL="342900" lvl="0" indent="-342900" algn="just">
              <a:buSzPts val="2400"/>
              <a:buFont typeface="Arial"/>
              <a:buChar char="•"/>
            </a:pPr>
            <a:r>
              <a:rPr lang="tr-TR" sz="2400" b="0" i="0" u="none" strike="noStrike" cap="none" dirty="0">
                <a:solidFill>
                  <a:schemeClr val="dk1"/>
                </a:solidFill>
                <a:latin typeface="Century Gothic"/>
                <a:ea typeface="Century Gothic"/>
                <a:cs typeface="Century Gothic"/>
                <a:sym typeface="Century Gothic"/>
              </a:rPr>
              <a:t>Pamukkale Üniversitesi </a:t>
            </a:r>
            <a:r>
              <a:rPr lang="en-US" sz="2400" b="0" i="0" u="none" strike="noStrike" cap="none" dirty="0" err="1">
                <a:solidFill>
                  <a:schemeClr val="dk1"/>
                </a:solidFill>
                <a:latin typeface="Century Gothic"/>
                <a:ea typeface="Century Gothic"/>
                <a:cs typeface="Century Gothic"/>
                <a:sym typeface="Century Gothic"/>
              </a:rPr>
              <a:t>Kültür</a:t>
            </a:r>
            <a:r>
              <a:rPr lang="en-US" sz="2400" b="0" i="0" u="none" strike="noStrike" cap="none" dirty="0">
                <a:solidFill>
                  <a:schemeClr val="dk1"/>
                </a:solidFill>
                <a:latin typeface="Century Gothic"/>
                <a:ea typeface="Century Gothic"/>
                <a:cs typeface="Century Gothic"/>
                <a:sym typeface="Century Gothic"/>
              </a:rPr>
              <a:t> </a:t>
            </a:r>
            <a:r>
              <a:rPr lang="en-US" sz="2400" b="0" i="0" u="none" strike="noStrike" cap="none" dirty="0" err="1">
                <a:solidFill>
                  <a:schemeClr val="dk1"/>
                </a:solidFill>
                <a:latin typeface="Century Gothic"/>
                <a:ea typeface="Century Gothic"/>
                <a:cs typeface="Century Gothic"/>
                <a:sym typeface="Century Gothic"/>
              </a:rPr>
              <a:t>Varlıklarını</a:t>
            </a:r>
            <a:r>
              <a:rPr lang="en-US" sz="2400" b="0" i="0" u="none" strike="noStrike" cap="none" dirty="0">
                <a:solidFill>
                  <a:schemeClr val="dk1"/>
                </a:solidFill>
                <a:latin typeface="Century Gothic"/>
                <a:ea typeface="Century Gothic"/>
                <a:cs typeface="Century Gothic"/>
                <a:sym typeface="Century Gothic"/>
              </a:rPr>
              <a:t> </a:t>
            </a:r>
            <a:r>
              <a:rPr lang="en-US" sz="2400" b="0" i="0" u="none" strike="noStrike" cap="none" dirty="0" err="1">
                <a:solidFill>
                  <a:schemeClr val="dk1"/>
                </a:solidFill>
                <a:latin typeface="Century Gothic"/>
                <a:ea typeface="Century Gothic"/>
                <a:cs typeface="Century Gothic"/>
                <a:sym typeface="Century Gothic"/>
              </a:rPr>
              <a:t>Koruma</a:t>
            </a:r>
            <a:r>
              <a:rPr lang="en-US" sz="2400" b="0" i="0" u="none" strike="noStrike" cap="none" dirty="0">
                <a:solidFill>
                  <a:schemeClr val="dk1"/>
                </a:solidFill>
                <a:latin typeface="Century Gothic"/>
                <a:ea typeface="Century Gothic"/>
                <a:cs typeface="Century Gothic"/>
                <a:sym typeface="Century Gothic"/>
              </a:rPr>
              <a:t> ve </a:t>
            </a:r>
            <a:r>
              <a:rPr lang="en-US" sz="2400" b="0" i="0" u="none" strike="noStrike" cap="none" dirty="0" err="1">
                <a:solidFill>
                  <a:schemeClr val="dk1"/>
                </a:solidFill>
                <a:latin typeface="Century Gothic"/>
                <a:ea typeface="Century Gothic"/>
                <a:cs typeface="Century Gothic"/>
                <a:sym typeface="Century Gothic"/>
              </a:rPr>
              <a:t>Onarım</a:t>
            </a:r>
            <a:r>
              <a:rPr lang="tr-TR" sz="2400" b="0" i="0" u="none" strike="noStrike" cap="none" dirty="0">
                <a:solidFill>
                  <a:schemeClr val="dk1"/>
                </a:solidFill>
                <a:latin typeface="Century Gothic"/>
                <a:ea typeface="Century Gothic"/>
                <a:cs typeface="Century Gothic"/>
                <a:sym typeface="Century Gothic"/>
              </a:rPr>
              <a:t> </a:t>
            </a:r>
            <a:r>
              <a:rPr lang="en-US" sz="2400" b="0" i="0" u="none" strike="noStrike" cap="none" dirty="0">
                <a:solidFill>
                  <a:schemeClr val="dk1"/>
                </a:solidFill>
                <a:latin typeface="Century Gothic"/>
                <a:ea typeface="Century Gothic"/>
                <a:cs typeface="Century Gothic"/>
                <a:sym typeface="Century Gothic"/>
              </a:rPr>
              <a:t>B</a:t>
            </a:r>
            <a:r>
              <a:rPr lang="tr-TR" sz="2400" b="0" i="0" u="none" strike="noStrike" cap="none" dirty="0">
                <a:solidFill>
                  <a:schemeClr val="dk1"/>
                </a:solidFill>
                <a:latin typeface="Century Gothic"/>
                <a:ea typeface="Century Gothic"/>
                <a:cs typeface="Century Gothic"/>
                <a:sym typeface="Century Gothic"/>
              </a:rPr>
              <a:t>ölümü, </a:t>
            </a:r>
            <a:r>
              <a:rPr lang="tr-TR" sz="2400" dirty="0">
                <a:solidFill>
                  <a:schemeClr val="dk1"/>
                </a:solidFill>
                <a:latin typeface="Century Gothic"/>
                <a:ea typeface="Century Gothic"/>
                <a:cs typeface="Century Gothic"/>
                <a:sym typeface="Century Gothic"/>
              </a:rPr>
              <a:t>2009 yılında kurulmuş, 2012 yılında yüksek lisans, 2019 yılında ise lisans eğitimi vermeye</a:t>
            </a:r>
            <a:r>
              <a:rPr lang="en-US" sz="2400" dirty="0">
                <a:solidFill>
                  <a:schemeClr val="dk1"/>
                </a:solidFill>
                <a:latin typeface="Century Gothic"/>
                <a:ea typeface="Century Gothic"/>
                <a:cs typeface="Century Gothic"/>
                <a:sym typeface="Century Gothic"/>
              </a:rPr>
              <a:t> </a:t>
            </a:r>
            <a:r>
              <a:rPr lang="tr-TR" sz="2400" dirty="0">
                <a:solidFill>
                  <a:schemeClr val="dk1"/>
                </a:solidFill>
                <a:latin typeface="Century Gothic"/>
                <a:ea typeface="Century Gothic"/>
                <a:cs typeface="Century Gothic"/>
                <a:sym typeface="Century Gothic"/>
              </a:rPr>
              <a:t>başlamıştır.</a:t>
            </a:r>
            <a:endParaRPr lang="en-US" sz="2400" dirty="0">
              <a:solidFill>
                <a:schemeClr val="dk1"/>
              </a:solidFill>
              <a:latin typeface="Century Gothic"/>
              <a:ea typeface="Century Gothic"/>
              <a:cs typeface="Century Gothic"/>
              <a:sym typeface="Century Gothic"/>
            </a:endParaRPr>
          </a:p>
          <a:p>
            <a:pPr marR="0" lvl="0" algn="just" rtl="0">
              <a:lnSpc>
                <a:spcPct val="100000"/>
              </a:lnSpc>
              <a:spcBef>
                <a:spcPts val="0"/>
              </a:spcBef>
              <a:spcAft>
                <a:spcPts val="0"/>
              </a:spcAft>
              <a:buClr>
                <a:srgbClr val="000000"/>
              </a:buClr>
              <a:buSzPts val="2400"/>
            </a:pPr>
            <a:endParaRPr sz="2400" b="0" i="0" u="none" strike="noStrike" cap="none" dirty="0">
              <a:solidFill>
                <a:schemeClr val="dk1"/>
              </a:solidFill>
              <a:latin typeface="Century Gothic"/>
              <a:ea typeface="Century Gothic"/>
              <a:cs typeface="Century Gothic"/>
              <a:sym typeface="Century Gothic"/>
            </a:endParaRPr>
          </a:p>
          <a:p>
            <a:pPr marL="342900" lvl="0" indent="-342900" algn="just">
              <a:buSzPts val="2400"/>
              <a:buFont typeface="Arial"/>
              <a:buChar char="•"/>
            </a:pPr>
            <a:r>
              <a:rPr lang="tr-TR" sz="2400" dirty="0">
                <a:solidFill>
                  <a:schemeClr val="dk1"/>
                </a:solidFill>
                <a:latin typeface="Century Gothic"/>
                <a:ea typeface="Century Gothic"/>
                <a:cs typeface="Century Gothic"/>
                <a:sym typeface="Century Gothic"/>
              </a:rPr>
              <a:t>Bölümde Kültür Varlıklarını Koruma ve Onarım olmak üzere 1 Anabilim Dalı vardır</a:t>
            </a:r>
            <a:r>
              <a:rPr lang="en-US" sz="2400" dirty="0">
                <a:solidFill>
                  <a:schemeClr val="dk1"/>
                </a:solidFill>
                <a:latin typeface="Century Gothic"/>
                <a:ea typeface="Century Gothic"/>
                <a:cs typeface="Century Gothic"/>
                <a:sym typeface="Century Gothic"/>
              </a:rPr>
              <a:t>.</a:t>
            </a:r>
          </a:p>
          <a:p>
            <a:pPr marL="342900" lvl="0" indent="-342900" algn="just">
              <a:buSzPts val="2400"/>
              <a:buFont typeface="Arial"/>
              <a:buChar char="•"/>
            </a:pPr>
            <a:endParaRPr lang="en-US" sz="2400" dirty="0">
              <a:solidFill>
                <a:schemeClr val="dk1"/>
              </a:solidFill>
              <a:latin typeface="Century Gothic"/>
              <a:ea typeface="Century Gothic"/>
              <a:cs typeface="Century Gothic"/>
              <a:sym typeface="Century Gothic"/>
            </a:endParaRPr>
          </a:p>
          <a:p>
            <a:pPr marL="342900" indent="-342900" algn="just">
              <a:buSzPts val="2400"/>
              <a:buFont typeface="Arial"/>
              <a:buChar char="•"/>
            </a:pPr>
            <a:r>
              <a:rPr lang="tr-TR" sz="2400" dirty="0">
                <a:solidFill>
                  <a:schemeClr val="dk1"/>
                </a:solidFill>
                <a:latin typeface="Century Gothic"/>
                <a:ea typeface="Century Gothic"/>
                <a:cs typeface="Century Gothic"/>
                <a:sym typeface="Century Gothic"/>
              </a:rPr>
              <a:t>Öğrenim dili </a:t>
            </a:r>
            <a:r>
              <a:rPr lang="tr-TR" sz="2400" dirty="0" err="1">
                <a:solidFill>
                  <a:schemeClr val="dk1"/>
                </a:solidFill>
                <a:latin typeface="Century Gothic"/>
                <a:ea typeface="Century Gothic"/>
                <a:cs typeface="Century Gothic"/>
                <a:sym typeface="Century Gothic"/>
              </a:rPr>
              <a:t>Türkçe’dir</a:t>
            </a:r>
            <a:r>
              <a:rPr lang="tr-TR" sz="2400" dirty="0">
                <a:solidFill>
                  <a:schemeClr val="dk1"/>
                </a:solidFill>
                <a:latin typeface="Century Gothic"/>
                <a:ea typeface="Century Gothic"/>
                <a:cs typeface="Century Gothic"/>
                <a:sym typeface="Century Gothic"/>
              </a:rPr>
              <a:t>. Öğrenim süresi ise 4 yıldır </a:t>
            </a:r>
            <a:r>
              <a:rPr lang="en-US" sz="2400" dirty="0">
                <a:solidFill>
                  <a:schemeClr val="dk1"/>
                </a:solidFill>
                <a:latin typeface="Century Gothic"/>
                <a:ea typeface="Century Gothic"/>
                <a:cs typeface="Century Gothic"/>
                <a:sym typeface="Century Gothic"/>
              </a:rPr>
              <a:t>(8 </a:t>
            </a:r>
            <a:r>
              <a:rPr lang="en-US" sz="2400" dirty="0" err="1">
                <a:solidFill>
                  <a:schemeClr val="dk1"/>
                </a:solidFill>
                <a:latin typeface="Century Gothic"/>
                <a:ea typeface="Century Gothic"/>
                <a:cs typeface="Century Gothic"/>
                <a:sym typeface="Century Gothic"/>
              </a:rPr>
              <a:t>dönem</a:t>
            </a:r>
            <a:r>
              <a:rPr lang="en-US" sz="2400" dirty="0">
                <a:solidFill>
                  <a:schemeClr val="dk1"/>
                </a:solidFill>
                <a:latin typeface="Century Gothic"/>
                <a:ea typeface="Century Gothic"/>
                <a:cs typeface="Century Gothic"/>
                <a:sym typeface="Century Gothic"/>
              </a:rPr>
              <a:t>)</a:t>
            </a:r>
            <a:r>
              <a:rPr lang="tr-TR" sz="2400" dirty="0">
                <a:solidFill>
                  <a:schemeClr val="dk1"/>
                </a:solidFill>
                <a:latin typeface="Century Gothic"/>
                <a:ea typeface="Century Gothic"/>
                <a:cs typeface="Century Gothic"/>
                <a:sym typeface="Century Gothic"/>
              </a:rPr>
              <a:t>.</a:t>
            </a:r>
          </a:p>
          <a:p>
            <a:pPr lvl="0" algn="just">
              <a:buSzPts val="2400"/>
            </a:pPr>
            <a:endParaRPr sz="1800" b="0" i="0" u="none" strike="noStrike" cap="none" dirty="0">
              <a:solidFill>
                <a:schemeClr val="dk1"/>
              </a:solidFill>
              <a:latin typeface="Century Gothic"/>
              <a:ea typeface="Century Gothic"/>
              <a:cs typeface="Century Gothic"/>
              <a:sym typeface="Century Gothic"/>
            </a:endParaRPr>
          </a:p>
        </p:txBody>
      </p:sp>
      <p:pic>
        <p:nvPicPr>
          <p:cNvPr id="764" name="Google Shape;764;p68"/>
          <p:cNvPicPr preferRelativeResize="0"/>
          <p:nvPr/>
        </p:nvPicPr>
        <p:blipFill rotWithShape="1">
          <a:blip r:embed="rId3">
            <a:alphaModFix/>
          </a:blip>
          <a:srcRect/>
          <a:stretch/>
        </p:blipFill>
        <p:spPr>
          <a:xfrm>
            <a:off x="9482378" y="576713"/>
            <a:ext cx="2136835" cy="2136835"/>
          </a:xfrm>
          <a:prstGeom prst="rect">
            <a:avLst/>
          </a:prstGeom>
          <a:noFill/>
          <a:ln>
            <a:noFill/>
          </a:ln>
        </p:spPr>
      </p:pic>
    </p:spTree>
    <p:extLst>
      <p:ext uri="{BB962C8B-B14F-4D97-AF65-F5344CB8AC3E}">
        <p14:creationId xmlns:p14="http://schemas.microsoft.com/office/powerpoint/2010/main" val="34222457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82" name="Google Shape;782;p70"/>
          <p:cNvSpPr txBox="1"/>
          <p:nvPr/>
        </p:nvSpPr>
        <p:spPr>
          <a:xfrm>
            <a:off x="211778" y="3352473"/>
            <a:ext cx="2565165" cy="484929"/>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2000"/>
              <a:buFont typeface="Century Gothic"/>
              <a:buNone/>
            </a:pPr>
            <a:r>
              <a:rPr lang="tr-TR" sz="2000" b="1" i="1" u="none" strike="noStrike" cap="none" dirty="0">
                <a:solidFill>
                  <a:schemeClr val="dk1"/>
                </a:solidFill>
                <a:latin typeface="Century Gothic"/>
                <a:ea typeface="Century Gothic"/>
                <a:cs typeface="Century Gothic"/>
                <a:sym typeface="Century Gothic"/>
              </a:rPr>
              <a:t>LABORATUVARLAR</a:t>
            </a:r>
            <a:endParaRPr sz="1400" b="0" i="0" u="none" strike="noStrike" cap="none" dirty="0">
              <a:solidFill>
                <a:srgbClr val="000000"/>
              </a:solidFill>
              <a:latin typeface="Arial"/>
              <a:ea typeface="Arial"/>
              <a:cs typeface="Arial"/>
              <a:sym typeface="Arial"/>
            </a:endParaRPr>
          </a:p>
        </p:txBody>
      </p:sp>
      <p:sp>
        <p:nvSpPr>
          <p:cNvPr id="780" name="Google Shape;780;p70"/>
          <p:cNvSpPr txBox="1"/>
          <p:nvPr/>
        </p:nvSpPr>
        <p:spPr>
          <a:xfrm>
            <a:off x="512063" y="2214691"/>
            <a:ext cx="1650023" cy="660885"/>
          </a:xfrm>
          <a:prstGeom prst="rect">
            <a:avLst/>
          </a:prstGeom>
          <a:no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chemeClr val="dk1"/>
              </a:buClr>
              <a:buSzPts val="2000"/>
              <a:buFont typeface="Century Gothic"/>
              <a:buNone/>
            </a:pPr>
            <a:r>
              <a:rPr lang="tr-TR" sz="2000" b="1" i="1" u="none" strike="noStrike" cap="none" dirty="0">
                <a:solidFill>
                  <a:schemeClr val="dk1"/>
                </a:solidFill>
                <a:latin typeface="Century Gothic"/>
                <a:ea typeface="Century Gothic"/>
                <a:cs typeface="Century Gothic"/>
                <a:sym typeface="Century Gothic"/>
              </a:rPr>
              <a:t>DERSLİKLER</a:t>
            </a:r>
            <a:endParaRPr sz="1400" b="0" i="0" u="none" strike="noStrike" cap="none" dirty="0">
              <a:solidFill>
                <a:srgbClr val="000000"/>
              </a:solidFill>
              <a:latin typeface="Arial"/>
              <a:ea typeface="Arial"/>
              <a:cs typeface="Arial"/>
              <a:sym typeface="Arial"/>
            </a:endParaRPr>
          </a:p>
        </p:txBody>
      </p:sp>
      <p:sp>
        <p:nvSpPr>
          <p:cNvPr id="778" name="Google Shape;778;p70"/>
          <p:cNvSpPr txBox="1"/>
          <p:nvPr/>
        </p:nvSpPr>
        <p:spPr>
          <a:xfrm>
            <a:off x="371344" y="2668521"/>
            <a:ext cx="2125456"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entury Gothic"/>
                <a:ea typeface="Century Gothic"/>
                <a:cs typeface="Century Gothic"/>
                <a:sym typeface="Century Gothic"/>
              </a:rPr>
              <a:t>A Blok Zemin kat, </a:t>
            </a:r>
            <a:r>
              <a:rPr lang="tr-TR" sz="1800" b="0" i="0" u="none" strike="noStrike" cap="none" dirty="0">
                <a:solidFill>
                  <a:schemeClr val="dk1"/>
                </a:solidFill>
                <a:latin typeface="Century Gothic"/>
                <a:ea typeface="Century Gothic"/>
                <a:cs typeface="Century Gothic"/>
                <a:sym typeface="Century Gothic"/>
              </a:rPr>
              <a:t>A </a:t>
            </a:r>
            <a:r>
              <a:rPr lang="en-US" sz="1800" b="0" i="0" u="none" strike="noStrike" cap="none" dirty="0">
                <a:solidFill>
                  <a:schemeClr val="dk1"/>
                </a:solidFill>
                <a:latin typeface="Century Gothic"/>
                <a:ea typeface="Century Gothic"/>
                <a:cs typeface="Century Gothic"/>
                <a:sym typeface="Century Gothic"/>
              </a:rPr>
              <a:t>105 ve A 106</a:t>
            </a:r>
            <a:endParaRPr sz="1400" b="0" i="0" u="none" strike="noStrike" cap="none" dirty="0">
              <a:solidFill>
                <a:srgbClr val="000000"/>
              </a:solidFill>
              <a:latin typeface="Arial"/>
              <a:ea typeface="Arial"/>
              <a:cs typeface="Arial"/>
              <a:sym typeface="Arial"/>
            </a:endParaRPr>
          </a:p>
        </p:txBody>
      </p:sp>
      <p:sp>
        <p:nvSpPr>
          <p:cNvPr id="781" name="Google Shape;781;p70"/>
          <p:cNvSpPr txBox="1"/>
          <p:nvPr/>
        </p:nvSpPr>
        <p:spPr>
          <a:xfrm>
            <a:off x="-247828" y="453213"/>
            <a:ext cx="12117900" cy="1224000"/>
          </a:xfrm>
          <a:prstGeom prst="rect">
            <a:avLst/>
          </a:prstGeom>
          <a:no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chemeClr val="dk1"/>
              </a:buClr>
              <a:buSzPts val="3200"/>
              <a:buFont typeface="Century Gothic"/>
              <a:buNone/>
            </a:pPr>
            <a:r>
              <a:rPr lang="tr-TR" sz="3200" b="1" i="1" u="none" strike="noStrike" cap="none" dirty="0">
                <a:solidFill>
                  <a:schemeClr val="dk1"/>
                </a:solidFill>
                <a:latin typeface="Century Gothic"/>
                <a:ea typeface="Century Gothic"/>
                <a:cs typeface="Century Gothic"/>
                <a:sym typeface="Century Gothic"/>
              </a:rPr>
              <a:t> BÖLÜMÜ</a:t>
            </a:r>
            <a:r>
              <a:rPr lang="en-US" sz="3200" b="1" i="1" u="none" strike="noStrike" cap="none" dirty="0">
                <a:solidFill>
                  <a:schemeClr val="dk1"/>
                </a:solidFill>
                <a:latin typeface="Century Gothic"/>
                <a:ea typeface="Century Gothic"/>
                <a:cs typeface="Century Gothic"/>
                <a:sym typeface="Century Gothic"/>
              </a:rPr>
              <a:t>MÜZ</a:t>
            </a:r>
            <a:endParaRPr sz="1400" b="0" i="0" u="none" strike="noStrike" cap="none" dirty="0">
              <a:solidFill>
                <a:srgbClr val="000000"/>
              </a:solidFill>
              <a:latin typeface="Arial"/>
              <a:ea typeface="Arial"/>
              <a:cs typeface="Arial"/>
              <a:sym typeface="Arial"/>
            </a:endParaRPr>
          </a:p>
        </p:txBody>
      </p:sp>
      <p:sp>
        <p:nvSpPr>
          <p:cNvPr id="783" name="Google Shape;783;p70"/>
          <p:cNvSpPr txBox="1"/>
          <p:nvPr/>
        </p:nvSpPr>
        <p:spPr>
          <a:xfrm>
            <a:off x="268522" y="3735715"/>
            <a:ext cx="2331098" cy="369291"/>
          </a:xfrm>
          <a:prstGeom prst="rect">
            <a:avLst/>
          </a:prstGeom>
          <a:noFill/>
          <a:ln>
            <a:noFill/>
          </a:ln>
        </p:spPr>
        <p:txBody>
          <a:bodyPr spcFirstLastPara="1" wrap="square" lIns="91425" tIns="45700" rIns="91425" bIns="45700" anchor="t" anchorCtr="0">
            <a:spAutoFit/>
          </a:bodyPr>
          <a:lstStyle/>
          <a:p>
            <a:pPr lvl="1" algn="ctr">
              <a:buSzPts val="1800"/>
            </a:pPr>
            <a:r>
              <a:rPr lang="tr-TR" sz="1800" dirty="0">
                <a:solidFill>
                  <a:schemeClr val="dk1"/>
                </a:solidFill>
                <a:latin typeface="Century Gothic"/>
                <a:ea typeface="Century Gothic"/>
                <a:cs typeface="Century Gothic"/>
                <a:sym typeface="Century Gothic"/>
              </a:rPr>
              <a:t>A Blok bodrum kat</a:t>
            </a:r>
            <a:endParaRPr lang="tr-TR" sz="1800" b="0" i="0" u="none" strike="noStrike" cap="none" dirty="0">
              <a:solidFill>
                <a:schemeClr val="dk1"/>
              </a:solidFill>
              <a:latin typeface="Century Gothic"/>
              <a:ea typeface="Century Gothic"/>
              <a:cs typeface="Century Gothic"/>
              <a:sym typeface="Century Gothic"/>
            </a:endParaRPr>
          </a:p>
        </p:txBody>
      </p:sp>
      <p:sp>
        <p:nvSpPr>
          <p:cNvPr id="784" name="Google Shape;784;p70"/>
          <p:cNvSpPr txBox="1"/>
          <p:nvPr/>
        </p:nvSpPr>
        <p:spPr>
          <a:xfrm>
            <a:off x="645979" y="4520927"/>
            <a:ext cx="1576184" cy="369291"/>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chemeClr val="dk1"/>
              </a:buClr>
              <a:buSzPts val="1800"/>
              <a:buFont typeface="Arial"/>
              <a:buNone/>
            </a:pPr>
            <a:r>
              <a:rPr lang="tr-TR" sz="1800" b="0" i="0" u="none" strike="noStrike" cap="none" dirty="0">
                <a:solidFill>
                  <a:schemeClr val="dk1"/>
                </a:solidFill>
                <a:latin typeface="Century Gothic"/>
                <a:ea typeface="Century Gothic"/>
                <a:cs typeface="Century Gothic"/>
                <a:sym typeface="Century Gothic"/>
              </a:rPr>
              <a:t>A Blok 1. kat </a:t>
            </a:r>
            <a:endParaRPr sz="1400" b="0" i="0" u="none" strike="noStrike" cap="none" dirty="0">
              <a:solidFill>
                <a:schemeClr val="dk1"/>
              </a:solidFill>
              <a:latin typeface="Arial"/>
              <a:ea typeface="Arial"/>
              <a:cs typeface="Arial"/>
              <a:sym typeface="Arial"/>
            </a:endParaRPr>
          </a:p>
        </p:txBody>
      </p:sp>
      <p:sp>
        <p:nvSpPr>
          <p:cNvPr id="785" name="Google Shape;785;p70"/>
          <p:cNvSpPr txBox="1"/>
          <p:nvPr/>
        </p:nvSpPr>
        <p:spPr>
          <a:xfrm>
            <a:off x="441071" y="4220644"/>
            <a:ext cx="1986000" cy="369291"/>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2000"/>
              <a:buFont typeface="Century Gothic"/>
              <a:buNone/>
            </a:pPr>
            <a:r>
              <a:rPr lang="tr-TR" sz="2000" b="1" i="1" u="none" strike="noStrike" cap="none" dirty="0">
                <a:solidFill>
                  <a:schemeClr val="dk1"/>
                </a:solidFill>
                <a:latin typeface="Century Gothic"/>
                <a:ea typeface="Century Gothic"/>
                <a:cs typeface="Century Gothic"/>
                <a:sym typeface="Century Gothic"/>
              </a:rPr>
              <a:t>OFİSLERİMİZ</a:t>
            </a:r>
            <a:endParaRPr sz="1400" b="0" i="0" u="none" strike="noStrike" cap="none" dirty="0">
              <a:solidFill>
                <a:srgbClr val="000000"/>
              </a:solidFill>
              <a:latin typeface="Arial"/>
              <a:ea typeface="Arial"/>
              <a:cs typeface="Arial"/>
              <a:sym typeface="Arial"/>
            </a:endParaRPr>
          </a:p>
        </p:txBody>
      </p:sp>
      <p:pic>
        <p:nvPicPr>
          <p:cNvPr id="3" name="Resim 2" descr="giyim, iç mekan, kişi, şahıs, adam, insan içeren bir resim&#10;&#10;Açıklama otomatik olarak oluşturuldu">
            <a:extLst>
              <a:ext uri="{FF2B5EF4-FFF2-40B4-BE49-F238E27FC236}">
                <a16:creationId xmlns:a16="http://schemas.microsoft.com/office/drawing/2014/main" id="{DA6A849A-DAEF-594F-A1D5-66B625539C64}"/>
              </a:ext>
            </a:extLst>
          </p:cNvPr>
          <p:cNvPicPr>
            <a:picLocks noChangeAspect="1"/>
          </p:cNvPicPr>
          <p:nvPr/>
        </p:nvPicPr>
        <p:blipFill rotWithShape="1">
          <a:blip r:embed="rId3"/>
          <a:srcRect l="16721" t="29498" r="22620" b="10764"/>
          <a:stretch/>
        </p:blipFill>
        <p:spPr>
          <a:xfrm>
            <a:off x="3625484" y="775563"/>
            <a:ext cx="5343652" cy="2960152"/>
          </a:xfrm>
          <a:prstGeom prst="rect">
            <a:avLst/>
          </a:prstGeom>
          <a:ln>
            <a:noFill/>
          </a:ln>
          <a:effectLst>
            <a:softEdge rad="112500"/>
          </a:effectLst>
        </p:spPr>
      </p:pic>
      <p:pic>
        <p:nvPicPr>
          <p:cNvPr id="7" name="Resim 6" descr="kişi, şahıs, insan yüzü, giyim, gülümsemek, gülüş içeren bir resim&#10;&#10;Açıklama otomatik olarak oluşturuldu">
            <a:extLst>
              <a:ext uri="{FF2B5EF4-FFF2-40B4-BE49-F238E27FC236}">
                <a16:creationId xmlns:a16="http://schemas.microsoft.com/office/drawing/2014/main" id="{294F7BDA-0946-4200-00A3-FF6DF7B08D6C}"/>
              </a:ext>
            </a:extLst>
          </p:cNvPr>
          <p:cNvPicPr>
            <a:picLocks noChangeAspect="1"/>
          </p:cNvPicPr>
          <p:nvPr/>
        </p:nvPicPr>
        <p:blipFill>
          <a:blip r:embed="rId4"/>
          <a:stretch>
            <a:fillRect/>
          </a:stretch>
        </p:blipFill>
        <p:spPr>
          <a:xfrm>
            <a:off x="7176136" y="1803531"/>
            <a:ext cx="4767770" cy="3582812"/>
          </a:xfrm>
          <a:prstGeom prst="rect">
            <a:avLst/>
          </a:prstGeom>
          <a:ln>
            <a:noFill/>
          </a:ln>
          <a:effectLst>
            <a:softEdge rad="112500"/>
          </a:effectLst>
        </p:spPr>
      </p:pic>
      <p:pic>
        <p:nvPicPr>
          <p:cNvPr id="5" name="Resim 4" descr="giyim, kişi, şahıs, bina, dış mekan içeren bir resim&#10;&#10;Açıklama otomatik olarak oluşturuldu">
            <a:extLst>
              <a:ext uri="{FF2B5EF4-FFF2-40B4-BE49-F238E27FC236}">
                <a16:creationId xmlns:a16="http://schemas.microsoft.com/office/drawing/2014/main" id="{F1AA9A4F-916E-01A9-A771-B1B8B818D9B1}"/>
              </a:ext>
            </a:extLst>
          </p:cNvPr>
          <p:cNvPicPr>
            <a:picLocks noChangeAspect="1"/>
          </p:cNvPicPr>
          <p:nvPr/>
        </p:nvPicPr>
        <p:blipFill rotWithShape="1">
          <a:blip r:embed="rId5"/>
          <a:srcRect t="31134" b="9028"/>
          <a:stretch/>
        </p:blipFill>
        <p:spPr>
          <a:xfrm>
            <a:off x="2917662" y="2758397"/>
            <a:ext cx="5147786" cy="4103714"/>
          </a:xfrm>
          <a:prstGeom prst="rect">
            <a:avLst/>
          </a:prstGeom>
          <a:ln>
            <a:noFill/>
          </a:ln>
          <a:effectLst>
            <a:softEdge rad="112500"/>
          </a:effectLst>
        </p:spPr>
      </p:pic>
    </p:spTree>
    <p:extLst>
      <p:ext uri="{BB962C8B-B14F-4D97-AF65-F5344CB8AC3E}">
        <p14:creationId xmlns:p14="http://schemas.microsoft.com/office/powerpoint/2010/main" val="4158198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81;p70">
            <a:extLst>
              <a:ext uri="{FF2B5EF4-FFF2-40B4-BE49-F238E27FC236}">
                <a16:creationId xmlns:a16="http://schemas.microsoft.com/office/drawing/2014/main" id="{9884D6A9-7A26-23AC-715B-EB521EB64AF0}"/>
              </a:ext>
            </a:extLst>
          </p:cNvPr>
          <p:cNvSpPr txBox="1"/>
          <p:nvPr/>
        </p:nvSpPr>
        <p:spPr>
          <a:xfrm>
            <a:off x="-247828" y="453213"/>
            <a:ext cx="12117900" cy="1224000"/>
          </a:xfrm>
          <a:prstGeom prst="rect">
            <a:avLst/>
          </a:prstGeom>
          <a:no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chemeClr val="dk1"/>
              </a:buClr>
              <a:buSzPts val="3200"/>
              <a:buFont typeface="Century Gothic"/>
              <a:buNone/>
            </a:pPr>
            <a:r>
              <a:rPr lang="tr-TR" sz="3200" b="1" i="1" u="none" strike="noStrike" cap="none" dirty="0">
                <a:solidFill>
                  <a:schemeClr val="dk1"/>
                </a:solidFill>
                <a:latin typeface="Century Gothic"/>
                <a:ea typeface="Century Gothic"/>
                <a:cs typeface="Century Gothic"/>
                <a:sym typeface="Century Gothic"/>
              </a:rPr>
              <a:t> BÖLÜMÜ</a:t>
            </a:r>
            <a:r>
              <a:rPr lang="en-US" sz="3200" b="1" i="1" u="none" strike="noStrike" cap="none" dirty="0">
                <a:solidFill>
                  <a:schemeClr val="dk1"/>
                </a:solidFill>
                <a:latin typeface="Century Gothic"/>
                <a:ea typeface="Century Gothic"/>
                <a:cs typeface="Century Gothic"/>
                <a:sym typeface="Century Gothic"/>
              </a:rPr>
              <a:t>MÜZ</a:t>
            </a:r>
            <a:endParaRPr sz="1400" b="0" i="0" u="none" strike="noStrike" cap="none" dirty="0">
              <a:solidFill>
                <a:srgbClr val="000000"/>
              </a:solidFill>
              <a:latin typeface="Arial"/>
              <a:ea typeface="Arial"/>
              <a:cs typeface="Arial"/>
              <a:sym typeface="Arial"/>
            </a:endParaRPr>
          </a:p>
        </p:txBody>
      </p:sp>
      <p:pic>
        <p:nvPicPr>
          <p:cNvPr id="5" name="Resim 4" descr="giyim, kişi, şahıs, insan yüzü, iç mekan içeren bir resim&#10;&#10;Açıklama otomatik olarak oluşturuldu">
            <a:extLst>
              <a:ext uri="{FF2B5EF4-FFF2-40B4-BE49-F238E27FC236}">
                <a16:creationId xmlns:a16="http://schemas.microsoft.com/office/drawing/2014/main" id="{4EBD14C1-2497-FE10-03ED-33C0630C77D9}"/>
              </a:ext>
            </a:extLst>
          </p:cNvPr>
          <p:cNvPicPr>
            <a:picLocks noChangeAspect="1"/>
          </p:cNvPicPr>
          <p:nvPr/>
        </p:nvPicPr>
        <p:blipFill rotWithShape="1">
          <a:blip r:embed="rId2"/>
          <a:srcRect t="6609" b="3882"/>
          <a:stretch/>
        </p:blipFill>
        <p:spPr>
          <a:xfrm>
            <a:off x="207666" y="1435543"/>
            <a:ext cx="7740580" cy="5196370"/>
          </a:xfrm>
          <a:prstGeom prst="rect">
            <a:avLst/>
          </a:prstGeom>
          <a:ln>
            <a:noFill/>
          </a:ln>
          <a:effectLst>
            <a:softEdge rad="112500"/>
          </a:effectLst>
        </p:spPr>
      </p:pic>
      <p:pic>
        <p:nvPicPr>
          <p:cNvPr id="7" name="Resim 6" descr="sanat, mozaik, iç mekan içeren bir resim&#10;&#10;Açıklama otomatik olarak oluşturuldu">
            <a:extLst>
              <a:ext uri="{FF2B5EF4-FFF2-40B4-BE49-F238E27FC236}">
                <a16:creationId xmlns:a16="http://schemas.microsoft.com/office/drawing/2014/main" id="{EFC39AB1-9667-AA5A-53E8-E75971937F6F}"/>
              </a:ext>
            </a:extLst>
          </p:cNvPr>
          <p:cNvPicPr>
            <a:picLocks noChangeAspect="1"/>
          </p:cNvPicPr>
          <p:nvPr/>
        </p:nvPicPr>
        <p:blipFill>
          <a:blip r:embed="rId3"/>
          <a:stretch>
            <a:fillRect/>
          </a:stretch>
        </p:blipFill>
        <p:spPr>
          <a:xfrm>
            <a:off x="4742820" y="1074743"/>
            <a:ext cx="4106427" cy="3079820"/>
          </a:xfrm>
          <a:prstGeom prst="rect">
            <a:avLst/>
          </a:prstGeom>
          <a:ln>
            <a:noFill/>
          </a:ln>
          <a:effectLst>
            <a:softEdge rad="112500"/>
          </a:effectLst>
        </p:spPr>
      </p:pic>
      <p:pic>
        <p:nvPicPr>
          <p:cNvPr id="9" name="Resim 8" descr="sanat, kalıp, desen, düzen, motif, mozaik içeren bir resim&#10;&#10;Açıklama otomatik olarak oluşturuldu">
            <a:extLst>
              <a:ext uri="{FF2B5EF4-FFF2-40B4-BE49-F238E27FC236}">
                <a16:creationId xmlns:a16="http://schemas.microsoft.com/office/drawing/2014/main" id="{7CCFD339-77E0-E7DF-B469-AF0525BDDF22}"/>
              </a:ext>
            </a:extLst>
          </p:cNvPr>
          <p:cNvPicPr>
            <a:picLocks noChangeAspect="1"/>
          </p:cNvPicPr>
          <p:nvPr/>
        </p:nvPicPr>
        <p:blipFill rotWithShape="1">
          <a:blip r:embed="rId4"/>
          <a:srcRect l="12894"/>
          <a:stretch/>
        </p:blipFill>
        <p:spPr>
          <a:xfrm>
            <a:off x="5895032" y="3096207"/>
            <a:ext cx="4106427" cy="3535706"/>
          </a:xfrm>
          <a:prstGeom prst="rect">
            <a:avLst/>
          </a:prstGeom>
          <a:ln>
            <a:noFill/>
          </a:ln>
          <a:effectLst>
            <a:softEdge rad="112500"/>
          </a:effectLst>
        </p:spPr>
      </p:pic>
      <p:pic>
        <p:nvPicPr>
          <p:cNvPr id="11" name="Resim 10" descr="kalıp, desen, düzen, sanat, motif, mozaik içeren bir resim&#10;&#10;Açıklama otomatik olarak oluşturuldu">
            <a:extLst>
              <a:ext uri="{FF2B5EF4-FFF2-40B4-BE49-F238E27FC236}">
                <a16:creationId xmlns:a16="http://schemas.microsoft.com/office/drawing/2014/main" id="{308C1F38-99B6-C728-8322-1048033A0306}"/>
              </a:ext>
            </a:extLst>
          </p:cNvPr>
          <p:cNvPicPr>
            <a:picLocks noChangeAspect="1"/>
          </p:cNvPicPr>
          <p:nvPr/>
        </p:nvPicPr>
        <p:blipFill>
          <a:blip r:embed="rId5"/>
          <a:stretch>
            <a:fillRect/>
          </a:stretch>
        </p:blipFill>
        <p:spPr>
          <a:xfrm>
            <a:off x="7428860" y="2038013"/>
            <a:ext cx="4106428" cy="3079821"/>
          </a:xfrm>
          <a:prstGeom prst="rect">
            <a:avLst/>
          </a:prstGeom>
          <a:ln>
            <a:noFill/>
          </a:ln>
          <a:effectLst>
            <a:softEdge rad="112500"/>
          </a:effectLst>
        </p:spPr>
      </p:pic>
    </p:spTree>
    <p:extLst>
      <p:ext uri="{BB962C8B-B14F-4D97-AF65-F5344CB8AC3E}">
        <p14:creationId xmlns:p14="http://schemas.microsoft.com/office/powerpoint/2010/main" val="356612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73"/>
          <p:cNvSpPr txBox="1">
            <a:spLocks noGrp="1"/>
          </p:cNvSpPr>
          <p:nvPr>
            <p:ph type="ctrTitle"/>
          </p:nvPr>
        </p:nvSpPr>
        <p:spPr>
          <a:xfrm>
            <a:off x="1371600" y="1803405"/>
            <a:ext cx="9448800" cy="1825096"/>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800"/>
              <a:buFont typeface="Century Gothic"/>
              <a:buNone/>
            </a:pPr>
            <a:r>
              <a:rPr lang="tr-TR" sz="4800" b="1" i="1" dirty="0"/>
              <a:t>AKADEMİK PERSONEL</a:t>
            </a:r>
            <a:endParaRPr dirty="0"/>
          </a:p>
        </p:txBody>
      </p:sp>
    </p:spTree>
    <p:extLst>
      <p:ext uri="{BB962C8B-B14F-4D97-AF65-F5344CB8AC3E}">
        <p14:creationId xmlns:p14="http://schemas.microsoft.com/office/powerpoint/2010/main" val="38474524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sp>
        <p:nvSpPr>
          <p:cNvPr id="817" name="Google Shape;817;p74"/>
          <p:cNvSpPr/>
          <p:nvPr/>
        </p:nvSpPr>
        <p:spPr>
          <a:xfrm>
            <a:off x="1772030" y="2278578"/>
            <a:ext cx="4572000"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chemeClr val="dk1"/>
                </a:solidFill>
                <a:latin typeface="Century Gothic"/>
                <a:ea typeface="Century Gothic"/>
                <a:cs typeface="Century Gothic"/>
                <a:sym typeface="Century Gothic"/>
              </a:rPr>
              <a:t>Dr. Öğr. Ü. </a:t>
            </a:r>
            <a:r>
              <a:rPr lang="en-US" sz="1800" b="1" i="0" u="none" strike="noStrike" cap="none" dirty="0" err="1">
                <a:solidFill>
                  <a:schemeClr val="dk1"/>
                </a:solidFill>
                <a:latin typeface="Century Gothic"/>
                <a:ea typeface="Century Gothic"/>
                <a:cs typeface="Century Gothic"/>
                <a:sym typeface="Century Gothic"/>
              </a:rPr>
              <a:t>Eylem</a:t>
            </a:r>
            <a:r>
              <a:rPr lang="en-US" sz="1800" b="1" i="0" u="none" strike="noStrike" cap="none" dirty="0">
                <a:solidFill>
                  <a:schemeClr val="dk1"/>
                </a:solidFill>
                <a:latin typeface="Century Gothic"/>
                <a:ea typeface="Century Gothic"/>
                <a:cs typeface="Century Gothic"/>
                <a:sym typeface="Century Gothic"/>
              </a:rPr>
              <a:t> GÜZEL</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lang="tr-TR" sz="1800" b="1" i="0" u="sng" strike="noStrike" cap="none" dirty="0">
              <a:solidFill>
                <a:schemeClr val="dk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r>
              <a:rPr lang="tr-TR" sz="1800" b="1" i="0" u="sng" strike="noStrike" cap="none" dirty="0">
                <a:solidFill>
                  <a:schemeClr val="dk1"/>
                </a:solidFill>
                <a:latin typeface="Century Gothic"/>
                <a:ea typeface="Century Gothic"/>
                <a:cs typeface="Century Gothic"/>
                <a:sym typeface="Century Gothic"/>
              </a:rPr>
              <a:t>(Bölüm Başkanı)</a:t>
            </a:r>
          </a:p>
        </p:txBody>
      </p:sp>
      <p:sp>
        <p:nvSpPr>
          <p:cNvPr id="818" name="Google Shape;818;p74"/>
          <p:cNvSpPr txBox="1"/>
          <p:nvPr/>
        </p:nvSpPr>
        <p:spPr>
          <a:xfrm>
            <a:off x="5215976" y="5014952"/>
            <a:ext cx="4069423"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chemeClr val="dk1"/>
                </a:solidFill>
                <a:latin typeface="Century Gothic"/>
                <a:ea typeface="Century Gothic"/>
                <a:cs typeface="Century Gothic"/>
                <a:sym typeface="Century Gothic"/>
              </a:rPr>
              <a:t>Dr. Öğr. Ü. </a:t>
            </a:r>
            <a:r>
              <a:rPr lang="en-US" sz="1800" b="1" i="0" u="none" strike="noStrike" cap="none" dirty="0" err="1">
                <a:solidFill>
                  <a:schemeClr val="dk1"/>
                </a:solidFill>
                <a:latin typeface="Century Gothic"/>
                <a:ea typeface="Century Gothic"/>
                <a:cs typeface="Century Gothic"/>
                <a:sym typeface="Century Gothic"/>
              </a:rPr>
              <a:t>Çağrı</a:t>
            </a:r>
            <a:r>
              <a:rPr lang="en-US" sz="1800" b="1" i="0" u="none" strike="noStrike" cap="none" dirty="0">
                <a:solidFill>
                  <a:schemeClr val="dk1"/>
                </a:solidFill>
                <a:latin typeface="Century Gothic"/>
                <a:ea typeface="Century Gothic"/>
                <a:cs typeface="Century Gothic"/>
                <a:sym typeface="Century Gothic"/>
              </a:rPr>
              <a:t> Murat TARHAN</a:t>
            </a:r>
            <a:endParaRPr lang="tr-TR" sz="1800" b="1" i="0" u="sng" strike="noStrike" cap="none" dirty="0">
              <a:solidFill>
                <a:schemeClr val="dk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endParaRPr sz="1400" b="0" i="0" u="sng" strike="noStrike" cap="none" dirty="0">
              <a:solidFill>
                <a:srgbClr val="000000"/>
              </a:solidFill>
              <a:latin typeface="Arial"/>
              <a:ea typeface="Arial"/>
              <a:cs typeface="Arial"/>
              <a:sym typeface="Arial"/>
            </a:endParaRPr>
          </a:p>
        </p:txBody>
      </p:sp>
      <p:sp>
        <p:nvSpPr>
          <p:cNvPr id="819" name="Google Shape;819;p74"/>
          <p:cNvSpPr/>
          <p:nvPr/>
        </p:nvSpPr>
        <p:spPr>
          <a:xfrm>
            <a:off x="7752964" y="2283450"/>
            <a:ext cx="4439036"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err="1">
                <a:solidFill>
                  <a:schemeClr val="dk1"/>
                </a:solidFill>
                <a:latin typeface="Century Gothic"/>
                <a:ea typeface="Century Gothic"/>
                <a:cs typeface="Century Gothic"/>
                <a:sym typeface="Century Gothic"/>
              </a:rPr>
              <a:t>Doç</a:t>
            </a:r>
            <a:r>
              <a:rPr lang="tr-TR" sz="1800" b="1" i="0" u="none" strike="noStrike" cap="none" dirty="0">
                <a:solidFill>
                  <a:schemeClr val="dk1"/>
                </a:solidFill>
                <a:latin typeface="Century Gothic"/>
                <a:ea typeface="Century Gothic"/>
                <a:cs typeface="Century Gothic"/>
                <a:sym typeface="Century Gothic"/>
              </a:rPr>
              <a:t>. </a:t>
            </a:r>
            <a:r>
              <a:rPr lang="en-US" sz="1800" b="1" i="0" u="none" strike="noStrike" cap="none" dirty="0">
                <a:solidFill>
                  <a:schemeClr val="dk1"/>
                </a:solidFill>
                <a:latin typeface="Century Gothic"/>
                <a:ea typeface="Century Gothic"/>
                <a:cs typeface="Century Gothic"/>
                <a:sym typeface="Century Gothic"/>
              </a:rPr>
              <a:t>Dr</a:t>
            </a:r>
            <a:r>
              <a:rPr lang="tr-TR" sz="1800" b="1" i="0" u="none" strike="noStrike" cap="none" dirty="0">
                <a:solidFill>
                  <a:schemeClr val="dk1"/>
                </a:solidFill>
                <a:latin typeface="Century Gothic"/>
                <a:ea typeface="Century Gothic"/>
                <a:cs typeface="Century Gothic"/>
                <a:sym typeface="Century Gothic"/>
              </a:rPr>
              <a:t>. </a:t>
            </a:r>
            <a:r>
              <a:rPr lang="en-US" sz="1800" b="1" i="0" u="none" strike="noStrike" cap="none" dirty="0">
                <a:solidFill>
                  <a:schemeClr val="dk1"/>
                </a:solidFill>
                <a:latin typeface="Century Gothic"/>
                <a:ea typeface="Century Gothic"/>
                <a:cs typeface="Century Gothic"/>
                <a:sym typeface="Century Gothic"/>
              </a:rPr>
              <a:t>İnci TÜRKOĞLU</a:t>
            </a:r>
            <a:endParaRPr sz="1400" b="0" i="0" u="none" strike="noStrike" cap="none" dirty="0">
              <a:solidFill>
                <a:srgbClr val="FF0000"/>
              </a:solidFill>
              <a:sym typeface="Arial"/>
            </a:endParaRPr>
          </a:p>
          <a:p>
            <a:pPr marL="0" marR="0" lvl="0" indent="0" algn="ctr" rtl="0">
              <a:lnSpc>
                <a:spcPct val="100000"/>
              </a:lnSpc>
              <a:spcBef>
                <a:spcPts val="0"/>
              </a:spcBef>
              <a:spcAft>
                <a:spcPts val="0"/>
              </a:spcAft>
              <a:buClr>
                <a:srgbClr val="000000"/>
              </a:buClr>
              <a:buSzPts val="1800"/>
              <a:buFont typeface="Arial"/>
              <a:buNone/>
            </a:pPr>
            <a:endParaRPr lang="en-US" sz="1800" b="1" i="0" u="none" strike="noStrike" cap="none" dirty="0">
              <a:solidFill>
                <a:schemeClr val="dk1"/>
              </a:solidFill>
              <a:latin typeface="Century Gothic"/>
              <a:ea typeface="Century Gothic"/>
              <a:cs typeface="Century Gothic"/>
              <a:sym typeface="Century Gothic"/>
            </a:endParaRPr>
          </a:p>
          <a:p>
            <a:pPr algn="ctr">
              <a:buSzPts val="1800"/>
            </a:pPr>
            <a:r>
              <a:rPr lang="tr-TR" sz="1800" b="1" i="0" u="sng" strike="noStrike" cap="none" dirty="0">
                <a:solidFill>
                  <a:schemeClr val="dk1"/>
                </a:solidFill>
                <a:latin typeface="Century Gothic"/>
                <a:ea typeface="Century Gothic"/>
                <a:cs typeface="Century Gothic"/>
                <a:sym typeface="Century Gothic"/>
              </a:rPr>
              <a:t>(Bölüm Başkan Yardımcısı)</a:t>
            </a:r>
          </a:p>
        </p:txBody>
      </p:sp>
      <p:sp>
        <p:nvSpPr>
          <p:cNvPr id="821" name="Google Shape;821;p74"/>
          <p:cNvSpPr txBox="1"/>
          <p:nvPr/>
        </p:nvSpPr>
        <p:spPr>
          <a:xfrm>
            <a:off x="4309322" y="271303"/>
            <a:ext cx="4541378" cy="1223963"/>
          </a:xfrm>
          <a:prstGeom prst="rect">
            <a:avLst/>
          </a:prstGeom>
          <a:no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chemeClr val="dk1"/>
              </a:buClr>
              <a:buSzPts val="3200"/>
              <a:buFont typeface="Century Gothic"/>
              <a:buNone/>
            </a:pPr>
            <a:r>
              <a:rPr lang="tr-TR" sz="3200" b="1" i="1" u="none" strike="noStrike" cap="none" dirty="0">
                <a:solidFill>
                  <a:schemeClr val="accent6"/>
                </a:solidFill>
                <a:latin typeface="Century Gothic"/>
                <a:ea typeface="Century Gothic"/>
                <a:cs typeface="Century Gothic"/>
                <a:sym typeface="Century Gothic"/>
              </a:rPr>
              <a:t>AKADEMİK PERSONEL</a:t>
            </a:r>
            <a:endParaRPr sz="1400" b="0" i="0" u="none" strike="noStrike" cap="none" dirty="0">
              <a:solidFill>
                <a:schemeClr val="accent6"/>
              </a:solidFill>
              <a:latin typeface="Arial"/>
              <a:ea typeface="Arial"/>
              <a:cs typeface="Arial"/>
              <a:sym typeface="Arial"/>
            </a:endParaRPr>
          </a:p>
        </p:txBody>
      </p:sp>
      <p:pic>
        <p:nvPicPr>
          <p:cNvPr id="1026" name="Picture 2">
            <a:extLst>
              <a:ext uri="{FF2B5EF4-FFF2-40B4-BE49-F238E27FC236}">
                <a16:creationId xmlns:a16="http://schemas.microsoft.com/office/drawing/2014/main" id="{554FFA39-2138-3C54-F2A4-50F602EF25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388" y="1443715"/>
            <a:ext cx="1905000" cy="23717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44D061A-70D0-3897-ABEA-C519E4BF46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1774" y="1434190"/>
            <a:ext cx="190500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C3F9E81-29BE-9E60-D3A5-8334AA9A594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813"/>
          <a:stretch/>
        </p:blipFill>
        <p:spPr bwMode="auto">
          <a:xfrm>
            <a:off x="3402667" y="4000500"/>
            <a:ext cx="1813309" cy="2476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4801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30" name="Google Shape;830;p75"/>
          <p:cNvSpPr/>
          <p:nvPr/>
        </p:nvSpPr>
        <p:spPr>
          <a:xfrm>
            <a:off x="2553944" y="2481757"/>
            <a:ext cx="4190185"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chemeClr val="dk1"/>
                </a:solidFill>
                <a:latin typeface="Century Gothic"/>
                <a:ea typeface="Century Gothic"/>
                <a:cs typeface="Century Gothic"/>
                <a:sym typeface="Century Gothic"/>
              </a:rPr>
              <a:t>Öğr</a:t>
            </a:r>
            <a:r>
              <a:rPr lang="tr-TR" sz="1800" b="1" i="0" u="none" strike="noStrike" cap="none" dirty="0">
                <a:solidFill>
                  <a:schemeClr val="dk1"/>
                </a:solidFill>
                <a:latin typeface="Century Gothic"/>
                <a:ea typeface="Century Gothic"/>
                <a:cs typeface="Century Gothic"/>
                <a:sym typeface="Century Gothic"/>
              </a:rPr>
              <a:t>. Gör.</a:t>
            </a:r>
            <a:r>
              <a:rPr lang="en-US" sz="1800" b="1" i="0" u="none" strike="noStrike" cap="none" dirty="0">
                <a:solidFill>
                  <a:schemeClr val="dk1"/>
                </a:solidFill>
                <a:latin typeface="Century Gothic"/>
                <a:ea typeface="Century Gothic"/>
                <a:cs typeface="Century Gothic"/>
                <a:sym typeface="Century Gothic"/>
              </a:rPr>
              <a:t> Dr.</a:t>
            </a:r>
            <a:r>
              <a:rPr lang="tr-TR" sz="1800" b="1" i="0" u="none" strike="noStrike" cap="none" dirty="0">
                <a:solidFill>
                  <a:schemeClr val="dk1"/>
                </a:solidFill>
                <a:latin typeface="Century Gothic"/>
                <a:ea typeface="Century Gothic"/>
                <a:cs typeface="Century Gothic"/>
                <a:sym typeface="Century Gothic"/>
              </a:rPr>
              <a:t> </a:t>
            </a:r>
            <a:r>
              <a:rPr lang="en-US" sz="1800" b="1" i="0" u="none" strike="noStrike" cap="none" dirty="0">
                <a:solidFill>
                  <a:schemeClr val="dk1"/>
                </a:solidFill>
                <a:latin typeface="Century Gothic"/>
                <a:ea typeface="Century Gothic"/>
                <a:cs typeface="Century Gothic"/>
                <a:sym typeface="Century Gothic"/>
              </a:rPr>
              <a:t>Ali YAŞAR</a:t>
            </a:r>
            <a:endParaRPr sz="1800" b="0" i="0" u="none" strike="noStrike" cap="none" dirty="0">
              <a:solidFill>
                <a:srgbClr val="FF0000"/>
              </a:solidFill>
              <a:latin typeface="Century Gothic"/>
              <a:ea typeface="Century Gothic"/>
              <a:cs typeface="Century Gothic"/>
              <a:sym typeface="Century Gothic"/>
            </a:endParaRPr>
          </a:p>
        </p:txBody>
      </p:sp>
      <p:sp>
        <p:nvSpPr>
          <p:cNvPr id="838" name="Google Shape;838;p75"/>
          <p:cNvSpPr txBox="1"/>
          <p:nvPr/>
        </p:nvSpPr>
        <p:spPr>
          <a:xfrm>
            <a:off x="4309322" y="271303"/>
            <a:ext cx="4541378" cy="1223963"/>
          </a:xfrm>
          <a:prstGeom prst="rect">
            <a:avLst/>
          </a:prstGeom>
          <a:no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chemeClr val="dk1"/>
              </a:buClr>
              <a:buSzPts val="3200"/>
              <a:buFont typeface="Century Gothic"/>
              <a:buNone/>
            </a:pPr>
            <a:r>
              <a:rPr lang="tr-TR" sz="3200" b="1" i="1" u="none" strike="noStrike" cap="none" dirty="0">
                <a:solidFill>
                  <a:schemeClr val="accent6"/>
                </a:solidFill>
                <a:latin typeface="Century Gothic"/>
                <a:ea typeface="Century Gothic"/>
                <a:cs typeface="Century Gothic"/>
                <a:sym typeface="Century Gothic"/>
              </a:rPr>
              <a:t>AKADEMİK PERSONEL</a:t>
            </a:r>
            <a:endParaRPr sz="1400" b="0" i="0" u="none" strike="noStrike" cap="none" dirty="0">
              <a:solidFill>
                <a:schemeClr val="accent6"/>
              </a:solidFill>
              <a:latin typeface="Arial"/>
              <a:ea typeface="Arial"/>
              <a:cs typeface="Arial"/>
              <a:sym typeface="Arial"/>
            </a:endParaRPr>
          </a:p>
        </p:txBody>
      </p:sp>
      <p:pic>
        <p:nvPicPr>
          <p:cNvPr id="2050" name="Picture 2">
            <a:extLst>
              <a:ext uri="{FF2B5EF4-FFF2-40B4-BE49-F238E27FC236}">
                <a16:creationId xmlns:a16="http://schemas.microsoft.com/office/drawing/2014/main" id="{59E2564C-B15B-EDC5-9C4D-23AF497290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3724" y="1454138"/>
            <a:ext cx="2117494" cy="2424531"/>
          </a:xfrm>
          <a:prstGeom prst="rect">
            <a:avLst/>
          </a:prstGeom>
          <a:noFill/>
          <a:extLst>
            <a:ext uri="{909E8E84-426E-40DD-AFC4-6F175D3DCCD1}">
              <a14:hiddenFill xmlns:a14="http://schemas.microsoft.com/office/drawing/2010/main">
                <a:solidFill>
                  <a:srgbClr val="FFFFFF"/>
                </a:solidFill>
              </a14:hiddenFill>
            </a:ext>
          </a:extLst>
        </p:spPr>
      </p:pic>
      <p:pic>
        <p:nvPicPr>
          <p:cNvPr id="4" name="Resim 3" descr="insan yüzü, kişi, şahıs, kitap, kitap dolabı içeren bir resim&#10;&#10;Açıklama otomatik olarak oluşturuldu">
            <a:extLst>
              <a:ext uri="{FF2B5EF4-FFF2-40B4-BE49-F238E27FC236}">
                <a16:creationId xmlns:a16="http://schemas.microsoft.com/office/drawing/2014/main" id="{2ACD6584-F6C9-E235-20F5-04EF19C4C1CB}"/>
              </a:ext>
            </a:extLst>
          </p:cNvPr>
          <p:cNvPicPr>
            <a:picLocks noChangeAspect="1"/>
          </p:cNvPicPr>
          <p:nvPr/>
        </p:nvPicPr>
        <p:blipFill rotWithShape="1">
          <a:blip r:embed="rId4"/>
          <a:srcRect t="6523" b="5094"/>
          <a:stretch/>
        </p:blipFill>
        <p:spPr>
          <a:xfrm>
            <a:off x="6576275" y="1454138"/>
            <a:ext cx="1729930" cy="2424531"/>
          </a:xfrm>
          <a:prstGeom prst="rect">
            <a:avLst/>
          </a:prstGeom>
        </p:spPr>
      </p:pic>
      <p:sp>
        <p:nvSpPr>
          <p:cNvPr id="5" name="Google Shape;830;p75">
            <a:extLst>
              <a:ext uri="{FF2B5EF4-FFF2-40B4-BE49-F238E27FC236}">
                <a16:creationId xmlns:a16="http://schemas.microsoft.com/office/drawing/2014/main" id="{E1FE69A6-400B-B623-8EA5-5E95DEE743E9}"/>
              </a:ext>
            </a:extLst>
          </p:cNvPr>
          <p:cNvSpPr/>
          <p:nvPr/>
        </p:nvSpPr>
        <p:spPr>
          <a:xfrm>
            <a:off x="7800858" y="2481756"/>
            <a:ext cx="4190185"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chemeClr val="dk1"/>
                </a:solidFill>
                <a:latin typeface="Century Gothic"/>
                <a:ea typeface="Century Gothic"/>
                <a:cs typeface="Century Gothic"/>
                <a:sym typeface="Century Gothic"/>
              </a:rPr>
              <a:t>Öğr</a:t>
            </a:r>
            <a:r>
              <a:rPr lang="tr-TR" sz="1800" b="1" i="0" u="none" strike="noStrike" cap="none" dirty="0">
                <a:solidFill>
                  <a:schemeClr val="dk1"/>
                </a:solidFill>
                <a:latin typeface="Century Gothic"/>
                <a:ea typeface="Century Gothic"/>
                <a:cs typeface="Century Gothic"/>
                <a:sym typeface="Century Gothic"/>
              </a:rPr>
              <a:t>. Gör. </a:t>
            </a:r>
            <a:r>
              <a:rPr lang="en-US" sz="1800" b="1" i="0" u="none" strike="noStrike" cap="none" dirty="0">
                <a:solidFill>
                  <a:schemeClr val="dk1"/>
                </a:solidFill>
                <a:latin typeface="Century Gothic"/>
                <a:ea typeface="Century Gothic"/>
                <a:cs typeface="Century Gothic"/>
                <a:sym typeface="Century Gothic"/>
              </a:rPr>
              <a:t>Fatma ŞENOL</a:t>
            </a:r>
          </a:p>
          <a:p>
            <a:pPr marL="0" marR="0" lvl="0" indent="0" algn="ctr" rtl="0">
              <a:lnSpc>
                <a:spcPct val="100000"/>
              </a:lnSpc>
              <a:spcBef>
                <a:spcPts val="0"/>
              </a:spcBef>
              <a:spcAft>
                <a:spcPts val="0"/>
              </a:spcAft>
              <a:buClr>
                <a:srgbClr val="000000"/>
              </a:buClr>
              <a:buSzPts val="1800"/>
              <a:buFont typeface="Arial"/>
              <a:buNone/>
            </a:pPr>
            <a:endParaRPr lang="en-US" sz="1800" b="1" dirty="0">
              <a:solidFill>
                <a:schemeClr val="dk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chemeClr val="dk1"/>
                </a:solidFill>
                <a:latin typeface="Century Gothic"/>
                <a:ea typeface="Century Gothic"/>
                <a:cs typeface="Century Gothic"/>
                <a:sym typeface="Century Gothic"/>
              </a:rPr>
              <a:t>(</a:t>
            </a:r>
            <a:r>
              <a:rPr lang="en-US" sz="1800" b="1" i="0" u="none" strike="noStrike" cap="none" dirty="0" err="1">
                <a:solidFill>
                  <a:schemeClr val="dk1"/>
                </a:solidFill>
                <a:latin typeface="Century Gothic"/>
                <a:ea typeface="Century Gothic"/>
                <a:cs typeface="Century Gothic"/>
                <a:sym typeface="Century Gothic"/>
              </a:rPr>
              <a:t>Danışmanınız</a:t>
            </a:r>
            <a:r>
              <a:rPr lang="en-US" sz="1800" b="1" i="0" u="none" strike="noStrike" cap="none" dirty="0">
                <a:solidFill>
                  <a:schemeClr val="dk1"/>
                </a:solidFill>
                <a:latin typeface="Century Gothic"/>
                <a:ea typeface="Century Gothic"/>
                <a:cs typeface="Century Gothic"/>
                <a:sym typeface="Century Gothic"/>
              </a:rPr>
              <a:t>)</a:t>
            </a:r>
            <a:endParaRPr sz="1800" b="0" i="0" u="none" strike="noStrike" cap="none" dirty="0">
              <a:solidFill>
                <a:srgbClr val="FF0000"/>
              </a:solidFill>
              <a:latin typeface="Century Gothic"/>
              <a:ea typeface="Century Gothic"/>
              <a:cs typeface="Century Gothic"/>
              <a:sym typeface="Century Gothic"/>
            </a:endParaRPr>
          </a:p>
        </p:txBody>
      </p:sp>
      <p:pic>
        <p:nvPicPr>
          <p:cNvPr id="2052" name="Picture 4">
            <a:extLst>
              <a:ext uri="{FF2B5EF4-FFF2-40B4-BE49-F238E27FC236}">
                <a16:creationId xmlns:a16="http://schemas.microsoft.com/office/drawing/2014/main" id="{78C9D8D6-8F46-128F-CF29-1A5FF4105A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4554" y="4081622"/>
            <a:ext cx="1905000" cy="2505075"/>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830;p75">
            <a:extLst>
              <a:ext uri="{FF2B5EF4-FFF2-40B4-BE49-F238E27FC236}">
                <a16:creationId xmlns:a16="http://schemas.microsoft.com/office/drawing/2014/main" id="{6CE88B94-8D84-C3CD-B52F-DDD9E73F5A57}"/>
              </a:ext>
            </a:extLst>
          </p:cNvPr>
          <p:cNvSpPr/>
          <p:nvPr/>
        </p:nvSpPr>
        <p:spPr>
          <a:xfrm>
            <a:off x="4742438" y="5034571"/>
            <a:ext cx="5979152"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err="1">
                <a:solidFill>
                  <a:schemeClr val="dk1"/>
                </a:solidFill>
                <a:latin typeface="Century Gothic"/>
                <a:ea typeface="Century Gothic"/>
                <a:cs typeface="Century Gothic"/>
                <a:sym typeface="Century Gothic"/>
              </a:rPr>
              <a:t>Arş</a:t>
            </a:r>
            <a:r>
              <a:rPr lang="tr-TR" sz="1800" b="1" i="0" u="none" strike="noStrike" cap="none" dirty="0">
                <a:solidFill>
                  <a:schemeClr val="dk1"/>
                </a:solidFill>
                <a:latin typeface="Century Gothic"/>
                <a:ea typeface="Century Gothic"/>
                <a:cs typeface="Century Gothic"/>
                <a:sym typeface="Century Gothic"/>
              </a:rPr>
              <a:t>. Gör.</a:t>
            </a:r>
            <a:r>
              <a:rPr lang="en-US" sz="1800" b="1" i="0" u="none" strike="noStrike" cap="none" dirty="0">
                <a:solidFill>
                  <a:schemeClr val="dk1"/>
                </a:solidFill>
                <a:latin typeface="Century Gothic"/>
                <a:ea typeface="Century Gothic"/>
                <a:cs typeface="Century Gothic"/>
                <a:sym typeface="Century Gothic"/>
              </a:rPr>
              <a:t> Dr.</a:t>
            </a:r>
            <a:r>
              <a:rPr lang="tr-TR" sz="1800" b="1" i="0" u="none" strike="noStrike" cap="none" dirty="0">
                <a:solidFill>
                  <a:schemeClr val="dk1"/>
                </a:solidFill>
                <a:latin typeface="Century Gothic"/>
                <a:ea typeface="Century Gothic"/>
                <a:cs typeface="Century Gothic"/>
                <a:sym typeface="Century Gothic"/>
              </a:rPr>
              <a:t> </a:t>
            </a:r>
            <a:r>
              <a:rPr lang="en-US" sz="1800" b="1" i="0" u="none" strike="noStrike" cap="none" dirty="0" err="1">
                <a:solidFill>
                  <a:schemeClr val="dk1"/>
                </a:solidFill>
                <a:latin typeface="Century Gothic"/>
                <a:ea typeface="Century Gothic"/>
                <a:cs typeface="Century Gothic"/>
                <a:sym typeface="Century Gothic"/>
              </a:rPr>
              <a:t>Yıldırım</a:t>
            </a:r>
            <a:r>
              <a:rPr lang="en-US" sz="1800" b="1" i="0" u="none" strike="noStrike" cap="none" dirty="0">
                <a:solidFill>
                  <a:schemeClr val="dk1"/>
                </a:solidFill>
                <a:latin typeface="Century Gothic"/>
                <a:ea typeface="Century Gothic"/>
                <a:cs typeface="Century Gothic"/>
                <a:sym typeface="Century Gothic"/>
              </a:rPr>
              <a:t> Hasan SELEKOĞLU</a:t>
            </a:r>
            <a:endParaRPr sz="1800" b="0" i="0" u="none" strike="noStrike" cap="none" dirty="0">
              <a:solidFill>
                <a:srgbClr val="FF000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9945103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pic>
        <p:nvPicPr>
          <p:cNvPr id="853" name="Google Shape;853;p77"/>
          <p:cNvPicPr preferRelativeResize="0"/>
          <p:nvPr/>
        </p:nvPicPr>
        <p:blipFill rotWithShape="1">
          <a:blip r:embed="rId3">
            <a:alphaModFix/>
          </a:blip>
          <a:srcRect/>
          <a:stretch/>
        </p:blipFill>
        <p:spPr>
          <a:xfrm>
            <a:off x="4997570" y="2151734"/>
            <a:ext cx="2196860" cy="2317687"/>
          </a:xfrm>
          <a:prstGeom prst="rect">
            <a:avLst/>
          </a:prstGeom>
          <a:noFill/>
          <a:ln>
            <a:noFill/>
          </a:ln>
        </p:spPr>
      </p:pic>
      <p:sp>
        <p:nvSpPr>
          <p:cNvPr id="2" name="Google Shape;817;p74">
            <a:extLst>
              <a:ext uri="{FF2B5EF4-FFF2-40B4-BE49-F238E27FC236}">
                <a16:creationId xmlns:a16="http://schemas.microsoft.com/office/drawing/2014/main" id="{C3C5A064-235D-575D-DC56-C40AF89B2517}"/>
              </a:ext>
            </a:extLst>
          </p:cNvPr>
          <p:cNvSpPr/>
          <p:nvPr/>
        </p:nvSpPr>
        <p:spPr>
          <a:xfrm>
            <a:off x="3810000" y="4806891"/>
            <a:ext cx="4572000"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chemeClr val="dk1"/>
                </a:solidFill>
                <a:latin typeface="Century Gothic"/>
                <a:ea typeface="Century Gothic"/>
                <a:cs typeface="Century Gothic"/>
                <a:sym typeface="Century Gothic"/>
              </a:rPr>
              <a:t>Mehmet SOYUÇOK</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lang="tr-TR" sz="1800" b="1" i="0" u="sng" strike="noStrike" cap="none" dirty="0">
              <a:solidFill>
                <a:schemeClr val="dk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r>
              <a:rPr lang="tr-TR" sz="1800" b="1" i="0" u="sng" strike="noStrike" cap="none" dirty="0">
                <a:solidFill>
                  <a:schemeClr val="dk1"/>
                </a:solidFill>
                <a:latin typeface="Century Gothic"/>
                <a:ea typeface="Century Gothic"/>
                <a:cs typeface="Century Gothic"/>
                <a:sym typeface="Century Gothic"/>
              </a:rPr>
              <a:t>(Bölüm </a:t>
            </a:r>
            <a:r>
              <a:rPr lang="en-US" sz="1800" b="1" i="0" u="sng" strike="noStrike" cap="none" dirty="0" err="1">
                <a:solidFill>
                  <a:schemeClr val="dk1"/>
                </a:solidFill>
                <a:latin typeface="Century Gothic"/>
                <a:ea typeface="Century Gothic"/>
                <a:cs typeface="Century Gothic"/>
                <a:sym typeface="Century Gothic"/>
              </a:rPr>
              <a:t>Sekreteri</a:t>
            </a:r>
            <a:r>
              <a:rPr lang="tr-TR" sz="1800" b="1" i="0" u="sng" strike="noStrike" cap="none" dirty="0">
                <a:solidFill>
                  <a:schemeClr val="dk1"/>
                </a:solidFill>
                <a:latin typeface="Century Gothic"/>
                <a:ea typeface="Century Gothic"/>
                <a:cs typeface="Century Gothic"/>
                <a:sym typeface="Century Gothic"/>
              </a:rPr>
              <a:t>)</a:t>
            </a:r>
          </a:p>
        </p:txBody>
      </p:sp>
    </p:spTree>
    <p:extLst>
      <p:ext uri="{BB962C8B-B14F-4D97-AF65-F5344CB8AC3E}">
        <p14:creationId xmlns:p14="http://schemas.microsoft.com/office/powerpoint/2010/main" val="13539583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13"/>
          <p:cNvSpPr txBox="1">
            <a:spLocks noGrp="1"/>
          </p:cNvSpPr>
          <p:nvPr>
            <p:ph type="ctrTitle"/>
          </p:nvPr>
        </p:nvSpPr>
        <p:spPr>
          <a:xfrm>
            <a:off x="1371600" y="1803405"/>
            <a:ext cx="9448800" cy="1825096"/>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800"/>
              <a:buFont typeface="Century Gothic"/>
              <a:buNone/>
            </a:pPr>
            <a:r>
              <a:rPr lang="tr-TR" sz="4800" b="1" i="1" dirty="0"/>
              <a:t>ÜNİVERSİTE YAŞANTISI</a:t>
            </a: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9" name="Google Shape;269;p14"/>
          <p:cNvSpPr txBox="1">
            <a:spLocks noGrp="1"/>
          </p:cNvSpPr>
          <p:nvPr>
            <p:ph type="body" idx="4294967295"/>
          </p:nvPr>
        </p:nvSpPr>
        <p:spPr>
          <a:xfrm>
            <a:off x="770604" y="1585913"/>
            <a:ext cx="5644484" cy="43921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1800"/>
              <a:buFont typeface="Noto Sans Symbols"/>
              <a:buChar char="✔"/>
            </a:pPr>
            <a:r>
              <a:rPr lang="tr-TR" sz="2000" b="1" dirty="0"/>
              <a:t>Yükseköğrenim, 12 yıllık zorunlu eğitim sisteminden birçok yönden farklıdır. </a:t>
            </a:r>
            <a:endParaRPr sz="2400" dirty="0"/>
          </a:p>
          <a:p>
            <a:pPr marL="0" lvl="0" indent="0" algn="l" rtl="0">
              <a:lnSpc>
                <a:spcPct val="90000"/>
              </a:lnSpc>
              <a:spcBef>
                <a:spcPts val="0"/>
              </a:spcBef>
              <a:spcAft>
                <a:spcPts val="0"/>
              </a:spcAft>
              <a:buClr>
                <a:schemeClr val="dk1"/>
              </a:buClr>
              <a:buSzPts val="1800"/>
              <a:buNone/>
            </a:pPr>
            <a:endParaRPr sz="2000" dirty="0"/>
          </a:p>
          <a:p>
            <a:pPr marL="228600" lvl="0" indent="-228600" algn="l" rtl="0">
              <a:lnSpc>
                <a:spcPct val="90000"/>
              </a:lnSpc>
              <a:spcBef>
                <a:spcPts val="0"/>
              </a:spcBef>
              <a:spcAft>
                <a:spcPts val="0"/>
              </a:spcAft>
              <a:buClr>
                <a:schemeClr val="dk1"/>
              </a:buClr>
              <a:buSzPts val="1800"/>
              <a:buFont typeface="Noto Sans Symbols"/>
              <a:buChar char="✔"/>
            </a:pPr>
            <a:r>
              <a:rPr lang="tr-TR" sz="2000" dirty="0"/>
              <a:t>Hayatınız boyunca </a:t>
            </a:r>
            <a:r>
              <a:rPr lang="tr-TR" sz="2000" b="1" dirty="0"/>
              <a:t>akademik, sosyal, sportif ve kültürel imkanlar </a:t>
            </a:r>
            <a:r>
              <a:rPr lang="tr-TR" sz="2000" dirty="0"/>
              <a:t>açısından en fazla sayıda seçeneği üniversite döneminde bulacaksınız. </a:t>
            </a:r>
            <a:endParaRPr sz="2400" dirty="0"/>
          </a:p>
          <a:p>
            <a:pPr marL="228600" lvl="0" indent="-114300" algn="l" rtl="0">
              <a:lnSpc>
                <a:spcPct val="90000"/>
              </a:lnSpc>
              <a:spcBef>
                <a:spcPts val="0"/>
              </a:spcBef>
              <a:spcAft>
                <a:spcPts val="0"/>
              </a:spcAft>
              <a:buClr>
                <a:schemeClr val="dk1"/>
              </a:buClr>
              <a:buSzPts val="1800"/>
              <a:buFont typeface="Noto Sans Symbols"/>
              <a:buNone/>
            </a:pPr>
            <a:endParaRPr sz="2000" dirty="0"/>
          </a:p>
          <a:p>
            <a:pPr marL="228600" lvl="0" indent="-228600" algn="l" rtl="0">
              <a:lnSpc>
                <a:spcPct val="90000"/>
              </a:lnSpc>
              <a:spcBef>
                <a:spcPts val="0"/>
              </a:spcBef>
              <a:spcAft>
                <a:spcPts val="0"/>
              </a:spcAft>
              <a:buClr>
                <a:schemeClr val="dk1"/>
              </a:buClr>
              <a:buSzPts val="1800"/>
              <a:buFont typeface="Noto Sans Symbols"/>
              <a:buChar char="✔"/>
            </a:pPr>
            <a:r>
              <a:rPr lang="tr-TR" sz="2000" dirty="0"/>
              <a:t>Bu imkanlardan faydalanmanız sizin yararınıza olacaktır. </a:t>
            </a:r>
            <a:endParaRPr sz="2400" dirty="0"/>
          </a:p>
          <a:p>
            <a:pPr marL="228600" lvl="0" indent="-114300" algn="l" rtl="0">
              <a:lnSpc>
                <a:spcPct val="90000"/>
              </a:lnSpc>
              <a:spcBef>
                <a:spcPts val="0"/>
              </a:spcBef>
              <a:spcAft>
                <a:spcPts val="0"/>
              </a:spcAft>
              <a:buClr>
                <a:schemeClr val="dk1"/>
              </a:buClr>
              <a:buSzPts val="1800"/>
              <a:buFont typeface="Noto Sans Symbols"/>
              <a:buNone/>
            </a:pPr>
            <a:endParaRPr sz="2000" dirty="0"/>
          </a:p>
          <a:p>
            <a:pPr marL="228600" lvl="0" indent="-228600" algn="l" rtl="0">
              <a:lnSpc>
                <a:spcPct val="90000"/>
              </a:lnSpc>
              <a:spcBef>
                <a:spcPts val="0"/>
              </a:spcBef>
              <a:spcAft>
                <a:spcPts val="0"/>
              </a:spcAft>
              <a:buClr>
                <a:schemeClr val="dk1"/>
              </a:buClr>
              <a:buSzPts val="1800"/>
              <a:buFont typeface="Noto Sans Symbols"/>
              <a:buChar char="✔"/>
            </a:pPr>
            <a:r>
              <a:rPr lang="tr-TR" sz="2000" b="1" dirty="0"/>
              <a:t>Merak edin. Soru sorun. Fikrinizi söyleyin. </a:t>
            </a:r>
            <a:endParaRPr sz="2400" dirty="0"/>
          </a:p>
          <a:p>
            <a:pPr marL="228600" lvl="0" indent="-114300" algn="l" rtl="0">
              <a:lnSpc>
                <a:spcPct val="90000"/>
              </a:lnSpc>
              <a:spcBef>
                <a:spcPts val="0"/>
              </a:spcBef>
              <a:spcAft>
                <a:spcPts val="0"/>
              </a:spcAft>
              <a:buClr>
                <a:schemeClr val="dk1"/>
              </a:buClr>
              <a:buSzPts val="1800"/>
              <a:buFont typeface="Noto Sans Symbols"/>
              <a:buNone/>
            </a:pPr>
            <a:endParaRPr sz="2000" dirty="0"/>
          </a:p>
          <a:p>
            <a:pPr marL="228600" lvl="0" indent="-228600" algn="l" rtl="0">
              <a:lnSpc>
                <a:spcPct val="90000"/>
              </a:lnSpc>
              <a:spcBef>
                <a:spcPts val="0"/>
              </a:spcBef>
              <a:spcAft>
                <a:spcPts val="0"/>
              </a:spcAft>
              <a:buClr>
                <a:schemeClr val="dk1"/>
              </a:buClr>
              <a:buSzPts val="1800"/>
              <a:buFont typeface="Noto Sans Symbols"/>
              <a:buChar char="✔"/>
            </a:pPr>
            <a:r>
              <a:rPr lang="tr-TR" sz="2000" dirty="0"/>
              <a:t>Yargılanma kaygısının bu imkanlardan yararlanmanıza engel olmasına izin vermeyin. </a:t>
            </a:r>
            <a:endParaRPr sz="2400" dirty="0"/>
          </a:p>
        </p:txBody>
      </p:sp>
      <p:sp>
        <p:nvSpPr>
          <p:cNvPr id="270" name="Google Shape;270;p14"/>
          <p:cNvSpPr txBox="1"/>
          <p:nvPr/>
        </p:nvSpPr>
        <p:spPr>
          <a:xfrm>
            <a:off x="2895600" y="764373"/>
            <a:ext cx="8610600" cy="1293028"/>
          </a:xfrm>
          <a:prstGeom prst="rect">
            <a:avLst/>
          </a:prstGeom>
          <a:noFill/>
          <a:ln>
            <a:noFill/>
          </a:ln>
        </p:spPr>
        <p:txBody>
          <a:bodyPr spcFirstLastPara="1" wrap="square" lIns="91425" tIns="45700" rIns="91425" bIns="45700" anchor="t" anchorCtr="0">
            <a:normAutofit/>
          </a:bodyPr>
          <a:lstStyle/>
          <a:p>
            <a:pPr marL="0" marR="0" lvl="0" indent="0" algn="r" rtl="0">
              <a:lnSpc>
                <a:spcPct val="90000"/>
              </a:lnSpc>
              <a:spcBef>
                <a:spcPts val="0"/>
              </a:spcBef>
              <a:spcAft>
                <a:spcPts val="0"/>
              </a:spcAft>
              <a:buClr>
                <a:schemeClr val="dk1"/>
              </a:buClr>
              <a:buSzPts val="3600"/>
              <a:buFont typeface="Century Gothic"/>
              <a:buNone/>
            </a:pPr>
            <a:r>
              <a:rPr lang="tr-TR" sz="3600" b="1" i="1" u="none" strike="noStrike" cap="none" dirty="0">
                <a:solidFill>
                  <a:schemeClr val="dk1"/>
                </a:solidFill>
                <a:latin typeface="Century Gothic"/>
                <a:ea typeface="Century Gothic"/>
                <a:cs typeface="Century Gothic"/>
                <a:sym typeface="Century Gothic"/>
              </a:rPr>
              <a:t>ÜNİVERSİTE YAŞANTISI</a:t>
            </a:r>
            <a:endParaRPr sz="1400" b="0" i="0" u="none" strike="noStrike" cap="none" dirty="0">
              <a:solidFill>
                <a:srgbClr val="000000"/>
              </a:solidFill>
              <a:latin typeface="Arial"/>
              <a:ea typeface="Arial"/>
              <a:cs typeface="Arial"/>
              <a:sym typeface="Arial"/>
            </a:endParaRPr>
          </a:p>
        </p:txBody>
      </p:sp>
      <p:pic>
        <p:nvPicPr>
          <p:cNvPr id="271" name="Google Shape;271;p14"/>
          <p:cNvPicPr preferRelativeResize="0"/>
          <p:nvPr/>
        </p:nvPicPr>
        <p:blipFill rotWithShape="1">
          <a:blip r:embed="rId3">
            <a:alphaModFix/>
          </a:blip>
          <a:srcRect l="19686" t="11039" r="28085" b="65"/>
          <a:stretch/>
        </p:blipFill>
        <p:spPr>
          <a:xfrm rot="-5400000">
            <a:off x="7377025" y="1799023"/>
            <a:ext cx="3868200" cy="438495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9">
                                            <p:txEl>
                                              <p:pRg st="0" end="0"/>
                                            </p:txEl>
                                          </p:spTgt>
                                        </p:tgtEl>
                                        <p:attrNameLst>
                                          <p:attrName>style.visibility</p:attrName>
                                        </p:attrNameLst>
                                      </p:cBhvr>
                                      <p:to>
                                        <p:strVal val="visible"/>
                                      </p:to>
                                    </p:set>
                                    <p:animEffect transition="in" filter="fade">
                                      <p:cBhvr>
                                        <p:cTn id="7" dur="500"/>
                                        <p:tgtEl>
                                          <p:spTgt spid="26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9">
                                            <p:txEl>
                                              <p:pRg st="1" end="1"/>
                                            </p:txEl>
                                          </p:spTgt>
                                        </p:tgtEl>
                                        <p:attrNameLst>
                                          <p:attrName>style.visibility</p:attrName>
                                        </p:attrNameLst>
                                      </p:cBhvr>
                                      <p:to>
                                        <p:strVal val="visible"/>
                                      </p:to>
                                    </p:set>
                                    <p:animEffect transition="in" filter="fade">
                                      <p:cBhvr>
                                        <p:cTn id="12" dur="500"/>
                                        <p:tgtEl>
                                          <p:spTgt spid="26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9">
                                            <p:txEl>
                                              <p:pRg st="2" end="2"/>
                                            </p:txEl>
                                          </p:spTgt>
                                        </p:tgtEl>
                                        <p:attrNameLst>
                                          <p:attrName>style.visibility</p:attrName>
                                        </p:attrNameLst>
                                      </p:cBhvr>
                                      <p:to>
                                        <p:strVal val="visible"/>
                                      </p:to>
                                    </p:set>
                                    <p:animEffect transition="in" filter="fade">
                                      <p:cBhvr>
                                        <p:cTn id="17" dur="500"/>
                                        <p:tgtEl>
                                          <p:spTgt spid="26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9">
                                            <p:txEl>
                                              <p:pRg st="3" end="3"/>
                                            </p:txEl>
                                          </p:spTgt>
                                        </p:tgtEl>
                                        <p:attrNameLst>
                                          <p:attrName>style.visibility</p:attrName>
                                        </p:attrNameLst>
                                      </p:cBhvr>
                                      <p:to>
                                        <p:strVal val="visible"/>
                                      </p:to>
                                    </p:set>
                                    <p:animEffect transition="in" filter="fade">
                                      <p:cBhvr>
                                        <p:cTn id="22" dur="500"/>
                                        <p:tgtEl>
                                          <p:spTgt spid="26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9">
                                            <p:txEl>
                                              <p:pRg st="4" end="4"/>
                                            </p:txEl>
                                          </p:spTgt>
                                        </p:tgtEl>
                                        <p:attrNameLst>
                                          <p:attrName>style.visibility</p:attrName>
                                        </p:attrNameLst>
                                      </p:cBhvr>
                                      <p:to>
                                        <p:strVal val="visible"/>
                                      </p:to>
                                    </p:set>
                                    <p:animEffect transition="in" filter="fade">
                                      <p:cBhvr>
                                        <p:cTn id="27" dur="500"/>
                                        <p:tgtEl>
                                          <p:spTgt spid="26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9">
                                            <p:txEl>
                                              <p:pRg st="5" end="5"/>
                                            </p:txEl>
                                          </p:spTgt>
                                        </p:tgtEl>
                                        <p:attrNameLst>
                                          <p:attrName>style.visibility</p:attrName>
                                        </p:attrNameLst>
                                      </p:cBhvr>
                                      <p:to>
                                        <p:strVal val="visible"/>
                                      </p:to>
                                    </p:set>
                                    <p:animEffect transition="in" filter="fade">
                                      <p:cBhvr>
                                        <p:cTn id="32" dur="500"/>
                                        <p:tgtEl>
                                          <p:spTgt spid="26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69">
                                            <p:txEl>
                                              <p:pRg st="6" end="6"/>
                                            </p:txEl>
                                          </p:spTgt>
                                        </p:tgtEl>
                                        <p:attrNameLst>
                                          <p:attrName>style.visibility</p:attrName>
                                        </p:attrNameLst>
                                      </p:cBhvr>
                                      <p:to>
                                        <p:strVal val="visible"/>
                                      </p:to>
                                    </p:set>
                                    <p:animEffect transition="in" filter="fade">
                                      <p:cBhvr>
                                        <p:cTn id="37" dur="500"/>
                                        <p:tgtEl>
                                          <p:spTgt spid="26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69">
                                            <p:txEl>
                                              <p:pRg st="7" end="7"/>
                                            </p:txEl>
                                          </p:spTgt>
                                        </p:tgtEl>
                                        <p:attrNameLst>
                                          <p:attrName>style.visibility</p:attrName>
                                        </p:attrNameLst>
                                      </p:cBhvr>
                                      <p:to>
                                        <p:strVal val="visible"/>
                                      </p:to>
                                    </p:set>
                                    <p:animEffect transition="in" filter="fade">
                                      <p:cBhvr>
                                        <p:cTn id="42" dur="500"/>
                                        <p:tgtEl>
                                          <p:spTgt spid="269">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69">
                                            <p:txEl>
                                              <p:pRg st="8" end="8"/>
                                            </p:txEl>
                                          </p:spTgt>
                                        </p:tgtEl>
                                        <p:attrNameLst>
                                          <p:attrName>style.visibility</p:attrName>
                                        </p:attrNameLst>
                                      </p:cBhvr>
                                      <p:to>
                                        <p:strVal val="visible"/>
                                      </p:to>
                                    </p:set>
                                    <p:animEffect transition="in" filter="fade">
                                      <p:cBhvr>
                                        <p:cTn id="47" dur="500"/>
                                        <p:tgtEl>
                                          <p:spTgt spid="26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7" name="Google Shape;277;p15"/>
          <p:cNvSpPr txBox="1">
            <a:spLocks noGrp="1"/>
          </p:cNvSpPr>
          <p:nvPr>
            <p:ph type="body" idx="4294967295"/>
          </p:nvPr>
        </p:nvSpPr>
        <p:spPr>
          <a:xfrm>
            <a:off x="770604" y="2057400"/>
            <a:ext cx="5803932" cy="422452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1800"/>
              <a:buFont typeface="Noto Sans Symbols"/>
              <a:buChar char="✔"/>
            </a:pPr>
            <a:r>
              <a:rPr lang="tr-TR" sz="2000" dirty="0"/>
              <a:t>Üniversitede görev yapan her bir öğretim üyesinin sizden başka </a:t>
            </a:r>
            <a:r>
              <a:rPr lang="tr-TR" sz="2000" u="sng" dirty="0"/>
              <a:t>onlarca öğrencisi</a:t>
            </a:r>
            <a:r>
              <a:rPr lang="tr-TR" sz="2000" dirty="0"/>
              <a:t> bulunmaktadır.</a:t>
            </a:r>
            <a:endParaRPr sz="2400" dirty="0"/>
          </a:p>
          <a:p>
            <a:pPr marL="0" lvl="0" indent="0" algn="l" rtl="0">
              <a:lnSpc>
                <a:spcPct val="90000"/>
              </a:lnSpc>
              <a:spcBef>
                <a:spcPts val="0"/>
              </a:spcBef>
              <a:spcAft>
                <a:spcPts val="0"/>
              </a:spcAft>
              <a:buClr>
                <a:schemeClr val="dk1"/>
              </a:buClr>
              <a:buSzPts val="1800"/>
              <a:buNone/>
            </a:pPr>
            <a:r>
              <a:rPr lang="tr-TR" sz="2000" dirty="0"/>
              <a:t> </a:t>
            </a:r>
            <a:endParaRPr sz="2400" dirty="0"/>
          </a:p>
          <a:p>
            <a:pPr marL="228600" lvl="0" indent="-228600" algn="l" rtl="0">
              <a:lnSpc>
                <a:spcPct val="90000"/>
              </a:lnSpc>
              <a:spcBef>
                <a:spcPts val="0"/>
              </a:spcBef>
              <a:spcAft>
                <a:spcPts val="0"/>
              </a:spcAft>
              <a:buClr>
                <a:schemeClr val="dk1"/>
              </a:buClr>
              <a:buSzPts val="1800"/>
              <a:buFont typeface="Noto Sans Symbols"/>
              <a:buChar char="✔"/>
            </a:pPr>
            <a:r>
              <a:rPr lang="tr-TR" sz="2000" dirty="0"/>
              <a:t>Öğretim üyesinin dersler dışında yürütmesi gereken bilimsel çalışmaları, akademik ve idari birimlerle ortak yürüttüğü işler, yönettiği projeler, katılması gereken toplantıları olabileceğini aklınızdan çıkarmayın. </a:t>
            </a:r>
            <a:endParaRPr lang="en-US" sz="2000" dirty="0"/>
          </a:p>
          <a:p>
            <a:pPr marL="0" lvl="0" indent="0" algn="l" rtl="0">
              <a:lnSpc>
                <a:spcPct val="90000"/>
              </a:lnSpc>
              <a:spcBef>
                <a:spcPts val="0"/>
              </a:spcBef>
              <a:spcAft>
                <a:spcPts val="0"/>
              </a:spcAft>
              <a:buClr>
                <a:schemeClr val="dk1"/>
              </a:buClr>
              <a:buSzPts val="1800"/>
              <a:buNone/>
            </a:pPr>
            <a:endParaRPr sz="2000" dirty="0"/>
          </a:p>
          <a:p>
            <a:pPr marL="228600" lvl="0" indent="-228600" algn="l" rtl="0">
              <a:lnSpc>
                <a:spcPct val="90000"/>
              </a:lnSpc>
              <a:spcBef>
                <a:spcPts val="1000"/>
              </a:spcBef>
              <a:spcAft>
                <a:spcPts val="0"/>
              </a:spcAft>
              <a:buClr>
                <a:schemeClr val="dk1"/>
              </a:buClr>
              <a:buSzPts val="1800"/>
              <a:buFont typeface="Noto Sans Symbols"/>
              <a:buChar char="✔"/>
            </a:pPr>
            <a:r>
              <a:rPr lang="tr-TR" sz="2000" dirty="0">
                <a:solidFill>
                  <a:srgbClr val="FF0000"/>
                </a:solidFill>
              </a:rPr>
              <a:t>Eğer mümkünse öncelikli olarak sormanız gereken soruyu</a:t>
            </a:r>
            <a:r>
              <a:rPr lang="en-US" sz="2000" dirty="0">
                <a:solidFill>
                  <a:srgbClr val="FF0000"/>
                </a:solidFill>
              </a:rPr>
              <a:t> </a:t>
            </a:r>
            <a:r>
              <a:rPr lang="en-US" sz="2000" dirty="0" err="1">
                <a:solidFill>
                  <a:srgbClr val="FF0000"/>
                </a:solidFill>
              </a:rPr>
              <a:t>yüz</a:t>
            </a:r>
            <a:r>
              <a:rPr lang="en-US" sz="2000" dirty="0">
                <a:solidFill>
                  <a:srgbClr val="FF0000"/>
                </a:solidFill>
              </a:rPr>
              <a:t> </a:t>
            </a:r>
            <a:r>
              <a:rPr lang="en-US" sz="2000" dirty="0" err="1">
                <a:solidFill>
                  <a:srgbClr val="FF0000"/>
                </a:solidFill>
              </a:rPr>
              <a:t>yüze</a:t>
            </a:r>
            <a:r>
              <a:rPr lang="en-US" sz="2000" dirty="0">
                <a:solidFill>
                  <a:srgbClr val="FF0000"/>
                </a:solidFill>
              </a:rPr>
              <a:t> </a:t>
            </a:r>
            <a:r>
              <a:rPr lang="en-US" sz="2000" dirty="0" err="1">
                <a:solidFill>
                  <a:srgbClr val="FF0000"/>
                </a:solidFill>
              </a:rPr>
              <a:t>ya</a:t>
            </a:r>
            <a:r>
              <a:rPr lang="en-US" sz="2000" dirty="0">
                <a:solidFill>
                  <a:srgbClr val="FF0000"/>
                </a:solidFill>
              </a:rPr>
              <a:t> da</a:t>
            </a:r>
            <a:r>
              <a:rPr lang="tr-TR" sz="2000" dirty="0">
                <a:solidFill>
                  <a:srgbClr val="FF0000"/>
                </a:solidFill>
              </a:rPr>
              <a:t> e-posta yoluyla sorun.</a:t>
            </a:r>
            <a:endParaRPr sz="2000" dirty="0">
              <a:solidFill>
                <a:srgbClr val="FF0000"/>
              </a:solidFill>
            </a:endParaRPr>
          </a:p>
        </p:txBody>
      </p:sp>
      <p:sp>
        <p:nvSpPr>
          <p:cNvPr id="278" name="Google Shape;278;p15"/>
          <p:cNvSpPr txBox="1"/>
          <p:nvPr/>
        </p:nvSpPr>
        <p:spPr>
          <a:xfrm>
            <a:off x="2895600" y="764373"/>
            <a:ext cx="8610600" cy="1293028"/>
          </a:xfrm>
          <a:prstGeom prst="rect">
            <a:avLst/>
          </a:prstGeom>
          <a:noFill/>
          <a:ln>
            <a:noFill/>
          </a:ln>
        </p:spPr>
        <p:txBody>
          <a:bodyPr spcFirstLastPara="1" wrap="square" lIns="91425" tIns="45700" rIns="91425" bIns="45700" anchor="t" anchorCtr="0">
            <a:normAutofit/>
          </a:bodyPr>
          <a:lstStyle/>
          <a:p>
            <a:pPr marL="0" marR="0" lvl="0" indent="0" algn="r" rtl="0">
              <a:lnSpc>
                <a:spcPct val="90000"/>
              </a:lnSpc>
              <a:spcBef>
                <a:spcPts val="0"/>
              </a:spcBef>
              <a:spcAft>
                <a:spcPts val="0"/>
              </a:spcAft>
              <a:buClr>
                <a:schemeClr val="dk1"/>
              </a:buClr>
              <a:buSzPts val="3600"/>
              <a:buFont typeface="Century Gothic"/>
              <a:buNone/>
            </a:pPr>
            <a:r>
              <a:rPr lang="tr-TR" sz="3600" b="1" i="1" u="none" strike="noStrike" cap="none" dirty="0">
                <a:solidFill>
                  <a:schemeClr val="dk1"/>
                </a:solidFill>
                <a:latin typeface="Century Gothic"/>
                <a:ea typeface="Century Gothic"/>
                <a:cs typeface="Century Gothic"/>
                <a:sym typeface="Century Gothic"/>
              </a:rPr>
              <a:t>ÜNİVERSİTE YAŞANTISI</a:t>
            </a:r>
            <a:endParaRPr sz="1400" b="0" i="0" u="none" strike="noStrike" cap="none" dirty="0">
              <a:solidFill>
                <a:srgbClr val="000000"/>
              </a:solidFill>
              <a:latin typeface="Arial"/>
              <a:ea typeface="Arial"/>
              <a:cs typeface="Arial"/>
              <a:sym typeface="Arial"/>
            </a:endParaRPr>
          </a:p>
        </p:txBody>
      </p:sp>
      <p:pic>
        <p:nvPicPr>
          <p:cNvPr id="279" name="Google Shape;279;p15" descr="White, male faculty earn higher salaries than women ..."/>
          <p:cNvPicPr preferRelativeResize="0"/>
          <p:nvPr/>
        </p:nvPicPr>
        <p:blipFill rotWithShape="1">
          <a:blip r:embed="rId3">
            <a:alphaModFix/>
          </a:blip>
          <a:srcRect/>
          <a:stretch/>
        </p:blipFill>
        <p:spPr>
          <a:xfrm>
            <a:off x="6890088" y="2075649"/>
            <a:ext cx="4616112" cy="306899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7">
                                            <p:txEl>
                                              <p:pRg st="0" end="0"/>
                                            </p:txEl>
                                          </p:spTgt>
                                        </p:tgtEl>
                                        <p:attrNameLst>
                                          <p:attrName>style.visibility</p:attrName>
                                        </p:attrNameLst>
                                      </p:cBhvr>
                                      <p:to>
                                        <p:strVal val="visible"/>
                                      </p:to>
                                    </p:set>
                                    <p:animEffect transition="in" filter="fade">
                                      <p:cBhvr>
                                        <p:cTn id="7" dur="500"/>
                                        <p:tgtEl>
                                          <p:spTgt spid="27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7">
                                            <p:txEl>
                                              <p:pRg st="1" end="1"/>
                                            </p:txEl>
                                          </p:spTgt>
                                        </p:tgtEl>
                                        <p:attrNameLst>
                                          <p:attrName>style.visibility</p:attrName>
                                        </p:attrNameLst>
                                      </p:cBhvr>
                                      <p:to>
                                        <p:strVal val="visible"/>
                                      </p:to>
                                    </p:set>
                                    <p:animEffect transition="in" filter="fade">
                                      <p:cBhvr>
                                        <p:cTn id="12" dur="500"/>
                                        <p:tgtEl>
                                          <p:spTgt spid="27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7">
                                            <p:txEl>
                                              <p:pRg st="2" end="2"/>
                                            </p:txEl>
                                          </p:spTgt>
                                        </p:tgtEl>
                                        <p:attrNameLst>
                                          <p:attrName>style.visibility</p:attrName>
                                        </p:attrNameLst>
                                      </p:cBhvr>
                                      <p:to>
                                        <p:strVal val="visible"/>
                                      </p:to>
                                    </p:set>
                                    <p:animEffect transition="in" filter="fade">
                                      <p:cBhvr>
                                        <p:cTn id="17" dur="500"/>
                                        <p:tgtEl>
                                          <p:spTgt spid="27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7">
                                            <p:txEl>
                                              <p:pRg st="4" end="4"/>
                                            </p:txEl>
                                          </p:spTgt>
                                        </p:tgtEl>
                                        <p:attrNameLst>
                                          <p:attrName>style.visibility</p:attrName>
                                        </p:attrNameLst>
                                      </p:cBhvr>
                                      <p:to>
                                        <p:strVal val="visible"/>
                                      </p:to>
                                    </p:set>
                                    <p:animEffect transition="in" filter="fade">
                                      <p:cBhvr>
                                        <p:cTn id="22" dur="500"/>
                                        <p:tgtEl>
                                          <p:spTgt spid="27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
          <p:cNvSpPr txBox="1">
            <a:spLocks noGrp="1"/>
          </p:cNvSpPr>
          <p:nvPr>
            <p:ph type="title"/>
          </p:nvPr>
        </p:nvSpPr>
        <p:spPr>
          <a:xfrm>
            <a:off x="2895600" y="764373"/>
            <a:ext cx="8610600" cy="1293028"/>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3600"/>
              <a:buFont typeface="Century Gothic"/>
              <a:buNone/>
            </a:pPr>
            <a:r>
              <a:rPr lang="tr-TR" sz="3600" b="1" i="1" dirty="0"/>
              <a:t>ÜNİVERSİTEMİZ</a:t>
            </a:r>
            <a:endParaRPr dirty="0"/>
          </a:p>
        </p:txBody>
      </p:sp>
      <p:sp>
        <p:nvSpPr>
          <p:cNvPr id="157" name="Google Shape;157;p2"/>
          <p:cNvSpPr txBox="1">
            <a:spLocks noGrp="1"/>
          </p:cNvSpPr>
          <p:nvPr>
            <p:ph type="body" idx="1"/>
          </p:nvPr>
        </p:nvSpPr>
        <p:spPr>
          <a:xfrm>
            <a:off x="550591" y="1688123"/>
            <a:ext cx="5721621" cy="516987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ct val="100000"/>
              <a:buNone/>
            </a:pPr>
            <a:r>
              <a:rPr lang="tr-TR" sz="2400" b="1" dirty="0"/>
              <a:t>GENEL BİLGİLER</a:t>
            </a:r>
            <a:endParaRPr sz="2400" dirty="0"/>
          </a:p>
          <a:p>
            <a:pPr marL="0" lvl="0" indent="0" algn="l" rtl="0">
              <a:lnSpc>
                <a:spcPct val="90000"/>
              </a:lnSpc>
              <a:spcBef>
                <a:spcPts val="1000"/>
              </a:spcBef>
              <a:spcAft>
                <a:spcPts val="0"/>
              </a:spcAft>
              <a:buClr>
                <a:schemeClr val="dk1"/>
              </a:buClr>
              <a:buSzPct val="100000"/>
              <a:buNone/>
            </a:pPr>
            <a:r>
              <a:rPr lang="tr-TR" sz="2400" dirty="0"/>
              <a:t>Kuruluş Tarihi: 1992</a:t>
            </a:r>
            <a:endParaRPr sz="2400" dirty="0"/>
          </a:p>
          <a:p>
            <a:pPr marL="0" lvl="0" indent="0" algn="l" rtl="0">
              <a:lnSpc>
                <a:spcPct val="90000"/>
              </a:lnSpc>
              <a:spcBef>
                <a:spcPts val="1000"/>
              </a:spcBef>
              <a:spcAft>
                <a:spcPts val="0"/>
              </a:spcAft>
              <a:buClr>
                <a:schemeClr val="dk1"/>
              </a:buClr>
              <a:buSzPct val="100000"/>
              <a:buNone/>
            </a:pPr>
            <a:r>
              <a:rPr lang="tr-TR" sz="2400" dirty="0"/>
              <a:t>Web adresi: </a:t>
            </a:r>
            <a:r>
              <a:rPr lang="tr-TR" sz="2400" u="sng" dirty="0">
                <a:solidFill>
                  <a:schemeClr val="accent6">
                    <a:lumMod val="50000"/>
                  </a:schemeClr>
                </a:solidFill>
                <a:hlinkClick r:id="rId3">
                  <a:extLst>
                    <a:ext uri="{A12FA001-AC4F-418D-AE19-62706E023703}">
                      <ahyp:hlinkClr xmlns:ahyp="http://schemas.microsoft.com/office/drawing/2018/hyperlinkcolor" val="tx"/>
                    </a:ext>
                  </a:extLst>
                </a:hlinkClick>
              </a:rPr>
              <a:t>www.pau.edu.tr</a:t>
            </a:r>
            <a:endParaRPr sz="2400" dirty="0">
              <a:solidFill>
                <a:schemeClr val="accent6">
                  <a:lumMod val="50000"/>
                </a:schemeClr>
              </a:solidFill>
            </a:endParaRPr>
          </a:p>
          <a:p>
            <a:pPr marL="0" lvl="0" indent="0" algn="l" rtl="0">
              <a:lnSpc>
                <a:spcPct val="90000"/>
              </a:lnSpc>
              <a:spcBef>
                <a:spcPts val="1000"/>
              </a:spcBef>
              <a:spcAft>
                <a:spcPts val="0"/>
              </a:spcAft>
              <a:buClr>
                <a:schemeClr val="dk1"/>
              </a:buClr>
              <a:buSzPct val="100000"/>
              <a:buNone/>
            </a:pPr>
            <a:r>
              <a:rPr lang="tr-TR" sz="2400" dirty="0"/>
              <a:t>49.053 öğrenci</a:t>
            </a:r>
            <a:endParaRPr sz="2400" dirty="0"/>
          </a:p>
          <a:p>
            <a:pPr marL="0" lvl="0" indent="0" algn="l" rtl="0">
              <a:lnSpc>
                <a:spcPct val="90000"/>
              </a:lnSpc>
              <a:spcBef>
                <a:spcPts val="1000"/>
              </a:spcBef>
              <a:spcAft>
                <a:spcPts val="0"/>
              </a:spcAft>
              <a:buClr>
                <a:schemeClr val="dk1"/>
              </a:buClr>
              <a:buSzPct val="100000"/>
              <a:buNone/>
            </a:pPr>
            <a:r>
              <a:rPr lang="tr-TR" sz="2400" dirty="0"/>
              <a:t>2.192 Akademik Personel</a:t>
            </a:r>
            <a:endParaRPr sz="2400" dirty="0"/>
          </a:p>
          <a:p>
            <a:pPr marL="0" lvl="0" indent="0" algn="l" rtl="0">
              <a:lnSpc>
                <a:spcPct val="90000"/>
              </a:lnSpc>
              <a:spcBef>
                <a:spcPts val="1000"/>
              </a:spcBef>
              <a:spcAft>
                <a:spcPts val="0"/>
              </a:spcAft>
              <a:buClr>
                <a:schemeClr val="dk1"/>
              </a:buClr>
              <a:buSzPct val="100000"/>
              <a:buNone/>
            </a:pPr>
            <a:r>
              <a:rPr lang="tr-TR" sz="2400" dirty="0"/>
              <a:t>1.982 İdari Personel</a:t>
            </a:r>
            <a:endParaRPr sz="2400" dirty="0"/>
          </a:p>
          <a:p>
            <a:pPr marL="0" lvl="0" indent="0" algn="l" rtl="0">
              <a:lnSpc>
                <a:spcPct val="90000"/>
              </a:lnSpc>
              <a:spcBef>
                <a:spcPts val="1000"/>
              </a:spcBef>
              <a:spcAft>
                <a:spcPts val="0"/>
              </a:spcAft>
              <a:buClr>
                <a:schemeClr val="dk1"/>
              </a:buClr>
              <a:buSzPct val="100000"/>
              <a:buNone/>
            </a:pPr>
            <a:r>
              <a:rPr lang="tr-TR" sz="2400" dirty="0"/>
              <a:t>19 Fakülte</a:t>
            </a:r>
            <a:endParaRPr sz="2400" dirty="0"/>
          </a:p>
          <a:p>
            <a:pPr marL="0" lvl="0" indent="0" algn="l" rtl="0">
              <a:lnSpc>
                <a:spcPct val="90000"/>
              </a:lnSpc>
              <a:spcBef>
                <a:spcPts val="1000"/>
              </a:spcBef>
              <a:spcAft>
                <a:spcPts val="0"/>
              </a:spcAft>
              <a:buClr>
                <a:schemeClr val="dk1"/>
              </a:buClr>
              <a:buSzPct val="100000"/>
              <a:buNone/>
            </a:pPr>
            <a:r>
              <a:rPr lang="tr-TR" sz="2400" dirty="0"/>
              <a:t>17 Meslek Yüksekokulu</a:t>
            </a:r>
            <a:endParaRPr sz="2400" dirty="0"/>
          </a:p>
          <a:p>
            <a:pPr marL="0" lvl="0" indent="0" algn="l" rtl="0">
              <a:lnSpc>
                <a:spcPct val="90000"/>
              </a:lnSpc>
              <a:spcBef>
                <a:spcPts val="1000"/>
              </a:spcBef>
              <a:spcAft>
                <a:spcPts val="0"/>
              </a:spcAft>
              <a:buClr>
                <a:schemeClr val="dk1"/>
              </a:buClr>
              <a:buSzPct val="100000"/>
              <a:buNone/>
            </a:pPr>
            <a:r>
              <a:rPr lang="tr-TR" sz="2400" dirty="0"/>
              <a:t>1 Yüksekokul</a:t>
            </a:r>
            <a:endParaRPr sz="2400" dirty="0"/>
          </a:p>
          <a:p>
            <a:pPr marL="0" lvl="0" indent="0" algn="l" rtl="0">
              <a:lnSpc>
                <a:spcPct val="90000"/>
              </a:lnSpc>
              <a:spcBef>
                <a:spcPts val="1000"/>
              </a:spcBef>
              <a:spcAft>
                <a:spcPts val="0"/>
              </a:spcAft>
              <a:buClr>
                <a:schemeClr val="dk1"/>
              </a:buClr>
              <a:buSzPct val="100000"/>
              <a:buNone/>
            </a:pPr>
            <a:r>
              <a:rPr lang="tr-TR" sz="2400" dirty="0"/>
              <a:t>6 Enstitü</a:t>
            </a:r>
            <a:endParaRPr sz="2400" dirty="0"/>
          </a:p>
          <a:p>
            <a:pPr marL="0" lvl="0" indent="0" algn="l" rtl="0">
              <a:lnSpc>
                <a:spcPct val="90000"/>
              </a:lnSpc>
              <a:spcBef>
                <a:spcPts val="1000"/>
              </a:spcBef>
              <a:spcAft>
                <a:spcPts val="0"/>
              </a:spcAft>
              <a:buClr>
                <a:schemeClr val="dk1"/>
              </a:buClr>
              <a:buSzPct val="100000"/>
              <a:buNone/>
            </a:pPr>
            <a:r>
              <a:rPr lang="tr-TR" sz="2400" dirty="0"/>
              <a:t>44 Araştırma Merkezi</a:t>
            </a:r>
            <a:endParaRPr sz="2400" dirty="0"/>
          </a:p>
          <a:p>
            <a:pPr marL="0" lvl="0" indent="0" algn="l" rtl="0">
              <a:lnSpc>
                <a:spcPct val="90000"/>
              </a:lnSpc>
              <a:spcBef>
                <a:spcPts val="100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endParaRPr dirty="0"/>
          </a:p>
        </p:txBody>
      </p:sp>
      <p:pic>
        <p:nvPicPr>
          <p:cNvPr id="160" name="Google Shape;160;p2"/>
          <p:cNvPicPr preferRelativeResize="0"/>
          <p:nvPr/>
        </p:nvPicPr>
        <p:blipFill rotWithShape="1">
          <a:blip r:embed="rId4">
            <a:alphaModFix/>
          </a:blip>
          <a:srcRect/>
          <a:stretch/>
        </p:blipFill>
        <p:spPr>
          <a:xfrm>
            <a:off x="5999388" y="2161661"/>
            <a:ext cx="5527224" cy="3683769"/>
          </a:xfrm>
          <a:prstGeom prst="rect">
            <a:avLst/>
          </a:prstGeom>
          <a:noFill/>
          <a:ln>
            <a:noFill/>
          </a:ln>
        </p:spPr>
      </p:pic>
      <p:sp>
        <p:nvSpPr>
          <p:cNvPr id="2" name="Dikdörtgen 1">
            <a:extLst>
              <a:ext uri="{FF2B5EF4-FFF2-40B4-BE49-F238E27FC236}">
                <a16:creationId xmlns:a16="http://schemas.microsoft.com/office/drawing/2014/main" id="{6A798093-3AE6-E6BA-13F3-E2C9474246D3}"/>
              </a:ext>
            </a:extLst>
          </p:cNvPr>
          <p:cNvSpPr/>
          <p:nvPr/>
        </p:nvSpPr>
        <p:spPr>
          <a:xfrm>
            <a:off x="550591" y="2612572"/>
            <a:ext cx="4433391" cy="442127"/>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6" name="Google Shape;286;p16"/>
          <p:cNvSpPr txBox="1">
            <a:spLocks noGrp="1"/>
          </p:cNvSpPr>
          <p:nvPr>
            <p:ph type="body" idx="4294967295"/>
          </p:nvPr>
        </p:nvSpPr>
        <p:spPr>
          <a:xfrm>
            <a:off x="116422" y="1661249"/>
            <a:ext cx="5945598" cy="4968151"/>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rtl="0">
              <a:lnSpc>
                <a:spcPct val="90000"/>
              </a:lnSpc>
              <a:spcBef>
                <a:spcPts val="0"/>
              </a:spcBef>
              <a:spcAft>
                <a:spcPts val="0"/>
              </a:spcAft>
              <a:buClr>
                <a:schemeClr val="dk1"/>
              </a:buClr>
              <a:buSzPts val="1800"/>
              <a:buFont typeface="Noto Sans Symbols"/>
              <a:buChar char="✔"/>
            </a:pPr>
            <a:r>
              <a:rPr lang="tr-TR" sz="2400" dirty="0"/>
              <a:t>E-posta başlık ya da </a:t>
            </a:r>
            <a:r>
              <a:rPr lang="tr-TR" sz="2400" b="1" dirty="0"/>
              <a:t>konu</a:t>
            </a:r>
            <a:r>
              <a:rPr lang="tr-TR" sz="2400" dirty="0"/>
              <a:t> değil; metin kutucuğuna yazılır.</a:t>
            </a:r>
            <a:endParaRPr sz="2400" dirty="0"/>
          </a:p>
          <a:p>
            <a:pPr marL="228600" lvl="0" indent="-228600" rtl="0">
              <a:lnSpc>
                <a:spcPct val="90000"/>
              </a:lnSpc>
              <a:spcBef>
                <a:spcPts val="1000"/>
              </a:spcBef>
              <a:spcAft>
                <a:spcPts val="0"/>
              </a:spcAft>
              <a:buClr>
                <a:schemeClr val="dk1"/>
              </a:buClr>
              <a:buSzPts val="1800"/>
              <a:buFont typeface="Noto Sans Symbols"/>
              <a:buChar char="✔"/>
            </a:pPr>
            <a:r>
              <a:rPr lang="tr-TR" sz="2400" dirty="0"/>
              <a:t>Yazdığınız e-postayı göndermeden önce en az bir kez mutlaka okuyun. Kendinizi net bir şekilde ifade edebildiğinizden emin olduktan sonra gönderin. </a:t>
            </a:r>
            <a:endParaRPr sz="2400" dirty="0"/>
          </a:p>
          <a:p>
            <a:pPr marL="228600" lvl="0" indent="-228600" rtl="0">
              <a:lnSpc>
                <a:spcPct val="90000"/>
              </a:lnSpc>
              <a:spcBef>
                <a:spcPts val="1000"/>
              </a:spcBef>
              <a:spcAft>
                <a:spcPts val="0"/>
              </a:spcAft>
              <a:buClr>
                <a:schemeClr val="dk1"/>
              </a:buClr>
              <a:buSzPts val="1800"/>
              <a:buFont typeface="Noto Sans Symbols"/>
              <a:buChar char="✔"/>
            </a:pPr>
            <a:r>
              <a:rPr lang="tr-TR" sz="2400" dirty="0"/>
              <a:t>Öğretim üyesinin ofisine gitmeyi ancak e-posta yoluyla iletişime geçemeyecek kadar acil bir konu varsa düşünebilirsiniz.</a:t>
            </a:r>
            <a:endParaRPr sz="2400" dirty="0"/>
          </a:p>
          <a:p>
            <a:pPr marL="228600" lvl="0" indent="-228600" rtl="0">
              <a:lnSpc>
                <a:spcPct val="90000"/>
              </a:lnSpc>
              <a:spcBef>
                <a:spcPts val="1000"/>
              </a:spcBef>
              <a:spcAft>
                <a:spcPts val="0"/>
              </a:spcAft>
              <a:buSzPts val="1800"/>
              <a:buFont typeface="Noto Sans Symbols"/>
              <a:buChar char="✔"/>
            </a:pPr>
            <a:r>
              <a:rPr lang="tr-TR" sz="2400" dirty="0"/>
              <a:t>Öğretim üyesinin ofisine gitmeyi gerektirecek bir durum olduğunda da </a:t>
            </a:r>
            <a:r>
              <a:rPr lang="tr-TR" sz="2400" b="1" dirty="0"/>
              <a:t>e-posta yoluyla kendisinden randevu isteyin.  </a:t>
            </a:r>
          </a:p>
          <a:p>
            <a:pPr marL="228600" lvl="0" indent="-228600">
              <a:buSzPts val="1800"/>
              <a:buFont typeface="Noto Sans Symbols"/>
              <a:buChar char="✔"/>
            </a:pPr>
            <a:r>
              <a:rPr lang="tr-TR" sz="2400" dirty="0"/>
              <a:t>Öğretim üyesinin </a:t>
            </a:r>
            <a:r>
              <a:rPr lang="tr-TR" sz="2400" b="1" dirty="0"/>
              <a:t>ofis saatlerine </a:t>
            </a:r>
            <a:r>
              <a:rPr lang="tr-TR" sz="2400" dirty="0"/>
              <a:t>dikkat edin.</a:t>
            </a:r>
            <a:endParaRPr sz="2400" b="1" dirty="0"/>
          </a:p>
          <a:p>
            <a:pPr marL="228600" lvl="0" indent="-114300" rtl="0">
              <a:lnSpc>
                <a:spcPct val="90000"/>
              </a:lnSpc>
              <a:spcBef>
                <a:spcPts val="1000"/>
              </a:spcBef>
              <a:spcAft>
                <a:spcPts val="0"/>
              </a:spcAft>
              <a:buClr>
                <a:schemeClr val="dk1"/>
              </a:buClr>
              <a:buSzPts val="1800"/>
              <a:buFont typeface="Noto Sans Symbols"/>
              <a:buNone/>
            </a:pPr>
            <a:endParaRPr sz="1800" dirty="0"/>
          </a:p>
        </p:txBody>
      </p:sp>
      <p:sp>
        <p:nvSpPr>
          <p:cNvPr id="287" name="Google Shape;287;p16"/>
          <p:cNvSpPr txBox="1"/>
          <p:nvPr/>
        </p:nvSpPr>
        <p:spPr>
          <a:xfrm>
            <a:off x="2895600" y="707161"/>
            <a:ext cx="8610600" cy="1293028"/>
          </a:xfrm>
          <a:prstGeom prst="rect">
            <a:avLst/>
          </a:prstGeom>
          <a:noFill/>
          <a:ln>
            <a:noFill/>
          </a:ln>
        </p:spPr>
        <p:txBody>
          <a:bodyPr spcFirstLastPara="1" wrap="square" lIns="91425" tIns="45700" rIns="91425" bIns="45700" anchor="t" anchorCtr="0">
            <a:normAutofit/>
          </a:bodyPr>
          <a:lstStyle/>
          <a:p>
            <a:pPr marL="0" marR="0" lvl="0" indent="0" algn="r" rtl="0">
              <a:lnSpc>
                <a:spcPct val="90000"/>
              </a:lnSpc>
              <a:spcBef>
                <a:spcPts val="0"/>
              </a:spcBef>
              <a:spcAft>
                <a:spcPts val="0"/>
              </a:spcAft>
              <a:buClr>
                <a:schemeClr val="dk1"/>
              </a:buClr>
              <a:buSzPts val="3600"/>
              <a:buFont typeface="Century Gothic"/>
              <a:buNone/>
            </a:pPr>
            <a:r>
              <a:rPr lang="tr-TR" sz="3600" b="1" i="1" u="none" strike="noStrike" cap="none" dirty="0">
                <a:solidFill>
                  <a:schemeClr val="dk1"/>
                </a:solidFill>
                <a:latin typeface="Century Gothic"/>
                <a:ea typeface="Century Gothic"/>
                <a:cs typeface="Century Gothic"/>
                <a:sym typeface="Century Gothic"/>
              </a:rPr>
              <a:t>ÜNİVERSİTE YAŞANTISI</a:t>
            </a:r>
            <a:endParaRPr sz="1400" b="0" i="0" u="none" strike="noStrike" cap="none" dirty="0">
              <a:solidFill>
                <a:srgbClr val="000000"/>
              </a:solidFill>
              <a:latin typeface="Arial"/>
              <a:ea typeface="Arial"/>
              <a:cs typeface="Arial"/>
              <a:sym typeface="Arial"/>
            </a:endParaRPr>
          </a:p>
        </p:txBody>
      </p:sp>
      <p:pic>
        <p:nvPicPr>
          <p:cNvPr id="288" name="Google Shape;288;p16"/>
          <p:cNvPicPr preferRelativeResize="0"/>
          <p:nvPr/>
        </p:nvPicPr>
        <p:blipFill rotWithShape="1">
          <a:blip r:embed="rId3">
            <a:alphaModFix/>
          </a:blip>
          <a:srcRect l="19376" t="20732" r="20152" b="30498"/>
          <a:stretch/>
        </p:blipFill>
        <p:spPr>
          <a:xfrm>
            <a:off x="6265447" y="2257748"/>
            <a:ext cx="5759865" cy="3093579"/>
          </a:xfrm>
          <a:prstGeom prst="rect">
            <a:avLst/>
          </a:prstGeom>
          <a:noFill/>
          <a:ln>
            <a:noFill/>
          </a:ln>
        </p:spPr>
      </p:pic>
    </p:spTree>
    <p:extLst>
      <p:ext uri="{BB962C8B-B14F-4D97-AF65-F5344CB8AC3E}">
        <p14:creationId xmlns:p14="http://schemas.microsoft.com/office/powerpoint/2010/main" val="39099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6">
                                            <p:txEl>
                                              <p:pRg st="0" end="0"/>
                                            </p:txEl>
                                          </p:spTgt>
                                        </p:tgtEl>
                                        <p:attrNameLst>
                                          <p:attrName>style.visibility</p:attrName>
                                        </p:attrNameLst>
                                      </p:cBhvr>
                                      <p:to>
                                        <p:strVal val="visible"/>
                                      </p:to>
                                    </p:set>
                                    <p:animEffect transition="in" filter="fade">
                                      <p:cBhvr>
                                        <p:cTn id="7" dur="500"/>
                                        <p:tgtEl>
                                          <p:spTgt spid="28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6">
                                            <p:txEl>
                                              <p:pRg st="1" end="1"/>
                                            </p:txEl>
                                          </p:spTgt>
                                        </p:tgtEl>
                                        <p:attrNameLst>
                                          <p:attrName>style.visibility</p:attrName>
                                        </p:attrNameLst>
                                      </p:cBhvr>
                                      <p:to>
                                        <p:strVal val="visible"/>
                                      </p:to>
                                    </p:set>
                                    <p:animEffect transition="in" filter="fade">
                                      <p:cBhvr>
                                        <p:cTn id="12" dur="500"/>
                                        <p:tgtEl>
                                          <p:spTgt spid="28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6">
                                            <p:txEl>
                                              <p:pRg st="2" end="2"/>
                                            </p:txEl>
                                          </p:spTgt>
                                        </p:tgtEl>
                                        <p:attrNameLst>
                                          <p:attrName>style.visibility</p:attrName>
                                        </p:attrNameLst>
                                      </p:cBhvr>
                                      <p:to>
                                        <p:strVal val="visible"/>
                                      </p:to>
                                    </p:set>
                                    <p:animEffect transition="in" filter="fade">
                                      <p:cBhvr>
                                        <p:cTn id="17" dur="500"/>
                                        <p:tgtEl>
                                          <p:spTgt spid="28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6">
                                            <p:txEl>
                                              <p:pRg st="3" end="3"/>
                                            </p:txEl>
                                          </p:spTgt>
                                        </p:tgtEl>
                                        <p:attrNameLst>
                                          <p:attrName>style.visibility</p:attrName>
                                        </p:attrNameLst>
                                      </p:cBhvr>
                                      <p:to>
                                        <p:strVal val="visible"/>
                                      </p:to>
                                    </p:set>
                                    <p:animEffect transition="in" filter="fade">
                                      <p:cBhvr>
                                        <p:cTn id="22" dur="500"/>
                                        <p:tgtEl>
                                          <p:spTgt spid="28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6">
                                            <p:txEl>
                                              <p:pRg st="4" end="4"/>
                                            </p:txEl>
                                          </p:spTgt>
                                        </p:tgtEl>
                                        <p:attrNameLst>
                                          <p:attrName>style.visibility</p:attrName>
                                        </p:attrNameLst>
                                      </p:cBhvr>
                                      <p:to>
                                        <p:strVal val="visible"/>
                                      </p:to>
                                    </p:set>
                                    <p:animEffect transition="in" filter="fade">
                                      <p:cBhvr>
                                        <p:cTn id="27" dur="500"/>
                                        <p:tgtEl>
                                          <p:spTgt spid="28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6" name="Google Shape;286;p16"/>
          <p:cNvSpPr txBox="1">
            <a:spLocks noGrp="1"/>
          </p:cNvSpPr>
          <p:nvPr>
            <p:ph type="body" idx="4294967295"/>
          </p:nvPr>
        </p:nvSpPr>
        <p:spPr>
          <a:xfrm>
            <a:off x="671512" y="4755315"/>
            <a:ext cx="11042596" cy="2035311"/>
          </a:xfrm>
          <a:prstGeom prst="rect">
            <a:avLst/>
          </a:prstGeom>
          <a:noFill/>
          <a:ln>
            <a:noFill/>
          </a:ln>
        </p:spPr>
        <p:txBody>
          <a:bodyPr spcFirstLastPara="1" wrap="square" lIns="91425" tIns="45700" rIns="91425" bIns="45700" anchor="t" anchorCtr="0">
            <a:normAutofit/>
          </a:bodyPr>
          <a:lstStyle/>
          <a:p>
            <a:pPr marL="228600" lvl="0" indent="-228600" rtl="0">
              <a:lnSpc>
                <a:spcPct val="90000"/>
              </a:lnSpc>
              <a:spcBef>
                <a:spcPts val="1000"/>
              </a:spcBef>
              <a:spcAft>
                <a:spcPts val="0"/>
              </a:spcAft>
              <a:buClr>
                <a:schemeClr val="dk1"/>
              </a:buClr>
              <a:buSzPts val="1800"/>
              <a:buFont typeface="Noto Sans Symbols"/>
              <a:buChar char="✔"/>
            </a:pPr>
            <a:r>
              <a:rPr lang="tr-TR" sz="2400" dirty="0"/>
              <a:t>Ofise girerken öncelikle kapıyı çalmanız ve öğretim üyesinin müsait olup olmadığını sormanız gerekir. </a:t>
            </a:r>
            <a:endParaRPr sz="2800" dirty="0"/>
          </a:p>
          <a:p>
            <a:pPr marL="228600" lvl="0" indent="-228600" rtl="0">
              <a:lnSpc>
                <a:spcPct val="90000"/>
              </a:lnSpc>
              <a:spcBef>
                <a:spcPts val="1000"/>
              </a:spcBef>
              <a:spcAft>
                <a:spcPts val="0"/>
              </a:spcAft>
              <a:buClr>
                <a:schemeClr val="dk1"/>
              </a:buClr>
              <a:buSzPts val="1800"/>
              <a:buFont typeface="Noto Sans Symbols"/>
              <a:buChar char="✔"/>
            </a:pPr>
            <a:r>
              <a:rPr lang="tr-TR" sz="2400" dirty="0"/>
              <a:t>Sağlıklı bir iletişim için sorunuzu önceden hazırlayın ve kendinizi olabildiğince </a:t>
            </a:r>
            <a:r>
              <a:rPr lang="tr-TR" sz="2400" u="sng" dirty="0"/>
              <a:t>kısa ve net bir şekilde</a:t>
            </a:r>
            <a:r>
              <a:rPr lang="tr-TR" sz="2400" dirty="0"/>
              <a:t> ifade etmeye gayret gösterin. </a:t>
            </a:r>
            <a:endParaRPr sz="2800" dirty="0"/>
          </a:p>
          <a:p>
            <a:pPr marL="228600" lvl="0" indent="-114300" rtl="0">
              <a:lnSpc>
                <a:spcPct val="90000"/>
              </a:lnSpc>
              <a:spcBef>
                <a:spcPts val="1000"/>
              </a:spcBef>
              <a:spcAft>
                <a:spcPts val="0"/>
              </a:spcAft>
              <a:buClr>
                <a:schemeClr val="dk1"/>
              </a:buClr>
              <a:buSzPts val="1800"/>
              <a:buFont typeface="Noto Sans Symbols"/>
              <a:buNone/>
            </a:pPr>
            <a:endParaRPr sz="1800" dirty="0"/>
          </a:p>
        </p:txBody>
      </p:sp>
      <p:sp>
        <p:nvSpPr>
          <p:cNvPr id="287" name="Google Shape;287;p16"/>
          <p:cNvSpPr txBox="1"/>
          <p:nvPr/>
        </p:nvSpPr>
        <p:spPr>
          <a:xfrm>
            <a:off x="2895600" y="563562"/>
            <a:ext cx="8610600" cy="1293028"/>
          </a:xfrm>
          <a:prstGeom prst="rect">
            <a:avLst/>
          </a:prstGeom>
          <a:noFill/>
          <a:ln>
            <a:noFill/>
          </a:ln>
        </p:spPr>
        <p:txBody>
          <a:bodyPr spcFirstLastPara="1" wrap="square" lIns="91425" tIns="45700" rIns="91425" bIns="45700" anchor="t" anchorCtr="0">
            <a:normAutofit/>
          </a:bodyPr>
          <a:lstStyle/>
          <a:p>
            <a:pPr marL="0" marR="0" lvl="0" indent="0" algn="r" rtl="0">
              <a:lnSpc>
                <a:spcPct val="90000"/>
              </a:lnSpc>
              <a:spcBef>
                <a:spcPts val="0"/>
              </a:spcBef>
              <a:spcAft>
                <a:spcPts val="0"/>
              </a:spcAft>
              <a:buClr>
                <a:schemeClr val="dk1"/>
              </a:buClr>
              <a:buSzPts val="3600"/>
              <a:buFont typeface="Century Gothic"/>
              <a:buNone/>
            </a:pPr>
            <a:r>
              <a:rPr lang="tr-TR" sz="3600" b="1" i="1" u="none" strike="noStrike" cap="none" dirty="0">
                <a:solidFill>
                  <a:schemeClr val="dk1"/>
                </a:solidFill>
                <a:latin typeface="Century Gothic"/>
                <a:ea typeface="Century Gothic"/>
                <a:cs typeface="Century Gothic"/>
                <a:sym typeface="Century Gothic"/>
              </a:rPr>
              <a:t>ÜNİVERSİTE YAŞANTISI</a:t>
            </a:r>
            <a:endParaRPr sz="1400" b="0" i="0" u="none" strike="noStrike" cap="none" dirty="0">
              <a:solidFill>
                <a:srgbClr val="000000"/>
              </a:solidFill>
              <a:latin typeface="Arial"/>
              <a:ea typeface="Arial"/>
              <a:cs typeface="Arial"/>
              <a:sym typeface="Arial"/>
            </a:endParaRPr>
          </a:p>
        </p:txBody>
      </p:sp>
      <p:pic>
        <p:nvPicPr>
          <p:cNvPr id="288" name="Google Shape;288;p16"/>
          <p:cNvPicPr preferRelativeResize="0"/>
          <p:nvPr/>
        </p:nvPicPr>
        <p:blipFill rotWithShape="1">
          <a:blip r:embed="rId3">
            <a:alphaModFix/>
          </a:blip>
          <a:srcRect l="19376" t="20732" r="20152" b="30498"/>
          <a:stretch/>
        </p:blipFill>
        <p:spPr>
          <a:xfrm>
            <a:off x="5546671" y="1457170"/>
            <a:ext cx="5759865" cy="3298145"/>
          </a:xfrm>
          <a:prstGeom prst="rect">
            <a:avLst/>
          </a:prstGeom>
          <a:noFill/>
          <a:ln>
            <a:noFill/>
          </a:ln>
        </p:spPr>
      </p:pic>
      <p:pic>
        <p:nvPicPr>
          <p:cNvPr id="3" name="Picture 2">
            <a:extLst>
              <a:ext uri="{FF2B5EF4-FFF2-40B4-BE49-F238E27FC236}">
                <a16:creationId xmlns:a16="http://schemas.microsoft.com/office/drawing/2014/main" id="{E2532DB7-5B59-1A44-B0E4-6F39B8E647CC}"/>
              </a:ext>
            </a:extLst>
          </p:cNvPr>
          <p:cNvPicPr>
            <a:picLocks noChangeAspect="1"/>
          </p:cNvPicPr>
          <p:nvPr/>
        </p:nvPicPr>
        <p:blipFill rotWithShape="1">
          <a:blip r:embed="rId4"/>
          <a:srcRect t="27977" b="38124"/>
          <a:stretch/>
        </p:blipFill>
        <p:spPr>
          <a:xfrm>
            <a:off x="1168373" y="1457170"/>
            <a:ext cx="4378298" cy="32981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6">
                                            <p:txEl>
                                              <p:pRg st="0" end="0"/>
                                            </p:txEl>
                                          </p:spTgt>
                                        </p:tgtEl>
                                        <p:attrNameLst>
                                          <p:attrName>style.visibility</p:attrName>
                                        </p:attrNameLst>
                                      </p:cBhvr>
                                      <p:to>
                                        <p:strVal val="visible"/>
                                      </p:to>
                                    </p:set>
                                    <p:animEffect transition="in" filter="fade">
                                      <p:cBhvr>
                                        <p:cTn id="7" dur="500"/>
                                        <p:tgtEl>
                                          <p:spTgt spid="28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6">
                                            <p:txEl>
                                              <p:pRg st="1" end="1"/>
                                            </p:txEl>
                                          </p:spTgt>
                                        </p:tgtEl>
                                        <p:attrNameLst>
                                          <p:attrName>style.visibility</p:attrName>
                                        </p:attrNameLst>
                                      </p:cBhvr>
                                      <p:to>
                                        <p:strVal val="visible"/>
                                      </p:to>
                                    </p:set>
                                    <p:animEffect transition="in" filter="fade">
                                      <p:cBhvr>
                                        <p:cTn id="12" dur="500"/>
                                        <p:tgtEl>
                                          <p:spTgt spid="28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4" name="Google Shape;294;p17"/>
          <p:cNvSpPr txBox="1">
            <a:spLocks noGrp="1"/>
          </p:cNvSpPr>
          <p:nvPr>
            <p:ph type="body" idx="4294967295"/>
          </p:nvPr>
        </p:nvSpPr>
        <p:spPr>
          <a:xfrm>
            <a:off x="5344027" y="1943657"/>
            <a:ext cx="6647676" cy="5018846"/>
          </a:xfrm>
          <a:prstGeom prst="rect">
            <a:avLst/>
          </a:prstGeom>
          <a:noFill/>
          <a:ln>
            <a:noFill/>
          </a:ln>
        </p:spPr>
        <p:txBody>
          <a:bodyPr spcFirstLastPara="1" wrap="square" lIns="91425" tIns="45700" rIns="91425" bIns="45700" anchor="t" anchorCtr="0">
            <a:normAutofit/>
          </a:bodyPr>
          <a:lstStyle/>
          <a:p>
            <a:pPr marL="228600" lvl="0" indent="-228600" algn="r" rtl="0">
              <a:lnSpc>
                <a:spcPct val="90000"/>
              </a:lnSpc>
              <a:spcBef>
                <a:spcPts val="0"/>
              </a:spcBef>
              <a:spcAft>
                <a:spcPts val="0"/>
              </a:spcAft>
              <a:buClr>
                <a:schemeClr val="dk1"/>
              </a:buClr>
              <a:buSzPts val="1800"/>
              <a:buFont typeface="Noto Sans Symbols"/>
              <a:buChar char="✔"/>
            </a:pPr>
            <a:r>
              <a:rPr lang="tr-TR" sz="1800" b="1" dirty="0"/>
              <a:t>Araştırma Görevlisi: </a:t>
            </a:r>
            <a:endParaRPr dirty="0"/>
          </a:p>
          <a:p>
            <a:pPr marL="0" lvl="0" indent="0" algn="r" rtl="0">
              <a:lnSpc>
                <a:spcPct val="90000"/>
              </a:lnSpc>
              <a:spcBef>
                <a:spcPts val="0"/>
              </a:spcBef>
              <a:spcAft>
                <a:spcPts val="0"/>
              </a:spcAft>
              <a:buClr>
                <a:schemeClr val="dk1"/>
              </a:buClr>
              <a:buSzPts val="1800"/>
              <a:buNone/>
            </a:pPr>
            <a:r>
              <a:rPr lang="tr-TR" sz="1800" dirty="0"/>
              <a:t>İlgili anabilim dalının işleyiş ile ilgili sorunlara ilişkin bilgi edinmek amacıyla başvurulacak ilk birimdir.</a:t>
            </a:r>
            <a:endParaRPr dirty="0"/>
          </a:p>
          <a:p>
            <a:pPr marL="0" lvl="0" indent="0" algn="r" rtl="0">
              <a:lnSpc>
                <a:spcPct val="90000"/>
              </a:lnSpc>
              <a:spcBef>
                <a:spcPts val="0"/>
              </a:spcBef>
              <a:spcAft>
                <a:spcPts val="0"/>
              </a:spcAft>
              <a:buClr>
                <a:schemeClr val="dk1"/>
              </a:buClr>
              <a:buSzPts val="1800"/>
              <a:buNone/>
            </a:pPr>
            <a:r>
              <a:rPr lang="tr-TR" sz="1800" dirty="0"/>
              <a:t> </a:t>
            </a:r>
            <a:endParaRPr dirty="0"/>
          </a:p>
          <a:p>
            <a:pPr marL="228600" lvl="0" indent="-228600" algn="r" rtl="0">
              <a:lnSpc>
                <a:spcPct val="90000"/>
              </a:lnSpc>
              <a:spcBef>
                <a:spcPts val="0"/>
              </a:spcBef>
              <a:spcAft>
                <a:spcPts val="0"/>
              </a:spcAft>
              <a:buClr>
                <a:schemeClr val="dk1"/>
              </a:buClr>
              <a:buSzPts val="1800"/>
              <a:buFont typeface="Noto Sans Symbols"/>
              <a:buChar char="✔"/>
            </a:pPr>
            <a:r>
              <a:rPr lang="tr-TR" sz="1800" b="1" dirty="0"/>
              <a:t>Danışman</a:t>
            </a:r>
            <a:r>
              <a:rPr lang="tr-TR" sz="1800" dirty="0"/>
              <a:t>: </a:t>
            </a:r>
            <a:endParaRPr dirty="0"/>
          </a:p>
          <a:p>
            <a:pPr marL="0" lvl="0" indent="0" algn="r" rtl="0">
              <a:lnSpc>
                <a:spcPct val="90000"/>
              </a:lnSpc>
              <a:spcBef>
                <a:spcPts val="0"/>
              </a:spcBef>
              <a:spcAft>
                <a:spcPts val="0"/>
              </a:spcAft>
              <a:buClr>
                <a:schemeClr val="dk1"/>
              </a:buClr>
              <a:buSzPts val="1800"/>
              <a:buNone/>
            </a:pPr>
            <a:r>
              <a:rPr lang="tr-TR" sz="1800" dirty="0"/>
              <a:t>Öğrencinin ders kaydı, ders ekle-sil kontrolü vb. akademik konularla ilgili sorunlarını çözmede başvuracağı ilk birimdir.</a:t>
            </a:r>
            <a:endParaRPr dirty="0"/>
          </a:p>
          <a:p>
            <a:pPr marL="0" lvl="0" indent="0" algn="r" rtl="0">
              <a:lnSpc>
                <a:spcPct val="90000"/>
              </a:lnSpc>
              <a:spcBef>
                <a:spcPts val="0"/>
              </a:spcBef>
              <a:spcAft>
                <a:spcPts val="0"/>
              </a:spcAft>
              <a:buClr>
                <a:schemeClr val="dk1"/>
              </a:buClr>
              <a:buSzPts val="1800"/>
              <a:buNone/>
            </a:pPr>
            <a:r>
              <a:rPr lang="tr-TR" sz="1800" dirty="0"/>
              <a:t> </a:t>
            </a:r>
            <a:endParaRPr dirty="0"/>
          </a:p>
          <a:p>
            <a:pPr marL="228600" lvl="0" indent="-228600" algn="r" rtl="0">
              <a:lnSpc>
                <a:spcPct val="90000"/>
              </a:lnSpc>
              <a:spcBef>
                <a:spcPts val="0"/>
              </a:spcBef>
              <a:spcAft>
                <a:spcPts val="0"/>
              </a:spcAft>
              <a:buClr>
                <a:schemeClr val="dk1"/>
              </a:buClr>
              <a:buSzPts val="1800"/>
              <a:buFont typeface="Noto Sans Symbols"/>
              <a:buChar char="✔"/>
            </a:pPr>
            <a:r>
              <a:rPr lang="tr-TR" sz="1800" b="1" dirty="0"/>
              <a:t>Bölüm Başkanı</a:t>
            </a:r>
            <a:r>
              <a:rPr lang="tr-TR" sz="1800" dirty="0"/>
              <a:t>:</a:t>
            </a:r>
            <a:endParaRPr dirty="0"/>
          </a:p>
          <a:p>
            <a:pPr marL="0" lvl="0" indent="0" algn="r" rtl="0">
              <a:lnSpc>
                <a:spcPct val="90000"/>
              </a:lnSpc>
              <a:spcBef>
                <a:spcPts val="0"/>
              </a:spcBef>
              <a:spcAft>
                <a:spcPts val="0"/>
              </a:spcAft>
              <a:buClr>
                <a:schemeClr val="dk1"/>
              </a:buClr>
              <a:buSzPts val="1800"/>
              <a:buNone/>
            </a:pPr>
            <a:r>
              <a:rPr lang="tr-TR" sz="1800" dirty="0"/>
              <a:t>Ders dağılımını yapmak, ders programını hazırlamak, danışmanla çözülemeyen durumlarda ve rapor alma, kayıt dondurma gibi durumlarda danışmanın aracılığıyla işleri yürüten yetkilidir.</a:t>
            </a:r>
            <a:endParaRPr dirty="0"/>
          </a:p>
          <a:p>
            <a:pPr marL="0" lvl="0" indent="0" algn="r" rtl="0">
              <a:lnSpc>
                <a:spcPct val="90000"/>
              </a:lnSpc>
              <a:spcBef>
                <a:spcPts val="0"/>
              </a:spcBef>
              <a:spcAft>
                <a:spcPts val="0"/>
              </a:spcAft>
              <a:buClr>
                <a:schemeClr val="dk1"/>
              </a:buClr>
              <a:buSzPts val="1800"/>
              <a:buNone/>
            </a:pPr>
            <a:endParaRPr sz="1800" dirty="0"/>
          </a:p>
          <a:p>
            <a:pPr marL="228600" lvl="0" indent="-228600" algn="r" rtl="0">
              <a:lnSpc>
                <a:spcPct val="90000"/>
              </a:lnSpc>
              <a:spcBef>
                <a:spcPts val="0"/>
              </a:spcBef>
              <a:spcAft>
                <a:spcPts val="0"/>
              </a:spcAft>
              <a:buClr>
                <a:schemeClr val="dk1"/>
              </a:buClr>
              <a:buSzPts val="1800"/>
              <a:buFont typeface="Noto Sans Symbols"/>
              <a:buChar char="✔"/>
            </a:pPr>
            <a:r>
              <a:rPr lang="tr-TR" sz="1800" b="1" dirty="0"/>
              <a:t>Öğretim Üyesi:</a:t>
            </a:r>
            <a:endParaRPr dirty="0"/>
          </a:p>
          <a:p>
            <a:pPr marL="0" lvl="0" indent="0" algn="r" rtl="0">
              <a:lnSpc>
                <a:spcPct val="90000"/>
              </a:lnSpc>
              <a:spcBef>
                <a:spcPts val="0"/>
              </a:spcBef>
              <a:spcAft>
                <a:spcPts val="0"/>
              </a:spcAft>
              <a:buClr>
                <a:schemeClr val="dk1"/>
              </a:buClr>
              <a:buSzPts val="1800"/>
              <a:buNone/>
            </a:pPr>
            <a:r>
              <a:rPr lang="tr-TR" sz="1800" dirty="0"/>
              <a:t> Öğrencilik hayatınız boyunca aldığınız derslerin yürütülmesinden sorumlu, üniversitenin eğitim-öğretim ve araştırma faaliyetlerini yürüten kişidir</a:t>
            </a:r>
            <a:r>
              <a:rPr lang="tr-TR" sz="1800" b="1" dirty="0"/>
              <a:t>. </a:t>
            </a:r>
            <a:endParaRPr dirty="0"/>
          </a:p>
        </p:txBody>
      </p:sp>
      <p:sp>
        <p:nvSpPr>
          <p:cNvPr id="295" name="Google Shape;295;p17"/>
          <p:cNvSpPr txBox="1"/>
          <p:nvPr/>
        </p:nvSpPr>
        <p:spPr>
          <a:xfrm>
            <a:off x="2895600" y="764373"/>
            <a:ext cx="8610600" cy="1293028"/>
          </a:xfrm>
          <a:prstGeom prst="rect">
            <a:avLst/>
          </a:prstGeom>
          <a:noFill/>
          <a:ln>
            <a:noFill/>
          </a:ln>
        </p:spPr>
        <p:txBody>
          <a:bodyPr spcFirstLastPara="1" wrap="square" lIns="91425" tIns="45700" rIns="91425" bIns="45700" anchor="t" anchorCtr="0">
            <a:normAutofit/>
          </a:bodyPr>
          <a:lstStyle/>
          <a:p>
            <a:pPr marL="0" marR="0" lvl="0" indent="0" algn="r" rtl="0">
              <a:lnSpc>
                <a:spcPct val="90000"/>
              </a:lnSpc>
              <a:spcBef>
                <a:spcPts val="0"/>
              </a:spcBef>
              <a:spcAft>
                <a:spcPts val="0"/>
              </a:spcAft>
              <a:buClr>
                <a:schemeClr val="dk1"/>
              </a:buClr>
              <a:buSzPts val="3600"/>
              <a:buFont typeface="Century Gothic"/>
              <a:buNone/>
            </a:pPr>
            <a:r>
              <a:rPr lang="tr-TR" sz="3600" b="1" i="1" u="none" strike="noStrike" cap="none">
                <a:solidFill>
                  <a:schemeClr val="dk1"/>
                </a:solidFill>
                <a:latin typeface="Century Gothic"/>
                <a:ea typeface="Century Gothic"/>
                <a:cs typeface="Century Gothic"/>
                <a:sym typeface="Century Gothic"/>
              </a:rPr>
              <a:t>BAZI GÖREV TANIMLARI…</a:t>
            </a:r>
            <a:endParaRPr sz="1400" b="0" i="0" u="none" strike="noStrike" cap="none">
              <a:solidFill>
                <a:srgbClr val="000000"/>
              </a:solidFill>
              <a:latin typeface="Arial"/>
              <a:ea typeface="Arial"/>
              <a:cs typeface="Arial"/>
              <a:sym typeface="Arial"/>
            </a:endParaRPr>
          </a:p>
        </p:txBody>
      </p:sp>
      <p:pic>
        <p:nvPicPr>
          <p:cNvPr id="296" name="Google Shape;296;p17" descr="The requirements for a good history teacher | History Tech"/>
          <p:cNvPicPr preferRelativeResize="0"/>
          <p:nvPr/>
        </p:nvPicPr>
        <p:blipFill rotWithShape="1">
          <a:blip r:embed="rId3">
            <a:alphaModFix/>
          </a:blip>
          <a:srcRect l="35725"/>
          <a:stretch/>
        </p:blipFill>
        <p:spPr>
          <a:xfrm>
            <a:off x="1170040" y="1813028"/>
            <a:ext cx="4173987" cy="431853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4">
                                            <p:txEl>
                                              <p:pRg st="0" end="0"/>
                                            </p:txEl>
                                          </p:spTgt>
                                        </p:tgtEl>
                                        <p:attrNameLst>
                                          <p:attrName>style.visibility</p:attrName>
                                        </p:attrNameLst>
                                      </p:cBhvr>
                                      <p:to>
                                        <p:strVal val="visible"/>
                                      </p:to>
                                    </p:set>
                                    <p:animEffect transition="in" filter="fade">
                                      <p:cBhvr>
                                        <p:cTn id="7" dur="500"/>
                                        <p:tgtEl>
                                          <p:spTgt spid="29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4">
                                            <p:txEl>
                                              <p:pRg st="1" end="1"/>
                                            </p:txEl>
                                          </p:spTgt>
                                        </p:tgtEl>
                                        <p:attrNameLst>
                                          <p:attrName>style.visibility</p:attrName>
                                        </p:attrNameLst>
                                      </p:cBhvr>
                                      <p:to>
                                        <p:strVal val="visible"/>
                                      </p:to>
                                    </p:set>
                                    <p:animEffect transition="in" filter="fade">
                                      <p:cBhvr>
                                        <p:cTn id="12" dur="500"/>
                                        <p:tgtEl>
                                          <p:spTgt spid="29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4">
                                            <p:txEl>
                                              <p:pRg st="2" end="2"/>
                                            </p:txEl>
                                          </p:spTgt>
                                        </p:tgtEl>
                                        <p:attrNameLst>
                                          <p:attrName>style.visibility</p:attrName>
                                        </p:attrNameLst>
                                      </p:cBhvr>
                                      <p:to>
                                        <p:strVal val="visible"/>
                                      </p:to>
                                    </p:set>
                                    <p:animEffect transition="in" filter="fade">
                                      <p:cBhvr>
                                        <p:cTn id="17" dur="500"/>
                                        <p:tgtEl>
                                          <p:spTgt spid="29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4">
                                            <p:txEl>
                                              <p:pRg st="3" end="3"/>
                                            </p:txEl>
                                          </p:spTgt>
                                        </p:tgtEl>
                                        <p:attrNameLst>
                                          <p:attrName>style.visibility</p:attrName>
                                        </p:attrNameLst>
                                      </p:cBhvr>
                                      <p:to>
                                        <p:strVal val="visible"/>
                                      </p:to>
                                    </p:set>
                                    <p:animEffect transition="in" filter="fade">
                                      <p:cBhvr>
                                        <p:cTn id="22" dur="500"/>
                                        <p:tgtEl>
                                          <p:spTgt spid="29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4">
                                            <p:txEl>
                                              <p:pRg st="4" end="4"/>
                                            </p:txEl>
                                          </p:spTgt>
                                        </p:tgtEl>
                                        <p:attrNameLst>
                                          <p:attrName>style.visibility</p:attrName>
                                        </p:attrNameLst>
                                      </p:cBhvr>
                                      <p:to>
                                        <p:strVal val="visible"/>
                                      </p:to>
                                    </p:set>
                                    <p:animEffect transition="in" filter="fade">
                                      <p:cBhvr>
                                        <p:cTn id="27" dur="500"/>
                                        <p:tgtEl>
                                          <p:spTgt spid="29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4">
                                            <p:txEl>
                                              <p:pRg st="5" end="5"/>
                                            </p:txEl>
                                          </p:spTgt>
                                        </p:tgtEl>
                                        <p:attrNameLst>
                                          <p:attrName>style.visibility</p:attrName>
                                        </p:attrNameLst>
                                      </p:cBhvr>
                                      <p:to>
                                        <p:strVal val="visible"/>
                                      </p:to>
                                    </p:set>
                                    <p:animEffect transition="in" filter="fade">
                                      <p:cBhvr>
                                        <p:cTn id="32" dur="500"/>
                                        <p:tgtEl>
                                          <p:spTgt spid="29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94">
                                            <p:txEl>
                                              <p:pRg st="6" end="6"/>
                                            </p:txEl>
                                          </p:spTgt>
                                        </p:tgtEl>
                                        <p:attrNameLst>
                                          <p:attrName>style.visibility</p:attrName>
                                        </p:attrNameLst>
                                      </p:cBhvr>
                                      <p:to>
                                        <p:strVal val="visible"/>
                                      </p:to>
                                    </p:set>
                                    <p:animEffect transition="in" filter="fade">
                                      <p:cBhvr>
                                        <p:cTn id="37" dur="500"/>
                                        <p:tgtEl>
                                          <p:spTgt spid="29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94">
                                            <p:txEl>
                                              <p:pRg st="7" end="7"/>
                                            </p:txEl>
                                          </p:spTgt>
                                        </p:tgtEl>
                                        <p:attrNameLst>
                                          <p:attrName>style.visibility</p:attrName>
                                        </p:attrNameLst>
                                      </p:cBhvr>
                                      <p:to>
                                        <p:strVal val="visible"/>
                                      </p:to>
                                    </p:set>
                                    <p:animEffect transition="in" filter="fade">
                                      <p:cBhvr>
                                        <p:cTn id="42" dur="500"/>
                                        <p:tgtEl>
                                          <p:spTgt spid="29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94">
                                            <p:txEl>
                                              <p:pRg st="8" end="8"/>
                                            </p:txEl>
                                          </p:spTgt>
                                        </p:tgtEl>
                                        <p:attrNameLst>
                                          <p:attrName>style.visibility</p:attrName>
                                        </p:attrNameLst>
                                      </p:cBhvr>
                                      <p:to>
                                        <p:strVal val="visible"/>
                                      </p:to>
                                    </p:set>
                                    <p:animEffect transition="in" filter="fade">
                                      <p:cBhvr>
                                        <p:cTn id="47" dur="500"/>
                                        <p:tgtEl>
                                          <p:spTgt spid="29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94">
                                            <p:txEl>
                                              <p:pRg st="9" end="9"/>
                                            </p:txEl>
                                          </p:spTgt>
                                        </p:tgtEl>
                                        <p:attrNameLst>
                                          <p:attrName>style.visibility</p:attrName>
                                        </p:attrNameLst>
                                      </p:cBhvr>
                                      <p:to>
                                        <p:strVal val="visible"/>
                                      </p:to>
                                    </p:set>
                                    <p:animEffect transition="in" filter="fade">
                                      <p:cBhvr>
                                        <p:cTn id="52" dur="500"/>
                                        <p:tgtEl>
                                          <p:spTgt spid="294">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94">
                                            <p:txEl>
                                              <p:pRg st="10" end="10"/>
                                            </p:txEl>
                                          </p:spTgt>
                                        </p:tgtEl>
                                        <p:attrNameLst>
                                          <p:attrName>style.visibility</p:attrName>
                                        </p:attrNameLst>
                                      </p:cBhvr>
                                      <p:to>
                                        <p:strVal val="visible"/>
                                      </p:to>
                                    </p:set>
                                    <p:animEffect transition="in" filter="fade">
                                      <p:cBhvr>
                                        <p:cTn id="57" dur="500"/>
                                        <p:tgtEl>
                                          <p:spTgt spid="29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18"/>
          <p:cNvSpPr/>
          <p:nvPr/>
        </p:nvSpPr>
        <p:spPr>
          <a:xfrm>
            <a:off x="5114925" y="2057401"/>
            <a:ext cx="6800850" cy="3785611"/>
          </a:xfrm>
          <a:prstGeom prst="rect">
            <a:avLst/>
          </a:prstGeom>
          <a:noFill/>
          <a:ln>
            <a:noFill/>
          </a:ln>
        </p:spPr>
        <p:txBody>
          <a:bodyPr spcFirstLastPara="1" wrap="square" lIns="91425" tIns="45700" rIns="91425" bIns="45700" anchor="t" anchorCtr="0">
            <a:spAutoFit/>
          </a:bodyPr>
          <a:lstStyle/>
          <a:p>
            <a:pPr marL="342900" marR="0" lvl="0" indent="-342900" algn="r" rtl="0">
              <a:lnSpc>
                <a:spcPct val="150000"/>
              </a:lnSpc>
              <a:spcBef>
                <a:spcPts val="0"/>
              </a:spcBef>
              <a:spcAft>
                <a:spcPts val="0"/>
              </a:spcAft>
              <a:buClr>
                <a:schemeClr val="accent1"/>
              </a:buClr>
              <a:buSzPts val="1800"/>
              <a:buFont typeface="Noto Sans Symbols"/>
              <a:buChar char="✔"/>
            </a:pPr>
            <a:r>
              <a:rPr lang="tr-TR" sz="2000" b="1" i="0" u="none" strike="noStrike" cap="none" dirty="0">
                <a:solidFill>
                  <a:schemeClr val="dk1"/>
                </a:solidFill>
                <a:latin typeface="Century Gothic"/>
                <a:ea typeface="Century Gothic"/>
                <a:cs typeface="Century Gothic"/>
                <a:sym typeface="Century Gothic"/>
              </a:rPr>
              <a:t>Bölüm Sekreterliği:</a:t>
            </a:r>
            <a:endParaRPr sz="1600" b="0" i="0" u="none" strike="noStrike" cap="none" dirty="0">
              <a:solidFill>
                <a:srgbClr val="000000"/>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1800"/>
              <a:buFont typeface="Arial"/>
              <a:buNone/>
            </a:pPr>
            <a:r>
              <a:rPr lang="tr-TR" sz="2000" b="0" i="0" u="none" strike="noStrike" cap="none" dirty="0">
                <a:solidFill>
                  <a:schemeClr val="dk1"/>
                </a:solidFill>
                <a:latin typeface="Century Gothic"/>
                <a:ea typeface="Century Gothic"/>
                <a:cs typeface="Century Gothic"/>
                <a:sym typeface="Century Gothic"/>
              </a:rPr>
              <a:t>Mazeret kaydı-Mazeret sınavları, yaz okulları için dışardan ders almak ve ders kodlama hataları gibi konularda dilekçelerin teslim edildiği birimdir.</a:t>
            </a:r>
            <a:endParaRPr sz="1600" b="0" i="0" u="none" strike="noStrike" cap="none" dirty="0">
              <a:solidFill>
                <a:srgbClr val="000000"/>
              </a:solidFill>
              <a:latin typeface="Arial"/>
              <a:ea typeface="Arial"/>
              <a:cs typeface="Arial"/>
              <a:sym typeface="Arial"/>
            </a:endParaRPr>
          </a:p>
          <a:p>
            <a:pPr marL="285750" marR="0" lvl="0" indent="-285750" algn="r" rtl="0">
              <a:lnSpc>
                <a:spcPct val="150000"/>
              </a:lnSpc>
              <a:spcBef>
                <a:spcPts val="0"/>
              </a:spcBef>
              <a:spcAft>
                <a:spcPts val="0"/>
              </a:spcAft>
              <a:buClr>
                <a:schemeClr val="accent1"/>
              </a:buClr>
              <a:buSzPts val="1800"/>
              <a:buFont typeface="Noto Sans Symbols"/>
              <a:buChar char="✔"/>
            </a:pPr>
            <a:r>
              <a:rPr lang="tr-TR" sz="2000" b="1" i="0" u="none" strike="noStrike" cap="none" dirty="0">
                <a:solidFill>
                  <a:schemeClr val="dk1"/>
                </a:solidFill>
                <a:latin typeface="Century Gothic"/>
                <a:ea typeface="Century Gothic"/>
                <a:cs typeface="Century Gothic"/>
                <a:sym typeface="Century Gothic"/>
              </a:rPr>
              <a:t>Yazı İşleri:</a:t>
            </a:r>
            <a:endParaRPr sz="1600" b="0" i="0" u="none" strike="noStrike" cap="none" dirty="0">
              <a:solidFill>
                <a:srgbClr val="000000"/>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1800"/>
              <a:buFont typeface="Arial"/>
              <a:buNone/>
            </a:pPr>
            <a:r>
              <a:rPr lang="tr-TR" sz="2000" b="0" i="0" u="none" strike="noStrike" cap="none" dirty="0">
                <a:solidFill>
                  <a:schemeClr val="dk1"/>
                </a:solidFill>
                <a:latin typeface="Century Gothic"/>
                <a:ea typeface="Century Gothic"/>
                <a:cs typeface="Century Gothic"/>
                <a:sym typeface="Century Gothic"/>
              </a:rPr>
              <a:t>Muafiyet, ders silme-ekleme, not düzeltmeleri vb. gibi yönetim kuruluna girmesi gereken evrakların takibi, Soyadı değişikliği ile ilgili dilekçenin verildiği birimdir</a:t>
            </a:r>
            <a:r>
              <a:rPr lang="tr-TR" sz="1800" b="0" i="0" u="none" strike="noStrike" cap="none" dirty="0">
                <a:solidFill>
                  <a:schemeClr val="dk1"/>
                </a:solidFill>
                <a:latin typeface="Century Gothic"/>
                <a:ea typeface="Century Gothic"/>
                <a:cs typeface="Century Gothic"/>
                <a:sym typeface="Century Gothic"/>
              </a:rPr>
              <a:t>. </a:t>
            </a:r>
            <a:endParaRPr sz="1400" b="0" i="0" u="none" strike="noStrike" cap="none" dirty="0">
              <a:solidFill>
                <a:srgbClr val="000000"/>
              </a:solidFill>
              <a:latin typeface="Arial"/>
              <a:ea typeface="Arial"/>
              <a:cs typeface="Arial"/>
              <a:sym typeface="Arial"/>
            </a:endParaRPr>
          </a:p>
        </p:txBody>
      </p:sp>
      <p:sp>
        <p:nvSpPr>
          <p:cNvPr id="303" name="Google Shape;303;p18"/>
          <p:cNvSpPr txBox="1"/>
          <p:nvPr/>
        </p:nvSpPr>
        <p:spPr>
          <a:xfrm>
            <a:off x="2895600" y="764373"/>
            <a:ext cx="8610600" cy="1293028"/>
          </a:xfrm>
          <a:prstGeom prst="rect">
            <a:avLst/>
          </a:prstGeom>
          <a:noFill/>
          <a:ln>
            <a:noFill/>
          </a:ln>
        </p:spPr>
        <p:txBody>
          <a:bodyPr spcFirstLastPara="1" wrap="square" lIns="91425" tIns="45700" rIns="91425" bIns="45700" anchor="t" anchorCtr="0">
            <a:normAutofit/>
          </a:bodyPr>
          <a:lstStyle/>
          <a:p>
            <a:pPr marL="0" marR="0" lvl="0" indent="0" algn="r" rtl="0">
              <a:lnSpc>
                <a:spcPct val="90000"/>
              </a:lnSpc>
              <a:spcBef>
                <a:spcPts val="0"/>
              </a:spcBef>
              <a:spcAft>
                <a:spcPts val="0"/>
              </a:spcAft>
              <a:buClr>
                <a:schemeClr val="dk1"/>
              </a:buClr>
              <a:buSzPts val="3600"/>
              <a:buFont typeface="Century Gothic"/>
              <a:buNone/>
            </a:pPr>
            <a:r>
              <a:rPr lang="tr-TR" sz="3600" b="1" i="1" u="none" strike="noStrike" cap="none" dirty="0" err="1">
                <a:solidFill>
                  <a:schemeClr val="dk1"/>
                </a:solidFill>
                <a:latin typeface="Century Gothic"/>
                <a:ea typeface="Century Gothic"/>
                <a:cs typeface="Century Gothic"/>
                <a:sym typeface="Century Gothic"/>
              </a:rPr>
              <a:t>DiKKAT</a:t>
            </a:r>
            <a:r>
              <a:rPr lang="tr-TR" sz="3600" b="1" i="1" u="none" strike="noStrike" cap="none" dirty="0">
                <a:solidFill>
                  <a:schemeClr val="dk1"/>
                </a:solidFill>
                <a:latin typeface="Century Gothic"/>
                <a:ea typeface="Century Gothic"/>
                <a:cs typeface="Century Gothic"/>
                <a:sym typeface="Century Gothic"/>
              </a:rPr>
              <a:t> </a:t>
            </a:r>
            <a:r>
              <a:rPr lang="tr-TR" sz="3600" b="1" i="1" u="none" strike="noStrike" cap="none" dirty="0" err="1">
                <a:solidFill>
                  <a:schemeClr val="dk1"/>
                </a:solidFill>
                <a:latin typeface="Century Gothic"/>
                <a:ea typeface="Century Gothic"/>
                <a:cs typeface="Century Gothic"/>
                <a:sym typeface="Century Gothic"/>
              </a:rPr>
              <a:t>EDiLMESi</a:t>
            </a:r>
            <a:r>
              <a:rPr lang="tr-TR" sz="3600" b="1" i="1" u="none" strike="noStrike" cap="none" dirty="0">
                <a:solidFill>
                  <a:schemeClr val="dk1"/>
                </a:solidFill>
                <a:latin typeface="Century Gothic"/>
                <a:ea typeface="Century Gothic"/>
                <a:cs typeface="Century Gothic"/>
                <a:sym typeface="Century Gothic"/>
              </a:rPr>
              <a:t> GEREKENLER</a:t>
            </a:r>
            <a:endParaRPr sz="1400" b="0" i="0" u="none" strike="noStrike" cap="none" dirty="0">
              <a:solidFill>
                <a:srgbClr val="000000"/>
              </a:solidFill>
              <a:latin typeface="Arial"/>
              <a:ea typeface="Arial"/>
              <a:cs typeface="Arial"/>
              <a:sym typeface="Arial"/>
            </a:endParaRPr>
          </a:p>
        </p:txBody>
      </p:sp>
      <p:pic>
        <p:nvPicPr>
          <p:cNvPr id="304" name="Google Shape;304;p18" descr="Receptionist - Wikipedia"/>
          <p:cNvPicPr preferRelativeResize="0"/>
          <p:nvPr/>
        </p:nvPicPr>
        <p:blipFill rotWithShape="1">
          <a:blip r:embed="rId3">
            <a:alphaModFix/>
          </a:blip>
          <a:srcRect/>
          <a:stretch/>
        </p:blipFill>
        <p:spPr>
          <a:xfrm>
            <a:off x="978068" y="2617407"/>
            <a:ext cx="3835063" cy="311006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19"/>
          <p:cNvSpPr txBox="1">
            <a:spLocks noGrp="1"/>
          </p:cNvSpPr>
          <p:nvPr>
            <p:ph type="title"/>
          </p:nvPr>
        </p:nvSpPr>
        <p:spPr>
          <a:xfrm>
            <a:off x="586854" y="1531275"/>
            <a:ext cx="3990588" cy="1293028"/>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3600"/>
              <a:buFont typeface="Century Gothic"/>
              <a:buNone/>
            </a:pPr>
            <a:r>
              <a:rPr lang="tr-TR" sz="3600" b="1" i="1" dirty="0"/>
              <a:t>ÖĞRENCİ İŞLERİ</a:t>
            </a:r>
            <a:endParaRPr dirty="0"/>
          </a:p>
        </p:txBody>
      </p:sp>
      <p:sp>
        <p:nvSpPr>
          <p:cNvPr id="310" name="Google Shape;310;p19"/>
          <p:cNvSpPr txBox="1">
            <a:spLocks noGrp="1"/>
          </p:cNvSpPr>
          <p:nvPr>
            <p:ph type="body" idx="1"/>
          </p:nvPr>
        </p:nvSpPr>
        <p:spPr>
          <a:xfrm>
            <a:off x="1110953" y="2630551"/>
            <a:ext cx="6060556" cy="3261596"/>
          </a:xfrm>
          <a:prstGeom prst="rect">
            <a:avLst/>
          </a:prstGeom>
          <a:noFill/>
          <a:ln>
            <a:noFill/>
          </a:ln>
        </p:spPr>
        <p:txBody>
          <a:bodyPr spcFirstLastPara="1" wrap="square" lIns="91425" tIns="45700" rIns="91425" bIns="45700" anchor="t" anchorCtr="0">
            <a:normAutofit/>
          </a:bodyPr>
          <a:lstStyle/>
          <a:p>
            <a:pPr marL="0" lvl="1" indent="0" algn="l" rtl="0">
              <a:lnSpc>
                <a:spcPct val="90000"/>
              </a:lnSpc>
              <a:spcBef>
                <a:spcPts val="0"/>
              </a:spcBef>
              <a:spcAft>
                <a:spcPts val="0"/>
              </a:spcAft>
              <a:buClr>
                <a:schemeClr val="dk1"/>
              </a:buClr>
              <a:buSzPts val="2000"/>
              <a:buChar char="•"/>
            </a:pPr>
            <a:r>
              <a:rPr lang="tr-TR" sz="2400" dirty="0"/>
              <a:t>Öğrenci belgesi</a:t>
            </a:r>
            <a:endParaRPr sz="2400" dirty="0"/>
          </a:p>
          <a:p>
            <a:pPr marL="0" lvl="1" indent="0" algn="l" rtl="0">
              <a:lnSpc>
                <a:spcPct val="90000"/>
              </a:lnSpc>
              <a:spcBef>
                <a:spcPts val="500"/>
              </a:spcBef>
              <a:spcAft>
                <a:spcPts val="0"/>
              </a:spcAft>
              <a:buClr>
                <a:schemeClr val="dk1"/>
              </a:buClr>
              <a:buSzPts val="2000"/>
              <a:buChar char="•"/>
            </a:pPr>
            <a:r>
              <a:rPr lang="tr-TR" sz="2400" dirty="0"/>
              <a:t>Transkript (not çizelgesi)</a:t>
            </a:r>
            <a:endParaRPr sz="2400" dirty="0"/>
          </a:p>
          <a:p>
            <a:pPr marL="0" lvl="1" indent="0" algn="l" rtl="0">
              <a:lnSpc>
                <a:spcPct val="90000"/>
              </a:lnSpc>
              <a:spcBef>
                <a:spcPts val="500"/>
              </a:spcBef>
              <a:spcAft>
                <a:spcPts val="0"/>
              </a:spcAft>
              <a:buClr>
                <a:schemeClr val="dk1"/>
              </a:buClr>
              <a:buSzPts val="2000"/>
              <a:buChar char="•"/>
            </a:pPr>
            <a:r>
              <a:rPr lang="tr-TR" sz="2400" dirty="0"/>
              <a:t>Öğrenci kartı kaybedilmesi </a:t>
            </a:r>
            <a:endParaRPr sz="2400" dirty="0"/>
          </a:p>
        </p:txBody>
      </p:sp>
      <p:pic>
        <p:nvPicPr>
          <p:cNvPr id="312" name="Google Shape;312;p19" descr="AlfabeBook"/>
          <p:cNvPicPr preferRelativeResize="0"/>
          <p:nvPr/>
        </p:nvPicPr>
        <p:blipFill rotWithShape="1">
          <a:blip r:embed="rId3">
            <a:alphaModFix/>
          </a:blip>
          <a:srcRect/>
          <a:stretch/>
        </p:blipFill>
        <p:spPr>
          <a:xfrm>
            <a:off x="8267700" y="2196447"/>
            <a:ext cx="3238500" cy="3695700"/>
          </a:xfrm>
          <a:prstGeom prst="rect">
            <a:avLst/>
          </a:prstGeom>
          <a:noFill/>
          <a:ln>
            <a:noFill/>
          </a:ln>
        </p:spPr>
      </p:pic>
      <p:sp>
        <p:nvSpPr>
          <p:cNvPr id="313" name="Google Shape;313;p19"/>
          <p:cNvSpPr txBox="1"/>
          <p:nvPr/>
        </p:nvSpPr>
        <p:spPr>
          <a:xfrm>
            <a:off x="3309258" y="552386"/>
            <a:ext cx="8610600" cy="1293028"/>
          </a:xfrm>
          <a:prstGeom prst="rect">
            <a:avLst/>
          </a:prstGeom>
          <a:noFill/>
          <a:ln>
            <a:noFill/>
          </a:ln>
        </p:spPr>
        <p:txBody>
          <a:bodyPr spcFirstLastPara="1" wrap="square" lIns="91425" tIns="45700" rIns="91425" bIns="45700" anchor="t" anchorCtr="0">
            <a:normAutofit/>
          </a:bodyPr>
          <a:lstStyle/>
          <a:p>
            <a:pPr lvl="0" algn="r">
              <a:lnSpc>
                <a:spcPct val="90000"/>
              </a:lnSpc>
              <a:buClr>
                <a:schemeClr val="dk1"/>
              </a:buClr>
              <a:buSzPts val="3600"/>
            </a:pPr>
            <a:r>
              <a:rPr lang="tr-TR" sz="3600" b="1" i="1" dirty="0" err="1">
                <a:solidFill>
                  <a:schemeClr val="dk1"/>
                </a:solidFill>
                <a:latin typeface="Century Gothic"/>
                <a:ea typeface="Century Gothic"/>
                <a:cs typeface="Century Gothic"/>
                <a:sym typeface="Century Gothic"/>
              </a:rPr>
              <a:t>DiKKAT</a:t>
            </a:r>
            <a:r>
              <a:rPr lang="tr-TR" sz="3600" b="1" i="1" dirty="0">
                <a:solidFill>
                  <a:schemeClr val="dk1"/>
                </a:solidFill>
                <a:latin typeface="Century Gothic"/>
                <a:ea typeface="Century Gothic"/>
                <a:cs typeface="Century Gothic"/>
                <a:sym typeface="Century Gothic"/>
              </a:rPr>
              <a:t> </a:t>
            </a:r>
            <a:r>
              <a:rPr lang="tr-TR" sz="3600" b="1" i="1" dirty="0" err="1">
                <a:solidFill>
                  <a:schemeClr val="dk1"/>
                </a:solidFill>
                <a:latin typeface="Century Gothic"/>
                <a:ea typeface="Century Gothic"/>
                <a:cs typeface="Century Gothic"/>
                <a:sym typeface="Century Gothic"/>
              </a:rPr>
              <a:t>EDiLMESi</a:t>
            </a:r>
            <a:r>
              <a:rPr lang="tr-TR" sz="3600" b="1" i="1" dirty="0">
                <a:solidFill>
                  <a:schemeClr val="dk1"/>
                </a:solidFill>
                <a:latin typeface="Century Gothic"/>
                <a:ea typeface="Century Gothic"/>
                <a:cs typeface="Century Gothic"/>
                <a:sym typeface="Century Gothic"/>
              </a:rPr>
              <a:t> GEREKENLER</a:t>
            </a:r>
            <a:endParaRPr lang="tr-T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0"/>
          <p:cNvSpPr txBox="1">
            <a:spLocks noGrp="1"/>
          </p:cNvSpPr>
          <p:nvPr>
            <p:ph type="subTitle" idx="1"/>
          </p:nvPr>
        </p:nvSpPr>
        <p:spPr>
          <a:xfrm>
            <a:off x="4074587" y="2901052"/>
            <a:ext cx="6633037" cy="1887478"/>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0"/>
              </a:spcAft>
              <a:buSzPts val="2000"/>
              <a:buNone/>
            </a:pPr>
            <a:endParaRPr dirty="0"/>
          </a:p>
          <a:p>
            <a:pPr marL="0" lvl="0" indent="0" algn="r" rtl="0">
              <a:lnSpc>
                <a:spcPct val="90000"/>
              </a:lnSpc>
              <a:spcBef>
                <a:spcPts val="0"/>
              </a:spcBef>
              <a:spcAft>
                <a:spcPts val="0"/>
              </a:spcAft>
              <a:buSzPts val="2000"/>
              <a:buNone/>
            </a:pPr>
            <a:r>
              <a:rPr lang="tr-TR" dirty="0"/>
              <a:t>Ayrıntılı bilgiyi; </a:t>
            </a:r>
            <a:r>
              <a:rPr lang="tr-TR" u="sng" dirty="0">
                <a:solidFill>
                  <a:schemeClr val="hlink"/>
                </a:solidFill>
                <a:hlinkClick r:id="rId3"/>
              </a:rPr>
              <a:t>https://www.pau.edu.tr/pau/tr/mevzuat</a:t>
            </a:r>
            <a:endParaRPr u="sng" dirty="0">
              <a:solidFill>
                <a:schemeClr val="hlink"/>
              </a:solidFill>
            </a:endParaRPr>
          </a:p>
          <a:p>
            <a:pPr marL="0" lvl="0" indent="0" algn="r" rtl="0">
              <a:lnSpc>
                <a:spcPct val="90000"/>
              </a:lnSpc>
              <a:spcBef>
                <a:spcPts val="0"/>
              </a:spcBef>
              <a:spcAft>
                <a:spcPts val="0"/>
              </a:spcAft>
              <a:buSzPts val="2000"/>
              <a:buNone/>
            </a:pPr>
            <a:r>
              <a:rPr lang="tr-TR" dirty="0"/>
              <a:t>adresinden alabilirsiniz.</a:t>
            </a:r>
            <a:endParaRPr dirty="0"/>
          </a:p>
        </p:txBody>
      </p:sp>
      <p:sp>
        <p:nvSpPr>
          <p:cNvPr id="319" name="Google Shape;319;p20"/>
          <p:cNvSpPr txBox="1"/>
          <p:nvPr/>
        </p:nvSpPr>
        <p:spPr>
          <a:xfrm>
            <a:off x="2209800" y="1978553"/>
            <a:ext cx="8610600" cy="666493"/>
          </a:xfrm>
          <a:prstGeom prst="rect">
            <a:avLst/>
          </a:prstGeom>
          <a:noFill/>
          <a:ln>
            <a:noFill/>
          </a:ln>
        </p:spPr>
        <p:txBody>
          <a:bodyPr spcFirstLastPara="1" wrap="square" lIns="91425" tIns="45700" rIns="91425" bIns="45700" anchor="b" anchorCtr="0">
            <a:normAutofit/>
          </a:bodyPr>
          <a:lstStyle/>
          <a:p>
            <a:pPr marL="0" marR="0" lvl="0" indent="0" algn="r" rtl="0">
              <a:lnSpc>
                <a:spcPct val="90000"/>
              </a:lnSpc>
              <a:spcBef>
                <a:spcPts val="0"/>
              </a:spcBef>
              <a:spcAft>
                <a:spcPts val="0"/>
              </a:spcAft>
              <a:buClr>
                <a:schemeClr val="dk2"/>
              </a:buClr>
              <a:buSzPts val="3600"/>
              <a:buFont typeface="Century Gothic"/>
              <a:buNone/>
            </a:pPr>
            <a:r>
              <a:rPr lang="tr-TR" sz="3600" b="1" i="1" u="none" strike="noStrike" cap="none" dirty="0">
                <a:solidFill>
                  <a:schemeClr val="dk2"/>
                </a:solidFill>
                <a:latin typeface="Century Gothic"/>
                <a:ea typeface="Century Gothic"/>
                <a:cs typeface="Century Gothic"/>
                <a:sym typeface="Century Gothic"/>
              </a:rPr>
              <a:t>ÖNLİSANS VE LİSANS YÖNETMELİĞİ</a:t>
            </a:r>
            <a:endParaRPr sz="3600" b="1" i="1" u="none" strike="noStrike" cap="none" dirty="0">
              <a:solidFill>
                <a:schemeClr val="dk1"/>
              </a:solidFill>
              <a:latin typeface="Century Gothic"/>
              <a:ea typeface="Century Gothic"/>
              <a:cs typeface="Century Gothic"/>
              <a:sym typeface="Century Gothic"/>
            </a:endParaRPr>
          </a:p>
        </p:txBody>
      </p:sp>
      <p:pic>
        <p:nvPicPr>
          <p:cNvPr id="320" name="Google Shape;320;p20" descr="Introducing the Blockchain Token Securities &lt;strong&gt;Law&lt;/strong&gt; Framework"/>
          <p:cNvPicPr preferRelativeResize="0"/>
          <p:nvPr/>
        </p:nvPicPr>
        <p:blipFill rotWithShape="1">
          <a:blip r:embed="rId4">
            <a:alphaModFix/>
          </a:blip>
          <a:srcRect/>
          <a:stretch/>
        </p:blipFill>
        <p:spPr>
          <a:xfrm>
            <a:off x="1934497" y="2513009"/>
            <a:ext cx="2511672" cy="16734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327" name="Google Shape;327;p21"/>
          <p:cNvPicPr preferRelativeResize="0"/>
          <p:nvPr/>
        </p:nvPicPr>
        <p:blipFill rotWithShape="1">
          <a:blip r:embed="rId3">
            <a:alphaModFix/>
          </a:blip>
          <a:srcRect t="4382" b="15642"/>
          <a:stretch/>
        </p:blipFill>
        <p:spPr>
          <a:xfrm>
            <a:off x="798445" y="1499616"/>
            <a:ext cx="7964555" cy="3193774"/>
          </a:xfrm>
          <a:prstGeom prst="rect">
            <a:avLst/>
          </a:prstGeom>
          <a:noFill/>
          <a:ln>
            <a:noFill/>
          </a:ln>
        </p:spPr>
      </p:pic>
      <p:sp>
        <p:nvSpPr>
          <p:cNvPr id="328" name="Google Shape;328;p21"/>
          <p:cNvSpPr txBox="1"/>
          <p:nvPr/>
        </p:nvSpPr>
        <p:spPr>
          <a:xfrm>
            <a:off x="3075432" y="563562"/>
            <a:ext cx="8610600" cy="1293028"/>
          </a:xfrm>
          <a:prstGeom prst="rect">
            <a:avLst/>
          </a:prstGeom>
          <a:no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chemeClr val="dk1"/>
              </a:buClr>
              <a:buSzPts val="3600"/>
              <a:buFont typeface="Century Gothic"/>
              <a:buNone/>
            </a:pPr>
            <a:r>
              <a:rPr lang="tr-TR" sz="3600" b="1" i="1" u="none" strike="noStrike" cap="none" dirty="0" err="1">
                <a:solidFill>
                  <a:schemeClr val="dk1"/>
                </a:solidFill>
                <a:latin typeface="Century Gothic"/>
                <a:ea typeface="Century Gothic"/>
                <a:cs typeface="Century Gothic"/>
                <a:sym typeface="Century Gothic"/>
              </a:rPr>
              <a:t>AKADEMiK</a:t>
            </a:r>
            <a:r>
              <a:rPr lang="tr-TR" sz="3600" b="1" i="1" u="none" strike="noStrike" cap="none" dirty="0">
                <a:solidFill>
                  <a:schemeClr val="dk1"/>
                </a:solidFill>
                <a:latin typeface="Century Gothic"/>
                <a:ea typeface="Century Gothic"/>
                <a:cs typeface="Century Gothic"/>
                <a:sym typeface="Century Gothic"/>
              </a:rPr>
              <a:t> </a:t>
            </a:r>
            <a:r>
              <a:rPr lang="tr-TR" sz="3600" b="1" i="1" u="none" strike="noStrike" cap="none" dirty="0" err="1">
                <a:solidFill>
                  <a:schemeClr val="dk1"/>
                </a:solidFill>
                <a:latin typeface="Century Gothic"/>
                <a:ea typeface="Century Gothic"/>
                <a:cs typeface="Century Gothic"/>
                <a:sym typeface="Century Gothic"/>
              </a:rPr>
              <a:t>TAKViM</a:t>
            </a:r>
            <a:endParaRPr sz="1400" b="0" i="0" u="none" strike="noStrike" cap="none" dirty="0">
              <a:solidFill>
                <a:srgbClr val="000000"/>
              </a:solidFill>
              <a:latin typeface="Arial"/>
              <a:ea typeface="Arial"/>
              <a:cs typeface="Arial"/>
              <a:sym typeface="Arial"/>
            </a:endParaRPr>
          </a:p>
        </p:txBody>
      </p:sp>
      <p:sp>
        <p:nvSpPr>
          <p:cNvPr id="326" name="Google Shape;326;p21"/>
          <p:cNvSpPr txBox="1"/>
          <p:nvPr/>
        </p:nvSpPr>
        <p:spPr>
          <a:xfrm>
            <a:off x="702755" y="4475302"/>
            <a:ext cx="10983277" cy="230828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tr-TR" sz="2400" b="0" i="0" u="none" strike="noStrike" cap="none" dirty="0">
                <a:solidFill>
                  <a:schemeClr val="dk1"/>
                </a:solidFill>
                <a:latin typeface="Century Gothic" panose="020B0502020202020204" pitchFamily="34" charset="0"/>
                <a:ea typeface="Century Gothic"/>
                <a:cs typeface="Century Gothic"/>
                <a:sym typeface="Century Gothic"/>
              </a:rPr>
              <a:t>Akademik takvim, üniversitelerin kayıt yenileme, ders ekle-sil, oryantasyon programı, akademik konular ile ilgili son başvuru tarihleri, sınav başlangıç-bitiş tarihleri ve resmi tatil günleri vb. bilgileri içeren takvimdir.</a:t>
            </a:r>
            <a:endParaRPr sz="1600" dirty="0">
              <a:latin typeface="Century Gothic" panose="020B0502020202020204" pitchFamily="34" charset="0"/>
            </a:endParaRPr>
          </a:p>
          <a:p>
            <a:pPr marL="0" marR="0" lvl="0" indent="0" algn="ctr" rtl="0">
              <a:lnSpc>
                <a:spcPct val="100000"/>
              </a:lnSpc>
              <a:spcBef>
                <a:spcPts val="0"/>
              </a:spcBef>
              <a:spcAft>
                <a:spcPts val="0"/>
              </a:spcAft>
              <a:buClr>
                <a:srgbClr val="000000"/>
              </a:buClr>
              <a:buSzPts val="2000"/>
              <a:buFont typeface="Arial"/>
              <a:buNone/>
            </a:pPr>
            <a:endParaRPr sz="2400" b="0" i="0" u="none" strike="noStrike" cap="none" dirty="0">
              <a:solidFill>
                <a:schemeClr val="dk1"/>
              </a:solidFill>
              <a:latin typeface="Century Gothic" panose="020B0502020202020204" pitchFamily="34" charset="0"/>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r>
              <a:rPr lang="tr-TR" sz="2400" b="1" i="0" u="none" strike="noStrike" cap="none" dirty="0">
                <a:solidFill>
                  <a:srgbClr val="FF0000"/>
                </a:solidFill>
                <a:latin typeface="Century Gothic" panose="020B0502020202020204" pitchFamily="34" charset="0"/>
                <a:ea typeface="Century Gothic"/>
                <a:cs typeface="Century Gothic"/>
                <a:sym typeface="Century Gothic"/>
              </a:rPr>
              <a:t>Akademik takvimi takip ederek ders kaydını ve işlemlerini gerçekleştirmek öğrencinin sorumluluğundadır!</a:t>
            </a:r>
            <a:endParaRPr sz="1600" b="1" i="0" u="none" strike="noStrike" cap="none" dirty="0">
              <a:solidFill>
                <a:srgbClr val="FF0000"/>
              </a:solidFill>
              <a:latin typeface="Century Gothic" panose="020B0502020202020204" pitchFamily="34" charset="0"/>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22"/>
          <p:cNvSpPr txBox="1">
            <a:spLocks noGrp="1"/>
          </p:cNvSpPr>
          <p:nvPr>
            <p:ph type="body" idx="1"/>
          </p:nvPr>
        </p:nvSpPr>
        <p:spPr>
          <a:xfrm>
            <a:off x="5057622" y="2093976"/>
            <a:ext cx="6759580" cy="4383024"/>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0"/>
              </a:spcAft>
              <a:buClr>
                <a:schemeClr val="dk1"/>
              </a:buClr>
              <a:buSzPts val="1800"/>
              <a:buNone/>
            </a:pPr>
            <a:endParaRPr sz="1800" dirty="0"/>
          </a:p>
          <a:p>
            <a:pPr marL="0" lvl="0" indent="0" algn="r" rtl="0">
              <a:lnSpc>
                <a:spcPct val="90000"/>
              </a:lnSpc>
              <a:spcBef>
                <a:spcPts val="1000"/>
              </a:spcBef>
              <a:spcAft>
                <a:spcPts val="0"/>
              </a:spcAft>
              <a:buClr>
                <a:schemeClr val="dk1"/>
              </a:buClr>
              <a:buSzPts val="1800"/>
              <a:buNone/>
            </a:pPr>
            <a:r>
              <a:rPr lang="tr-TR" sz="2400" dirty="0"/>
              <a:t>Pusula Bilgi Sistemi, tüm uygulamalara tek bir kullanıcı adı ve şifre ile erişebilmeyi sağlayan ortak kimlik doğrulama platformudur.</a:t>
            </a:r>
            <a:endParaRPr sz="2800" dirty="0"/>
          </a:p>
          <a:p>
            <a:pPr marL="0" lvl="0" indent="0" algn="r" rtl="0">
              <a:lnSpc>
                <a:spcPct val="90000"/>
              </a:lnSpc>
              <a:spcBef>
                <a:spcPts val="1000"/>
              </a:spcBef>
              <a:spcAft>
                <a:spcPts val="0"/>
              </a:spcAft>
              <a:buClr>
                <a:schemeClr val="dk1"/>
              </a:buClr>
              <a:buSzPts val="1800"/>
              <a:buNone/>
            </a:pPr>
            <a:endParaRPr sz="2800" dirty="0"/>
          </a:p>
          <a:p>
            <a:pPr marL="0" lvl="0" indent="0" algn="r" rtl="0">
              <a:lnSpc>
                <a:spcPct val="90000"/>
              </a:lnSpc>
              <a:spcBef>
                <a:spcPts val="1000"/>
              </a:spcBef>
              <a:spcAft>
                <a:spcPts val="0"/>
              </a:spcAft>
              <a:buClr>
                <a:schemeClr val="dk1"/>
              </a:buClr>
              <a:buSzPts val="1800"/>
              <a:buNone/>
            </a:pPr>
            <a:r>
              <a:rPr lang="tr-TR" sz="2400" dirty="0"/>
              <a:t>Ders seçimlerinizi yapmak, notlarınıza (Öğrenci Bilgi Sistemi) ve e-postanıza bakmak için bu sistemi kullanırsınız.</a:t>
            </a:r>
            <a:endParaRPr sz="2800" dirty="0"/>
          </a:p>
          <a:p>
            <a:pPr marL="0" lvl="0" indent="0" algn="r" rtl="0">
              <a:lnSpc>
                <a:spcPct val="90000"/>
              </a:lnSpc>
              <a:spcBef>
                <a:spcPts val="1000"/>
              </a:spcBef>
              <a:spcAft>
                <a:spcPts val="0"/>
              </a:spcAft>
              <a:buClr>
                <a:schemeClr val="dk1"/>
              </a:buClr>
              <a:buSzPts val="1800"/>
              <a:buNone/>
            </a:pPr>
            <a:endParaRPr sz="2400" b="1" dirty="0"/>
          </a:p>
          <a:p>
            <a:pPr marL="0" lvl="0" indent="0" algn="r" rtl="0">
              <a:lnSpc>
                <a:spcPct val="90000"/>
              </a:lnSpc>
              <a:spcBef>
                <a:spcPts val="1000"/>
              </a:spcBef>
              <a:spcAft>
                <a:spcPts val="0"/>
              </a:spcAft>
              <a:buClr>
                <a:schemeClr val="dk1"/>
              </a:buClr>
              <a:buSzPts val="1800"/>
              <a:buNone/>
            </a:pPr>
            <a:r>
              <a:rPr lang="tr-TR" sz="2400" b="1" dirty="0"/>
              <a:t>Giriş yapmak için:</a:t>
            </a:r>
            <a:r>
              <a:rPr lang="tr-TR" sz="2400" dirty="0"/>
              <a:t> </a:t>
            </a:r>
            <a:r>
              <a:rPr lang="tr-TR" sz="2400" u="sng" dirty="0">
                <a:solidFill>
                  <a:schemeClr val="hlink"/>
                </a:solidFill>
                <a:hlinkClick r:id="rId3"/>
              </a:rPr>
              <a:t>https://pusula.pau.edu.tr/</a:t>
            </a:r>
            <a:endParaRPr sz="2400" u="sng" dirty="0"/>
          </a:p>
          <a:p>
            <a:pPr marL="0" lvl="0" indent="0" algn="r" rtl="0">
              <a:lnSpc>
                <a:spcPct val="90000"/>
              </a:lnSpc>
              <a:spcBef>
                <a:spcPts val="1000"/>
              </a:spcBef>
              <a:spcAft>
                <a:spcPts val="0"/>
              </a:spcAft>
              <a:buClr>
                <a:schemeClr val="dk1"/>
              </a:buClr>
              <a:buSzPts val="1800"/>
              <a:buNone/>
            </a:pPr>
            <a:endParaRPr sz="1800" dirty="0"/>
          </a:p>
        </p:txBody>
      </p:sp>
      <p:pic>
        <p:nvPicPr>
          <p:cNvPr id="335" name="Google Shape;335;p22"/>
          <p:cNvPicPr preferRelativeResize="0"/>
          <p:nvPr/>
        </p:nvPicPr>
        <p:blipFill rotWithShape="1">
          <a:blip r:embed="rId4">
            <a:alphaModFix/>
          </a:blip>
          <a:srcRect l="29881" t="12368" r="30155" b="12031"/>
          <a:stretch/>
        </p:blipFill>
        <p:spPr>
          <a:xfrm>
            <a:off x="727587" y="2209800"/>
            <a:ext cx="3854246" cy="3667431"/>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411"/>
              </a:srgbClr>
            </a:outerShdw>
          </a:effectLst>
        </p:spPr>
      </p:pic>
      <p:sp>
        <p:nvSpPr>
          <p:cNvPr id="336" name="Google Shape;336;p22"/>
          <p:cNvSpPr txBox="1"/>
          <p:nvPr/>
        </p:nvSpPr>
        <p:spPr>
          <a:xfrm>
            <a:off x="3048000" y="916773"/>
            <a:ext cx="8610600" cy="1293028"/>
          </a:xfrm>
          <a:prstGeom prst="rect">
            <a:avLst/>
          </a:prstGeom>
          <a:no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chemeClr val="dk1"/>
              </a:buClr>
              <a:buSzPts val="3600"/>
              <a:buFont typeface="Century Gothic"/>
              <a:buNone/>
            </a:pPr>
            <a:r>
              <a:rPr lang="tr-TR" sz="3600" b="1" i="1" u="none" strike="noStrike" cap="none" dirty="0">
                <a:solidFill>
                  <a:schemeClr val="dk1"/>
                </a:solidFill>
                <a:latin typeface="Century Gothic"/>
                <a:ea typeface="Century Gothic"/>
                <a:cs typeface="Century Gothic"/>
                <a:sym typeface="Century Gothic"/>
              </a:rPr>
              <a:t>PUSULA BİLGİ SİSTEMİ</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23"/>
          <p:cNvSpPr txBox="1">
            <a:spLocks noGrp="1"/>
          </p:cNvSpPr>
          <p:nvPr>
            <p:ph type="body" idx="1"/>
          </p:nvPr>
        </p:nvSpPr>
        <p:spPr>
          <a:xfrm>
            <a:off x="2711824" y="1912101"/>
            <a:ext cx="9282952" cy="4684643"/>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chemeClr val="dk1"/>
              </a:buClr>
              <a:buSzPts val="1600"/>
              <a:buNone/>
            </a:pPr>
            <a:r>
              <a:rPr lang="tr-TR" sz="2000" dirty="0">
                <a:solidFill>
                  <a:schemeClr val="dk1"/>
                </a:solidFill>
              </a:rPr>
              <a:t>Öğrenciler</a:t>
            </a:r>
            <a:r>
              <a:rPr lang="tr-TR" sz="2000" b="1" dirty="0">
                <a:solidFill>
                  <a:schemeClr val="dk1"/>
                </a:solidFill>
              </a:rPr>
              <a:t> ders kayıt işlemlerini kendileri </a:t>
            </a:r>
            <a:r>
              <a:rPr lang="tr-TR" sz="2000" dirty="0">
                <a:solidFill>
                  <a:schemeClr val="dk1"/>
                </a:solidFill>
              </a:rPr>
              <a:t>yapacaktır. </a:t>
            </a:r>
            <a:endParaRPr sz="2800" dirty="0"/>
          </a:p>
          <a:p>
            <a:pPr marL="0" lvl="0" indent="0" algn="r" rtl="0">
              <a:lnSpc>
                <a:spcPct val="100000"/>
              </a:lnSpc>
              <a:spcBef>
                <a:spcPts val="0"/>
              </a:spcBef>
              <a:spcAft>
                <a:spcPts val="0"/>
              </a:spcAft>
              <a:buClr>
                <a:schemeClr val="dk1"/>
              </a:buClr>
              <a:buSzPts val="1600"/>
              <a:buNone/>
            </a:pPr>
            <a:r>
              <a:rPr lang="tr-TR" sz="2000" dirty="0">
                <a:solidFill>
                  <a:schemeClr val="dk1"/>
                </a:solidFill>
              </a:rPr>
              <a:t>Öğrenimleri süresince de </a:t>
            </a:r>
            <a:r>
              <a:rPr lang="tr-TR" sz="2000" u="sng" dirty="0">
                <a:solidFill>
                  <a:schemeClr val="dk1"/>
                </a:solidFill>
              </a:rPr>
              <a:t>güz ve bahar dönemleri başında</a:t>
            </a:r>
            <a:r>
              <a:rPr lang="tr-TR" sz="2000" dirty="0">
                <a:solidFill>
                  <a:schemeClr val="dk1"/>
                </a:solidFill>
              </a:rPr>
              <a:t>, </a:t>
            </a:r>
            <a:endParaRPr sz="2800" dirty="0"/>
          </a:p>
          <a:p>
            <a:pPr marL="0" lvl="0" indent="0" algn="r" rtl="0">
              <a:lnSpc>
                <a:spcPct val="100000"/>
              </a:lnSpc>
              <a:spcBef>
                <a:spcPts val="0"/>
              </a:spcBef>
              <a:spcAft>
                <a:spcPts val="0"/>
              </a:spcAft>
              <a:buClr>
                <a:schemeClr val="dk1"/>
              </a:buClr>
              <a:buSzPts val="1600"/>
              <a:buNone/>
            </a:pPr>
            <a:r>
              <a:rPr lang="tr-TR" sz="2000" dirty="0">
                <a:solidFill>
                  <a:schemeClr val="dk1"/>
                </a:solidFill>
              </a:rPr>
              <a:t>akademik takvimde belirtilen süre içerisinde kayıt yenilemek zorundadırlar. </a:t>
            </a:r>
            <a:endParaRPr sz="2800" dirty="0"/>
          </a:p>
          <a:p>
            <a:pPr marL="457200" lvl="1" indent="0" algn="r" rtl="0">
              <a:lnSpc>
                <a:spcPct val="100000"/>
              </a:lnSpc>
              <a:spcBef>
                <a:spcPts val="0"/>
              </a:spcBef>
              <a:spcAft>
                <a:spcPts val="0"/>
              </a:spcAft>
              <a:buClr>
                <a:schemeClr val="dk1"/>
              </a:buClr>
              <a:buSzPts val="1600"/>
              <a:buNone/>
            </a:pPr>
            <a:endParaRPr dirty="0"/>
          </a:p>
          <a:p>
            <a:pPr marL="457200" lvl="1" indent="0" algn="r" rtl="0">
              <a:lnSpc>
                <a:spcPct val="100000"/>
              </a:lnSpc>
              <a:spcBef>
                <a:spcPts val="0"/>
              </a:spcBef>
              <a:spcAft>
                <a:spcPts val="0"/>
              </a:spcAft>
              <a:buClr>
                <a:schemeClr val="dk1"/>
              </a:buClr>
              <a:buSzPts val="1600"/>
              <a:buNone/>
            </a:pPr>
            <a:r>
              <a:rPr lang="tr-TR" b="1" dirty="0"/>
              <a:t>Ders kaydı:</a:t>
            </a:r>
            <a:endParaRPr sz="2800" dirty="0"/>
          </a:p>
          <a:p>
            <a:pPr marL="0" lvl="0" indent="0" algn="r" rtl="0">
              <a:lnSpc>
                <a:spcPct val="100000"/>
              </a:lnSpc>
              <a:spcBef>
                <a:spcPts val="0"/>
              </a:spcBef>
              <a:spcAft>
                <a:spcPts val="0"/>
              </a:spcAft>
              <a:buClr>
                <a:schemeClr val="dk1"/>
              </a:buClr>
              <a:buSzPts val="1600"/>
              <a:buNone/>
            </a:pPr>
            <a:r>
              <a:rPr lang="tr-TR" sz="2000" dirty="0" err="1"/>
              <a:t>https</a:t>
            </a:r>
            <a:r>
              <a:rPr lang="tr-TR" sz="2000" dirty="0"/>
              <a:t>://</a:t>
            </a:r>
            <a:r>
              <a:rPr lang="tr-TR" sz="2000" dirty="0" err="1"/>
              <a:t>pusula.pau.edu.tr</a:t>
            </a:r>
            <a:r>
              <a:rPr lang="tr-TR" sz="2000" dirty="0"/>
              <a:t> adresine kullanıcı adı ve şifreniz ile </a:t>
            </a:r>
            <a:endParaRPr sz="2800" dirty="0"/>
          </a:p>
          <a:p>
            <a:pPr marL="0" lvl="0" indent="0" algn="r" rtl="0">
              <a:lnSpc>
                <a:spcPct val="100000"/>
              </a:lnSpc>
              <a:spcBef>
                <a:spcPts val="0"/>
              </a:spcBef>
              <a:spcAft>
                <a:spcPts val="0"/>
              </a:spcAft>
              <a:buClr>
                <a:schemeClr val="dk1"/>
              </a:buClr>
              <a:buSzPts val="1600"/>
              <a:buNone/>
            </a:pPr>
            <a:r>
              <a:rPr lang="tr-TR" sz="2000" dirty="0"/>
              <a:t>giriş yaptıktan sonra size uygun olan menüden ders kayıtlarınızı yapabilirsiniz. </a:t>
            </a:r>
            <a:endParaRPr sz="2800" dirty="0"/>
          </a:p>
          <a:p>
            <a:pPr marL="0" lvl="0" indent="0" algn="r" rtl="0">
              <a:lnSpc>
                <a:spcPct val="100000"/>
              </a:lnSpc>
              <a:spcBef>
                <a:spcPts val="0"/>
              </a:spcBef>
              <a:spcAft>
                <a:spcPts val="0"/>
              </a:spcAft>
              <a:buClr>
                <a:schemeClr val="dk1"/>
              </a:buClr>
              <a:buSzPts val="1600"/>
              <a:buNone/>
            </a:pPr>
            <a:r>
              <a:rPr lang="tr-TR" sz="2000" dirty="0"/>
              <a:t>Ders kayıtlarının nasıl yapılacağı ile ilgili videoyu </a:t>
            </a:r>
            <a:r>
              <a:rPr lang="tr-TR" sz="2000" b="1" dirty="0"/>
              <a:t>Pamukkale Üniversitesi </a:t>
            </a:r>
            <a:endParaRPr sz="2800" dirty="0"/>
          </a:p>
          <a:p>
            <a:pPr marL="0" lvl="0" indent="0" algn="r" rtl="0">
              <a:lnSpc>
                <a:spcPct val="100000"/>
              </a:lnSpc>
              <a:spcBef>
                <a:spcPts val="0"/>
              </a:spcBef>
              <a:spcAft>
                <a:spcPts val="0"/>
              </a:spcAft>
              <a:buClr>
                <a:schemeClr val="dk1"/>
              </a:buClr>
              <a:buSzPts val="1600"/>
              <a:buNone/>
            </a:pPr>
            <a:r>
              <a:rPr lang="tr-TR" sz="2000" b="1" dirty="0"/>
              <a:t>Youtube Kanalından izleyebilirsiniz. </a:t>
            </a:r>
            <a:r>
              <a:rPr lang="tr-TR" sz="2000" u="sng" dirty="0">
                <a:solidFill>
                  <a:schemeClr val="hlink"/>
                </a:solidFill>
                <a:hlinkClick r:id="rId3"/>
              </a:rPr>
              <a:t>https://www.youtube.com/watch?v=cQ2n1IOMPoY</a:t>
            </a:r>
            <a:r>
              <a:rPr lang="tr-TR" sz="2000" dirty="0"/>
              <a:t> </a:t>
            </a:r>
            <a:endParaRPr sz="2800" dirty="0"/>
          </a:p>
          <a:p>
            <a:pPr marL="228600" lvl="0" indent="-127000" algn="r" rtl="0">
              <a:lnSpc>
                <a:spcPct val="100000"/>
              </a:lnSpc>
              <a:spcBef>
                <a:spcPts val="0"/>
              </a:spcBef>
              <a:spcAft>
                <a:spcPts val="0"/>
              </a:spcAft>
              <a:buClr>
                <a:schemeClr val="dk1"/>
              </a:buClr>
              <a:buSzPts val="1600"/>
              <a:buNone/>
            </a:pPr>
            <a:endParaRPr sz="2000" dirty="0"/>
          </a:p>
          <a:p>
            <a:pPr marL="685800" lvl="1" indent="-228600" algn="r" rtl="0">
              <a:lnSpc>
                <a:spcPct val="100000"/>
              </a:lnSpc>
              <a:spcBef>
                <a:spcPts val="0"/>
              </a:spcBef>
              <a:spcAft>
                <a:spcPts val="0"/>
              </a:spcAft>
              <a:buClr>
                <a:schemeClr val="dk1"/>
              </a:buClr>
              <a:buSzPts val="1600"/>
              <a:buFont typeface="Noto Sans Symbols"/>
              <a:buChar char="⮚"/>
            </a:pPr>
            <a:r>
              <a:rPr lang="tr-TR" dirty="0">
                <a:highlight>
                  <a:srgbClr val="FFFF00"/>
                </a:highlight>
              </a:rPr>
              <a:t>Ekle-sil-onayla işlemleri: tarihleri akademik takvimden tarihleri takip </a:t>
            </a:r>
            <a:r>
              <a:rPr lang="tr-TR" sz="1800" dirty="0">
                <a:highlight>
                  <a:srgbClr val="FFFF00"/>
                </a:highlight>
              </a:rPr>
              <a:t>edin</a:t>
            </a:r>
            <a:r>
              <a:rPr lang="tr-TR" sz="1600" dirty="0"/>
              <a:t>.</a:t>
            </a:r>
            <a:endParaRPr sz="1600" dirty="0"/>
          </a:p>
        </p:txBody>
      </p:sp>
      <p:sp>
        <p:nvSpPr>
          <p:cNvPr id="343" name="Google Shape;343;p23"/>
          <p:cNvSpPr txBox="1"/>
          <p:nvPr/>
        </p:nvSpPr>
        <p:spPr>
          <a:xfrm>
            <a:off x="3048000" y="682599"/>
            <a:ext cx="8610600" cy="1293028"/>
          </a:xfrm>
          <a:prstGeom prst="rect">
            <a:avLst/>
          </a:prstGeom>
          <a:no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chemeClr val="dk1"/>
              </a:buClr>
              <a:buSzPts val="3600"/>
              <a:buFont typeface="Century Gothic"/>
              <a:buNone/>
            </a:pPr>
            <a:r>
              <a:rPr lang="tr-TR" sz="3600" b="1" i="1" u="none" strike="noStrike" cap="none" dirty="0">
                <a:solidFill>
                  <a:schemeClr val="dk1"/>
                </a:solidFill>
                <a:latin typeface="Century Gothic"/>
                <a:ea typeface="Century Gothic"/>
                <a:cs typeface="Century Gothic"/>
                <a:sym typeface="Century Gothic"/>
              </a:rPr>
              <a:t>KAYIT YENİLEME</a:t>
            </a:r>
            <a:endParaRPr sz="1400" b="0" i="0" u="none" strike="noStrike" cap="none" dirty="0">
              <a:solidFill>
                <a:srgbClr val="000000"/>
              </a:solidFill>
              <a:latin typeface="Arial"/>
              <a:ea typeface="Arial"/>
              <a:cs typeface="Arial"/>
              <a:sym typeface="Arial"/>
            </a:endParaRPr>
          </a:p>
        </p:txBody>
      </p:sp>
      <p:pic>
        <p:nvPicPr>
          <p:cNvPr id="344" name="Google Shape;344;p23" descr="Online &lt;strong&gt;College&lt;/strong&gt; &lt;strong&gt;Registration&lt;/strong&gt; System - thesoftwareguy"/>
          <p:cNvPicPr preferRelativeResize="0"/>
          <p:nvPr/>
        </p:nvPicPr>
        <p:blipFill rotWithShape="1">
          <a:blip r:embed="rId4">
            <a:alphaModFix/>
          </a:blip>
          <a:srcRect l="56877"/>
          <a:stretch/>
        </p:blipFill>
        <p:spPr>
          <a:xfrm>
            <a:off x="0" y="3444791"/>
            <a:ext cx="3223408" cy="274811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24"/>
          <p:cNvSpPr txBox="1">
            <a:spLocks noGrp="1"/>
          </p:cNvSpPr>
          <p:nvPr>
            <p:ph type="body" idx="1"/>
          </p:nvPr>
        </p:nvSpPr>
        <p:spPr>
          <a:xfrm>
            <a:off x="838199" y="2209801"/>
            <a:ext cx="11134725" cy="4119562"/>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0"/>
              </a:spcAft>
              <a:buClr>
                <a:schemeClr val="dk1"/>
              </a:buClr>
              <a:buSzPts val="1800"/>
              <a:buNone/>
            </a:pPr>
            <a:r>
              <a:rPr lang="tr-TR" sz="2000" dirty="0"/>
              <a:t>Ders kaydınızı mümkünse cep telefonu ile yapmayınız. </a:t>
            </a:r>
            <a:endParaRPr sz="2400" dirty="0"/>
          </a:p>
          <a:p>
            <a:pPr marL="0" lvl="0" indent="0" algn="r" rtl="0">
              <a:lnSpc>
                <a:spcPct val="90000"/>
              </a:lnSpc>
              <a:spcBef>
                <a:spcPts val="0"/>
              </a:spcBef>
              <a:spcAft>
                <a:spcPts val="0"/>
              </a:spcAft>
              <a:buClr>
                <a:schemeClr val="dk1"/>
              </a:buClr>
              <a:buSzPts val="1800"/>
              <a:buNone/>
            </a:pPr>
            <a:r>
              <a:rPr lang="tr-TR" sz="2000" dirty="0"/>
              <a:t>(İnternet kesintisi durumunda kaydınız olmamaktadır)</a:t>
            </a:r>
            <a:endParaRPr sz="2400" dirty="0"/>
          </a:p>
          <a:p>
            <a:pPr marL="0" lvl="0" indent="0" algn="r" rtl="0">
              <a:lnSpc>
                <a:spcPct val="90000"/>
              </a:lnSpc>
              <a:spcBef>
                <a:spcPts val="0"/>
              </a:spcBef>
              <a:spcAft>
                <a:spcPts val="0"/>
              </a:spcAft>
              <a:buClr>
                <a:schemeClr val="dk1"/>
              </a:buClr>
              <a:buSzPts val="1800"/>
              <a:buNone/>
            </a:pPr>
            <a:endParaRPr sz="2000" dirty="0"/>
          </a:p>
          <a:p>
            <a:pPr marL="0" lvl="0" indent="0" algn="r" rtl="0">
              <a:lnSpc>
                <a:spcPct val="90000"/>
              </a:lnSpc>
              <a:spcBef>
                <a:spcPts val="0"/>
              </a:spcBef>
              <a:spcAft>
                <a:spcPts val="0"/>
              </a:spcAft>
              <a:buClr>
                <a:schemeClr val="dk1"/>
              </a:buClr>
              <a:buSzPts val="1800"/>
              <a:buNone/>
            </a:pPr>
            <a:r>
              <a:rPr lang="tr-TR" sz="2000" dirty="0"/>
              <a:t>E-posta, cep telefonu gibi iletişim bilgilerinizi </a:t>
            </a:r>
            <a:endParaRPr sz="2400" dirty="0"/>
          </a:p>
          <a:p>
            <a:pPr marL="0" lvl="0" indent="0" algn="r" rtl="0">
              <a:lnSpc>
                <a:spcPct val="90000"/>
              </a:lnSpc>
              <a:spcBef>
                <a:spcPts val="0"/>
              </a:spcBef>
              <a:spcAft>
                <a:spcPts val="0"/>
              </a:spcAft>
              <a:buClr>
                <a:schemeClr val="dk1"/>
              </a:buClr>
              <a:buSzPts val="1800"/>
              <a:buNone/>
            </a:pPr>
            <a:r>
              <a:rPr lang="tr-TR" sz="2000" dirty="0"/>
              <a:t>Pusula sistemine girerek güncelleyiniz.</a:t>
            </a:r>
            <a:endParaRPr sz="2400" dirty="0"/>
          </a:p>
          <a:p>
            <a:pPr marL="0" lvl="0" indent="0" algn="r" rtl="0">
              <a:lnSpc>
                <a:spcPct val="90000"/>
              </a:lnSpc>
              <a:spcBef>
                <a:spcPts val="0"/>
              </a:spcBef>
              <a:spcAft>
                <a:spcPts val="0"/>
              </a:spcAft>
              <a:buClr>
                <a:schemeClr val="dk1"/>
              </a:buClr>
              <a:buSzPts val="1800"/>
              <a:buNone/>
            </a:pPr>
            <a:endParaRPr sz="2000" dirty="0"/>
          </a:p>
          <a:p>
            <a:pPr marL="0" lvl="0" indent="0" algn="r" rtl="0">
              <a:lnSpc>
                <a:spcPct val="90000"/>
              </a:lnSpc>
              <a:spcBef>
                <a:spcPts val="0"/>
              </a:spcBef>
              <a:spcAft>
                <a:spcPts val="0"/>
              </a:spcAft>
              <a:buClr>
                <a:schemeClr val="dk1"/>
              </a:buClr>
              <a:buSzPts val="1800"/>
              <a:buNone/>
            </a:pPr>
            <a:r>
              <a:rPr lang="tr-TR" sz="2800" dirty="0">
                <a:highlight>
                  <a:srgbClr val="FFFF00"/>
                </a:highlight>
              </a:rPr>
              <a:t>Üniversite (@</a:t>
            </a:r>
            <a:r>
              <a:rPr lang="tr-TR" sz="2800" b="1" dirty="0" err="1">
                <a:highlight>
                  <a:srgbClr val="FFFF00"/>
                </a:highlight>
              </a:rPr>
              <a:t>pauedutr</a:t>
            </a:r>
            <a:r>
              <a:rPr lang="tr-TR" sz="2800" dirty="0">
                <a:highlight>
                  <a:srgbClr val="FFFF00"/>
                </a:highlight>
              </a:rPr>
              <a:t>), </a:t>
            </a:r>
            <a:endParaRPr sz="3200" dirty="0"/>
          </a:p>
          <a:p>
            <a:pPr marL="0" lvl="0" indent="0" algn="r" rtl="0">
              <a:lnSpc>
                <a:spcPct val="90000"/>
              </a:lnSpc>
              <a:spcBef>
                <a:spcPts val="0"/>
              </a:spcBef>
              <a:spcAft>
                <a:spcPts val="0"/>
              </a:spcAft>
              <a:buClr>
                <a:schemeClr val="dk1"/>
              </a:buClr>
              <a:buSzPts val="1800"/>
              <a:buNone/>
            </a:pPr>
            <a:r>
              <a:rPr lang="tr-TR" sz="2800" dirty="0">
                <a:highlight>
                  <a:srgbClr val="FFFF00"/>
                </a:highlight>
              </a:rPr>
              <a:t>SKS (@</a:t>
            </a:r>
            <a:r>
              <a:rPr lang="tr-TR" sz="2800" b="1" dirty="0" err="1">
                <a:highlight>
                  <a:srgbClr val="FFFF00"/>
                </a:highlight>
              </a:rPr>
              <a:t>pausks</a:t>
            </a:r>
            <a:r>
              <a:rPr lang="tr-TR" sz="2800" dirty="0">
                <a:highlight>
                  <a:srgbClr val="FFFF00"/>
                </a:highlight>
              </a:rPr>
              <a:t>) ve </a:t>
            </a:r>
            <a:endParaRPr sz="3200" dirty="0">
              <a:highlight>
                <a:srgbClr val="FFFF00"/>
              </a:highlight>
            </a:endParaRPr>
          </a:p>
          <a:p>
            <a:pPr marL="0" lvl="0" indent="0" algn="r" rtl="0">
              <a:lnSpc>
                <a:spcPct val="90000"/>
              </a:lnSpc>
              <a:spcBef>
                <a:spcPts val="0"/>
              </a:spcBef>
              <a:spcAft>
                <a:spcPts val="0"/>
              </a:spcAft>
              <a:buClr>
                <a:schemeClr val="dk1"/>
              </a:buClr>
              <a:buSzPts val="1800"/>
              <a:buNone/>
            </a:pPr>
            <a:r>
              <a:rPr lang="tr-TR" sz="2800" dirty="0">
                <a:highlight>
                  <a:srgbClr val="FFFF00"/>
                </a:highlight>
              </a:rPr>
              <a:t>PDREM (@</a:t>
            </a:r>
            <a:r>
              <a:rPr lang="tr-TR" sz="2800" b="1" dirty="0" err="1">
                <a:highlight>
                  <a:srgbClr val="FFFF00"/>
                </a:highlight>
              </a:rPr>
              <a:t>paupdrem</a:t>
            </a:r>
            <a:r>
              <a:rPr lang="tr-TR" sz="2800" dirty="0">
                <a:highlight>
                  <a:srgbClr val="FFFF00"/>
                </a:highlight>
              </a:rPr>
              <a:t>)</a:t>
            </a:r>
            <a:r>
              <a:rPr lang="tr-TR" sz="2000" dirty="0">
                <a:highlight>
                  <a:srgbClr val="FFFF00"/>
                </a:highlight>
              </a:rPr>
              <a:t>’in </a:t>
            </a:r>
            <a:r>
              <a:rPr lang="tr-TR" sz="2000" dirty="0" err="1">
                <a:highlight>
                  <a:srgbClr val="FFFF00"/>
                </a:highlight>
              </a:rPr>
              <a:t>instagram</a:t>
            </a:r>
            <a:r>
              <a:rPr lang="tr-TR" sz="2000" dirty="0">
                <a:highlight>
                  <a:srgbClr val="FFFF00"/>
                </a:highlight>
              </a:rPr>
              <a:t> hesaplarını </a:t>
            </a:r>
            <a:endParaRPr sz="2400" dirty="0">
              <a:highlight>
                <a:srgbClr val="FFFF00"/>
              </a:highlight>
            </a:endParaRPr>
          </a:p>
          <a:p>
            <a:pPr marL="0" lvl="0" indent="0" algn="r" rtl="0">
              <a:lnSpc>
                <a:spcPct val="90000"/>
              </a:lnSpc>
              <a:spcBef>
                <a:spcPts val="0"/>
              </a:spcBef>
              <a:spcAft>
                <a:spcPts val="0"/>
              </a:spcAft>
              <a:buClr>
                <a:schemeClr val="dk1"/>
              </a:buClr>
              <a:buSzPts val="1800"/>
              <a:buNone/>
            </a:pPr>
            <a:r>
              <a:rPr lang="tr-TR" sz="2000" dirty="0"/>
              <a:t>takip etmek güncel gelişmelerden anında  </a:t>
            </a:r>
            <a:endParaRPr sz="2400" dirty="0"/>
          </a:p>
          <a:p>
            <a:pPr marL="0" lvl="0" indent="0" algn="r" rtl="0">
              <a:lnSpc>
                <a:spcPct val="90000"/>
              </a:lnSpc>
              <a:spcBef>
                <a:spcPts val="0"/>
              </a:spcBef>
              <a:spcAft>
                <a:spcPts val="0"/>
              </a:spcAft>
              <a:buClr>
                <a:schemeClr val="dk1"/>
              </a:buClr>
              <a:buSzPts val="1800"/>
              <a:buNone/>
            </a:pPr>
            <a:r>
              <a:rPr lang="tr-TR" sz="2000" dirty="0"/>
              <a:t>haberdar olmanızı sağlayacaktır. </a:t>
            </a:r>
            <a:endParaRPr sz="2400" dirty="0"/>
          </a:p>
        </p:txBody>
      </p:sp>
      <p:sp>
        <p:nvSpPr>
          <p:cNvPr id="351" name="Google Shape;351;p24"/>
          <p:cNvSpPr txBox="1"/>
          <p:nvPr/>
        </p:nvSpPr>
        <p:spPr>
          <a:xfrm>
            <a:off x="3048000" y="916773"/>
            <a:ext cx="8610600" cy="1293028"/>
          </a:xfrm>
          <a:prstGeom prst="rect">
            <a:avLst/>
          </a:prstGeom>
          <a:no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chemeClr val="dk1"/>
              </a:buClr>
              <a:buSzPts val="3600"/>
              <a:buFont typeface="Century Gothic"/>
              <a:buNone/>
            </a:pPr>
            <a:r>
              <a:rPr lang="tr-TR" sz="3600" b="1" i="1" u="none" strike="noStrike" cap="none">
                <a:solidFill>
                  <a:schemeClr val="dk1"/>
                </a:solidFill>
                <a:latin typeface="Century Gothic"/>
                <a:ea typeface="Century Gothic"/>
                <a:cs typeface="Century Gothic"/>
                <a:sym typeface="Century Gothic"/>
              </a:rPr>
              <a:t>HATIRLATMALAR</a:t>
            </a:r>
            <a:endParaRPr sz="1400" b="0" i="0" u="none" strike="noStrike" cap="none">
              <a:solidFill>
                <a:srgbClr val="000000"/>
              </a:solidFill>
              <a:latin typeface="Arial"/>
              <a:ea typeface="Arial"/>
              <a:cs typeface="Arial"/>
              <a:sym typeface="Arial"/>
            </a:endParaRPr>
          </a:p>
        </p:txBody>
      </p:sp>
      <p:pic>
        <p:nvPicPr>
          <p:cNvPr id="352" name="Google Shape;352;p24"/>
          <p:cNvPicPr preferRelativeResize="0"/>
          <p:nvPr/>
        </p:nvPicPr>
        <p:blipFill rotWithShape="1">
          <a:blip r:embed="rId3">
            <a:alphaModFix/>
          </a:blip>
          <a:srcRect l="23548" t="9785" r="23065" b="4013"/>
          <a:stretch/>
        </p:blipFill>
        <p:spPr>
          <a:xfrm>
            <a:off x="235179" y="2029900"/>
            <a:ext cx="4568367" cy="4149213"/>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411"/>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4"/>
          <p:cNvSpPr txBox="1">
            <a:spLocks noGrp="1"/>
          </p:cNvSpPr>
          <p:nvPr>
            <p:ph type="title"/>
          </p:nvPr>
        </p:nvSpPr>
        <p:spPr>
          <a:xfrm>
            <a:off x="2895600" y="764373"/>
            <a:ext cx="8610600" cy="1293028"/>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3600"/>
              <a:buFont typeface="Century Gothic"/>
              <a:buNone/>
            </a:pPr>
            <a:r>
              <a:rPr lang="tr-TR" sz="3600" b="1" i="1" dirty="0"/>
              <a:t>ÜNİVERSİTE GENEL TEŞKİLAT ŞEMASI</a:t>
            </a:r>
            <a:endParaRPr dirty="0"/>
          </a:p>
        </p:txBody>
      </p:sp>
      <p:grpSp>
        <p:nvGrpSpPr>
          <p:cNvPr id="176" name="Google Shape;176;p4"/>
          <p:cNvGrpSpPr/>
          <p:nvPr/>
        </p:nvGrpSpPr>
        <p:grpSpPr>
          <a:xfrm>
            <a:off x="4551267" y="2057786"/>
            <a:ext cx="6826155" cy="3836999"/>
            <a:chOff x="128777" y="385"/>
            <a:chExt cx="6826155" cy="3836999"/>
          </a:xfrm>
        </p:grpSpPr>
        <p:sp>
          <p:nvSpPr>
            <p:cNvPr id="177" name="Google Shape;177;p4"/>
            <p:cNvSpPr/>
            <p:nvPr/>
          </p:nvSpPr>
          <p:spPr>
            <a:xfrm>
              <a:off x="3541855" y="737551"/>
              <a:ext cx="2675912" cy="309609"/>
            </a:xfrm>
            <a:custGeom>
              <a:avLst/>
              <a:gdLst/>
              <a:ahLst/>
              <a:cxnLst/>
              <a:rect l="l" t="t" r="r" b="b"/>
              <a:pathLst>
                <a:path w="120000" h="120000" extrusionOk="0">
                  <a:moveTo>
                    <a:pt x="0" y="0"/>
                  </a:moveTo>
                  <a:lnTo>
                    <a:pt x="0" y="60000"/>
                  </a:lnTo>
                  <a:lnTo>
                    <a:pt x="120000" y="60000"/>
                  </a:lnTo>
                  <a:lnTo>
                    <a:pt x="120000" y="120000"/>
                  </a:lnTo>
                </a:path>
              </a:pathLst>
            </a:custGeom>
            <a:noFill/>
            <a:ln w="12700" cap="flat" cmpd="sng">
              <a:solidFill>
                <a:srgbClr val="4F9BDB"/>
              </a:solidFill>
              <a:prstDash val="solid"/>
              <a:round/>
              <a:headEnd type="none" w="sm" len="sm"/>
              <a:tailEnd type="none" w="sm" len="sm"/>
            </a:ln>
          </p:spPr>
          <p:txBody>
            <a:bodyPr/>
            <a:lstStyle/>
            <a:p>
              <a:endParaRPr lang="tr-TR"/>
            </a:p>
          </p:txBody>
        </p:sp>
        <p:sp>
          <p:nvSpPr>
            <p:cNvPr id="178" name="Google Shape;178;p4"/>
            <p:cNvSpPr/>
            <p:nvPr/>
          </p:nvSpPr>
          <p:spPr>
            <a:xfrm>
              <a:off x="3541855" y="737551"/>
              <a:ext cx="891970" cy="309609"/>
            </a:xfrm>
            <a:custGeom>
              <a:avLst/>
              <a:gdLst/>
              <a:ahLst/>
              <a:cxnLst/>
              <a:rect l="l" t="t" r="r" b="b"/>
              <a:pathLst>
                <a:path w="120000" h="120000" extrusionOk="0">
                  <a:moveTo>
                    <a:pt x="0" y="0"/>
                  </a:moveTo>
                  <a:lnTo>
                    <a:pt x="0" y="60000"/>
                  </a:lnTo>
                  <a:lnTo>
                    <a:pt x="120000" y="60000"/>
                  </a:lnTo>
                  <a:lnTo>
                    <a:pt x="120000" y="120000"/>
                  </a:lnTo>
                </a:path>
              </a:pathLst>
            </a:custGeom>
            <a:noFill/>
            <a:ln w="12700" cap="flat" cmpd="sng">
              <a:solidFill>
                <a:srgbClr val="4F9BDB"/>
              </a:solidFill>
              <a:prstDash val="solid"/>
              <a:round/>
              <a:headEnd type="none" w="sm" len="sm"/>
              <a:tailEnd type="none" w="sm" len="sm"/>
            </a:ln>
          </p:spPr>
          <p:txBody>
            <a:bodyPr/>
            <a:lstStyle/>
            <a:p>
              <a:endParaRPr lang="tr-TR"/>
            </a:p>
          </p:txBody>
        </p:sp>
        <p:sp>
          <p:nvSpPr>
            <p:cNvPr id="179" name="Google Shape;179;p4"/>
            <p:cNvSpPr/>
            <p:nvPr/>
          </p:nvSpPr>
          <p:spPr>
            <a:xfrm>
              <a:off x="2649884" y="2831102"/>
              <a:ext cx="1085608" cy="637700"/>
            </a:xfrm>
            <a:custGeom>
              <a:avLst/>
              <a:gdLst/>
              <a:ahLst/>
              <a:cxnLst/>
              <a:rect l="l" t="t" r="r" b="b"/>
              <a:pathLst>
                <a:path w="120000" h="120000" extrusionOk="0">
                  <a:moveTo>
                    <a:pt x="0" y="0"/>
                  </a:moveTo>
                  <a:lnTo>
                    <a:pt x="0" y="120000"/>
                  </a:lnTo>
                  <a:lnTo>
                    <a:pt x="120000" y="120000"/>
                  </a:lnTo>
                </a:path>
              </a:pathLst>
            </a:custGeom>
            <a:noFill/>
            <a:ln w="12700" cap="flat" cmpd="sng">
              <a:solidFill>
                <a:srgbClr val="9BBFE7"/>
              </a:solidFill>
              <a:prstDash val="solid"/>
              <a:round/>
              <a:headEnd type="none" w="sm" len="sm"/>
              <a:tailEnd type="none" w="sm" len="sm"/>
            </a:ln>
          </p:spPr>
          <p:txBody>
            <a:bodyPr/>
            <a:lstStyle/>
            <a:p>
              <a:endParaRPr lang="tr-TR"/>
            </a:p>
          </p:txBody>
        </p:sp>
        <p:sp>
          <p:nvSpPr>
            <p:cNvPr id="180" name="Google Shape;180;p4"/>
            <p:cNvSpPr/>
            <p:nvPr/>
          </p:nvSpPr>
          <p:spPr>
            <a:xfrm>
              <a:off x="2604164" y="1784326"/>
              <a:ext cx="91440" cy="309609"/>
            </a:xfrm>
            <a:custGeom>
              <a:avLst/>
              <a:gdLst/>
              <a:ahLst/>
              <a:cxnLst/>
              <a:rect l="l" t="t" r="r" b="b"/>
              <a:pathLst>
                <a:path w="120000" h="120000" extrusionOk="0">
                  <a:moveTo>
                    <a:pt x="60000" y="0"/>
                  </a:moveTo>
                  <a:lnTo>
                    <a:pt x="60000" y="120000"/>
                  </a:lnTo>
                </a:path>
              </a:pathLst>
            </a:custGeom>
            <a:noFill/>
            <a:ln w="12700" cap="flat" cmpd="sng">
              <a:solidFill>
                <a:srgbClr val="87B3E3"/>
              </a:solidFill>
              <a:prstDash val="solid"/>
              <a:round/>
              <a:headEnd type="none" w="sm" len="sm"/>
              <a:tailEnd type="none" w="sm" len="sm"/>
            </a:ln>
          </p:spPr>
          <p:txBody>
            <a:bodyPr/>
            <a:lstStyle/>
            <a:p>
              <a:endParaRPr lang="tr-TR"/>
            </a:p>
          </p:txBody>
        </p:sp>
        <p:sp>
          <p:nvSpPr>
            <p:cNvPr id="181" name="Google Shape;181;p4"/>
            <p:cNvSpPr/>
            <p:nvPr/>
          </p:nvSpPr>
          <p:spPr>
            <a:xfrm>
              <a:off x="2649884" y="737551"/>
              <a:ext cx="891970" cy="309609"/>
            </a:xfrm>
            <a:custGeom>
              <a:avLst/>
              <a:gdLst/>
              <a:ahLst/>
              <a:cxnLst/>
              <a:rect l="l" t="t" r="r" b="b"/>
              <a:pathLst>
                <a:path w="120000" h="120000" extrusionOk="0">
                  <a:moveTo>
                    <a:pt x="120000" y="0"/>
                  </a:moveTo>
                  <a:lnTo>
                    <a:pt x="120000" y="60000"/>
                  </a:lnTo>
                  <a:lnTo>
                    <a:pt x="0" y="60000"/>
                  </a:lnTo>
                  <a:lnTo>
                    <a:pt x="0" y="120000"/>
                  </a:lnTo>
                </a:path>
              </a:pathLst>
            </a:custGeom>
            <a:noFill/>
            <a:ln w="12700" cap="flat" cmpd="sng">
              <a:solidFill>
                <a:srgbClr val="4F9BDB"/>
              </a:solidFill>
              <a:prstDash val="solid"/>
              <a:round/>
              <a:headEnd type="none" w="sm" len="sm"/>
              <a:tailEnd type="none" w="sm" len="sm"/>
            </a:ln>
          </p:spPr>
          <p:txBody>
            <a:bodyPr/>
            <a:lstStyle/>
            <a:p>
              <a:endParaRPr lang="tr-TR"/>
            </a:p>
          </p:txBody>
        </p:sp>
        <p:sp>
          <p:nvSpPr>
            <p:cNvPr id="182" name="Google Shape;182;p4"/>
            <p:cNvSpPr/>
            <p:nvPr/>
          </p:nvSpPr>
          <p:spPr>
            <a:xfrm>
              <a:off x="865942" y="737551"/>
              <a:ext cx="2675912" cy="309609"/>
            </a:xfrm>
            <a:custGeom>
              <a:avLst/>
              <a:gdLst/>
              <a:ahLst/>
              <a:cxnLst/>
              <a:rect l="l" t="t" r="r" b="b"/>
              <a:pathLst>
                <a:path w="120000" h="120000" extrusionOk="0">
                  <a:moveTo>
                    <a:pt x="120000" y="0"/>
                  </a:moveTo>
                  <a:lnTo>
                    <a:pt x="120000" y="60000"/>
                  </a:lnTo>
                  <a:lnTo>
                    <a:pt x="0" y="60000"/>
                  </a:lnTo>
                  <a:lnTo>
                    <a:pt x="0" y="120000"/>
                  </a:lnTo>
                </a:path>
              </a:pathLst>
            </a:custGeom>
            <a:noFill/>
            <a:ln w="12700" cap="flat" cmpd="sng">
              <a:solidFill>
                <a:srgbClr val="4F9BDB"/>
              </a:solidFill>
              <a:prstDash val="solid"/>
              <a:round/>
              <a:headEnd type="none" w="sm" len="sm"/>
              <a:tailEnd type="none" w="sm" len="sm"/>
            </a:ln>
          </p:spPr>
          <p:txBody>
            <a:bodyPr/>
            <a:lstStyle/>
            <a:p>
              <a:endParaRPr lang="tr-TR"/>
            </a:p>
          </p:txBody>
        </p:sp>
        <p:sp>
          <p:nvSpPr>
            <p:cNvPr id="183" name="Google Shape;183;p4"/>
            <p:cNvSpPr/>
            <p:nvPr/>
          </p:nvSpPr>
          <p:spPr>
            <a:xfrm>
              <a:off x="2804689" y="385"/>
              <a:ext cx="1474331" cy="737165"/>
            </a:xfrm>
            <a:prstGeom prst="rect">
              <a:avLst/>
            </a:prstGeom>
            <a:solidFill>
              <a:srgbClr val="428B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p4"/>
            <p:cNvSpPr txBox="1"/>
            <p:nvPr/>
          </p:nvSpPr>
          <p:spPr>
            <a:xfrm>
              <a:off x="2804689" y="385"/>
              <a:ext cx="1474331" cy="737165"/>
            </a:xfrm>
            <a:prstGeom prst="rect">
              <a:avLst/>
            </a:prstGeom>
            <a:noFill/>
            <a:ln>
              <a:noFill/>
            </a:ln>
          </p:spPr>
          <p:txBody>
            <a:bodyPr spcFirstLastPara="1" wrap="square" lIns="10150" tIns="10150" rIns="10150" bIns="10150" anchor="ctr" anchorCtr="0">
              <a:noAutofit/>
            </a:bodyPr>
            <a:lstStyle/>
            <a:p>
              <a:pPr marL="0" marR="0" lvl="0" indent="0" algn="ctr" rtl="0">
                <a:lnSpc>
                  <a:spcPct val="100000"/>
                </a:lnSpc>
                <a:spcBef>
                  <a:spcPts val="0"/>
                </a:spcBef>
                <a:spcAft>
                  <a:spcPts val="0"/>
                </a:spcAft>
                <a:buClr>
                  <a:schemeClr val="dk1"/>
                </a:buClr>
                <a:buSzPts val="1600"/>
                <a:buFont typeface="Century Gothic"/>
                <a:buNone/>
              </a:pPr>
              <a:endParaRPr sz="1600" b="1" i="0" u="none" strike="noStrike" cap="none" dirty="0">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1600"/>
                <a:buFont typeface="Arial"/>
                <a:buNone/>
              </a:pPr>
              <a:r>
                <a:rPr lang="tr-TR" sz="1600" b="1" i="0" u="none" strike="noStrike" cap="none" dirty="0">
                  <a:solidFill>
                    <a:schemeClr val="lt1"/>
                  </a:solidFill>
                  <a:latin typeface="Arial"/>
                  <a:ea typeface="Arial"/>
                  <a:cs typeface="Arial"/>
                  <a:sym typeface="Arial"/>
                </a:rPr>
                <a:t>Üniversite</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1600"/>
                <a:buFont typeface="Arial"/>
                <a:buNone/>
              </a:pPr>
              <a:r>
                <a:rPr lang="tr-TR" sz="1600" b="1" i="0" u="none" strike="noStrike" cap="none" dirty="0">
                  <a:solidFill>
                    <a:schemeClr val="lt1"/>
                  </a:solidFill>
                  <a:latin typeface="Arial"/>
                  <a:ea typeface="Arial"/>
                  <a:cs typeface="Arial"/>
                  <a:sym typeface="Arial"/>
                </a:rPr>
                <a:t>(Rektör)</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600"/>
                <a:buFont typeface="Century Gothic"/>
                <a:buNone/>
              </a:pPr>
              <a:endParaRPr sz="1600" b="1" i="0" u="none" strike="noStrike" cap="none" dirty="0">
                <a:solidFill>
                  <a:schemeClr val="lt1"/>
                </a:solidFill>
                <a:latin typeface="Arial"/>
                <a:ea typeface="Arial"/>
                <a:cs typeface="Arial"/>
                <a:sym typeface="Arial"/>
              </a:endParaRPr>
            </a:p>
          </p:txBody>
        </p:sp>
        <p:sp>
          <p:nvSpPr>
            <p:cNvPr id="185" name="Google Shape;185;p4"/>
            <p:cNvSpPr/>
            <p:nvPr/>
          </p:nvSpPr>
          <p:spPr>
            <a:xfrm>
              <a:off x="128777" y="1047160"/>
              <a:ext cx="1474331" cy="737165"/>
            </a:xfrm>
            <a:prstGeom prst="rect">
              <a:avLst/>
            </a:prstGeom>
            <a:solidFill>
              <a:srgbClr val="4F9BD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p4"/>
            <p:cNvSpPr txBox="1"/>
            <p:nvPr/>
          </p:nvSpPr>
          <p:spPr>
            <a:xfrm>
              <a:off x="128777" y="1047160"/>
              <a:ext cx="1474331" cy="737165"/>
            </a:xfrm>
            <a:prstGeom prst="rect">
              <a:avLst/>
            </a:prstGeom>
            <a:noFill/>
            <a:ln>
              <a:noFill/>
            </a:ln>
          </p:spPr>
          <p:txBody>
            <a:bodyPr spcFirstLastPara="1" wrap="square" lIns="10150" tIns="10150" rIns="10150" bIns="10150" anchor="ctr" anchorCtr="0">
              <a:noAutofit/>
            </a:bodyPr>
            <a:lstStyle/>
            <a:p>
              <a:pPr marL="0" marR="0" lvl="0" indent="0" algn="ctr" rtl="0">
                <a:lnSpc>
                  <a:spcPct val="100000"/>
                </a:lnSpc>
                <a:spcBef>
                  <a:spcPts val="0"/>
                </a:spcBef>
                <a:spcAft>
                  <a:spcPts val="0"/>
                </a:spcAft>
                <a:buClr>
                  <a:schemeClr val="lt1"/>
                </a:buClr>
                <a:buSzPts val="1600"/>
                <a:buFont typeface="Arial"/>
                <a:buNone/>
              </a:pPr>
              <a:r>
                <a:rPr lang="tr-TR" sz="1600" b="1" i="0" u="none" strike="noStrike" cap="none">
                  <a:solidFill>
                    <a:schemeClr val="lt1"/>
                  </a:solidFill>
                  <a:latin typeface="Arial"/>
                  <a:ea typeface="Arial"/>
                  <a:cs typeface="Arial"/>
                  <a:sym typeface="Arial"/>
                </a:rPr>
                <a:t>Enstitüler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1400"/>
                <a:buFont typeface="Arial"/>
                <a:buNone/>
              </a:pPr>
              <a:r>
                <a:rPr lang="tr-TR" sz="1400" b="0" i="1" u="none" strike="noStrike" cap="none">
                  <a:solidFill>
                    <a:schemeClr val="lt1"/>
                  </a:solidFill>
                  <a:latin typeface="Arial"/>
                  <a:ea typeface="Arial"/>
                  <a:cs typeface="Arial"/>
                  <a:sym typeface="Arial"/>
                </a:rPr>
                <a:t>(Enstitü Başkanı)</a:t>
              </a:r>
              <a:endParaRPr sz="1400" b="0" i="0" u="none" strike="noStrike" cap="none">
                <a:solidFill>
                  <a:srgbClr val="000000"/>
                </a:solidFill>
                <a:latin typeface="Arial"/>
                <a:ea typeface="Arial"/>
                <a:cs typeface="Arial"/>
                <a:sym typeface="Arial"/>
              </a:endParaRPr>
            </a:p>
          </p:txBody>
        </p:sp>
        <p:sp>
          <p:nvSpPr>
            <p:cNvPr id="187" name="Google Shape;187;p4"/>
            <p:cNvSpPr/>
            <p:nvPr/>
          </p:nvSpPr>
          <p:spPr>
            <a:xfrm>
              <a:off x="1912718" y="1047160"/>
              <a:ext cx="1474331" cy="737165"/>
            </a:xfrm>
            <a:prstGeom prst="rect">
              <a:avLst/>
            </a:prstGeom>
            <a:solidFill>
              <a:srgbClr val="4F9BD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 name="Google Shape;188;p4"/>
            <p:cNvSpPr txBox="1"/>
            <p:nvPr/>
          </p:nvSpPr>
          <p:spPr>
            <a:xfrm>
              <a:off x="1912718" y="1047160"/>
              <a:ext cx="1474331" cy="737165"/>
            </a:xfrm>
            <a:prstGeom prst="rect">
              <a:avLst/>
            </a:prstGeom>
            <a:solidFill>
              <a:schemeClr val="accent2"/>
            </a:solidFill>
            <a:ln>
              <a:solidFill>
                <a:schemeClr val="accent1"/>
              </a:solidFill>
            </a:ln>
          </p:spPr>
          <p:txBody>
            <a:bodyPr spcFirstLastPara="1" wrap="square" lIns="10150" tIns="10150" rIns="10150" bIns="10150" anchor="ctr" anchorCtr="0">
              <a:noAutofit/>
            </a:bodyPr>
            <a:lstStyle/>
            <a:p>
              <a:pPr marL="0" marR="0" lvl="0" indent="0" algn="ctr" rtl="0">
                <a:lnSpc>
                  <a:spcPct val="100000"/>
                </a:lnSpc>
                <a:spcBef>
                  <a:spcPts val="0"/>
                </a:spcBef>
                <a:spcAft>
                  <a:spcPts val="0"/>
                </a:spcAft>
                <a:buClr>
                  <a:schemeClr val="dk1"/>
                </a:buClr>
                <a:buSzPts val="1600"/>
                <a:buFont typeface="Century Gothic"/>
                <a:buNone/>
              </a:pPr>
              <a:endParaRPr sz="1600" b="1" i="0" u="none" strike="noStrike" cap="none" dirty="0">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1600"/>
                <a:buFont typeface="Arial"/>
                <a:buNone/>
              </a:pPr>
              <a:r>
                <a:rPr lang="tr-TR" sz="1600" b="1" i="0" u="none" strike="noStrike" cap="none" dirty="0">
                  <a:solidFill>
                    <a:schemeClr val="lt1"/>
                  </a:solidFill>
                  <a:latin typeface="Arial"/>
                  <a:ea typeface="Arial"/>
                  <a:cs typeface="Arial"/>
                  <a:sym typeface="Arial"/>
                </a:rPr>
                <a:t>Fakülteler</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1400"/>
                <a:buFont typeface="Arial"/>
                <a:buNone/>
              </a:pPr>
              <a:r>
                <a:rPr lang="tr-TR" sz="1400" b="0" i="1" u="none" strike="noStrike" cap="none" dirty="0">
                  <a:solidFill>
                    <a:schemeClr val="lt1"/>
                  </a:solidFill>
                  <a:latin typeface="Arial"/>
                  <a:ea typeface="Arial"/>
                  <a:cs typeface="Arial"/>
                  <a:sym typeface="Arial"/>
                </a:rPr>
                <a:t>(Dekan)</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600"/>
                <a:buFont typeface="Century Gothic"/>
                <a:buNone/>
              </a:pPr>
              <a:endParaRPr sz="1600" b="1" i="0" u="none" strike="noStrike" cap="none" dirty="0">
                <a:solidFill>
                  <a:schemeClr val="lt1"/>
                </a:solidFill>
                <a:latin typeface="Arial"/>
                <a:ea typeface="Arial"/>
                <a:cs typeface="Arial"/>
                <a:sym typeface="Arial"/>
              </a:endParaRPr>
            </a:p>
          </p:txBody>
        </p:sp>
        <p:sp>
          <p:nvSpPr>
            <p:cNvPr id="189" name="Google Shape;189;p4"/>
            <p:cNvSpPr/>
            <p:nvPr/>
          </p:nvSpPr>
          <p:spPr>
            <a:xfrm>
              <a:off x="1912718" y="2093936"/>
              <a:ext cx="1474331" cy="737165"/>
            </a:xfrm>
            <a:prstGeom prst="rect">
              <a:avLst/>
            </a:prstGeom>
            <a:solidFill>
              <a:srgbClr val="87B3E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 name="Google Shape;190;p4"/>
            <p:cNvSpPr txBox="1"/>
            <p:nvPr/>
          </p:nvSpPr>
          <p:spPr>
            <a:xfrm>
              <a:off x="1912718" y="2093936"/>
              <a:ext cx="1474331" cy="737165"/>
            </a:xfrm>
            <a:prstGeom prst="rect">
              <a:avLst/>
            </a:prstGeom>
            <a:solidFill>
              <a:schemeClr val="accent2"/>
            </a:solidFill>
            <a:ln>
              <a:noFill/>
            </a:ln>
          </p:spPr>
          <p:txBody>
            <a:bodyPr spcFirstLastPara="1" wrap="square" lIns="10150" tIns="10150" rIns="10150" bIns="10150" anchor="ctr" anchorCtr="0">
              <a:noAutofit/>
            </a:bodyPr>
            <a:lstStyle/>
            <a:p>
              <a:pPr marL="0" marR="0" lvl="0" indent="0" algn="ctr" rtl="0">
                <a:lnSpc>
                  <a:spcPct val="100000"/>
                </a:lnSpc>
                <a:spcBef>
                  <a:spcPts val="0"/>
                </a:spcBef>
                <a:spcAft>
                  <a:spcPts val="0"/>
                </a:spcAft>
                <a:buClr>
                  <a:schemeClr val="dk1"/>
                </a:buClr>
                <a:buSzPts val="1600"/>
                <a:buFont typeface="Century Gothic"/>
                <a:buNone/>
              </a:pPr>
              <a:endParaRPr sz="1600" b="1" i="0" u="none" strike="noStrike" cap="none" dirty="0">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1600"/>
                <a:buFont typeface="Arial"/>
                <a:buNone/>
              </a:pPr>
              <a:r>
                <a:rPr lang="tr-TR" sz="1600" b="1" i="0" u="none" strike="noStrike" cap="none" dirty="0">
                  <a:solidFill>
                    <a:schemeClr val="lt1"/>
                  </a:solidFill>
                  <a:latin typeface="Arial"/>
                  <a:ea typeface="Arial"/>
                  <a:cs typeface="Arial"/>
                  <a:sym typeface="Arial"/>
                </a:rPr>
                <a:t>Bölümler</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1400"/>
                <a:buFont typeface="Arial"/>
                <a:buNone/>
              </a:pPr>
              <a:r>
                <a:rPr lang="tr-TR" sz="1400" b="0" i="1" u="none" strike="noStrike" cap="none" dirty="0">
                  <a:solidFill>
                    <a:schemeClr val="lt1"/>
                  </a:solidFill>
                  <a:latin typeface="Arial"/>
                  <a:ea typeface="Arial"/>
                  <a:cs typeface="Arial"/>
                  <a:sym typeface="Arial"/>
                </a:rPr>
                <a:t>(Bölüm Başkanı)</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600"/>
                <a:buFont typeface="Century Gothic"/>
                <a:buNone/>
              </a:pPr>
              <a:endParaRPr sz="1600" b="1" i="0" u="none" strike="noStrike" cap="none" dirty="0">
                <a:solidFill>
                  <a:schemeClr val="lt1"/>
                </a:solidFill>
                <a:latin typeface="Arial"/>
                <a:ea typeface="Arial"/>
                <a:cs typeface="Arial"/>
                <a:sym typeface="Arial"/>
              </a:endParaRPr>
            </a:p>
          </p:txBody>
        </p:sp>
        <p:sp>
          <p:nvSpPr>
            <p:cNvPr id="191" name="Google Shape;191;p4"/>
            <p:cNvSpPr/>
            <p:nvPr/>
          </p:nvSpPr>
          <p:spPr>
            <a:xfrm>
              <a:off x="3735493" y="3100219"/>
              <a:ext cx="2601841" cy="737165"/>
            </a:xfrm>
            <a:prstGeom prst="rect">
              <a:avLst/>
            </a:prstGeom>
            <a:solidFill>
              <a:srgbClr val="9BBFE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p4"/>
            <p:cNvSpPr txBox="1"/>
            <p:nvPr/>
          </p:nvSpPr>
          <p:spPr>
            <a:xfrm>
              <a:off x="3735493" y="3100219"/>
              <a:ext cx="2601841" cy="737165"/>
            </a:xfrm>
            <a:prstGeom prst="rect">
              <a:avLst/>
            </a:prstGeom>
            <a:solidFill>
              <a:schemeClr val="accent2"/>
            </a:solidFill>
            <a:ln>
              <a:noFill/>
            </a:ln>
          </p:spPr>
          <p:txBody>
            <a:bodyPr spcFirstLastPara="1" wrap="square" lIns="10150" tIns="10150" rIns="10150" bIns="10150" anchor="ctr" anchorCtr="0">
              <a:noAutofit/>
            </a:bodyPr>
            <a:lstStyle/>
            <a:p>
              <a:pPr marL="0" marR="0" lvl="0" indent="0" algn="ctr" rtl="0">
                <a:lnSpc>
                  <a:spcPct val="100000"/>
                </a:lnSpc>
                <a:spcBef>
                  <a:spcPts val="0"/>
                </a:spcBef>
                <a:spcAft>
                  <a:spcPts val="0"/>
                </a:spcAft>
                <a:buClr>
                  <a:schemeClr val="dk1"/>
                </a:buClr>
                <a:buSzPts val="1600"/>
                <a:buFont typeface="Century Gothic"/>
                <a:buNone/>
              </a:pPr>
              <a:endParaRPr sz="16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1600"/>
                <a:buFont typeface="Arial"/>
                <a:buNone/>
              </a:pPr>
              <a:r>
                <a:rPr lang="tr-TR" sz="1600" b="1" i="0" u="none" strike="noStrike" cap="none">
                  <a:solidFill>
                    <a:schemeClr val="lt1"/>
                  </a:solidFill>
                  <a:latin typeface="Arial"/>
                  <a:ea typeface="Arial"/>
                  <a:cs typeface="Arial"/>
                  <a:sym typeface="Arial"/>
                </a:rPr>
                <a:t>Anabilim Dalı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1400"/>
                <a:buFont typeface="Arial"/>
                <a:buNone/>
              </a:pPr>
              <a:r>
                <a:rPr lang="tr-TR" sz="1400" b="0" i="0" u="none" strike="noStrike" cap="none">
                  <a:solidFill>
                    <a:schemeClr val="lt1"/>
                  </a:solidFill>
                  <a:latin typeface="Arial"/>
                  <a:ea typeface="Arial"/>
                  <a:cs typeface="Arial"/>
                  <a:sym typeface="Arial"/>
                </a:rPr>
                <a:t>(Anabilim Dalı Başkanı)</a:t>
              </a:r>
              <a:endParaRPr sz="16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600"/>
                <a:buFont typeface="Century Gothic"/>
                <a:buNone/>
              </a:pPr>
              <a:endParaRPr sz="1600" b="1" i="0" u="none" strike="noStrike" cap="none">
                <a:solidFill>
                  <a:schemeClr val="lt1"/>
                </a:solidFill>
                <a:latin typeface="Arial"/>
                <a:ea typeface="Arial"/>
                <a:cs typeface="Arial"/>
                <a:sym typeface="Arial"/>
              </a:endParaRPr>
            </a:p>
          </p:txBody>
        </p:sp>
        <p:sp>
          <p:nvSpPr>
            <p:cNvPr id="193" name="Google Shape;193;p4"/>
            <p:cNvSpPr/>
            <p:nvPr/>
          </p:nvSpPr>
          <p:spPr>
            <a:xfrm>
              <a:off x="3696659" y="1047160"/>
              <a:ext cx="1474331" cy="737165"/>
            </a:xfrm>
            <a:prstGeom prst="rect">
              <a:avLst/>
            </a:prstGeom>
            <a:solidFill>
              <a:srgbClr val="4F9BD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p4"/>
            <p:cNvSpPr txBox="1"/>
            <p:nvPr/>
          </p:nvSpPr>
          <p:spPr>
            <a:xfrm>
              <a:off x="3696659" y="1047160"/>
              <a:ext cx="1474331" cy="737165"/>
            </a:xfrm>
            <a:prstGeom prst="rect">
              <a:avLst/>
            </a:prstGeom>
            <a:noFill/>
            <a:ln>
              <a:noFill/>
            </a:ln>
          </p:spPr>
          <p:txBody>
            <a:bodyPr spcFirstLastPara="1" wrap="square" lIns="10150" tIns="10150" rIns="10150" bIns="10150" anchor="ctr" anchorCtr="0">
              <a:noAutofit/>
            </a:bodyPr>
            <a:lstStyle/>
            <a:p>
              <a:pPr marL="0" marR="0" lvl="0" indent="0" algn="ctr" rtl="0">
                <a:lnSpc>
                  <a:spcPct val="100000"/>
                </a:lnSpc>
                <a:spcBef>
                  <a:spcPts val="0"/>
                </a:spcBef>
                <a:spcAft>
                  <a:spcPts val="0"/>
                </a:spcAft>
                <a:buClr>
                  <a:schemeClr val="lt1"/>
                </a:buClr>
                <a:buSzPts val="1600"/>
                <a:buFont typeface="Arial"/>
                <a:buNone/>
              </a:pPr>
              <a:r>
                <a:rPr lang="tr-TR" sz="1600" b="1" i="0" u="none" strike="noStrike" cap="none">
                  <a:solidFill>
                    <a:schemeClr val="lt1"/>
                  </a:solidFill>
                  <a:latin typeface="Arial"/>
                  <a:ea typeface="Arial"/>
                  <a:cs typeface="Arial"/>
                  <a:sym typeface="Arial"/>
                </a:rPr>
                <a:t>Araştırma Merkezleri</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1400"/>
                <a:buFont typeface="Arial"/>
                <a:buNone/>
              </a:pPr>
              <a:r>
                <a:rPr lang="tr-TR" sz="1400" b="0" i="0" u="none" strike="noStrike" cap="none">
                  <a:solidFill>
                    <a:schemeClr val="lt1"/>
                  </a:solidFill>
                  <a:latin typeface="Arial"/>
                  <a:ea typeface="Arial"/>
                  <a:cs typeface="Arial"/>
                  <a:sym typeface="Arial"/>
                </a:rPr>
                <a:t>(Müdür)</a:t>
              </a:r>
              <a:endParaRPr sz="1400" b="0" i="0" u="none" strike="noStrike" cap="none">
                <a:solidFill>
                  <a:srgbClr val="000000"/>
                </a:solidFill>
                <a:latin typeface="Arial"/>
                <a:ea typeface="Arial"/>
                <a:cs typeface="Arial"/>
                <a:sym typeface="Arial"/>
              </a:endParaRPr>
            </a:p>
          </p:txBody>
        </p:sp>
        <p:sp>
          <p:nvSpPr>
            <p:cNvPr id="195" name="Google Shape;195;p4"/>
            <p:cNvSpPr/>
            <p:nvPr/>
          </p:nvSpPr>
          <p:spPr>
            <a:xfrm>
              <a:off x="5480601" y="1047160"/>
              <a:ext cx="1474331" cy="737165"/>
            </a:xfrm>
            <a:prstGeom prst="rect">
              <a:avLst/>
            </a:prstGeom>
            <a:solidFill>
              <a:srgbClr val="4F9BD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p4"/>
            <p:cNvSpPr txBox="1"/>
            <p:nvPr/>
          </p:nvSpPr>
          <p:spPr>
            <a:xfrm>
              <a:off x="5480601" y="1047160"/>
              <a:ext cx="1474331" cy="737165"/>
            </a:xfrm>
            <a:prstGeom prst="rect">
              <a:avLst/>
            </a:prstGeom>
            <a:noFill/>
            <a:ln>
              <a:noFill/>
            </a:ln>
          </p:spPr>
          <p:txBody>
            <a:bodyPr spcFirstLastPara="1" wrap="square" lIns="10150" tIns="10150" rIns="10150" bIns="10150" anchor="ctr" anchorCtr="0">
              <a:noAutofit/>
            </a:bodyPr>
            <a:lstStyle/>
            <a:p>
              <a:pPr marL="0" marR="0" lvl="0" indent="0" algn="ctr" rtl="0">
                <a:lnSpc>
                  <a:spcPct val="100000"/>
                </a:lnSpc>
                <a:spcBef>
                  <a:spcPts val="0"/>
                </a:spcBef>
                <a:spcAft>
                  <a:spcPts val="0"/>
                </a:spcAft>
                <a:buClr>
                  <a:schemeClr val="lt1"/>
                </a:buClr>
                <a:buSzPts val="1600"/>
                <a:buFont typeface="Arial"/>
                <a:buNone/>
              </a:pPr>
              <a:r>
                <a:rPr lang="tr-TR" sz="1600" b="1" i="0" u="none" strike="noStrike" cap="none">
                  <a:solidFill>
                    <a:schemeClr val="lt1"/>
                  </a:solidFill>
                  <a:latin typeface="Arial"/>
                  <a:ea typeface="Arial"/>
                  <a:cs typeface="Arial"/>
                  <a:sym typeface="Arial"/>
                </a:rPr>
                <a:t>Yüksekokullar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1400"/>
                <a:buFont typeface="Arial"/>
                <a:buNone/>
              </a:pPr>
              <a:r>
                <a:rPr lang="tr-TR" sz="1400" b="0" i="0" u="none" strike="noStrike" cap="none">
                  <a:solidFill>
                    <a:schemeClr val="lt1"/>
                  </a:solidFill>
                  <a:latin typeface="Arial"/>
                  <a:ea typeface="Arial"/>
                  <a:cs typeface="Arial"/>
                  <a:sym typeface="Arial"/>
                </a:rPr>
                <a:t>(Müdür)</a:t>
              </a:r>
              <a:endParaRPr sz="1400" b="0" i="0" u="none" strike="noStrike" cap="none">
                <a:solidFill>
                  <a:srgbClr val="000000"/>
                </a:solidFill>
                <a:latin typeface="Arial"/>
                <a:ea typeface="Arial"/>
                <a:cs typeface="Arial"/>
                <a:sym typeface="Arial"/>
              </a:endParaRPr>
            </a:p>
          </p:txBody>
        </p:sp>
      </p:grpSp>
      <p:pic>
        <p:nvPicPr>
          <p:cNvPr id="197" name="Google Shape;197;p4"/>
          <p:cNvPicPr preferRelativeResize="0"/>
          <p:nvPr/>
        </p:nvPicPr>
        <p:blipFill rotWithShape="1">
          <a:blip r:embed="rId3">
            <a:alphaModFix/>
          </a:blip>
          <a:srcRect/>
          <a:stretch/>
        </p:blipFill>
        <p:spPr>
          <a:xfrm>
            <a:off x="990990" y="2647446"/>
            <a:ext cx="2696107" cy="2696107"/>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25"/>
          <p:cNvSpPr txBox="1">
            <a:spLocks noGrp="1"/>
          </p:cNvSpPr>
          <p:nvPr>
            <p:ph type="title"/>
          </p:nvPr>
        </p:nvSpPr>
        <p:spPr>
          <a:xfrm>
            <a:off x="2895600" y="764373"/>
            <a:ext cx="8610600" cy="1293028"/>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3600"/>
              <a:buFont typeface="Century Gothic"/>
              <a:buNone/>
            </a:pPr>
            <a:r>
              <a:rPr lang="tr-TR" sz="3600" b="1" i="1" dirty="0"/>
              <a:t>DERS KAYDI </a:t>
            </a:r>
            <a:endParaRPr sz="3600" b="1" i="1" dirty="0"/>
          </a:p>
        </p:txBody>
      </p:sp>
      <p:sp>
        <p:nvSpPr>
          <p:cNvPr id="358" name="Google Shape;358;p25"/>
          <p:cNvSpPr txBox="1">
            <a:spLocks noGrp="1"/>
          </p:cNvSpPr>
          <p:nvPr>
            <p:ph type="body" idx="1"/>
          </p:nvPr>
        </p:nvSpPr>
        <p:spPr>
          <a:xfrm>
            <a:off x="5882424" y="1900238"/>
            <a:ext cx="6061926" cy="4800599"/>
          </a:xfrm>
          <a:prstGeom prst="rect">
            <a:avLst/>
          </a:prstGeom>
          <a:noFill/>
          <a:ln>
            <a:noFill/>
          </a:ln>
        </p:spPr>
        <p:txBody>
          <a:bodyPr spcFirstLastPara="1" wrap="square" lIns="91425" tIns="45700" rIns="91425" bIns="45700" anchor="t" anchorCtr="0">
            <a:normAutofit/>
          </a:bodyPr>
          <a:lstStyle/>
          <a:p>
            <a:pPr marL="0" lvl="0" indent="0" algn="ctr">
              <a:spcBef>
                <a:spcPts val="0"/>
              </a:spcBef>
              <a:buNone/>
            </a:pPr>
            <a:r>
              <a:rPr lang="tr-TR" sz="2000" dirty="0">
                <a:solidFill>
                  <a:schemeClr val="dk1"/>
                </a:solidFill>
              </a:rPr>
              <a:t>Öğrenciler yarıyıl başında programına </a:t>
            </a:r>
            <a:r>
              <a:rPr lang="tr-TR" sz="2000" dirty="0"/>
              <a:t>almak  ve başarısızlığı nedeniyle tekrarlamak zorunda </a:t>
            </a:r>
            <a:r>
              <a:rPr lang="tr-TR" sz="2000" dirty="0">
                <a:solidFill>
                  <a:schemeClr val="dk1"/>
                </a:solidFill>
              </a:rPr>
              <a:t>olduğu dersleri eklemek zorundadır. </a:t>
            </a:r>
          </a:p>
          <a:p>
            <a:pPr marL="0" lvl="0" indent="0" algn="ctr" rtl="0">
              <a:lnSpc>
                <a:spcPct val="90000"/>
              </a:lnSpc>
              <a:spcBef>
                <a:spcPts val="0"/>
              </a:spcBef>
              <a:spcAft>
                <a:spcPts val="0"/>
              </a:spcAft>
              <a:buClr>
                <a:schemeClr val="dk1"/>
              </a:buClr>
              <a:buSzPts val="1800"/>
              <a:buNone/>
            </a:pPr>
            <a:endParaRPr lang="tr-TR" sz="2000" dirty="0">
              <a:solidFill>
                <a:schemeClr val="dk1"/>
              </a:solidFill>
            </a:endParaRPr>
          </a:p>
          <a:p>
            <a:pPr marL="0" lvl="0" indent="0" rtl="0">
              <a:lnSpc>
                <a:spcPct val="90000"/>
              </a:lnSpc>
              <a:spcBef>
                <a:spcPts val="0"/>
              </a:spcBef>
              <a:spcAft>
                <a:spcPts val="0"/>
              </a:spcAft>
              <a:buClr>
                <a:schemeClr val="dk1"/>
              </a:buClr>
              <a:buSzPts val="1800"/>
              <a:buNone/>
            </a:pPr>
            <a:r>
              <a:rPr lang="tr-TR" sz="2000" dirty="0">
                <a:solidFill>
                  <a:schemeClr val="dk1"/>
                </a:solidFill>
              </a:rPr>
              <a:t>Bu işlem PAÜ </a:t>
            </a:r>
            <a:r>
              <a:rPr lang="tr-TR" sz="2000" dirty="0" err="1">
                <a:solidFill>
                  <a:schemeClr val="dk1"/>
                </a:solidFill>
              </a:rPr>
              <a:t>Pusula’daki</a:t>
            </a:r>
            <a:r>
              <a:rPr lang="tr-TR" sz="2000" dirty="0">
                <a:solidFill>
                  <a:schemeClr val="dk1"/>
                </a:solidFill>
              </a:rPr>
              <a:t> Öğrenci Bilgi Sistemi’nden yapılır ve dersler seçildikten sonra </a:t>
            </a:r>
            <a:r>
              <a:rPr lang="tr-TR" sz="2000" u="sng" dirty="0">
                <a:solidFill>
                  <a:schemeClr val="dk1"/>
                </a:solidFill>
              </a:rPr>
              <a:t>danışman tarafından onaylanması gerekir.</a:t>
            </a:r>
            <a:endParaRPr sz="2400" u="sng" dirty="0"/>
          </a:p>
          <a:p>
            <a:pPr marL="0" lvl="0" indent="0" algn="r" rtl="0">
              <a:lnSpc>
                <a:spcPct val="90000"/>
              </a:lnSpc>
              <a:spcBef>
                <a:spcPts val="1000"/>
              </a:spcBef>
              <a:spcAft>
                <a:spcPts val="0"/>
              </a:spcAft>
              <a:buClr>
                <a:schemeClr val="dk1"/>
              </a:buClr>
              <a:buSzPts val="1800"/>
              <a:buNone/>
            </a:pPr>
            <a:endParaRPr sz="2000" u="sng" dirty="0">
              <a:solidFill>
                <a:schemeClr val="dk1"/>
              </a:solidFill>
            </a:endParaRPr>
          </a:p>
          <a:p>
            <a:pPr marL="0" lvl="0" indent="0" algn="r" rtl="0">
              <a:lnSpc>
                <a:spcPct val="90000"/>
              </a:lnSpc>
              <a:spcBef>
                <a:spcPts val="1000"/>
              </a:spcBef>
              <a:spcAft>
                <a:spcPts val="0"/>
              </a:spcAft>
              <a:buClr>
                <a:schemeClr val="dk1"/>
              </a:buClr>
              <a:buSzPts val="1800"/>
              <a:buNone/>
            </a:pPr>
            <a:r>
              <a:rPr lang="tr-TR" sz="2400" dirty="0">
                <a:solidFill>
                  <a:schemeClr val="dk1"/>
                </a:solidFill>
              </a:rPr>
              <a:t>Zamanında ders kaydı yapamadığınızda ekle-sil döneminde dilekçe vermeniz gerekir.</a:t>
            </a:r>
            <a:endParaRPr sz="2800" dirty="0"/>
          </a:p>
          <a:p>
            <a:pPr marL="0" indent="0">
              <a:buNone/>
            </a:pPr>
            <a:r>
              <a:rPr lang="tr-TR" sz="2000" dirty="0"/>
              <a:t>Öğrenci, süresi içinde usulüne uygun olarak almadığı (kayıt yapmadığı) derslere devam edemez ve bu derslerin sınavına giremez, girse de notu iptal edilir. </a:t>
            </a:r>
          </a:p>
          <a:p>
            <a:pPr marL="0" lvl="0" indent="0" algn="r" rtl="0">
              <a:lnSpc>
                <a:spcPct val="90000"/>
              </a:lnSpc>
              <a:spcBef>
                <a:spcPts val="1000"/>
              </a:spcBef>
              <a:spcAft>
                <a:spcPts val="0"/>
              </a:spcAft>
              <a:buClr>
                <a:schemeClr val="dk1"/>
              </a:buClr>
              <a:buSzPts val="1800"/>
              <a:buNone/>
            </a:pPr>
            <a:endParaRPr sz="1800" dirty="0">
              <a:solidFill>
                <a:schemeClr val="dk1"/>
              </a:solidFill>
            </a:endParaRPr>
          </a:p>
        </p:txBody>
      </p:sp>
      <p:pic>
        <p:nvPicPr>
          <p:cNvPr id="360" name="Google Shape;360;p25"/>
          <p:cNvPicPr preferRelativeResize="0"/>
          <p:nvPr/>
        </p:nvPicPr>
        <p:blipFill rotWithShape="1">
          <a:blip r:embed="rId3">
            <a:alphaModFix/>
          </a:blip>
          <a:srcRect l="25709" r="4496"/>
          <a:stretch/>
        </p:blipFill>
        <p:spPr>
          <a:xfrm>
            <a:off x="983226" y="2057401"/>
            <a:ext cx="4660491" cy="33526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26"/>
          <p:cNvSpPr txBox="1">
            <a:spLocks noGrp="1"/>
          </p:cNvSpPr>
          <p:nvPr>
            <p:ph type="title"/>
          </p:nvPr>
        </p:nvSpPr>
        <p:spPr>
          <a:xfrm>
            <a:off x="2895600" y="764373"/>
            <a:ext cx="8610600" cy="1293028"/>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3600"/>
              <a:buFont typeface="Century Gothic"/>
              <a:buNone/>
            </a:pPr>
            <a:r>
              <a:rPr lang="tr-TR" sz="3600" b="1" i="1" dirty="0"/>
              <a:t>DERS SEÇİMİ</a:t>
            </a:r>
            <a:endParaRPr dirty="0"/>
          </a:p>
        </p:txBody>
      </p:sp>
      <p:sp>
        <p:nvSpPr>
          <p:cNvPr id="366" name="Google Shape;366;p26"/>
          <p:cNvSpPr txBox="1">
            <a:spLocks noGrp="1"/>
          </p:cNvSpPr>
          <p:nvPr>
            <p:ph type="body" idx="1"/>
          </p:nvPr>
        </p:nvSpPr>
        <p:spPr>
          <a:xfrm>
            <a:off x="528638" y="1857376"/>
            <a:ext cx="6285117" cy="4704210"/>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Clr>
                <a:schemeClr val="dk1"/>
              </a:buClr>
              <a:buSzPts val="1800"/>
              <a:buNone/>
            </a:pPr>
            <a:r>
              <a:rPr lang="tr-TR" sz="2000" dirty="0"/>
              <a:t>Öğrencinin her dönem alabileceği azami kredi sayısı; eğer dönem içinde alması gereken kredi sayısı 30’un üstündeyse; </a:t>
            </a:r>
            <a:endParaRPr sz="2400" dirty="0"/>
          </a:p>
          <a:p>
            <a:pPr marL="0" lvl="0" indent="0" algn="l" rtl="0">
              <a:lnSpc>
                <a:spcPct val="80000"/>
              </a:lnSpc>
              <a:spcBef>
                <a:spcPts val="1000"/>
              </a:spcBef>
              <a:spcAft>
                <a:spcPts val="0"/>
              </a:spcAft>
              <a:buClr>
                <a:schemeClr val="dk1"/>
              </a:buClr>
              <a:buSzPts val="1800"/>
              <a:buNone/>
            </a:pPr>
            <a:endParaRPr sz="2000" dirty="0"/>
          </a:p>
          <a:p>
            <a:pPr marL="0" lvl="0" indent="0" algn="l" rtl="0">
              <a:lnSpc>
                <a:spcPct val="80000"/>
              </a:lnSpc>
              <a:spcBef>
                <a:spcPts val="1000"/>
              </a:spcBef>
              <a:spcAft>
                <a:spcPts val="0"/>
              </a:spcAft>
              <a:buClr>
                <a:schemeClr val="dk1"/>
              </a:buClr>
              <a:buSzPts val="1800"/>
              <a:buNone/>
            </a:pPr>
            <a:r>
              <a:rPr lang="tr-TR" sz="2000" dirty="0"/>
              <a:t>Akademik ortalamasına göre;</a:t>
            </a:r>
            <a:endParaRPr sz="2400" dirty="0"/>
          </a:p>
          <a:p>
            <a:pPr marL="285750" lvl="2" indent="-285750">
              <a:lnSpc>
                <a:spcPct val="80000"/>
              </a:lnSpc>
            </a:pPr>
            <a:r>
              <a:rPr lang="tr-TR" sz="2000" dirty="0">
                <a:solidFill>
                  <a:schemeClr val="dk1"/>
                </a:solidFill>
              </a:rPr>
              <a:t>2.00’ın altında olan öğrenciler için en fazla 30 kredi, </a:t>
            </a:r>
            <a:endParaRPr sz="2000" dirty="0"/>
          </a:p>
          <a:p>
            <a:pPr marL="285750" lvl="2" indent="-285750">
              <a:lnSpc>
                <a:spcPct val="80000"/>
              </a:lnSpc>
            </a:pPr>
            <a:r>
              <a:rPr lang="tr-TR" sz="2000" dirty="0">
                <a:solidFill>
                  <a:schemeClr val="dk1"/>
                </a:solidFill>
              </a:rPr>
              <a:t>2.00-2.49 arası olanlar için en fazla 36 kredi, </a:t>
            </a:r>
            <a:endParaRPr sz="2000" dirty="0"/>
          </a:p>
          <a:p>
            <a:pPr marL="285750" lvl="2" indent="-285750">
              <a:lnSpc>
                <a:spcPct val="80000"/>
              </a:lnSpc>
            </a:pPr>
            <a:r>
              <a:rPr lang="tr-TR" sz="2000" dirty="0">
                <a:solidFill>
                  <a:schemeClr val="dk1"/>
                </a:solidFill>
              </a:rPr>
              <a:t>2.50’den fazla olanlar ise en fazla 42 kredidir.</a:t>
            </a:r>
            <a:endParaRPr sz="2000" dirty="0"/>
          </a:p>
          <a:p>
            <a:pPr marL="285750" lvl="2" indent="-285750">
              <a:lnSpc>
                <a:spcPct val="80000"/>
              </a:lnSpc>
            </a:pPr>
            <a:r>
              <a:rPr lang="tr-TR" sz="2000" dirty="0">
                <a:solidFill>
                  <a:schemeClr val="dk1"/>
                </a:solidFill>
              </a:rPr>
              <a:t>Eğer öğrencinin dönem içinde alması gereken kredi sayısı 30’un altındaysa maksimum 30 kredi alabilir.</a:t>
            </a:r>
            <a:endParaRPr sz="2000" dirty="0"/>
          </a:p>
        </p:txBody>
      </p:sp>
      <p:pic>
        <p:nvPicPr>
          <p:cNvPr id="368" name="Google Shape;368;p26"/>
          <p:cNvPicPr preferRelativeResize="0"/>
          <p:nvPr/>
        </p:nvPicPr>
        <p:blipFill rotWithShape="1">
          <a:blip r:embed="rId3">
            <a:alphaModFix/>
          </a:blip>
          <a:srcRect l="3127" r="27673"/>
          <a:stretch/>
        </p:blipFill>
        <p:spPr>
          <a:xfrm>
            <a:off x="7184267" y="2389462"/>
            <a:ext cx="4321933" cy="3096937"/>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27"/>
          <p:cNvSpPr txBox="1">
            <a:spLocks noGrp="1"/>
          </p:cNvSpPr>
          <p:nvPr>
            <p:ph type="title"/>
          </p:nvPr>
        </p:nvSpPr>
        <p:spPr>
          <a:xfrm>
            <a:off x="3025503" y="731837"/>
            <a:ext cx="8610600" cy="1293028"/>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3600"/>
              <a:buFont typeface="Century Gothic"/>
              <a:buNone/>
            </a:pPr>
            <a:r>
              <a:rPr lang="tr-TR" sz="3600" b="1" i="1" dirty="0"/>
              <a:t>DERSLERE KATILIM VE DEVAM</a:t>
            </a:r>
            <a:endParaRPr sz="3600" b="1" i="1" dirty="0"/>
          </a:p>
        </p:txBody>
      </p:sp>
      <p:sp>
        <p:nvSpPr>
          <p:cNvPr id="374" name="Google Shape;374;p27"/>
          <p:cNvSpPr txBox="1">
            <a:spLocks noGrp="1"/>
          </p:cNvSpPr>
          <p:nvPr>
            <p:ph type="body" idx="1"/>
          </p:nvPr>
        </p:nvSpPr>
        <p:spPr>
          <a:xfrm>
            <a:off x="6791715" y="2246490"/>
            <a:ext cx="5128823" cy="4268610"/>
          </a:xfrm>
          <a:prstGeom prst="rect">
            <a:avLst/>
          </a:prstGeom>
          <a:noFill/>
          <a:ln>
            <a:noFill/>
          </a:ln>
        </p:spPr>
        <p:txBody>
          <a:bodyPr spcFirstLastPara="1" wrap="square" lIns="91425" tIns="45700" rIns="91425" bIns="45700" anchor="t" anchorCtr="0">
            <a:normAutofit/>
          </a:bodyPr>
          <a:lstStyle/>
          <a:p>
            <a:pPr marL="0" lvl="0" indent="0" rtl="0">
              <a:lnSpc>
                <a:spcPct val="90000"/>
              </a:lnSpc>
              <a:spcBef>
                <a:spcPts val="0"/>
              </a:spcBef>
              <a:spcAft>
                <a:spcPts val="0"/>
              </a:spcAft>
              <a:buClr>
                <a:schemeClr val="dk1"/>
              </a:buClr>
              <a:buSzPts val="1800"/>
              <a:buNone/>
            </a:pPr>
            <a:r>
              <a:rPr lang="tr-TR" sz="2000" dirty="0"/>
              <a:t>Derslere ve uygulamalara devam zorunluluğu dersin sorumlusu tarafından dönem başında belirlenir. </a:t>
            </a:r>
            <a:endParaRPr sz="2400" dirty="0"/>
          </a:p>
          <a:p>
            <a:pPr marL="0" lvl="0" indent="0" rtl="0">
              <a:lnSpc>
                <a:spcPct val="90000"/>
              </a:lnSpc>
              <a:spcBef>
                <a:spcPts val="1000"/>
              </a:spcBef>
              <a:spcAft>
                <a:spcPts val="0"/>
              </a:spcAft>
              <a:buClr>
                <a:schemeClr val="dk1"/>
              </a:buClr>
              <a:buSzPts val="1800"/>
              <a:buNone/>
            </a:pPr>
            <a:endParaRPr sz="2000" dirty="0"/>
          </a:p>
          <a:p>
            <a:pPr marL="0" lvl="0" indent="0" rtl="0">
              <a:lnSpc>
                <a:spcPct val="90000"/>
              </a:lnSpc>
              <a:spcBef>
                <a:spcPts val="1000"/>
              </a:spcBef>
              <a:spcAft>
                <a:spcPts val="0"/>
              </a:spcAft>
              <a:buClr>
                <a:schemeClr val="dk1"/>
              </a:buClr>
              <a:buSzPts val="1800"/>
              <a:buNone/>
            </a:pPr>
            <a:r>
              <a:rPr lang="tr-TR" sz="2000" dirty="0"/>
              <a:t>Tekrarlanan derslerde önceki dönemde devam koşulu yerine getirilmişse, ara sınavlara girmek kaydıyla devam koşulu aranmaz.</a:t>
            </a:r>
            <a:endParaRPr sz="2000" dirty="0"/>
          </a:p>
          <a:p>
            <a:pPr marL="0" lvl="0" indent="0" rtl="0">
              <a:lnSpc>
                <a:spcPct val="90000"/>
              </a:lnSpc>
              <a:spcBef>
                <a:spcPts val="1000"/>
              </a:spcBef>
              <a:spcAft>
                <a:spcPts val="0"/>
              </a:spcAft>
              <a:buClr>
                <a:schemeClr val="dk1"/>
              </a:buClr>
              <a:buSzPts val="1800"/>
              <a:buNone/>
            </a:pPr>
            <a:endParaRPr sz="2000" dirty="0"/>
          </a:p>
          <a:p>
            <a:pPr marL="0" lvl="0" indent="0" rtl="0">
              <a:lnSpc>
                <a:spcPct val="90000"/>
              </a:lnSpc>
              <a:spcBef>
                <a:spcPts val="1000"/>
              </a:spcBef>
              <a:spcAft>
                <a:spcPts val="0"/>
              </a:spcAft>
              <a:buClr>
                <a:schemeClr val="dk1"/>
              </a:buClr>
              <a:buSzPts val="1800"/>
              <a:buNone/>
            </a:pPr>
            <a:r>
              <a:rPr lang="tr-TR" sz="2000" dirty="0"/>
              <a:t>Derslere düzenli devam etmeniz akademik başarınızı doğrudan etkilemektedir.</a:t>
            </a:r>
            <a:endParaRPr sz="2400" dirty="0"/>
          </a:p>
          <a:p>
            <a:pPr marL="0" lvl="0" indent="0" algn="r" rtl="0">
              <a:lnSpc>
                <a:spcPct val="90000"/>
              </a:lnSpc>
              <a:spcBef>
                <a:spcPts val="1000"/>
              </a:spcBef>
              <a:spcAft>
                <a:spcPts val="0"/>
              </a:spcAft>
              <a:buClr>
                <a:schemeClr val="dk1"/>
              </a:buClr>
              <a:buSzPts val="1800"/>
              <a:buNone/>
            </a:pPr>
            <a:endParaRPr sz="1800" dirty="0"/>
          </a:p>
          <a:p>
            <a:pPr marL="0" lvl="0" indent="0" algn="r" rtl="0">
              <a:lnSpc>
                <a:spcPct val="90000"/>
              </a:lnSpc>
              <a:spcBef>
                <a:spcPts val="1000"/>
              </a:spcBef>
              <a:spcAft>
                <a:spcPts val="0"/>
              </a:spcAft>
              <a:buClr>
                <a:schemeClr val="dk1"/>
              </a:buClr>
              <a:buSzPts val="1800"/>
              <a:buNone/>
            </a:pPr>
            <a:endParaRPr sz="1800" dirty="0">
              <a:solidFill>
                <a:schemeClr val="dk1"/>
              </a:solidFill>
            </a:endParaRPr>
          </a:p>
        </p:txBody>
      </p:sp>
      <p:pic>
        <p:nvPicPr>
          <p:cNvPr id="376" name="Google Shape;376;p27"/>
          <p:cNvPicPr preferRelativeResize="0"/>
          <p:nvPr/>
        </p:nvPicPr>
        <p:blipFill rotWithShape="1">
          <a:blip r:embed="rId3">
            <a:alphaModFix/>
          </a:blip>
          <a:srcRect l="11242" r="13000"/>
          <a:stretch/>
        </p:blipFill>
        <p:spPr>
          <a:xfrm>
            <a:off x="1130710" y="2246490"/>
            <a:ext cx="5486400" cy="3628567"/>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28"/>
          <p:cNvSpPr txBox="1">
            <a:spLocks noGrp="1"/>
          </p:cNvSpPr>
          <p:nvPr>
            <p:ph type="title"/>
          </p:nvPr>
        </p:nvSpPr>
        <p:spPr>
          <a:xfrm>
            <a:off x="2895600" y="764373"/>
            <a:ext cx="8610600" cy="1293028"/>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3600"/>
              <a:buFont typeface="Century Gothic"/>
              <a:buNone/>
            </a:pPr>
            <a:r>
              <a:rPr lang="tr-TR" sz="3600" b="1" i="1" dirty="0"/>
              <a:t>SINAVLAR</a:t>
            </a:r>
            <a:endParaRPr sz="3600" b="1" i="1" dirty="0"/>
          </a:p>
        </p:txBody>
      </p:sp>
      <p:sp>
        <p:nvSpPr>
          <p:cNvPr id="382" name="Google Shape;382;p28"/>
          <p:cNvSpPr txBox="1">
            <a:spLocks noGrp="1"/>
          </p:cNvSpPr>
          <p:nvPr>
            <p:ph type="body" idx="1"/>
          </p:nvPr>
        </p:nvSpPr>
        <p:spPr>
          <a:xfrm>
            <a:off x="685800" y="1338547"/>
            <a:ext cx="6821423" cy="4160821"/>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1800"/>
              <a:buChar char="•"/>
            </a:pPr>
            <a:r>
              <a:rPr lang="tr-TR" sz="2000" dirty="0"/>
              <a:t>Dönem içi (</a:t>
            </a:r>
            <a:r>
              <a:rPr lang="tr-TR" sz="2000" b="1" dirty="0"/>
              <a:t>VİZE</a:t>
            </a:r>
            <a:r>
              <a:rPr lang="tr-TR" sz="2000" dirty="0"/>
              <a:t>)</a:t>
            </a:r>
            <a:endParaRPr sz="2400" dirty="0"/>
          </a:p>
          <a:p>
            <a:pPr marL="285750" lvl="0" indent="-285750" algn="l" rtl="0">
              <a:lnSpc>
                <a:spcPct val="90000"/>
              </a:lnSpc>
              <a:spcBef>
                <a:spcPts val="0"/>
              </a:spcBef>
              <a:spcAft>
                <a:spcPts val="0"/>
              </a:spcAft>
              <a:buSzPts val="1800"/>
              <a:buChar char="•"/>
            </a:pPr>
            <a:r>
              <a:rPr lang="tr-TR" sz="2000" dirty="0"/>
              <a:t>Genel sınavlar (</a:t>
            </a:r>
            <a:r>
              <a:rPr lang="tr-TR" sz="2000" b="1" dirty="0"/>
              <a:t>FİNAL</a:t>
            </a:r>
            <a:r>
              <a:rPr lang="tr-TR" sz="2000" dirty="0"/>
              <a:t> ve </a:t>
            </a:r>
            <a:r>
              <a:rPr lang="tr-TR" sz="2000" b="1" dirty="0"/>
              <a:t>BÜTÜNLEME</a:t>
            </a:r>
            <a:r>
              <a:rPr lang="tr-TR" sz="2000" dirty="0"/>
              <a:t>)</a:t>
            </a:r>
            <a:endParaRPr sz="2400" dirty="0"/>
          </a:p>
          <a:p>
            <a:pPr marL="0" lvl="0" indent="0" algn="l" rtl="0">
              <a:lnSpc>
                <a:spcPct val="90000"/>
              </a:lnSpc>
              <a:spcBef>
                <a:spcPts val="0"/>
              </a:spcBef>
              <a:spcAft>
                <a:spcPts val="0"/>
              </a:spcAft>
              <a:buClr>
                <a:schemeClr val="dk1"/>
              </a:buClr>
              <a:buSzPts val="1800"/>
              <a:buNone/>
            </a:pPr>
            <a:r>
              <a:rPr lang="tr-TR" sz="2000" dirty="0"/>
              <a:t>olmak üzere iki ana gruba ayrılır.</a:t>
            </a:r>
            <a:endParaRPr sz="2400" dirty="0"/>
          </a:p>
          <a:p>
            <a:pPr marL="0" lvl="0" indent="0" algn="l" rtl="0">
              <a:lnSpc>
                <a:spcPct val="90000"/>
              </a:lnSpc>
              <a:spcBef>
                <a:spcPts val="0"/>
              </a:spcBef>
              <a:spcAft>
                <a:spcPts val="0"/>
              </a:spcAft>
              <a:buClr>
                <a:schemeClr val="dk1"/>
              </a:buClr>
              <a:buSzPts val="1800"/>
              <a:buNone/>
            </a:pPr>
            <a:r>
              <a:rPr lang="tr-TR" sz="2000" dirty="0"/>
              <a:t>	Dönem içi sınavlar, sürpriz küçük sınav(</a:t>
            </a:r>
            <a:r>
              <a:rPr lang="tr-TR" sz="2000" dirty="0" err="1"/>
              <a:t>quiz</a:t>
            </a:r>
            <a:r>
              <a:rPr lang="tr-TR" sz="2000" dirty="0"/>
              <a:t>), ara sınav ve mazeret sınavı olarak, öğrencinin dönem içi çalışmalarını değerlendirmek amacıyla yapılır.</a:t>
            </a:r>
            <a:endParaRPr sz="2400" dirty="0"/>
          </a:p>
          <a:p>
            <a:pPr marL="0" lvl="0" indent="0" algn="l" rtl="0">
              <a:lnSpc>
                <a:spcPct val="90000"/>
              </a:lnSpc>
              <a:spcBef>
                <a:spcPts val="1000"/>
              </a:spcBef>
              <a:spcAft>
                <a:spcPts val="0"/>
              </a:spcAft>
              <a:buClr>
                <a:schemeClr val="dk1"/>
              </a:buClr>
              <a:buSzPts val="1800"/>
              <a:buNone/>
            </a:pPr>
            <a:r>
              <a:rPr lang="tr-TR" sz="2000" dirty="0"/>
              <a:t>	Genel sınavlar ise öğrencinin dersin tümü üzerindeki başarısını belirlemek için </a:t>
            </a:r>
            <a:r>
              <a:rPr lang="tr-TR" sz="2000" u="sng" dirty="0"/>
              <a:t>yarıyıl/dönem sonu sınavı</a:t>
            </a:r>
            <a:r>
              <a:rPr lang="tr-TR" sz="2000" dirty="0"/>
              <a:t>, </a:t>
            </a:r>
            <a:r>
              <a:rPr lang="tr-TR" sz="2000" u="sng" dirty="0"/>
              <a:t>bütünleme sınavı</a:t>
            </a:r>
            <a:r>
              <a:rPr lang="tr-TR" sz="2000" dirty="0"/>
              <a:t>, </a:t>
            </a:r>
            <a:r>
              <a:rPr lang="tr-TR" sz="2000" u="sng" dirty="0"/>
              <a:t>üç ders sınavı</a:t>
            </a:r>
            <a:r>
              <a:rPr lang="tr-TR" sz="2000" dirty="0"/>
              <a:t>, </a:t>
            </a:r>
            <a:r>
              <a:rPr lang="tr-TR" sz="2000" u="sng" dirty="0"/>
              <a:t>ek sınav </a:t>
            </a:r>
            <a:r>
              <a:rPr lang="tr-TR" sz="2000" dirty="0"/>
              <a:t>ve </a:t>
            </a:r>
            <a:r>
              <a:rPr lang="tr-TR" sz="2000" u="sng" dirty="0"/>
              <a:t>muafiyet sınavı </a:t>
            </a:r>
            <a:r>
              <a:rPr lang="tr-TR" sz="2000" dirty="0"/>
              <a:t>olarak yapılır. </a:t>
            </a:r>
            <a:endParaRPr sz="2400" dirty="0"/>
          </a:p>
          <a:p>
            <a:pPr marL="285750" lvl="0" indent="-285750" algn="l" rtl="0">
              <a:lnSpc>
                <a:spcPct val="90000"/>
              </a:lnSpc>
              <a:spcBef>
                <a:spcPts val="1000"/>
              </a:spcBef>
              <a:spcAft>
                <a:spcPts val="0"/>
              </a:spcAft>
              <a:buSzPts val="1800"/>
              <a:buChar char="•"/>
            </a:pPr>
            <a:r>
              <a:rPr lang="tr-TR" sz="2000" dirty="0"/>
              <a:t>Bu sınavlar yazılı (</a:t>
            </a:r>
            <a:r>
              <a:rPr lang="tr-TR" sz="2000" u="sng" dirty="0"/>
              <a:t>açık üçlü veya çoktan seçmeli</a:t>
            </a:r>
            <a:r>
              <a:rPr lang="tr-TR" sz="2000" dirty="0"/>
              <a:t>), sözlü veya hem yazılı hem sözlü ve/veya uygulamalı olarak yapılabilir. </a:t>
            </a:r>
            <a:endParaRPr sz="2400" dirty="0"/>
          </a:p>
          <a:p>
            <a:pPr marL="0" lvl="0" indent="0" algn="l" rtl="0">
              <a:lnSpc>
                <a:spcPct val="90000"/>
              </a:lnSpc>
              <a:spcBef>
                <a:spcPts val="1000"/>
              </a:spcBef>
              <a:spcAft>
                <a:spcPts val="0"/>
              </a:spcAft>
              <a:buClr>
                <a:schemeClr val="dk1"/>
              </a:buClr>
              <a:buSzPts val="1800"/>
              <a:buNone/>
            </a:pPr>
            <a:endParaRPr sz="1800" dirty="0"/>
          </a:p>
          <a:p>
            <a:pPr marL="0" lvl="0" indent="0" algn="l" rtl="0">
              <a:lnSpc>
                <a:spcPct val="90000"/>
              </a:lnSpc>
              <a:spcBef>
                <a:spcPts val="1000"/>
              </a:spcBef>
              <a:spcAft>
                <a:spcPts val="0"/>
              </a:spcAft>
              <a:buClr>
                <a:schemeClr val="dk1"/>
              </a:buClr>
              <a:buSzPts val="1800"/>
              <a:buNone/>
            </a:pPr>
            <a:endParaRPr sz="1800" dirty="0"/>
          </a:p>
        </p:txBody>
      </p:sp>
      <p:pic>
        <p:nvPicPr>
          <p:cNvPr id="384" name="Google Shape;384;p28" descr="Tips On How To Study 4 Days Before Your UPSR &lt;strong&gt;Exams&lt;/strong&gt; ..."/>
          <p:cNvPicPr preferRelativeResize="0"/>
          <p:nvPr/>
        </p:nvPicPr>
        <p:blipFill rotWithShape="1">
          <a:blip r:embed="rId3">
            <a:alphaModFix/>
          </a:blip>
          <a:srcRect/>
          <a:stretch/>
        </p:blipFill>
        <p:spPr>
          <a:xfrm>
            <a:off x="7126852" y="2057401"/>
            <a:ext cx="3622265" cy="3510304"/>
          </a:xfrm>
          <a:prstGeom prst="rect">
            <a:avLst/>
          </a:prstGeom>
          <a:noFill/>
          <a:ln>
            <a:noFill/>
          </a:ln>
        </p:spPr>
      </p:pic>
      <p:pic>
        <p:nvPicPr>
          <p:cNvPr id="385" name="Google Shape;385;p28" descr="Tips On How To Study 4 Days Before Your UPSR &lt;strong&gt;Exams&lt;/strong&gt; ..."/>
          <p:cNvPicPr preferRelativeResize="0"/>
          <p:nvPr/>
        </p:nvPicPr>
        <p:blipFill rotWithShape="1">
          <a:blip r:embed="rId3">
            <a:alphaModFix/>
          </a:blip>
          <a:srcRect/>
          <a:stretch/>
        </p:blipFill>
        <p:spPr>
          <a:xfrm>
            <a:off x="9116841" y="3690643"/>
            <a:ext cx="2463102" cy="2386970"/>
          </a:xfrm>
          <a:prstGeom prst="rect">
            <a:avLst/>
          </a:prstGeom>
          <a:noFill/>
          <a:ln>
            <a:noFill/>
          </a:ln>
        </p:spPr>
      </p:pic>
      <p:pic>
        <p:nvPicPr>
          <p:cNvPr id="386" name="Google Shape;386;p28" descr="Tips On How To Study 4 Days Before Your UPSR &lt;strong&gt;Exams&lt;/strong&gt; ..."/>
          <p:cNvPicPr preferRelativeResize="0"/>
          <p:nvPr/>
        </p:nvPicPr>
        <p:blipFill rotWithShape="1">
          <a:blip r:embed="rId3">
            <a:alphaModFix/>
          </a:blip>
          <a:srcRect/>
          <a:stretch/>
        </p:blipFill>
        <p:spPr>
          <a:xfrm>
            <a:off x="10613001" y="4719483"/>
            <a:ext cx="1578999" cy="1530194"/>
          </a:xfrm>
          <a:prstGeom prst="rect">
            <a:avLst/>
          </a:prstGeom>
          <a:noFill/>
          <a:ln>
            <a:noFill/>
          </a:ln>
        </p:spPr>
      </p:pic>
      <p:sp>
        <p:nvSpPr>
          <p:cNvPr id="387" name="Google Shape;387;p28"/>
          <p:cNvSpPr/>
          <p:nvPr/>
        </p:nvSpPr>
        <p:spPr>
          <a:xfrm>
            <a:off x="2088801" y="5499368"/>
            <a:ext cx="6415983" cy="1200288"/>
          </a:xfrm>
          <a:prstGeom prst="rect">
            <a:avLst/>
          </a:prstGeom>
          <a:solidFill>
            <a:schemeClr val="lt1"/>
          </a:solidFill>
          <a:ln w="952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tr-TR" sz="1800" b="1" i="0" u="none" strike="noStrike" cap="none" dirty="0">
                <a:solidFill>
                  <a:srgbClr val="FF0000"/>
                </a:solidFill>
                <a:latin typeface="Century Gothic"/>
                <a:ea typeface="Century Gothic"/>
                <a:cs typeface="Century Gothic"/>
                <a:sym typeface="Century Gothic"/>
              </a:rPr>
              <a:t>Yükseköğretim Kurumları Öğrenci Disiplin Yönetmeliği’ne göre kopya çekmek ve çektirmek bir yarıyıl okuldan uzaklaştırma cezası ile sonuçlanmaktadır.</a:t>
            </a:r>
            <a:endParaRPr sz="14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2">
                                            <p:txEl>
                                              <p:pRg st="0" end="0"/>
                                            </p:txEl>
                                          </p:spTgt>
                                        </p:tgtEl>
                                        <p:attrNameLst>
                                          <p:attrName>style.visibility</p:attrName>
                                        </p:attrNameLst>
                                      </p:cBhvr>
                                      <p:to>
                                        <p:strVal val="visible"/>
                                      </p:to>
                                    </p:set>
                                    <p:animEffect transition="in" filter="fade">
                                      <p:cBhvr>
                                        <p:cTn id="7" dur="500"/>
                                        <p:tgtEl>
                                          <p:spTgt spid="38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2">
                                            <p:txEl>
                                              <p:pRg st="1" end="1"/>
                                            </p:txEl>
                                          </p:spTgt>
                                        </p:tgtEl>
                                        <p:attrNameLst>
                                          <p:attrName>style.visibility</p:attrName>
                                        </p:attrNameLst>
                                      </p:cBhvr>
                                      <p:to>
                                        <p:strVal val="visible"/>
                                      </p:to>
                                    </p:set>
                                    <p:animEffect transition="in" filter="fade">
                                      <p:cBhvr>
                                        <p:cTn id="12" dur="500"/>
                                        <p:tgtEl>
                                          <p:spTgt spid="38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2">
                                            <p:txEl>
                                              <p:pRg st="2" end="2"/>
                                            </p:txEl>
                                          </p:spTgt>
                                        </p:tgtEl>
                                        <p:attrNameLst>
                                          <p:attrName>style.visibility</p:attrName>
                                        </p:attrNameLst>
                                      </p:cBhvr>
                                      <p:to>
                                        <p:strVal val="visible"/>
                                      </p:to>
                                    </p:set>
                                    <p:animEffect transition="in" filter="fade">
                                      <p:cBhvr>
                                        <p:cTn id="17" dur="500"/>
                                        <p:tgtEl>
                                          <p:spTgt spid="38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82">
                                            <p:txEl>
                                              <p:pRg st="3" end="3"/>
                                            </p:txEl>
                                          </p:spTgt>
                                        </p:tgtEl>
                                        <p:attrNameLst>
                                          <p:attrName>style.visibility</p:attrName>
                                        </p:attrNameLst>
                                      </p:cBhvr>
                                      <p:to>
                                        <p:strVal val="visible"/>
                                      </p:to>
                                    </p:set>
                                    <p:animEffect transition="in" filter="fade">
                                      <p:cBhvr>
                                        <p:cTn id="22" dur="500"/>
                                        <p:tgtEl>
                                          <p:spTgt spid="38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82">
                                            <p:txEl>
                                              <p:pRg st="4" end="4"/>
                                            </p:txEl>
                                          </p:spTgt>
                                        </p:tgtEl>
                                        <p:attrNameLst>
                                          <p:attrName>style.visibility</p:attrName>
                                        </p:attrNameLst>
                                      </p:cBhvr>
                                      <p:to>
                                        <p:strVal val="visible"/>
                                      </p:to>
                                    </p:set>
                                    <p:animEffect transition="in" filter="fade">
                                      <p:cBhvr>
                                        <p:cTn id="27" dur="500"/>
                                        <p:tgtEl>
                                          <p:spTgt spid="38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82">
                                            <p:txEl>
                                              <p:pRg st="5" end="5"/>
                                            </p:txEl>
                                          </p:spTgt>
                                        </p:tgtEl>
                                        <p:attrNameLst>
                                          <p:attrName>style.visibility</p:attrName>
                                        </p:attrNameLst>
                                      </p:cBhvr>
                                      <p:to>
                                        <p:strVal val="visible"/>
                                      </p:to>
                                    </p:set>
                                    <p:animEffect transition="in" filter="fade">
                                      <p:cBhvr>
                                        <p:cTn id="32" dur="500"/>
                                        <p:tgtEl>
                                          <p:spTgt spid="38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87"/>
                                        </p:tgtEl>
                                        <p:attrNameLst>
                                          <p:attrName>style.visibility</p:attrName>
                                        </p:attrNameLst>
                                      </p:cBhvr>
                                      <p:to>
                                        <p:strVal val="visible"/>
                                      </p:to>
                                    </p:set>
                                    <p:animEffect transition="in" filter="fade">
                                      <p:cBhvr>
                                        <p:cTn id="37" dur="500"/>
                                        <p:tgtEl>
                                          <p:spTgt spid="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29"/>
          <p:cNvSpPr txBox="1">
            <a:spLocks noGrp="1"/>
          </p:cNvSpPr>
          <p:nvPr>
            <p:ph type="title"/>
          </p:nvPr>
        </p:nvSpPr>
        <p:spPr>
          <a:xfrm>
            <a:off x="2895600" y="538948"/>
            <a:ext cx="8610600" cy="1293028"/>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3600"/>
              <a:buFont typeface="Century Gothic"/>
              <a:buNone/>
            </a:pPr>
            <a:r>
              <a:rPr lang="tr-TR" sz="3600" b="1" i="1" dirty="0"/>
              <a:t>DERS BAŞARI NOTU</a:t>
            </a:r>
            <a:endParaRPr sz="3600" b="1" i="1" dirty="0"/>
          </a:p>
        </p:txBody>
      </p:sp>
      <p:sp>
        <p:nvSpPr>
          <p:cNvPr id="393" name="Google Shape;393;p29"/>
          <p:cNvSpPr txBox="1">
            <a:spLocks noGrp="1"/>
          </p:cNvSpPr>
          <p:nvPr>
            <p:ph type="body" idx="1"/>
          </p:nvPr>
        </p:nvSpPr>
        <p:spPr>
          <a:xfrm>
            <a:off x="900113" y="1492045"/>
            <a:ext cx="5905346" cy="5365955"/>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dk1"/>
              </a:buClr>
              <a:buSzPts val="1800"/>
              <a:buNone/>
            </a:pPr>
            <a:r>
              <a:rPr lang="tr-TR" sz="2000" dirty="0"/>
              <a:t>Bir dersteki başarı durumu ‘Ders Başarı Notu’ ile belirlenir. </a:t>
            </a:r>
            <a:endParaRPr sz="2000" dirty="0"/>
          </a:p>
          <a:p>
            <a:pPr marL="285750" lvl="0" indent="-285750" algn="l" rtl="0">
              <a:lnSpc>
                <a:spcPct val="120000"/>
              </a:lnSpc>
              <a:spcBef>
                <a:spcPts val="1000"/>
              </a:spcBef>
              <a:spcAft>
                <a:spcPts val="0"/>
              </a:spcAft>
              <a:buSzPts val="1800"/>
              <a:buChar char="•"/>
            </a:pPr>
            <a:r>
              <a:rPr lang="tr-TR" sz="2000" dirty="0"/>
              <a:t>Dönem sonu başarı notu, vize ve final* (bütünleme) sınavlarının yüzdeliklerine göre hesaplanır.</a:t>
            </a:r>
            <a:endParaRPr sz="2000" dirty="0"/>
          </a:p>
          <a:p>
            <a:pPr marL="0" lvl="0" indent="0" algn="l" rtl="0">
              <a:lnSpc>
                <a:spcPct val="120000"/>
              </a:lnSpc>
              <a:spcBef>
                <a:spcPts val="1000"/>
              </a:spcBef>
              <a:spcAft>
                <a:spcPts val="0"/>
              </a:spcAft>
              <a:buClr>
                <a:schemeClr val="dk1"/>
              </a:buClr>
              <a:buSzPts val="1800"/>
              <a:buNone/>
            </a:pPr>
            <a:r>
              <a:rPr lang="tr-TR" sz="2000" i="1" dirty="0"/>
              <a:t>*Öğretim üyesinin hazırladığı programa bağlı olarak ara sınavlar, ödevler, uygulamalı çalışmalar vb. bu notlara katkıda bulunmaktadır.</a:t>
            </a:r>
            <a:endParaRPr sz="2400" dirty="0"/>
          </a:p>
          <a:p>
            <a:pPr marL="0" lvl="0" indent="0" algn="l" rtl="0">
              <a:lnSpc>
                <a:spcPct val="120000"/>
              </a:lnSpc>
              <a:spcBef>
                <a:spcPts val="1000"/>
              </a:spcBef>
              <a:spcAft>
                <a:spcPts val="0"/>
              </a:spcAft>
              <a:buSzPts val="1800"/>
              <a:buNone/>
            </a:pPr>
            <a:r>
              <a:rPr lang="tr-TR" sz="2000" dirty="0">
                <a:highlight>
                  <a:srgbClr val="FFFF00"/>
                </a:highlight>
              </a:rPr>
              <a:t>Her dersin sorumlu öğretim üyesi size ders başında ders içerikleri (</a:t>
            </a:r>
            <a:r>
              <a:rPr lang="tr-TR" sz="2000" dirty="0" err="1">
                <a:highlight>
                  <a:srgbClr val="FFFF00"/>
                </a:highlight>
              </a:rPr>
              <a:t>syllabus</a:t>
            </a:r>
            <a:r>
              <a:rPr lang="tr-TR" sz="2000" dirty="0">
                <a:highlight>
                  <a:srgbClr val="FFFF00"/>
                </a:highlight>
              </a:rPr>
              <a:t>) hakkında bilgi verecektir. Bunları dikkatle okuyun ve dönem boyunca ders izlencesini takip edin!</a:t>
            </a:r>
            <a:endParaRPr sz="2000" dirty="0">
              <a:highlight>
                <a:srgbClr val="FFFF00"/>
              </a:highlight>
            </a:endParaRPr>
          </a:p>
        </p:txBody>
      </p:sp>
      <p:pic>
        <p:nvPicPr>
          <p:cNvPr id="395" name="Google Shape;395;p29" descr="NIACL ASSISTANT EXAM: GK &amp; COMPUTER QUESTIONS - All Exam Tips"/>
          <p:cNvPicPr preferRelativeResize="0"/>
          <p:nvPr/>
        </p:nvPicPr>
        <p:blipFill rotWithShape="1">
          <a:blip r:embed="rId3">
            <a:alphaModFix/>
          </a:blip>
          <a:srcRect/>
          <a:stretch/>
        </p:blipFill>
        <p:spPr>
          <a:xfrm>
            <a:off x="7417371" y="2075649"/>
            <a:ext cx="4088829" cy="3066622"/>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30"/>
          <p:cNvSpPr txBox="1">
            <a:spLocks noGrp="1"/>
          </p:cNvSpPr>
          <p:nvPr>
            <p:ph type="title"/>
          </p:nvPr>
        </p:nvSpPr>
        <p:spPr>
          <a:xfrm>
            <a:off x="2895600" y="764373"/>
            <a:ext cx="8610600" cy="1293028"/>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3600"/>
              <a:buFont typeface="Century Gothic"/>
              <a:buNone/>
            </a:pPr>
            <a:r>
              <a:rPr lang="tr-TR" sz="3600" b="1" i="1"/>
              <a:t>DERS BAŞARI NOTU</a:t>
            </a:r>
            <a:endParaRPr sz="3600" b="1" i="1"/>
          </a:p>
        </p:txBody>
      </p:sp>
      <p:sp>
        <p:nvSpPr>
          <p:cNvPr id="401" name="Google Shape;401;p30"/>
          <p:cNvSpPr txBox="1">
            <a:spLocks noGrp="1"/>
          </p:cNvSpPr>
          <p:nvPr>
            <p:ph type="body" idx="1"/>
          </p:nvPr>
        </p:nvSpPr>
        <p:spPr>
          <a:xfrm>
            <a:off x="712380" y="2057400"/>
            <a:ext cx="6202770" cy="4457699"/>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dk1"/>
              </a:buClr>
              <a:buSzPts val="1800"/>
              <a:buNone/>
            </a:pPr>
            <a:r>
              <a:rPr lang="tr-TR" sz="2000" u="sng" dirty="0"/>
              <a:t>Dönem içi </a:t>
            </a:r>
            <a:r>
              <a:rPr lang="tr-TR" sz="2000" dirty="0"/>
              <a:t>notlarının her birinin ders başarı puanına katkısı toplamı </a:t>
            </a:r>
            <a:r>
              <a:rPr lang="tr-TR" sz="2000" b="1" dirty="0"/>
              <a:t>%40-%70 </a:t>
            </a:r>
            <a:r>
              <a:rPr lang="tr-TR" sz="2000" dirty="0"/>
              <a:t>aralığında olmak koşulu ile ilgili </a:t>
            </a:r>
            <a:r>
              <a:rPr lang="tr-TR" sz="2000" dirty="0">
                <a:solidFill>
                  <a:srgbClr val="FF0000"/>
                </a:solidFill>
              </a:rPr>
              <a:t>öğretim elemanı tarafından belirlenir. </a:t>
            </a:r>
            <a:endParaRPr sz="2400" dirty="0">
              <a:solidFill>
                <a:srgbClr val="FF0000"/>
              </a:solidFill>
            </a:endParaRPr>
          </a:p>
          <a:p>
            <a:pPr marL="0" lvl="0" indent="0" algn="l" rtl="0">
              <a:lnSpc>
                <a:spcPct val="120000"/>
              </a:lnSpc>
              <a:spcBef>
                <a:spcPts val="1000"/>
              </a:spcBef>
              <a:spcAft>
                <a:spcPts val="0"/>
              </a:spcAft>
              <a:buClr>
                <a:schemeClr val="dk1"/>
              </a:buClr>
              <a:buSzPts val="1800"/>
              <a:buNone/>
            </a:pPr>
            <a:endParaRPr sz="2000" dirty="0"/>
          </a:p>
          <a:p>
            <a:pPr marL="0" lvl="0" indent="0" algn="l" rtl="0">
              <a:lnSpc>
                <a:spcPct val="120000"/>
              </a:lnSpc>
              <a:spcBef>
                <a:spcPts val="1000"/>
              </a:spcBef>
              <a:spcAft>
                <a:spcPts val="0"/>
              </a:spcAft>
              <a:buClr>
                <a:schemeClr val="dk1"/>
              </a:buClr>
              <a:buSzPts val="1800"/>
              <a:buNone/>
            </a:pPr>
            <a:r>
              <a:rPr lang="tr-TR" sz="2000" u="sng" dirty="0"/>
              <a:t>Dönem sonu </a:t>
            </a:r>
            <a:r>
              <a:rPr lang="tr-TR" sz="2000" dirty="0"/>
              <a:t>sınavının ders başarı puanına katkısı </a:t>
            </a:r>
            <a:r>
              <a:rPr lang="tr-TR" sz="2000" b="1" dirty="0"/>
              <a:t>%30-60 </a:t>
            </a:r>
            <a:r>
              <a:rPr lang="tr-TR" sz="2000" dirty="0"/>
              <a:t>aralığında olmak koşulu ile ilgili </a:t>
            </a:r>
            <a:r>
              <a:rPr lang="tr-TR" sz="2000" dirty="0">
                <a:solidFill>
                  <a:srgbClr val="FF0000"/>
                </a:solidFill>
              </a:rPr>
              <a:t>öğretim elemanı tarafından dönem başında belirlenir. </a:t>
            </a:r>
            <a:endParaRPr sz="2400" dirty="0">
              <a:solidFill>
                <a:srgbClr val="FF0000"/>
              </a:solidFill>
            </a:endParaRPr>
          </a:p>
        </p:txBody>
      </p:sp>
      <p:pic>
        <p:nvPicPr>
          <p:cNvPr id="403" name="Google Shape;403;p30" descr="Matric maths &lt;strong&gt;exam&lt;/strong&gt; &lt;strong&gt;paper&lt;/strong&gt; leaked in Limpopo by Primedia ..."/>
          <p:cNvPicPr preferRelativeResize="0"/>
          <p:nvPr/>
        </p:nvPicPr>
        <p:blipFill rotWithShape="1">
          <a:blip r:embed="rId3">
            <a:alphaModFix/>
          </a:blip>
          <a:srcRect/>
          <a:stretch/>
        </p:blipFill>
        <p:spPr>
          <a:xfrm>
            <a:off x="7487006" y="2079894"/>
            <a:ext cx="3814095" cy="381409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31"/>
          <p:cNvSpPr txBox="1">
            <a:spLocks noGrp="1"/>
          </p:cNvSpPr>
          <p:nvPr>
            <p:ph type="body" idx="1"/>
          </p:nvPr>
        </p:nvSpPr>
        <p:spPr>
          <a:xfrm>
            <a:off x="884775" y="2057401"/>
            <a:ext cx="5999351" cy="450015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800"/>
              <a:buNone/>
            </a:pPr>
            <a:r>
              <a:rPr lang="tr-TR" sz="2400" dirty="0"/>
              <a:t>Sınıf mevcudu 20’den az ise; doğrudan mutlak değerlendirme uygulanacaktır. </a:t>
            </a:r>
            <a:endParaRPr sz="2800" dirty="0"/>
          </a:p>
          <a:p>
            <a:pPr marL="0" lvl="0" indent="0" algn="l" rtl="0">
              <a:lnSpc>
                <a:spcPct val="90000"/>
              </a:lnSpc>
              <a:spcBef>
                <a:spcPts val="1000"/>
              </a:spcBef>
              <a:spcAft>
                <a:spcPts val="0"/>
              </a:spcAft>
              <a:buClr>
                <a:schemeClr val="dk1"/>
              </a:buClr>
              <a:buSzPts val="1800"/>
              <a:buNone/>
            </a:pPr>
            <a:r>
              <a:rPr lang="tr-TR" sz="2400" dirty="0"/>
              <a:t>Sınıf mevcudu 20 ve üzerinde ise; sınıf başarı ortalaması dikkate alınarak not sistemine karar verilecektir. </a:t>
            </a:r>
            <a:endParaRPr sz="2800" dirty="0"/>
          </a:p>
          <a:p>
            <a:pPr marL="685800" lvl="1" indent="-228600" algn="l" rtl="0">
              <a:lnSpc>
                <a:spcPct val="90000"/>
              </a:lnSpc>
              <a:spcBef>
                <a:spcPts val="500"/>
              </a:spcBef>
              <a:spcAft>
                <a:spcPts val="0"/>
              </a:spcAft>
              <a:buClr>
                <a:schemeClr val="dk1"/>
              </a:buClr>
              <a:buSzPts val="1800"/>
              <a:buChar char="•"/>
            </a:pPr>
            <a:r>
              <a:rPr lang="tr-TR" sz="2400" dirty="0"/>
              <a:t>Sınıf ortalaması 60 ve üzeri olması durumunda mutlak değerlendirme, </a:t>
            </a:r>
            <a:endParaRPr sz="2800" dirty="0"/>
          </a:p>
          <a:p>
            <a:pPr marL="685800" lvl="1" indent="-228600" algn="l" rtl="0">
              <a:lnSpc>
                <a:spcPct val="90000"/>
              </a:lnSpc>
              <a:spcBef>
                <a:spcPts val="500"/>
              </a:spcBef>
              <a:spcAft>
                <a:spcPts val="0"/>
              </a:spcAft>
              <a:buClr>
                <a:schemeClr val="dk1"/>
              </a:buClr>
              <a:buSzPts val="1800"/>
              <a:buChar char="•"/>
            </a:pPr>
            <a:r>
              <a:rPr lang="tr-TR" sz="2400" dirty="0"/>
              <a:t>Sınıf ortalaması 60’tan küçük olması durumunda ise bağıl değerlendirme uygulanacaktır.</a:t>
            </a:r>
            <a:endParaRPr sz="2800" dirty="0"/>
          </a:p>
        </p:txBody>
      </p:sp>
      <p:sp>
        <p:nvSpPr>
          <p:cNvPr id="410" name="Google Shape;410;p31"/>
          <p:cNvSpPr txBox="1">
            <a:spLocks noGrp="1"/>
          </p:cNvSpPr>
          <p:nvPr>
            <p:ph type="title"/>
          </p:nvPr>
        </p:nvSpPr>
        <p:spPr>
          <a:xfrm>
            <a:off x="2895600" y="764373"/>
            <a:ext cx="8610600" cy="1293028"/>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3600"/>
              <a:buFont typeface="Century Gothic"/>
              <a:buNone/>
            </a:pPr>
            <a:r>
              <a:rPr lang="tr-TR" sz="3600" b="1" i="1" dirty="0"/>
              <a:t>DERS BAŞARI NOTU</a:t>
            </a:r>
            <a:endParaRPr sz="3600" b="1" i="1" dirty="0"/>
          </a:p>
        </p:txBody>
      </p:sp>
      <p:pic>
        <p:nvPicPr>
          <p:cNvPr id="411" name="Google Shape;411;p31" descr="7 Verbs Followed By Infinitive And -ing Forms - KSEnglish"/>
          <p:cNvPicPr preferRelativeResize="0"/>
          <p:nvPr/>
        </p:nvPicPr>
        <p:blipFill rotWithShape="1">
          <a:blip r:embed="rId3">
            <a:alphaModFix/>
          </a:blip>
          <a:srcRect/>
          <a:stretch/>
        </p:blipFill>
        <p:spPr>
          <a:xfrm>
            <a:off x="6737555" y="2512756"/>
            <a:ext cx="4768645" cy="196706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8">
                                            <p:txEl>
                                              <p:pRg st="0" end="0"/>
                                            </p:txEl>
                                          </p:spTgt>
                                        </p:tgtEl>
                                        <p:attrNameLst>
                                          <p:attrName>style.visibility</p:attrName>
                                        </p:attrNameLst>
                                      </p:cBhvr>
                                      <p:to>
                                        <p:strVal val="visible"/>
                                      </p:to>
                                    </p:set>
                                    <p:animEffect transition="in" filter="fade">
                                      <p:cBhvr>
                                        <p:cTn id="7" dur="500"/>
                                        <p:tgtEl>
                                          <p:spTgt spid="40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8">
                                            <p:txEl>
                                              <p:pRg st="1" end="1"/>
                                            </p:txEl>
                                          </p:spTgt>
                                        </p:tgtEl>
                                        <p:attrNameLst>
                                          <p:attrName>style.visibility</p:attrName>
                                        </p:attrNameLst>
                                      </p:cBhvr>
                                      <p:to>
                                        <p:strVal val="visible"/>
                                      </p:to>
                                    </p:set>
                                    <p:animEffect transition="in" filter="fade">
                                      <p:cBhvr>
                                        <p:cTn id="12" dur="500"/>
                                        <p:tgtEl>
                                          <p:spTgt spid="40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8">
                                            <p:txEl>
                                              <p:pRg st="2" end="2"/>
                                            </p:txEl>
                                          </p:spTgt>
                                        </p:tgtEl>
                                        <p:attrNameLst>
                                          <p:attrName>style.visibility</p:attrName>
                                        </p:attrNameLst>
                                      </p:cBhvr>
                                      <p:to>
                                        <p:strVal val="visible"/>
                                      </p:to>
                                    </p:set>
                                    <p:animEffect transition="in" filter="fade">
                                      <p:cBhvr>
                                        <p:cTn id="17" dur="500"/>
                                        <p:tgtEl>
                                          <p:spTgt spid="40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08">
                                            <p:txEl>
                                              <p:pRg st="3" end="3"/>
                                            </p:txEl>
                                          </p:spTgt>
                                        </p:tgtEl>
                                        <p:attrNameLst>
                                          <p:attrName>style.visibility</p:attrName>
                                        </p:attrNameLst>
                                      </p:cBhvr>
                                      <p:to>
                                        <p:strVal val="visible"/>
                                      </p:to>
                                    </p:set>
                                    <p:animEffect transition="in" filter="fade">
                                      <p:cBhvr>
                                        <p:cTn id="22" dur="500"/>
                                        <p:tgtEl>
                                          <p:spTgt spid="40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7" name="Google Shape;417;p32"/>
          <p:cNvSpPr/>
          <p:nvPr/>
        </p:nvSpPr>
        <p:spPr>
          <a:xfrm>
            <a:off x="5651649" y="1408897"/>
            <a:ext cx="7540951" cy="507831"/>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1800"/>
              <a:buFont typeface="Arial"/>
              <a:buNone/>
            </a:pPr>
            <a:r>
              <a:rPr lang="tr-TR" sz="1800" b="1" i="0" u="none" strike="noStrike" cap="none" dirty="0">
                <a:solidFill>
                  <a:schemeClr val="dk1"/>
                </a:solidFill>
                <a:latin typeface="Calibri"/>
                <a:ea typeface="Calibri"/>
                <a:cs typeface="Calibri"/>
                <a:sym typeface="Calibri"/>
              </a:rPr>
              <a:t>Mutlak Değerlendirme Tablosu</a:t>
            </a:r>
            <a:endParaRPr sz="1800" b="1" i="0" u="none" strike="noStrike" cap="none" dirty="0">
              <a:solidFill>
                <a:schemeClr val="dk1"/>
              </a:solidFill>
              <a:latin typeface="Calibri"/>
              <a:ea typeface="Calibri"/>
              <a:cs typeface="Calibri"/>
              <a:sym typeface="Calibri"/>
            </a:endParaRPr>
          </a:p>
        </p:txBody>
      </p:sp>
      <p:sp>
        <p:nvSpPr>
          <p:cNvPr id="418" name="Google Shape;418;p32"/>
          <p:cNvSpPr txBox="1"/>
          <p:nvPr/>
        </p:nvSpPr>
        <p:spPr>
          <a:xfrm>
            <a:off x="231123" y="2308009"/>
            <a:ext cx="6753001" cy="332394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800"/>
              <a:buFont typeface="Arial"/>
              <a:buNone/>
            </a:pPr>
            <a:r>
              <a:rPr lang="tr-TR" sz="1800" b="0" i="0" u="none" strike="noStrike" cap="none" dirty="0">
                <a:solidFill>
                  <a:schemeClr val="dk1"/>
                </a:solidFill>
                <a:latin typeface="Century Gothic"/>
                <a:ea typeface="Century Gothic"/>
                <a:cs typeface="Century Gothic"/>
                <a:sym typeface="Century Gothic"/>
              </a:rPr>
              <a:t>Koşullu geçer notların başarılı kabul edilebilmesi için öğrencinin akademik ortalamasının mezuniyet öncesinde en az </a:t>
            </a:r>
            <a:r>
              <a:rPr lang="tr-TR" sz="1800" b="1" i="0" u="none" strike="noStrike" cap="none" dirty="0">
                <a:solidFill>
                  <a:schemeClr val="dk1"/>
                </a:solidFill>
                <a:latin typeface="Century Gothic"/>
                <a:ea typeface="Century Gothic"/>
                <a:cs typeface="Century Gothic"/>
                <a:sym typeface="Century Gothic"/>
              </a:rPr>
              <a:t>2.25</a:t>
            </a:r>
            <a:r>
              <a:rPr lang="tr-TR" sz="1800" b="0" i="0" u="none" strike="noStrike" cap="none" dirty="0">
                <a:solidFill>
                  <a:schemeClr val="dk1"/>
                </a:solidFill>
                <a:latin typeface="Century Gothic"/>
                <a:ea typeface="Century Gothic"/>
                <a:cs typeface="Century Gothic"/>
                <a:sym typeface="Century Gothic"/>
              </a:rPr>
              <a:t> olması gerekir. </a:t>
            </a:r>
            <a:endParaRPr dirty="0"/>
          </a:p>
          <a:p>
            <a:pPr marL="0" marR="0" lvl="0" indent="0" algn="l" rtl="0">
              <a:lnSpc>
                <a:spcPct val="150000"/>
              </a:lnSpc>
              <a:spcBef>
                <a:spcPts val="0"/>
              </a:spcBef>
              <a:spcAft>
                <a:spcPts val="0"/>
              </a:spcAft>
              <a:buClr>
                <a:srgbClr val="000000"/>
              </a:buClr>
              <a:buSzPts val="1800"/>
              <a:buFont typeface="Arial"/>
              <a:buNone/>
            </a:pPr>
            <a:endParaRPr sz="1800" b="0" i="0" u="none" strike="noStrike" cap="none" dirty="0">
              <a:solidFill>
                <a:schemeClr val="dk1"/>
              </a:solidFill>
              <a:latin typeface="Century Gothic"/>
              <a:ea typeface="Century Gothic"/>
              <a:cs typeface="Century Gothic"/>
              <a:sym typeface="Century Gothic"/>
            </a:endParaRPr>
          </a:p>
          <a:p>
            <a:pPr lvl="0">
              <a:lnSpc>
                <a:spcPct val="150000"/>
              </a:lnSpc>
            </a:pPr>
            <a:r>
              <a:rPr lang="tr-TR" sz="1800" b="1" i="0" u="none" strike="noStrike" cap="none" dirty="0">
                <a:solidFill>
                  <a:schemeClr val="dk1"/>
                </a:solidFill>
                <a:latin typeface="Century Gothic"/>
                <a:ea typeface="Century Gothic"/>
                <a:cs typeface="Century Gothic"/>
                <a:sym typeface="Century Gothic"/>
              </a:rPr>
              <a:t>Ayrıca bkz. </a:t>
            </a:r>
            <a:r>
              <a:rPr lang="tr-TR" sz="1400" b="0" i="0" u="none" strike="noStrike" cap="none" dirty="0">
                <a:solidFill>
                  <a:srgbClr val="000000"/>
                </a:solidFill>
                <a:latin typeface="Arial"/>
                <a:ea typeface="Arial"/>
                <a:cs typeface="Arial"/>
                <a:sym typeface="Arial"/>
              </a:rPr>
              <a:t>DEĞERLENDİRME VE NOTLANDIRMA YÖNERGESİ</a:t>
            </a:r>
            <a:r>
              <a:rPr lang="tr-TR" sz="1800" b="1" i="0" u="none" strike="noStrike" cap="none" dirty="0">
                <a:solidFill>
                  <a:schemeClr val="dk1"/>
                </a:solidFill>
                <a:latin typeface="Century Gothic"/>
                <a:ea typeface="Century Gothic"/>
                <a:cs typeface="Century Gothic"/>
                <a:sym typeface="Century Gothic"/>
              </a:rPr>
              <a:t>: </a:t>
            </a:r>
            <a:r>
              <a:rPr lang="tr-TR" sz="1800" u="sng" dirty="0">
                <a:solidFill>
                  <a:schemeClr val="dk1"/>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https://www.pau.edu.tr/dsbmyo/tr/sayfa/pau-not-sistemi</a:t>
            </a:r>
            <a:endParaRPr lang="tr-TR" sz="1800" dirty="0">
              <a:solidFill>
                <a:schemeClr val="dk1"/>
              </a:solidFill>
              <a:latin typeface="Century Gothic"/>
              <a:ea typeface="Century Gothic"/>
              <a:cs typeface="Century Gothic"/>
              <a:sym typeface="Century Gothic"/>
            </a:endParaRPr>
          </a:p>
          <a:p>
            <a:pPr marL="0" marR="0" lvl="0" indent="0" algn="l" rtl="0">
              <a:lnSpc>
                <a:spcPct val="150000"/>
              </a:lnSpc>
              <a:spcBef>
                <a:spcPts val="0"/>
              </a:spcBef>
              <a:spcAft>
                <a:spcPts val="0"/>
              </a:spcAft>
              <a:buNone/>
            </a:pP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800"/>
              <a:buFont typeface="Arial"/>
              <a:buNone/>
            </a:pPr>
            <a:endParaRPr sz="1800" b="0" i="0" u="none" strike="noStrike" cap="none" dirty="0">
              <a:solidFill>
                <a:schemeClr val="dk1"/>
              </a:solidFill>
              <a:latin typeface="Century Gothic"/>
              <a:ea typeface="Century Gothic"/>
              <a:cs typeface="Century Gothic"/>
              <a:sym typeface="Century Gothic"/>
            </a:endParaRPr>
          </a:p>
        </p:txBody>
      </p:sp>
      <p:sp>
        <p:nvSpPr>
          <p:cNvPr id="419" name="Google Shape;419;p32"/>
          <p:cNvSpPr txBox="1">
            <a:spLocks noGrp="1"/>
          </p:cNvSpPr>
          <p:nvPr>
            <p:ph type="title"/>
          </p:nvPr>
        </p:nvSpPr>
        <p:spPr>
          <a:xfrm>
            <a:off x="2255520" y="340994"/>
            <a:ext cx="8610600" cy="1293028"/>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3600"/>
              <a:buFont typeface="Century Gothic"/>
              <a:buNone/>
            </a:pPr>
            <a:r>
              <a:rPr lang="tr-TR" sz="3600" b="1" i="1" dirty="0"/>
              <a:t>MUTLAK DEĞERLENDİRME </a:t>
            </a:r>
            <a:endParaRPr sz="3600" b="1" i="1" dirty="0"/>
          </a:p>
        </p:txBody>
      </p:sp>
      <p:graphicFrame>
        <p:nvGraphicFramePr>
          <p:cNvPr id="420" name="Google Shape;420;p32"/>
          <p:cNvGraphicFramePr/>
          <p:nvPr>
            <p:extLst>
              <p:ext uri="{D42A27DB-BD31-4B8C-83A1-F6EECF244321}">
                <p14:modId xmlns:p14="http://schemas.microsoft.com/office/powerpoint/2010/main" val="3033470273"/>
              </p:ext>
            </p:extLst>
          </p:nvPr>
        </p:nvGraphicFramePr>
        <p:xfrm>
          <a:off x="6984124" y="1927944"/>
          <a:ext cx="4522076" cy="4549054"/>
        </p:xfrm>
        <a:graphic>
          <a:graphicData uri="http://schemas.openxmlformats.org/drawingml/2006/table">
            <a:tbl>
              <a:tblPr>
                <a:noFill/>
                <a:tableStyleId>{D064F094-E8B5-4F2C-ABBC-AD91B13B5A5E}</a:tableStyleId>
              </a:tblPr>
              <a:tblGrid>
                <a:gridCol w="1003055">
                  <a:extLst>
                    <a:ext uri="{9D8B030D-6E8A-4147-A177-3AD203B41FA5}">
                      <a16:colId xmlns:a16="http://schemas.microsoft.com/office/drawing/2014/main" val="20000"/>
                    </a:ext>
                  </a:extLst>
                </a:gridCol>
                <a:gridCol w="1063659">
                  <a:extLst>
                    <a:ext uri="{9D8B030D-6E8A-4147-A177-3AD203B41FA5}">
                      <a16:colId xmlns:a16="http://schemas.microsoft.com/office/drawing/2014/main" val="20001"/>
                    </a:ext>
                  </a:extLst>
                </a:gridCol>
                <a:gridCol w="1171242">
                  <a:extLst>
                    <a:ext uri="{9D8B030D-6E8A-4147-A177-3AD203B41FA5}">
                      <a16:colId xmlns:a16="http://schemas.microsoft.com/office/drawing/2014/main" val="20002"/>
                    </a:ext>
                  </a:extLst>
                </a:gridCol>
                <a:gridCol w="1284120">
                  <a:extLst>
                    <a:ext uri="{9D8B030D-6E8A-4147-A177-3AD203B41FA5}">
                      <a16:colId xmlns:a16="http://schemas.microsoft.com/office/drawing/2014/main" val="20003"/>
                    </a:ext>
                  </a:extLst>
                </a:gridCol>
              </a:tblGrid>
              <a:tr h="549046">
                <a:tc>
                  <a:txBody>
                    <a:bodyPr/>
                    <a:lstStyle/>
                    <a:p>
                      <a:pPr marL="0" marR="0" lvl="0" indent="0" algn="ctr" rtl="0">
                        <a:lnSpc>
                          <a:spcPct val="100000"/>
                        </a:lnSpc>
                        <a:spcBef>
                          <a:spcPts val="0"/>
                        </a:spcBef>
                        <a:spcAft>
                          <a:spcPts val="0"/>
                        </a:spcAft>
                        <a:buNone/>
                      </a:pPr>
                      <a:r>
                        <a:rPr lang="tr-TR" sz="1100" b="1" u="none" strike="noStrike" cap="none">
                          <a:latin typeface="Arial"/>
                          <a:ea typeface="Arial"/>
                          <a:cs typeface="Arial"/>
                          <a:sym typeface="Arial"/>
                        </a:rPr>
                        <a:t>Başarı Notu</a:t>
                      </a:r>
                      <a:endParaRPr sz="1400" u="none" strike="noStrike" cap="none">
                        <a:latin typeface="Arial"/>
                        <a:ea typeface="Arial"/>
                        <a:cs typeface="Arial"/>
                        <a:sym typeface="Arial"/>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tr-TR" sz="1100" b="1" u="none" strike="noStrike" cap="none" dirty="0">
                          <a:latin typeface="Arial"/>
                          <a:ea typeface="Arial"/>
                          <a:cs typeface="Arial"/>
                          <a:sym typeface="Arial"/>
                        </a:rPr>
                        <a:t>Başarı Puanı</a:t>
                      </a:r>
                      <a:endParaRPr sz="1400" u="none" strike="noStrike" cap="none" dirty="0">
                        <a:latin typeface="Arial"/>
                        <a:ea typeface="Arial"/>
                        <a:cs typeface="Arial"/>
                        <a:sym typeface="Arial"/>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tr-TR" sz="1100" b="1" u="none" strike="noStrike" cap="none" dirty="0">
                          <a:latin typeface="Arial"/>
                          <a:ea typeface="Arial"/>
                          <a:cs typeface="Arial"/>
                          <a:sym typeface="Arial"/>
                        </a:rPr>
                        <a:t>Başarı</a:t>
                      </a:r>
                      <a:endParaRPr sz="1400" u="none" strike="noStrike" cap="none" dirty="0">
                        <a:latin typeface="Arial"/>
                        <a:ea typeface="Arial"/>
                        <a:cs typeface="Arial"/>
                        <a:sym typeface="Arial"/>
                      </a:endParaRPr>
                    </a:p>
                    <a:p>
                      <a:pPr marL="0" marR="0" lvl="0" indent="0" algn="ctr" rtl="0">
                        <a:lnSpc>
                          <a:spcPct val="100000"/>
                        </a:lnSpc>
                        <a:spcBef>
                          <a:spcPts val="0"/>
                        </a:spcBef>
                        <a:spcAft>
                          <a:spcPts val="0"/>
                        </a:spcAft>
                        <a:buNone/>
                      </a:pPr>
                      <a:r>
                        <a:rPr lang="tr-TR" sz="1100" b="1" u="none" strike="noStrike" cap="none" dirty="0">
                          <a:latin typeface="Arial"/>
                          <a:ea typeface="Arial"/>
                          <a:cs typeface="Arial"/>
                          <a:sym typeface="Arial"/>
                        </a:rPr>
                        <a:t>Notu Katsayı</a:t>
                      </a:r>
                      <a:endParaRPr sz="1400" u="none" strike="noStrike" cap="none" dirty="0">
                        <a:latin typeface="Arial"/>
                        <a:ea typeface="Arial"/>
                        <a:cs typeface="Arial"/>
                        <a:sym typeface="Arial"/>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tr-TR" sz="1100" b="1" u="none" strike="noStrike" cap="none">
                          <a:latin typeface="Arial"/>
                          <a:ea typeface="Arial"/>
                          <a:cs typeface="Arial"/>
                          <a:sym typeface="Arial"/>
                        </a:rPr>
                        <a:t>Sonuç</a:t>
                      </a:r>
                      <a:endParaRPr sz="1400" u="none" strike="noStrike" cap="none">
                        <a:latin typeface="Arial"/>
                        <a:ea typeface="Arial"/>
                        <a:cs typeface="Arial"/>
                        <a:sym typeface="Arial"/>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33334">
                <a:tc>
                  <a:txBody>
                    <a:bodyPr/>
                    <a:lstStyle/>
                    <a:p>
                      <a:pPr marL="0" marR="0" lvl="0" indent="0" algn="l" rtl="0">
                        <a:lnSpc>
                          <a:spcPct val="100000"/>
                        </a:lnSpc>
                        <a:spcBef>
                          <a:spcPts val="0"/>
                        </a:spcBef>
                        <a:spcAft>
                          <a:spcPts val="0"/>
                        </a:spcAft>
                        <a:buNone/>
                      </a:pPr>
                      <a:r>
                        <a:rPr lang="tr-TR" sz="1100" u="none" strike="noStrike" cap="none">
                          <a:latin typeface="Arial"/>
                          <a:ea typeface="Arial"/>
                          <a:cs typeface="Arial"/>
                          <a:sym typeface="Arial"/>
                        </a:rPr>
                        <a:t>A1</a:t>
                      </a:r>
                      <a:endParaRPr sz="1400" u="none" strike="noStrike" cap="none">
                        <a:latin typeface="Arial"/>
                        <a:ea typeface="Arial"/>
                        <a:cs typeface="Arial"/>
                        <a:sym typeface="Aria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tr-TR" sz="1100" u="none" strike="noStrike" cap="none">
                          <a:latin typeface="Arial"/>
                          <a:ea typeface="Arial"/>
                          <a:cs typeface="Arial"/>
                          <a:sym typeface="Arial"/>
                        </a:rPr>
                        <a:t>95-100</a:t>
                      </a:r>
                      <a:endParaRPr sz="1400" u="none" strike="noStrike" cap="none">
                        <a:latin typeface="Arial"/>
                        <a:ea typeface="Arial"/>
                        <a:cs typeface="Arial"/>
                        <a:sym typeface="Aria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tr-TR" sz="1100" u="none" strike="noStrike" cap="none">
                          <a:latin typeface="Arial"/>
                          <a:ea typeface="Arial"/>
                          <a:cs typeface="Arial"/>
                          <a:sym typeface="Arial"/>
                        </a:rPr>
                        <a:t>4.00</a:t>
                      </a:r>
                      <a:endParaRPr sz="1400" u="none" strike="noStrike" cap="none">
                        <a:latin typeface="Arial"/>
                        <a:ea typeface="Arial"/>
                        <a:cs typeface="Arial"/>
                        <a:sym typeface="Aria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rowSpan="8">
                  <a:txBody>
                    <a:bodyPr/>
                    <a:lstStyle/>
                    <a:p>
                      <a:pPr marL="0" marR="0" lvl="0" indent="0" algn="ctr" rtl="0">
                        <a:lnSpc>
                          <a:spcPct val="100000"/>
                        </a:lnSpc>
                        <a:spcBef>
                          <a:spcPts val="0"/>
                        </a:spcBef>
                        <a:spcAft>
                          <a:spcPts val="0"/>
                        </a:spcAft>
                        <a:buNone/>
                      </a:pPr>
                      <a:endParaRPr sz="1400" u="none" strike="noStrike" cap="none">
                        <a:latin typeface="Arial"/>
                        <a:ea typeface="Arial"/>
                        <a:cs typeface="Arial"/>
                        <a:sym typeface="Arial"/>
                      </a:endParaRPr>
                    </a:p>
                    <a:p>
                      <a:pPr marL="0" marR="0" lvl="0" indent="0" algn="ctr" rtl="0">
                        <a:lnSpc>
                          <a:spcPct val="100000"/>
                        </a:lnSpc>
                        <a:spcBef>
                          <a:spcPts val="0"/>
                        </a:spcBef>
                        <a:spcAft>
                          <a:spcPts val="0"/>
                        </a:spcAft>
                        <a:buNone/>
                      </a:pPr>
                      <a:r>
                        <a:rPr lang="tr-TR" sz="1100" b="1" u="none" strike="noStrike" cap="none">
                          <a:latin typeface="Arial"/>
                          <a:ea typeface="Arial"/>
                          <a:cs typeface="Arial"/>
                          <a:sym typeface="Arial"/>
                        </a:rPr>
                        <a:t>Geçer Not</a:t>
                      </a:r>
                      <a:endParaRPr sz="1400" u="none" strike="noStrike" cap="none">
                        <a:latin typeface="Arial"/>
                        <a:ea typeface="Arial"/>
                        <a:cs typeface="Arial"/>
                        <a:sym typeface="Arial"/>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33334">
                <a:tc>
                  <a:txBody>
                    <a:bodyPr/>
                    <a:lstStyle/>
                    <a:p>
                      <a:pPr marL="0" marR="0" lvl="0" indent="0" algn="l" rtl="0">
                        <a:lnSpc>
                          <a:spcPct val="100000"/>
                        </a:lnSpc>
                        <a:spcBef>
                          <a:spcPts val="0"/>
                        </a:spcBef>
                        <a:spcAft>
                          <a:spcPts val="0"/>
                        </a:spcAft>
                        <a:buNone/>
                      </a:pPr>
                      <a:r>
                        <a:rPr lang="tr-TR" sz="1100" u="none" strike="noStrike" cap="none">
                          <a:latin typeface="Arial"/>
                          <a:ea typeface="Arial"/>
                          <a:cs typeface="Arial"/>
                          <a:sym typeface="Arial"/>
                        </a:rPr>
                        <a:t>A2</a:t>
                      </a:r>
                      <a:endParaRPr sz="1400" u="none" strike="noStrike" cap="none">
                        <a:latin typeface="Arial"/>
                        <a:ea typeface="Arial"/>
                        <a:cs typeface="Arial"/>
                        <a:sym typeface="Aria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tr-TR" sz="1100" u="none" strike="noStrike" cap="none">
                          <a:latin typeface="Arial"/>
                          <a:ea typeface="Arial"/>
                          <a:cs typeface="Arial"/>
                          <a:sym typeface="Arial"/>
                        </a:rPr>
                        <a:t>90-94</a:t>
                      </a:r>
                      <a:endParaRPr sz="1400" u="none" strike="noStrike" cap="none">
                        <a:latin typeface="Arial"/>
                        <a:ea typeface="Arial"/>
                        <a:cs typeface="Arial"/>
                        <a:sym typeface="Aria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tr-TR" sz="1100" u="none" strike="noStrike" cap="none">
                          <a:latin typeface="Arial"/>
                          <a:ea typeface="Arial"/>
                          <a:cs typeface="Arial"/>
                          <a:sym typeface="Arial"/>
                        </a:rPr>
                        <a:t>3.75</a:t>
                      </a:r>
                      <a:endParaRPr sz="1400" u="none" strike="noStrike" cap="none">
                        <a:latin typeface="Arial"/>
                        <a:ea typeface="Arial"/>
                        <a:cs typeface="Arial"/>
                        <a:sym typeface="Aria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vMerge="1">
                  <a:txBody>
                    <a:bodyPr/>
                    <a:lstStyle/>
                    <a:p>
                      <a:endParaRPr lang="tr-TR"/>
                    </a:p>
                  </a:txBody>
                  <a:tcPr/>
                </a:tc>
                <a:extLst>
                  <a:ext uri="{0D108BD9-81ED-4DB2-BD59-A6C34878D82A}">
                    <a16:rowId xmlns:a16="http://schemas.microsoft.com/office/drawing/2014/main" val="10002"/>
                  </a:ext>
                </a:extLst>
              </a:tr>
              <a:tr h="333334">
                <a:tc>
                  <a:txBody>
                    <a:bodyPr/>
                    <a:lstStyle/>
                    <a:p>
                      <a:pPr marL="0" marR="0" lvl="0" indent="0" algn="l" rtl="0">
                        <a:lnSpc>
                          <a:spcPct val="100000"/>
                        </a:lnSpc>
                        <a:spcBef>
                          <a:spcPts val="0"/>
                        </a:spcBef>
                        <a:spcAft>
                          <a:spcPts val="0"/>
                        </a:spcAft>
                        <a:buNone/>
                      </a:pPr>
                      <a:r>
                        <a:rPr lang="tr-TR" sz="1100" u="none" strike="noStrike" cap="none">
                          <a:latin typeface="Arial"/>
                          <a:ea typeface="Arial"/>
                          <a:cs typeface="Arial"/>
                          <a:sym typeface="Arial"/>
                        </a:rPr>
                        <a:t>A3</a:t>
                      </a:r>
                      <a:endParaRPr sz="1400" u="none" strike="noStrike" cap="none">
                        <a:latin typeface="Arial"/>
                        <a:ea typeface="Arial"/>
                        <a:cs typeface="Arial"/>
                        <a:sym typeface="Aria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tr-TR" sz="1100" u="none" strike="noStrike" cap="none">
                          <a:latin typeface="Arial"/>
                          <a:ea typeface="Arial"/>
                          <a:cs typeface="Arial"/>
                          <a:sym typeface="Arial"/>
                        </a:rPr>
                        <a:t>85-89</a:t>
                      </a:r>
                      <a:endParaRPr sz="1400" u="none" strike="noStrike" cap="none">
                        <a:latin typeface="Arial"/>
                        <a:ea typeface="Arial"/>
                        <a:cs typeface="Arial"/>
                        <a:sym typeface="Aria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tr-TR" sz="1100" u="none" strike="noStrike" cap="none">
                          <a:latin typeface="Arial"/>
                          <a:ea typeface="Arial"/>
                          <a:cs typeface="Arial"/>
                          <a:sym typeface="Arial"/>
                        </a:rPr>
                        <a:t>3.50</a:t>
                      </a:r>
                      <a:endParaRPr sz="1400" u="none" strike="noStrike" cap="none">
                        <a:latin typeface="Arial"/>
                        <a:ea typeface="Arial"/>
                        <a:cs typeface="Arial"/>
                        <a:sym typeface="Aria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vMerge="1">
                  <a:txBody>
                    <a:bodyPr/>
                    <a:lstStyle/>
                    <a:p>
                      <a:endParaRPr lang="tr-TR"/>
                    </a:p>
                  </a:txBody>
                  <a:tcPr/>
                </a:tc>
                <a:extLst>
                  <a:ext uri="{0D108BD9-81ED-4DB2-BD59-A6C34878D82A}">
                    <a16:rowId xmlns:a16="http://schemas.microsoft.com/office/drawing/2014/main" val="10003"/>
                  </a:ext>
                </a:extLst>
              </a:tr>
              <a:tr h="333334">
                <a:tc>
                  <a:txBody>
                    <a:bodyPr/>
                    <a:lstStyle/>
                    <a:p>
                      <a:pPr marL="0" marR="0" lvl="0" indent="0" algn="l" rtl="0">
                        <a:lnSpc>
                          <a:spcPct val="100000"/>
                        </a:lnSpc>
                        <a:spcBef>
                          <a:spcPts val="0"/>
                        </a:spcBef>
                        <a:spcAft>
                          <a:spcPts val="0"/>
                        </a:spcAft>
                        <a:buNone/>
                      </a:pPr>
                      <a:r>
                        <a:rPr lang="tr-TR" sz="1100" u="none" strike="noStrike" cap="none">
                          <a:latin typeface="Arial"/>
                          <a:ea typeface="Arial"/>
                          <a:cs typeface="Arial"/>
                          <a:sym typeface="Arial"/>
                        </a:rPr>
                        <a:t>B1</a:t>
                      </a:r>
                      <a:endParaRPr sz="1400" u="none" strike="noStrike" cap="none">
                        <a:latin typeface="Arial"/>
                        <a:ea typeface="Arial"/>
                        <a:cs typeface="Arial"/>
                        <a:sym typeface="Aria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tr-TR" sz="1100" u="none" strike="noStrike" cap="none">
                          <a:latin typeface="Arial"/>
                          <a:ea typeface="Arial"/>
                          <a:cs typeface="Arial"/>
                          <a:sym typeface="Arial"/>
                        </a:rPr>
                        <a:t>80-84</a:t>
                      </a:r>
                      <a:endParaRPr sz="1400" u="none" strike="noStrike" cap="none">
                        <a:latin typeface="Arial"/>
                        <a:ea typeface="Arial"/>
                        <a:cs typeface="Arial"/>
                        <a:sym typeface="Aria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tr-TR" sz="1100" u="none" strike="noStrike" cap="none">
                          <a:latin typeface="Arial"/>
                          <a:ea typeface="Arial"/>
                          <a:cs typeface="Arial"/>
                          <a:sym typeface="Arial"/>
                        </a:rPr>
                        <a:t>3.25</a:t>
                      </a:r>
                      <a:endParaRPr sz="1400" u="none" strike="noStrike" cap="none">
                        <a:latin typeface="Arial"/>
                        <a:ea typeface="Arial"/>
                        <a:cs typeface="Arial"/>
                        <a:sym typeface="Aria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vMerge="1">
                  <a:txBody>
                    <a:bodyPr/>
                    <a:lstStyle/>
                    <a:p>
                      <a:endParaRPr lang="tr-TR"/>
                    </a:p>
                  </a:txBody>
                  <a:tcPr/>
                </a:tc>
                <a:extLst>
                  <a:ext uri="{0D108BD9-81ED-4DB2-BD59-A6C34878D82A}">
                    <a16:rowId xmlns:a16="http://schemas.microsoft.com/office/drawing/2014/main" val="10004"/>
                  </a:ext>
                </a:extLst>
              </a:tr>
              <a:tr h="333334">
                <a:tc>
                  <a:txBody>
                    <a:bodyPr/>
                    <a:lstStyle/>
                    <a:p>
                      <a:pPr marL="0" marR="0" lvl="0" indent="0" algn="l" rtl="0">
                        <a:lnSpc>
                          <a:spcPct val="100000"/>
                        </a:lnSpc>
                        <a:spcBef>
                          <a:spcPts val="0"/>
                        </a:spcBef>
                        <a:spcAft>
                          <a:spcPts val="0"/>
                        </a:spcAft>
                        <a:buNone/>
                      </a:pPr>
                      <a:r>
                        <a:rPr lang="tr-TR" sz="1100" u="none" strike="noStrike" cap="none">
                          <a:latin typeface="Arial"/>
                          <a:ea typeface="Arial"/>
                          <a:cs typeface="Arial"/>
                          <a:sym typeface="Arial"/>
                        </a:rPr>
                        <a:t>B2</a:t>
                      </a:r>
                      <a:endParaRPr sz="1400" u="none" strike="noStrike" cap="none">
                        <a:latin typeface="Arial"/>
                        <a:ea typeface="Arial"/>
                        <a:cs typeface="Arial"/>
                        <a:sym typeface="Aria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tr-TR" sz="1100" u="none" strike="noStrike" cap="none">
                          <a:latin typeface="Arial"/>
                          <a:ea typeface="Arial"/>
                          <a:cs typeface="Arial"/>
                          <a:sym typeface="Arial"/>
                        </a:rPr>
                        <a:t>75-79</a:t>
                      </a:r>
                      <a:endParaRPr sz="1400" u="none" strike="noStrike" cap="none">
                        <a:latin typeface="Arial"/>
                        <a:ea typeface="Arial"/>
                        <a:cs typeface="Arial"/>
                        <a:sym typeface="Aria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tr-TR" sz="1100" u="none" strike="noStrike" cap="none">
                          <a:latin typeface="Arial"/>
                          <a:ea typeface="Arial"/>
                          <a:cs typeface="Arial"/>
                          <a:sym typeface="Arial"/>
                        </a:rPr>
                        <a:t>3.00</a:t>
                      </a:r>
                      <a:endParaRPr sz="1400" u="none" strike="noStrike" cap="none">
                        <a:latin typeface="Arial"/>
                        <a:ea typeface="Arial"/>
                        <a:cs typeface="Arial"/>
                        <a:sym typeface="Aria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vMerge="1">
                  <a:txBody>
                    <a:bodyPr/>
                    <a:lstStyle/>
                    <a:p>
                      <a:endParaRPr lang="tr-TR"/>
                    </a:p>
                  </a:txBody>
                  <a:tcPr/>
                </a:tc>
                <a:extLst>
                  <a:ext uri="{0D108BD9-81ED-4DB2-BD59-A6C34878D82A}">
                    <a16:rowId xmlns:a16="http://schemas.microsoft.com/office/drawing/2014/main" val="10005"/>
                  </a:ext>
                </a:extLst>
              </a:tr>
              <a:tr h="333334">
                <a:tc>
                  <a:txBody>
                    <a:bodyPr/>
                    <a:lstStyle/>
                    <a:p>
                      <a:pPr marL="0" marR="0" lvl="0" indent="0" algn="l" rtl="0">
                        <a:lnSpc>
                          <a:spcPct val="100000"/>
                        </a:lnSpc>
                        <a:spcBef>
                          <a:spcPts val="0"/>
                        </a:spcBef>
                        <a:spcAft>
                          <a:spcPts val="0"/>
                        </a:spcAft>
                        <a:buNone/>
                      </a:pPr>
                      <a:r>
                        <a:rPr lang="tr-TR" sz="1100" u="none" strike="noStrike" cap="none">
                          <a:latin typeface="Arial"/>
                          <a:ea typeface="Arial"/>
                          <a:cs typeface="Arial"/>
                          <a:sym typeface="Arial"/>
                        </a:rPr>
                        <a:t>B3</a:t>
                      </a:r>
                      <a:endParaRPr sz="1400" u="none" strike="noStrike" cap="none">
                        <a:latin typeface="Arial"/>
                        <a:ea typeface="Arial"/>
                        <a:cs typeface="Arial"/>
                        <a:sym typeface="Aria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tr-TR" sz="1100" u="none" strike="noStrike" cap="none">
                          <a:latin typeface="Arial"/>
                          <a:ea typeface="Arial"/>
                          <a:cs typeface="Arial"/>
                          <a:sym typeface="Arial"/>
                        </a:rPr>
                        <a:t>70-74</a:t>
                      </a:r>
                      <a:endParaRPr sz="1400" u="none" strike="noStrike" cap="none">
                        <a:latin typeface="Arial"/>
                        <a:ea typeface="Arial"/>
                        <a:cs typeface="Arial"/>
                        <a:sym typeface="Aria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tr-TR" sz="1100" u="none" strike="noStrike" cap="none">
                          <a:latin typeface="Arial"/>
                          <a:ea typeface="Arial"/>
                          <a:cs typeface="Arial"/>
                          <a:sym typeface="Arial"/>
                        </a:rPr>
                        <a:t>2.75</a:t>
                      </a:r>
                      <a:endParaRPr sz="1400" u="none" strike="noStrike" cap="none">
                        <a:latin typeface="Arial"/>
                        <a:ea typeface="Arial"/>
                        <a:cs typeface="Arial"/>
                        <a:sym typeface="Aria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vMerge="1">
                  <a:txBody>
                    <a:bodyPr/>
                    <a:lstStyle/>
                    <a:p>
                      <a:endParaRPr lang="tr-TR"/>
                    </a:p>
                  </a:txBody>
                  <a:tcPr/>
                </a:tc>
                <a:extLst>
                  <a:ext uri="{0D108BD9-81ED-4DB2-BD59-A6C34878D82A}">
                    <a16:rowId xmlns:a16="http://schemas.microsoft.com/office/drawing/2014/main" val="10006"/>
                  </a:ext>
                </a:extLst>
              </a:tr>
              <a:tr h="333334">
                <a:tc>
                  <a:txBody>
                    <a:bodyPr/>
                    <a:lstStyle/>
                    <a:p>
                      <a:pPr marL="0" marR="0" lvl="0" indent="0" algn="l" rtl="0">
                        <a:lnSpc>
                          <a:spcPct val="100000"/>
                        </a:lnSpc>
                        <a:spcBef>
                          <a:spcPts val="0"/>
                        </a:spcBef>
                        <a:spcAft>
                          <a:spcPts val="0"/>
                        </a:spcAft>
                        <a:buNone/>
                      </a:pPr>
                      <a:r>
                        <a:rPr lang="tr-TR" sz="1100" u="none" strike="noStrike" cap="none">
                          <a:latin typeface="Arial"/>
                          <a:ea typeface="Arial"/>
                          <a:cs typeface="Arial"/>
                          <a:sym typeface="Arial"/>
                        </a:rPr>
                        <a:t>C1</a:t>
                      </a:r>
                      <a:endParaRPr sz="1400" u="none" strike="noStrike" cap="none">
                        <a:latin typeface="Arial"/>
                        <a:ea typeface="Arial"/>
                        <a:cs typeface="Arial"/>
                        <a:sym typeface="Aria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tr-TR" sz="1100" u="none" strike="noStrike" cap="none">
                          <a:latin typeface="Arial"/>
                          <a:ea typeface="Arial"/>
                          <a:cs typeface="Arial"/>
                          <a:sym typeface="Arial"/>
                        </a:rPr>
                        <a:t>65-69</a:t>
                      </a:r>
                      <a:endParaRPr sz="1400" u="none" strike="noStrike" cap="none">
                        <a:latin typeface="Arial"/>
                        <a:ea typeface="Arial"/>
                        <a:cs typeface="Arial"/>
                        <a:sym typeface="Aria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tr-TR" sz="1100" u="none" strike="noStrike" cap="none">
                          <a:latin typeface="Arial"/>
                          <a:ea typeface="Arial"/>
                          <a:cs typeface="Arial"/>
                          <a:sym typeface="Arial"/>
                        </a:rPr>
                        <a:t>2.50</a:t>
                      </a:r>
                      <a:endParaRPr sz="1400" u="none" strike="noStrike" cap="none">
                        <a:latin typeface="Arial"/>
                        <a:ea typeface="Arial"/>
                        <a:cs typeface="Arial"/>
                        <a:sym typeface="Aria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vMerge="1">
                  <a:txBody>
                    <a:bodyPr/>
                    <a:lstStyle/>
                    <a:p>
                      <a:endParaRPr lang="tr-TR"/>
                    </a:p>
                  </a:txBody>
                  <a:tcPr/>
                </a:tc>
                <a:extLst>
                  <a:ext uri="{0D108BD9-81ED-4DB2-BD59-A6C34878D82A}">
                    <a16:rowId xmlns:a16="http://schemas.microsoft.com/office/drawing/2014/main" val="10007"/>
                  </a:ext>
                </a:extLst>
              </a:tr>
              <a:tr h="333334">
                <a:tc>
                  <a:txBody>
                    <a:bodyPr/>
                    <a:lstStyle/>
                    <a:p>
                      <a:pPr marL="0" marR="0" lvl="0" indent="0" algn="l" rtl="0">
                        <a:lnSpc>
                          <a:spcPct val="100000"/>
                        </a:lnSpc>
                        <a:spcBef>
                          <a:spcPts val="0"/>
                        </a:spcBef>
                        <a:spcAft>
                          <a:spcPts val="0"/>
                        </a:spcAft>
                        <a:buNone/>
                      </a:pPr>
                      <a:r>
                        <a:rPr lang="tr-TR" sz="1100" u="none" strike="noStrike" cap="none">
                          <a:latin typeface="Arial"/>
                          <a:ea typeface="Arial"/>
                          <a:cs typeface="Arial"/>
                          <a:sym typeface="Arial"/>
                        </a:rPr>
                        <a:t>C2</a:t>
                      </a:r>
                      <a:endParaRPr sz="1400" u="none" strike="noStrike" cap="none">
                        <a:latin typeface="Arial"/>
                        <a:ea typeface="Arial"/>
                        <a:cs typeface="Arial"/>
                        <a:sym typeface="Aria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tr-TR" sz="1100" u="none" strike="noStrike" cap="none">
                          <a:latin typeface="Arial"/>
                          <a:ea typeface="Arial"/>
                          <a:cs typeface="Arial"/>
                          <a:sym typeface="Arial"/>
                        </a:rPr>
                        <a:t>60-64</a:t>
                      </a:r>
                      <a:endParaRPr sz="1400" u="none" strike="noStrike" cap="none">
                        <a:latin typeface="Arial"/>
                        <a:ea typeface="Arial"/>
                        <a:cs typeface="Arial"/>
                        <a:sym typeface="Aria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tr-TR" sz="1100" u="none" strike="noStrike" cap="none" dirty="0">
                          <a:latin typeface="Arial"/>
                          <a:ea typeface="Arial"/>
                          <a:cs typeface="Arial"/>
                          <a:sym typeface="Arial"/>
                        </a:rPr>
                        <a:t>2.25</a:t>
                      </a:r>
                      <a:endParaRPr sz="1400" u="none" strike="noStrike" cap="none" dirty="0">
                        <a:latin typeface="Arial"/>
                        <a:ea typeface="Arial"/>
                        <a:cs typeface="Arial"/>
                        <a:sym typeface="Aria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vMerge="1">
                  <a:txBody>
                    <a:bodyPr/>
                    <a:lstStyle/>
                    <a:p>
                      <a:endParaRPr lang="tr-TR"/>
                    </a:p>
                  </a:txBody>
                  <a:tcPr/>
                </a:tc>
                <a:extLst>
                  <a:ext uri="{0D108BD9-81ED-4DB2-BD59-A6C34878D82A}">
                    <a16:rowId xmlns:a16="http://schemas.microsoft.com/office/drawing/2014/main" val="10008"/>
                  </a:ext>
                </a:extLst>
              </a:tr>
              <a:tr h="333334">
                <a:tc>
                  <a:txBody>
                    <a:bodyPr/>
                    <a:lstStyle/>
                    <a:p>
                      <a:pPr marL="0" marR="0" lvl="0" indent="0" algn="l" rtl="0">
                        <a:lnSpc>
                          <a:spcPct val="100000"/>
                        </a:lnSpc>
                        <a:spcBef>
                          <a:spcPts val="0"/>
                        </a:spcBef>
                        <a:spcAft>
                          <a:spcPts val="0"/>
                        </a:spcAft>
                        <a:buNone/>
                      </a:pPr>
                      <a:r>
                        <a:rPr lang="tr-TR" sz="1100" u="none" strike="noStrike" cap="none">
                          <a:latin typeface="Arial"/>
                          <a:ea typeface="Arial"/>
                          <a:cs typeface="Arial"/>
                          <a:sym typeface="Arial"/>
                        </a:rPr>
                        <a:t>D1</a:t>
                      </a:r>
                      <a:endParaRPr sz="1400" u="none" strike="noStrike" cap="none">
                        <a:latin typeface="Arial"/>
                        <a:ea typeface="Arial"/>
                        <a:cs typeface="Arial"/>
                        <a:sym typeface="Aria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tr-TR" sz="1100" u="none" strike="noStrike" cap="none">
                          <a:latin typeface="Arial"/>
                          <a:ea typeface="Arial"/>
                          <a:cs typeface="Arial"/>
                          <a:sym typeface="Arial"/>
                        </a:rPr>
                        <a:t>55-59</a:t>
                      </a:r>
                      <a:endParaRPr sz="1400" u="none" strike="noStrike" cap="none">
                        <a:latin typeface="Arial"/>
                        <a:ea typeface="Arial"/>
                        <a:cs typeface="Arial"/>
                        <a:sym typeface="Aria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tr-TR" sz="1100" u="none" strike="noStrike" cap="none">
                          <a:latin typeface="Arial"/>
                          <a:ea typeface="Arial"/>
                          <a:cs typeface="Arial"/>
                          <a:sym typeface="Arial"/>
                        </a:rPr>
                        <a:t>2.00</a:t>
                      </a:r>
                      <a:endParaRPr sz="1400" u="none" strike="noStrike" cap="none">
                        <a:latin typeface="Arial"/>
                        <a:ea typeface="Arial"/>
                        <a:cs typeface="Arial"/>
                        <a:sym typeface="Aria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rowSpan="2">
                  <a:txBody>
                    <a:bodyPr/>
                    <a:lstStyle/>
                    <a:p>
                      <a:pPr marL="0" marR="0" lvl="0" indent="0" algn="ctr" rtl="0">
                        <a:lnSpc>
                          <a:spcPct val="100000"/>
                        </a:lnSpc>
                        <a:spcBef>
                          <a:spcPts val="0"/>
                        </a:spcBef>
                        <a:spcAft>
                          <a:spcPts val="0"/>
                        </a:spcAft>
                        <a:buNone/>
                      </a:pPr>
                      <a:r>
                        <a:rPr lang="tr-TR" sz="1100" b="1" u="none" strike="noStrike" cap="none">
                          <a:latin typeface="Arial"/>
                          <a:ea typeface="Arial"/>
                          <a:cs typeface="Arial"/>
                          <a:sym typeface="Arial"/>
                        </a:rPr>
                        <a:t>Koşullu Geçer</a:t>
                      </a:r>
                      <a:endParaRPr sz="1400" u="none" strike="noStrike" cap="none">
                        <a:latin typeface="Arial"/>
                        <a:ea typeface="Arial"/>
                        <a:cs typeface="Arial"/>
                        <a:sym typeface="Arial"/>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333334">
                <a:tc>
                  <a:txBody>
                    <a:bodyPr/>
                    <a:lstStyle/>
                    <a:p>
                      <a:pPr marL="0" marR="0" lvl="0" indent="0" algn="l" rtl="0">
                        <a:lnSpc>
                          <a:spcPct val="100000"/>
                        </a:lnSpc>
                        <a:spcBef>
                          <a:spcPts val="0"/>
                        </a:spcBef>
                        <a:spcAft>
                          <a:spcPts val="0"/>
                        </a:spcAft>
                        <a:buNone/>
                      </a:pPr>
                      <a:r>
                        <a:rPr lang="tr-TR" sz="1100" u="none" strike="noStrike" cap="none">
                          <a:latin typeface="Arial"/>
                          <a:ea typeface="Arial"/>
                          <a:cs typeface="Arial"/>
                          <a:sym typeface="Arial"/>
                        </a:rPr>
                        <a:t>D2</a:t>
                      </a:r>
                      <a:endParaRPr sz="1400" u="none" strike="noStrike" cap="none">
                        <a:latin typeface="Arial"/>
                        <a:ea typeface="Arial"/>
                        <a:cs typeface="Arial"/>
                        <a:sym typeface="Aria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tr-TR" sz="1100" u="none" strike="noStrike" cap="none">
                          <a:latin typeface="Arial"/>
                          <a:ea typeface="Arial"/>
                          <a:cs typeface="Arial"/>
                          <a:sym typeface="Arial"/>
                        </a:rPr>
                        <a:t>50-54</a:t>
                      </a:r>
                      <a:endParaRPr sz="1400" u="none" strike="noStrike" cap="none">
                        <a:latin typeface="Arial"/>
                        <a:ea typeface="Arial"/>
                        <a:cs typeface="Arial"/>
                        <a:sym typeface="Aria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tr-TR" sz="1100" u="none" strike="noStrike" cap="none" dirty="0">
                          <a:latin typeface="Arial"/>
                          <a:ea typeface="Arial"/>
                          <a:cs typeface="Arial"/>
                          <a:sym typeface="Arial"/>
                        </a:rPr>
                        <a:t>1.75</a:t>
                      </a:r>
                      <a:endParaRPr sz="1400" u="none" strike="noStrike" cap="none" dirty="0">
                        <a:latin typeface="Arial"/>
                        <a:ea typeface="Arial"/>
                        <a:cs typeface="Arial"/>
                        <a:sym typeface="Aria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vMerge="1">
                  <a:txBody>
                    <a:bodyPr/>
                    <a:lstStyle/>
                    <a:p>
                      <a:endParaRPr lang="tr-TR"/>
                    </a:p>
                  </a:txBody>
                  <a:tcPr/>
                </a:tc>
                <a:extLst>
                  <a:ext uri="{0D108BD9-81ED-4DB2-BD59-A6C34878D82A}">
                    <a16:rowId xmlns:a16="http://schemas.microsoft.com/office/drawing/2014/main" val="10010"/>
                  </a:ext>
                </a:extLst>
              </a:tr>
              <a:tr h="333334">
                <a:tc>
                  <a:txBody>
                    <a:bodyPr/>
                    <a:lstStyle/>
                    <a:p>
                      <a:pPr marL="0" marR="0" lvl="0" indent="0" algn="l" rtl="0">
                        <a:lnSpc>
                          <a:spcPct val="100000"/>
                        </a:lnSpc>
                        <a:spcBef>
                          <a:spcPts val="0"/>
                        </a:spcBef>
                        <a:spcAft>
                          <a:spcPts val="0"/>
                        </a:spcAft>
                        <a:buNone/>
                      </a:pPr>
                      <a:r>
                        <a:rPr lang="tr-TR" sz="1100" u="none" strike="noStrike" cap="none">
                          <a:latin typeface="Arial"/>
                          <a:ea typeface="Arial"/>
                          <a:cs typeface="Arial"/>
                          <a:sym typeface="Arial"/>
                        </a:rPr>
                        <a:t>F1</a:t>
                      </a:r>
                      <a:endParaRPr sz="1400" u="none" strike="noStrike" cap="none">
                        <a:latin typeface="Arial"/>
                        <a:ea typeface="Arial"/>
                        <a:cs typeface="Arial"/>
                        <a:sym typeface="Aria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tr-TR" sz="1100" u="none" strike="noStrike" cap="none">
                          <a:latin typeface="Arial"/>
                          <a:ea typeface="Arial"/>
                          <a:cs typeface="Arial"/>
                          <a:sym typeface="Arial"/>
                        </a:rPr>
                        <a:t>0-49</a:t>
                      </a:r>
                      <a:endParaRPr sz="1400" u="none" strike="noStrike" cap="none">
                        <a:latin typeface="Arial"/>
                        <a:ea typeface="Arial"/>
                        <a:cs typeface="Arial"/>
                        <a:sym typeface="Aria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tr-TR" sz="1100" u="none" strike="noStrike" cap="none">
                          <a:latin typeface="Arial"/>
                          <a:ea typeface="Arial"/>
                          <a:cs typeface="Arial"/>
                          <a:sym typeface="Arial"/>
                        </a:rPr>
                        <a:t>0.00</a:t>
                      </a:r>
                      <a:endParaRPr sz="1400" u="none" strike="noStrike" cap="none">
                        <a:latin typeface="Arial"/>
                        <a:ea typeface="Arial"/>
                        <a:cs typeface="Arial"/>
                        <a:sym typeface="Aria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rowSpan="2">
                  <a:txBody>
                    <a:bodyPr/>
                    <a:lstStyle/>
                    <a:p>
                      <a:pPr marL="0" marR="0" lvl="0" indent="0" algn="ctr" rtl="0">
                        <a:lnSpc>
                          <a:spcPct val="100000"/>
                        </a:lnSpc>
                        <a:spcBef>
                          <a:spcPts val="0"/>
                        </a:spcBef>
                        <a:spcAft>
                          <a:spcPts val="0"/>
                        </a:spcAft>
                        <a:buNone/>
                      </a:pPr>
                      <a:r>
                        <a:rPr lang="tr-TR" sz="1100" b="1" u="none" strike="noStrike" cap="none">
                          <a:latin typeface="Arial"/>
                          <a:ea typeface="Arial"/>
                          <a:cs typeface="Arial"/>
                          <a:sym typeface="Arial"/>
                        </a:rPr>
                        <a:t>Başarısız</a:t>
                      </a:r>
                      <a:endParaRPr sz="1400" u="none" strike="noStrike" cap="none">
                        <a:latin typeface="Arial"/>
                        <a:ea typeface="Arial"/>
                        <a:cs typeface="Arial"/>
                        <a:sym typeface="Arial"/>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11"/>
                  </a:ext>
                </a:extLst>
              </a:tr>
              <a:tr h="333334">
                <a:tc>
                  <a:txBody>
                    <a:bodyPr/>
                    <a:lstStyle/>
                    <a:p>
                      <a:pPr marL="0" marR="0" lvl="0" indent="0" algn="l" rtl="0">
                        <a:lnSpc>
                          <a:spcPct val="100000"/>
                        </a:lnSpc>
                        <a:spcBef>
                          <a:spcPts val="0"/>
                        </a:spcBef>
                        <a:spcAft>
                          <a:spcPts val="0"/>
                        </a:spcAft>
                        <a:buNone/>
                      </a:pPr>
                      <a:r>
                        <a:rPr lang="tr-TR" sz="1100" u="none" strike="noStrike" cap="none">
                          <a:latin typeface="Arial"/>
                          <a:ea typeface="Arial"/>
                          <a:cs typeface="Arial"/>
                          <a:sym typeface="Arial"/>
                        </a:rPr>
                        <a:t>F2</a:t>
                      </a:r>
                      <a:endParaRPr sz="1400" u="none" strike="noStrike" cap="none">
                        <a:latin typeface="Arial"/>
                        <a:ea typeface="Arial"/>
                        <a:cs typeface="Arial"/>
                        <a:sym typeface="Aria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tr-TR" sz="1100" u="none" strike="noStrike" cap="none" dirty="0">
                          <a:latin typeface="Arial"/>
                          <a:ea typeface="Arial"/>
                          <a:cs typeface="Arial"/>
                          <a:sym typeface="Arial"/>
                        </a:rPr>
                        <a:t>Devamsız</a:t>
                      </a:r>
                      <a:endParaRPr sz="1400" u="none" strike="noStrike" cap="none" dirty="0">
                        <a:latin typeface="Arial"/>
                        <a:ea typeface="Arial"/>
                        <a:cs typeface="Arial"/>
                        <a:sym typeface="Aria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tr-TR" sz="1100" u="none" strike="noStrike" cap="none" dirty="0">
                          <a:latin typeface="Arial"/>
                          <a:ea typeface="Arial"/>
                          <a:cs typeface="Arial"/>
                          <a:sym typeface="Arial"/>
                        </a:rPr>
                        <a:t>0.00</a:t>
                      </a:r>
                      <a:endParaRPr sz="1400" u="none" strike="noStrike" cap="none" dirty="0">
                        <a:latin typeface="Arial"/>
                        <a:ea typeface="Arial"/>
                        <a:cs typeface="Arial"/>
                        <a:sym typeface="Aria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vMerge="1">
                  <a:txBody>
                    <a:bodyPr/>
                    <a:lstStyle/>
                    <a:p>
                      <a:endParaRPr lang="tr-TR"/>
                    </a:p>
                  </a:txBody>
                  <a:tcPr/>
                </a:tc>
                <a:extLst>
                  <a:ext uri="{0D108BD9-81ED-4DB2-BD59-A6C34878D82A}">
                    <a16:rowId xmlns:a16="http://schemas.microsoft.com/office/drawing/2014/main" val="10012"/>
                  </a:ext>
                </a:extLst>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33"/>
          <p:cNvSpPr/>
          <p:nvPr/>
        </p:nvSpPr>
        <p:spPr>
          <a:xfrm>
            <a:off x="791900" y="1618537"/>
            <a:ext cx="5036332" cy="48936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tr-TR" sz="2400" b="0" i="0" u="none" strike="noStrike" cap="none" dirty="0">
                <a:solidFill>
                  <a:schemeClr val="dk1"/>
                </a:solidFill>
                <a:latin typeface="Century Gothic"/>
                <a:ea typeface="Century Gothic"/>
                <a:cs typeface="Century Gothic"/>
                <a:sym typeface="Century Gothic"/>
              </a:rPr>
              <a:t>Bir dersten F1, F2 notlarından birini alan öğrenci, o dersi açıldığı ilk yarıyılda tekrarlamak zorundadır. </a:t>
            </a:r>
            <a:endParaRPr sz="24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endParaRPr sz="24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r>
              <a:rPr lang="tr-TR" sz="2400" b="0" i="0" u="none" strike="noStrike" cap="none" dirty="0">
                <a:solidFill>
                  <a:schemeClr val="dk1"/>
                </a:solidFill>
                <a:latin typeface="Century Gothic"/>
                <a:ea typeface="Century Gothic"/>
                <a:cs typeface="Century Gothic"/>
                <a:sym typeface="Century Gothic"/>
              </a:rPr>
              <a:t>Ancak tekrarlanan derslerin yarıyıl ders programlarında çakışması halinde, öğrenci bu derslerden birini ilgili yönetim kurulu kararıyla almayabilir. </a:t>
            </a:r>
            <a:endParaRPr sz="24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endParaRPr sz="24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r>
              <a:rPr lang="tr-TR" sz="2400" b="0" i="0" u="none" strike="noStrike" cap="none" dirty="0">
                <a:solidFill>
                  <a:schemeClr val="dk1"/>
                </a:solidFill>
                <a:latin typeface="Century Gothic"/>
                <a:ea typeface="Century Gothic"/>
                <a:cs typeface="Century Gothic"/>
                <a:sym typeface="Century Gothic"/>
              </a:rPr>
              <a:t>Geçer not alınan bir ders tekrar alınamaz. </a:t>
            </a:r>
            <a:endParaRPr sz="1800" b="0" i="0" u="none" strike="noStrike" cap="none" dirty="0">
              <a:solidFill>
                <a:srgbClr val="000000"/>
              </a:solidFill>
              <a:latin typeface="Arial"/>
              <a:ea typeface="Arial"/>
              <a:cs typeface="Arial"/>
              <a:sym typeface="Arial"/>
            </a:endParaRPr>
          </a:p>
        </p:txBody>
      </p:sp>
      <p:sp>
        <p:nvSpPr>
          <p:cNvPr id="427" name="Google Shape;427;p33"/>
          <p:cNvSpPr txBox="1"/>
          <p:nvPr/>
        </p:nvSpPr>
        <p:spPr>
          <a:xfrm>
            <a:off x="2895600" y="764373"/>
            <a:ext cx="8610600" cy="1293028"/>
          </a:xfrm>
          <a:prstGeom prst="rect">
            <a:avLst/>
          </a:prstGeom>
          <a:noFill/>
          <a:ln>
            <a:noFill/>
          </a:ln>
        </p:spPr>
        <p:txBody>
          <a:bodyPr spcFirstLastPara="1" wrap="square" lIns="91425" tIns="45700" rIns="91425" bIns="45700" anchor="t" anchorCtr="0">
            <a:normAutofit/>
          </a:bodyPr>
          <a:lstStyle/>
          <a:p>
            <a:pPr marL="0" marR="0" lvl="0" indent="0" algn="r" rtl="0">
              <a:lnSpc>
                <a:spcPct val="90000"/>
              </a:lnSpc>
              <a:spcBef>
                <a:spcPts val="0"/>
              </a:spcBef>
              <a:spcAft>
                <a:spcPts val="0"/>
              </a:spcAft>
              <a:buClr>
                <a:schemeClr val="dk1"/>
              </a:buClr>
              <a:buSzPts val="3600"/>
              <a:buFont typeface="Century Gothic"/>
              <a:buNone/>
            </a:pPr>
            <a:r>
              <a:rPr lang="tr-TR" sz="3600" b="1" i="1" u="none" strike="noStrike" cap="none">
                <a:solidFill>
                  <a:schemeClr val="dk1"/>
                </a:solidFill>
                <a:latin typeface="Century Gothic"/>
                <a:ea typeface="Century Gothic"/>
                <a:cs typeface="Century Gothic"/>
                <a:sym typeface="Century Gothic"/>
              </a:rPr>
              <a:t>DERS BAŞARI NOTU</a:t>
            </a:r>
            <a:endParaRPr sz="3600" b="1" i="1" u="none" strike="noStrike" cap="none">
              <a:solidFill>
                <a:schemeClr val="dk1"/>
              </a:solidFill>
              <a:latin typeface="Century Gothic"/>
              <a:ea typeface="Century Gothic"/>
              <a:cs typeface="Century Gothic"/>
              <a:sym typeface="Century Gothic"/>
            </a:endParaRPr>
          </a:p>
        </p:txBody>
      </p:sp>
      <p:pic>
        <p:nvPicPr>
          <p:cNvPr id="428" name="Google Shape;428;p33"/>
          <p:cNvPicPr preferRelativeResize="0"/>
          <p:nvPr/>
        </p:nvPicPr>
        <p:blipFill rotWithShape="1">
          <a:blip r:embed="rId3">
            <a:alphaModFix/>
          </a:blip>
          <a:srcRect/>
          <a:stretch/>
        </p:blipFill>
        <p:spPr>
          <a:xfrm>
            <a:off x="6669919" y="2161311"/>
            <a:ext cx="4836281" cy="3220963"/>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34"/>
          <p:cNvSpPr/>
          <p:nvPr/>
        </p:nvSpPr>
        <p:spPr>
          <a:xfrm>
            <a:off x="728874" y="1671639"/>
            <a:ext cx="5957676" cy="45242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tr-TR" sz="2400" b="0" i="0" u="none" strike="noStrike" cap="none" dirty="0">
                <a:solidFill>
                  <a:schemeClr val="dk1"/>
                </a:solidFill>
                <a:latin typeface="Century Gothic"/>
                <a:ea typeface="Century Gothic"/>
                <a:cs typeface="Century Gothic"/>
                <a:sym typeface="Century Gothic"/>
              </a:rPr>
              <a:t>Koşullu geçer not alınan dersler derslerin açılan ilk dönemde tekrar alınma zorunluluğu yoktur.  </a:t>
            </a:r>
            <a:endParaRPr sz="16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4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r>
              <a:rPr lang="tr-TR" sz="2400" b="0" i="0" u="none" strike="noStrike" cap="none" dirty="0">
                <a:solidFill>
                  <a:schemeClr val="dk1"/>
                </a:solidFill>
                <a:latin typeface="Century Gothic"/>
                <a:ea typeface="Century Gothic"/>
                <a:cs typeface="Century Gothic"/>
                <a:sym typeface="Century Gothic"/>
              </a:rPr>
              <a:t>Tüm derslerden geçer not ya da koşullu geçer not almış ancak akademik ortalaması 2.25’in altında olan öğrenciler, mezuniyet koşulu olan bu ortalamayı elde edinceye kadar koşullu geçer notla geçtikleri derslerden kendi seçecekleri sayıda dersi/dersleri tekrar almak zorundadır.  </a:t>
            </a:r>
            <a:endParaRPr sz="1600" b="0" i="0" u="none" strike="noStrike" cap="none" dirty="0">
              <a:solidFill>
                <a:srgbClr val="000000"/>
              </a:solidFill>
              <a:latin typeface="Arial"/>
              <a:ea typeface="Arial"/>
              <a:cs typeface="Arial"/>
              <a:sym typeface="Arial"/>
            </a:endParaRPr>
          </a:p>
        </p:txBody>
      </p:sp>
      <p:sp>
        <p:nvSpPr>
          <p:cNvPr id="435" name="Google Shape;435;p34"/>
          <p:cNvSpPr txBox="1"/>
          <p:nvPr/>
        </p:nvSpPr>
        <p:spPr>
          <a:xfrm>
            <a:off x="2895600" y="764373"/>
            <a:ext cx="8610600" cy="1293028"/>
          </a:xfrm>
          <a:prstGeom prst="rect">
            <a:avLst/>
          </a:prstGeom>
          <a:noFill/>
          <a:ln>
            <a:noFill/>
          </a:ln>
        </p:spPr>
        <p:txBody>
          <a:bodyPr spcFirstLastPara="1" wrap="square" lIns="91425" tIns="45700" rIns="91425" bIns="45700" anchor="t" anchorCtr="0">
            <a:normAutofit/>
          </a:bodyPr>
          <a:lstStyle/>
          <a:p>
            <a:pPr marL="0" marR="0" lvl="0" indent="0" algn="r" rtl="0">
              <a:lnSpc>
                <a:spcPct val="90000"/>
              </a:lnSpc>
              <a:spcBef>
                <a:spcPts val="0"/>
              </a:spcBef>
              <a:spcAft>
                <a:spcPts val="0"/>
              </a:spcAft>
              <a:buClr>
                <a:schemeClr val="dk1"/>
              </a:buClr>
              <a:buSzPts val="3600"/>
              <a:buFont typeface="Century Gothic"/>
              <a:buNone/>
            </a:pPr>
            <a:r>
              <a:rPr lang="tr-TR" sz="3600" b="1" i="1" u="none" strike="noStrike" cap="none">
                <a:solidFill>
                  <a:schemeClr val="dk1"/>
                </a:solidFill>
                <a:latin typeface="Century Gothic"/>
                <a:ea typeface="Century Gothic"/>
                <a:cs typeface="Century Gothic"/>
                <a:sym typeface="Century Gothic"/>
              </a:rPr>
              <a:t>DERS BAŞARI NOTU</a:t>
            </a:r>
            <a:endParaRPr sz="3600" b="1" i="1" u="none" strike="noStrike" cap="none">
              <a:solidFill>
                <a:schemeClr val="dk1"/>
              </a:solidFill>
              <a:latin typeface="Century Gothic"/>
              <a:ea typeface="Century Gothic"/>
              <a:cs typeface="Century Gothic"/>
              <a:sym typeface="Century Gothic"/>
            </a:endParaRPr>
          </a:p>
        </p:txBody>
      </p:sp>
      <p:pic>
        <p:nvPicPr>
          <p:cNvPr id="436" name="Google Shape;436;p34"/>
          <p:cNvPicPr preferRelativeResize="0"/>
          <p:nvPr/>
        </p:nvPicPr>
        <p:blipFill rotWithShape="1">
          <a:blip r:embed="rId3">
            <a:alphaModFix/>
          </a:blip>
          <a:srcRect/>
          <a:stretch/>
        </p:blipFill>
        <p:spPr>
          <a:xfrm>
            <a:off x="7035617" y="2075649"/>
            <a:ext cx="4470583" cy="297740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6"/>
          <p:cNvSpPr txBox="1">
            <a:spLocks noGrp="1"/>
          </p:cNvSpPr>
          <p:nvPr>
            <p:ph type="title"/>
          </p:nvPr>
        </p:nvSpPr>
        <p:spPr>
          <a:xfrm>
            <a:off x="911352" y="1067283"/>
            <a:ext cx="8610600" cy="129302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entury Gothic"/>
              <a:buNone/>
            </a:pPr>
            <a:r>
              <a:rPr lang="tr-TR" sz="3600" b="1" i="1" dirty="0"/>
              <a:t>FAKÜLTELER</a:t>
            </a:r>
            <a:endParaRPr dirty="0"/>
          </a:p>
        </p:txBody>
      </p:sp>
      <p:sp>
        <p:nvSpPr>
          <p:cNvPr id="230" name="Google Shape;230;p6"/>
          <p:cNvSpPr txBox="1">
            <a:spLocks noGrp="1"/>
          </p:cNvSpPr>
          <p:nvPr>
            <p:ph type="body" idx="1"/>
          </p:nvPr>
        </p:nvSpPr>
        <p:spPr>
          <a:xfrm>
            <a:off x="788276" y="2020350"/>
            <a:ext cx="9727324" cy="4648464"/>
          </a:xfrm>
          <a:prstGeom prst="rect">
            <a:avLst/>
          </a:prstGeom>
          <a:noFill/>
          <a:ln>
            <a:noFill/>
          </a:ln>
        </p:spPr>
        <p:txBody>
          <a:bodyPr spcFirstLastPara="1" wrap="square" lIns="91425" tIns="45700" rIns="91425" bIns="45700" numCol="2" anchor="t" anchorCtr="0">
            <a:noAutofit/>
          </a:bodyPr>
          <a:lstStyle/>
          <a:p>
            <a:pPr marL="0" lvl="0" indent="0" algn="l" rtl="0">
              <a:lnSpc>
                <a:spcPct val="170000"/>
              </a:lnSpc>
              <a:spcBef>
                <a:spcPts val="0"/>
              </a:spcBef>
              <a:spcAft>
                <a:spcPts val="0"/>
              </a:spcAft>
              <a:buClr>
                <a:schemeClr val="dk1"/>
              </a:buClr>
              <a:buSzPts val="1500"/>
              <a:buNone/>
            </a:pPr>
            <a:r>
              <a:rPr lang="tr-TR" sz="1500" dirty="0">
                <a:solidFill>
                  <a:schemeClr val="dk1"/>
                </a:solidFill>
              </a:rPr>
              <a:t>Diş Hekimliği Fakültesi</a:t>
            </a:r>
            <a:endParaRPr sz="1500" dirty="0"/>
          </a:p>
          <a:p>
            <a:pPr marL="0" lvl="0" indent="0" algn="l" rtl="0">
              <a:lnSpc>
                <a:spcPct val="170000"/>
              </a:lnSpc>
              <a:spcBef>
                <a:spcPts val="1000"/>
              </a:spcBef>
              <a:spcAft>
                <a:spcPts val="0"/>
              </a:spcAft>
              <a:buClr>
                <a:schemeClr val="dk1"/>
              </a:buClr>
              <a:buSzPts val="1500"/>
              <a:buNone/>
            </a:pPr>
            <a:r>
              <a:rPr lang="tr-TR" sz="1500" dirty="0">
                <a:solidFill>
                  <a:schemeClr val="dk1"/>
                </a:solidFill>
              </a:rPr>
              <a:t>Eğitim Fakültesi</a:t>
            </a:r>
            <a:endParaRPr sz="1500" dirty="0"/>
          </a:p>
          <a:p>
            <a:pPr marL="0" lvl="0" indent="0" algn="l" rtl="0">
              <a:lnSpc>
                <a:spcPct val="170000"/>
              </a:lnSpc>
              <a:spcBef>
                <a:spcPts val="1000"/>
              </a:spcBef>
              <a:spcAft>
                <a:spcPts val="0"/>
              </a:spcAft>
              <a:buClr>
                <a:schemeClr val="dk1"/>
              </a:buClr>
              <a:buSzPts val="1500"/>
              <a:buNone/>
            </a:pPr>
            <a:r>
              <a:rPr lang="tr-TR" sz="1500" dirty="0">
                <a:solidFill>
                  <a:schemeClr val="dk1"/>
                </a:solidFill>
              </a:rPr>
              <a:t>Fen Fakültesi</a:t>
            </a:r>
            <a:endParaRPr sz="1500" dirty="0"/>
          </a:p>
          <a:p>
            <a:pPr marL="0" lvl="0" indent="0" algn="l" rtl="0">
              <a:lnSpc>
                <a:spcPct val="170000"/>
              </a:lnSpc>
              <a:spcBef>
                <a:spcPts val="1000"/>
              </a:spcBef>
              <a:spcAft>
                <a:spcPts val="0"/>
              </a:spcAft>
              <a:buSzPts val="1500"/>
              <a:buNone/>
            </a:pPr>
            <a:r>
              <a:rPr lang="tr-TR" sz="1500" b="1" dirty="0"/>
              <a:t>İnsan ve Toplum Bilimleri Fakültesi</a:t>
            </a:r>
            <a:endParaRPr sz="1500" b="1" dirty="0"/>
          </a:p>
          <a:p>
            <a:pPr marL="0" lvl="0" indent="0" algn="l" rtl="0">
              <a:lnSpc>
                <a:spcPct val="170000"/>
              </a:lnSpc>
              <a:spcBef>
                <a:spcPts val="1000"/>
              </a:spcBef>
              <a:spcAft>
                <a:spcPts val="0"/>
              </a:spcAft>
              <a:buClr>
                <a:schemeClr val="dk1"/>
              </a:buClr>
              <a:buSzPts val="1500"/>
              <a:buNone/>
            </a:pPr>
            <a:r>
              <a:rPr lang="tr-TR" sz="1500" dirty="0">
                <a:solidFill>
                  <a:schemeClr val="dk1"/>
                </a:solidFill>
              </a:rPr>
              <a:t>İktisadi ve İdari Bilimler Fakültesi</a:t>
            </a:r>
            <a:endParaRPr sz="1500" dirty="0"/>
          </a:p>
          <a:p>
            <a:pPr marL="0" lvl="0" indent="0" algn="l" rtl="0">
              <a:lnSpc>
                <a:spcPct val="170000"/>
              </a:lnSpc>
              <a:spcBef>
                <a:spcPts val="1000"/>
              </a:spcBef>
              <a:spcAft>
                <a:spcPts val="0"/>
              </a:spcAft>
              <a:buClr>
                <a:schemeClr val="dk1"/>
              </a:buClr>
              <a:buSzPts val="1500"/>
              <a:buNone/>
            </a:pPr>
            <a:r>
              <a:rPr lang="tr-TR" sz="1500" dirty="0">
                <a:solidFill>
                  <a:schemeClr val="dk1"/>
                </a:solidFill>
              </a:rPr>
              <a:t>Hukuk Fakültesi</a:t>
            </a:r>
            <a:endParaRPr sz="1500" dirty="0"/>
          </a:p>
          <a:p>
            <a:pPr marL="0" lvl="0" indent="0" algn="l" rtl="0">
              <a:lnSpc>
                <a:spcPct val="170000"/>
              </a:lnSpc>
              <a:spcBef>
                <a:spcPts val="1000"/>
              </a:spcBef>
              <a:spcAft>
                <a:spcPts val="0"/>
              </a:spcAft>
              <a:buClr>
                <a:schemeClr val="dk1"/>
              </a:buClr>
              <a:buSzPts val="1500"/>
              <a:buNone/>
            </a:pPr>
            <a:r>
              <a:rPr lang="tr-TR" sz="1500" dirty="0">
                <a:solidFill>
                  <a:schemeClr val="dk1"/>
                </a:solidFill>
              </a:rPr>
              <a:t>İlahiyat Fakültesi</a:t>
            </a:r>
            <a:endParaRPr sz="1500" dirty="0"/>
          </a:p>
          <a:p>
            <a:pPr marL="0" lvl="0" indent="0" algn="l" rtl="0">
              <a:lnSpc>
                <a:spcPct val="170000"/>
              </a:lnSpc>
              <a:spcBef>
                <a:spcPts val="1000"/>
              </a:spcBef>
              <a:spcAft>
                <a:spcPts val="0"/>
              </a:spcAft>
              <a:buClr>
                <a:schemeClr val="dk1"/>
              </a:buClr>
              <a:buSzPts val="1500"/>
              <a:buNone/>
            </a:pPr>
            <a:r>
              <a:rPr lang="tr-TR" sz="1500" dirty="0">
                <a:solidFill>
                  <a:schemeClr val="dk1"/>
                </a:solidFill>
              </a:rPr>
              <a:t>İletişim Fakültesi</a:t>
            </a:r>
            <a:endParaRPr sz="1500" dirty="0"/>
          </a:p>
          <a:p>
            <a:pPr marL="0" lvl="0" indent="0" algn="l" rtl="0">
              <a:lnSpc>
                <a:spcPct val="170000"/>
              </a:lnSpc>
              <a:spcBef>
                <a:spcPts val="1000"/>
              </a:spcBef>
              <a:spcAft>
                <a:spcPts val="0"/>
              </a:spcAft>
              <a:buClr>
                <a:schemeClr val="dk1"/>
              </a:buClr>
              <a:buSzPts val="1500"/>
              <a:buNone/>
            </a:pPr>
            <a:r>
              <a:rPr lang="tr-TR" sz="1500" dirty="0">
                <a:solidFill>
                  <a:schemeClr val="dk1"/>
                </a:solidFill>
              </a:rPr>
              <a:t>Mimarlık ve Tasarım Fakültesi</a:t>
            </a:r>
          </a:p>
          <a:p>
            <a:pPr marL="0" lvl="0" indent="0" algn="l" rtl="0">
              <a:lnSpc>
                <a:spcPct val="170000"/>
              </a:lnSpc>
              <a:spcBef>
                <a:spcPts val="1000"/>
              </a:spcBef>
              <a:spcAft>
                <a:spcPts val="0"/>
              </a:spcAft>
              <a:buClr>
                <a:schemeClr val="dk1"/>
              </a:buClr>
              <a:buSzPts val="1500"/>
              <a:buNone/>
            </a:pPr>
            <a:endParaRPr lang="tr-TR" sz="1500" dirty="0"/>
          </a:p>
          <a:p>
            <a:pPr marL="0" lvl="0" indent="0" algn="l" rtl="0">
              <a:lnSpc>
                <a:spcPct val="170000"/>
              </a:lnSpc>
              <a:spcBef>
                <a:spcPts val="1000"/>
              </a:spcBef>
              <a:spcAft>
                <a:spcPts val="0"/>
              </a:spcAft>
              <a:buClr>
                <a:schemeClr val="dk1"/>
              </a:buClr>
              <a:buSzPts val="1500"/>
              <a:buNone/>
            </a:pPr>
            <a:endParaRPr lang="tr-TR" sz="1500" dirty="0">
              <a:solidFill>
                <a:schemeClr val="dk1"/>
              </a:solidFill>
            </a:endParaRPr>
          </a:p>
          <a:p>
            <a:pPr marL="0" lvl="0" indent="0" algn="l" rtl="0">
              <a:lnSpc>
                <a:spcPct val="170000"/>
              </a:lnSpc>
              <a:spcBef>
                <a:spcPts val="1000"/>
              </a:spcBef>
              <a:spcAft>
                <a:spcPts val="0"/>
              </a:spcAft>
              <a:buClr>
                <a:schemeClr val="dk1"/>
              </a:buClr>
              <a:buSzPts val="1500"/>
              <a:buNone/>
            </a:pPr>
            <a:endParaRPr lang="tr-TR" sz="1500" dirty="0"/>
          </a:p>
          <a:p>
            <a:pPr marL="0" lvl="0" indent="0" algn="l" rtl="0">
              <a:lnSpc>
                <a:spcPct val="170000"/>
              </a:lnSpc>
              <a:spcBef>
                <a:spcPts val="1000"/>
              </a:spcBef>
              <a:spcAft>
                <a:spcPts val="0"/>
              </a:spcAft>
              <a:buClr>
                <a:schemeClr val="dk1"/>
              </a:buClr>
              <a:buSzPts val="1500"/>
              <a:buNone/>
            </a:pPr>
            <a:endParaRPr lang="tr-TR" sz="1500" dirty="0">
              <a:solidFill>
                <a:schemeClr val="dk1"/>
              </a:solidFill>
            </a:endParaRPr>
          </a:p>
          <a:p>
            <a:pPr marL="0" lvl="0" indent="0" algn="l" rtl="0">
              <a:lnSpc>
                <a:spcPct val="170000"/>
              </a:lnSpc>
              <a:spcBef>
                <a:spcPts val="1000"/>
              </a:spcBef>
              <a:spcAft>
                <a:spcPts val="0"/>
              </a:spcAft>
              <a:buClr>
                <a:schemeClr val="dk1"/>
              </a:buClr>
              <a:buSzPts val="1500"/>
              <a:buNone/>
            </a:pPr>
            <a:endParaRPr lang="tr-TR" sz="1500" dirty="0">
              <a:solidFill>
                <a:schemeClr val="dk1"/>
              </a:solidFill>
            </a:endParaRPr>
          </a:p>
          <a:p>
            <a:pPr marL="0" lvl="0" indent="0">
              <a:lnSpc>
                <a:spcPct val="170000"/>
              </a:lnSpc>
              <a:buSzPts val="1500"/>
              <a:buNone/>
            </a:pPr>
            <a:r>
              <a:rPr lang="tr-TR" sz="1500" dirty="0"/>
              <a:t>Mühendislik Fakültesi</a:t>
            </a:r>
          </a:p>
          <a:p>
            <a:pPr marL="0" lvl="0" indent="0">
              <a:lnSpc>
                <a:spcPct val="170000"/>
              </a:lnSpc>
              <a:buSzPts val="1500"/>
              <a:buNone/>
            </a:pPr>
            <a:r>
              <a:rPr lang="tr-TR" sz="1500" dirty="0"/>
              <a:t>Müzik ve Sahne Sanatları Fakültesi</a:t>
            </a:r>
          </a:p>
          <a:p>
            <a:pPr marL="0" lvl="0" indent="0">
              <a:lnSpc>
                <a:spcPct val="170000"/>
              </a:lnSpc>
              <a:buSzPts val="1500"/>
              <a:buNone/>
            </a:pPr>
            <a:r>
              <a:rPr lang="tr-TR" sz="1500" dirty="0"/>
              <a:t>Sağlık Bilimleri Fakültesi</a:t>
            </a:r>
          </a:p>
          <a:p>
            <a:pPr marL="0" lvl="0" indent="0">
              <a:lnSpc>
                <a:spcPct val="170000"/>
              </a:lnSpc>
              <a:buSzPts val="1500"/>
              <a:buNone/>
            </a:pPr>
            <a:r>
              <a:rPr lang="tr-TR" sz="1500" dirty="0"/>
              <a:t>Spor Bilimleri Fakültesi</a:t>
            </a:r>
          </a:p>
          <a:p>
            <a:pPr marL="0" lvl="0" indent="0">
              <a:lnSpc>
                <a:spcPct val="170000"/>
              </a:lnSpc>
              <a:buSzPts val="1500"/>
              <a:buNone/>
            </a:pPr>
            <a:r>
              <a:rPr lang="tr-TR" sz="1500" dirty="0"/>
              <a:t>Teknik Eğitim Fakültesi</a:t>
            </a:r>
          </a:p>
          <a:p>
            <a:pPr marL="0" lvl="0" indent="0">
              <a:lnSpc>
                <a:spcPct val="170000"/>
              </a:lnSpc>
              <a:buSzPts val="1500"/>
              <a:buNone/>
            </a:pPr>
            <a:r>
              <a:rPr lang="tr-TR" sz="1500" dirty="0"/>
              <a:t>Teknoloji Fakültesi</a:t>
            </a:r>
          </a:p>
          <a:p>
            <a:pPr marL="0" lvl="0" indent="0">
              <a:lnSpc>
                <a:spcPct val="170000"/>
              </a:lnSpc>
              <a:buSzPts val="1500"/>
              <a:buNone/>
            </a:pPr>
            <a:r>
              <a:rPr lang="tr-TR" sz="1500" dirty="0"/>
              <a:t>Tıp Fakültesi</a:t>
            </a:r>
          </a:p>
          <a:p>
            <a:pPr marL="0" lvl="0" indent="0">
              <a:lnSpc>
                <a:spcPct val="170000"/>
              </a:lnSpc>
              <a:buSzPts val="1500"/>
              <a:buNone/>
            </a:pPr>
            <a:r>
              <a:rPr lang="tr-TR" sz="1500" dirty="0"/>
              <a:t>Turizm Fakültesi</a:t>
            </a:r>
          </a:p>
          <a:p>
            <a:pPr marL="0" lvl="0" indent="0">
              <a:lnSpc>
                <a:spcPct val="170000"/>
              </a:lnSpc>
              <a:buSzPts val="1500"/>
              <a:buNone/>
            </a:pPr>
            <a:endParaRPr lang="tr-TR" dirty="0"/>
          </a:p>
          <a:p>
            <a:pPr marL="0" lvl="0" indent="0" algn="l" rtl="0">
              <a:lnSpc>
                <a:spcPct val="170000"/>
              </a:lnSpc>
              <a:spcBef>
                <a:spcPts val="1000"/>
              </a:spcBef>
              <a:spcAft>
                <a:spcPts val="0"/>
              </a:spcAft>
              <a:buClr>
                <a:schemeClr val="dk1"/>
              </a:buClr>
              <a:buSzPts val="1500"/>
              <a:buNone/>
            </a:pPr>
            <a:endParaRPr dirty="0"/>
          </a:p>
          <a:p>
            <a:pPr marL="0" lvl="0" indent="0" algn="l" rtl="0">
              <a:lnSpc>
                <a:spcPct val="170000"/>
              </a:lnSpc>
              <a:spcBef>
                <a:spcPts val="1000"/>
              </a:spcBef>
              <a:spcAft>
                <a:spcPts val="0"/>
              </a:spcAft>
              <a:buClr>
                <a:schemeClr val="dk1"/>
              </a:buClr>
              <a:buSzPts val="1500"/>
              <a:buNone/>
            </a:pPr>
            <a:endParaRPr sz="1500" dirty="0"/>
          </a:p>
          <a:p>
            <a:pPr marL="0" lvl="0" indent="0" algn="l" rtl="0">
              <a:lnSpc>
                <a:spcPct val="170000"/>
              </a:lnSpc>
              <a:spcBef>
                <a:spcPts val="1000"/>
              </a:spcBef>
              <a:spcAft>
                <a:spcPts val="0"/>
              </a:spcAft>
              <a:buClr>
                <a:schemeClr val="dk1"/>
              </a:buClr>
              <a:buSzPts val="1500"/>
              <a:buNone/>
            </a:pPr>
            <a:endParaRPr sz="1500" dirty="0"/>
          </a:p>
          <a:p>
            <a:pPr marL="0" lvl="0" indent="0" algn="l" rtl="0">
              <a:lnSpc>
                <a:spcPct val="170000"/>
              </a:lnSpc>
              <a:spcBef>
                <a:spcPts val="1000"/>
              </a:spcBef>
              <a:spcAft>
                <a:spcPts val="0"/>
              </a:spcAft>
              <a:buClr>
                <a:schemeClr val="dk1"/>
              </a:buClr>
              <a:buSzPts val="1500"/>
              <a:buNone/>
            </a:pPr>
            <a:endParaRPr sz="1500" dirty="0">
              <a:solidFill>
                <a:schemeClr val="dk1"/>
              </a:solidFill>
            </a:endParaRPr>
          </a:p>
        </p:txBody>
      </p:sp>
      <p:sp>
        <p:nvSpPr>
          <p:cNvPr id="231" name="Google Shape;231;p6"/>
          <p:cNvSpPr txBox="1">
            <a:spLocks noGrp="1"/>
          </p:cNvSpPr>
          <p:nvPr>
            <p:ph type="sldNum" idx="12"/>
          </p:nvPr>
        </p:nvSpPr>
        <p:spPr>
          <a:xfrm>
            <a:off x="8763000" y="38100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tr-TR"/>
              <a:t>4</a:t>
            </a:fld>
            <a:endParaRPr/>
          </a:p>
        </p:txBody>
      </p:sp>
      <p:pic>
        <p:nvPicPr>
          <p:cNvPr id="232" name="Google Shape;232;p6"/>
          <p:cNvPicPr preferRelativeResize="0"/>
          <p:nvPr/>
        </p:nvPicPr>
        <p:blipFill rotWithShape="1">
          <a:blip r:embed="rId3">
            <a:alphaModFix/>
          </a:blip>
          <a:srcRect l="33368" r="32021"/>
          <a:stretch/>
        </p:blipFill>
        <p:spPr>
          <a:xfrm>
            <a:off x="8927592" y="3060222"/>
            <a:ext cx="2822716" cy="3694512"/>
          </a:xfrm>
          <a:prstGeom prst="rect">
            <a:avLst/>
          </a:prstGeom>
          <a:noFill/>
          <a:ln>
            <a:noFill/>
          </a:ln>
        </p:spPr>
      </p:pic>
      <p:pic>
        <p:nvPicPr>
          <p:cNvPr id="233" name="Google Shape;233;p6"/>
          <p:cNvPicPr preferRelativeResize="0"/>
          <p:nvPr/>
        </p:nvPicPr>
        <p:blipFill rotWithShape="1">
          <a:blip r:embed="rId4">
            <a:alphaModFix/>
          </a:blip>
          <a:srcRect l="20391" r="34535"/>
          <a:stretch/>
        </p:blipFill>
        <p:spPr>
          <a:xfrm>
            <a:off x="8927592" y="340887"/>
            <a:ext cx="2854295" cy="3179473"/>
          </a:xfrm>
          <a:prstGeom prst="rect">
            <a:avLst/>
          </a:prstGeom>
          <a:noFill/>
          <a:ln>
            <a:noFill/>
          </a:ln>
        </p:spPr>
      </p:pic>
      <p:sp>
        <p:nvSpPr>
          <p:cNvPr id="2" name="Dikdörtgen 1">
            <a:extLst>
              <a:ext uri="{FF2B5EF4-FFF2-40B4-BE49-F238E27FC236}">
                <a16:creationId xmlns:a16="http://schemas.microsoft.com/office/drawing/2014/main" id="{97157CC9-1B48-91E2-7CDB-BF4520CFBF9B}"/>
              </a:ext>
            </a:extLst>
          </p:cNvPr>
          <p:cNvSpPr/>
          <p:nvPr/>
        </p:nvSpPr>
        <p:spPr>
          <a:xfrm>
            <a:off x="808372" y="3654632"/>
            <a:ext cx="3301403" cy="384805"/>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35"/>
          <p:cNvSpPr txBox="1">
            <a:spLocks noGrp="1"/>
          </p:cNvSpPr>
          <p:nvPr>
            <p:ph type="body" idx="1"/>
          </p:nvPr>
        </p:nvSpPr>
        <p:spPr>
          <a:xfrm>
            <a:off x="471361" y="2804865"/>
            <a:ext cx="3946815" cy="2132856"/>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800"/>
              <a:buNone/>
            </a:pPr>
            <a:r>
              <a:rPr lang="tr-TR" sz="1800" dirty="0"/>
              <a:t>Kurulum için;</a:t>
            </a:r>
            <a:endParaRPr dirty="0"/>
          </a:p>
          <a:p>
            <a:pPr marL="0" lvl="0" indent="0" algn="l" rtl="0">
              <a:lnSpc>
                <a:spcPct val="100000"/>
              </a:lnSpc>
              <a:spcBef>
                <a:spcPts val="1000"/>
              </a:spcBef>
              <a:spcAft>
                <a:spcPts val="0"/>
              </a:spcAft>
              <a:buClr>
                <a:schemeClr val="dk1"/>
              </a:buClr>
              <a:buSzPts val="1800"/>
              <a:buNone/>
            </a:pPr>
            <a:r>
              <a:rPr lang="tr-TR" sz="1800" u="sng" dirty="0">
                <a:solidFill>
                  <a:schemeClr val="hlink"/>
                </a:solidFill>
                <a:hlinkClick r:id="rId3"/>
              </a:rPr>
              <a:t>http://www.pau.edu.tr/eduroam</a:t>
            </a:r>
            <a:r>
              <a:rPr lang="tr-TR" sz="1800" dirty="0"/>
              <a:t> sayfasını ziyaret ederek hem bilgisayarınıza hem de cep telefonunuzdaki ücretsiz </a:t>
            </a:r>
            <a:r>
              <a:rPr lang="tr-TR" sz="1800" dirty="0" err="1"/>
              <a:t>Wi</a:t>
            </a:r>
            <a:r>
              <a:rPr lang="tr-TR" sz="1800" dirty="0"/>
              <a:t>-Fi kurulumunu yapabilirsiniz.</a:t>
            </a:r>
            <a:endParaRPr dirty="0"/>
          </a:p>
        </p:txBody>
      </p:sp>
      <p:pic>
        <p:nvPicPr>
          <p:cNvPr id="443" name="Google Shape;443;p35"/>
          <p:cNvPicPr preferRelativeResize="0"/>
          <p:nvPr/>
        </p:nvPicPr>
        <p:blipFill rotWithShape="1">
          <a:blip r:embed="rId4">
            <a:alphaModFix/>
          </a:blip>
          <a:srcRect t="12369" r="1641" b="5499"/>
          <a:stretch/>
        </p:blipFill>
        <p:spPr>
          <a:xfrm>
            <a:off x="4737448" y="2057401"/>
            <a:ext cx="6768752" cy="2880320"/>
          </a:xfrm>
          <a:prstGeom prst="rect">
            <a:avLst/>
          </a:prstGeom>
          <a:noFill/>
          <a:ln>
            <a:noFill/>
          </a:ln>
        </p:spPr>
      </p:pic>
      <p:sp>
        <p:nvSpPr>
          <p:cNvPr id="444" name="Google Shape;444;p35"/>
          <p:cNvSpPr txBox="1"/>
          <p:nvPr/>
        </p:nvSpPr>
        <p:spPr>
          <a:xfrm>
            <a:off x="2895600" y="764373"/>
            <a:ext cx="8610600" cy="1293028"/>
          </a:xfrm>
          <a:prstGeom prst="rect">
            <a:avLst/>
          </a:prstGeom>
          <a:noFill/>
          <a:ln>
            <a:noFill/>
          </a:ln>
        </p:spPr>
        <p:txBody>
          <a:bodyPr spcFirstLastPara="1" wrap="square" lIns="91425" tIns="45700" rIns="91425" bIns="45700" anchor="t" anchorCtr="0">
            <a:normAutofit/>
          </a:bodyPr>
          <a:lstStyle/>
          <a:p>
            <a:pPr marL="0" marR="0" lvl="0" indent="0" algn="r" rtl="0">
              <a:lnSpc>
                <a:spcPct val="90000"/>
              </a:lnSpc>
              <a:spcBef>
                <a:spcPts val="0"/>
              </a:spcBef>
              <a:spcAft>
                <a:spcPts val="0"/>
              </a:spcAft>
              <a:buClr>
                <a:schemeClr val="dk1"/>
              </a:buClr>
              <a:buSzPts val="3600"/>
              <a:buFont typeface="Century Gothic"/>
              <a:buNone/>
            </a:pPr>
            <a:r>
              <a:rPr lang="tr-TR" sz="3600" b="1" i="1" u="none" strike="noStrike" cap="none" dirty="0">
                <a:solidFill>
                  <a:schemeClr val="dk1"/>
                </a:solidFill>
                <a:latin typeface="Century Gothic"/>
                <a:ea typeface="Century Gothic"/>
                <a:cs typeface="Century Gothic"/>
                <a:sym typeface="Century Gothic"/>
              </a:rPr>
              <a:t>EDUROAM:</a:t>
            </a:r>
            <a:r>
              <a:rPr lang="tr-TR" sz="3600" b="0" i="0" u="none" strike="noStrike" cap="none" dirty="0">
                <a:solidFill>
                  <a:schemeClr val="dk1"/>
                </a:solidFill>
                <a:latin typeface="Century Gothic"/>
                <a:ea typeface="Century Gothic"/>
                <a:cs typeface="Century Gothic"/>
                <a:sym typeface="Century Gothic"/>
              </a:rPr>
              <a:t> </a:t>
            </a:r>
            <a:br>
              <a:rPr lang="tr-TR" sz="3600" b="0" i="0" u="none" strike="noStrike" cap="none" dirty="0">
                <a:solidFill>
                  <a:schemeClr val="dk1"/>
                </a:solidFill>
                <a:latin typeface="Century Gothic"/>
                <a:ea typeface="Century Gothic"/>
                <a:cs typeface="Century Gothic"/>
                <a:sym typeface="Century Gothic"/>
              </a:rPr>
            </a:br>
            <a:r>
              <a:rPr lang="tr-TR" sz="2400" b="0" i="0" u="none" strike="noStrike" cap="none" dirty="0">
                <a:solidFill>
                  <a:schemeClr val="dk1"/>
                </a:solidFill>
                <a:latin typeface="Century Gothic"/>
                <a:ea typeface="Century Gothic"/>
                <a:cs typeface="Century Gothic"/>
                <a:sym typeface="Century Gothic"/>
              </a:rPr>
              <a:t>KAMPÜS İÇERISINDE İNTERNETE GIRIŞ</a:t>
            </a:r>
            <a:endParaRPr sz="2400" b="1" i="1" u="none" strike="noStrike" cap="none" dirty="0">
              <a:solidFill>
                <a:schemeClr val="dk1"/>
              </a:solidFill>
              <a:latin typeface="Century Gothic"/>
              <a:ea typeface="Century Gothic"/>
              <a:cs typeface="Century Gothic"/>
              <a:sym typeface="Century Gothic"/>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36"/>
          <p:cNvSpPr txBox="1">
            <a:spLocks noGrp="1"/>
          </p:cNvSpPr>
          <p:nvPr>
            <p:ph type="body" idx="1"/>
          </p:nvPr>
        </p:nvSpPr>
        <p:spPr>
          <a:xfrm>
            <a:off x="842964" y="2297840"/>
            <a:ext cx="3960848" cy="2736304"/>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ts val="2000"/>
              <a:buNone/>
            </a:pPr>
            <a:r>
              <a:rPr lang="tr-TR" sz="2400" dirty="0"/>
              <a:t>Bu sistem ile dersini aldığınız öğretim üyesinin yüklediği ders dokümanlarını alabilirsiniz.</a:t>
            </a:r>
            <a:endParaRPr sz="2400" dirty="0"/>
          </a:p>
          <a:p>
            <a:pPr marL="0" lvl="0" indent="0" algn="l" rtl="0">
              <a:lnSpc>
                <a:spcPct val="90000"/>
              </a:lnSpc>
              <a:spcBef>
                <a:spcPts val="1000"/>
              </a:spcBef>
              <a:spcAft>
                <a:spcPts val="0"/>
              </a:spcAft>
              <a:buClr>
                <a:schemeClr val="dk1"/>
              </a:buClr>
              <a:buSzPts val="2000"/>
              <a:buNone/>
            </a:pPr>
            <a:endParaRPr sz="2400" dirty="0"/>
          </a:p>
          <a:p>
            <a:pPr marL="0" lvl="0" indent="0" algn="l" rtl="0">
              <a:lnSpc>
                <a:spcPct val="90000"/>
              </a:lnSpc>
              <a:spcBef>
                <a:spcPts val="1000"/>
              </a:spcBef>
              <a:spcAft>
                <a:spcPts val="0"/>
              </a:spcAft>
              <a:buClr>
                <a:schemeClr val="dk1"/>
              </a:buClr>
              <a:buSzPts val="2000"/>
              <a:buNone/>
            </a:pPr>
            <a:r>
              <a:rPr lang="tr-TR" sz="2400" dirty="0" err="1"/>
              <a:t>EDS’ye</a:t>
            </a:r>
            <a:r>
              <a:rPr lang="tr-TR" sz="2400" dirty="0"/>
              <a:t> PAÜ Pusula Bilgi Sistemi’nden erişebilirsiniz.</a:t>
            </a:r>
            <a:br>
              <a:rPr lang="tr-TR" dirty="0"/>
            </a:br>
            <a:endParaRPr dirty="0"/>
          </a:p>
        </p:txBody>
      </p:sp>
      <p:pic>
        <p:nvPicPr>
          <p:cNvPr id="451" name="Google Shape;451;p36"/>
          <p:cNvPicPr preferRelativeResize="0"/>
          <p:nvPr/>
        </p:nvPicPr>
        <p:blipFill rotWithShape="1">
          <a:blip r:embed="rId3">
            <a:alphaModFix/>
          </a:blip>
          <a:srcRect l="1108" t="13227" r="1809" b="12311"/>
          <a:stretch/>
        </p:blipFill>
        <p:spPr>
          <a:xfrm>
            <a:off x="4922379" y="2075649"/>
            <a:ext cx="6583822" cy="3333840"/>
          </a:xfrm>
          <a:prstGeom prst="rect">
            <a:avLst/>
          </a:prstGeom>
          <a:noFill/>
          <a:ln>
            <a:noFill/>
          </a:ln>
        </p:spPr>
      </p:pic>
      <p:sp>
        <p:nvSpPr>
          <p:cNvPr id="452" name="Google Shape;452;p36"/>
          <p:cNvSpPr txBox="1"/>
          <p:nvPr/>
        </p:nvSpPr>
        <p:spPr>
          <a:xfrm>
            <a:off x="2895600" y="764373"/>
            <a:ext cx="8610600" cy="1293028"/>
          </a:xfrm>
          <a:prstGeom prst="rect">
            <a:avLst/>
          </a:prstGeom>
          <a:noFill/>
          <a:ln>
            <a:noFill/>
          </a:ln>
        </p:spPr>
        <p:txBody>
          <a:bodyPr spcFirstLastPara="1" wrap="square" lIns="91425" tIns="45700" rIns="91425" bIns="45700" anchor="t" anchorCtr="0">
            <a:normAutofit/>
          </a:bodyPr>
          <a:lstStyle/>
          <a:p>
            <a:pPr marL="0" marR="0" lvl="0" indent="0" algn="r" rtl="0">
              <a:lnSpc>
                <a:spcPct val="90000"/>
              </a:lnSpc>
              <a:spcBef>
                <a:spcPts val="0"/>
              </a:spcBef>
              <a:spcAft>
                <a:spcPts val="0"/>
              </a:spcAft>
              <a:buClr>
                <a:schemeClr val="dk1"/>
              </a:buClr>
              <a:buSzPts val="3600"/>
              <a:buFont typeface="Century Gothic"/>
              <a:buNone/>
            </a:pPr>
            <a:r>
              <a:rPr lang="tr-TR" sz="3600" b="1" i="1" u="none" strike="noStrike" cap="none" dirty="0">
                <a:solidFill>
                  <a:schemeClr val="dk1"/>
                </a:solidFill>
                <a:latin typeface="Century Gothic"/>
                <a:ea typeface="Century Gothic"/>
                <a:cs typeface="Century Gothic"/>
                <a:sym typeface="Century Gothic"/>
              </a:rPr>
              <a:t>EĞİTİM DESTEK SİSTEMİ (EDS)</a:t>
            </a:r>
            <a:endParaRPr sz="2400" b="1" i="1" u="none" strike="noStrike" cap="none" dirty="0">
              <a:solidFill>
                <a:schemeClr val="dk1"/>
              </a:solidFill>
              <a:latin typeface="Century Gothic"/>
              <a:ea typeface="Century Gothic"/>
              <a:cs typeface="Century Gothic"/>
              <a:sym typeface="Century Gothic"/>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9" name="Google Shape;459;p37"/>
          <p:cNvSpPr txBox="1"/>
          <p:nvPr/>
        </p:nvSpPr>
        <p:spPr>
          <a:xfrm>
            <a:off x="3048000" y="916773"/>
            <a:ext cx="8610600" cy="1293028"/>
          </a:xfrm>
          <a:prstGeom prst="rect">
            <a:avLst/>
          </a:prstGeom>
          <a:noFill/>
          <a:ln>
            <a:noFill/>
          </a:ln>
        </p:spPr>
        <p:txBody>
          <a:bodyPr spcFirstLastPara="1" wrap="square" lIns="91425" tIns="45700" rIns="91425" bIns="45700" anchor="t" anchorCtr="0">
            <a:normAutofit/>
          </a:bodyPr>
          <a:lstStyle/>
          <a:p>
            <a:pPr marL="0" marR="0" lvl="0" indent="0" algn="r" rtl="0">
              <a:lnSpc>
                <a:spcPct val="90000"/>
              </a:lnSpc>
              <a:spcBef>
                <a:spcPts val="0"/>
              </a:spcBef>
              <a:spcAft>
                <a:spcPts val="0"/>
              </a:spcAft>
              <a:buClr>
                <a:schemeClr val="dk1"/>
              </a:buClr>
              <a:buSzPts val="3600"/>
              <a:buFont typeface="Century Gothic"/>
              <a:buNone/>
            </a:pPr>
            <a:r>
              <a:rPr lang="tr-TR" sz="3600" b="1" i="1" u="none" strike="noStrike" cap="none" dirty="0">
                <a:solidFill>
                  <a:schemeClr val="dk1"/>
                </a:solidFill>
                <a:latin typeface="Century Gothic"/>
                <a:ea typeface="Century Gothic"/>
                <a:cs typeface="Century Gothic"/>
                <a:sym typeface="Century Gothic"/>
              </a:rPr>
              <a:t>CANLI DERS SISTEMI</a:t>
            </a:r>
            <a:endParaRPr sz="2400" b="1" i="1" u="none" strike="noStrike" cap="none" dirty="0">
              <a:solidFill>
                <a:schemeClr val="dk1"/>
              </a:solidFill>
              <a:latin typeface="Century Gothic"/>
              <a:ea typeface="Century Gothic"/>
              <a:cs typeface="Century Gothic"/>
              <a:sym typeface="Century Gothic"/>
            </a:endParaRPr>
          </a:p>
        </p:txBody>
      </p:sp>
      <p:pic>
        <p:nvPicPr>
          <p:cNvPr id="460" name="Google Shape;460;p37"/>
          <p:cNvPicPr preferRelativeResize="0"/>
          <p:nvPr/>
        </p:nvPicPr>
        <p:blipFill rotWithShape="1">
          <a:blip r:embed="rId3">
            <a:alphaModFix/>
          </a:blip>
          <a:srcRect t="9686" r="1933" b="3522"/>
          <a:stretch/>
        </p:blipFill>
        <p:spPr>
          <a:xfrm>
            <a:off x="1023257" y="1436913"/>
            <a:ext cx="10872569" cy="5057745"/>
          </a:xfrm>
          <a:prstGeom prst="rect">
            <a:avLst/>
          </a:prstGeom>
          <a:noFill/>
          <a:ln>
            <a:noFill/>
          </a:ln>
        </p:spPr>
      </p:pic>
      <p:pic>
        <p:nvPicPr>
          <p:cNvPr id="461" name="Google Shape;461;p37"/>
          <p:cNvPicPr preferRelativeResize="0"/>
          <p:nvPr/>
        </p:nvPicPr>
        <p:blipFill rotWithShape="1">
          <a:blip r:embed="rId4">
            <a:alphaModFix/>
          </a:blip>
          <a:srcRect t="10058" r="1368" b="5554"/>
          <a:stretch/>
        </p:blipFill>
        <p:spPr>
          <a:xfrm>
            <a:off x="827314" y="1436914"/>
            <a:ext cx="11364686" cy="5061714"/>
          </a:xfrm>
          <a:prstGeom prst="rect">
            <a:avLst/>
          </a:prstGeom>
          <a:noFill/>
          <a:ln>
            <a:noFill/>
          </a:ln>
        </p:spPr>
      </p:pic>
      <p:pic>
        <p:nvPicPr>
          <p:cNvPr id="462" name="Google Shape;462;p37"/>
          <p:cNvPicPr preferRelativeResize="0"/>
          <p:nvPr/>
        </p:nvPicPr>
        <p:blipFill rotWithShape="1">
          <a:blip r:embed="rId5">
            <a:alphaModFix/>
          </a:blip>
          <a:srcRect t="9322" b="9322"/>
          <a:stretch/>
        </p:blipFill>
        <p:spPr>
          <a:xfrm>
            <a:off x="1360714" y="2068286"/>
            <a:ext cx="10914674" cy="425721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0"/>
                                        </p:tgtEl>
                                        <p:attrNameLst>
                                          <p:attrName>style.visibility</p:attrName>
                                        </p:attrNameLst>
                                      </p:cBhvr>
                                      <p:to>
                                        <p:strVal val="visible"/>
                                      </p:to>
                                    </p:set>
                                    <p:animEffect transition="in" filter="fade">
                                      <p:cBhvr>
                                        <p:cTn id="7" dur="500"/>
                                        <p:tgtEl>
                                          <p:spTgt spid="4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1"/>
                                        </p:tgtEl>
                                        <p:attrNameLst>
                                          <p:attrName>style.visibility</p:attrName>
                                        </p:attrNameLst>
                                      </p:cBhvr>
                                      <p:to>
                                        <p:strVal val="visible"/>
                                      </p:to>
                                    </p:set>
                                    <p:animEffect transition="in" filter="fade">
                                      <p:cBhvr>
                                        <p:cTn id="12" dur="500"/>
                                        <p:tgtEl>
                                          <p:spTgt spid="46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62"/>
                                        </p:tgtEl>
                                        <p:attrNameLst>
                                          <p:attrName>style.visibility</p:attrName>
                                        </p:attrNameLst>
                                      </p:cBhvr>
                                      <p:to>
                                        <p:strVal val="visible"/>
                                      </p:to>
                                    </p:set>
                                    <p:animEffect transition="in" filter="fade">
                                      <p:cBhvr>
                                        <p:cTn id="17" dur="500"/>
                                        <p:tgtEl>
                                          <p:spTgt spid="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38"/>
          <p:cNvSpPr txBox="1">
            <a:spLocks noGrp="1"/>
          </p:cNvSpPr>
          <p:nvPr>
            <p:ph type="body" idx="1"/>
          </p:nvPr>
        </p:nvSpPr>
        <p:spPr>
          <a:xfrm>
            <a:off x="2804363" y="2075649"/>
            <a:ext cx="4442472" cy="3631443"/>
          </a:xfrm>
          <a:prstGeom prst="rect">
            <a:avLst/>
          </a:prstGeom>
          <a:noFill/>
          <a:ln>
            <a:noFill/>
          </a:ln>
        </p:spPr>
        <p:txBody>
          <a:bodyPr spcFirstLastPara="1" wrap="square" lIns="91425" tIns="45700" rIns="91425" bIns="45700" anchor="t" anchorCtr="0">
            <a:normAutofit fontScale="32500" lnSpcReduction="20000"/>
          </a:bodyPr>
          <a:lstStyle/>
          <a:p>
            <a:pPr marL="0" lvl="0" indent="0" algn="l" rtl="0">
              <a:lnSpc>
                <a:spcPct val="90000"/>
              </a:lnSpc>
              <a:spcBef>
                <a:spcPts val="0"/>
              </a:spcBef>
              <a:spcAft>
                <a:spcPts val="0"/>
              </a:spcAft>
              <a:buClr>
                <a:schemeClr val="dk1"/>
              </a:buClr>
              <a:buSzPct val="100000"/>
              <a:buNone/>
            </a:pPr>
            <a:endParaRPr sz="2000" dirty="0"/>
          </a:p>
          <a:p>
            <a:pPr marL="0" lvl="0" indent="0" algn="l" rtl="0">
              <a:lnSpc>
                <a:spcPct val="120000"/>
              </a:lnSpc>
              <a:spcBef>
                <a:spcPts val="1000"/>
              </a:spcBef>
              <a:spcAft>
                <a:spcPts val="0"/>
              </a:spcAft>
              <a:buClr>
                <a:schemeClr val="dk1"/>
              </a:buClr>
              <a:buSzPct val="100000"/>
              <a:buNone/>
            </a:pPr>
            <a:r>
              <a:rPr lang="tr-TR" sz="3800" dirty="0"/>
              <a:t>Ayrıntılı bilgi için:</a:t>
            </a:r>
            <a:endParaRPr dirty="0"/>
          </a:p>
          <a:p>
            <a:pPr marL="0" lvl="0" indent="0" algn="l" rtl="0">
              <a:lnSpc>
                <a:spcPct val="120000"/>
              </a:lnSpc>
              <a:spcBef>
                <a:spcPts val="1000"/>
              </a:spcBef>
              <a:spcAft>
                <a:spcPts val="0"/>
              </a:spcAft>
              <a:buClr>
                <a:schemeClr val="dk1"/>
              </a:buClr>
              <a:buSzPct val="100000"/>
              <a:buNone/>
            </a:pPr>
            <a:r>
              <a:rPr lang="tr-TR" sz="3800" dirty="0"/>
              <a:t>Farabi Koordinatörlüğü</a:t>
            </a:r>
            <a:endParaRPr dirty="0"/>
          </a:p>
          <a:p>
            <a:pPr marL="0" lvl="0" indent="0" algn="l" rtl="0">
              <a:lnSpc>
                <a:spcPct val="120000"/>
              </a:lnSpc>
              <a:spcBef>
                <a:spcPts val="1000"/>
              </a:spcBef>
              <a:spcAft>
                <a:spcPts val="0"/>
              </a:spcAft>
              <a:buClr>
                <a:schemeClr val="dk1"/>
              </a:buClr>
              <a:buSzPct val="100000"/>
              <a:buNone/>
            </a:pPr>
            <a:r>
              <a:rPr lang="tr-TR" sz="3800" u="sng" dirty="0">
                <a:solidFill>
                  <a:schemeClr val="hlink"/>
                </a:solidFill>
                <a:hlinkClick r:id="rId3"/>
              </a:rPr>
              <a:t>http://www.pau.edu.tr/farabi/tr/</a:t>
            </a:r>
            <a:r>
              <a:rPr lang="tr-TR" sz="3800" dirty="0"/>
              <a:t> </a:t>
            </a:r>
            <a:endParaRPr dirty="0"/>
          </a:p>
          <a:p>
            <a:pPr marL="0" lvl="0" indent="0" algn="l" rtl="0">
              <a:lnSpc>
                <a:spcPct val="120000"/>
              </a:lnSpc>
              <a:spcBef>
                <a:spcPts val="1000"/>
              </a:spcBef>
              <a:spcAft>
                <a:spcPts val="0"/>
              </a:spcAft>
              <a:buClr>
                <a:schemeClr val="dk1"/>
              </a:buClr>
              <a:buSzPct val="100000"/>
              <a:buNone/>
            </a:pPr>
            <a:endParaRPr sz="3800" dirty="0"/>
          </a:p>
          <a:p>
            <a:pPr marL="0" lvl="0" indent="0" algn="l" rtl="0">
              <a:lnSpc>
                <a:spcPct val="120000"/>
              </a:lnSpc>
              <a:spcBef>
                <a:spcPts val="1000"/>
              </a:spcBef>
              <a:spcAft>
                <a:spcPts val="0"/>
              </a:spcAft>
              <a:buClr>
                <a:schemeClr val="dk1"/>
              </a:buClr>
              <a:buSzPct val="100000"/>
              <a:buNone/>
            </a:pPr>
            <a:r>
              <a:rPr lang="tr-TR" sz="3800" dirty="0"/>
              <a:t>Ayrıntılı bilgi için:</a:t>
            </a:r>
            <a:endParaRPr dirty="0"/>
          </a:p>
          <a:p>
            <a:pPr marL="0" lvl="0" indent="0" algn="l" rtl="0">
              <a:lnSpc>
                <a:spcPct val="120000"/>
              </a:lnSpc>
              <a:spcBef>
                <a:spcPts val="1000"/>
              </a:spcBef>
              <a:spcAft>
                <a:spcPts val="0"/>
              </a:spcAft>
              <a:buClr>
                <a:schemeClr val="dk1"/>
              </a:buClr>
              <a:buSzPct val="100000"/>
              <a:buNone/>
            </a:pPr>
            <a:r>
              <a:rPr lang="tr-TR" sz="3800" dirty="0"/>
              <a:t>Uluslararası İlişkiler Koordinatörlüğü</a:t>
            </a:r>
            <a:endParaRPr dirty="0"/>
          </a:p>
          <a:p>
            <a:pPr marL="0" lvl="0" indent="0" algn="l" rtl="0">
              <a:lnSpc>
                <a:spcPct val="120000"/>
              </a:lnSpc>
              <a:spcBef>
                <a:spcPts val="1000"/>
              </a:spcBef>
              <a:spcAft>
                <a:spcPts val="0"/>
              </a:spcAft>
              <a:buClr>
                <a:schemeClr val="dk1"/>
              </a:buClr>
              <a:buSzPct val="100000"/>
              <a:buNone/>
            </a:pPr>
            <a:r>
              <a:rPr lang="tr-TR" sz="3800" u="sng" dirty="0">
                <a:solidFill>
                  <a:schemeClr val="hlink"/>
                </a:solidFill>
                <a:hlinkClick r:id="rId4"/>
              </a:rPr>
              <a:t>http://www.pau.edu.tr/uluslararasi/tr</a:t>
            </a:r>
            <a:endParaRPr sz="3800" dirty="0"/>
          </a:p>
          <a:p>
            <a:pPr marL="0" lvl="0" indent="0" algn="l" rtl="0">
              <a:lnSpc>
                <a:spcPct val="120000"/>
              </a:lnSpc>
              <a:spcBef>
                <a:spcPts val="1000"/>
              </a:spcBef>
              <a:spcAft>
                <a:spcPts val="0"/>
              </a:spcAft>
              <a:buClr>
                <a:schemeClr val="dk1"/>
              </a:buClr>
              <a:buSzPct val="100000"/>
              <a:buNone/>
            </a:pPr>
            <a:endParaRPr sz="3800" dirty="0"/>
          </a:p>
          <a:p>
            <a:pPr marL="0" lvl="0" indent="0" algn="l" rtl="0">
              <a:lnSpc>
                <a:spcPct val="120000"/>
              </a:lnSpc>
              <a:spcBef>
                <a:spcPts val="1000"/>
              </a:spcBef>
              <a:spcAft>
                <a:spcPts val="0"/>
              </a:spcAft>
              <a:buClr>
                <a:schemeClr val="dk1"/>
              </a:buClr>
              <a:buSzPct val="100000"/>
              <a:buNone/>
            </a:pPr>
            <a:r>
              <a:rPr lang="tr-TR" sz="3800" dirty="0"/>
              <a:t>Ayrıntılı bilgi için:</a:t>
            </a:r>
            <a:endParaRPr dirty="0"/>
          </a:p>
          <a:p>
            <a:pPr marL="0" lvl="0" indent="0" algn="l" rtl="0">
              <a:lnSpc>
                <a:spcPct val="120000"/>
              </a:lnSpc>
              <a:spcBef>
                <a:spcPts val="1000"/>
              </a:spcBef>
              <a:spcAft>
                <a:spcPts val="0"/>
              </a:spcAft>
              <a:buClr>
                <a:schemeClr val="dk1"/>
              </a:buClr>
              <a:buSzPct val="100000"/>
              <a:buNone/>
            </a:pPr>
            <a:r>
              <a:rPr lang="tr-TR" sz="3800" dirty="0"/>
              <a:t>Uluslararası İlişkiler Koordinatörlüğü</a:t>
            </a:r>
            <a:endParaRPr dirty="0"/>
          </a:p>
          <a:p>
            <a:pPr marL="0" lvl="0" indent="0" algn="l" rtl="0">
              <a:lnSpc>
                <a:spcPct val="120000"/>
              </a:lnSpc>
              <a:spcBef>
                <a:spcPts val="1000"/>
              </a:spcBef>
              <a:spcAft>
                <a:spcPts val="0"/>
              </a:spcAft>
              <a:buClr>
                <a:schemeClr val="dk1"/>
              </a:buClr>
              <a:buSzPct val="100000"/>
              <a:buNone/>
            </a:pPr>
            <a:r>
              <a:rPr lang="tr-TR" sz="3800" u="sng" dirty="0">
                <a:solidFill>
                  <a:schemeClr val="hlink"/>
                </a:solidFill>
                <a:hlinkClick r:id="rId4"/>
              </a:rPr>
              <a:t>http://www.pau.edu.tr/uluslararasi/tr</a:t>
            </a:r>
            <a:r>
              <a:rPr lang="tr-TR" sz="3800" dirty="0"/>
              <a:t> </a:t>
            </a:r>
            <a:endParaRPr dirty="0"/>
          </a:p>
          <a:p>
            <a:pPr marL="0" lvl="0" indent="0" algn="l" rtl="0">
              <a:lnSpc>
                <a:spcPct val="120000"/>
              </a:lnSpc>
              <a:spcBef>
                <a:spcPts val="1000"/>
              </a:spcBef>
              <a:spcAft>
                <a:spcPts val="0"/>
              </a:spcAft>
              <a:buClr>
                <a:schemeClr val="dk1"/>
              </a:buClr>
              <a:buSzPct val="100000"/>
              <a:buNone/>
            </a:pPr>
            <a:endParaRPr sz="3800" dirty="0"/>
          </a:p>
        </p:txBody>
      </p:sp>
      <p:pic>
        <p:nvPicPr>
          <p:cNvPr id="469" name="Google Shape;469;p38" descr="http://uluslararasi.karabuk.edu.tr/yuklenen/resimler/1262122016115326.png"/>
          <p:cNvPicPr preferRelativeResize="0"/>
          <p:nvPr/>
        </p:nvPicPr>
        <p:blipFill rotWithShape="1">
          <a:blip r:embed="rId5">
            <a:alphaModFix/>
          </a:blip>
          <a:srcRect t="9920" b="13631"/>
          <a:stretch/>
        </p:blipFill>
        <p:spPr>
          <a:xfrm>
            <a:off x="1103899" y="2075649"/>
            <a:ext cx="1329055" cy="1016000"/>
          </a:xfrm>
          <a:prstGeom prst="rect">
            <a:avLst/>
          </a:prstGeom>
          <a:noFill/>
          <a:ln>
            <a:noFill/>
          </a:ln>
        </p:spPr>
      </p:pic>
      <p:pic>
        <p:nvPicPr>
          <p:cNvPr id="470" name="Google Shape;470;p38" descr="https://www.caie-caei.org/wp-content/uploads/2014/11/erasmus-logo.png"/>
          <p:cNvPicPr preferRelativeResize="0"/>
          <p:nvPr/>
        </p:nvPicPr>
        <p:blipFill rotWithShape="1">
          <a:blip r:embed="rId6">
            <a:alphaModFix/>
          </a:blip>
          <a:srcRect/>
          <a:stretch/>
        </p:blipFill>
        <p:spPr>
          <a:xfrm>
            <a:off x="815866" y="3271669"/>
            <a:ext cx="1800200" cy="976645"/>
          </a:xfrm>
          <a:prstGeom prst="rect">
            <a:avLst/>
          </a:prstGeom>
          <a:noFill/>
          <a:ln>
            <a:noFill/>
          </a:ln>
        </p:spPr>
      </p:pic>
      <p:pic>
        <p:nvPicPr>
          <p:cNvPr id="471" name="Google Shape;471;p38" descr="http://mevlana.akdeniz.edu.tr/_dinamik/234/12.png"/>
          <p:cNvPicPr preferRelativeResize="0"/>
          <p:nvPr/>
        </p:nvPicPr>
        <p:blipFill rotWithShape="1">
          <a:blip r:embed="rId7">
            <a:alphaModFix/>
          </a:blip>
          <a:srcRect/>
          <a:stretch/>
        </p:blipFill>
        <p:spPr>
          <a:xfrm>
            <a:off x="1070307" y="4691092"/>
            <a:ext cx="1224136" cy="1016000"/>
          </a:xfrm>
          <a:prstGeom prst="rect">
            <a:avLst/>
          </a:prstGeom>
          <a:noFill/>
          <a:ln>
            <a:noFill/>
          </a:ln>
        </p:spPr>
      </p:pic>
      <p:sp>
        <p:nvSpPr>
          <p:cNvPr id="472" name="Google Shape;472;p38"/>
          <p:cNvSpPr txBox="1"/>
          <p:nvPr/>
        </p:nvSpPr>
        <p:spPr>
          <a:xfrm>
            <a:off x="1683521" y="764373"/>
            <a:ext cx="9822679" cy="1293028"/>
          </a:xfrm>
          <a:prstGeom prst="rect">
            <a:avLst/>
          </a:prstGeom>
          <a:no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chemeClr val="dk1"/>
              </a:buClr>
              <a:buSzPts val="3600"/>
              <a:buFont typeface="Century Gothic"/>
              <a:buNone/>
            </a:pPr>
            <a:r>
              <a:rPr lang="tr-TR" sz="3600" b="1" i="1" u="none" strike="noStrike" cap="none">
                <a:solidFill>
                  <a:schemeClr val="dk1"/>
                </a:solidFill>
                <a:latin typeface="Century Gothic"/>
                <a:ea typeface="Century Gothic"/>
                <a:cs typeface="Century Gothic"/>
                <a:sym typeface="Century Gothic"/>
              </a:rPr>
              <a:t>ÖĞRENCİ DEĞİŞİM PROGRAMLARI</a:t>
            </a:r>
            <a:endParaRPr sz="1400" b="0" i="0" u="none" strike="noStrike" cap="none">
              <a:solidFill>
                <a:srgbClr val="000000"/>
              </a:solidFill>
              <a:latin typeface="Arial"/>
              <a:ea typeface="Arial"/>
              <a:cs typeface="Arial"/>
              <a:sym typeface="Arial"/>
            </a:endParaRPr>
          </a:p>
        </p:txBody>
      </p:sp>
      <p:sp>
        <p:nvSpPr>
          <p:cNvPr id="474" name="Google Shape;474;p38"/>
          <p:cNvSpPr/>
          <p:nvPr/>
        </p:nvSpPr>
        <p:spPr>
          <a:xfrm>
            <a:off x="8488282" y="3429000"/>
            <a:ext cx="3760309"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tr-TR" sz="1800" b="1" i="0" u="none" strike="noStrike" cap="none" dirty="0">
                <a:solidFill>
                  <a:schemeClr val="dk1"/>
                </a:solidFill>
                <a:latin typeface="Century Gothic"/>
                <a:ea typeface="Century Gothic"/>
                <a:cs typeface="Century Gothic"/>
                <a:sym typeface="Century Gothic"/>
              </a:rPr>
              <a:t>Öğr. </a:t>
            </a:r>
            <a:r>
              <a:rPr lang="en-US" sz="1800" b="1" i="0" u="none" strike="noStrike" cap="none" dirty="0" err="1">
                <a:solidFill>
                  <a:schemeClr val="dk1"/>
                </a:solidFill>
                <a:latin typeface="Century Gothic"/>
                <a:ea typeface="Century Gothic"/>
                <a:cs typeface="Century Gothic"/>
                <a:sym typeface="Century Gothic"/>
              </a:rPr>
              <a:t>Gör</a:t>
            </a:r>
            <a:r>
              <a:rPr lang="en-US" sz="1800" b="1" i="0" u="none" strike="noStrike" cap="none" dirty="0">
                <a:solidFill>
                  <a:schemeClr val="dk1"/>
                </a:solidFill>
                <a:latin typeface="Century Gothic"/>
                <a:ea typeface="Century Gothic"/>
                <a:cs typeface="Century Gothic"/>
                <a:sym typeface="Century Gothic"/>
              </a:rPr>
              <a:t>. Fatma ŞENOL</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tr-TR" sz="1800" b="1" i="0" u="none" strike="noStrike" cap="none" dirty="0" err="1">
                <a:solidFill>
                  <a:schemeClr val="dk1"/>
                </a:solidFill>
                <a:latin typeface="Century Gothic"/>
                <a:ea typeface="Century Gothic"/>
                <a:cs typeface="Century Gothic"/>
                <a:sym typeface="Century Gothic"/>
              </a:rPr>
              <a:t>Erasmus</a:t>
            </a:r>
            <a:r>
              <a:rPr lang="tr-TR" sz="1800" b="1" i="0" u="none" strike="noStrike" cap="none" dirty="0">
                <a:solidFill>
                  <a:schemeClr val="dk1"/>
                </a:solidFill>
                <a:latin typeface="Century Gothic"/>
                <a:ea typeface="Century Gothic"/>
                <a:cs typeface="Century Gothic"/>
                <a:sym typeface="Century Gothic"/>
              </a:rPr>
              <a:t> Koordinatörü</a:t>
            </a:r>
            <a:endParaRPr sz="1800" b="0" i="0" u="none" strike="noStrike" cap="none" dirty="0">
              <a:solidFill>
                <a:schemeClr val="dk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entury Gothic"/>
              <a:ea typeface="Century Gothic"/>
              <a:cs typeface="Century Gothic"/>
              <a:sym typeface="Century Gothic"/>
            </a:endParaRPr>
          </a:p>
        </p:txBody>
      </p:sp>
      <p:pic>
        <p:nvPicPr>
          <p:cNvPr id="475" name="Google Shape;475;p38"/>
          <p:cNvPicPr preferRelativeResize="0"/>
          <p:nvPr/>
        </p:nvPicPr>
        <p:blipFill rotWithShape="1">
          <a:blip r:embed="rId8">
            <a:alphaModFix/>
          </a:blip>
          <a:srcRect/>
          <a:stretch/>
        </p:blipFill>
        <p:spPr>
          <a:xfrm>
            <a:off x="5925965" y="2523531"/>
            <a:ext cx="2837035" cy="281221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39"/>
          <p:cNvSpPr txBox="1">
            <a:spLocks noGrp="1"/>
          </p:cNvSpPr>
          <p:nvPr>
            <p:ph type="title"/>
          </p:nvPr>
        </p:nvSpPr>
        <p:spPr>
          <a:xfrm>
            <a:off x="2895600" y="764373"/>
            <a:ext cx="8610600" cy="1293028"/>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3600"/>
              <a:buFont typeface="Century Gothic"/>
              <a:buNone/>
            </a:pPr>
            <a:r>
              <a:rPr lang="tr-TR" sz="3600" b="1" i="1"/>
              <a:t>ÖĞRENCİ TOPLULUKLARI</a:t>
            </a:r>
            <a:endParaRPr/>
          </a:p>
        </p:txBody>
      </p:sp>
      <p:pic>
        <p:nvPicPr>
          <p:cNvPr id="482" name="Google Shape;482;p39" descr="Otomatik alternatif metin yok."/>
          <p:cNvPicPr preferRelativeResize="0"/>
          <p:nvPr/>
        </p:nvPicPr>
        <p:blipFill rotWithShape="1">
          <a:blip r:embed="rId3">
            <a:alphaModFix/>
          </a:blip>
          <a:srcRect l="11737" t="12465" r="9956" b="14651"/>
          <a:stretch/>
        </p:blipFill>
        <p:spPr>
          <a:xfrm>
            <a:off x="4322072" y="2088724"/>
            <a:ext cx="948690" cy="899795"/>
          </a:xfrm>
          <a:prstGeom prst="rect">
            <a:avLst/>
          </a:prstGeom>
          <a:noFill/>
          <a:ln>
            <a:noFill/>
          </a:ln>
        </p:spPr>
      </p:pic>
      <p:pic>
        <p:nvPicPr>
          <p:cNvPr id="483" name="Google Shape;483;p39" descr="Otomatik alternatif metin yok."/>
          <p:cNvPicPr preferRelativeResize="0"/>
          <p:nvPr/>
        </p:nvPicPr>
        <p:blipFill rotWithShape="1">
          <a:blip r:embed="rId4">
            <a:alphaModFix/>
          </a:blip>
          <a:srcRect/>
          <a:stretch/>
        </p:blipFill>
        <p:spPr>
          <a:xfrm>
            <a:off x="6107593" y="2109324"/>
            <a:ext cx="987675" cy="879193"/>
          </a:xfrm>
          <a:prstGeom prst="rect">
            <a:avLst/>
          </a:prstGeom>
          <a:noFill/>
          <a:ln>
            <a:noFill/>
          </a:ln>
        </p:spPr>
      </p:pic>
      <p:pic>
        <p:nvPicPr>
          <p:cNvPr id="484" name="Google Shape;484;p39" descr="Görüntünün olası içeriği: yazı"/>
          <p:cNvPicPr preferRelativeResize="0"/>
          <p:nvPr/>
        </p:nvPicPr>
        <p:blipFill rotWithShape="1">
          <a:blip r:embed="rId5">
            <a:alphaModFix/>
          </a:blip>
          <a:srcRect/>
          <a:stretch/>
        </p:blipFill>
        <p:spPr>
          <a:xfrm>
            <a:off x="796047" y="3322331"/>
            <a:ext cx="1015753" cy="858456"/>
          </a:xfrm>
          <a:prstGeom prst="rect">
            <a:avLst/>
          </a:prstGeom>
          <a:noFill/>
          <a:ln>
            <a:noFill/>
          </a:ln>
        </p:spPr>
      </p:pic>
      <p:pic>
        <p:nvPicPr>
          <p:cNvPr id="485" name="Google Shape;485;p39" descr="Otomatik alternatif metin yok."/>
          <p:cNvPicPr preferRelativeResize="0"/>
          <p:nvPr/>
        </p:nvPicPr>
        <p:blipFill rotWithShape="1">
          <a:blip r:embed="rId6">
            <a:alphaModFix/>
          </a:blip>
          <a:srcRect/>
          <a:stretch/>
        </p:blipFill>
        <p:spPr>
          <a:xfrm>
            <a:off x="2600805" y="3301662"/>
            <a:ext cx="899233" cy="899795"/>
          </a:xfrm>
          <a:prstGeom prst="rect">
            <a:avLst/>
          </a:prstGeom>
          <a:noFill/>
          <a:ln>
            <a:noFill/>
          </a:ln>
        </p:spPr>
      </p:pic>
      <p:pic>
        <p:nvPicPr>
          <p:cNvPr id="486" name="Google Shape;486;p39" descr="Otomatik alternatif metin yok."/>
          <p:cNvPicPr preferRelativeResize="0"/>
          <p:nvPr/>
        </p:nvPicPr>
        <p:blipFill rotWithShape="1">
          <a:blip r:embed="rId7">
            <a:alphaModFix/>
          </a:blip>
          <a:srcRect l="31606" t="12279" r="30508" b="13445"/>
          <a:stretch/>
        </p:blipFill>
        <p:spPr>
          <a:xfrm>
            <a:off x="4322073" y="3338547"/>
            <a:ext cx="948690" cy="899793"/>
          </a:xfrm>
          <a:prstGeom prst="rect">
            <a:avLst/>
          </a:prstGeom>
          <a:noFill/>
          <a:ln>
            <a:noFill/>
          </a:ln>
        </p:spPr>
      </p:pic>
      <p:pic>
        <p:nvPicPr>
          <p:cNvPr id="487" name="Google Shape;487;p39" descr="https://pbs.twimg.com/profile_images/424903729670668288/oCe8nCRG_400x400.jpeg"/>
          <p:cNvPicPr preferRelativeResize="0"/>
          <p:nvPr/>
        </p:nvPicPr>
        <p:blipFill rotWithShape="1">
          <a:blip r:embed="rId8">
            <a:alphaModFix/>
          </a:blip>
          <a:srcRect/>
          <a:stretch/>
        </p:blipFill>
        <p:spPr>
          <a:xfrm>
            <a:off x="6107593" y="3317809"/>
            <a:ext cx="987675" cy="941269"/>
          </a:xfrm>
          <a:prstGeom prst="rect">
            <a:avLst/>
          </a:prstGeom>
          <a:noFill/>
          <a:ln>
            <a:noFill/>
          </a:ln>
        </p:spPr>
      </p:pic>
      <p:pic>
        <p:nvPicPr>
          <p:cNvPr id="488" name="Google Shape;488;p39" descr="Görüntünün olası içeriği: yazı"/>
          <p:cNvPicPr preferRelativeResize="0"/>
          <p:nvPr/>
        </p:nvPicPr>
        <p:blipFill rotWithShape="1">
          <a:blip r:embed="rId9">
            <a:alphaModFix/>
          </a:blip>
          <a:srcRect/>
          <a:stretch/>
        </p:blipFill>
        <p:spPr>
          <a:xfrm>
            <a:off x="4343816" y="4701016"/>
            <a:ext cx="983344" cy="886094"/>
          </a:xfrm>
          <a:prstGeom prst="rect">
            <a:avLst/>
          </a:prstGeom>
          <a:noFill/>
          <a:ln>
            <a:noFill/>
          </a:ln>
        </p:spPr>
      </p:pic>
      <p:pic>
        <p:nvPicPr>
          <p:cNvPr id="489" name="Google Shape;489;p39" descr="Otomatik alternatif metin yok."/>
          <p:cNvPicPr preferRelativeResize="0"/>
          <p:nvPr/>
        </p:nvPicPr>
        <p:blipFill rotWithShape="1">
          <a:blip r:embed="rId10">
            <a:alphaModFix/>
          </a:blip>
          <a:srcRect/>
          <a:stretch/>
        </p:blipFill>
        <p:spPr>
          <a:xfrm>
            <a:off x="6107592" y="4701016"/>
            <a:ext cx="987675" cy="864214"/>
          </a:xfrm>
          <a:prstGeom prst="rect">
            <a:avLst/>
          </a:prstGeom>
          <a:noFill/>
          <a:ln>
            <a:noFill/>
          </a:ln>
        </p:spPr>
      </p:pic>
      <p:pic>
        <p:nvPicPr>
          <p:cNvPr id="490" name="Google Shape;490;p39"/>
          <p:cNvPicPr preferRelativeResize="0"/>
          <p:nvPr/>
        </p:nvPicPr>
        <p:blipFill rotWithShape="1">
          <a:blip r:embed="rId11">
            <a:alphaModFix/>
          </a:blip>
          <a:srcRect/>
          <a:stretch/>
        </p:blipFill>
        <p:spPr>
          <a:xfrm>
            <a:off x="898815" y="2057401"/>
            <a:ext cx="957417" cy="931115"/>
          </a:xfrm>
          <a:prstGeom prst="rect">
            <a:avLst/>
          </a:prstGeom>
          <a:noFill/>
          <a:ln>
            <a:noFill/>
          </a:ln>
        </p:spPr>
      </p:pic>
      <p:pic>
        <p:nvPicPr>
          <p:cNvPr id="491" name="Google Shape;491;p39"/>
          <p:cNvPicPr preferRelativeResize="0"/>
          <p:nvPr/>
        </p:nvPicPr>
        <p:blipFill rotWithShape="1">
          <a:blip r:embed="rId12">
            <a:alphaModFix/>
          </a:blip>
          <a:srcRect/>
          <a:stretch/>
        </p:blipFill>
        <p:spPr>
          <a:xfrm>
            <a:off x="2600804" y="4636512"/>
            <a:ext cx="962581" cy="957174"/>
          </a:xfrm>
          <a:prstGeom prst="rect">
            <a:avLst/>
          </a:prstGeom>
          <a:noFill/>
          <a:ln>
            <a:noFill/>
          </a:ln>
        </p:spPr>
      </p:pic>
      <p:pic>
        <p:nvPicPr>
          <p:cNvPr id="492" name="Google Shape;492;p39"/>
          <p:cNvPicPr preferRelativeResize="0"/>
          <p:nvPr/>
        </p:nvPicPr>
        <p:blipFill rotWithShape="1">
          <a:blip r:embed="rId13">
            <a:alphaModFix/>
          </a:blip>
          <a:srcRect/>
          <a:stretch/>
        </p:blipFill>
        <p:spPr>
          <a:xfrm>
            <a:off x="2591872" y="2088723"/>
            <a:ext cx="1082801" cy="899792"/>
          </a:xfrm>
          <a:prstGeom prst="rect">
            <a:avLst/>
          </a:prstGeom>
          <a:noFill/>
          <a:ln>
            <a:noFill/>
          </a:ln>
        </p:spPr>
      </p:pic>
      <p:pic>
        <p:nvPicPr>
          <p:cNvPr id="493" name="Google Shape;493;p39"/>
          <p:cNvPicPr preferRelativeResize="0"/>
          <p:nvPr/>
        </p:nvPicPr>
        <p:blipFill rotWithShape="1">
          <a:blip r:embed="rId14">
            <a:alphaModFix/>
          </a:blip>
          <a:srcRect/>
          <a:stretch/>
        </p:blipFill>
        <p:spPr>
          <a:xfrm>
            <a:off x="893651" y="4672447"/>
            <a:ext cx="962581" cy="962581"/>
          </a:xfrm>
          <a:prstGeom prst="rect">
            <a:avLst/>
          </a:prstGeom>
          <a:noFill/>
          <a:ln>
            <a:noFill/>
          </a:ln>
        </p:spPr>
      </p:pic>
      <p:pic>
        <p:nvPicPr>
          <p:cNvPr id="494" name="Google Shape;494;p39"/>
          <p:cNvPicPr preferRelativeResize="0"/>
          <p:nvPr/>
        </p:nvPicPr>
        <p:blipFill rotWithShape="1">
          <a:blip r:embed="rId15">
            <a:alphaModFix/>
          </a:blip>
          <a:srcRect/>
          <a:stretch/>
        </p:blipFill>
        <p:spPr>
          <a:xfrm>
            <a:off x="8541822" y="2095264"/>
            <a:ext cx="2322001" cy="1547561"/>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411"/>
              </a:srgbClr>
            </a:outerShdw>
          </a:effectLst>
        </p:spPr>
      </p:pic>
      <p:pic>
        <p:nvPicPr>
          <p:cNvPr id="495" name="Google Shape;495;p39"/>
          <p:cNvPicPr preferRelativeResize="0"/>
          <p:nvPr/>
        </p:nvPicPr>
        <p:blipFill rotWithShape="1">
          <a:blip r:embed="rId16">
            <a:alphaModFix/>
          </a:blip>
          <a:srcRect/>
          <a:stretch/>
        </p:blipFill>
        <p:spPr>
          <a:xfrm rot="1099063">
            <a:off x="8603120" y="4382697"/>
            <a:ext cx="2199404" cy="1464803"/>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411"/>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40"/>
          <p:cNvSpPr txBox="1">
            <a:spLocks noGrp="1"/>
          </p:cNvSpPr>
          <p:nvPr>
            <p:ph type="title"/>
          </p:nvPr>
        </p:nvSpPr>
        <p:spPr>
          <a:xfrm>
            <a:off x="2895600" y="764373"/>
            <a:ext cx="8610600" cy="1293028"/>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3600"/>
              <a:buFont typeface="Century Gothic"/>
              <a:buNone/>
            </a:pPr>
            <a:r>
              <a:rPr lang="tr-TR" sz="3600" b="1" i="1" dirty="0"/>
              <a:t>ÖĞRENCİ TOPLULUKLARI</a:t>
            </a:r>
            <a:endParaRPr dirty="0"/>
          </a:p>
        </p:txBody>
      </p:sp>
      <p:sp>
        <p:nvSpPr>
          <p:cNvPr id="502" name="Google Shape;502;p40"/>
          <p:cNvSpPr txBox="1">
            <a:spLocks noGrp="1"/>
          </p:cNvSpPr>
          <p:nvPr>
            <p:ph type="body" idx="1"/>
          </p:nvPr>
        </p:nvSpPr>
        <p:spPr>
          <a:xfrm>
            <a:off x="1067471" y="2245409"/>
            <a:ext cx="4442472" cy="3631443"/>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chemeClr val="dk1"/>
              </a:buClr>
              <a:buSzPct val="100000"/>
              <a:buNone/>
            </a:pPr>
            <a:r>
              <a:rPr lang="tr-TR" sz="2000" dirty="0">
                <a:latin typeface="Century Gothic" panose="020B0502020202020204" pitchFamily="34" charset="0"/>
              </a:rPr>
              <a:t>Ne tür etkinlikle</a:t>
            </a:r>
            <a:r>
              <a:rPr lang="en-US" sz="2000" dirty="0">
                <a:latin typeface="Century Gothic" panose="020B0502020202020204" pitchFamily="34" charset="0"/>
              </a:rPr>
              <a:t>r</a:t>
            </a:r>
            <a:r>
              <a:rPr lang="en-US" sz="2000" dirty="0">
                <a:latin typeface="+mj-lt"/>
              </a:rPr>
              <a:t>?</a:t>
            </a:r>
            <a:endParaRPr dirty="0">
              <a:latin typeface="+mj-lt"/>
            </a:endParaRPr>
          </a:p>
          <a:p>
            <a:pPr marL="0" lvl="0" indent="0" algn="l" rtl="0">
              <a:lnSpc>
                <a:spcPct val="90000"/>
              </a:lnSpc>
              <a:spcBef>
                <a:spcPts val="1000"/>
              </a:spcBef>
              <a:spcAft>
                <a:spcPts val="0"/>
              </a:spcAft>
              <a:buClr>
                <a:schemeClr val="dk1"/>
              </a:buClr>
              <a:buSzPct val="100000"/>
              <a:buNone/>
            </a:pPr>
            <a:r>
              <a:rPr lang="tr-TR" sz="2000" dirty="0">
                <a:latin typeface="Century Gothic" panose="020B0502020202020204" pitchFamily="34" charset="0"/>
              </a:rPr>
              <a:t>Kampçılık eğitiminden salsa derslerine, film gösterimlerinden sosyal sorumluluk projelerine, dağ tırmanışlarından ağaç dikimine kadar yılda 800’den fazla etkinlik gerçekleştiriyorlar. </a:t>
            </a:r>
            <a:endParaRPr dirty="0">
              <a:latin typeface="Century Gothic" panose="020B0502020202020204" pitchFamily="34" charset="0"/>
            </a:endParaRPr>
          </a:p>
          <a:p>
            <a:pPr marL="685800" lvl="1" indent="-228600" algn="l" rtl="0">
              <a:lnSpc>
                <a:spcPct val="90000"/>
              </a:lnSpc>
              <a:spcBef>
                <a:spcPts val="500"/>
              </a:spcBef>
              <a:spcAft>
                <a:spcPts val="0"/>
              </a:spcAft>
              <a:buClr>
                <a:schemeClr val="dk1"/>
              </a:buClr>
              <a:buSzPct val="100000"/>
              <a:buChar char="•"/>
            </a:pPr>
            <a:r>
              <a:rPr lang="tr-TR" sz="1800" dirty="0">
                <a:latin typeface="Century Gothic" panose="020B0502020202020204" pitchFamily="34" charset="0"/>
              </a:rPr>
              <a:t>Konserler</a:t>
            </a:r>
            <a:endParaRPr dirty="0">
              <a:latin typeface="Century Gothic" panose="020B0502020202020204" pitchFamily="34" charset="0"/>
            </a:endParaRPr>
          </a:p>
          <a:p>
            <a:pPr marL="685800" lvl="1" indent="-228600" algn="l" rtl="0">
              <a:lnSpc>
                <a:spcPct val="90000"/>
              </a:lnSpc>
              <a:spcBef>
                <a:spcPts val="500"/>
              </a:spcBef>
              <a:spcAft>
                <a:spcPts val="0"/>
              </a:spcAft>
              <a:buClr>
                <a:schemeClr val="dk1"/>
              </a:buClr>
              <a:buSzPct val="100000"/>
              <a:buChar char="•"/>
            </a:pPr>
            <a:r>
              <a:rPr lang="tr-TR" sz="1800" dirty="0">
                <a:latin typeface="Century Gothic" panose="020B0502020202020204" pitchFamily="34" charset="0"/>
              </a:rPr>
              <a:t>Gösteriler</a:t>
            </a:r>
            <a:endParaRPr dirty="0">
              <a:latin typeface="Century Gothic" panose="020B0502020202020204" pitchFamily="34" charset="0"/>
            </a:endParaRPr>
          </a:p>
          <a:p>
            <a:pPr marL="685800" lvl="1" indent="-228600" algn="l" rtl="0">
              <a:lnSpc>
                <a:spcPct val="90000"/>
              </a:lnSpc>
              <a:spcBef>
                <a:spcPts val="500"/>
              </a:spcBef>
              <a:spcAft>
                <a:spcPts val="0"/>
              </a:spcAft>
              <a:buClr>
                <a:schemeClr val="dk1"/>
              </a:buClr>
              <a:buSzPct val="100000"/>
              <a:buChar char="•"/>
            </a:pPr>
            <a:r>
              <a:rPr lang="tr-TR" sz="1800" dirty="0">
                <a:latin typeface="Century Gothic" panose="020B0502020202020204" pitchFamily="34" charset="0"/>
              </a:rPr>
              <a:t>Konferanslar</a:t>
            </a:r>
            <a:endParaRPr dirty="0">
              <a:latin typeface="Century Gothic" panose="020B0502020202020204" pitchFamily="34" charset="0"/>
            </a:endParaRPr>
          </a:p>
          <a:p>
            <a:pPr marL="685800" lvl="1" indent="-228600" algn="l" rtl="0">
              <a:lnSpc>
                <a:spcPct val="90000"/>
              </a:lnSpc>
              <a:spcBef>
                <a:spcPts val="500"/>
              </a:spcBef>
              <a:spcAft>
                <a:spcPts val="0"/>
              </a:spcAft>
              <a:buClr>
                <a:schemeClr val="dk1"/>
              </a:buClr>
              <a:buSzPct val="100000"/>
              <a:buChar char="•"/>
            </a:pPr>
            <a:r>
              <a:rPr lang="tr-TR" sz="1800" dirty="0">
                <a:latin typeface="Century Gothic" panose="020B0502020202020204" pitchFamily="34" charset="0"/>
              </a:rPr>
              <a:t>Atölyeler</a:t>
            </a:r>
            <a:endParaRPr dirty="0">
              <a:latin typeface="Century Gothic" panose="020B0502020202020204" pitchFamily="34" charset="0"/>
            </a:endParaRPr>
          </a:p>
          <a:p>
            <a:pPr marL="685800" lvl="1" indent="-228600" algn="l" rtl="0">
              <a:lnSpc>
                <a:spcPct val="90000"/>
              </a:lnSpc>
              <a:spcBef>
                <a:spcPts val="500"/>
              </a:spcBef>
              <a:spcAft>
                <a:spcPts val="0"/>
              </a:spcAft>
              <a:buClr>
                <a:schemeClr val="dk1"/>
              </a:buClr>
              <a:buSzPct val="100000"/>
              <a:buChar char="•"/>
            </a:pPr>
            <a:r>
              <a:rPr lang="tr-TR" sz="1800" dirty="0">
                <a:latin typeface="Century Gothic" panose="020B0502020202020204" pitchFamily="34" charset="0"/>
              </a:rPr>
              <a:t>Kurslar</a:t>
            </a:r>
            <a:endParaRPr dirty="0">
              <a:latin typeface="Century Gothic" panose="020B0502020202020204" pitchFamily="34" charset="0"/>
            </a:endParaRPr>
          </a:p>
          <a:p>
            <a:pPr marL="685800" lvl="1" indent="-228600" algn="l" rtl="0">
              <a:lnSpc>
                <a:spcPct val="90000"/>
              </a:lnSpc>
              <a:spcBef>
                <a:spcPts val="500"/>
              </a:spcBef>
              <a:spcAft>
                <a:spcPts val="0"/>
              </a:spcAft>
              <a:buClr>
                <a:schemeClr val="dk1"/>
              </a:buClr>
              <a:buSzPct val="100000"/>
              <a:buChar char="•"/>
            </a:pPr>
            <a:r>
              <a:rPr lang="tr-TR" sz="1800" dirty="0">
                <a:latin typeface="Century Gothic" panose="020B0502020202020204" pitchFamily="34" charset="0"/>
              </a:rPr>
              <a:t>Toplantılar</a:t>
            </a:r>
            <a:endParaRPr dirty="0">
              <a:latin typeface="Century Gothic" panose="020B0502020202020204" pitchFamily="34" charset="0"/>
            </a:endParaRPr>
          </a:p>
          <a:p>
            <a:pPr marL="685800" lvl="1" indent="-228600" algn="l" rtl="0">
              <a:lnSpc>
                <a:spcPct val="90000"/>
              </a:lnSpc>
              <a:spcBef>
                <a:spcPts val="500"/>
              </a:spcBef>
              <a:spcAft>
                <a:spcPts val="0"/>
              </a:spcAft>
              <a:buClr>
                <a:schemeClr val="dk1"/>
              </a:buClr>
              <a:buSzPct val="100000"/>
              <a:buChar char="•"/>
            </a:pPr>
            <a:r>
              <a:rPr lang="tr-TR" sz="1800" dirty="0">
                <a:latin typeface="Century Gothic" panose="020B0502020202020204" pitchFamily="34" charset="0"/>
              </a:rPr>
              <a:t>Piknikler, Buluşmalar</a:t>
            </a:r>
            <a:endParaRPr dirty="0">
              <a:latin typeface="Century Gothic" panose="020B0502020202020204" pitchFamily="34" charset="0"/>
            </a:endParaRPr>
          </a:p>
          <a:p>
            <a:pPr marL="685800" lvl="1" indent="-228600" algn="l" rtl="0">
              <a:lnSpc>
                <a:spcPct val="90000"/>
              </a:lnSpc>
              <a:spcBef>
                <a:spcPts val="500"/>
              </a:spcBef>
              <a:spcAft>
                <a:spcPts val="0"/>
              </a:spcAft>
              <a:buClr>
                <a:schemeClr val="dk1"/>
              </a:buClr>
              <a:buSzPct val="100000"/>
              <a:buChar char="•"/>
            </a:pPr>
            <a:r>
              <a:rPr lang="tr-TR" sz="1800" dirty="0">
                <a:latin typeface="Century Gothic" panose="020B0502020202020204" pitchFamily="34" charset="0"/>
              </a:rPr>
              <a:t>Sosyal Sorumluluk Projeleri</a:t>
            </a:r>
            <a:r>
              <a:rPr lang="tr-TR" sz="2000" dirty="0">
                <a:latin typeface="Century Gothic" panose="020B0502020202020204" pitchFamily="34" charset="0"/>
              </a:rPr>
              <a:t>	</a:t>
            </a:r>
            <a:endParaRPr dirty="0">
              <a:latin typeface="Century Gothic" panose="020B0502020202020204" pitchFamily="34" charset="0"/>
            </a:endParaRPr>
          </a:p>
        </p:txBody>
      </p:sp>
      <p:pic>
        <p:nvPicPr>
          <p:cNvPr id="503" name="Google Shape;503;p40" descr="&lt;strong&gt;Billboard&lt;/strong&gt; Vector - Download Free Vector Art, Stock ..."/>
          <p:cNvPicPr preferRelativeResize="0"/>
          <p:nvPr/>
        </p:nvPicPr>
        <p:blipFill rotWithShape="1">
          <a:blip r:embed="rId3">
            <a:alphaModFix/>
          </a:blip>
          <a:srcRect/>
          <a:stretch/>
        </p:blipFill>
        <p:spPr>
          <a:xfrm>
            <a:off x="5960996" y="2245409"/>
            <a:ext cx="5545204" cy="3881643"/>
          </a:xfrm>
          <a:prstGeom prst="rect">
            <a:avLst/>
          </a:prstGeom>
          <a:noFill/>
          <a:ln>
            <a:noFill/>
          </a:ln>
        </p:spPr>
      </p:pic>
      <p:sp>
        <p:nvSpPr>
          <p:cNvPr id="504" name="Google Shape;504;p40"/>
          <p:cNvSpPr/>
          <p:nvPr/>
        </p:nvSpPr>
        <p:spPr>
          <a:xfrm rot="-337889">
            <a:off x="7245049" y="3784105"/>
            <a:ext cx="2977097" cy="13234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tr-TR" sz="2000" b="0" i="0" u="none" strike="noStrike" cap="none">
                <a:solidFill>
                  <a:schemeClr val="accent1"/>
                </a:solidFill>
                <a:latin typeface="Century Gothic"/>
                <a:ea typeface="Century Gothic"/>
                <a:cs typeface="Century Gothic"/>
                <a:sym typeface="Century Gothic"/>
              </a:rPr>
              <a:t>ETKİNLİKLERDEN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tr-TR" sz="2000" b="0" i="0" u="none" strike="noStrike" cap="none">
                <a:solidFill>
                  <a:schemeClr val="accent1"/>
                </a:solidFill>
                <a:latin typeface="Century Gothic"/>
                <a:ea typeface="Century Gothic"/>
                <a:cs typeface="Century Gothic"/>
                <a:sym typeface="Century Gothic"/>
              </a:rPr>
              <a:t>HABERDAR OLMAK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tr-TR" sz="2000" b="0" i="0" u="none" strike="noStrike" cap="none">
                <a:solidFill>
                  <a:schemeClr val="accent1"/>
                </a:solidFill>
                <a:latin typeface="Century Gothic"/>
                <a:ea typeface="Century Gothic"/>
                <a:cs typeface="Century Gothic"/>
                <a:sym typeface="Century Gothic"/>
              </a:rPr>
              <a:t>İÇİN FAKÜLTENİZDEKİ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tr-TR" sz="2000" b="0" i="0" u="none" strike="noStrike" cap="none">
                <a:solidFill>
                  <a:schemeClr val="accent1"/>
                </a:solidFill>
                <a:latin typeface="Century Gothic"/>
                <a:ea typeface="Century Gothic"/>
                <a:cs typeface="Century Gothic"/>
                <a:sym typeface="Century Gothic"/>
              </a:rPr>
              <a:t>PANOLARI TAKİP EDİN.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41"/>
          <p:cNvSpPr txBox="1">
            <a:spLocks noGrp="1"/>
          </p:cNvSpPr>
          <p:nvPr>
            <p:ph type="body" idx="1"/>
          </p:nvPr>
        </p:nvSpPr>
        <p:spPr>
          <a:xfrm>
            <a:off x="190402" y="2075649"/>
            <a:ext cx="6746425" cy="439069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dk1"/>
              </a:buClr>
              <a:buSzPts val="1800"/>
              <a:buNone/>
            </a:pPr>
            <a:r>
              <a:rPr lang="tr-TR" sz="1800" dirty="0"/>
              <a:t>Bir topluluğa kayıt başvurusu yapabilmek için, PAÜ pusula bilgi sistemine giriş yaparak, </a:t>
            </a:r>
          </a:p>
          <a:p>
            <a:pPr marL="0" lvl="0" indent="0" algn="l" rtl="0">
              <a:lnSpc>
                <a:spcPct val="90000"/>
              </a:lnSpc>
              <a:spcBef>
                <a:spcPts val="1000"/>
              </a:spcBef>
              <a:spcAft>
                <a:spcPts val="0"/>
              </a:spcAft>
              <a:buClr>
                <a:schemeClr val="dk1"/>
              </a:buClr>
              <a:buSzPts val="1800"/>
              <a:buNone/>
            </a:pPr>
            <a:r>
              <a:rPr lang="tr-TR" sz="1800" dirty="0"/>
              <a:t>SKS Bilgi Sistemi &gt; Topluluk İşlemleri &gt; Topluluk Başvurusu adımlarını izleyebilir, istediğiniz topluluğu seçerek başvuru işlemini tamamlayabilirsiniz. </a:t>
            </a:r>
          </a:p>
          <a:p>
            <a:pPr marL="0" indent="0">
              <a:buNone/>
            </a:pPr>
            <a:r>
              <a:rPr lang="tr-TR" sz="1800" dirty="0"/>
              <a:t>Üye olduktan sonra toplulukları sosyal medyadan takip etmeyi ve tanışma toplantılarına gitmeyi unutmayınız.</a:t>
            </a:r>
          </a:p>
          <a:p>
            <a:pPr marL="0" lvl="0" indent="0" algn="l" rtl="0">
              <a:lnSpc>
                <a:spcPct val="90000"/>
              </a:lnSpc>
              <a:spcBef>
                <a:spcPts val="1000"/>
              </a:spcBef>
              <a:spcAft>
                <a:spcPts val="0"/>
              </a:spcAft>
              <a:buClr>
                <a:schemeClr val="dk1"/>
              </a:buClr>
              <a:buSzPts val="1800"/>
              <a:buNone/>
            </a:pPr>
            <a:endParaRPr dirty="0"/>
          </a:p>
          <a:p>
            <a:pPr marL="0" lvl="0" indent="0" algn="l" rtl="0">
              <a:lnSpc>
                <a:spcPct val="90000"/>
              </a:lnSpc>
              <a:spcBef>
                <a:spcPts val="1000"/>
              </a:spcBef>
              <a:spcAft>
                <a:spcPts val="0"/>
              </a:spcAft>
              <a:buClr>
                <a:schemeClr val="dk1"/>
              </a:buClr>
              <a:buSzPts val="1800"/>
              <a:buNone/>
            </a:pPr>
            <a:r>
              <a:rPr lang="tr-TR" sz="1800" b="1" dirty="0"/>
              <a:t>Toplulukların sosyal medya hesaplarını takip ederek etkinlik duyurularına ulaşabilirsiniz.</a:t>
            </a:r>
          </a:p>
          <a:p>
            <a:pPr marL="0" lvl="0" indent="0" algn="ctr">
              <a:buNone/>
            </a:pPr>
            <a:r>
              <a:rPr lang="en-US" dirty="0">
                <a:hlinkClick r:id="rId3"/>
              </a:rPr>
              <a:t>https://www.pau.edu.tr/sks</a:t>
            </a:r>
            <a:r>
              <a:rPr lang="tr-TR" dirty="0"/>
              <a:t> </a:t>
            </a:r>
            <a:endParaRPr dirty="0"/>
          </a:p>
          <a:p>
            <a:pPr marL="285750" lvl="0" indent="-285750" algn="ctr"/>
            <a:r>
              <a:rPr lang="tr-TR" sz="1800" dirty="0">
                <a:highlight>
                  <a:srgbClr val="FFFF00"/>
                </a:highlight>
              </a:rPr>
              <a:t>PAÜ Psikoloji Topluluğu </a:t>
            </a:r>
          </a:p>
          <a:p>
            <a:pPr marL="0" lvl="0" indent="0" algn="l" rtl="0">
              <a:lnSpc>
                <a:spcPct val="90000"/>
              </a:lnSpc>
              <a:spcBef>
                <a:spcPts val="1000"/>
              </a:spcBef>
              <a:spcAft>
                <a:spcPts val="0"/>
              </a:spcAft>
              <a:buClr>
                <a:schemeClr val="dk1"/>
              </a:buClr>
              <a:buSzPts val="1800"/>
              <a:buNone/>
            </a:pPr>
            <a:endParaRPr sz="1800" dirty="0"/>
          </a:p>
        </p:txBody>
      </p:sp>
      <p:sp>
        <p:nvSpPr>
          <p:cNvPr id="511" name="Google Shape;511;p41"/>
          <p:cNvSpPr txBox="1">
            <a:spLocks noGrp="1"/>
          </p:cNvSpPr>
          <p:nvPr>
            <p:ph type="title"/>
          </p:nvPr>
        </p:nvSpPr>
        <p:spPr>
          <a:xfrm>
            <a:off x="2895600" y="764373"/>
            <a:ext cx="8610600" cy="1293028"/>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3600"/>
              <a:buFont typeface="Century Gothic"/>
              <a:buNone/>
            </a:pPr>
            <a:r>
              <a:rPr lang="tr-TR" sz="3600" b="1" i="1" dirty="0"/>
              <a:t>ÖĞRENCİ TOPLULUKLARI</a:t>
            </a:r>
            <a:endParaRPr dirty="0"/>
          </a:p>
        </p:txBody>
      </p:sp>
      <p:pic>
        <p:nvPicPr>
          <p:cNvPr id="512" name="Google Shape;512;p41"/>
          <p:cNvPicPr preferRelativeResize="0"/>
          <p:nvPr/>
        </p:nvPicPr>
        <p:blipFill rotWithShape="1">
          <a:blip r:embed="rId4">
            <a:alphaModFix/>
          </a:blip>
          <a:srcRect l="19530" r="15405"/>
          <a:stretch/>
        </p:blipFill>
        <p:spPr>
          <a:xfrm>
            <a:off x="7200900" y="2057401"/>
            <a:ext cx="4691641" cy="362796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42"/>
          <p:cNvSpPr txBox="1">
            <a:spLocks noGrp="1"/>
          </p:cNvSpPr>
          <p:nvPr>
            <p:ph type="ctrTitle"/>
          </p:nvPr>
        </p:nvSpPr>
        <p:spPr>
          <a:xfrm>
            <a:off x="1573339" y="795992"/>
            <a:ext cx="9448800" cy="1825096"/>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Century Gothic"/>
              <a:buNone/>
            </a:pPr>
            <a:r>
              <a:rPr lang="tr-TR" sz="4800" b="1" i="1" dirty="0"/>
              <a:t>ÖĞRENCİ TOPLULUKLARI</a:t>
            </a:r>
            <a:br>
              <a:rPr lang="tr-TR" sz="4800" b="1" i="1" dirty="0"/>
            </a:br>
            <a:br>
              <a:rPr lang="tr-TR" sz="4800" b="1" i="1" dirty="0"/>
            </a:br>
            <a:r>
              <a:rPr lang="en-US" sz="4800" b="1" i="1" dirty="0"/>
              <a:t>KORUMA VE ONARIM</a:t>
            </a:r>
            <a:r>
              <a:rPr lang="tr-TR" sz="4800" b="1" i="1" dirty="0"/>
              <a:t> TOPLULUĞU</a:t>
            </a:r>
            <a:endParaRPr dirty="0"/>
          </a:p>
        </p:txBody>
      </p:sp>
      <p:pic>
        <p:nvPicPr>
          <p:cNvPr id="3" name="Resim 2">
            <a:extLst>
              <a:ext uri="{FF2B5EF4-FFF2-40B4-BE49-F238E27FC236}">
                <a16:creationId xmlns:a16="http://schemas.microsoft.com/office/drawing/2014/main" id="{3D6DB40C-783A-9C03-C9B5-53C112329CEE}"/>
              </a:ext>
            </a:extLst>
          </p:cNvPr>
          <p:cNvPicPr>
            <a:picLocks noChangeAspect="1"/>
          </p:cNvPicPr>
          <p:nvPr/>
        </p:nvPicPr>
        <p:blipFill rotWithShape="1">
          <a:blip r:embed="rId3"/>
          <a:srcRect l="20028" t="19927" r="19477"/>
          <a:stretch/>
        </p:blipFill>
        <p:spPr>
          <a:xfrm>
            <a:off x="2609993" y="2812001"/>
            <a:ext cx="7375492" cy="5491424"/>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giyim, ayakkabı, kişi, şahıs, adam, insan içeren bir resim&#10;&#10;Açıklama otomatik olarak oluşturuldu">
            <a:extLst>
              <a:ext uri="{FF2B5EF4-FFF2-40B4-BE49-F238E27FC236}">
                <a16:creationId xmlns:a16="http://schemas.microsoft.com/office/drawing/2014/main" id="{A6AF9460-A874-8E2F-7FB3-6F2F708AF2E8}"/>
              </a:ext>
            </a:extLst>
          </p:cNvPr>
          <p:cNvPicPr>
            <a:picLocks noChangeAspect="1"/>
          </p:cNvPicPr>
          <p:nvPr/>
        </p:nvPicPr>
        <p:blipFill rotWithShape="1">
          <a:blip r:embed="rId2"/>
          <a:srcRect t="11575" b="24542"/>
          <a:stretch/>
        </p:blipFill>
        <p:spPr>
          <a:xfrm>
            <a:off x="1524000" y="2057401"/>
            <a:ext cx="9144000" cy="4381081"/>
          </a:xfrm>
          <a:prstGeom prst="rect">
            <a:avLst/>
          </a:prstGeom>
          <a:ln>
            <a:noFill/>
          </a:ln>
          <a:effectLst>
            <a:softEdge rad="112500"/>
          </a:effectLst>
        </p:spPr>
      </p:pic>
      <p:sp>
        <p:nvSpPr>
          <p:cNvPr id="7" name="Google Shape;511;p41">
            <a:extLst>
              <a:ext uri="{FF2B5EF4-FFF2-40B4-BE49-F238E27FC236}">
                <a16:creationId xmlns:a16="http://schemas.microsoft.com/office/drawing/2014/main" id="{3CE9BBBC-F62B-7867-3642-FBE6F262B5B3}"/>
              </a:ext>
            </a:extLst>
          </p:cNvPr>
          <p:cNvSpPr txBox="1">
            <a:spLocks noGrp="1"/>
          </p:cNvSpPr>
          <p:nvPr>
            <p:ph type="title"/>
          </p:nvPr>
        </p:nvSpPr>
        <p:spPr>
          <a:xfrm>
            <a:off x="2895600" y="764373"/>
            <a:ext cx="8610600" cy="1293028"/>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3600"/>
              <a:buFont typeface="Century Gothic"/>
              <a:buNone/>
            </a:pPr>
            <a:r>
              <a:rPr lang="tr-TR" sz="3600" b="1" i="1" dirty="0"/>
              <a:t>ÖĞRENCİ TOPLULUKLARI</a:t>
            </a:r>
            <a:endParaRPr dirty="0"/>
          </a:p>
        </p:txBody>
      </p:sp>
      <p:pic>
        <p:nvPicPr>
          <p:cNvPr id="9" name="Resim 8" descr="giyim, kişi, şahıs, ayakkabı, blucin içeren bir resim&#10;&#10;Açıklama otomatik olarak oluşturuldu">
            <a:extLst>
              <a:ext uri="{FF2B5EF4-FFF2-40B4-BE49-F238E27FC236}">
                <a16:creationId xmlns:a16="http://schemas.microsoft.com/office/drawing/2014/main" id="{AFAA46D0-AA7F-5606-42F7-301136A2BF5C}"/>
              </a:ext>
            </a:extLst>
          </p:cNvPr>
          <p:cNvPicPr>
            <a:picLocks noChangeAspect="1"/>
          </p:cNvPicPr>
          <p:nvPr/>
        </p:nvPicPr>
        <p:blipFill rotWithShape="1">
          <a:blip r:embed="rId3"/>
          <a:srcRect t="22852" b="11776"/>
          <a:stretch/>
        </p:blipFill>
        <p:spPr>
          <a:xfrm>
            <a:off x="1219200" y="2057401"/>
            <a:ext cx="9753600" cy="4240405"/>
          </a:xfrm>
          <a:prstGeom prst="rect">
            <a:avLst/>
          </a:prstGeom>
          <a:ln>
            <a:noFill/>
          </a:ln>
          <a:effectLst>
            <a:softEdge rad="112500"/>
          </a:effectLst>
        </p:spPr>
      </p:pic>
    </p:spTree>
    <p:extLst>
      <p:ext uri="{BB962C8B-B14F-4D97-AF65-F5344CB8AC3E}">
        <p14:creationId xmlns:p14="http://schemas.microsoft.com/office/powerpoint/2010/main" val="2071169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511;p41">
            <a:extLst>
              <a:ext uri="{FF2B5EF4-FFF2-40B4-BE49-F238E27FC236}">
                <a16:creationId xmlns:a16="http://schemas.microsoft.com/office/drawing/2014/main" id="{B01F1A4C-71AD-9B7B-78B0-B15D42FA5C55}"/>
              </a:ext>
            </a:extLst>
          </p:cNvPr>
          <p:cNvSpPr txBox="1">
            <a:spLocks noGrp="1"/>
          </p:cNvSpPr>
          <p:nvPr>
            <p:ph type="title"/>
          </p:nvPr>
        </p:nvSpPr>
        <p:spPr>
          <a:xfrm>
            <a:off x="2895600" y="764373"/>
            <a:ext cx="8610600" cy="1293028"/>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3600"/>
              <a:buFont typeface="Century Gothic"/>
              <a:buNone/>
            </a:pPr>
            <a:r>
              <a:rPr lang="tr-TR" sz="3600" b="1" i="1" dirty="0"/>
              <a:t>ÖĞRENCİ TOPLULUKLARI</a:t>
            </a:r>
            <a:endParaRPr dirty="0"/>
          </a:p>
        </p:txBody>
      </p:sp>
      <p:pic>
        <p:nvPicPr>
          <p:cNvPr id="7" name="Resim 6" descr="giyim, gökyüzü, çim, kişi, şahıs içeren bir resim&#10;&#10;Açıklama otomatik olarak oluşturuldu">
            <a:extLst>
              <a:ext uri="{FF2B5EF4-FFF2-40B4-BE49-F238E27FC236}">
                <a16:creationId xmlns:a16="http://schemas.microsoft.com/office/drawing/2014/main" id="{BE337740-603F-1010-85CB-D0450B816542}"/>
              </a:ext>
            </a:extLst>
          </p:cNvPr>
          <p:cNvPicPr>
            <a:picLocks noChangeAspect="1"/>
          </p:cNvPicPr>
          <p:nvPr/>
        </p:nvPicPr>
        <p:blipFill rotWithShape="1">
          <a:blip r:embed="rId2"/>
          <a:srcRect b="14432"/>
          <a:stretch/>
        </p:blipFill>
        <p:spPr>
          <a:xfrm>
            <a:off x="241159" y="1806900"/>
            <a:ext cx="7502769" cy="4814964"/>
          </a:xfrm>
          <a:prstGeom prst="rect">
            <a:avLst/>
          </a:prstGeom>
          <a:ln>
            <a:noFill/>
          </a:ln>
          <a:effectLst>
            <a:softEdge rad="112500"/>
          </a:effectLst>
        </p:spPr>
      </p:pic>
      <p:pic>
        <p:nvPicPr>
          <p:cNvPr id="9" name="Resim 8" descr="dış mekan, gökyüzü, bitki, giyim içeren bir resim&#10;&#10;Açıklama otomatik olarak oluşturuldu">
            <a:extLst>
              <a:ext uri="{FF2B5EF4-FFF2-40B4-BE49-F238E27FC236}">
                <a16:creationId xmlns:a16="http://schemas.microsoft.com/office/drawing/2014/main" id="{33C9B0FB-80F2-6353-B7D8-2F502E24A00A}"/>
              </a:ext>
            </a:extLst>
          </p:cNvPr>
          <p:cNvPicPr>
            <a:picLocks noChangeAspect="1"/>
          </p:cNvPicPr>
          <p:nvPr/>
        </p:nvPicPr>
        <p:blipFill rotWithShape="1">
          <a:blip r:embed="rId3"/>
          <a:srcRect t="23883"/>
          <a:stretch/>
        </p:blipFill>
        <p:spPr>
          <a:xfrm>
            <a:off x="4669136" y="2261145"/>
            <a:ext cx="7281705" cy="4156974"/>
          </a:xfrm>
          <a:prstGeom prst="rect">
            <a:avLst/>
          </a:prstGeom>
          <a:ln>
            <a:noFill/>
          </a:ln>
          <a:effectLst>
            <a:softEdge rad="112500"/>
          </a:effectLst>
        </p:spPr>
      </p:pic>
    </p:spTree>
    <p:extLst>
      <p:ext uri="{BB962C8B-B14F-4D97-AF65-F5344CB8AC3E}">
        <p14:creationId xmlns:p14="http://schemas.microsoft.com/office/powerpoint/2010/main" val="2099438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8"/>
          <p:cNvSpPr txBox="1">
            <a:spLocks noGrp="1"/>
          </p:cNvSpPr>
          <p:nvPr>
            <p:ph type="title"/>
          </p:nvPr>
        </p:nvSpPr>
        <p:spPr>
          <a:xfrm>
            <a:off x="2895600" y="764373"/>
            <a:ext cx="8610600" cy="1293028"/>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3600"/>
              <a:buFont typeface="Century Gothic"/>
              <a:buNone/>
            </a:pPr>
            <a:r>
              <a:rPr lang="tr-TR" sz="3600" b="1" i="1" dirty="0"/>
              <a:t>ENSTİTÜLER</a:t>
            </a:r>
            <a:endParaRPr dirty="0"/>
          </a:p>
        </p:txBody>
      </p:sp>
      <p:sp>
        <p:nvSpPr>
          <p:cNvPr id="239" name="Google Shape;239;p8"/>
          <p:cNvSpPr txBox="1">
            <a:spLocks noGrp="1"/>
          </p:cNvSpPr>
          <p:nvPr>
            <p:ph type="body" idx="1"/>
          </p:nvPr>
        </p:nvSpPr>
        <p:spPr>
          <a:xfrm>
            <a:off x="685800" y="2194560"/>
            <a:ext cx="10820400" cy="4024125"/>
          </a:xfrm>
          <a:prstGeom prst="rect">
            <a:avLst/>
          </a:prstGeom>
          <a:noFill/>
          <a:ln>
            <a:noFill/>
          </a:ln>
        </p:spPr>
        <p:txBody>
          <a:bodyPr spcFirstLastPara="1" wrap="square" lIns="91425" tIns="45700" rIns="91425" bIns="45700" anchor="t" anchorCtr="0">
            <a:normAutofit/>
          </a:bodyPr>
          <a:lstStyle/>
          <a:p>
            <a:pPr marL="0" lvl="0" indent="0" algn="r" rtl="0">
              <a:lnSpc>
                <a:spcPct val="150000"/>
              </a:lnSpc>
              <a:spcBef>
                <a:spcPts val="0"/>
              </a:spcBef>
              <a:spcAft>
                <a:spcPts val="0"/>
              </a:spcAft>
              <a:buClr>
                <a:schemeClr val="dk1"/>
              </a:buClr>
              <a:buSzPts val="2000"/>
              <a:buNone/>
            </a:pPr>
            <a:r>
              <a:rPr lang="tr-TR" sz="2000"/>
              <a:t>Arkeoloji Enstitüsü</a:t>
            </a:r>
            <a:endParaRPr/>
          </a:p>
          <a:p>
            <a:pPr marL="0" lvl="0" indent="0" algn="r" rtl="0">
              <a:lnSpc>
                <a:spcPct val="150000"/>
              </a:lnSpc>
              <a:spcBef>
                <a:spcPts val="1000"/>
              </a:spcBef>
              <a:spcAft>
                <a:spcPts val="0"/>
              </a:spcAft>
              <a:buClr>
                <a:schemeClr val="dk1"/>
              </a:buClr>
              <a:buSzPts val="2000"/>
              <a:buNone/>
            </a:pPr>
            <a:r>
              <a:rPr lang="tr-TR" sz="2000"/>
              <a:t>Eğitim Bilimleri Enstitüsü</a:t>
            </a:r>
            <a:endParaRPr/>
          </a:p>
          <a:p>
            <a:pPr marL="0" lvl="0" indent="0" algn="r" rtl="0">
              <a:lnSpc>
                <a:spcPct val="150000"/>
              </a:lnSpc>
              <a:spcBef>
                <a:spcPts val="1000"/>
              </a:spcBef>
              <a:spcAft>
                <a:spcPts val="0"/>
              </a:spcAft>
              <a:buClr>
                <a:schemeClr val="dk1"/>
              </a:buClr>
              <a:buSzPts val="2000"/>
              <a:buNone/>
            </a:pPr>
            <a:r>
              <a:rPr lang="tr-TR" sz="2000"/>
              <a:t>Fen Bilimleri Enstitüsü</a:t>
            </a:r>
            <a:endParaRPr/>
          </a:p>
          <a:p>
            <a:pPr marL="0" lvl="0" indent="0" algn="r" rtl="0">
              <a:lnSpc>
                <a:spcPct val="150000"/>
              </a:lnSpc>
              <a:spcBef>
                <a:spcPts val="1000"/>
              </a:spcBef>
              <a:spcAft>
                <a:spcPts val="0"/>
              </a:spcAft>
              <a:buClr>
                <a:schemeClr val="dk1"/>
              </a:buClr>
              <a:buSzPts val="2000"/>
              <a:buNone/>
            </a:pPr>
            <a:r>
              <a:rPr lang="tr-TR" sz="2000"/>
              <a:t>İslami İlimler Enstitüsü</a:t>
            </a:r>
            <a:endParaRPr/>
          </a:p>
          <a:p>
            <a:pPr marL="0" lvl="0" indent="0" algn="r" rtl="0">
              <a:lnSpc>
                <a:spcPct val="150000"/>
              </a:lnSpc>
              <a:spcBef>
                <a:spcPts val="1000"/>
              </a:spcBef>
              <a:spcAft>
                <a:spcPts val="0"/>
              </a:spcAft>
              <a:buClr>
                <a:schemeClr val="dk1"/>
              </a:buClr>
              <a:buSzPts val="2000"/>
              <a:buNone/>
            </a:pPr>
            <a:r>
              <a:rPr lang="tr-TR" sz="2000"/>
              <a:t>Sağlık Bilimleri Enstitüsü</a:t>
            </a:r>
            <a:endParaRPr/>
          </a:p>
          <a:p>
            <a:pPr marL="0" lvl="0" indent="0" algn="r" rtl="0">
              <a:lnSpc>
                <a:spcPct val="150000"/>
              </a:lnSpc>
              <a:spcBef>
                <a:spcPts val="1000"/>
              </a:spcBef>
              <a:spcAft>
                <a:spcPts val="0"/>
              </a:spcAft>
              <a:buClr>
                <a:schemeClr val="dk1"/>
              </a:buClr>
              <a:buSzPts val="2000"/>
              <a:buNone/>
            </a:pPr>
            <a:r>
              <a:rPr lang="tr-TR" sz="2000"/>
              <a:t>Sosyal Bilimler Enstitüsü</a:t>
            </a:r>
            <a:endParaRPr/>
          </a:p>
        </p:txBody>
      </p:sp>
      <p:pic>
        <p:nvPicPr>
          <p:cNvPr id="241" name="Google Shape;241;p8"/>
          <p:cNvPicPr preferRelativeResize="0"/>
          <p:nvPr/>
        </p:nvPicPr>
        <p:blipFill rotWithShape="1">
          <a:blip r:embed="rId3">
            <a:alphaModFix/>
          </a:blip>
          <a:srcRect/>
          <a:stretch/>
        </p:blipFill>
        <p:spPr>
          <a:xfrm>
            <a:off x="1230951" y="2364509"/>
            <a:ext cx="5141841" cy="3424466"/>
          </a:xfrm>
          <a:prstGeom prst="rect">
            <a:avLst/>
          </a:prstGeom>
          <a:noFill/>
          <a:ln>
            <a:noFill/>
          </a:ln>
        </p:spPr>
      </p:pic>
      <p:sp>
        <p:nvSpPr>
          <p:cNvPr id="2" name="Dikdörtgen 1">
            <a:extLst>
              <a:ext uri="{FF2B5EF4-FFF2-40B4-BE49-F238E27FC236}">
                <a16:creationId xmlns:a16="http://schemas.microsoft.com/office/drawing/2014/main" id="{46EB4D0B-B28B-506B-39C7-F1DBDC9512E6}"/>
              </a:ext>
            </a:extLst>
          </p:cNvPr>
          <p:cNvSpPr/>
          <p:nvPr/>
        </p:nvSpPr>
        <p:spPr>
          <a:xfrm>
            <a:off x="8400422" y="2288057"/>
            <a:ext cx="3105778" cy="384805"/>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6" name="Google Shape;526;p43"/>
          <p:cNvSpPr txBox="1"/>
          <p:nvPr/>
        </p:nvSpPr>
        <p:spPr>
          <a:xfrm>
            <a:off x="2895600" y="764373"/>
            <a:ext cx="8610600" cy="1293028"/>
          </a:xfrm>
          <a:prstGeom prst="rect">
            <a:avLst/>
          </a:prstGeom>
          <a:no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chemeClr val="dk1"/>
              </a:buClr>
              <a:buSzPts val="3600"/>
              <a:buFont typeface="Century Gothic"/>
              <a:buNone/>
            </a:pPr>
            <a:r>
              <a:rPr lang="tr-TR" sz="3600" b="1" i="1" u="none" strike="noStrike" cap="none" dirty="0">
                <a:solidFill>
                  <a:schemeClr val="dk1"/>
                </a:solidFill>
                <a:latin typeface="Century Gothic"/>
                <a:ea typeface="Century Gothic"/>
                <a:cs typeface="Century Gothic"/>
                <a:sym typeface="Century Gothic"/>
              </a:rPr>
              <a:t>HASAN KASAPOĞLU KÜLTÜR MERKEZİ</a:t>
            </a:r>
            <a:br>
              <a:rPr lang="tr-TR" sz="3600" b="1" i="1" u="none" strike="noStrike" cap="none" dirty="0">
                <a:solidFill>
                  <a:schemeClr val="dk1"/>
                </a:solidFill>
                <a:latin typeface="Century Gothic"/>
                <a:ea typeface="Century Gothic"/>
                <a:cs typeface="Century Gothic"/>
                <a:sym typeface="Century Gothic"/>
              </a:rPr>
            </a:br>
            <a:r>
              <a:rPr lang="tr-TR" sz="2400" b="0" i="1" u="none" strike="noStrike" cap="none" dirty="0">
                <a:solidFill>
                  <a:schemeClr val="dk1"/>
                </a:solidFill>
                <a:latin typeface="Century Gothic"/>
                <a:ea typeface="Century Gothic"/>
                <a:cs typeface="Century Gothic"/>
                <a:sym typeface="Century Gothic"/>
              </a:rPr>
              <a:t>(DENİZLİ DEVLET TİYATROSU)</a:t>
            </a:r>
            <a:endParaRPr sz="1400" b="0" i="0" u="none" strike="noStrike" cap="none" dirty="0">
              <a:solidFill>
                <a:srgbClr val="000000"/>
              </a:solidFill>
              <a:latin typeface="Arial"/>
              <a:ea typeface="Arial"/>
              <a:cs typeface="Arial"/>
              <a:sym typeface="Arial"/>
            </a:endParaRPr>
          </a:p>
        </p:txBody>
      </p:sp>
      <p:pic>
        <p:nvPicPr>
          <p:cNvPr id="527" name="Google Shape;527;p43"/>
          <p:cNvPicPr preferRelativeResize="0"/>
          <p:nvPr/>
        </p:nvPicPr>
        <p:blipFill rotWithShape="1">
          <a:blip r:embed="rId3">
            <a:alphaModFix/>
          </a:blip>
          <a:srcRect/>
          <a:stretch/>
        </p:blipFill>
        <p:spPr>
          <a:xfrm>
            <a:off x="776244" y="2612877"/>
            <a:ext cx="4572000" cy="2381250"/>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411"/>
              </a:srgbClr>
            </a:outerShdw>
          </a:effectLst>
        </p:spPr>
      </p:pic>
      <p:pic>
        <p:nvPicPr>
          <p:cNvPr id="528" name="Google Shape;528;p43"/>
          <p:cNvPicPr preferRelativeResize="0"/>
          <p:nvPr/>
        </p:nvPicPr>
        <p:blipFill rotWithShape="1">
          <a:blip r:embed="rId4">
            <a:alphaModFix/>
          </a:blip>
          <a:srcRect/>
          <a:stretch/>
        </p:blipFill>
        <p:spPr>
          <a:xfrm rot="790321">
            <a:off x="6634321" y="2576701"/>
            <a:ext cx="4276556" cy="2897367"/>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411"/>
              </a:srgbClr>
            </a:outerShdw>
          </a:effectLst>
        </p:spPr>
      </p:pic>
      <p:pic>
        <p:nvPicPr>
          <p:cNvPr id="529" name="Google Shape;529;p43"/>
          <p:cNvPicPr preferRelativeResize="0"/>
          <p:nvPr/>
        </p:nvPicPr>
        <p:blipFill rotWithShape="1">
          <a:blip r:embed="rId5">
            <a:alphaModFix/>
          </a:blip>
          <a:srcRect/>
          <a:stretch/>
        </p:blipFill>
        <p:spPr>
          <a:xfrm>
            <a:off x="7624914" y="5899172"/>
            <a:ext cx="1743457" cy="569292"/>
          </a:xfrm>
          <a:prstGeom prst="rect">
            <a:avLst/>
          </a:prstGeom>
          <a:noFill/>
          <a:ln>
            <a:noFill/>
          </a:ln>
        </p:spPr>
      </p:pic>
      <p:pic>
        <p:nvPicPr>
          <p:cNvPr id="530" name="Google Shape;530;p43"/>
          <p:cNvPicPr preferRelativeResize="0"/>
          <p:nvPr/>
        </p:nvPicPr>
        <p:blipFill rotWithShape="1">
          <a:blip r:embed="rId6">
            <a:alphaModFix/>
          </a:blip>
          <a:srcRect l="12254" t="26415" r="14881" b="25672"/>
          <a:stretch/>
        </p:blipFill>
        <p:spPr>
          <a:xfrm>
            <a:off x="3724291" y="5264532"/>
            <a:ext cx="1402475" cy="1317364"/>
          </a:xfrm>
          <a:prstGeom prst="rect">
            <a:avLst/>
          </a:prstGeom>
          <a:noFill/>
          <a:ln>
            <a:noFill/>
          </a:ln>
        </p:spPr>
      </p:pic>
      <p:sp>
        <p:nvSpPr>
          <p:cNvPr id="531" name="Google Shape;531;p43"/>
          <p:cNvSpPr/>
          <p:nvPr/>
        </p:nvSpPr>
        <p:spPr>
          <a:xfrm rot="-831874">
            <a:off x="1460700" y="5523104"/>
            <a:ext cx="2059796"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tr-TR" sz="2000" b="0" i="0" u="none" strike="noStrike" cap="none" dirty="0">
                <a:solidFill>
                  <a:schemeClr val="accent1"/>
                </a:solidFill>
                <a:latin typeface="Century Gothic"/>
                <a:ea typeface="Century Gothic"/>
                <a:cs typeface="Century Gothic"/>
                <a:sym typeface="Century Gothic"/>
              </a:rPr>
              <a:t>Ankara</a:t>
            </a:r>
            <a:endParaRPr sz="1400" b="0" i="0" u="none" strike="noStrike" cap="none" dirty="0">
              <a:solidFill>
                <a:srgbClr val="000000"/>
              </a:solidFill>
              <a:latin typeface="Arial"/>
              <a:ea typeface="Arial"/>
              <a:cs typeface="Arial"/>
              <a:sym typeface="Arial"/>
            </a:endParaRPr>
          </a:p>
        </p:txBody>
      </p:sp>
      <p:sp>
        <p:nvSpPr>
          <p:cNvPr id="532" name="Google Shape;532;p43"/>
          <p:cNvSpPr/>
          <p:nvPr/>
        </p:nvSpPr>
        <p:spPr>
          <a:xfrm rot="-204575">
            <a:off x="681639" y="6022209"/>
            <a:ext cx="2059796"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tr-TR" sz="2000" b="0" i="0" u="none" strike="noStrike" cap="none" dirty="0">
                <a:solidFill>
                  <a:schemeClr val="accent1"/>
                </a:solidFill>
                <a:latin typeface="Century Gothic"/>
                <a:ea typeface="Century Gothic"/>
                <a:cs typeface="Century Gothic"/>
                <a:sym typeface="Century Gothic"/>
              </a:rPr>
              <a:t>İstanbul</a:t>
            </a:r>
            <a:endParaRPr sz="1400" b="0" i="0" u="none" strike="noStrike" cap="none" dirty="0">
              <a:solidFill>
                <a:srgbClr val="000000"/>
              </a:solidFill>
              <a:latin typeface="Arial"/>
              <a:ea typeface="Arial"/>
              <a:cs typeface="Arial"/>
              <a:sym typeface="Arial"/>
            </a:endParaRPr>
          </a:p>
        </p:txBody>
      </p:sp>
      <p:sp>
        <p:nvSpPr>
          <p:cNvPr id="533" name="Google Shape;533;p43"/>
          <p:cNvSpPr/>
          <p:nvPr/>
        </p:nvSpPr>
        <p:spPr>
          <a:xfrm rot="-1273729">
            <a:off x="211626" y="5510150"/>
            <a:ext cx="2059796"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tr-TR" sz="2000" b="0" i="0" u="none" strike="noStrike" cap="none" dirty="0">
                <a:solidFill>
                  <a:schemeClr val="accent1"/>
                </a:solidFill>
                <a:latin typeface="Century Gothic"/>
                <a:ea typeface="Century Gothic"/>
                <a:cs typeface="Century Gothic"/>
                <a:sym typeface="Century Gothic"/>
              </a:rPr>
              <a:t>İzmir</a:t>
            </a:r>
            <a:endParaRPr sz="1400" b="0" i="0" u="none" strike="noStrike" cap="none" dirty="0">
              <a:solidFill>
                <a:srgbClr val="000000"/>
              </a:solidFill>
              <a:latin typeface="Arial"/>
              <a:ea typeface="Arial"/>
              <a:cs typeface="Arial"/>
              <a:sym typeface="Arial"/>
            </a:endParaRPr>
          </a:p>
        </p:txBody>
      </p:sp>
      <p:sp>
        <p:nvSpPr>
          <p:cNvPr id="534" name="Google Shape;534;p43"/>
          <p:cNvSpPr/>
          <p:nvPr/>
        </p:nvSpPr>
        <p:spPr>
          <a:xfrm rot="950551">
            <a:off x="1971661" y="5983763"/>
            <a:ext cx="2059796"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tr-TR" sz="2000" b="0" i="0" u="none" strike="noStrike" cap="none">
                <a:solidFill>
                  <a:schemeClr val="accent1"/>
                </a:solidFill>
                <a:latin typeface="Century Gothic"/>
                <a:ea typeface="Century Gothic"/>
                <a:cs typeface="Century Gothic"/>
                <a:sym typeface="Century Gothic"/>
              </a:rPr>
              <a:t>Antalya</a:t>
            </a:r>
            <a:endParaRPr sz="1400" b="0" i="0" u="none" strike="noStrike" cap="none">
              <a:solidFill>
                <a:srgbClr val="000000"/>
              </a:solidFill>
              <a:latin typeface="Arial"/>
              <a:ea typeface="Arial"/>
              <a:cs typeface="Arial"/>
              <a:sym typeface="Arial"/>
            </a:endParaRPr>
          </a:p>
        </p:txBody>
      </p:sp>
      <p:sp>
        <p:nvSpPr>
          <p:cNvPr id="535" name="Google Shape;535;p43"/>
          <p:cNvSpPr/>
          <p:nvPr/>
        </p:nvSpPr>
        <p:spPr>
          <a:xfrm>
            <a:off x="5565118" y="5830537"/>
            <a:ext cx="2059796"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tr-TR" sz="2000" b="0" i="0" u="none" strike="noStrike" cap="none" dirty="0">
                <a:solidFill>
                  <a:schemeClr val="accent1"/>
                </a:solidFill>
                <a:latin typeface="Century Gothic"/>
                <a:ea typeface="Century Gothic"/>
                <a:cs typeface="Century Gothic"/>
                <a:sym typeface="Century Gothic"/>
              </a:rPr>
              <a:t>Öğrencilere indirimli biletler</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541" name="Google Shape;541;p44"/>
          <p:cNvPicPr preferRelativeResize="0"/>
          <p:nvPr/>
        </p:nvPicPr>
        <p:blipFill rotWithShape="1">
          <a:blip r:embed="rId3">
            <a:alphaModFix/>
          </a:blip>
          <a:srcRect/>
          <a:stretch/>
        </p:blipFill>
        <p:spPr>
          <a:xfrm>
            <a:off x="623842" y="2521010"/>
            <a:ext cx="5346861" cy="3628344"/>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411"/>
              </a:srgbClr>
            </a:outerShdw>
          </a:effectLst>
        </p:spPr>
      </p:pic>
      <p:sp>
        <p:nvSpPr>
          <p:cNvPr id="542" name="Google Shape;542;p44"/>
          <p:cNvSpPr txBox="1"/>
          <p:nvPr/>
        </p:nvSpPr>
        <p:spPr>
          <a:xfrm>
            <a:off x="2895600" y="764373"/>
            <a:ext cx="8610600" cy="1293028"/>
          </a:xfrm>
          <a:prstGeom prst="rect">
            <a:avLst/>
          </a:prstGeom>
          <a:no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chemeClr val="dk1"/>
              </a:buClr>
              <a:buSzPts val="3600"/>
              <a:buFont typeface="Century Gothic"/>
              <a:buNone/>
            </a:pPr>
            <a:r>
              <a:rPr lang="tr-TR" sz="3600" b="1" i="1" u="none" strike="noStrike" cap="none" dirty="0">
                <a:solidFill>
                  <a:schemeClr val="dk1"/>
                </a:solidFill>
                <a:latin typeface="Century Gothic"/>
                <a:ea typeface="Century Gothic"/>
                <a:cs typeface="Century Gothic"/>
                <a:sym typeface="Century Gothic"/>
              </a:rPr>
              <a:t>PROF.DR. HÜSEYIN YILMAZ </a:t>
            </a:r>
            <a:endParaRPr sz="1400" b="0" i="0" u="none" strike="noStrike" cap="none" dirty="0">
              <a:solidFill>
                <a:srgbClr val="000000"/>
              </a:solidFill>
              <a:latin typeface="Arial"/>
              <a:ea typeface="Arial"/>
              <a:cs typeface="Arial"/>
              <a:sym typeface="Arial"/>
            </a:endParaRPr>
          </a:p>
          <a:p>
            <a:pPr marL="0" marR="0" lvl="0" indent="0" algn="r" rtl="0">
              <a:lnSpc>
                <a:spcPct val="90000"/>
              </a:lnSpc>
              <a:spcBef>
                <a:spcPts val="0"/>
              </a:spcBef>
              <a:spcAft>
                <a:spcPts val="0"/>
              </a:spcAft>
              <a:buClr>
                <a:schemeClr val="dk1"/>
              </a:buClr>
              <a:buSzPts val="3600"/>
              <a:buFont typeface="Century Gothic"/>
              <a:buNone/>
            </a:pPr>
            <a:r>
              <a:rPr lang="tr-TR" sz="3600" b="1" i="1" u="none" strike="noStrike" cap="none" dirty="0">
                <a:solidFill>
                  <a:schemeClr val="dk1"/>
                </a:solidFill>
                <a:latin typeface="Century Gothic"/>
                <a:ea typeface="Century Gothic"/>
                <a:cs typeface="Century Gothic"/>
                <a:sym typeface="Century Gothic"/>
              </a:rPr>
              <a:t>KONGRE KÜLTÜR MERKEZI</a:t>
            </a:r>
            <a:endParaRPr sz="1400" b="0" i="0" u="none" strike="noStrike" cap="none" dirty="0">
              <a:solidFill>
                <a:srgbClr val="000000"/>
              </a:solidFill>
              <a:latin typeface="Arial"/>
              <a:ea typeface="Arial"/>
              <a:cs typeface="Arial"/>
              <a:sym typeface="Arial"/>
            </a:endParaRPr>
          </a:p>
        </p:txBody>
      </p:sp>
      <p:pic>
        <p:nvPicPr>
          <p:cNvPr id="543" name="Google Shape;543;p44"/>
          <p:cNvPicPr preferRelativeResize="0"/>
          <p:nvPr/>
        </p:nvPicPr>
        <p:blipFill rotWithShape="1">
          <a:blip r:embed="rId4">
            <a:alphaModFix/>
          </a:blip>
          <a:srcRect l="16737" r="10873"/>
          <a:stretch/>
        </p:blipFill>
        <p:spPr>
          <a:xfrm rot="898369">
            <a:off x="6802453" y="2598082"/>
            <a:ext cx="4606184" cy="3201503"/>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411"/>
              </a:srgbClr>
            </a:outerShdw>
          </a:effec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45"/>
          <p:cNvSpPr txBox="1">
            <a:spLocks noGrp="1"/>
          </p:cNvSpPr>
          <p:nvPr>
            <p:ph type="body" idx="1"/>
          </p:nvPr>
        </p:nvSpPr>
        <p:spPr>
          <a:xfrm>
            <a:off x="847376" y="2025841"/>
            <a:ext cx="5707249" cy="4474186"/>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1800"/>
              <a:buChar char="•"/>
            </a:pPr>
            <a:r>
              <a:rPr lang="tr-TR" sz="1800" dirty="0"/>
              <a:t>Kütüphaneden </a:t>
            </a:r>
            <a:r>
              <a:rPr lang="tr-TR" sz="1800" u="sng" dirty="0"/>
              <a:t>öğrenci kartınızla</a:t>
            </a:r>
            <a:r>
              <a:rPr lang="tr-TR" sz="1800" dirty="0"/>
              <a:t> 5 kitabı 15 günlük süre zarfında ödünç alabilirsiniz.</a:t>
            </a:r>
            <a:endParaRPr dirty="0"/>
          </a:p>
          <a:p>
            <a:pPr marL="228600" lvl="0" indent="-228600" algn="l" rtl="0">
              <a:lnSpc>
                <a:spcPct val="90000"/>
              </a:lnSpc>
              <a:spcBef>
                <a:spcPts val="1000"/>
              </a:spcBef>
              <a:spcAft>
                <a:spcPts val="0"/>
              </a:spcAft>
              <a:buClr>
                <a:schemeClr val="dk1"/>
              </a:buClr>
              <a:buSzPts val="1800"/>
              <a:buChar char="•"/>
            </a:pPr>
            <a:r>
              <a:rPr lang="tr-TR" sz="1800" dirty="0"/>
              <a:t>İstediğiniz kitap başka bir kullanıcıda görünüyorsa, </a:t>
            </a:r>
            <a:r>
              <a:rPr lang="tr-TR" sz="1800" b="1" i="1" dirty="0"/>
              <a:t>rezerv</a:t>
            </a:r>
            <a:r>
              <a:rPr lang="tr-TR" sz="1800" dirty="0"/>
              <a:t> koydurabilir ve kitabı iade edildiğinde ödünç almak üzere ayırtabilirsiniz. </a:t>
            </a:r>
            <a:endParaRPr dirty="0"/>
          </a:p>
          <a:p>
            <a:pPr marL="228600" lvl="0" indent="-228600" algn="l" rtl="0">
              <a:lnSpc>
                <a:spcPct val="90000"/>
              </a:lnSpc>
              <a:spcBef>
                <a:spcPts val="1000"/>
              </a:spcBef>
              <a:spcAft>
                <a:spcPts val="0"/>
              </a:spcAft>
              <a:buClr>
                <a:schemeClr val="dk1"/>
              </a:buClr>
              <a:buSzPts val="1800"/>
              <a:buChar char="•"/>
            </a:pPr>
            <a:r>
              <a:rPr lang="tr-TR" sz="1800" dirty="0"/>
              <a:t>Aynı zamanda </a:t>
            </a:r>
            <a:r>
              <a:rPr lang="tr-TR" sz="1800" u="sng" dirty="0">
                <a:solidFill>
                  <a:schemeClr val="hlink"/>
                </a:solidFill>
                <a:hlinkClick r:id="rId3"/>
              </a:rPr>
              <a:t>http://kutuphane.pau.edu.tr/</a:t>
            </a:r>
            <a:r>
              <a:rPr lang="tr-TR" sz="1800" dirty="0"/>
              <a:t> üst alanda yer alan kısma aradığınız konuyu yazarak yayınlanmış makale ve bildirilere ulaşabilirsiniz.</a:t>
            </a:r>
            <a:endParaRPr dirty="0"/>
          </a:p>
          <a:p>
            <a:pPr marL="228600" lvl="0" indent="-228600" algn="l" rtl="0">
              <a:lnSpc>
                <a:spcPct val="90000"/>
              </a:lnSpc>
              <a:spcBef>
                <a:spcPts val="1000"/>
              </a:spcBef>
              <a:spcAft>
                <a:spcPts val="0"/>
              </a:spcAft>
              <a:buClr>
                <a:schemeClr val="dk1"/>
              </a:buClr>
              <a:buSzPts val="1800"/>
              <a:buChar char="•"/>
            </a:pPr>
            <a:r>
              <a:rPr lang="tr-TR" sz="1800" b="1" dirty="0"/>
              <a:t>Toplu Katalog </a:t>
            </a:r>
            <a:r>
              <a:rPr lang="tr-TR" sz="1800" dirty="0"/>
              <a:t>ile başka bir üniversitenin kütüphanesindeki istediğiniz kitabı kargo ücretini ödeyerek ödünç alabilirsiniz.</a:t>
            </a:r>
            <a:endParaRPr dirty="0"/>
          </a:p>
          <a:p>
            <a:pPr marL="228600" lvl="0" indent="-228600" algn="l" rtl="0">
              <a:lnSpc>
                <a:spcPct val="90000"/>
              </a:lnSpc>
              <a:spcBef>
                <a:spcPts val="1000"/>
              </a:spcBef>
              <a:spcAft>
                <a:spcPts val="0"/>
              </a:spcAft>
              <a:buClr>
                <a:schemeClr val="dk1"/>
              </a:buClr>
              <a:buSzPts val="1800"/>
              <a:buChar char="•"/>
            </a:pPr>
            <a:r>
              <a:rPr lang="tr-TR" sz="1800" dirty="0"/>
              <a:t>Kütüphaneye başvurarak </a:t>
            </a:r>
            <a:r>
              <a:rPr lang="tr-TR" sz="1800" b="1" dirty="0"/>
              <a:t>Kampüs Dışı Erişim Formu</a:t>
            </a:r>
            <a:r>
              <a:rPr lang="tr-TR" sz="1800" dirty="0"/>
              <a:t>nu doldurup online makale, dergilere her yerden ulaşabilirsiniz.</a:t>
            </a:r>
            <a:endParaRPr dirty="0"/>
          </a:p>
        </p:txBody>
      </p:sp>
      <p:sp>
        <p:nvSpPr>
          <p:cNvPr id="550" name="Google Shape;550;p45"/>
          <p:cNvSpPr txBox="1"/>
          <p:nvPr/>
        </p:nvSpPr>
        <p:spPr>
          <a:xfrm>
            <a:off x="2895600" y="764373"/>
            <a:ext cx="8610600" cy="1293028"/>
          </a:xfrm>
          <a:prstGeom prst="rect">
            <a:avLst/>
          </a:prstGeom>
          <a:no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chemeClr val="dk1"/>
              </a:buClr>
              <a:buSzPts val="3600"/>
              <a:buFont typeface="Century Gothic"/>
              <a:buNone/>
            </a:pPr>
            <a:r>
              <a:rPr lang="tr-TR" sz="3600" b="1" i="1" u="none" strike="noStrike" cap="none">
                <a:solidFill>
                  <a:schemeClr val="dk1"/>
                </a:solidFill>
                <a:latin typeface="Century Gothic"/>
                <a:ea typeface="Century Gothic"/>
                <a:cs typeface="Century Gothic"/>
                <a:sym typeface="Century Gothic"/>
              </a:rPr>
              <a:t>PROF.DR. FUAT SEZGIN KÜTÜPHANESI</a:t>
            </a:r>
            <a:endParaRPr sz="1400" b="0" i="0" u="none" strike="noStrike" cap="none">
              <a:solidFill>
                <a:srgbClr val="000000"/>
              </a:solidFill>
              <a:latin typeface="Arial"/>
              <a:ea typeface="Arial"/>
              <a:cs typeface="Arial"/>
              <a:sym typeface="Arial"/>
            </a:endParaRPr>
          </a:p>
        </p:txBody>
      </p:sp>
      <p:pic>
        <p:nvPicPr>
          <p:cNvPr id="551" name="Google Shape;551;p45"/>
          <p:cNvPicPr preferRelativeResize="0"/>
          <p:nvPr/>
        </p:nvPicPr>
        <p:blipFill rotWithShape="1">
          <a:blip r:embed="rId4">
            <a:alphaModFix/>
          </a:blip>
          <a:srcRect/>
          <a:stretch/>
        </p:blipFill>
        <p:spPr>
          <a:xfrm>
            <a:off x="6910114" y="2435551"/>
            <a:ext cx="4596086" cy="3063187"/>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46"/>
          <p:cNvSpPr txBox="1">
            <a:spLocks noGrp="1"/>
          </p:cNvSpPr>
          <p:nvPr>
            <p:ph type="title"/>
          </p:nvPr>
        </p:nvSpPr>
        <p:spPr>
          <a:xfrm>
            <a:off x="2802660" y="282222"/>
            <a:ext cx="6984807" cy="1140178"/>
          </a:xfrm>
          <a:prstGeom prst="rect">
            <a:avLst/>
          </a:prstGeom>
          <a:noFill/>
          <a:ln>
            <a:noFill/>
          </a:ln>
        </p:spPr>
        <p:txBody>
          <a:bodyPr spcFirstLastPara="1" wrap="square" lIns="91425" tIns="45700" rIns="91425" bIns="45700" anchor="ctr" anchorCtr="0">
            <a:normAutofit fontScale="90000"/>
          </a:bodyPr>
          <a:lstStyle/>
          <a:p>
            <a:pPr marL="0" lvl="0" indent="0" algn="r" rtl="0">
              <a:lnSpc>
                <a:spcPct val="90000"/>
              </a:lnSpc>
              <a:spcBef>
                <a:spcPts val="0"/>
              </a:spcBef>
              <a:spcAft>
                <a:spcPts val="0"/>
              </a:spcAft>
              <a:buClr>
                <a:schemeClr val="dk1"/>
              </a:buClr>
              <a:buSzPct val="100000"/>
              <a:buFont typeface="Century Gothic"/>
              <a:buNone/>
            </a:pPr>
            <a:br>
              <a:rPr lang="tr-TR" sz="2800" b="1"/>
            </a:br>
            <a:br>
              <a:rPr lang="tr-TR" sz="2800" b="1"/>
            </a:br>
            <a:endParaRPr sz="3200"/>
          </a:p>
        </p:txBody>
      </p:sp>
      <p:pic>
        <p:nvPicPr>
          <p:cNvPr id="557" name="Google Shape;557;p46"/>
          <p:cNvPicPr preferRelativeResize="0">
            <a:picLocks noGrp="1"/>
          </p:cNvPicPr>
          <p:nvPr>
            <p:ph type="body" idx="1"/>
          </p:nvPr>
        </p:nvPicPr>
        <p:blipFill rotWithShape="1">
          <a:blip r:embed="rId3">
            <a:alphaModFix/>
          </a:blip>
          <a:srcRect/>
          <a:stretch/>
        </p:blipFill>
        <p:spPr>
          <a:xfrm>
            <a:off x="1072612" y="2539552"/>
            <a:ext cx="5756564" cy="3250276"/>
          </a:xfrm>
          <a:prstGeom prst="rect">
            <a:avLst/>
          </a:prstGeom>
          <a:noFill/>
          <a:ln>
            <a:noFill/>
          </a:ln>
        </p:spPr>
      </p:pic>
      <p:sp>
        <p:nvSpPr>
          <p:cNvPr id="558" name="Google Shape;558;p46"/>
          <p:cNvSpPr txBox="1">
            <a:spLocks noGrp="1"/>
          </p:cNvSpPr>
          <p:nvPr>
            <p:ph type="sldNum" idx="12"/>
          </p:nvPr>
        </p:nvSpPr>
        <p:spPr>
          <a:xfrm>
            <a:off x="8763000" y="38100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tr-TR"/>
              <a:t>53</a:t>
            </a:fld>
            <a:endParaRPr/>
          </a:p>
        </p:txBody>
      </p:sp>
      <p:sp>
        <p:nvSpPr>
          <p:cNvPr id="559" name="Google Shape;559;p46"/>
          <p:cNvSpPr/>
          <p:nvPr/>
        </p:nvSpPr>
        <p:spPr>
          <a:xfrm>
            <a:off x="7593051" y="2933070"/>
            <a:ext cx="3649379" cy="1847685"/>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0000"/>
              </a:buClr>
              <a:buSzPts val="1800"/>
              <a:buFont typeface="Arial"/>
              <a:buNone/>
            </a:pPr>
            <a:r>
              <a:rPr lang="tr-TR" sz="1800" b="0" i="0" u="none" strike="noStrike" cap="none">
                <a:solidFill>
                  <a:srgbClr val="414040"/>
                </a:solidFill>
                <a:latin typeface="Century Gothic"/>
                <a:ea typeface="Century Gothic"/>
                <a:cs typeface="Century Gothic"/>
                <a:sym typeface="Century Gothic"/>
              </a:rPr>
              <a:t>Pamukkale Üniversitesi Engelli Öğrenci Birimi’nin hedefi, herkesin yerleşke içerisinde yer alan tüm mekanlara, hizmetlere ve bilgi kaynaklarına erişebilmesini sağlamaktır.</a:t>
            </a:r>
            <a:endParaRPr sz="1400" b="0" i="0" u="none" strike="noStrike" cap="none">
              <a:solidFill>
                <a:srgbClr val="000000"/>
              </a:solidFill>
              <a:latin typeface="Arial"/>
              <a:ea typeface="Arial"/>
              <a:cs typeface="Arial"/>
              <a:sym typeface="Arial"/>
            </a:endParaRPr>
          </a:p>
        </p:txBody>
      </p:sp>
      <p:sp>
        <p:nvSpPr>
          <p:cNvPr id="560" name="Google Shape;560;p46"/>
          <p:cNvSpPr txBox="1"/>
          <p:nvPr/>
        </p:nvSpPr>
        <p:spPr>
          <a:xfrm>
            <a:off x="2895600" y="764373"/>
            <a:ext cx="8610600" cy="1293028"/>
          </a:xfrm>
          <a:prstGeom prst="rect">
            <a:avLst/>
          </a:prstGeom>
          <a:no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chemeClr val="dk1"/>
              </a:buClr>
              <a:buSzPts val="3600"/>
              <a:buFont typeface="Century Gothic"/>
              <a:buNone/>
            </a:pPr>
            <a:r>
              <a:rPr lang="tr-TR" sz="3600" b="1" i="1" u="none" strike="noStrike" cap="none">
                <a:solidFill>
                  <a:schemeClr val="dk1"/>
                </a:solidFill>
                <a:latin typeface="Century Gothic"/>
                <a:ea typeface="Century Gothic"/>
                <a:cs typeface="Century Gothic"/>
                <a:sym typeface="Century Gothic"/>
              </a:rPr>
              <a:t>ENGELLİ ÖĞRENCİ BİRİMİ</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47"/>
          <p:cNvSpPr txBox="1">
            <a:spLocks noGrp="1"/>
          </p:cNvSpPr>
          <p:nvPr>
            <p:ph type="body" idx="1"/>
          </p:nvPr>
        </p:nvSpPr>
        <p:spPr>
          <a:xfrm>
            <a:off x="885824" y="1900238"/>
            <a:ext cx="4543426" cy="4429125"/>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333333"/>
              </a:buClr>
              <a:buSzPts val="1800"/>
              <a:buNone/>
            </a:pPr>
            <a:r>
              <a:rPr lang="tr-TR" sz="2000" b="1" dirty="0">
                <a:solidFill>
                  <a:srgbClr val="333333"/>
                </a:solidFill>
              </a:rPr>
              <a:t>Kısmi Zamanlı Öğrenci</a:t>
            </a:r>
            <a:endParaRPr sz="2400" dirty="0"/>
          </a:p>
          <a:p>
            <a:pPr marL="0" lvl="0" indent="0" algn="l" rtl="0">
              <a:lnSpc>
                <a:spcPct val="90000"/>
              </a:lnSpc>
              <a:spcBef>
                <a:spcPts val="1000"/>
              </a:spcBef>
              <a:spcAft>
                <a:spcPts val="0"/>
              </a:spcAft>
              <a:buClr>
                <a:schemeClr val="dk1"/>
              </a:buClr>
              <a:buSzPts val="1800"/>
              <a:buNone/>
            </a:pPr>
            <a:endParaRPr sz="2000" dirty="0">
              <a:solidFill>
                <a:schemeClr val="dk1"/>
              </a:solidFill>
            </a:endParaRPr>
          </a:p>
          <a:p>
            <a:pPr marL="0" lvl="0" indent="0" algn="l" rtl="0">
              <a:lnSpc>
                <a:spcPct val="90000"/>
              </a:lnSpc>
              <a:spcBef>
                <a:spcPts val="1000"/>
              </a:spcBef>
              <a:spcAft>
                <a:spcPts val="0"/>
              </a:spcAft>
              <a:buClr>
                <a:schemeClr val="dk1"/>
              </a:buClr>
              <a:buSzPts val="1800"/>
              <a:buNone/>
            </a:pPr>
            <a:r>
              <a:rPr lang="tr-TR" sz="2000" dirty="0">
                <a:solidFill>
                  <a:schemeClr val="dk1"/>
                </a:solidFill>
              </a:rPr>
              <a:t>Akademik ve idari birimlerde geçici işlerde çalıştırılan ve işçi sayılmayan öğrencidir.</a:t>
            </a:r>
            <a:endParaRPr sz="2400" dirty="0"/>
          </a:p>
          <a:p>
            <a:pPr marL="0" lvl="0" indent="0" algn="l" rtl="0">
              <a:lnSpc>
                <a:spcPct val="90000"/>
              </a:lnSpc>
              <a:spcBef>
                <a:spcPts val="1000"/>
              </a:spcBef>
              <a:spcAft>
                <a:spcPts val="0"/>
              </a:spcAft>
              <a:buClr>
                <a:schemeClr val="dk1"/>
              </a:buClr>
              <a:buSzPts val="1800"/>
              <a:buNone/>
            </a:pPr>
            <a:r>
              <a:rPr lang="tr-TR" sz="2000" dirty="0">
                <a:solidFill>
                  <a:schemeClr val="dk1"/>
                </a:solidFill>
              </a:rPr>
              <a:t>Her </a:t>
            </a:r>
            <a:r>
              <a:rPr lang="tr-TR" sz="2000" b="1" dirty="0"/>
              <a:t>E</a:t>
            </a:r>
            <a:r>
              <a:rPr lang="tr-TR" sz="2000" b="1" dirty="0">
                <a:solidFill>
                  <a:schemeClr val="dk1"/>
                </a:solidFill>
              </a:rPr>
              <a:t>kim</a:t>
            </a:r>
            <a:r>
              <a:rPr lang="tr-TR" sz="2000" dirty="0">
                <a:solidFill>
                  <a:schemeClr val="dk1"/>
                </a:solidFill>
              </a:rPr>
              <a:t> ayında başvurusu yapılır,  ihtiyaç halinde </a:t>
            </a:r>
            <a:r>
              <a:rPr lang="tr-TR" sz="2000" b="1" dirty="0"/>
              <a:t>Ş</a:t>
            </a:r>
            <a:r>
              <a:rPr lang="tr-TR" sz="2000" b="1" dirty="0">
                <a:solidFill>
                  <a:schemeClr val="dk1"/>
                </a:solidFill>
              </a:rPr>
              <a:t>ubat</a:t>
            </a:r>
            <a:r>
              <a:rPr lang="tr-TR" sz="2000" dirty="0">
                <a:solidFill>
                  <a:schemeClr val="dk1"/>
                </a:solidFill>
              </a:rPr>
              <a:t> ayında da ilana çıkılmaktadır. </a:t>
            </a:r>
            <a:endParaRPr sz="2400" dirty="0"/>
          </a:p>
          <a:p>
            <a:pPr marL="0" lvl="0" indent="0" algn="l" rtl="0">
              <a:lnSpc>
                <a:spcPct val="90000"/>
              </a:lnSpc>
              <a:spcBef>
                <a:spcPts val="1000"/>
              </a:spcBef>
              <a:spcAft>
                <a:spcPts val="0"/>
              </a:spcAft>
              <a:buClr>
                <a:schemeClr val="dk1"/>
              </a:buClr>
              <a:buSzPts val="1800"/>
              <a:buNone/>
            </a:pPr>
            <a:endParaRPr sz="2000" dirty="0">
              <a:solidFill>
                <a:schemeClr val="dk1"/>
              </a:solidFill>
            </a:endParaRPr>
          </a:p>
          <a:p>
            <a:pPr marL="0" lvl="0" indent="0" algn="l" rtl="0">
              <a:lnSpc>
                <a:spcPct val="90000"/>
              </a:lnSpc>
              <a:spcBef>
                <a:spcPts val="1000"/>
              </a:spcBef>
              <a:spcAft>
                <a:spcPts val="0"/>
              </a:spcAft>
              <a:buClr>
                <a:schemeClr val="dk1"/>
              </a:buClr>
              <a:buSzPts val="1800"/>
              <a:buNone/>
            </a:pPr>
            <a:r>
              <a:rPr lang="tr-TR" sz="2400" dirty="0">
                <a:solidFill>
                  <a:schemeClr val="dk1"/>
                </a:solidFill>
              </a:rPr>
              <a:t>Başvurular için; </a:t>
            </a:r>
            <a:r>
              <a:rPr lang="tr-TR" sz="2400" u="sng" dirty="0">
                <a:solidFill>
                  <a:schemeClr val="dk1"/>
                </a:solidFill>
                <a:hlinkClick r:id="rId3"/>
              </a:rPr>
              <a:t>http://www.pau.edu.tr/sks</a:t>
            </a:r>
            <a:r>
              <a:rPr lang="tr-TR" sz="2400" u="sng" dirty="0">
                <a:hlinkClick r:id="rId3"/>
              </a:rPr>
              <a:t>/</a:t>
            </a:r>
            <a:endParaRPr lang="tr-TR" sz="2400" u="sng" dirty="0"/>
          </a:p>
          <a:p>
            <a:pPr marL="0" lvl="0" indent="0" algn="l" rtl="0">
              <a:lnSpc>
                <a:spcPct val="90000"/>
              </a:lnSpc>
              <a:spcBef>
                <a:spcPts val="1000"/>
              </a:spcBef>
              <a:spcAft>
                <a:spcPts val="0"/>
              </a:spcAft>
              <a:buClr>
                <a:schemeClr val="dk1"/>
              </a:buClr>
              <a:buSzPts val="1800"/>
              <a:buNone/>
            </a:pPr>
            <a:r>
              <a:rPr lang="tr-TR" sz="2400" dirty="0">
                <a:solidFill>
                  <a:schemeClr val="dk1"/>
                </a:solidFill>
              </a:rPr>
              <a:t>adresinden ilgili kısma bakabilirsiniz.</a:t>
            </a:r>
            <a:endParaRPr sz="2800" dirty="0"/>
          </a:p>
        </p:txBody>
      </p:sp>
      <p:sp>
        <p:nvSpPr>
          <p:cNvPr id="567" name="Google Shape;567;p47"/>
          <p:cNvSpPr txBox="1"/>
          <p:nvPr/>
        </p:nvSpPr>
        <p:spPr>
          <a:xfrm>
            <a:off x="2895600" y="764373"/>
            <a:ext cx="8610600" cy="1293028"/>
          </a:xfrm>
          <a:prstGeom prst="rect">
            <a:avLst/>
          </a:prstGeom>
          <a:no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chemeClr val="dk1"/>
              </a:buClr>
              <a:buSzPts val="3600"/>
              <a:buFont typeface="Century Gothic"/>
              <a:buNone/>
            </a:pPr>
            <a:r>
              <a:rPr lang="tr-TR" sz="3600" b="1" i="1" u="none" strike="noStrike" cap="none">
                <a:solidFill>
                  <a:schemeClr val="dk1"/>
                </a:solidFill>
                <a:latin typeface="Century Gothic"/>
                <a:ea typeface="Century Gothic"/>
                <a:cs typeface="Century Gothic"/>
                <a:sym typeface="Century Gothic"/>
              </a:rPr>
              <a:t>İŞ OLANAKLARI</a:t>
            </a:r>
            <a:endParaRPr sz="1400" b="0" i="0" u="none" strike="noStrike" cap="none">
              <a:solidFill>
                <a:srgbClr val="000000"/>
              </a:solidFill>
              <a:latin typeface="Arial"/>
              <a:ea typeface="Arial"/>
              <a:cs typeface="Arial"/>
              <a:sym typeface="Arial"/>
            </a:endParaRPr>
          </a:p>
        </p:txBody>
      </p:sp>
      <p:pic>
        <p:nvPicPr>
          <p:cNvPr id="568" name="Google Shape;568;p47"/>
          <p:cNvPicPr preferRelativeResize="0"/>
          <p:nvPr/>
        </p:nvPicPr>
        <p:blipFill rotWithShape="1">
          <a:blip r:embed="rId4">
            <a:alphaModFix/>
          </a:blip>
          <a:srcRect/>
          <a:stretch/>
        </p:blipFill>
        <p:spPr>
          <a:xfrm>
            <a:off x="6217709" y="2075649"/>
            <a:ext cx="5288491" cy="3524659"/>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48"/>
          <p:cNvSpPr txBox="1">
            <a:spLocks noGrp="1"/>
          </p:cNvSpPr>
          <p:nvPr>
            <p:ph type="title"/>
          </p:nvPr>
        </p:nvSpPr>
        <p:spPr>
          <a:xfrm>
            <a:off x="2895600" y="764373"/>
            <a:ext cx="8610600" cy="1293028"/>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3600"/>
              <a:buFont typeface="Century Gothic"/>
              <a:buNone/>
            </a:pPr>
            <a:r>
              <a:rPr lang="tr-TR" sz="3600" b="1" i="1" dirty="0"/>
              <a:t>HASTANELER</a:t>
            </a:r>
            <a:r>
              <a:rPr lang="tr-TR" sz="2800" dirty="0"/>
              <a:t> </a:t>
            </a:r>
            <a:endParaRPr dirty="0"/>
          </a:p>
        </p:txBody>
      </p:sp>
      <p:sp>
        <p:nvSpPr>
          <p:cNvPr id="574" name="Google Shape;574;p48"/>
          <p:cNvSpPr txBox="1">
            <a:spLocks noGrp="1"/>
          </p:cNvSpPr>
          <p:nvPr>
            <p:ph type="body" idx="1"/>
          </p:nvPr>
        </p:nvSpPr>
        <p:spPr>
          <a:xfrm>
            <a:off x="4248817" y="2246566"/>
            <a:ext cx="7257383" cy="4026048"/>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800"/>
              <a:buNone/>
            </a:pPr>
            <a:r>
              <a:rPr lang="tr-TR" sz="1800" b="1" dirty="0"/>
              <a:t>Pamukkale Üniversitesi Eğitim Uygulama ve Araştırma Hastanesi</a:t>
            </a:r>
            <a:endParaRPr dirty="0"/>
          </a:p>
          <a:p>
            <a:pPr marL="0" lvl="0" indent="0" algn="l" rtl="0">
              <a:lnSpc>
                <a:spcPct val="100000"/>
              </a:lnSpc>
              <a:spcBef>
                <a:spcPts val="0"/>
              </a:spcBef>
              <a:spcAft>
                <a:spcPts val="0"/>
              </a:spcAft>
              <a:buClr>
                <a:schemeClr val="dk1"/>
              </a:buClr>
              <a:buSzPts val="1800"/>
              <a:buNone/>
            </a:pPr>
            <a:r>
              <a:rPr lang="tr-TR" sz="1800" dirty="0"/>
              <a:t>Ayrıntılı bilgi için </a:t>
            </a:r>
            <a:r>
              <a:rPr lang="tr-TR" sz="1800" u="sng" dirty="0">
                <a:solidFill>
                  <a:schemeClr val="hlink"/>
                </a:solidFill>
                <a:hlinkClick r:id="rId3"/>
              </a:rPr>
              <a:t>http://www.pau.edu.tr/hastane</a:t>
            </a:r>
            <a:r>
              <a:rPr lang="tr-TR" sz="1800" dirty="0"/>
              <a:t> adresini ziyaret edebilirsiniz. </a:t>
            </a:r>
            <a:r>
              <a:rPr lang="tr-TR" sz="1800" dirty="0" err="1"/>
              <a:t>Yüzyüze</a:t>
            </a:r>
            <a:r>
              <a:rPr lang="tr-TR" sz="1800" dirty="0"/>
              <a:t>, telefonla veya online randevu alabilirsiniz. </a:t>
            </a:r>
            <a:endParaRPr dirty="0"/>
          </a:p>
          <a:p>
            <a:pPr marL="0" lvl="0" indent="0" algn="l" rtl="0">
              <a:lnSpc>
                <a:spcPct val="100000"/>
              </a:lnSpc>
              <a:spcBef>
                <a:spcPts val="0"/>
              </a:spcBef>
              <a:spcAft>
                <a:spcPts val="0"/>
              </a:spcAft>
              <a:buClr>
                <a:schemeClr val="dk1"/>
              </a:buClr>
              <a:buSzPts val="1800"/>
              <a:buNone/>
            </a:pPr>
            <a:endParaRPr sz="1800" dirty="0"/>
          </a:p>
          <a:p>
            <a:pPr marL="0" lvl="0" indent="0" algn="l" rtl="0">
              <a:lnSpc>
                <a:spcPct val="100000"/>
              </a:lnSpc>
              <a:spcBef>
                <a:spcPts val="0"/>
              </a:spcBef>
              <a:spcAft>
                <a:spcPts val="0"/>
              </a:spcAft>
              <a:buClr>
                <a:srgbClr val="000000"/>
              </a:buClr>
              <a:buSzPts val="1800"/>
              <a:buNone/>
            </a:pPr>
            <a:r>
              <a:rPr lang="tr-TR" sz="1800" b="1" dirty="0">
                <a:solidFill>
                  <a:srgbClr val="000000"/>
                </a:solidFill>
              </a:rPr>
              <a:t>Pamukkale Üniversitesi Habib Kızıltaş Psikiyatri Hastanesi</a:t>
            </a:r>
            <a:endParaRPr dirty="0"/>
          </a:p>
          <a:p>
            <a:pPr marL="0" lvl="0" indent="0" algn="l" rtl="0">
              <a:lnSpc>
                <a:spcPct val="100000"/>
              </a:lnSpc>
              <a:spcBef>
                <a:spcPts val="0"/>
              </a:spcBef>
              <a:spcAft>
                <a:spcPts val="0"/>
              </a:spcAft>
              <a:buClr>
                <a:schemeClr val="dk1"/>
              </a:buClr>
              <a:buSzPts val="1800"/>
              <a:buNone/>
            </a:pPr>
            <a:r>
              <a:rPr lang="tr-TR" sz="1800" dirty="0"/>
              <a:t>Ayrıntılı bilgi için: </a:t>
            </a:r>
            <a:r>
              <a:rPr lang="tr-TR" sz="1800" u="sng" dirty="0">
                <a:solidFill>
                  <a:schemeClr val="hlink"/>
                </a:solidFill>
                <a:hlinkClick r:id="rId4"/>
              </a:rPr>
              <a:t>http://www.pau.edu.tr/psikiyatri</a:t>
            </a:r>
            <a:r>
              <a:rPr lang="tr-TR" sz="1800" dirty="0"/>
              <a:t> </a:t>
            </a:r>
            <a:endParaRPr dirty="0"/>
          </a:p>
          <a:p>
            <a:pPr marL="0" lvl="0" indent="0" algn="l" rtl="0">
              <a:lnSpc>
                <a:spcPct val="100000"/>
              </a:lnSpc>
              <a:spcBef>
                <a:spcPts val="0"/>
              </a:spcBef>
              <a:spcAft>
                <a:spcPts val="0"/>
              </a:spcAft>
              <a:buClr>
                <a:schemeClr val="dk1"/>
              </a:buClr>
              <a:buSzPts val="1800"/>
              <a:buNone/>
            </a:pPr>
            <a:r>
              <a:rPr lang="tr-TR" sz="1800" dirty="0"/>
              <a:t>Pamukkale Üniversitesi öğrencileri </a:t>
            </a:r>
            <a:r>
              <a:rPr lang="tr-TR" sz="1800" dirty="0" err="1"/>
              <a:t>yüzyüze</a:t>
            </a:r>
            <a:r>
              <a:rPr lang="tr-TR" sz="1800" dirty="0"/>
              <a:t>, telefonla veya online randevu alabilirler.</a:t>
            </a:r>
            <a:endParaRPr dirty="0"/>
          </a:p>
          <a:p>
            <a:pPr marL="0" lvl="0" indent="0" algn="l" rtl="0">
              <a:lnSpc>
                <a:spcPct val="100000"/>
              </a:lnSpc>
              <a:spcBef>
                <a:spcPts val="0"/>
              </a:spcBef>
              <a:spcAft>
                <a:spcPts val="0"/>
              </a:spcAft>
              <a:buClr>
                <a:schemeClr val="dk1"/>
              </a:buClr>
              <a:buSzPts val="1800"/>
              <a:buNone/>
            </a:pPr>
            <a:r>
              <a:rPr lang="tr-TR" sz="1800" dirty="0"/>
              <a:t> </a:t>
            </a:r>
            <a:endParaRPr dirty="0"/>
          </a:p>
          <a:p>
            <a:pPr marL="0" lvl="0" indent="0" algn="l" rtl="0">
              <a:lnSpc>
                <a:spcPct val="100000"/>
              </a:lnSpc>
              <a:spcBef>
                <a:spcPts val="0"/>
              </a:spcBef>
              <a:spcAft>
                <a:spcPts val="0"/>
              </a:spcAft>
              <a:buClr>
                <a:schemeClr val="dk1"/>
              </a:buClr>
              <a:buSzPts val="1800"/>
              <a:buNone/>
            </a:pPr>
            <a:r>
              <a:rPr lang="tr-TR" sz="1800" b="1" dirty="0"/>
              <a:t>Pamukkale Üniversitesi Diş Hekimliği Fakültesi </a:t>
            </a:r>
            <a:endParaRPr dirty="0"/>
          </a:p>
          <a:p>
            <a:pPr marL="0" lvl="0" indent="0" algn="l" rtl="0">
              <a:lnSpc>
                <a:spcPct val="100000"/>
              </a:lnSpc>
              <a:spcBef>
                <a:spcPts val="0"/>
              </a:spcBef>
              <a:spcAft>
                <a:spcPts val="0"/>
              </a:spcAft>
              <a:buClr>
                <a:schemeClr val="dk1"/>
              </a:buClr>
              <a:buSzPts val="1800"/>
              <a:buNone/>
            </a:pPr>
            <a:r>
              <a:rPr lang="tr-TR" sz="1800" dirty="0"/>
              <a:t>Hasta kabulüne başlamıştır. Ayrıntılı bilgi için 0 258 296 4218-19</a:t>
            </a:r>
            <a:endParaRPr dirty="0"/>
          </a:p>
          <a:p>
            <a:pPr marL="0" lvl="0" indent="0" algn="l" rtl="0">
              <a:lnSpc>
                <a:spcPct val="100000"/>
              </a:lnSpc>
              <a:spcBef>
                <a:spcPts val="0"/>
              </a:spcBef>
              <a:spcAft>
                <a:spcPts val="0"/>
              </a:spcAft>
              <a:buClr>
                <a:schemeClr val="dk1"/>
              </a:buClr>
              <a:buSzPts val="1800"/>
              <a:buNone/>
            </a:pPr>
            <a:endParaRPr sz="1800" dirty="0"/>
          </a:p>
        </p:txBody>
      </p:sp>
      <p:pic>
        <p:nvPicPr>
          <p:cNvPr id="576" name="Google Shape;576;p48"/>
          <p:cNvPicPr preferRelativeResize="0"/>
          <p:nvPr/>
        </p:nvPicPr>
        <p:blipFill rotWithShape="1">
          <a:blip r:embed="rId5">
            <a:alphaModFix/>
          </a:blip>
          <a:srcRect r="18498"/>
          <a:stretch/>
        </p:blipFill>
        <p:spPr>
          <a:xfrm>
            <a:off x="559292" y="2683379"/>
            <a:ext cx="3292681" cy="2693348"/>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49"/>
          <p:cNvSpPr txBox="1">
            <a:spLocks noGrp="1"/>
          </p:cNvSpPr>
          <p:nvPr>
            <p:ph type="title"/>
          </p:nvPr>
        </p:nvSpPr>
        <p:spPr>
          <a:xfrm>
            <a:off x="2706245" y="756356"/>
            <a:ext cx="7115088" cy="724034"/>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204081"/>
              <a:buFont typeface="Century Gothic"/>
              <a:buNone/>
            </a:pPr>
            <a:br>
              <a:rPr lang="tr-TR" b="1" i="1"/>
            </a:br>
            <a:br>
              <a:rPr lang="tr-TR" sz="2800" b="1"/>
            </a:br>
            <a:endParaRPr sz="2800" b="1"/>
          </a:p>
        </p:txBody>
      </p:sp>
      <p:sp>
        <p:nvSpPr>
          <p:cNvPr id="582" name="Google Shape;582;p49"/>
          <p:cNvSpPr txBox="1">
            <a:spLocks noGrp="1"/>
          </p:cNvSpPr>
          <p:nvPr>
            <p:ph type="body" idx="1"/>
          </p:nvPr>
        </p:nvSpPr>
        <p:spPr>
          <a:xfrm>
            <a:off x="800532" y="2328864"/>
            <a:ext cx="4728731" cy="34379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ct val="100000"/>
              <a:buNone/>
            </a:pPr>
            <a:r>
              <a:rPr lang="tr-TR" sz="2400" dirty="0"/>
              <a:t>Bütün PAÜ öğrencileri hafta içi </a:t>
            </a:r>
          </a:p>
          <a:p>
            <a:pPr marL="0" lvl="0" indent="0" algn="l" rtl="0">
              <a:lnSpc>
                <a:spcPct val="90000"/>
              </a:lnSpc>
              <a:spcBef>
                <a:spcPts val="0"/>
              </a:spcBef>
              <a:spcAft>
                <a:spcPts val="0"/>
              </a:spcAft>
              <a:buClr>
                <a:schemeClr val="dk1"/>
              </a:buClr>
              <a:buSzPct val="100000"/>
              <a:buNone/>
            </a:pPr>
            <a:r>
              <a:rPr lang="tr-TR" sz="2400" u="sng" dirty="0"/>
              <a:t>08:30-16:30</a:t>
            </a:r>
            <a:r>
              <a:rPr lang="tr-TR" sz="2400" dirty="0"/>
              <a:t> saatleri arasında </a:t>
            </a:r>
            <a:r>
              <a:rPr lang="tr-TR" sz="2400" dirty="0" err="1"/>
              <a:t>Mediko’dan</a:t>
            </a:r>
            <a:r>
              <a:rPr lang="tr-TR" sz="2400" dirty="0"/>
              <a:t> yararlanabilir.</a:t>
            </a:r>
            <a:endParaRPr sz="2400" dirty="0"/>
          </a:p>
          <a:p>
            <a:pPr marL="0" lvl="0" indent="0" algn="l" rtl="0">
              <a:lnSpc>
                <a:spcPct val="90000"/>
              </a:lnSpc>
              <a:spcBef>
                <a:spcPts val="1000"/>
              </a:spcBef>
              <a:spcAft>
                <a:spcPts val="0"/>
              </a:spcAft>
              <a:buClr>
                <a:schemeClr val="dk1"/>
              </a:buClr>
              <a:buSzPct val="100000"/>
              <a:buNone/>
            </a:pPr>
            <a:r>
              <a:rPr lang="tr-TR" sz="2400" dirty="0"/>
              <a:t>Sosyal güvenceniz olsun ya da olmasın ücretsiz muayene olabilirsiniz.</a:t>
            </a:r>
            <a:endParaRPr sz="2400" dirty="0"/>
          </a:p>
          <a:p>
            <a:pPr marL="0" lvl="0" indent="0" algn="l" rtl="0">
              <a:lnSpc>
                <a:spcPct val="90000"/>
              </a:lnSpc>
              <a:spcBef>
                <a:spcPts val="1000"/>
              </a:spcBef>
              <a:spcAft>
                <a:spcPts val="0"/>
              </a:spcAft>
              <a:buClr>
                <a:schemeClr val="dk1"/>
              </a:buClr>
              <a:buSzPct val="100000"/>
              <a:buNone/>
            </a:pPr>
            <a:r>
              <a:rPr lang="tr-TR" sz="2400" dirty="0" err="1"/>
              <a:t>Mediko</a:t>
            </a:r>
            <a:r>
              <a:rPr lang="tr-TR" sz="2400" dirty="0"/>
              <a:t> binası </a:t>
            </a:r>
            <a:r>
              <a:rPr lang="tr-TR" sz="2400" dirty="0" err="1"/>
              <a:t>Gölbahçe’yi</a:t>
            </a:r>
            <a:r>
              <a:rPr lang="tr-TR" sz="2400" dirty="0"/>
              <a:t> geçtikten sonra sağ tarafınızda kalacaktır.</a:t>
            </a:r>
            <a:endParaRPr sz="2400" dirty="0"/>
          </a:p>
        </p:txBody>
      </p:sp>
      <p:pic>
        <p:nvPicPr>
          <p:cNvPr id="584" name="Google Shape;584;p49"/>
          <p:cNvPicPr preferRelativeResize="0"/>
          <p:nvPr/>
        </p:nvPicPr>
        <p:blipFill rotWithShape="1">
          <a:blip r:embed="rId3">
            <a:alphaModFix/>
          </a:blip>
          <a:srcRect/>
          <a:stretch/>
        </p:blipFill>
        <p:spPr>
          <a:xfrm>
            <a:off x="6022687" y="2065418"/>
            <a:ext cx="5480626" cy="3172746"/>
          </a:xfrm>
          <a:prstGeom prst="rect">
            <a:avLst/>
          </a:prstGeom>
          <a:noFill/>
          <a:ln>
            <a:noFill/>
          </a:ln>
        </p:spPr>
      </p:pic>
      <p:sp>
        <p:nvSpPr>
          <p:cNvPr id="585" name="Google Shape;585;p49"/>
          <p:cNvSpPr txBox="1"/>
          <p:nvPr/>
        </p:nvSpPr>
        <p:spPr>
          <a:xfrm>
            <a:off x="2895600" y="764373"/>
            <a:ext cx="8610600" cy="1293028"/>
          </a:xfrm>
          <a:prstGeom prst="rect">
            <a:avLst/>
          </a:prstGeom>
          <a:no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chemeClr val="dk1"/>
              </a:buClr>
              <a:buSzPts val="3600"/>
              <a:buFont typeface="Century Gothic"/>
              <a:buNone/>
            </a:pPr>
            <a:r>
              <a:rPr lang="tr-TR" sz="3600" b="1" i="1" u="none" strike="noStrike" cap="none" dirty="0">
                <a:solidFill>
                  <a:schemeClr val="dk1"/>
                </a:solidFill>
                <a:latin typeface="Century Gothic"/>
                <a:ea typeface="Century Gothic"/>
                <a:cs typeface="Century Gothic"/>
                <a:sym typeface="Century Gothic"/>
              </a:rPr>
              <a:t>MEDİKO SOSYAL MERKEZİ</a:t>
            </a:r>
            <a:r>
              <a:rPr lang="tr-TR" sz="2800" b="0" i="0" u="none" strike="noStrike" cap="none" dirty="0">
                <a:solidFill>
                  <a:schemeClr val="dk1"/>
                </a:solidFill>
                <a:latin typeface="Century Gothic"/>
                <a:ea typeface="Century Gothic"/>
                <a:cs typeface="Century Gothic"/>
                <a:sym typeface="Century Gothic"/>
              </a:rPr>
              <a:t> </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1" name="Google Shape;591;p50"/>
          <p:cNvSpPr txBox="1"/>
          <p:nvPr/>
        </p:nvSpPr>
        <p:spPr>
          <a:xfrm>
            <a:off x="836618" y="2376481"/>
            <a:ext cx="4538687" cy="378561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tr-TR" sz="2000" b="1" i="0" u="none" strike="noStrike" cap="none" dirty="0">
                <a:solidFill>
                  <a:schemeClr val="dk1"/>
                </a:solidFill>
                <a:latin typeface="Century Gothic"/>
                <a:ea typeface="Century Gothic"/>
                <a:cs typeface="Century Gothic"/>
                <a:sym typeface="Century Gothic"/>
              </a:rPr>
              <a:t>PDREM nerede?</a:t>
            </a:r>
            <a:endParaRPr sz="20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r>
              <a:rPr lang="tr-TR" sz="2000" b="0" i="0" u="none" strike="noStrike" cap="none" dirty="0">
                <a:solidFill>
                  <a:schemeClr val="dk1"/>
                </a:solidFill>
                <a:latin typeface="Century Gothic"/>
                <a:ea typeface="Century Gothic"/>
                <a:cs typeface="Century Gothic"/>
                <a:sym typeface="Century Gothic"/>
              </a:rPr>
              <a:t>Eğitim Fakültesi ve Devlet Tiyatrosu’nun arasında, Mühendislik Fakültesi karşısında yer almaktadır.</a:t>
            </a:r>
            <a:endParaRPr sz="16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20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r>
              <a:rPr lang="tr-TR" sz="2000" b="1" i="0" u="none" strike="noStrike" cap="none" dirty="0">
                <a:solidFill>
                  <a:schemeClr val="dk1"/>
                </a:solidFill>
                <a:latin typeface="Century Gothic"/>
                <a:ea typeface="Century Gothic"/>
                <a:cs typeface="Century Gothic"/>
                <a:sym typeface="Century Gothic"/>
              </a:rPr>
              <a:t>PDREM Ekibi</a:t>
            </a:r>
            <a:r>
              <a:rPr lang="tr-TR" sz="2000" b="0" i="0" u="none" strike="noStrike" cap="none" dirty="0">
                <a:solidFill>
                  <a:schemeClr val="dk1"/>
                </a:solidFill>
                <a:latin typeface="Century Gothic"/>
                <a:ea typeface="Century Gothic"/>
                <a:cs typeface="Century Gothic"/>
                <a:sym typeface="Century Gothic"/>
              </a:rPr>
              <a:t> 1 uzman psikolog, 2 psikolojik danışmandan oluşmaktadır. </a:t>
            </a:r>
            <a:endParaRPr sz="16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20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r>
              <a:rPr lang="tr-TR" sz="2000" b="0" i="0" u="none" strike="noStrike" cap="none" dirty="0" err="1">
                <a:solidFill>
                  <a:schemeClr val="dk1"/>
                </a:solidFill>
                <a:latin typeface="Century Gothic"/>
                <a:ea typeface="Century Gothic"/>
                <a:cs typeface="Century Gothic"/>
                <a:sym typeface="Century Gothic"/>
              </a:rPr>
              <a:t>PDREM’de</a:t>
            </a:r>
            <a:r>
              <a:rPr lang="tr-TR" sz="2000" b="0" i="0" u="none" strike="noStrike" cap="none" dirty="0">
                <a:solidFill>
                  <a:schemeClr val="dk1"/>
                </a:solidFill>
                <a:latin typeface="Century Gothic"/>
                <a:ea typeface="Century Gothic"/>
                <a:cs typeface="Century Gothic"/>
                <a:sym typeface="Century Gothic"/>
              </a:rPr>
              <a:t> yapılan görüşmeler </a:t>
            </a:r>
            <a:r>
              <a:rPr lang="tr-TR" sz="2000" b="1" i="0" u="none" strike="noStrike" cap="none" dirty="0">
                <a:solidFill>
                  <a:schemeClr val="dk1"/>
                </a:solidFill>
                <a:latin typeface="Century Gothic"/>
                <a:ea typeface="Century Gothic"/>
                <a:cs typeface="Century Gothic"/>
                <a:sym typeface="Century Gothic"/>
              </a:rPr>
              <a:t>gizlilik ilkesi </a:t>
            </a:r>
            <a:r>
              <a:rPr lang="tr-TR" sz="2000" b="0" i="0" u="none" strike="noStrike" cap="none" dirty="0">
                <a:solidFill>
                  <a:schemeClr val="dk1"/>
                </a:solidFill>
                <a:latin typeface="Century Gothic"/>
                <a:ea typeface="Century Gothic"/>
                <a:cs typeface="Century Gothic"/>
                <a:sym typeface="Century Gothic"/>
              </a:rPr>
              <a:t>çerçevesinde yürütülmektedir. </a:t>
            </a:r>
            <a:endParaRPr sz="1600" b="0" i="0" u="none" strike="noStrike" cap="none" dirty="0">
              <a:solidFill>
                <a:srgbClr val="000000"/>
              </a:solidFill>
              <a:latin typeface="Arial"/>
              <a:ea typeface="Arial"/>
              <a:cs typeface="Arial"/>
              <a:sym typeface="Arial"/>
            </a:endParaRPr>
          </a:p>
        </p:txBody>
      </p:sp>
      <p:sp>
        <p:nvSpPr>
          <p:cNvPr id="592" name="Google Shape;592;p50"/>
          <p:cNvSpPr txBox="1"/>
          <p:nvPr/>
        </p:nvSpPr>
        <p:spPr>
          <a:xfrm>
            <a:off x="957129" y="764373"/>
            <a:ext cx="10549071" cy="1293028"/>
          </a:xfrm>
          <a:prstGeom prst="rect">
            <a:avLst/>
          </a:prstGeom>
          <a:no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chemeClr val="dk1"/>
              </a:buClr>
              <a:buSzPts val="3600"/>
              <a:buFont typeface="Century Gothic"/>
              <a:buNone/>
            </a:pPr>
            <a:r>
              <a:rPr lang="tr-TR" sz="3600" b="1" i="1" u="none" strike="noStrike" cap="none" dirty="0">
                <a:solidFill>
                  <a:schemeClr val="dk1"/>
                </a:solidFill>
                <a:latin typeface="Century Gothic"/>
                <a:ea typeface="Century Gothic"/>
                <a:cs typeface="Century Gothic"/>
                <a:sym typeface="Century Gothic"/>
              </a:rPr>
              <a:t>PSİKOLOJİK DANIŞMA VE REHBERLİK </a:t>
            </a:r>
            <a:endParaRPr sz="1400" b="0" i="0" u="none" strike="noStrike" cap="none" dirty="0">
              <a:solidFill>
                <a:srgbClr val="000000"/>
              </a:solidFill>
              <a:latin typeface="Arial"/>
              <a:ea typeface="Arial"/>
              <a:cs typeface="Arial"/>
              <a:sym typeface="Arial"/>
            </a:endParaRPr>
          </a:p>
          <a:p>
            <a:pPr marL="0" marR="0" lvl="0" indent="0" algn="r" rtl="0">
              <a:lnSpc>
                <a:spcPct val="90000"/>
              </a:lnSpc>
              <a:spcBef>
                <a:spcPts val="0"/>
              </a:spcBef>
              <a:spcAft>
                <a:spcPts val="0"/>
              </a:spcAft>
              <a:buClr>
                <a:schemeClr val="dk1"/>
              </a:buClr>
              <a:buSzPts val="3600"/>
              <a:buFont typeface="Century Gothic"/>
              <a:buNone/>
            </a:pPr>
            <a:r>
              <a:rPr lang="tr-TR" sz="3600" b="1" i="1" u="none" strike="noStrike" cap="none" dirty="0">
                <a:solidFill>
                  <a:schemeClr val="dk1"/>
                </a:solidFill>
                <a:latin typeface="Century Gothic"/>
                <a:ea typeface="Century Gothic"/>
                <a:cs typeface="Century Gothic"/>
                <a:sym typeface="Century Gothic"/>
              </a:rPr>
              <a:t>EĞİTİM, UYGULAMA VE ARAŞTIRMA MERKEZİ</a:t>
            </a:r>
            <a:endParaRPr sz="2800" b="0" i="0" u="none" strike="noStrike" cap="none" dirty="0">
              <a:solidFill>
                <a:schemeClr val="dk1"/>
              </a:solidFill>
              <a:latin typeface="Century Gothic"/>
              <a:ea typeface="Century Gothic"/>
              <a:cs typeface="Century Gothic"/>
              <a:sym typeface="Century Gothic"/>
            </a:endParaRPr>
          </a:p>
        </p:txBody>
      </p:sp>
      <p:pic>
        <p:nvPicPr>
          <p:cNvPr id="593" name="Google Shape;593;p50"/>
          <p:cNvPicPr preferRelativeResize="0"/>
          <p:nvPr/>
        </p:nvPicPr>
        <p:blipFill rotWithShape="1">
          <a:blip r:embed="rId3">
            <a:alphaModFix/>
          </a:blip>
          <a:srcRect b="4447"/>
          <a:stretch/>
        </p:blipFill>
        <p:spPr>
          <a:xfrm>
            <a:off x="5740637" y="2251816"/>
            <a:ext cx="5765563" cy="4131892"/>
          </a:xfrm>
          <a:prstGeom prst="rect">
            <a:avLst/>
          </a:prstGeom>
          <a:noFill/>
          <a:ln>
            <a:noFill/>
          </a:ln>
        </p:spPr>
      </p:pic>
      <p:pic>
        <p:nvPicPr>
          <p:cNvPr id="594" name="Google Shape;594;p50"/>
          <p:cNvPicPr preferRelativeResize="0"/>
          <p:nvPr/>
        </p:nvPicPr>
        <p:blipFill rotWithShape="1">
          <a:blip r:embed="rId4">
            <a:alphaModFix/>
          </a:blip>
          <a:srcRect l="23548" t="9785" r="23065" b="4013"/>
          <a:stretch/>
        </p:blipFill>
        <p:spPr>
          <a:xfrm>
            <a:off x="6339234" y="2376481"/>
            <a:ext cx="4568367" cy="4149213"/>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411"/>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4"/>
                                        </p:tgtEl>
                                        <p:attrNameLst>
                                          <p:attrName>style.visibility</p:attrName>
                                        </p:attrNameLst>
                                      </p:cBhvr>
                                      <p:to>
                                        <p:strVal val="visible"/>
                                      </p:to>
                                    </p:set>
                                    <p:animEffect transition="in" filter="fade">
                                      <p:cBhvr>
                                        <p:cTn id="7" dur="500"/>
                                        <p:tgtEl>
                                          <p:spTgt spid="5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51"/>
          <p:cNvSpPr txBox="1"/>
          <p:nvPr/>
        </p:nvSpPr>
        <p:spPr>
          <a:xfrm>
            <a:off x="6537533" y="2505769"/>
            <a:ext cx="4666003" cy="40010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tr-TR" sz="2000" b="0" i="0" u="none" strike="noStrike" cap="none" dirty="0" err="1">
                <a:solidFill>
                  <a:schemeClr val="dk1"/>
                </a:solidFill>
                <a:latin typeface="Century Gothic"/>
                <a:ea typeface="Century Gothic"/>
                <a:cs typeface="Century Gothic"/>
                <a:sym typeface="Century Gothic"/>
              </a:rPr>
              <a:t>PDREM’e</a:t>
            </a:r>
            <a:r>
              <a:rPr lang="tr-TR" sz="2000" b="0" i="0" u="none" strike="noStrike" cap="none" dirty="0">
                <a:solidFill>
                  <a:schemeClr val="dk1"/>
                </a:solidFill>
                <a:latin typeface="Century Gothic"/>
                <a:ea typeface="Century Gothic"/>
                <a:cs typeface="Century Gothic"/>
                <a:sym typeface="Century Gothic"/>
              </a:rPr>
              <a:t> şahsen gelerek başvuru formunu doldurabilirsiniz.</a:t>
            </a:r>
            <a:endParaRPr sz="16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20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r>
              <a:rPr lang="tr-TR" sz="2000" b="0" i="0" u="none" strike="noStrike" cap="none" dirty="0">
                <a:solidFill>
                  <a:schemeClr val="dk1"/>
                </a:solidFill>
                <a:latin typeface="Century Gothic"/>
                <a:ea typeface="Century Gothic"/>
                <a:cs typeface="Century Gothic"/>
                <a:sym typeface="Century Gothic"/>
              </a:rPr>
              <a:t>Üniversite yaşamına uyum, etkili zaman yönetimi, verimli ders çalışma, oda arkadaşıyla yaşamak, hayır diyebilmek, girişkenlik, sunum kaygısı, flört şiddeti, depresyon, kaygı vb. gibi konulardaki broşürlerimize internet sitemizden ulaşabilirsiniz. </a:t>
            </a:r>
          </a:p>
          <a:p>
            <a:pPr lvl="0">
              <a:buSzPts val="1800"/>
            </a:pPr>
            <a:r>
              <a:rPr lang="tr-TR" sz="2000" dirty="0">
                <a:hlinkClick r:id="rId3"/>
              </a:rPr>
              <a:t>https://www.pau.edu.tr/pdrem/tr</a:t>
            </a:r>
            <a:endParaRPr lang="tr-TR" sz="2000" dirty="0"/>
          </a:p>
          <a:p>
            <a:pPr lvl="0">
              <a:buSzPts val="1800"/>
            </a:pPr>
            <a:endParaRPr sz="1400" b="0" i="0" u="none" strike="noStrike" cap="none" dirty="0">
              <a:solidFill>
                <a:srgbClr val="000000"/>
              </a:solidFill>
              <a:latin typeface="Arial"/>
              <a:ea typeface="Arial"/>
              <a:cs typeface="Arial"/>
              <a:sym typeface="Arial"/>
            </a:endParaRPr>
          </a:p>
        </p:txBody>
      </p:sp>
      <p:sp>
        <p:nvSpPr>
          <p:cNvPr id="601" name="Google Shape;601;p51"/>
          <p:cNvSpPr txBox="1"/>
          <p:nvPr/>
        </p:nvSpPr>
        <p:spPr>
          <a:xfrm>
            <a:off x="957129" y="764373"/>
            <a:ext cx="10549071" cy="1293028"/>
          </a:xfrm>
          <a:prstGeom prst="rect">
            <a:avLst/>
          </a:prstGeom>
          <a:no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chemeClr val="dk1"/>
              </a:buClr>
              <a:buSzPts val="3600"/>
              <a:buFont typeface="Century Gothic"/>
              <a:buNone/>
            </a:pPr>
            <a:r>
              <a:rPr lang="tr-TR" sz="3600" b="1" i="1" u="none" strike="noStrike" cap="none" dirty="0">
                <a:solidFill>
                  <a:schemeClr val="dk1"/>
                </a:solidFill>
                <a:latin typeface="Century Gothic"/>
                <a:ea typeface="Century Gothic"/>
                <a:cs typeface="Century Gothic"/>
                <a:sym typeface="Century Gothic"/>
              </a:rPr>
              <a:t>PSİKOLOJİK DANIŞMA VE REHBERLİK </a:t>
            </a:r>
            <a:endParaRPr sz="1400" b="0" i="0" u="none" strike="noStrike" cap="none" dirty="0">
              <a:solidFill>
                <a:srgbClr val="000000"/>
              </a:solidFill>
              <a:latin typeface="Arial"/>
              <a:ea typeface="Arial"/>
              <a:cs typeface="Arial"/>
              <a:sym typeface="Arial"/>
            </a:endParaRPr>
          </a:p>
          <a:p>
            <a:pPr marL="0" marR="0" lvl="0" indent="0" algn="r" rtl="0">
              <a:lnSpc>
                <a:spcPct val="90000"/>
              </a:lnSpc>
              <a:spcBef>
                <a:spcPts val="0"/>
              </a:spcBef>
              <a:spcAft>
                <a:spcPts val="0"/>
              </a:spcAft>
              <a:buClr>
                <a:schemeClr val="dk1"/>
              </a:buClr>
              <a:buSzPts val="3600"/>
              <a:buFont typeface="Century Gothic"/>
              <a:buNone/>
            </a:pPr>
            <a:r>
              <a:rPr lang="tr-TR" sz="3600" b="1" i="1" u="none" strike="noStrike" cap="none" dirty="0">
                <a:solidFill>
                  <a:schemeClr val="dk1"/>
                </a:solidFill>
                <a:latin typeface="Century Gothic"/>
                <a:ea typeface="Century Gothic"/>
                <a:cs typeface="Century Gothic"/>
                <a:sym typeface="Century Gothic"/>
              </a:rPr>
              <a:t>EĞİTİM, UYGULAMA VE ARAŞTIRMA MERKEZİ</a:t>
            </a:r>
            <a:endParaRPr sz="2800" b="0" i="0" u="none" strike="noStrike" cap="none" dirty="0">
              <a:solidFill>
                <a:schemeClr val="dk1"/>
              </a:solidFill>
              <a:latin typeface="Century Gothic"/>
              <a:ea typeface="Century Gothic"/>
              <a:cs typeface="Century Gothic"/>
              <a:sym typeface="Century Gothic"/>
            </a:endParaRPr>
          </a:p>
        </p:txBody>
      </p:sp>
      <p:pic>
        <p:nvPicPr>
          <p:cNvPr id="602" name="Google Shape;602;p51"/>
          <p:cNvPicPr preferRelativeResize="0">
            <a:picLocks noGrp="1"/>
          </p:cNvPicPr>
          <p:nvPr>
            <p:ph type="body" idx="1"/>
          </p:nvPr>
        </p:nvPicPr>
        <p:blipFill rotWithShape="1">
          <a:blip r:embed="rId4">
            <a:alphaModFix/>
          </a:blip>
          <a:srcRect l="8975"/>
          <a:stretch/>
        </p:blipFill>
        <p:spPr>
          <a:xfrm>
            <a:off x="1033160" y="2747254"/>
            <a:ext cx="2235090" cy="1440000"/>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411"/>
              </a:srgbClr>
            </a:outerShdw>
          </a:effectLst>
        </p:spPr>
      </p:pic>
      <p:pic>
        <p:nvPicPr>
          <p:cNvPr id="603" name="Google Shape;603;p51"/>
          <p:cNvPicPr preferRelativeResize="0"/>
          <p:nvPr/>
        </p:nvPicPr>
        <p:blipFill rotWithShape="1">
          <a:blip r:embed="rId5">
            <a:alphaModFix/>
          </a:blip>
          <a:srcRect/>
          <a:stretch/>
        </p:blipFill>
        <p:spPr>
          <a:xfrm rot="653053">
            <a:off x="3384554" y="2700323"/>
            <a:ext cx="2184693" cy="1440000"/>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411"/>
              </a:srgbClr>
            </a:outerShdw>
          </a:effectLst>
        </p:spPr>
      </p:pic>
      <p:pic>
        <p:nvPicPr>
          <p:cNvPr id="604" name="Google Shape;604;p51"/>
          <p:cNvPicPr preferRelativeResize="0"/>
          <p:nvPr/>
        </p:nvPicPr>
        <p:blipFill rotWithShape="1">
          <a:blip r:embed="rId6">
            <a:alphaModFix/>
          </a:blip>
          <a:srcRect l="12363"/>
          <a:stretch/>
        </p:blipFill>
        <p:spPr>
          <a:xfrm rot="568727">
            <a:off x="1060820" y="4447232"/>
            <a:ext cx="2179772" cy="1440000"/>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411"/>
              </a:srgbClr>
            </a:outerShdw>
          </a:effectLst>
        </p:spPr>
      </p:pic>
      <p:pic>
        <p:nvPicPr>
          <p:cNvPr id="605" name="Google Shape;605;p51"/>
          <p:cNvPicPr preferRelativeResize="0"/>
          <p:nvPr/>
        </p:nvPicPr>
        <p:blipFill rotWithShape="1">
          <a:blip r:embed="rId7">
            <a:alphaModFix/>
          </a:blip>
          <a:srcRect/>
          <a:stretch/>
        </p:blipFill>
        <p:spPr>
          <a:xfrm>
            <a:off x="3507778" y="4475260"/>
            <a:ext cx="2212970" cy="1440000"/>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411"/>
              </a:srgbClr>
            </a:outerShdw>
          </a:effec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52"/>
          <p:cNvSpPr txBox="1">
            <a:spLocks noGrp="1"/>
          </p:cNvSpPr>
          <p:nvPr>
            <p:ph type="body" idx="1"/>
          </p:nvPr>
        </p:nvSpPr>
        <p:spPr>
          <a:xfrm>
            <a:off x="957129" y="2295226"/>
            <a:ext cx="5160022" cy="355864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800"/>
              <a:buNone/>
            </a:pPr>
            <a:r>
              <a:rPr lang="tr-TR" sz="1800" b="1" dirty="0"/>
              <a:t>ÜYELİK</a:t>
            </a:r>
            <a:endParaRPr sz="1800" dirty="0"/>
          </a:p>
          <a:p>
            <a:pPr marL="0" lvl="0" indent="0" algn="l" rtl="0">
              <a:lnSpc>
                <a:spcPct val="90000"/>
              </a:lnSpc>
              <a:spcBef>
                <a:spcPts val="1000"/>
              </a:spcBef>
              <a:spcAft>
                <a:spcPts val="0"/>
              </a:spcAft>
              <a:buClr>
                <a:schemeClr val="dk1"/>
              </a:buClr>
              <a:buSzPts val="1800"/>
              <a:buNone/>
            </a:pPr>
            <a:r>
              <a:rPr lang="tr-TR" sz="1800" dirty="0"/>
              <a:t>Pamukkale Üniversitesi öğrencileri Spor Merkezi'ni PAÜ kimlik kartları ile “günübirlik” kullanabilirler. Ayrıca Spor Merkezi'ni yıl içinde daha fazla kullanmak isteyenler için üyelik paketleri hazırlanmıştır. Bu paketlerin amacı, Spor Merkezi'ni sürekli kullanan kullanıcılara daha uygun fiyat seçeneği sunabilmektir. </a:t>
            </a:r>
            <a:endParaRPr dirty="0"/>
          </a:p>
          <a:p>
            <a:pPr marL="0" lvl="0" indent="0" algn="l" rtl="0">
              <a:lnSpc>
                <a:spcPct val="90000"/>
              </a:lnSpc>
              <a:spcBef>
                <a:spcPts val="1000"/>
              </a:spcBef>
              <a:spcAft>
                <a:spcPts val="0"/>
              </a:spcAft>
              <a:buClr>
                <a:schemeClr val="dk1"/>
              </a:buClr>
              <a:buSzPts val="1800"/>
              <a:buNone/>
            </a:pPr>
            <a:r>
              <a:rPr lang="tr-TR" sz="1800" dirty="0"/>
              <a:t> </a:t>
            </a:r>
            <a:endParaRPr dirty="0"/>
          </a:p>
          <a:p>
            <a:pPr marL="0" lvl="0" indent="0" algn="l" rtl="0">
              <a:lnSpc>
                <a:spcPct val="90000"/>
              </a:lnSpc>
              <a:spcBef>
                <a:spcPts val="1000"/>
              </a:spcBef>
              <a:spcAft>
                <a:spcPts val="0"/>
              </a:spcAft>
              <a:buClr>
                <a:schemeClr val="dk1"/>
              </a:buClr>
              <a:buSzPts val="1800"/>
              <a:buNone/>
            </a:pPr>
            <a:r>
              <a:rPr lang="tr-TR" sz="1800" dirty="0"/>
              <a:t>Ayrıntılı bilgi için: </a:t>
            </a:r>
            <a:r>
              <a:rPr lang="tr-TR" sz="1800" u="sng" dirty="0">
                <a:solidFill>
                  <a:schemeClr val="hlink"/>
                </a:solidFill>
                <a:hlinkClick r:id="rId3"/>
              </a:rPr>
              <a:t>http://spormerkezi.pau.edu.tr/</a:t>
            </a:r>
            <a:endParaRPr sz="1800" dirty="0"/>
          </a:p>
          <a:p>
            <a:pPr marL="0" lvl="0" indent="0" algn="l" rtl="0">
              <a:lnSpc>
                <a:spcPct val="90000"/>
              </a:lnSpc>
              <a:spcBef>
                <a:spcPts val="1000"/>
              </a:spcBef>
              <a:spcAft>
                <a:spcPts val="0"/>
              </a:spcAft>
              <a:buClr>
                <a:schemeClr val="dk1"/>
              </a:buClr>
              <a:buSzPts val="1800"/>
              <a:buNone/>
            </a:pPr>
            <a:r>
              <a:rPr lang="tr-TR" sz="1800" dirty="0"/>
              <a:t>Telefon: 0 258 296 28 68</a:t>
            </a:r>
            <a:endParaRPr dirty="0"/>
          </a:p>
        </p:txBody>
      </p:sp>
      <p:sp>
        <p:nvSpPr>
          <p:cNvPr id="612" name="Google Shape;612;p52"/>
          <p:cNvSpPr txBox="1"/>
          <p:nvPr/>
        </p:nvSpPr>
        <p:spPr>
          <a:xfrm>
            <a:off x="957129" y="764373"/>
            <a:ext cx="10549071" cy="1293028"/>
          </a:xfrm>
          <a:prstGeom prst="rect">
            <a:avLst/>
          </a:prstGeom>
          <a:no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chemeClr val="dk1"/>
              </a:buClr>
              <a:buSzPts val="3600"/>
              <a:buFont typeface="Century Gothic"/>
              <a:buNone/>
            </a:pPr>
            <a:r>
              <a:rPr lang="tr-TR" sz="3600" b="1" i="1" u="none" strike="noStrike" cap="none" dirty="0">
                <a:solidFill>
                  <a:schemeClr val="dk1"/>
                </a:solidFill>
                <a:latin typeface="Century Gothic"/>
                <a:ea typeface="Century Gothic"/>
                <a:cs typeface="Century Gothic"/>
                <a:sym typeface="Century Gothic"/>
              </a:rPr>
              <a:t>ŞEHİT ÖMER HALİSDEMİR SPOR KOMPLEKSİ</a:t>
            </a:r>
            <a:endParaRPr sz="2800" b="0" i="0" u="none" strike="noStrike" cap="none" dirty="0">
              <a:solidFill>
                <a:schemeClr val="dk1"/>
              </a:solidFill>
              <a:latin typeface="Century Gothic"/>
              <a:ea typeface="Century Gothic"/>
              <a:cs typeface="Century Gothic"/>
              <a:sym typeface="Century Gothic"/>
            </a:endParaRPr>
          </a:p>
        </p:txBody>
      </p:sp>
      <p:pic>
        <p:nvPicPr>
          <p:cNvPr id="613" name="Google Shape;613;p52" descr="http://spormerkezi.pau.edu.tr/images/facilities/pool/4.jpg"/>
          <p:cNvPicPr preferRelativeResize="0"/>
          <p:nvPr/>
        </p:nvPicPr>
        <p:blipFill rotWithShape="1">
          <a:blip r:embed="rId4">
            <a:alphaModFix/>
          </a:blip>
          <a:srcRect/>
          <a:stretch/>
        </p:blipFill>
        <p:spPr>
          <a:xfrm rot="742887">
            <a:off x="7595651" y="2315492"/>
            <a:ext cx="3932537" cy="2048258"/>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411"/>
              </a:srgbClr>
            </a:outerShdw>
          </a:effectLst>
        </p:spPr>
      </p:pic>
      <p:pic>
        <p:nvPicPr>
          <p:cNvPr id="614" name="Google Shape;614;p52"/>
          <p:cNvPicPr preferRelativeResize="0"/>
          <p:nvPr/>
        </p:nvPicPr>
        <p:blipFill rotWithShape="1">
          <a:blip r:embed="rId5">
            <a:alphaModFix/>
          </a:blip>
          <a:srcRect/>
          <a:stretch/>
        </p:blipFill>
        <p:spPr>
          <a:xfrm rot="385256">
            <a:off x="6985618" y="4157239"/>
            <a:ext cx="3331152" cy="2220137"/>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411"/>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9"/>
          <p:cNvSpPr txBox="1">
            <a:spLocks noGrp="1"/>
          </p:cNvSpPr>
          <p:nvPr>
            <p:ph type="title"/>
          </p:nvPr>
        </p:nvSpPr>
        <p:spPr>
          <a:xfrm>
            <a:off x="2895600" y="764373"/>
            <a:ext cx="8610600" cy="1293028"/>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3600"/>
              <a:buFont typeface="Century Gothic"/>
              <a:buNone/>
            </a:pPr>
            <a:r>
              <a:rPr lang="tr-TR" sz="3600" b="1" i="1" dirty="0"/>
              <a:t>YÜKSEKOKULLAR</a:t>
            </a:r>
            <a:endParaRPr dirty="0"/>
          </a:p>
        </p:txBody>
      </p:sp>
      <p:sp>
        <p:nvSpPr>
          <p:cNvPr id="247" name="Google Shape;247;p9"/>
          <p:cNvSpPr txBox="1">
            <a:spLocks noGrp="1"/>
          </p:cNvSpPr>
          <p:nvPr>
            <p:ph type="body" idx="1"/>
          </p:nvPr>
        </p:nvSpPr>
        <p:spPr>
          <a:xfrm>
            <a:off x="685800" y="2194560"/>
            <a:ext cx="10820400" cy="4024125"/>
          </a:xfrm>
          <a:prstGeom prst="rect">
            <a:avLst/>
          </a:prstGeom>
          <a:noFill/>
          <a:ln>
            <a:noFill/>
          </a:ln>
        </p:spPr>
        <p:txBody>
          <a:bodyPr spcFirstLastPara="1" wrap="square" lIns="91425" tIns="45700" rIns="91425" bIns="45700" anchor="t" anchorCtr="0">
            <a:normAutofit/>
          </a:bodyPr>
          <a:lstStyle/>
          <a:p>
            <a:pPr marL="0" lvl="0" indent="0" algn="r" rtl="0">
              <a:lnSpc>
                <a:spcPct val="150000"/>
              </a:lnSpc>
              <a:spcBef>
                <a:spcPts val="0"/>
              </a:spcBef>
              <a:spcAft>
                <a:spcPts val="0"/>
              </a:spcAft>
              <a:buClr>
                <a:schemeClr val="dk1"/>
              </a:buClr>
              <a:buSzPts val="2000"/>
              <a:buNone/>
            </a:pPr>
            <a:r>
              <a:rPr lang="tr-TR" sz="2000" dirty="0"/>
              <a:t>Fizik Tedavi ve Rehabilitasyon Yüksekokulu</a:t>
            </a:r>
            <a:endParaRPr dirty="0"/>
          </a:p>
          <a:p>
            <a:pPr marL="0" lvl="0" indent="0" algn="r" rtl="0">
              <a:lnSpc>
                <a:spcPct val="150000"/>
              </a:lnSpc>
              <a:spcBef>
                <a:spcPts val="1000"/>
              </a:spcBef>
              <a:spcAft>
                <a:spcPts val="0"/>
              </a:spcAft>
              <a:buClr>
                <a:schemeClr val="dk1"/>
              </a:buClr>
              <a:buSzPts val="2000"/>
              <a:buNone/>
            </a:pPr>
            <a:r>
              <a:rPr lang="tr-TR" sz="2000" dirty="0"/>
              <a:t>Uygulamalı Bilimler Yüksekokulu</a:t>
            </a:r>
            <a:endParaRPr dirty="0"/>
          </a:p>
          <a:p>
            <a:pPr marL="0" lvl="0" indent="0" algn="r" rtl="0">
              <a:lnSpc>
                <a:spcPct val="150000"/>
              </a:lnSpc>
              <a:spcBef>
                <a:spcPts val="1000"/>
              </a:spcBef>
              <a:spcAft>
                <a:spcPts val="0"/>
              </a:spcAft>
              <a:buClr>
                <a:schemeClr val="dk1"/>
              </a:buClr>
              <a:buSzPts val="2000"/>
              <a:buNone/>
            </a:pPr>
            <a:r>
              <a:rPr lang="tr-TR" sz="2000" dirty="0"/>
              <a:t>Yabancı Diller Yüksekokulu</a:t>
            </a:r>
            <a:endParaRPr dirty="0"/>
          </a:p>
        </p:txBody>
      </p:sp>
      <p:pic>
        <p:nvPicPr>
          <p:cNvPr id="249" name="Google Shape;249;p9"/>
          <p:cNvPicPr preferRelativeResize="0"/>
          <p:nvPr/>
        </p:nvPicPr>
        <p:blipFill rotWithShape="1">
          <a:blip r:embed="rId3">
            <a:alphaModFix/>
          </a:blip>
          <a:srcRect/>
          <a:stretch/>
        </p:blipFill>
        <p:spPr>
          <a:xfrm>
            <a:off x="752386" y="2057401"/>
            <a:ext cx="4913476" cy="327237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20" name="Google Shape;620;p53"/>
          <p:cNvSpPr txBox="1"/>
          <p:nvPr/>
        </p:nvSpPr>
        <p:spPr>
          <a:xfrm>
            <a:off x="957129" y="2274523"/>
            <a:ext cx="5631678" cy="397031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tr-TR" sz="1800" b="0" i="0" u="none" strike="noStrike" cap="none" dirty="0">
                <a:solidFill>
                  <a:schemeClr val="dk1"/>
                </a:solidFill>
                <a:latin typeface="Century Gothic"/>
                <a:ea typeface="Century Gothic"/>
                <a:cs typeface="Century Gothic"/>
                <a:sym typeface="Century Gothic"/>
              </a:rPr>
              <a:t>Kınıklı Merkez Yerleşke içinde hizmete giren Dijital Baskı Merkezi’nde grafik tasarım hizmetleri, dijital baskı makinaları ile baskı sonrası işlemler ve ciltleme hizmetleri verilecek olup; broşür, afiş, dergi, kitap, kartvizit, davetiye gibi ürünlerin toplu basımı yaptırabilirsiniz.</a:t>
            </a: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entury Gothic"/>
              <a:ea typeface="Century Gothic"/>
              <a:cs typeface="Century Gothic"/>
              <a:sym typeface="Century Gothic"/>
            </a:endParaRPr>
          </a:p>
          <a:p>
            <a:pPr marL="0" marR="0" lvl="0" indent="0" algn="just" rtl="0">
              <a:lnSpc>
                <a:spcPct val="100000"/>
              </a:lnSpc>
              <a:spcBef>
                <a:spcPts val="0"/>
              </a:spcBef>
              <a:spcAft>
                <a:spcPts val="0"/>
              </a:spcAft>
              <a:buClr>
                <a:srgbClr val="000000"/>
              </a:buClr>
              <a:buSzPts val="1800"/>
              <a:buFont typeface="Arial"/>
              <a:buNone/>
            </a:pPr>
            <a:r>
              <a:rPr lang="tr-TR" sz="1800" b="1" i="0" u="none" strike="noStrike" cap="none" dirty="0">
                <a:solidFill>
                  <a:schemeClr val="dk1"/>
                </a:solidFill>
                <a:latin typeface="Century Gothic"/>
                <a:ea typeface="Century Gothic"/>
                <a:cs typeface="Century Gothic"/>
                <a:sym typeface="Century Gothic"/>
              </a:rPr>
              <a:t>Adres: </a:t>
            </a:r>
            <a:r>
              <a:rPr lang="tr-TR" sz="1800" b="0" i="0" u="none" strike="noStrike" cap="none" dirty="0">
                <a:solidFill>
                  <a:schemeClr val="dk1"/>
                </a:solidFill>
                <a:latin typeface="Century Gothic"/>
                <a:ea typeface="Century Gothic"/>
                <a:cs typeface="Century Gothic"/>
                <a:sym typeface="Century Gothic"/>
              </a:rPr>
              <a:t>Pamukkale Üniversitesi Kınıklı Yerleşkesi İktisadi İşletme Binası</a:t>
            </a: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r>
              <a:rPr lang="tr-TR" sz="1800" b="1" i="0" u="none" strike="noStrike" cap="none" dirty="0">
                <a:solidFill>
                  <a:schemeClr val="dk1"/>
                </a:solidFill>
                <a:latin typeface="Century Gothic"/>
                <a:ea typeface="Century Gothic"/>
                <a:cs typeface="Century Gothic"/>
                <a:sym typeface="Century Gothic"/>
              </a:rPr>
              <a:t>İletişim: </a:t>
            </a: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r>
              <a:rPr lang="tr-TR" sz="1800" b="0" i="0" u="none" strike="noStrike" cap="none" dirty="0">
                <a:solidFill>
                  <a:schemeClr val="dk1"/>
                </a:solidFill>
                <a:latin typeface="Century Gothic"/>
                <a:ea typeface="Century Gothic"/>
                <a:cs typeface="Century Gothic"/>
                <a:sym typeface="Century Gothic"/>
              </a:rPr>
              <a:t>0 533 890 9809</a:t>
            </a: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r>
              <a:rPr lang="tr-TR" sz="1800" b="0" i="0" u="none" strike="noStrike" cap="none" dirty="0">
                <a:solidFill>
                  <a:schemeClr val="dk1"/>
                </a:solidFill>
                <a:latin typeface="Century Gothic"/>
                <a:ea typeface="Century Gothic"/>
                <a:cs typeface="Century Gothic"/>
                <a:sym typeface="Century Gothic"/>
              </a:rPr>
              <a:t>0 258 296 2560</a:t>
            </a: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r>
              <a:rPr lang="tr-TR" sz="1800" b="1" i="0" u="none" strike="noStrike" cap="none" dirty="0">
                <a:solidFill>
                  <a:schemeClr val="dk1"/>
                </a:solidFill>
                <a:latin typeface="Century Gothic"/>
                <a:ea typeface="Century Gothic"/>
                <a:cs typeface="Century Gothic"/>
                <a:sym typeface="Century Gothic"/>
              </a:rPr>
              <a:t>E-mail: </a:t>
            </a:r>
            <a:r>
              <a:rPr lang="tr-TR" sz="1800" b="0" i="0" u="none" strike="noStrike" cap="none" dirty="0">
                <a:solidFill>
                  <a:schemeClr val="dk1"/>
                </a:solidFill>
                <a:latin typeface="Century Gothic"/>
                <a:ea typeface="Century Gothic"/>
                <a:cs typeface="Century Gothic"/>
                <a:sym typeface="Century Gothic"/>
              </a:rPr>
              <a:t>paubaskimerkezi@gmail.com</a:t>
            </a: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entury Gothic"/>
              <a:ea typeface="Century Gothic"/>
              <a:cs typeface="Century Gothic"/>
              <a:sym typeface="Century Gothic"/>
            </a:endParaRPr>
          </a:p>
        </p:txBody>
      </p:sp>
      <p:sp>
        <p:nvSpPr>
          <p:cNvPr id="621" name="Google Shape;621;p53"/>
          <p:cNvSpPr txBox="1"/>
          <p:nvPr/>
        </p:nvSpPr>
        <p:spPr>
          <a:xfrm>
            <a:off x="957129" y="764373"/>
            <a:ext cx="10549071" cy="1293028"/>
          </a:xfrm>
          <a:prstGeom prst="rect">
            <a:avLst/>
          </a:prstGeom>
          <a:no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chemeClr val="dk1"/>
              </a:buClr>
              <a:buSzPts val="3600"/>
              <a:buFont typeface="Century Gothic"/>
              <a:buNone/>
            </a:pPr>
            <a:r>
              <a:rPr lang="tr-TR" sz="3600" b="1" i="1" u="none" strike="noStrike" cap="none">
                <a:solidFill>
                  <a:schemeClr val="dk1"/>
                </a:solidFill>
                <a:latin typeface="Century Gothic"/>
                <a:ea typeface="Century Gothic"/>
                <a:cs typeface="Century Gothic"/>
                <a:sym typeface="Century Gothic"/>
              </a:rPr>
              <a:t>DİJİTAL BASKI MERKEZI</a:t>
            </a:r>
            <a:endParaRPr sz="2800" b="0" i="0" u="none" strike="noStrike" cap="none">
              <a:solidFill>
                <a:schemeClr val="dk1"/>
              </a:solidFill>
              <a:latin typeface="Century Gothic"/>
              <a:ea typeface="Century Gothic"/>
              <a:cs typeface="Century Gothic"/>
              <a:sym typeface="Century Gothic"/>
            </a:endParaRPr>
          </a:p>
        </p:txBody>
      </p:sp>
      <p:pic>
        <p:nvPicPr>
          <p:cNvPr id="622" name="Google Shape;622;p53"/>
          <p:cNvPicPr preferRelativeResize="0"/>
          <p:nvPr/>
        </p:nvPicPr>
        <p:blipFill rotWithShape="1">
          <a:blip r:embed="rId3">
            <a:alphaModFix/>
          </a:blip>
          <a:srcRect/>
          <a:stretch/>
        </p:blipFill>
        <p:spPr>
          <a:xfrm rot="642235">
            <a:off x="7910906" y="2284271"/>
            <a:ext cx="2964876" cy="3950822"/>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411"/>
              </a:srgbClr>
            </a:outerShdw>
          </a:effec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54"/>
          <p:cNvSpPr txBox="1">
            <a:spLocks noGrp="1"/>
          </p:cNvSpPr>
          <p:nvPr>
            <p:ph type="title"/>
          </p:nvPr>
        </p:nvSpPr>
        <p:spPr>
          <a:xfrm>
            <a:off x="2895600" y="764373"/>
            <a:ext cx="8610600" cy="1293028"/>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3600"/>
              <a:buFont typeface="Century Gothic"/>
              <a:buNone/>
            </a:pPr>
            <a:r>
              <a:rPr lang="tr-TR" sz="3600" b="1" i="1" dirty="0"/>
              <a:t>PAÜ MERKEZ YEMEKHANELERİ</a:t>
            </a:r>
            <a:endParaRPr dirty="0"/>
          </a:p>
        </p:txBody>
      </p:sp>
      <p:sp>
        <p:nvSpPr>
          <p:cNvPr id="628" name="Google Shape;628;p54"/>
          <p:cNvSpPr txBox="1">
            <a:spLocks noGrp="1"/>
          </p:cNvSpPr>
          <p:nvPr>
            <p:ph type="body" idx="1"/>
          </p:nvPr>
        </p:nvSpPr>
        <p:spPr>
          <a:xfrm>
            <a:off x="821738" y="2150928"/>
            <a:ext cx="4946674" cy="418680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800"/>
              <a:buNone/>
            </a:pPr>
            <a:r>
              <a:rPr lang="tr-TR" sz="2000" dirty="0"/>
              <a:t>PAÜ YEMEK uygulaması üzerinden rezervasyon</a:t>
            </a:r>
          </a:p>
          <a:p>
            <a:pPr marL="0" lvl="0" indent="0">
              <a:spcBef>
                <a:spcPts val="0"/>
              </a:spcBef>
              <a:buNone/>
            </a:pPr>
            <a:r>
              <a:rPr lang="tr-TR" sz="2000" dirty="0">
                <a:hlinkClick r:id="rId3"/>
              </a:rPr>
              <a:t>https://www.pau.edu.tr/pau/tr/yemekMenuleri</a:t>
            </a:r>
            <a:r>
              <a:rPr lang="tr-TR" sz="2000" dirty="0"/>
              <a:t> </a:t>
            </a:r>
          </a:p>
          <a:p>
            <a:pPr marL="0" lvl="0" indent="0" algn="l" rtl="0">
              <a:lnSpc>
                <a:spcPct val="90000"/>
              </a:lnSpc>
              <a:spcBef>
                <a:spcPts val="0"/>
              </a:spcBef>
              <a:spcAft>
                <a:spcPts val="0"/>
              </a:spcAft>
              <a:buClr>
                <a:schemeClr val="dk1"/>
              </a:buClr>
              <a:buSzPts val="1800"/>
              <a:buNone/>
            </a:pPr>
            <a:r>
              <a:rPr lang="tr-TR" sz="2000" dirty="0"/>
              <a:t>Tabldot yemek ücreti: </a:t>
            </a:r>
            <a:r>
              <a:rPr lang="tr-TR" sz="2000" b="1" dirty="0"/>
              <a:t>15 liradır. </a:t>
            </a:r>
            <a:endParaRPr sz="2400" b="1" dirty="0"/>
          </a:p>
          <a:p>
            <a:pPr marL="0" lvl="0" indent="0" algn="l" rtl="0">
              <a:lnSpc>
                <a:spcPct val="90000"/>
              </a:lnSpc>
              <a:spcBef>
                <a:spcPts val="1000"/>
              </a:spcBef>
              <a:spcAft>
                <a:spcPts val="0"/>
              </a:spcAft>
              <a:buClr>
                <a:schemeClr val="dk1"/>
              </a:buClr>
              <a:buSzPts val="1800"/>
              <a:buNone/>
            </a:pPr>
            <a:endParaRPr lang="tr-TR" sz="2000" b="1" dirty="0"/>
          </a:p>
          <a:p>
            <a:pPr marL="0" lvl="0" indent="0" algn="l" rtl="0">
              <a:lnSpc>
                <a:spcPct val="90000"/>
              </a:lnSpc>
              <a:spcBef>
                <a:spcPts val="1000"/>
              </a:spcBef>
              <a:spcAft>
                <a:spcPts val="0"/>
              </a:spcAft>
              <a:buClr>
                <a:schemeClr val="dk1"/>
              </a:buClr>
              <a:buSzPts val="1800"/>
              <a:buNone/>
            </a:pPr>
            <a:r>
              <a:rPr lang="tr-TR" sz="2000" b="1" dirty="0"/>
              <a:t>Yemek bursu: </a:t>
            </a:r>
          </a:p>
          <a:p>
            <a:pPr marL="0" lvl="0" indent="0" algn="l" rtl="0">
              <a:lnSpc>
                <a:spcPct val="90000"/>
              </a:lnSpc>
              <a:spcBef>
                <a:spcPts val="1000"/>
              </a:spcBef>
              <a:spcAft>
                <a:spcPts val="0"/>
              </a:spcAft>
              <a:buClr>
                <a:schemeClr val="dk1"/>
              </a:buClr>
              <a:buSzPts val="1800"/>
              <a:buNone/>
            </a:pPr>
            <a:r>
              <a:rPr lang="tr-TR" sz="2000" dirty="0"/>
              <a:t>SKS Bilgi Sistemi’nden başvurunu yapabilirsiniz. Yemek bursu için PAÜ </a:t>
            </a:r>
            <a:r>
              <a:rPr lang="tr-TR" sz="2000" dirty="0" err="1"/>
              <a:t>Anasayfadaki</a:t>
            </a:r>
            <a:r>
              <a:rPr lang="tr-TR" sz="2000" dirty="0"/>
              <a:t>  duyuruları takip ediniz.</a:t>
            </a:r>
            <a:endParaRPr sz="2400" dirty="0"/>
          </a:p>
          <a:p>
            <a:pPr marL="0" lvl="0" indent="0" algn="l" rtl="0">
              <a:lnSpc>
                <a:spcPct val="90000"/>
              </a:lnSpc>
              <a:spcBef>
                <a:spcPts val="1000"/>
              </a:spcBef>
              <a:spcAft>
                <a:spcPts val="0"/>
              </a:spcAft>
              <a:buClr>
                <a:schemeClr val="dk1"/>
              </a:buClr>
              <a:buSzPts val="1800"/>
              <a:buNone/>
            </a:pPr>
            <a:endParaRPr sz="1800" dirty="0"/>
          </a:p>
        </p:txBody>
      </p:sp>
      <p:pic>
        <p:nvPicPr>
          <p:cNvPr id="630" name="Google Shape;630;p54"/>
          <p:cNvPicPr preferRelativeResize="0"/>
          <p:nvPr/>
        </p:nvPicPr>
        <p:blipFill rotWithShape="1">
          <a:blip r:embed="rId4">
            <a:alphaModFix/>
          </a:blip>
          <a:srcRect/>
          <a:stretch/>
        </p:blipFill>
        <p:spPr>
          <a:xfrm>
            <a:off x="6290733" y="2349114"/>
            <a:ext cx="5215467" cy="2656742"/>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411"/>
              </a:srgbClr>
            </a:outerShdw>
          </a:effec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pic>
        <p:nvPicPr>
          <p:cNvPr id="635" name="Google Shape;635;p55"/>
          <p:cNvPicPr preferRelativeResize="0"/>
          <p:nvPr/>
        </p:nvPicPr>
        <p:blipFill rotWithShape="1">
          <a:blip r:embed="rId3">
            <a:alphaModFix/>
          </a:blip>
          <a:srcRect t="15167" r="22948"/>
          <a:stretch/>
        </p:blipFill>
        <p:spPr>
          <a:xfrm>
            <a:off x="663952" y="1978574"/>
            <a:ext cx="3292752" cy="1853975"/>
          </a:xfrm>
          <a:prstGeom prst="rect">
            <a:avLst/>
          </a:prstGeom>
          <a:noFill/>
          <a:ln>
            <a:noFill/>
          </a:ln>
        </p:spPr>
      </p:pic>
      <p:sp>
        <p:nvSpPr>
          <p:cNvPr id="636" name="Google Shape;636;p55"/>
          <p:cNvSpPr txBox="1"/>
          <p:nvPr/>
        </p:nvSpPr>
        <p:spPr>
          <a:xfrm>
            <a:off x="561401" y="1560998"/>
            <a:ext cx="3776133"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tr-TR" sz="2000" b="1" i="1" u="none" strike="noStrike" cap="none">
                <a:solidFill>
                  <a:schemeClr val="dk1"/>
                </a:solidFill>
                <a:latin typeface="Century Gothic"/>
                <a:ea typeface="Century Gothic"/>
                <a:cs typeface="Century Gothic"/>
                <a:sym typeface="Century Gothic"/>
              </a:rPr>
              <a:t>MORFOLOJİ YEMEKHANESİ</a:t>
            </a:r>
            <a:endParaRPr sz="1400" b="0" i="0" u="none" strike="noStrike" cap="none">
              <a:solidFill>
                <a:srgbClr val="000000"/>
              </a:solidFill>
              <a:latin typeface="Arial"/>
              <a:ea typeface="Arial"/>
              <a:cs typeface="Arial"/>
              <a:sym typeface="Arial"/>
            </a:endParaRPr>
          </a:p>
        </p:txBody>
      </p:sp>
      <p:pic>
        <p:nvPicPr>
          <p:cNvPr id="637" name="Google Shape;637;p55" descr="Image result for paÃ¼ havuzbaÅÄ± kafe"/>
          <p:cNvPicPr preferRelativeResize="0"/>
          <p:nvPr/>
        </p:nvPicPr>
        <p:blipFill rotWithShape="1">
          <a:blip r:embed="rId4">
            <a:alphaModFix/>
          </a:blip>
          <a:srcRect/>
          <a:stretch/>
        </p:blipFill>
        <p:spPr>
          <a:xfrm>
            <a:off x="7785218" y="1991631"/>
            <a:ext cx="3348709" cy="1840918"/>
          </a:xfrm>
          <a:prstGeom prst="rect">
            <a:avLst/>
          </a:prstGeom>
          <a:noFill/>
          <a:ln>
            <a:noFill/>
          </a:ln>
        </p:spPr>
      </p:pic>
      <p:sp>
        <p:nvSpPr>
          <p:cNvPr id="638" name="Google Shape;638;p55"/>
          <p:cNvSpPr txBox="1"/>
          <p:nvPr/>
        </p:nvSpPr>
        <p:spPr>
          <a:xfrm>
            <a:off x="7520300" y="1563408"/>
            <a:ext cx="426146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tr-TR" sz="2000" b="1" i="1" u="none" strike="noStrike" cap="none" dirty="0">
                <a:solidFill>
                  <a:schemeClr val="dk1"/>
                </a:solidFill>
                <a:latin typeface="Century Gothic"/>
                <a:ea typeface="Century Gothic"/>
                <a:cs typeface="Century Gothic"/>
                <a:sym typeface="Century Gothic"/>
              </a:rPr>
              <a:t>HAVUZBAŞI KAFE &amp; RESTAURANT</a:t>
            </a:r>
            <a:endParaRPr sz="1400" b="0" i="0" u="none" strike="noStrike" cap="none" dirty="0">
              <a:solidFill>
                <a:srgbClr val="000000"/>
              </a:solidFill>
              <a:latin typeface="Arial"/>
              <a:ea typeface="Arial"/>
              <a:cs typeface="Arial"/>
              <a:sym typeface="Arial"/>
            </a:endParaRPr>
          </a:p>
        </p:txBody>
      </p:sp>
      <p:pic>
        <p:nvPicPr>
          <p:cNvPr id="639" name="Google Shape;639;p55" descr="http://stumpffi.pau.edu.tr/siteler/sosyaltesisler/tinyMCE/_MG_6907.JPG"/>
          <p:cNvPicPr preferRelativeResize="0"/>
          <p:nvPr/>
        </p:nvPicPr>
        <p:blipFill rotWithShape="1">
          <a:blip r:embed="rId5">
            <a:alphaModFix/>
          </a:blip>
          <a:srcRect t="22743" b="3333"/>
          <a:stretch/>
        </p:blipFill>
        <p:spPr>
          <a:xfrm>
            <a:off x="4227548" y="4404634"/>
            <a:ext cx="3292752" cy="1654334"/>
          </a:xfrm>
          <a:prstGeom prst="rect">
            <a:avLst/>
          </a:prstGeom>
          <a:noFill/>
          <a:ln>
            <a:noFill/>
          </a:ln>
        </p:spPr>
      </p:pic>
      <p:sp>
        <p:nvSpPr>
          <p:cNvPr id="640" name="Google Shape;640;p55"/>
          <p:cNvSpPr txBox="1"/>
          <p:nvPr/>
        </p:nvSpPr>
        <p:spPr>
          <a:xfrm>
            <a:off x="3304601" y="4004524"/>
            <a:ext cx="576862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tr-TR" sz="2000" b="1" i="1" u="none" strike="noStrike" cap="none">
                <a:solidFill>
                  <a:schemeClr val="dk1"/>
                </a:solidFill>
                <a:latin typeface="Century Gothic"/>
                <a:ea typeface="Century Gothic"/>
                <a:cs typeface="Century Gothic"/>
                <a:sym typeface="Century Gothic"/>
              </a:rPr>
              <a:t>SOSYAL TESİSLER (KONUKEVİ RESTORAN)</a:t>
            </a:r>
            <a:endParaRPr sz="1400" b="0" i="0" u="none" strike="noStrike" cap="none">
              <a:solidFill>
                <a:srgbClr val="000000"/>
              </a:solidFill>
              <a:latin typeface="Arial"/>
              <a:ea typeface="Arial"/>
              <a:cs typeface="Arial"/>
              <a:sym typeface="Arial"/>
            </a:endParaRPr>
          </a:p>
        </p:txBody>
      </p:sp>
      <p:sp>
        <p:nvSpPr>
          <p:cNvPr id="642" name="Google Shape;642;p55"/>
          <p:cNvSpPr txBox="1"/>
          <p:nvPr/>
        </p:nvSpPr>
        <p:spPr>
          <a:xfrm>
            <a:off x="2895600" y="764373"/>
            <a:ext cx="8610600" cy="796625"/>
          </a:xfrm>
          <a:prstGeom prst="rect">
            <a:avLst/>
          </a:prstGeom>
          <a:noFill/>
          <a:ln>
            <a:noFill/>
          </a:ln>
        </p:spPr>
        <p:txBody>
          <a:bodyPr spcFirstLastPara="1" wrap="square" lIns="91425" tIns="45700" rIns="91425" bIns="45700" anchor="t" anchorCtr="0">
            <a:normAutofit/>
          </a:bodyPr>
          <a:lstStyle/>
          <a:p>
            <a:pPr marL="0" marR="0" lvl="0" indent="0" algn="r" rtl="0">
              <a:lnSpc>
                <a:spcPct val="90000"/>
              </a:lnSpc>
              <a:spcBef>
                <a:spcPts val="0"/>
              </a:spcBef>
              <a:spcAft>
                <a:spcPts val="0"/>
              </a:spcAft>
              <a:buClr>
                <a:schemeClr val="dk1"/>
              </a:buClr>
              <a:buSzPts val="3600"/>
              <a:buFont typeface="Century Gothic"/>
              <a:buNone/>
            </a:pPr>
            <a:r>
              <a:rPr lang="tr-TR" sz="3600" b="1" i="1" u="none" strike="noStrike" cap="none" dirty="0">
                <a:solidFill>
                  <a:schemeClr val="dk1"/>
                </a:solidFill>
                <a:latin typeface="Century Gothic"/>
                <a:ea typeface="Century Gothic"/>
                <a:cs typeface="Century Gothic"/>
                <a:sym typeface="Century Gothic"/>
              </a:rPr>
              <a:t>YİYECEK &amp; İÇECEK ALTERNATİFLERİ</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pic>
        <p:nvPicPr>
          <p:cNvPr id="647" name="Google Shape;647;p56" descr="Görüntünün olası içeriği: iç mekan"/>
          <p:cNvPicPr preferRelativeResize="0"/>
          <p:nvPr/>
        </p:nvPicPr>
        <p:blipFill rotWithShape="1">
          <a:blip r:embed="rId3">
            <a:alphaModFix/>
          </a:blip>
          <a:srcRect/>
          <a:stretch/>
        </p:blipFill>
        <p:spPr>
          <a:xfrm>
            <a:off x="6156132" y="4177874"/>
            <a:ext cx="4005234" cy="2347438"/>
          </a:xfrm>
          <a:prstGeom prst="rect">
            <a:avLst/>
          </a:prstGeom>
          <a:noFill/>
          <a:ln>
            <a:noFill/>
          </a:ln>
        </p:spPr>
      </p:pic>
      <p:pic>
        <p:nvPicPr>
          <p:cNvPr id="648" name="Google Shape;648;p56" descr="http://haber.pau.edu.tr/Content/newsimg/sosyal-alanlar-artti/xl_50d556d4-291f-4d59-ac8c-967f0b60061a.jpeg"/>
          <p:cNvPicPr preferRelativeResize="0"/>
          <p:nvPr/>
        </p:nvPicPr>
        <p:blipFill rotWithShape="1">
          <a:blip r:embed="rId4">
            <a:alphaModFix/>
          </a:blip>
          <a:srcRect/>
          <a:stretch/>
        </p:blipFill>
        <p:spPr>
          <a:xfrm>
            <a:off x="2082491" y="4352862"/>
            <a:ext cx="3209196" cy="2166957"/>
          </a:xfrm>
          <a:prstGeom prst="rect">
            <a:avLst/>
          </a:prstGeom>
          <a:noFill/>
          <a:ln>
            <a:noFill/>
          </a:ln>
        </p:spPr>
      </p:pic>
      <p:sp>
        <p:nvSpPr>
          <p:cNvPr id="649" name="Google Shape;649;p56"/>
          <p:cNvSpPr txBox="1"/>
          <p:nvPr/>
        </p:nvSpPr>
        <p:spPr>
          <a:xfrm>
            <a:off x="2068374" y="1308395"/>
            <a:ext cx="168425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tr-TR" sz="2000" b="1" i="1" u="none" strike="noStrike" cap="none" dirty="0">
                <a:solidFill>
                  <a:schemeClr val="dk1"/>
                </a:solidFill>
                <a:latin typeface="Century Gothic"/>
                <a:ea typeface="Century Gothic"/>
                <a:cs typeface="Century Gothic"/>
                <a:sym typeface="Century Gothic"/>
              </a:rPr>
              <a:t>PAÜ KAFE</a:t>
            </a:r>
            <a:endParaRPr sz="1400" b="0" i="0" u="none" strike="noStrike" cap="none" dirty="0">
              <a:solidFill>
                <a:srgbClr val="000000"/>
              </a:solidFill>
              <a:latin typeface="Arial"/>
              <a:ea typeface="Arial"/>
              <a:cs typeface="Arial"/>
              <a:sym typeface="Arial"/>
            </a:endParaRPr>
          </a:p>
        </p:txBody>
      </p:sp>
      <p:sp>
        <p:nvSpPr>
          <p:cNvPr id="650" name="Google Shape;650;p56"/>
          <p:cNvSpPr txBox="1"/>
          <p:nvPr/>
        </p:nvSpPr>
        <p:spPr>
          <a:xfrm>
            <a:off x="9068707" y="1513943"/>
            <a:ext cx="172819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tr-TR" sz="2000" b="1" i="1" u="none" strike="noStrike" cap="none">
                <a:solidFill>
                  <a:schemeClr val="dk1"/>
                </a:solidFill>
                <a:latin typeface="Century Gothic"/>
                <a:ea typeface="Century Gothic"/>
                <a:cs typeface="Century Gothic"/>
                <a:sym typeface="Century Gothic"/>
              </a:rPr>
              <a:t>AY KAFE</a:t>
            </a:r>
            <a:endParaRPr sz="1400" b="0" i="0" u="none" strike="noStrike" cap="none">
              <a:solidFill>
                <a:srgbClr val="000000"/>
              </a:solidFill>
              <a:latin typeface="Arial"/>
              <a:ea typeface="Arial"/>
              <a:cs typeface="Arial"/>
              <a:sym typeface="Arial"/>
            </a:endParaRPr>
          </a:p>
        </p:txBody>
      </p:sp>
      <p:sp>
        <p:nvSpPr>
          <p:cNvPr id="651" name="Google Shape;651;p56"/>
          <p:cNvSpPr txBox="1"/>
          <p:nvPr/>
        </p:nvSpPr>
        <p:spPr>
          <a:xfrm>
            <a:off x="8375503" y="3777764"/>
            <a:ext cx="2304256"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tr-TR" sz="2000" b="1" i="1" u="none" strike="noStrike" cap="none">
                <a:solidFill>
                  <a:schemeClr val="dk1"/>
                </a:solidFill>
                <a:latin typeface="Century Gothic"/>
                <a:ea typeface="Century Gothic"/>
                <a:cs typeface="Century Gothic"/>
                <a:sym typeface="Century Gothic"/>
              </a:rPr>
              <a:t>VİTAMİN KAFE</a:t>
            </a:r>
            <a:endParaRPr sz="1400" b="0" i="0" u="none" strike="noStrike" cap="none">
              <a:solidFill>
                <a:srgbClr val="000000"/>
              </a:solidFill>
              <a:latin typeface="Arial"/>
              <a:ea typeface="Arial"/>
              <a:cs typeface="Arial"/>
              <a:sym typeface="Arial"/>
            </a:endParaRPr>
          </a:p>
        </p:txBody>
      </p:sp>
      <p:sp>
        <p:nvSpPr>
          <p:cNvPr id="652" name="Google Shape;652;p56"/>
          <p:cNvSpPr txBox="1"/>
          <p:nvPr/>
        </p:nvSpPr>
        <p:spPr>
          <a:xfrm>
            <a:off x="2068374" y="3952752"/>
            <a:ext cx="190028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tr-TR" sz="2000" b="1" i="1" u="none" strike="noStrike" cap="none">
                <a:solidFill>
                  <a:schemeClr val="dk1"/>
                </a:solidFill>
                <a:latin typeface="Century Gothic"/>
                <a:ea typeface="Century Gothic"/>
                <a:cs typeface="Century Gothic"/>
                <a:sym typeface="Century Gothic"/>
              </a:rPr>
              <a:t>GÖL KAFE</a:t>
            </a:r>
            <a:endParaRPr sz="1400" b="0" i="0" u="none" strike="noStrike" cap="none">
              <a:solidFill>
                <a:srgbClr val="000000"/>
              </a:solidFill>
              <a:latin typeface="Arial"/>
              <a:ea typeface="Arial"/>
              <a:cs typeface="Arial"/>
              <a:sym typeface="Arial"/>
            </a:endParaRPr>
          </a:p>
        </p:txBody>
      </p:sp>
      <p:pic>
        <p:nvPicPr>
          <p:cNvPr id="654" name="Google Shape;654;p56"/>
          <p:cNvPicPr preferRelativeResize="0"/>
          <p:nvPr/>
        </p:nvPicPr>
        <p:blipFill rotWithShape="1">
          <a:blip r:embed="rId5">
            <a:alphaModFix/>
          </a:blip>
          <a:srcRect l="17371"/>
          <a:stretch/>
        </p:blipFill>
        <p:spPr>
          <a:xfrm>
            <a:off x="2082491" y="1694571"/>
            <a:ext cx="3209196" cy="1993907"/>
          </a:xfrm>
          <a:prstGeom prst="rect">
            <a:avLst/>
          </a:prstGeom>
          <a:noFill/>
          <a:ln>
            <a:noFill/>
          </a:ln>
        </p:spPr>
      </p:pic>
      <p:pic>
        <p:nvPicPr>
          <p:cNvPr id="655" name="Google Shape;655;p56"/>
          <p:cNvPicPr preferRelativeResize="0"/>
          <p:nvPr/>
        </p:nvPicPr>
        <p:blipFill rotWithShape="1">
          <a:blip r:embed="rId6">
            <a:alphaModFix/>
          </a:blip>
          <a:srcRect/>
          <a:stretch/>
        </p:blipFill>
        <p:spPr>
          <a:xfrm>
            <a:off x="6156132" y="1911080"/>
            <a:ext cx="4005234" cy="1777398"/>
          </a:xfrm>
          <a:prstGeom prst="rect">
            <a:avLst/>
          </a:prstGeom>
          <a:noFill/>
          <a:ln>
            <a:noFill/>
          </a:ln>
        </p:spPr>
      </p:pic>
      <p:sp>
        <p:nvSpPr>
          <p:cNvPr id="656" name="Google Shape;656;p56"/>
          <p:cNvSpPr txBox="1"/>
          <p:nvPr/>
        </p:nvSpPr>
        <p:spPr>
          <a:xfrm>
            <a:off x="2895600" y="764373"/>
            <a:ext cx="8610600" cy="1293028"/>
          </a:xfrm>
          <a:prstGeom prst="rect">
            <a:avLst/>
          </a:prstGeom>
          <a:noFill/>
          <a:ln>
            <a:noFill/>
          </a:ln>
        </p:spPr>
        <p:txBody>
          <a:bodyPr spcFirstLastPara="1" wrap="square" lIns="91425" tIns="45700" rIns="91425" bIns="45700" anchor="t" anchorCtr="0">
            <a:normAutofit/>
          </a:bodyPr>
          <a:lstStyle/>
          <a:p>
            <a:pPr marL="0" marR="0" lvl="0" indent="0" algn="r" rtl="0">
              <a:lnSpc>
                <a:spcPct val="90000"/>
              </a:lnSpc>
              <a:spcBef>
                <a:spcPts val="0"/>
              </a:spcBef>
              <a:spcAft>
                <a:spcPts val="0"/>
              </a:spcAft>
              <a:buClr>
                <a:schemeClr val="dk1"/>
              </a:buClr>
              <a:buSzPts val="3600"/>
              <a:buFont typeface="Century Gothic"/>
              <a:buNone/>
            </a:pPr>
            <a:r>
              <a:rPr lang="tr-TR" sz="3600" b="1" i="1" u="none" strike="noStrike" cap="none" dirty="0">
                <a:solidFill>
                  <a:schemeClr val="dk1"/>
                </a:solidFill>
                <a:latin typeface="Century Gothic"/>
                <a:ea typeface="Century Gothic"/>
                <a:cs typeface="Century Gothic"/>
                <a:sym typeface="Century Gothic"/>
              </a:rPr>
              <a:t>YİYECEK &amp; İÇECEK ALTERNATİFLERİ</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90" name="Google Shape;690;p59"/>
          <p:cNvSpPr txBox="1"/>
          <p:nvPr/>
        </p:nvSpPr>
        <p:spPr>
          <a:xfrm>
            <a:off x="828676" y="1885950"/>
            <a:ext cx="4794458" cy="4955162"/>
          </a:xfrm>
          <a:prstGeom prst="rect">
            <a:avLst/>
          </a:prstGeom>
          <a:solidFill>
            <a:schemeClr val="accent5"/>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tr-TR" sz="2000" b="0" i="0" u="none" strike="noStrike" cap="none" dirty="0">
                <a:solidFill>
                  <a:schemeClr val="dk1"/>
                </a:solidFill>
                <a:latin typeface="Century Gothic" panose="020B0502020202020204" pitchFamily="34" charset="0"/>
                <a:ea typeface="Century Gothic"/>
                <a:cs typeface="Century Gothic"/>
                <a:sym typeface="Century Gothic"/>
              </a:rPr>
              <a:t>Her gün farklı dersliklerde ders alıyor olacaksınız. Ancak unutmamalısınız ki bu derslikleri sizden başka birçok öğrenci de kullanmaktadır. </a:t>
            </a:r>
            <a:endParaRPr sz="1600" b="0" i="0" u="none" strike="noStrike" cap="none" dirty="0">
              <a:solidFill>
                <a:srgbClr val="000000"/>
              </a:solidFill>
              <a:latin typeface="Century Gothic" panose="020B0502020202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endParaRPr sz="2000" b="1" i="0" u="none" strike="noStrike" cap="none" dirty="0">
              <a:solidFill>
                <a:schemeClr val="dk1"/>
              </a:solidFill>
              <a:latin typeface="Century Gothic" panose="020B0502020202020204" pitchFamily="34" charset="0"/>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r>
              <a:rPr lang="tr-TR" sz="2000" b="1" i="0" u="none" strike="noStrike" cap="none" dirty="0">
                <a:solidFill>
                  <a:srgbClr val="FF0000"/>
                </a:solidFill>
                <a:latin typeface="Century Gothic" panose="020B0502020202020204" pitchFamily="34" charset="0"/>
                <a:ea typeface="Century Gothic"/>
                <a:cs typeface="Century Gothic"/>
                <a:sym typeface="Century Gothic"/>
              </a:rPr>
              <a:t>Derslikten çıkarken çay bardağı vb. çöpünüzü çöp kutusuna atmanız, masanın üzerinde bırakmamanız gerekir. </a:t>
            </a:r>
            <a:endParaRPr sz="1600" b="1" i="0" u="none" strike="noStrike" cap="none" dirty="0">
              <a:solidFill>
                <a:srgbClr val="FF0000"/>
              </a:solidFill>
              <a:latin typeface="Century Gothic" panose="020B0502020202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endParaRPr sz="2000" b="0" i="0" u="none" strike="noStrike" cap="none" dirty="0">
              <a:solidFill>
                <a:schemeClr val="dk1"/>
              </a:solidFill>
              <a:latin typeface="Century Gothic" panose="020B0502020202020204" pitchFamily="34" charset="0"/>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r>
              <a:rPr lang="tr-TR" sz="2000" b="0" i="0" u="none" strike="noStrike" cap="none" dirty="0">
                <a:solidFill>
                  <a:schemeClr val="dk1"/>
                </a:solidFill>
                <a:latin typeface="Century Gothic" panose="020B0502020202020204" pitchFamily="34" charset="0"/>
                <a:ea typeface="Century Gothic"/>
                <a:cs typeface="Century Gothic"/>
                <a:sym typeface="Century Gothic"/>
              </a:rPr>
              <a:t>Benzer şekilde koridorlar, çalışma alanları, kantinler, tuvaletler, bahçe alanlarında da size en yakın çöp kutusunu kullanabilirsiniz. </a:t>
            </a:r>
            <a:endParaRPr sz="1600" b="0" i="0" u="none" strike="noStrike" cap="none" dirty="0">
              <a:solidFill>
                <a:srgbClr val="000000"/>
              </a:solidFill>
              <a:latin typeface="Century Gothic" panose="020B0502020202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entury Gothic" panose="020B0502020202020204" pitchFamily="34" charset="0"/>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entury Gothic" panose="020B0502020202020204" pitchFamily="34" charset="0"/>
              <a:ea typeface="Century Gothic"/>
              <a:cs typeface="Century Gothic"/>
              <a:sym typeface="Century Gothic"/>
            </a:endParaRPr>
          </a:p>
        </p:txBody>
      </p:sp>
      <p:pic>
        <p:nvPicPr>
          <p:cNvPr id="692" name="Google Shape;692;p59"/>
          <p:cNvPicPr preferRelativeResize="0"/>
          <p:nvPr/>
        </p:nvPicPr>
        <p:blipFill rotWithShape="1">
          <a:blip r:embed="rId3">
            <a:alphaModFix/>
          </a:blip>
          <a:srcRect l="28437" b="10904"/>
          <a:stretch/>
        </p:blipFill>
        <p:spPr>
          <a:xfrm>
            <a:off x="8763000" y="563562"/>
            <a:ext cx="2552485" cy="4495088"/>
          </a:xfrm>
          <a:prstGeom prst="rect">
            <a:avLst/>
          </a:prstGeom>
          <a:noFill/>
          <a:ln>
            <a:noFill/>
          </a:ln>
        </p:spPr>
      </p:pic>
      <p:pic>
        <p:nvPicPr>
          <p:cNvPr id="693" name="Google Shape;693;p59"/>
          <p:cNvPicPr preferRelativeResize="0"/>
          <p:nvPr/>
        </p:nvPicPr>
        <p:blipFill rotWithShape="1">
          <a:blip r:embed="rId4">
            <a:alphaModFix/>
          </a:blip>
          <a:srcRect l="15502" t="11963" r="12764" b="20873"/>
          <a:stretch/>
        </p:blipFill>
        <p:spPr>
          <a:xfrm>
            <a:off x="5623133" y="2625899"/>
            <a:ext cx="2828658" cy="28605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80" name="Google Shape;680;p58"/>
          <p:cNvSpPr txBox="1"/>
          <p:nvPr/>
        </p:nvSpPr>
        <p:spPr>
          <a:xfrm>
            <a:off x="949455" y="2333588"/>
            <a:ext cx="4556787" cy="41549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tr-TR" sz="2400" b="0" i="0" u="none" strike="noStrike" cap="none" dirty="0">
                <a:solidFill>
                  <a:schemeClr val="dk1"/>
                </a:solidFill>
                <a:latin typeface="Century Gothic" panose="020B0502020202020204" pitchFamily="34" charset="0"/>
                <a:ea typeface="Century Gothic"/>
                <a:cs typeface="Century Gothic"/>
                <a:sym typeface="Century Gothic"/>
              </a:rPr>
              <a:t>Kampüsteki 10 ayrı noktaya, geri dönüşümün sağlanabilmesi için kartla çalışan atık toplama makineleri kuruldu. </a:t>
            </a:r>
            <a:endParaRPr sz="1800" b="0" i="0" u="none" strike="noStrike" cap="none" dirty="0">
              <a:solidFill>
                <a:srgbClr val="000000"/>
              </a:solidFill>
              <a:latin typeface="Century Gothic" panose="020B0502020202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endParaRPr sz="2400" b="0" i="0" u="none" strike="noStrike" cap="none" dirty="0">
              <a:solidFill>
                <a:schemeClr val="dk1"/>
              </a:solidFill>
              <a:latin typeface="Century Gothic" panose="020B0502020202020204" pitchFamily="34" charset="0"/>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r>
              <a:rPr lang="tr-TR" sz="2400" b="0" i="0" u="none" strike="noStrike" cap="none" dirty="0" err="1">
                <a:solidFill>
                  <a:schemeClr val="dk1"/>
                </a:solidFill>
                <a:latin typeface="Century Gothic" panose="020B0502020202020204" pitchFamily="34" charset="0"/>
                <a:ea typeface="Century Gothic"/>
                <a:cs typeface="Century Gothic"/>
                <a:sym typeface="Century Gothic"/>
              </a:rPr>
              <a:t>Atıkmatikler</a:t>
            </a:r>
            <a:r>
              <a:rPr lang="tr-TR" sz="2400" b="0" i="0" u="none" strike="noStrike" cap="none" dirty="0">
                <a:solidFill>
                  <a:schemeClr val="dk1"/>
                </a:solidFill>
                <a:latin typeface="Century Gothic" panose="020B0502020202020204" pitchFamily="34" charset="0"/>
                <a:ea typeface="Century Gothic"/>
                <a:cs typeface="Century Gothic"/>
                <a:sym typeface="Century Gothic"/>
              </a:rPr>
              <a:t> içine atlan her cam, plastik ve metal için bir puan kazandırıyor. Kazanılan puanlar, okullardaki kantin ve kafelerde kullanılabiliyor. </a:t>
            </a:r>
            <a:endParaRPr sz="1800" b="0" i="0" u="none" strike="noStrike" cap="none" dirty="0">
              <a:solidFill>
                <a:srgbClr val="000000"/>
              </a:solidFill>
              <a:latin typeface="Century Gothic" panose="020B0502020202020204" pitchFamily="34" charset="0"/>
              <a:sym typeface="Arial"/>
            </a:endParaRPr>
          </a:p>
        </p:txBody>
      </p:sp>
      <p:sp>
        <p:nvSpPr>
          <p:cNvPr id="681" name="Google Shape;681;p58"/>
          <p:cNvSpPr txBox="1"/>
          <p:nvPr/>
        </p:nvSpPr>
        <p:spPr>
          <a:xfrm>
            <a:off x="2895600" y="764373"/>
            <a:ext cx="8610600" cy="1293028"/>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3600"/>
              <a:buFont typeface="Century Gothic"/>
              <a:buNone/>
            </a:pPr>
            <a:r>
              <a:rPr lang="tr-TR" sz="3600" b="1" i="1" u="none" strike="noStrike" cap="none" dirty="0">
                <a:solidFill>
                  <a:schemeClr val="dk1"/>
                </a:solidFill>
                <a:latin typeface="Century Gothic"/>
                <a:ea typeface="Century Gothic"/>
                <a:cs typeface="Century Gothic"/>
                <a:sym typeface="Century Gothic"/>
              </a:rPr>
              <a:t>Geri Dönüşüm</a:t>
            </a:r>
            <a:endParaRPr dirty="0"/>
          </a:p>
          <a:p>
            <a:pPr marL="0" marR="0" lvl="0" indent="0" algn="ctr" rtl="0">
              <a:lnSpc>
                <a:spcPct val="90000"/>
              </a:lnSpc>
              <a:spcBef>
                <a:spcPts val="0"/>
              </a:spcBef>
              <a:spcAft>
                <a:spcPts val="0"/>
              </a:spcAft>
              <a:buClr>
                <a:schemeClr val="dk1"/>
              </a:buClr>
              <a:buSzPts val="3600"/>
              <a:buFont typeface="Century Gothic"/>
              <a:buNone/>
            </a:pPr>
            <a:r>
              <a:rPr lang="tr-TR" sz="3600" b="1" i="1" u="none" strike="noStrike" cap="none" dirty="0">
                <a:solidFill>
                  <a:schemeClr val="dk1"/>
                </a:solidFill>
                <a:latin typeface="Century Gothic"/>
                <a:ea typeface="Century Gothic"/>
                <a:cs typeface="Century Gothic"/>
                <a:sym typeface="Century Gothic"/>
              </a:rPr>
              <a:t>KAMPÜSTE SIFIR ATIK</a:t>
            </a:r>
            <a:endParaRPr sz="1400" b="0" i="0" u="none" strike="noStrike" cap="none" dirty="0">
              <a:solidFill>
                <a:srgbClr val="000000"/>
              </a:solidFill>
              <a:latin typeface="Arial"/>
              <a:ea typeface="Arial"/>
              <a:cs typeface="Arial"/>
              <a:sym typeface="Arial"/>
            </a:endParaRPr>
          </a:p>
        </p:txBody>
      </p:sp>
      <p:pic>
        <p:nvPicPr>
          <p:cNvPr id="682" name="Google Shape;682;p58"/>
          <p:cNvPicPr preferRelativeResize="0"/>
          <p:nvPr/>
        </p:nvPicPr>
        <p:blipFill rotWithShape="1">
          <a:blip r:embed="rId3">
            <a:alphaModFix/>
          </a:blip>
          <a:srcRect l="14992"/>
          <a:stretch/>
        </p:blipFill>
        <p:spPr>
          <a:xfrm>
            <a:off x="6000216" y="2128991"/>
            <a:ext cx="5505984" cy="3899954"/>
          </a:xfrm>
          <a:prstGeom prst="rect">
            <a:avLst/>
          </a:prstGeom>
          <a:noFill/>
          <a:ln>
            <a:noFill/>
          </a:ln>
        </p:spPr>
      </p:pic>
      <p:pic>
        <p:nvPicPr>
          <p:cNvPr id="683" name="Google Shape;683;p58"/>
          <p:cNvPicPr preferRelativeResize="0"/>
          <p:nvPr/>
        </p:nvPicPr>
        <p:blipFill rotWithShape="1">
          <a:blip r:embed="rId4">
            <a:alphaModFix/>
          </a:blip>
          <a:srcRect/>
          <a:stretch/>
        </p:blipFill>
        <p:spPr>
          <a:xfrm>
            <a:off x="3429001" y="688824"/>
            <a:ext cx="1315117" cy="1368577"/>
          </a:xfrm>
          <a:prstGeom prst="rect">
            <a:avLst/>
          </a:prstGeom>
          <a:noFill/>
          <a:ln>
            <a:noFill/>
          </a:ln>
        </p:spPr>
      </p:pic>
      <p:pic>
        <p:nvPicPr>
          <p:cNvPr id="684" name="Google Shape;684;p58"/>
          <p:cNvPicPr preferRelativeResize="0"/>
          <p:nvPr/>
        </p:nvPicPr>
        <p:blipFill rotWithShape="1">
          <a:blip r:embed="rId4">
            <a:alphaModFix/>
          </a:blip>
          <a:srcRect/>
          <a:stretch/>
        </p:blipFill>
        <p:spPr>
          <a:xfrm>
            <a:off x="9680449" y="688823"/>
            <a:ext cx="1315117" cy="1368577"/>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9" name="Google Shape;699;p60"/>
          <p:cNvSpPr txBox="1"/>
          <p:nvPr/>
        </p:nvSpPr>
        <p:spPr>
          <a:xfrm>
            <a:off x="972342" y="2701560"/>
            <a:ext cx="4556787" cy="25853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tr-TR" sz="1800" b="0" i="0" u="none" strike="noStrike" cap="none" dirty="0">
                <a:solidFill>
                  <a:schemeClr val="dk1"/>
                </a:solidFill>
                <a:latin typeface="Century Gothic" panose="020B0502020202020204" pitchFamily="34" charset="0"/>
                <a:ea typeface="Century Gothic"/>
                <a:cs typeface="Century Gothic"/>
                <a:sym typeface="Century Gothic"/>
              </a:rPr>
              <a:t>Kampüs trafik yönetmeliğine göre araçların, </a:t>
            </a:r>
            <a:r>
              <a:rPr lang="tr-TR" sz="1800" b="1" i="0" u="none" strike="noStrike" cap="none" dirty="0">
                <a:solidFill>
                  <a:schemeClr val="dk1"/>
                </a:solidFill>
                <a:latin typeface="Century Gothic" panose="020B0502020202020204" pitchFamily="34" charset="0"/>
                <a:ea typeface="Century Gothic"/>
                <a:cs typeface="Century Gothic"/>
                <a:sym typeface="Century Gothic"/>
              </a:rPr>
              <a:t>yaya geçitlerinin gerisinde tam olarak durması</a:t>
            </a:r>
            <a:r>
              <a:rPr lang="tr-TR" sz="1800" b="0" i="0" u="none" strike="noStrike" cap="none" dirty="0">
                <a:solidFill>
                  <a:schemeClr val="dk1"/>
                </a:solidFill>
                <a:latin typeface="Century Gothic" panose="020B0502020202020204" pitchFamily="34" charset="0"/>
                <a:ea typeface="Century Gothic"/>
                <a:cs typeface="Century Gothic"/>
                <a:sym typeface="Century Gothic"/>
              </a:rPr>
              <a:t> ve geçmek isteyen yayalara öncelikle yol vermesi zorunludur. </a:t>
            </a:r>
            <a:endParaRPr sz="1400" b="0" i="0" u="none" strike="noStrike" cap="none" dirty="0">
              <a:solidFill>
                <a:srgbClr val="000000"/>
              </a:solidFill>
              <a:latin typeface="Century Gothic" panose="020B0502020202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entury Gothic" panose="020B0502020202020204" pitchFamily="34" charset="0"/>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r>
              <a:rPr lang="tr-TR" sz="1800" b="0" i="0" u="none" strike="noStrike" cap="none" dirty="0">
                <a:solidFill>
                  <a:schemeClr val="dk1"/>
                </a:solidFill>
                <a:latin typeface="Century Gothic" panose="020B0502020202020204" pitchFamily="34" charset="0"/>
                <a:ea typeface="Century Gothic"/>
                <a:cs typeface="Century Gothic"/>
                <a:sym typeface="Century Gothic"/>
              </a:rPr>
              <a:t>Taşıma veya yükleme / indirme amacıyla kısa süreli dahi olsa hiçbir araç kaldırım ve yaya yoluna çıkamaz. </a:t>
            </a:r>
            <a:endParaRPr sz="1400" b="0" i="0" u="none" strike="noStrike" cap="none" dirty="0">
              <a:solidFill>
                <a:srgbClr val="000000"/>
              </a:solidFill>
              <a:latin typeface="Century Gothic" panose="020B0502020202020204" pitchFamily="34" charset="0"/>
              <a:sym typeface="Arial"/>
            </a:endParaRPr>
          </a:p>
        </p:txBody>
      </p:sp>
      <p:sp>
        <p:nvSpPr>
          <p:cNvPr id="700" name="Google Shape;700;p60"/>
          <p:cNvSpPr txBox="1"/>
          <p:nvPr/>
        </p:nvSpPr>
        <p:spPr>
          <a:xfrm>
            <a:off x="2895600" y="764373"/>
            <a:ext cx="8610600" cy="1293028"/>
          </a:xfrm>
          <a:prstGeom prst="rect">
            <a:avLst/>
          </a:prstGeom>
          <a:noFill/>
          <a:ln>
            <a:noFill/>
          </a:ln>
        </p:spPr>
        <p:txBody>
          <a:bodyPr spcFirstLastPara="1" wrap="square" lIns="91425" tIns="45700" rIns="91425" bIns="45700" anchor="t" anchorCtr="0">
            <a:normAutofit/>
          </a:bodyPr>
          <a:lstStyle/>
          <a:p>
            <a:pPr marL="0" marR="0" lvl="0" indent="0" algn="r" rtl="0">
              <a:lnSpc>
                <a:spcPct val="90000"/>
              </a:lnSpc>
              <a:spcBef>
                <a:spcPts val="0"/>
              </a:spcBef>
              <a:spcAft>
                <a:spcPts val="0"/>
              </a:spcAft>
              <a:buClr>
                <a:schemeClr val="dk1"/>
              </a:buClr>
              <a:buSzPts val="3600"/>
              <a:buFont typeface="Century Gothic"/>
              <a:buNone/>
            </a:pPr>
            <a:r>
              <a:rPr lang="tr-TR" sz="3600" b="1" i="1" u="none" strike="noStrike" cap="none" dirty="0">
                <a:solidFill>
                  <a:schemeClr val="dk1"/>
                </a:solidFill>
                <a:latin typeface="Century Gothic"/>
                <a:ea typeface="Century Gothic"/>
                <a:cs typeface="Century Gothic"/>
                <a:sym typeface="Century Gothic"/>
              </a:rPr>
              <a:t>KAMPÜSTE YAYA ÖNCELİĞİ</a:t>
            </a:r>
            <a:endParaRPr sz="1400" b="0" i="0" u="none" strike="noStrike" cap="none" dirty="0">
              <a:solidFill>
                <a:srgbClr val="000000"/>
              </a:solidFill>
              <a:latin typeface="Arial"/>
              <a:ea typeface="Arial"/>
              <a:cs typeface="Arial"/>
              <a:sym typeface="Arial"/>
            </a:endParaRPr>
          </a:p>
        </p:txBody>
      </p:sp>
      <p:pic>
        <p:nvPicPr>
          <p:cNvPr id="701" name="Google Shape;701;p60"/>
          <p:cNvPicPr preferRelativeResize="0"/>
          <p:nvPr/>
        </p:nvPicPr>
        <p:blipFill rotWithShape="1">
          <a:blip r:embed="rId3">
            <a:alphaModFix/>
          </a:blip>
          <a:srcRect/>
          <a:stretch/>
        </p:blipFill>
        <p:spPr>
          <a:xfrm>
            <a:off x="5810269" y="2094540"/>
            <a:ext cx="5695931" cy="3522364"/>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A6881C3D-2897-4131-99BD-6D7B62F90A7B}"/>
              </a:ext>
            </a:extLst>
          </p:cNvPr>
          <p:cNvSpPr>
            <a:spLocks noGrp="1"/>
          </p:cNvSpPr>
          <p:nvPr>
            <p:ph type="title"/>
          </p:nvPr>
        </p:nvSpPr>
        <p:spPr>
          <a:xfrm>
            <a:off x="2223796" y="211211"/>
            <a:ext cx="8610600" cy="1293028"/>
          </a:xfrm>
        </p:spPr>
        <p:txBody>
          <a:bodyPr>
            <a:normAutofit/>
          </a:bodyPr>
          <a:lstStyle/>
          <a:p>
            <a:r>
              <a:rPr lang="tr-TR" dirty="0"/>
              <a:t>ÖĞRENCİ KATILIMI</a:t>
            </a:r>
            <a:br>
              <a:rPr lang="tr-TR" dirty="0"/>
            </a:br>
            <a:r>
              <a:rPr lang="tr-TR" sz="2400" i="1" dirty="0"/>
              <a:t>«ÖNEMLİ, EŞİT VE SORUMLU OYUNCULAR»</a:t>
            </a:r>
            <a:endParaRPr lang="tr-TR" dirty="0"/>
          </a:p>
        </p:txBody>
      </p:sp>
      <p:sp>
        <p:nvSpPr>
          <p:cNvPr id="7" name="İçerik Yer Tutucusu 2">
            <a:extLst>
              <a:ext uri="{FF2B5EF4-FFF2-40B4-BE49-F238E27FC236}">
                <a16:creationId xmlns:a16="http://schemas.microsoft.com/office/drawing/2014/main" id="{B0ECB63A-2229-4633-B5B3-EE04A05196D8}"/>
              </a:ext>
            </a:extLst>
          </p:cNvPr>
          <p:cNvSpPr txBox="1">
            <a:spLocks/>
          </p:cNvSpPr>
          <p:nvPr/>
        </p:nvSpPr>
        <p:spPr>
          <a:xfrm>
            <a:off x="1089699" y="3187853"/>
            <a:ext cx="5099180" cy="313810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285750" indent="-285750">
              <a:lnSpc>
                <a:spcPct val="150000"/>
              </a:lnSpc>
              <a:buFont typeface="Wingdings" panose="05000000000000000000" pitchFamily="2" charset="2"/>
              <a:buChar char="ü"/>
            </a:pPr>
            <a:r>
              <a:rPr lang="tr-TR" dirty="0">
                <a:latin typeface="Century Gothic" panose="020B0502020202020204" pitchFamily="34" charset="0"/>
              </a:rPr>
              <a:t>Sürekli Öğrenme ve Gelişim</a:t>
            </a:r>
          </a:p>
          <a:p>
            <a:pPr marL="285750" indent="-285750">
              <a:lnSpc>
                <a:spcPct val="150000"/>
              </a:lnSpc>
              <a:buFont typeface="Wingdings" panose="05000000000000000000" pitchFamily="2" charset="2"/>
              <a:buChar char="ü"/>
            </a:pPr>
            <a:r>
              <a:rPr lang="tr-TR" dirty="0">
                <a:latin typeface="Century Gothic" panose="020B0502020202020204" pitchFamily="34" charset="0"/>
              </a:rPr>
              <a:t>Aidiyet ve Motivasyon</a:t>
            </a:r>
          </a:p>
          <a:p>
            <a:pPr marL="285750" indent="-285750">
              <a:lnSpc>
                <a:spcPct val="150000"/>
              </a:lnSpc>
              <a:buFont typeface="Wingdings" panose="05000000000000000000" pitchFamily="2" charset="2"/>
              <a:buChar char="ü"/>
            </a:pPr>
            <a:r>
              <a:rPr lang="tr-TR" dirty="0">
                <a:latin typeface="Century Gothic" panose="020B0502020202020204" pitchFamily="34" charset="0"/>
              </a:rPr>
              <a:t>Farklı Deneyimler</a:t>
            </a:r>
          </a:p>
          <a:p>
            <a:pPr marL="285750" indent="-285750">
              <a:lnSpc>
                <a:spcPct val="150000"/>
              </a:lnSpc>
              <a:buFont typeface="Wingdings" panose="05000000000000000000" pitchFamily="2" charset="2"/>
              <a:buChar char="ü"/>
            </a:pPr>
            <a:r>
              <a:rPr lang="tr-TR" dirty="0">
                <a:latin typeface="Century Gothic" panose="020B0502020202020204" pitchFamily="34" charset="0"/>
              </a:rPr>
              <a:t>Problem Çözme</a:t>
            </a:r>
          </a:p>
          <a:p>
            <a:pPr marL="285750" indent="-285750">
              <a:lnSpc>
                <a:spcPct val="150000"/>
              </a:lnSpc>
              <a:buFont typeface="Wingdings" panose="05000000000000000000" pitchFamily="2" charset="2"/>
              <a:buChar char="ü"/>
            </a:pPr>
            <a:r>
              <a:rPr lang="tr-TR" dirty="0">
                <a:latin typeface="Century Gothic" panose="020B0502020202020204" pitchFamily="34" charset="0"/>
              </a:rPr>
              <a:t>Sorumluluk</a:t>
            </a:r>
          </a:p>
          <a:p>
            <a:pPr marL="285750" indent="-285750">
              <a:lnSpc>
                <a:spcPct val="150000"/>
              </a:lnSpc>
              <a:buFont typeface="Wingdings" panose="05000000000000000000" pitchFamily="2" charset="2"/>
              <a:buChar char="ü"/>
            </a:pPr>
            <a:r>
              <a:rPr lang="tr-TR" dirty="0">
                <a:latin typeface="Century Gothic" panose="020B0502020202020204" pitchFamily="34" charset="0"/>
              </a:rPr>
              <a:t>Gönüllülük</a:t>
            </a:r>
          </a:p>
        </p:txBody>
      </p:sp>
      <p:sp>
        <p:nvSpPr>
          <p:cNvPr id="6" name="Dikdörtgen 5">
            <a:extLst>
              <a:ext uri="{FF2B5EF4-FFF2-40B4-BE49-F238E27FC236}">
                <a16:creationId xmlns:a16="http://schemas.microsoft.com/office/drawing/2014/main" id="{FEC19BB3-2D23-4AA7-9BD1-6148B8603A73}"/>
              </a:ext>
            </a:extLst>
          </p:cNvPr>
          <p:cNvSpPr/>
          <p:nvPr/>
        </p:nvSpPr>
        <p:spPr>
          <a:xfrm>
            <a:off x="295274" y="1630807"/>
            <a:ext cx="11210926" cy="1418786"/>
          </a:xfrm>
          <a:prstGeom prst="rect">
            <a:avLst/>
          </a:prstGeom>
        </p:spPr>
        <p:txBody>
          <a:bodyPr wrap="square">
            <a:spAutoFit/>
          </a:bodyPr>
          <a:lstStyle/>
          <a:p>
            <a:pPr>
              <a:lnSpc>
                <a:spcPct val="150000"/>
              </a:lnSpc>
            </a:pPr>
            <a:r>
              <a:rPr lang="tr-TR" sz="2000" dirty="0">
                <a:latin typeface="Century Gothic" panose="020B0502020202020204" pitchFamily="34" charset="0"/>
              </a:rPr>
              <a:t>Aktif öğrenci </a:t>
            </a:r>
            <a:r>
              <a:rPr lang="tr-TR" sz="2000" dirty="0">
                <a:latin typeface="Century Gothic" panose="020B0502020202020204" pitchFamily="34" charset="0"/>
                <a:sym typeface="Wingdings" panose="05000000000000000000" pitchFamily="2" charset="2"/>
              </a:rPr>
              <a:t></a:t>
            </a:r>
            <a:r>
              <a:rPr lang="tr-TR" sz="2000" dirty="0">
                <a:latin typeface="Century Gothic" panose="020B0502020202020204" pitchFamily="34" charset="0"/>
              </a:rPr>
              <a:t> “çalışmaya önemli ölçüde zaman harcayan, yerleşkede vakit geçiren, öğrenci organizasyonlarına aktif katılan, öğrenciler ve biriminin diğer personelleri ile sık sık etkileşime giren kişi”</a:t>
            </a:r>
          </a:p>
        </p:txBody>
      </p:sp>
      <p:pic>
        <p:nvPicPr>
          <p:cNvPr id="13" name="Resim 12">
            <a:extLst>
              <a:ext uri="{FF2B5EF4-FFF2-40B4-BE49-F238E27FC236}">
                <a16:creationId xmlns:a16="http://schemas.microsoft.com/office/drawing/2014/main" id="{08614772-7BC3-4FEC-99C3-DEE3A7D53E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88879" y="2655815"/>
            <a:ext cx="6003121" cy="4202185"/>
          </a:xfrm>
          <a:prstGeom prst="rect">
            <a:avLst/>
          </a:prstGeom>
        </p:spPr>
      </p:pic>
    </p:spTree>
    <p:extLst>
      <p:ext uri="{BB962C8B-B14F-4D97-AF65-F5344CB8AC3E}">
        <p14:creationId xmlns:p14="http://schemas.microsoft.com/office/powerpoint/2010/main" val="26531783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A6881C3D-2897-4131-99BD-6D7B62F90A7B}"/>
              </a:ext>
            </a:extLst>
          </p:cNvPr>
          <p:cNvSpPr>
            <a:spLocks noGrp="1"/>
          </p:cNvSpPr>
          <p:nvPr>
            <p:ph type="title"/>
          </p:nvPr>
        </p:nvSpPr>
        <p:spPr>
          <a:xfrm>
            <a:off x="2223796" y="211211"/>
            <a:ext cx="8610600" cy="1293028"/>
          </a:xfrm>
        </p:spPr>
        <p:txBody>
          <a:bodyPr>
            <a:normAutofit/>
          </a:bodyPr>
          <a:lstStyle/>
          <a:p>
            <a:r>
              <a:rPr lang="tr-TR" dirty="0"/>
              <a:t>ÖĞRENCİ KATILIMI</a:t>
            </a:r>
          </a:p>
        </p:txBody>
      </p:sp>
      <p:sp>
        <p:nvSpPr>
          <p:cNvPr id="3" name="İçerik Yer Tutucusu 2">
            <a:extLst>
              <a:ext uri="{FF2B5EF4-FFF2-40B4-BE49-F238E27FC236}">
                <a16:creationId xmlns:a16="http://schemas.microsoft.com/office/drawing/2014/main" id="{14FF0742-3D5F-4D18-B5B2-C7614CE2418E}"/>
              </a:ext>
            </a:extLst>
          </p:cNvPr>
          <p:cNvSpPr>
            <a:spLocks noGrp="1"/>
          </p:cNvSpPr>
          <p:nvPr>
            <p:ph idx="1"/>
          </p:nvPr>
        </p:nvSpPr>
        <p:spPr>
          <a:xfrm>
            <a:off x="696491" y="1835078"/>
            <a:ext cx="5099180" cy="4389885"/>
          </a:xfrm>
        </p:spPr>
        <p:txBody>
          <a:bodyPr>
            <a:normAutofit fontScale="92500" lnSpcReduction="20000"/>
          </a:bodyPr>
          <a:lstStyle/>
          <a:p>
            <a:pPr marL="285750" indent="-285750">
              <a:lnSpc>
                <a:spcPct val="150000"/>
              </a:lnSpc>
              <a:buFont typeface="Wingdings" panose="05000000000000000000" pitchFamily="2" charset="2"/>
              <a:buChar char="ü"/>
            </a:pPr>
            <a:r>
              <a:rPr lang="tr-TR" dirty="0"/>
              <a:t>Öğrenci Temsilcilikleri</a:t>
            </a:r>
          </a:p>
          <a:p>
            <a:pPr marL="285750" indent="-285750">
              <a:lnSpc>
                <a:spcPct val="150000"/>
              </a:lnSpc>
              <a:buFont typeface="Wingdings" panose="05000000000000000000" pitchFamily="2" charset="2"/>
              <a:buChar char="ü"/>
            </a:pPr>
            <a:r>
              <a:rPr lang="tr-TR" dirty="0"/>
              <a:t>Fakülte/Bölüm Program Değerlendirme Komiteleri</a:t>
            </a:r>
          </a:p>
          <a:p>
            <a:pPr marL="285750" indent="-285750">
              <a:lnSpc>
                <a:spcPct val="150000"/>
              </a:lnSpc>
              <a:buFont typeface="Wingdings" panose="05000000000000000000" pitchFamily="2" charset="2"/>
              <a:buChar char="ü"/>
            </a:pPr>
            <a:r>
              <a:rPr lang="tr-TR" dirty="0"/>
              <a:t>Fakülte/Bölüm Kurulları</a:t>
            </a:r>
          </a:p>
          <a:p>
            <a:pPr marL="285750" indent="-285750">
              <a:lnSpc>
                <a:spcPct val="150000"/>
              </a:lnSpc>
              <a:buFont typeface="Wingdings" panose="05000000000000000000" pitchFamily="2" charset="2"/>
              <a:buChar char="ü"/>
            </a:pPr>
            <a:r>
              <a:rPr lang="tr-TR" dirty="0"/>
              <a:t>Bölüm Danışma Kurulları</a:t>
            </a:r>
          </a:p>
          <a:p>
            <a:pPr marL="285750" indent="-285750">
              <a:lnSpc>
                <a:spcPct val="150000"/>
              </a:lnSpc>
              <a:buFont typeface="Wingdings" panose="05000000000000000000" pitchFamily="2" charset="2"/>
              <a:buChar char="ü"/>
            </a:pPr>
            <a:r>
              <a:rPr lang="tr-TR" dirty="0"/>
              <a:t>Kalite Komisyonu Öğrenci Temsilcisi</a:t>
            </a:r>
          </a:p>
          <a:p>
            <a:pPr marL="285750" indent="-285750">
              <a:lnSpc>
                <a:spcPct val="150000"/>
              </a:lnSpc>
              <a:buFont typeface="Wingdings" panose="05000000000000000000" pitchFamily="2" charset="2"/>
              <a:buChar char="ü"/>
            </a:pPr>
            <a:r>
              <a:rPr lang="tr-TR" dirty="0"/>
              <a:t>Birim Kalite Komiteleri</a:t>
            </a:r>
          </a:p>
          <a:p>
            <a:pPr marL="285750" indent="-285750">
              <a:lnSpc>
                <a:spcPct val="150000"/>
              </a:lnSpc>
              <a:buFont typeface="Wingdings" panose="05000000000000000000" pitchFamily="2" charset="2"/>
              <a:buChar char="ü"/>
            </a:pPr>
            <a:r>
              <a:rPr lang="tr-TR" dirty="0"/>
              <a:t>KAVDEM Kısmi Zamanlı Çalışma</a:t>
            </a:r>
          </a:p>
        </p:txBody>
      </p:sp>
      <p:pic>
        <p:nvPicPr>
          <p:cNvPr id="12" name="Resim 11">
            <a:extLst>
              <a:ext uri="{FF2B5EF4-FFF2-40B4-BE49-F238E27FC236}">
                <a16:creationId xmlns:a16="http://schemas.microsoft.com/office/drawing/2014/main" id="{D855472F-857F-49A7-BDA3-3795F38146BE}"/>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28" t="12718" r="4615" b="9333"/>
          <a:stretch/>
        </p:blipFill>
        <p:spPr>
          <a:xfrm>
            <a:off x="5645718" y="1314747"/>
            <a:ext cx="5137299" cy="4436758"/>
          </a:xfrm>
          <a:prstGeom prst="rect">
            <a:avLst/>
          </a:prstGeom>
        </p:spPr>
      </p:pic>
      <p:sp>
        <p:nvSpPr>
          <p:cNvPr id="5" name="Dikdörtgen 4">
            <a:extLst>
              <a:ext uri="{FF2B5EF4-FFF2-40B4-BE49-F238E27FC236}">
                <a16:creationId xmlns:a16="http://schemas.microsoft.com/office/drawing/2014/main" id="{C46E597D-9729-4BEF-A597-794BF338C76E}"/>
              </a:ext>
            </a:extLst>
          </p:cNvPr>
          <p:cNvSpPr/>
          <p:nvPr/>
        </p:nvSpPr>
        <p:spPr>
          <a:xfrm>
            <a:off x="8134618" y="5566839"/>
            <a:ext cx="2143536" cy="307777"/>
          </a:xfrm>
          <a:prstGeom prst="rect">
            <a:avLst/>
          </a:prstGeom>
        </p:spPr>
        <p:txBody>
          <a:bodyPr wrap="none">
            <a:spAutoFit/>
          </a:bodyPr>
          <a:lstStyle/>
          <a:p>
            <a:r>
              <a:rPr lang="tr-TR" i="1" dirty="0">
                <a:latin typeface="Century Gothic" panose="020B0502020202020204" pitchFamily="34" charset="0"/>
              </a:rPr>
              <a:t>«ÖĞRENCİ HER YERDE»</a:t>
            </a:r>
            <a:endParaRPr lang="tr-TR" dirty="0">
              <a:latin typeface="Century Gothic" panose="020B0502020202020204" pitchFamily="34" charset="0"/>
            </a:endParaRPr>
          </a:p>
        </p:txBody>
      </p:sp>
    </p:spTree>
    <p:extLst>
      <p:ext uri="{BB962C8B-B14F-4D97-AF65-F5344CB8AC3E}">
        <p14:creationId xmlns:p14="http://schemas.microsoft.com/office/powerpoint/2010/main" val="16759615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A910938-AAC9-4ADC-AB4E-AA48621F1E10}"/>
              </a:ext>
            </a:extLst>
          </p:cNvPr>
          <p:cNvSpPr>
            <a:spLocks noGrp="1"/>
          </p:cNvSpPr>
          <p:nvPr>
            <p:ph type="title"/>
          </p:nvPr>
        </p:nvSpPr>
        <p:spPr>
          <a:xfrm>
            <a:off x="2075283" y="599605"/>
            <a:ext cx="8610600" cy="1293028"/>
          </a:xfrm>
        </p:spPr>
        <p:txBody>
          <a:bodyPr/>
          <a:lstStyle/>
          <a:p>
            <a:pPr algn="ctr"/>
            <a:r>
              <a:rPr lang="tr-TR" dirty="0"/>
              <a:t>ANKETLER</a:t>
            </a:r>
          </a:p>
        </p:txBody>
      </p:sp>
      <p:sp>
        <p:nvSpPr>
          <p:cNvPr id="3" name="İçerik Yer Tutucusu 2">
            <a:extLst>
              <a:ext uri="{FF2B5EF4-FFF2-40B4-BE49-F238E27FC236}">
                <a16:creationId xmlns:a16="http://schemas.microsoft.com/office/drawing/2014/main" id="{48DA286B-7AF5-46C7-8C80-0032C1DB2BB7}"/>
              </a:ext>
            </a:extLst>
          </p:cNvPr>
          <p:cNvSpPr>
            <a:spLocks noGrp="1"/>
          </p:cNvSpPr>
          <p:nvPr>
            <p:ph idx="1"/>
          </p:nvPr>
        </p:nvSpPr>
        <p:spPr>
          <a:xfrm>
            <a:off x="685800" y="2054601"/>
            <a:ext cx="5257800" cy="4024125"/>
          </a:xfrm>
        </p:spPr>
        <p:txBody>
          <a:bodyPr>
            <a:normAutofit fontScale="92500" lnSpcReduction="10000"/>
          </a:bodyPr>
          <a:lstStyle/>
          <a:p>
            <a:pPr>
              <a:lnSpc>
                <a:spcPct val="200000"/>
              </a:lnSpc>
              <a:buFont typeface="Wingdings" panose="05000000000000000000" pitchFamily="2" charset="2"/>
              <a:buChar char="Ø"/>
            </a:pPr>
            <a:r>
              <a:rPr lang="tr-TR" dirty="0"/>
              <a:t>PUSULA Bilgi Sistemi</a:t>
            </a:r>
          </a:p>
          <a:p>
            <a:pPr lvl="1">
              <a:lnSpc>
                <a:spcPct val="200000"/>
              </a:lnSpc>
              <a:buFont typeface="Wingdings" panose="05000000000000000000" pitchFamily="2" charset="2"/>
              <a:buChar char="ü"/>
            </a:pPr>
            <a:r>
              <a:rPr lang="tr-TR" dirty="0"/>
              <a:t>DERS DEĞERLENDİRME ANKETLERİ</a:t>
            </a:r>
          </a:p>
          <a:p>
            <a:pPr lvl="1">
              <a:lnSpc>
                <a:spcPct val="200000"/>
              </a:lnSpc>
              <a:buFont typeface="Wingdings" panose="05000000000000000000" pitchFamily="2" charset="2"/>
              <a:buChar char="ü"/>
            </a:pPr>
            <a:r>
              <a:rPr lang="tr-TR" dirty="0"/>
              <a:t>DERS KAZANIMLARI ANKETİ</a:t>
            </a:r>
          </a:p>
          <a:p>
            <a:pPr lvl="1">
              <a:lnSpc>
                <a:spcPct val="200000"/>
              </a:lnSpc>
              <a:buFont typeface="Wingdings" panose="05000000000000000000" pitchFamily="2" charset="2"/>
              <a:buChar char="ü"/>
            </a:pPr>
            <a:r>
              <a:rPr lang="tr-TR" dirty="0"/>
              <a:t>PROGRAM YETERLİLİKLERİ ANKETİ</a:t>
            </a:r>
          </a:p>
          <a:p>
            <a:pPr lvl="1">
              <a:lnSpc>
                <a:spcPct val="200000"/>
              </a:lnSpc>
              <a:buFont typeface="Wingdings" panose="05000000000000000000" pitchFamily="2" charset="2"/>
              <a:buChar char="ü"/>
            </a:pPr>
            <a:r>
              <a:rPr lang="tr-TR" dirty="0"/>
              <a:t>AKTS İŞ YÜKÜ ANKETİ</a:t>
            </a:r>
          </a:p>
          <a:p>
            <a:pPr>
              <a:lnSpc>
                <a:spcPct val="200000"/>
              </a:lnSpc>
              <a:buFont typeface="Wingdings" panose="05000000000000000000" pitchFamily="2" charset="2"/>
              <a:buChar char="Ø"/>
            </a:pPr>
            <a:r>
              <a:rPr lang="tr-TR" dirty="0"/>
              <a:t>ÖZDEĞERLENDİRME ANKETİ (YILLIK)</a:t>
            </a:r>
          </a:p>
        </p:txBody>
      </p:sp>
      <p:sp>
        <p:nvSpPr>
          <p:cNvPr id="5" name="İçerik Yer Tutucusu 2">
            <a:extLst>
              <a:ext uri="{FF2B5EF4-FFF2-40B4-BE49-F238E27FC236}">
                <a16:creationId xmlns:a16="http://schemas.microsoft.com/office/drawing/2014/main" id="{F9629CB4-678F-4B45-AD00-E08744BDE31B}"/>
              </a:ext>
            </a:extLst>
          </p:cNvPr>
          <p:cNvSpPr txBox="1">
            <a:spLocks/>
          </p:cNvSpPr>
          <p:nvPr/>
        </p:nvSpPr>
        <p:spPr>
          <a:xfrm>
            <a:off x="6380583" y="1746113"/>
            <a:ext cx="5257800" cy="40241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nSpc>
                <a:spcPct val="200000"/>
              </a:lnSpc>
              <a:buNone/>
            </a:pPr>
            <a:r>
              <a:rPr lang="tr-TR" dirty="0">
                <a:latin typeface="Century Gothic" panose="020B0502020202020204" pitchFamily="34" charset="0"/>
              </a:rPr>
              <a:t>Aldığınız eğitim ve hizmetlerin kalitesini iyileştirmek, Üniversitemizin sürekli gelişimini sağlamak amacıyla görüşleriniz bizim için değerli…</a:t>
            </a:r>
          </a:p>
        </p:txBody>
      </p:sp>
      <p:pic>
        <p:nvPicPr>
          <p:cNvPr id="7" name="Resim 6">
            <a:extLst>
              <a:ext uri="{FF2B5EF4-FFF2-40B4-BE49-F238E27FC236}">
                <a16:creationId xmlns:a16="http://schemas.microsoft.com/office/drawing/2014/main" id="{1A128F04-80F2-40C3-AB4E-CB20F5E921A8}"/>
              </a:ext>
            </a:extLst>
          </p:cNvPr>
          <p:cNvPicPr>
            <a:picLocks noChangeAspect="1"/>
          </p:cNvPicPr>
          <p:nvPr/>
        </p:nvPicPr>
        <p:blipFill>
          <a:blip r:embed="rId2" cstate="print">
            <a:clrChange>
              <a:clrFrom>
                <a:srgbClr val="D6E7FB"/>
              </a:clrFrom>
              <a:clrTo>
                <a:srgbClr val="D6E7FB">
                  <a:alpha val="0"/>
                </a:srgbClr>
              </a:clrTo>
            </a:clrChange>
            <a:extLst>
              <a:ext uri="{28A0092B-C50C-407E-A947-70E740481C1C}">
                <a14:useLocalDpi xmlns:a14="http://schemas.microsoft.com/office/drawing/2010/main" val="0"/>
              </a:ext>
            </a:extLst>
          </a:blip>
          <a:stretch>
            <a:fillRect/>
          </a:stretch>
        </p:blipFill>
        <p:spPr>
          <a:xfrm>
            <a:off x="8415705" y="3724390"/>
            <a:ext cx="3659661" cy="3659661"/>
          </a:xfrm>
          <a:prstGeom prst="rect">
            <a:avLst/>
          </a:prstGeom>
        </p:spPr>
      </p:pic>
    </p:spTree>
    <p:extLst>
      <p:ext uri="{BB962C8B-B14F-4D97-AF65-F5344CB8AC3E}">
        <p14:creationId xmlns:p14="http://schemas.microsoft.com/office/powerpoint/2010/main" val="16399931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10"/>
          <p:cNvSpPr txBox="1">
            <a:spLocks noGrp="1"/>
          </p:cNvSpPr>
          <p:nvPr>
            <p:ph type="body" idx="1"/>
          </p:nvPr>
        </p:nvSpPr>
        <p:spPr>
          <a:xfrm>
            <a:off x="2555006" y="2219187"/>
            <a:ext cx="10455442" cy="4019066"/>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SzPts val="2000"/>
              <a:buNone/>
            </a:pPr>
            <a:r>
              <a:rPr lang="tr-TR" sz="2000" dirty="0"/>
              <a:t>İlgilenenler için</a:t>
            </a:r>
            <a:endParaRPr dirty="0"/>
          </a:p>
          <a:p>
            <a:pPr marL="0" lvl="0" indent="0" algn="ctr" rtl="0">
              <a:lnSpc>
                <a:spcPct val="90000"/>
              </a:lnSpc>
              <a:spcBef>
                <a:spcPts val="1000"/>
              </a:spcBef>
              <a:spcAft>
                <a:spcPts val="0"/>
              </a:spcAft>
              <a:buSzPts val="2000"/>
              <a:buNone/>
            </a:pPr>
            <a:r>
              <a:rPr lang="tr-TR" sz="2000" dirty="0"/>
              <a:t>Uygulama ve Araştırma Merkezleri:</a:t>
            </a:r>
            <a:endParaRPr dirty="0"/>
          </a:p>
          <a:p>
            <a:pPr marL="0" lvl="0" indent="0" algn="ctr">
              <a:buSzPts val="2000"/>
              <a:buNone/>
            </a:pPr>
            <a:r>
              <a:rPr lang="tr-TR" sz="2000" u="sng" dirty="0">
                <a:solidFill>
                  <a:schemeClr val="hlink"/>
                </a:solidFill>
              </a:rPr>
              <a:t>https://www.pau.edu.tr/mf/tr/sayfa/arastirma-merkezleri</a:t>
            </a:r>
            <a:endParaRPr sz="2000" dirty="0"/>
          </a:p>
          <a:p>
            <a:pPr marL="0" lvl="0" indent="0" algn="r" rtl="0">
              <a:lnSpc>
                <a:spcPct val="90000"/>
              </a:lnSpc>
              <a:spcBef>
                <a:spcPts val="1000"/>
              </a:spcBef>
              <a:spcAft>
                <a:spcPts val="0"/>
              </a:spcAft>
              <a:buClr>
                <a:schemeClr val="dk1"/>
              </a:buClr>
              <a:buSzPts val="2000"/>
              <a:buNone/>
            </a:pPr>
            <a:endParaRPr sz="2000" dirty="0"/>
          </a:p>
        </p:txBody>
      </p:sp>
      <p:sp>
        <p:nvSpPr>
          <p:cNvPr id="256" name="Google Shape;256;p10"/>
          <p:cNvSpPr txBox="1">
            <a:spLocks noGrp="1"/>
          </p:cNvSpPr>
          <p:nvPr>
            <p:ph type="title"/>
          </p:nvPr>
        </p:nvSpPr>
        <p:spPr>
          <a:xfrm>
            <a:off x="2895600" y="764373"/>
            <a:ext cx="8610600" cy="1293028"/>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3600"/>
              <a:buFont typeface="Century Gothic"/>
              <a:buNone/>
            </a:pPr>
            <a:r>
              <a:rPr lang="tr-TR" sz="3600" b="1" i="1" dirty="0"/>
              <a:t>ARAŞTIRMA MERKEZLERİ</a:t>
            </a:r>
            <a:endParaRPr dirty="0"/>
          </a:p>
        </p:txBody>
      </p:sp>
      <p:pic>
        <p:nvPicPr>
          <p:cNvPr id="257" name="Google Shape;257;p10"/>
          <p:cNvPicPr preferRelativeResize="0"/>
          <p:nvPr/>
        </p:nvPicPr>
        <p:blipFill rotWithShape="1">
          <a:blip r:embed="rId3">
            <a:alphaModFix/>
          </a:blip>
          <a:srcRect r="49730"/>
          <a:stretch/>
        </p:blipFill>
        <p:spPr>
          <a:xfrm>
            <a:off x="794759" y="1922724"/>
            <a:ext cx="3264494" cy="4324916"/>
          </a:xfrm>
          <a:prstGeom prst="rect">
            <a:avLst/>
          </a:prstGeom>
          <a:noFill/>
          <a:ln>
            <a:noFill/>
          </a:ln>
        </p:spPr>
      </p:pic>
      <p:pic>
        <p:nvPicPr>
          <p:cNvPr id="258" name="Google Shape;258;p10"/>
          <p:cNvPicPr preferRelativeResize="0"/>
          <p:nvPr/>
        </p:nvPicPr>
        <p:blipFill rotWithShape="1">
          <a:blip r:embed="rId4">
            <a:alphaModFix/>
          </a:blip>
          <a:srcRect l="12468" r="7321"/>
          <a:stretch/>
        </p:blipFill>
        <p:spPr>
          <a:xfrm>
            <a:off x="8328815" y="3726768"/>
            <a:ext cx="3771083" cy="3131232"/>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3587D680-CFB6-4DE9-8B8D-2086C5DFA270}"/>
              </a:ext>
            </a:extLst>
          </p:cNvPr>
          <p:cNvSpPr>
            <a:spLocks noGrp="1"/>
          </p:cNvSpPr>
          <p:nvPr>
            <p:ph type="title"/>
          </p:nvPr>
        </p:nvSpPr>
        <p:spPr>
          <a:xfrm>
            <a:off x="2475722" y="279952"/>
            <a:ext cx="8610600" cy="1293028"/>
          </a:xfrm>
        </p:spPr>
        <p:txBody>
          <a:bodyPr>
            <a:normAutofit/>
          </a:bodyPr>
          <a:lstStyle/>
          <a:p>
            <a:r>
              <a:rPr lang="tr-TR" sz="3600" dirty="0"/>
              <a:t>GENEL BİLDİRİM(ÖNERİ) SİSTEMİ</a:t>
            </a:r>
          </a:p>
        </p:txBody>
      </p:sp>
      <p:sp>
        <p:nvSpPr>
          <p:cNvPr id="3" name="İçerik Yer Tutucusu 2">
            <a:extLst>
              <a:ext uri="{FF2B5EF4-FFF2-40B4-BE49-F238E27FC236}">
                <a16:creationId xmlns:a16="http://schemas.microsoft.com/office/drawing/2014/main" id="{5108EE76-9F58-4DF3-8978-F4B1050F2291}"/>
              </a:ext>
            </a:extLst>
          </p:cNvPr>
          <p:cNvSpPr>
            <a:spLocks noGrp="1"/>
          </p:cNvSpPr>
          <p:nvPr>
            <p:ph idx="1"/>
          </p:nvPr>
        </p:nvSpPr>
        <p:spPr>
          <a:xfrm>
            <a:off x="251928" y="4609322"/>
            <a:ext cx="5024584" cy="1763486"/>
          </a:xfrm>
        </p:spPr>
        <p:txBody>
          <a:bodyPr>
            <a:normAutofit lnSpcReduction="10000"/>
          </a:bodyPr>
          <a:lstStyle/>
          <a:p>
            <a:pPr marL="0" indent="0">
              <a:buNone/>
            </a:pPr>
            <a:r>
              <a:rPr lang="tr-TR" dirty="0"/>
              <a:t>Üniversitede yaşadığınız deneyimlere yönelik istek, memnuniyet, öneri ya da şikayetlerinizi paylaşabilirsiniz…</a:t>
            </a:r>
          </a:p>
          <a:p>
            <a:pPr marL="0" indent="0">
              <a:buNone/>
            </a:pPr>
            <a:r>
              <a:rPr lang="tr-TR" dirty="0">
                <a:hlinkClick r:id="rId2"/>
              </a:rPr>
              <a:t>Genel Bildirim Sistemi</a:t>
            </a:r>
            <a:endParaRPr lang="tr-TR" dirty="0"/>
          </a:p>
        </p:txBody>
      </p:sp>
      <p:pic>
        <p:nvPicPr>
          <p:cNvPr id="7" name="Resim 6"/>
          <p:cNvPicPr>
            <a:picLocks noChangeAspect="1"/>
          </p:cNvPicPr>
          <p:nvPr/>
        </p:nvPicPr>
        <p:blipFill>
          <a:blip r:embed="rId3"/>
          <a:stretch>
            <a:fillRect/>
          </a:stretch>
        </p:blipFill>
        <p:spPr>
          <a:xfrm>
            <a:off x="5136812" y="1358767"/>
            <a:ext cx="6875851" cy="5175250"/>
          </a:xfrm>
          <a:prstGeom prst="rect">
            <a:avLst/>
          </a:prstGeom>
        </p:spPr>
      </p:pic>
      <p:pic>
        <p:nvPicPr>
          <p:cNvPr id="8" name="Resim 7"/>
          <p:cNvPicPr>
            <a:picLocks noChangeAspect="1"/>
          </p:cNvPicPr>
          <p:nvPr/>
        </p:nvPicPr>
        <p:blipFill>
          <a:blip r:embed="rId4"/>
          <a:stretch>
            <a:fillRect/>
          </a:stretch>
        </p:blipFill>
        <p:spPr>
          <a:xfrm>
            <a:off x="251928" y="1424276"/>
            <a:ext cx="4154840" cy="3185046"/>
          </a:xfrm>
          <a:prstGeom prst="rect">
            <a:avLst/>
          </a:prstGeom>
        </p:spPr>
      </p:pic>
      <p:sp>
        <p:nvSpPr>
          <p:cNvPr id="9" name="Dikdörtgen 8"/>
          <p:cNvSpPr/>
          <p:nvPr/>
        </p:nvSpPr>
        <p:spPr>
          <a:xfrm>
            <a:off x="2764220" y="2514600"/>
            <a:ext cx="1446251" cy="381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9028538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CA72B55-7BE7-4F26-B8D5-820EDF7C86C6}"/>
              </a:ext>
            </a:extLst>
          </p:cNvPr>
          <p:cNvSpPr>
            <a:spLocks noGrp="1"/>
          </p:cNvSpPr>
          <p:nvPr>
            <p:ph type="title"/>
          </p:nvPr>
        </p:nvSpPr>
        <p:spPr/>
        <p:txBody>
          <a:bodyPr/>
          <a:lstStyle/>
          <a:p>
            <a:r>
              <a:rPr lang="tr-TR" dirty="0"/>
              <a:t>Akreditasyon nedir?</a:t>
            </a:r>
          </a:p>
        </p:txBody>
      </p:sp>
      <p:sp>
        <p:nvSpPr>
          <p:cNvPr id="3" name="İçerik Yer Tutucusu 2">
            <a:extLst>
              <a:ext uri="{FF2B5EF4-FFF2-40B4-BE49-F238E27FC236}">
                <a16:creationId xmlns:a16="http://schemas.microsoft.com/office/drawing/2014/main" id="{E59B3292-40BF-40C8-B9E0-06504C15B2E1}"/>
              </a:ext>
            </a:extLst>
          </p:cNvPr>
          <p:cNvSpPr>
            <a:spLocks noGrp="1"/>
          </p:cNvSpPr>
          <p:nvPr>
            <p:ph idx="1"/>
          </p:nvPr>
        </p:nvSpPr>
        <p:spPr/>
        <p:txBody>
          <a:bodyPr>
            <a:normAutofit fontScale="92500" lnSpcReduction="20000"/>
          </a:bodyPr>
          <a:lstStyle/>
          <a:p>
            <a:r>
              <a:rPr lang="tr-TR" sz="2400" dirty="0"/>
              <a:t>Yükseköğretim kurumlarının; eğitim ve öğretim, araştırma ve geliştirme, toplumsal katkı ve idari hizmet süreçlerindeki planlama, uygulama, izleme ve iyileştirme süreçlerinin nitel ve nicel olarak değerlendirilmesi ve belgelendirilmesidir. </a:t>
            </a:r>
          </a:p>
          <a:p>
            <a:r>
              <a:rPr lang="tr-TR" sz="2400" dirty="0"/>
              <a:t>Kurumsal Akreditasyon Programı’na (KAP) ilişkin tam ve koşullu akreditasyon kararları YKS Yükseköğretim Programları ve Kontenjanları Kılavuzunda belirtilir.</a:t>
            </a:r>
          </a:p>
          <a:p>
            <a:pPr algn="just"/>
            <a:r>
              <a:rPr lang="tr-TR" sz="2400" dirty="0"/>
              <a:t>Kalite güvencesi ve akreditasyon süreçlerinde başarı elde edilmesiyle birlikte, üniversitemizin ulusal ve uluslararası düzeyde tanınırlığı ve bilinirliği artacaktır. </a:t>
            </a:r>
          </a:p>
          <a:p>
            <a:pPr algn="just"/>
            <a:r>
              <a:rPr lang="tr-TR" sz="2400" dirty="0"/>
              <a:t>Aynı zamanda iç kalite güvence sistemi belgelendirilmiş bir üniversiteden mezun olmak ulusal ve uluslararası düzeyde iş bulma imkanına katkı sağlayacaktır.</a:t>
            </a:r>
          </a:p>
          <a:p>
            <a:pPr algn="just"/>
            <a:r>
              <a:rPr lang="tr-TR" sz="2400" dirty="0"/>
              <a:t>Detaylı bilgiler için </a:t>
            </a:r>
            <a:r>
              <a:rPr lang="tr-TR" sz="2400" dirty="0">
                <a:hlinkClick r:id="rId2"/>
              </a:rPr>
              <a:t>tıklayınız.</a:t>
            </a:r>
            <a:endParaRPr lang="tr-TR" sz="2400" dirty="0"/>
          </a:p>
        </p:txBody>
      </p:sp>
    </p:spTree>
    <p:extLst>
      <p:ext uri="{BB962C8B-B14F-4D97-AF65-F5344CB8AC3E}">
        <p14:creationId xmlns:p14="http://schemas.microsoft.com/office/powerpoint/2010/main" val="18762680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788023" y="765498"/>
            <a:ext cx="9148482" cy="1293028"/>
          </a:xfrm>
        </p:spPr>
        <p:txBody>
          <a:bodyPr>
            <a:normAutofit/>
          </a:bodyPr>
          <a:lstStyle/>
          <a:p>
            <a:r>
              <a:rPr lang="tr-TR" sz="3200" dirty="0"/>
              <a:t>Yükseköğretim kalite kurulu (YÖKAK) Kurumsal Akreditasyon Programı</a:t>
            </a:r>
          </a:p>
        </p:txBody>
      </p:sp>
      <p:sp>
        <p:nvSpPr>
          <p:cNvPr id="3" name="İçerik Yer Tutucusu 2"/>
          <p:cNvSpPr>
            <a:spLocks noGrp="1"/>
          </p:cNvSpPr>
          <p:nvPr>
            <p:ph idx="1"/>
          </p:nvPr>
        </p:nvSpPr>
        <p:spPr>
          <a:xfrm>
            <a:off x="557213" y="2058526"/>
            <a:ext cx="11071691" cy="4913774"/>
          </a:xfrm>
        </p:spPr>
        <p:txBody>
          <a:bodyPr>
            <a:normAutofit fontScale="92500" lnSpcReduction="10000"/>
          </a:bodyPr>
          <a:lstStyle/>
          <a:p>
            <a:pPr algn="just"/>
            <a:r>
              <a:rPr lang="tr-TR" sz="2400" dirty="0"/>
              <a:t>Üniversitemiz bu yıl YÖKAK kurumsal Akreditasyon Programına dahil olmuştur.</a:t>
            </a:r>
          </a:p>
          <a:p>
            <a:pPr algn="just"/>
            <a:r>
              <a:rPr lang="tr-TR" sz="2400" dirty="0"/>
              <a:t>Program kapsamında YÖKAK Değerlendiricileri üniversitemizi ziyaret ederek yönetici, personel ve öğrenciler ile görüşmeler gerçekleştirecektir.</a:t>
            </a:r>
          </a:p>
          <a:p>
            <a:pPr algn="just"/>
            <a:r>
              <a:rPr lang="tr-TR" sz="2400" dirty="0"/>
              <a:t>Öğrencilerimizden beklentilerimiz;</a:t>
            </a:r>
          </a:p>
          <a:p>
            <a:pPr lvl="1" algn="just">
              <a:lnSpc>
                <a:spcPct val="100000"/>
              </a:lnSpc>
              <a:buFont typeface="Wingdings" panose="05000000000000000000" pitchFamily="2" charset="2"/>
              <a:buChar char="ü"/>
            </a:pPr>
            <a:r>
              <a:rPr lang="tr-TR" dirty="0"/>
              <a:t>Biriminiz web sitesini, öğrenci menüsü ve Kalite Güvencesi menüsünü incelemeniz,</a:t>
            </a:r>
          </a:p>
          <a:p>
            <a:pPr lvl="1" algn="just">
              <a:lnSpc>
                <a:spcPct val="100000"/>
              </a:lnSpc>
              <a:buFont typeface="Wingdings" panose="05000000000000000000" pitchFamily="2" charset="2"/>
              <a:buChar char="ü"/>
            </a:pPr>
            <a:r>
              <a:rPr lang="tr-TR" dirty="0"/>
              <a:t>Üniversitemiz Kalite Komisyonu, KAVDEM, Birim Kalite Komiteleri, Kalite ve Sürekli Gelişim Topluluğu ve faaliyetlerinden haberdar olmanız,</a:t>
            </a:r>
          </a:p>
          <a:p>
            <a:pPr lvl="1" algn="just">
              <a:lnSpc>
                <a:spcPct val="100000"/>
              </a:lnSpc>
              <a:buFont typeface="Wingdings" panose="05000000000000000000" pitchFamily="2" charset="2"/>
              <a:buChar char="ü"/>
            </a:pPr>
            <a:r>
              <a:rPr lang="tr-TR" dirty="0"/>
              <a:t>Danışmanınızı bilmeniz ve iletişim halinde olmanız,</a:t>
            </a:r>
          </a:p>
          <a:p>
            <a:pPr lvl="1" algn="just">
              <a:lnSpc>
                <a:spcPct val="100000"/>
              </a:lnSpc>
              <a:buFont typeface="Wingdings" panose="05000000000000000000" pitchFamily="2" charset="2"/>
              <a:buChar char="ü"/>
            </a:pPr>
            <a:r>
              <a:rPr lang="tr-TR" dirty="0"/>
              <a:t>Eğitim Destek Sisteminde ORY 101 kodlu ders içeriğindeki bilgilendirme sunumunu incelemeniz,</a:t>
            </a:r>
          </a:p>
          <a:p>
            <a:pPr lvl="1" algn="just">
              <a:lnSpc>
                <a:spcPct val="100000"/>
              </a:lnSpc>
              <a:buFont typeface="Wingdings" panose="05000000000000000000" pitchFamily="2" charset="2"/>
              <a:buChar char="ü"/>
            </a:pPr>
            <a:r>
              <a:rPr lang="tr-TR" dirty="0"/>
              <a:t>Pusula Bilgi Sisteminde yer alan bu sunumda da belirtilen öğrenci anketlerinden haberdar olmanız,</a:t>
            </a:r>
          </a:p>
          <a:p>
            <a:pPr lvl="1" algn="just">
              <a:lnSpc>
                <a:spcPct val="100000"/>
              </a:lnSpc>
              <a:buFont typeface="Wingdings" panose="05000000000000000000" pitchFamily="2" charset="2"/>
              <a:buChar char="ü"/>
            </a:pPr>
            <a:r>
              <a:rPr lang="tr-TR" dirty="0"/>
              <a:t>Üniversitemiz 2022 Kurum İç Değerlendirme Raporundan haberdar olmanız.</a:t>
            </a:r>
          </a:p>
          <a:p>
            <a:pPr lvl="1" algn="just">
              <a:lnSpc>
                <a:spcPct val="100000"/>
              </a:lnSpc>
              <a:buFont typeface="Wingdings" panose="05000000000000000000" pitchFamily="2" charset="2"/>
              <a:buChar char="ü"/>
            </a:pPr>
            <a:r>
              <a:rPr lang="tr-TR" dirty="0"/>
              <a:t>KAP Broşürü için </a:t>
            </a:r>
            <a:r>
              <a:rPr lang="tr-TR" dirty="0">
                <a:hlinkClick r:id="rId2"/>
              </a:rPr>
              <a:t>tıklayınız</a:t>
            </a:r>
            <a:r>
              <a:rPr lang="tr-TR" dirty="0"/>
              <a:t>.</a:t>
            </a:r>
          </a:p>
        </p:txBody>
      </p:sp>
    </p:spTree>
    <p:extLst>
      <p:ext uri="{BB962C8B-B14F-4D97-AF65-F5344CB8AC3E}">
        <p14:creationId xmlns:p14="http://schemas.microsoft.com/office/powerpoint/2010/main" val="18999070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Google Shape;864;p79"/>
          <p:cNvSpPr txBox="1">
            <a:spLocks noGrp="1"/>
          </p:cNvSpPr>
          <p:nvPr>
            <p:ph type="title"/>
          </p:nvPr>
        </p:nvSpPr>
        <p:spPr>
          <a:xfrm>
            <a:off x="1052344" y="1910862"/>
            <a:ext cx="10072856" cy="339969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Century Gothic"/>
              <a:buNone/>
            </a:pPr>
            <a:r>
              <a:rPr lang="tr-TR" b="1" dirty="0" err="1"/>
              <a:t>HEPiMiZE</a:t>
            </a:r>
            <a:r>
              <a:rPr lang="tr-TR" b="1" dirty="0"/>
              <a:t> </a:t>
            </a:r>
            <a:r>
              <a:rPr lang="tr-TR" b="1" dirty="0" err="1"/>
              <a:t>iYi</a:t>
            </a:r>
            <a:r>
              <a:rPr lang="tr-TR" b="1" dirty="0"/>
              <a:t> </a:t>
            </a:r>
            <a:r>
              <a:rPr lang="tr-TR" b="1" dirty="0" err="1"/>
              <a:t>BiR</a:t>
            </a:r>
            <a:r>
              <a:rPr lang="tr-TR" b="1" dirty="0"/>
              <a:t> </a:t>
            </a:r>
            <a:r>
              <a:rPr lang="tr-TR" b="1" dirty="0" err="1"/>
              <a:t>AKADEMiK</a:t>
            </a:r>
            <a:r>
              <a:rPr lang="tr-TR" b="1" dirty="0"/>
              <a:t> YIL </a:t>
            </a:r>
            <a:r>
              <a:rPr lang="tr-TR" b="1" dirty="0" err="1"/>
              <a:t>DiLiYORUZ</a:t>
            </a:r>
            <a:r>
              <a:rPr lang="tr-TR" b="1" dirty="0"/>
              <a:t>! </a:t>
            </a:r>
            <a:br>
              <a:rPr lang="tr-TR" dirty="0"/>
            </a:br>
            <a:br>
              <a:rPr lang="tr-TR" dirty="0"/>
            </a:br>
            <a:r>
              <a:rPr lang="tr-TR" dirty="0"/>
              <a:t>ÜNIVERSITE HAYATINIZ BOL ARAŞTIRMALI, KEŞFETMELI, EĞLENCELI VE VERIMLI OLSUN! </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4"/>
                                        </p:tgtEl>
                                        <p:attrNameLst>
                                          <p:attrName>style.visibility</p:attrName>
                                        </p:attrNameLst>
                                      </p:cBhvr>
                                      <p:to>
                                        <p:strVal val="visible"/>
                                      </p:to>
                                    </p:set>
                                    <p:animEffect transition="in" filter="fade">
                                      <p:cBhvr>
                                        <p:cTn id="7" dur="500"/>
                                        <p:tgtEl>
                                          <p:spTgt spid="8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2" name="Google Shape;712;p62"/>
          <p:cNvSpPr txBox="1"/>
          <p:nvPr/>
        </p:nvSpPr>
        <p:spPr>
          <a:xfrm>
            <a:off x="2172960" y="1085047"/>
            <a:ext cx="8610600" cy="1293028"/>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None/>
            </a:pPr>
            <a:r>
              <a:rPr lang="tr-TR" sz="3600" b="1" i="0" u="none" strike="noStrike" cap="none" dirty="0">
                <a:solidFill>
                  <a:srgbClr val="002060"/>
                </a:solidFill>
                <a:latin typeface="Century Gothic"/>
                <a:ea typeface="Century Gothic"/>
                <a:cs typeface="Century Gothic"/>
                <a:sym typeface="Century Gothic"/>
              </a:rPr>
              <a:t>İnsan ve Toplum Bilimleri Fakültesi</a:t>
            </a:r>
            <a:endParaRPr dirty="0"/>
          </a:p>
        </p:txBody>
      </p:sp>
      <p:pic>
        <p:nvPicPr>
          <p:cNvPr id="713" name="Google Shape;713;p62"/>
          <p:cNvPicPr preferRelativeResize="0"/>
          <p:nvPr/>
        </p:nvPicPr>
        <p:blipFill rotWithShape="1">
          <a:blip r:embed="rId3">
            <a:alphaModFix/>
          </a:blip>
          <a:srcRect/>
          <a:stretch/>
        </p:blipFill>
        <p:spPr>
          <a:xfrm>
            <a:off x="3594117" y="2378075"/>
            <a:ext cx="5003766" cy="3779658"/>
          </a:xfrm>
          <a:prstGeom prst="rect">
            <a:avLst/>
          </a:prstGeom>
          <a:noFill/>
          <a:ln>
            <a:noFill/>
          </a:ln>
        </p:spPr>
      </p:pic>
      <p:pic>
        <p:nvPicPr>
          <p:cNvPr id="714" name="Google Shape;714;p62"/>
          <p:cNvPicPr preferRelativeResize="0"/>
          <p:nvPr/>
        </p:nvPicPr>
        <p:blipFill rotWithShape="1">
          <a:blip r:embed="rId4">
            <a:alphaModFix/>
          </a:blip>
          <a:srcRect/>
          <a:stretch/>
        </p:blipFill>
        <p:spPr>
          <a:xfrm>
            <a:off x="490903" y="1790538"/>
            <a:ext cx="2885343" cy="2885343"/>
          </a:xfrm>
          <a:prstGeom prst="rect">
            <a:avLst/>
          </a:prstGeom>
          <a:noFill/>
          <a:ln>
            <a:noFill/>
          </a:ln>
        </p:spPr>
      </p:pic>
      <p:pic>
        <p:nvPicPr>
          <p:cNvPr id="715" name="Google Shape;715;p62"/>
          <p:cNvPicPr preferRelativeResize="0"/>
          <p:nvPr/>
        </p:nvPicPr>
        <p:blipFill rotWithShape="1">
          <a:blip r:embed="rId5">
            <a:alphaModFix/>
          </a:blip>
          <a:srcRect/>
          <a:stretch/>
        </p:blipFill>
        <p:spPr>
          <a:xfrm>
            <a:off x="8815756" y="1957940"/>
            <a:ext cx="3275865" cy="2456899"/>
          </a:xfrm>
          <a:prstGeom prst="rect">
            <a:avLst/>
          </a:prstGeom>
          <a:noFill/>
          <a:ln>
            <a:noFill/>
          </a:ln>
        </p:spPr>
      </p:pic>
    </p:spTree>
    <p:extLst>
      <p:ext uri="{BB962C8B-B14F-4D97-AF65-F5344CB8AC3E}">
        <p14:creationId xmlns:p14="http://schemas.microsoft.com/office/powerpoint/2010/main" val="39692727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64"/>
          <p:cNvSpPr txBox="1"/>
          <p:nvPr/>
        </p:nvSpPr>
        <p:spPr>
          <a:xfrm>
            <a:off x="3596886" y="1139112"/>
            <a:ext cx="6622136" cy="480091"/>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tr-TR" sz="2800" b="1" i="0" u="none" strike="noStrike" cap="none" dirty="0">
                <a:solidFill>
                  <a:srgbClr val="002060"/>
                </a:solidFill>
                <a:latin typeface="Century Gothic"/>
                <a:ea typeface="Century Gothic"/>
                <a:cs typeface="Century Gothic"/>
                <a:sym typeface="Century Gothic"/>
              </a:rPr>
              <a:t>İnsan ve Toplum Bilimleri Fakültesi</a:t>
            </a:r>
            <a:endParaRPr dirty="0"/>
          </a:p>
        </p:txBody>
      </p:sp>
      <p:sp>
        <p:nvSpPr>
          <p:cNvPr id="735" name="Google Shape;735;p64"/>
          <p:cNvSpPr/>
          <p:nvPr/>
        </p:nvSpPr>
        <p:spPr>
          <a:xfrm>
            <a:off x="3687767" y="1671302"/>
            <a:ext cx="504056" cy="646332"/>
          </a:xfrm>
          <a:prstGeom prst="downArrow">
            <a:avLst>
              <a:gd name="adj1" fmla="val 50000"/>
              <a:gd name="adj2" fmla="val 50000"/>
            </a:avLst>
          </a:prstGeom>
          <a:solidFill>
            <a:schemeClr val="lt1"/>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cxnSp>
        <p:nvCxnSpPr>
          <p:cNvPr id="736" name="Google Shape;736;p64"/>
          <p:cNvCxnSpPr>
            <a:cxnSpLocks/>
          </p:cNvCxnSpPr>
          <p:nvPr/>
        </p:nvCxnSpPr>
        <p:spPr>
          <a:xfrm>
            <a:off x="3933971" y="1663047"/>
            <a:ext cx="5947965" cy="0"/>
          </a:xfrm>
          <a:prstGeom prst="straightConnector1">
            <a:avLst/>
          </a:prstGeom>
          <a:noFill/>
          <a:ln w="9525" cap="flat" cmpd="sng">
            <a:solidFill>
              <a:schemeClr val="dk1"/>
            </a:solidFill>
            <a:prstDash val="solid"/>
            <a:round/>
            <a:headEnd type="none" w="sm" len="sm"/>
            <a:tailEnd type="none" w="sm" len="sm"/>
          </a:ln>
        </p:spPr>
      </p:cxnSp>
      <p:sp>
        <p:nvSpPr>
          <p:cNvPr id="737" name="Google Shape;737;p64"/>
          <p:cNvSpPr txBox="1"/>
          <p:nvPr/>
        </p:nvSpPr>
        <p:spPr>
          <a:xfrm>
            <a:off x="2808614" y="2270715"/>
            <a:ext cx="309634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tr-TR" sz="1800" b="1" i="0" u="none" strike="noStrike" cap="none" dirty="0">
                <a:solidFill>
                  <a:schemeClr val="dk1"/>
                </a:solidFill>
                <a:latin typeface="Century Gothic"/>
                <a:ea typeface="Century Gothic"/>
                <a:cs typeface="Century Gothic"/>
                <a:sym typeface="Century Gothic"/>
              </a:rPr>
              <a:t>AKADEMİK BİRİMLER</a:t>
            </a:r>
            <a:endParaRPr sz="1400" b="0" i="0" u="none" strike="noStrike" cap="none" dirty="0">
              <a:solidFill>
                <a:srgbClr val="000000"/>
              </a:solidFill>
              <a:latin typeface="Arial"/>
              <a:ea typeface="Arial"/>
              <a:cs typeface="Arial"/>
              <a:sym typeface="Arial"/>
            </a:endParaRPr>
          </a:p>
        </p:txBody>
      </p:sp>
      <p:sp>
        <p:nvSpPr>
          <p:cNvPr id="738" name="Google Shape;738;p64"/>
          <p:cNvSpPr/>
          <p:nvPr/>
        </p:nvSpPr>
        <p:spPr>
          <a:xfrm>
            <a:off x="9630544" y="1664237"/>
            <a:ext cx="504056" cy="646331"/>
          </a:xfrm>
          <a:prstGeom prst="downArrow">
            <a:avLst>
              <a:gd name="adj1" fmla="val 50000"/>
              <a:gd name="adj2" fmla="val 50000"/>
            </a:avLst>
          </a:prstGeom>
          <a:solidFill>
            <a:schemeClr val="lt1"/>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739" name="Google Shape;739;p64"/>
          <p:cNvSpPr/>
          <p:nvPr/>
        </p:nvSpPr>
        <p:spPr>
          <a:xfrm>
            <a:off x="8405772" y="2279857"/>
            <a:ext cx="2952327"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tr-TR" sz="1800" b="1" i="0" u="none" strike="noStrike" cap="none" dirty="0">
                <a:solidFill>
                  <a:schemeClr val="dk1"/>
                </a:solidFill>
                <a:latin typeface="Century Gothic"/>
                <a:ea typeface="Century Gothic"/>
                <a:cs typeface="Century Gothic"/>
                <a:sym typeface="Century Gothic"/>
              </a:rPr>
              <a:t>İDARİ BİRİMLER</a:t>
            </a:r>
            <a:endParaRPr sz="1400" b="0" i="0" u="none" strike="noStrike" cap="none" dirty="0">
              <a:solidFill>
                <a:srgbClr val="000000"/>
              </a:solidFill>
              <a:latin typeface="Arial"/>
              <a:ea typeface="Arial"/>
              <a:cs typeface="Arial"/>
              <a:sym typeface="Arial"/>
            </a:endParaRPr>
          </a:p>
        </p:txBody>
      </p:sp>
      <p:sp>
        <p:nvSpPr>
          <p:cNvPr id="740" name="Google Shape;740;p64"/>
          <p:cNvSpPr txBox="1"/>
          <p:nvPr/>
        </p:nvSpPr>
        <p:spPr>
          <a:xfrm>
            <a:off x="1075474" y="2682098"/>
            <a:ext cx="2612293" cy="3170058"/>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750"/>
              </a:spcBef>
              <a:spcAft>
                <a:spcPts val="0"/>
              </a:spcAft>
              <a:buClr>
                <a:schemeClr val="dk1"/>
              </a:buClr>
              <a:buSzPts val="1500"/>
              <a:buFont typeface="Noto Sans Symbols"/>
              <a:buChar char="✔"/>
            </a:pPr>
            <a:r>
              <a:rPr lang="tr-TR" sz="1600" b="0" i="0" u="none" strike="noStrike" cap="none" dirty="0">
                <a:solidFill>
                  <a:schemeClr val="dk1"/>
                </a:solidFill>
                <a:latin typeface="Century Gothic" panose="020B0502020202020204" pitchFamily="34" charset="0"/>
                <a:ea typeface="Century Gothic"/>
                <a:cs typeface="Century Gothic"/>
                <a:sym typeface="Century Gothic"/>
              </a:rPr>
              <a:t>Arkeoloji Bölümü</a:t>
            </a:r>
            <a:endParaRPr sz="1600" b="0" i="0" u="none" strike="noStrike" cap="none" dirty="0">
              <a:solidFill>
                <a:srgbClr val="000000"/>
              </a:solidFill>
              <a:latin typeface="Century Gothic" panose="020B0502020202020204" pitchFamily="34" charset="0"/>
              <a:sym typeface="Arial"/>
            </a:endParaRPr>
          </a:p>
          <a:p>
            <a:pPr marL="285750" marR="0" lvl="0" indent="-285750" algn="l" rtl="0">
              <a:lnSpc>
                <a:spcPct val="100000"/>
              </a:lnSpc>
              <a:spcBef>
                <a:spcPts val="750"/>
              </a:spcBef>
              <a:spcAft>
                <a:spcPts val="0"/>
              </a:spcAft>
              <a:buClr>
                <a:schemeClr val="dk1"/>
              </a:buClr>
              <a:buSzPts val="1500"/>
              <a:buFont typeface="Noto Sans Symbols"/>
              <a:buChar char="✔"/>
            </a:pPr>
            <a:r>
              <a:rPr lang="tr-TR" sz="1600" b="0" i="0" u="none" strike="noStrike" cap="none" dirty="0">
                <a:solidFill>
                  <a:schemeClr val="dk1"/>
                </a:solidFill>
                <a:latin typeface="Century Gothic" panose="020B0502020202020204" pitchFamily="34" charset="0"/>
                <a:ea typeface="Century Gothic"/>
                <a:cs typeface="Century Gothic"/>
                <a:sym typeface="Century Gothic"/>
              </a:rPr>
              <a:t>Coğrafya Bölümü</a:t>
            </a:r>
            <a:endParaRPr sz="1600" b="0" i="0" u="none" strike="noStrike" cap="none" dirty="0">
              <a:solidFill>
                <a:srgbClr val="000000"/>
              </a:solidFill>
              <a:latin typeface="Century Gothic" panose="020B0502020202020204" pitchFamily="34" charset="0"/>
              <a:sym typeface="Arial"/>
            </a:endParaRPr>
          </a:p>
          <a:p>
            <a:pPr marL="285750" marR="0" lvl="0" indent="-285750" algn="l" rtl="0">
              <a:lnSpc>
                <a:spcPct val="100000"/>
              </a:lnSpc>
              <a:spcBef>
                <a:spcPts val="750"/>
              </a:spcBef>
              <a:spcAft>
                <a:spcPts val="0"/>
              </a:spcAft>
              <a:buClr>
                <a:schemeClr val="dk1"/>
              </a:buClr>
              <a:buSzPts val="1500"/>
              <a:buFont typeface="Noto Sans Symbols"/>
              <a:buChar char="✔"/>
            </a:pPr>
            <a:r>
              <a:rPr lang="tr-TR" sz="1600" b="0" i="0" u="none" strike="noStrike" cap="none" dirty="0">
                <a:solidFill>
                  <a:schemeClr val="dk1"/>
                </a:solidFill>
                <a:latin typeface="Century Gothic" panose="020B0502020202020204" pitchFamily="34" charset="0"/>
                <a:ea typeface="Century Gothic"/>
                <a:cs typeface="Century Gothic"/>
                <a:sym typeface="Century Gothic"/>
              </a:rPr>
              <a:t>Çağdaş Türk Lehçeleri ve Edebiyatları Bölümü</a:t>
            </a:r>
            <a:endParaRPr sz="1600" b="0" i="0" u="none" strike="noStrike" cap="none" dirty="0">
              <a:solidFill>
                <a:srgbClr val="000000"/>
              </a:solidFill>
              <a:latin typeface="Century Gothic" panose="020B0502020202020204" pitchFamily="34" charset="0"/>
              <a:sym typeface="Arial"/>
            </a:endParaRPr>
          </a:p>
          <a:p>
            <a:pPr marL="285750" marR="0" lvl="0" indent="-285750" algn="l" rtl="0">
              <a:lnSpc>
                <a:spcPct val="100000"/>
              </a:lnSpc>
              <a:spcBef>
                <a:spcPts val="750"/>
              </a:spcBef>
              <a:spcAft>
                <a:spcPts val="0"/>
              </a:spcAft>
              <a:buClr>
                <a:schemeClr val="dk1"/>
              </a:buClr>
              <a:buSzPts val="1500"/>
              <a:buFont typeface="Noto Sans Symbols"/>
              <a:buChar char="✔"/>
            </a:pPr>
            <a:r>
              <a:rPr lang="tr-TR" sz="1600" b="0" i="0" u="none" strike="noStrike" cap="none" dirty="0">
                <a:solidFill>
                  <a:schemeClr val="dk1"/>
                </a:solidFill>
                <a:latin typeface="Century Gothic" panose="020B0502020202020204" pitchFamily="34" charset="0"/>
                <a:ea typeface="Century Gothic"/>
                <a:cs typeface="Century Gothic"/>
                <a:sym typeface="Century Gothic"/>
              </a:rPr>
              <a:t>Doğu Dilleri ve Edebiyatları Bölümü</a:t>
            </a:r>
            <a:endParaRPr sz="1600" b="0" i="0" u="none" strike="noStrike" cap="none" dirty="0">
              <a:solidFill>
                <a:srgbClr val="000000"/>
              </a:solidFill>
              <a:latin typeface="Century Gothic" panose="020B0502020202020204" pitchFamily="34" charset="0"/>
              <a:sym typeface="Arial"/>
            </a:endParaRPr>
          </a:p>
          <a:p>
            <a:pPr marL="285750" marR="0" lvl="0" indent="-285750" algn="l" rtl="0">
              <a:lnSpc>
                <a:spcPct val="100000"/>
              </a:lnSpc>
              <a:spcBef>
                <a:spcPts val="750"/>
              </a:spcBef>
              <a:spcAft>
                <a:spcPts val="0"/>
              </a:spcAft>
              <a:buClr>
                <a:schemeClr val="dk1"/>
              </a:buClr>
              <a:buSzPts val="1500"/>
              <a:buFont typeface="Noto Sans Symbols"/>
              <a:buChar char="✔"/>
            </a:pPr>
            <a:r>
              <a:rPr lang="tr-TR" sz="1600" b="0" i="0" u="none" strike="noStrike" cap="none" dirty="0">
                <a:solidFill>
                  <a:schemeClr val="dk1"/>
                </a:solidFill>
                <a:latin typeface="Century Gothic" panose="020B0502020202020204" pitchFamily="34" charset="0"/>
                <a:ea typeface="Century Gothic"/>
                <a:cs typeface="Century Gothic"/>
                <a:sym typeface="Century Gothic"/>
              </a:rPr>
              <a:t>Felsefe Bölümü</a:t>
            </a:r>
            <a:endParaRPr sz="1600" b="0" i="0" u="none" strike="noStrike" cap="none" dirty="0">
              <a:solidFill>
                <a:srgbClr val="000000"/>
              </a:solidFill>
              <a:latin typeface="Century Gothic" panose="020B0502020202020204" pitchFamily="34" charset="0"/>
              <a:sym typeface="Arial"/>
            </a:endParaRPr>
          </a:p>
          <a:p>
            <a:pPr marL="285750" marR="0" lvl="0" indent="-285750" algn="l" rtl="0">
              <a:lnSpc>
                <a:spcPct val="100000"/>
              </a:lnSpc>
              <a:spcBef>
                <a:spcPts val="750"/>
              </a:spcBef>
              <a:spcAft>
                <a:spcPts val="0"/>
              </a:spcAft>
              <a:buClr>
                <a:schemeClr val="dk1"/>
              </a:buClr>
              <a:buSzPts val="1500"/>
              <a:buFont typeface="Noto Sans Symbols"/>
              <a:buChar char="✔"/>
            </a:pPr>
            <a:r>
              <a:rPr lang="tr-TR" sz="1600" b="0" i="0" u="none" strike="noStrike" cap="none" dirty="0">
                <a:solidFill>
                  <a:schemeClr val="dk1"/>
                </a:solidFill>
                <a:latin typeface="Century Gothic" panose="020B0502020202020204" pitchFamily="34" charset="0"/>
                <a:ea typeface="Century Gothic"/>
                <a:cs typeface="Century Gothic"/>
                <a:sym typeface="Century Gothic"/>
              </a:rPr>
              <a:t>Fransız Dili ve Edebiyatı Bölümü</a:t>
            </a:r>
            <a:endParaRPr sz="1600" b="0" i="0" u="none" strike="noStrike" cap="none" dirty="0">
              <a:solidFill>
                <a:srgbClr val="000000"/>
              </a:solidFill>
              <a:latin typeface="Century Gothic" panose="020B0502020202020204" pitchFamily="34" charset="0"/>
              <a:sym typeface="Arial"/>
            </a:endParaRPr>
          </a:p>
        </p:txBody>
      </p:sp>
      <p:sp>
        <p:nvSpPr>
          <p:cNvPr id="741" name="Google Shape;741;p64"/>
          <p:cNvSpPr/>
          <p:nvPr/>
        </p:nvSpPr>
        <p:spPr>
          <a:xfrm>
            <a:off x="8697888" y="2752007"/>
            <a:ext cx="2808312" cy="3129021"/>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500"/>
              <a:buFont typeface="Noto Sans Symbols"/>
              <a:buChar char="✔"/>
            </a:pPr>
            <a:r>
              <a:rPr lang="tr-TR" sz="1600" b="0" i="0" u="none" strike="noStrike" cap="none" dirty="0">
                <a:solidFill>
                  <a:schemeClr val="dk1"/>
                </a:solidFill>
                <a:latin typeface="Century Gothic" panose="020B0502020202020204" pitchFamily="34" charset="0"/>
                <a:ea typeface="Century Gothic"/>
                <a:cs typeface="Century Gothic"/>
                <a:sym typeface="Century Gothic"/>
              </a:rPr>
              <a:t>Ayniyat ve Demirbaş</a:t>
            </a:r>
            <a:endParaRPr sz="1600" b="0" i="0" u="none" strike="noStrike" cap="none" dirty="0">
              <a:solidFill>
                <a:srgbClr val="000000"/>
              </a:solidFill>
              <a:latin typeface="Century Gothic" panose="020B0502020202020204" pitchFamily="34" charset="0"/>
              <a:sym typeface="Arial"/>
            </a:endParaRPr>
          </a:p>
          <a:p>
            <a:pPr marL="285750" marR="0" lvl="0" indent="-285750" algn="l" rtl="0">
              <a:lnSpc>
                <a:spcPct val="100000"/>
              </a:lnSpc>
              <a:spcBef>
                <a:spcPts val="750"/>
              </a:spcBef>
              <a:spcAft>
                <a:spcPts val="0"/>
              </a:spcAft>
              <a:buClr>
                <a:schemeClr val="dk1"/>
              </a:buClr>
              <a:buSzPts val="1500"/>
              <a:buFont typeface="Noto Sans Symbols"/>
              <a:buChar char="✔"/>
            </a:pPr>
            <a:r>
              <a:rPr lang="tr-TR" sz="1600" b="0" i="0" u="none" strike="noStrike" cap="none" dirty="0">
                <a:solidFill>
                  <a:schemeClr val="dk1"/>
                </a:solidFill>
                <a:latin typeface="Century Gothic" panose="020B0502020202020204" pitchFamily="34" charset="0"/>
                <a:ea typeface="Century Gothic"/>
                <a:cs typeface="Century Gothic"/>
                <a:sym typeface="Century Gothic"/>
              </a:rPr>
              <a:t>Bilgi İşlem</a:t>
            </a:r>
            <a:endParaRPr sz="1600" b="0" i="0" u="none" strike="noStrike" cap="none" dirty="0">
              <a:solidFill>
                <a:srgbClr val="000000"/>
              </a:solidFill>
              <a:latin typeface="Century Gothic" panose="020B0502020202020204" pitchFamily="34" charset="0"/>
              <a:sym typeface="Arial"/>
            </a:endParaRPr>
          </a:p>
          <a:p>
            <a:pPr marL="285750" marR="0" lvl="0" indent="-285750" algn="l" rtl="0">
              <a:lnSpc>
                <a:spcPct val="100000"/>
              </a:lnSpc>
              <a:spcBef>
                <a:spcPts val="750"/>
              </a:spcBef>
              <a:spcAft>
                <a:spcPts val="0"/>
              </a:spcAft>
              <a:buClr>
                <a:schemeClr val="dk1"/>
              </a:buClr>
              <a:buSzPts val="1500"/>
              <a:buFont typeface="Noto Sans Symbols"/>
              <a:buChar char="✔"/>
            </a:pPr>
            <a:r>
              <a:rPr lang="tr-TR" sz="1600" b="0" i="0" u="none" strike="noStrike" cap="none" dirty="0">
                <a:solidFill>
                  <a:schemeClr val="dk1"/>
                </a:solidFill>
                <a:latin typeface="Century Gothic" panose="020B0502020202020204" pitchFamily="34" charset="0"/>
                <a:ea typeface="Century Gothic"/>
                <a:cs typeface="Century Gothic"/>
                <a:sym typeface="Century Gothic"/>
              </a:rPr>
              <a:t>Fotokopi</a:t>
            </a:r>
            <a:endParaRPr sz="1600" b="0" i="0" u="none" strike="noStrike" cap="none" dirty="0">
              <a:solidFill>
                <a:srgbClr val="000000"/>
              </a:solidFill>
              <a:latin typeface="Century Gothic" panose="020B0502020202020204" pitchFamily="34" charset="0"/>
              <a:sym typeface="Arial"/>
            </a:endParaRPr>
          </a:p>
          <a:p>
            <a:pPr marL="285750" marR="0" lvl="0" indent="-285750" algn="l" rtl="0">
              <a:lnSpc>
                <a:spcPct val="100000"/>
              </a:lnSpc>
              <a:spcBef>
                <a:spcPts val="750"/>
              </a:spcBef>
              <a:spcAft>
                <a:spcPts val="0"/>
              </a:spcAft>
              <a:buClr>
                <a:schemeClr val="dk1"/>
              </a:buClr>
              <a:buSzPts val="1500"/>
              <a:buFont typeface="Noto Sans Symbols"/>
              <a:buChar char="✔"/>
            </a:pPr>
            <a:r>
              <a:rPr lang="tr-TR" sz="1600" b="0" i="0" u="none" strike="noStrike" cap="none" dirty="0">
                <a:solidFill>
                  <a:schemeClr val="dk1"/>
                </a:solidFill>
                <a:latin typeface="Century Gothic" panose="020B0502020202020204" pitchFamily="34" charset="0"/>
                <a:ea typeface="Century Gothic"/>
                <a:cs typeface="Century Gothic"/>
                <a:sym typeface="Century Gothic"/>
              </a:rPr>
              <a:t>İdare Amirliği</a:t>
            </a:r>
            <a:endParaRPr sz="1600" b="0" i="0" u="none" strike="noStrike" cap="none" dirty="0">
              <a:solidFill>
                <a:srgbClr val="000000"/>
              </a:solidFill>
              <a:latin typeface="Century Gothic" panose="020B0502020202020204" pitchFamily="34" charset="0"/>
              <a:sym typeface="Arial"/>
            </a:endParaRPr>
          </a:p>
          <a:p>
            <a:pPr marL="285750" marR="0" lvl="0" indent="-285750" algn="l" rtl="0">
              <a:lnSpc>
                <a:spcPct val="100000"/>
              </a:lnSpc>
              <a:spcBef>
                <a:spcPts val="750"/>
              </a:spcBef>
              <a:spcAft>
                <a:spcPts val="0"/>
              </a:spcAft>
              <a:buClr>
                <a:schemeClr val="dk1"/>
              </a:buClr>
              <a:buSzPts val="1500"/>
              <a:buFont typeface="Noto Sans Symbols"/>
              <a:buChar char="✔"/>
            </a:pPr>
            <a:r>
              <a:rPr lang="tr-TR" sz="1600" b="0" i="0" u="none" strike="noStrike" cap="none" dirty="0">
                <a:solidFill>
                  <a:schemeClr val="dk1"/>
                </a:solidFill>
                <a:latin typeface="Century Gothic" panose="020B0502020202020204" pitchFamily="34" charset="0"/>
                <a:ea typeface="Century Gothic"/>
                <a:cs typeface="Century Gothic"/>
                <a:sym typeface="Century Gothic"/>
              </a:rPr>
              <a:t>Öğrenci İşleri</a:t>
            </a:r>
            <a:endParaRPr sz="1600" b="0" i="0" u="none" strike="noStrike" cap="none" dirty="0">
              <a:solidFill>
                <a:srgbClr val="000000"/>
              </a:solidFill>
              <a:latin typeface="Century Gothic" panose="020B0502020202020204" pitchFamily="34" charset="0"/>
              <a:sym typeface="Arial"/>
            </a:endParaRPr>
          </a:p>
          <a:p>
            <a:pPr marL="285750" marR="0" lvl="0" indent="-285750" algn="l" rtl="0">
              <a:lnSpc>
                <a:spcPct val="100000"/>
              </a:lnSpc>
              <a:spcBef>
                <a:spcPts val="750"/>
              </a:spcBef>
              <a:spcAft>
                <a:spcPts val="0"/>
              </a:spcAft>
              <a:buClr>
                <a:schemeClr val="dk1"/>
              </a:buClr>
              <a:buSzPts val="1500"/>
              <a:buFont typeface="Noto Sans Symbols"/>
              <a:buChar char="✔"/>
            </a:pPr>
            <a:r>
              <a:rPr lang="tr-TR" sz="1600" b="0" i="0" u="none" strike="noStrike" cap="none" dirty="0">
                <a:solidFill>
                  <a:schemeClr val="dk1"/>
                </a:solidFill>
                <a:latin typeface="Century Gothic" panose="020B0502020202020204" pitchFamily="34" charset="0"/>
                <a:ea typeface="Century Gothic"/>
                <a:cs typeface="Century Gothic"/>
                <a:sym typeface="Century Gothic"/>
              </a:rPr>
              <a:t>Özel Kalem</a:t>
            </a:r>
            <a:endParaRPr sz="1600" b="0" i="0" u="none" strike="noStrike" cap="none" dirty="0">
              <a:solidFill>
                <a:srgbClr val="000000"/>
              </a:solidFill>
              <a:latin typeface="Century Gothic" panose="020B0502020202020204" pitchFamily="34" charset="0"/>
              <a:sym typeface="Arial"/>
            </a:endParaRPr>
          </a:p>
          <a:p>
            <a:pPr marL="285750" marR="0" lvl="0" indent="-285750" algn="l" rtl="0">
              <a:lnSpc>
                <a:spcPct val="100000"/>
              </a:lnSpc>
              <a:spcBef>
                <a:spcPts val="750"/>
              </a:spcBef>
              <a:spcAft>
                <a:spcPts val="0"/>
              </a:spcAft>
              <a:buClr>
                <a:schemeClr val="dk1"/>
              </a:buClr>
              <a:buSzPts val="1500"/>
              <a:buFont typeface="Noto Sans Symbols"/>
              <a:buChar char="✔"/>
            </a:pPr>
            <a:r>
              <a:rPr lang="tr-TR" sz="1600" b="0" i="0" u="none" strike="noStrike" cap="none" dirty="0">
                <a:solidFill>
                  <a:schemeClr val="dk1"/>
                </a:solidFill>
                <a:latin typeface="Century Gothic" panose="020B0502020202020204" pitchFamily="34" charset="0"/>
                <a:ea typeface="Century Gothic"/>
                <a:cs typeface="Century Gothic"/>
                <a:sym typeface="Century Gothic"/>
              </a:rPr>
              <a:t>Tahakkuk</a:t>
            </a:r>
            <a:endParaRPr sz="1600" b="0" i="0" u="none" strike="noStrike" cap="none" dirty="0">
              <a:solidFill>
                <a:srgbClr val="000000"/>
              </a:solidFill>
              <a:latin typeface="Century Gothic" panose="020B0502020202020204" pitchFamily="34" charset="0"/>
              <a:sym typeface="Arial"/>
            </a:endParaRPr>
          </a:p>
          <a:p>
            <a:pPr marL="285750" marR="0" lvl="0" indent="-285750" algn="l" rtl="0">
              <a:lnSpc>
                <a:spcPct val="100000"/>
              </a:lnSpc>
              <a:spcBef>
                <a:spcPts val="750"/>
              </a:spcBef>
              <a:spcAft>
                <a:spcPts val="0"/>
              </a:spcAft>
              <a:buClr>
                <a:schemeClr val="dk1"/>
              </a:buClr>
              <a:buSzPts val="1500"/>
              <a:buFont typeface="Noto Sans Symbols"/>
              <a:buChar char="✔"/>
            </a:pPr>
            <a:r>
              <a:rPr lang="tr-TR" sz="1600" b="0" i="0" u="none" strike="noStrike" cap="none" dirty="0">
                <a:solidFill>
                  <a:schemeClr val="dk1"/>
                </a:solidFill>
                <a:latin typeface="Century Gothic" panose="020B0502020202020204" pitchFamily="34" charset="0"/>
                <a:ea typeface="Century Gothic"/>
                <a:cs typeface="Century Gothic"/>
                <a:sym typeface="Century Gothic"/>
              </a:rPr>
              <a:t>Teknik Hizmetler</a:t>
            </a:r>
            <a:endParaRPr sz="1600" b="0" i="0" u="none" strike="noStrike" cap="none" dirty="0">
              <a:solidFill>
                <a:srgbClr val="000000"/>
              </a:solidFill>
              <a:latin typeface="Century Gothic" panose="020B0502020202020204" pitchFamily="34" charset="0"/>
              <a:sym typeface="Arial"/>
            </a:endParaRPr>
          </a:p>
          <a:p>
            <a:pPr marL="285750" marR="0" lvl="0" indent="-285750" algn="l" rtl="0">
              <a:lnSpc>
                <a:spcPct val="100000"/>
              </a:lnSpc>
              <a:spcBef>
                <a:spcPts val="750"/>
              </a:spcBef>
              <a:spcAft>
                <a:spcPts val="0"/>
              </a:spcAft>
              <a:buClr>
                <a:schemeClr val="dk1"/>
              </a:buClr>
              <a:buSzPts val="1500"/>
              <a:buFont typeface="Noto Sans Symbols"/>
              <a:buChar char="✔"/>
            </a:pPr>
            <a:r>
              <a:rPr lang="tr-TR" sz="1600" b="0" i="0" u="none" strike="noStrike" cap="none" dirty="0">
                <a:solidFill>
                  <a:schemeClr val="dk1"/>
                </a:solidFill>
                <a:latin typeface="Century Gothic" panose="020B0502020202020204" pitchFamily="34" charset="0"/>
                <a:ea typeface="Century Gothic"/>
                <a:cs typeface="Century Gothic"/>
                <a:sym typeface="Century Gothic"/>
              </a:rPr>
              <a:t>Yazı İşleri</a:t>
            </a:r>
            <a:endParaRPr sz="1600" b="0" i="0" u="none" strike="noStrike" cap="none" dirty="0">
              <a:solidFill>
                <a:srgbClr val="000000"/>
              </a:solidFill>
              <a:latin typeface="Century Gothic" panose="020B0502020202020204" pitchFamily="34" charset="0"/>
              <a:sym typeface="Arial"/>
            </a:endParaRPr>
          </a:p>
        </p:txBody>
      </p:sp>
      <p:sp>
        <p:nvSpPr>
          <p:cNvPr id="743" name="Google Shape;743;p64"/>
          <p:cNvSpPr txBox="1"/>
          <p:nvPr/>
        </p:nvSpPr>
        <p:spPr>
          <a:xfrm>
            <a:off x="4191823" y="2710970"/>
            <a:ext cx="2994911" cy="3170058"/>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500"/>
              <a:buFont typeface="Noto Sans Symbols"/>
              <a:buChar char="✔"/>
            </a:pPr>
            <a:r>
              <a:rPr lang="tr-TR" sz="1600" b="0" i="0" u="none" strike="noStrike" cap="none" dirty="0">
                <a:solidFill>
                  <a:schemeClr val="dk1"/>
                </a:solidFill>
                <a:latin typeface="Century Gothic" panose="020B0502020202020204" pitchFamily="34" charset="0"/>
                <a:ea typeface="Century Gothic"/>
                <a:cs typeface="Century Gothic"/>
                <a:sym typeface="Century Gothic"/>
              </a:rPr>
              <a:t>İngiliz Dili ve Edebiyatı Bölümü</a:t>
            </a:r>
            <a:endParaRPr sz="1600" b="0" i="0" u="none" strike="noStrike" cap="none" dirty="0">
              <a:solidFill>
                <a:srgbClr val="000000"/>
              </a:solidFill>
              <a:latin typeface="Century Gothic" panose="020B0502020202020204" pitchFamily="34" charset="0"/>
              <a:sym typeface="Arial"/>
            </a:endParaRPr>
          </a:p>
          <a:p>
            <a:pPr marL="285750" marR="0" lvl="0" indent="-285750" algn="l" rtl="0">
              <a:lnSpc>
                <a:spcPct val="100000"/>
              </a:lnSpc>
              <a:spcBef>
                <a:spcPts val="750"/>
              </a:spcBef>
              <a:spcAft>
                <a:spcPts val="0"/>
              </a:spcAft>
              <a:buClr>
                <a:schemeClr val="dk1"/>
              </a:buClr>
              <a:buSzPts val="1500"/>
              <a:buFont typeface="Noto Sans Symbols"/>
              <a:buChar char="✔"/>
            </a:pPr>
            <a:r>
              <a:rPr lang="tr-TR" sz="1600" b="0" i="0" u="none" strike="noStrike" cap="none" dirty="0">
                <a:solidFill>
                  <a:schemeClr val="dk1"/>
                </a:solidFill>
                <a:latin typeface="Century Gothic" panose="020B0502020202020204" pitchFamily="34" charset="0"/>
                <a:ea typeface="Century Gothic"/>
                <a:cs typeface="Century Gothic"/>
                <a:sym typeface="Century Gothic"/>
              </a:rPr>
              <a:t>Kültür Varlıklarını Koruma ve Onarım Bölümü</a:t>
            </a:r>
            <a:endParaRPr sz="1600" b="0" i="0" u="none" strike="noStrike" cap="none" dirty="0">
              <a:solidFill>
                <a:srgbClr val="000000"/>
              </a:solidFill>
              <a:latin typeface="Century Gothic" panose="020B0502020202020204" pitchFamily="34" charset="0"/>
              <a:sym typeface="Arial"/>
            </a:endParaRPr>
          </a:p>
          <a:p>
            <a:pPr marL="285750" marR="0" lvl="0" indent="-285750" algn="l" rtl="0">
              <a:lnSpc>
                <a:spcPct val="100000"/>
              </a:lnSpc>
              <a:spcBef>
                <a:spcPts val="750"/>
              </a:spcBef>
              <a:spcAft>
                <a:spcPts val="0"/>
              </a:spcAft>
              <a:buClr>
                <a:schemeClr val="dk1"/>
              </a:buClr>
              <a:buSzPts val="1500"/>
              <a:buFont typeface="Noto Sans Symbols"/>
              <a:buChar char="✔"/>
            </a:pPr>
            <a:r>
              <a:rPr lang="tr-TR" sz="1600" b="0" i="0" u="none" strike="noStrike" cap="none" dirty="0">
                <a:solidFill>
                  <a:schemeClr val="dk1"/>
                </a:solidFill>
                <a:latin typeface="Century Gothic" panose="020B0502020202020204" pitchFamily="34" charset="0"/>
                <a:ea typeface="Century Gothic"/>
                <a:cs typeface="Century Gothic"/>
                <a:sym typeface="Century Gothic"/>
              </a:rPr>
              <a:t>Psikoloji Bölümü</a:t>
            </a:r>
            <a:endParaRPr sz="1600" b="0" i="0" u="none" strike="noStrike" cap="none" dirty="0">
              <a:solidFill>
                <a:srgbClr val="000000"/>
              </a:solidFill>
              <a:latin typeface="Century Gothic" panose="020B0502020202020204" pitchFamily="34" charset="0"/>
              <a:sym typeface="Arial"/>
            </a:endParaRPr>
          </a:p>
          <a:p>
            <a:pPr marL="285750" marR="0" lvl="0" indent="-285750" algn="l" rtl="0">
              <a:lnSpc>
                <a:spcPct val="100000"/>
              </a:lnSpc>
              <a:spcBef>
                <a:spcPts val="750"/>
              </a:spcBef>
              <a:spcAft>
                <a:spcPts val="0"/>
              </a:spcAft>
              <a:buClr>
                <a:schemeClr val="dk1"/>
              </a:buClr>
              <a:buSzPts val="1500"/>
              <a:buFont typeface="Noto Sans Symbols"/>
              <a:buChar char="✔"/>
            </a:pPr>
            <a:r>
              <a:rPr lang="tr-TR" sz="1600" b="0" i="0" u="none" strike="noStrike" cap="none" dirty="0">
                <a:solidFill>
                  <a:schemeClr val="dk1"/>
                </a:solidFill>
                <a:latin typeface="Century Gothic" panose="020B0502020202020204" pitchFamily="34" charset="0"/>
                <a:ea typeface="Century Gothic"/>
                <a:cs typeface="Century Gothic"/>
                <a:sym typeface="Century Gothic"/>
              </a:rPr>
              <a:t>Sanat Tarihi Bölümü</a:t>
            </a:r>
            <a:endParaRPr sz="1600" b="0" i="0" u="none" strike="noStrike" cap="none" dirty="0">
              <a:solidFill>
                <a:srgbClr val="000000"/>
              </a:solidFill>
              <a:latin typeface="Century Gothic" panose="020B0502020202020204" pitchFamily="34" charset="0"/>
              <a:sym typeface="Arial"/>
            </a:endParaRPr>
          </a:p>
          <a:p>
            <a:pPr marL="285750" marR="0" lvl="0" indent="-285750" algn="l" rtl="0">
              <a:lnSpc>
                <a:spcPct val="100000"/>
              </a:lnSpc>
              <a:spcBef>
                <a:spcPts val="750"/>
              </a:spcBef>
              <a:spcAft>
                <a:spcPts val="0"/>
              </a:spcAft>
              <a:buClr>
                <a:schemeClr val="dk1"/>
              </a:buClr>
              <a:buSzPts val="1500"/>
              <a:buFont typeface="Noto Sans Symbols"/>
              <a:buChar char="✔"/>
            </a:pPr>
            <a:r>
              <a:rPr lang="tr-TR" sz="1600" b="0" i="0" u="none" strike="noStrike" cap="none" dirty="0">
                <a:solidFill>
                  <a:schemeClr val="dk1"/>
                </a:solidFill>
                <a:latin typeface="Century Gothic" panose="020B0502020202020204" pitchFamily="34" charset="0"/>
                <a:ea typeface="Century Gothic"/>
                <a:cs typeface="Century Gothic"/>
                <a:sym typeface="Century Gothic"/>
              </a:rPr>
              <a:t>Sosyoloji Bölümü</a:t>
            </a:r>
            <a:endParaRPr sz="1600" b="0" i="0" u="none" strike="noStrike" cap="none" dirty="0">
              <a:solidFill>
                <a:srgbClr val="000000"/>
              </a:solidFill>
              <a:latin typeface="Century Gothic" panose="020B0502020202020204" pitchFamily="34" charset="0"/>
              <a:sym typeface="Arial"/>
            </a:endParaRPr>
          </a:p>
          <a:p>
            <a:pPr marL="285750" marR="0" lvl="0" indent="-285750" algn="l" rtl="0">
              <a:lnSpc>
                <a:spcPct val="100000"/>
              </a:lnSpc>
              <a:spcBef>
                <a:spcPts val="750"/>
              </a:spcBef>
              <a:spcAft>
                <a:spcPts val="0"/>
              </a:spcAft>
              <a:buClr>
                <a:schemeClr val="dk1"/>
              </a:buClr>
              <a:buSzPts val="1500"/>
              <a:buFont typeface="Noto Sans Symbols"/>
              <a:buChar char="✔"/>
            </a:pPr>
            <a:r>
              <a:rPr lang="tr-TR" sz="1600" b="0" i="0" u="none" strike="noStrike" cap="none" dirty="0">
                <a:solidFill>
                  <a:schemeClr val="dk1"/>
                </a:solidFill>
                <a:latin typeface="Century Gothic" panose="020B0502020202020204" pitchFamily="34" charset="0"/>
                <a:ea typeface="Century Gothic"/>
                <a:cs typeface="Century Gothic"/>
                <a:sym typeface="Century Gothic"/>
              </a:rPr>
              <a:t>Tarih Bölümü</a:t>
            </a:r>
            <a:endParaRPr sz="1600" b="0" i="0" u="none" strike="noStrike" cap="none" dirty="0">
              <a:solidFill>
                <a:srgbClr val="000000"/>
              </a:solidFill>
              <a:latin typeface="Century Gothic" panose="020B0502020202020204" pitchFamily="34" charset="0"/>
              <a:sym typeface="Arial"/>
            </a:endParaRPr>
          </a:p>
          <a:p>
            <a:pPr marL="285750" marR="0" lvl="0" indent="-285750" algn="l" rtl="0">
              <a:lnSpc>
                <a:spcPct val="100000"/>
              </a:lnSpc>
              <a:spcBef>
                <a:spcPts val="750"/>
              </a:spcBef>
              <a:spcAft>
                <a:spcPts val="0"/>
              </a:spcAft>
              <a:buClr>
                <a:schemeClr val="dk1"/>
              </a:buClr>
              <a:buSzPts val="1500"/>
              <a:buFont typeface="Noto Sans Symbols"/>
              <a:buChar char="✔"/>
            </a:pPr>
            <a:r>
              <a:rPr lang="tr-TR" sz="1600" b="0" i="0" u="none" strike="noStrike" cap="none" dirty="0">
                <a:solidFill>
                  <a:schemeClr val="dk1"/>
                </a:solidFill>
                <a:latin typeface="Century Gothic" panose="020B0502020202020204" pitchFamily="34" charset="0"/>
                <a:ea typeface="Century Gothic"/>
                <a:cs typeface="Century Gothic"/>
                <a:sym typeface="Century Gothic"/>
              </a:rPr>
              <a:t>Türk Dili ve Edebiyatı Bölümü</a:t>
            </a:r>
            <a:endParaRPr sz="1600" b="0" i="0" u="none" strike="noStrike" cap="none" dirty="0">
              <a:solidFill>
                <a:srgbClr val="000000"/>
              </a:solidFill>
              <a:latin typeface="Century Gothic" panose="020B0502020202020204" pitchFamily="34" charset="0"/>
              <a:sym typeface="Arial"/>
            </a:endParaRPr>
          </a:p>
        </p:txBody>
      </p:sp>
    </p:spTree>
    <p:extLst>
      <p:ext uri="{BB962C8B-B14F-4D97-AF65-F5344CB8AC3E}">
        <p14:creationId xmlns:p14="http://schemas.microsoft.com/office/powerpoint/2010/main" val="1181476404"/>
      </p:ext>
    </p:extLst>
  </p:cSld>
  <p:clrMapOvr>
    <a:masterClrMapping/>
  </p:clrMapOvr>
</p:sld>
</file>

<file path=ppt/theme/theme1.xml><?xml version="1.0" encoding="utf-8"?>
<a:theme xmlns:a="http://schemas.openxmlformats.org/drawingml/2006/main" name="Uçak İzi">
  <a:themeElements>
    <a:clrScheme name="Uçak İzi">
      <a:dk1>
        <a:srgbClr val="000000"/>
      </a:dk1>
      <a:lt1>
        <a:srgbClr val="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eması">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212</TotalTime>
  <Words>3232</Words>
  <Application>Microsoft Office PowerPoint</Application>
  <PresentationFormat>Geniş ekran</PresentationFormat>
  <Paragraphs>524</Paragraphs>
  <Slides>73</Slides>
  <Notes>64</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73</vt:i4>
      </vt:variant>
    </vt:vector>
  </HeadingPairs>
  <TitlesOfParts>
    <vt:vector size="79" baseType="lpstr">
      <vt:lpstr>Noto Sans Symbols</vt:lpstr>
      <vt:lpstr>Century Gothic</vt:lpstr>
      <vt:lpstr>Arial</vt:lpstr>
      <vt:lpstr>Wingdings</vt:lpstr>
      <vt:lpstr>Calibri</vt:lpstr>
      <vt:lpstr>Uçak İzi</vt:lpstr>
      <vt:lpstr>PowerPoint Sunusu</vt:lpstr>
      <vt:lpstr>ÜNİVERSİTEMİZ</vt:lpstr>
      <vt:lpstr>ÜNİVERSİTE GENEL TEŞKİLAT ŞEMASI</vt:lpstr>
      <vt:lpstr>FAKÜLTELER</vt:lpstr>
      <vt:lpstr>ENSTİTÜLER</vt:lpstr>
      <vt:lpstr>YÜKSEKOKULLAR</vt:lpstr>
      <vt:lpstr>ARAŞTIRMA MERKEZLERİ</vt:lpstr>
      <vt:lpstr>PowerPoint Sunusu</vt:lpstr>
      <vt:lpstr>PowerPoint Sunusu</vt:lpstr>
      <vt:lpstr>KÜLTÜR VARLIKLARINI KORUMA ve ONARIM BÖLÜMÜ</vt:lpstr>
      <vt:lpstr>PowerPoint Sunusu</vt:lpstr>
      <vt:lpstr>PowerPoint Sunusu</vt:lpstr>
      <vt:lpstr>AKADEMİK PERSONEL</vt:lpstr>
      <vt:lpstr>PowerPoint Sunusu</vt:lpstr>
      <vt:lpstr>PowerPoint Sunusu</vt:lpstr>
      <vt:lpstr>PowerPoint Sunusu</vt:lpstr>
      <vt:lpstr>ÜNİVERSİTE YAŞANTISI</vt:lpstr>
      <vt:lpstr>PowerPoint Sunusu</vt:lpstr>
      <vt:lpstr>PowerPoint Sunusu</vt:lpstr>
      <vt:lpstr>PowerPoint Sunusu</vt:lpstr>
      <vt:lpstr>PowerPoint Sunusu</vt:lpstr>
      <vt:lpstr>PowerPoint Sunusu</vt:lpstr>
      <vt:lpstr>PowerPoint Sunusu</vt:lpstr>
      <vt:lpstr>ÖĞRENCİ İŞLERİ</vt:lpstr>
      <vt:lpstr>PowerPoint Sunusu</vt:lpstr>
      <vt:lpstr>PowerPoint Sunusu</vt:lpstr>
      <vt:lpstr>PowerPoint Sunusu</vt:lpstr>
      <vt:lpstr>PowerPoint Sunusu</vt:lpstr>
      <vt:lpstr>PowerPoint Sunusu</vt:lpstr>
      <vt:lpstr>DERS KAYDI </vt:lpstr>
      <vt:lpstr>DERS SEÇİMİ</vt:lpstr>
      <vt:lpstr>DERSLERE KATILIM VE DEVAM</vt:lpstr>
      <vt:lpstr>SINAVLAR</vt:lpstr>
      <vt:lpstr>DERS BAŞARI NOTU</vt:lpstr>
      <vt:lpstr>DERS BAŞARI NOTU</vt:lpstr>
      <vt:lpstr>DERS BAŞARI NOTU</vt:lpstr>
      <vt:lpstr>MUTLAK DEĞERLENDİRME </vt:lpstr>
      <vt:lpstr>PowerPoint Sunusu</vt:lpstr>
      <vt:lpstr>PowerPoint Sunusu</vt:lpstr>
      <vt:lpstr>PowerPoint Sunusu</vt:lpstr>
      <vt:lpstr>PowerPoint Sunusu</vt:lpstr>
      <vt:lpstr>PowerPoint Sunusu</vt:lpstr>
      <vt:lpstr>PowerPoint Sunusu</vt:lpstr>
      <vt:lpstr>ÖĞRENCİ TOPLULUKLARI</vt:lpstr>
      <vt:lpstr>ÖĞRENCİ TOPLULUKLARI</vt:lpstr>
      <vt:lpstr>ÖĞRENCİ TOPLULUKLARI</vt:lpstr>
      <vt:lpstr>ÖĞRENCİ TOPLULUKLARI  KORUMA VE ONARIM TOPLULUĞU</vt:lpstr>
      <vt:lpstr>ÖĞRENCİ TOPLULUKLARI</vt:lpstr>
      <vt:lpstr>ÖĞRENCİ TOPLULUKLARI</vt:lpstr>
      <vt:lpstr>PowerPoint Sunusu</vt:lpstr>
      <vt:lpstr>PowerPoint Sunusu</vt:lpstr>
      <vt:lpstr>PowerPoint Sunusu</vt:lpstr>
      <vt:lpstr>  </vt:lpstr>
      <vt:lpstr>PowerPoint Sunusu</vt:lpstr>
      <vt:lpstr>HASTANELER </vt:lpstr>
      <vt:lpstr>  </vt:lpstr>
      <vt:lpstr>PowerPoint Sunusu</vt:lpstr>
      <vt:lpstr>PowerPoint Sunusu</vt:lpstr>
      <vt:lpstr>PowerPoint Sunusu</vt:lpstr>
      <vt:lpstr>PowerPoint Sunusu</vt:lpstr>
      <vt:lpstr>PAÜ MERKEZ YEMEKHANELERİ</vt:lpstr>
      <vt:lpstr>PowerPoint Sunusu</vt:lpstr>
      <vt:lpstr>PowerPoint Sunusu</vt:lpstr>
      <vt:lpstr>PowerPoint Sunusu</vt:lpstr>
      <vt:lpstr>PowerPoint Sunusu</vt:lpstr>
      <vt:lpstr>PowerPoint Sunusu</vt:lpstr>
      <vt:lpstr>ÖĞRENCİ KATILIMI «ÖNEMLİ, EŞİT VE SORUMLU OYUNCULAR»</vt:lpstr>
      <vt:lpstr>ÖĞRENCİ KATILIMI</vt:lpstr>
      <vt:lpstr>ANKETLER</vt:lpstr>
      <vt:lpstr>GENEL BİLDİRİM(ÖNERİ) SİSTEMİ</vt:lpstr>
      <vt:lpstr>Akreditasyon nedir?</vt:lpstr>
      <vt:lpstr>Yükseköğretim kalite kurulu (YÖKAK) Kurumsal Akreditasyon Programı</vt:lpstr>
      <vt:lpstr>HEPiMiZE iYi BiR AKADEMiK YIL DiLiYORUZ!   ÜNIVERSITE HAYATINIZ BOL ARAŞTIRMALI, KEŞFETMELI, EĞLENCELI VE VERIMLI OLSUN!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ORYANTASYON PROGRAMI 19 Eylül 2022</dc:title>
  <dc:creator>Pau</dc:creator>
  <cp:lastModifiedBy>Eilin Silversong</cp:lastModifiedBy>
  <cp:revision>34</cp:revision>
  <dcterms:modified xsi:type="dcterms:W3CDTF">2023-10-06T06:56:47Z</dcterms:modified>
</cp:coreProperties>
</file>