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88" r:id="rId3"/>
    <p:sldId id="289" r:id="rId4"/>
    <p:sldId id="290" r:id="rId5"/>
    <p:sldId id="291" r:id="rId6"/>
    <p:sldId id="292" r:id="rId7"/>
    <p:sldId id="293" r:id="rId8"/>
    <p:sldId id="294" r:id="rId9"/>
    <p:sldId id="295" r:id="rId10"/>
    <p:sldId id="296" r:id="rId11"/>
    <p:sldId id="297" r:id="rId12"/>
    <p:sldId id="298" r:id="rId13"/>
    <p:sldId id="299" r:id="rId14"/>
    <p:sldId id="300" r:id="rId15"/>
    <p:sldId id="301" r:id="rId16"/>
    <p:sldId id="302" r:id="rId17"/>
    <p:sldId id="304" r:id="rId18"/>
    <p:sldId id="305" r:id="rId1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B1CDAA-405E-4BC1-A449-2AA47B27E1C0}" v="1" dt="2023-02-22T12:27:44.3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5" d="100"/>
          <a:sy n="115" d="100"/>
        </p:scale>
        <p:origin x="1738"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 TEKIN GUNER" userId="8a3bfaf7-3db6-4045-837e-88d2495fba61" providerId="ADAL" clId="{27B1CDAA-405E-4BC1-A449-2AA47B27E1C0}"/>
    <pc:docChg chg="custSel modSld">
      <pc:chgData name="ALI TEKIN GUNER" userId="8a3bfaf7-3db6-4045-837e-88d2495fba61" providerId="ADAL" clId="{27B1CDAA-405E-4BC1-A449-2AA47B27E1C0}" dt="2023-02-22T12:27:50.026" v="18" actId="1076"/>
      <pc:docMkLst>
        <pc:docMk/>
      </pc:docMkLst>
      <pc:sldChg chg="addSp modSp mod">
        <pc:chgData name="ALI TEKIN GUNER" userId="8a3bfaf7-3db6-4045-837e-88d2495fba61" providerId="ADAL" clId="{27B1CDAA-405E-4BC1-A449-2AA47B27E1C0}" dt="2023-02-22T12:27:50.026" v="18" actId="1076"/>
        <pc:sldMkLst>
          <pc:docMk/>
          <pc:sldMk cId="0" sldId="256"/>
        </pc:sldMkLst>
        <pc:spChg chg="mod">
          <ac:chgData name="ALI TEKIN GUNER" userId="8a3bfaf7-3db6-4045-837e-88d2495fba61" providerId="ADAL" clId="{27B1CDAA-405E-4BC1-A449-2AA47B27E1C0}" dt="2023-02-22T12:24:09.589" v="15" actId="20577"/>
          <ac:spMkLst>
            <pc:docMk/>
            <pc:sldMk cId="0" sldId="256"/>
            <ac:spMk id="3" creationId="{00000000-0000-0000-0000-000000000000}"/>
          </ac:spMkLst>
        </pc:spChg>
        <pc:spChg chg="add mod">
          <ac:chgData name="ALI TEKIN GUNER" userId="8a3bfaf7-3db6-4045-837e-88d2495fba61" providerId="ADAL" clId="{27B1CDAA-405E-4BC1-A449-2AA47B27E1C0}" dt="2023-02-22T12:27:50.026" v="18" actId="1076"/>
          <ac:spMkLst>
            <pc:docMk/>
            <pc:sldMk cId="0" sldId="256"/>
            <ac:spMk id="4" creationId="{44697B94-487D-FD2B-B006-88C37764D6F4}"/>
          </ac:spMkLst>
        </pc:spChg>
      </pc:sldChg>
      <pc:sldChg chg="modSp mod">
        <pc:chgData name="ALI TEKIN GUNER" userId="8a3bfaf7-3db6-4045-837e-88d2495fba61" providerId="ADAL" clId="{27B1CDAA-405E-4BC1-A449-2AA47B27E1C0}" dt="2023-02-22T12:27:44.443" v="17" actId="27636"/>
        <pc:sldMkLst>
          <pc:docMk/>
          <pc:sldMk cId="0" sldId="304"/>
        </pc:sldMkLst>
        <pc:spChg chg="mod">
          <ac:chgData name="ALI TEKIN GUNER" userId="8a3bfaf7-3db6-4045-837e-88d2495fba61" providerId="ADAL" clId="{27B1CDAA-405E-4BC1-A449-2AA47B27E1C0}" dt="2023-02-22T12:27:44.443" v="17" actId="27636"/>
          <ac:spMkLst>
            <pc:docMk/>
            <pc:sldMk cId="0" sldId="304"/>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2"/>
      </p:bgRef>
    </p:bg>
    <p:spTree>
      <p:nvGrpSpPr>
        <p:cNvPr id="1" name=""/>
        <p:cNvGrpSpPr/>
        <p:nvPr/>
      </p:nvGrpSpPr>
      <p:grpSpPr>
        <a:xfrm>
          <a:off x="0" y="0"/>
          <a:ext cx="0" cy="0"/>
          <a:chOff x="0" y="0"/>
          <a:chExt cx="0" cy="0"/>
        </a:xfrm>
      </p:grpSpPr>
      <p:sp>
        <p:nvSpPr>
          <p:cNvPr id="9" name="8 Dikdörtgen"/>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tr-TR"/>
              <a:t>Asıl başlık stili için tıklatın</a:t>
            </a:r>
            <a:endParaRPr kumimoji="0" lang="en-US"/>
          </a:p>
        </p:txBody>
      </p:sp>
      <p:sp>
        <p:nvSpPr>
          <p:cNvPr id="3" name="2 Alt Başlık"/>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tr-TR"/>
              <a:t>Asıl alt başlık stilini düzenlemek için tıklatın</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22.02.2023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0" name="9 Dikdörtgen"/>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22.02.2023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9" name="8 Dikdörtgen"/>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Dikdörtgen"/>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Dikey Başlık"/>
          <p:cNvSpPr>
            <a:spLocks noGrp="1"/>
          </p:cNvSpPr>
          <p:nvPr>
            <p:ph type="title" orient="vert"/>
          </p:nvPr>
        </p:nvSpPr>
        <p:spPr>
          <a:xfrm>
            <a:off x="6781800" y="274640"/>
            <a:ext cx="1905000" cy="5851525"/>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304800"/>
            <a:ext cx="60198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22.02.2023</a:t>
            </a:fld>
            <a:endParaRPr lang="tr-TR"/>
          </a:p>
        </p:txBody>
      </p:sp>
      <p:sp>
        <p:nvSpPr>
          <p:cNvPr id="5" name="4 Altbilgi Yer Tutucusu"/>
          <p:cNvSpPr>
            <a:spLocks noGrp="1"/>
          </p:cNvSpPr>
          <p:nvPr>
            <p:ph type="ftr" sz="quarter" idx="11"/>
          </p:nvPr>
        </p:nvSpPr>
        <p:spPr>
          <a:xfrm>
            <a:off x="2640597" y="6377459"/>
            <a:ext cx="3836404" cy="365125"/>
          </a:xfrm>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55448"/>
            <a:ext cx="8229600" cy="1252728"/>
          </a:xfrm>
        </p:spPr>
        <p:txBody>
          <a:bodyPr/>
          <a:lstStyle/>
          <a:p>
            <a:r>
              <a:rPr kumimoji="0" lang="tr-TR"/>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22.02.2023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2"/>
      </p:bgRef>
    </p:bg>
    <p:spTree>
      <p:nvGrpSpPr>
        <p:cNvPr id="1" name=""/>
        <p:cNvGrpSpPr/>
        <p:nvPr/>
      </p:nvGrpSpPr>
      <p:grpSpPr>
        <a:xfrm>
          <a:off x="0" y="0"/>
          <a:ext cx="0" cy="0"/>
          <a:chOff x="0" y="0"/>
          <a:chExt cx="0" cy="0"/>
        </a:xfrm>
      </p:grpSpPr>
      <p:sp>
        <p:nvSpPr>
          <p:cNvPr id="9" name="8 Dikdörtgen"/>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dörtgen"/>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tr-TR"/>
              <a:t>Asıl başlık stili için tıklatın</a:t>
            </a:r>
            <a:endParaRPr kumimoji="0" lang="en-US"/>
          </a:p>
        </p:txBody>
      </p:sp>
      <p:sp>
        <p:nvSpPr>
          <p:cNvPr id="3" name="2 Metin Yer Tutucusu"/>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22.02.2023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İçerik Yer Tutucusu"/>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İçerik Yer Tutucusu"/>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22.02.2023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extLst/>
          </a:lstStyle>
          <a:p>
            <a:r>
              <a:rPr kumimoji="0" lang="tr-TR"/>
              <a:t>Asıl başlık stili için tıklatın</a:t>
            </a:r>
            <a:endParaRPr kumimoji="0" lang="en-US"/>
          </a:p>
        </p:txBody>
      </p:sp>
      <p:sp>
        <p:nvSpPr>
          <p:cNvPr id="3" name="2 Metin Yer Tutucusu"/>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tr-TR"/>
              <a:t>Asıl metin stillerini düzenlemek için tıklatın</a:t>
            </a:r>
          </a:p>
        </p:txBody>
      </p:sp>
      <p:sp>
        <p:nvSpPr>
          <p:cNvPr id="4" name="3 İçerik Yer Tutucusu"/>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Metin Yer Tutucusu"/>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tr-TR"/>
              <a:t>Asıl metin stillerini düzenlemek için tıklatın</a:t>
            </a:r>
          </a:p>
        </p:txBody>
      </p:sp>
      <p:sp>
        <p:nvSpPr>
          <p:cNvPr id="6" name="5 İçerik Yer Tutucusu"/>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22.02.2023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22.02.2023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22.02.2023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tr-TR"/>
              <a:t>Asıl başlık stili için tıklatın</a:t>
            </a:r>
            <a:endParaRPr kumimoji="0" lang="en-US"/>
          </a:p>
        </p:txBody>
      </p:sp>
      <p:sp>
        <p:nvSpPr>
          <p:cNvPr id="3" name="2 İçerik Yer Tutucusu"/>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Metin Yer Tutucusu"/>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22.02.2023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2" name="11 Dikdörtgen"/>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Dikdörtgen"/>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tr-TR"/>
              <a:t>Asıl başlık stili için tıklatın</a:t>
            </a:r>
            <a:endParaRPr kumimoji="0" lang="en-US"/>
          </a:p>
        </p:txBody>
      </p:sp>
      <p:sp>
        <p:nvSpPr>
          <p:cNvPr id="3" name="2 Resim Yer Tutucusu"/>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tr-TR"/>
              <a:t>Resim eklemek için simgeyi tıklatın</a:t>
            </a:r>
            <a:endParaRPr kumimoji="0" lang="en-US" dirty="0"/>
          </a:p>
        </p:txBody>
      </p:sp>
      <p:sp>
        <p:nvSpPr>
          <p:cNvPr id="4" name="3 Metin Yer Tutucusu"/>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tr-TR"/>
              <a:t>Asıl metin stillerini düzenlemek için tıklatın</a:t>
            </a:r>
          </a:p>
        </p:txBody>
      </p:sp>
      <p:sp>
        <p:nvSpPr>
          <p:cNvPr id="5" name="4 Veri Yer Tutucusu"/>
          <p:cNvSpPr>
            <a:spLocks noGrp="1"/>
          </p:cNvSpPr>
          <p:nvPr>
            <p:ph type="dt" sz="half" idx="10"/>
          </p:nvPr>
        </p:nvSpPr>
        <p:spPr>
          <a:xfrm>
            <a:off x="164592" y="1170432"/>
            <a:ext cx="2523744" cy="201168"/>
          </a:xfrm>
        </p:spPr>
        <p:txBody>
          <a:bodyPr/>
          <a:lstStyle/>
          <a:p>
            <a:fld id="{D9F75050-0E15-4C5B-92B0-66D068882F1F}" type="datetimeFigureOut">
              <a:rPr lang="tr-TR" smtClean="0"/>
              <a:pPr/>
              <a:t>22.02.2023</a:t>
            </a:fld>
            <a:endParaRPr lang="tr-TR"/>
          </a:p>
        </p:txBody>
      </p:sp>
      <p:sp>
        <p:nvSpPr>
          <p:cNvPr id="11" name="10 Dikdörtgen"/>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Dikdörtgen"/>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Altbilgi Yer Tutucusu"/>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tr-TR"/>
          </a:p>
        </p:txBody>
      </p:sp>
      <p:sp>
        <p:nvSpPr>
          <p:cNvPr id="7" name="6 Slayt Numarası Yer Tutucusu"/>
          <p:cNvSpPr>
            <a:spLocks noGrp="1"/>
          </p:cNvSpPr>
          <p:nvPr>
            <p:ph type="sldNum" sz="quarter" idx="12"/>
          </p:nvPr>
        </p:nvSpPr>
        <p:spPr>
          <a:xfrm>
            <a:off x="8339328" y="1170432"/>
            <a:ext cx="733864" cy="201168"/>
          </a:xfrm>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Dikdörtgen"/>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6 Dikdörtgen"/>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Yer Tutucusu"/>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tr-TR"/>
              <a:t>Asıl başlık stili için tıklatın</a:t>
            </a:r>
            <a:endParaRPr kumimoji="0" lang="en-US"/>
          </a:p>
        </p:txBody>
      </p:sp>
      <p:sp>
        <p:nvSpPr>
          <p:cNvPr id="3" name="2 Metin Yer Tutucusu"/>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4" name="3 Veri Yer Tutucusu"/>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9F75050-0E15-4C5B-92B0-66D068882F1F}" type="datetimeFigureOut">
              <a:rPr lang="tr-TR" smtClean="0"/>
              <a:pPr/>
              <a:t>22.02.2023</a:t>
            </a:fld>
            <a:endParaRPr lang="tr-TR"/>
          </a:p>
        </p:txBody>
      </p:sp>
      <p:sp>
        <p:nvSpPr>
          <p:cNvPr id="5" name="4 Altbilgi Yer Tutucusu"/>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tr-TR"/>
          </a:p>
        </p:txBody>
      </p:sp>
      <p:sp>
        <p:nvSpPr>
          <p:cNvPr id="6" name="5 Slayt Numarası Yer Tutucusu"/>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a:t>OTOMOTİV MÜHENDİSLİĞİNE GİRİŞ</a:t>
            </a:r>
          </a:p>
        </p:txBody>
      </p:sp>
      <p:sp>
        <p:nvSpPr>
          <p:cNvPr id="3" name="2 Alt Başlık"/>
          <p:cNvSpPr>
            <a:spLocks noGrp="1"/>
          </p:cNvSpPr>
          <p:nvPr>
            <p:ph type="subTitle" idx="1"/>
          </p:nvPr>
        </p:nvSpPr>
        <p:spPr/>
        <p:txBody>
          <a:bodyPr/>
          <a:lstStyle/>
          <a:p>
            <a:r>
              <a:rPr lang="tr-TR" dirty="0"/>
              <a:t>Dr. Ali Tekin GÜNER</a:t>
            </a:r>
          </a:p>
        </p:txBody>
      </p:sp>
      <p:pic>
        <p:nvPicPr>
          <p:cNvPr id="1026" name="Picture 2"/>
          <p:cNvPicPr>
            <a:picLocks noChangeAspect="1" noChangeArrowheads="1"/>
          </p:cNvPicPr>
          <p:nvPr/>
        </p:nvPicPr>
        <p:blipFill>
          <a:blip r:embed="rId2" cstate="print"/>
          <a:srcRect/>
          <a:stretch>
            <a:fillRect/>
          </a:stretch>
        </p:blipFill>
        <p:spPr bwMode="auto">
          <a:xfrm>
            <a:off x="3779912" y="620688"/>
            <a:ext cx="5143500" cy="2733675"/>
          </a:xfrm>
          <a:prstGeom prst="rect">
            <a:avLst/>
          </a:prstGeom>
          <a:ln>
            <a:noFill/>
          </a:ln>
          <a:effectLst>
            <a:softEdge rad="112500"/>
          </a:effectLst>
        </p:spPr>
      </p:pic>
      <p:sp>
        <p:nvSpPr>
          <p:cNvPr id="4" name="2 Alt Başlık">
            <a:extLst>
              <a:ext uri="{FF2B5EF4-FFF2-40B4-BE49-F238E27FC236}">
                <a16:creationId xmlns:a16="http://schemas.microsoft.com/office/drawing/2014/main" id="{44697B94-487D-FD2B-B006-88C37764D6F4}"/>
              </a:ext>
            </a:extLst>
          </p:cNvPr>
          <p:cNvSpPr txBox="1">
            <a:spLocks/>
          </p:cNvSpPr>
          <p:nvPr/>
        </p:nvSpPr>
        <p:spPr>
          <a:xfrm>
            <a:off x="685800" y="5358384"/>
            <a:ext cx="8077200" cy="1499616"/>
          </a:xfrm>
          <a:prstGeom prst="rect">
            <a:avLst/>
          </a:prstGeom>
        </p:spPr>
        <p:txBody>
          <a:bodyPr vert="horz" lIns="118872" tIns="0" rIns="45720" bIns="0" rtlCol="0" anchor="b">
            <a:norm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t>alitekinguner@pau.edu.tr</a:t>
            </a:r>
          </a:p>
          <a:p>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Süspansiyon Sistemi</a:t>
            </a:r>
          </a:p>
        </p:txBody>
      </p:sp>
      <p:sp>
        <p:nvSpPr>
          <p:cNvPr id="3" name="2 İçerik Yer Tutucusu"/>
          <p:cNvSpPr>
            <a:spLocks noGrp="1"/>
          </p:cNvSpPr>
          <p:nvPr>
            <p:ph idx="1"/>
          </p:nvPr>
        </p:nvSpPr>
        <p:spPr/>
        <p:txBody>
          <a:bodyPr>
            <a:normAutofit fontScale="62500" lnSpcReduction="20000"/>
          </a:bodyPr>
          <a:lstStyle/>
          <a:p>
            <a:pPr marL="432000" algn="just">
              <a:lnSpc>
                <a:spcPct val="120000"/>
              </a:lnSpc>
              <a:spcAft>
                <a:spcPts val="1200"/>
              </a:spcAft>
              <a:buNone/>
            </a:pPr>
            <a:r>
              <a:rPr lang="tr-TR" b="1" dirty="0"/>
              <a:t>	</a:t>
            </a:r>
            <a:r>
              <a:rPr lang="tr-TR" b="1" dirty="0">
                <a:solidFill>
                  <a:srgbClr val="002060"/>
                </a:solidFill>
              </a:rPr>
              <a:t>Süspansiyon sisteminin görevleri:</a:t>
            </a:r>
          </a:p>
          <a:p>
            <a:pPr marL="432000" algn="just">
              <a:lnSpc>
                <a:spcPct val="120000"/>
              </a:lnSpc>
              <a:spcAft>
                <a:spcPts val="1200"/>
              </a:spcAft>
            </a:pPr>
            <a:r>
              <a:rPr lang="tr-TR" dirty="0"/>
              <a:t>Sürüş esnasında lastikler ile birlikte çalışarak yolcuları veya taşınan yükü korumak ve sürüş konforunu iyileştirmek amacıyla yol yüzeyinin yapısından kaynaklanan titreşimleri, </a:t>
            </a:r>
            <a:r>
              <a:rPr lang="tr-TR" dirty="0" err="1"/>
              <a:t>salınımları</a:t>
            </a:r>
            <a:r>
              <a:rPr lang="tr-TR" dirty="0"/>
              <a:t> ve ani şokları sönümleyerek yumuşatır. Aynı zamanda şasi ve kaportayı da korumuş olur.</a:t>
            </a:r>
          </a:p>
          <a:p>
            <a:pPr marL="432000" algn="just">
              <a:lnSpc>
                <a:spcPct val="120000"/>
              </a:lnSpc>
              <a:spcAft>
                <a:spcPts val="1200"/>
              </a:spcAft>
            </a:pPr>
            <a:r>
              <a:rPr lang="tr-TR" dirty="0"/>
              <a:t>Yol yüzeyi ile tekerlekler arasındaki sürtünmeye bağlı olarak ortaya çıkan sürüş ve fren kuvvetlerini gövdeye aktarır.</a:t>
            </a:r>
          </a:p>
          <a:p>
            <a:pPr marL="432000" algn="just">
              <a:lnSpc>
                <a:spcPct val="120000"/>
              </a:lnSpc>
              <a:spcAft>
                <a:spcPts val="1200"/>
              </a:spcAft>
            </a:pPr>
            <a:r>
              <a:rPr lang="tr-TR" dirty="0"/>
              <a:t>Akslar üzerinde gövdeyi taşır ve gövde ile tekerlekler arasındaki uygun geometrik ilişkiyi sağlar.</a:t>
            </a:r>
          </a:p>
          <a:p>
            <a:pPr marL="432000" algn="just">
              <a:lnSpc>
                <a:spcPct val="120000"/>
              </a:lnSpc>
              <a:spcAft>
                <a:spcPts val="1200"/>
              </a:spcAft>
            </a:pPr>
            <a:r>
              <a:rPr lang="tr-TR" dirty="0"/>
              <a:t>Yol ile tekerlekler arasında teması kaybetmeden güvenli dönüş yapmayı sağlar.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9371" y="3429000"/>
            <a:ext cx="4748653" cy="2736304"/>
          </a:xfrm>
          <a:prstGeom prst="rect">
            <a:avLst/>
          </a:prstGeom>
          <a:noFill/>
          <a:ln w="9525">
            <a:noFill/>
            <a:miter lim="800000"/>
            <a:headEnd/>
            <a:tailEnd/>
          </a:ln>
        </p:spPr>
      </p:pic>
      <p:sp>
        <p:nvSpPr>
          <p:cNvPr id="2" name="1 Başlık"/>
          <p:cNvSpPr>
            <a:spLocks noGrp="1"/>
          </p:cNvSpPr>
          <p:nvPr>
            <p:ph type="title"/>
          </p:nvPr>
        </p:nvSpPr>
        <p:spPr/>
        <p:txBody>
          <a:bodyPr/>
          <a:lstStyle/>
          <a:p>
            <a:r>
              <a:rPr lang="tr-TR" dirty="0"/>
              <a:t>Süspansiyon Sistemi</a:t>
            </a:r>
          </a:p>
        </p:txBody>
      </p:sp>
      <p:sp>
        <p:nvSpPr>
          <p:cNvPr id="3" name="2 İçerik Yer Tutucusu"/>
          <p:cNvSpPr>
            <a:spLocks noGrp="1"/>
          </p:cNvSpPr>
          <p:nvPr>
            <p:ph idx="1"/>
          </p:nvPr>
        </p:nvSpPr>
        <p:spPr>
          <a:xfrm>
            <a:off x="457200" y="1775191"/>
            <a:ext cx="8229600" cy="1149753"/>
          </a:xfrm>
        </p:spPr>
        <p:txBody>
          <a:bodyPr>
            <a:normAutofit fontScale="85000" lnSpcReduction="20000"/>
          </a:bodyPr>
          <a:lstStyle/>
          <a:p>
            <a:pPr algn="just"/>
            <a:r>
              <a:rPr lang="tr-TR" dirty="0"/>
              <a:t>Seyir halindeki bir araca yoldan ve havadan birçok kuvvet etki etmektedir işte bu kuvvetler araçta bazı </a:t>
            </a:r>
            <a:r>
              <a:rPr lang="tr-TR" b="1" dirty="0" err="1">
                <a:solidFill>
                  <a:srgbClr val="002060"/>
                </a:solidFill>
              </a:rPr>
              <a:t>salınımlara</a:t>
            </a:r>
            <a:r>
              <a:rPr lang="tr-TR" dirty="0"/>
              <a:t> neden olur.</a:t>
            </a:r>
          </a:p>
        </p:txBody>
      </p:sp>
      <p:pic>
        <p:nvPicPr>
          <p:cNvPr id="2051" name="Picture 3"/>
          <p:cNvPicPr>
            <a:picLocks noChangeAspect="1" noChangeArrowheads="1"/>
          </p:cNvPicPr>
          <p:nvPr/>
        </p:nvPicPr>
        <p:blipFill>
          <a:blip r:embed="rId3" cstate="print"/>
          <a:srcRect/>
          <a:stretch>
            <a:fillRect/>
          </a:stretch>
        </p:blipFill>
        <p:spPr bwMode="auto">
          <a:xfrm>
            <a:off x="4788024" y="3284984"/>
            <a:ext cx="4356042" cy="266429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Süspansiyon Sistemi</a:t>
            </a:r>
          </a:p>
        </p:txBody>
      </p:sp>
      <p:sp>
        <p:nvSpPr>
          <p:cNvPr id="3" name="2 İçerik Yer Tutucusu"/>
          <p:cNvSpPr>
            <a:spLocks noGrp="1"/>
          </p:cNvSpPr>
          <p:nvPr>
            <p:ph idx="1"/>
          </p:nvPr>
        </p:nvSpPr>
        <p:spPr/>
        <p:txBody>
          <a:bodyPr>
            <a:normAutofit fontScale="62500" lnSpcReduction="20000"/>
          </a:bodyPr>
          <a:lstStyle/>
          <a:p>
            <a:pPr algn="just">
              <a:spcAft>
                <a:spcPts val="600"/>
              </a:spcAft>
            </a:pPr>
            <a:r>
              <a:rPr lang="tr-TR" b="1" dirty="0">
                <a:solidFill>
                  <a:srgbClr val="002060"/>
                </a:solidFill>
              </a:rPr>
              <a:t>Sallantı</a:t>
            </a:r>
          </a:p>
          <a:p>
            <a:pPr algn="just">
              <a:spcAft>
                <a:spcPts val="600"/>
              </a:spcAft>
              <a:buNone/>
            </a:pPr>
            <a:r>
              <a:rPr lang="tr-TR" dirty="0"/>
              <a:t>	Aracın ağırlık merkezine göre ön ve arkasının aşağı yukarı hareket etmesidir. Bu sallantı özellikle, aracın pürüzlü ve kasisli, çok çukurlu stabilize yollarda kullanıldığı durumlarda meydana gelir.</a:t>
            </a:r>
          </a:p>
          <a:p>
            <a:pPr algn="just">
              <a:spcAft>
                <a:spcPts val="600"/>
              </a:spcAft>
            </a:pPr>
            <a:r>
              <a:rPr lang="tr-TR" b="1" dirty="0">
                <a:solidFill>
                  <a:srgbClr val="002060"/>
                </a:solidFill>
              </a:rPr>
              <a:t>Yan Yatma</a:t>
            </a:r>
          </a:p>
          <a:p>
            <a:pPr algn="just">
              <a:spcAft>
                <a:spcPts val="600"/>
              </a:spcAft>
              <a:buNone/>
            </a:pPr>
            <a:r>
              <a:rPr lang="tr-TR" dirty="0"/>
              <a:t>	Bozuk bir yolda araç döndüğünde veya hareket halinde iken aracın bir tarafındaki yay kısalırken diğeri uzamaya başlar. Bunu sonucunda aracın gövdesi bir taraftan diğer tarafa yanal hareketler yapar.</a:t>
            </a:r>
          </a:p>
          <a:p>
            <a:pPr algn="just">
              <a:spcAft>
                <a:spcPts val="600"/>
              </a:spcAft>
            </a:pPr>
            <a:r>
              <a:rPr lang="tr-TR" b="1" dirty="0">
                <a:solidFill>
                  <a:srgbClr val="002060"/>
                </a:solidFill>
              </a:rPr>
              <a:t>Zıplama</a:t>
            </a:r>
          </a:p>
          <a:p>
            <a:pPr algn="just">
              <a:spcAft>
                <a:spcPts val="600"/>
              </a:spcAft>
              <a:buNone/>
            </a:pPr>
            <a:r>
              <a:rPr lang="tr-TR" dirty="0"/>
              <a:t>	Aracın tümüyle aşağı yukarı hareketidir. Düzgün olmayan yollarda yüksek hızlarda araç kullanıldığı zaman meydana gelir. Yaylar yumuşak olduğunda da zıplama da artar.</a:t>
            </a:r>
          </a:p>
          <a:p>
            <a:pPr algn="just">
              <a:spcAft>
                <a:spcPts val="600"/>
              </a:spcAft>
            </a:pPr>
            <a:r>
              <a:rPr lang="tr-TR" b="1" dirty="0">
                <a:solidFill>
                  <a:srgbClr val="002060"/>
                </a:solidFill>
              </a:rPr>
              <a:t>Gezme</a:t>
            </a:r>
          </a:p>
          <a:p>
            <a:pPr algn="just">
              <a:spcAft>
                <a:spcPts val="600"/>
              </a:spcAft>
              <a:buNone/>
            </a:pPr>
            <a:r>
              <a:rPr lang="tr-TR" dirty="0"/>
              <a:t>	Aracın ağırlık merkezine bağlı olarak </a:t>
            </a:r>
            <a:r>
              <a:rPr lang="tr-TR" dirty="0" err="1"/>
              <a:t>eksenel</a:t>
            </a:r>
            <a:r>
              <a:rPr lang="tr-TR" dirty="0"/>
              <a:t> merkezden sağa ya da sola hareketidir.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Süspansiyon Sistemi Elemanları</a:t>
            </a:r>
          </a:p>
        </p:txBody>
      </p:sp>
      <p:sp>
        <p:nvSpPr>
          <p:cNvPr id="3" name="2 İçerik Yer Tutucusu"/>
          <p:cNvSpPr>
            <a:spLocks noGrp="1"/>
          </p:cNvSpPr>
          <p:nvPr>
            <p:ph idx="1"/>
          </p:nvPr>
        </p:nvSpPr>
        <p:spPr/>
        <p:txBody>
          <a:bodyPr>
            <a:normAutofit fontScale="85000" lnSpcReduction="20000"/>
          </a:bodyPr>
          <a:lstStyle/>
          <a:p>
            <a:pPr>
              <a:spcAft>
                <a:spcPts val="1200"/>
              </a:spcAft>
              <a:buNone/>
            </a:pPr>
            <a:r>
              <a:rPr lang="tr-TR" dirty="0"/>
              <a:t>	</a:t>
            </a:r>
            <a:r>
              <a:rPr lang="tr-TR" b="1" dirty="0">
                <a:solidFill>
                  <a:srgbClr val="002060"/>
                </a:solidFill>
              </a:rPr>
              <a:t>YAYLAR</a:t>
            </a:r>
          </a:p>
          <a:p>
            <a:pPr>
              <a:spcAft>
                <a:spcPts val="1200"/>
              </a:spcAft>
            </a:pPr>
            <a:r>
              <a:rPr lang="tr-TR" dirty="0"/>
              <a:t>Yaylar enerji depolayan elemanlardır. Seyir halindeki taşıta yoldan gelen darbeler, tekerlekler aracılığı ile çok kısa zaman içerisinde yaylara kinetik enerji olarak iletilir. </a:t>
            </a:r>
          </a:p>
          <a:p>
            <a:pPr>
              <a:spcAft>
                <a:spcPts val="1200"/>
              </a:spcAft>
            </a:pPr>
            <a:r>
              <a:rPr lang="tr-TR" dirty="0"/>
              <a:t>Yaylar bu enerjiyi sıkışmak suretiyle potansiyel enerji olarak üzerine depolar. </a:t>
            </a:r>
          </a:p>
          <a:p>
            <a:pPr>
              <a:spcAft>
                <a:spcPts val="1200"/>
              </a:spcAft>
            </a:pPr>
            <a:r>
              <a:rPr lang="tr-TR" dirty="0"/>
              <a:t>Bir süre sonra yaylar, oldukça yavaş bir salınım hareketiyle potansiyel enerjiyi kinetik enerjiye dönüştürerek bırakır. Böylece yoldan gelen darbeler şasiye geçmeden yay üzerinde </a:t>
            </a:r>
            <a:r>
              <a:rPr lang="tr-TR" dirty="0" err="1"/>
              <a:t>sönümlenmiş</a:t>
            </a:r>
            <a:r>
              <a:rPr lang="tr-TR" dirty="0"/>
              <a:t> olur.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Süspansiyon Sistemi Elemanları</a:t>
            </a:r>
          </a:p>
        </p:txBody>
      </p:sp>
      <p:sp>
        <p:nvSpPr>
          <p:cNvPr id="3" name="2 İçerik Yer Tutucusu"/>
          <p:cNvSpPr>
            <a:spLocks noGrp="1"/>
          </p:cNvSpPr>
          <p:nvPr>
            <p:ph idx="1"/>
          </p:nvPr>
        </p:nvSpPr>
        <p:spPr/>
        <p:txBody>
          <a:bodyPr>
            <a:normAutofit/>
          </a:bodyPr>
          <a:lstStyle/>
          <a:p>
            <a:pPr>
              <a:spcAft>
                <a:spcPts val="1200"/>
              </a:spcAft>
              <a:buNone/>
            </a:pPr>
            <a:r>
              <a:rPr lang="tr-TR" dirty="0"/>
              <a:t>	</a:t>
            </a:r>
            <a:r>
              <a:rPr lang="tr-TR" b="1" dirty="0">
                <a:solidFill>
                  <a:srgbClr val="002060"/>
                </a:solidFill>
              </a:rPr>
              <a:t>Yayların Çeşitleri</a:t>
            </a:r>
          </a:p>
          <a:p>
            <a:pPr marL="633222" indent="-514350">
              <a:buFont typeface="+mj-lt"/>
              <a:buAutoNum type="arabicParenR"/>
            </a:pPr>
            <a:r>
              <a:rPr lang="tr-TR" dirty="0"/>
              <a:t>Yaprak yaylar</a:t>
            </a:r>
          </a:p>
          <a:p>
            <a:pPr marL="633222" indent="-514350">
              <a:buFont typeface="+mj-lt"/>
              <a:buAutoNum type="arabicParenR"/>
            </a:pPr>
            <a:r>
              <a:rPr lang="tr-TR" dirty="0"/>
              <a:t>Helezon yaylar</a:t>
            </a:r>
          </a:p>
          <a:p>
            <a:pPr marL="633222" indent="-514350">
              <a:buFont typeface="+mj-lt"/>
              <a:buAutoNum type="arabicParenR"/>
            </a:pPr>
            <a:r>
              <a:rPr lang="tr-TR" dirty="0"/>
              <a:t>Burulma çubuklu yaylar</a:t>
            </a:r>
          </a:p>
          <a:p>
            <a:pPr marL="633222" indent="-514350">
              <a:buFont typeface="+mj-lt"/>
              <a:buAutoNum type="arabicParenR"/>
            </a:pPr>
            <a:r>
              <a:rPr lang="tr-TR" dirty="0"/>
              <a:t>Hava yayları (</a:t>
            </a:r>
            <a:r>
              <a:rPr lang="tr-TR" dirty="0" err="1"/>
              <a:t>pnömatik</a:t>
            </a:r>
            <a:r>
              <a:rPr lang="tr-TR" dirty="0"/>
              <a:t> ve </a:t>
            </a:r>
            <a:r>
              <a:rPr lang="tr-TR" dirty="0" err="1"/>
              <a:t>hidro</a:t>
            </a:r>
            <a:r>
              <a:rPr lang="tr-TR" dirty="0"/>
              <a:t>-</a:t>
            </a:r>
            <a:r>
              <a:rPr lang="tr-TR" dirty="0" err="1"/>
              <a:t>pnömatik</a:t>
            </a:r>
            <a:r>
              <a:rPr lang="tr-TR" dirty="0"/>
              <a:t> yaylar)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681329" y="1988840"/>
            <a:ext cx="4283159" cy="4242445"/>
          </a:xfrm>
          <a:prstGeom prst="rect">
            <a:avLst/>
          </a:prstGeom>
          <a:noFill/>
          <a:ln w="9525">
            <a:noFill/>
            <a:miter lim="800000"/>
            <a:headEnd/>
            <a:tailEnd/>
          </a:ln>
        </p:spPr>
      </p:pic>
      <p:sp>
        <p:nvSpPr>
          <p:cNvPr id="2" name="1 Başlık"/>
          <p:cNvSpPr>
            <a:spLocks noGrp="1"/>
          </p:cNvSpPr>
          <p:nvPr>
            <p:ph type="title"/>
          </p:nvPr>
        </p:nvSpPr>
        <p:spPr/>
        <p:txBody>
          <a:bodyPr/>
          <a:lstStyle/>
          <a:p>
            <a:r>
              <a:rPr lang="tr-TR" dirty="0"/>
              <a:t>Süspansiyon Sistemi Elemanları</a:t>
            </a:r>
          </a:p>
        </p:txBody>
      </p:sp>
      <p:sp>
        <p:nvSpPr>
          <p:cNvPr id="3" name="2 İçerik Yer Tutucusu"/>
          <p:cNvSpPr>
            <a:spLocks noGrp="1"/>
          </p:cNvSpPr>
          <p:nvPr>
            <p:ph idx="1"/>
          </p:nvPr>
        </p:nvSpPr>
        <p:spPr>
          <a:xfrm>
            <a:off x="107504" y="1611703"/>
            <a:ext cx="4320480" cy="4913641"/>
          </a:xfrm>
        </p:spPr>
        <p:txBody>
          <a:bodyPr>
            <a:normAutofit fontScale="62500" lnSpcReduction="20000"/>
          </a:bodyPr>
          <a:lstStyle/>
          <a:p>
            <a:pPr algn="just">
              <a:lnSpc>
                <a:spcPct val="120000"/>
              </a:lnSpc>
              <a:spcAft>
                <a:spcPts val="1200"/>
              </a:spcAft>
              <a:buNone/>
            </a:pPr>
            <a:r>
              <a:rPr lang="tr-TR" dirty="0"/>
              <a:t>	</a:t>
            </a:r>
            <a:r>
              <a:rPr lang="tr-TR" b="1" dirty="0">
                <a:solidFill>
                  <a:srgbClr val="002060"/>
                </a:solidFill>
              </a:rPr>
              <a:t>Yaprak Yaylar</a:t>
            </a:r>
          </a:p>
          <a:p>
            <a:pPr algn="just">
              <a:lnSpc>
                <a:spcPct val="120000"/>
              </a:lnSpc>
              <a:spcAft>
                <a:spcPts val="1200"/>
              </a:spcAft>
            </a:pPr>
            <a:r>
              <a:rPr lang="tr-TR" dirty="0"/>
              <a:t>Motorlu taşıtlarda yaprak yaylar çoğunlukla arka süspansiyon donanımında kullanılırlar. </a:t>
            </a:r>
          </a:p>
          <a:p>
            <a:pPr algn="just">
              <a:lnSpc>
                <a:spcPct val="120000"/>
              </a:lnSpc>
              <a:spcAft>
                <a:spcPts val="1200"/>
              </a:spcAft>
            </a:pPr>
            <a:r>
              <a:rPr lang="tr-TR" dirty="0"/>
              <a:t>Makas olarak da adlandırılan yaprak yaylar günümüzde binek otomobillerinde pek kullanılmaz, çoğunlukla iş makineleri kamyon ve kamyonetlerde kullanılmaktadır.</a:t>
            </a:r>
          </a:p>
          <a:p>
            <a:pPr algn="just">
              <a:lnSpc>
                <a:spcPct val="120000"/>
              </a:lnSpc>
              <a:spcAft>
                <a:spcPts val="1200"/>
              </a:spcAft>
            </a:pPr>
            <a:r>
              <a:rPr lang="tr-TR" dirty="0"/>
              <a:t>Yaprak yaylar yassı çelikten bant şeklinde kıvrılarak yapılırlar. Birkaç ince yaprağın kısadan uzuna doğru üst üste demetlenmesiyle oluşur.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t="6897"/>
          <a:stretch>
            <a:fillRect/>
          </a:stretch>
        </p:blipFill>
        <p:spPr bwMode="auto">
          <a:xfrm>
            <a:off x="5580112" y="1556792"/>
            <a:ext cx="2857500" cy="1944216"/>
          </a:xfrm>
          <a:prstGeom prst="rect">
            <a:avLst/>
          </a:prstGeom>
          <a:noFill/>
          <a:ln w="9525">
            <a:noFill/>
            <a:miter lim="800000"/>
            <a:headEnd/>
            <a:tailEnd/>
          </a:ln>
        </p:spPr>
      </p:pic>
      <p:sp>
        <p:nvSpPr>
          <p:cNvPr id="2" name="1 Başlık"/>
          <p:cNvSpPr>
            <a:spLocks noGrp="1"/>
          </p:cNvSpPr>
          <p:nvPr>
            <p:ph type="title"/>
          </p:nvPr>
        </p:nvSpPr>
        <p:spPr/>
        <p:txBody>
          <a:bodyPr/>
          <a:lstStyle/>
          <a:p>
            <a:r>
              <a:rPr lang="tr-TR" dirty="0"/>
              <a:t>Süspansiyon Sistemi Elemanları</a:t>
            </a:r>
          </a:p>
        </p:txBody>
      </p:sp>
      <p:sp>
        <p:nvSpPr>
          <p:cNvPr id="3" name="2 İçerik Yer Tutucusu"/>
          <p:cNvSpPr>
            <a:spLocks noGrp="1"/>
          </p:cNvSpPr>
          <p:nvPr>
            <p:ph idx="1"/>
          </p:nvPr>
        </p:nvSpPr>
        <p:spPr>
          <a:xfrm>
            <a:off x="107504" y="1611703"/>
            <a:ext cx="4824536" cy="4913641"/>
          </a:xfrm>
        </p:spPr>
        <p:txBody>
          <a:bodyPr>
            <a:normAutofit fontScale="62500" lnSpcReduction="20000"/>
          </a:bodyPr>
          <a:lstStyle/>
          <a:p>
            <a:pPr algn="just">
              <a:lnSpc>
                <a:spcPct val="120000"/>
              </a:lnSpc>
              <a:spcAft>
                <a:spcPts val="1200"/>
              </a:spcAft>
              <a:buNone/>
            </a:pPr>
            <a:r>
              <a:rPr lang="tr-TR" dirty="0"/>
              <a:t>	</a:t>
            </a:r>
            <a:r>
              <a:rPr lang="tr-TR" b="1" dirty="0">
                <a:solidFill>
                  <a:srgbClr val="002060"/>
                </a:solidFill>
              </a:rPr>
              <a:t>Helezon Yaylar</a:t>
            </a:r>
          </a:p>
          <a:p>
            <a:pPr algn="just">
              <a:spcAft>
                <a:spcPts val="1200"/>
              </a:spcAft>
            </a:pPr>
            <a:r>
              <a:rPr lang="tr-TR" dirty="0"/>
              <a:t>Helezon yaylar, ısıl işlem uygulanmış, bükülüp helezon şekiller verilen özel yay çeliklerinden yapılır. </a:t>
            </a:r>
          </a:p>
          <a:p>
            <a:pPr algn="just">
              <a:spcAft>
                <a:spcPts val="1200"/>
              </a:spcAft>
            </a:pPr>
            <a:r>
              <a:rPr lang="tr-TR" dirty="0"/>
              <a:t>Genellikle yayın bir ucu şasi çerçevesine diğer ucu aksa ya da askı tertibatına bağlıdır. </a:t>
            </a:r>
          </a:p>
          <a:p>
            <a:pPr algn="just">
              <a:spcAft>
                <a:spcPts val="1200"/>
              </a:spcAft>
            </a:pPr>
            <a:r>
              <a:rPr lang="tr-TR" dirty="0"/>
              <a:t>Titreşimleri engellemek için yayın alt ve üst kısımlarına kauçuk takoz ve pabuçlar konulmuştur.</a:t>
            </a:r>
          </a:p>
          <a:p>
            <a:pPr algn="just">
              <a:spcAft>
                <a:spcPts val="1200"/>
              </a:spcAft>
            </a:pPr>
            <a:r>
              <a:rPr lang="tr-TR" dirty="0"/>
              <a:t>Bir helezon yayın üzerine yük tatbik edildiğinde yayın tamamı esneyerek boyu kısalır. </a:t>
            </a:r>
          </a:p>
          <a:p>
            <a:pPr algn="just">
              <a:spcAft>
                <a:spcPts val="1200"/>
              </a:spcAft>
            </a:pPr>
            <a:r>
              <a:rPr lang="tr-TR" dirty="0"/>
              <a:t>Bu şekilde harici enerji depolanarak darbe </a:t>
            </a:r>
            <a:r>
              <a:rPr lang="tr-TR" dirty="0" err="1"/>
              <a:t>sönümlenir</a:t>
            </a:r>
            <a:r>
              <a:rPr lang="tr-TR" dirty="0"/>
              <a:t>.</a:t>
            </a:r>
          </a:p>
        </p:txBody>
      </p:sp>
      <p:pic>
        <p:nvPicPr>
          <p:cNvPr id="4098" name="Picture 2"/>
          <p:cNvPicPr>
            <a:picLocks noChangeAspect="1" noChangeArrowheads="1"/>
          </p:cNvPicPr>
          <p:nvPr/>
        </p:nvPicPr>
        <p:blipFill>
          <a:blip r:embed="rId3" cstate="print"/>
          <a:srcRect/>
          <a:stretch>
            <a:fillRect/>
          </a:stretch>
        </p:blipFill>
        <p:spPr bwMode="auto">
          <a:xfrm>
            <a:off x="5286697" y="3284984"/>
            <a:ext cx="3533775" cy="32766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Süspansiyon Sistemi Elemanları</a:t>
            </a:r>
          </a:p>
        </p:txBody>
      </p:sp>
      <p:sp>
        <p:nvSpPr>
          <p:cNvPr id="3" name="2 İçerik Yer Tutucusu"/>
          <p:cNvSpPr>
            <a:spLocks noGrp="1"/>
          </p:cNvSpPr>
          <p:nvPr>
            <p:ph idx="1"/>
          </p:nvPr>
        </p:nvSpPr>
        <p:spPr>
          <a:xfrm>
            <a:off x="107504" y="1412777"/>
            <a:ext cx="8856984" cy="1512167"/>
          </a:xfrm>
        </p:spPr>
        <p:txBody>
          <a:bodyPr>
            <a:normAutofit fontScale="62500" lnSpcReduction="20000"/>
          </a:bodyPr>
          <a:lstStyle/>
          <a:p>
            <a:pPr>
              <a:lnSpc>
                <a:spcPct val="120000"/>
              </a:lnSpc>
              <a:spcAft>
                <a:spcPts val="1200"/>
              </a:spcAft>
              <a:buNone/>
            </a:pPr>
            <a:r>
              <a:rPr lang="tr-TR" dirty="0"/>
              <a:t>	</a:t>
            </a:r>
            <a:r>
              <a:rPr lang="tr-TR" sz="2900" b="1" dirty="0">
                <a:solidFill>
                  <a:srgbClr val="002060"/>
                </a:solidFill>
              </a:rPr>
              <a:t>Burulma Çubuklu Yaylar</a:t>
            </a:r>
          </a:p>
          <a:p>
            <a:pPr>
              <a:spcAft>
                <a:spcPts val="1200"/>
              </a:spcAft>
            </a:pPr>
            <a:r>
              <a:rPr lang="tr-TR" sz="2900" dirty="0"/>
              <a:t>Bükülebilmeye ve burulmaya dayanıklı yay çeliğinden yapılırlar. </a:t>
            </a:r>
          </a:p>
          <a:p>
            <a:pPr>
              <a:spcAft>
                <a:spcPts val="1200"/>
              </a:spcAft>
            </a:pPr>
            <a:r>
              <a:rPr lang="tr-TR" sz="2900" dirty="0"/>
              <a:t>Çubuğun bir ucu hareketsiz bir şekilde gövdeye, diğer ucu ise dönebilecek serbestlikte alt ya da üst salıncağa bağlanır.</a:t>
            </a:r>
          </a:p>
        </p:txBody>
      </p:sp>
      <p:pic>
        <p:nvPicPr>
          <p:cNvPr id="5122" name="Picture 2"/>
          <p:cNvPicPr>
            <a:picLocks noChangeAspect="1" noChangeArrowheads="1"/>
          </p:cNvPicPr>
          <p:nvPr/>
        </p:nvPicPr>
        <p:blipFill>
          <a:blip r:embed="rId2" cstate="print">
            <a:lum bright="-20000" contrast="30000"/>
          </a:blip>
          <a:srcRect/>
          <a:stretch>
            <a:fillRect/>
          </a:stretch>
        </p:blipFill>
        <p:spPr bwMode="auto">
          <a:xfrm>
            <a:off x="1363114" y="2880320"/>
            <a:ext cx="6881294" cy="386104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Süspansiyon Sistemi Elemanları</a:t>
            </a:r>
          </a:p>
        </p:txBody>
      </p:sp>
      <p:sp>
        <p:nvSpPr>
          <p:cNvPr id="3" name="2 İçerik Yer Tutucusu"/>
          <p:cNvSpPr>
            <a:spLocks noGrp="1"/>
          </p:cNvSpPr>
          <p:nvPr>
            <p:ph idx="1"/>
          </p:nvPr>
        </p:nvSpPr>
        <p:spPr>
          <a:xfrm>
            <a:off x="-36512" y="1484784"/>
            <a:ext cx="9180512" cy="2376264"/>
          </a:xfrm>
        </p:spPr>
        <p:txBody>
          <a:bodyPr>
            <a:normAutofit fontScale="62500" lnSpcReduction="20000"/>
          </a:bodyPr>
          <a:lstStyle/>
          <a:p>
            <a:pPr>
              <a:lnSpc>
                <a:spcPct val="120000"/>
              </a:lnSpc>
              <a:spcAft>
                <a:spcPts val="1200"/>
              </a:spcAft>
              <a:buNone/>
            </a:pPr>
            <a:r>
              <a:rPr lang="tr-TR" dirty="0"/>
              <a:t>	</a:t>
            </a:r>
            <a:r>
              <a:rPr lang="tr-TR" b="1" dirty="0">
                <a:solidFill>
                  <a:srgbClr val="002060"/>
                </a:solidFill>
              </a:rPr>
              <a:t>Havalı Yaylar</a:t>
            </a:r>
          </a:p>
          <a:p>
            <a:pPr>
              <a:spcAft>
                <a:spcPts val="600"/>
              </a:spcAft>
            </a:pPr>
            <a:r>
              <a:rPr lang="tr-TR" dirty="0"/>
              <a:t>Hava yayları gazların sıkıştırıldığında yay gibi esnemesi özelliğinden yararlanılarak yapılmıştır.</a:t>
            </a:r>
          </a:p>
          <a:p>
            <a:pPr>
              <a:spcAft>
                <a:spcPts val="600"/>
              </a:spcAft>
            </a:pPr>
            <a:r>
              <a:rPr lang="tr-TR" dirty="0"/>
              <a:t>Hava yayı tertibatı, metal bir hücre içerisine yerleştirilen esnek bir torbadan ibarettir. </a:t>
            </a:r>
          </a:p>
          <a:p>
            <a:pPr>
              <a:spcAft>
                <a:spcPts val="600"/>
              </a:spcAft>
            </a:pPr>
            <a:r>
              <a:rPr lang="tr-TR" dirty="0"/>
              <a:t>Bu hava dolu torba aracın ağılığını üzerinde taşır. </a:t>
            </a:r>
            <a:r>
              <a:rPr lang="tr-TR" dirty="0" err="1"/>
              <a:t>Sürüşhalinde</a:t>
            </a:r>
            <a:r>
              <a:rPr lang="tr-TR" dirty="0"/>
              <a:t> tekerlek tümseğe çarptığında hava daha da sıkışır ve darbeyi sönümler.</a:t>
            </a:r>
          </a:p>
        </p:txBody>
      </p:sp>
      <p:pic>
        <p:nvPicPr>
          <p:cNvPr id="1026" name="Picture 2"/>
          <p:cNvPicPr>
            <a:picLocks noChangeAspect="1" noChangeArrowheads="1"/>
          </p:cNvPicPr>
          <p:nvPr/>
        </p:nvPicPr>
        <p:blipFill>
          <a:blip r:embed="rId2" cstate="print"/>
          <a:srcRect/>
          <a:stretch>
            <a:fillRect/>
          </a:stretch>
        </p:blipFill>
        <p:spPr bwMode="auto">
          <a:xfrm>
            <a:off x="1331640" y="3771900"/>
            <a:ext cx="6192688" cy="30861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Yönlendirme (Direksiyon) Sistemleri</a:t>
            </a:r>
          </a:p>
        </p:txBody>
      </p:sp>
      <p:sp>
        <p:nvSpPr>
          <p:cNvPr id="3" name="2 İçerik Yer Tutucusu"/>
          <p:cNvSpPr>
            <a:spLocks noGrp="1"/>
          </p:cNvSpPr>
          <p:nvPr>
            <p:ph idx="1"/>
          </p:nvPr>
        </p:nvSpPr>
        <p:spPr>
          <a:xfrm>
            <a:off x="457200" y="1628800"/>
            <a:ext cx="8229600" cy="5082809"/>
          </a:xfrm>
        </p:spPr>
        <p:txBody>
          <a:bodyPr>
            <a:normAutofit fontScale="70000" lnSpcReduction="20000"/>
          </a:bodyPr>
          <a:lstStyle/>
          <a:p>
            <a:pPr algn="just">
              <a:lnSpc>
                <a:spcPct val="120000"/>
              </a:lnSpc>
              <a:spcAft>
                <a:spcPts val="1200"/>
              </a:spcAft>
              <a:buNone/>
            </a:pPr>
            <a:r>
              <a:rPr lang="tr-TR" b="1" dirty="0">
                <a:solidFill>
                  <a:srgbClr val="002060"/>
                </a:solidFill>
              </a:rPr>
              <a:t>GÖREVLERİ</a:t>
            </a:r>
            <a:endParaRPr lang="tr-TR" dirty="0"/>
          </a:p>
          <a:p>
            <a:pPr algn="just">
              <a:lnSpc>
                <a:spcPct val="120000"/>
              </a:lnSpc>
              <a:spcAft>
                <a:spcPts val="1200"/>
              </a:spcAft>
            </a:pPr>
            <a:r>
              <a:rPr lang="tr-TR" dirty="0"/>
              <a:t>Direksiyon sistemi aracın istenilen yöne kolay ve zahmetsiz yönlendirilmesine olanak sağlar. Direksiyon sistemi bir bakıma aracın kılavuz ve yol gösterici sistemidir.</a:t>
            </a:r>
          </a:p>
          <a:p>
            <a:pPr algn="just">
              <a:lnSpc>
                <a:spcPct val="120000"/>
              </a:lnSpc>
              <a:spcAft>
                <a:spcPts val="1200"/>
              </a:spcAft>
            </a:pPr>
            <a:r>
              <a:rPr lang="tr-TR" dirty="0"/>
              <a:t>Araç dar ve virajlı yollarda sürülürken direksiyon sistemi ön tekerlekleri çabuk, kolay ve muntazam bir şekilde çevirebilmelidir.</a:t>
            </a:r>
          </a:p>
          <a:p>
            <a:pPr algn="just">
              <a:lnSpc>
                <a:spcPct val="120000"/>
              </a:lnSpc>
              <a:spcAft>
                <a:spcPts val="1200"/>
              </a:spcAft>
            </a:pPr>
            <a:r>
              <a:rPr lang="tr-TR" dirty="0"/>
              <a:t>Direksiyonu çevirmek için uygulanacak kuvvet, olumsuz bir etken yok ise fazla olmamalıdır.</a:t>
            </a:r>
          </a:p>
          <a:p>
            <a:pPr algn="just">
              <a:lnSpc>
                <a:spcPct val="120000"/>
              </a:lnSpc>
              <a:spcAft>
                <a:spcPts val="1200"/>
              </a:spcAft>
            </a:pPr>
            <a:r>
              <a:rPr lang="tr-TR" dirty="0"/>
              <a:t>Araç dönüş işlemini tamamlandıktan sonra direksiyon simdi düz konuma sürücü fazla efor sarf etmeden dönebilmelidir.</a:t>
            </a:r>
          </a:p>
          <a:p>
            <a:pPr algn="just">
              <a:lnSpc>
                <a:spcPct val="120000"/>
              </a:lnSpc>
              <a:spcAft>
                <a:spcPts val="1200"/>
              </a:spcAft>
            </a:pPr>
            <a:r>
              <a:rPr lang="tr-TR" dirty="0"/>
              <a:t>Bozuk yol yüzeyinden gelen darbelerin direksiyon hâkimiyetinin kaybedilmesine neden olmamalıdır.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b="30683"/>
          <a:stretch>
            <a:fillRect/>
          </a:stretch>
        </p:blipFill>
        <p:spPr bwMode="auto">
          <a:xfrm>
            <a:off x="0" y="4005064"/>
            <a:ext cx="5629275" cy="2304256"/>
          </a:xfrm>
          <a:prstGeom prst="rect">
            <a:avLst/>
          </a:prstGeom>
          <a:noFill/>
          <a:ln w="9525">
            <a:noFill/>
            <a:miter lim="800000"/>
            <a:headEnd/>
            <a:tailEnd/>
          </a:ln>
        </p:spPr>
      </p:pic>
      <p:sp>
        <p:nvSpPr>
          <p:cNvPr id="2" name="1 Başlık"/>
          <p:cNvSpPr>
            <a:spLocks noGrp="1"/>
          </p:cNvSpPr>
          <p:nvPr>
            <p:ph type="title"/>
          </p:nvPr>
        </p:nvSpPr>
        <p:spPr/>
        <p:txBody>
          <a:bodyPr>
            <a:normAutofit fontScale="90000"/>
          </a:bodyPr>
          <a:lstStyle/>
          <a:p>
            <a:r>
              <a:rPr lang="tr-TR" dirty="0"/>
              <a:t>Yönlendirme (Direksiyon) Sistemleri</a:t>
            </a:r>
          </a:p>
        </p:txBody>
      </p:sp>
      <p:sp>
        <p:nvSpPr>
          <p:cNvPr id="3" name="2 İçerik Yer Tutucusu"/>
          <p:cNvSpPr>
            <a:spLocks noGrp="1"/>
          </p:cNvSpPr>
          <p:nvPr>
            <p:ph idx="1"/>
          </p:nvPr>
        </p:nvSpPr>
        <p:spPr>
          <a:xfrm>
            <a:off x="5220072" y="1628800"/>
            <a:ext cx="3744416" cy="5040560"/>
          </a:xfrm>
        </p:spPr>
        <p:txBody>
          <a:bodyPr>
            <a:normAutofit fontScale="62500" lnSpcReduction="20000"/>
          </a:bodyPr>
          <a:lstStyle/>
          <a:p>
            <a:pPr indent="-360000" algn="just">
              <a:spcBef>
                <a:spcPts val="1800"/>
              </a:spcBef>
            </a:pPr>
            <a:r>
              <a:rPr lang="tr-TR" dirty="0"/>
              <a:t>Sürücünün direksiyon simidine uyguladığı çevirme hareketi, sistem tarafından ön tekerleklerin yönlendirilmesinde kullanılmaktadır. </a:t>
            </a:r>
          </a:p>
          <a:p>
            <a:pPr indent="-360000" algn="just">
              <a:spcBef>
                <a:spcPts val="1800"/>
              </a:spcBef>
            </a:pPr>
            <a:r>
              <a:rPr lang="tr-TR" dirty="0"/>
              <a:t>Gelişen teknoloji ile birlikte araçlara eklenen sistemlerden dolayı ağırlıkları artmıştır. Aynı zamanda araç hızlarında da artış olmuştur. Daha fazla güç kullanma gereği duyulmuştur. </a:t>
            </a:r>
          </a:p>
          <a:p>
            <a:pPr indent="-360000" algn="just">
              <a:spcBef>
                <a:spcPts val="1800"/>
              </a:spcBef>
            </a:pPr>
            <a:r>
              <a:rPr lang="tr-TR" dirty="0"/>
              <a:t>Uzun süre kullanılan sonsuz dişli sistemlerinin yerini hafif ve çabuk tepki veren sistemler almıştır.</a:t>
            </a:r>
          </a:p>
        </p:txBody>
      </p:sp>
      <p:pic>
        <p:nvPicPr>
          <p:cNvPr id="1026" name="Picture 2"/>
          <p:cNvPicPr>
            <a:picLocks noChangeAspect="1" noChangeArrowheads="1"/>
          </p:cNvPicPr>
          <p:nvPr/>
        </p:nvPicPr>
        <p:blipFill>
          <a:blip r:embed="rId3" cstate="print"/>
          <a:srcRect/>
          <a:stretch>
            <a:fillRect/>
          </a:stretch>
        </p:blipFill>
        <p:spPr bwMode="auto">
          <a:xfrm>
            <a:off x="323528" y="1628800"/>
            <a:ext cx="4714875" cy="2314575"/>
          </a:xfrm>
          <a:prstGeom prst="rect">
            <a:avLst/>
          </a:prstGeom>
          <a:noFill/>
          <a:ln w="9525">
            <a:noFill/>
            <a:miter lim="800000"/>
            <a:headEnd/>
            <a:tailEnd/>
          </a:ln>
        </p:spPr>
      </p:pic>
      <p:sp>
        <p:nvSpPr>
          <p:cNvPr id="6" name="5 Metin kutusu"/>
          <p:cNvSpPr txBox="1"/>
          <p:nvPr/>
        </p:nvSpPr>
        <p:spPr>
          <a:xfrm>
            <a:off x="1115616" y="6093296"/>
            <a:ext cx="936104" cy="369332"/>
          </a:xfrm>
          <a:prstGeom prst="rect">
            <a:avLst/>
          </a:prstGeom>
          <a:solidFill>
            <a:schemeClr val="bg1"/>
          </a:solidFill>
        </p:spPr>
        <p:txBody>
          <a:bodyPr wrap="square" rtlCol="0">
            <a:spAutoFit/>
          </a:bodyPr>
          <a:lstStyle/>
          <a:p>
            <a:r>
              <a:rPr lang="tr-TR" dirty="0" err="1"/>
              <a:t>Pinyon</a:t>
            </a:r>
            <a:endParaRPr lang="tr-TR" dirty="0"/>
          </a:p>
        </p:txBody>
      </p:sp>
      <p:sp>
        <p:nvSpPr>
          <p:cNvPr id="7" name="6 Metin kutusu"/>
          <p:cNvSpPr txBox="1"/>
          <p:nvPr/>
        </p:nvSpPr>
        <p:spPr>
          <a:xfrm>
            <a:off x="2051720" y="6237312"/>
            <a:ext cx="1224136" cy="369332"/>
          </a:xfrm>
          <a:prstGeom prst="rect">
            <a:avLst/>
          </a:prstGeom>
          <a:solidFill>
            <a:schemeClr val="bg1"/>
          </a:solidFill>
        </p:spPr>
        <p:txBody>
          <a:bodyPr wrap="square" rtlCol="0">
            <a:spAutoFit/>
          </a:bodyPr>
          <a:lstStyle/>
          <a:p>
            <a:r>
              <a:rPr lang="tr-TR" dirty="0" err="1"/>
              <a:t>Kremayer</a:t>
            </a:r>
            <a:endParaRPr lang="tr-TR" dirty="0"/>
          </a:p>
        </p:txBody>
      </p:sp>
      <p:sp>
        <p:nvSpPr>
          <p:cNvPr id="8" name="7 Metin kutusu"/>
          <p:cNvSpPr txBox="1"/>
          <p:nvPr/>
        </p:nvSpPr>
        <p:spPr>
          <a:xfrm>
            <a:off x="3995936" y="6309320"/>
            <a:ext cx="1872208" cy="369332"/>
          </a:xfrm>
          <a:prstGeom prst="rect">
            <a:avLst/>
          </a:prstGeom>
          <a:solidFill>
            <a:schemeClr val="bg1"/>
          </a:solidFill>
        </p:spPr>
        <p:txBody>
          <a:bodyPr wrap="square" rtlCol="0">
            <a:spAutoFit/>
          </a:bodyPr>
          <a:lstStyle/>
          <a:p>
            <a:r>
              <a:rPr lang="tr-TR" dirty="0" err="1"/>
              <a:t>Kremayer</a:t>
            </a:r>
            <a:r>
              <a:rPr lang="tr-TR" dirty="0"/>
              <a:t> Ucu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Yönlendirme (Direksiyon) Sistemleri</a:t>
            </a:r>
          </a:p>
        </p:txBody>
      </p:sp>
      <p:sp>
        <p:nvSpPr>
          <p:cNvPr id="3" name="2 İçerik Yer Tutucusu"/>
          <p:cNvSpPr>
            <a:spLocks noGrp="1"/>
          </p:cNvSpPr>
          <p:nvPr>
            <p:ph idx="1"/>
          </p:nvPr>
        </p:nvSpPr>
        <p:spPr/>
        <p:txBody>
          <a:bodyPr>
            <a:normAutofit fontScale="70000" lnSpcReduction="20000"/>
          </a:bodyPr>
          <a:lstStyle/>
          <a:p>
            <a:pPr algn="just">
              <a:spcAft>
                <a:spcPts val="1200"/>
              </a:spcAft>
              <a:buNone/>
            </a:pPr>
            <a:r>
              <a:rPr lang="tr-TR" b="1" dirty="0">
                <a:solidFill>
                  <a:srgbClr val="002060"/>
                </a:solidFill>
              </a:rPr>
              <a:t>	Mekanik Direksiyon Sistemleri</a:t>
            </a:r>
            <a:endParaRPr lang="tr-TR" dirty="0">
              <a:solidFill>
                <a:srgbClr val="002060"/>
              </a:solidFill>
            </a:endParaRPr>
          </a:p>
          <a:p>
            <a:pPr algn="just">
              <a:spcAft>
                <a:spcPts val="1200"/>
              </a:spcAft>
            </a:pPr>
            <a:r>
              <a:rPr lang="tr-TR" dirty="0"/>
              <a:t>Basit bir direksiyon sistemi; direksiyon simidi direksiyon dişli kutusu, rotlar, direksiyon deveboynu kolları ve tekerleklerden ibarettir. </a:t>
            </a:r>
          </a:p>
          <a:p>
            <a:pPr algn="just">
              <a:spcAft>
                <a:spcPts val="1200"/>
              </a:spcAft>
            </a:pPr>
            <a:r>
              <a:rPr lang="tr-TR" dirty="0"/>
              <a:t>Ön tekerlekler, ön akslar üzerindedir. Ön akslarda başlık pimi ya da küresel mafsallar üzerinden salıncak kollarına, diğer taraftan da rotlara bağlanmışlardır. </a:t>
            </a:r>
          </a:p>
          <a:p>
            <a:pPr algn="just">
              <a:spcAft>
                <a:spcPts val="1200"/>
              </a:spcAft>
            </a:pPr>
            <a:r>
              <a:rPr lang="tr-TR" dirty="0"/>
              <a:t>Direksiyon simidi herhangi bir yöne döndürüldüğü zaman, direksiyon dişli kutusunun içindeki sektör dişlisi komuta kolunun sağa ya da sola hareket etmesine yol açar. Komuta kolunun bu ileri geri çalışması direksiyon deveboynu üzerinde etki yapar ve direksiyon deveboynunu ya da dingil başını iter veya çeker. </a:t>
            </a:r>
          </a:p>
          <a:p>
            <a:pPr algn="just">
              <a:spcAft>
                <a:spcPts val="1200"/>
              </a:spcAft>
            </a:pPr>
            <a:r>
              <a:rPr lang="tr-TR" dirty="0"/>
              <a:t>Bunlara bağlı olarak tekerlekler istenilen yöne doğru dönmeye zorlanır ve böylece istenilen yönde hareket eder.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Yönlendirme (Direksiyon) Sistemleri</a:t>
            </a:r>
          </a:p>
        </p:txBody>
      </p:sp>
      <p:pic>
        <p:nvPicPr>
          <p:cNvPr id="3074" name="Picture 2"/>
          <p:cNvPicPr>
            <a:picLocks noChangeAspect="1" noChangeArrowheads="1"/>
          </p:cNvPicPr>
          <p:nvPr/>
        </p:nvPicPr>
        <p:blipFill>
          <a:blip r:embed="rId2" cstate="print"/>
          <a:srcRect/>
          <a:stretch>
            <a:fillRect/>
          </a:stretch>
        </p:blipFill>
        <p:spPr bwMode="auto">
          <a:xfrm>
            <a:off x="58527" y="1484784"/>
            <a:ext cx="8977969" cy="5301208"/>
          </a:xfrm>
          <a:prstGeom prst="rect">
            <a:avLst/>
          </a:prstGeom>
          <a:noFill/>
          <a:ln w="9525">
            <a:noFill/>
            <a:miter lim="800000"/>
            <a:headEnd/>
            <a:tailEnd/>
          </a:ln>
        </p:spPr>
      </p:pic>
      <p:sp>
        <p:nvSpPr>
          <p:cNvPr id="5" name="4 Metin kutusu"/>
          <p:cNvSpPr txBox="1"/>
          <p:nvPr/>
        </p:nvSpPr>
        <p:spPr>
          <a:xfrm>
            <a:off x="683568" y="5733256"/>
            <a:ext cx="4824536" cy="369332"/>
          </a:xfrm>
          <a:prstGeom prst="rect">
            <a:avLst/>
          </a:prstGeom>
          <a:noFill/>
        </p:spPr>
        <p:txBody>
          <a:bodyPr wrap="square" rtlCol="0">
            <a:spAutoFit/>
          </a:bodyPr>
          <a:lstStyle/>
          <a:p>
            <a:r>
              <a:rPr lang="tr-TR" b="1" i="1" dirty="0"/>
              <a:t>MEKANİK DİREKSİYON SİSTEMİ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827584" y="2813666"/>
            <a:ext cx="7600950" cy="4057650"/>
          </a:xfrm>
          <a:prstGeom prst="rect">
            <a:avLst/>
          </a:prstGeom>
          <a:noFill/>
          <a:ln w="9525">
            <a:noFill/>
            <a:miter lim="800000"/>
            <a:headEnd/>
            <a:tailEnd/>
          </a:ln>
        </p:spPr>
      </p:pic>
      <p:sp>
        <p:nvSpPr>
          <p:cNvPr id="2" name="1 Başlık"/>
          <p:cNvSpPr>
            <a:spLocks noGrp="1"/>
          </p:cNvSpPr>
          <p:nvPr>
            <p:ph type="title"/>
          </p:nvPr>
        </p:nvSpPr>
        <p:spPr/>
        <p:txBody>
          <a:bodyPr>
            <a:normAutofit fontScale="90000"/>
          </a:bodyPr>
          <a:lstStyle/>
          <a:p>
            <a:r>
              <a:rPr lang="tr-TR" dirty="0"/>
              <a:t>Yönlendirme (Direksiyon) Sistemleri</a:t>
            </a:r>
          </a:p>
        </p:txBody>
      </p:sp>
      <p:sp>
        <p:nvSpPr>
          <p:cNvPr id="3" name="2 İçerik Yer Tutucusu"/>
          <p:cNvSpPr>
            <a:spLocks noGrp="1"/>
          </p:cNvSpPr>
          <p:nvPr>
            <p:ph idx="1"/>
          </p:nvPr>
        </p:nvSpPr>
        <p:spPr>
          <a:xfrm>
            <a:off x="0" y="1484785"/>
            <a:ext cx="9144000" cy="1440159"/>
          </a:xfrm>
        </p:spPr>
        <p:txBody>
          <a:bodyPr>
            <a:normAutofit fontScale="62500" lnSpcReduction="20000"/>
          </a:bodyPr>
          <a:lstStyle/>
          <a:p>
            <a:pPr>
              <a:spcAft>
                <a:spcPts val="1200"/>
              </a:spcAft>
              <a:buNone/>
            </a:pPr>
            <a:r>
              <a:rPr lang="tr-TR" b="1" dirty="0">
                <a:solidFill>
                  <a:srgbClr val="002060"/>
                </a:solidFill>
              </a:rPr>
              <a:t>	</a:t>
            </a:r>
            <a:r>
              <a:rPr lang="tr-TR" sz="3800" b="1" dirty="0">
                <a:solidFill>
                  <a:srgbClr val="002060"/>
                </a:solidFill>
              </a:rPr>
              <a:t>Hidrolik Yardımlı Direksiyon Sistemleri</a:t>
            </a:r>
            <a:endParaRPr lang="tr-TR" b="1" dirty="0">
              <a:solidFill>
                <a:srgbClr val="002060"/>
              </a:solidFill>
            </a:endParaRPr>
          </a:p>
          <a:p>
            <a:pPr>
              <a:spcAft>
                <a:spcPts val="1200"/>
              </a:spcAft>
            </a:pPr>
            <a:r>
              <a:rPr lang="tr-TR" dirty="0"/>
              <a:t>Döndürme kuvvetini azaltmak ve sürücüye aracı daha kolay komuta etme imkânı vermek üzere düzenlenmiştir. Bunu gerçekleştirmek için için hidrolik basıncından yararlanılarak direksiyon dişli kutusunda meydana getirilen kuvvet artırılır.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Yönlendirme (Direksiyon) Sistemleri</a:t>
            </a:r>
          </a:p>
        </p:txBody>
      </p:sp>
      <p:pic>
        <p:nvPicPr>
          <p:cNvPr id="5122" name="Picture 2"/>
          <p:cNvPicPr>
            <a:picLocks noChangeAspect="1" noChangeArrowheads="1"/>
          </p:cNvPicPr>
          <p:nvPr/>
        </p:nvPicPr>
        <p:blipFill>
          <a:blip r:embed="rId2" cstate="print"/>
          <a:srcRect/>
          <a:stretch>
            <a:fillRect/>
          </a:stretch>
        </p:blipFill>
        <p:spPr bwMode="auto">
          <a:xfrm>
            <a:off x="3264674" y="1484784"/>
            <a:ext cx="5771822" cy="5373216"/>
          </a:xfrm>
          <a:prstGeom prst="rect">
            <a:avLst/>
          </a:prstGeom>
          <a:noFill/>
          <a:ln w="9525">
            <a:noFill/>
            <a:miter lim="800000"/>
            <a:headEnd/>
            <a:tailEnd/>
          </a:ln>
        </p:spPr>
      </p:pic>
      <p:sp>
        <p:nvSpPr>
          <p:cNvPr id="3" name="2 İçerik Yer Tutucusu"/>
          <p:cNvSpPr>
            <a:spLocks noGrp="1"/>
          </p:cNvSpPr>
          <p:nvPr>
            <p:ph idx="1"/>
          </p:nvPr>
        </p:nvSpPr>
        <p:spPr>
          <a:xfrm>
            <a:off x="107504" y="1556792"/>
            <a:ext cx="3888432" cy="4750153"/>
          </a:xfrm>
        </p:spPr>
        <p:txBody>
          <a:bodyPr>
            <a:normAutofit fontScale="85000" lnSpcReduction="10000"/>
          </a:bodyPr>
          <a:lstStyle/>
          <a:p>
            <a:pPr indent="0">
              <a:spcAft>
                <a:spcPts val="1200"/>
              </a:spcAft>
              <a:buNone/>
            </a:pPr>
            <a:r>
              <a:rPr lang="tr-TR" b="1" dirty="0">
                <a:solidFill>
                  <a:srgbClr val="002060"/>
                </a:solidFill>
              </a:rPr>
              <a:t>Elektrik Yardımlı Direksiyon Sistemleri</a:t>
            </a:r>
          </a:p>
          <a:p>
            <a:pPr>
              <a:spcAft>
                <a:spcPts val="1200"/>
              </a:spcAft>
            </a:pPr>
            <a:r>
              <a:rPr lang="tr-TR" dirty="0"/>
              <a:t>Elektrik yardımlı direksiyon sistemi sürücü tarafından çevrilen direksiyonu bir elektrik motoru aracılığıyla destekler. </a:t>
            </a:r>
          </a:p>
          <a:p>
            <a:pPr>
              <a:spcAft>
                <a:spcPts val="1200"/>
              </a:spcAft>
            </a:pPr>
            <a:r>
              <a:rPr lang="tr-TR" dirty="0"/>
              <a:t>Bu motor gerçekte bir sonsuz dişliyi hareket ettirir.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Süspansiyon Sistemi</a:t>
            </a:r>
          </a:p>
        </p:txBody>
      </p:sp>
      <p:sp>
        <p:nvSpPr>
          <p:cNvPr id="3" name="2 İçerik Yer Tutucusu"/>
          <p:cNvSpPr>
            <a:spLocks noGrp="1"/>
          </p:cNvSpPr>
          <p:nvPr>
            <p:ph idx="1"/>
          </p:nvPr>
        </p:nvSpPr>
        <p:spPr/>
        <p:txBody>
          <a:bodyPr>
            <a:normAutofit fontScale="77500" lnSpcReduction="20000"/>
          </a:bodyPr>
          <a:lstStyle/>
          <a:p>
            <a:pPr algn="just">
              <a:spcAft>
                <a:spcPts val="1200"/>
              </a:spcAft>
            </a:pPr>
            <a:r>
              <a:rPr lang="tr-TR" dirty="0"/>
              <a:t>Araç gövdesi ile tekerlekler arasına yerleştirilen süspansiyon sistemi, yolun yapısından kaynaklanan titreşimleri sönümlemek üzere tasarlanmıştır. </a:t>
            </a:r>
          </a:p>
          <a:p>
            <a:pPr algn="just">
              <a:spcAft>
                <a:spcPts val="1200"/>
              </a:spcAft>
            </a:pPr>
            <a:r>
              <a:rPr lang="tr-TR" dirty="0"/>
              <a:t>Süspansiyon sistemi sürüş konforu ve güvenliği açısından ihtiyaç duyulan bir sistemdir.</a:t>
            </a:r>
          </a:p>
          <a:p>
            <a:pPr algn="just">
              <a:spcAft>
                <a:spcPts val="1200"/>
              </a:spcAft>
            </a:pPr>
            <a:r>
              <a:rPr lang="tr-TR" dirty="0"/>
              <a:t>Direksiyon sistemi, ön düzen geometrisi ve tekerleklerle bir bütünlük içerisinde çalışır.</a:t>
            </a:r>
          </a:p>
          <a:p>
            <a:pPr algn="just">
              <a:spcAft>
                <a:spcPts val="1200"/>
              </a:spcAft>
            </a:pPr>
            <a:r>
              <a:rPr lang="tr-TR" dirty="0"/>
              <a:t>Süspansiyon sistemi otomobilin ağırlığını taşıdığı gibi lastiklerin yola tutunmasını da sağlamalıdır.</a:t>
            </a:r>
          </a:p>
          <a:p>
            <a:pPr algn="just">
              <a:spcAft>
                <a:spcPts val="1200"/>
              </a:spcAft>
            </a:pPr>
            <a:r>
              <a:rPr lang="tr-TR" dirty="0"/>
              <a:t>Otomobilin yol tutuşu hayati önem taşır; çünkü aracın aktif güvenliği, dengesi ve konforu bu sistemin sağlıklı çalışmasına bağlıdır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Süspansiyon Sistemi</a:t>
            </a:r>
          </a:p>
        </p:txBody>
      </p:sp>
      <p:pic>
        <p:nvPicPr>
          <p:cNvPr id="1026" name="Picture 2"/>
          <p:cNvPicPr>
            <a:picLocks noChangeAspect="1" noChangeArrowheads="1"/>
          </p:cNvPicPr>
          <p:nvPr/>
        </p:nvPicPr>
        <p:blipFill>
          <a:blip r:embed="rId2" cstate="print"/>
          <a:srcRect/>
          <a:stretch>
            <a:fillRect/>
          </a:stretch>
        </p:blipFill>
        <p:spPr bwMode="auto">
          <a:xfrm>
            <a:off x="683568" y="1503223"/>
            <a:ext cx="7776864" cy="5354777"/>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ül">
  <a:themeElements>
    <a:clrScheme name="Modü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ü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ü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1310</TotalTime>
  <Words>966</Words>
  <Application>Microsoft Office PowerPoint</Application>
  <PresentationFormat>Ekran Gösterisi (4:3)</PresentationFormat>
  <Paragraphs>88</Paragraphs>
  <Slides>18</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18</vt:i4>
      </vt:variant>
    </vt:vector>
  </HeadingPairs>
  <TitlesOfParts>
    <vt:vector size="24" baseType="lpstr">
      <vt:lpstr>Arial</vt:lpstr>
      <vt:lpstr>Corbel</vt:lpstr>
      <vt:lpstr>Wingdings</vt:lpstr>
      <vt:lpstr>Wingdings 2</vt:lpstr>
      <vt:lpstr>Wingdings 3</vt:lpstr>
      <vt:lpstr>Modül</vt:lpstr>
      <vt:lpstr>OTOMOTİV MÜHENDİSLİĞİNE GİRİŞ</vt:lpstr>
      <vt:lpstr>Yönlendirme (Direksiyon) Sistemleri</vt:lpstr>
      <vt:lpstr>Yönlendirme (Direksiyon) Sistemleri</vt:lpstr>
      <vt:lpstr>Yönlendirme (Direksiyon) Sistemleri</vt:lpstr>
      <vt:lpstr>Yönlendirme (Direksiyon) Sistemleri</vt:lpstr>
      <vt:lpstr>Yönlendirme (Direksiyon) Sistemleri</vt:lpstr>
      <vt:lpstr>Yönlendirme (Direksiyon) Sistemleri</vt:lpstr>
      <vt:lpstr>Süspansiyon Sistemi</vt:lpstr>
      <vt:lpstr>Süspansiyon Sistemi</vt:lpstr>
      <vt:lpstr>Süspansiyon Sistemi</vt:lpstr>
      <vt:lpstr>Süspansiyon Sistemi</vt:lpstr>
      <vt:lpstr>Süspansiyon Sistemi</vt:lpstr>
      <vt:lpstr>Süspansiyon Sistemi Elemanları</vt:lpstr>
      <vt:lpstr>Süspansiyon Sistemi Elemanları</vt:lpstr>
      <vt:lpstr>Süspansiyon Sistemi Elemanları</vt:lpstr>
      <vt:lpstr>Süspansiyon Sistemi Elemanları</vt:lpstr>
      <vt:lpstr>Süspansiyon Sistemi Elemanları</vt:lpstr>
      <vt:lpstr>Süspansiyon Sistemi Elemanları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OTOMOTİV MÜHENDİSLİĞİNE GİRİŞ</dc:title>
  <dc:creator>Betta</dc:creator>
  <cp:lastModifiedBy>ALI TEKIN GUNER</cp:lastModifiedBy>
  <cp:revision>75</cp:revision>
  <dcterms:created xsi:type="dcterms:W3CDTF">2013-10-22T08:06:11Z</dcterms:created>
  <dcterms:modified xsi:type="dcterms:W3CDTF">2023-02-22T12:27:52Z</dcterms:modified>
</cp:coreProperties>
</file>