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63" r:id="rId3"/>
    <p:sldId id="264" r:id="rId4"/>
    <p:sldId id="265" r:id="rId5"/>
    <p:sldId id="266" r:id="rId6"/>
    <p:sldId id="267" r:id="rId7"/>
    <p:sldId id="269" r:id="rId8"/>
    <p:sldId id="268" r:id="rId9"/>
    <p:sldId id="287" r:id="rId10"/>
    <p:sldId id="271" r:id="rId11"/>
    <p:sldId id="272" r:id="rId12"/>
    <p:sldId id="276" r:id="rId13"/>
    <p:sldId id="273" r:id="rId14"/>
    <p:sldId id="275" r:id="rId15"/>
    <p:sldId id="277" r:id="rId16"/>
    <p:sldId id="288" r:id="rId17"/>
    <p:sldId id="289" r:id="rId18"/>
    <p:sldId id="290" r:id="rId19"/>
    <p:sldId id="291" r:id="rId20"/>
    <p:sldId id="278" r:id="rId21"/>
    <p:sldId id="279" r:id="rId22"/>
    <p:sldId id="280" r:id="rId23"/>
    <p:sldId id="281" r:id="rId24"/>
    <p:sldId id="282" r:id="rId25"/>
    <p:sldId id="283" r:id="rId26"/>
    <p:sldId id="284" r:id="rId27"/>
    <p:sldId id="285" r:id="rId28"/>
    <p:sldId id="286" r:id="rId29"/>
    <p:sldId id="292" r:id="rId30"/>
    <p:sldId id="293" r:id="rId31"/>
    <p:sldId id="295" r:id="rId32"/>
    <p:sldId id="297" r:id="rId33"/>
    <p:sldId id="29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009AE-54CF-4F20-9A3E-C37A8D5958A9}" v="1" dt="2023-02-22T12:27:20.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73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28C009AE-54CF-4F20-9A3E-C37A8D5958A9}"/>
    <pc:docChg chg="modSld">
      <pc:chgData name="ALI TEKIN GUNER" userId="8a3bfaf7-3db6-4045-837e-88d2495fba61" providerId="ADAL" clId="{28C009AE-54CF-4F20-9A3E-C37A8D5958A9}" dt="2023-02-22T12:27:24.872" v="23" actId="1076"/>
      <pc:docMkLst>
        <pc:docMk/>
      </pc:docMkLst>
      <pc:sldChg chg="addSp modSp mod">
        <pc:chgData name="ALI TEKIN GUNER" userId="8a3bfaf7-3db6-4045-837e-88d2495fba61" providerId="ADAL" clId="{28C009AE-54CF-4F20-9A3E-C37A8D5958A9}" dt="2023-02-22T12:27:24.872" v="23" actId="1076"/>
        <pc:sldMkLst>
          <pc:docMk/>
          <pc:sldMk cId="0" sldId="256"/>
        </pc:sldMkLst>
        <pc:spChg chg="mod">
          <ac:chgData name="ALI TEKIN GUNER" userId="8a3bfaf7-3db6-4045-837e-88d2495fba61" providerId="ADAL" clId="{28C009AE-54CF-4F20-9A3E-C37A8D5958A9}" dt="2023-02-22T12:23:16.557" v="21" actId="20577"/>
          <ac:spMkLst>
            <pc:docMk/>
            <pc:sldMk cId="0" sldId="256"/>
            <ac:spMk id="3" creationId="{00000000-0000-0000-0000-000000000000}"/>
          </ac:spMkLst>
        </pc:spChg>
        <pc:spChg chg="add mod">
          <ac:chgData name="ALI TEKIN GUNER" userId="8a3bfaf7-3db6-4045-837e-88d2495fba61" providerId="ADAL" clId="{28C009AE-54CF-4F20-9A3E-C37A8D5958A9}" dt="2023-02-22T12:27:24.872" v="23" actId="1076"/>
          <ac:spMkLst>
            <pc:docMk/>
            <pc:sldMk cId="0" sldId="256"/>
            <ac:spMk id="4" creationId="{44697B94-487D-FD2B-B006-88C37764D6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a:t>Asıl alt başlık stilini düzenlemek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D9F75050-0E15-4C5B-92B0-66D068882F1F}" type="datetimeFigureOut">
              <a:rPr lang="tr-TR" smtClean="0"/>
              <a:pPr/>
              <a:t>22.02.2023</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F75050-0E15-4C5B-92B0-66D068882F1F}" type="datetimeFigureOut">
              <a:rPr lang="tr-TR" smtClean="0"/>
              <a:pPr/>
              <a:t>22.02.2023</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OTOMOTİV MÜHENDİSLİĞİNE GİRİŞ</a:t>
            </a:r>
          </a:p>
        </p:txBody>
      </p:sp>
      <p:sp>
        <p:nvSpPr>
          <p:cNvPr id="3" name="2 Alt Başlık"/>
          <p:cNvSpPr>
            <a:spLocks noGrp="1"/>
          </p:cNvSpPr>
          <p:nvPr>
            <p:ph type="subTitle" idx="1"/>
          </p:nvPr>
        </p:nvSpPr>
        <p:spPr/>
        <p:txBody>
          <a:bodyPr/>
          <a:lstStyle/>
          <a:p>
            <a:r>
              <a:rPr lang="tr-TR" dirty="0"/>
              <a:t>Dr. Ali Tekin GÜNER</a:t>
            </a:r>
          </a:p>
        </p:txBody>
      </p:sp>
      <p:pic>
        <p:nvPicPr>
          <p:cNvPr id="1026" name="Picture 2"/>
          <p:cNvPicPr>
            <a:picLocks noChangeAspect="1" noChangeArrowheads="1"/>
          </p:cNvPicPr>
          <p:nvPr/>
        </p:nvPicPr>
        <p:blipFill>
          <a:blip r:embed="rId2" cstate="print"/>
          <a:srcRect/>
          <a:stretch>
            <a:fillRect/>
          </a:stretch>
        </p:blipFill>
        <p:spPr bwMode="auto">
          <a:xfrm>
            <a:off x="3779912" y="620688"/>
            <a:ext cx="5143500" cy="2733675"/>
          </a:xfrm>
          <a:prstGeom prst="rect">
            <a:avLst/>
          </a:prstGeom>
          <a:ln>
            <a:noFill/>
          </a:ln>
          <a:effectLst>
            <a:softEdge rad="112500"/>
          </a:effectLst>
        </p:spPr>
      </p:pic>
      <p:sp>
        <p:nvSpPr>
          <p:cNvPr id="4" name="2 Alt Başlık">
            <a:extLst>
              <a:ext uri="{FF2B5EF4-FFF2-40B4-BE49-F238E27FC236}">
                <a16:creationId xmlns:a16="http://schemas.microsoft.com/office/drawing/2014/main" id="{44697B94-487D-FD2B-B006-88C37764D6F4}"/>
              </a:ext>
            </a:extLst>
          </p:cNvPr>
          <p:cNvSpPr txBox="1">
            <a:spLocks/>
          </p:cNvSpPr>
          <p:nvPr/>
        </p:nvSpPr>
        <p:spPr>
          <a:xfrm>
            <a:off x="685800" y="5358384"/>
            <a:ext cx="8077200" cy="1499616"/>
          </a:xfrm>
          <a:prstGeom prst="rect">
            <a:avLst/>
          </a:prstGeom>
        </p:spPr>
        <p:txBody>
          <a:bodyPr vert="horz" lIns="118872" tIns="0" rIns="45720" bIns="0" rtlCol="0" anchor="b">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alitekinguner@pau.edu.tr</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Motorun Parçaları</a:t>
            </a:r>
          </a:p>
        </p:txBody>
      </p:sp>
      <p:sp>
        <p:nvSpPr>
          <p:cNvPr id="3" name="2 İçerik Yer Tutucusu"/>
          <p:cNvSpPr>
            <a:spLocks noGrp="1"/>
          </p:cNvSpPr>
          <p:nvPr>
            <p:ph idx="1"/>
          </p:nvPr>
        </p:nvSpPr>
        <p:spPr>
          <a:xfrm>
            <a:off x="457200" y="1775191"/>
            <a:ext cx="4474840" cy="4625609"/>
          </a:xfrm>
        </p:spPr>
        <p:txBody>
          <a:bodyPr>
            <a:normAutofit lnSpcReduction="10000"/>
          </a:bodyPr>
          <a:lstStyle/>
          <a:p>
            <a:pPr>
              <a:spcBef>
                <a:spcPts val="600"/>
              </a:spcBef>
              <a:buNone/>
            </a:pPr>
            <a:r>
              <a:rPr lang="tr-TR" b="1" dirty="0"/>
              <a:t>	SİLİNDİR (MOTOR) BLOĞU</a:t>
            </a:r>
          </a:p>
          <a:p>
            <a:pPr>
              <a:spcBef>
                <a:spcPts val="600"/>
              </a:spcBef>
            </a:pPr>
            <a:r>
              <a:rPr lang="tr-TR" dirty="0"/>
              <a:t>Motorun ana gövdesini oluşturur.</a:t>
            </a:r>
          </a:p>
          <a:p>
            <a:pPr>
              <a:spcBef>
                <a:spcPts val="600"/>
              </a:spcBef>
            </a:pPr>
            <a:r>
              <a:rPr lang="tr-TR" dirty="0"/>
              <a:t>Pistonlara ve krank miline yataklık yapar.</a:t>
            </a:r>
          </a:p>
          <a:p>
            <a:pPr>
              <a:spcBef>
                <a:spcPts val="600"/>
              </a:spcBef>
            </a:pPr>
            <a:r>
              <a:rPr lang="tr-TR" dirty="0"/>
              <a:t>Motor kulakları vasıtasıyla şasiye bağlanır.</a:t>
            </a:r>
          </a:p>
        </p:txBody>
      </p:sp>
      <p:pic>
        <p:nvPicPr>
          <p:cNvPr id="2051" name="Picture 3"/>
          <p:cNvPicPr>
            <a:picLocks noChangeAspect="1" noChangeArrowheads="1"/>
          </p:cNvPicPr>
          <p:nvPr/>
        </p:nvPicPr>
        <p:blipFill>
          <a:blip r:embed="rId2" cstate="print"/>
          <a:srcRect/>
          <a:stretch>
            <a:fillRect/>
          </a:stretch>
        </p:blipFill>
        <p:spPr bwMode="auto">
          <a:xfrm>
            <a:off x="4847861" y="2420888"/>
            <a:ext cx="4296139" cy="322210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67744" y="4301572"/>
            <a:ext cx="4392488" cy="2556428"/>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Motorun Parçaları</a:t>
            </a:r>
          </a:p>
        </p:txBody>
      </p:sp>
      <p:sp>
        <p:nvSpPr>
          <p:cNvPr id="3" name="2 İçerik Yer Tutucusu"/>
          <p:cNvSpPr>
            <a:spLocks noGrp="1"/>
          </p:cNvSpPr>
          <p:nvPr>
            <p:ph idx="1"/>
          </p:nvPr>
        </p:nvSpPr>
        <p:spPr>
          <a:xfrm>
            <a:off x="457200" y="1775191"/>
            <a:ext cx="8363272" cy="2589913"/>
          </a:xfrm>
        </p:spPr>
        <p:txBody>
          <a:bodyPr>
            <a:normAutofit fontScale="77500" lnSpcReduction="20000"/>
          </a:bodyPr>
          <a:lstStyle/>
          <a:p>
            <a:pPr>
              <a:spcBef>
                <a:spcPts val="600"/>
              </a:spcBef>
              <a:buNone/>
            </a:pPr>
            <a:r>
              <a:rPr lang="tr-TR" b="1" dirty="0"/>
              <a:t>	SİLİNDİR KAPAĞI</a:t>
            </a:r>
          </a:p>
          <a:p>
            <a:pPr>
              <a:spcBef>
                <a:spcPts val="600"/>
              </a:spcBef>
            </a:pPr>
            <a:r>
              <a:rPr lang="tr-TR" dirty="0"/>
              <a:t>Silindir bloğunun üzerini kapatır, yanma odalarını oluşturur.</a:t>
            </a:r>
          </a:p>
          <a:p>
            <a:pPr>
              <a:spcBef>
                <a:spcPts val="600"/>
              </a:spcBef>
            </a:pPr>
            <a:r>
              <a:rPr lang="tr-TR" dirty="0"/>
              <a:t>Üzerinde bujileri, emme ve egzoz supaplarını, enjektörleri taşır.</a:t>
            </a:r>
          </a:p>
          <a:p>
            <a:pPr>
              <a:spcBef>
                <a:spcPts val="600"/>
              </a:spcBef>
            </a:pPr>
            <a:r>
              <a:rPr lang="tr-TR" dirty="0"/>
              <a:t>Yanma odalarının çevresinde su ve yağ kanalları vardır.</a:t>
            </a:r>
          </a:p>
          <a:p>
            <a:pPr>
              <a:spcBef>
                <a:spcPts val="600"/>
              </a:spcBef>
            </a:pPr>
            <a:r>
              <a:rPr lang="tr-TR" dirty="0"/>
              <a:t>Motorda; yağa su, suya yağ karışmasının sebebi çoğunlukla silindir kapak contasının zarar görmesidir.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Motorun Parçaları</a:t>
            </a:r>
          </a:p>
        </p:txBody>
      </p:sp>
      <p:sp>
        <p:nvSpPr>
          <p:cNvPr id="3" name="2 İçerik Yer Tutucusu"/>
          <p:cNvSpPr>
            <a:spLocks noGrp="1"/>
          </p:cNvSpPr>
          <p:nvPr>
            <p:ph idx="1"/>
          </p:nvPr>
        </p:nvSpPr>
        <p:spPr>
          <a:xfrm>
            <a:off x="457200" y="1775191"/>
            <a:ext cx="4546848" cy="4750153"/>
          </a:xfrm>
        </p:spPr>
        <p:txBody>
          <a:bodyPr>
            <a:normAutofit fontScale="85000" lnSpcReduction="10000"/>
          </a:bodyPr>
          <a:lstStyle/>
          <a:p>
            <a:pPr>
              <a:spcBef>
                <a:spcPts val="600"/>
              </a:spcBef>
              <a:buNone/>
            </a:pPr>
            <a:r>
              <a:rPr lang="tr-TR" b="1" dirty="0"/>
              <a:t>	PİSTON</a:t>
            </a:r>
          </a:p>
          <a:p>
            <a:pPr>
              <a:spcBef>
                <a:spcPts val="600"/>
              </a:spcBef>
            </a:pPr>
            <a:r>
              <a:rPr lang="tr-TR" dirty="0"/>
              <a:t>Silindir içerisindeki hareketlerinden dolayı zamanların meydana gelmesini sağlar. (Emme-sıkıştırma-egzoz)</a:t>
            </a:r>
          </a:p>
          <a:p>
            <a:pPr>
              <a:spcBef>
                <a:spcPts val="600"/>
              </a:spcBef>
            </a:pPr>
            <a:endParaRPr lang="tr-TR" dirty="0"/>
          </a:p>
          <a:p>
            <a:pPr>
              <a:spcBef>
                <a:spcPts val="600"/>
              </a:spcBef>
              <a:buNone/>
            </a:pPr>
            <a:r>
              <a:rPr lang="tr-TR" b="1" dirty="0"/>
              <a:t>	BİYEL KOLU</a:t>
            </a:r>
          </a:p>
          <a:p>
            <a:pPr>
              <a:spcBef>
                <a:spcPts val="600"/>
              </a:spcBef>
            </a:pPr>
            <a:r>
              <a:rPr lang="tr-TR" dirty="0"/>
              <a:t>Pistondan aldığı doğrusal hareketi krank miline iletir.</a:t>
            </a:r>
          </a:p>
        </p:txBody>
      </p:sp>
      <p:pic>
        <p:nvPicPr>
          <p:cNvPr id="5122" name="Picture 2"/>
          <p:cNvPicPr>
            <a:picLocks noChangeAspect="1" noChangeArrowheads="1"/>
          </p:cNvPicPr>
          <p:nvPr/>
        </p:nvPicPr>
        <p:blipFill>
          <a:blip r:embed="rId2" cstate="print"/>
          <a:srcRect/>
          <a:stretch>
            <a:fillRect/>
          </a:stretch>
        </p:blipFill>
        <p:spPr bwMode="auto">
          <a:xfrm>
            <a:off x="5580112" y="1772816"/>
            <a:ext cx="3294366" cy="43924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Motorun Parçaları</a:t>
            </a:r>
          </a:p>
        </p:txBody>
      </p:sp>
      <p:sp>
        <p:nvSpPr>
          <p:cNvPr id="3" name="2 İçerik Yer Tutucusu"/>
          <p:cNvSpPr>
            <a:spLocks noGrp="1"/>
          </p:cNvSpPr>
          <p:nvPr>
            <p:ph idx="1"/>
          </p:nvPr>
        </p:nvSpPr>
        <p:spPr>
          <a:xfrm>
            <a:off x="457200" y="1775191"/>
            <a:ext cx="4546848" cy="4750153"/>
          </a:xfrm>
        </p:spPr>
        <p:txBody>
          <a:bodyPr>
            <a:normAutofit fontScale="85000" lnSpcReduction="20000"/>
          </a:bodyPr>
          <a:lstStyle/>
          <a:p>
            <a:pPr>
              <a:spcBef>
                <a:spcPts val="600"/>
              </a:spcBef>
              <a:buNone/>
            </a:pPr>
            <a:r>
              <a:rPr lang="tr-TR" b="1" dirty="0"/>
              <a:t>	KAM (EKSANTRİK) MİLİ</a:t>
            </a:r>
          </a:p>
          <a:p>
            <a:pPr>
              <a:spcBef>
                <a:spcPts val="600"/>
              </a:spcBef>
            </a:pPr>
            <a:r>
              <a:rPr lang="tr-TR" dirty="0"/>
              <a:t>Hareketi krank milinden alır;</a:t>
            </a:r>
          </a:p>
          <a:p>
            <a:pPr>
              <a:spcBef>
                <a:spcPts val="600"/>
              </a:spcBef>
            </a:pPr>
            <a:r>
              <a:rPr lang="tr-TR" dirty="0"/>
              <a:t>Supaplara ve distribütöre hareket verir.</a:t>
            </a:r>
          </a:p>
          <a:p>
            <a:pPr>
              <a:spcBef>
                <a:spcPts val="600"/>
              </a:spcBef>
            </a:pPr>
            <a:endParaRPr lang="tr-TR" dirty="0"/>
          </a:p>
          <a:p>
            <a:pPr>
              <a:spcBef>
                <a:spcPts val="600"/>
              </a:spcBef>
              <a:buNone/>
            </a:pPr>
            <a:r>
              <a:rPr lang="tr-TR" b="1" dirty="0"/>
              <a:t>	VOLAN</a:t>
            </a:r>
          </a:p>
          <a:p>
            <a:pPr>
              <a:spcBef>
                <a:spcPts val="600"/>
              </a:spcBef>
            </a:pPr>
            <a:r>
              <a:rPr lang="tr-TR" dirty="0"/>
              <a:t>Motordaki hareketin sürekliliğini ve motor gücünün aktarma organlarına geçişini sağlayan parçadır.</a:t>
            </a:r>
          </a:p>
        </p:txBody>
      </p:sp>
      <p:pic>
        <p:nvPicPr>
          <p:cNvPr id="4098" name="Picture 2"/>
          <p:cNvPicPr>
            <a:picLocks noChangeAspect="1" noChangeArrowheads="1"/>
          </p:cNvPicPr>
          <p:nvPr/>
        </p:nvPicPr>
        <p:blipFill>
          <a:blip r:embed="rId2" cstate="print"/>
          <a:srcRect/>
          <a:stretch>
            <a:fillRect/>
          </a:stretch>
        </p:blipFill>
        <p:spPr bwMode="auto">
          <a:xfrm>
            <a:off x="5652120" y="1556792"/>
            <a:ext cx="2808312" cy="280831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5220052" y="4291930"/>
            <a:ext cx="3312388" cy="230542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Motorun Parçaları</a:t>
            </a:r>
          </a:p>
        </p:txBody>
      </p:sp>
      <p:sp>
        <p:nvSpPr>
          <p:cNvPr id="3" name="2 İçerik Yer Tutucusu"/>
          <p:cNvSpPr>
            <a:spLocks noGrp="1"/>
          </p:cNvSpPr>
          <p:nvPr>
            <p:ph idx="1"/>
          </p:nvPr>
        </p:nvSpPr>
        <p:spPr>
          <a:xfrm>
            <a:off x="457200" y="1775191"/>
            <a:ext cx="4762872" cy="4894169"/>
          </a:xfrm>
        </p:spPr>
        <p:txBody>
          <a:bodyPr>
            <a:normAutofit fontScale="62500" lnSpcReduction="20000"/>
          </a:bodyPr>
          <a:lstStyle/>
          <a:p>
            <a:pPr>
              <a:spcBef>
                <a:spcPts val="600"/>
              </a:spcBef>
              <a:buNone/>
            </a:pPr>
            <a:r>
              <a:rPr lang="tr-TR" b="1" dirty="0"/>
              <a:t>	SUPAP</a:t>
            </a:r>
          </a:p>
          <a:p>
            <a:pPr>
              <a:spcBef>
                <a:spcPts val="600"/>
              </a:spcBef>
            </a:pPr>
            <a:r>
              <a:rPr lang="tr-TR" dirty="0"/>
              <a:t>Her silindirde emme ve egzoz supabı olmak üzere en az iki tane bulunur.</a:t>
            </a:r>
          </a:p>
          <a:p>
            <a:pPr>
              <a:spcBef>
                <a:spcPts val="600"/>
              </a:spcBef>
            </a:pPr>
            <a:r>
              <a:rPr lang="tr-TR" dirty="0"/>
              <a:t>Emme supabı benzinli motorlarda yakıt+hava karışımının, dizel motorlarda yalnız havanın silindire girmesini sağlar</a:t>
            </a:r>
          </a:p>
          <a:p>
            <a:pPr>
              <a:spcBef>
                <a:spcPts val="600"/>
              </a:spcBef>
            </a:pPr>
            <a:r>
              <a:rPr lang="tr-TR" dirty="0"/>
              <a:t>Egzoz supabı ise yanmış gazların çıkışını sağlar.</a:t>
            </a:r>
          </a:p>
          <a:p>
            <a:pPr>
              <a:spcBef>
                <a:spcPts val="600"/>
              </a:spcBef>
            </a:pPr>
            <a:endParaRPr lang="tr-TR" dirty="0"/>
          </a:p>
          <a:p>
            <a:pPr>
              <a:spcBef>
                <a:spcPts val="600"/>
              </a:spcBef>
              <a:buNone/>
            </a:pPr>
            <a:r>
              <a:rPr lang="tr-TR" b="1" dirty="0"/>
              <a:t>	MANİFOLDLAR</a:t>
            </a:r>
          </a:p>
          <a:p>
            <a:pPr>
              <a:spcBef>
                <a:spcPts val="600"/>
              </a:spcBef>
            </a:pPr>
            <a:r>
              <a:rPr lang="tr-TR" b="1" dirty="0"/>
              <a:t>Emme </a:t>
            </a:r>
            <a:r>
              <a:rPr lang="tr-TR" b="1" dirty="0" err="1"/>
              <a:t>manifoldu</a:t>
            </a:r>
            <a:r>
              <a:rPr lang="tr-TR" dirty="0"/>
              <a:t>, benzin+hava karışımını ya da havayı silindirlere dağıtır.</a:t>
            </a:r>
          </a:p>
          <a:p>
            <a:pPr>
              <a:spcBef>
                <a:spcPts val="600"/>
              </a:spcBef>
            </a:pPr>
            <a:r>
              <a:rPr lang="tr-TR" b="1" dirty="0"/>
              <a:t>Egzoz </a:t>
            </a:r>
            <a:r>
              <a:rPr lang="tr-TR" b="1" dirty="0" err="1"/>
              <a:t>manifoldu</a:t>
            </a:r>
            <a:r>
              <a:rPr lang="tr-TR" dirty="0"/>
              <a:t>, yanma sonunda meydana gelen gazları egzoz borusuna iletir.</a:t>
            </a:r>
          </a:p>
        </p:txBody>
      </p:sp>
      <p:pic>
        <p:nvPicPr>
          <p:cNvPr id="6146" name="Picture 2"/>
          <p:cNvPicPr>
            <a:picLocks noChangeAspect="1" noChangeArrowheads="1"/>
          </p:cNvPicPr>
          <p:nvPr/>
        </p:nvPicPr>
        <p:blipFill>
          <a:blip r:embed="rId2" cstate="print"/>
          <a:srcRect/>
          <a:stretch>
            <a:fillRect/>
          </a:stretch>
        </p:blipFill>
        <p:spPr bwMode="auto">
          <a:xfrm>
            <a:off x="5652120" y="1772816"/>
            <a:ext cx="3024336" cy="2305216"/>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t="4073" b="17562"/>
          <a:stretch>
            <a:fillRect/>
          </a:stretch>
        </p:blipFill>
        <p:spPr bwMode="auto">
          <a:xfrm>
            <a:off x="5868144" y="4149080"/>
            <a:ext cx="2771775" cy="244827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l="4641" t="22640" r="5721" b="24080"/>
          <a:stretch>
            <a:fillRect/>
          </a:stretch>
        </p:blipFill>
        <p:spPr bwMode="auto">
          <a:xfrm>
            <a:off x="5004048" y="4581128"/>
            <a:ext cx="3995936" cy="1781321"/>
          </a:xfrm>
          <a:prstGeom prst="rect">
            <a:avLst/>
          </a:prstGeom>
          <a:noFill/>
          <a:ln w="9525">
            <a:noFill/>
            <a:miter lim="800000"/>
            <a:headEnd/>
            <a:tailEnd/>
          </a:ln>
        </p:spPr>
      </p:pic>
      <p:sp>
        <p:nvSpPr>
          <p:cNvPr id="2" name="1 Başlık"/>
          <p:cNvSpPr>
            <a:spLocks noGrp="1"/>
          </p:cNvSpPr>
          <p:nvPr>
            <p:ph type="title"/>
          </p:nvPr>
        </p:nvSpPr>
        <p:spPr/>
        <p:txBody>
          <a:bodyPr/>
          <a:lstStyle/>
          <a:p>
            <a:r>
              <a:rPr lang="tr-TR" dirty="0"/>
              <a:t>Motorun Parçaları</a:t>
            </a:r>
          </a:p>
        </p:txBody>
      </p:sp>
      <p:sp>
        <p:nvSpPr>
          <p:cNvPr id="3" name="2 İçerik Yer Tutucusu"/>
          <p:cNvSpPr>
            <a:spLocks noGrp="1"/>
          </p:cNvSpPr>
          <p:nvPr>
            <p:ph idx="1"/>
          </p:nvPr>
        </p:nvSpPr>
        <p:spPr>
          <a:xfrm>
            <a:off x="457200" y="1775191"/>
            <a:ext cx="4762872" cy="4894169"/>
          </a:xfrm>
        </p:spPr>
        <p:txBody>
          <a:bodyPr>
            <a:normAutofit fontScale="77500" lnSpcReduction="20000"/>
          </a:bodyPr>
          <a:lstStyle/>
          <a:p>
            <a:pPr>
              <a:spcBef>
                <a:spcPts val="600"/>
              </a:spcBef>
              <a:buNone/>
            </a:pPr>
            <a:r>
              <a:rPr lang="tr-TR" b="1" dirty="0"/>
              <a:t>	KARTER</a:t>
            </a:r>
          </a:p>
          <a:p>
            <a:pPr>
              <a:spcBef>
                <a:spcPts val="600"/>
              </a:spcBef>
            </a:pPr>
            <a:r>
              <a:rPr lang="tr-TR" dirty="0"/>
              <a:t>Silindir bloğunun alt tarafını kapatır.</a:t>
            </a:r>
          </a:p>
          <a:p>
            <a:pPr>
              <a:spcBef>
                <a:spcPts val="600"/>
              </a:spcBef>
            </a:pPr>
            <a:r>
              <a:rPr lang="tr-TR" dirty="0"/>
              <a:t>Motor yağına depoluk eder. </a:t>
            </a:r>
          </a:p>
          <a:p>
            <a:pPr>
              <a:spcBef>
                <a:spcPts val="600"/>
              </a:spcBef>
            </a:pPr>
            <a:r>
              <a:rPr lang="tr-TR" dirty="0"/>
              <a:t>Altında yağ boşaltma tapası bulunur.</a:t>
            </a:r>
          </a:p>
          <a:p>
            <a:pPr>
              <a:spcBef>
                <a:spcPts val="600"/>
              </a:spcBef>
            </a:pPr>
            <a:endParaRPr lang="tr-TR" dirty="0"/>
          </a:p>
          <a:p>
            <a:pPr>
              <a:spcBef>
                <a:spcPts val="600"/>
              </a:spcBef>
              <a:buNone/>
            </a:pPr>
            <a:r>
              <a:rPr lang="tr-TR" b="1" dirty="0"/>
              <a:t>	SUPAP (KÜLBÜTÖR) KAPAĞI</a:t>
            </a:r>
          </a:p>
          <a:p>
            <a:pPr>
              <a:spcBef>
                <a:spcPts val="600"/>
              </a:spcBef>
            </a:pPr>
            <a:r>
              <a:rPr lang="tr-TR" dirty="0"/>
              <a:t>Supap mekanizmasını ve motoru toz, su ve pisliklerden korur.</a:t>
            </a:r>
          </a:p>
          <a:p>
            <a:pPr>
              <a:spcBef>
                <a:spcPts val="600"/>
              </a:spcBef>
            </a:pPr>
            <a:r>
              <a:rPr lang="tr-TR" dirty="0"/>
              <a:t>Motor yağı, üzerindeki yağ kapağından konulur.</a:t>
            </a:r>
          </a:p>
        </p:txBody>
      </p:sp>
      <p:pic>
        <p:nvPicPr>
          <p:cNvPr id="7170" name="Picture 2"/>
          <p:cNvPicPr>
            <a:picLocks noChangeAspect="1" noChangeArrowheads="1"/>
          </p:cNvPicPr>
          <p:nvPr/>
        </p:nvPicPr>
        <p:blipFill>
          <a:blip r:embed="rId3" cstate="print"/>
          <a:srcRect t="7922" b="12859"/>
          <a:stretch>
            <a:fillRect/>
          </a:stretch>
        </p:blipFill>
        <p:spPr bwMode="auto">
          <a:xfrm>
            <a:off x="5220072" y="1916832"/>
            <a:ext cx="3635896" cy="216024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motor_parcalari.jpg"/>
          <p:cNvPicPr>
            <a:picLocks noChangeAspect="1"/>
          </p:cNvPicPr>
          <p:nvPr/>
        </p:nvPicPr>
        <p:blipFill>
          <a:blip r:embed="rId2" cstate="print">
            <a:lum contrast="10000"/>
          </a:blip>
          <a:stretch>
            <a:fillRect/>
          </a:stretch>
        </p:blipFill>
        <p:spPr>
          <a:xfrm>
            <a:off x="1"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 Çevrimleri</a:t>
            </a:r>
          </a:p>
        </p:txBody>
      </p:sp>
      <p:sp>
        <p:nvSpPr>
          <p:cNvPr id="3" name="2 İçerik Yer Tutucusu"/>
          <p:cNvSpPr>
            <a:spLocks noGrp="1"/>
          </p:cNvSpPr>
          <p:nvPr>
            <p:ph idx="1"/>
          </p:nvPr>
        </p:nvSpPr>
        <p:spPr/>
        <p:txBody>
          <a:bodyPr>
            <a:normAutofit fontScale="70000" lnSpcReduction="20000"/>
          </a:bodyPr>
          <a:lstStyle/>
          <a:p>
            <a:pPr algn="just">
              <a:lnSpc>
                <a:spcPct val="150000"/>
              </a:lnSpc>
              <a:spcAft>
                <a:spcPts val="1200"/>
              </a:spcAft>
            </a:pPr>
            <a:r>
              <a:rPr lang="tr-TR" dirty="0"/>
              <a:t>Bir motorda iş elde etmek için tekrarlanmadan meydana gelen olayların toplamına bir </a:t>
            </a:r>
            <a:r>
              <a:rPr lang="tr-TR" b="1" dirty="0">
                <a:solidFill>
                  <a:srgbClr val="0070C0"/>
                </a:solidFill>
              </a:rPr>
              <a:t>çevrim</a:t>
            </a:r>
            <a:r>
              <a:rPr lang="tr-TR" dirty="0"/>
              <a:t> denir.</a:t>
            </a:r>
          </a:p>
          <a:p>
            <a:pPr algn="just">
              <a:lnSpc>
                <a:spcPct val="150000"/>
              </a:lnSpc>
              <a:spcAft>
                <a:spcPts val="1200"/>
              </a:spcAft>
            </a:pPr>
            <a:r>
              <a:rPr lang="tr-TR" dirty="0"/>
              <a:t>Dört zamanlı motorlarda bir çevrimin tamamlanabilmesi için  pistonun </a:t>
            </a:r>
            <a:r>
              <a:rPr lang="tr-TR" b="1" dirty="0">
                <a:solidFill>
                  <a:srgbClr val="0070C0"/>
                </a:solidFill>
              </a:rPr>
              <a:t>dört hareketine </a:t>
            </a:r>
            <a:r>
              <a:rPr lang="tr-TR" dirty="0"/>
              <a:t>gerek vardır.</a:t>
            </a:r>
          </a:p>
          <a:p>
            <a:pPr algn="just">
              <a:lnSpc>
                <a:spcPct val="150000"/>
              </a:lnSpc>
              <a:spcAft>
                <a:spcPts val="1200"/>
              </a:spcAft>
            </a:pPr>
            <a:r>
              <a:rPr lang="tr-TR" dirty="0"/>
              <a:t>Dört zamanlı motorlarda pistonun aşağı ve yukarı her bir hareketinde krank mili 180° açı yapmaktadır.</a:t>
            </a:r>
          </a:p>
          <a:p>
            <a:pPr algn="just">
              <a:lnSpc>
                <a:spcPct val="150000"/>
              </a:lnSpc>
              <a:spcAft>
                <a:spcPts val="1200"/>
              </a:spcAft>
            </a:pPr>
            <a:r>
              <a:rPr lang="tr-TR" dirty="0"/>
              <a:t>Dolayısıyla dört zamanlı motorlarda bir çevrim, pistonun dört hareketinde, krank milinin 720° açı yapması ile gerçekleşir.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 Çevrimleri</a:t>
            </a:r>
          </a:p>
        </p:txBody>
      </p:sp>
      <p:sp>
        <p:nvSpPr>
          <p:cNvPr id="3" name="2 İçerik Yer Tutucusu"/>
          <p:cNvSpPr>
            <a:spLocks noGrp="1"/>
          </p:cNvSpPr>
          <p:nvPr>
            <p:ph idx="1"/>
          </p:nvPr>
        </p:nvSpPr>
        <p:spPr>
          <a:xfrm>
            <a:off x="179512" y="1484784"/>
            <a:ext cx="8784976" cy="5373215"/>
          </a:xfrm>
        </p:spPr>
        <p:txBody>
          <a:bodyPr>
            <a:noAutofit/>
          </a:bodyPr>
          <a:lstStyle/>
          <a:p>
            <a:pPr algn="just">
              <a:lnSpc>
                <a:spcPct val="120000"/>
              </a:lnSpc>
              <a:spcAft>
                <a:spcPts val="1200"/>
              </a:spcAft>
            </a:pPr>
            <a:r>
              <a:rPr lang="tr-TR" sz="2000" b="1" dirty="0">
                <a:solidFill>
                  <a:srgbClr val="FF3300"/>
                </a:solidFill>
              </a:rPr>
              <a:t>Üst ölü nokta (Ü.Ö.N.):</a:t>
            </a:r>
            <a:r>
              <a:rPr lang="tr-TR" sz="2000" b="1" dirty="0"/>
              <a:t> </a:t>
            </a:r>
            <a:r>
              <a:rPr lang="tr-TR" sz="2000" dirty="0"/>
              <a:t>Pistonun silindir içersinde çıkabileceği en üst noktadır.</a:t>
            </a:r>
          </a:p>
          <a:p>
            <a:pPr algn="just">
              <a:lnSpc>
                <a:spcPct val="120000"/>
              </a:lnSpc>
              <a:spcAft>
                <a:spcPts val="1200"/>
              </a:spcAft>
            </a:pPr>
            <a:r>
              <a:rPr lang="tr-TR" sz="2000" dirty="0"/>
              <a:t>Motor üzerinde Ü.Ö.N. İşareti genellikle volan üzerindedir. Bunlar volan üzerine TDC, OT veya boyalı çizgilerle işaretlenmiştir. Günümüzde bazı motorlarda blok veya volan muhafazası üzerinde bulunan bir delikten pim yardımıyla krank mili veya volan kilitlenerek motor Ü.Ö.N.’ya getirilir.</a:t>
            </a:r>
          </a:p>
          <a:p>
            <a:pPr algn="just">
              <a:lnSpc>
                <a:spcPct val="120000"/>
              </a:lnSpc>
              <a:spcAft>
                <a:spcPts val="1200"/>
              </a:spcAft>
            </a:pPr>
            <a:r>
              <a:rPr lang="tr-TR" sz="2000" b="1" dirty="0">
                <a:solidFill>
                  <a:srgbClr val="FF3300"/>
                </a:solidFill>
              </a:rPr>
              <a:t>Alt ölü nokta (A.Ö.N.):</a:t>
            </a:r>
            <a:r>
              <a:rPr lang="tr-TR" sz="2000" dirty="0"/>
              <a:t>Pistonun inebileceği en alt seviyeye A.Ö.N. denir.</a:t>
            </a:r>
          </a:p>
          <a:p>
            <a:pPr algn="just">
              <a:lnSpc>
                <a:spcPct val="120000"/>
              </a:lnSpc>
              <a:spcAft>
                <a:spcPts val="1200"/>
              </a:spcAft>
            </a:pPr>
            <a:r>
              <a:rPr lang="tr-TR" sz="2000" b="1" dirty="0" err="1">
                <a:solidFill>
                  <a:srgbClr val="FF3300"/>
                </a:solidFill>
              </a:rPr>
              <a:t>Strok</a:t>
            </a:r>
            <a:r>
              <a:rPr lang="tr-TR" sz="2000" b="1" dirty="0">
                <a:solidFill>
                  <a:srgbClr val="FF3300"/>
                </a:solidFill>
              </a:rPr>
              <a:t> (kurs - h):</a:t>
            </a:r>
            <a:r>
              <a:rPr lang="tr-TR" sz="2000" b="1" dirty="0"/>
              <a:t> </a:t>
            </a:r>
            <a:r>
              <a:rPr lang="tr-TR" sz="2000" dirty="0"/>
              <a:t>A.Ö.N. İle Ü.Ö.N. arasındaki mesafedir.</a:t>
            </a:r>
          </a:p>
          <a:p>
            <a:pPr algn="just">
              <a:lnSpc>
                <a:spcPct val="120000"/>
              </a:lnSpc>
              <a:spcAft>
                <a:spcPts val="1200"/>
              </a:spcAft>
            </a:pPr>
            <a:r>
              <a:rPr lang="tr-TR" sz="2000" b="1" dirty="0">
                <a:solidFill>
                  <a:srgbClr val="FF3300"/>
                </a:solidFill>
              </a:rPr>
              <a:t>Kurs hacmi (VH):</a:t>
            </a:r>
            <a:r>
              <a:rPr lang="tr-TR" sz="2000" dirty="0"/>
              <a:t> İki ölü nokta arasında kalan hacimdir.</a:t>
            </a:r>
          </a:p>
          <a:p>
            <a:pPr algn="just">
              <a:lnSpc>
                <a:spcPct val="120000"/>
              </a:lnSpc>
              <a:spcAft>
                <a:spcPts val="1200"/>
              </a:spcAft>
            </a:pPr>
            <a:r>
              <a:rPr lang="tr-TR" sz="2000" b="1" dirty="0">
                <a:solidFill>
                  <a:srgbClr val="FF3300"/>
                </a:solidFill>
              </a:rPr>
              <a:t>Toplam kurs hacmi (VHT): </a:t>
            </a:r>
            <a:r>
              <a:rPr lang="tr-TR" sz="2000" dirty="0"/>
              <a:t>Tüm silindirlerdeki kurs hacminin toplamıdır.  4 silindirli motorlar için  VHT=4.VH dür. 1400,1600,2000… motor ifadeleri, toplam kurs hacminin cm</a:t>
            </a:r>
            <a:r>
              <a:rPr lang="tr-TR" sz="2000" baseline="30000" dirty="0"/>
              <a:t>3</a:t>
            </a:r>
            <a:r>
              <a:rPr lang="tr-TR" sz="2000" dirty="0"/>
              <a:t> cinsinden  gösterimidir.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 Çevrimleri</a:t>
            </a:r>
          </a:p>
        </p:txBody>
      </p:sp>
      <p:sp>
        <p:nvSpPr>
          <p:cNvPr id="3" name="2 İçerik Yer Tutucusu"/>
          <p:cNvSpPr>
            <a:spLocks noGrp="1"/>
          </p:cNvSpPr>
          <p:nvPr>
            <p:ph idx="1"/>
          </p:nvPr>
        </p:nvSpPr>
        <p:spPr>
          <a:xfrm>
            <a:off x="179512" y="1628800"/>
            <a:ext cx="8712968" cy="5040560"/>
          </a:xfrm>
        </p:spPr>
        <p:txBody>
          <a:bodyPr>
            <a:normAutofit fontScale="55000" lnSpcReduction="20000"/>
          </a:bodyPr>
          <a:lstStyle/>
          <a:p>
            <a:pPr algn="just">
              <a:lnSpc>
                <a:spcPct val="120000"/>
              </a:lnSpc>
              <a:spcAft>
                <a:spcPts val="1200"/>
              </a:spcAft>
              <a:buFont typeface="Wingdings" pitchFamily="2" charset="2"/>
              <a:buNone/>
            </a:pPr>
            <a:r>
              <a:rPr lang="tr-TR" sz="3600" b="1" dirty="0">
                <a:solidFill>
                  <a:srgbClr val="FF3300"/>
                </a:solidFill>
              </a:rPr>
              <a:t>Sıkıştırma hacmi (VC):</a:t>
            </a:r>
            <a:r>
              <a:rPr lang="tr-TR" sz="3600" b="1" dirty="0"/>
              <a:t> </a:t>
            </a:r>
            <a:r>
              <a:rPr lang="tr-TR" sz="3600" dirty="0"/>
              <a:t>Piston Ü.Ö.N. da iken üst kısmında kalan hacimdir.</a:t>
            </a:r>
          </a:p>
          <a:p>
            <a:pPr algn="just">
              <a:lnSpc>
                <a:spcPct val="120000"/>
              </a:lnSpc>
              <a:spcAft>
                <a:spcPts val="1200"/>
              </a:spcAft>
              <a:buFont typeface="Wingdings" pitchFamily="2" charset="2"/>
              <a:buNone/>
            </a:pPr>
            <a:r>
              <a:rPr lang="tr-TR" sz="3600" b="1" dirty="0">
                <a:solidFill>
                  <a:srgbClr val="FF3300"/>
                </a:solidFill>
              </a:rPr>
              <a:t>Emme (silindir) hacmi(V0):</a:t>
            </a:r>
            <a:r>
              <a:rPr lang="tr-TR" sz="3600" b="1" dirty="0"/>
              <a:t> </a:t>
            </a:r>
            <a:r>
              <a:rPr lang="tr-TR" sz="3600" dirty="0"/>
              <a:t>Piston A.Ö.N. da iken üst kısmında kalan hacimdir. V0=VH+VC</a:t>
            </a:r>
          </a:p>
          <a:p>
            <a:pPr algn="just">
              <a:lnSpc>
                <a:spcPct val="120000"/>
              </a:lnSpc>
              <a:spcAft>
                <a:spcPts val="1200"/>
              </a:spcAft>
              <a:buFont typeface="Wingdings" pitchFamily="2" charset="2"/>
              <a:buNone/>
            </a:pPr>
            <a:r>
              <a:rPr lang="tr-TR" sz="3600" b="1" dirty="0">
                <a:solidFill>
                  <a:srgbClr val="FF3300"/>
                </a:solidFill>
              </a:rPr>
              <a:t>Toplam silindir hacmi (VT):</a:t>
            </a:r>
            <a:r>
              <a:rPr lang="tr-TR" sz="3600" b="1" dirty="0"/>
              <a:t> </a:t>
            </a:r>
            <a:r>
              <a:rPr lang="tr-TR" sz="3600" dirty="0"/>
              <a:t>Silindir sayısı (Z) ile silindir hacminin çarpımına eşittir. VT=V0.Z</a:t>
            </a:r>
          </a:p>
          <a:p>
            <a:pPr algn="just">
              <a:lnSpc>
                <a:spcPct val="120000"/>
              </a:lnSpc>
              <a:spcAft>
                <a:spcPts val="1200"/>
              </a:spcAft>
              <a:buFont typeface="Wingdings" pitchFamily="2" charset="2"/>
              <a:buNone/>
            </a:pPr>
            <a:r>
              <a:rPr lang="tr-TR" sz="3600" b="1" dirty="0">
                <a:solidFill>
                  <a:srgbClr val="FF3300"/>
                </a:solidFill>
              </a:rPr>
              <a:t>Sente:</a:t>
            </a:r>
            <a:r>
              <a:rPr lang="tr-TR" sz="3600" b="1" dirty="0"/>
              <a:t> </a:t>
            </a:r>
            <a:r>
              <a:rPr lang="tr-TR" sz="3600" dirty="0"/>
              <a:t>Emme ve </a:t>
            </a:r>
            <a:r>
              <a:rPr lang="tr-TR" sz="3600" dirty="0" err="1"/>
              <a:t>eksoz</a:t>
            </a:r>
            <a:r>
              <a:rPr lang="tr-TR" sz="3600" dirty="0"/>
              <a:t> supaplarının aynı anda kapalı oldukları zamandır. Sıkıştırma ve genişleme sente durumunda yapılır.</a:t>
            </a:r>
          </a:p>
          <a:p>
            <a:pPr algn="just">
              <a:lnSpc>
                <a:spcPct val="120000"/>
              </a:lnSpc>
              <a:spcAft>
                <a:spcPts val="1200"/>
              </a:spcAft>
              <a:buFont typeface="Wingdings" pitchFamily="2" charset="2"/>
              <a:buNone/>
            </a:pPr>
            <a:r>
              <a:rPr lang="tr-TR" sz="3600" b="1" dirty="0">
                <a:solidFill>
                  <a:srgbClr val="FF3300"/>
                </a:solidFill>
              </a:rPr>
              <a:t>Supap bindirmesi:</a:t>
            </a:r>
            <a:r>
              <a:rPr lang="tr-TR" sz="3600" b="1" dirty="0"/>
              <a:t> </a:t>
            </a:r>
            <a:r>
              <a:rPr lang="tr-TR" sz="3600" dirty="0"/>
              <a:t>Pistonun, </a:t>
            </a:r>
            <a:r>
              <a:rPr lang="tr-TR" sz="3600" dirty="0" err="1"/>
              <a:t>eksoz</a:t>
            </a:r>
            <a:r>
              <a:rPr lang="tr-TR" sz="3600" dirty="0"/>
              <a:t> zamanını bitirip, emme zamanına başladığı anda; </a:t>
            </a:r>
            <a:r>
              <a:rPr lang="tr-TR" sz="3600" dirty="0" err="1"/>
              <a:t>eksoz</a:t>
            </a:r>
            <a:r>
              <a:rPr lang="tr-TR" sz="3600" dirty="0"/>
              <a:t> ve emme supaplarının beraberce açık kaldıkları ana supap bindirmesi denir.</a:t>
            </a:r>
          </a:p>
          <a:p>
            <a:pPr algn="just">
              <a:lnSpc>
                <a:spcPct val="120000"/>
              </a:lnSpc>
              <a:spcAft>
                <a:spcPts val="1200"/>
              </a:spcAft>
              <a:buNone/>
            </a:pPr>
            <a:r>
              <a:rPr lang="tr-TR" sz="3600" b="1" dirty="0">
                <a:solidFill>
                  <a:srgbClr val="FF3300"/>
                </a:solidFill>
              </a:rPr>
              <a:t>Zaman: </a:t>
            </a:r>
            <a:r>
              <a:rPr lang="tr-TR" sz="3600" dirty="0"/>
              <a:t>Pistonun, silindir içersinde iki ölü nokta arasında yaptığı bir harekete zaman denir. Bir zaman teorik olarak 180</a:t>
            </a:r>
            <a:r>
              <a:rPr lang="tr-TR" sz="3600" dirty="0">
                <a:cs typeface="Tahoma" pitchFamily="34" charset="0"/>
              </a:rPr>
              <a:t>˚ </a:t>
            </a:r>
            <a:r>
              <a:rPr lang="tr-TR" sz="3600" dirty="0" err="1">
                <a:cs typeface="Tahoma" pitchFamily="34" charset="0"/>
              </a:rPr>
              <a:t>dir</a:t>
            </a:r>
            <a:r>
              <a:rPr lang="tr-TR" sz="3600" dirty="0">
                <a:cs typeface="Tahoma" pitchFamily="34" charset="0"/>
              </a:rPr>
              <a:t>.</a:t>
            </a:r>
          </a:p>
          <a:p>
            <a:pPr algn="just">
              <a:lnSpc>
                <a:spcPct val="80000"/>
              </a:lnSpc>
              <a:buFont typeface="Wingdings" pitchFamily="2" charset="2"/>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Motorlar ve Türleri</a:t>
            </a:r>
          </a:p>
        </p:txBody>
      </p:sp>
      <p:sp>
        <p:nvSpPr>
          <p:cNvPr id="3" name="2 İçerik Yer Tutucusu"/>
          <p:cNvSpPr>
            <a:spLocks noGrp="1"/>
          </p:cNvSpPr>
          <p:nvPr>
            <p:ph idx="1"/>
          </p:nvPr>
        </p:nvSpPr>
        <p:spPr>
          <a:xfrm>
            <a:off x="457200" y="1775191"/>
            <a:ext cx="5266928" cy="4625609"/>
          </a:xfrm>
        </p:spPr>
        <p:txBody>
          <a:bodyPr/>
          <a:lstStyle/>
          <a:p>
            <a:r>
              <a:rPr lang="tr-TR" dirty="0"/>
              <a:t>Motorlar, yakıtın yanması sonucu açığa çıkan ısı enerjisini mekanik enerjiye dönüştüren makinelerdir.</a:t>
            </a:r>
          </a:p>
          <a:p>
            <a:r>
              <a:rPr lang="tr-TR" dirty="0"/>
              <a:t>Enerji dönüştürme yöntemine göre iki grupta toplanırlar. </a:t>
            </a:r>
          </a:p>
          <a:p>
            <a:pPr lvl="1"/>
            <a:r>
              <a:rPr lang="tr-TR" dirty="0"/>
              <a:t>İçten yanmalı motorlar </a:t>
            </a:r>
          </a:p>
          <a:p>
            <a:pPr lvl="1"/>
            <a:r>
              <a:rPr lang="tr-TR" dirty="0"/>
              <a:t>Dıştan yanmalı motorlar </a:t>
            </a:r>
          </a:p>
          <a:p>
            <a:endParaRPr lang="tr-TR" dirty="0"/>
          </a:p>
        </p:txBody>
      </p:sp>
      <p:pic>
        <p:nvPicPr>
          <p:cNvPr id="1027" name="Picture 3" descr="E:\Belgelerim\Dökümanlar\Otomotiv Mühendisliği\Otomotiv Mühendisliğine Giriş\Newcomen_atmospheric_engine_animation.gif"/>
          <p:cNvPicPr>
            <a:picLocks noChangeAspect="1" noChangeArrowheads="1" noCrop="1"/>
          </p:cNvPicPr>
          <p:nvPr/>
        </p:nvPicPr>
        <p:blipFill>
          <a:blip r:embed="rId2" cstate="print"/>
          <a:srcRect/>
          <a:stretch>
            <a:fillRect/>
          </a:stretch>
        </p:blipFill>
        <p:spPr bwMode="auto">
          <a:xfrm>
            <a:off x="6145693" y="1916832"/>
            <a:ext cx="2242731" cy="3240360"/>
          </a:xfrm>
          <a:prstGeom prst="rect">
            <a:avLst/>
          </a:prstGeom>
          <a:noFill/>
        </p:spPr>
      </p:pic>
      <p:sp>
        <p:nvSpPr>
          <p:cNvPr id="6" name="5 Dikdörtgen"/>
          <p:cNvSpPr/>
          <p:nvPr/>
        </p:nvSpPr>
        <p:spPr>
          <a:xfrm>
            <a:off x="5471592" y="5373216"/>
            <a:ext cx="3672408" cy="923330"/>
          </a:xfrm>
          <a:prstGeom prst="rect">
            <a:avLst/>
          </a:prstGeom>
        </p:spPr>
        <p:txBody>
          <a:bodyPr wrap="square">
            <a:spAutoFit/>
          </a:bodyPr>
          <a:lstStyle/>
          <a:p>
            <a:pPr algn="ctr"/>
            <a:r>
              <a:rPr lang="tr-TR" dirty="0"/>
              <a:t>1712 yılında  Thomas </a:t>
            </a:r>
            <a:r>
              <a:rPr lang="tr-TR" dirty="0" err="1"/>
              <a:t>Newcomen</a:t>
            </a:r>
            <a:r>
              <a:rPr lang="tr-TR" dirty="0"/>
              <a:t> tarafından geliştirilen dıştan yanmalı motor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Dört Zamanlı Benzinli Motorun Çalışma Sıralaması</a:t>
            </a:r>
          </a:p>
        </p:txBody>
      </p:sp>
      <p:sp>
        <p:nvSpPr>
          <p:cNvPr id="3" name="2 İçerik Yer Tutucusu"/>
          <p:cNvSpPr>
            <a:spLocks noGrp="1"/>
          </p:cNvSpPr>
          <p:nvPr>
            <p:ph idx="1"/>
          </p:nvPr>
        </p:nvSpPr>
        <p:spPr>
          <a:xfrm>
            <a:off x="457200" y="1775191"/>
            <a:ext cx="5698976" cy="4625609"/>
          </a:xfrm>
        </p:spPr>
        <p:txBody>
          <a:bodyPr>
            <a:normAutofit fontScale="92500" lnSpcReduction="10000"/>
          </a:bodyPr>
          <a:lstStyle/>
          <a:p>
            <a:pPr>
              <a:spcBef>
                <a:spcPts val="1200"/>
              </a:spcBef>
            </a:pPr>
            <a:r>
              <a:rPr lang="tr-TR" b="1" dirty="0"/>
              <a:t>1. Emme: </a:t>
            </a:r>
            <a:r>
              <a:rPr lang="tr-TR" dirty="0"/>
              <a:t>Yakıt hava karışımının silindire alınması</a:t>
            </a:r>
          </a:p>
          <a:p>
            <a:pPr>
              <a:spcBef>
                <a:spcPts val="1200"/>
              </a:spcBef>
            </a:pPr>
            <a:r>
              <a:rPr lang="tr-TR" b="1" dirty="0"/>
              <a:t>2. Sıkıştırma: </a:t>
            </a:r>
            <a:r>
              <a:rPr lang="tr-TR" dirty="0"/>
              <a:t>Silindire alınan havanın sıkıştırılması</a:t>
            </a:r>
          </a:p>
          <a:p>
            <a:pPr>
              <a:spcBef>
                <a:spcPts val="1200"/>
              </a:spcBef>
            </a:pPr>
            <a:r>
              <a:rPr lang="tr-TR" b="1" dirty="0"/>
              <a:t>3. Yanma (İş): </a:t>
            </a:r>
            <a:r>
              <a:rPr lang="tr-TR" dirty="0"/>
              <a:t>Sıkıştırılan yakıt-hava karışımının buji kıvılcımı yardımıyla yakılması</a:t>
            </a:r>
          </a:p>
          <a:p>
            <a:pPr>
              <a:spcBef>
                <a:spcPts val="1200"/>
              </a:spcBef>
            </a:pPr>
            <a:r>
              <a:rPr lang="tr-TR" b="1" dirty="0"/>
              <a:t>4. Egzoz: </a:t>
            </a:r>
            <a:r>
              <a:rPr lang="tr-TR" dirty="0"/>
              <a:t>Silindir içinde kalan artık gazların dışarıya atılması.</a:t>
            </a:r>
          </a:p>
        </p:txBody>
      </p:sp>
      <p:pic>
        <p:nvPicPr>
          <p:cNvPr id="2050" name="Picture 2" descr="E:\Belgelerim\Dökümanlar\Otomotiv Mühendisliği\Otomotiv Mühendisliğine Giriş\4zaman.gif"/>
          <p:cNvPicPr>
            <a:picLocks noChangeAspect="1" noChangeArrowheads="1" noCrop="1"/>
          </p:cNvPicPr>
          <p:nvPr/>
        </p:nvPicPr>
        <p:blipFill>
          <a:blip r:embed="rId2" cstate="print"/>
          <a:srcRect/>
          <a:stretch>
            <a:fillRect/>
          </a:stretch>
        </p:blipFill>
        <p:spPr bwMode="auto">
          <a:xfrm>
            <a:off x="6732240" y="2060848"/>
            <a:ext cx="1750614" cy="379678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Benzinli ve Dizel Motorların Zamanlarına Göre Karşılaştırılması</a:t>
            </a:r>
          </a:p>
        </p:txBody>
      </p:sp>
      <p:sp>
        <p:nvSpPr>
          <p:cNvPr id="5" name="2 İçerik Yer Tutucusu"/>
          <p:cNvSpPr>
            <a:spLocks noGrp="1"/>
          </p:cNvSpPr>
          <p:nvPr>
            <p:ph idx="1"/>
          </p:nvPr>
        </p:nvSpPr>
        <p:spPr>
          <a:xfrm>
            <a:off x="251520" y="1700809"/>
            <a:ext cx="4464496" cy="4896544"/>
          </a:xfrm>
        </p:spPr>
        <p:txBody>
          <a:bodyPr>
            <a:normAutofit/>
          </a:bodyPr>
          <a:lstStyle/>
          <a:p>
            <a:pPr>
              <a:spcBef>
                <a:spcPts val="600"/>
              </a:spcBef>
              <a:buNone/>
            </a:pPr>
            <a:r>
              <a:rPr lang="tr-TR" b="1" dirty="0"/>
              <a:t>	BENZİNLİ</a:t>
            </a:r>
          </a:p>
          <a:p>
            <a:pPr>
              <a:spcBef>
                <a:spcPts val="600"/>
              </a:spcBef>
            </a:pPr>
            <a:r>
              <a:rPr lang="tr-TR" b="1" dirty="0">
                <a:solidFill>
                  <a:schemeClr val="tx2"/>
                </a:solidFill>
              </a:rPr>
              <a:t>Benzin-Hava karışımı </a:t>
            </a:r>
            <a:r>
              <a:rPr lang="tr-TR" dirty="0"/>
              <a:t>silindire emilir.</a:t>
            </a:r>
          </a:p>
          <a:p>
            <a:pPr>
              <a:spcBef>
                <a:spcPts val="600"/>
              </a:spcBef>
            </a:pPr>
            <a:r>
              <a:rPr lang="tr-TR" dirty="0"/>
              <a:t>Alınan karışım sıkıştırılır.</a:t>
            </a:r>
          </a:p>
          <a:p>
            <a:pPr>
              <a:spcBef>
                <a:spcPts val="600"/>
              </a:spcBef>
            </a:pPr>
            <a:r>
              <a:rPr lang="tr-TR" b="1" dirty="0">
                <a:solidFill>
                  <a:schemeClr val="tx2"/>
                </a:solidFill>
              </a:rPr>
              <a:t>Buji </a:t>
            </a:r>
            <a:r>
              <a:rPr lang="tr-TR" dirty="0"/>
              <a:t>vasıtasıyla</a:t>
            </a:r>
            <a:r>
              <a:rPr lang="tr-TR" b="1" dirty="0">
                <a:solidFill>
                  <a:schemeClr val="tx2"/>
                </a:solidFill>
              </a:rPr>
              <a:t> </a:t>
            </a:r>
            <a:r>
              <a:rPr lang="tr-TR" dirty="0"/>
              <a:t>yanma olur.</a:t>
            </a:r>
          </a:p>
          <a:p>
            <a:pPr>
              <a:spcBef>
                <a:spcPts val="600"/>
              </a:spcBef>
            </a:pPr>
            <a:r>
              <a:rPr lang="tr-TR" dirty="0"/>
              <a:t>Egzoz supabı yanmış gazları tahliye eder.</a:t>
            </a:r>
          </a:p>
        </p:txBody>
      </p:sp>
      <p:sp>
        <p:nvSpPr>
          <p:cNvPr id="6" name="2 İçerik Yer Tutucusu"/>
          <p:cNvSpPr txBox="1">
            <a:spLocks/>
          </p:cNvSpPr>
          <p:nvPr/>
        </p:nvSpPr>
        <p:spPr>
          <a:xfrm>
            <a:off x="4644008" y="1772816"/>
            <a:ext cx="4176464" cy="4894169"/>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tr-TR" sz="3200" b="1" i="0" u="none" strike="noStrike" kern="1200" cap="none" spc="0" normalizeH="0" baseline="0" noProof="0" dirty="0">
                <a:ln>
                  <a:noFill/>
                </a:ln>
                <a:solidFill>
                  <a:schemeClr val="tx1"/>
                </a:solidFill>
                <a:effectLst/>
                <a:uLnTx/>
                <a:uFillTx/>
                <a:latin typeface="+mn-lt"/>
                <a:ea typeface="+mn-ea"/>
                <a:cs typeface="+mn-cs"/>
              </a:rPr>
              <a:t>	DİZEL</a:t>
            </a:r>
          </a:p>
          <a:p>
            <a:pPr marL="438912" marR="0" lvl="0" indent="-32004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1" i="0" u="none" strike="noStrike" kern="1200" cap="none" spc="0" normalizeH="0" baseline="0" noProof="0" dirty="0">
                <a:ln>
                  <a:noFill/>
                </a:ln>
                <a:solidFill>
                  <a:schemeClr val="tx2"/>
                </a:solidFill>
                <a:effectLst/>
                <a:uLnTx/>
                <a:uFillTx/>
                <a:latin typeface="+mn-lt"/>
                <a:ea typeface="+mn-ea"/>
                <a:cs typeface="+mn-cs"/>
              </a:rPr>
              <a:t>Sadece</a:t>
            </a:r>
            <a:r>
              <a:rPr kumimoji="0" lang="tr-TR" sz="3200" b="1" i="0" u="none" strike="noStrike" kern="1200" cap="none" spc="0" normalizeH="0" noProof="0" dirty="0">
                <a:ln>
                  <a:noFill/>
                </a:ln>
                <a:solidFill>
                  <a:schemeClr val="tx2"/>
                </a:solidFill>
                <a:effectLst/>
                <a:uLnTx/>
                <a:uFillTx/>
                <a:latin typeface="+mn-lt"/>
                <a:ea typeface="+mn-ea"/>
                <a:cs typeface="+mn-cs"/>
              </a:rPr>
              <a:t> hava </a:t>
            </a:r>
            <a:r>
              <a:rPr kumimoji="0" lang="tr-TR" sz="3200" b="0" i="0" u="none" strike="noStrike" kern="1200" cap="none" spc="0" normalizeH="0" noProof="0" dirty="0">
                <a:ln>
                  <a:noFill/>
                </a:ln>
                <a:solidFill>
                  <a:schemeClr val="tx1"/>
                </a:solidFill>
                <a:effectLst/>
                <a:uLnTx/>
                <a:uFillTx/>
                <a:latin typeface="+mn-lt"/>
                <a:ea typeface="+mn-ea"/>
                <a:cs typeface="+mn-cs"/>
              </a:rPr>
              <a:t>silindire emilir.</a:t>
            </a:r>
          </a:p>
          <a:p>
            <a:pPr marL="438912" marR="0" lvl="0" indent="-32004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tr-TR" sz="3200" noProof="0" dirty="0"/>
              <a:t>Sadece hava sıkıştırılır ve sıkışan hava ısınır.</a:t>
            </a:r>
          </a:p>
          <a:p>
            <a:pPr marL="438912" marR="0" lvl="0" indent="-32004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1" i="0" u="none" strike="noStrike" kern="1200" cap="none" spc="0" normalizeH="0" baseline="0" dirty="0">
                <a:ln>
                  <a:noFill/>
                </a:ln>
                <a:solidFill>
                  <a:schemeClr val="tx2"/>
                </a:solidFill>
                <a:effectLst/>
                <a:uLnTx/>
                <a:uFillTx/>
                <a:latin typeface="+mn-lt"/>
                <a:ea typeface="+mn-ea"/>
                <a:cs typeface="+mn-cs"/>
              </a:rPr>
              <a:t>Enjektörün</a:t>
            </a:r>
            <a:r>
              <a:rPr kumimoji="0" lang="tr-TR" sz="3200" b="0" i="0" u="none" strike="noStrike" kern="1200" cap="none" spc="0" normalizeH="0" dirty="0">
                <a:ln>
                  <a:noFill/>
                </a:ln>
                <a:solidFill>
                  <a:schemeClr val="tx1"/>
                </a:solidFill>
                <a:effectLst/>
                <a:uLnTx/>
                <a:uFillTx/>
                <a:latin typeface="+mn-lt"/>
                <a:ea typeface="+mn-ea"/>
                <a:cs typeface="+mn-cs"/>
              </a:rPr>
              <a:t> motorin püskürtmesiyle yanma olur.</a:t>
            </a:r>
          </a:p>
          <a:p>
            <a:pPr marL="438912" marR="0" lvl="0" indent="-320040"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tr-TR" sz="3200" baseline="0" noProof="0" dirty="0"/>
              <a:t>Egzoz</a:t>
            </a:r>
            <a:r>
              <a:rPr lang="tr-TR" sz="3200" noProof="0" dirty="0"/>
              <a:t> supabı yanmış gazları tahliye eder.</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7 Sağ Ok"/>
          <p:cNvSpPr/>
          <p:nvPr/>
        </p:nvSpPr>
        <p:spPr>
          <a:xfrm>
            <a:off x="3419872" y="1916832"/>
            <a:ext cx="115212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 Çevrimleri</a:t>
            </a:r>
          </a:p>
        </p:txBody>
      </p:sp>
      <p:sp>
        <p:nvSpPr>
          <p:cNvPr id="3" name="2 İçerik Yer Tutucusu"/>
          <p:cNvSpPr>
            <a:spLocks noGrp="1"/>
          </p:cNvSpPr>
          <p:nvPr>
            <p:ph idx="1"/>
          </p:nvPr>
        </p:nvSpPr>
        <p:spPr>
          <a:xfrm>
            <a:off x="107504" y="1772816"/>
            <a:ext cx="5400600" cy="4896544"/>
          </a:xfrm>
        </p:spPr>
        <p:txBody>
          <a:bodyPr>
            <a:normAutofit fontScale="77500" lnSpcReduction="20000"/>
          </a:bodyPr>
          <a:lstStyle/>
          <a:p>
            <a:pPr algn="just">
              <a:spcBef>
                <a:spcPts val="600"/>
              </a:spcBef>
              <a:buNone/>
            </a:pPr>
            <a:r>
              <a:rPr lang="tr-TR" b="1" dirty="0"/>
              <a:t>	</a:t>
            </a:r>
            <a:r>
              <a:rPr lang="tr-TR" b="1" dirty="0">
                <a:solidFill>
                  <a:srgbClr val="0070C0"/>
                </a:solidFill>
              </a:rPr>
              <a:t>1. SABİT HACİM (OTTO) ÇEVRİMİ</a:t>
            </a:r>
          </a:p>
          <a:p>
            <a:pPr algn="just">
              <a:spcBef>
                <a:spcPts val="600"/>
              </a:spcBef>
            </a:pPr>
            <a:r>
              <a:rPr lang="tr-TR" b="1" dirty="0"/>
              <a:t>Sıkıştırma (1-2)</a:t>
            </a:r>
          </a:p>
          <a:p>
            <a:pPr lvl="1" algn="just">
              <a:spcBef>
                <a:spcPts val="600"/>
              </a:spcBef>
            </a:pPr>
            <a:r>
              <a:rPr lang="tr-TR" dirty="0"/>
              <a:t>Bu safhada piston alt ölü noktadan üst ölü noktaya doğru hareket eder.</a:t>
            </a:r>
          </a:p>
          <a:p>
            <a:pPr lvl="1" algn="just">
              <a:spcBef>
                <a:spcPts val="600"/>
              </a:spcBef>
            </a:pPr>
            <a:r>
              <a:rPr lang="tr-TR" dirty="0"/>
              <a:t>Bu sırada emme ve egzoz </a:t>
            </a:r>
            <a:r>
              <a:rPr lang="tr-TR" dirty="0" err="1"/>
              <a:t>valfleri</a:t>
            </a:r>
            <a:r>
              <a:rPr lang="tr-TR" dirty="0"/>
              <a:t> kapalıdır, dolayısıyla içerdeki hava sıkışır ve basınç grafikte görüldüğü gibi artar.</a:t>
            </a:r>
          </a:p>
          <a:p>
            <a:pPr algn="just">
              <a:spcBef>
                <a:spcPts val="600"/>
              </a:spcBef>
            </a:pPr>
            <a:r>
              <a:rPr lang="tr-TR" b="1" dirty="0"/>
              <a:t>Sabit Hacimde Yanma (2-3)</a:t>
            </a:r>
          </a:p>
          <a:p>
            <a:pPr lvl="1" algn="just">
              <a:spcBef>
                <a:spcPts val="600"/>
              </a:spcBef>
            </a:pPr>
            <a:r>
              <a:rPr lang="tr-TR" dirty="0"/>
              <a:t>Piston üst ölü noktaya ulaştığı sırada bujiden kıvılcım çaktırılarak sıkışarak ısınmış hava-yakıt karışımı yanmaya başlar.</a:t>
            </a:r>
          </a:p>
          <a:p>
            <a:pPr lvl="1" algn="just">
              <a:spcBef>
                <a:spcPts val="600"/>
              </a:spcBef>
            </a:pPr>
            <a:r>
              <a:rPr lang="tr-TR" dirty="0"/>
              <a:t>Bunun sonucunda basınç P2’den P3 değerine sıçrama yapar.</a:t>
            </a:r>
          </a:p>
        </p:txBody>
      </p:sp>
      <p:pic>
        <p:nvPicPr>
          <p:cNvPr id="1026" name="Picture 2"/>
          <p:cNvPicPr>
            <a:picLocks noChangeAspect="1" noChangeArrowheads="1"/>
          </p:cNvPicPr>
          <p:nvPr/>
        </p:nvPicPr>
        <p:blipFill>
          <a:blip r:embed="rId2" cstate="print"/>
          <a:srcRect/>
          <a:stretch>
            <a:fillRect/>
          </a:stretch>
        </p:blipFill>
        <p:spPr bwMode="auto">
          <a:xfrm>
            <a:off x="5796136" y="2348880"/>
            <a:ext cx="3095625" cy="38671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 Çevrimleri</a:t>
            </a:r>
          </a:p>
        </p:txBody>
      </p:sp>
      <p:sp>
        <p:nvSpPr>
          <p:cNvPr id="3" name="2 İçerik Yer Tutucusu"/>
          <p:cNvSpPr>
            <a:spLocks noGrp="1"/>
          </p:cNvSpPr>
          <p:nvPr>
            <p:ph idx="1"/>
          </p:nvPr>
        </p:nvSpPr>
        <p:spPr>
          <a:xfrm>
            <a:off x="0" y="1484784"/>
            <a:ext cx="5796136" cy="5373216"/>
          </a:xfrm>
        </p:spPr>
        <p:txBody>
          <a:bodyPr>
            <a:normAutofit/>
          </a:bodyPr>
          <a:lstStyle/>
          <a:p>
            <a:pPr algn="just">
              <a:spcBef>
                <a:spcPts val="600"/>
              </a:spcBef>
              <a:buNone/>
            </a:pPr>
            <a:r>
              <a:rPr lang="tr-TR" sz="2000" b="1" dirty="0"/>
              <a:t>	</a:t>
            </a:r>
            <a:r>
              <a:rPr lang="tr-TR" sz="2000" b="1" dirty="0">
                <a:solidFill>
                  <a:srgbClr val="0070C0"/>
                </a:solidFill>
              </a:rPr>
              <a:t>1. SABİT HACİM (OTTO) ÇEVRİMİ</a:t>
            </a:r>
          </a:p>
          <a:p>
            <a:pPr algn="just">
              <a:spcBef>
                <a:spcPts val="600"/>
              </a:spcBef>
            </a:pPr>
            <a:r>
              <a:rPr lang="tr-TR" sz="2000" b="1" dirty="0"/>
              <a:t>Genleşme (3-4)</a:t>
            </a:r>
          </a:p>
          <a:p>
            <a:pPr lvl="1" algn="just">
              <a:spcBef>
                <a:spcPts val="600"/>
              </a:spcBef>
            </a:pPr>
            <a:r>
              <a:rPr lang="tr-TR" sz="1600" dirty="0"/>
              <a:t>Bu safhada piston aşağı doğru hareketine başlar.</a:t>
            </a:r>
          </a:p>
          <a:p>
            <a:pPr lvl="1" algn="just">
              <a:spcBef>
                <a:spcPts val="600"/>
              </a:spcBef>
            </a:pPr>
            <a:r>
              <a:rPr lang="tr-TR" sz="1600" dirty="0"/>
              <a:t>Bu durum 4 </a:t>
            </a:r>
            <a:r>
              <a:rPr lang="tr-TR" sz="1600" dirty="0" err="1"/>
              <a:t>nolu</a:t>
            </a:r>
            <a:r>
              <a:rPr lang="tr-TR" sz="1600" dirty="0"/>
              <a:t> notaya kadar bu şekilde devam eder.</a:t>
            </a:r>
          </a:p>
          <a:p>
            <a:pPr lvl="1" algn="just">
              <a:spcBef>
                <a:spcPts val="600"/>
              </a:spcBef>
            </a:pPr>
            <a:r>
              <a:rPr lang="tr-TR" sz="1600" dirty="0"/>
              <a:t>Piston aşağı doğru hareketine devam ettiğinden silindirdeki basınç da düşmeye başlar.</a:t>
            </a:r>
          </a:p>
          <a:p>
            <a:pPr algn="just">
              <a:spcBef>
                <a:spcPts val="600"/>
              </a:spcBef>
            </a:pPr>
            <a:r>
              <a:rPr lang="tr-TR" sz="2000" b="1" dirty="0"/>
              <a:t>Egzoz (4-1)</a:t>
            </a:r>
          </a:p>
          <a:p>
            <a:pPr lvl="1" algn="just">
              <a:spcBef>
                <a:spcPts val="600"/>
              </a:spcBef>
            </a:pPr>
            <a:r>
              <a:rPr lang="tr-TR" sz="1600" dirty="0"/>
              <a:t>Sistem 4 </a:t>
            </a:r>
            <a:r>
              <a:rPr lang="tr-TR" sz="1600" dirty="0" err="1"/>
              <a:t>nolu</a:t>
            </a:r>
            <a:r>
              <a:rPr lang="tr-TR" sz="1600" dirty="0"/>
              <a:t> noktaya (AÖN) geldiğinde egzoz </a:t>
            </a:r>
            <a:r>
              <a:rPr lang="tr-TR" sz="1600" dirty="0" err="1"/>
              <a:t>valfi</a:t>
            </a:r>
            <a:r>
              <a:rPr lang="tr-TR" sz="1600" dirty="0"/>
              <a:t> açılır. </a:t>
            </a:r>
          </a:p>
          <a:p>
            <a:pPr lvl="1" algn="just">
              <a:spcBef>
                <a:spcPts val="600"/>
              </a:spcBef>
            </a:pPr>
            <a:r>
              <a:rPr lang="tr-TR" sz="1600" dirty="0"/>
              <a:t>Silindir egzoz sistemi ile dışarıya açıldığından silindirdeki basınç atmosferik basınca düşer. </a:t>
            </a:r>
          </a:p>
          <a:p>
            <a:pPr lvl="1" algn="just">
              <a:spcBef>
                <a:spcPts val="600"/>
              </a:spcBef>
            </a:pPr>
            <a:r>
              <a:rPr lang="tr-TR" sz="1600" dirty="0"/>
              <a:t>Sistemden ısının atılması bu safhada gösterilmiştir. </a:t>
            </a:r>
          </a:p>
          <a:p>
            <a:pPr lvl="1" algn="just">
              <a:spcBef>
                <a:spcPts val="600"/>
              </a:spcBef>
            </a:pPr>
            <a:r>
              <a:rPr lang="tr-TR" sz="1600" dirty="0"/>
              <a:t>Gerçekte, dışarıya ısının atılması pistonun egzoz </a:t>
            </a:r>
            <a:r>
              <a:rPr lang="tr-TR" sz="1600" dirty="0" err="1"/>
              <a:t>stroğunu</a:t>
            </a:r>
            <a:r>
              <a:rPr lang="tr-TR" sz="1600" dirty="0"/>
              <a:t> yapmasıyla olur (grafikte yatay çizgiyle gösterilen </a:t>
            </a:r>
            <a:r>
              <a:rPr lang="tr-TR" sz="1600" dirty="0" err="1"/>
              <a:t>strok</a:t>
            </a:r>
            <a:r>
              <a:rPr lang="tr-TR" sz="1600" dirty="0"/>
              <a:t>), ancak ideal bir çevrimde egzoz </a:t>
            </a:r>
            <a:r>
              <a:rPr lang="tr-TR" sz="1600" dirty="0" err="1"/>
              <a:t>stroğunda</a:t>
            </a:r>
            <a:r>
              <a:rPr lang="tr-TR" sz="1600" dirty="0"/>
              <a:t> negatif veya pozitif bir iş yapılmadığından çevrimde incelenmez, ısının atılması da egzoz </a:t>
            </a:r>
            <a:r>
              <a:rPr lang="tr-TR" sz="1600" dirty="0" err="1"/>
              <a:t>valfi</a:t>
            </a:r>
            <a:r>
              <a:rPr lang="tr-TR" sz="1600" dirty="0"/>
              <a:t> açıldığında bir anda olmuş gibi gösterilir. </a:t>
            </a:r>
          </a:p>
        </p:txBody>
      </p:sp>
      <p:pic>
        <p:nvPicPr>
          <p:cNvPr id="1026" name="Picture 2"/>
          <p:cNvPicPr>
            <a:picLocks noChangeAspect="1" noChangeArrowheads="1"/>
          </p:cNvPicPr>
          <p:nvPr/>
        </p:nvPicPr>
        <p:blipFill>
          <a:blip r:embed="rId2" cstate="print"/>
          <a:srcRect/>
          <a:stretch>
            <a:fillRect/>
          </a:stretch>
        </p:blipFill>
        <p:spPr bwMode="auto">
          <a:xfrm>
            <a:off x="5940152" y="2204864"/>
            <a:ext cx="3095625" cy="38671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 Çevrimleri</a:t>
            </a:r>
          </a:p>
        </p:txBody>
      </p:sp>
      <p:sp>
        <p:nvSpPr>
          <p:cNvPr id="3" name="2 İçerik Yer Tutucusu"/>
          <p:cNvSpPr>
            <a:spLocks noGrp="1"/>
          </p:cNvSpPr>
          <p:nvPr>
            <p:ph idx="1"/>
          </p:nvPr>
        </p:nvSpPr>
        <p:spPr>
          <a:xfrm>
            <a:off x="107504" y="1772816"/>
            <a:ext cx="5400600" cy="4896544"/>
          </a:xfrm>
        </p:spPr>
        <p:txBody>
          <a:bodyPr>
            <a:normAutofit/>
          </a:bodyPr>
          <a:lstStyle/>
          <a:p>
            <a:pPr algn="just">
              <a:spcBef>
                <a:spcPts val="600"/>
              </a:spcBef>
              <a:buNone/>
            </a:pPr>
            <a:r>
              <a:rPr lang="tr-TR" sz="2400" b="1" dirty="0">
                <a:solidFill>
                  <a:srgbClr val="0070C0"/>
                </a:solidFill>
              </a:rPr>
              <a:t>2. SABİT BASINÇ (DİESEL) ÇEVRİMİ</a:t>
            </a:r>
          </a:p>
          <a:p>
            <a:pPr algn="just">
              <a:spcBef>
                <a:spcPts val="600"/>
              </a:spcBef>
            </a:pPr>
            <a:r>
              <a:rPr lang="tr-TR" sz="2400" b="1" dirty="0"/>
              <a:t>Sıkıştırma (a-b)</a:t>
            </a:r>
          </a:p>
          <a:p>
            <a:pPr lvl="1" algn="just">
              <a:spcBef>
                <a:spcPts val="600"/>
              </a:spcBef>
            </a:pPr>
            <a:r>
              <a:rPr lang="tr-TR" sz="1800" dirty="0"/>
              <a:t>Bu safhada, piston alt ölü noktadan üst ölü noktaya doğru hareket eder. </a:t>
            </a:r>
          </a:p>
          <a:p>
            <a:pPr lvl="1" algn="just">
              <a:spcBef>
                <a:spcPts val="600"/>
              </a:spcBef>
            </a:pPr>
            <a:r>
              <a:rPr lang="tr-TR" sz="1800" dirty="0"/>
              <a:t>Bu sırada emme ve egzoz </a:t>
            </a:r>
            <a:r>
              <a:rPr lang="tr-TR" sz="1800" dirty="0" err="1"/>
              <a:t>valfleri</a:t>
            </a:r>
            <a:r>
              <a:rPr lang="tr-TR" sz="1800" dirty="0"/>
              <a:t> kapalıdır, dolayısıyla içerdeki hava sıkışır ve basıncı grafikte görüldüğü gibi artar. </a:t>
            </a:r>
          </a:p>
          <a:p>
            <a:pPr algn="just">
              <a:spcBef>
                <a:spcPts val="600"/>
              </a:spcBef>
            </a:pPr>
            <a:r>
              <a:rPr lang="tr-TR" sz="2400" b="1" dirty="0"/>
              <a:t>Sabit basınçta yanma (b-c)</a:t>
            </a:r>
          </a:p>
          <a:p>
            <a:pPr lvl="1" algn="just">
              <a:spcBef>
                <a:spcPts val="600"/>
              </a:spcBef>
            </a:pPr>
            <a:r>
              <a:rPr lang="tr-TR" sz="1800" dirty="0"/>
              <a:t>Piston üst ölü noktaya ulaştığı sırada ısınmış hava üzerine enjektörden yakıt püskürtülerek yanma başlar.</a:t>
            </a:r>
          </a:p>
        </p:txBody>
      </p:sp>
      <p:pic>
        <p:nvPicPr>
          <p:cNvPr id="2050" name="Picture 2"/>
          <p:cNvPicPr>
            <a:picLocks noChangeAspect="1" noChangeArrowheads="1"/>
          </p:cNvPicPr>
          <p:nvPr/>
        </p:nvPicPr>
        <p:blipFill>
          <a:blip r:embed="rId2" cstate="print"/>
          <a:srcRect/>
          <a:stretch>
            <a:fillRect/>
          </a:stretch>
        </p:blipFill>
        <p:spPr bwMode="auto">
          <a:xfrm>
            <a:off x="5796136" y="2276872"/>
            <a:ext cx="3168986" cy="32403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 Çevrimleri</a:t>
            </a:r>
          </a:p>
        </p:txBody>
      </p:sp>
      <p:sp>
        <p:nvSpPr>
          <p:cNvPr id="3" name="2 İçerik Yer Tutucusu"/>
          <p:cNvSpPr>
            <a:spLocks noGrp="1"/>
          </p:cNvSpPr>
          <p:nvPr>
            <p:ph idx="1"/>
          </p:nvPr>
        </p:nvSpPr>
        <p:spPr>
          <a:xfrm>
            <a:off x="0" y="1484784"/>
            <a:ext cx="5940152" cy="5373216"/>
          </a:xfrm>
        </p:spPr>
        <p:txBody>
          <a:bodyPr>
            <a:normAutofit fontScale="92500" lnSpcReduction="10000"/>
          </a:bodyPr>
          <a:lstStyle/>
          <a:p>
            <a:pPr algn="just">
              <a:spcBef>
                <a:spcPts val="600"/>
              </a:spcBef>
              <a:buNone/>
            </a:pPr>
            <a:r>
              <a:rPr lang="tr-TR" sz="2400" b="1" dirty="0">
                <a:solidFill>
                  <a:srgbClr val="0070C0"/>
                </a:solidFill>
              </a:rPr>
              <a:t>2. SABİT BASINÇ (DİESEL) ÇEVRİMİ</a:t>
            </a:r>
          </a:p>
          <a:p>
            <a:pPr algn="just">
              <a:spcBef>
                <a:spcPts val="600"/>
              </a:spcBef>
            </a:pPr>
            <a:r>
              <a:rPr lang="tr-TR" sz="2400" b="1" dirty="0"/>
              <a:t>Genleşme (c-d)</a:t>
            </a:r>
          </a:p>
          <a:p>
            <a:pPr lvl="1" algn="just">
              <a:spcBef>
                <a:spcPts val="600"/>
              </a:spcBef>
            </a:pPr>
            <a:r>
              <a:rPr lang="tr-TR" sz="1800" dirty="0"/>
              <a:t>Bu safhada piston aşağı doğru hareketine başlar.</a:t>
            </a:r>
          </a:p>
          <a:p>
            <a:pPr lvl="1" algn="just">
              <a:spcBef>
                <a:spcPts val="600"/>
              </a:spcBef>
            </a:pPr>
            <a:r>
              <a:rPr lang="tr-TR" sz="1800" dirty="0"/>
              <a:t>Bu durum d noktasına kadar böyle devam eder.</a:t>
            </a:r>
          </a:p>
          <a:p>
            <a:pPr lvl="1" algn="just">
              <a:spcBef>
                <a:spcPts val="600"/>
              </a:spcBef>
            </a:pPr>
            <a:r>
              <a:rPr lang="tr-TR" sz="1800" dirty="0"/>
              <a:t> Piston aşağı doğru hareketine devam ettiğinden silindirdeki basınç da düşmeye başlar. </a:t>
            </a:r>
          </a:p>
          <a:p>
            <a:pPr algn="just">
              <a:spcBef>
                <a:spcPts val="600"/>
              </a:spcBef>
            </a:pPr>
            <a:r>
              <a:rPr lang="tr-TR" sz="2400" b="1" dirty="0"/>
              <a:t>Egzoz(d-e)</a:t>
            </a:r>
          </a:p>
          <a:p>
            <a:pPr lvl="1" algn="just">
              <a:spcBef>
                <a:spcPts val="600"/>
              </a:spcBef>
            </a:pPr>
            <a:r>
              <a:rPr lang="tr-TR" sz="1800" dirty="0"/>
              <a:t>Sistem d noktasına (AÖN) geldiğinde egzoz </a:t>
            </a:r>
            <a:r>
              <a:rPr lang="tr-TR" sz="1800" dirty="0" err="1"/>
              <a:t>valfi</a:t>
            </a:r>
            <a:r>
              <a:rPr lang="tr-TR" sz="1800" dirty="0"/>
              <a:t> açılır. </a:t>
            </a:r>
          </a:p>
          <a:p>
            <a:pPr lvl="1" algn="just">
              <a:spcBef>
                <a:spcPts val="600"/>
              </a:spcBef>
            </a:pPr>
            <a:r>
              <a:rPr lang="tr-TR" sz="1800" dirty="0"/>
              <a:t>Silindir egzoz sistemi ile dışarıya açıldığından silindirdeki basınç atmosferik basınca düşer. </a:t>
            </a:r>
          </a:p>
          <a:p>
            <a:pPr lvl="1" algn="just">
              <a:spcBef>
                <a:spcPts val="600"/>
              </a:spcBef>
            </a:pPr>
            <a:r>
              <a:rPr lang="tr-TR" sz="1800" dirty="0"/>
              <a:t>Sistemden ısının atılması bu safhada gösterilmiştir. </a:t>
            </a:r>
          </a:p>
          <a:p>
            <a:pPr lvl="1" algn="just">
              <a:spcBef>
                <a:spcPts val="600"/>
              </a:spcBef>
            </a:pPr>
            <a:r>
              <a:rPr lang="tr-TR" sz="1800" dirty="0"/>
              <a:t>Gerçekte, dışarıya ısının atılması pistonun egzoz </a:t>
            </a:r>
            <a:r>
              <a:rPr lang="tr-TR" sz="1800" dirty="0" err="1"/>
              <a:t>stroğunu</a:t>
            </a:r>
            <a:r>
              <a:rPr lang="tr-TR" sz="1800" dirty="0"/>
              <a:t> yapmasıyla olur (grafikte yatay çizgiyle gösterilen </a:t>
            </a:r>
            <a:r>
              <a:rPr lang="tr-TR" sz="1800" dirty="0" err="1"/>
              <a:t>strok</a:t>
            </a:r>
            <a:r>
              <a:rPr lang="tr-TR" sz="1800" dirty="0"/>
              <a:t>), ancak ideal bir çevrimde egzoz </a:t>
            </a:r>
            <a:r>
              <a:rPr lang="tr-TR" sz="1800" dirty="0" err="1"/>
              <a:t>stroğunda</a:t>
            </a:r>
            <a:r>
              <a:rPr lang="tr-TR" sz="1800" dirty="0"/>
              <a:t> negatif veya pozitif bir iş yapılmadığından çevrimde incelenmez, ısının atılması da egzoz </a:t>
            </a:r>
            <a:r>
              <a:rPr lang="tr-TR" sz="1800" dirty="0" err="1"/>
              <a:t>valfi</a:t>
            </a:r>
            <a:r>
              <a:rPr lang="tr-TR" sz="1800" dirty="0"/>
              <a:t> açıldığında bir anda olmuş gibi gösterilir. </a:t>
            </a:r>
          </a:p>
          <a:p>
            <a:pPr lvl="1" algn="just">
              <a:spcBef>
                <a:spcPts val="600"/>
              </a:spcBef>
            </a:pPr>
            <a:endParaRPr lang="tr-TR" sz="1800" dirty="0"/>
          </a:p>
        </p:txBody>
      </p:sp>
      <p:pic>
        <p:nvPicPr>
          <p:cNvPr id="2050" name="Picture 2"/>
          <p:cNvPicPr>
            <a:picLocks noChangeAspect="1" noChangeArrowheads="1"/>
          </p:cNvPicPr>
          <p:nvPr/>
        </p:nvPicPr>
        <p:blipFill>
          <a:blip r:embed="rId2" cstate="print"/>
          <a:srcRect/>
          <a:stretch>
            <a:fillRect/>
          </a:stretch>
        </p:blipFill>
        <p:spPr bwMode="auto">
          <a:xfrm>
            <a:off x="5867510" y="2276872"/>
            <a:ext cx="3168986" cy="324036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5436096" y="0"/>
            <a:ext cx="37079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a:t>Motor Çevrimleri</a:t>
            </a:r>
          </a:p>
        </p:txBody>
      </p:sp>
      <p:pic>
        <p:nvPicPr>
          <p:cNvPr id="3074" name="Picture 2"/>
          <p:cNvPicPr>
            <a:picLocks noChangeAspect="1" noChangeArrowheads="1"/>
          </p:cNvPicPr>
          <p:nvPr/>
        </p:nvPicPr>
        <p:blipFill>
          <a:blip r:embed="rId2" cstate="print"/>
          <a:srcRect r="3012"/>
          <a:stretch>
            <a:fillRect/>
          </a:stretch>
        </p:blipFill>
        <p:spPr bwMode="auto">
          <a:xfrm>
            <a:off x="5617640" y="548680"/>
            <a:ext cx="3526360" cy="5886221"/>
          </a:xfrm>
          <a:prstGeom prst="rect">
            <a:avLst/>
          </a:prstGeom>
          <a:noFill/>
          <a:ln w="9525">
            <a:noFill/>
            <a:miter lim="800000"/>
            <a:headEnd/>
            <a:tailEnd/>
          </a:ln>
        </p:spPr>
      </p:pic>
      <p:sp>
        <p:nvSpPr>
          <p:cNvPr id="3" name="2 İçerik Yer Tutucusu"/>
          <p:cNvSpPr>
            <a:spLocks noGrp="1"/>
          </p:cNvSpPr>
          <p:nvPr>
            <p:ph idx="1"/>
          </p:nvPr>
        </p:nvSpPr>
        <p:spPr>
          <a:xfrm>
            <a:off x="0" y="1484784"/>
            <a:ext cx="5724128" cy="5373216"/>
          </a:xfrm>
        </p:spPr>
        <p:txBody>
          <a:bodyPr>
            <a:normAutofit/>
          </a:bodyPr>
          <a:lstStyle/>
          <a:p>
            <a:pPr algn="just">
              <a:spcBef>
                <a:spcPts val="600"/>
              </a:spcBef>
              <a:buNone/>
            </a:pPr>
            <a:r>
              <a:rPr lang="tr-TR" sz="2400" b="1" dirty="0">
                <a:solidFill>
                  <a:srgbClr val="0070C0"/>
                </a:solidFill>
              </a:rPr>
              <a:t>3. KARMA ÇEVRİM (SEİLİNGER)</a:t>
            </a:r>
          </a:p>
          <a:p>
            <a:pPr algn="just">
              <a:spcBef>
                <a:spcPts val="600"/>
              </a:spcBef>
            </a:pPr>
            <a:r>
              <a:rPr lang="tr-TR" sz="2400" b="1" dirty="0"/>
              <a:t>Sıkıştırma (1-2)</a:t>
            </a:r>
          </a:p>
          <a:p>
            <a:pPr lvl="1" algn="just">
              <a:spcBef>
                <a:spcPts val="600"/>
              </a:spcBef>
            </a:pPr>
            <a:r>
              <a:rPr lang="tr-TR" sz="1800" dirty="0"/>
              <a:t>Bu safhada, piston alt ölü noktadan üst ölü noktaya doğru hareket eder.</a:t>
            </a:r>
          </a:p>
          <a:p>
            <a:pPr lvl="1" algn="just">
              <a:spcBef>
                <a:spcPts val="600"/>
              </a:spcBef>
            </a:pPr>
            <a:r>
              <a:rPr lang="tr-TR" sz="1800" dirty="0"/>
              <a:t>Bu sırada emme ve egzoz </a:t>
            </a:r>
            <a:r>
              <a:rPr lang="tr-TR" sz="1800" dirty="0" err="1"/>
              <a:t>valfleri</a:t>
            </a:r>
            <a:r>
              <a:rPr lang="tr-TR" sz="1800" dirty="0"/>
              <a:t> kapalıdır, dolayısıyla içerdeki hava sıkışır ve basıncı grafikte görüldüğü gibi artar. </a:t>
            </a:r>
          </a:p>
          <a:p>
            <a:pPr algn="just">
              <a:spcBef>
                <a:spcPts val="600"/>
              </a:spcBef>
            </a:pPr>
            <a:r>
              <a:rPr lang="tr-TR" sz="2400" b="1" dirty="0"/>
              <a:t>Sabit Hacimde Yanma (2-3)</a:t>
            </a:r>
          </a:p>
          <a:p>
            <a:pPr lvl="1" algn="just">
              <a:spcBef>
                <a:spcPts val="600"/>
              </a:spcBef>
            </a:pPr>
            <a:r>
              <a:rPr lang="tr-TR" sz="1800" dirty="0"/>
              <a:t>Piston üst ölü noktaya ulaştığı sırada silindire enjektör tarafından yakıt püskürtülmeye başlar.</a:t>
            </a:r>
          </a:p>
          <a:p>
            <a:pPr lvl="1" algn="just">
              <a:spcBef>
                <a:spcPts val="600"/>
              </a:spcBef>
            </a:pPr>
            <a:r>
              <a:rPr lang="tr-TR" sz="1800" dirty="0"/>
              <a:t>Sıkışarak ısınmış havayla karşılaşan yakıt yanmaya başlar, bunun sonucunda basınç P2'den P3 değerine sıçrama yapar. </a:t>
            </a:r>
          </a:p>
          <a:p>
            <a:pPr lvl="1" algn="just">
              <a:spcBef>
                <a:spcPts val="600"/>
              </a:spcBef>
            </a:pPr>
            <a:r>
              <a:rPr lang="tr-TR" sz="1800" dirty="0"/>
              <a:t>Sisteme ısı girişinin olduğu ilk safha bu safhadır. </a:t>
            </a:r>
          </a:p>
          <a:p>
            <a:pPr lvl="1" algn="just">
              <a:spcBef>
                <a:spcPts val="600"/>
              </a:spcBef>
            </a:pPr>
            <a:endParaRPr lang="tr-TR"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5436096" y="0"/>
            <a:ext cx="37079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a:t>Motor Çevrimleri</a:t>
            </a:r>
          </a:p>
        </p:txBody>
      </p:sp>
      <p:pic>
        <p:nvPicPr>
          <p:cNvPr id="3074" name="Picture 2"/>
          <p:cNvPicPr>
            <a:picLocks noChangeAspect="1" noChangeArrowheads="1"/>
          </p:cNvPicPr>
          <p:nvPr/>
        </p:nvPicPr>
        <p:blipFill>
          <a:blip r:embed="rId2" cstate="print"/>
          <a:srcRect r="3012"/>
          <a:stretch>
            <a:fillRect/>
          </a:stretch>
        </p:blipFill>
        <p:spPr bwMode="auto">
          <a:xfrm>
            <a:off x="5617640" y="548680"/>
            <a:ext cx="3526360" cy="5886221"/>
          </a:xfrm>
          <a:prstGeom prst="rect">
            <a:avLst/>
          </a:prstGeom>
          <a:noFill/>
          <a:ln w="9525">
            <a:noFill/>
            <a:miter lim="800000"/>
            <a:headEnd/>
            <a:tailEnd/>
          </a:ln>
        </p:spPr>
      </p:pic>
      <p:sp>
        <p:nvSpPr>
          <p:cNvPr id="3" name="2 İçerik Yer Tutucusu"/>
          <p:cNvSpPr>
            <a:spLocks noGrp="1"/>
          </p:cNvSpPr>
          <p:nvPr>
            <p:ph idx="1"/>
          </p:nvPr>
        </p:nvSpPr>
        <p:spPr>
          <a:xfrm>
            <a:off x="0" y="1484784"/>
            <a:ext cx="5436096" cy="5373216"/>
          </a:xfrm>
        </p:spPr>
        <p:txBody>
          <a:bodyPr>
            <a:normAutofit/>
          </a:bodyPr>
          <a:lstStyle/>
          <a:p>
            <a:pPr algn="just">
              <a:spcBef>
                <a:spcPts val="600"/>
              </a:spcBef>
              <a:buNone/>
            </a:pPr>
            <a:r>
              <a:rPr lang="tr-TR" sz="2400" b="1" dirty="0">
                <a:solidFill>
                  <a:srgbClr val="0070C0"/>
                </a:solidFill>
              </a:rPr>
              <a:t>3. KARMA ÇEVRİM (SEİLİNGER)</a:t>
            </a:r>
          </a:p>
          <a:p>
            <a:pPr algn="just">
              <a:spcBef>
                <a:spcPts val="600"/>
              </a:spcBef>
            </a:pPr>
            <a:r>
              <a:rPr lang="tr-TR" sz="2400" b="1" dirty="0"/>
              <a:t>Sabit Basınçta Yanma (3-4)</a:t>
            </a:r>
          </a:p>
          <a:p>
            <a:pPr lvl="1" algn="just">
              <a:spcBef>
                <a:spcPts val="600"/>
              </a:spcBef>
            </a:pPr>
            <a:r>
              <a:rPr lang="tr-TR" sz="1800" dirty="0"/>
              <a:t>Bu safhada piston aşağı doğru hareketine başlar fakat yanma devam ettiğinden basınç düşmez.</a:t>
            </a:r>
          </a:p>
          <a:p>
            <a:pPr lvl="1" algn="just">
              <a:spcBef>
                <a:spcPts val="600"/>
              </a:spcBef>
            </a:pPr>
            <a:r>
              <a:rPr lang="tr-TR" sz="1800" dirty="0"/>
              <a:t>Bu durum 4 </a:t>
            </a:r>
            <a:r>
              <a:rPr lang="tr-TR" sz="1800" dirty="0" err="1"/>
              <a:t>nolu</a:t>
            </a:r>
            <a:r>
              <a:rPr lang="tr-TR" sz="1800" dirty="0"/>
              <a:t> noktaya kadar böyle devam eder.</a:t>
            </a:r>
          </a:p>
          <a:p>
            <a:pPr lvl="1" algn="just">
              <a:spcBef>
                <a:spcPts val="600"/>
              </a:spcBef>
            </a:pPr>
            <a:r>
              <a:rPr lang="tr-TR" sz="1800" dirty="0"/>
              <a:t>Böylece bu safhada da sisteme ısı girişi devam etmiş olur. </a:t>
            </a:r>
          </a:p>
          <a:p>
            <a:pPr algn="just">
              <a:spcBef>
                <a:spcPts val="600"/>
              </a:spcBef>
            </a:pPr>
            <a:r>
              <a:rPr lang="tr-TR" sz="2400" b="1" dirty="0"/>
              <a:t>Genleşme (4-5)</a:t>
            </a:r>
          </a:p>
          <a:p>
            <a:pPr lvl="1" algn="just">
              <a:spcBef>
                <a:spcPts val="600"/>
              </a:spcBef>
            </a:pPr>
            <a:r>
              <a:rPr lang="tr-TR" sz="1800" dirty="0"/>
              <a:t>Artık silindire yakıt püskürtülmemektedir ve yanma durmuştur. </a:t>
            </a:r>
          </a:p>
          <a:p>
            <a:pPr lvl="1" algn="just">
              <a:spcBef>
                <a:spcPts val="600"/>
              </a:spcBef>
            </a:pPr>
            <a:r>
              <a:rPr lang="tr-TR" sz="1800" dirty="0"/>
              <a:t>Piston aşağı doğru hareketine devam ettiğinden silindirdeki basınç da düşmeye başlar. </a:t>
            </a:r>
          </a:p>
          <a:p>
            <a:pPr lvl="1" algn="just">
              <a:spcBef>
                <a:spcPts val="600"/>
              </a:spcBef>
            </a:pPr>
            <a:endParaRPr lang="tr-TR"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5436096" y="0"/>
            <a:ext cx="37079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dirty="0"/>
              <a:t>Motor Çevrimleri</a:t>
            </a:r>
          </a:p>
        </p:txBody>
      </p:sp>
      <p:pic>
        <p:nvPicPr>
          <p:cNvPr id="3074" name="Picture 2"/>
          <p:cNvPicPr>
            <a:picLocks noChangeAspect="1" noChangeArrowheads="1"/>
          </p:cNvPicPr>
          <p:nvPr/>
        </p:nvPicPr>
        <p:blipFill>
          <a:blip r:embed="rId2" cstate="print"/>
          <a:srcRect r="3012"/>
          <a:stretch>
            <a:fillRect/>
          </a:stretch>
        </p:blipFill>
        <p:spPr bwMode="auto">
          <a:xfrm>
            <a:off x="5617640" y="548680"/>
            <a:ext cx="3526360" cy="5886221"/>
          </a:xfrm>
          <a:prstGeom prst="rect">
            <a:avLst/>
          </a:prstGeom>
          <a:noFill/>
          <a:ln w="9525">
            <a:noFill/>
            <a:miter lim="800000"/>
            <a:headEnd/>
            <a:tailEnd/>
          </a:ln>
        </p:spPr>
      </p:pic>
      <p:sp>
        <p:nvSpPr>
          <p:cNvPr id="3" name="2 İçerik Yer Tutucusu"/>
          <p:cNvSpPr>
            <a:spLocks noGrp="1"/>
          </p:cNvSpPr>
          <p:nvPr>
            <p:ph idx="1"/>
          </p:nvPr>
        </p:nvSpPr>
        <p:spPr>
          <a:xfrm>
            <a:off x="0" y="1484784"/>
            <a:ext cx="5436096" cy="5373216"/>
          </a:xfrm>
        </p:spPr>
        <p:txBody>
          <a:bodyPr>
            <a:normAutofit/>
          </a:bodyPr>
          <a:lstStyle/>
          <a:p>
            <a:pPr algn="just">
              <a:spcBef>
                <a:spcPts val="600"/>
              </a:spcBef>
              <a:buNone/>
            </a:pPr>
            <a:r>
              <a:rPr lang="tr-TR" sz="2400" b="1" dirty="0">
                <a:solidFill>
                  <a:srgbClr val="0070C0"/>
                </a:solidFill>
              </a:rPr>
              <a:t>3. KARMA ÇEVRİM (SEİLİNGER)</a:t>
            </a:r>
          </a:p>
          <a:p>
            <a:pPr algn="just">
              <a:spcBef>
                <a:spcPts val="600"/>
              </a:spcBef>
            </a:pPr>
            <a:r>
              <a:rPr lang="tr-TR" sz="2400" b="1" dirty="0"/>
              <a:t>Egzoz (5-6)</a:t>
            </a:r>
          </a:p>
          <a:p>
            <a:pPr lvl="1" algn="just">
              <a:spcBef>
                <a:spcPts val="600"/>
              </a:spcBef>
            </a:pPr>
            <a:r>
              <a:rPr lang="tr-TR" sz="1800" dirty="0"/>
              <a:t>Sistem 5 </a:t>
            </a:r>
            <a:r>
              <a:rPr lang="tr-TR" sz="1800" dirty="0" err="1"/>
              <a:t>nolu</a:t>
            </a:r>
            <a:r>
              <a:rPr lang="tr-TR" sz="1800" dirty="0"/>
              <a:t> noktaya (AÖN) geldiğinde egzoz </a:t>
            </a:r>
            <a:r>
              <a:rPr lang="tr-TR" sz="1800" dirty="0" err="1"/>
              <a:t>valfi</a:t>
            </a:r>
            <a:r>
              <a:rPr lang="tr-TR" sz="1800" dirty="0"/>
              <a:t> açılır. </a:t>
            </a:r>
          </a:p>
          <a:p>
            <a:pPr lvl="1" algn="just">
              <a:spcBef>
                <a:spcPts val="600"/>
              </a:spcBef>
            </a:pPr>
            <a:r>
              <a:rPr lang="tr-TR" sz="1800" dirty="0"/>
              <a:t>Silindir egzoz </a:t>
            </a:r>
            <a:r>
              <a:rPr lang="tr-TR" sz="1800" dirty="0" err="1"/>
              <a:t>sisitemi</a:t>
            </a:r>
            <a:r>
              <a:rPr lang="tr-TR" sz="1800" dirty="0"/>
              <a:t> ile dışarıya açıldığından silindirdeki basınç atmosferik basınca düşer.</a:t>
            </a:r>
          </a:p>
          <a:p>
            <a:pPr lvl="1" algn="just">
              <a:spcBef>
                <a:spcPts val="600"/>
              </a:spcBef>
            </a:pPr>
            <a:r>
              <a:rPr lang="tr-TR" sz="1800" dirty="0"/>
              <a:t>Sistemden ısının atılması bu safhada gösterilmiştir.</a:t>
            </a:r>
          </a:p>
          <a:p>
            <a:pPr lvl="1" algn="just">
              <a:spcBef>
                <a:spcPts val="600"/>
              </a:spcBef>
            </a:pPr>
            <a:r>
              <a:rPr lang="tr-TR" sz="1800" dirty="0"/>
              <a:t>Gerçekte, dışarıya ısının atılması pistonun egzoz </a:t>
            </a:r>
            <a:r>
              <a:rPr lang="tr-TR" sz="1800" dirty="0" err="1"/>
              <a:t>stroğunu</a:t>
            </a:r>
            <a:r>
              <a:rPr lang="tr-TR" sz="1800" dirty="0"/>
              <a:t> yapmasıyla olur (grafikte yatay çizgiyle gösterilen </a:t>
            </a:r>
            <a:r>
              <a:rPr lang="tr-TR" sz="1800" dirty="0" err="1"/>
              <a:t>strok</a:t>
            </a:r>
            <a:r>
              <a:rPr lang="tr-TR" sz="1800" dirty="0"/>
              <a:t>), ancak ideal bir çevrimde egzoz </a:t>
            </a:r>
            <a:r>
              <a:rPr lang="tr-TR" sz="1800" dirty="0" err="1"/>
              <a:t>stroğunda</a:t>
            </a:r>
            <a:r>
              <a:rPr lang="tr-TR" sz="1800" dirty="0"/>
              <a:t> negatif veya pozitif bir iş yapılmadığından çevrimde incelenmez, ısının atılması da egzoz </a:t>
            </a:r>
            <a:r>
              <a:rPr lang="tr-TR" sz="1800" dirty="0" err="1"/>
              <a:t>valfi</a:t>
            </a:r>
            <a:r>
              <a:rPr lang="tr-TR" sz="1800" dirty="0"/>
              <a:t> açıldığında bir anda olmuş gibi gösterilir. </a:t>
            </a:r>
          </a:p>
          <a:p>
            <a:pPr lvl="1" algn="just">
              <a:spcBef>
                <a:spcPts val="600"/>
              </a:spcBef>
            </a:pPr>
            <a:endParaRPr lang="tr-T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Güç ve Tork</a:t>
            </a:r>
          </a:p>
        </p:txBody>
      </p:sp>
      <p:sp>
        <p:nvSpPr>
          <p:cNvPr id="3" name="2 İçerik Yer Tutucusu"/>
          <p:cNvSpPr>
            <a:spLocks noGrp="1"/>
          </p:cNvSpPr>
          <p:nvPr>
            <p:ph idx="1"/>
          </p:nvPr>
        </p:nvSpPr>
        <p:spPr/>
        <p:txBody>
          <a:bodyPr/>
          <a:lstStyle/>
          <a:p>
            <a:pPr algn="just"/>
            <a:r>
              <a:rPr lang="tr-TR" dirty="0"/>
              <a:t>Benzin motorlarında gaz kelebeğinin, dizel motorlarında pompa </a:t>
            </a:r>
            <a:r>
              <a:rPr lang="tr-TR" dirty="0" err="1"/>
              <a:t>kramayerinin</a:t>
            </a:r>
            <a:r>
              <a:rPr lang="tr-TR" dirty="0"/>
              <a:t> konumunun; ayrıca motor yağ ve soğutucu akışkan sıcaklıklarının sabit tutulduğu deney şartlarında krank mili devrine bağlı olarak güç, </a:t>
            </a:r>
            <a:r>
              <a:rPr lang="tr-TR" dirty="0" err="1"/>
              <a:t>tork</a:t>
            </a:r>
            <a:r>
              <a:rPr lang="tr-TR" dirty="0"/>
              <a:t> ve yakıt sarfiyatı değişimlerine </a:t>
            </a:r>
            <a:r>
              <a:rPr lang="tr-TR" b="1" dirty="0">
                <a:solidFill>
                  <a:srgbClr val="0070C0"/>
                </a:solidFill>
              </a:rPr>
              <a:t>motor karakteristikleri </a:t>
            </a:r>
            <a:r>
              <a:rPr lang="tr-TR" dirty="0"/>
              <a:t>denir.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Dıştan Yanmalı Motorlar</a:t>
            </a:r>
          </a:p>
        </p:txBody>
      </p:sp>
      <p:sp>
        <p:nvSpPr>
          <p:cNvPr id="3" name="2 İçerik Yer Tutucusu"/>
          <p:cNvSpPr>
            <a:spLocks noGrp="1"/>
          </p:cNvSpPr>
          <p:nvPr>
            <p:ph idx="1"/>
          </p:nvPr>
        </p:nvSpPr>
        <p:spPr>
          <a:xfrm>
            <a:off x="457200" y="1775191"/>
            <a:ext cx="8229600" cy="2013849"/>
          </a:xfrm>
        </p:spPr>
        <p:txBody>
          <a:bodyPr>
            <a:normAutofit fontScale="77500" lnSpcReduction="20000"/>
          </a:bodyPr>
          <a:lstStyle/>
          <a:p>
            <a:pPr algn="just"/>
            <a:r>
              <a:rPr lang="tr-TR" dirty="0"/>
              <a:t>Yanma olayı, motorun dışında oluşturuluyor ve iş gazlarına enerji iletimi ayrıca bir ısı değiştirici ile yapılıyorsa bunlara dıştan yanmalı motor denilir. </a:t>
            </a:r>
          </a:p>
          <a:p>
            <a:pPr algn="just"/>
            <a:endParaRPr lang="tr-TR" dirty="0"/>
          </a:p>
          <a:p>
            <a:pPr algn="just"/>
            <a:r>
              <a:rPr lang="tr-TR" dirty="0"/>
              <a:t>Bu gruba pistonlu buhar makinesi, buhar türbini ve </a:t>
            </a:r>
            <a:r>
              <a:rPr lang="tr-TR" dirty="0" err="1"/>
              <a:t>Stirling</a:t>
            </a:r>
            <a:r>
              <a:rPr lang="tr-TR" dirty="0"/>
              <a:t> motoru girmektedir. </a:t>
            </a:r>
          </a:p>
          <a:p>
            <a:endParaRPr lang="tr-TR" dirty="0"/>
          </a:p>
        </p:txBody>
      </p:sp>
      <p:pic>
        <p:nvPicPr>
          <p:cNvPr id="2050" name="Picture 2" descr="E:\Belgelerim\Dökümanlar\Otomotiv Mühendisliği\Otomotiv Mühendisliğine Giriş\Stirling_Engine_Animation.gif"/>
          <p:cNvPicPr>
            <a:picLocks noChangeAspect="1" noChangeArrowheads="1" noCrop="1"/>
          </p:cNvPicPr>
          <p:nvPr/>
        </p:nvPicPr>
        <p:blipFill>
          <a:blip r:embed="rId2" cstate="print"/>
          <a:srcRect/>
          <a:stretch>
            <a:fillRect/>
          </a:stretch>
        </p:blipFill>
        <p:spPr bwMode="auto">
          <a:xfrm>
            <a:off x="467544" y="4221088"/>
            <a:ext cx="5005127" cy="2088232"/>
          </a:xfrm>
          <a:prstGeom prst="rect">
            <a:avLst/>
          </a:prstGeom>
          <a:noFill/>
        </p:spPr>
      </p:pic>
      <p:sp>
        <p:nvSpPr>
          <p:cNvPr id="5" name="4 Dikdörtgen"/>
          <p:cNvSpPr/>
          <p:nvPr/>
        </p:nvSpPr>
        <p:spPr>
          <a:xfrm>
            <a:off x="5615608" y="4293096"/>
            <a:ext cx="3528392" cy="1938992"/>
          </a:xfrm>
          <a:prstGeom prst="rect">
            <a:avLst/>
          </a:prstGeom>
        </p:spPr>
        <p:txBody>
          <a:bodyPr wrap="square">
            <a:spAutoFit/>
          </a:bodyPr>
          <a:lstStyle/>
          <a:p>
            <a:r>
              <a:rPr lang="tr-TR" sz="2000" b="1" dirty="0" err="1"/>
              <a:t>Stirling</a:t>
            </a:r>
            <a:r>
              <a:rPr lang="tr-TR" sz="2000" b="1" dirty="0"/>
              <a:t> motoru</a:t>
            </a:r>
            <a:r>
              <a:rPr lang="tr-TR" sz="2000" dirty="0"/>
              <a:t>, yalıtılmış olarak bir miktar çalışma gazının (hava veya helyum, hidrojen gibi gazlar) ısıtılma ve soğutulma işleminin tekrar edilmesi ile çalışır.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Güç ve Tork</a:t>
            </a:r>
          </a:p>
        </p:txBody>
      </p:sp>
      <p:sp>
        <p:nvSpPr>
          <p:cNvPr id="3" name="2 İçerik Yer Tutucusu"/>
          <p:cNvSpPr>
            <a:spLocks noGrp="1"/>
          </p:cNvSpPr>
          <p:nvPr>
            <p:ph idx="1"/>
          </p:nvPr>
        </p:nvSpPr>
        <p:spPr/>
        <p:txBody>
          <a:bodyPr>
            <a:noAutofit/>
          </a:bodyPr>
          <a:lstStyle/>
          <a:p>
            <a:pPr algn="just">
              <a:spcAft>
                <a:spcPts val="600"/>
              </a:spcAft>
            </a:pPr>
            <a:r>
              <a:rPr lang="tr-TR" sz="2000" dirty="0"/>
              <a:t>Temel motor performansı</a:t>
            </a:r>
            <a:r>
              <a:rPr lang="tr-TR" sz="2000" b="1" dirty="0">
                <a:solidFill>
                  <a:srgbClr val="0070C0"/>
                </a:solidFill>
              </a:rPr>
              <a:t>, motor gücü </a:t>
            </a:r>
            <a:r>
              <a:rPr lang="tr-TR" sz="2000" dirty="0"/>
              <a:t>ve </a:t>
            </a:r>
            <a:r>
              <a:rPr lang="tr-TR" sz="2000" b="1" dirty="0" err="1">
                <a:solidFill>
                  <a:srgbClr val="0070C0"/>
                </a:solidFill>
              </a:rPr>
              <a:t>torku</a:t>
            </a:r>
            <a:r>
              <a:rPr lang="tr-TR" sz="2000" dirty="0"/>
              <a:t> gibi iki ana faktör ile temsil edilir. </a:t>
            </a:r>
          </a:p>
          <a:p>
            <a:pPr algn="just">
              <a:spcAft>
                <a:spcPts val="600"/>
              </a:spcAft>
            </a:pPr>
            <a:r>
              <a:rPr lang="tr-TR" sz="2000" dirty="0"/>
              <a:t>Genellikle, motor performansının en önemli bileşeni beygir gücü (</a:t>
            </a:r>
            <a:r>
              <a:rPr lang="tr-TR" sz="2000" dirty="0" err="1"/>
              <a:t>hp</a:t>
            </a:r>
            <a:r>
              <a:rPr lang="tr-TR" sz="2000" dirty="0"/>
              <a:t>) yada W (</a:t>
            </a:r>
            <a:r>
              <a:rPr lang="tr-TR" sz="2000" dirty="0" err="1"/>
              <a:t>Watt</a:t>
            </a:r>
            <a:r>
              <a:rPr lang="tr-TR" sz="2000" dirty="0"/>
              <a:t>) ile ifade edilen </a:t>
            </a:r>
            <a:r>
              <a:rPr lang="tr-TR" sz="2000" b="1" dirty="0">
                <a:solidFill>
                  <a:srgbClr val="0070C0"/>
                </a:solidFill>
              </a:rPr>
              <a:t>motor gücüdür</a:t>
            </a:r>
            <a:r>
              <a:rPr lang="tr-TR" sz="2000" dirty="0"/>
              <a:t>.</a:t>
            </a:r>
          </a:p>
          <a:p>
            <a:pPr algn="just">
              <a:spcAft>
                <a:spcPts val="600"/>
              </a:spcAft>
            </a:pPr>
            <a:r>
              <a:rPr lang="tr-TR" sz="2000" dirty="0"/>
              <a:t>Beygir gücü, belirli bir sürede yapılan iş miktarını gösteren iş verimliliğidir. </a:t>
            </a:r>
          </a:p>
          <a:p>
            <a:pPr algn="just">
              <a:spcAft>
                <a:spcPts val="600"/>
              </a:spcAft>
            </a:pPr>
            <a:r>
              <a:rPr lang="tr-TR" sz="2000" dirty="0"/>
              <a:t>Bu konsept, İngiltere'de buhar makinesini icat eden James </a:t>
            </a:r>
            <a:r>
              <a:rPr lang="tr-TR" sz="2000" dirty="0" err="1"/>
              <a:t>Watt</a:t>
            </a:r>
            <a:r>
              <a:rPr lang="tr-TR" sz="2000" dirty="0"/>
              <a:t> tarafından önerilmiştir. Bir beygir gücü (HP), 75 </a:t>
            </a:r>
            <a:r>
              <a:rPr lang="tr-TR" sz="2000" dirty="0" err="1"/>
              <a:t>kg'lik</a:t>
            </a:r>
            <a:r>
              <a:rPr lang="tr-TR" sz="2000" dirty="0"/>
              <a:t> ağırlığı bir saniyede 1 m çekmek için gereken güçtür. </a:t>
            </a:r>
          </a:p>
          <a:p>
            <a:pPr algn="just">
              <a:spcAft>
                <a:spcPts val="600"/>
              </a:spcAft>
            </a:pPr>
            <a:r>
              <a:rPr lang="tr-TR" sz="2000" dirty="0"/>
              <a:t>Beygir gücü (HP) için daha sıkça kullanılan bir kısaltma Almanca "</a:t>
            </a:r>
            <a:r>
              <a:rPr lang="tr-TR" sz="2000" dirty="0" err="1"/>
              <a:t>Pferdestarke</a:t>
            </a:r>
            <a:r>
              <a:rPr lang="tr-TR" sz="2000" dirty="0"/>
              <a:t>" kelimesinden türeyen </a:t>
            </a:r>
            <a:r>
              <a:rPr lang="tr-TR" sz="2000" dirty="0" err="1"/>
              <a:t>PS'dir</a:t>
            </a:r>
            <a:r>
              <a:rPr lang="tr-TR" sz="2000" dirty="0"/>
              <a:t>. </a:t>
            </a:r>
          </a:p>
          <a:p>
            <a:pPr algn="just">
              <a:spcAft>
                <a:spcPts val="600"/>
              </a:spcAft>
            </a:pPr>
            <a:r>
              <a:rPr lang="tr-TR" sz="2000" dirty="0"/>
              <a:t>SI birim sisteminde 1 PS yaklaşık 735.4 </a:t>
            </a:r>
            <a:r>
              <a:rPr lang="tr-TR" sz="2000" dirty="0" err="1"/>
              <a:t>W'tır</a:t>
            </a:r>
            <a:r>
              <a:rPr lang="tr-TR" sz="2000" dirty="0"/>
              <a:t>. Bu </a:t>
            </a:r>
            <a:r>
              <a:rPr lang="pl-PL" sz="2000" dirty="0"/>
              <a:t>nedenle, 100 PS = 73.5 kW veya 100 kW = 136 PS'dir.</a:t>
            </a:r>
            <a:endParaRPr lang="tr-T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Güç ve Tork</a:t>
            </a:r>
          </a:p>
        </p:txBody>
      </p:sp>
      <p:sp>
        <p:nvSpPr>
          <p:cNvPr id="3" name="2 İçerik Yer Tutucusu"/>
          <p:cNvSpPr>
            <a:spLocks noGrp="1"/>
          </p:cNvSpPr>
          <p:nvPr>
            <p:ph idx="1"/>
          </p:nvPr>
        </p:nvSpPr>
        <p:spPr/>
        <p:txBody>
          <a:bodyPr>
            <a:noAutofit/>
          </a:bodyPr>
          <a:lstStyle/>
          <a:p>
            <a:pPr algn="just"/>
            <a:r>
              <a:rPr lang="tr-TR" sz="2000" dirty="0"/>
              <a:t>Motor gücü, bir zaman işlevidir. Motor gücü, devir/dakika ile orantılı olarak artacaktır, çünkü devir/dakika yükseldikçe zaman başına düşen iş miktarı artar. </a:t>
            </a:r>
          </a:p>
          <a:p>
            <a:pPr algn="just"/>
            <a:r>
              <a:rPr lang="tr-TR" sz="2000" dirty="0"/>
              <a:t>Ancak, belirli bir değerin üzerinde dönemeyen dinamik parçalar nedeniyle, devir/dakika ve güç çıkışında sınırlamalar vardır.</a:t>
            </a:r>
          </a:p>
          <a:p>
            <a:pPr algn="just"/>
            <a:r>
              <a:rPr lang="tr-TR" sz="2000" dirty="0"/>
              <a:t>Bu nedenle maksimum güç çıkışı devir/dakika ile gösterilir, örneğin 6000 </a:t>
            </a:r>
            <a:r>
              <a:rPr lang="tr-TR" sz="2000" dirty="0" err="1"/>
              <a:t>RPM’de</a:t>
            </a:r>
            <a:r>
              <a:rPr lang="tr-TR" sz="2000" dirty="0"/>
              <a:t> 100 </a:t>
            </a:r>
            <a:r>
              <a:rPr lang="tr-TR" sz="2000" dirty="0" err="1"/>
              <a:t>kW</a:t>
            </a:r>
            <a:r>
              <a:rPr lang="tr-TR" sz="2000" dirty="0"/>
              <a:t> gibi.</a:t>
            </a:r>
          </a:p>
        </p:txBody>
      </p:sp>
      <p:pic>
        <p:nvPicPr>
          <p:cNvPr id="2050" name="Picture 2"/>
          <p:cNvPicPr>
            <a:picLocks noChangeAspect="1" noChangeArrowheads="1"/>
          </p:cNvPicPr>
          <p:nvPr/>
        </p:nvPicPr>
        <p:blipFill>
          <a:blip r:embed="rId2" cstate="print"/>
          <a:srcRect/>
          <a:stretch>
            <a:fillRect/>
          </a:stretch>
        </p:blipFill>
        <p:spPr bwMode="auto">
          <a:xfrm>
            <a:off x="5220072" y="4077072"/>
            <a:ext cx="3153973" cy="2564904"/>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91462" y="4149080"/>
            <a:ext cx="3896562" cy="237626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Güç ve Tork</a:t>
            </a:r>
          </a:p>
        </p:txBody>
      </p:sp>
      <p:sp>
        <p:nvSpPr>
          <p:cNvPr id="3" name="2 İçerik Yer Tutucusu"/>
          <p:cNvSpPr>
            <a:spLocks noGrp="1"/>
          </p:cNvSpPr>
          <p:nvPr>
            <p:ph idx="1"/>
          </p:nvPr>
        </p:nvSpPr>
        <p:spPr>
          <a:xfrm>
            <a:off x="251520" y="1484784"/>
            <a:ext cx="5256584" cy="4896543"/>
          </a:xfrm>
        </p:spPr>
        <p:txBody>
          <a:bodyPr>
            <a:noAutofit/>
          </a:bodyPr>
          <a:lstStyle/>
          <a:p>
            <a:pPr algn="just">
              <a:lnSpc>
                <a:spcPct val="150000"/>
              </a:lnSpc>
            </a:pPr>
            <a:r>
              <a:rPr lang="tr-TR" sz="2000" b="1" dirty="0">
                <a:solidFill>
                  <a:srgbClr val="0070C0"/>
                </a:solidFill>
              </a:rPr>
              <a:t>Tork (Moment), </a:t>
            </a:r>
            <a:r>
              <a:rPr lang="tr-TR" sz="2000" dirty="0"/>
              <a:t>motorun döndürme kuvvetini ifade eder ve yaygın kullanılan birimi “Newton Metre” (</a:t>
            </a:r>
            <a:r>
              <a:rPr lang="tr-TR" sz="2000" dirty="0" err="1"/>
              <a:t>Nm</a:t>
            </a:r>
            <a:r>
              <a:rPr lang="tr-TR" sz="2000" dirty="0"/>
              <a:t>)’</a:t>
            </a:r>
            <a:r>
              <a:rPr lang="tr-TR" sz="2000" dirty="0" err="1"/>
              <a:t>dir</a:t>
            </a:r>
            <a:r>
              <a:rPr lang="tr-TR" sz="2000" dirty="0"/>
              <a:t>.</a:t>
            </a:r>
          </a:p>
          <a:p>
            <a:pPr algn="just">
              <a:lnSpc>
                <a:spcPct val="150000"/>
              </a:lnSpc>
            </a:pPr>
            <a:r>
              <a:rPr lang="tr-TR" sz="2000" dirty="0"/>
              <a:t>Pistonu iten kuvvetin artması, yanma odasındaki basınca bağlıdır. Bu basınç; ana hatları ile </a:t>
            </a:r>
          </a:p>
          <a:p>
            <a:pPr lvl="1"/>
            <a:r>
              <a:rPr lang="tr-TR" sz="2000" dirty="0"/>
              <a:t>motorun devrine,</a:t>
            </a:r>
          </a:p>
          <a:p>
            <a:pPr lvl="1"/>
            <a:r>
              <a:rPr lang="tr-TR" sz="2000" dirty="0"/>
              <a:t>sıkıştırma oranına,</a:t>
            </a:r>
          </a:p>
          <a:p>
            <a:pPr lvl="1"/>
            <a:r>
              <a:rPr lang="tr-TR" sz="2000" dirty="0"/>
              <a:t>silindir içerisine alınan yakıt-hava karışımının miktarına ve</a:t>
            </a:r>
          </a:p>
          <a:p>
            <a:pPr lvl="1"/>
            <a:r>
              <a:rPr lang="tr-TR" sz="2000" dirty="0"/>
              <a:t> yanma verimine bağlıdır.</a:t>
            </a:r>
          </a:p>
        </p:txBody>
      </p:sp>
      <p:pic>
        <p:nvPicPr>
          <p:cNvPr id="1026" name="Picture 2"/>
          <p:cNvPicPr>
            <a:picLocks noChangeAspect="1" noChangeArrowheads="1"/>
          </p:cNvPicPr>
          <p:nvPr/>
        </p:nvPicPr>
        <p:blipFill>
          <a:blip r:embed="rId2" cstate="print"/>
          <a:srcRect/>
          <a:stretch>
            <a:fillRect/>
          </a:stretch>
        </p:blipFill>
        <p:spPr bwMode="auto">
          <a:xfrm>
            <a:off x="5700418" y="2120999"/>
            <a:ext cx="3192062" cy="382828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Güç ve Tork</a:t>
            </a:r>
          </a:p>
        </p:txBody>
      </p:sp>
      <p:pic>
        <p:nvPicPr>
          <p:cNvPr id="3074" name="Picture 2"/>
          <p:cNvPicPr>
            <a:picLocks noChangeAspect="1" noChangeArrowheads="1"/>
          </p:cNvPicPr>
          <p:nvPr/>
        </p:nvPicPr>
        <p:blipFill>
          <a:blip r:embed="rId2" cstate="print"/>
          <a:srcRect/>
          <a:stretch>
            <a:fillRect/>
          </a:stretch>
        </p:blipFill>
        <p:spPr bwMode="auto">
          <a:xfrm>
            <a:off x="1043608" y="1772816"/>
            <a:ext cx="3168352" cy="294698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076056" y="1844824"/>
            <a:ext cx="3096344" cy="2873184"/>
          </a:xfrm>
          <a:prstGeom prst="rect">
            <a:avLst/>
          </a:prstGeom>
          <a:noFill/>
          <a:ln w="9525">
            <a:noFill/>
            <a:miter lim="800000"/>
            <a:headEnd/>
            <a:tailEnd/>
          </a:ln>
        </p:spPr>
      </p:pic>
      <p:sp>
        <p:nvSpPr>
          <p:cNvPr id="6" name="5 Dikdörtgen"/>
          <p:cNvSpPr/>
          <p:nvPr/>
        </p:nvSpPr>
        <p:spPr>
          <a:xfrm>
            <a:off x="323528" y="4869160"/>
            <a:ext cx="8424936" cy="1711366"/>
          </a:xfrm>
          <a:prstGeom prst="rect">
            <a:avLst/>
          </a:prstGeom>
        </p:spPr>
        <p:txBody>
          <a:bodyPr wrap="square">
            <a:spAutoFit/>
          </a:bodyPr>
          <a:lstStyle/>
          <a:p>
            <a:pPr marL="438912" indent="-320040" algn="just">
              <a:lnSpc>
                <a:spcPct val="150000"/>
              </a:lnSpc>
              <a:buClr>
                <a:schemeClr val="accent1"/>
              </a:buClr>
              <a:buSzPct val="80000"/>
              <a:buFont typeface="Wingdings 2"/>
              <a:buChar char=""/>
            </a:pPr>
            <a:r>
              <a:rPr lang="tr-TR" dirty="0"/>
              <a:t>Motor </a:t>
            </a:r>
            <a:r>
              <a:rPr lang="tr-TR" dirty="0" err="1"/>
              <a:t>torku</a:t>
            </a:r>
            <a:r>
              <a:rPr lang="tr-TR" dirty="0"/>
              <a:t>, devir yükseldikçe belli bir devire kadar artar ve bu devirden sonra, motor devri arttırılmaya devam edilirse </a:t>
            </a:r>
            <a:r>
              <a:rPr lang="tr-TR" dirty="0" err="1"/>
              <a:t>tork</a:t>
            </a:r>
            <a:r>
              <a:rPr lang="tr-TR" dirty="0"/>
              <a:t> azalmaya başlar.</a:t>
            </a:r>
          </a:p>
          <a:p>
            <a:pPr marL="438912" indent="-320040" algn="just">
              <a:lnSpc>
                <a:spcPct val="150000"/>
              </a:lnSpc>
              <a:buClr>
                <a:schemeClr val="accent1"/>
              </a:buClr>
              <a:buSzPct val="80000"/>
              <a:buFont typeface="Wingdings 2"/>
              <a:buChar char=""/>
            </a:pPr>
            <a:r>
              <a:rPr lang="tr-TR" dirty="0"/>
              <a:t>Bunun nedeni, hacimsel verimin azalmasıdır. Yani yüksek devirlerde motorun nefes alma kabiliyeti düşer.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İçten Yanmalı Motorlar</a:t>
            </a:r>
          </a:p>
        </p:txBody>
      </p:sp>
      <p:sp>
        <p:nvSpPr>
          <p:cNvPr id="3" name="2 İçerik Yer Tutucusu"/>
          <p:cNvSpPr>
            <a:spLocks noGrp="1"/>
          </p:cNvSpPr>
          <p:nvPr>
            <p:ph idx="1"/>
          </p:nvPr>
        </p:nvSpPr>
        <p:spPr>
          <a:xfrm>
            <a:off x="395536" y="1775191"/>
            <a:ext cx="5770984" cy="3093969"/>
          </a:xfrm>
        </p:spPr>
        <p:txBody>
          <a:bodyPr>
            <a:normAutofit fontScale="77500" lnSpcReduction="20000"/>
          </a:bodyPr>
          <a:lstStyle/>
          <a:p>
            <a:pPr algn="just">
              <a:spcAft>
                <a:spcPts val="600"/>
              </a:spcAft>
            </a:pPr>
            <a:r>
              <a:rPr lang="tr-TR" dirty="0"/>
              <a:t>İçten yanmalı motorlar yakıttın barındırdığı kimyasal enerjiyi mekanik enerjiye dönüştüren “</a:t>
            </a:r>
            <a:r>
              <a:rPr lang="tr-TR" b="1" dirty="0">
                <a:solidFill>
                  <a:schemeClr val="tx2"/>
                </a:solidFill>
              </a:rPr>
              <a:t>Enerji Dönüşüm Makineleridir</a:t>
            </a:r>
            <a:r>
              <a:rPr lang="tr-TR" dirty="0"/>
              <a:t>” .</a:t>
            </a:r>
          </a:p>
          <a:p>
            <a:pPr algn="just">
              <a:spcAft>
                <a:spcPts val="600"/>
              </a:spcAft>
            </a:pPr>
            <a:r>
              <a:rPr lang="tr-TR" dirty="0"/>
              <a:t>İçten yanmalı motorları, dıştan yanmalı motorlardan ayıran en temel fark yakıtın yanması veya oksitlenmesinin silindir içersinde gerçekleşmesidir. </a:t>
            </a:r>
          </a:p>
          <a:p>
            <a:endParaRPr lang="tr-TR" dirty="0"/>
          </a:p>
          <a:p>
            <a:endParaRPr lang="tr-TR" dirty="0"/>
          </a:p>
        </p:txBody>
      </p:sp>
      <p:sp>
        <p:nvSpPr>
          <p:cNvPr id="6" name="2 İçerik Yer Tutucusu"/>
          <p:cNvSpPr txBox="1">
            <a:spLocks/>
          </p:cNvSpPr>
          <p:nvPr/>
        </p:nvSpPr>
        <p:spPr>
          <a:xfrm>
            <a:off x="395536" y="4509120"/>
            <a:ext cx="5688632" cy="2088232"/>
          </a:xfrm>
          <a:prstGeom prst="rect">
            <a:avLst/>
          </a:prstGeom>
        </p:spPr>
        <p:txBody>
          <a:bodyPr vert="horz" lIns="54864" tIns="91440" rtlCol="0">
            <a:normAutofit/>
          </a:bodyPr>
          <a:lstStyle/>
          <a:p>
            <a:pPr marL="438912" indent="-320040" algn="just">
              <a:lnSpc>
                <a:spcPct val="80000"/>
              </a:lnSpc>
              <a:spcAft>
                <a:spcPts val="600"/>
              </a:spcAft>
              <a:buClr>
                <a:schemeClr val="accent1"/>
              </a:buClr>
              <a:buSzPct val="80000"/>
              <a:buFont typeface="Wingdings 2"/>
              <a:buChar char=""/>
            </a:pPr>
            <a:r>
              <a:rPr lang="tr-TR" sz="2500" dirty="0"/>
              <a:t>Günümüzde yakıt tipine bağlı olarak iki tip içten yanmalı motor yaygın olarak kullanılmaktadır:</a:t>
            </a:r>
          </a:p>
          <a:p>
            <a:pPr marL="896112" lvl="2" indent="-320040" algn="just">
              <a:lnSpc>
                <a:spcPct val="80000"/>
              </a:lnSpc>
              <a:spcAft>
                <a:spcPts val="600"/>
              </a:spcAft>
              <a:buClr>
                <a:schemeClr val="accent1"/>
              </a:buClr>
              <a:buSzPct val="80000"/>
              <a:buFont typeface="Wingdings 2"/>
              <a:buChar char=""/>
            </a:pPr>
            <a:r>
              <a:rPr lang="tr-TR" sz="2500" b="1" dirty="0">
                <a:solidFill>
                  <a:schemeClr val="tx2"/>
                </a:solidFill>
              </a:rPr>
              <a:t>OTTO motoru </a:t>
            </a:r>
          </a:p>
          <a:p>
            <a:pPr marL="896112" lvl="2" indent="-320040" algn="just">
              <a:lnSpc>
                <a:spcPct val="80000"/>
              </a:lnSpc>
              <a:spcAft>
                <a:spcPts val="600"/>
              </a:spcAft>
              <a:buClr>
                <a:schemeClr val="accent1"/>
              </a:buClr>
              <a:buSzPct val="80000"/>
              <a:buFont typeface="Wingdings 2"/>
              <a:buChar char=""/>
            </a:pPr>
            <a:r>
              <a:rPr lang="tr-TR" sz="2500" b="1" dirty="0">
                <a:solidFill>
                  <a:schemeClr val="tx2"/>
                </a:solidFill>
              </a:rPr>
              <a:t>DİESEL motoru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5" name="Picture 3" descr="E:\Belgelerim\Dökümanlar\Otomotiv Mühendisliği\Otomotiv Mühendisliğine Giriş\DortZamanliMotor2.gif"/>
          <p:cNvPicPr>
            <a:picLocks noChangeAspect="1" noChangeArrowheads="1" noCrop="1"/>
          </p:cNvPicPr>
          <p:nvPr/>
        </p:nvPicPr>
        <p:blipFill>
          <a:blip r:embed="rId2" cstate="print"/>
          <a:srcRect/>
          <a:stretch>
            <a:fillRect/>
          </a:stretch>
        </p:blipFill>
        <p:spPr bwMode="auto">
          <a:xfrm>
            <a:off x="6660232" y="1772816"/>
            <a:ext cx="1851330" cy="3960440"/>
          </a:xfrm>
          <a:prstGeom prst="rect">
            <a:avLst/>
          </a:prstGeom>
          <a:noFill/>
        </p:spPr>
      </p:pic>
      <p:sp>
        <p:nvSpPr>
          <p:cNvPr id="8" name="7 Dikdörtgen"/>
          <p:cNvSpPr/>
          <p:nvPr/>
        </p:nvSpPr>
        <p:spPr>
          <a:xfrm>
            <a:off x="6516216" y="5805264"/>
            <a:ext cx="2160240" cy="646331"/>
          </a:xfrm>
          <a:prstGeom prst="rect">
            <a:avLst/>
          </a:prstGeom>
        </p:spPr>
        <p:txBody>
          <a:bodyPr wrap="square">
            <a:spAutoFit/>
          </a:bodyPr>
          <a:lstStyle/>
          <a:p>
            <a:pPr algn="ctr"/>
            <a:r>
              <a:rPr lang="tr-TR" dirty="0"/>
              <a:t>Dört zamanlı içten yanmalı motor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Motorların Sınıflandırılması</a:t>
            </a:r>
          </a:p>
        </p:txBody>
      </p:sp>
      <p:sp>
        <p:nvSpPr>
          <p:cNvPr id="3" name="2 İçerik Yer Tutucusu"/>
          <p:cNvSpPr>
            <a:spLocks noGrp="1"/>
          </p:cNvSpPr>
          <p:nvPr>
            <p:ph idx="1"/>
          </p:nvPr>
        </p:nvSpPr>
        <p:spPr>
          <a:xfrm>
            <a:off x="457200" y="1628800"/>
            <a:ext cx="8229600" cy="5082809"/>
          </a:xfrm>
        </p:spPr>
        <p:txBody>
          <a:bodyPr>
            <a:normAutofit fontScale="62500" lnSpcReduction="20000"/>
          </a:bodyPr>
          <a:lstStyle/>
          <a:p>
            <a:pPr marL="633222" indent="-514350">
              <a:spcBef>
                <a:spcPts val="600"/>
              </a:spcBef>
              <a:buSzPct val="120000"/>
              <a:buFont typeface="+mj-lt"/>
              <a:buAutoNum type="arabicPeriod"/>
            </a:pPr>
            <a:r>
              <a:rPr lang="tr-TR" b="1" dirty="0" err="1"/>
              <a:t>Strok</a:t>
            </a:r>
            <a:r>
              <a:rPr lang="tr-TR" b="1" dirty="0"/>
              <a:t> Sayısına Göre </a:t>
            </a:r>
          </a:p>
          <a:p>
            <a:pPr marL="925830" lvl="1" indent="-514350">
              <a:spcBef>
                <a:spcPts val="600"/>
              </a:spcBef>
              <a:buSzPct val="120000"/>
              <a:buFont typeface="Wingdings" pitchFamily="2" charset="2"/>
              <a:buChar char="§"/>
            </a:pPr>
            <a:r>
              <a:rPr lang="tr-TR" dirty="0"/>
              <a:t>4 </a:t>
            </a:r>
            <a:r>
              <a:rPr lang="tr-TR" dirty="0" err="1"/>
              <a:t>Stroklu</a:t>
            </a:r>
            <a:r>
              <a:rPr lang="tr-TR" dirty="0"/>
              <a:t> </a:t>
            </a:r>
          </a:p>
          <a:p>
            <a:pPr marL="925830" lvl="1" indent="-514350">
              <a:spcBef>
                <a:spcPts val="600"/>
              </a:spcBef>
              <a:buSzPct val="120000"/>
              <a:buFont typeface="Wingdings" pitchFamily="2" charset="2"/>
              <a:buChar char="§"/>
            </a:pPr>
            <a:r>
              <a:rPr lang="tr-TR" dirty="0"/>
              <a:t>2 </a:t>
            </a:r>
            <a:r>
              <a:rPr lang="tr-TR" dirty="0" err="1"/>
              <a:t>Stroklu</a:t>
            </a:r>
            <a:r>
              <a:rPr lang="tr-TR" dirty="0"/>
              <a:t> </a:t>
            </a:r>
          </a:p>
          <a:p>
            <a:pPr marL="633222" indent="-514350">
              <a:spcBef>
                <a:spcPts val="600"/>
              </a:spcBef>
              <a:buSzPct val="120000"/>
              <a:buFont typeface="+mj-lt"/>
              <a:buAutoNum type="arabicPeriod"/>
            </a:pPr>
            <a:r>
              <a:rPr lang="tr-TR" b="1" dirty="0"/>
              <a:t>Karışım Teşkiline Göre </a:t>
            </a:r>
          </a:p>
          <a:p>
            <a:pPr marL="925830" lvl="1" indent="-514350">
              <a:spcBef>
                <a:spcPts val="600"/>
              </a:spcBef>
              <a:buSzPct val="120000"/>
            </a:pPr>
            <a:r>
              <a:rPr lang="tr-TR" dirty="0"/>
              <a:t>Hava Yakıt Karışımının Silindir Dışında Oluşturulması </a:t>
            </a:r>
          </a:p>
          <a:p>
            <a:pPr marL="925830" lvl="1" indent="-514350">
              <a:spcBef>
                <a:spcPts val="600"/>
              </a:spcBef>
              <a:buSzPct val="120000"/>
            </a:pPr>
            <a:r>
              <a:rPr lang="tr-TR" dirty="0"/>
              <a:t>Hava Yakıt karışımının Silindir İçinde Oluşturulması </a:t>
            </a:r>
          </a:p>
          <a:p>
            <a:pPr marL="633222" indent="-514350">
              <a:spcBef>
                <a:spcPts val="600"/>
              </a:spcBef>
              <a:buSzPct val="120000"/>
              <a:buFont typeface="+mj-lt"/>
              <a:buAutoNum type="arabicPeriod"/>
            </a:pPr>
            <a:r>
              <a:rPr lang="sv-SE" b="1" dirty="0"/>
              <a:t>Çalışma Çevriminin Karakterine Göre </a:t>
            </a:r>
          </a:p>
          <a:p>
            <a:pPr marL="925830" lvl="1" indent="-514350">
              <a:spcBef>
                <a:spcPts val="600"/>
              </a:spcBef>
              <a:buSzPct val="120000"/>
            </a:pPr>
            <a:r>
              <a:rPr lang="tr-TR" dirty="0"/>
              <a:t>Yanmanın Sabit Hacimde Olduğu (</a:t>
            </a:r>
            <a:r>
              <a:rPr lang="tr-TR" dirty="0" err="1"/>
              <a:t>Otto</a:t>
            </a:r>
            <a:r>
              <a:rPr lang="tr-TR" dirty="0"/>
              <a:t>) </a:t>
            </a:r>
          </a:p>
          <a:p>
            <a:pPr marL="925830" lvl="1" indent="-514350">
              <a:spcBef>
                <a:spcPts val="600"/>
              </a:spcBef>
              <a:buSzPct val="120000"/>
            </a:pPr>
            <a:r>
              <a:rPr lang="tr-TR" dirty="0"/>
              <a:t>Yanmanın Sabit Basınçta Olduğu (</a:t>
            </a:r>
            <a:r>
              <a:rPr lang="tr-TR" dirty="0" err="1"/>
              <a:t>Diesel</a:t>
            </a:r>
            <a:r>
              <a:rPr lang="tr-TR" dirty="0"/>
              <a:t>) </a:t>
            </a:r>
          </a:p>
          <a:p>
            <a:pPr marL="925830" lvl="1" indent="-514350">
              <a:spcBef>
                <a:spcPts val="600"/>
              </a:spcBef>
              <a:buSzPct val="120000"/>
            </a:pPr>
            <a:r>
              <a:rPr lang="tr-TR" dirty="0"/>
              <a:t>Yanmanın Kısmen Sabit Hacim </a:t>
            </a:r>
            <a:r>
              <a:rPr lang="tr-TR" dirty="0" err="1"/>
              <a:t>Kısmende</a:t>
            </a:r>
            <a:r>
              <a:rPr lang="tr-TR" dirty="0"/>
              <a:t> Sabit Basınçta Olduğu(</a:t>
            </a:r>
            <a:r>
              <a:rPr lang="tr-TR" dirty="0" err="1"/>
              <a:t>Seilinger</a:t>
            </a:r>
            <a:r>
              <a:rPr lang="tr-TR" dirty="0"/>
              <a:t>) </a:t>
            </a:r>
          </a:p>
          <a:p>
            <a:pPr marL="633222" indent="-514350">
              <a:spcBef>
                <a:spcPts val="600"/>
              </a:spcBef>
              <a:buSzPct val="120000"/>
              <a:buFont typeface="+mj-lt"/>
              <a:buAutoNum type="arabicPeriod"/>
            </a:pPr>
            <a:r>
              <a:rPr lang="tr-TR" b="1" dirty="0"/>
              <a:t>Kullanılan Yakıta Göre </a:t>
            </a:r>
          </a:p>
          <a:p>
            <a:pPr marL="925830" lvl="1" indent="-514350">
              <a:spcBef>
                <a:spcPts val="600"/>
              </a:spcBef>
              <a:buSzPct val="120000"/>
            </a:pPr>
            <a:r>
              <a:rPr lang="tr-TR" dirty="0"/>
              <a:t>Sıvı Yakıtlı (Benzin, Motorin, </a:t>
            </a:r>
            <a:r>
              <a:rPr lang="tr-TR" dirty="0" err="1"/>
              <a:t>Kerozen</a:t>
            </a:r>
            <a:r>
              <a:rPr lang="tr-TR" dirty="0"/>
              <a:t>, Alkol, Bitkisel Yağ) </a:t>
            </a:r>
          </a:p>
          <a:p>
            <a:pPr marL="925830" lvl="1" indent="-514350">
              <a:spcBef>
                <a:spcPts val="600"/>
              </a:spcBef>
              <a:buSzPct val="120000"/>
            </a:pPr>
            <a:r>
              <a:rPr lang="tr-TR" dirty="0"/>
              <a:t>Gaz Yakıtlı (Doğal Gaz CNG, LPG) </a:t>
            </a:r>
          </a:p>
          <a:p>
            <a:pPr marL="633222" indent="-514350">
              <a:spcBef>
                <a:spcPts val="600"/>
              </a:spcBef>
              <a:buSzPct val="120000"/>
              <a:buFont typeface="+mj-lt"/>
              <a:buAutoNum type="arabicPeriod"/>
            </a:pPr>
            <a:r>
              <a:rPr lang="tr-TR" b="1" dirty="0"/>
              <a:t>Taze Dolgunun Silindirlere Doldurulma Şekline Göre </a:t>
            </a:r>
          </a:p>
          <a:p>
            <a:pPr marL="925830" lvl="1" indent="-514350">
              <a:spcBef>
                <a:spcPts val="600"/>
              </a:spcBef>
              <a:buSzPct val="120000"/>
            </a:pPr>
            <a:r>
              <a:rPr lang="tr-TR" dirty="0"/>
              <a:t>Doğal Emişli </a:t>
            </a:r>
          </a:p>
          <a:p>
            <a:pPr marL="925830" lvl="1" indent="-514350">
              <a:spcBef>
                <a:spcPts val="600"/>
              </a:spcBef>
              <a:buSzPct val="120000"/>
            </a:pPr>
            <a:r>
              <a:rPr lang="tr-TR" dirty="0"/>
              <a:t>Aşırı Doldurmalı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Motorların Sınıflandırılması</a:t>
            </a:r>
          </a:p>
        </p:txBody>
      </p:sp>
      <p:sp>
        <p:nvSpPr>
          <p:cNvPr id="4" name="2 İçerik Yer Tutucusu"/>
          <p:cNvSpPr>
            <a:spLocks noGrp="1"/>
          </p:cNvSpPr>
          <p:nvPr>
            <p:ph idx="1"/>
          </p:nvPr>
        </p:nvSpPr>
        <p:spPr>
          <a:xfrm>
            <a:off x="457200" y="1628801"/>
            <a:ext cx="8229600" cy="432047"/>
          </a:xfrm>
        </p:spPr>
        <p:txBody>
          <a:bodyPr>
            <a:normAutofit fontScale="70000" lnSpcReduction="20000"/>
          </a:bodyPr>
          <a:lstStyle/>
          <a:p>
            <a:pPr marL="633222" indent="-514350">
              <a:spcBef>
                <a:spcPts val="600"/>
              </a:spcBef>
              <a:buSzPct val="120000"/>
              <a:buFont typeface="+mj-lt"/>
              <a:buAutoNum type="arabicPeriod" startAt="6"/>
            </a:pPr>
            <a:r>
              <a:rPr lang="tr-TR" b="1" dirty="0"/>
              <a:t>Silindir Yerleştirme Tarzına Göre</a:t>
            </a:r>
          </a:p>
        </p:txBody>
      </p:sp>
      <p:pic>
        <p:nvPicPr>
          <p:cNvPr id="4098" name="Picture 2"/>
          <p:cNvPicPr>
            <a:picLocks noChangeAspect="1" noChangeArrowheads="1"/>
          </p:cNvPicPr>
          <p:nvPr/>
        </p:nvPicPr>
        <p:blipFill>
          <a:blip r:embed="rId2" cstate="print">
            <a:lum bright="-30000" contrast="40000"/>
          </a:blip>
          <a:srcRect/>
          <a:stretch>
            <a:fillRect/>
          </a:stretch>
        </p:blipFill>
        <p:spPr bwMode="auto">
          <a:xfrm>
            <a:off x="296019" y="2348880"/>
            <a:ext cx="5572125" cy="3457575"/>
          </a:xfrm>
          <a:prstGeom prst="rect">
            <a:avLst/>
          </a:prstGeom>
          <a:noFill/>
          <a:ln w="9525">
            <a:noFill/>
            <a:miter lim="800000"/>
            <a:headEnd/>
            <a:tailEnd/>
          </a:ln>
        </p:spPr>
      </p:pic>
      <p:sp>
        <p:nvSpPr>
          <p:cNvPr id="6" name="5 Dikdörtgen"/>
          <p:cNvSpPr/>
          <p:nvPr/>
        </p:nvSpPr>
        <p:spPr>
          <a:xfrm>
            <a:off x="6191672" y="2996952"/>
            <a:ext cx="2952328" cy="2308324"/>
          </a:xfrm>
          <a:prstGeom prst="rect">
            <a:avLst/>
          </a:prstGeom>
        </p:spPr>
        <p:txBody>
          <a:bodyPr wrap="square">
            <a:spAutoFit/>
          </a:bodyPr>
          <a:lstStyle/>
          <a:p>
            <a:r>
              <a:rPr lang="tr-TR" b="1" dirty="0"/>
              <a:t>(a) Tek silindirli motor </a:t>
            </a:r>
          </a:p>
          <a:p>
            <a:r>
              <a:rPr lang="tr-TR" b="1" dirty="0"/>
              <a:t>(b) Sıra tipi motor </a:t>
            </a:r>
          </a:p>
          <a:p>
            <a:r>
              <a:rPr lang="tr-TR" b="1" dirty="0"/>
              <a:t>(c) V motor </a:t>
            </a:r>
          </a:p>
          <a:p>
            <a:r>
              <a:rPr lang="tr-TR" b="1" dirty="0"/>
              <a:t>(d) Karşı silindirli (</a:t>
            </a:r>
            <a:r>
              <a:rPr lang="tr-TR" b="1" dirty="0" err="1"/>
              <a:t>Boxer</a:t>
            </a:r>
            <a:r>
              <a:rPr lang="tr-TR" b="1" dirty="0"/>
              <a:t>) motor </a:t>
            </a:r>
          </a:p>
          <a:p>
            <a:r>
              <a:rPr lang="tr-TR" b="1" dirty="0"/>
              <a:t>(e) W motor </a:t>
            </a:r>
          </a:p>
          <a:p>
            <a:r>
              <a:rPr lang="tr-TR" b="1" dirty="0"/>
              <a:t>(f) Karşı pistonlu motor </a:t>
            </a:r>
          </a:p>
          <a:p>
            <a:r>
              <a:rPr lang="tr-TR" b="1" dirty="0"/>
              <a:t>(g) Yıldız (radyal) motor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Motorların Sınıflandırılması</a:t>
            </a:r>
          </a:p>
        </p:txBody>
      </p:sp>
      <p:pic>
        <p:nvPicPr>
          <p:cNvPr id="1026" name="Picture 2" descr="E:\Belgelerim\Dökümanlar\Otomotiv Mühendisliği\Otomotiv Mühendisliğine Giriş\dizilimler\sıratip.gif"/>
          <p:cNvPicPr>
            <a:picLocks noChangeAspect="1" noChangeArrowheads="1" noCrop="1"/>
          </p:cNvPicPr>
          <p:nvPr/>
        </p:nvPicPr>
        <p:blipFill>
          <a:blip r:embed="rId2" cstate="print"/>
          <a:srcRect/>
          <a:stretch>
            <a:fillRect/>
          </a:stretch>
        </p:blipFill>
        <p:spPr bwMode="auto">
          <a:xfrm>
            <a:off x="11832" y="1647056"/>
            <a:ext cx="3048000" cy="2286000"/>
          </a:xfrm>
          <a:prstGeom prst="rect">
            <a:avLst/>
          </a:prstGeom>
          <a:noFill/>
        </p:spPr>
      </p:pic>
      <p:pic>
        <p:nvPicPr>
          <p:cNvPr id="1027" name="Picture 3" descr="E:\Belgelerim\Dökümanlar\Otomotiv Mühendisliği\Otomotiv Mühendisliğine Giriş\dizilimler\vtipi.gif"/>
          <p:cNvPicPr>
            <a:picLocks noChangeAspect="1" noChangeArrowheads="1" noCrop="1"/>
          </p:cNvPicPr>
          <p:nvPr/>
        </p:nvPicPr>
        <p:blipFill>
          <a:blip r:embed="rId3" cstate="print"/>
          <a:srcRect/>
          <a:stretch>
            <a:fillRect/>
          </a:stretch>
        </p:blipFill>
        <p:spPr bwMode="auto">
          <a:xfrm>
            <a:off x="2964160" y="1556792"/>
            <a:ext cx="3048000" cy="2286000"/>
          </a:xfrm>
          <a:prstGeom prst="rect">
            <a:avLst/>
          </a:prstGeom>
          <a:noFill/>
        </p:spPr>
      </p:pic>
      <p:pic>
        <p:nvPicPr>
          <p:cNvPr id="1028" name="Picture 4" descr="E:\Belgelerim\Dökümanlar\Otomotiv Mühendisliği\Otomotiv Mühendisliğine Giriş\dizilimler\boksörtip.gif"/>
          <p:cNvPicPr>
            <a:picLocks noChangeAspect="1" noChangeArrowheads="1" noCrop="1"/>
          </p:cNvPicPr>
          <p:nvPr/>
        </p:nvPicPr>
        <p:blipFill>
          <a:blip r:embed="rId4" cstate="print"/>
          <a:srcRect/>
          <a:stretch>
            <a:fillRect/>
          </a:stretch>
        </p:blipFill>
        <p:spPr bwMode="auto">
          <a:xfrm>
            <a:off x="6096000" y="1556792"/>
            <a:ext cx="3048000" cy="2286000"/>
          </a:xfrm>
          <a:prstGeom prst="rect">
            <a:avLst/>
          </a:prstGeom>
          <a:noFill/>
        </p:spPr>
      </p:pic>
      <p:pic>
        <p:nvPicPr>
          <p:cNvPr id="1029" name="Picture 5" descr="E:\Belgelerim\Dökümanlar\Otomotiv Mühendisliği\Otomotiv Mühendisliğine Giriş\dizilimler\yildiztip.gif"/>
          <p:cNvPicPr>
            <a:picLocks noChangeAspect="1" noChangeArrowheads="1" noCrop="1"/>
          </p:cNvPicPr>
          <p:nvPr/>
        </p:nvPicPr>
        <p:blipFill>
          <a:blip r:embed="rId5" cstate="print"/>
          <a:srcRect/>
          <a:stretch>
            <a:fillRect/>
          </a:stretch>
        </p:blipFill>
        <p:spPr bwMode="auto">
          <a:xfrm>
            <a:off x="2915816" y="4306019"/>
            <a:ext cx="2667000" cy="2219325"/>
          </a:xfrm>
          <a:prstGeom prst="rect">
            <a:avLst/>
          </a:prstGeom>
          <a:noFill/>
        </p:spPr>
      </p:pic>
      <p:sp>
        <p:nvSpPr>
          <p:cNvPr id="8" name="7 Metin kutusu"/>
          <p:cNvSpPr txBox="1"/>
          <p:nvPr/>
        </p:nvSpPr>
        <p:spPr>
          <a:xfrm>
            <a:off x="827584" y="3851756"/>
            <a:ext cx="7669360" cy="369332"/>
          </a:xfrm>
          <a:prstGeom prst="rect">
            <a:avLst/>
          </a:prstGeom>
          <a:noFill/>
        </p:spPr>
        <p:txBody>
          <a:bodyPr wrap="square" rtlCol="0">
            <a:spAutoFit/>
          </a:bodyPr>
          <a:lstStyle/>
          <a:p>
            <a:r>
              <a:rPr lang="tr-TR" dirty="0"/>
              <a:t>Sıra tipi motor		V tipi motor		Boksör tip motor</a:t>
            </a:r>
          </a:p>
        </p:txBody>
      </p:sp>
      <p:sp>
        <p:nvSpPr>
          <p:cNvPr id="9" name="8 Metin kutusu"/>
          <p:cNvSpPr txBox="1"/>
          <p:nvPr/>
        </p:nvSpPr>
        <p:spPr>
          <a:xfrm>
            <a:off x="5724128" y="6156012"/>
            <a:ext cx="2007840" cy="369332"/>
          </a:xfrm>
          <a:prstGeom prst="rect">
            <a:avLst/>
          </a:prstGeom>
          <a:noFill/>
        </p:spPr>
        <p:txBody>
          <a:bodyPr wrap="square" rtlCol="0">
            <a:spAutoFit/>
          </a:bodyPr>
          <a:lstStyle/>
          <a:p>
            <a:r>
              <a:rPr lang="tr-TR" dirty="0"/>
              <a:t>Yıldız tip motor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Motorların Sınıflandırılması</a:t>
            </a:r>
          </a:p>
        </p:txBody>
      </p:sp>
      <p:sp>
        <p:nvSpPr>
          <p:cNvPr id="4" name="2 İçerik Yer Tutucusu"/>
          <p:cNvSpPr>
            <a:spLocks noGrp="1"/>
          </p:cNvSpPr>
          <p:nvPr>
            <p:ph idx="1"/>
          </p:nvPr>
        </p:nvSpPr>
        <p:spPr>
          <a:xfrm>
            <a:off x="457200" y="1628800"/>
            <a:ext cx="8229600" cy="5082809"/>
          </a:xfrm>
        </p:spPr>
        <p:txBody>
          <a:bodyPr>
            <a:normAutofit fontScale="85000" lnSpcReduction="20000"/>
          </a:bodyPr>
          <a:lstStyle/>
          <a:p>
            <a:pPr marL="633222" indent="-514350">
              <a:spcBef>
                <a:spcPts val="600"/>
              </a:spcBef>
              <a:buSzPct val="120000"/>
              <a:buFont typeface="+mj-lt"/>
              <a:buAutoNum type="arabicPeriod" startAt="7"/>
            </a:pPr>
            <a:r>
              <a:rPr lang="tr-TR" b="1" dirty="0"/>
              <a:t>Soğutma Şekline Göre</a:t>
            </a:r>
          </a:p>
          <a:p>
            <a:pPr marL="925830" lvl="1" indent="-514350">
              <a:spcBef>
                <a:spcPts val="600"/>
              </a:spcBef>
              <a:buSzPct val="120000"/>
              <a:buFont typeface="Wingdings" pitchFamily="2" charset="2"/>
              <a:buChar char="§"/>
            </a:pPr>
            <a:r>
              <a:rPr lang="tr-TR" dirty="0"/>
              <a:t>Sıvı Soğutmalı</a:t>
            </a:r>
          </a:p>
          <a:p>
            <a:pPr marL="925830" lvl="1" indent="-514350">
              <a:spcBef>
                <a:spcPts val="600"/>
              </a:spcBef>
              <a:buSzPct val="120000"/>
              <a:buFont typeface="Wingdings" pitchFamily="2" charset="2"/>
              <a:buChar char="§"/>
            </a:pPr>
            <a:r>
              <a:rPr lang="tr-TR" dirty="0"/>
              <a:t>Hava Soğutmalı</a:t>
            </a:r>
          </a:p>
          <a:p>
            <a:pPr marL="633222" indent="-514350">
              <a:spcBef>
                <a:spcPts val="600"/>
              </a:spcBef>
              <a:buSzPct val="120000"/>
              <a:buFont typeface="+mj-lt"/>
              <a:buAutoNum type="arabicPeriod" startAt="7"/>
            </a:pPr>
            <a:r>
              <a:rPr lang="tr-TR" b="1" dirty="0"/>
              <a:t>Piston Hızına Göre</a:t>
            </a:r>
          </a:p>
          <a:p>
            <a:pPr marL="925830" lvl="1" indent="-514350">
              <a:spcBef>
                <a:spcPts val="600"/>
              </a:spcBef>
              <a:buSzPct val="120000"/>
            </a:pPr>
            <a:r>
              <a:rPr lang="tr-TR" dirty="0"/>
              <a:t>Yüksek Hızlı</a:t>
            </a:r>
          </a:p>
          <a:p>
            <a:pPr marL="925830" lvl="1" indent="-514350">
              <a:spcBef>
                <a:spcPts val="600"/>
              </a:spcBef>
              <a:buSzPct val="120000"/>
            </a:pPr>
            <a:r>
              <a:rPr lang="tr-TR" dirty="0"/>
              <a:t>Düşük Hızlı</a:t>
            </a:r>
          </a:p>
          <a:p>
            <a:pPr marL="633222" indent="-514350">
              <a:spcBef>
                <a:spcPts val="600"/>
              </a:spcBef>
              <a:buSzPct val="120000"/>
              <a:buFont typeface="+mj-lt"/>
              <a:buAutoNum type="arabicPeriod" startAt="7"/>
            </a:pPr>
            <a:r>
              <a:rPr lang="tr-TR" b="1" dirty="0"/>
              <a:t>Kullanım Amaçlarına </a:t>
            </a:r>
            <a:r>
              <a:rPr lang="sv-SE" b="1" dirty="0"/>
              <a:t>Göre </a:t>
            </a:r>
          </a:p>
          <a:p>
            <a:pPr lvl="1"/>
            <a:r>
              <a:rPr lang="tr-TR" dirty="0" err="1"/>
              <a:t>Stasyoner</a:t>
            </a:r>
            <a:r>
              <a:rPr lang="tr-TR" dirty="0"/>
              <a:t> </a:t>
            </a:r>
          </a:p>
          <a:p>
            <a:pPr lvl="1"/>
            <a:r>
              <a:rPr lang="tr-TR" dirty="0"/>
              <a:t>Gemi </a:t>
            </a:r>
          </a:p>
          <a:p>
            <a:pPr lvl="1"/>
            <a:r>
              <a:rPr lang="tr-TR" dirty="0"/>
              <a:t>Lokomotif </a:t>
            </a:r>
          </a:p>
          <a:p>
            <a:pPr lvl="1"/>
            <a:r>
              <a:rPr lang="tr-TR" dirty="0"/>
              <a:t>Taşıt </a:t>
            </a:r>
          </a:p>
          <a:p>
            <a:pPr lvl="1"/>
            <a:r>
              <a:rPr lang="tr-TR" dirty="0"/>
              <a:t>Uçak </a:t>
            </a:r>
          </a:p>
          <a:p>
            <a:pPr lvl="1"/>
            <a:r>
              <a:rPr lang="tr-TR" dirty="0" err="1"/>
              <a:t>Domestic</a:t>
            </a:r>
            <a:r>
              <a:rPr lang="tr-T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Motorun Parçaları</a:t>
            </a:r>
          </a:p>
        </p:txBody>
      </p:sp>
      <p:pic>
        <p:nvPicPr>
          <p:cNvPr id="5" name="Picture 4" descr="adsz2jy4wf9"/>
          <p:cNvPicPr>
            <a:picLocks noChangeAspect="1" noChangeArrowheads="1"/>
          </p:cNvPicPr>
          <p:nvPr/>
        </p:nvPicPr>
        <p:blipFill>
          <a:blip r:embed="rId2" cstate="print"/>
          <a:srcRect l="2353" t="8012" r="6524" b="11504"/>
          <a:stretch>
            <a:fillRect/>
          </a:stretch>
        </p:blipFill>
        <p:spPr bwMode="auto">
          <a:xfrm>
            <a:off x="653764" y="1542724"/>
            <a:ext cx="8022692" cy="531452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1020</TotalTime>
  <Words>2083</Words>
  <Application>Microsoft Office PowerPoint</Application>
  <PresentationFormat>Ekran Gösterisi (4:3)</PresentationFormat>
  <Paragraphs>227</Paragraphs>
  <Slides>33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Corbel</vt:lpstr>
      <vt:lpstr>Wingdings</vt:lpstr>
      <vt:lpstr>Wingdings 2</vt:lpstr>
      <vt:lpstr>Wingdings 3</vt:lpstr>
      <vt:lpstr>Modül</vt:lpstr>
      <vt:lpstr>OTOMOTİV MÜHENDİSLİĞİNE GİRİŞ</vt:lpstr>
      <vt:lpstr>Motorlar ve Türleri</vt:lpstr>
      <vt:lpstr>Dıştan Yanmalı Motorlar</vt:lpstr>
      <vt:lpstr>İçten Yanmalı Motorlar</vt:lpstr>
      <vt:lpstr>Motorların Sınıflandırılması</vt:lpstr>
      <vt:lpstr>Motorların Sınıflandırılması</vt:lpstr>
      <vt:lpstr>Motorların Sınıflandırılması</vt:lpstr>
      <vt:lpstr>Motorların Sınıflandırılması</vt:lpstr>
      <vt:lpstr>Motorun Parçaları</vt:lpstr>
      <vt:lpstr>Motorun Parçaları</vt:lpstr>
      <vt:lpstr>Motorun Parçaları</vt:lpstr>
      <vt:lpstr>Motorun Parçaları</vt:lpstr>
      <vt:lpstr>Motorun Parçaları</vt:lpstr>
      <vt:lpstr>Motorun Parçaları</vt:lpstr>
      <vt:lpstr>Motorun Parçaları</vt:lpstr>
      <vt:lpstr>PowerPoint Sunusu</vt:lpstr>
      <vt:lpstr>Motor Çevrimleri</vt:lpstr>
      <vt:lpstr>Motor Çevrimleri</vt:lpstr>
      <vt:lpstr>Motor Çevrimleri</vt:lpstr>
      <vt:lpstr>Dört Zamanlı Benzinli Motorun Çalışma Sıralaması</vt:lpstr>
      <vt:lpstr>Benzinli ve Dizel Motorların Zamanlarına Göre Karşılaştırılması</vt:lpstr>
      <vt:lpstr>Motor Çevrimleri</vt:lpstr>
      <vt:lpstr>Motor Çevrimleri</vt:lpstr>
      <vt:lpstr>Motor Çevrimleri</vt:lpstr>
      <vt:lpstr>Motor Çevrimleri</vt:lpstr>
      <vt:lpstr>Motor Çevrimleri</vt:lpstr>
      <vt:lpstr>Motor Çevrimleri</vt:lpstr>
      <vt:lpstr>Motor Çevrimleri</vt:lpstr>
      <vt:lpstr>Güç ve Tork</vt:lpstr>
      <vt:lpstr>Güç ve Tork</vt:lpstr>
      <vt:lpstr>Güç ve Tork</vt:lpstr>
      <vt:lpstr>Güç ve Tork</vt:lpstr>
      <vt:lpstr>Güç ve Tork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OTOMOTİV MÜHENDİSLİĞİNE GİRİŞ</dc:title>
  <dc:creator>Betta</dc:creator>
  <cp:lastModifiedBy>ALI TEKIN GUNER</cp:lastModifiedBy>
  <cp:revision>72</cp:revision>
  <dcterms:created xsi:type="dcterms:W3CDTF">2013-10-22T08:06:11Z</dcterms:created>
  <dcterms:modified xsi:type="dcterms:W3CDTF">2023-02-22T12:27:26Z</dcterms:modified>
</cp:coreProperties>
</file>