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4" r:id="rId1"/>
  </p:sldMasterIdLst>
  <p:sldIdLst>
    <p:sldId id="381" r:id="rId2"/>
    <p:sldId id="382" r:id="rId3"/>
    <p:sldId id="383" r:id="rId4"/>
    <p:sldId id="386" r:id="rId5"/>
    <p:sldId id="384" r:id="rId6"/>
    <p:sldId id="387" r:id="rId7"/>
    <p:sldId id="385" r:id="rId8"/>
    <p:sldId id="360" r:id="rId9"/>
    <p:sldId id="257" r:id="rId10"/>
    <p:sldId id="398" r:id="rId11"/>
    <p:sldId id="400" r:id="rId12"/>
    <p:sldId id="401" r:id="rId13"/>
    <p:sldId id="402" r:id="rId14"/>
    <p:sldId id="403" r:id="rId15"/>
    <p:sldId id="404" r:id="rId16"/>
    <p:sldId id="405" r:id="rId17"/>
    <p:sldId id="406" r:id="rId18"/>
    <p:sldId id="408" r:id="rId19"/>
    <p:sldId id="392" r:id="rId20"/>
    <p:sldId id="393" r:id="rId21"/>
    <p:sldId id="394" r:id="rId22"/>
    <p:sldId id="397" r:id="rId23"/>
    <p:sldId id="323" r:id="rId24"/>
    <p:sldId id="303" r:id="rId25"/>
    <p:sldId id="304" r:id="rId26"/>
    <p:sldId id="266" r:id="rId27"/>
    <p:sldId id="305" r:id="rId28"/>
    <p:sldId id="306" r:id="rId29"/>
    <p:sldId id="307" r:id="rId30"/>
    <p:sldId id="267" r:id="rId31"/>
    <p:sldId id="322" r:id="rId32"/>
    <p:sldId id="368" r:id="rId33"/>
    <p:sldId id="369" r:id="rId34"/>
    <p:sldId id="370" r:id="rId35"/>
    <p:sldId id="309" r:id="rId36"/>
    <p:sldId id="310" r:id="rId37"/>
    <p:sldId id="311" r:id="rId38"/>
    <p:sldId id="312" r:id="rId39"/>
    <p:sldId id="313" r:id="rId40"/>
    <p:sldId id="315" r:id="rId41"/>
    <p:sldId id="314" r:id="rId42"/>
    <p:sldId id="316" r:id="rId43"/>
    <p:sldId id="317" r:id="rId44"/>
    <p:sldId id="318" r:id="rId45"/>
    <p:sldId id="295" r:id="rId46"/>
    <p:sldId id="361" r:id="rId47"/>
    <p:sldId id="326" r:id="rId48"/>
    <p:sldId id="324" r:id="rId49"/>
    <p:sldId id="319" r:id="rId50"/>
    <p:sldId id="358" r:id="rId51"/>
    <p:sldId id="294" r:id="rId52"/>
    <p:sldId id="262" r:id="rId53"/>
    <p:sldId id="270" r:id="rId54"/>
    <p:sldId id="325" r:id="rId55"/>
    <p:sldId id="372" r:id="rId56"/>
    <p:sldId id="373" r:id="rId57"/>
    <p:sldId id="367" r:id="rId58"/>
    <p:sldId id="363" r:id="rId59"/>
    <p:sldId id="285" r:id="rId60"/>
  </p:sldIdLst>
  <p:sldSz cx="9144000" cy="6858000" type="screen4x3"/>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62" autoAdjust="0"/>
    <p:restoredTop sz="94671" autoAdjust="0"/>
  </p:normalViewPr>
  <p:slideViewPr>
    <p:cSldViewPr>
      <p:cViewPr varScale="1">
        <p:scale>
          <a:sx n="70" d="100"/>
          <a:sy n="70" d="100"/>
        </p:scale>
        <p:origin x="1380" y="72"/>
      </p:cViewPr>
      <p:guideLst>
        <p:guide orient="horz" pos="2160"/>
        <p:guide pos="2880"/>
      </p:guideLst>
    </p:cSldViewPr>
  </p:slideViewPr>
  <p:outlineViewPr>
    <p:cViewPr>
      <p:scale>
        <a:sx n="33" d="100"/>
        <a:sy n="33" d="100"/>
      </p:scale>
      <p:origin x="0" y="1674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4" Type="http://schemas.openxmlformats.org/officeDocument/2006/relationships/slide" Target="slides/slide3.xml"/><Relationship Id="rId9" Type="http://schemas.openxmlformats.org/officeDocument/2006/relationships/slide" Target="slides/slide8.xml"/></Relationships>
</file>

<file path=ppt/diagrams/colors1.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C96B739-9F97-46C0-B76A-2CB52DFE04E6}" type="doc">
      <dgm:prSet loTypeId="urn:microsoft.com/office/officeart/2005/8/layout/hierarchy1" loCatId="hierarchy" qsTypeId="urn:microsoft.com/office/officeart/2005/8/quickstyle/3d2" qsCatId="3D" csTypeId="urn:microsoft.com/office/officeart/2005/8/colors/accent6_2" csCatId="accent6" phldr="1"/>
      <dgm:spPr/>
      <dgm:t>
        <a:bodyPr/>
        <a:lstStyle/>
        <a:p>
          <a:endParaRPr lang="tr-TR"/>
        </a:p>
      </dgm:t>
    </dgm:pt>
    <dgm:pt modelId="{3ADE898B-3499-4786-A297-02479B17B3A6}">
      <dgm:prSet phldrT="[Metin]" custT="1"/>
      <dgm:spPr/>
      <dgm:t>
        <a:bodyPr/>
        <a:lstStyle/>
        <a:p>
          <a:r>
            <a:rPr lang="tr-TR" sz="1600" b="1" dirty="0"/>
            <a:t>REKTÖR</a:t>
          </a:r>
        </a:p>
        <a:p>
          <a:r>
            <a:rPr lang="tr-TR" sz="1600" dirty="0"/>
            <a:t>Prof. Dr. Ahmet KUTLUHAN</a:t>
          </a:r>
        </a:p>
      </dgm:t>
    </dgm:pt>
    <dgm:pt modelId="{B1771CC0-9F8F-49E2-A03C-E0E2751B3513}" type="parTrans" cxnId="{489972B3-72E1-473C-BF59-9405F8FD1E5C}">
      <dgm:prSet/>
      <dgm:spPr/>
      <dgm:t>
        <a:bodyPr/>
        <a:lstStyle/>
        <a:p>
          <a:endParaRPr lang="tr-TR"/>
        </a:p>
      </dgm:t>
    </dgm:pt>
    <dgm:pt modelId="{C18284F2-2293-4D8A-8F6D-B2F9FEA8B868}" type="sibTrans" cxnId="{489972B3-72E1-473C-BF59-9405F8FD1E5C}">
      <dgm:prSet/>
      <dgm:spPr/>
      <dgm:t>
        <a:bodyPr/>
        <a:lstStyle/>
        <a:p>
          <a:endParaRPr lang="tr-TR"/>
        </a:p>
      </dgm:t>
    </dgm:pt>
    <dgm:pt modelId="{F35B3B63-A517-43E2-B8F4-D4F24259DAD0}">
      <dgm:prSet phldrT="[Metin]"/>
      <dgm:spPr/>
      <dgm:t>
        <a:bodyPr/>
        <a:lstStyle/>
        <a:p>
          <a:r>
            <a:rPr lang="tr-TR" b="1" dirty="0"/>
            <a:t>REKTÖR YARDIMCISI</a:t>
          </a:r>
        </a:p>
        <a:p>
          <a:r>
            <a:rPr lang="tr-TR" dirty="0"/>
            <a:t>Prof. Dr. </a:t>
          </a:r>
          <a:r>
            <a:rPr lang="tr-TR" dirty="0" smtClean="0"/>
            <a:t>Durmuş AKALIN</a:t>
          </a:r>
          <a:endParaRPr lang="tr-TR" dirty="0"/>
        </a:p>
      </dgm:t>
    </dgm:pt>
    <dgm:pt modelId="{B8000792-2B1B-4AB5-8A13-3AF23A929897}" type="parTrans" cxnId="{7425ED86-D49A-4B48-B92F-1EF66532C05F}">
      <dgm:prSet/>
      <dgm:spPr/>
      <dgm:t>
        <a:bodyPr/>
        <a:lstStyle/>
        <a:p>
          <a:endParaRPr lang="tr-TR"/>
        </a:p>
      </dgm:t>
    </dgm:pt>
    <dgm:pt modelId="{A0B86196-C6B7-4C9A-958D-6208AC4643E6}" type="sibTrans" cxnId="{7425ED86-D49A-4B48-B92F-1EF66532C05F}">
      <dgm:prSet/>
      <dgm:spPr/>
      <dgm:t>
        <a:bodyPr/>
        <a:lstStyle/>
        <a:p>
          <a:endParaRPr lang="tr-TR"/>
        </a:p>
      </dgm:t>
    </dgm:pt>
    <dgm:pt modelId="{93461D05-5063-40B6-84AE-716274399DC7}">
      <dgm:prSet phldrT="[Metin]"/>
      <dgm:spPr/>
      <dgm:t>
        <a:bodyPr/>
        <a:lstStyle/>
        <a:p>
          <a:r>
            <a:rPr lang="tr-TR" b="1" dirty="0"/>
            <a:t>REKTÖR YARDIMCISI</a:t>
          </a:r>
        </a:p>
        <a:p>
          <a:r>
            <a:rPr lang="tr-TR" b="0" dirty="0"/>
            <a:t>Prof. Dr. Necip ATAR</a:t>
          </a:r>
        </a:p>
      </dgm:t>
    </dgm:pt>
    <dgm:pt modelId="{987259EA-9F13-4A73-A7BD-F7855D780085}" type="parTrans" cxnId="{B798CCD6-16D9-44AF-BC97-FB9353EBC746}">
      <dgm:prSet/>
      <dgm:spPr/>
      <dgm:t>
        <a:bodyPr/>
        <a:lstStyle/>
        <a:p>
          <a:endParaRPr lang="tr-TR"/>
        </a:p>
      </dgm:t>
    </dgm:pt>
    <dgm:pt modelId="{0717B3E4-616B-4DE4-BC7C-7884E5E3CD68}" type="sibTrans" cxnId="{B798CCD6-16D9-44AF-BC97-FB9353EBC746}">
      <dgm:prSet/>
      <dgm:spPr/>
      <dgm:t>
        <a:bodyPr/>
        <a:lstStyle/>
        <a:p>
          <a:endParaRPr lang="tr-TR"/>
        </a:p>
      </dgm:t>
    </dgm:pt>
    <dgm:pt modelId="{4C22544B-E17B-4FC6-BCE1-BCFBCB2168D5}" type="pres">
      <dgm:prSet presAssocID="{2C96B739-9F97-46C0-B76A-2CB52DFE04E6}" presName="hierChild1" presStyleCnt="0">
        <dgm:presLayoutVars>
          <dgm:chPref val="1"/>
          <dgm:dir/>
          <dgm:animOne val="branch"/>
          <dgm:animLvl val="lvl"/>
          <dgm:resizeHandles/>
        </dgm:presLayoutVars>
      </dgm:prSet>
      <dgm:spPr/>
      <dgm:t>
        <a:bodyPr/>
        <a:lstStyle/>
        <a:p>
          <a:endParaRPr lang="tr-TR"/>
        </a:p>
      </dgm:t>
    </dgm:pt>
    <dgm:pt modelId="{CAEE46B8-DE92-4967-B8E7-AD2F648EB40E}" type="pres">
      <dgm:prSet presAssocID="{3ADE898B-3499-4786-A297-02479B17B3A6}" presName="hierRoot1" presStyleCnt="0"/>
      <dgm:spPr/>
    </dgm:pt>
    <dgm:pt modelId="{3DE78937-AE13-4118-8126-FB3DF6E08DFD}" type="pres">
      <dgm:prSet presAssocID="{3ADE898B-3499-4786-A297-02479B17B3A6}" presName="composite" presStyleCnt="0"/>
      <dgm:spPr/>
    </dgm:pt>
    <dgm:pt modelId="{34FD37A4-28A6-49BE-B5CF-E10558B2A02E}" type="pres">
      <dgm:prSet presAssocID="{3ADE898B-3499-4786-A297-02479B17B3A6}" presName="background" presStyleLbl="node0" presStyleIdx="0" presStyleCnt="1"/>
      <dgm:spPr/>
    </dgm:pt>
    <dgm:pt modelId="{B72984D9-24C2-4724-8522-BEC87656CF6C}" type="pres">
      <dgm:prSet presAssocID="{3ADE898B-3499-4786-A297-02479B17B3A6}" presName="text" presStyleLbl="fgAcc0" presStyleIdx="0" presStyleCnt="1" custScaleX="133469">
        <dgm:presLayoutVars>
          <dgm:chPref val="3"/>
        </dgm:presLayoutVars>
      </dgm:prSet>
      <dgm:spPr/>
      <dgm:t>
        <a:bodyPr/>
        <a:lstStyle/>
        <a:p>
          <a:endParaRPr lang="tr-TR"/>
        </a:p>
      </dgm:t>
    </dgm:pt>
    <dgm:pt modelId="{29C742F7-BBE2-4230-8764-2CF804B22C33}" type="pres">
      <dgm:prSet presAssocID="{3ADE898B-3499-4786-A297-02479B17B3A6}" presName="hierChild2" presStyleCnt="0"/>
      <dgm:spPr/>
    </dgm:pt>
    <dgm:pt modelId="{D9753188-1936-4EE5-8CEA-93FE745C7FE8}" type="pres">
      <dgm:prSet presAssocID="{B8000792-2B1B-4AB5-8A13-3AF23A929897}" presName="Name10" presStyleLbl="parChTrans1D2" presStyleIdx="0" presStyleCnt="2"/>
      <dgm:spPr/>
      <dgm:t>
        <a:bodyPr/>
        <a:lstStyle/>
        <a:p>
          <a:endParaRPr lang="tr-TR"/>
        </a:p>
      </dgm:t>
    </dgm:pt>
    <dgm:pt modelId="{5F3DB532-7ADB-4E6F-ADD4-B3057A4BCA72}" type="pres">
      <dgm:prSet presAssocID="{F35B3B63-A517-43E2-B8F4-D4F24259DAD0}" presName="hierRoot2" presStyleCnt="0"/>
      <dgm:spPr/>
    </dgm:pt>
    <dgm:pt modelId="{5CACF998-6723-47E9-8A18-3035EE0AB62B}" type="pres">
      <dgm:prSet presAssocID="{F35B3B63-A517-43E2-B8F4-D4F24259DAD0}" presName="composite2" presStyleCnt="0"/>
      <dgm:spPr/>
    </dgm:pt>
    <dgm:pt modelId="{9B2645A0-4323-45E6-A1A0-C5BE84282623}" type="pres">
      <dgm:prSet presAssocID="{F35B3B63-A517-43E2-B8F4-D4F24259DAD0}" presName="background2" presStyleLbl="node2" presStyleIdx="0" presStyleCnt="2"/>
      <dgm:spPr/>
    </dgm:pt>
    <dgm:pt modelId="{4B10727F-1291-4BCB-9E65-61C5D28F851F}" type="pres">
      <dgm:prSet presAssocID="{F35B3B63-A517-43E2-B8F4-D4F24259DAD0}" presName="text2" presStyleLbl="fgAcc2" presStyleIdx="0" presStyleCnt="2" custScaleY="122914" custLinFactNeighborX="-16571" custLinFactNeighborY="-22344">
        <dgm:presLayoutVars>
          <dgm:chPref val="3"/>
        </dgm:presLayoutVars>
      </dgm:prSet>
      <dgm:spPr/>
      <dgm:t>
        <a:bodyPr/>
        <a:lstStyle/>
        <a:p>
          <a:endParaRPr lang="tr-TR"/>
        </a:p>
      </dgm:t>
    </dgm:pt>
    <dgm:pt modelId="{A335C440-440F-4EF7-9C06-7339961FDB1B}" type="pres">
      <dgm:prSet presAssocID="{F35B3B63-A517-43E2-B8F4-D4F24259DAD0}" presName="hierChild3" presStyleCnt="0"/>
      <dgm:spPr/>
    </dgm:pt>
    <dgm:pt modelId="{B7709C76-3FD9-417D-B1B8-51B9EB1CB2C6}" type="pres">
      <dgm:prSet presAssocID="{987259EA-9F13-4A73-A7BD-F7855D780085}" presName="Name10" presStyleLbl="parChTrans1D2" presStyleIdx="1" presStyleCnt="2"/>
      <dgm:spPr/>
      <dgm:t>
        <a:bodyPr/>
        <a:lstStyle/>
        <a:p>
          <a:endParaRPr lang="tr-TR"/>
        </a:p>
      </dgm:t>
    </dgm:pt>
    <dgm:pt modelId="{6101E8CE-0BB5-4C76-B18D-0941F7E6874A}" type="pres">
      <dgm:prSet presAssocID="{93461D05-5063-40B6-84AE-716274399DC7}" presName="hierRoot2" presStyleCnt="0"/>
      <dgm:spPr/>
    </dgm:pt>
    <dgm:pt modelId="{32689E91-72AD-43C8-B741-DAEF33C74B7B}" type="pres">
      <dgm:prSet presAssocID="{93461D05-5063-40B6-84AE-716274399DC7}" presName="composite2" presStyleCnt="0"/>
      <dgm:spPr/>
    </dgm:pt>
    <dgm:pt modelId="{E78B7142-65A3-4D7F-A323-04923BA5A963}" type="pres">
      <dgm:prSet presAssocID="{93461D05-5063-40B6-84AE-716274399DC7}" presName="background2" presStyleLbl="node2" presStyleIdx="1" presStyleCnt="2"/>
      <dgm:spPr/>
    </dgm:pt>
    <dgm:pt modelId="{37603A01-88FD-45CD-9CE1-DA45075DDAFE}" type="pres">
      <dgm:prSet presAssocID="{93461D05-5063-40B6-84AE-716274399DC7}" presName="text2" presStyleLbl="fgAcc2" presStyleIdx="1" presStyleCnt="2" custLinFactNeighborX="-5198" custLinFactNeighborY="-19755">
        <dgm:presLayoutVars>
          <dgm:chPref val="3"/>
        </dgm:presLayoutVars>
      </dgm:prSet>
      <dgm:spPr/>
      <dgm:t>
        <a:bodyPr/>
        <a:lstStyle/>
        <a:p>
          <a:endParaRPr lang="tr-TR"/>
        </a:p>
      </dgm:t>
    </dgm:pt>
    <dgm:pt modelId="{290755A7-AE63-4EF9-93D2-C6AB76267285}" type="pres">
      <dgm:prSet presAssocID="{93461D05-5063-40B6-84AE-716274399DC7}" presName="hierChild3" presStyleCnt="0"/>
      <dgm:spPr/>
    </dgm:pt>
  </dgm:ptLst>
  <dgm:cxnLst>
    <dgm:cxn modelId="{E71DA12B-E802-422A-AA7A-9714FDEB75B8}" type="presOf" srcId="{B8000792-2B1B-4AB5-8A13-3AF23A929897}" destId="{D9753188-1936-4EE5-8CEA-93FE745C7FE8}" srcOrd="0" destOrd="0" presId="urn:microsoft.com/office/officeart/2005/8/layout/hierarchy1"/>
    <dgm:cxn modelId="{077F875D-6541-4CF1-AE55-1EFB21F53745}" type="presOf" srcId="{F35B3B63-A517-43E2-B8F4-D4F24259DAD0}" destId="{4B10727F-1291-4BCB-9E65-61C5D28F851F}" srcOrd="0" destOrd="0" presId="urn:microsoft.com/office/officeart/2005/8/layout/hierarchy1"/>
    <dgm:cxn modelId="{B798CCD6-16D9-44AF-BC97-FB9353EBC746}" srcId="{3ADE898B-3499-4786-A297-02479B17B3A6}" destId="{93461D05-5063-40B6-84AE-716274399DC7}" srcOrd="1" destOrd="0" parTransId="{987259EA-9F13-4A73-A7BD-F7855D780085}" sibTransId="{0717B3E4-616B-4DE4-BC7C-7884E5E3CD68}"/>
    <dgm:cxn modelId="{717A3B2C-38FD-4326-9F3F-0191AE79D346}" type="presOf" srcId="{2C96B739-9F97-46C0-B76A-2CB52DFE04E6}" destId="{4C22544B-E17B-4FC6-BCE1-BCFBCB2168D5}" srcOrd="0" destOrd="0" presId="urn:microsoft.com/office/officeart/2005/8/layout/hierarchy1"/>
    <dgm:cxn modelId="{BF3FDB42-E9A2-4C97-B53A-B614DE0B36BC}" type="presOf" srcId="{987259EA-9F13-4A73-A7BD-F7855D780085}" destId="{B7709C76-3FD9-417D-B1B8-51B9EB1CB2C6}" srcOrd="0" destOrd="0" presId="urn:microsoft.com/office/officeart/2005/8/layout/hierarchy1"/>
    <dgm:cxn modelId="{D55A12F8-B785-4320-AB4A-C08CA408D517}" type="presOf" srcId="{3ADE898B-3499-4786-A297-02479B17B3A6}" destId="{B72984D9-24C2-4724-8522-BEC87656CF6C}" srcOrd="0" destOrd="0" presId="urn:microsoft.com/office/officeart/2005/8/layout/hierarchy1"/>
    <dgm:cxn modelId="{489972B3-72E1-473C-BF59-9405F8FD1E5C}" srcId="{2C96B739-9F97-46C0-B76A-2CB52DFE04E6}" destId="{3ADE898B-3499-4786-A297-02479B17B3A6}" srcOrd="0" destOrd="0" parTransId="{B1771CC0-9F8F-49E2-A03C-E0E2751B3513}" sibTransId="{C18284F2-2293-4D8A-8F6D-B2F9FEA8B868}"/>
    <dgm:cxn modelId="{7425ED86-D49A-4B48-B92F-1EF66532C05F}" srcId="{3ADE898B-3499-4786-A297-02479B17B3A6}" destId="{F35B3B63-A517-43E2-B8F4-D4F24259DAD0}" srcOrd="0" destOrd="0" parTransId="{B8000792-2B1B-4AB5-8A13-3AF23A929897}" sibTransId="{A0B86196-C6B7-4C9A-958D-6208AC4643E6}"/>
    <dgm:cxn modelId="{C74C6C54-4648-49E2-831F-77E38DF7D81F}" type="presOf" srcId="{93461D05-5063-40B6-84AE-716274399DC7}" destId="{37603A01-88FD-45CD-9CE1-DA45075DDAFE}" srcOrd="0" destOrd="0" presId="urn:microsoft.com/office/officeart/2005/8/layout/hierarchy1"/>
    <dgm:cxn modelId="{E04B1C34-E9AB-4446-A67B-AC78D23CE69B}" type="presParOf" srcId="{4C22544B-E17B-4FC6-BCE1-BCFBCB2168D5}" destId="{CAEE46B8-DE92-4967-B8E7-AD2F648EB40E}" srcOrd="0" destOrd="0" presId="urn:microsoft.com/office/officeart/2005/8/layout/hierarchy1"/>
    <dgm:cxn modelId="{CFCB123D-5B82-4E1D-87F5-6C3FF0AA740B}" type="presParOf" srcId="{CAEE46B8-DE92-4967-B8E7-AD2F648EB40E}" destId="{3DE78937-AE13-4118-8126-FB3DF6E08DFD}" srcOrd="0" destOrd="0" presId="urn:microsoft.com/office/officeart/2005/8/layout/hierarchy1"/>
    <dgm:cxn modelId="{FE0708D7-5633-4947-AE87-C363CDE4E4A4}" type="presParOf" srcId="{3DE78937-AE13-4118-8126-FB3DF6E08DFD}" destId="{34FD37A4-28A6-49BE-B5CF-E10558B2A02E}" srcOrd="0" destOrd="0" presId="urn:microsoft.com/office/officeart/2005/8/layout/hierarchy1"/>
    <dgm:cxn modelId="{20278C3C-61B9-4EFA-BCB3-1A8DD74DA1F4}" type="presParOf" srcId="{3DE78937-AE13-4118-8126-FB3DF6E08DFD}" destId="{B72984D9-24C2-4724-8522-BEC87656CF6C}" srcOrd="1" destOrd="0" presId="urn:microsoft.com/office/officeart/2005/8/layout/hierarchy1"/>
    <dgm:cxn modelId="{393CBBD6-C9CC-4C0C-9E48-874FBF3355BD}" type="presParOf" srcId="{CAEE46B8-DE92-4967-B8E7-AD2F648EB40E}" destId="{29C742F7-BBE2-4230-8764-2CF804B22C33}" srcOrd="1" destOrd="0" presId="urn:microsoft.com/office/officeart/2005/8/layout/hierarchy1"/>
    <dgm:cxn modelId="{9B0119EC-067B-4D39-8961-CA6F18A310CA}" type="presParOf" srcId="{29C742F7-BBE2-4230-8764-2CF804B22C33}" destId="{D9753188-1936-4EE5-8CEA-93FE745C7FE8}" srcOrd="0" destOrd="0" presId="urn:microsoft.com/office/officeart/2005/8/layout/hierarchy1"/>
    <dgm:cxn modelId="{8BFC153B-47EB-4D79-A16E-02AD9A4AC22D}" type="presParOf" srcId="{29C742F7-BBE2-4230-8764-2CF804B22C33}" destId="{5F3DB532-7ADB-4E6F-ADD4-B3057A4BCA72}" srcOrd="1" destOrd="0" presId="urn:microsoft.com/office/officeart/2005/8/layout/hierarchy1"/>
    <dgm:cxn modelId="{481A49C3-C7A7-47CF-893A-A68DBA261E8E}" type="presParOf" srcId="{5F3DB532-7ADB-4E6F-ADD4-B3057A4BCA72}" destId="{5CACF998-6723-47E9-8A18-3035EE0AB62B}" srcOrd="0" destOrd="0" presId="urn:microsoft.com/office/officeart/2005/8/layout/hierarchy1"/>
    <dgm:cxn modelId="{0B4555AD-2B6D-435E-9ADC-0ED70F64D36D}" type="presParOf" srcId="{5CACF998-6723-47E9-8A18-3035EE0AB62B}" destId="{9B2645A0-4323-45E6-A1A0-C5BE84282623}" srcOrd="0" destOrd="0" presId="urn:microsoft.com/office/officeart/2005/8/layout/hierarchy1"/>
    <dgm:cxn modelId="{2E4677DB-1C07-4814-8C02-7D6B08F90821}" type="presParOf" srcId="{5CACF998-6723-47E9-8A18-3035EE0AB62B}" destId="{4B10727F-1291-4BCB-9E65-61C5D28F851F}" srcOrd="1" destOrd="0" presId="urn:microsoft.com/office/officeart/2005/8/layout/hierarchy1"/>
    <dgm:cxn modelId="{118E116A-6A8A-42D2-BA77-23365753AFE7}" type="presParOf" srcId="{5F3DB532-7ADB-4E6F-ADD4-B3057A4BCA72}" destId="{A335C440-440F-4EF7-9C06-7339961FDB1B}" srcOrd="1" destOrd="0" presId="urn:microsoft.com/office/officeart/2005/8/layout/hierarchy1"/>
    <dgm:cxn modelId="{F4CE124B-8519-4660-9EAB-E1DF136AAA01}" type="presParOf" srcId="{29C742F7-BBE2-4230-8764-2CF804B22C33}" destId="{B7709C76-3FD9-417D-B1B8-51B9EB1CB2C6}" srcOrd="2" destOrd="0" presId="urn:microsoft.com/office/officeart/2005/8/layout/hierarchy1"/>
    <dgm:cxn modelId="{1441FF9F-04E2-44F1-8749-D4E52CBA7131}" type="presParOf" srcId="{29C742F7-BBE2-4230-8764-2CF804B22C33}" destId="{6101E8CE-0BB5-4C76-B18D-0941F7E6874A}" srcOrd="3" destOrd="0" presId="urn:microsoft.com/office/officeart/2005/8/layout/hierarchy1"/>
    <dgm:cxn modelId="{F18A0756-3601-4490-8BA7-ABAD55F70805}" type="presParOf" srcId="{6101E8CE-0BB5-4C76-B18D-0941F7E6874A}" destId="{32689E91-72AD-43C8-B741-DAEF33C74B7B}" srcOrd="0" destOrd="0" presId="urn:microsoft.com/office/officeart/2005/8/layout/hierarchy1"/>
    <dgm:cxn modelId="{1763CE19-D8EA-43CB-BF6C-73D926FFCF74}" type="presParOf" srcId="{32689E91-72AD-43C8-B741-DAEF33C74B7B}" destId="{E78B7142-65A3-4D7F-A323-04923BA5A963}" srcOrd="0" destOrd="0" presId="urn:microsoft.com/office/officeart/2005/8/layout/hierarchy1"/>
    <dgm:cxn modelId="{53B3279E-404E-4216-9F63-C4F637EC9109}" type="presParOf" srcId="{32689E91-72AD-43C8-B741-DAEF33C74B7B}" destId="{37603A01-88FD-45CD-9CE1-DA45075DDAFE}" srcOrd="1" destOrd="0" presId="urn:microsoft.com/office/officeart/2005/8/layout/hierarchy1"/>
    <dgm:cxn modelId="{8BC66ADF-9927-4C10-B1EA-4410DE20316C}" type="presParOf" srcId="{6101E8CE-0BB5-4C76-B18D-0941F7E6874A}" destId="{290755A7-AE63-4EF9-93D2-C6AB76267285}"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10FC9CE-874D-4A57-B41D-1C78A8AA00EA}" type="doc">
      <dgm:prSet loTypeId="urn:microsoft.com/office/officeart/2005/8/layout/hierarchy1" loCatId="hierarchy" qsTypeId="urn:microsoft.com/office/officeart/2005/8/quickstyle/simple2" qsCatId="simple" csTypeId="urn:microsoft.com/office/officeart/2005/8/colors/accent6_2" csCatId="accent6" phldr="1"/>
      <dgm:spPr/>
      <dgm:t>
        <a:bodyPr/>
        <a:lstStyle/>
        <a:p>
          <a:endParaRPr lang="tr-TR"/>
        </a:p>
      </dgm:t>
    </dgm:pt>
    <dgm:pt modelId="{F76407AB-A8B6-479B-AC50-673315482A80}">
      <dgm:prSet phldrT="[Metin]" custT="1"/>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tr-TR" sz="1100" b="1" dirty="0"/>
            <a:t>GENEL SEKRETER</a:t>
          </a:r>
        </a:p>
        <a:p>
          <a:pPr marL="0" marR="0" indent="0" defTabSz="914400" eaLnBrk="1" fontAlgn="auto" latinLnBrk="0" hangingPunct="1">
            <a:lnSpc>
              <a:spcPct val="100000"/>
            </a:lnSpc>
            <a:spcBef>
              <a:spcPts val="0"/>
            </a:spcBef>
            <a:spcAft>
              <a:spcPts val="0"/>
            </a:spcAft>
            <a:buClrTx/>
            <a:buSzTx/>
            <a:buFontTx/>
            <a:buNone/>
            <a:tabLst/>
            <a:defRPr/>
          </a:pPr>
          <a:r>
            <a:rPr lang="tr-TR" sz="1400" b="0" dirty="0"/>
            <a:t>Tamer CEYLAN</a:t>
          </a:r>
          <a:endParaRPr lang="tr-TR" sz="1000" b="0" dirty="0"/>
        </a:p>
      </dgm:t>
    </dgm:pt>
    <dgm:pt modelId="{CD9F39B1-DA29-4F60-80BB-960FF67B35FA}" type="parTrans" cxnId="{6272FD15-0277-4C76-ADC5-EC8F311D2551}">
      <dgm:prSet/>
      <dgm:spPr/>
      <dgm:t>
        <a:bodyPr/>
        <a:lstStyle/>
        <a:p>
          <a:endParaRPr lang="tr-TR"/>
        </a:p>
      </dgm:t>
    </dgm:pt>
    <dgm:pt modelId="{92E82F9E-C7CA-4010-95AF-F9943BE30A3E}" type="sibTrans" cxnId="{6272FD15-0277-4C76-ADC5-EC8F311D2551}">
      <dgm:prSet/>
      <dgm:spPr/>
      <dgm:t>
        <a:bodyPr/>
        <a:lstStyle/>
        <a:p>
          <a:endParaRPr lang="tr-TR"/>
        </a:p>
      </dgm:t>
    </dgm:pt>
    <dgm:pt modelId="{7CC40248-6516-45E1-8BA1-4AAA8A822BCF}" type="pres">
      <dgm:prSet presAssocID="{410FC9CE-874D-4A57-B41D-1C78A8AA00EA}" presName="hierChild1" presStyleCnt="0">
        <dgm:presLayoutVars>
          <dgm:chPref val="1"/>
          <dgm:dir/>
          <dgm:animOne val="branch"/>
          <dgm:animLvl val="lvl"/>
          <dgm:resizeHandles/>
        </dgm:presLayoutVars>
      </dgm:prSet>
      <dgm:spPr/>
      <dgm:t>
        <a:bodyPr/>
        <a:lstStyle/>
        <a:p>
          <a:endParaRPr lang="tr-TR"/>
        </a:p>
      </dgm:t>
    </dgm:pt>
    <dgm:pt modelId="{5DF2F2EE-16F0-4E1E-A5A9-E2DD858B163A}" type="pres">
      <dgm:prSet presAssocID="{F76407AB-A8B6-479B-AC50-673315482A80}" presName="hierRoot1" presStyleCnt="0"/>
      <dgm:spPr/>
    </dgm:pt>
    <dgm:pt modelId="{8A2FBFEE-E881-43FB-A34F-6C58E4FC49B0}" type="pres">
      <dgm:prSet presAssocID="{F76407AB-A8B6-479B-AC50-673315482A80}" presName="composite" presStyleCnt="0"/>
      <dgm:spPr/>
    </dgm:pt>
    <dgm:pt modelId="{1C9659BB-655F-4D74-B3DD-3BF682B1B87B}" type="pres">
      <dgm:prSet presAssocID="{F76407AB-A8B6-479B-AC50-673315482A80}" presName="background" presStyleLbl="node0" presStyleIdx="0" presStyleCnt="1"/>
      <dgm:spPr/>
    </dgm:pt>
    <dgm:pt modelId="{19719BC8-C68C-48B1-B044-67FC60C2E7F2}" type="pres">
      <dgm:prSet presAssocID="{F76407AB-A8B6-479B-AC50-673315482A80}" presName="text" presStyleLbl="fgAcc0" presStyleIdx="0" presStyleCnt="1" custLinFactNeighborX="-3077" custLinFactNeighborY="-50103">
        <dgm:presLayoutVars>
          <dgm:chPref val="3"/>
        </dgm:presLayoutVars>
      </dgm:prSet>
      <dgm:spPr/>
      <dgm:t>
        <a:bodyPr/>
        <a:lstStyle/>
        <a:p>
          <a:endParaRPr lang="tr-TR"/>
        </a:p>
      </dgm:t>
    </dgm:pt>
    <dgm:pt modelId="{75587390-8673-41C8-8D7A-AE8A1A868B86}" type="pres">
      <dgm:prSet presAssocID="{F76407AB-A8B6-479B-AC50-673315482A80}" presName="hierChild2" presStyleCnt="0"/>
      <dgm:spPr/>
    </dgm:pt>
  </dgm:ptLst>
  <dgm:cxnLst>
    <dgm:cxn modelId="{6272FD15-0277-4C76-ADC5-EC8F311D2551}" srcId="{410FC9CE-874D-4A57-B41D-1C78A8AA00EA}" destId="{F76407AB-A8B6-479B-AC50-673315482A80}" srcOrd="0" destOrd="0" parTransId="{CD9F39B1-DA29-4F60-80BB-960FF67B35FA}" sibTransId="{92E82F9E-C7CA-4010-95AF-F9943BE30A3E}"/>
    <dgm:cxn modelId="{50E0F418-4735-4ADB-8D4B-A2927671C172}" type="presOf" srcId="{F76407AB-A8B6-479B-AC50-673315482A80}" destId="{19719BC8-C68C-48B1-B044-67FC60C2E7F2}" srcOrd="0" destOrd="0" presId="urn:microsoft.com/office/officeart/2005/8/layout/hierarchy1"/>
    <dgm:cxn modelId="{6080ED91-EC35-4C9F-B113-59BEBE712E5F}" type="presOf" srcId="{410FC9CE-874D-4A57-B41D-1C78A8AA00EA}" destId="{7CC40248-6516-45E1-8BA1-4AAA8A822BCF}" srcOrd="0" destOrd="0" presId="urn:microsoft.com/office/officeart/2005/8/layout/hierarchy1"/>
    <dgm:cxn modelId="{A75093DC-2FCC-452D-A933-E7DF8D44C0AF}" type="presParOf" srcId="{7CC40248-6516-45E1-8BA1-4AAA8A822BCF}" destId="{5DF2F2EE-16F0-4E1E-A5A9-E2DD858B163A}" srcOrd="0" destOrd="0" presId="urn:microsoft.com/office/officeart/2005/8/layout/hierarchy1"/>
    <dgm:cxn modelId="{138479B1-5EE0-4823-9274-03EBB62C62BF}" type="presParOf" srcId="{5DF2F2EE-16F0-4E1E-A5A9-E2DD858B163A}" destId="{8A2FBFEE-E881-43FB-A34F-6C58E4FC49B0}" srcOrd="0" destOrd="0" presId="urn:microsoft.com/office/officeart/2005/8/layout/hierarchy1"/>
    <dgm:cxn modelId="{D893205D-7389-497C-A0E2-6766E875CE14}" type="presParOf" srcId="{8A2FBFEE-E881-43FB-A34F-6C58E4FC49B0}" destId="{1C9659BB-655F-4D74-B3DD-3BF682B1B87B}" srcOrd="0" destOrd="0" presId="urn:microsoft.com/office/officeart/2005/8/layout/hierarchy1"/>
    <dgm:cxn modelId="{03115118-E057-4841-8F0F-360C750C6697}" type="presParOf" srcId="{8A2FBFEE-E881-43FB-A34F-6C58E4FC49B0}" destId="{19719BC8-C68C-48B1-B044-67FC60C2E7F2}" srcOrd="1" destOrd="0" presId="urn:microsoft.com/office/officeart/2005/8/layout/hierarchy1"/>
    <dgm:cxn modelId="{62FA2BC5-9C55-42D7-A957-4428996C9191}" type="presParOf" srcId="{5DF2F2EE-16F0-4E1E-A5A9-E2DD858B163A}" destId="{75587390-8673-41C8-8D7A-AE8A1A868B86}" srcOrd="1" destOrd="0" presId="urn:microsoft.com/office/officeart/2005/8/layout/hierarchy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709C76-3FD9-417D-B1B8-51B9EB1CB2C6}">
      <dsp:nvSpPr>
        <dsp:cNvPr id="0" name=""/>
        <dsp:cNvSpPr/>
      </dsp:nvSpPr>
      <dsp:spPr>
        <a:xfrm>
          <a:off x="2586342" y="795130"/>
          <a:ext cx="699559" cy="206927"/>
        </a:xfrm>
        <a:custGeom>
          <a:avLst/>
          <a:gdLst/>
          <a:ahLst/>
          <a:cxnLst/>
          <a:rect l="0" t="0" r="0" b="0"/>
          <a:pathLst>
            <a:path>
              <a:moveTo>
                <a:pt x="0" y="0"/>
              </a:moveTo>
              <a:lnTo>
                <a:pt x="0" y="91021"/>
              </a:lnTo>
              <a:lnTo>
                <a:pt x="699559" y="91021"/>
              </a:lnTo>
              <a:lnTo>
                <a:pt x="699559" y="206927"/>
              </a:lnTo>
            </a:path>
          </a:pathLst>
        </a:custGeom>
        <a:noFill/>
        <a:ln w="19050" cap="rnd" cmpd="sng" algn="ctr">
          <a:solidFill>
            <a:schemeClr val="accent6">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D9753188-1936-4EE5-8CEA-93FE745C7FE8}">
      <dsp:nvSpPr>
        <dsp:cNvPr id="0" name=""/>
        <dsp:cNvSpPr/>
      </dsp:nvSpPr>
      <dsp:spPr>
        <a:xfrm>
          <a:off x="1614418" y="795130"/>
          <a:ext cx="971923" cy="186358"/>
        </a:xfrm>
        <a:custGeom>
          <a:avLst/>
          <a:gdLst/>
          <a:ahLst/>
          <a:cxnLst/>
          <a:rect l="0" t="0" r="0" b="0"/>
          <a:pathLst>
            <a:path>
              <a:moveTo>
                <a:pt x="971923" y="0"/>
              </a:moveTo>
              <a:lnTo>
                <a:pt x="971923" y="70452"/>
              </a:lnTo>
              <a:lnTo>
                <a:pt x="0" y="70452"/>
              </a:lnTo>
              <a:lnTo>
                <a:pt x="0" y="186358"/>
              </a:lnTo>
            </a:path>
          </a:pathLst>
        </a:custGeom>
        <a:noFill/>
        <a:ln w="19050" cap="rnd" cmpd="sng" algn="ctr">
          <a:solidFill>
            <a:schemeClr val="accent6">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34FD37A4-28A6-49BE-B5CF-E10558B2A02E}">
      <dsp:nvSpPr>
        <dsp:cNvPr id="0" name=""/>
        <dsp:cNvSpPr/>
      </dsp:nvSpPr>
      <dsp:spPr>
        <a:xfrm>
          <a:off x="1751390" y="646"/>
          <a:ext cx="1669903" cy="794483"/>
        </a:xfrm>
        <a:prstGeom prst="roundRect">
          <a:avLst>
            <a:gd name="adj" fmla="val 10000"/>
          </a:avLst>
        </a:prstGeom>
        <a:gradFill rotWithShape="0">
          <a:gsLst>
            <a:gs pos="0">
              <a:schemeClr val="accent6">
                <a:hueOff val="0"/>
                <a:satOff val="0"/>
                <a:lumOff val="0"/>
                <a:alphaOff val="0"/>
                <a:tint val="98000"/>
                <a:lumMod val="114000"/>
              </a:schemeClr>
            </a:gs>
            <a:gs pos="100000">
              <a:schemeClr val="accent6">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B72984D9-24C2-4724-8522-BEC87656CF6C}">
      <dsp:nvSpPr>
        <dsp:cNvPr id="0" name=""/>
        <dsp:cNvSpPr/>
      </dsp:nvSpPr>
      <dsp:spPr>
        <a:xfrm>
          <a:off x="1890407" y="132713"/>
          <a:ext cx="1669903" cy="794483"/>
        </a:xfrm>
        <a:prstGeom prst="roundRect">
          <a:avLst>
            <a:gd name="adj" fmla="val 10000"/>
          </a:avLst>
        </a:prstGeom>
        <a:solidFill>
          <a:schemeClr val="lt1">
            <a:alpha val="90000"/>
            <a:hueOff val="0"/>
            <a:satOff val="0"/>
            <a:lumOff val="0"/>
            <a:alphaOff val="0"/>
          </a:schemeClr>
        </a:solidFill>
        <a:ln w="9525" cap="rnd" cmpd="sng" algn="ctr">
          <a:solidFill>
            <a:schemeClr val="accent6">
              <a:hueOff val="0"/>
              <a:satOff val="0"/>
              <a:lumOff val="0"/>
              <a:alphaOff val="0"/>
            </a:schemeClr>
          </a:solidFill>
          <a:prstDash val="solid"/>
        </a:ln>
        <a:effectLst>
          <a:outerShdw blurRad="38100" dist="25400" dir="5400000" rotWithShape="0">
            <a:srgbClr val="000000">
              <a:alpha val="45000"/>
            </a:srgbClr>
          </a:outerShdw>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tr-TR" sz="1600" b="1" kern="1200" dirty="0"/>
            <a:t>REKTÖR</a:t>
          </a:r>
        </a:p>
        <a:p>
          <a:pPr lvl="0" algn="ctr" defTabSz="711200">
            <a:lnSpc>
              <a:spcPct val="90000"/>
            </a:lnSpc>
            <a:spcBef>
              <a:spcPct val="0"/>
            </a:spcBef>
            <a:spcAft>
              <a:spcPct val="35000"/>
            </a:spcAft>
          </a:pPr>
          <a:r>
            <a:rPr lang="tr-TR" sz="1600" kern="1200" dirty="0"/>
            <a:t>Prof. Dr. Ahmet KUTLUHAN</a:t>
          </a:r>
        </a:p>
      </dsp:txBody>
      <dsp:txXfrm>
        <a:off x="1913677" y="155983"/>
        <a:ext cx="1623363" cy="747943"/>
      </dsp:txXfrm>
    </dsp:sp>
    <dsp:sp modelId="{9B2645A0-4323-45E6-A1A0-C5BE84282623}">
      <dsp:nvSpPr>
        <dsp:cNvPr id="0" name=""/>
        <dsp:cNvSpPr/>
      </dsp:nvSpPr>
      <dsp:spPr>
        <a:xfrm>
          <a:off x="988841" y="981488"/>
          <a:ext cx="1251154" cy="976531"/>
        </a:xfrm>
        <a:prstGeom prst="roundRect">
          <a:avLst>
            <a:gd name="adj" fmla="val 10000"/>
          </a:avLst>
        </a:prstGeom>
        <a:gradFill rotWithShape="0">
          <a:gsLst>
            <a:gs pos="0">
              <a:schemeClr val="accent6">
                <a:hueOff val="0"/>
                <a:satOff val="0"/>
                <a:lumOff val="0"/>
                <a:alphaOff val="0"/>
                <a:tint val="98000"/>
                <a:lumMod val="114000"/>
              </a:schemeClr>
            </a:gs>
            <a:gs pos="100000">
              <a:schemeClr val="accent6">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4B10727F-1291-4BCB-9E65-61C5D28F851F}">
      <dsp:nvSpPr>
        <dsp:cNvPr id="0" name=""/>
        <dsp:cNvSpPr/>
      </dsp:nvSpPr>
      <dsp:spPr>
        <a:xfrm>
          <a:off x="1127858" y="1113554"/>
          <a:ext cx="1251154" cy="976531"/>
        </a:xfrm>
        <a:prstGeom prst="roundRect">
          <a:avLst>
            <a:gd name="adj" fmla="val 10000"/>
          </a:avLst>
        </a:prstGeom>
        <a:solidFill>
          <a:schemeClr val="lt1">
            <a:alpha val="90000"/>
            <a:hueOff val="0"/>
            <a:satOff val="0"/>
            <a:lumOff val="0"/>
            <a:alphaOff val="0"/>
          </a:schemeClr>
        </a:solidFill>
        <a:ln w="9525" cap="rnd" cmpd="sng" algn="ctr">
          <a:solidFill>
            <a:schemeClr val="accent6">
              <a:hueOff val="0"/>
              <a:satOff val="0"/>
              <a:lumOff val="0"/>
              <a:alphaOff val="0"/>
            </a:schemeClr>
          </a:solidFill>
          <a:prstDash val="solid"/>
        </a:ln>
        <a:effectLst>
          <a:outerShdw blurRad="38100" dist="25400" dir="5400000" rotWithShape="0">
            <a:srgbClr val="000000">
              <a:alpha val="45000"/>
            </a:srgbClr>
          </a:outerShdw>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tr-TR" sz="1000" b="1" kern="1200" dirty="0"/>
            <a:t>REKTÖR YARDIMCISI</a:t>
          </a:r>
        </a:p>
        <a:p>
          <a:pPr lvl="0" algn="ctr" defTabSz="444500">
            <a:lnSpc>
              <a:spcPct val="90000"/>
            </a:lnSpc>
            <a:spcBef>
              <a:spcPct val="0"/>
            </a:spcBef>
            <a:spcAft>
              <a:spcPct val="35000"/>
            </a:spcAft>
          </a:pPr>
          <a:r>
            <a:rPr lang="tr-TR" sz="1000" kern="1200" dirty="0"/>
            <a:t>Prof. Dr. </a:t>
          </a:r>
          <a:r>
            <a:rPr lang="tr-TR" sz="1000" kern="1200" dirty="0" smtClean="0"/>
            <a:t>Durmuş AKALIN</a:t>
          </a:r>
          <a:endParaRPr lang="tr-TR" sz="1000" kern="1200" dirty="0"/>
        </a:p>
      </dsp:txBody>
      <dsp:txXfrm>
        <a:off x="1156460" y="1142156"/>
        <a:ext cx="1193950" cy="919327"/>
      </dsp:txXfrm>
    </dsp:sp>
    <dsp:sp modelId="{E78B7142-65A3-4D7F-A323-04923BA5A963}">
      <dsp:nvSpPr>
        <dsp:cNvPr id="0" name=""/>
        <dsp:cNvSpPr/>
      </dsp:nvSpPr>
      <dsp:spPr>
        <a:xfrm>
          <a:off x="2660324" y="1002057"/>
          <a:ext cx="1251154" cy="794483"/>
        </a:xfrm>
        <a:prstGeom prst="roundRect">
          <a:avLst>
            <a:gd name="adj" fmla="val 10000"/>
          </a:avLst>
        </a:prstGeom>
        <a:gradFill rotWithShape="0">
          <a:gsLst>
            <a:gs pos="0">
              <a:schemeClr val="accent6">
                <a:hueOff val="0"/>
                <a:satOff val="0"/>
                <a:lumOff val="0"/>
                <a:alphaOff val="0"/>
                <a:tint val="98000"/>
                <a:lumMod val="114000"/>
              </a:schemeClr>
            </a:gs>
            <a:gs pos="100000">
              <a:schemeClr val="accent6">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37603A01-88FD-45CD-9CE1-DA45075DDAFE}">
      <dsp:nvSpPr>
        <dsp:cNvPr id="0" name=""/>
        <dsp:cNvSpPr/>
      </dsp:nvSpPr>
      <dsp:spPr>
        <a:xfrm>
          <a:off x="2799341" y="1134123"/>
          <a:ext cx="1251154" cy="794483"/>
        </a:xfrm>
        <a:prstGeom prst="roundRect">
          <a:avLst>
            <a:gd name="adj" fmla="val 10000"/>
          </a:avLst>
        </a:prstGeom>
        <a:solidFill>
          <a:schemeClr val="lt1">
            <a:alpha val="90000"/>
            <a:hueOff val="0"/>
            <a:satOff val="0"/>
            <a:lumOff val="0"/>
            <a:alphaOff val="0"/>
          </a:schemeClr>
        </a:solidFill>
        <a:ln w="9525" cap="rnd" cmpd="sng" algn="ctr">
          <a:solidFill>
            <a:schemeClr val="accent6">
              <a:hueOff val="0"/>
              <a:satOff val="0"/>
              <a:lumOff val="0"/>
              <a:alphaOff val="0"/>
            </a:schemeClr>
          </a:solidFill>
          <a:prstDash val="solid"/>
        </a:ln>
        <a:effectLst>
          <a:outerShdw blurRad="38100" dist="25400" dir="5400000" rotWithShape="0">
            <a:srgbClr val="000000">
              <a:alpha val="45000"/>
            </a:srgbClr>
          </a:outerShdw>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tr-TR" sz="1000" b="1" kern="1200" dirty="0"/>
            <a:t>REKTÖR YARDIMCISI</a:t>
          </a:r>
        </a:p>
        <a:p>
          <a:pPr lvl="0" algn="ctr" defTabSz="444500">
            <a:lnSpc>
              <a:spcPct val="90000"/>
            </a:lnSpc>
            <a:spcBef>
              <a:spcPct val="0"/>
            </a:spcBef>
            <a:spcAft>
              <a:spcPct val="35000"/>
            </a:spcAft>
          </a:pPr>
          <a:r>
            <a:rPr lang="tr-TR" sz="1000" b="0" kern="1200" dirty="0"/>
            <a:t>Prof. Dr. Necip ATAR</a:t>
          </a:r>
        </a:p>
      </dsp:txBody>
      <dsp:txXfrm>
        <a:off x="2822611" y="1157393"/>
        <a:ext cx="1204614" cy="74794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9659BB-655F-4D74-B3DD-3BF682B1B87B}">
      <dsp:nvSpPr>
        <dsp:cNvPr id="0" name=""/>
        <dsp:cNvSpPr/>
      </dsp:nvSpPr>
      <dsp:spPr>
        <a:xfrm>
          <a:off x="743635" y="-124229"/>
          <a:ext cx="1176913" cy="747340"/>
        </a:xfrm>
        <a:prstGeom prst="roundRect">
          <a:avLst>
            <a:gd name="adj" fmla="val 10000"/>
          </a:avLst>
        </a:prstGeom>
        <a:solidFill>
          <a:schemeClr val="accent6">
            <a:hueOff val="0"/>
            <a:satOff val="0"/>
            <a:lumOff val="0"/>
            <a:alphaOff val="0"/>
          </a:schemeClr>
        </a:solidFill>
        <a:ln w="28575"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19719BC8-C68C-48B1-B044-67FC60C2E7F2}">
      <dsp:nvSpPr>
        <dsp:cNvPr id="0" name=""/>
        <dsp:cNvSpPr/>
      </dsp:nvSpPr>
      <dsp:spPr>
        <a:xfrm>
          <a:off x="874403" y="0"/>
          <a:ext cx="1176913" cy="747340"/>
        </a:xfrm>
        <a:prstGeom prst="roundRect">
          <a:avLst>
            <a:gd name="adj" fmla="val 10000"/>
          </a:avLst>
        </a:prstGeom>
        <a:solidFill>
          <a:schemeClr val="lt1">
            <a:alpha val="90000"/>
            <a:hueOff val="0"/>
            <a:satOff val="0"/>
            <a:lumOff val="0"/>
            <a:alphaOff val="0"/>
          </a:schemeClr>
        </a:solidFill>
        <a:ln w="19050" cap="rnd"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tr-TR" sz="1100" b="1" kern="1200" dirty="0"/>
            <a:t>GENEL SEKRETER</a:t>
          </a:r>
        </a:p>
        <a:p>
          <a:pPr marL="0" marR="0" lvl="0" indent="0" algn="ctr" defTabSz="914400" eaLnBrk="1" fontAlgn="auto" latinLnBrk="0" hangingPunct="1">
            <a:lnSpc>
              <a:spcPct val="100000"/>
            </a:lnSpc>
            <a:spcBef>
              <a:spcPct val="0"/>
            </a:spcBef>
            <a:spcAft>
              <a:spcPts val="0"/>
            </a:spcAft>
            <a:buClrTx/>
            <a:buSzTx/>
            <a:buFontTx/>
            <a:buNone/>
            <a:tabLst/>
            <a:defRPr/>
          </a:pPr>
          <a:r>
            <a:rPr lang="tr-TR" sz="1400" b="0" kern="1200" dirty="0"/>
            <a:t>Tamer CEYLAN</a:t>
          </a:r>
          <a:endParaRPr lang="tr-TR" sz="1000" b="0" kern="1200" dirty="0"/>
        </a:p>
      </dsp:txBody>
      <dsp:txXfrm>
        <a:off x="896292" y="21889"/>
        <a:ext cx="1133135" cy="703562"/>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Başlık Slaydı">
    <p:spTree>
      <p:nvGrpSpPr>
        <p:cNvPr id="1" name=""/>
        <p:cNvGrpSpPr/>
        <p:nvPr/>
      </p:nvGrpSpPr>
      <p:grpSpPr>
        <a:xfrm>
          <a:off x="0" y="0"/>
          <a:ext cx="0" cy="0"/>
          <a:chOff x="0" y="0"/>
          <a:chExt cx="0" cy="0"/>
        </a:xfrm>
      </p:grpSpPr>
      <p:grpSp>
        <p:nvGrpSpPr>
          <p:cNvPr id="7" name="Group 6"/>
          <p:cNvGrpSpPr/>
          <p:nvPr/>
        </p:nvGrpSpPr>
        <p:grpSpPr>
          <a:xfrm>
            <a:off x="0" y="-2308"/>
            <a:ext cx="9144000" cy="6860308"/>
            <a:chOff x="0" y="-2308"/>
            <a:chExt cx="9144000" cy="6860308"/>
          </a:xfrm>
        </p:grpSpPr>
        <p:sp>
          <p:nvSpPr>
            <p:cNvPr id="8" name="Rectangle 7"/>
            <p:cNvSpPr/>
            <p:nvPr/>
          </p:nvSpPr>
          <p:spPr>
            <a:xfrm>
              <a:off x="0" y="0"/>
              <a:ext cx="9144000" cy="6858000"/>
            </a:xfrm>
            <a:prstGeom prst="rect">
              <a:avLst/>
            </a:prstGeom>
            <a:blipFill>
              <a:blip r:embed="rId2">
                <a:duotone>
                  <a:schemeClr val="dk2">
                    <a:shade val="42000"/>
                    <a:hueMod val="42000"/>
                    <a:satMod val="124000"/>
                    <a:lumMod val="62000"/>
                  </a:schemeClr>
                  <a:schemeClr val="dk2">
                    <a:tint val="96000"/>
                    <a:satMod val="130000"/>
                  </a:schemeClr>
                </a:duotone>
              </a:blip>
              <a:srcRect/>
              <a:stretch>
                <a:fillRect l="-16667" r="-16667"/>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Oval 8"/>
            <p:cNvSpPr/>
            <p:nvPr/>
          </p:nvSpPr>
          <p:spPr>
            <a:xfrm>
              <a:off x="6299432" y="1676400"/>
              <a:ext cx="2819400" cy="2819400"/>
            </a:xfrm>
            <a:prstGeom prst="ellipse">
              <a:avLst/>
            </a:prstGeom>
            <a:gradFill flip="none" rotWithShape="1">
              <a:gsLst>
                <a:gs pos="0">
                  <a:schemeClr val="accent1">
                    <a:lumMod val="60000"/>
                    <a:lumOff val="40000"/>
                    <a:alpha val="7000"/>
                  </a:schemeClr>
                </a:gs>
                <a:gs pos="69000">
                  <a:schemeClr val="accent1">
                    <a:lumMod val="60000"/>
                    <a:lumOff val="40000"/>
                    <a:alpha val="0"/>
                  </a:schemeClr>
                </a:gs>
                <a:gs pos="36000">
                  <a:schemeClr val="accent1">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Oval 10"/>
            <p:cNvSpPr/>
            <p:nvPr/>
          </p:nvSpPr>
          <p:spPr>
            <a:xfrm>
              <a:off x="5689832" y="4618"/>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p:cNvSpPr/>
            <p:nvPr/>
          </p:nvSpPr>
          <p:spPr>
            <a:xfrm>
              <a:off x="6299432" y="5865092"/>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6879"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6879" y="2895600"/>
              <a:ext cx="2362200" cy="2362200"/>
            </a:xfrm>
            <a:prstGeom prst="ellipse">
              <a:avLst/>
            </a:prstGeom>
            <a:gradFill flip="none" rotWithShape="1">
              <a:gsLst>
                <a:gs pos="0">
                  <a:schemeClr val="accent1">
                    <a:lumMod val="60000"/>
                    <a:lumOff val="40000"/>
                    <a:alpha val="8000"/>
                  </a:schemeClr>
                </a:gs>
                <a:gs pos="72000">
                  <a:schemeClr val="accent1">
                    <a:lumMod val="60000"/>
                    <a:lumOff val="40000"/>
                    <a:alpha val="0"/>
                  </a:schemeClr>
                </a:gs>
                <a:gs pos="36000">
                  <a:schemeClr val="accent1">
                    <a:lumMod val="60000"/>
                    <a:lumOff val="4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Freeform 5"/>
            <p:cNvSpPr>
              <a:spLocks noEditPoints="1"/>
            </p:cNvSpPr>
            <p:nvPr/>
          </p:nvSpPr>
          <p:spPr bwMode="gray">
            <a:xfrm>
              <a:off x="0" y="-2308"/>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 name="Title 1"/>
          <p:cNvSpPr>
            <a:spLocks noGrp="1"/>
          </p:cNvSpPr>
          <p:nvPr>
            <p:ph type="ctrTitle"/>
          </p:nvPr>
        </p:nvSpPr>
        <p:spPr>
          <a:xfrm>
            <a:off x="866441" y="2222624"/>
            <a:ext cx="5917679" cy="2554758"/>
          </a:xfrm>
        </p:spPr>
        <p:txBody>
          <a:bodyPr anchor="b"/>
          <a:lstStyle>
            <a:lvl1pPr>
              <a:defRPr sz="4800"/>
            </a:lvl1pPr>
          </a:lstStyle>
          <a:p>
            <a:r>
              <a:rPr lang="tr-TR" smtClean="0"/>
              <a:t>Asıl başlık stili için tıklatın</a:t>
            </a:r>
            <a:endParaRPr lang="en-US" dirty="0"/>
          </a:p>
        </p:txBody>
      </p:sp>
      <p:sp>
        <p:nvSpPr>
          <p:cNvPr id="3" name="Subtitle 2"/>
          <p:cNvSpPr>
            <a:spLocks noGrp="1"/>
          </p:cNvSpPr>
          <p:nvPr>
            <p:ph type="subTitle" idx="1"/>
          </p:nvPr>
        </p:nvSpPr>
        <p:spPr>
          <a:xfrm>
            <a:off x="866441" y="4777380"/>
            <a:ext cx="5917679"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smtClean="0"/>
              <a:t>Asıl alt başlık stilini düzenlemek için tıklatın</a:t>
            </a:r>
            <a:endParaRPr lang="en-US" dirty="0"/>
          </a:p>
        </p:txBody>
      </p:sp>
      <p:sp>
        <p:nvSpPr>
          <p:cNvPr id="4" name="Date Placeholder 3"/>
          <p:cNvSpPr>
            <a:spLocks noGrp="1"/>
          </p:cNvSpPr>
          <p:nvPr>
            <p:ph type="dt" sz="half" idx="10"/>
          </p:nvPr>
        </p:nvSpPr>
        <p:spPr>
          <a:xfrm rot="5400000">
            <a:off x="7500385" y="1828799"/>
            <a:ext cx="990599" cy="228659"/>
          </a:xfrm>
        </p:spPr>
        <p:txBody>
          <a:bodyPr anchor="t" anchorCtr="0"/>
          <a:lstStyle>
            <a:lvl1pPr algn="l">
              <a:defRPr b="0" i="0">
                <a:solidFill>
                  <a:schemeClr val="bg1"/>
                </a:solidFill>
              </a:defRPr>
            </a:lvl1pPr>
          </a:lstStyle>
          <a:p>
            <a:fld id="{8B92D3F2-4BA9-4189-8DBC-5048E9958CA3}" type="datetimeFigureOut">
              <a:rPr lang="tr-TR" smtClean="0"/>
              <a:pPr/>
              <a:t>3.10.2023</a:t>
            </a:fld>
            <a:endParaRPr lang="tr-TR"/>
          </a:p>
        </p:txBody>
      </p:sp>
      <p:sp>
        <p:nvSpPr>
          <p:cNvPr id="5" name="Footer Placeholder 4"/>
          <p:cNvSpPr>
            <a:spLocks noGrp="1"/>
          </p:cNvSpPr>
          <p:nvPr>
            <p:ph type="ftr" sz="quarter" idx="11"/>
          </p:nvPr>
        </p:nvSpPr>
        <p:spPr>
          <a:xfrm rot="5400000">
            <a:off x="6236209" y="3264406"/>
            <a:ext cx="3859795" cy="228660"/>
          </a:xfrm>
        </p:spPr>
        <p:txBody>
          <a:bodyPr/>
          <a:lstStyle>
            <a:lvl1pPr>
              <a:defRPr>
                <a:solidFill>
                  <a:schemeClr val="bg1"/>
                </a:solidFill>
              </a:defRPr>
            </a:lvl1pPr>
          </a:lstStyle>
          <a:p>
            <a:endParaRPr lang="tr-TR"/>
          </a:p>
        </p:txBody>
      </p:sp>
      <p:sp>
        <p:nvSpPr>
          <p:cNvPr id="10" name="Rectangle 9"/>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7765279" y="292609"/>
            <a:ext cx="628813" cy="767687"/>
          </a:xfrm>
        </p:spPr>
        <p:txBody>
          <a:bodyPr/>
          <a:lstStyle>
            <a:lvl1pPr>
              <a:defRPr sz="2800" b="0" i="0" baseline="0">
                <a:latin typeface="+mj-lt"/>
              </a:defRPr>
            </a:lvl1pPr>
          </a:lstStyle>
          <a:p>
            <a:fld id="{1F09BDD9-3BCC-4C5E-A472-32D232312A63}" type="slidenum">
              <a:rPr lang="tr-TR" smtClean="0"/>
              <a:pPr/>
              <a:t>‹#›</a:t>
            </a:fld>
            <a:endParaRPr lang="tr-TR"/>
          </a:p>
        </p:txBody>
      </p:sp>
    </p:spTree>
    <p:extLst>
      <p:ext uri="{BB962C8B-B14F-4D97-AF65-F5344CB8AC3E}">
        <p14:creationId xmlns:p14="http://schemas.microsoft.com/office/powerpoint/2010/main" val="31133617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Yazılı Panoramik Resim">
    <p:spTree>
      <p:nvGrpSpPr>
        <p:cNvPr id="1" name=""/>
        <p:cNvGrpSpPr/>
        <p:nvPr/>
      </p:nvGrpSpPr>
      <p:grpSpPr>
        <a:xfrm>
          <a:off x="0" y="0"/>
          <a:ext cx="0" cy="0"/>
          <a:chOff x="0" y="0"/>
          <a:chExt cx="0" cy="0"/>
        </a:xfrm>
      </p:grpSpPr>
      <p:grpSp>
        <p:nvGrpSpPr>
          <p:cNvPr id="11" name="Group 10"/>
          <p:cNvGrpSpPr/>
          <p:nvPr/>
        </p:nvGrpSpPr>
        <p:grpSpPr>
          <a:xfrm>
            <a:off x="0" y="-2308"/>
            <a:ext cx="9144000" cy="6860308"/>
            <a:chOff x="0" y="-2308"/>
            <a:chExt cx="9144000" cy="6860308"/>
          </a:xfrm>
        </p:grpSpPr>
        <p:sp>
          <p:nvSpPr>
            <p:cNvPr id="12" name="Rectangle 11"/>
            <p:cNvSpPr/>
            <p:nvPr/>
          </p:nvSpPr>
          <p:spPr>
            <a:xfrm>
              <a:off x="0" y="0"/>
              <a:ext cx="9144000" cy="6858000"/>
            </a:xfrm>
            <a:prstGeom prst="rect">
              <a:avLst/>
            </a:prstGeom>
            <a:blipFill>
              <a:blip r:embed="rId2">
                <a:duotone>
                  <a:schemeClr val="dk2">
                    <a:shade val="42000"/>
                    <a:hueMod val="42000"/>
                    <a:satMod val="124000"/>
                    <a:lumMod val="62000"/>
                  </a:schemeClr>
                  <a:schemeClr val="dk2">
                    <a:tint val="96000"/>
                    <a:satMod val="130000"/>
                  </a:schemeClr>
                </a:duotone>
              </a:blip>
              <a:srcRect/>
              <a:stretch>
                <a:fillRect l="-16667" r="-16667"/>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6299432" y="1676400"/>
              <a:ext cx="2819400" cy="2819400"/>
            </a:xfrm>
            <a:prstGeom prst="ellipse">
              <a:avLst/>
            </a:prstGeom>
            <a:gradFill flip="none" rotWithShape="1">
              <a:gsLst>
                <a:gs pos="0">
                  <a:schemeClr val="accent1">
                    <a:lumMod val="60000"/>
                    <a:lumOff val="40000"/>
                    <a:alpha val="7000"/>
                  </a:schemeClr>
                </a:gs>
                <a:gs pos="69000">
                  <a:schemeClr val="accent1">
                    <a:lumMod val="60000"/>
                    <a:lumOff val="40000"/>
                    <a:alpha val="0"/>
                  </a:schemeClr>
                </a:gs>
                <a:gs pos="36000">
                  <a:schemeClr val="accent1">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5689832" y="4618"/>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6299432" y="5865092"/>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6879"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6879" y="2895600"/>
              <a:ext cx="2362200" cy="2362200"/>
            </a:xfrm>
            <a:prstGeom prst="ellipse">
              <a:avLst/>
            </a:prstGeom>
            <a:gradFill flip="none" rotWithShape="1">
              <a:gsLst>
                <a:gs pos="0">
                  <a:schemeClr val="accent1">
                    <a:lumMod val="60000"/>
                    <a:lumOff val="40000"/>
                    <a:alpha val="8000"/>
                  </a:schemeClr>
                </a:gs>
                <a:gs pos="72000">
                  <a:schemeClr val="accent1">
                    <a:lumMod val="60000"/>
                    <a:lumOff val="40000"/>
                    <a:alpha val="0"/>
                  </a:schemeClr>
                </a:gs>
                <a:gs pos="36000">
                  <a:schemeClr val="accent1">
                    <a:lumMod val="60000"/>
                    <a:lumOff val="4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Freeform 5"/>
            <p:cNvSpPr/>
            <p:nvPr/>
          </p:nvSpPr>
          <p:spPr bwMode="gray">
            <a:xfrm rot="10204164">
              <a:off x="426788" y="4564241"/>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9" name="Rectangle 8"/>
            <p:cNvSpPr/>
            <p:nvPr/>
          </p:nvSpPr>
          <p:spPr>
            <a:xfrm>
              <a:off x="421503" y="402165"/>
              <a:ext cx="8327939" cy="314113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0" name="Freeform 9"/>
            <p:cNvSpPr/>
            <p:nvPr/>
          </p:nvSpPr>
          <p:spPr bwMode="gray">
            <a:xfrm rot="10800000">
              <a:off x="485023" y="2670079"/>
              <a:ext cx="8182128" cy="2130508"/>
            </a:xfrm>
            <a:custGeom>
              <a:avLst/>
              <a:gdLst/>
              <a:ahLst/>
              <a:cxnLst/>
              <a:rect l="l" t="t" r="r" b="b"/>
              <a:pathLst>
                <a:path w="10000" h="9621">
                  <a:moveTo>
                    <a:pt x="0" y="0"/>
                  </a:moveTo>
                  <a:lnTo>
                    <a:pt x="0" y="2411"/>
                  </a:lnTo>
                  <a:lnTo>
                    <a:pt x="0" y="9586"/>
                  </a:lnTo>
                  <a:lnTo>
                    <a:pt x="0" y="9621"/>
                  </a:lnTo>
                  <a:lnTo>
                    <a:pt x="10000" y="9585"/>
                  </a:lnTo>
                  <a:cubicBezTo>
                    <a:pt x="9997" y="8144"/>
                    <a:pt x="10003" y="9571"/>
                    <a:pt x="10000" y="9586"/>
                  </a:cubicBezTo>
                  <a:cubicBezTo>
                    <a:pt x="9997" y="7194"/>
                    <a:pt x="9993" y="4803"/>
                    <a:pt x="9990" y="2411"/>
                  </a:cubicBezTo>
                  <a:lnTo>
                    <a:pt x="9990" y="0"/>
                  </a:lnTo>
                  <a:lnTo>
                    <a:pt x="9990" y="0"/>
                  </a:lnTo>
                  <a:lnTo>
                    <a:pt x="9534" y="253"/>
                  </a:lnTo>
                  <a:lnTo>
                    <a:pt x="9084" y="477"/>
                  </a:lnTo>
                  <a:lnTo>
                    <a:pt x="8628" y="669"/>
                  </a:lnTo>
                  <a:lnTo>
                    <a:pt x="8177" y="847"/>
                  </a:lnTo>
                  <a:lnTo>
                    <a:pt x="7726" y="984"/>
                  </a:lnTo>
                  <a:lnTo>
                    <a:pt x="7279" y="1087"/>
                  </a:lnTo>
                  <a:lnTo>
                    <a:pt x="6832" y="1176"/>
                  </a:lnTo>
                  <a:lnTo>
                    <a:pt x="6393" y="1236"/>
                  </a:lnTo>
                  <a:lnTo>
                    <a:pt x="5962" y="1279"/>
                  </a:lnTo>
                  <a:lnTo>
                    <a:pt x="5534" y="1294"/>
                  </a:lnTo>
                  <a:lnTo>
                    <a:pt x="5120" y="1294"/>
                  </a:lnTo>
                  <a:lnTo>
                    <a:pt x="4709" y="1294"/>
                  </a:lnTo>
                  <a:lnTo>
                    <a:pt x="4311" y="1266"/>
                  </a:lnTo>
                  <a:lnTo>
                    <a:pt x="3923" y="1221"/>
                  </a:lnTo>
                  <a:lnTo>
                    <a:pt x="3548" y="1161"/>
                  </a:lnTo>
                  <a:lnTo>
                    <a:pt x="3187" y="1101"/>
                  </a:lnTo>
                  <a:lnTo>
                    <a:pt x="2840" y="1026"/>
                  </a:lnTo>
                  <a:lnTo>
                    <a:pt x="2505" y="954"/>
                  </a:lnTo>
                  <a:lnTo>
                    <a:pt x="2192" y="865"/>
                  </a:lnTo>
                  <a:lnTo>
                    <a:pt x="1889" y="775"/>
                  </a:lnTo>
                  <a:lnTo>
                    <a:pt x="1346" y="579"/>
                  </a:lnTo>
                  <a:lnTo>
                    <a:pt x="882" y="400"/>
                  </a:lnTo>
                  <a:lnTo>
                    <a:pt x="511" y="253"/>
                  </a:lnTo>
                  <a:lnTo>
                    <a:pt x="234" y="118"/>
                  </a:lnTo>
                  <a:lnTo>
                    <a:pt x="0" y="0"/>
                  </a:lnTo>
                  <a:lnTo>
                    <a:pt x="0" y="0"/>
                  </a:lnTo>
                  <a:close/>
                </a:path>
              </a:pathLst>
            </a:custGeom>
            <a:solidFill>
              <a:schemeClr val="bg1"/>
            </a:solidFill>
            <a:ln>
              <a:noFill/>
            </a:ln>
          </p:spPr>
        </p:sp>
        <p:sp>
          <p:nvSpPr>
            <p:cNvPr id="19" name="Freeform 5"/>
            <p:cNvSpPr>
              <a:spLocks noEditPoints="1"/>
            </p:cNvSpPr>
            <p:nvPr/>
          </p:nvSpPr>
          <p:spPr bwMode="gray">
            <a:xfrm>
              <a:off x="0" y="-2308"/>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 name="Title 1"/>
          <p:cNvSpPr>
            <a:spLocks noGrp="1"/>
          </p:cNvSpPr>
          <p:nvPr>
            <p:ph type="title"/>
          </p:nvPr>
        </p:nvSpPr>
        <p:spPr>
          <a:xfrm>
            <a:off x="866443" y="4961453"/>
            <a:ext cx="6422002" cy="566738"/>
          </a:xfrm>
        </p:spPr>
        <p:txBody>
          <a:bodyPr anchor="b">
            <a:normAutofit/>
          </a:bodyPr>
          <a:lstStyle>
            <a:lvl1pPr algn="l">
              <a:defRPr sz="2400" b="0"/>
            </a:lvl1pPr>
          </a:lstStyle>
          <a:p>
            <a:r>
              <a:rPr lang="tr-TR" smtClean="0"/>
              <a:t>Asıl başlık stili için tıklatın</a:t>
            </a:r>
            <a:endParaRPr lang="en-US" dirty="0"/>
          </a:p>
        </p:txBody>
      </p:sp>
      <p:sp>
        <p:nvSpPr>
          <p:cNvPr id="3" name="Picture Placeholder 2"/>
          <p:cNvSpPr>
            <a:spLocks noGrp="1" noChangeAspect="1"/>
          </p:cNvSpPr>
          <p:nvPr>
            <p:ph type="pic" idx="1"/>
          </p:nvPr>
        </p:nvSpPr>
        <p:spPr>
          <a:xfrm>
            <a:off x="866441" y="685800"/>
            <a:ext cx="6422004"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smtClean="0"/>
              <a:t>Resim eklemek için simgeyi tıklatın</a:t>
            </a:r>
            <a:endParaRPr lang="en-US" dirty="0"/>
          </a:p>
        </p:txBody>
      </p:sp>
      <p:sp>
        <p:nvSpPr>
          <p:cNvPr id="4" name="Text Placeholder 3"/>
          <p:cNvSpPr>
            <a:spLocks noGrp="1"/>
          </p:cNvSpPr>
          <p:nvPr>
            <p:ph type="body" sz="half" idx="2"/>
          </p:nvPr>
        </p:nvSpPr>
        <p:spPr>
          <a:xfrm>
            <a:off x="866443" y="5528191"/>
            <a:ext cx="6422003" cy="493712"/>
          </a:xfrm>
        </p:spPr>
        <p:txBody>
          <a:bodyPr>
            <a:normAutofit/>
          </a:bodyPr>
          <a:lstStyle>
            <a:lvl1pPr marL="0" indent="0">
              <a:buNone/>
              <a:defRPr sz="12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Date Placeholder 4"/>
          <p:cNvSpPr>
            <a:spLocks noGrp="1"/>
          </p:cNvSpPr>
          <p:nvPr>
            <p:ph type="dt" sz="half" idx="10"/>
          </p:nvPr>
        </p:nvSpPr>
        <p:spPr/>
        <p:txBody>
          <a:bodyPr/>
          <a:lstStyle/>
          <a:p>
            <a:fld id="{8B92D3F2-4BA9-4189-8DBC-5048E9958CA3}" type="datetimeFigureOut">
              <a:rPr lang="tr-TR" smtClean="0"/>
              <a:pPr/>
              <a:t>3.10.2023</a:t>
            </a:fld>
            <a:endParaRPr lang="tr-TR"/>
          </a:p>
        </p:txBody>
      </p:sp>
      <p:sp>
        <p:nvSpPr>
          <p:cNvPr id="6" name="Footer Placeholder 5"/>
          <p:cNvSpPr>
            <a:spLocks noGrp="1"/>
          </p:cNvSpPr>
          <p:nvPr>
            <p:ph type="ftr" sz="quarter" idx="11"/>
          </p:nvPr>
        </p:nvSpPr>
        <p:spPr/>
        <p:txBody>
          <a:bodyPr/>
          <a:lstStyle/>
          <a:p>
            <a:endParaRPr lang="tr-TR"/>
          </a:p>
        </p:txBody>
      </p:sp>
      <p:sp>
        <p:nvSpPr>
          <p:cNvPr id="14" name="Rectangle 13"/>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1F09BDD9-3BCC-4C5E-A472-32D232312A63}" type="slidenum">
              <a:rPr lang="tr-TR" smtClean="0"/>
              <a:pPr/>
              <a:t>‹#›</a:t>
            </a:fld>
            <a:endParaRPr lang="tr-TR"/>
          </a:p>
        </p:txBody>
      </p:sp>
    </p:spTree>
    <p:extLst>
      <p:ext uri="{BB962C8B-B14F-4D97-AF65-F5344CB8AC3E}">
        <p14:creationId xmlns:p14="http://schemas.microsoft.com/office/powerpoint/2010/main" val="24027928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Başlık ve Resim Yazısı">
    <p:spTree>
      <p:nvGrpSpPr>
        <p:cNvPr id="1" name=""/>
        <p:cNvGrpSpPr/>
        <p:nvPr/>
      </p:nvGrpSpPr>
      <p:grpSpPr>
        <a:xfrm>
          <a:off x="0" y="0"/>
          <a:ext cx="0" cy="0"/>
          <a:chOff x="0" y="0"/>
          <a:chExt cx="0" cy="0"/>
        </a:xfrm>
      </p:grpSpPr>
      <p:grpSp>
        <p:nvGrpSpPr>
          <p:cNvPr id="3" name="Group 2"/>
          <p:cNvGrpSpPr/>
          <p:nvPr/>
        </p:nvGrpSpPr>
        <p:grpSpPr>
          <a:xfrm>
            <a:off x="0" y="-2308"/>
            <a:ext cx="9144000" cy="6860308"/>
            <a:chOff x="0" y="-2308"/>
            <a:chExt cx="9144000" cy="6860308"/>
          </a:xfrm>
        </p:grpSpPr>
        <p:sp>
          <p:nvSpPr>
            <p:cNvPr id="11" name="Rectangle 10"/>
            <p:cNvSpPr/>
            <p:nvPr/>
          </p:nvSpPr>
          <p:spPr>
            <a:xfrm>
              <a:off x="0" y="0"/>
              <a:ext cx="9144000" cy="6858000"/>
            </a:xfrm>
            <a:prstGeom prst="rect">
              <a:avLst/>
            </a:prstGeom>
            <a:blipFill>
              <a:blip r:embed="rId2">
                <a:duotone>
                  <a:schemeClr val="dk2">
                    <a:shade val="42000"/>
                    <a:hueMod val="42000"/>
                    <a:satMod val="124000"/>
                    <a:lumMod val="62000"/>
                  </a:schemeClr>
                  <a:schemeClr val="dk2">
                    <a:tint val="96000"/>
                    <a:satMod val="130000"/>
                  </a:schemeClr>
                </a:duotone>
              </a:blip>
              <a:srcRect/>
              <a:stretch>
                <a:fillRect l="-16667" r="-16667"/>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Oval 15"/>
            <p:cNvSpPr/>
            <p:nvPr/>
          </p:nvSpPr>
          <p:spPr>
            <a:xfrm>
              <a:off x="6299432" y="1676400"/>
              <a:ext cx="2819400" cy="2819400"/>
            </a:xfrm>
            <a:prstGeom prst="ellipse">
              <a:avLst/>
            </a:prstGeom>
            <a:gradFill flip="none" rotWithShape="1">
              <a:gsLst>
                <a:gs pos="0">
                  <a:schemeClr val="accent1">
                    <a:lumMod val="60000"/>
                    <a:lumOff val="40000"/>
                    <a:alpha val="7000"/>
                  </a:schemeClr>
                </a:gs>
                <a:gs pos="69000">
                  <a:schemeClr val="accent1">
                    <a:lumMod val="60000"/>
                    <a:lumOff val="40000"/>
                    <a:alpha val="0"/>
                  </a:schemeClr>
                </a:gs>
                <a:gs pos="36000">
                  <a:schemeClr val="accent1">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5689832" y="4618"/>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6299432" y="5865092"/>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6879"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6879" y="2895600"/>
              <a:ext cx="2362200" cy="2362200"/>
            </a:xfrm>
            <a:prstGeom prst="ellipse">
              <a:avLst/>
            </a:prstGeom>
            <a:gradFill flip="none" rotWithShape="1">
              <a:gsLst>
                <a:gs pos="0">
                  <a:schemeClr val="accent1">
                    <a:lumMod val="60000"/>
                    <a:lumOff val="40000"/>
                    <a:alpha val="8000"/>
                  </a:schemeClr>
                </a:gs>
                <a:gs pos="72000">
                  <a:schemeClr val="accent1">
                    <a:lumMod val="60000"/>
                    <a:lumOff val="40000"/>
                    <a:alpha val="0"/>
                  </a:schemeClr>
                </a:gs>
                <a:gs pos="36000">
                  <a:schemeClr val="accent1">
                    <a:lumMod val="60000"/>
                    <a:lumOff val="4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Freeform 5"/>
            <p:cNvSpPr/>
            <p:nvPr/>
          </p:nvSpPr>
          <p:spPr bwMode="gray">
            <a:xfrm rot="21010068">
              <a:off x="6359946" y="2780895"/>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4" name="Rectangle 13"/>
            <p:cNvSpPr/>
            <p:nvPr/>
          </p:nvSpPr>
          <p:spPr>
            <a:xfrm>
              <a:off x="485023" y="4343399"/>
              <a:ext cx="8182128" cy="21124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bwMode="gray">
            <a:xfrm>
              <a:off x="485023" y="2854646"/>
              <a:ext cx="8182128" cy="2130508"/>
            </a:xfrm>
            <a:custGeom>
              <a:avLst/>
              <a:gdLst/>
              <a:ahLst/>
              <a:cxnLst/>
              <a:rect l="l" t="t" r="r" b="b"/>
              <a:pathLst>
                <a:path w="10000" h="9621">
                  <a:moveTo>
                    <a:pt x="0" y="0"/>
                  </a:moveTo>
                  <a:lnTo>
                    <a:pt x="0" y="2411"/>
                  </a:lnTo>
                  <a:lnTo>
                    <a:pt x="0" y="9586"/>
                  </a:lnTo>
                  <a:lnTo>
                    <a:pt x="0" y="9621"/>
                  </a:lnTo>
                  <a:lnTo>
                    <a:pt x="10000" y="9585"/>
                  </a:lnTo>
                  <a:cubicBezTo>
                    <a:pt x="9997" y="8144"/>
                    <a:pt x="10003" y="9571"/>
                    <a:pt x="10000" y="9586"/>
                  </a:cubicBezTo>
                  <a:cubicBezTo>
                    <a:pt x="9997" y="7194"/>
                    <a:pt x="9993" y="4803"/>
                    <a:pt x="9990" y="2411"/>
                  </a:cubicBezTo>
                  <a:lnTo>
                    <a:pt x="9990" y="0"/>
                  </a:lnTo>
                  <a:lnTo>
                    <a:pt x="9990" y="0"/>
                  </a:lnTo>
                  <a:lnTo>
                    <a:pt x="9534" y="253"/>
                  </a:lnTo>
                  <a:lnTo>
                    <a:pt x="9084" y="477"/>
                  </a:lnTo>
                  <a:lnTo>
                    <a:pt x="8628" y="669"/>
                  </a:lnTo>
                  <a:lnTo>
                    <a:pt x="8177" y="847"/>
                  </a:lnTo>
                  <a:lnTo>
                    <a:pt x="7726" y="984"/>
                  </a:lnTo>
                  <a:lnTo>
                    <a:pt x="7279" y="1087"/>
                  </a:lnTo>
                  <a:lnTo>
                    <a:pt x="6832" y="1176"/>
                  </a:lnTo>
                  <a:lnTo>
                    <a:pt x="6393" y="1236"/>
                  </a:lnTo>
                  <a:lnTo>
                    <a:pt x="5962" y="1279"/>
                  </a:lnTo>
                  <a:lnTo>
                    <a:pt x="5534" y="1294"/>
                  </a:lnTo>
                  <a:lnTo>
                    <a:pt x="5120" y="1294"/>
                  </a:lnTo>
                  <a:lnTo>
                    <a:pt x="4709" y="1294"/>
                  </a:lnTo>
                  <a:lnTo>
                    <a:pt x="4311" y="1266"/>
                  </a:lnTo>
                  <a:lnTo>
                    <a:pt x="3923" y="1221"/>
                  </a:lnTo>
                  <a:lnTo>
                    <a:pt x="3548" y="1161"/>
                  </a:lnTo>
                  <a:lnTo>
                    <a:pt x="3187" y="1101"/>
                  </a:lnTo>
                  <a:lnTo>
                    <a:pt x="2840" y="1026"/>
                  </a:lnTo>
                  <a:lnTo>
                    <a:pt x="2505" y="954"/>
                  </a:lnTo>
                  <a:lnTo>
                    <a:pt x="2192" y="865"/>
                  </a:lnTo>
                  <a:lnTo>
                    <a:pt x="1889" y="775"/>
                  </a:lnTo>
                  <a:lnTo>
                    <a:pt x="1346" y="579"/>
                  </a:lnTo>
                  <a:lnTo>
                    <a:pt x="882" y="400"/>
                  </a:lnTo>
                  <a:lnTo>
                    <a:pt x="511" y="253"/>
                  </a:lnTo>
                  <a:lnTo>
                    <a:pt x="234" y="118"/>
                  </a:lnTo>
                  <a:lnTo>
                    <a:pt x="0" y="0"/>
                  </a:lnTo>
                  <a:lnTo>
                    <a:pt x="0" y="0"/>
                  </a:lnTo>
                  <a:close/>
                </a:path>
              </a:pathLst>
            </a:custGeom>
            <a:solidFill>
              <a:schemeClr val="bg1"/>
            </a:solidFill>
            <a:ln>
              <a:noFill/>
            </a:ln>
          </p:spPr>
        </p:sp>
        <p:sp>
          <p:nvSpPr>
            <p:cNvPr id="22" name="Freeform 5"/>
            <p:cNvSpPr>
              <a:spLocks noEditPoints="1"/>
            </p:cNvSpPr>
            <p:nvPr/>
          </p:nvSpPr>
          <p:spPr bwMode="gray">
            <a:xfrm>
              <a:off x="0" y="-2308"/>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 name="Title 1"/>
          <p:cNvSpPr>
            <a:spLocks noGrp="1"/>
          </p:cNvSpPr>
          <p:nvPr>
            <p:ph type="title"/>
          </p:nvPr>
        </p:nvSpPr>
        <p:spPr>
          <a:xfrm>
            <a:off x="866441" y="927100"/>
            <a:ext cx="6422004" cy="1653117"/>
          </a:xfrm>
        </p:spPr>
        <p:txBody>
          <a:bodyPr anchor="ctr"/>
          <a:lstStyle>
            <a:lvl1pPr>
              <a:defRPr sz="3600"/>
            </a:lvl1pPr>
          </a:lstStyle>
          <a:p>
            <a:r>
              <a:rPr lang="tr-TR" smtClean="0"/>
              <a:t>Asıl başlık stili için tıklatın</a:t>
            </a:r>
            <a:endParaRPr lang="en-US" dirty="0"/>
          </a:p>
        </p:txBody>
      </p:sp>
      <p:sp>
        <p:nvSpPr>
          <p:cNvPr id="13" name="Text Placeholder 3"/>
          <p:cNvSpPr>
            <a:spLocks noGrp="1"/>
          </p:cNvSpPr>
          <p:nvPr>
            <p:ph type="body" sz="half" idx="2"/>
          </p:nvPr>
        </p:nvSpPr>
        <p:spPr>
          <a:xfrm>
            <a:off x="866441" y="3509006"/>
            <a:ext cx="6422003" cy="2515873"/>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4" name="Date Placeholder 3"/>
          <p:cNvSpPr>
            <a:spLocks noGrp="1"/>
          </p:cNvSpPr>
          <p:nvPr>
            <p:ph type="dt" sz="half" idx="10"/>
          </p:nvPr>
        </p:nvSpPr>
        <p:spPr/>
        <p:txBody>
          <a:bodyPr/>
          <a:lstStyle/>
          <a:p>
            <a:fld id="{8B92D3F2-4BA9-4189-8DBC-5048E9958CA3}" type="datetimeFigureOut">
              <a:rPr lang="tr-TR" smtClean="0"/>
              <a:pPr/>
              <a:t>3.10.2023</a:t>
            </a:fld>
            <a:endParaRPr lang="tr-TR"/>
          </a:p>
        </p:txBody>
      </p:sp>
      <p:sp>
        <p:nvSpPr>
          <p:cNvPr id="5" name="Footer Placeholder 4"/>
          <p:cNvSpPr>
            <a:spLocks noGrp="1"/>
          </p:cNvSpPr>
          <p:nvPr>
            <p:ph type="ftr" sz="quarter" idx="11"/>
          </p:nvPr>
        </p:nvSpPr>
        <p:spPr/>
        <p:txBody>
          <a:bodyPr/>
          <a:lstStyle/>
          <a:p>
            <a:endParaRPr lang="tr-TR"/>
          </a:p>
        </p:txBody>
      </p:sp>
      <p:sp>
        <p:nvSpPr>
          <p:cNvPr id="18" name="Rectangle 17"/>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1F09BDD9-3BCC-4C5E-A472-32D232312A63}" type="slidenum">
              <a:rPr lang="tr-TR" smtClean="0"/>
              <a:pPr/>
              <a:t>‹#›</a:t>
            </a:fld>
            <a:endParaRPr lang="tr-TR"/>
          </a:p>
        </p:txBody>
      </p:sp>
    </p:spTree>
    <p:extLst>
      <p:ext uri="{BB962C8B-B14F-4D97-AF65-F5344CB8AC3E}">
        <p14:creationId xmlns:p14="http://schemas.microsoft.com/office/powerpoint/2010/main" val="32202980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Resim Yazılı Alıntı">
    <p:spTree>
      <p:nvGrpSpPr>
        <p:cNvPr id="1" name=""/>
        <p:cNvGrpSpPr/>
        <p:nvPr/>
      </p:nvGrpSpPr>
      <p:grpSpPr>
        <a:xfrm>
          <a:off x="0" y="0"/>
          <a:ext cx="0" cy="0"/>
          <a:chOff x="0" y="0"/>
          <a:chExt cx="0" cy="0"/>
        </a:xfrm>
      </p:grpSpPr>
      <p:grpSp>
        <p:nvGrpSpPr>
          <p:cNvPr id="3" name="Group 2"/>
          <p:cNvGrpSpPr/>
          <p:nvPr/>
        </p:nvGrpSpPr>
        <p:grpSpPr>
          <a:xfrm>
            <a:off x="0" y="-2308"/>
            <a:ext cx="9144000" cy="6860308"/>
            <a:chOff x="0" y="-2308"/>
            <a:chExt cx="9144000" cy="6860308"/>
          </a:xfrm>
        </p:grpSpPr>
        <p:sp>
          <p:nvSpPr>
            <p:cNvPr id="13" name="Rectangle 12"/>
            <p:cNvSpPr/>
            <p:nvPr/>
          </p:nvSpPr>
          <p:spPr>
            <a:xfrm>
              <a:off x="0" y="0"/>
              <a:ext cx="9144000" cy="6858000"/>
            </a:xfrm>
            <a:prstGeom prst="rect">
              <a:avLst/>
            </a:prstGeom>
            <a:blipFill>
              <a:blip r:embed="rId2">
                <a:duotone>
                  <a:schemeClr val="dk2">
                    <a:shade val="42000"/>
                    <a:hueMod val="42000"/>
                    <a:satMod val="124000"/>
                    <a:lumMod val="62000"/>
                  </a:schemeClr>
                  <a:schemeClr val="dk2">
                    <a:tint val="96000"/>
                    <a:satMod val="130000"/>
                  </a:schemeClr>
                </a:duotone>
              </a:blip>
              <a:srcRect/>
              <a:stretch>
                <a:fillRect l="-16667" r="-16667"/>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6299432" y="1676400"/>
              <a:ext cx="2819400" cy="2819400"/>
            </a:xfrm>
            <a:prstGeom prst="ellipse">
              <a:avLst/>
            </a:prstGeom>
            <a:gradFill flip="none" rotWithShape="1">
              <a:gsLst>
                <a:gs pos="0">
                  <a:schemeClr val="accent1">
                    <a:lumMod val="60000"/>
                    <a:lumOff val="40000"/>
                    <a:alpha val="7000"/>
                  </a:schemeClr>
                </a:gs>
                <a:gs pos="69000">
                  <a:schemeClr val="accent1">
                    <a:lumMod val="60000"/>
                    <a:lumOff val="40000"/>
                    <a:alpha val="0"/>
                  </a:schemeClr>
                </a:gs>
                <a:gs pos="36000">
                  <a:schemeClr val="accent1">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5689832" y="4618"/>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6299432" y="5865092"/>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6879"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6879" y="2895600"/>
              <a:ext cx="2362200" cy="2362200"/>
            </a:xfrm>
            <a:prstGeom prst="ellipse">
              <a:avLst/>
            </a:prstGeom>
            <a:gradFill flip="none" rotWithShape="1">
              <a:gsLst>
                <a:gs pos="0">
                  <a:schemeClr val="accent1">
                    <a:lumMod val="60000"/>
                    <a:lumOff val="40000"/>
                    <a:alpha val="8000"/>
                  </a:schemeClr>
                </a:gs>
                <a:gs pos="72000">
                  <a:schemeClr val="accent1">
                    <a:lumMod val="60000"/>
                    <a:lumOff val="40000"/>
                    <a:alpha val="0"/>
                  </a:schemeClr>
                </a:gs>
                <a:gs pos="36000">
                  <a:schemeClr val="accent1">
                    <a:lumMod val="60000"/>
                    <a:lumOff val="4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5" name="Freeform 5"/>
            <p:cNvSpPr/>
            <p:nvPr/>
          </p:nvSpPr>
          <p:spPr bwMode="gray">
            <a:xfrm rot="21010068">
              <a:off x="6359946" y="4309201"/>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36" name="Freeform 35"/>
            <p:cNvSpPr/>
            <p:nvPr/>
          </p:nvSpPr>
          <p:spPr bwMode="gray">
            <a:xfrm>
              <a:off x="485023" y="4381500"/>
              <a:ext cx="8182128" cy="2130508"/>
            </a:xfrm>
            <a:custGeom>
              <a:avLst/>
              <a:gdLst/>
              <a:ahLst/>
              <a:cxnLst/>
              <a:rect l="l" t="t" r="r" b="b"/>
              <a:pathLst>
                <a:path w="10000" h="9621">
                  <a:moveTo>
                    <a:pt x="0" y="0"/>
                  </a:moveTo>
                  <a:lnTo>
                    <a:pt x="0" y="2411"/>
                  </a:lnTo>
                  <a:lnTo>
                    <a:pt x="0" y="9586"/>
                  </a:lnTo>
                  <a:lnTo>
                    <a:pt x="0" y="9621"/>
                  </a:lnTo>
                  <a:lnTo>
                    <a:pt x="10000" y="9585"/>
                  </a:lnTo>
                  <a:cubicBezTo>
                    <a:pt x="9997" y="8144"/>
                    <a:pt x="10003" y="9571"/>
                    <a:pt x="10000" y="9586"/>
                  </a:cubicBezTo>
                  <a:cubicBezTo>
                    <a:pt x="9997" y="7194"/>
                    <a:pt x="9993" y="4803"/>
                    <a:pt x="9990" y="2411"/>
                  </a:cubicBezTo>
                  <a:lnTo>
                    <a:pt x="9990" y="0"/>
                  </a:lnTo>
                  <a:lnTo>
                    <a:pt x="9990" y="0"/>
                  </a:lnTo>
                  <a:lnTo>
                    <a:pt x="9534" y="253"/>
                  </a:lnTo>
                  <a:lnTo>
                    <a:pt x="9084" y="477"/>
                  </a:lnTo>
                  <a:lnTo>
                    <a:pt x="8628" y="669"/>
                  </a:lnTo>
                  <a:lnTo>
                    <a:pt x="8177" y="847"/>
                  </a:lnTo>
                  <a:lnTo>
                    <a:pt x="7726" y="984"/>
                  </a:lnTo>
                  <a:lnTo>
                    <a:pt x="7279" y="1087"/>
                  </a:lnTo>
                  <a:lnTo>
                    <a:pt x="6832" y="1176"/>
                  </a:lnTo>
                  <a:lnTo>
                    <a:pt x="6393" y="1236"/>
                  </a:lnTo>
                  <a:lnTo>
                    <a:pt x="5962" y="1279"/>
                  </a:lnTo>
                  <a:lnTo>
                    <a:pt x="5534" y="1294"/>
                  </a:lnTo>
                  <a:lnTo>
                    <a:pt x="5120" y="1294"/>
                  </a:lnTo>
                  <a:lnTo>
                    <a:pt x="4709" y="1294"/>
                  </a:lnTo>
                  <a:lnTo>
                    <a:pt x="4311" y="1266"/>
                  </a:lnTo>
                  <a:lnTo>
                    <a:pt x="3923" y="1221"/>
                  </a:lnTo>
                  <a:lnTo>
                    <a:pt x="3548" y="1161"/>
                  </a:lnTo>
                  <a:lnTo>
                    <a:pt x="3187" y="1101"/>
                  </a:lnTo>
                  <a:lnTo>
                    <a:pt x="2840" y="1026"/>
                  </a:lnTo>
                  <a:lnTo>
                    <a:pt x="2505" y="954"/>
                  </a:lnTo>
                  <a:lnTo>
                    <a:pt x="2192" y="865"/>
                  </a:lnTo>
                  <a:lnTo>
                    <a:pt x="1889" y="775"/>
                  </a:lnTo>
                  <a:lnTo>
                    <a:pt x="1346" y="579"/>
                  </a:lnTo>
                  <a:lnTo>
                    <a:pt x="882" y="400"/>
                  </a:lnTo>
                  <a:lnTo>
                    <a:pt x="511" y="253"/>
                  </a:lnTo>
                  <a:lnTo>
                    <a:pt x="234" y="118"/>
                  </a:lnTo>
                  <a:lnTo>
                    <a:pt x="0" y="0"/>
                  </a:lnTo>
                  <a:lnTo>
                    <a:pt x="0" y="0"/>
                  </a:lnTo>
                  <a:close/>
                </a:path>
              </a:pathLst>
            </a:custGeom>
            <a:solidFill>
              <a:schemeClr val="bg1"/>
            </a:solidFill>
            <a:ln>
              <a:noFill/>
            </a:ln>
          </p:spPr>
        </p:sp>
        <p:sp>
          <p:nvSpPr>
            <p:cNvPr id="21" name="Freeform 5"/>
            <p:cNvSpPr>
              <a:spLocks noEditPoints="1"/>
            </p:cNvSpPr>
            <p:nvPr/>
          </p:nvSpPr>
          <p:spPr bwMode="gray">
            <a:xfrm>
              <a:off x="0" y="-2308"/>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10" name="TextBox 9"/>
          <p:cNvSpPr txBox="1"/>
          <p:nvPr/>
        </p:nvSpPr>
        <p:spPr>
          <a:xfrm>
            <a:off x="644721" y="654263"/>
            <a:ext cx="601591" cy="1323439"/>
          </a:xfrm>
          <a:prstGeom prst="rect">
            <a:avLst/>
          </a:prstGeom>
          <a:noFill/>
        </p:spPr>
        <p:txBody>
          <a:bodyPr wrap="square" rtlCol="0">
            <a:spAutoFit/>
          </a:bodyPr>
          <a:lstStyle>
            <a:defPPr>
              <a:defRPr lang="en-US"/>
            </a:defPPr>
            <a:lvl1pPr algn="r">
              <a:defRPr sz="12200" b="0" i="0">
                <a:solidFill>
                  <a:schemeClr val="accent1"/>
                </a:solidFill>
                <a:latin typeface="Arial"/>
                <a:cs typeface="Arial"/>
              </a:defRPr>
            </a:lvl1pPr>
          </a:lstStyle>
          <a:p>
            <a:pPr lvl="0"/>
            <a:r>
              <a:rPr lang="en-US" sz="8000" dirty="0"/>
              <a:t>“</a:t>
            </a:r>
          </a:p>
        </p:txBody>
      </p:sp>
      <p:sp>
        <p:nvSpPr>
          <p:cNvPr id="11" name="TextBox 10"/>
          <p:cNvSpPr txBox="1"/>
          <p:nvPr/>
        </p:nvSpPr>
        <p:spPr>
          <a:xfrm>
            <a:off x="7227454" y="2900539"/>
            <a:ext cx="538973" cy="1323439"/>
          </a:xfrm>
          <a:prstGeom prst="rect">
            <a:avLst/>
          </a:prstGeom>
          <a:noFill/>
        </p:spPr>
        <p:txBody>
          <a:bodyPr wrap="square" rtlCol="0">
            <a:spAutoFit/>
          </a:bodyPr>
          <a:lstStyle>
            <a:defPPr>
              <a:defRPr lang="en-US"/>
            </a:defPPr>
            <a:lvl1pPr algn="r">
              <a:defRPr sz="12200" b="0" i="0">
                <a:solidFill>
                  <a:schemeClr val="accent1"/>
                </a:solidFill>
                <a:latin typeface="Arial"/>
                <a:cs typeface="Arial"/>
              </a:defRPr>
            </a:lvl1pPr>
          </a:lstStyle>
          <a:p>
            <a:pPr lvl="0"/>
            <a:r>
              <a:rPr lang="en-US" sz="8000" dirty="0"/>
              <a:t>”</a:t>
            </a:r>
          </a:p>
        </p:txBody>
      </p:sp>
      <p:sp>
        <p:nvSpPr>
          <p:cNvPr id="2" name="Title 1"/>
          <p:cNvSpPr>
            <a:spLocks noGrp="1"/>
          </p:cNvSpPr>
          <p:nvPr>
            <p:ph type="title"/>
          </p:nvPr>
        </p:nvSpPr>
        <p:spPr>
          <a:xfrm>
            <a:off x="1128059" y="914401"/>
            <a:ext cx="6160385" cy="2894878"/>
          </a:xfrm>
        </p:spPr>
        <p:txBody>
          <a:bodyPr/>
          <a:lstStyle>
            <a:lvl1pPr>
              <a:defRPr sz="3600"/>
            </a:lvl1pPr>
          </a:lstStyle>
          <a:p>
            <a:r>
              <a:rPr lang="tr-TR" smtClean="0"/>
              <a:t>Asıl başlık stili için tıklatın</a:t>
            </a:r>
            <a:endParaRPr lang="en-US" dirty="0"/>
          </a:p>
        </p:txBody>
      </p:sp>
      <p:sp>
        <p:nvSpPr>
          <p:cNvPr id="17" name="Text Placeholder 3"/>
          <p:cNvSpPr>
            <a:spLocks noGrp="1"/>
          </p:cNvSpPr>
          <p:nvPr>
            <p:ph type="body" sz="half" idx="13"/>
          </p:nvPr>
        </p:nvSpPr>
        <p:spPr>
          <a:xfrm>
            <a:off x="1387279" y="3814473"/>
            <a:ext cx="5646142" cy="333113"/>
          </a:xfrm>
        </p:spPr>
        <p:txBody>
          <a:bodyPr>
            <a:normAutofit/>
          </a:bodyPr>
          <a:lstStyle>
            <a:lvl1pPr marL="0" indent="0">
              <a:buNone/>
              <a:defRPr lang="en-US" sz="1400" b="0" i="0" kern="1200" cap="small" dirty="0">
                <a:solidFill>
                  <a:schemeClr val="accent1"/>
                </a:solidFill>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16" name="Text Placeholder 3"/>
          <p:cNvSpPr>
            <a:spLocks noGrp="1"/>
          </p:cNvSpPr>
          <p:nvPr>
            <p:ph type="body" sz="half" idx="2"/>
          </p:nvPr>
        </p:nvSpPr>
        <p:spPr>
          <a:xfrm>
            <a:off x="866440" y="5000815"/>
            <a:ext cx="6422005" cy="1024065"/>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4" name="Date Placeholder 3"/>
          <p:cNvSpPr>
            <a:spLocks noGrp="1"/>
          </p:cNvSpPr>
          <p:nvPr>
            <p:ph type="dt" sz="half" idx="10"/>
          </p:nvPr>
        </p:nvSpPr>
        <p:spPr/>
        <p:txBody>
          <a:bodyPr/>
          <a:lstStyle>
            <a:lvl1pPr>
              <a:defRPr sz="900"/>
            </a:lvl1pPr>
          </a:lstStyle>
          <a:p>
            <a:fld id="{8B92D3F2-4BA9-4189-8DBC-5048E9958CA3}" type="datetimeFigureOut">
              <a:rPr lang="tr-TR" smtClean="0"/>
              <a:pPr/>
              <a:t>3.10.2023</a:t>
            </a:fld>
            <a:endParaRPr lang="tr-TR"/>
          </a:p>
        </p:txBody>
      </p:sp>
      <p:sp>
        <p:nvSpPr>
          <p:cNvPr id="5" name="Footer Placeholder 4"/>
          <p:cNvSpPr>
            <a:spLocks noGrp="1"/>
          </p:cNvSpPr>
          <p:nvPr>
            <p:ph type="ftr" sz="quarter" idx="11"/>
          </p:nvPr>
        </p:nvSpPr>
        <p:spPr/>
        <p:txBody>
          <a:bodyPr/>
          <a:lstStyle>
            <a:lvl1pPr>
              <a:defRPr sz="900"/>
            </a:lvl1pPr>
          </a:lstStyle>
          <a:p>
            <a:endParaRPr lang="tr-TR"/>
          </a:p>
        </p:txBody>
      </p:sp>
      <p:sp>
        <p:nvSpPr>
          <p:cNvPr id="43" name="Rectangle 42"/>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1F09BDD9-3BCC-4C5E-A472-32D232312A63}" type="slidenum">
              <a:rPr lang="tr-TR" smtClean="0"/>
              <a:pPr/>
              <a:t>‹#›</a:t>
            </a:fld>
            <a:endParaRPr lang="tr-TR"/>
          </a:p>
        </p:txBody>
      </p:sp>
    </p:spTree>
    <p:extLst>
      <p:ext uri="{BB962C8B-B14F-4D97-AF65-F5344CB8AC3E}">
        <p14:creationId xmlns:p14="http://schemas.microsoft.com/office/powerpoint/2010/main" val="40728613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İsim Kartı">
    <p:spTree>
      <p:nvGrpSpPr>
        <p:cNvPr id="1" name=""/>
        <p:cNvGrpSpPr/>
        <p:nvPr/>
      </p:nvGrpSpPr>
      <p:grpSpPr>
        <a:xfrm>
          <a:off x="0" y="0"/>
          <a:ext cx="0" cy="0"/>
          <a:chOff x="0" y="0"/>
          <a:chExt cx="0" cy="0"/>
        </a:xfrm>
      </p:grpSpPr>
      <p:grpSp>
        <p:nvGrpSpPr>
          <p:cNvPr id="7" name="Group 6"/>
          <p:cNvGrpSpPr/>
          <p:nvPr/>
        </p:nvGrpSpPr>
        <p:grpSpPr>
          <a:xfrm>
            <a:off x="0" y="-2308"/>
            <a:ext cx="9144000" cy="6860308"/>
            <a:chOff x="0" y="-2308"/>
            <a:chExt cx="9144000" cy="6860308"/>
          </a:xfrm>
        </p:grpSpPr>
        <p:sp>
          <p:nvSpPr>
            <p:cNvPr id="10" name="Rectangle 9"/>
            <p:cNvSpPr/>
            <p:nvPr/>
          </p:nvSpPr>
          <p:spPr>
            <a:xfrm>
              <a:off x="0" y="0"/>
              <a:ext cx="9144000" cy="6858000"/>
            </a:xfrm>
            <a:prstGeom prst="rect">
              <a:avLst/>
            </a:prstGeom>
            <a:blipFill>
              <a:blip r:embed="rId2">
                <a:duotone>
                  <a:schemeClr val="dk2">
                    <a:shade val="42000"/>
                    <a:hueMod val="42000"/>
                    <a:satMod val="124000"/>
                    <a:lumMod val="62000"/>
                  </a:schemeClr>
                  <a:schemeClr val="dk2">
                    <a:tint val="96000"/>
                    <a:satMod val="130000"/>
                  </a:schemeClr>
                </a:duotone>
              </a:blip>
              <a:srcRect/>
              <a:stretch>
                <a:fillRect l="-16667" r="-16667"/>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6299432" y="1676400"/>
              <a:ext cx="2819400" cy="2819400"/>
            </a:xfrm>
            <a:prstGeom prst="ellipse">
              <a:avLst/>
            </a:prstGeom>
            <a:gradFill flip="none" rotWithShape="1">
              <a:gsLst>
                <a:gs pos="0">
                  <a:schemeClr val="accent1">
                    <a:lumMod val="60000"/>
                    <a:lumOff val="40000"/>
                    <a:alpha val="7000"/>
                  </a:schemeClr>
                </a:gs>
                <a:gs pos="69000">
                  <a:schemeClr val="accent1">
                    <a:lumMod val="60000"/>
                    <a:lumOff val="40000"/>
                    <a:alpha val="0"/>
                  </a:schemeClr>
                </a:gs>
                <a:gs pos="36000">
                  <a:schemeClr val="accent1">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5689832" y="4618"/>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6299432" y="5865092"/>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6879"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6879" y="2895600"/>
              <a:ext cx="2362200" cy="2362200"/>
            </a:xfrm>
            <a:prstGeom prst="ellipse">
              <a:avLst/>
            </a:prstGeom>
            <a:gradFill flip="none" rotWithShape="1">
              <a:gsLst>
                <a:gs pos="0">
                  <a:schemeClr val="accent1">
                    <a:lumMod val="60000"/>
                    <a:lumOff val="40000"/>
                    <a:alpha val="8000"/>
                  </a:schemeClr>
                </a:gs>
                <a:gs pos="72000">
                  <a:schemeClr val="accent1">
                    <a:lumMod val="60000"/>
                    <a:lumOff val="40000"/>
                    <a:alpha val="0"/>
                  </a:schemeClr>
                </a:gs>
                <a:gs pos="36000">
                  <a:schemeClr val="accent1">
                    <a:lumMod val="60000"/>
                    <a:lumOff val="4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21010068">
              <a:off x="6359946" y="4311243"/>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11"/>
            <p:cNvSpPr/>
            <p:nvPr/>
          </p:nvSpPr>
          <p:spPr bwMode="gray">
            <a:xfrm>
              <a:off x="485023" y="4381500"/>
              <a:ext cx="8182128" cy="2130508"/>
            </a:xfrm>
            <a:custGeom>
              <a:avLst/>
              <a:gdLst/>
              <a:ahLst/>
              <a:cxnLst/>
              <a:rect l="l" t="t" r="r" b="b"/>
              <a:pathLst>
                <a:path w="10000" h="9621">
                  <a:moveTo>
                    <a:pt x="0" y="0"/>
                  </a:moveTo>
                  <a:lnTo>
                    <a:pt x="0" y="2411"/>
                  </a:lnTo>
                  <a:lnTo>
                    <a:pt x="0" y="9586"/>
                  </a:lnTo>
                  <a:lnTo>
                    <a:pt x="0" y="9621"/>
                  </a:lnTo>
                  <a:lnTo>
                    <a:pt x="10000" y="9585"/>
                  </a:lnTo>
                  <a:cubicBezTo>
                    <a:pt x="9997" y="8144"/>
                    <a:pt x="10003" y="9571"/>
                    <a:pt x="10000" y="9586"/>
                  </a:cubicBezTo>
                  <a:cubicBezTo>
                    <a:pt x="9997" y="7194"/>
                    <a:pt x="9993" y="4803"/>
                    <a:pt x="9990" y="2411"/>
                  </a:cubicBezTo>
                  <a:lnTo>
                    <a:pt x="9990" y="0"/>
                  </a:lnTo>
                  <a:lnTo>
                    <a:pt x="9990" y="0"/>
                  </a:lnTo>
                  <a:lnTo>
                    <a:pt x="9534" y="253"/>
                  </a:lnTo>
                  <a:lnTo>
                    <a:pt x="9084" y="477"/>
                  </a:lnTo>
                  <a:lnTo>
                    <a:pt x="8628" y="669"/>
                  </a:lnTo>
                  <a:lnTo>
                    <a:pt x="8177" y="847"/>
                  </a:lnTo>
                  <a:lnTo>
                    <a:pt x="7726" y="984"/>
                  </a:lnTo>
                  <a:lnTo>
                    <a:pt x="7279" y="1087"/>
                  </a:lnTo>
                  <a:lnTo>
                    <a:pt x="6832" y="1176"/>
                  </a:lnTo>
                  <a:lnTo>
                    <a:pt x="6393" y="1236"/>
                  </a:lnTo>
                  <a:lnTo>
                    <a:pt x="5962" y="1279"/>
                  </a:lnTo>
                  <a:lnTo>
                    <a:pt x="5534" y="1294"/>
                  </a:lnTo>
                  <a:lnTo>
                    <a:pt x="5120" y="1294"/>
                  </a:lnTo>
                  <a:lnTo>
                    <a:pt x="4709" y="1294"/>
                  </a:lnTo>
                  <a:lnTo>
                    <a:pt x="4311" y="1266"/>
                  </a:lnTo>
                  <a:lnTo>
                    <a:pt x="3923" y="1221"/>
                  </a:lnTo>
                  <a:lnTo>
                    <a:pt x="3548" y="1161"/>
                  </a:lnTo>
                  <a:lnTo>
                    <a:pt x="3187" y="1101"/>
                  </a:lnTo>
                  <a:lnTo>
                    <a:pt x="2840" y="1026"/>
                  </a:lnTo>
                  <a:lnTo>
                    <a:pt x="2505" y="954"/>
                  </a:lnTo>
                  <a:lnTo>
                    <a:pt x="2192" y="865"/>
                  </a:lnTo>
                  <a:lnTo>
                    <a:pt x="1889" y="775"/>
                  </a:lnTo>
                  <a:lnTo>
                    <a:pt x="1346" y="579"/>
                  </a:lnTo>
                  <a:lnTo>
                    <a:pt x="882" y="400"/>
                  </a:lnTo>
                  <a:lnTo>
                    <a:pt x="511" y="253"/>
                  </a:lnTo>
                  <a:lnTo>
                    <a:pt x="234" y="118"/>
                  </a:lnTo>
                  <a:lnTo>
                    <a:pt x="0" y="0"/>
                  </a:lnTo>
                  <a:lnTo>
                    <a:pt x="0" y="0"/>
                  </a:lnTo>
                  <a:close/>
                </a:path>
              </a:pathLst>
            </a:custGeom>
            <a:solidFill>
              <a:schemeClr val="bg1"/>
            </a:solidFill>
            <a:ln>
              <a:noFill/>
            </a:ln>
          </p:spPr>
        </p:sp>
        <p:sp>
          <p:nvSpPr>
            <p:cNvPr id="19" name="Freeform 5"/>
            <p:cNvSpPr>
              <a:spLocks noEditPoints="1"/>
            </p:cNvSpPr>
            <p:nvPr/>
          </p:nvSpPr>
          <p:spPr bwMode="gray">
            <a:xfrm>
              <a:off x="0" y="-2308"/>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 name="Title 1"/>
          <p:cNvSpPr>
            <a:spLocks noGrp="1"/>
          </p:cNvSpPr>
          <p:nvPr>
            <p:ph type="title"/>
          </p:nvPr>
        </p:nvSpPr>
        <p:spPr>
          <a:xfrm>
            <a:off x="866441" y="2057399"/>
            <a:ext cx="6422004" cy="2095501"/>
          </a:xfrm>
        </p:spPr>
        <p:txBody>
          <a:bodyPr anchor="b"/>
          <a:lstStyle>
            <a:lvl1pPr algn="l">
              <a:defRPr sz="4000" b="0" cap="none"/>
            </a:lvl1pPr>
          </a:lstStyle>
          <a:p>
            <a:r>
              <a:rPr lang="tr-TR" smtClean="0"/>
              <a:t>Asıl başlık stili için tıklatın</a:t>
            </a:r>
            <a:endParaRPr lang="en-US" dirty="0"/>
          </a:p>
        </p:txBody>
      </p:sp>
      <p:sp>
        <p:nvSpPr>
          <p:cNvPr id="3" name="Text Placeholder 2"/>
          <p:cNvSpPr>
            <a:spLocks noGrp="1"/>
          </p:cNvSpPr>
          <p:nvPr>
            <p:ph type="body" idx="1"/>
          </p:nvPr>
        </p:nvSpPr>
        <p:spPr>
          <a:xfrm>
            <a:off x="866441" y="5159399"/>
            <a:ext cx="6422004"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
        <p:nvSpPr>
          <p:cNvPr id="4" name="Date Placeholder 3"/>
          <p:cNvSpPr>
            <a:spLocks noGrp="1"/>
          </p:cNvSpPr>
          <p:nvPr>
            <p:ph type="dt" sz="half" idx="10"/>
          </p:nvPr>
        </p:nvSpPr>
        <p:spPr/>
        <p:txBody>
          <a:bodyPr/>
          <a:lstStyle/>
          <a:p>
            <a:fld id="{8B92D3F2-4BA9-4189-8DBC-5048E9958CA3}" type="datetimeFigureOut">
              <a:rPr lang="tr-TR" smtClean="0"/>
              <a:pPr/>
              <a:t>3.10.2023</a:t>
            </a:fld>
            <a:endParaRPr lang="tr-TR"/>
          </a:p>
        </p:txBody>
      </p:sp>
      <p:sp>
        <p:nvSpPr>
          <p:cNvPr id="5" name="Footer Placeholder 4"/>
          <p:cNvSpPr>
            <a:spLocks noGrp="1"/>
          </p:cNvSpPr>
          <p:nvPr>
            <p:ph type="ftr" sz="quarter" idx="11"/>
          </p:nvPr>
        </p:nvSpPr>
        <p:spPr/>
        <p:txBody>
          <a:bodyPr/>
          <a:lstStyle/>
          <a:p>
            <a:endParaRPr lang="tr-TR"/>
          </a:p>
        </p:txBody>
      </p:sp>
      <p:sp>
        <p:nvSpPr>
          <p:cNvPr id="15" name="Rectangle 14"/>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1F09BDD9-3BCC-4C5E-A472-32D232312A63}" type="slidenum">
              <a:rPr lang="tr-TR" smtClean="0"/>
              <a:pPr/>
              <a:t>‹#›</a:t>
            </a:fld>
            <a:endParaRPr lang="tr-TR"/>
          </a:p>
        </p:txBody>
      </p:sp>
    </p:spTree>
    <p:extLst>
      <p:ext uri="{BB962C8B-B14F-4D97-AF65-F5344CB8AC3E}">
        <p14:creationId xmlns:p14="http://schemas.microsoft.com/office/powerpoint/2010/main" val="10727942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Sütun">
    <p:spTree>
      <p:nvGrpSpPr>
        <p:cNvPr id="1" name=""/>
        <p:cNvGrpSpPr/>
        <p:nvPr/>
      </p:nvGrpSpPr>
      <p:grpSpPr>
        <a:xfrm>
          <a:off x="0" y="0"/>
          <a:ext cx="0" cy="0"/>
          <a:chOff x="0" y="0"/>
          <a:chExt cx="0" cy="0"/>
        </a:xfrm>
      </p:grpSpPr>
      <p:sp>
        <p:nvSpPr>
          <p:cNvPr id="2" name="Title 1"/>
          <p:cNvSpPr>
            <a:spLocks noGrp="1"/>
          </p:cNvSpPr>
          <p:nvPr>
            <p:ph type="title"/>
          </p:nvPr>
        </p:nvSpPr>
        <p:spPr>
          <a:xfrm>
            <a:off x="868884" y="927101"/>
            <a:ext cx="6423592" cy="709864"/>
          </a:xfrm>
        </p:spPr>
        <p:txBody>
          <a:bodyPr/>
          <a:lstStyle>
            <a:lvl1pPr>
              <a:defRPr sz="3200"/>
            </a:lvl1pPr>
          </a:lstStyle>
          <a:p>
            <a:r>
              <a:rPr lang="tr-TR" smtClean="0"/>
              <a:t>Asıl başlık stili için tıklatın</a:t>
            </a:r>
            <a:endParaRPr lang="en-US" dirty="0"/>
          </a:p>
        </p:txBody>
      </p:sp>
      <p:sp>
        <p:nvSpPr>
          <p:cNvPr id="3" name="Text Placeholder 2"/>
          <p:cNvSpPr>
            <a:spLocks noGrp="1"/>
          </p:cNvSpPr>
          <p:nvPr>
            <p:ph type="body" idx="1"/>
          </p:nvPr>
        </p:nvSpPr>
        <p:spPr>
          <a:xfrm>
            <a:off x="868884" y="2489199"/>
            <a:ext cx="2310988" cy="657962"/>
          </a:xfrm>
        </p:spPr>
        <p:txBody>
          <a:bodyPr anchor="b">
            <a:noAutofit/>
          </a:bodyPr>
          <a:lstStyle>
            <a:lvl1pPr marL="0" indent="0">
              <a:buNone/>
              <a:defRPr sz="20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22" name="Text Placeholder 3"/>
          <p:cNvSpPr>
            <a:spLocks noGrp="1"/>
          </p:cNvSpPr>
          <p:nvPr>
            <p:ph type="body" sz="half" idx="15"/>
          </p:nvPr>
        </p:nvSpPr>
        <p:spPr>
          <a:xfrm>
            <a:off x="868884" y="3147164"/>
            <a:ext cx="2310988" cy="2877715"/>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Text Placeholder 4"/>
          <p:cNvSpPr>
            <a:spLocks noGrp="1"/>
          </p:cNvSpPr>
          <p:nvPr>
            <p:ph type="body" sz="quarter" idx="3"/>
          </p:nvPr>
        </p:nvSpPr>
        <p:spPr>
          <a:xfrm>
            <a:off x="3408471" y="2489201"/>
            <a:ext cx="2326750" cy="657962"/>
          </a:xfrm>
        </p:spPr>
        <p:txBody>
          <a:bodyPr anchor="b">
            <a:noAutofit/>
          </a:bodyPr>
          <a:lstStyle>
            <a:lvl1pPr marL="0" indent="0">
              <a:buNone/>
              <a:defRPr sz="20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23" name="Text Placeholder 3"/>
          <p:cNvSpPr>
            <a:spLocks noGrp="1"/>
          </p:cNvSpPr>
          <p:nvPr>
            <p:ph type="body" sz="half" idx="16"/>
          </p:nvPr>
        </p:nvSpPr>
        <p:spPr>
          <a:xfrm>
            <a:off x="3408472" y="3147164"/>
            <a:ext cx="2326750" cy="2888366"/>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14" name="Text Placeholder 4"/>
          <p:cNvSpPr>
            <a:spLocks noGrp="1"/>
          </p:cNvSpPr>
          <p:nvPr>
            <p:ph type="body" sz="quarter" idx="13"/>
          </p:nvPr>
        </p:nvSpPr>
        <p:spPr>
          <a:xfrm>
            <a:off x="5963820" y="2489200"/>
            <a:ext cx="2313740" cy="657961"/>
          </a:xfrm>
        </p:spPr>
        <p:txBody>
          <a:bodyPr anchor="b">
            <a:noAutofit/>
          </a:bodyPr>
          <a:lstStyle>
            <a:lvl1pPr marL="0" indent="0">
              <a:buNone/>
              <a:defRPr sz="20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24" name="Text Placeholder 3"/>
          <p:cNvSpPr>
            <a:spLocks noGrp="1"/>
          </p:cNvSpPr>
          <p:nvPr>
            <p:ph type="body" sz="half" idx="17"/>
          </p:nvPr>
        </p:nvSpPr>
        <p:spPr>
          <a:xfrm>
            <a:off x="5963820" y="3147162"/>
            <a:ext cx="2313739" cy="2888368"/>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cxnSp>
        <p:nvCxnSpPr>
          <p:cNvPr id="19" name="Straight Connector 18"/>
          <p:cNvCxnSpPr/>
          <p:nvPr/>
        </p:nvCxnSpPr>
        <p:spPr>
          <a:xfrm>
            <a:off x="3294530" y="2489201"/>
            <a:ext cx="0" cy="3546328"/>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5849521" y="2489201"/>
            <a:ext cx="0" cy="3546328"/>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8B92D3F2-4BA9-4189-8DBC-5048E9958CA3}" type="datetimeFigureOut">
              <a:rPr lang="tr-TR" smtClean="0"/>
              <a:pPr/>
              <a:t>3.10.2023</a:t>
            </a:fld>
            <a:endParaRPr lang="tr-TR"/>
          </a:p>
        </p:txBody>
      </p:sp>
      <p:sp>
        <p:nvSpPr>
          <p:cNvPr id="8" name="Footer Placeholder 7"/>
          <p:cNvSpPr>
            <a:spLocks noGrp="1"/>
          </p:cNvSpPr>
          <p:nvPr>
            <p:ph type="ftr" sz="quarter" idx="11"/>
          </p:nvPr>
        </p:nvSpPr>
        <p:spPr/>
        <p:txBody>
          <a:bodyPr/>
          <a:lstStyle/>
          <a:p>
            <a:endParaRPr lang="tr-TR"/>
          </a:p>
        </p:txBody>
      </p:sp>
      <p:sp>
        <p:nvSpPr>
          <p:cNvPr id="9" name="Slide Number Placeholder 8"/>
          <p:cNvSpPr>
            <a:spLocks noGrp="1"/>
          </p:cNvSpPr>
          <p:nvPr>
            <p:ph type="sldNum" sz="quarter" idx="12"/>
          </p:nvPr>
        </p:nvSpPr>
        <p:spPr/>
        <p:txBody>
          <a:bodyPr/>
          <a:lstStyle/>
          <a:p>
            <a:fld id="{1F09BDD9-3BCC-4C5E-A472-32D232312A63}" type="slidenum">
              <a:rPr lang="tr-TR" smtClean="0"/>
              <a:pPr/>
              <a:t>‹#›</a:t>
            </a:fld>
            <a:endParaRPr lang="tr-TR"/>
          </a:p>
        </p:txBody>
      </p:sp>
    </p:spTree>
    <p:extLst>
      <p:ext uri="{BB962C8B-B14F-4D97-AF65-F5344CB8AC3E}">
        <p14:creationId xmlns:p14="http://schemas.microsoft.com/office/powerpoint/2010/main" val="16922598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Resim Sütunu">
    <p:spTree>
      <p:nvGrpSpPr>
        <p:cNvPr id="1" name=""/>
        <p:cNvGrpSpPr/>
        <p:nvPr/>
      </p:nvGrpSpPr>
      <p:grpSpPr>
        <a:xfrm>
          <a:off x="0" y="0"/>
          <a:ext cx="0" cy="0"/>
          <a:chOff x="0" y="0"/>
          <a:chExt cx="0" cy="0"/>
        </a:xfrm>
      </p:grpSpPr>
      <p:sp>
        <p:nvSpPr>
          <p:cNvPr id="2" name="Title 1"/>
          <p:cNvSpPr>
            <a:spLocks noGrp="1"/>
          </p:cNvSpPr>
          <p:nvPr>
            <p:ph type="title"/>
          </p:nvPr>
        </p:nvSpPr>
        <p:spPr>
          <a:xfrm>
            <a:off x="866441" y="936973"/>
            <a:ext cx="6423592" cy="699992"/>
          </a:xfrm>
        </p:spPr>
        <p:txBody>
          <a:bodyPr/>
          <a:lstStyle>
            <a:lvl1pPr>
              <a:defRPr sz="3200"/>
            </a:lvl1pPr>
          </a:lstStyle>
          <a:p>
            <a:r>
              <a:rPr lang="tr-TR" smtClean="0"/>
              <a:t>Asıl başlık stili için tıklatın</a:t>
            </a:r>
            <a:endParaRPr lang="en-US" dirty="0"/>
          </a:p>
        </p:txBody>
      </p:sp>
      <p:sp>
        <p:nvSpPr>
          <p:cNvPr id="3" name="Text Placeholder 2"/>
          <p:cNvSpPr>
            <a:spLocks noGrp="1"/>
          </p:cNvSpPr>
          <p:nvPr>
            <p:ph type="body" idx="1"/>
          </p:nvPr>
        </p:nvSpPr>
        <p:spPr>
          <a:xfrm>
            <a:off x="866439" y="4188546"/>
            <a:ext cx="2314064" cy="649011"/>
          </a:xfrm>
        </p:spPr>
        <p:txBody>
          <a:bodyPr anchor="b">
            <a:noAutofit/>
          </a:bodyPr>
          <a:lstStyle>
            <a:lvl1pPr marL="0" indent="0">
              <a:buNone/>
              <a:defRPr sz="20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29" name="Picture Placeholder 2"/>
          <p:cNvSpPr>
            <a:spLocks noGrp="1" noChangeAspect="1"/>
          </p:cNvSpPr>
          <p:nvPr>
            <p:ph type="pic" idx="15"/>
          </p:nvPr>
        </p:nvSpPr>
        <p:spPr>
          <a:xfrm>
            <a:off x="1021261" y="2489200"/>
            <a:ext cx="2012937" cy="1447342"/>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smtClean="0"/>
              <a:t>Resim eklemek için simgeyi tıklatın</a:t>
            </a:r>
            <a:endParaRPr lang="en-US" dirty="0"/>
          </a:p>
        </p:txBody>
      </p:sp>
      <p:sp>
        <p:nvSpPr>
          <p:cNvPr id="23" name="Text Placeholder 3"/>
          <p:cNvSpPr>
            <a:spLocks noGrp="1"/>
          </p:cNvSpPr>
          <p:nvPr>
            <p:ph type="body" sz="half" idx="18"/>
          </p:nvPr>
        </p:nvSpPr>
        <p:spPr>
          <a:xfrm>
            <a:off x="866438" y="4837558"/>
            <a:ext cx="2309280" cy="1187322"/>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Text Placeholder 4"/>
          <p:cNvSpPr>
            <a:spLocks noGrp="1"/>
          </p:cNvSpPr>
          <p:nvPr>
            <p:ph type="body" sz="quarter" idx="3"/>
          </p:nvPr>
        </p:nvSpPr>
        <p:spPr>
          <a:xfrm>
            <a:off x="3404317" y="4188546"/>
            <a:ext cx="2330903" cy="657962"/>
          </a:xfrm>
        </p:spPr>
        <p:txBody>
          <a:bodyPr anchor="b">
            <a:noAutofit/>
          </a:bodyPr>
          <a:lstStyle>
            <a:lvl1pPr marL="0" indent="0">
              <a:buNone/>
              <a:defRPr sz="20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30" name="Picture Placeholder 2"/>
          <p:cNvSpPr>
            <a:spLocks noGrp="1" noChangeAspect="1"/>
          </p:cNvSpPr>
          <p:nvPr>
            <p:ph type="pic" idx="16"/>
          </p:nvPr>
        </p:nvSpPr>
        <p:spPr>
          <a:xfrm>
            <a:off x="3550622" y="2489200"/>
            <a:ext cx="2025182" cy="1447342"/>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smtClean="0"/>
              <a:t>Resim eklemek için simgeyi tıklatın</a:t>
            </a:r>
            <a:endParaRPr lang="en-US" dirty="0"/>
          </a:p>
        </p:txBody>
      </p:sp>
      <p:sp>
        <p:nvSpPr>
          <p:cNvPr id="24" name="Text Placeholder 3"/>
          <p:cNvSpPr>
            <a:spLocks noGrp="1"/>
          </p:cNvSpPr>
          <p:nvPr>
            <p:ph type="body" sz="half" idx="19"/>
          </p:nvPr>
        </p:nvSpPr>
        <p:spPr>
          <a:xfrm>
            <a:off x="3404317" y="4846509"/>
            <a:ext cx="2330904" cy="1178372"/>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14" name="Text Placeholder 4"/>
          <p:cNvSpPr>
            <a:spLocks noGrp="1"/>
          </p:cNvSpPr>
          <p:nvPr>
            <p:ph type="body" sz="quarter" idx="13"/>
          </p:nvPr>
        </p:nvSpPr>
        <p:spPr>
          <a:xfrm>
            <a:off x="5963820" y="4184814"/>
            <a:ext cx="2299492" cy="657962"/>
          </a:xfrm>
        </p:spPr>
        <p:txBody>
          <a:bodyPr anchor="b">
            <a:noAutofit/>
          </a:bodyPr>
          <a:lstStyle>
            <a:lvl1pPr marL="0" indent="0">
              <a:buNone/>
              <a:defRPr sz="20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31" name="Picture Placeholder 2"/>
          <p:cNvSpPr>
            <a:spLocks noGrp="1" noChangeAspect="1"/>
          </p:cNvSpPr>
          <p:nvPr>
            <p:ph type="pic" idx="17"/>
          </p:nvPr>
        </p:nvSpPr>
        <p:spPr>
          <a:xfrm>
            <a:off x="6104945" y="2489200"/>
            <a:ext cx="2018839" cy="1447342"/>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smtClean="0"/>
              <a:t>Resim eklemek için simgeyi tıklatın</a:t>
            </a:r>
            <a:endParaRPr lang="en-US" dirty="0"/>
          </a:p>
        </p:txBody>
      </p:sp>
      <p:sp>
        <p:nvSpPr>
          <p:cNvPr id="27" name="Text Placeholder 3"/>
          <p:cNvSpPr>
            <a:spLocks noGrp="1"/>
          </p:cNvSpPr>
          <p:nvPr>
            <p:ph type="body" sz="half" idx="20"/>
          </p:nvPr>
        </p:nvSpPr>
        <p:spPr>
          <a:xfrm>
            <a:off x="5963820" y="4846510"/>
            <a:ext cx="2299492" cy="1189020"/>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cxnSp>
        <p:nvCxnSpPr>
          <p:cNvPr id="21" name="Straight Connector 20"/>
          <p:cNvCxnSpPr/>
          <p:nvPr/>
        </p:nvCxnSpPr>
        <p:spPr>
          <a:xfrm>
            <a:off x="3290019" y="2489201"/>
            <a:ext cx="0" cy="3546328"/>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5849521" y="2489201"/>
            <a:ext cx="0" cy="3546328"/>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8B92D3F2-4BA9-4189-8DBC-5048E9958CA3}" type="datetimeFigureOut">
              <a:rPr lang="tr-TR" smtClean="0"/>
              <a:pPr/>
              <a:t>3.10.2023</a:t>
            </a:fld>
            <a:endParaRPr lang="tr-TR"/>
          </a:p>
        </p:txBody>
      </p:sp>
      <p:sp>
        <p:nvSpPr>
          <p:cNvPr id="8" name="Footer Placeholder 7"/>
          <p:cNvSpPr>
            <a:spLocks noGrp="1"/>
          </p:cNvSpPr>
          <p:nvPr>
            <p:ph type="ftr" sz="quarter" idx="11"/>
          </p:nvPr>
        </p:nvSpPr>
        <p:spPr/>
        <p:txBody>
          <a:bodyPr/>
          <a:lstStyle/>
          <a:p>
            <a:endParaRPr lang="tr-TR"/>
          </a:p>
        </p:txBody>
      </p:sp>
      <p:sp>
        <p:nvSpPr>
          <p:cNvPr id="9" name="Slide Number Placeholder 8"/>
          <p:cNvSpPr>
            <a:spLocks noGrp="1"/>
          </p:cNvSpPr>
          <p:nvPr>
            <p:ph type="sldNum" sz="quarter" idx="12"/>
          </p:nvPr>
        </p:nvSpPr>
        <p:spPr/>
        <p:txBody>
          <a:bodyPr/>
          <a:lstStyle/>
          <a:p>
            <a:fld id="{1F09BDD9-3BCC-4C5E-A472-32D232312A63}" type="slidenum">
              <a:rPr lang="tr-TR" smtClean="0"/>
              <a:pPr/>
              <a:t>‹#›</a:t>
            </a:fld>
            <a:endParaRPr lang="tr-TR"/>
          </a:p>
        </p:txBody>
      </p:sp>
    </p:spTree>
    <p:extLst>
      <p:ext uri="{BB962C8B-B14F-4D97-AF65-F5344CB8AC3E}">
        <p14:creationId xmlns:p14="http://schemas.microsoft.com/office/powerpoint/2010/main" val="34432283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dirty="0"/>
          </a:p>
        </p:txBody>
      </p:sp>
      <p:sp>
        <p:nvSpPr>
          <p:cNvPr id="3" name="Vertical Text Placeholder 2"/>
          <p:cNvSpPr>
            <a:spLocks noGrp="1"/>
          </p:cNvSpPr>
          <p:nvPr>
            <p:ph type="body" orient="vert" idx="1"/>
          </p:nvPr>
        </p:nvSpPr>
        <p:spPr>
          <a:xfrm>
            <a:off x="866441" y="2489200"/>
            <a:ext cx="6343201" cy="3530600"/>
          </a:xfrm>
        </p:spPr>
        <p:txBody>
          <a:bodyPr vert="eaVert" anchor="t" anchorCtr="0"/>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p>
            <a:fld id="{8B92D3F2-4BA9-4189-8DBC-5048E9958CA3}" type="datetimeFigureOut">
              <a:rPr lang="tr-TR" smtClean="0"/>
              <a:pPr/>
              <a:t>3.10.2023</a:t>
            </a:fld>
            <a:endParaRPr lang="tr-TR"/>
          </a:p>
        </p:txBody>
      </p:sp>
      <p:sp>
        <p:nvSpPr>
          <p:cNvPr id="5" name="Footer Placeholder 4"/>
          <p:cNvSpPr>
            <a:spLocks noGrp="1"/>
          </p:cNvSpPr>
          <p:nvPr>
            <p:ph type="ftr" sz="quarter" idx="11"/>
          </p:nvPr>
        </p:nvSpPr>
        <p:spPr/>
        <p:txBody>
          <a:bodyPr/>
          <a:lstStyle>
            <a:lvl1pPr>
              <a:defRPr sz="900"/>
            </a:lvl1pPr>
          </a:lstStyle>
          <a:p>
            <a:endParaRPr lang="tr-TR"/>
          </a:p>
        </p:txBody>
      </p:sp>
      <p:sp>
        <p:nvSpPr>
          <p:cNvPr id="6" name="Slide Number Placeholder 5"/>
          <p:cNvSpPr>
            <a:spLocks noGrp="1"/>
          </p:cNvSpPr>
          <p:nvPr>
            <p:ph type="sldNum" sz="quarter" idx="12"/>
          </p:nvPr>
        </p:nvSpPr>
        <p:spPr/>
        <p:txBody>
          <a:bodyPr/>
          <a:lstStyle/>
          <a:p>
            <a:fld id="{1F09BDD9-3BCC-4C5E-A472-32D232312A63}" type="slidenum">
              <a:rPr lang="tr-TR" smtClean="0"/>
              <a:pPr/>
              <a:t>‹#›</a:t>
            </a:fld>
            <a:endParaRPr lang="tr-TR"/>
          </a:p>
        </p:txBody>
      </p:sp>
    </p:spTree>
    <p:extLst>
      <p:ext uri="{BB962C8B-B14F-4D97-AF65-F5344CB8AC3E}">
        <p14:creationId xmlns:p14="http://schemas.microsoft.com/office/powerpoint/2010/main" val="24602374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Dikey Başlık ve Metin">
    <p:spTree>
      <p:nvGrpSpPr>
        <p:cNvPr id="1" name=""/>
        <p:cNvGrpSpPr/>
        <p:nvPr/>
      </p:nvGrpSpPr>
      <p:grpSpPr>
        <a:xfrm>
          <a:off x="0" y="0"/>
          <a:ext cx="0" cy="0"/>
          <a:chOff x="0" y="0"/>
          <a:chExt cx="0" cy="0"/>
        </a:xfrm>
      </p:grpSpPr>
      <p:grpSp>
        <p:nvGrpSpPr>
          <p:cNvPr id="10" name="Group 9"/>
          <p:cNvGrpSpPr/>
          <p:nvPr/>
        </p:nvGrpSpPr>
        <p:grpSpPr>
          <a:xfrm>
            <a:off x="0" y="-2308"/>
            <a:ext cx="9144000" cy="6860308"/>
            <a:chOff x="0" y="-2308"/>
            <a:chExt cx="9144000" cy="6860308"/>
          </a:xfrm>
        </p:grpSpPr>
        <p:sp>
          <p:nvSpPr>
            <p:cNvPr id="11" name="Rectangle 10"/>
            <p:cNvSpPr/>
            <p:nvPr/>
          </p:nvSpPr>
          <p:spPr>
            <a:xfrm>
              <a:off x="0" y="0"/>
              <a:ext cx="9144000" cy="6858000"/>
            </a:xfrm>
            <a:prstGeom prst="rect">
              <a:avLst/>
            </a:prstGeom>
            <a:blipFill>
              <a:blip r:embed="rId2">
                <a:duotone>
                  <a:schemeClr val="dk2">
                    <a:shade val="42000"/>
                    <a:hueMod val="42000"/>
                    <a:satMod val="124000"/>
                    <a:lumMod val="62000"/>
                  </a:schemeClr>
                  <a:schemeClr val="dk2">
                    <a:tint val="96000"/>
                    <a:satMod val="130000"/>
                  </a:schemeClr>
                </a:duotone>
              </a:blip>
              <a:srcRect/>
              <a:stretch>
                <a:fillRect l="-16667" r="-16667"/>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Oval 11"/>
            <p:cNvSpPr/>
            <p:nvPr/>
          </p:nvSpPr>
          <p:spPr>
            <a:xfrm>
              <a:off x="6299432" y="1676400"/>
              <a:ext cx="2819400" cy="2819400"/>
            </a:xfrm>
            <a:prstGeom prst="ellipse">
              <a:avLst/>
            </a:prstGeom>
            <a:gradFill flip="none" rotWithShape="1">
              <a:gsLst>
                <a:gs pos="0">
                  <a:schemeClr val="accent1">
                    <a:lumMod val="60000"/>
                    <a:lumOff val="40000"/>
                    <a:alpha val="7000"/>
                  </a:schemeClr>
                </a:gs>
                <a:gs pos="69000">
                  <a:schemeClr val="accent1">
                    <a:lumMod val="60000"/>
                    <a:lumOff val="40000"/>
                    <a:alpha val="0"/>
                  </a:schemeClr>
                </a:gs>
                <a:gs pos="36000">
                  <a:schemeClr val="accent1">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5689832" y="4618"/>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6299432" y="5865092"/>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6879"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6879" y="2895600"/>
              <a:ext cx="2362200" cy="2362200"/>
            </a:xfrm>
            <a:prstGeom prst="ellipse">
              <a:avLst/>
            </a:prstGeom>
            <a:gradFill flip="none" rotWithShape="1">
              <a:gsLst>
                <a:gs pos="0">
                  <a:schemeClr val="accent1">
                    <a:lumMod val="60000"/>
                    <a:lumOff val="40000"/>
                    <a:alpha val="8000"/>
                  </a:schemeClr>
                </a:gs>
                <a:gs pos="72000">
                  <a:schemeClr val="accent1">
                    <a:lumMod val="60000"/>
                    <a:lumOff val="40000"/>
                    <a:alpha val="0"/>
                  </a:schemeClr>
                </a:gs>
                <a:gs pos="36000">
                  <a:schemeClr val="accent1">
                    <a:lumMod val="60000"/>
                    <a:lumOff val="4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4966650">
              <a:off x="4673046" y="5107506"/>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7" name="Rectangle 6"/>
            <p:cNvSpPr/>
            <p:nvPr/>
          </p:nvSpPr>
          <p:spPr>
            <a:xfrm>
              <a:off x="414867" y="402165"/>
              <a:ext cx="46105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8" name="Freeform 7"/>
            <p:cNvSpPr/>
            <p:nvPr/>
          </p:nvSpPr>
          <p:spPr bwMode="gray">
            <a:xfrm rot="5400000">
              <a:off x="1299309" y="1765596"/>
              <a:ext cx="5995993" cy="3326809"/>
            </a:xfrm>
            <a:custGeom>
              <a:avLst/>
              <a:gdLst/>
              <a:ahLst/>
              <a:cxnLst/>
              <a:rect l="0" t="0" r="r" b="b"/>
              <a:pathLst>
                <a:path w="4960" h="2752">
                  <a:moveTo>
                    <a:pt x="0" y="0"/>
                  </a:moveTo>
                  <a:lnTo>
                    <a:pt x="0" y="324"/>
                  </a:lnTo>
                  <a:lnTo>
                    <a:pt x="0" y="1992"/>
                  </a:lnTo>
                  <a:lnTo>
                    <a:pt x="0" y="2752"/>
                  </a:lnTo>
                  <a:lnTo>
                    <a:pt x="4960" y="2752"/>
                  </a:lnTo>
                  <a:lnTo>
                    <a:pt x="4960" y="1992"/>
                  </a:lnTo>
                  <a:lnTo>
                    <a:pt x="4960" y="324"/>
                  </a:lnTo>
                  <a:lnTo>
                    <a:pt x="4960" y="0"/>
                  </a:lnTo>
                  <a:lnTo>
                    <a:pt x="4960" y="0"/>
                  </a:lnTo>
                  <a:lnTo>
                    <a:pt x="4734" y="34"/>
                  </a:lnTo>
                  <a:lnTo>
                    <a:pt x="4510" y="64"/>
                  </a:lnTo>
                  <a:lnTo>
                    <a:pt x="4284" y="90"/>
                  </a:lnTo>
                  <a:lnTo>
                    <a:pt x="4060" y="114"/>
                  </a:lnTo>
                  <a:lnTo>
                    <a:pt x="3836" y="132"/>
                  </a:lnTo>
                  <a:lnTo>
                    <a:pt x="3614" y="146"/>
                  </a:lnTo>
                  <a:lnTo>
                    <a:pt x="3392" y="158"/>
                  </a:lnTo>
                  <a:lnTo>
                    <a:pt x="3174" y="166"/>
                  </a:lnTo>
                  <a:lnTo>
                    <a:pt x="2960" y="172"/>
                  </a:lnTo>
                  <a:lnTo>
                    <a:pt x="2748" y="174"/>
                  </a:lnTo>
                  <a:lnTo>
                    <a:pt x="2542" y="174"/>
                  </a:lnTo>
                  <a:lnTo>
                    <a:pt x="2338" y="174"/>
                  </a:lnTo>
                  <a:lnTo>
                    <a:pt x="2140" y="170"/>
                  </a:lnTo>
                  <a:lnTo>
                    <a:pt x="1948" y="164"/>
                  </a:lnTo>
                  <a:lnTo>
                    <a:pt x="1762" y="156"/>
                  </a:lnTo>
                  <a:lnTo>
                    <a:pt x="1582" y="148"/>
                  </a:lnTo>
                  <a:lnTo>
                    <a:pt x="1410" y="138"/>
                  </a:lnTo>
                  <a:lnTo>
                    <a:pt x="1244" y="128"/>
                  </a:lnTo>
                  <a:lnTo>
                    <a:pt x="1088" y="116"/>
                  </a:lnTo>
                  <a:lnTo>
                    <a:pt x="938" y="104"/>
                  </a:lnTo>
                  <a:lnTo>
                    <a:pt x="668" y="78"/>
                  </a:lnTo>
                  <a:lnTo>
                    <a:pt x="438" y="54"/>
                  </a:lnTo>
                  <a:lnTo>
                    <a:pt x="254" y="34"/>
                  </a:lnTo>
                  <a:lnTo>
                    <a:pt x="116" y="16"/>
                  </a:lnTo>
                  <a:lnTo>
                    <a:pt x="0" y="0"/>
                  </a:lnTo>
                  <a:lnTo>
                    <a:pt x="0" y="0"/>
                  </a:lnTo>
                  <a:close/>
                </a:path>
              </a:pathLst>
            </a:custGeom>
            <a:solidFill>
              <a:schemeClr val="bg1"/>
            </a:solidFill>
            <a:ln>
              <a:noFill/>
            </a:ln>
          </p:spPr>
        </p:sp>
        <p:sp>
          <p:nvSpPr>
            <p:cNvPr id="18" name="Freeform 5"/>
            <p:cNvSpPr>
              <a:spLocks noEditPoints="1"/>
            </p:cNvSpPr>
            <p:nvPr/>
          </p:nvSpPr>
          <p:spPr bwMode="gray">
            <a:xfrm>
              <a:off x="0" y="-2308"/>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 name="Vertical Title 1"/>
          <p:cNvSpPr>
            <a:spLocks noGrp="1"/>
          </p:cNvSpPr>
          <p:nvPr>
            <p:ph type="title" orient="vert"/>
          </p:nvPr>
        </p:nvSpPr>
        <p:spPr>
          <a:xfrm>
            <a:off x="6168970" y="1447799"/>
            <a:ext cx="1119474" cy="4571999"/>
          </a:xfrm>
        </p:spPr>
        <p:txBody>
          <a:bodyPr vert="eaVert" anchor="b" anchorCtr="0"/>
          <a:lstStyle/>
          <a:p>
            <a:r>
              <a:rPr lang="tr-TR" smtClean="0"/>
              <a:t>Asıl başlık stili için tıklatın</a:t>
            </a:r>
            <a:endParaRPr lang="en-US" dirty="0"/>
          </a:p>
        </p:txBody>
      </p:sp>
      <p:sp>
        <p:nvSpPr>
          <p:cNvPr id="3" name="Vertical Text Placeholder 2"/>
          <p:cNvSpPr>
            <a:spLocks noGrp="1"/>
          </p:cNvSpPr>
          <p:nvPr>
            <p:ph type="body" orient="vert" idx="1"/>
          </p:nvPr>
        </p:nvSpPr>
        <p:spPr>
          <a:xfrm>
            <a:off x="848235" y="1447799"/>
            <a:ext cx="4435439" cy="4571999"/>
          </a:xfrm>
        </p:spPr>
        <p:txBody>
          <a:bodyPr vert="eaVert" ancho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p>
            <a:fld id="{8B92D3F2-4BA9-4189-8DBC-5048E9958CA3}" type="datetimeFigureOut">
              <a:rPr lang="tr-TR" smtClean="0"/>
              <a:pPr/>
              <a:t>3.10.2023</a:t>
            </a:fld>
            <a:endParaRPr lang="tr-TR"/>
          </a:p>
        </p:txBody>
      </p:sp>
      <p:sp>
        <p:nvSpPr>
          <p:cNvPr id="5" name="Footer Placeholder 4"/>
          <p:cNvSpPr>
            <a:spLocks noGrp="1"/>
          </p:cNvSpPr>
          <p:nvPr>
            <p:ph type="ftr" sz="quarter" idx="11"/>
          </p:nvPr>
        </p:nvSpPr>
        <p:spPr/>
        <p:txBody>
          <a:bodyPr/>
          <a:lstStyle/>
          <a:p>
            <a:endParaRPr lang="tr-TR"/>
          </a:p>
        </p:txBody>
      </p:sp>
      <p:sp>
        <p:nvSpPr>
          <p:cNvPr id="13" name="Rectangle 12"/>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1F09BDD9-3BCC-4C5E-A472-32D232312A63}" type="slidenum">
              <a:rPr lang="tr-TR" smtClean="0"/>
              <a:pPr/>
              <a:t>‹#›</a:t>
            </a:fld>
            <a:endParaRPr lang="tr-TR"/>
          </a:p>
        </p:txBody>
      </p:sp>
    </p:spTree>
    <p:extLst>
      <p:ext uri="{BB962C8B-B14F-4D97-AF65-F5344CB8AC3E}">
        <p14:creationId xmlns:p14="http://schemas.microsoft.com/office/powerpoint/2010/main" val="19256775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r>
              <a:rPr lang="tr-TR" smtClean="0"/>
              <a:t>Asıl başlık stili için tıklatın</a:t>
            </a:r>
            <a:endParaRPr lang="en-US" dirty="0"/>
          </a:p>
        </p:txBody>
      </p:sp>
      <p:sp>
        <p:nvSpPr>
          <p:cNvPr id="3" name="Content Placeholder 2"/>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p>
            <a:fld id="{8B92D3F2-4BA9-4189-8DBC-5048E9958CA3}" type="datetimeFigureOut">
              <a:rPr lang="tr-TR" smtClean="0"/>
              <a:pPr/>
              <a:t>3.10.2023</a:t>
            </a:fld>
            <a:endParaRPr lang="tr-TR"/>
          </a:p>
        </p:txBody>
      </p:sp>
      <p:sp>
        <p:nvSpPr>
          <p:cNvPr id="5" name="Footer Placeholder 4"/>
          <p:cNvSpPr>
            <a:spLocks noGrp="1"/>
          </p:cNvSpPr>
          <p:nvPr>
            <p:ph type="ftr" sz="quarter" idx="11"/>
          </p:nvPr>
        </p:nvSpPr>
        <p:spPr/>
        <p:txBody>
          <a:bodyPr/>
          <a:lstStyle>
            <a:lvl1pPr>
              <a:defRPr sz="900"/>
            </a:lvl1pPr>
          </a:lstStyle>
          <a:p>
            <a:endParaRPr lang="tr-TR"/>
          </a:p>
        </p:txBody>
      </p:sp>
      <p:sp>
        <p:nvSpPr>
          <p:cNvPr id="6" name="Slide Number Placeholder 5"/>
          <p:cNvSpPr>
            <a:spLocks noGrp="1"/>
          </p:cNvSpPr>
          <p:nvPr>
            <p:ph type="sldNum" sz="quarter" idx="12"/>
          </p:nvPr>
        </p:nvSpPr>
        <p:spPr/>
        <p:txBody>
          <a:bodyPr/>
          <a:lstStyle/>
          <a:p>
            <a:fld id="{1F09BDD9-3BCC-4C5E-A472-32D232312A63}" type="slidenum">
              <a:rPr lang="tr-TR" smtClean="0"/>
              <a:pPr/>
              <a:t>‹#›</a:t>
            </a:fld>
            <a:endParaRPr lang="tr-TR"/>
          </a:p>
        </p:txBody>
      </p:sp>
    </p:spTree>
    <p:extLst>
      <p:ext uri="{BB962C8B-B14F-4D97-AF65-F5344CB8AC3E}">
        <p14:creationId xmlns:p14="http://schemas.microsoft.com/office/powerpoint/2010/main" val="28963944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Bölüm Üstbilgisi">
    <p:spTree>
      <p:nvGrpSpPr>
        <p:cNvPr id="1" name=""/>
        <p:cNvGrpSpPr/>
        <p:nvPr/>
      </p:nvGrpSpPr>
      <p:grpSpPr>
        <a:xfrm>
          <a:off x="0" y="0"/>
          <a:ext cx="0" cy="0"/>
          <a:chOff x="0" y="0"/>
          <a:chExt cx="0" cy="0"/>
        </a:xfrm>
      </p:grpSpPr>
      <p:grpSp>
        <p:nvGrpSpPr>
          <p:cNvPr id="10" name="Group 9"/>
          <p:cNvGrpSpPr/>
          <p:nvPr/>
        </p:nvGrpSpPr>
        <p:grpSpPr>
          <a:xfrm>
            <a:off x="0" y="-2308"/>
            <a:ext cx="9144000" cy="6860308"/>
            <a:chOff x="0" y="-2308"/>
            <a:chExt cx="9144000" cy="6860308"/>
          </a:xfrm>
        </p:grpSpPr>
        <p:sp>
          <p:nvSpPr>
            <p:cNvPr id="11" name="Rectangle 10"/>
            <p:cNvSpPr/>
            <p:nvPr/>
          </p:nvSpPr>
          <p:spPr>
            <a:xfrm>
              <a:off x="0" y="0"/>
              <a:ext cx="9144000" cy="6858000"/>
            </a:xfrm>
            <a:prstGeom prst="rect">
              <a:avLst/>
            </a:prstGeom>
            <a:blipFill>
              <a:blip r:embed="rId2">
                <a:duotone>
                  <a:schemeClr val="dk2">
                    <a:shade val="42000"/>
                    <a:hueMod val="42000"/>
                    <a:satMod val="124000"/>
                    <a:lumMod val="62000"/>
                  </a:schemeClr>
                  <a:schemeClr val="dk2">
                    <a:tint val="96000"/>
                    <a:satMod val="130000"/>
                  </a:schemeClr>
                </a:duotone>
              </a:blip>
              <a:srcRect/>
              <a:stretch>
                <a:fillRect l="-16667" r="-16667"/>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Oval 11"/>
            <p:cNvSpPr/>
            <p:nvPr/>
          </p:nvSpPr>
          <p:spPr>
            <a:xfrm>
              <a:off x="6299432" y="1676400"/>
              <a:ext cx="2819400" cy="2819400"/>
            </a:xfrm>
            <a:prstGeom prst="ellipse">
              <a:avLst/>
            </a:prstGeom>
            <a:gradFill flip="none" rotWithShape="1">
              <a:gsLst>
                <a:gs pos="0">
                  <a:schemeClr val="accent1">
                    <a:lumMod val="60000"/>
                    <a:lumOff val="40000"/>
                    <a:alpha val="7000"/>
                  </a:schemeClr>
                </a:gs>
                <a:gs pos="69000">
                  <a:schemeClr val="accent1">
                    <a:lumMod val="60000"/>
                    <a:lumOff val="40000"/>
                    <a:alpha val="0"/>
                  </a:schemeClr>
                </a:gs>
                <a:gs pos="36000">
                  <a:schemeClr val="accent1">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5689832" y="4618"/>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6299432" y="5865092"/>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6879"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6879" y="2895600"/>
              <a:ext cx="2362200" cy="2362200"/>
            </a:xfrm>
            <a:prstGeom prst="ellipse">
              <a:avLst/>
            </a:prstGeom>
            <a:gradFill flip="none" rotWithShape="1">
              <a:gsLst>
                <a:gs pos="0">
                  <a:schemeClr val="accent1">
                    <a:lumMod val="60000"/>
                    <a:lumOff val="40000"/>
                    <a:alpha val="8000"/>
                  </a:schemeClr>
                </a:gs>
                <a:gs pos="72000">
                  <a:schemeClr val="accent1">
                    <a:lumMod val="60000"/>
                    <a:lumOff val="40000"/>
                    <a:alpha val="0"/>
                  </a:schemeClr>
                </a:gs>
                <a:gs pos="36000">
                  <a:schemeClr val="accent1">
                    <a:lumMod val="60000"/>
                    <a:lumOff val="4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5687606">
              <a:off x="3320102" y="1458373"/>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7" name="Rectangle 6"/>
            <p:cNvSpPr/>
            <p:nvPr/>
          </p:nvSpPr>
          <p:spPr>
            <a:xfrm>
              <a:off x="5283673" y="402165"/>
              <a:ext cx="3465769"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8" name="Freeform 7"/>
            <p:cNvSpPr/>
            <p:nvPr/>
          </p:nvSpPr>
          <p:spPr bwMode="gray">
            <a:xfrm rot="16200000">
              <a:off x="3105027" y="1765596"/>
              <a:ext cx="5995993" cy="3326809"/>
            </a:xfrm>
            <a:custGeom>
              <a:avLst/>
              <a:gdLst/>
              <a:ahLst/>
              <a:cxnLst/>
              <a:rect l="0" t="0" r="r" b="b"/>
              <a:pathLst>
                <a:path w="4960" h="2752">
                  <a:moveTo>
                    <a:pt x="0" y="0"/>
                  </a:moveTo>
                  <a:lnTo>
                    <a:pt x="0" y="324"/>
                  </a:lnTo>
                  <a:lnTo>
                    <a:pt x="0" y="1992"/>
                  </a:lnTo>
                  <a:lnTo>
                    <a:pt x="0" y="2752"/>
                  </a:lnTo>
                  <a:lnTo>
                    <a:pt x="4960" y="2752"/>
                  </a:lnTo>
                  <a:lnTo>
                    <a:pt x="4960" y="1992"/>
                  </a:lnTo>
                  <a:lnTo>
                    <a:pt x="4960" y="324"/>
                  </a:lnTo>
                  <a:lnTo>
                    <a:pt x="4960" y="0"/>
                  </a:lnTo>
                  <a:lnTo>
                    <a:pt x="4960" y="0"/>
                  </a:lnTo>
                  <a:lnTo>
                    <a:pt x="4734" y="34"/>
                  </a:lnTo>
                  <a:lnTo>
                    <a:pt x="4510" y="64"/>
                  </a:lnTo>
                  <a:lnTo>
                    <a:pt x="4284" y="90"/>
                  </a:lnTo>
                  <a:lnTo>
                    <a:pt x="4060" y="114"/>
                  </a:lnTo>
                  <a:lnTo>
                    <a:pt x="3836" y="132"/>
                  </a:lnTo>
                  <a:lnTo>
                    <a:pt x="3614" y="146"/>
                  </a:lnTo>
                  <a:lnTo>
                    <a:pt x="3392" y="158"/>
                  </a:lnTo>
                  <a:lnTo>
                    <a:pt x="3174" y="166"/>
                  </a:lnTo>
                  <a:lnTo>
                    <a:pt x="2960" y="172"/>
                  </a:lnTo>
                  <a:lnTo>
                    <a:pt x="2748" y="174"/>
                  </a:lnTo>
                  <a:lnTo>
                    <a:pt x="2542" y="174"/>
                  </a:lnTo>
                  <a:lnTo>
                    <a:pt x="2338" y="174"/>
                  </a:lnTo>
                  <a:lnTo>
                    <a:pt x="2140" y="170"/>
                  </a:lnTo>
                  <a:lnTo>
                    <a:pt x="1948" y="164"/>
                  </a:lnTo>
                  <a:lnTo>
                    <a:pt x="1762" y="156"/>
                  </a:lnTo>
                  <a:lnTo>
                    <a:pt x="1582" y="148"/>
                  </a:lnTo>
                  <a:lnTo>
                    <a:pt x="1410" y="138"/>
                  </a:lnTo>
                  <a:lnTo>
                    <a:pt x="1244" y="128"/>
                  </a:lnTo>
                  <a:lnTo>
                    <a:pt x="1088" y="116"/>
                  </a:lnTo>
                  <a:lnTo>
                    <a:pt x="938" y="104"/>
                  </a:lnTo>
                  <a:lnTo>
                    <a:pt x="668" y="78"/>
                  </a:lnTo>
                  <a:lnTo>
                    <a:pt x="438" y="54"/>
                  </a:lnTo>
                  <a:lnTo>
                    <a:pt x="254" y="34"/>
                  </a:lnTo>
                  <a:lnTo>
                    <a:pt x="116" y="16"/>
                  </a:lnTo>
                  <a:lnTo>
                    <a:pt x="0" y="0"/>
                  </a:lnTo>
                  <a:lnTo>
                    <a:pt x="0" y="0"/>
                  </a:lnTo>
                  <a:close/>
                </a:path>
              </a:pathLst>
            </a:custGeom>
            <a:solidFill>
              <a:schemeClr val="bg1"/>
            </a:solidFill>
            <a:ln>
              <a:noFill/>
            </a:ln>
          </p:spPr>
        </p:sp>
        <p:sp>
          <p:nvSpPr>
            <p:cNvPr id="18" name="Freeform 5"/>
            <p:cNvSpPr>
              <a:spLocks noEditPoints="1"/>
            </p:cNvSpPr>
            <p:nvPr/>
          </p:nvSpPr>
          <p:spPr bwMode="gray">
            <a:xfrm>
              <a:off x="0" y="-2308"/>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 name="Title 1"/>
          <p:cNvSpPr>
            <a:spLocks noGrp="1"/>
          </p:cNvSpPr>
          <p:nvPr>
            <p:ph type="title"/>
          </p:nvPr>
        </p:nvSpPr>
        <p:spPr>
          <a:xfrm>
            <a:off x="866441" y="2257588"/>
            <a:ext cx="3101765" cy="3020343"/>
          </a:xfrm>
        </p:spPr>
        <p:txBody>
          <a:bodyPr anchor="ctr"/>
          <a:lstStyle>
            <a:lvl1pPr algn="l">
              <a:defRPr sz="3200" b="0" cap="none"/>
            </a:lvl1pPr>
          </a:lstStyle>
          <a:p>
            <a:r>
              <a:rPr lang="tr-TR" smtClean="0"/>
              <a:t>Asıl başlık stili için tıklatın</a:t>
            </a:r>
            <a:endParaRPr lang="en-US" dirty="0"/>
          </a:p>
        </p:txBody>
      </p:sp>
      <p:sp>
        <p:nvSpPr>
          <p:cNvPr id="3" name="Text Placeholder 2"/>
          <p:cNvSpPr>
            <a:spLocks noGrp="1"/>
          </p:cNvSpPr>
          <p:nvPr>
            <p:ph type="body" idx="1"/>
          </p:nvPr>
        </p:nvSpPr>
        <p:spPr>
          <a:xfrm>
            <a:off x="5119261" y="2257588"/>
            <a:ext cx="3054653" cy="3020343"/>
          </a:xfrm>
        </p:spPr>
        <p:txBody>
          <a:bodyPr anchor="ctr"/>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
        <p:nvSpPr>
          <p:cNvPr id="4" name="Date Placeholder 3"/>
          <p:cNvSpPr>
            <a:spLocks noGrp="1"/>
          </p:cNvSpPr>
          <p:nvPr>
            <p:ph type="dt" sz="half" idx="10"/>
          </p:nvPr>
        </p:nvSpPr>
        <p:spPr/>
        <p:txBody>
          <a:bodyPr/>
          <a:lstStyle/>
          <a:p>
            <a:fld id="{8B92D3F2-4BA9-4189-8DBC-5048E9958CA3}" type="datetimeFigureOut">
              <a:rPr lang="tr-TR" smtClean="0"/>
              <a:pPr/>
              <a:t>3.10.2023</a:t>
            </a:fld>
            <a:endParaRPr lang="tr-TR"/>
          </a:p>
        </p:txBody>
      </p:sp>
      <p:sp>
        <p:nvSpPr>
          <p:cNvPr id="5" name="Footer Placeholder 4"/>
          <p:cNvSpPr>
            <a:spLocks noGrp="1"/>
          </p:cNvSpPr>
          <p:nvPr>
            <p:ph type="ftr" sz="quarter" idx="11"/>
          </p:nvPr>
        </p:nvSpPr>
        <p:spPr/>
        <p:txBody>
          <a:bodyPr/>
          <a:lstStyle/>
          <a:p>
            <a:endParaRPr lang="tr-TR"/>
          </a:p>
        </p:txBody>
      </p:sp>
      <p:sp>
        <p:nvSpPr>
          <p:cNvPr id="13" name="Rectangle 12"/>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1F09BDD9-3BCC-4C5E-A472-32D232312A63}" type="slidenum">
              <a:rPr lang="tr-TR" smtClean="0"/>
              <a:pPr/>
              <a:t>‹#›</a:t>
            </a:fld>
            <a:endParaRPr lang="tr-TR"/>
          </a:p>
        </p:txBody>
      </p:sp>
    </p:spTree>
    <p:extLst>
      <p:ext uri="{BB962C8B-B14F-4D97-AF65-F5344CB8AC3E}">
        <p14:creationId xmlns:p14="http://schemas.microsoft.com/office/powerpoint/2010/main" val="37838946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r>
              <a:rPr lang="tr-TR" smtClean="0"/>
              <a:t>Asıl başlık stili için tıklatın</a:t>
            </a:r>
            <a:endParaRPr lang="en-US" dirty="0"/>
          </a:p>
        </p:txBody>
      </p:sp>
      <p:sp>
        <p:nvSpPr>
          <p:cNvPr id="3" name="Content Placeholder 2"/>
          <p:cNvSpPr>
            <a:spLocks noGrp="1"/>
          </p:cNvSpPr>
          <p:nvPr>
            <p:ph sz="half" idx="1"/>
          </p:nvPr>
        </p:nvSpPr>
        <p:spPr>
          <a:xfrm>
            <a:off x="866440" y="2489199"/>
            <a:ext cx="3636980" cy="3530604"/>
          </a:xfrm>
        </p:spPr>
        <p:txBody>
          <a:bodyPr>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Content Placeholder 3"/>
          <p:cNvSpPr>
            <a:spLocks noGrp="1"/>
          </p:cNvSpPr>
          <p:nvPr>
            <p:ph sz="half" idx="2"/>
          </p:nvPr>
        </p:nvSpPr>
        <p:spPr>
          <a:xfrm>
            <a:off x="4640580" y="2489199"/>
            <a:ext cx="3636981" cy="3530601"/>
          </a:xfrm>
        </p:spPr>
        <p:txBody>
          <a:bodyPr>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5" name="Date Placeholder 4"/>
          <p:cNvSpPr>
            <a:spLocks noGrp="1"/>
          </p:cNvSpPr>
          <p:nvPr>
            <p:ph type="dt" sz="half" idx="10"/>
          </p:nvPr>
        </p:nvSpPr>
        <p:spPr/>
        <p:txBody>
          <a:bodyPr/>
          <a:lstStyle/>
          <a:p>
            <a:fld id="{8B92D3F2-4BA9-4189-8DBC-5048E9958CA3}" type="datetimeFigureOut">
              <a:rPr lang="tr-TR" smtClean="0"/>
              <a:pPr/>
              <a:t>3.10.2023</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1F09BDD9-3BCC-4C5E-A472-32D232312A63}" type="slidenum">
              <a:rPr lang="tr-TR" smtClean="0"/>
              <a:pPr/>
              <a:t>‹#›</a:t>
            </a:fld>
            <a:endParaRPr lang="tr-TR"/>
          </a:p>
        </p:txBody>
      </p:sp>
    </p:spTree>
    <p:extLst>
      <p:ext uri="{BB962C8B-B14F-4D97-AF65-F5344CB8AC3E}">
        <p14:creationId xmlns:p14="http://schemas.microsoft.com/office/powerpoint/2010/main" val="36924233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lvl1pPr>
              <a:defRPr/>
            </a:lvl1pPr>
          </a:lstStyle>
          <a:p>
            <a:r>
              <a:rPr lang="tr-TR" smtClean="0"/>
              <a:t>Asıl başlık stili için tıklatın</a:t>
            </a:r>
            <a:endParaRPr lang="en-US" dirty="0"/>
          </a:p>
        </p:txBody>
      </p:sp>
      <p:sp>
        <p:nvSpPr>
          <p:cNvPr id="3" name="Text Placeholder 2"/>
          <p:cNvSpPr>
            <a:spLocks noGrp="1"/>
          </p:cNvSpPr>
          <p:nvPr>
            <p:ph type="body" idx="1"/>
          </p:nvPr>
        </p:nvSpPr>
        <p:spPr>
          <a:xfrm>
            <a:off x="866440" y="2489200"/>
            <a:ext cx="3636979" cy="759290"/>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Content Placeholder 3"/>
          <p:cNvSpPr>
            <a:spLocks noGrp="1"/>
          </p:cNvSpPr>
          <p:nvPr>
            <p:ph sz="half" idx="2"/>
          </p:nvPr>
        </p:nvSpPr>
        <p:spPr>
          <a:xfrm>
            <a:off x="866441" y="3248490"/>
            <a:ext cx="3636978" cy="2771311"/>
          </a:xfrm>
        </p:spPr>
        <p:txBody>
          <a:bodyPr>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5" name="Text Placeholder 4"/>
          <p:cNvSpPr>
            <a:spLocks noGrp="1"/>
          </p:cNvSpPr>
          <p:nvPr>
            <p:ph type="body" sz="quarter" idx="3"/>
          </p:nvPr>
        </p:nvSpPr>
        <p:spPr>
          <a:xfrm>
            <a:off x="4640581" y="2489200"/>
            <a:ext cx="3636980" cy="759290"/>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Content Placeholder 5"/>
          <p:cNvSpPr>
            <a:spLocks noGrp="1"/>
          </p:cNvSpPr>
          <p:nvPr>
            <p:ph sz="quarter" idx="4"/>
          </p:nvPr>
        </p:nvSpPr>
        <p:spPr>
          <a:xfrm>
            <a:off x="4640581" y="3248490"/>
            <a:ext cx="3636979" cy="2771312"/>
          </a:xfrm>
        </p:spPr>
        <p:txBody>
          <a:bodyPr>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7" name="Date Placeholder 6"/>
          <p:cNvSpPr>
            <a:spLocks noGrp="1"/>
          </p:cNvSpPr>
          <p:nvPr>
            <p:ph type="dt" sz="half" idx="10"/>
          </p:nvPr>
        </p:nvSpPr>
        <p:spPr/>
        <p:txBody>
          <a:bodyPr/>
          <a:lstStyle/>
          <a:p>
            <a:fld id="{8B92D3F2-4BA9-4189-8DBC-5048E9958CA3}" type="datetimeFigureOut">
              <a:rPr lang="tr-TR" smtClean="0"/>
              <a:pPr/>
              <a:t>3.10.2023</a:t>
            </a:fld>
            <a:endParaRPr lang="tr-TR"/>
          </a:p>
        </p:txBody>
      </p:sp>
      <p:sp>
        <p:nvSpPr>
          <p:cNvPr id="8" name="Footer Placeholder 7"/>
          <p:cNvSpPr>
            <a:spLocks noGrp="1"/>
          </p:cNvSpPr>
          <p:nvPr>
            <p:ph type="ftr" sz="quarter" idx="11"/>
          </p:nvPr>
        </p:nvSpPr>
        <p:spPr/>
        <p:txBody>
          <a:bodyPr/>
          <a:lstStyle/>
          <a:p>
            <a:endParaRPr lang="tr-TR"/>
          </a:p>
        </p:txBody>
      </p:sp>
      <p:sp>
        <p:nvSpPr>
          <p:cNvPr id="9" name="Slide Number Placeholder 8"/>
          <p:cNvSpPr>
            <a:spLocks noGrp="1"/>
          </p:cNvSpPr>
          <p:nvPr>
            <p:ph type="sldNum" sz="quarter" idx="12"/>
          </p:nvPr>
        </p:nvSpPr>
        <p:spPr/>
        <p:txBody>
          <a:bodyPr/>
          <a:lstStyle/>
          <a:p>
            <a:fld id="{1F09BDD9-3BCC-4C5E-A472-32D232312A63}" type="slidenum">
              <a:rPr lang="tr-TR" smtClean="0"/>
              <a:pPr/>
              <a:t>‹#›</a:t>
            </a:fld>
            <a:endParaRPr lang="tr-TR"/>
          </a:p>
        </p:txBody>
      </p:sp>
    </p:spTree>
    <p:extLst>
      <p:ext uri="{BB962C8B-B14F-4D97-AF65-F5344CB8AC3E}">
        <p14:creationId xmlns:p14="http://schemas.microsoft.com/office/powerpoint/2010/main" val="6034780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r>
              <a:rPr lang="tr-TR" smtClean="0"/>
              <a:t>Asıl başlık stili için tıklatın</a:t>
            </a:r>
            <a:endParaRPr lang="en-US" dirty="0"/>
          </a:p>
        </p:txBody>
      </p:sp>
      <p:sp>
        <p:nvSpPr>
          <p:cNvPr id="3" name="Date Placeholder 2"/>
          <p:cNvSpPr>
            <a:spLocks noGrp="1"/>
          </p:cNvSpPr>
          <p:nvPr>
            <p:ph type="dt" sz="half" idx="10"/>
          </p:nvPr>
        </p:nvSpPr>
        <p:spPr/>
        <p:txBody>
          <a:bodyPr/>
          <a:lstStyle/>
          <a:p>
            <a:fld id="{8B92D3F2-4BA9-4189-8DBC-5048E9958CA3}" type="datetimeFigureOut">
              <a:rPr lang="tr-TR" smtClean="0"/>
              <a:pPr/>
              <a:t>3.10.2023</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1F09BDD9-3BCC-4C5E-A472-32D232312A63}" type="slidenum">
              <a:rPr lang="tr-TR" smtClean="0"/>
              <a:pPr/>
              <a:t>‹#›</a:t>
            </a:fld>
            <a:endParaRPr lang="tr-TR"/>
          </a:p>
        </p:txBody>
      </p:sp>
    </p:spTree>
    <p:extLst>
      <p:ext uri="{BB962C8B-B14F-4D97-AF65-F5344CB8AC3E}">
        <p14:creationId xmlns:p14="http://schemas.microsoft.com/office/powerpoint/2010/main" val="31032418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B92D3F2-4BA9-4189-8DBC-5048E9958CA3}" type="datetimeFigureOut">
              <a:rPr lang="tr-TR" smtClean="0"/>
              <a:pPr/>
              <a:t>3.10.2023</a:t>
            </a:fld>
            <a:endParaRPr lang="tr-TR"/>
          </a:p>
        </p:txBody>
      </p:sp>
      <p:sp>
        <p:nvSpPr>
          <p:cNvPr id="3" name="Footer Placeholder 2"/>
          <p:cNvSpPr>
            <a:spLocks noGrp="1"/>
          </p:cNvSpPr>
          <p:nvPr>
            <p:ph type="ftr" sz="quarter" idx="11"/>
          </p:nvPr>
        </p:nvSpPr>
        <p:spPr/>
        <p:txBody>
          <a:bodyPr/>
          <a:lstStyle/>
          <a:p>
            <a:endParaRPr lang="tr-TR"/>
          </a:p>
        </p:txBody>
      </p:sp>
      <p:sp>
        <p:nvSpPr>
          <p:cNvPr id="7" name="Rectangle 6"/>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1F09BDD9-3BCC-4C5E-A472-32D232312A63}" type="slidenum">
              <a:rPr lang="tr-TR" smtClean="0"/>
              <a:pPr/>
              <a:t>‹#›</a:t>
            </a:fld>
            <a:endParaRPr lang="tr-TR"/>
          </a:p>
        </p:txBody>
      </p:sp>
    </p:spTree>
    <p:extLst>
      <p:ext uri="{BB962C8B-B14F-4D97-AF65-F5344CB8AC3E}">
        <p14:creationId xmlns:p14="http://schemas.microsoft.com/office/powerpoint/2010/main" val="10298533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Başlıklı İçerik">
    <p:spTree>
      <p:nvGrpSpPr>
        <p:cNvPr id="1" name=""/>
        <p:cNvGrpSpPr/>
        <p:nvPr/>
      </p:nvGrpSpPr>
      <p:grpSpPr>
        <a:xfrm>
          <a:off x="0" y="0"/>
          <a:ext cx="0" cy="0"/>
          <a:chOff x="0" y="0"/>
          <a:chExt cx="0" cy="0"/>
        </a:xfrm>
      </p:grpSpPr>
      <p:grpSp>
        <p:nvGrpSpPr>
          <p:cNvPr id="11" name="Group 10"/>
          <p:cNvGrpSpPr/>
          <p:nvPr/>
        </p:nvGrpSpPr>
        <p:grpSpPr>
          <a:xfrm>
            <a:off x="0" y="-2308"/>
            <a:ext cx="9144000" cy="6860308"/>
            <a:chOff x="0" y="-2308"/>
            <a:chExt cx="9144000" cy="6860308"/>
          </a:xfrm>
        </p:grpSpPr>
        <p:sp>
          <p:nvSpPr>
            <p:cNvPr id="12" name="Rectangle 11"/>
            <p:cNvSpPr/>
            <p:nvPr/>
          </p:nvSpPr>
          <p:spPr>
            <a:xfrm>
              <a:off x="0" y="0"/>
              <a:ext cx="9144000" cy="6858000"/>
            </a:xfrm>
            <a:prstGeom prst="rect">
              <a:avLst/>
            </a:prstGeom>
            <a:blipFill>
              <a:blip r:embed="rId2">
                <a:duotone>
                  <a:schemeClr val="dk2">
                    <a:shade val="42000"/>
                    <a:hueMod val="42000"/>
                    <a:satMod val="124000"/>
                    <a:lumMod val="62000"/>
                  </a:schemeClr>
                  <a:schemeClr val="dk2">
                    <a:tint val="96000"/>
                    <a:satMod val="130000"/>
                  </a:schemeClr>
                </a:duotone>
              </a:blip>
              <a:srcRect/>
              <a:stretch>
                <a:fillRect l="-16667" r="-16667"/>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6299432" y="1676400"/>
              <a:ext cx="2819400" cy="2819400"/>
            </a:xfrm>
            <a:prstGeom prst="ellipse">
              <a:avLst/>
            </a:prstGeom>
            <a:gradFill flip="none" rotWithShape="1">
              <a:gsLst>
                <a:gs pos="0">
                  <a:schemeClr val="accent1">
                    <a:lumMod val="60000"/>
                    <a:lumOff val="40000"/>
                    <a:alpha val="7000"/>
                  </a:schemeClr>
                </a:gs>
                <a:gs pos="69000">
                  <a:schemeClr val="accent1">
                    <a:lumMod val="60000"/>
                    <a:lumOff val="40000"/>
                    <a:alpha val="0"/>
                  </a:schemeClr>
                </a:gs>
                <a:gs pos="36000">
                  <a:schemeClr val="accent1">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5689832" y="4618"/>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6299432" y="5865092"/>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6879"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6879" y="2895600"/>
              <a:ext cx="2362200" cy="2362200"/>
            </a:xfrm>
            <a:prstGeom prst="ellipse">
              <a:avLst/>
            </a:prstGeom>
            <a:gradFill flip="none" rotWithShape="1">
              <a:gsLst>
                <a:gs pos="0">
                  <a:schemeClr val="accent1">
                    <a:lumMod val="60000"/>
                    <a:lumOff val="40000"/>
                    <a:alpha val="8000"/>
                  </a:schemeClr>
                </a:gs>
                <a:gs pos="72000">
                  <a:schemeClr val="accent1">
                    <a:lumMod val="60000"/>
                    <a:lumOff val="40000"/>
                    <a:alpha val="0"/>
                  </a:schemeClr>
                </a:gs>
                <a:gs pos="36000">
                  <a:schemeClr val="accent1">
                    <a:lumMod val="60000"/>
                    <a:lumOff val="4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Freeform 5"/>
            <p:cNvSpPr/>
            <p:nvPr/>
          </p:nvSpPr>
          <p:spPr bwMode="gray">
            <a:xfrm rot="15687606">
              <a:off x="2769747" y="1458373"/>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Rectangle 7"/>
            <p:cNvSpPr/>
            <p:nvPr/>
          </p:nvSpPr>
          <p:spPr>
            <a:xfrm>
              <a:off x="5283673" y="402165"/>
              <a:ext cx="3465769"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8"/>
            <p:cNvSpPr/>
            <p:nvPr/>
          </p:nvSpPr>
          <p:spPr bwMode="gray">
            <a:xfrm rot="16200000">
              <a:off x="2548536" y="1765596"/>
              <a:ext cx="5995993" cy="3326809"/>
            </a:xfrm>
            <a:custGeom>
              <a:avLst/>
              <a:gdLst/>
              <a:ahLst/>
              <a:cxnLst/>
              <a:rect l="0" t="0" r="r" b="b"/>
              <a:pathLst>
                <a:path w="4960" h="2752">
                  <a:moveTo>
                    <a:pt x="0" y="0"/>
                  </a:moveTo>
                  <a:lnTo>
                    <a:pt x="0" y="324"/>
                  </a:lnTo>
                  <a:lnTo>
                    <a:pt x="0" y="1992"/>
                  </a:lnTo>
                  <a:lnTo>
                    <a:pt x="0" y="2752"/>
                  </a:lnTo>
                  <a:lnTo>
                    <a:pt x="4960" y="2752"/>
                  </a:lnTo>
                  <a:lnTo>
                    <a:pt x="4960" y="1992"/>
                  </a:lnTo>
                  <a:lnTo>
                    <a:pt x="4960" y="324"/>
                  </a:lnTo>
                  <a:lnTo>
                    <a:pt x="4960" y="0"/>
                  </a:lnTo>
                  <a:lnTo>
                    <a:pt x="4960" y="0"/>
                  </a:lnTo>
                  <a:lnTo>
                    <a:pt x="4734" y="34"/>
                  </a:lnTo>
                  <a:lnTo>
                    <a:pt x="4510" y="64"/>
                  </a:lnTo>
                  <a:lnTo>
                    <a:pt x="4284" y="90"/>
                  </a:lnTo>
                  <a:lnTo>
                    <a:pt x="4060" y="114"/>
                  </a:lnTo>
                  <a:lnTo>
                    <a:pt x="3836" y="132"/>
                  </a:lnTo>
                  <a:lnTo>
                    <a:pt x="3614" y="146"/>
                  </a:lnTo>
                  <a:lnTo>
                    <a:pt x="3392" y="158"/>
                  </a:lnTo>
                  <a:lnTo>
                    <a:pt x="3174" y="166"/>
                  </a:lnTo>
                  <a:lnTo>
                    <a:pt x="2960" y="172"/>
                  </a:lnTo>
                  <a:lnTo>
                    <a:pt x="2748" y="174"/>
                  </a:lnTo>
                  <a:lnTo>
                    <a:pt x="2542" y="174"/>
                  </a:lnTo>
                  <a:lnTo>
                    <a:pt x="2338" y="174"/>
                  </a:lnTo>
                  <a:lnTo>
                    <a:pt x="2140" y="170"/>
                  </a:lnTo>
                  <a:lnTo>
                    <a:pt x="1948" y="164"/>
                  </a:lnTo>
                  <a:lnTo>
                    <a:pt x="1762" y="156"/>
                  </a:lnTo>
                  <a:lnTo>
                    <a:pt x="1582" y="148"/>
                  </a:lnTo>
                  <a:lnTo>
                    <a:pt x="1410" y="138"/>
                  </a:lnTo>
                  <a:lnTo>
                    <a:pt x="1244" y="128"/>
                  </a:lnTo>
                  <a:lnTo>
                    <a:pt x="1088" y="116"/>
                  </a:lnTo>
                  <a:lnTo>
                    <a:pt x="938" y="104"/>
                  </a:lnTo>
                  <a:lnTo>
                    <a:pt x="668" y="78"/>
                  </a:lnTo>
                  <a:lnTo>
                    <a:pt x="438" y="54"/>
                  </a:lnTo>
                  <a:lnTo>
                    <a:pt x="254" y="34"/>
                  </a:lnTo>
                  <a:lnTo>
                    <a:pt x="116" y="16"/>
                  </a:lnTo>
                  <a:lnTo>
                    <a:pt x="0" y="0"/>
                  </a:lnTo>
                  <a:lnTo>
                    <a:pt x="0" y="0"/>
                  </a:lnTo>
                  <a:close/>
                </a:path>
              </a:pathLst>
            </a:custGeom>
            <a:solidFill>
              <a:schemeClr val="bg1"/>
            </a:solidFill>
            <a:ln>
              <a:noFill/>
            </a:ln>
          </p:spPr>
        </p:sp>
        <p:sp>
          <p:nvSpPr>
            <p:cNvPr id="19" name="Freeform 5"/>
            <p:cNvSpPr>
              <a:spLocks noEditPoints="1"/>
            </p:cNvSpPr>
            <p:nvPr/>
          </p:nvSpPr>
          <p:spPr bwMode="gray">
            <a:xfrm>
              <a:off x="0" y="-2308"/>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 name="Title 1"/>
          <p:cNvSpPr>
            <a:spLocks noGrp="1"/>
          </p:cNvSpPr>
          <p:nvPr>
            <p:ph type="title"/>
          </p:nvPr>
        </p:nvSpPr>
        <p:spPr>
          <a:xfrm>
            <a:off x="866440" y="1497437"/>
            <a:ext cx="2712589" cy="1447800"/>
          </a:xfrm>
        </p:spPr>
        <p:txBody>
          <a:bodyPr anchor="b"/>
          <a:lstStyle>
            <a:lvl1pPr algn="l">
              <a:defRPr sz="2400" b="0"/>
            </a:lvl1pPr>
          </a:lstStyle>
          <a:p>
            <a:r>
              <a:rPr lang="tr-TR" smtClean="0"/>
              <a:t>Asıl başlık stili için tıklatın</a:t>
            </a:r>
            <a:endParaRPr lang="en-US" dirty="0"/>
          </a:p>
        </p:txBody>
      </p:sp>
      <p:sp>
        <p:nvSpPr>
          <p:cNvPr id="3" name="Content Placeholder 2"/>
          <p:cNvSpPr>
            <a:spLocks noGrp="1"/>
          </p:cNvSpPr>
          <p:nvPr>
            <p:ph idx="1"/>
          </p:nvPr>
        </p:nvSpPr>
        <p:spPr>
          <a:xfrm>
            <a:off x="4568927" y="1452881"/>
            <a:ext cx="3632850" cy="4572000"/>
          </a:xfrm>
        </p:spPr>
        <p:txBody>
          <a:bodyPr anchor="ctr">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Text Placeholder 3"/>
          <p:cNvSpPr>
            <a:spLocks noGrp="1"/>
          </p:cNvSpPr>
          <p:nvPr>
            <p:ph type="body" sz="half" idx="2"/>
          </p:nvPr>
        </p:nvSpPr>
        <p:spPr>
          <a:xfrm>
            <a:off x="866441" y="3086844"/>
            <a:ext cx="2712590" cy="2925413"/>
          </a:xfrm>
        </p:spPr>
        <p:txBody>
          <a:bodyPr/>
          <a:lstStyle>
            <a:lvl1pPr marL="0" indent="0">
              <a:buNone/>
              <a:defRPr sz="14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Date Placeholder 4"/>
          <p:cNvSpPr>
            <a:spLocks noGrp="1"/>
          </p:cNvSpPr>
          <p:nvPr>
            <p:ph type="dt" sz="half" idx="10"/>
          </p:nvPr>
        </p:nvSpPr>
        <p:spPr/>
        <p:txBody>
          <a:bodyPr/>
          <a:lstStyle/>
          <a:p>
            <a:fld id="{8B92D3F2-4BA9-4189-8DBC-5048E9958CA3}" type="datetimeFigureOut">
              <a:rPr lang="tr-TR" smtClean="0"/>
              <a:pPr/>
              <a:t>3.10.2023</a:t>
            </a:fld>
            <a:endParaRPr lang="tr-TR"/>
          </a:p>
        </p:txBody>
      </p:sp>
      <p:sp>
        <p:nvSpPr>
          <p:cNvPr id="6" name="Footer Placeholder 5"/>
          <p:cNvSpPr>
            <a:spLocks noGrp="1"/>
          </p:cNvSpPr>
          <p:nvPr>
            <p:ph type="ftr" sz="quarter" idx="11"/>
          </p:nvPr>
        </p:nvSpPr>
        <p:spPr/>
        <p:txBody>
          <a:bodyPr/>
          <a:lstStyle/>
          <a:p>
            <a:endParaRPr lang="tr-TR"/>
          </a:p>
        </p:txBody>
      </p:sp>
      <p:sp>
        <p:nvSpPr>
          <p:cNvPr id="14" name="Rectangle 13"/>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1F09BDD9-3BCC-4C5E-A472-32D232312A63}" type="slidenum">
              <a:rPr lang="tr-TR" smtClean="0"/>
              <a:pPr/>
              <a:t>‹#›</a:t>
            </a:fld>
            <a:endParaRPr lang="tr-TR"/>
          </a:p>
        </p:txBody>
      </p:sp>
    </p:spTree>
    <p:extLst>
      <p:ext uri="{BB962C8B-B14F-4D97-AF65-F5344CB8AC3E}">
        <p14:creationId xmlns:p14="http://schemas.microsoft.com/office/powerpoint/2010/main" val="3373034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Başlıklı Resim">
    <p:spTree>
      <p:nvGrpSpPr>
        <p:cNvPr id="1" name=""/>
        <p:cNvGrpSpPr/>
        <p:nvPr/>
      </p:nvGrpSpPr>
      <p:grpSpPr>
        <a:xfrm>
          <a:off x="0" y="0"/>
          <a:ext cx="0" cy="0"/>
          <a:chOff x="0" y="0"/>
          <a:chExt cx="0" cy="0"/>
        </a:xfrm>
      </p:grpSpPr>
      <p:grpSp>
        <p:nvGrpSpPr>
          <p:cNvPr id="11" name="Group 10"/>
          <p:cNvGrpSpPr/>
          <p:nvPr/>
        </p:nvGrpSpPr>
        <p:grpSpPr>
          <a:xfrm>
            <a:off x="0" y="-2308"/>
            <a:ext cx="9144000" cy="6860308"/>
            <a:chOff x="0" y="-2308"/>
            <a:chExt cx="9144000" cy="6860308"/>
          </a:xfrm>
        </p:grpSpPr>
        <p:sp>
          <p:nvSpPr>
            <p:cNvPr id="12" name="Rectangle 11"/>
            <p:cNvSpPr/>
            <p:nvPr/>
          </p:nvSpPr>
          <p:spPr>
            <a:xfrm>
              <a:off x="0" y="0"/>
              <a:ext cx="9144000" cy="6858000"/>
            </a:xfrm>
            <a:prstGeom prst="rect">
              <a:avLst/>
            </a:prstGeom>
            <a:blipFill>
              <a:blip r:embed="rId2">
                <a:duotone>
                  <a:schemeClr val="dk2">
                    <a:shade val="42000"/>
                    <a:hueMod val="42000"/>
                    <a:satMod val="124000"/>
                    <a:lumMod val="62000"/>
                  </a:schemeClr>
                  <a:schemeClr val="dk2">
                    <a:tint val="96000"/>
                    <a:satMod val="130000"/>
                  </a:schemeClr>
                </a:duotone>
              </a:blip>
              <a:srcRect/>
              <a:stretch>
                <a:fillRect l="-16667" r="-16667"/>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6299432" y="1676400"/>
              <a:ext cx="2819400" cy="2819400"/>
            </a:xfrm>
            <a:prstGeom prst="ellipse">
              <a:avLst/>
            </a:prstGeom>
            <a:gradFill flip="none" rotWithShape="1">
              <a:gsLst>
                <a:gs pos="0">
                  <a:schemeClr val="accent1">
                    <a:lumMod val="60000"/>
                    <a:lumOff val="40000"/>
                    <a:alpha val="7000"/>
                  </a:schemeClr>
                </a:gs>
                <a:gs pos="69000">
                  <a:schemeClr val="accent1">
                    <a:lumMod val="60000"/>
                    <a:lumOff val="40000"/>
                    <a:alpha val="0"/>
                  </a:schemeClr>
                </a:gs>
                <a:gs pos="36000">
                  <a:schemeClr val="accent1">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5689832" y="4618"/>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6299432" y="5865092"/>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6879"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6879" y="2895600"/>
              <a:ext cx="2362200" cy="2362200"/>
            </a:xfrm>
            <a:prstGeom prst="ellipse">
              <a:avLst/>
            </a:prstGeom>
            <a:gradFill flip="none" rotWithShape="1">
              <a:gsLst>
                <a:gs pos="0">
                  <a:schemeClr val="accent1">
                    <a:lumMod val="60000"/>
                    <a:lumOff val="40000"/>
                    <a:alpha val="8000"/>
                  </a:schemeClr>
                </a:gs>
                <a:gs pos="72000">
                  <a:schemeClr val="accent1">
                    <a:lumMod val="60000"/>
                    <a:lumOff val="40000"/>
                    <a:alpha val="0"/>
                  </a:schemeClr>
                </a:gs>
                <a:gs pos="36000">
                  <a:schemeClr val="accent1">
                    <a:lumMod val="60000"/>
                    <a:lumOff val="4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Freeform 5"/>
            <p:cNvSpPr/>
            <p:nvPr/>
          </p:nvSpPr>
          <p:spPr bwMode="gray">
            <a:xfrm rot="15687606">
              <a:off x="3074559" y="1458373"/>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Rectangle 7"/>
            <p:cNvSpPr/>
            <p:nvPr/>
          </p:nvSpPr>
          <p:spPr>
            <a:xfrm>
              <a:off x="5283673" y="402165"/>
              <a:ext cx="3465769"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8"/>
            <p:cNvSpPr/>
            <p:nvPr/>
          </p:nvSpPr>
          <p:spPr bwMode="gray">
            <a:xfrm rot="16200000">
              <a:off x="2852610" y="1765596"/>
              <a:ext cx="5995993" cy="3326809"/>
            </a:xfrm>
            <a:custGeom>
              <a:avLst/>
              <a:gdLst/>
              <a:ahLst/>
              <a:cxnLst/>
              <a:rect l="0" t="0" r="r" b="b"/>
              <a:pathLst>
                <a:path w="4960" h="2752">
                  <a:moveTo>
                    <a:pt x="0" y="0"/>
                  </a:moveTo>
                  <a:lnTo>
                    <a:pt x="0" y="324"/>
                  </a:lnTo>
                  <a:lnTo>
                    <a:pt x="0" y="1992"/>
                  </a:lnTo>
                  <a:lnTo>
                    <a:pt x="0" y="2752"/>
                  </a:lnTo>
                  <a:lnTo>
                    <a:pt x="4960" y="2752"/>
                  </a:lnTo>
                  <a:lnTo>
                    <a:pt x="4960" y="1992"/>
                  </a:lnTo>
                  <a:lnTo>
                    <a:pt x="4960" y="324"/>
                  </a:lnTo>
                  <a:lnTo>
                    <a:pt x="4960" y="0"/>
                  </a:lnTo>
                  <a:lnTo>
                    <a:pt x="4960" y="0"/>
                  </a:lnTo>
                  <a:lnTo>
                    <a:pt x="4734" y="34"/>
                  </a:lnTo>
                  <a:lnTo>
                    <a:pt x="4510" y="64"/>
                  </a:lnTo>
                  <a:lnTo>
                    <a:pt x="4284" y="90"/>
                  </a:lnTo>
                  <a:lnTo>
                    <a:pt x="4060" y="114"/>
                  </a:lnTo>
                  <a:lnTo>
                    <a:pt x="3836" y="132"/>
                  </a:lnTo>
                  <a:lnTo>
                    <a:pt x="3614" y="146"/>
                  </a:lnTo>
                  <a:lnTo>
                    <a:pt x="3392" y="158"/>
                  </a:lnTo>
                  <a:lnTo>
                    <a:pt x="3174" y="166"/>
                  </a:lnTo>
                  <a:lnTo>
                    <a:pt x="2960" y="172"/>
                  </a:lnTo>
                  <a:lnTo>
                    <a:pt x="2748" y="174"/>
                  </a:lnTo>
                  <a:lnTo>
                    <a:pt x="2542" y="174"/>
                  </a:lnTo>
                  <a:lnTo>
                    <a:pt x="2338" y="174"/>
                  </a:lnTo>
                  <a:lnTo>
                    <a:pt x="2140" y="170"/>
                  </a:lnTo>
                  <a:lnTo>
                    <a:pt x="1948" y="164"/>
                  </a:lnTo>
                  <a:lnTo>
                    <a:pt x="1762" y="156"/>
                  </a:lnTo>
                  <a:lnTo>
                    <a:pt x="1582" y="148"/>
                  </a:lnTo>
                  <a:lnTo>
                    <a:pt x="1410" y="138"/>
                  </a:lnTo>
                  <a:lnTo>
                    <a:pt x="1244" y="128"/>
                  </a:lnTo>
                  <a:lnTo>
                    <a:pt x="1088" y="116"/>
                  </a:lnTo>
                  <a:lnTo>
                    <a:pt x="938" y="104"/>
                  </a:lnTo>
                  <a:lnTo>
                    <a:pt x="668" y="78"/>
                  </a:lnTo>
                  <a:lnTo>
                    <a:pt x="438" y="54"/>
                  </a:lnTo>
                  <a:lnTo>
                    <a:pt x="254" y="34"/>
                  </a:lnTo>
                  <a:lnTo>
                    <a:pt x="116" y="16"/>
                  </a:lnTo>
                  <a:lnTo>
                    <a:pt x="0" y="0"/>
                  </a:lnTo>
                  <a:lnTo>
                    <a:pt x="0" y="0"/>
                  </a:lnTo>
                  <a:close/>
                </a:path>
              </a:pathLst>
            </a:custGeom>
            <a:solidFill>
              <a:schemeClr val="bg1"/>
            </a:solidFill>
            <a:ln>
              <a:noFill/>
            </a:ln>
          </p:spPr>
        </p:sp>
        <p:sp>
          <p:nvSpPr>
            <p:cNvPr id="19" name="Freeform 5"/>
            <p:cNvSpPr>
              <a:spLocks noEditPoints="1"/>
            </p:cNvSpPr>
            <p:nvPr/>
          </p:nvSpPr>
          <p:spPr bwMode="gray">
            <a:xfrm>
              <a:off x="0" y="-2308"/>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 name="Title 1"/>
          <p:cNvSpPr>
            <a:spLocks noGrp="1"/>
          </p:cNvSpPr>
          <p:nvPr>
            <p:ph type="title"/>
          </p:nvPr>
        </p:nvSpPr>
        <p:spPr>
          <a:xfrm>
            <a:off x="866442" y="1362190"/>
            <a:ext cx="2987087" cy="1574808"/>
          </a:xfrm>
        </p:spPr>
        <p:txBody>
          <a:bodyPr anchor="b">
            <a:normAutofit/>
          </a:bodyPr>
          <a:lstStyle>
            <a:lvl1pPr algn="l">
              <a:defRPr sz="2400" b="0"/>
            </a:lvl1pPr>
          </a:lstStyle>
          <a:p>
            <a:r>
              <a:rPr lang="tr-TR" smtClean="0"/>
              <a:t>Asıl başlık stili için tıklatın</a:t>
            </a:r>
            <a:endParaRPr lang="en-US" dirty="0"/>
          </a:p>
        </p:txBody>
      </p:sp>
      <p:sp>
        <p:nvSpPr>
          <p:cNvPr id="3" name="Picture Placeholder 2"/>
          <p:cNvSpPr>
            <a:spLocks noGrp="1" noChangeAspect="1"/>
          </p:cNvSpPr>
          <p:nvPr>
            <p:ph type="pic" idx="1"/>
          </p:nvPr>
        </p:nvSpPr>
        <p:spPr>
          <a:xfrm>
            <a:off x="4722909" y="1320800"/>
            <a:ext cx="2791102" cy="42164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smtClean="0"/>
              <a:t>Resim eklemek için simgeyi tıklatın</a:t>
            </a:r>
            <a:endParaRPr lang="en-US" dirty="0"/>
          </a:p>
        </p:txBody>
      </p:sp>
      <p:sp>
        <p:nvSpPr>
          <p:cNvPr id="4" name="Text Placeholder 3"/>
          <p:cNvSpPr>
            <a:spLocks noGrp="1"/>
          </p:cNvSpPr>
          <p:nvPr>
            <p:ph type="body" sz="half" idx="2"/>
          </p:nvPr>
        </p:nvSpPr>
        <p:spPr>
          <a:xfrm>
            <a:off x="851591" y="3088562"/>
            <a:ext cx="3001938" cy="2448637"/>
          </a:xfrm>
        </p:spPr>
        <p:txBody>
          <a:bodyPr>
            <a:normAutofit/>
          </a:bodyPr>
          <a:lstStyle>
            <a:lvl1pPr marL="0" indent="0">
              <a:buNone/>
              <a:defRPr sz="14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Date Placeholder 4"/>
          <p:cNvSpPr>
            <a:spLocks noGrp="1"/>
          </p:cNvSpPr>
          <p:nvPr>
            <p:ph type="dt" sz="half" idx="10"/>
          </p:nvPr>
        </p:nvSpPr>
        <p:spPr/>
        <p:txBody>
          <a:bodyPr/>
          <a:lstStyle/>
          <a:p>
            <a:fld id="{8B92D3F2-4BA9-4189-8DBC-5048E9958CA3}" type="datetimeFigureOut">
              <a:rPr lang="tr-TR" smtClean="0"/>
              <a:pPr/>
              <a:t>3.10.2023</a:t>
            </a:fld>
            <a:endParaRPr lang="tr-TR"/>
          </a:p>
        </p:txBody>
      </p:sp>
      <p:sp>
        <p:nvSpPr>
          <p:cNvPr id="6" name="Footer Placeholder 5"/>
          <p:cNvSpPr>
            <a:spLocks noGrp="1"/>
          </p:cNvSpPr>
          <p:nvPr>
            <p:ph type="ftr" sz="quarter" idx="11"/>
          </p:nvPr>
        </p:nvSpPr>
        <p:spPr/>
        <p:txBody>
          <a:bodyPr/>
          <a:lstStyle/>
          <a:p>
            <a:endParaRPr lang="tr-TR"/>
          </a:p>
        </p:txBody>
      </p:sp>
      <p:sp>
        <p:nvSpPr>
          <p:cNvPr id="14" name="Rectangle 13"/>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1F09BDD9-3BCC-4C5E-A472-32D232312A63}" type="slidenum">
              <a:rPr lang="tr-TR" smtClean="0"/>
              <a:pPr/>
              <a:t>‹#›</a:t>
            </a:fld>
            <a:endParaRPr lang="tr-TR"/>
          </a:p>
        </p:txBody>
      </p:sp>
    </p:spTree>
    <p:extLst>
      <p:ext uri="{BB962C8B-B14F-4D97-AF65-F5344CB8AC3E}">
        <p14:creationId xmlns:p14="http://schemas.microsoft.com/office/powerpoint/2010/main" val="11363280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2308"/>
            <a:ext cx="9144000" cy="6860308"/>
            <a:chOff x="0" y="-2308"/>
            <a:chExt cx="9144000" cy="6860308"/>
          </a:xfrm>
        </p:grpSpPr>
        <p:sp>
          <p:nvSpPr>
            <p:cNvPr id="15" name="Rectangle 14"/>
            <p:cNvSpPr/>
            <p:nvPr/>
          </p:nvSpPr>
          <p:spPr>
            <a:xfrm>
              <a:off x="0" y="0"/>
              <a:ext cx="9144000" cy="6858000"/>
            </a:xfrm>
            <a:prstGeom prst="rect">
              <a:avLst/>
            </a:prstGeom>
            <a:blipFill>
              <a:blip r:embed="rId19">
                <a:duotone>
                  <a:schemeClr val="dk2">
                    <a:shade val="42000"/>
                    <a:hueMod val="42000"/>
                    <a:satMod val="124000"/>
                    <a:lumMod val="62000"/>
                  </a:schemeClr>
                  <a:schemeClr val="dk2">
                    <a:tint val="96000"/>
                    <a:satMod val="130000"/>
                  </a:schemeClr>
                </a:duotone>
              </a:blip>
              <a:srcRect/>
              <a:stretch>
                <a:fillRect l="-16667" r="-16667"/>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2" name="Oval 21"/>
            <p:cNvSpPr/>
            <p:nvPr/>
          </p:nvSpPr>
          <p:spPr>
            <a:xfrm>
              <a:off x="6299432" y="1676400"/>
              <a:ext cx="2819400" cy="2819400"/>
            </a:xfrm>
            <a:prstGeom prst="ellipse">
              <a:avLst/>
            </a:prstGeom>
            <a:gradFill flip="none" rotWithShape="1">
              <a:gsLst>
                <a:gs pos="0">
                  <a:schemeClr val="accent1">
                    <a:lumMod val="60000"/>
                    <a:lumOff val="40000"/>
                    <a:alpha val="7000"/>
                  </a:schemeClr>
                </a:gs>
                <a:gs pos="69000">
                  <a:schemeClr val="accent1">
                    <a:lumMod val="60000"/>
                    <a:lumOff val="40000"/>
                    <a:alpha val="0"/>
                  </a:schemeClr>
                </a:gs>
                <a:gs pos="36000">
                  <a:schemeClr val="accent1">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5689832" y="4618"/>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6299432" y="5865092"/>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6879"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6879" y="2895600"/>
              <a:ext cx="2362200" cy="2362200"/>
            </a:xfrm>
            <a:prstGeom prst="ellipse">
              <a:avLst/>
            </a:prstGeom>
            <a:gradFill flip="none" rotWithShape="1">
              <a:gsLst>
                <a:gs pos="0">
                  <a:schemeClr val="accent1">
                    <a:lumMod val="60000"/>
                    <a:lumOff val="40000"/>
                    <a:alpha val="8000"/>
                  </a:schemeClr>
                </a:gs>
                <a:gs pos="72000">
                  <a:schemeClr val="accent1">
                    <a:lumMod val="60000"/>
                    <a:lumOff val="40000"/>
                    <a:alpha val="0"/>
                  </a:schemeClr>
                </a:gs>
                <a:gs pos="36000">
                  <a:schemeClr val="accent1">
                    <a:lumMod val="60000"/>
                    <a:lumOff val="4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Freeform 5"/>
            <p:cNvSpPr/>
            <p:nvPr/>
          </p:nvSpPr>
          <p:spPr bwMode="gray">
            <a:xfrm rot="21010068">
              <a:off x="6359946" y="1790293"/>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4" name="Freeform 13"/>
            <p:cNvSpPr/>
            <p:nvPr/>
          </p:nvSpPr>
          <p:spPr bwMode="gray">
            <a:xfrm>
              <a:off x="485023" y="1854142"/>
              <a:ext cx="8173954" cy="4535226"/>
            </a:xfrm>
            <a:custGeom>
              <a:avLst/>
              <a:gdLst/>
              <a:ahLst/>
              <a:cxnLst/>
              <a:rect l="0" t="0" r="r" b="b"/>
              <a:pathLst>
                <a:path w="4960" h="2752">
                  <a:moveTo>
                    <a:pt x="0" y="0"/>
                  </a:moveTo>
                  <a:lnTo>
                    <a:pt x="0" y="324"/>
                  </a:lnTo>
                  <a:lnTo>
                    <a:pt x="0" y="1992"/>
                  </a:lnTo>
                  <a:lnTo>
                    <a:pt x="0" y="2752"/>
                  </a:lnTo>
                  <a:lnTo>
                    <a:pt x="4960" y="2752"/>
                  </a:lnTo>
                  <a:lnTo>
                    <a:pt x="4960" y="1992"/>
                  </a:lnTo>
                  <a:lnTo>
                    <a:pt x="4960" y="324"/>
                  </a:lnTo>
                  <a:lnTo>
                    <a:pt x="4960" y="0"/>
                  </a:lnTo>
                  <a:lnTo>
                    <a:pt x="4960" y="0"/>
                  </a:lnTo>
                  <a:lnTo>
                    <a:pt x="4734" y="34"/>
                  </a:lnTo>
                  <a:lnTo>
                    <a:pt x="4510" y="64"/>
                  </a:lnTo>
                  <a:lnTo>
                    <a:pt x="4284" y="90"/>
                  </a:lnTo>
                  <a:lnTo>
                    <a:pt x="4060" y="114"/>
                  </a:lnTo>
                  <a:lnTo>
                    <a:pt x="3836" y="132"/>
                  </a:lnTo>
                  <a:lnTo>
                    <a:pt x="3614" y="146"/>
                  </a:lnTo>
                  <a:lnTo>
                    <a:pt x="3392" y="158"/>
                  </a:lnTo>
                  <a:lnTo>
                    <a:pt x="3174" y="166"/>
                  </a:lnTo>
                  <a:lnTo>
                    <a:pt x="2960" y="172"/>
                  </a:lnTo>
                  <a:lnTo>
                    <a:pt x="2748" y="174"/>
                  </a:lnTo>
                  <a:lnTo>
                    <a:pt x="2542" y="174"/>
                  </a:lnTo>
                  <a:lnTo>
                    <a:pt x="2338" y="174"/>
                  </a:lnTo>
                  <a:lnTo>
                    <a:pt x="2140" y="170"/>
                  </a:lnTo>
                  <a:lnTo>
                    <a:pt x="1948" y="164"/>
                  </a:lnTo>
                  <a:lnTo>
                    <a:pt x="1762" y="156"/>
                  </a:lnTo>
                  <a:lnTo>
                    <a:pt x="1582" y="148"/>
                  </a:lnTo>
                  <a:lnTo>
                    <a:pt x="1410" y="138"/>
                  </a:lnTo>
                  <a:lnTo>
                    <a:pt x="1244" y="128"/>
                  </a:lnTo>
                  <a:lnTo>
                    <a:pt x="1088" y="116"/>
                  </a:lnTo>
                  <a:lnTo>
                    <a:pt x="938" y="104"/>
                  </a:lnTo>
                  <a:lnTo>
                    <a:pt x="668" y="78"/>
                  </a:lnTo>
                  <a:lnTo>
                    <a:pt x="438" y="54"/>
                  </a:lnTo>
                  <a:lnTo>
                    <a:pt x="254" y="34"/>
                  </a:lnTo>
                  <a:lnTo>
                    <a:pt x="116" y="16"/>
                  </a:lnTo>
                  <a:lnTo>
                    <a:pt x="0" y="0"/>
                  </a:lnTo>
                  <a:lnTo>
                    <a:pt x="0" y="0"/>
                  </a:lnTo>
                  <a:close/>
                </a:path>
              </a:pathLst>
            </a:custGeom>
            <a:solidFill>
              <a:schemeClr val="bg1"/>
            </a:solidFill>
            <a:ln>
              <a:noFill/>
            </a:ln>
          </p:spPr>
        </p:sp>
        <p:sp>
          <p:nvSpPr>
            <p:cNvPr id="16" name="Freeform 5"/>
            <p:cNvSpPr>
              <a:spLocks noEditPoints="1"/>
            </p:cNvSpPr>
            <p:nvPr/>
          </p:nvSpPr>
          <p:spPr bwMode="gray">
            <a:xfrm>
              <a:off x="0" y="-2308"/>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 name="Title Placeholder 1"/>
          <p:cNvSpPr>
            <a:spLocks noGrp="1"/>
          </p:cNvSpPr>
          <p:nvPr>
            <p:ph type="title"/>
          </p:nvPr>
        </p:nvSpPr>
        <p:spPr bwMode="gray">
          <a:xfrm>
            <a:off x="863564" y="925605"/>
            <a:ext cx="6346078" cy="711359"/>
          </a:xfrm>
          <a:prstGeom prst="rect">
            <a:avLst/>
          </a:prstGeom>
        </p:spPr>
        <p:txBody>
          <a:bodyPr vert="horz" lIns="91440" tIns="45720" rIns="91440" bIns="45720" rtlCol="0" anchor="ctr">
            <a:noAutofit/>
          </a:bodyPr>
          <a:lstStyle/>
          <a:p>
            <a:r>
              <a:rPr lang="tr-TR" smtClean="0"/>
              <a:t>Asıl başlık stili için tıklatın</a:t>
            </a:r>
            <a:endParaRPr lang="en-US" dirty="0"/>
          </a:p>
        </p:txBody>
      </p:sp>
      <p:sp>
        <p:nvSpPr>
          <p:cNvPr id="3" name="Text Placeholder 2"/>
          <p:cNvSpPr>
            <a:spLocks noGrp="1"/>
          </p:cNvSpPr>
          <p:nvPr>
            <p:ph type="body" idx="1"/>
          </p:nvPr>
        </p:nvSpPr>
        <p:spPr>
          <a:xfrm>
            <a:off x="866441" y="2489200"/>
            <a:ext cx="6343201" cy="3530600"/>
          </a:xfrm>
          <a:prstGeom prst="rect">
            <a:avLst/>
          </a:prstGeom>
        </p:spPr>
        <p:txBody>
          <a:bodyPr vert="horz" lIns="91440" tIns="45720" rIns="91440" bIns="4572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5" name="Footer Placeholder 4"/>
          <p:cNvSpPr>
            <a:spLocks noGrp="1"/>
          </p:cNvSpPr>
          <p:nvPr>
            <p:ph type="ftr" sz="quarter" idx="3"/>
          </p:nvPr>
        </p:nvSpPr>
        <p:spPr>
          <a:xfrm>
            <a:off x="590842" y="6365497"/>
            <a:ext cx="3859795" cy="228660"/>
          </a:xfrm>
          <a:prstGeom prst="rect">
            <a:avLst/>
          </a:prstGeom>
        </p:spPr>
        <p:txBody>
          <a:bodyPr vert="horz" lIns="91440" tIns="45720" rIns="91440" bIns="45720" rtlCol="0" anchor="b"/>
          <a:lstStyle>
            <a:lvl1pPr algn="l">
              <a:defRPr sz="1000" b="1" i="0">
                <a:solidFill>
                  <a:schemeClr val="accent1"/>
                </a:solidFill>
              </a:defRPr>
            </a:lvl1pPr>
          </a:lstStyle>
          <a:p>
            <a:endParaRPr lang="tr-TR"/>
          </a:p>
        </p:txBody>
      </p:sp>
      <p:sp>
        <p:nvSpPr>
          <p:cNvPr id="4" name="Date Placeholder 3"/>
          <p:cNvSpPr>
            <a:spLocks noGrp="1"/>
          </p:cNvSpPr>
          <p:nvPr>
            <p:ph type="dt" sz="half" idx="2"/>
          </p:nvPr>
        </p:nvSpPr>
        <p:spPr>
          <a:xfrm>
            <a:off x="7574443" y="6371444"/>
            <a:ext cx="990599" cy="228659"/>
          </a:xfrm>
          <a:prstGeom prst="rect">
            <a:avLst/>
          </a:prstGeom>
        </p:spPr>
        <p:txBody>
          <a:bodyPr vert="horz" lIns="91440" tIns="45720" rIns="91440" bIns="45720" rtlCol="0" anchor="b"/>
          <a:lstStyle>
            <a:lvl1pPr algn="r">
              <a:defRPr sz="900" b="1" i="0">
                <a:solidFill>
                  <a:schemeClr val="accent1"/>
                </a:solidFill>
              </a:defRPr>
            </a:lvl1pPr>
          </a:lstStyle>
          <a:p>
            <a:fld id="{8B92D3F2-4BA9-4189-8DBC-5048E9958CA3}" type="datetimeFigureOut">
              <a:rPr lang="tr-TR" smtClean="0"/>
              <a:pPr/>
              <a:t>3.10.2023</a:t>
            </a:fld>
            <a:endParaRPr lang="tr-TR"/>
          </a:p>
        </p:txBody>
      </p:sp>
      <p:sp>
        <p:nvSpPr>
          <p:cNvPr id="17" name="Rectangle 16"/>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a:xfrm>
            <a:off x="7766428" y="295730"/>
            <a:ext cx="628813" cy="767687"/>
          </a:xfrm>
          <a:prstGeom prst="rect">
            <a:avLst/>
          </a:prstGeom>
        </p:spPr>
        <p:txBody>
          <a:bodyPr vert="horz" lIns="91440" tIns="45720" rIns="91440" bIns="45720" rtlCol="0" anchor="b"/>
          <a:lstStyle>
            <a:lvl1pPr algn="ctr">
              <a:defRPr sz="2800" b="0" i="0">
                <a:solidFill>
                  <a:schemeClr val="bg1"/>
                </a:solidFill>
              </a:defRPr>
            </a:lvl1pPr>
          </a:lstStyle>
          <a:p>
            <a:fld id="{1F09BDD9-3BCC-4C5E-A472-32D232312A63}" type="slidenum">
              <a:rPr lang="tr-TR" smtClean="0"/>
              <a:pPr/>
              <a:t>‹#›</a:t>
            </a:fld>
            <a:endParaRPr lang="tr-TR"/>
          </a:p>
        </p:txBody>
      </p:sp>
    </p:spTree>
    <p:extLst>
      <p:ext uri="{BB962C8B-B14F-4D97-AF65-F5344CB8AC3E}">
        <p14:creationId xmlns:p14="http://schemas.microsoft.com/office/powerpoint/2010/main" val="2002200996"/>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 id="2147483786" r:id="rId12"/>
    <p:sldLayoutId id="2147483787" r:id="rId13"/>
    <p:sldLayoutId id="2147483788" r:id="rId14"/>
    <p:sldLayoutId id="2147483789" r:id="rId15"/>
    <p:sldLayoutId id="2147483790" r:id="rId16"/>
    <p:sldLayoutId id="2147483791" r:id="rId17"/>
  </p:sldLayoutIdLst>
  <p:txStyles>
    <p:titleStyle>
      <a:lvl1pPr algn="l" defTabSz="457200" rtl="0" eaLnBrk="1" latinLnBrk="0" hangingPunct="1">
        <a:spcBef>
          <a:spcPct val="0"/>
        </a:spcBef>
        <a:buNone/>
        <a:defRPr sz="32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685800" indent="-283464"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96012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23444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150876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18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0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225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24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hyperlink" Target="https://www.youtube.com/watch?v=zfxHpS6WkwM"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eg"/><Relationship Id="rId1" Type="http://schemas.openxmlformats.org/officeDocument/2006/relationships/slideLayout" Target="../slideLayouts/slideLayout2.xml"/><Relationship Id="rId5" Type="http://schemas.openxmlformats.org/officeDocument/2006/relationships/image" Target="../media/image23.jpg"/><Relationship Id="rId4" Type="http://schemas.openxmlformats.org/officeDocument/2006/relationships/image" Target="../media/image22.jpg"/></Relationships>
</file>

<file path=ppt/slides/_rels/slide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hyperlink" Target="https://www.pau.edu.tr/kalemyo"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www.pau.edu.tr/" TargetMode="External"/><Relationship Id="rId1" Type="http://schemas.openxmlformats.org/officeDocument/2006/relationships/slideLayout" Target="../slideLayouts/slideLayout2.xml"/><Relationship Id="rId4" Type="http://schemas.microsoft.com/office/2007/relationships/hdphoto" Target="../media/hdphoto2.wdp"/></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hyperlink" Target="http://www.pau.edu.tr/oidb/tr/sayfa/yonetmelik" TargetMode="Externa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diagramLayout" Target="../diagrams/layout2.xml"/><Relationship Id="rId13" Type="http://schemas.microsoft.com/office/2007/relationships/hdphoto" Target="../media/hdphoto3.wdp"/><Relationship Id="rId3" Type="http://schemas.openxmlformats.org/officeDocument/2006/relationships/diagramLayout" Target="../diagrams/layout1.xml"/><Relationship Id="rId7" Type="http://schemas.openxmlformats.org/officeDocument/2006/relationships/diagramData" Target="../diagrams/data2.xml"/><Relationship Id="rId12" Type="http://schemas.openxmlformats.org/officeDocument/2006/relationships/image" Target="../media/image5.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ctrTitle"/>
          </p:nvPr>
        </p:nvSpPr>
        <p:spPr>
          <a:xfrm>
            <a:off x="1349999" y="2007682"/>
            <a:ext cx="6341328" cy="1720216"/>
          </a:xfrm>
        </p:spPr>
        <p:txBody>
          <a:bodyPr>
            <a:noAutofit/>
          </a:bodyPr>
          <a:lstStyle/>
          <a:p>
            <a:pPr algn="ctr">
              <a:lnSpc>
                <a:spcPct val="100000"/>
              </a:lnSpc>
            </a:pPr>
            <a:r>
              <a:rPr lang="tr-TR" sz="2400" b="1" dirty="0">
                <a:solidFill>
                  <a:srgbClr val="002060"/>
                </a:solidFill>
              </a:rPr>
              <a:t>PAMUKKALE ÜNİVERSİTESİ</a:t>
            </a:r>
            <a:r>
              <a:rPr lang="tr-TR" sz="2100" dirty="0">
                <a:solidFill>
                  <a:srgbClr val="002060"/>
                </a:solidFill>
              </a:rPr>
              <a:t/>
            </a:r>
            <a:br>
              <a:rPr lang="tr-TR" sz="2100" dirty="0">
                <a:solidFill>
                  <a:srgbClr val="002060"/>
                </a:solidFill>
              </a:rPr>
            </a:br>
            <a:r>
              <a:rPr lang="tr-TR" sz="2100" dirty="0">
                <a:solidFill>
                  <a:srgbClr val="002060"/>
                </a:solidFill>
              </a:rPr>
              <a:t/>
            </a:r>
            <a:br>
              <a:rPr lang="tr-TR" sz="2100" dirty="0">
                <a:solidFill>
                  <a:srgbClr val="002060"/>
                </a:solidFill>
              </a:rPr>
            </a:br>
            <a:r>
              <a:rPr lang="tr-TR" sz="2100" dirty="0" smtClean="0">
                <a:solidFill>
                  <a:srgbClr val="002060"/>
                </a:solidFill>
              </a:rPr>
              <a:t>ORYANTASYON PROGRAMI</a:t>
            </a:r>
            <a:r>
              <a:rPr lang="tr-TR" sz="2100" dirty="0">
                <a:solidFill>
                  <a:srgbClr val="002060"/>
                </a:solidFill>
              </a:rPr>
              <a:t/>
            </a:r>
            <a:br>
              <a:rPr lang="tr-TR" sz="2100" dirty="0">
                <a:solidFill>
                  <a:srgbClr val="002060"/>
                </a:solidFill>
              </a:rPr>
            </a:br>
            <a:r>
              <a:rPr lang="tr-TR" sz="2100" i="1" dirty="0">
                <a:solidFill>
                  <a:srgbClr val="002060"/>
                </a:solidFill>
              </a:rPr>
              <a:t>02-06 EKİM 2023</a:t>
            </a:r>
          </a:p>
        </p:txBody>
      </p:sp>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9250" y="2007681"/>
            <a:ext cx="1413888" cy="1413888"/>
          </a:xfrm>
          <a:prstGeom prst="rect">
            <a:avLst/>
          </a:prstGeom>
        </p:spPr>
      </p:pic>
      <p:pic>
        <p:nvPicPr>
          <p:cNvPr id="5" name="Resim 4"/>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0" b="100000" l="0" r="100000">
                        <a14:foregroundMark x1="18988" y1="15716" x2="84405" y2="81129"/>
                        <a14:foregroundMark x1="84405" y1="81129" x2="93452" y2="33131"/>
                        <a14:foregroundMark x1="93452" y1="33131" x2="56607" y2="5583"/>
                        <a14:foregroundMark x1="56607" y1="5583" x2="18452" y2="16141"/>
                        <a14:foregroundMark x1="18452" y1="16141" x2="8393" y2="59709"/>
                        <a14:foregroundMark x1="8393" y1="59709" x2="30833" y2="87257"/>
                        <a14:foregroundMark x1="30833" y1="87257" x2="68036" y2="88107"/>
                        <a14:foregroundMark x1="68036" y1="88107" x2="83750" y2="79976"/>
                        <a14:foregroundMark x1="83750" y1="79976" x2="17857" y2="74029"/>
                        <a14:foregroundMark x1="17857" y1="74029" x2="77917" y2="11044"/>
                        <a14:foregroundMark x1="77917" y1="11044" x2="63810" y2="80765"/>
                        <a14:foregroundMark x1="63810" y1="80765" x2="40417" y2="5704"/>
                        <a14:foregroundMark x1="40417" y1="5704" x2="13274" y2="70206"/>
                        <a14:foregroundMark x1="13274" y1="70206" x2="90238" y2="41748"/>
                        <a14:foregroundMark x1="90238" y1="41748" x2="13393" y2="29733"/>
                      </a14:backgroundRemoval>
                    </a14:imgEffect>
                  </a14:imgLayer>
                </a14:imgProps>
              </a:ext>
              <a:ext uri="{28A0092B-C50C-407E-A947-70E740481C1C}">
                <a14:useLocalDpi xmlns:a14="http://schemas.microsoft.com/office/drawing/2010/main" val="0"/>
              </a:ext>
            </a:extLst>
          </a:blip>
          <a:srcRect l="3200" t="508" r="1463" b="3283"/>
          <a:stretch/>
        </p:blipFill>
        <p:spPr>
          <a:xfrm>
            <a:off x="6984282" y="2007681"/>
            <a:ext cx="1414090" cy="1414800"/>
          </a:xfrm>
          <a:prstGeom prst="rect">
            <a:avLst/>
          </a:prstGeom>
        </p:spPr>
      </p:pic>
      <p:sp>
        <p:nvSpPr>
          <p:cNvPr id="7" name="Başlık 1"/>
          <p:cNvSpPr txBox="1">
            <a:spLocks/>
          </p:cNvSpPr>
          <p:nvPr/>
        </p:nvSpPr>
        <p:spPr>
          <a:xfrm>
            <a:off x="2882418" y="4049078"/>
            <a:ext cx="3276491" cy="502920"/>
          </a:xfrm>
          <a:prstGeom prst="rect">
            <a:avLst/>
          </a:prstGeom>
        </p:spPr>
        <p:txBody>
          <a:bodyPr vert="horz" lIns="68580" tIns="34290" rIns="68580" bIns="34290" rtlCol="0" anchor="b">
            <a:noAutofit/>
          </a:bodyPr>
          <a:lstStyle>
            <a:lvl1pPr algn="l" defTabSz="914400" rtl="0" eaLnBrk="1" latinLnBrk="0" hangingPunct="1">
              <a:lnSpc>
                <a:spcPct val="90000"/>
              </a:lnSpc>
              <a:spcBef>
                <a:spcPct val="0"/>
              </a:spcBef>
              <a:buNone/>
              <a:defRPr sz="6000" kern="1200" cap="all" baseline="0">
                <a:solidFill>
                  <a:schemeClr val="tx1"/>
                </a:solidFill>
                <a:latin typeface="+mj-lt"/>
                <a:ea typeface="+mj-ea"/>
                <a:cs typeface="+mj-cs"/>
              </a:defRPr>
            </a:lvl1pPr>
          </a:lstStyle>
          <a:p>
            <a:pPr algn="ctr"/>
            <a:r>
              <a:rPr lang="tr-TR" sz="1800" cap="none" dirty="0">
                <a:solidFill>
                  <a:srgbClr val="002060"/>
                </a:solidFill>
                <a:latin typeface="Century Gothic" panose="020B0502020202020204" pitchFamily="34" charset="0"/>
              </a:rPr>
              <a:t>www.pau.edu.tr/pdrem</a:t>
            </a:r>
          </a:p>
        </p:txBody>
      </p:sp>
    </p:spTree>
    <p:extLst>
      <p:ext uri="{BB962C8B-B14F-4D97-AF65-F5344CB8AC3E}">
        <p14:creationId xmlns:p14="http://schemas.microsoft.com/office/powerpoint/2010/main" val="25436995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ctrTitle"/>
          </p:nvPr>
        </p:nvSpPr>
        <p:spPr>
          <a:xfrm>
            <a:off x="1187624" y="404664"/>
            <a:ext cx="7056784" cy="1944216"/>
          </a:xfrm>
        </p:spPr>
        <p:txBody>
          <a:bodyPr>
            <a:normAutofit/>
          </a:bodyPr>
          <a:lstStyle/>
          <a:p>
            <a:pPr algn="ctr"/>
            <a:r>
              <a:rPr lang="tr-TR" sz="3600" b="1" i="1" dirty="0">
                <a:solidFill>
                  <a:srgbClr val="FFC000"/>
                </a:solidFill>
              </a:rPr>
              <a:t>MESLEK YÜKSEKOKULUMUZ </a:t>
            </a:r>
            <a:br>
              <a:rPr lang="tr-TR" sz="3600" b="1" i="1" dirty="0">
                <a:solidFill>
                  <a:srgbClr val="FFC000"/>
                </a:solidFill>
              </a:rPr>
            </a:br>
            <a:r>
              <a:rPr lang="tr-TR" sz="3600" b="1" i="1" dirty="0">
                <a:solidFill>
                  <a:srgbClr val="FFC000"/>
                </a:solidFill>
              </a:rPr>
              <a:t>İLE İLGİLİ BİLGİLER</a:t>
            </a:r>
          </a:p>
        </p:txBody>
      </p:sp>
      <p:pic>
        <p:nvPicPr>
          <p:cNvPr id="4" name="Picture 2" descr="IMG_2179">
            <a:extLst>
              <a:ext uri="{FF2B5EF4-FFF2-40B4-BE49-F238E27FC236}">
                <a16:creationId xmlns:a16="http://schemas.microsoft.com/office/drawing/2014/main" xmlns="" id="{F5B73CE7-656C-4D39-BB86-566CCB2565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3434" y="2492896"/>
            <a:ext cx="6025163" cy="37110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36332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3">
            <a:extLst>
              <a:ext uri="{FF2B5EF4-FFF2-40B4-BE49-F238E27FC236}">
                <a16:creationId xmlns:a16="http://schemas.microsoft.com/office/drawing/2014/main" xmlns="" id="{00A2AC91-93BC-41AC-AACD-E116C384DC2B}"/>
              </a:ext>
            </a:extLst>
          </p:cNvPr>
          <p:cNvSpPr>
            <a:spLocks noGrp="1"/>
          </p:cNvSpPr>
          <p:nvPr>
            <p:ph type="sldNum" sz="quarter" idx="4294967295"/>
          </p:nvPr>
        </p:nvSpPr>
        <p:spPr>
          <a:xfrm>
            <a:off x="6572250" y="1143000"/>
            <a:ext cx="2057400" cy="273844"/>
          </a:xfrm>
          <a:prstGeom prst="rect">
            <a:avLst/>
          </a:prstGeom>
        </p:spPr>
        <p:txBody>
          <a:bodyPr vert="horz" lIns="68580" tIns="34290" rIns="68580" bIns="34290" rtlCol="0" anchor="ctr"/>
          <a:lstStyle>
            <a:defPPr>
              <a:defRPr lang="tr-TR"/>
            </a:defPPr>
            <a:lvl1pPr marL="0" algn="r" defTabSz="685800" rtl="0" eaLnBrk="1" latinLnBrk="0" hangingPunct="1">
              <a:defRPr sz="788" kern="1200">
                <a:solidFill>
                  <a:schemeClr val="tx1">
                    <a:tint val="75000"/>
                  </a:schemeClr>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F302176B-0E47-46AC-8F43-DAB4B8A37D06}" type="slidenum">
              <a:rPr lang="tr-TR" smtClean="0"/>
              <a:pPr/>
              <a:t>11</a:t>
            </a:fld>
            <a:endParaRPr lang="tr-TR"/>
          </a:p>
        </p:txBody>
      </p:sp>
      <p:pic>
        <p:nvPicPr>
          <p:cNvPr id="2050" name="Picture 2" descr="DJI_0574">
            <a:extLst>
              <a:ext uri="{FF2B5EF4-FFF2-40B4-BE49-F238E27FC236}">
                <a16:creationId xmlns:a16="http://schemas.microsoft.com/office/drawing/2014/main" xmlns="" id="{C57F01E3-CC74-4BF8-B273-38B80AF8FB8F}"/>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6875" t="1389" r="-6875" b="9757"/>
          <a:stretch/>
        </p:blipFill>
        <p:spPr bwMode="auto">
          <a:xfrm rot="21232164">
            <a:off x="514766" y="2074754"/>
            <a:ext cx="3904217" cy="2601798"/>
          </a:xfrm>
          <a:prstGeom prst="rect">
            <a:avLst/>
          </a:prstGeom>
          <a:noFill/>
          <a:extLst>
            <a:ext uri="{909E8E84-426E-40DD-AFC4-6F175D3DCCD1}">
              <a14:hiddenFill xmlns:a14="http://schemas.microsoft.com/office/drawing/2010/main">
                <a:solidFill>
                  <a:srgbClr val="FFFFFF"/>
                </a:solidFill>
              </a14:hiddenFill>
            </a:ext>
          </a:extLst>
        </p:spPr>
      </p:pic>
      <p:pic>
        <p:nvPicPr>
          <p:cNvPr id="5" name="Resim 4">
            <a:extLst>
              <a:ext uri="{FF2B5EF4-FFF2-40B4-BE49-F238E27FC236}">
                <a16:creationId xmlns:a16="http://schemas.microsoft.com/office/drawing/2014/main" xmlns="" id="{72569200-6F81-4A55-90BD-980E7FC28CFC}"/>
              </a:ext>
            </a:extLst>
          </p:cNvPr>
          <p:cNvPicPr>
            <a:picLocks noChangeAspect="1"/>
          </p:cNvPicPr>
          <p:nvPr/>
        </p:nvPicPr>
        <p:blipFill>
          <a:blip r:embed="rId3"/>
          <a:stretch>
            <a:fillRect/>
          </a:stretch>
        </p:blipFill>
        <p:spPr>
          <a:xfrm rot="635532">
            <a:off x="4889301" y="2524708"/>
            <a:ext cx="3841683" cy="2558561"/>
          </a:xfrm>
          <a:prstGeom prst="rect">
            <a:avLst/>
          </a:prstGeom>
        </p:spPr>
      </p:pic>
    </p:spTree>
    <p:extLst>
      <p:ext uri="{BB962C8B-B14F-4D97-AF65-F5344CB8AC3E}">
        <p14:creationId xmlns:p14="http://schemas.microsoft.com/office/powerpoint/2010/main" val="24522328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xmlns="" id="{782A0881-F84F-4B23-B8AA-35404372E716}"/>
              </a:ext>
            </a:extLst>
          </p:cNvPr>
          <p:cNvSpPr>
            <a:spLocks noGrp="1"/>
          </p:cNvSpPr>
          <p:nvPr>
            <p:ph type="title"/>
          </p:nvPr>
        </p:nvSpPr>
        <p:spPr/>
        <p:txBody>
          <a:bodyPr/>
          <a:lstStyle/>
          <a:p>
            <a:endParaRPr lang="tr-TR"/>
          </a:p>
        </p:txBody>
      </p:sp>
      <p:sp>
        <p:nvSpPr>
          <p:cNvPr id="3" name="İçerik Yer Tutucusu 2">
            <a:extLst>
              <a:ext uri="{FF2B5EF4-FFF2-40B4-BE49-F238E27FC236}">
                <a16:creationId xmlns:a16="http://schemas.microsoft.com/office/drawing/2014/main" xmlns="" id="{0FD8E802-CA8D-4555-BAFE-9D5A68D47633}"/>
              </a:ext>
            </a:extLst>
          </p:cNvPr>
          <p:cNvSpPr>
            <a:spLocks noGrp="1"/>
          </p:cNvSpPr>
          <p:nvPr>
            <p:ph idx="1"/>
          </p:nvPr>
        </p:nvSpPr>
        <p:spPr>
          <a:xfrm>
            <a:off x="342900" y="2286001"/>
            <a:ext cx="8296465" cy="3504629"/>
          </a:xfrm>
        </p:spPr>
        <p:txBody>
          <a:bodyPr>
            <a:normAutofit fontScale="92500" lnSpcReduction="10000"/>
          </a:bodyPr>
          <a:lstStyle/>
          <a:p>
            <a:pPr marL="257175" indent="-257175" algn="just">
              <a:lnSpc>
                <a:spcPct val="150000"/>
              </a:lnSpc>
              <a:buFont typeface="Arial" panose="020B0604020202020204" pitchFamily="34" charset="0"/>
              <a:buChar char="•"/>
            </a:pPr>
            <a:r>
              <a:rPr lang="tr-TR" dirty="0">
                <a:solidFill>
                  <a:srgbClr val="333333"/>
                </a:solidFill>
                <a:latin typeface="Roboto"/>
              </a:rPr>
              <a:t>Meslek Yüksekokulumuz 2010 yılının Eylül ayında kurulmuş ve 20 Mart 2019 tarihinde yeni binasına taşınmıştır. </a:t>
            </a:r>
          </a:p>
          <a:p>
            <a:pPr marL="257175" indent="-257175" algn="just">
              <a:lnSpc>
                <a:spcPct val="150000"/>
              </a:lnSpc>
              <a:buFont typeface="Arial" panose="020B0604020202020204" pitchFamily="34" charset="0"/>
              <a:buChar char="•"/>
            </a:pPr>
            <a:r>
              <a:rPr lang="tr-TR" dirty="0">
                <a:solidFill>
                  <a:srgbClr val="333333"/>
                </a:solidFill>
                <a:latin typeface="Roboto"/>
              </a:rPr>
              <a:t>Yeni okulumuz  27 dönüm arazide 7260 metrekare kapalı alana sahiptir.</a:t>
            </a:r>
          </a:p>
          <a:p>
            <a:pPr marL="257175" indent="-257175" algn="just">
              <a:lnSpc>
                <a:spcPct val="150000"/>
              </a:lnSpc>
              <a:buFont typeface="Arial" panose="020B0604020202020204" pitchFamily="34" charset="0"/>
              <a:buChar char="•"/>
            </a:pPr>
            <a:r>
              <a:rPr lang="tr-TR" dirty="0">
                <a:solidFill>
                  <a:srgbClr val="333333"/>
                </a:solidFill>
                <a:latin typeface="Roboto"/>
              </a:rPr>
              <a:t>Yeni binamızda  Akademik - idari personel ofisleri, 300 kişilik konferans salonu, 350 kişilik yemekhane, bilgisayar laboratuvarı, kütüphane, kantin, öğrenci etüt salonları, mescit bulunmaktadır.</a:t>
            </a:r>
          </a:p>
          <a:p>
            <a:pPr marL="0" indent="0" algn="ctr">
              <a:lnSpc>
                <a:spcPct val="150000"/>
              </a:lnSpc>
              <a:buNone/>
            </a:pPr>
            <a:r>
              <a:rPr lang="tr-TR" dirty="0">
                <a:solidFill>
                  <a:srgbClr val="333333"/>
                </a:solidFill>
                <a:latin typeface="Roboto"/>
              </a:rPr>
              <a:t>Okulumuzun tanıtım videosunu </a:t>
            </a:r>
            <a:r>
              <a:rPr lang="tr-TR" dirty="0">
                <a:solidFill>
                  <a:srgbClr val="333333"/>
                </a:solidFill>
                <a:latin typeface="Roboto"/>
                <a:hlinkClick r:id="rId2"/>
              </a:rPr>
              <a:t>https://www.youtube.com/watch?v=zfxHpS6WkwM</a:t>
            </a:r>
            <a:r>
              <a:rPr lang="tr-TR" dirty="0">
                <a:solidFill>
                  <a:srgbClr val="333333"/>
                </a:solidFill>
                <a:latin typeface="Roboto"/>
              </a:rPr>
              <a:t> linkinden izleyebilirsiniz.</a:t>
            </a:r>
          </a:p>
          <a:p>
            <a:endParaRPr lang="tr-TR" dirty="0"/>
          </a:p>
        </p:txBody>
      </p:sp>
      <p:sp>
        <p:nvSpPr>
          <p:cNvPr id="4" name="Slayt Numarası Yer Tutucusu 3">
            <a:extLst>
              <a:ext uri="{FF2B5EF4-FFF2-40B4-BE49-F238E27FC236}">
                <a16:creationId xmlns:a16="http://schemas.microsoft.com/office/drawing/2014/main" xmlns="" id="{94178B29-415A-436C-A714-2F29F2489A5D}"/>
              </a:ext>
            </a:extLst>
          </p:cNvPr>
          <p:cNvSpPr>
            <a:spLocks noGrp="1"/>
          </p:cNvSpPr>
          <p:nvPr>
            <p:ph type="sldNum" sz="quarter" idx="4294967295"/>
          </p:nvPr>
        </p:nvSpPr>
        <p:spPr>
          <a:xfrm>
            <a:off x="6572250" y="1143000"/>
            <a:ext cx="2057400" cy="273844"/>
          </a:xfrm>
          <a:prstGeom prst="rect">
            <a:avLst/>
          </a:prstGeom>
        </p:spPr>
        <p:txBody>
          <a:bodyPr vert="horz" lIns="68580" tIns="34290" rIns="68580" bIns="34290" rtlCol="0" anchor="ctr"/>
          <a:lstStyle>
            <a:defPPr>
              <a:defRPr lang="tr-TR"/>
            </a:defPPr>
            <a:lvl1pPr marL="0" algn="r" defTabSz="685800" rtl="0" eaLnBrk="1" latinLnBrk="0" hangingPunct="1">
              <a:defRPr sz="788" kern="1200">
                <a:solidFill>
                  <a:schemeClr val="tx1">
                    <a:tint val="75000"/>
                  </a:schemeClr>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F302176B-0E47-46AC-8F43-DAB4B8A37D06}" type="slidenum">
              <a:rPr lang="tr-TR" smtClean="0"/>
              <a:pPr/>
              <a:t>12</a:t>
            </a:fld>
            <a:endParaRPr lang="tr-TR"/>
          </a:p>
        </p:txBody>
      </p:sp>
    </p:spTree>
    <p:extLst>
      <p:ext uri="{BB962C8B-B14F-4D97-AF65-F5344CB8AC3E}">
        <p14:creationId xmlns:p14="http://schemas.microsoft.com/office/powerpoint/2010/main" val="27107781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a:xfrm>
            <a:off x="763005" y="889220"/>
            <a:ext cx="7560839" cy="587373"/>
          </a:xfrm>
        </p:spPr>
        <p:txBody>
          <a:bodyPr>
            <a:noAutofit/>
          </a:bodyPr>
          <a:lstStyle/>
          <a:p>
            <a:pPr algn="ctr"/>
            <a:r>
              <a:rPr lang="tr-TR" sz="2100" b="1" i="1" dirty="0">
                <a:solidFill>
                  <a:srgbClr val="FFC000"/>
                </a:solidFill>
              </a:rPr>
              <a:t>MESLEK </a:t>
            </a:r>
            <a:r>
              <a:rPr lang="tr-TR" sz="2100" b="1" i="1" dirty="0" smtClean="0">
                <a:solidFill>
                  <a:srgbClr val="FFC000"/>
                </a:solidFill>
              </a:rPr>
              <a:t>YÜKSEKOKULU </a:t>
            </a:r>
            <a:r>
              <a:rPr lang="tr-TR" sz="2100" b="1" i="1" dirty="0">
                <a:solidFill>
                  <a:srgbClr val="FFC000"/>
                </a:solidFill>
              </a:rPr>
              <a:t>YÖNETİMİ</a:t>
            </a:r>
          </a:p>
        </p:txBody>
      </p:sp>
      <p:sp>
        <p:nvSpPr>
          <p:cNvPr id="2" name="İçerik Yer Tutucusu 1"/>
          <p:cNvSpPr>
            <a:spLocks noGrp="1"/>
          </p:cNvSpPr>
          <p:nvPr>
            <p:ph idx="1"/>
          </p:nvPr>
        </p:nvSpPr>
        <p:spPr>
          <a:xfrm>
            <a:off x="57150" y="3089330"/>
            <a:ext cx="8972550" cy="3436014"/>
          </a:xfrm>
        </p:spPr>
        <p:txBody>
          <a:bodyPr>
            <a:noAutofit/>
          </a:bodyPr>
          <a:lstStyle/>
          <a:p>
            <a:pPr marL="0" indent="0" algn="ctr">
              <a:buNone/>
            </a:pPr>
            <a:r>
              <a:rPr lang="tr-TR" sz="1200" b="1" dirty="0">
                <a:solidFill>
                  <a:schemeClr val="tx1"/>
                </a:solidFill>
              </a:rPr>
              <a:t>MÜDÜR</a:t>
            </a:r>
            <a:endParaRPr lang="tr-TR" sz="1200" dirty="0">
              <a:solidFill>
                <a:schemeClr val="tx1"/>
              </a:solidFill>
            </a:endParaRPr>
          </a:p>
          <a:p>
            <a:pPr marL="0" indent="0" algn="ctr">
              <a:buNone/>
            </a:pPr>
            <a:r>
              <a:rPr lang="tr-TR" sz="1200" dirty="0">
                <a:solidFill>
                  <a:schemeClr val="tx1"/>
                </a:solidFill>
              </a:rPr>
              <a:t>Prof. Dr. Mustafa BEYAZIT</a:t>
            </a:r>
          </a:p>
          <a:p>
            <a:pPr marL="0" indent="0" algn="ctr">
              <a:buNone/>
            </a:pPr>
            <a:endParaRPr lang="tr-TR" sz="1000" b="1" dirty="0">
              <a:solidFill>
                <a:schemeClr val="tx1"/>
              </a:solidFill>
            </a:endParaRPr>
          </a:p>
          <a:p>
            <a:pPr marL="0" indent="0" algn="ctr">
              <a:buNone/>
            </a:pPr>
            <a:endParaRPr lang="tr-TR" sz="1000" b="1" dirty="0">
              <a:solidFill>
                <a:schemeClr val="tx1"/>
              </a:solidFill>
            </a:endParaRPr>
          </a:p>
          <a:p>
            <a:pPr marL="0" indent="0" algn="ctr">
              <a:buNone/>
            </a:pPr>
            <a:endParaRPr lang="tr-TR" sz="1000" b="1" dirty="0">
              <a:solidFill>
                <a:schemeClr val="tx1"/>
              </a:solidFill>
            </a:endParaRPr>
          </a:p>
          <a:p>
            <a:pPr marL="0" indent="0" algn="ctr">
              <a:buNone/>
            </a:pPr>
            <a:endParaRPr lang="tr-TR" sz="1000" b="1" dirty="0">
              <a:solidFill>
                <a:schemeClr val="tx1"/>
              </a:solidFill>
            </a:endParaRPr>
          </a:p>
          <a:p>
            <a:pPr marL="0" indent="0" algn="ctr">
              <a:buNone/>
            </a:pPr>
            <a:endParaRPr lang="tr-TR" sz="1000" b="1" dirty="0">
              <a:solidFill>
                <a:schemeClr val="tx1"/>
              </a:solidFill>
            </a:endParaRPr>
          </a:p>
          <a:p>
            <a:pPr marL="0" indent="0" algn="ctr">
              <a:buNone/>
            </a:pPr>
            <a:r>
              <a:rPr lang="tr-TR" sz="1000" b="1" dirty="0">
                <a:solidFill>
                  <a:schemeClr val="tx1"/>
                </a:solidFill>
              </a:rPr>
              <a:t>MÜDÜR YARDIMCISI</a:t>
            </a:r>
            <a:r>
              <a:rPr lang="tr-TR" sz="1200" b="1" dirty="0">
                <a:solidFill>
                  <a:schemeClr val="tx1"/>
                </a:solidFill>
              </a:rPr>
              <a:t>		                                                            </a:t>
            </a:r>
            <a:r>
              <a:rPr lang="tr-TR" sz="1200" b="1" dirty="0" smtClean="0">
                <a:solidFill>
                  <a:schemeClr val="tx1"/>
                </a:solidFill>
              </a:rPr>
              <a:t>			</a:t>
            </a:r>
            <a:r>
              <a:rPr lang="tr-TR" sz="1000" b="1" dirty="0" smtClean="0">
                <a:solidFill>
                  <a:schemeClr val="tx1"/>
                </a:solidFill>
              </a:rPr>
              <a:t>MÜDÜR</a:t>
            </a:r>
            <a:r>
              <a:rPr lang="tr-TR" sz="1200" b="1" dirty="0" smtClean="0">
                <a:solidFill>
                  <a:schemeClr val="tx1"/>
                </a:solidFill>
              </a:rPr>
              <a:t> </a:t>
            </a:r>
            <a:r>
              <a:rPr lang="tr-TR" sz="1000" b="1" dirty="0">
                <a:solidFill>
                  <a:schemeClr val="tx1"/>
                </a:solidFill>
              </a:rPr>
              <a:t>YARDIMCISI</a:t>
            </a:r>
            <a:endParaRPr lang="tr-TR" sz="1200" b="1" dirty="0">
              <a:solidFill>
                <a:schemeClr val="tx1"/>
              </a:solidFill>
            </a:endParaRPr>
          </a:p>
          <a:p>
            <a:pPr marL="0" indent="0" algn="ctr">
              <a:buNone/>
            </a:pPr>
            <a:r>
              <a:rPr lang="tr-TR" sz="1000" dirty="0">
                <a:solidFill>
                  <a:schemeClr val="tx1"/>
                </a:solidFill>
              </a:rPr>
              <a:t>Doç. Dr. </a:t>
            </a:r>
            <a:r>
              <a:rPr lang="tr-TR" sz="1000" dirty="0">
                <a:solidFill>
                  <a:schemeClr val="tx1"/>
                </a:solidFill>
              </a:rPr>
              <a:t>Tamer </a:t>
            </a:r>
            <a:r>
              <a:rPr lang="tr-TR" sz="1000" dirty="0">
                <a:solidFill>
                  <a:schemeClr val="tx1"/>
                </a:solidFill>
              </a:rPr>
              <a:t>BARAN 	                                                     </a:t>
            </a:r>
            <a:r>
              <a:rPr lang="tr-TR" sz="1000" dirty="0" smtClean="0">
                <a:solidFill>
                  <a:schemeClr val="tx1"/>
                </a:solidFill>
              </a:rPr>
              <a:t>			  Dr</a:t>
            </a:r>
            <a:r>
              <a:rPr lang="tr-TR" sz="1000" dirty="0">
                <a:solidFill>
                  <a:schemeClr val="tx1"/>
                </a:solidFill>
              </a:rPr>
              <a:t>. </a:t>
            </a:r>
            <a:r>
              <a:rPr lang="tr-TR" sz="1000" dirty="0">
                <a:solidFill>
                  <a:schemeClr val="tx1"/>
                </a:solidFill>
              </a:rPr>
              <a:t>Öğr. Üyesi Ayça KARAHAN</a:t>
            </a:r>
          </a:p>
          <a:p>
            <a:pPr marL="0" indent="0">
              <a:buNone/>
            </a:pPr>
            <a:r>
              <a:rPr lang="tr-TR" sz="1200" dirty="0">
                <a:solidFill>
                  <a:schemeClr val="tx1"/>
                </a:solidFill>
              </a:rPr>
              <a:t>	</a:t>
            </a:r>
            <a:endParaRPr lang="tr-TR" sz="1000" b="1" dirty="0">
              <a:solidFill>
                <a:schemeClr val="tx1"/>
              </a:solidFill>
            </a:endParaRPr>
          </a:p>
          <a:p>
            <a:pPr marL="0" indent="0" algn="ctr">
              <a:buNone/>
            </a:pPr>
            <a:r>
              <a:rPr lang="tr-TR" sz="1000" b="1" dirty="0">
                <a:solidFill>
                  <a:schemeClr val="tx1"/>
                </a:solidFill>
              </a:rPr>
              <a:t>YÜKSEKOKUL </a:t>
            </a:r>
            <a:r>
              <a:rPr lang="tr-TR" sz="1000" b="1" dirty="0" smtClean="0">
                <a:solidFill>
                  <a:schemeClr val="tx1"/>
                </a:solidFill>
              </a:rPr>
              <a:t>SEKRETER V.</a:t>
            </a:r>
            <a:endParaRPr lang="tr-TR" sz="1000" b="1" dirty="0">
              <a:solidFill>
                <a:schemeClr val="tx1"/>
              </a:solidFill>
            </a:endParaRPr>
          </a:p>
          <a:p>
            <a:pPr marL="0" indent="0" algn="ctr">
              <a:buNone/>
            </a:pPr>
            <a:r>
              <a:rPr lang="tr-TR" sz="1000" dirty="0">
                <a:solidFill>
                  <a:schemeClr val="tx1"/>
                </a:solidFill>
              </a:rPr>
              <a:t>Mehmet TAŞLICALI</a:t>
            </a:r>
          </a:p>
        </p:txBody>
      </p:sp>
      <p:sp>
        <p:nvSpPr>
          <p:cNvPr id="4" name="Slayt Numarası Yer Tutucusu 3"/>
          <p:cNvSpPr>
            <a:spLocks noGrp="1"/>
          </p:cNvSpPr>
          <p:nvPr>
            <p:ph type="sldNum" sz="quarter" idx="4294967295"/>
          </p:nvPr>
        </p:nvSpPr>
        <p:spPr>
          <a:xfrm>
            <a:off x="6572250" y="1143000"/>
            <a:ext cx="2057400" cy="273844"/>
          </a:xfrm>
          <a:prstGeom prst="rect">
            <a:avLst/>
          </a:prstGeom>
        </p:spPr>
        <p:txBody>
          <a:bodyPr vert="horz" lIns="68580" tIns="34290" rIns="68580" bIns="34290" rtlCol="0" anchor="ctr"/>
          <a:lstStyle>
            <a:defPPr>
              <a:defRPr lang="tr-TR"/>
            </a:defPPr>
            <a:lvl1pPr marL="0" algn="r" defTabSz="685800" rtl="0" eaLnBrk="1" latinLnBrk="0" hangingPunct="1">
              <a:defRPr sz="788" kern="1200">
                <a:solidFill>
                  <a:schemeClr val="tx1">
                    <a:tint val="75000"/>
                  </a:schemeClr>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F302176B-0E47-46AC-8F43-DAB4B8A37D06}" type="slidenum">
              <a:rPr lang="tr-TR" smtClean="0"/>
              <a:pPr/>
              <a:t>13</a:t>
            </a:fld>
            <a:endParaRPr lang="tr-TR"/>
          </a:p>
        </p:txBody>
      </p:sp>
      <p:pic>
        <p:nvPicPr>
          <p:cNvPr id="5" name="Resim 4">
            <a:extLst>
              <a:ext uri="{FF2B5EF4-FFF2-40B4-BE49-F238E27FC236}">
                <a16:creationId xmlns:a16="http://schemas.microsoft.com/office/drawing/2014/main" xmlns="" id="{A77A8D03-7A72-BFE4-6C4F-44DEE288FFCB}"/>
              </a:ext>
            </a:extLst>
          </p:cNvPr>
          <p:cNvPicPr>
            <a:picLocks noChangeAspect="1"/>
          </p:cNvPicPr>
          <p:nvPr/>
        </p:nvPicPr>
        <p:blipFill>
          <a:blip r:embed="rId2"/>
          <a:stretch>
            <a:fillRect/>
          </a:stretch>
        </p:blipFill>
        <p:spPr>
          <a:xfrm>
            <a:off x="3834703" y="1644095"/>
            <a:ext cx="1417444" cy="1277733"/>
          </a:xfrm>
          <a:prstGeom prst="rect">
            <a:avLst/>
          </a:prstGeom>
        </p:spPr>
      </p:pic>
      <p:pic>
        <p:nvPicPr>
          <p:cNvPr id="6" name="Resim 5">
            <a:extLst>
              <a:ext uri="{FF2B5EF4-FFF2-40B4-BE49-F238E27FC236}">
                <a16:creationId xmlns:a16="http://schemas.microsoft.com/office/drawing/2014/main" xmlns="" id="{ABA15DE8-CB17-C5F4-0B65-3C5088D40E9D}"/>
              </a:ext>
            </a:extLst>
          </p:cNvPr>
          <p:cNvPicPr>
            <a:picLocks noChangeAspect="1"/>
          </p:cNvPicPr>
          <p:nvPr/>
        </p:nvPicPr>
        <p:blipFill>
          <a:blip r:embed="rId3"/>
          <a:stretch>
            <a:fillRect/>
          </a:stretch>
        </p:blipFill>
        <p:spPr>
          <a:xfrm>
            <a:off x="1453904" y="3573016"/>
            <a:ext cx="1060801" cy="1277734"/>
          </a:xfrm>
          <a:prstGeom prst="rect">
            <a:avLst/>
          </a:prstGeom>
        </p:spPr>
      </p:pic>
      <p:pic>
        <p:nvPicPr>
          <p:cNvPr id="7" name="Resim 6">
            <a:extLst>
              <a:ext uri="{FF2B5EF4-FFF2-40B4-BE49-F238E27FC236}">
                <a16:creationId xmlns:a16="http://schemas.microsoft.com/office/drawing/2014/main" xmlns="" id="{951CC6A0-DAD9-5703-A788-B4494F147984}"/>
              </a:ext>
            </a:extLst>
          </p:cNvPr>
          <p:cNvPicPr>
            <a:picLocks noChangeAspect="1"/>
          </p:cNvPicPr>
          <p:nvPr/>
        </p:nvPicPr>
        <p:blipFill>
          <a:blip r:embed="rId4"/>
          <a:stretch>
            <a:fillRect/>
          </a:stretch>
        </p:blipFill>
        <p:spPr>
          <a:xfrm>
            <a:off x="6804248" y="3527042"/>
            <a:ext cx="1008213" cy="1323708"/>
          </a:xfrm>
          <a:prstGeom prst="rect">
            <a:avLst/>
          </a:prstGeom>
        </p:spPr>
      </p:pic>
      <p:pic>
        <p:nvPicPr>
          <p:cNvPr id="8" name="Resim 7">
            <a:extLst>
              <a:ext uri="{FF2B5EF4-FFF2-40B4-BE49-F238E27FC236}">
                <a16:creationId xmlns:a16="http://schemas.microsoft.com/office/drawing/2014/main" xmlns="" id="{B1F37714-4E45-B6AF-9FD2-3F53892AA510}"/>
              </a:ext>
            </a:extLst>
          </p:cNvPr>
          <p:cNvPicPr>
            <a:picLocks noChangeAspect="1"/>
          </p:cNvPicPr>
          <p:nvPr/>
        </p:nvPicPr>
        <p:blipFill>
          <a:blip r:embed="rId5"/>
          <a:stretch>
            <a:fillRect/>
          </a:stretch>
        </p:blipFill>
        <p:spPr>
          <a:xfrm>
            <a:off x="4096476" y="4691422"/>
            <a:ext cx="893898" cy="1206518"/>
          </a:xfrm>
          <a:prstGeom prst="rect">
            <a:avLst/>
          </a:prstGeom>
        </p:spPr>
      </p:pic>
    </p:spTree>
    <p:extLst>
      <p:ext uri="{BB962C8B-B14F-4D97-AF65-F5344CB8AC3E}">
        <p14:creationId xmlns:p14="http://schemas.microsoft.com/office/powerpoint/2010/main" val="17901398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863564" y="925605"/>
            <a:ext cx="6948796" cy="711359"/>
          </a:xfrm>
        </p:spPr>
        <p:txBody>
          <a:bodyPr>
            <a:normAutofit fontScale="90000"/>
          </a:bodyPr>
          <a:lstStyle/>
          <a:p>
            <a:pPr algn="ctr"/>
            <a:r>
              <a:rPr lang="tr-TR" b="1" dirty="0">
                <a:solidFill>
                  <a:srgbClr val="FFC000"/>
                </a:solidFill>
              </a:rPr>
              <a:t>Kale Meslek Yüksekokulu </a:t>
            </a:r>
            <a:br>
              <a:rPr lang="tr-TR" b="1" dirty="0">
                <a:solidFill>
                  <a:srgbClr val="FFC000"/>
                </a:solidFill>
              </a:rPr>
            </a:br>
            <a:r>
              <a:rPr lang="tr-TR" b="1" dirty="0">
                <a:solidFill>
                  <a:srgbClr val="FFC000"/>
                </a:solidFill>
              </a:rPr>
              <a:t>İdari Personeli</a:t>
            </a:r>
          </a:p>
        </p:txBody>
      </p:sp>
      <p:sp>
        <p:nvSpPr>
          <p:cNvPr id="5" name="İçerik Yer Tutucusu 2"/>
          <p:cNvSpPr txBox="1">
            <a:spLocks/>
          </p:cNvSpPr>
          <p:nvPr/>
        </p:nvSpPr>
        <p:spPr>
          <a:xfrm>
            <a:off x="462562" y="4845799"/>
            <a:ext cx="2430270" cy="662381"/>
          </a:xfrm>
          <a:prstGeom prst="rect">
            <a:avLst/>
          </a:prstGeom>
        </p:spPr>
        <p:txBody>
          <a:bodyPr vert="horz" anchor="t">
            <a:normAutofit/>
          </a:bodyPr>
          <a:lstStyle>
            <a:lvl1pPr marL="448056"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822960" indent="-285750" algn="l" rtl="0" eaLnBrk="1" latinLnBrk="0" hangingPunct="1">
              <a:spcBef>
                <a:spcPct val="20000"/>
              </a:spcBef>
              <a:buClr>
                <a:schemeClr val="accent1"/>
              </a:buClr>
              <a:buSzPct val="95000"/>
              <a:buFont typeface="Verdana"/>
              <a:buChar char="›"/>
              <a:defRPr kumimoji="0" sz="2600" kern="1200">
                <a:solidFill>
                  <a:schemeClr val="tx1"/>
                </a:solidFill>
                <a:latin typeface="+mn-lt"/>
                <a:ea typeface="+mn-ea"/>
                <a:cs typeface="+mn-cs"/>
              </a:defRPr>
            </a:lvl2pPr>
            <a:lvl3pPr marL="1106424" indent="-228600" algn="l" rtl="0" eaLnBrk="1" latinLnBrk="0" hangingPunct="1">
              <a:spcBef>
                <a:spcPct val="20000"/>
              </a:spcBef>
              <a:buClr>
                <a:schemeClr val="accent1"/>
              </a:buClr>
              <a:buFont typeface="Wingdings 2"/>
              <a:buChar char=""/>
              <a:defRPr kumimoji="0" sz="2400" kern="1200">
                <a:solidFill>
                  <a:schemeClr val="tx1"/>
                </a:solidFill>
                <a:latin typeface="+mn-lt"/>
                <a:ea typeface="+mn-ea"/>
                <a:cs typeface="+mn-cs"/>
              </a:defRPr>
            </a:lvl3pPr>
            <a:lvl4pPr marL="1371600" indent="-210312" algn="l" rtl="0" eaLnBrk="1" latinLnBrk="0" hangingPunct="1">
              <a:spcBef>
                <a:spcPct val="20000"/>
              </a:spcBef>
              <a:buClr>
                <a:schemeClr val="accent1"/>
              </a:buClr>
              <a:buFont typeface="Wingdings 2"/>
              <a:buChar char=""/>
              <a:defRPr kumimoji="0" sz="2000" kern="1200">
                <a:solidFill>
                  <a:schemeClr val="tx1"/>
                </a:solidFill>
                <a:latin typeface="+mn-lt"/>
                <a:ea typeface="+mn-ea"/>
                <a:cs typeface="+mn-cs"/>
              </a:defRPr>
            </a:lvl4pPr>
            <a:lvl5pPr marL="1600200" indent="-210312" algn="l" rtl="0" eaLnBrk="1" latinLnBrk="0" hangingPunct="1">
              <a:spcBef>
                <a:spcPct val="20000"/>
              </a:spcBef>
              <a:buClr>
                <a:schemeClr val="accent1">
                  <a:tint val="75000"/>
                </a:schemeClr>
              </a:buClr>
              <a:buFont typeface="Wingdings 2"/>
              <a:buChar char=""/>
              <a:defRPr kumimoji="0" sz="1900" kern="1200">
                <a:solidFill>
                  <a:schemeClr val="tx1"/>
                </a:solidFill>
                <a:latin typeface="+mn-lt"/>
                <a:ea typeface="+mn-ea"/>
                <a:cs typeface="+mn-cs"/>
              </a:defRPr>
            </a:lvl5pPr>
            <a:lvl6pPr marL="1828800" indent="-210312" algn="l" rtl="0" eaLnBrk="1" latinLnBrk="0" hangingPunct="1">
              <a:spcBef>
                <a:spcPct val="20000"/>
              </a:spcBef>
              <a:buClr>
                <a:schemeClr val="accent1">
                  <a:tint val="75000"/>
                </a:schemeClr>
              </a:buClr>
              <a:buFont typeface="Wingdings 2"/>
              <a:buChar char=""/>
              <a:defRPr kumimoji="0" sz="1800" kern="1200">
                <a:solidFill>
                  <a:schemeClr val="tx1"/>
                </a:solidFill>
                <a:latin typeface="+mn-lt"/>
                <a:ea typeface="+mn-ea"/>
                <a:cs typeface="+mn-cs"/>
              </a:defRPr>
            </a:lvl6pPr>
            <a:lvl7pPr marL="2084832" indent="-210312"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7pPr>
            <a:lvl8pPr marL="22860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8pPr>
            <a:lvl9pPr marL="25146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9pPr>
          </a:lstStyle>
          <a:p>
            <a:pPr marL="48006" indent="0" algn="ctr">
              <a:buNone/>
            </a:pPr>
            <a:r>
              <a:rPr lang="tr-TR" sz="1800" dirty="0" smtClean="0"/>
              <a:t>Şef</a:t>
            </a:r>
            <a:r>
              <a:rPr lang="tr-TR" sz="1800" dirty="0"/>
              <a:t/>
            </a:r>
            <a:br>
              <a:rPr lang="tr-TR" sz="1800" dirty="0"/>
            </a:br>
            <a:r>
              <a:rPr lang="tr-TR" sz="1800" dirty="0"/>
              <a:t>Mehmet TAŞLICALI</a:t>
            </a:r>
          </a:p>
        </p:txBody>
      </p:sp>
      <p:pic>
        <p:nvPicPr>
          <p:cNvPr id="23556"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40604" y="2341155"/>
            <a:ext cx="1674186" cy="2192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2943" y="2341156"/>
            <a:ext cx="1674186" cy="2192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8 Dikdörtgen"/>
          <p:cNvSpPr/>
          <p:nvPr/>
        </p:nvSpPr>
        <p:spPr>
          <a:xfrm>
            <a:off x="3673643" y="4845799"/>
            <a:ext cx="1782198" cy="923330"/>
          </a:xfrm>
          <a:prstGeom prst="rect">
            <a:avLst/>
          </a:prstGeom>
        </p:spPr>
        <p:txBody>
          <a:bodyPr wrap="square">
            <a:spAutoFit/>
          </a:bodyPr>
          <a:lstStyle/>
          <a:p>
            <a:pPr marL="48006" algn="ctr"/>
            <a:r>
              <a:rPr lang="tr-TR" dirty="0"/>
              <a:t>Bilgisayar İşletmeni </a:t>
            </a:r>
            <a:endParaRPr lang="tr-TR" dirty="0" smtClean="0"/>
          </a:p>
          <a:p>
            <a:pPr marL="48006" algn="ctr"/>
            <a:r>
              <a:rPr lang="tr-TR" dirty="0" smtClean="0"/>
              <a:t>Halil </a:t>
            </a:r>
            <a:r>
              <a:rPr lang="tr-TR" dirty="0"/>
              <a:t>DELİKTAŞ</a:t>
            </a:r>
          </a:p>
        </p:txBody>
      </p:sp>
      <p:pic>
        <p:nvPicPr>
          <p:cNvPr id="4" name="Resim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88224" y="2351710"/>
            <a:ext cx="1637254" cy="2181641"/>
          </a:xfrm>
          <a:prstGeom prst="rect">
            <a:avLst/>
          </a:prstGeom>
        </p:spPr>
      </p:pic>
      <p:sp>
        <p:nvSpPr>
          <p:cNvPr id="10" name="8 Dikdörtgen"/>
          <p:cNvSpPr/>
          <p:nvPr/>
        </p:nvSpPr>
        <p:spPr>
          <a:xfrm>
            <a:off x="6443280" y="4786432"/>
            <a:ext cx="1782198" cy="646331"/>
          </a:xfrm>
          <a:prstGeom prst="rect">
            <a:avLst/>
          </a:prstGeom>
        </p:spPr>
        <p:txBody>
          <a:bodyPr wrap="square">
            <a:spAutoFit/>
          </a:bodyPr>
          <a:lstStyle/>
          <a:p>
            <a:pPr marL="48006" algn="ctr"/>
            <a:r>
              <a:rPr lang="tr-TR" dirty="0" smtClean="0"/>
              <a:t>Memur</a:t>
            </a:r>
          </a:p>
          <a:p>
            <a:pPr marL="48006" algn="ctr"/>
            <a:r>
              <a:rPr lang="tr-TR" dirty="0" smtClean="0"/>
              <a:t>Melike İNAN</a:t>
            </a:r>
            <a:endParaRPr lang="tr-TR" dirty="0"/>
          </a:p>
        </p:txBody>
      </p:sp>
    </p:spTree>
    <p:extLst>
      <p:ext uri="{BB962C8B-B14F-4D97-AF65-F5344CB8AC3E}">
        <p14:creationId xmlns:p14="http://schemas.microsoft.com/office/powerpoint/2010/main" val="4411296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863564" y="925605"/>
            <a:ext cx="7020804" cy="711359"/>
          </a:xfrm>
        </p:spPr>
        <p:txBody>
          <a:bodyPr>
            <a:normAutofit fontScale="90000"/>
          </a:bodyPr>
          <a:lstStyle/>
          <a:p>
            <a:pPr algn="ctr"/>
            <a:r>
              <a:rPr lang="tr-TR" b="1" dirty="0">
                <a:solidFill>
                  <a:srgbClr val="FFC000"/>
                </a:solidFill>
              </a:rPr>
              <a:t>Kale Meslek Yüksekokulu </a:t>
            </a:r>
            <a:br>
              <a:rPr lang="tr-TR" b="1" dirty="0">
                <a:solidFill>
                  <a:srgbClr val="FFC000"/>
                </a:solidFill>
              </a:rPr>
            </a:br>
            <a:r>
              <a:rPr lang="tr-TR" b="1" dirty="0">
                <a:solidFill>
                  <a:srgbClr val="FFC000"/>
                </a:solidFill>
              </a:rPr>
              <a:t>İdari Personeli</a:t>
            </a:r>
          </a:p>
        </p:txBody>
      </p:sp>
      <p:sp>
        <p:nvSpPr>
          <p:cNvPr id="5" name="İçerik Yer Tutucusu 2"/>
          <p:cNvSpPr txBox="1">
            <a:spLocks/>
          </p:cNvSpPr>
          <p:nvPr/>
        </p:nvSpPr>
        <p:spPr>
          <a:xfrm>
            <a:off x="367717" y="4587330"/>
            <a:ext cx="2070785" cy="496498"/>
          </a:xfrm>
          <a:prstGeom prst="rect">
            <a:avLst/>
          </a:prstGeom>
        </p:spPr>
        <p:txBody>
          <a:bodyPr vert="horz" anchor="t">
            <a:normAutofit/>
          </a:bodyPr>
          <a:lstStyle>
            <a:lvl1pPr marL="448056"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822960" indent="-285750" algn="l" rtl="0" eaLnBrk="1" latinLnBrk="0" hangingPunct="1">
              <a:spcBef>
                <a:spcPct val="20000"/>
              </a:spcBef>
              <a:buClr>
                <a:schemeClr val="accent1"/>
              </a:buClr>
              <a:buSzPct val="95000"/>
              <a:buFont typeface="Verdana"/>
              <a:buChar char="›"/>
              <a:defRPr kumimoji="0" sz="2600" kern="1200">
                <a:solidFill>
                  <a:schemeClr val="tx1"/>
                </a:solidFill>
                <a:latin typeface="+mn-lt"/>
                <a:ea typeface="+mn-ea"/>
                <a:cs typeface="+mn-cs"/>
              </a:defRPr>
            </a:lvl2pPr>
            <a:lvl3pPr marL="1106424" indent="-228600" algn="l" rtl="0" eaLnBrk="1" latinLnBrk="0" hangingPunct="1">
              <a:spcBef>
                <a:spcPct val="20000"/>
              </a:spcBef>
              <a:buClr>
                <a:schemeClr val="accent1"/>
              </a:buClr>
              <a:buFont typeface="Wingdings 2"/>
              <a:buChar char=""/>
              <a:defRPr kumimoji="0" sz="2400" kern="1200">
                <a:solidFill>
                  <a:schemeClr val="tx1"/>
                </a:solidFill>
                <a:latin typeface="+mn-lt"/>
                <a:ea typeface="+mn-ea"/>
                <a:cs typeface="+mn-cs"/>
              </a:defRPr>
            </a:lvl3pPr>
            <a:lvl4pPr marL="1371600" indent="-210312" algn="l" rtl="0" eaLnBrk="1" latinLnBrk="0" hangingPunct="1">
              <a:spcBef>
                <a:spcPct val="20000"/>
              </a:spcBef>
              <a:buClr>
                <a:schemeClr val="accent1"/>
              </a:buClr>
              <a:buFont typeface="Wingdings 2"/>
              <a:buChar char=""/>
              <a:defRPr kumimoji="0" sz="2000" kern="1200">
                <a:solidFill>
                  <a:schemeClr val="tx1"/>
                </a:solidFill>
                <a:latin typeface="+mn-lt"/>
                <a:ea typeface="+mn-ea"/>
                <a:cs typeface="+mn-cs"/>
              </a:defRPr>
            </a:lvl4pPr>
            <a:lvl5pPr marL="1600200" indent="-210312" algn="l" rtl="0" eaLnBrk="1" latinLnBrk="0" hangingPunct="1">
              <a:spcBef>
                <a:spcPct val="20000"/>
              </a:spcBef>
              <a:buClr>
                <a:schemeClr val="accent1">
                  <a:tint val="75000"/>
                </a:schemeClr>
              </a:buClr>
              <a:buFont typeface="Wingdings 2"/>
              <a:buChar char=""/>
              <a:defRPr kumimoji="0" sz="1900" kern="1200">
                <a:solidFill>
                  <a:schemeClr val="tx1"/>
                </a:solidFill>
                <a:latin typeface="+mn-lt"/>
                <a:ea typeface="+mn-ea"/>
                <a:cs typeface="+mn-cs"/>
              </a:defRPr>
            </a:lvl5pPr>
            <a:lvl6pPr marL="1828800" indent="-210312" algn="l" rtl="0" eaLnBrk="1" latinLnBrk="0" hangingPunct="1">
              <a:spcBef>
                <a:spcPct val="20000"/>
              </a:spcBef>
              <a:buClr>
                <a:schemeClr val="accent1">
                  <a:tint val="75000"/>
                </a:schemeClr>
              </a:buClr>
              <a:buFont typeface="Wingdings 2"/>
              <a:buChar char=""/>
              <a:defRPr kumimoji="0" sz="1800" kern="1200">
                <a:solidFill>
                  <a:schemeClr val="tx1"/>
                </a:solidFill>
                <a:latin typeface="+mn-lt"/>
                <a:ea typeface="+mn-ea"/>
                <a:cs typeface="+mn-cs"/>
              </a:defRPr>
            </a:lvl6pPr>
            <a:lvl7pPr marL="2084832" indent="-210312"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7pPr>
            <a:lvl8pPr marL="22860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8pPr>
            <a:lvl9pPr marL="25146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9pPr>
          </a:lstStyle>
          <a:p>
            <a:pPr marL="48006" indent="0" algn="ctr">
              <a:buNone/>
            </a:pPr>
            <a:r>
              <a:rPr lang="tr-TR" sz="1400" dirty="0"/>
              <a:t>Cengiz AÇIKGÖZ</a:t>
            </a:r>
          </a:p>
        </p:txBody>
      </p:sp>
      <p:sp>
        <p:nvSpPr>
          <p:cNvPr id="11" name="İçerik Yer Tutucusu 2"/>
          <p:cNvSpPr>
            <a:spLocks noGrp="1"/>
          </p:cNvSpPr>
          <p:nvPr>
            <p:ph idx="1"/>
          </p:nvPr>
        </p:nvSpPr>
        <p:spPr>
          <a:xfrm>
            <a:off x="2610858" y="4597582"/>
            <a:ext cx="1673628" cy="602455"/>
          </a:xfrm>
        </p:spPr>
        <p:txBody>
          <a:bodyPr>
            <a:normAutofit/>
          </a:bodyPr>
          <a:lstStyle/>
          <a:p>
            <a:pPr marL="48006" indent="0" algn="ctr">
              <a:buNone/>
            </a:pPr>
            <a:r>
              <a:rPr lang="tr-TR" sz="1500" dirty="0" err="1">
                <a:solidFill>
                  <a:schemeClr val="tx1"/>
                </a:solidFill>
              </a:rPr>
              <a:t>Mestan</a:t>
            </a:r>
            <a:r>
              <a:rPr lang="tr-TR" sz="1500" dirty="0">
                <a:solidFill>
                  <a:schemeClr val="tx1"/>
                </a:solidFill>
              </a:rPr>
              <a:t> Mert ÖZEL</a:t>
            </a:r>
          </a:p>
          <a:p>
            <a:pPr marL="48006" indent="0" algn="ctr">
              <a:buNone/>
            </a:pPr>
            <a:endParaRPr lang="tr-TR" b="1" dirty="0"/>
          </a:p>
        </p:txBody>
      </p:sp>
      <p:sp>
        <p:nvSpPr>
          <p:cNvPr id="13" name="İçerik Yer Tutucusu 2"/>
          <p:cNvSpPr txBox="1">
            <a:spLocks/>
          </p:cNvSpPr>
          <p:nvPr/>
        </p:nvSpPr>
        <p:spPr>
          <a:xfrm>
            <a:off x="4514346" y="4587330"/>
            <a:ext cx="2070785" cy="712543"/>
          </a:xfrm>
          <a:prstGeom prst="rect">
            <a:avLst/>
          </a:prstGeom>
        </p:spPr>
        <p:txBody>
          <a:bodyPr vert="horz" anchor="t">
            <a:normAutofit/>
          </a:bodyPr>
          <a:lstStyle>
            <a:lvl1pPr marL="448056"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822960" indent="-285750" algn="l" rtl="0" eaLnBrk="1" latinLnBrk="0" hangingPunct="1">
              <a:spcBef>
                <a:spcPct val="20000"/>
              </a:spcBef>
              <a:buClr>
                <a:schemeClr val="accent1"/>
              </a:buClr>
              <a:buSzPct val="95000"/>
              <a:buFont typeface="Verdana"/>
              <a:buChar char="›"/>
              <a:defRPr kumimoji="0" sz="2600" kern="1200">
                <a:solidFill>
                  <a:schemeClr val="tx1"/>
                </a:solidFill>
                <a:latin typeface="+mn-lt"/>
                <a:ea typeface="+mn-ea"/>
                <a:cs typeface="+mn-cs"/>
              </a:defRPr>
            </a:lvl2pPr>
            <a:lvl3pPr marL="1106424" indent="-228600" algn="l" rtl="0" eaLnBrk="1" latinLnBrk="0" hangingPunct="1">
              <a:spcBef>
                <a:spcPct val="20000"/>
              </a:spcBef>
              <a:buClr>
                <a:schemeClr val="accent1"/>
              </a:buClr>
              <a:buFont typeface="Wingdings 2"/>
              <a:buChar char=""/>
              <a:defRPr kumimoji="0" sz="2400" kern="1200">
                <a:solidFill>
                  <a:schemeClr val="tx1"/>
                </a:solidFill>
                <a:latin typeface="+mn-lt"/>
                <a:ea typeface="+mn-ea"/>
                <a:cs typeface="+mn-cs"/>
              </a:defRPr>
            </a:lvl3pPr>
            <a:lvl4pPr marL="1371600" indent="-210312" algn="l" rtl="0" eaLnBrk="1" latinLnBrk="0" hangingPunct="1">
              <a:spcBef>
                <a:spcPct val="20000"/>
              </a:spcBef>
              <a:buClr>
                <a:schemeClr val="accent1"/>
              </a:buClr>
              <a:buFont typeface="Wingdings 2"/>
              <a:buChar char=""/>
              <a:defRPr kumimoji="0" sz="2000" kern="1200">
                <a:solidFill>
                  <a:schemeClr val="tx1"/>
                </a:solidFill>
                <a:latin typeface="+mn-lt"/>
                <a:ea typeface="+mn-ea"/>
                <a:cs typeface="+mn-cs"/>
              </a:defRPr>
            </a:lvl4pPr>
            <a:lvl5pPr marL="1600200" indent="-210312" algn="l" rtl="0" eaLnBrk="1" latinLnBrk="0" hangingPunct="1">
              <a:spcBef>
                <a:spcPct val="20000"/>
              </a:spcBef>
              <a:buClr>
                <a:schemeClr val="accent1">
                  <a:tint val="75000"/>
                </a:schemeClr>
              </a:buClr>
              <a:buFont typeface="Wingdings 2"/>
              <a:buChar char=""/>
              <a:defRPr kumimoji="0" sz="1900" kern="1200">
                <a:solidFill>
                  <a:schemeClr val="tx1"/>
                </a:solidFill>
                <a:latin typeface="+mn-lt"/>
                <a:ea typeface="+mn-ea"/>
                <a:cs typeface="+mn-cs"/>
              </a:defRPr>
            </a:lvl5pPr>
            <a:lvl6pPr marL="1828800" indent="-210312" algn="l" rtl="0" eaLnBrk="1" latinLnBrk="0" hangingPunct="1">
              <a:spcBef>
                <a:spcPct val="20000"/>
              </a:spcBef>
              <a:buClr>
                <a:schemeClr val="accent1">
                  <a:tint val="75000"/>
                </a:schemeClr>
              </a:buClr>
              <a:buFont typeface="Wingdings 2"/>
              <a:buChar char=""/>
              <a:defRPr kumimoji="0" sz="1800" kern="1200">
                <a:solidFill>
                  <a:schemeClr val="tx1"/>
                </a:solidFill>
                <a:latin typeface="+mn-lt"/>
                <a:ea typeface="+mn-ea"/>
                <a:cs typeface="+mn-cs"/>
              </a:defRPr>
            </a:lvl6pPr>
            <a:lvl7pPr marL="2084832" indent="-210312"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7pPr>
            <a:lvl8pPr marL="22860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8pPr>
            <a:lvl9pPr marL="25146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9pPr>
          </a:lstStyle>
          <a:p>
            <a:pPr marL="48006" indent="0" algn="ctr">
              <a:buNone/>
            </a:pPr>
            <a:r>
              <a:rPr lang="tr-TR" sz="1400" dirty="0" smtClean="0"/>
              <a:t>Salih </a:t>
            </a:r>
            <a:r>
              <a:rPr lang="tr-TR" sz="1400" dirty="0"/>
              <a:t>KARAKUŞOĞLU</a:t>
            </a:r>
          </a:p>
        </p:txBody>
      </p:sp>
      <p:pic>
        <p:nvPicPr>
          <p:cNvPr id="47106" name="Picture 2" descr="http://cdn.pau.edu.tr/BIYS/siteler/kalemyo/editor/personel/cengiz.jpg"/>
          <p:cNvPicPr>
            <a:picLocks noChangeAspect="1" noChangeArrowheads="1"/>
          </p:cNvPicPr>
          <p:nvPr/>
        </p:nvPicPr>
        <p:blipFill>
          <a:blip r:embed="rId2" cstate="print"/>
          <a:srcRect/>
          <a:stretch>
            <a:fillRect/>
          </a:stretch>
        </p:blipFill>
        <p:spPr bwMode="auto">
          <a:xfrm>
            <a:off x="683564" y="2517374"/>
            <a:ext cx="1439089" cy="1811069"/>
          </a:xfrm>
          <a:prstGeom prst="rect">
            <a:avLst/>
          </a:prstGeom>
          <a:noFill/>
        </p:spPr>
      </p:pic>
      <p:pic>
        <p:nvPicPr>
          <p:cNvPr id="3" name="Resim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30027" y="2475063"/>
            <a:ext cx="1435289" cy="1901408"/>
          </a:xfrm>
          <a:prstGeom prst="rect">
            <a:avLst/>
          </a:prstGeom>
        </p:spPr>
      </p:pic>
      <p:pic>
        <p:nvPicPr>
          <p:cNvPr id="4" name="Resim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68966" y="2564474"/>
            <a:ext cx="1434393" cy="1879055"/>
          </a:xfrm>
          <a:prstGeom prst="rect">
            <a:avLst/>
          </a:prstGeom>
        </p:spPr>
      </p:pic>
      <p:pic>
        <p:nvPicPr>
          <p:cNvPr id="7" name="Resim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92280" y="2611686"/>
            <a:ext cx="1346892" cy="1784632"/>
          </a:xfrm>
          <a:prstGeom prst="rect">
            <a:avLst/>
          </a:prstGeom>
        </p:spPr>
      </p:pic>
      <p:sp>
        <p:nvSpPr>
          <p:cNvPr id="15" name="İçerik Yer Tutucusu 2"/>
          <p:cNvSpPr txBox="1">
            <a:spLocks/>
          </p:cNvSpPr>
          <p:nvPr/>
        </p:nvSpPr>
        <p:spPr>
          <a:xfrm>
            <a:off x="6585131" y="4586700"/>
            <a:ext cx="2070785" cy="496498"/>
          </a:xfrm>
          <a:prstGeom prst="rect">
            <a:avLst/>
          </a:prstGeom>
        </p:spPr>
        <p:txBody>
          <a:bodyPr vert="horz" anchor="t">
            <a:normAutofit/>
          </a:bodyPr>
          <a:lstStyle>
            <a:lvl1pPr marL="448056"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822960" indent="-285750" algn="l" rtl="0" eaLnBrk="1" latinLnBrk="0" hangingPunct="1">
              <a:spcBef>
                <a:spcPct val="20000"/>
              </a:spcBef>
              <a:buClr>
                <a:schemeClr val="accent1"/>
              </a:buClr>
              <a:buSzPct val="95000"/>
              <a:buFont typeface="Verdana"/>
              <a:buChar char="›"/>
              <a:defRPr kumimoji="0" sz="2600" kern="1200">
                <a:solidFill>
                  <a:schemeClr val="tx1"/>
                </a:solidFill>
                <a:latin typeface="+mn-lt"/>
                <a:ea typeface="+mn-ea"/>
                <a:cs typeface="+mn-cs"/>
              </a:defRPr>
            </a:lvl2pPr>
            <a:lvl3pPr marL="1106424" indent="-228600" algn="l" rtl="0" eaLnBrk="1" latinLnBrk="0" hangingPunct="1">
              <a:spcBef>
                <a:spcPct val="20000"/>
              </a:spcBef>
              <a:buClr>
                <a:schemeClr val="accent1"/>
              </a:buClr>
              <a:buFont typeface="Wingdings 2"/>
              <a:buChar char=""/>
              <a:defRPr kumimoji="0" sz="2400" kern="1200">
                <a:solidFill>
                  <a:schemeClr val="tx1"/>
                </a:solidFill>
                <a:latin typeface="+mn-lt"/>
                <a:ea typeface="+mn-ea"/>
                <a:cs typeface="+mn-cs"/>
              </a:defRPr>
            </a:lvl3pPr>
            <a:lvl4pPr marL="1371600" indent="-210312" algn="l" rtl="0" eaLnBrk="1" latinLnBrk="0" hangingPunct="1">
              <a:spcBef>
                <a:spcPct val="20000"/>
              </a:spcBef>
              <a:buClr>
                <a:schemeClr val="accent1"/>
              </a:buClr>
              <a:buFont typeface="Wingdings 2"/>
              <a:buChar char=""/>
              <a:defRPr kumimoji="0" sz="2000" kern="1200">
                <a:solidFill>
                  <a:schemeClr val="tx1"/>
                </a:solidFill>
                <a:latin typeface="+mn-lt"/>
                <a:ea typeface="+mn-ea"/>
                <a:cs typeface="+mn-cs"/>
              </a:defRPr>
            </a:lvl4pPr>
            <a:lvl5pPr marL="1600200" indent="-210312" algn="l" rtl="0" eaLnBrk="1" latinLnBrk="0" hangingPunct="1">
              <a:spcBef>
                <a:spcPct val="20000"/>
              </a:spcBef>
              <a:buClr>
                <a:schemeClr val="accent1">
                  <a:tint val="75000"/>
                </a:schemeClr>
              </a:buClr>
              <a:buFont typeface="Wingdings 2"/>
              <a:buChar char=""/>
              <a:defRPr kumimoji="0" sz="1900" kern="1200">
                <a:solidFill>
                  <a:schemeClr val="tx1"/>
                </a:solidFill>
                <a:latin typeface="+mn-lt"/>
                <a:ea typeface="+mn-ea"/>
                <a:cs typeface="+mn-cs"/>
              </a:defRPr>
            </a:lvl5pPr>
            <a:lvl6pPr marL="1828800" indent="-210312" algn="l" rtl="0" eaLnBrk="1" latinLnBrk="0" hangingPunct="1">
              <a:spcBef>
                <a:spcPct val="20000"/>
              </a:spcBef>
              <a:buClr>
                <a:schemeClr val="accent1">
                  <a:tint val="75000"/>
                </a:schemeClr>
              </a:buClr>
              <a:buFont typeface="Wingdings 2"/>
              <a:buChar char=""/>
              <a:defRPr kumimoji="0" sz="1800" kern="1200">
                <a:solidFill>
                  <a:schemeClr val="tx1"/>
                </a:solidFill>
                <a:latin typeface="+mn-lt"/>
                <a:ea typeface="+mn-ea"/>
                <a:cs typeface="+mn-cs"/>
              </a:defRPr>
            </a:lvl6pPr>
            <a:lvl7pPr marL="2084832" indent="-210312"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7pPr>
            <a:lvl8pPr marL="22860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8pPr>
            <a:lvl9pPr marL="25146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9pPr>
          </a:lstStyle>
          <a:p>
            <a:pPr marL="48006" indent="0" algn="ctr">
              <a:buNone/>
            </a:pPr>
            <a:r>
              <a:rPr lang="tr-TR" sz="1400" dirty="0" smtClean="0"/>
              <a:t>Öznur ÇELİK</a:t>
            </a:r>
            <a:endParaRPr lang="tr-TR" sz="1400" dirty="0"/>
          </a:p>
        </p:txBody>
      </p:sp>
      <p:sp>
        <p:nvSpPr>
          <p:cNvPr id="18" name="İçerik Yer Tutucusu 2"/>
          <p:cNvSpPr txBox="1">
            <a:spLocks/>
          </p:cNvSpPr>
          <p:nvPr/>
        </p:nvSpPr>
        <p:spPr>
          <a:xfrm>
            <a:off x="6213054" y="6459224"/>
            <a:ext cx="2070785" cy="496498"/>
          </a:xfrm>
          <a:prstGeom prst="rect">
            <a:avLst/>
          </a:prstGeom>
        </p:spPr>
        <p:txBody>
          <a:bodyPr vert="horz" anchor="t">
            <a:normAutofit/>
          </a:bodyPr>
          <a:lstStyle>
            <a:lvl1pPr marL="448056"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822960" indent="-285750" algn="l" rtl="0" eaLnBrk="1" latinLnBrk="0" hangingPunct="1">
              <a:spcBef>
                <a:spcPct val="20000"/>
              </a:spcBef>
              <a:buClr>
                <a:schemeClr val="accent1"/>
              </a:buClr>
              <a:buSzPct val="95000"/>
              <a:buFont typeface="Verdana"/>
              <a:buChar char="›"/>
              <a:defRPr kumimoji="0" sz="2600" kern="1200">
                <a:solidFill>
                  <a:schemeClr val="tx1"/>
                </a:solidFill>
                <a:latin typeface="+mn-lt"/>
                <a:ea typeface="+mn-ea"/>
                <a:cs typeface="+mn-cs"/>
              </a:defRPr>
            </a:lvl2pPr>
            <a:lvl3pPr marL="1106424" indent="-228600" algn="l" rtl="0" eaLnBrk="1" latinLnBrk="0" hangingPunct="1">
              <a:spcBef>
                <a:spcPct val="20000"/>
              </a:spcBef>
              <a:buClr>
                <a:schemeClr val="accent1"/>
              </a:buClr>
              <a:buFont typeface="Wingdings 2"/>
              <a:buChar char=""/>
              <a:defRPr kumimoji="0" sz="2400" kern="1200">
                <a:solidFill>
                  <a:schemeClr val="tx1"/>
                </a:solidFill>
                <a:latin typeface="+mn-lt"/>
                <a:ea typeface="+mn-ea"/>
                <a:cs typeface="+mn-cs"/>
              </a:defRPr>
            </a:lvl3pPr>
            <a:lvl4pPr marL="1371600" indent="-210312" algn="l" rtl="0" eaLnBrk="1" latinLnBrk="0" hangingPunct="1">
              <a:spcBef>
                <a:spcPct val="20000"/>
              </a:spcBef>
              <a:buClr>
                <a:schemeClr val="accent1"/>
              </a:buClr>
              <a:buFont typeface="Wingdings 2"/>
              <a:buChar char=""/>
              <a:defRPr kumimoji="0" sz="2000" kern="1200">
                <a:solidFill>
                  <a:schemeClr val="tx1"/>
                </a:solidFill>
                <a:latin typeface="+mn-lt"/>
                <a:ea typeface="+mn-ea"/>
                <a:cs typeface="+mn-cs"/>
              </a:defRPr>
            </a:lvl4pPr>
            <a:lvl5pPr marL="1600200" indent="-210312" algn="l" rtl="0" eaLnBrk="1" latinLnBrk="0" hangingPunct="1">
              <a:spcBef>
                <a:spcPct val="20000"/>
              </a:spcBef>
              <a:buClr>
                <a:schemeClr val="accent1">
                  <a:tint val="75000"/>
                </a:schemeClr>
              </a:buClr>
              <a:buFont typeface="Wingdings 2"/>
              <a:buChar char=""/>
              <a:defRPr kumimoji="0" sz="1900" kern="1200">
                <a:solidFill>
                  <a:schemeClr val="tx1"/>
                </a:solidFill>
                <a:latin typeface="+mn-lt"/>
                <a:ea typeface="+mn-ea"/>
                <a:cs typeface="+mn-cs"/>
              </a:defRPr>
            </a:lvl5pPr>
            <a:lvl6pPr marL="1828800" indent="-210312" algn="l" rtl="0" eaLnBrk="1" latinLnBrk="0" hangingPunct="1">
              <a:spcBef>
                <a:spcPct val="20000"/>
              </a:spcBef>
              <a:buClr>
                <a:schemeClr val="accent1">
                  <a:tint val="75000"/>
                </a:schemeClr>
              </a:buClr>
              <a:buFont typeface="Wingdings 2"/>
              <a:buChar char=""/>
              <a:defRPr kumimoji="0" sz="1800" kern="1200">
                <a:solidFill>
                  <a:schemeClr val="tx1"/>
                </a:solidFill>
                <a:latin typeface="+mn-lt"/>
                <a:ea typeface="+mn-ea"/>
                <a:cs typeface="+mn-cs"/>
              </a:defRPr>
            </a:lvl6pPr>
            <a:lvl7pPr marL="2084832" indent="-210312"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7pPr>
            <a:lvl8pPr marL="22860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8pPr>
            <a:lvl9pPr marL="25146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9pPr>
          </a:lstStyle>
          <a:p>
            <a:pPr marL="48006" indent="0" algn="ctr">
              <a:buNone/>
            </a:pPr>
            <a:endParaRPr lang="tr-TR" sz="1400" dirty="0"/>
          </a:p>
        </p:txBody>
      </p:sp>
    </p:spTree>
    <p:extLst>
      <p:ext uri="{BB962C8B-B14F-4D97-AF65-F5344CB8AC3E}">
        <p14:creationId xmlns:p14="http://schemas.microsoft.com/office/powerpoint/2010/main" val="38767255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539552" y="1196752"/>
            <a:ext cx="8173917" cy="430530"/>
          </a:xfrm>
        </p:spPr>
        <p:txBody>
          <a:bodyPr>
            <a:normAutofit fontScale="90000"/>
          </a:bodyPr>
          <a:lstStyle/>
          <a:p>
            <a:pPr algn="ctr"/>
            <a:r>
              <a:rPr lang="tr-TR" b="1" dirty="0">
                <a:solidFill>
                  <a:srgbClr val="FFC000"/>
                </a:solidFill>
              </a:rPr>
              <a:t>Kale Meslek Yüksekokulu </a:t>
            </a:r>
            <a:r>
              <a:rPr lang="tr-TR" b="1" dirty="0" smtClean="0">
                <a:solidFill>
                  <a:srgbClr val="FFC000"/>
                </a:solidFill>
              </a:rPr>
              <a:t/>
            </a:r>
            <a:br>
              <a:rPr lang="tr-TR" b="1" dirty="0" smtClean="0">
                <a:solidFill>
                  <a:srgbClr val="FFC000"/>
                </a:solidFill>
              </a:rPr>
            </a:br>
            <a:r>
              <a:rPr lang="tr-TR" b="1" dirty="0" smtClean="0">
                <a:solidFill>
                  <a:srgbClr val="FFC000"/>
                </a:solidFill>
              </a:rPr>
              <a:t>Güvenlik </a:t>
            </a:r>
            <a:r>
              <a:rPr lang="tr-TR" b="1" dirty="0">
                <a:solidFill>
                  <a:srgbClr val="FFC000"/>
                </a:solidFill>
              </a:rPr>
              <a:t>Personeli</a:t>
            </a:r>
            <a:endParaRPr lang="tr-TR" dirty="0">
              <a:solidFill>
                <a:srgbClr val="FFC000"/>
              </a:solidFill>
            </a:endParaRPr>
          </a:p>
        </p:txBody>
      </p:sp>
      <p:pic>
        <p:nvPicPr>
          <p:cNvPr id="3" name="Resim 2"/>
          <p:cNvPicPr>
            <a:picLocks noChangeAspect="1"/>
          </p:cNvPicPr>
          <p:nvPr/>
        </p:nvPicPr>
        <p:blipFill rotWithShape="1">
          <a:blip r:embed="rId2"/>
          <a:srcRect t="2565"/>
          <a:stretch/>
        </p:blipFill>
        <p:spPr>
          <a:xfrm>
            <a:off x="910419" y="2708920"/>
            <a:ext cx="7659033" cy="2736304"/>
          </a:xfrm>
          <a:prstGeom prst="rect">
            <a:avLst/>
          </a:prstGeom>
        </p:spPr>
      </p:pic>
    </p:spTree>
    <p:extLst>
      <p:ext uri="{BB962C8B-B14F-4D97-AF65-F5344CB8AC3E}">
        <p14:creationId xmlns:p14="http://schemas.microsoft.com/office/powerpoint/2010/main" val="30667864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kutusu 3"/>
          <p:cNvSpPr txBox="1"/>
          <p:nvPr/>
        </p:nvSpPr>
        <p:spPr>
          <a:xfrm>
            <a:off x="2020454" y="1461844"/>
            <a:ext cx="4966026" cy="507831"/>
          </a:xfrm>
          <a:prstGeom prst="rect">
            <a:avLst/>
          </a:prstGeom>
          <a:noFill/>
        </p:spPr>
        <p:txBody>
          <a:bodyPr wrap="square" rtlCol="0">
            <a:spAutoFit/>
          </a:bodyPr>
          <a:lstStyle/>
          <a:p>
            <a:pPr algn="ctr"/>
            <a:r>
              <a:rPr lang="tr-TR" sz="2700" b="1" i="1" dirty="0"/>
              <a:t>KALE MESLEK YÜKSEKOKULU</a:t>
            </a:r>
          </a:p>
        </p:txBody>
      </p:sp>
      <p:sp>
        <p:nvSpPr>
          <p:cNvPr id="5" name="Aşağı Ok 4"/>
          <p:cNvSpPr/>
          <p:nvPr/>
        </p:nvSpPr>
        <p:spPr>
          <a:xfrm>
            <a:off x="2165633" y="2030358"/>
            <a:ext cx="378042" cy="949895"/>
          </a:xfrm>
          <a:prstGeom prst="downArrow">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tr-TR" sz="1350"/>
          </a:p>
        </p:txBody>
      </p:sp>
      <p:cxnSp>
        <p:nvCxnSpPr>
          <p:cNvPr id="7" name="Düz Bağlayıcı 6"/>
          <p:cNvCxnSpPr/>
          <p:nvPr/>
        </p:nvCxnSpPr>
        <p:spPr>
          <a:xfrm>
            <a:off x="2368679" y="2030357"/>
            <a:ext cx="4269575"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
        <p:nvSpPr>
          <p:cNvPr id="8" name="Metin kutusu 7"/>
          <p:cNvSpPr txBox="1"/>
          <p:nvPr/>
        </p:nvSpPr>
        <p:spPr>
          <a:xfrm>
            <a:off x="1530059" y="3147784"/>
            <a:ext cx="2322258" cy="300082"/>
          </a:xfrm>
          <a:prstGeom prst="rect">
            <a:avLst/>
          </a:prstGeom>
          <a:noFill/>
        </p:spPr>
        <p:txBody>
          <a:bodyPr wrap="square" rtlCol="0">
            <a:spAutoFit/>
          </a:bodyPr>
          <a:lstStyle/>
          <a:p>
            <a:r>
              <a:rPr lang="tr-TR" sz="1350" b="1" dirty="0"/>
              <a:t>AKADEMİK BİRİMLER</a:t>
            </a:r>
          </a:p>
        </p:txBody>
      </p:sp>
      <p:sp>
        <p:nvSpPr>
          <p:cNvPr id="9" name="Aşağı Ok 8"/>
          <p:cNvSpPr/>
          <p:nvPr/>
        </p:nvSpPr>
        <p:spPr>
          <a:xfrm>
            <a:off x="6435207" y="2030358"/>
            <a:ext cx="378042" cy="949895"/>
          </a:xfrm>
          <a:prstGeom prst="downArrow">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tr-TR" sz="1350"/>
          </a:p>
        </p:txBody>
      </p:sp>
      <p:sp>
        <p:nvSpPr>
          <p:cNvPr id="11" name="Dikdörtgen 10"/>
          <p:cNvSpPr/>
          <p:nvPr/>
        </p:nvSpPr>
        <p:spPr>
          <a:xfrm>
            <a:off x="5465128" y="3033342"/>
            <a:ext cx="2214245" cy="300082"/>
          </a:xfrm>
          <a:prstGeom prst="rect">
            <a:avLst/>
          </a:prstGeom>
        </p:spPr>
        <p:txBody>
          <a:bodyPr wrap="square">
            <a:spAutoFit/>
          </a:bodyPr>
          <a:lstStyle/>
          <a:p>
            <a:pPr algn="ctr"/>
            <a:r>
              <a:rPr lang="tr-TR" sz="1350" b="1" dirty="0"/>
              <a:t>İDARİ BİRİMLER</a:t>
            </a:r>
          </a:p>
        </p:txBody>
      </p:sp>
      <p:sp>
        <p:nvSpPr>
          <p:cNvPr id="12" name="Metin kutusu 11"/>
          <p:cNvSpPr txBox="1"/>
          <p:nvPr/>
        </p:nvSpPr>
        <p:spPr>
          <a:xfrm>
            <a:off x="1217711" y="3571717"/>
            <a:ext cx="3564395" cy="1569660"/>
          </a:xfrm>
          <a:prstGeom prst="rect">
            <a:avLst/>
          </a:prstGeom>
          <a:noFill/>
        </p:spPr>
        <p:txBody>
          <a:bodyPr wrap="square" rtlCol="0">
            <a:spAutoFit/>
          </a:bodyPr>
          <a:lstStyle/>
          <a:p>
            <a:pPr marL="214313" indent="-214313">
              <a:spcBef>
                <a:spcPct val="50000"/>
              </a:spcBef>
              <a:buFont typeface="Wingdings" panose="05000000000000000000" pitchFamily="2" charset="2"/>
              <a:buChar char="ü"/>
            </a:pPr>
            <a:r>
              <a:rPr lang="tr-TR" altLang="tr-TR" sz="1200" dirty="0"/>
              <a:t>Seyahat - Turizm ve Eğlence Hizmetleri Bölümü</a:t>
            </a:r>
          </a:p>
          <a:p>
            <a:pPr marL="214313" indent="-214313">
              <a:spcBef>
                <a:spcPct val="50000"/>
              </a:spcBef>
              <a:buFont typeface="Wingdings" panose="05000000000000000000" pitchFamily="2" charset="2"/>
              <a:buChar char="ü"/>
            </a:pPr>
            <a:r>
              <a:rPr lang="tr-TR" altLang="tr-TR" sz="1200" dirty="0"/>
              <a:t>Yönetim ve Organizasyon Bölümü </a:t>
            </a:r>
          </a:p>
          <a:p>
            <a:pPr marL="214313" indent="-214313">
              <a:spcBef>
                <a:spcPct val="50000"/>
              </a:spcBef>
              <a:buFont typeface="Wingdings" panose="05000000000000000000" pitchFamily="2" charset="2"/>
              <a:buChar char="ü"/>
            </a:pPr>
            <a:r>
              <a:rPr lang="tr-TR" altLang="tr-TR" sz="1200" dirty="0"/>
              <a:t>Madencilik ve Maden Çıkarma Bölümü</a:t>
            </a:r>
          </a:p>
          <a:p>
            <a:pPr marL="214313" indent="-214313">
              <a:spcBef>
                <a:spcPct val="50000"/>
              </a:spcBef>
              <a:buFont typeface="Wingdings" panose="05000000000000000000" pitchFamily="2" charset="2"/>
              <a:buChar char="ü"/>
            </a:pPr>
            <a:r>
              <a:rPr lang="tr-TR" altLang="tr-TR" sz="1200" dirty="0"/>
              <a:t>Muhasebe ve Vergi Bölümü</a:t>
            </a:r>
          </a:p>
          <a:p>
            <a:pPr marL="214313" indent="-214313">
              <a:spcBef>
                <a:spcPct val="50000"/>
              </a:spcBef>
              <a:buFont typeface="Wingdings" panose="05000000000000000000" pitchFamily="2" charset="2"/>
              <a:buChar char="ü"/>
            </a:pPr>
            <a:r>
              <a:rPr lang="tr-TR" altLang="tr-TR" sz="1200" dirty="0"/>
              <a:t>Çocuk Bakım ve Gençlik Hizmetleri Bölümü</a:t>
            </a:r>
          </a:p>
        </p:txBody>
      </p:sp>
      <p:sp>
        <p:nvSpPr>
          <p:cNvPr id="13" name="Dikdörtgen 12"/>
          <p:cNvSpPr/>
          <p:nvPr/>
        </p:nvSpPr>
        <p:spPr>
          <a:xfrm>
            <a:off x="5585137" y="3506102"/>
            <a:ext cx="2106234" cy="1661993"/>
          </a:xfrm>
          <a:prstGeom prst="rect">
            <a:avLst/>
          </a:prstGeom>
        </p:spPr>
        <p:txBody>
          <a:bodyPr wrap="square">
            <a:spAutoFit/>
          </a:bodyPr>
          <a:lstStyle/>
          <a:p>
            <a:pPr marL="214313" indent="-214313">
              <a:spcBef>
                <a:spcPct val="50000"/>
              </a:spcBef>
              <a:buFont typeface="Wingdings" panose="05000000000000000000" pitchFamily="2" charset="2"/>
              <a:buChar char="ü"/>
            </a:pPr>
            <a:r>
              <a:rPr lang="tr-TR" altLang="tr-TR" sz="1200" dirty="0"/>
              <a:t>Yazı İşleri</a:t>
            </a:r>
          </a:p>
          <a:p>
            <a:pPr marL="214313" indent="-214313">
              <a:spcBef>
                <a:spcPct val="50000"/>
              </a:spcBef>
              <a:buFont typeface="Wingdings" panose="05000000000000000000" pitchFamily="2" charset="2"/>
              <a:buChar char="ü"/>
            </a:pPr>
            <a:r>
              <a:rPr lang="tr-TR" altLang="tr-TR" sz="1200" dirty="0"/>
              <a:t>İdari İşler</a:t>
            </a:r>
          </a:p>
          <a:p>
            <a:pPr marL="214313" indent="-214313">
              <a:spcBef>
                <a:spcPct val="50000"/>
              </a:spcBef>
              <a:buFont typeface="Wingdings" panose="05000000000000000000" pitchFamily="2" charset="2"/>
              <a:buChar char="ü"/>
            </a:pPr>
            <a:r>
              <a:rPr lang="tr-TR" altLang="tr-TR" sz="1200" dirty="0"/>
              <a:t>Tahakkuk</a:t>
            </a:r>
          </a:p>
          <a:p>
            <a:pPr marL="214313" indent="-214313">
              <a:spcBef>
                <a:spcPct val="50000"/>
              </a:spcBef>
              <a:buFont typeface="Wingdings" panose="05000000000000000000" pitchFamily="2" charset="2"/>
              <a:buChar char="ü"/>
            </a:pPr>
            <a:r>
              <a:rPr lang="tr-TR" altLang="tr-TR" sz="1200" dirty="0"/>
              <a:t>Bölüm Sekreterliği</a:t>
            </a:r>
          </a:p>
          <a:p>
            <a:pPr marL="214313" indent="-214313">
              <a:spcBef>
                <a:spcPct val="50000"/>
              </a:spcBef>
              <a:buFont typeface="Wingdings" panose="05000000000000000000" pitchFamily="2" charset="2"/>
              <a:buChar char="ü"/>
            </a:pPr>
            <a:r>
              <a:rPr lang="tr-TR" altLang="tr-TR" sz="1200" dirty="0"/>
              <a:t>Bilişim Ofisi</a:t>
            </a:r>
          </a:p>
          <a:p>
            <a:pPr marL="214313" indent="-214313">
              <a:spcBef>
                <a:spcPct val="50000"/>
              </a:spcBef>
              <a:buFont typeface="Wingdings" panose="05000000000000000000" pitchFamily="2" charset="2"/>
              <a:buChar char="ü"/>
            </a:pPr>
            <a:r>
              <a:rPr lang="tr-TR" altLang="tr-TR" sz="1200" dirty="0"/>
              <a:t>Öğrenci İşleri</a:t>
            </a:r>
          </a:p>
        </p:txBody>
      </p:sp>
      <p:sp>
        <p:nvSpPr>
          <p:cNvPr id="2" name="Slayt Numarası Yer Tutucusu 1"/>
          <p:cNvSpPr>
            <a:spLocks noGrp="1"/>
          </p:cNvSpPr>
          <p:nvPr>
            <p:ph type="sldNum" sz="quarter" idx="12"/>
          </p:nvPr>
        </p:nvSpPr>
        <p:spPr/>
        <p:txBody>
          <a:bodyPr/>
          <a:lstStyle/>
          <a:p>
            <a:fld id="{F302176B-0E47-46AC-8F43-DAB4B8A37D06}" type="slidenum">
              <a:rPr lang="tr-TR" smtClean="0"/>
              <a:pPr/>
              <a:t>17</a:t>
            </a:fld>
            <a:endParaRPr lang="tr-TR"/>
          </a:p>
        </p:txBody>
      </p:sp>
    </p:spTree>
    <p:extLst>
      <p:ext uri="{BB962C8B-B14F-4D97-AF65-F5344CB8AC3E}">
        <p14:creationId xmlns:p14="http://schemas.microsoft.com/office/powerpoint/2010/main" val="6730106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1115616" y="2204864"/>
            <a:ext cx="6840760" cy="3888432"/>
          </a:xfrm>
        </p:spPr>
        <p:txBody>
          <a:bodyPr>
            <a:normAutofit fontScale="92500"/>
          </a:bodyPr>
          <a:lstStyle/>
          <a:p>
            <a:pPr marL="48006" indent="0" algn="ctr">
              <a:buNone/>
            </a:pPr>
            <a:r>
              <a:rPr lang="tr-TR" sz="2700" dirty="0">
                <a:latin typeface="Times New Roman" panose="02020603050405020304" pitchFamily="18" charset="0"/>
                <a:cs typeface="Times New Roman" panose="02020603050405020304" pitchFamily="18" charset="0"/>
              </a:rPr>
              <a:t>SINAV TARİHLERİ VE ÖĞRENCİLERE YÖNELİK YAPILAN DİĞER DUYURULAR İÇİN OKULUMUZDA KATLARDA YER ALAN </a:t>
            </a:r>
          </a:p>
          <a:p>
            <a:pPr marL="48006" indent="0" algn="ctr">
              <a:buNone/>
            </a:pPr>
            <a:r>
              <a:rPr lang="tr-TR" sz="3000" b="1" dirty="0">
                <a:solidFill>
                  <a:schemeClr val="accent1"/>
                </a:solidFill>
                <a:latin typeface="Times New Roman" panose="02020603050405020304" pitchFamily="18" charset="0"/>
                <a:cs typeface="Times New Roman" panose="02020603050405020304" pitchFamily="18" charset="0"/>
              </a:rPr>
              <a:t>PANOLARI </a:t>
            </a:r>
          </a:p>
          <a:p>
            <a:pPr marL="48006" indent="0" algn="ctr">
              <a:buNone/>
            </a:pPr>
            <a:r>
              <a:rPr lang="tr-TR" sz="3000" b="1" dirty="0">
                <a:solidFill>
                  <a:schemeClr val="accent1"/>
                </a:solidFill>
                <a:latin typeface="Times New Roman" panose="02020603050405020304" pitchFamily="18" charset="0"/>
                <a:cs typeface="Times New Roman" panose="02020603050405020304" pitchFamily="18" charset="0"/>
              </a:rPr>
              <a:t>ve </a:t>
            </a:r>
          </a:p>
          <a:p>
            <a:pPr marL="48006" indent="0" algn="ctr">
              <a:buNone/>
            </a:pPr>
            <a:r>
              <a:rPr lang="tr-TR" sz="3000" b="1" dirty="0">
                <a:solidFill>
                  <a:schemeClr val="accent1"/>
                </a:solidFill>
                <a:latin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xmlns="" val="tx"/>
                    </a:ext>
                  </a:extLst>
                </a:hlinkClick>
              </a:rPr>
              <a:t>https://www.pau.edu.tr/kalemyo</a:t>
            </a:r>
            <a:r>
              <a:rPr lang="tr-TR" sz="2700" dirty="0">
                <a:latin typeface="Times New Roman" panose="02020603050405020304" pitchFamily="18" charset="0"/>
                <a:cs typeface="Times New Roman" panose="02020603050405020304" pitchFamily="18" charset="0"/>
              </a:rPr>
              <a:t> İNTERNET ADRESİMİZİ</a:t>
            </a:r>
            <a:r>
              <a:rPr lang="tr-TR" sz="2700" dirty="0">
                <a:solidFill>
                  <a:srgbClr val="FF0000"/>
                </a:solidFill>
                <a:latin typeface="Times New Roman" panose="02020603050405020304" pitchFamily="18" charset="0"/>
                <a:cs typeface="Times New Roman" panose="02020603050405020304" pitchFamily="18" charset="0"/>
              </a:rPr>
              <a:t> </a:t>
            </a:r>
            <a:r>
              <a:rPr lang="tr-TR" sz="2700" dirty="0">
                <a:latin typeface="Times New Roman" panose="02020603050405020304" pitchFamily="18" charset="0"/>
                <a:cs typeface="Times New Roman" panose="02020603050405020304" pitchFamily="18" charset="0"/>
              </a:rPr>
              <a:t>TAKİP ETMEK ÖĞRENCİNİN SORUMLULUĞUNDADIR.</a:t>
            </a:r>
          </a:p>
        </p:txBody>
      </p:sp>
    </p:spTree>
    <p:extLst>
      <p:ext uri="{BB962C8B-B14F-4D97-AF65-F5344CB8AC3E}">
        <p14:creationId xmlns:p14="http://schemas.microsoft.com/office/powerpoint/2010/main" val="38387086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ayt Numarası Yer Tutucusu 2"/>
          <p:cNvSpPr>
            <a:spLocks noGrp="1"/>
          </p:cNvSpPr>
          <p:nvPr>
            <p:ph type="sldNum" sz="quarter" idx="12"/>
          </p:nvPr>
        </p:nvSpPr>
        <p:spPr/>
        <p:txBody>
          <a:bodyPr/>
          <a:lstStyle/>
          <a:p>
            <a:fld id="{F302176B-0E47-46AC-8F43-DAB4B8A37D06}" type="slidenum">
              <a:rPr lang="tr-TR" smtClean="0"/>
              <a:pPr/>
              <a:t>19</a:t>
            </a:fld>
            <a:endParaRPr lang="tr-TR"/>
          </a:p>
        </p:txBody>
      </p:sp>
      <p:sp>
        <p:nvSpPr>
          <p:cNvPr id="2" name="İçerik Yer Tutucusu 1"/>
          <p:cNvSpPr>
            <a:spLocks noGrp="1"/>
          </p:cNvSpPr>
          <p:nvPr>
            <p:ph idx="4294967295"/>
          </p:nvPr>
        </p:nvSpPr>
        <p:spPr>
          <a:xfrm>
            <a:off x="0" y="2400300"/>
            <a:ext cx="4716016" cy="2940050"/>
          </a:xfrm>
        </p:spPr>
        <p:txBody>
          <a:bodyPr>
            <a:normAutofit lnSpcReduction="10000"/>
          </a:bodyPr>
          <a:lstStyle/>
          <a:p>
            <a:pPr>
              <a:spcBef>
                <a:spcPts val="0"/>
              </a:spcBef>
              <a:buFont typeface="Wingdings" panose="05000000000000000000" pitchFamily="2" charset="2"/>
              <a:buChar char="ü"/>
            </a:pPr>
            <a:r>
              <a:rPr lang="tr-TR" altLang="tr-TR" sz="1350" b="1" dirty="0"/>
              <a:t>Yükseköğrenim, 12 yıllık zorunlu eğitim sisteminden birçok yönden farklıdır. </a:t>
            </a:r>
          </a:p>
          <a:p>
            <a:pPr marL="0" indent="0">
              <a:spcBef>
                <a:spcPts val="0"/>
              </a:spcBef>
              <a:buNone/>
            </a:pPr>
            <a:endParaRPr lang="tr-TR" altLang="tr-TR" sz="1350" dirty="0"/>
          </a:p>
          <a:p>
            <a:pPr>
              <a:spcBef>
                <a:spcPts val="0"/>
              </a:spcBef>
              <a:buFont typeface="Wingdings" panose="05000000000000000000" pitchFamily="2" charset="2"/>
              <a:buChar char="ü"/>
            </a:pPr>
            <a:r>
              <a:rPr lang="tr-TR" altLang="tr-TR" sz="1350" dirty="0"/>
              <a:t>Hayatınız boyunca akademik, sosyal, sportif ve kültürel imkanlar açısından en fazla sayıda seçeneği üniversite döneminde bulacaksınız. </a:t>
            </a:r>
          </a:p>
          <a:p>
            <a:pPr>
              <a:spcBef>
                <a:spcPts val="0"/>
              </a:spcBef>
              <a:buFont typeface="Wingdings" panose="05000000000000000000" pitchFamily="2" charset="2"/>
              <a:buChar char="ü"/>
            </a:pPr>
            <a:endParaRPr lang="tr-TR" altLang="tr-TR" sz="1350" dirty="0"/>
          </a:p>
          <a:p>
            <a:pPr>
              <a:spcBef>
                <a:spcPts val="0"/>
              </a:spcBef>
              <a:buFont typeface="Wingdings" panose="05000000000000000000" pitchFamily="2" charset="2"/>
              <a:buChar char="ü"/>
            </a:pPr>
            <a:r>
              <a:rPr lang="tr-TR" altLang="tr-TR" sz="1350" dirty="0"/>
              <a:t>Bu imkanlardan faydalanmanız sizin yararınıza olacaktır. </a:t>
            </a:r>
          </a:p>
          <a:p>
            <a:pPr>
              <a:spcBef>
                <a:spcPts val="0"/>
              </a:spcBef>
              <a:buFont typeface="Wingdings" panose="05000000000000000000" pitchFamily="2" charset="2"/>
              <a:buChar char="ü"/>
            </a:pPr>
            <a:endParaRPr lang="tr-TR" altLang="tr-TR" sz="1350" dirty="0"/>
          </a:p>
          <a:p>
            <a:pPr>
              <a:spcBef>
                <a:spcPts val="0"/>
              </a:spcBef>
              <a:buFont typeface="Wingdings" panose="05000000000000000000" pitchFamily="2" charset="2"/>
              <a:buChar char="ü"/>
            </a:pPr>
            <a:r>
              <a:rPr lang="tr-TR" altLang="tr-TR" sz="1350" b="1" dirty="0"/>
              <a:t>Merak edin. Soru sorun. Fikrinizi söyleyin. </a:t>
            </a:r>
          </a:p>
          <a:p>
            <a:pPr>
              <a:spcBef>
                <a:spcPts val="0"/>
              </a:spcBef>
              <a:buFont typeface="Wingdings" panose="05000000000000000000" pitchFamily="2" charset="2"/>
              <a:buChar char="ü"/>
            </a:pPr>
            <a:endParaRPr lang="tr-TR" altLang="tr-TR" sz="1350" dirty="0"/>
          </a:p>
          <a:p>
            <a:pPr>
              <a:spcBef>
                <a:spcPts val="0"/>
              </a:spcBef>
              <a:buFont typeface="Wingdings" panose="05000000000000000000" pitchFamily="2" charset="2"/>
              <a:buChar char="ü"/>
            </a:pPr>
            <a:r>
              <a:rPr lang="tr-TR" altLang="tr-TR" sz="1350" dirty="0"/>
              <a:t>Yargılanma kaygısının bu imkanlardan yararlanmanıza engel olmasına izin vermeyin. </a:t>
            </a:r>
          </a:p>
        </p:txBody>
      </p:sp>
      <p:sp>
        <p:nvSpPr>
          <p:cNvPr id="4" name="Başlık 1"/>
          <p:cNvSpPr txBox="1">
            <a:spLocks/>
          </p:cNvSpPr>
          <p:nvPr/>
        </p:nvSpPr>
        <p:spPr>
          <a:xfrm>
            <a:off x="323528" y="1430530"/>
            <a:ext cx="8306122" cy="969771"/>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pPr algn="ctr"/>
            <a:r>
              <a:rPr lang="tr-TR" sz="2700" b="1" i="1" dirty="0"/>
              <a:t>ÜNİVERSİTE YAŞANTISI</a:t>
            </a:r>
          </a:p>
        </p:txBody>
      </p:sp>
      <p:pic>
        <p:nvPicPr>
          <p:cNvPr id="5" name="Resim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l="19687" t="11039" r="28085" b="66"/>
          <a:stretch/>
        </p:blipFill>
        <p:spPr>
          <a:xfrm rot="16200000">
            <a:off x="5532769" y="2206517"/>
            <a:ext cx="2901150" cy="3288717"/>
          </a:xfrm>
          <a:prstGeom prst="rect">
            <a:avLst/>
          </a:prstGeom>
        </p:spPr>
      </p:pic>
    </p:spTree>
    <p:extLst>
      <p:ext uri="{BB962C8B-B14F-4D97-AF65-F5344CB8AC3E}">
        <p14:creationId xmlns:p14="http://schemas.microsoft.com/office/powerpoint/2010/main" val="4293654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2700" b="1" i="1" dirty="0"/>
              <a:t>ÜNİVERSİTEMİZ</a:t>
            </a:r>
          </a:p>
        </p:txBody>
      </p:sp>
      <p:sp>
        <p:nvSpPr>
          <p:cNvPr id="3" name="İçerik Yer Tutucusu 2"/>
          <p:cNvSpPr>
            <a:spLocks noGrp="1"/>
          </p:cNvSpPr>
          <p:nvPr>
            <p:ph idx="1"/>
          </p:nvPr>
        </p:nvSpPr>
        <p:spPr>
          <a:xfrm>
            <a:off x="561918" y="2276871"/>
            <a:ext cx="3996444" cy="3600401"/>
          </a:xfrm>
        </p:spPr>
        <p:txBody>
          <a:bodyPr>
            <a:normAutofit fontScale="77500" lnSpcReduction="20000"/>
          </a:bodyPr>
          <a:lstStyle/>
          <a:p>
            <a:pPr marL="0" indent="0">
              <a:buNone/>
            </a:pPr>
            <a:r>
              <a:rPr lang="tr-TR" b="1" dirty="0"/>
              <a:t>GENEL BİLGİLER</a:t>
            </a:r>
          </a:p>
          <a:p>
            <a:pPr marL="0" indent="0">
              <a:buNone/>
            </a:pPr>
            <a:r>
              <a:rPr lang="tr-TR" dirty="0"/>
              <a:t>Kuruluş Tarihi: 1992</a:t>
            </a:r>
          </a:p>
          <a:p>
            <a:pPr marL="0" indent="0">
              <a:buNone/>
            </a:pPr>
            <a:r>
              <a:rPr lang="tr-TR" dirty="0"/>
              <a:t>Rektör : Prof. Dr. Ahmet Kutluhan</a:t>
            </a:r>
          </a:p>
          <a:p>
            <a:pPr marL="0" indent="0">
              <a:buNone/>
            </a:pPr>
            <a:r>
              <a:rPr lang="tr-TR" dirty="0"/>
              <a:t>Web adresi: </a:t>
            </a:r>
            <a:r>
              <a:rPr lang="tr-TR" dirty="0">
                <a:hlinkClick r:id="rId2"/>
              </a:rPr>
              <a:t>www.pau.edu.tr</a:t>
            </a:r>
            <a:endParaRPr lang="tr-TR" dirty="0"/>
          </a:p>
          <a:p>
            <a:pPr marL="0" indent="0">
              <a:buNone/>
            </a:pPr>
            <a:r>
              <a:rPr lang="tr-TR" dirty="0" smtClean="0"/>
              <a:t>48.708 Öğrenci</a:t>
            </a:r>
            <a:endParaRPr lang="tr-TR" dirty="0"/>
          </a:p>
          <a:p>
            <a:pPr marL="0" indent="0">
              <a:buNone/>
            </a:pPr>
            <a:r>
              <a:rPr lang="tr-TR" dirty="0" smtClean="0"/>
              <a:t>2196 Akademik </a:t>
            </a:r>
            <a:r>
              <a:rPr lang="tr-TR" dirty="0"/>
              <a:t>Personel</a:t>
            </a:r>
          </a:p>
          <a:p>
            <a:pPr marL="0" indent="0">
              <a:buNone/>
            </a:pPr>
            <a:r>
              <a:rPr lang="tr-TR" dirty="0" smtClean="0"/>
              <a:t>1990 İdari </a:t>
            </a:r>
            <a:r>
              <a:rPr lang="tr-TR" dirty="0"/>
              <a:t>Personel</a:t>
            </a:r>
          </a:p>
          <a:p>
            <a:pPr marL="0" indent="0">
              <a:buNone/>
            </a:pPr>
            <a:r>
              <a:rPr lang="tr-TR" dirty="0" smtClean="0"/>
              <a:t>20</a:t>
            </a:r>
            <a:r>
              <a:rPr lang="tr-TR" dirty="0" smtClean="0">
                <a:solidFill>
                  <a:srgbClr val="FF0000"/>
                </a:solidFill>
              </a:rPr>
              <a:t> </a:t>
            </a:r>
            <a:r>
              <a:rPr lang="tr-TR" dirty="0"/>
              <a:t>Fakülte</a:t>
            </a:r>
          </a:p>
          <a:p>
            <a:pPr marL="0" indent="0">
              <a:buNone/>
            </a:pPr>
            <a:r>
              <a:rPr lang="tr-TR" dirty="0"/>
              <a:t>17 Meslek Yüksekokulu</a:t>
            </a:r>
          </a:p>
          <a:p>
            <a:pPr marL="0" indent="0">
              <a:buNone/>
            </a:pPr>
            <a:r>
              <a:rPr lang="tr-TR" dirty="0"/>
              <a:t>1 Yüksekokul</a:t>
            </a:r>
          </a:p>
          <a:p>
            <a:pPr marL="0" indent="0">
              <a:buNone/>
            </a:pPr>
            <a:r>
              <a:rPr lang="tr-TR" dirty="0"/>
              <a:t>6 Enstitü</a:t>
            </a:r>
          </a:p>
          <a:p>
            <a:pPr marL="0" indent="0">
              <a:buNone/>
            </a:pPr>
            <a:r>
              <a:rPr lang="tr-TR" dirty="0"/>
              <a:t>45 Araştırma Merkezi</a:t>
            </a:r>
          </a:p>
          <a:p>
            <a:pPr marL="0" indent="0">
              <a:buNone/>
            </a:pPr>
            <a:endParaRPr lang="tr-TR" dirty="0"/>
          </a:p>
          <a:p>
            <a:pPr marL="0" indent="0">
              <a:buNone/>
            </a:pPr>
            <a:endParaRPr lang="tr-TR" dirty="0"/>
          </a:p>
        </p:txBody>
      </p:sp>
      <p:sp>
        <p:nvSpPr>
          <p:cNvPr id="5" name="Slayt Numarası Yer Tutucusu 4"/>
          <p:cNvSpPr>
            <a:spLocks noGrp="1"/>
          </p:cNvSpPr>
          <p:nvPr>
            <p:ph type="sldNum" sz="quarter" idx="12"/>
          </p:nvPr>
        </p:nvSpPr>
        <p:spPr/>
        <p:txBody>
          <a:bodyPr/>
          <a:lstStyle/>
          <a:p>
            <a:fld id="{F302176B-0E47-46AC-8F43-DAB4B8A37D06}" type="slidenum">
              <a:rPr lang="tr-TR" smtClean="0"/>
              <a:pPr/>
              <a:t>2</a:t>
            </a:fld>
            <a:endParaRPr lang="tr-TR"/>
          </a:p>
        </p:txBody>
      </p:sp>
      <p:pic>
        <p:nvPicPr>
          <p:cNvPr id="6" name="Resim 5"/>
          <p:cNvPicPr>
            <a:picLocks noChangeAspect="1"/>
          </p:cNvPicPr>
          <p:nvPr/>
        </p:nvPicPr>
        <p:blipFill>
          <a:blip r:embed="rId3" cstate="print">
            <a:extLst>
              <a:ext uri="{BEBA8EAE-BF5A-486C-A8C5-ECC9F3942E4B}">
                <a14:imgProps xmlns:a14="http://schemas.microsoft.com/office/drawing/2010/main">
                  <a14:imgLayer r:embed="rId4">
                    <a14:imgEffect>
                      <a14:brightnessContrast bright="15000"/>
                    </a14:imgEffect>
                  </a14:imgLayer>
                </a14:imgProps>
              </a:ext>
              <a:ext uri="{28A0092B-C50C-407E-A947-70E740481C1C}">
                <a14:useLocalDpi xmlns:a14="http://schemas.microsoft.com/office/drawing/2010/main" val="0"/>
              </a:ext>
            </a:extLst>
          </a:blip>
          <a:stretch>
            <a:fillRect/>
          </a:stretch>
        </p:blipFill>
        <p:spPr>
          <a:xfrm>
            <a:off x="4355976" y="2276872"/>
            <a:ext cx="4145418" cy="3456384"/>
          </a:xfrm>
          <a:prstGeom prst="rect">
            <a:avLst/>
          </a:prstGeom>
        </p:spPr>
      </p:pic>
    </p:spTree>
    <p:extLst>
      <p:ext uri="{BB962C8B-B14F-4D97-AF65-F5344CB8AC3E}">
        <p14:creationId xmlns:p14="http://schemas.microsoft.com/office/powerpoint/2010/main" val="15266252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ayt Numarası Yer Tutucusu 2"/>
          <p:cNvSpPr>
            <a:spLocks noGrp="1"/>
          </p:cNvSpPr>
          <p:nvPr>
            <p:ph type="sldNum" sz="quarter" idx="12"/>
          </p:nvPr>
        </p:nvSpPr>
        <p:spPr/>
        <p:txBody>
          <a:bodyPr/>
          <a:lstStyle/>
          <a:p>
            <a:fld id="{F302176B-0E47-46AC-8F43-DAB4B8A37D06}" type="slidenum">
              <a:rPr lang="tr-TR" smtClean="0"/>
              <a:pPr/>
              <a:t>20</a:t>
            </a:fld>
            <a:endParaRPr lang="tr-TR"/>
          </a:p>
        </p:txBody>
      </p:sp>
      <p:sp>
        <p:nvSpPr>
          <p:cNvPr id="2" name="İçerik Yer Tutucusu 1"/>
          <p:cNvSpPr>
            <a:spLocks noGrp="1"/>
          </p:cNvSpPr>
          <p:nvPr>
            <p:ph idx="4294967295"/>
          </p:nvPr>
        </p:nvSpPr>
        <p:spPr>
          <a:xfrm>
            <a:off x="395536" y="2400300"/>
            <a:ext cx="8234114" cy="3548980"/>
          </a:xfrm>
        </p:spPr>
        <p:txBody>
          <a:bodyPr>
            <a:normAutofit/>
          </a:bodyPr>
          <a:lstStyle/>
          <a:p>
            <a:pPr>
              <a:spcBef>
                <a:spcPts val="0"/>
              </a:spcBef>
              <a:buFont typeface="Wingdings" panose="05000000000000000000" pitchFamily="2" charset="2"/>
              <a:buChar char="ü"/>
            </a:pPr>
            <a:r>
              <a:rPr lang="tr-TR" altLang="tr-TR" dirty="0"/>
              <a:t>Üniversitede görev yapan her bir öğretim üyesinin sizden başka </a:t>
            </a:r>
            <a:r>
              <a:rPr lang="tr-TR" altLang="tr-TR" u="sng" dirty="0"/>
              <a:t>onlarca öğrencisi</a:t>
            </a:r>
            <a:r>
              <a:rPr lang="tr-TR" altLang="tr-TR" dirty="0"/>
              <a:t> bulunmaktadır.</a:t>
            </a:r>
          </a:p>
          <a:p>
            <a:pPr marL="0" indent="0">
              <a:spcBef>
                <a:spcPts val="0"/>
              </a:spcBef>
              <a:buNone/>
            </a:pPr>
            <a:r>
              <a:rPr lang="tr-TR" altLang="tr-TR" dirty="0"/>
              <a:t> </a:t>
            </a:r>
          </a:p>
          <a:p>
            <a:pPr>
              <a:spcBef>
                <a:spcPts val="0"/>
              </a:spcBef>
              <a:buFont typeface="Wingdings" panose="05000000000000000000" pitchFamily="2" charset="2"/>
              <a:buChar char="ü"/>
            </a:pPr>
            <a:r>
              <a:rPr lang="tr-TR" altLang="tr-TR" dirty="0"/>
              <a:t>Öğretim üyesinin dersler dışında yürütmesi gereken bilimsel çalışmaları, akademik ve idari birimlerle ortak yürüttüğü işler, yönettiği projeler, katılması gereken toplantıları olabileceğini aklınızdan çıkarmayın. </a:t>
            </a:r>
            <a:endParaRPr lang="tr-TR" altLang="tr-TR" dirty="0" smtClean="0"/>
          </a:p>
          <a:p>
            <a:pPr>
              <a:spcBef>
                <a:spcPts val="0"/>
              </a:spcBef>
              <a:buFont typeface="Wingdings" panose="05000000000000000000" pitchFamily="2" charset="2"/>
              <a:buChar char="ü"/>
            </a:pPr>
            <a:endParaRPr lang="tr-TR" altLang="tr-TR" dirty="0"/>
          </a:p>
          <a:p>
            <a:pPr>
              <a:buFont typeface="Wingdings" panose="05000000000000000000" pitchFamily="2" charset="2"/>
              <a:buChar char="ü"/>
            </a:pPr>
            <a:r>
              <a:rPr lang="tr-TR" altLang="tr-TR" dirty="0"/>
              <a:t>Eğer mümkünse öncelikli olarak sormanız gereken soruyu e-posta yoluyla sorun.</a:t>
            </a:r>
          </a:p>
        </p:txBody>
      </p:sp>
      <p:sp>
        <p:nvSpPr>
          <p:cNvPr id="4" name="Başlık 1"/>
          <p:cNvSpPr txBox="1">
            <a:spLocks/>
          </p:cNvSpPr>
          <p:nvPr/>
        </p:nvSpPr>
        <p:spPr>
          <a:xfrm>
            <a:off x="395536" y="1430530"/>
            <a:ext cx="8234114" cy="969771"/>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pPr algn="ctr"/>
            <a:r>
              <a:rPr lang="tr-TR" sz="2700" b="1" i="1" dirty="0"/>
              <a:t>ÜNİVERSİTE YAŞANTISI</a:t>
            </a:r>
          </a:p>
        </p:txBody>
      </p:sp>
    </p:spTree>
    <p:extLst>
      <p:ext uri="{BB962C8B-B14F-4D97-AF65-F5344CB8AC3E}">
        <p14:creationId xmlns:p14="http://schemas.microsoft.com/office/powerpoint/2010/main" val="28743169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ayt Numarası Yer Tutucusu 2"/>
          <p:cNvSpPr>
            <a:spLocks noGrp="1"/>
          </p:cNvSpPr>
          <p:nvPr>
            <p:ph type="sldNum" sz="quarter" idx="12"/>
          </p:nvPr>
        </p:nvSpPr>
        <p:spPr/>
        <p:txBody>
          <a:bodyPr/>
          <a:lstStyle/>
          <a:p>
            <a:fld id="{F302176B-0E47-46AC-8F43-DAB4B8A37D06}" type="slidenum">
              <a:rPr lang="tr-TR" smtClean="0"/>
              <a:pPr/>
              <a:t>21</a:t>
            </a:fld>
            <a:endParaRPr lang="tr-TR"/>
          </a:p>
        </p:txBody>
      </p:sp>
      <p:sp>
        <p:nvSpPr>
          <p:cNvPr id="2" name="İçerik Yer Tutucusu 1"/>
          <p:cNvSpPr>
            <a:spLocks noGrp="1"/>
          </p:cNvSpPr>
          <p:nvPr>
            <p:ph idx="4294967295"/>
          </p:nvPr>
        </p:nvSpPr>
        <p:spPr>
          <a:xfrm>
            <a:off x="323529" y="2217738"/>
            <a:ext cx="8568951" cy="3731542"/>
          </a:xfrm>
        </p:spPr>
        <p:txBody>
          <a:bodyPr>
            <a:normAutofit fontScale="92500"/>
          </a:bodyPr>
          <a:lstStyle/>
          <a:p>
            <a:pPr algn="ctr">
              <a:buFont typeface="Wingdings" panose="05000000000000000000" pitchFamily="2" charset="2"/>
              <a:buChar char="ü"/>
            </a:pPr>
            <a:r>
              <a:rPr lang="tr-TR" altLang="tr-TR" dirty="0"/>
              <a:t>Yazdığınız e-postayı göndermeden önce en az bir kez mutlaka okuyun. Kendinizi net bir şekilde ifade edebildiğinizden emin olduktan sonra gönderin. </a:t>
            </a:r>
            <a:endParaRPr lang="tr-TR" altLang="tr-TR" dirty="0" smtClean="0"/>
          </a:p>
          <a:p>
            <a:pPr algn="ctr">
              <a:buFont typeface="Wingdings" panose="05000000000000000000" pitchFamily="2" charset="2"/>
              <a:buChar char="ü"/>
            </a:pPr>
            <a:endParaRPr lang="tr-TR" altLang="tr-TR" dirty="0"/>
          </a:p>
          <a:p>
            <a:pPr algn="ctr">
              <a:buFont typeface="Wingdings" panose="05000000000000000000" pitchFamily="2" charset="2"/>
              <a:buChar char="ü"/>
            </a:pPr>
            <a:r>
              <a:rPr lang="tr-TR" altLang="tr-TR" dirty="0"/>
              <a:t>Eğer e-posta yoluyla iletişime </a:t>
            </a:r>
            <a:r>
              <a:rPr lang="tr-TR" altLang="tr-TR" dirty="0" smtClean="0"/>
              <a:t>geçemeyecek </a:t>
            </a:r>
            <a:r>
              <a:rPr lang="tr-TR" altLang="tr-TR" dirty="0"/>
              <a:t>kadar acil bir konu varsa, öğretim üyesinin ofisine gitmeyi düşünebilirsiniz. </a:t>
            </a:r>
            <a:endParaRPr lang="tr-TR" altLang="tr-TR" dirty="0" smtClean="0"/>
          </a:p>
          <a:p>
            <a:pPr algn="ctr">
              <a:buFont typeface="Wingdings" panose="05000000000000000000" pitchFamily="2" charset="2"/>
              <a:buChar char="ü"/>
            </a:pPr>
            <a:endParaRPr lang="tr-TR" altLang="tr-TR" dirty="0"/>
          </a:p>
          <a:p>
            <a:pPr algn="ctr">
              <a:buFont typeface="Wingdings" panose="05000000000000000000" pitchFamily="2" charset="2"/>
              <a:buChar char="ü"/>
            </a:pPr>
            <a:r>
              <a:rPr lang="tr-TR" altLang="tr-TR" dirty="0"/>
              <a:t>Ofise girerken öncelikle kapıyı çalmanız ve müsait olup olmadığını sormanız gerekir. </a:t>
            </a:r>
            <a:endParaRPr lang="tr-TR" altLang="tr-TR" dirty="0" smtClean="0"/>
          </a:p>
          <a:p>
            <a:pPr algn="ctr">
              <a:buFont typeface="Wingdings" panose="05000000000000000000" pitchFamily="2" charset="2"/>
              <a:buChar char="ü"/>
            </a:pPr>
            <a:endParaRPr lang="tr-TR" altLang="tr-TR" dirty="0"/>
          </a:p>
          <a:p>
            <a:pPr algn="ctr">
              <a:buFont typeface="Wingdings" panose="05000000000000000000" pitchFamily="2" charset="2"/>
              <a:buChar char="ü"/>
            </a:pPr>
            <a:r>
              <a:rPr lang="tr-TR" altLang="tr-TR" dirty="0"/>
              <a:t>Sağlıklı bir iletişim için sorunuzu önceden hazırlayın ve kendinizi olabildiğince kısa ve net bir şekilde ifade etmeye gayret gösterin. </a:t>
            </a:r>
          </a:p>
          <a:p>
            <a:pPr algn="ctr">
              <a:buFont typeface="Wingdings" panose="05000000000000000000" pitchFamily="2" charset="2"/>
              <a:buChar char="ü"/>
            </a:pPr>
            <a:endParaRPr lang="tr-TR" altLang="tr-TR" sz="1350" dirty="0"/>
          </a:p>
        </p:txBody>
      </p:sp>
      <p:sp>
        <p:nvSpPr>
          <p:cNvPr id="4" name="Başlık 1"/>
          <p:cNvSpPr txBox="1">
            <a:spLocks/>
          </p:cNvSpPr>
          <p:nvPr/>
        </p:nvSpPr>
        <p:spPr>
          <a:xfrm>
            <a:off x="323528" y="1430530"/>
            <a:ext cx="8306122" cy="969771"/>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pPr algn="ctr"/>
            <a:r>
              <a:rPr lang="tr-TR" sz="2700" b="1" i="1" dirty="0"/>
              <a:t>ÜNİVERSİTE YAŞANTISI</a:t>
            </a:r>
          </a:p>
        </p:txBody>
      </p:sp>
    </p:spTree>
    <p:extLst>
      <p:ext uri="{BB962C8B-B14F-4D97-AF65-F5344CB8AC3E}">
        <p14:creationId xmlns:p14="http://schemas.microsoft.com/office/powerpoint/2010/main" val="9473275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lt Başlık 3"/>
          <p:cNvSpPr>
            <a:spLocks noGrp="1"/>
          </p:cNvSpPr>
          <p:nvPr>
            <p:ph type="subTitle" idx="1"/>
          </p:nvPr>
        </p:nvSpPr>
        <p:spPr>
          <a:xfrm>
            <a:off x="755576" y="2780928"/>
            <a:ext cx="7632848" cy="2592288"/>
          </a:xfrm>
        </p:spPr>
        <p:txBody>
          <a:bodyPr>
            <a:normAutofit/>
          </a:bodyPr>
          <a:lstStyle/>
          <a:p>
            <a:pPr algn="ctr"/>
            <a:r>
              <a:rPr lang="tr-TR" sz="2000" dirty="0"/>
              <a:t>Ayrıntılı </a:t>
            </a:r>
            <a:r>
              <a:rPr lang="tr-TR" sz="2000" dirty="0" smtClean="0"/>
              <a:t>bilgiyi</a:t>
            </a:r>
          </a:p>
          <a:p>
            <a:pPr algn="ctr"/>
            <a:r>
              <a:rPr lang="tr-TR" sz="2000" dirty="0" smtClean="0">
                <a:hlinkClick r:id="rId2"/>
              </a:rPr>
              <a:t>http</a:t>
            </a:r>
            <a:r>
              <a:rPr lang="tr-TR" sz="2000" dirty="0">
                <a:hlinkClick r:id="rId2"/>
              </a:rPr>
              <a:t>://www.pau.edu.tr/oidb/tr/sayfa/yonetmelik</a:t>
            </a:r>
            <a:r>
              <a:rPr lang="tr-TR" sz="2000" dirty="0"/>
              <a:t> </a:t>
            </a:r>
            <a:endParaRPr lang="tr-TR" sz="2000" dirty="0" smtClean="0"/>
          </a:p>
          <a:p>
            <a:pPr algn="ctr"/>
            <a:r>
              <a:rPr lang="tr-TR" sz="2000" dirty="0" smtClean="0"/>
              <a:t>adresinden </a:t>
            </a:r>
            <a:r>
              <a:rPr lang="tr-TR" sz="2000" dirty="0"/>
              <a:t>alabilirsiniz</a:t>
            </a:r>
            <a:r>
              <a:rPr lang="tr-TR" dirty="0"/>
              <a:t>.</a:t>
            </a:r>
          </a:p>
        </p:txBody>
      </p:sp>
      <p:sp>
        <p:nvSpPr>
          <p:cNvPr id="5" name="Başlık 1"/>
          <p:cNvSpPr txBox="1">
            <a:spLocks/>
          </p:cNvSpPr>
          <p:nvPr/>
        </p:nvSpPr>
        <p:spPr>
          <a:xfrm>
            <a:off x="1259632" y="1628800"/>
            <a:ext cx="6457950" cy="499870"/>
          </a:xfrm>
          <a:prstGeom prst="rect">
            <a:avLst/>
          </a:prstGeom>
        </p:spPr>
        <p:txBody>
          <a:bodyPr vert="horz" lIns="68580" tIns="34290" rIns="68580" bIns="34290" rtlCol="0" anchor="b">
            <a:normAutofit/>
          </a:bodyPr>
          <a:lstStyle>
            <a:lvl1pPr algn="l" defTabSz="914400" rtl="0" eaLnBrk="1" latinLnBrk="0" hangingPunct="1">
              <a:lnSpc>
                <a:spcPct val="90000"/>
              </a:lnSpc>
              <a:spcBef>
                <a:spcPct val="0"/>
              </a:spcBef>
              <a:buNone/>
              <a:defRPr sz="6000" kern="1200" cap="all" baseline="0">
                <a:solidFill>
                  <a:schemeClr val="tx1"/>
                </a:solidFill>
                <a:latin typeface="+mj-lt"/>
                <a:ea typeface="+mj-ea"/>
                <a:cs typeface="+mj-cs"/>
              </a:defRPr>
            </a:lvl1pPr>
          </a:lstStyle>
          <a:p>
            <a:pPr algn="r"/>
            <a:r>
              <a:rPr lang="tr-TR" altLang="tr-TR" sz="2700" b="1" i="1" dirty="0">
                <a:solidFill>
                  <a:schemeClr val="accent1"/>
                </a:solidFill>
              </a:rPr>
              <a:t>ÖN</a:t>
            </a:r>
            <a:r>
              <a:rPr lang="de-DE" altLang="tr-TR" sz="2700" b="1" i="1" dirty="0">
                <a:solidFill>
                  <a:schemeClr val="accent1"/>
                </a:solidFill>
              </a:rPr>
              <a:t>LİSANS</a:t>
            </a:r>
            <a:r>
              <a:rPr lang="tr-TR" altLang="tr-TR" sz="2700" b="1" i="1" dirty="0">
                <a:solidFill>
                  <a:schemeClr val="accent1"/>
                </a:solidFill>
              </a:rPr>
              <a:t> VE LİSANS </a:t>
            </a:r>
            <a:r>
              <a:rPr lang="de-DE" altLang="tr-TR" sz="2700" b="1" i="1" dirty="0">
                <a:solidFill>
                  <a:schemeClr val="accent1"/>
                </a:solidFill>
              </a:rPr>
              <a:t>YÖNETMELİĞİ</a:t>
            </a:r>
            <a:endParaRPr lang="tr-TR" sz="2700" b="1" i="1" dirty="0">
              <a:solidFill>
                <a:schemeClr val="accent1"/>
              </a:solidFill>
            </a:endParaRPr>
          </a:p>
        </p:txBody>
      </p:sp>
    </p:spTree>
    <p:extLst>
      <p:ext uri="{BB962C8B-B14F-4D97-AF65-F5344CB8AC3E}">
        <p14:creationId xmlns:p14="http://schemas.microsoft.com/office/powerpoint/2010/main" val="41840586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b="1" dirty="0">
                <a:solidFill>
                  <a:schemeClr val="accent1"/>
                </a:solidFill>
              </a:rPr>
              <a:t>PUSULA ARAYÜZÜ</a:t>
            </a:r>
            <a:endParaRPr lang="tr-TR" dirty="0">
              <a:solidFill>
                <a:schemeClr val="accent1"/>
              </a:solidFill>
            </a:endParaRPr>
          </a:p>
        </p:txBody>
      </p:sp>
      <p:sp>
        <p:nvSpPr>
          <p:cNvPr id="5" name="İçerik Yer Tutucusu 4"/>
          <p:cNvSpPr>
            <a:spLocks noGrp="1"/>
          </p:cNvSpPr>
          <p:nvPr>
            <p:ph idx="1"/>
          </p:nvPr>
        </p:nvSpPr>
        <p:spPr>
          <a:xfrm>
            <a:off x="457200" y="2492896"/>
            <a:ext cx="8229600" cy="3961912"/>
          </a:xfrm>
        </p:spPr>
        <p:txBody>
          <a:bodyPr/>
          <a:lstStyle/>
          <a:p>
            <a:pPr marL="0" indent="0" algn="just">
              <a:buFontTx/>
              <a:buNone/>
              <a:defRPr/>
            </a:pPr>
            <a:r>
              <a:rPr lang="tr-TR" dirty="0"/>
              <a:t>KAYIT SIRASINDA SİZE VERİLEN </a:t>
            </a:r>
            <a:r>
              <a:rPr lang="tr-TR" b="1" dirty="0">
                <a:solidFill>
                  <a:schemeClr val="tx2">
                    <a:lumMod val="60000"/>
                    <a:lumOff val="40000"/>
                  </a:schemeClr>
                </a:solidFill>
              </a:rPr>
              <a:t>KULLANICI ADI</a:t>
            </a:r>
            <a:r>
              <a:rPr lang="tr-TR" dirty="0">
                <a:solidFill>
                  <a:schemeClr val="tx2">
                    <a:lumMod val="60000"/>
                    <a:lumOff val="40000"/>
                  </a:schemeClr>
                </a:solidFill>
              </a:rPr>
              <a:t> </a:t>
            </a:r>
            <a:r>
              <a:rPr lang="tr-TR" dirty="0"/>
              <a:t>VE </a:t>
            </a:r>
            <a:r>
              <a:rPr lang="tr-TR" b="1" dirty="0">
                <a:solidFill>
                  <a:schemeClr val="tx2">
                    <a:lumMod val="60000"/>
                    <a:lumOff val="40000"/>
                  </a:schemeClr>
                </a:solidFill>
              </a:rPr>
              <a:t>ŞİFRE</a:t>
            </a:r>
            <a:r>
              <a:rPr lang="tr-TR" dirty="0"/>
              <a:t>Yİ YÜKSEKOKULUMUZDA KAYITLI OLDUĞUNUZ SÜRECE SIK OLARAK KULLANACAKSINIZ…</a:t>
            </a:r>
          </a:p>
          <a:p>
            <a:pPr marL="0" indent="0">
              <a:buFontTx/>
              <a:buNone/>
              <a:defRPr/>
            </a:pPr>
            <a:endParaRPr lang="tr-TR" dirty="0"/>
          </a:p>
          <a:p>
            <a:pPr>
              <a:buFont typeface="Wingdings" pitchFamily="2" charset="2"/>
              <a:buChar char="q"/>
              <a:defRPr/>
            </a:pPr>
            <a:r>
              <a:rPr lang="tr-TR" dirty="0">
                <a:solidFill>
                  <a:srgbClr val="FF0000"/>
                </a:solidFill>
              </a:rPr>
              <a:t> </a:t>
            </a:r>
            <a:r>
              <a:rPr lang="tr-TR" b="1" dirty="0">
                <a:solidFill>
                  <a:srgbClr val="FF0000"/>
                </a:solidFill>
              </a:rPr>
              <a:t>Ders Kaydı</a:t>
            </a:r>
          </a:p>
          <a:p>
            <a:pPr>
              <a:buFont typeface="Wingdings" pitchFamily="2" charset="2"/>
              <a:buChar char="q"/>
              <a:defRPr/>
            </a:pPr>
            <a:r>
              <a:rPr lang="tr-TR" b="1" dirty="0">
                <a:solidFill>
                  <a:srgbClr val="FF0000"/>
                </a:solidFill>
              </a:rPr>
              <a:t> Ekle – sil – onayla</a:t>
            </a:r>
          </a:p>
          <a:p>
            <a:pPr>
              <a:buFont typeface="Wingdings" pitchFamily="2" charset="2"/>
              <a:buChar char="q"/>
              <a:defRPr/>
            </a:pPr>
            <a:r>
              <a:rPr lang="tr-TR" b="1" dirty="0">
                <a:solidFill>
                  <a:srgbClr val="FF0000"/>
                </a:solidFill>
              </a:rPr>
              <a:t> Not öğrenme vb</a:t>
            </a:r>
            <a:r>
              <a:rPr lang="tr-TR" b="1" dirty="0" smtClean="0">
                <a:solidFill>
                  <a:srgbClr val="FF0000"/>
                </a:solidFill>
              </a:rPr>
              <a:t>.</a:t>
            </a:r>
            <a:endParaRPr lang="tr-TR" b="1" dirty="0">
              <a:solidFill>
                <a:srgbClr val="FF0000"/>
              </a:solidFill>
            </a:endParaRPr>
          </a:p>
        </p:txBody>
      </p:sp>
      <p:pic>
        <p:nvPicPr>
          <p:cNvPr id="3" name="Resim 2"/>
          <p:cNvPicPr>
            <a:picLocks noChangeAspect="1"/>
          </p:cNvPicPr>
          <p:nvPr/>
        </p:nvPicPr>
        <p:blipFill>
          <a:blip r:embed="rId2"/>
          <a:stretch>
            <a:fillRect/>
          </a:stretch>
        </p:blipFill>
        <p:spPr>
          <a:xfrm>
            <a:off x="4612168" y="3429000"/>
            <a:ext cx="4070812" cy="3164962"/>
          </a:xfrm>
          <a:prstGeom prst="rect">
            <a:avLst/>
          </a:prstGeom>
        </p:spPr>
      </p:pic>
    </p:spTree>
    <p:extLst>
      <p:ext uri="{BB962C8B-B14F-4D97-AF65-F5344CB8AC3E}">
        <p14:creationId xmlns:p14="http://schemas.microsoft.com/office/powerpoint/2010/main" val="251441069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457200" y="1268759"/>
            <a:ext cx="8229600" cy="5186049"/>
          </a:xfrm>
        </p:spPr>
        <p:txBody>
          <a:bodyPr>
            <a:normAutofit fontScale="47500" lnSpcReduction="20000"/>
          </a:bodyPr>
          <a:lstStyle/>
          <a:p>
            <a:pPr marL="64008" indent="0">
              <a:lnSpc>
                <a:spcPct val="150000"/>
              </a:lnSpc>
              <a:buNone/>
            </a:pPr>
            <a:r>
              <a:rPr lang="tr-TR" sz="3600" b="1" u="sng" dirty="0" smtClean="0">
                <a:solidFill>
                  <a:schemeClr val="accent1"/>
                </a:solidFill>
              </a:rPr>
              <a:t>1- ÖĞRENCİ KATKI PAYI/ÖĞRENİM ÜCRETİ</a:t>
            </a:r>
          </a:p>
          <a:p>
            <a:pPr marL="64008" indent="0">
              <a:lnSpc>
                <a:spcPct val="150000"/>
              </a:lnSpc>
              <a:buNone/>
            </a:pPr>
            <a:endParaRPr lang="tr-TR" sz="3600" b="1" u="sng" dirty="0" smtClean="0"/>
          </a:p>
          <a:p>
            <a:pPr marL="0" indent="0" algn="ctr">
              <a:buNone/>
            </a:pPr>
            <a:r>
              <a:rPr lang="tr-TR" sz="3600" b="1" dirty="0" smtClean="0"/>
              <a:t>  </a:t>
            </a:r>
            <a:r>
              <a:rPr lang="tr-TR" altLang="tr-TR" sz="3600" dirty="0"/>
              <a:t>İkinci öğretim öğrencileri ve öğrencinin kazandığı ikinci üniversite ise harç ücreti ödemesi gerekmektedir.  Öğrenim ücretini iki taksit halinde güz ve bahar dönemlerinden önce, belirtilen süre içerisinde öder. </a:t>
            </a:r>
          </a:p>
          <a:p>
            <a:pPr marL="0" indent="0" algn="ctr">
              <a:buNone/>
            </a:pPr>
            <a:endParaRPr lang="tr-TR" altLang="tr-TR" sz="3600" dirty="0"/>
          </a:p>
          <a:p>
            <a:pPr marL="0" indent="0" algn="ctr">
              <a:buNone/>
            </a:pPr>
            <a:r>
              <a:rPr lang="tr-TR" altLang="tr-TR" sz="3600" dirty="0"/>
              <a:t>Harcı zamanında ödemeyen öğrenciler kayıt yaptıramaz.</a:t>
            </a:r>
          </a:p>
          <a:p>
            <a:pPr marL="0" indent="0" algn="ctr">
              <a:buNone/>
            </a:pPr>
            <a:endParaRPr lang="tr-TR" altLang="tr-TR" sz="3600" dirty="0"/>
          </a:p>
          <a:p>
            <a:pPr marL="64008" indent="0">
              <a:lnSpc>
                <a:spcPct val="150000"/>
              </a:lnSpc>
              <a:buNone/>
            </a:pPr>
            <a:endParaRPr lang="tr-TR" sz="3600" b="1" dirty="0" smtClean="0"/>
          </a:p>
          <a:p>
            <a:pPr marL="64008" indent="0" algn="ctr">
              <a:lnSpc>
                <a:spcPct val="150000"/>
              </a:lnSpc>
              <a:buNone/>
            </a:pPr>
            <a:r>
              <a:rPr lang="tr-TR" sz="3600" b="1" dirty="0" smtClean="0"/>
              <a:t>ÖĞRENCİLER HER DÖNEM BAŞINDA AKADEMİK TAKVİMDE BELİRTİLEN TARİHLERDE KAYIT YENİLEMEK ZORUNDADIRLAR!!!</a:t>
            </a:r>
            <a:endParaRPr lang="tr-TR" sz="3600" b="1" dirty="0"/>
          </a:p>
          <a:p>
            <a:pPr marL="64008" indent="0">
              <a:lnSpc>
                <a:spcPct val="150000"/>
              </a:lnSpc>
              <a:buNone/>
            </a:pPr>
            <a:r>
              <a:rPr lang="tr-TR" sz="3600" b="1" dirty="0"/>
              <a:t> </a:t>
            </a:r>
            <a:r>
              <a:rPr lang="tr-TR" sz="3600" b="1" dirty="0" smtClean="0"/>
              <a:t>     </a:t>
            </a:r>
            <a:endParaRPr lang="tr-TR" sz="2000" b="1" u="sng" dirty="0">
              <a:solidFill>
                <a:srgbClr val="C00000"/>
              </a:solidFill>
            </a:endParaRPr>
          </a:p>
          <a:p>
            <a:pPr marL="64008" indent="0" algn="ctr">
              <a:lnSpc>
                <a:spcPct val="150000"/>
              </a:lnSpc>
              <a:buNone/>
            </a:pPr>
            <a:endParaRPr lang="tr-TR" sz="2000" b="1" u="sng" dirty="0" smtClean="0">
              <a:solidFill>
                <a:srgbClr val="C00000"/>
              </a:solidFill>
            </a:endParaRPr>
          </a:p>
        </p:txBody>
      </p:sp>
    </p:spTree>
    <p:extLst>
      <p:ext uri="{BB962C8B-B14F-4D97-AF65-F5344CB8AC3E}">
        <p14:creationId xmlns:p14="http://schemas.microsoft.com/office/powerpoint/2010/main" val="288277780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fontScale="90000"/>
          </a:bodyPr>
          <a:lstStyle/>
          <a:p>
            <a:r>
              <a:rPr lang="tr-TR" b="1" dirty="0">
                <a:solidFill>
                  <a:schemeClr val="accent1"/>
                </a:solidFill>
              </a:rPr>
              <a:t>DERS KAYDINI YAPMAZSANIZ </a:t>
            </a:r>
            <a:br>
              <a:rPr lang="tr-TR" b="1" dirty="0">
                <a:solidFill>
                  <a:schemeClr val="accent1"/>
                </a:solidFill>
              </a:rPr>
            </a:br>
            <a:r>
              <a:rPr lang="tr-TR" b="1" dirty="0">
                <a:solidFill>
                  <a:schemeClr val="accent1"/>
                </a:solidFill>
              </a:rPr>
              <a:t>NE OLUR?</a:t>
            </a:r>
            <a:endParaRPr lang="tr-TR" dirty="0">
              <a:solidFill>
                <a:schemeClr val="accent1"/>
              </a:solidFill>
            </a:endParaRPr>
          </a:p>
        </p:txBody>
      </p:sp>
      <p:sp>
        <p:nvSpPr>
          <p:cNvPr id="3" name="İçerik Yer Tutucusu 2"/>
          <p:cNvSpPr>
            <a:spLocks noGrp="1"/>
          </p:cNvSpPr>
          <p:nvPr>
            <p:ph idx="1"/>
          </p:nvPr>
        </p:nvSpPr>
        <p:spPr>
          <a:xfrm>
            <a:off x="866441" y="2489200"/>
            <a:ext cx="6729895" cy="3530600"/>
          </a:xfrm>
        </p:spPr>
        <p:txBody>
          <a:bodyPr>
            <a:normAutofit fontScale="70000" lnSpcReduction="20000"/>
          </a:bodyPr>
          <a:lstStyle/>
          <a:p>
            <a:pPr marL="0" indent="0" algn="ctr">
              <a:buFontTx/>
              <a:buNone/>
            </a:pPr>
            <a:r>
              <a:rPr lang="tr-TR" sz="3600" dirty="0"/>
              <a:t>2 kez ders kaydını </a:t>
            </a:r>
            <a:endParaRPr lang="tr-TR" sz="3600" dirty="0" smtClean="0"/>
          </a:p>
          <a:p>
            <a:pPr marL="0" indent="0" algn="ctr">
              <a:buFontTx/>
              <a:buNone/>
            </a:pPr>
            <a:r>
              <a:rPr lang="tr-TR" sz="3600" dirty="0" smtClean="0"/>
              <a:t>«</a:t>
            </a:r>
            <a:r>
              <a:rPr lang="tr-TR" sz="3600" b="1" dirty="0"/>
              <a:t>DERS KAYIT HAFTASI</a:t>
            </a:r>
            <a:r>
              <a:rPr lang="tr-TR" sz="3600" dirty="0"/>
              <a:t>» </a:t>
            </a:r>
            <a:endParaRPr lang="tr-TR" sz="3600" dirty="0" smtClean="0"/>
          </a:p>
          <a:p>
            <a:pPr marL="0" indent="0" algn="ctr">
              <a:buFontTx/>
              <a:buNone/>
            </a:pPr>
            <a:r>
              <a:rPr lang="tr-TR" sz="3600" dirty="0" smtClean="0"/>
              <a:t>içinde </a:t>
            </a:r>
            <a:r>
              <a:rPr lang="tr-TR" sz="3600" dirty="0"/>
              <a:t>yapmayan öğrencinin </a:t>
            </a:r>
          </a:p>
          <a:p>
            <a:pPr marL="0" indent="0" algn="ctr">
              <a:buFontTx/>
              <a:buNone/>
            </a:pPr>
            <a:endParaRPr lang="tr-TR" dirty="0"/>
          </a:p>
          <a:p>
            <a:pPr marL="0" indent="0" algn="ctr">
              <a:buFontTx/>
              <a:buNone/>
            </a:pPr>
            <a:r>
              <a:rPr lang="tr-TR" sz="4000" b="1" dirty="0">
                <a:solidFill>
                  <a:srgbClr val="FF99CC"/>
                </a:solidFill>
              </a:rPr>
              <a:t> </a:t>
            </a:r>
            <a:r>
              <a:rPr lang="tr-TR" sz="4000" b="1" dirty="0">
                <a:solidFill>
                  <a:srgbClr val="FF0000"/>
                </a:solidFill>
              </a:rPr>
              <a:t>BİR DÖNEM OKUL İLE İLİŞİĞİ </a:t>
            </a:r>
            <a:r>
              <a:rPr lang="tr-TR" sz="4000" b="1" dirty="0" smtClean="0">
                <a:solidFill>
                  <a:srgbClr val="FF0000"/>
                </a:solidFill>
              </a:rPr>
              <a:t>KESİLİR.</a:t>
            </a:r>
          </a:p>
          <a:p>
            <a:pPr marL="0" indent="0" algn="ctr">
              <a:buFontTx/>
              <a:buNone/>
            </a:pPr>
            <a:r>
              <a:rPr lang="tr-TR" sz="4000" b="1" dirty="0" smtClean="0"/>
              <a:t>Ders </a:t>
            </a:r>
            <a:r>
              <a:rPr lang="tr-TR" sz="4000" b="1" dirty="0"/>
              <a:t>kaydı /yarıyıl kaydı yenilenmez. </a:t>
            </a:r>
          </a:p>
          <a:p>
            <a:pPr marL="64008" indent="0" algn="ctr">
              <a:buNone/>
            </a:pPr>
            <a:r>
              <a:rPr lang="tr-TR" sz="4000" b="1" dirty="0"/>
              <a:t>O yarıyıla ait öğrencilik haklarından yararlanamaz</a:t>
            </a:r>
            <a:r>
              <a:rPr lang="tr-TR" sz="4000" b="1" dirty="0">
                <a:solidFill>
                  <a:schemeClr val="bg1"/>
                </a:solidFill>
              </a:rPr>
              <a:t>. </a:t>
            </a:r>
            <a:endParaRPr lang="tr-TR" sz="4000" b="1" dirty="0">
              <a:solidFill>
                <a:srgbClr val="FF99CC"/>
              </a:solidFill>
            </a:endParaRPr>
          </a:p>
          <a:p>
            <a:endParaRPr lang="tr-TR" dirty="0"/>
          </a:p>
        </p:txBody>
      </p:sp>
    </p:spTree>
    <p:extLst>
      <p:ext uri="{BB962C8B-B14F-4D97-AF65-F5344CB8AC3E}">
        <p14:creationId xmlns:p14="http://schemas.microsoft.com/office/powerpoint/2010/main" val="71249894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539552" y="2060847"/>
            <a:ext cx="8147248" cy="4393961"/>
          </a:xfrm>
        </p:spPr>
        <p:txBody>
          <a:bodyPr>
            <a:normAutofit fontScale="85000" lnSpcReduction="10000"/>
          </a:bodyPr>
          <a:lstStyle/>
          <a:p>
            <a:pPr algn="just">
              <a:lnSpc>
                <a:spcPct val="150000"/>
              </a:lnSpc>
              <a:buFont typeface="Wingdings" pitchFamily="2" charset="2"/>
              <a:buChar char="q"/>
            </a:pPr>
            <a:r>
              <a:rPr lang="tr-TR" sz="3200" b="1" dirty="0" smtClean="0"/>
              <a:t>Kayıt </a:t>
            </a:r>
            <a:r>
              <a:rPr lang="tr-TR" sz="3200" b="1" dirty="0"/>
              <a:t>yenileme işlemleri </a:t>
            </a:r>
            <a:r>
              <a:rPr lang="tr-TR" sz="3200" b="1" dirty="0" smtClean="0"/>
              <a:t>öğrencinin </a:t>
            </a:r>
            <a:r>
              <a:rPr lang="tr-TR" sz="3200" b="1" dirty="0"/>
              <a:t>kendisi tarafından </a:t>
            </a:r>
            <a:r>
              <a:rPr lang="tr-TR" sz="3200" b="1" dirty="0" smtClean="0"/>
              <a:t>gerçekleştirilir, </a:t>
            </a:r>
            <a:r>
              <a:rPr lang="tr-TR" sz="3200" b="1" u="sng" dirty="0" smtClean="0"/>
              <a:t>öğrencinin sorumluluğundadır. </a:t>
            </a:r>
          </a:p>
          <a:p>
            <a:pPr algn="just">
              <a:lnSpc>
                <a:spcPct val="150000"/>
              </a:lnSpc>
              <a:buFont typeface="Wingdings" pitchFamily="2" charset="2"/>
              <a:buChar char="q"/>
            </a:pPr>
            <a:endParaRPr lang="tr-TR" sz="3200" b="1" dirty="0" smtClean="0"/>
          </a:p>
          <a:p>
            <a:pPr algn="just">
              <a:lnSpc>
                <a:spcPct val="150000"/>
              </a:lnSpc>
              <a:buFont typeface="Wingdings" pitchFamily="2" charset="2"/>
              <a:buChar char="q"/>
            </a:pPr>
            <a:r>
              <a:rPr lang="tr-TR" sz="3200" b="1" dirty="0" smtClean="0"/>
              <a:t>Katkı </a:t>
            </a:r>
            <a:r>
              <a:rPr lang="tr-TR" sz="3200" b="1" dirty="0"/>
              <a:t>payı/öğrenim ücretini </a:t>
            </a:r>
            <a:r>
              <a:rPr lang="tr-TR" sz="3200" b="1" dirty="0" smtClean="0"/>
              <a:t>ödemek demek kayıt yenilemek anlamına gelmemektedir.</a:t>
            </a:r>
            <a:endParaRPr lang="tr-TR" sz="1800" b="1" dirty="0" smtClean="0"/>
          </a:p>
        </p:txBody>
      </p:sp>
    </p:spTree>
    <p:extLst>
      <p:ext uri="{BB962C8B-B14F-4D97-AF65-F5344CB8AC3E}">
        <p14:creationId xmlns:p14="http://schemas.microsoft.com/office/powerpoint/2010/main" val="341583316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pPr marL="0" indent="0">
              <a:buFontTx/>
              <a:buNone/>
              <a:defRPr/>
            </a:pPr>
            <a:r>
              <a:rPr lang="tr-TR" b="1" dirty="0"/>
              <a:t>HER DÖNEM BAŞINDA, </a:t>
            </a:r>
            <a:r>
              <a:rPr lang="tr-TR" b="1" dirty="0" smtClean="0"/>
              <a:t>KATKI PAYI ÖDEDİKTEN SONRA</a:t>
            </a:r>
            <a:r>
              <a:rPr lang="tr-TR" b="1" dirty="0"/>
              <a:t>;</a:t>
            </a:r>
          </a:p>
          <a:p>
            <a:pPr marL="0" indent="0">
              <a:buFontTx/>
              <a:buNone/>
              <a:defRPr/>
            </a:pPr>
            <a:endParaRPr lang="tr-TR" b="1" dirty="0"/>
          </a:p>
          <a:p>
            <a:pPr>
              <a:defRPr/>
            </a:pPr>
            <a:r>
              <a:rPr lang="tr-TR" b="1" dirty="0">
                <a:solidFill>
                  <a:srgbClr val="FF0000"/>
                </a:solidFill>
              </a:rPr>
              <a:t>DERS KAYDI</a:t>
            </a:r>
          </a:p>
          <a:p>
            <a:pPr>
              <a:defRPr/>
            </a:pPr>
            <a:r>
              <a:rPr lang="tr-TR" b="1" dirty="0">
                <a:solidFill>
                  <a:srgbClr val="FF0000"/>
                </a:solidFill>
              </a:rPr>
              <a:t>EKLE-SİL-ONAYLA </a:t>
            </a:r>
          </a:p>
          <a:p>
            <a:pPr marL="0" indent="0">
              <a:buFontTx/>
              <a:buNone/>
              <a:defRPr/>
            </a:pPr>
            <a:endParaRPr lang="tr-TR" b="1" dirty="0"/>
          </a:p>
          <a:p>
            <a:pPr marL="0" indent="0">
              <a:buFontTx/>
              <a:buNone/>
              <a:defRPr/>
            </a:pPr>
            <a:r>
              <a:rPr lang="tr-TR" b="1" dirty="0"/>
              <a:t>İŞLEMİ YAPMAK ZORUNDASINIZ!..</a:t>
            </a:r>
          </a:p>
          <a:p>
            <a:pPr marL="64008" indent="0">
              <a:buNone/>
            </a:pPr>
            <a:endParaRPr lang="tr-TR" dirty="0"/>
          </a:p>
        </p:txBody>
      </p:sp>
    </p:spTree>
    <p:extLst>
      <p:ext uri="{BB962C8B-B14F-4D97-AF65-F5344CB8AC3E}">
        <p14:creationId xmlns:p14="http://schemas.microsoft.com/office/powerpoint/2010/main" val="169335909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b="1" dirty="0">
                <a:solidFill>
                  <a:schemeClr val="accent1"/>
                </a:solidFill>
              </a:rPr>
              <a:t>DERS KAYDI NASIL YAPILIR?</a:t>
            </a:r>
            <a:endParaRPr lang="tr-TR" dirty="0">
              <a:solidFill>
                <a:schemeClr val="accent1"/>
              </a:solidFill>
            </a:endParaRPr>
          </a:p>
        </p:txBody>
      </p:sp>
      <p:sp>
        <p:nvSpPr>
          <p:cNvPr id="3" name="İçerik Yer Tutucusu 2"/>
          <p:cNvSpPr>
            <a:spLocks noGrp="1"/>
          </p:cNvSpPr>
          <p:nvPr>
            <p:ph idx="1"/>
          </p:nvPr>
        </p:nvSpPr>
        <p:spPr>
          <a:xfrm>
            <a:off x="611560" y="2492896"/>
            <a:ext cx="7941568" cy="3744416"/>
          </a:xfrm>
        </p:spPr>
        <p:txBody>
          <a:bodyPr>
            <a:normAutofit/>
          </a:bodyPr>
          <a:lstStyle/>
          <a:p>
            <a:pPr algn="just">
              <a:defRPr/>
            </a:pPr>
            <a:r>
              <a:rPr lang="tr-TR" dirty="0"/>
              <a:t>PUSULA </a:t>
            </a:r>
            <a:r>
              <a:rPr lang="tr-TR" dirty="0" err="1"/>
              <a:t>Arayüzüne</a:t>
            </a:r>
            <a:r>
              <a:rPr lang="tr-TR" dirty="0"/>
              <a:t> Kullanıcı Adı ve Şifre ile bağlanın.</a:t>
            </a:r>
          </a:p>
          <a:p>
            <a:pPr algn="just">
              <a:defRPr/>
            </a:pPr>
            <a:r>
              <a:rPr lang="tr-TR" dirty="0"/>
              <a:t>«Ders Kaydı» butonunu tıklayın.</a:t>
            </a:r>
          </a:p>
          <a:p>
            <a:pPr algn="just">
              <a:defRPr/>
            </a:pPr>
            <a:r>
              <a:rPr lang="tr-TR" dirty="0"/>
              <a:t>Önce alttan kalan derslerinizi, sonra da ilgili dönemdeki derslerinizi seçin.</a:t>
            </a:r>
          </a:p>
          <a:p>
            <a:pPr algn="just">
              <a:defRPr/>
            </a:pPr>
            <a:r>
              <a:rPr lang="tr-TR" dirty="0"/>
              <a:t>Ekranın altındaki onayla butonunu tıklayarak işlemi bitirin.</a:t>
            </a:r>
          </a:p>
          <a:p>
            <a:pPr marL="0" indent="0" algn="just">
              <a:buFontTx/>
              <a:buNone/>
              <a:defRPr/>
            </a:pPr>
            <a:endParaRPr lang="tr-TR" b="1" dirty="0" smtClean="0">
              <a:solidFill>
                <a:schemeClr val="tx2">
                  <a:lumMod val="60000"/>
                  <a:lumOff val="40000"/>
                </a:schemeClr>
              </a:solidFill>
            </a:endParaRPr>
          </a:p>
          <a:p>
            <a:pPr marL="0" indent="0" algn="just">
              <a:buFontTx/>
              <a:buNone/>
              <a:defRPr/>
            </a:pPr>
            <a:endParaRPr lang="tr-TR" b="1" dirty="0">
              <a:solidFill>
                <a:schemeClr val="tx2">
                  <a:lumMod val="60000"/>
                  <a:lumOff val="40000"/>
                </a:schemeClr>
              </a:solidFill>
            </a:endParaRPr>
          </a:p>
          <a:p>
            <a:pPr marL="0" indent="0" algn="ctr">
              <a:buFontTx/>
              <a:buNone/>
              <a:defRPr/>
            </a:pPr>
            <a:r>
              <a:rPr lang="tr-TR" b="1" dirty="0" smtClean="0">
                <a:solidFill>
                  <a:srgbClr val="FF0000"/>
                </a:solidFill>
              </a:rPr>
              <a:t>YAPTIĞINIZ </a:t>
            </a:r>
            <a:r>
              <a:rPr lang="tr-TR" b="1" dirty="0">
                <a:solidFill>
                  <a:srgbClr val="FF0000"/>
                </a:solidFill>
              </a:rPr>
              <a:t>İŞLEMİN DOĞRULUĞUNU MUTLAKA KONTROL EDİN…</a:t>
            </a:r>
          </a:p>
          <a:p>
            <a:pPr algn="just"/>
            <a:endParaRPr lang="tr-TR" dirty="0"/>
          </a:p>
        </p:txBody>
      </p:sp>
    </p:spTree>
    <p:extLst>
      <p:ext uri="{BB962C8B-B14F-4D97-AF65-F5344CB8AC3E}">
        <p14:creationId xmlns:p14="http://schemas.microsoft.com/office/powerpoint/2010/main" val="256009100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457200" y="2420888"/>
            <a:ext cx="8229600" cy="3705275"/>
          </a:xfrm>
        </p:spPr>
        <p:txBody>
          <a:bodyPr>
            <a:normAutofit/>
          </a:bodyPr>
          <a:lstStyle/>
          <a:p>
            <a:pPr marL="0" indent="0" algn="ctr">
              <a:buFontTx/>
              <a:buNone/>
              <a:defRPr/>
            </a:pPr>
            <a:r>
              <a:rPr lang="tr-TR" dirty="0"/>
              <a:t>BU İŞLEMİ YAPMADIĞINIZ TAKDİRDE, BU İŞLEMİN TELAFİSİ </a:t>
            </a:r>
            <a:r>
              <a:rPr lang="tr-TR" b="1" dirty="0">
                <a:solidFill>
                  <a:srgbClr val="FF0000"/>
                </a:solidFill>
              </a:rPr>
              <a:t>ÇOK ZOR</a:t>
            </a:r>
            <a:r>
              <a:rPr lang="tr-TR" dirty="0">
                <a:solidFill>
                  <a:srgbClr val="FF0000"/>
                </a:solidFill>
              </a:rPr>
              <a:t> </a:t>
            </a:r>
            <a:r>
              <a:rPr lang="tr-TR" dirty="0"/>
              <a:t>VE </a:t>
            </a:r>
            <a:r>
              <a:rPr lang="tr-TR" b="1" dirty="0">
                <a:solidFill>
                  <a:srgbClr val="FF0000"/>
                </a:solidFill>
              </a:rPr>
              <a:t>ZAHMETLİDİR</a:t>
            </a:r>
            <a:r>
              <a:rPr lang="tr-TR" dirty="0" smtClean="0">
                <a:solidFill>
                  <a:srgbClr val="FF0000"/>
                </a:solidFill>
              </a:rPr>
              <a:t>.</a:t>
            </a:r>
          </a:p>
          <a:p>
            <a:pPr marL="0" indent="0" algn="ctr">
              <a:buFontTx/>
              <a:buNone/>
              <a:defRPr/>
            </a:pPr>
            <a:endParaRPr lang="tr-TR" dirty="0">
              <a:solidFill>
                <a:srgbClr val="FF0000"/>
              </a:solidFill>
            </a:endParaRPr>
          </a:p>
          <a:p>
            <a:pPr marL="0" indent="0">
              <a:buFontTx/>
              <a:buNone/>
              <a:defRPr/>
            </a:pPr>
            <a:endParaRPr lang="tr-TR" b="1" dirty="0">
              <a:solidFill>
                <a:srgbClr val="00B050"/>
              </a:solidFill>
            </a:endParaRPr>
          </a:p>
          <a:p>
            <a:pPr marL="0" indent="0" algn="ctr">
              <a:buFontTx/>
              <a:buNone/>
              <a:defRPr/>
            </a:pPr>
            <a:r>
              <a:rPr lang="tr-TR" dirty="0"/>
              <a:t>BU YÜZDEN HER DÖNEM ÖNCESİ </a:t>
            </a:r>
            <a:r>
              <a:rPr lang="tr-TR" b="1" u="sng" dirty="0" smtClean="0">
                <a:solidFill>
                  <a:schemeClr val="tx2">
                    <a:lumMod val="60000"/>
                    <a:lumOff val="40000"/>
                  </a:schemeClr>
                </a:solidFill>
              </a:rPr>
              <a:t>AKADEMİK </a:t>
            </a:r>
            <a:r>
              <a:rPr lang="tr-TR" b="1" u="sng" dirty="0">
                <a:solidFill>
                  <a:schemeClr val="tx2">
                    <a:lumMod val="60000"/>
                    <a:lumOff val="40000"/>
                  </a:schemeClr>
                </a:solidFill>
              </a:rPr>
              <a:t>TAKVİM İLE İLGİLİ DUYURULARI TAKİP EDEREK SÜRESİ İÇİNDE DERS KAYDINIZI </a:t>
            </a:r>
            <a:r>
              <a:rPr lang="tr-TR" b="1" u="sng" dirty="0">
                <a:solidFill>
                  <a:srgbClr val="FF0000"/>
                </a:solidFill>
              </a:rPr>
              <a:t>MUTLAKA</a:t>
            </a:r>
            <a:r>
              <a:rPr lang="tr-TR" b="1" u="sng" dirty="0">
                <a:solidFill>
                  <a:schemeClr val="tx2">
                    <a:lumMod val="60000"/>
                    <a:lumOff val="40000"/>
                  </a:schemeClr>
                </a:solidFill>
              </a:rPr>
              <a:t> YAPINIZ</a:t>
            </a:r>
            <a:r>
              <a:rPr lang="tr-TR" dirty="0">
                <a:solidFill>
                  <a:schemeClr val="tx2">
                    <a:lumMod val="60000"/>
                    <a:lumOff val="40000"/>
                  </a:schemeClr>
                </a:solidFill>
              </a:rPr>
              <a:t>.</a:t>
            </a:r>
          </a:p>
          <a:p>
            <a:endParaRPr lang="tr-TR" dirty="0"/>
          </a:p>
        </p:txBody>
      </p:sp>
    </p:spTree>
    <p:extLst>
      <p:ext uri="{BB962C8B-B14F-4D97-AF65-F5344CB8AC3E}">
        <p14:creationId xmlns:p14="http://schemas.microsoft.com/office/powerpoint/2010/main" val="60790242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İçerik Yer Tutucusu 9"/>
          <p:cNvGraphicFramePr>
            <a:graphicFrameLocks noGrp="1"/>
          </p:cNvGraphicFramePr>
          <p:nvPr>
            <p:ph idx="1"/>
            <p:extLst/>
          </p:nvPr>
        </p:nvGraphicFramePr>
        <p:xfrm>
          <a:off x="3648564" y="2400301"/>
          <a:ext cx="5311702" cy="22682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Slayt Numarası Yer Tutucusu 1"/>
          <p:cNvSpPr>
            <a:spLocks noGrp="1"/>
          </p:cNvSpPr>
          <p:nvPr>
            <p:ph type="sldNum" sz="quarter" idx="12"/>
          </p:nvPr>
        </p:nvSpPr>
        <p:spPr/>
        <p:txBody>
          <a:bodyPr/>
          <a:lstStyle/>
          <a:p>
            <a:fld id="{F302176B-0E47-46AC-8F43-DAB4B8A37D06}" type="slidenum">
              <a:rPr lang="tr-TR" smtClean="0"/>
              <a:pPr/>
              <a:t>3</a:t>
            </a:fld>
            <a:endParaRPr lang="tr-TR"/>
          </a:p>
        </p:txBody>
      </p:sp>
      <p:graphicFrame>
        <p:nvGraphicFramePr>
          <p:cNvPr id="11" name="Diyagram 10"/>
          <p:cNvGraphicFramePr/>
          <p:nvPr>
            <p:extLst>
              <p:ext uri="{D42A27DB-BD31-4B8C-83A1-F6EECF244321}">
                <p14:modId xmlns:p14="http://schemas.microsoft.com/office/powerpoint/2010/main" val="1348998507"/>
              </p:ext>
            </p:extLst>
          </p:nvPr>
        </p:nvGraphicFramePr>
        <p:xfrm>
          <a:off x="5052719" y="4660951"/>
          <a:ext cx="2867379" cy="87194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7" name="Başlık 1"/>
          <p:cNvSpPr txBox="1">
            <a:spLocks/>
          </p:cNvSpPr>
          <p:nvPr/>
        </p:nvSpPr>
        <p:spPr>
          <a:xfrm>
            <a:off x="539552" y="1430530"/>
            <a:ext cx="8090098" cy="969771"/>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pPr algn="ctr"/>
            <a:r>
              <a:rPr lang="tr-TR" sz="2700" b="1" dirty="0"/>
              <a:t>Üniversite</a:t>
            </a:r>
            <a:r>
              <a:rPr lang="tr-TR" sz="2700" b="1" i="1" dirty="0"/>
              <a:t> yönetimi</a:t>
            </a:r>
          </a:p>
        </p:txBody>
      </p:sp>
      <p:pic>
        <p:nvPicPr>
          <p:cNvPr id="3" name="Resim 2"/>
          <p:cNvPicPr>
            <a:picLocks noChangeAspect="1"/>
          </p:cNvPicPr>
          <p:nvPr/>
        </p:nvPicPr>
        <p:blipFill rotWithShape="1">
          <a:blip r:embed="rId12" cstate="print">
            <a:extLst>
              <a:ext uri="{BEBA8EAE-BF5A-486C-A8C5-ECC9F3942E4B}">
                <a14:imgProps xmlns:a14="http://schemas.microsoft.com/office/drawing/2010/main">
                  <a14:imgLayer r:embed="rId13">
                    <a14:imgEffect>
                      <a14:colorTemperature colorTemp="5651"/>
                    </a14:imgEffect>
                    <a14:imgEffect>
                      <a14:brightnessContrast bright="17000" contrast="11000"/>
                    </a14:imgEffect>
                  </a14:imgLayer>
                </a14:imgProps>
              </a:ext>
              <a:ext uri="{28A0092B-C50C-407E-A947-70E740481C1C}">
                <a14:useLocalDpi xmlns:a14="http://schemas.microsoft.com/office/drawing/2010/main" val="0"/>
              </a:ext>
            </a:extLst>
          </a:blip>
          <a:srcRect r="32711"/>
          <a:stretch/>
        </p:blipFill>
        <p:spPr>
          <a:xfrm>
            <a:off x="642580" y="2647682"/>
            <a:ext cx="3005984" cy="2238266"/>
          </a:xfrm>
          <a:prstGeom prst="rect">
            <a:avLst/>
          </a:prstGeom>
        </p:spPr>
      </p:pic>
    </p:spTree>
    <p:extLst>
      <p:ext uri="{BB962C8B-B14F-4D97-AF65-F5344CB8AC3E}">
        <p14:creationId xmlns:p14="http://schemas.microsoft.com/office/powerpoint/2010/main" val="189040598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467544" y="2348880"/>
            <a:ext cx="8229600" cy="4752528"/>
          </a:xfrm>
        </p:spPr>
        <p:txBody>
          <a:bodyPr>
            <a:normAutofit fontScale="25000" lnSpcReduction="20000"/>
          </a:bodyPr>
          <a:lstStyle/>
          <a:p>
            <a:pPr marL="64008" indent="0" algn="just">
              <a:lnSpc>
                <a:spcPct val="150000"/>
              </a:lnSpc>
              <a:buNone/>
            </a:pPr>
            <a:r>
              <a:rPr lang="tr-TR" sz="6000" b="1" dirty="0" smtClean="0"/>
              <a:t>DERS KAYDI YAPILDIKTAN SONRA AKADEMİK TAKVİMDE BELİRTİLEN DERS EKLEME VE SİLME ONAYLAMA GÜNLERİNDE YİNE PUSULA SİSTEMİ ÜZERİNDEN </a:t>
            </a:r>
            <a:r>
              <a:rPr lang="tr-TR" sz="6000" b="1" dirty="0" smtClean="0">
                <a:solidFill>
                  <a:srgbClr val="FF0000"/>
                </a:solidFill>
              </a:rPr>
              <a:t>EKLE – SİL ONAYI</a:t>
            </a:r>
            <a:r>
              <a:rPr lang="tr-TR" sz="6000" b="1" dirty="0" smtClean="0"/>
              <a:t> VERMENİZ GEREKMEKTEDİR. </a:t>
            </a:r>
          </a:p>
          <a:p>
            <a:pPr marL="64008" indent="0" algn="just">
              <a:lnSpc>
                <a:spcPct val="150000"/>
              </a:lnSpc>
              <a:buNone/>
            </a:pPr>
            <a:endParaRPr lang="tr-TR" sz="6000" b="1" dirty="0" smtClean="0"/>
          </a:p>
          <a:p>
            <a:pPr marL="64008" indent="0" algn="just">
              <a:lnSpc>
                <a:spcPct val="150000"/>
              </a:lnSpc>
              <a:buNone/>
            </a:pPr>
            <a:r>
              <a:rPr lang="tr-TR" sz="6000" b="1" dirty="0" smtClean="0"/>
              <a:t>EKLE – SİL DÖNEMİNDE HATALI DERS KAYDINIZI (EKSİK KALAN DERSLERİNİZİ EKLEYEREK, HATALI ALINAN DERSLERİ SİLEREK) </a:t>
            </a:r>
            <a:r>
              <a:rPr lang="tr-TR" sz="6000" b="1" dirty="0" smtClean="0">
                <a:solidFill>
                  <a:srgbClr val="FF0000"/>
                </a:solidFill>
              </a:rPr>
              <a:t>DÜZELTEBİLİRSİNİZ.</a:t>
            </a:r>
          </a:p>
          <a:p>
            <a:pPr marL="64008" indent="0" algn="just">
              <a:lnSpc>
                <a:spcPct val="150000"/>
              </a:lnSpc>
              <a:buNone/>
            </a:pPr>
            <a:endParaRPr lang="tr-TR" sz="6000" b="1" dirty="0" smtClean="0"/>
          </a:p>
          <a:p>
            <a:pPr marL="64008" indent="0" algn="just">
              <a:lnSpc>
                <a:spcPct val="150000"/>
              </a:lnSpc>
              <a:buNone/>
            </a:pPr>
            <a:r>
              <a:rPr lang="tr-TR" sz="6000" b="1" dirty="0" smtClean="0"/>
              <a:t>ANCAK EKLE – SİL ONAYLA İŞLEMLERİNDEN SONRA, DERS KAYDI KESİNLEŞMİŞ SAYILIR VE DEĞİŞTİRİLEMEZ, SİSTEMDEKİ KAYITLAR GEÇERLİ SAYILIR. </a:t>
            </a:r>
            <a:r>
              <a:rPr lang="tr-TR" sz="6000" b="1" dirty="0"/>
              <a:t>BU NEDENLE YAPTIĞINIZ İŞLEMİN DOĞRULUĞUNU </a:t>
            </a:r>
            <a:r>
              <a:rPr lang="tr-TR" sz="6000" b="1" dirty="0">
                <a:solidFill>
                  <a:srgbClr val="FF0000"/>
                </a:solidFill>
              </a:rPr>
              <a:t>MUTLAKA KONTROL EDİN…</a:t>
            </a:r>
          </a:p>
          <a:p>
            <a:pPr marL="64008" indent="0">
              <a:lnSpc>
                <a:spcPct val="150000"/>
              </a:lnSpc>
              <a:buNone/>
            </a:pPr>
            <a:endParaRPr lang="tr-TR" sz="6000" b="1" dirty="0">
              <a:solidFill>
                <a:schemeClr val="bg1"/>
              </a:solidFill>
            </a:endParaRPr>
          </a:p>
        </p:txBody>
      </p:sp>
    </p:spTree>
    <p:extLst>
      <p:ext uri="{BB962C8B-B14F-4D97-AF65-F5344CB8AC3E}">
        <p14:creationId xmlns:p14="http://schemas.microsoft.com/office/powerpoint/2010/main" val="197459903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fontScale="90000"/>
          </a:bodyPr>
          <a:lstStyle/>
          <a:p>
            <a:r>
              <a:rPr lang="tr-TR" sz="4400" b="1" dirty="0"/>
              <a:t>EKLE-SİL-ONAYLA İŞLEMİ NEDEN ÖNEMLİ?</a:t>
            </a:r>
            <a:endParaRPr lang="tr-TR" dirty="0"/>
          </a:p>
        </p:txBody>
      </p:sp>
      <p:sp>
        <p:nvSpPr>
          <p:cNvPr id="3" name="İçerik Yer Tutucusu 2"/>
          <p:cNvSpPr>
            <a:spLocks noGrp="1"/>
          </p:cNvSpPr>
          <p:nvPr>
            <p:ph idx="1"/>
          </p:nvPr>
        </p:nvSpPr>
        <p:spPr>
          <a:xfrm>
            <a:off x="539553" y="2489200"/>
            <a:ext cx="8064896" cy="3530600"/>
          </a:xfrm>
        </p:spPr>
        <p:txBody>
          <a:bodyPr>
            <a:normAutofit fontScale="92500" lnSpcReduction="20000"/>
          </a:bodyPr>
          <a:lstStyle/>
          <a:p>
            <a:pPr algn="just"/>
            <a:r>
              <a:rPr lang="tr-TR" sz="3200" dirty="0"/>
              <a:t>EKLE-SİL-ONAYLA İŞLEMİ YAPMAYAN ÖĞRENCİNİN </a:t>
            </a:r>
            <a:r>
              <a:rPr lang="tr-TR" sz="3200" b="1" dirty="0">
                <a:solidFill>
                  <a:srgbClr val="FF7C80"/>
                </a:solidFill>
              </a:rPr>
              <a:t>DERS KAYDI TAMAMLANMIŞ SAYILMAZ</a:t>
            </a:r>
            <a:r>
              <a:rPr lang="tr-TR" sz="3200" dirty="0"/>
              <a:t>. </a:t>
            </a:r>
            <a:endParaRPr lang="tr-TR" sz="3200" dirty="0" smtClean="0"/>
          </a:p>
          <a:p>
            <a:pPr algn="just"/>
            <a:endParaRPr lang="tr-TR" sz="3200" dirty="0" smtClean="0"/>
          </a:p>
          <a:p>
            <a:pPr algn="just"/>
            <a:r>
              <a:rPr lang="tr-TR" sz="3200" b="1" dirty="0" smtClean="0">
                <a:solidFill>
                  <a:schemeClr val="tx2">
                    <a:lumMod val="60000"/>
                    <a:lumOff val="40000"/>
                  </a:schemeClr>
                </a:solidFill>
              </a:rPr>
              <a:t>SIKINTI YAŞAMAK İSTEMİYORSANIZ</a:t>
            </a:r>
            <a:r>
              <a:rPr lang="tr-TR" sz="3200" dirty="0" smtClean="0">
                <a:solidFill>
                  <a:schemeClr val="tx2">
                    <a:lumMod val="60000"/>
                    <a:lumOff val="40000"/>
                  </a:schemeClr>
                </a:solidFill>
              </a:rPr>
              <a:t> </a:t>
            </a:r>
            <a:r>
              <a:rPr lang="tr-TR" sz="3200" dirty="0"/>
              <a:t>BU İŞLEMİ </a:t>
            </a:r>
            <a:r>
              <a:rPr lang="tr-TR" sz="3200" b="1" u="sng" dirty="0">
                <a:solidFill>
                  <a:srgbClr val="FF0000"/>
                </a:solidFill>
                <a:effectLst>
                  <a:outerShdw blurRad="38100" dist="38100" dir="2700000" algn="tl">
                    <a:srgbClr val="000000">
                      <a:alpha val="43137"/>
                    </a:srgbClr>
                  </a:outerShdw>
                </a:effectLst>
              </a:rPr>
              <a:t>TİTİZLİKLE</a:t>
            </a:r>
            <a:r>
              <a:rPr lang="tr-TR" sz="3200" dirty="0">
                <a:solidFill>
                  <a:srgbClr val="FF0000"/>
                </a:solidFill>
              </a:rPr>
              <a:t> </a:t>
            </a:r>
            <a:r>
              <a:rPr lang="tr-TR" sz="3200" b="1" u="sng" dirty="0">
                <a:solidFill>
                  <a:srgbClr val="FF0000"/>
                </a:solidFill>
                <a:effectLst>
                  <a:outerShdw blurRad="38100" dist="38100" dir="2700000" algn="tl">
                    <a:srgbClr val="000000">
                      <a:alpha val="43137"/>
                    </a:srgbClr>
                  </a:outerShdw>
                </a:effectLst>
              </a:rPr>
              <a:t>YAPIN</a:t>
            </a:r>
            <a:r>
              <a:rPr lang="tr-TR" sz="3200" dirty="0">
                <a:solidFill>
                  <a:srgbClr val="FF0000"/>
                </a:solidFill>
              </a:rPr>
              <a:t> </a:t>
            </a:r>
            <a:r>
              <a:rPr lang="tr-TR" sz="3200" dirty="0"/>
              <a:t>VE İŞLEMİNİZİ YAPTIKTAN SONRA </a:t>
            </a:r>
            <a:r>
              <a:rPr lang="tr-TR" sz="3200" b="1" u="sng" dirty="0">
                <a:solidFill>
                  <a:srgbClr val="FF0000"/>
                </a:solidFill>
                <a:effectLst>
                  <a:outerShdw blurRad="38100" dist="38100" dir="2700000" algn="tl">
                    <a:srgbClr val="000000">
                      <a:alpha val="43137"/>
                    </a:srgbClr>
                  </a:outerShdw>
                </a:effectLst>
              </a:rPr>
              <a:t>MUTLAKA KONTROL EDİN</a:t>
            </a:r>
            <a:r>
              <a:rPr lang="tr-TR" sz="3200" dirty="0"/>
              <a:t>. </a:t>
            </a:r>
            <a:endParaRPr lang="tr-TR" dirty="0"/>
          </a:p>
        </p:txBody>
      </p:sp>
    </p:spTree>
    <p:extLst>
      <p:ext uri="{BB962C8B-B14F-4D97-AF65-F5344CB8AC3E}">
        <p14:creationId xmlns:p14="http://schemas.microsoft.com/office/powerpoint/2010/main" val="163773113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457200" y="2132856"/>
            <a:ext cx="8229600" cy="4248472"/>
          </a:xfrm>
        </p:spPr>
        <p:txBody>
          <a:bodyPr>
            <a:normAutofit lnSpcReduction="10000"/>
          </a:bodyPr>
          <a:lstStyle/>
          <a:p>
            <a:r>
              <a:rPr lang="tr-TR" b="1" dirty="0" smtClean="0">
                <a:solidFill>
                  <a:srgbClr val="FF0000"/>
                </a:solidFill>
              </a:rPr>
              <a:t>FİNALLER NE ZAMAN BAŞLAYACAK?</a:t>
            </a:r>
          </a:p>
          <a:p>
            <a:r>
              <a:rPr lang="tr-TR" b="1" dirty="0" smtClean="0">
                <a:solidFill>
                  <a:srgbClr val="00B050"/>
                </a:solidFill>
              </a:rPr>
              <a:t>İKİNCİ DÖNEM NE ZAMAN BAŞLAYACAK?</a:t>
            </a:r>
          </a:p>
          <a:p>
            <a:r>
              <a:rPr lang="tr-TR" b="1" dirty="0" smtClean="0">
                <a:solidFill>
                  <a:srgbClr val="FF0000"/>
                </a:solidFill>
              </a:rPr>
              <a:t>BİRİNCİ DÖNEM DERSLERİ NE ZAMAN BİTECEK?</a:t>
            </a:r>
          </a:p>
          <a:p>
            <a:r>
              <a:rPr lang="tr-TR" b="1" dirty="0" smtClean="0">
                <a:solidFill>
                  <a:srgbClr val="00B050"/>
                </a:solidFill>
              </a:rPr>
              <a:t>HARÇ YATIRMA / DERS KAYDI NE ZAMAN BAŞLAYACAK?</a:t>
            </a:r>
          </a:p>
          <a:p>
            <a:r>
              <a:rPr lang="tr-TR" b="1" dirty="0" smtClean="0">
                <a:solidFill>
                  <a:srgbClr val="FF0000"/>
                </a:solidFill>
              </a:rPr>
              <a:t>EKLE SİL HAFTASI NE ZAMAN BAŞLAYACAK?</a:t>
            </a:r>
          </a:p>
          <a:p>
            <a:r>
              <a:rPr lang="tr-TR" b="1" dirty="0" smtClean="0">
                <a:solidFill>
                  <a:srgbClr val="00B050"/>
                </a:solidFill>
              </a:rPr>
              <a:t>ÇEŞİTLİ ÖNEMLİ GÜNLER TATİL Mİ? NE KADAR TATİL?</a:t>
            </a:r>
          </a:p>
          <a:p>
            <a:pPr marL="0" indent="0">
              <a:buNone/>
            </a:pPr>
            <a:endParaRPr lang="tr-TR" b="1" dirty="0" smtClean="0">
              <a:solidFill>
                <a:srgbClr val="00B050"/>
              </a:solidFill>
            </a:endParaRPr>
          </a:p>
          <a:p>
            <a:endParaRPr lang="tr-TR" b="1" dirty="0">
              <a:solidFill>
                <a:srgbClr val="00B050"/>
              </a:solidFill>
            </a:endParaRPr>
          </a:p>
          <a:p>
            <a:r>
              <a:rPr lang="tr-TR" b="1" dirty="0" smtClean="0"/>
              <a:t>BU SORULARI DANIŞMANLARINIZA YA DA DERSE GİREN ÖĞRETİM GÖREVLİSİNE SORMAK YERİNE</a:t>
            </a:r>
          </a:p>
          <a:p>
            <a:r>
              <a:rPr lang="tr-TR" b="1" dirty="0" smtClean="0">
                <a:solidFill>
                  <a:srgbClr val="FF0000"/>
                </a:solidFill>
              </a:rPr>
              <a:t>GOOGLE </a:t>
            </a:r>
            <a:r>
              <a:rPr lang="tr-TR" b="1" dirty="0">
                <a:solidFill>
                  <a:srgbClr val="FF0000"/>
                </a:solidFill>
              </a:rPr>
              <a:t>=&gt; PAÜ GENEL AKADEMİK TAKVİM </a:t>
            </a:r>
            <a:r>
              <a:rPr lang="tr-TR" b="1" dirty="0">
                <a:solidFill>
                  <a:srgbClr val="00B050"/>
                </a:solidFill>
              </a:rPr>
              <a:t>YAZARAK ÇIKAN KISIMDAN GENEL AKADEMİK TAKVİMİ İNDİRİNİZ VE TAKİP EDİNİZ. </a:t>
            </a:r>
          </a:p>
          <a:p>
            <a:endParaRPr lang="tr-TR" dirty="0"/>
          </a:p>
        </p:txBody>
      </p:sp>
    </p:spTree>
    <p:extLst>
      <p:ext uri="{BB962C8B-B14F-4D97-AF65-F5344CB8AC3E}">
        <p14:creationId xmlns:p14="http://schemas.microsoft.com/office/powerpoint/2010/main" val="380189269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a:stretch>
            <a:fillRect/>
          </a:stretch>
        </p:blipFill>
        <p:spPr>
          <a:xfrm>
            <a:off x="899592" y="260648"/>
            <a:ext cx="7272808" cy="6487320"/>
          </a:xfrm>
          <a:prstGeom prst="rect">
            <a:avLst/>
          </a:prstGeom>
        </p:spPr>
      </p:pic>
      <p:sp>
        <p:nvSpPr>
          <p:cNvPr id="6" name="Oval 5"/>
          <p:cNvSpPr/>
          <p:nvPr/>
        </p:nvSpPr>
        <p:spPr>
          <a:xfrm>
            <a:off x="3203848" y="3717032"/>
            <a:ext cx="1224136" cy="576064"/>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cxnSp>
        <p:nvCxnSpPr>
          <p:cNvPr id="8" name="Düz Ok Bağlayıcısı 7"/>
          <p:cNvCxnSpPr/>
          <p:nvPr/>
        </p:nvCxnSpPr>
        <p:spPr>
          <a:xfrm flipH="1">
            <a:off x="4427984" y="3717032"/>
            <a:ext cx="720080" cy="288032"/>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813048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a:stretch>
            <a:fillRect/>
          </a:stretch>
        </p:blipFill>
        <p:spPr>
          <a:xfrm>
            <a:off x="0" y="1052736"/>
            <a:ext cx="9144000" cy="4749329"/>
          </a:xfrm>
          <a:prstGeom prst="rect">
            <a:avLst/>
          </a:prstGeom>
        </p:spPr>
      </p:pic>
      <p:sp>
        <p:nvSpPr>
          <p:cNvPr id="5" name="Oval 4"/>
          <p:cNvSpPr/>
          <p:nvPr/>
        </p:nvSpPr>
        <p:spPr>
          <a:xfrm>
            <a:off x="251520" y="2060848"/>
            <a:ext cx="1224136" cy="576064"/>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Oval 5"/>
          <p:cNvSpPr/>
          <p:nvPr/>
        </p:nvSpPr>
        <p:spPr>
          <a:xfrm>
            <a:off x="539552" y="908720"/>
            <a:ext cx="1224136" cy="576064"/>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33087444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683568" y="2348880"/>
            <a:ext cx="8075240" cy="3600400"/>
          </a:xfrm>
        </p:spPr>
        <p:txBody>
          <a:bodyPr>
            <a:noAutofit/>
          </a:bodyPr>
          <a:lstStyle/>
          <a:p>
            <a:pPr marL="64008" lvl="0" indent="0" algn="just">
              <a:buClr>
                <a:srgbClr val="0F6FC6"/>
              </a:buClr>
              <a:buSzPct val="80000"/>
              <a:buNone/>
            </a:pPr>
            <a:r>
              <a:rPr lang="tr-TR" b="1" dirty="0" smtClean="0">
                <a:solidFill>
                  <a:prstClr val="black"/>
                </a:solidFill>
                <a:latin typeface="Century Gothic"/>
              </a:rPr>
              <a:t>Bir </a:t>
            </a:r>
            <a:r>
              <a:rPr lang="tr-TR" b="1" dirty="0">
                <a:solidFill>
                  <a:prstClr val="black"/>
                </a:solidFill>
                <a:latin typeface="Century Gothic"/>
              </a:rPr>
              <a:t>dersin değerlendirme kriterleri; dersin sorumlu öğretim görevlisi tarafından yarıyıl/dönem başında ilan edilir.</a:t>
            </a:r>
          </a:p>
          <a:p>
            <a:pPr marL="64008" lvl="0" indent="0" algn="just">
              <a:buClr>
                <a:srgbClr val="0F6FC6"/>
              </a:buClr>
              <a:buSzPct val="80000"/>
              <a:buNone/>
            </a:pPr>
            <a:r>
              <a:rPr lang="tr-TR" b="1" dirty="0">
                <a:solidFill>
                  <a:srgbClr val="FF0000"/>
                </a:solidFill>
                <a:latin typeface="Century Gothic"/>
              </a:rPr>
              <a:t>Derslerin değerlendirme </a:t>
            </a:r>
            <a:r>
              <a:rPr lang="tr-TR" b="1" dirty="0" smtClean="0">
                <a:solidFill>
                  <a:srgbClr val="FF0000"/>
                </a:solidFill>
                <a:latin typeface="Century Gothic"/>
              </a:rPr>
              <a:t>kriterleri;</a:t>
            </a:r>
            <a:endParaRPr lang="tr-TR" b="1" dirty="0">
              <a:solidFill>
                <a:prstClr val="black"/>
              </a:solidFill>
              <a:latin typeface="Century Gothic"/>
            </a:endParaRPr>
          </a:p>
          <a:p>
            <a:pPr marL="448056" lvl="0" indent="-384048" algn="just">
              <a:buClr>
                <a:srgbClr val="0F6FC6"/>
              </a:buClr>
              <a:buSzPct val="80000"/>
              <a:buFontTx/>
              <a:buChar char="-"/>
            </a:pPr>
            <a:r>
              <a:rPr lang="tr-TR" b="1" dirty="0">
                <a:solidFill>
                  <a:prstClr val="black"/>
                </a:solidFill>
                <a:latin typeface="Century Gothic"/>
              </a:rPr>
              <a:t>Derse </a:t>
            </a:r>
            <a:r>
              <a:rPr lang="tr-TR" b="1" dirty="0" smtClean="0">
                <a:solidFill>
                  <a:prstClr val="black"/>
                </a:solidFill>
                <a:latin typeface="Century Gothic"/>
              </a:rPr>
              <a:t>devam</a:t>
            </a:r>
            <a:endParaRPr lang="tr-TR" b="1" dirty="0">
              <a:solidFill>
                <a:prstClr val="black"/>
              </a:solidFill>
              <a:latin typeface="Century Gothic"/>
            </a:endParaRPr>
          </a:p>
          <a:p>
            <a:pPr marL="448056" lvl="0" indent="-384048" algn="just">
              <a:buClr>
                <a:srgbClr val="0F6FC6"/>
              </a:buClr>
              <a:buSzPct val="80000"/>
              <a:buFontTx/>
              <a:buChar char="-"/>
            </a:pPr>
            <a:r>
              <a:rPr lang="tr-TR" b="1" dirty="0" smtClean="0">
                <a:solidFill>
                  <a:prstClr val="black"/>
                </a:solidFill>
                <a:latin typeface="Century Gothic"/>
              </a:rPr>
              <a:t>Vize </a:t>
            </a:r>
            <a:r>
              <a:rPr lang="tr-TR" b="1" dirty="0">
                <a:solidFill>
                  <a:prstClr val="black"/>
                </a:solidFill>
                <a:latin typeface="Century Gothic"/>
              </a:rPr>
              <a:t>Sınav </a:t>
            </a:r>
            <a:r>
              <a:rPr lang="tr-TR" b="1" dirty="0" smtClean="0">
                <a:solidFill>
                  <a:prstClr val="black"/>
                </a:solidFill>
                <a:latin typeface="Century Gothic"/>
              </a:rPr>
              <a:t>Notu</a:t>
            </a:r>
            <a:endParaRPr lang="tr-TR" b="1" dirty="0">
              <a:solidFill>
                <a:prstClr val="black"/>
              </a:solidFill>
              <a:latin typeface="Century Gothic"/>
            </a:endParaRPr>
          </a:p>
          <a:p>
            <a:pPr marL="448056" lvl="0" indent="-384048" algn="just">
              <a:buClr>
                <a:srgbClr val="0F6FC6"/>
              </a:buClr>
              <a:buSzPct val="80000"/>
              <a:buFontTx/>
              <a:buChar char="-"/>
            </a:pPr>
            <a:r>
              <a:rPr lang="tr-TR" b="1" dirty="0" smtClean="0">
                <a:solidFill>
                  <a:prstClr val="black"/>
                </a:solidFill>
                <a:latin typeface="Century Gothic"/>
              </a:rPr>
              <a:t>Final </a:t>
            </a:r>
            <a:r>
              <a:rPr lang="tr-TR" b="1" dirty="0">
                <a:solidFill>
                  <a:prstClr val="black"/>
                </a:solidFill>
                <a:latin typeface="Century Gothic"/>
              </a:rPr>
              <a:t>Sınav </a:t>
            </a:r>
            <a:r>
              <a:rPr lang="tr-TR" b="1" dirty="0" smtClean="0">
                <a:solidFill>
                  <a:prstClr val="black"/>
                </a:solidFill>
                <a:latin typeface="Century Gothic"/>
              </a:rPr>
              <a:t>Notu ortalamalarından </a:t>
            </a:r>
            <a:r>
              <a:rPr lang="tr-TR" b="1" dirty="0">
                <a:solidFill>
                  <a:prstClr val="black"/>
                </a:solidFill>
                <a:latin typeface="Century Gothic"/>
              </a:rPr>
              <a:t>oluşur </a:t>
            </a:r>
            <a:r>
              <a:rPr lang="tr-TR" sz="3200" b="1" dirty="0" smtClean="0">
                <a:solidFill>
                  <a:schemeClr val="bg1"/>
                </a:solidFill>
              </a:rPr>
              <a:t>em </a:t>
            </a:r>
            <a:r>
              <a:rPr lang="tr-TR" sz="3200" b="1" dirty="0">
                <a:solidFill>
                  <a:schemeClr val="bg1"/>
                </a:solidFill>
              </a:rPr>
              <a:t>başında </a:t>
            </a:r>
            <a:r>
              <a:rPr lang="tr-TR" sz="3200" b="1" dirty="0" smtClean="0">
                <a:solidFill>
                  <a:schemeClr val="bg1"/>
                </a:solidFill>
              </a:rPr>
              <a:t>ilan </a:t>
            </a:r>
            <a:r>
              <a:rPr lang="tr-TR" sz="3200" b="1" dirty="0">
                <a:solidFill>
                  <a:schemeClr val="bg1"/>
                </a:solidFill>
              </a:rPr>
              <a:t>edilir</a:t>
            </a:r>
            <a:r>
              <a:rPr lang="tr-TR" sz="3200" b="1" dirty="0" smtClean="0">
                <a:solidFill>
                  <a:schemeClr val="bg1"/>
                </a:solidFill>
              </a:rPr>
              <a:t>.</a:t>
            </a:r>
          </a:p>
          <a:p>
            <a:pPr marL="64008" indent="0">
              <a:buNone/>
            </a:pPr>
            <a:r>
              <a:rPr lang="tr-TR" sz="3200" b="1" dirty="0" smtClean="0">
                <a:solidFill>
                  <a:schemeClr val="bg1"/>
                </a:solidFill>
              </a:rPr>
              <a:t>ortalamalarından oluşur…</a:t>
            </a:r>
          </a:p>
        </p:txBody>
      </p:sp>
    </p:spTree>
    <p:extLst>
      <p:ext uri="{BB962C8B-B14F-4D97-AF65-F5344CB8AC3E}">
        <p14:creationId xmlns:p14="http://schemas.microsoft.com/office/powerpoint/2010/main" val="221579632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478408" y="908720"/>
            <a:ext cx="8229600" cy="490066"/>
          </a:xfrm>
        </p:spPr>
        <p:txBody>
          <a:bodyPr>
            <a:normAutofit fontScale="90000"/>
          </a:bodyPr>
          <a:lstStyle/>
          <a:p>
            <a:pPr algn="ctr" eaLnBrk="1" hangingPunct="1"/>
            <a:r>
              <a:rPr lang="tr-TR" b="1" dirty="0" smtClean="0">
                <a:solidFill>
                  <a:schemeClr val="accent1"/>
                </a:solidFill>
              </a:rPr>
              <a:t>Notlar (Tüm programlar)</a:t>
            </a:r>
            <a:endParaRPr lang="en-US" b="1" dirty="0" smtClean="0">
              <a:solidFill>
                <a:schemeClr val="accent1"/>
              </a:solidFill>
            </a:endParaRPr>
          </a:p>
        </p:txBody>
      </p:sp>
      <p:sp>
        <p:nvSpPr>
          <p:cNvPr id="57347" name="Rectangle 3"/>
          <p:cNvSpPr>
            <a:spLocks noGrp="1" noChangeArrowheads="1"/>
          </p:cNvSpPr>
          <p:nvPr>
            <p:ph idx="1"/>
          </p:nvPr>
        </p:nvSpPr>
        <p:spPr>
          <a:xfrm>
            <a:off x="457200" y="2132856"/>
            <a:ext cx="8003232" cy="4248472"/>
          </a:xfrm>
        </p:spPr>
        <p:txBody>
          <a:bodyPr>
            <a:normAutofit fontScale="70000" lnSpcReduction="20000"/>
          </a:bodyPr>
          <a:lstStyle/>
          <a:p>
            <a:pPr eaLnBrk="1" hangingPunct="1">
              <a:lnSpc>
                <a:spcPct val="80000"/>
              </a:lnSpc>
            </a:pPr>
            <a:r>
              <a:rPr lang="tr-TR" sz="2300" b="1" dirty="0" smtClean="0">
                <a:ea typeface="Times New Roman" pitchFamily="18" charset="0"/>
                <a:cs typeface="Arial" charset="0"/>
              </a:rPr>
              <a:t>Puan	        Harf Notu       Katsayı	</a:t>
            </a:r>
            <a:endParaRPr lang="en-US" sz="2300" dirty="0" smtClean="0">
              <a:ea typeface="Times New Roman" pitchFamily="18" charset="0"/>
              <a:cs typeface="Arial" charset="0"/>
            </a:endParaRPr>
          </a:p>
          <a:p>
            <a:pPr eaLnBrk="1" hangingPunct="1">
              <a:lnSpc>
                <a:spcPct val="80000"/>
              </a:lnSpc>
            </a:pPr>
            <a:r>
              <a:rPr lang="tr-TR" sz="2300" b="1" dirty="0" smtClean="0">
                <a:solidFill>
                  <a:srgbClr val="002060"/>
                </a:solidFill>
                <a:ea typeface="Times New Roman" pitchFamily="18" charset="0"/>
                <a:cs typeface="Arial" charset="0"/>
              </a:rPr>
              <a:t>95-100</a:t>
            </a:r>
            <a:r>
              <a:rPr lang="tr-TR" sz="2300" b="1" dirty="0">
                <a:solidFill>
                  <a:srgbClr val="002060"/>
                </a:solidFill>
                <a:ea typeface="Times New Roman" pitchFamily="18" charset="0"/>
                <a:cs typeface="Arial" charset="0"/>
              </a:rPr>
              <a:t>	 </a:t>
            </a:r>
            <a:r>
              <a:rPr lang="tr-TR" sz="2300" b="1" dirty="0" smtClean="0">
                <a:solidFill>
                  <a:srgbClr val="002060"/>
                </a:solidFill>
                <a:ea typeface="Times New Roman" pitchFamily="18" charset="0"/>
                <a:cs typeface="Arial" charset="0"/>
              </a:rPr>
              <a:t>     A1</a:t>
            </a:r>
            <a:r>
              <a:rPr lang="tr-TR" sz="2300" b="1" dirty="0">
                <a:solidFill>
                  <a:srgbClr val="002060"/>
                </a:solidFill>
                <a:ea typeface="Times New Roman" pitchFamily="18" charset="0"/>
                <a:cs typeface="Arial" charset="0"/>
              </a:rPr>
              <a:t>		</a:t>
            </a:r>
            <a:r>
              <a:rPr lang="tr-TR" sz="2300" b="1" dirty="0" smtClean="0">
                <a:solidFill>
                  <a:srgbClr val="002060"/>
                </a:solidFill>
                <a:ea typeface="Times New Roman" pitchFamily="18" charset="0"/>
                <a:cs typeface="Arial" charset="0"/>
              </a:rPr>
              <a:t>4,00</a:t>
            </a:r>
            <a:r>
              <a:rPr lang="tr-TR" sz="2300" b="1" dirty="0">
                <a:solidFill>
                  <a:srgbClr val="002060"/>
                </a:solidFill>
                <a:ea typeface="Times New Roman" pitchFamily="18" charset="0"/>
                <a:cs typeface="Arial" charset="0"/>
              </a:rPr>
              <a:t>	</a:t>
            </a:r>
          </a:p>
          <a:p>
            <a:pPr eaLnBrk="1" hangingPunct="1">
              <a:lnSpc>
                <a:spcPct val="80000"/>
              </a:lnSpc>
            </a:pPr>
            <a:r>
              <a:rPr lang="tr-TR" sz="2300" b="1" dirty="0" smtClean="0">
                <a:solidFill>
                  <a:srgbClr val="002060"/>
                </a:solidFill>
                <a:ea typeface="Times New Roman" pitchFamily="18" charset="0"/>
                <a:cs typeface="Arial" charset="0"/>
              </a:rPr>
              <a:t>90-94</a:t>
            </a:r>
            <a:r>
              <a:rPr lang="tr-TR" sz="2300" b="1" dirty="0">
                <a:solidFill>
                  <a:srgbClr val="002060"/>
                </a:solidFill>
                <a:ea typeface="Times New Roman" pitchFamily="18" charset="0"/>
                <a:cs typeface="Arial" charset="0"/>
              </a:rPr>
              <a:t>	              A2		</a:t>
            </a:r>
            <a:r>
              <a:rPr lang="tr-TR" sz="2300" b="1" dirty="0" smtClean="0">
                <a:solidFill>
                  <a:srgbClr val="002060"/>
                </a:solidFill>
                <a:ea typeface="Times New Roman" pitchFamily="18" charset="0"/>
                <a:cs typeface="Arial" charset="0"/>
              </a:rPr>
              <a:t>3,75</a:t>
            </a:r>
            <a:r>
              <a:rPr lang="tr-TR" sz="2300" b="1" dirty="0">
                <a:solidFill>
                  <a:srgbClr val="002060"/>
                </a:solidFill>
                <a:ea typeface="Times New Roman" pitchFamily="18" charset="0"/>
                <a:cs typeface="Arial" charset="0"/>
              </a:rPr>
              <a:t>	</a:t>
            </a:r>
          </a:p>
          <a:p>
            <a:pPr eaLnBrk="1" hangingPunct="1">
              <a:lnSpc>
                <a:spcPct val="80000"/>
              </a:lnSpc>
            </a:pPr>
            <a:r>
              <a:rPr lang="tr-TR" sz="2300" b="1" dirty="0" smtClean="0">
                <a:solidFill>
                  <a:srgbClr val="002060"/>
                </a:solidFill>
                <a:ea typeface="Times New Roman" pitchFamily="18" charset="0"/>
                <a:cs typeface="Arial" charset="0"/>
              </a:rPr>
              <a:t>85-89</a:t>
            </a:r>
            <a:r>
              <a:rPr lang="tr-TR" sz="2300" b="1" dirty="0">
                <a:solidFill>
                  <a:srgbClr val="002060"/>
                </a:solidFill>
                <a:ea typeface="Times New Roman" pitchFamily="18" charset="0"/>
                <a:cs typeface="Arial" charset="0"/>
              </a:rPr>
              <a:t>	              </a:t>
            </a:r>
            <a:r>
              <a:rPr lang="tr-TR" sz="2300" b="1" dirty="0" smtClean="0">
                <a:solidFill>
                  <a:srgbClr val="002060"/>
                </a:solidFill>
                <a:ea typeface="Times New Roman" pitchFamily="18" charset="0"/>
                <a:cs typeface="Arial" charset="0"/>
              </a:rPr>
              <a:t>A3</a:t>
            </a:r>
            <a:r>
              <a:rPr lang="tr-TR" sz="2300" b="1" dirty="0">
                <a:solidFill>
                  <a:srgbClr val="002060"/>
                </a:solidFill>
                <a:ea typeface="Times New Roman" pitchFamily="18" charset="0"/>
                <a:cs typeface="Arial" charset="0"/>
              </a:rPr>
              <a:t>		</a:t>
            </a:r>
            <a:r>
              <a:rPr lang="tr-TR" sz="2300" b="1" dirty="0" smtClean="0">
                <a:solidFill>
                  <a:srgbClr val="002060"/>
                </a:solidFill>
                <a:ea typeface="Times New Roman" pitchFamily="18" charset="0"/>
                <a:cs typeface="Arial" charset="0"/>
              </a:rPr>
              <a:t>3,50         	 GEÇER NOT</a:t>
            </a:r>
          </a:p>
          <a:p>
            <a:pPr eaLnBrk="1" hangingPunct="1">
              <a:lnSpc>
                <a:spcPct val="80000"/>
              </a:lnSpc>
            </a:pPr>
            <a:r>
              <a:rPr lang="tr-TR" sz="2300" b="1" dirty="0" smtClean="0">
                <a:solidFill>
                  <a:srgbClr val="002060"/>
                </a:solidFill>
                <a:ea typeface="Times New Roman" pitchFamily="18" charset="0"/>
                <a:cs typeface="Arial" charset="0"/>
              </a:rPr>
              <a:t>80-84	              B1		3,25	</a:t>
            </a:r>
          </a:p>
          <a:p>
            <a:pPr eaLnBrk="1" hangingPunct="1">
              <a:lnSpc>
                <a:spcPct val="80000"/>
              </a:lnSpc>
            </a:pPr>
            <a:r>
              <a:rPr lang="tr-TR" sz="2300" b="1" dirty="0" smtClean="0">
                <a:solidFill>
                  <a:srgbClr val="002060"/>
                </a:solidFill>
                <a:ea typeface="Times New Roman" pitchFamily="18" charset="0"/>
                <a:cs typeface="Arial" charset="0"/>
              </a:rPr>
              <a:t>75-79</a:t>
            </a:r>
            <a:r>
              <a:rPr lang="tr-TR" sz="2300" b="1" dirty="0">
                <a:solidFill>
                  <a:srgbClr val="002060"/>
                </a:solidFill>
                <a:ea typeface="Times New Roman" pitchFamily="18" charset="0"/>
                <a:cs typeface="Arial" charset="0"/>
              </a:rPr>
              <a:t>	              </a:t>
            </a:r>
            <a:r>
              <a:rPr lang="tr-TR" sz="2300" b="1" dirty="0" smtClean="0">
                <a:solidFill>
                  <a:srgbClr val="002060"/>
                </a:solidFill>
                <a:ea typeface="Times New Roman" pitchFamily="18" charset="0"/>
                <a:cs typeface="Arial" charset="0"/>
              </a:rPr>
              <a:t>B2</a:t>
            </a:r>
            <a:r>
              <a:rPr lang="tr-TR" sz="2300" b="1" dirty="0">
                <a:solidFill>
                  <a:srgbClr val="002060"/>
                </a:solidFill>
                <a:ea typeface="Times New Roman" pitchFamily="18" charset="0"/>
                <a:cs typeface="Arial" charset="0"/>
              </a:rPr>
              <a:t>		</a:t>
            </a:r>
            <a:r>
              <a:rPr lang="tr-TR" sz="2300" b="1" dirty="0" smtClean="0">
                <a:solidFill>
                  <a:srgbClr val="002060"/>
                </a:solidFill>
                <a:ea typeface="Times New Roman" pitchFamily="18" charset="0"/>
                <a:cs typeface="Arial" charset="0"/>
              </a:rPr>
              <a:t>3,00</a:t>
            </a:r>
            <a:r>
              <a:rPr lang="tr-TR" sz="2300" b="1" dirty="0">
                <a:solidFill>
                  <a:srgbClr val="002060"/>
                </a:solidFill>
                <a:ea typeface="Times New Roman" pitchFamily="18" charset="0"/>
                <a:cs typeface="Arial" charset="0"/>
              </a:rPr>
              <a:t>	</a:t>
            </a:r>
          </a:p>
          <a:p>
            <a:pPr eaLnBrk="1" hangingPunct="1">
              <a:lnSpc>
                <a:spcPct val="80000"/>
              </a:lnSpc>
            </a:pPr>
            <a:r>
              <a:rPr lang="tr-TR" sz="2300" b="1" dirty="0" smtClean="0">
                <a:solidFill>
                  <a:srgbClr val="002060"/>
                </a:solidFill>
                <a:ea typeface="Times New Roman" pitchFamily="18" charset="0"/>
                <a:cs typeface="Arial" charset="0"/>
              </a:rPr>
              <a:t>70-74</a:t>
            </a:r>
            <a:r>
              <a:rPr lang="tr-TR" sz="2300" b="1" dirty="0">
                <a:solidFill>
                  <a:srgbClr val="002060"/>
                </a:solidFill>
                <a:ea typeface="Times New Roman" pitchFamily="18" charset="0"/>
                <a:cs typeface="Arial" charset="0"/>
              </a:rPr>
              <a:t>	</a:t>
            </a:r>
            <a:r>
              <a:rPr lang="tr-TR" sz="2300" dirty="0" smtClean="0">
                <a:solidFill>
                  <a:srgbClr val="002060"/>
                </a:solidFill>
                <a:ea typeface="Times New Roman" pitchFamily="18" charset="0"/>
                <a:cs typeface="Arial" charset="0"/>
              </a:rPr>
              <a:t>              </a:t>
            </a:r>
            <a:r>
              <a:rPr lang="tr-TR" sz="2300" b="1" dirty="0" smtClean="0">
                <a:solidFill>
                  <a:srgbClr val="002060"/>
                </a:solidFill>
                <a:ea typeface="Times New Roman" pitchFamily="18" charset="0"/>
                <a:cs typeface="Arial" charset="0"/>
              </a:rPr>
              <a:t>B</a:t>
            </a:r>
            <a:r>
              <a:rPr lang="tr-TR" sz="2300" b="1" dirty="0">
                <a:solidFill>
                  <a:srgbClr val="002060"/>
                </a:solidFill>
                <a:ea typeface="Times New Roman" pitchFamily="18" charset="0"/>
                <a:cs typeface="Arial" charset="0"/>
              </a:rPr>
              <a:t>3</a:t>
            </a:r>
            <a:r>
              <a:rPr lang="tr-TR" sz="2300" dirty="0" smtClean="0">
                <a:solidFill>
                  <a:srgbClr val="002060"/>
                </a:solidFill>
                <a:ea typeface="Times New Roman" pitchFamily="18" charset="0"/>
                <a:cs typeface="Arial" charset="0"/>
              </a:rPr>
              <a:t>	</a:t>
            </a:r>
            <a:r>
              <a:rPr lang="tr-TR" sz="2300" dirty="0">
                <a:solidFill>
                  <a:srgbClr val="002060"/>
                </a:solidFill>
                <a:ea typeface="Times New Roman" pitchFamily="18" charset="0"/>
                <a:cs typeface="Arial" charset="0"/>
              </a:rPr>
              <a:t>	</a:t>
            </a:r>
            <a:r>
              <a:rPr lang="tr-TR" sz="2300" b="1" dirty="0" smtClean="0">
                <a:solidFill>
                  <a:srgbClr val="002060"/>
                </a:solidFill>
                <a:ea typeface="Times New Roman" pitchFamily="18" charset="0"/>
                <a:cs typeface="Arial" charset="0"/>
              </a:rPr>
              <a:t>2,75</a:t>
            </a:r>
          </a:p>
          <a:p>
            <a:pPr eaLnBrk="1" hangingPunct="1">
              <a:lnSpc>
                <a:spcPct val="80000"/>
              </a:lnSpc>
            </a:pPr>
            <a:r>
              <a:rPr lang="tr-TR" sz="2300" b="1" dirty="0" smtClean="0">
                <a:solidFill>
                  <a:srgbClr val="002060"/>
                </a:solidFill>
                <a:ea typeface="Times New Roman" pitchFamily="18" charset="0"/>
                <a:cs typeface="Arial" charset="0"/>
              </a:rPr>
              <a:t>65-69	              C1		2.50</a:t>
            </a:r>
            <a:endParaRPr lang="tr-TR" sz="2300" b="1" dirty="0">
              <a:solidFill>
                <a:srgbClr val="002060"/>
              </a:solidFill>
              <a:ea typeface="Times New Roman" pitchFamily="18" charset="0"/>
              <a:cs typeface="Arial" charset="0"/>
            </a:endParaRPr>
          </a:p>
          <a:p>
            <a:pPr eaLnBrk="1" hangingPunct="1">
              <a:lnSpc>
                <a:spcPct val="80000"/>
              </a:lnSpc>
            </a:pPr>
            <a:r>
              <a:rPr lang="tr-TR" sz="2300" b="1" dirty="0" smtClean="0">
                <a:solidFill>
                  <a:srgbClr val="002060"/>
                </a:solidFill>
                <a:ea typeface="Times New Roman" pitchFamily="18" charset="0"/>
                <a:cs typeface="Arial" charset="0"/>
              </a:rPr>
              <a:t>60-64	</a:t>
            </a:r>
            <a:r>
              <a:rPr lang="tr-TR" sz="2300" b="1" dirty="0">
                <a:solidFill>
                  <a:srgbClr val="002060"/>
                </a:solidFill>
                <a:ea typeface="Times New Roman" pitchFamily="18" charset="0"/>
                <a:cs typeface="Arial" charset="0"/>
              </a:rPr>
              <a:t> </a:t>
            </a:r>
            <a:r>
              <a:rPr lang="tr-TR" sz="2300" b="1" dirty="0" smtClean="0">
                <a:solidFill>
                  <a:srgbClr val="002060"/>
                </a:solidFill>
                <a:ea typeface="Times New Roman" pitchFamily="18" charset="0"/>
                <a:cs typeface="Arial" charset="0"/>
              </a:rPr>
              <a:t>             C2</a:t>
            </a:r>
            <a:r>
              <a:rPr lang="tr-TR" sz="2300" dirty="0" smtClean="0">
                <a:solidFill>
                  <a:srgbClr val="002060"/>
                </a:solidFill>
                <a:ea typeface="Times New Roman" pitchFamily="18" charset="0"/>
                <a:cs typeface="Arial" charset="0"/>
              </a:rPr>
              <a:t>		</a:t>
            </a:r>
            <a:r>
              <a:rPr lang="tr-TR" sz="2300" b="1" dirty="0" smtClean="0">
                <a:solidFill>
                  <a:srgbClr val="002060"/>
                </a:solidFill>
                <a:ea typeface="Times New Roman" pitchFamily="18" charset="0"/>
                <a:cs typeface="Arial" charset="0"/>
              </a:rPr>
              <a:t>2.25</a:t>
            </a:r>
          </a:p>
          <a:p>
            <a:pPr eaLnBrk="1" hangingPunct="1">
              <a:lnSpc>
                <a:spcPct val="80000"/>
              </a:lnSpc>
            </a:pPr>
            <a:r>
              <a:rPr lang="tr-TR" sz="2300" b="1" dirty="0">
                <a:solidFill>
                  <a:srgbClr val="00B050"/>
                </a:solidFill>
                <a:ea typeface="Times New Roman" pitchFamily="18" charset="0"/>
                <a:cs typeface="Arial" charset="0"/>
              </a:rPr>
              <a:t>55-59	</a:t>
            </a:r>
            <a:r>
              <a:rPr lang="tr-TR" sz="2300" dirty="0" smtClean="0">
                <a:solidFill>
                  <a:srgbClr val="00B050"/>
                </a:solidFill>
                <a:ea typeface="Times New Roman" pitchFamily="18" charset="0"/>
                <a:cs typeface="Arial" charset="0"/>
              </a:rPr>
              <a:t>              </a:t>
            </a:r>
            <a:r>
              <a:rPr lang="tr-TR" sz="2300" b="1" dirty="0" smtClean="0">
                <a:solidFill>
                  <a:srgbClr val="00B050"/>
                </a:solidFill>
                <a:ea typeface="Times New Roman" pitchFamily="18" charset="0"/>
                <a:cs typeface="Arial" charset="0"/>
              </a:rPr>
              <a:t>D1</a:t>
            </a:r>
            <a:r>
              <a:rPr lang="tr-TR" sz="2300" dirty="0" smtClean="0">
                <a:solidFill>
                  <a:srgbClr val="00B050"/>
                </a:solidFill>
                <a:ea typeface="Times New Roman" pitchFamily="18" charset="0"/>
                <a:cs typeface="Arial" charset="0"/>
              </a:rPr>
              <a:t>		</a:t>
            </a:r>
            <a:r>
              <a:rPr lang="tr-TR" sz="2300" b="1" dirty="0" smtClean="0">
                <a:solidFill>
                  <a:srgbClr val="00B050"/>
                </a:solidFill>
                <a:ea typeface="Times New Roman" pitchFamily="18" charset="0"/>
                <a:cs typeface="Arial" charset="0"/>
              </a:rPr>
              <a:t>2,00</a:t>
            </a:r>
            <a:r>
              <a:rPr lang="tr-TR" sz="2300" dirty="0" smtClean="0">
                <a:solidFill>
                  <a:srgbClr val="00B050"/>
                </a:solidFill>
                <a:ea typeface="Times New Roman" pitchFamily="18" charset="0"/>
                <a:cs typeface="Arial" charset="0"/>
              </a:rPr>
              <a:t>	   	 	</a:t>
            </a:r>
            <a:r>
              <a:rPr lang="tr-TR" sz="2300" b="1" dirty="0" smtClean="0">
                <a:solidFill>
                  <a:srgbClr val="00B050"/>
                </a:solidFill>
                <a:ea typeface="Times New Roman" pitchFamily="18" charset="0"/>
                <a:cs typeface="Arial" charset="0"/>
              </a:rPr>
              <a:t>KOŞULLU </a:t>
            </a:r>
            <a:endParaRPr lang="tr-TR" sz="2300" b="1" dirty="0">
              <a:solidFill>
                <a:srgbClr val="00B050"/>
              </a:solidFill>
              <a:ea typeface="Times New Roman" pitchFamily="18" charset="0"/>
              <a:cs typeface="Arial" charset="0"/>
            </a:endParaRPr>
          </a:p>
          <a:p>
            <a:pPr eaLnBrk="1" hangingPunct="1">
              <a:lnSpc>
                <a:spcPct val="80000"/>
              </a:lnSpc>
            </a:pPr>
            <a:r>
              <a:rPr lang="tr-TR" sz="2300" b="1" dirty="0">
                <a:solidFill>
                  <a:srgbClr val="00B050"/>
                </a:solidFill>
                <a:ea typeface="Times New Roman" pitchFamily="18" charset="0"/>
                <a:cs typeface="Arial" charset="0"/>
              </a:rPr>
              <a:t>50-54	              D2		</a:t>
            </a:r>
            <a:r>
              <a:rPr lang="tr-TR" sz="2300" b="1" dirty="0" smtClean="0">
                <a:solidFill>
                  <a:srgbClr val="00B050"/>
                </a:solidFill>
                <a:ea typeface="Times New Roman" pitchFamily="18" charset="0"/>
                <a:cs typeface="Arial" charset="0"/>
              </a:rPr>
              <a:t>1,75</a:t>
            </a:r>
            <a:r>
              <a:rPr lang="tr-TR" sz="2300" b="1" dirty="0">
                <a:solidFill>
                  <a:srgbClr val="00B050"/>
                </a:solidFill>
                <a:ea typeface="Times New Roman" pitchFamily="18" charset="0"/>
                <a:cs typeface="Arial" charset="0"/>
              </a:rPr>
              <a:t>	</a:t>
            </a:r>
            <a:r>
              <a:rPr lang="tr-TR" sz="2300" b="1" dirty="0" smtClean="0">
                <a:solidFill>
                  <a:srgbClr val="00B050"/>
                </a:solidFill>
                <a:ea typeface="Times New Roman" pitchFamily="18" charset="0"/>
                <a:cs typeface="Arial" charset="0"/>
              </a:rPr>
              <a:t>     		GEÇER</a:t>
            </a:r>
            <a:endParaRPr lang="tr-TR" sz="2300" b="1" dirty="0">
              <a:solidFill>
                <a:srgbClr val="00B050"/>
              </a:solidFill>
              <a:ea typeface="Times New Roman" pitchFamily="18" charset="0"/>
              <a:cs typeface="Arial" charset="0"/>
            </a:endParaRPr>
          </a:p>
          <a:p>
            <a:pPr eaLnBrk="1" hangingPunct="1">
              <a:lnSpc>
                <a:spcPct val="80000"/>
              </a:lnSpc>
            </a:pPr>
            <a:r>
              <a:rPr lang="tr-TR" sz="2300" b="1" dirty="0" smtClean="0">
                <a:solidFill>
                  <a:srgbClr val="FF0000"/>
                </a:solidFill>
                <a:ea typeface="Times New Roman" pitchFamily="18" charset="0"/>
                <a:cs typeface="Arial" charset="0"/>
              </a:rPr>
              <a:t>0-49</a:t>
            </a:r>
            <a:r>
              <a:rPr lang="tr-TR" sz="2300" b="1" dirty="0">
                <a:solidFill>
                  <a:srgbClr val="FF0000"/>
                </a:solidFill>
                <a:ea typeface="Times New Roman" pitchFamily="18" charset="0"/>
                <a:cs typeface="Arial" charset="0"/>
              </a:rPr>
              <a:t>	              </a:t>
            </a:r>
            <a:r>
              <a:rPr lang="tr-TR" sz="2300" b="1" dirty="0" smtClean="0">
                <a:solidFill>
                  <a:srgbClr val="FF0000"/>
                </a:solidFill>
                <a:ea typeface="Times New Roman" pitchFamily="18" charset="0"/>
                <a:cs typeface="Arial" charset="0"/>
              </a:rPr>
              <a:t>F1</a:t>
            </a:r>
            <a:r>
              <a:rPr lang="tr-TR" sz="2300" b="1" dirty="0">
                <a:solidFill>
                  <a:srgbClr val="FF0000"/>
                </a:solidFill>
                <a:ea typeface="Times New Roman" pitchFamily="18" charset="0"/>
                <a:cs typeface="Arial" charset="0"/>
              </a:rPr>
              <a:t>	          </a:t>
            </a:r>
            <a:r>
              <a:rPr lang="tr-TR" sz="2300" b="1" dirty="0" smtClean="0">
                <a:solidFill>
                  <a:srgbClr val="FF0000"/>
                </a:solidFill>
                <a:ea typeface="Times New Roman" pitchFamily="18" charset="0"/>
                <a:cs typeface="Arial" charset="0"/>
              </a:rPr>
              <a:t>0</a:t>
            </a:r>
            <a:r>
              <a:rPr lang="tr-TR" sz="2300" b="1" dirty="0">
                <a:solidFill>
                  <a:srgbClr val="FF0000"/>
                </a:solidFill>
                <a:ea typeface="Times New Roman" pitchFamily="18" charset="0"/>
                <a:cs typeface="Arial" charset="0"/>
              </a:rPr>
              <a:t>	</a:t>
            </a:r>
            <a:r>
              <a:rPr lang="tr-TR" sz="2300" b="1" dirty="0" smtClean="0">
                <a:solidFill>
                  <a:srgbClr val="FF0000"/>
                </a:solidFill>
                <a:ea typeface="Times New Roman" pitchFamily="18" charset="0"/>
                <a:cs typeface="Arial" charset="0"/>
              </a:rPr>
              <a:t>         	   KALIR</a:t>
            </a:r>
            <a:endParaRPr lang="tr-TR" sz="2300" b="1" dirty="0">
              <a:solidFill>
                <a:srgbClr val="FF0000"/>
              </a:solidFill>
              <a:ea typeface="Times New Roman" pitchFamily="18" charset="0"/>
              <a:cs typeface="Arial" charset="0"/>
            </a:endParaRPr>
          </a:p>
          <a:p>
            <a:pPr eaLnBrk="1" hangingPunct="1">
              <a:lnSpc>
                <a:spcPct val="80000"/>
              </a:lnSpc>
            </a:pPr>
            <a:r>
              <a:rPr lang="tr-TR" sz="2300" b="1" dirty="0">
                <a:solidFill>
                  <a:srgbClr val="FF0000"/>
                </a:solidFill>
                <a:ea typeface="Times New Roman" pitchFamily="18" charset="0"/>
                <a:cs typeface="Arial" charset="0"/>
              </a:rPr>
              <a:t>Devamsız</a:t>
            </a:r>
            <a:r>
              <a:rPr lang="tr-TR" sz="2300" dirty="0" smtClean="0">
                <a:solidFill>
                  <a:srgbClr val="000000"/>
                </a:solidFill>
                <a:ea typeface="Times New Roman" pitchFamily="18" charset="0"/>
                <a:cs typeface="Arial" charset="0"/>
              </a:rPr>
              <a:t>	   </a:t>
            </a:r>
            <a:r>
              <a:rPr lang="tr-TR" sz="2300" dirty="0">
                <a:solidFill>
                  <a:srgbClr val="000000"/>
                </a:solidFill>
                <a:ea typeface="Times New Roman" pitchFamily="18" charset="0"/>
                <a:cs typeface="Arial" charset="0"/>
              </a:rPr>
              <a:t> </a:t>
            </a:r>
            <a:r>
              <a:rPr lang="tr-TR" sz="2300" dirty="0" smtClean="0">
                <a:solidFill>
                  <a:srgbClr val="000000"/>
                </a:solidFill>
                <a:ea typeface="Times New Roman" pitchFamily="18" charset="0"/>
                <a:cs typeface="Arial" charset="0"/>
              </a:rPr>
              <a:t>   </a:t>
            </a:r>
            <a:r>
              <a:rPr lang="tr-TR" sz="2300" b="1" dirty="0" smtClean="0">
                <a:solidFill>
                  <a:srgbClr val="FF0000"/>
                </a:solidFill>
                <a:ea typeface="Times New Roman" pitchFamily="18" charset="0"/>
                <a:cs typeface="Arial" charset="0"/>
              </a:rPr>
              <a:t>F2</a:t>
            </a:r>
            <a:r>
              <a:rPr lang="tr-TR" sz="2300" dirty="0" smtClean="0">
                <a:solidFill>
                  <a:srgbClr val="000000"/>
                </a:solidFill>
                <a:ea typeface="Times New Roman" pitchFamily="18" charset="0"/>
                <a:cs typeface="Arial" charset="0"/>
              </a:rPr>
              <a:t>		  </a:t>
            </a:r>
            <a:r>
              <a:rPr lang="tr-TR" sz="2300" b="1" dirty="0" smtClean="0">
                <a:solidFill>
                  <a:srgbClr val="FF0000"/>
                </a:solidFill>
                <a:ea typeface="Times New Roman" pitchFamily="18" charset="0"/>
                <a:cs typeface="Arial" charset="0"/>
              </a:rPr>
              <a:t>0</a:t>
            </a:r>
            <a:r>
              <a:rPr lang="tr-TR" sz="2300" dirty="0" smtClean="0">
                <a:solidFill>
                  <a:srgbClr val="000000"/>
                </a:solidFill>
                <a:ea typeface="Times New Roman" pitchFamily="18" charset="0"/>
                <a:cs typeface="Arial" charset="0"/>
              </a:rPr>
              <a:t>		</a:t>
            </a:r>
          </a:p>
          <a:p>
            <a:pPr eaLnBrk="1" hangingPunct="1">
              <a:lnSpc>
                <a:spcPct val="80000"/>
              </a:lnSpc>
            </a:pPr>
            <a:endParaRPr lang="tr-TR" sz="2300" dirty="0" smtClean="0">
              <a:solidFill>
                <a:srgbClr val="000000"/>
              </a:solidFill>
              <a:ea typeface="Times New Roman" pitchFamily="18" charset="0"/>
              <a:cs typeface="Arial" charset="0"/>
            </a:endParaRPr>
          </a:p>
          <a:p>
            <a:pPr eaLnBrk="1" hangingPunct="1">
              <a:lnSpc>
                <a:spcPct val="80000"/>
              </a:lnSpc>
            </a:pPr>
            <a:r>
              <a:rPr lang="tr-TR" sz="2300" dirty="0" smtClean="0">
                <a:solidFill>
                  <a:srgbClr val="000000"/>
                </a:solidFill>
                <a:ea typeface="Times New Roman" pitchFamily="18" charset="0"/>
                <a:cs typeface="Arial" charset="0"/>
              </a:rPr>
              <a:t>ÜNİVERSİTEMİZDE ÇAN EĞRİSİ SİSTEMİ KULLANILMAKTADIR.</a:t>
            </a:r>
            <a:endParaRPr lang="en-US" sz="2300" dirty="0" smtClean="0">
              <a:solidFill>
                <a:srgbClr val="000000"/>
              </a:solidFill>
              <a:ea typeface="Times New Roman" pitchFamily="18" charset="0"/>
              <a:cs typeface="Arial" charset="0"/>
            </a:endParaRPr>
          </a:p>
        </p:txBody>
      </p:sp>
    </p:spTree>
    <p:extLst>
      <p:ext uri="{BB962C8B-B14F-4D97-AF65-F5344CB8AC3E}">
        <p14:creationId xmlns:p14="http://schemas.microsoft.com/office/powerpoint/2010/main" val="368665473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863564" y="925605"/>
            <a:ext cx="6804780" cy="711359"/>
          </a:xfrm>
        </p:spPr>
        <p:txBody>
          <a:bodyPr/>
          <a:lstStyle/>
          <a:p>
            <a:pPr algn="ctr"/>
            <a:r>
              <a:rPr lang="tr-TR" b="1" dirty="0" smtClean="0">
                <a:solidFill>
                  <a:schemeClr val="accent1"/>
                </a:solidFill>
              </a:rPr>
              <a:t>Akademik Ort. Önemli</a:t>
            </a:r>
            <a:endParaRPr lang="tr-TR" b="1" dirty="0">
              <a:solidFill>
                <a:schemeClr val="accent1"/>
              </a:solidFill>
            </a:endParaRPr>
          </a:p>
        </p:txBody>
      </p:sp>
      <p:graphicFrame>
        <p:nvGraphicFramePr>
          <p:cNvPr id="6" name="İçerik Yer Tutucusu 5"/>
          <p:cNvGraphicFramePr>
            <a:graphicFrameLocks noGrp="1"/>
          </p:cNvGraphicFramePr>
          <p:nvPr>
            <p:ph idx="1"/>
            <p:extLst>
              <p:ext uri="{D42A27DB-BD31-4B8C-83A1-F6EECF244321}">
                <p14:modId xmlns:p14="http://schemas.microsoft.com/office/powerpoint/2010/main" val="3317418704"/>
              </p:ext>
            </p:extLst>
          </p:nvPr>
        </p:nvGraphicFramePr>
        <p:xfrm>
          <a:off x="467544" y="2276872"/>
          <a:ext cx="8363272" cy="3361665"/>
        </p:xfrm>
        <a:graphic>
          <a:graphicData uri="http://schemas.openxmlformats.org/drawingml/2006/table">
            <a:tbl>
              <a:tblPr firstRow="1" bandRow="1">
                <a:tableStyleId>{5C22544A-7EE6-4342-B048-85BDC9FD1C3A}</a:tableStyleId>
              </a:tblPr>
              <a:tblGrid>
                <a:gridCol w="4546848"/>
                <a:gridCol w="3816424"/>
              </a:tblGrid>
              <a:tr h="544317">
                <a:tc>
                  <a:txBody>
                    <a:bodyPr/>
                    <a:lstStyle/>
                    <a:p>
                      <a:r>
                        <a:rPr lang="tr-TR" dirty="0" smtClean="0"/>
                        <a:t>1.Dönem – 30 KREDİ – </a:t>
                      </a:r>
                      <a:endParaRPr lang="tr-TR" dirty="0">
                        <a:solidFill>
                          <a:srgbClr val="FF0000"/>
                        </a:solidFill>
                      </a:endParaRPr>
                    </a:p>
                  </a:txBody>
                  <a:tcPr/>
                </a:tc>
                <a:tc>
                  <a:txBody>
                    <a:bodyPr/>
                    <a:lstStyle/>
                    <a:p>
                      <a:r>
                        <a:rPr lang="tr-TR" dirty="0" smtClean="0"/>
                        <a:t>2.Dönem- 30 KREDİ</a:t>
                      </a:r>
                      <a:endParaRPr lang="tr-TR" dirty="0">
                        <a:solidFill>
                          <a:srgbClr val="FF0000"/>
                        </a:solidFill>
                      </a:endParaRPr>
                    </a:p>
                  </a:txBody>
                  <a:tcPr/>
                </a:tc>
              </a:tr>
              <a:tr h="544317">
                <a:tc>
                  <a:txBody>
                    <a:bodyPr/>
                    <a:lstStyle/>
                    <a:p>
                      <a:r>
                        <a:rPr kumimoji="0" lang="tr-TR" b="1" kern="1200" dirty="0" smtClean="0">
                          <a:solidFill>
                            <a:schemeClr val="tx1"/>
                          </a:solidFill>
                          <a:latin typeface="+mn-lt"/>
                          <a:ea typeface="+mn-ea"/>
                          <a:cs typeface="+mn-cs"/>
                        </a:rPr>
                        <a:t>İngilizce - A1-3 kredi </a:t>
                      </a:r>
                      <a:r>
                        <a:rPr lang="tr-TR" baseline="0" dirty="0" smtClean="0">
                          <a:solidFill>
                            <a:schemeClr val="tx1"/>
                          </a:solidFill>
                          <a:sym typeface="Wingdings" pitchFamily="2" charset="2"/>
                        </a:rPr>
                        <a:t></a:t>
                      </a:r>
                      <a:r>
                        <a:rPr lang="tr-TR" baseline="0" dirty="0" smtClean="0">
                          <a:solidFill>
                            <a:schemeClr val="tx1"/>
                          </a:solidFill>
                        </a:rPr>
                        <a:t> </a:t>
                      </a:r>
                      <a:r>
                        <a:rPr kumimoji="0" lang="tr-TR" b="1" kern="1200" baseline="0" dirty="0" smtClean="0">
                          <a:solidFill>
                            <a:schemeClr val="accent1"/>
                          </a:solidFill>
                          <a:latin typeface="+mn-lt"/>
                          <a:ea typeface="+mn-ea"/>
                          <a:cs typeface="+mn-cs"/>
                        </a:rPr>
                        <a:t>3* 4,0 =</a:t>
                      </a:r>
                      <a:r>
                        <a:rPr kumimoji="0" lang="tr-TR" b="1" kern="1200" baseline="0" dirty="0" smtClean="0">
                          <a:solidFill>
                            <a:srgbClr val="FF0000"/>
                          </a:solidFill>
                          <a:latin typeface="+mn-lt"/>
                          <a:ea typeface="+mn-ea"/>
                          <a:cs typeface="+mn-cs"/>
                        </a:rPr>
                        <a:t>12,0</a:t>
                      </a:r>
                      <a:endParaRPr kumimoji="0" lang="tr-TR" b="1" kern="1200" baseline="0" dirty="0">
                        <a:solidFill>
                          <a:srgbClr val="FF0000"/>
                        </a:solidFill>
                        <a:latin typeface="+mn-lt"/>
                        <a:ea typeface="+mn-ea"/>
                        <a:cs typeface="+mn-cs"/>
                      </a:endParaRPr>
                    </a:p>
                  </a:txBody>
                  <a:tcPr/>
                </a:tc>
                <a:tc>
                  <a:txBody>
                    <a:bodyPr/>
                    <a:lstStyle/>
                    <a:p>
                      <a:endParaRPr lang="tr-TR" dirty="0"/>
                    </a:p>
                  </a:txBody>
                  <a:tcPr/>
                </a:tc>
              </a:tr>
              <a:tr h="544317">
                <a:tc>
                  <a:txBody>
                    <a:bodyPr/>
                    <a:lstStyle/>
                    <a:p>
                      <a:r>
                        <a:rPr kumimoji="0" lang="tr-TR" b="1" kern="1200" dirty="0" smtClean="0">
                          <a:solidFill>
                            <a:schemeClr val="tx1"/>
                          </a:solidFill>
                          <a:latin typeface="+mn-lt"/>
                          <a:ea typeface="+mn-ea"/>
                          <a:cs typeface="+mn-cs"/>
                        </a:rPr>
                        <a:t>Matematik – D2 - 3 kredi </a:t>
                      </a:r>
                      <a:r>
                        <a:rPr lang="tr-TR" dirty="0" smtClean="0">
                          <a:solidFill>
                            <a:schemeClr val="tx1"/>
                          </a:solidFill>
                          <a:sym typeface="Wingdings" pitchFamily="2" charset="2"/>
                        </a:rPr>
                        <a:t></a:t>
                      </a:r>
                      <a:r>
                        <a:rPr lang="tr-TR" dirty="0" smtClean="0">
                          <a:solidFill>
                            <a:schemeClr val="tx1"/>
                          </a:solidFill>
                        </a:rPr>
                        <a:t> </a:t>
                      </a:r>
                      <a:r>
                        <a:rPr kumimoji="0" lang="tr-TR" b="1" kern="1200" baseline="0" dirty="0" smtClean="0">
                          <a:solidFill>
                            <a:schemeClr val="accent1"/>
                          </a:solidFill>
                          <a:latin typeface="+mn-lt"/>
                          <a:ea typeface="+mn-ea"/>
                          <a:cs typeface="+mn-cs"/>
                        </a:rPr>
                        <a:t>3* 1,0 = </a:t>
                      </a:r>
                      <a:r>
                        <a:rPr kumimoji="0" lang="tr-TR" b="1" kern="1200" baseline="0" dirty="0" smtClean="0">
                          <a:solidFill>
                            <a:srgbClr val="FF0000"/>
                          </a:solidFill>
                          <a:latin typeface="+mn-lt"/>
                          <a:ea typeface="+mn-ea"/>
                          <a:cs typeface="+mn-cs"/>
                        </a:rPr>
                        <a:t>3,0</a:t>
                      </a:r>
                      <a:endParaRPr kumimoji="0" lang="tr-TR" b="1" kern="1200" baseline="0" dirty="0">
                        <a:solidFill>
                          <a:srgbClr val="FF0000"/>
                        </a:solidFill>
                        <a:latin typeface="+mn-lt"/>
                        <a:ea typeface="+mn-ea"/>
                        <a:cs typeface="+mn-cs"/>
                      </a:endParaRPr>
                    </a:p>
                  </a:txBody>
                  <a:tcPr/>
                </a:tc>
                <a:tc>
                  <a:txBody>
                    <a:bodyPr/>
                    <a:lstStyle/>
                    <a:p>
                      <a:endParaRPr lang="tr-TR" dirty="0"/>
                    </a:p>
                  </a:txBody>
                  <a:tcPr/>
                </a:tc>
              </a:tr>
              <a:tr h="54431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tr-TR" b="1" kern="1200" dirty="0" smtClean="0">
                          <a:solidFill>
                            <a:schemeClr val="tx1"/>
                          </a:solidFill>
                          <a:latin typeface="+mn-lt"/>
                          <a:ea typeface="+mn-ea"/>
                          <a:cs typeface="+mn-cs"/>
                        </a:rPr>
                        <a:t>Türk</a:t>
                      </a:r>
                      <a:r>
                        <a:rPr kumimoji="0" lang="tr-TR" b="1" kern="1200" baseline="0" dirty="0" smtClean="0">
                          <a:solidFill>
                            <a:schemeClr val="tx1"/>
                          </a:solidFill>
                          <a:latin typeface="+mn-lt"/>
                          <a:ea typeface="+mn-ea"/>
                          <a:cs typeface="+mn-cs"/>
                        </a:rPr>
                        <a:t> Dili – C1 – 2 Kredi </a:t>
                      </a:r>
                      <a:r>
                        <a:rPr kumimoji="0" lang="tr-TR" b="1" kern="1200" baseline="0" dirty="0" smtClean="0">
                          <a:solidFill>
                            <a:schemeClr val="tx1"/>
                          </a:solidFill>
                          <a:latin typeface="+mn-lt"/>
                          <a:ea typeface="+mn-ea"/>
                          <a:cs typeface="+mn-cs"/>
                          <a:sym typeface="Wingdings" pitchFamily="2" charset="2"/>
                        </a:rPr>
                        <a:t></a:t>
                      </a:r>
                      <a:r>
                        <a:rPr kumimoji="0" lang="tr-TR" b="1" kern="1200" baseline="0" dirty="0" smtClean="0">
                          <a:solidFill>
                            <a:schemeClr val="bg1"/>
                          </a:solidFill>
                          <a:latin typeface="+mn-lt"/>
                          <a:ea typeface="+mn-ea"/>
                          <a:cs typeface="+mn-cs"/>
                          <a:sym typeface="Wingdings" pitchFamily="2" charset="2"/>
                        </a:rPr>
                        <a:t> </a:t>
                      </a:r>
                      <a:r>
                        <a:rPr kumimoji="0" lang="tr-TR" b="1" kern="1200" baseline="0" dirty="0" smtClean="0">
                          <a:solidFill>
                            <a:schemeClr val="accent1"/>
                          </a:solidFill>
                          <a:latin typeface="+mn-lt"/>
                          <a:ea typeface="+mn-ea"/>
                          <a:cs typeface="+mn-cs"/>
                          <a:sym typeface="Wingdings" pitchFamily="2" charset="2"/>
                        </a:rPr>
                        <a:t>2 * 2,7 = </a:t>
                      </a:r>
                      <a:r>
                        <a:rPr kumimoji="0" lang="tr-TR" b="1" kern="1200" baseline="0" dirty="0" smtClean="0">
                          <a:solidFill>
                            <a:srgbClr val="FF0000"/>
                          </a:solidFill>
                          <a:latin typeface="+mn-lt"/>
                          <a:ea typeface="+mn-ea"/>
                          <a:cs typeface="+mn-cs"/>
                          <a:sym typeface="Wingdings" pitchFamily="2" charset="2"/>
                        </a:rPr>
                        <a:t>5,4</a:t>
                      </a:r>
                      <a:endParaRPr kumimoji="0" lang="tr-TR" b="1" kern="1200" dirty="0" smtClean="0">
                        <a:solidFill>
                          <a:srgbClr val="FF0000"/>
                        </a:solidFill>
                        <a:latin typeface="+mn-lt"/>
                        <a:ea typeface="+mn-ea"/>
                        <a:cs typeface="+mn-cs"/>
                      </a:endParaRPr>
                    </a:p>
                  </a:txBody>
                  <a:tcPr/>
                </a:tc>
                <a:tc>
                  <a:txBody>
                    <a:bodyPr/>
                    <a:lstStyle/>
                    <a:p>
                      <a:pPr marL="0" algn="l" rtl="0" eaLnBrk="1" latinLnBrk="0" hangingPunct="1"/>
                      <a:endParaRPr kumimoji="0" lang="tr-TR" b="1" kern="1200" dirty="0" smtClean="0">
                        <a:solidFill>
                          <a:schemeClr val="accent1"/>
                        </a:solidFill>
                        <a:latin typeface="+mn-lt"/>
                        <a:ea typeface="+mn-ea"/>
                        <a:cs typeface="+mn-cs"/>
                      </a:endParaRPr>
                    </a:p>
                  </a:txBody>
                  <a:tcPr/>
                </a:tc>
              </a:tr>
              <a:tr h="54431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tr-TR" b="1" kern="1200" baseline="0" dirty="0" smtClean="0">
                          <a:solidFill>
                            <a:schemeClr val="accent1"/>
                          </a:solidFill>
                          <a:latin typeface="+mn-lt"/>
                          <a:ea typeface="+mn-ea"/>
                          <a:cs typeface="+mn-cs"/>
                          <a:sym typeface="Wingdings" pitchFamily="2" charset="2"/>
                        </a:rPr>
                        <a:t>Akademik Ortalama = </a:t>
                      </a:r>
                    </a:p>
                    <a:p>
                      <a:pPr marL="0" marR="0" indent="0" algn="l" defTabSz="914400" rtl="0" eaLnBrk="1" fontAlgn="auto" latinLnBrk="0" hangingPunct="1">
                        <a:lnSpc>
                          <a:spcPct val="100000"/>
                        </a:lnSpc>
                        <a:spcBef>
                          <a:spcPts val="0"/>
                        </a:spcBef>
                        <a:spcAft>
                          <a:spcPts val="0"/>
                        </a:spcAft>
                        <a:buClrTx/>
                        <a:buSzTx/>
                        <a:buFontTx/>
                        <a:buNone/>
                        <a:tabLst/>
                        <a:defRPr/>
                      </a:pPr>
                      <a:r>
                        <a:rPr kumimoji="0" lang="tr-TR" b="1" kern="1200" baseline="0" dirty="0" smtClean="0">
                          <a:solidFill>
                            <a:schemeClr val="accent1"/>
                          </a:solidFill>
                          <a:latin typeface="+mn-lt"/>
                          <a:ea typeface="+mn-ea"/>
                          <a:cs typeface="+mn-cs"/>
                          <a:sym typeface="Wingdings" pitchFamily="2" charset="2"/>
                        </a:rPr>
                        <a:t>(12 + 3 + 5,4 + …..) / 30</a:t>
                      </a:r>
                      <a:endParaRPr kumimoji="0" lang="tr-TR" b="1" kern="1200" dirty="0" smtClean="0">
                        <a:solidFill>
                          <a:schemeClr val="accent1"/>
                        </a:solidFill>
                        <a:latin typeface="+mn-lt"/>
                        <a:ea typeface="+mn-ea"/>
                        <a:cs typeface="+mn-cs"/>
                      </a:endParaRPr>
                    </a:p>
                  </a:txBody>
                  <a:tcPr/>
                </a:tc>
                <a:tc>
                  <a:txBody>
                    <a:bodyPr/>
                    <a:lstStyle/>
                    <a:p>
                      <a:pPr marL="0" algn="l" rtl="0" eaLnBrk="1" latinLnBrk="0" hangingPunct="1"/>
                      <a:endParaRPr kumimoji="0" lang="tr-TR" b="1" kern="1200" dirty="0" smtClean="0">
                        <a:solidFill>
                          <a:schemeClr val="accent1"/>
                        </a:solidFill>
                        <a:latin typeface="+mn-lt"/>
                        <a:ea typeface="+mn-ea"/>
                        <a:cs typeface="+mn-cs"/>
                      </a:endParaRPr>
                    </a:p>
                  </a:txBody>
                  <a:tcPr/>
                </a:tc>
              </a:tr>
              <a:tr h="54431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tr-TR" b="1" kern="1200" dirty="0" smtClean="0">
                          <a:solidFill>
                            <a:schemeClr val="accent1"/>
                          </a:solidFill>
                          <a:latin typeface="+mn-lt"/>
                          <a:ea typeface="+mn-ea"/>
                          <a:cs typeface="+mn-cs"/>
                        </a:rPr>
                        <a:t>3.Dönem - 30 KREDİ </a:t>
                      </a:r>
                      <a:endParaRPr kumimoji="0" lang="tr-TR" b="1" kern="1200" dirty="0" smtClean="0">
                        <a:solidFill>
                          <a:srgbClr val="FF0000"/>
                        </a:solidFill>
                        <a:latin typeface="+mn-lt"/>
                        <a:ea typeface="+mn-ea"/>
                        <a:cs typeface="+mn-cs"/>
                      </a:endParaRPr>
                    </a:p>
                  </a:txBody>
                  <a:tcPr/>
                </a:tc>
                <a:tc>
                  <a:txBody>
                    <a:bodyPr/>
                    <a:lstStyle/>
                    <a:p>
                      <a:pPr marL="0" algn="l" rtl="0" eaLnBrk="1" latinLnBrk="0" hangingPunct="1"/>
                      <a:r>
                        <a:rPr kumimoji="0" lang="tr-TR" b="1" kern="1200" dirty="0" smtClean="0">
                          <a:solidFill>
                            <a:schemeClr val="accent1"/>
                          </a:solidFill>
                          <a:latin typeface="+mn-lt"/>
                          <a:ea typeface="+mn-ea"/>
                          <a:cs typeface="+mn-cs"/>
                        </a:rPr>
                        <a:t>4.Dönem - 30 KREDİ </a:t>
                      </a:r>
                    </a:p>
                  </a:txBody>
                  <a:tcPr/>
                </a:tc>
              </a:tr>
            </a:tbl>
          </a:graphicData>
        </a:graphic>
      </p:graphicFrame>
    </p:spTree>
    <p:extLst>
      <p:ext uri="{BB962C8B-B14F-4D97-AF65-F5344CB8AC3E}">
        <p14:creationId xmlns:p14="http://schemas.microsoft.com/office/powerpoint/2010/main" val="17117208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67544" y="476672"/>
            <a:ext cx="8229600" cy="1399032"/>
          </a:xfrm>
        </p:spPr>
        <p:txBody>
          <a:bodyPr>
            <a:normAutofit/>
          </a:bodyPr>
          <a:lstStyle/>
          <a:p>
            <a:pPr algn="ctr"/>
            <a:r>
              <a:rPr lang="tr-TR" sz="3200" b="1" dirty="0" smtClean="0">
                <a:solidFill>
                  <a:schemeClr val="accent1"/>
                </a:solidFill>
              </a:rPr>
              <a:t>Mevcut Durum</a:t>
            </a:r>
            <a:endParaRPr lang="tr-TR" sz="3200" b="1" dirty="0">
              <a:solidFill>
                <a:schemeClr val="accent1"/>
              </a:solidFill>
            </a:endParaRPr>
          </a:p>
        </p:txBody>
      </p:sp>
      <p:graphicFrame>
        <p:nvGraphicFramePr>
          <p:cNvPr id="4" name="İçerik Yer Tutucusu 3"/>
          <p:cNvGraphicFramePr>
            <a:graphicFrameLocks noGrp="1"/>
          </p:cNvGraphicFramePr>
          <p:nvPr>
            <p:ph idx="1"/>
            <p:extLst>
              <p:ext uri="{D42A27DB-BD31-4B8C-83A1-F6EECF244321}">
                <p14:modId xmlns:p14="http://schemas.microsoft.com/office/powerpoint/2010/main" val="3550197998"/>
              </p:ext>
            </p:extLst>
          </p:nvPr>
        </p:nvGraphicFramePr>
        <p:xfrm>
          <a:off x="480492" y="2539410"/>
          <a:ext cx="8229600" cy="961598"/>
        </p:xfrm>
        <a:graphic>
          <a:graphicData uri="http://schemas.openxmlformats.org/drawingml/2006/table">
            <a:tbl>
              <a:tblPr firstRow="1" bandRow="1">
                <a:tableStyleId>{5C22544A-7EE6-4342-B048-85BDC9FD1C3A}</a:tableStyleId>
              </a:tblPr>
              <a:tblGrid>
                <a:gridCol w="4464496"/>
                <a:gridCol w="3765104"/>
              </a:tblGrid>
              <a:tr h="480799">
                <a:tc>
                  <a:txBody>
                    <a:bodyPr/>
                    <a:lstStyle/>
                    <a:p>
                      <a:r>
                        <a:rPr lang="tr-TR" dirty="0" smtClean="0"/>
                        <a:t>1.Dönem – </a:t>
                      </a:r>
                      <a:r>
                        <a:rPr lang="tr-TR" dirty="0" smtClean="0">
                          <a:solidFill>
                            <a:srgbClr val="FF0000"/>
                          </a:solidFill>
                        </a:rPr>
                        <a:t>0,00 Ort. – </a:t>
                      </a:r>
                      <a:r>
                        <a:rPr lang="tr-TR" dirty="0" smtClean="0">
                          <a:solidFill>
                            <a:srgbClr val="FFFF00"/>
                          </a:solidFill>
                        </a:rPr>
                        <a:t>2022 / 2023 Güz</a:t>
                      </a:r>
                      <a:endParaRPr lang="tr-TR" dirty="0">
                        <a:solidFill>
                          <a:srgbClr val="FFFF00"/>
                        </a:solidFill>
                      </a:endParaRPr>
                    </a:p>
                  </a:txBody>
                  <a:tcPr/>
                </a:tc>
                <a:tc>
                  <a:txBody>
                    <a:bodyPr/>
                    <a:lstStyle/>
                    <a:p>
                      <a:r>
                        <a:rPr lang="tr-TR" dirty="0" smtClean="0"/>
                        <a:t>2.Dönem-</a:t>
                      </a:r>
                      <a:r>
                        <a:rPr lang="tr-TR" dirty="0" smtClean="0">
                          <a:solidFill>
                            <a:srgbClr val="FFFF00"/>
                          </a:solidFill>
                        </a:rPr>
                        <a:t>2022/ 2023</a:t>
                      </a:r>
                      <a:r>
                        <a:rPr lang="tr-TR" baseline="0" dirty="0" smtClean="0">
                          <a:solidFill>
                            <a:srgbClr val="FFFF00"/>
                          </a:solidFill>
                        </a:rPr>
                        <a:t> </a:t>
                      </a:r>
                      <a:r>
                        <a:rPr lang="tr-TR" dirty="0" smtClean="0">
                          <a:solidFill>
                            <a:srgbClr val="FFFF00"/>
                          </a:solidFill>
                        </a:rPr>
                        <a:t>Bahar</a:t>
                      </a:r>
                      <a:endParaRPr lang="tr-TR" dirty="0"/>
                    </a:p>
                  </a:txBody>
                  <a:tcPr/>
                </a:tc>
              </a:tr>
              <a:tr h="480799">
                <a:tc>
                  <a:txBody>
                    <a:bodyPr/>
                    <a:lstStyle/>
                    <a:p>
                      <a:r>
                        <a:rPr lang="tr-TR" dirty="0" smtClean="0">
                          <a:solidFill>
                            <a:schemeClr val="tx1"/>
                          </a:solidFill>
                        </a:rPr>
                        <a:t>30 KREDİ</a:t>
                      </a:r>
                      <a:endParaRPr lang="tr-TR" dirty="0">
                        <a:solidFill>
                          <a:schemeClr val="tx1"/>
                        </a:solidFill>
                      </a:endParaRPr>
                    </a:p>
                  </a:txBody>
                  <a:tcPr/>
                </a:tc>
                <a:tc>
                  <a:txBody>
                    <a:bodyPr/>
                    <a:lstStyle/>
                    <a:p>
                      <a:r>
                        <a:rPr lang="tr-TR" dirty="0" smtClean="0">
                          <a:solidFill>
                            <a:schemeClr val="tx1"/>
                          </a:solidFill>
                        </a:rPr>
                        <a:t>30 KREDİ</a:t>
                      </a:r>
                      <a:endParaRPr lang="tr-TR" dirty="0">
                        <a:solidFill>
                          <a:schemeClr val="tx1"/>
                        </a:solidFill>
                      </a:endParaRPr>
                    </a:p>
                  </a:txBody>
                  <a:tcPr/>
                </a:tc>
              </a:tr>
            </a:tbl>
          </a:graphicData>
        </a:graphic>
      </p:graphicFrame>
      <p:graphicFrame>
        <p:nvGraphicFramePr>
          <p:cNvPr id="5" name="İçerik Yer Tutucusu 3"/>
          <p:cNvGraphicFramePr>
            <a:graphicFrameLocks/>
          </p:cNvGraphicFramePr>
          <p:nvPr>
            <p:extLst>
              <p:ext uri="{D42A27DB-BD31-4B8C-83A1-F6EECF244321}">
                <p14:modId xmlns:p14="http://schemas.microsoft.com/office/powerpoint/2010/main" val="148330564"/>
              </p:ext>
            </p:extLst>
          </p:nvPr>
        </p:nvGraphicFramePr>
        <p:xfrm>
          <a:off x="480492" y="3789040"/>
          <a:ext cx="8229600" cy="961598"/>
        </p:xfrm>
        <a:graphic>
          <a:graphicData uri="http://schemas.openxmlformats.org/drawingml/2006/table">
            <a:tbl>
              <a:tblPr firstRow="1" bandRow="1">
                <a:tableStyleId>{5C22544A-7EE6-4342-B048-85BDC9FD1C3A}</a:tableStyleId>
              </a:tblPr>
              <a:tblGrid>
                <a:gridCol w="4464496"/>
                <a:gridCol w="3765104"/>
              </a:tblGrid>
              <a:tr h="48079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dirty="0" smtClean="0"/>
                        <a:t>3.Dönem – </a:t>
                      </a:r>
                      <a:r>
                        <a:rPr lang="tr-TR" dirty="0" smtClean="0">
                          <a:solidFill>
                            <a:srgbClr val="FFFF00"/>
                          </a:solidFill>
                        </a:rPr>
                        <a:t>2023 / 2024 Güz</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dirty="0" smtClean="0"/>
                        <a:t>4.Dönem - </a:t>
                      </a:r>
                      <a:r>
                        <a:rPr lang="tr-TR" dirty="0" smtClean="0">
                          <a:solidFill>
                            <a:srgbClr val="FFFF00"/>
                          </a:solidFill>
                        </a:rPr>
                        <a:t>2023/ 2024</a:t>
                      </a:r>
                      <a:r>
                        <a:rPr lang="tr-TR" baseline="0" dirty="0" smtClean="0">
                          <a:solidFill>
                            <a:srgbClr val="FFFF00"/>
                          </a:solidFill>
                        </a:rPr>
                        <a:t> </a:t>
                      </a:r>
                      <a:r>
                        <a:rPr lang="tr-TR" dirty="0" smtClean="0">
                          <a:solidFill>
                            <a:srgbClr val="FFFF00"/>
                          </a:solidFill>
                        </a:rPr>
                        <a:t>Bahar</a:t>
                      </a:r>
                      <a:endParaRPr lang="tr-TR" dirty="0" smtClean="0"/>
                    </a:p>
                  </a:txBody>
                  <a:tcPr/>
                </a:tc>
              </a:tr>
              <a:tr h="480799">
                <a:tc>
                  <a:txBody>
                    <a:bodyPr/>
                    <a:lstStyle/>
                    <a:p>
                      <a:r>
                        <a:rPr lang="tr-TR" dirty="0" smtClean="0">
                          <a:solidFill>
                            <a:schemeClr val="tx1"/>
                          </a:solidFill>
                        </a:rPr>
                        <a:t>30 KREDİ</a:t>
                      </a:r>
                      <a:endParaRPr lang="tr-TR" dirty="0">
                        <a:solidFill>
                          <a:schemeClr val="tx1"/>
                        </a:solidFill>
                      </a:endParaRPr>
                    </a:p>
                  </a:txBody>
                  <a:tcPr/>
                </a:tc>
                <a:tc>
                  <a:txBody>
                    <a:bodyPr/>
                    <a:lstStyle/>
                    <a:p>
                      <a:r>
                        <a:rPr lang="tr-TR" dirty="0" smtClean="0">
                          <a:solidFill>
                            <a:schemeClr val="tx1"/>
                          </a:solidFill>
                        </a:rPr>
                        <a:t>30 KREDİ</a:t>
                      </a:r>
                      <a:endParaRPr lang="tr-TR" dirty="0">
                        <a:solidFill>
                          <a:schemeClr val="tx1"/>
                        </a:solidFill>
                      </a:endParaRPr>
                    </a:p>
                  </a:txBody>
                  <a:tcPr/>
                </a:tc>
              </a:tr>
            </a:tbl>
          </a:graphicData>
        </a:graphic>
      </p:graphicFrame>
    </p:spTree>
    <p:extLst>
      <p:ext uri="{BB962C8B-B14F-4D97-AF65-F5344CB8AC3E}">
        <p14:creationId xmlns:p14="http://schemas.microsoft.com/office/powerpoint/2010/main" val="389150301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457200" y="1700808"/>
            <a:ext cx="8229600" cy="4754000"/>
          </a:xfrm>
        </p:spPr>
        <p:txBody>
          <a:bodyPr>
            <a:normAutofit/>
          </a:bodyPr>
          <a:lstStyle/>
          <a:p>
            <a:pPr marL="0" indent="0">
              <a:lnSpc>
                <a:spcPct val="150000"/>
              </a:lnSpc>
              <a:buNone/>
            </a:pPr>
            <a:endParaRPr lang="tr-TR" b="1" u="sng" dirty="0"/>
          </a:p>
          <a:p>
            <a:pPr marL="0" indent="0">
              <a:lnSpc>
                <a:spcPct val="150000"/>
              </a:lnSpc>
              <a:buNone/>
            </a:pPr>
            <a:r>
              <a:rPr lang="da-DK" b="1" u="sng" dirty="0" smtClean="0">
                <a:solidFill>
                  <a:srgbClr val="FF0000"/>
                </a:solidFill>
              </a:rPr>
              <a:t>Kredi </a:t>
            </a:r>
            <a:r>
              <a:rPr lang="da-DK" b="1" u="sng" dirty="0">
                <a:solidFill>
                  <a:srgbClr val="FF0000"/>
                </a:solidFill>
              </a:rPr>
              <a:t>yükü ve ders seçimi </a:t>
            </a:r>
            <a:endParaRPr lang="tr-TR" b="1" u="sng" dirty="0" smtClean="0">
              <a:solidFill>
                <a:srgbClr val="FF0000"/>
              </a:solidFill>
            </a:endParaRPr>
          </a:p>
          <a:p>
            <a:pPr marL="64008" lvl="0" indent="0" algn="just">
              <a:buClr>
                <a:srgbClr val="0F6FC6"/>
              </a:buClr>
              <a:buSzPct val="80000"/>
              <a:buNone/>
            </a:pPr>
            <a:r>
              <a:rPr lang="tr-TR" b="1" dirty="0" smtClean="0">
                <a:solidFill>
                  <a:prstClr val="black">
                    <a:lumMod val="95000"/>
                    <a:lumOff val="5000"/>
                  </a:prstClr>
                </a:solidFill>
                <a:latin typeface="Century Gothic"/>
              </a:rPr>
              <a:t>Her </a:t>
            </a:r>
            <a:r>
              <a:rPr lang="tr-TR" b="1" dirty="0">
                <a:solidFill>
                  <a:prstClr val="black">
                    <a:lumMod val="95000"/>
                    <a:lumOff val="5000"/>
                  </a:prstClr>
                </a:solidFill>
                <a:latin typeface="Century Gothic"/>
              </a:rPr>
              <a:t>yarıyıl alınabilecek azami kredi sayısı, akademik ortalamaya göre belirlenir.</a:t>
            </a:r>
          </a:p>
          <a:p>
            <a:endParaRPr lang="tr-TR" dirty="0"/>
          </a:p>
          <a:p>
            <a:pPr marL="0" indent="0">
              <a:buNone/>
            </a:pPr>
            <a:r>
              <a:rPr lang="tr-TR" b="1" u="sng" dirty="0" smtClean="0">
                <a:solidFill>
                  <a:srgbClr val="FF0000"/>
                </a:solidFill>
              </a:rPr>
              <a:t>Akademik </a:t>
            </a:r>
            <a:r>
              <a:rPr lang="tr-TR" b="1" u="sng" dirty="0">
                <a:solidFill>
                  <a:srgbClr val="FF0000"/>
                </a:solidFill>
              </a:rPr>
              <a:t>ortalaması; </a:t>
            </a:r>
            <a:endParaRPr lang="tr-TR" b="1" u="sng" dirty="0" smtClean="0">
              <a:solidFill>
                <a:srgbClr val="FF0000"/>
              </a:solidFill>
            </a:endParaRPr>
          </a:p>
          <a:p>
            <a:pPr marL="64008" lvl="0" indent="0" algn="just">
              <a:buClr>
                <a:srgbClr val="0F6FC6"/>
              </a:buClr>
              <a:buSzPct val="80000"/>
              <a:buNone/>
            </a:pPr>
            <a:r>
              <a:rPr lang="tr-TR" b="1" dirty="0" smtClean="0">
                <a:solidFill>
                  <a:prstClr val="black">
                    <a:lumMod val="95000"/>
                    <a:lumOff val="5000"/>
                  </a:prstClr>
                </a:solidFill>
                <a:latin typeface="Century Gothic"/>
              </a:rPr>
              <a:t>2.00’ın </a:t>
            </a:r>
            <a:r>
              <a:rPr lang="tr-TR" b="1" dirty="0">
                <a:solidFill>
                  <a:prstClr val="black">
                    <a:lumMod val="95000"/>
                    <a:lumOff val="5000"/>
                  </a:prstClr>
                </a:solidFill>
                <a:latin typeface="Century Gothic"/>
              </a:rPr>
              <a:t>altında olan öğrenciler en fazla 30 kredi, </a:t>
            </a:r>
          </a:p>
          <a:p>
            <a:pPr marL="64008" lvl="0" indent="0" algn="just">
              <a:buClr>
                <a:srgbClr val="0F6FC6"/>
              </a:buClr>
              <a:buSzPct val="80000"/>
              <a:buNone/>
            </a:pPr>
            <a:r>
              <a:rPr lang="tr-TR" b="1" dirty="0" smtClean="0">
                <a:solidFill>
                  <a:prstClr val="black">
                    <a:lumMod val="95000"/>
                    <a:lumOff val="5000"/>
                  </a:prstClr>
                </a:solidFill>
                <a:latin typeface="Century Gothic"/>
              </a:rPr>
              <a:t>2.00-2.49 </a:t>
            </a:r>
            <a:r>
              <a:rPr lang="tr-TR" b="1" dirty="0">
                <a:solidFill>
                  <a:prstClr val="black">
                    <a:lumMod val="95000"/>
                    <a:lumOff val="5000"/>
                  </a:prstClr>
                </a:solidFill>
                <a:latin typeface="Century Gothic"/>
              </a:rPr>
              <a:t>arası olanlar en fazla 36 kredi, </a:t>
            </a:r>
          </a:p>
          <a:p>
            <a:pPr marL="64008" lvl="0" indent="0">
              <a:buClr>
                <a:srgbClr val="0F6FC6"/>
              </a:buClr>
              <a:buSzPct val="80000"/>
              <a:buNone/>
            </a:pPr>
            <a:r>
              <a:rPr lang="tr-TR" b="1" dirty="0" smtClean="0">
                <a:solidFill>
                  <a:prstClr val="black">
                    <a:lumMod val="95000"/>
                    <a:lumOff val="5000"/>
                  </a:prstClr>
                </a:solidFill>
                <a:latin typeface="Century Gothic"/>
              </a:rPr>
              <a:t>2.50 </a:t>
            </a:r>
            <a:r>
              <a:rPr lang="tr-TR" b="1" dirty="0">
                <a:solidFill>
                  <a:prstClr val="black">
                    <a:lumMod val="95000"/>
                    <a:lumOff val="5000"/>
                  </a:prstClr>
                </a:solidFill>
                <a:latin typeface="Century Gothic"/>
              </a:rPr>
              <a:t>ve üzeri olanlar ise en fazla 42 kredi </a:t>
            </a:r>
            <a:r>
              <a:rPr lang="tr-TR" b="1" dirty="0" smtClean="0">
                <a:solidFill>
                  <a:prstClr val="black">
                    <a:lumMod val="95000"/>
                    <a:lumOff val="5000"/>
                  </a:prstClr>
                </a:solidFill>
                <a:latin typeface="Century Gothic"/>
              </a:rPr>
              <a:t>alabilir.</a:t>
            </a:r>
            <a:r>
              <a:rPr lang="tr-TR" b="1" dirty="0" smtClean="0">
                <a:solidFill>
                  <a:srgbClr val="FF0000"/>
                </a:solidFill>
                <a:latin typeface="Century Gothic"/>
              </a:rPr>
              <a:t> </a:t>
            </a:r>
            <a:endParaRPr lang="tr-TR" b="1" dirty="0" smtClean="0">
              <a:solidFill>
                <a:srgbClr val="FF0000"/>
              </a:solidFill>
            </a:endParaRPr>
          </a:p>
        </p:txBody>
      </p:sp>
    </p:spTree>
    <p:extLst>
      <p:ext uri="{BB962C8B-B14F-4D97-AF65-F5344CB8AC3E}">
        <p14:creationId xmlns:p14="http://schemas.microsoft.com/office/powerpoint/2010/main" val="153640619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2700" b="1" i="1" dirty="0"/>
              <a:t>ENSTİTÜLER</a:t>
            </a:r>
          </a:p>
        </p:txBody>
      </p:sp>
      <p:sp>
        <p:nvSpPr>
          <p:cNvPr id="3" name="İçerik Yer Tutucusu 2"/>
          <p:cNvSpPr>
            <a:spLocks noGrp="1"/>
          </p:cNvSpPr>
          <p:nvPr>
            <p:ph idx="1"/>
          </p:nvPr>
        </p:nvSpPr>
        <p:spPr/>
        <p:txBody>
          <a:bodyPr>
            <a:normAutofit/>
          </a:bodyPr>
          <a:lstStyle/>
          <a:p>
            <a:pPr marL="0" indent="0" algn="r">
              <a:lnSpc>
                <a:spcPct val="150000"/>
              </a:lnSpc>
              <a:buNone/>
            </a:pPr>
            <a:r>
              <a:rPr lang="tr-TR" sz="1500" dirty="0"/>
              <a:t>Arkeoloji Enstitüsü</a:t>
            </a:r>
          </a:p>
          <a:p>
            <a:pPr marL="0" indent="0" algn="r">
              <a:lnSpc>
                <a:spcPct val="150000"/>
              </a:lnSpc>
              <a:buNone/>
            </a:pPr>
            <a:r>
              <a:rPr lang="tr-TR" sz="1500" dirty="0"/>
              <a:t>Eğitim Bilimleri Enstitüsü</a:t>
            </a:r>
          </a:p>
          <a:p>
            <a:pPr marL="0" indent="0" algn="r">
              <a:lnSpc>
                <a:spcPct val="150000"/>
              </a:lnSpc>
              <a:buNone/>
            </a:pPr>
            <a:r>
              <a:rPr lang="tr-TR" sz="1500" dirty="0"/>
              <a:t>Fen Bilimleri Enstitüsü</a:t>
            </a:r>
          </a:p>
          <a:p>
            <a:pPr marL="0" indent="0" algn="r">
              <a:lnSpc>
                <a:spcPct val="150000"/>
              </a:lnSpc>
              <a:buNone/>
            </a:pPr>
            <a:r>
              <a:rPr lang="tr-TR" sz="1500" dirty="0"/>
              <a:t>İslami İlimler Enstitüsü</a:t>
            </a:r>
          </a:p>
          <a:p>
            <a:pPr marL="0" indent="0" algn="r">
              <a:lnSpc>
                <a:spcPct val="150000"/>
              </a:lnSpc>
              <a:buNone/>
            </a:pPr>
            <a:r>
              <a:rPr lang="tr-TR" sz="1500" dirty="0"/>
              <a:t>Sağlık Bilimleri Enstitüsü</a:t>
            </a:r>
          </a:p>
          <a:p>
            <a:pPr marL="0" indent="0" algn="r">
              <a:lnSpc>
                <a:spcPct val="150000"/>
              </a:lnSpc>
              <a:buNone/>
            </a:pPr>
            <a:r>
              <a:rPr lang="tr-TR" sz="1500" dirty="0"/>
              <a:t>Sosyal Bilimler Enstitüsü</a:t>
            </a:r>
          </a:p>
        </p:txBody>
      </p:sp>
      <p:sp>
        <p:nvSpPr>
          <p:cNvPr id="4" name="Slayt Numarası Yer Tutucusu 3"/>
          <p:cNvSpPr>
            <a:spLocks noGrp="1"/>
          </p:cNvSpPr>
          <p:nvPr>
            <p:ph type="sldNum" sz="quarter" idx="12"/>
          </p:nvPr>
        </p:nvSpPr>
        <p:spPr/>
        <p:txBody>
          <a:bodyPr/>
          <a:lstStyle/>
          <a:p>
            <a:fld id="{F302176B-0E47-46AC-8F43-DAB4B8A37D06}" type="slidenum">
              <a:rPr lang="tr-TR" smtClean="0"/>
              <a:pPr/>
              <a:t>4</a:t>
            </a:fld>
            <a:endParaRPr lang="tr-TR"/>
          </a:p>
        </p:txBody>
      </p:sp>
      <p:pic>
        <p:nvPicPr>
          <p:cNvPr id="6" name="Resim 5"/>
          <p:cNvPicPr>
            <a:picLocks noChangeAspect="1"/>
          </p:cNvPicPr>
          <p:nvPr/>
        </p:nvPicPr>
        <p:blipFill>
          <a:blip r:embed="rId2" cstate="print">
            <a:extLst>
              <a:ext uri="{BEBA8EAE-BF5A-486C-A8C5-ECC9F3942E4B}">
                <a14:imgProps xmlns:a14="http://schemas.microsoft.com/office/drawing/2010/main">
                  <a14:imgLayer r:embed="rId3">
                    <a14:imgEffect>
                      <a14:colorTemperature colorTemp="5957"/>
                    </a14:imgEffect>
                    <a14:imgEffect>
                      <a14:brightnessContrast bright="20000" contrast="13000"/>
                    </a14:imgEffect>
                  </a14:imgLayer>
                </a14:imgProps>
              </a:ext>
              <a:ext uri="{28A0092B-C50C-407E-A947-70E740481C1C}">
                <a14:useLocalDpi xmlns:a14="http://schemas.microsoft.com/office/drawing/2010/main" val="0"/>
              </a:ext>
            </a:extLst>
          </a:blip>
          <a:stretch>
            <a:fillRect/>
          </a:stretch>
        </p:blipFill>
        <p:spPr>
          <a:xfrm>
            <a:off x="923214" y="2630632"/>
            <a:ext cx="3856381" cy="2568350"/>
          </a:xfrm>
          <a:prstGeom prst="rect">
            <a:avLst/>
          </a:prstGeom>
        </p:spPr>
      </p:pic>
    </p:spTree>
    <p:extLst>
      <p:ext uri="{BB962C8B-B14F-4D97-AF65-F5344CB8AC3E}">
        <p14:creationId xmlns:p14="http://schemas.microsoft.com/office/powerpoint/2010/main" val="66132255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457200" y="2348880"/>
            <a:ext cx="8229600" cy="4105928"/>
          </a:xfrm>
        </p:spPr>
        <p:txBody>
          <a:bodyPr>
            <a:noAutofit/>
          </a:bodyPr>
          <a:lstStyle/>
          <a:p>
            <a:pPr algn="just"/>
            <a:r>
              <a:rPr lang="tr-TR" b="1" dirty="0" smtClean="0">
                <a:solidFill>
                  <a:schemeClr val="tx1"/>
                </a:solidFill>
              </a:rPr>
              <a:t>Akademik </a:t>
            </a:r>
            <a:r>
              <a:rPr lang="tr-TR" b="1" dirty="0">
                <a:solidFill>
                  <a:schemeClr val="tx1"/>
                </a:solidFill>
              </a:rPr>
              <a:t>ortalaması 2.00’dan düşük olan üçüncü ve daha sonraki yarıyıllardaki öğrencilerin, akademik ortalamaları en az 2.00 olana kadar azami 30 kredi limiti dahilinde; </a:t>
            </a:r>
            <a:endParaRPr lang="tr-TR" b="1" dirty="0" smtClean="0">
              <a:solidFill>
                <a:schemeClr val="tx1"/>
              </a:solidFill>
            </a:endParaRPr>
          </a:p>
          <a:p>
            <a:pPr algn="just"/>
            <a:endParaRPr lang="tr-TR" b="1" dirty="0" smtClean="0">
              <a:solidFill>
                <a:schemeClr val="tx1"/>
              </a:solidFill>
            </a:endParaRPr>
          </a:p>
          <a:p>
            <a:pPr lvl="1" algn="just">
              <a:buClr>
                <a:schemeClr val="tx1"/>
              </a:buClr>
              <a:buFont typeface="Wingdings" pitchFamily="2" charset="2"/>
              <a:buChar char="ü"/>
            </a:pPr>
            <a:r>
              <a:rPr lang="tr-TR" sz="3200" b="1" dirty="0">
                <a:solidFill>
                  <a:schemeClr val="tx1"/>
                </a:solidFill>
              </a:rPr>
              <a:t>Z</a:t>
            </a:r>
            <a:r>
              <a:rPr lang="tr-TR" sz="3200" b="1" dirty="0" smtClean="0">
                <a:solidFill>
                  <a:schemeClr val="tx1"/>
                </a:solidFill>
              </a:rPr>
              <a:t>orunlu </a:t>
            </a:r>
            <a:r>
              <a:rPr lang="tr-TR" sz="3200" b="1" dirty="0">
                <a:solidFill>
                  <a:schemeClr val="tx1"/>
                </a:solidFill>
              </a:rPr>
              <a:t>olarak daha önce alıp başarısız oldukları derslere, </a:t>
            </a:r>
            <a:endParaRPr lang="tr-TR" sz="3200" b="1" dirty="0" smtClean="0">
              <a:solidFill>
                <a:schemeClr val="tx1"/>
              </a:solidFill>
            </a:endParaRPr>
          </a:p>
          <a:p>
            <a:pPr lvl="1" algn="just">
              <a:buClr>
                <a:schemeClr val="tx1"/>
              </a:buClr>
              <a:buFont typeface="Wingdings" pitchFamily="2" charset="2"/>
              <a:buChar char="ü"/>
            </a:pPr>
            <a:r>
              <a:rPr lang="tr-TR" sz="3200" b="1" dirty="0" smtClean="0">
                <a:solidFill>
                  <a:schemeClr val="tx1"/>
                </a:solidFill>
              </a:rPr>
              <a:t>Sonrasında daha </a:t>
            </a:r>
            <a:r>
              <a:rPr lang="tr-TR" sz="3200" b="1" dirty="0">
                <a:solidFill>
                  <a:schemeClr val="tx1"/>
                </a:solidFill>
              </a:rPr>
              <a:t>önce hiç almadığı </a:t>
            </a:r>
            <a:r>
              <a:rPr lang="tr-TR" sz="3200" b="1" dirty="0" smtClean="0">
                <a:solidFill>
                  <a:schemeClr val="tx1"/>
                </a:solidFill>
              </a:rPr>
              <a:t>derslere </a:t>
            </a:r>
            <a:r>
              <a:rPr lang="tr-TR" sz="3200" b="1" dirty="0">
                <a:solidFill>
                  <a:schemeClr val="tx1"/>
                </a:solidFill>
              </a:rPr>
              <a:t>kayıt olmaları gerekir. </a:t>
            </a:r>
            <a:endParaRPr lang="tr-TR" sz="3200" b="1" dirty="0" smtClean="0">
              <a:solidFill>
                <a:schemeClr val="tx1"/>
              </a:solidFill>
            </a:endParaRPr>
          </a:p>
        </p:txBody>
      </p:sp>
    </p:spTree>
    <p:extLst>
      <p:ext uri="{BB962C8B-B14F-4D97-AF65-F5344CB8AC3E}">
        <p14:creationId xmlns:p14="http://schemas.microsoft.com/office/powerpoint/2010/main" val="181002805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graphicFrame>
        <p:nvGraphicFramePr>
          <p:cNvPr id="6" name="İçerik Yer Tutucusu 5"/>
          <p:cNvGraphicFramePr>
            <a:graphicFrameLocks noGrp="1"/>
          </p:cNvGraphicFramePr>
          <p:nvPr>
            <p:ph idx="1"/>
            <p:extLst>
              <p:ext uri="{D42A27DB-BD31-4B8C-83A1-F6EECF244321}">
                <p14:modId xmlns:p14="http://schemas.microsoft.com/office/powerpoint/2010/main" val="2368842980"/>
              </p:ext>
            </p:extLst>
          </p:nvPr>
        </p:nvGraphicFramePr>
        <p:xfrm>
          <a:off x="611560" y="2132856"/>
          <a:ext cx="7956908" cy="4236190"/>
        </p:xfrm>
        <a:graphic>
          <a:graphicData uri="http://schemas.openxmlformats.org/drawingml/2006/table">
            <a:tbl>
              <a:tblPr firstRow="1" bandRow="1">
                <a:tableStyleId>{5C22544A-7EE6-4342-B048-85BDC9FD1C3A}</a:tableStyleId>
              </a:tblPr>
              <a:tblGrid>
                <a:gridCol w="3978454"/>
                <a:gridCol w="3978454"/>
              </a:tblGrid>
              <a:tr h="513730">
                <a:tc>
                  <a:txBody>
                    <a:bodyPr/>
                    <a:lstStyle/>
                    <a:p>
                      <a:r>
                        <a:rPr lang="tr-TR" dirty="0" smtClean="0"/>
                        <a:t>1.Dönem – 30 KREDİ – </a:t>
                      </a:r>
                      <a:r>
                        <a:rPr lang="tr-TR" dirty="0" smtClean="0">
                          <a:solidFill>
                            <a:srgbClr val="FF0000"/>
                          </a:solidFill>
                        </a:rPr>
                        <a:t>1,80</a:t>
                      </a:r>
                      <a:endParaRPr lang="tr-TR" dirty="0">
                        <a:solidFill>
                          <a:srgbClr val="FF0000"/>
                        </a:solidFill>
                      </a:endParaRPr>
                    </a:p>
                  </a:txBody>
                  <a:tcPr/>
                </a:tc>
                <a:tc>
                  <a:txBody>
                    <a:bodyPr/>
                    <a:lstStyle/>
                    <a:p>
                      <a:r>
                        <a:rPr lang="tr-TR" dirty="0" smtClean="0"/>
                        <a:t>2.Dönem- 30 KREDİ -</a:t>
                      </a:r>
                      <a:r>
                        <a:rPr lang="tr-TR" dirty="0" smtClean="0">
                          <a:solidFill>
                            <a:srgbClr val="FF0000"/>
                          </a:solidFill>
                        </a:rPr>
                        <a:t>1.90</a:t>
                      </a:r>
                      <a:endParaRPr lang="tr-TR" dirty="0">
                        <a:solidFill>
                          <a:srgbClr val="FF0000"/>
                        </a:solidFill>
                      </a:endParaRPr>
                    </a:p>
                  </a:txBody>
                  <a:tcPr/>
                </a:tc>
              </a:tr>
              <a:tr h="513730">
                <a:tc>
                  <a:txBody>
                    <a:bodyPr/>
                    <a:lstStyle/>
                    <a:p>
                      <a:r>
                        <a:rPr lang="tr-TR" dirty="0" smtClean="0">
                          <a:solidFill>
                            <a:schemeClr val="tx1"/>
                          </a:solidFill>
                        </a:rPr>
                        <a:t>İngilizce </a:t>
                      </a:r>
                      <a:r>
                        <a:rPr lang="tr-TR" baseline="0" dirty="0" smtClean="0">
                          <a:solidFill>
                            <a:schemeClr val="tx1"/>
                          </a:solidFill>
                        </a:rPr>
                        <a:t>- 2 – E</a:t>
                      </a:r>
                      <a:endParaRPr lang="tr-TR" dirty="0">
                        <a:solidFill>
                          <a:schemeClr val="tx1"/>
                        </a:solidFill>
                      </a:endParaRPr>
                    </a:p>
                  </a:txBody>
                  <a:tcPr/>
                </a:tc>
                <a:tc>
                  <a:txBody>
                    <a:bodyPr/>
                    <a:lstStyle/>
                    <a:p>
                      <a:endParaRPr lang="tr-TR" dirty="0"/>
                    </a:p>
                  </a:txBody>
                  <a:tcPr/>
                </a:tc>
              </a:tr>
              <a:tr h="513730">
                <a:tc>
                  <a:txBody>
                    <a:bodyPr/>
                    <a:lstStyle/>
                    <a:p>
                      <a:r>
                        <a:rPr lang="tr-TR" dirty="0" smtClean="0">
                          <a:solidFill>
                            <a:schemeClr val="tx1"/>
                          </a:solidFill>
                        </a:rPr>
                        <a:t>Türk Dili</a:t>
                      </a:r>
                      <a:r>
                        <a:rPr lang="tr-TR" baseline="0" dirty="0" smtClean="0">
                          <a:solidFill>
                            <a:schemeClr val="tx1"/>
                          </a:solidFill>
                        </a:rPr>
                        <a:t> </a:t>
                      </a:r>
                      <a:r>
                        <a:rPr lang="tr-TR" dirty="0" smtClean="0">
                          <a:solidFill>
                            <a:schemeClr val="tx1"/>
                          </a:solidFill>
                        </a:rPr>
                        <a:t>- 2- F</a:t>
                      </a:r>
                      <a:endParaRPr lang="tr-TR" dirty="0">
                        <a:solidFill>
                          <a:schemeClr val="tx1"/>
                        </a:solidFill>
                      </a:endParaRPr>
                    </a:p>
                  </a:txBody>
                  <a:tcPr/>
                </a:tc>
                <a:tc>
                  <a:txBody>
                    <a:bodyPr/>
                    <a:lstStyle/>
                    <a:p>
                      <a:endParaRPr lang="tr-TR" dirty="0"/>
                    </a:p>
                  </a:txBody>
                  <a:tcPr/>
                </a:tc>
              </a:tr>
              <a:tr h="51373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tr-TR" b="1" kern="1200" dirty="0" smtClean="0">
                          <a:solidFill>
                            <a:schemeClr val="accent1"/>
                          </a:solidFill>
                          <a:latin typeface="+mn-lt"/>
                          <a:ea typeface="+mn-ea"/>
                          <a:cs typeface="+mn-cs"/>
                        </a:rPr>
                        <a:t>24</a:t>
                      </a:r>
                      <a:r>
                        <a:rPr kumimoji="0" lang="tr-TR" b="1" kern="1200" baseline="0" dirty="0" smtClean="0">
                          <a:solidFill>
                            <a:schemeClr val="accent1"/>
                          </a:solidFill>
                          <a:latin typeface="+mn-lt"/>
                          <a:ea typeface="+mn-ea"/>
                          <a:cs typeface="+mn-cs"/>
                        </a:rPr>
                        <a:t> </a:t>
                      </a:r>
                      <a:r>
                        <a:rPr kumimoji="0" lang="tr-TR" b="1" kern="1200" dirty="0" smtClean="0">
                          <a:solidFill>
                            <a:schemeClr val="accent1"/>
                          </a:solidFill>
                          <a:latin typeface="+mn-lt"/>
                          <a:ea typeface="+mn-ea"/>
                          <a:cs typeface="+mn-cs"/>
                        </a:rPr>
                        <a:t>kredilik başarı</a:t>
                      </a:r>
                    </a:p>
                  </a:txBody>
                  <a:tcPr/>
                </a:tc>
                <a:tc>
                  <a:txBody>
                    <a:bodyPr/>
                    <a:lstStyle/>
                    <a:p>
                      <a:pPr marL="0" algn="l" rtl="0" eaLnBrk="1" latinLnBrk="0" hangingPunct="1"/>
                      <a:r>
                        <a:rPr kumimoji="0" lang="tr-TR" b="1" kern="1200" dirty="0" smtClean="0">
                          <a:solidFill>
                            <a:schemeClr val="accent1"/>
                          </a:solidFill>
                          <a:latin typeface="+mn-lt"/>
                          <a:ea typeface="+mn-ea"/>
                          <a:cs typeface="+mn-cs"/>
                        </a:rPr>
                        <a:t>30 kredilik başarı</a:t>
                      </a:r>
                    </a:p>
                  </a:txBody>
                  <a:tcPr/>
                </a:tc>
              </a:tr>
              <a:tr h="51373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0" lang="tr-TR" b="1" kern="1200" dirty="0" smtClean="0">
                        <a:solidFill>
                          <a:schemeClr val="accent1"/>
                        </a:solidFill>
                        <a:latin typeface="+mn-lt"/>
                        <a:ea typeface="+mn-ea"/>
                        <a:cs typeface="+mn-cs"/>
                      </a:endParaRPr>
                    </a:p>
                  </a:txBody>
                  <a:tcPr/>
                </a:tc>
                <a:tc>
                  <a:txBody>
                    <a:bodyPr/>
                    <a:lstStyle/>
                    <a:p>
                      <a:pPr marL="0" algn="l" rtl="0" eaLnBrk="1" latinLnBrk="0" hangingPunct="1"/>
                      <a:endParaRPr kumimoji="0" lang="tr-TR" b="1" kern="1200" dirty="0" smtClean="0">
                        <a:solidFill>
                          <a:schemeClr val="accent1"/>
                        </a:solidFill>
                        <a:latin typeface="+mn-lt"/>
                        <a:ea typeface="+mn-ea"/>
                        <a:cs typeface="+mn-cs"/>
                      </a:endParaRPr>
                    </a:p>
                  </a:txBody>
                  <a:tcPr/>
                </a:tc>
              </a:tr>
              <a:tr h="60411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tr-TR" b="1" kern="1200" dirty="0" smtClean="0">
                          <a:solidFill>
                            <a:schemeClr val="accent1"/>
                          </a:solidFill>
                          <a:latin typeface="+mn-lt"/>
                          <a:ea typeface="+mn-ea"/>
                          <a:cs typeface="+mn-cs"/>
                        </a:rPr>
                        <a:t>3.Dönem - 30 KREDİ -</a:t>
                      </a:r>
                      <a:r>
                        <a:rPr kumimoji="0" lang="tr-TR" b="1" kern="1200" dirty="0" smtClean="0">
                          <a:solidFill>
                            <a:srgbClr val="FF0000"/>
                          </a:solidFill>
                          <a:latin typeface="+mn-lt"/>
                          <a:ea typeface="+mn-ea"/>
                          <a:cs typeface="+mn-cs"/>
                        </a:rPr>
                        <a:t>1.95</a:t>
                      </a:r>
                    </a:p>
                    <a:p>
                      <a:pPr marL="0" marR="0" indent="0" algn="l" defTabSz="914400" rtl="0" eaLnBrk="1" fontAlgn="auto" latinLnBrk="0" hangingPunct="1">
                        <a:lnSpc>
                          <a:spcPct val="100000"/>
                        </a:lnSpc>
                        <a:spcBef>
                          <a:spcPts val="0"/>
                        </a:spcBef>
                        <a:spcAft>
                          <a:spcPts val="0"/>
                        </a:spcAft>
                        <a:buClrTx/>
                        <a:buSzTx/>
                        <a:buFontTx/>
                        <a:buNone/>
                        <a:tabLst/>
                        <a:defRPr/>
                      </a:pPr>
                      <a:endParaRPr kumimoji="0" lang="tr-TR" b="1" kern="1200" dirty="0" smtClean="0">
                        <a:solidFill>
                          <a:schemeClr val="accent1"/>
                        </a:solidFill>
                        <a:latin typeface="+mn-lt"/>
                        <a:ea typeface="+mn-ea"/>
                        <a:cs typeface="+mn-cs"/>
                      </a:endParaRPr>
                    </a:p>
                  </a:txBody>
                  <a:tcPr/>
                </a:tc>
                <a:tc>
                  <a:txBody>
                    <a:bodyPr/>
                    <a:lstStyle/>
                    <a:p>
                      <a:pPr marL="0" algn="l" rtl="0" eaLnBrk="1" latinLnBrk="0" hangingPunct="1"/>
                      <a:r>
                        <a:rPr kumimoji="0" lang="tr-TR" b="1" kern="1200" dirty="0" smtClean="0">
                          <a:solidFill>
                            <a:schemeClr val="accent1"/>
                          </a:solidFill>
                          <a:latin typeface="+mn-lt"/>
                          <a:ea typeface="+mn-ea"/>
                          <a:cs typeface="+mn-cs"/>
                        </a:rPr>
                        <a:t>4.Dönem - 30 KREDİ </a:t>
                      </a:r>
                    </a:p>
                  </a:txBody>
                  <a:tcPr/>
                </a:tc>
              </a:tr>
              <a:tr h="513730">
                <a:tc>
                  <a:txBody>
                    <a:bodyPr/>
                    <a:lstStyle/>
                    <a:p>
                      <a:r>
                        <a:rPr lang="tr-TR" dirty="0" smtClean="0">
                          <a:solidFill>
                            <a:schemeClr val="tx1"/>
                          </a:solidFill>
                        </a:rPr>
                        <a:t>İngilizce - 3</a:t>
                      </a:r>
                      <a:r>
                        <a:rPr lang="tr-TR" baseline="0" dirty="0" smtClean="0">
                          <a:solidFill>
                            <a:schemeClr val="tx1"/>
                          </a:solidFill>
                        </a:rPr>
                        <a:t> Kredi</a:t>
                      </a:r>
                      <a:endParaRPr lang="tr-TR" dirty="0">
                        <a:solidFill>
                          <a:schemeClr val="tx1"/>
                        </a:solidFill>
                      </a:endParaRPr>
                    </a:p>
                  </a:txBody>
                  <a:tcPr/>
                </a:tc>
                <a:tc>
                  <a:txBody>
                    <a:bodyPr/>
                    <a:lstStyle/>
                    <a:p>
                      <a:endParaRPr lang="tr-TR"/>
                    </a:p>
                  </a:txBody>
                  <a:tcPr/>
                </a:tc>
              </a:tr>
              <a:tr h="513730">
                <a:tc>
                  <a:txBody>
                    <a:bodyPr/>
                    <a:lstStyle/>
                    <a:p>
                      <a:r>
                        <a:rPr lang="tr-TR" dirty="0" smtClean="0">
                          <a:solidFill>
                            <a:schemeClr val="tx1"/>
                          </a:solidFill>
                        </a:rPr>
                        <a:t>Türk</a:t>
                      </a:r>
                      <a:r>
                        <a:rPr lang="tr-TR" baseline="0" dirty="0" smtClean="0">
                          <a:solidFill>
                            <a:schemeClr val="tx1"/>
                          </a:solidFill>
                        </a:rPr>
                        <a:t> Dili – 2 Kredi</a:t>
                      </a:r>
                      <a:endParaRPr lang="tr-TR" dirty="0">
                        <a:solidFill>
                          <a:schemeClr val="tx1"/>
                        </a:solidFill>
                      </a:endParaRPr>
                    </a:p>
                  </a:txBody>
                  <a:tcPr/>
                </a:tc>
                <a:tc>
                  <a:txBody>
                    <a:bodyPr/>
                    <a:lstStyle/>
                    <a:p>
                      <a:endParaRPr lang="tr-TR" dirty="0"/>
                    </a:p>
                  </a:txBody>
                  <a:tcPr/>
                </a:tc>
              </a:tr>
            </a:tbl>
          </a:graphicData>
        </a:graphic>
      </p:graphicFrame>
    </p:spTree>
    <p:extLst>
      <p:ext uri="{BB962C8B-B14F-4D97-AF65-F5344CB8AC3E}">
        <p14:creationId xmlns:p14="http://schemas.microsoft.com/office/powerpoint/2010/main" val="123131619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graphicFrame>
        <p:nvGraphicFramePr>
          <p:cNvPr id="6" name="İçerik Yer Tutucusu 5"/>
          <p:cNvGraphicFramePr>
            <a:graphicFrameLocks noGrp="1"/>
          </p:cNvGraphicFramePr>
          <p:nvPr>
            <p:ph idx="1"/>
            <p:extLst>
              <p:ext uri="{D42A27DB-BD31-4B8C-83A1-F6EECF244321}">
                <p14:modId xmlns:p14="http://schemas.microsoft.com/office/powerpoint/2010/main" val="4017140045"/>
              </p:ext>
            </p:extLst>
          </p:nvPr>
        </p:nvGraphicFramePr>
        <p:xfrm>
          <a:off x="539552" y="2204864"/>
          <a:ext cx="8064896" cy="4032448"/>
        </p:xfrm>
        <a:graphic>
          <a:graphicData uri="http://schemas.openxmlformats.org/drawingml/2006/table">
            <a:tbl>
              <a:tblPr firstRow="1" bandRow="1">
                <a:tableStyleId>{5C22544A-7EE6-4342-B048-85BDC9FD1C3A}</a:tableStyleId>
              </a:tblPr>
              <a:tblGrid>
                <a:gridCol w="4032448"/>
                <a:gridCol w="4032448"/>
              </a:tblGrid>
              <a:tr h="504056">
                <a:tc>
                  <a:txBody>
                    <a:bodyPr/>
                    <a:lstStyle/>
                    <a:p>
                      <a:r>
                        <a:rPr lang="tr-TR" dirty="0" smtClean="0"/>
                        <a:t>3.Dönem – 30 KREDİ – </a:t>
                      </a:r>
                      <a:r>
                        <a:rPr lang="tr-TR" dirty="0" smtClean="0">
                          <a:solidFill>
                            <a:srgbClr val="FF0000"/>
                          </a:solidFill>
                        </a:rPr>
                        <a:t>1,95</a:t>
                      </a:r>
                      <a:endParaRPr lang="tr-TR" dirty="0">
                        <a:solidFill>
                          <a:srgbClr val="FF0000"/>
                        </a:solidFill>
                      </a:endParaRPr>
                    </a:p>
                  </a:txBody>
                  <a:tcPr/>
                </a:tc>
                <a:tc>
                  <a:txBody>
                    <a:bodyPr/>
                    <a:lstStyle/>
                    <a:p>
                      <a:r>
                        <a:rPr lang="tr-TR" dirty="0" smtClean="0"/>
                        <a:t>4.Dönem- 30 KREDİ</a:t>
                      </a:r>
                      <a:endParaRPr lang="tr-TR" dirty="0">
                        <a:solidFill>
                          <a:srgbClr val="FF0000"/>
                        </a:solidFill>
                      </a:endParaRPr>
                    </a:p>
                  </a:txBody>
                  <a:tcPr/>
                </a:tc>
              </a:tr>
              <a:tr h="504056">
                <a:tc>
                  <a:txBody>
                    <a:bodyPr/>
                    <a:lstStyle/>
                    <a:p>
                      <a:r>
                        <a:rPr lang="tr-TR" dirty="0" smtClean="0">
                          <a:solidFill>
                            <a:schemeClr val="tx1"/>
                          </a:solidFill>
                        </a:rPr>
                        <a:t>İngilizce </a:t>
                      </a:r>
                      <a:r>
                        <a:rPr lang="tr-TR" baseline="0" dirty="0" smtClean="0">
                          <a:solidFill>
                            <a:schemeClr val="tx1"/>
                          </a:solidFill>
                        </a:rPr>
                        <a:t> - 3 – E</a:t>
                      </a:r>
                      <a:endParaRPr lang="tr-TR" dirty="0">
                        <a:solidFill>
                          <a:schemeClr val="tx1"/>
                        </a:solidFill>
                      </a:endParaRPr>
                    </a:p>
                  </a:txBody>
                  <a:tcPr/>
                </a:tc>
                <a:tc>
                  <a:txBody>
                    <a:bodyPr/>
                    <a:lstStyle/>
                    <a:p>
                      <a:endParaRPr lang="tr-TR" dirty="0"/>
                    </a:p>
                  </a:txBody>
                  <a:tcPr/>
                </a:tc>
              </a:tr>
              <a:tr h="504056">
                <a:tc>
                  <a:txBody>
                    <a:bodyPr/>
                    <a:lstStyle/>
                    <a:p>
                      <a:r>
                        <a:rPr lang="tr-TR" dirty="0" smtClean="0">
                          <a:solidFill>
                            <a:schemeClr val="tx1"/>
                          </a:solidFill>
                        </a:rPr>
                        <a:t>Türk Dili - 2- F</a:t>
                      </a:r>
                      <a:endParaRPr lang="tr-TR" dirty="0">
                        <a:solidFill>
                          <a:schemeClr val="tx1"/>
                        </a:solidFill>
                      </a:endParaRPr>
                    </a:p>
                  </a:txBody>
                  <a:tcPr/>
                </a:tc>
                <a:tc>
                  <a:txBody>
                    <a:bodyPr/>
                    <a:lstStyle/>
                    <a:p>
                      <a:endParaRPr lang="tr-TR" dirty="0"/>
                    </a:p>
                  </a:txBody>
                  <a:tcPr/>
                </a:tc>
              </a:tr>
              <a:tr h="50405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tr-TR" b="1" kern="1200" dirty="0" smtClean="0">
                          <a:solidFill>
                            <a:schemeClr val="accent1"/>
                          </a:solidFill>
                          <a:latin typeface="+mn-lt"/>
                          <a:ea typeface="+mn-ea"/>
                          <a:cs typeface="+mn-cs"/>
                        </a:rPr>
                        <a:t>Toplam</a:t>
                      </a:r>
                      <a:r>
                        <a:rPr kumimoji="0" lang="tr-TR" b="1" kern="1200" baseline="0" dirty="0" smtClean="0">
                          <a:solidFill>
                            <a:schemeClr val="accent1"/>
                          </a:solidFill>
                          <a:latin typeface="+mn-lt"/>
                          <a:ea typeface="+mn-ea"/>
                          <a:cs typeface="+mn-cs"/>
                        </a:rPr>
                        <a:t> 5 kredi</a:t>
                      </a:r>
                      <a:endParaRPr kumimoji="0" lang="tr-TR" b="1" kern="1200" dirty="0" smtClean="0">
                        <a:solidFill>
                          <a:schemeClr val="accent1"/>
                        </a:solidFill>
                        <a:latin typeface="+mn-lt"/>
                        <a:ea typeface="+mn-ea"/>
                        <a:cs typeface="+mn-cs"/>
                      </a:endParaRPr>
                    </a:p>
                  </a:txBody>
                  <a:tcPr/>
                </a:tc>
                <a:tc>
                  <a:txBody>
                    <a:bodyPr/>
                    <a:lstStyle/>
                    <a:p>
                      <a:pPr marL="0" algn="l" rtl="0" eaLnBrk="1" latinLnBrk="0" hangingPunct="1"/>
                      <a:endParaRPr kumimoji="0" lang="tr-TR" b="1" kern="1200" dirty="0" smtClean="0">
                        <a:solidFill>
                          <a:schemeClr val="accent1"/>
                        </a:solidFill>
                        <a:latin typeface="+mn-lt"/>
                        <a:ea typeface="+mn-ea"/>
                        <a:cs typeface="+mn-cs"/>
                      </a:endParaRPr>
                    </a:p>
                  </a:txBody>
                  <a:tcPr/>
                </a:tc>
              </a:tr>
              <a:tr h="50405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tr-TR" b="1" kern="1200" dirty="0" smtClean="0">
                          <a:solidFill>
                            <a:schemeClr val="accent1"/>
                          </a:solidFill>
                          <a:latin typeface="+mn-lt"/>
                          <a:ea typeface="+mn-ea"/>
                          <a:cs typeface="+mn-cs"/>
                        </a:rPr>
                        <a:t>+25 kredi bu dönemden</a:t>
                      </a:r>
                    </a:p>
                  </a:txBody>
                  <a:tcPr/>
                </a:tc>
                <a:tc>
                  <a:txBody>
                    <a:bodyPr/>
                    <a:lstStyle/>
                    <a:p>
                      <a:pPr marL="0" algn="l" rtl="0" eaLnBrk="1" latinLnBrk="0" hangingPunct="1"/>
                      <a:endParaRPr kumimoji="0" lang="tr-TR" b="1" kern="1200" dirty="0" smtClean="0">
                        <a:solidFill>
                          <a:schemeClr val="accent1"/>
                        </a:solidFill>
                        <a:latin typeface="+mn-lt"/>
                        <a:ea typeface="+mn-ea"/>
                        <a:cs typeface="+mn-cs"/>
                      </a:endParaRPr>
                    </a:p>
                  </a:txBody>
                  <a:tcPr/>
                </a:tc>
              </a:tr>
              <a:tr h="50405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tr-TR" b="1" kern="1200" dirty="0" smtClean="0">
                          <a:solidFill>
                            <a:srgbClr val="FF0000"/>
                          </a:solidFill>
                          <a:latin typeface="+mn-lt"/>
                          <a:ea typeface="+mn-ea"/>
                          <a:cs typeface="+mn-cs"/>
                        </a:rPr>
                        <a:t>5</a:t>
                      </a:r>
                      <a:r>
                        <a:rPr kumimoji="0" lang="tr-TR" b="1" kern="1200" baseline="0" dirty="0" smtClean="0">
                          <a:solidFill>
                            <a:srgbClr val="FF0000"/>
                          </a:solidFill>
                          <a:latin typeface="+mn-lt"/>
                          <a:ea typeface="+mn-ea"/>
                          <a:cs typeface="+mn-cs"/>
                        </a:rPr>
                        <a:t> kredi bu dönemden açıkta kaldı</a:t>
                      </a:r>
                      <a:endParaRPr kumimoji="0" lang="tr-TR" b="1" kern="1200" dirty="0" smtClean="0">
                        <a:solidFill>
                          <a:srgbClr val="FF0000"/>
                        </a:solidFill>
                        <a:latin typeface="+mn-lt"/>
                        <a:ea typeface="+mn-ea"/>
                        <a:cs typeface="+mn-cs"/>
                      </a:endParaRPr>
                    </a:p>
                  </a:txBody>
                  <a:tcPr/>
                </a:tc>
                <a:tc>
                  <a:txBody>
                    <a:bodyPr/>
                    <a:lstStyle/>
                    <a:p>
                      <a:pPr marL="0" algn="l" rtl="0" eaLnBrk="1" latinLnBrk="0" hangingPunct="1"/>
                      <a:r>
                        <a:rPr kumimoji="0" lang="tr-TR" b="1" kern="1200" dirty="0" smtClean="0">
                          <a:solidFill>
                            <a:schemeClr val="accent1"/>
                          </a:solidFill>
                          <a:latin typeface="+mn-lt"/>
                          <a:ea typeface="+mn-ea"/>
                          <a:cs typeface="+mn-cs"/>
                          <a:sym typeface="Wingdings" pitchFamily="2" charset="2"/>
                        </a:rPr>
                        <a:t> YANİ DÖNEMİNİZ UZADI !!!</a:t>
                      </a:r>
                      <a:endParaRPr kumimoji="0" lang="tr-TR" b="1" kern="1200" dirty="0" smtClean="0">
                        <a:solidFill>
                          <a:schemeClr val="accent1"/>
                        </a:solidFill>
                        <a:latin typeface="+mn-lt"/>
                        <a:ea typeface="+mn-ea"/>
                        <a:cs typeface="+mn-cs"/>
                      </a:endParaRPr>
                    </a:p>
                  </a:txBody>
                  <a:tcPr/>
                </a:tc>
              </a:tr>
              <a:tr h="504056">
                <a:tc>
                  <a:txBody>
                    <a:bodyPr/>
                    <a:lstStyle/>
                    <a:p>
                      <a:endParaRPr lang="tr-TR" dirty="0"/>
                    </a:p>
                  </a:txBody>
                  <a:tcPr/>
                </a:tc>
                <a:tc>
                  <a:txBody>
                    <a:bodyPr/>
                    <a:lstStyle/>
                    <a:p>
                      <a:endParaRPr lang="tr-TR"/>
                    </a:p>
                  </a:txBody>
                  <a:tcPr/>
                </a:tc>
              </a:tr>
              <a:tr h="504056">
                <a:tc>
                  <a:txBody>
                    <a:bodyPr/>
                    <a:lstStyle/>
                    <a:p>
                      <a:endParaRPr lang="tr-TR" dirty="0"/>
                    </a:p>
                  </a:txBody>
                  <a:tcPr/>
                </a:tc>
                <a:tc>
                  <a:txBody>
                    <a:bodyPr/>
                    <a:lstStyle/>
                    <a:p>
                      <a:endParaRPr lang="tr-TR" dirty="0"/>
                    </a:p>
                  </a:txBody>
                  <a:tcPr/>
                </a:tc>
              </a:tr>
            </a:tbl>
          </a:graphicData>
        </a:graphic>
      </p:graphicFrame>
    </p:spTree>
    <p:extLst>
      <p:ext uri="{BB962C8B-B14F-4D97-AF65-F5344CB8AC3E}">
        <p14:creationId xmlns:p14="http://schemas.microsoft.com/office/powerpoint/2010/main" val="376369701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pPr algn="ctr"/>
            <a:r>
              <a:rPr lang="tr-TR" b="1" dirty="0" smtClean="0">
                <a:solidFill>
                  <a:srgbClr val="FFC000"/>
                </a:solidFill>
              </a:rPr>
              <a:t>Koşullu Geçer D1 &amp; D2</a:t>
            </a:r>
            <a:endParaRPr lang="tr-TR" b="1" dirty="0">
              <a:solidFill>
                <a:srgbClr val="FFC000"/>
              </a:solidFill>
            </a:endParaRPr>
          </a:p>
        </p:txBody>
      </p:sp>
      <p:graphicFrame>
        <p:nvGraphicFramePr>
          <p:cNvPr id="6" name="İçerik Yer Tutucusu 5"/>
          <p:cNvGraphicFramePr>
            <a:graphicFrameLocks noGrp="1"/>
          </p:cNvGraphicFramePr>
          <p:nvPr>
            <p:ph idx="1"/>
            <p:extLst>
              <p:ext uri="{D42A27DB-BD31-4B8C-83A1-F6EECF244321}">
                <p14:modId xmlns:p14="http://schemas.microsoft.com/office/powerpoint/2010/main" val="2068673456"/>
              </p:ext>
            </p:extLst>
          </p:nvPr>
        </p:nvGraphicFramePr>
        <p:xfrm>
          <a:off x="611560" y="1949460"/>
          <a:ext cx="7848872" cy="4576712"/>
        </p:xfrm>
        <a:graphic>
          <a:graphicData uri="http://schemas.openxmlformats.org/drawingml/2006/table">
            <a:tbl>
              <a:tblPr firstRow="1" bandRow="1">
                <a:tableStyleId>{5C22544A-7EE6-4342-B048-85BDC9FD1C3A}</a:tableStyleId>
              </a:tblPr>
              <a:tblGrid>
                <a:gridCol w="3924436"/>
                <a:gridCol w="3924436"/>
              </a:tblGrid>
              <a:tr h="470936">
                <a:tc>
                  <a:txBody>
                    <a:bodyPr/>
                    <a:lstStyle/>
                    <a:p>
                      <a:r>
                        <a:rPr lang="tr-TR" dirty="0" smtClean="0"/>
                        <a:t>1.Dönem – 30 KREDİ – </a:t>
                      </a:r>
                      <a:endParaRPr lang="tr-TR" dirty="0">
                        <a:solidFill>
                          <a:srgbClr val="FF0000"/>
                        </a:solidFill>
                      </a:endParaRPr>
                    </a:p>
                  </a:txBody>
                  <a:tcPr/>
                </a:tc>
                <a:tc>
                  <a:txBody>
                    <a:bodyPr/>
                    <a:lstStyle/>
                    <a:p>
                      <a:r>
                        <a:rPr lang="tr-TR" dirty="0" smtClean="0"/>
                        <a:t>2.Dönem- 30 KREDİ -</a:t>
                      </a:r>
                      <a:endParaRPr lang="tr-TR" dirty="0">
                        <a:solidFill>
                          <a:srgbClr val="FF0000"/>
                        </a:solidFill>
                      </a:endParaRPr>
                    </a:p>
                  </a:txBody>
                  <a:tcPr/>
                </a:tc>
              </a:tr>
              <a:tr h="470936">
                <a:tc>
                  <a:txBody>
                    <a:bodyPr/>
                    <a:lstStyle/>
                    <a:p>
                      <a:r>
                        <a:rPr lang="tr-TR" dirty="0" smtClean="0">
                          <a:solidFill>
                            <a:srgbClr val="FF0000"/>
                          </a:solidFill>
                        </a:rPr>
                        <a:t>Matematik </a:t>
                      </a:r>
                      <a:r>
                        <a:rPr lang="tr-TR" baseline="0" dirty="0" smtClean="0">
                          <a:solidFill>
                            <a:srgbClr val="FF0000"/>
                          </a:solidFill>
                        </a:rPr>
                        <a:t>– 3 kredi – </a:t>
                      </a:r>
                      <a:r>
                        <a:rPr lang="tr-TR" b="1" baseline="0" dirty="0" smtClean="0">
                          <a:solidFill>
                            <a:srgbClr val="FF0000"/>
                          </a:solidFill>
                        </a:rPr>
                        <a:t>D1</a:t>
                      </a:r>
                      <a:endParaRPr lang="tr-TR" b="1" dirty="0">
                        <a:solidFill>
                          <a:srgbClr val="FF0000"/>
                        </a:solidFill>
                      </a:endParaRPr>
                    </a:p>
                  </a:txBody>
                  <a:tcPr/>
                </a:tc>
                <a:tc>
                  <a:txBody>
                    <a:bodyPr/>
                    <a:lstStyle/>
                    <a:p>
                      <a:r>
                        <a:rPr lang="tr-TR" dirty="0" smtClean="0"/>
                        <a:t>Tüm Dersleri</a:t>
                      </a:r>
                      <a:r>
                        <a:rPr lang="tr-TR" baseline="0" dirty="0" smtClean="0"/>
                        <a:t> </a:t>
                      </a:r>
                      <a:r>
                        <a:rPr lang="tr-TR" b="1" baseline="0" dirty="0" smtClean="0"/>
                        <a:t>A-B-C</a:t>
                      </a:r>
                      <a:endParaRPr lang="tr-TR" b="1" dirty="0"/>
                    </a:p>
                  </a:txBody>
                  <a:tcPr/>
                </a:tc>
              </a:tr>
              <a:tr h="470936">
                <a:tc>
                  <a:txBody>
                    <a:bodyPr/>
                    <a:lstStyle/>
                    <a:p>
                      <a:r>
                        <a:rPr lang="tr-TR" dirty="0" smtClean="0"/>
                        <a:t>Diğer Tüm Dersleri</a:t>
                      </a:r>
                      <a:r>
                        <a:rPr lang="tr-TR" baseline="0" dirty="0" smtClean="0"/>
                        <a:t> </a:t>
                      </a:r>
                      <a:r>
                        <a:rPr lang="tr-TR" b="1" baseline="0" dirty="0" smtClean="0"/>
                        <a:t>A-B-C</a:t>
                      </a:r>
                      <a:endParaRPr lang="tr-TR" b="1" dirty="0"/>
                    </a:p>
                  </a:txBody>
                  <a:tcPr/>
                </a:tc>
                <a:tc>
                  <a:txBody>
                    <a:bodyPr/>
                    <a:lstStyle/>
                    <a:p>
                      <a:endParaRPr lang="tr-TR" dirty="0"/>
                    </a:p>
                  </a:txBody>
                  <a:tcPr/>
                </a:tc>
              </a:tr>
              <a:tr h="47093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0" lang="tr-TR" b="1" kern="1200" dirty="0" smtClean="0">
                        <a:solidFill>
                          <a:schemeClr val="accent1"/>
                        </a:solidFill>
                        <a:latin typeface="+mn-lt"/>
                        <a:ea typeface="+mn-ea"/>
                        <a:cs typeface="+mn-cs"/>
                      </a:endParaRPr>
                    </a:p>
                  </a:txBody>
                  <a:tcPr/>
                </a:tc>
                <a:tc>
                  <a:txBody>
                    <a:bodyPr/>
                    <a:lstStyle/>
                    <a:p>
                      <a:pPr marL="0" algn="l" rtl="0" eaLnBrk="1" latinLnBrk="0" hangingPunct="1"/>
                      <a:endParaRPr kumimoji="0" lang="tr-TR" b="1" kern="1200" dirty="0" smtClean="0">
                        <a:solidFill>
                          <a:schemeClr val="accent1"/>
                        </a:solidFill>
                        <a:latin typeface="+mn-lt"/>
                        <a:ea typeface="+mn-ea"/>
                        <a:cs typeface="+mn-cs"/>
                      </a:endParaRPr>
                    </a:p>
                  </a:txBody>
                  <a:tcPr/>
                </a:tc>
              </a:tr>
              <a:tr h="47093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0" lang="tr-TR" b="1" kern="1200" dirty="0" smtClean="0">
                        <a:solidFill>
                          <a:schemeClr val="accent1"/>
                        </a:solidFill>
                        <a:latin typeface="+mn-lt"/>
                        <a:ea typeface="+mn-ea"/>
                        <a:cs typeface="+mn-cs"/>
                      </a:endParaRPr>
                    </a:p>
                  </a:txBody>
                  <a:tcPr/>
                </a:tc>
                <a:tc>
                  <a:txBody>
                    <a:bodyPr/>
                    <a:lstStyle/>
                    <a:p>
                      <a:pPr marL="0" algn="l" rtl="0" eaLnBrk="1" latinLnBrk="0" hangingPunct="1"/>
                      <a:endParaRPr kumimoji="0" lang="tr-TR" b="1" kern="1200" dirty="0" smtClean="0">
                        <a:solidFill>
                          <a:schemeClr val="accent1"/>
                        </a:solidFill>
                        <a:latin typeface="+mn-lt"/>
                        <a:ea typeface="+mn-ea"/>
                        <a:cs typeface="+mn-cs"/>
                      </a:endParaRPr>
                    </a:p>
                  </a:txBody>
                  <a:tcPr/>
                </a:tc>
              </a:tr>
              <a:tr h="62038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tr-TR" b="1" kern="1200" dirty="0" smtClean="0">
                          <a:solidFill>
                            <a:schemeClr val="accent1"/>
                          </a:solidFill>
                          <a:latin typeface="+mn-lt"/>
                          <a:ea typeface="+mn-ea"/>
                          <a:cs typeface="+mn-cs"/>
                        </a:rPr>
                        <a:t>3.Dönem - 30 KREDİ </a:t>
                      </a:r>
                      <a:endParaRPr kumimoji="0" lang="tr-TR" b="1" kern="1200" dirty="0" smtClean="0">
                        <a:solidFill>
                          <a:srgbClr val="FF0000"/>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kumimoji="0" lang="tr-TR" b="1" kern="1200" dirty="0" smtClean="0">
                        <a:solidFill>
                          <a:schemeClr val="accent1"/>
                        </a:solidFill>
                        <a:latin typeface="+mn-lt"/>
                        <a:ea typeface="+mn-ea"/>
                        <a:cs typeface="+mn-cs"/>
                      </a:endParaRPr>
                    </a:p>
                  </a:txBody>
                  <a:tcPr/>
                </a:tc>
                <a:tc>
                  <a:txBody>
                    <a:bodyPr/>
                    <a:lstStyle/>
                    <a:p>
                      <a:pPr marL="0" algn="l" rtl="0" eaLnBrk="1" latinLnBrk="0" hangingPunct="1"/>
                      <a:r>
                        <a:rPr kumimoji="0" lang="tr-TR" b="1" kern="1200" dirty="0" smtClean="0">
                          <a:solidFill>
                            <a:schemeClr val="accent1"/>
                          </a:solidFill>
                          <a:latin typeface="+mn-lt"/>
                          <a:ea typeface="+mn-ea"/>
                          <a:cs typeface="+mn-cs"/>
                        </a:rPr>
                        <a:t>4.Dönem - 30 KREDİ </a:t>
                      </a:r>
                    </a:p>
                  </a:txBody>
                  <a:tcPr/>
                </a:tc>
              </a:tr>
              <a:tr h="47093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dirty="0" smtClean="0">
                          <a:solidFill>
                            <a:srgbClr val="FF0000"/>
                          </a:solidFill>
                        </a:rPr>
                        <a:t>Matematik </a:t>
                      </a:r>
                      <a:r>
                        <a:rPr lang="tr-TR" baseline="0" dirty="0" smtClean="0">
                          <a:solidFill>
                            <a:srgbClr val="FF0000"/>
                          </a:solidFill>
                        </a:rPr>
                        <a:t>– 3 kredi – </a:t>
                      </a:r>
                      <a:r>
                        <a:rPr lang="tr-TR" b="1" baseline="0" dirty="0" smtClean="0">
                          <a:solidFill>
                            <a:srgbClr val="FF0000"/>
                          </a:solidFill>
                        </a:rPr>
                        <a:t>D1</a:t>
                      </a:r>
                      <a:endParaRPr lang="tr-TR" b="1" dirty="0" smtClean="0">
                        <a:solidFill>
                          <a:srgbClr val="FF0000"/>
                        </a:solidFill>
                      </a:endParaRPr>
                    </a:p>
                  </a:txBody>
                  <a:tcPr/>
                </a:tc>
                <a:tc>
                  <a:txBody>
                    <a:bodyPr/>
                    <a:lstStyle/>
                    <a:p>
                      <a:r>
                        <a:rPr lang="tr-TR" dirty="0" smtClean="0"/>
                        <a:t>Tüm Dersleri</a:t>
                      </a:r>
                      <a:r>
                        <a:rPr lang="tr-TR" baseline="0" dirty="0" smtClean="0"/>
                        <a:t> </a:t>
                      </a:r>
                      <a:r>
                        <a:rPr lang="tr-TR" b="1" baseline="0" dirty="0" smtClean="0"/>
                        <a:t>A-B-C</a:t>
                      </a:r>
                      <a:endParaRPr lang="tr-TR" b="1" dirty="0"/>
                    </a:p>
                  </a:txBody>
                  <a:tcPr/>
                </a:tc>
              </a:tr>
              <a:tr h="62038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dirty="0" smtClean="0"/>
                        <a:t>Diğer Tüm Dersleri</a:t>
                      </a:r>
                      <a:r>
                        <a:rPr lang="tr-TR" baseline="0" dirty="0" smtClean="0"/>
                        <a:t> </a:t>
                      </a:r>
                      <a:r>
                        <a:rPr lang="tr-TR" b="1" baseline="0" dirty="0" smtClean="0"/>
                        <a:t>A-B-C</a:t>
                      </a:r>
                      <a:endParaRPr lang="tr-TR" b="1" dirty="0" smtClean="0"/>
                    </a:p>
                    <a:p>
                      <a:endParaRPr lang="tr-TR" dirty="0"/>
                    </a:p>
                  </a:txBody>
                  <a:tcPr/>
                </a:tc>
                <a:tc>
                  <a:txBody>
                    <a:bodyPr/>
                    <a:lstStyle/>
                    <a:p>
                      <a:endParaRPr lang="tr-TR" dirty="0"/>
                    </a:p>
                  </a:txBody>
                  <a:tcPr/>
                </a:tc>
              </a:tr>
              <a:tr h="470936">
                <a:tc>
                  <a:txBody>
                    <a:bodyPr/>
                    <a:lstStyle/>
                    <a:p>
                      <a:endParaRPr lang="tr-TR"/>
                    </a:p>
                  </a:txBody>
                  <a:tcPr/>
                </a:tc>
                <a:tc>
                  <a:txBody>
                    <a:bodyPr/>
                    <a:lstStyle/>
                    <a:p>
                      <a:pPr algn="ctr"/>
                      <a:r>
                        <a:rPr lang="tr-TR" b="1" i="1" u="sng" dirty="0" smtClean="0">
                          <a:solidFill>
                            <a:srgbClr val="7030A0"/>
                          </a:solidFill>
                        </a:rPr>
                        <a:t>Ort. 2,45</a:t>
                      </a:r>
                      <a:endParaRPr lang="tr-TR" b="1" i="1" u="sng" dirty="0">
                        <a:solidFill>
                          <a:srgbClr val="7030A0"/>
                        </a:solidFill>
                      </a:endParaRPr>
                    </a:p>
                  </a:txBody>
                  <a:tcPr/>
                </a:tc>
              </a:tr>
            </a:tbl>
          </a:graphicData>
        </a:graphic>
      </p:graphicFrame>
    </p:spTree>
    <p:extLst>
      <p:ext uri="{BB962C8B-B14F-4D97-AF65-F5344CB8AC3E}">
        <p14:creationId xmlns:p14="http://schemas.microsoft.com/office/powerpoint/2010/main" val="18440009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611560" y="1916832"/>
            <a:ext cx="8075240" cy="4537976"/>
          </a:xfrm>
        </p:spPr>
        <p:txBody>
          <a:bodyPr>
            <a:normAutofit/>
          </a:bodyPr>
          <a:lstStyle/>
          <a:p>
            <a:endParaRPr lang="tr-TR" sz="1800" b="1" dirty="0" smtClean="0">
              <a:solidFill>
                <a:schemeClr val="bg1"/>
              </a:solidFill>
            </a:endParaRPr>
          </a:p>
          <a:p>
            <a:pPr algn="just"/>
            <a:r>
              <a:rPr lang="tr-TR" sz="3200" b="1" dirty="0" smtClean="0"/>
              <a:t>Geçer </a:t>
            </a:r>
            <a:r>
              <a:rPr lang="tr-TR" sz="3200" b="1" dirty="0"/>
              <a:t>not alınan bir ders tekrar alınmaz. </a:t>
            </a:r>
          </a:p>
          <a:p>
            <a:pPr algn="just"/>
            <a:r>
              <a:rPr lang="tr-TR" sz="3200" b="1" dirty="0" smtClean="0"/>
              <a:t>Koşullu </a:t>
            </a:r>
            <a:r>
              <a:rPr lang="tr-TR" sz="3200" b="1" dirty="0"/>
              <a:t>geçer not alınan dersler öğrenim süresi boyunca </a:t>
            </a:r>
            <a:r>
              <a:rPr lang="tr-TR" sz="3200" b="1" dirty="0" smtClean="0"/>
              <a:t>not ortalaması yükseltilmek istenirse </a:t>
            </a:r>
            <a:r>
              <a:rPr lang="tr-TR" sz="3200" b="1" dirty="0"/>
              <a:t>tekrar alınabilir. </a:t>
            </a:r>
            <a:endParaRPr lang="tr-TR" sz="3200" b="1" dirty="0" smtClean="0"/>
          </a:p>
          <a:p>
            <a:pPr marL="64008" indent="0" algn="just">
              <a:buNone/>
            </a:pPr>
            <a:endParaRPr lang="tr-TR" sz="3200" b="1" dirty="0" smtClean="0"/>
          </a:p>
        </p:txBody>
      </p:sp>
    </p:spTree>
    <p:extLst>
      <p:ext uri="{BB962C8B-B14F-4D97-AF65-F5344CB8AC3E}">
        <p14:creationId xmlns:p14="http://schemas.microsoft.com/office/powerpoint/2010/main" val="137084951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67544" y="548680"/>
            <a:ext cx="8229600" cy="1008112"/>
          </a:xfrm>
        </p:spPr>
        <p:txBody>
          <a:bodyPr>
            <a:normAutofit/>
          </a:bodyPr>
          <a:lstStyle/>
          <a:p>
            <a:pPr algn="ctr"/>
            <a:r>
              <a:rPr lang="tr-TR" sz="3200" b="1" dirty="0" smtClean="0">
                <a:solidFill>
                  <a:srgbClr val="FFC000"/>
                </a:solidFill>
              </a:rPr>
              <a:t>SINAVLAR</a:t>
            </a:r>
            <a:endParaRPr lang="tr-TR" sz="3200" b="1" dirty="0">
              <a:solidFill>
                <a:srgbClr val="FFC000"/>
              </a:solidFill>
            </a:endParaRPr>
          </a:p>
        </p:txBody>
      </p:sp>
      <p:sp>
        <p:nvSpPr>
          <p:cNvPr id="3" name="İçerik Yer Tutucusu 2"/>
          <p:cNvSpPr>
            <a:spLocks noGrp="1"/>
          </p:cNvSpPr>
          <p:nvPr>
            <p:ph idx="1"/>
          </p:nvPr>
        </p:nvSpPr>
        <p:spPr>
          <a:xfrm>
            <a:off x="457200" y="2276872"/>
            <a:ext cx="8229600" cy="4249944"/>
          </a:xfrm>
        </p:spPr>
        <p:txBody>
          <a:bodyPr>
            <a:normAutofit/>
          </a:bodyPr>
          <a:lstStyle/>
          <a:p>
            <a:pPr algn="just"/>
            <a:r>
              <a:rPr lang="tr-TR" sz="1800" b="1" dirty="0" smtClean="0"/>
              <a:t>ÖĞRENCİLER SINAVA </a:t>
            </a:r>
            <a:r>
              <a:rPr lang="tr-TR" sz="1800" b="1" dirty="0" smtClean="0">
                <a:solidFill>
                  <a:srgbClr val="FF0000"/>
                </a:solidFill>
              </a:rPr>
              <a:t>İLAN EDİLEN GÜN, SAAT VE YERDE </a:t>
            </a:r>
            <a:r>
              <a:rPr lang="tr-TR" sz="1800" b="1" dirty="0" smtClean="0"/>
              <a:t>GİRMEK VE </a:t>
            </a:r>
            <a:r>
              <a:rPr lang="tr-TR" sz="1800" b="1" dirty="0" smtClean="0">
                <a:solidFill>
                  <a:srgbClr val="FF0000"/>
                </a:solidFill>
              </a:rPr>
              <a:t>KİMLİK BELGELERİ</a:t>
            </a:r>
            <a:r>
              <a:rPr lang="tr-TR" sz="1800" b="1" dirty="0" smtClean="0"/>
              <a:t> İLE İSTENECEK BAŞKA BELGELERİ YANLARINDA BULUNDURMAK ZORUNDADIR. </a:t>
            </a:r>
          </a:p>
          <a:p>
            <a:pPr algn="just"/>
            <a:endParaRPr lang="tr-TR" sz="1800" b="1" dirty="0" smtClean="0"/>
          </a:p>
          <a:p>
            <a:pPr algn="just"/>
            <a:r>
              <a:rPr lang="tr-TR" sz="1800" b="1" dirty="0" smtClean="0"/>
              <a:t>ÖĞRENCİLER BİR SAĞLIK SORUNU NEDENİYLE </a:t>
            </a:r>
            <a:r>
              <a:rPr lang="tr-TR" sz="1800" b="1" dirty="0"/>
              <a:t> </a:t>
            </a:r>
            <a:r>
              <a:rPr lang="tr-TR" sz="1800" b="1" dirty="0" smtClean="0"/>
              <a:t>ARA SINAVA (VİZE) GİREMEZLERSE, OKULUN BELİRLEYECEĞİ DAHA SONRAKİ BİR TARİHTE MAZERET SINAVINA GİREBİLMEK İÇİN RAPOR GETİRMEK ZORUNDADIRLAR.  RAPORUN TARİHİ SINAVIN YAPILDIĞI TARİH OLMALIDIR. </a:t>
            </a:r>
          </a:p>
          <a:p>
            <a:pPr algn="just"/>
            <a:endParaRPr lang="tr-TR" sz="1800" b="1" dirty="0" smtClean="0"/>
          </a:p>
          <a:p>
            <a:pPr algn="just"/>
            <a:r>
              <a:rPr lang="tr-TR" sz="1800" b="1" dirty="0"/>
              <a:t>1</a:t>
            </a:r>
            <a:r>
              <a:rPr lang="tr-TR" sz="1800" b="1" dirty="0" smtClean="0"/>
              <a:t> KASIM 2022, PAZARTESİ GÜNÜ SAĞLIK SORUNU NEDENİYLE GİREMEDİĞİNİZ BİR SINAV İÇİN GETİRECEĞİNİZ RAPOR YİNE </a:t>
            </a:r>
            <a:r>
              <a:rPr lang="tr-TR" sz="1800" b="1" dirty="0"/>
              <a:t>1 KASIM </a:t>
            </a:r>
            <a:r>
              <a:rPr lang="tr-TR" sz="1800" b="1" dirty="0" smtClean="0"/>
              <a:t>2022, PAZARTESİ GÜNÜ TARİHLİ OLMALIDIR!!!</a:t>
            </a:r>
          </a:p>
        </p:txBody>
      </p:sp>
    </p:spTree>
    <p:extLst>
      <p:ext uri="{BB962C8B-B14F-4D97-AF65-F5344CB8AC3E}">
        <p14:creationId xmlns:p14="http://schemas.microsoft.com/office/powerpoint/2010/main" val="360973999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457200" y="2132856"/>
            <a:ext cx="8229600" cy="3993307"/>
          </a:xfrm>
        </p:spPr>
        <p:txBody>
          <a:bodyPr>
            <a:normAutofit/>
          </a:bodyPr>
          <a:lstStyle/>
          <a:p>
            <a:r>
              <a:rPr lang="tr-TR" dirty="0" smtClean="0"/>
              <a:t>BİR DERSTEN BAŞARISIZ OLURSANIZ, SİZE O DERSİ GEÇMENİZ İÇİN BÜTÜNLEME SINAVINA GİRME VEYA YAZ OKULUNA GİTME HAKKI VERİLMİŞTİR. </a:t>
            </a:r>
          </a:p>
          <a:p>
            <a:r>
              <a:rPr lang="tr-TR" dirty="0" smtClean="0"/>
              <a:t>SİZDEN DÖNEM SONUNDA İKİSİNDEN BİRİNİ TERCİH ETMENİZ İSTENECEKTİR. </a:t>
            </a:r>
          </a:p>
          <a:p>
            <a:r>
              <a:rPr lang="tr-TR" dirty="0" smtClean="0"/>
              <a:t>BÜTÜNLEME SINAVINI SEÇERSENİZ AKADEMİK TAKVİMDE BELİRTİLEN TARİHLERDE O DERS İÇİN BÜTÜNLEME SINAVINA GİRMENİZ , YAZ OKULUNU SEÇERSENİZ YAZIN O TARİHLERDE YAZ OKULUNA DEVAM EDİP, YAZ OKULU DÖNEMİ SONUNDA YAPILACAK SINAVA GİRMENİZ GEREKECEKTİR.</a:t>
            </a:r>
          </a:p>
          <a:p>
            <a:r>
              <a:rPr lang="tr-TR" b="1" dirty="0" smtClean="0"/>
              <a:t>NOT: KALE MYO’DA YAZ OKULU AÇILMAMAKTADIR. </a:t>
            </a:r>
            <a:endParaRPr lang="tr-TR" b="1" dirty="0"/>
          </a:p>
        </p:txBody>
      </p:sp>
    </p:spTree>
    <p:extLst>
      <p:ext uri="{BB962C8B-B14F-4D97-AF65-F5344CB8AC3E}">
        <p14:creationId xmlns:p14="http://schemas.microsoft.com/office/powerpoint/2010/main" val="18217271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457200" y="2708920"/>
            <a:ext cx="6022429" cy="3745888"/>
          </a:xfrm>
        </p:spPr>
        <p:txBody>
          <a:bodyPr/>
          <a:lstStyle/>
          <a:p>
            <a:pPr algn="just">
              <a:defRPr/>
            </a:pPr>
            <a:r>
              <a:rPr lang="tr-TR" dirty="0" smtClean="0"/>
              <a:t>SINAVLARDA CEP </a:t>
            </a:r>
            <a:r>
              <a:rPr lang="tr-TR" dirty="0"/>
              <a:t>TELEFONU KULLANIMI KESİNLİKLE YASAKTIR. SINAV ÖNCESİ CEP TELEFONLARI </a:t>
            </a:r>
            <a:r>
              <a:rPr lang="tr-TR" b="1" u="sng" dirty="0">
                <a:solidFill>
                  <a:srgbClr val="FF0000"/>
                </a:solidFill>
              </a:rPr>
              <a:t>KAPATILMALI</a:t>
            </a:r>
            <a:r>
              <a:rPr lang="tr-TR" dirty="0">
                <a:solidFill>
                  <a:srgbClr val="FF0000"/>
                </a:solidFill>
              </a:rPr>
              <a:t> </a:t>
            </a:r>
            <a:r>
              <a:rPr lang="tr-TR" dirty="0"/>
              <a:t>VE GÖRÜNMEYECEK ŞEKİLDE MUHAFAZA EDİLMELİDİR!..</a:t>
            </a:r>
          </a:p>
          <a:p>
            <a:pPr marL="0" indent="0" algn="just">
              <a:buFontTx/>
              <a:buNone/>
              <a:defRPr/>
            </a:pPr>
            <a:r>
              <a:rPr lang="tr-TR" b="1" i="1" dirty="0">
                <a:solidFill>
                  <a:srgbClr val="FF0000"/>
                </a:solidFill>
              </a:rPr>
              <a:t>UNUTMAYIN!</a:t>
            </a:r>
            <a:r>
              <a:rPr lang="tr-TR" i="1" dirty="0">
                <a:solidFill>
                  <a:srgbClr val="FF0000"/>
                </a:solidFill>
              </a:rPr>
              <a:t> Sınav sırasında çalan cep telefonu sınavınızı geçersiz hale getirir ve hakkınızda disiplin işlemi uygulanır.</a:t>
            </a:r>
          </a:p>
          <a:p>
            <a:endParaRPr lang="tr-TR"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79629" y="2420888"/>
            <a:ext cx="2657475" cy="2684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64400095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457200" y="2564904"/>
            <a:ext cx="8229600" cy="3889904"/>
          </a:xfrm>
        </p:spPr>
        <p:txBody>
          <a:bodyPr>
            <a:normAutofit/>
          </a:bodyPr>
          <a:lstStyle/>
          <a:p>
            <a:pPr marL="64008" indent="0" algn="ctr">
              <a:buNone/>
            </a:pPr>
            <a:r>
              <a:rPr lang="tr-TR" sz="3200" dirty="0" smtClean="0">
                <a:solidFill>
                  <a:schemeClr val="tx1"/>
                </a:solidFill>
              </a:rPr>
              <a:t>SINAV TARİHLERİ VE ÖĞRENCİLERE YÖNELİK YAPILAN DİĞER DUYURULAR İÇİN OKULUMUZDA KATLARDA YER ALAN PANOLARI TAKİP ETMEK </a:t>
            </a:r>
          </a:p>
          <a:p>
            <a:pPr marL="64008" indent="0" algn="ctr">
              <a:buNone/>
            </a:pPr>
            <a:r>
              <a:rPr lang="tr-TR" sz="3200" u="sng" dirty="0" smtClean="0">
                <a:solidFill>
                  <a:srgbClr val="FF0000"/>
                </a:solidFill>
              </a:rPr>
              <a:t>ÖĞRENCİNİN SORUMLULUĞUNDADIR.</a:t>
            </a:r>
            <a:endParaRPr lang="tr-TR" sz="3200" u="sng" dirty="0">
              <a:solidFill>
                <a:srgbClr val="FF0000"/>
              </a:solidFill>
            </a:endParaRPr>
          </a:p>
        </p:txBody>
      </p:sp>
    </p:spTree>
    <p:extLst>
      <p:ext uri="{BB962C8B-B14F-4D97-AF65-F5344CB8AC3E}">
        <p14:creationId xmlns:p14="http://schemas.microsoft.com/office/powerpoint/2010/main" val="85965710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a:xfrm>
            <a:off x="863564" y="925605"/>
            <a:ext cx="7092812" cy="711359"/>
          </a:xfrm>
        </p:spPr>
        <p:txBody>
          <a:bodyPr>
            <a:normAutofit/>
          </a:bodyPr>
          <a:lstStyle/>
          <a:p>
            <a:pPr algn="ctr" eaLnBrk="1" hangingPunct="1"/>
            <a:r>
              <a:rPr lang="tr-TR" sz="3200" b="1" dirty="0" smtClean="0">
                <a:solidFill>
                  <a:schemeClr val="accent1"/>
                </a:solidFill>
              </a:rPr>
              <a:t>Mezuniyet </a:t>
            </a:r>
            <a:r>
              <a:rPr lang="tr-TR" b="1" dirty="0" smtClean="0">
                <a:solidFill>
                  <a:schemeClr val="accent1"/>
                </a:solidFill>
              </a:rPr>
              <a:t>K</a:t>
            </a:r>
            <a:r>
              <a:rPr lang="tr-TR" sz="3200" b="1" dirty="0" smtClean="0">
                <a:solidFill>
                  <a:schemeClr val="accent1"/>
                </a:solidFill>
              </a:rPr>
              <a:t>oşulu</a:t>
            </a:r>
            <a:endParaRPr lang="en-US" sz="3200" b="1" dirty="0" smtClean="0">
              <a:solidFill>
                <a:schemeClr val="accent1"/>
              </a:solidFill>
            </a:endParaRPr>
          </a:p>
        </p:txBody>
      </p:sp>
      <p:sp>
        <p:nvSpPr>
          <p:cNvPr id="68611" name="Rectangle 3"/>
          <p:cNvSpPr>
            <a:spLocks noGrp="1" noChangeArrowheads="1"/>
          </p:cNvSpPr>
          <p:nvPr>
            <p:ph idx="1"/>
          </p:nvPr>
        </p:nvSpPr>
        <p:spPr>
          <a:xfrm>
            <a:off x="457200" y="2276872"/>
            <a:ext cx="8229600" cy="4177936"/>
          </a:xfrm>
        </p:spPr>
        <p:txBody>
          <a:bodyPr>
            <a:normAutofit/>
          </a:bodyPr>
          <a:lstStyle/>
          <a:p>
            <a:pPr eaLnBrk="1" hangingPunct="1">
              <a:lnSpc>
                <a:spcPct val="80000"/>
              </a:lnSpc>
            </a:pPr>
            <a:endParaRPr lang="tr-TR" sz="1800" b="1" u="sng" dirty="0" smtClean="0">
              <a:solidFill>
                <a:schemeClr val="bg1"/>
              </a:solidFill>
            </a:endParaRPr>
          </a:p>
          <a:p>
            <a:pPr marL="64008" indent="0" algn="ctr" eaLnBrk="1" hangingPunct="1">
              <a:lnSpc>
                <a:spcPct val="80000"/>
              </a:lnSpc>
              <a:buNone/>
            </a:pPr>
            <a:r>
              <a:rPr lang="tr-TR" b="1" u="sng" dirty="0" smtClean="0"/>
              <a:t>Dersleri başarmak: </a:t>
            </a:r>
          </a:p>
          <a:p>
            <a:pPr algn="ctr" eaLnBrk="1" hangingPunct="1">
              <a:lnSpc>
                <a:spcPct val="80000"/>
              </a:lnSpc>
            </a:pPr>
            <a:endParaRPr lang="tr-TR" b="1" u="sng" dirty="0" smtClean="0"/>
          </a:p>
          <a:p>
            <a:pPr algn="ctr" eaLnBrk="1" hangingPunct="1">
              <a:lnSpc>
                <a:spcPct val="80000"/>
              </a:lnSpc>
              <a:buFont typeface="Wingdings" pitchFamily="2" charset="2"/>
              <a:buChar char="q"/>
            </a:pPr>
            <a:r>
              <a:rPr lang="tr-TR" b="1" dirty="0" smtClean="0"/>
              <a:t>120 AKTS (Kredi) tamamlamış olmak</a:t>
            </a:r>
          </a:p>
          <a:p>
            <a:pPr algn="ctr" eaLnBrk="1" hangingPunct="1">
              <a:lnSpc>
                <a:spcPct val="80000"/>
              </a:lnSpc>
              <a:buFont typeface="Wingdings" pitchFamily="2" charset="2"/>
              <a:buChar char="q"/>
            </a:pPr>
            <a:endParaRPr lang="tr-TR" b="1" dirty="0"/>
          </a:p>
          <a:p>
            <a:pPr algn="ctr" eaLnBrk="1" hangingPunct="1">
              <a:lnSpc>
                <a:spcPct val="80000"/>
              </a:lnSpc>
              <a:buFont typeface="Wingdings" pitchFamily="2" charset="2"/>
              <a:buChar char="q"/>
            </a:pPr>
            <a:r>
              <a:rPr lang="tr-TR" b="1" dirty="0" smtClean="0"/>
              <a:t>En az D2 ile geçmek</a:t>
            </a:r>
          </a:p>
          <a:p>
            <a:pPr algn="ctr" eaLnBrk="1" hangingPunct="1">
              <a:lnSpc>
                <a:spcPct val="80000"/>
              </a:lnSpc>
              <a:buFont typeface="Wingdings" pitchFamily="2" charset="2"/>
              <a:buChar char="q"/>
            </a:pPr>
            <a:endParaRPr lang="tr-TR" b="1" dirty="0" smtClean="0"/>
          </a:p>
          <a:p>
            <a:pPr algn="ctr" eaLnBrk="1" hangingPunct="1">
              <a:lnSpc>
                <a:spcPct val="80000"/>
              </a:lnSpc>
              <a:buFont typeface="Wingdings" pitchFamily="2" charset="2"/>
              <a:buChar char="q"/>
            </a:pPr>
            <a:r>
              <a:rPr lang="tr-TR" b="1" dirty="0" smtClean="0"/>
              <a:t>Diğer koşulları yerine getirmek </a:t>
            </a:r>
          </a:p>
          <a:p>
            <a:pPr marL="64008" indent="0" algn="ctr" eaLnBrk="1" hangingPunct="1">
              <a:lnSpc>
                <a:spcPct val="80000"/>
              </a:lnSpc>
              <a:buNone/>
            </a:pPr>
            <a:r>
              <a:rPr lang="tr-TR" b="1" dirty="0" smtClean="0"/>
              <a:t>(staj, proje, uygulama puanı)</a:t>
            </a:r>
          </a:p>
          <a:p>
            <a:pPr algn="ctr" eaLnBrk="1" hangingPunct="1">
              <a:lnSpc>
                <a:spcPct val="80000"/>
              </a:lnSpc>
              <a:buFont typeface="Wingdings" pitchFamily="2" charset="2"/>
              <a:buChar char="q"/>
            </a:pPr>
            <a:endParaRPr lang="tr-TR" b="1" dirty="0" smtClean="0"/>
          </a:p>
          <a:p>
            <a:pPr algn="ctr" eaLnBrk="1" hangingPunct="1">
              <a:lnSpc>
                <a:spcPct val="80000"/>
              </a:lnSpc>
              <a:buFont typeface="Wingdings" pitchFamily="2" charset="2"/>
              <a:buChar char="q"/>
            </a:pPr>
            <a:r>
              <a:rPr lang="tr-TR" b="1" dirty="0" smtClean="0"/>
              <a:t>Akademik ortalama: 2.25</a:t>
            </a:r>
          </a:p>
        </p:txBody>
      </p:sp>
    </p:spTree>
    <p:extLst>
      <p:ext uri="{BB962C8B-B14F-4D97-AF65-F5344CB8AC3E}">
        <p14:creationId xmlns:p14="http://schemas.microsoft.com/office/powerpoint/2010/main" val="287514004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974559" y="764704"/>
            <a:ext cx="6457950" cy="969771"/>
          </a:xfrm>
        </p:spPr>
        <p:txBody>
          <a:bodyPr>
            <a:normAutofit/>
          </a:bodyPr>
          <a:lstStyle/>
          <a:p>
            <a:r>
              <a:rPr lang="tr-TR" sz="2700" b="1" i="1" dirty="0"/>
              <a:t>FAKÜLTELER</a:t>
            </a:r>
          </a:p>
        </p:txBody>
      </p:sp>
      <p:sp>
        <p:nvSpPr>
          <p:cNvPr id="3" name="İçerik Yer Tutucusu 2"/>
          <p:cNvSpPr>
            <a:spLocks noGrp="1"/>
          </p:cNvSpPr>
          <p:nvPr>
            <p:ph idx="1"/>
          </p:nvPr>
        </p:nvSpPr>
        <p:spPr>
          <a:xfrm>
            <a:off x="3214688" y="2110978"/>
            <a:ext cx="5929313" cy="3718322"/>
          </a:xfrm>
        </p:spPr>
        <p:txBody>
          <a:bodyPr numCol="2">
            <a:noAutofit/>
          </a:bodyPr>
          <a:lstStyle/>
          <a:p>
            <a:pPr marL="0" indent="0" algn="r">
              <a:lnSpc>
                <a:spcPct val="170000"/>
              </a:lnSpc>
              <a:buNone/>
            </a:pPr>
            <a:r>
              <a:rPr lang="tr-TR" sz="1125" dirty="0"/>
              <a:t>Diş Hekimliği Fakültesi</a:t>
            </a:r>
          </a:p>
          <a:p>
            <a:pPr marL="0" indent="0" algn="r">
              <a:lnSpc>
                <a:spcPct val="170000"/>
              </a:lnSpc>
              <a:buNone/>
            </a:pPr>
            <a:r>
              <a:rPr lang="tr-TR" sz="1125" dirty="0"/>
              <a:t>Eğitim Fakültesi</a:t>
            </a:r>
          </a:p>
          <a:p>
            <a:pPr marL="0" indent="0" algn="r">
              <a:lnSpc>
                <a:spcPct val="170000"/>
              </a:lnSpc>
              <a:buNone/>
            </a:pPr>
            <a:r>
              <a:rPr lang="tr-TR" sz="1125" dirty="0"/>
              <a:t>İnsan ve Toplum Bilimleri Fakültesi</a:t>
            </a:r>
          </a:p>
          <a:p>
            <a:pPr marL="0" indent="0" algn="r">
              <a:lnSpc>
                <a:spcPct val="170000"/>
              </a:lnSpc>
              <a:buNone/>
            </a:pPr>
            <a:r>
              <a:rPr lang="tr-TR" sz="1125" dirty="0"/>
              <a:t>Fen Fakültesi</a:t>
            </a:r>
          </a:p>
          <a:p>
            <a:pPr marL="0" indent="0" algn="r">
              <a:lnSpc>
                <a:spcPct val="170000"/>
              </a:lnSpc>
              <a:buNone/>
            </a:pPr>
            <a:r>
              <a:rPr lang="tr-TR" sz="1125" dirty="0"/>
              <a:t>Fizyoterapi ve Rehabilitasyon Fakültesi </a:t>
            </a:r>
          </a:p>
          <a:p>
            <a:pPr marL="0" indent="0" algn="r">
              <a:lnSpc>
                <a:spcPct val="170000"/>
              </a:lnSpc>
              <a:buNone/>
            </a:pPr>
            <a:r>
              <a:rPr lang="tr-TR" sz="1125" dirty="0"/>
              <a:t>İktisadi ve İdari Bilimler Fakültesi</a:t>
            </a:r>
          </a:p>
          <a:p>
            <a:pPr marL="0" indent="0" algn="r">
              <a:lnSpc>
                <a:spcPct val="170000"/>
              </a:lnSpc>
              <a:buNone/>
            </a:pPr>
            <a:r>
              <a:rPr lang="tr-TR" sz="1125" dirty="0"/>
              <a:t>Hukuk Fakültesi</a:t>
            </a:r>
          </a:p>
          <a:p>
            <a:pPr marL="0" indent="0" algn="r">
              <a:lnSpc>
                <a:spcPct val="170000"/>
              </a:lnSpc>
              <a:buNone/>
            </a:pPr>
            <a:r>
              <a:rPr lang="tr-TR" sz="1125" dirty="0"/>
              <a:t>İlahiyat Fakültesi</a:t>
            </a:r>
          </a:p>
          <a:p>
            <a:pPr marL="0" indent="0" algn="r">
              <a:lnSpc>
                <a:spcPct val="170000"/>
              </a:lnSpc>
              <a:buNone/>
            </a:pPr>
            <a:r>
              <a:rPr lang="tr-TR" sz="1125" dirty="0"/>
              <a:t>İletişim Fakültesi</a:t>
            </a:r>
          </a:p>
          <a:p>
            <a:pPr marL="0" indent="0" algn="r">
              <a:lnSpc>
                <a:spcPct val="170000"/>
              </a:lnSpc>
              <a:buNone/>
            </a:pPr>
            <a:r>
              <a:rPr lang="tr-TR" sz="1125" dirty="0"/>
              <a:t>Mimarlık ve Tasarım Fakültesi</a:t>
            </a:r>
          </a:p>
          <a:p>
            <a:pPr marL="0" indent="0" algn="r">
              <a:lnSpc>
                <a:spcPct val="170000"/>
              </a:lnSpc>
              <a:buNone/>
            </a:pPr>
            <a:endParaRPr lang="tr-TR" sz="1125" dirty="0"/>
          </a:p>
          <a:p>
            <a:pPr marL="0" indent="0" algn="r">
              <a:lnSpc>
                <a:spcPct val="170000"/>
              </a:lnSpc>
              <a:buNone/>
            </a:pPr>
            <a:r>
              <a:rPr lang="tr-TR" sz="1125" dirty="0" smtClean="0"/>
              <a:t>Mühendislik </a:t>
            </a:r>
            <a:r>
              <a:rPr lang="tr-TR" sz="1125" dirty="0"/>
              <a:t>Fakültesi</a:t>
            </a:r>
          </a:p>
          <a:p>
            <a:pPr marL="0" indent="0" algn="r">
              <a:lnSpc>
                <a:spcPct val="170000"/>
              </a:lnSpc>
              <a:buNone/>
            </a:pPr>
            <a:r>
              <a:rPr lang="tr-TR" sz="1125" dirty="0"/>
              <a:t>Müzik ve Sahne Sanatları Fakültesi</a:t>
            </a:r>
          </a:p>
          <a:p>
            <a:pPr marL="0" indent="0" algn="r">
              <a:lnSpc>
                <a:spcPct val="170000"/>
              </a:lnSpc>
              <a:buNone/>
            </a:pPr>
            <a:r>
              <a:rPr lang="tr-TR" sz="1125" dirty="0"/>
              <a:t>Sağlık Bilimleri Fakültesi</a:t>
            </a:r>
          </a:p>
          <a:p>
            <a:pPr marL="0" indent="0" algn="r">
              <a:lnSpc>
                <a:spcPct val="170000"/>
              </a:lnSpc>
              <a:buNone/>
            </a:pPr>
            <a:r>
              <a:rPr lang="tr-TR" sz="1125" dirty="0"/>
              <a:t>Spor Bilimleri Fakültesi</a:t>
            </a:r>
          </a:p>
          <a:p>
            <a:pPr marL="0" indent="0" algn="r">
              <a:lnSpc>
                <a:spcPct val="170000"/>
              </a:lnSpc>
              <a:buNone/>
            </a:pPr>
            <a:r>
              <a:rPr lang="tr-TR" sz="1125" dirty="0"/>
              <a:t>Teknik Eğitim Fakültesi</a:t>
            </a:r>
          </a:p>
          <a:p>
            <a:pPr marL="0" indent="0" algn="r">
              <a:lnSpc>
                <a:spcPct val="170000"/>
              </a:lnSpc>
              <a:buNone/>
            </a:pPr>
            <a:r>
              <a:rPr lang="tr-TR" sz="1125" dirty="0"/>
              <a:t>Teknoloji Fakültesi</a:t>
            </a:r>
          </a:p>
          <a:p>
            <a:pPr marL="0" indent="0" algn="r">
              <a:lnSpc>
                <a:spcPct val="170000"/>
              </a:lnSpc>
              <a:buNone/>
            </a:pPr>
            <a:r>
              <a:rPr lang="tr-TR" sz="1125" dirty="0"/>
              <a:t>Tıp Fakültesi</a:t>
            </a:r>
          </a:p>
          <a:p>
            <a:pPr marL="0" indent="0" algn="r">
              <a:lnSpc>
                <a:spcPct val="170000"/>
              </a:lnSpc>
              <a:buNone/>
            </a:pPr>
            <a:r>
              <a:rPr lang="tr-TR" sz="1125" dirty="0"/>
              <a:t>Turizm Fakültesi</a:t>
            </a:r>
          </a:p>
          <a:p>
            <a:pPr marL="0" indent="0" algn="r">
              <a:lnSpc>
                <a:spcPct val="170000"/>
              </a:lnSpc>
              <a:buNone/>
            </a:pPr>
            <a:r>
              <a:rPr lang="tr-TR" sz="1125" dirty="0"/>
              <a:t>Uygulamalı Bilimler Fakültesi</a:t>
            </a:r>
          </a:p>
          <a:p>
            <a:pPr marL="0" indent="0" algn="r">
              <a:lnSpc>
                <a:spcPct val="170000"/>
              </a:lnSpc>
              <a:buNone/>
            </a:pPr>
            <a:r>
              <a:rPr lang="tr-TR" sz="1125" dirty="0"/>
              <a:t>Ziraat Fakültesi</a:t>
            </a:r>
          </a:p>
          <a:p>
            <a:pPr marL="0" indent="0">
              <a:lnSpc>
                <a:spcPct val="170000"/>
              </a:lnSpc>
              <a:buNone/>
            </a:pPr>
            <a:endParaRPr lang="tr-TR" sz="1125" dirty="0"/>
          </a:p>
        </p:txBody>
      </p:sp>
      <p:sp>
        <p:nvSpPr>
          <p:cNvPr id="5" name="Slayt Numarası Yer Tutucusu 4"/>
          <p:cNvSpPr>
            <a:spLocks noGrp="1"/>
          </p:cNvSpPr>
          <p:nvPr>
            <p:ph type="sldNum" sz="quarter" idx="12"/>
          </p:nvPr>
        </p:nvSpPr>
        <p:spPr/>
        <p:txBody>
          <a:bodyPr/>
          <a:lstStyle/>
          <a:p>
            <a:fld id="{F302176B-0E47-46AC-8F43-DAB4B8A37D06}" type="slidenum">
              <a:rPr lang="tr-TR" smtClean="0"/>
              <a:pPr/>
              <a:t>5</a:t>
            </a:fld>
            <a:endParaRPr lang="tr-TR"/>
          </a:p>
        </p:txBody>
      </p:sp>
      <p:pic>
        <p:nvPicPr>
          <p:cNvPr id="9" name="Resim 8"/>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18000"/>
                    </a14:imgEffect>
                  </a14:imgLayer>
                </a14:imgProps>
              </a:ext>
              <a:ext uri="{28A0092B-C50C-407E-A947-70E740481C1C}">
                <a14:useLocalDpi xmlns:a14="http://schemas.microsoft.com/office/drawing/2010/main" val="0"/>
              </a:ext>
            </a:extLst>
          </a:blip>
          <a:srcRect l="33368" r="32021"/>
          <a:stretch/>
        </p:blipFill>
        <p:spPr>
          <a:xfrm>
            <a:off x="974559" y="2539168"/>
            <a:ext cx="2117037" cy="2770884"/>
          </a:xfrm>
          <a:prstGeom prst="rect">
            <a:avLst/>
          </a:prstGeom>
        </p:spPr>
      </p:pic>
    </p:spTree>
    <p:extLst>
      <p:ext uri="{BB962C8B-B14F-4D97-AF65-F5344CB8AC3E}">
        <p14:creationId xmlns:p14="http://schemas.microsoft.com/office/powerpoint/2010/main" val="131441715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smtClean="0">
                <a:solidFill>
                  <a:schemeClr val="accent1"/>
                </a:solidFill>
              </a:rPr>
              <a:t>SOSYAL GÜVENLİK DURUMU</a:t>
            </a:r>
            <a:endParaRPr lang="tr-TR" dirty="0">
              <a:solidFill>
                <a:schemeClr val="accent1"/>
              </a:solidFill>
            </a:endParaRPr>
          </a:p>
        </p:txBody>
      </p:sp>
      <p:sp>
        <p:nvSpPr>
          <p:cNvPr id="3" name="İçerik Yer Tutucusu 2"/>
          <p:cNvSpPr>
            <a:spLocks noGrp="1"/>
          </p:cNvSpPr>
          <p:nvPr>
            <p:ph idx="1"/>
          </p:nvPr>
        </p:nvSpPr>
        <p:spPr>
          <a:xfrm>
            <a:off x="611561" y="2489200"/>
            <a:ext cx="7848872" cy="3604096"/>
          </a:xfrm>
        </p:spPr>
        <p:txBody>
          <a:bodyPr>
            <a:normAutofit/>
          </a:bodyPr>
          <a:lstStyle/>
          <a:p>
            <a:pPr algn="just"/>
            <a:r>
              <a:rPr lang="tr-TR" dirty="0" smtClean="0"/>
              <a:t>ANNE BABASI ÜZERİNDEN SAĞLIK HİZMETİ ALAN YÜKSEKÖĞRENİM ÖĞRENCİLERİ, ÖĞRENCİ İŞLERİNDEN ALACAKLARI ÖĞRENCİ BELGELERİ İLE EN YAKIN SOSYAL GÜVENLİK KURUMUNA (TAVAS SGK) GİDİP, DURUMLARINI AKREDİTE ETMELERİ GEREKMEKTEDİR.</a:t>
            </a:r>
          </a:p>
          <a:p>
            <a:pPr algn="just"/>
            <a:endParaRPr lang="tr-TR" dirty="0" smtClean="0"/>
          </a:p>
          <a:p>
            <a:pPr algn="just"/>
            <a:r>
              <a:rPr lang="tr-TR" dirty="0" smtClean="0"/>
              <a:t>EĞER BU İŞLEM YAPILMAZSA; SAĞLIK HİZMETLERİNDEN YARARLANAMAZ, ÜCRET ÖDEMEK SORUNU İLE KARŞI KARŞIYA KALABİLİRSİNİZ.</a:t>
            </a:r>
            <a:endParaRPr lang="tr-TR" dirty="0"/>
          </a:p>
        </p:txBody>
      </p:sp>
    </p:spTree>
    <p:extLst>
      <p:ext uri="{BB962C8B-B14F-4D97-AF65-F5344CB8AC3E}">
        <p14:creationId xmlns:p14="http://schemas.microsoft.com/office/powerpoint/2010/main" val="74864372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p:txBody>
          <a:bodyPr>
            <a:normAutofit fontScale="90000"/>
          </a:bodyPr>
          <a:lstStyle/>
          <a:p>
            <a:pPr algn="ctr" eaLnBrk="1" hangingPunct="1"/>
            <a:r>
              <a:rPr lang="tr-TR" sz="4400" b="1" dirty="0" smtClean="0">
                <a:solidFill>
                  <a:schemeClr val="accent1"/>
                </a:solidFill>
              </a:rPr>
              <a:t>Onur Ödülleri</a:t>
            </a:r>
            <a:endParaRPr lang="en-US" sz="4400" b="1" dirty="0" smtClean="0">
              <a:solidFill>
                <a:schemeClr val="accent1"/>
              </a:solidFill>
            </a:endParaRPr>
          </a:p>
        </p:txBody>
      </p:sp>
      <p:sp>
        <p:nvSpPr>
          <p:cNvPr id="69635" name="Rectangle 3"/>
          <p:cNvSpPr>
            <a:spLocks noGrp="1" noChangeArrowheads="1"/>
          </p:cNvSpPr>
          <p:nvPr>
            <p:ph idx="1"/>
          </p:nvPr>
        </p:nvSpPr>
        <p:spPr>
          <a:xfrm>
            <a:off x="457200" y="2276874"/>
            <a:ext cx="8229600" cy="4177936"/>
          </a:xfrm>
        </p:spPr>
        <p:txBody>
          <a:bodyPr>
            <a:normAutofit/>
          </a:bodyPr>
          <a:lstStyle/>
          <a:p>
            <a:pPr eaLnBrk="1" hangingPunct="1"/>
            <a:endParaRPr lang="tr-TR" sz="2000" b="1" dirty="0" smtClean="0">
              <a:solidFill>
                <a:schemeClr val="bg1"/>
              </a:solidFill>
            </a:endParaRPr>
          </a:p>
          <a:p>
            <a:pPr eaLnBrk="1" hangingPunct="1">
              <a:buClr>
                <a:schemeClr val="tx1"/>
              </a:buClr>
            </a:pPr>
            <a:r>
              <a:rPr lang="tr-TR" sz="3600" b="1" dirty="0" smtClean="0"/>
              <a:t>Onur Öğrencisi (3.00-3.49)</a:t>
            </a:r>
          </a:p>
          <a:p>
            <a:pPr eaLnBrk="1" hangingPunct="1">
              <a:buClr>
                <a:schemeClr val="tx1"/>
              </a:buClr>
            </a:pPr>
            <a:r>
              <a:rPr lang="tr-TR" sz="3600" b="1" dirty="0" smtClean="0"/>
              <a:t>Yüksek Onur Öğrencisi (3.50-4.00)</a:t>
            </a:r>
            <a:endParaRPr lang="en-US" sz="3600" b="1" dirty="0" smtClean="0"/>
          </a:p>
        </p:txBody>
      </p:sp>
    </p:spTree>
    <p:extLst>
      <p:ext uri="{BB962C8B-B14F-4D97-AF65-F5344CB8AC3E}">
        <p14:creationId xmlns:p14="http://schemas.microsoft.com/office/powerpoint/2010/main" val="171647080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457200" y="1052736"/>
            <a:ext cx="8229600" cy="5402074"/>
          </a:xfrm>
        </p:spPr>
        <p:txBody>
          <a:bodyPr>
            <a:normAutofit/>
          </a:bodyPr>
          <a:lstStyle/>
          <a:p>
            <a:pPr marL="64008" indent="0" algn="ctr">
              <a:buNone/>
            </a:pPr>
            <a:r>
              <a:rPr lang="tr-TR" sz="4000" b="1" dirty="0" smtClean="0">
                <a:solidFill>
                  <a:schemeClr val="accent1"/>
                </a:solidFill>
              </a:rPr>
              <a:t>Danışman Öğretim Görevlisi;</a:t>
            </a:r>
            <a:r>
              <a:rPr lang="tr-TR" sz="2400" b="1" u="sng" dirty="0" smtClean="0">
                <a:solidFill>
                  <a:schemeClr val="accent1"/>
                </a:solidFill>
              </a:rPr>
              <a:t> </a:t>
            </a:r>
          </a:p>
          <a:p>
            <a:pPr algn="just">
              <a:buClr>
                <a:schemeClr val="tx1"/>
              </a:buClr>
              <a:buFont typeface="Wingdings" pitchFamily="2" charset="2"/>
              <a:buChar char="Ø"/>
            </a:pPr>
            <a:endParaRPr lang="tr-TR" b="1" dirty="0" smtClean="0"/>
          </a:p>
          <a:p>
            <a:pPr algn="just">
              <a:buClr>
                <a:schemeClr val="tx1"/>
              </a:buClr>
              <a:buFont typeface="Wingdings" pitchFamily="2" charset="2"/>
              <a:buChar char="Ø"/>
            </a:pPr>
            <a:endParaRPr lang="tr-TR" b="1" dirty="0"/>
          </a:p>
          <a:p>
            <a:pPr marL="0" indent="0" algn="just">
              <a:buClr>
                <a:schemeClr val="tx1"/>
              </a:buClr>
              <a:buNone/>
            </a:pPr>
            <a:endParaRPr lang="tr-TR" b="1" dirty="0"/>
          </a:p>
          <a:p>
            <a:pPr algn="just">
              <a:buClr>
                <a:schemeClr val="tx1"/>
              </a:buClr>
              <a:buFont typeface="Wingdings" pitchFamily="2" charset="2"/>
              <a:buChar char="Ø"/>
            </a:pPr>
            <a:r>
              <a:rPr lang="tr-TR" b="1" dirty="0" smtClean="0"/>
              <a:t>Eğitim-öğretim </a:t>
            </a:r>
            <a:r>
              <a:rPr lang="tr-TR" b="1" dirty="0"/>
              <a:t>ile ilgili </a:t>
            </a:r>
            <a:r>
              <a:rPr lang="tr-TR" b="1" dirty="0">
                <a:solidFill>
                  <a:srgbClr val="FF0000"/>
                </a:solidFill>
              </a:rPr>
              <a:t>ders seçme</a:t>
            </a:r>
            <a:r>
              <a:rPr lang="tr-TR" b="1" dirty="0" smtClean="0">
                <a:solidFill>
                  <a:srgbClr val="FF0000"/>
                </a:solidFill>
              </a:rPr>
              <a:t>, ders ekleme ve silme</a:t>
            </a:r>
            <a:r>
              <a:rPr lang="tr-TR" b="1" dirty="0" smtClean="0"/>
              <a:t> işlemlerinde size rehberlik eden kişidir.</a:t>
            </a:r>
          </a:p>
          <a:p>
            <a:pPr algn="just">
              <a:buClr>
                <a:schemeClr val="tx1"/>
              </a:buClr>
              <a:buFont typeface="Wingdings" pitchFamily="2" charset="2"/>
              <a:buChar char="Ø"/>
            </a:pPr>
            <a:r>
              <a:rPr lang="tr-TR" b="1" dirty="0" smtClean="0"/>
              <a:t>Danışman Öğretim Görevlilerini mesai saatleri dışında acil olmayan, yönetmeliklerde ve okulun internet sayfasında açıklaması yapılan konular için aramamalısınız… Yönetmelikleri ve ilgili dokümanları okumadan ve araştırmadan danışmanlara ve Öğrenci İşleri Birimi’ne soru sormayınız…</a:t>
            </a:r>
            <a:endParaRPr lang="tr-TR" b="1" dirty="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179512" y="2420888"/>
            <a:ext cx="8712968" cy="4320480"/>
          </a:xfrm>
        </p:spPr>
        <p:txBody>
          <a:bodyPr>
            <a:noAutofit/>
          </a:bodyPr>
          <a:lstStyle/>
          <a:p>
            <a:pPr algn="just"/>
            <a:r>
              <a:rPr lang="tr-TR" sz="2000" b="1" dirty="0" smtClean="0"/>
              <a:t>DERSLERİN </a:t>
            </a:r>
            <a:r>
              <a:rPr lang="tr-TR" sz="2000" b="1" u="sng" dirty="0" smtClean="0">
                <a:solidFill>
                  <a:srgbClr val="FF0000"/>
                </a:solidFill>
              </a:rPr>
              <a:t>%70</a:t>
            </a:r>
            <a:r>
              <a:rPr lang="tr-TR" sz="2000" b="1" dirty="0" smtClean="0">
                <a:solidFill>
                  <a:srgbClr val="FF0000"/>
                </a:solidFill>
              </a:rPr>
              <a:t>’ine </a:t>
            </a:r>
            <a:r>
              <a:rPr lang="tr-TR" sz="2000" b="1" dirty="0"/>
              <a:t>DEVAM ZORUNLULUĞU VARDIR. BU KURALA UYMAYAN ÖĞRENCİLER «</a:t>
            </a:r>
            <a:r>
              <a:rPr lang="tr-TR" sz="2000" b="1" dirty="0" smtClean="0">
                <a:solidFill>
                  <a:srgbClr val="FF0000"/>
                </a:solidFill>
              </a:rPr>
              <a:t>devamsızlıktan</a:t>
            </a:r>
            <a:r>
              <a:rPr lang="tr-TR" sz="2000" b="1" dirty="0"/>
              <a:t>» KALIRLAR. </a:t>
            </a:r>
          </a:p>
          <a:p>
            <a:pPr algn="just">
              <a:buFont typeface="Wingdings" pitchFamily="2" charset="2"/>
              <a:buChar char="q"/>
            </a:pPr>
            <a:endParaRPr lang="tr-TR" sz="2000" b="1" dirty="0" smtClean="0">
              <a:solidFill>
                <a:schemeClr val="bg1"/>
              </a:solidFill>
            </a:endParaRPr>
          </a:p>
          <a:p>
            <a:pPr algn="just">
              <a:buFont typeface="Wingdings" pitchFamily="2" charset="2"/>
              <a:buChar char="q"/>
            </a:pPr>
            <a:r>
              <a:rPr lang="tr-TR" sz="2000" b="1" dirty="0" smtClean="0"/>
              <a:t>Bir derse </a:t>
            </a:r>
            <a:r>
              <a:rPr lang="tr-TR" sz="2000" b="1" dirty="0"/>
              <a:t>devam </a:t>
            </a:r>
            <a:r>
              <a:rPr lang="tr-TR" sz="2000" b="1" dirty="0" smtClean="0"/>
              <a:t>etmeyen öğrenci </a:t>
            </a:r>
            <a:r>
              <a:rPr lang="tr-TR" sz="2000" b="1" dirty="0"/>
              <a:t>F2 ile </a:t>
            </a:r>
            <a:r>
              <a:rPr lang="tr-TR" sz="2000" b="1" dirty="0" smtClean="0"/>
              <a:t>başarısız sayılır ve o dersin final sınavına da giremez. </a:t>
            </a:r>
            <a:r>
              <a:rPr lang="tr-TR" sz="2000" b="1" dirty="0"/>
              <a:t>BU DERSİ TEKRAR ALDIKLARINDA DA DEVAM ZORUNLULUĞU DEVAM EDER.</a:t>
            </a:r>
          </a:p>
          <a:p>
            <a:pPr algn="just">
              <a:buFont typeface="Wingdings" pitchFamily="2" charset="2"/>
              <a:buChar char="q"/>
            </a:pPr>
            <a:endParaRPr lang="tr-TR" sz="2000" b="1" dirty="0"/>
          </a:p>
          <a:p>
            <a:pPr algn="just">
              <a:buFont typeface="Wingdings" pitchFamily="2" charset="2"/>
              <a:buChar char="q"/>
            </a:pPr>
            <a:r>
              <a:rPr lang="tr-TR" sz="2000" b="1" dirty="0" smtClean="0"/>
              <a:t>Öğrencinin önceki </a:t>
            </a:r>
            <a:r>
              <a:rPr lang="tr-TR" sz="2000" b="1" dirty="0"/>
              <a:t>yıllarda </a:t>
            </a:r>
            <a:r>
              <a:rPr lang="tr-TR" sz="2000" b="1" dirty="0" smtClean="0"/>
              <a:t>devam koşulunu sağladığı ancak başarısız olduğu (F1) dersler için devam </a:t>
            </a:r>
            <a:r>
              <a:rPr lang="tr-TR" sz="2000" b="1" dirty="0"/>
              <a:t>koşulu aranmaz. </a:t>
            </a:r>
          </a:p>
        </p:txBody>
      </p:sp>
      <p:sp>
        <p:nvSpPr>
          <p:cNvPr id="3" name="Dikdörtgen 2"/>
          <p:cNvSpPr/>
          <p:nvPr/>
        </p:nvSpPr>
        <p:spPr>
          <a:xfrm>
            <a:off x="1619672" y="505284"/>
            <a:ext cx="5184576" cy="11521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800" b="1" dirty="0" smtClean="0"/>
              <a:t>Devam Zorunluluğu</a:t>
            </a:r>
            <a:endParaRPr lang="tr-TR" sz="2800" b="1" dirty="0"/>
          </a:p>
        </p:txBody>
      </p:sp>
    </p:spTree>
    <p:extLst>
      <p:ext uri="{BB962C8B-B14F-4D97-AF65-F5344CB8AC3E}">
        <p14:creationId xmlns:p14="http://schemas.microsoft.com/office/powerpoint/2010/main" val="235291174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539552" y="764704"/>
            <a:ext cx="8229600" cy="1001266"/>
          </a:xfrm>
        </p:spPr>
        <p:txBody>
          <a:bodyPr/>
          <a:lstStyle/>
          <a:p>
            <a:pPr algn="ctr"/>
            <a:r>
              <a:rPr lang="tr-TR" b="1" dirty="0">
                <a:solidFill>
                  <a:srgbClr val="FFC000"/>
                </a:solidFill>
              </a:rPr>
              <a:t>PAÜ - DİSİPLİN YÖNETMELİĞİ</a:t>
            </a:r>
            <a:endParaRPr lang="tr-TR" dirty="0">
              <a:solidFill>
                <a:srgbClr val="FFC000"/>
              </a:solidFill>
            </a:endParaRPr>
          </a:p>
        </p:txBody>
      </p:sp>
      <p:sp>
        <p:nvSpPr>
          <p:cNvPr id="3" name="İçerik Yer Tutucusu 2"/>
          <p:cNvSpPr>
            <a:spLocks noGrp="1"/>
          </p:cNvSpPr>
          <p:nvPr>
            <p:ph idx="1"/>
          </p:nvPr>
        </p:nvSpPr>
        <p:spPr>
          <a:xfrm>
            <a:off x="395536" y="2204864"/>
            <a:ext cx="8229600" cy="4177936"/>
          </a:xfrm>
        </p:spPr>
        <p:txBody>
          <a:bodyPr>
            <a:normAutofit/>
          </a:bodyPr>
          <a:lstStyle/>
          <a:p>
            <a:pPr marL="0" indent="0" algn="just">
              <a:buFontTx/>
              <a:buNone/>
              <a:defRPr/>
            </a:pPr>
            <a:r>
              <a:rPr lang="tr-TR" b="1" u="sng" dirty="0">
                <a:solidFill>
                  <a:srgbClr val="FF0000"/>
                </a:solidFill>
              </a:rPr>
              <a:t>GELECEĞİNİZİ RİSKE ATMAK İSTEMİYORSANIZ;</a:t>
            </a:r>
          </a:p>
          <a:p>
            <a:pPr algn="just">
              <a:defRPr/>
            </a:pPr>
            <a:r>
              <a:rPr lang="tr-TR" b="1" dirty="0"/>
              <a:t>KOPYA TEŞEBBÜSÜNDE BULUNMAYIN</a:t>
            </a:r>
          </a:p>
          <a:p>
            <a:pPr algn="just">
              <a:defRPr/>
            </a:pPr>
            <a:r>
              <a:rPr lang="tr-TR" b="1" dirty="0"/>
              <a:t>KAVGA ETMEYİN</a:t>
            </a:r>
          </a:p>
          <a:p>
            <a:pPr algn="just">
              <a:defRPr/>
            </a:pPr>
            <a:r>
              <a:rPr lang="tr-TR" dirty="0"/>
              <a:t>DERSİN YÜRÜTÜMÜNÜ ENGELLEYECEK TAVIR VE DAVRANIŞLARDA </a:t>
            </a:r>
            <a:r>
              <a:rPr lang="tr-TR" dirty="0" smtClean="0"/>
              <a:t>BULUNMAYIN</a:t>
            </a:r>
          </a:p>
          <a:p>
            <a:pPr algn="just">
              <a:defRPr/>
            </a:pPr>
            <a:r>
              <a:rPr lang="tr-TR" dirty="0" smtClean="0"/>
              <a:t>OKULUN DONANIMIN VE DEMİRBAŞ MALZEMELERİNE DOKUNMAYIN, ZARAR VERMEYİN</a:t>
            </a:r>
          </a:p>
          <a:p>
            <a:pPr algn="just">
              <a:defRPr/>
            </a:pPr>
            <a:r>
              <a:rPr lang="tr-TR" dirty="0" smtClean="0"/>
              <a:t>OKULDAKİ İDARİ PERSONELLE İLETİŞİMİNİZDE SAYGILI OLUN</a:t>
            </a:r>
          </a:p>
          <a:p>
            <a:pPr algn="just">
              <a:defRPr/>
            </a:pPr>
            <a:r>
              <a:rPr lang="tr-TR" dirty="0" smtClean="0"/>
              <a:t>İNTERNET ÜZERİNDEN YAPTIĞINIZ PAYLAŞIMLARA DİKKAT EDİN.</a:t>
            </a:r>
            <a:endParaRPr lang="tr-TR" dirty="0"/>
          </a:p>
          <a:p>
            <a:pPr algn="just">
              <a:defRPr/>
            </a:pPr>
            <a:r>
              <a:rPr lang="tr-TR" b="1" dirty="0"/>
              <a:t>DİSİPLİN YÖNETMELİĞİNİ OKUYUN VE YASAKLANAN DAVRANIŞLARI YAPMAKTAN KAÇININ</a:t>
            </a:r>
            <a:r>
              <a:rPr lang="tr-TR" b="1" dirty="0" smtClean="0"/>
              <a:t>.</a:t>
            </a:r>
            <a:endParaRPr lang="tr-TR" b="1" dirty="0"/>
          </a:p>
        </p:txBody>
      </p:sp>
    </p:spTree>
    <p:extLst>
      <p:ext uri="{BB962C8B-B14F-4D97-AF65-F5344CB8AC3E}">
        <p14:creationId xmlns:p14="http://schemas.microsoft.com/office/powerpoint/2010/main" val="102250072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a:stretch>
            <a:fillRect/>
          </a:stretch>
        </p:blipFill>
        <p:spPr>
          <a:xfrm>
            <a:off x="827584" y="1556792"/>
            <a:ext cx="7491366" cy="4447381"/>
          </a:xfrm>
          <a:prstGeom prst="rect">
            <a:avLst/>
          </a:prstGeom>
        </p:spPr>
      </p:pic>
    </p:spTree>
    <p:extLst>
      <p:ext uri="{BB962C8B-B14F-4D97-AF65-F5344CB8AC3E}">
        <p14:creationId xmlns:p14="http://schemas.microsoft.com/office/powerpoint/2010/main" val="174960306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a:stretch>
            <a:fillRect/>
          </a:stretch>
        </p:blipFill>
        <p:spPr>
          <a:xfrm>
            <a:off x="-12576" y="836712"/>
            <a:ext cx="9144000" cy="5134429"/>
          </a:xfrm>
          <a:prstGeom prst="rect">
            <a:avLst/>
          </a:prstGeom>
        </p:spPr>
      </p:pic>
      <p:sp>
        <p:nvSpPr>
          <p:cNvPr id="5" name="Oval 4"/>
          <p:cNvSpPr/>
          <p:nvPr/>
        </p:nvSpPr>
        <p:spPr>
          <a:xfrm>
            <a:off x="1259632" y="3645024"/>
            <a:ext cx="1368152" cy="72008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6" name="Resim 5"/>
          <p:cNvPicPr>
            <a:picLocks noChangeAspect="1"/>
          </p:cNvPicPr>
          <p:nvPr/>
        </p:nvPicPr>
        <p:blipFill>
          <a:blip r:embed="rId3"/>
          <a:stretch>
            <a:fillRect/>
          </a:stretch>
        </p:blipFill>
        <p:spPr>
          <a:xfrm>
            <a:off x="1259632" y="620688"/>
            <a:ext cx="1390008" cy="743776"/>
          </a:xfrm>
          <a:prstGeom prst="rect">
            <a:avLst/>
          </a:prstGeom>
        </p:spPr>
      </p:pic>
      <p:cxnSp>
        <p:nvCxnSpPr>
          <p:cNvPr id="9" name="Düz Ok Bağlayıcısı 8"/>
          <p:cNvCxnSpPr/>
          <p:nvPr/>
        </p:nvCxnSpPr>
        <p:spPr>
          <a:xfrm flipH="1">
            <a:off x="2649640" y="620688"/>
            <a:ext cx="698224" cy="371888"/>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Düz Ok Bağlayıcısı 10"/>
          <p:cNvCxnSpPr/>
          <p:nvPr/>
        </p:nvCxnSpPr>
        <p:spPr>
          <a:xfrm flipH="1">
            <a:off x="2555776" y="3459080"/>
            <a:ext cx="698224" cy="371888"/>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5974701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kutusu 3"/>
          <p:cNvSpPr txBox="1"/>
          <p:nvPr/>
        </p:nvSpPr>
        <p:spPr>
          <a:xfrm>
            <a:off x="395536" y="404664"/>
            <a:ext cx="8208912" cy="6524863"/>
          </a:xfrm>
          <a:prstGeom prst="rect">
            <a:avLst/>
          </a:prstGeom>
          <a:noFill/>
        </p:spPr>
        <p:txBody>
          <a:bodyPr wrap="square" rtlCol="0">
            <a:spAutoFit/>
          </a:bodyPr>
          <a:lstStyle/>
          <a:p>
            <a:pPr algn="ctr"/>
            <a:endParaRPr lang="tr-TR" sz="3200" b="1" dirty="0" smtClean="0">
              <a:solidFill>
                <a:srgbClr val="FFC000"/>
              </a:solidFill>
            </a:endParaRPr>
          </a:p>
          <a:p>
            <a:pPr algn="ctr"/>
            <a:r>
              <a:rPr lang="tr-TR" sz="3200" b="1" dirty="0" smtClean="0">
                <a:solidFill>
                  <a:srgbClr val="FFC000"/>
                </a:solidFill>
              </a:rPr>
              <a:t>Ortak </a:t>
            </a:r>
            <a:r>
              <a:rPr lang="tr-TR" sz="3200" b="1" dirty="0">
                <a:solidFill>
                  <a:srgbClr val="FFC000"/>
                </a:solidFill>
              </a:rPr>
              <a:t>Z</a:t>
            </a:r>
            <a:r>
              <a:rPr lang="tr-TR" sz="3200" b="1" dirty="0" smtClean="0">
                <a:solidFill>
                  <a:srgbClr val="FFC000"/>
                </a:solidFill>
              </a:rPr>
              <a:t>orunlu </a:t>
            </a:r>
            <a:r>
              <a:rPr lang="tr-TR" sz="3200" b="1" dirty="0">
                <a:solidFill>
                  <a:srgbClr val="FFC000"/>
                </a:solidFill>
              </a:rPr>
              <a:t>D</a:t>
            </a:r>
            <a:r>
              <a:rPr lang="tr-TR" sz="3200" b="1" dirty="0" smtClean="0">
                <a:solidFill>
                  <a:srgbClr val="FFC000"/>
                </a:solidFill>
              </a:rPr>
              <a:t>ersler </a:t>
            </a:r>
            <a:r>
              <a:rPr lang="tr-TR" sz="3200" b="1" dirty="0">
                <a:solidFill>
                  <a:srgbClr val="FFC000"/>
                </a:solidFill>
              </a:rPr>
              <a:t>(OZD</a:t>
            </a:r>
            <a:r>
              <a:rPr lang="tr-TR" sz="3200" b="1" dirty="0" smtClean="0">
                <a:solidFill>
                  <a:srgbClr val="FFC000"/>
                </a:solidFill>
              </a:rPr>
              <a:t>)</a:t>
            </a:r>
          </a:p>
          <a:p>
            <a:pPr algn="just">
              <a:lnSpc>
                <a:spcPct val="150000"/>
              </a:lnSpc>
            </a:pPr>
            <a:endParaRPr lang="tr-TR" sz="2000" dirty="0" smtClean="0"/>
          </a:p>
          <a:p>
            <a:pPr algn="just">
              <a:lnSpc>
                <a:spcPct val="150000"/>
              </a:lnSpc>
            </a:pPr>
            <a:endParaRPr lang="tr-TR" sz="2000" dirty="0"/>
          </a:p>
          <a:p>
            <a:pPr algn="just">
              <a:lnSpc>
                <a:spcPct val="150000"/>
              </a:lnSpc>
            </a:pPr>
            <a:endParaRPr lang="tr-TR" sz="2000" dirty="0"/>
          </a:p>
          <a:p>
            <a:pPr algn="ctr">
              <a:lnSpc>
                <a:spcPct val="150000"/>
              </a:lnSpc>
            </a:pPr>
            <a:r>
              <a:rPr lang="tr-TR" sz="1600" dirty="0"/>
              <a:t>Bu dersler, dersleri yürüten öğretim elemanları tarafından canlı (eş zamanlı) şekilde, sesli ve görüntülü olarak İnternet ortamında </a:t>
            </a:r>
            <a:r>
              <a:rPr lang="tr-TR" sz="1600" dirty="0" smtClean="0"/>
              <a:t>İŞLENECEKTİR. </a:t>
            </a:r>
          </a:p>
          <a:p>
            <a:pPr algn="ctr">
              <a:lnSpc>
                <a:spcPct val="150000"/>
              </a:lnSpc>
            </a:pPr>
            <a:r>
              <a:rPr lang="tr-TR" sz="1600" dirty="0" smtClean="0"/>
              <a:t>Dersler daha sonraki günlerde </a:t>
            </a:r>
            <a:r>
              <a:rPr lang="tr-TR" sz="1600" b="1" dirty="0" smtClean="0"/>
              <a:t>kayıttan</a:t>
            </a:r>
            <a:r>
              <a:rPr lang="tr-TR" sz="1600" dirty="0" smtClean="0"/>
              <a:t> da İZLENEBİLMEKTEDİR.</a:t>
            </a:r>
          </a:p>
          <a:p>
            <a:pPr algn="ctr">
              <a:lnSpc>
                <a:spcPct val="150000"/>
              </a:lnSpc>
            </a:pPr>
            <a:r>
              <a:rPr lang="tr-TR" sz="1600" dirty="0" smtClean="0"/>
              <a:t> </a:t>
            </a:r>
          </a:p>
          <a:p>
            <a:pPr algn="just">
              <a:lnSpc>
                <a:spcPct val="150000"/>
              </a:lnSpc>
            </a:pPr>
            <a:r>
              <a:rPr lang="tr-TR" sz="1600" dirty="0"/>
              <a:t>Ortak zorunlu derslerde devam şartını sağlayabilmek için </a:t>
            </a:r>
            <a:r>
              <a:rPr lang="tr-TR" sz="1600" b="1" dirty="0"/>
              <a:t>mutlaka canlı derslere katılmak zorunlu değildir.</a:t>
            </a:r>
            <a:r>
              <a:rPr lang="tr-TR" sz="1600" dirty="0"/>
              <a:t> Devam şartını sağlayabilmek için</a:t>
            </a:r>
            <a:r>
              <a:rPr lang="tr-TR" sz="1600" b="1" dirty="0"/>
              <a:t> ders videolarını izlemek ya da sunulara bakmak da yeterlidir.</a:t>
            </a:r>
            <a:r>
              <a:rPr lang="tr-TR" sz="1600" dirty="0"/>
              <a:t> Ortak zorunlu derslerde önemli olan sizin ders içeriklerine ulaşmanız ve sınavlarda başarılı olmanızdır. Başka deyişle odaklanmanız gerek konu devamsızlık değil </a:t>
            </a:r>
            <a:r>
              <a:rPr lang="tr-TR" sz="1600" b="1" dirty="0"/>
              <a:t>sunulara, canlı derslere ya da ders videolarına </a:t>
            </a:r>
            <a:r>
              <a:rPr lang="tr-TR" sz="1600" dirty="0"/>
              <a:t>çalışarak dersleri </a:t>
            </a:r>
            <a:r>
              <a:rPr lang="tr-TR" sz="1600" dirty="0" smtClean="0"/>
              <a:t>geçmektir.</a:t>
            </a:r>
            <a:endParaRPr lang="tr-TR" sz="1600" dirty="0"/>
          </a:p>
          <a:p>
            <a:pPr algn="just">
              <a:lnSpc>
                <a:spcPct val="150000"/>
              </a:lnSpc>
            </a:pPr>
            <a:endParaRPr lang="tr-TR" sz="1600" dirty="0" smtClean="0"/>
          </a:p>
        </p:txBody>
      </p:sp>
    </p:spTree>
    <p:extLst>
      <p:ext uri="{BB962C8B-B14F-4D97-AF65-F5344CB8AC3E}">
        <p14:creationId xmlns:p14="http://schemas.microsoft.com/office/powerpoint/2010/main" val="278762187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971600" y="2276872"/>
            <a:ext cx="7128792" cy="3744416"/>
          </a:xfrm>
        </p:spPr>
        <p:txBody>
          <a:bodyPr>
            <a:normAutofit fontScale="55000" lnSpcReduction="20000"/>
          </a:bodyPr>
          <a:lstStyle/>
          <a:p>
            <a:pPr marL="0" indent="0">
              <a:buNone/>
            </a:pPr>
            <a:r>
              <a:rPr lang="tr-TR" dirty="0"/>
              <a:t>Değerli öğrenciler;</a:t>
            </a:r>
            <a:br>
              <a:rPr lang="tr-TR" dirty="0"/>
            </a:br>
            <a:r>
              <a:rPr lang="tr-TR" dirty="0"/>
              <a:t/>
            </a:r>
            <a:br>
              <a:rPr lang="tr-TR" dirty="0"/>
            </a:br>
            <a:r>
              <a:rPr lang="tr-TR" dirty="0"/>
              <a:t>Uzaktan eğitimde ortak zorunlu derslerin işlenişine dair bazı endişeleriniz olduğunu biliyoruz. Lütfen aşağıdaki açıklamaları okuyun. Okuduğunuzda neredeyse aklınızdaki tüm sorulara cevap bulmuş olacak ve rahatlayacaksınız.</a:t>
            </a:r>
            <a:br>
              <a:rPr lang="tr-TR" dirty="0"/>
            </a:br>
            <a:r>
              <a:rPr lang="tr-TR" dirty="0"/>
              <a:t/>
            </a:r>
            <a:br>
              <a:rPr lang="tr-TR" dirty="0"/>
            </a:br>
            <a:r>
              <a:rPr lang="tr-TR" dirty="0"/>
              <a:t>Ortak zorunlu derslerde devam şartını sağlayabilmek için </a:t>
            </a:r>
            <a:r>
              <a:rPr lang="tr-TR" b="1" dirty="0"/>
              <a:t>mutlaka canlı derslere katılmak zorunlu değildir.</a:t>
            </a:r>
            <a:r>
              <a:rPr lang="tr-TR" dirty="0"/>
              <a:t> Devam şartını sağlayabilmek için</a:t>
            </a:r>
            <a:r>
              <a:rPr lang="tr-TR" b="1" dirty="0"/>
              <a:t> ders videolarını izlemek ya da sunulara bakmak da yeterlidir.</a:t>
            </a:r>
            <a:r>
              <a:rPr lang="tr-TR" dirty="0"/>
              <a:t> Ortak zorunlu derslerde önemli olan sizin ders içeriklerine ulaşmanız ve sınavlarda başarılı olmanızdır. Başka deyişle odaklanmanız gerek konu devamsızlık değil </a:t>
            </a:r>
            <a:r>
              <a:rPr lang="tr-TR" b="1" dirty="0"/>
              <a:t>sunulara, canlı derslere ya da ders videolarına </a:t>
            </a:r>
            <a:r>
              <a:rPr lang="tr-TR" dirty="0"/>
              <a:t>çalışarak dersleri geçmektir. Devam için </a:t>
            </a:r>
            <a:r>
              <a:rPr lang="tr-TR" b="1" dirty="0"/>
              <a:t>14 haftalı</a:t>
            </a:r>
            <a:r>
              <a:rPr lang="tr-TR" dirty="0"/>
              <a:t>k dönemde </a:t>
            </a:r>
            <a:r>
              <a:rPr lang="tr-TR" b="1" dirty="0"/>
              <a:t>7 hafta</a:t>
            </a:r>
            <a:r>
              <a:rPr lang="tr-TR" dirty="0"/>
              <a:t> bunları yapmak yeterlidir. Ancak tabii ki başarınızı not olarak artırmak için daha fazla katılım sağlamanız ve çalışmanız yerinde olacaktır. </a:t>
            </a:r>
            <a:br>
              <a:rPr lang="tr-TR" dirty="0"/>
            </a:br>
            <a:r>
              <a:rPr lang="tr-TR" dirty="0"/>
              <a:t/>
            </a:r>
            <a:br>
              <a:rPr lang="tr-TR" dirty="0"/>
            </a:br>
            <a:r>
              <a:rPr lang="tr-TR" dirty="0"/>
              <a:t>Sınıf ortamındaki hoca iletişimini yakalamak, soru sormak, derse katılmak istiyorsanız canlı dersleri </a:t>
            </a:r>
            <a:r>
              <a:rPr lang="tr-TR" b="1" dirty="0"/>
              <a:t>tercih edebilirsiniz</a:t>
            </a:r>
            <a:r>
              <a:rPr lang="tr-TR" dirty="0"/>
              <a:t>. Ders kayıtlarını ya da canlı </a:t>
            </a:r>
            <a:r>
              <a:rPr lang="tr-TR" dirty="0" err="1"/>
              <a:t>desleri</a:t>
            </a:r>
            <a:r>
              <a:rPr lang="tr-TR" dirty="0"/>
              <a:t> sistemde görülen bütün hocalardan takip edebilirsiniz. Bütün hocalarınız aynı ortak konuları anlatmaktadır. Zaten sunuları da ortaktır.</a:t>
            </a:r>
            <a:br>
              <a:rPr lang="tr-TR" dirty="0"/>
            </a:br>
            <a:r>
              <a:rPr lang="tr-TR" dirty="0"/>
              <a:t/>
            </a:r>
            <a:br>
              <a:rPr lang="tr-TR" dirty="0"/>
            </a:br>
            <a:r>
              <a:rPr lang="tr-TR" dirty="0"/>
              <a:t>Vizeler sistemde internet üstünden yapılacaktır. Finaller okulunuzda diğer dersler gibi sınıflarda yapılacaktır. Vizenin başarıya oranı </a:t>
            </a:r>
            <a:r>
              <a:rPr lang="tr-TR" b="1" dirty="0"/>
              <a:t>% 20 finalin %80'dir.</a:t>
            </a:r>
            <a:r>
              <a:rPr lang="tr-TR" dirty="0"/>
              <a:t> Vizenizi size bildirilecek hafta içinde, bir hafta boyunca</a:t>
            </a:r>
            <a:r>
              <a:rPr lang="tr-TR" b="1" dirty="0"/>
              <a:t> istediğiniz zaman internete girerek yapabileceksiniz.</a:t>
            </a:r>
            <a:r>
              <a:rPr lang="tr-TR" dirty="0"/>
              <a:t/>
            </a:r>
            <a:br>
              <a:rPr lang="tr-TR" dirty="0"/>
            </a:br>
            <a:r>
              <a:rPr lang="tr-TR" dirty="0"/>
              <a:t/>
            </a:r>
            <a:br>
              <a:rPr lang="tr-TR" dirty="0"/>
            </a:br>
            <a:r>
              <a:rPr lang="tr-TR" dirty="0"/>
              <a:t>Uzaktan eğitimin işleyişini anladığınızda kendinizi daha rahat hissedeceksiniz. </a:t>
            </a:r>
            <a:br>
              <a:rPr lang="tr-TR" dirty="0"/>
            </a:br>
            <a:r>
              <a:rPr lang="tr-TR" dirty="0"/>
              <a:t/>
            </a:r>
            <a:br>
              <a:rPr lang="tr-TR" dirty="0"/>
            </a:br>
            <a:r>
              <a:rPr lang="tr-TR" dirty="0"/>
              <a:t>Başarılar.</a:t>
            </a:r>
            <a:br>
              <a:rPr lang="tr-TR" dirty="0"/>
            </a:br>
            <a:r>
              <a:rPr lang="tr-TR" dirty="0"/>
              <a:t>Dr. </a:t>
            </a:r>
            <a:r>
              <a:rPr lang="tr-TR" dirty="0" err="1"/>
              <a:t>Öğr</a:t>
            </a:r>
            <a:r>
              <a:rPr lang="tr-TR" dirty="0"/>
              <a:t>. Üyesi Hurşit Cem SALAR</a:t>
            </a:r>
            <a:br>
              <a:rPr lang="tr-TR" dirty="0"/>
            </a:br>
            <a:r>
              <a:rPr lang="tr-TR" dirty="0"/>
              <a:t>PETEK Merkez MÜDÜRÜ</a:t>
            </a:r>
            <a:br>
              <a:rPr lang="tr-TR" dirty="0"/>
            </a:br>
            <a:r>
              <a:rPr lang="tr-TR" dirty="0"/>
              <a:t>csalar@pau.edu.tr</a:t>
            </a:r>
            <a:br>
              <a:rPr lang="tr-TR" dirty="0"/>
            </a:br>
            <a:r>
              <a:rPr lang="tr-TR" dirty="0"/>
              <a:t>0 258 296 10 35</a:t>
            </a:r>
          </a:p>
        </p:txBody>
      </p:sp>
      <p:sp>
        <p:nvSpPr>
          <p:cNvPr id="4" name="Metin kutusu 3"/>
          <p:cNvSpPr txBox="1"/>
          <p:nvPr/>
        </p:nvSpPr>
        <p:spPr>
          <a:xfrm>
            <a:off x="755576" y="1052736"/>
            <a:ext cx="7560840" cy="369332"/>
          </a:xfrm>
          <a:prstGeom prst="rect">
            <a:avLst/>
          </a:prstGeom>
          <a:noFill/>
        </p:spPr>
        <p:txBody>
          <a:bodyPr wrap="square" rtlCol="0">
            <a:spAutoFit/>
          </a:bodyPr>
          <a:lstStyle/>
          <a:p>
            <a:pPr algn="ctr"/>
            <a:r>
              <a:rPr lang="tr-TR" b="1" dirty="0" smtClean="0">
                <a:solidFill>
                  <a:srgbClr val="FFC000"/>
                </a:solidFill>
              </a:rPr>
              <a:t>Sizlerin Mail Kutunuzda Olan Bilgilendirme Metni:</a:t>
            </a:r>
            <a:endParaRPr lang="tr-TR" b="1" dirty="0">
              <a:solidFill>
                <a:srgbClr val="FFC000"/>
              </a:solidFill>
            </a:endParaRPr>
          </a:p>
        </p:txBody>
      </p:sp>
    </p:spTree>
    <p:extLst>
      <p:ext uri="{BB962C8B-B14F-4D97-AF65-F5344CB8AC3E}">
        <p14:creationId xmlns:p14="http://schemas.microsoft.com/office/powerpoint/2010/main" val="137259127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2428861" y="3286124"/>
            <a:ext cx="4214843" cy="1399032"/>
          </a:xfrm>
        </p:spPr>
        <p:txBody>
          <a:bodyPr/>
          <a:lstStyle/>
          <a:p>
            <a:r>
              <a:rPr lang="tr-TR" b="1" i="1" dirty="0" smtClean="0">
                <a:solidFill>
                  <a:srgbClr val="FF0000"/>
                </a:solidFill>
                <a:latin typeface="Times New Roman" pitchFamily="18" charset="0"/>
                <a:cs typeface="Times New Roman" pitchFamily="18" charset="0"/>
              </a:rPr>
              <a:t>TEŞEKKÜRLER</a:t>
            </a:r>
            <a:endParaRPr lang="tr-TR" b="1" i="1" dirty="0">
              <a:solidFill>
                <a:srgbClr val="FF0000"/>
              </a:solidFill>
              <a:latin typeface="Times New Roman" pitchFamily="18" charset="0"/>
              <a:cs typeface="Times New Roman" pitchFamily="18" charset="0"/>
            </a:endParaRPr>
          </a:p>
        </p:txBody>
      </p:sp>
      <p:pic>
        <p:nvPicPr>
          <p:cNvPr id="3074" name="Picture 2" descr="C:\Users\asus\Desktop\imagesCA03IQV0.jpg"/>
          <p:cNvPicPr>
            <a:picLocks noGrp="1" noChangeAspect="1" noChangeArrowheads="1"/>
          </p:cNvPicPr>
          <p:nvPr>
            <p:ph idx="1"/>
          </p:nvPr>
        </p:nvPicPr>
        <p:blipFill>
          <a:blip r:embed="rId2"/>
          <a:srcRect/>
          <a:stretch>
            <a:fillRect/>
          </a:stretch>
        </p:blipFill>
        <p:spPr bwMode="auto">
          <a:xfrm>
            <a:off x="0" y="1412776"/>
            <a:ext cx="9144000" cy="5698901"/>
          </a:xfrm>
          <a:prstGeom prst="rect">
            <a:avLst/>
          </a:prstGeom>
          <a:noFill/>
        </p:spPr>
      </p:pic>
      <p:sp>
        <p:nvSpPr>
          <p:cNvPr id="5" name="4 Metin kutusu"/>
          <p:cNvSpPr txBox="1"/>
          <p:nvPr/>
        </p:nvSpPr>
        <p:spPr>
          <a:xfrm>
            <a:off x="2428862" y="2500306"/>
            <a:ext cx="4429156" cy="769441"/>
          </a:xfrm>
          <a:prstGeom prst="rect">
            <a:avLst/>
          </a:prstGeom>
          <a:noFill/>
        </p:spPr>
        <p:txBody>
          <a:bodyPr wrap="square" rtlCol="0">
            <a:spAutoFit/>
          </a:bodyPr>
          <a:lstStyle/>
          <a:p>
            <a:pPr algn="ctr"/>
            <a:r>
              <a:rPr lang="tr-TR" sz="4400" b="1" dirty="0" smtClean="0">
                <a:solidFill>
                  <a:srgbClr val="FF3333"/>
                </a:solidFill>
                <a:latin typeface="Tahoma" pitchFamily="34" charset="0"/>
                <a:ea typeface="Tahoma" pitchFamily="34" charset="0"/>
                <a:cs typeface="Tahoma" pitchFamily="34" charset="0"/>
              </a:rPr>
              <a:t>TEŞEKKÜRLER</a:t>
            </a:r>
            <a:endParaRPr lang="tr-TR" sz="4400" b="1" dirty="0">
              <a:solidFill>
                <a:srgbClr val="FF3333"/>
              </a:solidFill>
              <a:latin typeface="Tahoma" pitchFamily="34" charset="0"/>
              <a:ea typeface="Tahoma" pitchFamily="34" charset="0"/>
              <a:cs typeface="Tahoma" pitchFamily="34"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2700" b="1" i="1" dirty="0"/>
              <a:t>YÜKSEKOKULLAR</a:t>
            </a:r>
          </a:p>
        </p:txBody>
      </p:sp>
      <p:sp>
        <p:nvSpPr>
          <p:cNvPr id="3" name="İçerik Yer Tutucusu 2"/>
          <p:cNvSpPr>
            <a:spLocks noGrp="1"/>
          </p:cNvSpPr>
          <p:nvPr>
            <p:ph idx="1"/>
          </p:nvPr>
        </p:nvSpPr>
        <p:spPr/>
        <p:txBody>
          <a:bodyPr>
            <a:normAutofit/>
          </a:bodyPr>
          <a:lstStyle/>
          <a:p>
            <a:pPr marL="0" indent="0" algn="r">
              <a:lnSpc>
                <a:spcPct val="150000"/>
              </a:lnSpc>
              <a:buNone/>
            </a:pPr>
            <a:r>
              <a:rPr lang="tr-TR" sz="1500" dirty="0"/>
              <a:t>Yabancı Diller Yüksekokulu</a:t>
            </a:r>
          </a:p>
        </p:txBody>
      </p:sp>
      <p:sp>
        <p:nvSpPr>
          <p:cNvPr id="4" name="Slayt Numarası Yer Tutucusu 3"/>
          <p:cNvSpPr>
            <a:spLocks noGrp="1"/>
          </p:cNvSpPr>
          <p:nvPr>
            <p:ph type="sldNum" sz="quarter" idx="12"/>
          </p:nvPr>
        </p:nvSpPr>
        <p:spPr/>
        <p:txBody>
          <a:bodyPr/>
          <a:lstStyle/>
          <a:p>
            <a:fld id="{F302176B-0E47-46AC-8F43-DAB4B8A37D06}" type="slidenum">
              <a:rPr lang="tr-TR" smtClean="0"/>
              <a:pPr/>
              <a:t>6</a:t>
            </a:fld>
            <a:endParaRPr lang="tr-TR"/>
          </a:p>
        </p:txBody>
      </p:sp>
      <p:pic>
        <p:nvPicPr>
          <p:cNvPr id="5" name="Resim 4"/>
          <p:cNvPicPr>
            <a:picLocks noChangeAspect="1"/>
          </p:cNvPicPr>
          <p:nvPr/>
        </p:nvPicPr>
        <p:blipFill>
          <a:blip r:embed="rId2" cstate="print">
            <a:extLst>
              <a:ext uri="{BEBA8EAE-BF5A-486C-A8C5-ECC9F3942E4B}">
                <a14:imgProps xmlns:a14="http://schemas.microsoft.com/office/drawing/2010/main">
                  <a14:imgLayer r:embed="rId3">
                    <a14:imgEffect>
                      <a14:colorTemperature colorTemp="6115"/>
                    </a14:imgEffect>
                    <a14:imgEffect>
                      <a14:brightnessContrast bright="16000" contrast="11000"/>
                    </a14:imgEffect>
                  </a14:imgLayer>
                </a14:imgProps>
              </a:ext>
              <a:ext uri="{28A0092B-C50C-407E-A947-70E740481C1C}">
                <a14:useLocalDpi xmlns:a14="http://schemas.microsoft.com/office/drawing/2010/main" val="0"/>
              </a:ext>
            </a:extLst>
          </a:blip>
          <a:stretch>
            <a:fillRect/>
          </a:stretch>
        </p:blipFill>
        <p:spPr>
          <a:xfrm>
            <a:off x="564290" y="2400301"/>
            <a:ext cx="3685107" cy="2454281"/>
          </a:xfrm>
          <a:prstGeom prst="rect">
            <a:avLst/>
          </a:prstGeom>
        </p:spPr>
      </p:pic>
    </p:spTree>
    <p:extLst>
      <p:ext uri="{BB962C8B-B14F-4D97-AF65-F5344CB8AC3E}">
        <p14:creationId xmlns:p14="http://schemas.microsoft.com/office/powerpoint/2010/main" val="2782374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2700" b="1" i="1" dirty="0"/>
              <a:t>MESLEK YÜKSEKOKULLARI</a:t>
            </a:r>
          </a:p>
        </p:txBody>
      </p:sp>
      <p:sp>
        <p:nvSpPr>
          <p:cNvPr id="3" name="İçerik Yer Tutucusu 2"/>
          <p:cNvSpPr>
            <a:spLocks noGrp="1"/>
          </p:cNvSpPr>
          <p:nvPr>
            <p:ph idx="1"/>
          </p:nvPr>
        </p:nvSpPr>
        <p:spPr>
          <a:xfrm>
            <a:off x="683568" y="2276872"/>
            <a:ext cx="7946083" cy="3182457"/>
          </a:xfrm>
        </p:spPr>
        <p:txBody>
          <a:bodyPr numCol="2">
            <a:normAutofit/>
          </a:bodyPr>
          <a:lstStyle/>
          <a:p>
            <a:pPr marL="0" indent="0">
              <a:buNone/>
            </a:pPr>
            <a:r>
              <a:rPr lang="tr-TR" sz="1125" dirty="0"/>
              <a:t>Acıpayam Meslek Yüksekokulu</a:t>
            </a:r>
          </a:p>
          <a:p>
            <a:pPr marL="0" indent="0">
              <a:buNone/>
            </a:pPr>
            <a:r>
              <a:rPr lang="tr-TR" sz="1125" dirty="0"/>
              <a:t>Bekilli Meslek Yüksekokulu</a:t>
            </a:r>
          </a:p>
          <a:p>
            <a:pPr marL="0" indent="0">
              <a:buNone/>
            </a:pPr>
            <a:r>
              <a:rPr lang="tr-TR" sz="1125" dirty="0"/>
              <a:t>Bozkurt Meslek Yüksekokulu</a:t>
            </a:r>
          </a:p>
          <a:p>
            <a:pPr marL="0" indent="0">
              <a:buNone/>
            </a:pPr>
            <a:r>
              <a:rPr lang="tr-TR" sz="1125" dirty="0"/>
              <a:t>Buldan Meslek Yüksekokulu</a:t>
            </a:r>
          </a:p>
          <a:p>
            <a:pPr marL="0" indent="0">
              <a:buNone/>
            </a:pPr>
            <a:r>
              <a:rPr lang="tr-TR" sz="1125" dirty="0"/>
              <a:t>Çal Meslek Yüksekokulu</a:t>
            </a:r>
          </a:p>
          <a:p>
            <a:pPr marL="0" indent="0">
              <a:buNone/>
            </a:pPr>
            <a:r>
              <a:rPr lang="tr-TR" sz="1125" dirty="0"/>
              <a:t>Çameli Meslek Yüksekokulu</a:t>
            </a:r>
          </a:p>
          <a:p>
            <a:pPr marL="0" indent="0">
              <a:buNone/>
            </a:pPr>
            <a:r>
              <a:rPr lang="tr-TR" sz="1125" dirty="0"/>
              <a:t>Çardak Organize Sanayi Bölgesi Meslek Yüksekokulu</a:t>
            </a:r>
          </a:p>
          <a:p>
            <a:pPr marL="0" indent="0">
              <a:buNone/>
            </a:pPr>
            <a:r>
              <a:rPr lang="tr-TR" sz="1125" dirty="0"/>
              <a:t>Çivril Atasay Kamer Meslek </a:t>
            </a:r>
            <a:r>
              <a:rPr lang="tr-TR" sz="1125" dirty="0" smtClean="0"/>
              <a:t>Yüksekokulu</a:t>
            </a:r>
            <a:endParaRPr lang="tr-TR" sz="1125" dirty="0"/>
          </a:p>
          <a:p>
            <a:pPr marL="0" indent="0">
              <a:buNone/>
            </a:pPr>
            <a:endParaRPr lang="tr-TR" sz="1125" dirty="0"/>
          </a:p>
          <a:p>
            <a:pPr marL="0" indent="0">
              <a:buNone/>
            </a:pPr>
            <a:endParaRPr lang="tr-TR" sz="1125" dirty="0" smtClean="0"/>
          </a:p>
          <a:p>
            <a:pPr marL="0" indent="0">
              <a:buNone/>
            </a:pPr>
            <a:r>
              <a:rPr lang="tr-TR" sz="1125" dirty="0" smtClean="0"/>
              <a:t>Denizli </a:t>
            </a:r>
            <a:r>
              <a:rPr lang="tr-TR" sz="1125" dirty="0"/>
              <a:t>Sağlık Hizmetleri Meslek </a:t>
            </a:r>
            <a:r>
              <a:rPr lang="tr-TR" sz="1125" dirty="0" smtClean="0"/>
              <a:t>Yüksekokulu</a:t>
            </a:r>
            <a:endParaRPr lang="tr-TR" sz="1125" dirty="0"/>
          </a:p>
          <a:p>
            <a:pPr marL="0" indent="0">
              <a:buNone/>
            </a:pPr>
            <a:r>
              <a:rPr lang="tr-TR" sz="1125" dirty="0"/>
              <a:t>Denizli Sosyal Bilimler Meslek Yüksekokulu</a:t>
            </a:r>
          </a:p>
          <a:p>
            <a:pPr marL="0" indent="0">
              <a:buNone/>
            </a:pPr>
            <a:r>
              <a:rPr lang="tr-TR" sz="1125" dirty="0"/>
              <a:t>Denizli Teknik Bilimler Meslek Yüksekokulu</a:t>
            </a:r>
          </a:p>
          <a:p>
            <a:pPr marL="0" indent="0">
              <a:buNone/>
            </a:pPr>
            <a:r>
              <a:rPr lang="tr-TR" sz="1125" dirty="0"/>
              <a:t>Honaz Meslek Yüksekokulu</a:t>
            </a:r>
          </a:p>
          <a:p>
            <a:pPr marL="0" indent="0">
              <a:buNone/>
            </a:pPr>
            <a:r>
              <a:rPr lang="tr-TR" sz="1125" b="1" dirty="0"/>
              <a:t>Kale Meslek Yüksekokulu</a:t>
            </a:r>
          </a:p>
          <a:p>
            <a:pPr marL="0" indent="0">
              <a:buNone/>
            </a:pPr>
            <a:r>
              <a:rPr lang="tr-TR" sz="1125" dirty="0"/>
              <a:t>Sarayköy Meslek Yüksekokulu</a:t>
            </a:r>
          </a:p>
          <a:p>
            <a:pPr marL="0" indent="0">
              <a:buNone/>
            </a:pPr>
            <a:r>
              <a:rPr lang="tr-TR" sz="1125" dirty="0"/>
              <a:t>Serinhisar Meslek Yüksekokulu</a:t>
            </a:r>
          </a:p>
          <a:p>
            <a:pPr marL="0" indent="0">
              <a:buNone/>
            </a:pPr>
            <a:r>
              <a:rPr lang="tr-TR" sz="1125" dirty="0"/>
              <a:t>Tavas Meslek Yüksekokulu</a:t>
            </a:r>
          </a:p>
          <a:p>
            <a:pPr marL="0" indent="0">
              <a:buNone/>
            </a:pPr>
            <a:r>
              <a:rPr lang="tr-TR" sz="1125" dirty="0"/>
              <a:t>Tavas Sağlık Hizmetleri Sağlık Meslek Yüksekokulu</a:t>
            </a:r>
          </a:p>
          <a:p>
            <a:pPr marL="0" indent="0">
              <a:buNone/>
            </a:pPr>
            <a:endParaRPr lang="tr-TR" dirty="0"/>
          </a:p>
        </p:txBody>
      </p:sp>
      <p:sp>
        <p:nvSpPr>
          <p:cNvPr id="4" name="Slayt Numarası Yer Tutucusu 3"/>
          <p:cNvSpPr>
            <a:spLocks noGrp="1"/>
          </p:cNvSpPr>
          <p:nvPr>
            <p:ph type="sldNum" sz="quarter" idx="12"/>
          </p:nvPr>
        </p:nvSpPr>
        <p:spPr/>
        <p:txBody>
          <a:bodyPr/>
          <a:lstStyle/>
          <a:p>
            <a:fld id="{F302176B-0E47-46AC-8F43-DAB4B8A37D06}" type="slidenum">
              <a:rPr lang="tr-TR" smtClean="0"/>
              <a:pPr/>
              <a:t>7</a:t>
            </a:fld>
            <a:endParaRPr lang="tr-TR"/>
          </a:p>
        </p:txBody>
      </p:sp>
    </p:spTree>
    <p:extLst>
      <p:ext uri="{BB962C8B-B14F-4D97-AF65-F5344CB8AC3E}">
        <p14:creationId xmlns:p14="http://schemas.microsoft.com/office/powerpoint/2010/main" val="3759484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 Başlık 2"/>
          <p:cNvSpPr>
            <a:spLocks noGrp="1"/>
          </p:cNvSpPr>
          <p:nvPr>
            <p:ph type="subTitle" idx="1"/>
          </p:nvPr>
        </p:nvSpPr>
        <p:spPr>
          <a:xfrm>
            <a:off x="540544" y="1052736"/>
            <a:ext cx="8062912" cy="4608512"/>
          </a:xfrm>
        </p:spPr>
        <p:txBody>
          <a:bodyPr>
            <a:normAutofit fontScale="92500" lnSpcReduction="10000"/>
          </a:bodyPr>
          <a:lstStyle/>
          <a:p>
            <a:pPr algn="ctr"/>
            <a:endParaRPr lang="tr-TR" sz="3600" dirty="0" smtClean="0">
              <a:latin typeface="Arial Black" pitchFamily="34" charset="0"/>
            </a:endParaRPr>
          </a:p>
          <a:p>
            <a:pPr algn="ctr"/>
            <a:r>
              <a:rPr lang="tr-TR" sz="3600" dirty="0" smtClean="0">
                <a:latin typeface="Arial Black" pitchFamily="34" charset="0"/>
              </a:rPr>
              <a:t>PAMUKKALE ÜNİVERSİTESİ </a:t>
            </a:r>
          </a:p>
          <a:p>
            <a:pPr algn="ctr"/>
            <a:r>
              <a:rPr lang="tr-TR" sz="3600" dirty="0" smtClean="0">
                <a:latin typeface="Arial Black" pitchFamily="34" charset="0"/>
              </a:rPr>
              <a:t>KALE MESLEK YÜKSEKOKULU’NA</a:t>
            </a:r>
          </a:p>
          <a:p>
            <a:pPr algn="ctr"/>
            <a:r>
              <a:rPr lang="tr-TR" sz="3600" dirty="0" smtClean="0">
                <a:latin typeface="Arial Black" pitchFamily="34" charset="0"/>
              </a:rPr>
              <a:t>HOŞGELDİNİZ</a:t>
            </a:r>
          </a:p>
          <a:p>
            <a:pPr algn="ctr"/>
            <a:r>
              <a:rPr lang="tr-TR" sz="3600" dirty="0" smtClean="0">
                <a:latin typeface="Arial Black" pitchFamily="34" charset="0"/>
              </a:rPr>
              <a:t>YENİ EĞİTİM ÖĞRETİM DÖNEMİNİZDE BAŞARILAR DİLERİZ.</a:t>
            </a:r>
            <a:endParaRPr lang="tr-TR" sz="3600" dirty="0">
              <a:latin typeface="Arial Black" pitchFamily="34" charset="0"/>
            </a:endParaRPr>
          </a:p>
        </p:txBody>
      </p:sp>
    </p:spTree>
    <p:extLst>
      <p:ext uri="{BB962C8B-B14F-4D97-AF65-F5344CB8AC3E}">
        <p14:creationId xmlns:p14="http://schemas.microsoft.com/office/powerpoint/2010/main" val="345877123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3" name="2 Alt Başlık"/>
          <p:cNvSpPr>
            <a:spLocks noGrp="1"/>
          </p:cNvSpPr>
          <p:nvPr>
            <p:ph type="subTitle" idx="1"/>
          </p:nvPr>
        </p:nvSpPr>
        <p:spPr>
          <a:xfrm>
            <a:off x="539552" y="3429002"/>
            <a:ext cx="8062912" cy="2304253"/>
          </a:xfrm>
        </p:spPr>
        <p:txBody>
          <a:bodyPr>
            <a:noAutofit/>
          </a:bodyPr>
          <a:lstStyle/>
          <a:p>
            <a:pPr algn="ctr"/>
            <a:endParaRPr lang="tr-TR" sz="4800" b="1" dirty="0" smtClean="0">
              <a:solidFill>
                <a:schemeClr val="accent1">
                  <a:lumMod val="50000"/>
                </a:schemeClr>
              </a:solidFill>
            </a:endParaRPr>
          </a:p>
          <a:p>
            <a:pPr algn="ctr"/>
            <a:r>
              <a:rPr lang="tr-TR" sz="2400" b="1" dirty="0" smtClean="0">
                <a:solidFill>
                  <a:schemeClr val="tx1"/>
                </a:solidFill>
              </a:rPr>
              <a:t>ORYANTASYON PROGRAMI</a:t>
            </a:r>
          </a:p>
          <a:p>
            <a:pPr algn="ctr"/>
            <a:endParaRPr lang="tr-TR" sz="2400" b="1" dirty="0" smtClean="0">
              <a:solidFill>
                <a:schemeClr val="tx1"/>
              </a:solidFill>
            </a:endParaRPr>
          </a:p>
          <a:p>
            <a:pPr algn="ctr"/>
            <a:r>
              <a:rPr lang="tr-TR" sz="2400" b="1" dirty="0" smtClean="0">
                <a:solidFill>
                  <a:schemeClr val="tx1"/>
                </a:solidFill>
              </a:rPr>
              <a:t>2023-2024</a:t>
            </a:r>
            <a:endParaRPr lang="tr-TR" sz="2400" b="1" dirty="0">
              <a:solidFill>
                <a:schemeClr val="tx1"/>
              </a:solidFill>
            </a:endParaRPr>
          </a:p>
        </p:txBody>
      </p:sp>
      <p:pic>
        <p:nvPicPr>
          <p:cNvPr id="2" name="Picture 2" descr="http://stumpffi.pau.edu.tr/siteler/kalemyo/logo/logoTR.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56366" y="1052736"/>
            <a:ext cx="2629284" cy="2629287"/>
          </a:xfrm>
          <a:prstGeom prst="rect">
            <a:avLst/>
          </a:prstGeom>
          <a:noFill/>
          <a:extLst>
            <a:ext uri="{909E8E84-426E-40DD-AFC4-6F175D3DCCD1}">
              <a14:hiddenFill xmlns:a14="http://schemas.microsoft.com/office/drawing/2010/main">
                <a:solidFill>
                  <a:srgbClr val="FFFFFF"/>
                </a:solidFill>
              </a14:hiddenFill>
            </a:ext>
          </a:extLst>
        </p:spPr>
      </p:pic>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yon Toplantı Odası">
  <a:themeElements>
    <a:clrScheme name="İyon Toplantı Odası">
      <a:dk1>
        <a:sysClr val="windowText" lastClr="000000"/>
      </a:dk1>
      <a:lt1>
        <a:sysClr val="window" lastClr="FFFFFF"/>
      </a:lt1>
      <a:dk2>
        <a:srgbClr val="EE5818"/>
      </a:dk2>
      <a:lt2>
        <a:srgbClr val="EBEBEB"/>
      </a:lt2>
      <a:accent1>
        <a:srgbClr val="F5A408"/>
      </a:accent1>
      <a:accent2>
        <a:srgbClr val="FA731A"/>
      </a:accent2>
      <a:accent3>
        <a:srgbClr val="AB9281"/>
      </a:accent3>
      <a:accent4>
        <a:srgbClr val="A18CD0"/>
      </a:accent4>
      <a:accent5>
        <a:srgbClr val="8EBBD2"/>
      </a:accent5>
      <a:accent6>
        <a:srgbClr val="ACC995"/>
      </a:accent6>
      <a:hlink>
        <a:srgbClr val="FAC96A"/>
      </a:hlink>
      <a:folHlink>
        <a:srgbClr val="FCDB9B"/>
      </a:folHlink>
    </a:clrScheme>
    <a:fontScheme name="İyon Toplantı Odası">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yon Toplantı Odası">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04000"/>
                <a:satMod val="128000"/>
                <a:lumMod val="104000"/>
              </a:schemeClr>
            </a:gs>
            <a:gs pos="100000">
              <a:schemeClr val="phClr">
                <a:tint val="100000"/>
                <a:shade val="76000"/>
                <a:hueMod val="89000"/>
                <a:satMod val="164000"/>
                <a:lumMod val="68000"/>
              </a:schemeClr>
            </a:gs>
          </a:gsLst>
          <a:path path="circle">
            <a:fillToRect l="45000" t="65000" r="125000" b="100000"/>
          </a:path>
        </a:gradFill>
        <a:blipFill rotWithShape="1">
          <a:blip xmlns:r="http://schemas.openxmlformats.org/officeDocument/2006/relationships" r:embed="rId1">
            <a:duotone>
              <a:schemeClr val="phClr">
                <a:shade val="42000"/>
                <a:hueMod val="42000"/>
                <a:satMod val="124000"/>
                <a:lumMod val="62000"/>
              </a:schemeClr>
              <a:schemeClr val="phClr">
                <a:tint val="96000"/>
                <a:satMod val="130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F1C4790-FE3C-4020-8CA7-00621DA7BBBC}"/>
    </a:ext>
  </a:extLst>
</a:theme>
</file>

<file path=docProps/app.xml><?xml version="1.0" encoding="utf-8"?>
<Properties xmlns="http://schemas.openxmlformats.org/officeDocument/2006/extended-properties" xmlns:vt="http://schemas.openxmlformats.org/officeDocument/2006/docPropsVTypes">
  <Template>Ion Boardroom</Template>
  <TotalTime>2609</TotalTime>
  <Words>1922</Words>
  <Application>Microsoft Office PowerPoint</Application>
  <PresentationFormat>Ekran Gösterisi (4:3)</PresentationFormat>
  <Paragraphs>390</Paragraphs>
  <Slides>59</Slides>
  <Notes>0</Notes>
  <HiddenSlides>0</HiddenSlides>
  <MMClips>0</MMClips>
  <ScaleCrop>false</ScaleCrop>
  <HeadingPairs>
    <vt:vector size="6" baseType="variant">
      <vt:variant>
        <vt:lpstr>Kullanılan Yazı Tipleri</vt:lpstr>
      </vt:variant>
      <vt:variant>
        <vt:i4>9</vt:i4>
      </vt:variant>
      <vt:variant>
        <vt:lpstr>Tema</vt:lpstr>
      </vt:variant>
      <vt:variant>
        <vt:i4>1</vt:i4>
      </vt:variant>
      <vt:variant>
        <vt:lpstr>Slayt Başlıkları</vt:lpstr>
      </vt:variant>
      <vt:variant>
        <vt:i4>59</vt:i4>
      </vt:variant>
    </vt:vector>
  </HeadingPairs>
  <TitlesOfParts>
    <vt:vector size="69" baseType="lpstr">
      <vt:lpstr>Arial</vt:lpstr>
      <vt:lpstr>Arial Black</vt:lpstr>
      <vt:lpstr>Century Gothic</vt:lpstr>
      <vt:lpstr>Roboto</vt:lpstr>
      <vt:lpstr>Tahoma</vt:lpstr>
      <vt:lpstr>Times New Roman</vt:lpstr>
      <vt:lpstr>Wingdings</vt:lpstr>
      <vt:lpstr>Wingdings 2</vt:lpstr>
      <vt:lpstr>Wingdings 3</vt:lpstr>
      <vt:lpstr>İyon Toplantı Odası</vt:lpstr>
      <vt:lpstr>PAMUKKALE ÜNİVERSİTESİ  ORYANTASYON PROGRAMI 02-06 EKİM 2023</vt:lpstr>
      <vt:lpstr>ÜNİVERSİTEMİZ</vt:lpstr>
      <vt:lpstr>PowerPoint Sunusu</vt:lpstr>
      <vt:lpstr>ENSTİTÜLER</vt:lpstr>
      <vt:lpstr>FAKÜLTELER</vt:lpstr>
      <vt:lpstr>YÜKSEKOKULLAR</vt:lpstr>
      <vt:lpstr>MESLEK YÜKSEKOKULLARI</vt:lpstr>
      <vt:lpstr>PowerPoint Sunusu</vt:lpstr>
      <vt:lpstr>PowerPoint Sunusu</vt:lpstr>
      <vt:lpstr>MESLEK YÜKSEKOKULUMUZ  İLE İLGİLİ BİLGİLER</vt:lpstr>
      <vt:lpstr>PowerPoint Sunusu</vt:lpstr>
      <vt:lpstr>PowerPoint Sunusu</vt:lpstr>
      <vt:lpstr>MESLEK YÜKSEKOKULU YÖNETİMİ</vt:lpstr>
      <vt:lpstr>Kale Meslek Yüksekokulu  İdari Personeli</vt:lpstr>
      <vt:lpstr>Kale Meslek Yüksekokulu  İdari Personeli</vt:lpstr>
      <vt:lpstr>Kale Meslek Yüksekokulu  Güvenlik Personeli</vt:lpstr>
      <vt:lpstr>PowerPoint Sunusu</vt:lpstr>
      <vt:lpstr>PowerPoint Sunusu</vt:lpstr>
      <vt:lpstr>PowerPoint Sunusu</vt:lpstr>
      <vt:lpstr>PowerPoint Sunusu</vt:lpstr>
      <vt:lpstr>PowerPoint Sunusu</vt:lpstr>
      <vt:lpstr>PowerPoint Sunusu</vt:lpstr>
      <vt:lpstr>PUSULA ARAYÜZÜ</vt:lpstr>
      <vt:lpstr>PowerPoint Sunusu</vt:lpstr>
      <vt:lpstr>DERS KAYDINI YAPMAZSANIZ  NE OLUR?</vt:lpstr>
      <vt:lpstr>PowerPoint Sunusu</vt:lpstr>
      <vt:lpstr>PowerPoint Sunusu</vt:lpstr>
      <vt:lpstr>DERS KAYDI NASIL YAPILIR?</vt:lpstr>
      <vt:lpstr>PowerPoint Sunusu</vt:lpstr>
      <vt:lpstr>PowerPoint Sunusu</vt:lpstr>
      <vt:lpstr>EKLE-SİL-ONAYLA İŞLEMİ NEDEN ÖNEMLİ?</vt:lpstr>
      <vt:lpstr>PowerPoint Sunusu</vt:lpstr>
      <vt:lpstr>PowerPoint Sunusu</vt:lpstr>
      <vt:lpstr>PowerPoint Sunusu</vt:lpstr>
      <vt:lpstr>PowerPoint Sunusu</vt:lpstr>
      <vt:lpstr>Notlar (Tüm programlar)</vt:lpstr>
      <vt:lpstr>Akademik Ort. Önemli</vt:lpstr>
      <vt:lpstr>Mevcut Durum</vt:lpstr>
      <vt:lpstr>PowerPoint Sunusu</vt:lpstr>
      <vt:lpstr>PowerPoint Sunusu</vt:lpstr>
      <vt:lpstr>PowerPoint Sunusu</vt:lpstr>
      <vt:lpstr>PowerPoint Sunusu</vt:lpstr>
      <vt:lpstr>Koşullu Geçer D1 &amp; D2</vt:lpstr>
      <vt:lpstr>PowerPoint Sunusu</vt:lpstr>
      <vt:lpstr>SINAVLAR</vt:lpstr>
      <vt:lpstr>PowerPoint Sunusu</vt:lpstr>
      <vt:lpstr>PowerPoint Sunusu</vt:lpstr>
      <vt:lpstr>PowerPoint Sunusu</vt:lpstr>
      <vt:lpstr>Mezuniyet Koşulu</vt:lpstr>
      <vt:lpstr>SOSYAL GÜVENLİK DURUMU</vt:lpstr>
      <vt:lpstr>Onur Ödülleri</vt:lpstr>
      <vt:lpstr>PowerPoint Sunusu</vt:lpstr>
      <vt:lpstr>PowerPoint Sunusu</vt:lpstr>
      <vt:lpstr>PAÜ - DİSİPLİN YÖNETMELİĞİ</vt:lpstr>
      <vt:lpstr>PowerPoint Sunusu</vt:lpstr>
      <vt:lpstr>PowerPoint Sunusu</vt:lpstr>
      <vt:lpstr>PowerPoint Sunusu</vt:lpstr>
      <vt:lpstr>PowerPoint Sunusu</vt:lpstr>
      <vt:lpstr>TEŞEKKÜRLER</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Slayt 1</dc:title>
  <dc:creator>asus</dc:creator>
  <cp:lastModifiedBy>DILARA HARMANDAR</cp:lastModifiedBy>
  <cp:revision>230</cp:revision>
  <dcterms:created xsi:type="dcterms:W3CDTF">2013-09-25T06:23:45Z</dcterms:created>
  <dcterms:modified xsi:type="dcterms:W3CDTF">2023-10-03T11:22:14Z</dcterms:modified>
</cp:coreProperties>
</file>