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00"/>
  </p:notesMasterIdLst>
  <p:handoutMasterIdLst>
    <p:handoutMasterId r:id="rId101"/>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438" r:id="rId56"/>
    <p:sldId id="440" r:id="rId57"/>
    <p:sldId id="439" r:id="rId58"/>
    <p:sldId id="278" r:id="rId59"/>
    <p:sldId id="411" r:id="rId60"/>
    <p:sldId id="413" r:id="rId61"/>
    <p:sldId id="388" r:id="rId62"/>
    <p:sldId id="403" r:id="rId63"/>
    <p:sldId id="412" r:id="rId64"/>
    <p:sldId id="435" r:id="rId65"/>
    <p:sldId id="283" r:id="rId66"/>
    <p:sldId id="374" r:id="rId67"/>
    <p:sldId id="386" r:id="rId68"/>
    <p:sldId id="375" r:id="rId69"/>
    <p:sldId id="385" r:id="rId70"/>
    <p:sldId id="404" r:id="rId71"/>
    <p:sldId id="423" r:id="rId72"/>
    <p:sldId id="415" r:id="rId73"/>
    <p:sldId id="421" r:id="rId74"/>
    <p:sldId id="416" r:id="rId75"/>
    <p:sldId id="437" r:id="rId76"/>
    <p:sldId id="424" r:id="rId77"/>
    <p:sldId id="436" r:id="rId78"/>
    <p:sldId id="425" r:id="rId79"/>
    <p:sldId id="426" r:id="rId80"/>
    <p:sldId id="431" r:id="rId81"/>
    <p:sldId id="447" r:id="rId82"/>
    <p:sldId id="448" r:id="rId83"/>
    <p:sldId id="449" r:id="rId84"/>
    <p:sldId id="450" r:id="rId85"/>
    <p:sldId id="451" r:id="rId86"/>
    <p:sldId id="452" r:id="rId87"/>
    <p:sldId id="453" r:id="rId88"/>
    <p:sldId id="454" r:id="rId89"/>
    <p:sldId id="258" r:id="rId90"/>
    <p:sldId id="259" r:id="rId91"/>
    <p:sldId id="441" r:id="rId92"/>
    <p:sldId id="442" r:id="rId93"/>
    <p:sldId id="446" r:id="rId94"/>
    <p:sldId id="455" r:id="rId95"/>
    <p:sldId id="443" r:id="rId96"/>
    <p:sldId id="444" r:id="rId97"/>
    <p:sldId id="445" r:id="rId98"/>
    <p:sldId id="430" r:id="rId99"/>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rem Pdrem" initials="PP" lastIdx="0" clrIdx="0">
    <p:extLst>
      <p:ext uri="{19B8F6BF-5375-455C-9EA6-DF929625EA0E}">
        <p15:presenceInfo xmlns:p15="http://schemas.microsoft.com/office/powerpoint/2012/main" userId="Pdrem Pdre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76" d="100"/>
          <a:sy n="76" d="100"/>
        </p:scale>
        <p:origin x="946"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t>
          </a:r>
          <a:r>
            <a:rPr lang="tr-TR" sz="1600" dirty="0" err="1"/>
            <a:t>Mahmud</a:t>
          </a:r>
          <a:r>
            <a:rPr lang="tr-TR" sz="1600" dirty="0"/>
            <a:t> GÜNGÖR </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Mehmet İNEL </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Ersan ÖZ </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CA90AC0A-26E0-4267-89D7-4DD7BEDFBD97}">
      <dgm:prSet phldrT="[Metin]"/>
      <dgm:spPr/>
      <dgm:t>
        <a:bodyPr/>
        <a:lstStyle/>
        <a:p>
          <a:r>
            <a:rPr lang="tr-TR" b="1" dirty="0"/>
            <a:t>REKTÖR YARDIMCISI</a:t>
          </a:r>
        </a:p>
        <a:p>
          <a:r>
            <a:rPr lang="tr-TR" b="0" dirty="0"/>
            <a:t>Prof. Dr. İbrahim TÜRKÇÜER </a:t>
          </a:r>
        </a:p>
      </dgm:t>
    </dgm:pt>
    <dgm:pt modelId="{461B64C8-1114-46C4-853A-DDCF6A4EEF9D}" type="parTrans" cxnId="{A34D8146-42B4-40E7-AF94-ABA52B374D65}">
      <dgm:prSet/>
      <dgm:spPr/>
      <dgm:t>
        <a:bodyPr/>
        <a:lstStyle/>
        <a:p>
          <a:endParaRPr lang="tr-TR"/>
        </a:p>
      </dgm:t>
    </dgm:pt>
    <dgm:pt modelId="{0F0280A8-0CEC-4D36-BDA9-F278E15183FD}" type="sibTrans" cxnId="{A34D8146-42B4-40E7-AF94-ABA52B374D65}">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2"/>
      <dgm:spPr/>
    </dgm:pt>
    <dgm:pt modelId="{B72984D9-24C2-4724-8522-BEC87656CF6C}" type="pres">
      <dgm:prSet presAssocID="{3ADE898B-3499-4786-A297-02479B17B3A6}" presName="text" presStyleLbl="fgAcc0" presStyleIdx="0" presStyleCnt="2" custScaleX="133469" custLinFactNeighborX="-3762" custLinFactNeighborY="3386">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 modelId="{15BCE840-1266-47DB-BAEB-DDE5A894BA2A}" type="pres">
      <dgm:prSet presAssocID="{CA90AC0A-26E0-4267-89D7-4DD7BEDFBD97}" presName="hierRoot1" presStyleCnt="0"/>
      <dgm:spPr/>
    </dgm:pt>
    <dgm:pt modelId="{36224876-1629-4F16-9411-40B097C01236}" type="pres">
      <dgm:prSet presAssocID="{CA90AC0A-26E0-4267-89D7-4DD7BEDFBD97}" presName="composite" presStyleCnt="0"/>
      <dgm:spPr/>
    </dgm:pt>
    <dgm:pt modelId="{44A4A3E4-0E17-429E-A5D9-F89545115AC9}" type="pres">
      <dgm:prSet presAssocID="{CA90AC0A-26E0-4267-89D7-4DD7BEDFBD97}" presName="background" presStyleLbl="node0" presStyleIdx="1" presStyleCnt="2"/>
      <dgm:spPr/>
    </dgm:pt>
    <dgm:pt modelId="{F9BEB341-FD56-4964-992B-77787026BF5F}" type="pres">
      <dgm:prSet presAssocID="{CA90AC0A-26E0-4267-89D7-4DD7BEDFBD97}" presName="text" presStyleLbl="fgAcc0" presStyleIdx="1" presStyleCnt="2" custLinFactY="28855" custLinFactNeighborX="35106" custLinFactNeighborY="100000">
        <dgm:presLayoutVars>
          <dgm:chPref val="3"/>
        </dgm:presLayoutVars>
      </dgm:prSet>
      <dgm:spPr/>
    </dgm:pt>
    <dgm:pt modelId="{87D24FA5-6347-4D8C-B52E-465EAAF27617}" type="pres">
      <dgm:prSet presAssocID="{CA90AC0A-26E0-4267-89D7-4DD7BEDFBD97}" presName="hierChild2" presStyleCnt="0"/>
      <dgm:spPr/>
    </dgm:pt>
  </dgm:ptLst>
  <dgm:cxnLst>
    <dgm:cxn modelId="{3EDDDF62-A5F8-4BBE-B80D-B57D5C388CBA}" type="presOf" srcId="{CA90AC0A-26E0-4267-89D7-4DD7BEDFBD97}" destId="{F9BEB341-FD56-4964-992B-77787026BF5F}" srcOrd="0" destOrd="0" presId="urn:microsoft.com/office/officeart/2005/8/layout/hierarchy1"/>
    <dgm:cxn modelId="{37242943-623C-4251-AB56-BE7463D6A93F}" type="presOf" srcId="{93461D05-5063-40B6-84AE-716274399DC7}" destId="{37603A01-88FD-45CD-9CE1-DA45075DDAFE}" srcOrd="0" destOrd="0" presId="urn:microsoft.com/office/officeart/2005/8/layout/hierarchy1"/>
    <dgm:cxn modelId="{A34D8146-42B4-40E7-AF94-ABA52B374D65}" srcId="{2C96B739-9F97-46C0-B76A-2CB52DFE04E6}" destId="{CA90AC0A-26E0-4267-89D7-4DD7BEDFBD97}" srcOrd="1" destOrd="0" parTransId="{461B64C8-1114-46C4-853A-DDCF6A4EEF9D}" sibTransId="{0F0280A8-0CEC-4D36-BDA9-F278E15183FD}"/>
    <dgm:cxn modelId="{C5B1A44E-E442-4792-8E60-7CC2ACF88443}" type="presOf" srcId="{987259EA-9F13-4A73-A7BD-F7855D780085}" destId="{B7709C76-3FD9-417D-B1B8-51B9EB1CB2C6}"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136912B2-74AE-461F-A7A1-18CD98ADA46C}" type="presOf" srcId="{2C96B739-9F97-46C0-B76A-2CB52DFE04E6}" destId="{4C22544B-E17B-4FC6-BCE1-BCFBCB2168D5}"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8CB822B5-29B2-4BEF-83C7-F3FB9568F76E}" type="presOf" srcId="{3ADE898B-3499-4786-A297-02479B17B3A6}" destId="{B72984D9-24C2-4724-8522-BEC87656CF6C}" srcOrd="0" destOrd="0" presId="urn:microsoft.com/office/officeart/2005/8/layout/hierarchy1"/>
    <dgm:cxn modelId="{B0FD8ED2-6B97-470A-B751-E34CFA581B95}" type="presOf" srcId="{F35B3B63-A517-43E2-B8F4-D4F24259DAD0}" destId="{4B10727F-1291-4BCB-9E65-61C5D28F851F}"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766D0EE6-1BFB-4529-94DE-EA1A5735E330}" type="presOf" srcId="{B8000792-2B1B-4AB5-8A13-3AF23A929897}" destId="{D9753188-1936-4EE5-8CEA-93FE745C7FE8}" srcOrd="0" destOrd="0" presId="urn:microsoft.com/office/officeart/2005/8/layout/hierarchy1"/>
    <dgm:cxn modelId="{3B7F0140-BE6D-46AF-945E-8937FA0F092B}" type="presParOf" srcId="{4C22544B-E17B-4FC6-BCE1-BCFBCB2168D5}" destId="{CAEE46B8-DE92-4967-B8E7-AD2F648EB40E}" srcOrd="0" destOrd="0" presId="urn:microsoft.com/office/officeart/2005/8/layout/hierarchy1"/>
    <dgm:cxn modelId="{A15CE20A-E11A-4CC2-B221-327D78132108}" type="presParOf" srcId="{CAEE46B8-DE92-4967-B8E7-AD2F648EB40E}" destId="{3DE78937-AE13-4118-8126-FB3DF6E08DFD}" srcOrd="0" destOrd="0" presId="urn:microsoft.com/office/officeart/2005/8/layout/hierarchy1"/>
    <dgm:cxn modelId="{964A6223-BCD4-43B5-9B68-04E3B7653E21}" type="presParOf" srcId="{3DE78937-AE13-4118-8126-FB3DF6E08DFD}" destId="{34FD37A4-28A6-49BE-B5CF-E10558B2A02E}" srcOrd="0" destOrd="0" presId="urn:microsoft.com/office/officeart/2005/8/layout/hierarchy1"/>
    <dgm:cxn modelId="{47EC2C86-A174-4063-B00B-50BDF253E330}" type="presParOf" srcId="{3DE78937-AE13-4118-8126-FB3DF6E08DFD}" destId="{B72984D9-24C2-4724-8522-BEC87656CF6C}" srcOrd="1" destOrd="0" presId="urn:microsoft.com/office/officeart/2005/8/layout/hierarchy1"/>
    <dgm:cxn modelId="{1BA53C03-3614-4833-8CB9-95E043EE686B}" type="presParOf" srcId="{CAEE46B8-DE92-4967-B8E7-AD2F648EB40E}" destId="{29C742F7-BBE2-4230-8764-2CF804B22C33}" srcOrd="1" destOrd="0" presId="urn:microsoft.com/office/officeart/2005/8/layout/hierarchy1"/>
    <dgm:cxn modelId="{93CCC0D4-C468-403D-84D9-FBD5241FB4D4}" type="presParOf" srcId="{29C742F7-BBE2-4230-8764-2CF804B22C33}" destId="{D9753188-1936-4EE5-8CEA-93FE745C7FE8}" srcOrd="0" destOrd="0" presId="urn:microsoft.com/office/officeart/2005/8/layout/hierarchy1"/>
    <dgm:cxn modelId="{802BF21A-CCE8-49C1-B55C-C34D3BC1382F}" type="presParOf" srcId="{29C742F7-BBE2-4230-8764-2CF804B22C33}" destId="{5F3DB532-7ADB-4E6F-ADD4-B3057A4BCA72}" srcOrd="1" destOrd="0" presId="urn:microsoft.com/office/officeart/2005/8/layout/hierarchy1"/>
    <dgm:cxn modelId="{FBC8F1C8-E1CD-4B25-A744-E820C9D18FCA}" type="presParOf" srcId="{5F3DB532-7ADB-4E6F-ADD4-B3057A4BCA72}" destId="{5CACF998-6723-47E9-8A18-3035EE0AB62B}" srcOrd="0" destOrd="0" presId="urn:microsoft.com/office/officeart/2005/8/layout/hierarchy1"/>
    <dgm:cxn modelId="{10B70958-C654-47DD-A0B1-987AD047BFD0}" type="presParOf" srcId="{5CACF998-6723-47E9-8A18-3035EE0AB62B}" destId="{9B2645A0-4323-45E6-A1A0-C5BE84282623}" srcOrd="0" destOrd="0" presId="urn:microsoft.com/office/officeart/2005/8/layout/hierarchy1"/>
    <dgm:cxn modelId="{57B75A25-5C9B-46FE-98F9-7B7AD4D475E8}" type="presParOf" srcId="{5CACF998-6723-47E9-8A18-3035EE0AB62B}" destId="{4B10727F-1291-4BCB-9E65-61C5D28F851F}" srcOrd="1" destOrd="0" presId="urn:microsoft.com/office/officeart/2005/8/layout/hierarchy1"/>
    <dgm:cxn modelId="{283BF6AF-9138-489D-9443-15ECC4DD4CA5}" type="presParOf" srcId="{5F3DB532-7ADB-4E6F-ADD4-B3057A4BCA72}" destId="{A335C440-440F-4EF7-9C06-7339961FDB1B}" srcOrd="1" destOrd="0" presId="urn:microsoft.com/office/officeart/2005/8/layout/hierarchy1"/>
    <dgm:cxn modelId="{E0CFF861-A2E8-476E-9F55-4C55F246D70E}" type="presParOf" srcId="{29C742F7-BBE2-4230-8764-2CF804B22C33}" destId="{B7709C76-3FD9-417D-B1B8-51B9EB1CB2C6}" srcOrd="2" destOrd="0" presId="urn:microsoft.com/office/officeart/2005/8/layout/hierarchy1"/>
    <dgm:cxn modelId="{91702008-6070-4BFC-BBF5-E8F47602FAA7}" type="presParOf" srcId="{29C742F7-BBE2-4230-8764-2CF804B22C33}" destId="{6101E8CE-0BB5-4C76-B18D-0941F7E6874A}" srcOrd="3" destOrd="0" presId="urn:microsoft.com/office/officeart/2005/8/layout/hierarchy1"/>
    <dgm:cxn modelId="{43CDB64A-ABD7-4EAA-857D-09FE33090D95}" type="presParOf" srcId="{6101E8CE-0BB5-4C76-B18D-0941F7E6874A}" destId="{32689E91-72AD-43C8-B741-DAEF33C74B7B}" srcOrd="0" destOrd="0" presId="urn:microsoft.com/office/officeart/2005/8/layout/hierarchy1"/>
    <dgm:cxn modelId="{B949FA61-B5D9-4E90-93D3-97733E30340E}" type="presParOf" srcId="{32689E91-72AD-43C8-B741-DAEF33C74B7B}" destId="{E78B7142-65A3-4D7F-A323-04923BA5A963}" srcOrd="0" destOrd="0" presId="urn:microsoft.com/office/officeart/2005/8/layout/hierarchy1"/>
    <dgm:cxn modelId="{5C11A1FE-F821-4F52-AF15-CB96E678C3B1}" type="presParOf" srcId="{32689E91-72AD-43C8-B741-DAEF33C74B7B}" destId="{37603A01-88FD-45CD-9CE1-DA45075DDAFE}" srcOrd="1" destOrd="0" presId="urn:microsoft.com/office/officeart/2005/8/layout/hierarchy1"/>
    <dgm:cxn modelId="{5B1B532E-4443-4BD4-81DC-437CED195162}" type="presParOf" srcId="{6101E8CE-0BB5-4C76-B18D-0941F7E6874A}" destId="{290755A7-AE63-4EF9-93D2-C6AB76267285}" srcOrd="1" destOrd="0" presId="urn:microsoft.com/office/officeart/2005/8/layout/hierarchy1"/>
    <dgm:cxn modelId="{593EAFA2-76B6-450F-ACA0-FD9907DC57D4}" type="presParOf" srcId="{4C22544B-E17B-4FC6-BCE1-BCFBCB2168D5}" destId="{15BCE840-1266-47DB-BAEB-DDE5A894BA2A}" srcOrd="1" destOrd="0" presId="urn:microsoft.com/office/officeart/2005/8/layout/hierarchy1"/>
    <dgm:cxn modelId="{586DFCBD-6DF2-4728-9B1C-DB7CDE21772A}" type="presParOf" srcId="{15BCE840-1266-47DB-BAEB-DDE5A894BA2A}" destId="{36224876-1629-4F16-9411-40B097C01236}" srcOrd="0" destOrd="0" presId="urn:microsoft.com/office/officeart/2005/8/layout/hierarchy1"/>
    <dgm:cxn modelId="{DC245EB0-6EE0-458D-AA2E-8585876F8C0E}" type="presParOf" srcId="{36224876-1629-4F16-9411-40B097C01236}" destId="{44A4A3E4-0E17-429E-A5D9-F89545115AC9}" srcOrd="0" destOrd="0" presId="urn:microsoft.com/office/officeart/2005/8/layout/hierarchy1"/>
    <dgm:cxn modelId="{073E1261-F212-4DD7-B82A-94B36D5D1280}" type="presParOf" srcId="{36224876-1629-4F16-9411-40B097C01236}" destId="{F9BEB341-FD56-4964-992B-77787026BF5F}" srcOrd="1" destOrd="0" presId="urn:microsoft.com/office/officeart/2005/8/layout/hierarchy1"/>
    <dgm:cxn modelId="{97AF97A5-07D4-41A8-B1DD-FC6682921571}" type="presParOf" srcId="{15BCE840-1266-47DB-BAEB-DDE5A894BA2A}" destId="{87D24FA5-6347-4D8C-B52E-465EAAF2761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Fatih IŞIK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YARDIMCISI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BDB445-A1D6-4D34-895F-CE3C2DD23305}"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0AB14930-23E6-41E5-8AD2-683D090942F2}">
      <dgm:prSet/>
      <dgm:spPr/>
      <dgm:t>
        <a:bodyPr/>
        <a:lstStyle/>
        <a:p>
          <a:r>
            <a:rPr lang="tr-TR"/>
            <a:t>Dış Ticaret Programı</a:t>
          </a:r>
          <a:endParaRPr lang="en-US"/>
        </a:p>
      </dgm:t>
    </dgm:pt>
    <dgm:pt modelId="{5B8A9096-BB57-455A-846A-46BFDE9B7AAD}" type="parTrans" cxnId="{2E2191DB-68D4-4C05-A113-150CBD3195C1}">
      <dgm:prSet/>
      <dgm:spPr/>
      <dgm:t>
        <a:bodyPr/>
        <a:lstStyle/>
        <a:p>
          <a:endParaRPr lang="en-US"/>
        </a:p>
      </dgm:t>
    </dgm:pt>
    <dgm:pt modelId="{33AC6000-B6FD-44D8-889E-8BCAD8872DB5}" type="sibTrans" cxnId="{2E2191DB-68D4-4C05-A113-150CBD3195C1}">
      <dgm:prSet/>
      <dgm:spPr/>
      <dgm:t>
        <a:bodyPr/>
        <a:lstStyle/>
        <a:p>
          <a:endParaRPr lang="en-US"/>
        </a:p>
      </dgm:t>
    </dgm:pt>
    <dgm:pt modelId="{EF0F4057-0BC6-438C-88A2-C395ABF0CE63}">
      <dgm:prSet/>
      <dgm:spPr/>
      <dgm:t>
        <a:bodyPr/>
        <a:lstStyle/>
        <a:p>
          <a:r>
            <a:rPr lang="tr-TR" b="1" i="0"/>
            <a:t>Amacımız;  </a:t>
          </a:r>
          <a:r>
            <a:rPr lang="tr-TR" b="0" i="0"/>
            <a:t>Hızla globalleşen dünyada Türk ekonomisinin artan dış ekonomik ilişkilerinin ihtiyaç duyduğu nitelikli ara eleman ihtiyacını karşılamaktır.</a:t>
          </a:r>
          <a:endParaRPr lang="en-US"/>
        </a:p>
      </dgm:t>
    </dgm:pt>
    <dgm:pt modelId="{BBECA22E-17EA-493E-B266-4A44F09ED3FC}" type="parTrans" cxnId="{0730F4E5-1D8C-4927-86D6-05E14E5C19C0}">
      <dgm:prSet/>
      <dgm:spPr/>
      <dgm:t>
        <a:bodyPr/>
        <a:lstStyle/>
        <a:p>
          <a:endParaRPr lang="en-US"/>
        </a:p>
      </dgm:t>
    </dgm:pt>
    <dgm:pt modelId="{DFE07B3B-1552-49E7-B463-96440751A72D}" type="sibTrans" cxnId="{0730F4E5-1D8C-4927-86D6-05E14E5C19C0}">
      <dgm:prSet/>
      <dgm:spPr/>
      <dgm:t>
        <a:bodyPr/>
        <a:lstStyle/>
        <a:p>
          <a:endParaRPr lang="en-US"/>
        </a:p>
      </dgm:t>
    </dgm:pt>
    <dgm:pt modelId="{9473974A-975E-448E-8929-52B03F675A4E}" type="pres">
      <dgm:prSet presAssocID="{4FBDB445-A1D6-4D34-895F-CE3C2DD23305}" presName="Name0" presStyleCnt="0">
        <dgm:presLayoutVars>
          <dgm:dir/>
          <dgm:animLvl val="lvl"/>
          <dgm:resizeHandles val="exact"/>
        </dgm:presLayoutVars>
      </dgm:prSet>
      <dgm:spPr/>
    </dgm:pt>
    <dgm:pt modelId="{D32C9BDD-C9A9-4F4C-875C-92AD316DC7EA}" type="pres">
      <dgm:prSet presAssocID="{EF0F4057-0BC6-438C-88A2-C395ABF0CE63}" presName="boxAndChildren" presStyleCnt="0"/>
      <dgm:spPr/>
    </dgm:pt>
    <dgm:pt modelId="{76842ED7-BDE0-4AD1-A972-A0FAE6132304}" type="pres">
      <dgm:prSet presAssocID="{EF0F4057-0BC6-438C-88A2-C395ABF0CE63}" presName="parentTextBox" presStyleLbl="node1" presStyleIdx="0" presStyleCnt="2"/>
      <dgm:spPr/>
    </dgm:pt>
    <dgm:pt modelId="{0FA18939-AC54-4E45-8854-9960BC35F6C9}" type="pres">
      <dgm:prSet presAssocID="{33AC6000-B6FD-44D8-889E-8BCAD8872DB5}" presName="sp" presStyleCnt="0"/>
      <dgm:spPr/>
    </dgm:pt>
    <dgm:pt modelId="{8989774D-0CFC-4991-9ABD-AA093DEF26EA}" type="pres">
      <dgm:prSet presAssocID="{0AB14930-23E6-41E5-8AD2-683D090942F2}" presName="arrowAndChildren" presStyleCnt="0"/>
      <dgm:spPr/>
    </dgm:pt>
    <dgm:pt modelId="{11A186D8-9FB4-4424-ABBF-A00E07465A04}" type="pres">
      <dgm:prSet presAssocID="{0AB14930-23E6-41E5-8AD2-683D090942F2}" presName="parentTextArrow" presStyleLbl="node1" presStyleIdx="1" presStyleCnt="2"/>
      <dgm:spPr/>
    </dgm:pt>
  </dgm:ptLst>
  <dgm:cxnLst>
    <dgm:cxn modelId="{F016FD03-6DAA-409E-A9FC-98C8A0F4F1EE}" type="presOf" srcId="{EF0F4057-0BC6-438C-88A2-C395ABF0CE63}" destId="{76842ED7-BDE0-4AD1-A972-A0FAE6132304}" srcOrd="0" destOrd="0" presId="urn:microsoft.com/office/officeart/2005/8/layout/process4"/>
    <dgm:cxn modelId="{E351758C-7A60-4F92-AFBF-3928C17EB849}" type="presOf" srcId="{4FBDB445-A1D6-4D34-895F-CE3C2DD23305}" destId="{9473974A-975E-448E-8929-52B03F675A4E}" srcOrd="0" destOrd="0" presId="urn:microsoft.com/office/officeart/2005/8/layout/process4"/>
    <dgm:cxn modelId="{2E2191DB-68D4-4C05-A113-150CBD3195C1}" srcId="{4FBDB445-A1D6-4D34-895F-CE3C2DD23305}" destId="{0AB14930-23E6-41E5-8AD2-683D090942F2}" srcOrd="0" destOrd="0" parTransId="{5B8A9096-BB57-455A-846A-46BFDE9B7AAD}" sibTransId="{33AC6000-B6FD-44D8-889E-8BCAD8872DB5}"/>
    <dgm:cxn modelId="{0730F4E5-1D8C-4927-86D6-05E14E5C19C0}" srcId="{4FBDB445-A1D6-4D34-895F-CE3C2DD23305}" destId="{EF0F4057-0BC6-438C-88A2-C395ABF0CE63}" srcOrd="1" destOrd="0" parTransId="{BBECA22E-17EA-493E-B266-4A44F09ED3FC}" sibTransId="{DFE07B3B-1552-49E7-B463-96440751A72D}"/>
    <dgm:cxn modelId="{3087EEF3-ED2E-46E7-A07B-A6232307FAB6}" type="presOf" srcId="{0AB14930-23E6-41E5-8AD2-683D090942F2}" destId="{11A186D8-9FB4-4424-ABBF-A00E07465A04}" srcOrd="0" destOrd="0" presId="urn:microsoft.com/office/officeart/2005/8/layout/process4"/>
    <dgm:cxn modelId="{42865E74-D075-4B84-B3A7-253B52D3955A}" type="presParOf" srcId="{9473974A-975E-448E-8929-52B03F675A4E}" destId="{D32C9BDD-C9A9-4F4C-875C-92AD316DC7EA}" srcOrd="0" destOrd="0" presId="urn:microsoft.com/office/officeart/2005/8/layout/process4"/>
    <dgm:cxn modelId="{252C410C-9FD8-44CF-98DB-E8901276F1B5}" type="presParOf" srcId="{D32C9BDD-C9A9-4F4C-875C-92AD316DC7EA}" destId="{76842ED7-BDE0-4AD1-A972-A0FAE6132304}" srcOrd="0" destOrd="0" presId="urn:microsoft.com/office/officeart/2005/8/layout/process4"/>
    <dgm:cxn modelId="{659281CB-33CE-4327-B091-096C8CD44BA4}" type="presParOf" srcId="{9473974A-975E-448E-8929-52B03F675A4E}" destId="{0FA18939-AC54-4E45-8854-9960BC35F6C9}" srcOrd="1" destOrd="0" presId="urn:microsoft.com/office/officeart/2005/8/layout/process4"/>
    <dgm:cxn modelId="{4D1BCE3D-2A3F-42A7-A2ED-BB95C483A7CB}" type="presParOf" srcId="{9473974A-975E-448E-8929-52B03F675A4E}" destId="{8989774D-0CFC-4991-9ABD-AA093DEF26EA}" srcOrd="2" destOrd="0" presId="urn:microsoft.com/office/officeart/2005/8/layout/process4"/>
    <dgm:cxn modelId="{D527968D-2F96-4E38-A477-86BAB9FE42FC}" type="presParOf" srcId="{8989774D-0CFC-4991-9ABD-AA093DEF26EA}" destId="{11A186D8-9FB4-4424-ABBF-A00E07465A0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95EAFC-9A0C-4FB6-B17E-A6E3B4B4158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B1E97F92-5CD3-40AD-B7D4-AADF830BEB45}">
      <dgm:prSet/>
      <dgm:spPr/>
      <dgm:t>
        <a:bodyPr/>
        <a:lstStyle/>
        <a:p>
          <a:r>
            <a:rPr lang="tr-TR"/>
            <a:t>Programımız 2025-2026 yılı itibariyle 3+1 sistemine geçiştir.</a:t>
          </a:r>
          <a:endParaRPr lang="en-US"/>
        </a:p>
      </dgm:t>
    </dgm:pt>
    <dgm:pt modelId="{866F2ABE-29A5-4C0F-B086-931CFD71D5FC}" type="parTrans" cxnId="{B209FA65-A813-4199-BA27-1F830D7CE854}">
      <dgm:prSet/>
      <dgm:spPr/>
      <dgm:t>
        <a:bodyPr/>
        <a:lstStyle/>
        <a:p>
          <a:endParaRPr lang="en-US"/>
        </a:p>
      </dgm:t>
    </dgm:pt>
    <dgm:pt modelId="{63ECC0F2-1100-4FB7-B0DB-1CF390669E8A}" type="sibTrans" cxnId="{B209FA65-A813-4199-BA27-1F830D7CE854}">
      <dgm:prSet/>
      <dgm:spPr/>
      <dgm:t>
        <a:bodyPr/>
        <a:lstStyle/>
        <a:p>
          <a:endParaRPr lang="en-US"/>
        </a:p>
      </dgm:t>
    </dgm:pt>
    <dgm:pt modelId="{1D552DD0-8FAD-44B1-B013-556D7800BDA8}">
      <dgm:prSet/>
      <dgm:spPr/>
      <dgm:t>
        <a:bodyPr/>
        <a:lstStyle/>
        <a:p>
          <a:r>
            <a:rPr lang="tr-TR"/>
            <a:t>Öğrencilerimiz üç yarıyıl okulumuzda eğitim aldıktan sonra 4. yarıyılında staj yaparak mezuniyete hak kazanacaktır.</a:t>
          </a:r>
          <a:endParaRPr lang="en-US"/>
        </a:p>
      </dgm:t>
    </dgm:pt>
    <dgm:pt modelId="{86D71012-8A4D-4B0E-A213-6E210B4A9490}" type="parTrans" cxnId="{B13324AD-D291-4C0C-A6D3-71D3F8E2DEF8}">
      <dgm:prSet/>
      <dgm:spPr/>
      <dgm:t>
        <a:bodyPr/>
        <a:lstStyle/>
        <a:p>
          <a:endParaRPr lang="en-US"/>
        </a:p>
      </dgm:t>
    </dgm:pt>
    <dgm:pt modelId="{886511B0-A9A7-412E-BE01-CBA67E4F2E9F}" type="sibTrans" cxnId="{B13324AD-D291-4C0C-A6D3-71D3F8E2DEF8}">
      <dgm:prSet/>
      <dgm:spPr/>
      <dgm:t>
        <a:bodyPr/>
        <a:lstStyle/>
        <a:p>
          <a:endParaRPr lang="en-US"/>
        </a:p>
      </dgm:t>
    </dgm:pt>
    <dgm:pt modelId="{2E057FC8-A1EF-4057-B2FE-810EC9C45CEB}">
      <dgm:prSet/>
      <dgm:spPr/>
      <dgm:t>
        <a:bodyPr/>
        <a:lstStyle/>
        <a:p>
          <a:r>
            <a:rPr lang="tr-TR"/>
            <a:t>Derslerimiz güncel olarak dış ticaret işlemlerini kapsayıcı içeriklerle hazırlanmıştır.</a:t>
          </a:r>
          <a:endParaRPr lang="en-US"/>
        </a:p>
      </dgm:t>
    </dgm:pt>
    <dgm:pt modelId="{922FEC8C-8646-489B-9AB6-072169FE8894}" type="parTrans" cxnId="{74D6FDAC-D697-4B0B-ABDB-0C02BAACFA8D}">
      <dgm:prSet/>
      <dgm:spPr/>
      <dgm:t>
        <a:bodyPr/>
        <a:lstStyle/>
        <a:p>
          <a:endParaRPr lang="en-US"/>
        </a:p>
      </dgm:t>
    </dgm:pt>
    <dgm:pt modelId="{0D50064A-38D8-41C3-AE88-4B9DA05165F1}" type="sibTrans" cxnId="{74D6FDAC-D697-4B0B-ABDB-0C02BAACFA8D}">
      <dgm:prSet/>
      <dgm:spPr/>
      <dgm:t>
        <a:bodyPr/>
        <a:lstStyle/>
        <a:p>
          <a:endParaRPr lang="en-US"/>
        </a:p>
      </dgm:t>
    </dgm:pt>
    <dgm:pt modelId="{90FE7592-DEC2-48F4-806B-1656284EF695}">
      <dgm:prSet/>
      <dgm:spPr/>
      <dgm:t>
        <a:bodyPr/>
        <a:lstStyle/>
        <a:p>
          <a:r>
            <a:rPr lang="tr-TR"/>
            <a:t>Bölümde toplam 129 öğrenci bulunmaktadır.</a:t>
          </a:r>
          <a:endParaRPr lang="en-US"/>
        </a:p>
      </dgm:t>
    </dgm:pt>
    <dgm:pt modelId="{81DADDE2-2F31-4C0F-86BE-11B7E59F0B46}" type="parTrans" cxnId="{D0F0AB7B-7911-45B6-A2BE-A078CFE4ADF5}">
      <dgm:prSet/>
      <dgm:spPr/>
      <dgm:t>
        <a:bodyPr/>
        <a:lstStyle/>
        <a:p>
          <a:endParaRPr lang="en-US"/>
        </a:p>
      </dgm:t>
    </dgm:pt>
    <dgm:pt modelId="{A79FCA29-1FAE-4C0C-8E5E-C73FD706B421}" type="sibTrans" cxnId="{D0F0AB7B-7911-45B6-A2BE-A078CFE4ADF5}">
      <dgm:prSet/>
      <dgm:spPr/>
      <dgm:t>
        <a:bodyPr/>
        <a:lstStyle/>
        <a:p>
          <a:endParaRPr lang="en-US"/>
        </a:p>
      </dgm:t>
    </dgm:pt>
    <dgm:pt modelId="{59C2BB98-E1B5-41D0-996B-9BAEFD1EA578}">
      <dgm:prSet/>
      <dgm:spPr/>
      <dgm:t>
        <a:bodyPr/>
        <a:lstStyle/>
        <a:p>
          <a:r>
            <a:rPr lang="tr-TR"/>
            <a:t>Bölümde 3 Akademik Personel görev almaktadır.</a:t>
          </a:r>
          <a:endParaRPr lang="en-US"/>
        </a:p>
      </dgm:t>
    </dgm:pt>
    <dgm:pt modelId="{729C6EF7-8A2D-45A0-A36D-0C59D23FA8E8}" type="parTrans" cxnId="{C95DD90D-FD96-4060-9B72-EC5A06EF70A1}">
      <dgm:prSet/>
      <dgm:spPr/>
      <dgm:t>
        <a:bodyPr/>
        <a:lstStyle/>
        <a:p>
          <a:endParaRPr lang="en-US"/>
        </a:p>
      </dgm:t>
    </dgm:pt>
    <dgm:pt modelId="{3DD8A2B9-39DC-4D60-81AF-BACD22632CE5}" type="sibTrans" cxnId="{C95DD90D-FD96-4060-9B72-EC5A06EF70A1}">
      <dgm:prSet/>
      <dgm:spPr/>
      <dgm:t>
        <a:bodyPr/>
        <a:lstStyle/>
        <a:p>
          <a:endParaRPr lang="en-US"/>
        </a:p>
      </dgm:t>
    </dgm:pt>
    <dgm:pt modelId="{A2307F9D-27A7-43C4-9A09-941C7B5AC456}" type="pres">
      <dgm:prSet presAssocID="{3195EAFC-9A0C-4FB6-B17E-A6E3B4B41585}" presName="linear" presStyleCnt="0">
        <dgm:presLayoutVars>
          <dgm:animLvl val="lvl"/>
          <dgm:resizeHandles val="exact"/>
        </dgm:presLayoutVars>
      </dgm:prSet>
      <dgm:spPr/>
    </dgm:pt>
    <dgm:pt modelId="{9D6F9994-35FB-4DF9-9852-E0CD5857344F}" type="pres">
      <dgm:prSet presAssocID="{B1E97F92-5CD3-40AD-B7D4-AADF830BEB45}" presName="parentText" presStyleLbl="node1" presStyleIdx="0" presStyleCnt="5">
        <dgm:presLayoutVars>
          <dgm:chMax val="0"/>
          <dgm:bulletEnabled val="1"/>
        </dgm:presLayoutVars>
      </dgm:prSet>
      <dgm:spPr/>
    </dgm:pt>
    <dgm:pt modelId="{A3270924-0545-4F57-BB5F-2E02C450D163}" type="pres">
      <dgm:prSet presAssocID="{63ECC0F2-1100-4FB7-B0DB-1CF390669E8A}" presName="spacer" presStyleCnt="0"/>
      <dgm:spPr/>
    </dgm:pt>
    <dgm:pt modelId="{8CA3B923-D156-4BA4-978B-F40315538B3F}" type="pres">
      <dgm:prSet presAssocID="{1D552DD0-8FAD-44B1-B013-556D7800BDA8}" presName="parentText" presStyleLbl="node1" presStyleIdx="1" presStyleCnt="5">
        <dgm:presLayoutVars>
          <dgm:chMax val="0"/>
          <dgm:bulletEnabled val="1"/>
        </dgm:presLayoutVars>
      </dgm:prSet>
      <dgm:spPr/>
    </dgm:pt>
    <dgm:pt modelId="{483D31F7-BCC7-4681-95D7-5D339B9A20C3}" type="pres">
      <dgm:prSet presAssocID="{886511B0-A9A7-412E-BE01-CBA67E4F2E9F}" presName="spacer" presStyleCnt="0"/>
      <dgm:spPr/>
    </dgm:pt>
    <dgm:pt modelId="{45BAC405-7864-462A-84C6-3B2E6B450D21}" type="pres">
      <dgm:prSet presAssocID="{2E057FC8-A1EF-4057-B2FE-810EC9C45CEB}" presName="parentText" presStyleLbl="node1" presStyleIdx="2" presStyleCnt="5">
        <dgm:presLayoutVars>
          <dgm:chMax val="0"/>
          <dgm:bulletEnabled val="1"/>
        </dgm:presLayoutVars>
      </dgm:prSet>
      <dgm:spPr/>
    </dgm:pt>
    <dgm:pt modelId="{D84679F4-485C-4A05-A762-0878A47E6A36}" type="pres">
      <dgm:prSet presAssocID="{0D50064A-38D8-41C3-AE88-4B9DA05165F1}" presName="spacer" presStyleCnt="0"/>
      <dgm:spPr/>
    </dgm:pt>
    <dgm:pt modelId="{A1F3C0DE-B125-41D9-939F-91AF2FD7DE02}" type="pres">
      <dgm:prSet presAssocID="{90FE7592-DEC2-48F4-806B-1656284EF695}" presName="parentText" presStyleLbl="node1" presStyleIdx="3" presStyleCnt="5">
        <dgm:presLayoutVars>
          <dgm:chMax val="0"/>
          <dgm:bulletEnabled val="1"/>
        </dgm:presLayoutVars>
      </dgm:prSet>
      <dgm:spPr/>
    </dgm:pt>
    <dgm:pt modelId="{5A4B0B63-6893-40B4-8797-FC5626B259C3}" type="pres">
      <dgm:prSet presAssocID="{A79FCA29-1FAE-4C0C-8E5E-C73FD706B421}" presName="spacer" presStyleCnt="0"/>
      <dgm:spPr/>
    </dgm:pt>
    <dgm:pt modelId="{29FAE0B8-C627-4004-A1CD-889A12560D55}" type="pres">
      <dgm:prSet presAssocID="{59C2BB98-E1B5-41D0-996B-9BAEFD1EA578}" presName="parentText" presStyleLbl="node1" presStyleIdx="4" presStyleCnt="5">
        <dgm:presLayoutVars>
          <dgm:chMax val="0"/>
          <dgm:bulletEnabled val="1"/>
        </dgm:presLayoutVars>
      </dgm:prSet>
      <dgm:spPr/>
    </dgm:pt>
  </dgm:ptLst>
  <dgm:cxnLst>
    <dgm:cxn modelId="{C95DD90D-FD96-4060-9B72-EC5A06EF70A1}" srcId="{3195EAFC-9A0C-4FB6-B17E-A6E3B4B41585}" destId="{59C2BB98-E1B5-41D0-996B-9BAEFD1EA578}" srcOrd="4" destOrd="0" parTransId="{729C6EF7-8A2D-45A0-A36D-0C59D23FA8E8}" sibTransId="{3DD8A2B9-39DC-4D60-81AF-BACD22632CE5}"/>
    <dgm:cxn modelId="{71A6820F-21A9-4E39-98CB-3C05BB765830}" type="presOf" srcId="{B1E97F92-5CD3-40AD-B7D4-AADF830BEB45}" destId="{9D6F9994-35FB-4DF9-9852-E0CD5857344F}" srcOrd="0" destOrd="0" presId="urn:microsoft.com/office/officeart/2005/8/layout/vList2"/>
    <dgm:cxn modelId="{64D80915-253D-4144-A1CF-10926456F72B}" type="presOf" srcId="{59C2BB98-E1B5-41D0-996B-9BAEFD1EA578}" destId="{29FAE0B8-C627-4004-A1CD-889A12560D55}" srcOrd="0" destOrd="0" presId="urn:microsoft.com/office/officeart/2005/8/layout/vList2"/>
    <dgm:cxn modelId="{AA5C8A24-9744-440D-A656-76808F73404D}" type="presOf" srcId="{1D552DD0-8FAD-44B1-B013-556D7800BDA8}" destId="{8CA3B923-D156-4BA4-978B-F40315538B3F}" srcOrd="0" destOrd="0" presId="urn:microsoft.com/office/officeart/2005/8/layout/vList2"/>
    <dgm:cxn modelId="{B209FA65-A813-4199-BA27-1F830D7CE854}" srcId="{3195EAFC-9A0C-4FB6-B17E-A6E3B4B41585}" destId="{B1E97F92-5CD3-40AD-B7D4-AADF830BEB45}" srcOrd="0" destOrd="0" parTransId="{866F2ABE-29A5-4C0F-B086-931CFD71D5FC}" sibTransId="{63ECC0F2-1100-4FB7-B0DB-1CF390669E8A}"/>
    <dgm:cxn modelId="{D0F0AB7B-7911-45B6-A2BE-A078CFE4ADF5}" srcId="{3195EAFC-9A0C-4FB6-B17E-A6E3B4B41585}" destId="{90FE7592-DEC2-48F4-806B-1656284EF695}" srcOrd="3" destOrd="0" parTransId="{81DADDE2-2F31-4C0F-86BE-11B7E59F0B46}" sibTransId="{A79FCA29-1FAE-4C0C-8E5E-C73FD706B421}"/>
    <dgm:cxn modelId="{D1306096-AD16-4588-861F-B29E5042BDE2}" type="presOf" srcId="{3195EAFC-9A0C-4FB6-B17E-A6E3B4B41585}" destId="{A2307F9D-27A7-43C4-9A09-941C7B5AC456}" srcOrd="0" destOrd="0" presId="urn:microsoft.com/office/officeart/2005/8/layout/vList2"/>
    <dgm:cxn modelId="{74D6FDAC-D697-4B0B-ABDB-0C02BAACFA8D}" srcId="{3195EAFC-9A0C-4FB6-B17E-A6E3B4B41585}" destId="{2E057FC8-A1EF-4057-B2FE-810EC9C45CEB}" srcOrd="2" destOrd="0" parTransId="{922FEC8C-8646-489B-9AB6-072169FE8894}" sibTransId="{0D50064A-38D8-41C3-AE88-4B9DA05165F1}"/>
    <dgm:cxn modelId="{B13324AD-D291-4C0C-A6D3-71D3F8E2DEF8}" srcId="{3195EAFC-9A0C-4FB6-B17E-A6E3B4B41585}" destId="{1D552DD0-8FAD-44B1-B013-556D7800BDA8}" srcOrd="1" destOrd="0" parTransId="{86D71012-8A4D-4B0E-A213-6E210B4A9490}" sibTransId="{886511B0-A9A7-412E-BE01-CBA67E4F2E9F}"/>
    <dgm:cxn modelId="{114C9AE1-8518-4431-BF18-AD08DFA2A916}" type="presOf" srcId="{2E057FC8-A1EF-4057-B2FE-810EC9C45CEB}" destId="{45BAC405-7864-462A-84C6-3B2E6B450D21}" srcOrd="0" destOrd="0" presId="urn:microsoft.com/office/officeart/2005/8/layout/vList2"/>
    <dgm:cxn modelId="{EB4430EA-D4DD-4813-96F8-2F58310C6967}" type="presOf" srcId="{90FE7592-DEC2-48F4-806B-1656284EF695}" destId="{A1F3C0DE-B125-41D9-939F-91AF2FD7DE02}" srcOrd="0" destOrd="0" presId="urn:microsoft.com/office/officeart/2005/8/layout/vList2"/>
    <dgm:cxn modelId="{634212C8-CA82-4DEA-BB8C-CE29343D9A46}" type="presParOf" srcId="{A2307F9D-27A7-43C4-9A09-941C7B5AC456}" destId="{9D6F9994-35FB-4DF9-9852-E0CD5857344F}" srcOrd="0" destOrd="0" presId="urn:microsoft.com/office/officeart/2005/8/layout/vList2"/>
    <dgm:cxn modelId="{527BE6CD-760D-4FF4-BC05-37FB249EBD45}" type="presParOf" srcId="{A2307F9D-27A7-43C4-9A09-941C7B5AC456}" destId="{A3270924-0545-4F57-BB5F-2E02C450D163}" srcOrd="1" destOrd="0" presId="urn:microsoft.com/office/officeart/2005/8/layout/vList2"/>
    <dgm:cxn modelId="{DAB6E3AD-62F2-43D8-AB26-9378F1954081}" type="presParOf" srcId="{A2307F9D-27A7-43C4-9A09-941C7B5AC456}" destId="{8CA3B923-D156-4BA4-978B-F40315538B3F}" srcOrd="2" destOrd="0" presId="urn:microsoft.com/office/officeart/2005/8/layout/vList2"/>
    <dgm:cxn modelId="{525F234D-6B6F-496A-9586-8D7666EB9F80}" type="presParOf" srcId="{A2307F9D-27A7-43C4-9A09-941C7B5AC456}" destId="{483D31F7-BCC7-4681-95D7-5D339B9A20C3}" srcOrd="3" destOrd="0" presId="urn:microsoft.com/office/officeart/2005/8/layout/vList2"/>
    <dgm:cxn modelId="{15950B94-FB7A-4D71-9DBE-1D8D1BA63857}" type="presParOf" srcId="{A2307F9D-27A7-43C4-9A09-941C7B5AC456}" destId="{45BAC405-7864-462A-84C6-3B2E6B450D21}" srcOrd="4" destOrd="0" presId="urn:microsoft.com/office/officeart/2005/8/layout/vList2"/>
    <dgm:cxn modelId="{A245FE7F-7A2B-4182-9DE3-648A5FD47DE6}" type="presParOf" srcId="{A2307F9D-27A7-43C4-9A09-941C7B5AC456}" destId="{D84679F4-485C-4A05-A762-0878A47E6A36}" srcOrd="5" destOrd="0" presId="urn:microsoft.com/office/officeart/2005/8/layout/vList2"/>
    <dgm:cxn modelId="{857CBC52-A076-48C6-8AC5-172C4BDC6448}" type="presParOf" srcId="{A2307F9D-27A7-43C4-9A09-941C7B5AC456}" destId="{A1F3C0DE-B125-41D9-939F-91AF2FD7DE02}" srcOrd="6" destOrd="0" presId="urn:microsoft.com/office/officeart/2005/8/layout/vList2"/>
    <dgm:cxn modelId="{4E367C3C-CB79-4B1F-A55D-7BA3E0BB90DE}" type="presParOf" srcId="{A2307F9D-27A7-43C4-9A09-941C7B5AC456}" destId="{5A4B0B63-6893-40B4-8797-FC5626B259C3}" srcOrd="7" destOrd="0" presId="urn:microsoft.com/office/officeart/2005/8/layout/vList2"/>
    <dgm:cxn modelId="{7D538006-7AC8-438E-A98B-FFD682E411CA}" type="presParOf" srcId="{A2307F9D-27A7-43C4-9A09-941C7B5AC456}" destId="{29FAE0B8-C627-4004-A1CD-889A12560D5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6DCBD1-F51A-4DFD-93B5-81031DE8A76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0F69A7D-F9E9-448B-971F-9DCDAA43E118}">
      <dgm:prSet/>
      <dgm:spPr/>
      <dgm:t>
        <a:bodyPr/>
        <a:lstStyle/>
        <a:p>
          <a:r>
            <a:rPr lang="tr-TR" b="0" i="0"/>
            <a:t>Bankacılık</a:t>
          </a:r>
          <a:endParaRPr lang="en-US"/>
        </a:p>
      </dgm:t>
    </dgm:pt>
    <dgm:pt modelId="{895BF07A-C711-42CF-AA64-90EFB33583C8}" type="parTrans" cxnId="{DC800278-2B73-4D0F-86D9-53149881E73E}">
      <dgm:prSet/>
      <dgm:spPr/>
      <dgm:t>
        <a:bodyPr/>
        <a:lstStyle/>
        <a:p>
          <a:endParaRPr lang="en-US"/>
        </a:p>
      </dgm:t>
    </dgm:pt>
    <dgm:pt modelId="{F0FE6996-5D35-4645-B159-0BA32AD5D320}" type="sibTrans" cxnId="{DC800278-2B73-4D0F-86D9-53149881E73E}">
      <dgm:prSet/>
      <dgm:spPr/>
      <dgm:t>
        <a:bodyPr/>
        <a:lstStyle/>
        <a:p>
          <a:endParaRPr lang="en-US"/>
        </a:p>
      </dgm:t>
    </dgm:pt>
    <dgm:pt modelId="{6D9A9F3E-3293-4A83-ACEB-7EB15C0E77BF}">
      <dgm:prSet/>
      <dgm:spPr/>
      <dgm:t>
        <a:bodyPr/>
        <a:lstStyle/>
        <a:p>
          <a:r>
            <a:rPr lang="tr-TR" b="0" i="0"/>
            <a:t>Bankacılık ve Finans</a:t>
          </a:r>
          <a:endParaRPr lang="en-US"/>
        </a:p>
      </dgm:t>
    </dgm:pt>
    <dgm:pt modelId="{6B77E8F3-E0F3-45A5-AC71-DE714C531D9D}" type="parTrans" cxnId="{96F2BC03-8341-4C91-AFB4-3D9A04F5304D}">
      <dgm:prSet/>
      <dgm:spPr/>
      <dgm:t>
        <a:bodyPr/>
        <a:lstStyle/>
        <a:p>
          <a:endParaRPr lang="en-US"/>
        </a:p>
      </dgm:t>
    </dgm:pt>
    <dgm:pt modelId="{D899A754-4F0E-4B30-9319-4934F10EB2EB}" type="sibTrans" cxnId="{96F2BC03-8341-4C91-AFB4-3D9A04F5304D}">
      <dgm:prSet/>
      <dgm:spPr/>
      <dgm:t>
        <a:bodyPr/>
        <a:lstStyle/>
        <a:p>
          <a:endParaRPr lang="en-US"/>
        </a:p>
      </dgm:t>
    </dgm:pt>
    <dgm:pt modelId="{E054AD0A-25DA-4141-BA2B-CB7F94FA635E}">
      <dgm:prSet/>
      <dgm:spPr/>
      <dgm:t>
        <a:bodyPr/>
        <a:lstStyle/>
        <a:p>
          <a:r>
            <a:rPr lang="tr-TR" b="0" i="0"/>
            <a:t>Bankacılık ve Finansman</a:t>
          </a:r>
          <a:endParaRPr lang="en-US"/>
        </a:p>
      </dgm:t>
    </dgm:pt>
    <dgm:pt modelId="{14624201-4BD6-41DF-A922-7E1FC3D8B6EE}" type="parTrans" cxnId="{98B55E2A-7375-4376-8883-19E0171D3EBB}">
      <dgm:prSet/>
      <dgm:spPr/>
      <dgm:t>
        <a:bodyPr/>
        <a:lstStyle/>
        <a:p>
          <a:endParaRPr lang="en-US"/>
        </a:p>
      </dgm:t>
    </dgm:pt>
    <dgm:pt modelId="{4BBFC9CA-C4DA-441B-9323-712186AC6034}" type="sibTrans" cxnId="{98B55E2A-7375-4376-8883-19E0171D3EBB}">
      <dgm:prSet/>
      <dgm:spPr/>
      <dgm:t>
        <a:bodyPr/>
        <a:lstStyle/>
        <a:p>
          <a:endParaRPr lang="en-US"/>
        </a:p>
      </dgm:t>
    </dgm:pt>
    <dgm:pt modelId="{B0282DBC-5721-4665-B92C-3567C1D6C6C2}">
      <dgm:prSet/>
      <dgm:spPr/>
      <dgm:t>
        <a:bodyPr/>
        <a:lstStyle/>
        <a:p>
          <a:r>
            <a:rPr lang="tr-TR" b="0" i="0"/>
            <a:t>Bankacılık ve Sigortacılık</a:t>
          </a:r>
          <a:endParaRPr lang="en-US"/>
        </a:p>
      </dgm:t>
    </dgm:pt>
    <dgm:pt modelId="{F9610D5F-8A50-4A1C-97C4-B0E9BC722677}" type="parTrans" cxnId="{51108FF4-7F4A-4905-8845-3E29700BF7DF}">
      <dgm:prSet/>
      <dgm:spPr/>
      <dgm:t>
        <a:bodyPr/>
        <a:lstStyle/>
        <a:p>
          <a:endParaRPr lang="en-US"/>
        </a:p>
      </dgm:t>
    </dgm:pt>
    <dgm:pt modelId="{0806144F-5E1C-40D6-87FC-4FD005C45665}" type="sibTrans" cxnId="{51108FF4-7F4A-4905-8845-3E29700BF7DF}">
      <dgm:prSet/>
      <dgm:spPr/>
      <dgm:t>
        <a:bodyPr/>
        <a:lstStyle/>
        <a:p>
          <a:endParaRPr lang="en-US"/>
        </a:p>
      </dgm:t>
    </dgm:pt>
    <dgm:pt modelId="{D33B9A49-319C-4624-A13B-B7495A921C42}">
      <dgm:prSet/>
      <dgm:spPr/>
      <dgm:t>
        <a:bodyPr/>
        <a:lstStyle/>
        <a:p>
          <a:r>
            <a:rPr lang="tr-TR" b="0" i="0"/>
            <a:t>Çalışma Ekonomisi ve Endüstri İlişkileri</a:t>
          </a:r>
          <a:endParaRPr lang="en-US"/>
        </a:p>
      </dgm:t>
    </dgm:pt>
    <dgm:pt modelId="{63112E0D-CED4-4C32-9463-5754E89E0AC4}" type="parTrans" cxnId="{9811A6AD-D862-48CC-9932-91BF863762B1}">
      <dgm:prSet/>
      <dgm:spPr/>
      <dgm:t>
        <a:bodyPr/>
        <a:lstStyle/>
        <a:p>
          <a:endParaRPr lang="en-US"/>
        </a:p>
      </dgm:t>
    </dgm:pt>
    <dgm:pt modelId="{1473F460-7689-47E2-AE21-823F3D2F84BF}" type="sibTrans" cxnId="{9811A6AD-D862-48CC-9932-91BF863762B1}">
      <dgm:prSet/>
      <dgm:spPr/>
      <dgm:t>
        <a:bodyPr/>
        <a:lstStyle/>
        <a:p>
          <a:endParaRPr lang="en-US"/>
        </a:p>
      </dgm:t>
    </dgm:pt>
    <dgm:pt modelId="{BE0E141E-C6FF-4E9C-BF8D-F491ECA93E6A}">
      <dgm:prSet/>
      <dgm:spPr/>
      <dgm:t>
        <a:bodyPr/>
        <a:lstStyle/>
        <a:p>
          <a:r>
            <a:rPr lang="tr-TR" b="0" i="0"/>
            <a:t>Ekonomi</a:t>
          </a:r>
          <a:endParaRPr lang="en-US"/>
        </a:p>
      </dgm:t>
    </dgm:pt>
    <dgm:pt modelId="{8C35656E-F5C6-40D0-A196-ABA15F0E936E}" type="parTrans" cxnId="{596256C6-260D-4EAC-9BBF-966080C084F7}">
      <dgm:prSet/>
      <dgm:spPr/>
      <dgm:t>
        <a:bodyPr/>
        <a:lstStyle/>
        <a:p>
          <a:endParaRPr lang="en-US"/>
        </a:p>
      </dgm:t>
    </dgm:pt>
    <dgm:pt modelId="{C2DC7344-0B39-485E-89A6-5F30B4FEDDC8}" type="sibTrans" cxnId="{596256C6-260D-4EAC-9BBF-966080C084F7}">
      <dgm:prSet/>
      <dgm:spPr/>
      <dgm:t>
        <a:bodyPr/>
        <a:lstStyle/>
        <a:p>
          <a:endParaRPr lang="en-US"/>
        </a:p>
      </dgm:t>
    </dgm:pt>
    <dgm:pt modelId="{F8F807F1-5624-4E4E-B015-1773A97E6A19}">
      <dgm:prSet/>
      <dgm:spPr/>
      <dgm:t>
        <a:bodyPr/>
        <a:lstStyle/>
        <a:p>
          <a:r>
            <a:rPr lang="tr-TR" b="0" i="0"/>
            <a:t>Ekonomi ve Finans</a:t>
          </a:r>
          <a:endParaRPr lang="en-US"/>
        </a:p>
      </dgm:t>
    </dgm:pt>
    <dgm:pt modelId="{521D58FC-7293-41EC-BABE-329368A7DDD7}" type="parTrans" cxnId="{F849B572-0924-4A26-A291-6A4333B9865A}">
      <dgm:prSet/>
      <dgm:spPr/>
      <dgm:t>
        <a:bodyPr/>
        <a:lstStyle/>
        <a:p>
          <a:endParaRPr lang="en-US"/>
        </a:p>
      </dgm:t>
    </dgm:pt>
    <dgm:pt modelId="{9D6647C9-9411-4BBC-875C-AF98C3DF11EA}" type="sibTrans" cxnId="{F849B572-0924-4A26-A291-6A4333B9865A}">
      <dgm:prSet/>
      <dgm:spPr/>
      <dgm:t>
        <a:bodyPr/>
        <a:lstStyle/>
        <a:p>
          <a:endParaRPr lang="en-US"/>
        </a:p>
      </dgm:t>
    </dgm:pt>
    <dgm:pt modelId="{96DE9A2A-3939-4C5F-9D20-7A9CFBC7F37C}">
      <dgm:prSet/>
      <dgm:spPr/>
      <dgm:t>
        <a:bodyPr/>
        <a:lstStyle/>
        <a:p>
          <a:r>
            <a:rPr lang="tr-TR" b="0" i="0"/>
            <a:t>İktisat</a:t>
          </a:r>
          <a:endParaRPr lang="en-US"/>
        </a:p>
      </dgm:t>
    </dgm:pt>
    <dgm:pt modelId="{9B9E63C4-17D1-4BC7-82E0-4721878D02C2}" type="parTrans" cxnId="{ED708693-F626-4D5F-908F-4A6A83EFA935}">
      <dgm:prSet/>
      <dgm:spPr/>
      <dgm:t>
        <a:bodyPr/>
        <a:lstStyle/>
        <a:p>
          <a:endParaRPr lang="en-US"/>
        </a:p>
      </dgm:t>
    </dgm:pt>
    <dgm:pt modelId="{9B5FA9A1-4062-41A9-A298-6CF1A25A0D90}" type="sibTrans" cxnId="{ED708693-F626-4D5F-908F-4A6A83EFA935}">
      <dgm:prSet/>
      <dgm:spPr/>
      <dgm:t>
        <a:bodyPr/>
        <a:lstStyle/>
        <a:p>
          <a:endParaRPr lang="en-US"/>
        </a:p>
      </dgm:t>
    </dgm:pt>
    <dgm:pt modelId="{B45ED500-B43F-4705-A4C7-4A43EF095DB8}">
      <dgm:prSet/>
      <dgm:spPr/>
      <dgm:t>
        <a:bodyPr/>
        <a:lstStyle/>
        <a:p>
          <a:r>
            <a:rPr lang="tr-TR" b="0" i="0"/>
            <a:t>İşletme</a:t>
          </a:r>
          <a:endParaRPr lang="en-US"/>
        </a:p>
      </dgm:t>
    </dgm:pt>
    <dgm:pt modelId="{E8437852-7F18-4D60-A88D-9ADCC2B3630D}" type="parTrans" cxnId="{8EFEC112-01E5-43A7-B25C-2B2957CD9A78}">
      <dgm:prSet/>
      <dgm:spPr/>
      <dgm:t>
        <a:bodyPr/>
        <a:lstStyle/>
        <a:p>
          <a:endParaRPr lang="en-US"/>
        </a:p>
      </dgm:t>
    </dgm:pt>
    <dgm:pt modelId="{CCD71A80-4CF2-411B-AB08-E0169DB94A58}" type="sibTrans" cxnId="{8EFEC112-01E5-43A7-B25C-2B2957CD9A78}">
      <dgm:prSet/>
      <dgm:spPr/>
      <dgm:t>
        <a:bodyPr/>
        <a:lstStyle/>
        <a:p>
          <a:endParaRPr lang="en-US"/>
        </a:p>
      </dgm:t>
    </dgm:pt>
    <dgm:pt modelId="{5EC50BE6-6561-4F54-9481-8D425C727743}">
      <dgm:prSet/>
      <dgm:spPr/>
      <dgm:t>
        <a:bodyPr/>
        <a:lstStyle/>
        <a:p>
          <a:r>
            <a:rPr lang="tr-TR" b="0" i="0"/>
            <a:t>İşletme Bilgi Yönetimi</a:t>
          </a:r>
          <a:endParaRPr lang="en-US"/>
        </a:p>
      </dgm:t>
    </dgm:pt>
    <dgm:pt modelId="{80E15D17-4EEB-45BB-B522-D5761500B605}" type="parTrans" cxnId="{66CB12B8-4271-4167-8704-D7EF42CEA029}">
      <dgm:prSet/>
      <dgm:spPr/>
      <dgm:t>
        <a:bodyPr/>
        <a:lstStyle/>
        <a:p>
          <a:endParaRPr lang="en-US"/>
        </a:p>
      </dgm:t>
    </dgm:pt>
    <dgm:pt modelId="{553182F8-FA50-483E-8643-442CD6098CA1}" type="sibTrans" cxnId="{66CB12B8-4271-4167-8704-D7EF42CEA029}">
      <dgm:prSet/>
      <dgm:spPr/>
      <dgm:t>
        <a:bodyPr/>
        <a:lstStyle/>
        <a:p>
          <a:endParaRPr lang="en-US"/>
        </a:p>
      </dgm:t>
    </dgm:pt>
    <dgm:pt modelId="{36856D75-379F-44CF-AE51-26845F018599}">
      <dgm:prSet/>
      <dgm:spPr/>
      <dgm:t>
        <a:bodyPr/>
        <a:lstStyle/>
        <a:p>
          <a:r>
            <a:rPr lang="tr-TR" b="0" i="0"/>
            <a:t>İşletme Enformatiği</a:t>
          </a:r>
          <a:endParaRPr lang="en-US"/>
        </a:p>
      </dgm:t>
    </dgm:pt>
    <dgm:pt modelId="{BF890FD6-924C-4A4C-8EA6-2FC45C8F9230}" type="parTrans" cxnId="{ED22A7EF-CBED-42B9-AE70-6FA95F7E408F}">
      <dgm:prSet/>
      <dgm:spPr/>
      <dgm:t>
        <a:bodyPr/>
        <a:lstStyle/>
        <a:p>
          <a:endParaRPr lang="en-US"/>
        </a:p>
      </dgm:t>
    </dgm:pt>
    <dgm:pt modelId="{D5C58811-7A5C-45B2-B457-CE576A11AAC0}" type="sibTrans" cxnId="{ED22A7EF-CBED-42B9-AE70-6FA95F7E408F}">
      <dgm:prSet/>
      <dgm:spPr/>
      <dgm:t>
        <a:bodyPr/>
        <a:lstStyle/>
        <a:p>
          <a:endParaRPr lang="en-US"/>
        </a:p>
      </dgm:t>
    </dgm:pt>
    <dgm:pt modelId="{669C15E7-3445-44D7-86FF-699F666762C9}">
      <dgm:prSet/>
      <dgm:spPr/>
      <dgm:t>
        <a:bodyPr/>
        <a:lstStyle/>
        <a:p>
          <a:r>
            <a:rPr lang="tr-TR" b="0" i="0"/>
            <a:t>İşletme-Ekonomi</a:t>
          </a:r>
          <a:endParaRPr lang="en-US"/>
        </a:p>
      </dgm:t>
    </dgm:pt>
    <dgm:pt modelId="{207A8DD0-41F1-447F-9655-2D121DE95A82}" type="parTrans" cxnId="{D8B6CAE0-D871-48B9-97B5-81BADE5D4C04}">
      <dgm:prSet/>
      <dgm:spPr/>
      <dgm:t>
        <a:bodyPr/>
        <a:lstStyle/>
        <a:p>
          <a:endParaRPr lang="en-US"/>
        </a:p>
      </dgm:t>
    </dgm:pt>
    <dgm:pt modelId="{1A1F7209-2C38-47CB-959C-6009A50B494D}" type="sibTrans" cxnId="{D8B6CAE0-D871-48B9-97B5-81BADE5D4C04}">
      <dgm:prSet/>
      <dgm:spPr/>
      <dgm:t>
        <a:bodyPr/>
        <a:lstStyle/>
        <a:p>
          <a:endParaRPr lang="en-US"/>
        </a:p>
      </dgm:t>
    </dgm:pt>
    <dgm:pt modelId="{6287D3C0-5D98-4697-BB60-8DC785F307C6}">
      <dgm:prSet/>
      <dgm:spPr/>
      <dgm:t>
        <a:bodyPr/>
        <a:lstStyle/>
        <a:p>
          <a:r>
            <a:rPr lang="tr-TR" b="0" i="0"/>
            <a:t>Lojistik Yönetimi</a:t>
          </a:r>
          <a:endParaRPr lang="en-US"/>
        </a:p>
      </dgm:t>
    </dgm:pt>
    <dgm:pt modelId="{1139D6FE-B407-4800-B4CA-7069351AD757}" type="parTrans" cxnId="{1E86BDFF-2441-4389-9A57-2CF0E8E0046E}">
      <dgm:prSet/>
      <dgm:spPr/>
      <dgm:t>
        <a:bodyPr/>
        <a:lstStyle/>
        <a:p>
          <a:endParaRPr lang="en-US"/>
        </a:p>
      </dgm:t>
    </dgm:pt>
    <dgm:pt modelId="{D1B63C08-B155-470D-AAC5-4B0E9B24639A}" type="sibTrans" cxnId="{1E86BDFF-2441-4389-9A57-2CF0E8E0046E}">
      <dgm:prSet/>
      <dgm:spPr/>
      <dgm:t>
        <a:bodyPr/>
        <a:lstStyle/>
        <a:p>
          <a:endParaRPr lang="en-US"/>
        </a:p>
      </dgm:t>
    </dgm:pt>
    <dgm:pt modelId="{26546254-BFB3-49DC-B4C5-591BD2382F9C}">
      <dgm:prSet/>
      <dgm:spPr/>
      <dgm:t>
        <a:bodyPr/>
        <a:lstStyle/>
        <a:p>
          <a:r>
            <a:rPr lang="tr-TR" b="0" i="0"/>
            <a:t>Sermaye Piyasası</a:t>
          </a:r>
          <a:endParaRPr lang="en-US"/>
        </a:p>
      </dgm:t>
    </dgm:pt>
    <dgm:pt modelId="{B3BB4419-4921-4B35-80DD-E6E20790FDEB}" type="parTrans" cxnId="{7F131F3D-C9DD-4A29-A6A5-214E62CE27A0}">
      <dgm:prSet/>
      <dgm:spPr/>
      <dgm:t>
        <a:bodyPr/>
        <a:lstStyle/>
        <a:p>
          <a:endParaRPr lang="en-US"/>
        </a:p>
      </dgm:t>
    </dgm:pt>
    <dgm:pt modelId="{A582C3F2-7C55-418F-9AAE-C7C2FA50A2F8}" type="sibTrans" cxnId="{7F131F3D-C9DD-4A29-A6A5-214E62CE27A0}">
      <dgm:prSet/>
      <dgm:spPr/>
      <dgm:t>
        <a:bodyPr/>
        <a:lstStyle/>
        <a:p>
          <a:endParaRPr lang="en-US"/>
        </a:p>
      </dgm:t>
    </dgm:pt>
    <dgm:pt modelId="{F07214C1-AF3C-4F6A-A2C6-BD3E0BB43435}">
      <dgm:prSet/>
      <dgm:spPr/>
      <dgm:t>
        <a:bodyPr/>
        <a:lstStyle/>
        <a:p>
          <a:r>
            <a:rPr lang="tr-TR" b="0" i="0"/>
            <a:t>Sermaye Piyasası Denetim ve Derecelendirme</a:t>
          </a:r>
          <a:endParaRPr lang="en-US"/>
        </a:p>
      </dgm:t>
    </dgm:pt>
    <dgm:pt modelId="{5E5B3855-0C00-47BA-8B60-DC413BDA6A9C}" type="parTrans" cxnId="{F4E87C09-58A3-4873-AD06-9BD7B725BC98}">
      <dgm:prSet/>
      <dgm:spPr/>
      <dgm:t>
        <a:bodyPr/>
        <a:lstStyle/>
        <a:p>
          <a:endParaRPr lang="en-US"/>
        </a:p>
      </dgm:t>
    </dgm:pt>
    <dgm:pt modelId="{DE92D360-F514-47F3-B3E7-98DFBB8625A0}" type="sibTrans" cxnId="{F4E87C09-58A3-4873-AD06-9BD7B725BC98}">
      <dgm:prSet/>
      <dgm:spPr/>
      <dgm:t>
        <a:bodyPr/>
        <a:lstStyle/>
        <a:p>
          <a:endParaRPr lang="en-US"/>
        </a:p>
      </dgm:t>
    </dgm:pt>
    <dgm:pt modelId="{947ECDA8-4ADB-4145-9BAB-ADCE86B99024}">
      <dgm:prSet/>
      <dgm:spPr/>
      <dgm:t>
        <a:bodyPr/>
        <a:lstStyle/>
        <a:p>
          <a:r>
            <a:rPr lang="tr-TR" b="0" i="0"/>
            <a:t>Uluslararası Finans</a:t>
          </a:r>
          <a:endParaRPr lang="en-US"/>
        </a:p>
      </dgm:t>
    </dgm:pt>
    <dgm:pt modelId="{1D679817-B002-4FEA-81AC-992C72254D43}" type="parTrans" cxnId="{67891A4D-12FF-4ACC-9DC6-21DDCEB1A88D}">
      <dgm:prSet/>
      <dgm:spPr/>
      <dgm:t>
        <a:bodyPr/>
        <a:lstStyle/>
        <a:p>
          <a:endParaRPr lang="en-US"/>
        </a:p>
      </dgm:t>
    </dgm:pt>
    <dgm:pt modelId="{2DCE1B92-51BD-4A92-9C15-3B431DCD2AE8}" type="sibTrans" cxnId="{67891A4D-12FF-4ACC-9DC6-21DDCEB1A88D}">
      <dgm:prSet/>
      <dgm:spPr/>
      <dgm:t>
        <a:bodyPr/>
        <a:lstStyle/>
        <a:p>
          <a:endParaRPr lang="en-US"/>
        </a:p>
      </dgm:t>
    </dgm:pt>
    <dgm:pt modelId="{A66E8CB1-4999-4EED-B929-4E76FCB86AD4}">
      <dgm:prSet/>
      <dgm:spPr/>
      <dgm:t>
        <a:bodyPr/>
        <a:lstStyle/>
        <a:p>
          <a:r>
            <a:rPr lang="tr-TR" b="0" i="0"/>
            <a:t>Uluslararası İşletme</a:t>
          </a:r>
          <a:endParaRPr lang="en-US"/>
        </a:p>
      </dgm:t>
    </dgm:pt>
    <dgm:pt modelId="{F58D7F9C-1EED-4943-9557-425C2287EA90}" type="parTrans" cxnId="{F8CBE1EB-4473-44CF-9722-AA0AD2723E28}">
      <dgm:prSet/>
      <dgm:spPr/>
      <dgm:t>
        <a:bodyPr/>
        <a:lstStyle/>
        <a:p>
          <a:endParaRPr lang="en-US"/>
        </a:p>
      </dgm:t>
    </dgm:pt>
    <dgm:pt modelId="{DD15362A-F1EF-4B23-B14E-069AEFD4F4A6}" type="sibTrans" cxnId="{F8CBE1EB-4473-44CF-9722-AA0AD2723E28}">
      <dgm:prSet/>
      <dgm:spPr/>
      <dgm:t>
        <a:bodyPr/>
        <a:lstStyle/>
        <a:p>
          <a:endParaRPr lang="en-US"/>
        </a:p>
      </dgm:t>
    </dgm:pt>
    <dgm:pt modelId="{7BFCF2DF-43F0-434C-9259-FBC30F487D9B}">
      <dgm:prSet/>
      <dgm:spPr/>
      <dgm:t>
        <a:bodyPr/>
        <a:lstStyle/>
        <a:p>
          <a:r>
            <a:rPr lang="tr-TR" b="0" i="0"/>
            <a:t>Uluslararası İşletmecilik</a:t>
          </a:r>
          <a:endParaRPr lang="en-US"/>
        </a:p>
      </dgm:t>
    </dgm:pt>
    <dgm:pt modelId="{C6C1D55D-2928-4531-B14A-E51928458B86}" type="parTrans" cxnId="{0B976ED7-F51D-4AF3-BC8D-3DE7279ABA61}">
      <dgm:prSet/>
      <dgm:spPr/>
      <dgm:t>
        <a:bodyPr/>
        <a:lstStyle/>
        <a:p>
          <a:endParaRPr lang="en-US"/>
        </a:p>
      </dgm:t>
    </dgm:pt>
    <dgm:pt modelId="{F0576EF8-480D-4A4D-9A74-31FF05AF9C1B}" type="sibTrans" cxnId="{0B976ED7-F51D-4AF3-BC8D-3DE7279ABA61}">
      <dgm:prSet/>
      <dgm:spPr/>
      <dgm:t>
        <a:bodyPr/>
        <a:lstStyle/>
        <a:p>
          <a:endParaRPr lang="en-US"/>
        </a:p>
      </dgm:t>
    </dgm:pt>
    <dgm:pt modelId="{42F0EAB6-57D6-427B-9443-C70ADD0ECF4C}">
      <dgm:prSet/>
      <dgm:spPr/>
      <dgm:t>
        <a:bodyPr/>
        <a:lstStyle/>
        <a:p>
          <a:r>
            <a:rPr lang="tr-TR" b="0" i="0"/>
            <a:t>Uluslararası İşletmecilik ve Ticaret</a:t>
          </a:r>
          <a:endParaRPr lang="en-US"/>
        </a:p>
      </dgm:t>
    </dgm:pt>
    <dgm:pt modelId="{9C8E8E3C-0872-4CAF-A146-61C700CA9E4C}" type="parTrans" cxnId="{D0C4439C-AD2F-47CD-8849-31AEFAFDEC82}">
      <dgm:prSet/>
      <dgm:spPr/>
      <dgm:t>
        <a:bodyPr/>
        <a:lstStyle/>
        <a:p>
          <a:endParaRPr lang="en-US"/>
        </a:p>
      </dgm:t>
    </dgm:pt>
    <dgm:pt modelId="{1801A481-839B-4AD9-91AA-9F7CCE1A3701}" type="sibTrans" cxnId="{D0C4439C-AD2F-47CD-8849-31AEFAFDEC82}">
      <dgm:prSet/>
      <dgm:spPr/>
      <dgm:t>
        <a:bodyPr/>
        <a:lstStyle/>
        <a:p>
          <a:endParaRPr lang="en-US"/>
        </a:p>
      </dgm:t>
    </dgm:pt>
    <dgm:pt modelId="{FE7EFBB0-8037-4D5F-A2CF-9D98DA42F09F}">
      <dgm:prSet/>
      <dgm:spPr/>
      <dgm:t>
        <a:bodyPr/>
        <a:lstStyle/>
        <a:p>
          <a:r>
            <a:rPr lang="tr-TR" b="0" i="0"/>
            <a:t>Uluslararası Ticaret </a:t>
          </a:r>
          <a:endParaRPr lang="en-US"/>
        </a:p>
      </dgm:t>
    </dgm:pt>
    <dgm:pt modelId="{3DA2DB80-42AA-480C-91C7-9A74E5C9E7AA}" type="parTrans" cxnId="{743A5C06-5E50-4034-AAEA-B6CE0B02905E}">
      <dgm:prSet/>
      <dgm:spPr/>
      <dgm:t>
        <a:bodyPr/>
        <a:lstStyle/>
        <a:p>
          <a:endParaRPr lang="en-US"/>
        </a:p>
      </dgm:t>
    </dgm:pt>
    <dgm:pt modelId="{F651529E-8E6A-48B8-B8F5-62EBE16E88BC}" type="sibTrans" cxnId="{743A5C06-5E50-4034-AAEA-B6CE0B02905E}">
      <dgm:prSet/>
      <dgm:spPr/>
      <dgm:t>
        <a:bodyPr/>
        <a:lstStyle/>
        <a:p>
          <a:endParaRPr lang="en-US"/>
        </a:p>
      </dgm:t>
    </dgm:pt>
    <dgm:pt modelId="{E20A8BAE-AF63-443C-8CF3-319BE20DE438}" type="pres">
      <dgm:prSet presAssocID="{F96DCBD1-F51A-4DFD-93B5-81031DE8A764}" presName="diagram" presStyleCnt="0">
        <dgm:presLayoutVars>
          <dgm:dir/>
          <dgm:resizeHandles val="exact"/>
        </dgm:presLayoutVars>
      </dgm:prSet>
      <dgm:spPr/>
    </dgm:pt>
    <dgm:pt modelId="{EB64A855-8233-4608-BF0F-3C7B81DC2E5F}" type="pres">
      <dgm:prSet presAssocID="{A0F69A7D-F9E9-448B-971F-9DCDAA43E118}" presName="node" presStyleLbl="node1" presStyleIdx="0" presStyleCnt="20">
        <dgm:presLayoutVars>
          <dgm:bulletEnabled val="1"/>
        </dgm:presLayoutVars>
      </dgm:prSet>
      <dgm:spPr/>
    </dgm:pt>
    <dgm:pt modelId="{4BBC4227-6F57-47A5-8519-5389106B0B3F}" type="pres">
      <dgm:prSet presAssocID="{F0FE6996-5D35-4645-B159-0BA32AD5D320}" presName="sibTrans" presStyleCnt="0"/>
      <dgm:spPr/>
    </dgm:pt>
    <dgm:pt modelId="{627F9C75-9E36-4B72-99EC-46F9DC37DAA6}" type="pres">
      <dgm:prSet presAssocID="{6D9A9F3E-3293-4A83-ACEB-7EB15C0E77BF}" presName="node" presStyleLbl="node1" presStyleIdx="1" presStyleCnt="20">
        <dgm:presLayoutVars>
          <dgm:bulletEnabled val="1"/>
        </dgm:presLayoutVars>
      </dgm:prSet>
      <dgm:spPr/>
    </dgm:pt>
    <dgm:pt modelId="{1E57EAAF-9D33-4AD6-BCC3-F19B04114CF2}" type="pres">
      <dgm:prSet presAssocID="{D899A754-4F0E-4B30-9319-4934F10EB2EB}" presName="sibTrans" presStyleCnt="0"/>
      <dgm:spPr/>
    </dgm:pt>
    <dgm:pt modelId="{10EBA4E5-2EAF-444A-94A1-3E1BA1E22645}" type="pres">
      <dgm:prSet presAssocID="{E054AD0A-25DA-4141-BA2B-CB7F94FA635E}" presName="node" presStyleLbl="node1" presStyleIdx="2" presStyleCnt="20">
        <dgm:presLayoutVars>
          <dgm:bulletEnabled val="1"/>
        </dgm:presLayoutVars>
      </dgm:prSet>
      <dgm:spPr/>
    </dgm:pt>
    <dgm:pt modelId="{38B6E49F-BECF-4B87-9426-C6D1E2A4E611}" type="pres">
      <dgm:prSet presAssocID="{4BBFC9CA-C4DA-441B-9323-712186AC6034}" presName="sibTrans" presStyleCnt="0"/>
      <dgm:spPr/>
    </dgm:pt>
    <dgm:pt modelId="{D7BAF29C-276C-496F-8E7D-96C351ABF1CA}" type="pres">
      <dgm:prSet presAssocID="{B0282DBC-5721-4665-B92C-3567C1D6C6C2}" presName="node" presStyleLbl="node1" presStyleIdx="3" presStyleCnt="20">
        <dgm:presLayoutVars>
          <dgm:bulletEnabled val="1"/>
        </dgm:presLayoutVars>
      </dgm:prSet>
      <dgm:spPr/>
    </dgm:pt>
    <dgm:pt modelId="{81921B8B-FAEE-45DE-A4C5-B2784BC81AE5}" type="pres">
      <dgm:prSet presAssocID="{0806144F-5E1C-40D6-87FC-4FD005C45665}" presName="sibTrans" presStyleCnt="0"/>
      <dgm:spPr/>
    </dgm:pt>
    <dgm:pt modelId="{0AC2EC68-8D43-4EDA-881F-553DF472DE11}" type="pres">
      <dgm:prSet presAssocID="{D33B9A49-319C-4624-A13B-B7495A921C42}" presName="node" presStyleLbl="node1" presStyleIdx="4" presStyleCnt="20">
        <dgm:presLayoutVars>
          <dgm:bulletEnabled val="1"/>
        </dgm:presLayoutVars>
      </dgm:prSet>
      <dgm:spPr/>
    </dgm:pt>
    <dgm:pt modelId="{1CEEE69E-FEC2-45F3-89EC-614FA410C187}" type="pres">
      <dgm:prSet presAssocID="{1473F460-7689-47E2-AE21-823F3D2F84BF}" presName="sibTrans" presStyleCnt="0"/>
      <dgm:spPr/>
    </dgm:pt>
    <dgm:pt modelId="{A7351B73-3C16-4319-85C8-37E991689171}" type="pres">
      <dgm:prSet presAssocID="{BE0E141E-C6FF-4E9C-BF8D-F491ECA93E6A}" presName="node" presStyleLbl="node1" presStyleIdx="5" presStyleCnt="20">
        <dgm:presLayoutVars>
          <dgm:bulletEnabled val="1"/>
        </dgm:presLayoutVars>
      </dgm:prSet>
      <dgm:spPr/>
    </dgm:pt>
    <dgm:pt modelId="{C7509F4C-802C-4C14-A15D-4FA5BB87B4FD}" type="pres">
      <dgm:prSet presAssocID="{C2DC7344-0B39-485E-89A6-5F30B4FEDDC8}" presName="sibTrans" presStyleCnt="0"/>
      <dgm:spPr/>
    </dgm:pt>
    <dgm:pt modelId="{FD8680B0-80BC-436C-938F-2D3ED70E2C15}" type="pres">
      <dgm:prSet presAssocID="{F8F807F1-5624-4E4E-B015-1773A97E6A19}" presName="node" presStyleLbl="node1" presStyleIdx="6" presStyleCnt="20">
        <dgm:presLayoutVars>
          <dgm:bulletEnabled val="1"/>
        </dgm:presLayoutVars>
      </dgm:prSet>
      <dgm:spPr/>
    </dgm:pt>
    <dgm:pt modelId="{816CA100-11D2-4DA4-AD85-8E72A022AAEA}" type="pres">
      <dgm:prSet presAssocID="{9D6647C9-9411-4BBC-875C-AF98C3DF11EA}" presName="sibTrans" presStyleCnt="0"/>
      <dgm:spPr/>
    </dgm:pt>
    <dgm:pt modelId="{56E0CFC7-B650-47D3-A124-CA8856DAEB44}" type="pres">
      <dgm:prSet presAssocID="{96DE9A2A-3939-4C5F-9D20-7A9CFBC7F37C}" presName="node" presStyleLbl="node1" presStyleIdx="7" presStyleCnt="20">
        <dgm:presLayoutVars>
          <dgm:bulletEnabled val="1"/>
        </dgm:presLayoutVars>
      </dgm:prSet>
      <dgm:spPr/>
    </dgm:pt>
    <dgm:pt modelId="{C49D4227-19F7-4697-B24C-F9CFA0950A9A}" type="pres">
      <dgm:prSet presAssocID="{9B5FA9A1-4062-41A9-A298-6CF1A25A0D90}" presName="sibTrans" presStyleCnt="0"/>
      <dgm:spPr/>
    </dgm:pt>
    <dgm:pt modelId="{FFCA3715-BDBB-4EF2-8C23-7EF4C1A41C4F}" type="pres">
      <dgm:prSet presAssocID="{B45ED500-B43F-4705-A4C7-4A43EF095DB8}" presName="node" presStyleLbl="node1" presStyleIdx="8" presStyleCnt="20">
        <dgm:presLayoutVars>
          <dgm:bulletEnabled val="1"/>
        </dgm:presLayoutVars>
      </dgm:prSet>
      <dgm:spPr/>
    </dgm:pt>
    <dgm:pt modelId="{0BA3A5CC-8B7B-491E-8068-4BF3AC7201A8}" type="pres">
      <dgm:prSet presAssocID="{CCD71A80-4CF2-411B-AB08-E0169DB94A58}" presName="sibTrans" presStyleCnt="0"/>
      <dgm:spPr/>
    </dgm:pt>
    <dgm:pt modelId="{11F78453-8FAD-4BF3-8CDE-F5CCE07D6E03}" type="pres">
      <dgm:prSet presAssocID="{5EC50BE6-6561-4F54-9481-8D425C727743}" presName="node" presStyleLbl="node1" presStyleIdx="9" presStyleCnt="20">
        <dgm:presLayoutVars>
          <dgm:bulletEnabled val="1"/>
        </dgm:presLayoutVars>
      </dgm:prSet>
      <dgm:spPr/>
    </dgm:pt>
    <dgm:pt modelId="{ABF9FAE3-F12C-4642-81FA-0B1BA3FE1B4B}" type="pres">
      <dgm:prSet presAssocID="{553182F8-FA50-483E-8643-442CD6098CA1}" presName="sibTrans" presStyleCnt="0"/>
      <dgm:spPr/>
    </dgm:pt>
    <dgm:pt modelId="{BE576275-62EF-43A9-A670-30A807FE7D80}" type="pres">
      <dgm:prSet presAssocID="{36856D75-379F-44CF-AE51-26845F018599}" presName="node" presStyleLbl="node1" presStyleIdx="10" presStyleCnt="20">
        <dgm:presLayoutVars>
          <dgm:bulletEnabled val="1"/>
        </dgm:presLayoutVars>
      </dgm:prSet>
      <dgm:spPr/>
    </dgm:pt>
    <dgm:pt modelId="{62AD4506-3396-4F0D-96C4-61F2379C7FD9}" type="pres">
      <dgm:prSet presAssocID="{D5C58811-7A5C-45B2-B457-CE576A11AAC0}" presName="sibTrans" presStyleCnt="0"/>
      <dgm:spPr/>
    </dgm:pt>
    <dgm:pt modelId="{CD856854-CBDF-487A-885F-B7E7549EAE56}" type="pres">
      <dgm:prSet presAssocID="{669C15E7-3445-44D7-86FF-699F666762C9}" presName="node" presStyleLbl="node1" presStyleIdx="11" presStyleCnt="20">
        <dgm:presLayoutVars>
          <dgm:bulletEnabled val="1"/>
        </dgm:presLayoutVars>
      </dgm:prSet>
      <dgm:spPr/>
    </dgm:pt>
    <dgm:pt modelId="{F4085156-4B1B-4E17-BD70-8375AE3BE027}" type="pres">
      <dgm:prSet presAssocID="{1A1F7209-2C38-47CB-959C-6009A50B494D}" presName="sibTrans" presStyleCnt="0"/>
      <dgm:spPr/>
    </dgm:pt>
    <dgm:pt modelId="{A89BCB64-886D-4850-9EF6-5E5250B56D32}" type="pres">
      <dgm:prSet presAssocID="{6287D3C0-5D98-4697-BB60-8DC785F307C6}" presName="node" presStyleLbl="node1" presStyleIdx="12" presStyleCnt="20">
        <dgm:presLayoutVars>
          <dgm:bulletEnabled val="1"/>
        </dgm:presLayoutVars>
      </dgm:prSet>
      <dgm:spPr/>
    </dgm:pt>
    <dgm:pt modelId="{73CC2F1D-787C-4AA6-9FCE-761D5BD28840}" type="pres">
      <dgm:prSet presAssocID="{D1B63C08-B155-470D-AAC5-4B0E9B24639A}" presName="sibTrans" presStyleCnt="0"/>
      <dgm:spPr/>
    </dgm:pt>
    <dgm:pt modelId="{10DE4E41-573F-4083-84E3-CC25925AF3D7}" type="pres">
      <dgm:prSet presAssocID="{26546254-BFB3-49DC-B4C5-591BD2382F9C}" presName="node" presStyleLbl="node1" presStyleIdx="13" presStyleCnt="20">
        <dgm:presLayoutVars>
          <dgm:bulletEnabled val="1"/>
        </dgm:presLayoutVars>
      </dgm:prSet>
      <dgm:spPr/>
    </dgm:pt>
    <dgm:pt modelId="{1207158A-DC15-4C52-900D-0C510FF29750}" type="pres">
      <dgm:prSet presAssocID="{A582C3F2-7C55-418F-9AAE-C7C2FA50A2F8}" presName="sibTrans" presStyleCnt="0"/>
      <dgm:spPr/>
    </dgm:pt>
    <dgm:pt modelId="{3FB1DD48-842B-4C53-B277-1FD51CA0BFB5}" type="pres">
      <dgm:prSet presAssocID="{F07214C1-AF3C-4F6A-A2C6-BD3E0BB43435}" presName="node" presStyleLbl="node1" presStyleIdx="14" presStyleCnt="20">
        <dgm:presLayoutVars>
          <dgm:bulletEnabled val="1"/>
        </dgm:presLayoutVars>
      </dgm:prSet>
      <dgm:spPr/>
    </dgm:pt>
    <dgm:pt modelId="{C21A0E55-B91A-4AF3-B583-9CC0724284F5}" type="pres">
      <dgm:prSet presAssocID="{DE92D360-F514-47F3-B3E7-98DFBB8625A0}" presName="sibTrans" presStyleCnt="0"/>
      <dgm:spPr/>
    </dgm:pt>
    <dgm:pt modelId="{EA774F22-D235-41F7-83AB-3618C40E1F15}" type="pres">
      <dgm:prSet presAssocID="{947ECDA8-4ADB-4145-9BAB-ADCE86B99024}" presName="node" presStyleLbl="node1" presStyleIdx="15" presStyleCnt="20">
        <dgm:presLayoutVars>
          <dgm:bulletEnabled val="1"/>
        </dgm:presLayoutVars>
      </dgm:prSet>
      <dgm:spPr/>
    </dgm:pt>
    <dgm:pt modelId="{0BD0F12B-0C7F-44F2-B49B-77EF66BBC86B}" type="pres">
      <dgm:prSet presAssocID="{2DCE1B92-51BD-4A92-9C15-3B431DCD2AE8}" presName="sibTrans" presStyleCnt="0"/>
      <dgm:spPr/>
    </dgm:pt>
    <dgm:pt modelId="{47035E7E-78CB-4D67-986C-754A8E3DADBC}" type="pres">
      <dgm:prSet presAssocID="{A66E8CB1-4999-4EED-B929-4E76FCB86AD4}" presName="node" presStyleLbl="node1" presStyleIdx="16" presStyleCnt="20">
        <dgm:presLayoutVars>
          <dgm:bulletEnabled val="1"/>
        </dgm:presLayoutVars>
      </dgm:prSet>
      <dgm:spPr/>
    </dgm:pt>
    <dgm:pt modelId="{BC29FDC5-FF11-4911-93FE-852803CFEE9E}" type="pres">
      <dgm:prSet presAssocID="{DD15362A-F1EF-4B23-B14E-069AEFD4F4A6}" presName="sibTrans" presStyleCnt="0"/>
      <dgm:spPr/>
    </dgm:pt>
    <dgm:pt modelId="{682B052A-8A30-4B6B-8AAD-B1E19BB564FC}" type="pres">
      <dgm:prSet presAssocID="{7BFCF2DF-43F0-434C-9259-FBC30F487D9B}" presName="node" presStyleLbl="node1" presStyleIdx="17" presStyleCnt="20">
        <dgm:presLayoutVars>
          <dgm:bulletEnabled val="1"/>
        </dgm:presLayoutVars>
      </dgm:prSet>
      <dgm:spPr/>
    </dgm:pt>
    <dgm:pt modelId="{AFBB9DFA-68F9-4D41-BD78-8AABD7E5BA8C}" type="pres">
      <dgm:prSet presAssocID="{F0576EF8-480D-4A4D-9A74-31FF05AF9C1B}" presName="sibTrans" presStyleCnt="0"/>
      <dgm:spPr/>
    </dgm:pt>
    <dgm:pt modelId="{9C06CEFA-8BE7-48E9-877E-71CC5D2C625D}" type="pres">
      <dgm:prSet presAssocID="{42F0EAB6-57D6-427B-9443-C70ADD0ECF4C}" presName="node" presStyleLbl="node1" presStyleIdx="18" presStyleCnt="20">
        <dgm:presLayoutVars>
          <dgm:bulletEnabled val="1"/>
        </dgm:presLayoutVars>
      </dgm:prSet>
      <dgm:spPr/>
    </dgm:pt>
    <dgm:pt modelId="{FADD6205-DE30-40D4-8D7D-9406EEEF3713}" type="pres">
      <dgm:prSet presAssocID="{1801A481-839B-4AD9-91AA-9F7CCE1A3701}" presName="sibTrans" presStyleCnt="0"/>
      <dgm:spPr/>
    </dgm:pt>
    <dgm:pt modelId="{D8FC8545-7228-41F4-BCC5-9F89D4DAEA8C}" type="pres">
      <dgm:prSet presAssocID="{FE7EFBB0-8037-4D5F-A2CF-9D98DA42F09F}" presName="node" presStyleLbl="node1" presStyleIdx="19" presStyleCnt="20">
        <dgm:presLayoutVars>
          <dgm:bulletEnabled val="1"/>
        </dgm:presLayoutVars>
      </dgm:prSet>
      <dgm:spPr/>
    </dgm:pt>
  </dgm:ptLst>
  <dgm:cxnLst>
    <dgm:cxn modelId="{96F2BC03-8341-4C91-AFB4-3D9A04F5304D}" srcId="{F96DCBD1-F51A-4DFD-93B5-81031DE8A764}" destId="{6D9A9F3E-3293-4A83-ACEB-7EB15C0E77BF}" srcOrd="1" destOrd="0" parTransId="{6B77E8F3-E0F3-45A5-AC71-DE714C531D9D}" sibTransId="{D899A754-4F0E-4B30-9319-4934F10EB2EB}"/>
    <dgm:cxn modelId="{743A5C06-5E50-4034-AAEA-B6CE0B02905E}" srcId="{F96DCBD1-F51A-4DFD-93B5-81031DE8A764}" destId="{FE7EFBB0-8037-4D5F-A2CF-9D98DA42F09F}" srcOrd="19" destOrd="0" parTransId="{3DA2DB80-42AA-480C-91C7-9A74E5C9E7AA}" sibTransId="{F651529E-8E6A-48B8-B8F5-62EBE16E88BC}"/>
    <dgm:cxn modelId="{F4E87C09-58A3-4873-AD06-9BD7B725BC98}" srcId="{F96DCBD1-F51A-4DFD-93B5-81031DE8A764}" destId="{F07214C1-AF3C-4F6A-A2C6-BD3E0BB43435}" srcOrd="14" destOrd="0" parTransId="{5E5B3855-0C00-47BA-8B60-DC413BDA6A9C}" sibTransId="{DE92D360-F514-47F3-B3E7-98DFBB8625A0}"/>
    <dgm:cxn modelId="{8EFEC112-01E5-43A7-B25C-2B2957CD9A78}" srcId="{F96DCBD1-F51A-4DFD-93B5-81031DE8A764}" destId="{B45ED500-B43F-4705-A4C7-4A43EF095DB8}" srcOrd="8" destOrd="0" parTransId="{E8437852-7F18-4D60-A88D-9ADCC2B3630D}" sibTransId="{CCD71A80-4CF2-411B-AB08-E0169DB94A58}"/>
    <dgm:cxn modelId="{01D1D71C-890B-4CDD-9706-7AED885ABAA5}" type="presOf" srcId="{A0F69A7D-F9E9-448B-971F-9DCDAA43E118}" destId="{EB64A855-8233-4608-BF0F-3C7B81DC2E5F}" srcOrd="0" destOrd="0" presId="urn:microsoft.com/office/officeart/2005/8/layout/default"/>
    <dgm:cxn modelId="{98B55E2A-7375-4376-8883-19E0171D3EBB}" srcId="{F96DCBD1-F51A-4DFD-93B5-81031DE8A764}" destId="{E054AD0A-25DA-4141-BA2B-CB7F94FA635E}" srcOrd="2" destOrd="0" parTransId="{14624201-4BD6-41DF-A922-7E1FC3D8B6EE}" sibTransId="{4BBFC9CA-C4DA-441B-9323-712186AC6034}"/>
    <dgm:cxn modelId="{05C5A92A-AD79-4781-9142-CFEAA2A2F7E9}" type="presOf" srcId="{FE7EFBB0-8037-4D5F-A2CF-9D98DA42F09F}" destId="{D8FC8545-7228-41F4-BCC5-9F89D4DAEA8C}" srcOrd="0" destOrd="0" presId="urn:microsoft.com/office/officeart/2005/8/layout/default"/>
    <dgm:cxn modelId="{3D01BE31-77EE-48D0-B307-A84098991509}" type="presOf" srcId="{96DE9A2A-3939-4C5F-9D20-7A9CFBC7F37C}" destId="{56E0CFC7-B650-47D3-A124-CA8856DAEB44}" srcOrd="0" destOrd="0" presId="urn:microsoft.com/office/officeart/2005/8/layout/default"/>
    <dgm:cxn modelId="{7D892D32-CA72-4C95-8DD1-DE6E61292966}" type="presOf" srcId="{A66E8CB1-4999-4EED-B929-4E76FCB86AD4}" destId="{47035E7E-78CB-4D67-986C-754A8E3DADBC}" srcOrd="0" destOrd="0" presId="urn:microsoft.com/office/officeart/2005/8/layout/default"/>
    <dgm:cxn modelId="{9A062437-A1E9-41C8-87CB-9B769576B4A3}" type="presOf" srcId="{F96DCBD1-F51A-4DFD-93B5-81031DE8A764}" destId="{E20A8BAE-AF63-443C-8CF3-319BE20DE438}" srcOrd="0" destOrd="0" presId="urn:microsoft.com/office/officeart/2005/8/layout/default"/>
    <dgm:cxn modelId="{7F131F3D-C9DD-4A29-A6A5-214E62CE27A0}" srcId="{F96DCBD1-F51A-4DFD-93B5-81031DE8A764}" destId="{26546254-BFB3-49DC-B4C5-591BD2382F9C}" srcOrd="13" destOrd="0" parTransId="{B3BB4419-4921-4B35-80DD-E6E20790FDEB}" sibTransId="{A582C3F2-7C55-418F-9AAE-C7C2FA50A2F8}"/>
    <dgm:cxn modelId="{8897473F-26F8-4C9F-8083-DB562A56B332}" type="presOf" srcId="{BE0E141E-C6FF-4E9C-BF8D-F491ECA93E6A}" destId="{A7351B73-3C16-4319-85C8-37E991689171}" srcOrd="0" destOrd="0" presId="urn:microsoft.com/office/officeart/2005/8/layout/default"/>
    <dgm:cxn modelId="{2F44B666-4B84-4313-9464-D79E61DE058C}" type="presOf" srcId="{669C15E7-3445-44D7-86FF-699F666762C9}" destId="{CD856854-CBDF-487A-885F-B7E7549EAE56}" srcOrd="0" destOrd="0" presId="urn:microsoft.com/office/officeart/2005/8/layout/default"/>
    <dgm:cxn modelId="{DCF85347-7B76-4FD0-92E2-BB62673B2121}" type="presOf" srcId="{6D9A9F3E-3293-4A83-ACEB-7EB15C0E77BF}" destId="{627F9C75-9E36-4B72-99EC-46F9DC37DAA6}" srcOrd="0" destOrd="0" presId="urn:microsoft.com/office/officeart/2005/8/layout/default"/>
    <dgm:cxn modelId="{762B5B6B-0632-46D7-97A2-5F7B597AF52E}" type="presOf" srcId="{6287D3C0-5D98-4697-BB60-8DC785F307C6}" destId="{A89BCB64-886D-4850-9EF6-5E5250B56D32}" srcOrd="0" destOrd="0" presId="urn:microsoft.com/office/officeart/2005/8/layout/default"/>
    <dgm:cxn modelId="{67891A4D-12FF-4ACC-9DC6-21DDCEB1A88D}" srcId="{F96DCBD1-F51A-4DFD-93B5-81031DE8A764}" destId="{947ECDA8-4ADB-4145-9BAB-ADCE86B99024}" srcOrd="15" destOrd="0" parTransId="{1D679817-B002-4FEA-81AC-992C72254D43}" sibTransId="{2DCE1B92-51BD-4A92-9C15-3B431DCD2AE8}"/>
    <dgm:cxn modelId="{D593904E-400A-4C4A-A7CE-44F79B8E4E93}" type="presOf" srcId="{B0282DBC-5721-4665-B92C-3567C1D6C6C2}" destId="{D7BAF29C-276C-496F-8E7D-96C351ABF1CA}" srcOrd="0" destOrd="0" presId="urn:microsoft.com/office/officeart/2005/8/layout/default"/>
    <dgm:cxn modelId="{F849B572-0924-4A26-A291-6A4333B9865A}" srcId="{F96DCBD1-F51A-4DFD-93B5-81031DE8A764}" destId="{F8F807F1-5624-4E4E-B015-1773A97E6A19}" srcOrd="6" destOrd="0" parTransId="{521D58FC-7293-41EC-BABE-329368A7DDD7}" sibTransId="{9D6647C9-9411-4BBC-875C-AF98C3DF11EA}"/>
    <dgm:cxn modelId="{FA4F3074-7FB7-4B3E-88DD-C01853F49E3D}" type="presOf" srcId="{F8F807F1-5624-4E4E-B015-1773A97E6A19}" destId="{FD8680B0-80BC-436C-938F-2D3ED70E2C15}" srcOrd="0" destOrd="0" presId="urn:microsoft.com/office/officeart/2005/8/layout/default"/>
    <dgm:cxn modelId="{DC800278-2B73-4D0F-86D9-53149881E73E}" srcId="{F96DCBD1-F51A-4DFD-93B5-81031DE8A764}" destId="{A0F69A7D-F9E9-448B-971F-9DCDAA43E118}" srcOrd="0" destOrd="0" parTransId="{895BF07A-C711-42CF-AA64-90EFB33583C8}" sibTransId="{F0FE6996-5D35-4645-B159-0BA32AD5D320}"/>
    <dgm:cxn modelId="{15CD898B-AA15-42ED-A550-E9436CB93FFC}" type="presOf" srcId="{26546254-BFB3-49DC-B4C5-591BD2382F9C}" destId="{10DE4E41-573F-4083-84E3-CC25925AF3D7}" srcOrd="0" destOrd="0" presId="urn:microsoft.com/office/officeart/2005/8/layout/default"/>
    <dgm:cxn modelId="{ED708693-F626-4D5F-908F-4A6A83EFA935}" srcId="{F96DCBD1-F51A-4DFD-93B5-81031DE8A764}" destId="{96DE9A2A-3939-4C5F-9D20-7A9CFBC7F37C}" srcOrd="7" destOrd="0" parTransId="{9B9E63C4-17D1-4BC7-82E0-4721878D02C2}" sibTransId="{9B5FA9A1-4062-41A9-A298-6CF1A25A0D90}"/>
    <dgm:cxn modelId="{D0C4439C-AD2F-47CD-8849-31AEFAFDEC82}" srcId="{F96DCBD1-F51A-4DFD-93B5-81031DE8A764}" destId="{42F0EAB6-57D6-427B-9443-C70ADD0ECF4C}" srcOrd="18" destOrd="0" parTransId="{9C8E8E3C-0872-4CAF-A146-61C700CA9E4C}" sibTransId="{1801A481-839B-4AD9-91AA-9F7CCE1A3701}"/>
    <dgm:cxn modelId="{9811A6AD-D862-48CC-9932-91BF863762B1}" srcId="{F96DCBD1-F51A-4DFD-93B5-81031DE8A764}" destId="{D33B9A49-319C-4624-A13B-B7495A921C42}" srcOrd="4" destOrd="0" parTransId="{63112E0D-CED4-4C32-9463-5754E89E0AC4}" sibTransId="{1473F460-7689-47E2-AE21-823F3D2F84BF}"/>
    <dgm:cxn modelId="{66CB12B8-4271-4167-8704-D7EF42CEA029}" srcId="{F96DCBD1-F51A-4DFD-93B5-81031DE8A764}" destId="{5EC50BE6-6561-4F54-9481-8D425C727743}" srcOrd="9" destOrd="0" parTransId="{80E15D17-4EEB-45BB-B522-D5761500B605}" sibTransId="{553182F8-FA50-483E-8643-442CD6098CA1}"/>
    <dgm:cxn modelId="{CAB1DFB8-61DF-4838-8680-D1B316014159}" type="presOf" srcId="{7BFCF2DF-43F0-434C-9259-FBC30F487D9B}" destId="{682B052A-8A30-4B6B-8AAD-B1E19BB564FC}" srcOrd="0" destOrd="0" presId="urn:microsoft.com/office/officeart/2005/8/layout/default"/>
    <dgm:cxn modelId="{04EB0FC3-565E-4D00-ACB9-DE3D7C5FB089}" type="presOf" srcId="{5EC50BE6-6561-4F54-9481-8D425C727743}" destId="{11F78453-8FAD-4BF3-8CDE-F5CCE07D6E03}" srcOrd="0" destOrd="0" presId="urn:microsoft.com/office/officeart/2005/8/layout/default"/>
    <dgm:cxn modelId="{596256C6-260D-4EAC-9BBF-966080C084F7}" srcId="{F96DCBD1-F51A-4DFD-93B5-81031DE8A764}" destId="{BE0E141E-C6FF-4E9C-BF8D-F491ECA93E6A}" srcOrd="5" destOrd="0" parTransId="{8C35656E-F5C6-40D0-A196-ABA15F0E936E}" sibTransId="{C2DC7344-0B39-485E-89A6-5F30B4FEDDC8}"/>
    <dgm:cxn modelId="{F6415AC6-9DC4-478C-A837-40A30AF0CD2A}" type="presOf" srcId="{F07214C1-AF3C-4F6A-A2C6-BD3E0BB43435}" destId="{3FB1DD48-842B-4C53-B277-1FD51CA0BFB5}" srcOrd="0" destOrd="0" presId="urn:microsoft.com/office/officeart/2005/8/layout/default"/>
    <dgm:cxn modelId="{09A0E0C6-1D29-4F98-8C64-F57E2D7B0CB9}" type="presOf" srcId="{42F0EAB6-57D6-427B-9443-C70ADD0ECF4C}" destId="{9C06CEFA-8BE7-48E9-877E-71CC5D2C625D}" srcOrd="0" destOrd="0" presId="urn:microsoft.com/office/officeart/2005/8/layout/default"/>
    <dgm:cxn modelId="{14C74CD7-E945-4A68-BD27-4096870EA3A4}" type="presOf" srcId="{B45ED500-B43F-4705-A4C7-4A43EF095DB8}" destId="{FFCA3715-BDBB-4EF2-8C23-7EF4C1A41C4F}" srcOrd="0" destOrd="0" presId="urn:microsoft.com/office/officeart/2005/8/layout/default"/>
    <dgm:cxn modelId="{0B976ED7-F51D-4AF3-BC8D-3DE7279ABA61}" srcId="{F96DCBD1-F51A-4DFD-93B5-81031DE8A764}" destId="{7BFCF2DF-43F0-434C-9259-FBC30F487D9B}" srcOrd="17" destOrd="0" parTransId="{C6C1D55D-2928-4531-B14A-E51928458B86}" sibTransId="{F0576EF8-480D-4A4D-9A74-31FF05AF9C1B}"/>
    <dgm:cxn modelId="{E42F1CDB-8EFD-49A4-A57C-F6215497C61E}" type="presOf" srcId="{36856D75-379F-44CF-AE51-26845F018599}" destId="{BE576275-62EF-43A9-A670-30A807FE7D80}" srcOrd="0" destOrd="0" presId="urn:microsoft.com/office/officeart/2005/8/layout/default"/>
    <dgm:cxn modelId="{D8B6CAE0-D871-48B9-97B5-81BADE5D4C04}" srcId="{F96DCBD1-F51A-4DFD-93B5-81031DE8A764}" destId="{669C15E7-3445-44D7-86FF-699F666762C9}" srcOrd="11" destOrd="0" parTransId="{207A8DD0-41F1-447F-9655-2D121DE95A82}" sibTransId="{1A1F7209-2C38-47CB-959C-6009A50B494D}"/>
    <dgm:cxn modelId="{F8CBE1EB-4473-44CF-9722-AA0AD2723E28}" srcId="{F96DCBD1-F51A-4DFD-93B5-81031DE8A764}" destId="{A66E8CB1-4999-4EED-B929-4E76FCB86AD4}" srcOrd="16" destOrd="0" parTransId="{F58D7F9C-1EED-4943-9557-425C2287EA90}" sibTransId="{DD15362A-F1EF-4B23-B14E-069AEFD4F4A6}"/>
    <dgm:cxn modelId="{ED22A7EF-CBED-42B9-AE70-6FA95F7E408F}" srcId="{F96DCBD1-F51A-4DFD-93B5-81031DE8A764}" destId="{36856D75-379F-44CF-AE51-26845F018599}" srcOrd="10" destOrd="0" parTransId="{BF890FD6-924C-4A4C-8EA6-2FC45C8F9230}" sibTransId="{D5C58811-7A5C-45B2-B457-CE576A11AAC0}"/>
    <dgm:cxn modelId="{51108FF4-7F4A-4905-8845-3E29700BF7DF}" srcId="{F96DCBD1-F51A-4DFD-93B5-81031DE8A764}" destId="{B0282DBC-5721-4665-B92C-3567C1D6C6C2}" srcOrd="3" destOrd="0" parTransId="{F9610D5F-8A50-4A1C-97C4-B0E9BC722677}" sibTransId="{0806144F-5E1C-40D6-87FC-4FD005C45665}"/>
    <dgm:cxn modelId="{1CCE39F7-D2F0-4152-83CB-F4AF3ACAE17C}" type="presOf" srcId="{947ECDA8-4ADB-4145-9BAB-ADCE86B99024}" destId="{EA774F22-D235-41F7-83AB-3618C40E1F15}" srcOrd="0" destOrd="0" presId="urn:microsoft.com/office/officeart/2005/8/layout/default"/>
    <dgm:cxn modelId="{58964FF8-1F32-43A3-AC52-043722AB878D}" type="presOf" srcId="{D33B9A49-319C-4624-A13B-B7495A921C42}" destId="{0AC2EC68-8D43-4EDA-881F-553DF472DE11}" srcOrd="0" destOrd="0" presId="urn:microsoft.com/office/officeart/2005/8/layout/default"/>
    <dgm:cxn modelId="{301F5EFB-BF8A-4D99-A5CD-4A34C49D69E8}" type="presOf" srcId="{E054AD0A-25DA-4141-BA2B-CB7F94FA635E}" destId="{10EBA4E5-2EAF-444A-94A1-3E1BA1E22645}" srcOrd="0" destOrd="0" presId="urn:microsoft.com/office/officeart/2005/8/layout/default"/>
    <dgm:cxn modelId="{1E86BDFF-2441-4389-9A57-2CF0E8E0046E}" srcId="{F96DCBD1-F51A-4DFD-93B5-81031DE8A764}" destId="{6287D3C0-5D98-4697-BB60-8DC785F307C6}" srcOrd="12" destOrd="0" parTransId="{1139D6FE-B407-4800-B4CA-7069351AD757}" sibTransId="{D1B63C08-B155-470D-AAC5-4B0E9B24639A}"/>
    <dgm:cxn modelId="{45562A6E-251E-4210-982F-4BA1BEE0F075}" type="presParOf" srcId="{E20A8BAE-AF63-443C-8CF3-319BE20DE438}" destId="{EB64A855-8233-4608-BF0F-3C7B81DC2E5F}" srcOrd="0" destOrd="0" presId="urn:microsoft.com/office/officeart/2005/8/layout/default"/>
    <dgm:cxn modelId="{C62788A5-9B9E-4079-9452-B4DB8D894D8A}" type="presParOf" srcId="{E20A8BAE-AF63-443C-8CF3-319BE20DE438}" destId="{4BBC4227-6F57-47A5-8519-5389106B0B3F}" srcOrd="1" destOrd="0" presId="urn:microsoft.com/office/officeart/2005/8/layout/default"/>
    <dgm:cxn modelId="{F39DEC7F-DE43-4537-A2F3-D66880B0697C}" type="presParOf" srcId="{E20A8BAE-AF63-443C-8CF3-319BE20DE438}" destId="{627F9C75-9E36-4B72-99EC-46F9DC37DAA6}" srcOrd="2" destOrd="0" presId="urn:microsoft.com/office/officeart/2005/8/layout/default"/>
    <dgm:cxn modelId="{F481F662-EB03-427A-BFD9-59B48D2D6502}" type="presParOf" srcId="{E20A8BAE-AF63-443C-8CF3-319BE20DE438}" destId="{1E57EAAF-9D33-4AD6-BCC3-F19B04114CF2}" srcOrd="3" destOrd="0" presId="urn:microsoft.com/office/officeart/2005/8/layout/default"/>
    <dgm:cxn modelId="{C08A847E-26DD-42C9-8C30-2274E2C4C5B4}" type="presParOf" srcId="{E20A8BAE-AF63-443C-8CF3-319BE20DE438}" destId="{10EBA4E5-2EAF-444A-94A1-3E1BA1E22645}" srcOrd="4" destOrd="0" presId="urn:microsoft.com/office/officeart/2005/8/layout/default"/>
    <dgm:cxn modelId="{AF39B88A-899C-4FA1-9D82-E21BD7733294}" type="presParOf" srcId="{E20A8BAE-AF63-443C-8CF3-319BE20DE438}" destId="{38B6E49F-BECF-4B87-9426-C6D1E2A4E611}" srcOrd="5" destOrd="0" presId="urn:microsoft.com/office/officeart/2005/8/layout/default"/>
    <dgm:cxn modelId="{1E1E9225-ED50-4605-A133-CAE806D8F8C1}" type="presParOf" srcId="{E20A8BAE-AF63-443C-8CF3-319BE20DE438}" destId="{D7BAF29C-276C-496F-8E7D-96C351ABF1CA}" srcOrd="6" destOrd="0" presId="urn:microsoft.com/office/officeart/2005/8/layout/default"/>
    <dgm:cxn modelId="{6AA32F32-C9FA-44A8-8D96-A6A538BC1670}" type="presParOf" srcId="{E20A8BAE-AF63-443C-8CF3-319BE20DE438}" destId="{81921B8B-FAEE-45DE-A4C5-B2784BC81AE5}" srcOrd="7" destOrd="0" presId="urn:microsoft.com/office/officeart/2005/8/layout/default"/>
    <dgm:cxn modelId="{00F5884E-3D60-4B38-9F94-6C1F1E829063}" type="presParOf" srcId="{E20A8BAE-AF63-443C-8CF3-319BE20DE438}" destId="{0AC2EC68-8D43-4EDA-881F-553DF472DE11}" srcOrd="8" destOrd="0" presId="urn:microsoft.com/office/officeart/2005/8/layout/default"/>
    <dgm:cxn modelId="{539077F2-A604-4ACA-959A-CA4E13E7D1C9}" type="presParOf" srcId="{E20A8BAE-AF63-443C-8CF3-319BE20DE438}" destId="{1CEEE69E-FEC2-45F3-89EC-614FA410C187}" srcOrd="9" destOrd="0" presId="urn:microsoft.com/office/officeart/2005/8/layout/default"/>
    <dgm:cxn modelId="{D3C5C87C-4098-48D0-B661-15CCE5B8E6A2}" type="presParOf" srcId="{E20A8BAE-AF63-443C-8CF3-319BE20DE438}" destId="{A7351B73-3C16-4319-85C8-37E991689171}" srcOrd="10" destOrd="0" presId="urn:microsoft.com/office/officeart/2005/8/layout/default"/>
    <dgm:cxn modelId="{FA6B5C43-8B63-4D1E-98DB-BBE862301927}" type="presParOf" srcId="{E20A8BAE-AF63-443C-8CF3-319BE20DE438}" destId="{C7509F4C-802C-4C14-A15D-4FA5BB87B4FD}" srcOrd="11" destOrd="0" presId="urn:microsoft.com/office/officeart/2005/8/layout/default"/>
    <dgm:cxn modelId="{F0B3AA0B-D292-45F8-9A97-9221CEA304AD}" type="presParOf" srcId="{E20A8BAE-AF63-443C-8CF3-319BE20DE438}" destId="{FD8680B0-80BC-436C-938F-2D3ED70E2C15}" srcOrd="12" destOrd="0" presId="urn:microsoft.com/office/officeart/2005/8/layout/default"/>
    <dgm:cxn modelId="{13812A78-6716-45F0-B4DC-944D66EE27E0}" type="presParOf" srcId="{E20A8BAE-AF63-443C-8CF3-319BE20DE438}" destId="{816CA100-11D2-4DA4-AD85-8E72A022AAEA}" srcOrd="13" destOrd="0" presId="urn:microsoft.com/office/officeart/2005/8/layout/default"/>
    <dgm:cxn modelId="{027E1E8C-FA5D-4F9C-849E-211FE44D448B}" type="presParOf" srcId="{E20A8BAE-AF63-443C-8CF3-319BE20DE438}" destId="{56E0CFC7-B650-47D3-A124-CA8856DAEB44}" srcOrd="14" destOrd="0" presId="urn:microsoft.com/office/officeart/2005/8/layout/default"/>
    <dgm:cxn modelId="{42E2AC3D-DDAD-4FEF-B6C1-2710C4C822B4}" type="presParOf" srcId="{E20A8BAE-AF63-443C-8CF3-319BE20DE438}" destId="{C49D4227-19F7-4697-B24C-F9CFA0950A9A}" srcOrd="15" destOrd="0" presId="urn:microsoft.com/office/officeart/2005/8/layout/default"/>
    <dgm:cxn modelId="{449C82AC-B1AA-49DC-8A3C-235DA06FA6F1}" type="presParOf" srcId="{E20A8BAE-AF63-443C-8CF3-319BE20DE438}" destId="{FFCA3715-BDBB-4EF2-8C23-7EF4C1A41C4F}" srcOrd="16" destOrd="0" presId="urn:microsoft.com/office/officeart/2005/8/layout/default"/>
    <dgm:cxn modelId="{EFDA316B-2CD1-450C-8C2B-DC5EE0B875C7}" type="presParOf" srcId="{E20A8BAE-AF63-443C-8CF3-319BE20DE438}" destId="{0BA3A5CC-8B7B-491E-8068-4BF3AC7201A8}" srcOrd="17" destOrd="0" presId="urn:microsoft.com/office/officeart/2005/8/layout/default"/>
    <dgm:cxn modelId="{1E63FF94-4DF9-45CA-BE90-1E794EE5A40D}" type="presParOf" srcId="{E20A8BAE-AF63-443C-8CF3-319BE20DE438}" destId="{11F78453-8FAD-4BF3-8CDE-F5CCE07D6E03}" srcOrd="18" destOrd="0" presId="urn:microsoft.com/office/officeart/2005/8/layout/default"/>
    <dgm:cxn modelId="{010BBA6E-4C36-4876-A7F0-0E5973DFF29C}" type="presParOf" srcId="{E20A8BAE-AF63-443C-8CF3-319BE20DE438}" destId="{ABF9FAE3-F12C-4642-81FA-0B1BA3FE1B4B}" srcOrd="19" destOrd="0" presId="urn:microsoft.com/office/officeart/2005/8/layout/default"/>
    <dgm:cxn modelId="{F60ED7DF-E3B1-4DCF-BAE9-3A4D93028DAC}" type="presParOf" srcId="{E20A8BAE-AF63-443C-8CF3-319BE20DE438}" destId="{BE576275-62EF-43A9-A670-30A807FE7D80}" srcOrd="20" destOrd="0" presId="urn:microsoft.com/office/officeart/2005/8/layout/default"/>
    <dgm:cxn modelId="{F244A70A-7C6E-4BBE-A07C-229703A32435}" type="presParOf" srcId="{E20A8BAE-AF63-443C-8CF3-319BE20DE438}" destId="{62AD4506-3396-4F0D-96C4-61F2379C7FD9}" srcOrd="21" destOrd="0" presId="urn:microsoft.com/office/officeart/2005/8/layout/default"/>
    <dgm:cxn modelId="{0C7D3C1C-3C11-47CF-B930-1E1605F31BF1}" type="presParOf" srcId="{E20A8BAE-AF63-443C-8CF3-319BE20DE438}" destId="{CD856854-CBDF-487A-885F-B7E7549EAE56}" srcOrd="22" destOrd="0" presId="urn:microsoft.com/office/officeart/2005/8/layout/default"/>
    <dgm:cxn modelId="{4F2FB340-D23C-4C4A-A68A-B7F3EC7E448B}" type="presParOf" srcId="{E20A8BAE-AF63-443C-8CF3-319BE20DE438}" destId="{F4085156-4B1B-4E17-BD70-8375AE3BE027}" srcOrd="23" destOrd="0" presId="urn:microsoft.com/office/officeart/2005/8/layout/default"/>
    <dgm:cxn modelId="{E3F0A065-3035-4A64-893A-405BD8F5E587}" type="presParOf" srcId="{E20A8BAE-AF63-443C-8CF3-319BE20DE438}" destId="{A89BCB64-886D-4850-9EF6-5E5250B56D32}" srcOrd="24" destOrd="0" presId="urn:microsoft.com/office/officeart/2005/8/layout/default"/>
    <dgm:cxn modelId="{E879E6B8-9B66-452D-9A43-F9B40D3AF90B}" type="presParOf" srcId="{E20A8BAE-AF63-443C-8CF3-319BE20DE438}" destId="{73CC2F1D-787C-4AA6-9FCE-761D5BD28840}" srcOrd="25" destOrd="0" presId="urn:microsoft.com/office/officeart/2005/8/layout/default"/>
    <dgm:cxn modelId="{6248B3C0-B2A5-4F0A-924B-9ED76CE19127}" type="presParOf" srcId="{E20A8BAE-AF63-443C-8CF3-319BE20DE438}" destId="{10DE4E41-573F-4083-84E3-CC25925AF3D7}" srcOrd="26" destOrd="0" presId="urn:microsoft.com/office/officeart/2005/8/layout/default"/>
    <dgm:cxn modelId="{E0E83EB9-37C0-44C2-A95A-5D70197B927C}" type="presParOf" srcId="{E20A8BAE-AF63-443C-8CF3-319BE20DE438}" destId="{1207158A-DC15-4C52-900D-0C510FF29750}" srcOrd="27" destOrd="0" presId="urn:microsoft.com/office/officeart/2005/8/layout/default"/>
    <dgm:cxn modelId="{A9154D21-90D6-465F-B8B6-977FB4409958}" type="presParOf" srcId="{E20A8BAE-AF63-443C-8CF3-319BE20DE438}" destId="{3FB1DD48-842B-4C53-B277-1FD51CA0BFB5}" srcOrd="28" destOrd="0" presId="urn:microsoft.com/office/officeart/2005/8/layout/default"/>
    <dgm:cxn modelId="{24EC50B1-1BA1-433C-B53D-0F90578D6248}" type="presParOf" srcId="{E20A8BAE-AF63-443C-8CF3-319BE20DE438}" destId="{C21A0E55-B91A-4AF3-B583-9CC0724284F5}" srcOrd="29" destOrd="0" presId="urn:microsoft.com/office/officeart/2005/8/layout/default"/>
    <dgm:cxn modelId="{5EB91D1D-B505-4A75-BCA9-5F8FE99C5DD9}" type="presParOf" srcId="{E20A8BAE-AF63-443C-8CF3-319BE20DE438}" destId="{EA774F22-D235-41F7-83AB-3618C40E1F15}" srcOrd="30" destOrd="0" presId="urn:microsoft.com/office/officeart/2005/8/layout/default"/>
    <dgm:cxn modelId="{339DC287-F2B7-4924-BA4A-425DAA4F8270}" type="presParOf" srcId="{E20A8BAE-AF63-443C-8CF3-319BE20DE438}" destId="{0BD0F12B-0C7F-44F2-B49B-77EF66BBC86B}" srcOrd="31" destOrd="0" presId="urn:microsoft.com/office/officeart/2005/8/layout/default"/>
    <dgm:cxn modelId="{F1E9B0A0-B0C1-4276-A072-CEF6F1DCA6CE}" type="presParOf" srcId="{E20A8BAE-AF63-443C-8CF3-319BE20DE438}" destId="{47035E7E-78CB-4D67-986C-754A8E3DADBC}" srcOrd="32" destOrd="0" presId="urn:microsoft.com/office/officeart/2005/8/layout/default"/>
    <dgm:cxn modelId="{FD295420-2BBC-4B75-8E6E-8D93214FEC41}" type="presParOf" srcId="{E20A8BAE-AF63-443C-8CF3-319BE20DE438}" destId="{BC29FDC5-FF11-4911-93FE-852803CFEE9E}" srcOrd="33" destOrd="0" presId="urn:microsoft.com/office/officeart/2005/8/layout/default"/>
    <dgm:cxn modelId="{1EB4BD8D-8411-4FA4-9FDF-B33AB1A3249F}" type="presParOf" srcId="{E20A8BAE-AF63-443C-8CF3-319BE20DE438}" destId="{682B052A-8A30-4B6B-8AAD-B1E19BB564FC}" srcOrd="34" destOrd="0" presId="urn:microsoft.com/office/officeart/2005/8/layout/default"/>
    <dgm:cxn modelId="{F9CEAA9E-4DB7-4C73-BD69-85ACB4E882D7}" type="presParOf" srcId="{E20A8BAE-AF63-443C-8CF3-319BE20DE438}" destId="{AFBB9DFA-68F9-4D41-BD78-8AABD7E5BA8C}" srcOrd="35" destOrd="0" presId="urn:microsoft.com/office/officeart/2005/8/layout/default"/>
    <dgm:cxn modelId="{0E6A0E97-40E6-4B2E-AB96-6B5C3E6F12D7}" type="presParOf" srcId="{E20A8BAE-AF63-443C-8CF3-319BE20DE438}" destId="{9C06CEFA-8BE7-48E9-877E-71CC5D2C625D}" srcOrd="36" destOrd="0" presId="urn:microsoft.com/office/officeart/2005/8/layout/default"/>
    <dgm:cxn modelId="{3640EEB1-B9B2-4573-B66C-7EEF1849F795}" type="presParOf" srcId="{E20A8BAE-AF63-443C-8CF3-319BE20DE438}" destId="{FADD6205-DE30-40D4-8D7D-9406EEEF3713}" srcOrd="37" destOrd="0" presId="urn:microsoft.com/office/officeart/2005/8/layout/default"/>
    <dgm:cxn modelId="{05718354-D76F-42E0-A6D7-2B9241D1BD35}" type="presParOf" srcId="{E20A8BAE-AF63-443C-8CF3-319BE20DE438}" destId="{D8FC8545-7228-41F4-BCC5-9F89D4DAEA8C}" srcOrd="3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2740889" y="1089246"/>
          <a:ext cx="989932" cy="238691"/>
        </a:xfrm>
        <a:custGeom>
          <a:avLst/>
          <a:gdLst/>
          <a:ahLst/>
          <a:cxnLst/>
          <a:rect l="0" t="0" r="0" b="0"/>
          <a:pathLst>
            <a:path>
              <a:moveTo>
                <a:pt x="0" y="0"/>
              </a:moveTo>
              <a:lnTo>
                <a:pt x="0" y="85015"/>
              </a:lnTo>
              <a:lnTo>
                <a:pt x="989932" y="85015"/>
              </a:lnTo>
              <a:lnTo>
                <a:pt x="989932" y="238691"/>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514651" y="1089246"/>
          <a:ext cx="1226238" cy="211419"/>
        </a:xfrm>
        <a:custGeom>
          <a:avLst/>
          <a:gdLst/>
          <a:ahLst/>
          <a:cxnLst/>
          <a:rect l="0" t="0" r="0" b="0"/>
          <a:pathLst>
            <a:path>
              <a:moveTo>
                <a:pt x="1226238" y="0"/>
              </a:moveTo>
              <a:lnTo>
                <a:pt x="1226238" y="57743"/>
              </a:lnTo>
              <a:lnTo>
                <a:pt x="0" y="57743"/>
              </a:lnTo>
              <a:lnTo>
                <a:pt x="0" y="211419"/>
              </a:lnTo>
            </a:path>
          </a:pathLst>
        </a:custGeom>
        <a:noFill/>
        <a:ln w="127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633851" y="35864"/>
          <a:ext cx="2214076"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72984D9-24C2-4724-8522-BEC87656CF6C}">
      <dsp:nvSpPr>
        <dsp:cNvPr id="0" name=""/>
        <dsp:cNvSpPr/>
      </dsp:nvSpPr>
      <dsp:spPr>
        <a:xfrm>
          <a:off x="1818170" y="210967"/>
          <a:ext cx="2214076"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t>
          </a:r>
          <a:r>
            <a:rPr lang="tr-TR" sz="1600" kern="1200" dirty="0" err="1"/>
            <a:t>Mahmud</a:t>
          </a:r>
          <a:r>
            <a:rPr lang="tr-TR" sz="1600" kern="1200" dirty="0"/>
            <a:t> GÜNGÖR </a:t>
          </a:r>
        </a:p>
      </dsp:txBody>
      <dsp:txXfrm>
        <a:off x="1849023" y="241820"/>
        <a:ext cx="2152370" cy="991676"/>
      </dsp:txXfrm>
    </dsp:sp>
    <dsp:sp modelId="{9B2645A0-4323-45E6-A1A0-C5BE84282623}">
      <dsp:nvSpPr>
        <dsp:cNvPr id="0" name=""/>
        <dsp:cNvSpPr/>
      </dsp:nvSpPr>
      <dsp:spPr>
        <a:xfrm>
          <a:off x="685217" y="1300666"/>
          <a:ext cx="1658869" cy="129475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B10727F-1291-4BCB-9E65-61C5D28F851F}">
      <dsp:nvSpPr>
        <dsp:cNvPr id="0" name=""/>
        <dsp:cNvSpPr/>
      </dsp:nvSpPr>
      <dsp:spPr>
        <a:xfrm>
          <a:off x="869536" y="1475769"/>
          <a:ext cx="1658869" cy="12947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Mehmet İNEL </a:t>
          </a:r>
        </a:p>
      </dsp:txBody>
      <dsp:txXfrm>
        <a:off x="907458" y="1513691"/>
        <a:ext cx="1583025" cy="1218910"/>
      </dsp:txXfrm>
    </dsp:sp>
    <dsp:sp modelId="{E78B7142-65A3-4D7F-A323-04923BA5A963}">
      <dsp:nvSpPr>
        <dsp:cNvPr id="0" name=""/>
        <dsp:cNvSpPr/>
      </dsp:nvSpPr>
      <dsp:spPr>
        <a:xfrm>
          <a:off x="2901387" y="1327938"/>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7603A01-88FD-45CD-9CE1-DA45075DDAFE}">
      <dsp:nvSpPr>
        <dsp:cNvPr id="0" name=""/>
        <dsp:cNvSpPr/>
      </dsp:nvSpPr>
      <dsp:spPr>
        <a:xfrm>
          <a:off x="3085706" y="1503041"/>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Ersan ÖZ </a:t>
          </a:r>
        </a:p>
      </dsp:txBody>
      <dsp:txXfrm>
        <a:off x="3116559" y="1533894"/>
        <a:ext cx="1597163" cy="991676"/>
      </dsp:txXfrm>
    </dsp:sp>
    <dsp:sp modelId="{44A4A3E4-0E17-429E-A5D9-F89545115AC9}">
      <dsp:nvSpPr>
        <dsp:cNvPr id="0" name=""/>
        <dsp:cNvSpPr/>
      </dsp:nvSpPr>
      <dsp:spPr>
        <a:xfrm>
          <a:off x="4861335" y="1357532"/>
          <a:ext cx="1658869" cy="105338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9BEB341-FD56-4964-992B-77787026BF5F}">
      <dsp:nvSpPr>
        <dsp:cNvPr id="0" name=""/>
        <dsp:cNvSpPr/>
      </dsp:nvSpPr>
      <dsp:spPr>
        <a:xfrm>
          <a:off x="5045653" y="1532635"/>
          <a:ext cx="1658869" cy="105338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İbrahim TÜRKÇÜER </a:t>
          </a:r>
        </a:p>
      </dsp:txBody>
      <dsp:txXfrm>
        <a:off x="5076506" y="1563488"/>
        <a:ext cx="1597163" cy="991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Fatih IŞIK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400" b="1" kern="1200" dirty="0"/>
            <a:t>GENEL SEKRETER YARDIMCISI  </a:t>
          </a:r>
        </a:p>
        <a:p>
          <a:pPr marL="0" marR="0" lvl="0" indent="0" algn="ctr" defTabSz="914400" eaLnBrk="1" fontAlgn="auto" latinLnBrk="0" hangingPunct="1">
            <a:lnSpc>
              <a:spcPct val="100000"/>
            </a:lnSpc>
            <a:spcBef>
              <a:spcPts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42ED7-BDE0-4AD1-A972-A0FAE6132304}">
      <dsp:nvSpPr>
        <dsp:cNvPr id="0" name=""/>
        <dsp:cNvSpPr/>
      </dsp:nvSpPr>
      <dsp:spPr>
        <a:xfrm>
          <a:off x="0" y="3070520"/>
          <a:ext cx="6403994" cy="201459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b="1" i="0" kern="1200"/>
            <a:t>Amacımız;  </a:t>
          </a:r>
          <a:r>
            <a:rPr lang="tr-TR" sz="2500" b="0" i="0" kern="1200"/>
            <a:t>Hızla globalleşen dünyada Türk ekonomisinin artan dış ekonomik ilişkilerinin ihtiyaç duyduğu nitelikli ara eleman ihtiyacını karşılamaktır.</a:t>
          </a:r>
          <a:endParaRPr lang="en-US" sz="2500" kern="1200"/>
        </a:p>
      </dsp:txBody>
      <dsp:txXfrm>
        <a:off x="0" y="3070520"/>
        <a:ext cx="6403994" cy="2014594"/>
      </dsp:txXfrm>
    </dsp:sp>
    <dsp:sp modelId="{11A186D8-9FB4-4424-ABBF-A00E07465A04}">
      <dsp:nvSpPr>
        <dsp:cNvPr id="0" name=""/>
        <dsp:cNvSpPr/>
      </dsp:nvSpPr>
      <dsp:spPr>
        <a:xfrm rot="10800000">
          <a:off x="0" y="2294"/>
          <a:ext cx="6403994" cy="3098445"/>
        </a:xfrm>
        <a:prstGeom prst="upArrowCallout">
          <a:avLst/>
        </a:prstGeom>
        <a:gradFill rotWithShape="0">
          <a:gsLst>
            <a:gs pos="0">
              <a:schemeClr val="accent2">
                <a:hueOff val="1149490"/>
                <a:satOff val="-18772"/>
                <a:lumOff val="1176"/>
                <a:alphaOff val="0"/>
                <a:tint val="96000"/>
                <a:satMod val="100000"/>
                <a:lumMod val="104000"/>
              </a:schemeClr>
            </a:gs>
            <a:gs pos="78000">
              <a:schemeClr val="accent2">
                <a:hueOff val="1149490"/>
                <a:satOff val="-18772"/>
                <a:lumOff val="117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a:t>Dış Ticaret Programı</a:t>
          </a:r>
          <a:endParaRPr lang="en-US" sz="2500" kern="1200"/>
        </a:p>
      </dsp:txBody>
      <dsp:txXfrm rot="10800000">
        <a:off x="0" y="2294"/>
        <a:ext cx="6403994" cy="20132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F9994-35FB-4DF9-9852-E0CD5857344F}">
      <dsp:nvSpPr>
        <dsp:cNvPr id="0" name=""/>
        <dsp:cNvSpPr/>
      </dsp:nvSpPr>
      <dsp:spPr>
        <a:xfrm>
          <a:off x="0" y="757465"/>
          <a:ext cx="6403994" cy="675327"/>
        </a:xfrm>
        <a:prstGeom prst="round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Programımız 2025-2026 yılı itibariyle 3+1 sistemine geçiştir.</a:t>
          </a:r>
          <a:endParaRPr lang="en-US" sz="1700" kern="1200"/>
        </a:p>
      </dsp:txBody>
      <dsp:txXfrm>
        <a:off x="32967" y="790432"/>
        <a:ext cx="6338060" cy="609393"/>
      </dsp:txXfrm>
    </dsp:sp>
    <dsp:sp modelId="{8CA3B923-D156-4BA4-978B-F40315538B3F}">
      <dsp:nvSpPr>
        <dsp:cNvPr id="0" name=""/>
        <dsp:cNvSpPr/>
      </dsp:nvSpPr>
      <dsp:spPr>
        <a:xfrm>
          <a:off x="0" y="1481753"/>
          <a:ext cx="6403994" cy="675327"/>
        </a:xfrm>
        <a:prstGeom prst="roundRect">
          <a:avLst/>
        </a:prstGeom>
        <a:gradFill rotWithShape="0">
          <a:gsLst>
            <a:gs pos="0">
              <a:schemeClr val="accent5">
                <a:hueOff val="581886"/>
                <a:satOff val="1939"/>
                <a:lumOff val="2206"/>
                <a:alphaOff val="0"/>
                <a:tint val="96000"/>
                <a:satMod val="100000"/>
                <a:lumMod val="104000"/>
              </a:schemeClr>
            </a:gs>
            <a:gs pos="78000">
              <a:schemeClr val="accent5">
                <a:hueOff val="581886"/>
                <a:satOff val="1939"/>
                <a:lumOff val="2206"/>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Öğrencilerimiz üç yarıyıl okulumuzda eğitim aldıktan sonra 4. yarıyılında staj yaparak mezuniyete hak kazanacaktır.</a:t>
          </a:r>
          <a:endParaRPr lang="en-US" sz="1700" kern="1200"/>
        </a:p>
      </dsp:txBody>
      <dsp:txXfrm>
        <a:off x="32967" y="1514720"/>
        <a:ext cx="6338060" cy="609393"/>
      </dsp:txXfrm>
    </dsp:sp>
    <dsp:sp modelId="{45BAC405-7864-462A-84C6-3B2E6B450D21}">
      <dsp:nvSpPr>
        <dsp:cNvPr id="0" name=""/>
        <dsp:cNvSpPr/>
      </dsp:nvSpPr>
      <dsp:spPr>
        <a:xfrm>
          <a:off x="0" y="2206040"/>
          <a:ext cx="6403994" cy="675327"/>
        </a:xfrm>
        <a:prstGeom prst="roundRect">
          <a:avLst/>
        </a:prstGeom>
        <a:gradFill rotWithShape="0">
          <a:gsLst>
            <a:gs pos="0">
              <a:schemeClr val="accent5">
                <a:hueOff val="1163773"/>
                <a:satOff val="3877"/>
                <a:lumOff val="4412"/>
                <a:alphaOff val="0"/>
                <a:tint val="96000"/>
                <a:satMod val="100000"/>
                <a:lumMod val="104000"/>
              </a:schemeClr>
            </a:gs>
            <a:gs pos="78000">
              <a:schemeClr val="accent5">
                <a:hueOff val="1163773"/>
                <a:satOff val="3877"/>
                <a:lumOff val="4412"/>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Derslerimiz güncel olarak dış ticaret işlemlerini kapsayıcı içeriklerle hazırlanmıştır.</a:t>
          </a:r>
          <a:endParaRPr lang="en-US" sz="1700" kern="1200"/>
        </a:p>
      </dsp:txBody>
      <dsp:txXfrm>
        <a:off x="32967" y="2239007"/>
        <a:ext cx="6338060" cy="609393"/>
      </dsp:txXfrm>
    </dsp:sp>
    <dsp:sp modelId="{A1F3C0DE-B125-41D9-939F-91AF2FD7DE02}">
      <dsp:nvSpPr>
        <dsp:cNvPr id="0" name=""/>
        <dsp:cNvSpPr/>
      </dsp:nvSpPr>
      <dsp:spPr>
        <a:xfrm>
          <a:off x="0" y="2930328"/>
          <a:ext cx="6403994" cy="675327"/>
        </a:xfrm>
        <a:prstGeom prst="roundRect">
          <a:avLst/>
        </a:prstGeom>
        <a:gradFill rotWithShape="0">
          <a:gsLst>
            <a:gs pos="0">
              <a:schemeClr val="accent5">
                <a:hueOff val="1745659"/>
                <a:satOff val="5816"/>
                <a:lumOff val="6617"/>
                <a:alphaOff val="0"/>
                <a:tint val="96000"/>
                <a:satMod val="100000"/>
                <a:lumMod val="104000"/>
              </a:schemeClr>
            </a:gs>
            <a:gs pos="78000">
              <a:schemeClr val="accent5">
                <a:hueOff val="1745659"/>
                <a:satOff val="5816"/>
                <a:lumOff val="6617"/>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Bölümde toplam 129 öğrenci bulunmaktadır.</a:t>
          </a:r>
          <a:endParaRPr lang="en-US" sz="1700" kern="1200"/>
        </a:p>
      </dsp:txBody>
      <dsp:txXfrm>
        <a:off x="32967" y="2963295"/>
        <a:ext cx="6338060" cy="609393"/>
      </dsp:txXfrm>
    </dsp:sp>
    <dsp:sp modelId="{29FAE0B8-C627-4004-A1CD-889A12560D55}">
      <dsp:nvSpPr>
        <dsp:cNvPr id="0" name=""/>
        <dsp:cNvSpPr/>
      </dsp:nvSpPr>
      <dsp:spPr>
        <a:xfrm>
          <a:off x="0" y="3654615"/>
          <a:ext cx="6403994" cy="675327"/>
        </a:xfrm>
        <a:prstGeom prst="roundRect">
          <a:avLst/>
        </a:prstGeom>
        <a:gradFill rotWithShape="0">
          <a:gsLst>
            <a:gs pos="0">
              <a:schemeClr val="accent5">
                <a:hueOff val="2327545"/>
                <a:satOff val="7755"/>
                <a:lumOff val="8823"/>
                <a:alphaOff val="0"/>
                <a:tint val="96000"/>
                <a:satMod val="100000"/>
                <a:lumMod val="104000"/>
              </a:schemeClr>
            </a:gs>
            <a:gs pos="78000">
              <a:schemeClr val="accent5">
                <a:hueOff val="2327545"/>
                <a:satOff val="7755"/>
                <a:lumOff val="8823"/>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kern="1200"/>
            <a:t>Bölümde 3 Akademik Personel görev almaktadır.</a:t>
          </a:r>
          <a:endParaRPr lang="en-US" sz="1700" kern="1200"/>
        </a:p>
      </dsp:txBody>
      <dsp:txXfrm>
        <a:off x="32967" y="3687582"/>
        <a:ext cx="6338060" cy="609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4A855-8233-4608-BF0F-3C7B81DC2E5F}">
      <dsp:nvSpPr>
        <dsp:cNvPr id="0" name=""/>
        <dsp:cNvSpPr/>
      </dsp:nvSpPr>
      <dsp:spPr>
        <a:xfrm>
          <a:off x="559186"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Bankacılık</a:t>
          </a:r>
          <a:endParaRPr lang="en-US" sz="1500" kern="1200"/>
        </a:p>
      </dsp:txBody>
      <dsp:txXfrm>
        <a:off x="559186" y="2139"/>
        <a:ext cx="1630365" cy="978219"/>
      </dsp:txXfrm>
    </dsp:sp>
    <dsp:sp modelId="{627F9C75-9E36-4B72-99EC-46F9DC37DAA6}">
      <dsp:nvSpPr>
        <dsp:cNvPr id="0" name=""/>
        <dsp:cNvSpPr/>
      </dsp:nvSpPr>
      <dsp:spPr>
        <a:xfrm>
          <a:off x="2352588"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Bankacılık ve Finans</a:t>
          </a:r>
          <a:endParaRPr lang="en-US" sz="1500" kern="1200"/>
        </a:p>
      </dsp:txBody>
      <dsp:txXfrm>
        <a:off x="2352588" y="2139"/>
        <a:ext cx="1630365" cy="978219"/>
      </dsp:txXfrm>
    </dsp:sp>
    <dsp:sp modelId="{10EBA4E5-2EAF-444A-94A1-3E1BA1E22645}">
      <dsp:nvSpPr>
        <dsp:cNvPr id="0" name=""/>
        <dsp:cNvSpPr/>
      </dsp:nvSpPr>
      <dsp:spPr>
        <a:xfrm>
          <a:off x="4145990"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Bankacılık ve Finansman</a:t>
          </a:r>
          <a:endParaRPr lang="en-US" sz="1500" kern="1200"/>
        </a:p>
      </dsp:txBody>
      <dsp:txXfrm>
        <a:off x="4145990" y="2139"/>
        <a:ext cx="1630365" cy="978219"/>
      </dsp:txXfrm>
    </dsp:sp>
    <dsp:sp modelId="{D7BAF29C-276C-496F-8E7D-96C351ABF1CA}">
      <dsp:nvSpPr>
        <dsp:cNvPr id="0" name=""/>
        <dsp:cNvSpPr/>
      </dsp:nvSpPr>
      <dsp:spPr>
        <a:xfrm>
          <a:off x="5939392"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Bankacılık ve Sigortacılık</a:t>
          </a:r>
          <a:endParaRPr lang="en-US" sz="1500" kern="1200"/>
        </a:p>
      </dsp:txBody>
      <dsp:txXfrm>
        <a:off x="5939392" y="2139"/>
        <a:ext cx="1630365" cy="978219"/>
      </dsp:txXfrm>
    </dsp:sp>
    <dsp:sp modelId="{0AC2EC68-8D43-4EDA-881F-553DF472DE11}">
      <dsp:nvSpPr>
        <dsp:cNvPr id="0" name=""/>
        <dsp:cNvSpPr/>
      </dsp:nvSpPr>
      <dsp:spPr>
        <a:xfrm>
          <a:off x="7732794"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Çalışma Ekonomisi ve Endüstri İlişkileri</a:t>
          </a:r>
          <a:endParaRPr lang="en-US" sz="1500" kern="1200"/>
        </a:p>
      </dsp:txBody>
      <dsp:txXfrm>
        <a:off x="7732794" y="2139"/>
        <a:ext cx="1630365" cy="978219"/>
      </dsp:txXfrm>
    </dsp:sp>
    <dsp:sp modelId="{A7351B73-3C16-4319-85C8-37E991689171}">
      <dsp:nvSpPr>
        <dsp:cNvPr id="0" name=""/>
        <dsp:cNvSpPr/>
      </dsp:nvSpPr>
      <dsp:spPr>
        <a:xfrm>
          <a:off x="9526196" y="2139"/>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Ekonomi</a:t>
          </a:r>
          <a:endParaRPr lang="en-US" sz="1500" kern="1200"/>
        </a:p>
      </dsp:txBody>
      <dsp:txXfrm>
        <a:off x="9526196" y="2139"/>
        <a:ext cx="1630365" cy="978219"/>
      </dsp:txXfrm>
    </dsp:sp>
    <dsp:sp modelId="{FD8680B0-80BC-436C-938F-2D3ED70E2C15}">
      <dsp:nvSpPr>
        <dsp:cNvPr id="0" name=""/>
        <dsp:cNvSpPr/>
      </dsp:nvSpPr>
      <dsp:spPr>
        <a:xfrm>
          <a:off x="559186"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Ekonomi ve Finans</a:t>
          </a:r>
          <a:endParaRPr lang="en-US" sz="1500" kern="1200"/>
        </a:p>
      </dsp:txBody>
      <dsp:txXfrm>
        <a:off x="559186" y="1143394"/>
        <a:ext cx="1630365" cy="978219"/>
      </dsp:txXfrm>
    </dsp:sp>
    <dsp:sp modelId="{56E0CFC7-B650-47D3-A124-CA8856DAEB44}">
      <dsp:nvSpPr>
        <dsp:cNvPr id="0" name=""/>
        <dsp:cNvSpPr/>
      </dsp:nvSpPr>
      <dsp:spPr>
        <a:xfrm>
          <a:off x="2352588"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İktisat</a:t>
          </a:r>
          <a:endParaRPr lang="en-US" sz="1500" kern="1200"/>
        </a:p>
      </dsp:txBody>
      <dsp:txXfrm>
        <a:off x="2352588" y="1143394"/>
        <a:ext cx="1630365" cy="978219"/>
      </dsp:txXfrm>
    </dsp:sp>
    <dsp:sp modelId="{FFCA3715-BDBB-4EF2-8C23-7EF4C1A41C4F}">
      <dsp:nvSpPr>
        <dsp:cNvPr id="0" name=""/>
        <dsp:cNvSpPr/>
      </dsp:nvSpPr>
      <dsp:spPr>
        <a:xfrm>
          <a:off x="4145990"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İşletme</a:t>
          </a:r>
          <a:endParaRPr lang="en-US" sz="1500" kern="1200"/>
        </a:p>
      </dsp:txBody>
      <dsp:txXfrm>
        <a:off x="4145990" y="1143394"/>
        <a:ext cx="1630365" cy="978219"/>
      </dsp:txXfrm>
    </dsp:sp>
    <dsp:sp modelId="{11F78453-8FAD-4BF3-8CDE-F5CCE07D6E03}">
      <dsp:nvSpPr>
        <dsp:cNvPr id="0" name=""/>
        <dsp:cNvSpPr/>
      </dsp:nvSpPr>
      <dsp:spPr>
        <a:xfrm>
          <a:off x="5939392"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İşletme Bilgi Yönetimi</a:t>
          </a:r>
          <a:endParaRPr lang="en-US" sz="1500" kern="1200"/>
        </a:p>
      </dsp:txBody>
      <dsp:txXfrm>
        <a:off x="5939392" y="1143394"/>
        <a:ext cx="1630365" cy="978219"/>
      </dsp:txXfrm>
    </dsp:sp>
    <dsp:sp modelId="{BE576275-62EF-43A9-A670-30A807FE7D80}">
      <dsp:nvSpPr>
        <dsp:cNvPr id="0" name=""/>
        <dsp:cNvSpPr/>
      </dsp:nvSpPr>
      <dsp:spPr>
        <a:xfrm>
          <a:off x="7732794"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İşletme Enformatiği</a:t>
          </a:r>
          <a:endParaRPr lang="en-US" sz="1500" kern="1200"/>
        </a:p>
      </dsp:txBody>
      <dsp:txXfrm>
        <a:off x="7732794" y="1143394"/>
        <a:ext cx="1630365" cy="978219"/>
      </dsp:txXfrm>
    </dsp:sp>
    <dsp:sp modelId="{CD856854-CBDF-487A-885F-B7E7549EAE56}">
      <dsp:nvSpPr>
        <dsp:cNvPr id="0" name=""/>
        <dsp:cNvSpPr/>
      </dsp:nvSpPr>
      <dsp:spPr>
        <a:xfrm>
          <a:off x="9526196" y="1143394"/>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İşletme-Ekonomi</a:t>
          </a:r>
          <a:endParaRPr lang="en-US" sz="1500" kern="1200"/>
        </a:p>
      </dsp:txBody>
      <dsp:txXfrm>
        <a:off x="9526196" y="1143394"/>
        <a:ext cx="1630365" cy="978219"/>
      </dsp:txXfrm>
    </dsp:sp>
    <dsp:sp modelId="{A89BCB64-886D-4850-9EF6-5E5250B56D32}">
      <dsp:nvSpPr>
        <dsp:cNvPr id="0" name=""/>
        <dsp:cNvSpPr/>
      </dsp:nvSpPr>
      <dsp:spPr>
        <a:xfrm>
          <a:off x="559186"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Lojistik Yönetimi</a:t>
          </a:r>
          <a:endParaRPr lang="en-US" sz="1500" kern="1200"/>
        </a:p>
      </dsp:txBody>
      <dsp:txXfrm>
        <a:off x="559186" y="2284650"/>
        <a:ext cx="1630365" cy="978219"/>
      </dsp:txXfrm>
    </dsp:sp>
    <dsp:sp modelId="{10DE4E41-573F-4083-84E3-CC25925AF3D7}">
      <dsp:nvSpPr>
        <dsp:cNvPr id="0" name=""/>
        <dsp:cNvSpPr/>
      </dsp:nvSpPr>
      <dsp:spPr>
        <a:xfrm>
          <a:off x="2352588"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Sermaye Piyasası</a:t>
          </a:r>
          <a:endParaRPr lang="en-US" sz="1500" kern="1200"/>
        </a:p>
      </dsp:txBody>
      <dsp:txXfrm>
        <a:off x="2352588" y="2284650"/>
        <a:ext cx="1630365" cy="978219"/>
      </dsp:txXfrm>
    </dsp:sp>
    <dsp:sp modelId="{3FB1DD48-842B-4C53-B277-1FD51CA0BFB5}">
      <dsp:nvSpPr>
        <dsp:cNvPr id="0" name=""/>
        <dsp:cNvSpPr/>
      </dsp:nvSpPr>
      <dsp:spPr>
        <a:xfrm>
          <a:off x="4145990"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Sermaye Piyasası Denetim ve Derecelendirme</a:t>
          </a:r>
          <a:endParaRPr lang="en-US" sz="1500" kern="1200"/>
        </a:p>
      </dsp:txBody>
      <dsp:txXfrm>
        <a:off x="4145990" y="2284650"/>
        <a:ext cx="1630365" cy="978219"/>
      </dsp:txXfrm>
    </dsp:sp>
    <dsp:sp modelId="{EA774F22-D235-41F7-83AB-3618C40E1F15}">
      <dsp:nvSpPr>
        <dsp:cNvPr id="0" name=""/>
        <dsp:cNvSpPr/>
      </dsp:nvSpPr>
      <dsp:spPr>
        <a:xfrm>
          <a:off x="5939392"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Uluslararası Finans</a:t>
          </a:r>
          <a:endParaRPr lang="en-US" sz="1500" kern="1200"/>
        </a:p>
      </dsp:txBody>
      <dsp:txXfrm>
        <a:off x="5939392" y="2284650"/>
        <a:ext cx="1630365" cy="978219"/>
      </dsp:txXfrm>
    </dsp:sp>
    <dsp:sp modelId="{47035E7E-78CB-4D67-986C-754A8E3DADBC}">
      <dsp:nvSpPr>
        <dsp:cNvPr id="0" name=""/>
        <dsp:cNvSpPr/>
      </dsp:nvSpPr>
      <dsp:spPr>
        <a:xfrm>
          <a:off x="7732794"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Uluslararası İşletme</a:t>
          </a:r>
          <a:endParaRPr lang="en-US" sz="1500" kern="1200"/>
        </a:p>
      </dsp:txBody>
      <dsp:txXfrm>
        <a:off x="7732794" y="2284650"/>
        <a:ext cx="1630365" cy="978219"/>
      </dsp:txXfrm>
    </dsp:sp>
    <dsp:sp modelId="{682B052A-8A30-4B6B-8AAD-B1E19BB564FC}">
      <dsp:nvSpPr>
        <dsp:cNvPr id="0" name=""/>
        <dsp:cNvSpPr/>
      </dsp:nvSpPr>
      <dsp:spPr>
        <a:xfrm>
          <a:off x="9526196" y="2284650"/>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Uluslararası İşletmecilik</a:t>
          </a:r>
          <a:endParaRPr lang="en-US" sz="1500" kern="1200"/>
        </a:p>
      </dsp:txBody>
      <dsp:txXfrm>
        <a:off x="9526196" y="2284650"/>
        <a:ext cx="1630365" cy="978219"/>
      </dsp:txXfrm>
    </dsp:sp>
    <dsp:sp modelId="{9C06CEFA-8BE7-48E9-877E-71CC5D2C625D}">
      <dsp:nvSpPr>
        <dsp:cNvPr id="0" name=""/>
        <dsp:cNvSpPr/>
      </dsp:nvSpPr>
      <dsp:spPr>
        <a:xfrm>
          <a:off x="4145990" y="3425906"/>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Uluslararası İşletmecilik ve Ticaret</a:t>
          </a:r>
          <a:endParaRPr lang="en-US" sz="1500" kern="1200"/>
        </a:p>
      </dsp:txBody>
      <dsp:txXfrm>
        <a:off x="4145990" y="3425906"/>
        <a:ext cx="1630365" cy="978219"/>
      </dsp:txXfrm>
    </dsp:sp>
    <dsp:sp modelId="{D8FC8545-7228-41F4-BCC5-9F89D4DAEA8C}">
      <dsp:nvSpPr>
        <dsp:cNvPr id="0" name=""/>
        <dsp:cNvSpPr/>
      </dsp:nvSpPr>
      <dsp:spPr>
        <a:xfrm>
          <a:off x="5939392" y="3425906"/>
          <a:ext cx="1630365" cy="9782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tr-TR" sz="1500" b="0" i="0" kern="1200"/>
            <a:t>Uluslararası Ticaret </a:t>
          </a:r>
          <a:endParaRPr lang="en-US" sz="1500" kern="1200"/>
        </a:p>
      </dsp:txBody>
      <dsp:txXfrm>
        <a:off x="5939392" y="3425906"/>
        <a:ext cx="1630365" cy="9782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12.09.2025</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12.09.2025</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5</a:t>
            </a:fld>
            <a:endParaRPr lang="tr-TR"/>
          </a:p>
        </p:txBody>
      </p:sp>
    </p:spTree>
    <p:extLst>
      <p:ext uri="{BB962C8B-B14F-4D97-AF65-F5344CB8AC3E}">
        <p14:creationId xmlns:p14="http://schemas.microsoft.com/office/powerpoint/2010/main" val="262498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12.09.2025</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12.09.2025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12.09.2025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12.09.2025</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12.09.2025</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12.09.2025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12.09.2025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12.09.2025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12.09.2025</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12.09.2025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12.09.2025</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12.09.2025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12.09.2025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12.09.2025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12.09.2025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12.09.2025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12.09.2025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12.09.2025</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pau.edu.tr/kariyer/t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pau.edu.tr/kariyer"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mailto:icelikak@pau.edu.tr" TargetMode="External"/><Relationship Id="rId2" Type="http://schemas.openxmlformats.org/officeDocument/2006/relationships/hyperlink" Target="mailto:hutkund@pau.edu.tr" TargetMode="Externa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hyperlink" Target="mailto:aalbayrak@pau.edu.tr"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15 EYLÜL- 19 EYLÜL 2025</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2025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dirty="0"/>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(08-12.09.2025)</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(6-12.09.2025)</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(15- 19.09.2025)</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b="1" dirty="0"/>
              <a:t>6</a:t>
            </a:r>
            <a:r>
              <a:rPr lang="tr-TR" sz="1800" dirty="0"/>
              <a:t>-12 Eylül 2025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t>
            </a:r>
            <a:r>
              <a:rPr lang="tr-TR" dirty="0" err="1"/>
              <a:t>Mahmud</a:t>
            </a:r>
            <a:r>
              <a:rPr lang="tr-TR" dirty="0"/>
              <a:t> GÜNGÖR</a:t>
            </a:r>
          </a:p>
          <a:p>
            <a:pPr marL="0" indent="0">
              <a:buNone/>
            </a:pPr>
            <a:r>
              <a:rPr lang="tr-TR" dirty="0"/>
              <a:t>Web adresi: </a:t>
            </a:r>
            <a:r>
              <a:rPr lang="tr-TR" dirty="0">
                <a:hlinkClick r:id="rId2"/>
              </a:rPr>
              <a:t>www.pau.edu.tr</a:t>
            </a:r>
            <a:endParaRPr lang="tr-TR" dirty="0"/>
          </a:p>
          <a:p>
            <a:pPr marL="0" indent="0">
              <a:buNone/>
            </a:pPr>
            <a:r>
              <a:rPr lang="tr-TR" dirty="0"/>
              <a:t>39.153 Öğrenci</a:t>
            </a:r>
          </a:p>
          <a:p>
            <a:pPr marL="0" indent="0">
              <a:buNone/>
            </a:pPr>
            <a:r>
              <a:rPr lang="tr-TR" dirty="0"/>
              <a:t>2056 Akademik Personel</a:t>
            </a:r>
          </a:p>
          <a:p>
            <a:pPr marL="0" indent="0">
              <a:buNone/>
            </a:pPr>
            <a:r>
              <a:rPr lang="tr-TR" dirty="0"/>
              <a:t>1918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pic>
        <p:nvPicPr>
          <p:cNvPr id="3" name="Resim 2"/>
          <p:cNvPicPr>
            <a:picLocks noChangeAspect="1"/>
          </p:cNvPicPr>
          <p:nvPr/>
        </p:nvPicPr>
        <p:blipFill>
          <a:blip r:embed="rId3"/>
          <a:stretch>
            <a:fillRect/>
          </a:stretch>
        </p:blipFill>
        <p:spPr>
          <a:xfrm>
            <a:off x="1819835" y="1730188"/>
            <a:ext cx="7987553" cy="4096871"/>
          </a:xfrm>
          <a:prstGeom prst="rect">
            <a:avLst/>
          </a:prstGeom>
        </p:spPr>
      </p:pic>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141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317048903"/>
              </p:ext>
            </p:extLst>
          </p:nvPr>
        </p:nvGraphicFramePr>
        <p:xfrm>
          <a:off x="4864751" y="2075649"/>
          <a:ext cx="7082269" cy="300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016219714"/>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graphicFrame>
        <p:nvGraphicFramePr>
          <p:cNvPr id="9" name="Diyagram 8"/>
          <p:cNvGraphicFramePr/>
          <p:nvPr>
            <p:extLst>
              <p:ext uri="{D42A27DB-BD31-4B8C-83A1-F6EECF244321}">
                <p14:modId xmlns:p14="http://schemas.microsoft.com/office/powerpoint/2010/main" val="548710691"/>
              </p:ext>
            </p:extLst>
          </p:nvPr>
        </p:nvGraphicFramePr>
        <p:xfrm>
          <a:off x="8763000" y="5071600"/>
          <a:ext cx="3823172" cy="116259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3728" y="746125"/>
            <a:ext cx="10802471" cy="1293028"/>
          </a:xfrm>
        </p:spPr>
        <p:txBody>
          <a:bodyPr>
            <a:normAutofit/>
          </a:bodyPr>
          <a:lstStyle/>
          <a:p>
            <a:pPr algn="ctr"/>
            <a:r>
              <a:rPr lang="tr-TR" sz="3200" b="1" cap="none" dirty="0">
                <a:solidFill>
                  <a:prstClr val="black"/>
                </a:solidFill>
                <a:ea typeface="+mn-ea"/>
                <a:cs typeface="+mn-cs"/>
              </a:rPr>
              <a:t>ÖĞRENCİ DESTEK BİRİMİ (ÖDB)</a:t>
            </a:r>
          </a:p>
        </p:txBody>
      </p:sp>
      <p:sp>
        <p:nvSpPr>
          <p:cNvPr id="3" name="İçerik Yer Tutucusu 2"/>
          <p:cNvSpPr>
            <a:spLocks noGrp="1"/>
          </p:cNvSpPr>
          <p:nvPr>
            <p:ph idx="1"/>
          </p:nvPr>
        </p:nvSpPr>
        <p:spPr>
          <a:xfrm>
            <a:off x="685800" y="1846729"/>
            <a:ext cx="10820400" cy="4536142"/>
          </a:xfrm>
        </p:spPr>
        <p:txBody>
          <a:bodyPr>
            <a:normAutofit fontScale="62500" lnSpcReduction="20000"/>
          </a:bodyPr>
          <a:lstStyle/>
          <a:p>
            <a:pPr indent="0" algn="just">
              <a:lnSpc>
                <a:spcPct val="150000"/>
              </a:lnSpc>
              <a:buNone/>
            </a:pPr>
            <a:r>
              <a:rPr lang="tr-TR" sz="2900" dirty="0"/>
              <a:t>Öğrenci Destek Birimi nedir?</a:t>
            </a:r>
          </a:p>
          <a:p>
            <a:pPr indent="0" algn="just">
              <a:lnSpc>
                <a:spcPct val="150000"/>
              </a:lnSpc>
              <a:buNone/>
            </a:pPr>
            <a:r>
              <a:rPr lang="tr-TR" sz="2900" dirty="0"/>
              <a:t>Öğrencileri merkeze alan ve onları pek çok anlamda desteklemeyi amaç edinmiş, bu doğrultuda projeler geliştiren ve sürdüren öğrenci odaklı bir oluşumdur. Bu yönüyle öğrenci destek birimleri, üniversitemizin öğrenci merkezli yaklaşımının bir göstergesidir ve üniversitemizi diğer üniversitelerden ayıran önemli bir artı değerdir.</a:t>
            </a:r>
          </a:p>
          <a:p>
            <a:pPr indent="0" algn="just">
              <a:lnSpc>
                <a:spcPct val="150000"/>
              </a:lnSpc>
              <a:buNone/>
            </a:pPr>
            <a:r>
              <a:rPr lang="tr-TR" sz="2900" dirty="0"/>
              <a:t>ÖDB öğrencilerin;</a:t>
            </a:r>
          </a:p>
          <a:p>
            <a:pPr indent="449580" algn="just">
              <a:lnSpc>
                <a:spcPct val="150000"/>
              </a:lnSpc>
            </a:pPr>
            <a:r>
              <a:rPr lang="tr-TR" sz="2900" dirty="0"/>
              <a:t>akademik, </a:t>
            </a:r>
          </a:p>
          <a:p>
            <a:pPr indent="449580" algn="just">
              <a:lnSpc>
                <a:spcPct val="150000"/>
              </a:lnSpc>
            </a:pPr>
            <a:r>
              <a:rPr lang="tr-TR" sz="2900" dirty="0"/>
              <a:t>psikolojik,</a:t>
            </a:r>
          </a:p>
          <a:p>
            <a:pPr indent="449580" algn="just">
              <a:lnSpc>
                <a:spcPct val="150000"/>
              </a:lnSpc>
            </a:pPr>
            <a:r>
              <a:rPr lang="tr-TR" sz="2900" dirty="0"/>
              <a:t>sosyal destek almalarını sağlamak,</a:t>
            </a:r>
          </a:p>
          <a:p>
            <a:pPr indent="449580" algn="just">
              <a:lnSpc>
                <a:spcPct val="150000"/>
              </a:lnSpc>
            </a:pPr>
            <a:r>
              <a:rPr lang="tr-TR" sz="2900" dirty="0"/>
              <a:t>sosyal yardım hizmetlerine ulaşmalarını kolaylaştırmak amacıyla kurulmuştur.</a:t>
            </a:r>
          </a:p>
          <a:p>
            <a:pPr indent="449580" algn="just">
              <a:lnSpc>
                <a:spcPct val="150000"/>
              </a:lnSpc>
            </a:pPr>
            <a:endParaRPr lang="tr-TR" i="1" kern="100" dirty="0">
              <a:solidFill>
                <a:srgbClr val="000000"/>
              </a:solidFill>
              <a:latin typeface="Times New Roman" panose="02020603050405020304" pitchFamily="18" charset="0"/>
              <a:ea typeface="Times New Roman" panose="02020603050405020304" pitchFamily="18" charset="0"/>
            </a:endParaRPr>
          </a:p>
          <a:p>
            <a:pPr indent="449580" algn="just">
              <a:lnSpc>
                <a:spcPct val="150000"/>
              </a:lnSpc>
            </a:pPr>
            <a:endParaRPr lang="tr-TR" kern="100" dirty="0">
              <a:latin typeface="Calibri" panose="020F0502020204030204" pitchFamily="34" charset="0"/>
              <a:ea typeface="Calibri" panose="020F0502020204030204" pitchFamily="34" charset="0"/>
            </a:endParaRPr>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7386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851648"/>
            <a:ext cx="10820400" cy="5367038"/>
          </a:xfrm>
        </p:spPr>
        <p:txBody>
          <a:bodyPr/>
          <a:lstStyle/>
          <a:p>
            <a:pPr marL="0" indent="0">
              <a:buNone/>
            </a:pPr>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Fakülte, yüksekokul ya da meslek yüksekokulu bünyesinde </a:t>
            </a:r>
            <a:r>
              <a:rPr lang="tr-TR" b="1" dirty="0">
                <a:latin typeface="Times New Roman" panose="02020603050405020304" pitchFamily="18" charset="0"/>
                <a:cs typeface="Times New Roman" panose="02020603050405020304" pitchFamily="18" charset="0"/>
              </a:rPr>
              <a:t>Öğrenci Destek Birimi</a:t>
            </a:r>
            <a:r>
              <a:rPr lang="tr-TR" dirty="0">
                <a:latin typeface="Times New Roman" panose="02020603050405020304" pitchFamily="18" charset="0"/>
                <a:cs typeface="Times New Roman" panose="02020603050405020304" pitchFamily="18" charset="0"/>
              </a:rPr>
              <a:t>nin ayrı birer komisyonu bulunmaktadır. </a:t>
            </a:r>
          </a:p>
          <a:p>
            <a:pPr algn="just"/>
            <a:r>
              <a:rPr lang="tr-TR" dirty="0">
                <a:latin typeface="Times New Roman" panose="02020603050405020304" pitchFamily="18" charset="0"/>
                <a:cs typeface="Times New Roman" panose="02020603050405020304" pitchFamily="18" charset="0"/>
              </a:rPr>
              <a:t>Her birim, </a:t>
            </a:r>
            <a:r>
              <a:rPr lang="tr-TR" b="1" dirty="0">
                <a:latin typeface="Times New Roman" panose="02020603050405020304" pitchFamily="18" charset="0"/>
                <a:cs typeface="Times New Roman" panose="02020603050405020304" pitchFamily="18" charset="0"/>
              </a:rPr>
              <a:t>Öğrenci Destek Birimi Yönetim Kurulu</a:t>
            </a:r>
            <a:r>
              <a:rPr lang="tr-TR" dirty="0">
                <a:latin typeface="Times New Roman" panose="02020603050405020304" pitchFamily="18" charset="0"/>
                <a:cs typeface="Times New Roman" panose="02020603050405020304" pitchFamily="18" charset="0"/>
              </a:rPr>
              <a:t>na bağlıdır. İlgili kurul, geneli ruh sağlığı alanında çalışmalar yapan öğretim elemanları ile idari işleyişte rol alabilecek farklı birimlerin idari yöneticilerinden oluşmaktadır.</a:t>
            </a:r>
          </a:p>
          <a:p>
            <a:pPr algn="just"/>
            <a:r>
              <a:rPr lang="tr-TR" dirty="0">
                <a:latin typeface="Times New Roman" panose="02020603050405020304" pitchFamily="18" charset="0"/>
                <a:cs typeface="Times New Roman" panose="02020603050405020304" pitchFamily="18" charset="0"/>
              </a:rPr>
              <a:t>Öğrenci Destek Birimleri, kendi internet sayfalarında ayrı bir sekme olarak eklemişler, birimler için sosyal medya hesapları oluşturmuşlar ve öğrencilerle iletişimi sağlamak amacıyla e-posta adresleri almışlardır.</a:t>
            </a:r>
          </a:p>
          <a:p>
            <a:pPr algn="just"/>
            <a:r>
              <a:rPr lang="tr-TR" dirty="0">
                <a:latin typeface="Times New Roman" panose="02020603050405020304" pitchFamily="18" charset="0"/>
                <a:cs typeface="Times New Roman" panose="02020603050405020304" pitchFamily="18" charset="0"/>
              </a:rPr>
              <a:t>Bazı akademik departmanlarda öğrenci temsilcileri seçilmekte ve bu temsilciler öğrencilerin taleplerini, şikayetlerini iletmek üzere birim toplantılarına katılmaktadırlar. </a:t>
            </a:r>
          </a:p>
          <a:p>
            <a:pPr marL="0" indent="0" algn="just">
              <a:buNone/>
            </a:pPr>
            <a:endParaRPr lang="tr-TR" dirty="0">
              <a:solidFill>
                <a:srgbClr val="FF0000"/>
              </a:solidFill>
              <a:latin typeface="Times New Roman" panose="02020603050405020304" pitchFamily="18" charset="0"/>
              <a:cs typeface="Times New Roman" panose="02020603050405020304" pitchFamily="18" charset="0"/>
            </a:endParaRPr>
          </a:p>
          <a:p>
            <a:pPr marL="0" indent="0" algn="just">
              <a:buNone/>
            </a:pPr>
            <a:r>
              <a:rPr lang="tr-TR" dirty="0">
                <a:solidFill>
                  <a:srgbClr val="FF0000"/>
                </a:solidFill>
                <a:latin typeface="Times New Roman" panose="02020603050405020304" pitchFamily="18" charset="0"/>
                <a:cs typeface="Times New Roman" panose="02020603050405020304" pitchFamily="18" charset="0"/>
              </a:rPr>
              <a:t>(NOT: Bu kısma her fakülte/yüksekokul/meslek yüksekokulu kendi ÖDB uygulamalarını yazabilir)</a:t>
            </a:r>
          </a:p>
          <a:p>
            <a:pPr marL="0" indent="0" algn="just">
              <a:buNone/>
            </a:pPr>
            <a:endParaRPr lang="tr-TR"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Tree>
    <p:extLst>
      <p:ext uri="{BB962C8B-B14F-4D97-AF65-F5344CB8AC3E}">
        <p14:creationId xmlns:p14="http://schemas.microsoft.com/office/powerpoint/2010/main" val="2477904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5800" y="764373"/>
            <a:ext cx="10717306" cy="1293028"/>
          </a:xfrm>
        </p:spPr>
        <p:txBody>
          <a:bodyPr>
            <a:normAutofit/>
          </a:bodyPr>
          <a:lstStyle/>
          <a:p>
            <a:pPr algn="ctr"/>
            <a:r>
              <a:rPr lang="tr-TR" sz="3200" b="1" cap="none" dirty="0">
                <a:solidFill>
                  <a:prstClr val="black"/>
                </a:solidFill>
                <a:ea typeface="+mn-ea"/>
                <a:cs typeface="+mn-cs"/>
              </a:rPr>
              <a:t>KARİYER PLANLAMA VE UYGULAMA MERKEZİ</a:t>
            </a:r>
          </a:p>
        </p:txBody>
      </p:sp>
      <p:sp>
        <p:nvSpPr>
          <p:cNvPr id="3" name="İçerik Yer Tutucusu 2"/>
          <p:cNvSpPr>
            <a:spLocks noGrp="1"/>
          </p:cNvSpPr>
          <p:nvPr>
            <p:ph idx="1"/>
          </p:nvPr>
        </p:nvSpPr>
        <p:spPr>
          <a:xfrm>
            <a:off x="685800" y="1783976"/>
            <a:ext cx="10820400" cy="4751295"/>
          </a:xfrm>
        </p:spPr>
        <p:txBody>
          <a:bodyPr>
            <a:normAutofit lnSpcReduction="10000"/>
          </a:bodyPr>
          <a:lstStyle/>
          <a:p>
            <a:pPr marL="0" indent="0">
              <a:buNone/>
            </a:pPr>
            <a:r>
              <a:rPr lang="tr-TR" sz="1800" dirty="0"/>
              <a:t>Merkezin amaçları şunlardır:</a:t>
            </a:r>
          </a:p>
          <a:p>
            <a:pPr marL="0" indent="0">
              <a:buNone/>
            </a:pPr>
            <a:r>
              <a:rPr lang="tr-TR" sz="1800" dirty="0"/>
              <a:t>a) Üniversitenin ilgili birimlerinin ve tüm akademik programlarının iş birliğiyle kariyer danışmanlığı alanında araştırmalar yapmak; Üniversite öğrencilerinin kariyer planlamalarına; Üniversiteden çalışma yaşamına geçişlerinde uyum sağlayabilmelerine ve mezuniyet sonrasında kendi özelliklerine uygun işlere yerleşmelerine, kariyer psikolojik danışmanlığı yoluyla yardımcı olmak.</a:t>
            </a:r>
          </a:p>
          <a:p>
            <a:pPr marL="0" indent="0">
              <a:buNone/>
            </a:pPr>
            <a:r>
              <a:rPr lang="tr-TR" sz="1800" dirty="0"/>
              <a:t>b) Gerektiğinde Pamukkale Üniversitesi Sürekli Eğitim Uygulama ve Araştırma Merkezi ile iş birliği içinde Üniversitenin öğrencilerine ve mezunlarına, mesleki yeterliklerini artırmalarına ve alanlarındaki yeni gelişmeleri takip etmelerine yönelik eğitimler vermek.</a:t>
            </a:r>
          </a:p>
          <a:p>
            <a:pPr marL="0" indent="0">
              <a:buNone/>
            </a:pPr>
            <a:r>
              <a:rPr lang="tr-TR" sz="1800" dirty="0"/>
              <a:t>c) Mezunlara ve Üniversiteye değer katacak çalışmaların yapılabilmesine imkân sağlamak üzere, Üniversite ile mezunlar arasında bir iletişim birimi ve kanalı oluşturmak.</a:t>
            </a:r>
          </a:p>
          <a:p>
            <a:pPr marL="0" indent="0">
              <a:buNone/>
            </a:pPr>
            <a:r>
              <a:rPr lang="tr-TR" sz="1800" dirty="0"/>
              <a:t>d) Üniversite öğrencilerinin staj yapabilecekleri kurum sayısını artırarak, öğrencilerin staj yapabilecekleri kurumlarla bağlantılar kurmalarını sağlamak.</a:t>
            </a:r>
          </a:p>
          <a:p>
            <a:pPr marL="0" indent="0">
              <a:buNone/>
            </a:pPr>
            <a:r>
              <a:rPr lang="tr-TR" sz="1800" dirty="0"/>
              <a:t>e) Üniversite öğrencilerinin ve mezunlarının kariyer gelişim süreçlerine ilişkin izleme çalışmalarını yapmak.</a:t>
            </a:r>
          </a:p>
          <a:p>
            <a:pPr marL="0" indent="0">
              <a:buNone/>
            </a:pPr>
            <a:endParaRPr lang="tr-TR" sz="1800" dirty="0"/>
          </a:p>
          <a:p>
            <a:pPr marL="0" indent="0">
              <a:buNone/>
            </a:pPr>
            <a:r>
              <a:rPr lang="tr-TR" sz="1800" dirty="0"/>
              <a:t>Merkez faaliyetlerine </a:t>
            </a:r>
            <a:r>
              <a:rPr lang="tr-TR" sz="1800" dirty="0">
                <a:hlinkClick r:id="rId2"/>
              </a:rPr>
              <a:t>https://www.pau.edu.tr/kariyer/tr</a:t>
            </a:r>
            <a:r>
              <a:rPr lang="tr-TR" sz="1800" dirty="0"/>
              <a:t> üzerinden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Tree>
    <p:extLst>
      <p:ext uri="{BB962C8B-B14F-4D97-AF65-F5344CB8AC3E}">
        <p14:creationId xmlns:p14="http://schemas.microsoft.com/office/powerpoint/2010/main" val="3625158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64</a:t>
            </a:fld>
            <a:endParaRPr lang="tr-TR"/>
          </a:p>
        </p:txBody>
      </p:sp>
    </p:spTree>
    <p:extLst>
      <p:ext uri="{BB962C8B-B14F-4D97-AF65-F5344CB8AC3E}">
        <p14:creationId xmlns:p14="http://schemas.microsoft.com/office/powerpoint/2010/main" val="4059987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71</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5" name="Dikdörtgen 4"/>
          <p:cNvSpPr/>
          <p:nvPr/>
        </p:nvSpPr>
        <p:spPr>
          <a:xfrm>
            <a:off x="5382185" y="1035578"/>
            <a:ext cx="6096000" cy="646331"/>
          </a:xfrm>
          <a:prstGeom prst="rect">
            <a:avLst/>
          </a:prstGeom>
        </p:spPr>
        <p:txBody>
          <a:bodyPr>
            <a:spAutoFit/>
          </a:bodyPr>
          <a:lstStyle/>
          <a:p>
            <a:r>
              <a:rPr lang="tr-TR" b="1" dirty="0"/>
              <a:t>Kariyer Planlama Uygulama Ve Araştırma Merkezi (KARMER)  </a:t>
            </a:r>
          </a:p>
        </p:txBody>
      </p:sp>
      <p:sp>
        <p:nvSpPr>
          <p:cNvPr id="3" name="Dikdörtgen 2"/>
          <p:cNvSpPr/>
          <p:nvPr/>
        </p:nvSpPr>
        <p:spPr>
          <a:xfrm>
            <a:off x="726141" y="2798820"/>
            <a:ext cx="6096000" cy="2031325"/>
          </a:xfrm>
          <a:prstGeom prst="rect">
            <a:avLst/>
          </a:prstGeom>
        </p:spPr>
        <p:txBody>
          <a:bodyPr>
            <a:spAutoFit/>
          </a:bodyPr>
          <a:lstStyle/>
          <a:p>
            <a:r>
              <a:rPr lang="tr-TR" dirty="0">
                <a:solidFill>
                  <a:srgbClr val="212529"/>
                </a:solidFill>
                <a:latin typeface="inherit"/>
              </a:rPr>
              <a:t>Üniversitemiz bünyesinde Kariyer Destek hizmeti vermektedir. Yetenek Kapısı üzerinden kayıt ve başvuru yapıldığı taktirde, </a:t>
            </a:r>
            <a:r>
              <a:rPr lang="tr-TR" dirty="0" err="1">
                <a:solidFill>
                  <a:srgbClr val="212529"/>
                </a:solidFill>
                <a:latin typeface="inherit"/>
              </a:rPr>
              <a:t>KARMER’den</a:t>
            </a:r>
            <a:r>
              <a:rPr lang="tr-TR" dirty="0">
                <a:solidFill>
                  <a:srgbClr val="212529"/>
                </a:solidFill>
                <a:latin typeface="inherit"/>
              </a:rPr>
              <a:t> alınacak randevu ile Kariyer Destek hizmeti alınabilmektedir. </a:t>
            </a:r>
            <a:r>
              <a:rPr lang="tr-TR" dirty="0" err="1">
                <a:solidFill>
                  <a:srgbClr val="212529"/>
                </a:solidFill>
                <a:latin typeface="inherit"/>
              </a:rPr>
              <a:t>KARMER’in</a:t>
            </a:r>
            <a:r>
              <a:rPr lang="tr-TR" dirty="0">
                <a:solidFill>
                  <a:srgbClr val="212529"/>
                </a:solidFill>
                <a:latin typeface="inherit"/>
              </a:rPr>
              <a:t> web sayfası aynı zamanda güncel kariyer etkinliklerini ve staj duyurularını da paylaşmaktadır. </a:t>
            </a:r>
          </a:p>
          <a:p>
            <a:r>
              <a:rPr lang="tr-TR" dirty="0">
                <a:solidFill>
                  <a:srgbClr val="212529"/>
                </a:solidFill>
                <a:latin typeface="inherit"/>
              </a:rPr>
              <a:t>Erişim için: </a:t>
            </a:r>
            <a:r>
              <a:rPr lang="tr-TR" dirty="0">
                <a:solidFill>
                  <a:srgbClr val="0D6EFD"/>
                </a:solidFill>
                <a:latin typeface="inherit"/>
                <a:hlinkClick r:id="rId2"/>
              </a:rPr>
              <a:t>https://www.pau.edu.tr/kariyer</a:t>
            </a:r>
            <a:endParaRPr lang="tr-TR" b="0" i="0" dirty="0">
              <a:solidFill>
                <a:srgbClr val="212529"/>
              </a:solidFill>
              <a:effectLst/>
              <a:latin typeface="inherit"/>
            </a:endParaRPr>
          </a:p>
        </p:txBody>
      </p:sp>
      <p:pic>
        <p:nvPicPr>
          <p:cNvPr id="4" name="Resim 3"/>
          <p:cNvPicPr>
            <a:picLocks noChangeAspect="1"/>
          </p:cNvPicPr>
          <p:nvPr/>
        </p:nvPicPr>
        <p:blipFill>
          <a:blip r:embed="rId3"/>
          <a:stretch>
            <a:fillRect/>
          </a:stretch>
        </p:blipFill>
        <p:spPr>
          <a:xfrm>
            <a:off x="7315200" y="2375648"/>
            <a:ext cx="3808606" cy="3092824"/>
          </a:xfrm>
          <a:prstGeom prst="rect">
            <a:avLst/>
          </a:prstGeom>
        </p:spPr>
      </p:pic>
    </p:spTree>
    <p:extLst>
      <p:ext uri="{BB962C8B-B14F-4D97-AF65-F5344CB8AC3E}">
        <p14:creationId xmlns:p14="http://schemas.microsoft.com/office/powerpoint/2010/main" val="4121990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C2F289F9-85A3-45C6-A930-DC41C125B657}"/>
              </a:ext>
            </a:extLst>
          </p:cNvPr>
          <p:cNvSpPr>
            <a:spLocks noGrp="1"/>
          </p:cNvSpPr>
          <p:nvPr>
            <p:ph type="title"/>
          </p:nvPr>
        </p:nvSpPr>
        <p:spPr>
          <a:xfrm>
            <a:off x="685800" y="1066163"/>
            <a:ext cx="3306744" cy="5148371"/>
          </a:xfrm>
        </p:spPr>
        <p:txBody>
          <a:bodyPr>
            <a:normAutofit/>
          </a:bodyPr>
          <a:lstStyle/>
          <a:p>
            <a:r>
              <a:rPr lang="tr-TR" sz="3200"/>
              <a:t>Bekilli MYO Zeynep Şamil Girgin KAmpüsü</a:t>
            </a:r>
          </a:p>
        </p:txBody>
      </p:sp>
      <p:sp>
        <p:nvSpPr>
          <p:cNvPr id="2" name="Slayt Numarası Yer Tutucusu 1">
            <a:extLst>
              <a:ext uri="{FF2B5EF4-FFF2-40B4-BE49-F238E27FC236}">
                <a16:creationId xmlns:a16="http://schemas.microsoft.com/office/drawing/2014/main" id="{4F158AAA-DBF3-4EA3-9F4F-9DE447BFEB61}"/>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81</a:t>
            </a:fld>
            <a:endParaRPr lang="tr-TR"/>
          </a:p>
        </p:txBody>
      </p:sp>
      <p:graphicFrame>
        <p:nvGraphicFramePr>
          <p:cNvPr id="6" name="İçerik Yer Tutucusu 3">
            <a:extLst>
              <a:ext uri="{FF2B5EF4-FFF2-40B4-BE49-F238E27FC236}">
                <a16:creationId xmlns:a16="http://schemas.microsoft.com/office/drawing/2014/main" id="{5F685971-A54F-E06B-17AC-0C4A11A39DCC}"/>
              </a:ext>
            </a:extLst>
          </p:cNvPr>
          <p:cNvGraphicFramePr>
            <a:graphicFrameLocks noGrp="1"/>
          </p:cNvGraphicFramePr>
          <p:nvPr>
            <p:ph idx="1"/>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6257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A18FA8-7AEE-42F6-9E9E-BC926CF1A59B}"/>
              </a:ext>
            </a:extLst>
          </p:cNvPr>
          <p:cNvSpPr>
            <a:spLocks noGrp="1"/>
          </p:cNvSpPr>
          <p:nvPr>
            <p:ph type="title"/>
          </p:nvPr>
        </p:nvSpPr>
        <p:spPr>
          <a:xfrm>
            <a:off x="685800" y="1066163"/>
            <a:ext cx="3306744" cy="5148371"/>
          </a:xfrm>
        </p:spPr>
        <p:txBody>
          <a:bodyPr>
            <a:normAutofit/>
          </a:bodyPr>
          <a:lstStyle/>
          <a:p>
            <a:r>
              <a:rPr lang="tr-TR" sz="3200"/>
              <a:t>Program hakkında bilgiler</a:t>
            </a:r>
          </a:p>
        </p:txBody>
      </p:sp>
      <p:sp>
        <p:nvSpPr>
          <p:cNvPr id="4" name="Slayt Numarası Yer Tutucusu 3">
            <a:extLst>
              <a:ext uri="{FF2B5EF4-FFF2-40B4-BE49-F238E27FC236}">
                <a16:creationId xmlns:a16="http://schemas.microsoft.com/office/drawing/2014/main" id="{52786B03-4627-47D0-A184-BD6EB3821010}"/>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82</a:t>
            </a:fld>
            <a:endParaRPr lang="tr-TR"/>
          </a:p>
        </p:txBody>
      </p:sp>
      <p:graphicFrame>
        <p:nvGraphicFramePr>
          <p:cNvPr id="6" name="İçerik Yer Tutucusu 2">
            <a:extLst>
              <a:ext uri="{FF2B5EF4-FFF2-40B4-BE49-F238E27FC236}">
                <a16:creationId xmlns:a16="http://schemas.microsoft.com/office/drawing/2014/main" id="{9B0A92C3-E830-241F-B149-B85445AADA48}"/>
              </a:ext>
            </a:extLst>
          </p:cNvPr>
          <p:cNvGraphicFramePr>
            <a:graphicFrameLocks noGrp="1"/>
          </p:cNvGraphicFramePr>
          <p:nvPr>
            <p:ph idx="1"/>
          </p:nvPr>
        </p:nvGraphicFramePr>
        <p:xfrm>
          <a:off x="4678344" y="1127125"/>
          <a:ext cx="6403994" cy="5087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691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28CB50-E6A7-4898-A398-114767A05091}"/>
              </a:ext>
            </a:extLst>
          </p:cNvPr>
          <p:cNvSpPr>
            <a:spLocks noGrp="1"/>
          </p:cNvSpPr>
          <p:nvPr>
            <p:ph type="title"/>
          </p:nvPr>
        </p:nvSpPr>
        <p:spPr/>
        <p:txBody>
          <a:bodyPr/>
          <a:lstStyle/>
          <a:p>
            <a:r>
              <a:rPr lang="tr-TR" dirty="0"/>
              <a:t>Akademik personeller</a:t>
            </a:r>
          </a:p>
        </p:txBody>
      </p:sp>
      <p:pic>
        <p:nvPicPr>
          <p:cNvPr id="6" name="İçerik Yer Tutucusu 5">
            <a:extLst>
              <a:ext uri="{FF2B5EF4-FFF2-40B4-BE49-F238E27FC236}">
                <a16:creationId xmlns:a16="http://schemas.microsoft.com/office/drawing/2014/main" id="{41F02468-99E6-40D0-B802-AEB87389C68B}"/>
              </a:ext>
            </a:extLst>
          </p:cNvPr>
          <p:cNvPicPr>
            <a:picLocks noGrp="1" noChangeAspect="1"/>
          </p:cNvPicPr>
          <p:nvPr>
            <p:ph idx="1"/>
          </p:nvPr>
        </p:nvPicPr>
        <p:blipFill rotWithShape="1">
          <a:blip r:embed="rId2"/>
          <a:srcRect l="37543" t="21195" r="37941" b="19626"/>
          <a:stretch/>
        </p:blipFill>
        <p:spPr>
          <a:xfrm>
            <a:off x="749565" y="2075649"/>
            <a:ext cx="2488310" cy="3479808"/>
          </a:xfrm>
        </p:spPr>
      </p:pic>
      <p:sp>
        <p:nvSpPr>
          <p:cNvPr id="4" name="Slayt Numarası Yer Tutucusu 3">
            <a:extLst>
              <a:ext uri="{FF2B5EF4-FFF2-40B4-BE49-F238E27FC236}">
                <a16:creationId xmlns:a16="http://schemas.microsoft.com/office/drawing/2014/main" id="{2A4861AF-0C95-4022-A524-6D082B502B1F}"/>
              </a:ext>
            </a:extLst>
          </p:cNvPr>
          <p:cNvSpPr>
            <a:spLocks noGrp="1"/>
          </p:cNvSpPr>
          <p:nvPr>
            <p:ph type="sldNum" sz="quarter" idx="12"/>
          </p:nvPr>
        </p:nvSpPr>
        <p:spPr/>
        <p:txBody>
          <a:bodyPr/>
          <a:lstStyle/>
          <a:p>
            <a:fld id="{F302176B-0E47-46AC-8F43-DAB4B8A37D06}" type="slidenum">
              <a:rPr lang="tr-TR" smtClean="0"/>
              <a:pPr/>
              <a:t>83</a:t>
            </a:fld>
            <a:endParaRPr lang="tr-TR"/>
          </a:p>
        </p:txBody>
      </p:sp>
      <p:pic>
        <p:nvPicPr>
          <p:cNvPr id="13" name="Resim 12">
            <a:extLst>
              <a:ext uri="{FF2B5EF4-FFF2-40B4-BE49-F238E27FC236}">
                <a16:creationId xmlns:a16="http://schemas.microsoft.com/office/drawing/2014/main" id="{796ACCC0-6126-402B-BF27-7B2B1F89A507}"/>
              </a:ext>
            </a:extLst>
          </p:cNvPr>
          <p:cNvPicPr>
            <a:picLocks noChangeAspect="1"/>
          </p:cNvPicPr>
          <p:nvPr/>
        </p:nvPicPr>
        <p:blipFill rotWithShape="1">
          <a:blip r:embed="rId3"/>
          <a:srcRect l="55203" t="9039" r="20577" b="42469"/>
          <a:stretch/>
        </p:blipFill>
        <p:spPr>
          <a:xfrm>
            <a:off x="8094219" y="2128453"/>
            <a:ext cx="2953061" cy="3323899"/>
          </a:xfrm>
          <a:prstGeom prst="rect">
            <a:avLst/>
          </a:prstGeom>
        </p:spPr>
      </p:pic>
      <p:pic>
        <p:nvPicPr>
          <p:cNvPr id="5" name="Resim 4">
            <a:extLst>
              <a:ext uri="{FF2B5EF4-FFF2-40B4-BE49-F238E27FC236}">
                <a16:creationId xmlns:a16="http://schemas.microsoft.com/office/drawing/2014/main" id="{97DBA558-7169-E15C-6F5E-8CB3A53C25B4}"/>
              </a:ext>
            </a:extLst>
          </p:cNvPr>
          <p:cNvPicPr>
            <a:picLocks noChangeAspect="1"/>
          </p:cNvPicPr>
          <p:nvPr/>
        </p:nvPicPr>
        <p:blipFill>
          <a:blip r:embed="rId4"/>
          <a:stretch>
            <a:fillRect/>
          </a:stretch>
        </p:blipFill>
        <p:spPr>
          <a:xfrm>
            <a:off x="4647844" y="2057401"/>
            <a:ext cx="2553056" cy="3372321"/>
          </a:xfrm>
          <a:prstGeom prst="rect">
            <a:avLst/>
          </a:prstGeom>
        </p:spPr>
      </p:pic>
    </p:spTree>
    <p:extLst>
      <p:ext uri="{BB962C8B-B14F-4D97-AF65-F5344CB8AC3E}">
        <p14:creationId xmlns:p14="http://schemas.microsoft.com/office/powerpoint/2010/main" val="3189878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3CF432-2A4E-4727-A1DB-9D81BF246536}"/>
              </a:ext>
            </a:extLst>
          </p:cNvPr>
          <p:cNvSpPr>
            <a:spLocks noGrp="1"/>
          </p:cNvSpPr>
          <p:nvPr>
            <p:ph type="title"/>
          </p:nvPr>
        </p:nvSpPr>
        <p:spPr>
          <a:xfrm>
            <a:off x="619760" y="764373"/>
            <a:ext cx="6832600" cy="1293028"/>
          </a:xfrm>
        </p:spPr>
        <p:txBody>
          <a:bodyPr>
            <a:normAutofit/>
          </a:bodyPr>
          <a:lstStyle/>
          <a:p>
            <a:r>
              <a:rPr lang="tr-TR" b="1">
                <a:latin typeface="inherit"/>
              </a:rPr>
              <a:t>MEZUNİYET KOŞULLARI</a:t>
            </a:r>
            <a:br>
              <a:rPr lang="tr-TR">
                <a:latin typeface="inherit"/>
              </a:rPr>
            </a:br>
            <a:endParaRPr lang="tr-TR" dirty="0"/>
          </a:p>
        </p:txBody>
      </p:sp>
      <p:sp>
        <p:nvSpPr>
          <p:cNvPr id="4" name="Slayt Numarası Yer Tutucusu 3">
            <a:extLst>
              <a:ext uri="{FF2B5EF4-FFF2-40B4-BE49-F238E27FC236}">
                <a16:creationId xmlns:a16="http://schemas.microsoft.com/office/drawing/2014/main" id="{89F44192-CC83-4FFA-A831-4C478907FB78}"/>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84</a:t>
            </a:fld>
            <a:endParaRPr lang="tr-TR"/>
          </a:p>
        </p:txBody>
      </p:sp>
      <p:sp>
        <p:nvSpPr>
          <p:cNvPr id="3" name="İçerik Yer Tutucusu 2">
            <a:extLst>
              <a:ext uri="{FF2B5EF4-FFF2-40B4-BE49-F238E27FC236}">
                <a16:creationId xmlns:a16="http://schemas.microsoft.com/office/drawing/2014/main" id="{2F4E98AF-EFB3-4211-9F9E-F28482152598}"/>
              </a:ext>
            </a:extLst>
          </p:cNvPr>
          <p:cNvSpPr>
            <a:spLocks noGrp="1"/>
          </p:cNvSpPr>
          <p:nvPr>
            <p:ph idx="1"/>
          </p:nvPr>
        </p:nvSpPr>
        <p:spPr>
          <a:xfrm>
            <a:off x="619760" y="2194560"/>
            <a:ext cx="6832600" cy="4024125"/>
          </a:xfrm>
        </p:spPr>
        <p:txBody>
          <a:bodyPr>
            <a:normAutofit/>
          </a:bodyPr>
          <a:lstStyle/>
          <a:p>
            <a:r>
              <a:rPr lang="tr-TR" sz="2000" b="0" i="0">
                <a:effectLst/>
                <a:latin typeface="inherit"/>
              </a:rPr>
              <a:t>Bu bölümden mezun olabilmek için öğrencilerimizin aşağıdaki koşulları sağlamaları gereklidir. </a:t>
            </a:r>
          </a:p>
          <a:p>
            <a:r>
              <a:rPr lang="tr-TR" sz="2000" b="0" i="0">
                <a:effectLst/>
                <a:latin typeface="inherit"/>
              </a:rPr>
              <a:t>Bunlar:</a:t>
            </a:r>
          </a:p>
          <a:p>
            <a:pPr>
              <a:buFont typeface="Arial" panose="020B0604020202020204" pitchFamily="34" charset="0"/>
              <a:buChar char="•"/>
            </a:pPr>
            <a:r>
              <a:rPr lang="tr-TR" sz="2000" b="0" i="0">
                <a:effectLst/>
                <a:latin typeface="inherit"/>
              </a:rPr>
              <a:t>Kataloğundaki tüm dersleri başarı ile vermiş olmalıdır.</a:t>
            </a:r>
            <a:endParaRPr lang="tr-TR" sz="2000" b="0" i="0">
              <a:effectLst/>
              <a:latin typeface="Roboto"/>
            </a:endParaRPr>
          </a:p>
          <a:p>
            <a:pPr>
              <a:buFont typeface="Arial" panose="020B0604020202020204" pitchFamily="34" charset="0"/>
              <a:buChar char="•"/>
            </a:pPr>
            <a:r>
              <a:rPr lang="tr-TR" sz="2000" b="0" i="0">
                <a:effectLst/>
                <a:latin typeface="inherit"/>
              </a:rPr>
              <a:t>Staj-1 (DTC-150) ve Staj-2 (DTC-250) stajlarını başarı ile tamamlamış olmalıdır.</a:t>
            </a:r>
            <a:endParaRPr lang="tr-TR" sz="2000" b="0" i="0">
              <a:effectLst/>
              <a:latin typeface="Roboto"/>
            </a:endParaRPr>
          </a:p>
          <a:p>
            <a:pPr>
              <a:buFont typeface="Arial" panose="020B0604020202020204" pitchFamily="34" charset="0"/>
              <a:buChar char="•"/>
            </a:pPr>
            <a:r>
              <a:rPr lang="tr-TR" sz="2000" b="0" i="0">
                <a:effectLst/>
                <a:latin typeface="inherit"/>
              </a:rPr>
              <a:t>Akademik ortalama 2,25 olmalıdır. (2017 ve öncesi kayıtlı öğrenciler için akademik ortalama 2,30 olmalıdır.)</a:t>
            </a:r>
            <a:br>
              <a:rPr lang="tr-TR" sz="2000" b="0" i="0">
                <a:effectLst/>
                <a:latin typeface="inherit"/>
              </a:rPr>
            </a:br>
            <a:endParaRPr lang="tr-TR" sz="2000" b="0" i="0">
              <a:effectLst/>
              <a:latin typeface="Roboto"/>
            </a:endParaRPr>
          </a:p>
          <a:p>
            <a:pPr>
              <a:buFont typeface="Arial" panose="020B0604020202020204" pitchFamily="34" charset="0"/>
              <a:buChar char="•"/>
            </a:pPr>
            <a:r>
              <a:rPr lang="tr-TR" sz="2000" b="0" i="0">
                <a:effectLst/>
                <a:latin typeface="inherit"/>
              </a:rPr>
              <a:t>Toplam en az 120 AKTS (kredi) tamamlamış olması gerekir.  Her bir yarıyıl (dönem) 30 AKTS olarak kredilendirilmiştir.</a:t>
            </a:r>
            <a:endParaRPr lang="tr-TR" sz="2000" b="0" i="0">
              <a:effectLst/>
              <a:latin typeface="Roboto"/>
            </a:endParaRPr>
          </a:p>
          <a:p>
            <a:endParaRPr lang="tr-TR" sz="2000"/>
          </a:p>
        </p:txBody>
      </p:sp>
      <p:pic>
        <p:nvPicPr>
          <p:cNvPr id="6" name="Resim 5" descr="gökyüzü, bulut, dış mekan, kişi, şahıs içeren bir resim&#10;&#10;Açıklama otomatik olarak oluşturuldu">
            <a:extLst>
              <a:ext uri="{FF2B5EF4-FFF2-40B4-BE49-F238E27FC236}">
                <a16:creationId xmlns:a16="http://schemas.microsoft.com/office/drawing/2014/main" id="{AAAA883F-F60A-4921-B0AF-2A2D085A8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1238" y="1659923"/>
            <a:ext cx="3644962" cy="3644962"/>
          </a:xfrm>
          <a:prstGeom prst="rect">
            <a:avLst/>
          </a:prstGeom>
        </p:spPr>
      </p:pic>
    </p:spTree>
    <p:extLst>
      <p:ext uri="{BB962C8B-B14F-4D97-AF65-F5344CB8AC3E}">
        <p14:creationId xmlns:p14="http://schemas.microsoft.com/office/powerpoint/2010/main" val="912967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8001EA-67F4-4EA3-B6F8-011D2E3BCA64}"/>
              </a:ext>
            </a:extLst>
          </p:cNvPr>
          <p:cNvSpPr>
            <a:spLocks noGrp="1"/>
          </p:cNvSpPr>
          <p:nvPr>
            <p:ph type="title"/>
          </p:nvPr>
        </p:nvSpPr>
        <p:spPr>
          <a:xfrm>
            <a:off x="5700713" y="548790"/>
            <a:ext cx="4005262" cy="921552"/>
          </a:xfrm>
        </p:spPr>
        <p:txBody>
          <a:bodyPr/>
          <a:lstStyle/>
          <a:p>
            <a:r>
              <a:rPr lang="tr-TR" dirty="0"/>
              <a:t>Staj</a:t>
            </a:r>
          </a:p>
        </p:txBody>
      </p:sp>
      <p:sp>
        <p:nvSpPr>
          <p:cNvPr id="3" name="İçerik Yer Tutucusu 2">
            <a:extLst>
              <a:ext uri="{FF2B5EF4-FFF2-40B4-BE49-F238E27FC236}">
                <a16:creationId xmlns:a16="http://schemas.microsoft.com/office/drawing/2014/main" id="{C9BAB984-7473-40C4-92EE-6FDB4D96D2CC}"/>
              </a:ext>
            </a:extLst>
          </p:cNvPr>
          <p:cNvSpPr>
            <a:spLocks noGrp="1"/>
          </p:cNvSpPr>
          <p:nvPr>
            <p:ph idx="1"/>
          </p:nvPr>
        </p:nvSpPr>
        <p:spPr/>
        <p:txBody>
          <a:bodyPr>
            <a:normAutofit fontScale="85000" lnSpcReduction="20000"/>
          </a:bodyPr>
          <a:lstStyle/>
          <a:p>
            <a:r>
              <a:rPr lang="tr-TR" b="0" i="0" dirty="0">
                <a:solidFill>
                  <a:srgbClr val="000000"/>
                </a:solidFill>
                <a:effectLst/>
                <a:latin typeface="Roboto"/>
              </a:rPr>
              <a:t>Öğrencilerimiz staj yerlerini kendileri ayarlamaktadır. Kimi öğrencilerimizi mezuniyet sonrasında staj yaptıkları yerde istihdam olanağı bulmaktadır. Staj iş sahibi olabilmek için iyi bir fırsattır.</a:t>
            </a:r>
          </a:p>
          <a:p>
            <a:endParaRPr lang="tr-TR" dirty="0">
              <a:solidFill>
                <a:srgbClr val="000000"/>
              </a:solidFill>
              <a:latin typeface="Roboto"/>
            </a:endParaRPr>
          </a:p>
          <a:p>
            <a:pPr algn="l"/>
            <a:r>
              <a:rPr lang="tr-TR" dirty="0">
                <a:solidFill>
                  <a:srgbClr val="000000"/>
                </a:solidFill>
                <a:latin typeface="Roboto"/>
              </a:rPr>
              <a:t>Aşağıdaki kurum ve kuruluşlarda staj yapabilirsiniz.</a:t>
            </a:r>
          </a:p>
          <a:p>
            <a:pPr algn="l">
              <a:buFont typeface="Arial" panose="020B0604020202020204" pitchFamily="34" charset="0"/>
              <a:buChar char="•"/>
            </a:pPr>
            <a:r>
              <a:rPr lang="tr-TR" dirty="0">
                <a:solidFill>
                  <a:srgbClr val="000000"/>
                </a:solidFill>
                <a:latin typeface="Roboto"/>
              </a:rPr>
              <a:t> Dış Ticaret Müsteşarlığı</a:t>
            </a:r>
          </a:p>
          <a:p>
            <a:pPr algn="l">
              <a:buFont typeface="Arial" panose="020B0604020202020204" pitchFamily="34" charset="0"/>
              <a:buChar char="•"/>
            </a:pPr>
            <a:r>
              <a:rPr lang="tr-TR" dirty="0">
                <a:solidFill>
                  <a:srgbClr val="000000"/>
                </a:solidFill>
                <a:latin typeface="Roboto"/>
              </a:rPr>
              <a:t> Dış ticaret yapan tüm sektörler</a:t>
            </a:r>
          </a:p>
          <a:p>
            <a:pPr algn="l">
              <a:buFont typeface="Arial" panose="020B0604020202020204" pitchFamily="34" charset="0"/>
              <a:buChar char="•"/>
            </a:pPr>
            <a:r>
              <a:rPr lang="tr-TR" dirty="0">
                <a:solidFill>
                  <a:srgbClr val="000000"/>
                </a:solidFill>
                <a:latin typeface="Roboto"/>
              </a:rPr>
              <a:t> Gümrük Müşavirlikleri</a:t>
            </a:r>
          </a:p>
          <a:p>
            <a:pPr algn="l">
              <a:buFont typeface="Arial" panose="020B0604020202020204" pitchFamily="34" charset="0"/>
              <a:buChar char="•"/>
            </a:pPr>
            <a:r>
              <a:rPr lang="tr-TR" dirty="0">
                <a:solidFill>
                  <a:srgbClr val="000000"/>
                </a:solidFill>
                <a:latin typeface="Roboto"/>
              </a:rPr>
              <a:t> Lojistik ve nakliye firmaları</a:t>
            </a:r>
          </a:p>
          <a:p>
            <a:pPr algn="l">
              <a:buFont typeface="Arial" panose="020B0604020202020204" pitchFamily="34" charset="0"/>
              <a:buChar char="•"/>
            </a:pPr>
            <a:r>
              <a:rPr lang="tr-TR" dirty="0">
                <a:solidFill>
                  <a:srgbClr val="000000"/>
                </a:solidFill>
                <a:latin typeface="Roboto"/>
              </a:rPr>
              <a:t> Ticaret ve Sanayi Odaları</a:t>
            </a:r>
          </a:p>
          <a:p>
            <a:pPr algn="l">
              <a:buFont typeface="Arial" panose="020B0604020202020204" pitchFamily="34" charset="0"/>
              <a:buChar char="•"/>
            </a:pPr>
            <a:r>
              <a:rPr lang="tr-TR" dirty="0">
                <a:solidFill>
                  <a:srgbClr val="000000"/>
                </a:solidFill>
                <a:latin typeface="Roboto"/>
              </a:rPr>
              <a:t> Odalar ve Borsalar Birliği(TOBB)</a:t>
            </a:r>
          </a:p>
          <a:p>
            <a:pPr algn="l">
              <a:buFont typeface="Arial" panose="020B0604020202020204" pitchFamily="34" charset="0"/>
              <a:buChar char="•"/>
            </a:pPr>
            <a:r>
              <a:rPr lang="tr-TR" dirty="0">
                <a:solidFill>
                  <a:srgbClr val="000000"/>
                </a:solidFill>
                <a:latin typeface="Roboto"/>
              </a:rPr>
              <a:t> Bankaların Kambiyo bölümleri</a:t>
            </a:r>
          </a:p>
          <a:p>
            <a:pPr algn="l">
              <a:buFont typeface="Arial" panose="020B0604020202020204" pitchFamily="34" charset="0"/>
              <a:buChar char="•"/>
            </a:pPr>
            <a:r>
              <a:rPr lang="tr-TR" dirty="0">
                <a:solidFill>
                  <a:srgbClr val="000000"/>
                </a:solidFill>
                <a:latin typeface="Roboto"/>
              </a:rPr>
              <a:t> Fuar organizatörlüğü yapan firmalar</a:t>
            </a:r>
          </a:p>
          <a:p>
            <a:endParaRPr lang="tr-TR" dirty="0"/>
          </a:p>
        </p:txBody>
      </p:sp>
      <p:sp>
        <p:nvSpPr>
          <p:cNvPr id="4" name="Slayt Numarası Yer Tutucusu 3">
            <a:extLst>
              <a:ext uri="{FF2B5EF4-FFF2-40B4-BE49-F238E27FC236}">
                <a16:creationId xmlns:a16="http://schemas.microsoft.com/office/drawing/2014/main" id="{09A49067-8AB9-4E0A-B89E-492D3B3F3CC1}"/>
              </a:ext>
            </a:extLst>
          </p:cNvPr>
          <p:cNvSpPr>
            <a:spLocks noGrp="1"/>
          </p:cNvSpPr>
          <p:nvPr>
            <p:ph type="sldNum" sz="quarter" idx="12"/>
          </p:nvPr>
        </p:nvSpPr>
        <p:spPr/>
        <p:txBody>
          <a:bodyPr/>
          <a:lstStyle/>
          <a:p>
            <a:fld id="{F302176B-0E47-46AC-8F43-DAB4B8A37D06}" type="slidenum">
              <a:rPr lang="tr-TR" smtClean="0"/>
              <a:pPr/>
              <a:t>85</a:t>
            </a:fld>
            <a:endParaRPr lang="tr-TR"/>
          </a:p>
        </p:txBody>
      </p:sp>
      <p:pic>
        <p:nvPicPr>
          <p:cNvPr id="6" name="Resim 5" descr="grafik tasarım, grafik, çizim, metin içeren bir resim&#10;&#10;Açıklama otomatik olarak oluşturuldu">
            <a:extLst>
              <a:ext uri="{FF2B5EF4-FFF2-40B4-BE49-F238E27FC236}">
                <a16:creationId xmlns:a16="http://schemas.microsoft.com/office/drawing/2014/main" id="{CB41EF39-CDEB-455E-836E-F1EA8E45C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379" y="3429000"/>
            <a:ext cx="5211746" cy="3201988"/>
          </a:xfrm>
          <a:prstGeom prst="rect">
            <a:avLst/>
          </a:prstGeom>
        </p:spPr>
      </p:pic>
    </p:spTree>
    <p:extLst>
      <p:ext uri="{BB962C8B-B14F-4D97-AF65-F5344CB8AC3E}">
        <p14:creationId xmlns:p14="http://schemas.microsoft.com/office/powerpoint/2010/main" val="27582523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93E104-8F78-40D5-B726-65BC08CFC169}"/>
              </a:ext>
            </a:extLst>
          </p:cNvPr>
          <p:cNvSpPr>
            <a:spLocks noGrp="1"/>
          </p:cNvSpPr>
          <p:nvPr>
            <p:ph type="title"/>
          </p:nvPr>
        </p:nvSpPr>
        <p:spPr/>
        <p:txBody>
          <a:bodyPr>
            <a:normAutofit fontScale="90000"/>
          </a:bodyPr>
          <a:lstStyle/>
          <a:p>
            <a:r>
              <a:rPr lang="tr-TR" b="1" dirty="0">
                <a:solidFill>
                  <a:srgbClr val="000000"/>
                </a:solidFill>
                <a:latin typeface="inherit"/>
              </a:rPr>
              <a:t>DGS İLE GEÇİŞ YAPILABİLECEK LİSANS PROGRAMLARI</a:t>
            </a:r>
            <a:br>
              <a:rPr lang="tr-TR" dirty="0">
                <a:solidFill>
                  <a:srgbClr val="212529"/>
                </a:solidFill>
                <a:latin typeface="inherit"/>
              </a:rPr>
            </a:br>
            <a:endParaRPr lang="tr-TR" dirty="0"/>
          </a:p>
        </p:txBody>
      </p:sp>
      <p:graphicFrame>
        <p:nvGraphicFramePr>
          <p:cNvPr id="6" name="İçerik Yer Tutucusu 2">
            <a:extLst>
              <a:ext uri="{FF2B5EF4-FFF2-40B4-BE49-F238E27FC236}">
                <a16:creationId xmlns:a16="http://schemas.microsoft.com/office/drawing/2014/main" id="{8FC7C2CF-5ED5-08AB-FE48-DB5384CEAA0C}"/>
              </a:ext>
            </a:extLst>
          </p:cNvPr>
          <p:cNvGraphicFramePr>
            <a:graphicFrameLocks noGrp="1"/>
          </p:cNvGraphicFramePr>
          <p:nvPr>
            <p:ph idx="1"/>
          </p:nvPr>
        </p:nvGraphicFramePr>
        <p:xfrm>
          <a:off x="142875" y="2194560"/>
          <a:ext cx="11715749" cy="4406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ayt Numarası Yer Tutucusu 3">
            <a:extLst>
              <a:ext uri="{FF2B5EF4-FFF2-40B4-BE49-F238E27FC236}">
                <a16:creationId xmlns:a16="http://schemas.microsoft.com/office/drawing/2014/main" id="{8591A239-657B-4E3B-AC0E-1766432AFD7F}"/>
              </a:ext>
            </a:extLst>
          </p:cNvPr>
          <p:cNvSpPr>
            <a:spLocks noGrp="1"/>
          </p:cNvSpPr>
          <p:nvPr>
            <p:ph type="sldNum" sz="quarter" idx="12"/>
          </p:nvPr>
        </p:nvSpPr>
        <p:spPr/>
        <p:txBody>
          <a:bodyPr/>
          <a:lstStyle/>
          <a:p>
            <a:fld id="{F302176B-0E47-46AC-8F43-DAB4B8A37D06}" type="slidenum">
              <a:rPr lang="tr-TR" smtClean="0"/>
              <a:pPr/>
              <a:t>86</a:t>
            </a:fld>
            <a:endParaRPr lang="tr-TR"/>
          </a:p>
        </p:txBody>
      </p:sp>
    </p:spTree>
    <p:extLst>
      <p:ext uri="{BB962C8B-B14F-4D97-AF65-F5344CB8AC3E}">
        <p14:creationId xmlns:p14="http://schemas.microsoft.com/office/powerpoint/2010/main" val="1976938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26E572-833A-401B-906D-CCB3C7D435CC}"/>
              </a:ext>
            </a:extLst>
          </p:cNvPr>
          <p:cNvSpPr>
            <a:spLocks noGrp="1"/>
          </p:cNvSpPr>
          <p:nvPr>
            <p:ph type="title"/>
          </p:nvPr>
        </p:nvSpPr>
        <p:spPr>
          <a:xfrm>
            <a:off x="2895600" y="764373"/>
            <a:ext cx="8610600" cy="1293028"/>
          </a:xfrm>
        </p:spPr>
        <p:txBody>
          <a:bodyPr>
            <a:normAutofit/>
          </a:bodyPr>
          <a:lstStyle/>
          <a:p>
            <a:r>
              <a:rPr lang="tr-TR" sz="3400"/>
              <a:t>Öğrencilerimiz mezun olduğunda nerede iş imkanları Bulur?</a:t>
            </a:r>
          </a:p>
        </p:txBody>
      </p:sp>
      <p:sp>
        <p:nvSpPr>
          <p:cNvPr id="4" name="Slayt Numarası Yer Tutucusu 3">
            <a:extLst>
              <a:ext uri="{FF2B5EF4-FFF2-40B4-BE49-F238E27FC236}">
                <a16:creationId xmlns:a16="http://schemas.microsoft.com/office/drawing/2014/main" id="{7C492C9D-ECFD-493C-BFBD-AA3B0E2BFEA4}"/>
              </a:ext>
            </a:extLst>
          </p:cNvPr>
          <p:cNvSpPr>
            <a:spLocks noGrp="1"/>
          </p:cNvSpPr>
          <p:nvPr>
            <p:ph type="sldNum" sz="quarter" idx="12"/>
          </p:nvPr>
        </p:nvSpPr>
        <p:spPr>
          <a:xfrm>
            <a:off x="8763000" y="381000"/>
            <a:ext cx="2743200" cy="365125"/>
          </a:xfrm>
        </p:spPr>
        <p:txBody>
          <a:bodyPr>
            <a:normAutofit/>
          </a:bodyPr>
          <a:lstStyle/>
          <a:p>
            <a:pPr>
              <a:spcAft>
                <a:spcPts val="600"/>
              </a:spcAft>
            </a:pPr>
            <a:fld id="{F302176B-0E47-46AC-8F43-DAB4B8A37D06}" type="slidenum">
              <a:rPr lang="tr-TR" smtClean="0"/>
              <a:pPr>
                <a:spcAft>
                  <a:spcPts val="600"/>
                </a:spcAft>
              </a:pPr>
              <a:t>87</a:t>
            </a:fld>
            <a:endParaRPr lang="tr-TR"/>
          </a:p>
        </p:txBody>
      </p:sp>
      <p:sp>
        <p:nvSpPr>
          <p:cNvPr id="3" name="İçerik Yer Tutucusu 2">
            <a:extLst>
              <a:ext uri="{FF2B5EF4-FFF2-40B4-BE49-F238E27FC236}">
                <a16:creationId xmlns:a16="http://schemas.microsoft.com/office/drawing/2014/main" id="{1ED01331-C70E-4DCD-879B-25A36BA54154}"/>
              </a:ext>
            </a:extLst>
          </p:cNvPr>
          <p:cNvSpPr>
            <a:spLocks noGrp="1"/>
          </p:cNvSpPr>
          <p:nvPr>
            <p:ph idx="1"/>
          </p:nvPr>
        </p:nvSpPr>
        <p:spPr>
          <a:xfrm>
            <a:off x="677332" y="2194560"/>
            <a:ext cx="7780946" cy="4406265"/>
          </a:xfrm>
        </p:spPr>
        <p:txBody>
          <a:bodyPr>
            <a:normAutofit/>
          </a:bodyPr>
          <a:lstStyle/>
          <a:p>
            <a:pPr marL="0" indent="0">
              <a:buNone/>
            </a:pPr>
            <a:endParaRPr lang="tr-TR" sz="1700" b="0" i="0" dirty="0">
              <a:effectLst/>
              <a:latin typeface="inherit"/>
            </a:endParaRPr>
          </a:p>
          <a:p>
            <a:r>
              <a:rPr lang="tr-TR" sz="1700" b="0" i="0" dirty="0">
                <a:effectLst/>
                <a:latin typeface="+mj-lt"/>
              </a:rPr>
              <a:t>Kamu ve Özel Sektörün İthalat-İhracat departmanlarında;</a:t>
            </a:r>
          </a:p>
          <a:p>
            <a:pPr>
              <a:buFont typeface="Arial" panose="020B0604020202020204" pitchFamily="34" charset="0"/>
              <a:buChar char="•"/>
            </a:pPr>
            <a:r>
              <a:rPr lang="tr-TR" sz="1700" b="0" i="0" dirty="0">
                <a:effectLst/>
                <a:latin typeface="+mj-lt"/>
              </a:rPr>
              <a:t>Uluslar arası taşımacılık yapan nakliye ve lojistik firmalarda</a:t>
            </a:r>
          </a:p>
          <a:p>
            <a:pPr>
              <a:buFont typeface="Arial" panose="020B0604020202020204" pitchFamily="34" charset="0"/>
              <a:buChar char="•"/>
            </a:pPr>
            <a:r>
              <a:rPr lang="tr-TR" sz="1700" b="0" i="0" dirty="0">
                <a:effectLst/>
                <a:latin typeface="+mj-lt"/>
              </a:rPr>
              <a:t>Bankacılık ve benzeri Finans Kurumlarının kambiyo ve dış ticarete dair departmanlarında;</a:t>
            </a:r>
          </a:p>
          <a:p>
            <a:pPr>
              <a:buFont typeface="Arial" panose="020B0604020202020204" pitchFamily="34" charset="0"/>
              <a:buChar char="•"/>
            </a:pPr>
            <a:r>
              <a:rPr lang="tr-TR" sz="1700" b="0" i="0" dirty="0">
                <a:effectLst/>
                <a:latin typeface="+mj-lt"/>
              </a:rPr>
              <a:t>Gümrük Müşavirliklerinde</a:t>
            </a:r>
          </a:p>
          <a:p>
            <a:pPr>
              <a:buFont typeface="Arial" panose="020B0604020202020204" pitchFamily="34" charset="0"/>
              <a:buChar char="•"/>
            </a:pPr>
            <a:r>
              <a:rPr lang="tr-TR" sz="1700" b="0" i="0" dirty="0">
                <a:effectLst/>
                <a:latin typeface="+mj-lt"/>
              </a:rPr>
              <a:t>Dış Ticaret ile ilgili tüm kurum ve kuruluşlarında</a:t>
            </a:r>
          </a:p>
          <a:p>
            <a:r>
              <a:rPr lang="tr-TR" sz="1700" b="0" i="0" dirty="0">
                <a:effectLst/>
                <a:latin typeface="+mj-lt"/>
              </a:rPr>
              <a:t>Dış ticarete ve bağlı diğer hususlara dair edindikleri bilgilerle, daha yetkin ve daha donanımlı olarak, doğrudan, iç-dış ve e-ticaret yoluyla iş imkanı yaratabilme imkanına kavuşabilecek girişimciler olabileceklerdir.</a:t>
            </a:r>
          </a:p>
          <a:p>
            <a:endParaRPr lang="tr-TR" sz="1700" dirty="0"/>
          </a:p>
        </p:txBody>
      </p:sp>
      <p:pic>
        <p:nvPicPr>
          <p:cNvPr id="7" name="Resim 6" descr="sarı içeren bir resim&#10;&#10;Açıklama otomatik olarak oluşturuldu">
            <a:extLst>
              <a:ext uri="{FF2B5EF4-FFF2-40B4-BE49-F238E27FC236}">
                <a16:creationId xmlns:a16="http://schemas.microsoft.com/office/drawing/2014/main" id="{F6369766-7149-41A8-BC33-CB5448785AC0}"/>
              </a:ext>
            </a:extLst>
          </p:cNvPr>
          <p:cNvPicPr>
            <a:picLocks noChangeAspect="1"/>
          </p:cNvPicPr>
          <p:nvPr/>
        </p:nvPicPr>
        <p:blipFill>
          <a:blip r:embed="rId2">
            <a:extLst>
              <a:ext uri="{28A0092B-C50C-407E-A947-70E740481C1C}">
                <a14:useLocalDpi xmlns:a14="http://schemas.microsoft.com/office/drawing/2010/main" val="0"/>
              </a:ext>
            </a:extLst>
          </a:blip>
          <a:srcRect l="15289" r="18437" b="2"/>
          <a:stretch>
            <a:fillRect/>
          </a:stretch>
        </p:blipFill>
        <p:spPr>
          <a:xfrm>
            <a:off x="8458278" y="2501159"/>
            <a:ext cx="3047921" cy="2299441"/>
          </a:xfrm>
          <a:prstGeom prst="rect">
            <a:avLst/>
          </a:prstGeom>
        </p:spPr>
      </p:pic>
    </p:spTree>
    <p:extLst>
      <p:ext uri="{BB962C8B-B14F-4D97-AF65-F5344CB8AC3E}">
        <p14:creationId xmlns:p14="http://schemas.microsoft.com/office/powerpoint/2010/main" val="22023376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29D494-2D2E-5AF1-C40E-86AEA2761B22}"/>
              </a:ext>
            </a:extLst>
          </p:cNvPr>
          <p:cNvSpPr>
            <a:spLocks noGrp="1"/>
          </p:cNvSpPr>
          <p:nvPr>
            <p:ph type="title"/>
          </p:nvPr>
        </p:nvSpPr>
        <p:spPr/>
        <p:txBody>
          <a:bodyPr/>
          <a:lstStyle/>
          <a:p>
            <a:r>
              <a:rPr lang="tr-TR" b="1" dirty="0"/>
              <a:t>Bankacılık ve Sigortacılık Bölümü</a:t>
            </a:r>
          </a:p>
        </p:txBody>
      </p:sp>
      <p:sp>
        <p:nvSpPr>
          <p:cNvPr id="3" name="İçerik Yer Tutucusu 2">
            <a:extLst>
              <a:ext uri="{FF2B5EF4-FFF2-40B4-BE49-F238E27FC236}">
                <a16:creationId xmlns:a16="http://schemas.microsoft.com/office/drawing/2014/main" id="{1303E715-4A8A-ED20-1C03-96AA041E8FF6}"/>
              </a:ext>
            </a:extLst>
          </p:cNvPr>
          <p:cNvSpPr>
            <a:spLocks noGrp="1"/>
          </p:cNvSpPr>
          <p:nvPr>
            <p:ph idx="1"/>
          </p:nvPr>
        </p:nvSpPr>
        <p:spPr/>
        <p:txBody>
          <a:bodyPr/>
          <a:lstStyle/>
          <a:p>
            <a:r>
              <a:rPr lang="tr-TR" dirty="0"/>
              <a:t>Bankacılık, sigortacılık ve diğer finans konularında temel bilgilerin yanı sıra bankacılık şube uygulamaları ve sigorta işlem uygulamalarına yönelik bilgiler veren 4 yarıyıllık bir programdır.</a:t>
            </a:r>
          </a:p>
        </p:txBody>
      </p:sp>
      <p:pic>
        <p:nvPicPr>
          <p:cNvPr id="5" name="Resim 4">
            <a:extLst>
              <a:ext uri="{FF2B5EF4-FFF2-40B4-BE49-F238E27FC236}">
                <a16:creationId xmlns:a16="http://schemas.microsoft.com/office/drawing/2014/main" id="{B0D87C54-B8C7-20CA-6C88-F4D989FA47B4}"/>
              </a:ext>
            </a:extLst>
          </p:cNvPr>
          <p:cNvPicPr>
            <a:picLocks noChangeAspect="1"/>
          </p:cNvPicPr>
          <p:nvPr/>
        </p:nvPicPr>
        <p:blipFill>
          <a:blip r:embed="rId2"/>
          <a:stretch>
            <a:fillRect/>
          </a:stretch>
        </p:blipFill>
        <p:spPr>
          <a:xfrm>
            <a:off x="8126059" y="2949222"/>
            <a:ext cx="3227741" cy="3227741"/>
          </a:xfrm>
          <a:prstGeom prst="rect">
            <a:avLst/>
          </a:prstGeom>
        </p:spPr>
      </p:pic>
    </p:spTree>
    <p:extLst>
      <p:ext uri="{BB962C8B-B14F-4D97-AF65-F5344CB8AC3E}">
        <p14:creationId xmlns:p14="http://schemas.microsoft.com/office/powerpoint/2010/main" val="17608129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AB6CB5-5796-2EDF-3530-91437BBE195E}"/>
              </a:ext>
            </a:extLst>
          </p:cNvPr>
          <p:cNvSpPr>
            <a:spLocks noGrp="1"/>
          </p:cNvSpPr>
          <p:nvPr>
            <p:ph type="title"/>
          </p:nvPr>
        </p:nvSpPr>
        <p:spPr/>
        <p:txBody>
          <a:bodyPr/>
          <a:lstStyle/>
          <a:p>
            <a:r>
              <a:rPr lang="tr-TR" b="1" dirty="0"/>
              <a:t>Bölümün Amacı</a:t>
            </a:r>
          </a:p>
        </p:txBody>
      </p:sp>
      <p:sp>
        <p:nvSpPr>
          <p:cNvPr id="3" name="İçerik Yer Tutucusu 2">
            <a:extLst>
              <a:ext uri="{FF2B5EF4-FFF2-40B4-BE49-F238E27FC236}">
                <a16:creationId xmlns:a16="http://schemas.microsoft.com/office/drawing/2014/main" id="{D1DCBA10-85FA-3386-5CCE-5648908E582C}"/>
              </a:ext>
            </a:extLst>
          </p:cNvPr>
          <p:cNvSpPr>
            <a:spLocks noGrp="1"/>
          </p:cNvSpPr>
          <p:nvPr>
            <p:ph idx="1"/>
          </p:nvPr>
        </p:nvSpPr>
        <p:spPr/>
        <p:txBody>
          <a:bodyPr/>
          <a:lstStyle/>
          <a:p>
            <a:r>
              <a:rPr lang="tr-TR" dirty="0"/>
              <a:t>Bölümümüz; bankacılık ve sigortacılık alanlarında gereksinim duyulan teorik bilgi ile pratik uygulamaları bir arada sunarak yetişmiş insan gücü ihtiyacını karşılamak amacındadır. Bu bağlamda müşteri odaklı, fonksiyonel düşünce yapısına sahip, takım çalışmasını benimsemiş nitelikli mezunlar vermektedir. Bölümümüzün hedefi; öğrencilerine, bankacılık ve sigortacılık konularında, yüksek kalitede ve uluslararası standartlarda bir eğitim vermektir.</a:t>
            </a:r>
          </a:p>
        </p:txBody>
      </p:sp>
    </p:spTree>
    <p:extLst>
      <p:ext uri="{BB962C8B-B14F-4D97-AF65-F5344CB8AC3E}">
        <p14:creationId xmlns:p14="http://schemas.microsoft.com/office/powerpoint/2010/main" val="105252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34EEF6-3C55-41CB-7958-AF49289B50E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586C6A38-EECC-9FE6-450E-513D2FD3AE04}"/>
              </a:ext>
            </a:extLst>
          </p:cNvPr>
          <p:cNvSpPr>
            <a:spLocks noGrp="1"/>
          </p:cNvSpPr>
          <p:nvPr>
            <p:ph idx="1"/>
          </p:nvPr>
        </p:nvSpPr>
        <p:spPr/>
        <p:txBody>
          <a:bodyPr/>
          <a:lstStyle/>
          <a:p>
            <a:r>
              <a:rPr lang="tr-TR" dirty="0"/>
              <a:t>Bölüm de  2025-2026 yılı itibari ile 3 yarıyıl ders 1 yarıyıl staj uygulaması olmak üzere 3+1 denilen eğitim sistemine geçilmiştir.</a:t>
            </a:r>
          </a:p>
          <a:p>
            <a:r>
              <a:rPr lang="tr-TR" dirty="0"/>
              <a:t>Bu sene kontenjanımız 27 kişi olup, bölümümüzün doluluk oranı %100 olup kayıt doluluk oranı yaklaşık %82 </a:t>
            </a:r>
            <a:r>
              <a:rPr lang="tr-TR" dirty="0" err="1"/>
              <a:t>dir</a:t>
            </a:r>
            <a:r>
              <a:rPr lang="tr-TR" dirty="0"/>
              <a:t>.</a:t>
            </a:r>
          </a:p>
          <a:p>
            <a:endParaRPr lang="tr-TR" dirty="0"/>
          </a:p>
        </p:txBody>
      </p:sp>
      <p:pic>
        <p:nvPicPr>
          <p:cNvPr id="5" name="Resim 4">
            <a:extLst>
              <a:ext uri="{FF2B5EF4-FFF2-40B4-BE49-F238E27FC236}">
                <a16:creationId xmlns:a16="http://schemas.microsoft.com/office/drawing/2014/main" id="{23E6267E-066F-3628-027B-88A22D6D5C9E}"/>
              </a:ext>
            </a:extLst>
          </p:cNvPr>
          <p:cNvPicPr>
            <a:picLocks noChangeAspect="1"/>
          </p:cNvPicPr>
          <p:nvPr/>
        </p:nvPicPr>
        <p:blipFill>
          <a:blip r:embed="rId2"/>
          <a:stretch>
            <a:fillRect/>
          </a:stretch>
        </p:blipFill>
        <p:spPr>
          <a:xfrm>
            <a:off x="1189567" y="3884612"/>
            <a:ext cx="2362200" cy="1933575"/>
          </a:xfrm>
          <a:prstGeom prst="rect">
            <a:avLst/>
          </a:prstGeom>
        </p:spPr>
      </p:pic>
    </p:spTree>
    <p:extLst>
      <p:ext uri="{BB962C8B-B14F-4D97-AF65-F5344CB8AC3E}">
        <p14:creationId xmlns:p14="http://schemas.microsoft.com/office/powerpoint/2010/main" val="3593968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275E-F5DB-5CBB-8521-79CCDF3C05A3}"/>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AEC5033-BAA1-1889-5919-038591AF7073}"/>
              </a:ext>
            </a:extLst>
          </p:cNvPr>
          <p:cNvSpPr>
            <a:spLocks noGrp="1"/>
          </p:cNvSpPr>
          <p:nvPr>
            <p:ph type="sldNum" sz="quarter" idx="12"/>
          </p:nvPr>
        </p:nvSpPr>
        <p:spPr/>
        <p:txBody>
          <a:bodyPr/>
          <a:lstStyle/>
          <a:p>
            <a:fld id="{F302176B-0E47-46AC-8F43-DAB4B8A37D06}" type="slidenum">
              <a:rPr lang="tr-TR" smtClean="0"/>
              <a:pPr/>
              <a:t>91</a:t>
            </a:fld>
            <a:endParaRPr lang="tr-TR"/>
          </a:p>
        </p:txBody>
      </p:sp>
      <p:sp>
        <p:nvSpPr>
          <p:cNvPr id="3" name="Unvan 1">
            <a:extLst>
              <a:ext uri="{FF2B5EF4-FFF2-40B4-BE49-F238E27FC236}">
                <a16:creationId xmlns:a16="http://schemas.microsoft.com/office/drawing/2014/main" id="{84226F37-2BFE-3028-0CAC-B5510091B708}"/>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1B7DA821-F405-3590-050A-892B31E9B9A8}"/>
              </a:ext>
            </a:extLst>
          </p:cNvPr>
          <p:cNvSpPr txBox="1"/>
          <p:nvPr/>
        </p:nvSpPr>
        <p:spPr>
          <a:xfrm>
            <a:off x="884903" y="2403987"/>
            <a:ext cx="9911688" cy="3170099"/>
          </a:xfrm>
          <a:prstGeom prst="rect">
            <a:avLst/>
          </a:prstGeom>
          <a:noFill/>
        </p:spPr>
        <p:txBody>
          <a:bodyPr wrap="none" rtlCol="0">
            <a:spAutoFit/>
          </a:bodyPr>
          <a:lstStyle/>
          <a:p>
            <a:r>
              <a:rPr lang="tr-TR" sz="2000" b="1" dirty="0"/>
              <a:t>Pazarlama ve Reklamcılık Bölümü 		Halkla İlişkiler ve Tanıtım Programı</a:t>
            </a:r>
          </a:p>
          <a:p>
            <a:endParaRPr lang="tr-TR" b="1" dirty="0"/>
          </a:p>
          <a:p>
            <a:pPr marL="342900" indent="-342900">
              <a:lnSpc>
                <a:spcPct val="150000"/>
              </a:lnSpc>
              <a:buFont typeface="Wingdings" panose="05000000000000000000" pitchFamily="2" charset="2"/>
              <a:buChar char="Ø"/>
            </a:pPr>
            <a:r>
              <a:rPr lang="tr-TR" b="1" dirty="0"/>
              <a:t>113 Aktif Öğrenci</a:t>
            </a:r>
          </a:p>
          <a:p>
            <a:pPr marL="342900" indent="-342900">
              <a:lnSpc>
                <a:spcPct val="150000"/>
              </a:lnSpc>
              <a:buFont typeface="Wingdings" panose="05000000000000000000" pitchFamily="2" charset="2"/>
              <a:buChar char="Ø"/>
            </a:pPr>
            <a:r>
              <a:rPr lang="tr-TR" b="1" dirty="0"/>
              <a:t>306 Mezun Öğrenci</a:t>
            </a:r>
          </a:p>
          <a:p>
            <a:endParaRPr lang="tr-TR" dirty="0"/>
          </a:p>
          <a:p>
            <a:endParaRPr lang="tr-TR" dirty="0"/>
          </a:p>
          <a:p>
            <a:endParaRPr lang="tr-TR" dirty="0"/>
          </a:p>
          <a:p>
            <a:endParaRPr lang="tr-TR" dirty="0"/>
          </a:p>
          <a:p>
            <a:endParaRPr lang="tr-TR" dirty="0"/>
          </a:p>
          <a:p>
            <a:endParaRPr lang="tr-TR" dirty="0"/>
          </a:p>
        </p:txBody>
      </p:sp>
      <p:sp>
        <p:nvSpPr>
          <p:cNvPr id="9" name="Metin kutusu 8">
            <a:extLst>
              <a:ext uri="{FF2B5EF4-FFF2-40B4-BE49-F238E27FC236}">
                <a16:creationId xmlns:a16="http://schemas.microsoft.com/office/drawing/2014/main" id="{9A716105-9DA4-B623-89D0-A2FD7128F5F6}"/>
              </a:ext>
            </a:extLst>
          </p:cNvPr>
          <p:cNvSpPr txBox="1"/>
          <p:nvPr/>
        </p:nvSpPr>
        <p:spPr>
          <a:xfrm>
            <a:off x="2044518" y="5952274"/>
            <a:ext cx="7541934" cy="369332"/>
          </a:xfrm>
          <a:prstGeom prst="rect">
            <a:avLst/>
          </a:prstGeom>
          <a:noFill/>
        </p:spPr>
        <p:txBody>
          <a:bodyPr wrap="square">
            <a:spAutoFit/>
          </a:bodyPr>
          <a:lstStyle/>
          <a:p>
            <a:r>
              <a:rPr lang="tr-TR" dirty="0"/>
              <a:t>https://www.pau.edu.tr/bmyo/tr/sayfa/halkla-iliskiler-ve-tanitim-3</a:t>
            </a:r>
          </a:p>
        </p:txBody>
      </p:sp>
      <p:graphicFrame>
        <p:nvGraphicFramePr>
          <p:cNvPr id="11" name="Tablo 10">
            <a:extLst>
              <a:ext uri="{FF2B5EF4-FFF2-40B4-BE49-F238E27FC236}">
                <a16:creationId xmlns:a16="http://schemas.microsoft.com/office/drawing/2014/main" id="{3E478D97-B2A6-D390-26C8-CACDD77EC9AE}"/>
              </a:ext>
            </a:extLst>
          </p:cNvPr>
          <p:cNvGraphicFramePr>
            <a:graphicFrameLocks noGrp="1"/>
          </p:cNvGraphicFramePr>
          <p:nvPr>
            <p:extLst>
              <p:ext uri="{D42A27DB-BD31-4B8C-83A1-F6EECF244321}">
                <p14:modId xmlns:p14="http://schemas.microsoft.com/office/powerpoint/2010/main" val="2000437812"/>
              </p:ext>
            </p:extLst>
          </p:nvPr>
        </p:nvGraphicFramePr>
        <p:xfrm>
          <a:off x="957262" y="4101871"/>
          <a:ext cx="10277476" cy="1645920"/>
        </p:xfrm>
        <a:graphic>
          <a:graphicData uri="http://schemas.openxmlformats.org/drawingml/2006/table">
            <a:tbl>
              <a:tblPr/>
              <a:tblGrid>
                <a:gridCol w="2569369">
                  <a:extLst>
                    <a:ext uri="{9D8B030D-6E8A-4147-A177-3AD203B41FA5}">
                      <a16:colId xmlns:a16="http://schemas.microsoft.com/office/drawing/2014/main" val="3334403184"/>
                    </a:ext>
                  </a:extLst>
                </a:gridCol>
                <a:gridCol w="2569369">
                  <a:extLst>
                    <a:ext uri="{9D8B030D-6E8A-4147-A177-3AD203B41FA5}">
                      <a16:colId xmlns:a16="http://schemas.microsoft.com/office/drawing/2014/main" val="2750742075"/>
                    </a:ext>
                  </a:extLst>
                </a:gridCol>
                <a:gridCol w="2569369">
                  <a:extLst>
                    <a:ext uri="{9D8B030D-6E8A-4147-A177-3AD203B41FA5}">
                      <a16:colId xmlns:a16="http://schemas.microsoft.com/office/drawing/2014/main" val="3697101347"/>
                    </a:ext>
                  </a:extLst>
                </a:gridCol>
                <a:gridCol w="2569369">
                  <a:extLst>
                    <a:ext uri="{9D8B030D-6E8A-4147-A177-3AD203B41FA5}">
                      <a16:colId xmlns:a16="http://schemas.microsoft.com/office/drawing/2014/main" val="830207455"/>
                    </a:ext>
                  </a:extLst>
                </a:gridCol>
              </a:tblGrid>
              <a:tr h="622621">
                <a:tc>
                  <a:txBody>
                    <a:bodyPr/>
                    <a:lstStyle/>
                    <a:p>
                      <a:pPr algn="ctr">
                        <a:buNone/>
                      </a:pPr>
                      <a:br>
                        <a:rPr lang="tr-TR" b="1" dirty="0">
                          <a:effectLst/>
                          <a:latin typeface="inherit"/>
                        </a:rPr>
                      </a:br>
                      <a:br>
                        <a:rPr lang="tr-TR" b="1" dirty="0">
                          <a:effectLst/>
                          <a:latin typeface="inherit"/>
                        </a:rPr>
                      </a:br>
                      <a:endParaRPr lang="tr-TR" dirty="0">
                        <a:effectLst/>
                      </a:endParaRPr>
                    </a:p>
                  </a:txBody>
                  <a:tcPr>
                    <a:lnL w="12700" cap="flat" cmpd="sng" algn="ctr">
                      <a:solidFill>
                        <a:srgbClr val="70BC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70BC05"/>
                      </a:solidFill>
                      <a:prstDash val="solid"/>
                      <a:round/>
                      <a:headEnd type="none" w="med" len="med"/>
                      <a:tailEnd type="none" w="med" len="med"/>
                    </a:lnT>
                    <a:lnB w="12700" cap="flat" cmpd="sng" algn="ctr">
                      <a:solidFill>
                        <a:srgbClr val="B0BC05"/>
                      </a:solidFill>
                      <a:prstDash val="solid"/>
                      <a:round/>
                      <a:headEnd type="none" w="med" len="med"/>
                      <a:tailEnd type="none" w="med" len="med"/>
                    </a:lnB>
                    <a:solidFill>
                      <a:srgbClr val="FFFFFF"/>
                    </a:solidFill>
                  </a:tcPr>
                </a:tc>
                <a:tc>
                  <a:txBody>
                    <a:bodyPr/>
                    <a:lstStyle/>
                    <a:p>
                      <a:pPr algn="ctr">
                        <a:buNone/>
                      </a:pPr>
                      <a:r>
                        <a:rPr lang="tr-TR" b="1" dirty="0">
                          <a:effectLst/>
                          <a:latin typeface="inherit"/>
                        </a:rPr>
                        <a:t> Yıl</a:t>
                      </a:r>
                      <a:endParaRPr lang="tr-TR" dirty="0">
                        <a:effectLst/>
                      </a:endParaRPr>
                    </a:p>
                  </a:txBody>
                  <a:tcPr>
                    <a:lnL w="12700" cap="flat" cmpd="sng" algn="ctr">
                      <a:solidFill>
                        <a:srgbClr val="B0BC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B0BC05"/>
                      </a:solidFill>
                      <a:prstDash val="solid"/>
                      <a:round/>
                      <a:headEnd type="none" w="med" len="med"/>
                      <a:tailEnd type="none" w="med" len="med"/>
                    </a:lnT>
                    <a:lnB w="12700" cap="flat" cmpd="sng" algn="ctr">
                      <a:solidFill>
                        <a:srgbClr val="10C005"/>
                      </a:solidFill>
                      <a:prstDash val="solid"/>
                      <a:round/>
                      <a:headEnd type="none" w="med" len="med"/>
                      <a:tailEnd type="none" w="med" len="med"/>
                    </a:lnB>
                    <a:solidFill>
                      <a:srgbClr val="FFFFFF"/>
                    </a:solidFill>
                  </a:tcPr>
                </a:tc>
                <a:tc>
                  <a:txBody>
                    <a:bodyPr/>
                    <a:lstStyle/>
                    <a:p>
                      <a:pPr algn="ctr">
                        <a:buNone/>
                      </a:pPr>
                      <a:r>
                        <a:rPr lang="tr-TR" b="1" dirty="0">
                          <a:effectLst/>
                          <a:latin typeface="inherit"/>
                        </a:rPr>
                        <a:t>Yarıyıl (Dönem)</a:t>
                      </a:r>
                      <a:endParaRPr lang="tr-TR" dirty="0">
                        <a:effectLst/>
                      </a:endParaRPr>
                    </a:p>
                  </a:txBody>
                  <a:tcPr>
                    <a:lnL w="12700" cap="flat" cmpd="sng" algn="ctr">
                      <a:solidFill>
                        <a:srgbClr val="B0BC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B0BC05"/>
                      </a:solidFill>
                      <a:prstDash val="solid"/>
                      <a:round/>
                      <a:headEnd type="none" w="med" len="med"/>
                      <a:tailEnd type="none" w="med" len="med"/>
                    </a:lnT>
                    <a:lnB w="12700" cap="flat" cmpd="sng" algn="ctr">
                      <a:solidFill>
                        <a:srgbClr val="B0BC05"/>
                      </a:solidFill>
                      <a:prstDash val="solid"/>
                      <a:round/>
                      <a:headEnd type="none" w="med" len="med"/>
                      <a:tailEnd type="none" w="med" len="med"/>
                    </a:lnB>
                    <a:solidFill>
                      <a:srgbClr val="FFFFFF"/>
                    </a:solidFill>
                  </a:tcPr>
                </a:tc>
                <a:tc>
                  <a:txBody>
                    <a:bodyPr/>
                    <a:lstStyle/>
                    <a:p>
                      <a:pPr algn="ctr"/>
                      <a:endParaRPr lang="tr-TR" dirty="0"/>
                    </a:p>
                  </a:txBody>
                  <a:tcPr>
                    <a:lnL w="12700" cap="flat" cmpd="sng" algn="ctr">
                      <a:solidFill>
                        <a:srgbClr val="B0BC05"/>
                      </a:solidFill>
                      <a:prstDash val="solid"/>
                      <a:round/>
                      <a:headEnd type="none" w="med" len="med"/>
                      <a:tailEnd type="none" w="med" len="med"/>
                    </a:lnL>
                    <a:lnB w="12700" cap="flat" cmpd="sng" algn="ctr">
                      <a:solidFill>
                        <a:srgbClr val="70BB05"/>
                      </a:solidFill>
                      <a:prstDash val="solid"/>
                      <a:round/>
                      <a:headEnd type="none" w="med" len="med"/>
                      <a:tailEnd type="none" w="med" len="med"/>
                    </a:lnB>
                  </a:tcPr>
                </a:tc>
                <a:extLst>
                  <a:ext uri="{0D108BD9-81ED-4DB2-BD59-A6C34878D82A}">
                    <a16:rowId xmlns:a16="http://schemas.microsoft.com/office/drawing/2014/main" val="1960563726"/>
                  </a:ext>
                </a:extLst>
              </a:tr>
              <a:tr h="249048">
                <a:tc>
                  <a:txBody>
                    <a:bodyPr/>
                    <a:lstStyle/>
                    <a:p>
                      <a:pPr algn="ctr">
                        <a:buNone/>
                      </a:pPr>
                      <a:r>
                        <a:rPr lang="tr-TR" dirty="0">
                          <a:effectLst/>
                          <a:latin typeface="inherit"/>
                        </a:rPr>
                        <a:t> </a:t>
                      </a:r>
                      <a:r>
                        <a:rPr lang="tr-TR" b="1" dirty="0">
                          <a:effectLst/>
                          <a:latin typeface="inherit"/>
                        </a:rPr>
                        <a:t>Normal Öğrenim Süresi</a:t>
                      </a:r>
                      <a:r>
                        <a:rPr lang="tr-TR" dirty="0">
                          <a:effectLst/>
                          <a:latin typeface="inherit"/>
                        </a:rPr>
                        <a:t> </a:t>
                      </a:r>
                      <a:endParaRPr lang="tr-TR" dirty="0">
                        <a:effectLst/>
                      </a:endParaRPr>
                    </a:p>
                  </a:txBody>
                  <a:tcPr>
                    <a:lnL w="12700" cap="flat" cmpd="sng" algn="ctr">
                      <a:solidFill>
                        <a:srgbClr val="B0BC05"/>
                      </a:solidFill>
                      <a:prstDash val="solid"/>
                      <a:round/>
                      <a:headEnd type="none" w="med" len="med"/>
                      <a:tailEnd type="none" w="med" len="med"/>
                    </a:lnL>
                    <a:lnR w="12700" cap="flat" cmpd="sng" algn="ctr">
                      <a:solidFill>
                        <a:srgbClr val="10C005"/>
                      </a:solidFill>
                      <a:prstDash val="solid"/>
                      <a:round/>
                      <a:headEnd type="none" w="med" len="med"/>
                      <a:tailEnd type="none" w="med" len="med"/>
                    </a:lnR>
                    <a:lnT w="12700" cap="flat" cmpd="sng" algn="ctr">
                      <a:solidFill>
                        <a:srgbClr val="B0BC05"/>
                      </a:solidFill>
                      <a:prstDash val="solid"/>
                      <a:round/>
                      <a:headEnd type="none" w="med" len="med"/>
                      <a:tailEnd type="none" w="med" len="med"/>
                    </a:lnT>
                    <a:lnB w="12700" cap="flat" cmpd="sng" algn="ctr">
                      <a:solidFill>
                        <a:srgbClr val="B0BC05"/>
                      </a:solidFill>
                      <a:prstDash val="solid"/>
                      <a:round/>
                      <a:headEnd type="none" w="med" len="med"/>
                      <a:tailEnd type="none" w="med" len="med"/>
                    </a:lnB>
                    <a:solidFill>
                      <a:srgbClr val="FFFFFF"/>
                    </a:solidFill>
                  </a:tcPr>
                </a:tc>
                <a:tc>
                  <a:txBody>
                    <a:bodyPr/>
                    <a:lstStyle/>
                    <a:p>
                      <a:pPr algn="ctr">
                        <a:buNone/>
                      </a:pPr>
                      <a:r>
                        <a:rPr lang="tr-TR" b="1">
                          <a:effectLst/>
                          <a:latin typeface="inherit"/>
                        </a:rPr>
                        <a:t>: </a:t>
                      </a:r>
                      <a:endParaRPr lang="tr-TR">
                        <a:effectLst/>
                      </a:endParaRPr>
                    </a:p>
                  </a:txBody>
                  <a:tcPr>
                    <a:lnL w="12700" cap="flat" cmpd="sng" algn="ctr">
                      <a:solidFill>
                        <a:srgbClr val="10C0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10C005"/>
                      </a:solidFill>
                      <a:prstDash val="solid"/>
                      <a:round/>
                      <a:headEnd type="none" w="med" len="med"/>
                      <a:tailEnd type="none" w="med" len="med"/>
                    </a:lnT>
                    <a:lnB w="12700" cap="flat" cmpd="sng" algn="ctr">
                      <a:solidFill>
                        <a:srgbClr val="70BB05"/>
                      </a:solidFill>
                      <a:prstDash val="solid"/>
                      <a:round/>
                      <a:headEnd type="none" w="med" len="med"/>
                      <a:tailEnd type="none" w="med" len="med"/>
                    </a:lnB>
                    <a:solidFill>
                      <a:srgbClr val="FFFFFF"/>
                    </a:solidFill>
                  </a:tcPr>
                </a:tc>
                <a:tc>
                  <a:txBody>
                    <a:bodyPr/>
                    <a:lstStyle/>
                    <a:p>
                      <a:pPr algn="ctr">
                        <a:buNone/>
                      </a:pPr>
                      <a:r>
                        <a:rPr lang="tr-TR" dirty="0">
                          <a:effectLst/>
                          <a:latin typeface="inherit"/>
                        </a:rPr>
                        <a:t>2 </a:t>
                      </a:r>
                      <a:endParaRPr lang="tr-TR" dirty="0">
                        <a:effectLst/>
                      </a:endParaRPr>
                    </a:p>
                  </a:txBody>
                  <a:tcPr>
                    <a:lnL w="12700" cap="flat" cmpd="sng" algn="ctr">
                      <a:solidFill>
                        <a:srgbClr val="B0BC05"/>
                      </a:solidFill>
                      <a:prstDash val="solid"/>
                      <a:round/>
                      <a:headEnd type="none" w="med" len="med"/>
                      <a:tailEnd type="none" w="med" len="med"/>
                    </a:lnL>
                    <a:lnR w="12700" cap="flat" cmpd="sng" algn="ctr">
                      <a:solidFill>
                        <a:srgbClr val="70BB05"/>
                      </a:solidFill>
                      <a:prstDash val="solid"/>
                      <a:round/>
                      <a:headEnd type="none" w="med" len="med"/>
                      <a:tailEnd type="none" w="med" len="med"/>
                    </a:lnR>
                    <a:lnT w="12700" cap="flat" cmpd="sng" algn="ctr">
                      <a:solidFill>
                        <a:srgbClr val="B0BC05"/>
                      </a:solidFill>
                      <a:prstDash val="solid"/>
                      <a:round/>
                      <a:headEnd type="none" w="med" len="med"/>
                      <a:tailEnd type="none" w="med" len="med"/>
                    </a:lnT>
                    <a:lnB w="12700" cap="flat" cmpd="sng" algn="ctr">
                      <a:solidFill>
                        <a:srgbClr val="70BB05"/>
                      </a:solidFill>
                      <a:prstDash val="solid"/>
                      <a:round/>
                      <a:headEnd type="none" w="med" len="med"/>
                      <a:tailEnd type="none" w="med" len="med"/>
                    </a:lnB>
                    <a:solidFill>
                      <a:srgbClr val="FFFFFF"/>
                    </a:solidFill>
                  </a:tcPr>
                </a:tc>
                <a:tc>
                  <a:txBody>
                    <a:bodyPr/>
                    <a:lstStyle/>
                    <a:p>
                      <a:pPr algn="ctr">
                        <a:buNone/>
                      </a:pPr>
                      <a:r>
                        <a:rPr lang="tr-TR">
                          <a:effectLst/>
                          <a:latin typeface="inherit"/>
                        </a:rPr>
                        <a:t> 4</a:t>
                      </a:r>
                      <a:endParaRPr lang="tr-TR">
                        <a:effectLst/>
                      </a:endParaRPr>
                    </a:p>
                  </a:txBody>
                  <a:tcPr>
                    <a:lnL w="12700" cap="flat" cmpd="sng" algn="ctr">
                      <a:solidFill>
                        <a:srgbClr val="70BB05"/>
                      </a:solidFill>
                      <a:prstDash val="solid"/>
                      <a:round/>
                      <a:headEnd type="none" w="med" len="med"/>
                      <a:tailEnd type="none" w="med" len="med"/>
                    </a:lnL>
                    <a:lnR w="12700" cap="flat" cmpd="sng" algn="ctr">
                      <a:solidFill>
                        <a:srgbClr val="70BB05"/>
                      </a:solidFill>
                      <a:prstDash val="solid"/>
                      <a:round/>
                      <a:headEnd type="none" w="med" len="med"/>
                      <a:tailEnd type="none" w="med" len="med"/>
                    </a:lnR>
                    <a:lnT w="12700" cap="flat" cmpd="sng" algn="ctr">
                      <a:solidFill>
                        <a:srgbClr val="70BB05"/>
                      </a:solidFill>
                      <a:prstDash val="solid"/>
                      <a:round/>
                      <a:headEnd type="none" w="med" len="med"/>
                      <a:tailEnd type="none" w="med" len="med"/>
                    </a:lnT>
                    <a:lnB w="12700" cap="flat" cmpd="sng" algn="ctr">
                      <a:solidFill>
                        <a:srgbClr val="B0BC05"/>
                      </a:solidFill>
                      <a:prstDash val="solid"/>
                      <a:round/>
                      <a:headEnd type="none" w="med" len="med"/>
                      <a:tailEnd type="none" w="med" len="med"/>
                    </a:lnB>
                    <a:solidFill>
                      <a:srgbClr val="FFFFFF"/>
                    </a:solidFill>
                  </a:tcPr>
                </a:tc>
                <a:extLst>
                  <a:ext uri="{0D108BD9-81ED-4DB2-BD59-A6C34878D82A}">
                    <a16:rowId xmlns:a16="http://schemas.microsoft.com/office/drawing/2014/main" val="350602910"/>
                  </a:ext>
                </a:extLst>
              </a:tr>
              <a:tr h="249048">
                <a:tc>
                  <a:txBody>
                    <a:bodyPr/>
                    <a:lstStyle/>
                    <a:p>
                      <a:pPr algn="ctr">
                        <a:buNone/>
                      </a:pPr>
                      <a:r>
                        <a:rPr lang="tr-TR" b="1">
                          <a:effectLst/>
                          <a:latin typeface="inherit"/>
                        </a:rPr>
                        <a:t>Azami Öğrenim Süresi </a:t>
                      </a:r>
                      <a:endParaRPr lang="tr-TR">
                        <a:effectLst/>
                      </a:endParaRPr>
                    </a:p>
                  </a:txBody>
                  <a:tcPr>
                    <a:lnL w="12700" cap="flat" cmpd="sng" algn="ctr">
                      <a:solidFill>
                        <a:srgbClr val="B0BC05"/>
                      </a:solidFill>
                      <a:prstDash val="solid"/>
                      <a:round/>
                      <a:headEnd type="none" w="med" len="med"/>
                      <a:tailEnd type="none" w="med" len="med"/>
                    </a:lnL>
                    <a:lnR w="12700" cap="flat" cmpd="sng" algn="ctr">
                      <a:solidFill>
                        <a:srgbClr val="70BB05"/>
                      </a:solidFill>
                      <a:prstDash val="solid"/>
                      <a:round/>
                      <a:headEnd type="none" w="med" len="med"/>
                      <a:tailEnd type="none" w="med" len="med"/>
                    </a:lnR>
                    <a:lnT w="12700" cap="flat" cmpd="sng" algn="ctr">
                      <a:solidFill>
                        <a:srgbClr val="B0BC05"/>
                      </a:solidFill>
                      <a:prstDash val="solid"/>
                      <a:round/>
                      <a:headEnd type="none" w="med" len="med"/>
                      <a:tailEnd type="none" w="med" len="med"/>
                    </a:lnT>
                    <a:lnB w="9525" cap="flat" cmpd="sng" algn="ctr">
                      <a:solidFill>
                        <a:srgbClr val="B0BC05"/>
                      </a:solidFill>
                      <a:prstDash val="solid"/>
                      <a:round/>
                      <a:headEnd type="none" w="med" len="med"/>
                      <a:tailEnd type="none" w="med" len="med"/>
                    </a:lnB>
                    <a:solidFill>
                      <a:srgbClr val="FFFFFF"/>
                    </a:solidFill>
                  </a:tcPr>
                </a:tc>
                <a:tc>
                  <a:txBody>
                    <a:bodyPr/>
                    <a:lstStyle/>
                    <a:p>
                      <a:pPr algn="ctr">
                        <a:buNone/>
                      </a:pPr>
                      <a:r>
                        <a:rPr lang="tr-TR" b="1">
                          <a:effectLst/>
                          <a:latin typeface="inherit"/>
                        </a:rPr>
                        <a:t>: </a:t>
                      </a:r>
                      <a:endParaRPr lang="tr-TR">
                        <a:effectLst/>
                      </a:endParaRPr>
                    </a:p>
                  </a:txBody>
                  <a:tcPr>
                    <a:lnL w="12700" cap="flat" cmpd="sng" algn="ctr">
                      <a:solidFill>
                        <a:srgbClr val="70BB05"/>
                      </a:solidFill>
                      <a:prstDash val="solid"/>
                      <a:round/>
                      <a:headEnd type="none" w="med" len="med"/>
                      <a:tailEnd type="none" w="med" len="med"/>
                    </a:lnL>
                    <a:lnR w="12700" cap="flat" cmpd="sng" algn="ctr">
                      <a:solidFill>
                        <a:srgbClr val="70BB05"/>
                      </a:solidFill>
                      <a:prstDash val="solid"/>
                      <a:round/>
                      <a:headEnd type="none" w="med" len="med"/>
                      <a:tailEnd type="none" w="med" len="med"/>
                    </a:lnR>
                    <a:lnT w="12700" cap="flat" cmpd="sng" algn="ctr">
                      <a:solidFill>
                        <a:srgbClr val="70BB05"/>
                      </a:solidFill>
                      <a:prstDash val="solid"/>
                      <a:round/>
                      <a:headEnd type="none" w="med" len="med"/>
                      <a:tailEnd type="none" w="med" len="med"/>
                    </a:lnT>
                    <a:lnB w="9525" cap="flat" cmpd="sng" algn="ctr">
                      <a:solidFill>
                        <a:srgbClr val="70BB05"/>
                      </a:solidFill>
                      <a:prstDash val="solid"/>
                      <a:round/>
                      <a:headEnd type="none" w="med" len="med"/>
                      <a:tailEnd type="none" w="med" len="med"/>
                    </a:lnB>
                    <a:solidFill>
                      <a:srgbClr val="FFFFFF"/>
                    </a:solidFill>
                  </a:tcPr>
                </a:tc>
                <a:tc>
                  <a:txBody>
                    <a:bodyPr/>
                    <a:lstStyle/>
                    <a:p>
                      <a:pPr algn="ctr">
                        <a:buNone/>
                      </a:pPr>
                      <a:r>
                        <a:rPr lang="tr-TR" dirty="0">
                          <a:effectLst/>
                          <a:latin typeface="inherit"/>
                        </a:rPr>
                        <a:t>4</a:t>
                      </a:r>
                      <a:endParaRPr lang="tr-TR" dirty="0">
                        <a:effectLst/>
                      </a:endParaRPr>
                    </a:p>
                  </a:txBody>
                  <a:tcPr>
                    <a:lnL w="12700" cap="flat" cmpd="sng" algn="ctr">
                      <a:solidFill>
                        <a:srgbClr val="70BB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70BB05"/>
                      </a:solidFill>
                      <a:prstDash val="solid"/>
                      <a:round/>
                      <a:headEnd type="none" w="med" len="med"/>
                      <a:tailEnd type="none" w="med" len="med"/>
                    </a:lnT>
                    <a:lnB w="9525" cap="flat" cmpd="sng" algn="ctr">
                      <a:solidFill>
                        <a:srgbClr val="70BB05"/>
                      </a:solidFill>
                      <a:prstDash val="solid"/>
                      <a:round/>
                      <a:headEnd type="none" w="med" len="med"/>
                      <a:tailEnd type="none" w="med" len="med"/>
                    </a:lnB>
                    <a:solidFill>
                      <a:srgbClr val="FFFFFF"/>
                    </a:solidFill>
                  </a:tcPr>
                </a:tc>
                <a:tc>
                  <a:txBody>
                    <a:bodyPr/>
                    <a:lstStyle/>
                    <a:p>
                      <a:pPr algn="ctr">
                        <a:buNone/>
                      </a:pPr>
                      <a:r>
                        <a:rPr lang="tr-TR" dirty="0">
                          <a:effectLst/>
                          <a:latin typeface="inherit"/>
                        </a:rPr>
                        <a:t> 8</a:t>
                      </a:r>
                      <a:endParaRPr lang="tr-TR" dirty="0">
                        <a:effectLst/>
                      </a:endParaRPr>
                    </a:p>
                  </a:txBody>
                  <a:tcPr>
                    <a:lnL w="12700" cap="flat" cmpd="sng" algn="ctr">
                      <a:solidFill>
                        <a:srgbClr val="B0BC05"/>
                      </a:solidFill>
                      <a:prstDash val="solid"/>
                      <a:round/>
                      <a:headEnd type="none" w="med" len="med"/>
                      <a:tailEnd type="none" w="med" len="med"/>
                    </a:lnL>
                    <a:lnR w="12700" cap="flat" cmpd="sng" algn="ctr">
                      <a:solidFill>
                        <a:srgbClr val="B0BC05"/>
                      </a:solidFill>
                      <a:prstDash val="solid"/>
                      <a:round/>
                      <a:headEnd type="none" w="med" len="med"/>
                      <a:tailEnd type="none" w="med" len="med"/>
                    </a:lnR>
                    <a:lnT w="12700" cap="flat" cmpd="sng" algn="ctr">
                      <a:solidFill>
                        <a:srgbClr val="B0BC05"/>
                      </a:solidFill>
                      <a:prstDash val="solid"/>
                      <a:round/>
                      <a:headEnd type="none" w="med" len="med"/>
                      <a:tailEnd type="none" w="med" len="med"/>
                    </a:lnT>
                    <a:lnB w="9525" cap="flat" cmpd="sng" algn="ctr">
                      <a:solidFill>
                        <a:srgbClr val="B0BC05"/>
                      </a:solidFill>
                      <a:prstDash val="solid"/>
                      <a:round/>
                      <a:headEnd type="none" w="med" len="med"/>
                      <a:tailEnd type="none" w="med" len="med"/>
                    </a:lnB>
                    <a:solidFill>
                      <a:srgbClr val="FFFFFF"/>
                    </a:solidFill>
                  </a:tcPr>
                </a:tc>
                <a:extLst>
                  <a:ext uri="{0D108BD9-81ED-4DB2-BD59-A6C34878D82A}">
                    <a16:rowId xmlns:a16="http://schemas.microsoft.com/office/drawing/2014/main" val="3973825265"/>
                  </a:ext>
                </a:extLst>
              </a:tr>
            </a:tbl>
          </a:graphicData>
        </a:graphic>
      </p:graphicFrame>
      <p:sp>
        <p:nvSpPr>
          <p:cNvPr id="12" name="Ok: Sağ 11">
            <a:extLst>
              <a:ext uri="{FF2B5EF4-FFF2-40B4-BE49-F238E27FC236}">
                <a16:creationId xmlns:a16="http://schemas.microsoft.com/office/drawing/2014/main" id="{0B54A478-210A-DAE1-2A9C-921371993B50}"/>
              </a:ext>
            </a:extLst>
          </p:cNvPr>
          <p:cNvSpPr/>
          <p:nvPr/>
        </p:nvSpPr>
        <p:spPr>
          <a:xfrm>
            <a:off x="5480333" y="2507292"/>
            <a:ext cx="575187" cy="223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Bekilli Meslek Yüksekokulu | Bekilli">
            <a:extLst>
              <a:ext uri="{FF2B5EF4-FFF2-40B4-BE49-F238E27FC236}">
                <a16:creationId xmlns:a16="http://schemas.microsoft.com/office/drawing/2014/main" id="{9A636AB8-1CB1-67C4-2CE5-A0EA98FF1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518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5437-A0A6-C44E-8CD8-AFDADFE469F4}"/>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1A709F61-0DC5-0BD4-97E5-B7D1220132CF}"/>
              </a:ext>
            </a:extLst>
          </p:cNvPr>
          <p:cNvSpPr>
            <a:spLocks noGrp="1"/>
          </p:cNvSpPr>
          <p:nvPr>
            <p:ph type="sldNum" sz="quarter" idx="12"/>
          </p:nvPr>
        </p:nvSpPr>
        <p:spPr/>
        <p:txBody>
          <a:bodyPr/>
          <a:lstStyle/>
          <a:p>
            <a:fld id="{F302176B-0E47-46AC-8F43-DAB4B8A37D06}" type="slidenum">
              <a:rPr lang="tr-TR" smtClean="0"/>
              <a:pPr/>
              <a:t>92</a:t>
            </a:fld>
            <a:endParaRPr lang="tr-TR"/>
          </a:p>
        </p:txBody>
      </p:sp>
      <p:sp>
        <p:nvSpPr>
          <p:cNvPr id="3" name="Unvan 1">
            <a:extLst>
              <a:ext uri="{FF2B5EF4-FFF2-40B4-BE49-F238E27FC236}">
                <a16:creationId xmlns:a16="http://schemas.microsoft.com/office/drawing/2014/main" id="{42E099E0-592A-2D2E-FE71-461A9F3C8EBA}"/>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C42E8349-6F82-B408-DB7D-FCBAFC17AF4C}"/>
              </a:ext>
            </a:extLst>
          </p:cNvPr>
          <p:cNvSpPr txBox="1"/>
          <p:nvPr/>
        </p:nvSpPr>
        <p:spPr>
          <a:xfrm>
            <a:off x="884904" y="2403987"/>
            <a:ext cx="10621296" cy="4108817"/>
          </a:xfrm>
          <a:prstGeom prst="rect">
            <a:avLst/>
          </a:prstGeom>
          <a:noFill/>
        </p:spPr>
        <p:txBody>
          <a:bodyPr wrap="square" rtlCol="0">
            <a:spAutoFit/>
          </a:bodyPr>
          <a:lstStyle/>
          <a:p>
            <a:pPr>
              <a:lnSpc>
                <a:spcPct val="150000"/>
              </a:lnSpc>
            </a:pPr>
            <a:r>
              <a:rPr lang="tr-TR" b="1" dirty="0"/>
              <a:t>Halkla İlişkiler Bölümü'nün amacı; </a:t>
            </a:r>
            <a:r>
              <a:rPr lang="tr-TR" dirty="0"/>
              <a:t>sosyal sorumluluk bilinci yüksek, meslek etiğine saygılı; iletişim, halkla ilişkiler, reklamcılık ve gazetecilik alanlarının temel bilgilerini ve modellerini bilen; sektörel sorunları anlama, değerlendirme ve çözüm getirmeye yardımcı teorik bilgi birikimi olan; halkla ilişkiler, reklamcılık, gazetecilik mesleklerinin kullandığı yazılı, görsel ve işitsel mesaj formatlarını kullanabilme ve içerik üretme becerisi olan; medya tasarımı yapabilen; her türlü iletişim kampanyasını planlayıp yürütebilen profesyoneller yetiştirmek ve onları günümüzün rekabetçi ve yenilikçi dünyasına hazırlamaktır.</a:t>
            </a:r>
          </a:p>
          <a:p>
            <a:endParaRPr lang="tr-TR" dirty="0"/>
          </a:p>
          <a:p>
            <a:endParaRPr lang="tr-TR" dirty="0"/>
          </a:p>
          <a:p>
            <a:endParaRPr lang="tr-TR" dirty="0"/>
          </a:p>
          <a:p>
            <a:endParaRPr lang="tr-TR" dirty="0"/>
          </a:p>
        </p:txBody>
      </p:sp>
      <p:sp>
        <p:nvSpPr>
          <p:cNvPr id="9" name="Metin kutusu 8">
            <a:extLst>
              <a:ext uri="{FF2B5EF4-FFF2-40B4-BE49-F238E27FC236}">
                <a16:creationId xmlns:a16="http://schemas.microsoft.com/office/drawing/2014/main" id="{D52BE655-6A87-6953-1327-FA826F2D9DF1}"/>
              </a:ext>
            </a:extLst>
          </p:cNvPr>
          <p:cNvSpPr txBox="1"/>
          <p:nvPr/>
        </p:nvSpPr>
        <p:spPr>
          <a:xfrm>
            <a:off x="2044518" y="5952274"/>
            <a:ext cx="7541934" cy="369332"/>
          </a:xfrm>
          <a:prstGeom prst="rect">
            <a:avLst/>
          </a:prstGeom>
          <a:noFill/>
        </p:spPr>
        <p:txBody>
          <a:bodyPr wrap="square">
            <a:spAutoFit/>
          </a:bodyPr>
          <a:lstStyle/>
          <a:p>
            <a:r>
              <a:rPr lang="tr-TR" dirty="0"/>
              <a:t>https://www.pau.edu.tr/bmyo/tr/sayfa/halkla-iliskiler-ve-tanitim-3</a:t>
            </a:r>
          </a:p>
        </p:txBody>
      </p:sp>
      <p:pic>
        <p:nvPicPr>
          <p:cNvPr id="4" name="Picture 2" descr="Bekilli Meslek Yüksekokulu | Bekilli">
            <a:extLst>
              <a:ext uri="{FF2B5EF4-FFF2-40B4-BE49-F238E27FC236}">
                <a16:creationId xmlns:a16="http://schemas.microsoft.com/office/drawing/2014/main" id="{8C1A15C4-C88D-3B5C-CBB8-2738C3ACA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13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6B582-A595-7DF4-9601-4FFDEA742E0D}"/>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99913FA-DB0C-17CD-20D0-C1817C77270B}"/>
              </a:ext>
            </a:extLst>
          </p:cNvPr>
          <p:cNvSpPr>
            <a:spLocks noGrp="1"/>
          </p:cNvSpPr>
          <p:nvPr>
            <p:ph type="sldNum" sz="quarter" idx="12"/>
          </p:nvPr>
        </p:nvSpPr>
        <p:spPr/>
        <p:txBody>
          <a:bodyPr/>
          <a:lstStyle/>
          <a:p>
            <a:fld id="{F302176B-0E47-46AC-8F43-DAB4B8A37D06}" type="slidenum">
              <a:rPr lang="tr-TR" smtClean="0"/>
              <a:pPr/>
              <a:t>93</a:t>
            </a:fld>
            <a:endParaRPr lang="tr-TR"/>
          </a:p>
        </p:txBody>
      </p:sp>
      <p:sp>
        <p:nvSpPr>
          <p:cNvPr id="3" name="Unvan 1">
            <a:extLst>
              <a:ext uri="{FF2B5EF4-FFF2-40B4-BE49-F238E27FC236}">
                <a16:creationId xmlns:a16="http://schemas.microsoft.com/office/drawing/2014/main" id="{4DEC8C45-0A80-CB72-A4CB-BABB9A30E4DC}"/>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0DB6F9B6-C68F-84B2-B005-5A893B9735B6}"/>
              </a:ext>
            </a:extLst>
          </p:cNvPr>
          <p:cNvSpPr txBox="1"/>
          <p:nvPr/>
        </p:nvSpPr>
        <p:spPr>
          <a:xfrm>
            <a:off x="884904" y="2403987"/>
            <a:ext cx="11149780" cy="2422779"/>
          </a:xfrm>
          <a:prstGeom prst="rect">
            <a:avLst/>
          </a:prstGeom>
          <a:noFill/>
        </p:spPr>
        <p:txBody>
          <a:bodyPr wrap="square" rtlCol="0">
            <a:spAutoFit/>
          </a:bodyPr>
          <a:lstStyle/>
          <a:p>
            <a:pPr algn="ctr"/>
            <a:r>
              <a:rPr lang="tr-TR" sz="2400" b="1" u="sng" dirty="0"/>
              <a:t>Akademik Kadro</a:t>
            </a:r>
          </a:p>
          <a:p>
            <a:pPr algn="ctr"/>
            <a:endParaRPr lang="tr-TR" sz="2400" b="1" u="sng" dirty="0"/>
          </a:p>
          <a:p>
            <a:pPr>
              <a:lnSpc>
                <a:spcPct val="150000"/>
              </a:lnSpc>
            </a:pPr>
            <a:r>
              <a:rPr lang="tr-TR" sz="2400" dirty="0"/>
              <a:t>Bölüm Başkanı - Dr. Öğr. Üyesi Hicran Utkun DİNCER AYDIN - </a:t>
            </a:r>
            <a:r>
              <a:rPr lang="tr-TR" b="1" dirty="0">
                <a:hlinkClick r:id="rId2"/>
              </a:rPr>
              <a:t>hutkund@pau.edu.tr</a:t>
            </a:r>
            <a:r>
              <a:rPr lang="tr-TR" sz="2400" dirty="0"/>
              <a:t> </a:t>
            </a:r>
          </a:p>
          <a:p>
            <a:pPr>
              <a:lnSpc>
                <a:spcPct val="150000"/>
              </a:lnSpc>
            </a:pPr>
            <a:r>
              <a:rPr lang="tr-TR" sz="2400" dirty="0"/>
              <a:t>Öğr. Gör. İsmail ÇELİKAK - </a:t>
            </a:r>
            <a:r>
              <a:rPr lang="tr-TR" b="1" dirty="0"/>
              <a:t>  </a:t>
            </a:r>
            <a:r>
              <a:rPr lang="tr-TR" b="1" dirty="0">
                <a:hlinkClick r:id="rId3"/>
              </a:rPr>
              <a:t>icelikak@pau.edu.tr</a:t>
            </a:r>
            <a:endParaRPr lang="tr-TR" sz="2400" dirty="0"/>
          </a:p>
          <a:p>
            <a:pPr>
              <a:lnSpc>
                <a:spcPct val="150000"/>
              </a:lnSpc>
            </a:pPr>
            <a:r>
              <a:rPr lang="tr-TR" sz="2400" dirty="0"/>
              <a:t>Öğr. Gör. Alperen ALBAYRAK - </a:t>
            </a:r>
            <a:r>
              <a:rPr lang="tr-TR" b="1" dirty="0"/>
              <a:t> </a:t>
            </a:r>
            <a:r>
              <a:rPr lang="tr-TR" b="1" dirty="0">
                <a:hlinkClick r:id="rId4"/>
              </a:rPr>
              <a:t>aalbayrak@pau.edu.tr</a:t>
            </a:r>
            <a:endParaRPr lang="tr-TR" sz="2400" dirty="0"/>
          </a:p>
        </p:txBody>
      </p:sp>
      <p:sp>
        <p:nvSpPr>
          <p:cNvPr id="9" name="Metin kutusu 8">
            <a:extLst>
              <a:ext uri="{FF2B5EF4-FFF2-40B4-BE49-F238E27FC236}">
                <a16:creationId xmlns:a16="http://schemas.microsoft.com/office/drawing/2014/main" id="{18748815-3F5C-D285-C850-7552692ADE34}"/>
              </a:ext>
            </a:extLst>
          </p:cNvPr>
          <p:cNvSpPr txBox="1"/>
          <p:nvPr/>
        </p:nvSpPr>
        <p:spPr>
          <a:xfrm>
            <a:off x="2044518" y="6292334"/>
            <a:ext cx="7541934" cy="369332"/>
          </a:xfrm>
          <a:prstGeom prst="rect">
            <a:avLst/>
          </a:prstGeom>
          <a:noFill/>
        </p:spPr>
        <p:txBody>
          <a:bodyPr wrap="square">
            <a:spAutoFit/>
          </a:bodyPr>
          <a:lstStyle/>
          <a:p>
            <a:r>
              <a:rPr lang="tr-TR" dirty="0"/>
              <a:t>https://www.pau.edu.tr/bmyo/tr/sayfa/halkla-iliskiler-ve-tanitim-3</a:t>
            </a:r>
          </a:p>
        </p:txBody>
      </p:sp>
      <p:pic>
        <p:nvPicPr>
          <p:cNvPr id="4" name="Picture 2" descr="Bekilli Meslek Yüksekokulu | Bekilli">
            <a:extLst>
              <a:ext uri="{FF2B5EF4-FFF2-40B4-BE49-F238E27FC236}">
                <a16:creationId xmlns:a16="http://schemas.microsoft.com/office/drawing/2014/main" id="{78300888-C3C7-5298-C2BB-3FD98F381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868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92D2-C76F-C055-83E8-7EAF247FA682}"/>
            </a:ext>
          </a:extLst>
        </p:cNvPr>
        <p:cNvGrpSpPr/>
        <p:nvPr/>
      </p:nvGrpSpPr>
      <p:grpSpPr>
        <a:xfrm>
          <a:off x="0" y="0"/>
          <a:ext cx="0" cy="0"/>
          <a:chOff x="0" y="0"/>
          <a:chExt cx="0" cy="0"/>
        </a:xfrm>
      </p:grpSpPr>
      <p:pic>
        <p:nvPicPr>
          <p:cNvPr id="10" name="Resim 9" descr="metin, kişi, şahıs, ekran görüntüsü, adam, insan içeren bir resim&#10;&#10;Yapay zeka tarafından oluşturulmuş içerik yanlış olabilir.">
            <a:extLst>
              <a:ext uri="{FF2B5EF4-FFF2-40B4-BE49-F238E27FC236}">
                <a16:creationId xmlns:a16="http://schemas.microsoft.com/office/drawing/2014/main" id="{417A3FD6-A584-B919-67CC-EB9AF5851B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683" y="2356447"/>
            <a:ext cx="6054523" cy="4280548"/>
          </a:xfrm>
          <a:prstGeom prst="rect">
            <a:avLst/>
          </a:prstGeom>
        </p:spPr>
      </p:pic>
      <p:sp>
        <p:nvSpPr>
          <p:cNvPr id="2" name="Slayt Numarası Yer Tutucusu 1">
            <a:extLst>
              <a:ext uri="{FF2B5EF4-FFF2-40B4-BE49-F238E27FC236}">
                <a16:creationId xmlns:a16="http://schemas.microsoft.com/office/drawing/2014/main" id="{7EB7D0A0-EBBA-95E2-7E90-B8F5725ABFE6}"/>
              </a:ext>
            </a:extLst>
          </p:cNvPr>
          <p:cNvSpPr>
            <a:spLocks noGrp="1"/>
          </p:cNvSpPr>
          <p:nvPr>
            <p:ph type="sldNum" sz="quarter" idx="12"/>
          </p:nvPr>
        </p:nvSpPr>
        <p:spPr/>
        <p:txBody>
          <a:bodyPr/>
          <a:lstStyle/>
          <a:p>
            <a:fld id="{F302176B-0E47-46AC-8F43-DAB4B8A37D06}" type="slidenum">
              <a:rPr lang="tr-TR" smtClean="0"/>
              <a:pPr/>
              <a:t>94</a:t>
            </a:fld>
            <a:endParaRPr lang="tr-TR"/>
          </a:p>
        </p:txBody>
      </p:sp>
      <p:sp>
        <p:nvSpPr>
          <p:cNvPr id="3" name="Unvan 1">
            <a:extLst>
              <a:ext uri="{FF2B5EF4-FFF2-40B4-BE49-F238E27FC236}">
                <a16:creationId xmlns:a16="http://schemas.microsoft.com/office/drawing/2014/main" id="{77ECB139-4C42-9FDC-21AF-C1C50AC17868}"/>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pic>
        <p:nvPicPr>
          <p:cNvPr id="4" name="Picture 2" descr="Bekilli Meslek Yüksekokulu | Bekilli">
            <a:extLst>
              <a:ext uri="{FF2B5EF4-FFF2-40B4-BE49-F238E27FC236}">
                <a16:creationId xmlns:a16="http://schemas.microsoft.com/office/drawing/2014/main" id="{68E1C7C5-5C4A-E767-8F47-8CF5993E9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descr="metin, giyim, kişi, şahıs, poster içeren bir resim&#10;&#10;Yapay zeka tarafından oluşturulmuş içerik yanlış olabilir.">
            <a:extLst>
              <a:ext uri="{FF2B5EF4-FFF2-40B4-BE49-F238E27FC236}">
                <a16:creationId xmlns:a16="http://schemas.microsoft.com/office/drawing/2014/main" id="{559442F9-4B5E-316D-71DC-2420B7D17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48" y="1831327"/>
            <a:ext cx="6054524" cy="4280548"/>
          </a:xfrm>
          <a:prstGeom prst="rect">
            <a:avLst/>
          </a:prstGeom>
        </p:spPr>
      </p:pic>
    </p:spTree>
    <p:extLst>
      <p:ext uri="{BB962C8B-B14F-4D97-AF65-F5344CB8AC3E}">
        <p14:creationId xmlns:p14="http://schemas.microsoft.com/office/powerpoint/2010/main" val="5101373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EED4B-76CC-9851-BD72-68D7D2CD55D3}"/>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E29B60AA-E1D8-3111-09FF-E08F02A48BA5}"/>
              </a:ext>
            </a:extLst>
          </p:cNvPr>
          <p:cNvSpPr>
            <a:spLocks noGrp="1"/>
          </p:cNvSpPr>
          <p:nvPr>
            <p:ph type="sldNum" sz="quarter" idx="12"/>
          </p:nvPr>
        </p:nvSpPr>
        <p:spPr/>
        <p:txBody>
          <a:bodyPr/>
          <a:lstStyle/>
          <a:p>
            <a:fld id="{F302176B-0E47-46AC-8F43-DAB4B8A37D06}" type="slidenum">
              <a:rPr lang="tr-TR" smtClean="0"/>
              <a:pPr/>
              <a:t>95</a:t>
            </a:fld>
            <a:endParaRPr lang="tr-TR"/>
          </a:p>
        </p:txBody>
      </p:sp>
      <p:sp>
        <p:nvSpPr>
          <p:cNvPr id="3" name="Unvan 1">
            <a:extLst>
              <a:ext uri="{FF2B5EF4-FFF2-40B4-BE49-F238E27FC236}">
                <a16:creationId xmlns:a16="http://schemas.microsoft.com/office/drawing/2014/main" id="{6399F345-8985-4D54-97F9-0A2F4E0BDB9C}"/>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0B625B16-72A2-160E-FC60-57CB117DFDF9}"/>
              </a:ext>
            </a:extLst>
          </p:cNvPr>
          <p:cNvSpPr txBox="1"/>
          <p:nvPr/>
        </p:nvSpPr>
        <p:spPr>
          <a:xfrm>
            <a:off x="884904" y="2403987"/>
            <a:ext cx="10621296" cy="3139321"/>
          </a:xfrm>
          <a:prstGeom prst="rect">
            <a:avLst/>
          </a:prstGeom>
          <a:noFill/>
        </p:spPr>
        <p:txBody>
          <a:bodyPr wrap="square" rtlCol="0">
            <a:spAutoFit/>
          </a:bodyPr>
          <a:lstStyle/>
          <a:p>
            <a:r>
              <a:rPr lang="tr-TR" b="1" u="sng" dirty="0"/>
              <a:t> MEZUNİYET KOŞULLARI</a:t>
            </a:r>
          </a:p>
          <a:p>
            <a:endParaRPr lang="tr-TR" dirty="0"/>
          </a:p>
          <a:p>
            <a:r>
              <a:rPr lang="tr-TR" dirty="0"/>
              <a:t>Bu bölümden mezun olabilmek için öğrencilerimizin aşağıdaki koşulları sağlamaları gereklidir. Bunlar:</a:t>
            </a:r>
          </a:p>
          <a:p>
            <a:endParaRPr lang="tr-TR" dirty="0"/>
          </a:p>
          <a:p>
            <a:pPr marL="285750" indent="-285750">
              <a:buFont typeface="Arial" panose="020B0604020202020204" pitchFamily="34" charset="0"/>
              <a:buChar char="•"/>
            </a:pPr>
            <a:r>
              <a:rPr lang="tr-TR" dirty="0"/>
              <a:t>Kataloğundaki tüm dersleri başarı ile vermiş olmalıdır.</a:t>
            </a:r>
          </a:p>
          <a:p>
            <a:pPr marL="285750" indent="-285750">
              <a:buFont typeface="Arial" panose="020B0604020202020204" pitchFamily="34" charset="0"/>
              <a:buChar char="•"/>
            </a:pPr>
            <a:r>
              <a:rPr lang="tr-TR" dirty="0"/>
              <a:t>4. Yarıyıl ISME 200 İŞLETMEDE MESLEKİ EĞİTİM stajını başarı ile tamamlamış olmalıdır.</a:t>
            </a:r>
          </a:p>
          <a:p>
            <a:pPr marL="285750" indent="-285750">
              <a:buFont typeface="Arial" panose="020B0604020202020204" pitchFamily="34" charset="0"/>
              <a:buChar char="•"/>
            </a:pPr>
            <a:r>
              <a:rPr lang="tr-TR" dirty="0"/>
              <a:t>Akademik ortalama 2,25 olmalıdır. (2017 ve öncesi kayıtlı öğrenciler için akademik ortalama 2,30 olmalıdır.)</a:t>
            </a:r>
          </a:p>
          <a:p>
            <a:pPr marL="285750" indent="-285750">
              <a:buFont typeface="Arial" panose="020B0604020202020204" pitchFamily="34" charset="0"/>
              <a:buChar char="•"/>
            </a:pPr>
            <a:r>
              <a:rPr lang="tr-TR" dirty="0"/>
              <a:t>Toplam en az 120 AKTS (kredi) tamamlamış olması gerekir.  Her bir yarıyıl (dönem) 30 AKTS olarak kredilendirilmiştir.</a:t>
            </a:r>
          </a:p>
        </p:txBody>
      </p:sp>
      <p:sp>
        <p:nvSpPr>
          <p:cNvPr id="9" name="Metin kutusu 8">
            <a:extLst>
              <a:ext uri="{FF2B5EF4-FFF2-40B4-BE49-F238E27FC236}">
                <a16:creationId xmlns:a16="http://schemas.microsoft.com/office/drawing/2014/main" id="{E1D776B5-8BFB-AD5A-A176-C0E300C4DCDC}"/>
              </a:ext>
            </a:extLst>
          </p:cNvPr>
          <p:cNvSpPr txBox="1"/>
          <p:nvPr/>
        </p:nvSpPr>
        <p:spPr>
          <a:xfrm>
            <a:off x="2044518" y="5952274"/>
            <a:ext cx="7541934" cy="369332"/>
          </a:xfrm>
          <a:prstGeom prst="rect">
            <a:avLst/>
          </a:prstGeom>
          <a:noFill/>
        </p:spPr>
        <p:txBody>
          <a:bodyPr wrap="square">
            <a:spAutoFit/>
          </a:bodyPr>
          <a:lstStyle/>
          <a:p>
            <a:r>
              <a:rPr lang="tr-TR" dirty="0"/>
              <a:t>https://www.pau.edu.tr/bmyo/tr/sayfa/halkla-iliskiler-ve-tanitim-3</a:t>
            </a:r>
          </a:p>
        </p:txBody>
      </p:sp>
      <p:pic>
        <p:nvPicPr>
          <p:cNvPr id="4" name="Picture 2" descr="Bekilli Meslek Yüksekokulu | Bekilli">
            <a:extLst>
              <a:ext uri="{FF2B5EF4-FFF2-40B4-BE49-F238E27FC236}">
                <a16:creationId xmlns:a16="http://schemas.microsoft.com/office/drawing/2014/main" id="{42F4572B-881A-1FCA-7133-802EEDE01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14F5-637C-1F76-E041-E75F523E37D3}"/>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4E978125-565B-D2C3-64C3-AB16F51E8F00}"/>
              </a:ext>
            </a:extLst>
          </p:cNvPr>
          <p:cNvSpPr>
            <a:spLocks noGrp="1"/>
          </p:cNvSpPr>
          <p:nvPr>
            <p:ph type="sldNum" sz="quarter" idx="12"/>
          </p:nvPr>
        </p:nvSpPr>
        <p:spPr/>
        <p:txBody>
          <a:bodyPr/>
          <a:lstStyle/>
          <a:p>
            <a:fld id="{F302176B-0E47-46AC-8F43-DAB4B8A37D06}" type="slidenum">
              <a:rPr lang="tr-TR" smtClean="0"/>
              <a:pPr/>
              <a:t>96</a:t>
            </a:fld>
            <a:endParaRPr lang="tr-TR"/>
          </a:p>
        </p:txBody>
      </p:sp>
      <p:sp>
        <p:nvSpPr>
          <p:cNvPr id="3" name="Unvan 1">
            <a:extLst>
              <a:ext uri="{FF2B5EF4-FFF2-40B4-BE49-F238E27FC236}">
                <a16:creationId xmlns:a16="http://schemas.microsoft.com/office/drawing/2014/main" id="{2AE17669-354C-CA7B-7996-30C46A7427E4}"/>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3A8B8808-A738-2E84-EB9A-AE5372494E8D}"/>
              </a:ext>
            </a:extLst>
          </p:cNvPr>
          <p:cNvSpPr txBox="1"/>
          <p:nvPr/>
        </p:nvSpPr>
        <p:spPr>
          <a:xfrm>
            <a:off x="884904" y="2403987"/>
            <a:ext cx="11149780" cy="3640677"/>
          </a:xfrm>
          <a:prstGeom prst="rect">
            <a:avLst/>
          </a:prstGeom>
          <a:noFill/>
        </p:spPr>
        <p:txBody>
          <a:bodyPr wrap="square" rtlCol="0">
            <a:spAutoFit/>
          </a:bodyPr>
          <a:lstStyle/>
          <a:p>
            <a:r>
              <a:rPr lang="tr-TR" b="1" u="sng" dirty="0"/>
              <a:t>İŞ OLANAKLARI</a:t>
            </a:r>
            <a:endParaRPr lang="tr-TR" u="sng" dirty="0"/>
          </a:p>
          <a:p>
            <a:pPr>
              <a:lnSpc>
                <a:spcPct val="150000"/>
              </a:lnSpc>
            </a:pPr>
            <a:r>
              <a:rPr lang="tr-TR" dirty="0"/>
              <a:t>Bir ürünün, hizmetin, kurumun tanıtılması, özel organizasyonların plânlanması, iletişim stratejilerinin belirlenmesi, kriz durumlarında etkili iletişimin kurulabilmesi, kurum imajı ve itibarının yaratılması, iletişim kampanyalarının düzenlenmesi ve uygulanması görevini üstlenen Halkla İlişkiler Bölümü mezunları; çok geniş bir iş yelpazesinde çalışma olanağı bulabilirler.</a:t>
            </a:r>
          </a:p>
          <a:p>
            <a:pPr>
              <a:lnSpc>
                <a:spcPct val="150000"/>
              </a:lnSpc>
            </a:pPr>
            <a:r>
              <a:rPr lang="tr-TR" dirty="0"/>
              <a:t>Halkla İlişkiler Bölümü mezunları, halkla ilişkiler ve/veya reklâm ajanslarında, kamu kurum ve kuruluşlarının tanıtım enformasyon veya halkla ilişkiler birimlerinde, özel sektörde yer alan işletmelerin halkla ilişkiler, tanıtım, pazarlama veya reklamcılık ile ilgili bölümlerinde, medya kuruluşlarının tanıtım birimlerinde, turizm, bankacılık ve bunlara eklenebilecek birçok alanlarda iş olanaklarına sahiptirler.</a:t>
            </a:r>
          </a:p>
        </p:txBody>
      </p:sp>
      <p:sp>
        <p:nvSpPr>
          <p:cNvPr id="9" name="Metin kutusu 8">
            <a:extLst>
              <a:ext uri="{FF2B5EF4-FFF2-40B4-BE49-F238E27FC236}">
                <a16:creationId xmlns:a16="http://schemas.microsoft.com/office/drawing/2014/main" id="{EB55BA45-0846-C3FA-C325-BB78C9B40AF6}"/>
              </a:ext>
            </a:extLst>
          </p:cNvPr>
          <p:cNvSpPr txBox="1"/>
          <p:nvPr/>
        </p:nvSpPr>
        <p:spPr>
          <a:xfrm>
            <a:off x="2044518" y="6292334"/>
            <a:ext cx="7541934" cy="369332"/>
          </a:xfrm>
          <a:prstGeom prst="rect">
            <a:avLst/>
          </a:prstGeom>
          <a:noFill/>
        </p:spPr>
        <p:txBody>
          <a:bodyPr wrap="square">
            <a:spAutoFit/>
          </a:bodyPr>
          <a:lstStyle/>
          <a:p>
            <a:r>
              <a:rPr lang="tr-TR" dirty="0"/>
              <a:t>https://www.pau.edu.tr/bmyo/tr/sayfa/halkla-iliskiler-ve-tanitim-3</a:t>
            </a:r>
          </a:p>
        </p:txBody>
      </p:sp>
      <p:pic>
        <p:nvPicPr>
          <p:cNvPr id="4" name="Picture 2" descr="Bekilli Meslek Yüksekokulu | Bekilli">
            <a:extLst>
              <a:ext uri="{FF2B5EF4-FFF2-40B4-BE49-F238E27FC236}">
                <a16:creationId xmlns:a16="http://schemas.microsoft.com/office/drawing/2014/main" id="{7B61FBAA-1136-B921-EBE6-452739518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28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20981-9CFB-4016-8D52-0E59DD2FEC11}"/>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F0E43AB2-DBEE-20BF-A7EB-CFCC594DFE04}"/>
              </a:ext>
            </a:extLst>
          </p:cNvPr>
          <p:cNvSpPr>
            <a:spLocks noGrp="1"/>
          </p:cNvSpPr>
          <p:nvPr>
            <p:ph type="sldNum" sz="quarter" idx="12"/>
          </p:nvPr>
        </p:nvSpPr>
        <p:spPr/>
        <p:txBody>
          <a:bodyPr/>
          <a:lstStyle/>
          <a:p>
            <a:fld id="{F302176B-0E47-46AC-8F43-DAB4B8A37D06}" type="slidenum">
              <a:rPr lang="tr-TR" smtClean="0"/>
              <a:pPr/>
              <a:t>97</a:t>
            </a:fld>
            <a:endParaRPr lang="tr-TR"/>
          </a:p>
        </p:txBody>
      </p:sp>
      <p:sp>
        <p:nvSpPr>
          <p:cNvPr id="3" name="Unvan 1">
            <a:extLst>
              <a:ext uri="{FF2B5EF4-FFF2-40B4-BE49-F238E27FC236}">
                <a16:creationId xmlns:a16="http://schemas.microsoft.com/office/drawing/2014/main" id="{8B8E994B-04DA-39F5-1CDA-3C42D069AC9A}"/>
              </a:ext>
            </a:extLst>
          </p:cNvPr>
          <p:cNvSpPr txBox="1">
            <a:spLocks/>
          </p:cNvSpPr>
          <p:nvPr/>
        </p:nvSpPr>
        <p:spPr>
          <a:xfrm>
            <a:off x="2885172" y="74612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dirty="0"/>
              <a:t>Halkla İlişkiler ve tanıtım programı</a:t>
            </a:r>
          </a:p>
        </p:txBody>
      </p:sp>
      <p:sp>
        <p:nvSpPr>
          <p:cNvPr id="7" name="Metin kutusu 6">
            <a:extLst>
              <a:ext uri="{FF2B5EF4-FFF2-40B4-BE49-F238E27FC236}">
                <a16:creationId xmlns:a16="http://schemas.microsoft.com/office/drawing/2014/main" id="{7DD015C3-4BFB-F3BB-31D5-790A32F75E9D}"/>
              </a:ext>
            </a:extLst>
          </p:cNvPr>
          <p:cNvSpPr txBox="1"/>
          <p:nvPr/>
        </p:nvSpPr>
        <p:spPr>
          <a:xfrm>
            <a:off x="884904" y="2403987"/>
            <a:ext cx="11149780" cy="3086679"/>
          </a:xfrm>
          <a:prstGeom prst="rect">
            <a:avLst/>
          </a:prstGeom>
          <a:noFill/>
        </p:spPr>
        <p:txBody>
          <a:bodyPr wrap="square" rtlCol="0">
            <a:spAutoFit/>
          </a:bodyPr>
          <a:lstStyle/>
          <a:p>
            <a:r>
              <a:rPr lang="tr-TR" b="1" u="sng" dirty="0"/>
              <a:t>DGS SINAVI İLE GEÇİŞ YAPILABİLECEK LİSANS PROGRAMLARI</a:t>
            </a:r>
          </a:p>
          <a:p>
            <a:pPr marL="285750" indent="-285750">
              <a:buFont typeface="Arial" panose="020B0604020202020204" pitchFamily="34" charset="0"/>
              <a:buChar char="•"/>
            </a:pPr>
            <a:endParaRPr lang="tr-TR" b="1" dirty="0"/>
          </a:p>
          <a:p>
            <a:pPr marL="285750" indent="-285750">
              <a:lnSpc>
                <a:spcPct val="150000"/>
              </a:lnSpc>
              <a:buFont typeface="Arial" panose="020B0604020202020204" pitchFamily="34" charset="0"/>
              <a:buChar char="•"/>
            </a:pPr>
            <a:r>
              <a:rPr lang="tr-TR" dirty="0"/>
              <a:t>Halkla İlişkiler</a:t>
            </a:r>
          </a:p>
          <a:p>
            <a:pPr marL="285750" indent="-285750">
              <a:lnSpc>
                <a:spcPct val="150000"/>
              </a:lnSpc>
              <a:buFont typeface="Arial" panose="020B0604020202020204" pitchFamily="34" charset="0"/>
              <a:buChar char="•"/>
            </a:pPr>
            <a:r>
              <a:rPr lang="tr-TR" dirty="0"/>
              <a:t>Halkla İlişkiler ve Reklamcılık</a:t>
            </a:r>
          </a:p>
          <a:p>
            <a:pPr marL="285750" indent="-285750">
              <a:lnSpc>
                <a:spcPct val="150000"/>
              </a:lnSpc>
              <a:buFont typeface="Arial" panose="020B0604020202020204" pitchFamily="34" charset="0"/>
              <a:buChar char="•"/>
            </a:pPr>
            <a:r>
              <a:rPr lang="tr-TR" dirty="0"/>
              <a:t>Halkla İlişkiler ve Tanıtım</a:t>
            </a:r>
          </a:p>
          <a:p>
            <a:pPr marL="285750" indent="-285750">
              <a:lnSpc>
                <a:spcPct val="150000"/>
              </a:lnSpc>
              <a:buFont typeface="Arial" panose="020B0604020202020204" pitchFamily="34" charset="0"/>
              <a:buChar char="•"/>
            </a:pPr>
            <a:r>
              <a:rPr lang="tr-TR" dirty="0"/>
              <a:t>İletişim</a:t>
            </a:r>
          </a:p>
          <a:p>
            <a:pPr marL="285750" indent="-285750">
              <a:lnSpc>
                <a:spcPct val="150000"/>
              </a:lnSpc>
              <a:buFont typeface="Arial" panose="020B0604020202020204" pitchFamily="34" charset="0"/>
              <a:buChar char="•"/>
            </a:pPr>
            <a:r>
              <a:rPr lang="tr-TR" dirty="0"/>
              <a:t>Reklamcılık</a:t>
            </a:r>
          </a:p>
          <a:p>
            <a:pPr marL="285750" indent="-285750">
              <a:lnSpc>
                <a:spcPct val="150000"/>
              </a:lnSpc>
              <a:buFont typeface="Arial" panose="020B0604020202020204" pitchFamily="34" charset="0"/>
              <a:buChar char="•"/>
            </a:pPr>
            <a:r>
              <a:rPr lang="tr-TR" dirty="0"/>
              <a:t>Reklamcılık ve Halkla İlişkiler</a:t>
            </a:r>
          </a:p>
        </p:txBody>
      </p:sp>
      <p:sp>
        <p:nvSpPr>
          <p:cNvPr id="9" name="Metin kutusu 8">
            <a:extLst>
              <a:ext uri="{FF2B5EF4-FFF2-40B4-BE49-F238E27FC236}">
                <a16:creationId xmlns:a16="http://schemas.microsoft.com/office/drawing/2014/main" id="{97C5F1C8-DD1A-C666-3F0D-F6C873F52FF4}"/>
              </a:ext>
            </a:extLst>
          </p:cNvPr>
          <p:cNvSpPr txBox="1"/>
          <p:nvPr/>
        </p:nvSpPr>
        <p:spPr>
          <a:xfrm>
            <a:off x="2044518" y="6292334"/>
            <a:ext cx="7541934" cy="369332"/>
          </a:xfrm>
          <a:prstGeom prst="rect">
            <a:avLst/>
          </a:prstGeom>
          <a:noFill/>
        </p:spPr>
        <p:txBody>
          <a:bodyPr wrap="square">
            <a:spAutoFit/>
          </a:bodyPr>
          <a:lstStyle/>
          <a:p>
            <a:r>
              <a:rPr lang="tr-TR" dirty="0"/>
              <a:t>https://www.pau.edu.tr/bmyo/tr/sayfa/halkla-iliskiler-ve-tanitim-3</a:t>
            </a:r>
          </a:p>
        </p:txBody>
      </p:sp>
      <p:pic>
        <p:nvPicPr>
          <p:cNvPr id="4" name="Picture 2" descr="Bekilli Meslek Yüksekokulu | Bekilli">
            <a:extLst>
              <a:ext uri="{FF2B5EF4-FFF2-40B4-BE49-F238E27FC236}">
                <a16:creationId xmlns:a16="http://schemas.microsoft.com/office/drawing/2014/main" id="{4409FD85-540C-9C0F-2CB2-B6E36846B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8224" y="954012"/>
            <a:ext cx="1293028" cy="129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677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98</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5537</TotalTime>
  <Words>5515</Words>
  <Application>Microsoft Office PowerPoint</Application>
  <PresentationFormat>Geniş ekran</PresentationFormat>
  <Paragraphs>815</Paragraphs>
  <Slides>98</Slides>
  <Notes>3</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98</vt:i4>
      </vt:variant>
    </vt:vector>
  </HeadingPairs>
  <TitlesOfParts>
    <vt:vector size="111" baseType="lpstr">
      <vt:lpstr>Arial</vt:lpstr>
      <vt:lpstr>Arial-BoldMT</vt:lpstr>
      <vt:lpstr>ArialMT</vt:lpstr>
      <vt:lpstr>Calibri</vt:lpstr>
      <vt:lpstr>Cambria</vt:lpstr>
      <vt:lpstr>Candara</vt:lpstr>
      <vt:lpstr>Century Gothic</vt:lpstr>
      <vt:lpstr>inherit</vt:lpstr>
      <vt:lpstr>Roboto</vt:lpstr>
      <vt:lpstr>Segoe Print</vt:lpstr>
      <vt:lpstr>Times New Roman</vt:lpstr>
      <vt:lpstr>Wingdings</vt:lpstr>
      <vt:lpstr>Uçak İzi</vt:lpstr>
      <vt:lpstr>PAMUKKALE ÜNİVERSİTESİ  oryantasyon programı 15 EYLÜL- 19 EYLÜL 2025</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ÖĞRENCİ DESTEK BİRİMİ (ÖDB)</vt:lpstr>
      <vt:lpstr>PowerPoint Sunusu</vt:lpstr>
      <vt:lpstr>KARİYER PLANLAMA VE UYGULAMA MERKEZİ</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Bekilli MYO Zeynep Şamil Girgin KAmpüsü</vt:lpstr>
      <vt:lpstr>Program hakkında bilgiler</vt:lpstr>
      <vt:lpstr>Akademik personeller</vt:lpstr>
      <vt:lpstr>MEZUNİYET KOŞULLARI </vt:lpstr>
      <vt:lpstr>Staj</vt:lpstr>
      <vt:lpstr>DGS İLE GEÇİŞ YAPILABİLECEK LİSANS PROGRAMLARI </vt:lpstr>
      <vt:lpstr>Öğrencilerimiz mezun olduğunda nerede iş imkanları Bulur?</vt:lpstr>
      <vt:lpstr>Bankacılık ve Sigortacılık Bölümü</vt:lpstr>
      <vt:lpstr>Bölümün Amacı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MUSTAFA SAVAS</cp:lastModifiedBy>
  <cp:revision>429</cp:revision>
  <dcterms:modified xsi:type="dcterms:W3CDTF">2025-09-12T16:58:44Z</dcterms:modified>
</cp:coreProperties>
</file>