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77" r:id="rId1"/>
  </p:sldMasterIdLst>
  <p:notesMasterIdLst>
    <p:notesMasterId r:id="rId73"/>
  </p:notesMasterIdLst>
  <p:handoutMasterIdLst>
    <p:handoutMasterId r:id="rId74"/>
  </p:handoutMasterIdLst>
  <p:sldIdLst>
    <p:sldId id="256" r:id="rId2"/>
    <p:sldId id="416" r:id="rId3"/>
    <p:sldId id="369" r:id="rId4"/>
    <p:sldId id="370" r:id="rId5"/>
    <p:sldId id="371" r:id="rId6"/>
    <p:sldId id="372" r:id="rId7"/>
    <p:sldId id="424" r:id="rId8"/>
    <p:sldId id="425" r:id="rId9"/>
    <p:sldId id="403" r:id="rId10"/>
    <p:sldId id="401" r:id="rId11"/>
    <p:sldId id="402" r:id="rId12"/>
    <p:sldId id="433" r:id="rId13"/>
    <p:sldId id="377" r:id="rId14"/>
    <p:sldId id="434" r:id="rId15"/>
    <p:sldId id="435" r:id="rId16"/>
    <p:sldId id="436" r:id="rId17"/>
    <p:sldId id="378" r:id="rId18"/>
    <p:sldId id="432" r:id="rId19"/>
    <p:sldId id="257" r:id="rId20"/>
    <p:sldId id="426" r:id="rId21"/>
    <p:sldId id="404" r:id="rId22"/>
    <p:sldId id="427" r:id="rId23"/>
    <p:sldId id="428" r:id="rId24"/>
    <p:sldId id="429" r:id="rId25"/>
    <p:sldId id="430" r:id="rId26"/>
    <p:sldId id="431" r:id="rId27"/>
    <p:sldId id="331" r:id="rId28"/>
    <p:sldId id="422" r:id="rId29"/>
    <p:sldId id="406" r:id="rId30"/>
    <p:sldId id="405" r:id="rId31"/>
    <p:sldId id="333" r:id="rId32"/>
    <p:sldId id="336" r:id="rId33"/>
    <p:sldId id="373" r:id="rId34"/>
    <p:sldId id="351" r:id="rId35"/>
    <p:sldId id="337" r:id="rId36"/>
    <p:sldId id="397" r:id="rId37"/>
    <p:sldId id="338" r:id="rId38"/>
    <p:sldId id="339" r:id="rId39"/>
    <p:sldId id="340" r:id="rId40"/>
    <p:sldId id="341" r:id="rId41"/>
    <p:sldId id="342" r:id="rId42"/>
    <p:sldId id="343" r:id="rId43"/>
    <p:sldId id="407" r:id="rId44"/>
    <p:sldId id="344" r:id="rId45"/>
    <p:sldId id="408" r:id="rId46"/>
    <p:sldId id="398" r:id="rId47"/>
    <p:sldId id="399" r:id="rId48"/>
    <p:sldId id="349" r:id="rId49"/>
    <p:sldId id="409" r:id="rId50"/>
    <p:sldId id="355" r:id="rId51"/>
    <p:sldId id="390" r:id="rId52"/>
    <p:sldId id="420" r:id="rId53"/>
    <p:sldId id="287" r:id="rId54"/>
    <p:sldId id="391" r:id="rId55"/>
    <p:sldId id="273" r:id="rId56"/>
    <p:sldId id="392" r:id="rId57"/>
    <p:sldId id="394" r:id="rId58"/>
    <p:sldId id="356" r:id="rId59"/>
    <p:sldId id="395" r:id="rId60"/>
    <p:sldId id="381" r:id="rId61"/>
    <p:sldId id="357" r:id="rId62"/>
    <p:sldId id="361" r:id="rId63"/>
    <p:sldId id="278" r:id="rId64"/>
    <p:sldId id="411" r:id="rId65"/>
    <p:sldId id="283" r:id="rId66"/>
    <p:sldId id="374" r:id="rId67"/>
    <p:sldId id="386" r:id="rId68"/>
    <p:sldId id="375" r:id="rId69"/>
    <p:sldId id="385" r:id="rId70"/>
    <p:sldId id="423" r:id="rId71"/>
    <p:sldId id="419" r:id="rId72"/>
  </p:sldIdLst>
  <p:sldSz cx="12192000" cy="6858000"/>
  <p:notesSz cx="9866313" cy="673576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9D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0DCCD5-F96C-4736-85C9-EF92BEE5A70F}" v="3" dt="2023-10-06T10:49:10.145"/>
  </p1510:revLst>
</p1510:revInfo>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3002" autoAdjust="0"/>
  </p:normalViewPr>
  <p:slideViewPr>
    <p:cSldViewPr snapToGrid="0">
      <p:cViewPr varScale="1">
        <p:scale>
          <a:sx n="68" d="100"/>
          <a:sy n="68" d="100"/>
        </p:scale>
        <p:origin x="-822" y="-1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79"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SAN TURKMEN" userId="4d5822bf-c22e-4201-be5e-0f9d0688c807" providerId="ADAL" clId="{980DCCD5-F96C-4736-85C9-EF92BEE5A70F}"/>
    <pc:docChg chg="custSel addSld delSld modSld">
      <pc:chgData name="HASAN TURKMEN" userId="4d5822bf-c22e-4201-be5e-0f9d0688c807" providerId="ADAL" clId="{980DCCD5-F96C-4736-85C9-EF92BEE5A70F}" dt="2023-10-06T10:55:04.014" v="65" actId="20577"/>
      <pc:docMkLst>
        <pc:docMk/>
      </pc:docMkLst>
      <pc:sldChg chg="add">
        <pc:chgData name="HASAN TURKMEN" userId="4d5822bf-c22e-4201-be5e-0f9d0688c807" providerId="ADAL" clId="{980DCCD5-F96C-4736-85C9-EF92BEE5A70F}" dt="2023-10-06T10:45:36.042" v="36"/>
        <pc:sldMkLst>
          <pc:docMk/>
          <pc:sldMk cId="0" sldId="257"/>
        </pc:sldMkLst>
      </pc:sldChg>
      <pc:sldChg chg="del">
        <pc:chgData name="HASAN TURKMEN" userId="4d5822bf-c22e-4201-be5e-0f9d0688c807" providerId="ADAL" clId="{980DCCD5-F96C-4736-85C9-EF92BEE5A70F}" dt="2023-10-05T20:08:36.057" v="2" actId="47"/>
        <pc:sldMkLst>
          <pc:docMk/>
          <pc:sldMk cId="1555888675" sldId="257"/>
        </pc:sldMkLst>
      </pc:sldChg>
      <pc:sldChg chg="del">
        <pc:chgData name="HASAN TURKMEN" userId="4d5822bf-c22e-4201-be5e-0f9d0688c807" providerId="ADAL" clId="{980DCCD5-F96C-4736-85C9-EF92BEE5A70F}" dt="2023-10-05T20:00:22.369" v="0" actId="47"/>
        <pc:sldMkLst>
          <pc:docMk/>
          <pc:sldMk cId="3729661917" sldId="261"/>
        </pc:sldMkLst>
      </pc:sldChg>
      <pc:sldChg chg="del">
        <pc:chgData name="HASAN TURKMEN" userId="4d5822bf-c22e-4201-be5e-0f9d0688c807" providerId="ADAL" clId="{980DCCD5-F96C-4736-85C9-EF92BEE5A70F}" dt="2023-10-05T20:08:46.461" v="8" actId="47"/>
        <pc:sldMkLst>
          <pc:docMk/>
          <pc:sldMk cId="1607552062" sldId="262"/>
        </pc:sldMkLst>
      </pc:sldChg>
      <pc:sldChg chg="del">
        <pc:chgData name="HASAN TURKMEN" userId="4d5822bf-c22e-4201-be5e-0f9d0688c807" providerId="ADAL" clId="{980DCCD5-F96C-4736-85C9-EF92BEE5A70F}" dt="2023-10-05T20:08:45.166" v="7" actId="47"/>
        <pc:sldMkLst>
          <pc:docMk/>
          <pc:sldMk cId="2902814884" sldId="263"/>
        </pc:sldMkLst>
      </pc:sldChg>
      <pc:sldChg chg="del">
        <pc:chgData name="HASAN TURKMEN" userId="4d5822bf-c22e-4201-be5e-0f9d0688c807" providerId="ADAL" clId="{980DCCD5-F96C-4736-85C9-EF92BEE5A70F}" dt="2023-10-05T20:08:42.776" v="6" actId="47"/>
        <pc:sldMkLst>
          <pc:docMk/>
          <pc:sldMk cId="1449796451" sldId="264"/>
        </pc:sldMkLst>
      </pc:sldChg>
      <pc:sldChg chg="del">
        <pc:chgData name="HASAN TURKMEN" userId="4d5822bf-c22e-4201-be5e-0f9d0688c807" providerId="ADAL" clId="{980DCCD5-F96C-4736-85C9-EF92BEE5A70F}" dt="2023-10-05T20:08:41.728" v="5" actId="47"/>
        <pc:sldMkLst>
          <pc:docMk/>
          <pc:sldMk cId="3420652931" sldId="265"/>
        </pc:sldMkLst>
      </pc:sldChg>
      <pc:sldChg chg="del">
        <pc:chgData name="HASAN TURKMEN" userId="4d5822bf-c22e-4201-be5e-0f9d0688c807" providerId="ADAL" clId="{980DCCD5-F96C-4736-85C9-EF92BEE5A70F}" dt="2023-10-05T20:08:40.103" v="4" actId="47"/>
        <pc:sldMkLst>
          <pc:docMk/>
          <pc:sldMk cId="3971765728" sldId="266"/>
        </pc:sldMkLst>
      </pc:sldChg>
      <pc:sldChg chg="del">
        <pc:chgData name="HASAN TURKMEN" userId="4d5822bf-c22e-4201-be5e-0f9d0688c807" providerId="ADAL" clId="{980DCCD5-F96C-4736-85C9-EF92BEE5A70F}" dt="2023-10-05T20:10:28.076" v="14" actId="47"/>
        <pc:sldMkLst>
          <pc:docMk/>
          <pc:sldMk cId="3366302389" sldId="352"/>
        </pc:sldMkLst>
      </pc:sldChg>
      <pc:sldChg chg="del">
        <pc:chgData name="HASAN TURKMEN" userId="4d5822bf-c22e-4201-be5e-0f9d0688c807" providerId="ADAL" clId="{980DCCD5-F96C-4736-85C9-EF92BEE5A70F}" dt="2023-10-05T20:10:22.726" v="13" actId="47"/>
        <pc:sldMkLst>
          <pc:docMk/>
          <pc:sldMk cId="2954546772" sldId="353"/>
        </pc:sldMkLst>
      </pc:sldChg>
      <pc:sldChg chg="del">
        <pc:chgData name="HASAN TURKMEN" userId="4d5822bf-c22e-4201-be5e-0f9d0688c807" providerId="ADAL" clId="{980DCCD5-F96C-4736-85C9-EF92BEE5A70F}" dt="2023-10-05T20:10:33.499" v="15" actId="47"/>
        <pc:sldMkLst>
          <pc:docMk/>
          <pc:sldMk cId="280394440" sldId="354"/>
        </pc:sldMkLst>
      </pc:sldChg>
      <pc:sldChg chg="add del">
        <pc:chgData name="HASAN TURKMEN" userId="4d5822bf-c22e-4201-be5e-0f9d0688c807" providerId="ADAL" clId="{980DCCD5-F96C-4736-85C9-EF92BEE5A70F}" dt="2023-10-05T20:13:28.194" v="35" actId="47"/>
        <pc:sldMkLst>
          <pc:docMk/>
          <pc:sldMk cId="2407517949" sldId="368"/>
        </pc:sldMkLst>
      </pc:sldChg>
      <pc:sldChg chg="add">
        <pc:chgData name="HASAN TURKMEN" userId="4d5822bf-c22e-4201-be5e-0f9d0688c807" providerId="ADAL" clId="{980DCCD5-F96C-4736-85C9-EF92BEE5A70F}" dt="2023-10-05T20:13:04.427" v="34"/>
        <pc:sldMkLst>
          <pc:docMk/>
          <pc:sldMk cId="2804934040" sldId="369"/>
        </pc:sldMkLst>
      </pc:sldChg>
      <pc:sldChg chg="add">
        <pc:chgData name="HASAN TURKMEN" userId="4d5822bf-c22e-4201-be5e-0f9d0688c807" providerId="ADAL" clId="{980DCCD5-F96C-4736-85C9-EF92BEE5A70F}" dt="2023-10-05T20:13:04.427" v="34"/>
        <pc:sldMkLst>
          <pc:docMk/>
          <pc:sldMk cId="4013077915" sldId="370"/>
        </pc:sldMkLst>
      </pc:sldChg>
      <pc:sldChg chg="add">
        <pc:chgData name="HASAN TURKMEN" userId="4d5822bf-c22e-4201-be5e-0f9d0688c807" providerId="ADAL" clId="{980DCCD5-F96C-4736-85C9-EF92BEE5A70F}" dt="2023-10-05T20:13:04.427" v="34"/>
        <pc:sldMkLst>
          <pc:docMk/>
          <pc:sldMk cId="2790224785" sldId="371"/>
        </pc:sldMkLst>
      </pc:sldChg>
      <pc:sldChg chg="add">
        <pc:chgData name="HASAN TURKMEN" userId="4d5822bf-c22e-4201-be5e-0f9d0688c807" providerId="ADAL" clId="{980DCCD5-F96C-4736-85C9-EF92BEE5A70F}" dt="2023-10-05T20:13:04.427" v="34"/>
        <pc:sldMkLst>
          <pc:docMk/>
          <pc:sldMk cId="1644142846" sldId="372"/>
        </pc:sldMkLst>
      </pc:sldChg>
      <pc:sldChg chg="del">
        <pc:chgData name="HASAN TURKMEN" userId="4d5822bf-c22e-4201-be5e-0f9d0688c807" providerId="ADAL" clId="{980DCCD5-F96C-4736-85C9-EF92BEE5A70F}" dt="2023-10-05T20:08:32.308" v="1" actId="47"/>
        <pc:sldMkLst>
          <pc:docMk/>
          <pc:sldMk cId="3216323617" sldId="372"/>
        </pc:sldMkLst>
      </pc:sldChg>
      <pc:sldChg chg="del">
        <pc:chgData name="HASAN TURKMEN" userId="4d5822bf-c22e-4201-be5e-0f9d0688c807" providerId="ADAL" clId="{980DCCD5-F96C-4736-85C9-EF92BEE5A70F}" dt="2023-10-05T20:08:38.219" v="3" actId="47"/>
        <pc:sldMkLst>
          <pc:docMk/>
          <pc:sldMk cId="2031466363" sldId="376"/>
        </pc:sldMkLst>
      </pc:sldChg>
      <pc:sldChg chg="modSp add mod">
        <pc:chgData name="HASAN TURKMEN" userId="4d5822bf-c22e-4201-be5e-0f9d0688c807" providerId="ADAL" clId="{980DCCD5-F96C-4736-85C9-EF92BEE5A70F}" dt="2023-10-06T10:49:11.223" v="39" actId="27636"/>
        <pc:sldMkLst>
          <pc:docMk/>
          <pc:sldMk cId="918830923" sldId="377"/>
        </pc:sldMkLst>
        <pc:spChg chg="mod">
          <ac:chgData name="HASAN TURKMEN" userId="4d5822bf-c22e-4201-be5e-0f9d0688c807" providerId="ADAL" clId="{980DCCD5-F96C-4736-85C9-EF92BEE5A70F}" dt="2023-10-06T10:49:11.223" v="39" actId="27636"/>
          <ac:spMkLst>
            <pc:docMk/>
            <pc:sldMk cId="918830923" sldId="377"/>
            <ac:spMk id="16" creationId="{38DDB0D8-53D4-4116-B298-C25006FBC45C}"/>
          </ac:spMkLst>
        </pc:spChg>
      </pc:sldChg>
      <pc:sldChg chg="modSp add mod">
        <pc:chgData name="HASAN TURKMEN" userId="4d5822bf-c22e-4201-be5e-0f9d0688c807" providerId="ADAL" clId="{980DCCD5-F96C-4736-85C9-EF92BEE5A70F}" dt="2023-10-06T10:49:11.301" v="41" actId="27636"/>
        <pc:sldMkLst>
          <pc:docMk/>
          <pc:sldMk cId="1169742284" sldId="378"/>
        </pc:sldMkLst>
        <pc:spChg chg="mod">
          <ac:chgData name="HASAN TURKMEN" userId="4d5822bf-c22e-4201-be5e-0f9d0688c807" providerId="ADAL" clId="{980DCCD5-F96C-4736-85C9-EF92BEE5A70F}" dt="2023-10-06T10:49:11.301" v="41" actId="27636"/>
          <ac:spMkLst>
            <pc:docMk/>
            <pc:sldMk cId="1169742284" sldId="378"/>
            <ac:spMk id="3" creationId="{C181388E-194C-4C4D-A4C6-8A919FC85C81}"/>
          </ac:spMkLst>
        </pc:spChg>
      </pc:sldChg>
      <pc:sldChg chg="del">
        <pc:chgData name="HASAN TURKMEN" userId="4d5822bf-c22e-4201-be5e-0f9d0688c807" providerId="ADAL" clId="{980DCCD5-F96C-4736-85C9-EF92BEE5A70F}" dt="2023-10-05T20:11:23.023" v="18" actId="47"/>
        <pc:sldMkLst>
          <pc:docMk/>
          <pc:sldMk cId="398466609" sldId="388"/>
        </pc:sldMkLst>
      </pc:sldChg>
      <pc:sldChg chg="del">
        <pc:chgData name="HASAN TURKMEN" userId="4d5822bf-c22e-4201-be5e-0f9d0688c807" providerId="ADAL" clId="{980DCCD5-F96C-4736-85C9-EF92BEE5A70F}" dt="2023-10-05T20:10:54.015" v="16" actId="47"/>
        <pc:sldMkLst>
          <pc:docMk/>
          <pc:sldMk cId="2627848038" sldId="393"/>
        </pc:sldMkLst>
      </pc:sldChg>
      <pc:sldChg chg="del">
        <pc:chgData name="HASAN TURKMEN" userId="4d5822bf-c22e-4201-be5e-0f9d0688c807" providerId="ADAL" clId="{980DCCD5-F96C-4736-85C9-EF92BEE5A70F}" dt="2023-10-05T20:08:47.766" v="9" actId="47"/>
        <pc:sldMkLst>
          <pc:docMk/>
          <pc:sldMk cId="3550270300" sldId="400"/>
        </pc:sldMkLst>
      </pc:sldChg>
      <pc:sldChg chg="del">
        <pc:chgData name="HASAN TURKMEN" userId="4d5822bf-c22e-4201-be5e-0f9d0688c807" providerId="ADAL" clId="{980DCCD5-F96C-4736-85C9-EF92BEE5A70F}" dt="2023-10-05T20:08:48.577" v="10" actId="47"/>
        <pc:sldMkLst>
          <pc:docMk/>
          <pc:sldMk cId="2031348608" sldId="401"/>
        </pc:sldMkLst>
      </pc:sldChg>
      <pc:sldChg chg="add">
        <pc:chgData name="HASAN TURKMEN" userId="4d5822bf-c22e-4201-be5e-0f9d0688c807" providerId="ADAL" clId="{980DCCD5-F96C-4736-85C9-EF92BEE5A70F}" dt="2023-10-05T20:13:04.427" v="34"/>
        <pc:sldMkLst>
          <pc:docMk/>
          <pc:sldMk cId="3737155552" sldId="401"/>
        </pc:sldMkLst>
      </pc:sldChg>
      <pc:sldChg chg="add">
        <pc:chgData name="HASAN TURKMEN" userId="4d5822bf-c22e-4201-be5e-0f9d0688c807" providerId="ADAL" clId="{980DCCD5-F96C-4736-85C9-EF92BEE5A70F}" dt="2023-10-05T20:13:04.427" v="34"/>
        <pc:sldMkLst>
          <pc:docMk/>
          <pc:sldMk cId="3427785592" sldId="402"/>
        </pc:sldMkLst>
      </pc:sldChg>
      <pc:sldChg chg="del">
        <pc:chgData name="HASAN TURKMEN" userId="4d5822bf-c22e-4201-be5e-0f9d0688c807" providerId="ADAL" clId="{980DCCD5-F96C-4736-85C9-EF92BEE5A70F}" dt="2023-10-05T20:08:49.411" v="11" actId="47"/>
        <pc:sldMkLst>
          <pc:docMk/>
          <pc:sldMk cId="3558806114" sldId="402"/>
        </pc:sldMkLst>
      </pc:sldChg>
      <pc:sldChg chg="add">
        <pc:chgData name="HASAN TURKMEN" userId="4d5822bf-c22e-4201-be5e-0f9d0688c807" providerId="ADAL" clId="{980DCCD5-F96C-4736-85C9-EF92BEE5A70F}" dt="2023-10-05T20:13:04.427" v="34"/>
        <pc:sldMkLst>
          <pc:docMk/>
          <pc:sldMk cId="1682534481" sldId="403"/>
        </pc:sldMkLst>
      </pc:sldChg>
      <pc:sldChg chg="del">
        <pc:chgData name="HASAN TURKMEN" userId="4d5822bf-c22e-4201-be5e-0f9d0688c807" providerId="ADAL" clId="{980DCCD5-F96C-4736-85C9-EF92BEE5A70F}" dt="2023-10-05T20:11:24.477" v="19" actId="47"/>
        <pc:sldMkLst>
          <pc:docMk/>
          <pc:sldMk cId="1768924520" sldId="403"/>
        </pc:sldMkLst>
      </pc:sldChg>
      <pc:sldChg chg="del">
        <pc:chgData name="HASAN TURKMEN" userId="4d5822bf-c22e-4201-be5e-0f9d0688c807" providerId="ADAL" clId="{980DCCD5-F96C-4736-85C9-EF92BEE5A70F}" dt="2023-10-05T20:11:42.664" v="21" actId="47"/>
        <pc:sldMkLst>
          <pc:docMk/>
          <pc:sldMk cId="3118644159" sldId="404"/>
        </pc:sldMkLst>
      </pc:sldChg>
      <pc:sldChg chg="add">
        <pc:chgData name="HASAN TURKMEN" userId="4d5822bf-c22e-4201-be5e-0f9d0688c807" providerId="ADAL" clId="{980DCCD5-F96C-4736-85C9-EF92BEE5A70F}" dt="2023-10-05T20:13:04.427" v="34"/>
        <pc:sldMkLst>
          <pc:docMk/>
          <pc:sldMk cId="3736619723" sldId="404"/>
        </pc:sldMkLst>
      </pc:sldChg>
      <pc:sldChg chg="modSp mod">
        <pc:chgData name="HASAN TURKMEN" userId="4d5822bf-c22e-4201-be5e-0f9d0688c807" providerId="ADAL" clId="{980DCCD5-F96C-4736-85C9-EF92BEE5A70F}" dt="2023-10-05T20:09:30.908" v="12" actId="6549"/>
        <pc:sldMkLst>
          <pc:docMk/>
          <pc:sldMk cId="1998452000" sldId="405"/>
        </pc:sldMkLst>
        <pc:spChg chg="mod">
          <ac:chgData name="HASAN TURKMEN" userId="4d5822bf-c22e-4201-be5e-0f9d0688c807" providerId="ADAL" clId="{980DCCD5-F96C-4736-85C9-EF92BEE5A70F}" dt="2023-10-05T20:09:30.908" v="12" actId="6549"/>
          <ac:spMkLst>
            <pc:docMk/>
            <pc:sldMk cId="1998452000" sldId="405"/>
            <ac:spMk id="2" creationId="{00000000-0000-0000-0000-000000000000}"/>
          </ac:spMkLst>
        </pc:spChg>
      </pc:sldChg>
      <pc:sldChg chg="del">
        <pc:chgData name="HASAN TURKMEN" userId="4d5822bf-c22e-4201-be5e-0f9d0688c807" providerId="ADAL" clId="{980DCCD5-F96C-4736-85C9-EF92BEE5A70F}" dt="2023-10-05T20:11:25.827" v="20" actId="47"/>
        <pc:sldMkLst>
          <pc:docMk/>
          <pc:sldMk cId="2783602982" sldId="412"/>
        </pc:sldMkLst>
      </pc:sldChg>
      <pc:sldChg chg="del">
        <pc:chgData name="HASAN TURKMEN" userId="4d5822bf-c22e-4201-be5e-0f9d0688c807" providerId="ADAL" clId="{980DCCD5-F96C-4736-85C9-EF92BEE5A70F}" dt="2023-10-05T20:11:20.916" v="17" actId="47"/>
        <pc:sldMkLst>
          <pc:docMk/>
          <pc:sldMk cId="3945014975" sldId="413"/>
        </pc:sldMkLst>
      </pc:sldChg>
      <pc:sldChg chg="del">
        <pc:chgData name="HASAN TURKMEN" userId="4d5822bf-c22e-4201-be5e-0f9d0688c807" providerId="ADAL" clId="{980DCCD5-F96C-4736-85C9-EF92BEE5A70F}" dt="2023-10-05T20:11:50.114" v="22" actId="47"/>
        <pc:sldMkLst>
          <pc:docMk/>
          <pc:sldMk cId="2653939132" sldId="415"/>
        </pc:sldMkLst>
      </pc:sldChg>
      <pc:sldChg chg="del">
        <pc:chgData name="HASAN TURKMEN" userId="4d5822bf-c22e-4201-be5e-0f9d0688c807" providerId="ADAL" clId="{980DCCD5-F96C-4736-85C9-EF92BEE5A70F}" dt="2023-10-05T20:11:53.859" v="24" actId="47"/>
        <pc:sldMkLst>
          <pc:docMk/>
          <pc:sldMk cId="1665290989" sldId="416"/>
        </pc:sldMkLst>
      </pc:sldChg>
      <pc:sldChg chg="add">
        <pc:chgData name="HASAN TURKMEN" userId="4d5822bf-c22e-4201-be5e-0f9d0688c807" providerId="ADAL" clId="{980DCCD5-F96C-4736-85C9-EF92BEE5A70F}" dt="2023-10-05T20:13:04.427" v="34"/>
        <pc:sldMkLst>
          <pc:docMk/>
          <pc:sldMk cId="2306486311" sldId="416"/>
        </pc:sldMkLst>
      </pc:sldChg>
      <pc:sldChg chg="delSp modSp mod">
        <pc:chgData name="HASAN TURKMEN" userId="4d5822bf-c22e-4201-be5e-0f9d0688c807" providerId="ADAL" clId="{980DCCD5-F96C-4736-85C9-EF92BEE5A70F}" dt="2023-10-05T20:12:28.908" v="33" actId="1076"/>
        <pc:sldMkLst>
          <pc:docMk/>
          <pc:sldMk cId="1320216740" sldId="419"/>
        </pc:sldMkLst>
        <pc:spChg chg="del mod">
          <ac:chgData name="HASAN TURKMEN" userId="4d5822bf-c22e-4201-be5e-0f9d0688c807" providerId="ADAL" clId="{980DCCD5-F96C-4736-85C9-EF92BEE5A70F}" dt="2023-10-05T20:12:09.432" v="28" actId="478"/>
          <ac:spMkLst>
            <pc:docMk/>
            <pc:sldMk cId="1320216740" sldId="419"/>
            <ac:spMk id="2" creationId="{00000000-0000-0000-0000-000000000000}"/>
          </ac:spMkLst>
        </pc:spChg>
        <pc:spChg chg="mod">
          <ac:chgData name="HASAN TURKMEN" userId="4d5822bf-c22e-4201-be5e-0f9d0688c807" providerId="ADAL" clId="{980DCCD5-F96C-4736-85C9-EF92BEE5A70F}" dt="2023-10-05T20:12:28.908" v="33" actId="1076"/>
          <ac:spMkLst>
            <pc:docMk/>
            <pc:sldMk cId="1320216740" sldId="419"/>
            <ac:spMk id="5" creationId="{077BD105-3B5F-417F-822F-A09F6E152759}"/>
          </ac:spMkLst>
        </pc:spChg>
        <pc:picChg chg="del">
          <ac:chgData name="HASAN TURKMEN" userId="4d5822bf-c22e-4201-be5e-0f9d0688c807" providerId="ADAL" clId="{980DCCD5-F96C-4736-85C9-EF92BEE5A70F}" dt="2023-10-05T20:12:03.594" v="25" actId="478"/>
          <ac:picMkLst>
            <pc:docMk/>
            <pc:sldMk cId="1320216740" sldId="419"/>
            <ac:picMk id="4" creationId="{00000000-0000-0000-0000-000000000000}"/>
          </ac:picMkLst>
        </pc:picChg>
      </pc:sldChg>
      <pc:sldChg chg="del">
        <pc:chgData name="HASAN TURKMEN" userId="4d5822bf-c22e-4201-be5e-0f9d0688c807" providerId="ADAL" clId="{980DCCD5-F96C-4736-85C9-EF92BEE5A70F}" dt="2023-10-05T20:11:51.842" v="23" actId="47"/>
        <pc:sldMkLst>
          <pc:docMk/>
          <pc:sldMk cId="1996392275" sldId="421"/>
        </pc:sldMkLst>
      </pc:sldChg>
      <pc:sldChg chg="modSp add mod">
        <pc:chgData name="HASAN TURKMEN" userId="4d5822bf-c22e-4201-be5e-0f9d0688c807" providerId="ADAL" clId="{980DCCD5-F96C-4736-85C9-EF92BEE5A70F}" dt="2023-10-06T10:54:14.500" v="63" actId="20577"/>
        <pc:sldMkLst>
          <pc:docMk/>
          <pc:sldMk cId="4137793050" sldId="424"/>
        </pc:sldMkLst>
        <pc:spChg chg="mod">
          <ac:chgData name="HASAN TURKMEN" userId="4d5822bf-c22e-4201-be5e-0f9d0688c807" providerId="ADAL" clId="{980DCCD5-F96C-4736-85C9-EF92BEE5A70F}" dt="2023-10-06T10:54:14.500" v="63" actId="20577"/>
          <ac:spMkLst>
            <pc:docMk/>
            <pc:sldMk cId="4137793050" sldId="424"/>
            <ac:spMk id="46082" creationId="{BAF71AE6-4538-4416-A915-83F6FF19113C}"/>
          </ac:spMkLst>
        </pc:spChg>
      </pc:sldChg>
      <pc:sldChg chg="modSp add mod setBg">
        <pc:chgData name="HASAN TURKMEN" userId="4d5822bf-c22e-4201-be5e-0f9d0688c807" providerId="ADAL" clId="{980DCCD5-F96C-4736-85C9-EF92BEE5A70F}" dt="2023-10-06T10:55:04.014" v="65" actId="20577"/>
        <pc:sldMkLst>
          <pc:docMk/>
          <pc:sldMk cId="2999381554" sldId="425"/>
        </pc:sldMkLst>
        <pc:spChg chg="mod">
          <ac:chgData name="HASAN TURKMEN" userId="4d5822bf-c22e-4201-be5e-0f9d0688c807" providerId="ADAL" clId="{980DCCD5-F96C-4736-85C9-EF92BEE5A70F}" dt="2023-10-06T10:55:04.014" v="65" actId="20577"/>
          <ac:spMkLst>
            <pc:docMk/>
            <pc:sldMk cId="2999381554" sldId="425"/>
            <ac:spMk id="21" creationId="{A245A69B-E4F8-4364-BC47-E0F478B18FBB}"/>
          </ac:spMkLst>
        </pc:spChg>
      </pc:sldChg>
      <pc:sldChg chg="add">
        <pc:chgData name="HASAN TURKMEN" userId="4d5822bf-c22e-4201-be5e-0f9d0688c807" providerId="ADAL" clId="{980DCCD5-F96C-4736-85C9-EF92BEE5A70F}" dt="2023-10-05T20:13:04.427" v="34"/>
        <pc:sldMkLst>
          <pc:docMk/>
          <pc:sldMk cId="4242985325" sldId="426"/>
        </pc:sldMkLst>
      </pc:sldChg>
      <pc:sldChg chg="add">
        <pc:chgData name="HASAN TURKMEN" userId="4d5822bf-c22e-4201-be5e-0f9d0688c807" providerId="ADAL" clId="{980DCCD5-F96C-4736-85C9-EF92BEE5A70F}" dt="2023-10-05T20:13:04.427" v="34"/>
        <pc:sldMkLst>
          <pc:docMk/>
          <pc:sldMk cId="533266465" sldId="427"/>
        </pc:sldMkLst>
      </pc:sldChg>
      <pc:sldChg chg="add">
        <pc:chgData name="HASAN TURKMEN" userId="4d5822bf-c22e-4201-be5e-0f9d0688c807" providerId="ADAL" clId="{980DCCD5-F96C-4736-85C9-EF92BEE5A70F}" dt="2023-10-05T20:13:04.427" v="34"/>
        <pc:sldMkLst>
          <pc:docMk/>
          <pc:sldMk cId="606599776" sldId="428"/>
        </pc:sldMkLst>
      </pc:sldChg>
      <pc:sldChg chg="add">
        <pc:chgData name="HASAN TURKMEN" userId="4d5822bf-c22e-4201-be5e-0f9d0688c807" providerId="ADAL" clId="{980DCCD5-F96C-4736-85C9-EF92BEE5A70F}" dt="2023-10-05T20:13:04.427" v="34"/>
        <pc:sldMkLst>
          <pc:docMk/>
          <pc:sldMk cId="3682414834" sldId="429"/>
        </pc:sldMkLst>
      </pc:sldChg>
      <pc:sldChg chg="add">
        <pc:chgData name="HASAN TURKMEN" userId="4d5822bf-c22e-4201-be5e-0f9d0688c807" providerId="ADAL" clId="{980DCCD5-F96C-4736-85C9-EF92BEE5A70F}" dt="2023-10-05T20:13:04.427" v="34"/>
        <pc:sldMkLst>
          <pc:docMk/>
          <pc:sldMk cId="3003444520" sldId="430"/>
        </pc:sldMkLst>
      </pc:sldChg>
      <pc:sldChg chg="add">
        <pc:chgData name="HASAN TURKMEN" userId="4d5822bf-c22e-4201-be5e-0f9d0688c807" providerId="ADAL" clId="{980DCCD5-F96C-4736-85C9-EF92BEE5A70F}" dt="2023-10-05T20:13:04.427" v="34"/>
        <pc:sldMkLst>
          <pc:docMk/>
          <pc:sldMk cId="1696154234" sldId="431"/>
        </pc:sldMkLst>
      </pc:sldChg>
      <pc:sldChg chg="add">
        <pc:chgData name="HASAN TURKMEN" userId="4d5822bf-c22e-4201-be5e-0f9d0688c807" providerId="ADAL" clId="{980DCCD5-F96C-4736-85C9-EF92BEE5A70F}" dt="2023-10-06T10:45:36.042" v="36"/>
        <pc:sldMkLst>
          <pc:docMk/>
          <pc:sldMk cId="0" sldId="432"/>
        </pc:sldMkLst>
      </pc:sldChg>
      <pc:sldChg chg="modSp add mod">
        <pc:chgData name="HASAN TURKMEN" userId="4d5822bf-c22e-4201-be5e-0f9d0688c807" providerId="ADAL" clId="{980DCCD5-F96C-4736-85C9-EF92BEE5A70F}" dt="2023-10-06T10:49:10.801" v="38" actId="27636"/>
        <pc:sldMkLst>
          <pc:docMk/>
          <pc:sldMk cId="132997522" sldId="433"/>
        </pc:sldMkLst>
        <pc:spChg chg="mod">
          <ac:chgData name="HASAN TURKMEN" userId="4d5822bf-c22e-4201-be5e-0f9d0688c807" providerId="ADAL" clId="{980DCCD5-F96C-4736-85C9-EF92BEE5A70F}" dt="2023-10-06T10:49:10.801" v="38" actId="27636"/>
          <ac:spMkLst>
            <pc:docMk/>
            <pc:sldMk cId="132997522" sldId="433"/>
            <ac:spMk id="16" creationId="{38DDB0D8-53D4-4116-B298-C25006FBC45C}"/>
          </ac:spMkLst>
        </pc:spChg>
      </pc:sldChg>
      <pc:sldChg chg="add">
        <pc:chgData name="HASAN TURKMEN" userId="4d5822bf-c22e-4201-be5e-0f9d0688c807" providerId="ADAL" clId="{980DCCD5-F96C-4736-85C9-EF92BEE5A70F}" dt="2023-10-06T10:49:10.129" v="37"/>
        <pc:sldMkLst>
          <pc:docMk/>
          <pc:sldMk cId="2608798333" sldId="434"/>
        </pc:sldMkLst>
      </pc:sldChg>
      <pc:sldChg chg="add">
        <pc:chgData name="HASAN TURKMEN" userId="4d5822bf-c22e-4201-be5e-0f9d0688c807" providerId="ADAL" clId="{980DCCD5-F96C-4736-85C9-EF92BEE5A70F}" dt="2023-10-06T10:49:10.129" v="37"/>
        <pc:sldMkLst>
          <pc:docMk/>
          <pc:sldMk cId="1387976941" sldId="435"/>
        </pc:sldMkLst>
      </pc:sldChg>
      <pc:sldChg chg="modSp add mod">
        <pc:chgData name="HASAN TURKMEN" userId="4d5822bf-c22e-4201-be5e-0f9d0688c807" providerId="ADAL" clId="{980DCCD5-F96C-4736-85C9-EF92BEE5A70F}" dt="2023-10-06T10:49:11.270" v="40" actId="27636"/>
        <pc:sldMkLst>
          <pc:docMk/>
          <pc:sldMk cId="3255735037" sldId="436"/>
        </pc:sldMkLst>
        <pc:spChg chg="mod">
          <ac:chgData name="HASAN TURKMEN" userId="4d5822bf-c22e-4201-be5e-0f9d0688c807" providerId="ADAL" clId="{980DCCD5-F96C-4736-85C9-EF92BEE5A70F}" dt="2023-10-06T10:49:11.270" v="40" actId="27636"/>
          <ac:spMkLst>
            <pc:docMk/>
            <pc:sldMk cId="3255735037" sldId="436"/>
            <ac:spMk id="3" creationId="{C181388E-194C-4C4D-A4C6-8A919FC85C8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5588628" y="0"/>
            <a:ext cx="4275402" cy="337958"/>
          </a:xfrm>
          <a:prstGeom prst="rect">
            <a:avLst/>
          </a:prstGeom>
        </p:spPr>
        <p:txBody>
          <a:bodyPr vert="horz" lIns="91440" tIns="45720" rIns="91440" bIns="45720" rtlCol="0"/>
          <a:lstStyle>
            <a:lvl1pPr algn="r">
              <a:defRPr sz="1200"/>
            </a:lvl1pPr>
          </a:lstStyle>
          <a:p>
            <a:fld id="{7CEEFFBD-CCA9-4344-8073-642F7A5F3707}" type="datetimeFigureOut">
              <a:rPr lang="tr-TR" smtClean="0"/>
              <a:t>6.10.2023</a:t>
            </a:fld>
            <a:endParaRPr lang="tr-TR"/>
          </a:p>
        </p:txBody>
      </p:sp>
      <p:sp>
        <p:nvSpPr>
          <p:cNvPr id="4" name="Altbilgi Yer Tutucusu 3"/>
          <p:cNvSpPr>
            <a:spLocks noGrp="1"/>
          </p:cNvSpPr>
          <p:nvPr>
            <p:ph type="ftr" sz="quarter" idx="2"/>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5588628" y="6397806"/>
            <a:ext cx="4275402" cy="337957"/>
          </a:xfrm>
          <a:prstGeom prst="rect">
            <a:avLst/>
          </a:prstGeom>
        </p:spPr>
        <p:txBody>
          <a:bodyPr vert="horz" lIns="91440" tIns="45720" rIns="91440" bIns="45720" rtlCol="0" anchor="b"/>
          <a:lstStyle>
            <a:lvl1pPr algn="r">
              <a:defRPr sz="1200"/>
            </a:lvl1pPr>
          </a:lstStyle>
          <a:p>
            <a:fld id="{6FA81262-D0CA-468A-8B5D-55AC27C999AA}" type="slidenum">
              <a:rPr lang="tr-TR" smtClean="0"/>
              <a:t>‹#›</a:t>
            </a:fld>
            <a:endParaRPr lang="tr-TR"/>
          </a:p>
        </p:txBody>
      </p:sp>
    </p:spTree>
    <p:extLst>
      <p:ext uri="{BB962C8B-B14F-4D97-AF65-F5344CB8AC3E}">
        <p14:creationId xmlns:p14="http://schemas.microsoft.com/office/powerpoint/2010/main" val="17325988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5588628" y="0"/>
            <a:ext cx="4275402" cy="337958"/>
          </a:xfrm>
          <a:prstGeom prst="rect">
            <a:avLst/>
          </a:prstGeom>
        </p:spPr>
        <p:txBody>
          <a:bodyPr vert="horz" lIns="91440" tIns="45720" rIns="91440" bIns="45720" rtlCol="0"/>
          <a:lstStyle>
            <a:lvl1pPr algn="r">
              <a:defRPr sz="1200"/>
            </a:lvl1pPr>
          </a:lstStyle>
          <a:p>
            <a:fld id="{E20ED9C9-2698-4758-98C7-592B44962890}" type="datetimeFigureOut">
              <a:rPr lang="tr-TR" smtClean="0"/>
              <a:t>6.10.2023</a:t>
            </a:fld>
            <a:endParaRPr lang="tr-TR"/>
          </a:p>
        </p:txBody>
      </p:sp>
      <p:sp>
        <p:nvSpPr>
          <p:cNvPr id="4" name="Slayt Görüntüsü Yer Tutucusu 3"/>
          <p:cNvSpPr>
            <a:spLocks noGrp="1" noRot="1" noChangeAspect="1"/>
          </p:cNvSpPr>
          <p:nvPr>
            <p:ph type="sldImg" idx="2"/>
          </p:nvPr>
        </p:nvSpPr>
        <p:spPr>
          <a:xfrm>
            <a:off x="2913063" y="841375"/>
            <a:ext cx="4040187" cy="22733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986632" y="3241586"/>
            <a:ext cx="7893050" cy="2652207"/>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5588628" y="6397806"/>
            <a:ext cx="4275402" cy="337957"/>
          </a:xfrm>
          <a:prstGeom prst="rect">
            <a:avLst/>
          </a:prstGeom>
        </p:spPr>
        <p:txBody>
          <a:bodyPr vert="horz" lIns="91440" tIns="45720" rIns="91440" bIns="45720" rtlCol="0" anchor="b"/>
          <a:lstStyle>
            <a:lvl1pPr algn="r">
              <a:defRPr sz="1200"/>
            </a:lvl1pPr>
          </a:lstStyle>
          <a:p>
            <a:fld id="{B111B67E-9989-4556-A9D5-2FDB13DC093C}" type="slidenum">
              <a:rPr lang="tr-TR" smtClean="0"/>
              <a:t>‹#›</a:t>
            </a:fld>
            <a:endParaRPr lang="tr-TR"/>
          </a:p>
        </p:txBody>
      </p:sp>
    </p:spTree>
    <p:extLst>
      <p:ext uri="{BB962C8B-B14F-4D97-AF65-F5344CB8AC3E}">
        <p14:creationId xmlns:p14="http://schemas.microsoft.com/office/powerpoint/2010/main" val="2750164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18F49A3F-5AA8-43C6-8AE6-34586C2E5FA8}" type="slidenum">
              <a:rPr lang="tr-TR" smtClean="0"/>
              <a:t>2</a:t>
            </a:fld>
            <a:endParaRPr lang="tr-TR"/>
          </a:p>
        </p:txBody>
      </p:sp>
    </p:spTree>
    <p:extLst>
      <p:ext uri="{BB962C8B-B14F-4D97-AF65-F5344CB8AC3E}">
        <p14:creationId xmlns:p14="http://schemas.microsoft.com/office/powerpoint/2010/main" val="3163223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18F49A3F-5AA8-43C6-8AE6-34586C2E5FA8}" type="slidenum">
              <a:rPr lang="tr-TR" smtClean="0"/>
              <a:t>8</a:t>
            </a:fld>
            <a:endParaRPr lang="tr-TR"/>
          </a:p>
        </p:txBody>
      </p:sp>
    </p:spTree>
    <p:extLst>
      <p:ext uri="{BB962C8B-B14F-4D97-AF65-F5344CB8AC3E}">
        <p14:creationId xmlns:p14="http://schemas.microsoft.com/office/powerpoint/2010/main" val="3677149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18F49A3F-5AA8-43C6-8AE6-34586C2E5FA8}" type="slidenum">
              <a:rPr lang="tr-TR" smtClean="0"/>
              <a:t>9</a:t>
            </a:fld>
            <a:endParaRPr lang="tr-TR"/>
          </a:p>
        </p:txBody>
      </p:sp>
    </p:spTree>
    <p:extLst>
      <p:ext uri="{BB962C8B-B14F-4D97-AF65-F5344CB8AC3E}">
        <p14:creationId xmlns:p14="http://schemas.microsoft.com/office/powerpoint/2010/main" val="3677149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18F49A3F-5AA8-43C6-8AE6-34586C2E5FA8}" type="slidenum">
              <a:rPr lang="tr-TR" smtClean="0"/>
              <a:t>10</a:t>
            </a:fld>
            <a:endParaRPr lang="tr-TR"/>
          </a:p>
        </p:txBody>
      </p:sp>
    </p:spTree>
    <p:extLst>
      <p:ext uri="{BB962C8B-B14F-4D97-AF65-F5344CB8AC3E}">
        <p14:creationId xmlns:p14="http://schemas.microsoft.com/office/powerpoint/2010/main" val="3677149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18F49A3F-5AA8-43C6-8AE6-34586C2E5FA8}" type="slidenum">
              <a:rPr lang="tr-TR" smtClean="0"/>
              <a:t>11</a:t>
            </a:fld>
            <a:endParaRPr lang="tr-TR"/>
          </a:p>
        </p:txBody>
      </p:sp>
    </p:spTree>
    <p:extLst>
      <p:ext uri="{BB962C8B-B14F-4D97-AF65-F5344CB8AC3E}">
        <p14:creationId xmlns:p14="http://schemas.microsoft.com/office/powerpoint/2010/main" val="36771494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tr-TR"/>
              <a:t>Asıl başlık stili için tıklatın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C98E333C-0E0A-4803-8230-B40CD90D0A26}" type="datetime1">
              <a:rPr lang="tr-TR" smtClean="0"/>
              <a:t>6.10.2023</a:t>
            </a:fld>
            <a:endParaRPr lang="tr-TR"/>
          </a:p>
        </p:txBody>
      </p:sp>
      <p:sp>
        <p:nvSpPr>
          <p:cNvPr id="5" name="Footer Placeholder 4"/>
          <p:cNvSpPr>
            <a:spLocks noGrp="1"/>
          </p:cNvSpPr>
          <p:nvPr>
            <p:ph type="ftr" sz="quarter" idx="11"/>
          </p:nvPr>
        </p:nvSpPr>
        <p:spPr>
          <a:xfrm>
            <a:off x="1371600" y="4323845"/>
            <a:ext cx="6400800" cy="365125"/>
          </a:xfrm>
        </p:spPr>
        <p:txBody>
          <a:bodyPr/>
          <a:lstStyle/>
          <a:p>
            <a:endParaRPr lang="tr-TR"/>
          </a:p>
        </p:txBody>
      </p:sp>
      <p:sp>
        <p:nvSpPr>
          <p:cNvPr id="6" name="Slide Number Placeholder 5"/>
          <p:cNvSpPr>
            <a:spLocks noGrp="1"/>
          </p:cNvSpPr>
          <p:nvPr>
            <p:ph type="sldNum" sz="quarter" idx="12"/>
          </p:nvPr>
        </p:nvSpPr>
        <p:spPr>
          <a:xfrm>
            <a:off x="8077200" y="1430866"/>
            <a:ext cx="2743200"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400434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BF0EDF71-B6E0-4273-84A7-4D3B9EC77D0E}" type="datetime1">
              <a:rPr lang="tr-TR" smtClean="0"/>
              <a:t>6.10.2023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626054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0CBA3D7-DDD6-4BB1-9D64-D52E97D6A028}" type="datetime1">
              <a:rPr lang="tr-TR" smtClean="0"/>
              <a:t>6.10.2023</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226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tr-TR"/>
              <a:t>Asıl başlık stili için tıklatın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53EDD30A-DFA5-4FF5-897E-64E82230FFB6}" type="datetime1">
              <a:rPr lang="tr-TR" smtClean="0"/>
              <a:t>6.10.2023</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4058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57FDD535-A0D1-4EF2-8898-A104AD84F624}" type="datetime1">
              <a:rPr lang="tr-TR" smtClean="0"/>
              <a:t>6.10.2023</a:t>
            </a:fld>
            <a:endParaRPr lang="tr-TR"/>
          </a:p>
        </p:txBody>
      </p:sp>
      <p:sp>
        <p:nvSpPr>
          <p:cNvPr id="6" name="Footer Placeholder 5"/>
          <p:cNvSpPr>
            <a:spLocks noGrp="1"/>
          </p:cNvSpPr>
          <p:nvPr>
            <p:ph type="ftr" sz="quarter" idx="11"/>
          </p:nvPr>
        </p:nvSpPr>
        <p:spPr>
          <a:xfrm>
            <a:off x="685800" y="378883"/>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620946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tr-TR"/>
              <a:t>Asıl başlık stili için tıklatın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18A91A9C-B695-4083-A6F5-8B9EF5879B84}" type="datetime1">
              <a:rPr lang="tr-TR" smtClean="0"/>
              <a:t>6.10.2023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55802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tr-TR"/>
              <a:t>Asıl başlık stili için tıklatın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F2530E50-2441-4E32-A71F-24A31F2FA7FD}" type="datetime1">
              <a:rPr lang="tr-TR" smtClean="0"/>
              <a:t>6.10.2023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869276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BB10E2E-E656-40A8-96D1-7521BA806DF4}" type="datetime1">
              <a:rPr lang="tr-TR" smtClean="0"/>
              <a:t>6.10.2023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4143292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tr-TR"/>
              <a:t>Asıl başlık stili için tıklatın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ED97CEA5-9437-4251-A781-FBB2722D1FBF}" type="datetime1">
              <a:rPr lang="tr-TR" smtClean="0"/>
              <a:t>6.10.2023</a:t>
            </a:fld>
            <a:endParaRPr lang="tr-TR"/>
          </a:p>
        </p:txBody>
      </p:sp>
      <p:sp>
        <p:nvSpPr>
          <p:cNvPr id="5" name="Footer Placeholder 4"/>
          <p:cNvSpPr>
            <a:spLocks noGrp="1"/>
          </p:cNvSpPr>
          <p:nvPr>
            <p:ph type="ftr" sz="quarter" idx="11"/>
          </p:nvPr>
        </p:nvSpPr>
        <p:spPr>
          <a:xfrm>
            <a:off x="685800" y="381000"/>
            <a:ext cx="6991492" cy="36512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280219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10/6/2023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88001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1A8CC8C-9AFA-4121-B325-3F2A28710985}" type="datetime1">
              <a:rPr lang="tr-TR" smtClean="0"/>
              <a:t>6.10.2023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92903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tr-TR"/>
              <a:t>Asıl başlık stili için tıklatın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92D35E67-FD86-40F2-806D-437C1D1959CC}" type="datetime1">
              <a:rPr lang="tr-TR" smtClean="0"/>
              <a:t>6.10.2023</a:t>
            </a:fld>
            <a:endParaRPr lang="tr-TR"/>
          </a:p>
        </p:txBody>
      </p:sp>
      <p:sp>
        <p:nvSpPr>
          <p:cNvPr id="5" name="Footer Placeholder 4"/>
          <p:cNvSpPr>
            <a:spLocks noGrp="1"/>
          </p:cNvSpPr>
          <p:nvPr>
            <p:ph type="ftr" sz="quarter" idx="11"/>
          </p:nvPr>
        </p:nvSpPr>
        <p:spPr>
          <a:xfrm>
            <a:off x="685800" y="381001"/>
            <a:ext cx="6991492" cy="36406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96325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B127BAF2-6253-416D-8420-FD775B084F2D}" type="datetime1">
              <a:rPr lang="tr-TR" smtClean="0"/>
              <a:t>6.10.2023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376565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685800" y="3132666"/>
            <a:ext cx="5311775"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6172200" y="3132666"/>
            <a:ext cx="5334000"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569BCDCE-4778-4DC9-A0E9-9EBBAB377FAA}" type="datetime1">
              <a:rPr lang="tr-TR" smtClean="0"/>
              <a:t>6.10.2023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70458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B4511048-326D-4314-A963-5ADC466A5D81}" type="datetime1">
              <a:rPr lang="tr-TR" smtClean="0"/>
              <a:t>6.10.2023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772157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3CD3F0-9FA3-49B3-991E-11BF67EC13DE}" type="datetime1">
              <a:rPr lang="tr-TR" smtClean="0"/>
              <a:t>6.10.2023</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0798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tr-TR"/>
              <a:t>Asıl başlık stili için tıklatın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9C29C719-6846-4ADA-AEBE-5A3F1C2F71BC}" type="datetime1">
              <a:rPr lang="tr-TR" smtClean="0"/>
              <a:t>6.10.2023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578947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1CF82122-8B02-4308-8BAB-1751DBDF6E06}" type="datetime1">
              <a:rPr lang="tr-TR" smtClean="0"/>
              <a:t>6.10.2023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26315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F4DBC28-A9D8-4A72-ABEC-7B4C40620B52}" type="datetime1">
              <a:rPr lang="tr-TR" smtClean="0"/>
              <a:t>6.10.2023</a:t>
            </a:fld>
            <a:endParaRPr lang="tr-T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302176B-0E47-46AC-8F43-DAB4B8A37D06}" type="slidenum">
              <a:rPr lang="tr-TR" smtClean="0"/>
              <a:pPr/>
              <a:t>‹#›</a:t>
            </a:fld>
            <a:endParaRPr lang="tr-TR"/>
          </a:p>
        </p:txBody>
      </p:sp>
    </p:spTree>
    <p:extLst>
      <p:ext uri="{BB962C8B-B14F-4D97-AF65-F5344CB8AC3E}">
        <p14:creationId xmlns:p14="http://schemas.microsoft.com/office/powerpoint/2010/main" val="3711045985"/>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 id="2147484189" r:id="rId12"/>
    <p:sldLayoutId id="2147484190" r:id="rId13"/>
    <p:sldLayoutId id="2147484191" r:id="rId14"/>
    <p:sldLayoutId id="2147484192" r:id="rId15"/>
    <p:sldLayoutId id="2147484193" r:id="rId16"/>
    <p:sldLayoutId id="2147484194" r:id="rId17"/>
    <p:sldLayoutId id="2147484195" r:id="rId18"/>
  </p:sldLayoutIdLst>
  <p:hf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image" Target="../media/image30.png"/><Relationship Id="rId1" Type="http://schemas.openxmlformats.org/officeDocument/2006/relationships/slideLayout" Target="../slideLayouts/slideLayout18.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40.png"/><Relationship Id="rId1" Type="http://schemas.openxmlformats.org/officeDocument/2006/relationships/slideLayout" Target="../slideLayouts/slideLayout18.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png"/><Relationship Id="rId10" Type="http://schemas.openxmlformats.org/officeDocument/2006/relationships/image" Target="../media/image48.jpeg"/><Relationship Id="rId4" Type="http://schemas.openxmlformats.org/officeDocument/2006/relationships/image" Target="../media/image42.png"/><Relationship Id="rId9"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www.pau.edu.tr/oidb/tr/sayfa/yonetmelik" TargetMode="Externa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pusula.pau.edu.tr/" TargetMode="External"/><Relationship Id="rId2" Type="http://schemas.openxmlformats.org/officeDocument/2006/relationships/hyperlink" Target="http://pusula.pau.edu.tr/" TargetMode="Externa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s://www.youtube.com/watch?v=cQ2n1IOMPoY"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7.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www.pau.edu.tr/uluslararasi/tr" TargetMode="External"/><Relationship Id="rId7" Type="http://schemas.openxmlformats.org/officeDocument/2006/relationships/image" Target="../media/image77.png"/><Relationship Id="rId2" Type="http://schemas.openxmlformats.org/officeDocument/2006/relationships/hyperlink" Target="http://www.pau.edu.tr/farabi/tr/" TargetMode="Externa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image" Target="../media/image79.jpeg"/><Relationship Id="rId7" Type="http://schemas.openxmlformats.org/officeDocument/2006/relationships/image" Target="../media/image83.jpeg"/><Relationship Id="rId12" Type="http://schemas.openxmlformats.org/officeDocument/2006/relationships/image" Target="../media/image88.pn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82.jpeg"/><Relationship Id="rId11" Type="http://schemas.openxmlformats.org/officeDocument/2006/relationships/image" Target="../media/image87.png"/><Relationship Id="rId5" Type="http://schemas.openxmlformats.org/officeDocument/2006/relationships/image" Target="../media/image81.jpeg"/><Relationship Id="rId15" Type="http://schemas.openxmlformats.org/officeDocument/2006/relationships/image" Target="../media/image91.jpeg"/><Relationship Id="rId10" Type="http://schemas.openxmlformats.org/officeDocument/2006/relationships/image" Target="../media/image86.png"/><Relationship Id="rId4" Type="http://schemas.openxmlformats.org/officeDocument/2006/relationships/image" Target="../media/image80.jpeg"/><Relationship Id="rId9" Type="http://schemas.openxmlformats.org/officeDocument/2006/relationships/image" Target="../media/image85.jpeg"/><Relationship Id="rId14" Type="http://schemas.openxmlformats.org/officeDocument/2006/relationships/image" Target="../media/image90.jpeg"/></Relationships>
</file>

<file path=ppt/slides/_rels/slide52.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www.pau.edu.tr/sks/tr/sayfa/topluluklar" TargetMode="External"/><Relationship Id="rId1" Type="http://schemas.openxmlformats.org/officeDocument/2006/relationships/slideLayout" Target="../slideLayouts/slideLayout2.xml"/><Relationship Id="rId4" Type="http://schemas.microsoft.com/office/2007/relationships/hdphoto" Target="../media/hdphoto5.wdp"/></Relationships>
</file>

<file path=ppt/slides/_rels/slide54.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2.xml"/><Relationship Id="rId5" Type="http://schemas.openxmlformats.org/officeDocument/2006/relationships/image" Target="../media/image97.jpg"/><Relationship Id="rId4" Type="http://schemas.openxmlformats.org/officeDocument/2006/relationships/image" Target="../media/image96.png"/></Relationships>
</file>

<file path=ppt/slides/_rels/slide5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hyperlink" Target="http://kutuphane.pau.edu.tr/"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hyperlink" Target="http://www.pau.edu.tr/sks/"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www.pau.edu.tr/psikiyatri" TargetMode="External"/><Relationship Id="rId2" Type="http://schemas.openxmlformats.org/officeDocument/2006/relationships/hyperlink" Target="http://www.pau.edu.tr/hastane" TargetMode="External"/><Relationship Id="rId1" Type="http://schemas.openxmlformats.org/officeDocument/2006/relationships/slideLayout" Target="../slideLayouts/slideLayout2.xml"/><Relationship Id="rId4" Type="http://schemas.openxmlformats.org/officeDocument/2006/relationships/image" Target="../media/image102.jpg"/></Relationships>
</file>

<file path=ppt/slides/_rels/slide5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111.jpg"/><Relationship Id="rId3" Type="http://schemas.openxmlformats.org/officeDocument/2006/relationships/image" Target="../media/image106.png"/><Relationship Id="rId7" Type="http://schemas.openxmlformats.org/officeDocument/2006/relationships/image" Target="../media/image110.jp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jpg"/><Relationship Id="rId4" Type="http://schemas.openxmlformats.org/officeDocument/2006/relationships/image" Target="../media/image107.png"/><Relationship Id="rId9" Type="http://schemas.openxmlformats.org/officeDocument/2006/relationships/image" Target="../media/image112.jpeg"/></Relationships>
</file>

<file path=ppt/slides/_rels/slide6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5" Type="http://schemas.openxmlformats.org/officeDocument/2006/relationships/image" Target="../media/image116.jpeg"/><Relationship Id="rId4" Type="http://schemas.openxmlformats.org/officeDocument/2006/relationships/image" Target="../media/image115.jpeg"/></Relationships>
</file>

<file path=ppt/slides/_rels/slide6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hyperlink" Target="http://spormerkezi.pau.edu.tr/" TargetMode="External"/><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64.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hyperlink" Target="https://pusula.pau.edu.tr/Login.aspx"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6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slideLayout" Target="../slideLayouts/slideLayout7.xml"/><Relationship Id="rId4" Type="http://schemas.openxmlformats.org/officeDocument/2006/relationships/image" Target="../media/image126.jpeg"/></Relationships>
</file>

<file path=ppt/slides/_rels/slide6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 Id="rId5" Type="http://schemas.openxmlformats.org/officeDocument/2006/relationships/image" Target="../media/image130.png"/><Relationship Id="rId4" Type="http://schemas.openxmlformats.org/officeDocument/2006/relationships/image" Target="../media/image129.png"/></Relationships>
</file>

<file path=ppt/slides/_rels/slide69.xml.rels><?xml version="1.0" encoding="UTF-8" standalone="yes"?>
<Relationships xmlns="http://schemas.openxmlformats.org/package/2006/relationships"><Relationship Id="rId8" Type="http://schemas.openxmlformats.org/officeDocument/2006/relationships/image" Target="../media/image137.jpg"/><Relationship Id="rId3" Type="http://schemas.openxmlformats.org/officeDocument/2006/relationships/image" Target="../media/image132.jpeg"/><Relationship Id="rId7" Type="http://schemas.openxmlformats.org/officeDocument/2006/relationships/image" Target="../media/image136.jpg"/><Relationship Id="rId2" Type="http://schemas.openxmlformats.org/officeDocument/2006/relationships/image" Target="../media/image131.jpeg"/><Relationship Id="rId1" Type="http://schemas.openxmlformats.org/officeDocument/2006/relationships/slideLayout" Target="../slideLayouts/slideLayout7.xml"/><Relationship Id="rId6" Type="http://schemas.openxmlformats.org/officeDocument/2006/relationships/image" Target="../media/image135.jpeg"/><Relationship Id="rId5" Type="http://schemas.openxmlformats.org/officeDocument/2006/relationships/image" Target="../media/image134.png"/><Relationship Id="rId4" Type="http://schemas.openxmlformats.org/officeDocument/2006/relationships/image" Target="../media/image133.png"/><Relationship Id="rId9" Type="http://schemas.openxmlformats.org/officeDocument/2006/relationships/image" Target="../media/image138.pn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799999" y="2486408"/>
            <a:ext cx="8455104" cy="1341121"/>
          </a:xfrm>
        </p:spPr>
        <p:txBody>
          <a:bodyPr>
            <a:noAutofit/>
          </a:bodyPr>
          <a:lstStyle/>
          <a:p>
            <a:pPr algn="ctr">
              <a:lnSpc>
                <a:spcPct val="100000"/>
              </a:lnSpc>
            </a:pPr>
            <a:r>
              <a:rPr lang="tr-TR" sz="3200" b="1" dirty="0">
                <a:solidFill>
                  <a:srgbClr val="002060"/>
                </a:solidFill>
              </a:rPr>
              <a:t>PAMUKKALE ÜNİVERSİTESİ</a:t>
            </a:r>
            <a:r>
              <a:rPr lang="tr-TR" sz="2800" dirty="0">
                <a:solidFill>
                  <a:srgbClr val="002060"/>
                </a:solidFill>
              </a:rPr>
              <a:t/>
            </a:r>
            <a:br>
              <a:rPr lang="tr-TR" sz="2800" dirty="0">
                <a:solidFill>
                  <a:srgbClr val="002060"/>
                </a:solidFill>
              </a:rPr>
            </a:br>
            <a:r>
              <a:rPr lang="tr-TR" sz="2800" dirty="0">
                <a:solidFill>
                  <a:srgbClr val="002060"/>
                </a:solidFill>
              </a:rPr>
              <a:t/>
            </a:r>
            <a:br>
              <a:rPr lang="tr-TR" sz="2800" dirty="0">
                <a:solidFill>
                  <a:srgbClr val="002060"/>
                </a:solidFill>
              </a:rPr>
            </a:br>
            <a:r>
              <a:rPr lang="tr-TR" sz="2800" dirty="0">
                <a:solidFill>
                  <a:srgbClr val="002060"/>
                </a:solidFill>
              </a:rPr>
              <a:t>oryantasyon programı</a:t>
            </a:r>
            <a:br>
              <a:rPr lang="tr-TR" sz="2800" dirty="0">
                <a:solidFill>
                  <a:srgbClr val="002060"/>
                </a:solidFill>
              </a:rPr>
            </a:br>
            <a:r>
              <a:rPr lang="tr-TR" sz="2800" i="1" cap="none" dirty="0">
                <a:solidFill>
                  <a:srgbClr val="002060"/>
                </a:solidFill>
              </a:rPr>
              <a:t>02-06 EKİM 2023</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666" y="1533908"/>
            <a:ext cx="1885184" cy="1885184"/>
          </a:xfrm>
          <a:prstGeom prst="rect">
            <a:avLst/>
          </a:prstGeom>
        </p:spPr>
      </p:pic>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9312376" y="1533908"/>
            <a:ext cx="1885453" cy="1886400"/>
          </a:xfrm>
          <a:prstGeom prst="rect">
            <a:avLst/>
          </a:prstGeom>
        </p:spPr>
      </p:pic>
      <p:sp>
        <p:nvSpPr>
          <p:cNvPr id="7" name="Başlık 1"/>
          <p:cNvSpPr txBox="1">
            <a:spLocks/>
          </p:cNvSpPr>
          <p:nvPr/>
        </p:nvSpPr>
        <p:spPr>
          <a:xfrm>
            <a:off x="3843224" y="4255770"/>
            <a:ext cx="4368654" cy="6705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ctr"/>
            <a:r>
              <a:rPr lang="tr-TR" sz="2400" cap="none" dirty="0">
                <a:solidFill>
                  <a:srgbClr val="002060"/>
                </a:solidFill>
                <a:latin typeface="Century Gothic" panose="020B0502020202020204" pitchFamily="34" charset="0"/>
              </a:rPr>
              <a:t>www.pau.edu.tr/pdrem</a:t>
            </a:r>
          </a:p>
        </p:txBody>
      </p:sp>
    </p:spTree>
    <p:extLst>
      <p:ext uri="{BB962C8B-B14F-4D97-AF65-F5344CB8AC3E}">
        <p14:creationId xmlns:p14="http://schemas.microsoft.com/office/powerpoint/2010/main" val="544542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3">
            <a:extLst>
              <a:ext uri="{FF2B5EF4-FFF2-40B4-BE49-F238E27FC236}">
                <a16:creationId xmlns:a16="http://schemas.microsoft.com/office/drawing/2014/main" xmlns="" id="{A245A69B-E4F8-4364-BC47-E0F478B18FBB}"/>
              </a:ext>
            </a:extLst>
          </p:cNvPr>
          <p:cNvSpPr txBox="1">
            <a:spLocks/>
          </p:cNvSpPr>
          <p:nvPr/>
        </p:nvSpPr>
        <p:spPr bwMode="auto">
          <a:xfrm>
            <a:off x="6400800" y="1426192"/>
            <a:ext cx="3913279" cy="229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182563" algn="l" rtl="0" fontAlgn="base">
              <a:spcBef>
                <a:spcPct val="20000"/>
              </a:spcBef>
              <a:spcAft>
                <a:spcPts val="300"/>
              </a:spcAft>
              <a:buClr>
                <a:srgbClr val="C3260C"/>
              </a:buClr>
              <a:buSzPct val="130000"/>
              <a:buFont typeface="Georgia" panose="02040502050405020303" pitchFamily="18" charset="0"/>
              <a:buChar char="*"/>
              <a:defRPr sz="2200" kern="1200">
                <a:solidFill>
                  <a:srgbClr val="404040"/>
                </a:solidFill>
                <a:latin typeface="+mn-lt"/>
                <a:ea typeface="+mn-ea"/>
                <a:cs typeface="+mn-cs"/>
              </a:defRPr>
            </a:lvl1pPr>
            <a:lvl2pPr marL="547688" indent="-182563" algn="l" rtl="0" fontAlgn="base">
              <a:spcBef>
                <a:spcPct val="20000"/>
              </a:spcBef>
              <a:spcAft>
                <a:spcPts val="300"/>
              </a:spcAft>
              <a:buClr>
                <a:srgbClr val="C3260C"/>
              </a:buClr>
              <a:buSzPct val="130000"/>
              <a:buFont typeface="Georgia" panose="02040502050405020303" pitchFamily="18" charset="0"/>
              <a:buChar char="*"/>
              <a:defRPr sz="2000" kern="1200">
                <a:solidFill>
                  <a:srgbClr val="404040"/>
                </a:solidFill>
                <a:latin typeface="+mn-lt"/>
                <a:ea typeface="+mn-ea"/>
                <a:cs typeface="+mn-cs"/>
              </a:defRPr>
            </a:lvl2pPr>
            <a:lvl3pPr marL="822325" indent="-182563" algn="l" rtl="0" fontAlgn="base">
              <a:spcBef>
                <a:spcPct val="20000"/>
              </a:spcBef>
              <a:spcAft>
                <a:spcPts val="300"/>
              </a:spcAft>
              <a:buClr>
                <a:srgbClr val="C3260C"/>
              </a:buClr>
              <a:buSzPct val="130000"/>
              <a:buFont typeface="Georgia" panose="02040502050405020303" pitchFamily="18" charset="0"/>
              <a:buChar char="*"/>
              <a:defRPr kern="1200">
                <a:solidFill>
                  <a:srgbClr val="404040"/>
                </a:solidFill>
                <a:latin typeface="+mn-lt"/>
                <a:ea typeface="+mn-ea"/>
                <a:cs typeface="+mn-cs"/>
              </a:defRPr>
            </a:lvl3pPr>
            <a:lvl4pPr marL="1096963" indent="-182563" algn="l" rtl="0" fontAlgn="base">
              <a:spcBef>
                <a:spcPct val="20000"/>
              </a:spcBef>
              <a:spcAft>
                <a:spcPts val="300"/>
              </a:spcAft>
              <a:buClr>
                <a:srgbClr val="C3260C"/>
              </a:buClr>
              <a:buSzPct val="130000"/>
              <a:buFont typeface="Georgia" panose="02040502050405020303" pitchFamily="18" charset="0"/>
              <a:buChar char="*"/>
              <a:defRPr sz="1600" kern="1200">
                <a:solidFill>
                  <a:srgbClr val="404040"/>
                </a:solidFill>
                <a:latin typeface="+mn-lt"/>
                <a:ea typeface="+mn-ea"/>
                <a:cs typeface="+mn-cs"/>
              </a:defRPr>
            </a:lvl4pPr>
            <a:lvl5pPr marL="1389063" indent="-182563" algn="l" rtl="0" fontAlgn="base">
              <a:spcBef>
                <a:spcPct val="20000"/>
              </a:spcBef>
              <a:spcAft>
                <a:spcPts val="300"/>
              </a:spcAft>
              <a:buClr>
                <a:srgbClr val="C3260C"/>
              </a:buClr>
              <a:buSzPct val="130000"/>
              <a:buFont typeface="Georgia" panose="02040502050405020303"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6037" indent="0">
              <a:buNone/>
            </a:pPr>
            <a:endParaRPr lang="tr-TR" altLang="tr-TR" dirty="0">
              <a:solidFill>
                <a:srgbClr val="193CCF"/>
              </a:solidFill>
            </a:endParaRPr>
          </a:p>
        </p:txBody>
      </p:sp>
      <p:pic>
        <p:nvPicPr>
          <p:cNvPr id="19" name="Picture 16" descr="http://ih.constantcontact.com/fs175/1108193340263/img/106.png?a=1120550427518">
            <a:extLst>
              <a:ext uri="{FF2B5EF4-FFF2-40B4-BE49-F238E27FC236}">
                <a16:creationId xmlns:a16="http://schemas.microsoft.com/office/drawing/2014/main" xmlns="" id="{03B41DBA-F374-47A4-8193-5062A081EB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2385" y="2234471"/>
            <a:ext cx="1779986" cy="1481074"/>
          </a:xfrm>
          <a:prstGeom prst="rect">
            <a:avLst/>
          </a:prstGeom>
          <a:noFill/>
          <a:effectLst>
            <a:outerShdw blurRad="50800" dist="1778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 name="Rectangle 2">
            <a:extLst>
              <a:ext uri="{FF2B5EF4-FFF2-40B4-BE49-F238E27FC236}">
                <a16:creationId xmlns:a16="http://schemas.microsoft.com/office/drawing/2014/main" xmlns="" id="{CED8BE17-A777-4E9E-8F49-15ED206EA3E9}"/>
              </a:ext>
            </a:extLst>
          </p:cNvPr>
          <p:cNvSpPr txBox="1">
            <a:spLocks/>
          </p:cNvSpPr>
          <p:nvPr/>
        </p:nvSpPr>
        <p:spPr>
          <a:xfrm>
            <a:off x="1895475" y="387989"/>
            <a:ext cx="5017864" cy="713457"/>
          </a:xfrm>
          <a:prstGeom prst="rect">
            <a:avLst/>
          </a:prstGeom>
          <a:effectLst/>
        </p:spPr>
        <p:txBody>
          <a:bodyPr vert="horz" lIns="91440" tIns="45720" rIns="91440" bIns="45720" rtlCol="0" anchor="t" anchorCtr="0">
            <a:noAutofit/>
          </a:bodyPr>
          <a:lstStyle>
            <a:lvl1pPr marL="319088" indent="-319088" algn="r" rtl="0" fontAlgn="base">
              <a:spcBef>
                <a:spcPct val="0"/>
              </a:spcBef>
              <a:spcAft>
                <a:spcPct val="0"/>
              </a:spcAft>
              <a:buClr>
                <a:srgbClr val="C3260C"/>
              </a:buClr>
              <a:buSzPct val="128000"/>
              <a:buFont typeface="Georgia" panose="02040502050405020303"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2pPr>
            <a:lvl3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3pPr>
            <a:lvl4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4pPr>
            <a:lvl5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l" fontAlgn="auto">
              <a:spcAft>
                <a:spcPts val="0"/>
              </a:spcAft>
              <a:buClr>
                <a:schemeClr val="accent6">
                  <a:lumMod val="75000"/>
                </a:schemeClr>
              </a:buClr>
              <a:buNone/>
              <a:defRPr/>
            </a:pPr>
            <a:r>
              <a:rPr lang="tr-TR" altLang="tr-TR" sz="2400" dirty="0">
                <a:solidFill>
                  <a:srgbClr val="FFFFFF"/>
                </a:solidFill>
                <a:effectLst>
                  <a:outerShdw blurRad="38100" dist="38100" dir="2700000" algn="tl">
                    <a:srgbClr val="000000">
                      <a:alpha val="43137"/>
                    </a:srgbClr>
                  </a:outerShdw>
                </a:effectLst>
                <a:latin typeface="Raleway"/>
              </a:rPr>
              <a:t>Akademik Kadromuz</a:t>
            </a:r>
          </a:p>
        </p:txBody>
      </p:sp>
      <p:sp>
        <p:nvSpPr>
          <p:cNvPr id="25" name="AutoShape 6" descr="http://bukalemun.pau.edu.tr/upload/BIYS/siteler/matse/editor/sgacar.jpg">
            <a:extLst>
              <a:ext uri="{FF2B5EF4-FFF2-40B4-BE49-F238E27FC236}">
                <a16:creationId xmlns:a16="http://schemas.microsoft.com/office/drawing/2014/main" xmlns="" id="{AB4D9A5A-F961-44CB-B3F5-42218080DF3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6" name="AutoShape 8" descr="http://bukalemun.pau.edu.tr/upload/BIYS/siteler/matse/editor/sgacar.jpg">
            <a:extLst>
              <a:ext uri="{FF2B5EF4-FFF2-40B4-BE49-F238E27FC236}">
                <a16:creationId xmlns:a16="http://schemas.microsoft.com/office/drawing/2014/main" xmlns="" id="{3DF4629A-45BC-4B41-A05A-5030175EDF3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29" name="Resim 28">
            <a:extLst>
              <a:ext uri="{FF2B5EF4-FFF2-40B4-BE49-F238E27FC236}">
                <a16:creationId xmlns:a16="http://schemas.microsoft.com/office/drawing/2014/main" xmlns="" id="{8A10F712-DA30-4174-9A84-82B4D470E809}"/>
              </a:ext>
            </a:extLst>
          </p:cNvPr>
          <p:cNvPicPr>
            <a:picLocks noChangeAspect="1"/>
          </p:cNvPicPr>
          <p:nvPr/>
        </p:nvPicPr>
        <p:blipFill>
          <a:blip r:embed="rId4"/>
          <a:stretch>
            <a:fillRect/>
          </a:stretch>
        </p:blipFill>
        <p:spPr>
          <a:xfrm>
            <a:off x="2092614" y="1694471"/>
            <a:ext cx="822335" cy="1080000"/>
          </a:xfrm>
          <a:prstGeom prst="rect">
            <a:avLst/>
          </a:prstGeom>
          <a:ln w="28575">
            <a:solidFill>
              <a:schemeClr val="accent2"/>
            </a:solidFill>
          </a:ln>
        </p:spPr>
      </p:pic>
      <p:pic>
        <p:nvPicPr>
          <p:cNvPr id="30" name="Resim 29">
            <a:extLst>
              <a:ext uri="{FF2B5EF4-FFF2-40B4-BE49-F238E27FC236}">
                <a16:creationId xmlns:a16="http://schemas.microsoft.com/office/drawing/2014/main" xmlns="" id="{F8C7EE73-FC38-48D6-9A4C-6A5E3FA342B2}"/>
              </a:ext>
            </a:extLst>
          </p:cNvPr>
          <p:cNvPicPr>
            <a:picLocks noChangeAspect="1"/>
          </p:cNvPicPr>
          <p:nvPr/>
        </p:nvPicPr>
        <p:blipFill>
          <a:blip r:embed="rId5"/>
          <a:stretch>
            <a:fillRect/>
          </a:stretch>
        </p:blipFill>
        <p:spPr>
          <a:xfrm>
            <a:off x="2070442" y="2963645"/>
            <a:ext cx="844468" cy="1080000"/>
          </a:xfrm>
          <a:prstGeom prst="rect">
            <a:avLst/>
          </a:prstGeom>
          <a:ln w="28575">
            <a:solidFill>
              <a:schemeClr val="accent2"/>
            </a:solidFill>
          </a:ln>
        </p:spPr>
      </p:pic>
      <p:pic>
        <p:nvPicPr>
          <p:cNvPr id="71680" name="Resim 71679">
            <a:extLst>
              <a:ext uri="{FF2B5EF4-FFF2-40B4-BE49-F238E27FC236}">
                <a16:creationId xmlns:a16="http://schemas.microsoft.com/office/drawing/2014/main" xmlns="" id="{4F31729A-F986-4EAA-98E4-9E08D80DBFCD}"/>
              </a:ext>
            </a:extLst>
          </p:cNvPr>
          <p:cNvPicPr>
            <a:picLocks noChangeAspect="1"/>
          </p:cNvPicPr>
          <p:nvPr/>
        </p:nvPicPr>
        <p:blipFill>
          <a:blip r:embed="rId6"/>
          <a:stretch>
            <a:fillRect/>
          </a:stretch>
        </p:blipFill>
        <p:spPr>
          <a:xfrm>
            <a:off x="2087291" y="4141092"/>
            <a:ext cx="832979" cy="1080000"/>
          </a:xfrm>
          <a:prstGeom prst="rect">
            <a:avLst/>
          </a:prstGeom>
          <a:ln w="28575">
            <a:solidFill>
              <a:schemeClr val="accent2"/>
            </a:solidFill>
          </a:ln>
        </p:spPr>
      </p:pic>
      <p:sp>
        <p:nvSpPr>
          <p:cNvPr id="22" name="Metin kutusu 21"/>
          <p:cNvSpPr txBox="1"/>
          <p:nvPr/>
        </p:nvSpPr>
        <p:spPr>
          <a:xfrm>
            <a:off x="4023089" y="1925819"/>
            <a:ext cx="2655518" cy="307777"/>
          </a:xfrm>
          <a:prstGeom prst="rect">
            <a:avLst/>
          </a:prstGeom>
          <a:noFill/>
        </p:spPr>
        <p:txBody>
          <a:bodyPr wrap="square" rtlCol="0">
            <a:spAutoFit/>
          </a:bodyPr>
          <a:lstStyle/>
          <a:p>
            <a:r>
              <a:rPr lang="tr-TR" sz="1400" b="1" dirty="0"/>
              <a:t>Dr. </a:t>
            </a:r>
            <a:r>
              <a:rPr lang="tr-TR" sz="1400" b="1" dirty="0" err="1"/>
              <a:t>Öğr</a:t>
            </a:r>
            <a:r>
              <a:rPr lang="tr-TR" sz="1400" b="1" dirty="0"/>
              <a:t>. </a:t>
            </a:r>
            <a:r>
              <a:rPr lang="tr-TR" sz="1400" b="1" dirty="0" err="1"/>
              <a:t>Üye.Hilal</a:t>
            </a:r>
            <a:r>
              <a:rPr lang="tr-TR" sz="1400" b="1" dirty="0"/>
              <a:t> CAN</a:t>
            </a:r>
            <a:endParaRPr lang="tr-TR" sz="1400" dirty="0"/>
          </a:p>
        </p:txBody>
      </p:sp>
      <p:sp>
        <p:nvSpPr>
          <p:cNvPr id="23" name="Metin kutusu 22"/>
          <p:cNvSpPr txBox="1"/>
          <p:nvPr/>
        </p:nvSpPr>
        <p:spPr>
          <a:xfrm>
            <a:off x="4062755" y="3380923"/>
            <a:ext cx="2655518" cy="307777"/>
          </a:xfrm>
          <a:prstGeom prst="rect">
            <a:avLst/>
          </a:prstGeom>
          <a:noFill/>
        </p:spPr>
        <p:txBody>
          <a:bodyPr wrap="square" rtlCol="0">
            <a:spAutoFit/>
          </a:bodyPr>
          <a:lstStyle/>
          <a:p>
            <a:r>
              <a:rPr lang="tr-TR" sz="1400" b="1" dirty="0"/>
              <a:t>Dr. </a:t>
            </a:r>
            <a:r>
              <a:rPr lang="tr-TR" sz="1400" b="1" dirty="0" err="1"/>
              <a:t>Öğr</a:t>
            </a:r>
            <a:r>
              <a:rPr lang="tr-TR" sz="1400" b="1" dirty="0"/>
              <a:t>. Üye. Engin TAN</a:t>
            </a:r>
            <a:endParaRPr lang="tr-TR" sz="1400" dirty="0"/>
          </a:p>
        </p:txBody>
      </p:sp>
      <p:sp>
        <p:nvSpPr>
          <p:cNvPr id="32" name="Metin kutusu 31"/>
          <p:cNvSpPr txBox="1"/>
          <p:nvPr/>
        </p:nvSpPr>
        <p:spPr>
          <a:xfrm>
            <a:off x="4077369" y="4598032"/>
            <a:ext cx="2655518" cy="523220"/>
          </a:xfrm>
          <a:prstGeom prst="rect">
            <a:avLst/>
          </a:prstGeom>
          <a:noFill/>
        </p:spPr>
        <p:txBody>
          <a:bodyPr wrap="square" rtlCol="0">
            <a:spAutoFit/>
          </a:bodyPr>
          <a:lstStyle/>
          <a:p>
            <a:r>
              <a:rPr lang="tr-TR" sz="1400" b="1" dirty="0"/>
              <a:t>Dr. </a:t>
            </a:r>
            <a:r>
              <a:rPr lang="tr-TR" sz="1400" b="1" dirty="0" err="1"/>
              <a:t>Öğr</a:t>
            </a:r>
            <a:r>
              <a:rPr lang="tr-TR" sz="1400" b="1" dirty="0"/>
              <a:t>. Üye. </a:t>
            </a:r>
            <a:r>
              <a:rPr lang="tr-TR" sz="1400" b="1" dirty="0" err="1"/>
              <a:t>Sidem</a:t>
            </a:r>
            <a:r>
              <a:rPr lang="tr-TR" sz="1400" b="1" dirty="0"/>
              <a:t> KANER</a:t>
            </a:r>
          </a:p>
          <a:p>
            <a:r>
              <a:rPr lang="tr-TR" sz="1400" i="1" dirty="0"/>
              <a:t>Bölüm Başkan Yrd.</a:t>
            </a:r>
            <a:endParaRPr lang="tr-TR" sz="1400" dirty="0"/>
          </a:p>
        </p:txBody>
      </p:sp>
      <p:pic>
        <p:nvPicPr>
          <p:cNvPr id="15" name="Resim 14">
            <a:extLst>
              <a:ext uri="{FF2B5EF4-FFF2-40B4-BE49-F238E27FC236}">
                <a16:creationId xmlns:a16="http://schemas.microsoft.com/office/drawing/2014/main" xmlns="" id="{D6055FDB-D355-4634-AEC3-1B41935F9D12}"/>
              </a:ext>
            </a:extLst>
          </p:cNvPr>
          <p:cNvPicPr>
            <a:picLocks noChangeAspect="1"/>
          </p:cNvPicPr>
          <p:nvPr/>
        </p:nvPicPr>
        <p:blipFill>
          <a:blip r:embed="rId7"/>
          <a:stretch>
            <a:fillRect/>
          </a:stretch>
        </p:blipFill>
        <p:spPr>
          <a:xfrm>
            <a:off x="2126389" y="5440841"/>
            <a:ext cx="793881" cy="1080000"/>
          </a:xfrm>
          <a:prstGeom prst="rect">
            <a:avLst/>
          </a:prstGeom>
          <a:ln w="28575">
            <a:solidFill>
              <a:schemeClr val="accent2"/>
            </a:solidFill>
          </a:ln>
        </p:spPr>
      </p:pic>
      <p:sp>
        <p:nvSpPr>
          <p:cNvPr id="16" name="Metin kutusu 15"/>
          <p:cNvSpPr txBox="1"/>
          <p:nvPr/>
        </p:nvSpPr>
        <p:spPr>
          <a:xfrm>
            <a:off x="4092585" y="5817621"/>
            <a:ext cx="2957202" cy="307777"/>
          </a:xfrm>
          <a:prstGeom prst="rect">
            <a:avLst/>
          </a:prstGeom>
          <a:noFill/>
        </p:spPr>
        <p:txBody>
          <a:bodyPr wrap="square" rtlCol="0">
            <a:spAutoFit/>
          </a:bodyPr>
          <a:lstStyle/>
          <a:p>
            <a:r>
              <a:rPr lang="tr-TR" sz="1400" b="1" dirty="0"/>
              <a:t>Dr. </a:t>
            </a:r>
            <a:r>
              <a:rPr lang="tr-TR" sz="1400" b="1" dirty="0" err="1"/>
              <a:t>Öğr</a:t>
            </a:r>
            <a:r>
              <a:rPr lang="tr-TR" sz="1400" b="1" dirty="0"/>
              <a:t>. Üyesi Yağmur GÜNER</a:t>
            </a:r>
            <a:endParaRPr lang="tr-TR" sz="1400" dirty="0"/>
          </a:p>
        </p:txBody>
      </p:sp>
    </p:spTree>
    <p:extLst>
      <p:ext uri="{BB962C8B-B14F-4D97-AF65-F5344CB8AC3E}">
        <p14:creationId xmlns:p14="http://schemas.microsoft.com/office/powerpoint/2010/main" val="373715555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3">
            <a:extLst>
              <a:ext uri="{FF2B5EF4-FFF2-40B4-BE49-F238E27FC236}">
                <a16:creationId xmlns:a16="http://schemas.microsoft.com/office/drawing/2014/main" xmlns="" id="{A245A69B-E4F8-4364-BC47-E0F478B18FBB}"/>
              </a:ext>
            </a:extLst>
          </p:cNvPr>
          <p:cNvSpPr txBox="1">
            <a:spLocks/>
          </p:cNvSpPr>
          <p:nvPr/>
        </p:nvSpPr>
        <p:spPr bwMode="auto">
          <a:xfrm>
            <a:off x="6400800" y="1426192"/>
            <a:ext cx="3913279" cy="229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182563" algn="l" rtl="0" fontAlgn="base">
              <a:spcBef>
                <a:spcPct val="20000"/>
              </a:spcBef>
              <a:spcAft>
                <a:spcPts val="300"/>
              </a:spcAft>
              <a:buClr>
                <a:srgbClr val="C3260C"/>
              </a:buClr>
              <a:buSzPct val="130000"/>
              <a:buFont typeface="Georgia" panose="02040502050405020303" pitchFamily="18" charset="0"/>
              <a:buChar char="*"/>
              <a:defRPr sz="2200" kern="1200">
                <a:solidFill>
                  <a:srgbClr val="404040"/>
                </a:solidFill>
                <a:latin typeface="+mn-lt"/>
                <a:ea typeface="+mn-ea"/>
                <a:cs typeface="+mn-cs"/>
              </a:defRPr>
            </a:lvl1pPr>
            <a:lvl2pPr marL="547688" indent="-182563" algn="l" rtl="0" fontAlgn="base">
              <a:spcBef>
                <a:spcPct val="20000"/>
              </a:spcBef>
              <a:spcAft>
                <a:spcPts val="300"/>
              </a:spcAft>
              <a:buClr>
                <a:srgbClr val="C3260C"/>
              </a:buClr>
              <a:buSzPct val="130000"/>
              <a:buFont typeface="Georgia" panose="02040502050405020303" pitchFamily="18" charset="0"/>
              <a:buChar char="*"/>
              <a:defRPr sz="2000" kern="1200">
                <a:solidFill>
                  <a:srgbClr val="404040"/>
                </a:solidFill>
                <a:latin typeface="+mn-lt"/>
                <a:ea typeface="+mn-ea"/>
                <a:cs typeface="+mn-cs"/>
              </a:defRPr>
            </a:lvl2pPr>
            <a:lvl3pPr marL="822325" indent="-182563" algn="l" rtl="0" fontAlgn="base">
              <a:spcBef>
                <a:spcPct val="20000"/>
              </a:spcBef>
              <a:spcAft>
                <a:spcPts val="300"/>
              </a:spcAft>
              <a:buClr>
                <a:srgbClr val="C3260C"/>
              </a:buClr>
              <a:buSzPct val="130000"/>
              <a:buFont typeface="Georgia" panose="02040502050405020303" pitchFamily="18" charset="0"/>
              <a:buChar char="*"/>
              <a:defRPr kern="1200">
                <a:solidFill>
                  <a:srgbClr val="404040"/>
                </a:solidFill>
                <a:latin typeface="+mn-lt"/>
                <a:ea typeface="+mn-ea"/>
                <a:cs typeface="+mn-cs"/>
              </a:defRPr>
            </a:lvl3pPr>
            <a:lvl4pPr marL="1096963" indent="-182563" algn="l" rtl="0" fontAlgn="base">
              <a:spcBef>
                <a:spcPct val="20000"/>
              </a:spcBef>
              <a:spcAft>
                <a:spcPts val="300"/>
              </a:spcAft>
              <a:buClr>
                <a:srgbClr val="C3260C"/>
              </a:buClr>
              <a:buSzPct val="130000"/>
              <a:buFont typeface="Georgia" panose="02040502050405020303" pitchFamily="18" charset="0"/>
              <a:buChar char="*"/>
              <a:defRPr sz="1600" kern="1200">
                <a:solidFill>
                  <a:srgbClr val="404040"/>
                </a:solidFill>
                <a:latin typeface="+mn-lt"/>
                <a:ea typeface="+mn-ea"/>
                <a:cs typeface="+mn-cs"/>
              </a:defRPr>
            </a:lvl4pPr>
            <a:lvl5pPr marL="1389063" indent="-182563" algn="l" rtl="0" fontAlgn="base">
              <a:spcBef>
                <a:spcPct val="20000"/>
              </a:spcBef>
              <a:spcAft>
                <a:spcPts val="300"/>
              </a:spcAft>
              <a:buClr>
                <a:srgbClr val="C3260C"/>
              </a:buClr>
              <a:buSzPct val="130000"/>
              <a:buFont typeface="Georgia" panose="02040502050405020303"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6037" indent="0">
              <a:buNone/>
            </a:pPr>
            <a:endParaRPr lang="tr-TR" altLang="tr-TR" dirty="0">
              <a:solidFill>
                <a:srgbClr val="193CCF"/>
              </a:solidFill>
            </a:endParaRPr>
          </a:p>
        </p:txBody>
      </p:sp>
      <p:pic>
        <p:nvPicPr>
          <p:cNvPr id="19" name="Picture 16" descr="http://ih.constantcontact.com/fs175/1108193340263/img/106.png?a=1120550427518">
            <a:extLst>
              <a:ext uri="{FF2B5EF4-FFF2-40B4-BE49-F238E27FC236}">
                <a16:creationId xmlns:a16="http://schemas.microsoft.com/office/drawing/2014/main" xmlns="" id="{03B41DBA-F374-47A4-8193-5062A081EB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2385" y="2234471"/>
            <a:ext cx="1779986" cy="1481074"/>
          </a:xfrm>
          <a:prstGeom prst="rect">
            <a:avLst/>
          </a:prstGeom>
          <a:noFill/>
          <a:effectLst>
            <a:outerShdw blurRad="50800" dist="1778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 name="Rectangle 2">
            <a:extLst>
              <a:ext uri="{FF2B5EF4-FFF2-40B4-BE49-F238E27FC236}">
                <a16:creationId xmlns:a16="http://schemas.microsoft.com/office/drawing/2014/main" xmlns="" id="{CED8BE17-A777-4E9E-8F49-15ED206EA3E9}"/>
              </a:ext>
            </a:extLst>
          </p:cNvPr>
          <p:cNvSpPr txBox="1">
            <a:spLocks/>
          </p:cNvSpPr>
          <p:nvPr/>
        </p:nvSpPr>
        <p:spPr>
          <a:xfrm>
            <a:off x="1895475" y="387989"/>
            <a:ext cx="5017864" cy="713457"/>
          </a:xfrm>
          <a:prstGeom prst="rect">
            <a:avLst/>
          </a:prstGeom>
          <a:effectLst/>
        </p:spPr>
        <p:txBody>
          <a:bodyPr vert="horz" lIns="91440" tIns="45720" rIns="91440" bIns="45720" rtlCol="0" anchor="t" anchorCtr="0">
            <a:noAutofit/>
          </a:bodyPr>
          <a:lstStyle>
            <a:lvl1pPr marL="319088" indent="-319088" algn="r" rtl="0" fontAlgn="base">
              <a:spcBef>
                <a:spcPct val="0"/>
              </a:spcBef>
              <a:spcAft>
                <a:spcPct val="0"/>
              </a:spcAft>
              <a:buClr>
                <a:srgbClr val="C3260C"/>
              </a:buClr>
              <a:buSzPct val="128000"/>
              <a:buFont typeface="Georgia" panose="02040502050405020303"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2pPr>
            <a:lvl3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3pPr>
            <a:lvl4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4pPr>
            <a:lvl5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l" fontAlgn="auto">
              <a:spcAft>
                <a:spcPts val="0"/>
              </a:spcAft>
              <a:buClr>
                <a:schemeClr val="accent6">
                  <a:lumMod val="75000"/>
                </a:schemeClr>
              </a:buClr>
              <a:buNone/>
              <a:defRPr/>
            </a:pPr>
            <a:r>
              <a:rPr lang="tr-TR" altLang="tr-TR" sz="2400" dirty="0">
                <a:solidFill>
                  <a:srgbClr val="FFFFFF"/>
                </a:solidFill>
                <a:effectLst>
                  <a:outerShdw blurRad="38100" dist="38100" dir="2700000" algn="tl">
                    <a:srgbClr val="000000">
                      <a:alpha val="43137"/>
                    </a:srgbClr>
                  </a:outerShdw>
                </a:effectLst>
                <a:latin typeface="Raleway"/>
              </a:rPr>
              <a:t>Akademik Kadromuz</a:t>
            </a:r>
          </a:p>
        </p:txBody>
      </p:sp>
      <p:sp>
        <p:nvSpPr>
          <p:cNvPr id="25" name="AutoShape 6" descr="http://bukalemun.pau.edu.tr/upload/BIYS/siteler/matse/editor/sgacar.jpg">
            <a:extLst>
              <a:ext uri="{FF2B5EF4-FFF2-40B4-BE49-F238E27FC236}">
                <a16:creationId xmlns:a16="http://schemas.microsoft.com/office/drawing/2014/main" xmlns="" id="{AB4D9A5A-F961-44CB-B3F5-42218080DF3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6" name="AutoShape 8" descr="http://bukalemun.pau.edu.tr/upload/BIYS/siteler/matse/editor/sgacar.jpg">
            <a:extLst>
              <a:ext uri="{FF2B5EF4-FFF2-40B4-BE49-F238E27FC236}">
                <a16:creationId xmlns:a16="http://schemas.microsoft.com/office/drawing/2014/main" xmlns="" id="{3DF4629A-45BC-4B41-A05A-5030175EDF3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71683" name="Resim 71682">
            <a:extLst>
              <a:ext uri="{FF2B5EF4-FFF2-40B4-BE49-F238E27FC236}">
                <a16:creationId xmlns:a16="http://schemas.microsoft.com/office/drawing/2014/main" xmlns="" id="{7D03AA3C-95E0-46DC-8028-792FF972AC48}"/>
              </a:ext>
            </a:extLst>
          </p:cNvPr>
          <p:cNvPicPr>
            <a:picLocks noChangeAspect="1"/>
          </p:cNvPicPr>
          <p:nvPr/>
        </p:nvPicPr>
        <p:blipFill>
          <a:blip r:embed="rId4"/>
          <a:stretch>
            <a:fillRect/>
          </a:stretch>
        </p:blipFill>
        <p:spPr>
          <a:xfrm>
            <a:off x="2108441" y="2688413"/>
            <a:ext cx="800640" cy="1080000"/>
          </a:xfrm>
          <a:prstGeom prst="rect">
            <a:avLst/>
          </a:prstGeom>
          <a:ln w="28575">
            <a:solidFill>
              <a:schemeClr val="accent2"/>
            </a:solidFill>
          </a:ln>
        </p:spPr>
      </p:pic>
      <p:pic>
        <p:nvPicPr>
          <p:cNvPr id="71684" name="Resim 71683">
            <a:extLst>
              <a:ext uri="{FF2B5EF4-FFF2-40B4-BE49-F238E27FC236}">
                <a16:creationId xmlns:a16="http://schemas.microsoft.com/office/drawing/2014/main" xmlns="" id="{D39728BD-838A-4AAB-B1CC-6E774EF5D50C}"/>
              </a:ext>
            </a:extLst>
          </p:cNvPr>
          <p:cNvPicPr>
            <a:picLocks noChangeAspect="1"/>
          </p:cNvPicPr>
          <p:nvPr/>
        </p:nvPicPr>
        <p:blipFill>
          <a:blip r:embed="rId5"/>
          <a:stretch>
            <a:fillRect/>
          </a:stretch>
        </p:blipFill>
        <p:spPr>
          <a:xfrm>
            <a:off x="2171866" y="4250034"/>
            <a:ext cx="680548" cy="1080000"/>
          </a:xfrm>
          <a:prstGeom prst="rect">
            <a:avLst/>
          </a:prstGeom>
          <a:ln w="28575">
            <a:solidFill>
              <a:schemeClr val="accent2"/>
            </a:solidFill>
          </a:ln>
        </p:spPr>
      </p:pic>
      <p:sp>
        <p:nvSpPr>
          <p:cNvPr id="16" name="Metin kutusu 15"/>
          <p:cNvSpPr txBox="1"/>
          <p:nvPr/>
        </p:nvSpPr>
        <p:spPr>
          <a:xfrm>
            <a:off x="3995803" y="3339554"/>
            <a:ext cx="2655518" cy="307777"/>
          </a:xfrm>
          <a:prstGeom prst="rect">
            <a:avLst/>
          </a:prstGeom>
          <a:noFill/>
        </p:spPr>
        <p:txBody>
          <a:bodyPr wrap="square" rtlCol="0">
            <a:spAutoFit/>
          </a:bodyPr>
          <a:lstStyle/>
          <a:p>
            <a:r>
              <a:rPr lang="tr-TR" sz="1400" b="1" dirty="0"/>
              <a:t>Arş. Gör. Hasan TÜRKMEN</a:t>
            </a:r>
            <a:endParaRPr lang="tr-TR" sz="1400" dirty="0"/>
          </a:p>
        </p:txBody>
      </p:sp>
      <p:sp>
        <p:nvSpPr>
          <p:cNvPr id="17" name="Metin kutusu 16"/>
          <p:cNvSpPr txBox="1"/>
          <p:nvPr/>
        </p:nvSpPr>
        <p:spPr>
          <a:xfrm>
            <a:off x="4010417" y="4556663"/>
            <a:ext cx="2655518" cy="523220"/>
          </a:xfrm>
          <a:prstGeom prst="rect">
            <a:avLst/>
          </a:prstGeom>
          <a:noFill/>
        </p:spPr>
        <p:txBody>
          <a:bodyPr wrap="square" rtlCol="0">
            <a:spAutoFit/>
          </a:bodyPr>
          <a:lstStyle/>
          <a:p>
            <a:r>
              <a:rPr lang="tr-TR" sz="1400" b="1" dirty="0"/>
              <a:t>Arş. Gör. Bayram YILDIZ (ÖYP)</a:t>
            </a:r>
            <a:endParaRPr lang="tr-TR" sz="1400" dirty="0"/>
          </a:p>
        </p:txBody>
      </p:sp>
    </p:spTree>
    <p:extLst>
      <p:ext uri="{BB962C8B-B14F-4D97-AF65-F5344CB8AC3E}">
        <p14:creationId xmlns:p14="http://schemas.microsoft.com/office/powerpoint/2010/main" val="342778559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84311" y="432068"/>
            <a:ext cx="8574090" cy="1120775"/>
          </a:xfrm>
        </p:spPr>
        <p:txBody>
          <a:bodyPr>
            <a:normAutofit fontScale="90000"/>
          </a:bodyPr>
          <a:lstStyle/>
          <a:p>
            <a:r>
              <a:rPr lang="tr-TR" dirty="0" err="1">
                <a:solidFill>
                  <a:srgbClr val="002060"/>
                </a:solidFill>
              </a:rPr>
              <a:t>Metalurji</a:t>
            </a:r>
            <a:r>
              <a:rPr lang="tr-TR" dirty="0">
                <a:solidFill>
                  <a:srgbClr val="002060"/>
                </a:solidFill>
              </a:rPr>
              <a:t> ve Malzeme Mühendisliği Bölümü</a:t>
            </a:r>
            <a:endParaRPr lang="en-US" sz="3000" i="1" dirty="0">
              <a:solidFill>
                <a:srgbClr val="002060"/>
              </a:solidFill>
            </a:endParaRPr>
          </a:p>
        </p:txBody>
      </p:sp>
      <p:pic>
        <p:nvPicPr>
          <p:cNvPr id="10" name="Picture 4" descr="PA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3060" y="395371"/>
            <a:ext cx="1157471" cy="1157472"/>
          </a:xfrm>
          <a:prstGeom prst="rect">
            <a:avLst/>
          </a:prstGeom>
          <a:noFill/>
          <a:extLst>
            <a:ext uri="{909E8E84-426E-40DD-AFC4-6F175D3DCCD1}">
              <a14:hiddenFill xmlns:a14="http://schemas.microsoft.com/office/drawing/2010/main">
                <a:solidFill>
                  <a:srgbClr val="FFFFFF"/>
                </a:solidFill>
              </a14:hiddenFill>
            </a:ext>
          </a:extLst>
        </p:spPr>
      </p:pic>
      <p:sp>
        <p:nvSpPr>
          <p:cNvPr id="16" name="İçerik Yer Tutucusu 2">
            <a:extLst>
              <a:ext uri="{FF2B5EF4-FFF2-40B4-BE49-F238E27FC236}">
                <a16:creationId xmlns:a16="http://schemas.microsoft.com/office/drawing/2014/main" xmlns="" id="{38DDB0D8-53D4-4116-B298-C25006FBC45C}"/>
              </a:ext>
            </a:extLst>
          </p:cNvPr>
          <p:cNvSpPr>
            <a:spLocks noGrp="1"/>
          </p:cNvSpPr>
          <p:nvPr>
            <p:ph idx="1"/>
          </p:nvPr>
        </p:nvSpPr>
        <p:spPr>
          <a:xfrm>
            <a:off x="1578440" y="1920875"/>
            <a:ext cx="9994435" cy="393700"/>
          </a:xfrm>
        </p:spPr>
        <p:txBody>
          <a:bodyPr>
            <a:normAutofit/>
          </a:bodyPr>
          <a:lstStyle/>
          <a:p>
            <a:r>
              <a:rPr lang="tr-TR" dirty="0"/>
              <a:t>(Laboratuvar uygulama dersleri)</a:t>
            </a:r>
          </a:p>
          <a:p>
            <a:endParaRPr lang="tr-TR" dirty="0"/>
          </a:p>
        </p:txBody>
      </p:sp>
      <p:graphicFrame>
        <p:nvGraphicFramePr>
          <p:cNvPr id="14" name="Tablo 13"/>
          <p:cNvGraphicFramePr>
            <a:graphicFrameLocks noGrp="1"/>
          </p:cNvGraphicFramePr>
          <p:nvPr>
            <p:extLst>
              <p:ext uri="{D42A27DB-BD31-4B8C-83A1-F6EECF244321}">
                <p14:modId xmlns:p14="http://schemas.microsoft.com/office/powerpoint/2010/main" val="1553761901"/>
              </p:ext>
            </p:extLst>
          </p:nvPr>
        </p:nvGraphicFramePr>
        <p:xfrm>
          <a:off x="2501900" y="2235200"/>
          <a:ext cx="5725543" cy="1954530"/>
        </p:xfrm>
        <a:graphic>
          <a:graphicData uri="http://schemas.openxmlformats.org/drawingml/2006/table">
            <a:tbl>
              <a:tblPr>
                <a:tableStyleId>{5C22544A-7EE6-4342-B048-85BDC9FD1C3A}</a:tableStyleId>
              </a:tblPr>
              <a:tblGrid>
                <a:gridCol w="663970">
                  <a:extLst>
                    <a:ext uri="{9D8B030D-6E8A-4147-A177-3AD203B41FA5}">
                      <a16:colId xmlns:a16="http://schemas.microsoft.com/office/drawing/2014/main" xmlns="" val="20000"/>
                    </a:ext>
                  </a:extLst>
                </a:gridCol>
                <a:gridCol w="2723241">
                  <a:extLst>
                    <a:ext uri="{9D8B030D-6E8A-4147-A177-3AD203B41FA5}">
                      <a16:colId xmlns:a16="http://schemas.microsoft.com/office/drawing/2014/main" xmlns="" val="20001"/>
                    </a:ext>
                  </a:extLst>
                </a:gridCol>
                <a:gridCol w="346420">
                  <a:extLst>
                    <a:ext uri="{9D8B030D-6E8A-4147-A177-3AD203B41FA5}">
                      <a16:colId xmlns:a16="http://schemas.microsoft.com/office/drawing/2014/main" xmlns="" val="20002"/>
                    </a:ext>
                  </a:extLst>
                </a:gridCol>
                <a:gridCol w="336797">
                  <a:extLst>
                    <a:ext uri="{9D8B030D-6E8A-4147-A177-3AD203B41FA5}">
                      <a16:colId xmlns:a16="http://schemas.microsoft.com/office/drawing/2014/main" xmlns="" val="20003"/>
                    </a:ext>
                  </a:extLst>
                </a:gridCol>
                <a:gridCol w="654348">
                  <a:extLst>
                    <a:ext uri="{9D8B030D-6E8A-4147-A177-3AD203B41FA5}">
                      <a16:colId xmlns:a16="http://schemas.microsoft.com/office/drawing/2014/main" xmlns="" val="20004"/>
                    </a:ext>
                  </a:extLst>
                </a:gridCol>
                <a:gridCol w="1000767">
                  <a:extLst>
                    <a:ext uri="{9D8B030D-6E8A-4147-A177-3AD203B41FA5}">
                      <a16:colId xmlns:a16="http://schemas.microsoft.com/office/drawing/2014/main" xmlns="" val="20005"/>
                    </a:ext>
                  </a:extLst>
                </a:gridCol>
              </a:tblGrid>
              <a:tr h="217170">
                <a:tc>
                  <a:txBody>
                    <a:bodyPr/>
                    <a:lstStyle/>
                    <a:p>
                      <a:pPr algn="ctr" rtl="0" fontAlgn="ctr"/>
                      <a:r>
                        <a:rPr lang="tr-TR" sz="900" u="none" strike="noStrike" dirty="0">
                          <a:effectLst/>
                        </a:rPr>
                        <a:t>KOD</a:t>
                      </a:r>
                      <a:endParaRPr lang="tr-TR" sz="900" b="1" i="0" u="none" strike="noStrike" dirty="0">
                        <a:solidFill>
                          <a:srgbClr val="800000"/>
                        </a:solidFill>
                        <a:effectLst/>
                        <a:latin typeface="Arial"/>
                      </a:endParaRPr>
                    </a:p>
                  </a:txBody>
                  <a:tcPr marL="9525" marR="9525" marT="9525" marB="0" anchor="ctr"/>
                </a:tc>
                <a:tc>
                  <a:txBody>
                    <a:bodyPr/>
                    <a:lstStyle/>
                    <a:p>
                      <a:pPr algn="ctr" rtl="0" fontAlgn="ctr"/>
                      <a:r>
                        <a:rPr lang="tr-TR" sz="900" u="none" strike="noStrike">
                          <a:effectLst/>
                        </a:rPr>
                        <a:t>ADI</a:t>
                      </a:r>
                      <a:endParaRPr lang="tr-TR" sz="900" b="1" i="0" u="none" strike="noStrike">
                        <a:solidFill>
                          <a:srgbClr val="800000"/>
                        </a:solidFill>
                        <a:effectLst/>
                        <a:latin typeface="Arial"/>
                      </a:endParaRPr>
                    </a:p>
                  </a:txBody>
                  <a:tcPr marL="9525" marR="9525" marT="9525" marB="0" anchor="ctr"/>
                </a:tc>
                <a:tc>
                  <a:txBody>
                    <a:bodyPr/>
                    <a:lstStyle/>
                    <a:p>
                      <a:pPr algn="ctr" rtl="0" fontAlgn="ctr"/>
                      <a:r>
                        <a:rPr lang="tr-TR" sz="900" u="none" strike="noStrike">
                          <a:effectLst/>
                        </a:rPr>
                        <a:t>T</a:t>
                      </a:r>
                      <a:endParaRPr lang="tr-TR" sz="900" b="1" i="0" u="none" strike="noStrike">
                        <a:solidFill>
                          <a:srgbClr val="800000"/>
                        </a:solidFill>
                        <a:effectLst/>
                        <a:latin typeface="Arial"/>
                      </a:endParaRPr>
                    </a:p>
                  </a:txBody>
                  <a:tcPr marL="9525" marR="9525" marT="9525" marB="0" anchor="ctr"/>
                </a:tc>
                <a:tc>
                  <a:txBody>
                    <a:bodyPr/>
                    <a:lstStyle/>
                    <a:p>
                      <a:pPr algn="ctr" rtl="0" fontAlgn="ctr"/>
                      <a:r>
                        <a:rPr lang="tr-TR" sz="900" u="none" strike="noStrike">
                          <a:effectLst/>
                        </a:rPr>
                        <a:t>P</a:t>
                      </a:r>
                      <a:endParaRPr lang="tr-TR" sz="900" b="1" i="0" u="none" strike="noStrike">
                        <a:solidFill>
                          <a:srgbClr val="800000"/>
                        </a:solidFill>
                        <a:effectLst/>
                        <a:latin typeface="Arial"/>
                      </a:endParaRPr>
                    </a:p>
                  </a:txBody>
                  <a:tcPr marL="9525" marR="9525" marT="9525" marB="0" anchor="ctr"/>
                </a:tc>
                <a:tc>
                  <a:txBody>
                    <a:bodyPr/>
                    <a:lstStyle/>
                    <a:p>
                      <a:pPr algn="ctr" rtl="0" fontAlgn="ctr"/>
                      <a:r>
                        <a:rPr lang="tr-TR" sz="900" u="none" strike="noStrike">
                          <a:effectLst/>
                        </a:rPr>
                        <a:t>K(AKTS)</a:t>
                      </a:r>
                      <a:endParaRPr lang="tr-TR" sz="900" b="1" i="0" u="none" strike="noStrike">
                        <a:solidFill>
                          <a:srgbClr val="800000"/>
                        </a:solidFill>
                        <a:effectLst/>
                        <a:latin typeface="Arial"/>
                      </a:endParaRPr>
                    </a:p>
                  </a:txBody>
                  <a:tcPr marL="9525" marR="9525" marT="9525" marB="0" anchor="ctr"/>
                </a:tc>
                <a:tc>
                  <a:txBody>
                    <a:bodyPr/>
                    <a:lstStyle/>
                    <a:p>
                      <a:pPr algn="ctr" rtl="0" fontAlgn="ctr"/>
                      <a:r>
                        <a:rPr lang="tr-TR" sz="900" u="none" strike="noStrike">
                          <a:effectLst/>
                        </a:rPr>
                        <a:t>DERS TÜRÜ</a:t>
                      </a:r>
                      <a:endParaRPr lang="tr-TR" sz="900" b="1" i="0" u="none" strike="noStrike">
                        <a:solidFill>
                          <a:srgbClr val="800000"/>
                        </a:solidFill>
                        <a:effectLst/>
                        <a:latin typeface="Arial"/>
                      </a:endParaRPr>
                    </a:p>
                  </a:txBody>
                  <a:tcPr marL="9525" marR="9525" marT="9525" marB="0" anchor="ctr"/>
                </a:tc>
                <a:extLst>
                  <a:ext uri="{0D108BD9-81ED-4DB2-BD59-A6C34878D82A}">
                    <a16:rowId xmlns:a16="http://schemas.microsoft.com/office/drawing/2014/main" xmlns="" val="10000"/>
                  </a:ext>
                </a:extLst>
              </a:tr>
              <a:tr h="217170">
                <a:tc>
                  <a:txBody>
                    <a:bodyPr/>
                    <a:lstStyle/>
                    <a:p>
                      <a:pPr algn="l" rtl="0" fontAlgn="t"/>
                      <a:r>
                        <a:rPr lang="tr-TR" sz="800" u="none" strike="noStrike">
                          <a:effectLst/>
                        </a:rPr>
                        <a:t>MTMM 104</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BİLGİSAYAR DESTEKLİ TEKNİK RESİM</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2</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2</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5</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Zorunlu</a:t>
                      </a:r>
                      <a:endParaRPr lang="tr-TR" sz="8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01"/>
                  </a:ext>
                </a:extLst>
              </a:tr>
              <a:tr h="217170">
                <a:tc>
                  <a:txBody>
                    <a:bodyPr/>
                    <a:lstStyle/>
                    <a:p>
                      <a:pPr marL="0" marR="0" indent="0" algn="l" defTabSz="457200" rtl="0" eaLnBrk="1" fontAlgn="t" latinLnBrk="0" hangingPunct="1">
                        <a:lnSpc>
                          <a:spcPct val="100000"/>
                        </a:lnSpc>
                        <a:spcBef>
                          <a:spcPts val="0"/>
                        </a:spcBef>
                        <a:spcAft>
                          <a:spcPts val="0"/>
                        </a:spcAft>
                        <a:buClrTx/>
                        <a:buSzTx/>
                        <a:buFontTx/>
                        <a:buNone/>
                        <a:tabLst/>
                        <a:defRPr/>
                      </a:pPr>
                      <a:r>
                        <a:rPr lang="tr-TR" sz="800" u="none" strike="noStrike" dirty="0">
                          <a:effectLst/>
                        </a:rPr>
                        <a:t>MTMM 106</a:t>
                      </a:r>
                      <a:endParaRPr lang="tr-TR" sz="800" b="0" i="0" u="none" strike="noStrike" dirty="0">
                        <a:solidFill>
                          <a:srgbClr val="000000"/>
                        </a:solidFill>
                        <a:effectLst/>
                        <a:latin typeface="Arial"/>
                      </a:endParaRPr>
                    </a:p>
                  </a:txBody>
                  <a:tcPr marL="9525" marR="9525" marT="9525" marB="0"/>
                </a:tc>
                <a:tc>
                  <a:txBody>
                    <a:bodyPr/>
                    <a:lstStyle/>
                    <a:p>
                      <a:pPr marL="0" marR="0" indent="0" algn="l" defTabSz="457200" rtl="0" eaLnBrk="1" fontAlgn="t" latinLnBrk="0" hangingPunct="1">
                        <a:lnSpc>
                          <a:spcPct val="100000"/>
                        </a:lnSpc>
                        <a:spcBef>
                          <a:spcPts val="0"/>
                        </a:spcBef>
                        <a:spcAft>
                          <a:spcPts val="0"/>
                        </a:spcAft>
                        <a:buClrTx/>
                        <a:buSzTx/>
                        <a:buFontTx/>
                        <a:buNone/>
                        <a:tabLst/>
                        <a:defRPr/>
                      </a:pPr>
                      <a:r>
                        <a:rPr lang="tr-TR" sz="800" u="none" strike="noStrike" dirty="0">
                          <a:effectLst/>
                        </a:rPr>
                        <a:t>MALZEME İŞLEM LABARATUVARI</a:t>
                      </a:r>
                      <a:endParaRPr lang="tr-TR" sz="800" b="0" i="0" u="none" strike="noStrike" dirty="0">
                        <a:solidFill>
                          <a:srgbClr val="000000"/>
                        </a:solidFill>
                        <a:effectLst/>
                        <a:latin typeface="Arial"/>
                      </a:endParaRPr>
                    </a:p>
                  </a:txBody>
                  <a:tcPr marL="9525" marR="9525" marT="9525" marB="0"/>
                </a:tc>
                <a:tc>
                  <a:txBody>
                    <a:bodyPr/>
                    <a:lstStyle/>
                    <a:p>
                      <a:pPr algn="ctr" rtl="0" fontAlgn="t"/>
                      <a:r>
                        <a:rPr lang="tr-TR" sz="800" u="none" strike="noStrike" dirty="0">
                          <a:effectLst/>
                        </a:rPr>
                        <a:t>2</a:t>
                      </a:r>
                      <a:endParaRPr lang="tr-TR" sz="800" b="0" i="0" u="none" strike="noStrike" dirty="0">
                        <a:solidFill>
                          <a:srgbClr val="000000"/>
                        </a:solidFill>
                        <a:effectLst/>
                        <a:latin typeface="Arial"/>
                      </a:endParaRPr>
                    </a:p>
                  </a:txBody>
                  <a:tcPr marL="8203" marR="8203" marT="8203" marB="0"/>
                </a:tc>
                <a:tc>
                  <a:txBody>
                    <a:bodyPr/>
                    <a:lstStyle/>
                    <a:p>
                      <a:pPr algn="ctr" rtl="0" fontAlgn="t"/>
                      <a:r>
                        <a:rPr lang="tr-TR" sz="800" u="none" strike="noStrike" dirty="0">
                          <a:effectLst/>
                        </a:rPr>
                        <a:t>2</a:t>
                      </a:r>
                      <a:endParaRPr lang="tr-TR" sz="800" b="0" i="0" u="none" strike="noStrike" dirty="0">
                        <a:solidFill>
                          <a:srgbClr val="000000"/>
                        </a:solidFill>
                        <a:effectLst/>
                        <a:latin typeface="Arial"/>
                      </a:endParaRPr>
                    </a:p>
                  </a:txBody>
                  <a:tcPr marL="8203" marR="8203" marT="8203" marB="0"/>
                </a:tc>
                <a:tc>
                  <a:txBody>
                    <a:bodyPr/>
                    <a:lstStyle/>
                    <a:p>
                      <a:pPr algn="ctr" rtl="0" fontAlgn="t"/>
                      <a:r>
                        <a:rPr lang="tr-TR" sz="800" u="none" strike="noStrike" dirty="0">
                          <a:effectLst/>
                        </a:rPr>
                        <a:t>5</a:t>
                      </a:r>
                      <a:endParaRPr lang="tr-TR" sz="800" b="0" i="0" u="none" strike="noStrike" dirty="0">
                        <a:solidFill>
                          <a:srgbClr val="000000"/>
                        </a:solidFill>
                        <a:effectLst/>
                        <a:latin typeface="Arial"/>
                      </a:endParaRPr>
                    </a:p>
                  </a:txBody>
                  <a:tcPr marL="8203" marR="8203" marT="8203" marB="0"/>
                </a:tc>
                <a:tc>
                  <a:txBody>
                    <a:bodyPr/>
                    <a:lstStyle/>
                    <a:p>
                      <a:pPr algn="l" rtl="0" fontAlgn="t"/>
                      <a:r>
                        <a:rPr lang="tr-TR" sz="800" u="none" strike="noStrike" dirty="0">
                          <a:effectLst/>
                        </a:rPr>
                        <a:t>Zorunlu</a:t>
                      </a:r>
                      <a:endParaRPr lang="tr-TR" sz="800" b="0" i="0" u="none" strike="noStrike" dirty="0">
                        <a:solidFill>
                          <a:srgbClr val="000000"/>
                        </a:solidFill>
                        <a:effectLst/>
                        <a:latin typeface="Arial"/>
                      </a:endParaRPr>
                    </a:p>
                  </a:txBody>
                  <a:tcPr marL="8203" marR="8203" marT="8203" marB="0"/>
                </a:tc>
                <a:extLst>
                  <a:ext uri="{0D108BD9-81ED-4DB2-BD59-A6C34878D82A}">
                    <a16:rowId xmlns:a16="http://schemas.microsoft.com/office/drawing/2014/main" xmlns="" val="10002"/>
                  </a:ext>
                </a:extLst>
              </a:tr>
              <a:tr h="217170">
                <a:tc>
                  <a:txBody>
                    <a:bodyPr/>
                    <a:lstStyle/>
                    <a:p>
                      <a:pPr algn="l" rtl="0" fontAlgn="t"/>
                      <a:r>
                        <a:rPr lang="tr-TR" sz="800" b="0" i="0" u="none" strike="noStrike" dirty="0" smtClean="0">
                          <a:solidFill>
                            <a:srgbClr val="000000"/>
                          </a:solidFill>
                          <a:effectLst/>
                          <a:latin typeface="Arial"/>
                        </a:rPr>
                        <a:t>MTMM 216</a:t>
                      </a:r>
                      <a:endParaRPr lang="tr-TR" sz="800" b="0" i="0" u="none" strike="noStrike" dirty="0">
                        <a:solidFill>
                          <a:srgbClr val="000000"/>
                        </a:solidFill>
                        <a:effectLst/>
                        <a:latin typeface="Arial"/>
                      </a:endParaRPr>
                    </a:p>
                  </a:txBody>
                  <a:tcPr marL="9525" marR="9525" marT="9525" marB="0"/>
                </a:tc>
                <a:tc>
                  <a:txBody>
                    <a:bodyPr/>
                    <a:lstStyle/>
                    <a:p>
                      <a:pPr algn="l" rtl="0" fontAlgn="t"/>
                      <a:r>
                        <a:rPr lang="tr-TR" sz="800" b="0" i="0" u="none" strike="noStrike" dirty="0" smtClean="0">
                          <a:solidFill>
                            <a:srgbClr val="000000"/>
                          </a:solidFill>
                          <a:effectLst/>
                          <a:latin typeface="Arial"/>
                        </a:rPr>
                        <a:t>METALOGRAFİ LAB.</a:t>
                      </a:r>
                      <a:endParaRPr lang="tr-TR" sz="800" b="0" i="0" u="none" strike="noStrike" dirty="0">
                        <a:solidFill>
                          <a:srgbClr val="000000"/>
                        </a:solidFill>
                        <a:effectLst/>
                        <a:latin typeface="Arial"/>
                      </a:endParaRPr>
                    </a:p>
                  </a:txBody>
                  <a:tcPr marL="9525" marR="9525" marT="9525" marB="0"/>
                </a:tc>
                <a:tc>
                  <a:txBody>
                    <a:bodyPr/>
                    <a:lstStyle/>
                    <a:p>
                      <a:pPr algn="ctr" rtl="0" fontAlgn="t"/>
                      <a:r>
                        <a:rPr lang="tr-TR" sz="800" b="0" i="0" u="none" strike="noStrike" dirty="0" smtClean="0">
                          <a:solidFill>
                            <a:srgbClr val="000000"/>
                          </a:solidFill>
                          <a:effectLst/>
                          <a:latin typeface="Arial"/>
                        </a:rPr>
                        <a:t>2</a:t>
                      </a:r>
                      <a:endParaRPr lang="tr-TR" sz="800" b="0" i="0" u="none" strike="noStrike" dirty="0">
                        <a:solidFill>
                          <a:srgbClr val="000000"/>
                        </a:solidFill>
                        <a:effectLst/>
                        <a:latin typeface="Arial"/>
                      </a:endParaRPr>
                    </a:p>
                  </a:txBody>
                  <a:tcPr marL="9525" marR="9525" marT="9525" marB="0"/>
                </a:tc>
                <a:tc>
                  <a:txBody>
                    <a:bodyPr/>
                    <a:lstStyle/>
                    <a:p>
                      <a:pPr algn="ctr" rtl="0" fontAlgn="t"/>
                      <a:r>
                        <a:rPr lang="tr-TR" sz="800" b="0" i="0" u="none" strike="noStrike" dirty="0" smtClean="0">
                          <a:solidFill>
                            <a:srgbClr val="000000"/>
                          </a:solidFill>
                          <a:effectLst/>
                          <a:latin typeface="Arial"/>
                        </a:rPr>
                        <a:t>2</a:t>
                      </a:r>
                      <a:endParaRPr lang="tr-TR" sz="800" b="0" i="0" u="none" strike="noStrike" dirty="0">
                        <a:solidFill>
                          <a:srgbClr val="000000"/>
                        </a:solidFill>
                        <a:effectLst/>
                        <a:latin typeface="Arial"/>
                      </a:endParaRPr>
                    </a:p>
                  </a:txBody>
                  <a:tcPr marL="9525" marR="9525" marT="9525" marB="0"/>
                </a:tc>
                <a:tc>
                  <a:txBody>
                    <a:bodyPr/>
                    <a:lstStyle/>
                    <a:p>
                      <a:pPr algn="ctr" rtl="0" fontAlgn="t"/>
                      <a:r>
                        <a:rPr lang="tr-TR" sz="800" b="0" i="0" u="none" strike="noStrike" dirty="0" smtClean="0">
                          <a:solidFill>
                            <a:srgbClr val="000000"/>
                          </a:solidFill>
                          <a:effectLst/>
                          <a:latin typeface="Arial"/>
                        </a:rPr>
                        <a:t>5</a:t>
                      </a:r>
                      <a:endParaRPr lang="tr-TR" sz="800" b="0" i="0" u="none" strike="noStrike" dirty="0">
                        <a:solidFill>
                          <a:srgbClr val="000000"/>
                        </a:solidFill>
                        <a:effectLst/>
                        <a:latin typeface="Arial"/>
                      </a:endParaRPr>
                    </a:p>
                  </a:txBody>
                  <a:tcPr marL="9525" marR="9525" marT="9525" marB="0"/>
                </a:tc>
                <a:tc>
                  <a:txBody>
                    <a:bodyPr/>
                    <a:lstStyle/>
                    <a:p>
                      <a:pPr algn="l" rtl="0" fontAlgn="t"/>
                      <a:r>
                        <a:rPr lang="tr-TR" sz="800" b="0" i="0" u="none" strike="noStrike" dirty="0" smtClean="0">
                          <a:solidFill>
                            <a:srgbClr val="000000"/>
                          </a:solidFill>
                          <a:effectLst/>
                          <a:latin typeface="Arial"/>
                        </a:rPr>
                        <a:t>Zorunlu</a:t>
                      </a:r>
                      <a:endParaRPr lang="tr-TR" sz="800" b="0" i="0" u="none" strike="noStrike" dirty="0">
                        <a:solidFill>
                          <a:srgbClr val="000000"/>
                        </a:solidFill>
                        <a:effectLst/>
                        <a:latin typeface="Arial"/>
                      </a:endParaRPr>
                    </a:p>
                  </a:txBody>
                  <a:tcPr marL="9525" marR="9525" marT="9525" marB="0"/>
                </a:tc>
              </a:tr>
              <a:tr h="217170">
                <a:tc>
                  <a:txBody>
                    <a:bodyPr/>
                    <a:lstStyle/>
                    <a:p>
                      <a:pPr algn="l" rtl="0" fontAlgn="t"/>
                      <a:r>
                        <a:rPr lang="tr-TR" sz="800" u="none" strike="noStrike" dirty="0">
                          <a:effectLst/>
                        </a:rPr>
                        <a:t>MTMM 307</a:t>
                      </a:r>
                      <a:endParaRPr lang="tr-TR" sz="800" b="0" i="0" u="none" strike="noStrike" dirty="0">
                        <a:solidFill>
                          <a:srgbClr val="000000"/>
                        </a:solidFill>
                        <a:effectLst/>
                        <a:latin typeface="Arial"/>
                      </a:endParaRPr>
                    </a:p>
                  </a:txBody>
                  <a:tcPr marL="9525" marR="9525" marT="9525" marB="0"/>
                </a:tc>
                <a:tc>
                  <a:txBody>
                    <a:bodyPr/>
                    <a:lstStyle/>
                    <a:p>
                      <a:pPr algn="l" rtl="0" fontAlgn="t"/>
                      <a:r>
                        <a:rPr lang="tr-TR" sz="800" u="none" strike="noStrike" dirty="0">
                          <a:effectLst/>
                        </a:rPr>
                        <a:t>DÖKÜM TEKNOLOJİLERİ LABORATUVARI</a:t>
                      </a:r>
                      <a:endParaRPr lang="tr-TR" sz="800" b="0" i="0" u="none" strike="noStrike" dirty="0">
                        <a:solidFill>
                          <a:srgbClr val="000000"/>
                        </a:solidFill>
                        <a:effectLst/>
                        <a:latin typeface="Arial"/>
                      </a:endParaRPr>
                    </a:p>
                  </a:txBody>
                  <a:tcPr marL="9525" marR="9525" marT="9525" marB="0"/>
                </a:tc>
                <a:tc>
                  <a:txBody>
                    <a:bodyPr/>
                    <a:lstStyle/>
                    <a:p>
                      <a:pPr algn="ctr" rtl="0" fontAlgn="t"/>
                      <a:r>
                        <a:rPr lang="tr-TR" sz="800" u="none" strike="noStrike">
                          <a:effectLst/>
                        </a:rPr>
                        <a:t>1</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2</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4</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Zorunlu</a:t>
                      </a:r>
                      <a:endParaRPr lang="tr-TR" sz="8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03"/>
                  </a:ext>
                </a:extLst>
              </a:tr>
              <a:tr h="217170">
                <a:tc>
                  <a:txBody>
                    <a:bodyPr/>
                    <a:lstStyle/>
                    <a:p>
                      <a:pPr algn="l" rtl="0" fontAlgn="t"/>
                      <a:r>
                        <a:rPr lang="tr-TR" sz="800" b="0" i="0" u="none" strike="noStrike" dirty="0" smtClean="0">
                          <a:solidFill>
                            <a:srgbClr val="000000"/>
                          </a:solidFill>
                          <a:effectLst/>
                          <a:latin typeface="Arial"/>
                        </a:rPr>
                        <a:t>MTMM 314</a:t>
                      </a:r>
                      <a:endParaRPr lang="tr-TR" sz="800" b="0" i="0" u="none" strike="noStrike" dirty="0">
                        <a:solidFill>
                          <a:srgbClr val="000000"/>
                        </a:solidFill>
                        <a:effectLst/>
                        <a:latin typeface="Arial"/>
                      </a:endParaRPr>
                    </a:p>
                  </a:txBody>
                  <a:tcPr marL="9525" marR="9525" marT="9525" marB="0"/>
                </a:tc>
                <a:tc>
                  <a:txBody>
                    <a:bodyPr/>
                    <a:lstStyle/>
                    <a:p>
                      <a:pPr algn="l" rtl="0" fontAlgn="t"/>
                      <a:r>
                        <a:rPr lang="tr-TR" sz="800" b="0" i="0" u="none" strike="noStrike" dirty="0" smtClean="0">
                          <a:solidFill>
                            <a:srgbClr val="000000"/>
                          </a:solidFill>
                          <a:effectLst/>
                          <a:latin typeface="Arial"/>
                        </a:rPr>
                        <a:t>MALZEME MUAYENE LAB</a:t>
                      </a:r>
                      <a:endParaRPr lang="tr-TR" sz="800" b="0" i="0" u="none" strike="noStrike" dirty="0">
                        <a:solidFill>
                          <a:srgbClr val="000000"/>
                        </a:solidFill>
                        <a:effectLst/>
                        <a:latin typeface="Arial"/>
                      </a:endParaRPr>
                    </a:p>
                  </a:txBody>
                  <a:tcPr marL="9525" marR="9525" marT="9525" marB="0"/>
                </a:tc>
                <a:tc>
                  <a:txBody>
                    <a:bodyPr/>
                    <a:lstStyle/>
                    <a:p>
                      <a:pPr algn="ctr" rtl="0" fontAlgn="t"/>
                      <a:r>
                        <a:rPr lang="tr-TR" sz="800" b="0" i="0" u="none" strike="noStrike" dirty="0" smtClean="0">
                          <a:solidFill>
                            <a:srgbClr val="000000"/>
                          </a:solidFill>
                          <a:effectLst/>
                          <a:latin typeface="Arial"/>
                        </a:rPr>
                        <a:t>2</a:t>
                      </a:r>
                      <a:endParaRPr lang="tr-TR" sz="800" b="0" i="0" u="none" strike="noStrike" dirty="0">
                        <a:solidFill>
                          <a:srgbClr val="000000"/>
                        </a:solidFill>
                        <a:effectLst/>
                        <a:latin typeface="Arial"/>
                      </a:endParaRPr>
                    </a:p>
                  </a:txBody>
                  <a:tcPr marL="9525" marR="9525" marT="9525" marB="0"/>
                </a:tc>
                <a:tc>
                  <a:txBody>
                    <a:bodyPr/>
                    <a:lstStyle/>
                    <a:p>
                      <a:pPr algn="ctr" rtl="0" fontAlgn="t"/>
                      <a:r>
                        <a:rPr lang="tr-TR" sz="800" b="0" i="0" u="none" strike="noStrike" dirty="0" smtClean="0">
                          <a:solidFill>
                            <a:srgbClr val="000000"/>
                          </a:solidFill>
                          <a:effectLst/>
                          <a:latin typeface="Arial"/>
                        </a:rPr>
                        <a:t>2</a:t>
                      </a:r>
                      <a:endParaRPr lang="tr-TR" sz="800" b="0" i="0" u="none" strike="noStrike" dirty="0">
                        <a:solidFill>
                          <a:srgbClr val="000000"/>
                        </a:solidFill>
                        <a:effectLst/>
                        <a:latin typeface="Arial"/>
                      </a:endParaRPr>
                    </a:p>
                  </a:txBody>
                  <a:tcPr marL="9525" marR="9525" marT="9525" marB="0"/>
                </a:tc>
                <a:tc>
                  <a:txBody>
                    <a:bodyPr/>
                    <a:lstStyle/>
                    <a:p>
                      <a:pPr algn="ctr" rtl="0" fontAlgn="t"/>
                      <a:r>
                        <a:rPr lang="tr-TR" sz="800" b="0" i="0" u="none" strike="noStrike" dirty="0" smtClean="0">
                          <a:solidFill>
                            <a:srgbClr val="000000"/>
                          </a:solidFill>
                          <a:effectLst/>
                          <a:latin typeface="Arial"/>
                        </a:rPr>
                        <a:t>4</a:t>
                      </a:r>
                      <a:endParaRPr lang="tr-TR" sz="800" b="0" i="0" u="none" strike="noStrike" dirty="0">
                        <a:solidFill>
                          <a:srgbClr val="000000"/>
                        </a:solidFill>
                        <a:effectLst/>
                        <a:latin typeface="Arial"/>
                      </a:endParaRPr>
                    </a:p>
                  </a:txBody>
                  <a:tcPr marL="9525" marR="9525" marT="9525" marB="0"/>
                </a:tc>
                <a:tc>
                  <a:txBody>
                    <a:bodyPr/>
                    <a:lstStyle/>
                    <a:p>
                      <a:pPr algn="l" rtl="0" fontAlgn="t"/>
                      <a:r>
                        <a:rPr lang="tr-TR" sz="800" b="0" i="0" u="none" strike="noStrike" dirty="0" smtClean="0">
                          <a:solidFill>
                            <a:srgbClr val="000000"/>
                          </a:solidFill>
                          <a:effectLst/>
                          <a:latin typeface="Arial"/>
                        </a:rPr>
                        <a:t>ZORUNLU</a:t>
                      </a:r>
                      <a:endParaRPr lang="tr-TR" sz="800" b="0" i="0" u="none" strike="noStrike" dirty="0">
                        <a:solidFill>
                          <a:srgbClr val="000000"/>
                        </a:solidFill>
                        <a:effectLst/>
                        <a:latin typeface="Arial"/>
                      </a:endParaRPr>
                    </a:p>
                  </a:txBody>
                  <a:tcPr marL="9525" marR="9525" marT="9525" marB="0"/>
                </a:tc>
              </a:tr>
              <a:tr h="217170">
                <a:tc>
                  <a:txBody>
                    <a:bodyPr/>
                    <a:lstStyle/>
                    <a:p>
                      <a:pPr algn="l" rtl="0" fontAlgn="t"/>
                      <a:r>
                        <a:rPr lang="tr-TR" sz="800" u="none" strike="noStrike">
                          <a:effectLst/>
                        </a:rPr>
                        <a:t>MTMM 300</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dirty="0">
                          <a:effectLst/>
                        </a:rPr>
                        <a:t>MALZEME ÜRETİM LABORATUVARI</a:t>
                      </a:r>
                      <a:endParaRPr lang="tr-TR" sz="800" b="0" i="0" u="none" strike="noStrike" dirty="0">
                        <a:solidFill>
                          <a:srgbClr val="000000"/>
                        </a:solidFill>
                        <a:effectLst/>
                        <a:latin typeface="Arial"/>
                      </a:endParaRPr>
                    </a:p>
                  </a:txBody>
                  <a:tcPr marL="9525" marR="9525" marT="9525" marB="0"/>
                </a:tc>
                <a:tc>
                  <a:txBody>
                    <a:bodyPr/>
                    <a:lstStyle/>
                    <a:p>
                      <a:pPr algn="ctr" rtl="0" fontAlgn="t"/>
                      <a:r>
                        <a:rPr lang="tr-TR" sz="800" u="none" strike="noStrike">
                          <a:effectLst/>
                        </a:rPr>
                        <a:t>1</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2</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4</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Zorunlu</a:t>
                      </a:r>
                      <a:endParaRPr lang="tr-TR" sz="8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04"/>
                  </a:ext>
                </a:extLst>
              </a:tr>
              <a:tr h="217170">
                <a:tc>
                  <a:txBody>
                    <a:bodyPr/>
                    <a:lstStyle/>
                    <a:p>
                      <a:pPr algn="l" rtl="0" fontAlgn="t"/>
                      <a:r>
                        <a:rPr lang="tr-TR" sz="800" u="none" strike="noStrike" dirty="0">
                          <a:effectLst/>
                        </a:rPr>
                        <a:t>MTMM 402</a:t>
                      </a:r>
                      <a:endParaRPr lang="tr-TR" sz="800" b="0" i="0" u="none" strike="noStrike" dirty="0">
                        <a:solidFill>
                          <a:srgbClr val="000000"/>
                        </a:solidFill>
                        <a:effectLst/>
                        <a:latin typeface="Arial"/>
                      </a:endParaRPr>
                    </a:p>
                  </a:txBody>
                  <a:tcPr marL="9525" marR="9525" marT="9525" marB="0"/>
                </a:tc>
                <a:tc>
                  <a:txBody>
                    <a:bodyPr/>
                    <a:lstStyle/>
                    <a:p>
                      <a:pPr algn="l" rtl="0" fontAlgn="t"/>
                      <a:r>
                        <a:rPr lang="tr-TR" sz="800" u="none" strike="noStrike">
                          <a:effectLst/>
                        </a:rPr>
                        <a:t>MEZUNİYET TEZİ</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1</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1</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2</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Zorunlu</a:t>
                      </a:r>
                      <a:endParaRPr lang="tr-TR" sz="8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05"/>
                  </a:ext>
                </a:extLst>
              </a:tr>
              <a:tr h="217170">
                <a:tc>
                  <a:txBody>
                    <a:bodyPr/>
                    <a:lstStyle/>
                    <a:p>
                      <a:pPr algn="l" rtl="0" fontAlgn="t"/>
                      <a:r>
                        <a:rPr lang="tr-TR" sz="800" u="none" strike="noStrike">
                          <a:effectLst/>
                        </a:rPr>
                        <a:t>MTMM 404</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ISIL İŞLEM LABORATUVARI</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1</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2</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4</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dirty="0">
                          <a:effectLst/>
                        </a:rPr>
                        <a:t>Zorunlu</a:t>
                      </a:r>
                      <a:endParaRPr lang="tr-TR" sz="800" b="0" i="0" u="none" strike="noStrike" dirty="0">
                        <a:solidFill>
                          <a:srgbClr val="000000"/>
                        </a:solidFill>
                        <a:effectLst/>
                        <a:latin typeface="Arial"/>
                      </a:endParaRPr>
                    </a:p>
                  </a:txBody>
                  <a:tcPr marL="9525" marR="9525" marT="9525" marB="0"/>
                </a:tc>
                <a:extLst>
                  <a:ext uri="{0D108BD9-81ED-4DB2-BD59-A6C34878D82A}">
                    <a16:rowId xmlns:a16="http://schemas.microsoft.com/office/drawing/2014/main" xmlns="" val="10006"/>
                  </a:ext>
                </a:extLst>
              </a:tr>
            </a:tbl>
          </a:graphicData>
        </a:graphic>
      </p:graphicFrame>
      <p:pic>
        <p:nvPicPr>
          <p:cNvPr id="6" name="Resim 5" descr="kişi, iç mekan, adam, dikiş makinesi içeren bir resim&#10;&#10;Açıklama otomatik olarak oluşturuldu">
            <a:extLst>
              <a:ext uri="{FF2B5EF4-FFF2-40B4-BE49-F238E27FC236}">
                <a16:creationId xmlns:a16="http://schemas.microsoft.com/office/drawing/2014/main" xmlns="" id="{D60E8EFE-A177-4814-A98E-533E5FC0B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8676" y="4394433"/>
            <a:ext cx="2509828" cy="1882371"/>
          </a:xfrm>
          <a:prstGeom prst="rect">
            <a:avLst/>
          </a:prstGeom>
          <a:ln>
            <a:noFill/>
          </a:ln>
          <a:effectLst>
            <a:softEdge rad="112500"/>
          </a:effectLst>
        </p:spPr>
      </p:pic>
      <p:pic>
        <p:nvPicPr>
          <p:cNvPr id="7" name="Resim 6" descr="iç mekan, yer, tavan, duvar içeren bir resim&#10;&#10;Açıklama otomatik olarak oluşturuldu">
            <a:extLst>
              <a:ext uri="{FF2B5EF4-FFF2-40B4-BE49-F238E27FC236}">
                <a16:creationId xmlns:a16="http://schemas.microsoft.com/office/drawing/2014/main" xmlns="" id="{E71436E8-E742-4556-A942-12D2F894D6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7351" y="4146256"/>
            <a:ext cx="2201649" cy="1651237"/>
          </a:xfrm>
          <a:prstGeom prst="rect">
            <a:avLst/>
          </a:prstGeom>
          <a:ln>
            <a:noFill/>
          </a:ln>
          <a:effectLst>
            <a:softEdge rad="112500"/>
          </a:effectLst>
        </p:spPr>
      </p:pic>
      <p:pic>
        <p:nvPicPr>
          <p:cNvPr id="8" name="Resim 7" descr="duvar, iç mekan, elektronik eşyalar, tablo içeren bir resim&#10;&#10;Açıklama otomatik olarak oluşturuldu">
            <a:extLst>
              <a:ext uri="{FF2B5EF4-FFF2-40B4-BE49-F238E27FC236}">
                <a16:creationId xmlns:a16="http://schemas.microsoft.com/office/drawing/2014/main" xmlns="" id="{E1D6E6C6-F158-4505-9572-AF57EA3A9F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56537" y="4842108"/>
            <a:ext cx="2290783" cy="1882371"/>
          </a:xfrm>
          <a:prstGeom prst="rect">
            <a:avLst/>
          </a:prstGeom>
          <a:ln>
            <a:noFill/>
          </a:ln>
          <a:effectLst>
            <a:softEdge rad="112500"/>
          </a:effectLst>
        </p:spPr>
      </p:pic>
    </p:spTree>
    <p:extLst>
      <p:ext uri="{BB962C8B-B14F-4D97-AF65-F5344CB8AC3E}">
        <p14:creationId xmlns:p14="http://schemas.microsoft.com/office/powerpoint/2010/main" val="132997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84311" y="432068"/>
            <a:ext cx="8574090" cy="1120775"/>
          </a:xfrm>
        </p:spPr>
        <p:txBody>
          <a:bodyPr>
            <a:normAutofit fontScale="90000"/>
          </a:bodyPr>
          <a:lstStyle/>
          <a:p>
            <a:r>
              <a:rPr lang="tr-TR" dirty="0" err="1">
                <a:solidFill>
                  <a:srgbClr val="002060"/>
                </a:solidFill>
              </a:rPr>
              <a:t>Metalurji</a:t>
            </a:r>
            <a:r>
              <a:rPr lang="tr-TR" dirty="0">
                <a:solidFill>
                  <a:srgbClr val="002060"/>
                </a:solidFill>
              </a:rPr>
              <a:t> ve Malzeme Mühendisliği Bölümü</a:t>
            </a:r>
            <a:endParaRPr lang="en-US" sz="3000" i="1" dirty="0">
              <a:solidFill>
                <a:srgbClr val="002060"/>
              </a:solidFill>
            </a:endParaRPr>
          </a:p>
        </p:txBody>
      </p:sp>
      <p:pic>
        <p:nvPicPr>
          <p:cNvPr id="10" name="Picture 4" descr="PA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3060" y="395371"/>
            <a:ext cx="1157471" cy="1157472"/>
          </a:xfrm>
          <a:prstGeom prst="rect">
            <a:avLst/>
          </a:prstGeom>
          <a:noFill/>
          <a:extLst>
            <a:ext uri="{909E8E84-426E-40DD-AFC4-6F175D3DCCD1}">
              <a14:hiddenFill xmlns:a14="http://schemas.microsoft.com/office/drawing/2010/main">
                <a:solidFill>
                  <a:srgbClr val="FFFFFF"/>
                </a:solidFill>
              </a14:hiddenFill>
            </a:ext>
          </a:extLst>
        </p:spPr>
      </p:pic>
      <p:sp>
        <p:nvSpPr>
          <p:cNvPr id="16" name="İçerik Yer Tutucusu 2">
            <a:extLst>
              <a:ext uri="{FF2B5EF4-FFF2-40B4-BE49-F238E27FC236}">
                <a16:creationId xmlns:a16="http://schemas.microsoft.com/office/drawing/2014/main" xmlns="" id="{38DDB0D8-53D4-4116-B298-C25006FBC45C}"/>
              </a:ext>
            </a:extLst>
          </p:cNvPr>
          <p:cNvSpPr>
            <a:spLocks noGrp="1"/>
          </p:cNvSpPr>
          <p:nvPr>
            <p:ph idx="1"/>
          </p:nvPr>
        </p:nvSpPr>
        <p:spPr>
          <a:xfrm>
            <a:off x="1587965" y="3282949"/>
            <a:ext cx="10042060" cy="602847"/>
          </a:xfrm>
        </p:spPr>
        <p:txBody>
          <a:bodyPr>
            <a:normAutofit fontScale="70000" lnSpcReduction="20000"/>
          </a:bodyPr>
          <a:lstStyle/>
          <a:p>
            <a:r>
              <a:rPr lang="tr-TR" dirty="0"/>
              <a:t>Öğrenciler En az 1 Malzeme mühendisi veya makine, kimya , seramik, elektronik, otomotiv mühendisi gözetmenliğinde Metal, seramik, polimer, </a:t>
            </a:r>
            <a:r>
              <a:rPr lang="tr-TR" dirty="0" err="1"/>
              <a:t>kompozit</a:t>
            </a:r>
            <a:r>
              <a:rPr lang="tr-TR" dirty="0"/>
              <a:t> malzeme üretim sektörlerinde staj veya işletmede mesleki eğitim uygulamasını yapabilirler.</a:t>
            </a:r>
          </a:p>
          <a:p>
            <a:endParaRPr lang="tr-TR" dirty="0"/>
          </a:p>
        </p:txBody>
      </p:sp>
      <p:graphicFrame>
        <p:nvGraphicFramePr>
          <p:cNvPr id="3" name="Tablo 2"/>
          <p:cNvGraphicFramePr>
            <a:graphicFrameLocks noGrp="1"/>
          </p:cNvGraphicFramePr>
          <p:nvPr/>
        </p:nvGraphicFramePr>
        <p:xfrm>
          <a:off x="2281238" y="2274888"/>
          <a:ext cx="5727699" cy="868680"/>
        </p:xfrm>
        <a:graphic>
          <a:graphicData uri="http://schemas.openxmlformats.org/drawingml/2006/table">
            <a:tbl>
              <a:tblPr>
                <a:tableStyleId>{5C22544A-7EE6-4342-B048-85BDC9FD1C3A}</a:tableStyleId>
              </a:tblPr>
              <a:tblGrid>
                <a:gridCol w="565395">
                  <a:extLst>
                    <a:ext uri="{9D8B030D-6E8A-4147-A177-3AD203B41FA5}">
                      <a16:colId xmlns:a16="http://schemas.microsoft.com/office/drawing/2014/main" xmlns="" val="20000"/>
                    </a:ext>
                  </a:extLst>
                </a:gridCol>
                <a:gridCol w="2318940">
                  <a:extLst>
                    <a:ext uri="{9D8B030D-6E8A-4147-A177-3AD203B41FA5}">
                      <a16:colId xmlns:a16="http://schemas.microsoft.com/office/drawing/2014/main" xmlns="" val="20001"/>
                    </a:ext>
                  </a:extLst>
                </a:gridCol>
                <a:gridCol w="294989">
                  <a:extLst>
                    <a:ext uri="{9D8B030D-6E8A-4147-A177-3AD203B41FA5}">
                      <a16:colId xmlns:a16="http://schemas.microsoft.com/office/drawing/2014/main" xmlns="" val="20002"/>
                    </a:ext>
                  </a:extLst>
                </a:gridCol>
                <a:gridCol w="286794">
                  <a:extLst>
                    <a:ext uri="{9D8B030D-6E8A-4147-A177-3AD203B41FA5}">
                      <a16:colId xmlns:a16="http://schemas.microsoft.com/office/drawing/2014/main" xmlns="" val="20003"/>
                    </a:ext>
                  </a:extLst>
                </a:gridCol>
                <a:gridCol w="557201">
                  <a:extLst>
                    <a:ext uri="{9D8B030D-6E8A-4147-A177-3AD203B41FA5}">
                      <a16:colId xmlns:a16="http://schemas.microsoft.com/office/drawing/2014/main" xmlns="" val="20004"/>
                    </a:ext>
                  </a:extLst>
                </a:gridCol>
                <a:gridCol w="852190">
                  <a:extLst>
                    <a:ext uri="{9D8B030D-6E8A-4147-A177-3AD203B41FA5}">
                      <a16:colId xmlns:a16="http://schemas.microsoft.com/office/drawing/2014/main" xmlns="" val="20005"/>
                    </a:ext>
                  </a:extLst>
                </a:gridCol>
                <a:gridCol w="852190">
                  <a:extLst>
                    <a:ext uri="{9D8B030D-6E8A-4147-A177-3AD203B41FA5}">
                      <a16:colId xmlns:a16="http://schemas.microsoft.com/office/drawing/2014/main" xmlns="" val="20006"/>
                    </a:ext>
                  </a:extLst>
                </a:gridCol>
              </a:tblGrid>
              <a:tr h="217170">
                <a:tc>
                  <a:txBody>
                    <a:bodyPr/>
                    <a:lstStyle/>
                    <a:p>
                      <a:pPr algn="l" rtl="0" fontAlgn="t"/>
                      <a:r>
                        <a:rPr lang="tr-TR" sz="800" b="0" i="0" u="none" strike="noStrike" dirty="0">
                          <a:solidFill>
                            <a:srgbClr val="000000"/>
                          </a:solidFill>
                          <a:effectLst/>
                          <a:latin typeface="Arial"/>
                        </a:rPr>
                        <a:t>KODU</a:t>
                      </a:r>
                    </a:p>
                  </a:txBody>
                  <a:tcPr marL="9525" marR="9525" marT="9525" marB="0"/>
                </a:tc>
                <a:tc>
                  <a:txBody>
                    <a:bodyPr/>
                    <a:lstStyle/>
                    <a:p>
                      <a:pPr algn="l" rtl="0" fontAlgn="t"/>
                      <a:r>
                        <a:rPr lang="tr-TR" sz="800" b="0" i="0" u="none" strike="noStrike" dirty="0">
                          <a:solidFill>
                            <a:srgbClr val="000000"/>
                          </a:solidFill>
                          <a:effectLst/>
                          <a:latin typeface="Arial"/>
                        </a:rPr>
                        <a:t>ADI</a:t>
                      </a:r>
                    </a:p>
                  </a:txBody>
                  <a:tcPr marL="9525" marR="9525" marT="9525" marB="0"/>
                </a:tc>
                <a:tc>
                  <a:txBody>
                    <a:bodyPr/>
                    <a:lstStyle/>
                    <a:p>
                      <a:pPr algn="ctr" rtl="0" fontAlgn="t"/>
                      <a:r>
                        <a:rPr lang="tr-TR" sz="800" b="0" i="0" u="none" strike="noStrike" dirty="0">
                          <a:solidFill>
                            <a:srgbClr val="000000"/>
                          </a:solidFill>
                          <a:effectLst/>
                          <a:latin typeface="Arial"/>
                        </a:rPr>
                        <a:t>T</a:t>
                      </a:r>
                    </a:p>
                  </a:txBody>
                  <a:tcPr marL="9525" marR="9525" marT="9525" marB="0"/>
                </a:tc>
                <a:tc>
                  <a:txBody>
                    <a:bodyPr/>
                    <a:lstStyle/>
                    <a:p>
                      <a:pPr algn="ctr" rtl="0" fontAlgn="t"/>
                      <a:r>
                        <a:rPr lang="tr-TR" sz="800" b="0" i="0" u="none" strike="noStrike" dirty="0">
                          <a:solidFill>
                            <a:srgbClr val="000000"/>
                          </a:solidFill>
                          <a:effectLst/>
                          <a:latin typeface="Arial"/>
                        </a:rPr>
                        <a:t>U</a:t>
                      </a:r>
                    </a:p>
                  </a:txBody>
                  <a:tcPr marL="9525" marR="9525" marT="9525" marB="0"/>
                </a:tc>
                <a:tc>
                  <a:txBody>
                    <a:bodyPr/>
                    <a:lstStyle/>
                    <a:p>
                      <a:pPr algn="ctr" rtl="0" fontAlgn="t"/>
                      <a:r>
                        <a:rPr lang="tr-TR" sz="800" b="0" i="0" u="none" strike="noStrike" dirty="0">
                          <a:solidFill>
                            <a:srgbClr val="000000"/>
                          </a:solidFill>
                          <a:effectLst/>
                          <a:latin typeface="Arial"/>
                        </a:rPr>
                        <a:t>K</a:t>
                      </a:r>
                    </a:p>
                  </a:txBody>
                  <a:tcPr marL="9525" marR="9525" marT="9525" marB="0"/>
                </a:tc>
                <a:tc>
                  <a:txBody>
                    <a:bodyPr/>
                    <a:lstStyle/>
                    <a:p>
                      <a:pPr algn="l" rtl="0" fontAlgn="t"/>
                      <a:endParaRPr lang="tr-TR" sz="800" b="0" i="0" u="none" strike="noStrike" dirty="0">
                        <a:solidFill>
                          <a:srgbClr val="000000"/>
                        </a:solidFill>
                        <a:effectLst/>
                        <a:latin typeface="Arial"/>
                      </a:endParaRPr>
                    </a:p>
                  </a:txBody>
                  <a:tcPr marL="9525" marR="9525" marT="9525" marB="0"/>
                </a:tc>
                <a:tc>
                  <a:txBody>
                    <a:bodyPr/>
                    <a:lstStyle/>
                    <a:p>
                      <a:pPr algn="l" rtl="0" fontAlgn="t"/>
                      <a:r>
                        <a:rPr lang="tr-TR" sz="800" b="0" i="0" u="none" strike="noStrike" dirty="0">
                          <a:solidFill>
                            <a:srgbClr val="000000"/>
                          </a:solidFill>
                          <a:effectLst/>
                          <a:latin typeface="Arial"/>
                        </a:rPr>
                        <a:t>GÜN</a:t>
                      </a:r>
                    </a:p>
                  </a:txBody>
                  <a:tcPr marL="9525" marR="9525" marT="9525" marB="0"/>
                </a:tc>
                <a:extLst>
                  <a:ext uri="{0D108BD9-81ED-4DB2-BD59-A6C34878D82A}">
                    <a16:rowId xmlns:a16="http://schemas.microsoft.com/office/drawing/2014/main" xmlns="" val="10000"/>
                  </a:ext>
                </a:extLst>
              </a:tr>
              <a:tr h="217170">
                <a:tc>
                  <a:txBody>
                    <a:bodyPr/>
                    <a:lstStyle/>
                    <a:p>
                      <a:pPr algn="l" rtl="0" fontAlgn="t"/>
                      <a:r>
                        <a:rPr lang="tr-TR" sz="800" u="none" strike="noStrike" dirty="0">
                          <a:effectLst/>
                        </a:rPr>
                        <a:t>MTMM 403</a:t>
                      </a:r>
                      <a:endParaRPr lang="tr-TR" sz="800" b="0" i="0" u="none" strike="noStrike" dirty="0">
                        <a:solidFill>
                          <a:srgbClr val="000000"/>
                        </a:solidFill>
                        <a:effectLst/>
                        <a:latin typeface="Arial"/>
                      </a:endParaRPr>
                    </a:p>
                  </a:txBody>
                  <a:tcPr marL="9525" marR="9525" marT="9525" marB="0"/>
                </a:tc>
                <a:tc>
                  <a:txBody>
                    <a:bodyPr/>
                    <a:lstStyle/>
                    <a:p>
                      <a:pPr algn="l" rtl="0" fontAlgn="t"/>
                      <a:r>
                        <a:rPr lang="tr-TR" sz="800" u="none" strike="noStrike" dirty="0">
                          <a:effectLst/>
                        </a:rPr>
                        <a:t>ÜRETIM VE PROSES STAJI</a:t>
                      </a:r>
                      <a:endParaRPr lang="tr-TR" sz="800" b="0" i="0" u="none" strike="noStrike" dirty="0">
                        <a:solidFill>
                          <a:srgbClr val="000000"/>
                        </a:solidFill>
                        <a:effectLst/>
                        <a:latin typeface="Arial"/>
                      </a:endParaRPr>
                    </a:p>
                  </a:txBody>
                  <a:tcPr marL="9525" marR="9525" marT="9525" marB="0"/>
                </a:tc>
                <a:tc>
                  <a:txBody>
                    <a:bodyPr/>
                    <a:lstStyle/>
                    <a:p>
                      <a:pPr algn="ctr" rtl="0" fontAlgn="t"/>
                      <a:r>
                        <a:rPr lang="tr-TR" sz="800" u="none" strike="noStrike">
                          <a:effectLst/>
                        </a:rPr>
                        <a:t>0</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5</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5</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dirty="0">
                          <a:effectLst/>
                        </a:rPr>
                        <a:t>Zorunlu</a:t>
                      </a:r>
                      <a:endParaRPr lang="tr-TR" sz="800" b="0" i="0" u="none" strike="noStrike" dirty="0">
                        <a:solidFill>
                          <a:srgbClr val="000000"/>
                        </a:solidFill>
                        <a:effectLst/>
                        <a:latin typeface="Arial"/>
                      </a:endParaRPr>
                    </a:p>
                  </a:txBody>
                  <a:tcPr marL="9525" marR="9525" marT="9525" marB="0"/>
                </a:tc>
                <a:tc>
                  <a:txBody>
                    <a:bodyPr/>
                    <a:lstStyle/>
                    <a:p>
                      <a:pPr algn="l" rtl="0" fontAlgn="t"/>
                      <a:r>
                        <a:rPr lang="tr-TR" sz="800" b="0" i="0" u="none" strike="noStrike" dirty="0">
                          <a:solidFill>
                            <a:srgbClr val="000000"/>
                          </a:solidFill>
                          <a:effectLst/>
                          <a:latin typeface="Arial"/>
                        </a:rPr>
                        <a:t>24</a:t>
                      </a:r>
                    </a:p>
                  </a:txBody>
                  <a:tcPr marL="9525" marR="9525" marT="9525" marB="0"/>
                </a:tc>
                <a:extLst>
                  <a:ext uri="{0D108BD9-81ED-4DB2-BD59-A6C34878D82A}">
                    <a16:rowId xmlns:a16="http://schemas.microsoft.com/office/drawing/2014/main" xmlns="" val="10001"/>
                  </a:ext>
                </a:extLst>
              </a:tr>
              <a:tr h="217170">
                <a:tc>
                  <a:txBody>
                    <a:bodyPr/>
                    <a:lstStyle/>
                    <a:p>
                      <a:pPr algn="l" rtl="0" fontAlgn="t"/>
                      <a:r>
                        <a:rPr lang="tr-TR" sz="800" u="none" strike="noStrike">
                          <a:effectLst/>
                        </a:rPr>
                        <a:t>MTMM 405</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dirty="0">
                          <a:effectLst/>
                        </a:rPr>
                        <a:t>MALZEME STAJI</a:t>
                      </a:r>
                      <a:endParaRPr lang="tr-TR" sz="800" b="0" i="0" u="none" strike="noStrike" dirty="0">
                        <a:solidFill>
                          <a:srgbClr val="000000"/>
                        </a:solidFill>
                        <a:effectLst/>
                        <a:latin typeface="Arial"/>
                      </a:endParaRPr>
                    </a:p>
                  </a:txBody>
                  <a:tcPr marL="9525" marR="9525" marT="9525" marB="0"/>
                </a:tc>
                <a:tc>
                  <a:txBody>
                    <a:bodyPr/>
                    <a:lstStyle/>
                    <a:p>
                      <a:pPr algn="ctr" rtl="0" fontAlgn="t"/>
                      <a:r>
                        <a:rPr lang="tr-TR" sz="800" u="none" strike="noStrike">
                          <a:effectLst/>
                        </a:rPr>
                        <a:t>0</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5</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5</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Zorunlu</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b="0" i="0" u="none" strike="noStrike" dirty="0">
                          <a:solidFill>
                            <a:srgbClr val="000000"/>
                          </a:solidFill>
                          <a:effectLst/>
                          <a:latin typeface="Arial"/>
                        </a:rPr>
                        <a:t>24</a:t>
                      </a:r>
                    </a:p>
                  </a:txBody>
                  <a:tcPr marL="9525" marR="9525" marT="9525" marB="0"/>
                </a:tc>
                <a:extLst>
                  <a:ext uri="{0D108BD9-81ED-4DB2-BD59-A6C34878D82A}">
                    <a16:rowId xmlns:a16="http://schemas.microsoft.com/office/drawing/2014/main" xmlns="" val="10002"/>
                  </a:ext>
                </a:extLst>
              </a:tr>
              <a:tr h="217170">
                <a:tc>
                  <a:txBody>
                    <a:bodyPr/>
                    <a:lstStyle/>
                    <a:p>
                      <a:pPr algn="l" rtl="0" fontAlgn="t"/>
                      <a:r>
                        <a:rPr lang="tr-TR" sz="800" u="none" strike="noStrike">
                          <a:effectLst/>
                        </a:rPr>
                        <a:t>ISME 400</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İŞLETMEDE MESLEKİ EĞİTİM</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5</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35</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20</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dirty="0">
                          <a:effectLst/>
                        </a:rPr>
                        <a:t>Ortak Zorunlu</a:t>
                      </a:r>
                      <a:endParaRPr lang="tr-TR" sz="800" b="0" i="0" u="none" strike="noStrike" dirty="0">
                        <a:solidFill>
                          <a:srgbClr val="000000"/>
                        </a:solidFill>
                        <a:effectLst/>
                        <a:latin typeface="Arial"/>
                      </a:endParaRPr>
                    </a:p>
                  </a:txBody>
                  <a:tcPr marL="9525" marR="9525" marT="9525" marB="0"/>
                </a:tc>
                <a:tc>
                  <a:txBody>
                    <a:bodyPr/>
                    <a:lstStyle/>
                    <a:p>
                      <a:pPr algn="l" rtl="0" fontAlgn="t"/>
                      <a:r>
                        <a:rPr lang="tr-TR" sz="800" b="0" i="0" u="none" strike="noStrike" dirty="0">
                          <a:solidFill>
                            <a:srgbClr val="000000"/>
                          </a:solidFill>
                          <a:effectLst/>
                          <a:latin typeface="Arial"/>
                        </a:rPr>
                        <a:t>70</a:t>
                      </a:r>
                    </a:p>
                  </a:txBody>
                  <a:tcPr marL="9525" marR="9525" marT="9525" marB="0"/>
                </a:tc>
                <a:extLst>
                  <a:ext uri="{0D108BD9-81ED-4DB2-BD59-A6C34878D82A}">
                    <a16:rowId xmlns:a16="http://schemas.microsoft.com/office/drawing/2014/main" xmlns="" val="10003"/>
                  </a:ext>
                </a:extLst>
              </a:tr>
            </a:tbl>
          </a:graphicData>
        </a:graphic>
      </p:graphicFrame>
      <p:pic>
        <p:nvPicPr>
          <p:cNvPr id="6" name="Resim 5">
            <a:extLst>
              <a:ext uri="{FF2B5EF4-FFF2-40B4-BE49-F238E27FC236}">
                <a16:creationId xmlns:a16="http://schemas.microsoft.com/office/drawing/2014/main" xmlns="" id="{50ADA448-8C92-45DB-A7D3-E587FFA11447}"/>
              </a:ext>
            </a:extLst>
          </p:cNvPr>
          <p:cNvPicPr>
            <a:picLocks noChangeAspect="1"/>
          </p:cNvPicPr>
          <p:nvPr/>
        </p:nvPicPr>
        <p:blipFill>
          <a:blip r:embed="rId3"/>
          <a:stretch>
            <a:fillRect/>
          </a:stretch>
        </p:blipFill>
        <p:spPr>
          <a:xfrm>
            <a:off x="1499464" y="3885797"/>
            <a:ext cx="2236515" cy="13414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Resim 6">
            <a:extLst>
              <a:ext uri="{FF2B5EF4-FFF2-40B4-BE49-F238E27FC236}">
                <a16:creationId xmlns:a16="http://schemas.microsoft.com/office/drawing/2014/main" xmlns="" id="{B106F821-1E82-448A-849C-C5C83F132643}"/>
              </a:ext>
            </a:extLst>
          </p:cNvPr>
          <p:cNvPicPr>
            <a:picLocks noChangeAspect="1"/>
          </p:cNvPicPr>
          <p:nvPr/>
        </p:nvPicPr>
        <p:blipFill>
          <a:blip r:embed="rId4"/>
          <a:stretch>
            <a:fillRect/>
          </a:stretch>
        </p:blipFill>
        <p:spPr>
          <a:xfrm>
            <a:off x="5124798" y="4454347"/>
            <a:ext cx="1714268" cy="12941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Resim 7">
            <a:extLst>
              <a:ext uri="{FF2B5EF4-FFF2-40B4-BE49-F238E27FC236}">
                <a16:creationId xmlns:a16="http://schemas.microsoft.com/office/drawing/2014/main" xmlns="" id="{22546B90-037A-4B90-839A-EECFD2D5338E}"/>
              </a:ext>
            </a:extLst>
          </p:cNvPr>
          <p:cNvPicPr>
            <a:picLocks noChangeAspect="1"/>
          </p:cNvPicPr>
          <p:nvPr/>
        </p:nvPicPr>
        <p:blipFill>
          <a:blip r:embed="rId5"/>
          <a:stretch>
            <a:fillRect/>
          </a:stretch>
        </p:blipFill>
        <p:spPr>
          <a:xfrm>
            <a:off x="8185282" y="4727486"/>
            <a:ext cx="1882643" cy="13618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İçerik Yer Tutucusu 2">
            <a:extLst>
              <a:ext uri="{FF2B5EF4-FFF2-40B4-BE49-F238E27FC236}">
                <a16:creationId xmlns:a16="http://schemas.microsoft.com/office/drawing/2014/main" xmlns="" id="{38DDB0D8-53D4-4116-B298-C25006FBC45C}"/>
              </a:ext>
            </a:extLst>
          </p:cNvPr>
          <p:cNvSpPr txBox="1">
            <a:spLocks/>
          </p:cNvSpPr>
          <p:nvPr/>
        </p:nvSpPr>
        <p:spPr>
          <a:xfrm>
            <a:off x="1730840" y="2073275"/>
            <a:ext cx="9994435" cy="393700"/>
          </a:xfrm>
          <a:prstGeom prst="rect">
            <a:avLst/>
          </a:prstGeom>
        </p:spPr>
        <p:txBody>
          <a:bodyPr vert="horz" lIns="91440" tIns="45720" rIns="91440" bIns="45720" rtlCol="0" anchor="ctr">
            <a:normAutofit fontScale="70000" lnSpcReduction="20000"/>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tr-TR"/>
              <a:t>(Staj ve İşletmede Mesleki eğitim uygulaması)</a:t>
            </a:r>
          </a:p>
          <a:p>
            <a:endParaRPr lang="tr-TR" dirty="0"/>
          </a:p>
        </p:txBody>
      </p:sp>
    </p:spTree>
    <p:extLst>
      <p:ext uri="{BB962C8B-B14F-4D97-AF65-F5344CB8AC3E}">
        <p14:creationId xmlns:p14="http://schemas.microsoft.com/office/powerpoint/2010/main" val="918830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A71707B2-0199-4E49-855F-70437B7B88E3}"/>
              </a:ext>
            </a:extLst>
          </p:cNvPr>
          <p:cNvSpPr>
            <a:spLocks noGrp="1"/>
          </p:cNvSpPr>
          <p:nvPr>
            <p:ph type="title"/>
          </p:nvPr>
        </p:nvSpPr>
        <p:spPr>
          <a:xfrm>
            <a:off x="1484310" y="190500"/>
            <a:ext cx="10018713" cy="1752599"/>
          </a:xfrm>
        </p:spPr>
        <p:txBody>
          <a:bodyPr/>
          <a:lstStyle/>
          <a:p>
            <a:r>
              <a:rPr lang="tr-TR" dirty="0" err="1">
                <a:solidFill>
                  <a:srgbClr val="002060"/>
                </a:solidFill>
              </a:rPr>
              <a:t>Metalurji</a:t>
            </a:r>
            <a:r>
              <a:rPr lang="tr-TR" dirty="0">
                <a:solidFill>
                  <a:srgbClr val="002060"/>
                </a:solidFill>
              </a:rPr>
              <a:t> ve Malzeme Mühendisliği Bölümü</a:t>
            </a:r>
            <a:endParaRPr lang="tr-TR" dirty="0"/>
          </a:p>
        </p:txBody>
      </p:sp>
      <p:sp>
        <p:nvSpPr>
          <p:cNvPr id="3" name="İçerik Yer Tutucusu 2">
            <a:extLst>
              <a:ext uri="{FF2B5EF4-FFF2-40B4-BE49-F238E27FC236}">
                <a16:creationId xmlns:a16="http://schemas.microsoft.com/office/drawing/2014/main" xmlns="" id="{C181388E-194C-4C4D-A4C6-8A919FC85C81}"/>
              </a:ext>
            </a:extLst>
          </p:cNvPr>
          <p:cNvSpPr>
            <a:spLocks noGrp="1"/>
          </p:cNvSpPr>
          <p:nvPr>
            <p:ph idx="1"/>
          </p:nvPr>
        </p:nvSpPr>
        <p:spPr>
          <a:xfrm>
            <a:off x="1484310" y="1943099"/>
            <a:ext cx="10031415" cy="2305051"/>
          </a:xfrm>
        </p:spPr>
        <p:txBody>
          <a:bodyPr/>
          <a:lstStyle/>
          <a:p>
            <a:pPr marL="0" indent="0">
              <a:buNone/>
            </a:pPr>
            <a:r>
              <a:rPr lang="tr-TR" dirty="0"/>
              <a:t>Ulusal ve Uluslararası anlaşmalar (</a:t>
            </a:r>
            <a:r>
              <a:rPr lang="tr-TR" dirty="0" err="1"/>
              <a:t>Erasmus</a:t>
            </a:r>
            <a:r>
              <a:rPr lang="tr-TR" dirty="0"/>
              <a:t>, Mevlana, vb.)</a:t>
            </a:r>
          </a:p>
          <a:p>
            <a:pPr marL="0" indent="0">
              <a:buNone/>
            </a:pPr>
            <a:r>
              <a:rPr lang="tr-TR" dirty="0" err="1"/>
              <a:t>Metalurji</a:t>
            </a:r>
            <a:r>
              <a:rPr lang="tr-TR" dirty="0"/>
              <a:t> ve Malzeme </a:t>
            </a:r>
            <a:r>
              <a:rPr lang="tr-TR" dirty="0" err="1"/>
              <a:t>Mühendisliğ</a:t>
            </a:r>
            <a:r>
              <a:rPr lang="tr-TR" dirty="0"/>
              <a:t> bölümünün Letonya </a:t>
            </a:r>
            <a:r>
              <a:rPr lang="tr-TR" dirty="0" err="1"/>
              <a:t>Rezekne</a:t>
            </a:r>
            <a:r>
              <a:rPr lang="tr-TR" dirty="0"/>
              <a:t> Academy of Technologies </a:t>
            </a:r>
            <a:r>
              <a:rPr lang="tr-TR" dirty="0" err="1"/>
              <a:t>Engineering</a:t>
            </a:r>
            <a:r>
              <a:rPr lang="tr-TR" dirty="0"/>
              <a:t> </a:t>
            </a:r>
            <a:r>
              <a:rPr lang="tr-TR" dirty="0" err="1"/>
              <a:t>and</a:t>
            </a:r>
            <a:r>
              <a:rPr lang="tr-TR" dirty="0"/>
              <a:t> </a:t>
            </a:r>
            <a:r>
              <a:rPr lang="tr-TR" dirty="0" err="1"/>
              <a:t>Engineering</a:t>
            </a:r>
            <a:r>
              <a:rPr lang="tr-TR" dirty="0"/>
              <a:t> </a:t>
            </a:r>
            <a:r>
              <a:rPr lang="tr-TR" dirty="0" err="1"/>
              <a:t>Trades</a:t>
            </a:r>
            <a:r>
              <a:rPr lang="tr-TR" dirty="0"/>
              <a:t> ile ERASMUS kapsamında ikili öğrenci ve öğretim üyesi değişim protokolü bulunmaktadır.</a:t>
            </a:r>
          </a:p>
        </p:txBody>
      </p:sp>
      <p:sp>
        <p:nvSpPr>
          <p:cNvPr id="4" name="Veri Yer Tutucusu 3">
            <a:extLst>
              <a:ext uri="{FF2B5EF4-FFF2-40B4-BE49-F238E27FC236}">
                <a16:creationId xmlns:a16="http://schemas.microsoft.com/office/drawing/2014/main" xmlns="" id="{7632DB44-E73F-4DF9-AC41-2CE79B956BBC}"/>
              </a:ext>
            </a:extLst>
          </p:cNvPr>
          <p:cNvSpPr>
            <a:spLocks noGrp="1"/>
          </p:cNvSpPr>
          <p:nvPr>
            <p:ph type="dt" sz="half" idx="10"/>
          </p:nvPr>
        </p:nvSpPr>
        <p:spPr/>
        <p:txBody>
          <a:bodyPr/>
          <a:lstStyle/>
          <a:p>
            <a:fld id="{BD6206F9-085E-4432-9BBA-20CB0EFC7C42}" type="datetime1">
              <a:rPr lang="tr-TR" smtClean="0"/>
              <a:t>6.10.2023</a:t>
            </a:fld>
            <a:endParaRPr lang="en-US"/>
          </a:p>
        </p:txBody>
      </p:sp>
      <p:sp>
        <p:nvSpPr>
          <p:cNvPr id="5" name="Alt Bilgi Yer Tutucusu 4">
            <a:extLst>
              <a:ext uri="{FF2B5EF4-FFF2-40B4-BE49-F238E27FC236}">
                <a16:creationId xmlns:a16="http://schemas.microsoft.com/office/drawing/2014/main" xmlns="" id="{79D3E868-2FDD-4615-8BA6-51DF2853AE04}"/>
              </a:ext>
            </a:extLst>
          </p:cNvPr>
          <p:cNvSpPr>
            <a:spLocks noGrp="1"/>
          </p:cNvSpPr>
          <p:nvPr>
            <p:ph type="ftr" sz="quarter" idx="11"/>
          </p:nvPr>
        </p:nvSpPr>
        <p:spPr/>
        <p:txBody>
          <a:bodyPr/>
          <a:lstStyle/>
          <a:p>
            <a:r>
              <a:rPr lang="en-US"/>
              <a:t>Teknoloji Fakültesi Tanıtımı</a:t>
            </a:r>
          </a:p>
        </p:txBody>
      </p:sp>
      <p:sp>
        <p:nvSpPr>
          <p:cNvPr id="6" name="Slayt Numarası Yer Tutucusu 5">
            <a:extLst>
              <a:ext uri="{FF2B5EF4-FFF2-40B4-BE49-F238E27FC236}">
                <a16:creationId xmlns:a16="http://schemas.microsoft.com/office/drawing/2014/main" xmlns="" id="{C00BAE8F-6D22-4D12-BB02-7228A4FD5D8F}"/>
              </a:ext>
            </a:extLst>
          </p:cNvPr>
          <p:cNvSpPr>
            <a:spLocks noGrp="1"/>
          </p:cNvSpPr>
          <p:nvPr>
            <p:ph type="sldNum" sz="quarter" idx="12"/>
          </p:nvPr>
        </p:nvSpPr>
        <p:spPr/>
        <p:txBody>
          <a:bodyPr/>
          <a:lstStyle/>
          <a:p>
            <a:fld id="{ACE3B7A3-CA0D-495C-B218-71ADF694B6BF}" type="slidenum">
              <a:rPr lang="en-US" smtClean="0"/>
              <a:t>14</a:t>
            </a:fld>
            <a:endParaRPr lang="en-US"/>
          </a:p>
        </p:txBody>
      </p:sp>
      <p:pic>
        <p:nvPicPr>
          <p:cNvPr id="7" name="Picture 2" descr="2020 en düşük ve en yüksek Makine Mühendisi maaşı, çalışma alanları,  eğitim, nasıl olunur? Şartları ve bu alanda en iyi üniversiteler - nKariy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05750" y="4182472"/>
            <a:ext cx="2928864" cy="1647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798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A71707B2-0199-4E49-855F-70437B7B88E3}"/>
              </a:ext>
            </a:extLst>
          </p:cNvPr>
          <p:cNvSpPr>
            <a:spLocks noGrp="1"/>
          </p:cNvSpPr>
          <p:nvPr>
            <p:ph type="title"/>
          </p:nvPr>
        </p:nvSpPr>
        <p:spPr>
          <a:xfrm>
            <a:off x="1484310" y="190500"/>
            <a:ext cx="10018713" cy="1752599"/>
          </a:xfrm>
        </p:spPr>
        <p:txBody>
          <a:bodyPr/>
          <a:lstStyle/>
          <a:p>
            <a:r>
              <a:rPr lang="tr-TR" dirty="0" err="1">
                <a:solidFill>
                  <a:srgbClr val="002060"/>
                </a:solidFill>
              </a:rPr>
              <a:t>Metalurji</a:t>
            </a:r>
            <a:r>
              <a:rPr lang="tr-TR" dirty="0">
                <a:solidFill>
                  <a:srgbClr val="002060"/>
                </a:solidFill>
              </a:rPr>
              <a:t> ve Malzeme Mühendisliği Bölümü</a:t>
            </a:r>
            <a:endParaRPr lang="tr-TR" dirty="0"/>
          </a:p>
        </p:txBody>
      </p:sp>
      <p:sp>
        <p:nvSpPr>
          <p:cNvPr id="3" name="İçerik Yer Tutucusu 2">
            <a:extLst>
              <a:ext uri="{FF2B5EF4-FFF2-40B4-BE49-F238E27FC236}">
                <a16:creationId xmlns:a16="http://schemas.microsoft.com/office/drawing/2014/main" xmlns="" id="{C181388E-194C-4C4D-A4C6-8A919FC85C81}"/>
              </a:ext>
            </a:extLst>
          </p:cNvPr>
          <p:cNvSpPr>
            <a:spLocks noGrp="1"/>
          </p:cNvSpPr>
          <p:nvPr>
            <p:ph idx="1"/>
          </p:nvPr>
        </p:nvSpPr>
        <p:spPr>
          <a:xfrm>
            <a:off x="1484310" y="1943099"/>
            <a:ext cx="10018713" cy="3848101"/>
          </a:xfrm>
        </p:spPr>
        <p:txBody>
          <a:bodyPr/>
          <a:lstStyle/>
          <a:p>
            <a:r>
              <a:rPr lang="tr-TR" dirty="0"/>
              <a:t>Bölümde elde edilen başarılar ve ödüller (</a:t>
            </a:r>
            <a:r>
              <a:rPr lang="tr-TR" dirty="0" err="1"/>
              <a:t>Teknofest</a:t>
            </a:r>
            <a:r>
              <a:rPr lang="tr-TR" dirty="0"/>
              <a:t> vb. yarışmalar)</a:t>
            </a:r>
          </a:p>
          <a:p>
            <a:r>
              <a:rPr lang="tr-TR" dirty="0"/>
              <a:t>Varsa burs imkanları (</a:t>
            </a:r>
            <a:r>
              <a:rPr lang="tr-TR" dirty="0" err="1"/>
              <a:t>Tübitak</a:t>
            </a:r>
            <a:r>
              <a:rPr lang="tr-TR" dirty="0"/>
              <a:t> projeleri, uluslararası projeler, vb.)</a:t>
            </a:r>
          </a:p>
          <a:p>
            <a:r>
              <a:rPr lang="tr-TR" dirty="0"/>
              <a:t>Bölümümüz lisans öğrencileri </a:t>
            </a:r>
            <a:r>
              <a:rPr lang="tr-TR" dirty="0" err="1"/>
              <a:t>Tübitak</a:t>
            </a:r>
            <a:r>
              <a:rPr lang="tr-TR" dirty="0"/>
              <a:t> 2209 B kapsamında lisans proje bursu </a:t>
            </a:r>
          </a:p>
          <a:p>
            <a:r>
              <a:rPr lang="tr-TR" dirty="0"/>
              <a:t>Yüksek lisans öğrencileri danışmanlığındaki öğretim üyesinin yürüttüğü </a:t>
            </a:r>
            <a:r>
              <a:rPr lang="tr-TR" dirty="0" err="1"/>
              <a:t>Tübitak</a:t>
            </a:r>
            <a:r>
              <a:rPr lang="tr-TR" dirty="0"/>
              <a:t> 1001, 1002 1003 projeleri ile </a:t>
            </a:r>
            <a:r>
              <a:rPr lang="tr-TR" dirty="0" err="1"/>
              <a:t>bursiyer</a:t>
            </a:r>
            <a:r>
              <a:rPr lang="tr-TR" dirty="0"/>
              <a:t> olabilirler. Ayrıca 2210 yüksek lisans ve 2211 doktora proje burslarına başvurabilmektedirler.</a:t>
            </a:r>
          </a:p>
          <a:p>
            <a:r>
              <a:rPr lang="tr-TR" dirty="0"/>
              <a:t>Lisans/</a:t>
            </a:r>
            <a:r>
              <a:rPr lang="tr-TR" dirty="0" err="1"/>
              <a:t>Y.Lisans</a:t>
            </a:r>
            <a:r>
              <a:rPr lang="tr-TR" dirty="0"/>
              <a:t>/Doktora Tezi Prototip Tasarımı bilgileri (resimleri ile birlikte)</a:t>
            </a:r>
          </a:p>
        </p:txBody>
      </p:sp>
      <p:sp>
        <p:nvSpPr>
          <p:cNvPr id="4" name="Veri Yer Tutucusu 3">
            <a:extLst>
              <a:ext uri="{FF2B5EF4-FFF2-40B4-BE49-F238E27FC236}">
                <a16:creationId xmlns:a16="http://schemas.microsoft.com/office/drawing/2014/main" xmlns="" id="{7632DB44-E73F-4DF9-AC41-2CE79B956BBC}"/>
              </a:ext>
            </a:extLst>
          </p:cNvPr>
          <p:cNvSpPr>
            <a:spLocks noGrp="1"/>
          </p:cNvSpPr>
          <p:nvPr>
            <p:ph type="dt" sz="half" idx="10"/>
          </p:nvPr>
        </p:nvSpPr>
        <p:spPr/>
        <p:txBody>
          <a:bodyPr/>
          <a:lstStyle/>
          <a:p>
            <a:fld id="{BD6206F9-085E-4432-9BBA-20CB0EFC7C42}" type="datetime1">
              <a:rPr lang="tr-TR" smtClean="0"/>
              <a:t>6.10.2023</a:t>
            </a:fld>
            <a:endParaRPr lang="en-US"/>
          </a:p>
        </p:txBody>
      </p:sp>
      <p:sp>
        <p:nvSpPr>
          <p:cNvPr id="5" name="Alt Bilgi Yer Tutucusu 4">
            <a:extLst>
              <a:ext uri="{FF2B5EF4-FFF2-40B4-BE49-F238E27FC236}">
                <a16:creationId xmlns:a16="http://schemas.microsoft.com/office/drawing/2014/main" xmlns="" id="{79D3E868-2FDD-4615-8BA6-51DF2853AE04}"/>
              </a:ext>
            </a:extLst>
          </p:cNvPr>
          <p:cNvSpPr>
            <a:spLocks noGrp="1"/>
          </p:cNvSpPr>
          <p:nvPr>
            <p:ph type="ftr" sz="quarter" idx="11"/>
          </p:nvPr>
        </p:nvSpPr>
        <p:spPr/>
        <p:txBody>
          <a:bodyPr/>
          <a:lstStyle/>
          <a:p>
            <a:r>
              <a:rPr lang="en-US"/>
              <a:t>Teknoloji Fakültesi Tanıtımı</a:t>
            </a:r>
          </a:p>
        </p:txBody>
      </p:sp>
      <p:sp>
        <p:nvSpPr>
          <p:cNvPr id="6" name="Slayt Numarası Yer Tutucusu 5">
            <a:extLst>
              <a:ext uri="{FF2B5EF4-FFF2-40B4-BE49-F238E27FC236}">
                <a16:creationId xmlns:a16="http://schemas.microsoft.com/office/drawing/2014/main" xmlns="" id="{C00BAE8F-6D22-4D12-BB02-7228A4FD5D8F}"/>
              </a:ext>
            </a:extLst>
          </p:cNvPr>
          <p:cNvSpPr>
            <a:spLocks noGrp="1"/>
          </p:cNvSpPr>
          <p:nvPr>
            <p:ph type="sldNum" sz="quarter" idx="12"/>
          </p:nvPr>
        </p:nvSpPr>
        <p:spPr/>
        <p:txBody>
          <a:bodyPr/>
          <a:lstStyle/>
          <a:p>
            <a:fld id="{ACE3B7A3-CA0D-495C-B218-71ADF694B6BF}" type="slidenum">
              <a:rPr lang="en-US" smtClean="0"/>
              <a:t>15</a:t>
            </a:fld>
            <a:endParaRPr lang="en-US"/>
          </a:p>
        </p:txBody>
      </p:sp>
    </p:spTree>
    <p:extLst>
      <p:ext uri="{BB962C8B-B14F-4D97-AF65-F5344CB8AC3E}">
        <p14:creationId xmlns:p14="http://schemas.microsoft.com/office/powerpoint/2010/main" val="1387976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A71707B2-0199-4E49-855F-70437B7B88E3}"/>
              </a:ext>
            </a:extLst>
          </p:cNvPr>
          <p:cNvSpPr>
            <a:spLocks noGrp="1"/>
          </p:cNvSpPr>
          <p:nvPr>
            <p:ph type="title"/>
          </p:nvPr>
        </p:nvSpPr>
        <p:spPr>
          <a:xfrm>
            <a:off x="1484310" y="190500"/>
            <a:ext cx="10018713" cy="1752599"/>
          </a:xfrm>
        </p:spPr>
        <p:txBody>
          <a:bodyPr/>
          <a:lstStyle/>
          <a:p>
            <a:r>
              <a:rPr lang="tr-TR" dirty="0" err="1">
                <a:solidFill>
                  <a:srgbClr val="002060"/>
                </a:solidFill>
              </a:rPr>
              <a:t>Metalurji</a:t>
            </a:r>
            <a:r>
              <a:rPr lang="tr-TR" dirty="0">
                <a:solidFill>
                  <a:srgbClr val="002060"/>
                </a:solidFill>
              </a:rPr>
              <a:t> ve Malzeme Mühendisliği Bölümü Mezunları</a:t>
            </a:r>
            <a:endParaRPr lang="tr-TR" dirty="0"/>
          </a:p>
        </p:txBody>
      </p:sp>
      <p:sp>
        <p:nvSpPr>
          <p:cNvPr id="3" name="İçerik Yer Tutucusu 2">
            <a:extLst>
              <a:ext uri="{FF2B5EF4-FFF2-40B4-BE49-F238E27FC236}">
                <a16:creationId xmlns:a16="http://schemas.microsoft.com/office/drawing/2014/main" xmlns="" id="{C181388E-194C-4C4D-A4C6-8A919FC85C81}"/>
              </a:ext>
            </a:extLst>
          </p:cNvPr>
          <p:cNvSpPr>
            <a:spLocks noGrp="1"/>
          </p:cNvSpPr>
          <p:nvPr>
            <p:ph idx="1"/>
          </p:nvPr>
        </p:nvSpPr>
        <p:spPr>
          <a:xfrm>
            <a:off x="1484310" y="1943099"/>
            <a:ext cx="10018713" cy="3848101"/>
          </a:xfrm>
        </p:spPr>
        <p:txBody>
          <a:bodyPr>
            <a:normAutofit fontScale="85000" lnSpcReduction="20000"/>
          </a:bodyPr>
          <a:lstStyle/>
          <a:p>
            <a:pPr marL="0" indent="0">
              <a:buNone/>
            </a:pPr>
            <a:r>
              <a:rPr lang="tr-TR" dirty="0"/>
              <a:t>Mezunların iş bulma imkanları ve mevcut durumda genel olarak çalışılan kurumlar</a:t>
            </a:r>
          </a:p>
          <a:p>
            <a:pPr marL="0" indent="0" algn="just">
              <a:buNone/>
            </a:pPr>
            <a:r>
              <a:rPr lang="tr-TR" dirty="0"/>
              <a:t>Mezun olan öğrencilerimiz, </a:t>
            </a:r>
          </a:p>
          <a:p>
            <a:pPr algn="just"/>
            <a:r>
              <a:rPr lang="tr-TR" dirty="0"/>
              <a:t>ileri teknoloji </a:t>
            </a:r>
            <a:r>
              <a:rPr lang="tr-TR" dirty="0" err="1"/>
              <a:t>nanomalzeme</a:t>
            </a:r>
            <a:r>
              <a:rPr lang="tr-TR" dirty="0"/>
              <a:t> sentezi Ar-Ge  merkezlerinde, </a:t>
            </a:r>
          </a:p>
          <a:p>
            <a:pPr algn="just"/>
            <a:r>
              <a:rPr lang="tr-TR" dirty="0"/>
              <a:t>yüzey işlemleri ve kaplama, </a:t>
            </a:r>
          </a:p>
          <a:p>
            <a:pPr algn="just"/>
            <a:r>
              <a:rPr lang="tr-TR" dirty="0"/>
              <a:t>savunma  ve havacılık, </a:t>
            </a:r>
          </a:p>
          <a:p>
            <a:pPr algn="just"/>
            <a:r>
              <a:rPr lang="tr-TR" dirty="0"/>
              <a:t>biyomedikal malzemelerin üretimi, </a:t>
            </a:r>
          </a:p>
          <a:p>
            <a:pPr algn="just"/>
            <a:r>
              <a:rPr lang="tr-TR" dirty="0"/>
              <a:t>elektrik-elektronik malzemelerinin üretimi, </a:t>
            </a:r>
          </a:p>
          <a:p>
            <a:pPr algn="just"/>
            <a:r>
              <a:rPr lang="tr-TR" dirty="0"/>
              <a:t>manyetik malzemelerin üretimi, </a:t>
            </a:r>
          </a:p>
          <a:p>
            <a:pPr algn="just"/>
            <a:r>
              <a:rPr lang="tr-TR" dirty="0"/>
              <a:t>demir-çelik  ve demir dışı metal üretimi ile ilgili endüstriler,</a:t>
            </a:r>
          </a:p>
          <a:p>
            <a:pPr algn="just"/>
            <a:r>
              <a:rPr lang="tr-TR" dirty="0"/>
              <a:t> cam, seramik endüstrileri,</a:t>
            </a:r>
          </a:p>
          <a:p>
            <a:pPr algn="just"/>
            <a:r>
              <a:rPr lang="tr-TR" dirty="0"/>
              <a:t> otomotiv ve otomotiv yan sanayi, </a:t>
            </a:r>
          </a:p>
        </p:txBody>
      </p:sp>
      <p:sp>
        <p:nvSpPr>
          <p:cNvPr id="4" name="Veri Yer Tutucusu 3">
            <a:extLst>
              <a:ext uri="{FF2B5EF4-FFF2-40B4-BE49-F238E27FC236}">
                <a16:creationId xmlns:a16="http://schemas.microsoft.com/office/drawing/2014/main" xmlns="" id="{7632DB44-E73F-4DF9-AC41-2CE79B956BBC}"/>
              </a:ext>
            </a:extLst>
          </p:cNvPr>
          <p:cNvSpPr>
            <a:spLocks noGrp="1"/>
          </p:cNvSpPr>
          <p:nvPr>
            <p:ph type="dt" sz="half" idx="10"/>
          </p:nvPr>
        </p:nvSpPr>
        <p:spPr/>
        <p:txBody>
          <a:bodyPr/>
          <a:lstStyle/>
          <a:p>
            <a:fld id="{BD6206F9-085E-4432-9BBA-20CB0EFC7C42}" type="datetime1">
              <a:rPr lang="tr-TR" smtClean="0"/>
              <a:t>6.10.2023</a:t>
            </a:fld>
            <a:endParaRPr lang="en-US"/>
          </a:p>
        </p:txBody>
      </p:sp>
      <p:sp>
        <p:nvSpPr>
          <p:cNvPr id="5" name="Alt Bilgi Yer Tutucusu 4">
            <a:extLst>
              <a:ext uri="{FF2B5EF4-FFF2-40B4-BE49-F238E27FC236}">
                <a16:creationId xmlns:a16="http://schemas.microsoft.com/office/drawing/2014/main" xmlns="" id="{79D3E868-2FDD-4615-8BA6-51DF2853AE04}"/>
              </a:ext>
            </a:extLst>
          </p:cNvPr>
          <p:cNvSpPr>
            <a:spLocks noGrp="1"/>
          </p:cNvSpPr>
          <p:nvPr>
            <p:ph type="ftr" sz="quarter" idx="11"/>
          </p:nvPr>
        </p:nvSpPr>
        <p:spPr/>
        <p:txBody>
          <a:bodyPr/>
          <a:lstStyle/>
          <a:p>
            <a:r>
              <a:rPr lang="tr-TR" dirty="0"/>
              <a:t>……</a:t>
            </a:r>
            <a:r>
              <a:rPr lang="en-US" dirty="0"/>
              <a:t> </a:t>
            </a:r>
            <a:r>
              <a:rPr lang="en-US" dirty="0" err="1"/>
              <a:t>Fakültesi</a:t>
            </a:r>
            <a:r>
              <a:rPr lang="en-US" dirty="0"/>
              <a:t> </a:t>
            </a:r>
            <a:r>
              <a:rPr lang="en-US" dirty="0" err="1"/>
              <a:t>Tanıtımı</a:t>
            </a:r>
            <a:endParaRPr lang="en-US" dirty="0"/>
          </a:p>
        </p:txBody>
      </p:sp>
      <p:sp>
        <p:nvSpPr>
          <p:cNvPr id="6" name="Slayt Numarası Yer Tutucusu 5">
            <a:extLst>
              <a:ext uri="{FF2B5EF4-FFF2-40B4-BE49-F238E27FC236}">
                <a16:creationId xmlns:a16="http://schemas.microsoft.com/office/drawing/2014/main" xmlns="" id="{C00BAE8F-6D22-4D12-BB02-7228A4FD5D8F}"/>
              </a:ext>
            </a:extLst>
          </p:cNvPr>
          <p:cNvSpPr>
            <a:spLocks noGrp="1"/>
          </p:cNvSpPr>
          <p:nvPr>
            <p:ph type="sldNum" sz="quarter" idx="12"/>
          </p:nvPr>
        </p:nvSpPr>
        <p:spPr/>
        <p:txBody>
          <a:bodyPr/>
          <a:lstStyle/>
          <a:p>
            <a:fld id="{ACE3B7A3-CA0D-495C-B218-71ADF694B6BF}" type="slidenum">
              <a:rPr lang="en-US" smtClean="0"/>
              <a:t>16</a:t>
            </a:fld>
            <a:endParaRPr lang="en-US"/>
          </a:p>
        </p:txBody>
      </p:sp>
      <p:pic>
        <p:nvPicPr>
          <p:cNvPr id="7" name="Picture 16" descr="http://ih.constantcontact.com/fs175/1108193340263/img/106.png?a=1120550427518">
            <a:extLst>
              <a:ext uri="{FF2B5EF4-FFF2-40B4-BE49-F238E27FC236}">
                <a16:creationId xmlns:a16="http://schemas.microsoft.com/office/drawing/2014/main" xmlns="" id="{03B41DBA-F374-47A4-8193-5062A081EBC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84460" y="2929796"/>
            <a:ext cx="1779986" cy="1481074"/>
          </a:xfrm>
          <a:prstGeom prst="rect">
            <a:avLst/>
          </a:prstGeom>
          <a:noFill/>
          <a:effectLst>
            <a:outerShdw blurRad="50800" dist="1778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5735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A71707B2-0199-4E49-855F-70437B7B88E3}"/>
              </a:ext>
            </a:extLst>
          </p:cNvPr>
          <p:cNvSpPr>
            <a:spLocks noGrp="1"/>
          </p:cNvSpPr>
          <p:nvPr>
            <p:ph type="title"/>
          </p:nvPr>
        </p:nvSpPr>
        <p:spPr>
          <a:xfrm>
            <a:off x="1484310" y="190500"/>
            <a:ext cx="10018713" cy="1752599"/>
          </a:xfrm>
        </p:spPr>
        <p:txBody>
          <a:bodyPr/>
          <a:lstStyle/>
          <a:p>
            <a:r>
              <a:rPr lang="tr-TR" dirty="0" err="1">
                <a:solidFill>
                  <a:srgbClr val="002060"/>
                </a:solidFill>
              </a:rPr>
              <a:t>Metalurji</a:t>
            </a:r>
            <a:r>
              <a:rPr lang="tr-TR" dirty="0">
                <a:solidFill>
                  <a:srgbClr val="002060"/>
                </a:solidFill>
              </a:rPr>
              <a:t> ve Malzeme Mühendisliği Bölümü Mezunları</a:t>
            </a:r>
            <a:endParaRPr lang="tr-TR" dirty="0"/>
          </a:p>
        </p:txBody>
      </p:sp>
      <p:sp>
        <p:nvSpPr>
          <p:cNvPr id="3" name="İçerik Yer Tutucusu 2">
            <a:extLst>
              <a:ext uri="{FF2B5EF4-FFF2-40B4-BE49-F238E27FC236}">
                <a16:creationId xmlns:a16="http://schemas.microsoft.com/office/drawing/2014/main" xmlns="" id="{C181388E-194C-4C4D-A4C6-8A919FC85C81}"/>
              </a:ext>
            </a:extLst>
          </p:cNvPr>
          <p:cNvSpPr>
            <a:spLocks noGrp="1"/>
          </p:cNvSpPr>
          <p:nvPr>
            <p:ph idx="1"/>
          </p:nvPr>
        </p:nvSpPr>
        <p:spPr>
          <a:xfrm>
            <a:off x="1484310" y="1943099"/>
            <a:ext cx="10018713" cy="3848101"/>
          </a:xfrm>
        </p:spPr>
        <p:txBody>
          <a:bodyPr>
            <a:normAutofit fontScale="70000" lnSpcReduction="20000"/>
          </a:bodyPr>
          <a:lstStyle/>
          <a:p>
            <a:pPr marL="0" indent="0" algn="just">
              <a:buNone/>
            </a:pPr>
            <a:r>
              <a:rPr lang="tr-TR" dirty="0"/>
              <a:t>Mezun olan öğrencilerimiz, </a:t>
            </a:r>
          </a:p>
          <a:p>
            <a:pPr algn="just"/>
            <a:r>
              <a:rPr lang="tr-TR" dirty="0"/>
              <a:t>gemi  imalat sanayi, </a:t>
            </a:r>
          </a:p>
          <a:p>
            <a:pPr algn="just"/>
            <a:r>
              <a:rPr lang="tr-TR" dirty="0"/>
              <a:t>plastik ve/veya </a:t>
            </a:r>
            <a:r>
              <a:rPr lang="tr-TR" dirty="0" err="1"/>
              <a:t>kompozit</a:t>
            </a:r>
            <a:r>
              <a:rPr lang="tr-TR" dirty="0"/>
              <a:t> malzemelerin üretimi, </a:t>
            </a:r>
          </a:p>
          <a:p>
            <a:pPr algn="just"/>
            <a:r>
              <a:rPr lang="tr-TR" dirty="0"/>
              <a:t>metal şekillendirme ve işleme sanayi, </a:t>
            </a:r>
          </a:p>
          <a:p>
            <a:pPr algn="just"/>
            <a:r>
              <a:rPr lang="tr-TR" dirty="0"/>
              <a:t>ısıl işlem tesisleri, </a:t>
            </a:r>
          </a:p>
          <a:p>
            <a:pPr algn="just"/>
            <a:r>
              <a:rPr lang="tr-TR" dirty="0"/>
              <a:t>toz </a:t>
            </a:r>
            <a:r>
              <a:rPr lang="tr-TR" dirty="0" err="1"/>
              <a:t>metalurjisi</a:t>
            </a:r>
            <a:r>
              <a:rPr lang="tr-TR" dirty="0"/>
              <a:t>, </a:t>
            </a:r>
          </a:p>
          <a:p>
            <a:pPr algn="just"/>
            <a:r>
              <a:rPr lang="tr-TR" dirty="0"/>
              <a:t>mermer işletmeleri ve doğal taş endüstrisi,  </a:t>
            </a:r>
          </a:p>
          <a:p>
            <a:pPr algn="just"/>
            <a:r>
              <a:rPr lang="tr-TR" dirty="0"/>
              <a:t>çimento üretim tesisleri, tuğla fabrikaları, </a:t>
            </a:r>
          </a:p>
          <a:p>
            <a:pPr algn="just"/>
            <a:r>
              <a:rPr lang="tr-TR" dirty="0"/>
              <a:t>beton şantiyeleri, </a:t>
            </a:r>
          </a:p>
          <a:p>
            <a:pPr algn="just"/>
            <a:r>
              <a:rPr lang="tr-TR" dirty="0"/>
              <a:t>kaynak mühendisliği sertifikasını alarak, kaynak ve birleştirme sanayisinde  çalışabilmektedirler. </a:t>
            </a:r>
          </a:p>
          <a:p>
            <a:pPr algn="just"/>
            <a:r>
              <a:rPr lang="tr-TR" dirty="0"/>
              <a:t>Bunun yanında, mezunlarımız lisansüstü eğitim yaparak araştırma merkezlerinde, </a:t>
            </a:r>
            <a:r>
              <a:rPr lang="tr-TR" dirty="0" err="1"/>
              <a:t>Nanoteknoloji</a:t>
            </a:r>
            <a:r>
              <a:rPr lang="tr-TR" dirty="0"/>
              <a:t> merkezlerinde ve üniversitelerde akademisyen olarak da iş imkanına sahip olabilirler.</a:t>
            </a:r>
          </a:p>
        </p:txBody>
      </p:sp>
      <p:sp>
        <p:nvSpPr>
          <p:cNvPr id="4" name="Veri Yer Tutucusu 3">
            <a:extLst>
              <a:ext uri="{FF2B5EF4-FFF2-40B4-BE49-F238E27FC236}">
                <a16:creationId xmlns:a16="http://schemas.microsoft.com/office/drawing/2014/main" xmlns="" id="{7632DB44-E73F-4DF9-AC41-2CE79B956BBC}"/>
              </a:ext>
            </a:extLst>
          </p:cNvPr>
          <p:cNvSpPr>
            <a:spLocks noGrp="1"/>
          </p:cNvSpPr>
          <p:nvPr>
            <p:ph type="dt" sz="half" idx="10"/>
          </p:nvPr>
        </p:nvSpPr>
        <p:spPr/>
        <p:txBody>
          <a:bodyPr/>
          <a:lstStyle/>
          <a:p>
            <a:fld id="{BD6206F9-085E-4432-9BBA-20CB0EFC7C42}" type="datetime1">
              <a:rPr lang="tr-TR" smtClean="0"/>
              <a:t>6.10.2023</a:t>
            </a:fld>
            <a:endParaRPr lang="en-US"/>
          </a:p>
        </p:txBody>
      </p:sp>
      <p:sp>
        <p:nvSpPr>
          <p:cNvPr id="5" name="Alt Bilgi Yer Tutucusu 4">
            <a:extLst>
              <a:ext uri="{FF2B5EF4-FFF2-40B4-BE49-F238E27FC236}">
                <a16:creationId xmlns:a16="http://schemas.microsoft.com/office/drawing/2014/main" xmlns="" id="{79D3E868-2FDD-4615-8BA6-51DF2853AE04}"/>
              </a:ext>
            </a:extLst>
          </p:cNvPr>
          <p:cNvSpPr>
            <a:spLocks noGrp="1"/>
          </p:cNvSpPr>
          <p:nvPr>
            <p:ph type="ftr" sz="quarter" idx="11"/>
          </p:nvPr>
        </p:nvSpPr>
        <p:spPr/>
        <p:txBody>
          <a:bodyPr/>
          <a:lstStyle/>
          <a:p>
            <a:r>
              <a:rPr lang="tr-TR" dirty="0"/>
              <a:t>……</a:t>
            </a:r>
            <a:r>
              <a:rPr lang="en-US" dirty="0"/>
              <a:t> </a:t>
            </a:r>
            <a:r>
              <a:rPr lang="en-US" dirty="0" err="1"/>
              <a:t>Fakültesi</a:t>
            </a:r>
            <a:r>
              <a:rPr lang="en-US" dirty="0"/>
              <a:t> </a:t>
            </a:r>
            <a:r>
              <a:rPr lang="en-US" dirty="0" err="1"/>
              <a:t>Tanıtımı</a:t>
            </a:r>
            <a:endParaRPr lang="en-US" dirty="0"/>
          </a:p>
        </p:txBody>
      </p:sp>
      <p:sp>
        <p:nvSpPr>
          <p:cNvPr id="6" name="Slayt Numarası Yer Tutucusu 5">
            <a:extLst>
              <a:ext uri="{FF2B5EF4-FFF2-40B4-BE49-F238E27FC236}">
                <a16:creationId xmlns:a16="http://schemas.microsoft.com/office/drawing/2014/main" xmlns="" id="{C00BAE8F-6D22-4D12-BB02-7228A4FD5D8F}"/>
              </a:ext>
            </a:extLst>
          </p:cNvPr>
          <p:cNvSpPr>
            <a:spLocks noGrp="1"/>
          </p:cNvSpPr>
          <p:nvPr>
            <p:ph type="sldNum" sz="quarter" idx="12"/>
          </p:nvPr>
        </p:nvSpPr>
        <p:spPr/>
        <p:txBody>
          <a:bodyPr/>
          <a:lstStyle/>
          <a:p>
            <a:fld id="{ACE3B7A3-CA0D-495C-B218-71ADF694B6BF}" type="slidenum">
              <a:rPr lang="en-US" smtClean="0"/>
              <a:t>17</a:t>
            </a:fld>
            <a:endParaRPr lang="en-US"/>
          </a:p>
        </p:txBody>
      </p:sp>
      <p:pic>
        <p:nvPicPr>
          <p:cNvPr id="7" name="Picture 16" descr="http://ih.constantcontact.com/fs175/1108193340263/img/106.png?a=1120550427518">
            <a:extLst>
              <a:ext uri="{FF2B5EF4-FFF2-40B4-BE49-F238E27FC236}">
                <a16:creationId xmlns:a16="http://schemas.microsoft.com/office/drawing/2014/main" xmlns="" id="{03B41DBA-F374-47A4-8193-5062A081EBC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51135" y="2644046"/>
            <a:ext cx="1779986" cy="1481074"/>
          </a:xfrm>
          <a:prstGeom prst="rect">
            <a:avLst/>
          </a:prstGeom>
          <a:noFill/>
          <a:effectLst>
            <a:outerShdw blurRad="50800" dist="1778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742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247604" y="8"/>
            <a:ext cx="9695634" cy="6855696"/>
            <a:chOff x="-3" y="8"/>
            <a:chExt cx="10692130" cy="7560309"/>
          </a:xfrm>
        </p:grpSpPr>
        <p:pic>
          <p:nvPicPr>
            <p:cNvPr id="3" name="object 3"/>
            <p:cNvPicPr/>
            <p:nvPr/>
          </p:nvPicPr>
          <p:blipFill>
            <a:blip r:embed="rId2" cstate="print"/>
            <a:stretch>
              <a:fillRect/>
            </a:stretch>
          </p:blipFill>
          <p:spPr>
            <a:xfrm>
              <a:off x="3564004" y="12"/>
              <a:ext cx="7127998" cy="7559992"/>
            </a:xfrm>
            <a:prstGeom prst="rect">
              <a:avLst/>
            </a:prstGeom>
          </p:spPr>
        </p:pic>
        <p:sp>
          <p:nvSpPr>
            <p:cNvPr id="4" name="object 4"/>
            <p:cNvSpPr/>
            <p:nvPr/>
          </p:nvSpPr>
          <p:spPr>
            <a:xfrm>
              <a:off x="3451483" y="6407628"/>
              <a:ext cx="113030" cy="270510"/>
            </a:xfrm>
            <a:custGeom>
              <a:avLst/>
              <a:gdLst/>
              <a:ahLst/>
              <a:cxnLst/>
              <a:rect l="l" t="t" r="r" b="b"/>
              <a:pathLst>
                <a:path w="113029" h="270509">
                  <a:moveTo>
                    <a:pt x="112522" y="0"/>
                  </a:moveTo>
                  <a:lnTo>
                    <a:pt x="0" y="179006"/>
                  </a:lnTo>
                  <a:lnTo>
                    <a:pt x="112522" y="179006"/>
                  </a:lnTo>
                  <a:lnTo>
                    <a:pt x="112522" y="269989"/>
                  </a:lnTo>
                  <a:lnTo>
                    <a:pt x="112522" y="0"/>
                  </a:lnTo>
                  <a:close/>
                </a:path>
              </a:pathLst>
            </a:custGeom>
            <a:solidFill>
              <a:srgbClr val="2B8FCE"/>
            </a:solidFill>
          </p:spPr>
          <p:txBody>
            <a:bodyPr wrap="square" lIns="0" tIns="0" rIns="0" bIns="0" rtlCol="0"/>
            <a:lstStyle/>
            <a:p>
              <a:endParaRPr sz="1632"/>
            </a:p>
          </p:txBody>
        </p:sp>
        <p:sp>
          <p:nvSpPr>
            <p:cNvPr id="5" name="object 5"/>
            <p:cNvSpPr/>
            <p:nvPr/>
          </p:nvSpPr>
          <p:spPr>
            <a:xfrm>
              <a:off x="2049924" y="6078904"/>
              <a:ext cx="1514475" cy="609600"/>
            </a:xfrm>
            <a:custGeom>
              <a:avLst/>
              <a:gdLst/>
              <a:ahLst/>
              <a:cxnLst/>
              <a:rect l="l" t="t" r="r" b="b"/>
              <a:pathLst>
                <a:path w="1514475" h="609600">
                  <a:moveTo>
                    <a:pt x="1514081" y="0"/>
                  </a:moveTo>
                  <a:lnTo>
                    <a:pt x="383222" y="0"/>
                  </a:lnTo>
                  <a:lnTo>
                    <a:pt x="0" y="609472"/>
                  </a:lnTo>
                  <a:lnTo>
                    <a:pt x="104559" y="609472"/>
                  </a:lnTo>
                  <a:lnTo>
                    <a:pt x="408393" y="126123"/>
                  </a:lnTo>
                  <a:lnTo>
                    <a:pt x="1514081" y="126123"/>
                  </a:lnTo>
                  <a:lnTo>
                    <a:pt x="1514081" y="0"/>
                  </a:lnTo>
                  <a:close/>
                </a:path>
              </a:pathLst>
            </a:custGeom>
            <a:solidFill>
              <a:srgbClr val="54BEE9"/>
            </a:solidFill>
          </p:spPr>
          <p:txBody>
            <a:bodyPr wrap="square" lIns="0" tIns="0" rIns="0" bIns="0" rtlCol="0"/>
            <a:lstStyle/>
            <a:p>
              <a:endParaRPr sz="1632"/>
            </a:p>
          </p:txBody>
        </p:sp>
        <p:sp>
          <p:nvSpPr>
            <p:cNvPr id="6" name="object 6"/>
            <p:cNvSpPr/>
            <p:nvPr/>
          </p:nvSpPr>
          <p:spPr>
            <a:xfrm>
              <a:off x="1988210" y="6611912"/>
              <a:ext cx="1576070" cy="948690"/>
            </a:xfrm>
            <a:custGeom>
              <a:avLst/>
              <a:gdLst/>
              <a:ahLst/>
              <a:cxnLst/>
              <a:rect l="l" t="t" r="r" b="b"/>
              <a:pathLst>
                <a:path w="1576070" h="948690">
                  <a:moveTo>
                    <a:pt x="411289" y="646379"/>
                  </a:moveTo>
                  <a:lnTo>
                    <a:pt x="123075" y="646379"/>
                  </a:lnTo>
                  <a:lnTo>
                    <a:pt x="0" y="842137"/>
                  </a:lnTo>
                  <a:lnTo>
                    <a:pt x="288226" y="842137"/>
                  </a:lnTo>
                  <a:lnTo>
                    <a:pt x="411289" y="646379"/>
                  </a:lnTo>
                  <a:close/>
                </a:path>
                <a:path w="1576070" h="948690">
                  <a:moveTo>
                    <a:pt x="1575803" y="0"/>
                  </a:moveTo>
                  <a:lnTo>
                    <a:pt x="1465897" y="0"/>
                  </a:lnTo>
                  <a:lnTo>
                    <a:pt x="1059535" y="646366"/>
                  </a:lnTo>
                  <a:lnTo>
                    <a:pt x="942822" y="646366"/>
                  </a:lnTo>
                  <a:lnTo>
                    <a:pt x="753135" y="948093"/>
                  </a:lnTo>
                  <a:lnTo>
                    <a:pt x="1173086" y="948093"/>
                  </a:lnTo>
                  <a:lnTo>
                    <a:pt x="1315974" y="720801"/>
                  </a:lnTo>
                  <a:lnTo>
                    <a:pt x="1178458" y="720801"/>
                  </a:lnTo>
                  <a:lnTo>
                    <a:pt x="1575803" y="88861"/>
                  </a:lnTo>
                  <a:lnTo>
                    <a:pt x="1575803" y="0"/>
                  </a:lnTo>
                  <a:close/>
                </a:path>
              </a:pathLst>
            </a:custGeom>
            <a:solidFill>
              <a:srgbClr val="296EB7"/>
            </a:solidFill>
          </p:spPr>
          <p:txBody>
            <a:bodyPr wrap="square" lIns="0" tIns="0" rIns="0" bIns="0" rtlCol="0"/>
            <a:lstStyle/>
            <a:p>
              <a:endParaRPr sz="1632"/>
            </a:p>
          </p:txBody>
        </p:sp>
        <p:sp>
          <p:nvSpPr>
            <p:cNvPr id="7" name="object 7"/>
            <p:cNvSpPr/>
            <p:nvPr/>
          </p:nvSpPr>
          <p:spPr>
            <a:xfrm>
              <a:off x="1921599" y="7258278"/>
              <a:ext cx="1009650" cy="302260"/>
            </a:xfrm>
            <a:custGeom>
              <a:avLst/>
              <a:gdLst/>
              <a:ahLst/>
              <a:cxnLst/>
              <a:rect l="l" t="t" r="r" b="b"/>
              <a:pathLst>
                <a:path w="1009650" h="302259">
                  <a:moveTo>
                    <a:pt x="354825" y="195770"/>
                  </a:moveTo>
                  <a:lnTo>
                    <a:pt x="66611" y="195770"/>
                  </a:lnTo>
                  <a:lnTo>
                    <a:pt x="0" y="301726"/>
                  </a:lnTo>
                  <a:lnTo>
                    <a:pt x="288201" y="301726"/>
                  </a:lnTo>
                  <a:lnTo>
                    <a:pt x="354825" y="195770"/>
                  </a:lnTo>
                  <a:close/>
                </a:path>
                <a:path w="1009650" h="302259">
                  <a:moveTo>
                    <a:pt x="1009434" y="0"/>
                  </a:moveTo>
                  <a:lnTo>
                    <a:pt x="477901" y="0"/>
                  </a:lnTo>
                  <a:lnTo>
                    <a:pt x="354825" y="195757"/>
                  </a:lnTo>
                  <a:lnTo>
                    <a:pt x="767029" y="195757"/>
                  </a:lnTo>
                  <a:lnTo>
                    <a:pt x="700379" y="301726"/>
                  </a:lnTo>
                  <a:lnTo>
                    <a:pt x="819734" y="301726"/>
                  </a:lnTo>
                  <a:lnTo>
                    <a:pt x="1009434" y="0"/>
                  </a:lnTo>
                  <a:close/>
                </a:path>
              </a:pathLst>
            </a:custGeom>
            <a:solidFill>
              <a:srgbClr val="285AA9"/>
            </a:solidFill>
          </p:spPr>
          <p:txBody>
            <a:bodyPr wrap="square" lIns="0" tIns="0" rIns="0" bIns="0" rtlCol="0"/>
            <a:lstStyle/>
            <a:p>
              <a:endParaRPr sz="1632"/>
            </a:p>
          </p:txBody>
        </p:sp>
        <p:sp>
          <p:nvSpPr>
            <p:cNvPr id="8" name="object 8"/>
            <p:cNvSpPr/>
            <p:nvPr/>
          </p:nvSpPr>
          <p:spPr>
            <a:xfrm>
              <a:off x="2209796" y="7454037"/>
              <a:ext cx="479425" cy="106045"/>
            </a:xfrm>
            <a:custGeom>
              <a:avLst/>
              <a:gdLst/>
              <a:ahLst/>
              <a:cxnLst/>
              <a:rect l="l" t="t" r="r" b="b"/>
              <a:pathLst>
                <a:path w="479425" h="106045">
                  <a:moveTo>
                    <a:pt x="478840" y="0"/>
                  </a:moveTo>
                  <a:lnTo>
                    <a:pt x="66636" y="0"/>
                  </a:lnTo>
                  <a:lnTo>
                    <a:pt x="0" y="105968"/>
                  </a:lnTo>
                  <a:lnTo>
                    <a:pt x="412191" y="105968"/>
                  </a:lnTo>
                  <a:lnTo>
                    <a:pt x="478840" y="0"/>
                  </a:lnTo>
                  <a:close/>
                </a:path>
              </a:pathLst>
            </a:custGeom>
            <a:solidFill>
              <a:srgbClr val="26499F"/>
            </a:solidFill>
          </p:spPr>
          <p:txBody>
            <a:bodyPr wrap="square" lIns="0" tIns="0" rIns="0" bIns="0" rtlCol="0"/>
            <a:lstStyle/>
            <a:p>
              <a:endParaRPr sz="1632"/>
            </a:p>
          </p:txBody>
        </p:sp>
        <p:sp>
          <p:nvSpPr>
            <p:cNvPr id="9" name="object 9"/>
            <p:cNvSpPr/>
            <p:nvPr/>
          </p:nvSpPr>
          <p:spPr>
            <a:xfrm>
              <a:off x="1740194" y="7258281"/>
              <a:ext cx="371475" cy="196215"/>
            </a:xfrm>
            <a:custGeom>
              <a:avLst/>
              <a:gdLst/>
              <a:ahLst/>
              <a:cxnLst/>
              <a:rect l="l" t="t" r="r" b="b"/>
              <a:pathLst>
                <a:path w="371475" h="196215">
                  <a:moveTo>
                    <a:pt x="371094" y="0"/>
                  </a:moveTo>
                  <a:lnTo>
                    <a:pt x="123088" y="0"/>
                  </a:lnTo>
                  <a:lnTo>
                    <a:pt x="0" y="195757"/>
                  </a:lnTo>
                  <a:lnTo>
                    <a:pt x="248031" y="195757"/>
                  </a:lnTo>
                  <a:lnTo>
                    <a:pt x="371094" y="0"/>
                  </a:lnTo>
                  <a:close/>
                </a:path>
              </a:pathLst>
            </a:custGeom>
            <a:solidFill>
              <a:srgbClr val="285AA9"/>
            </a:solidFill>
          </p:spPr>
          <p:txBody>
            <a:bodyPr wrap="square" lIns="0" tIns="0" rIns="0" bIns="0" rtlCol="0"/>
            <a:lstStyle/>
            <a:p>
              <a:endParaRPr sz="1632"/>
            </a:p>
          </p:txBody>
        </p:sp>
        <p:sp>
          <p:nvSpPr>
            <p:cNvPr id="10" name="object 10"/>
            <p:cNvSpPr/>
            <p:nvPr/>
          </p:nvSpPr>
          <p:spPr>
            <a:xfrm>
              <a:off x="1673571" y="7454037"/>
              <a:ext cx="314960" cy="106045"/>
            </a:xfrm>
            <a:custGeom>
              <a:avLst/>
              <a:gdLst/>
              <a:ahLst/>
              <a:cxnLst/>
              <a:rect l="l" t="t" r="r" b="b"/>
              <a:pathLst>
                <a:path w="314960" h="106045">
                  <a:moveTo>
                    <a:pt x="314642" y="0"/>
                  </a:moveTo>
                  <a:lnTo>
                    <a:pt x="66611" y="0"/>
                  </a:lnTo>
                  <a:lnTo>
                    <a:pt x="0" y="105968"/>
                  </a:lnTo>
                  <a:lnTo>
                    <a:pt x="248031" y="105968"/>
                  </a:lnTo>
                  <a:lnTo>
                    <a:pt x="314642" y="0"/>
                  </a:lnTo>
                  <a:close/>
                </a:path>
              </a:pathLst>
            </a:custGeom>
            <a:solidFill>
              <a:srgbClr val="26499F"/>
            </a:solidFill>
          </p:spPr>
          <p:txBody>
            <a:bodyPr wrap="square" lIns="0" tIns="0" rIns="0" bIns="0" rtlCol="0"/>
            <a:lstStyle/>
            <a:p>
              <a:endParaRPr sz="1632"/>
            </a:p>
          </p:txBody>
        </p:sp>
        <p:sp>
          <p:nvSpPr>
            <p:cNvPr id="11" name="object 11"/>
            <p:cNvSpPr/>
            <p:nvPr/>
          </p:nvSpPr>
          <p:spPr>
            <a:xfrm>
              <a:off x="3432472" y="7350785"/>
              <a:ext cx="132080" cy="209550"/>
            </a:xfrm>
            <a:custGeom>
              <a:avLst/>
              <a:gdLst/>
              <a:ahLst/>
              <a:cxnLst/>
              <a:rect l="l" t="t" r="r" b="b"/>
              <a:pathLst>
                <a:path w="132079" h="209550">
                  <a:moveTo>
                    <a:pt x="131533" y="0"/>
                  </a:moveTo>
                  <a:lnTo>
                    <a:pt x="0" y="209219"/>
                  </a:lnTo>
                  <a:lnTo>
                    <a:pt x="131533" y="209219"/>
                  </a:lnTo>
                  <a:lnTo>
                    <a:pt x="131533" y="0"/>
                  </a:lnTo>
                  <a:close/>
                </a:path>
              </a:pathLst>
            </a:custGeom>
            <a:solidFill>
              <a:srgbClr val="296EB7"/>
            </a:solidFill>
          </p:spPr>
          <p:txBody>
            <a:bodyPr wrap="square" lIns="0" tIns="0" rIns="0" bIns="0" rtlCol="0"/>
            <a:lstStyle/>
            <a:p>
              <a:endParaRPr sz="1632"/>
            </a:p>
          </p:txBody>
        </p:sp>
        <p:sp>
          <p:nvSpPr>
            <p:cNvPr id="12" name="object 12"/>
            <p:cNvSpPr/>
            <p:nvPr/>
          </p:nvSpPr>
          <p:spPr>
            <a:xfrm>
              <a:off x="3161296" y="6700774"/>
              <a:ext cx="403225" cy="859790"/>
            </a:xfrm>
            <a:custGeom>
              <a:avLst/>
              <a:gdLst/>
              <a:ahLst/>
              <a:cxnLst/>
              <a:rect l="l" t="t" r="r" b="b"/>
              <a:pathLst>
                <a:path w="403225" h="859790">
                  <a:moveTo>
                    <a:pt x="402704" y="0"/>
                  </a:moveTo>
                  <a:lnTo>
                    <a:pt x="5359" y="631939"/>
                  </a:lnTo>
                  <a:lnTo>
                    <a:pt x="142887" y="631939"/>
                  </a:lnTo>
                  <a:lnTo>
                    <a:pt x="333692" y="328460"/>
                  </a:lnTo>
                  <a:lnTo>
                    <a:pt x="402704" y="328460"/>
                  </a:lnTo>
                  <a:lnTo>
                    <a:pt x="402704" y="0"/>
                  </a:lnTo>
                  <a:close/>
                </a:path>
                <a:path w="403225" h="859790">
                  <a:moveTo>
                    <a:pt x="402717" y="631939"/>
                  </a:moveTo>
                  <a:lnTo>
                    <a:pt x="142887" y="631939"/>
                  </a:lnTo>
                  <a:lnTo>
                    <a:pt x="0" y="859231"/>
                  </a:lnTo>
                  <a:lnTo>
                    <a:pt x="271170" y="859231"/>
                  </a:lnTo>
                  <a:lnTo>
                    <a:pt x="402717" y="650024"/>
                  </a:lnTo>
                  <a:lnTo>
                    <a:pt x="402717" y="631939"/>
                  </a:lnTo>
                  <a:close/>
                </a:path>
              </a:pathLst>
            </a:custGeom>
            <a:solidFill>
              <a:srgbClr val="285AA9"/>
            </a:solidFill>
          </p:spPr>
          <p:txBody>
            <a:bodyPr wrap="square" lIns="0" tIns="0" rIns="0" bIns="0" rtlCol="0"/>
            <a:lstStyle/>
            <a:p>
              <a:endParaRPr sz="1632"/>
            </a:p>
          </p:txBody>
        </p:sp>
        <p:sp>
          <p:nvSpPr>
            <p:cNvPr id="13" name="object 13"/>
            <p:cNvSpPr/>
            <p:nvPr/>
          </p:nvSpPr>
          <p:spPr>
            <a:xfrm>
              <a:off x="3304189" y="7029222"/>
              <a:ext cx="260350" cy="303530"/>
            </a:xfrm>
            <a:custGeom>
              <a:avLst/>
              <a:gdLst/>
              <a:ahLst/>
              <a:cxnLst/>
              <a:rect l="l" t="t" r="r" b="b"/>
              <a:pathLst>
                <a:path w="260350" h="303529">
                  <a:moveTo>
                    <a:pt x="259816" y="0"/>
                  </a:moveTo>
                  <a:lnTo>
                    <a:pt x="190804" y="0"/>
                  </a:lnTo>
                  <a:lnTo>
                    <a:pt x="0" y="303479"/>
                  </a:lnTo>
                  <a:lnTo>
                    <a:pt x="259816" y="303479"/>
                  </a:lnTo>
                  <a:lnTo>
                    <a:pt x="259816" y="0"/>
                  </a:lnTo>
                  <a:close/>
                </a:path>
              </a:pathLst>
            </a:custGeom>
            <a:solidFill>
              <a:srgbClr val="26499F"/>
            </a:solidFill>
          </p:spPr>
          <p:txBody>
            <a:bodyPr wrap="square" lIns="0" tIns="0" rIns="0" bIns="0" rtlCol="0"/>
            <a:lstStyle/>
            <a:p>
              <a:endParaRPr sz="1632"/>
            </a:p>
          </p:txBody>
        </p:sp>
        <p:sp>
          <p:nvSpPr>
            <p:cNvPr id="14" name="object 14"/>
            <p:cNvSpPr/>
            <p:nvPr/>
          </p:nvSpPr>
          <p:spPr>
            <a:xfrm>
              <a:off x="104762" y="5575236"/>
              <a:ext cx="2080895" cy="1113155"/>
            </a:xfrm>
            <a:custGeom>
              <a:avLst/>
              <a:gdLst/>
              <a:ahLst/>
              <a:cxnLst/>
              <a:rect l="l" t="t" r="r" b="b"/>
              <a:pathLst>
                <a:path w="2080895" h="1113154">
                  <a:moveTo>
                    <a:pt x="203898" y="471906"/>
                  </a:moveTo>
                  <a:lnTo>
                    <a:pt x="50495" y="471906"/>
                  </a:lnTo>
                  <a:lnTo>
                    <a:pt x="0" y="552221"/>
                  </a:lnTo>
                  <a:lnTo>
                    <a:pt x="153416" y="552221"/>
                  </a:lnTo>
                  <a:lnTo>
                    <a:pt x="203898" y="471906"/>
                  </a:lnTo>
                  <a:close/>
                </a:path>
                <a:path w="2080895" h="1113154">
                  <a:moveTo>
                    <a:pt x="1958162" y="471906"/>
                  </a:moveTo>
                  <a:lnTo>
                    <a:pt x="1783575" y="471906"/>
                  </a:lnTo>
                  <a:lnTo>
                    <a:pt x="1380413" y="1113142"/>
                  </a:lnTo>
                  <a:lnTo>
                    <a:pt x="1555026" y="1113142"/>
                  </a:lnTo>
                  <a:lnTo>
                    <a:pt x="1958162" y="471906"/>
                  </a:lnTo>
                  <a:close/>
                </a:path>
                <a:path w="2080895" h="1113154">
                  <a:moveTo>
                    <a:pt x="2080285" y="0"/>
                  </a:moveTo>
                  <a:lnTo>
                    <a:pt x="500583" y="0"/>
                  </a:lnTo>
                  <a:lnTo>
                    <a:pt x="203898" y="471906"/>
                  </a:lnTo>
                  <a:lnTo>
                    <a:pt x="1783575" y="471906"/>
                  </a:lnTo>
                  <a:lnTo>
                    <a:pt x="2080285" y="0"/>
                  </a:lnTo>
                  <a:close/>
                </a:path>
              </a:pathLst>
            </a:custGeom>
            <a:solidFill>
              <a:srgbClr val="F3FAFE"/>
            </a:solidFill>
          </p:spPr>
          <p:txBody>
            <a:bodyPr wrap="square" lIns="0" tIns="0" rIns="0" bIns="0" rtlCol="0"/>
            <a:lstStyle/>
            <a:p>
              <a:endParaRPr sz="1632"/>
            </a:p>
          </p:txBody>
        </p:sp>
        <p:sp>
          <p:nvSpPr>
            <p:cNvPr id="15" name="object 15"/>
            <p:cNvSpPr/>
            <p:nvPr/>
          </p:nvSpPr>
          <p:spPr>
            <a:xfrm>
              <a:off x="258178" y="6047143"/>
              <a:ext cx="1630680" cy="641350"/>
            </a:xfrm>
            <a:custGeom>
              <a:avLst/>
              <a:gdLst/>
              <a:ahLst/>
              <a:cxnLst/>
              <a:rect l="l" t="t" r="r" b="b"/>
              <a:pathLst>
                <a:path w="1630680" h="641350">
                  <a:moveTo>
                    <a:pt x="1630159" y="0"/>
                  </a:moveTo>
                  <a:lnTo>
                    <a:pt x="50482" y="0"/>
                  </a:lnTo>
                  <a:lnTo>
                    <a:pt x="0" y="80314"/>
                  </a:lnTo>
                  <a:lnTo>
                    <a:pt x="1261262" y="80314"/>
                  </a:lnTo>
                  <a:lnTo>
                    <a:pt x="974242" y="536790"/>
                  </a:lnTo>
                  <a:lnTo>
                    <a:pt x="1152969" y="536790"/>
                  </a:lnTo>
                  <a:lnTo>
                    <a:pt x="1087323" y="641235"/>
                  </a:lnTo>
                  <a:lnTo>
                    <a:pt x="1227010" y="641235"/>
                  </a:lnTo>
                  <a:lnTo>
                    <a:pt x="1630159" y="0"/>
                  </a:lnTo>
                  <a:close/>
                </a:path>
              </a:pathLst>
            </a:custGeom>
            <a:solidFill>
              <a:srgbClr val="F0F8FB"/>
            </a:solidFill>
          </p:spPr>
          <p:txBody>
            <a:bodyPr wrap="square" lIns="0" tIns="0" rIns="0" bIns="0" rtlCol="0"/>
            <a:lstStyle/>
            <a:p>
              <a:endParaRPr sz="1632"/>
            </a:p>
          </p:txBody>
        </p:sp>
        <p:sp>
          <p:nvSpPr>
            <p:cNvPr id="16" name="object 16"/>
            <p:cNvSpPr/>
            <p:nvPr/>
          </p:nvSpPr>
          <p:spPr>
            <a:xfrm>
              <a:off x="1166749" y="6583934"/>
              <a:ext cx="244475" cy="104775"/>
            </a:xfrm>
            <a:custGeom>
              <a:avLst/>
              <a:gdLst/>
              <a:ahLst/>
              <a:cxnLst/>
              <a:rect l="l" t="t" r="r" b="b"/>
              <a:pathLst>
                <a:path w="244475" h="104775">
                  <a:moveTo>
                    <a:pt x="244398" y="0"/>
                  </a:moveTo>
                  <a:lnTo>
                    <a:pt x="65671" y="0"/>
                  </a:lnTo>
                  <a:lnTo>
                    <a:pt x="0" y="104444"/>
                  </a:lnTo>
                  <a:lnTo>
                    <a:pt x="178752" y="104444"/>
                  </a:lnTo>
                  <a:lnTo>
                    <a:pt x="244398" y="0"/>
                  </a:lnTo>
                  <a:close/>
                </a:path>
              </a:pathLst>
            </a:custGeom>
            <a:solidFill>
              <a:srgbClr val="EDF3F6"/>
            </a:solidFill>
          </p:spPr>
          <p:txBody>
            <a:bodyPr wrap="square" lIns="0" tIns="0" rIns="0" bIns="0" rtlCol="0"/>
            <a:lstStyle/>
            <a:p>
              <a:endParaRPr sz="1632"/>
            </a:p>
          </p:txBody>
        </p:sp>
        <p:sp>
          <p:nvSpPr>
            <p:cNvPr id="17" name="object 17"/>
            <p:cNvSpPr/>
            <p:nvPr/>
          </p:nvSpPr>
          <p:spPr>
            <a:xfrm>
              <a:off x="2154483" y="6205030"/>
              <a:ext cx="1409700" cy="483870"/>
            </a:xfrm>
            <a:custGeom>
              <a:avLst/>
              <a:gdLst/>
              <a:ahLst/>
              <a:cxnLst/>
              <a:rect l="l" t="t" r="r" b="b"/>
              <a:pathLst>
                <a:path w="1409700" h="483870">
                  <a:moveTo>
                    <a:pt x="1409522" y="0"/>
                  </a:moveTo>
                  <a:lnTo>
                    <a:pt x="303834" y="0"/>
                  </a:lnTo>
                  <a:lnTo>
                    <a:pt x="0" y="483349"/>
                  </a:lnTo>
                  <a:lnTo>
                    <a:pt x="34531" y="483349"/>
                  </a:lnTo>
                  <a:lnTo>
                    <a:pt x="201942" y="217081"/>
                  </a:lnTo>
                  <a:lnTo>
                    <a:pt x="1409522" y="217081"/>
                  </a:lnTo>
                  <a:lnTo>
                    <a:pt x="1409522" y="0"/>
                  </a:lnTo>
                  <a:close/>
                </a:path>
              </a:pathLst>
            </a:custGeom>
            <a:solidFill>
              <a:srgbClr val="4FBCEA"/>
            </a:solidFill>
          </p:spPr>
          <p:txBody>
            <a:bodyPr wrap="square" lIns="0" tIns="0" rIns="0" bIns="0" rtlCol="0"/>
            <a:lstStyle/>
            <a:p>
              <a:endParaRPr sz="1632"/>
            </a:p>
          </p:txBody>
        </p:sp>
        <p:sp>
          <p:nvSpPr>
            <p:cNvPr id="18" name="object 18"/>
            <p:cNvSpPr/>
            <p:nvPr/>
          </p:nvSpPr>
          <p:spPr>
            <a:xfrm>
              <a:off x="2189015" y="6422109"/>
              <a:ext cx="1375410" cy="450215"/>
            </a:xfrm>
            <a:custGeom>
              <a:avLst/>
              <a:gdLst/>
              <a:ahLst/>
              <a:cxnLst/>
              <a:rect l="l" t="t" r="r" b="b"/>
              <a:pathLst>
                <a:path w="1375410" h="450215">
                  <a:moveTo>
                    <a:pt x="1374990" y="0"/>
                  </a:moveTo>
                  <a:lnTo>
                    <a:pt x="167411" y="0"/>
                  </a:lnTo>
                  <a:lnTo>
                    <a:pt x="0" y="266268"/>
                  </a:lnTo>
                  <a:lnTo>
                    <a:pt x="32588" y="266268"/>
                  </a:lnTo>
                  <a:lnTo>
                    <a:pt x="28054" y="273519"/>
                  </a:lnTo>
                  <a:lnTo>
                    <a:pt x="276047" y="273519"/>
                  </a:lnTo>
                  <a:lnTo>
                    <a:pt x="164998" y="450113"/>
                  </a:lnTo>
                  <a:lnTo>
                    <a:pt x="453212" y="450113"/>
                  </a:lnTo>
                  <a:lnTo>
                    <a:pt x="616889" y="189801"/>
                  </a:lnTo>
                  <a:lnTo>
                    <a:pt x="1265097" y="189801"/>
                  </a:lnTo>
                  <a:lnTo>
                    <a:pt x="1374990" y="14973"/>
                  </a:lnTo>
                  <a:lnTo>
                    <a:pt x="1374990" y="0"/>
                  </a:lnTo>
                  <a:close/>
                </a:path>
              </a:pathLst>
            </a:custGeom>
            <a:solidFill>
              <a:srgbClr val="2A8FCE"/>
            </a:solidFill>
          </p:spPr>
          <p:txBody>
            <a:bodyPr wrap="square" lIns="0" tIns="0" rIns="0" bIns="0" rtlCol="0"/>
            <a:lstStyle/>
            <a:p>
              <a:endParaRPr sz="1632"/>
            </a:p>
          </p:txBody>
        </p:sp>
        <p:sp>
          <p:nvSpPr>
            <p:cNvPr id="19" name="object 19"/>
            <p:cNvSpPr/>
            <p:nvPr/>
          </p:nvSpPr>
          <p:spPr>
            <a:xfrm>
              <a:off x="2111286" y="6611912"/>
              <a:ext cx="1343025" cy="646430"/>
            </a:xfrm>
            <a:custGeom>
              <a:avLst/>
              <a:gdLst/>
              <a:ahLst/>
              <a:cxnLst/>
              <a:rect l="l" t="t" r="r" b="b"/>
              <a:pathLst>
                <a:path w="1343025" h="646429">
                  <a:moveTo>
                    <a:pt x="530936" y="260324"/>
                  </a:moveTo>
                  <a:lnTo>
                    <a:pt x="242722" y="260324"/>
                  </a:lnTo>
                  <a:lnTo>
                    <a:pt x="0" y="646379"/>
                  </a:lnTo>
                  <a:lnTo>
                    <a:pt x="288213" y="646379"/>
                  </a:lnTo>
                  <a:lnTo>
                    <a:pt x="530936" y="260324"/>
                  </a:lnTo>
                  <a:close/>
                </a:path>
                <a:path w="1343025" h="646429">
                  <a:moveTo>
                    <a:pt x="1342821" y="0"/>
                  </a:moveTo>
                  <a:lnTo>
                    <a:pt x="694613" y="0"/>
                  </a:lnTo>
                  <a:lnTo>
                    <a:pt x="530936" y="260324"/>
                  </a:lnTo>
                  <a:lnTo>
                    <a:pt x="1062482" y="260324"/>
                  </a:lnTo>
                  <a:lnTo>
                    <a:pt x="819746" y="646379"/>
                  </a:lnTo>
                  <a:lnTo>
                    <a:pt x="936459" y="646379"/>
                  </a:lnTo>
                  <a:lnTo>
                    <a:pt x="1342821" y="0"/>
                  </a:lnTo>
                  <a:close/>
                </a:path>
              </a:pathLst>
            </a:custGeom>
            <a:solidFill>
              <a:srgbClr val="296EB7"/>
            </a:solidFill>
          </p:spPr>
          <p:txBody>
            <a:bodyPr wrap="square" lIns="0" tIns="0" rIns="0" bIns="0" rtlCol="0"/>
            <a:lstStyle/>
            <a:p>
              <a:endParaRPr sz="1632"/>
            </a:p>
          </p:txBody>
        </p:sp>
        <p:sp>
          <p:nvSpPr>
            <p:cNvPr id="20" name="object 20"/>
            <p:cNvSpPr/>
            <p:nvPr/>
          </p:nvSpPr>
          <p:spPr>
            <a:xfrm>
              <a:off x="2399509" y="6872226"/>
              <a:ext cx="774700" cy="386080"/>
            </a:xfrm>
            <a:custGeom>
              <a:avLst/>
              <a:gdLst/>
              <a:ahLst/>
              <a:cxnLst/>
              <a:rect l="l" t="t" r="r" b="b"/>
              <a:pathLst>
                <a:path w="774700" h="386079">
                  <a:moveTo>
                    <a:pt x="774268" y="0"/>
                  </a:moveTo>
                  <a:lnTo>
                    <a:pt x="242722" y="0"/>
                  </a:lnTo>
                  <a:lnTo>
                    <a:pt x="0" y="386054"/>
                  </a:lnTo>
                  <a:lnTo>
                    <a:pt x="531533" y="386054"/>
                  </a:lnTo>
                  <a:lnTo>
                    <a:pt x="774268" y="0"/>
                  </a:lnTo>
                  <a:close/>
                </a:path>
              </a:pathLst>
            </a:custGeom>
            <a:solidFill>
              <a:srgbClr val="2758A8"/>
            </a:solidFill>
          </p:spPr>
          <p:txBody>
            <a:bodyPr wrap="square" lIns="0" tIns="0" rIns="0" bIns="0" rtlCol="0"/>
            <a:lstStyle/>
            <a:p>
              <a:endParaRPr sz="1632"/>
            </a:p>
          </p:txBody>
        </p:sp>
        <p:sp>
          <p:nvSpPr>
            <p:cNvPr id="21" name="object 21"/>
            <p:cNvSpPr/>
            <p:nvPr/>
          </p:nvSpPr>
          <p:spPr>
            <a:xfrm>
              <a:off x="2106016" y="6695624"/>
              <a:ext cx="359410" cy="177165"/>
            </a:xfrm>
            <a:custGeom>
              <a:avLst/>
              <a:gdLst/>
              <a:ahLst/>
              <a:cxnLst/>
              <a:rect l="l" t="t" r="r" b="b"/>
              <a:pathLst>
                <a:path w="359410" h="177165">
                  <a:moveTo>
                    <a:pt x="359041" y="0"/>
                  </a:moveTo>
                  <a:lnTo>
                    <a:pt x="111048" y="0"/>
                  </a:lnTo>
                  <a:lnTo>
                    <a:pt x="0" y="176606"/>
                  </a:lnTo>
                  <a:lnTo>
                    <a:pt x="247992" y="176606"/>
                  </a:lnTo>
                  <a:lnTo>
                    <a:pt x="359041" y="0"/>
                  </a:lnTo>
                  <a:close/>
                </a:path>
              </a:pathLst>
            </a:custGeom>
            <a:solidFill>
              <a:srgbClr val="296EB7"/>
            </a:solidFill>
          </p:spPr>
          <p:txBody>
            <a:bodyPr wrap="square" lIns="0" tIns="0" rIns="0" bIns="0" rtlCol="0"/>
            <a:lstStyle/>
            <a:p>
              <a:endParaRPr sz="1632"/>
            </a:p>
          </p:txBody>
        </p:sp>
        <p:sp>
          <p:nvSpPr>
            <p:cNvPr id="22" name="object 22"/>
            <p:cNvSpPr/>
            <p:nvPr/>
          </p:nvSpPr>
          <p:spPr>
            <a:xfrm>
              <a:off x="1863280" y="6872226"/>
              <a:ext cx="490855" cy="386080"/>
            </a:xfrm>
            <a:custGeom>
              <a:avLst/>
              <a:gdLst/>
              <a:ahLst/>
              <a:cxnLst/>
              <a:rect l="l" t="t" r="r" b="b"/>
              <a:pathLst>
                <a:path w="490855" h="386079">
                  <a:moveTo>
                    <a:pt x="490728" y="0"/>
                  </a:moveTo>
                  <a:lnTo>
                    <a:pt x="242735" y="0"/>
                  </a:lnTo>
                  <a:lnTo>
                    <a:pt x="0" y="386054"/>
                  </a:lnTo>
                  <a:lnTo>
                    <a:pt x="248005" y="386054"/>
                  </a:lnTo>
                  <a:lnTo>
                    <a:pt x="490728" y="0"/>
                  </a:lnTo>
                  <a:close/>
                </a:path>
              </a:pathLst>
            </a:custGeom>
            <a:solidFill>
              <a:srgbClr val="2758A8"/>
            </a:solidFill>
          </p:spPr>
          <p:txBody>
            <a:bodyPr wrap="square" lIns="0" tIns="0" rIns="0" bIns="0" rtlCol="0"/>
            <a:lstStyle/>
            <a:p>
              <a:endParaRPr sz="1632"/>
            </a:p>
          </p:txBody>
        </p:sp>
        <p:sp>
          <p:nvSpPr>
            <p:cNvPr id="23" name="object 23"/>
            <p:cNvSpPr/>
            <p:nvPr/>
          </p:nvSpPr>
          <p:spPr>
            <a:xfrm>
              <a:off x="1655236" y="6688376"/>
              <a:ext cx="394970" cy="7620"/>
            </a:xfrm>
            <a:custGeom>
              <a:avLst/>
              <a:gdLst/>
              <a:ahLst/>
              <a:cxnLst/>
              <a:rect l="l" t="t" r="r" b="b"/>
              <a:pathLst>
                <a:path w="394969" h="7620">
                  <a:moveTo>
                    <a:pt x="394690" y="0"/>
                  </a:moveTo>
                  <a:lnTo>
                    <a:pt x="4559" y="0"/>
                  </a:lnTo>
                  <a:lnTo>
                    <a:pt x="0" y="7251"/>
                  </a:lnTo>
                  <a:lnTo>
                    <a:pt x="390144" y="7251"/>
                  </a:lnTo>
                  <a:lnTo>
                    <a:pt x="394690" y="0"/>
                  </a:lnTo>
                  <a:close/>
                </a:path>
              </a:pathLst>
            </a:custGeom>
            <a:solidFill>
              <a:srgbClr val="F3FAFE"/>
            </a:solidFill>
          </p:spPr>
          <p:txBody>
            <a:bodyPr wrap="square" lIns="0" tIns="0" rIns="0" bIns="0" rtlCol="0"/>
            <a:lstStyle/>
            <a:p>
              <a:endParaRPr sz="1632"/>
            </a:p>
          </p:txBody>
        </p:sp>
        <p:sp>
          <p:nvSpPr>
            <p:cNvPr id="24" name="object 24"/>
            <p:cNvSpPr/>
            <p:nvPr/>
          </p:nvSpPr>
          <p:spPr>
            <a:xfrm>
              <a:off x="1111821" y="6688378"/>
              <a:ext cx="1042669" cy="871855"/>
            </a:xfrm>
            <a:custGeom>
              <a:avLst/>
              <a:gdLst/>
              <a:ahLst/>
              <a:cxnLst/>
              <a:rect l="l" t="t" r="r" b="b"/>
              <a:pathLst>
                <a:path w="1042669" h="871854">
                  <a:moveTo>
                    <a:pt x="933564" y="7251"/>
                  </a:moveTo>
                  <a:lnTo>
                    <a:pt x="543407" y="7251"/>
                  </a:lnTo>
                  <a:lnTo>
                    <a:pt x="0" y="871626"/>
                  </a:lnTo>
                  <a:lnTo>
                    <a:pt x="145605" y="871626"/>
                  </a:lnTo>
                  <a:lnTo>
                    <a:pt x="577989" y="183857"/>
                  </a:lnTo>
                  <a:lnTo>
                    <a:pt x="822502" y="183857"/>
                  </a:lnTo>
                  <a:lnTo>
                    <a:pt x="933564" y="7251"/>
                  </a:lnTo>
                  <a:close/>
                </a:path>
                <a:path w="1042669" h="871854">
                  <a:moveTo>
                    <a:pt x="1042657" y="0"/>
                  </a:moveTo>
                  <a:lnTo>
                    <a:pt x="938098" y="0"/>
                  </a:lnTo>
                  <a:lnTo>
                    <a:pt x="933564" y="7251"/>
                  </a:lnTo>
                  <a:lnTo>
                    <a:pt x="1038098" y="7251"/>
                  </a:lnTo>
                  <a:lnTo>
                    <a:pt x="1042657" y="0"/>
                  </a:lnTo>
                  <a:close/>
                </a:path>
              </a:pathLst>
            </a:custGeom>
            <a:solidFill>
              <a:srgbClr val="4FBCEA"/>
            </a:solidFill>
          </p:spPr>
          <p:txBody>
            <a:bodyPr wrap="square" lIns="0" tIns="0" rIns="0" bIns="0" rtlCol="0"/>
            <a:lstStyle/>
            <a:p>
              <a:endParaRPr sz="1632"/>
            </a:p>
          </p:txBody>
        </p:sp>
        <p:sp>
          <p:nvSpPr>
            <p:cNvPr id="25" name="object 25"/>
            <p:cNvSpPr/>
            <p:nvPr/>
          </p:nvSpPr>
          <p:spPr>
            <a:xfrm>
              <a:off x="1257438" y="6872228"/>
              <a:ext cx="676910" cy="688340"/>
            </a:xfrm>
            <a:custGeom>
              <a:avLst/>
              <a:gdLst/>
              <a:ahLst/>
              <a:cxnLst/>
              <a:rect l="l" t="t" r="r" b="b"/>
              <a:pathLst>
                <a:path w="676910" h="688340">
                  <a:moveTo>
                    <a:pt x="676897" y="0"/>
                  </a:moveTo>
                  <a:lnTo>
                    <a:pt x="432384" y="0"/>
                  </a:lnTo>
                  <a:lnTo>
                    <a:pt x="0" y="687781"/>
                  </a:lnTo>
                  <a:lnTo>
                    <a:pt x="135826" y="687781"/>
                  </a:lnTo>
                  <a:lnTo>
                    <a:pt x="202463" y="581812"/>
                  </a:lnTo>
                  <a:lnTo>
                    <a:pt x="311086" y="581812"/>
                  </a:lnTo>
                  <a:lnTo>
                    <a:pt x="676897" y="0"/>
                  </a:lnTo>
                  <a:close/>
                </a:path>
              </a:pathLst>
            </a:custGeom>
            <a:solidFill>
              <a:srgbClr val="2A8FCE"/>
            </a:solidFill>
          </p:spPr>
          <p:txBody>
            <a:bodyPr wrap="square" lIns="0" tIns="0" rIns="0" bIns="0" rtlCol="0"/>
            <a:lstStyle/>
            <a:p>
              <a:endParaRPr sz="1632"/>
            </a:p>
          </p:txBody>
        </p:sp>
        <p:sp>
          <p:nvSpPr>
            <p:cNvPr id="26" name="object 26"/>
            <p:cNvSpPr/>
            <p:nvPr/>
          </p:nvSpPr>
          <p:spPr>
            <a:xfrm>
              <a:off x="1393258" y="7454037"/>
              <a:ext cx="175895" cy="106045"/>
            </a:xfrm>
            <a:custGeom>
              <a:avLst/>
              <a:gdLst/>
              <a:ahLst/>
              <a:cxnLst/>
              <a:rect l="l" t="t" r="r" b="b"/>
              <a:pathLst>
                <a:path w="175894" h="106045">
                  <a:moveTo>
                    <a:pt x="175272" y="0"/>
                  </a:moveTo>
                  <a:lnTo>
                    <a:pt x="66649" y="0"/>
                  </a:lnTo>
                  <a:lnTo>
                    <a:pt x="0" y="105968"/>
                  </a:lnTo>
                  <a:lnTo>
                    <a:pt x="108635" y="105968"/>
                  </a:lnTo>
                  <a:lnTo>
                    <a:pt x="175272" y="0"/>
                  </a:lnTo>
                  <a:close/>
                </a:path>
              </a:pathLst>
            </a:custGeom>
            <a:solidFill>
              <a:srgbClr val="296EB7"/>
            </a:solidFill>
          </p:spPr>
          <p:txBody>
            <a:bodyPr wrap="square" lIns="0" tIns="0" rIns="0" bIns="0" rtlCol="0"/>
            <a:lstStyle/>
            <a:p>
              <a:endParaRPr sz="1632"/>
            </a:p>
          </p:txBody>
        </p:sp>
        <p:sp>
          <p:nvSpPr>
            <p:cNvPr id="27" name="object 27"/>
            <p:cNvSpPr/>
            <p:nvPr/>
          </p:nvSpPr>
          <p:spPr>
            <a:xfrm>
              <a:off x="1934331" y="6695624"/>
              <a:ext cx="215900" cy="177165"/>
            </a:xfrm>
            <a:custGeom>
              <a:avLst/>
              <a:gdLst/>
              <a:ahLst/>
              <a:cxnLst/>
              <a:rect l="l" t="t" r="r" b="b"/>
              <a:pathLst>
                <a:path w="215900" h="177165">
                  <a:moveTo>
                    <a:pt x="215595" y="0"/>
                  </a:moveTo>
                  <a:lnTo>
                    <a:pt x="111061" y="0"/>
                  </a:lnTo>
                  <a:lnTo>
                    <a:pt x="0" y="176606"/>
                  </a:lnTo>
                  <a:lnTo>
                    <a:pt x="104584" y="176606"/>
                  </a:lnTo>
                  <a:lnTo>
                    <a:pt x="215595" y="0"/>
                  </a:lnTo>
                  <a:close/>
                </a:path>
              </a:pathLst>
            </a:custGeom>
            <a:solidFill>
              <a:srgbClr val="2A8FCE"/>
            </a:solidFill>
          </p:spPr>
          <p:txBody>
            <a:bodyPr wrap="square" lIns="0" tIns="0" rIns="0" bIns="0" rtlCol="0"/>
            <a:lstStyle/>
            <a:p>
              <a:endParaRPr sz="1632"/>
            </a:p>
          </p:txBody>
        </p:sp>
        <p:sp>
          <p:nvSpPr>
            <p:cNvPr id="28" name="object 28"/>
            <p:cNvSpPr/>
            <p:nvPr/>
          </p:nvSpPr>
          <p:spPr>
            <a:xfrm>
              <a:off x="1568531" y="6872226"/>
              <a:ext cx="470534" cy="582295"/>
            </a:xfrm>
            <a:custGeom>
              <a:avLst/>
              <a:gdLst/>
              <a:ahLst/>
              <a:cxnLst/>
              <a:rect l="l" t="t" r="r" b="b"/>
              <a:pathLst>
                <a:path w="470535" h="582295">
                  <a:moveTo>
                    <a:pt x="470382" y="0"/>
                  </a:moveTo>
                  <a:lnTo>
                    <a:pt x="365810" y="0"/>
                  </a:lnTo>
                  <a:lnTo>
                    <a:pt x="0" y="581812"/>
                  </a:lnTo>
                  <a:lnTo>
                    <a:pt x="139077" y="581812"/>
                  </a:lnTo>
                  <a:lnTo>
                    <a:pt x="262153" y="386054"/>
                  </a:lnTo>
                  <a:lnTo>
                    <a:pt x="227723" y="386054"/>
                  </a:lnTo>
                  <a:lnTo>
                    <a:pt x="470382" y="0"/>
                  </a:lnTo>
                  <a:close/>
                </a:path>
              </a:pathLst>
            </a:custGeom>
            <a:solidFill>
              <a:srgbClr val="296EB7"/>
            </a:solidFill>
          </p:spPr>
          <p:txBody>
            <a:bodyPr wrap="square" lIns="0" tIns="0" rIns="0" bIns="0" rtlCol="0"/>
            <a:lstStyle/>
            <a:p>
              <a:endParaRPr sz="1632"/>
            </a:p>
          </p:txBody>
        </p:sp>
        <p:pic>
          <p:nvPicPr>
            <p:cNvPr id="29" name="object 29"/>
            <p:cNvPicPr/>
            <p:nvPr/>
          </p:nvPicPr>
          <p:blipFill>
            <a:blip r:embed="rId3" cstate="print"/>
            <a:stretch>
              <a:fillRect/>
            </a:stretch>
          </p:blipFill>
          <p:spPr>
            <a:xfrm>
              <a:off x="1501890" y="7258281"/>
              <a:ext cx="361387" cy="301725"/>
            </a:xfrm>
            <a:prstGeom prst="rect">
              <a:avLst/>
            </a:prstGeom>
          </p:spPr>
        </p:pic>
        <p:sp>
          <p:nvSpPr>
            <p:cNvPr id="30" name="object 30"/>
            <p:cNvSpPr/>
            <p:nvPr/>
          </p:nvSpPr>
          <p:spPr>
            <a:xfrm>
              <a:off x="1037136" y="6688376"/>
              <a:ext cx="622935" cy="490855"/>
            </a:xfrm>
            <a:custGeom>
              <a:avLst/>
              <a:gdLst/>
              <a:ahLst/>
              <a:cxnLst/>
              <a:rect l="l" t="t" r="r" b="b"/>
              <a:pathLst>
                <a:path w="622935" h="490854">
                  <a:moveTo>
                    <a:pt x="622655" y="0"/>
                  </a:moveTo>
                  <a:lnTo>
                    <a:pt x="448043" y="0"/>
                  </a:lnTo>
                  <a:lnTo>
                    <a:pt x="443483" y="7251"/>
                  </a:lnTo>
                  <a:lnTo>
                    <a:pt x="618096" y="7251"/>
                  </a:lnTo>
                  <a:lnTo>
                    <a:pt x="622655" y="0"/>
                  </a:lnTo>
                  <a:close/>
                </a:path>
                <a:path w="622935" h="490854">
                  <a:moveTo>
                    <a:pt x="195503" y="216077"/>
                  </a:moveTo>
                  <a:lnTo>
                    <a:pt x="172529" y="216077"/>
                  </a:lnTo>
                  <a:lnTo>
                    <a:pt x="0" y="490486"/>
                  </a:lnTo>
                  <a:lnTo>
                    <a:pt x="22986" y="490486"/>
                  </a:lnTo>
                  <a:lnTo>
                    <a:pt x="195503" y="216077"/>
                  </a:lnTo>
                  <a:close/>
                </a:path>
              </a:pathLst>
            </a:custGeom>
            <a:solidFill>
              <a:srgbClr val="F0F8FB"/>
            </a:solidFill>
          </p:spPr>
          <p:txBody>
            <a:bodyPr wrap="square" lIns="0" tIns="0" rIns="0" bIns="0" rtlCol="0"/>
            <a:lstStyle/>
            <a:p>
              <a:endParaRPr sz="1632"/>
            </a:p>
          </p:txBody>
        </p:sp>
        <p:sp>
          <p:nvSpPr>
            <p:cNvPr id="31" name="object 31"/>
            <p:cNvSpPr/>
            <p:nvPr/>
          </p:nvSpPr>
          <p:spPr>
            <a:xfrm>
              <a:off x="797509" y="6695630"/>
              <a:ext cx="857885" cy="864869"/>
            </a:xfrm>
            <a:custGeom>
              <a:avLst/>
              <a:gdLst/>
              <a:ahLst/>
              <a:cxnLst/>
              <a:rect l="l" t="t" r="r" b="b"/>
              <a:pathLst>
                <a:path w="857885" h="864870">
                  <a:moveTo>
                    <a:pt x="262610" y="483235"/>
                  </a:moveTo>
                  <a:lnTo>
                    <a:pt x="239623" y="483235"/>
                  </a:lnTo>
                  <a:lnTo>
                    <a:pt x="0" y="864374"/>
                  </a:lnTo>
                  <a:lnTo>
                    <a:pt x="22974" y="864374"/>
                  </a:lnTo>
                  <a:lnTo>
                    <a:pt x="262610" y="483235"/>
                  </a:lnTo>
                  <a:close/>
                </a:path>
                <a:path w="857885" h="864870">
                  <a:moveTo>
                    <a:pt x="857719" y="0"/>
                  </a:moveTo>
                  <a:lnTo>
                    <a:pt x="683107" y="0"/>
                  </a:lnTo>
                  <a:lnTo>
                    <a:pt x="551815" y="208826"/>
                  </a:lnTo>
                  <a:lnTo>
                    <a:pt x="435140" y="208826"/>
                  </a:lnTo>
                  <a:lnTo>
                    <a:pt x="262610" y="483235"/>
                  </a:lnTo>
                  <a:lnTo>
                    <a:pt x="314756" y="483235"/>
                  </a:lnTo>
                  <a:lnTo>
                    <a:pt x="75145" y="864374"/>
                  </a:lnTo>
                  <a:lnTo>
                    <a:pt x="314312" y="864374"/>
                  </a:lnTo>
                  <a:lnTo>
                    <a:pt x="857719" y="0"/>
                  </a:lnTo>
                  <a:close/>
                </a:path>
              </a:pathLst>
            </a:custGeom>
            <a:solidFill>
              <a:srgbClr val="4FBCE7"/>
            </a:solidFill>
          </p:spPr>
          <p:txBody>
            <a:bodyPr wrap="square" lIns="0" tIns="0" rIns="0" bIns="0" rtlCol="0"/>
            <a:lstStyle/>
            <a:p>
              <a:endParaRPr sz="1632"/>
            </a:p>
          </p:txBody>
        </p:sp>
        <p:sp>
          <p:nvSpPr>
            <p:cNvPr id="32" name="object 32"/>
            <p:cNvSpPr/>
            <p:nvPr/>
          </p:nvSpPr>
          <p:spPr>
            <a:xfrm>
              <a:off x="820484" y="7178860"/>
              <a:ext cx="292100" cy="381635"/>
            </a:xfrm>
            <a:custGeom>
              <a:avLst/>
              <a:gdLst/>
              <a:ahLst/>
              <a:cxnLst/>
              <a:rect l="l" t="t" r="r" b="b"/>
              <a:pathLst>
                <a:path w="292100" h="381634">
                  <a:moveTo>
                    <a:pt x="291782" y="0"/>
                  </a:moveTo>
                  <a:lnTo>
                    <a:pt x="239636" y="0"/>
                  </a:lnTo>
                  <a:lnTo>
                    <a:pt x="0" y="381139"/>
                  </a:lnTo>
                  <a:lnTo>
                    <a:pt x="52171" y="381139"/>
                  </a:lnTo>
                  <a:lnTo>
                    <a:pt x="291782" y="0"/>
                  </a:lnTo>
                  <a:close/>
                </a:path>
              </a:pathLst>
            </a:custGeom>
            <a:solidFill>
              <a:srgbClr val="2B8DCC"/>
            </a:solidFill>
          </p:spPr>
          <p:txBody>
            <a:bodyPr wrap="square" lIns="0" tIns="0" rIns="0" bIns="0" rtlCol="0"/>
            <a:lstStyle/>
            <a:p>
              <a:endParaRPr sz="1632"/>
            </a:p>
          </p:txBody>
        </p:sp>
        <p:sp>
          <p:nvSpPr>
            <p:cNvPr id="33" name="object 33"/>
            <p:cNvSpPr/>
            <p:nvPr/>
          </p:nvSpPr>
          <p:spPr>
            <a:xfrm>
              <a:off x="1209657" y="6688381"/>
              <a:ext cx="275590" cy="216535"/>
            </a:xfrm>
            <a:custGeom>
              <a:avLst/>
              <a:gdLst/>
              <a:ahLst/>
              <a:cxnLst/>
              <a:rect l="l" t="t" r="r" b="b"/>
              <a:pathLst>
                <a:path w="275590" h="216534">
                  <a:moveTo>
                    <a:pt x="275526" y="0"/>
                  </a:moveTo>
                  <a:lnTo>
                    <a:pt x="135839" y="0"/>
                  </a:lnTo>
                  <a:lnTo>
                    <a:pt x="0" y="216077"/>
                  </a:lnTo>
                  <a:lnTo>
                    <a:pt x="22986" y="216077"/>
                  </a:lnTo>
                  <a:lnTo>
                    <a:pt x="154292" y="7238"/>
                  </a:lnTo>
                  <a:lnTo>
                    <a:pt x="270967" y="7238"/>
                  </a:lnTo>
                  <a:lnTo>
                    <a:pt x="275526" y="0"/>
                  </a:lnTo>
                  <a:close/>
                </a:path>
              </a:pathLst>
            </a:custGeom>
            <a:solidFill>
              <a:srgbClr val="EDF3F6"/>
            </a:solidFill>
          </p:spPr>
          <p:txBody>
            <a:bodyPr wrap="square" lIns="0" tIns="0" rIns="0" bIns="0" rtlCol="0"/>
            <a:lstStyle/>
            <a:p>
              <a:endParaRPr sz="1632"/>
            </a:p>
          </p:txBody>
        </p:sp>
        <p:sp>
          <p:nvSpPr>
            <p:cNvPr id="34" name="object 34"/>
            <p:cNvSpPr/>
            <p:nvPr/>
          </p:nvSpPr>
          <p:spPr>
            <a:xfrm>
              <a:off x="1232655" y="6695624"/>
              <a:ext cx="248285" cy="208915"/>
            </a:xfrm>
            <a:custGeom>
              <a:avLst/>
              <a:gdLst/>
              <a:ahLst/>
              <a:cxnLst/>
              <a:rect l="l" t="t" r="r" b="b"/>
              <a:pathLst>
                <a:path w="248284" h="208915">
                  <a:moveTo>
                    <a:pt x="247967" y="0"/>
                  </a:moveTo>
                  <a:lnTo>
                    <a:pt x="131292" y="0"/>
                  </a:lnTo>
                  <a:lnTo>
                    <a:pt x="0" y="208826"/>
                  </a:lnTo>
                  <a:lnTo>
                    <a:pt x="116662" y="208826"/>
                  </a:lnTo>
                  <a:lnTo>
                    <a:pt x="247967" y="0"/>
                  </a:lnTo>
                  <a:close/>
                </a:path>
              </a:pathLst>
            </a:custGeom>
            <a:solidFill>
              <a:srgbClr val="50B9E5"/>
            </a:solidFill>
          </p:spPr>
          <p:txBody>
            <a:bodyPr wrap="square" lIns="0" tIns="0" rIns="0" bIns="0" rtlCol="0"/>
            <a:lstStyle/>
            <a:p>
              <a:endParaRPr sz="1632"/>
            </a:p>
          </p:txBody>
        </p:sp>
        <p:sp>
          <p:nvSpPr>
            <p:cNvPr id="35" name="object 35"/>
            <p:cNvSpPr/>
            <p:nvPr/>
          </p:nvSpPr>
          <p:spPr>
            <a:xfrm>
              <a:off x="858365" y="6904454"/>
              <a:ext cx="351790" cy="274955"/>
            </a:xfrm>
            <a:custGeom>
              <a:avLst/>
              <a:gdLst/>
              <a:ahLst/>
              <a:cxnLst/>
              <a:rect l="l" t="t" r="r" b="b"/>
              <a:pathLst>
                <a:path w="351790" h="274954">
                  <a:moveTo>
                    <a:pt x="351294" y="0"/>
                  </a:moveTo>
                  <a:lnTo>
                    <a:pt x="172529" y="0"/>
                  </a:lnTo>
                  <a:lnTo>
                    <a:pt x="0" y="274396"/>
                  </a:lnTo>
                  <a:lnTo>
                    <a:pt x="178765" y="274396"/>
                  </a:lnTo>
                  <a:lnTo>
                    <a:pt x="351294" y="0"/>
                  </a:lnTo>
                  <a:close/>
                </a:path>
              </a:pathLst>
            </a:custGeom>
            <a:solidFill>
              <a:srgbClr val="EDF3F6"/>
            </a:solidFill>
          </p:spPr>
          <p:txBody>
            <a:bodyPr wrap="square" lIns="0" tIns="0" rIns="0" bIns="0" rtlCol="0"/>
            <a:lstStyle/>
            <a:p>
              <a:endParaRPr sz="1632"/>
            </a:p>
          </p:txBody>
        </p:sp>
        <p:sp>
          <p:nvSpPr>
            <p:cNvPr id="36" name="object 36"/>
            <p:cNvSpPr/>
            <p:nvPr/>
          </p:nvSpPr>
          <p:spPr>
            <a:xfrm>
              <a:off x="618709" y="7178860"/>
              <a:ext cx="418465" cy="381635"/>
            </a:xfrm>
            <a:custGeom>
              <a:avLst/>
              <a:gdLst/>
              <a:ahLst/>
              <a:cxnLst/>
              <a:rect l="l" t="t" r="r" b="b"/>
              <a:pathLst>
                <a:path w="418465" h="381634">
                  <a:moveTo>
                    <a:pt x="418426" y="0"/>
                  </a:moveTo>
                  <a:lnTo>
                    <a:pt x="239649" y="0"/>
                  </a:lnTo>
                  <a:lnTo>
                    <a:pt x="0" y="381139"/>
                  </a:lnTo>
                  <a:lnTo>
                    <a:pt x="178803" y="381139"/>
                  </a:lnTo>
                  <a:lnTo>
                    <a:pt x="418426" y="0"/>
                  </a:lnTo>
                  <a:close/>
                </a:path>
              </a:pathLst>
            </a:custGeom>
            <a:solidFill>
              <a:srgbClr val="50B9E5"/>
            </a:solidFill>
          </p:spPr>
          <p:txBody>
            <a:bodyPr wrap="square" lIns="0" tIns="0" rIns="0" bIns="0" rtlCol="0"/>
            <a:lstStyle/>
            <a:p>
              <a:endParaRPr sz="1632"/>
            </a:p>
          </p:txBody>
        </p:sp>
        <p:sp>
          <p:nvSpPr>
            <p:cNvPr id="37" name="object 37"/>
            <p:cNvSpPr/>
            <p:nvPr/>
          </p:nvSpPr>
          <p:spPr>
            <a:xfrm>
              <a:off x="1030894" y="6688381"/>
              <a:ext cx="314960" cy="216535"/>
            </a:xfrm>
            <a:custGeom>
              <a:avLst/>
              <a:gdLst/>
              <a:ahLst/>
              <a:cxnLst/>
              <a:rect l="l" t="t" r="r" b="b"/>
              <a:pathLst>
                <a:path w="314959" h="216534">
                  <a:moveTo>
                    <a:pt x="314604" y="0"/>
                  </a:moveTo>
                  <a:lnTo>
                    <a:pt x="135851" y="0"/>
                  </a:lnTo>
                  <a:lnTo>
                    <a:pt x="0" y="216077"/>
                  </a:lnTo>
                  <a:lnTo>
                    <a:pt x="178765" y="216077"/>
                  </a:lnTo>
                  <a:lnTo>
                    <a:pt x="314604" y="0"/>
                  </a:lnTo>
                  <a:close/>
                </a:path>
              </a:pathLst>
            </a:custGeom>
            <a:solidFill>
              <a:srgbClr val="ECEFF8"/>
            </a:solidFill>
          </p:spPr>
          <p:txBody>
            <a:bodyPr wrap="square" lIns="0" tIns="0" rIns="0" bIns="0" rtlCol="0"/>
            <a:lstStyle/>
            <a:p>
              <a:endParaRPr sz="1632"/>
            </a:p>
          </p:txBody>
        </p:sp>
        <p:sp>
          <p:nvSpPr>
            <p:cNvPr id="38" name="object 38"/>
            <p:cNvSpPr/>
            <p:nvPr/>
          </p:nvSpPr>
          <p:spPr>
            <a:xfrm>
              <a:off x="2149927" y="6688376"/>
              <a:ext cx="39370" cy="7620"/>
            </a:xfrm>
            <a:custGeom>
              <a:avLst/>
              <a:gdLst/>
              <a:ahLst/>
              <a:cxnLst/>
              <a:rect l="l" t="t" r="r" b="b"/>
              <a:pathLst>
                <a:path w="39369" h="7620">
                  <a:moveTo>
                    <a:pt x="39090" y="0"/>
                  </a:moveTo>
                  <a:lnTo>
                    <a:pt x="4559" y="0"/>
                  </a:lnTo>
                  <a:lnTo>
                    <a:pt x="0" y="7251"/>
                  </a:lnTo>
                  <a:lnTo>
                    <a:pt x="34531" y="7251"/>
                  </a:lnTo>
                  <a:lnTo>
                    <a:pt x="39090" y="0"/>
                  </a:lnTo>
                  <a:close/>
                </a:path>
              </a:pathLst>
            </a:custGeom>
            <a:solidFill>
              <a:srgbClr val="4FBCE7"/>
            </a:solidFill>
          </p:spPr>
          <p:txBody>
            <a:bodyPr wrap="square" lIns="0" tIns="0" rIns="0" bIns="0" rtlCol="0"/>
            <a:lstStyle/>
            <a:p>
              <a:endParaRPr sz="1632"/>
            </a:p>
          </p:txBody>
        </p:sp>
        <p:sp>
          <p:nvSpPr>
            <p:cNvPr id="39" name="object 39"/>
            <p:cNvSpPr/>
            <p:nvPr/>
          </p:nvSpPr>
          <p:spPr>
            <a:xfrm>
              <a:off x="2038913" y="6695624"/>
              <a:ext cx="146050" cy="177165"/>
            </a:xfrm>
            <a:custGeom>
              <a:avLst/>
              <a:gdLst/>
              <a:ahLst/>
              <a:cxnLst/>
              <a:rect l="l" t="t" r="r" b="b"/>
              <a:pathLst>
                <a:path w="146050" h="177165">
                  <a:moveTo>
                    <a:pt x="145542" y="0"/>
                  </a:moveTo>
                  <a:lnTo>
                    <a:pt x="111010" y="0"/>
                  </a:lnTo>
                  <a:lnTo>
                    <a:pt x="0" y="176606"/>
                  </a:lnTo>
                  <a:lnTo>
                    <a:pt x="34480" y="176606"/>
                  </a:lnTo>
                  <a:lnTo>
                    <a:pt x="145542" y="0"/>
                  </a:lnTo>
                  <a:close/>
                </a:path>
              </a:pathLst>
            </a:custGeom>
            <a:solidFill>
              <a:srgbClr val="2B8DCC"/>
            </a:solidFill>
          </p:spPr>
          <p:txBody>
            <a:bodyPr wrap="square" lIns="0" tIns="0" rIns="0" bIns="0" rtlCol="0"/>
            <a:lstStyle/>
            <a:p>
              <a:endParaRPr sz="1632"/>
            </a:p>
          </p:txBody>
        </p:sp>
        <p:sp>
          <p:nvSpPr>
            <p:cNvPr id="40" name="object 40"/>
            <p:cNvSpPr/>
            <p:nvPr/>
          </p:nvSpPr>
          <p:spPr>
            <a:xfrm>
              <a:off x="1796259" y="6872226"/>
              <a:ext cx="277495" cy="386080"/>
            </a:xfrm>
            <a:custGeom>
              <a:avLst/>
              <a:gdLst/>
              <a:ahLst/>
              <a:cxnLst/>
              <a:rect l="l" t="t" r="r" b="b"/>
              <a:pathLst>
                <a:path w="277494" h="386079">
                  <a:moveTo>
                    <a:pt x="277139" y="0"/>
                  </a:moveTo>
                  <a:lnTo>
                    <a:pt x="242658" y="0"/>
                  </a:lnTo>
                  <a:lnTo>
                    <a:pt x="0" y="386054"/>
                  </a:lnTo>
                  <a:lnTo>
                    <a:pt x="34429" y="386054"/>
                  </a:lnTo>
                  <a:lnTo>
                    <a:pt x="277139" y="0"/>
                  </a:lnTo>
                  <a:close/>
                </a:path>
              </a:pathLst>
            </a:custGeom>
            <a:solidFill>
              <a:srgbClr val="276FB7"/>
            </a:solidFill>
          </p:spPr>
          <p:txBody>
            <a:bodyPr wrap="square" lIns="0" tIns="0" rIns="0" bIns="0" rtlCol="0"/>
            <a:lstStyle/>
            <a:p>
              <a:endParaRPr sz="1632"/>
            </a:p>
          </p:txBody>
        </p:sp>
        <p:sp>
          <p:nvSpPr>
            <p:cNvPr id="41" name="object 41"/>
            <p:cNvSpPr/>
            <p:nvPr/>
          </p:nvSpPr>
          <p:spPr>
            <a:xfrm>
              <a:off x="2184457" y="6688376"/>
              <a:ext cx="37465" cy="7620"/>
            </a:xfrm>
            <a:custGeom>
              <a:avLst/>
              <a:gdLst/>
              <a:ahLst/>
              <a:cxnLst/>
              <a:rect l="l" t="t" r="r" b="b"/>
              <a:pathLst>
                <a:path w="37464" h="7620">
                  <a:moveTo>
                    <a:pt x="37147" y="0"/>
                  </a:moveTo>
                  <a:lnTo>
                    <a:pt x="4559" y="0"/>
                  </a:lnTo>
                  <a:lnTo>
                    <a:pt x="0" y="7251"/>
                  </a:lnTo>
                  <a:lnTo>
                    <a:pt x="32613" y="7251"/>
                  </a:lnTo>
                  <a:lnTo>
                    <a:pt x="37147" y="0"/>
                  </a:lnTo>
                  <a:close/>
                </a:path>
              </a:pathLst>
            </a:custGeom>
            <a:solidFill>
              <a:srgbClr val="2B8DCC"/>
            </a:solidFill>
          </p:spPr>
          <p:txBody>
            <a:bodyPr wrap="square" lIns="0" tIns="0" rIns="0" bIns="0" rtlCol="0"/>
            <a:lstStyle/>
            <a:p>
              <a:endParaRPr sz="1632"/>
            </a:p>
          </p:txBody>
        </p:sp>
        <p:sp>
          <p:nvSpPr>
            <p:cNvPr id="42" name="object 42"/>
            <p:cNvSpPr/>
            <p:nvPr/>
          </p:nvSpPr>
          <p:spPr>
            <a:xfrm>
              <a:off x="2073393" y="6695624"/>
              <a:ext cx="144145" cy="177165"/>
            </a:xfrm>
            <a:custGeom>
              <a:avLst/>
              <a:gdLst/>
              <a:ahLst/>
              <a:cxnLst/>
              <a:rect l="l" t="t" r="r" b="b"/>
              <a:pathLst>
                <a:path w="144144" h="177165">
                  <a:moveTo>
                    <a:pt x="143675" y="0"/>
                  </a:moveTo>
                  <a:lnTo>
                    <a:pt x="111061" y="0"/>
                  </a:lnTo>
                  <a:lnTo>
                    <a:pt x="0" y="176606"/>
                  </a:lnTo>
                  <a:lnTo>
                    <a:pt x="32626" y="176606"/>
                  </a:lnTo>
                  <a:lnTo>
                    <a:pt x="143675" y="0"/>
                  </a:lnTo>
                  <a:close/>
                </a:path>
              </a:pathLst>
            </a:custGeom>
            <a:solidFill>
              <a:srgbClr val="276FB7"/>
            </a:solidFill>
          </p:spPr>
          <p:txBody>
            <a:bodyPr wrap="square" lIns="0" tIns="0" rIns="0" bIns="0" rtlCol="0"/>
            <a:lstStyle/>
            <a:p>
              <a:endParaRPr sz="1632"/>
            </a:p>
          </p:txBody>
        </p:sp>
        <p:sp>
          <p:nvSpPr>
            <p:cNvPr id="43" name="object 43"/>
            <p:cNvSpPr/>
            <p:nvPr/>
          </p:nvSpPr>
          <p:spPr>
            <a:xfrm>
              <a:off x="1830680" y="6872226"/>
              <a:ext cx="275590" cy="386080"/>
            </a:xfrm>
            <a:custGeom>
              <a:avLst/>
              <a:gdLst/>
              <a:ahLst/>
              <a:cxnLst/>
              <a:rect l="l" t="t" r="r" b="b"/>
              <a:pathLst>
                <a:path w="275589" h="386079">
                  <a:moveTo>
                    <a:pt x="275336" y="0"/>
                  </a:moveTo>
                  <a:lnTo>
                    <a:pt x="242722" y="0"/>
                  </a:lnTo>
                  <a:lnTo>
                    <a:pt x="0" y="386054"/>
                  </a:lnTo>
                  <a:lnTo>
                    <a:pt x="32600" y="386054"/>
                  </a:lnTo>
                  <a:lnTo>
                    <a:pt x="275336" y="0"/>
                  </a:lnTo>
                  <a:close/>
                </a:path>
              </a:pathLst>
            </a:custGeom>
            <a:solidFill>
              <a:srgbClr val="2758A8"/>
            </a:solidFill>
          </p:spPr>
          <p:txBody>
            <a:bodyPr wrap="square" lIns="0" tIns="0" rIns="0" bIns="0" rtlCol="0"/>
            <a:lstStyle/>
            <a:p>
              <a:endParaRPr sz="1632"/>
            </a:p>
          </p:txBody>
        </p:sp>
        <p:sp>
          <p:nvSpPr>
            <p:cNvPr id="44" name="object 44"/>
            <p:cNvSpPr/>
            <p:nvPr/>
          </p:nvSpPr>
          <p:spPr>
            <a:xfrm>
              <a:off x="74971" y="6127460"/>
              <a:ext cx="183515" cy="47625"/>
            </a:xfrm>
            <a:custGeom>
              <a:avLst/>
              <a:gdLst/>
              <a:ahLst/>
              <a:cxnLst/>
              <a:rect l="l" t="t" r="r" b="b"/>
              <a:pathLst>
                <a:path w="183515" h="47625">
                  <a:moveTo>
                    <a:pt x="183210" y="0"/>
                  </a:moveTo>
                  <a:lnTo>
                    <a:pt x="29794" y="0"/>
                  </a:lnTo>
                  <a:lnTo>
                    <a:pt x="0" y="47409"/>
                  </a:lnTo>
                  <a:lnTo>
                    <a:pt x="153403" y="47409"/>
                  </a:lnTo>
                  <a:lnTo>
                    <a:pt x="183210" y="0"/>
                  </a:lnTo>
                  <a:close/>
                </a:path>
              </a:pathLst>
            </a:custGeom>
            <a:solidFill>
              <a:srgbClr val="F0F8FB"/>
            </a:solidFill>
          </p:spPr>
          <p:txBody>
            <a:bodyPr wrap="square" lIns="0" tIns="0" rIns="0" bIns="0" rtlCol="0"/>
            <a:lstStyle/>
            <a:p>
              <a:endParaRPr sz="1632"/>
            </a:p>
          </p:txBody>
        </p:sp>
        <p:sp>
          <p:nvSpPr>
            <p:cNvPr id="45" name="object 45"/>
            <p:cNvSpPr/>
            <p:nvPr/>
          </p:nvSpPr>
          <p:spPr>
            <a:xfrm>
              <a:off x="0" y="6127470"/>
              <a:ext cx="1519555" cy="456565"/>
            </a:xfrm>
            <a:custGeom>
              <a:avLst/>
              <a:gdLst/>
              <a:ahLst/>
              <a:cxnLst/>
              <a:rect l="l" t="t" r="r" b="b"/>
              <a:pathLst>
                <a:path w="1519555" h="456565">
                  <a:moveTo>
                    <a:pt x="1519428" y="0"/>
                  </a:moveTo>
                  <a:lnTo>
                    <a:pt x="258178" y="0"/>
                  </a:lnTo>
                  <a:lnTo>
                    <a:pt x="228358" y="47409"/>
                  </a:lnTo>
                  <a:lnTo>
                    <a:pt x="74968" y="47409"/>
                  </a:lnTo>
                  <a:lnTo>
                    <a:pt x="0" y="167271"/>
                  </a:lnTo>
                  <a:lnTo>
                    <a:pt x="0" y="409778"/>
                  </a:lnTo>
                  <a:lnTo>
                    <a:pt x="228371" y="47409"/>
                  </a:lnTo>
                  <a:lnTo>
                    <a:pt x="758278" y="47409"/>
                  </a:lnTo>
                  <a:lnTo>
                    <a:pt x="501103" y="456476"/>
                  </a:lnTo>
                  <a:lnTo>
                    <a:pt x="1232408" y="456476"/>
                  </a:lnTo>
                  <a:lnTo>
                    <a:pt x="1519428" y="0"/>
                  </a:lnTo>
                  <a:close/>
                </a:path>
              </a:pathLst>
            </a:custGeom>
            <a:solidFill>
              <a:srgbClr val="EDF3F6"/>
            </a:solidFill>
          </p:spPr>
          <p:txBody>
            <a:bodyPr wrap="square" lIns="0" tIns="0" rIns="0" bIns="0" rtlCol="0"/>
            <a:lstStyle/>
            <a:p>
              <a:endParaRPr sz="1632"/>
            </a:p>
          </p:txBody>
        </p:sp>
        <p:sp>
          <p:nvSpPr>
            <p:cNvPr id="46" name="object 46"/>
            <p:cNvSpPr/>
            <p:nvPr/>
          </p:nvSpPr>
          <p:spPr>
            <a:xfrm>
              <a:off x="0" y="6174871"/>
              <a:ext cx="758825" cy="409575"/>
            </a:xfrm>
            <a:custGeom>
              <a:avLst/>
              <a:gdLst/>
              <a:ahLst/>
              <a:cxnLst/>
              <a:rect l="l" t="t" r="r" b="b"/>
              <a:pathLst>
                <a:path w="758825" h="409575">
                  <a:moveTo>
                    <a:pt x="758278" y="0"/>
                  </a:moveTo>
                  <a:lnTo>
                    <a:pt x="228371" y="0"/>
                  </a:lnTo>
                  <a:lnTo>
                    <a:pt x="0" y="363245"/>
                  </a:lnTo>
                  <a:lnTo>
                    <a:pt x="0" y="409054"/>
                  </a:lnTo>
                  <a:lnTo>
                    <a:pt x="501116" y="409054"/>
                  </a:lnTo>
                  <a:lnTo>
                    <a:pt x="758278" y="0"/>
                  </a:lnTo>
                  <a:close/>
                </a:path>
              </a:pathLst>
            </a:custGeom>
            <a:solidFill>
              <a:srgbClr val="ECEFF8"/>
            </a:solidFill>
          </p:spPr>
          <p:txBody>
            <a:bodyPr wrap="square" lIns="0" tIns="0" rIns="0" bIns="0" rtlCol="0"/>
            <a:lstStyle/>
            <a:p>
              <a:endParaRPr sz="1632"/>
            </a:p>
          </p:txBody>
        </p:sp>
        <p:sp>
          <p:nvSpPr>
            <p:cNvPr id="47" name="object 47"/>
            <p:cNvSpPr/>
            <p:nvPr/>
          </p:nvSpPr>
          <p:spPr>
            <a:xfrm>
              <a:off x="-2" y="6904448"/>
              <a:ext cx="670560" cy="494030"/>
            </a:xfrm>
            <a:custGeom>
              <a:avLst/>
              <a:gdLst/>
              <a:ahLst/>
              <a:cxnLst/>
              <a:rect l="l" t="t" r="r" b="b"/>
              <a:pathLst>
                <a:path w="670560" h="494029">
                  <a:moveTo>
                    <a:pt x="670115" y="0"/>
                  </a:moveTo>
                  <a:lnTo>
                    <a:pt x="299605" y="0"/>
                  </a:lnTo>
                  <a:lnTo>
                    <a:pt x="0" y="476567"/>
                  </a:lnTo>
                  <a:lnTo>
                    <a:pt x="0" y="493776"/>
                  </a:lnTo>
                  <a:lnTo>
                    <a:pt x="138722" y="274408"/>
                  </a:lnTo>
                  <a:lnTo>
                    <a:pt x="497598" y="274408"/>
                  </a:lnTo>
                  <a:lnTo>
                    <a:pt x="670115" y="0"/>
                  </a:lnTo>
                  <a:close/>
                </a:path>
              </a:pathLst>
            </a:custGeom>
            <a:solidFill>
              <a:srgbClr val="EDF3F6"/>
            </a:solidFill>
          </p:spPr>
          <p:txBody>
            <a:bodyPr wrap="square" lIns="0" tIns="0" rIns="0" bIns="0" rtlCol="0"/>
            <a:lstStyle/>
            <a:p>
              <a:endParaRPr sz="1632"/>
            </a:p>
          </p:txBody>
        </p:sp>
        <p:sp>
          <p:nvSpPr>
            <p:cNvPr id="48" name="object 48"/>
            <p:cNvSpPr/>
            <p:nvPr/>
          </p:nvSpPr>
          <p:spPr>
            <a:xfrm>
              <a:off x="3" y="7178860"/>
              <a:ext cx="497840" cy="381635"/>
            </a:xfrm>
            <a:custGeom>
              <a:avLst/>
              <a:gdLst/>
              <a:ahLst/>
              <a:cxnLst/>
              <a:rect l="l" t="t" r="r" b="b"/>
              <a:pathLst>
                <a:path w="497840" h="381634">
                  <a:moveTo>
                    <a:pt x="497586" y="0"/>
                  </a:moveTo>
                  <a:lnTo>
                    <a:pt x="138722" y="0"/>
                  </a:lnTo>
                  <a:lnTo>
                    <a:pt x="0" y="221386"/>
                  </a:lnTo>
                  <a:lnTo>
                    <a:pt x="0" y="381139"/>
                  </a:lnTo>
                  <a:lnTo>
                    <a:pt x="257975" y="381139"/>
                  </a:lnTo>
                  <a:lnTo>
                    <a:pt x="497586" y="0"/>
                  </a:lnTo>
                  <a:close/>
                </a:path>
              </a:pathLst>
            </a:custGeom>
            <a:solidFill>
              <a:srgbClr val="50B9E5"/>
            </a:solidFill>
          </p:spPr>
          <p:txBody>
            <a:bodyPr wrap="square" lIns="0" tIns="0" rIns="0" bIns="0" rtlCol="0"/>
            <a:lstStyle/>
            <a:p>
              <a:endParaRPr sz="1632"/>
            </a:p>
          </p:txBody>
        </p:sp>
        <p:sp>
          <p:nvSpPr>
            <p:cNvPr id="49" name="object 49"/>
            <p:cNvSpPr/>
            <p:nvPr/>
          </p:nvSpPr>
          <p:spPr>
            <a:xfrm>
              <a:off x="0" y="6583934"/>
              <a:ext cx="1232535" cy="594995"/>
            </a:xfrm>
            <a:custGeom>
              <a:avLst/>
              <a:gdLst/>
              <a:ahLst/>
              <a:cxnLst/>
              <a:rect l="l" t="t" r="r" b="b"/>
              <a:pathLst>
                <a:path w="1232535" h="594995">
                  <a:moveTo>
                    <a:pt x="1030884" y="320522"/>
                  </a:moveTo>
                  <a:lnTo>
                    <a:pt x="670128" y="320522"/>
                  </a:lnTo>
                  <a:lnTo>
                    <a:pt x="497598" y="594918"/>
                  </a:lnTo>
                  <a:lnTo>
                    <a:pt x="858354" y="594918"/>
                  </a:lnTo>
                  <a:lnTo>
                    <a:pt x="1030884" y="320522"/>
                  </a:lnTo>
                  <a:close/>
                </a:path>
                <a:path w="1232535" h="594995">
                  <a:moveTo>
                    <a:pt x="1232408" y="0"/>
                  </a:moveTo>
                  <a:lnTo>
                    <a:pt x="501116" y="0"/>
                  </a:lnTo>
                  <a:lnTo>
                    <a:pt x="0" y="0"/>
                  </a:lnTo>
                  <a:lnTo>
                    <a:pt x="0" y="320522"/>
                  </a:lnTo>
                  <a:lnTo>
                    <a:pt x="299593" y="320522"/>
                  </a:lnTo>
                  <a:lnTo>
                    <a:pt x="670115" y="320522"/>
                  </a:lnTo>
                  <a:lnTo>
                    <a:pt x="805980" y="104444"/>
                  </a:lnTo>
                  <a:lnTo>
                    <a:pt x="1166736" y="104444"/>
                  </a:lnTo>
                  <a:lnTo>
                    <a:pt x="1232408" y="0"/>
                  </a:lnTo>
                  <a:close/>
                </a:path>
              </a:pathLst>
            </a:custGeom>
            <a:solidFill>
              <a:srgbClr val="ECEFF8"/>
            </a:solidFill>
          </p:spPr>
          <p:txBody>
            <a:bodyPr wrap="square" lIns="0" tIns="0" rIns="0" bIns="0" rtlCol="0"/>
            <a:lstStyle/>
            <a:p>
              <a:endParaRPr sz="1632"/>
            </a:p>
          </p:txBody>
        </p:sp>
        <p:sp>
          <p:nvSpPr>
            <p:cNvPr id="50" name="object 50"/>
            <p:cNvSpPr/>
            <p:nvPr/>
          </p:nvSpPr>
          <p:spPr>
            <a:xfrm>
              <a:off x="257982" y="7178860"/>
              <a:ext cx="600710" cy="381635"/>
            </a:xfrm>
            <a:custGeom>
              <a:avLst/>
              <a:gdLst/>
              <a:ahLst/>
              <a:cxnLst/>
              <a:rect l="l" t="t" r="r" b="b"/>
              <a:pathLst>
                <a:path w="600710" h="381634">
                  <a:moveTo>
                    <a:pt x="600379" y="0"/>
                  </a:moveTo>
                  <a:lnTo>
                    <a:pt x="239610" y="0"/>
                  </a:lnTo>
                  <a:lnTo>
                    <a:pt x="0" y="381139"/>
                  </a:lnTo>
                  <a:lnTo>
                    <a:pt x="360730" y="381139"/>
                  </a:lnTo>
                  <a:lnTo>
                    <a:pt x="600379" y="0"/>
                  </a:lnTo>
                  <a:close/>
                </a:path>
              </a:pathLst>
            </a:custGeom>
            <a:solidFill>
              <a:srgbClr val="50B9E5"/>
            </a:solidFill>
          </p:spPr>
          <p:txBody>
            <a:bodyPr wrap="square" lIns="0" tIns="0" rIns="0" bIns="0" rtlCol="0"/>
            <a:lstStyle/>
            <a:p>
              <a:endParaRPr sz="1632"/>
            </a:p>
          </p:txBody>
        </p:sp>
        <p:sp>
          <p:nvSpPr>
            <p:cNvPr id="51" name="object 51"/>
            <p:cNvSpPr/>
            <p:nvPr/>
          </p:nvSpPr>
          <p:spPr>
            <a:xfrm>
              <a:off x="670126" y="6688381"/>
              <a:ext cx="497205" cy="216535"/>
            </a:xfrm>
            <a:custGeom>
              <a:avLst/>
              <a:gdLst/>
              <a:ahLst/>
              <a:cxnLst/>
              <a:rect l="l" t="t" r="r" b="b"/>
              <a:pathLst>
                <a:path w="497205" h="216534">
                  <a:moveTo>
                    <a:pt x="496620" y="0"/>
                  </a:moveTo>
                  <a:lnTo>
                    <a:pt x="135864" y="0"/>
                  </a:lnTo>
                  <a:lnTo>
                    <a:pt x="0" y="216077"/>
                  </a:lnTo>
                  <a:lnTo>
                    <a:pt x="360756" y="216077"/>
                  </a:lnTo>
                  <a:lnTo>
                    <a:pt x="496620" y="0"/>
                  </a:lnTo>
                  <a:close/>
                </a:path>
              </a:pathLst>
            </a:custGeom>
            <a:solidFill>
              <a:srgbClr val="ECEFF8"/>
            </a:solidFill>
          </p:spPr>
          <p:txBody>
            <a:bodyPr wrap="square" lIns="0" tIns="0" rIns="0" bIns="0" rtlCol="0"/>
            <a:lstStyle/>
            <a:p>
              <a:endParaRPr sz="1632"/>
            </a:p>
          </p:txBody>
        </p:sp>
        <p:sp>
          <p:nvSpPr>
            <p:cNvPr id="52" name="object 52"/>
            <p:cNvSpPr/>
            <p:nvPr/>
          </p:nvSpPr>
          <p:spPr>
            <a:xfrm>
              <a:off x="1" y="895069"/>
              <a:ext cx="1442720" cy="624205"/>
            </a:xfrm>
            <a:custGeom>
              <a:avLst/>
              <a:gdLst/>
              <a:ahLst/>
              <a:cxnLst/>
              <a:rect l="l" t="t" r="r" b="b"/>
              <a:pathLst>
                <a:path w="1442720" h="624205">
                  <a:moveTo>
                    <a:pt x="1442300" y="0"/>
                  </a:moveTo>
                  <a:lnTo>
                    <a:pt x="1335239" y="0"/>
                  </a:lnTo>
                  <a:lnTo>
                    <a:pt x="1024153" y="494919"/>
                  </a:lnTo>
                  <a:lnTo>
                    <a:pt x="0" y="494919"/>
                  </a:lnTo>
                  <a:lnTo>
                    <a:pt x="0" y="624052"/>
                  </a:lnTo>
                  <a:lnTo>
                    <a:pt x="1049921" y="624052"/>
                  </a:lnTo>
                  <a:lnTo>
                    <a:pt x="1442300" y="0"/>
                  </a:lnTo>
                  <a:close/>
                </a:path>
              </a:pathLst>
            </a:custGeom>
            <a:solidFill>
              <a:srgbClr val="54BEE9"/>
            </a:solidFill>
          </p:spPr>
          <p:txBody>
            <a:bodyPr wrap="square" lIns="0" tIns="0" rIns="0" bIns="0" rtlCol="0"/>
            <a:lstStyle/>
            <a:p>
              <a:endParaRPr sz="1632"/>
            </a:p>
          </p:txBody>
        </p:sp>
        <p:sp>
          <p:nvSpPr>
            <p:cNvPr id="53" name="object 53"/>
            <p:cNvSpPr/>
            <p:nvPr/>
          </p:nvSpPr>
          <p:spPr>
            <a:xfrm>
              <a:off x="0" y="12"/>
              <a:ext cx="1505585" cy="973455"/>
            </a:xfrm>
            <a:custGeom>
              <a:avLst/>
              <a:gdLst/>
              <a:ahLst/>
              <a:cxnLst/>
              <a:rect l="l" t="t" r="r" b="b"/>
              <a:pathLst>
                <a:path w="1505585" h="973455">
                  <a:moveTo>
                    <a:pt x="735952" y="0"/>
                  </a:moveTo>
                  <a:lnTo>
                    <a:pt x="305955" y="0"/>
                  </a:lnTo>
                  <a:lnTo>
                    <a:pt x="158013" y="235318"/>
                  </a:lnTo>
                  <a:lnTo>
                    <a:pt x="298831" y="235318"/>
                  </a:lnTo>
                  <a:lnTo>
                    <a:pt x="0" y="710615"/>
                  </a:lnTo>
                  <a:lnTo>
                    <a:pt x="0" y="973366"/>
                  </a:lnTo>
                  <a:lnTo>
                    <a:pt x="4508" y="973366"/>
                  </a:lnTo>
                  <a:lnTo>
                    <a:pt x="420598" y="311518"/>
                  </a:lnTo>
                  <a:lnTo>
                    <a:pt x="540105" y="311518"/>
                  </a:lnTo>
                  <a:lnTo>
                    <a:pt x="735952" y="0"/>
                  </a:lnTo>
                  <a:close/>
                </a:path>
                <a:path w="1505585" h="973455">
                  <a:moveTo>
                    <a:pt x="1505483" y="111086"/>
                  </a:moveTo>
                  <a:lnTo>
                    <a:pt x="1210360" y="111086"/>
                  </a:lnTo>
                  <a:lnTo>
                    <a:pt x="1084351" y="311518"/>
                  </a:lnTo>
                  <a:lnTo>
                    <a:pt x="1379461" y="311518"/>
                  </a:lnTo>
                  <a:lnTo>
                    <a:pt x="1505483" y="111086"/>
                  </a:lnTo>
                  <a:close/>
                </a:path>
              </a:pathLst>
            </a:custGeom>
            <a:solidFill>
              <a:srgbClr val="296EB7"/>
            </a:solidFill>
          </p:spPr>
          <p:txBody>
            <a:bodyPr wrap="square" lIns="0" tIns="0" rIns="0" bIns="0" rtlCol="0"/>
            <a:lstStyle/>
            <a:p>
              <a:endParaRPr sz="1632"/>
            </a:p>
          </p:txBody>
        </p:sp>
        <p:sp>
          <p:nvSpPr>
            <p:cNvPr id="54" name="object 54"/>
            <p:cNvSpPr/>
            <p:nvPr/>
          </p:nvSpPr>
          <p:spPr>
            <a:xfrm>
              <a:off x="540105" y="12"/>
              <a:ext cx="1035685" cy="311785"/>
            </a:xfrm>
            <a:custGeom>
              <a:avLst/>
              <a:gdLst/>
              <a:ahLst/>
              <a:cxnLst/>
              <a:rect l="l" t="t" r="r" b="b"/>
              <a:pathLst>
                <a:path w="1035685" h="311785">
                  <a:moveTo>
                    <a:pt x="670267" y="111086"/>
                  </a:moveTo>
                  <a:lnTo>
                    <a:pt x="248208" y="111086"/>
                  </a:lnTo>
                  <a:lnTo>
                    <a:pt x="318071" y="0"/>
                  </a:lnTo>
                  <a:lnTo>
                    <a:pt x="195859" y="0"/>
                  </a:lnTo>
                  <a:lnTo>
                    <a:pt x="0" y="311518"/>
                  </a:lnTo>
                  <a:lnTo>
                    <a:pt x="544258" y="311518"/>
                  </a:lnTo>
                  <a:lnTo>
                    <a:pt x="670267" y="111086"/>
                  </a:lnTo>
                  <a:close/>
                </a:path>
                <a:path w="1035685" h="311785">
                  <a:moveTo>
                    <a:pt x="1035215" y="0"/>
                  </a:moveTo>
                  <a:lnTo>
                    <a:pt x="740117" y="0"/>
                  </a:lnTo>
                  <a:lnTo>
                    <a:pt x="670267" y="111086"/>
                  </a:lnTo>
                  <a:lnTo>
                    <a:pt x="965377" y="111086"/>
                  </a:lnTo>
                  <a:lnTo>
                    <a:pt x="1035215" y="0"/>
                  </a:lnTo>
                  <a:close/>
                </a:path>
              </a:pathLst>
            </a:custGeom>
            <a:solidFill>
              <a:srgbClr val="285AA9"/>
            </a:solidFill>
          </p:spPr>
          <p:txBody>
            <a:bodyPr wrap="square" lIns="0" tIns="0" rIns="0" bIns="0" rtlCol="0"/>
            <a:lstStyle/>
            <a:p>
              <a:endParaRPr sz="1632"/>
            </a:p>
          </p:txBody>
        </p:sp>
        <p:sp>
          <p:nvSpPr>
            <p:cNvPr id="55" name="object 55"/>
            <p:cNvSpPr/>
            <p:nvPr/>
          </p:nvSpPr>
          <p:spPr>
            <a:xfrm>
              <a:off x="788318" y="8"/>
              <a:ext cx="492125" cy="111125"/>
            </a:xfrm>
            <a:custGeom>
              <a:avLst/>
              <a:gdLst/>
              <a:ahLst/>
              <a:cxnLst/>
              <a:rect l="l" t="t" r="r" b="b"/>
              <a:pathLst>
                <a:path w="492125" h="111125">
                  <a:moveTo>
                    <a:pt x="491909" y="0"/>
                  </a:moveTo>
                  <a:lnTo>
                    <a:pt x="69862" y="0"/>
                  </a:lnTo>
                  <a:lnTo>
                    <a:pt x="0" y="111086"/>
                  </a:lnTo>
                  <a:lnTo>
                    <a:pt x="422059" y="111086"/>
                  </a:lnTo>
                  <a:lnTo>
                    <a:pt x="491909" y="0"/>
                  </a:lnTo>
                  <a:close/>
                </a:path>
              </a:pathLst>
            </a:custGeom>
            <a:solidFill>
              <a:srgbClr val="26499F"/>
            </a:solidFill>
          </p:spPr>
          <p:txBody>
            <a:bodyPr wrap="square" lIns="0" tIns="0" rIns="0" bIns="0" rtlCol="0"/>
            <a:lstStyle/>
            <a:p>
              <a:endParaRPr sz="1632"/>
            </a:p>
          </p:txBody>
        </p:sp>
        <p:sp>
          <p:nvSpPr>
            <p:cNvPr id="56" name="object 56"/>
            <p:cNvSpPr/>
            <p:nvPr/>
          </p:nvSpPr>
          <p:spPr>
            <a:xfrm>
              <a:off x="1379475" y="111098"/>
              <a:ext cx="380365" cy="200660"/>
            </a:xfrm>
            <a:custGeom>
              <a:avLst/>
              <a:gdLst/>
              <a:ahLst/>
              <a:cxnLst/>
              <a:rect l="l" t="t" r="r" b="b"/>
              <a:pathLst>
                <a:path w="380364" h="200660">
                  <a:moveTo>
                    <a:pt x="379984" y="0"/>
                  </a:moveTo>
                  <a:lnTo>
                    <a:pt x="126009" y="0"/>
                  </a:lnTo>
                  <a:lnTo>
                    <a:pt x="0" y="200431"/>
                  </a:lnTo>
                  <a:lnTo>
                    <a:pt x="253949" y="200431"/>
                  </a:lnTo>
                  <a:lnTo>
                    <a:pt x="379984" y="0"/>
                  </a:lnTo>
                  <a:close/>
                </a:path>
              </a:pathLst>
            </a:custGeom>
            <a:solidFill>
              <a:srgbClr val="285AA9"/>
            </a:solidFill>
          </p:spPr>
          <p:txBody>
            <a:bodyPr wrap="square" lIns="0" tIns="0" rIns="0" bIns="0" rtlCol="0"/>
            <a:lstStyle/>
            <a:p>
              <a:endParaRPr sz="1632"/>
            </a:p>
          </p:txBody>
        </p:sp>
        <p:sp>
          <p:nvSpPr>
            <p:cNvPr id="57" name="object 57"/>
            <p:cNvSpPr/>
            <p:nvPr/>
          </p:nvSpPr>
          <p:spPr>
            <a:xfrm>
              <a:off x="1505496" y="8"/>
              <a:ext cx="323850" cy="111125"/>
            </a:xfrm>
            <a:custGeom>
              <a:avLst/>
              <a:gdLst/>
              <a:ahLst/>
              <a:cxnLst/>
              <a:rect l="l" t="t" r="r" b="b"/>
              <a:pathLst>
                <a:path w="323850" h="111125">
                  <a:moveTo>
                    <a:pt x="323799" y="0"/>
                  </a:moveTo>
                  <a:lnTo>
                    <a:pt x="69837" y="0"/>
                  </a:lnTo>
                  <a:lnTo>
                    <a:pt x="0" y="111086"/>
                  </a:lnTo>
                  <a:lnTo>
                    <a:pt x="253961" y="111086"/>
                  </a:lnTo>
                  <a:lnTo>
                    <a:pt x="323799" y="0"/>
                  </a:lnTo>
                  <a:close/>
                </a:path>
              </a:pathLst>
            </a:custGeom>
            <a:solidFill>
              <a:srgbClr val="26499F"/>
            </a:solidFill>
          </p:spPr>
          <p:txBody>
            <a:bodyPr wrap="square" lIns="0" tIns="0" rIns="0" bIns="0" rtlCol="0"/>
            <a:lstStyle/>
            <a:p>
              <a:endParaRPr sz="1632"/>
            </a:p>
          </p:txBody>
        </p:sp>
        <p:sp>
          <p:nvSpPr>
            <p:cNvPr id="58" name="object 58"/>
            <p:cNvSpPr/>
            <p:nvPr/>
          </p:nvSpPr>
          <p:spPr>
            <a:xfrm>
              <a:off x="0" y="8"/>
              <a:ext cx="28575" cy="45085"/>
            </a:xfrm>
            <a:custGeom>
              <a:avLst/>
              <a:gdLst/>
              <a:ahLst/>
              <a:cxnLst/>
              <a:rect l="l" t="t" r="r" b="b"/>
              <a:pathLst>
                <a:path w="28575" h="45085">
                  <a:moveTo>
                    <a:pt x="28308" y="0"/>
                  </a:moveTo>
                  <a:lnTo>
                    <a:pt x="0" y="0"/>
                  </a:lnTo>
                  <a:lnTo>
                    <a:pt x="0" y="45021"/>
                  </a:lnTo>
                  <a:lnTo>
                    <a:pt x="28308" y="0"/>
                  </a:lnTo>
                  <a:close/>
                </a:path>
              </a:pathLst>
            </a:custGeom>
            <a:solidFill>
              <a:srgbClr val="296EB7"/>
            </a:solidFill>
          </p:spPr>
          <p:txBody>
            <a:bodyPr wrap="square" lIns="0" tIns="0" rIns="0" bIns="0" rtlCol="0"/>
            <a:lstStyle/>
            <a:p>
              <a:endParaRPr sz="1632"/>
            </a:p>
          </p:txBody>
        </p:sp>
        <p:sp>
          <p:nvSpPr>
            <p:cNvPr id="59" name="object 59"/>
            <p:cNvSpPr/>
            <p:nvPr/>
          </p:nvSpPr>
          <p:spPr>
            <a:xfrm>
              <a:off x="0" y="12"/>
              <a:ext cx="306070" cy="711200"/>
            </a:xfrm>
            <a:custGeom>
              <a:avLst/>
              <a:gdLst/>
              <a:ahLst/>
              <a:cxnLst/>
              <a:rect l="l" t="t" r="r" b="b"/>
              <a:pathLst>
                <a:path w="306070" h="711200">
                  <a:moveTo>
                    <a:pt x="298843" y="235318"/>
                  </a:moveTo>
                  <a:lnTo>
                    <a:pt x="158026" y="235318"/>
                  </a:lnTo>
                  <a:lnTo>
                    <a:pt x="0" y="486664"/>
                  </a:lnTo>
                  <a:lnTo>
                    <a:pt x="0" y="710615"/>
                  </a:lnTo>
                  <a:lnTo>
                    <a:pt x="298843" y="235318"/>
                  </a:lnTo>
                  <a:close/>
                </a:path>
                <a:path w="306070" h="711200">
                  <a:moveTo>
                    <a:pt x="305955" y="0"/>
                  </a:moveTo>
                  <a:lnTo>
                    <a:pt x="28295" y="0"/>
                  </a:lnTo>
                  <a:lnTo>
                    <a:pt x="0" y="45021"/>
                  </a:lnTo>
                  <a:lnTo>
                    <a:pt x="0" y="235318"/>
                  </a:lnTo>
                  <a:lnTo>
                    <a:pt x="158026" y="235318"/>
                  </a:lnTo>
                  <a:lnTo>
                    <a:pt x="305955" y="0"/>
                  </a:lnTo>
                  <a:close/>
                </a:path>
              </a:pathLst>
            </a:custGeom>
            <a:solidFill>
              <a:srgbClr val="285AA9"/>
            </a:solidFill>
          </p:spPr>
          <p:txBody>
            <a:bodyPr wrap="square" lIns="0" tIns="0" rIns="0" bIns="0" rtlCol="0"/>
            <a:lstStyle/>
            <a:p>
              <a:endParaRPr sz="1632"/>
            </a:p>
          </p:txBody>
        </p:sp>
        <p:sp>
          <p:nvSpPr>
            <p:cNvPr id="60" name="object 60"/>
            <p:cNvSpPr/>
            <p:nvPr/>
          </p:nvSpPr>
          <p:spPr>
            <a:xfrm>
              <a:off x="0" y="235329"/>
              <a:ext cx="158115" cy="251460"/>
            </a:xfrm>
            <a:custGeom>
              <a:avLst/>
              <a:gdLst/>
              <a:ahLst/>
              <a:cxnLst/>
              <a:rect l="l" t="t" r="r" b="b"/>
              <a:pathLst>
                <a:path w="158115" h="251459">
                  <a:moveTo>
                    <a:pt x="158026" y="0"/>
                  </a:moveTo>
                  <a:lnTo>
                    <a:pt x="0" y="0"/>
                  </a:lnTo>
                  <a:lnTo>
                    <a:pt x="0" y="251345"/>
                  </a:lnTo>
                  <a:lnTo>
                    <a:pt x="158026" y="0"/>
                  </a:lnTo>
                  <a:close/>
                </a:path>
              </a:pathLst>
            </a:custGeom>
            <a:solidFill>
              <a:srgbClr val="26499F"/>
            </a:solidFill>
          </p:spPr>
          <p:txBody>
            <a:bodyPr wrap="square" lIns="0" tIns="0" rIns="0" bIns="0" rtlCol="0"/>
            <a:lstStyle/>
            <a:p>
              <a:endParaRPr sz="1632"/>
            </a:p>
          </p:txBody>
        </p:sp>
        <p:sp>
          <p:nvSpPr>
            <p:cNvPr id="61" name="object 61"/>
            <p:cNvSpPr/>
            <p:nvPr/>
          </p:nvSpPr>
          <p:spPr>
            <a:xfrm>
              <a:off x="1303934" y="895082"/>
              <a:ext cx="2130425" cy="1139825"/>
            </a:xfrm>
            <a:custGeom>
              <a:avLst/>
              <a:gdLst/>
              <a:ahLst/>
              <a:cxnLst/>
              <a:rect l="l" t="t" r="r" b="b"/>
              <a:pathLst>
                <a:path w="2130425" h="1139825">
                  <a:moveTo>
                    <a:pt x="716622" y="0"/>
                  </a:moveTo>
                  <a:lnTo>
                    <a:pt x="537832" y="0"/>
                  </a:lnTo>
                  <a:lnTo>
                    <a:pt x="125056" y="656577"/>
                  </a:lnTo>
                  <a:lnTo>
                    <a:pt x="303822" y="656577"/>
                  </a:lnTo>
                  <a:lnTo>
                    <a:pt x="716622" y="0"/>
                  </a:lnTo>
                  <a:close/>
                </a:path>
                <a:path w="2130425" h="1139825">
                  <a:moveTo>
                    <a:pt x="1921281" y="656577"/>
                  </a:moveTo>
                  <a:lnTo>
                    <a:pt x="303822" y="656577"/>
                  </a:lnTo>
                  <a:lnTo>
                    <a:pt x="0" y="1139774"/>
                  </a:lnTo>
                  <a:lnTo>
                    <a:pt x="1617510" y="1139774"/>
                  </a:lnTo>
                  <a:lnTo>
                    <a:pt x="1921281" y="656577"/>
                  </a:lnTo>
                  <a:close/>
                </a:path>
                <a:path w="2130425" h="1139825">
                  <a:moveTo>
                    <a:pt x="2130069" y="574332"/>
                  </a:moveTo>
                  <a:lnTo>
                    <a:pt x="1972983" y="574332"/>
                  </a:lnTo>
                  <a:lnTo>
                    <a:pt x="1921294" y="656577"/>
                  </a:lnTo>
                  <a:lnTo>
                    <a:pt x="2078367" y="656577"/>
                  </a:lnTo>
                  <a:lnTo>
                    <a:pt x="2130069" y="574332"/>
                  </a:lnTo>
                  <a:close/>
                </a:path>
              </a:pathLst>
            </a:custGeom>
            <a:solidFill>
              <a:srgbClr val="F3FAFE"/>
            </a:solidFill>
          </p:spPr>
          <p:txBody>
            <a:bodyPr wrap="square" lIns="0" tIns="0" rIns="0" bIns="0" rtlCol="0"/>
            <a:lstStyle/>
            <a:p>
              <a:endParaRPr sz="1632"/>
            </a:p>
          </p:txBody>
        </p:sp>
        <p:sp>
          <p:nvSpPr>
            <p:cNvPr id="62" name="object 62"/>
            <p:cNvSpPr/>
            <p:nvPr/>
          </p:nvSpPr>
          <p:spPr>
            <a:xfrm>
              <a:off x="1607765" y="895075"/>
              <a:ext cx="1669414" cy="656590"/>
            </a:xfrm>
            <a:custGeom>
              <a:avLst/>
              <a:gdLst/>
              <a:ahLst/>
              <a:cxnLst/>
              <a:rect l="l" t="t" r="r" b="b"/>
              <a:pathLst>
                <a:path w="1669414" h="656590">
                  <a:moveTo>
                    <a:pt x="555828" y="0"/>
                  </a:moveTo>
                  <a:lnTo>
                    <a:pt x="412800" y="0"/>
                  </a:lnTo>
                  <a:lnTo>
                    <a:pt x="0" y="656577"/>
                  </a:lnTo>
                  <a:lnTo>
                    <a:pt x="1617472" y="656577"/>
                  </a:lnTo>
                  <a:lnTo>
                    <a:pt x="1669161" y="574332"/>
                  </a:lnTo>
                  <a:lnTo>
                    <a:pt x="377723" y="574332"/>
                  </a:lnTo>
                  <a:lnTo>
                    <a:pt x="671614" y="106946"/>
                  </a:lnTo>
                  <a:lnTo>
                    <a:pt x="488607" y="106946"/>
                  </a:lnTo>
                  <a:lnTo>
                    <a:pt x="555828" y="0"/>
                  </a:lnTo>
                  <a:close/>
                </a:path>
              </a:pathLst>
            </a:custGeom>
            <a:solidFill>
              <a:srgbClr val="F0F8FB"/>
            </a:solidFill>
          </p:spPr>
          <p:txBody>
            <a:bodyPr wrap="square" lIns="0" tIns="0" rIns="0" bIns="0" rtlCol="0"/>
            <a:lstStyle/>
            <a:p>
              <a:endParaRPr sz="1632"/>
            </a:p>
          </p:txBody>
        </p:sp>
        <p:sp>
          <p:nvSpPr>
            <p:cNvPr id="63" name="object 63"/>
            <p:cNvSpPr/>
            <p:nvPr/>
          </p:nvSpPr>
          <p:spPr>
            <a:xfrm>
              <a:off x="2096371" y="895070"/>
              <a:ext cx="250825" cy="107314"/>
            </a:xfrm>
            <a:custGeom>
              <a:avLst/>
              <a:gdLst/>
              <a:ahLst/>
              <a:cxnLst/>
              <a:rect l="l" t="t" r="r" b="b"/>
              <a:pathLst>
                <a:path w="250825" h="107315">
                  <a:moveTo>
                    <a:pt x="250240" y="0"/>
                  </a:moveTo>
                  <a:lnTo>
                    <a:pt x="67221" y="0"/>
                  </a:lnTo>
                  <a:lnTo>
                    <a:pt x="0" y="106946"/>
                  </a:lnTo>
                  <a:lnTo>
                    <a:pt x="183007" y="106946"/>
                  </a:lnTo>
                  <a:lnTo>
                    <a:pt x="250240" y="0"/>
                  </a:lnTo>
                  <a:close/>
                </a:path>
              </a:pathLst>
            </a:custGeom>
            <a:solidFill>
              <a:srgbClr val="EDF3F6"/>
            </a:solidFill>
          </p:spPr>
          <p:txBody>
            <a:bodyPr wrap="square" lIns="0" tIns="0" rIns="0" bIns="0" rtlCol="0"/>
            <a:lstStyle/>
            <a:p>
              <a:endParaRPr sz="1632"/>
            </a:p>
          </p:txBody>
        </p:sp>
        <p:sp>
          <p:nvSpPr>
            <p:cNvPr id="64" name="object 64"/>
            <p:cNvSpPr/>
            <p:nvPr/>
          </p:nvSpPr>
          <p:spPr>
            <a:xfrm>
              <a:off x="5" y="895069"/>
              <a:ext cx="1335405" cy="495300"/>
            </a:xfrm>
            <a:custGeom>
              <a:avLst/>
              <a:gdLst/>
              <a:ahLst/>
              <a:cxnLst/>
              <a:rect l="l" t="t" r="r" b="b"/>
              <a:pathLst>
                <a:path w="1335405" h="495300">
                  <a:moveTo>
                    <a:pt x="1335239" y="0"/>
                  </a:moveTo>
                  <a:lnTo>
                    <a:pt x="1299883" y="0"/>
                  </a:lnTo>
                  <a:lnTo>
                    <a:pt x="1128471" y="272643"/>
                  </a:lnTo>
                  <a:lnTo>
                    <a:pt x="0" y="272643"/>
                  </a:lnTo>
                  <a:lnTo>
                    <a:pt x="0" y="494919"/>
                  </a:lnTo>
                  <a:lnTo>
                    <a:pt x="1024140" y="494919"/>
                  </a:lnTo>
                  <a:lnTo>
                    <a:pt x="1335239" y="0"/>
                  </a:lnTo>
                  <a:close/>
                </a:path>
              </a:pathLst>
            </a:custGeom>
            <a:solidFill>
              <a:srgbClr val="4FBCEA"/>
            </a:solidFill>
          </p:spPr>
          <p:txBody>
            <a:bodyPr wrap="square" lIns="0" tIns="0" rIns="0" bIns="0" rtlCol="0"/>
            <a:lstStyle/>
            <a:p>
              <a:endParaRPr sz="1632"/>
            </a:p>
          </p:txBody>
        </p:sp>
        <p:sp>
          <p:nvSpPr>
            <p:cNvPr id="65" name="object 65"/>
            <p:cNvSpPr/>
            <p:nvPr/>
          </p:nvSpPr>
          <p:spPr>
            <a:xfrm>
              <a:off x="3" y="706828"/>
              <a:ext cx="1300480" cy="461009"/>
            </a:xfrm>
            <a:custGeom>
              <a:avLst/>
              <a:gdLst/>
              <a:ahLst/>
              <a:cxnLst/>
              <a:rect l="l" t="t" r="r" b="b"/>
              <a:pathLst>
                <a:path w="1300480" h="461009">
                  <a:moveTo>
                    <a:pt x="1130947" y="0"/>
                  </a:moveTo>
                  <a:lnTo>
                    <a:pt x="835837" y="0"/>
                  </a:lnTo>
                  <a:lnTo>
                    <a:pt x="668235" y="266547"/>
                  </a:lnTo>
                  <a:lnTo>
                    <a:pt x="4521" y="266547"/>
                  </a:lnTo>
                  <a:lnTo>
                    <a:pt x="0" y="273748"/>
                  </a:lnTo>
                  <a:lnTo>
                    <a:pt x="0" y="460883"/>
                  </a:lnTo>
                  <a:lnTo>
                    <a:pt x="1128471" y="460883"/>
                  </a:lnTo>
                  <a:lnTo>
                    <a:pt x="1299883" y="188239"/>
                  </a:lnTo>
                  <a:lnTo>
                    <a:pt x="1266520" y="188239"/>
                  </a:lnTo>
                  <a:lnTo>
                    <a:pt x="1271155" y="180822"/>
                  </a:lnTo>
                  <a:lnTo>
                    <a:pt x="1017231" y="180822"/>
                  </a:lnTo>
                  <a:lnTo>
                    <a:pt x="1130947" y="0"/>
                  </a:lnTo>
                  <a:close/>
                </a:path>
              </a:pathLst>
            </a:custGeom>
            <a:solidFill>
              <a:srgbClr val="2A8FCE"/>
            </a:solidFill>
          </p:spPr>
          <p:txBody>
            <a:bodyPr wrap="square" lIns="0" tIns="0" rIns="0" bIns="0" rtlCol="0"/>
            <a:lstStyle/>
            <a:p>
              <a:endParaRPr sz="1632"/>
            </a:p>
          </p:txBody>
        </p:sp>
        <p:sp>
          <p:nvSpPr>
            <p:cNvPr id="66" name="object 66"/>
            <p:cNvSpPr/>
            <p:nvPr/>
          </p:nvSpPr>
          <p:spPr>
            <a:xfrm>
              <a:off x="4521" y="311543"/>
              <a:ext cx="1375410" cy="662305"/>
            </a:xfrm>
            <a:custGeom>
              <a:avLst/>
              <a:gdLst/>
              <a:ahLst/>
              <a:cxnLst/>
              <a:rect l="l" t="t" r="r" b="b"/>
              <a:pathLst>
                <a:path w="1375410" h="662305">
                  <a:moveTo>
                    <a:pt x="831316" y="395300"/>
                  </a:moveTo>
                  <a:lnTo>
                    <a:pt x="287045" y="395300"/>
                  </a:lnTo>
                  <a:lnTo>
                    <a:pt x="535597" y="0"/>
                  </a:lnTo>
                  <a:lnTo>
                    <a:pt x="416090" y="0"/>
                  </a:lnTo>
                  <a:lnTo>
                    <a:pt x="0" y="661847"/>
                  </a:lnTo>
                  <a:lnTo>
                    <a:pt x="663727" y="661847"/>
                  </a:lnTo>
                  <a:lnTo>
                    <a:pt x="831316" y="395300"/>
                  </a:lnTo>
                  <a:close/>
                </a:path>
                <a:path w="1375410" h="662305">
                  <a:moveTo>
                    <a:pt x="1374952" y="0"/>
                  </a:moveTo>
                  <a:lnTo>
                    <a:pt x="1079842" y="0"/>
                  </a:lnTo>
                  <a:lnTo>
                    <a:pt x="831316" y="395287"/>
                  </a:lnTo>
                  <a:lnTo>
                    <a:pt x="1126426" y="395287"/>
                  </a:lnTo>
                  <a:lnTo>
                    <a:pt x="1374952" y="0"/>
                  </a:lnTo>
                  <a:close/>
                </a:path>
              </a:pathLst>
            </a:custGeom>
            <a:solidFill>
              <a:srgbClr val="296EB7"/>
            </a:solidFill>
          </p:spPr>
          <p:txBody>
            <a:bodyPr wrap="square" lIns="0" tIns="0" rIns="0" bIns="0" rtlCol="0"/>
            <a:lstStyle/>
            <a:p>
              <a:endParaRPr sz="1632"/>
            </a:p>
          </p:txBody>
        </p:sp>
        <p:sp>
          <p:nvSpPr>
            <p:cNvPr id="67" name="object 67"/>
            <p:cNvSpPr/>
            <p:nvPr/>
          </p:nvSpPr>
          <p:spPr>
            <a:xfrm>
              <a:off x="291566" y="311536"/>
              <a:ext cx="793115" cy="395605"/>
            </a:xfrm>
            <a:custGeom>
              <a:avLst/>
              <a:gdLst/>
              <a:ahLst/>
              <a:cxnLst/>
              <a:rect l="l" t="t" r="r" b="b"/>
              <a:pathLst>
                <a:path w="793115" h="395605">
                  <a:moveTo>
                    <a:pt x="792797" y="0"/>
                  </a:moveTo>
                  <a:lnTo>
                    <a:pt x="248539" y="0"/>
                  </a:lnTo>
                  <a:lnTo>
                    <a:pt x="0" y="395287"/>
                  </a:lnTo>
                  <a:lnTo>
                    <a:pt x="544271" y="395287"/>
                  </a:lnTo>
                  <a:lnTo>
                    <a:pt x="792797" y="0"/>
                  </a:lnTo>
                  <a:close/>
                </a:path>
              </a:pathLst>
            </a:custGeom>
            <a:solidFill>
              <a:srgbClr val="2758A8"/>
            </a:solidFill>
          </p:spPr>
          <p:txBody>
            <a:bodyPr wrap="square" lIns="0" tIns="0" rIns="0" bIns="0" rtlCol="0"/>
            <a:lstStyle/>
            <a:p>
              <a:endParaRPr sz="1632"/>
            </a:p>
          </p:txBody>
        </p:sp>
        <p:sp>
          <p:nvSpPr>
            <p:cNvPr id="68" name="object 68"/>
            <p:cNvSpPr/>
            <p:nvPr/>
          </p:nvSpPr>
          <p:spPr>
            <a:xfrm>
              <a:off x="1017240" y="706821"/>
              <a:ext cx="367665" cy="180975"/>
            </a:xfrm>
            <a:custGeom>
              <a:avLst/>
              <a:gdLst/>
              <a:ahLst/>
              <a:cxnLst/>
              <a:rect l="l" t="t" r="r" b="b"/>
              <a:pathLst>
                <a:path w="367665" h="180975">
                  <a:moveTo>
                    <a:pt x="367639" y="0"/>
                  </a:moveTo>
                  <a:lnTo>
                    <a:pt x="113715" y="0"/>
                  </a:lnTo>
                  <a:lnTo>
                    <a:pt x="0" y="180835"/>
                  </a:lnTo>
                  <a:lnTo>
                    <a:pt x="253923" y="180835"/>
                  </a:lnTo>
                  <a:lnTo>
                    <a:pt x="367639" y="0"/>
                  </a:lnTo>
                  <a:close/>
                </a:path>
              </a:pathLst>
            </a:custGeom>
            <a:solidFill>
              <a:srgbClr val="296EB7"/>
            </a:solidFill>
          </p:spPr>
          <p:txBody>
            <a:bodyPr wrap="square" lIns="0" tIns="0" rIns="0" bIns="0" rtlCol="0"/>
            <a:lstStyle/>
            <a:p>
              <a:endParaRPr sz="1632"/>
            </a:p>
          </p:txBody>
        </p:sp>
        <p:sp>
          <p:nvSpPr>
            <p:cNvPr id="69" name="object 69"/>
            <p:cNvSpPr/>
            <p:nvPr/>
          </p:nvSpPr>
          <p:spPr>
            <a:xfrm>
              <a:off x="1130951" y="311536"/>
              <a:ext cx="502920" cy="395605"/>
            </a:xfrm>
            <a:custGeom>
              <a:avLst/>
              <a:gdLst/>
              <a:ahLst/>
              <a:cxnLst/>
              <a:rect l="l" t="t" r="r" b="b"/>
              <a:pathLst>
                <a:path w="502919" h="395605">
                  <a:moveTo>
                    <a:pt x="502475" y="0"/>
                  </a:moveTo>
                  <a:lnTo>
                    <a:pt x="248526" y="0"/>
                  </a:lnTo>
                  <a:lnTo>
                    <a:pt x="0" y="395287"/>
                  </a:lnTo>
                  <a:lnTo>
                    <a:pt x="253923" y="395287"/>
                  </a:lnTo>
                  <a:lnTo>
                    <a:pt x="502475" y="0"/>
                  </a:lnTo>
                  <a:close/>
                </a:path>
              </a:pathLst>
            </a:custGeom>
            <a:solidFill>
              <a:srgbClr val="2758A8"/>
            </a:solidFill>
          </p:spPr>
          <p:txBody>
            <a:bodyPr wrap="square" lIns="0" tIns="0" rIns="0" bIns="0" rtlCol="0"/>
            <a:lstStyle/>
            <a:p>
              <a:endParaRPr sz="1632"/>
            </a:p>
          </p:txBody>
        </p:sp>
        <p:sp>
          <p:nvSpPr>
            <p:cNvPr id="70" name="object 70"/>
            <p:cNvSpPr/>
            <p:nvPr/>
          </p:nvSpPr>
          <p:spPr>
            <a:xfrm>
              <a:off x="1442309" y="887651"/>
              <a:ext cx="404495" cy="7620"/>
            </a:xfrm>
            <a:custGeom>
              <a:avLst/>
              <a:gdLst/>
              <a:ahLst/>
              <a:cxnLst/>
              <a:rect l="l" t="t" r="r" b="b"/>
              <a:pathLst>
                <a:path w="404494" h="7619">
                  <a:moveTo>
                    <a:pt x="404126" y="0"/>
                  </a:moveTo>
                  <a:lnTo>
                    <a:pt x="4648" y="0"/>
                  </a:lnTo>
                  <a:lnTo>
                    <a:pt x="0" y="7416"/>
                  </a:lnTo>
                  <a:lnTo>
                    <a:pt x="399465" y="7416"/>
                  </a:lnTo>
                  <a:lnTo>
                    <a:pt x="404126" y="0"/>
                  </a:lnTo>
                  <a:close/>
                </a:path>
              </a:pathLst>
            </a:custGeom>
            <a:solidFill>
              <a:srgbClr val="F3FAFE"/>
            </a:solidFill>
          </p:spPr>
          <p:txBody>
            <a:bodyPr wrap="square" lIns="0" tIns="0" rIns="0" bIns="0" rtlCol="0"/>
            <a:lstStyle/>
            <a:p>
              <a:endParaRPr sz="1632"/>
            </a:p>
          </p:txBody>
        </p:sp>
        <p:sp>
          <p:nvSpPr>
            <p:cNvPr id="71" name="object 71"/>
            <p:cNvSpPr/>
            <p:nvPr/>
          </p:nvSpPr>
          <p:spPr>
            <a:xfrm>
              <a:off x="1335239" y="12"/>
              <a:ext cx="1069340" cy="895350"/>
            </a:xfrm>
            <a:custGeom>
              <a:avLst/>
              <a:gdLst/>
              <a:ahLst/>
              <a:cxnLst/>
              <a:rect l="l" t="t" r="r" b="b"/>
              <a:pathLst>
                <a:path w="1069339" h="895350">
                  <a:moveTo>
                    <a:pt x="111709" y="887641"/>
                  </a:moveTo>
                  <a:lnTo>
                    <a:pt x="4673" y="887641"/>
                  </a:lnTo>
                  <a:lnTo>
                    <a:pt x="0" y="895057"/>
                  </a:lnTo>
                  <a:lnTo>
                    <a:pt x="107061" y="895057"/>
                  </a:lnTo>
                  <a:lnTo>
                    <a:pt x="111709" y="887641"/>
                  </a:lnTo>
                  <a:close/>
                </a:path>
                <a:path w="1069339" h="895350">
                  <a:moveTo>
                    <a:pt x="1069225" y="0"/>
                  </a:moveTo>
                  <a:lnTo>
                    <a:pt x="920153" y="0"/>
                  </a:lnTo>
                  <a:lnTo>
                    <a:pt x="475780" y="706818"/>
                  </a:lnTo>
                  <a:lnTo>
                    <a:pt x="225425" y="706818"/>
                  </a:lnTo>
                  <a:lnTo>
                    <a:pt x="111709" y="887641"/>
                  </a:lnTo>
                  <a:lnTo>
                    <a:pt x="511187" y="887641"/>
                  </a:lnTo>
                  <a:lnTo>
                    <a:pt x="1069225" y="0"/>
                  </a:lnTo>
                  <a:close/>
                </a:path>
              </a:pathLst>
            </a:custGeom>
            <a:solidFill>
              <a:srgbClr val="4FBCEA"/>
            </a:solidFill>
          </p:spPr>
          <p:txBody>
            <a:bodyPr wrap="square" lIns="0" tIns="0" rIns="0" bIns="0" rtlCol="0"/>
            <a:lstStyle/>
            <a:p>
              <a:endParaRPr sz="1632"/>
            </a:p>
          </p:txBody>
        </p:sp>
        <p:sp>
          <p:nvSpPr>
            <p:cNvPr id="72" name="object 72"/>
            <p:cNvSpPr/>
            <p:nvPr/>
          </p:nvSpPr>
          <p:spPr>
            <a:xfrm>
              <a:off x="1560664" y="8"/>
              <a:ext cx="695325" cy="707390"/>
            </a:xfrm>
            <a:custGeom>
              <a:avLst/>
              <a:gdLst/>
              <a:ahLst/>
              <a:cxnLst/>
              <a:rect l="l" t="t" r="r" b="b"/>
              <a:pathLst>
                <a:path w="695325" h="707390">
                  <a:moveTo>
                    <a:pt x="694728" y="0"/>
                  </a:moveTo>
                  <a:lnTo>
                    <a:pt x="555637" y="0"/>
                  </a:lnTo>
                  <a:lnTo>
                    <a:pt x="485775" y="111086"/>
                  </a:lnTo>
                  <a:lnTo>
                    <a:pt x="374561" y="111086"/>
                  </a:lnTo>
                  <a:lnTo>
                    <a:pt x="0" y="706818"/>
                  </a:lnTo>
                  <a:lnTo>
                    <a:pt x="250355" y="706818"/>
                  </a:lnTo>
                  <a:lnTo>
                    <a:pt x="694728" y="0"/>
                  </a:lnTo>
                  <a:close/>
                </a:path>
              </a:pathLst>
            </a:custGeom>
            <a:solidFill>
              <a:srgbClr val="2A8FCE"/>
            </a:solidFill>
          </p:spPr>
          <p:txBody>
            <a:bodyPr wrap="square" lIns="0" tIns="0" rIns="0" bIns="0" rtlCol="0"/>
            <a:lstStyle/>
            <a:p>
              <a:endParaRPr sz="1632"/>
            </a:p>
          </p:txBody>
        </p:sp>
        <p:sp>
          <p:nvSpPr>
            <p:cNvPr id="73" name="object 73"/>
            <p:cNvSpPr/>
            <p:nvPr/>
          </p:nvSpPr>
          <p:spPr>
            <a:xfrm>
              <a:off x="1935224" y="8"/>
              <a:ext cx="181610" cy="111125"/>
            </a:xfrm>
            <a:custGeom>
              <a:avLst/>
              <a:gdLst/>
              <a:ahLst/>
              <a:cxnLst/>
              <a:rect l="l" t="t" r="r" b="b"/>
              <a:pathLst>
                <a:path w="181610" h="111125">
                  <a:moveTo>
                    <a:pt x="181076" y="0"/>
                  </a:moveTo>
                  <a:lnTo>
                    <a:pt x="69850" y="0"/>
                  </a:lnTo>
                  <a:lnTo>
                    <a:pt x="0" y="111086"/>
                  </a:lnTo>
                  <a:lnTo>
                    <a:pt x="111213" y="111086"/>
                  </a:lnTo>
                  <a:lnTo>
                    <a:pt x="181076" y="0"/>
                  </a:lnTo>
                  <a:close/>
                </a:path>
              </a:pathLst>
            </a:custGeom>
            <a:solidFill>
              <a:srgbClr val="296EB7"/>
            </a:solidFill>
          </p:spPr>
          <p:txBody>
            <a:bodyPr wrap="square" lIns="0" tIns="0" rIns="0" bIns="0" rtlCol="0"/>
            <a:lstStyle/>
            <a:p>
              <a:endParaRPr sz="1632"/>
            </a:p>
          </p:txBody>
        </p:sp>
        <p:sp>
          <p:nvSpPr>
            <p:cNvPr id="74" name="object 74"/>
            <p:cNvSpPr/>
            <p:nvPr/>
          </p:nvSpPr>
          <p:spPr>
            <a:xfrm>
              <a:off x="1339912" y="706821"/>
              <a:ext cx="220979" cy="180975"/>
            </a:xfrm>
            <a:custGeom>
              <a:avLst/>
              <a:gdLst/>
              <a:ahLst/>
              <a:cxnLst/>
              <a:rect l="l" t="t" r="r" b="b"/>
              <a:pathLst>
                <a:path w="220980" h="180975">
                  <a:moveTo>
                    <a:pt x="220751" y="0"/>
                  </a:moveTo>
                  <a:lnTo>
                    <a:pt x="113664" y="0"/>
                  </a:lnTo>
                  <a:lnTo>
                    <a:pt x="0" y="180835"/>
                  </a:lnTo>
                  <a:lnTo>
                    <a:pt x="107048" y="180835"/>
                  </a:lnTo>
                  <a:lnTo>
                    <a:pt x="220751" y="0"/>
                  </a:lnTo>
                  <a:close/>
                </a:path>
              </a:pathLst>
            </a:custGeom>
            <a:solidFill>
              <a:srgbClr val="2A8FCE"/>
            </a:solidFill>
          </p:spPr>
          <p:txBody>
            <a:bodyPr wrap="square" lIns="0" tIns="0" rIns="0" bIns="0" rtlCol="0"/>
            <a:lstStyle/>
            <a:p>
              <a:endParaRPr sz="1632"/>
            </a:p>
          </p:txBody>
        </p:sp>
        <p:sp>
          <p:nvSpPr>
            <p:cNvPr id="75" name="object 75"/>
            <p:cNvSpPr/>
            <p:nvPr/>
          </p:nvSpPr>
          <p:spPr>
            <a:xfrm>
              <a:off x="1453579" y="111091"/>
              <a:ext cx="481965" cy="596265"/>
            </a:xfrm>
            <a:custGeom>
              <a:avLst/>
              <a:gdLst/>
              <a:ahLst/>
              <a:cxnLst/>
              <a:rect l="l" t="t" r="r" b="b"/>
              <a:pathLst>
                <a:path w="481964" h="596265">
                  <a:moveTo>
                    <a:pt x="481647" y="0"/>
                  </a:moveTo>
                  <a:lnTo>
                    <a:pt x="339229" y="0"/>
                  </a:lnTo>
                  <a:lnTo>
                    <a:pt x="213220" y="200444"/>
                  </a:lnTo>
                  <a:lnTo>
                    <a:pt x="248462" y="200444"/>
                  </a:lnTo>
                  <a:lnTo>
                    <a:pt x="0" y="595731"/>
                  </a:lnTo>
                  <a:lnTo>
                    <a:pt x="107086" y="595731"/>
                  </a:lnTo>
                  <a:lnTo>
                    <a:pt x="481647" y="0"/>
                  </a:lnTo>
                  <a:close/>
                </a:path>
              </a:pathLst>
            </a:custGeom>
            <a:solidFill>
              <a:srgbClr val="296EB7"/>
            </a:solidFill>
          </p:spPr>
          <p:txBody>
            <a:bodyPr wrap="square" lIns="0" tIns="0" rIns="0" bIns="0" rtlCol="0"/>
            <a:lstStyle/>
            <a:p>
              <a:endParaRPr sz="1632"/>
            </a:p>
          </p:txBody>
        </p:sp>
        <p:pic>
          <p:nvPicPr>
            <p:cNvPr id="76" name="object 76"/>
            <p:cNvPicPr/>
            <p:nvPr/>
          </p:nvPicPr>
          <p:blipFill>
            <a:blip r:embed="rId4" cstate="print"/>
            <a:stretch>
              <a:fillRect/>
            </a:stretch>
          </p:blipFill>
          <p:spPr>
            <a:xfrm>
              <a:off x="1633425" y="8"/>
              <a:ext cx="371654" cy="311520"/>
            </a:xfrm>
            <a:prstGeom prst="rect">
              <a:avLst/>
            </a:prstGeom>
          </p:spPr>
        </p:pic>
        <p:sp>
          <p:nvSpPr>
            <p:cNvPr id="77" name="object 77"/>
            <p:cNvSpPr/>
            <p:nvPr/>
          </p:nvSpPr>
          <p:spPr>
            <a:xfrm>
              <a:off x="1841773" y="392858"/>
              <a:ext cx="638175" cy="502284"/>
            </a:xfrm>
            <a:custGeom>
              <a:avLst/>
              <a:gdLst/>
              <a:ahLst/>
              <a:cxnLst/>
              <a:rect l="l" t="t" r="r" b="b"/>
              <a:pathLst>
                <a:path w="638175" h="502284">
                  <a:moveTo>
                    <a:pt x="637565" y="0"/>
                  </a:moveTo>
                  <a:lnTo>
                    <a:pt x="614019" y="0"/>
                  </a:lnTo>
                  <a:lnTo>
                    <a:pt x="437362" y="280974"/>
                  </a:lnTo>
                  <a:lnTo>
                    <a:pt x="460908" y="280974"/>
                  </a:lnTo>
                  <a:lnTo>
                    <a:pt x="637565" y="0"/>
                  </a:lnTo>
                  <a:close/>
                </a:path>
                <a:path w="638175" h="502284">
                  <a:moveTo>
                    <a:pt x="183464" y="494792"/>
                  </a:moveTo>
                  <a:lnTo>
                    <a:pt x="4660" y="494792"/>
                  </a:lnTo>
                  <a:lnTo>
                    <a:pt x="0" y="502208"/>
                  </a:lnTo>
                  <a:lnTo>
                    <a:pt x="178790" y="502208"/>
                  </a:lnTo>
                  <a:lnTo>
                    <a:pt x="183464" y="494792"/>
                  </a:lnTo>
                  <a:close/>
                </a:path>
              </a:pathLst>
            </a:custGeom>
            <a:solidFill>
              <a:srgbClr val="F0F8FB"/>
            </a:solidFill>
          </p:spPr>
          <p:txBody>
            <a:bodyPr wrap="square" lIns="0" tIns="0" rIns="0" bIns="0" rtlCol="0"/>
            <a:lstStyle/>
            <a:p>
              <a:endParaRPr sz="1632"/>
            </a:p>
          </p:txBody>
        </p:sp>
        <p:sp>
          <p:nvSpPr>
            <p:cNvPr id="78" name="object 78"/>
            <p:cNvSpPr/>
            <p:nvPr/>
          </p:nvSpPr>
          <p:spPr>
            <a:xfrm>
              <a:off x="1846440" y="12"/>
              <a:ext cx="880110" cy="887730"/>
            </a:xfrm>
            <a:custGeom>
              <a:avLst/>
              <a:gdLst/>
              <a:ahLst/>
              <a:cxnLst/>
              <a:rect l="l" t="t" r="r" b="b"/>
              <a:pathLst>
                <a:path w="880110" h="887730">
                  <a:moveTo>
                    <a:pt x="802932" y="0"/>
                  </a:moveTo>
                  <a:lnTo>
                    <a:pt x="558025" y="0"/>
                  </a:lnTo>
                  <a:lnTo>
                    <a:pt x="0" y="887641"/>
                  </a:lnTo>
                  <a:lnTo>
                    <a:pt x="178790" y="887641"/>
                  </a:lnTo>
                  <a:lnTo>
                    <a:pt x="313232" y="673823"/>
                  </a:lnTo>
                  <a:lnTo>
                    <a:pt x="432701" y="673823"/>
                  </a:lnTo>
                  <a:lnTo>
                    <a:pt x="609346" y="392849"/>
                  </a:lnTo>
                  <a:lnTo>
                    <a:pt x="555955" y="392849"/>
                  </a:lnTo>
                  <a:lnTo>
                    <a:pt x="802932" y="0"/>
                  </a:lnTo>
                  <a:close/>
                </a:path>
                <a:path w="880110" h="887730">
                  <a:moveTo>
                    <a:pt x="879856" y="0"/>
                  </a:moveTo>
                  <a:lnTo>
                    <a:pt x="856335" y="0"/>
                  </a:lnTo>
                  <a:lnTo>
                    <a:pt x="609346" y="392849"/>
                  </a:lnTo>
                  <a:lnTo>
                    <a:pt x="632891" y="392849"/>
                  </a:lnTo>
                  <a:lnTo>
                    <a:pt x="879856" y="0"/>
                  </a:lnTo>
                  <a:close/>
                </a:path>
              </a:pathLst>
            </a:custGeom>
            <a:solidFill>
              <a:srgbClr val="4FBCE7"/>
            </a:solidFill>
          </p:spPr>
          <p:txBody>
            <a:bodyPr wrap="square" lIns="0" tIns="0" rIns="0" bIns="0" rtlCol="0"/>
            <a:lstStyle/>
            <a:p>
              <a:endParaRPr sz="1632"/>
            </a:p>
          </p:txBody>
        </p:sp>
        <p:sp>
          <p:nvSpPr>
            <p:cNvPr id="79" name="object 79"/>
            <p:cNvSpPr/>
            <p:nvPr/>
          </p:nvSpPr>
          <p:spPr>
            <a:xfrm>
              <a:off x="2402400" y="8"/>
              <a:ext cx="300990" cy="393065"/>
            </a:xfrm>
            <a:custGeom>
              <a:avLst/>
              <a:gdLst/>
              <a:ahLst/>
              <a:cxnLst/>
              <a:rect l="l" t="t" r="r" b="b"/>
              <a:pathLst>
                <a:path w="300989" h="393065">
                  <a:moveTo>
                    <a:pt x="300380" y="0"/>
                  </a:moveTo>
                  <a:lnTo>
                    <a:pt x="246976" y="0"/>
                  </a:lnTo>
                  <a:lnTo>
                    <a:pt x="0" y="392849"/>
                  </a:lnTo>
                  <a:lnTo>
                    <a:pt x="53390" y="392849"/>
                  </a:lnTo>
                  <a:lnTo>
                    <a:pt x="300380" y="0"/>
                  </a:lnTo>
                  <a:close/>
                </a:path>
              </a:pathLst>
            </a:custGeom>
            <a:solidFill>
              <a:srgbClr val="2B8DCC"/>
            </a:solidFill>
          </p:spPr>
          <p:txBody>
            <a:bodyPr wrap="square" lIns="0" tIns="0" rIns="0" bIns="0" rtlCol="0"/>
            <a:lstStyle/>
            <a:p>
              <a:endParaRPr sz="1632"/>
            </a:p>
          </p:txBody>
        </p:sp>
        <p:sp>
          <p:nvSpPr>
            <p:cNvPr id="80" name="object 80"/>
            <p:cNvSpPr/>
            <p:nvPr/>
          </p:nvSpPr>
          <p:spPr>
            <a:xfrm>
              <a:off x="2020564" y="673825"/>
              <a:ext cx="282575" cy="221615"/>
            </a:xfrm>
            <a:custGeom>
              <a:avLst/>
              <a:gdLst/>
              <a:ahLst/>
              <a:cxnLst/>
              <a:rect l="l" t="t" r="r" b="b"/>
              <a:pathLst>
                <a:path w="282575" h="221615">
                  <a:moveTo>
                    <a:pt x="282117" y="0"/>
                  </a:moveTo>
                  <a:lnTo>
                    <a:pt x="258572" y="0"/>
                  </a:lnTo>
                  <a:lnTo>
                    <a:pt x="124129" y="213829"/>
                  </a:lnTo>
                  <a:lnTo>
                    <a:pt x="4660" y="213829"/>
                  </a:lnTo>
                  <a:lnTo>
                    <a:pt x="0" y="221246"/>
                  </a:lnTo>
                  <a:lnTo>
                    <a:pt x="143027" y="221246"/>
                  </a:lnTo>
                  <a:lnTo>
                    <a:pt x="282117" y="0"/>
                  </a:lnTo>
                  <a:close/>
                </a:path>
              </a:pathLst>
            </a:custGeom>
            <a:solidFill>
              <a:srgbClr val="EDF3F6"/>
            </a:solidFill>
          </p:spPr>
          <p:txBody>
            <a:bodyPr wrap="square" lIns="0" tIns="0" rIns="0" bIns="0" rtlCol="0"/>
            <a:lstStyle/>
            <a:p>
              <a:endParaRPr sz="1632"/>
            </a:p>
          </p:txBody>
        </p:sp>
        <p:sp>
          <p:nvSpPr>
            <p:cNvPr id="81" name="object 81"/>
            <p:cNvSpPr/>
            <p:nvPr/>
          </p:nvSpPr>
          <p:spPr>
            <a:xfrm>
              <a:off x="2025230" y="673826"/>
              <a:ext cx="254000" cy="213995"/>
            </a:xfrm>
            <a:custGeom>
              <a:avLst/>
              <a:gdLst/>
              <a:ahLst/>
              <a:cxnLst/>
              <a:rect l="l" t="t" r="r" b="b"/>
              <a:pathLst>
                <a:path w="254000" h="213994">
                  <a:moveTo>
                    <a:pt x="253911" y="0"/>
                  </a:moveTo>
                  <a:lnTo>
                    <a:pt x="134442" y="0"/>
                  </a:lnTo>
                  <a:lnTo>
                    <a:pt x="0" y="213829"/>
                  </a:lnTo>
                  <a:lnTo>
                    <a:pt x="119468" y="213829"/>
                  </a:lnTo>
                  <a:lnTo>
                    <a:pt x="253911" y="0"/>
                  </a:lnTo>
                  <a:close/>
                </a:path>
              </a:pathLst>
            </a:custGeom>
            <a:solidFill>
              <a:srgbClr val="50B9E5"/>
            </a:solidFill>
          </p:spPr>
          <p:txBody>
            <a:bodyPr wrap="square" lIns="0" tIns="0" rIns="0" bIns="0" rtlCol="0"/>
            <a:lstStyle/>
            <a:p>
              <a:endParaRPr sz="1632"/>
            </a:p>
          </p:txBody>
        </p:sp>
        <p:sp>
          <p:nvSpPr>
            <p:cNvPr id="82" name="object 82"/>
            <p:cNvSpPr/>
            <p:nvPr/>
          </p:nvSpPr>
          <p:spPr>
            <a:xfrm>
              <a:off x="2302681" y="392852"/>
              <a:ext cx="360045" cy="281305"/>
            </a:xfrm>
            <a:custGeom>
              <a:avLst/>
              <a:gdLst/>
              <a:ahLst/>
              <a:cxnLst/>
              <a:rect l="l" t="t" r="r" b="b"/>
              <a:pathLst>
                <a:path w="360044" h="281305">
                  <a:moveTo>
                    <a:pt x="359702" y="0"/>
                  </a:moveTo>
                  <a:lnTo>
                    <a:pt x="176657" y="0"/>
                  </a:lnTo>
                  <a:lnTo>
                    <a:pt x="0" y="280974"/>
                  </a:lnTo>
                  <a:lnTo>
                    <a:pt x="183045" y="280974"/>
                  </a:lnTo>
                  <a:lnTo>
                    <a:pt x="359702" y="0"/>
                  </a:lnTo>
                  <a:close/>
                </a:path>
              </a:pathLst>
            </a:custGeom>
            <a:solidFill>
              <a:srgbClr val="EDF3F6"/>
            </a:solidFill>
          </p:spPr>
          <p:txBody>
            <a:bodyPr wrap="square" lIns="0" tIns="0" rIns="0" bIns="0" rtlCol="0"/>
            <a:lstStyle/>
            <a:p>
              <a:endParaRPr sz="1632"/>
            </a:p>
          </p:txBody>
        </p:sp>
        <p:sp>
          <p:nvSpPr>
            <p:cNvPr id="83" name="object 83"/>
            <p:cNvSpPr/>
            <p:nvPr/>
          </p:nvSpPr>
          <p:spPr>
            <a:xfrm>
              <a:off x="2479337" y="8"/>
              <a:ext cx="430530" cy="393065"/>
            </a:xfrm>
            <a:custGeom>
              <a:avLst/>
              <a:gdLst/>
              <a:ahLst/>
              <a:cxnLst/>
              <a:rect l="l" t="t" r="r" b="b"/>
              <a:pathLst>
                <a:path w="430530" h="393065">
                  <a:moveTo>
                    <a:pt x="430060" y="0"/>
                  </a:moveTo>
                  <a:lnTo>
                    <a:pt x="246976" y="0"/>
                  </a:lnTo>
                  <a:lnTo>
                    <a:pt x="0" y="392849"/>
                  </a:lnTo>
                  <a:lnTo>
                    <a:pt x="183045" y="392849"/>
                  </a:lnTo>
                  <a:lnTo>
                    <a:pt x="430060" y="0"/>
                  </a:lnTo>
                  <a:close/>
                </a:path>
              </a:pathLst>
            </a:custGeom>
            <a:solidFill>
              <a:srgbClr val="50B9E5"/>
            </a:solidFill>
          </p:spPr>
          <p:txBody>
            <a:bodyPr wrap="square" lIns="0" tIns="0" rIns="0" bIns="0" rtlCol="0"/>
            <a:lstStyle/>
            <a:p>
              <a:endParaRPr sz="1632"/>
            </a:p>
          </p:txBody>
        </p:sp>
        <p:sp>
          <p:nvSpPr>
            <p:cNvPr id="84" name="object 84"/>
            <p:cNvSpPr/>
            <p:nvPr/>
          </p:nvSpPr>
          <p:spPr>
            <a:xfrm>
              <a:off x="2163588" y="673825"/>
              <a:ext cx="322580" cy="221615"/>
            </a:xfrm>
            <a:custGeom>
              <a:avLst/>
              <a:gdLst/>
              <a:ahLst/>
              <a:cxnLst/>
              <a:rect l="l" t="t" r="r" b="b"/>
              <a:pathLst>
                <a:path w="322580" h="221615">
                  <a:moveTo>
                    <a:pt x="322135" y="0"/>
                  </a:moveTo>
                  <a:lnTo>
                    <a:pt x="139090" y="0"/>
                  </a:lnTo>
                  <a:lnTo>
                    <a:pt x="0" y="221246"/>
                  </a:lnTo>
                  <a:lnTo>
                    <a:pt x="183032" y="221246"/>
                  </a:lnTo>
                  <a:lnTo>
                    <a:pt x="322135" y="0"/>
                  </a:lnTo>
                  <a:close/>
                </a:path>
              </a:pathLst>
            </a:custGeom>
            <a:solidFill>
              <a:srgbClr val="ECEFF8"/>
            </a:solidFill>
          </p:spPr>
          <p:txBody>
            <a:bodyPr wrap="square" lIns="0" tIns="0" rIns="0" bIns="0" rtlCol="0"/>
            <a:lstStyle/>
            <a:p>
              <a:endParaRPr sz="1632"/>
            </a:p>
          </p:txBody>
        </p:sp>
        <p:sp>
          <p:nvSpPr>
            <p:cNvPr id="85" name="object 85"/>
            <p:cNvSpPr/>
            <p:nvPr/>
          </p:nvSpPr>
          <p:spPr>
            <a:xfrm>
              <a:off x="1299889" y="887651"/>
              <a:ext cx="40640" cy="7620"/>
            </a:xfrm>
            <a:custGeom>
              <a:avLst/>
              <a:gdLst/>
              <a:ahLst/>
              <a:cxnLst/>
              <a:rect l="l" t="t" r="r" b="b"/>
              <a:pathLst>
                <a:path w="40640" h="7619">
                  <a:moveTo>
                    <a:pt x="40030" y="0"/>
                  </a:moveTo>
                  <a:lnTo>
                    <a:pt x="4673" y="0"/>
                  </a:lnTo>
                  <a:lnTo>
                    <a:pt x="0" y="7416"/>
                  </a:lnTo>
                  <a:lnTo>
                    <a:pt x="35356" y="7416"/>
                  </a:lnTo>
                  <a:lnTo>
                    <a:pt x="40030" y="0"/>
                  </a:lnTo>
                  <a:close/>
                </a:path>
              </a:pathLst>
            </a:custGeom>
            <a:solidFill>
              <a:srgbClr val="4FBCE7"/>
            </a:solidFill>
          </p:spPr>
          <p:txBody>
            <a:bodyPr wrap="square" lIns="0" tIns="0" rIns="0" bIns="0" rtlCol="0"/>
            <a:lstStyle/>
            <a:p>
              <a:endParaRPr sz="1632"/>
            </a:p>
          </p:txBody>
        </p:sp>
        <p:sp>
          <p:nvSpPr>
            <p:cNvPr id="86" name="object 86"/>
            <p:cNvSpPr/>
            <p:nvPr/>
          </p:nvSpPr>
          <p:spPr>
            <a:xfrm>
              <a:off x="1304559" y="706821"/>
              <a:ext cx="149225" cy="180975"/>
            </a:xfrm>
            <a:custGeom>
              <a:avLst/>
              <a:gdLst/>
              <a:ahLst/>
              <a:cxnLst/>
              <a:rect l="l" t="t" r="r" b="b"/>
              <a:pathLst>
                <a:path w="149225" h="180975">
                  <a:moveTo>
                    <a:pt x="149021" y="0"/>
                  </a:moveTo>
                  <a:lnTo>
                    <a:pt x="113715" y="0"/>
                  </a:lnTo>
                  <a:lnTo>
                    <a:pt x="0" y="180835"/>
                  </a:lnTo>
                  <a:lnTo>
                    <a:pt x="35356" y="180835"/>
                  </a:lnTo>
                  <a:lnTo>
                    <a:pt x="149021" y="0"/>
                  </a:lnTo>
                  <a:close/>
                </a:path>
              </a:pathLst>
            </a:custGeom>
            <a:solidFill>
              <a:srgbClr val="2B8DCC"/>
            </a:solidFill>
          </p:spPr>
          <p:txBody>
            <a:bodyPr wrap="square" lIns="0" tIns="0" rIns="0" bIns="0" rtlCol="0"/>
            <a:lstStyle/>
            <a:p>
              <a:endParaRPr sz="1632"/>
            </a:p>
          </p:txBody>
        </p:sp>
        <p:sp>
          <p:nvSpPr>
            <p:cNvPr id="87" name="object 87"/>
            <p:cNvSpPr/>
            <p:nvPr/>
          </p:nvSpPr>
          <p:spPr>
            <a:xfrm>
              <a:off x="1418269" y="311536"/>
              <a:ext cx="283845" cy="395605"/>
            </a:xfrm>
            <a:custGeom>
              <a:avLst/>
              <a:gdLst/>
              <a:ahLst/>
              <a:cxnLst/>
              <a:rect l="l" t="t" r="r" b="b"/>
              <a:pathLst>
                <a:path w="283844" h="395605">
                  <a:moveTo>
                    <a:pt x="283781" y="0"/>
                  </a:moveTo>
                  <a:lnTo>
                    <a:pt x="248526" y="0"/>
                  </a:lnTo>
                  <a:lnTo>
                    <a:pt x="0" y="395287"/>
                  </a:lnTo>
                  <a:lnTo>
                    <a:pt x="35306" y="395287"/>
                  </a:lnTo>
                  <a:lnTo>
                    <a:pt x="283781" y="0"/>
                  </a:lnTo>
                  <a:close/>
                </a:path>
              </a:pathLst>
            </a:custGeom>
            <a:solidFill>
              <a:srgbClr val="276FB7"/>
            </a:solidFill>
          </p:spPr>
          <p:txBody>
            <a:bodyPr wrap="square" lIns="0" tIns="0" rIns="0" bIns="0" rtlCol="0"/>
            <a:lstStyle/>
            <a:p>
              <a:endParaRPr sz="1632"/>
            </a:p>
          </p:txBody>
        </p:sp>
        <p:sp>
          <p:nvSpPr>
            <p:cNvPr id="88" name="object 88"/>
            <p:cNvSpPr/>
            <p:nvPr/>
          </p:nvSpPr>
          <p:spPr>
            <a:xfrm>
              <a:off x="1266529" y="887651"/>
              <a:ext cx="38100" cy="7620"/>
            </a:xfrm>
            <a:custGeom>
              <a:avLst/>
              <a:gdLst/>
              <a:ahLst/>
              <a:cxnLst/>
              <a:rect l="l" t="t" r="r" b="b"/>
              <a:pathLst>
                <a:path w="38100" h="7619">
                  <a:moveTo>
                    <a:pt x="38036" y="0"/>
                  </a:moveTo>
                  <a:lnTo>
                    <a:pt x="4635" y="0"/>
                  </a:lnTo>
                  <a:lnTo>
                    <a:pt x="0" y="7416"/>
                  </a:lnTo>
                  <a:lnTo>
                    <a:pt x="33362" y="7416"/>
                  </a:lnTo>
                  <a:lnTo>
                    <a:pt x="38036" y="0"/>
                  </a:lnTo>
                  <a:close/>
                </a:path>
              </a:pathLst>
            </a:custGeom>
            <a:solidFill>
              <a:srgbClr val="2B8DCC"/>
            </a:solidFill>
          </p:spPr>
          <p:txBody>
            <a:bodyPr wrap="square" lIns="0" tIns="0" rIns="0" bIns="0" rtlCol="0"/>
            <a:lstStyle/>
            <a:p>
              <a:endParaRPr sz="1632"/>
            </a:p>
          </p:txBody>
        </p:sp>
        <p:sp>
          <p:nvSpPr>
            <p:cNvPr id="89" name="object 89"/>
            <p:cNvSpPr/>
            <p:nvPr/>
          </p:nvSpPr>
          <p:spPr>
            <a:xfrm>
              <a:off x="1271165" y="706821"/>
              <a:ext cx="147320" cy="180975"/>
            </a:xfrm>
            <a:custGeom>
              <a:avLst/>
              <a:gdLst/>
              <a:ahLst/>
              <a:cxnLst/>
              <a:rect l="l" t="t" r="r" b="b"/>
              <a:pathLst>
                <a:path w="147319" h="180975">
                  <a:moveTo>
                    <a:pt x="147104" y="0"/>
                  </a:moveTo>
                  <a:lnTo>
                    <a:pt x="113715" y="0"/>
                  </a:lnTo>
                  <a:lnTo>
                    <a:pt x="0" y="180835"/>
                  </a:lnTo>
                  <a:lnTo>
                    <a:pt x="33388" y="180835"/>
                  </a:lnTo>
                  <a:lnTo>
                    <a:pt x="147104" y="0"/>
                  </a:lnTo>
                  <a:close/>
                </a:path>
              </a:pathLst>
            </a:custGeom>
            <a:solidFill>
              <a:srgbClr val="276FB7"/>
            </a:solidFill>
          </p:spPr>
          <p:txBody>
            <a:bodyPr wrap="square" lIns="0" tIns="0" rIns="0" bIns="0" rtlCol="0"/>
            <a:lstStyle/>
            <a:p>
              <a:endParaRPr sz="1632"/>
            </a:p>
          </p:txBody>
        </p:sp>
        <p:sp>
          <p:nvSpPr>
            <p:cNvPr id="90" name="object 90"/>
            <p:cNvSpPr/>
            <p:nvPr/>
          </p:nvSpPr>
          <p:spPr>
            <a:xfrm>
              <a:off x="1384876" y="311536"/>
              <a:ext cx="281940" cy="395605"/>
            </a:xfrm>
            <a:custGeom>
              <a:avLst/>
              <a:gdLst/>
              <a:ahLst/>
              <a:cxnLst/>
              <a:rect l="l" t="t" r="r" b="b"/>
              <a:pathLst>
                <a:path w="281939" h="395605">
                  <a:moveTo>
                    <a:pt x="281914" y="0"/>
                  </a:moveTo>
                  <a:lnTo>
                    <a:pt x="248551" y="0"/>
                  </a:lnTo>
                  <a:lnTo>
                    <a:pt x="0" y="395287"/>
                  </a:lnTo>
                  <a:lnTo>
                    <a:pt x="33388" y="395287"/>
                  </a:lnTo>
                  <a:lnTo>
                    <a:pt x="281914" y="0"/>
                  </a:lnTo>
                  <a:close/>
                </a:path>
              </a:pathLst>
            </a:custGeom>
            <a:solidFill>
              <a:srgbClr val="2758A8"/>
            </a:solidFill>
          </p:spPr>
          <p:txBody>
            <a:bodyPr wrap="square" lIns="0" tIns="0" rIns="0" bIns="0" rtlCol="0"/>
            <a:lstStyle/>
            <a:p>
              <a:endParaRPr sz="1632"/>
            </a:p>
          </p:txBody>
        </p:sp>
        <p:sp>
          <p:nvSpPr>
            <p:cNvPr id="91" name="object 91"/>
            <p:cNvSpPr/>
            <p:nvPr/>
          </p:nvSpPr>
          <p:spPr>
            <a:xfrm>
              <a:off x="3276922" y="1420873"/>
              <a:ext cx="187960" cy="48895"/>
            </a:xfrm>
            <a:custGeom>
              <a:avLst/>
              <a:gdLst/>
              <a:ahLst/>
              <a:cxnLst/>
              <a:rect l="l" t="t" r="r" b="b"/>
              <a:pathLst>
                <a:path w="187960" h="48894">
                  <a:moveTo>
                    <a:pt x="187591" y="0"/>
                  </a:moveTo>
                  <a:lnTo>
                    <a:pt x="30530" y="0"/>
                  </a:lnTo>
                  <a:lnTo>
                    <a:pt x="0" y="48539"/>
                  </a:lnTo>
                  <a:lnTo>
                    <a:pt x="157086" y="48539"/>
                  </a:lnTo>
                  <a:lnTo>
                    <a:pt x="187591" y="0"/>
                  </a:lnTo>
                  <a:close/>
                </a:path>
              </a:pathLst>
            </a:custGeom>
            <a:solidFill>
              <a:srgbClr val="F0F8FB"/>
            </a:solidFill>
          </p:spPr>
          <p:txBody>
            <a:bodyPr wrap="square" lIns="0" tIns="0" rIns="0" bIns="0" rtlCol="0"/>
            <a:lstStyle/>
            <a:p>
              <a:endParaRPr sz="1632"/>
            </a:p>
          </p:txBody>
        </p:sp>
        <p:sp>
          <p:nvSpPr>
            <p:cNvPr id="92" name="object 92"/>
            <p:cNvSpPr/>
            <p:nvPr/>
          </p:nvSpPr>
          <p:spPr>
            <a:xfrm>
              <a:off x="1985480" y="1002017"/>
              <a:ext cx="1578610" cy="467995"/>
            </a:xfrm>
            <a:custGeom>
              <a:avLst/>
              <a:gdLst/>
              <a:ahLst/>
              <a:cxnLst/>
              <a:rect l="l" t="t" r="r" b="b"/>
              <a:pathLst>
                <a:path w="1578610" h="467994">
                  <a:moveTo>
                    <a:pt x="1321955" y="418858"/>
                  </a:moveTo>
                  <a:lnTo>
                    <a:pt x="779360" y="418858"/>
                  </a:lnTo>
                  <a:lnTo>
                    <a:pt x="1042682" y="0"/>
                  </a:lnTo>
                  <a:lnTo>
                    <a:pt x="293890" y="0"/>
                  </a:lnTo>
                  <a:lnTo>
                    <a:pt x="0" y="467398"/>
                  </a:lnTo>
                  <a:lnTo>
                    <a:pt x="1291437" y="467398"/>
                  </a:lnTo>
                  <a:lnTo>
                    <a:pt x="1321955" y="418858"/>
                  </a:lnTo>
                  <a:close/>
                </a:path>
                <a:path w="1578610" h="467994">
                  <a:moveTo>
                    <a:pt x="1578521" y="10769"/>
                  </a:moveTo>
                  <a:lnTo>
                    <a:pt x="1321955" y="418858"/>
                  </a:lnTo>
                  <a:lnTo>
                    <a:pt x="1479042" y="418858"/>
                  </a:lnTo>
                  <a:lnTo>
                    <a:pt x="1578521" y="260642"/>
                  </a:lnTo>
                  <a:lnTo>
                    <a:pt x="1578521" y="10769"/>
                  </a:lnTo>
                  <a:close/>
                </a:path>
              </a:pathLst>
            </a:custGeom>
            <a:solidFill>
              <a:srgbClr val="EDF3F6"/>
            </a:solidFill>
          </p:spPr>
          <p:txBody>
            <a:bodyPr wrap="square" lIns="0" tIns="0" rIns="0" bIns="0" rtlCol="0"/>
            <a:lstStyle/>
            <a:p>
              <a:endParaRPr sz="1632"/>
            </a:p>
          </p:txBody>
        </p:sp>
        <p:sp>
          <p:nvSpPr>
            <p:cNvPr id="93" name="object 93"/>
            <p:cNvSpPr/>
            <p:nvPr/>
          </p:nvSpPr>
          <p:spPr>
            <a:xfrm>
              <a:off x="2764854" y="1002023"/>
              <a:ext cx="806450" cy="419100"/>
            </a:xfrm>
            <a:custGeom>
              <a:avLst/>
              <a:gdLst/>
              <a:ahLst/>
              <a:cxnLst/>
              <a:rect l="l" t="t" r="r" b="b"/>
              <a:pathLst>
                <a:path w="806450" h="419100">
                  <a:moveTo>
                    <a:pt x="805916" y="0"/>
                  </a:moveTo>
                  <a:lnTo>
                    <a:pt x="263321" y="0"/>
                  </a:lnTo>
                  <a:lnTo>
                    <a:pt x="0" y="418845"/>
                  </a:lnTo>
                  <a:lnTo>
                    <a:pt x="542594" y="418845"/>
                  </a:lnTo>
                  <a:lnTo>
                    <a:pt x="805916" y="0"/>
                  </a:lnTo>
                  <a:close/>
                </a:path>
              </a:pathLst>
            </a:custGeom>
            <a:solidFill>
              <a:srgbClr val="ECEFF8"/>
            </a:solidFill>
          </p:spPr>
          <p:txBody>
            <a:bodyPr wrap="square" lIns="0" tIns="0" rIns="0" bIns="0" rtlCol="0"/>
            <a:lstStyle/>
            <a:p>
              <a:endParaRPr sz="1632"/>
            </a:p>
          </p:txBody>
        </p:sp>
        <p:sp>
          <p:nvSpPr>
            <p:cNvPr id="94" name="object 94"/>
            <p:cNvSpPr/>
            <p:nvPr/>
          </p:nvSpPr>
          <p:spPr>
            <a:xfrm>
              <a:off x="2855121" y="131182"/>
              <a:ext cx="708660" cy="542925"/>
            </a:xfrm>
            <a:custGeom>
              <a:avLst/>
              <a:gdLst/>
              <a:ahLst/>
              <a:cxnLst/>
              <a:rect l="l" t="t" r="r" b="b"/>
              <a:pathLst>
                <a:path w="708660" h="542925">
                  <a:moveTo>
                    <a:pt x="708609" y="0"/>
                  </a:moveTo>
                  <a:lnTo>
                    <a:pt x="544118" y="261670"/>
                  </a:lnTo>
                  <a:lnTo>
                    <a:pt x="176657" y="261670"/>
                  </a:lnTo>
                  <a:lnTo>
                    <a:pt x="0" y="542645"/>
                  </a:lnTo>
                  <a:lnTo>
                    <a:pt x="379387" y="542645"/>
                  </a:lnTo>
                  <a:lnTo>
                    <a:pt x="708609" y="18999"/>
                  </a:lnTo>
                  <a:lnTo>
                    <a:pt x="708609" y="0"/>
                  </a:lnTo>
                  <a:close/>
                </a:path>
              </a:pathLst>
            </a:custGeom>
            <a:solidFill>
              <a:srgbClr val="EDF3F6"/>
            </a:solidFill>
          </p:spPr>
          <p:txBody>
            <a:bodyPr wrap="square" lIns="0" tIns="0" rIns="0" bIns="0" rtlCol="0"/>
            <a:lstStyle/>
            <a:p>
              <a:endParaRPr sz="1632"/>
            </a:p>
          </p:txBody>
        </p:sp>
        <p:sp>
          <p:nvSpPr>
            <p:cNvPr id="95" name="object 95"/>
            <p:cNvSpPr/>
            <p:nvPr/>
          </p:nvSpPr>
          <p:spPr>
            <a:xfrm>
              <a:off x="3031785" y="8"/>
              <a:ext cx="532765" cy="393065"/>
            </a:xfrm>
            <a:custGeom>
              <a:avLst/>
              <a:gdLst/>
              <a:ahLst/>
              <a:cxnLst/>
              <a:rect l="l" t="t" r="r" b="b"/>
              <a:pathLst>
                <a:path w="532764" h="393065">
                  <a:moveTo>
                    <a:pt x="532218" y="0"/>
                  </a:moveTo>
                  <a:lnTo>
                    <a:pt x="246964" y="0"/>
                  </a:lnTo>
                  <a:lnTo>
                    <a:pt x="0" y="392849"/>
                  </a:lnTo>
                  <a:lnTo>
                    <a:pt x="367449" y="392849"/>
                  </a:lnTo>
                  <a:lnTo>
                    <a:pt x="532218" y="130721"/>
                  </a:lnTo>
                  <a:lnTo>
                    <a:pt x="532218" y="0"/>
                  </a:lnTo>
                  <a:close/>
                </a:path>
              </a:pathLst>
            </a:custGeom>
            <a:solidFill>
              <a:srgbClr val="50B9E5"/>
            </a:solidFill>
          </p:spPr>
          <p:txBody>
            <a:bodyPr wrap="square" lIns="0" tIns="0" rIns="0" bIns="0" rtlCol="0"/>
            <a:lstStyle/>
            <a:p>
              <a:endParaRPr sz="1632"/>
            </a:p>
          </p:txBody>
        </p:sp>
        <p:sp>
          <p:nvSpPr>
            <p:cNvPr id="96" name="object 96"/>
            <p:cNvSpPr/>
            <p:nvPr/>
          </p:nvSpPr>
          <p:spPr>
            <a:xfrm>
              <a:off x="2279370" y="392861"/>
              <a:ext cx="1285240" cy="609600"/>
            </a:xfrm>
            <a:custGeom>
              <a:avLst/>
              <a:gdLst/>
              <a:ahLst/>
              <a:cxnLst/>
              <a:rect l="l" t="t" r="r" b="b"/>
              <a:pathLst>
                <a:path w="1285239" h="609600">
                  <a:moveTo>
                    <a:pt x="955128" y="280962"/>
                  </a:moveTo>
                  <a:lnTo>
                    <a:pt x="575741" y="280962"/>
                  </a:lnTo>
                  <a:lnTo>
                    <a:pt x="752398" y="0"/>
                  </a:lnTo>
                  <a:lnTo>
                    <a:pt x="383006" y="0"/>
                  </a:lnTo>
                  <a:lnTo>
                    <a:pt x="206349" y="280974"/>
                  </a:lnTo>
                  <a:lnTo>
                    <a:pt x="575729" y="280974"/>
                  </a:lnTo>
                  <a:lnTo>
                    <a:pt x="436638" y="502208"/>
                  </a:lnTo>
                  <a:lnTo>
                    <a:pt x="67233" y="502208"/>
                  </a:lnTo>
                  <a:lnTo>
                    <a:pt x="0" y="609168"/>
                  </a:lnTo>
                  <a:lnTo>
                    <a:pt x="748804" y="609168"/>
                  </a:lnTo>
                  <a:lnTo>
                    <a:pt x="955128" y="280962"/>
                  </a:lnTo>
                  <a:close/>
                </a:path>
                <a:path w="1285239" h="609600">
                  <a:moveTo>
                    <a:pt x="1284630" y="280974"/>
                  </a:moveTo>
                  <a:lnTo>
                    <a:pt x="955128" y="280974"/>
                  </a:lnTo>
                  <a:lnTo>
                    <a:pt x="748804" y="609168"/>
                  </a:lnTo>
                  <a:lnTo>
                    <a:pt x="1284630" y="609168"/>
                  </a:lnTo>
                  <a:lnTo>
                    <a:pt x="1284630" y="280974"/>
                  </a:lnTo>
                  <a:close/>
                </a:path>
              </a:pathLst>
            </a:custGeom>
            <a:solidFill>
              <a:srgbClr val="ECEFF8"/>
            </a:solidFill>
          </p:spPr>
          <p:txBody>
            <a:bodyPr wrap="square" lIns="0" tIns="0" rIns="0" bIns="0" rtlCol="0"/>
            <a:lstStyle/>
            <a:p>
              <a:endParaRPr sz="1632"/>
            </a:p>
          </p:txBody>
        </p:sp>
        <p:sp>
          <p:nvSpPr>
            <p:cNvPr id="97" name="object 97"/>
            <p:cNvSpPr/>
            <p:nvPr/>
          </p:nvSpPr>
          <p:spPr>
            <a:xfrm>
              <a:off x="2662375" y="8"/>
              <a:ext cx="616585" cy="393065"/>
            </a:xfrm>
            <a:custGeom>
              <a:avLst/>
              <a:gdLst/>
              <a:ahLst/>
              <a:cxnLst/>
              <a:rect l="l" t="t" r="r" b="b"/>
              <a:pathLst>
                <a:path w="616585" h="393065">
                  <a:moveTo>
                    <a:pt x="616369" y="0"/>
                  </a:moveTo>
                  <a:lnTo>
                    <a:pt x="247014" y="0"/>
                  </a:lnTo>
                  <a:lnTo>
                    <a:pt x="0" y="392849"/>
                  </a:lnTo>
                  <a:lnTo>
                    <a:pt x="369404" y="392849"/>
                  </a:lnTo>
                  <a:lnTo>
                    <a:pt x="616369" y="0"/>
                  </a:lnTo>
                  <a:close/>
                </a:path>
              </a:pathLst>
            </a:custGeom>
            <a:solidFill>
              <a:srgbClr val="50B9E5"/>
            </a:solidFill>
          </p:spPr>
          <p:txBody>
            <a:bodyPr wrap="square" lIns="0" tIns="0" rIns="0" bIns="0" rtlCol="0"/>
            <a:lstStyle/>
            <a:p>
              <a:endParaRPr sz="1632"/>
            </a:p>
          </p:txBody>
        </p:sp>
        <p:sp>
          <p:nvSpPr>
            <p:cNvPr id="98" name="object 98"/>
            <p:cNvSpPr/>
            <p:nvPr/>
          </p:nvSpPr>
          <p:spPr>
            <a:xfrm>
              <a:off x="2346615" y="673825"/>
              <a:ext cx="508634" cy="221615"/>
            </a:xfrm>
            <a:custGeom>
              <a:avLst/>
              <a:gdLst/>
              <a:ahLst/>
              <a:cxnLst/>
              <a:rect l="l" t="t" r="r" b="b"/>
              <a:pathLst>
                <a:path w="508635" h="221615">
                  <a:moveTo>
                    <a:pt x="508508" y="0"/>
                  </a:moveTo>
                  <a:lnTo>
                    <a:pt x="139115" y="0"/>
                  </a:lnTo>
                  <a:lnTo>
                    <a:pt x="0" y="221246"/>
                  </a:lnTo>
                  <a:lnTo>
                    <a:pt x="369392" y="221246"/>
                  </a:lnTo>
                  <a:lnTo>
                    <a:pt x="508508" y="0"/>
                  </a:lnTo>
                  <a:close/>
                </a:path>
              </a:pathLst>
            </a:custGeom>
            <a:solidFill>
              <a:srgbClr val="ECEFF8"/>
            </a:solidFill>
          </p:spPr>
          <p:txBody>
            <a:bodyPr wrap="square" lIns="0" tIns="0" rIns="0" bIns="0" rtlCol="0"/>
            <a:lstStyle/>
            <a:p>
              <a:endParaRPr sz="1632"/>
            </a:p>
          </p:txBody>
        </p:sp>
        <p:sp>
          <p:nvSpPr>
            <p:cNvPr id="99" name="object 99"/>
            <p:cNvSpPr/>
            <p:nvPr/>
          </p:nvSpPr>
          <p:spPr>
            <a:xfrm>
              <a:off x="216000" y="1620004"/>
              <a:ext cx="3168015" cy="252095"/>
            </a:xfrm>
            <a:custGeom>
              <a:avLst/>
              <a:gdLst/>
              <a:ahLst/>
              <a:cxnLst/>
              <a:rect l="l" t="t" r="r" b="b"/>
              <a:pathLst>
                <a:path w="3168015" h="252094">
                  <a:moveTo>
                    <a:pt x="3168002" y="0"/>
                  </a:moveTo>
                  <a:lnTo>
                    <a:pt x="0" y="0"/>
                  </a:lnTo>
                  <a:lnTo>
                    <a:pt x="0" y="251993"/>
                  </a:lnTo>
                  <a:lnTo>
                    <a:pt x="2988005" y="251993"/>
                  </a:lnTo>
                  <a:lnTo>
                    <a:pt x="3168002" y="0"/>
                  </a:lnTo>
                  <a:close/>
                </a:path>
              </a:pathLst>
            </a:custGeom>
            <a:solidFill>
              <a:srgbClr val="F47920"/>
            </a:solidFill>
          </p:spPr>
          <p:txBody>
            <a:bodyPr wrap="square" lIns="0" tIns="0" rIns="0" bIns="0" rtlCol="0"/>
            <a:lstStyle/>
            <a:p>
              <a:endParaRPr sz="1632"/>
            </a:p>
          </p:txBody>
        </p:sp>
      </p:grpSp>
      <p:sp>
        <p:nvSpPr>
          <p:cNvPr id="100" name="object 100"/>
          <p:cNvSpPr txBox="1"/>
          <p:nvPr/>
        </p:nvSpPr>
        <p:spPr>
          <a:xfrm>
            <a:off x="1431960" y="1390397"/>
            <a:ext cx="2892337" cy="484484"/>
          </a:xfrm>
          <a:prstGeom prst="rect">
            <a:avLst/>
          </a:prstGeom>
        </p:spPr>
        <p:txBody>
          <a:bodyPr vert="horz" wrap="square" lIns="0" tIns="83494" rIns="0" bIns="0" rtlCol="0">
            <a:spAutoFit/>
          </a:bodyPr>
          <a:lstStyle/>
          <a:p>
            <a:pPr marL="109405">
              <a:spcBef>
                <a:spcPts val="657"/>
              </a:spcBef>
            </a:pPr>
            <a:r>
              <a:rPr lang="tr-TR" sz="1270" b="1" spc="-82" dirty="0">
                <a:solidFill>
                  <a:srgbClr val="FFFFFF"/>
                </a:solidFill>
                <a:latin typeface="Times New Roman"/>
                <a:cs typeface="Times New Roman"/>
              </a:rPr>
              <a:t>ISIL İŞLEM LABORATUVARI</a:t>
            </a:r>
            <a:endParaRPr sz="1270" dirty="0">
              <a:latin typeface="Times New Roman"/>
              <a:cs typeface="Times New Roman"/>
            </a:endParaRPr>
          </a:p>
          <a:p>
            <a:pPr marL="11516" marR="1693481">
              <a:spcBef>
                <a:spcPts val="385"/>
              </a:spcBef>
            </a:pPr>
            <a:endParaRPr sz="997" dirty="0">
              <a:latin typeface="Times New Roman"/>
              <a:cs typeface="Times New Roman"/>
            </a:endParaRPr>
          </a:p>
        </p:txBody>
      </p:sp>
      <p:pic>
        <p:nvPicPr>
          <p:cNvPr id="10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9247" y="21265"/>
            <a:ext cx="703074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 name="Picture 4" descr="C:\Users\GÜLÇİN\Desktop\malzeme 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5603" y="3795756"/>
            <a:ext cx="1243768" cy="1217749"/>
          </a:xfrm>
          <a:prstGeom prst="rect">
            <a:avLst/>
          </a:prstGeom>
          <a:noFill/>
          <a:extLst>
            <a:ext uri="{909E8E84-426E-40DD-AFC4-6F175D3DCCD1}">
              <a14:hiddenFill xmlns:a14="http://schemas.microsoft.com/office/drawing/2010/main">
                <a:solidFill>
                  <a:srgbClr val="FFFFFF"/>
                </a:solidFill>
              </a14:hiddenFill>
            </a:ext>
          </a:extLst>
        </p:spPr>
      </p:pic>
      <p:sp>
        <p:nvSpPr>
          <p:cNvPr id="103" name="Metin kutusu 102"/>
          <p:cNvSpPr txBox="1"/>
          <p:nvPr/>
        </p:nvSpPr>
        <p:spPr>
          <a:xfrm>
            <a:off x="7994620" y="5333030"/>
            <a:ext cx="2625733" cy="1264449"/>
          </a:xfrm>
          <a:prstGeom prst="rect">
            <a:avLst/>
          </a:prstGeom>
          <a:noFill/>
        </p:spPr>
        <p:txBody>
          <a:bodyPr wrap="square" rtlCol="0">
            <a:spAutoFit/>
          </a:bodyPr>
          <a:lstStyle/>
          <a:p>
            <a:pPr algn="ctr"/>
            <a:r>
              <a:rPr lang="tr-TR" sz="1632" dirty="0">
                <a:gradFill>
                  <a:gsLst>
                    <a:gs pos="0">
                      <a:srgbClr val="000000"/>
                    </a:gs>
                    <a:gs pos="39999">
                      <a:srgbClr val="0A128C"/>
                    </a:gs>
                    <a:gs pos="70000">
                      <a:srgbClr val="181CC7"/>
                    </a:gs>
                    <a:gs pos="88000">
                      <a:srgbClr val="7005D4"/>
                    </a:gs>
                    <a:gs pos="100000">
                      <a:srgbClr val="8C3D91"/>
                    </a:gs>
                  </a:gsLst>
                  <a:lin ang="5400000" scaled="0"/>
                </a:gradFill>
              </a:rPr>
              <a:t>Pamukkale Üniversitesi</a:t>
            </a:r>
          </a:p>
          <a:p>
            <a:pPr algn="ctr"/>
            <a:r>
              <a:rPr lang="tr-TR" sz="1632" dirty="0">
                <a:gradFill>
                  <a:gsLst>
                    <a:gs pos="0">
                      <a:srgbClr val="000000"/>
                    </a:gs>
                    <a:gs pos="39999">
                      <a:srgbClr val="0A128C"/>
                    </a:gs>
                    <a:gs pos="70000">
                      <a:srgbClr val="181CC7"/>
                    </a:gs>
                    <a:gs pos="88000">
                      <a:srgbClr val="7005D4"/>
                    </a:gs>
                    <a:gs pos="100000">
                      <a:srgbClr val="8C3D91"/>
                    </a:gs>
                  </a:gsLst>
                  <a:lin ang="5400000" scaled="0"/>
                </a:gradFill>
              </a:rPr>
              <a:t>Teknoloji Fakültesi</a:t>
            </a:r>
          </a:p>
          <a:p>
            <a:pPr algn="ctr"/>
            <a:r>
              <a:rPr lang="tr-TR" sz="1451" b="1" dirty="0">
                <a:gradFill>
                  <a:gsLst>
                    <a:gs pos="0">
                      <a:srgbClr val="000000"/>
                    </a:gs>
                    <a:gs pos="39999">
                      <a:srgbClr val="0A128C"/>
                    </a:gs>
                    <a:gs pos="70000">
                      <a:srgbClr val="181CC7"/>
                    </a:gs>
                    <a:gs pos="88000">
                      <a:srgbClr val="7005D4"/>
                    </a:gs>
                    <a:gs pos="100000">
                      <a:srgbClr val="8C3D91"/>
                    </a:gs>
                  </a:gsLst>
                  <a:lin ang="5400000" scaled="0"/>
                </a:gradFill>
              </a:rPr>
              <a:t>Metalurji ve Malzeme Mühendisliği Bölümü Laboratuvarları</a:t>
            </a:r>
          </a:p>
        </p:txBody>
      </p:sp>
      <p:sp>
        <p:nvSpPr>
          <p:cNvPr id="104" name="Metin kutusu 103"/>
          <p:cNvSpPr txBox="1"/>
          <p:nvPr/>
        </p:nvSpPr>
        <p:spPr>
          <a:xfrm>
            <a:off x="5409329" y="5862172"/>
            <a:ext cx="2625733" cy="678391"/>
          </a:xfrm>
          <a:prstGeom prst="rect">
            <a:avLst/>
          </a:prstGeom>
          <a:noFill/>
        </p:spPr>
        <p:txBody>
          <a:bodyPr wrap="square" rtlCol="0">
            <a:spAutoFit/>
          </a:bodyPr>
          <a:lstStyle/>
          <a:p>
            <a:r>
              <a:rPr lang="tr-TR" sz="952" dirty="0">
                <a:gradFill>
                  <a:gsLst>
                    <a:gs pos="29000">
                      <a:srgbClr val="000000"/>
                    </a:gs>
                    <a:gs pos="57000">
                      <a:srgbClr val="0A128C"/>
                    </a:gs>
                    <a:gs pos="78000">
                      <a:srgbClr val="181CC7"/>
                    </a:gs>
                    <a:gs pos="92000">
                      <a:srgbClr val="7005D4"/>
                    </a:gs>
                    <a:gs pos="100000">
                      <a:srgbClr val="8C3D91"/>
                    </a:gs>
                  </a:gsLst>
                  <a:lin ang="5400000" scaled="0"/>
                </a:gradFill>
              </a:rPr>
              <a:t>Tel: 0258 296 41 62</a:t>
            </a:r>
          </a:p>
          <a:p>
            <a:r>
              <a:rPr lang="tr-TR" sz="952" dirty="0">
                <a:gradFill>
                  <a:gsLst>
                    <a:gs pos="29000">
                      <a:srgbClr val="000000"/>
                    </a:gs>
                    <a:gs pos="57000">
                      <a:srgbClr val="0A128C"/>
                    </a:gs>
                    <a:gs pos="78000">
                      <a:srgbClr val="181CC7"/>
                    </a:gs>
                    <a:gs pos="92000">
                      <a:srgbClr val="7005D4"/>
                    </a:gs>
                    <a:gs pos="100000">
                      <a:srgbClr val="8C3D91"/>
                    </a:gs>
                  </a:gsLst>
                  <a:lin ang="5400000" scaled="0"/>
                </a:gradFill>
              </a:rPr>
              <a:t>www.pau.edu.tr/metalurjimalzeme</a:t>
            </a:r>
          </a:p>
          <a:p>
            <a:r>
              <a:rPr lang="tr-TR" sz="952" dirty="0" err="1">
                <a:gradFill>
                  <a:gsLst>
                    <a:gs pos="29000">
                      <a:srgbClr val="000000"/>
                    </a:gs>
                    <a:gs pos="57000">
                      <a:srgbClr val="0A128C"/>
                    </a:gs>
                    <a:gs pos="78000">
                      <a:srgbClr val="181CC7"/>
                    </a:gs>
                    <a:gs pos="92000">
                      <a:srgbClr val="7005D4"/>
                    </a:gs>
                    <a:gs pos="100000">
                      <a:srgbClr val="8C3D91"/>
                    </a:gs>
                  </a:gsLst>
                  <a:lin ang="5400000" scaled="0"/>
                </a:gradFill>
              </a:rPr>
              <a:t>Eposta:metalurji_muh@pau.edu.tr</a:t>
            </a:r>
            <a:endParaRPr lang="tr-TR" sz="952" dirty="0">
              <a:gradFill>
                <a:gsLst>
                  <a:gs pos="29000">
                    <a:srgbClr val="000000"/>
                  </a:gs>
                  <a:gs pos="57000">
                    <a:srgbClr val="0A128C"/>
                  </a:gs>
                  <a:gs pos="78000">
                    <a:srgbClr val="181CC7"/>
                  </a:gs>
                  <a:gs pos="92000">
                    <a:srgbClr val="7005D4"/>
                  </a:gs>
                  <a:gs pos="100000">
                    <a:srgbClr val="8C3D91"/>
                  </a:gs>
                </a:gsLst>
                <a:lin ang="5400000" scaled="0"/>
              </a:gradFill>
            </a:endParaRPr>
          </a:p>
          <a:p>
            <a:endParaRPr lang="tr-TR" sz="952" dirty="0">
              <a:gradFill>
                <a:gsLst>
                  <a:gs pos="0">
                    <a:srgbClr val="000000"/>
                  </a:gs>
                  <a:gs pos="39999">
                    <a:srgbClr val="0A128C"/>
                  </a:gs>
                  <a:gs pos="70000">
                    <a:srgbClr val="181CC7"/>
                  </a:gs>
                  <a:gs pos="88000">
                    <a:srgbClr val="7005D4"/>
                  </a:gs>
                  <a:gs pos="100000">
                    <a:srgbClr val="8C3D91"/>
                  </a:gs>
                </a:gsLst>
                <a:lin ang="5400000" scaled="0"/>
              </a:gradFill>
            </a:endParaRPr>
          </a:p>
        </p:txBody>
      </p:sp>
      <p:pic>
        <p:nvPicPr>
          <p:cNvPr id="105" name="Picture 3" descr="C:\Users\GÜLÇİN\Desktop\1559111966file-35.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08807" y="1100925"/>
            <a:ext cx="3040322" cy="228024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107" name="Tablo 106"/>
          <p:cNvGraphicFramePr>
            <a:graphicFrameLocks noGrp="1"/>
          </p:cNvGraphicFramePr>
          <p:nvPr/>
        </p:nvGraphicFramePr>
        <p:xfrm>
          <a:off x="1365942" y="1847765"/>
          <a:ext cx="2791999" cy="1142536"/>
        </p:xfrm>
        <a:graphic>
          <a:graphicData uri="http://schemas.openxmlformats.org/drawingml/2006/table">
            <a:tbl>
              <a:tblPr firstCol="1" lastCol="1"/>
              <a:tblGrid>
                <a:gridCol w="2791999">
                  <a:extLst>
                    <a:ext uri="{9D8B030D-6E8A-4147-A177-3AD203B41FA5}">
                      <a16:colId xmlns:a16="http://schemas.microsoft.com/office/drawing/2014/main" xmlns="" val="20000"/>
                    </a:ext>
                  </a:extLst>
                </a:gridCol>
              </a:tblGrid>
              <a:tr h="152016">
                <a:tc>
                  <a:txBody>
                    <a:bodyPr/>
                    <a:lstStyle/>
                    <a:p>
                      <a:pPr>
                        <a:spcAft>
                          <a:spcPts val="0"/>
                        </a:spcAft>
                      </a:pPr>
                      <a:r>
                        <a:rPr lang="tr-TR" sz="1000" b="1" dirty="0">
                          <a:effectLst/>
                          <a:latin typeface="Times New Roman"/>
                          <a:ea typeface="Times New Roman"/>
                        </a:rPr>
                        <a:t>Cihazın Adı</a:t>
                      </a:r>
                      <a:endParaRPr lang="tr-TR" sz="1000" dirty="0">
                        <a:effectLst/>
                        <a:latin typeface="Times New Roman"/>
                        <a:ea typeface="Times New Roman"/>
                      </a:endParaRPr>
                    </a:p>
                  </a:txBody>
                  <a:tcPr marL="62188" marR="62188"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10000"/>
                  </a:ext>
                </a:extLst>
              </a:tr>
              <a:tr h="152016">
                <a:tc>
                  <a:txBody>
                    <a:bodyPr/>
                    <a:lstStyle/>
                    <a:p>
                      <a:pPr>
                        <a:spcAft>
                          <a:spcPts val="0"/>
                        </a:spcAft>
                      </a:pPr>
                      <a:r>
                        <a:rPr lang="tr-TR" sz="1000" dirty="0">
                          <a:effectLst/>
                          <a:latin typeface="Times New Roman"/>
                          <a:ea typeface="Times New Roman"/>
                        </a:rPr>
                        <a:t>Isıl işlem fırını (1200 </a:t>
                      </a:r>
                      <a:r>
                        <a:rPr lang="tr-TR" sz="1000" baseline="30000" dirty="0" err="1">
                          <a:effectLst/>
                          <a:latin typeface="Times New Roman"/>
                          <a:ea typeface="Times New Roman"/>
                        </a:rPr>
                        <a:t>o</a:t>
                      </a:r>
                      <a:r>
                        <a:rPr lang="tr-TR" sz="1000" dirty="0" err="1">
                          <a:effectLst/>
                          <a:latin typeface="Times New Roman"/>
                          <a:ea typeface="Times New Roman"/>
                        </a:rPr>
                        <a:t>C</a:t>
                      </a:r>
                      <a:r>
                        <a:rPr lang="tr-TR" sz="1000" dirty="0">
                          <a:effectLst/>
                          <a:latin typeface="Times New Roman"/>
                          <a:ea typeface="Times New Roman"/>
                        </a:rPr>
                        <a:t>)</a:t>
                      </a:r>
                    </a:p>
                  </a:txBody>
                  <a:tcPr marL="62188" marR="62188" marT="0" marB="0">
                    <a:lnL>
                      <a:noFill/>
                    </a:lnL>
                    <a:lnR>
                      <a:noFill/>
                    </a:lnR>
                    <a:lnT w="12700" cap="flat" cmpd="sng" algn="ctr">
                      <a:noFill/>
                      <a:prstDash val="solid"/>
                      <a:round/>
                      <a:headEnd type="none" w="med" len="med"/>
                      <a:tailEnd type="none" w="med" len="med"/>
                    </a:lnT>
                    <a:lnB>
                      <a:noFill/>
                    </a:lnB>
                  </a:tcPr>
                </a:tc>
                <a:extLst>
                  <a:ext uri="{0D108BD9-81ED-4DB2-BD59-A6C34878D82A}">
                    <a16:rowId xmlns:a16="http://schemas.microsoft.com/office/drawing/2014/main" xmlns="" val="10001"/>
                  </a:ext>
                </a:extLst>
              </a:tr>
              <a:tr h="152016">
                <a:tc>
                  <a:txBody>
                    <a:bodyPr/>
                    <a:lstStyle/>
                    <a:p>
                      <a:pPr>
                        <a:spcAft>
                          <a:spcPts val="0"/>
                        </a:spcAft>
                      </a:pPr>
                      <a:r>
                        <a:rPr lang="tr-TR" sz="1000" dirty="0" err="1">
                          <a:effectLst/>
                          <a:latin typeface="Times New Roman"/>
                          <a:ea typeface="Times New Roman"/>
                        </a:rPr>
                        <a:t>Jominy</a:t>
                      </a:r>
                      <a:r>
                        <a:rPr lang="tr-TR" sz="1000" baseline="0" dirty="0">
                          <a:effectLst/>
                          <a:latin typeface="Times New Roman"/>
                          <a:ea typeface="Times New Roman"/>
                        </a:rPr>
                        <a:t> Test Düzeneği</a:t>
                      </a:r>
                      <a:endParaRPr lang="tr-TR" sz="1000" dirty="0">
                        <a:effectLst/>
                        <a:latin typeface="Times New Roman"/>
                        <a:ea typeface="Times New Roman"/>
                      </a:endParaRPr>
                    </a:p>
                  </a:txBody>
                  <a:tcPr marL="62188" marR="62188" marT="0" marB="0">
                    <a:lnL>
                      <a:noFill/>
                    </a:lnL>
                    <a:lnR>
                      <a:noFill/>
                    </a:lnR>
                    <a:lnT>
                      <a:noFill/>
                    </a:lnT>
                    <a:lnB>
                      <a:noFill/>
                    </a:lnB>
                  </a:tcPr>
                </a:tc>
                <a:extLst>
                  <a:ext uri="{0D108BD9-81ED-4DB2-BD59-A6C34878D82A}">
                    <a16:rowId xmlns:a16="http://schemas.microsoft.com/office/drawing/2014/main" xmlns="" val="10002"/>
                  </a:ext>
                </a:extLst>
              </a:tr>
              <a:tr h="304032">
                <a:tc>
                  <a:txBody>
                    <a:bodyPr/>
                    <a:lstStyle/>
                    <a:p>
                      <a:pPr>
                        <a:spcAft>
                          <a:spcPts val="0"/>
                        </a:spcAft>
                      </a:pPr>
                      <a:r>
                        <a:rPr lang="tr-TR" sz="1000" dirty="0">
                          <a:effectLst/>
                          <a:latin typeface="Times New Roman"/>
                          <a:ea typeface="Times New Roman"/>
                        </a:rPr>
                        <a:t>Isıl işlem fırını (1100 </a:t>
                      </a:r>
                      <a:r>
                        <a:rPr lang="tr-TR" sz="1000" baseline="30000" dirty="0" err="1">
                          <a:effectLst/>
                          <a:latin typeface="Times New Roman"/>
                          <a:ea typeface="Times New Roman"/>
                        </a:rPr>
                        <a:t>o</a:t>
                      </a:r>
                      <a:r>
                        <a:rPr lang="tr-TR" sz="1000" dirty="0" err="1">
                          <a:effectLst/>
                          <a:latin typeface="Times New Roman"/>
                          <a:ea typeface="Times New Roman"/>
                        </a:rPr>
                        <a:t>C</a:t>
                      </a:r>
                      <a:r>
                        <a:rPr lang="tr-TR" sz="1000" dirty="0">
                          <a:effectLst/>
                          <a:latin typeface="Times New Roman"/>
                          <a:ea typeface="Times New Roman"/>
                        </a:rPr>
                        <a:t>)</a:t>
                      </a:r>
                    </a:p>
                    <a:p>
                      <a:pPr>
                        <a:spcAft>
                          <a:spcPts val="0"/>
                        </a:spcAft>
                      </a:pPr>
                      <a:r>
                        <a:rPr lang="tr-TR" sz="1000" dirty="0">
                          <a:effectLst/>
                          <a:latin typeface="Times New Roman"/>
                          <a:ea typeface="Times New Roman"/>
                        </a:rPr>
                        <a:t>Kurutma Fırını (250 </a:t>
                      </a:r>
                      <a:r>
                        <a:rPr lang="tr-TR" sz="1000" baseline="30000" dirty="0" err="1">
                          <a:effectLst/>
                          <a:latin typeface="Times New Roman"/>
                          <a:ea typeface="Times New Roman"/>
                        </a:rPr>
                        <a:t>o</a:t>
                      </a:r>
                      <a:r>
                        <a:rPr lang="tr-TR" sz="1000" dirty="0" err="1">
                          <a:effectLst/>
                          <a:latin typeface="Times New Roman"/>
                          <a:ea typeface="Times New Roman"/>
                        </a:rPr>
                        <a:t>C</a:t>
                      </a:r>
                      <a:r>
                        <a:rPr lang="tr-TR" sz="1000" dirty="0">
                          <a:effectLst/>
                          <a:latin typeface="Times New Roman"/>
                          <a:ea typeface="Times New Roman"/>
                        </a:rPr>
                        <a:t>)</a:t>
                      </a:r>
                    </a:p>
                  </a:txBody>
                  <a:tcPr marL="62188" marR="62188" marT="0" marB="0">
                    <a:lnL>
                      <a:noFill/>
                    </a:lnL>
                    <a:lnR>
                      <a:noFill/>
                    </a:lnR>
                    <a:lnT>
                      <a:noFill/>
                    </a:lnT>
                    <a:lnB>
                      <a:noFill/>
                    </a:lnB>
                  </a:tcPr>
                </a:tc>
                <a:extLst>
                  <a:ext uri="{0D108BD9-81ED-4DB2-BD59-A6C34878D82A}">
                    <a16:rowId xmlns:a16="http://schemas.microsoft.com/office/drawing/2014/main" xmlns="" val="10003"/>
                  </a:ext>
                </a:extLst>
              </a:tr>
              <a:tr h="190268">
                <a:tc>
                  <a:txBody>
                    <a:bodyPr/>
                    <a:lstStyle/>
                    <a:p>
                      <a:pPr>
                        <a:spcAft>
                          <a:spcPts val="0"/>
                        </a:spcAft>
                      </a:pPr>
                      <a:r>
                        <a:rPr lang="tr-TR" sz="1000" dirty="0">
                          <a:effectLst/>
                          <a:latin typeface="Times New Roman"/>
                          <a:ea typeface="Times New Roman"/>
                        </a:rPr>
                        <a:t>Sıcak Su Banyosu (100 </a:t>
                      </a:r>
                      <a:r>
                        <a:rPr lang="tr-TR" sz="1000" baseline="30000" dirty="0" err="1">
                          <a:effectLst/>
                          <a:latin typeface="Times New Roman"/>
                          <a:ea typeface="Times New Roman"/>
                        </a:rPr>
                        <a:t>o</a:t>
                      </a:r>
                      <a:r>
                        <a:rPr lang="tr-TR" sz="1000" dirty="0" err="1">
                          <a:effectLst/>
                          <a:latin typeface="Times New Roman"/>
                          <a:ea typeface="Times New Roman"/>
                        </a:rPr>
                        <a:t>C</a:t>
                      </a:r>
                      <a:r>
                        <a:rPr lang="tr-TR" sz="1000" dirty="0">
                          <a:effectLst/>
                          <a:latin typeface="Times New Roman"/>
                          <a:ea typeface="Times New Roman"/>
                        </a:rPr>
                        <a:t>)</a:t>
                      </a:r>
                    </a:p>
                  </a:txBody>
                  <a:tcPr marL="62188" marR="62188" marT="0" marB="0">
                    <a:lnL>
                      <a:noFill/>
                    </a:lnL>
                    <a:lnR>
                      <a:noFill/>
                    </a:lnR>
                    <a:lnT>
                      <a:noFill/>
                    </a:lnT>
                    <a:lnB w="12700" cap="flat" cmpd="sng" algn="ctr">
                      <a:noFill/>
                      <a:prstDash val="solid"/>
                      <a:round/>
                      <a:headEnd type="none" w="med" len="med"/>
                      <a:tailEnd type="none" w="med" len="med"/>
                    </a:lnB>
                  </a:tcPr>
                </a:tc>
                <a:extLst>
                  <a:ext uri="{0D108BD9-81ED-4DB2-BD59-A6C34878D82A}">
                    <a16:rowId xmlns:a16="http://schemas.microsoft.com/office/drawing/2014/main" xmlns="" val="10004"/>
                  </a:ext>
                </a:extLst>
              </a:tr>
              <a:tr h="190268">
                <a:tc>
                  <a:txBody>
                    <a:bodyPr/>
                    <a:lstStyle/>
                    <a:p>
                      <a:pPr>
                        <a:spcAft>
                          <a:spcPts val="0"/>
                        </a:spcAft>
                      </a:pPr>
                      <a:r>
                        <a:rPr lang="tr-TR" sz="1000" dirty="0">
                          <a:effectLst/>
                          <a:latin typeface="Times New Roman"/>
                          <a:ea typeface="Times New Roman"/>
                        </a:rPr>
                        <a:t>Cam </a:t>
                      </a:r>
                      <a:r>
                        <a:rPr lang="tr-TR" sz="1000" dirty="0" err="1">
                          <a:effectLst/>
                          <a:latin typeface="Times New Roman"/>
                          <a:ea typeface="Times New Roman"/>
                        </a:rPr>
                        <a:t>Temperleme</a:t>
                      </a:r>
                      <a:r>
                        <a:rPr lang="tr-TR" sz="1000" dirty="0">
                          <a:effectLst/>
                          <a:latin typeface="Times New Roman"/>
                          <a:ea typeface="Times New Roman"/>
                        </a:rPr>
                        <a:t> Sistemi</a:t>
                      </a:r>
                    </a:p>
                  </a:txBody>
                  <a:tcPr marL="62188" marR="62188" marT="0" marB="0">
                    <a:lnL>
                      <a:noFill/>
                    </a:lnL>
                    <a:lnR>
                      <a:noFill/>
                    </a:lnR>
                    <a:lnT>
                      <a:noFill/>
                    </a:lnT>
                    <a:lnB w="12700" cap="flat" cmpd="sng" algn="ctr">
                      <a:no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pic>
        <p:nvPicPr>
          <p:cNvPr id="108" name="Resim 107"/>
          <p:cNvPicPr/>
          <p:nvPr/>
        </p:nvPicPr>
        <p:blipFill rotWithShape="1">
          <a:blip r:embed="rId8"/>
          <a:srcRect t="22198" b="6622"/>
          <a:stretch/>
        </p:blipFill>
        <p:spPr bwMode="auto">
          <a:xfrm>
            <a:off x="1398797" y="3202864"/>
            <a:ext cx="1304985" cy="1201767"/>
          </a:xfrm>
          <a:prstGeom prst="rect">
            <a:avLst/>
          </a:prstGeom>
          <a:ln>
            <a:noFill/>
          </a:ln>
          <a:extLst>
            <a:ext uri="{53640926-AAD7-44D8-BBD7-CCE9431645EC}">
              <a14:shadowObscured xmlns:a14="http://schemas.microsoft.com/office/drawing/2010/main"/>
            </a:ext>
          </a:extLst>
        </p:spPr>
      </p:pic>
      <p:pic>
        <p:nvPicPr>
          <p:cNvPr id="109" name="Resim 108"/>
          <p:cNvPicPr/>
          <p:nvPr/>
        </p:nvPicPr>
        <p:blipFill rotWithShape="1">
          <a:blip r:embed="rId9" cstate="print"/>
          <a:srcRect l="4795" t="23314" r="4101" b="6161"/>
          <a:stretch/>
        </p:blipFill>
        <p:spPr bwMode="auto">
          <a:xfrm>
            <a:off x="2926917" y="3202865"/>
            <a:ext cx="1350881" cy="1201767"/>
          </a:xfrm>
          <a:prstGeom prst="rect">
            <a:avLst/>
          </a:prstGeom>
          <a:ln>
            <a:noFill/>
          </a:ln>
          <a:extLst>
            <a:ext uri="{53640926-AAD7-44D8-BBD7-CCE9431645EC}">
              <a14:shadowObscured xmlns:a14="http://schemas.microsoft.com/office/drawing/2010/main"/>
            </a:ext>
          </a:extLst>
        </p:spPr>
      </p:pic>
      <p:pic>
        <p:nvPicPr>
          <p:cNvPr id="110" name="Resim 109"/>
          <p:cNvPicPr/>
          <p:nvPr/>
        </p:nvPicPr>
        <p:blipFill>
          <a:blip r:embed="rId10"/>
          <a:stretch>
            <a:fillRect/>
          </a:stretch>
        </p:blipFill>
        <p:spPr>
          <a:xfrm>
            <a:off x="1352751" y="4549780"/>
            <a:ext cx="1352780" cy="1312393"/>
          </a:xfrm>
          <a:prstGeom prst="rect">
            <a:avLst/>
          </a:prstGeom>
        </p:spPr>
      </p:pic>
      <p:pic>
        <p:nvPicPr>
          <p:cNvPr id="111" name="Resim 110"/>
          <p:cNvPicPr/>
          <p:nvPr/>
        </p:nvPicPr>
        <p:blipFill rotWithShape="1">
          <a:blip r:embed="rId11"/>
          <a:srcRect t="21950" b="21627"/>
          <a:stretch/>
        </p:blipFill>
        <p:spPr bwMode="auto">
          <a:xfrm>
            <a:off x="2959580" y="4549779"/>
            <a:ext cx="1364717" cy="1296335"/>
          </a:xfrm>
          <a:prstGeom prst="rect">
            <a:avLst/>
          </a:prstGeom>
          <a:ln>
            <a:noFill/>
          </a:ln>
          <a:extLst>
            <a:ext uri="{53640926-AAD7-44D8-BBD7-CCE9431645EC}">
              <a14:shadowObscured xmlns:a14="http://schemas.microsoft.com/office/drawing/2010/main"/>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247608" y="8"/>
            <a:ext cx="2238207" cy="2212871"/>
            <a:chOff x="0" y="8"/>
            <a:chExt cx="2468245" cy="2440305"/>
          </a:xfrm>
        </p:grpSpPr>
        <p:sp>
          <p:nvSpPr>
            <p:cNvPr id="3" name="object 3"/>
            <p:cNvSpPr/>
            <p:nvPr/>
          </p:nvSpPr>
          <p:spPr>
            <a:xfrm>
              <a:off x="0" y="1320413"/>
              <a:ext cx="485775" cy="1119505"/>
            </a:xfrm>
            <a:custGeom>
              <a:avLst/>
              <a:gdLst/>
              <a:ahLst/>
              <a:cxnLst/>
              <a:rect l="l" t="t" r="r" b="b"/>
              <a:pathLst>
                <a:path w="485775" h="1119505">
                  <a:moveTo>
                    <a:pt x="117348" y="0"/>
                  </a:moveTo>
                  <a:lnTo>
                    <a:pt x="0" y="0"/>
                  </a:lnTo>
                  <a:lnTo>
                    <a:pt x="0" y="186639"/>
                  </a:lnTo>
                  <a:lnTo>
                    <a:pt x="117348" y="0"/>
                  </a:lnTo>
                  <a:close/>
                </a:path>
                <a:path w="485775" h="1119505">
                  <a:moveTo>
                    <a:pt x="485165" y="484365"/>
                  </a:moveTo>
                  <a:lnTo>
                    <a:pt x="0" y="484365"/>
                  </a:lnTo>
                  <a:lnTo>
                    <a:pt x="0" y="1119289"/>
                  </a:lnTo>
                  <a:lnTo>
                    <a:pt x="85991" y="1119289"/>
                  </a:lnTo>
                  <a:lnTo>
                    <a:pt x="485165" y="484365"/>
                  </a:lnTo>
                  <a:close/>
                </a:path>
              </a:pathLst>
            </a:custGeom>
            <a:solidFill>
              <a:srgbClr val="54BEE9"/>
            </a:solidFill>
          </p:spPr>
          <p:txBody>
            <a:bodyPr wrap="square" lIns="0" tIns="0" rIns="0" bIns="0" rtlCol="0"/>
            <a:lstStyle/>
            <a:p>
              <a:endParaRPr sz="1632"/>
            </a:p>
          </p:txBody>
        </p:sp>
        <p:sp>
          <p:nvSpPr>
            <p:cNvPr id="4" name="object 4"/>
            <p:cNvSpPr/>
            <p:nvPr/>
          </p:nvSpPr>
          <p:spPr>
            <a:xfrm>
              <a:off x="3" y="8"/>
              <a:ext cx="948055" cy="1320800"/>
            </a:xfrm>
            <a:custGeom>
              <a:avLst/>
              <a:gdLst/>
              <a:ahLst/>
              <a:cxnLst/>
              <a:rect l="l" t="t" r="r" b="b"/>
              <a:pathLst>
                <a:path w="948055" h="1320800">
                  <a:moveTo>
                    <a:pt x="947585" y="0"/>
                  </a:moveTo>
                  <a:lnTo>
                    <a:pt x="461302" y="0"/>
                  </a:lnTo>
                  <a:lnTo>
                    <a:pt x="0" y="733717"/>
                  </a:lnTo>
                  <a:lnTo>
                    <a:pt x="0" y="1320406"/>
                  </a:lnTo>
                  <a:lnTo>
                    <a:pt x="117348" y="1320406"/>
                  </a:lnTo>
                  <a:lnTo>
                    <a:pt x="947585" y="0"/>
                  </a:lnTo>
                  <a:close/>
                </a:path>
              </a:pathLst>
            </a:custGeom>
            <a:solidFill>
              <a:srgbClr val="2B8FCE"/>
            </a:solidFill>
          </p:spPr>
          <p:txBody>
            <a:bodyPr wrap="square" lIns="0" tIns="0" rIns="0" bIns="0" rtlCol="0"/>
            <a:lstStyle/>
            <a:p>
              <a:endParaRPr sz="1632"/>
            </a:p>
          </p:txBody>
        </p:sp>
        <p:sp>
          <p:nvSpPr>
            <p:cNvPr id="5" name="object 5"/>
            <p:cNvSpPr/>
            <p:nvPr/>
          </p:nvSpPr>
          <p:spPr>
            <a:xfrm>
              <a:off x="0" y="8"/>
              <a:ext cx="461645" cy="734060"/>
            </a:xfrm>
            <a:custGeom>
              <a:avLst/>
              <a:gdLst/>
              <a:ahLst/>
              <a:cxnLst/>
              <a:rect l="l" t="t" r="r" b="b"/>
              <a:pathLst>
                <a:path w="461645" h="734060">
                  <a:moveTo>
                    <a:pt x="461302" y="0"/>
                  </a:moveTo>
                  <a:lnTo>
                    <a:pt x="0" y="0"/>
                  </a:lnTo>
                  <a:lnTo>
                    <a:pt x="0" y="733717"/>
                  </a:lnTo>
                  <a:lnTo>
                    <a:pt x="461302" y="0"/>
                  </a:lnTo>
                  <a:close/>
                </a:path>
              </a:pathLst>
            </a:custGeom>
            <a:solidFill>
              <a:srgbClr val="296EB7"/>
            </a:solidFill>
          </p:spPr>
          <p:txBody>
            <a:bodyPr wrap="square" lIns="0" tIns="0" rIns="0" bIns="0" rtlCol="0"/>
            <a:lstStyle/>
            <a:p>
              <a:endParaRPr sz="1632"/>
            </a:p>
          </p:txBody>
        </p:sp>
        <p:sp>
          <p:nvSpPr>
            <p:cNvPr id="6" name="object 6"/>
            <p:cNvSpPr/>
            <p:nvPr/>
          </p:nvSpPr>
          <p:spPr>
            <a:xfrm>
              <a:off x="485161" y="1320411"/>
              <a:ext cx="1153160" cy="484505"/>
            </a:xfrm>
            <a:custGeom>
              <a:avLst/>
              <a:gdLst/>
              <a:ahLst/>
              <a:cxnLst/>
              <a:rect l="l" t="t" r="r" b="b"/>
              <a:pathLst>
                <a:path w="1153160" h="484505">
                  <a:moveTo>
                    <a:pt x="1152791" y="0"/>
                  </a:moveTo>
                  <a:lnTo>
                    <a:pt x="304533" y="0"/>
                  </a:lnTo>
                  <a:lnTo>
                    <a:pt x="0" y="484378"/>
                  </a:lnTo>
                  <a:lnTo>
                    <a:pt x="848258" y="484378"/>
                  </a:lnTo>
                  <a:lnTo>
                    <a:pt x="1152791" y="0"/>
                  </a:lnTo>
                  <a:close/>
                </a:path>
              </a:pathLst>
            </a:custGeom>
            <a:solidFill>
              <a:srgbClr val="54BEE9"/>
            </a:solidFill>
          </p:spPr>
          <p:txBody>
            <a:bodyPr wrap="square" lIns="0" tIns="0" rIns="0" bIns="0" rtlCol="0"/>
            <a:lstStyle/>
            <a:p>
              <a:endParaRPr sz="1632"/>
            </a:p>
          </p:txBody>
        </p:sp>
        <p:sp>
          <p:nvSpPr>
            <p:cNvPr id="7" name="object 7"/>
            <p:cNvSpPr/>
            <p:nvPr/>
          </p:nvSpPr>
          <p:spPr>
            <a:xfrm>
              <a:off x="789696" y="327392"/>
              <a:ext cx="1473200" cy="993140"/>
            </a:xfrm>
            <a:custGeom>
              <a:avLst/>
              <a:gdLst/>
              <a:ahLst/>
              <a:cxnLst/>
              <a:rect l="l" t="t" r="r" b="b"/>
              <a:pathLst>
                <a:path w="1473200" h="993140">
                  <a:moveTo>
                    <a:pt x="1472577" y="0"/>
                  </a:moveTo>
                  <a:lnTo>
                    <a:pt x="624306" y="0"/>
                  </a:lnTo>
                  <a:lnTo>
                    <a:pt x="0" y="993013"/>
                  </a:lnTo>
                  <a:lnTo>
                    <a:pt x="848258" y="993013"/>
                  </a:lnTo>
                  <a:lnTo>
                    <a:pt x="1472577" y="0"/>
                  </a:lnTo>
                  <a:close/>
                </a:path>
              </a:pathLst>
            </a:custGeom>
            <a:solidFill>
              <a:srgbClr val="2B8FCE"/>
            </a:solidFill>
          </p:spPr>
          <p:txBody>
            <a:bodyPr wrap="square" lIns="0" tIns="0" rIns="0" bIns="0" rtlCol="0"/>
            <a:lstStyle/>
            <a:p>
              <a:endParaRPr sz="1632"/>
            </a:p>
          </p:txBody>
        </p:sp>
        <p:sp>
          <p:nvSpPr>
            <p:cNvPr id="8" name="object 8"/>
            <p:cNvSpPr/>
            <p:nvPr/>
          </p:nvSpPr>
          <p:spPr>
            <a:xfrm>
              <a:off x="1414000" y="8"/>
              <a:ext cx="1054735" cy="327660"/>
            </a:xfrm>
            <a:custGeom>
              <a:avLst/>
              <a:gdLst/>
              <a:ahLst/>
              <a:cxnLst/>
              <a:rect l="l" t="t" r="r" b="b"/>
              <a:pathLst>
                <a:path w="1054735" h="327660">
                  <a:moveTo>
                    <a:pt x="1054112" y="0"/>
                  </a:moveTo>
                  <a:lnTo>
                    <a:pt x="205828" y="0"/>
                  </a:lnTo>
                  <a:lnTo>
                    <a:pt x="0" y="327380"/>
                  </a:lnTo>
                  <a:lnTo>
                    <a:pt x="848271" y="327380"/>
                  </a:lnTo>
                  <a:lnTo>
                    <a:pt x="1054112" y="0"/>
                  </a:lnTo>
                  <a:close/>
                </a:path>
              </a:pathLst>
            </a:custGeom>
            <a:solidFill>
              <a:srgbClr val="296EB7"/>
            </a:solidFill>
          </p:spPr>
          <p:txBody>
            <a:bodyPr wrap="square" lIns="0" tIns="0" rIns="0" bIns="0" rtlCol="0"/>
            <a:lstStyle/>
            <a:p>
              <a:endParaRPr sz="1632"/>
            </a:p>
          </p:txBody>
        </p:sp>
        <p:sp>
          <p:nvSpPr>
            <p:cNvPr id="9" name="object 9"/>
            <p:cNvSpPr/>
            <p:nvPr/>
          </p:nvSpPr>
          <p:spPr>
            <a:xfrm>
              <a:off x="3" y="1320413"/>
              <a:ext cx="789940" cy="484505"/>
            </a:xfrm>
            <a:custGeom>
              <a:avLst/>
              <a:gdLst/>
              <a:ahLst/>
              <a:cxnLst/>
              <a:rect l="l" t="t" r="r" b="b"/>
              <a:pathLst>
                <a:path w="789940" h="484505">
                  <a:moveTo>
                    <a:pt x="789698" y="0"/>
                  </a:moveTo>
                  <a:lnTo>
                    <a:pt x="117348" y="0"/>
                  </a:lnTo>
                  <a:lnTo>
                    <a:pt x="0" y="186639"/>
                  </a:lnTo>
                  <a:lnTo>
                    <a:pt x="0" y="484365"/>
                  </a:lnTo>
                  <a:lnTo>
                    <a:pt x="485165" y="484365"/>
                  </a:lnTo>
                  <a:lnTo>
                    <a:pt x="789698" y="0"/>
                  </a:lnTo>
                  <a:close/>
                </a:path>
              </a:pathLst>
            </a:custGeom>
            <a:solidFill>
              <a:srgbClr val="2B8FCE"/>
            </a:solidFill>
          </p:spPr>
          <p:txBody>
            <a:bodyPr wrap="square" lIns="0" tIns="0" rIns="0" bIns="0" rtlCol="0"/>
            <a:lstStyle/>
            <a:p>
              <a:endParaRPr sz="1632"/>
            </a:p>
          </p:txBody>
        </p:sp>
        <p:sp>
          <p:nvSpPr>
            <p:cNvPr id="10" name="object 10"/>
            <p:cNvSpPr/>
            <p:nvPr/>
          </p:nvSpPr>
          <p:spPr>
            <a:xfrm>
              <a:off x="117351" y="8"/>
              <a:ext cx="1408430" cy="1320800"/>
            </a:xfrm>
            <a:custGeom>
              <a:avLst/>
              <a:gdLst/>
              <a:ahLst/>
              <a:cxnLst/>
              <a:rect l="l" t="t" r="r" b="b"/>
              <a:pathLst>
                <a:path w="1408430" h="1320800">
                  <a:moveTo>
                    <a:pt x="1407820" y="0"/>
                  </a:moveTo>
                  <a:lnTo>
                    <a:pt x="830237" y="0"/>
                  </a:lnTo>
                  <a:lnTo>
                    <a:pt x="0" y="1320406"/>
                  </a:lnTo>
                  <a:lnTo>
                    <a:pt x="672350" y="1320406"/>
                  </a:lnTo>
                  <a:lnTo>
                    <a:pt x="1296657" y="327380"/>
                  </a:lnTo>
                  <a:lnTo>
                    <a:pt x="1201966" y="327380"/>
                  </a:lnTo>
                  <a:lnTo>
                    <a:pt x="1407820" y="0"/>
                  </a:lnTo>
                  <a:close/>
                </a:path>
              </a:pathLst>
            </a:custGeom>
            <a:solidFill>
              <a:srgbClr val="296EB7"/>
            </a:solidFill>
          </p:spPr>
          <p:txBody>
            <a:bodyPr wrap="square" lIns="0" tIns="0" rIns="0" bIns="0" rtlCol="0"/>
            <a:lstStyle/>
            <a:p>
              <a:endParaRPr sz="1632"/>
            </a:p>
          </p:txBody>
        </p:sp>
        <p:sp>
          <p:nvSpPr>
            <p:cNvPr id="11" name="object 11"/>
            <p:cNvSpPr/>
            <p:nvPr/>
          </p:nvSpPr>
          <p:spPr>
            <a:xfrm>
              <a:off x="1319315" y="8"/>
              <a:ext cx="300990" cy="327660"/>
            </a:xfrm>
            <a:custGeom>
              <a:avLst/>
              <a:gdLst/>
              <a:ahLst/>
              <a:cxnLst/>
              <a:rect l="l" t="t" r="r" b="b"/>
              <a:pathLst>
                <a:path w="300990" h="327660">
                  <a:moveTo>
                    <a:pt x="300520" y="0"/>
                  </a:moveTo>
                  <a:lnTo>
                    <a:pt x="205854" y="0"/>
                  </a:lnTo>
                  <a:lnTo>
                    <a:pt x="0" y="327380"/>
                  </a:lnTo>
                  <a:lnTo>
                    <a:pt x="94691" y="327380"/>
                  </a:lnTo>
                  <a:lnTo>
                    <a:pt x="300520" y="0"/>
                  </a:lnTo>
                  <a:close/>
                </a:path>
              </a:pathLst>
            </a:custGeom>
            <a:solidFill>
              <a:srgbClr val="285AA9"/>
            </a:solidFill>
          </p:spPr>
          <p:txBody>
            <a:bodyPr wrap="square" lIns="0" tIns="0" rIns="0" bIns="0" rtlCol="0"/>
            <a:lstStyle/>
            <a:p>
              <a:endParaRPr sz="1632"/>
            </a:p>
          </p:txBody>
        </p:sp>
      </p:grpSp>
      <p:grpSp>
        <p:nvGrpSpPr>
          <p:cNvPr id="12" name="object 12"/>
          <p:cNvGrpSpPr/>
          <p:nvPr/>
        </p:nvGrpSpPr>
        <p:grpSpPr>
          <a:xfrm>
            <a:off x="8979282" y="7"/>
            <a:ext cx="1713060" cy="533208"/>
            <a:chOff x="8526319" y="8"/>
            <a:chExt cx="1889125" cy="588010"/>
          </a:xfrm>
        </p:grpSpPr>
        <p:sp>
          <p:nvSpPr>
            <p:cNvPr id="13" name="object 13"/>
            <p:cNvSpPr/>
            <p:nvPr/>
          </p:nvSpPr>
          <p:spPr>
            <a:xfrm>
              <a:off x="8526319" y="8"/>
              <a:ext cx="1889125" cy="588010"/>
            </a:xfrm>
            <a:custGeom>
              <a:avLst/>
              <a:gdLst/>
              <a:ahLst/>
              <a:cxnLst/>
              <a:rect l="l" t="t" r="r" b="b"/>
              <a:pathLst>
                <a:path w="1889125" h="588010">
                  <a:moveTo>
                    <a:pt x="1889023" y="0"/>
                  </a:moveTo>
                  <a:lnTo>
                    <a:pt x="1718360" y="0"/>
                  </a:lnTo>
                  <a:lnTo>
                    <a:pt x="1348930" y="587667"/>
                  </a:lnTo>
                  <a:lnTo>
                    <a:pt x="1519529" y="587667"/>
                  </a:lnTo>
                  <a:lnTo>
                    <a:pt x="1889023" y="0"/>
                  </a:lnTo>
                  <a:close/>
                </a:path>
                <a:path w="1889125" h="588010">
                  <a:moveTo>
                    <a:pt x="174764" y="0"/>
                  </a:moveTo>
                  <a:lnTo>
                    <a:pt x="24828" y="0"/>
                  </a:lnTo>
                  <a:lnTo>
                    <a:pt x="0" y="39484"/>
                  </a:lnTo>
                  <a:lnTo>
                    <a:pt x="149948" y="39484"/>
                  </a:lnTo>
                  <a:lnTo>
                    <a:pt x="174764" y="0"/>
                  </a:lnTo>
                  <a:close/>
                </a:path>
              </a:pathLst>
            </a:custGeom>
            <a:solidFill>
              <a:srgbClr val="F3FAFE"/>
            </a:solidFill>
          </p:spPr>
          <p:txBody>
            <a:bodyPr wrap="square" lIns="0" tIns="0" rIns="0" bIns="0" rtlCol="0"/>
            <a:lstStyle/>
            <a:p>
              <a:endParaRPr sz="1632"/>
            </a:p>
          </p:txBody>
        </p:sp>
        <p:sp>
          <p:nvSpPr>
            <p:cNvPr id="14" name="object 14"/>
            <p:cNvSpPr/>
            <p:nvPr/>
          </p:nvSpPr>
          <p:spPr>
            <a:xfrm>
              <a:off x="8676273" y="8"/>
              <a:ext cx="1568450" cy="588010"/>
            </a:xfrm>
            <a:custGeom>
              <a:avLst/>
              <a:gdLst/>
              <a:ahLst/>
              <a:cxnLst/>
              <a:rect l="l" t="t" r="r" b="b"/>
              <a:pathLst>
                <a:path w="1568450" h="588010">
                  <a:moveTo>
                    <a:pt x="1568411" y="0"/>
                  </a:moveTo>
                  <a:lnTo>
                    <a:pt x="24815" y="0"/>
                  </a:lnTo>
                  <a:lnTo>
                    <a:pt x="0" y="39484"/>
                  </a:lnTo>
                  <a:lnTo>
                    <a:pt x="1232433" y="39484"/>
                  </a:lnTo>
                  <a:lnTo>
                    <a:pt x="951953" y="485533"/>
                  </a:lnTo>
                  <a:lnTo>
                    <a:pt x="1126616" y="485533"/>
                  </a:lnTo>
                  <a:lnTo>
                    <a:pt x="1062431" y="587667"/>
                  </a:lnTo>
                  <a:lnTo>
                    <a:pt x="1198968" y="587667"/>
                  </a:lnTo>
                  <a:lnTo>
                    <a:pt x="1568411" y="0"/>
                  </a:lnTo>
                  <a:close/>
                </a:path>
              </a:pathLst>
            </a:custGeom>
            <a:solidFill>
              <a:srgbClr val="F0F8FB"/>
            </a:solidFill>
          </p:spPr>
          <p:txBody>
            <a:bodyPr wrap="square" lIns="0" tIns="0" rIns="0" bIns="0" rtlCol="0"/>
            <a:lstStyle/>
            <a:p>
              <a:endParaRPr sz="1632"/>
            </a:p>
          </p:txBody>
        </p:sp>
      </p:grpSp>
      <p:sp>
        <p:nvSpPr>
          <p:cNvPr id="15" name="object 15"/>
          <p:cNvSpPr/>
          <p:nvPr/>
        </p:nvSpPr>
        <p:spPr>
          <a:xfrm>
            <a:off x="6774198" y="1588254"/>
            <a:ext cx="2641280" cy="703075"/>
          </a:xfrm>
          <a:custGeom>
            <a:avLst/>
            <a:gdLst/>
            <a:ahLst/>
            <a:cxnLst/>
            <a:rect l="l" t="t" r="r" b="b"/>
            <a:pathLst>
              <a:path w="2912745" h="775335">
                <a:moveTo>
                  <a:pt x="2912376" y="0"/>
                </a:moveTo>
                <a:lnTo>
                  <a:pt x="2737637" y="0"/>
                </a:lnTo>
                <a:lnTo>
                  <a:pt x="2521610" y="343598"/>
                </a:lnTo>
                <a:lnTo>
                  <a:pt x="784517" y="343598"/>
                </a:lnTo>
                <a:lnTo>
                  <a:pt x="629361" y="590321"/>
                </a:lnTo>
                <a:lnTo>
                  <a:pt x="115938" y="590321"/>
                </a:lnTo>
                <a:lnTo>
                  <a:pt x="0" y="774725"/>
                </a:lnTo>
                <a:lnTo>
                  <a:pt x="2425293" y="774725"/>
                </a:lnTo>
                <a:lnTo>
                  <a:pt x="2912376" y="0"/>
                </a:lnTo>
                <a:close/>
              </a:path>
            </a:pathLst>
          </a:custGeom>
          <a:solidFill>
            <a:srgbClr val="F3FAFE"/>
          </a:solidFill>
        </p:spPr>
        <p:txBody>
          <a:bodyPr wrap="square" lIns="0" tIns="0" rIns="0" bIns="0" rtlCol="0"/>
          <a:lstStyle/>
          <a:p>
            <a:endParaRPr sz="1632"/>
          </a:p>
        </p:txBody>
      </p:sp>
      <p:sp>
        <p:nvSpPr>
          <p:cNvPr id="16" name="object 16"/>
          <p:cNvSpPr/>
          <p:nvPr/>
        </p:nvSpPr>
        <p:spPr>
          <a:xfrm>
            <a:off x="9920274" y="440295"/>
            <a:ext cx="217084" cy="92707"/>
          </a:xfrm>
          <a:custGeom>
            <a:avLst/>
            <a:gdLst/>
            <a:ahLst/>
            <a:cxnLst/>
            <a:rect l="l" t="t" r="r" b="b"/>
            <a:pathLst>
              <a:path w="239395" h="102234">
                <a:moveTo>
                  <a:pt x="238874" y="0"/>
                </a:moveTo>
                <a:lnTo>
                  <a:pt x="64211" y="0"/>
                </a:lnTo>
                <a:lnTo>
                  <a:pt x="0" y="102120"/>
                </a:lnTo>
                <a:lnTo>
                  <a:pt x="174675" y="102120"/>
                </a:lnTo>
                <a:lnTo>
                  <a:pt x="238874" y="0"/>
                </a:lnTo>
                <a:close/>
              </a:path>
            </a:pathLst>
          </a:custGeom>
          <a:solidFill>
            <a:srgbClr val="EDF3F6"/>
          </a:solidFill>
        </p:spPr>
        <p:txBody>
          <a:bodyPr wrap="square" lIns="0" tIns="0" rIns="0" bIns="0" rtlCol="0"/>
          <a:lstStyle/>
          <a:p>
            <a:endParaRPr sz="1632"/>
          </a:p>
        </p:txBody>
      </p:sp>
      <p:grpSp>
        <p:nvGrpSpPr>
          <p:cNvPr id="17" name="object 17"/>
          <p:cNvGrpSpPr/>
          <p:nvPr/>
        </p:nvGrpSpPr>
        <p:grpSpPr>
          <a:xfrm>
            <a:off x="9256694" y="298036"/>
            <a:ext cx="1686572" cy="1290410"/>
            <a:chOff x="8832243" y="328667"/>
            <a:chExt cx="1859914" cy="1423035"/>
          </a:xfrm>
        </p:grpSpPr>
        <p:sp>
          <p:nvSpPr>
            <p:cNvPr id="18" name="object 18"/>
            <p:cNvSpPr/>
            <p:nvPr/>
          </p:nvSpPr>
          <p:spPr>
            <a:xfrm>
              <a:off x="9006979" y="328675"/>
              <a:ext cx="1685289" cy="1423035"/>
            </a:xfrm>
            <a:custGeom>
              <a:avLst/>
              <a:gdLst/>
              <a:ahLst/>
              <a:cxnLst/>
              <a:rect l="l" t="t" r="r" b="b"/>
              <a:pathLst>
                <a:path w="1685290" h="1423035">
                  <a:moveTo>
                    <a:pt x="1522209" y="259003"/>
                  </a:moveTo>
                  <a:lnTo>
                    <a:pt x="1038860" y="259003"/>
                  </a:lnTo>
                  <a:lnTo>
                    <a:pt x="446633" y="1200962"/>
                  </a:lnTo>
                  <a:lnTo>
                    <a:pt x="139496" y="1200962"/>
                  </a:lnTo>
                  <a:lnTo>
                    <a:pt x="0" y="1422831"/>
                  </a:lnTo>
                  <a:lnTo>
                    <a:pt x="856043" y="1422831"/>
                  </a:lnTo>
                  <a:lnTo>
                    <a:pt x="1237742" y="815809"/>
                  </a:lnTo>
                  <a:lnTo>
                    <a:pt x="1172197" y="815809"/>
                  </a:lnTo>
                  <a:lnTo>
                    <a:pt x="1522209" y="259003"/>
                  </a:lnTo>
                  <a:close/>
                </a:path>
                <a:path w="1685290" h="1423035">
                  <a:moveTo>
                    <a:pt x="1685023" y="0"/>
                  </a:moveTo>
                  <a:lnTo>
                    <a:pt x="1522209" y="259003"/>
                  </a:lnTo>
                  <a:lnTo>
                    <a:pt x="1587842" y="259003"/>
                  </a:lnTo>
                  <a:lnTo>
                    <a:pt x="1237742" y="815809"/>
                  </a:lnTo>
                  <a:lnTo>
                    <a:pt x="1685023" y="815809"/>
                  </a:lnTo>
                  <a:lnTo>
                    <a:pt x="1685023" y="0"/>
                  </a:lnTo>
                  <a:close/>
                </a:path>
              </a:pathLst>
            </a:custGeom>
            <a:solidFill>
              <a:srgbClr val="F3FAFE"/>
            </a:solidFill>
          </p:spPr>
          <p:txBody>
            <a:bodyPr wrap="square" lIns="0" tIns="0" rIns="0" bIns="0" rtlCol="0"/>
            <a:lstStyle/>
            <a:p>
              <a:endParaRPr sz="1632"/>
            </a:p>
          </p:txBody>
        </p:sp>
        <p:sp>
          <p:nvSpPr>
            <p:cNvPr id="19" name="object 19"/>
            <p:cNvSpPr/>
            <p:nvPr/>
          </p:nvSpPr>
          <p:spPr>
            <a:xfrm>
              <a:off x="9146485" y="587668"/>
              <a:ext cx="899794" cy="942340"/>
            </a:xfrm>
            <a:custGeom>
              <a:avLst/>
              <a:gdLst/>
              <a:ahLst/>
              <a:cxnLst/>
              <a:rect l="l" t="t" r="r" b="b"/>
              <a:pathLst>
                <a:path w="899795" h="942340">
                  <a:moveTo>
                    <a:pt x="899363" y="0"/>
                  </a:moveTo>
                  <a:lnTo>
                    <a:pt x="728751" y="0"/>
                  </a:lnTo>
                  <a:lnTo>
                    <a:pt x="596023" y="211150"/>
                  </a:lnTo>
                  <a:lnTo>
                    <a:pt x="459460" y="211150"/>
                  </a:lnTo>
                  <a:lnTo>
                    <a:pt x="0" y="941959"/>
                  </a:lnTo>
                  <a:lnTo>
                    <a:pt x="307124" y="941959"/>
                  </a:lnTo>
                  <a:lnTo>
                    <a:pt x="899363" y="0"/>
                  </a:lnTo>
                  <a:close/>
                </a:path>
              </a:pathLst>
            </a:custGeom>
            <a:solidFill>
              <a:srgbClr val="F0F8FB"/>
            </a:solidFill>
          </p:spPr>
          <p:txBody>
            <a:bodyPr wrap="square" lIns="0" tIns="0" rIns="0" bIns="0" rtlCol="0"/>
            <a:lstStyle/>
            <a:p>
              <a:endParaRPr sz="1632"/>
            </a:p>
          </p:txBody>
        </p:sp>
        <p:sp>
          <p:nvSpPr>
            <p:cNvPr id="20" name="object 20"/>
            <p:cNvSpPr/>
            <p:nvPr/>
          </p:nvSpPr>
          <p:spPr>
            <a:xfrm>
              <a:off x="9605950" y="587668"/>
              <a:ext cx="269875" cy="211454"/>
            </a:xfrm>
            <a:custGeom>
              <a:avLst/>
              <a:gdLst/>
              <a:ahLst/>
              <a:cxnLst/>
              <a:rect l="l" t="t" r="r" b="b"/>
              <a:pathLst>
                <a:path w="269875" h="211454">
                  <a:moveTo>
                    <a:pt x="269290" y="0"/>
                  </a:moveTo>
                  <a:lnTo>
                    <a:pt x="132753" y="0"/>
                  </a:lnTo>
                  <a:lnTo>
                    <a:pt x="0" y="211150"/>
                  </a:lnTo>
                  <a:lnTo>
                    <a:pt x="136563" y="211150"/>
                  </a:lnTo>
                  <a:lnTo>
                    <a:pt x="269290" y="0"/>
                  </a:lnTo>
                  <a:close/>
                </a:path>
              </a:pathLst>
            </a:custGeom>
            <a:solidFill>
              <a:srgbClr val="EDF3F6"/>
            </a:solidFill>
          </p:spPr>
          <p:txBody>
            <a:bodyPr wrap="square" lIns="0" tIns="0" rIns="0" bIns="0" rtlCol="0"/>
            <a:lstStyle/>
            <a:p>
              <a:endParaRPr sz="1632"/>
            </a:p>
          </p:txBody>
        </p:sp>
        <p:sp>
          <p:nvSpPr>
            <p:cNvPr id="21" name="object 21"/>
            <p:cNvSpPr/>
            <p:nvPr/>
          </p:nvSpPr>
          <p:spPr>
            <a:xfrm>
              <a:off x="8832243" y="1529626"/>
              <a:ext cx="314325" cy="222250"/>
            </a:xfrm>
            <a:custGeom>
              <a:avLst/>
              <a:gdLst/>
              <a:ahLst/>
              <a:cxnLst/>
              <a:rect l="l" t="t" r="r" b="b"/>
              <a:pathLst>
                <a:path w="314325" h="222250">
                  <a:moveTo>
                    <a:pt x="314236" y="0"/>
                  </a:moveTo>
                  <a:lnTo>
                    <a:pt x="139522" y="0"/>
                  </a:lnTo>
                  <a:lnTo>
                    <a:pt x="0" y="221869"/>
                  </a:lnTo>
                  <a:lnTo>
                    <a:pt x="174739" y="221869"/>
                  </a:lnTo>
                  <a:lnTo>
                    <a:pt x="314236" y="0"/>
                  </a:lnTo>
                  <a:close/>
                </a:path>
              </a:pathLst>
            </a:custGeom>
            <a:solidFill>
              <a:srgbClr val="F0F8FB"/>
            </a:solidFill>
          </p:spPr>
          <p:txBody>
            <a:bodyPr wrap="square" lIns="0" tIns="0" rIns="0" bIns="0" rtlCol="0"/>
            <a:lstStyle/>
            <a:p>
              <a:endParaRPr sz="1632"/>
            </a:p>
          </p:txBody>
        </p:sp>
        <p:sp>
          <p:nvSpPr>
            <p:cNvPr id="22" name="object 22"/>
            <p:cNvSpPr/>
            <p:nvPr/>
          </p:nvSpPr>
          <p:spPr>
            <a:xfrm>
              <a:off x="8971762" y="798817"/>
              <a:ext cx="634365" cy="730885"/>
            </a:xfrm>
            <a:custGeom>
              <a:avLst/>
              <a:gdLst/>
              <a:ahLst/>
              <a:cxnLst/>
              <a:rect l="l" t="t" r="r" b="b"/>
              <a:pathLst>
                <a:path w="634365" h="730885">
                  <a:moveTo>
                    <a:pt x="634187" y="0"/>
                  </a:moveTo>
                  <a:lnTo>
                    <a:pt x="459498" y="0"/>
                  </a:lnTo>
                  <a:lnTo>
                    <a:pt x="0" y="730808"/>
                  </a:lnTo>
                  <a:lnTo>
                    <a:pt x="174713" y="730808"/>
                  </a:lnTo>
                  <a:lnTo>
                    <a:pt x="634187" y="0"/>
                  </a:lnTo>
                  <a:close/>
                </a:path>
              </a:pathLst>
            </a:custGeom>
            <a:solidFill>
              <a:srgbClr val="EDF3F6"/>
            </a:solidFill>
          </p:spPr>
          <p:txBody>
            <a:bodyPr wrap="square" lIns="0" tIns="0" rIns="0" bIns="0" rtlCol="0"/>
            <a:lstStyle/>
            <a:p>
              <a:endParaRPr sz="1632"/>
            </a:p>
          </p:txBody>
        </p:sp>
        <p:sp>
          <p:nvSpPr>
            <p:cNvPr id="23" name="object 23"/>
            <p:cNvSpPr/>
            <p:nvPr/>
          </p:nvSpPr>
          <p:spPr>
            <a:xfrm>
              <a:off x="9431262" y="587668"/>
              <a:ext cx="307975" cy="211454"/>
            </a:xfrm>
            <a:custGeom>
              <a:avLst/>
              <a:gdLst/>
              <a:ahLst/>
              <a:cxnLst/>
              <a:rect l="l" t="t" r="r" b="b"/>
              <a:pathLst>
                <a:path w="307975" h="211454">
                  <a:moveTo>
                    <a:pt x="307441" y="0"/>
                  </a:moveTo>
                  <a:lnTo>
                    <a:pt x="132765" y="0"/>
                  </a:lnTo>
                  <a:lnTo>
                    <a:pt x="0" y="211150"/>
                  </a:lnTo>
                  <a:lnTo>
                    <a:pt x="174688" y="211150"/>
                  </a:lnTo>
                  <a:lnTo>
                    <a:pt x="307441" y="0"/>
                  </a:lnTo>
                  <a:close/>
                </a:path>
              </a:pathLst>
            </a:custGeom>
            <a:solidFill>
              <a:srgbClr val="ECEFF8"/>
            </a:solidFill>
          </p:spPr>
          <p:txBody>
            <a:bodyPr wrap="square" lIns="0" tIns="0" rIns="0" bIns="0" rtlCol="0"/>
            <a:lstStyle/>
            <a:p>
              <a:endParaRPr sz="1632"/>
            </a:p>
          </p:txBody>
        </p:sp>
        <p:sp>
          <p:nvSpPr>
            <p:cNvPr id="24" name="object 24"/>
            <p:cNvSpPr/>
            <p:nvPr/>
          </p:nvSpPr>
          <p:spPr>
            <a:xfrm>
              <a:off x="10179180" y="587668"/>
              <a:ext cx="415925" cy="556895"/>
            </a:xfrm>
            <a:custGeom>
              <a:avLst/>
              <a:gdLst/>
              <a:ahLst/>
              <a:cxnLst/>
              <a:rect l="l" t="t" r="r" b="b"/>
              <a:pathLst>
                <a:path w="415925" h="556894">
                  <a:moveTo>
                    <a:pt x="415645" y="0"/>
                  </a:moveTo>
                  <a:lnTo>
                    <a:pt x="350011" y="0"/>
                  </a:lnTo>
                  <a:lnTo>
                    <a:pt x="0" y="556806"/>
                  </a:lnTo>
                  <a:lnTo>
                    <a:pt x="65544" y="556806"/>
                  </a:lnTo>
                  <a:lnTo>
                    <a:pt x="415645" y="0"/>
                  </a:lnTo>
                  <a:close/>
                </a:path>
              </a:pathLst>
            </a:custGeom>
            <a:solidFill>
              <a:srgbClr val="F0F8FB"/>
            </a:solidFill>
          </p:spPr>
          <p:txBody>
            <a:bodyPr wrap="square" lIns="0" tIns="0" rIns="0" bIns="0" rtlCol="0"/>
            <a:lstStyle/>
            <a:p>
              <a:endParaRPr sz="1632"/>
            </a:p>
          </p:txBody>
        </p:sp>
      </p:grpSp>
      <p:grpSp>
        <p:nvGrpSpPr>
          <p:cNvPr id="25" name="object 25"/>
          <p:cNvGrpSpPr/>
          <p:nvPr/>
        </p:nvGrpSpPr>
        <p:grpSpPr>
          <a:xfrm>
            <a:off x="2189153" y="7"/>
            <a:ext cx="3047232" cy="2062582"/>
            <a:chOff x="1038316" y="8"/>
            <a:chExt cx="3360420" cy="2274570"/>
          </a:xfrm>
        </p:grpSpPr>
        <p:sp>
          <p:nvSpPr>
            <p:cNvPr id="26" name="object 26"/>
            <p:cNvSpPr/>
            <p:nvPr/>
          </p:nvSpPr>
          <p:spPr>
            <a:xfrm>
              <a:off x="1038316" y="1263074"/>
              <a:ext cx="1711960" cy="1011555"/>
            </a:xfrm>
            <a:custGeom>
              <a:avLst/>
              <a:gdLst/>
              <a:ahLst/>
              <a:cxnLst/>
              <a:rect l="l" t="t" r="r" b="b"/>
              <a:pathLst>
                <a:path w="1711960" h="1011555">
                  <a:moveTo>
                    <a:pt x="1711629" y="0"/>
                  </a:moveTo>
                  <a:lnTo>
                    <a:pt x="1661591" y="0"/>
                  </a:lnTo>
                  <a:lnTo>
                    <a:pt x="1320977" y="541705"/>
                  </a:lnTo>
                  <a:lnTo>
                    <a:pt x="295109" y="541705"/>
                  </a:lnTo>
                  <a:lnTo>
                    <a:pt x="0" y="1011097"/>
                  </a:lnTo>
                  <a:lnTo>
                    <a:pt x="1075905" y="1011097"/>
                  </a:lnTo>
                  <a:lnTo>
                    <a:pt x="1711629" y="0"/>
                  </a:lnTo>
                  <a:close/>
                </a:path>
              </a:pathLst>
            </a:custGeom>
            <a:solidFill>
              <a:srgbClr val="F3FAFE"/>
            </a:solidFill>
          </p:spPr>
          <p:txBody>
            <a:bodyPr wrap="square" lIns="0" tIns="0" rIns="0" bIns="0" rtlCol="0"/>
            <a:lstStyle/>
            <a:p>
              <a:endParaRPr sz="1632"/>
            </a:p>
          </p:txBody>
        </p:sp>
        <p:sp>
          <p:nvSpPr>
            <p:cNvPr id="27" name="object 27"/>
            <p:cNvSpPr/>
            <p:nvPr/>
          </p:nvSpPr>
          <p:spPr>
            <a:xfrm>
              <a:off x="2699901" y="970589"/>
              <a:ext cx="234315" cy="292735"/>
            </a:xfrm>
            <a:custGeom>
              <a:avLst/>
              <a:gdLst/>
              <a:ahLst/>
              <a:cxnLst/>
              <a:rect l="l" t="t" r="r" b="b"/>
              <a:pathLst>
                <a:path w="234314" h="292734">
                  <a:moveTo>
                    <a:pt x="233933" y="0"/>
                  </a:moveTo>
                  <a:lnTo>
                    <a:pt x="183908" y="0"/>
                  </a:lnTo>
                  <a:lnTo>
                    <a:pt x="0" y="292481"/>
                  </a:lnTo>
                  <a:lnTo>
                    <a:pt x="50050" y="292481"/>
                  </a:lnTo>
                  <a:lnTo>
                    <a:pt x="233933" y="0"/>
                  </a:lnTo>
                  <a:close/>
                </a:path>
              </a:pathLst>
            </a:custGeom>
            <a:solidFill>
              <a:srgbClr val="4FBCEA"/>
            </a:solidFill>
          </p:spPr>
          <p:txBody>
            <a:bodyPr wrap="square" lIns="0" tIns="0" rIns="0" bIns="0" rtlCol="0"/>
            <a:lstStyle/>
            <a:p>
              <a:endParaRPr sz="1632"/>
            </a:p>
          </p:txBody>
        </p:sp>
        <p:sp>
          <p:nvSpPr>
            <p:cNvPr id="28" name="object 28"/>
            <p:cNvSpPr/>
            <p:nvPr/>
          </p:nvSpPr>
          <p:spPr>
            <a:xfrm>
              <a:off x="2883799" y="8"/>
              <a:ext cx="1397635" cy="970915"/>
            </a:xfrm>
            <a:custGeom>
              <a:avLst/>
              <a:gdLst/>
              <a:ahLst/>
              <a:cxnLst/>
              <a:rect l="l" t="t" r="r" b="b"/>
              <a:pathLst>
                <a:path w="1397635" h="970915">
                  <a:moveTo>
                    <a:pt x="1397190" y="0"/>
                  </a:moveTo>
                  <a:lnTo>
                    <a:pt x="749909" y="0"/>
                  </a:lnTo>
                  <a:lnTo>
                    <a:pt x="544093" y="327380"/>
                  </a:lnTo>
                  <a:lnTo>
                    <a:pt x="404431" y="327380"/>
                  </a:lnTo>
                  <a:lnTo>
                    <a:pt x="0" y="970572"/>
                  </a:lnTo>
                  <a:lnTo>
                    <a:pt x="50038" y="970572"/>
                  </a:lnTo>
                  <a:lnTo>
                    <a:pt x="241617" y="665886"/>
                  </a:lnTo>
                  <a:lnTo>
                    <a:pt x="1096060" y="665886"/>
                  </a:lnTo>
                  <a:lnTo>
                    <a:pt x="1156779" y="569315"/>
                  </a:lnTo>
                  <a:lnTo>
                    <a:pt x="1039190" y="569315"/>
                  </a:lnTo>
                  <a:lnTo>
                    <a:pt x="1397190" y="0"/>
                  </a:lnTo>
                  <a:close/>
                </a:path>
              </a:pathLst>
            </a:custGeom>
            <a:solidFill>
              <a:srgbClr val="2A8FCE"/>
            </a:solidFill>
          </p:spPr>
          <p:txBody>
            <a:bodyPr wrap="square" lIns="0" tIns="0" rIns="0" bIns="0" rtlCol="0"/>
            <a:lstStyle/>
            <a:p>
              <a:endParaRPr sz="1632"/>
            </a:p>
          </p:txBody>
        </p:sp>
        <p:sp>
          <p:nvSpPr>
            <p:cNvPr id="29" name="object 29"/>
            <p:cNvSpPr/>
            <p:nvPr/>
          </p:nvSpPr>
          <p:spPr>
            <a:xfrm>
              <a:off x="3288220" y="12"/>
              <a:ext cx="1110615" cy="569595"/>
            </a:xfrm>
            <a:custGeom>
              <a:avLst/>
              <a:gdLst/>
              <a:ahLst/>
              <a:cxnLst/>
              <a:rect l="l" t="t" r="r" b="b"/>
              <a:pathLst>
                <a:path w="1110614" h="569595">
                  <a:moveTo>
                    <a:pt x="345490" y="0"/>
                  </a:moveTo>
                  <a:lnTo>
                    <a:pt x="205867" y="0"/>
                  </a:lnTo>
                  <a:lnTo>
                    <a:pt x="0" y="327380"/>
                  </a:lnTo>
                  <a:lnTo>
                    <a:pt x="139661" y="327380"/>
                  </a:lnTo>
                  <a:lnTo>
                    <a:pt x="345490" y="0"/>
                  </a:lnTo>
                  <a:close/>
                </a:path>
                <a:path w="1110614" h="569595">
                  <a:moveTo>
                    <a:pt x="1110297" y="0"/>
                  </a:moveTo>
                  <a:lnTo>
                    <a:pt x="992759" y="0"/>
                  </a:lnTo>
                  <a:lnTo>
                    <a:pt x="634758" y="569315"/>
                  </a:lnTo>
                  <a:lnTo>
                    <a:pt x="752348" y="569315"/>
                  </a:lnTo>
                  <a:lnTo>
                    <a:pt x="1110297" y="0"/>
                  </a:lnTo>
                  <a:close/>
                </a:path>
              </a:pathLst>
            </a:custGeom>
            <a:solidFill>
              <a:srgbClr val="296EB7"/>
            </a:solidFill>
          </p:spPr>
          <p:txBody>
            <a:bodyPr wrap="square" lIns="0" tIns="0" rIns="0" bIns="0" rtlCol="0"/>
            <a:lstStyle/>
            <a:p>
              <a:endParaRPr sz="1632"/>
            </a:p>
          </p:txBody>
        </p:sp>
        <p:sp>
          <p:nvSpPr>
            <p:cNvPr id="30" name="object 30"/>
            <p:cNvSpPr/>
            <p:nvPr/>
          </p:nvSpPr>
          <p:spPr>
            <a:xfrm>
              <a:off x="1333420" y="970589"/>
              <a:ext cx="1366520" cy="834390"/>
            </a:xfrm>
            <a:custGeom>
              <a:avLst/>
              <a:gdLst/>
              <a:ahLst/>
              <a:cxnLst/>
              <a:rect l="l" t="t" r="r" b="b"/>
              <a:pathLst>
                <a:path w="1366520" h="834389">
                  <a:moveTo>
                    <a:pt x="1035812" y="0"/>
                  </a:moveTo>
                  <a:lnTo>
                    <a:pt x="967079" y="0"/>
                  </a:lnTo>
                  <a:lnTo>
                    <a:pt x="747153" y="349821"/>
                  </a:lnTo>
                  <a:lnTo>
                    <a:pt x="304533" y="349821"/>
                  </a:lnTo>
                  <a:lnTo>
                    <a:pt x="0" y="834199"/>
                  </a:lnTo>
                  <a:lnTo>
                    <a:pt x="1025880" y="834199"/>
                  </a:lnTo>
                  <a:lnTo>
                    <a:pt x="1366481" y="292481"/>
                  </a:lnTo>
                  <a:lnTo>
                    <a:pt x="851916" y="292481"/>
                  </a:lnTo>
                  <a:lnTo>
                    <a:pt x="1035812" y="0"/>
                  </a:lnTo>
                  <a:close/>
                </a:path>
              </a:pathLst>
            </a:custGeom>
            <a:solidFill>
              <a:srgbClr val="4FBCEA"/>
            </a:solidFill>
          </p:spPr>
          <p:txBody>
            <a:bodyPr wrap="square" lIns="0" tIns="0" rIns="0" bIns="0" rtlCol="0"/>
            <a:lstStyle/>
            <a:p>
              <a:endParaRPr sz="1632"/>
            </a:p>
          </p:txBody>
        </p:sp>
        <p:sp>
          <p:nvSpPr>
            <p:cNvPr id="31" name="object 31"/>
            <p:cNvSpPr/>
            <p:nvPr/>
          </p:nvSpPr>
          <p:spPr>
            <a:xfrm>
              <a:off x="1637944" y="327392"/>
              <a:ext cx="1136015" cy="993140"/>
            </a:xfrm>
            <a:custGeom>
              <a:avLst/>
              <a:gdLst/>
              <a:ahLst/>
              <a:cxnLst/>
              <a:rect l="l" t="t" r="r" b="b"/>
              <a:pathLst>
                <a:path w="1136014" h="993140">
                  <a:moveTo>
                    <a:pt x="674192" y="0"/>
                  </a:moveTo>
                  <a:lnTo>
                    <a:pt x="624319" y="0"/>
                  </a:lnTo>
                  <a:lnTo>
                    <a:pt x="0" y="993013"/>
                  </a:lnTo>
                  <a:lnTo>
                    <a:pt x="442620" y="993013"/>
                  </a:lnTo>
                  <a:lnTo>
                    <a:pt x="662546" y="643204"/>
                  </a:lnTo>
                  <a:lnTo>
                    <a:pt x="269786" y="643204"/>
                  </a:lnTo>
                  <a:lnTo>
                    <a:pt x="674192" y="0"/>
                  </a:lnTo>
                  <a:close/>
                </a:path>
                <a:path w="1136014" h="993140">
                  <a:moveTo>
                    <a:pt x="1135697" y="0"/>
                  </a:moveTo>
                  <a:lnTo>
                    <a:pt x="1066927" y="0"/>
                  </a:lnTo>
                  <a:lnTo>
                    <a:pt x="662546" y="643204"/>
                  </a:lnTo>
                  <a:lnTo>
                    <a:pt x="731278" y="643204"/>
                  </a:lnTo>
                  <a:lnTo>
                    <a:pt x="1135697" y="0"/>
                  </a:lnTo>
                  <a:close/>
                </a:path>
              </a:pathLst>
            </a:custGeom>
            <a:solidFill>
              <a:srgbClr val="2A8FCE"/>
            </a:solidFill>
          </p:spPr>
          <p:txBody>
            <a:bodyPr wrap="square" lIns="0" tIns="0" rIns="0" bIns="0" rtlCol="0"/>
            <a:lstStyle/>
            <a:p>
              <a:endParaRPr sz="1632"/>
            </a:p>
          </p:txBody>
        </p:sp>
        <p:sp>
          <p:nvSpPr>
            <p:cNvPr id="32" name="object 32"/>
            <p:cNvSpPr/>
            <p:nvPr/>
          </p:nvSpPr>
          <p:spPr>
            <a:xfrm>
              <a:off x="1907730" y="12"/>
              <a:ext cx="1071880" cy="970915"/>
            </a:xfrm>
            <a:custGeom>
              <a:avLst/>
              <a:gdLst/>
              <a:ahLst/>
              <a:cxnLst/>
              <a:rect l="l" t="t" r="r" b="b"/>
              <a:pathLst>
                <a:path w="1071880" h="970915">
                  <a:moveTo>
                    <a:pt x="610247" y="0"/>
                  </a:moveTo>
                  <a:lnTo>
                    <a:pt x="560374" y="0"/>
                  </a:lnTo>
                  <a:lnTo>
                    <a:pt x="354533" y="327380"/>
                  </a:lnTo>
                  <a:lnTo>
                    <a:pt x="404393" y="327380"/>
                  </a:lnTo>
                  <a:lnTo>
                    <a:pt x="610247" y="0"/>
                  </a:lnTo>
                  <a:close/>
                </a:path>
                <a:path w="1071880" h="970915">
                  <a:moveTo>
                    <a:pt x="797140" y="327380"/>
                  </a:moveTo>
                  <a:lnTo>
                    <a:pt x="404406" y="327380"/>
                  </a:lnTo>
                  <a:lnTo>
                    <a:pt x="0" y="970584"/>
                  </a:lnTo>
                  <a:lnTo>
                    <a:pt x="392760" y="970584"/>
                  </a:lnTo>
                  <a:lnTo>
                    <a:pt x="797140" y="327380"/>
                  </a:lnTo>
                  <a:close/>
                </a:path>
                <a:path w="1071880" h="970915">
                  <a:moveTo>
                    <a:pt x="1071753" y="0"/>
                  </a:moveTo>
                  <a:lnTo>
                    <a:pt x="1002982" y="0"/>
                  </a:lnTo>
                  <a:lnTo>
                    <a:pt x="797140" y="327380"/>
                  </a:lnTo>
                  <a:lnTo>
                    <a:pt x="865911" y="327380"/>
                  </a:lnTo>
                  <a:lnTo>
                    <a:pt x="1071753" y="0"/>
                  </a:lnTo>
                  <a:close/>
                </a:path>
              </a:pathLst>
            </a:custGeom>
            <a:solidFill>
              <a:srgbClr val="296EB7"/>
            </a:solidFill>
          </p:spPr>
          <p:txBody>
            <a:bodyPr wrap="square" lIns="0" tIns="0" rIns="0" bIns="0" rtlCol="0"/>
            <a:lstStyle/>
            <a:p>
              <a:endParaRPr sz="1632"/>
            </a:p>
          </p:txBody>
        </p:sp>
        <p:sp>
          <p:nvSpPr>
            <p:cNvPr id="33" name="object 33"/>
            <p:cNvSpPr/>
            <p:nvPr/>
          </p:nvSpPr>
          <p:spPr>
            <a:xfrm>
              <a:off x="2312144" y="8"/>
              <a:ext cx="598805" cy="327660"/>
            </a:xfrm>
            <a:custGeom>
              <a:avLst/>
              <a:gdLst/>
              <a:ahLst/>
              <a:cxnLst/>
              <a:rect l="l" t="t" r="r" b="b"/>
              <a:pathLst>
                <a:path w="598805" h="327660">
                  <a:moveTo>
                    <a:pt x="598576" y="0"/>
                  </a:moveTo>
                  <a:lnTo>
                    <a:pt x="205841" y="0"/>
                  </a:lnTo>
                  <a:lnTo>
                    <a:pt x="0" y="327380"/>
                  </a:lnTo>
                  <a:lnTo>
                    <a:pt x="392734" y="327380"/>
                  </a:lnTo>
                  <a:lnTo>
                    <a:pt x="598576" y="0"/>
                  </a:lnTo>
                  <a:close/>
                </a:path>
              </a:pathLst>
            </a:custGeom>
            <a:solidFill>
              <a:srgbClr val="2758A8"/>
            </a:solidFill>
          </p:spPr>
          <p:txBody>
            <a:bodyPr wrap="square" lIns="0" tIns="0" rIns="0" bIns="0" rtlCol="0"/>
            <a:lstStyle/>
            <a:p>
              <a:endParaRPr sz="1632"/>
            </a:p>
          </p:txBody>
        </p:sp>
        <p:sp>
          <p:nvSpPr>
            <p:cNvPr id="34" name="object 34"/>
            <p:cNvSpPr/>
            <p:nvPr/>
          </p:nvSpPr>
          <p:spPr>
            <a:xfrm>
              <a:off x="2185330" y="970589"/>
              <a:ext cx="698500" cy="292735"/>
            </a:xfrm>
            <a:custGeom>
              <a:avLst/>
              <a:gdLst/>
              <a:ahLst/>
              <a:cxnLst/>
              <a:rect l="l" t="t" r="r" b="b"/>
              <a:pathLst>
                <a:path w="698500" h="292734">
                  <a:moveTo>
                    <a:pt x="698474" y="0"/>
                  </a:moveTo>
                  <a:lnTo>
                    <a:pt x="183895" y="0"/>
                  </a:lnTo>
                  <a:lnTo>
                    <a:pt x="0" y="292481"/>
                  </a:lnTo>
                  <a:lnTo>
                    <a:pt x="514578" y="292481"/>
                  </a:lnTo>
                  <a:lnTo>
                    <a:pt x="698474" y="0"/>
                  </a:lnTo>
                  <a:close/>
                </a:path>
              </a:pathLst>
            </a:custGeom>
            <a:solidFill>
              <a:srgbClr val="2A8FCE"/>
            </a:solidFill>
          </p:spPr>
          <p:txBody>
            <a:bodyPr wrap="square" lIns="0" tIns="0" rIns="0" bIns="0" rtlCol="0"/>
            <a:lstStyle/>
            <a:p>
              <a:endParaRPr sz="1632"/>
            </a:p>
          </p:txBody>
        </p:sp>
        <p:sp>
          <p:nvSpPr>
            <p:cNvPr id="35" name="object 35"/>
            <p:cNvSpPr/>
            <p:nvPr/>
          </p:nvSpPr>
          <p:spPr>
            <a:xfrm>
              <a:off x="2369235" y="327392"/>
              <a:ext cx="919480" cy="643255"/>
            </a:xfrm>
            <a:custGeom>
              <a:avLst/>
              <a:gdLst/>
              <a:ahLst/>
              <a:cxnLst/>
              <a:rect l="l" t="t" r="r" b="b"/>
              <a:pathLst>
                <a:path w="919479" h="643255">
                  <a:moveTo>
                    <a:pt x="918997" y="0"/>
                  </a:moveTo>
                  <a:lnTo>
                    <a:pt x="404406" y="0"/>
                  </a:lnTo>
                  <a:lnTo>
                    <a:pt x="0" y="643204"/>
                  </a:lnTo>
                  <a:lnTo>
                    <a:pt x="514565" y="643204"/>
                  </a:lnTo>
                  <a:lnTo>
                    <a:pt x="918997" y="0"/>
                  </a:lnTo>
                  <a:close/>
                </a:path>
              </a:pathLst>
            </a:custGeom>
            <a:solidFill>
              <a:srgbClr val="296EB7"/>
            </a:solidFill>
          </p:spPr>
          <p:txBody>
            <a:bodyPr wrap="square" lIns="0" tIns="0" rIns="0" bIns="0" rtlCol="0"/>
            <a:lstStyle/>
            <a:p>
              <a:endParaRPr sz="1632"/>
            </a:p>
          </p:txBody>
        </p:sp>
        <p:sp>
          <p:nvSpPr>
            <p:cNvPr id="36" name="object 36"/>
            <p:cNvSpPr/>
            <p:nvPr/>
          </p:nvSpPr>
          <p:spPr>
            <a:xfrm>
              <a:off x="2773653" y="8"/>
              <a:ext cx="720725" cy="327660"/>
            </a:xfrm>
            <a:custGeom>
              <a:avLst/>
              <a:gdLst/>
              <a:ahLst/>
              <a:cxnLst/>
              <a:rect l="l" t="t" r="r" b="b"/>
              <a:pathLst>
                <a:path w="720725" h="327660">
                  <a:moveTo>
                    <a:pt x="720432" y="0"/>
                  </a:moveTo>
                  <a:lnTo>
                    <a:pt x="205841" y="0"/>
                  </a:lnTo>
                  <a:lnTo>
                    <a:pt x="0" y="327380"/>
                  </a:lnTo>
                  <a:lnTo>
                    <a:pt x="514578" y="327380"/>
                  </a:lnTo>
                  <a:lnTo>
                    <a:pt x="720432" y="0"/>
                  </a:lnTo>
                  <a:close/>
                </a:path>
              </a:pathLst>
            </a:custGeom>
            <a:solidFill>
              <a:srgbClr val="2758A8"/>
            </a:solidFill>
          </p:spPr>
          <p:txBody>
            <a:bodyPr wrap="square" lIns="0" tIns="0" rIns="0" bIns="0" rtlCol="0"/>
            <a:lstStyle/>
            <a:p>
              <a:endParaRPr sz="1632"/>
            </a:p>
          </p:txBody>
        </p:sp>
      </p:grpSp>
      <p:grpSp>
        <p:nvGrpSpPr>
          <p:cNvPr id="37" name="object 37"/>
          <p:cNvGrpSpPr/>
          <p:nvPr/>
        </p:nvGrpSpPr>
        <p:grpSpPr>
          <a:xfrm>
            <a:off x="6287900" y="8"/>
            <a:ext cx="677739" cy="604034"/>
            <a:chOff x="5558323" y="8"/>
            <a:chExt cx="747395" cy="666115"/>
          </a:xfrm>
        </p:grpSpPr>
        <p:sp>
          <p:nvSpPr>
            <p:cNvPr id="38" name="object 38"/>
            <p:cNvSpPr/>
            <p:nvPr/>
          </p:nvSpPr>
          <p:spPr>
            <a:xfrm>
              <a:off x="5558323" y="569324"/>
              <a:ext cx="389255" cy="97155"/>
            </a:xfrm>
            <a:custGeom>
              <a:avLst/>
              <a:gdLst/>
              <a:ahLst/>
              <a:cxnLst/>
              <a:rect l="l" t="t" r="r" b="b"/>
              <a:pathLst>
                <a:path w="389254" h="97154">
                  <a:moveTo>
                    <a:pt x="388835" y="0"/>
                  </a:moveTo>
                  <a:lnTo>
                    <a:pt x="60731" y="0"/>
                  </a:lnTo>
                  <a:lnTo>
                    <a:pt x="0" y="96570"/>
                  </a:lnTo>
                  <a:lnTo>
                    <a:pt x="328129" y="96570"/>
                  </a:lnTo>
                  <a:lnTo>
                    <a:pt x="388835" y="0"/>
                  </a:lnTo>
                  <a:close/>
                </a:path>
              </a:pathLst>
            </a:custGeom>
            <a:solidFill>
              <a:srgbClr val="4FBCEA"/>
            </a:solidFill>
          </p:spPr>
          <p:txBody>
            <a:bodyPr wrap="square" lIns="0" tIns="0" rIns="0" bIns="0" rtlCol="0"/>
            <a:lstStyle/>
            <a:p>
              <a:endParaRPr sz="1632"/>
            </a:p>
          </p:txBody>
        </p:sp>
        <p:sp>
          <p:nvSpPr>
            <p:cNvPr id="39" name="object 39"/>
            <p:cNvSpPr/>
            <p:nvPr/>
          </p:nvSpPr>
          <p:spPr>
            <a:xfrm>
              <a:off x="5619055" y="8"/>
              <a:ext cx="686435" cy="569595"/>
            </a:xfrm>
            <a:custGeom>
              <a:avLst/>
              <a:gdLst/>
              <a:ahLst/>
              <a:cxnLst/>
              <a:rect l="l" t="t" r="r" b="b"/>
              <a:pathLst>
                <a:path w="686435" h="569595">
                  <a:moveTo>
                    <a:pt x="686066" y="0"/>
                  </a:moveTo>
                  <a:lnTo>
                    <a:pt x="357987" y="0"/>
                  </a:lnTo>
                  <a:lnTo>
                    <a:pt x="0" y="569315"/>
                  </a:lnTo>
                  <a:lnTo>
                    <a:pt x="328104" y="569315"/>
                  </a:lnTo>
                  <a:lnTo>
                    <a:pt x="686066" y="0"/>
                  </a:lnTo>
                  <a:close/>
                </a:path>
              </a:pathLst>
            </a:custGeom>
            <a:solidFill>
              <a:srgbClr val="2A8FCE"/>
            </a:solidFill>
          </p:spPr>
          <p:txBody>
            <a:bodyPr wrap="square" lIns="0" tIns="0" rIns="0" bIns="0" rtlCol="0"/>
            <a:lstStyle/>
            <a:p>
              <a:endParaRPr sz="1632"/>
            </a:p>
          </p:txBody>
        </p:sp>
      </p:grpSp>
      <p:grpSp>
        <p:nvGrpSpPr>
          <p:cNvPr id="40" name="object 40"/>
          <p:cNvGrpSpPr/>
          <p:nvPr/>
        </p:nvGrpSpPr>
        <p:grpSpPr>
          <a:xfrm>
            <a:off x="4856553" y="8"/>
            <a:ext cx="1811525" cy="604034"/>
            <a:chOff x="3979865" y="8"/>
            <a:chExt cx="1997710" cy="666115"/>
          </a:xfrm>
        </p:grpSpPr>
        <p:sp>
          <p:nvSpPr>
            <p:cNvPr id="41" name="object 41"/>
            <p:cNvSpPr/>
            <p:nvPr/>
          </p:nvSpPr>
          <p:spPr>
            <a:xfrm>
              <a:off x="5019365" y="569324"/>
              <a:ext cx="167640" cy="97155"/>
            </a:xfrm>
            <a:custGeom>
              <a:avLst/>
              <a:gdLst/>
              <a:ahLst/>
              <a:cxnLst/>
              <a:rect l="l" t="t" r="r" b="b"/>
              <a:pathLst>
                <a:path w="167639" h="97154">
                  <a:moveTo>
                    <a:pt x="167182" y="0"/>
                  </a:moveTo>
                  <a:lnTo>
                    <a:pt x="60718" y="0"/>
                  </a:lnTo>
                  <a:lnTo>
                    <a:pt x="0" y="96570"/>
                  </a:lnTo>
                  <a:lnTo>
                    <a:pt x="106451" y="96570"/>
                  </a:lnTo>
                  <a:lnTo>
                    <a:pt x="167182" y="0"/>
                  </a:lnTo>
                  <a:close/>
                </a:path>
              </a:pathLst>
            </a:custGeom>
            <a:solidFill>
              <a:srgbClr val="4FBCEA"/>
            </a:solidFill>
          </p:spPr>
          <p:txBody>
            <a:bodyPr wrap="square" lIns="0" tIns="0" rIns="0" bIns="0" rtlCol="0"/>
            <a:lstStyle/>
            <a:p>
              <a:endParaRPr sz="1632"/>
            </a:p>
          </p:txBody>
        </p:sp>
        <p:sp>
          <p:nvSpPr>
            <p:cNvPr id="42" name="object 42"/>
            <p:cNvSpPr/>
            <p:nvPr/>
          </p:nvSpPr>
          <p:spPr>
            <a:xfrm>
              <a:off x="5080076" y="12"/>
              <a:ext cx="539115" cy="666115"/>
            </a:xfrm>
            <a:custGeom>
              <a:avLst/>
              <a:gdLst/>
              <a:ahLst/>
              <a:cxnLst/>
              <a:rect l="l" t="t" r="r" b="b"/>
              <a:pathLst>
                <a:path w="539114" h="666115">
                  <a:moveTo>
                    <a:pt x="464502" y="0"/>
                  </a:moveTo>
                  <a:lnTo>
                    <a:pt x="357936" y="0"/>
                  </a:lnTo>
                  <a:lnTo>
                    <a:pt x="0" y="569315"/>
                  </a:lnTo>
                  <a:lnTo>
                    <a:pt x="106464" y="569315"/>
                  </a:lnTo>
                  <a:lnTo>
                    <a:pt x="464502" y="0"/>
                  </a:lnTo>
                  <a:close/>
                </a:path>
                <a:path w="539114" h="666115">
                  <a:moveTo>
                    <a:pt x="538975" y="569315"/>
                  </a:moveTo>
                  <a:lnTo>
                    <a:pt x="106464" y="569315"/>
                  </a:lnTo>
                  <a:lnTo>
                    <a:pt x="45732" y="665886"/>
                  </a:lnTo>
                  <a:lnTo>
                    <a:pt x="478243" y="665886"/>
                  </a:lnTo>
                  <a:lnTo>
                    <a:pt x="538975" y="569315"/>
                  </a:lnTo>
                  <a:close/>
                </a:path>
              </a:pathLst>
            </a:custGeom>
            <a:solidFill>
              <a:srgbClr val="2A8FCE"/>
            </a:solidFill>
          </p:spPr>
          <p:txBody>
            <a:bodyPr wrap="square" lIns="0" tIns="0" rIns="0" bIns="0" rtlCol="0"/>
            <a:lstStyle/>
            <a:p>
              <a:endParaRPr sz="1632"/>
            </a:p>
          </p:txBody>
        </p:sp>
        <p:sp>
          <p:nvSpPr>
            <p:cNvPr id="43" name="object 43"/>
            <p:cNvSpPr/>
            <p:nvPr/>
          </p:nvSpPr>
          <p:spPr>
            <a:xfrm>
              <a:off x="5186540" y="8"/>
              <a:ext cx="790575" cy="569595"/>
            </a:xfrm>
            <a:custGeom>
              <a:avLst/>
              <a:gdLst/>
              <a:ahLst/>
              <a:cxnLst/>
              <a:rect l="l" t="t" r="r" b="b"/>
              <a:pathLst>
                <a:path w="790575" h="569595">
                  <a:moveTo>
                    <a:pt x="790498" y="0"/>
                  </a:moveTo>
                  <a:lnTo>
                    <a:pt x="358051" y="0"/>
                  </a:lnTo>
                  <a:lnTo>
                    <a:pt x="0" y="569315"/>
                  </a:lnTo>
                  <a:lnTo>
                    <a:pt x="432511" y="569315"/>
                  </a:lnTo>
                  <a:lnTo>
                    <a:pt x="790498" y="0"/>
                  </a:lnTo>
                  <a:close/>
                </a:path>
              </a:pathLst>
            </a:custGeom>
            <a:solidFill>
              <a:srgbClr val="296EB7"/>
            </a:solidFill>
          </p:spPr>
          <p:txBody>
            <a:bodyPr wrap="square" lIns="0" tIns="0" rIns="0" bIns="0" rtlCol="0"/>
            <a:lstStyle/>
            <a:p>
              <a:endParaRPr sz="1632"/>
            </a:p>
          </p:txBody>
        </p:sp>
        <p:sp>
          <p:nvSpPr>
            <p:cNvPr id="44" name="object 44"/>
            <p:cNvSpPr/>
            <p:nvPr/>
          </p:nvSpPr>
          <p:spPr>
            <a:xfrm>
              <a:off x="4681573" y="569324"/>
              <a:ext cx="398780" cy="97155"/>
            </a:xfrm>
            <a:custGeom>
              <a:avLst/>
              <a:gdLst/>
              <a:ahLst/>
              <a:cxnLst/>
              <a:rect l="l" t="t" r="r" b="b"/>
              <a:pathLst>
                <a:path w="398779" h="97154">
                  <a:moveTo>
                    <a:pt x="398513" y="0"/>
                  </a:moveTo>
                  <a:lnTo>
                    <a:pt x="60731" y="0"/>
                  </a:lnTo>
                  <a:lnTo>
                    <a:pt x="0" y="96570"/>
                  </a:lnTo>
                  <a:lnTo>
                    <a:pt x="337794" y="96570"/>
                  </a:lnTo>
                  <a:lnTo>
                    <a:pt x="398513" y="0"/>
                  </a:lnTo>
                  <a:close/>
                </a:path>
              </a:pathLst>
            </a:custGeom>
            <a:solidFill>
              <a:srgbClr val="4FBCE7"/>
            </a:solidFill>
          </p:spPr>
          <p:txBody>
            <a:bodyPr wrap="square" lIns="0" tIns="0" rIns="0" bIns="0" rtlCol="0"/>
            <a:lstStyle/>
            <a:p>
              <a:endParaRPr sz="1632"/>
            </a:p>
          </p:txBody>
        </p:sp>
        <p:sp>
          <p:nvSpPr>
            <p:cNvPr id="45" name="object 45"/>
            <p:cNvSpPr/>
            <p:nvPr/>
          </p:nvSpPr>
          <p:spPr>
            <a:xfrm>
              <a:off x="3979862" y="12"/>
              <a:ext cx="1458595" cy="666115"/>
            </a:xfrm>
            <a:custGeom>
              <a:avLst/>
              <a:gdLst/>
              <a:ahLst/>
              <a:cxnLst/>
              <a:rect l="l" t="t" r="r" b="b"/>
              <a:pathLst>
                <a:path w="1458595" h="666115">
                  <a:moveTo>
                    <a:pt x="1458150" y="0"/>
                  </a:moveTo>
                  <a:lnTo>
                    <a:pt x="1120381" y="0"/>
                  </a:lnTo>
                  <a:lnTo>
                    <a:pt x="762431" y="569315"/>
                  </a:lnTo>
                  <a:lnTo>
                    <a:pt x="60718" y="569315"/>
                  </a:lnTo>
                  <a:lnTo>
                    <a:pt x="0" y="665886"/>
                  </a:lnTo>
                  <a:lnTo>
                    <a:pt x="701713" y="665886"/>
                  </a:lnTo>
                  <a:lnTo>
                    <a:pt x="762444" y="569315"/>
                  </a:lnTo>
                  <a:lnTo>
                    <a:pt x="1100213" y="569315"/>
                  </a:lnTo>
                  <a:lnTo>
                    <a:pt x="1458150" y="0"/>
                  </a:lnTo>
                  <a:close/>
                </a:path>
              </a:pathLst>
            </a:custGeom>
            <a:solidFill>
              <a:srgbClr val="2B8DCC"/>
            </a:solidFill>
          </p:spPr>
          <p:txBody>
            <a:bodyPr wrap="square" lIns="0" tIns="0" rIns="0" bIns="0" rtlCol="0"/>
            <a:lstStyle/>
            <a:p>
              <a:endParaRPr sz="1632"/>
            </a:p>
          </p:txBody>
        </p:sp>
        <p:sp>
          <p:nvSpPr>
            <p:cNvPr id="46" name="object 46"/>
            <p:cNvSpPr/>
            <p:nvPr/>
          </p:nvSpPr>
          <p:spPr>
            <a:xfrm>
              <a:off x="4040585" y="8"/>
              <a:ext cx="1059815" cy="569595"/>
            </a:xfrm>
            <a:custGeom>
              <a:avLst/>
              <a:gdLst/>
              <a:ahLst/>
              <a:cxnLst/>
              <a:rect l="l" t="t" r="r" b="b"/>
              <a:pathLst>
                <a:path w="1059814" h="569595">
                  <a:moveTo>
                    <a:pt x="1059662" y="0"/>
                  </a:moveTo>
                  <a:lnTo>
                    <a:pt x="357936" y="0"/>
                  </a:lnTo>
                  <a:lnTo>
                    <a:pt x="0" y="569315"/>
                  </a:lnTo>
                  <a:lnTo>
                    <a:pt x="701725" y="569315"/>
                  </a:lnTo>
                  <a:lnTo>
                    <a:pt x="1059662" y="0"/>
                  </a:lnTo>
                  <a:close/>
                </a:path>
              </a:pathLst>
            </a:custGeom>
            <a:solidFill>
              <a:srgbClr val="276FB7"/>
            </a:solidFill>
          </p:spPr>
          <p:txBody>
            <a:bodyPr wrap="square" lIns="0" tIns="0" rIns="0" bIns="0" rtlCol="0"/>
            <a:lstStyle/>
            <a:p>
              <a:endParaRPr sz="1632"/>
            </a:p>
          </p:txBody>
        </p:sp>
      </p:grpSp>
      <p:sp>
        <p:nvSpPr>
          <p:cNvPr id="47" name="object 47"/>
          <p:cNvSpPr/>
          <p:nvPr/>
        </p:nvSpPr>
        <p:spPr>
          <a:xfrm>
            <a:off x="5813956" y="1208258"/>
            <a:ext cx="608064" cy="734169"/>
          </a:xfrm>
          <a:custGeom>
            <a:avLst/>
            <a:gdLst/>
            <a:ahLst/>
            <a:cxnLst/>
            <a:rect l="l" t="t" r="r" b="b"/>
            <a:pathLst>
              <a:path w="670560" h="809625">
                <a:moveTo>
                  <a:pt x="670178" y="0"/>
                </a:moveTo>
                <a:lnTo>
                  <a:pt x="508927" y="0"/>
                </a:lnTo>
                <a:lnTo>
                  <a:pt x="0" y="809396"/>
                </a:lnTo>
                <a:lnTo>
                  <a:pt x="161289" y="809396"/>
                </a:lnTo>
                <a:lnTo>
                  <a:pt x="670178" y="0"/>
                </a:lnTo>
                <a:close/>
              </a:path>
            </a:pathLst>
          </a:custGeom>
          <a:solidFill>
            <a:srgbClr val="F3FAFE"/>
          </a:solidFill>
        </p:spPr>
        <p:txBody>
          <a:bodyPr wrap="square" lIns="0" tIns="0" rIns="0" bIns="0" rtlCol="0"/>
          <a:lstStyle/>
          <a:p>
            <a:endParaRPr sz="1632"/>
          </a:p>
        </p:txBody>
      </p:sp>
      <p:grpSp>
        <p:nvGrpSpPr>
          <p:cNvPr id="48" name="object 48"/>
          <p:cNvGrpSpPr/>
          <p:nvPr/>
        </p:nvGrpSpPr>
        <p:grpSpPr>
          <a:xfrm>
            <a:off x="6275451" y="8"/>
            <a:ext cx="3957602" cy="1208643"/>
            <a:chOff x="5544594" y="8"/>
            <a:chExt cx="4364355" cy="1332865"/>
          </a:xfrm>
        </p:grpSpPr>
        <p:sp>
          <p:nvSpPr>
            <p:cNvPr id="49" name="object 49"/>
            <p:cNvSpPr/>
            <p:nvPr/>
          </p:nvSpPr>
          <p:spPr>
            <a:xfrm>
              <a:off x="7380404" y="8"/>
              <a:ext cx="643255" cy="86360"/>
            </a:xfrm>
            <a:custGeom>
              <a:avLst/>
              <a:gdLst/>
              <a:ahLst/>
              <a:cxnLst/>
              <a:rect l="l" t="t" r="r" b="b"/>
              <a:pathLst>
                <a:path w="643254" h="86360">
                  <a:moveTo>
                    <a:pt x="643153" y="0"/>
                  </a:moveTo>
                  <a:lnTo>
                    <a:pt x="53962" y="0"/>
                  </a:lnTo>
                  <a:lnTo>
                    <a:pt x="0" y="85826"/>
                  </a:lnTo>
                  <a:lnTo>
                    <a:pt x="56070" y="85826"/>
                  </a:lnTo>
                  <a:lnTo>
                    <a:pt x="85217" y="39484"/>
                  </a:lnTo>
                  <a:lnTo>
                    <a:pt x="618324" y="39484"/>
                  </a:lnTo>
                  <a:lnTo>
                    <a:pt x="643153" y="0"/>
                  </a:lnTo>
                  <a:close/>
                </a:path>
              </a:pathLst>
            </a:custGeom>
            <a:solidFill>
              <a:srgbClr val="F3FAFE"/>
            </a:solidFill>
          </p:spPr>
          <p:txBody>
            <a:bodyPr wrap="square" lIns="0" tIns="0" rIns="0" bIns="0" rtlCol="0"/>
            <a:lstStyle/>
            <a:p>
              <a:endParaRPr sz="1632"/>
            </a:p>
          </p:txBody>
        </p:sp>
        <p:sp>
          <p:nvSpPr>
            <p:cNvPr id="50" name="object 50"/>
            <p:cNvSpPr/>
            <p:nvPr/>
          </p:nvSpPr>
          <p:spPr>
            <a:xfrm>
              <a:off x="5544591" y="12"/>
              <a:ext cx="1892300" cy="1332865"/>
            </a:xfrm>
            <a:custGeom>
              <a:avLst/>
              <a:gdLst/>
              <a:ahLst/>
              <a:cxnLst/>
              <a:rect l="l" t="t" r="r" b="b"/>
              <a:pathLst>
                <a:path w="1892300" h="1332865">
                  <a:moveTo>
                    <a:pt x="1040612" y="841476"/>
                  </a:moveTo>
                  <a:lnTo>
                    <a:pt x="308660" y="841476"/>
                  </a:lnTo>
                  <a:lnTo>
                    <a:pt x="0" y="1332433"/>
                  </a:lnTo>
                  <a:lnTo>
                    <a:pt x="161251" y="1332433"/>
                  </a:lnTo>
                  <a:lnTo>
                    <a:pt x="400926" y="951204"/>
                  </a:lnTo>
                  <a:lnTo>
                    <a:pt x="971638" y="951204"/>
                  </a:lnTo>
                  <a:lnTo>
                    <a:pt x="1040612" y="841476"/>
                  </a:lnTo>
                  <a:close/>
                </a:path>
                <a:path w="1892300" h="1332865">
                  <a:moveTo>
                    <a:pt x="1889772" y="0"/>
                  </a:moveTo>
                  <a:lnTo>
                    <a:pt x="1697177" y="0"/>
                  </a:lnTo>
                  <a:lnTo>
                    <a:pt x="1643202" y="85826"/>
                  </a:lnTo>
                  <a:lnTo>
                    <a:pt x="1835810" y="85826"/>
                  </a:lnTo>
                  <a:lnTo>
                    <a:pt x="1889772" y="0"/>
                  </a:lnTo>
                  <a:close/>
                </a:path>
                <a:path w="1892300" h="1332865">
                  <a:moveTo>
                    <a:pt x="1891868" y="85826"/>
                  </a:moveTo>
                  <a:lnTo>
                    <a:pt x="1835810" y="85826"/>
                  </a:lnTo>
                  <a:lnTo>
                    <a:pt x="1291755" y="951217"/>
                  </a:lnTo>
                  <a:lnTo>
                    <a:pt x="1347774" y="951217"/>
                  </a:lnTo>
                  <a:lnTo>
                    <a:pt x="1891868" y="85826"/>
                  </a:lnTo>
                  <a:close/>
                </a:path>
              </a:pathLst>
            </a:custGeom>
            <a:solidFill>
              <a:srgbClr val="F0F8FB"/>
            </a:solidFill>
          </p:spPr>
          <p:txBody>
            <a:bodyPr wrap="square" lIns="0" tIns="0" rIns="0" bIns="0" rtlCol="0"/>
            <a:lstStyle/>
            <a:p>
              <a:endParaRPr sz="1632"/>
            </a:p>
          </p:txBody>
        </p:sp>
        <p:sp>
          <p:nvSpPr>
            <p:cNvPr id="51" name="object 51"/>
            <p:cNvSpPr/>
            <p:nvPr/>
          </p:nvSpPr>
          <p:spPr>
            <a:xfrm>
              <a:off x="5853258" y="8"/>
              <a:ext cx="1388745" cy="842010"/>
            </a:xfrm>
            <a:custGeom>
              <a:avLst/>
              <a:gdLst/>
              <a:ahLst/>
              <a:cxnLst/>
              <a:rect l="l" t="t" r="r" b="b"/>
              <a:pathLst>
                <a:path w="1388745" h="842010">
                  <a:moveTo>
                    <a:pt x="1388516" y="0"/>
                  </a:moveTo>
                  <a:lnTo>
                    <a:pt x="715035" y="0"/>
                  </a:lnTo>
                  <a:lnTo>
                    <a:pt x="357047" y="569315"/>
                  </a:lnTo>
                  <a:lnTo>
                    <a:pt x="93891" y="569315"/>
                  </a:lnTo>
                  <a:lnTo>
                    <a:pt x="33185" y="665886"/>
                  </a:lnTo>
                  <a:lnTo>
                    <a:pt x="110401" y="665886"/>
                  </a:lnTo>
                  <a:lnTo>
                    <a:pt x="0" y="841476"/>
                  </a:lnTo>
                  <a:lnTo>
                    <a:pt x="731951" y="841476"/>
                  </a:lnTo>
                  <a:lnTo>
                    <a:pt x="1207046" y="85826"/>
                  </a:lnTo>
                  <a:lnTo>
                    <a:pt x="1334528" y="85826"/>
                  </a:lnTo>
                  <a:lnTo>
                    <a:pt x="1388516" y="0"/>
                  </a:lnTo>
                  <a:close/>
                </a:path>
              </a:pathLst>
            </a:custGeom>
            <a:solidFill>
              <a:srgbClr val="4FBCE7"/>
            </a:solidFill>
          </p:spPr>
          <p:txBody>
            <a:bodyPr wrap="square" lIns="0" tIns="0" rIns="0" bIns="0" rtlCol="0"/>
            <a:lstStyle/>
            <a:p>
              <a:endParaRPr sz="1632"/>
            </a:p>
          </p:txBody>
        </p:sp>
        <p:sp>
          <p:nvSpPr>
            <p:cNvPr id="52" name="object 52"/>
            <p:cNvSpPr/>
            <p:nvPr/>
          </p:nvSpPr>
          <p:spPr>
            <a:xfrm>
              <a:off x="5947159" y="8"/>
              <a:ext cx="621665" cy="569595"/>
            </a:xfrm>
            <a:custGeom>
              <a:avLst/>
              <a:gdLst/>
              <a:ahLst/>
              <a:cxnLst/>
              <a:rect l="l" t="t" r="r" b="b"/>
              <a:pathLst>
                <a:path w="621665" h="569595">
                  <a:moveTo>
                    <a:pt x="621131" y="0"/>
                  </a:moveTo>
                  <a:lnTo>
                    <a:pt x="357962" y="0"/>
                  </a:lnTo>
                  <a:lnTo>
                    <a:pt x="0" y="569315"/>
                  </a:lnTo>
                  <a:lnTo>
                    <a:pt x="263143" y="569315"/>
                  </a:lnTo>
                  <a:lnTo>
                    <a:pt x="621131" y="0"/>
                  </a:lnTo>
                  <a:close/>
                </a:path>
              </a:pathLst>
            </a:custGeom>
            <a:solidFill>
              <a:srgbClr val="2B8DCC"/>
            </a:solidFill>
          </p:spPr>
          <p:txBody>
            <a:bodyPr wrap="square" lIns="0" tIns="0" rIns="0" bIns="0" rtlCol="0"/>
            <a:lstStyle/>
            <a:p>
              <a:endParaRPr sz="1632"/>
            </a:p>
          </p:txBody>
        </p:sp>
        <p:sp>
          <p:nvSpPr>
            <p:cNvPr id="53" name="object 53"/>
            <p:cNvSpPr/>
            <p:nvPr/>
          </p:nvSpPr>
          <p:spPr>
            <a:xfrm>
              <a:off x="6516227" y="85831"/>
              <a:ext cx="864235" cy="865505"/>
            </a:xfrm>
            <a:custGeom>
              <a:avLst/>
              <a:gdLst/>
              <a:ahLst/>
              <a:cxnLst/>
              <a:rect l="l" t="t" r="r" b="b"/>
              <a:pathLst>
                <a:path w="864234" h="865505">
                  <a:moveTo>
                    <a:pt x="864184" y="0"/>
                  </a:moveTo>
                  <a:lnTo>
                    <a:pt x="671563" y="0"/>
                  </a:lnTo>
                  <a:lnTo>
                    <a:pt x="196354" y="755650"/>
                  </a:lnTo>
                  <a:lnTo>
                    <a:pt x="68986" y="755650"/>
                  </a:lnTo>
                  <a:lnTo>
                    <a:pt x="0" y="865390"/>
                  </a:lnTo>
                  <a:lnTo>
                    <a:pt x="320128" y="865390"/>
                  </a:lnTo>
                  <a:lnTo>
                    <a:pt x="864184" y="0"/>
                  </a:lnTo>
                  <a:close/>
                </a:path>
              </a:pathLst>
            </a:custGeom>
            <a:solidFill>
              <a:srgbClr val="EDF3F6"/>
            </a:solidFill>
          </p:spPr>
          <p:txBody>
            <a:bodyPr wrap="square" lIns="0" tIns="0" rIns="0" bIns="0" rtlCol="0"/>
            <a:lstStyle/>
            <a:p>
              <a:endParaRPr sz="1632"/>
            </a:p>
          </p:txBody>
        </p:sp>
        <p:sp>
          <p:nvSpPr>
            <p:cNvPr id="54" name="object 54"/>
            <p:cNvSpPr/>
            <p:nvPr/>
          </p:nvSpPr>
          <p:spPr>
            <a:xfrm>
              <a:off x="6585214" y="85831"/>
              <a:ext cx="602615" cy="755650"/>
            </a:xfrm>
            <a:custGeom>
              <a:avLst/>
              <a:gdLst/>
              <a:ahLst/>
              <a:cxnLst/>
              <a:rect l="l" t="t" r="r" b="b"/>
              <a:pathLst>
                <a:path w="602615" h="755650">
                  <a:moveTo>
                    <a:pt x="602576" y="0"/>
                  </a:moveTo>
                  <a:lnTo>
                    <a:pt x="475094" y="0"/>
                  </a:lnTo>
                  <a:lnTo>
                    <a:pt x="0" y="755650"/>
                  </a:lnTo>
                  <a:lnTo>
                    <a:pt x="127368" y="755650"/>
                  </a:lnTo>
                  <a:lnTo>
                    <a:pt x="602576" y="0"/>
                  </a:lnTo>
                  <a:close/>
                </a:path>
              </a:pathLst>
            </a:custGeom>
            <a:solidFill>
              <a:srgbClr val="50B9E5"/>
            </a:solidFill>
          </p:spPr>
          <p:txBody>
            <a:bodyPr wrap="square" lIns="0" tIns="0" rIns="0" bIns="0" rtlCol="0"/>
            <a:lstStyle/>
            <a:p>
              <a:endParaRPr sz="1632"/>
            </a:p>
          </p:txBody>
        </p:sp>
        <p:sp>
          <p:nvSpPr>
            <p:cNvPr id="55" name="object 55"/>
            <p:cNvSpPr/>
            <p:nvPr/>
          </p:nvSpPr>
          <p:spPr>
            <a:xfrm>
              <a:off x="7969609" y="39497"/>
              <a:ext cx="556895" cy="46355"/>
            </a:xfrm>
            <a:custGeom>
              <a:avLst/>
              <a:gdLst/>
              <a:ahLst/>
              <a:cxnLst/>
              <a:rect l="l" t="t" r="r" b="b"/>
              <a:pathLst>
                <a:path w="556895" h="46355">
                  <a:moveTo>
                    <a:pt x="556717" y="0"/>
                  </a:moveTo>
                  <a:lnTo>
                    <a:pt x="29121" y="0"/>
                  </a:lnTo>
                  <a:lnTo>
                    <a:pt x="0" y="46329"/>
                  </a:lnTo>
                  <a:lnTo>
                    <a:pt x="527570" y="46329"/>
                  </a:lnTo>
                  <a:lnTo>
                    <a:pt x="556717" y="0"/>
                  </a:lnTo>
                  <a:close/>
                </a:path>
              </a:pathLst>
            </a:custGeom>
            <a:solidFill>
              <a:srgbClr val="F3FAFE"/>
            </a:solidFill>
          </p:spPr>
          <p:txBody>
            <a:bodyPr wrap="square" lIns="0" tIns="0" rIns="0" bIns="0" rtlCol="0"/>
            <a:lstStyle/>
            <a:p>
              <a:endParaRPr sz="1632"/>
            </a:p>
          </p:txBody>
        </p:sp>
        <p:sp>
          <p:nvSpPr>
            <p:cNvPr id="56" name="object 56"/>
            <p:cNvSpPr/>
            <p:nvPr/>
          </p:nvSpPr>
          <p:spPr>
            <a:xfrm>
              <a:off x="7718298" y="39496"/>
              <a:ext cx="958215" cy="446405"/>
            </a:xfrm>
            <a:custGeom>
              <a:avLst/>
              <a:gdLst/>
              <a:ahLst/>
              <a:cxnLst/>
              <a:rect l="l" t="t" r="r" b="b"/>
              <a:pathLst>
                <a:path w="958215" h="446405">
                  <a:moveTo>
                    <a:pt x="778878" y="46342"/>
                  </a:moveTo>
                  <a:lnTo>
                    <a:pt x="251307" y="46342"/>
                  </a:lnTo>
                  <a:lnTo>
                    <a:pt x="0" y="446062"/>
                  </a:lnTo>
                  <a:lnTo>
                    <a:pt x="527570" y="446062"/>
                  </a:lnTo>
                  <a:lnTo>
                    <a:pt x="778878" y="46342"/>
                  </a:lnTo>
                  <a:close/>
                </a:path>
                <a:path w="958215" h="446405">
                  <a:moveTo>
                    <a:pt x="957961" y="0"/>
                  </a:moveTo>
                  <a:lnTo>
                    <a:pt x="808012" y="0"/>
                  </a:lnTo>
                  <a:lnTo>
                    <a:pt x="778865" y="46329"/>
                  </a:lnTo>
                  <a:lnTo>
                    <a:pt x="928814" y="46329"/>
                  </a:lnTo>
                  <a:lnTo>
                    <a:pt x="957961" y="0"/>
                  </a:lnTo>
                  <a:close/>
                </a:path>
              </a:pathLst>
            </a:custGeom>
            <a:solidFill>
              <a:srgbClr val="F0F8FB"/>
            </a:solidFill>
          </p:spPr>
          <p:txBody>
            <a:bodyPr wrap="square" lIns="0" tIns="0" rIns="0" bIns="0" rtlCol="0"/>
            <a:lstStyle/>
            <a:p>
              <a:endParaRPr sz="1632"/>
            </a:p>
          </p:txBody>
        </p:sp>
        <p:sp>
          <p:nvSpPr>
            <p:cNvPr id="57" name="object 57"/>
            <p:cNvSpPr/>
            <p:nvPr/>
          </p:nvSpPr>
          <p:spPr>
            <a:xfrm>
              <a:off x="8245869" y="39496"/>
              <a:ext cx="1663064" cy="446405"/>
            </a:xfrm>
            <a:custGeom>
              <a:avLst/>
              <a:gdLst/>
              <a:ahLst/>
              <a:cxnLst/>
              <a:rect l="l" t="t" r="r" b="b"/>
              <a:pathLst>
                <a:path w="1663065" h="446405">
                  <a:moveTo>
                    <a:pt x="401256" y="46342"/>
                  </a:moveTo>
                  <a:lnTo>
                    <a:pt x="251307" y="46342"/>
                  </a:lnTo>
                  <a:lnTo>
                    <a:pt x="0" y="446062"/>
                  </a:lnTo>
                  <a:lnTo>
                    <a:pt x="149987" y="446062"/>
                  </a:lnTo>
                  <a:lnTo>
                    <a:pt x="401256" y="46342"/>
                  </a:lnTo>
                  <a:close/>
                </a:path>
                <a:path w="1663065" h="446405">
                  <a:moveTo>
                    <a:pt x="1662836" y="0"/>
                  </a:moveTo>
                  <a:lnTo>
                    <a:pt x="430390" y="0"/>
                  </a:lnTo>
                  <a:lnTo>
                    <a:pt x="401243" y="46329"/>
                  </a:lnTo>
                  <a:lnTo>
                    <a:pt x="919099" y="46329"/>
                  </a:lnTo>
                  <a:lnTo>
                    <a:pt x="667778" y="446049"/>
                  </a:lnTo>
                  <a:lnTo>
                    <a:pt x="1382356" y="446049"/>
                  </a:lnTo>
                  <a:lnTo>
                    <a:pt x="1662836" y="0"/>
                  </a:lnTo>
                  <a:close/>
                </a:path>
              </a:pathLst>
            </a:custGeom>
            <a:solidFill>
              <a:srgbClr val="EDF3F6"/>
            </a:solidFill>
          </p:spPr>
          <p:txBody>
            <a:bodyPr wrap="square" lIns="0" tIns="0" rIns="0" bIns="0" rtlCol="0"/>
            <a:lstStyle/>
            <a:p>
              <a:endParaRPr sz="1632"/>
            </a:p>
          </p:txBody>
        </p:sp>
        <p:sp>
          <p:nvSpPr>
            <p:cNvPr id="58" name="object 58"/>
            <p:cNvSpPr/>
            <p:nvPr/>
          </p:nvSpPr>
          <p:spPr>
            <a:xfrm>
              <a:off x="8395847" y="85831"/>
              <a:ext cx="769620" cy="400050"/>
            </a:xfrm>
            <a:custGeom>
              <a:avLst/>
              <a:gdLst/>
              <a:ahLst/>
              <a:cxnLst/>
              <a:rect l="l" t="t" r="r" b="b"/>
              <a:pathLst>
                <a:path w="769620" h="400050">
                  <a:moveTo>
                    <a:pt x="769137" y="0"/>
                  </a:moveTo>
                  <a:lnTo>
                    <a:pt x="251282" y="0"/>
                  </a:lnTo>
                  <a:lnTo>
                    <a:pt x="0" y="399719"/>
                  </a:lnTo>
                  <a:lnTo>
                    <a:pt x="517817" y="399719"/>
                  </a:lnTo>
                  <a:lnTo>
                    <a:pt x="769137" y="0"/>
                  </a:lnTo>
                  <a:close/>
                </a:path>
              </a:pathLst>
            </a:custGeom>
            <a:solidFill>
              <a:srgbClr val="ECEFF8"/>
            </a:solidFill>
          </p:spPr>
          <p:txBody>
            <a:bodyPr wrap="square" lIns="0" tIns="0" rIns="0" bIns="0" rtlCol="0"/>
            <a:lstStyle/>
            <a:p>
              <a:endParaRPr sz="1632"/>
            </a:p>
          </p:txBody>
        </p:sp>
      </p:grpSp>
      <p:grpSp>
        <p:nvGrpSpPr>
          <p:cNvPr id="59" name="object 59"/>
          <p:cNvGrpSpPr/>
          <p:nvPr/>
        </p:nvGrpSpPr>
        <p:grpSpPr>
          <a:xfrm>
            <a:off x="7485596" y="440295"/>
            <a:ext cx="2493295" cy="1459700"/>
            <a:chOff x="6879116" y="485547"/>
            <a:chExt cx="2749550" cy="1609725"/>
          </a:xfrm>
        </p:grpSpPr>
        <p:sp>
          <p:nvSpPr>
            <p:cNvPr id="60" name="object 60"/>
            <p:cNvSpPr/>
            <p:nvPr/>
          </p:nvSpPr>
          <p:spPr>
            <a:xfrm>
              <a:off x="6879116" y="1529626"/>
              <a:ext cx="1953260" cy="565785"/>
            </a:xfrm>
            <a:custGeom>
              <a:avLst/>
              <a:gdLst/>
              <a:ahLst/>
              <a:cxnLst/>
              <a:rect l="l" t="t" r="r" b="b"/>
              <a:pathLst>
                <a:path w="1953259" h="565785">
                  <a:moveTo>
                    <a:pt x="1740115" y="0"/>
                  </a:moveTo>
                  <a:lnTo>
                    <a:pt x="1378089" y="0"/>
                  </a:lnTo>
                  <a:lnTo>
                    <a:pt x="1172451" y="327101"/>
                  </a:lnTo>
                  <a:lnTo>
                    <a:pt x="149885" y="327101"/>
                  </a:lnTo>
                  <a:lnTo>
                    <a:pt x="0" y="565454"/>
                  </a:lnTo>
                  <a:lnTo>
                    <a:pt x="1737105" y="565454"/>
                  </a:lnTo>
                  <a:lnTo>
                    <a:pt x="1953120" y="221869"/>
                  </a:lnTo>
                  <a:lnTo>
                    <a:pt x="1600631" y="221869"/>
                  </a:lnTo>
                  <a:lnTo>
                    <a:pt x="1740115" y="0"/>
                  </a:lnTo>
                  <a:close/>
                </a:path>
              </a:pathLst>
            </a:custGeom>
            <a:solidFill>
              <a:srgbClr val="F0F8FB"/>
            </a:solidFill>
          </p:spPr>
          <p:txBody>
            <a:bodyPr wrap="square" lIns="0" tIns="0" rIns="0" bIns="0" rtlCol="0"/>
            <a:lstStyle/>
            <a:p>
              <a:endParaRPr sz="1632"/>
            </a:p>
          </p:txBody>
        </p:sp>
        <p:sp>
          <p:nvSpPr>
            <p:cNvPr id="61" name="object 61"/>
            <p:cNvSpPr/>
            <p:nvPr/>
          </p:nvSpPr>
          <p:spPr>
            <a:xfrm>
              <a:off x="7029006" y="485558"/>
              <a:ext cx="2049780" cy="1371600"/>
            </a:xfrm>
            <a:custGeom>
              <a:avLst/>
              <a:gdLst/>
              <a:ahLst/>
              <a:cxnLst/>
              <a:rect l="l" t="t" r="r" b="b"/>
              <a:pathLst>
                <a:path w="2049779" h="1371600">
                  <a:moveTo>
                    <a:pt x="1228204" y="1044079"/>
                  </a:moveTo>
                  <a:lnTo>
                    <a:pt x="560438" y="1044079"/>
                  </a:lnTo>
                  <a:lnTo>
                    <a:pt x="1216863" y="0"/>
                  </a:lnTo>
                  <a:lnTo>
                    <a:pt x="689292" y="0"/>
                  </a:lnTo>
                  <a:lnTo>
                    <a:pt x="396544" y="465670"/>
                  </a:lnTo>
                  <a:lnTo>
                    <a:pt x="569379" y="465670"/>
                  </a:lnTo>
                  <a:lnTo>
                    <a:pt x="0" y="1371180"/>
                  </a:lnTo>
                  <a:lnTo>
                    <a:pt x="1022553" y="1371180"/>
                  </a:lnTo>
                  <a:lnTo>
                    <a:pt x="1228204" y="1044079"/>
                  </a:lnTo>
                  <a:close/>
                </a:path>
                <a:path w="2049779" h="1371600">
                  <a:moveTo>
                    <a:pt x="2049767" y="313258"/>
                  </a:moveTo>
                  <a:lnTo>
                    <a:pt x="1687690" y="313258"/>
                  </a:lnTo>
                  <a:lnTo>
                    <a:pt x="1228204" y="1044067"/>
                  </a:lnTo>
                  <a:lnTo>
                    <a:pt x="1590217" y="1044067"/>
                  </a:lnTo>
                  <a:lnTo>
                    <a:pt x="2049767" y="313258"/>
                  </a:lnTo>
                  <a:close/>
                </a:path>
              </a:pathLst>
            </a:custGeom>
            <a:solidFill>
              <a:srgbClr val="EDF3F6"/>
            </a:solidFill>
          </p:spPr>
          <p:txBody>
            <a:bodyPr wrap="square" lIns="0" tIns="0" rIns="0" bIns="0" rtlCol="0"/>
            <a:lstStyle/>
            <a:p>
              <a:endParaRPr sz="1632"/>
            </a:p>
          </p:txBody>
        </p:sp>
        <p:sp>
          <p:nvSpPr>
            <p:cNvPr id="62" name="object 62"/>
            <p:cNvSpPr/>
            <p:nvPr/>
          </p:nvSpPr>
          <p:spPr>
            <a:xfrm>
              <a:off x="7589444" y="485558"/>
              <a:ext cx="2038985" cy="1044575"/>
            </a:xfrm>
            <a:custGeom>
              <a:avLst/>
              <a:gdLst/>
              <a:ahLst/>
              <a:cxnLst/>
              <a:rect l="l" t="t" r="r" b="b"/>
              <a:pathLst>
                <a:path w="2038984" h="1044575">
                  <a:moveTo>
                    <a:pt x="2038781" y="0"/>
                  </a:moveTo>
                  <a:lnTo>
                    <a:pt x="1324216" y="0"/>
                  </a:lnTo>
                  <a:lnTo>
                    <a:pt x="806411" y="0"/>
                  </a:lnTo>
                  <a:lnTo>
                    <a:pt x="609473" y="313270"/>
                  </a:lnTo>
                  <a:lnTo>
                    <a:pt x="806399" y="0"/>
                  </a:lnTo>
                  <a:lnTo>
                    <a:pt x="656412" y="0"/>
                  </a:lnTo>
                  <a:lnTo>
                    <a:pt x="0" y="1044079"/>
                  </a:lnTo>
                  <a:lnTo>
                    <a:pt x="667753" y="1044079"/>
                  </a:lnTo>
                  <a:lnTo>
                    <a:pt x="1127252" y="313270"/>
                  </a:lnTo>
                  <a:lnTo>
                    <a:pt x="1489316" y="313270"/>
                  </a:lnTo>
                  <a:lnTo>
                    <a:pt x="1622082" y="102120"/>
                  </a:lnTo>
                  <a:lnTo>
                    <a:pt x="1974570" y="102120"/>
                  </a:lnTo>
                  <a:lnTo>
                    <a:pt x="2038781" y="0"/>
                  </a:lnTo>
                  <a:close/>
                </a:path>
              </a:pathLst>
            </a:custGeom>
            <a:solidFill>
              <a:srgbClr val="ECEFF8"/>
            </a:solidFill>
          </p:spPr>
          <p:txBody>
            <a:bodyPr wrap="square" lIns="0" tIns="0" rIns="0" bIns="0" rtlCol="0"/>
            <a:lstStyle/>
            <a:p>
              <a:endParaRPr sz="1632"/>
            </a:p>
          </p:txBody>
        </p:sp>
        <p:sp>
          <p:nvSpPr>
            <p:cNvPr id="63" name="object 63"/>
            <p:cNvSpPr/>
            <p:nvPr/>
          </p:nvSpPr>
          <p:spPr>
            <a:xfrm>
              <a:off x="8479745" y="1529626"/>
              <a:ext cx="492125" cy="222250"/>
            </a:xfrm>
            <a:custGeom>
              <a:avLst/>
              <a:gdLst/>
              <a:ahLst/>
              <a:cxnLst/>
              <a:rect l="l" t="t" r="r" b="b"/>
              <a:pathLst>
                <a:path w="492125" h="222250">
                  <a:moveTo>
                    <a:pt x="492023" y="0"/>
                  </a:moveTo>
                  <a:lnTo>
                    <a:pt x="139484" y="0"/>
                  </a:lnTo>
                  <a:lnTo>
                    <a:pt x="0" y="221869"/>
                  </a:lnTo>
                  <a:lnTo>
                    <a:pt x="352501" y="221869"/>
                  </a:lnTo>
                  <a:lnTo>
                    <a:pt x="492023" y="0"/>
                  </a:lnTo>
                  <a:close/>
                </a:path>
              </a:pathLst>
            </a:custGeom>
            <a:solidFill>
              <a:srgbClr val="EDF3F6"/>
            </a:solidFill>
          </p:spPr>
          <p:txBody>
            <a:bodyPr wrap="square" lIns="0" tIns="0" rIns="0" bIns="0" rtlCol="0"/>
            <a:lstStyle/>
            <a:p>
              <a:endParaRPr sz="1632"/>
            </a:p>
          </p:txBody>
        </p:sp>
        <p:sp>
          <p:nvSpPr>
            <p:cNvPr id="64" name="object 64"/>
            <p:cNvSpPr/>
            <p:nvPr/>
          </p:nvSpPr>
          <p:spPr>
            <a:xfrm>
              <a:off x="8619236" y="587679"/>
              <a:ext cx="944880" cy="942340"/>
            </a:xfrm>
            <a:custGeom>
              <a:avLst/>
              <a:gdLst/>
              <a:ahLst/>
              <a:cxnLst/>
              <a:rect l="l" t="t" r="r" b="b"/>
              <a:pathLst>
                <a:path w="944879" h="942340">
                  <a:moveTo>
                    <a:pt x="944791" y="0"/>
                  </a:moveTo>
                  <a:lnTo>
                    <a:pt x="592302" y="0"/>
                  </a:lnTo>
                  <a:lnTo>
                    <a:pt x="459536" y="211137"/>
                  </a:lnTo>
                  <a:lnTo>
                    <a:pt x="0" y="941946"/>
                  </a:lnTo>
                  <a:lnTo>
                    <a:pt x="352526" y="941946"/>
                  </a:lnTo>
                  <a:lnTo>
                    <a:pt x="812012" y="211150"/>
                  </a:lnTo>
                  <a:lnTo>
                    <a:pt x="944791" y="0"/>
                  </a:lnTo>
                  <a:close/>
                </a:path>
              </a:pathLst>
            </a:custGeom>
            <a:solidFill>
              <a:srgbClr val="ECEFF8"/>
            </a:solidFill>
          </p:spPr>
          <p:txBody>
            <a:bodyPr wrap="square" lIns="0" tIns="0" rIns="0" bIns="0" rtlCol="0"/>
            <a:lstStyle/>
            <a:p>
              <a:endParaRPr sz="1632"/>
            </a:p>
          </p:txBody>
        </p:sp>
      </p:grpSp>
      <p:grpSp>
        <p:nvGrpSpPr>
          <p:cNvPr id="65" name="object 65"/>
          <p:cNvGrpSpPr/>
          <p:nvPr/>
        </p:nvGrpSpPr>
        <p:grpSpPr>
          <a:xfrm>
            <a:off x="7497626" y="35816"/>
            <a:ext cx="1003652" cy="826876"/>
            <a:chOff x="6892382" y="39497"/>
            <a:chExt cx="1106805" cy="911860"/>
          </a:xfrm>
        </p:grpSpPr>
        <p:sp>
          <p:nvSpPr>
            <p:cNvPr id="66" name="object 66"/>
            <p:cNvSpPr/>
            <p:nvPr/>
          </p:nvSpPr>
          <p:spPr>
            <a:xfrm>
              <a:off x="7436475" y="39497"/>
              <a:ext cx="562610" cy="46355"/>
            </a:xfrm>
            <a:custGeom>
              <a:avLst/>
              <a:gdLst/>
              <a:ahLst/>
              <a:cxnLst/>
              <a:rect l="l" t="t" r="r" b="b"/>
              <a:pathLst>
                <a:path w="562609" h="46355">
                  <a:moveTo>
                    <a:pt x="562254" y="0"/>
                  </a:moveTo>
                  <a:lnTo>
                    <a:pt x="29133" y="0"/>
                  </a:lnTo>
                  <a:lnTo>
                    <a:pt x="0" y="46329"/>
                  </a:lnTo>
                  <a:lnTo>
                    <a:pt x="533133" y="46329"/>
                  </a:lnTo>
                  <a:lnTo>
                    <a:pt x="562254" y="0"/>
                  </a:lnTo>
                  <a:close/>
                </a:path>
              </a:pathLst>
            </a:custGeom>
            <a:solidFill>
              <a:srgbClr val="F0F8FB"/>
            </a:solidFill>
          </p:spPr>
          <p:txBody>
            <a:bodyPr wrap="square" lIns="0" tIns="0" rIns="0" bIns="0" rtlCol="0"/>
            <a:lstStyle/>
            <a:p>
              <a:endParaRPr sz="1632"/>
            </a:p>
          </p:txBody>
        </p:sp>
        <p:sp>
          <p:nvSpPr>
            <p:cNvPr id="67" name="object 67"/>
            <p:cNvSpPr/>
            <p:nvPr/>
          </p:nvSpPr>
          <p:spPr>
            <a:xfrm>
              <a:off x="6892382" y="85831"/>
              <a:ext cx="1077595" cy="865505"/>
            </a:xfrm>
            <a:custGeom>
              <a:avLst/>
              <a:gdLst/>
              <a:ahLst/>
              <a:cxnLst/>
              <a:rect l="l" t="t" r="r" b="b"/>
              <a:pathLst>
                <a:path w="1077595" h="865505">
                  <a:moveTo>
                    <a:pt x="1077226" y="0"/>
                  </a:moveTo>
                  <a:lnTo>
                    <a:pt x="544093" y="0"/>
                  </a:lnTo>
                  <a:lnTo>
                    <a:pt x="0" y="865390"/>
                  </a:lnTo>
                  <a:lnTo>
                    <a:pt x="192481" y="865390"/>
                  </a:lnTo>
                  <a:lnTo>
                    <a:pt x="485279" y="399719"/>
                  </a:lnTo>
                  <a:lnTo>
                    <a:pt x="825919" y="399719"/>
                  </a:lnTo>
                  <a:lnTo>
                    <a:pt x="1077226" y="0"/>
                  </a:lnTo>
                  <a:close/>
                </a:path>
              </a:pathLst>
            </a:custGeom>
            <a:solidFill>
              <a:srgbClr val="EDF3F6"/>
            </a:solidFill>
          </p:spPr>
          <p:txBody>
            <a:bodyPr wrap="square" lIns="0" tIns="0" rIns="0" bIns="0" rtlCol="0"/>
            <a:lstStyle/>
            <a:p>
              <a:endParaRPr sz="1632"/>
            </a:p>
          </p:txBody>
        </p:sp>
        <p:sp>
          <p:nvSpPr>
            <p:cNvPr id="68" name="object 68"/>
            <p:cNvSpPr/>
            <p:nvPr/>
          </p:nvSpPr>
          <p:spPr>
            <a:xfrm>
              <a:off x="7084862" y="485547"/>
              <a:ext cx="633730" cy="466090"/>
            </a:xfrm>
            <a:custGeom>
              <a:avLst/>
              <a:gdLst/>
              <a:ahLst/>
              <a:cxnLst/>
              <a:rect l="l" t="t" r="r" b="b"/>
              <a:pathLst>
                <a:path w="633729" h="466090">
                  <a:moveTo>
                    <a:pt x="633437" y="0"/>
                  </a:moveTo>
                  <a:lnTo>
                    <a:pt x="292798" y="0"/>
                  </a:lnTo>
                  <a:lnTo>
                    <a:pt x="0" y="465670"/>
                  </a:lnTo>
                  <a:lnTo>
                    <a:pt x="340690" y="465670"/>
                  </a:lnTo>
                  <a:lnTo>
                    <a:pt x="633437" y="0"/>
                  </a:lnTo>
                  <a:close/>
                </a:path>
              </a:pathLst>
            </a:custGeom>
            <a:solidFill>
              <a:srgbClr val="ECEFF8"/>
            </a:solidFill>
          </p:spPr>
          <p:txBody>
            <a:bodyPr wrap="square" lIns="0" tIns="0" rIns="0" bIns="0" rtlCol="0"/>
            <a:lstStyle/>
            <a:p>
              <a:endParaRPr sz="1632"/>
            </a:p>
          </p:txBody>
        </p:sp>
      </p:grpSp>
      <p:grpSp>
        <p:nvGrpSpPr>
          <p:cNvPr id="69" name="object 69"/>
          <p:cNvGrpSpPr/>
          <p:nvPr/>
        </p:nvGrpSpPr>
        <p:grpSpPr>
          <a:xfrm>
            <a:off x="2720134" y="603840"/>
            <a:ext cx="5417878" cy="2165654"/>
            <a:chOff x="1623870" y="665901"/>
            <a:chExt cx="5974715" cy="2388235"/>
          </a:xfrm>
        </p:grpSpPr>
        <p:sp>
          <p:nvSpPr>
            <p:cNvPr id="70" name="object 70"/>
            <p:cNvSpPr/>
            <p:nvPr/>
          </p:nvSpPr>
          <p:spPr>
            <a:xfrm>
              <a:off x="1623870" y="2141842"/>
              <a:ext cx="3411854" cy="912494"/>
            </a:xfrm>
            <a:custGeom>
              <a:avLst/>
              <a:gdLst/>
              <a:ahLst/>
              <a:cxnLst/>
              <a:rect l="l" t="t" r="r" b="b"/>
              <a:pathLst>
                <a:path w="3411854" h="912494">
                  <a:moveTo>
                    <a:pt x="3411804" y="0"/>
                  </a:moveTo>
                  <a:lnTo>
                    <a:pt x="2467559" y="0"/>
                  </a:lnTo>
                  <a:lnTo>
                    <a:pt x="2384348" y="132334"/>
                  </a:lnTo>
                  <a:lnTo>
                    <a:pt x="490359" y="132334"/>
                  </a:lnTo>
                  <a:lnTo>
                    <a:pt x="0" y="912241"/>
                  </a:lnTo>
                  <a:lnTo>
                    <a:pt x="2838246" y="912241"/>
                  </a:lnTo>
                  <a:lnTo>
                    <a:pt x="3411804" y="0"/>
                  </a:lnTo>
                  <a:close/>
                </a:path>
              </a:pathLst>
            </a:custGeom>
            <a:solidFill>
              <a:srgbClr val="F3FAFE"/>
            </a:solidFill>
          </p:spPr>
          <p:txBody>
            <a:bodyPr wrap="square" lIns="0" tIns="0" rIns="0" bIns="0" rtlCol="0"/>
            <a:lstStyle/>
            <a:p>
              <a:endParaRPr sz="1632"/>
            </a:p>
          </p:txBody>
        </p:sp>
        <p:sp>
          <p:nvSpPr>
            <p:cNvPr id="71" name="object 71"/>
            <p:cNvSpPr/>
            <p:nvPr/>
          </p:nvSpPr>
          <p:spPr>
            <a:xfrm>
              <a:off x="2114226" y="1263074"/>
              <a:ext cx="1977389" cy="1011555"/>
            </a:xfrm>
            <a:custGeom>
              <a:avLst/>
              <a:gdLst/>
              <a:ahLst/>
              <a:cxnLst/>
              <a:rect l="l" t="t" r="r" b="b"/>
              <a:pathLst>
                <a:path w="1977389" h="1011555">
                  <a:moveTo>
                    <a:pt x="1490205" y="0"/>
                  </a:moveTo>
                  <a:lnTo>
                    <a:pt x="635723" y="0"/>
                  </a:lnTo>
                  <a:lnTo>
                    <a:pt x="0" y="1011097"/>
                  </a:lnTo>
                  <a:lnTo>
                    <a:pt x="1893989" y="1011097"/>
                  </a:lnTo>
                  <a:lnTo>
                    <a:pt x="1977212" y="878763"/>
                  </a:lnTo>
                  <a:lnTo>
                    <a:pt x="937742" y="878763"/>
                  </a:lnTo>
                  <a:lnTo>
                    <a:pt x="1490205" y="0"/>
                  </a:lnTo>
                  <a:close/>
                </a:path>
              </a:pathLst>
            </a:custGeom>
            <a:solidFill>
              <a:srgbClr val="F0F8FB"/>
            </a:solidFill>
          </p:spPr>
          <p:txBody>
            <a:bodyPr wrap="square" lIns="0" tIns="0" rIns="0" bIns="0" rtlCol="0"/>
            <a:lstStyle/>
            <a:p>
              <a:endParaRPr sz="1632"/>
            </a:p>
          </p:txBody>
        </p:sp>
        <p:sp>
          <p:nvSpPr>
            <p:cNvPr id="72" name="object 72"/>
            <p:cNvSpPr/>
            <p:nvPr/>
          </p:nvSpPr>
          <p:spPr>
            <a:xfrm>
              <a:off x="2749943" y="970589"/>
              <a:ext cx="1038860" cy="292735"/>
            </a:xfrm>
            <a:custGeom>
              <a:avLst/>
              <a:gdLst/>
              <a:ahLst/>
              <a:cxnLst/>
              <a:rect l="l" t="t" r="r" b="b"/>
              <a:pathLst>
                <a:path w="1038860" h="292734">
                  <a:moveTo>
                    <a:pt x="1038351" y="0"/>
                  </a:moveTo>
                  <a:lnTo>
                    <a:pt x="183895" y="0"/>
                  </a:lnTo>
                  <a:lnTo>
                    <a:pt x="0" y="292481"/>
                  </a:lnTo>
                  <a:lnTo>
                    <a:pt x="854481" y="292481"/>
                  </a:lnTo>
                  <a:lnTo>
                    <a:pt x="1038351" y="0"/>
                  </a:lnTo>
                  <a:close/>
                </a:path>
              </a:pathLst>
            </a:custGeom>
            <a:solidFill>
              <a:srgbClr val="4FBCE7"/>
            </a:solidFill>
          </p:spPr>
          <p:txBody>
            <a:bodyPr wrap="square" lIns="0" tIns="0" rIns="0" bIns="0" rtlCol="0"/>
            <a:lstStyle/>
            <a:p>
              <a:endParaRPr sz="1632"/>
            </a:p>
          </p:txBody>
        </p:sp>
        <p:sp>
          <p:nvSpPr>
            <p:cNvPr id="73" name="object 73"/>
            <p:cNvSpPr/>
            <p:nvPr/>
          </p:nvSpPr>
          <p:spPr>
            <a:xfrm>
              <a:off x="2933839" y="665901"/>
              <a:ext cx="1046480" cy="304800"/>
            </a:xfrm>
            <a:custGeom>
              <a:avLst/>
              <a:gdLst/>
              <a:ahLst/>
              <a:cxnLst/>
              <a:rect l="l" t="t" r="r" b="b"/>
              <a:pathLst>
                <a:path w="1046479" h="304800">
                  <a:moveTo>
                    <a:pt x="1046022" y="0"/>
                  </a:moveTo>
                  <a:lnTo>
                    <a:pt x="191579" y="0"/>
                  </a:lnTo>
                  <a:lnTo>
                    <a:pt x="0" y="304685"/>
                  </a:lnTo>
                  <a:lnTo>
                    <a:pt x="854456" y="304685"/>
                  </a:lnTo>
                  <a:lnTo>
                    <a:pt x="1046022" y="0"/>
                  </a:lnTo>
                  <a:close/>
                </a:path>
              </a:pathLst>
            </a:custGeom>
            <a:solidFill>
              <a:srgbClr val="2B8DCC"/>
            </a:solidFill>
          </p:spPr>
          <p:txBody>
            <a:bodyPr wrap="square" lIns="0" tIns="0" rIns="0" bIns="0" rtlCol="0"/>
            <a:lstStyle/>
            <a:p>
              <a:endParaRPr sz="1632"/>
            </a:p>
          </p:txBody>
        </p:sp>
        <p:sp>
          <p:nvSpPr>
            <p:cNvPr id="74" name="object 74"/>
            <p:cNvSpPr/>
            <p:nvPr/>
          </p:nvSpPr>
          <p:spPr>
            <a:xfrm>
              <a:off x="4091439" y="841481"/>
              <a:ext cx="1684655" cy="1300480"/>
            </a:xfrm>
            <a:custGeom>
              <a:avLst/>
              <a:gdLst/>
              <a:ahLst/>
              <a:cxnLst/>
              <a:rect l="l" t="t" r="r" b="b"/>
              <a:pathLst>
                <a:path w="1684654" h="1300480">
                  <a:moveTo>
                    <a:pt x="1684616" y="0"/>
                  </a:moveTo>
                  <a:lnTo>
                    <a:pt x="1356486" y="0"/>
                  </a:lnTo>
                  <a:lnTo>
                    <a:pt x="1091387" y="421589"/>
                  </a:lnTo>
                  <a:lnTo>
                    <a:pt x="552475" y="421589"/>
                  </a:lnTo>
                  <a:lnTo>
                    <a:pt x="0" y="1300365"/>
                  </a:lnTo>
                  <a:lnTo>
                    <a:pt x="944232" y="1300365"/>
                  </a:lnTo>
                  <a:lnTo>
                    <a:pt x="1453146" y="490956"/>
                  </a:lnTo>
                  <a:lnTo>
                    <a:pt x="1375917" y="490956"/>
                  </a:lnTo>
                  <a:lnTo>
                    <a:pt x="1684616" y="0"/>
                  </a:lnTo>
                  <a:close/>
                </a:path>
              </a:pathLst>
            </a:custGeom>
            <a:solidFill>
              <a:srgbClr val="F0F8FB"/>
            </a:solidFill>
          </p:spPr>
          <p:txBody>
            <a:bodyPr wrap="square" lIns="0" tIns="0" rIns="0" bIns="0" rtlCol="0"/>
            <a:lstStyle/>
            <a:p>
              <a:endParaRPr sz="1632"/>
            </a:p>
          </p:txBody>
        </p:sp>
        <p:sp>
          <p:nvSpPr>
            <p:cNvPr id="75" name="object 75"/>
            <p:cNvSpPr/>
            <p:nvPr/>
          </p:nvSpPr>
          <p:spPr>
            <a:xfrm>
              <a:off x="4643920" y="665911"/>
              <a:ext cx="1242695" cy="597535"/>
            </a:xfrm>
            <a:custGeom>
              <a:avLst/>
              <a:gdLst/>
              <a:ahLst/>
              <a:cxnLst/>
              <a:rect l="l" t="t" r="r" b="b"/>
              <a:pathLst>
                <a:path w="1242695" h="597535">
                  <a:moveTo>
                    <a:pt x="803998" y="175577"/>
                  </a:moveTo>
                  <a:lnTo>
                    <a:pt x="371462" y="175577"/>
                  </a:lnTo>
                  <a:lnTo>
                    <a:pt x="481888" y="0"/>
                  </a:lnTo>
                  <a:lnTo>
                    <a:pt x="375437" y="0"/>
                  </a:lnTo>
                  <a:lnTo>
                    <a:pt x="0" y="597166"/>
                  </a:lnTo>
                  <a:lnTo>
                    <a:pt x="538899" y="597166"/>
                  </a:lnTo>
                  <a:lnTo>
                    <a:pt x="803998" y="175577"/>
                  </a:lnTo>
                  <a:close/>
                </a:path>
                <a:path w="1242695" h="597535">
                  <a:moveTo>
                    <a:pt x="1242529" y="0"/>
                  </a:moveTo>
                  <a:lnTo>
                    <a:pt x="914400" y="0"/>
                  </a:lnTo>
                  <a:lnTo>
                    <a:pt x="804011" y="175577"/>
                  </a:lnTo>
                  <a:lnTo>
                    <a:pt x="1132141" y="175577"/>
                  </a:lnTo>
                  <a:lnTo>
                    <a:pt x="1242529" y="0"/>
                  </a:lnTo>
                  <a:close/>
                </a:path>
              </a:pathLst>
            </a:custGeom>
            <a:solidFill>
              <a:srgbClr val="4FBCE7"/>
            </a:solidFill>
          </p:spPr>
          <p:txBody>
            <a:bodyPr wrap="square" lIns="0" tIns="0" rIns="0" bIns="0" rtlCol="0"/>
            <a:lstStyle/>
            <a:p>
              <a:endParaRPr sz="1632"/>
            </a:p>
          </p:txBody>
        </p:sp>
        <p:sp>
          <p:nvSpPr>
            <p:cNvPr id="76" name="object 76"/>
            <p:cNvSpPr/>
            <p:nvPr/>
          </p:nvSpPr>
          <p:spPr>
            <a:xfrm>
              <a:off x="5015383" y="665901"/>
              <a:ext cx="543560" cy="175895"/>
            </a:xfrm>
            <a:custGeom>
              <a:avLst/>
              <a:gdLst/>
              <a:ahLst/>
              <a:cxnLst/>
              <a:rect l="l" t="t" r="r" b="b"/>
              <a:pathLst>
                <a:path w="543560" h="175894">
                  <a:moveTo>
                    <a:pt x="542937" y="0"/>
                  </a:moveTo>
                  <a:lnTo>
                    <a:pt x="110426" y="0"/>
                  </a:lnTo>
                  <a:lnTo>
                    <a:pt x="0" y="175577"/>
                  </a:lnTo>
                  <a:lnTo>
                    <a:pt x="432549" y="175577"/>
                  </a:lnTo>
                  <a:lnTo>
                    <a:pt x="542937" y="0"/>
                  </a:lnTo>
                  <a:close/>
                </a:path>
              </a:pathLst>
            </a:custGeom>
            <a:solidFill>
              <a:srgbClr val="2B8DCC"/>
            </a:solidFill>
          </p:spPr>
          <p:txBody>
            <a:bodyPr wrap="square" lIns="0" tIns="0" rIns="0" bIns="0" rtlCol="0"/>
            <a:lstStyle/>
            <a:p>
              <a:endParaRPr sz="1632"/>
            </a:p>
          </p:txBody>
        </p:sp>
        <p:sp>
          <p:nvSpPr>
            <p:cNvPr id="77" name="object 77"/>
            <p:cNvSpPr/>
            <p:nvPr/>
          </p:nvSpPr>
          <p:spPr>
            <a:xfrm>
              <a:off x="3051963" y="1263074"/>
              <a:ext cx="1592580" cy="878840"/>
            </a:xfrm>
            <a:custGeom>
              <a:avLst/>
              <a:gdLst/>
              <a:ahLst/>
              <a:cxnLst/>
              <a:rect l="l" t="t" r="r" b="b"/>
              <a:pathLst>
                <a:path w="1592579" h="878839">
                  <a:moveTo>
                    <a:pt x="1591957" y="0"/>
                  </a:moveTo>
                  <a:lnTo>
                    <a:pt x="552462" y="0"/>
                  </a:lnTo>
                  <a:lnTo>
                    <a:pt x="0" y="878763"/>
                  </a:lnTo>
                  <a:lnTo>
                    <a:pt x="1039469" y="878763"/>
                  </a:lnTo>
                  <a:lnTo>
                    <a:pt x="1591957" y="0"/>
                  </a:lnTo>
                  <a:close/>
                </a:path>
              </a:pathLst>
            </a:custGeom>
            <a:solidFill>
              <a:srgbClr val="EDF3F6"/>
            </a:solidFill>
          </p:spPr>
          <p:txBody>
            <a:bodyPr wrap="square" lIns="0" tIns="0" rIns="0" bIns="0" rtlCol="0"/>
            <a:lstStyle/>
            <a:p>
              <a:endParaRPr sz="1632"/>
            </a:p>
          </p:txBody>
        </p:sp>
        <p:sp>
          <p:nvSpPr>
            <p:cNvPr id="78" name="object 78"/>
            <p:cNvSpPr/>
            <p:nvPr/>
          </p:nvSpPr>
          <p:spPr>
            <a:xfrm>
              <a:off x="3604432" y="665901"/>
              <a:ext cx="1415415" cy="597535"/>
            </a:xfrm>
            <a:custGeom>
              <a:avLst/>
              <a:gdLst/>
              <a:ahLst/>
              <a:cxnLst/>
              <a:rect l="l" t="t" r="r" b="b"/>
              <a:pathLst>
                <a:path w="1415414" h="597535">
                  <a:moveTo>
                    <a:pt x="1414932" y="0"/>
                  </a:moveTo>
                  <a:lnTo>
                    <a:pt x="1077137" y="0"/>
                  </a:lnTo>
                  <a:lnTo>
                    <a:pt x="885571" y="304685"/>
                  </a:lnTo>
                  <a:lnTo>
                    <a:pt x="183857" y="304685"/>
                  </a:lnTo>
                  <a:lnTo>
                    <a:pt x="0" y="597166"/>
                  </a:lnTo>
                  <a:lnTo>
                    <a:pt x="1039495" y="597166"/>
                  </a:lnTo>
                  <a:lnTo>
                    <a:pt x="1414932" y="0"/>
                  </a:lnTo>
                  <a:close/>
                </a:path>
              </a:pathLst>
            </a:custGeom>
            <a:solidFill>
              <a:srgbClr val="50B9E5"/>
            </a:solidFill>
          </p:spPr>
          <p:txBody>
            <a:bodyPr wrap="square" lIns="0" tIns="0" rIns="0" bIns="0" rtlCol="0"/>
            <a:lstStyle/>
            <a:p>
              <a:endParaRPr sz="1632"/>
            </a:p>
          </p:txBody>
        </p:sp>
        <p:sp>
          <p:nvSpPr>
            <p:cNvPr id="79" name="object 79"/>
            <p:cNvSpPr/>
            <p:nvPr/>
          </p:nvSpPr>
          <p:spPr>
            <a:xfrm>
              <a:off x="3788294" y="665901"/>
              <a:ext cx="893444" cy="304800"/>
            </a:xfrm>
            <a:custGeom>
              <a:avLst/>
              <a:gdLst/>
              <a:ahLst/>
              <a:cxnLst/>
              <a:rect l="l" t="t" r="r" b="b"/>
              <a:pathLst>
                <a:path w="893445" h="304800">
                  <a:moveTo>
                    <a:pt x="893279" y="0"/>
                  </a:moveTo>
                  <a:lnTo>
                    <a:pt x="191566" y="0"/>
                  </a:lnTo>
                  <a:lnTo>
                    <a:pt x="0" y="304685"/>
                  </a:lnTo>
                  <a:lnTo>
                    <a:pt x="701713" y="304685"/>
                  </a:lnTo>
                  <a:lnTo>
                    <a:pt x="893279" y="0"/>
                  </a:lnTo>
                  <a:close/>
                </a:path>
              </a:pathLst>
            </a:custGeom>
            <a:solidFill>
              <a:srgbClr val="2B8DCC"/>
            </a:solidFill>
          </p:spPr>
          <p:txBody>
            <a:bodyPr wrap="square" lIns="0" tIns="0" rIns="0" bIns="0" rtlCol="0"/>
            <a:lstStyle/>
            <a:p>
              <a:endParaRPr sz="1632"/>
            </a:p>
          </p:txBody>
        </p:sp>
        <p:sp>
          <p:nvSpPr>
            <p:cNvPr id="80" name="object 80"/>
            <p:cNvSpPr/>
            <p:nvPr/>
          </p:nvSpPr>
          <p:spPr>
            <a:xfrm>
              <a:off x="5467358" y="841481"/>
              <a:ext cx="386080" cy="491490"/>
            </a:xfrm>
            <a:custGeom>
              <a:avLst/>
              <a:gdLst/>
              <a:ahLst/>
              <a:cxnLst/>
              <a:rect l="l" t="t" r="r" b="b"/>
              <a:pathLst>
                <a:path w="386079" h="491490">
                  <a:moveTo>
                    <a:pt x="385902" y="0"/>
                  </a:moveTo>
                  <a:lnTo>
                    <a:pt x="308698" y="0"/>
                  </a:lnTo>
                  <a:lnTo>
                    <a:pt x="0" y="490956"/>
                  </a:lnTo>
                  <a:lnTo>
                    <a:pt x="77228" y="490956"/>
                  </a:lnTo>
                  <a:lnTo>
                    <a:pt x="385902" y="0"/>
                  </a:lnTo>
                  <a:close/>
                </a:path>
              </a:pathLst>
            </a:custGeom>
            <a:solidFill>
              <a:srgbClr val="EDF3F6"/>
            </a:solidFill>
          </p:spPr>
          <p:txBody>
            <a:bodyPr wrap="square" lIns="0" tIns="0" rIns="0" bIns="0" rtlCol="0"/>
            <a:lstStyle/>
            <a:p>
              <a:endParaRPr sz="1632"/>
            </a:p>
          </p:txBody>
        </p:sp>
        <p:sp>
          <p:nvSpPr>
            <p:cNvPr id="81" name="object 81"/>
            <p:cNvSpPr/>
            <p:nvPr/>
          </p:nvSpPr>
          <p:spPr>
            <a:xfrm>
              <a:off x="5776062" y="665901"/>
              <a:ext cx="187960" cy="175895"/>
            </a:xfrm>
            <a:custGeom>
              <a:avLst/>
              <a:gdLst/>
              <a:ahLst/>
              <a:cxnLst/>
              <a:rect l="l" t="t" r="r" b="b"/>
              <a:pathLst>
                <a:path w="187960" h="175894">
                  <a:moveTo>
                    <a:pt x="187591" y="0"/>
                  </a:moveTo>
                  <a:lnTo>
                    <a:pt x="110388" y="0"/>
                  </a:lnTo>
                  <a:lnTo>
                    <a:pt x="0" y="175577"/>
                  </a:lnTo>
                  <a:lnTo>
                    <a:pt x="77203" y="175577"/>
                  </a:lnTo>
                  <a:lnTo>
                    <a:pt x="187591" y="0"/>
                  </a:lnTo>
                  <a:close/>
                </a:path>
              </a:pathLst>
            </a:custGeom>
            <a:solidFill>
              <a:srgbClr val="50B9E5"/>
            </a:solidFill>
          </p:spPr>
          <p:txBody>
            <a:bodyPr wrap="square" lIns="0" tIns="0" rIns="0" bIns="0" rtlCol="0"/>
            <a:lstStyle/>
            <a:p>
              <a:endParaRPr sz="1632"/>
            </a:p>
          </p:txBody>
        </p:sp>
        <p:sp>
          <p:nvSpPr>
            <p:cNvPr id="82" name="object 82"/>
            <p:cNvSpPr/>
            <p:nvPr/>
          </p:nvSpPr>
          <p:spPr>
            <a:xfrm>
              <a:off x="5071223" y="1856726"/>
              <a:ext cx="1294765" cy="485140"/>
            </a:xfrm>
            <a:custGeom>
              <a:avLst/>
              <a:gdLst/>
              <a:ahLst/>
              <a:cxnLst/>
              <a:rect l="l" t="t" r="r" b="b"/>
              <a:pathLst>
                <a:path w="1294764" h="485139">
                  <a:moveTo>
                    <a:pt x="1251826" y="0"/>
                  </a:moveTo>
                  <a:lnTo>
                    <a:pt x="1195832" y="0"/>
                  </a:lnTo>
                  <a:lnTo>
                    <a:pt x="1016584" y="285115"/>
                  </a:lnTo>
                  <a:lnTo>
                    <a:pt x="125730" y="285115"/>
                  </a:lnTo>
                  <a:lnTo>
                    <a:pt x="0" y="485089"/>
                  </a:lnTo>
                  <a:lnTo>
                    <a:pt x="1139317" y="485089"/>
                  </a:lnTo>
                  <a:lnTo>
                    <a:pt x="1294447" y="238366"/>
                  </a:lnTo>
                  <a:lnTo>
                    <a:pt x="1101953" y="238366"/>
                  </a:lnTo>
                  <a:lnTo>
                    <a:pt x="1251826" y="0"/>
                  </a:lnTo>
                  <a:close/>
                </a:path>
              </a:pathLst>
            </a:custGeom>
            <a:solidFill>
              <a:srgbClr val="F3FAFE"/>
            </a:solidFill>
          </p:spPr>
          <p:txBody>
            <a:bodyPr wrap="square" lIns="0" tIns="0" rIns="0" bIns="0" rtlCol="0"/>
            <a:lstStyle/>
            <a:p>
              <a:endParaRPr sz="1632"/>
            </a:p>
          </p:txBody>
        </p:sp>
        <p:sp>
          <p:nvSpPr>
            <p:cNvPr id="83" name="object 83"/>
            <p:cNvSpPr/>
            <p:nvPr/>
          </p:nvSpPr>
          <p:spPr>
            <a:xfrm>
              <a:off x="5196941" y="1332445"/>
              <a:ext cx="1682750" cy="1009650"/>
            </a:xfrm>
            <a:custGeom>
              <a:avLst/>
              <a:gdLst/>
              <a:ahLst/>
              <a:cxnLst/>
              <a:rect l="l" t="t" r="r" b="b"/>
              <a:pathLst>
                <a:path w="1682750" h="1009650">
                  <a:moveTo>
                    <a:pt x="1079588" y="0"/>
                  </a:moveTo>
                  <a:lnTo>
                    <a:pt x="508889" y="0"/>
                  </a:lnTo>
                  <a:lnTo>
                    <a:pt x="0" y="809396"/>
                  </a:lnTo>
                  <a:lnTo>
                    <a:pt x="890854" y="809396"/>
                  </a:lnTo>
                  <a:lnTo>
                    <a:pt x="1070102" y="524281"/>
                  </a:lnTo>
                  <a:lnTo>
                    <a:pt x="749960" y="524281"/>
                  </a:lnTo>
                  <a:lnTo>
                    <a:pt x="1079588" y="0"/>
                  </a:lnTo>
                  <a:close/>
                </a:path>
                <a:path w="1682750" h="1009650">
                  <a:moveTo>
                    <a:pt x="1455737" y="0"/>
                  </a:moveTo>
                  <a:lnTo>
                    <a:pt x="1399730" y="0"/>
                  </a:lnTo>
                  <a:lnTo>
                    <a:pt x="1070102" y="524281"/>
                  </a:lnTo>
                  <a:lnTo>
                    <a:pt x="1126096" y="524281"/>
                  </a:lnTo>
                  <a:lnTo>
                    <a:pt x="1455737" y="0"/>
                  </a:lnTo>
                  <a:close/>
                </a:path>
                <a:path w="1682750" h="1009650">
                  <a:moveTo>
                    <a:pt x="1682178" y="762647"/>
                  </a:moveTo>
                  <a:lnTo>
                    <a:pt x="1168730" y="762647"/>
                  </a:lnTo>
                  <a:lnTo>
                    <a:pt x="1013587" y="1009383"/>
                  </a:lnTo>
                  <a:lnTo>
                    <a:pt x="1527022" y="1009383"/>
                  </a:lnTo>
                  <a:lnTo>
                    <a:pt x="1682178" y="762647"/>
                  </a:lnTo>
                  <a:close/>
                </a:path>
              </a:pathLst>
            </a:custGeom>
            <a:solidFill>
              <a:srgbClr val="F0F8FB"/>
            </a:solidFill>
          </p:spPr>
          <p:txBody>
            <a:bodyPr wrap="square" lIns="0" tIns="0" rIns="0" bIns="0" rtlCol="0"/>
            <a:lstStyle/>
            <a:p>
              <a:endParaRPr sz="1632"/>
            </a:p>
          </p:txBody>
        </p:sp>
        <p:sp>
          <p:nvSpPr>
            <p:cNvPr id="84" name="object 84"/>
            <p:cNvSpPr/>
            <p:nvPr/>
          </p:nvSpPr>
          <p:spPr>
            <a:xfrm>
              <a:off x="5705830" y="951229"/>
              <a:ext cx="1186815" cy="905510"/>
            </a:xfrm>
            <a:custGeom>
              <a:avLst/>
              <a:gdLst/>
              <a:ahLst/>
              <a:cxnLst/>
              <a:rect l="l" t="t" r="r" b="b"/>
              <a:pathLst>
                <a:path w="1186815" h="905510">
                  <a:moveTo>
                    <a:pt x="890841" y="381215"/>
                  </a:moveTo>
                  <a:lnTo>
                    <a:pt x="570699" y="381215"/>
                  </a:lnTo>
                  <a:lnTo>
                    <a:pt x="810387" y="0"/>
                  </a:lnTo>
                  <a:lnTo>
                    <a:pt x="239674" y="0"/>
                  </a:lnTo>
                  <a:lnTo>
                    <a:pt x="0" y="381228"/>
                  </a:lnTo>
                  <a:lnTo>
                    <a:pt x="570687" y="381228"/>
                  </a:lnTo>
                  <a:lnTo>
                    <a:pt x="241071" y="905497"/>
                  </a:lnTo>
                  <a:lnTo>
                    <a:pt x="561213" y="905497"/>
                  </a:lnTo>
                  <a:lnTo>
                    <a:pt x="890841" y="381215"/>
                  </a:lnTo>
                  <a:close/>
                </a:path>
                <a:path w="1186815" h="905510">
                  <a:moveTo>
                    <a:pt x="1186548" y="0"/>
                  </a:moveTo>
                  <a:lnTo>
                    <a:pt x="1130528" y="0"/>
                  </a:lnTo>
                  <a:lnTo>
                    <a:pt x="890854" y="381228"/>
                  </a:lnTo>
                  <a:lnTo>
                    <a:pt x="946861" y="381228"/>
                  </a:lnTo>
                  <a:lnTo>
                    <a:pt x="1186548" y="0"/>
                  </a:lnTo>
                  <a:close/>
                </a:path>
              </a:pathLst>
            </a:custGeom>
            <a:solidFill>
              <a:srgbClr val="EDF3F6"/>
            </a:solidFill>
          </p:spPr>
          <p:txBody>
            <a:bodyPr wrap="square" lIns="0" tIns="0" rIns="0" bIns="0" rtlCol="0"/>
            <a:lstStyle/>
            <a:p>
              <a:endParaRPr sz="1632"/>
            </a:p>
          </p:txBody>
        </p:sp>
        <p:sp>
          <p:nvSpPr>
            <p:cNvPr id="85" name="object 85"/>
            <p:cNvSpPr/>
            <p:nvPr/>
          </p:nvSpPr>
          <p:spPr>
            <a:xfrm>
              <a:off x="6276542" y="951217"/>
              <a:ext cx="560070" cy="381635"/>
            </a:xfrm>
            <a:custGeom>
              <a:avLst/>
              <a:gdLst/>
              <a:ahLst/>
              <a:cxnLst/>
              <a:rect l="l" t="t" r="r" b="b"/>
              <a:pathLst>
                <a:path w="560070" h="381634">
                  <a:moveTo>
                    <a:pt x="559815" y="0"/>
                  </a:moveTo>
                  <a:lnTo>
                    <a:pt x="239687" y="0"/>
                  </a:lnTo>
                  <a:lnTo>
                    <a:pt x="0" y="381228"/>
                  </a:lnTo>
                  <a:lnTo>
                    <a:pt x="320141" y="381228"/>
                  </a:lnTo>
                  <a:lnTo>
                    <a:pt x="559815" y="0"/>
                  </a:lnTo>
                  <a:close/>
                </a:path>
              </a:pathLst>
            </a:custGeom>
            <a:solidFill>
              <a:srgbClr val="ECEFF8"/>
            </a:solidFill>
          </p:spPr>
          <p:txBody>
            <a:bodyPr wrap="square" lIns="0" tIns="0" rIns="0" bIns="0" rtlCol="0"/>
            <a:lstStyle/>
            <a:p>
              <a:endParaRPr sz="1632"/>
            </a:p>
          </p:txBody>
        </p:sp>
        <p:sp>
          <p:nvSpPr>
            <p:cNvPr id="86" name="object 86"/>
            <p:cNvSpPr/>
            <p:nvPr/>
          </p:nvSpPr>
          <p:spPr>
            <a:xfrm>
              <a:off x="6173180" y="1856726"/>
              <a:ext cx="342900" cy="238760"/>
            </a:xfrm>
            <a:custGeom>
              <a:avLst/>
              <a:gdLst/>
              <a:ahLst/>
              <a:cxnLst/>
              <a:rect l="l" t="t" r="r" b="b"/>
              <a:pathLst>
                <a:path w="342900" h="238760">
                  <a:moveTo>
                    <a:pt x="342353" y="0"/>
                  </a:moveTo>
                  <a:lnTo>
                    <a:pt x="149872" y="0"/>
                  </a:lnTo>
                  <a:lnTo>
                    <a:pt x="0" y="238366"/>
                  </a:lnTo>
                  <a:lnTo>
                    <a:pt x="192493" y="238366"/>
                  </a:lnTo>
                  <a:lnTo>
                    <a:pt x="342353" y="0"/>
                  </a:lnTo>
                  <a:close/>
                </a:path>
              </a:pathLst>
            </a:custGeom>
            <a:solidFill>
              <a:srgbClr val="F0F8FB"/>
            </a:solidFill>
          </p:spPr>
          <p:txBody>
            <a:bodyPr wrap="square" lIns="0" tIns="0" rIns="0" bIns="0" rtlCol="0"/>
            <a:lstStyle/>
            <a:p>
              <a:endParaRPr sz="1632"/>
            </a:p>
          </p:txBody>
        </p:sp>
        <p:sp>
          <p:nvSpPr>
            <p:cNvPr id="87" name="object 87"/>
            <p:cNvSpPr/>
            <p:nvPr/>
          </p:nvSpPr>
          <p:spPr>
            <a:xfrm>
              <a:off x="6323050" y="1332445"/>
              <a:ext cx="706120" cy="763270"/>
            </a:xfrm>
            <a:custGeom>
              <a:avLst/>
              <a:gdLst/>
              <a:ahLst/>
              <a:cxnLst/>
              <a:rect l="l" t="t" r="r" b="b"/>
              <a:pathLst>
                <a:path w="706120" h="763269">
                  <a:moveTo>
                    <a:pt x="705942" y="524281"/>
                  </a:moveTo>
                  <a:lnTo>
                    <a:pt x="192481" y="524281"/>
                  </a:lnTo>
                  <a:lnTo>
                    <a:pt x="522122" y="0"/>
                  </a:lnTo>
                  <a:lnTo>
                    <a:pt x="329641" y="0"/>
                  </a:lnTo>
                  <a:lnTo>
                    <a:pt x="0" y="524281"/>
                  </a:lnTo>
                  <a:lnTo>
                    <a:pt x="192468" y="524281"/>
                  </a:lnTo>
                  <a:lnTo>
                    <a:pt x="42621" y="762647"/>
                  </a:lnTo>
                  <a:lnTo>
                    <a:pt x="556056" y="762647"/>
                  </a:lnTo>
                  <a:lnTo>
                    <a:pt x="705942" y="524281"/>
                  </a:lnTo>
                  <a:close/>
                </a:path>
              </a:pathLst>
            </a:custGeom>
            <a:solidFill>
              <a:srgbClr val="EDF3F6"/>
            </a:solidFill>
          </p:spPr>
          <p:txBody>
            <a:bodyPr wrap="square" lIns="0" tIns="0" rIns="0" bIns="0" rtlCol="0"/>
            <a:lstStyle/>
            <a:p>
              <a:endParaRPr sz="1632"/>
            </a:p>
          </p:txBody>
        </p:sp>
        <p:sp>
          <p:nvSpPr>
            <p:cNvPr id="88" name="object 88"/>
            <p:cNvSpPr/>
            <p:nvPr/>
          </p:nvSpPr>
          <p:spPr>
            <a:xfrm>
              <a:off x="6515519" y="951229"/>
              <a:ext cx="1083310" cy="905510"/>
            </a:xfrm>
            <a:custGeom>
              <a:avLst/>
              <a:gdLst/>
              <a:ahLst/>
              <a:cxnLst/>
              <a:rect l="l" t="t" r="r" b="b"/>
              <a:pathLst>
                <a:path w="1083309" h="905510">
                  <a:moveTo>
                    <a:pt x="1082852" y="0"/>
                  </a:moveTo>
                  <a:lnTo>
                    <a:pt x="910031" y="0"/>
                  </a:lnTo>
                  <a:lnTo>
                    <a:pt x="569341" y="0"/>
                  </a:lnTo>
                  <a:lnTo>
                    <a:pt x="376859" y="0"/>
                  </a:lnTo>
                  <a:lnTo>
                    <a:pt x="137172" y="381228"/>
                  </a:lnTo>
                  <a:lnTo>
                    <a:pt x="329641" y="381228"/>
                  </a:lnTo>
                  <a:lnTo>
                    <a:pt x="0" y="905510"/>
                  </a:lnTo>
                  <a:lnTo>
                    <a:pt x="513473" y="905510"/>
                  </a:lnTo>
                  <a:lnTo>
                    <a:pt x="1082852" y="0"/>
                  </a:lnTo>
                  <a:close/>
                </a:path>
              </a:pathLst>
            </a:custGeom>
            <a:solidFill>
              <a:srgbClr val="ECEFF8"/>
            </a:solidFill>
          </p:spPr>
          <p:txBody>
            <a:bodyPr wrap="square" lIns="0" tIns="0" rIns="0" bIns="0" rtlCol="0"/>
            <a:lstStyle/>
            <a:p>
              <a:endParaRPr sz="1632"/>
            </a:p>
          </p:txBody>
        </p:sp>
      </p:grpSp>
      <p:grpSp>
        <p:nvGrpSpPr>
          <p:cNvPr id="89" name="object 89"/>
          <p:cNvGrpSpPr/>
          <p:nvPr/>
        </p:nvGrpSpPr>
        <p:grpSpPr>
          <a:xfrm>
            <a:off x="7829164" y="5010220"/>
            <a:ext cx="3114026" cy="1845499"/>
            <a:chOff x="7257994" y="5525159"/>
            <a:chExt cx="3434079" cy="2035175"/>
          </a:xfrm>
        </p:grpSpPr>
        <p:sp>
          <p:nvSpPr>
            <p:cNvPr id="90" name="object 90"/>
            <p:cNvSpPr/>
            <p:nvPr/>
          </p:nvSpPr>
          <p:spPr>
            <a:xfrm>
              <a:off x="9249693" y="6040889"/>
              <a:ext cx="1442720" cy="624205"/>
            </a:xfrm>
            <a:custGeom>
              <a:avLst/>
              <a:gdLst/>
              <a:ahLst/>
              <a:cxnLst/>
              <a:rect l="l" t="t" r="r" b="b"/>
              <a:pathLst>
                <a:path w="1442720" h="624204">
                  <a:moveTo>
                    <a:pt x="1442300" y="0"/>
                  </a:moveTo>
                  <a:lnTo>
                    <a:pt x="392391" y="0"/>
                  </a:lnTo>
                  <a:lnTo>
                    <a:pt x="0" y="624052"/>
                  </a:lnTo>
                  <a:lnTo>
                    <a:pt x="107061" y="624052"/>
                  </a:lnTo>
                  <a:lnTo>
                    <a:pt x="418160" y="129133"/>
                  </a:lnTo>
                  <a:lnTo>
                    <a:pt x="1442300" y="129133"/>
                  </a:lnTo>
                  <a:lnTo>
                    <a:pt x="1442300" y="0"/>
                  </a:lnTo>
                  <a:close/>
                </a:path>
              </a:pathLst>
            </a:custGeom>
            <a:solidFill>
              <a:srgbClr val="54BEE9"/>
            </a:solidFill>
          </p:spPr>
          <p:txBody>
            <a:bodyPr wrap="square" lIns="0" tIns="0" rIns="0" bIns="0" rtlCol="0"/>
            <a:lstStyle/>
            <a:p>
              <a:endParaRPr sz="1632"/>
            </a:p>
          </p:txBody>
        </p:sp>
        <p:sp>
          <p:nvSpPr>
            <p:cNvPr id="91" name="object 91"/>
            <p:cNvSpPr/>
            <p:nvPr/>
          </p:nvSpPr>
          <p:spPr>
            <a:xfrm>
              <a:off x="10687484" y="6579449"/>
              <a:ext cx="5080" cy="7620"/>
            </a:xfrm>
            <a:custGeom>
              <a:avLst/>
              <a:gdLst/>
              <a:ahLst/>
              <a:cxnLst/>
              <a:rect l="l" t="t" r="r" b="b"/>
              <a:pathLst>
                <a:path w="5079" h="7620">
                  <a:moveTo>
                    <a:pt x="4521" y="0"/>
                  </a:moveTo>
                  <a:lnTo>
                    <a:pt x="0" y="7188"/>
                  </a:lnTo>
                  <a:lnTo>
                    <a:pt x="4521" y="7188"/>
                  </a:lnTo>
                  <a:lnTo>
                    <a:pt x="4521" y="0"/>
                  </a:lnTo>
                  <a:close/>
                </a:path>
              </a:pathLst>
            </a:custGeom>
            <a:solidFill>
              <a:srgbClr val="2B8FCE"/>
            </a:solidFill>
          </p:spPr>
          <p:txBody>
            <a:bodyPr wrap="square" lIns="0" tIns="0" rIns="0" bIns="0" rtlCol="0"/>
            <a:lstStyle/>
            <a:p>
              <a:endParaRPr sz="1632"/>
            </a:p>
          </p:txBody>
        </p:sp>
        <p:sp>
          <p:nvSpPr>
            <p:cNvPr id="92" name="object 92"/>
            <p:cNvSpPr/>
            <p:nvPr/>
          </p:nvSpPr>
          <p:spPr>
            <a:xfrm>
              <a:off x="9186507" y="6586639"/>
              <a:ext cx="1505585" cy="973455"/>
            </a:xfrm>
            <a:custGeom>
              <a:avLst/>
              <a:gdLst/>
              <a:ahLst/>
              <a:cxnLst/>
              <a:rect l="l" t="t" r="r" b="b"/>
              <a:pathLst>
                <a:path w="1505584" h="973454">
                  <a:moveTo>
                    <a:pt x="421132" y="661847"/>
                  </a:moveTo>
                  <a:lnTo>
                    <a:pt x="126022" y="661847"/>
                  </a:lnTo>
                  <a:lnTo>
                    <a:pt x="0" y="862279"/>
                  </a:lnTo>
                  <a:lnTo>
                    <a:pt x="295122" y="862279"/>
                  </a:lnTo>
                  <a:lnTo>
                    <a:pt x="421132" y="661847"/>
                  </a:lnTo>
                  <a:close/>
                </a:path>
                <a:path w="1505584" h="973454">
                  <a:moveTo>
                    <a:pt x="1505496" y="0"/>
                  </a:moveTo>
                  <a:lnTo>
                    <a:pt x="1500974" y="0"/>
                  </a:lnTo>
                  <a:lnTo>
                    <a:pt x="1084884" y="661847"/>
                  </a:lnTo>
                  <a:lnTo>
                    <a:pt x="965390" y="661847"/>
                  </a:lnTo>
                  <a:lnTo>
                    <a:pt x="769518" y="973366"/>
                  </a:lnTo>
                  <a:lnTo>
                    <a:pt x="1199527" y="973366"/>
                  </a:lnTo>
                  <a:lnTo>
                    <a:pt x="1347457" y="738047"/>
                  </a:lnTo>
                  <a:lnTo>
                    <a:pt x="1206639" y="738047"/>
                  </a:lnTo>
                  <a:lnTo>
                    <a:pt x="1505496" y="262750"/>
                  </a:lnTo>
                  <a:lnTo>
                    <a:pt x="1505496" y="0"/>
                  </a:lnTo>
                  <a:close/>
                </a:path>
              </a:pathLst>
            </a:custGeom>
            <a:solidFill>
              <a:srgbClr val="296EB7"/>
            </a:solidFill>
          </p:spPr>
          <p:txBody>
            <a:bodyPr wrap="square" lIns="0" tIns="0" rIns="0" bIns="0" rtlCol="0"/>
            <a:lstStyle/>
            <a:p>
              <a:endParaRPr sz="1632"/>
            </a:p>
          </p:txBody>
        </p:sp>
        <p:sp>
          <p:nvSpPr>
            <p:cNvPr id="93" name="object 93"/>
            <p:cNvSpPr/>
            <p:nvPr/>
          </p:nvSpPr>
          <p:spPr>
            <a:xfrm>
              <a:off x="9116670" y="7248487"/>
              <a:ext cx="1035685" cy="311785"/>
            </a:xfrm>
            <a:custGeom>
              <a:avLst/>
              <a:gdLst/>
              <a:ahLst/>
              <a:cxnLst/>
              <a:rect l="l" t="t" r="r" b="b"/>
              <a:pathLst>
                <a:path w="1035684" h="311784">
                  <a:moveTo>
                    <a:pt x="1035215" y="0"/>
                  </a:moveTo>
                  <a:lnTo>
                    <a:pt x="490956" y="0"/>
                  </a:lnTo>
                  <a:lnTo>
                    <a:pt x="364947" y="200431"/>
                  </a:lnTo>
                  <a:lnTo>
                    <a:pt x="69837" y="200431"/>
                  </a:lnTo>
                  <a:lnTo>
                    <a:pt x="0" y="311518"/>
                  </a:lnTo>
                  <a:lnTo>
                    <a:pt x="295109" y="311518"/>
                  </a:lnTo>
                  <a:lnTo>
                    <a:pt x="364959" y="200431"/>
                  </a:lnTo>
                  <a:lnTo>
                    <a:pt x="787006" y="200431"/>
                  </a:lnTo>
                  <a:lnTo>
                    <a:pt x="717143" y="311518"/>
                  </a:lnTo>
                  <a:lnTo>
                    <a:pt x="839355" y="311518"/>
                  </a:lnTo>
                  <a:lnTo>
                    <a:pt x="1035215" y="0"/>
                  </a:lnTo>
                  <a:close/>
                </a:path>
              </a:pathLst>
            </a:custGeom>
            <a:solidFill>
              <a:srgbClr val="285AA9"/>
            </a:solidFill>
          </p:spPr>
          <p:txBody>
            <a:bodyPr wrap="square" lIns="0" tIns="0" rIns="0" bIns="0" rtlCol="0"/>
            <a:lstStyle/>
            <a:p>
              <a:endParaRPr sz="1632"/>
            </a:p>
          </p:txBody>
        </p:sp>
        <p:sp>
          <p:nvSpPr>
            <p:cNvPr id="94" name="object 94"/>
            <p:cNvSpPr/>
            <p:nvPr/>
          </p:nvSpPr>
          <p:spPr>
            <a:xfrm>
              <a:off x="9411780" y="7448917"/>
              <a:ext cx="492125" cy="111125"/>
            </a:xfrm>
            <a:custGeom>
              <a:avLst/>
              <a:gdLst/>
              <a:ahLst/>
              <a:cxnLst/>
              <a:rect l="l" t="t" r="r" b="b"/>
              <a:pathLst>
                <a:path w="492125" h="111125">
                  <a:moveTo>
                    <a:pt x="491896" y="0"/>
                  </a:moveTo>
                  <a:lnTo>
                    <a:pt x="69850" y="0"/>
                  </a:lnTo>
                  <a:lnTo>
                    <a:pt x="0" y="111086"/>
                  </a:lnTo>
                  <a:lnTo>
                    <a:pt x="422033" y="111086"/>
                  </a:lnTo>
                  <a:lnTo>
                    <a:pt x="491896" y="0"/>
                  </a:lnTo>
                  <a:close/>
                </a:path>
              </a:pathLst>
            </a:custGeom>
            <a:solidFill>
              <a:srgbClr val="26499F"/>
            </a:solidFill>
          </p:spPr>
          <p:txBody>
            <a:bodyPr wrap="square" lIns="0" tIns="0" rIns="0" bIns="0" rtlCol="0"/>
            <a:lstStyle/>
            <a:p>
              <a:endParaRPr sz="1632"/>
            </a:p>
          </p:txBody>
        </p:sp>
        <p:sp>
          <p:nvSpPr>
            <p:cNvPr id="95" name="object 95"/>
            <p:cNvSpPr/>
            <p:nvPr/>
          </p:nvSpPr>
          <p:spPr>
            <a:xfrm>
              <a:off x="8932542" y="7248483"/>
              <a:ext cx="380365" cy="200660"/>
            </a:xfrm>
            <a:custGeom>
              <a:avLst/>
              <a:gdLst/>
              <a:ahLst/>
              <a:cxnLst/>
              <a:rect l="l" t="t" r="r" b="b"/>
              <a:pathLst>
                <a:path w="380365" h="200659">
                  <a:moveTo>
                    <a:pt x="379983" y="0"/>
                  </a:moveTo>
                  <a:lnTo>
                    <a:pt x="126034" y="0"/>
                  </a:lnTo>
                  <a:lnTo>
                    <a:pt x="0" y="200431"/>
                  </a:lnTo>
                  <a:lnTo>
                    <a:pt x="253974" y="200431"/>
                  </a:lnTo>
                  <a:lnTo>
                    <a:pt x="379983" y="0"/>
                  </a:lnTo>
                  <a:close/>
                </a:path>
              </a:pathLst>
            </a:custGeom>
            <a:solidFill>
              <a:srgbClr val="285AA9"/>
            </a:solidFill>
          </p:spPr>
          <p:txBody>
            <a:bodyPr wrap="square" lIns="0" tIns="0" rIns="0" bIns="0" rtlCol="0"/>
            <a:lstStyle/>
            <a:p>
              <a:endParaRPr sz="1632"/>
            </a:p>
          </p:txBody>
        </p:sp>
        <p:sp>
          <p:nvSpPr>
            <p:cNvPr id="96" name="object 96"/>
            <p:cNvSpPr/>
            <p:nvPr/>
          </p:nvSpPr>
          <p:spPr>
            <a:xfrm>
              <a:off x="8862707" y="7448917"/>
              <a:ext cx="323850" cy="111125"/>
            </a:xfrm>
            <a:custGeom>
              <a:avLst/>
              <a:gdLst/>
              <a:ahLst/>
              <a:cxnLst/>
              <a:rect l="l" t="t" r="r" b="b"/>
              <a:pathLst>
                <a:path w="323850" h="111125">
                  <a:moveTo>
                    <a:pt x="323799" y="0"/>
                  </a:moveTo>
                  <a:lnTo>
                    <a:pt x="69837" y="0"/>
                  </a:lnTo>
                  <a:lnTo>
                    <a:pt x="0" y="111086"/>
                  </a:lnTo>
                  <a:lnTo>
                    <a:pt x="253961" y="111086"/>
                  </a:lnTo>
                  <a:lnTo>
                    <a:pt x="323799" y="0"/>
                  </a:lnTo>
                  <a:close/>
                </a:path>
              </a:pathLst>
            </a:custGeom>
            <a:solidFill>
              <a:srgbClr val="26499F"/>
            </a:solidFill>
          </p:spPr>
          <p:txBody>
            <a:bodyPr wrap="square" lIns="0" tIns="0" rIns="0" bIns="0" rtlCol="0"/>
            <a:lstStyle/>
            <a:p>
              <a:endParaRPr sz="1632"/>
            </a:p>
          </p:txBody>
        </p:sp>
        <p:sp>
          <p:nvSpPr>
            <p:cNvPr id="97" name="object 97"/>
            <p:cNvSpPr/>
            <p:nvPr/>
          </p:nvSpPr>
          <p:spPr>
            <a:xfrm>
              <a:off x="10663694" y="7514983"/>
              <a:ext cx="28575" cy="45085"/>
            </a:xfrm>
            <a:custGeom>
              <a:avLst/>
              <a:gdLst/>
              <a:ahLst/>
              <a:cxnLst/>
              <a:rect l="l" t="t" r="r" b="b"/>
              <a:pathLst>
                <a:path w="28575" h="45084">
                  <a:moveTo>
                    <a:pt x="28308" y="0"/>
                  </a:moveTo>
                  <a:lnTo>
                    <a:pt x="0" y="45021"/>
                  </a:lnTo>
                  <a:lnTo>
                    <a:pt x="28308" y="45021"/>
                  </a:lnTo>
                  <a:lnTo>
                    <a:pt x="28308" y="0"/>
                  </a:lnTo>
                  <a:close/>
                </a:path>
              </a:pathLst>
            </a:custGeom>
            <a:solidFill>
              <a:srgbClr val="296EB7"/>
            </a:solidFill>
          </p:spPr>
          <p:txBody>
            <a:bodyPr wrap="square" lIns="0" tIns="0" rIns="0" bIns="0" rtlCol="0"/>
            <a:lstStyle/>
            <a:p>
              <a:endParaRPr sz="1632"/>
            </a:p>
          </p:txBody>
        </p:sp>
        <p:sp>
          <p:nvSpPr>
            <p:cNvPr id="98" name="object 98"/>
            <p:cNvSpPr/>
            <p:nvPr/>
          </p:nvSpPr>
          <p:spPr>
            <a:xfrm>
              <a:off x="10386022" y="6849389"/>
              <a:ext cx="306070" cy="711200"/>
            </a:xfrm>
            <a:custGeom>
              <a:avLst/>
              <a:gdLst/>
              <a:ahLst/>
              <a:cxnLst/>
              <a:rect l="l" t="t" r="r" b="b"/>
              <a:pathLst>
                <a:path w="306070" h="711200">
                  <a:moveTo>
                    <a:pt x="305968" y="475297"/>
                  </a:moveTo>
                  <a:lnTo>
                    <a:pt x="147942" y="475297"/>
                  </a:lnTo>
                  <a:lnTo>
                    <a:pt x="0" y="710615"/>
                  </a:lnTo>
                  <a:lnTo>
                    <a:pt x="277672" y="710615"/>
                  </a:lnTo>
                  <a:lnTo>
                    <a:pt x="305968" y="665594"/>
                  </a:lnTo>
                  <a:lnTo>
                    <a:pt x="305968" y="475297"/>
                  </a:lnTo>
                  <a:close/>
                </a:path>
                <a:path w="306070" h="711200">
                  <a:moveTo>
                    <a:pt x="305968" y="0"/>
                  </a:moveTo>
                  <a:lnTo>
                    <a:pt x="7124" y="475297"/>
                  </a:lnTo>
                  <a:lnTo>
                    <a:pt x="147942" y="475297"/>
                  </a:lnTo>
                  <a:lnTo>
                    <a:pt x="305968" y="223939"/>
                  </a:lnTo>
                  <a:lnTo>
                    <a:pt x="305968" y="0"/>
                  </a:lnTo>
                  <a:close/>
                </a:path>
              </a:pathLst>
            </a:custGeom>
            <a:solidFill>
              <a:srgbClr val="285AA9"/>
            </a:solidFill>
          </p:spPr>
          <p:txBody>
            <a:bodyPr wrap="square" lIns="0" tIns="0" rIns="0" bIns="0" rtlCol="0"/>
            <a:lstStyle/>
            <a:p>
              <a:endParaRPr sz="1632"/>
            </a:p>
          </p:txBody>
        </p:sp>
        <p:sp>
          <p:nvSpPr>
            <p:cNvPr id="99" name="object 99"/>
            <p:cNvSpPr/>
            <p:nvPr/>
          </p:nvSpPr>
          <p:spPr>
            <a:xfrm>
              <a:off x="10533968" y="7073326"/>
              <a:ext cx="158115" cy="251460"/>
            </a:xfrm>
            <a:custGeom>
              <a:avLst/>
              <a:gdLst/>
              <a:ahLst/>
              <a:cxnLst/>
              <a:rect l="l" t="t" r="r" b="b"/>
              <a:pathLst>
                <a:path w="158115" h="251459">
                  <a:moveTo>
                    <a:pt x="158026" y="0"/>
                  </a:moveTo>
                  <a:lnTo>
                    <a:pt x="0" y="251358"/>
                  </a:lnTo>
                  <a:lnTo>
                    <a:pt x="158026" y="251358"/>
                  </a:lnTo>
                  <a:lnTo>
                    <a:pt x="158026" y="0"/>
                  </a:lnTo>
                  <a:close/>
                </a:path>
              </a:pathLst>
            </a:custGeom>
            <a:solidFill>
              <a:srgbClr val="26499F"/>
            </a:solidFill>
          </p:spPr>
          <p:txBody>
            <a:bodyPr wrap="square" lIns="0" tIns="0" rIns="0" bIns="0" rtlCol="0"/>
            <a:lstStyle/>
            <a:p>
              <a:endParaRPr sz="1632"/>
            </a:p>
          </p:txBody>
        </p:sp>
        <p:sp>
          <p:nvSpPr>
            <p:cNvPr id="100" name="object 100"/>
            <p:cNvSpPr/>
            <p:nvPr/>
          </p:nvSpPr>
          <p:spPr>
            <a:xfrm>
              <a:off x="7257986" y="5525160"/>
              <a:ext cx="2130425" cy="1139825"/>
            </a:xfrm>
            <a:custGeom>
              <a:avLst/>
              <a:gdLst/>
              <a:ahLst/>
              <a:cxnLst/>
              <a:rect l="l" t="t" r="r" b="b"/>
              <a:pathLst>
                <a:path w="2130425" h="1139825">
                  <a:moveTo>
                    <a:pt x="208775" y="483209"/>
                  </a:moveTo>
                  <a:lnTo>
                    <a:pt x="51701" y="483209"/>
                  </a:lnTo>
                  <a:lnTo>
                    <a:pt x="0" y="565454"/>
                  </a:lnTo>
                  <a:lnTo>
                    <a:pt x="157086" y="565454"/>
                  </a:lnTo>
                  <a:lnTo>
                    <a:pt x="208775" y="483209"/>
                  </a:lnTo>
                  <a:close/>
                </a:path>
                <a:path w="2130425" h="1139825">
                  <a:moveTo>
                    <a:pt x="2005012" y="483209"/>
                  </a:moveTo>
                  <a:lnTo>
                    <a:pt x="1826247" y="483209"/>
                  </a:lnTo>
                  <a:lnTo>
                    <a:pt x="1413446" y="1139786"/>
                  </a:lnTo>
                  <a:lnTo>
                    <a:pt x="1592237" y="1139786"/>
                  </a:lnTo>
                  <a:lnTo>
                    <a:pt x="2005012" y="483209"/>
                  </a:lnTo>
                  <a:close/>
                </a:path>
                <a:path w="2130425" h="1139825">
                  <a:moveTo>
                    <a:pt x="2130069" y="0"/>
                  </a:moveTo>
                  <a:lnTo>
                    <a:pt x="512559" y="0"/>
                  </a:lnTo>
                  <a:lnTo>
                    <a:pt x="208788" y="483196"/>
                  </a:lnTo>
                  <a:lnTo>
                    <a:pt x="1826247" y="483196"/>
                  </a:lnTo>
                  <a:lnTo>
                    <a:pt x="2130069" y="0"/>
                  </a:lnTo>
                  <a:close/>
                </a:path>
              </a:pathLst>
            </a:custGeom>
            <a:solidFill>
              <a:srgbClr val="F3FAFE"/>
            </a:solidFill>
          </p:spPr>
          <p:txBody>
            <a:bodyPr wrap="square" lIns="0" tIns="0" rIns="0" bIns="0" rtlCol="0"/>
            <a:lstStyle/>
            <a:p>
              <a:endParaRPr sz="1632"/>
            </a:p>
          </p:txBody>
        </p:sp>
        <p:sp>
          <p:nvSpPr>
            <p:cNvPr id="101" name="object 101"/>
            <p:cNvSpPr/>
            <p:nvPr/>
          </p:nvSpPr>
          <p:spPr>
            <a:xfrm>
              <a:off x="7415075" y="6008359"/>
              <a:ext cx="1669414" cy="656590"/>
            </a:xfrm>
            <a:custGeom>
              <a:avLst/>
              <a:gdLst/>
              <a:ahLst/>
              <a:cxnLst/>
              <a:rect l="l" t="t" r="r" b="b"/>
              <a:pathLst>
                <a:path w="1669415" h="656590">
                  <a:moveTo>
                    <a:pt x="1669161" y="0"/>
                  </a:moveTo>
                  <a:lnTo>
                    <a:pt x="51689" y="0"/>
                  </a:lnTo>
                  <a:lnTo>
                    <a:pt x="0" y="82245"/>
                  </a:lnTo>
                  <a:lnTo>
                    <a:pt x="1291437" y="82245"/>
                  </a:lnTo>
                  <a:lnTo>
                    <a:pt x="997546" y="549630"/>
                  </a:lnTo>
                  <a:lnTo>
                    <a:pt x="1180553" y="549630"/>
                  </a:lnTo>
                  <a:lnTo>
                    <a:pt x="1113332" y="656577"/>
                  </a:lnTo>
                  <a:lnTo>
                    <a:pt x="1256360" y="656577"/>
                  </a:lnTo>
                  <a:lnTo>
                    <a:pt x="1669161" y="0"/>
                  </a:lnTo>
                  <a:close/>
                </a:path>
              </a:pathLst>
            </a:custGeom>
            <a:solidFill>
              <a:srgbClr val="F0F8FB"/>
            </a:solidFill>
          </p:spPr>
          <p:txBody>
            <a:bodyPr wrap="square" lIns="0" tIns="0" rIns="0" bIns="0" rtlCol="0"/>
            <a:lstStyle/>
            <a:p>
              <a:endParaRPr sz="1632"/>
            </a:p>
          </p:txBody>
        </p:sp>
        <p:sp>
          <p:nvSpPr>
            <p:cNvPr id="102" name="object 102"/>
            <p:cNvSpPr/>
            <p:nvPr/>
          </p:nvSpPr>
          <p:spPr>
            <a:xfrm>
              <a:off x="8345389" y="6557995"/>
              <a:ext cx="250825" cy="107314"/>
            </a:xfrm>
            <a:custGeom>
              <a:avLst/>
              <a:gdLst/>
              <a:ahLst/>
              <a:cxnLst/>
              <a:rect l="l" t="t" r="r" b="b"/>
              <a:pathLst>
                <a:path w="250825" h="107315">
                  <a:moveTo>
                    <a:pt x="250240" y="0"/>
                  </a:moveTo>
                  <a:lnTo>
                    <a:pt x="67233" y="0"/>
                  </a:lnTo>
                  <a:lnTo>
                    <a:pt x="0" y="106946"/>
                  </a:lnTo>
                  <a:lnTo>
                    <a:pt x="183019" y="106946"/>
                  </a:lnTo>
                  <a:lnTo>
                    <a:pt x="250240" y="0"/>
                  </a:lnTo>
                  <a:close/>
                </a:path>
              </a:pathLst>
            </a:custGeom>
            <a:solidFill>
              <a:srgbClr val="EDF3F6"/>
            </a:solidFill>
          </p:spPr>
          <p:txBody>
            <a:bodyPr wrap="square" lIns="0" tIns="0" rIns="0" bIns="0" rtlCol="0"/>
            <a:lstStyle/>
            <a:p>
              <a:endParaRPr sz="1632"/>
            </a:p>
          </p:txBody>
        </p:sp>
        <p:sp>
          <p:nvSpPr>
            <p:cNvPr id="103" name="object 103"/>
            <p:cNvSpPr/>
            <p:nvPr/>
          </p:nvSpPr>
          <p:spPr>
            <a:xfrm>
              <a:off x="9356761" y="6170025"/>
              <a:ext cx="1335405" cy="495300"/>
            </a:xfrm>
            <a:custGeom>
              <a:avLst/>
              <a:gdLst/>
              <a:ahLst/>
              <a:cxnLst/>
              <a:rect l="l" t="t" r="r" b="b"/>
              <a:pathLst>
                <a:path w="1335404" h="495300">
                  <a:moveTo>
                    <a:pt x="1335239" y="0"/>
                  </a:moveTo>
                  <a:lnTo>
                    <a:pt x="311086" y="0"/>
                  </a:lnTo>
                  <a:lnTo>
                    <a:pt x="0" y="494919"/>
                  </a:lnTo>
                  <a:lnTo>
                    <a:pt x="35344" y="494919"/>
                  </a:lnTo>
                  <a:lnTo>
                    <a:pt x="206768" y="222275"/>
                  </a:lnTo>
                  <a:lnTo>
                    <a:pt x="1335239" y="222275"/>
                  </a:lnTo>
                  <a:lnTo>
                    <a:pt x="1335239" y="0"/>
                  </a:lnTo>
                  <a:close/>
                </a:path>
              </a:pathLst>
            </a:custGeom>
            <a:solidFill>
              <a:srgbClr val="4FBCEA"/>
            </a:solidFill>
          </p:spPr>
          <p:txBody>
            <a:bodyPr wrap="square" lIns="0" tIns="0" rIns="0" bIns="0" rtlCol="0"/>
            <a:lstStyle/>
            <a:p>
              <a:endParaRPr sz="1632"/>
            </a:p>
          </p:txBody>
        </p:sp>
        <p:sp>
          <p:nvSpPr>
            <p:cNvPr id="104" name="object 104"/>
            <p:cNvSpPr/>
            <p:nvPr/>
          </p:nvSpPr>
          <p:spPr>
            <a:xfrm>
              <a:off x="9392114" y="6392305"/>
              <a:ext cx="1300480" cy="461009"/>
            </a:xfrm>
            <a:custGeom>
              <a:avLst/>
              <a:gdLst/>
              <a:ahLst/>
              <a:cxnLst/>
              <a:rect l="l" t="t" r="r" b="b"/>
              <a:pathLst>
                <a:path w="1300479" h="461009">
                  <a:moveTo>
                    <a:pt x="1299883" y="0"/>
                  </a:moveTo>
                  <a:lnTo>
                    <a:pt x="171411" y="0"/>
                  </a:lnTo>
                  <a:lnTo>
                    <a:pt x="0" y="272643"/>
                  </a:lnTo>
                  <a:lnTo>
                    <a:pt x="33362" y="272643"/>
                  </a:lnTo>
                  <a:lnTo>
                    <a:pt x="28714" y="280047"/>
                  </a:lnTo>
                  <a:lnTo>
                    <a:pt x="282651" y="280047"/>
                  </a:lnTo>
                  <a:lnTo>
                    <a:pt x="168935" y="460883"/>
                  </a:lnTo>
                  <a:lnTo>
                    <a:pt x="464057" y="460883"/>
                  </a:lnTo>
                  <a:lnTo>
                    <a:pt x="631647" y="194335"/>
                  </a:lnTo>
                  <a:lnTo>
                    <a:pt x="1295374" y="194335"/>
                  </a:lnTo>
                  <a:lnTo>
                    <a:pt x="1299883" y="187147"/>
                  </a:lnTo>
                  <a:lnTo>
                    <a:pt x="1299883" y="0"/>
                  </a:lnTo>
                  <a:close/>
                </a:path>
              </a:pathLst>
            </a:custGeom>
            <a:solidFill>
              <a:srgbClr val="2A8FCE"/>
            </a:solidFill>
          </p:spPr>
          <p:txBody>
            <a:bodyPr wrap="square" lIns="0" tIns="0" rIns="0" bIns="0" rtlCol="0"/>
            <a:lstStyle/>
            <a:p>
              <a:endParaRPr sz="1632"/>
            </a:p>
          </p:txBody>
        </p:sp>
        <p:sp>
          <p:nvSpPr>
            <p:cNvPr id="105" name="object 105"/>
            <p:cNvSpPr/>
            <p:nvPr/>
          </p:nvSpPr>
          <p:spPr>
            <a:xfrm>
              <a:off x="9312516" y="6586639"/>
              <a:ext cx="1375410" cy="662305"/>
            </a:xfrm>
            <a:custGeom>
              <a:avLst/>
              <a:gdLst/>
              <a:ahLst/>
              <a:cxnLst/>
              <a:rect l="l" t="t" r="r" b="b"/>
              <a:pathLst>
                <a:path w="1375409" h="662304">
                  <a:moveTo>
                    <a:pt x="543636" y="266560"/>
                  </a:moveTo>
                  <a:lnTo>
                    <a:pt x="248526" y="266560"/>
                  </a:lnTo>
                  <a:lnTo>
                    <a:pt x="0" y="661847"/>
                  </a:lnTo>
                  <a:lnTo>
                    <a:pt x="295109" y="661847"/>
                  </a:lnTo>
                  <a:lnTo>
                    <a:pt x="543636" y="266560"/>
                  </a:lnTo>
                  <a:close/>
                </a:path>
                <a:path w="1375409" h="662304">
                  <a:moveTo>
                    <a:pt x="1374965" y="0"/>
                  </a:moveTo>
                  <a:lnTo>
                    <a:pt x="711250" y="0"/>
                  </a:lnTo>
                  <a:lnTo>
                    <a:pt x="543648" y="266547"/>
                  </a:lnTo>
                  <a:lnTo>
                    <a:pt x="1087920" y="266547"/>
                  </a:lnTo>
                  <a:lnTo>
                    <a:pt x="839381" y="661847"/>
                  </a:lnTo>
                  <a:lnTo>
                    <a:pt x="958875" y="661847"/>
                  </a:lnTo>
                  <a:lnTo>
                    <a:pt x="1374965" y="0"/>
                  </a:lnTo>
                  <a:close/>
                </a:path>
              </a:pathLst>
            </a:custGeom>
            <a:solidFill>
              <a:srgbClr val="296EB7"/>
            </a:solidFill>
          </p:spPr>
          <p:txBody>
            <a:bodyPr wrap="square" lIns="0" tIns="0" rIns="0" bIns="0" rtlCol="0"/>
            <a:lstStyle/>
            <a:p>
              <a:endParaRPr sz="1632"/>
            </a:p>
          </p:txBody>
        </p:sp>
        <p:sp>
          <p:nvSpPr>
            <p:cNvPr id="106" name="object 106"/>
            <p:cNvSpPr/>
            <p:nvPr/>
          </p:nvSpPr>
          <p:spPr>
            <a:xfrm>
              <a:off x="9607637" y="6853189"/>
              <a:ext cx="793115" cy="395605"/>
            </a:xfrm>
            <a:custGeom>
              <a:avLst/>
              <a:gdLst/>
              <a:ahLst/>
              <a:cxnLst/>
              <a:rect l="l" t="t" r="r" b="b"/>
              <a:pathLst>
                <a:path w="793115" h="395604">
                  <a:moveTo>
                    <a:pt x="792797" y="0"/>
                  </a:moveTo>
                  <a:lnTo>
                    <a:pt x="248526" y="0"/>
                  </a:lnTo>
                  <a:lnTo>
                    <a:pt x="0" y="395287"/>
                  </a:lnTo>
                  <a:lnTo>
                    <a:pt x="544258" y="395287"/>
                  </a:lnTo>
                  <a:lnTo>
                    <a:pt x="792797" y="0"/>
                  </a:lnTo>
                  <a:close/>
                </a:path>
              </a:pathLst>
            </a:custGeom>
            <a:solidFill>
              <a:srgbClr val="2758A8"/>
            </a:solidFill>
          </p:spPr>
          <p:txBody>
            <a:bodyPr wrap="square" lIns="0" tIns="0" rIns="0" bIns="0" rtlCol="0"/>
            <a:lstStyle/>
            <a:p>
              <a:endParaRPr sz="1632"/>
            </a:p>
          </p:txBody>
        </p:sp>
        <p:sp>
          <p:nvSpPr>
            <p:cNvPr id="107" name="object 107"/>
            <p:cNvSpPr/>
            <p:nvPr/>
          </p:nvSpPr>
          <p:spPr>
            <a:xfrm>
              <a:off x="9307121" y="6672356"/>
              <a:ext cx="367665" cy="180975"/>
            </a:xfrm>
            <a:custGeom>
              <a:avLst/>
              <a:gdLst/>
              <a:ahLst/>
              <a:cxnLst/>
              <a:rect l="l" t="t" r="r" b="b"/>
              <a:pathLst>
                <a:path w="367665" h="180975">
                  <a:moveTo>
                    <a:pt x="367639" y="0"/>
                  </a:moveTo>
                  <a:lnTo>
                    <a:pt x="113715" y="0"/>
                  </a:lnTo>
                  <a:lnTo>
                    <a:pt x="0" y="180835"/>
                  </a:lnTo>
                  <a:lnTo>
                    <a:pt x="253923" y="180835"/>
                  </a:lnTo>
                  <a:lnTo>
                    <a:pt x="367639" y="0"/>
                  </a:lnTo>
                  <a:close/>
                </a:path>
              </a:pathLst>
            </a:custGeom>
            <a:solidFill>
              <a:srgbClr val="296EB7"/>
            </a:solidFill>
          </p:spPr>
          <p:txBody>
            <a:bodyPr wrap="square" lIns="0" tIns="0" rIns="0" bIns="0" rtlCol="0"/>
            <a:lstStyle/>
            <a:p>
              <a:endParaRPr sz="1632"/>
            </a:p>
          </p:txBody>
        </p:sp>
        <p:sp>
          <p:nvSpPr>
            <p:cNvPr id="108" name="object 108"/>
            <p:cNvSpPr/>
            <p:nvPr/>
          </p:nvSpPr>
          <p:spPr>
            <a:xfrm>
              <a:off x="9058574" y="6853189"/>
              <a:ext cx="502920" cy="395605"/>
            </a:xfrm>
            <a:custGeom>
              <a:avLst/>
              <a:gdLst/>
              <a:ahLst/>
              <a:cxnLst/>
              <a:rect l="l" t="t" r="r" b="b"/>
              <a:pathLst>
                <a:path w="502920" h="395604">
                  <a:moveTo>
                    <a:pt x="502475" y="0"/>
                  </a:moveTo>
                  <a:lnTo>
                    <a:pt x="248551" y="0"/>
                  </a:lnTo>
                  <a:lnTo>
                    <a:pt x="0" y="395287"/>
                  </a:lnTo>
                  <a:lnTo>
                    <a:pt x="253949" y="395287"/>
                  </a:lnTo>
                  <a:lnTo>
                    <a:pt x="502475" y="0"/>
                  </a:lnTo>
                  <a:close/>
                </a:path>
              </a:pathLst>
            </a:custGeom>
            <a:solidFill>
              <a:srgbClr val="2758A8"/>
            </a:solidFill>
          </p:spPr>
          <p:txBody>
            <a:bodyPr wrap="square" lIns="0" tIns="0" rIns="0" bIns="0" rtlCol="0"/>
            <a:lstStyle/>
            <a:p>
              <a:endParaRPr sz="1632"/>
            </a:p>
          </p:txBody>
        </p:sp>
        <p:sp>
          <p:nvSpPr>
            <p:cNvPr id="109" name="object 109"/>
            <p:cNvSpPr/>
            <p:nvPr/>
          </p:nvSpPr>
          <p:spPr>
            <a:xfrm>
              <a:off x="8845565" y="6664944"/>
              <a:ext cx="404495" cy="7620"/>
            </a:xfrm>
            <a:custGeom>
              <a:avLst/>
              <a:gdLst/>
              <a:ahLst/>
              <a:cxnLst/>
              <a:rect l="l" t="t" r="r" b="b"/>
              <a:pathLst>
                <a:path w="404495" h="7620">
                  <a:moveTo>
                    <a:pt x="404126" y="0"/>
                  </a:moveTo>
                  <a:lnTo>
                    <a:pt x="4660" y="0"/>
                  </a:lnTo>
                  <a:lnTo>
                    <a:pt x="0" y="7404"/>
                  </a:lnTo>
                  <a:lnTo>
                    <a:pt x="399478" y="7404"/>
                  </a:lnTo>
                  <a:lnTo>
                    <a:pt x="404126" y="0"/>
                  </a:lnTo>
                  <a:close/>
                </a:path>
              </a:pathLst>
            </a:custGeom>
            <a:solidFill>
              <a:srgbClr val="F3FAFE"/>
            </a:solidFill>
          </p:spPr>
          <p:txBody>
            <a:bodyPr wrap="square" lIns="0" tIns="0" rIns="0" bIns="0" rtlCol="0"/>
            <a:lstStyle/>
            <a:p>
              <a:endParaRPr sz="1632"/>
            </a:p>
          </p:txBody>
        </p:sp>
        <p:sp>
          <p:nvSpPr>
            <p:cNvPr id="110" name="object 110"/>
            <p:cNvSpPr/>
            <p:nvPr/>
          </p:nvSpPr>
          <p:spPr>
            <a:xfrm>
              <a:off x="8287525" y="6664947"/>
              <a:ext cx="1069340" cy="895350"/>
            </a:xfrm>
            <a:custGeom>
              <a:avLst/>
              <a:gdLst/>
              <a:ahLst/>
              <a:cxnLst/>
              <a:rect l="l" t="t" r="r" b="b"/>
              <a:pathLst>
                <a:path w="1069340" h="895350">
                  <a:moveTo>
                    <a:pt x="957516" y="7404"/>
                  </a:moveTo>
                  <a:lnTo>
                    <a:pt x="558038" y="7404"/>
                  </a:lnTo>
                  <a:lnTo>
                    <a:pt x="0" y="895057"/>
                  </a:lnTo>
                  <a:lnTo>
                    <a:pt x="149085" y="895057"/>
                  </a:lnTo>
                  <a:lnTo>
                    <a:pt x="593445" y="188239"/>
                  </a:lnTo>
                  <a:lnTo>
                    <a:pt x="843813" y="188239"/>
                  </a:lnTo>
                  <a:lnTo>
                    <a:pt x="957516" y="7404"/>
                  </a:lnTo>
                  <a:close/>
                </a:path>
                <a:path w="1069340" h="895350">
                  <a:moveTo>
                    <a:pt x="1069225" y="0"/>
                  </a:moveTo>
                  <a:lnTo>
                    <a:pt x="962164" y="0"/>
                  </a:lnTo>
                  <a:lnTo>
                    <a:pt x="957516" y="7404"/>
                  </a:lnTo>
                  <a:lnTo>
                    <a:pt x="1064564" y="7404"/>
                  </a:lnTo>
                  <a:lnTo>
                    <a:pt x="1069225" y="0"/>
                  </a:lnTo>
                  <a:close/>
                </a:path>
              </a:pathLst>
            </a:custGeom>
            <a:solidFill>
              <a:srgbClr val="4FBCEA"/>
            </a:solidFill>
          </p:spPr>
          <p:txBody>
            <a:bodyPr wrap="square" lIns="0" tIns="0" rIns="0" bIns="0" rtlCol="0"/>
            <a:lstStyle/>
            <a:p>
              <a:endParaRPr sz="1632"/>
            </a:p>
          </p:txBody>
        </p:sp>
        <p:sp>
          <p:nvSpPr>
            <p:cNvPr id="111" name="object 111"/>
            <p:cNvSpPr/>
            <p:nvPr/>
          </p:nvSpPr>
          <p:spPr>
            <a:xfrm>
              <a:off x="8436612" y="6853185"/>
              <a:ext cx="695325" cy="707390"/>
            </a:xfrm>
            <a:custGeom>
              <a:avLst/>
              <a:gdLst/>
              <a:ahLst/>
              <a:cxnLst/>
              <a:rect l="l" t="t" r="r" b="b"/>
              <a:pathLst>
                <a:path w="695325" h="707390">
                  <a:moveTo>
                    <a:pt x="694728" y="0"/>
                  </a:moveTo>
                  <a:lnTo>
                    <a:pt x="444360" y="0"/>
                  </a:lnTo>
                  <a:lnTo>
                    <a:pt x="0" y="706818"/>
                  </a:lnTo>
                  <a:lnTo>
                    <a:pt x="139077" y="706818"/>
                  </a:lnTo>
                  <a:lnTo>
                    <a:pt x="208953" y="595731"/>
                  </a:lnTo>
                  <a:lnTo>
                    <a:pt x="320167" y="595731"/>
                  </a:lnTo>
                  <a:lnTo>
                    <a:pt x="694728" y="0"/>
                  </a:lnTo>
                  <a:close/>
                </a:path>
              </a:pathLst>
            </a:custGeom>
            <a:solidFill>
              <a:srgbClr val="2A8FCE"/>
            </a:solidFill>
          </p:spPr>
          <p:txBody>
            <a:bodyPr wrap="square" lIns="0" tIns="0" rIns="0" bIns="0" rtlCol="0"/>
            <a:lstStyle/>
            <a:p>
              <a:endParaRPr sz="1632"/>
            </a:p>
          </p:txBody>
        </p:sp>
        <p:sp>
          <p:nvSpPr>
            <p:cNvPr id="112" name="object 112"/>
            <p:cNvSpPr/>
            <p:nvPr/>
          </p:nvSpPr>
          <p:spPr>
            <a:xfrm>
              <a:off x="8575697" y="7448917"/>
              <a:ext cx="181610" cy="111125"/>
            </a:xfrm>
            <a:custGeom>
              <a:avLst/>
              <a:gdLst/>
              <a:ahLst/>
              <a:cxnLst/>
              <a:rect l="l" t="t" r="r" b="b"/>
              <a:pathLst>
                <a:path w="181609" h="111125">
                  <a:moveTo>
                    <a:pt x="181076" y="0"/>
                  </a:moveTo>
                  <a:lnTo>
                    <a:pt x="69862" y="0"/>
                  </a:lnTo>
                  <a:lnTo>
                    <a:pt x="0" y="111086"/>
                  </a:lnTo>
                  <a:lnTo>
                    <a:pt x="111226" y="111086"/>
                  </a:lnTo>
                  <a:lnTo>
                    <a:pt x="181076" y="0"/>
                  </a:lnTo>
                  <a:close/>
                </a:path>
              </a:pathLst>
            </a:custGeom>
            <a:solidFill>
              <a:srgbClr val="296EB7"/>
            </a:solidFill>
          </p:spPr>
          <p:txBody>
            <a:bodyPr wrap="square" lIns="0" tIns="0" rIns="0" bIns="0" rtlCol="0"/>
            <a:lstStyle/>
            <a:p>
              <a:endParaRPr sz="1632"/>
            </a:p>
          </p:txBody>
        </p:sp>
        <p:sp>
          <p:nvSpPr>
            <p:cNvPr id="113" name="object 113"/>
            <p:cNvSpPr/>
            <p:nvPr/>
          </p:nvSpPr>
          <p:spPr>
            <a:xfrm>
              <a:off x="9131338" y="6672356"/>
              <a:ext cx="220979" cy="180975"/>
            </a:xfrm>
            <a:custGeom>
              <a:avLst/>
              <a:gdLst/>
              <a:ahLst/>
              <a:cxnLst/>
              <a:rect l="l" t="t" r="r" b="b"/>
              <a:pathLst>
                <a:path w="220979" h="180975">
                  <a:moveTo>
                    <a:pt x="220751" y="0"/>
                  </a:moveTo>
                  <a:lnTo>
                    <a:pt x="113703" y="0"/>
                  </a:lnTo>
                  <a:lnTo>
                    <a:pt x="0" y="180835"/>
                  </a:lnTo>
                  <a:lnTo>
                    <a:pt x="107086" y="180835"/>
                  </a:lnTo>
                  <a:lnTo>
                    <a:pt x="220751" y="0"/>
                  </a:lnTo>
                  <a:close/>
                </a:path>
              </a:pathLst>
            </a:custGeom>
            <a:solidFill>
              <a:srgbClr val="2A8FCE"/>
            </a:solidFill>
          </p:spPr>
          <p:txBody>
            <a:bodyPr wrap="square" lIns="0" tIns="0" rIns="0" bIns="0" rtlCol="0"/>
            <a:lstStyle/>
            <a:p>
              <a:endParaRPr sz="1632"/>
            </a:p>
          </p:txBody>
        </p:sp>
        <p:sp>
          <p:nvSpPr>
            <p:cNvPr id="114" name="object 114"/>
            <p:cNvSpPr/>
            <p:nvPr/>
          </p:nvSpPr>
          <p:spPr>
            <a:xfrm>
              <a:off x="8756774" y="6853189"/>
              <a:ext cx="481965" cy="596265"/>
            </a:xfrm>
            <a:custGeom>
              <a:avLst/>
              <a:gdLst/>
              <a:ahLst/>
              <a:cxnLst/>
              <a:rect l="l" t="t" r="r" b="b"/>
              <a:pathLst>
                <a:path w="481965" h="596265">
                  <a:moveTo>
                    <a:pt x="481647" y="0"/>
                  </a:moveTo>
                  <a:lnTo>
                    <a:pt x="374561" y="0"/>
                  </a:lnTo>
                  <a:lnTo>
                    <a:pt x="0" y="595731"/>
                  </a:lnTo>
                  <a:lnTo>
                    <a:pt x="142417" y="595731"/>
                  </a:lnTo>
                  <a:lnTo>
                    <a:pt x="268427" y="395287"/>
                  </a:lnTo>
                  <a:lnTo>
                    <a:pt x="233184" y="395287"/>
                  </a:lnTo>
                  <a:lnTo>
                    <a:pt x="481647" y="0"/>
                  </a:lnTo>
                  <a:close/>
                </a:path>
              </a:pathLst>
            </a:custGeom>
            <a:solidFill>
              <a:srgbClr val="296EB7"/>
            </a:solidFill>
          </p:spPr>
          <p:txBody>
            <a:bodyPr wrap="square" lIns="0" tIns="0" rIns="0" bIns="0" rtlCol="0"/>
            <a:lstStyle/>
            <a:p>
              <a:endParaRPr sz="1632"/>
            </a:p>
          </p:txBody>
        </p:sp>
        <p:pic>
          <p:nvPicPr>
            <p:cNvPr id="115" name="object 115"/>
            <p:cNvPicPr/>
            <p:nvPr/>
          </p:nvPicPr>
          <p:blipFill>
            <a:blip r:embed="rId2" cstate="print"/>
            <a:stretch>
              <a:fillRect/>
            </a:stretch>
          </p:blipFill>
          <p:spPr>
            <a:xfrm>
              <a:off x="8686924" y="7248483"/>
              <a:ext cx="371651" cy="311520"/>
            </a:xfrm>
            <a:prstGeom prst="rect">
              <a:avLst/>
            </a:prstGeom>
          </p:spPr>
        </p:pic>
        <p:sp>
          <p:nvSpPr>
            <p:cNvPr id="116" name="object 116"/>
            <p:cNvSpPr/>
            <p:nvPr/>
          </p:nvSpPr>
          <p:spPr>
            <a:xfrm>
              <a:off x="8212663" y="6664944"/>
              <a:ext cx="638175" cy="502284"/>
            </a:xfrm>
            <a:custGeom>
              <a:avLst/>
              <a:gdLst/>
              <a:ahLst/>
              <a:cxnLst/>
              <a:rect l="l" t="t" r="r" b="b"/>
              <a:pathLst>
                <a:path w="638175" h="502284">
                  <a:moveTo>
                    <a:pt x="637565" y="0"/>
                  </a:moveTo>
                  <a:lnTo>
                    <a:pt x="458774" y="0"/>
                  </a:lnTo>
                  <a:lnTo>
                    <a:pt x="454113" y="7404"/>
                  </a:lnTo>
                  <a:lnTo>
                    <a:pt x="632904" y="7404"/>
                  </a:lnTo>
                  <a:lnTo>
                    <a:pt x="637565" y="0"/>
                  </a:lnTo>
                  <a:close/>
                </a:path>
                <a:path w="638175" h="502284">
                  <a:moveTo>
                    <a:pt x="200202" y="221234"/>
                  </a:moveTo>
                  <a:lnTo>
                    <a:pt x="176657" y="221234"/>
                  </a:lnTo>
                  <a:lnTo>
                    <a:pt x="0" y="502208"/>
                  </a:lnTo>
                  <a:lnTo>
                    <a:pt x="23545" y="502208"/>
                  </a:lnTo>
                  <a:lnTo>
                    <a:pt x="200202" y="221234"/>
                  </a:lnTo>
                  <a:close/>
                </a:path>
              </a:pathLst>
            </a:custGeom>
            <a:solidFill>
              <a:srgbClr val="F0F8FB"/>
            </a:solidFill>
          </p:spPr>
          <p:txBody>
            <a:bodyPr wrap="square" lIns="0" tIns="0" rIns="0" bIns="0" rtlCol="0"/>
            <a:lstStyle/>
            <a:p>
              <a:endParaRPr sz="1632"/>
            </a:p>
          </p:txBody>
        </p:sp>
        <p:sp>
          <p:nvSpPr>
            <p:cNvPr id="117" name="object 117"/>
            <p:cNvSpPr/>
            <p:nvPr/>
          </p:nvSpPr>
          <p:spPr>
            <a:xfrm>
              <a:off x="7965694" y="6672351"/>
              <a:ext cx="880110" cy="887730"/>
            </a:xfrm>
            <a:custGeom>
              <a:avLst/>
              <a:gdLst/>
              <a:ahLst/>
              <a:cxnLst/>
              <a:rect l="l" t="t" r="r" b="b"/>
              <a:pathLst>
                <a:path w="880109" h="887729">
                  <a:moveTo>
                    <a:pt x="270510" y="494804"/>
                  </a:moveTo>
                  <a:lnTo>
                    <a:pt x="246964" y="494804"/>
                  </a:lnTo>
                  <a:lnTo>
                    <a:pt x="0" y="887653"/>
                  </a:lnTo>
                  <a:lnTo>
                    <a:pt x="23520" y="887653"/>
                  </a:lnTo>
                  <a:lnTo>
                    <a:pt x="270510" y="494804"/>
                  </a:lnTo>
                  <a:close/>
                </a:path>
                <a:path w="880109" h="887729">
                  <a:moveTo>
                    <a:pt x="879868" y="0"/>
                  </a:moveTo>
                  <a:lnTo>
                    <a:pt x="701078" y="0"/>
                  </a:lnTo>
                  <a:lnTo>
                    <a:pt x="566623" y="213829"/>
                  </a:lnTo>
                  <a:lnTo>
                    <a:pt x="447167" y="213829"/>
                  </a:lnTo>
                  <a:lnTo>
                    <a:pt x="270510" y="494804"/>
                  </a:lnTo>
                  <a:lnTo>
                    <a:pt x="323900" y="494804"/>
                  </a:lnTo>
                  <a:lnTo>
                    <a:pt x="76923" y="887653"/>
                  </a:lnTo>
                  <a:lnTo>
                    <a:pt x="321830" y="887653"/>
                  </a:lnTo>
                  <a:lnTo>
                    <a:pt x="879868" y="0"/>
                  </a:lnTo>
                  <a:close/>
                </a:path>
              </a:pathLst>
            </a:custGeom>
            <a:solidFill>
              <a:srgbClr val="4FBCE7"/>
            </a:solidFill>
          </p:spPr>
          <p:txBody>
            <a:bodyPr wrap="square" lIns="0" tIns="0" rIns="0" bIns="0" rtlCol="0"/>
            <a:lstStyle/>
            <a:p>
              <a:endParaRPr sz="1632"/>
            </a:p>
          </p:txBody>
        </p:sp>
        <p:sp>
          <p:nvSpPr>
            <p:cNvPr id="118" name="object 118"/>
            <p:cNvSpPr/>
            <p:nvPr/>
          </p:nvSpPr>
          <p:spPr>
            <a:xfrm>
              <a:off x="7989216" y="7167156"/>
              <a:ext cx="300990" cy="393065"/>
            </a:xfrm>
            <a:custGeom>
              <a:avLst/>
              <a:gdLst/>
              <a:ahLst/>
              <a:cxnLst/>
              <a:rect l="l" t="t" r="r" b="b"/>
              <a:pathLst>
                <a:path w="300990" h="393065">
                  <a:moveTo>
                    <a:pt x="300380" y="0"/>
                  </a:moveTo>
                  <a:lnTo>
                    <a:pt x="246989" y="0"/>
                  </a:lnTo>
                  <a:lnTo>
                    <a:pt x="0" y="392849"/>
                  </a:lnTo>
                  <a:lnTo>
                    <a:pt x="53403" y="392849"/>
                  </a:lnTo>
                  <a:lnTo>
                    <a:pt x="300380" y="0"/>
                  </a:lnTo>
                  <a:close/>
                </a:path>
              </a:pathLst>
            </a:custGeom>
            <a:solidFill>
              <a:srgbClr val="2B8DCC"/>
            </a:solidFill>
          </p:spPr>
          <p:txBody>
            <a:bodyPr wrap="square" lIns="0" tIns="0" rIns="0" bIns="0" rtlCol="0"/>
            <a:lstStyle/>
            <a:p>
              <a:endParaRPr sz="1632"/>
            </a:p>
          </p:txBody>
        </p:sp>
        <p:sp>
          <p:nvSpPr>
            <p:cNvPr id="119" name="object 119"/>
            <p:cNvSpPr/>
            <p:nvPr/>
          </p:nvSpPr>
          <p:spPr>
            <a:xfrm>
              <a:off x="8389319" y="6664941"/>
              <a:ext cx="282575" cy="221615"/>
            </a:xfrm>
            <a:custGeom>
              <a:avLst/>
              <a:gdLst/>
              <a:ahLst/>
              <a:cxnLst/>
              <a:rect l="l" t="t" r="r" b="b"/>
              <a:pathLst>
                <a:path w="282575" h="221615">
                  <a:moveTo>
                    <a:pt x="282117" y="0"/>
                  </a:moveTo>
                  <a:lnTo>
                    <a:pt x="139090" y="0"/>
                  </a:lnTo>
                  <a:lnTo>
                    <a:pt x="0" y="221246"/>
                  </a:lnTo>
                  <a:lnTo>
                    <a:pt x="23545" y="221246"/>
                  </a:lnTo>
                  <a:lnTo>
                    <a:pt x="157988" y="7416"/>
                  </a:lnTo>
                  <a:lnTo>
                    <a:pt x="277456" y="7416"/>
                  </a:lnTo>
                  <a:lnTo>
                    <a:pt x="282117" y="0"/>
                  </a:lnTo>
                  <a:close/>
                </a:path>
              </a:pathLst>
            </a:custGeom>
            <a:solidFill>
              <a:srgbClr val="EDF3F6"/>
            </a:solidFill>
          </p:spPr>
          <p:txBody>
            <a:bodyPr wrap="square" lIns="0" tIns="0" rIns="0" bIns="0" rtlCol="0"/>
            <a:lstStyle/>
            <a:p>
              <a:endParaRPr sz="1632"/>
            </a:p>
          </p:txBody>
        </p:sp>
        <p:sp>
          <p:nvSpPr>
            <p:cNvPr id="120" name="object 120"/>
            <p:cNvSpPr/>
            <p:nvPr/>
          </p:nvSpPr>
          <p:spPr>
            <a:xfrm>
              <a:off x="8412859" y="6672356"/>
              <a:ext cx="254000" cy="213995"/>
            </a:xfrm>
            <a:custGeom>
              <a:avLst/>
              <a:gdLst/>
              <a:ahLst/>
              <a:cxnLst/>
              <a:rect l="l" t="t" r="r" b="b"/>
              <a:pathLst>
                <a:path w="254000" h="213995">
                  <a:moveTo>
                    <a:pt x="253911" y="0"/>
                  </a:moveTo>
                  <a:lnTo>
                    <a:pt x="134442" y="0"/>
                  </a:lnTo>
                  <a:lnTo>
                    <a:pt x="0" y="213829"/>
                  </a:lnTo>
                  <a:lnTo>
                    <a:pt x="119468" y="213829"/>
                  </a:lnTo>
                  <a:lnTo>
                    <a:pt x="253911" y="0"/>
                  </a:lnTo>
                  <a:close/>
                </a:path>
              </a:pathLst>
            </a:custGeom>
            <a:solidFill>
              <a:srgbClr val="50B9E5"/>
            </a:solidFill>
          </p:spPr>
          <p:txBody>
            <a:bodyPr wrap="square" lIns="0" tIns="0" rIns="0" bIns="0" rtlCol="0"/>
            <a:lstStyle/>
            <a:p>
              <a:endParaRPr sz="1632"/>
            </a:p>
          </p:txBody>
        </p:sp>
        <p:sp>
          <p:nvSpPr>
            <p:cNvPr id="121" name="object 121"/>
            <p:cNvSpPr/>
            <p:nvPr/>
          </p:nvSpPr>
          <p:spPr>
            <a:xfrm>
              <a:off x="8029618" y="6886186"/>
              <a:ext cx="360045" cy="281305"/>
            </a:xfrm>
            <a:custGeom>
              <a:avLst/>
              <a:gdLst/>
              <a:ahLst/>
              <a:cxnLst/>
              <a:rect l="l" t="t" r="r" b="b"/>
              <a:pathLst>
                <a:path w="360045" h="281304">
                  <a:moveTo>
                    <a:pt x="359702" y="0"/>
                  </a:moveTo>
                  <a:lnTo>
                    <a:pt x="176656" y="0"/>
                  </a:lnTo>
                  <a:lnTo>
                    <a:pt x="0" y="280974"/>
                  </a:lnTo>
                  <a:lnTo>
                    <a:pt x="183045" y="280974"/>
                  </a:lnTo>
                  <a:lnTo>
                    <a:pt x="359702" y="0"/>
                  </a:lnTo>
                  <a:close/>
                </a:path>
              </a:pathLst>
            </a:custGeom>
            <a:solidFill>
              <a:srgbClr val="EDF3F6"/>
            </a:solidFill>
          </p:spPr>
          <p:txBody>
            <a:bodyPr wrap="square" lIns="0" tIns="0" rIns="0" bIns="0" rtlCol="0"/>
            <a:lstStyle/>
            <a:p>
              <a:endParaRPr sz="1632"/>
            </a:p>
          </p:txBody>
        </p:sp>
        <p:sp>
          <p:nvSpPr>
            <p:cNvPr id="122" name="object 122"/>
            <p:cNvSpPr/>
            <p:nvPr/>
          </p:nvSpPr>
          <p:spPr>
            <a:xfrm>
              <a:off x="7782618" y="7167156"/>
              <a:ext cx="430530" cy="393065"/>
            </a:xfrm>
            <a:custGeom>
              <a:avLst/>
              <a:gdLst/>
              <a:ahLst/>
              <a:cxnLst/>
              <a:rect l="l" t="t" r="r" b="b"/>
              <a:pathLst>
                <a:path w="430529" h="393065">
                  <a:moveTo>
                    <a:pt x="430047" y="0"/>
                  </a:moveTo>
                  <a:lnTo>
                    <a:pt x="247002" y="0"/>
                  </a:lnTo>
                  <a:lnTo>
                    <a:pt x="0" y="392849"/>
                  </a:lnTo>
                  <a:lnTo>
                    <a:pt x="183070" y="392849"/>
                  </a:lnTo>
                  <a:lnTo>
                    <a:pt x="430047" y="0"/>
                  </a:lnTo>
                  <a:close/>
                </a:path>
              </a:pathLst>
            </a:custGeom>
            <a:solidFill>
              <a:srgbClr val="50B9E5"/>
            </a:solidFill>
          </p:spPr>
          <p:txBody>
            <a:bodyPr wrap="square" lIns="0" tIns="0" rIns="0" bIns="0" rtlCol="0"/>
            <a:lstStyle/>
            <a:p>
              <a:endParaRPr sz="1632"/>
            </a:p>
          </p:txBody>
        </p:sp>
        <p:sp>
          <p:nvSpPr>
            <p:cNvPr id="123" name="object 123"/>
            <p:cNvSpPr/>
            <p:nvPr/>
          </p:nvSpPr>
          <p:spPr>
            <a:xfrm>
              <a:off x="8206277" y="6664941"/>
              <a:ext cx="322580" cy="221615"/>
            </a:xfrm>
            <a:custGeom>
              <a:avLst/>
              <a:gdLst/>
              <a:ahLst/>
              <a:cxnLst/>
              <a:rect l="l" t="t" r="r" b="b"/>
              <a:pathLst>
                <a:path w="322579" h="221615">
                  <a:moveTo>
                    <a:pt x="322135" y="0"/>
                  </a:moveTo>
                  <a:lnTo>
                    <a:pt x="139103" y="0"/>
                  </a:lnTo>
                  <a:lnTo>
                    <a:pt x="0" y="221246"/>
                  </a:lnTo>
                  <a:lnTo>
                    <a:pt x="183045" y="221246"/>
                  </a:lnTo>
                  <a:lnTo>
                    <a:pt x="322135" y="0"/>
                  </a:lnTo>
                  <a:close/>
                </a:path>
              </a:pathLst>
            </a:custGeom>
            <a:solidFill>
              <a:srgbClr val="ECEFF8"/>
            </a:solidFill>
          </p:spPr>
          <p:txBody>
            <a:bodyPr wrap="square" lIns="0" tIns="0" rIns="0" bIns="0" rtlCol="0"/>
            <a:lstStyle/>
            <a:p>
              <a:endParaRPr sz="1632"/>
            </a:p>
          </p:txBody>
        </p:sp>
        <p:sp>
          <p:nvSpPr>
            <p:cNvPr id="124" name="object 124"/>
            <p:cNvSpPr/>
            <p:nvPr/>
          </p:nvSpPr>
          <p:spPr>
            <a:xfrm>
              <a:off x="9352097" y="6664944"/>
              <a:ext cx="40640" cy="7620"/>
            </a:xfrm>
            <a:custGeom>
              <a:avLst/>
              <a:gdLst/>
              <a:ahLst/>
              <a:cxnLst/>
              <a:rect l="l" t="t" r="r" b="b"/>
              <a:pathLst>
                <a:path w="40640" h="7620">
                  <a:moveTo>
                    <a:pt x="40017" y="0"/>
                  </a:moveTo>
                  <a:lnTo>
                    <a:pt x="4660" y="0"/>
                  </a:lnTo>
                  <a:lnTo>
                    <a:pt x="0" y="7404"/>
                  </a:lnTo>
                  <a:lnTo>
                    <a:pt x="35356" y="7404"/>
                  </a:lnTo>
                  <a:lnTo>
                    <a:pt x="40017" y="0"/>
                  </a:lnTo>
                  <a:close/>
                </a:path>
              </a:pathLst>
            </a:custGeom>
            <a:solidFill>
              <a:srgbClr val="4FBCE7"/>
            </a:solidFill>
          </p:spPr>
          <p:txBody>
            <a:bodyPr wrap="square" lIns="0" tIns="0" rIns="0" bIns="0" rtlCol="0"/>
            <a:lstStyle/>
            <a:p>
              <a:endParaRPr sz="1632"/>
            </a:p>
          </p:txBody>
        </p:sp>
        <p:sp>
          <p:nvSpPr>
            <p:cNvPr id="125" name="object 125"/>
            <p:cNvSpPr/>
            <p:nvPr/>
          </p:nvSpPr>
          <p:spPr>
            <a:xfrm>
              <a:off x="9238420" y="6672356"/>
              <a:ext cx="149225" cy="180975"/>
            </a:xfrm>
            <a:custGeom>
              <a:avLst/>
              <a:gdLst/>
              <a:ahLst/>
              <a:cxnLst/>
              <a:rect l="l" t="t" r="r" b="b"/>
              <a:pathLst>
                <a:path w="149225" h="180975">
                  <a:moveTo>
                    <a:pt x="149021" y="0"/>
                  </a:moveTo>
                  <a:lnTo>
                    <a:pt x="113665" y="0"/>
                  </a:lnTo>
                  <a:lnTo>
                    <a:pt x="0" y="180835"/>
                  </a:lnTo>
                  <a:lnTo>
                    <a:pt x="35306" y="180835"/>
                  </a:lnTo>
                  <a:lnTo>
                    <a:pt x="149021" y="0"/>
                  </a:lnTo>
                  <a:close/>
                </a:path>
              </a:pathLst>
            </a:custGeom>
            <a:solidFill>
              <a:srgbClr val="2B8DCC"/>
            </a:solidFill>
          </p:spPr>
          <p:txBody>
            <a:bodyPr wrap="square" lIns="0" tIns="0" rIns="0" bIns="0" rtlCol="0"/>
            <a:lstStyle/>
            <a:p>
              <a:endParaRPr sz="1632"/>
            </a:p>
          </p:txBody>
        </p:sp>
        <p:sp>
          <p:nvSpPr>
            <p:cNvPr id="126" name="object 126"/>
            <p:cNvSpPr/>
            <p:nvPr/>
          </p:nvSpPr>
          <p:spPr>
            <a:xfrm>
              <a:off x="8989950" y="6853189"/>
              <a:ext cx="283845" cy="395605"/>
            </a:xfrm>
            <a:custGeom>
              <a:avLst/>
              <a:gdLst/>
              <a:ahLst/>
              <a:cxnLst/>
              <a:rect l="l" t="t" r="r" b="b"/>
              <a:pathLst>
                <a:path w="283845" h="395604">
                  <a:moveTo>
                    <a:pt x="283781" y="0"/>
                  </a:moveTo>
                  <a:lnTo>
                    <a:pt x="248475" y="0"/>
                  </a:lnTo>
                  <a:lnTo>
                    <a:pt x="0" y="395287"/>
                  </a:lnTo>
                  <a:lnTo>
                    <a:pt x="35255" y="395287"/>
                  </a:lnTo>
                  <a:lnTo>
                    <a:pt x="283781" y="0"/>
                  </a:lnTo>
                  <a:close/>
                </a:path>
              </a:pathLst>
            </a:custGeom>
            <a:solidFill>
              <a:srgbClr val="276FB7"/>
            </a:solidFill>
          </p:spPr>
          <p:txBody>
            <a:bodyPr wrap="square" lIns="0" tIns="0" rIns="0" bIns="0" rtlCol="0"/>
            <a:lstStyle/>
            <a:p>
              <a:endParaRPr sz="1632"/>
            </a:p>
          </p:txBody>
        </p:sp>
        <p:sp>
          <p:nvSpPr>
            <p:cNvPr id="127" name="object 127"/>
            <p:cNvSpPr/>
            <p:nvPr/>
          </p:nvSpPr>
          <p:spPr>
            <a:xfrm>
              <a:off x="9387450" y="6664944"/>
              <a:ext cx="38100" cy="7620"/>
            </a:xfrm>
            <a:custGeom>
              <a:avLst/>
              <a:gdLst/>
              <a:ahLst/>
              <a:cxnLst/>
              <a:rect l="l" t="t" r="r" b="b"/>
              <a:pathLst>
                <a:path w="38100" h="7620">
                  <a:moveTo>
                    <a:pt x="38023" y="0"/>
                  </a:moveTo>
                  <a:lnTo>
                    <a:pt x="4660" y="0"/>
                  </a:lnTo>
                  <a:lnTo>
                    <a:pt x="0" y="7404"/>
                  </a:lnTo>
                  <a:lnTo>
                    <a:pt x="33388" y="7404"/>
                  </a:lnTo>
                  <a:lnTo>
                    <a:pt x="38023" y="0"/>
                  </a:lnTo>
                  <a:close/>
                </a:path>
              </a:pathLst>
            </a:custGeom>
            <a:solidFill>
              <a:srgbClr val="2B8DCC"/>
            </a:solidFill>
          </p:spPr>
          <p:txBody>
            <a:bodyPr wrap="square" lIns="0" tIns="0" rIns="0" bIns="0" rtlCol="0"/>
            <a:lstStyle/>
            <a:p>
              <a:endParaRPr sz="1632"/>
            </a:p>
          </p:txBody>
        </p:sp>
        <p:sp>
          <p:nvSpPr>
            <p:cNvPr id="128" name="object 128"/>
            <p:cNvSpPr/>
            <p:nvPr/>
          </p:nvSpPr>
          <p:spPr>
            <a:xfrm>
              <a:off x="9273731" y="6672356"/>
              <a:ext cx="147320" cy="180975"/>
            </a:xfrm>
            <a:custGeom>
              <a:avLst/>
              <a:gdLst/>
              <a:ahLst/>
              <a:cxnLst/>
              <a:rect l="l" t="t" r="r" b="b"/>
              <a:pathLst>
                <a:path w="147320" h="180975">
                  <a:moveTo>
                    <a:pt x="147104" y="0"/>
                  </a:moveTo>
                  <a:lnTo>
                    <a:pt x="113715" y="0"/>
                  </a:lnTo>
                  <a:lnTo>
                    <a:pt x="0" y="180835"/>
                  </a:lnTo>
                  <a:lnTo>
                    <a:pt x="33388" y="180835"/>
                  </a:lnTo>
                  <a:lnTo>
                    <a:pt x="147104" y="0"/>
                  </a:lnTo>
                  <a:close/>
                </a:path>
              </a:pathLst>
            </a:custGeom>
            <a:solidFill>
              <a:srgbClr val="276FB7"/>
            </a:solidFill>
          </p:spPr>
          <p:txBody>
            <a:bodyPr wrap="square" lIns="0" tIns="0" rIns="0" bIns="0" rtlCol="0"/>
            <a:lstStyle/>
            <a:p>
              <a:endParaRPr sz="1632"/>
            </a:p>
          </p:txBody>
        </p:sp>
        <p:sp>
          <p:nvSpPr>
            <p:cNvPr id="129" name="object 129"/>
            <p:cNvSpPr/>
            <p:nvPr/>
          </p:nvSpPr>
          <p:spPr>
            <a:xfrm>
              <a:off x="9025210" y="6853189"/>
              <a:ext cx="281940" cy="395605"/>
            </a:xfrm>
            <a:custGeom>
              <a:avLst/>
              <a:gdLst/>
              <a:ahLst/>
              <a:cxnLst/>
              <a:rect l="l" t="t" r="r" b="b"/>
              <a:pathLst>
                <a:path w="281940" h="395604">
                  <a:moveTo>
                    <a:pt x="281914" y="0"/>
                  </a:moveTo>
                  <a:lnTo>
                    <a:pt x="248526" y="0"/>
                  </a:lnTo>
                  <a:lnTo>
                    <a:pt x="0" y="395287"/>
                  </a:lnTo>
                  <a:lnTo>
                    <a:pt x="33362" y="395287"/>
                  </a:lnTo>
                  <a:lnTo>
                    <a:pt x="281914" y="0"/>
                  </a:lnTo>
                  <a:close/>
                </a:path>
              </a:pathLst>
            </a:custGeom>
            <a:solidFill>
              <a:srgbClr val="2758A8"/>
            </a:solidFill>
          </p:spPr>
          <p:txBody>
            <a:bodyPr wrap="square" lIns="0" tIns="0" rIns="0" bIns="0" rtlCol="0"/>
            <a:lstStyle/>
            <a:p>
              <a:endParaRPr sz="1632"/>
            </a:p>
          </p:txBody>
        </p:sp>
      </p:grpSp>
      <p:grpSp>
        <p:nvGrpSpPr>
          <p:cNvPr id="130" name="object 130"/>
          <p:cNvGrpSpPr/>
          <p:nvPr/>
        </p:nvGrpSpPr>
        <p:grpSpPr>
          <a:xfrm>
            <a:off x="1247602" y="5093270"/>
            <a:ext cx="7895625" cy="1762581"/>
            <a:chOff x="-6" y="5616745"/>
            <a:chExt cx="8707120" cy="1943735"/>
          </a:xfrm>
        </p:grpSpPr>
        <p:sp>
          <p:nvSpPr>
            <p:cNvPr id="131" name="object 131"/>
            <p:cNvSpPr/>
            <p:nvPr/>
          </p:nvSpPr>
          <p:spPr>
            <a:xfrm>
              <a:off x="0" y="5616752"/>
              <a:ext cx="6386195" cy="1943735"/>
            </a:xfrm>
            <a:custGeom>
              <a:avLst/>
              <a:gdLst/>
              <a:ahLst/>
              <a:cxnLst/>
              <a:rect l="l" t="t" r="r" b="b"/>
              <a:pathLst>
                <a:path w="6386195" h="1943734">
                  <a:moveTo>
                    <a:pt x="3080753" y="196811"/>
                  </a:moveTo>
                  <a:lnTo>
                    <a:pt x="1058011" y="196811"/>
                  </a:lnTo>
                  <a:lnTo>
                    <a:pt x="0" y="1879498"/>
                  </a:lnTo>
                  <a:lnTo>
                    <a:pt x="0" y="1943252"/>
                  </a:lnTo>
                  <a:lnTo>
                    <a:pt x="1087348" y="1943252"/>
                  </a:lnTo>
                  <a:lnTo>
                    <a:pt x="1598536" y="1130236"/>
                  </a:lnTo>
                  <a:lnTo>
                    <a:pt x="2493937" y="1130236"/>
                  </a:lnTo>
                  <a:lnTo>
                    <a:pt x="3080753" y="196811"/>
                  </a:lnTo>
                  <a:close/>
                </a:path>
                <a:path w="6386195" h="1943734">
                  <a:moveTo>
                    <a:pt x="4302506" y="1828685"/>
                  </a:moveTo>
                  <a:lnTo>
                    <a:pt x="4133519" y="1828685"/>
                  </a:lnTo>
                  <a:lnTo>
                    <a:pt x="4061485" y="1943252"/>
                  </a:lnTo>
                  <a:lnTo>
                    <a:pt x="4230459" y="1943252"/>
                  </a:lnTo>
                  <a:lnTo>
                    <a:pt x="4302506" y="1828685"/>
                  </a:lnTo>
                  <a:close/>
                </a:path>
                <a:path w="6386195" h="1943734">
                  <a:moveTo>
                    <a:pt x="6385636" y="0"/>
                  </a:moveTo>
                  <a:lnTo>
                    <a:pt x="3204489" y="0"/>
                  </a:lnTo>
                  <a:lnTo>
                    <a:pt x="3080753" y="196811"/>
                  </a:lnTo>
                  <a:lnTo>
                    <a:pt x="4170019" y="196811"/>
                  </a:lnTo>
                  <a:lnTo>
                    <a:pt x="3583165" y="1130236"/>
                  </a:lnTo>
                  <a:lnTo>
                    <a:pt x="4491748" y="1130236"/>
                  </a:lnTo>
                  <a:lnTo>
                    <a:pt x="5005286" y="313474"/>
                  </a:lnTo>
                  <a:lnTo>
                    <a:pt x="6188570" y="313474"/>
                  </a:lnTo>
                  <a:lnTo>
                    <a:pt x="6385636" y="0"/>
                  </a:lnTo>
                  <a:close/>
                </a:path>
              </a:pathLst>
            </a:custGeom>
            <a:solidFill>
              <a:srgbClr val="F3FAFE"/>
            </a:solidFill>
          </p:spPr>
          <p:txBody>
            <a:bodyPr wrap="square" lIns="0" tIns="0" rIns="0" bIns="0" rtlCol="0"/>
            <a:lstStyle/>
            <a:p>
              <a:endParaRPr sz="1632"/>
            </a:p>
          </p:txBody>
        </p:sp>
        <p:sp>
          <p:nvSpPr>
            <p:cNvPr id="132" name="object 132"/>
            <p:cNvSpPr/>
            <p:nvPr/>
          </p:nvSpPr>
          <p:spPr>
            <a:xfrm>
              <a:off x="2493948" y="5813563"/>
              <a:ext cx="1676400" cy="933450"/>
            </a:xfrm>
            <a:custGeom>
              <a:avLst/>
              <a:gdLst/>
              <a:ahLst/>
              <a:cxnLst/>
              <a:rect l="l" t="t" r="r" b="b"/>
              <a:pathLst>
                <a:path w="1676400" h="933450">
                  <a:moveTo>
                    <a:pt x="1676069" y="0"/>
                  </a:moveTo>
                  <a:lnTo>
                    <a:pt x="586816" y="0"/>
                  </a:lnTo>
                  <a:lnTo>
                    <a:pt x="0" y="933411"/>
                  </a:lnTo>
                  <a:lnTo>
                    <a:pt x="1089228" y="933411"/>
                  </a:lnTo>
                  <a:lnTo>
                    <a:pt x="1676069" y="0"/>
                  </a:lnTo>
                  <a:close/>
                </a:path>
              </a:pathLst>
            </a:custGeom>
            <a:solidFill>
              <a:srgbClr val="F0F8FB"/>
            </a:solidFill>
          </p:spPr>
          <p:txBody>
            <a:bodyPr wrap="square" lIns="0" tIns="0" rIns="0" bIns="0" rtlCol="0"/>
            <a:lstStyle/>
            <a:p>
              <a:endParaRPr sz="1632"/>
            </a:p>
          </p:txBody>
        </p:sp>
        <p:sp>
          <p:nvSpPr>
            <p:cNvPr id="133" name="object 133"/>
            <p:cNvSpPr/>
            <p:nvPr/>
          </p:nvSpPr>
          <p:spPr>
            <a:xfrm>
              <a:off x="6057223" y="5930219"/>
              <a:ext cx="749300" cy="209550"/>
            </a:xfrm>
            <a:custGeom>
              <a:avLst/>
              <a:gdLst/>
              <a:ahLst/>
              <a:cxnLst/>
              <a:rect l="l" t="t" r="r" b="b"/>
              <a:pathLst>
                <a:path w="749300" h="209550">
                  <a:moveTo>
                    <a:pt x="748817" y="0"/>
                  </a:moveTo>
                  <a:lnTo>
                    <a:pt x="131343" y="0"/>
                  </a:lnTo>
                  <a:lnTo>
                    <a:pt x="0" y="208927"/>
                  </a:lnTo>
                  <a:lnTo>
                    <a:pt x="58750" y="208927"/>
                  </a:lnTo>
                  <a:lnTo>
                    <a:pt x="89268" y="160375"/>
                  </a:lnTo>
                  <a:lnTo>
                    <a:pt x="647992" y="160375"/>
                  </a:lnTo>
                  <a:lnTo>
                    <a:pt x="748817" y="0"/>
                  </a:lnTo>
                  <a:close/>
                </a:path>
              </a:pathLst>
            </a:custGeom>
            <a:solidFill>
              <a:srgbClr val="F3FAFE"/>
            </a:solidFill>
          </p:spPr>
          <p:txBody>
            <a:bodyPr wrap="square" lIns="0" tIns="0" rIns="0" bIns="0" rtlCol="0"/>
            <a:lstStyle/>
            <a:p>
              <a:endParaRPr sz="1632"/>
            </a:p>
          </p:txBody>
        </p:sp>
        <p:sp>
          <p:nvSpPr>
            <p:cNvPr id="134" name="object 134"/>
            <p:cNvSpPr/>
            <p:nvPr/>
          </p:nvSpPr>
          <p:spPr>
            <a:xfrm>
              <a:off x="4133520" y="5930226"/>
              <a:ext cx="2055495" cy="1515745"/>
            </a:xfrm>
            <a:custGeom>
              <a:avLst/>
              <a:gdLst/>
              <a:ahLst/>
              <a:cxnLst/>
              <a:rect l="l" t="t" r="r" b="b"/>
              <a:pathLst>
                <a:path w="2055495" h="1515745">
                  <a:moveTo>
                    <a:pt x="1982444" y="208927"/>
                  </a:moveTo>
                  <a:lnTo>
                    <a:pt x="1923694" y="208927"/>
                  </a:lnTo>
                  <a:lnTo>
                    <a:pt x="1353540" y="1115733"/>
                  </a:lnTo>
                  <a:lnTo>
                    <a:pt x="1412278" y="1115733"/>
                  </a:lnTo>
                  <a:lnTo>
                    <a:pt x="1982444" y="208927"/>
                  </a:lnTo>
                  <a:close/>
                </a:path>
                <a:path w="2055495" h="1515745">
                  <a:moveTo>
                    <a:pt x="2055050" y="0"/>
                  </a:moveTo>
                  <a:lnTo>
                    <a:pt x="871766" y="0"/>
                  </a:lnTo>
                  <a:lnTo>
                    <a:pt x="358228" y="816762"/>
                  </a:lnTo>
                  <a:lnTo>
                    <a:pt x="439153" y="816762"/>
                  </a:lnTo>
                  <a:lnTo>
                    <a:pt x="0" y="1515211"/>
                  </a:lnTo>
                  <a:lnTo>
                    <a:pt x="168973" y="1515211"/>
                  </a:lnTo>
                  <a:lnTo>
                    <a:pt x="420179" y="1115733"/>
                  </a:lnTo>
                  <a:lnTo>
                    <a:pt x="1018146" y="1115733"/>
                  </a:lnTo>
                  <a:lnTo>
                    <a:pt x="1588287" y="208927"/>
                  </a:lnTo>
                  <a:lnTo>
                    <a:pt x="1923694" y="208927"/>
                  </a:lnTo>
                  <a:lnTo>
                    <a:pt x="2055050" y="0"/>
                  </a:lnTo>
                  <a:close/>
                </a:path>
              </a:pathLst>
            </a:custGeom>
            <a:solidFill>
              <a:srgbClr val="F0F8FB"/>
            </a:solidFill>
          </p:spPr>
          <p:txBody>
            <a:bodyPr wrap="square" lIns="0" tIns="0" rIns="0" bIns="0" rtlCol="0"/>
            <a:lstStyle/>
            <a:p>
              <a:endParaRPr sz="1632"/>
            </a:p>
          </p:txBody>
        </p:sp>
        <p:sp>
          <p:nvSpPr>
            <p:cNvPr id="135" name="object 135"/>
            <p:cNvSpPr/>
            <p:nvPr/>
          </p:nvSpPr>
          <p:spPr>
            <a:xfrm>
              <a:off x="5151669" y="6139143"/>
              <a:ext cx="906144" cy="907415"/>
            </a:xfrm>
            <a:custGeom>
              <a:avLst/>
              <a:gdLst/>
              <a:ahLst/>
              <a:cxnLst/>
              <a:rect l="l" t="t" r="r" b="b"/>
              <a:pathLst>
                <a:path w="906145" h="907415">
                  <a:moveTo>
                    <a:pt x="905548" y="0"/>
                  </a:moveTo>
                  <a:lnTo>
                    <a:pt x="570141" y="0"/>
                  </a:lnTo>
                  <a:lnTo>
                    <a:pt x="0" y="906805"/>
                  </a:lnTo>
                  <a:lnTo>
                    <a:pt x="335394" y="906805"/>
                  </a:lnTo>
                  <a:lnTo>
                    <a:pt x="905548" y="0"/>
                  </a:lnTo>
                  <a:close/>
                </a:path>
              </a:pathLst>
            </a:custGeom>
            <a:solidFill>
              <a:srgbClr val="EDF3F6"/>
            </a:solidFill>
          </p:spPr>
          <p:txBody>
            <a:bodyPr wrap="square" lIns="0" tIns="0" rIns="0" bIns="0" rtlCol="0"/>
            <a:lstStyle/>
            <a:p>
              <a:endParaRPr sz="1632"/>
            </a:p>
          </p:txBody>
        </p:sp>
        <p:sp>
          <p:nvSpPr>
            <p:cNvPr id="136" name="object 136"/>
            <p:cNvSpPr/>
            <p:nvPr/>
          </p:nvSpPr>
          <p:spPr>
            <a:xfrm>
              <a:off x="6674689" y="6090599"/>
              <a:ext cx="583565" cy="48895"/>
            </a:xfrm>
            <a:custGeom>
              <a:avLst/>
              <a:gdLst/>
              <a:ahLst/>
              <a:cxnLst/>
              <a:rect l="l" t="t" r="r" b="b"/>
              <a:pathLst>
                <a:path w="583565" h="48895">
                  <a:moveTo>
                    <a:pt x="583298" y="0"/>
                  </a:moveTo>
                  <a:lnTo>
                    <a:pt x="30518" y="0"/>
                  </a:lnTo>
                  <a:lnTo>
                    <a:pt x="0" y="48539"/>
                  </a:lnTo>
                  <a:lnTo>
                    <a:pt x="552792" y="48539"/>
                  </a:lnTo>
                  <a:lnTo>
                    <a:pt x="583298" y="0"/>
                  </a:lnTo>
                  <a:close/>
                </a:path>
              </a:pathLst>
            </a:custGeom>
            <a:solidFill>
              <a:srgbClr val="F3FAFE"/>
            </a:solidFill>
          </p:spPr>
          <p:txBody>
            <a:bodyPr wrap="square" lIns="0" tIns="0" rIns="0" bIns="0" rtlCol="0"/>
            <a:lstStyle/>
            <a:p>
              <a:endParaRPr sz="1632"/>
            </a:p>
          </p:txBody>
        </p:sp>
        <p:sp>
          <p:nvSpPr>
            <p:cNvPr id="137" name="object 137"/>
            <p:cNvSpPr/>
            <p:nvPr/>
          </p:nvSpPr>
          <p:spPr>
            <a:xfrm>
              <a:off x="6411341" y="6090602"/>
              <a:ext cx="1003935" cy="467995"/>
            </a:xfrm>
            <a:custGeom>
              <a:avLst/>
              <a:gdLst/>
              <a:ahLst/>
              <a:cxnLst/>
              <a:rect l="l" t="t" r="r" b="b"/>
              <a:pathLst>
                <a:path w="1003934" h="467995">
                  <a:moveTo>
                    <a:pt x="816140" y="48552"/>
                  </a:moveTo>
                  <a:lnTo>
                    <a:pt x="263334" y="48552"/>
                  </a:lnTo>
                  <a:lnTo>
                    <a:pt x="0" y="467398"/>
                  </a:lnTo>
                  <a:lnTo>
                    <a:pt x="552780" y="467398"/>
                  </a:lnTo>
                  <a:lnTo>
                    <a:pt x="816140" y="48552"/>
                  </a:lnTo>
                  <a:close/>
                </a:path>
                <a:path w="1003934" h="467995">
                  <a:moveTo>
                    <a:pt x="1003731" y="0"/>
                  </a:moveTo>
                  <a:lnTo>
                    <a:pt x="846645" y="0"/>
                  </a:lnTo>
                  <a:lnTo>
                    <a:pt x="816140" y="48539"/>
                  </a:lnTo>
                  <a:lnTo>
                    <a:pt x="973201" y="48539"/>
                  </a:lnTo>
                  <a:lnTo>
                    <a:pt x="1003731" y="0"/>
                  </a:lnTo>
                  <a:close/>
                </a:path>
              </a:pathLst>
            </a:custGeom>
            <a:solidFill>
              <a:srgbClr val="F0F8FB"/>
            </a:solidFill>
          </p:spPr>
          <p:txBody>
            <a:bodyPr wrap="square" lIns="0" tIns="0" rIns="0" bIns="0" rtlCol="0"/>
            <a:lstStyle/>
            <a:p>
              <a:endParaRPr sz="1632"/>
            </a:p>
          </p:txBody>
        </p:sp>
        <p:sp>
          <p:nvSpPr>
            <p:cNvPr id="138" name="object 138"/>
            <p:cNvSpPr/>
            <p:nvPr/>
          </p:nvSpPr>
          <p:spPr>
            <a:xfrm>
              <a:off x="6964108" y="6090602"/>
              <a:ext cx="1742439" cy="467995"/>
            </a:xfrm>
            <a:custGeom>
              <a:avLst/>
              <a:gdLst/>
              <a:ahLst/>
              <a:cxnLst/>
              <a:rect l="l" t="t" r="r" b="b"/>
              <a:pathLst>
                <a:path w="1742440" h="467995">
                  <a:moveTo>
                    <a:pt x="420433" y="48552"/>
                  </a:moveTo>
                  <a:lnTo>
                    <a:pt x="263359" y="48552"/>
                  </a:lnTo>
                  <a:lnTo>
                    <a:pt x="0" y="467398"/>
                  </a:lnTo>
                  <a:lnTo>
                    <a:pt x="157111" y="467398"/>
                  </a:lnTo>
                  <a:lnTo>
                    <a:pt x="420433" y="48552"/>
                  </a:lnTo>
                  <a:close/>
                </a:path>
                <a:path w="1742440" h="467995">
                  <a:moveTo>
                    <a:pt x="1742401" y="0"/>
                  </a:moveTo>
                  <a:lnTo>
                    <a:pt x="450964" y="0"/>
                  </a:lnTo>
                  <a:lnTo>
                    <a:pt x="420446" y="48539"/>
                  </a:lnTo>
                  <a:lnTo>
                    <a:pt x="963041" y="48539"/>
                  </a:lnTo>
                  <a:lnTo>
                    <a:pt x="699719" y="467398"/>
                  </a:lnTo>
                  <a:lnTo>
                    <a:pt x="1448511" y="467398"/>
                  </a:lnTo>
                  <a:lnTo>
                    <a:pt x="1742401" y="0"/>
                  </a:lnTo>
                  <a:close/>
                </a:path>
              </a:pathLst>
            </a:custGeom>
            <a:solidFill>
              <a:srgbClr val="EDF3F6"/>
            </a:solidFill>
          </p:spPr>
          <p:txBody>
            <a:bodyPr wrap="square" lIns="0" tIns="0" rIns="0" bIns="0" rtlCol="0"/>
            <a:lstStyle/>
            <a:p>
              <a:endParaRPr sz="1632"/>
            </a:p>
          </p:txBody>
        </p:sp>
        <p:sp>
          <p:nvSpPr>
            <p:cNvPr id="139" name="object 139"/>
            <p:cNvSpPr/>
            <p:nvPr/>
          </p:nvSpPr>
          <p:spPr>
            <a:xfrm>
              <a:off x="7121230" y="6139143"/>
              <a:ext cx="806450" cy="419100"/>
            </a:xfrm>
            <a:custGeom>
              <a:avLst/>
              <a:gdLst/>
              <a:ahLst/>
              <a:cxnLst/>
              <a:rect l="l" t="t" r="r" b="b"/>
              <a:pathLst>
                <a:path w="806450" h="419100">
                  <a:moveTo>
                    <a:pt x="805916" y="0"/>
                  </a:moveTo>
                  <a:lnTo>
                    <a:pt x="263321" y="0"/>
                  </a:lnTo>
                  <a:lnTo>
                    <a:pt x="0" y="418845"/>
                  </a:lnTo>
                  <a:lnTo>
                    <a:pt x="542594" y="418845"/>
                  </a:lnTo>
                  <a:lnTo>
                    <a:pt x="805916" y="0"/>
                  </a:lnTo>
                  <a:close/>
                </a:path>
              </a:pathLst>
            </a:custGeom>
            <a:solidFill>
              <a:srgbClr val="ECEFF8"/>
            </a:solidFill>
          </p:spPr>
          <p:txBody>
            <a:bodyPr wrap="square" lIns="0" tIns="0" rIns="0" bIns="0" rtlCol="0"/>
            <a:lstStyle/>
            <a:p>
              <a:endParaRPr sz="1632"/>
            </a:p>
          </p:txBody>
        </p:sp>
        <p:sp>
          <p:nvSpPr>
            <p:cNvPr id="140" name="object 140"/>
            <p:cNvSpPr/>
            <p:nvPr/>
          </p:nvSpPr>
          <p:spPr>
            <a:xfrm>
              <a:off x="5962358" y="6558000"/>
              <a:ext cx="1874520" cy="1002030"/>
            </a:xfrm>
            <a:custGeom>
              <a:avLst/>
              <a:gdLst/>
              <a:ahLst/>
              <a:cxnLst/>
              <a:rect l="l" t="t" r="r" b="b"/>
              <a:pathLst>
                <a:path w="1874520" h="1002029">
                  <a:moveTo>
                    <a:pt x="1001750" y="0"/>
                  </a:moveTo>
                  <a:lnTo>
                    <a:pt x="448970" y="0"/>
                  </a:lnTo>
                  <a:lnTo>
                    <a:pt x="142189" y="487959"/>
                  </a:lnTo>
                  <a:lnTo>
                    <a:pt x="323240" y="487959"/>
                  </a:lnTo>
                  <a:lnTo>
                    <a:pt x="0" y="1002004"/>
                  </a:lnTo>
                  <a:lnTo>
                    <a:pt x="371754" y="1002004"/>
                  </a:lnTo>
                  <a:lnTo>
                    <a:pt x="1001750" y="0"/>
                  </a:lnTo>
                  <a:close/>
                </a:path>
                <a:path w="1874520" h="1002029">
                  <a:moveTo>
                    <a:pt x="1874520" y="328193"/>
                  </a:moveTo>
                  <a:lnTo>
                    <a:pt x="1495132" y="328193"/>
                  </a:lnTo>
                  <a:lnTo>
                    <a:pt x="1071511" y="1002004"/>
                  </a:lnTo>
                  <a:lnTo>
                    <a:pt x="1083462" y="1002004"/>
                  </a:lnTo>
                  <a:lnTo>
                    <a:pt x="1330401" y="609168"/>
                  </a:lnTo>
                  <a:lnTo>
                    <a:pt x="1697863" y="609168"/>
                  </a:lnTo>
                  <a:lnTo>
                    <a:pt x="1874520" y="328193"/>
                  </a:lnTo>
                  <a:close/>
                </a:path>
              </a:pathLst>
            </a:custGeom>
            <a:solidFill>
              <a:srgbClr val="EDF3F6"/>
            </a:solidFill>
          </p:spPr>
          <p:txBody>
            <a:bodyPr wrap="square" lIns="0" tIns="0" rIns="0" bIns="0" rtlCol="0"/>
            <a:lstStyle/>
            <a:p>
              <a:endParaRPr sz="1632"/>
            </a:p>
          </p:txBody>
        </p:sp>
        <p:sp>
          <p:nvSpPr>
            <p:cNvPr id="141" name="object 141"/>
            <p:cNvSpPr/>
            <p:nvPr/>
          </p:nvSpPr>
          <p:spPr>
            <a:xfrm>
              <a:off x="7045824" y="7167156"/>
              <a:ext cx="614680" cy="393065"/>
            </a:xfrm>
            <a:custGeom>
              <a:avLst/>
              <a:gdLst/>
              <a:ahLst/>
              <a:cxnLst/>
              <a:rect l="l" t="t" r="r" b="b"/>
              <a:pathLst>
                <a:path w="614679" h="393065">
                  <a:moveTo>
                    <a:pt x="614400" y="0"/>
                  </a:moveTo>
                  <a:lnTo>
                    <a:pt x="246938" y="0"/>
                  </a:lnTo>
                  <a:lnTo>
                    <a:pt x="0" y="392849"/>
                  </a:lnTo>
                  <a:lnTo>
                    <a:pt x="367423" y="392849"/>
                  </a:lnTo>
                  <a:lnTo>
                    <a:pt x="614400" y="0"/>
                  </a:lnTo>
                  <a:close/>
                </a:path>
              </a:pathLst>
            </a:custGeom>
            <a:solidFill>
              <a:srgbClr val="50B9E5"/>
            </a:solidFill>
          </p:spPr>
          <p:txBody>
            <a:bodyPr wrap="square" lIns="0" tIns="0" rIns="0" bIns="0" rtlCol="0"/>
            <a:lstStyle/>
            <a:p>
              <a:endParaRPr sz="1632"/>
            </a:p>
          </p:txBody>
        </p:sp>
        <p:sp>
          <p:nvSpPr>
            <p:cNvPr id="142" name="object 142"/>
            <p:cNvSpPr/>
            <p:nvPr/>
          </p:nvSpPr>
          <p:spPr>
            <a:xfrm>
              <a:off x="6334125" y="6558000"/>
              <a:ext cx="2078989" cy="1002030"/>
            </a:xfrm>
            <a:custGeom>
              <a:avLst/>
              <a:gdLst/>
              <a:ahLst/>
              <a:cxnLst/>
              <a:rect l="l" t="t" r="r" b="b"/>
              <a:pathLst>
                <a:path w="2078990" h="1002029">
                  <a:moveTo>
                    <a:pt x="1329690" y="0"/>
                  </a:moveTo>
                  <a:lnTo>
                    <a:pt x="787095" y="0"/>
                  </a:lnTo>
                  <a:lnTo>
                    <a:pt x="629983" y="0"/>
                  </a:lnTo>
                  <a:lnTo>
                    <a:pt x="0" y="1002004"/>
                  </a:lnTo>
                  <a:lnTo>
                    <a:pt x="699731" y="1002004"/>
                  </a:lnTo>
                  <a:lnTo>
                    <a:pt x="1123365" y="328193"/>
                  </a:lnTo>
                  <a:lnTo>
                    <a:pt x="1329690" y="0"/>
                  </a:lnTo>
                  <a:close/>
                </a:path>
                <a:path w="2078990" h="1002029">
                  <a:moveTo>
                    <a:pt x="1872145" y="328193"/>
                  </a:moveTo>
                  <a:lnTo>
                    <a:pt x="1502752" y="328193"/>
                  </a:lnTo>
                  <a:lnTo>
                    <a:pt x="1326095" y="609168"/>
                  </a:lnTo>
                  <a:lnTo>
                    <a:pt x="1695488" y="609168"/>
                  </a:lnTo>
                  <a:lnTo>
                    <a:pt x="1872145" y="328193"/>
                  </a:lnTo>
                  <a:close/>
                </a:path>
                <a:path w="2078990" h="1002029">
                  <a:moveTo>
                    <a:pt x="2078494" y="0"/>
                  </a:moveTo>
                  <a:lnTo>
                    <a:pt x="1329690" y="0"/>
                  </a:lnTo>
                  <a:lnTo>
                    <a:pt x="1123365" y="328193"/>
                  </a:lnTo>
                  <a:lnTo>
                    <a:pt x="1502752" y="328193"/>
                  </a:lnTo>
                  <a:lnTo>
                    <a:pt x="1641856" y="106946"/>
                  </a:lnTo>
                  <a:lnTo>
                    <a:pt x="2011260" y="106946"/>
                  </a:lnTo>
                  <a:lnTo>
                    <a:pt x="2078494" y="0"/>
                  </a:lnTo>
                  <a:close/>
                </a:path>
              </a:pathLst>
            </a:custGeom>
            <a:solidFill>
              <a:srgbClr val="ECEFF8"/>
            </a:solidFill>
          </p:spPr>
          <p:txBody>
            <a:bodyPr wrap="square" lIns="0" tIns="0" rIns="0" bIns="0" rtlCol="0"/>
            <a:lstStyle/>
            <a:p>
              <a:endParaRPr sz="1632"/>
            </a:p>
          </p:txBody>
        </p:sp>
        <p:sp>
          <p:nvSpPr>
            <p:cNvPr id="143" name="object 143"/>
            <p:cNvSpPr/>
            <p:nvPr/>
          </p:nvSpPr>
          <p:spPr>
            <a:xfrm>
              <a:off x="7413248" y="7167156"/>
              <a:ext cx="616585" cy="393065"/>
            </a:xfrm>
            <a:custGeom>
              <a:avLst/>
              <a:gdLst/>
              <a:ahLst/>
              <a:cxnLst/>
              <a:rect l="l" t="t" r="r" b="b"/>
              <a:pathLst>
                <a:path w="616584" h="393065">
                  <a:moveTo>
                    <a:pt x="616369" y="0"/>
                  </a:moveTo>
                  <a:lnTo>
                    <a:pt x="246976" y="0"/>
                  </a:lnTo>
                  <a:lnTo>
                    <a:pt x="0" y="392849"/>
                  </a:lnTo>
                  <a:lnTo>
                    <a:pt x="369366" y="392849"/>
                  </a:lnTo>
                  <a:lnTo>
                    <a:pt x="616369" y="0"/>
                  </a:lnTo>
                  <a:close/>
                </a:path>
              </a:pathLst>
            </a:custGeom>
            <a:solidFill>
              <a:srgbClr val="50B9E5"/>
            </a:solidFill>
          </p:spPr>
          <p:txBody>
            <a:bodyPr wrap="square" lIns="0" tIns="0" rIns="0" bIns="0" rtlCol="0"/>
            <a:lstStyle/>
            <a:p>
              <a:endParaRPr sz="1632"/>
            </a:p>
          </p:txBody>
        </p:sp>
        <p:sp>
          <p:nvSpPr>
            <p:cNvPr id="144" name="object 144"/>
            <p:cNvSpPr/>
            <p:nvPr/>
          </p:nvSpPr>
          <p:spPr>
            <a:xfrm>
              <a:off x="7836876" y="6664940"/>
              <a:ext cx="508634" cy="221615"/>
            </a:xfrm>
            <a:custGeom>
              <a:avLst/>
              <a:gdLst/>
              <a:ahLst/>
              <a:cxnLst/>
              <a:rect l="l" t="t" r="r" b="b"/>
              <a:pathLst>
                <a:path w="508634" h="221615">
                  <a:moveTo>
                    <a:pt x="508507" y="0"/>
                  </a:moveTo>
                  <a:lnTo>
                    <a:pt x="139115" y="0"/>
                  </a:lnTo>
                  <a:lnTo>
                    <a:pt x="0" y="221246"/>
                  </a:lnTo>
                  <a:lnTo>
                    <a:pt x="369392" y="221246"/>
                  </a:lnTo>
                  <a:lnTo>
                    <a:pt x="508507" y="0"/>
                  </a:lnTo>
                  <a:close/>
                </a:path>
              </a:pathLst>
            </a:custGeom>
            <a:solidFill>
              <a:srgbClr val="ECEFF8"/>
            </a:solidFill>
          </p:spPr>
          <p:txBody>
            <a:bodyPr wrap="square" lIns="0" tIns="0" rIns="0" bIns="0" rtlCol="0"/>
            <a:lstStyle/>
            <a:p>
              <a:endParaRPr sz="1632"/>
            </a:p>
          </p:txBody>
        </p:sp>
        <p:sp>
          <p:nvSpPr>
            <p:cNvPr id="145" name="object 145"/>
            <p:cNvSpPr/>
            <p:nvPr/>
          </p:nvSpPr>
          <p:spPr>
            <a:xfrm>
              <a:off x="6115966" y="6090599"/>
              <a:ext cx="589280" cy="48895"/>
            </a:xfrm>
            <a:custGeom>
              <a:avLst/>
              <a:gdLst/>
              <a:ahLst/>
              <a:cxnLst/>
              <a:rect l="l" t="t" r="r" b="b"/>
              <a:pathLst>
                <a:path w="589279" h="48895">
                  <a:moveTo>
                    <a:pt x="589241" y="0"/>
                  </a:moveTo>
                  <a:lnTo>
                    <a:pt x="30530" y="0"/>
                  </a:lnTo>
                  <a:lnTo>
                    <a:pt x="0" y="48539"/>
                  </a:lnTo>
                  <a:lnTo>
                    <a:pt x="558711" y="48539"/>
                  </a:lnTo>
                  <a:lnTo>
                    <a:pt x="589241" y="0"/>
                  </a:lnTo>
                  <a:close/>
                </a:path>
              </a:pathLst>
            </a:custGeom>
            <a:solidFill>
              <a:srgbClr val="F0F8FB"/>
            </a:solidFill>
          </p:spPr>
          <p:txBody>
            <a:bodyPr wrap="square" lIns="0" tIns="0" rIns="0" bIns="0" rtlCol="0"/>
            <a:lstStyle/>
            <a:p>
              <a:endParaRPr sz="1632"/>
            </a:p>
          </p:txBody>
        </p:sp>
        <p:sp>
          <p:nvSpPr>
            <p:cNvPr id="146" name="object 146"/>
            <p:cNvSpPr/>
            <p:nvPr/>
          </p:nvSpPr>
          <p:spPr>
            <a:xfrm>
              <a:off x="5545806" y="6139143"/>
              <a:ext cx="1129030" cy="907415"/>
            </a:xfrm>
            <a:custGeom>
              <a:avLst/>
              <a:gdLst/>
              <a:ahLst/>
              <a:cxnLst/>
              <a:rect l="l" t="t" r="r" b="b"/>
              <a:pathLst>
                <a:path w="1129029" h="907415">
                  <a:moveTo>
                    <a:pt x="1128877" y="0"/>
                  </a:moveTo>
                  <a:lnTo>
                    <a:pt x="570166" y="0"/>
                  </a:lnTo>
                  <a:lnTo>
                    <a:pt x="0" y="906805"/>
                  </a:lnTo>
                  <a:lnTo>
                    <a:pt x="201739" y="906805"/>
                  </a:lnTo>
                  <a:lnTo>
                    <a:pt x="508520" y="418845"/>
                  </a:lnTo>
                  <a:lnTo>
                    <a:pt x="865530" y="418845"/>
                  </a:lnTo>
                  <a:lnTo>
                    <a:pt x="1128877" y="0"/>
                  </a:lnTo>
                  <a:close/>
                </a:path>
              </a:pathLst>
            </a:custGeom>
            <a:solidFill>
              <a:srgbClr val="EDF3F6"/>
            </a:solidFill>
          </p:spPr>
          <p:txBody>
            <a:bodyPr wrap="square" lIns="0" tIns="0" rIns="0" bIns="0" rtlCol="0"/>
            <a:lstStyle/>
            <a:p>
              <a:endParaRPr sz="1632"/>
            </a:p>
          </p:txBody>
        </p:sp>
        <p:sp>
          <p:nvSpPr>
            <p:cNvPr id="147" name="object 147"/>
            <p:cNvSpPr/>
            <p:nvPr/>
          </p:nvSpPr>
          <p:spPr>
            <a:xfrm>
              <a:off x="5747538" y="6557995"/>
              <a:ext cx="664210" cy="488315"/>
            </a:xfrm>
            <a:custGeom>
              <a:avLst/>
              <a:gdLst/>
              <a:ahLst/>
              <a:cxnLst/>
              <a:rect l="l" t="t" r="r" b="b"/>
              <a:pathLst>
                <a:path w="664210" h="488315">
                  <a:moveTo>
                    <a:pt x="663803" y="0"/>
                  </a:moveTo>
                  <a:lnTo>
                    <a:pt x="306793" y="0"/>
                  </a:lnTo>
                  <a:lnTo>
                    <a:pt x="0" y="487946"/>
                  </a:lnTo>
                  <a:lnTo>
                    <a:pt x="357022" y="487946"/>
                  </a:lnTo>
                  <a:lnTo>
                    <a:pt x="663803" y="0"/>
                  </a:lnTo>
                  <a:close/>
                </a:path>
              </a:pathLst>
            </a:custGeom>
            <a:solidFill>
              <a:srgbClr val="ECEFF8"/>
            </a:solidFill>
          </p:spPr>
          <p:txBody>
            <a:bodyPr wrap="square" lIns="0" tIns="0" rIns="0" bIns="0" rtlCol="0"/>
            <a:lstStyle/>
            <a:p>
              <a:endParaRPr sz="1632"/>
            </a:p>
          </p:txBody>
        </p:sp>
        <p:sp>
          <p:nvSpPr>
            <p:cNvPr id="148" name="object 148"/>
            <p:cNvSpPr/>
            <p:nvPr/>
          </p:nvSpPr>
          <p:spPr>
            <a:xfrm>
              <a:off x="1087348" y="6746989"/>
              <a:ext cx="3404870" cy="813435"/>
            </a:xfrm>
            <a:custGeom>
              <a:avLst/>
              <a:gdLst/>
              <a:ahLst/>
              <a:cxnLst/>
              <a:rect l="l" t="t" r="r" b="b"/>
              <a:pathLst>
                <a:path w="3404870" h="813434">
                  <a:moveTo>
                    <a:pt x="1406588" y="0"/>
                  </a:moveTo>
                  <a:lnTo>
                    <a:pt x="511187" y="0"/>
                  </a:lnTo>
                  <a:lnTo>
                    <a:pt x="0" y="813015"/>
                  </a:lnTo>
                  <a:lnTo>
                    <a:pt x="895451" y="813015"/>
                  </a:lnTo>
                  <a:lnTo>
                    <a:pt x="1406588" y="0"/>
                  </a:lnTo>
                  <a:close/>
                </a:path>
                <a:path w="3404870" h="813434">
                  <a:moveTo>
                    <a:pt x="3404400" y="0"/>
                  </a:moveTo>
                  <a:lnTo>
                    <a:pt x="2495816" y="0"/>
                  </a:lnTo>
                  <a:lnTo>
                    <a:pt x="1984654" y="813015"/>
                  </a:lnTo>
                  <a:lnTo>
                    <a:pt x="2974136" y="813015"/>
                  </a:lnTo>
                  <a:lnTo>
                    <a:pt x="3046171" y="698449"/>
                  </a:lnTo>
                  <a:lnTo>
                    <a:pt x="2965234" y="698449"/>
                  </a:lnTo>
                  <a:lnTo>
                    <a:pt x="3404400" y="0"/>
                  </a:lnTo>
                  <a:close/>
                </a:path>
              </a:pathLst>
            </a:custGeom>
            <a:solidFill>
              <a:srgbClr val="F0F8FB"/>
            </a:solidFill>
          </p:spPr>
          <p:txBody>
            <a:bodyPr wrap="square" lIns="0" tIns="0" rIns="0" bIns="0" rtlCol="0"/>
            <a:lstStyle/>
            <a:p>
              <a:endParaRPr sz="1632"/>
            </a:p>
          </p:txBody>
        </p:sp>
        <p:sp>
          <p:nvSpPr>
            <p:cNvPr id="149" name="object 149"/>
            <p:cNvSpPr/>
            <p:nvPr/>
          </p:nvSpPr>
          <p:spPr>
            <a:xfrm>
              <a:off x="1982800" y="6746976"/>
              <a:ext cx="2590165" cy="813435"/>
            </a:xfrm>
            <a:custGeom>
              <a:avLst/>
              <a:gdLst/>
              <a:ahLst/>
              <a:cxnLst/>
              <a:rect l="l" t="t" r="r" b="b"/>
              <a:pathLst>
                <a:path w="2590165" h="813434">
                  <a:moveTo>
                    <a:pt x="1600352" y="12"/>
                  </a:moveTo>
                  <a:lnTo>
                    <a:pt x="511136" y="12"/>
                  </a:lnTo>
                  <a:lnTo>
                    <a:pt x="0" y="813028"/>
                  </a:lnTo>
                  <a:lnTo>
                    <a:pt x="1089190" y="813028"/>
                  </a:lnTo>
                  <a:lnTo>
                    <a:pt x="1600352" y="12"/>
                  </a:lnTo>
                  <a:close/>
                </a:path>
                <a:path w="2590165" h="813434">
                  <a:moveTo>
                    <a:pt x="2589860" y="0"/>
                  </a:moveTo>
                  <a:lnTo>
                    <a:pt x="2508935" y="0"/>
                  </a:lnTo>
                  <a:lnTo>
                    <a:pt x="2069782" y="698461"/>
                  </a:lnTo>
                  <a:lnTo>
                    <a:pt x="2150707" y="698461"/>
                  </a:lnTo>
                  <a:lnTo>
                    <a:pt x="2589860" y="0"/>
                  </a:lnTo>
                  <a:close/>
                </a:path>
              </a:pathLst>
            </a:custGeom>
            <a:solidFill>
              <a:srgbClr val="EDF3F6"/>
            </a:solidFill>
          </p:spPr>
          <p:txBody>
            <a:bodyPr wrap="square" lIns="0" tIns="0" rIns="0" bIns="0" rtlCol="0"/>
            <a:lstStyle/>
            <a:p>
              <a:endParaRPr sz="1632"/>
            </a:p>
          </p:txBody>
        </p:sp>
        <p:sp>
          <p:nvSpPr>
            <p:cNvPr id="150" name="object 150"/>
            <p:cNvSpPr/>
            <p:nvPr/>
          </p:nvSpPr>
          <p:spPr>
            <a:xfrm>
              <a:off x="4230459" y="7445438"/>
              <a:ext cx="1064260" cy="114935"/>
            </a:xfrm>
            <a:custGeom>
              <a:avLst/>
              <a:gdLst/>
              <a:ahLst/>
              <a:cxnLst/>
              <a:rect l="l" t="t" r="r" b="b"/>
              <a:pathLst>
                <a:path w="1064260" h="114934">
                  <a:moveTo>
                    <a:pt x="670026" y="0"/>
                  </a:moveTo>
                  <a:lnTo>
                    <a:pt x="72034" y="0"/>
                  </a:lnTo>
                  <a:lnTo>
                    <a:pt x="0" y="114566"/>
                  </a:lnTo>
                  <a:lnTo>
                    <a:pt x="598004" y="114566"/>
                  </a:lnTo>
                  <a:lnTo>
                    <a:pt x="670026" y="0"/>
                  </a:lnTo>
                  <a:close/>
                </a:path>
                <a:path w="1064260" h="114934">
                  <a:moveTo>
                    <a:pt x="1064158" y="0"/>
                  </a:moveTo>
                  <a:lnTo>
                    <a:pt x="1005446" y="0"/>
                  </a:lnTo>
                  <a:lnTo>
                    <a:pt x="933411" y="114566"/>
                  </a:lnTo>
                  <a:lnTo>
                    <a:pt x="992124" y="114566"/>
                  </a:lnTo>
                  <a:lnTo>
                    <a:pt x="1064158" y="0"/>
                  </a:lnTo>
                  <a:close/>
                </a:path>
              </a:pathLst>
            </a:custGeom>
            <a:solidFill>
              <a:srgbClr val="F0F8FB"/>
            </a:solidFill>
          </p:spPr>
          <p:txBody>
            <a:bodyPr wrap="square" lIns="0" tIns="0" rIns="0" bIns="0" rtlCol="0"/>
            <a:lstStyle/>
            <a:p>
              <a:endParaRPr sz="1632"/>
            </a:p>
          </p:txBody>
        </p:sp>
        <p:sp>
          <p:nvSpPr>
            <p:cNvPr id="151" name="object 151"/>
            <p:cNvSpPr/>
            <p:nvPr/>
          </p:nvSpPr>
          <p:spPr>
            <a:xfrm>
              <a:off x="4302493" y="7045947"/>
              <a:ext cx="1243330" cy="514350"/>
            </a:xfrm>
            <a:custGeom>
              <a:avLst/>
              <a:gdLst/>
              <a:ahLst/>
              <a:cxnLst/>
              <a:rect l="l" t="t" r="r" b="b"/>
              <a:pathLst>
                <a:path w="1243329" h="514350">
                  <a:moveTo>
                    <a:pt x="849172" y="0"/>
                  </a:moveTo>
                  <a:lnTo>
                    <a:pt x="251206" y="0"/>
                  </a:lnTo>
                  <a:lnTo>
                    <a:pt x="0" y="399491"/>
                  </a:lnTo>
                  <a:lnTo>
                    <a:pt x="598004" y="399491"/>
                  </a:lnTo>
                  <a:lnTo>
                    <a:pt x="849172" y="0"/>
                  </a:lnTo>
                  <a:close/>
                </a:path>
                <a:path w="1243329" h="514350">
                  <a:moveTo>
                    <a:pt x="933411" y="399491"/>
                  </a:moveTo>
                  <a:lnTo>
                    <a:pt x="598004" y="399491"/>
                  </a:lnTo>
                  <a:lnTo>
                    <a:pt x="525970" y="514057"/>
                  </a:lnTo>
                  <a:lnTo>
                    <a:pt x="861377" y="514057"/>
                  </a:lnTo>
                  <a:lnTo>
                    <a:pt x="933411" y="399491"/>
                  </a:lnTo>
                  <a:close/>
                </a:path>
                <a:path w="1243329" h="514350">
                  <a:moveTo>
                    <a:pt x="1243304" y="0"/>
                  </a:moveTo>
                  <a:lnTo>
                    <a:pt x="1184567" y="0"/>
                  </a:lnTo>
                  <a:lnTo>
                    <a:pt x="933411" y="399491"/>
                  </a:lnTo>
                  <a:lnTo>
                    <a:pt x="992124" y="399491"/>
                  </a:lnTo>
                  <a:lnTo>
                    <a:pt x="1243304" y="0"/>
                  </a:lnTo>
                  <a:close/>
                </a:path>
              </a:pathLst>
            </a:custGeom>
            <a:solidFill>
              <a:srgbClr val="EDF3F6"/>
            </a:solidFill>
          </p:spPr>
          <p:txBody>
            <a:bodyPr wrap="square" lIns="0" tIns="0" rIns="0" bIns="0" rtlCol="0"/>
            <a:lstStyle/>
            <a:p>
              <a:endParaRPr sz="1632"/>
            </a:p>
          </p:txBody>
        </p:sp>
        <p:sp>
          <p:nvSpPr>
            <p:cNvPr id="152" name="object 152"/>
            <p:cNvSpPr/>
            <p:nvPr/>
          </p:nvSpPr>
          <p:spPr>
            <a:xfrm>
              <a:off x="4900494" y="7045945"/>
              <a:ext cx="586740" cy="400050"/>
            </a:xfrm>
            <a:custGeom>
              <a:avLst/>
              <a:gdLst/>
              <a:ahLst/>
              <a:cxnLst/>
              <a:rect l="l" t="t" r="r" b="b"/>
              <a:pathLst>
                <a:path w="586739" h="400050">
                  <a:moveTo>
                    <a:pt x="586574" y="0"/>
                  </a:moveTo>
                  <a:lnTo>
                    <a:pt x="251180" y="0"/>
                  </a:lnTo>
                  <a:lnTo>
                    <a:pt x="0" y="399491"/>
                  </a:lnTo>
                  <a:lnTo>
                    <a:pt x="335419" y="399491"/>
                  </a:lnTo>
                  <a:lnTo>
                    <a:pt x="586574" y="0"/>
                  </a:lnTo>
                  <a:close/>
                </a:path>
              </a:pathLst>
            </a:custGeom>
            <a:solidFill>
              <a:srgbClr val="ECEFF8"/>
            </a:solidFill>
          </p:spPr>
          <p:txBody>
            <a:bodyPr wrap="square" lIns="0" tIns="0" rIns="0" bIns="0" rtlCol="0"/>
            <a:lstStyle/>
            <a:p>
              <a:endParaRPr sz="1632"/>
            </a:p>
          </p:txBody>
        </p:sp>
        <p:sp>
          <p:nvSpPr>
            <p:cNvPr id="153" name="object 153"/>
            <p:cNvSpPr/>
            <p:nvPr/>
          </p:nvSpPr>
          <p:spPr>
            <a:xfrm>
              <a:off x="5222593" y="7445430"/>
              <a:ext cx="274320" cy="114935"/>
            </a:xfrm>
            <a:custGeom>
              <a:avLst/>
              <a:gdLst/>
              <a:ahLst/>
              <a:cxnLst/>
              <a:rect l="l" t="t" r="r" b="b"/>
              <a:pathLst>
                <a:path w="274320" h="114934">
                  <a:moveTo>
                    <a:pt x="273799" y="0"/>
                  </a:moveTo>
                  <a:lnTo>
                    <a:pt x="72034" y="0"/>
                  </a:lnTo>
                  <a:lnTo>
                    <a:pt x="0" y="114579"/>
                  </a:lnTo>
                  <a:lnTo>
                    <a:pt x="201752" y="114579"/>
                  </a:lnTo>
                  <a:lnTo>
                    <a:pt x="273799" y="0"/>
                  </a:lnTo>
                  <a:close/>
                </a:path>
              </a:pathLst>
            </a:custGeom>
            <a:solidFill>
              <a:srgbClr val="EDF3F6"/>
            </a:solidFill>
          </p:spPr>
          <p:txBody>
            <a:bodyPr wrap="square" lIns="0" tIns="0" rIns="0" bIns="0" rtlCol="0"/>
            <a:lstStyle/>
            <a:p>
              <a:endParaRPr sz="1632"/>
            </a:p>
          </p:txBody>
        </p:sp>
        <p:sp>
          <p:nvSpPr>
            <p:cNvPr id="154" name="object 154"/>
            <p:cNvSpPr/>
            <p:nvPr/>
          </p:nvSpPr>
          <p:spPr>
            <a:xfrm>
              <a:off x="5294617" y="7045947"/>
              <a:ext cx="991235" cy="514350"/>
            </a:xfrm>
            <a:custGeom>
              <a:avLst/>
              <a:gdLst/>
              <a:ahLst/>
              <a:cxnLst/>
              <a:rect l="l" t="t" r="r" b="b"/>
              <a:pathLst>
                <a:path w="991235" h="514350">
                  <a:moveTo>
                    <a:pt x="990981" y="12"/>
                  </a:moveTo>
                  <a:lnTo>
                    <a:pt x="809929" y="12"/>
                  </a:lnTo>
                  <a:lnTo>
                    <a:pt x="558774" y="399491"/>
                  </a:lnTo>
                  <a:lnTo>
                    <a:pt x="809929" y="0"/>
                  </a:lnTo>
                  <a:lnTo>
                    <a:pt x="452920" y="0"/>
                  </a:lnTo>
                  <a:lnTo>
                    <a:pt x="251180" y="0"/>
                  </a:lnTo>
                  <a:lnTo>
                    <a:pt x="0" y="399491"/>
                  </a:lnTo>
                  <a:lnTo>
                    <a:pt x="201764" y="399491"/>
                  </a:lnTo>
                  <a:lnTo>
                    <a:pt x="129717" y="514057"/>
                  </a:lnTo>
                  <a:lnTo>
                    <a:pt x="667740" y="514057"/>
                  </a:lnTo>
                  <a:lnTo>
                    <a:pt x="990981" y="12"/>
                  </a:lnTo>
                  <a:close/>
                </a:path>
              </a:pathLst>
            </a:custGeom>
            <a:solidFill>
              <a:srgbClr val="ECEFF8"/>
            </a:solidFill>
          </p:spPr>
          <p:txBody>
            <a:bodyPr wrap="square" lIns="0" tIns="0" rIns="0" bIns="0" rtlCol="0"/>
            <a:lstStyle/>
            <a:p>
              <a:endParaRPr sz="1632"/>
            </a:p>
          </p:txBody>
        </p:sp>
      </p:grpSp>
      <p:sp>
        <p:nvSpPr>
          <p:cNvPr id="155" name="object 155"/>
          <p:cNvSpPr txBox="1"/>
          <p:nvPr/>
        </p:nvSpPr>
        <p:spPr>
          <a:xfrm>
            <a:off x="1432019" y="3634637"/>
            <a:ext cx="2896368" cy="3068043"/>
          </a:xfrm>
          <a:prstGeom prst="rect">
            <a:avLst/>
          </a:prstGeom>
        </p:spPr>
        <p:txBody>
          <a:bodyPr vert="horz" wrap="square" lIns="0" tIns="11516" rIns="0" bIns="0" rtlCol="0">
            <a:spAutoFit/>
          </a:bodyPr>
          <a:lstStyle/>
          <a:p>
            <a:pPr marL="11516" marR="4607" indent="162956" algn="just">
              <a:spcBef>
                <a:spcPts val="91"/>
              </a:spcBef>
            </a:pPr>
            <a:r>
              <a:rPr lang="tr-TR" sz="997" dirty="0">
                <a:latin typeface="Times New Roman"/>
                <a:cs typeface="Times New Roman"/>
              </a:rPr>
              <a:t>Metalurji ve Malzeme Mühendisliği bölümü Pamukkale Üniversitesi Teknoloji Fakültesi bünyesinde açılmış olup lisans ve lisansüstü seviyede eğitim vermektedir. Bölümümüz bünyesinde Malzeme analiz laboratuvarı, Malzeme mekanik laboratuvarı ve Isıl işlem laboratuvarı bulunmaktadır.</a:t>
            </a:r>
          </a:p>
          <a:p>
            <a:pPr marL="11516" marR="4607" indent="162956" algn="just">
              <a:spcBef>
                <a:spcPts val="91"/>
              </a:spcBef>
            </a:pPr>
            <a:r>
              <a:rPr lang="tr-TR" sz="997" dirty="0">
                <a:latin typeface="Times New Roman"/>
                <a:cs typeface="Times New Roman"/>
              </a:rPr>
              <a:t>Bölümüz Laboratuvarlarında; </a:t>
            </a:r>
          </a:p>
          <a:p>
            <a:pPr marL="11516" marR="4607" indent="162956" algn="just">
              <a:spcBef>
                <a:spcPts val="91"/>
              </a:spcBef>
            </a:pPr>
            <a:r>
              <a:rPr lang="tr-TR" sz="997" dirty="0">
                <a:latin typeface="Times New Roman"/>
                <a:cs typeface="Times New Roman"/>
              </a:rPr>
              <a:t>Numune alma ve hazırlama</a:t>
            </a:r>
          </a:p>
          <a:p>
            <a:pPr marL="11516" marR="4607" indent="162956" algn="just">
              <a:spcBef>
                <a:spcPts val="91"/>
              </a:spcBef>
            </a:pPr>
            <a:r>
              <a:rPr lang="tr-TR" sz="997" dirty="0">
                <a:latin typeface="Times New Roman"/>
                <a:cs typeface="Times New Roman"/>
              </a:rPr>
              <a:t>Metalografik numune hazırlama</a:t>
            </a:r>
          </a:p>
          <a:p>
            <a:pPr marL="11516" marR="4607" indent="162956" algn="just">
              <a:spcBef>
                <a:spcPts val="91"/>
              </a:spcBef>
            </a:pPr>
            <a:r>
              <a:rPr lang="tr-TR" sz="997" dirty="0">
                <a:latin typeface="Times New Roman"/>
                <a:cs typeface="Times New Roman"/>
              </a:rPr>
              <a:t>Mikroskobik inceleme </a:t>
            </a:r>
          </a:p>
          <a:p>
            <a:pPr marL="11516" marR="4607" indent="162956" algn="just">
              <a:spcBef>
                <a:spcPts val="91"/>
              </a:spcBef>
            </a:pPr>
            <a:r>
              <a:rPr lang="tr-TR" sz="997" dirty="0">
                <a:latin typeface="Times New Roman"/>
                <a:cs typeface="Times New Roman"/>
              </a:rPr>
              <a:t>Mekanik testler (çekme, basma, eğme, sertlik ölçümü)</a:t>
            </a:r>
          </a:p>
          <a:p>
            <a:pPr marL="11516" marR="4607" indent="162956" algn="just">
              <a:spcBef>
                <a:spcPts val="91"/>
              </a:spcBef>
            </a:pPr>
            <a:r>
              <a:rPr lang="tr-TR" sz="997" dirty="0">
                <a:latin typeface="Times New Roman"/>
                <a:cs typeface="Times New Roman"/>
              </a:rPr>
              <a:t>Isıl işlemler (Su verme, </a:t>
            </a:r>
            <a:r>
              <a:rPr lang="tr-TR" sz="997" dirty="0" err="1">
                <a:latin typeface="Times New Roman"/>
                <a:cs typeface="Times New Roman"/>
              </a:rPr>
              <a:t>Temperleme</a:t>
            </a:r>
            <a:r>
              <a:rPr lang="tr-TR" sz="997" dirty="0">
                <a:latin typeface="Times New Roman"/>
                <a:cs typeface="Times New Roman"/>
              </a:rPr>
              <a:t>, Yaşlandırma </a:t>
            </a:r>
            <a:r>
              <a:rPr lang="tr-TR" sz="997" dirty="0" err="1">
                <a:latin typeface="Times New Roman"/>
                <a:cs typeface="Times New Roman"/>
              </a:rPr>
              <a:t>vb</a:t>
            </a:r>
            <a:r>
              <a:rPr lang="tr-TR" sz="997" dirty="0">
                <a:latin typeface="Times New Roman"/>
                <a:cs typeface="Times New Roman"/>
              </a:rPr>
              <a:t>)</a:t>
            </a:r>
          </a:p>
          <a:p>
            <a:pPr marL="11516" marR="4607" indent="162956" algn="just">
              <a:spcBef>
                <a:spcPts val="91"/>
              </a:spcBef>
            </a:pPr>
            <a:r>
              <a:rPr lang="tr-TR" sz="997" dirty="0">
                <a:latin typeface="Times New Roman"/>
                <a:cs typeface="Times New Roman"/>
              </a:rPr>
              <a:t>3 Boyutlu Modelleme ve model yazdırma</a:t>
            </a:r>
          </a:p>
          <a:p>
            <a:pPr marL="11516" marR="4607" indent="162956" algn="just">
              <a:spcBef>
                <a:spcPts val="91"/>
              </a:spcBef>
            </a:pPr>
            <a:r>
              <a:rPr lang="tr-TR" sz="997" dirty="0">
                <a:latin typeface="Times New Roman"/>
                <a:cs typeface="Times New Roman"/>
              </a:rPr>
              <a:t>Döküm (Laboratuvar ölçeğinde hafif alaşımlar) </a:t>
            </a:r>
          </a:p>
          <a:p>
            <a:pPr marL="11516" marR="4607" indent="162956" algn="just">
              <a:spcBef>
                <a:spcPts val="91"/>
              </a:spcBef>
            </a:pPr>
            <a:r>
              <a:rPr lang="tr-TR" sz="997" dirty="0">
                <a:latin typeface="Times New Roman"/>
                <a:cs typeface="Times New Roman"/>
              </a:rPr>
              <a:t>Nem tayini</a:t>
            </a:r>
          </a:p>
          <a:p>
            <a:pPr marL="11516" marR="4607" indent="162956" algn="just">
              <a:spcBef>
                <a:spcPts val="91"/>
              </a:spcBef>
            </a:pPr>
            <a:r>
              <a:rPr lang="tr-TR" sz="997" dirty="0">
                <a:latin typeface="Times New Roman"/>
                <a:cs typeface="Times New Roman"/>
              </a:rPr>
              <a:t>İşlemleri yapılabilmektedir.</a:t>
            </a:r>
          </a:p>
          <a:p>
            <a:pPr marL="11516" marR="4607" indent="162956">
              <a:spcBef>
                <a:spcPts val="91"/>
              </a:spcBef>
            </a:pPr>
            <a:endParaRPr sz="997" dirty="0">
              <a:latin typeface="Times New Roman"/>
              <a:cs typeface="Times New Roman"/>
            </a:endParaRPr>
          </a:p>
        </p:txBody>
      </p:sp>
      <p:grpSp>
        <p:nvGrpSpPr>
          <p:cNvPr id="157" name="object 157"/>
          <p:cNvGrpSpPr/>
          <p:nvPr/>
        </p:nvGrpSpPr>
        <p:grpSpPr>
          <a:xfrm>
            <a:off x="1460752" y="1725648"/>
            <a:ext cx="2838210" cy="1792120"/>
            <a:chOff x="235051" y="1903006"/>
            <a:chExt cx="3129915" cy="1976310"/>
          </a:xfrm>
        </p:grpSpPr>
        <p:pic>
          <p:nvPicPr>
            <p:cNvPr id="158" name="object 158"/>
            <p:cNvPicPr/>
            <p:nvPr/>
          </p:nvPicPr>
          <p:blipFill>
            <a:blip r:embed="rId3" cstate="print">
              <a:extLst>
                <a:ext uri="{28A0092B-C50C-407E-A947-70E740481C1C}">
                  <a14:useLocalDpi xmlns:a14="http://schemas.microsoft.com/office/drawing/2010/main" val="0"/>
                </a:ext>
              </a:extLst>
            </a:blip>
            <a:stretch>
              <a:fillRect/>
            </a:stretch>
          </p:blipFill>
          <p:spPr>
            <a:xfrm>
              <a:off x="259687" y="1903006"/>
              <a:ext cx="3080629" cy="1976310"/>
            </a:xfrm>
            <a:prstGeom prst="rect">
              <a:avLst/>
            </a:prstGeom>
          </p:spPr>
        </p:pic>
        <p:sp>
          <p:nvSpPr>
            <p:cNvPr id="159" name="object 159"/>
            <p:cNvSpPr/>
            <p:nvPr/>
          </p:nvSpPr>
          <p:spPr>
            <a:xfrm>
              <a:off x="235051" y="1922068"/>
              <a:ext cx="3129915" cy="1938655"/>
            </a:xfrm>
            <a:custGeom>
              <a:avLst/>
              <a:gdLst/>
              <a:ahLst/>
              <a:cxnLst/>
              <a:rect l="l" t="t" r="r" b="b"/>
              <a:pathLst>
                <a:path w="3129915" h="1938654">
                  <a:moveTo>
                    <a:pt x="0" y="1938197"/>
                  </a:moveTo>
                  <a:lnTo>
                    <a:pt x="3129902" y="1938197"/>
                  </a:lnTo>
                  <a:lnTo>
                    <a:pt x="3129902" y="0"/>
                  </a:lnTo>
                  <a:lnTo>
                    <a:pt x="0" y="0"/>
                  </a:lnTo>
                  <a:lnTo>
                    <a:pt x="0" y="1938197"/>
                  </a:lnTo>
                  <a:close/>
                </a:path>
              </a:pathLst>
            </a:custGeom>
            <a:ln w="38100">
              <a:solidFill>
                <a:srgbClr val="FFFFFF"/>
              </a:solidFill>
            </a:ln>
          </p:spPr>
          <p:txBody>
            <a:bodyPr wrap="square" lIns="0" tIns="0" rIns="0" bIns="0" rtlCol="0"/>
            <a:lstStyle/>
            <a:p>
              <a:endParaRPr sz="1632"/>
            </a:p>
          </p:txBody>
        </p:sp>
      </p:grpSp>
      <p:sp>
        <p:nvSpPr>
          <p:cNvPr id="170" name="object 170"/>
          <p:cNvSpPr/>
          <p:nvPr/>
        </p:nvSpPr>
        <p:spPr>
          <a:xfrm>
            <a:off x="4642670" y="1333547"/>
            <a:ext cx="2905581" cy="228600"/>
          </a:xfrm>
          <a:custGeom>
            <a:avLst/>
            <a:gdLst/>
            <a:ahLst/>
            <a:cxnLst/>
            <a:rect l="l" t="t" r="r" b="b"/>
            <a:pathLst>
              <a:path w="3204209" h="252094">
                <a:moveTo>
                  <a:pt x="3203994" y="0"/>
                </a:moveTo>
                <a:lnTo>
                  <a:pt x="0" y="0"/>
                </a:lnTo>
                <a:lnTo>
                  <a:pt x="0" y="251993"/>
                </a:lnTo>
                <a:lnTo>
                  <a:pt x="3023997" y="251993"/>
                </a:lnTo>
                <a:lnTo>
                  <a:pt x="3203994" y="0"/>
                </a:lnTo>
                <a:close/>
              </a:path>
            </a:pathLst>
          </a:custGeom>
          <a:solidFill>
            <a:srgbClr val="F47920"/>
          </a:solidFill>
        </p:spPr>
        <p:txBody>
          <a:bodyPr wrap="square" lIns="0" tIns="0" rIns="0" bIns="0" rtlCol="0"/>
          <a:lstStyle/>
          <a:p>
            <a:endParaRPr sz="1632"/>
          </a:p>
        </p:txBody>
      </p:sp>
      <p:sp>
        <p:nvSpPr>
          <p:cNvPr id="171" name="object 171"/>
          <p:cNvSpPr txBox="1"/>
          <p:nvPr/>
        </p:nvSpPr>
        <p:spPr>
          <a:xfrm>
            <a:off x="4631199" y="1214786"/>
            <a:ext cx="2788570" cy="450101"/>
          </a:xfrm>
          <a:prstGeom prst="rect">
            <a:avLst/>
          </a:prstGeom>
        </p:spPr>
        <p:txBody>
          <a:bodyPr vert="horz" wrap="square" lIns="0" tIns="107102" rIns="0" bIns="0" rtlCol="0">
            <a:spAutoFit/>
          </a:bodyPr>
          <a:lstStyle/>
          <a:p>
            <a:pPr marL="108829">
              <a:spcBef>
                <a:spcPts val="843"/>
              </a:spcBef>
            </a:pPr>
            <a:r>
              <a:rPr lang="tr-TR" sz="1270" b="1" spc="-100" dirty="0">
                <a:solidFill>
                  <a:srgbClr val="FFFFFF"/>
                </a:solidFill>
                <a:latin typeface="Times New Roman"/>
                <a:cs typeface="Times New Roman"/>
              </a:rPr>
              <a:t>MALZEME ANALİZ LABORATUVARI</a:t>
            </a:r>
            <a:endParaRPr sz="1270" dirty="0">
              <a:latin typeface="Times New Roman"/>
              <a:cs typeface="Times New Roman"/>
            </a:endParaRPr>
          </a:p>
          <a:p>
            <a:pPr marL="84645" indent="-73705">
              <a:buChar char="•"/>
              <a:tabLst>
                <a:tab pos="85221" algn="l"/>
              </a:tabLst>
            </a:pPr>
            <a:endParaRPr sz="952" dirty="0">
              <a:latin typeface="Times New Roman"/>
              <a:cs typeface="Times New Roman"/>
            </a:endParaRPr>
          </a:p>
        </p:txBody>
      </p:sp>
      <p:graphicFrame>
        <p:nvGraphicFramePr>
          <p:cNvPr id="176" name="Tablo 175"/>
          <p:cNvGraphicFramePr>
            <a:graphicFrameLocks noGrp="1"/>
          </p:cNvGraphicFramePr>
          <p:nvPr/>
        </p:nvGraphicFramePr>
        <p:xfrm>
          <a:off x="4480902" y="1804050"/>
          <a:ext cx="2966152" cy="1721198"/>
        </p:xfrm>
        <a:graphic>
          <a:graphicData uri="http://schemas.openxmlformats.org/drawingml/2006/table">
            <a:tbl>
              <a:tblPr firstCol="1" lastCol="1">
                <a:tableStyleId>{5C22544A-7EE6-4342-B048-85BDC9FD1C3A}</a:tableStyleId>
              </a:tblPr>
              <a:tblGrid>
                <a:gridCol w="2966152">
                  <a:extLst>
                    <a:ext uri="{9D8B030D-6E8A-4147-A177-3AD203B41FA5}">
                      <a16:colId xmlns:a16="http://schemas.microsoft.com/office/drawing/2014/main" xmlns="" val="20000"/>
                    </a:ext>
                  </a:extLst>
                </a:gridCol>
              </a:tblGrid>
              <a:tr h="152016">
                <a:tc>
                  <a:txBody>
                    <a:bodyPr/>
                    <a:lstStyle/>
                    <a:p>
                      <a:pPr>
                        <a:spcAft>
                          <a:spcPts val="0"/>
                        </a:spcAft>
                      </a:pPr>
                      <a:r>
                        <a:rPr lang="tr-TR" sz="1000" b="1" dirty="0">
                          <a:solidFill>
                            <a:schemeClr val="tx1"/>
                          </a:solidFill>
                          <a:effectLst/>
                          <a:latin typeface="Times New Roman" panose="02020603050405020304" pitchFamily="18" charset="0"/>
                          <a:cs typeface="Times New Roman" panose="02020603050405020304" pitchFamily="18" charset="0"/>
                        </a:rPr>
                        <a:t>Cihazın Adı</a:t>
                      </a:r>
                      <a:endParaRPr lang="tr-TR" sz="1000" b="1" dirty="0">
                        <a:solidFill>
                          <a:schemeClr val="tx1"/>
                        </a:solidFill>
                        <a:effectLst/>
                        <a:latin typeface="Times New Roman" panose="02020603050405020304" pitchFamily="18" charset="0"/>
                        <a:ea typeface="Times New Roman"/>
                        <a:cs typeface="Times New Roman" panose="02020603050405020304" pitchFamily="18" charset="0"/>
                      </a:endParaRPr>
                    </a:p>
                  </a:txBody>
                  <a:tcPr marL="62188" marR="62188" marT="0" marB="0">
                    <a:noFill/>
                  </a:tcPr>
                </a:tc>
                <a:extLst>
                  <a:ext uri="{0D108BD9-81ED-4DB2-BD59-A6C34878D82A}">
                    <a16:rowId xmlns:a16="http://schemas.microsoft.com/office/drawing/2014/main" xmlns="" val="10000"/>
                  </a:ext>
                </a:extLst>
              </a:tr>
              <a:tr h="304032">
                <a:tc>
                  <a:txBody>
                    <a:bodyPr/>
                    <a:lstStyle/>
                    <a:p>
                      <a:pPr>
                        <a:spcAft>
                          <a:spcPts val="0"/>
                        </a:spcAft>
                      </a:pPr>
                      <a:r>
                        <a:rPr lang="tr-TR" sz="1000" b="0" dirty="0">
                          <a:solidFill>
                            <a:schemeClr val="tx1"/>
                          </a:solidFill>
                          <a:effectLst/>
                          <a:latin typeface="Times New Roman" panose="02020603050405020304" pitchFamily="18" charset="0"/>
                          <a:cs typeface="Times New Roman" panose="02020603050405020304" pitchFamily="18" charset="0"/>
                        </a:rPr>
                        <a:t>Hassas Kesme Cihazı</a:t>
                      </a:r>
                    </a:p>
                    <a:p>
                      <a:pPr>
                        <a:spcAft>
                          <a:spcPts val="0"/>
                        </a:spcAft>
                      </a:pPr>
                      <a:r>
                        <a:rPr lang="tr-TR" sz="1000" b="0" dirty="0">
                          <a:solidFill>
                            <a:schemeClr val="tx1"/>
                          </a:solidFill>
                          <a:effectLst/>
                          <a:latin typeface="Times New Roman" panose="02020603050405020304" pitchFamily="18" charset="0"/>
                          <a:cs typeface="Times New Roman" panose="02020603050405020304" pitchFamily="18" charset="0"/>
                        </a:rPr>
                        <a:t>Bakalite Alma Cihazı</a:t>
                      </a:r>
                      <a:endParaRPr lang="tr-TR" sz="1000" b="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62188" marR="62188" marT="0" marB="0">
                    <a:noFill/>
                  </a:tcPr>
                </a:tc>
                <a:extLst>
                  <a:ext uri="{0D108BD9-81ED-4DB2-BD59-A6C34878D82A}">
                    <a16:rowId xmlns:a16="http://schemas.microsoft.com/office/drawing/2014/main" xmlns="" val="10001"/>
                  </a:ext>
                </a:extLst>
              </a:tr>
              <a:tr h="243628">
                <a:tc>
                  <a:txBody>
                    <a:bodyPr/>
                    <a:lstStyle/>
                    <a:p>
                      <a:pPr>
                        <a:spcAft>
                          <a:spcPts val="0"/>
                        </a:spcAft>
                      </a:pPr>
                      <a:r>
                        <a:rPr lang="tr-TR" sz="1000" b="0" dirty="0">
                          <a:solidFill>
                            <a:schemeClr val="tx1"/>
                          </a:solidFill>
                          <a:effectLst/>
                          <a:latin typeface="Times New Roman" panose="02020603050405020304" pitchFamily="18" charset="0"/>
                          <a:cs typeface="Times New Roman" panose="02020603050405020304" pitchFamily="18" charset="0"/>
                        </a:rPr>
                        <a:t>Manuel Zımparalama-Parlatma Cihazı (çift başlıklı)</a:t>
                      </a:r>
                      <a:endParaRPr lang="tr-TR" sz="1000" b="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62188" marR="62188" marT="0" marB="0">
                    <a:noFill/>
                  </a:tcPr>
                </a:tc>
                <a:extLst>
                  <a:ext uri="{0D108BD9-81ED-4DB2-BD59-A6C34878D82A}">
                    <a16:rowId xmlns:a16="http://schemas.microsoft.com/office/drawing/2014/main" xmlns="" val="10002"/>
                  </a:ext>
                </a:extLst>
              </a:tr>
              <a:tr h="281585">
                <a:tc>
                  <a:txBody>
                    <a:bodyPr/>
                    <a:lstStyle/>
                    <a:p>
                      <a:pPr>
                        <a:spcAft>
                          <a:spcPts val="0"/>
                        </a:spcAft>
                      </a:pPr>
                      <a:r>
                        <a:rPr lang="tr-TR" sz="1000" b="0" dirty="0">
                          <a:solidFill>
                            <a:schemeClr val="tx1"/>
                          </a:solidFill>
                          <a:effectLst/>
                          <a:latin typeface="Times New Roman" panose="02020603050405020304" pitchFamily="18" charset="0"/>
                          <a:cs typeface="Times New Roman" panose="02020603050405020304" pitchFamily="18" charset="0"/>
                        </a:rPr>
                        <a:t>Otomatik Zımparalama-Parlatma Cihazı (6 numune)</a:t>
                      </a:r>
                      <a:endParaRPr lang="tr-TR" sz="1000" b="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62188" marR="62188" marT="0" marB="0">
                    <a:noFill/>
                  </a:tcPr>
                </a:tc>
                <a:extLst>
                  <a:ext uri="{0D108BD9-81ED-4DB2-BD59-A6C34878D82A}">
                    <a16:rowId xmlns:a16="http://schemas.microsoft.com/office/drawing/2014/main" xmlns="" val="10003"/>
                  </a:ext>
                </a:extLst>
              </a:tr>
              <a:tr h="152016">
                <a:tc>
                  <a:txBody>
                    <a:bodyPr/>
                    <a:lstStyle/>
                    <a:p>
                      <a:pPr>
                        <a:spcAft>
                          <a:spcPts val="0"/>
                        </a:spcAft>
                      </a:pPr>
                      <a:r>
                        <a:rPr lang="tr-TR" sz="1000" b="0" dirty="0">
                          <a:solidFill>
                            <a:schemeClr val="tx1"/>
                          </a:solidFill>
                          <a:effectLst/>
                          <a:latin typeface="Times New Roman" panose="02020603050405020304" pitchFamily="18" charset="0"/>
                          <a:cs typeface="Times New Roman" panose="02020603050405020304" pitchFamily="18" charset="0"/>
                        </a:rPr>
                        <a:t>Optik Mikroskop (1000X aydınlık karanlık alan)</a:t>
                      </a:r>
                      <a:endParaRPr lang="tr-TR" sz="1000" b="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62188" marR="62188" marT="0" marB="0">
                    <a:noFill/>
                  </a:tcPr>
                </a:tc>
                <a:extLst>
                  <a:ext uri="{0D108BD9-81ED-4DB2-BD59-A6C34878D82A}">
                    <a16:rowId xmlns:a16="http://schemas.microsoft.com/office/drawing/2014/main" xmlns="" val="10004"/>
                  </a:ext>
                </a:extLst>
              </a:tr>
              <a:tr h="152016">
                <a:tc>
                  <a:txBody>
                    <a:bodyPr/>
                    <a:lstStyle/>
                    <a:p>
                      <a:pPr>
                        <a:spcAft>
                          <a:spcPts val="0"/>
                        </a:spcAft>
                      </a:pPr>
                      <a:r>
                        <a:rPr lang="tr-TR" sz="1000" b="0" dirty="0">
                          <a:solidFill>
                            <a:schemeClr val="tx1"/>
                          </a:solidFill>
                          <a:effectLst/>
                          <a:latin typeface="Times New Roman" panose="02020603050405020304" pitchFamily="18" charset="0"/>
                          <a:cs typeface="Times New Roman" panose="02020603050405020304" pitchFamily="18" charset="0"/>
                        </a:rPr>
                        <a:t>Çeker Ocak</a:t>
                      </a:r>
                      <a:endParaRPr lang="tr-TR" sz="1000" b="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62188" marR="62188" marT="0" marB="0">
                    <a:noFill/>
                  </a:tcPr>
                </a:tc>
                <a:extLst>
                  <a:ext uri="{0D108BD9-81ED-4DB2-BD59-A6C34878D82A}">
                    <a16:rowId xmlns:a16="http://schemas.microsoft.com/office/drawing/2014/main" xmlns="" val="10005"/>
                  </a:ext>
                </a:extLst>
              </a:tr>
              <a:tr h="152016">
                <a:tc>
                  <a:txBody>
                    <a:bodyPr/>
                    <a:lstStyle/>
                    <a:p>
                      <a:pPr>
                        <a:spcAft>
                          <a:spcPts val="0"/>
                        </a:spcAft>
                      </a:pPr>
                      <a:r>
                        <a:rPr lang="tr-TR" sz="1000" b="0" dirty="0">
                          <a:solidFill>
                            <a:schemeClr val="tx1"/>
                          </a:solidFill>
                          <a:effectLst/>
                          <a:latin typeface="Times New Roman" panose="02020603050405020304" pitchFamily="18" charset="0"/>
                          <a:cs typeface="Times New Roman" panose="02020603050405020304" pitchFamily="18" charset="0"/>
                        </a:rPr>
                        <a:t>Nem Tayin Cihazı</a:t>
                      </a:r>
                      <a:endParaRPr lang="tr-TR" sz="1000" b="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62188" marR="62188" marT="0" marB="0">
                    <a:noFill/>
                  </a:tcPr>
                </a:tc>
                <a:extLst>
                  <a:ext uri="{0D108BD9-81ED-4DB2-BD59-A6C34878D82A}">
                    <a16:rowId xmlns:a16="http://schemas.microsoft.com/office/drawing/2014/main" xmlns="" val="10006"/>
                  </a:ext>
                </a:extLst>
              </a:tr>
              <a:tr h="281585">
                <a:tc>
                  <a:txBody>
                    <a:bodyPr/>
                    <a:lstStyle/>
                    <a:p>
                      <a:pPr>
                        <a:spcAft>
                          <a:spcPts val="0"/>
                        </a:spcAft>
                      </a:pPr>
                      <a:r>
                        <a:rPr lang="tr-TR" sz="1000" b="0" dirty="0">
                          <a:solidFill>
                            <a:schemeClr val="tx1"/>
                          </a:solidFill>
                          <a:effectLst/>
                          <a:latin typeface="Times New Roman" panose="02020603050405020304" pitchFamily="18" charset="0"/>
                          <a:cs typeface="Times New Roman" panose="02020603050405020304" pitchFamily="18" charset="0"/>
                        </a:rPr>
                        <a:t>Isıtıcı Tabla ve Manyetik Karıştırıcı</a:t>
                      </a:r>
                      <a:endParaRPr lang="tr-TR" sz="1000" b="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62188" marR="62188" marT="0" marB="0">
                    <a:noFill/>
                  </a:tcPr>
                </a:tc>
                <a:extLst>
                  <a:ext uri="{0D108BD9-81ED-4DB2-BD59-A6C34878D82A}">
                    <a16:rowId xmlns:a16="http://schemas.microsoft.com/office/drawing/2014/main" xmlns="" val="10007"/>
                  </a:ext>
                </a:extLst>
              </a:tr>
            </a:tbl>
          </a:graphicData>
        </a:graphic>
      </p:graphicFrame>
      <p:pic>
        <p:nvPicPr>
          <p:cNvPr id="1025"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5260" y="1268087"/>
            <a:ext cx="2979861" cy="449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9" name="object 171"/>
          <p:cNvSpPr txBox="1"/>
          <p:nvPr/>
        </p:nvSpPr>
        <p:spPr>
          <a:xfrm>
            <a:off x="7754358" y="1214785"/>
            <a:ext cx="2962969" cy="457026"/>
          </a:xfrm>
          <a:prstGeom prst="rect">
            <a:avLst/>
          </a:prstGeom>
        </p:spPr>
        <p:txBody>
          <a:bodyPr vert="horz" wrap="square" lIns="0" tIns="107102" rIns="0" bIns="0" rtlCol="0">
            <a:spAutoFit/>
          </a:bodyPr>
          <a:lstStyle/>
          <a:p>
            <a:pPr marL="108829">
              <a:spcBef>
                <a:spcPts val="843"/>
              </a:spcBef>
            </a:pPr>
            <a:r>
              <a:rPr lang="tr-TR" sz="1270" b="1" spc="-100" dirty="0">
                <a:solidFill>
                  <a:srgbClr val="FFFFFF"/>
                </a:solidFill>
                <a:latin typeface="Times New Roman"/>
                <a:cs typeface="Times New Roman"/>
              </a:rPr>
              <a:t>MALZEME MEKANİK LABORATUVARI</a:t>
            </a:r>
            <a:endParaRPr sz="1270" dirty="0">
              <a:latin typeface="Times New Roman"/>
              <a:cs typeface="Times New Roman"/>
            </a:endParaRPr>
          </a:p>
          <a:p>
            <a:pPr marL="84645" indent="-73705">
              <a:buChar char="•"/>
              <a:tabLst>
                <a:tab pos="85221" algn="l"/>
              </a:tabLst>
            </a:pPr>
            <a:endParaRPr sz="997" dirty="0">
              <a:latin typeface="Times New Roman"/>
              <a:cs typeface="Times New Roman"/>
            </a:endParaRPr>
          </a:p>
        </p:txBody>
      </p:sp>
      <p:graphicFrame>
        <p:nvGraphicFramePr>
          <p:cNvPr id="181" name="Tablo 180"/>
          <p:cNvGraphicFramePr>
            <a:graphicFrameLocks noGrp="1"/>
          </p:cNvGraphicFramePr>
          <p:nvPr/>
        </p:nvGraphicFramePr>
        <p:xfrm>
          <a:off x="7640014" y="1791935"/>
          <a:ext cx="3159806" cy="1482247"/>
        </p:xfrm>
        <a:graphic>
          <a:graphicData uri="http://schemas.openxmlformats.org/drawingml/2006/table">
            <a:tbl>
              <a:tblPr firstCol="1" lastCol="1"/>
              <a:tblGrid>
                <a:gridCol w="3159806">
                  <a:extLst>
                    <a:ext uri="{9D8B030D-6E8A-4147-A177-3AD203B41FA5}">
                      <a16:colId xmlns:a16="http://schemas.microsoft.com/office/drawing/2014/main" xmlns="" val="20000"/>
                    </a:ext>
                  </a:extLst>
                </a:gridCol>
              </a:tblGrid>
              <a:tr h="152016">
                <a:tc>
                  <a:txBody>
                    <a:bodyPr/>
                    <a:lstStyle/>
                    <a:p>
                      <a:pPr>
                        <a:spcAft>
                          <a:spcPts val="0"/>
                        </a:spcAft>
                      </a:pPr>
                      <a:r>
                        <a:rPr lang="tr-TR" sz="1000" b="1" dirty="0">
                          <a:effectLst/>
                          <a:latin typeface="Times New Roman"/>
                          <a:ea typeface="Times New Roman"/>
                        </a:rPr>
                        <a:t>Cihazın Adı</a:t>
                      </a:r>
                      <a:endParaRPr lang="tr-TR" sz="1000" dirty="0">
                        <a:effectLst/>
                        <a:latin typeface="Times New Roman"/>
                        <a:ea typeface="Times New Roman"/>
                      </a:endParaRPr>
                    </a:p>
                  </a:txBody>
                  <a:tcPr marL="62188" marR="62188"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10000"/>
                  </a:ext>
                </a:extLst>
              </a:tr>
              <a:tr h="655870">
                <a:tc>
                  <a:txBody>
                    <a:bodyPr/>
                    <a:lstStyle/>
                    <a:p>
                      <a:pPr>
                        <a:spcAft>
                          <a:spcPts val="0"/>
                        </a:spcAft>
                      </a:pPr>
                      <a:r>
                        <a:rPr lang="tr-TR" sz="1000" dirty="0">
                          <a:effectLst/>
                          <a:latin typeface="Times New Roman"/>
                          <a:ea typeface="Times New Roman"/>
                        </a:rPr>
                        <a:t>Sertlik Ölçüm Cihazı (</a:t>
                      </a:r>
                      <a:r>
                        <a:rPr lang="tr-TR" sz="1000" dirty="0" err="1">
                          <a:effectLst/>
                          <a:latin typeface="Times New Roman"/>
                          <a:ea typeface="Times New Roman"/>
                        </a:rPr>
                        <a:t>Rockwell</a:t>
                      </a:r>
                      <a:r>
                        <a:rPr lang="tr-TR" sz="1000" dirty="0">
                          <a:effectLst/>
                          <a:latin typeface="Times New Roman"/>
                          <a:ea typeface="Times New Roman"/>
                        </a:rPr>
                        <a:t>, </a:t>
                      </a:r>
                      <a:r>
                        <a:rPr lang="tr-TR" sz="1000" dirty="0" err="1">
                          <a:effectLst/>
                          <a:latin typeface="Times New Roman"/>
                          <a:ea typeface="Times New Roman"/>
                        </a:rPr>
                        <a:t>Brinelli</a:t>
                      </a:r>
                      <a:r>
                        <a:rPr lang="tr-TR" sz="1000" dirty="0">
                          <a:effectLst/>
                          <a:latin typeface="Times New Roman"/>
                          <a:ea typeface="Times New Roman"/>
                        </a:rPr>
                        <a:t> </a:t>
                      </a:r>
                      <a:r>
                        <a:rPr lang="tr-TR" sz="1000" dirty="0" err="1">
                          <a:effectLst/>
                          <a:latin typeface="Times New Roman"/>
                          <a:ea typeface="Times New Roman"/>
                        </a:rPr>
                        <a:t>Vickers</a:t>
                      </a:r>
                      <a:r>
                        <a:rPr lang="tr-TR" sz="1000" dirty="0">
                          <a:effectLst/>
                          <a:latin typeface="Times New Roman"/>
                          <a:ea typeface="Times New Roman"/>
                        </a:rPr>
                        <a:t>)</a:t>
                      </a:r>
                    </a:p>
                    <a:p>
                      <a:pPr>
                        <a:spcAft>
                          <a:spcPts val="0"/>
                        </a:spcAft>
                      </a:pPr>
                      <a:r>
                        <a:rPr lang="tr-TR" sz="1000" dirty="0">
                          <a:effectLst/>
                          <a:latin typeface="Times New Roman"/>
                          <a:ea typeface="Times New Roman"/>
                        </a:rPr>
                        <a:t>Dijital Sertlik Ölçüm Cihazı (Mikro </a:t>
                      </a:r>
                      <a:r>
                        <a:rPr lang="tr-TR" sz="1000" dirty="0" err="1">
                          <a:effectLst/>
                          <a:latin typeface="Times New Roman"/>
                          <a:ea typeface="Times New Roman"/>
                        </a:rPr>
                        <a:t>Vickers</a:t>
                      </a:r>
                      <a:r>
                        <a:rPr lang="tr-TR" sz="1000" dirty="0">
                          <a:effectLst/>
                          <a:latin typeface="Times New Roman"/>
                          <a:ea typeface="Times New Roman"/>
                        </a:rPr>
                        <a:t>)</a:t>
                      </a:r>
                    </a:p>
                    <a:p>
                      <a:pPr>
                        <a:spcAft>
                          <a:spcPts val="0"/>
                        </a:spcAft>
                      </a:pPr>
                      <a:r>
                        <a:rPr lang="tr-TR" sz="1000" dirty="0">
                          <a:effectLst/>
                          <a:latin typeface="Times New Roman"/>
                          <a:ea typeface="Times New Roman"/>
                        </a:rPr>
                        <a:t>600 Bar Pres Cihazı </a:t>
                      </a:r>
                    </a:p>
                    <a:p>
                      <a:pPr>
                        <a:spcAft>
                          <a:spcPts val="0"/>
                        </a:spcAft>
                      </a:pPr>
                      <a:r>
                        <a:rPr lang="tr-TR" sz="1000" dirty="0">
                          <a:effectLst/>
                          <a:latin typeface="Times New Roman"/>
                          <a:ea typeface="Times New Roman"/>
                        </a:rPr>
                        <a:t>Çekme-Basma Deney Cihazı (10 Ton,100KN)</a:t>
                      </a:r>
                    </a:p>
                  </a:txBody>
                  <a:tcPr marL="62188" marR="62188" marT="0" marB="0">
                    <a:lnL>
                      <a:noFill/>
                    </a:lnL>
                    <a:lnR>
                      <a:noFill/>
                    </a:lnR>
                    <a:lnT w="12700" cap="flat" cmpd="sng" algn="ctr">
                      <a:noFill/>
                      <a:prstDash val="solid"/>
                      <a:round/>
                      <a:headEnd type="none" w="med" len="med"/>
                      <a:tailEnd type="none" w="med" len="med"/>
                    </a:lnT>
                    <a:lnB>
                      <a:noFill/>
                    </a:lnB>
                  </a:tcPr>
                </a:tc>
                <a:extLst>
                  <a:ext uri="{0D108BD9-81ED-4DB2-BD59-A6C34878D82A}">
                    <a16:rowId xmlns:a16="http://schemas.microsoft.com/office/drawing/2014/main" xmlns="" val="10001"/>
                  </a:ext>
                </a:extLst>
              </a:tr>
              <a:tr h="152016">
                <a:tc>
                  <a:txBody>
                    <a:bodyPr/>
                    <a:lstStyle/>
                    <a:p>
                      <a:pPr>
                        <a:spcAft>
                          <a:spcPts val="0"/>
                        </a:spcAft>
                      </a:pPr>
                      <a:r>
                        <a:rPr lang="tr-TR" sz="1000" dirty="0" err="1">
                          <a:effectLst/>
                          <a:latin typeface="Times New Roman"/>
                          <a:ea typeface="Times New Roman"/>
                        </a:rPr>
                        <a:t>Ultrasonik</a:t>
                      </a:r>
                      <a:r>
                        <a:rPr lang="tr-TR" sz="1000" dirty="0">
                          <a:effectLst/>
                          <a:latin typeface="Times New Roman"/>
                          <a:ea typeface="Times New Roman"/>
                        </a:rPr>
                        <a:t> Muayene Cihazı</a:t>
                      </a:r>
                    </a:p>
                  </a:txBody>
                  <a:tcPr marL="62188" marR="62188" marT="0" marB="0">
                    <a:lnL>
                      <a:noFill/>
                    </a:lnL>
                    <a:lnR>
                      <a:noFill/>
                    </a:lnR>
                    <a:lnT>
                      <a:noFill/>
                    </a:lnT>
                    <a:lnB>
                      <a:noFill/>
                    </a:lnB>
                  </a:tcPr>
                </a:tc>
                <a:extLst>
                  <a:ext uri="{0D108BD9-81ED-4DB2-BD59-A6C34878D82A}">
                    <a16:rowId xmlns:a16="http://schemas.microsoft.com/office/drawing/2014/main" xmlns="" val="10002"/>
                  </a:ext>
                </a:extLst>
              </a:tr>
              <a:tr h="216777">
                <a:tc>
                  <a:txBody>
                    <a:bodyPr/>
                    <a:lstStyle/>
                    <a:p>
                      <a:pPr>
                        <a:spcAft>
                          <a:spcPts val="0"/>
                        </a:spcAft>
                      </a:pPr>
                      <a:r>
                        <a:rPr lang="tr-TR" sz="1000" dirty="0">
                          <a:effectLst/>
                          <a:latin typeface="Times New Roman"/>
                          <a:ea typeface="Times New Roman"/>
                        </a:rPr>
                        <a:t>Kaplama Kalınlığı Ölçüm Cihazı</a:t>
                      </a:r>
                    </a:p>
                  </a:txBody>
                  <a:tcPr marL="62188" marR="62188" marT="0" marB="0">
                    <a:lnL>
                      <a:noFill/>
                    </a:lnL>
                    <a:lnR>
                      <a:noFill/>
                    </a:lnR>
                    <a:lnT>
                      <a:noFill/>
                    </a:lnT>
                    <a:lnB>
                      <a:noFill/>
                    </a:lnB>
                  </a:tcPr>
                </a:tc>
                <a:extLst>
                  <a:ext uri="{0D108BD9-81ED-4DB2-BD59-A6C34878D82A}">
                    <a16:rowId xmlns:a16="http://schemas.microsoft.com/office/drawing/2014/main" xmlns="" val="10003"/>
                  </a:ext>
                </a:extLst>
              </a:tr>
              <a:tr h="152016">
                <a:tc>
                  <a:txBody>
                    <a:bodyPr/>
                    <a:lstStyle/>
                    <a:p>
                      <a:pPr>
                        <a:spcAft>
                          <a:spcPts val="0"/>
                        </a:spcAft>
                      </a:pPr>
                      <a:r>
                        <a:rPr lang="tr-TR" sz="1000" dirty="0" err="1">
                          <a:effectLst/>
                          <a:latin typeface="Times New Roman"/>
                          <a:ea typeface="Times New Roman"/>
                        </a:rPr>
                        <a:t>Shore</a:t>
                      </a:r>
                      <a:r>
                        <a:rPr lang="tr-TR" sz="1000" dirty="0">
                          <a:effectLst/>
                          <a:latin typeface="Times New Roman"/>
                          <a:ea typeface="Times New Roman"/>
                        </a:rPr>
                        <a:t> Sertlik Ölçüm Cihazı</a:t>
                      </a:r>
                    </a:p>
                  </a:txBody>
                  <a:tcPr marL="62188" marR="62188" marT="0" marB="0">
                    <a:lnL>
                      <a:noFill/>
                    </a:lnL>
                    <a:lnR>
                      <a:noFill/>
                    </a:lnR>
                    <a:lnT>
                      <a:noFill/>
                    </a:lnT>
                    <a:lnB>
                      <a:noFill/>
                    </a:lnB>
                  </a:tcPr>
                </a:tc>
                <a:extLst>
                  <a:ext uri="{0D108BD9-81ED-4DB2-BD59-A6C34878D82A}">
                    <a16:rowId xmlns:a16="http://schemas.microsoft.com/office/drawing/2014/main" xmlns="" val="10004"/>
                  </a:ext>
                </a:extLst>
              </a:tr>
              <a:tr h="152016">
                <a:tc>
                  <a:txBody>
                    <a:bodyPr/>
                    <a:lstStyle/>
                    <a:p>
                      <a:pPr>
                        <a:spcAft>
                          <a:spcPts val="0"/>
                        </a:spcAft>
                      </a:pPr>
                      <a:r>
                        <a:rPr lang="tr-TR" sz="1000" dirty="0">
                          <a:effectLst/>
                          <a:latin typeface="Times New Roman"/>
                          <a:ea typeface="Times New Roman"/>
                        </a:rPr>
                        <a:t>3D Yazıcı </a:t>
                      </a:r>
                    </a:p>
                  </a:txBody>
                  <a:tcPr marL="62188" marR="62188" marT="0" marB="0">
                    <a:lnL>
                      <a:noFill/>
                    </a:lnL>
                    <a:lnR>
                      <a:noFill/>
                    </a:lnR>
                    <a:lnT>
                      <a:noFill/>
                    </a:lnT>
                    <a:lnB w="12700" cap="flat" cmpd="sng" algn="ctr">
                      <a:no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pic>
        <p:nvPicPr>
          <p:cNvPr id="183" name="Resim 182"/>
          <p:cNvPicPr/>
          <p:nvPr/>
        </p:nvPicPr>
        <p:blipFill>
          <a:blip r:embed="rId5" cstate="print"/>
          <a:stretch>
            <a:fillRect/>
          </a:stretch>
        </p:blipFill>
        <p:spPr>
          <a:xfrm>
            <a:off x="4416313" y="3438548"/>
            <a:ext cx="1567147" cy="1563129"/>
          </a:xfrm>
          <a:prstGeom prst="rect">
            <a:avLst/>
          </a:prstGeom>
        </p:spPr>
      </p:pic>
      <p:pic>
        <p:nvPicPr>
          <p:cNvPr id="184" name="Resim 183" descr="C:\Users\User\Desktop\IMG_20190519_161044.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21845" y="3418674"/>
            <a:ext cx="1420868" cy="1583003"/>
          </a:xfrm>
          <a:prstGeom prst="rect">
            <a:avLst/>
          </a:prstGeom>
          <a:noFill/>
          <a:ln>
            <a:noFill/>
          </a:ln>
        </p:spPr>
      </p:pic>
      <p:pic>
        <p:nvPicPr>
          <p:cNvPr id="185" name="Resim 184"/>
          <p:cNvPicPr/>
          <p:nvPr/>
        </p:nvPicPr>
        <p:blipFill rotWithShape="1">
          <a:blip r:embed="rId7" cstate="print"/>
          <a:srcRect l="-1488" t="20213" r="1488" b="12450"/>
          <a:stretch/>
        </p:blipFill>
        <p:spPr bwMode="auto">
          <a:xfrm>
            <a:off x="9465445" y="3418674"/>
            <a:ext cx="1296968" cy="1591547"/>
          </a:xfrm>
          <a:prstGeom prst="rect">
            <a:avLst/>
          </a:prstGeom>
          <a:ln>
            <a:noFill/>
          </a:ln>
          <a:extLst>
            <a:ext uri="{53640926-AAD7-44D8-BBD7-CCE9431645EC}">
              <a14:shadowObscured xmlns:a14="http://schemas.microsoft.com/office/drawing/2010/main"/>
            </a:ext>
          </a:extLst>
        </p:spPr>
      </p:pic>
      <p:pic>
        <p:nvPicPr>
          <p:cNvPr id="186" name="Resim 185"/>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6001974" y="3583885"/>
            <a:ext cx="1572678" cy="1262910"/>
          </a:xfrm>
          <a:prstGeom prst="rect">
            <a:avLst/>
          </a:prstGeom>
          <a:noFill/>
          <a:ln>
            <a:noFill/>
          </a:ln>
        </p:spPr>
      </p:pic>
      <p:pic>
        <p:nvPicPr>
          <p:cNvPr id="172" name="Resim 17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4323596" y="5230583"/>
            <a:ext cx="1670739" cy="1432429"/>
          </a:xfrm>
          <a:prstGeom prst="rect">
            <a:avLst/>
          </a:prstGeom>
          <a:noFill/>
          <a:ln>
            <a:noFill/>
          </a:ln>
        </p:spPr>
      </p:pic>
      <p:pic>
        <p:nvPicPr>
          <p:cNvPr id="173" name="Resim 172"/>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400000">
            <a:off x="5986531" y="5351314"/>
            <a:ext cx="1621884" cy="1244590"/>
          </a:xfrm>
          <a:prstGeom prst="rect">
            <a:avLst/>
          </a:prstGeom>
          <a:noFill/>
          <a:ln>
            <a:noFill/>
          </a:ln>
        </p:spPr>
      </p:pic>
      <p:pic>
        <p:nvPicPr>
          <p:cNvPr id="174" name="Resim 173" descr="C:\Users\GÜLÇİN\Desktop\3d printer.jpeg"/>
          <p:cNvPicPr/>
          <p:nvPr/>
        </p:nvPicPr>
        <p:blipFill rotWithShape="1">
          <a:blip r:embed="rId11" cstate="print">
            <a:extLst>
              <a:ext uri="{28A0092B-C50C-407E-A947-70E740481C1C}">
                <a14:useLocalDpi xmlns:a14="http://schemas.microsoft.com/office/drawing/2010/main" val="0"/>
              </a:ext>
            </a:extLst>
          </a:blip>
          <a:srcRect t="21729" b="15077"/>
          <a:stretch/>
        </p:blipFill>
        <p:spPr bwMode="auto">
          <a:xfrm>
            <a:off x="7701242" y="5203833"/>
            <a:ext cx="1458935" cy="1547690"/>
          </a:xfrm>
          <a:prstGeom prst="rect">
            <a:avLst/>
          </a:prstGeom>
          <a:noFill/>
          <a:ln>
            <a:noFill/>
          </a:ln>
          <a:extLst>
            <a:ext uri="{53640926-AAD7-44D8-BBD7-CCE9431645EC}">
              <a14:shadowObscured xmlns:a14="http://schemas.microsoft.com/office/drawing/2010/main"/>
            </a:ext>
          </a:extLst>
        </p:spPr>
      </p:pic>
      <p:pic>
        <p:nvPicPr>
          <p:cNvPr id="177" name="Resim 176"/>
          <p:cNvPicPr/>
          <p:nvPr/>
        </p:nvPicPr>
        <p:blipFill rotWithShape="1">
          <a:blip r:embed="rId12" cstate="print"/>
          <a:srcRect l="11244"/>
          <a:stretch/>
        </p:blipFill>
        <p:spPr bwMode="auto">
          <a:xfrm>
            <a:off x="9493979" y="5222050"/>
            <a:ext cx="1268433" cy="1440042"/>
          </a:xfrm>
          <a:prstGeom prst="rect">
            <a:avLst/>
          </a:prstGeom>
          <a:ln>
            <a:noFill/>
          </a:ln>
          <a:extLst>
            <a:ext uri="{53640926-AAD7-44D8-BBD7-CCE9431645EC}">
              <a14:shadowObscured xmlns:a14="http://schemas.microsoft.com/office/drawing/2010/main"/>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xmlns="" id="{D52D2FC7-EE44-4ED0-BF7E-704D737F2D05}"/>
              </a:ext>
            </a:extLst>
          </p:cNvPr>
          <p:cNvSpPr/>
          <p:nvPr/>
        </p:nvSpPr>
        <p:spPr>
          <a:xfrm>
            <a:off x="1617664" y="443884"/>
            <a:ext cx="8899417" cy="6001643"/>
          </a:xfrm>
          <a:prstGeom prst="rect">
            <a:avLst/>
          </a:prstGeom>
        </p:spPr>
        <p:txBody>
          <a:bodyPr wrap="square">
            <a:spAutoFit/>
          </a:bodyPr>
          <a:lstStyle/>
          <a:p>
            <a:pPr>
              <a:defRPr/>
            </a:pPr>
            <a:r>
              <a:rPr lang="tr-TR" sz="2400" b="1" dirty="0">
                <a:solidFill>
                  <a:srgbClr val="FFFFFF"/>
                </a:solidFill>
                <a:effectLst>
                  <a:outerShdw blurRad="38100" dist="38100" dir="2700000" algn="tl">
                    <a:srgbClr val="000000">
                      <a:alpha val="43137"/>
                    </a:srgbClr>
                  </a:outerShdw>
                </a:effectLst>
                <a:latin typeface="Raleway"/>
                <a:ea typeface="+mj-ea"/>
                <a:cs typeface="+mj-cs"/>
              </a:rPr>
              <a:t>METALURJİ VE MALZEME MÜHENDİSLİĞİ</a:t>
            </a:r>
          </a:p>
          <a:p>
            <a:pPr>
              <a:defRPr/>
            </a:pPr>
            <a:endParaRPr lang="tr-TR" sz="2000" b="1" dirty="0">
              <a:effectLst>
                <a:glow rad="63500">
                  <a:schemeClr val="accent5">
                    <a:satMod val="175000"/>
                    <a:alpha val="40000"/>
                  </a:schemeClr>
                </a:glow>
              </a:effectLst>
            </a:endParaRPr>
          </a:p>
          <a:p>
            <a:pPr>
              <a:defRPr/>
            </a:pPr>
            <a:endParaRPr lang="tr-TR" sz="2000" b="1" dirty="0">
              <a:effectLst>
                <a:glow rad="63500">
                  <a:schemeClr val="accent5">
                    <a:satMod val="175000"/>
                    <a:alpha val="40000"/>
                  </a:schemeClr>
                </a:glow>
              </a:effectLst>
            </a:endParaRPr>
          </a:p>
          <a:p>
            <a:pPr algn="just">
              <a:defRPr/>
            </a:pPr>
            <a:endParaRPr lang="tr-TR" sz="2000" b="1" dirty="0">
              <a:effectLst>
                <a:glow rad="63500">
                  <a:schemeClr val="accent5">
                    <a:satMod val="175000"/>
                    <a:alpha val="40000"/>
                  </a:schemeClr>
                </a:glow>
              </a:effectLst>
            </a:endParaRPr>
          </a:p>
          <a:p>
            <a:pPr algn="just">
              <a:defRPr/>
            </a:pPr>
            <a:r>
              <a:rPr lang="tr-TR" sz="2000" b="1" dirty="0">
                <a:effectLst>
                  <a:glow rad="63500">
                    <a:schemeClr val="accent5">
                      <a:satMod val="175000"/>
                      <a:alpha val="40000"/>
                    </a:schemeClr>
                  </a:glow>
                </a:effectLst>
              </a:rPr>
              <a:t>Metalurji ve Malzeme Mühendisliği; malzemenin mekanik, elektrik, optik ve manyetik özelliklerini anlamaya ve bunları yönlendirmeye bağlı çalışan </a:t>
            </a:r>
            <a:r>
              <a:rPr lang="tr-TR" sz="2000" b="1" dirty="0" err="1">
                <a:effectLst>
                  <a:glow rad="63500">
                    <a:schemeClr val="accent5">
                      <a:satMod val="175000"/>
                      <a:alpha val="40000"/>
                    </a:schemeClr>
                  </a:glow>
                </a:effectLst>
              </a:rPr>
              <a:t>multidisipliner</a:t>
            </a:r>
            <a:r>
              <a:rPr lang="tr-TR" sz="2000" b="1" dirty="0">
                <a:effectLst>
                  <a:glow rad="63500">
                    <a:schemeClr val="accent5">
                      <a:satMod val="175000"/>
                      <a:alpha val="40000"/>
                    </a:schemeClr>
                  </a:glow>
                </a:effectLst>
              </a:rPr>
              <a:t> bir alandır. </a:t>
            </a:r>
          </a:p>
          <a:p>
            <a:pPr marL="800100" lvl="1" indent="-342900" algn="ctr">
              <a:buFont typeface="Wingdings" pitchFamily="2" charset="2"/>
              <a:buChar char="Ø"/>
              <a:defRPr/>
            </a:pPr>
            <a:r>
              <a:rPr lang="tr-TR" sz="2000" b="1" dirty="0">
                <a:effectLst>
                  <a:glow rad="381000">
                    <a:schemeClr val="bg1">
                      <a:alpha val="80000"/>
                    </a:schemeClr>
                  </a:glow>
                </a:effectLst>
              </a:rPr>
              <a:t>Kimya</a:t>
            </a:r>
          </a:p>
          <a:p>
            <a:pPr marL="800100" lvl="1" indent="-342900" algn="ctr">
              <a:buFont typeface="Wingdings" pitchFamily="2" charset="2"/>
              <a:buChar char="Ø"/>
              <a:defRPr/>
            </a:pPr>
            <a:r>
              <a:rPr lang="tr-TR" sz="2000" b="1" dirty="0">
                <a:effectLst>
                  <a:glow rad="381000">
                    <a:schemeClr val="bg1">
                      <a:alpha val="80000"/>
                    </a:schemeClr>
                  </a:glow>
                </a:effectLst>
              </a:rPr>
              <a:t>Fizik</a:t>
            </a:r>
          </a:p>
          <a:p>
            <a:pPr marL="800100" lvl="1" indent="-342900" algn="ctr">
              <a:buFont typeface="Wingdings" pitchFamily="2" charset="2"/>
              <a:buChar char="Ø"/>
              <a:defRPr/>
            </a:pPr>
            <a:r>
              <a:rPr lang="tr-TR" sz="2000" b="1" dirty="0">
                <a:effectLst>
                  <a:glow rad="381000">
                    <a:schemeClr val="bg1">
                      <a:alpha val="80000"/>
                    </a:schemeClr>
                  </a:glow>
                </a:effectLst>
              </a:rPr>
              <a:t>Biyoloji</a:t>
            </a:r>
          </a:p>
          <a:p>
            <a:pPr marL="800100" lvl="1" indent="-342900" algn="ctr">
              <a:buFont typeface="Wingdings" pitchFamily="2" charset="2"/>
              <a:buChar char="Ø"/>
              <a:defRPr/>
            </a:pPr>
            <a:r>
              <a:rPr lang="tr-TR" sz="2000" b="1" dirty="0">
                <a:effectLst>
                  <a:glow rad="381000">
                    <a:schemeClr val="bg1">
                      <a:alpha val="80000"/>
                    </a:schemeClr>
                  </a:glow>
                </a:effectLst>
              </a:rPr>
              <a:t>Mekanik</a:t>
            </a:r>
            <a:endParaRPr lang="en-US" sz="2000" b="1" dirty="0">
              <a:effectLst>
                <a:glow rad="381000">
                  <a:schemeClr val="bg1">
                    <a:alpha val="80000"/>
                  </a:schemeClr>
                </a:glow>
              </a:effectLst>
            </a:endParaRPr>
          </a:p>
          <a:p>
            <a:pPr marL="342900" indent="-342900" algn="just">
              <a:buFont typeface="Arial" pitchFamily="34" charset="0"/>
              <a:buChar char="•"/>
              <a:defRPr/>
            </a:pPr>
            <a:endParaRPr lang="tr-TR" sz="2000" b="1" dirty="0">
              <a:effectLst>
                <a:glow rad="63500">
                  <a:schemeClr val="accent5">
                    <a:satMod val="175000"/>
                    <a:alpha val="40000"/>
                  </a:schemeClr>
                </a:glow>
              </a:effectLst>
            </a:endParaRPr>
          </a:p>
          <a:p>
            <a:pPr marL="342900" indent="-342900" algn="just">
              <a:buFont typeface="Arial" pitchFamily="34" charset="0"/>
              <a:buChar char="•"/>
              <a:defRPr/>
            </a:pPr>
            <a:endParaRPr lang="tr-TR" sz="2000" b="1" dirty="0">
              <a:effectLst>
                <a:glow rad="63500">
                  <a:schemeClr val="accent5">
                    <a:satMod val="175000"/>
                    <a:alpha val="40000"/>
                  </a:schemeClr>
                </a:glow>
              </a:effectLst>
            </a:endParaRPr>
          </a:p>
          <a:p>
            <a:pPr marL="342900" indent="-342900" algn="just">
              <a:buFont typeface="Arial" pitchFamily="34" charset="0"/>
              <a:buChar char="•"/>
              <a:defRPr/>
            </a:pPr>
            <a:endParaRPr lang="tr-TR" sz="2000" b="1" dirty="0">
              <a:effectLst>
                <a:glow rad="63500">
                  <a:schemeClr val="accent5">
                    <a:satMod val="175000"/>
                    <a:alpha val="40000"/>
                  </a:schemeClr>
                </a:glow>
              </a:effectLst>
            </a:endParaRPr>
          </a:p>
          <a:p>
            <a:pPr marL="342900" indent="-342900" algn="just">
              <a:buFont typeface="Arial" pitchFamily="34" charset="0"/>
              <a:buChar char="•"/>
              <a:defRPr/>
            </a:pPr>
            <a:endParaRPr lang="tr-TR" sz="2000" b="1" dirty="0">
              <a:effectLst>
                <a:glow rad="63500">
                  <a:schemeClr val="accent5">
                    <a:satMod val="175000"/>
                    <a:alpha val="40000"/>
                  </a:schemeClr>
                </a:glow>
              </a:effectLst>
            </a:endParaRPr>
          </a:p>
          <a:p>
            <a:pPr marL="342900" indent="-342900" algn="just">
              <a:buFont typeface="Arial" pitchFamily="34" charset="0"/>
              <a:buChar char="•"/>
              <a:defRPr/>
            </a:pPr>
            <a:endParaRPr lang="tr-TR" sz="2000" b="1" dirty="0">
              <a:effectLst>
                <a:glow rad="63500">
                  <a:schemeClr val="accent5">
                    <a:satMod val="175000"/>
                    <a:alpha val="40000"/>
                  </a:schemeClr>
                </a:glow>
              </a:effectLst>
            </a:endParaRPr>
          </a:p>
          <a:p>
            <a:pPr marL="342900" indent="-342900" algn="just">
              <a:buFont typeface="Arial" pitchFamily="34" charset="0"/>
              <a:buChar char="•"/>
              <a:defRPr/>
            </a:pPr>
            <a:endParaRPr lang="tr-TR" sz="2000" b="1" dirty="0">
              <a:effectLst>
                <a:glow rad="63500">
                  <a:schemeClr val="accent5">
                    <a:satMod val="175000"/>
                    <a:alpha val="40000"/>
                  </a:schemeClr>
                </a:glow>
              </a:effectLst>
            </a:endParaRPr>
          </a:p>
          <a:p>
            <a:pPr marL="342900" indent="-342900" algn="just">
              <a:buFont typeface="Arial" pitchFamily="34" charset="0"/>
              <a:buChar char="•"/>
              <a:defRPr/>
            </a:pPr>
            <a:endParaRPr lang="tr-TR" sz="2000" b="1" dirty="0">
              <a:effectLst>
                <a:glow rad="63500">
                  <a:schemeClr val="accent5">
                    <a:satMod val="175000"/>
                    <a:alpha val="40000"/>
                  </a:schemeClr>
                </a:glow>
              </a:effectLst>
            </a:endParaRPr>
          </a:p>
          <a:p>
            <a:pPr algn="just">
              <a:defRPr/>
            </a:pPr>
            <a:endParaRPr lang="tr-TR" sz="2000" b="1" dirty="0">
              <a:effectLst>
                <a:glow rad="63500">
                  <a:schemeClr val="accent5">
                    <a:satMod val="175000"/>
                    <a:alpha val="40000"/>
                  </a:schemeClr>
                </a:glow>
              </a:effectLst>
            </a:endParaRPr>
          </a:p>
        </p:txBody>
      </p:sp>
      <p:pic>
        <p:nvPicPr>
          <p:cNvPr id="41987" name="Picture 2" descr="C:\Users\Yağmur\Desktop\indir.jpg">
            <a:extLst>
              <a:ext uri="{FF2B5EF4-FFF2-40B4-BE49-F238E27FC236}">
                <a16:creationId xmlns:a16="http://schemas.microsoft.com/office/drawing/2014/main" xmlns="" id="{044DF62B-6BA7-4D3A-A1CA-DDCC61194AD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70341" y="3695330"/>
            <a:ext cx="3836324" cy="233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3" descr="C:\Users\Yağmur\Desktop\Origins-of-Materials-Science.jpg">
            <a:extLst>
              <a:ext uri="{FF2B5EF4-FFF2-40B4-BE49-F238E27FC236}">
                <a16:creationId xmlns:a16="http://schemas.microsoft.com/office/drawing/2014/main" xmlns="" id="{F28C73A6-D3A9-484B-9554-42CDEF85065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59344" y="3611029"/>
            <a:ext cx="4757737"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xmlns="" id="{A1174996-D87B-47DC-8882-AA040A897301}"/>
              </a:ext>
            </a:extLst>
          </p:cNvPr>
          <p:cNvSpPr/>
          <p:nvPr/>
        </p:nvSpPr>
        <p:spPr>
          <a:xfrm>
            <a:off x="8366418" y="4634380"/>
            <a:ext cx="994299" cy="9854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Metallurgy and </a:t>
            </a:r>
            <a:r>
              <a:rPr lang="en-US" sz="900" dirty="0"/>
              <a:t>Materials</a:t>
            </a:r>
            <a:r>
              <a:rPr lang="en-US" sz="800" dirty="0"/>
              <a:t> </a:t>
            </a:r>
            <a:r>
              <a:rPr lang="en-US" sz="700" dirty="0"/>
              <a:t>Engineering</a:t>
            </a:r>
            <a:endParaRPr lang="en-US" sz="800" dirty="0"/>
          </a:p>
        </p:txBody>
      </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6788" y="1"/>
            <a:ext cx="1856984" cy="181055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648631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a:extLst>
              <a:ext uri="{FF2B5EF4-FFF2-40B4-BE49-F238E27FC236}">
                <a16:creationId xmlns:a16="http://schemas.microsoft.com/office/drawing/2014/main" xmlns="" id="{EB20ACBE-2329-4370-AC2D-29113DAE05F4}"/>
              </a:ext>
            </a:extLst>
          </p:cNvPr>
          <p:cNvSpPr>
            <a:spLocks noGrp="1"/>
          </p:cNvSpPr>
          <p:nvPr>
            <p:ph type="subTitle" idx="4294967295"/>
          </p:nvPr>
        </p:nvSpPr>
        <p:spPr>
          <a:xfrm>
            <a:off x="1519311" y="1263358"/>
            <a:ext cx="8572492" cy="4799239"/>
          </a:xfrm>
        </p:spPr>
        <p:txBody>
          <a:bodyPr rtlCol="0">
            <a:normAutofit fontScale="55000" lnSpcReduction="20000"/>
          </a:bodyPr>
          <a:lstStyle/>
          <a:p>
            <a:r>
              <a:rPr lang="tr-TR" sz="2000" b="1" dirty="0"/>
              <a:t>Başkan	:</a:t>
            </a:r>
            <a:r>
              <a:rPr lang="tr-TR" sz="2000" dirty="0"/>
              <a:t> Prof. Dr. Ömer Altan DOMBAYCI</a:t>
            </a:r>
          </a:p>
          <a:p>
            <a:r>
              <a:rPr lang="tr-TR" sz="2000" b="1" dirty="0"/>
              <a:t>Üye	:</a:t>
            </a:r>
            <a:r>
              <a:rPr lang="tr-TR" sz="2000" dirty="0"/>
              <a:t> Prof. Dr. Emel ALĞIN</a:t>
            </a:r>
          </a:p>
          <a:p>
            <a:r>
              <a:rPr lang="tr-TR" sz="2000" b="1" dirty="0"/>
              <a:t>Üye	:</a:t>
            </a:r>
            <a:r>
              <a:rPr lang="tr-TR" sz="2000" dirty="0"/>
              <a:t> Doç. Dr. Sinan AKSÖZ</a:t>
            </a:r>
          </a:p>
          <a:p>
            <a:r>
              <a:rPr lang="tr-TR" sz="2000" b="1" dirty="0"/>
              <a:t>Üye	:</a:t>
            </a:r>
            <a:r>
              <a:rPr lang="tr-TR" sz="2000" dirty="0"/>
              <a:t> Doç. Dr. Şengül GÜVEN</a:t>
            </a:r>
          </a:p>
          <a:p>
            <a:r>
              <a:rPr lang="tr-TR" sz="2000" b="1" dirty="0"/>
              <a:t>Üye	:</a:t>
            </a:r>
            <a:r>
              <a:rPr lang="tr-TR" sz="2000" dirty="0"/>
              <a:t> Dr. </a:t>
            </a:r>
            <a:r>
              <a:rPr lang="tr-TR" sz="2000" dirty="0" err="1"/>
              <a:t>Öğr</a:t>
            </a:r>
            <a:r>
              <a:rPr lang="tr-TR" sz="2000" dirty="0"/>
              <a:t>. Üyesi Hilal CAN</a:t>
            </a:r>
          </a:p>
          <a:p>
            <a:r>
              <a:rPr lang="tr-TR" sz="2000" b="1" dirty="0"/>
              <a:t>Üye	:</a:t>
            </a:r>
            <a:r>
              <a:rPr lang="tr-TR" sz="2000" dirty="0"/>
              <a:t> Dr. </a:t>
            </a:r>
            <a:r>
              <a:rPr lang="tr-TR" sz="2000" dirty="0" err="1"/>
              <a:t>Öğr</a:t>
            </a:r>
            <a:r>
              <a:rPr lang="tr-TR" sz="2000" dirty="0"/>
              <a:t>. Üyesi Engin TAN</a:t>
            </a:r>
          </a:p>
          <a:p>
            <a:r>
              <a:rPr lang="tr-TR" sz="2000" b="1" dirty="0"/>
              <a:t>Üye	:</a:t>
            </a:r>
            <a:r>
              <a:rPr lang="tr-TR" sz="2000" dirty="0"/>
              <a:t> Dr. </a:t>
            </a:r>
            <a:r>
              <a:rPr lang="tr-TR" sz="2000" dirty="0" err="1"/>
              <a:t>Öğr</a:t>
            </a:r>
            <a:r>
              <a:rPr lang="tr-TR" sz="2000" dirty="0"/>
              <a:t>. Üyesi </a:t>
            </a:r>
            <a:r>
              <a:rPr lang="tr-TR" sz="2000" dirty="0" err="1"/>
              <a:t>Sidem</a:t>
            </a:r>
            <a:r>
              <a:rPr lang="tr-TR" sz="2000" dirty="0"/>
              <a:t> KANER</a:t>
            </a:r>
          </a:p>
          <a:p>
            <a:r>
              <a:rPr lang="tr-TR" sz="2000" b="1" dirty="0"/>
              <a:t>Üye	:</a:t>
            </a:r>
            <a:r>
              <a:rPr lang="tr-TR" sz="2000" dirty="0"/>
              <a:t> Dr. </a:t>
            </a:r>
            <a:r>
              <a:rPr lang="tr-TR" sz="2000" dirty="0" err="1"/>
              <a:t>Öğr</a:t>
            </a:r>
            <a:r>
              <a:rPr lang="tr-TR" sz="2000" dirty="0"/>
              <a:t>. Üyesi Yağmur GÜNER</a:t>
            </a:r>
          </a:p>
          <a:p>
            <a:r>
              <a:rPr lang="tr-TR" sz="2000" b="1" dirty="0"/>
              <a:t>Üye	:</a:t>
            </a:r>
            <a:r>
              <a:rPr lang="tr-TR" sz="2000" dirty="0"/>
              <a:t> Arş. Gör. Hasan TÜRKMEN</a:t>
            </a:r>
          </a:p>
          <a:p>
            <a:r>
              <a:rPr lang="tr-TR" sz="2000" b="1" dirty="0"/>
              <a:t>Üye	:</a:t>
            </a:r>
            <a:r>
              <a:rPr lang="tr-TR" sz="2000" dirty="0"/>
              <a:t> Orhan AKYÜZ –  </a:t>
            </a:r>
            <a:r>
              <a:rPr lang="tr-TR" sz="2000" dirty="0" err="1"/>
              <a:t>Erbakır</a:t>
            </a:r>
            <a:r>
              <a:rPr lang="tr-TR" sz="2000" dirty="0"/>
              <a:t> Elektrolitik Bakır Mamulleri A.Ş. – Denizli (Sektör Temsilcisi)</a:t>
            </a:r>
          </a:p>
          <a:p>
            <a:r>
              <a:rPr lang="tr-TR" sz="2000" b="1" dirty="0"/>
              <a:t>Üye	:</a:t>
            </a:r>
            <a:r>
              <a:rPr lang="tr-TR" sz="2000" dirty="0"/>
              <a:t> Metin OKAN – Okan Haddecilik ve Tekstil Sanayi Ticaret Limited Şirketi – Denizli (Sektör 	  Temsilcisi)</a:t>
            </a:r>
          </a:p>
          <a:p>
            <a:r>
              <a:rPr lang="tr-TR" sz="2000" b="1" dirty="0"/>
              <a:t>Üye	:</a:t>
            </a:r>
            <a:r>
              <a:rPr lang="tr-TR" sz="2000" dirty="0"/>
              <a:t> Ayşe ERKAN –  </a:t>
            </a:r>
            <a:r>
              <a:rPr lang="tr-TR" sz="2000" dirty="0" err="1"/>
              <a:t>Döksan</a:t>
            </a:r>
            <a:r>
              <a:rPr lang="tr-TR" sz="2000" dirty="0"/>
              <a:t> Isıl İşlem ve </a:t>
            </a:r>
            <a:r>
              <a:rPr lang="tr-TR" sz="2000" dirty="0" err="1"/>
              <a:t>ArGe</a:t>
            </a:r>
            <a:r>
              <a:rPr lang="tr-TR" sz="2000" dirty="0"/>
              <a:t> Merkezi A.Ş. – Ankara (Sektör Temsilcisi)</a:t>
            </a:r>
          </a:p>
          <a:p>
            <a:r>
              <a:rPr lang="tr-TR" sz="2000" b="1" dirty="0"/>
              <a:t>Üye	:</a:t>
            </a:r>
            <a:r>
              <a:rPr lang="tr-TR" sz="2000" dirty="0"/>
              <a:t> Mehmet Ali ORPAK – İkiz Tel A. Ş. – Denizli (Sektör Temsilcisi)</a:t>
            </a:r>
          </a:p>
          <a:p>
            <a:r>
              <a:rPr lang="tr-TR" sz="2000" b="1" dirty="0"/>
              <a:t>Üye	:</a:t>
            </a:r>
            <a:r>
              <a:rPr lang="tr-TR" sz="2000" dirty="0"/>
              <a:t> Ümit KARAGÜLLE – MTC </a:t>
            </a:r>
            <a:r>
              <a:rPr lang="tr-TR" sz="2000" dirty="0" err="1"/>
              <a:t>Metalurji</a:t>
            </a:r>
            <a:r>
              <a:rPr lang="tr-TR" sz="2000" dirty="0"/>
              <a:t> Sanayi Ticaret A. Ş. – Bursa (Sektör Temsilcisi)</a:t>
            </a:r>
          </a:p>
          <a:p>
            <a:r>
              <a:rPr lang="tr-TR" sz="2000" b="1" dirty="0"/>
              <a:t>Üye	:</a:t>
            </a:r>
            <a:r>
              <a:rPr lang="tr-TR" sz="2000" dirty="0"/>
              <a:t> Hamide TERMEK – Erikoğlu Emaye Bakır Tel Sanayi A. Ş. – Denizli (Sektör Temsilcisi)</a:t>
            </a:r>
          </a:p>
          <a:p>
            <a:r>
              <a:rPr lang="tr-TR" sz="2000" b="1" dirty="0"/>
              <a:t>Üye	:</a:t>
            </a:r>
            <a:r>
              <a:rPr lang="tr-TR" sz="2000" dirty="0"/>
              <a:t> Adem DİNÇER – Denizli Büyükşehir Belediyesi – Denizli (Kamu Kurumu Temsilcisi)</a:t>
            </a:r>
          </a:p>
          <a:p>
            <a:r>
              <a:rPr lang="tr-TR" sz="2000" b="1" dirty="0"/>
              <a:t>Üye	:</a:t>
            </a:r>
            <a:r>
              <a:rPr lang="tr-TR" sz="2000" dirty="0"/>
              <a:t> </a:t>
            </a:r>
            <a:r>
              <a:rPr lang="tr-TR" sz="2000" dirty="0" err="1"/>
              <a:t>Tuğbanur</a:t>
            </a:r>
            <a:r>
              <a:rPr lang="tr-TR" sz="2000" dirty="0"/>
              <a:t> SEZER – TMMOB </a:t>
            </a:r>
            <a:r>
              <a:rPr lang="tr-TR" sz="2000" dirty="0" err="1"/>
              <a:t>Metalurji</a:t>
            </a:r>
            <a:r>
              <a:rPr lang="tr-TR" sz="2000" dirty="0"/>
              <a:t> ve Malzeme Mühendisleri Odası – İzmir (Meslek Odası   	  Temsilcisi)</a:t>
            </a:r>
          </a:p>
          <a:p>
            <a:r>
              <a:rPr lang="tr-TR" sz="2000" b="1" dirty="0"/>
              <a:t>Üye	:</a:t>
            </a:r>
            <a:r>
              <a:rPr lang="tr-TR" sz="2000" dirty="0"/>
              <a:t> Meriç KUŞ –  (Mezun Temsilcisi)</a:t>
            </a:r>
          </a:p>
          <a:p>
            <a:r>
              <a:rPr lang="tr-TR" sz="2000" b="1" dirty="0"/>
              <a:t>Üye	:</a:t>
            </a:r>
            <a:r>
              <a:rPr lang="tr-TR" sz="2000" dirty="0"/>
              <a:t> Burak ARTUÇ – (Öğrenci Temsilcisi)</a:t>
            </a:r>
          </a:p>
          <a:p>
            <a:endParaRPr lang="tr-TR" sz="2000" dirty="0"/>
          </a:p>
          <a:p>
            <a:pPr marL="342900" indent="-342900">
              <a:lnSpc>
                <a:spcPct val="80000"/>
              </a:lnSpc>
              <a:buClr>
                <a:schemeClr val="accent6">
                  <a:lumMod val="75000"/>
                </a:schemeClr>
              </a:buClr>
              <a:buFont typeface="Wingdings" panose="05000000000000000000" pitchFamily="2" charset="2"/>
              <a:buChar char="§"/>
              <a:defRPr/>
            </a:pPr>
            <a:endParaRPr lang="tr-TR" altLang="tr-TR" sz="2000" b="1" dirty="0">
              <a:solidFill>
                <a:srgbClr val="193CCF"/>
              </a:solidFill>
              <a:latin typeface="Arial" charset="0"/>
            </a:endParaRPr>
          </a:p>
        </p:txBody>
      </p:sp>
      <p:sp>
        <p:nvSpPr>
          <p:cNvPr id="5" name="Rectangle 3">
            <a:extLst>
              <a:ext uri="{FF2B5EF4-FFF2-40B4-BE49-F238E27FC236}">
                <a16:creationId xmlns:a16="http://schemas.microsoft.com/office/drawing/2014/main" xmlns="" id="{C901E5A1-2E4A-4A64-BFC2-E750EE6F6918}"/>
              </a:ext>
            </a:extLst>
          </p:cNvPr>
          <p:cNvSpPr txBox="1">
            <a:spLocks/>
          </p:cNvSpPr>
          <p:nvPr/>
        </p:nvSpPr>
        <p:spPr bwMode="auto">
          <a:xfrm>
            <a:off x="1686048" y="120358"/>
            <a:ext cx="8229600" cy="1143000"/>
          </a:xfrm>
          <a:prstGeom prst="rect">
            <a:avLst/>
          </a:prstGeom>
          <a:noFill/>
          <a:ln>
            <a:noFill/>
          </a:ln>
        </p:spPr>
        <p:txBody>
          <a:bodyPr lIns="91425" tIns="91425" rIns="91425" bIns="91425" anchor="t" anchorCtr="0">
            <a:normAutofit/>
          </a:bodyPr>
          <a:lstStyle>
            <a:defPPr marR="0" lvl="0" algn="l" rtl="0">
              <a:lnSpc>
                <a:spcPct val="100000"/>
              </a:lnSpc>
              <a:spcBef>
                <a:spcPts val="0"/>
              </a:spcBef>
              <a:spcAft>
                <a:spcPts val="0"/>
              </a:spcAft>
            </a:defPPr>
            <a:lvl1pPr marL="182880" marR="0" lvl="0" indent="0" fontAlgn="auto">
              <a:lnSpc>
                <a:spcPct val="100000"/>
              </a:lnSpc>
              <a:spcBef>
                <a:spcPct val="0"/>
              </a:spcBef>
              <a:spcAft>
                <a:spcPts val="0"/>
              </a:spcAft>
              <a:buClr>
                <a:schemeClr val="accent6">
                  <a:lumMod val="75000"/>
                </a:schemeClr>
              </a:buClr>
              <a:buSzPct val="128000"/>
              <a:buFont typeface="Georgia" panose="02040502050405020303" pitchFamily="18" charset="0"/>
              <a:buNone/>
              <a:defRPr sz="2400" b="1" i="0" u="none" strike="noStrike" cap="none">
                <a:solidFill>
                  <a:srgbClr val="FFFFFF"/>
                </a:solidFill>
                <a:effectLst>
                  <a:outerShdw blurRad="38100" dist="38100" dir="2700000" algn="tl">
                    <a:srgbClr val="000000">
                      <a:alpha val="43137"/>
                    </a:srgbClr>
                  </a:outerShdw>
                </a:effectLst>
                <a:latin typeface="Raleway"/>
                <a:ea typeface="+mj-ea"/>
                <a:cs typeface="+mj-cs"/>
                <a:sym typeface="Raleway"/>
              </a:defRPr>
            </a:lvl1pPr>
            <a:lvl2pPr lvl="1">
              <a:spcBef>
                <a:spcPts val="0"/>
              </a:spcBef>
              <a:buClr>
                <a:srgbClr val="FFFFFF"/>
              </a:buClr>
              <a:buSzPct val="100000"/>
              <a:buFont typeface="Raleway"/>
              <a:buNone/>
              <a:defRPr sz="2400" b="1">
                <a:solidFill>
                  <a:srgbClr val="FFFFFF"/>
                </a:solidFill>
                <a:latin typeface="Raleway"/>
                <a:ea typeface="Raleway"/>
                <a:cs typeface="Raleway"/>
                <a:sym typeface="Raleway"/>
              </a:defRPr>
            </a:lvl2pPr>
            <a:lvl3pPr lvl="2">
              <a:spcBef>
                <a:spcPts val="0"/>
              </a:spcBef>
              <a:buClr>
                <a:srgbClr val="FFFFFF"/>
              </a:buClr>
              <a:buSzPct val="100000"/>
              <a:buFont typeface="Raleway"/>
              <a:buNone/>
              <a:defRPr sz="2400" b="1">
                <a:solidFill>
                  <a:srgbClr val="FFFFFF"/>
                </a:solidFill>
                <a:latin typeface="Raleway"/>
                <a:ea typeface="Raleway"/>
                <a:cs typeface="Raleway"/>
                <a:sym typeface="Raleway"/>
              </a:defRPr>
            </a:lvl3pPr>
            <a:lvl4pPr lvl="3">
              <a:spcBef>
                <a:spcPts val="0"/>
              </a:spcBef>
              <a:buClr>
                <a:srgbClr val="FFFFFF"/>
              </a:buClr>
              <a:buSzPct val="100000"/>
              <a:buFont typeface="Raleway"/>
              <a:buNone/>
              <a:defRPr sz="2400" b="1">
                <a:solidFill>
                  <a:srgbClr val="FFFFFF"/>
                </a:solidFill>
                <a:latin typeface="Raleway"/>
                <a:ea typeface="Raleway"/>
                <a:cs typeface="Raleway"/>
                <a:sym typeface="Raleway"/>
              </a:defRPr>
            </a:lvl4pPr>
            <a:lvl5pPr lvl="4">
              <a:spcBef>
                <a:spcPts val="0"/>
              </a:spcBef>
              <a:buClr>
                <a:srgbClr val="FFFFFF"/>
              </a:buClr>
              <a:buSzPct val="100000"/>
              <a:buFont typeface="Raleway"/>
              <a:buNone/>
              <a:defRPr sz="2400" b="1">
                <a:solidFill>
                  <a:srgbClr val="FFFFFF"/>
                </a:solidFill>
                <a:latin typeface="Raleway"/>
                <a:ea typeface="Raleway"/>
                <a:cs typeface="Raleway"/>
                <a:sym typeface="Raleway"/>
              </a:defRPr>
            </a:lvl5pPr>
            <a:lvl6pPr lvl="5">
              <a:spcBef>
                <a:spcPts val="0"/>
              </a:spcBef>
              <a:buClr>
                <a:srgbClr val="FFFFFF"/>
              </a:buClr>
              <a:buSzPct val="100000"/>
              <a:buFont typeface="Raleway"/>
              <a:buNone/>
              <a:defRPr sz="2400" b="1">
                <a:solidFill>
                  <a:srgbClr val="FFFFFF"/>
                </a:solidFill>
                <a:latin typeface="Raleway"/>
                <a:ea typeface="Raleway"/>
                <a:cs typeface="Raleway"/>
                <a:sym typeface="Raleway"/>
              </a:defRPr>
            </a:lvl6pPr>
            <a:lvl7pPr lvl="6">
              <a:spcBef>
                <a:spcPts val="0"/>
              </a:spcBef>
              <a:buClr>
                <a:srgbClr val="FFFFFF"/>
              </a:buClr>
              <a:buSzPct val="100000"/>
              <a:buFont typeface="Raleway"/>
              <a:buNone/>
              <a:defRPr sz="2400" b="1">
                <a:solidFill>
                  <a:srgbClr val="FFFFFF"/>
                </a:solidFill>
                <a:latin typeface="Raleway"/>
                <a:ea typeface="Raleway"/>
                <a:cs typeface="Raleway"/>
                <a:sym typeface="Raleway"/>
              </a:defRPr>
            </a:lvl7pPr>
            <a:lvl8pPr lvl="7">
              <a:spcBef>
                <a:spcPts val="0"/>
              </a:spcBef>
              <a:buClr>
                <a:srgbClr val="FFFFFF"/>
              </a:buClr>
              <a:buSzPct val="100000"/>
              <a:buFont typeface="Raleway"/>
              <a:buNone/>
              <a:defRPr sz="2400" b="1">
                <a:solidFill>
                  <a:srgbClr val="FFFFFF"/>
                </a:solidFill>
                <a:latin typeface="Raleway"/>
                <a:ea typeface="Raleway"/>
                <a:cs typeface="Raleway"/>
                <a:sym typeface="Raleway"/>
              </a:defRPr>
            </a:lvl8pPr>
            <a:lvl9pPr lvl="8">
              <a:spcBef>
                <a:spcPts val="0"/>
              </a:spcBef>
              <a:buClr>
                <a:srgbClr val="FFFFFF"/>
              </a:buClr>
              <a:buSzPct val="100000"/>
              <a:buFont typeface="Raleway"/>
              <a:buNone/>
              <a:defRPr sz="2400" b="1">
                <a:solidFill>
                  <a:srgbClr val="FFFFFF"/>
                </a:solidFill>
                <a:latin typeface="Raleway"/>
                <a:ea typeface="Raleway"/>
                <a:cs typeface="Raleway"/>
                <a:sym typeface="Raleway"/>
              </a:defRPr>
            </a:lvl9pPr>
          </a:lstStyle>
          <a:p>
            <a:r>
              <a:rPr lang="tr-TR" dirty="0" err="1"/>
              <a:t>Metalurji</a:t>
            </a:r>
            <a:r>
              <a:rPr lang="tr-TR" dirty="0"/>
              <a:t> ve Malzeme Mühendisliği</a:t>
            </a:r>
          </a:p>
          <a:p>
            <a:r>
              <a:rPr lang="tr-TR" dirty="0"/>
              <a:t>Danışma Kurulu</a:t>
            </a:r>
          </a:p>
        </p:txBody>
      </p:sp>
    </p:spTree>
    <p:extLst>
      <p:ext uri="{BB962C8B-B14F-4D97-AF65-F5344CB8AC3E}">
        <p14:creationId xmlns:p14="http://schemas.microsoft.com/office/powerpoint/2010/main" val="424298532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a:extLst>
              <a:ext uri="{FF2B5EF4-FFF2-40B4-BE49-F238E27FC236}">
                <a16:creationId xmlns:a16="http://schemas.microsoft.com/office/drawing/2014/main" xmlns="" id="{EB20ACBE-2329-4370-AC2D-29113DAE05F4}"/>
              </a:ext>
            </a:extLst>
          </p:cNvPr>
          <p:cNvSpPr>
            <a:spLocks noGrp="1"/>
          </p:cNvSpPr>
          <p:nvPr>
            <p:ph type="subTitle" idx="4294967295"/>
          </p:nvPr>
        </p:nvSpPr>
        <p:spPr>
          <a:xfrm>
            <a:off x="2056729" y="1943593"/>
            <a:ext cx="8035074" cy="4119004"/>
          </a:xfrm>
        </p:spPr>
        <p:txBody>
          <a:bodyPr rtlCol="0">
            <a:normAutofit/>
          </a:bodyPr>
          <a:lstStyle/>
          <a:p>
            <a:pPr marL="342900" indent="-342900">
              <a:lnSpc>
                <a:spcPct val="80000"/>
              </a:lnSpc>
              <a:buClr>
                <a:schemeClr val="accent6">
                  <a:lumMod val="75000"/>
                </a:schemeClr>
              </a:buClr>
              <a:buFont typeface="Wingdings" panose="05000000000000000000" pitchFamily="2" charset="2"/>
              <a:buChar char="§"/>
              <a:defRPr/>
            </a:pPr>
            <a:endParaRPr lang="tr-TR" altLang="tr-TR" sz="2000" b="1" dirty="0">
              <a:solidFill>
                <a:srgbClr val="193CCF"/>
              </a:solidFill>
              <a:latin typeface="Arial" charset="0"/>
            </a:endParaRPr>
          </a:p>
        </p:txBody>
      </p:sp>
      <p:sp>
        <p:nvSpPr>
          <p:cNvPr id="5" name="Rectangle 3">
            <a:extLst>
              <a:ext uri="{FF2B5EF4-FFF2-40B4-BE49-F238E27FC236}">
                <a16:creationId xmlns:a16="http://schemas.microsoft.com/office/drawing/2014/main" xmlns="" id="{C901E5A1-2E4A-4A64-BFC2-E750EE6F6918}"/>
              </a:ext>
            </a:extLst>
          </p:cNvPr>
          <p:cNvSpPr txBox="1">
            <a:spLocks/>
          </p:cNvSpPr>
          <p:nvPr/>
        </p:nvSpPr>
        <p:spPr bwMode="auto">
          <a:xfrm>
            <a:off x="1686048" y="120358"/>
            <a:ext cx="8229600" cy="1143000"/>
          </a:xfrm>
          <a:prstGeom prst="rect">
            <a:avLst/>
          </a:prstGeom>
          <a:noFill/>
          <a:ln>
            <a:noFill/>
          </a:ln>
        </p:spPr>
        <p:txBody>
          <a:bodyPr lIns="91425" tIns="91425" rIns="91425" bIns="91425" anchor="t" anchorCtr="0">
            <a:normAutofit/>
          </a:bodyPr>
          <a:lstStyle>
            <a:defPPr marR="0" lvl="0" algn="l" rtl="0">
              <a:lnSpc>
                <a:spcPct val="100000"/>
              </a:lnSpc>
              <a:spcBef>
                <a:spcPts val="0"/>
              </a:spcBef>
              <a:spcAft>
                <a:spcPts val="0"/>
              </a:spcAft>
            </a:defPPr>
            <a:lvl1pPr marL="182880" marR="0" lvl="0" indent="0" fontAlgn="auto">
              <a:lnSpc>
                <a:spcPct val="100000"/>
              </a:lnSpc>
              <a:spcBef>
                <a:spcPct val="0"/>
              </a:spcBef>
              <a:spcAft>
                <a:spcPts val="0"/>
              </a:spcAft>
              <a:buClr>
                <a:schemeClr val="accent6">
                  <a:lumMod val="75000"/>
                </a:schemeClr>
              </a:buClr>
              <a:buSzPct val="128000"/>
              <a:buFont typeface="Georgia" panose="02040502050405020303" pitchFamily="18" charset="0"/>
              <a:buNone/>
              <a:defRPr sz="2400" b="1" i="0" u="none" strike="noStrike" cap="none">
                <a:solidFill>
                  <a:srgbClr val="FFFFFF"/>
                </a:solidFill>
                <a:effectLst>
                  <a:outerShdw blurRad="38100" dist="38100" dir="2700000" algn="tl">
                    <a:srgbClr val="000000">
                      <a:alpha val="43137"/>
                    </a:srgbClr>
                  </a:outerShdw>
                </a:effectLst>
                <a:latin typeface="Raleway"/>
                <a:ea typeface="+mj-ea"/>
                <a:cs typeface="+mj-cs"/>
                <a:sym typeface="Raleway"/>
              </a:defRPr>
            </a:lvl1pPr>
            <a:lvl2pPr lvl="1">
              <a:spcBef>
                <a:spcPts val="0"/>
              </a:spcBef>
              <a:buClr>
                <a:srgbClr val="FFFFFF"/>
              </a:buClr>
              <a:buSzPct val="100000"/>
              <a:buFont typeface="Raleway"/>
              <a:buNone/>
              <a:defRPr sz="2400" b="1">
                <a:solidFill>
                  <a:srgbClr val="FFFFFF"/>
                </a:solidFill>
                <a:latin typeface="Raleway"/>
                <a:ea typeface="Raleway"/>
                <a:cs typeface="Raleway"/>
                <a:sym typeface="Raleway"/>
              </a:defRPr>
            </a:lvl2pPr>
            <a:lvl3pPr lvl="2">
              <a:spcBef>
                <a:spcPts val="0"/>
              </a:spcBef>
              <a:buClr>
                <a:srgbClr val="FFFFFF"/>
              </a:buClr>
              <a:buSzPct val="100000"/>
              <a:buFont typeface="Raleway"/>
              <a:buNone/>
              <a:defRPr sz="2400" b="1">
                <a:solidFill>
                  <a:srgbClr val="FFFFFF"/>
                </a:solidFill>
                <a:latin typeface="Raleway"/>
                <a:ea typeface="Raleway"/>
                <a:cs typeface="Raleway"/>
                <a:sym typeface="Raleway"/>
              </a:defRPr>
            </a:lvl3pPr>
            <a:lvl4pPr lvl="3">
              <a:spcBef>
                <a:spcPts val="0"/>
              </a:spcBef>
              <a:buClr>
                <a:srgbClr val="FFFFFF"/>
              </a:buClr>
              <a:buSzPct val="100000"/>
              <a:buFont typeface="Raleway"/>
              <a:buNone/>
              <a:defRPr sz="2400" b="1">
                <a:solidFill>
                  <a:srgbClr val="FFFFFF"/>
                </a:solidFill>
                <a:latin typeface="Raleway"/>
                <a:ea typeface="Raleway"/>
                <a:cs typeface="Raleway"/>
                <a:sym typeface="Raleway"/>
              </a:defRPr>
            </a:lvl4pPr>
            <a:lvl5pPr lvl="4">
              <a:spcBef>
                <a:spcPts val="0"/>
              </a:spcBef>
              <a:buClr>
                <a:srgbClr val="FFFFFF"/>
              </a:buClr>
              <a:buSzPct val="100000"/>
              <a:buFont typeface="Raleway"/>
              <a:buNone/>
              <a:defRPr sz="2400" b="1">
                <a:solidFill>
                  <a:srgbClr val="FFFFFF"/>
                </a:solidFill>
                <a:latin typeface="Raleway"/>
                <a:ea typeface="Raleway"/>
                <a:cs typeface="Raleway"/>
                <a:sym typeface="Raleway"/>
              </a:defRPr>
            </a:lvl5pPr>
            <a:lvl6pPr lvl="5">
              <a:spcBef>
                <a:spcPts val="0"/>
              </a:spcBef>
              <a:buClr>
                <a:srgbClr val="FFFFFF"/>
              </a:buClr>
              <a:buSzPct val="100000"/>
              <a:buFont typeface="Raleway"/>
              <a:buNone/>
              <a:defRPr sz="2400" b="1">
                <a:solidFill>
                  <a:srgbClr val="FFFFFF"/>
                </a:solidFill>
                <a:latin typeface="Raleway"/>
                <a:ea typeface="Raleway"/>
                <a:cs typeface="Raleway"/>
                <a:sym typeface="Raleway"/>
              </a:defRPr>
            </a:lvl6pPr>
            <a:lvl7pPr lvl="6">
              <a:spcBef>
                <a:spcPts val="0"/>
              </a:spcBef>
              <a:buClr>
                <a:srgbClr val="FFFFFF"/>
              </a:buClr>
              <a:buSzPct val="100000"/>
              <a:buFont typeface="Raleway"/>
              <a:buNone/>
              <a:defRPr sz="2400" b="1">
                <a:solidFill>
                  <a:srgbClr val="FFFFFF"/>
                </a:solidFill>
                <a:latin typeface="Raleway"/>
                <a:ea typeface="Raleway"/>
                <a:cs typeface="Raleway"/>
                <a:sym typeface="Raleway"/>
              </a:defRPr>
            </a:lvl7pPr>
            <a:lvl8pPr lvl="7">
              <a:spcBef>
                <a:spcPts val="0"/>
              </a:spcBef>
              <a:buClr>
                <a:srgbClr val="FFFFFF"/>
              </a:buClr>
              <a:buSzPct val="100000"/>
              <a:buFont typeface="Raleway"/>
              <a:buNone/>
              <a:defRPr sz="2400" b="1">
                <a:solidFill>
                  <a:srgbClr val="FFFFFF"/>
                </a:solidFill>
                <a:latin typeface="Raleway"/>
                <a:ea typeface="Raleway"/>
                <a:cs typeface="Raleway"/>
                <a:sym typeface="Raleway"/>
              </a:defRPr>
            </a:lvl8pPr>
            <a:lvl9pPr lvl="8">
              <a:spcBef>
                <a:spcPts val="0"/>
              </a:spcBef>
              <a:buClr>
                <a:srgbClr val="FFFFFF"/>
              </a:buClr>
              <a:buSzPct val="100000"/>
              <a:buFont typeface="Raleway"/>
              <a:buNone/>
              <a:defRPr sz="2400" b="1">
                <a:solidFill>
                  <a:srgbClr val="FFFFFF"/>
                </a:solidFill>
                <a:latin typeface="Raleway"/>
                <a:ea typeface="Raleway"/>
                <a:cs typeface="Raleway"/>
                <a:sym typeface="Raleway"/>
              </a:defRPr>
            </a:lvl9pPr>
          </a:lstStyle>
          <a:p>
            <a:r>
              <a:rPr lang="tr-TR" dirty="0"/>
              <a:t>Metalurji ve Malzeme Mühendisliği</a:t>
            </a:r>
          </a:p>
          <a:p>
            <a:r>
              <a:rPr lang="tr-TR" dirty="0"/>
              <a:t>Müfredatı</a:t>
            </a:r>
          </a:p>
        </p:txBody>
      </p:sp>
      <p:graphicFrame>
        <p:nvGraphicFramePr>
          <p:cNvPr id="3" name="Tablo 2"/>
          <p:cNvGraphicFramePr>
            <a:graphicFrameLocks noGrp="1"/>
          </p:cNvGraphicFramePr>
          <p:nvPr/>
        </p:nvGraphicFramePr>
        <p:xfrm>
          <a:off x="3139068" y="1862617"/>
          <a:ext cx="4855941" cy="4437060"/>
        </p:xfrm>
        <a:graphic>
          <a:graphicData uri="http://schemas.openxmlformats.org/drawingml/2006/table">
            <a:tbl>
              <a:tblPr>
                <a:tableStyleId>{5C22544A-7EE6-4342-B048-85BDC9FD1C3A}</a:tableStyleId>
              </a:tblPr>
              <a:tblGrid>
                <a:gridCol w="305886">
                  <a:extLst>
                    <a:ext uri="{9D8B030D-6E8A-4147-A177-3AD203B41FA5}">
                      <a16:colId xmlns:a16="http://schemas.microsoft.com/office/drawing/2014/main" xmlns="" val="20000"/>
                    </a:ext>
                  </a:extLst>
                </a:gridCol>
                <a:gridCol w="262188">
                  <a:extLst>
                    <a:ext uri="{9D8B030D-6E8A-4147-A177-3AD203B41FA5}">
                      <a16:colId xmlns:a16="http://schemas.microsoft.com/office/drawing/2014/main" xmlns="" val="20001"/>
                    </a:ext>
                  </a:extLst>
                </a:gridCol>
                <a:gridCol w="2315995">
                  <a:extLst>
                    <a:ext uri="{9D8B030D-6E8A-4147-A177-3AD203B41FA5}">
                      <a16:colId xmlns:a16="http://schemas.microsoft.com/office/drawing/2014/main" xmlns="" val="20002"/>
                    </a:ext>
                  </a:extLst>
                </a:gridCol>
                <a:gridCol w="294961">
                  <a:extLst>
                    <a:ext uri="{9D8B030D-6E8A-4147-A177-3AD203B41FA5}">
                      <a16:colId xmlns:a16="http://schemas.microsoft.com/office/drawing/2014/main" xmlns="" val="20003"/>
                    </a:ext>
                  </a:extLst>
                </a:gridCol>
                <a:gridCol w="284037">
                  <a:extLst>
                    <a:ext uri="{9D8B030D-6E8A-4147-A177-3AD203B41FA5}">
                      <a16:colId xmlns:a16="http://schemas.microsoft.com/office/drawing/2014/main" xmlns="" val="20004"/>
                    </a:ext>
                  </a:extLst>
                </a:gridCol>
                <a:gridCol w="548956">
                  <a:extLst>
                    <a:ext uri="{9D8B030D-6E8A-4147-A177-3AD203B41FA5}">
                      <a16:colId xmlns:a16="http://schemas.microsoft.com/office/drawing/2014/main" xmlns="" val="20005"/>
                    </a:ext>
                  </a:extLst>
                </a:gridCol>
                <a:gridCol w="843918">
                  <a:extLst>
                    <a:ext uri="{9D8B030D-6E8A-4147-A177-3AD203B41FA5}">
                      <a16:colId xmlns:a16="http://schemas.microsoft.com/office/drawing/2014/main" xmlns="" val="20006"/>
                    </a:ext>
                  </a:extLst>
                </a:gridCol>
              </a:tblGrid>
              <a:tr h="433098">
                <a:tc gridSpan="7">
                  <a:txBody>
                    <a:bodyPr/>
                    <a:lstStyle/>
                    <a:p>
                      <a:pPr algn="ctr" rtl="0" fontAlgn="t"/>
                      <a:r>
                        <a:rPr lang="tr-TR" sz="900" u="none" strike="noStrike" dirty="0">
                          <a:effectLst/>
                        </a:rPr>
                        <a:t>TEKNOLOJİ FAKÜLTESİ</a:t>
                      </a:r>
                      <a:br>
                        <a:rPr lang="tr-TR" sz="900" u="none" strike="noStrike" dirty="0">
                          <a:effectLst/>
                        </a:rPr>
                      </a:br>
                      <a:r>
                        <a:rPr lang="tr-TR" sz="900" u="none" strike="noStrike" dirty="0">
                          <a:effectLst/>
                        </a:rPr>
                        <a:t>METALURJİ VE MALZEME MÜHENDİSLİĞİ</a:t>
                      </a:r>
                      <a:br>
                        <a:rPr lang="tr-TR" sz="900" u="none" strike="noStrike" dirty="0">
                          <a:effectLst/>
                        </a:rPr>
                      </a:br>
                      <a:r>
                        <a:rPr lang="tr-TR" sz="900" u="none" strike="noStrike" dirty="0">
                          <a:effectLst/>
                        </a:rPr>
                        <a:t>2021 - 2022  YILI MÜFREDAT BİLGİLERİ</a:t>
                      </a:r>
                      <a:endParaRPr lang="tr-TR" sz="900" b="1" i="0" u="none" strike="noStrike" dirty="0">
                        <a:solidFill>
                          <a:srgbClr val="800000"/>
                        </a:solidFill>
                        <a:effectLst/>
                        <a:latin typeface="Arial"/>
                      </a:endParaRPr>
                    </a:p>
                  </a:txBody>
                  <a:tcPr marL="8203" marR="8203" marT="8203" marB="0"/>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00"/>
                  </a:ext>
                </a:extLst>
              </a:tr>
              <a:tr h="164052">
                <a:tc>
                  <a:txBody>
                    <a:bodyPr/>
                    <a:lstStyle/>
                    <a:p>
                      <a:pPr algn="l" rtl="0" fontAlgn="t"/>
                      <a:r>
                        <a:rPr lang="tr-TR" sz="900" u="none" strike="noStrike">
                          <a:effectLst/>
                        </a:rPr>
                        <a:t> </a:t>
                      </a:r>
                      <a:endParaRPr lang="tr-TR" sz="900" b="0" i="0" u="none" strike="noStrike">
                        <a:solidFill>
                          <a:srgbClr val="000000"/>
                        </a:solidFill>
                        <a:effectLst/>
                        <a:latin typeface="Arial"/>
                      </a:endParaRPr>
                    </a:p>
                  </a:txBody>
                  <a:tcPr marL="8203" marR="8203" marT="8203" marB="0"/>
                </a:tc>
                <a:tc>
                  <a:txBody>
                    <a:bodyPr/>
                    <a:lstStyle/>
                    <a:p>
                      <a:pPr algn="l" rtl="0" fontAlgn="t"/>
                      <a:r>
                        <a:rPr lang="tr-TR" sz="900" u="none" strike="noStrike">
                          <a:effectLst/>
                        </a:rPr>
                        <a:t> </a:t>
                      </a:r>
                      <a:endParaRPr lang="tr-TR" sz="900" b="0" i="0" u="none" strike="noStrike">
                        <a:solidFill>
                          <a:srgbClr val="000000"/>
                        </a:solidFill>
                        <a:effectLst/>
                        <a:latin typeface="Arial"/>
                      </a:endParaRPr>
                    </a:p>
                  </a:txBody>
                  <a:tcPr marL="8203" marR="8203" marT="8203" marB="0"/>
                </a:tc>
                <a:tc>
                  <a:txBody>
                    <a:bodyPr/>
                    <a:lstStyle/>
                    <a:p>
                      <a:pPr algn="l" rtl="0" fontAlgn="t"/>
                      <a:r>
                        <a:rPr lang="tr-TR" sz="900" u="none" strike="noStrike">
                          <a:effectLst/>
                        </a:rPr>
                        <a:t> </a:t>
                      </a:r>
                      <a:endParaRPr lang="tr-TR" sz="900" b="0" i="0" u="none" strike="noStrike">
                        <a:solidFill>
                          <a:srgbClr val="000000"/>
                        </a:solidFill>
                        <a:effectLst/>
                        <a:latin typeface="Arial"/>
                      </a:endParaRPr>
                    </a:p>
                  </a:txBody>
                  <a:tcPr marL="8203" marR="8203" marT="8203" marB="0"/>
                </a:tc>
                <a:tc>
                  <a:txBody>
                    <a:bodyPr/>
                    <a:lstStyle/>
                    <a:p>
                      <a:pPr algn="l" rtl="0" fontAlgn="t"/>
                      <a:r>
                        <a:rPr lang="tr-TR" sz="900" u="none" strike="noStrike">
                          <a:effectLst/>
                        </a:rPr>
                        <a:t> </a:t>
                      </a:r>
                      <a:endParaRPr lang="tr-TR" sz="900" b="0" i="0" u="none" strike="noStrike">
                        <a:solidFill>
                          <a:srgbClr val="000000"/>
                        </a:solidFill>
                        <a:effectLst/>
                        <a:latin typeface="Arial"/>
                      </a:endParaRPr>
                    </a:p>
                  </a:txBody>
                  <a:tcPr marL="8203" marR="8203" marT="8203" marB="0"/>
                </a:tc>
                <a:tc>
                  <a:txBody>
                    <a:bodyPr/>
                    <a:lstStyle/>
                    <a:p>
                      <a:pPr algn="l" rtl="0" fontAlgn="t"/>
                      <a:r>
                        <a:rPr lang="tr-TR" sz="900" u="none" strike="noStrike">
                          <a:effectLst/>
                        </a:rPr>
                        <a:t> </a:t>
                      </a:r>
                      <a:endParaRPr lang="tr-TR" sz="900" b="0" i="0" u="none" strike="noStrike">
                        <a:solidFill>
                          <a:srgbClr val="000000"/>
                        </a:solidFill>
                        <a:effectLst/>
                        <a:latin typeface="Arial"/>
                      </a:endParaRPr>
                    </a:p>
                  </a:txBody>
                  <a:tcPr marL="8203" marR="8203" marT="8203" marB="0"/>
                </a:tc>
                <a:tc>
                  <a:txBody>
                    <a:bodyPr/>
                    <a:lstStyle/>
                    <a:p>
                      <a:pPr algn="l" rtl="0" fontAlgn="t"/>
                      <a:r>
                        <a:rPr lang="tr-TR" sz="900" u="none" strike="noStrike">
                          <a:effectLst/>
                        </a:rPr>
                        <a:t> </a:t>
                      </a:r>
                      <a:endParaRPr lang="tr-TR" sz="900" b="0" i="0" u="none" strike="noStrike">
                        <a:solidFill>
                          <a:srgbClr val="000000"/>
                        </a:solidFill>
                        <a:effectLst/>
                        <a:latin typeface="Arial"/>
                      </a:endParaRPr>
                    </a:p>
                  </a:txBody>
                  <a:tcPr marL="8203" marR="8203" marT="8203" marB="0"/>
                </a:tc>
                <a:tc>
                  <a:txBody>
                    <a:bodyPr/>
                    <a:lstStyle/>
                    <a:p>
                      <a:pPr algn="r" rtl="0" fontAlgn="t"/>
                      <a:r>
                        <a:rPr lang="tr-TR" sz="900" u="none" strike="noStrike">
                          <a:effectLst/>
                        </a:rPr>
                        <a:t>13.12.2021</a:t>
                      </a:r>
                      <a:endParaRPr lang="tr-TR" sz="900" b="1" i="0" u="none" strike="noStrike">
                        <a:solidFill>
                          <a:srgbClr val="000000"/>
                        </a:solidFill>
                        <a:effectLst/>
                        <a:latin typeface="Arial"/>
                      </a:endParaRPr>
                    </a:p>
                  </a:txBody>
                  <a:tcPr marL="8203" marR="8203" marT="8203" marB="0"/>
                </a:tc>
                <a:extLst>
                  <a:ext uri="{0D108BD9-81ED-4DB2-BD59-A6C34878D82A}">
                    <a16:rowId xmlns:a16="http://schemas.microsoft.com/office/drawing/2014/main" xmlns="" val="10001"/>
                  </a:ext>
                </a:extLst>
              </a:tr>
              <a:tr h="184832">
                <a:tc gridSpan="7">
                  <a:txBody>
                    <a:bodyPr/>
                    <a:lstStyle/>
                    <a:p>
                      <a:pPr algn="l" rtl="0" fontAlgn="ctr"/>
                      <a:r>
                        <a:rPr lang="tr-TR" sz="800" u="none" strike="noStrike">
                          <a:effectLst/>
                        </a:rPr>
                        <a:t>ÖĞRETİM SÜRESİ : 4 YIL</a:t>
                      </a:r>
                      <a:endParaRPr lang="tr-TR" sz="800" b="1" i="0" u="none" strike="noStrike">
                        <a:solidFill>
                          <a:srgbClr val="000000"/>
                        </a:solidFill>
                        <a:effectLst/>
                        <a:latin typeface="Arial"/>
                      </a:endParaRPr>
                    </a:p>
                  </a:txBody>
                  <a:tcPr marL="8203" marR="8203" marT="8203"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02"/>
                  </a:ext>
                </a:extLst>
              </a:tr>
              <a:tr h="187019">
                <a:tc gridSpan="7">
                  <a:txBody>
                    <a:bodyPr/>
                    <a:lstStyle/>
                    <a:p>
                      <a:pPr algn="l" rtl="0" fontAlgn="t"/>
                      <a:r>
                        <a:rPr lang="tr-TR" sz="800" u="none" strike="noStrike">
                          <a:effectLst/>
                        </a:rPr>
                        <a:t>1. YARIYIL DERS PLANI</a:t>
                      </a:r>
                      <a:endParaRPr lang="tr-TR" sz="800" b="1" i="0" u="none" strike="noStrike">
                        <a:solidFill>
                          <a:srgbClr val="00008B"/>
                        </a:solidFill>
                        <a:effectLst/>
                        <a:latin typeface="Arial"/>
                      </a:endParaRPr>
                    </a:p>
                  </a:txBody>
                  <a:tcPr marL="8203" marR="8203" marT="8203" marB="0"/>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03"/>
                  </a:ext>
                </a:extLst>
              </a:tr>
              <a:tr h="164052">
                <a:tc gridSpan="2">
                  <a:txBody>
                    <a:bodyPr/>
                    <a:lstStyle/>
                    <a:p>
                      <a:pPr algn="ctr" rtl="0" fontAlgn="ctr"/>
                      <a:r>
                        <a:rPr lang="tr-TR" sz="800" u="none" strike="noStrike">
                          <a:effectLst/>
                        </a:rPr>
                        <a:t>KOD</a:t>
                      </a:r>
                      <a:endParaRPr lang="tr-TR" sz="800" b="1" i="0" u="none" strike="noStrike">
                        <a:solidFill>
                          <a:srgbClr val="800000"/>
                        </a:solidFill>
                        <a:effectLst/>
                        <a:latin typeface="Arial"/>
                      </a:endParaRPr>
                    </a:p>
                  </a:txBody>
                  <a:tcPr marL="8203" marR="8203" marT="8203" marB="0" anchor="ctr"/>
                </a:tc>
                <a:tc hMerge="1">
                  <a:txBody>
                    <a:bodyPr/>
                    <a:lstStyle/>
                    <a:p>
                      <a:endParaRPr lang="tr-TR"/>
                    </a:p>
                  </a:txBody>
                  <a:tcPr/>
                </a:tc>
                <a:tc>
                  <a:txBody>
                    <a:bodyPr/>
                    <a:lstStyle/>
                    <a:p>
                      <a:pPr algn="ctr" rtl="0" fontAlgn="ctr"/>
                      <a:r>
                        <a:rPr lang="tr-TR" sz="800" u="none" strike="noStrike">
                          <a:effectLst/>
                        </a:rPr>
                        <a:t>ADI</a:t>
                      </a:r>
                      <a:endParaRPr lang="tr-TR" sz="800" b="1" i="0" u="none" strike="noStrike">
                        <a:solidFill>
                          <a:srgbClr val="800000"/>
                        </a:solidFill>
                        <a:effectLst/>
                        <a:latin typeface="Arial"/>
                      </a:endParaRPr>
                    </a:p>
                  </a:txBody>
                  <a:tcPr marL="8203" marR="8203" marT="8203" marB="0" anchor="ctr"/>
                </a:tc>
                <a:tc>
                  <a:txBody>
                    <a:bodyPr/>
                    <a:lstStyle/>
                    <a:p>
                      <a:pPr algn="ctr" rtl="0" fontAlgn="ctr"/>
                      <a:r>
                        <a:rPr lang="tr-TR" sz="800" u="none" strike="noStrike">
                          <a:effectLst/>
                        </a:rPr>
                        <a:t>T</a:t>
                      </a:r>
                      <a:endParaRPr lang="tr-TR" sz="800" b="1" i="0" u="none" strike="noStrike">
                        <a:solidFill>
                          <a:srgbClr val="800000"/>
                        </a:solidFill>
                        <a:effectLst/>
                        <a:latin typeface="Arial"/>
                      </a:endParaRPr>
                    </a:p>
                  </a:txBody>
                  <a:tcPr marL="8203" marR="8203" marT="8203" marB="0" anchor="ctr"/>
                </a:tc>
                <a:tc>
                  <a:txBody>
                    <a:bodyPr/>
                    <a:lstStyle/>
                    <a:p>
                      <a:pPr algn="ctr" rtl="0" fontAlgn="ctr"/>
                      <a:r>
                        <a:rPr lang="tr-TR" sz="800" u="none" strike="noStrike">
                          <a:effectLst/>
                        </a:rPr>
                        <a:t>P</a:t>
                      </a:r>
                      <a:endParaRPr lang="tr-TR" sz="800" b="1" i="0" u="none" strike="noStrike">
                        <a:solidFill>
                          <a:srgbClr val="800000"/>
                        </a:solidFill>
                        <a:effectLst/>
                        <a:latin typeface="Arial"/>
                      </a:endParaRPr>
                    </a:p>
                  </a:txBody>
                  <a:tcPr marL="8203" marR="8203" marT="8203" marB="0" anchor="ctr"/>
                </a:tc>
                <a:tc>
                  <a:txBody>
                    <a:bodyPr/>
                    <a:lstStyle/>
                    <a:p>
                      <a:pPr algn="ctr" rtl="0" fontAlgn="ctr"/>
                      <a:r>
                        <a:rPr lang="tr-TR" sz="800" u="none" strike="noStrike">
                          <a:effectLst/>
                        </a:rPr>
                        <a:t>K (AKTS)</a:t>
                      </a:r>
                      <a:endParaRPr lang="tr-TR" sz="800" b="1" i="0" u="none" strike="noStrike">
                        <a:solidFill>
                          <a:srgbClr val="800000"/>
                        </a:solidFill>
                        <a:effectLst/>
                        <a:latin typeface="Arial"/>
                      </a:endParaRPr>
                    </a:p>
                  </a:txBody>
                  <a:tcPr marL="8203" marR="8203" marT="8203" marB="0" anchor="ctr"/>
                </a:tc>
                <a:tc>
                  <a:txBody>
                    <a:bodyPr/>
                    <a:lstStyle/>
                    <a:p>
                      <a:pPr algn="ctr" rtl="0" fontAlgn="ctr"/>
                      <a:r>
                        <a:rPr lang="tr-TR" sz="800" u="none" strike="noStrike">
                          <a:effectLst/>
                        </a:rPr>
                        <a:t>DERS TÜRÜ</a:t>
                      </a:r>
                      <a:endParaRPr lang="tr-TR" sz="800" b="1" i="0" u="none" strike="noStrike">
                        <a:solidFill>
                          <a:srgbClr val="800000"/>
                        </a:solidFill>
                        <a:effectLst/>
                        <a:latin typeface="Arial"/>
                      </a:endParaRPr>
                    </a:p>
                  </a:txBody>
                  <a:tcPr marL="8203" marR="8203" marT="8203" marB="0" anchor="ctr"/>
                </a:tc>
                <a:extLst>
                  <a:ext uri="{0D108BD9-81ED-4DB2-BD59-A6C34878D82A}">
                    <a16:rowId xmlns:a16="http://schemas.microsoft.com/office/drawing/2014/main" xmlns="" val="10004"/>
                  </a:ext>
                </a:extLst>
              </a:tr>
              <a:tr h="164052">
                <a:tc gridSpan="2">
                  <a:txBody>
                    <a:bodyPr/>
                    <a:lstStyle/>
                    <a:p>
                      <a:pPr algn="l" rtl="0" fontAlgn="t"/>
                      <a:r>
                        <a:rPr lang="tr-TR" sz="700" u="none" strike="noStrike">
                          <a:effectLst/>
                        </a:rPr>
                        <a:t>MTMM 101</a:t>
                      </a:r>
                      <a:endParaRPr lang="tr-TR" sz="700" b="0" i="0" u="none" strike="noStrike">
                        <a:solidFill>
                          <a:srgbClr val="000000"/>
                        </a:solidFill>
                        <a:effectLst/>
                        <a:latin typeface="Arial"/>
                      </a:endParaRPr>
                    </a:p>
                  </a:txBody>
                  <a:tcPr marL="8203" marR="8203" marT="8203" marB="0"/>
                </a:tc>
                <a:tc hMerge="1">
                  <a:txBody>
                    <a:bodyPr/>
                    <a:lstStyle/>
                    <a:p>
                      <a:endParaRPr lang="tr-TR"/>
                    </a:p>
                  </a:txBody>
                  <a:tcPr/>
                </a:tc>
                <a:tc>
                  <a:txBody>
                    <a:bodyPr/>
                    <a:lstStyle/>
                    <a:p>
                      <a:pPr algn="l" rtl="0" fontAlgn="t"/>
                      <a:r>
                        <a:rPr lang="tr-TR" sz="700" u="none" strike="noStrike">
                          <a:effectLst/>
                        </a:rPr>
                        <a:t>METALURJİ VE MALZEME MÜHENDİSLİĞİNE GİRİŞ</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4</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0</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6</a:t>
                      </a:r>
                      <a:endParaRPr lang="tr-TR" sz="700" b="0" i="0" u="none" strike="noStrike">
                        <a:solidFill>
                          <a:srgbClr val="000000"/>
                        </a:solidFill>
                        <a:effectLst/>
                        <a:latin typeface="Arial"/>
                      </a:endParaRPr>
                    </a:p>
                  </a:txBody>
                  <a:tcPr marL="8203" marR="8203" marT="8203" marB="0"/>
                </a:tc>
                <a:tc>
                  <a:txBody>
                    <a:bodyPr/>
                    <a:lstStyle/>
                    <a:p>
                      <a:pPr algn="l" rtl="0" fontAlgn="t"/>
                      <a:r>
                        <a:rPr lang="tr-TR" sz="700" u="none" strike="noStrike">
                          <a:effectLst/>
                        </a:rPr>
                        <a:t>Zorunlu</a:t>
                      </a:r>
                      <a:endParaRPr lang="tr-TR" sz="700" b="0" i="0" u="none" strike="noStrike">
                        <a:solidFill>
                          <a:srgbClr val="000000"/>
                        </a:solidFill>
                        <a:effectLst/>
                        <a:latin typeface="Arial"/>
                      </a:endParaRPr>
                    </a:p>
                  </a:txBody>
                  <a:tcPr marL="8203" marR="8203" marT="8203" marB="0"/>
                </a:tc>
                <a:extLst>
                  <a:ext uri="{0D108BD9-81ED-4DB2-BD59-A6C34878D82A}">
                    <a16:rowId xmlns:a16="http://schemas.microsoft.com/office/drawing/2014/main" xmlns="" val="10005"/>
                  </a:ext>
                </a:extLst>
              </a:tr>
              <a:tr h="164052">
                <a:tc gridSpan="2">
                  <a:txBody>
                    <a:bodyPr/>
                    <a:lstStyle/>
                    <a:p>
                      <a:pPr algn="l" rtl="0" fontAlgn="t"/>
                      <a:r>
                        <a:rPr lang="tr-TR" sz="700" u="none" strike="noStrike">
                          <a:effectLst/>
                        </a:rPr>
                        <a:t>MTMM 103</a:t>
                      </a:r>
                      <a:endParaRPr lang="tr-TR" sz="700" b="0" i="0" u="none" strike="noStrike">
                        <a:solidFill>
                          <a:srgbClr val="000000"/>
                        </a:solidFill>
                        <a:effectLst/>
                        <a:latin typeface="Arial"/>
                      </a:endParaRPr>
                    </a:p>
                  </a:txBody>
                  <a:tcPr marL="8203" marR="8203" marT="8203" marB="0"/>
                </a:tc>
                <a:tc hMerge="1">
                  <a:txBody>
                    <a:bodyPr/>
                    <a:lstStyle/>
                    <a:p>
                      <a:endParaRPr lang="tr-TR"/>
                    </a:p>
                  </a:txBody>
                  <a:tcPr/>
                </a:tc>
                <a:tc>
                  <a:txBody>
                    <a:bodyPr/>
                    <a:lstStyle/>
                    <a:p>
                      <a:pPr algn="l" rtl="0" fontAlgn="t"/>
                      <a:r>
                        <a:rPr lang="tr-TR" sz="700" u="none" strike="noStrike">
                          <a:effectLst/>
                        </a:rPr>
                        <a:t>TEKNİK RESİM</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2</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2</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5</a:t>
                      </a:r>
                      <a:endParaRPr lang="tr-TR" sz="700" b="0" i="0" u="none" strike="noStrike">
                        <a:solidFill>
                          <a:srgbClr val="000000"/>
                        </a:solidFill>
                        <a:effectLst/>
                        <a:latin typeface="Arial"/>
                      </a:endParaRPr>
                    </a:p>
                  </a:txBody>
                  <a:tcPr marL="8203" marR="8203" marT="8203" marB="0"/>
                </a:tc>
                <a:tc>
                  <a:txBody>
                    <a:bodyPr/>
                    <a:lstStyle/>
                    <a:p>
                      <a:pPr algn="l" rtl="0" fontAlgn="t"/>
                      <a:r>
                        <a:rPr lang="tr-TR" sz="700" u="none" strike="noStrike">
                          <a:effectLst/>
                        </a:rPr>
                        <a:t>Zorunlu</a:t>
                      </a:r>
                      <a:endParaRPr lang="tr-TR" sz="700" b="0" i="0" u="none" strike="noStrike">
                        <a:solidFill>
                          <a:srgbClr val="000000"/>
                        </a:solidFill>
                        <a:effectLst/>
                        <a:latin typeface="Arial"/>
                      </a:endParaRPr>
                    </a:p>
                  </a:txBody>
                  <a:tcPr marL="8203" marR="8203" marT="8203" marB="0"/>
                </a:tc>
                <a:extLst>
                  <a:ext uri="{0D108BD9-81ED-4DB2-BD59-A6C34878D82A}">
                    <a16:rowId xmlns:a16="http://schemas.microsoft.com/office/drawing/2014/main" xmlns="" val="10006"/>
                  </a:ext>
                </a:extLst>
              </a:tr>
              <a:tr h="164052">
                <a:tc gridSpan="2">
                  <a:txBody>
                    <a:bodyPr/>
                    <a:lstStyle/>
                    <a:p>
                      <a:pPr algn="l" rtl="0" fontAlgn="t"/>
                      <a:r>
                        <a:rPr lang="tr-TR" sz="700" u="none" strike="noStrike">
                          <a:effectLst/>
                        </a:rPr>
                        <a:t>MTMM 105</a:t>
                      </a:r>
                      <a:endParaRPr lang="tr-TR" sz="700" b="0" i="0" u="none" strike="noStrike">
                        <a:solidFill>
                          <a:srgbClr val="000000"/>
                        </a:solidFill>
                        <a:effectLst/>
                        <a:latin typeface="Arial"/>
                      </a:endParaRPr>
                    </a:p>
                  </a:txBody>
                  <a:tcPr marL="8203" marR="8203" marT="8203" marB="0"/>
                </a:tc>
                <a:tc hMerge="1">
                  <a:txBody>
                    <a:bodyPr/>
                    <a:lstStyle/>
                    <a:p>
                      <a:endParaRPr lang="tr-TR"/>
                    </a:p>
                  </a:txBody>
                  <a:tcPr/>
                </a:tc>
                <a:tc>
                  <a:txBody>
                    <a:bodyPr/>
                    <a:lstStyle/>
                    <a:p>
                      <a:pPr algn="l" rtl="0" fontAlgn="t"/>
                      <a:r>
                        <a:rPr lang="tr-TR" sz="700" u="none" strike="noStrike">
                          <a:effectLst/>
                        </a:rPr>
                        <a:t>TEMEL ÜRETİM SÜREÇLERİ</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3</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0</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4</a:t>
                      </a:r>
                      <a:endParaRPr lang="tr-TR" sz="700" b="0" i="0" u="none" strike="noStrike">
                        <a:solidFill>
                          <a:srgbClr val="000000"/>
                        </a:solidFill>
                        <a:effectLst/>
                        <a:latin typeface="Arial"/>
                      </a:endParaRPr>
                    </a:p>
                  </a:txBody>
                  <a:tcPr marL="8203" marR="8203" marT="8203" marB="0"/>
                </a:tc>
                <a:tc>
                  <a:txBody>
                    <a:bodyPr/>
                    <a:lstStyle/>
                    <a:p>
                      <a:pPr algn="l" rtl="0" fontAlgn="t"/>
                      <a:r>
                        <a:rPr lang="tr-TR" sz="700" u="none" strike="noStrike">
                          <a:effectLst/>
                        </a:rPr>
                        <a:t>Zorunlu</a:t>
                      </a:r>
                      <a:endParaRPr lang="tr-TR" sz="700" b="0" i="0" u="none" strike="noStrike">
                        <a:solidFill>
                          <a:srgbClr val="000000"/>
                        </a:solidFill>
                        <a:effectLst/>
                        <a:latin typeface="Arial"/>
                      </a:endParaRPr>
                    </a:p>
                  </a:txBody>
                  <a:tcPr marL="8203" marR="8203" marT="8203" marB="0"/>
                </a:tc>
                <a:extLst>
                  <a:ext uri="{0D108BD9-81ED-4DB2-BD59-A6C34878D82A}">
                    <a16:rowId xmlns:a16="http://schemas.microsoft.com/office/drawing/2014/main" xmlns="" val="10007"/>
                  </a:ext>
                </a:extLst>
              </a:tr>
              <a:tr h="164052">
                <a:tc gridSpan="2">
                  <a:txBody>
                    <a:bodyPr/>
                    <a:lstStyle/>
                    <a:p>
                      <a:pPr algn="l" rtl="0" fontAlgn="t"/>
                      <a:r>
                        <a:rPr lang="tr-TR" sz="700" u="none" strike="noStrike">
                          <a:effectLst/>
                        </a:rPr>
                        <a:t>FIZ 111</a:t>
                      </a:r>
                      <a:endParaRPr lang="tr-TR" sz="700" b="0" i="0" u="none" strike="noStrike">
                        <a:solidFill>
                          <a:srgbClr val="000000"/>
                        </a:solidFill>
                        <a:effectLst/>
                        <a:latin typeface="Arial"/>
                      </a:endParaRPr>
                    </a:p>
                  </a:txBody>
                  <a:tcPr marL="8203" marR="8203" marT="8203" marB="0"/>
                </a:tc>
                <a:tc hMerge="1">
                  <a:txBody>
                    <a:bodyPr/>
                    <a:lstStyle/>
                    <a:p>
                      <a:endParaRPr lang="tr-TR"/>
                    </a:p>
                  </a:txBody>
                  <a:tcPr/>
                </a:tc>
                <a:tc>
                  <a:txBody>
                    <a:bodyPr/>
                    <a:lstStyle/>
                    <a:p>
                      <a:pPr algn="l" rtl="0" fontAlgn="t"/>
                      <a:r>
                        <a:rPr lang="tr-TR" sz="700" u="none" strike="noStrike">
                          <a:effectLst/>
                        </a:rPr>
                        <a:t>GENEL FİZİK - I</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3</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0</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4</a:t>
                      </a:r>
                      <a:endParaRPr lang="tr-TR" sz="700" b="0" i="0" u="none" strike="noStrike">
                        <a:solidFill>
                          <a:srgbClr val="000000"/>
                        </a:solidFill>
                        <a:effectLst/>
                        <a:latin typeface="Arial"/>
                      </a:endParaRPr>
                    </a:p>
                  </a:txBody>
                  <a:tcPr marL="8203" marR="8203" marT="8203" marB="0"/>
                </a:tc>
                <a:tc>
                  <a:txBody>
                    <a:bodyPr/>
                    <a:lstStyle/>
                    <a:p>
                      <a:pPr algn="l" rtl="0" fontAlgn="t"/>
                      <a:r>
                        <a:rPr lang="tr-TR" sz="700" u="none" strike="noStrike">
                          <a:effectLst/>
                        </a:rPr>
                        <a:t>Bölüm Dışı Zorunlu</a:t>
                      </a:r>
                      <a:endParaRPr lang="tr-TR" sz="700" b="0" i="0" u="none" strike="noStrike">
                        <a:solidFill>
                          <a:srgbClr val="000000"/>
                        </a:solidFill>
                        <a:effectLst/>
                        <a:latin typeface="Arial"/>
                      </a:endParaRPr>
                    </a:p>
                  </a:txBody>
                  <a:tcPr marL="8203" marR="8203" marT="8203" marB="0"/>
                </a:tc>
                <a:extLst>
                  <a:ext uri="{0D108BD9-81ED-4DB2-BD59-A6C34878D82A}">
                    <a16:rowId xmlns:a16="http://schemas.microsoft.com/office/drawing/2014/main" xmlns="" val="10008"/>
                  </a:ext>
                </a:extLst>
              </a:tr>
              <a:tr h="164052">
                <a:tc gridSpan="2">
                  <a:txBody>
                    <a:bodyPr/>
                    <a:lstStyle/>
                    <a:p>
                      <a:pPr algn="l" rtl="0" fontAlgn="t"/>
                      <a:r>
                        <a:rPr lang="tr-TR" sz="700" u="none" strike="noStrike">
                          <a:effectLst/>
                        </a:rPr>
                        <a:t>ING 101</a:t>
                      </a:r>
                      <a:endParaRPr lang="tr-TR" sz="700" b="0" i="0" u="none" strike="noStrike">
                        <a:solidFill>
                          <a:srgbClr val="000000"/>
                        </a:solidFill>
                        <a:effectLst/>
                        <a:latin typeface="Arial"/>
                      </a:endParaRPr>
                    </a:p>
                  </a:txBody>
                  <a:tcPr marL="8203" marR="8203" marT="8203" marB="0"/>
                </a:tc>
                <a:tc hMerge="1">
                  <a:txBody>
                    <a:bodyPr/>
                    <a:lstStyle/>
                    <a:p>
                      <a:endParaRPr lang="tr-TR"/>
                    </a:p>
                  </a:txBody>
                  <a:tcPr/>
                </a:tc>
                <a:tc>
                  <a:txBody>
                    <a:bodyPr/>
                    <a:lstStyle/>
                    <a:p>
                      <a:pPr algn="l" rtl="0" fontAlgn="t"/>
                      <a:r>
                        <a:rPr lang="tr-TR" sz="700" u="none" strike="noStrike">
                          <a:effectLst/>
                        </a:rPr>
                        <a:t>İNGİLİZCE - I</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4</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0</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2,5</a:t>
                      </a:r>
                      <a:endParaRPr lang="tr-TR" sz="700" b="0" i="0" u="none" strike="noStrike">
                        <a:solidFill>
                          <a:srgbClr val="000000"/>
                        </a:solidFill>
                        <a:effectLst/>
                        <a:latin typeface="Arial"/>
                      </a:endParaRPr>
                    </a:p>
                  </a:txBody>
                  <a:tcPr marL="8203" marR="8203" marT="8203" marB="0"/>
                </a:tc>
                <a:tc>
                  <a:txBody>
                    <a:bodyPr/>
                    <a:lstStyle/>
                    <a:p>
                      <a:pPr algn="l" rtl="0" fontAlgn="t"/>
                      <a:r>
                        <a:rPr lang="tr-TR" sz="700" u="none" strike="noStrike">
                          <a:effectLst/>
                        </a:rPr>
                        <a:t>Ortak Zorunlu</a:t>
                      </a:r>
                      <a:endParaRPr lang="tr-TR" sz="700" b="0" i="0" u="none" strike="noStrike">
                        <a:solidFill>
                          <a:srgbClr val="000000"/>
                        </a:solidFill>
                        <a:effectLst/>
                        <a:latin typeface="Arial"/>
                      </a:endParaRPr>
                    </a:p>
                  </a:txBody>
                  <a:tcPr marL="8203" marR="8203" marT="8203" marB="0"/>
                </a:tc>
                <a:extLst>
                  <a:ext uri="{0D108BD9-81ED-4DB2-BD59-A6C34878D82A}">
                    <a16:rowId xmlns:a16="http://schemas.microsoft.com/office/drawing/2014/main" xmlns="" val="10009"/>
                  </a:ext>
                </a:extLst>
              </a:tr>
              <a:tr h="164052">
                <a:tc gridSpan="2">
                  <a:txBody>
                    <a:bodyPr/>
                    <a:lstStyle/>
                    <a:p>
                      <a:pPr algn="l" rtl="0" fontAlgn="t"/>
                      <a:r>
                        <a:rPr lang="tr-TR" sz="700" u="none" strike="noStrike">
                          <a:effectLst/>
                        </a:rPr>
                        <a:t>KIM 111</a:t>
                      </a:r>
                      <a:endParaRPr lang="tr-TR" sz="700" b="0" i="0" u="none" strike="noStrike">
                        <a:solidFill>
                          <a:srgbClr val="000000"/>
                        </a:solidFill>
                        <a:effectLst/>
                        <a:latin typeface="Arial"/>
                      </a:endParaRPr>
                    </a:p>
                  </a:txBody>
                  <a:tcPr marL="8203" marR="8203" marT="8203" marB="0"/>
                </a:tc>
                <a:tc hMerge="1">
                  <a:txBody>
                    <a:bodyPr/>
                    <a:lstStyle/>
                    <a:p>
                      <a:endParaRPr lang="tr-TR"/>
                    </a:p>
                  </a:txBody>
                  <a:tcPr/>
                </a:tc>
                <a:tc>
                  <a:txBody>
                    <a:bodyPr/>
                    <a:lstStyle/>
                    <a:p>
                      <a:pPr algn="l" rtl="0" fontAlgn="t"/>
                      <a:r>
                        <a:rPr lang="tr-TR" sz="700" u="none" strike="noStrike">
                          <a:effectLst/>
                        </a:rPr>
                        <a:t>GENEL KİMYA - I</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3</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0</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3</a:t>
                      </a:r>
                      <a:endParaRPr lang="tr-TR" sz="700" b="0" i="0" u="none" strike="noStrike">
                        <a:solidFill>
                          <a:srgbClr val="000000"/>
                        </a:solidFill>
                        <a:effectLst/>
                        <a:latin typeface="Arial"/>
                      </a:endParaRPr>
                    </a:p>
                  </a:txBody>
                  <a:tcPr marL="8203" marR="8203" marT="8203" marB="0"/>
                </a:tc>
                <a:tc>
                  <a:txBody>
                    <a:bodyPr/>
                    <a:lstStyle/>
                    <a:p>
                      <a:pPr algn="l" rtl="0" fontAlgn="t"/>
                      <a:r>
                        <a:rPr lang="tr-TR" sz="700" u="none" strike="noStrike">
                          <a:effectLst/>
                        </a:rPr>
                        <a:t>Bölüm Dışı Zorunlu</a:t>
                      </a:r>
                      <a:endParaRPr lang="tr-TR" sz="700" b="0" i="0" u="none" strike="noStrike">
                        <a:solidFill>
                          <a:srgbClr val="000000"/>
                        </a:solidFill>
                        <a:effectLst/>
                        <a:latin typeface="Arial"/>
                      </a:endParaRPr>
                    </a:p>
                  </a:txBody>
                  <a:tcPr marL="8203" marR="8203" marT="8203" marB="0"/>
                </a:tc>
                <a:extLst>
                  <a:ext uri="{0D108BD9-81ED-4DB2-BD59-A6C34878D82A}">
                    <a16:rowId xmlns:a16="http://schemas.microsoft.com/office/drawing/2014/main" xmlns="" val="10010"/>
                  </a:ext>
                </a:extLst>
              </a:tr>
              <a:tr h="164052">
                <a:tc gridSpan="2">
                  <a:txBody>
                    <a:bodyPr/>
                    <a:lstStyle/>
                    <a:p>
                      <a:pPr algn="l" rtl="0" fontAlgn="t"/>
                      <a:r>
                        <a:rPr lang="tr-TR" sz="700" u="none" strike="noStrike">
                          <a:effectLst/>
                        </a:rPr>
                        <a:t>MAT 113</a:t>
                      </a:r>
                      <a:endParaRPr lang="tr-TR" sz="700" b="0" i="0" u="none" strike="noStrike">
                        <a:solidFill>
                          <a:srgbClr val="000000"/>
                        </a:solidFill>
                        <a:effectLst/>
                        <a:latin typeface="Arial"/>
                      </a:endParaRPr>
                    </a:p>
                  </a:txBody>
                  <a:tcPr marL="8203" marR="8203" marT="8203" marB="0"/>
                </a:tc>
                <a:tc hMerge="1">
                  <a:txBody>
                    <a:bodyPr/>
                    <a:lstStyle/>
                    <a:p>
                      <a:endParaRPr lang="tr-TR"/>
                    </a:p>
                  </a:txBody>
                  <a:tcPr/>
                </a:tc>
                <a:tc>
                  <a:txBody>
                    <a:bodyPr/>
                    <a:lstStyle/>
                    <a:p>
                      <a:pPr algn="l" rtl="0" fontAlgn="t"/>
                      <a:r>
                        <a:rPr lang="tr-TR" sz="700" u="none" strike="noStrike">
                          <a:effectLst/>
                        </a:rPr>
                        <a:t>GENEL MATEMATİK - I</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4</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0</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4</a:t>
                      </a:r>
                      <a:endParaRPr lang="tr-TR" sz="700" b="0" i="0" u="none" strike="noStrike">
                        <a:solidFill>
                          <a:srgbClr val="000000"/>
                        </a:solidFill>
                        <a:effectLst/>
                        <a:latin typeface="Arial"/>
                      </a:endParaRPr>
                    </a:p>
                  </a:txBody>
                  <a:tcPr marL="8203" marR="8203" marT="8203" marB="0"/>
                </a:tc>
                <a:tc>
                  <a:txBody>
                    <a:bodyPr/>
                    <a:lstStyle/>
                    <a:p>
                      <a:pPr algn="l" rtl="0" fontAlgn="t"/>
                      <a:r>
                        <a:rPr lang="tr-TR" sz="700" u="none" strike="noStrike">
                          <a:effectLst/>
                        </a:rPr>
                        <a:t>Bölüm Dışı Zorunlu</a:t>
                      </a:r>
                      <a:endParaRPr lang="tr-TR" sz="700" b="0" i="0" u="none" strike="noStrike">
                        <a:solidFill>
                          <a:srgbClr val="000000"/>
                        </a:solidFill>
                        <a:effectLst/>
                        <a:latin typeface="Arial"/>
                      </a:endParaRPr>
                    </a:p>
                  </a:txBody>
                  <a:tcPr marL="8203" marR="8203" marT="8203" marB="0"/>
                </a:tc>
                <a:extLst>
                  <a:ext uri="{0D108BD9-81ED-4DB2-BD59-A6C34878D82A}">
                    <a16:rowId xmlns:a16="http://schemas.microsoft.com/office/drawing/2014/main" xmlns="" val="10011"/>
                  </a:ext>
                </a:extLst>
              </a:tr>
              <a:tr h="164052">
                <a:tc gridSpan="2">
                  <a:txBody>
                    <a:bodyPr/>
                    <a:lstStyle/>
                    <a:p>
                      <a:pPr algn="l" rtl="0" fontAlgn="t"/>
                      <a:r>
                        <a:rPr lang="tr-TR" sz="700" u="none" strike="noStrike">
                          <a:effectLst/>
                        </a:rPr>
                        <a:t>TKD 101</a:t>
                      </a:r>
                      <a:endParaRPr lang="tr-TR" sz="700" b="0" i="0" u="none" strike="noStrike">
                        <a:solidFill>
                          <a:srgbClr val="000000"/>
                        </a:solidFill>
                        <a:effectLst/>
                        <a:latin typeface="Arial"/>
                      </a:endParaRPr>
                    </a:p>
                  </a:txBody>
                  <a:tcPr marL="8203" marR="8203" marT="8203" marB="0"/>
                </a:tc>
                <a:tc hMerge="1">
                  <a:txBody>
                    <a:bodyPr/>
                    <a:lstStyle/>
                    <a:p>
                      <a:endParaRPr lang="tr-TR"/>
                    </a:p>
                  </a:txBody>
                  <a:tcPr/>
                </a:tc>
                <a:tc>
                  <a:txBody>
                    <a:bodyPr/>
                    <a:lstStyle/>
                    <a:p>
                      <a:pPr algn="l" rtl="0" fontAlgn="t"/>
                      <a:r>
                        <a:rPr lang="tr-TR" sz="700" u="none" strike="noStrike">
                          <a:effectLst/>
                        </a:rPr>
                        <a:t>TÜRK DİLİ - I</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2</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0</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1,5</a:t>
                      </a:r>
                      <a:endParaRPr lang="tr-TR" sz="700" b="0" i="0" u="none" strike="noStrike">
                        <a:solidFill>
                          <a:srgbClr val="000000"/>
                        </a:solidFill>
                        <a:effectLst/>
                        <a:latin typeface="Arial"/>
                      </a:endParaRPr>
                    </a:p>
                  </a:txBody>
                  <a:tcPr marL="8203" marR="8203" marT="8203" marB="0"/>
                </a:tc>
                <a:tc>
                  <a:txBody>
                    <a:bodyPr/>
                    <a:lstStyle/>
                    <a:p>
                      <a:pPr algn="l" rtl="0" fontAlgn="t"/>
                      <a:r>
                        <a:rPr lang="tr-TR" sz="700" u="none" strike="noStrike">
                          <a:effectLst/>
                        </a:rPr>
                        <a:t>Ortak Zorunlu</a:t>
                      </a:r>
                      <a:endParaRPr lang="tr-TR" sz="700" b="0" i="0" u="none" strike="noStrike">
                        <a:solidFill>
                          <a:srgbClr val="000000"/>
                        </a:solidFill>
                        <a:effectLst/>
                        <a:latin typeface="Arial"/>
                      </a:endParaRPr>
                    </a:p>
                  </a:txBody>
                  <a:tcPr marL="8203" marR="8203" marT="8203" marB="0"/>
                </a:tc>
                <a:extLst>
                  <a:ext uri="{0D108BD9-81ED-4DB2-BD59-A6C34878D82A}">
                    <a16:rowId xmlns:a16="http://schemas.microsoft.com/office/drawing/2014/main" xmlns="" val="10012"/>
                  </a:ext>
                </a:extLst>
              </a:tr>
              <a:tr h="164052">
                <a:tc gridSpan="2">
                  <a:txBody>
                    <a:bodyPr/>
                    <a:lstStyle/>
                    <a:p>
                      <a:pPr algn="l" rtl="0" fontAlgn="t"/>
                      <a:r>
                        <a:rPr lang="tr-TR" sz="700" u="none" strike="noStrike">
                          <a:effectLst/>
                        </a:rPr>
                        <a:t> </a:t>
                      </a:r>
                      <a:endParaRPr lang="tr-TR" sz="700" b="0" i="0" u="none" strike="noStrike">
                        <a:solidFill>
                          <a:srgbClr val="000000"/>
                        </a:solidFill>
                        <a:effectLst/>
                        <a:latin typeface="Arial"/>
                      </a:endParaRPr>
                    </a:p>
                  </a:txBody>
                  <a:tcPr marL="8203" marR="8203" marT="8203" marB="0"/>
                </a:tc>
                <a:tc hMerge="1">
                  <a:txBody>
                    <a:bodyPr/>
                    <a:lstStyle/>
                    <a:p>
                      <a:endParaRPr lang="tr-TR"/>
                    </a:p>
                  </a:txBody>
                  <a:tcPr/>
                </a:tc>
                <a:tc>
                  <a:txBody>
                    <a:bodyPr/>
                    <a:lstStyle/>
                    <a:p>
                      <a:pPr algn="l" rtl="0" fontAlgn="t"/>
                      <a:r>
                        <a:rPr lang="tr-TR" sz="700" u="none" strike="noStrike">
                          <a:effectLst/>
                        </a:rPr>
                        <a:t>İsteğe Bağlı Seçmeli-1</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2</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0</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1,5</a:t>
                      </a:r>
                      <a:endParaRPr lang="tr-TR" sz="700" b="0" i="0" u="none" strike="noStrike">
                        <a:solidFill>
                          <a:srgbClr val="000000"/>
                        </a:solidFill>
                        <a:effectLst/>
                        <a:latin typeface="Arial"/>
                      </a:endParaRPr>
                    </a:p>
                  </a:txBody>
                  <a:tcPr marL="8203" marR="8203" marT="8203" marB="0"/>
                </a:tc>
                <a:tc>
                  <a:txBody>
                    <a:bodyPr/>
                    <a:lstStyle/>
                    <a:p>
                      <a:pPr algn="l" rtl="0" fontAlgn="t"/>
                      <a:r>
                        <a:rPr lang="tr-TR" sz="700" u="none" strike="noStrike">
                          <a:effectLst/>
                        </a:rPr>
                        <a:t>SEÇMELİ</a:t>
                      </a:r>
                      <a:endParaRPr lang="tr-TR" sz="700" b="0" i="0" u="none" strike="noStrike">
                        <a:solidFill>
                          <a:srgbClr val="000000"/>
                        </a:solidFill>
                        <a:effectLst/>
                        <a:latin typeface="Arial"/>
                      </a:endParaRPr>
                    </a:p>
                  </a:txBody>
                  <a:tcPr marL="8203" marR="8203" marT="8203" marB="0"/>
                </a:tc>
                <a:extLst>
                  <a:ext uri="{0D108BD9-81ED-4DB2-BD59-A6C34878D82A}">
                    <a16:rowId xmlns:a16="http://schemas.microsoft.com/office/drawing/2014/main" xmlns="" val="10013"/>
                  </a:ext>
                </a:extLst>
              </a:tr>
              <a:tr h="187019">
                <a:tc gridSpan="7">
                  <a:txBody>
                    <a:bodyPr/>
                    <a:lstStyle/>
                    <a:p>
                      <a:pPr algn="l" rtl="0" fontAlgn="t"/>
                      <a:r>
                        <a:rPr lang="tr-TR" sz="800" u="none" strike="noStrike">
                          <a:effectLst/>
                        </a:rPr>
                        <a:t>2. YARIYIL DERS PLANI</a:t>
                      </a:r>
                      <a:endParaRPr lang="tr-TR" sz="800" b="1" i="0" u="none" strike="noStrike">
                        <a:solidFill>
                          <a:srgbClr val="00008B"/>
                        </a:solidFill>
                        <a:effectLst/>
                        <a:latin typeface="Arial"/>
                      </a:endParaRPr>
                    </a:p>
                  </a:txBody>
                  <a:tcPr marL="8203" marR="8203" marT="8203" marB="0"/>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14"/>
                  </a:ext>
                </a:extLst>
              </a:tr>
              <a:tr h="164052">
                <a:tc gridSpan="2">
                  <a:txBody>
                    <a:bodyPr/>
                    <a:lstStyle/>
                    <a:p>
                      <a:pPr algn="ctr" rtl="0" fontAlgn="ctr"/>
                      <a:r>
                        <a:rPr lang="tr-TR" sz="800" u="none" strike="noStrike">
                          <a:effectLst/>
                        </a:rPr>
                        <a:t>KOD</a:t>
                      </a:r>
                      <a:endParaRPr lang="tr-TR" sz="800" b="1" i="0" u="none" strike="noStrike">
                        <a:solidFill>
                          <a:srgbClr val="800000"/>
                        </a:solidFill>
                        <a:effectLst/>
                        <a:latin typeface="Arial"/>
                      </a:endParaRPr>
                    </a:p>
                  </a:txBody>
                  <a:tcPr marL="8203" marR="8203" marT="8203" marB="0" anchor="ctr"/>
                </a:tc>
                <a:tc hMerge="1">
                  <a:txBody>
                    <a:bodyPr/>
                    <a:lstStyle/>
                    <a:p>
                      <a:endParaRPr lang="tr-TR"/>
                    </a:p>
                  </a:txBody>
                  <a:tcPr/>
                </a:tc>
                <a:tc>
                  <a:txBody>
                    <a:bodyPr/>
                    <a:lstStyle/>
                    <a:p>
                      <a:pPr algn="ctr" rtl="0" fontAlgn="ctr"/>
                      <a:r>
                        <a:rPr lang="tr-TR" sz="800" u="none" strike="noStrike">
                          <a:effectLst/>
                        </a:rPr>
                        <a:t>ADI</a:t>
                      </a:r>
                      <a:endParaRPr lang="tr-TR" sz="800" b="1" i="0" u="none" strike="noStrike">
                        <a:solidFill>
                          <a:srgbClr val="800000"/>
                        </a:solidFill>
                        <a:effectLst/>
                        <a:latin typeface="Arial"/>
                      </a:endParaRPr>
                    </a:p>
                  </a:txBody>
                  <a:tcPr marL="8203" marR="8203" marT="8203" marB="0" anchor="ctr"/>
                </a:tc>
                <a:tc>
                  <a:txBody>
                    <a:bodyPr/>
                    <a:lstStyle/>
                    <a:p>
                      <a:pPr algn="ctr" rtl="0" fontAlgn="ctr"/>
                      <a:r>
                        <a:rPr lang="tr-TR" sz="800" u="none" strike="noStrike">
                          <a:effectLst/>
                        </a:rPr>
                        <a:t>T</a:t>
                      </a:r>
                      <a:endParaRPr lang="tr-TR" sz="800" b="1" i="0" u="none" strike="noStrike">
                        <a:solidFill>
                          <a:srgbClr val="800000"/>
                        </a:solidFill>
                        <a:effectLst/>
                        <a:latin typeface="Arial"/>
                      </a:endParaRPr>
                    </a:p>
                  </a:txBody>
                  <a:tcPr marL="8203" marR="8203" marT="8203" marB="0" anchor="ctr"/>
                </a:tc>
                <a:tc>
                  <a:txBody>
                    <a:bodyPr/>
                    <a:lstStyle/>
                    <a:p>
                      <a:pPr algn="ctr" rtl="0" fontAlgn="ctr"/>
                      <a:r>
                        <a:rPr lang="tr-TR" sz="800" u="none" strike="noStrike">
                          <a:effectLst/>
                        </a:rPr>
                        <a:t>P</a:t>
                      </a:r>
                      <a:endParaRPr lang="tr-TR" sz="800" b="1" i="0" u="none" strike="noStrike">
                        <a:solidFill>
                          <a:srgbClr val="800000"/>
                        </a:solidFill>
                        <a:effectLst/>
                        <a:latin typeface="Arial"/>
                      </a:endParaRPr>
                    </a:p>
                  </a:txBody>
                  <a:tcPr marL="8203" marR="8203" marT="8203" marB="0" anchor="ctr"/>
                </a:tc>
                <a:tc>
                  <a:txBody>
                    <a:bodyPr/>
                    <a:lstStyle/>
                    <a:p>
                      <a:pPr algn="ctr" rtl="0" fontAlgn="ctr"/>
                      <a:r>
                        <a:rPr lang="tr-TR" sz="800" u="none" strike="noStrike">
                          <a:effectLst/>
                        </a:rPr>
                        <a:t>K (AKTS)</a:t>
                      </a:r>
                      <a:endParaRPr lang="tr-TR" sz="800" b="1" i="0" u="none" strike="noStrike">
                        <a:solidFill>
                          <a:srgbClr val="800000"/>
                        </a:solidFill>
                        <a:effectLst/>
                        <a:latin typeface="Arial"/>
                      </a:endParaRPr>
                    </a:p>
                  </a:txBody>
                  <a:tcPr marL="8203" marR="8203" marT="8203" marB="0" anchor="ctr"/>
                </a:tc>
                <a:tc>
                  <a:txBody>
                    <a:bodyPr/>
                    <a:lstStyle/>
                    <a:p>
                      <a:pPr algn="ctr" rtl="0" fontAlgn="ctr"/>
                      <a:r>
                        <a:rPr lang="tr-TR" sz="800" u="none" strike="noStrike">
                          <a:effectLst/>
                        </a:rPr>
                        <a:t>DERS TÜRÜ</a:t>
                      </a:r>
                      <a:endParaRPr lang="tr-TR" sz="800" b="1" i="0" u="none" strike="noStrike">
                        <a:solidFill>
                          <a:srgbClr val="800000"/>
                        </a:solidFill>
                        <a:effectLst/>
                        <a:latin typeface="Arial"/>
                      </a:endParaRPr>
                    </a:p>
                  </a:txBody>
                  <a:tcPr marL="8203" marR="8203" marT="8203" marB="0" anchor="ctr"/>
                </a:tc>
                <a:extLst>
                  <a:ext uri="{0D108BD9-81ED-4DB2-BD59-A6C34878D82A}">
                    <a16:rowId xmlns:a16="http://schemas.microsoft.com/office/drawing/2014/main" xmlns="" val="10015"/>
                  </a:ext>
                </a:extLst>
              </a:tr>
              <a:tr h="164052">
                <a:tc gridSpan="2">
                  <a:txBody>
                    <a:bodyPr/>
                    <a:lstStyle/>
                    <a:p>
                      <a:pPr algn="l" rtl="0" fontAlgn="t"/>
                      <a:r>
                        <a:rPr lang="tr-TR" sz="700" u="none" strike="noStrike">
                          <a:effectLst/>
                        </a:rPr>
                        <a:t>MTMM 102</a:t>
                      </a:r>
                      <a:endParaRPr lang="tr-TR" sz="700" b="0" i="0" u="none" strike="noStrike">
                        <a:solidFill>
                          <a:srgbClr val="000000"/>
                        </a:solidFill>
                        <a:effectLst/>
                        <a:latin typeface="Arial"/>
                      </a:endParaRPr>
                    </a:p>
                  </a:txBody>
                  <a:tcPr marL="8203" marR="8203" marT="8203" marB="0"/>
                </a:tc>
                <a:tc hMerge="1">
                  <a:txBody>
                    <a:bodyPr/>
                    <a:lstStyle/>
                    <a:p>
                      <a:endParaRPr lang="tr-TR"/>
                    </a:p>
                  </a:txBody>
                  <a:tcPr/>
                </a:tc>
                <a:tc>
                  <a:txBody>
                    <a:bodyPr/>
                    <a:lstStyle/>
                    <a:p>
                      <a:pPr algn="l" rtl="0" fontAlgn="t"/>
                      <a:r>
                        <a:rPr lang="tr-TR" sz="700" u="none" strike="noStrike">
                          <a:effectLst/>
                        </a:rPr>
                        <a:t>MÜHENDİSLİK MEKANİĞİ</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3</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0</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5</a:t>
                      </a:r>
                      <a:endParaRPr lang="tr-TR" sz="700" b="0" i="0" u="none" strike="noStrike">
                        <a:solidFill>
                          <a:srgbClr val="000000"/>
                        </a:solidFill>
                        <a:effectLst/>
                        <a:latin typeface="Arial"/>
                      </a:endParaRPr>
                    </a:p>
                  </a:txBody>
                  <a:tcPr marL="8203" marR="8203" marT="8203" marB="0"/>
                </a:tc>
                <a:tc>
                  <a:txBody>
                    <a:bodyPr/>
                    <a:lstStyle/>
                    <a:p>
                      <a:pPr algn="l" rtl="0" fontAlgn="t"/>
                      <a:r>
                        <a:rPr lang="tr-TR" sz="700" u="none" strike="noStrike">
                          <a:effectLst/>
                        </a:rPr>
                        <a:t>Zorunlu</a:t>
                      </a:r>
                      <a:endParaRPr lang="tr-TR" sz="700" b="0" i="0" u="none" strike="noStrike">
                        <a:solidFill>
                          <a:srgbClr val="000000"/>
                        </a:solidFill>
                        <a:effectLst/>
                        <a:latin typeface="Arial"/>
                      </a:endParaRPr>
                    </a:p>
                  </a:txBody>
                  <a:tcPr marL="8203" marR="8203" marT="8203" marB="0"/>
                </a:tc>
                <a:extLst>
                  <a:ext uri="{0D108BD9-81ED-4DB2-BD59-A6C34878D82A}">
                    <a16:rowId xmlns:a16="http://schemas.microsoft.com/office/drawing/2014/main" xmlns="" val="10016"/>
                  </a:ext>
                </a:extLst>
              </a:tr>
              <a:tr h="164052">
                <a:tc gridSpan="2">
                  <a:txBody>
                    <a:bodyPr/>
                    <a:lstStyle/>
                    <a:p>
                      <a:pPr algn="l" rtl="0" fontAlgn="t"/>
                      <a:r>
                        <a:rPr lang="tr-TR" sz="700" u="none" strike="noStrike">
                          <a:effectLst/>
                        </a:rPr>
                        <a:t>MTMM 104</a:t>
                      </a:r>
                      <a:endParaRPr lang="tr-TR" sz="700" b="0" i="0" u="none" strike="noStrike">
                        <a:solidFill>
                          <a:srgbClr val="000000"/>
                        </a:solidFill>
                        <a:effectLst/>
                        <a:latin typeface="Arial"/>
                      </a:endParaRPr>
                    </a:p>
                  </a:txBody>
                  <a:tcPr marL="8203" marR="8203" marT="8203" marB="0"/>
                </a:tc>
                <a:tc hMerge="1">
                  <a:txBody>
                    <a:bodyPr/>
                    <a:lstStyle/>
                    <a:p>
                      <a:endParaRPr lang="tr-TR"/>
                    </a:p>
                  </a:txBody>
                  <a:tcPr/>
                </a:tc>
                <a:tc>
                  <a:txBody>
                    <a:bodyPr/>
                    <a:lstStyle/>
                    <a:p>
                      <a:pPr algn="l" rtl="0" fontAlgn="t"/>
                      <a:r>
                        <a:rPr lang="tr-TR" sz="700" u="none" strike="noStrike">
                          <a:effectLst/>
                        </a:rPr>
                        <a:t>BİLGİSAYAR DESTEKLİ TEKNİK RESİM</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2</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2</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5</a:t>
                      </a:r>
                      <a:endParaRPr lang="tr-TR" sz="700" b="0" i="0" u="none" strike="noStrike">
                        <a:solidFill>
                          <a:srgbClr val="000000"/>
                        </a:solidFill>
                        <a:effectLst/>
                        <a:latin typeface="Arial"/>
                      </a:endParaRPr>
                    </a:p>
                  </a:txBody>
                  <a:tcPr marL="8203" marR="8203" marT="8203" marB="0"/>
                </a:tc>
                <a:tc>
                  <a:txBody>
                    <a:bodyPr/>
                    <a:lstStyle/>
                    <a:p>
                      <a:pPr algn="l" rtl="0" fontAlgn="t"/>
                      <a:r>
                        <a:rPr lang="tr-TR" sz="700" u="none" strike="noStrike">
                          <a:effectLst/>
                        </a:rPr>
                        <a:t>Zorunlu</a:t>
                      </a:r>
                      <a:endParaRPr lang="tr-TR" sz="700" b="0" i="0" u="none" strike="noStrike">
                        <a:solidFill>
                          <a:srgbClr val="000000"/>
                        </a:solidFill>
                        <a:effectLst/>
                        <a:latin typeface="Arial"/>
                      </a:endParaRPr>
                    </a:p>
                  </a:txBody>
                  <a:tcPr marL="8203" marR="8203" marT="8203" marB="0"/>
                </a:tc>
                <a:extLst>
                  <a:ext uri="{0D108BD9-81ED-4DB2-BD59-A6C34878D82A}">
                    <a16:rowId xmlns:a16="http://schemas.microsoft.com/office/drawing/2014/main" xmlns="" val="10017"/>
                  </a:ext>
                </a:extLst>
              </a:tr>
              <a:tr h="164052">
                <a:tc gridSpan="2">
                  <a:txBody>
                    <a:bodyPr/>
                    <a:lstStyle/>
                    <a:p>
                      <a:pPr algn="l" rtl="0" fontAlgn="t"/>
                      <a:r>
                        <a:rPr lang="tr-TR" sz="700" u="none" strike="noStrike">
                          <a:effectLst/>
                        </a:rPr>
                        <a:t>MTMM 106</a:t>
                      </a:r>
                      <a:endParaRPr lang="tr-TR" sz="700" b="0" i="0" u="none" strike="noStrike">
                        <a:solidFill>
                          <a:srgbClr val="000000"/>
                        </a:solidFill>
                        <a:effectLst/>
                        <a:latin typeface="Arial"/>
                      </a:endParaRPr>
                    </a:p>
                  </a:txBody>
                  <a:tcPr marL="8203" marR="8203" marT="8203" marB="0"/>
                </a:tc>
                <a:tc hMerge="1">
                  <a:txBody>
                    <a:bodyPr/>
                    <a:lstStyle/>
                    <a:p>
                      <a:endParaRPr lang="tr-TR"/>
                    </a:p>
                  </a:txBody>
                  <a:tcPr/>
                </a:tc>
                <a:tc>
                  <a:txBody>
                    <a:bodyPr/>
                    <a:lstStyle/>
                    <a:p>
                      <a:pPr algn="l" rtl="0" fontAlgn="t"/>
                      <a:r>
                        <a:rPr lang="tr-TR" sz="700" u="none" strike="noStrike">
                          <a:effectLst/>
                        </a:rPr>
                        <a:t>MALZEME İŞLEM LABARATUVARI</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2</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2</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5</a:t>
                      </a:r>
                      <a:endParaRPr lang="tr-TR" sz="700" b="0" i="0" u="none" strike="noStrike">
                        <a:solidFill>
                          <a:srgbClr val="000000"/>
                        </a:solidFill>
                        <a:effectLst/>
                        <a:latin typeface="Arial"/>
                      </a:endParaRPr>
                    </a:p>
                  </a:txBody>
                  <a:tcPr marL="8203" marR="8203" marT="8203" marB="0"/>
                </a:tc>
                <a:tc>
                  <a:txBody>
                    <a:bodyPr/>
                    <a:lstStyle/>
                    <a:p>
                      <a:pPr algn="l" rtl="0" fontAlgn="t"/>
                      <a:r>
                        <a:rPr lang="tr-TR" sz="700" u="none" strike="noStrike">
                          <a:effectLst/>
                        </a:rPr>
                        <a:t>Zorunlu</a:t>
                      </a:r>
                      <a:endParaRPr lang="tr-TR" sz="700" b="0" i="0" u="none" strike="noStrike">
                        <a:solidFill>
                          <a:srgbClr val="000000"/>
                        </a:solidFill>
                        <a:effectLst/>
                        <a:latin typeface="Arial"/>
                      </a:endParaRPr>
                    </a:p>
                  </a:txBody>
                  <a:tcPr marL="8203" marR="8203" marT="8203" marB="0"/>
                </a:tc>
                <a:extLst>
                  <a:ext uri="{0D108BD9-81ED-4DB2-BD59-A6C34878D82A}">
                    <a16:rowId xmlns:a16="http://schemas.microsoft.com/office/drawing/2014/main" xmlns="" val="10018"/>
                  </a:ext>
                </a:extLst>
              </a:tr>
              <a:tr h="164052">
                <a:tc gridSpan="2">
                  <a:txBody>
                    <a:bodyPr/>
                    <a:lstStyle/>
                    <a:p>
                      <a:pPr algn="l" rtl="0" fontAlgn="t"/>
                      <a:r>
                        <a:rPr lang="tr-TR" sz="700" u="none" strike="noStrike">
                          <a:effectLst/>
                        </a:rPr>
                        <a:t>FIZ 112</a:t>
                      </a:r>
                      <a:endParaRPr lang="tr-TR" sz="700" b="0" i="0" u="none" strike="noStrike">
                        <a:solidFill>
                          <a:srgbClr val="000000"/>
                        </a:solidFill>
                        <a:effectLst/>
                        <a:latin typeface="Arial"/>
                      </a:endParaRPr>
                    </a:p>
                  </a:txBody>
                  <a:tcPr marL="8203" marR="8203" marT="8203" marB="0"/>
                </a:tc>
                <a:tc hMerge="1">
                  <a:txBody>
                    <a:bodyPr/>
                    <a:lstStyle/>
                    <a:p>
                      <a:endParaRPr lang="tr-TR"/>
                    </a:p>
                  </a:txBody>
                  <a:tcPr/>
                </a:tc>
                <a:tc>
                  <a:txBody>
                    <a:bodyPr/>
                    <a:lstStyle/>
                    <a:p>
                      <a:pPr algn="l" rtl="0" fontAlgn="t"/>
                      <a:r>
                        <a:rPr lang="tr-TR" sz="700" u="none" strike="noStrike">
                          <a:effectLst/>
                        </a:rPr>
                        <a:t>GENEL FİZİK - II</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3</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0</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4</a:t>
                      </a:r>
                      <a:endParaRPr lang="tr-TR" sz="700" b="0" i="0" u="none" strike="noStrike">
                        <a:solidFill>
                          <a:srgbClr val="000000"/>
                        </a:solidFill>
                        <a:effectLst/>
                        <a:latin typeface="Arial"/>
                      </a:endParaRPr>
                    </a:p>
                  </a:txBody>
                  <a:tcPr marL="8203" marR="8203" marT="8203" marB="0"/>
                </a:tc>
                <a:tc>
                  <a:txBody>
                    <a:bodyPr/>
                    <a:lstStyle/>
                    <a:p>
                      <a:pPr algn="l" rtl="0" fontAlgn="t"/>
                      <a:r>
                        <a:rPr lang="tr-TR" sz="700" u="none" strike="noStrike">
                          <a:effectLst/>
                        </a:rPr>
                        <a:t>Bölüm Dışı Zorunlu</a:t>
                      </a:r>
                      <a:endParaRPr lang="tr-TR" sz="700" b="0" i="0" u="none" strike="noStrike">
                        <a:solidFill>
                          <a:srgbClr val="000000"/>
                        </a:solidFill>
                        <a:effectLst/>
                        <a:latin typeface="Arial"/>
                      </a:endParaRPr>
                    </a:p>
                  </a:txBody>
                  <a:tcPr marL="8203" marR="8203" marT="8203" marB="0"/>
                </a:tc>
                <a:extLst>
                  <a:ext uri="{0D108BD9-81ED-4DB2-BD59-A6C34878D82A}">
                    <a16:rowId xmlns:a16="http://schemas.microsoft.com/office/drawing/2014/main" xmlns="" val="10019"/>
                  </a:ext>
                </a:extLst>
              </a:tr>
              <a:tr h="164052">
                <a:tc gridSpan="2">
                  <a:txBody>
                    <a:bodyPr/>
                    <a:lstStyle/>
                    <a:p>
                      <a:pPr algn="l" rtl="0" fontAlgn="t"/>
                      <a:r>
                        <a:rPr lang="tr-TR" sz="700" u="none" strike="noStrike">
                          <a:effectLst/>
                        </a:rPr>
                        <a:t>ING 102</a:t>
                      </a:r>
                      <a:endParaRPr lang="tr-TR" sz="700" b="0" i="0" u="none" strike="noStrike">
                        <a:solidFill>
                          <a:srgbClr val="000000"/>
                        </a:solidFill>
                        <a:effectLst/>
                        <a:latin typeface="Arial"/>
                      </a:endParaRPr>
                    </a:p>
                  </a:txBody>
                  <a:tcPr marL="8203" marR="8203" marT="8203" marB="0"/>
                </a:tc>
                <a:tc hMerge="1">
                  <a:txBody>
                    <a:bodyPr/>
                    <a:lstStyle/>
                    <a:p>
                      <a:endParaRPr lang="tr-TR"/>
                    </a:p>
                  </a:txBody>
                  <a:tcPr/>
                </a:tc>
                <a:tc>
                  <a:txBody>
                    <a:bodyPr/>
                    <a:lstStyle/>
                    <a:p>
                      <a:pPr algn="l" rtl="0" fontAlgn="t"/>
                      <a:r>
                        <a:rPr lang="tr-TR" sz="700" u="none" strike="noStrike">
                          <a:effectLst/>
                        </a:rPr>
                        <a:t>İNGİLİZCE - II</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4</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0</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2,5</a:t>
                      </a:r>
                      <a:endParaRPr lang="tr-TR" sz="700" b="0" i="0" u="none" strike="noStrike">
                        <a:solidFill>
                          <a:srgbClr val="000000"/>
                        </a:solidFill>
                        <a:effectLst/>
                        <a:latin typeface="Arial"/>
                      </a:endParaRPr>
                    </a:p>
                  </a:txBody>
                  <a:tcPr marL="8203" marR="8203" marT="8203" marB="0"/>
                </a:tc>
                <a:tc>
                  <a:txBody>
                    <a:bodyPr/>
                    <a:lstStyle/>
                    <a:p>
                      <a:pPr algn="l" rtl="0" fontAlgn="t"/>
                      <a:r>
                        <a:rPr lang="tr-TR" sz="700" u="none" strike="noStrike">
                          <a:effectLst/>
                        </a:rPr>
                        <a:t>Ortak Zorunlu</a:t>
                      </a:r>
                      <a:endParaRPr lang="tr-TR" sz="700" b="0" i="0" u="none" strike="noStrike">
                        <a:solidFill>
                          <a:srgbClr val="000000"/>
                        </a:solidFill>
                        <a:effectLst/>
                        <a:latin typeface="Arial"/>
                      </a:endParaRPr>
                    </a:p>
                  </a:txBody>
                  <a:tcPr marL="8203" marR="8203" marT="8203" marB="0"/>
                </a:tc>
                <a:extLst>
                  <a:ext uri="{0D108BD9-81ED-4DB2-BD59-A6C34878D82A}">
                    <a16:rowId xmlns:a16="http://schemas.microsoft.com/office/drawing/2014/main" xmlns="" val="10020"/>
                  </a:ext>
                </a:extLst>
              </a:tr>
              <a:tr h="164052">
                <a:tc gridSpan="2">
                  <a:txBody>
                    <a:bodyPr/>
                    <a:lstStyle/>
                    <a:p>
                      <a:pPr algn="l" rtl="0" fontAlgn="t"/>
                      <a:r>
                        <a:rPr lang="tr-TR" sz="700" u="none" strike="noStrike">
                          <a:effectLst/>
                        </a:rPr>
                        <a:t>KIM 112</a:t>
                      </a:r>
                      <a:endParaRPr lang="tr-TR" sz="700" b="0" i="0" u="none" strike="noStrike">
                        <a:solidFill>
                          <a:srgbClr val="000000"/>
                        </a:solidFill>
                        <a:effectLst/>
                        <a:latin typeface="Arial"/>
                      </a:endParaRPr>
                    </a:p>
                  </a:txBody>
                  <a:tcPr marL="8203" marR="8203" marT="8203" marB="0"/>
                </a:tc>
                <a:tc hMerge="1">
                  <a:txBody>
                    <a:bodyPr/>
                    <a:lstStyle/>
                    <a:p>
                      <a:endParaRPr lang="tr-TR"/>
                    </a:p>
                  </a:txBody>
                  <a:tcPr/>
                </a:tc>
                <a:tc>
                  <a:txBody>
                    <a:bodyPr/>
                    <a:lstStyle/>
                    <a:p>
                      <a:pPr algn="l" rtl="0" fontAlgn="t"/>
                      <a:r>
                        <a:rPr lang="tr-TR" sz="700" u="none" strike="noStrike">
                          <a:effectLst/>
                        </a:rPr>
                        <a:t>GENEL KİMYA - II</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3</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0</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3</a:t>
                      </a:r>
                      <a:endParaRPr lang="tr-TR" sz="700" b="0" i="0" u="none" strike="noStrike">
                        <a:solidFill>
                          <a:srgbClr val="000000"/>
                        </a:solidFill>
                        <a:effectLst/>
                        <a:latin typeface="Arial"/>
                      </a:endParaRPr>
                    </a:p>
                  </a:txBody>
                  <a:tcPr marL="8203" marR="8203" marT="8203" marB="0"/>
                </a:tc>
                <a:tc>
                  <a:txBody>
                    <a:bodyPr/>
                    <a:lstStyle/>
                    <a:p>
                      <a:pPr algn="l" rtl="0" fontAlgn="t"/>
                      <a:r>
                        <a:rPr lang="tr-TR" sz="700" u="none" strike="noStrike">
                          <a:effectLst/>
                        </a:rPr>
                        <a:t>Bölüm Dışı Zorunlu</a:t>
                      </a:r>
                      <a:endParaRPr lang="tr-TR" sz="700" b="0" i="0" u="none" strike="noStrike">
                        <a:solidFill>
                          <a:srgbClr val="000000"/>
                        </a:solidFill>
                        <a:effectLst/>
                        <a:latin typeface="Arial"/>
                      </a:endParaRPr>
                    </a:p>
                  </a:txBody>
                  <a:tcPr marL="8203" marR="8203" marT="8203" marB="0"/>
                </a:tc>
                <a:extLst>
                  <a:ext uri="{0D108BD9-81ED-4DB2-BD59-A6C34878D82A}">
                    <a16:rowId xmlns:a16="http://schemas.microsoft.com/office/drawing/2014/main" xmlns="" val="10021"/>
                  </a:ext>
                </a:extLst>
              </a:tr>
              <a:tr h="164052">
                <a:tc gridSpan="2">
                  <a:txBody>
                    <a:bodyPr/>
                    <a:lstStyle/>
                    <a:p>
                      <a:pPr algn="l" rtl="0" fontAlgn="t"/>
                      <a:r>
                        <a:rPr lang="tr-TR" sz="700" u="none" strike="noStrike">
                          <a:effectLst/>
                        </a:rPr>
                        <a:t>MAT 114</a:t>
                      </a:r>
                      <a:endParaRPr lang="tr-TR" sz="700" b="0" i="0" u="none" strike="noStrike">
                        <a:solidFill>
                          <a:srgbClr val="000000"/>
                        </a:solidFill>
                        <a:effectLst/>
                        <a:latin typeface="Arial"/>
                      </a:endParaRPr>
                    </a:p>
                  </a:txBody>
                  <a:tcPr marL="8203" marR="8203" marT="8203" marB="0"/>
                </a:tc>
                <a:tc hMerge="1">
                  <a:txBody>
                    <a:bodyPr/>
                    <a:lstStyle/>
                    <a:p>
                      <a:endParaRPr lang="tr-TR"/>
                    </a:p>
                  </a:txBody>
                  <a:tcPr/>
                </a:tc>
                <a:tc>
                  <a:txBody>
                    <a:bodyPr/>
                    <a:lstStyle/>
                    <a:p>
                      <a:pPr algn="l" rtl="0" fontAlgn="t"/>
                      <a:r>
                        <a:rPr lang="tr-TR" sz="700" u="none" strike="noStrike">
                          <a:effectLst/>
                        </a:rPr>
                        <a:t>GENEL MATEMATİK - II</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4</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0</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4</a:t>
                      </a:r>
                      <a:endParaRPr lang="tr-TR" sz="700" b="0" i="0" u="none" strike="noStrike">
                        <a:solidFill>
                          <a:srgbClr val="000000"/>
                        </a:solidFill>
                        <a:effectLst/>
                        <a:latin typeface="Arial"/>
                      </a:endParaRPr>
                    </a:p>
                  </a:txBody>
                  <a:tcPr marL="8203" marR="8203" marT="8203" marB="0"/>
                </a:tc>
                <a:tc>
                  <a:txBody>
                    <a:bodyPr/>
                    <a:lstStyle/>
                    <a:p>
                      <a:pPr algn="l" rtl="0" fontAlgn="t"/>
                      <a:r>
                        <a:rPr lang="tr-TR" sz="700" u="none" strike="noStrike">
                          <a:effectLst/>
                        </a:rPr>
                        <a:t>Bölüm Dışı Zorunlu</a:t>
                      </a:r>
                      <a:endParaRPr lang="tr-TR" sz="700" b="0" i="0" u="none" strike="noStrike">
                        <a:solidFill>
                          <a:srgbClr val="000000"/>
                        </a:solidFill>
                        <a:effectLst/>
                        <a:latin typeface="Arial"/>
                      </a:endParaRPr>
                    </a:p>
                  </a:txBody>
                  <a:tcPr marL="8203" marR="8203" marT="8203" marB="0"/>
                </a:tc>
                <a:extLst>
                  <a:ext uri="{0D108BD9-81ED-4DB2-BD59-A6C34878D82A}">
                    <a16:rowId xmlns:a16="http://schemas.microsoft.com/office/drawing/2014/main" xmlns="" val="10022"/>
                  </a:ext>
                </a:extLst>
              </a:tr>
              <a:tr h="164052">
                <a:tc gridSpan="2">
                  <a:txBody>
                    <a:bodyPr/>
                    <a:lstStyle/>
                    <a:p>
                      <a:pPr algn="l" rtl="0" fontAlgn="t"/>
                      <a:r>
                        <a:rPr lang="tr-TR" sz="700" u="none" strike="noStrike">
                          <a:effectLst/>
                        </a:rPr>
                        <a:t>TKD 102</a:t>
                      </a:r>
                      <a:endParaRPr lang="tr-TR" sz="700" b="0" i="0" u="none" strike="noStrike">
                        <a:solidFill>
                          <a:srgbClr val="000000"/>
                        </a:solidFill>
                        <a:effectLst/>
                        <a:latin typeface="Arial"/>
                      </a:endParaRPr>
                    </a:p>
                  </a:txBody>
                  <a:tcPr marL="8203" marR="8203" marT="8203" marB="0"/>
                </a:tc>
                <a:tc hMerge="1">
                  <a:txBody>
                    <a:bodyPr/>
                    <a:lstStyle/>
                    <a:p>
                      <a:endParaRPr lang="tr-TR"/>
                    </a:p>
                  </a:txBody>
                  <a:tcPr/>
                </a:tc>
                <a:tc>
                  <a:txBody>
                    <a:bodyPr/>
                    <a:lstStyle/>
                    <a:p>
                      <a:pPr algn="l" rtl="0" fontAlgn="t"/>
                      <a:r>
                        <a:rPr lang="tr-TR" sz="700" u="none" strike="noStrike">
                          <a:effectLst/>
                        </a:rPr>
                        <a:t>TÜRK DİLİ - II</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2</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0</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1,5</a:t>
                      </a:r>
                      <a:endParaRPr lang="tr-TR" sz="700" b="0" i="0" u="none" strike="noStrike">
                        <a:solidFill>
                          <a:srgbClr val="000000"/>
                        </a:solidFill>
                        <a:effectLst/>
                        <a:latin typeface="Arial"/>
                      </a:endParaRPr>
                    </a:p>
                  </a:txBody>
                  <a:tcPr marL="8203" marR="8203" marT="8203" marB="0"/>
                </a:tc>
                <a:tc>
                  <a:txBody>
                    <a:bodyPr/>
                    <a:lstStyle/>
                    <a:p>
                      <a:pPr algn="l" rtl="0" fontAlgn="t"/>
                      <a:r>
                        <a:rPr lang="tr-TR" sz="700" u="none" strike="noStrike">
                          <a:effectLst/>
                        </a:rPr>
                        <a:t>Ortak Zorunlu</a:t>
                      </a:r>
                      <a:endParaRPr lang="tr-TR" sz="700" b="0" i="0" u="none" strike="noStrike">
                        <a:solidFill>
                          <a:srgbClr val="000000"/>
                        </a:solidFill>
                        <a:effectLst/>
                        <a:latin typeface="Arial"/>
                      </a:endParaRPr>
                    </a:p>
                  </a:txBody>
                  <a:tcPr marL="8203" marR="8203" marT="8203" marB="0"/>
                </a:tc>
                <a:extLst>
                  <a:ext uri="{0D108BD9-81ED-4DB2-BD59-A6C34878D82A}">
                    <a16:rowId xmlns:a16="http://schemas.microsoft.com/office/drawing/2014/main" xmlns="" val="10023"/>
                  </a:ext>
                </a:extLst>
              </a:tr>
              <a:tr h="164052">
                <a:tc gridSpan="2">
                  <a:txBody>
                    <a:bodyPr/>
                    <a:lstStyle/>
                    <a:p>
                      <a:pPr algn="l" rtl="0" fontAlgn="t"/>
                      <a:r>
                        <a:rPr lang="tr-TR" sz="700" u="none" strike="noStrike">
                          <a:effectLst/>
                        </a:rPr>
                        <a:t> </a:t>
                      </a:r>
                      <a:endParaRPr lang="tr-TR" sz="700" b="0" i="0" u="none" strike="noStrike">
                        <a:solidFill>
                          <a:srgbClr val="000000"/>
                        </a:solidFill>
                        <a:effectLst/>
                        <a:latin typeface="Arial"/>
                      </a:endParaRPr>
                    </a:p>
                  </a:txBody>
                  <a:tcPr marL="8203" marR="8203" marT="8203" marB="0"/>
                </a:tc>
                <a:tc hMerge="1">
                  <a:txBody>
                    <a:bodyPr/>
                    <a:lstStyle/>
                    <a:p>
                      <a:endParaRPr lang="tr-TR"/>
                    </a:p>
                  </a:txBody>
                  <a:tcPr/>
                </a:tc>
                <a:tc>
                  <a:txBody>
                    <a:bodyPr/>
                    <a:lstStyle/>
                    <a:p>
                      <a:pPr algn="l" rtl="0" fontAlgn="t"/>
                      <a:r>
                        <a:rPr lang="tr-TR" sz="700" u="none" strike="noStrike">
                          <a:effectLst/>
                        </a:rPr>
                        <a:t>İsteğe Bağlı Seçmeli-2</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2</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0</a:t>
                      </a:r>
                      <a:endParaRPr lang="tr-TR" sz="700" b="0" i="0" u="none" strike="noStrike">
                        <a:solidFill>
                          <a:srgbClr val="000000"/>
                        </a:solidFill>
                        <a:effectLst/>
                        <a:latin typeface="Arial"/>
                      </a:endParaRPr>
                    </a:p>
                  </a:txBody>
                  <a:tcPr marL="8203" marR="8203" marT="8203" marB="0"/>
                </a:tc>
                <a:tc>
                  <a:txBody>
                    <a:bodyPr/>
                    <a:lstStyle/>
                    <a:p>
                      <a:pPr algn="ctr" rtl="0" fontAlgn="t"/>
                      <a:r>
                        <a:rPr lang="tr-TR" sz="700" u="none" strike="noStrike">
                          <a:effectLst/>
                        </a:rPr>
                        <a:t>1,5</a:t>
                      </a:r>
                      <a:endParaRPr lang="tr-TR" sz="700" b="0" i="0" u="none" strike="noStrike">
                        <a:solidFill>
                          <a:srgbClr val="000000"/>
                        </a:solidFill>
                        <a:effectLst/>
                        <a:latin typeface="Arial"/>
                      </a:endParaRPr>
                    </a:p>
                  </a:txBody>
                  <a:tcPr marL="8203" marR="8203" marT="8203" marB="0"/>
                </a:tc>
                <a:tc>
                  <a:txBody>
                    <a:bodyPr/>
                    <a:lstStyle/>
                    <a:p>
                      <a:pPr algn="l" rtl="0" fontAlgn="t"/>
                      <a:r>
                        <a:rPr lang="tr-TR" sz="700" u="none" strike="noStrike" dirty="0">
                          <a:effectLst/>
                        </a:rPr>
                        <a:t>SEÇMELİ</a:t>
                      </a:r>
                      <a:endParaRPr lang="tr-TR" sz="700" b="0" i="0" u="none" strike="noStrike" dirty="0">
                        <a:solidFill>
                          <a:srgbClr val="000000"/>
                        </a:solidFill>
                        <a:effectLst/>
                        <a:latin typeface="Arial"/>
                      </a:endParaRPr>
                    </a:p>
                  </a:txBody>
                  <a:tcPr marL="8203" marR="8203" marT="8203" marB="0"/>
                </a:tc>
                <a:extLst>
                  <a:ext uri="{0D108BD9-81ED-4DB2-BD59-A6C34878D82A}">
                    <a16:rowId xmlns:a16="http://schemas.microsoft.com/office/drawing/2014/main" xmlns="" val="10024"/>
                  </a:ext>
                </a:extLst>
              </a:tr>
            </a:tbl>
          </a:graphicData>
        </a:graphic>
      </p:graphicFrame>
    </p:spTree>
    <p:extLst>
      <p:ext uri="{BB962C8B-B14F-4D97-AF65-F5344CB8AC3E}">
        <p14:creationId xmlns:p14="http://schemas.microsoft.com/office/powerpoint/2010/main" val="373661972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a:extLst>
              <a:ext uri="{FF2B5EF4-FFF2-40B4-BE49-F238E27FC236}">
                <a16:creationId xmlns:a16="http://schemas.microsoft.com/office/drawing/2014/main" xmlns="" id="{EB20ACBE-2329-4370-AC2D-29113DAE05F4}"/>
              </a:ext>
            </a:extLst>
          </p:cNvPr>
          <p:cNvSpPr>
            <a:spLocks noGrp="1"/>
          </p:cNvSpPr>
          <p:nvPr>
            <p:ph type="subTitle" idx="4294967295"/>
          </p:nvPr>
        </p:nvSpPr>
        <p:spPr>
          <a:xfrm>
            <a:off x="2056729" y="1943593"/>
            <a:ext cx="8035074" cy="4119004"/>
          </a:xfrm>
        </p:spPr>
        <p:txBody>
          <a:bodyPr rtlCol="0">
            <a:normAutofit/>
          </a:bodyPr>
          <a:lstStyle/>
          <a:p>
            <a:pPr marL="342900" indent="-342900">
              <a:lnSpc>
                <a:spcPct val="80000"/>
              </a:lnSpc>
              <a:buClr>
                <a:schemeClr val="accent6">
                  <a:lumMod val="75000"/>
                </a:schemeClr>
              </a:buClr>
              <a:buFont typeface="Wingdings" panose="05000000000000000000" pitchFamily="2" charset="2"/>
              <a:buChar char="§"/>
              <a:defRPr/>
            </a:pPr>
            <a:endParaRPr lang="tr-TR" altLang="tr-TR" sz="2000" b="1" dirty="0">
              <a:solidFill>
                <a:srgbClr val="193CCF"/>
              </a:solidFill>
              <a:latin typeface="Arial" charset="0"/>
            </a:endParaRPr>
          </a:p>
        </p:txBody>
      </p:sp>
      <p:sp>
        <p:nvSpPr>
          <p:cNvPr id="5" name="Rectangle 3">
            <a:extLst>
              <a:ext uri="{FF2B5EF4-FFF2-40B4-BE49-F238E27FC236}">
                <a16:creationId xmlns:a16="http://schemas.microsoft.com/office/drawing/2014/main" xmlns="" id="{C901E5A1-2E4A-4A64-BFC2-E750EE6F6918}"/>
              </a:ext>
            </a:extLst>
          </p:cNvPr>
          <p:cNvSpPr txBox="1">
            <a:spLocks/>
          </p:cNvSpPr>
          <p:nvPr/>
        </p:nvSpPr>
        <p:spPr bwMode="auto">
          <a:xfrm>
            <a:off x="1686048" y="120358"/>
            <a:ext cx="8229600" cy="1143000"/>
          </a:xfrm>
          <a:prstGeom prst="rect">
            <a:avLst/>
          </a:prstGeom>
          <a:noFill/>
          <a:ln>
            <a:noFill/>
          </a:ln>
        </p:spPr>
        <p:txBody>
          <a:bodyPr lIns="91425" tIns="91425" rIns="91425" bIns="91425" anchor="t" anchorCtr="0">
            <a:normAutofit/>
          </a:bodyPr>
          <a:lstStyle>
            <a:defPPr marR="0" lvl="0" algn="l" rtl="0">
              <a:lnSpc>
                <a:spcPct val="100000"/>
              </a:lnSpc>
              <a:spcBef>
                <a:spcPts val="0"/>
              </a:spcBef>
              <a:spcAft>
                <a:spcPts val="0"/>
              </a:spcAft>
            </a:defPPr>
            <a:lvl1pPr marL="182880" marR="0" lvl="0" indent="0" fontAlgn="auto">
              <a:lnSpc>
                <a:spcPct val="100000"/>
              </a:lnSpc>
              <a:spcBef>
                <a:spcPct val="0"/>
              </a:spcBef>
              <a:spcAft>
                <a:spcPts val="0"/>
              </a:spcAft>
              <a:buClr>
                <a:schemeClr val="accent6">
                  <a:lumMod val="75000"/>
                </a:schemeClr>
              </a:buClr>
              <a:buSzPct val="128000"/>
              <a:buFont typeface="Georgia" panose="02040502050405020303" pitchFamily="18" charset="0"/>
              <a:buNone/>
              <a:defRPr sz="2400" b="1" i="0" u="none" strike="noStrike" cap="none">
                <a:solidFill>
                  <a:srgbClr val="FFFFFF"/>
                </a:solidFill>
                <a:effectLst>
                  <a:outerShdw blurRad="38100" dist="38100" dir="2700000" algn="tl">
                    <a:srgbClr val="000000">
                      <a:alpha val="43137"/>
                    </a:srgbClr>
                  </a:outerShdw>
                </a:effectLst>
                <a:latin typeface="Raleway"/>
                <a:ea typeface="+mj-ea"/>
                <a:cs typeface="+mj-cs"/>
                <a:sym typeface="Raleway"/>
              </a:defRPr>
            </a:lvl1pPr>
            <a:lvl2pPr lvl="1">
              <a:spcBef>
                <a:spcPts val="0"/>
              </a:spcBef>
              <a:buClr>
                <a:srgbClr val="FFFFFF"/>
              </a:buClr>
              <a:buSzPct val="100000"/>
              <a:buFont typeface="Raleway"/>
              <a:buNone/>
              <a:defRPr sz="2400" b="1">
                <a:solidFill>
                  <a:srgbClr val="FFFFFF"/>
                </a:solidFill>
                <a:latin typeface="Raleway"/>
                <a:ea typeface="Raleway"/>
                <a:cs typeface="Raleway"/>
                <a:sym typeface="Raleway"/>
              </a:defRPr>
            </a:lvl2pPr>
            <a:lvl3pPr lvl="2">
              <a:spcBef>
                <a:spcPts val="0"/>
              </a:spcBef>
              <a:buClr>
                <a:srgbClr val="FFFFFF"/>
              </a:buClr>
              <a:buSzPct val="100000"/>
              <a:buFont typeface="Raleway"/>
              <a:buNone/>
              <a:defRPr sz="2400" b="1">
                <a:solidFill>
                  <a:srgbClr val="FFFFFF"/>
                </a:solidFill>
                <a:latin typeface="Raleway"/>
                <a:ea typeface="Raleway"/>
                <a:cs typeface="Raleway"/>
                <a:sym typeface="Raleway"/>
              </a:defRPr>
            </a:lvl3pPr>
            <a:lvl4pPr lvl="3">
              <a:spcBef>
                <a:spcPts val="0"/>
              </a:spcBef>
              <a:buClr>
                <a:srgbClr val="FFFFFF"/>
              </a:buClr>
              <a:buSzPct val="100000"/>
              <a:buFont typeface="Raleway"/>
              <a:buNone/>
              <a:defRPr sz="2400" b="1">
                <a:solidFill>
                  <a:srgbClr val="FFFFFF"/>
                </a:solidFill>
                <a:latin typeface="Raleway"/>
                <a:ea typeface="Raleway"/>
                <a:cs typeface="Raleway"/>
                <a:sym typeface="Raleway"/>
              </a:defRPr>
            </a:lvl4pPr>
            <a:lvl5pPr lvl="4">
              <a:spcBef>
                <a:spcPts val="0"/>
              </a:spcBef>
              <a:buClr>
                <a:srgbClr val="FFFFFF"/>
              </a:buClr>
              <a:buSzPct val="100000"/>
              <a:buFont typeface="Raleway"/>
              <a:buNone/>
              <a:defRPr sz="2400" b="1">
                <a:solidFill>
                  <a:srgbClr val="FFFFFF"/>
                </a:solidFill>
                <a:latin typeface="Raleway"/>
                <a:ea typeface="Raleway"/>
                <a:cs typeface="Raleway"/>
                <a:sym typeface="Raleway"/>
              </a:defRPr>
            </a:lvl5pPr>
            <a:lvl6pPr lvl="5">
              <a:spcBef>
                <a:spcPts val="0"/>
              </a:spcBef>
              <a:buClr>
                <a:srgbClr val="FFFFFF"/>
              </a:buClr>
              <a:buSzPct val="100000"/>
              <a:buFont typeface="Raleway"/>
              <a:buNone/>
              <a:defRPr sz="2400" b="1">
                <a:solidFill>
                  <a:srgbClr val="FFFFFF"/>
                </a:solidFill>
                <a:latin typeface="Raleway"/>
                <a:ea typeface="Raleway"/>
                <a:cs typeface="Raleway"/>
                <a:sym typeface="Raleway"/>
              </a:defRPr>
            </a:lvl6pPr>
            <a:lvl7pPr lvl="6">
              <a:spcBef>
                <a:spcPts val="0"/>
              </a:spcBef>
              <a:buClr>
                <a:srgbClr val="FFFFFF"/>
              </a:buClr>
              <a:buSzPct val="100000"/>
              <a:buFont typeface="Raleway"/>
              <a:buNone/>
              <a:defRPr sz="2400" b="1">
                <a:solidFill>
                  <a:srgbClr val="FFFFFF"/>
                </a:solidFill>
                <a:latin typeface="Raleway"/>
                <a:ea typeface="Raleway"/>
                <a:cs typeface="Raleway"/>
                <a:sym typeface="Raleway"/>
              </a:defRPr>
            </a:lvl7pPr>
            <a:lvl8pPr lvl="7">
              <a:spcBef>
                <a:spcPts val="0"/>
              </a:spcBef>
              <a:buClr>
                <a:srgbClr val="FFFFFF"/>
              </a:buClr>
              <a:buSzPct val="100000"/>
              <a:buFont typeface="Raleway"/>
              <a:buNone/>
              <a:defRPr sz="2400" b="1">
                <a:solidFill>
                  <a:srgbClr val="FFFFFF"/>
                </a:solidFill>
                <a:latin typeface="Raleway"/>
                <a:ea typeface="Raleway"/>
                <a:cs typeface="Raleway"/>
                <a:sym typeface="Raleway"/>
              </a:defRPr>
            </a:lvl8pPr>
            <a:lvl9pPr lvl="8">
              <a:spcBef>
                <a:spcPts val="0"/>
              </a:spcBef>
              <a:buClr>
                <a:srgbClr val="FFFFFF"/>
              </a:buClr>
              <a:buSzPct val="100000"/>
              <a:buFont typeface="Raleway"/>
              <a:buNone/>
              <a:defRPr sz="2400" b="1">
                <a:solidFill>
                  <a:srgbClr val="FFFFFF"/>
                </a:solidFill>
                <a:latin typeface="Raleway"/>
                <a:ea typeface="Raleway"/>
                <a:cs typeface="Raleway"/>
                <a:sym typeface="Raleway"/>
              </a:defRPr>
            </a:lvl9pPr>
          </a:lstStyle>
          <a:p>
            <a:r>
              <a:rPr lang="tr-TR" dirty="0"/>
              <a:t>Metalurji ve Malzeme Mühendisliği</a:t>
            </a:r>
          </a:p>
          <a:p>
            <a:r>
              <a:rPr lang="tr-TR" dirty="0"/>
              <a:t>Müfredatı</a:t>
            </a:r>
          </a:p>
        </p:txBody>
      </p:sp>
      <p:graphicFrame>
        <p:nvGraphicFramePr>
          <p:cNvPr id="2" name="Tablo 1"/>
          <p:cNvGraphicFramePr>
            <a:graphicFrameLocks noGrp="1"/>
          </p:cNvGraphicFramePr>
          <p:nvPr/>
        </p:nvGraphicFramePr>
        <p:xfrm>
          <a:off x="3289126" y="2179964"/>
          <a:ext cx="5638800" cy="4053840"/>
        </p:xfrm>
        <a:graphic>
          <a:graphicData uri="http://schemas.openxmlformats.org/drawingml/2006/table">
            <a:tbl>
              <a:tblPr>
                <a:tableStyleId>{5C22544A-7EE6-4342-B048-85BDC9FD1C3A}</a:tableStyleId>
              </a:tblPr>
              <a:tblGrid>
                <a:gridCol w="656855">
                  <a:extLst>
                    <a:ext uri="{9D8B030D-6E8A-4147-A177-3AD203B41FA5}">
                      <a16:colId xmlns:a16="http://schemas.microsoft.com/office/drawing/2014/main" xmlns="" val="20000"/>
                    </a:ext>
                  </a:extLst>
                </a:gridCol>
                <a:gridCol w="2690885">
                  <a:extLst>
                    <a:ext uri="{9D8B030D-6E8A-4147-A177-3AD203B41FA5}">
                      <a16:colId xmlns:a16="http://schemas.microsoft.com/office/drawing/2014/main" xmlns="" val="20001"/>
                    </a:ext>
                  </a:extLst>
                </a:gridCol>
                <a:gridCol w="342707">
                  <a:extLst>
                    <a:ext uri="{9D8B030D-6E8A-4147-A177-3AD203B41FA5}">
                      <a16:colId xmlns:a16="http://schemas.microsoft.com/office/drawing/2014/main" xmlns="" val="20002"/>
                    </a:ext>
                  </a:extLst>
                </a:gridCol>
                <a:gridCol w="330014">
                  <a:extLst>
                    <a:ext uri="{9D8B030D-6E8A-4147-A177-3AD203B41FA5}">
                      <a16:colId xmlns:a16="http://schemas.microsoft.com/office/drawing/2014/main" xmlns="" val="20003"/>
                    </a:ext>
                  </a:extLst>
                </a:gridCol>
                <a:gridCol w="637816">
                  <a:extLst>
                    <a:ext uri="{9D8B030D-6E8A-4147-A177-3AD203B41FA5}">
                      <a16:colId xmlns:a16="http://schemas.microsoft.com/office/drawing/2014/main" xmlns="" val="20004"/>
                    </a:ext>
                  </a:extLst>
                </a:gridCol>
                <a:gridCol w="980523">
                  <a:extLst>
                    <a:ext uri="{9D8B030D-6E8A-4147-A177-3AD203B41FA5}">
                      <a16:colId xmlns:a16="http://schemas.microsoft.com/office/drawing/2014/main" xmlns="" val="20005"/>
                    </a:ext>
                  </a:extLst>
                </a:gridCol>
              </a:tblGrid>
              <a:tr h="217170">
                <a:tc gridSpan="6">
                  <a:txBody>
                    <a:bodyPr/>
                    <a:lstStyle/>
                    <a:p>
                      <a:pPr algn="l" rtl="0" fontAlgn="t"/>
                      <a:r>
                        <a:rPr lang="tr-TR" sz="900" u="none" strike="noStrike">
                          <a:effectLst/>
                        </a:rPr>
                        <a:t>3. YARIYIL DERS PLANI</a:t>
                      </a:r>
                      <a:endParaRPr lang="tr-TR" sz="900" b="1" i="0" u="none" strike="noStrike">
                        <a:solidFill>
                          <a:srgbClr val="00008B"/>
                        </a:solidFill>
                        <a:effectLst/>
                        <a:latin typeface="Arial"/>
                      </a:endParaRPr>
                    </a:p>
                  </a:txBody>
                  <a:tcPr marL="9525" marR="9525" marT="9525" marB="0"/>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00"/>
                  </a:ext>
                </a:extLst>
              </a:tr>
              <a:tr h="190500">
                <a:tc>
                  <a:txBody>
                    <a:bodyPr/>
                    <a:lstStyle/>
                    <a:p>
                      <a:pPr algn="ctr" rtl="0" fontAlgn="ctr"/>
                      <a:r>
                        <a:rPr lang="tr-TR" sz="900" u="none" strike="noStrike">
                          <a:effectLst/>
                        </a:rPr>
                        <a:t>KOD</a:t>
                      </a:r>
                      <a:endParaRPr lang="tr-TR" sz="900" b="1" i="0" u="none" strike="noStrike">
                        <a:solidFill>
                          <a:srgbClr val="800000"/>
                        </a:solidFill>
                        <a:effectLst/>
                        <a:latin typeface="Arial"/>
                      </a:endParaRPr>
                    </a:p>
                  </a:txBody>
                  <a:tcPr marL="9525" marR="9525" marT="9525" marB="0" anchor="ctr"/>
                </a:tc>
                <a:tc>
                  <a:txBody>
                    <a:bodyPr/>
                    <a:lstStyle/>
                    <a:p>
                      <a:pPr algn="ctr" rtl="0" fontAlgn="ctr"/>
                      <a:r>
                        <a:rPr lang="tr-TR" sz="900" u="none" strike="noStrike">
                          <a:effectLst/>
                        </a:rPr>
                        <a:t>ADI</a:t>
                      </a:r>
                      <a:endParaRPr lang="tr-TR" sz="900" b="1" i="0" u="none" strike="noStrike">
                        <a:solidFill>
                          <a:srgbClr val="800000"/>
                        </a:solidFill>
                        <a:effectLst/>
                        <a:latin typeface="Arial"/>
                      </a:endParaRPr>
                    </a:p>
                  </a:txBody>
                  <a:tcPr marL="9525" marR="9525" marT="9525" marB="0" anchor="ctr"/>
                </a:tc>
                <a:tc>
                  <a:txBody>
                    <a:bodyPr/>
                    <a:lstStyle/>
                    <a:p>
                      <a:pPr algn="ctr" rtl="0" fontAlgn="ctr"/>
                      <a:r>
                        <a:rPr lang="tr-TR" sz="900" u="none" strike="noStrike">
                          <a:effectLst/>
                        </a:rPr>
                        <a:t>T</a:t>
                      </a:r>
                      <a:endParaRPr lang="tr-TR" sz="900" b="1" i="0" u="none" strike="noStrike">
                        <a:solidFill>
                          <a:srgbClr val="800000"/>
                        </a:solidFill>
                        <a:effectLst/>
                        <a:latin typeface="Arial"/>
                      </a:endParaRPr>
                    </a:p>
                  </a:txBody>
                  <a:tcPr marL="9525" marR="9525" marT="9525" marB="0" anchor="ctr"/>
                </a:tc>
                <a:tc>
                  <a:txBody>
                    <a:bodyPr/>
                    <a:lstStyle/>
                    <a:p>
                      <a:pPr algn="ctr" rtl="0" fontAlgn="ctr"/>
                      <a:r>
                        <a:rPr lang="tr-TR" sz="900" u="none" strike="noStrike">
                          <a:effectLst/>
                        </a:rPr>
                        <a:t>P</a:t>
                      </a:r>
                      <a:endParaRPr lang="tr-TR" sz="900" b="1" i="0" u="none" strike="noStrike">
                        <a:solidFill>
                          <a:srgbClr val="800000"/>
                        </a:solidFill>
                        <a:effectLst/>
                        <a:latin typeface="Arial"/>
                      </a:endParaRPr>
                    </a:p>
                  </a:txBody>
                  <a:tcPr marL="9525" marR="9525" marT="9525" marB="0" anchor="ctr"/>
                </a:tc>
                <a:tc>
                  <a:txBody>
                    <a:bodyPr/>
                    <a:lstStyle/>
                    <a:p>
                      <a:pPr algn="ctr" rtl="0" fontAlgn="ctr"/>
                      <a:r>
                        <a:rPr lang="tr-TR" sz="900" u="none" strike="noStrike">
                          <a:effectLst/>
                        </a:rPr>
                        <a:t>K (AKTS)</a:t>
                      </a:r>
                      <a:endParaRPr lang="tr-TR" sz="900" b="1" i="0" u="none" strike="noStrike">
                        <a:solidFill>
                          <a:srgbClr val="800000"/>
                        </a:solidFill>
                        <a:effectLst/>
                        <a:latin typeface="Arial"/>
                      </a:endParaRPr>
                    </a:p>
                  </a:txBody>
                  <a:tcPr marL="9525" marR="9525" marT="9525" marB="0" anchor="ctr"/>
                </a:tc>
                <a:tc>
                  <a:txBody>
                    <a:bodyPr/>
                    <a:lstStyle/>
                    <a:p>
                      <a:pPr algn="ctr" rtl="0" fontAlgn="ctr"/>
                      <a:r>
                        <a:rPr lang="tr-TR" sz="900" u="none" strike="noStrike">
                          <a:effectLst/>
                        </a:rPr>
                        <a:t>DERS TÜRÜ</a:t>
                      </a:r>
                      <a:endParaRPr lang="tr-TR" sz="900" b="1" i="0" u="none" strike="noStrike">
                        <a:solidFill>
                          <a:srgbClr val="800000"/>
                        </a:solidFill>
                        <a:effectLst/>
                        <a:latin typeface="Arial"/>
                      </a:endParaRPr>
                    </a:p>
                  </a:txBody>
                  <a:tcPr marL="9525" marR="9525" marT="9525" marB="0" anchor="ctr"/>
                </a:tc>
                <a:extLst>
                  <a:ext uri="{0D108BD9-81ED-4DB2-BD59-A6C34878D82A}">
                    <a16:rowId xmlns:a16="http://schemas.microsoft.com/office/drawing/2014/main" xmlns="" val="10001"/>
                  </a:ext>
                </a:extLst>
              </a:tr>
              <a:tr h="190500">
                <a:tc>
                  <a:txBody>
                    <a:bodyPr/>
                    <a:lstStyle/>
                    <a:p>
                      <a:pPr algn="l" rtl="0" fontAlgn="t"/>
                      <a:r>
                        <a:rPr lang="tr-TR" sz="800" u="none" strike="noStrike">
                          <a:effectLst/>
                        </a:rPr>
                        <a:t>ATI 101</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ATATÜRK İLKELERİ VE İNKILAP TARİHİ - I</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2</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0</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1,5</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Zorunlu</a:t>
                      </a:r>
                      <a:endParaRPr lang="tr-TR" sz="8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02"/>
                  </a:ext>
                </a:extLst>
              </a:tr>
              <a:tr h="190500">
                <a:tc>
                  <a:txBody>
                    <a:bodyPr/>
                    <a:lstStyle/>
                    <a:p>
                      <a:pPr algn="l" rtl="0" fontAlgn="t"/>
                      <a:r>
                        <a:rPr lang="tr-TR" sz="800" u="none" strike="noStrike">
                          <a:effectLst/>
                        </a:rPr>
                        <a:t>MAT 219</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DİFERANSİYEL DENKLEMLER</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2</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2</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4</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Zorunlu</a:t>
                      </a:r>
                      <a:endParaRPr lang="tr-TR" sz="8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03"/>
                  </a:ext>
                </a:extLst>
              </a:tr>
              <a:tr h="190500">
                <a:tc>
                  <a:txBody>
                    <a:bodyPr/>
                    <a:lstStyle/>
                    <a:p>
                      <a:pPr algn="l" rtl="0" fontAlgn="t"/>
                      <a:r>
                        <a:rPr lang="tr-TR" sz="800" u="none" strike="noStrike">
                          <a:effectLst/>
                        </a:rPr>
                        <a:t>MTMM 221</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METALURJİ TERMODİNAMİİĞİ I</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3</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0</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4</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Zorunlu</a:t>
                      </a:r>
                      <a:endParaRPr lang="tr-TR" sz="8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04"/>
                  </a:ext>
                </a:extLst>
              </a:tr>
              <a:tr h="190500">
                <a:tc>
                  <a:txBody>
                    <a:bodyPr/>
                    <a:lstStyle/>
                    <a:p>
                      <a:pPr algn="l" rtl="0" fontAlgn="t"/>
                      <a:r>
                        <a:rPr lang="tr-TR" sz="800" u="none" strike="noStrike">
                          <a:effectLst/>
                        </a:rPr>
                        <a:t>MTMM 223</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MALZEME BİLGİSİ-1</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3</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0</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4</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Zorunlu</a:t>
                      </a:r>
                      <a:endParaRPr lang="tr-TR" sz="8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05"/>
                  </a:ext>
                </a:extLst>
              </a:tr>
              <a:tr h="190500">
                <a:tc>
                  <a:txBody>
                    <a:bodyPr/>
                    <a:lstStyle/>
                    <a:p>
                      <a:pPr algn="l" rtl="0" fontAlgn="t"/>
                      <a:r>
                        <a:rPr lang="tr-TR" sz="800" u="none" strike="noStrike">
                          <a:effectLst/>
                        </a:rPr>
                        <a:t>MTMM 225</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MALZEMELERİN MEKANİK DAVRANIŞLARI</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3</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0</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4</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Zorunlu</a:t>
                      </a:r>
                      <a:endParaRPr lang="tr-TR" sz="8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06"/>
                  </a:ext>
                </a:extLst>
              </a:tr>
              <a:tr h="190500">
                <a:tc>
                  <a:txBody>
                    <a:bodyPr/>
                    <a:lstStyle/>
                    <a:p>
                      <a:pPr algn="l" rtl="0" fontAlgn="t"/>
                      <a:r>
                        <a:rPr lang="tr-TR" sz="800" u="none" strike="noStrike">
                          <a:effectLst/>
                        </a:rPr>
                        <a:t>MTMM 227</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MÜHENDİSLİK ETİĞİ</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2</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0</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3</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Zorunlu</a:t>
                      </a:r>
                      <a:endParaRPr lang="tr-TR" sz="8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07"/>
                  </a:ext>
                </a:extLst>
              </a:tr>
              <a:tr h="190500">
                <a:tc>
                  <a:txBody>
                    <a:bodyPr/>
                    <a:lstStyle/>
                    <a:p>
                      <a:pPr algn="l" rtl="0" fontAlgn="t"/>
                      <a:r>
                        <a:rPr lang="tr-TR" sz="800" u="none" strike="noStrike">
                          <a:effectLst/>
                        </a:rPr>
                        <a:t>MTMM 229</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MALZEME ÜRETİM SÜREÇLERİ</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3</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0</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5</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Zorunlu</a:t>
                      </a:r>
                      <a:endParaRPr lang="tr-TR" sz="8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08"/>
                  </a:ext>
                </a:extLst>
              </a:tr>
              <a:tr h="190500">
                <a:tc>
                  <a:txBody>
                    <a:bodyPr/>
                    <a:lstStyle/>
                    <a:p>
                      <a:pPr algn="l" rtl="0" fontAlgn="t"/>
                      <a:r>
                        <a:rPr lang="tr-TR" sz="800" u="none" strike="noStrike">
                          <a:effectLst/>
                        </a:rPr>
                        <a:t>MTMM 231</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MALZEME MUAYENE LABORATUVARI</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1</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2</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4,5</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Zorunlu</a:t>
                      </a:r>
                      <a:endParaRPr lang="tr-TR" sz="8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09"/>
                  </a:ext>
                </a:extLst>
              </a:tr>
              <a:tr h="217170">
                <a:tc gridSpan="6">
                  <a:txBody>
                    <a:bodyPr/>
                    <a:lstStyle/>
                    <a:p>
                      <a:pPr algn="l" rtl="0" fontAlgn="t"/>
                      <a:r>
                        <a:rPr lang="tr-TR" sz="900" u="none" strike="noStrike">
                          <a:effectLst/>
                        </a:rPr>
                        <a:t>4. YARIYIL DERS PLANI</a:t>
                      </a:r>
                      <a:endParaRPr lang="tr-TR" sz="900" b="1" i="0" u="none" strike="noStrike">
                        <a:solidFill>
                          <a:srgbClr val="00008B"/>
                        </a:solidFill>
                        <a:effectLst/>
                        <a:latin typeface="Arial"/>
                      </a:endParaRPr>
                    </a:p>
                  </a:txBody>
                  <a:tcPr marL="9525" marR="9525" marT="9525" marB="0"/>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10"/>
                  </a:ext>
                </a:extLst>
              </a:tr>
              <a:tr h="190500">
                <a:tc>
                  <a:txBody>
                    <a:bodyPr/>
                    <a:lstStyle/>
                    <a:p>
                      <a:pPr algn="ctr" rtl="0" fontAlgn="ctr"/>
                      <a:r>
                        <a:rPr lang="tr-TR" sz="900" u="none" strike="noStrike">
                          <a:effectLst/>
                        </a:rPr>
                        <a:t>KOD</a:t>
                      </a:r>
                      <a:endParaRPr lang="tr-TR" sz="900" b="1" i="0" u="none" strike="noStrike">
                        <a:solidFill>
                          <a:srgbClr val="800000"/>
                        </a:solidFill>
                        <a:effectLst/>
                        <a:latin typeface="Arial"/>
                      </a:endParaRPr>
                    </a:p>
                  </a:txBody>
                  <a:tcPr marL="9525" marR="9525" marT="9525" marB="0" anchor="ctr"/>
                </a:tc>
                <a:tc>
                  <a:txBody>
                    <a:bodyPr/>
                    <a:lstStyle/>
                    <a:p>
                      <a:pPr algn="ctr" rtl="0" fontAlgn="ctr"/>
                      <a:r>
                        <a:rPr lang="tr-TR" sz="900" u="none" strike="noStrike">
                          <a:effectLst/>
                        </a:rPr>
                        <a:t>ADI</a:t>
                      </a:r>
                      <a:endParaRPr lang="tr-TR" sz="900" b="1" i="0" u="none" strike="noStrike">
                        <a:solidFill>
                          <a:srgbClr val="800000"/>
                        </a:solidFill>
                        <a:effectLst/>
                        <a:latin typeface="Arial"/>
                      </a:endParaRPr>
                    </a:p>
                  </a:txBody>
                  <a:tcPr marL="9525" marR="9525" marT="9525" marB="0" anchor="ctr"/>
                </a:tc>
                <a:tc>
                  <a:txBody>
                    <a:bodyPr/>
                    <a:lstStyle/>
                    <a:p>
                      <a:pPr algn="ctr" rtl="0" fontAlgn="ctr"/>
                      <a:r>
                        <a:rPr lang="tr-TR" sz="900" u="none" strike="noStrike">
                          <a:effectLst/>
                        </a:rPr>
                        <a:t>T</a:t>
                      </a:r>
                      <a:endParaRPr lang="tr-TR" sz="900" b="1" i="0" u="none" strike="noStrike">
                        <a:solidFill>
                          <a:srgbClr val="800000"/>
                        </a:solidFill>
                        <a:effectLst/>
                        <a:latin typeface="Arial"/>
                      </a:endParaRPr>
                    </a:p>
                  </a:txBody>
                  <a:tcPr marL="9525" marR="9525" marT="9525" marB="0" anchor="ctr"/>
                </a:tc>
                <a:tc>
                  <a:txBody>
                    <a:bodyPr/>
                    <a:lstStyle/>
                    <a:p>
                      <a:pPr algn="ctr" rtl="0" fontAlgn="ctr"/>
                      <a:r>
                        <a:rPr lang="tr-TR" sz="900" u="none" strike="noStrike">
                          <a:effectLst/>
                        </a:rPr>
                        <a:t>P</a:t>
                      </a:r>
                      <a:endParaRPr lang="tr-TR" sz="900" b="1" i="0" u="none" strike="noStrike">
                        <a:solidFill>
                          <a:srgbClr val="800000"/>
                        </a:solidFill>
                        <a:effectLst/>
                        <a:latin typeface="Arial"/>
                      </a:endParaRPr>
                    </a:p>
                  </a:txBody>
                  <a:tcPr marL="9525" marR="9525" marT="9525" marB="0" anchor="ctr"/>
                </a:tc>
                <a:tc>
                  <a:txBody>
                    <a:bodyPr/>
                    <a:lstStyle/>
                    <a:p>
                      <a:pPr algn="ctr" rtl="0" fontAlgn="ctr"/>
                      <a:r>
                        <a:rPr lang="tr-TR" sz="900" u="none" strike="noStrike">
                          <a:effectLst/>
                        </a:rPr>
                        <a:t>K (AKTS)</a:t>
                      </a:r>
                      <a:endParaRPr lang="tr-TR" sz="900" b="1" i="0" u="none" strike="noStrike">
                        <a:solidFill>
                          <a:srgbClr val="800000"/>
                        </a:solidFill>
                        <a:effectLst/>
                        <a:latin typeface="Arial"/>
                      </a:endParaRPr>
                    </a:p>
                  </a:txBody>
                  <a:tcPr marL="9525" marR="9525" marT="9525" marB="0" anchor="ctr"/>
                </a:tc>
                <a:tc>
                  <a:txBody>
                    <a:bodyPr/>
                    <a:lstStyle/>
                    <a:p>
                      <a:pPr algn="ctr" rtl="0" fontAlgn="ctr"/>
                      <a:r>
                        <a:rPr lang="tr-TR" sz="900" u="none" strike="noStrike">
                          <a:effectLst/>
                        </a:rPr>
                        <a:t>DERS TÜRÜ</a:t>
                      </a:r>
                      <a:endParaRPr lang="tr-TR" sz="900" b="1" i="0" u="none" strike="noStrike">
                        <a:solidFill>
                          <a:srgbClr val="800000"/>
                        </a:solidFill>
                        <a:effectLst/>
                        <a:latin typeface="Arial"/>
                      </a:endParaRPr>
                    </a:p>
                  </a:txBody>
                  <a:tcPr marL="9525" marR="9525" marT="9525" marB="0" anchor="ctr"/>
                </a:tc>
                <a:extLst>
                  <a:ext uri="{0D108BD9-81ED-4DB2-BD59-A6C34878D82A}">
                    <a16:rowId xmlns:a16="http://schemas.microsoft.com/office/drawing/2014/main" xmlns="" val="10011"/>
                  </a:ext>
                </a:extLst>
              </a:tr>
              <a:tr h="190500">
                <a:tc>
                  <a:txBody>
                    <a:bodyPr/>
                    <a:lstStyle/>
                    <a:p>
                      <a:pPr algn="l" rtl="0" fontAlgn="t"/>
                      <a:r>
                        <a:rPr lang="tr-TR" sz="800" u="none" strike="noStrike">
                          <a:effectLst/>
                        </a:rPr>
                        <a:t>ATI 102</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ATATÜRK İLKELERİ VE İNKILAP TARİHİ - II</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2</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0</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1,5</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Zorunlu</a:t>
                      </a:r>
                      <a:endParaRPr lang="tr-TR" sz="8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12"/>
                  </a:ext>
                </a:extLst>
              </a:tr>
              <a:tr h="190500">
                <a:tc>
                  <a:txBody>
                    <a:bodyPr/>
                    <a:lstStyle/>
                    <a:p>
                      <a:pPr algn="l" rtl="0" fontAlgn="t"/>
                      <a:r>
                        <a:rPr lang="tr-TR" sz="800" u="none" strike="noStrike">
                          <a:effectLst/>
                        </a:rPr>
                        <a:t>MAT 220</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UYGULAMALI MATEMATİK</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2</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2</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4</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Zorunlu</a:t>
                      </a:r>
                      <a:endParaRPr lang="tr-TR" sz="8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13"/>
                  </a:ext>
                </a:extLst>
              </a:tr>
              <a:tr h="190500">
                <a:tc>
                  <a:txBody>
                    <a:bodyPr/>
                    <a:lstStyle/>
                    <a:p>
                      <a:pPr algn="l" rtl="0" fontAlgn="t"/>
                      <a:r>
                        <a:rPr lang="tr-TR" sz="800" u="none" strike="noStrike">
                          <a:effectLst/>
                        </a:rPr>
                        <a:t>MTMM 222</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METALURJİ TERMODİNAMİİĞİ II</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3</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0</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4</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Zorunlu</a:t>
                      </a:r>
                      <a:endParaRPr lang="tr-TR" sz="8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14"/>
                  </a:ext>
                </a:extLst>
              </a:tr>
              <a:tr h="190500">
                <a:tc>
                  <a:txBody>
                    <a:bodyPr/>
                    <a:lstStyle/>
                    <a:p>
                      <a:pPr algn="l" rtl="0" fontAlgn="t"/>
                      <a:r>
                        <a:rPr lang="tr-TR" sz="800" u="none" strike="noStrike">
                          <a:effectLst/>
                        </a:rPr>
                        <a:t>MTMM 224</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MALZEME BİLGİSİ - II</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3</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0</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4</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Zorunlu</a:t>
                      </a:r>
                      <a:endParaRPr lang="tr-TR" sz="8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15"/>
                  </a:ext>
                </a:extLst>
              </a:tr>
              <a:tr h="190500">
                <a:tc>
                  <a:txBody>
                    <a:bodyPr/>
                    <a:lstStyle/>
                    <a:p>
                      <a:pPr algn="l" rtl="0" fontAlgn="t"/>
                      <a:r>
                        <a:rPr lang="tr-TR" sz="800" u="none" strike="noStrike">
                          <a:effectLst/>
                        </a:rPr>
                        <a:t>MTMM 226</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MALZEME KARAKTERİZASYONU</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3</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0</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4</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Zorunlu</a:t>
                      </a:r>
                      <a:endParaRPr lang="tr-TR" sz="8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16"/>
                  </a:ext>
                </a:extLst>
              </a:tr>
              <a:tr h="190500">
                <a:tc>
                  <a:txBody>
                    <a:bodyPr/>
                    <a:lstStyle/>
                    <a:p>
                      <a:pPr algn="l" rtl="0" fontAlgn="t"/>
                      <a:r>
                        <a:rPr lang="tr-TR" sz="800" u="none" strike="noStrike">
                          <a:effectLst/>
                        </a:rPr>
                        <a:t>MTMM 228</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MÜHENDİSLİK EKONOMİSİ</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2</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0</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2,5</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Zorunlu</a:t>
                      </a:r>
                      <a:endParaRPr lang="tr-TR" sz="8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17"/>
                  </a:ext>
                </a:extLst>
              </a:tr>
              <a:tr h="190500">
                <a:tc>
                  <a:txBody>
                    <a:bodyPr/>
                    <a:lstStyle/>
                    <a:p>
                      <a:pPr algn="l" rtl="0" fontAlgn="t"/>
                      <a:r>
                        <a:rPr lang="tr-TR" sz="800" u="none" strike="noStrike">
                          <a:effectLst/>
                        </a:rPr>
                        <a:t>MTMM 230</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İŞ SAĞLIĞI VE GÜVENLİĞİ</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2</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0</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3</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Zorunlu</a:t>
                      </a:r>
                      <a:endParaRPr lang="tr-TR" sz="8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18"/>
                  </a:ext>
                </a:extLst>
              </a:tr>
              <a:tr h="190500">
                <a:tc>
                  <a:txBody>
                    <a:bodyPr/>
                    <a:lstStyle/>
                    <a:p>
                      <a:pPr algn="l" rtl="0" fontAlgn="t"/>
                      <a:r>
                        <a:rPr lang="tr-TR" sz="800" u="none" strike="noStrike">
                          <a:effectLst/>
                        </a:rPr>
                        <a:t>MTMM 232</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METALOGRAFİ LABORATUVARI</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1</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2</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4</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Zorunlu</a:t>
                      </a:r>
                      <a:endParaRPr lang="tr-TR" sz="8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19"/>
                  </a:ext>
                </a:extLst>
              </a:tr>
              <a:tr h="190500">
                <a:tc>
                  <a:txBody>
                    <a:bodyPr/>
                    <a:lstStyle/>
                    <a:p>
                      <a:pPr algn="l" rtl="0" fontAlgn="t"/>
                      <a:r>
                        <a:rPr lang="tr-TR" sz="800" u="none" strike="noStrike">
                          <a:effectLst/>
                        </a:rPr>
                        <a:t>MTMM 234</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TOPLAM KALİTE YÖNETİMİ</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2</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0</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3</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dirty="0">
                          <a:effectLst/>
                        </a:rPr>
                        <a:t>Zorunlu</a:t>
                      </a:r>
                      <a:endParaRPr lang="tr-TR" sz="800" b="0" i="0" u="none" strike="noStrike" dirty="0">
                        <a:solidFill>
                          <a:srgbClr val="000000"/>
                        </a:solidFill>
                        <a:effectLst/>
                        <a:latin typeface="Arial"/>
                      </a:endParaRPr>
                    </a:p>
                  </a:txBody>
                  <a:tcPr marL="9525" marR="9525" marT="9525" marB="0"/>
                </a:tc>
                <a:extLst>
                  <a:ext uri="{0D108BD9-81ED-4DB2-BD59-A6C34878D82A}">
                    <a16:rowId xmlns:a16="http://schemas.microsoft.com/office/drawing/2014/main" xmlns="" val="10020"/>
                  </a:ext>
                </a:extLst>
              </a:tr>
            </a:tbl>
          </a:graphicData>
        </a:graphic>
      </p:graphicFrame>
    </p:spTree>
    <p:extLst>
      <p:ext uri="{BB962C8B-B14F-4D97-AF65-F5344CB8AC3E}">
        <p14:creationId xmlns:p14="http://schemas.microsoft.com/office/powerpoint/2010/main" val="53326646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a:extLst>
              <a:ext uri="{FF2B5EF4-FFF2-40B4-BE49-F238E27FC236}">
                <a16:creationId xmlns:a16="http://schemas.microsoft.com/office/drawing/2014/main" xmlns="" id="{EB20ACBE-2329-4370-AC2D-29113DAE05F4}"/>
              </a:ext>
            </a:extLst>
          </p:cNvPr>
          <p:cNvSpPr>
            <a:spLocks noGrp="1"/>
          </p:cNvSpPr>
          <p:nvPr>
            <p:ph type="subTitle" idx="4294967295"/>
          </p:nvPr>
        </p:nvSpPr>
        <p:spPr>
          <a:xfrm>
            <a:off x="2056729" y="1943593"/>
            <a:ext cx="8035074" cy="4119004"/>
          </a:xfrm>
        </p:spPr>
        <p:txBody>
          <a:bodyPr rtlCol="0">
            <a:normAutofit/>
          </a:bodyPr>
          <a:lstStyle/>
          <a:p>
            <a:pPr marL="342900" indent="-342900">
              <a:lnSpc>
                <a:spcPct val="80000"/>
              </a:lnSpc>
              <a:buClr>
                <a:schemeClr val="accent6">
                  <a:lumMod val="75000"/>
                </a:schemeClr>
              </a:buClr>
              <a:buFont typeface="Wingdings" panose="05000000000000000000" pitchFamily="2" charset="2"/>
              <a:buChar char="§"/>
              <a:defRPr/>
            </a:pPr>
            <a:endParaRPr lang="tr-TR" altLang="tr-TR" sz="2000" b="1" dirty="0">
              <a:solidFill>
                <a:srgbClr val="193CCF"/>
              </a:solidFill>
              <a:latin typeface="Arial" charset="0"/>
            </a:endParaRPr>
          </a:p>
        </p:txBody>
      </p:sp>
      <p:sp>
        <p:nvSpPr>
          <p:cNvPr id="5" name="Rectangle 3">
            <a:extLst>
              <a:ext uri="{FF2B5EF4-FFF2-40B4-BE49-F238E27FC236}">
                <a16:creationId xmlns:a16="http://schemas.microsoft.com/office/drawing/2014/main" xmlns="" id="{C901E5A1-2E4A-4A64-BFC2-E750EE6F6918}"/>
              </a:ext>
            </a:extLst>
          </p:cNvPr>
          <p:cNvSpPr txBox="1">
            <a:spLocks/>
          </p:cNvSpPr>
          <p:nvPr/>
        </p:nvSpPr>
        <p:spPr bwMode="auto">
          <a:xfrm>
            <a:off x="1686048" y="120358"/>
            <a:ext cx="8229600" cy="1143000"/>
          </a:xfrm>
          <a:prstGeom prst="rect">
            <a:avLst/>
          </a:prstGeom>
          <a:noFill/>
          <a:ln>
            <a:noFill/>
          </a:ln>
        </p:spPr>
        <p:txBody>
          <a:bodyPr lIns="91425" tIns="91425" rIns="91425" bIns="91425" anchor="t" anchorCtr="0">
            <a:normAutofit/>
          </a:bodyPr>
          <a:lstStyle>
            <a:defPPr marR="0" lvl="0" algn="l" rtl="0">
              <a:lnSpc>
                <a:spcPct val="100000"/>
              </a:lnSpc>
              <a:spcBef>
                <a:spcPts val="0"/>
              </a:spcBef>
              <a:spcAft>
                <a:spcPts val="0"/>
              </a:spcAft>
            </a:defPPr>
            <a:lvl1pPr marL="182880" marR="0" lvl="0" indent="0" fontAlgn="auto">
              <a:lnSpc>
                <a:spcPct val="100000"/>
              </a:lnSpc>
              <a:spcBef>
                <a:spcPct val="0"/>
              </a:spcBef>
              <a:spcAft>
                <a:spcPts val="0"/>
              </a:spcAft>
              <a:buClr>
                <a:schemeClr val="accent6">
                  <a:lumMod val="75000"/>
                </a:schemeClr>
              </a:buClr>
              <a:buSzPct val="128000"/>
              <a:buFont typeface="Georgia" panose="02040502050405020303" pitchFamily="18" charset="0"/>
              <a:buNone/>
              <a:defRPr sz="2400" b="1" i="0" u="none" strike="noStrike" cap="none">
                <a:solidFill>
                  <a:srgbClr val="FFFFFF"/>
                </a:solidFill>
                <a:effectLst>
                  <a:outerShdw blurRad="38100" dist="38100" dir="2700000" algn="tl">
                    <a:srgbClr val="000000">
                      <a:alpha val="43137"/>
                    </a:srgbClr>
                  </a:outerShdw>
                </a:effectLst>
                <a:latin typeface="Raleway"/>
                <a:ea typeface="+mj-ea"/>
                <a:cs typeface="+mj-cs"/>
                <a:sym typeface="Raleway"/>
              </a:defRPr>
            </a:lvl1pPr>
            <a:lvl2pPr lvl="1">
              <a:spcBef>
                <a:spcPts val="0"/>
              </a:spcBef>
              <a:buClr>
                <a:srgbClr val="FFFFFF"/>
              </a:buClr>
              <a:buSzPct val="100000"/>
              <a:buFont typeface="Raleway"/>
              <a:buNone/>
              <a:defRPr sz="2400" b="1">
                <a:solidFill>
                  <a:srgbClr val="FFFFFF"/>
                </a:solidFill>
                <a:latin typeface="Raleway"/>
                <a:ea typeface="Raleway"/>
                <a:cs typeface="Raleway"/>
                <a:sym typeface="Raleway"/>
              </a:defRPr>
            </a:lvl2pPr>
            <a:lvl3pPr lvl="2">
              <a:spcBef>
                <a:spcPts val="0"/>
              </a:spcBef>
              <a:buClr>
                <a:srgbClr val="FFFFFF"/>
              </a:buClr>
              <a:buSzPct val="100000"/>
              <a:buFont typeface="Raleway"/>
              <a:buNone/>
              <a:defRPr sz="2400" b="1">
                <a:solidFill>
                  <a:srgbClr val="FFFFFF"/>
                </a:solidFill>
                <a:latin typeface="Raleway"/>
                <a:ea typeface="Raleway"/>
                <a:cs typeface="Raleway"/>
                <a:sym typeface="Raleway"/>
              </a:defRPr>
            </a:lvl3pPr>
            <a:lvl4pPr lvl="3">
              <a:spcBef>
                <a:spcPts val="0"/>
              </a:spcBef>
              <a:buClr>
                <a:srgbClr val="FFFFFF"/>
              </a:buClr>
              <a:buSzPct val="100000"/>
              <a:buFont typeface="Raleway"/>
              <a:buNone/>
              <a:defRPr sz="2400" b="1">
                <a:solidFill>
                  <a:srgbClr val="FFFFFF"/>
                </a:solidFill>
                <a:latin typeface="Raleway"/>
                <a:ea typeface="Raleway"/>
                <a:cs typeface="Raleway"/>
                <a:sym typeface="Raleway"/>
              </a:defRPr>
            </a:lvl4pPr>
            <a:lvl5pPr lvl="4">
              <a:spcBef>
                <a:spcPts val="0"/>
              </a:spcBef>
              <a:buClr>
                <a:srgbClr val="FFFFFF"/>
              </a:buClr>
              <a:buSzPct val="100000"/>
              <a:buFont typeface="Raleway"/>
              <a:buNone/>
              <a:defRPr sz="2400" b="1">
                <a:solidFill>
                  <a:srgbClr val="FFFFFF"/>
                </a:solidFill>
                <a:latin typeface="Raleway"/>
                <a:ea typeface="Raleway"/>
                <a:cs typeface="Raleway"/>
                <a:sym typeface="Raleway"/>
              </a:defRPr>
            </a:lvl5pPr>
            <a:lvl6pPr lvl="5">
              <a:spcBef>
                <a:spcPts val="0"/>
              </a:spcBef>
              <a:buClr>
                <a:srgbClr val="FFFFFF"/>
              </a:buClr>
              <a:buSzPct val="100000"/>
              <a:buFont typeface="Raleway"/>
              <a:buNone/>
              <a:defRPr sz="2400" b="1">
                <a:solidFill>
                  <a:srgbClr val="FFFFFF"/>
                </a:solidFill>
                <a:latin typeface="Raleway"/>
                <a:ea typeface="Raleway"/>
                <a:cs typeface="Raleway"/>
                <a:sym typeface="Raleway"/>
              </a:defRPr>
            </a:lvl6pPr>
            <a:lvl7pPr lvl="6">
              <a:spcBef>
                <a:spcPts val="0"/>
              </a:spcBef>
              <a:buClr>
                <a:srgbClr val="FFFFFF"/>
              </a:buClr>
              <a:buSzPct val="100000"/>
              <a:buFont typeface="Raleway"/>
              <a:buNone/>
              <a:defRPr sz="2400" b="1">
                <a:solidFill>
                  <a:srgbClr val="FFFFFF"/>
                </a:solidFill>
                <a:latin typeface="Raleway"/>
                <a:ea typeface="Raleway"/>
                <a:cs typeface="Raleway"/>
                <a:sym typeface="Raleway"/>
              </a:defRPr>
            </a:lvl7pPr>
            <a:lvl8pPr lvl="7">
              <a:spcBef>
                <a:spcPts val="0"/>
              </a:spcBef>
              <a:buClr>
                <a:srgbClr val="FFFFFF"/>
              </a:buClr>
              <a:buSzPct val="100000"/>
              <a:buFont typeface="Raleway"/>
              <a:buNone/>
              <a:defRPr sz="2400" b="1">
                <a:solidFill>
                  <a:srgbClr val="FFFFFF"/>
                </a:solidFill>
                <a:latin typeface="Raleway"/>
                <a:ea typeface="Raleway"/>
                <a:cs typeface="Raleway"/>
                <a:sym typeface="Raleway"/>
              </a:defRPr>
            </a:lvl8pPr>
            <a:lvl9pPr lvl="8">
              <a:spcBef>
                <a:spcPts val="0"/>
              </a:spcBef>
              <a:buClr>
                <a:srgbClr val="FFFFFF"/>
              </a:buClr>
              <a:buSzPct val="100000"/>
              <a:buFont typeface="Raleway"/>
              <a:buNone/>
              <a:defRPr sz="2400" b="1">
                <a:solidFill>
                  <a:srgbClr val="FFFFFF"/>
                </a:solidFill>
                <a:latin typeface="Raleway"/>
                <a:ea typeface="Raleway"/>
                <a:cs typeface="Raleway"/>
                <a:sym typeface="Raleway"/>
              </a:defRPr>
            </a:lvl9pPr>
          </a:lstStyle>
          <a:p>
            <a:r>
              <a:rPr lang="tr-TR" dirty="0"/>
              <a:t>Metalurji ve Malzeme Mühendisliği</a:t>
            </a:r>
          </a:p>
          <a:p>
            <a:r>
              <a:rPr lang="tr-TR" dirty="0"/>
              <a:t>Müfredatı</a:t>
            </a:r>
          </a:p>
        </p:txBody>
      </p:sp>
      <p:graphicFrame>
        <p:nvGraphicFramePr>
          <p:cNvPr id="3" name="Tablo 2"/>
          <p:cNvGraphicFramePr>
            <a:graphicFrameLocks noGrp="1"/>
          </p:cNvGraphicFramePr>
          <p:nvPr/>
        </p:nvGraphicFramePr>
        <p:xfrm>
          <a:off x="3251548" y="2438052"/>
          <a:ext cx="5638800" cy="3863340"/>
        </p:xfrm>
        <a:graphic>
          <a:graphicData uri="http://schemas.openxmlformats.org/drawingml/2006/table">
            <a:tbl>
              <a:tblPr>
                <a:tableStyleId>{5C22544A-7EE6-4342-B048-85BDC9FD1C3A}</a:tableStyleId>
              </a:tblPr>
              <a:tblGrid>
                <a:gridCol w="656855">
                  <a:extLst>
                    <a:ext uri="{9D8B030D-6E8A-4147-A177-3AD203B41FA5}">
                      <a16:colId xmlns:a16="http://schemas.microsoft.com/office/drawing/2014/main" xmlns="" val="20000"/>
                    </a:ext>
                  </a:extLst>
                </a:gridCol>
                <a:gridCol w="2690885">
                  <a:extLst>
                    <a:ext uri="{9D8B030D-6E8A-4147-A177-3AD203B41FA5}">
                      <a16:colId xmlns:a16="http://schemas.microsoft.com/office/drawing/2014/main" xmlns="" val="20001"/>
                    </a:ext>
                  </a:extLst>
                </a:gridCol>
                <a:gridCol w="342707">
                  <a:extLst>
                    <a:ext uri="{9D8B030D-6E8A-4147-A177-3AD203B41FA5}">
                      <a16:colId xmlns:a16="http://schemas.microsoft.com/office/drawing/2014/main" xmlns="" val="20002"/>
                    </a:ext>
                  </a:extLst>
                </a:gridCol>
                <a:gridCol w="330014">
                  <a:extLst>
                    <a:ext uri="{9D8B030D-6E8A-4147-A177-3AD203B41FA5}">
                      <a16:colId xmlns:a16="http://schemas.microsoft.com/office/drawing/2014/main" xmlns="" val="20003"/>
                    </a:ext>
                  </a:extLst>
                </a:gridCol>
                <a:gridCol w="637816">
                  <a:extLst>
                    <a:ext uri="{9D8B030D-6E8A-4147-A177-3AD203B41FA5}">
                      <a16:colId xmlns:a16="http://schemas.microsoft.com/office/drawing/2014/main" xmlns="" val="20004"/>
                    </a:ext>
                  </a:extLst>
                </a:gridCol>
                <a:gridCol w="980523">
                  <a:extLst>
                    <a:ext uri="{9D8B030D-6E8A-4147-A177-3AD203B41FA5}">
                      <a16:colId xmlns:a16="http://schemas.microsoft.com/office/drawing/2014/main" xmlns="" val="20005"/>
                    </a:ext>
                  </a:extLst>
                </a:gridCol>
              </a:tblGrid>
              <a:tr h="217170">
                <a:tc gridSpan="6">
                  <a:txBody>
                    <a:bodyPr/>
                    <a:lstStyle/>
                    <a:p>
                      <a:pPr algn="l" rtl="0" fontAlgn="t"/>
                      <a:r>
                        <a:rPr lang="tr-TR" sz="900" u="none" strike="noStrike">
                          <a:effectLst/>
                        </a:rPr>
                        <a:t>5. YARIYIL DERS PLANI</a:t>
                      </a:r>
                      <a:endParaRPr lang="tr-TR" sz="900" b="1" i="0" u="none" strike="noStrike">
                        <a:solidFill>
                          <a:srgbClr val="00008B"/>
                        </a:solidFill>
                        <a:effectLst/>
                        <a:latin typeface="Arial"/>
                      </a:endParaRPr>
                    </a:p>
                  </a:txBody>
                  <a:tcPr marL="9525" marR="9525" marT="9525" marB="0"/>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00"/>
                  </a:ext>
                </a:extLst>
              </a:tr>
              <a:tr h="190500">
                <a:tc>
                  <a:txBody>
                    <a:bodyPr/>
                    <a:lstStyle/>
                    <a:p>
                      <a:pPr algn="ctr" rtl="0" fontAlgn="ctr"/>
                      <a:r>
                        <a:rPr lang="tr-TR" sz="900" u="none" strike="noStrike">
                          <a:effectLst/>
                        </a:rPr>
                        <a:t>KOD</a:t>
                      </a:r>
                      <a:endParaRPr lang="tr-TR" sz="900" b="1" i="0" u="none" strike="noStrike">
                        <a:solidFill>
                          <a:srgbClr val="800000"/>
                        </a:solidFill>
                        <a:effectLst/>
                        <a:latin typeface="Arial"/>
                      </a:endParaRPr>
                    </a:p>
                  </a:txBody>
                  <a:tcPr marL="9525" marR="9525" marT="9525" marB="0" anchor="ctr"/>
                </a:tc>
                <a:tc>
                  <a:txBody>
                    <a:bodyPr/>
                    <a:lstStyle/>
                    <a:p>
                      <a:pPr algn="ctr" rtl="0" fontAlgn="ctr"/>
                      <a:r>
                        <a:rPr lang="tr-TR" sz="900" u="none" strike="noStrike">
                          <a:effectLst/>
                        </a:rPr>
                        <a:t>ADI</a:t>
                      </a:r>
                      <a:endParaRPr lang="tr-TR" sz="900" b="1" i="0" u="none" strike="noStrike">
                        <a:solidFill>
                          <a:srgbClr val="800000"/>
                        </a:solidFill>
                        <a:effectLst/>
                        <a:latin typeface="Arial"/>
                      </a:endParaRPr>
                    </a:p>
                  </a:txBody>
                  <a:tcPr marL="9525" marR="9525" marT="9525" marB="0" anchor="ctr"/>
                </a:tc>
                <a:tc>
                  <a:txBody>
                    <a:bodyPr/>
                    <a:lstStyle/>
                    <a:p>
                      <a:pPr algn="ctr" rtl="0" fontAlgn="ctr"/>
                      <a:r>
                        <a:rPr lang="tr-TR" sz="900" u="none" strike="noStrike">
                          <a:effectLst/>
                        </a:rPr>
                        <a:t>T</a:t>
                      </a:r>
                      <a:endParaRPr lang="tr-TR" sz="900" b="1" i="0" u="none" strike="noStrike">
                        <a:solidFill>
                          <a:srgbClr val="800000"/>
                        </a:solidFill>
                        <a:effectLst/>
                        <a:latin typeface="Arial"/>
                      </a:endParaRPr>
                    </a:p>
                  </a:txBody>
                  <a:tcPr marL="9525" marR="9525" marT="9525" marB="0" anchor="ctr"/>
                </a:tc>
                <a:tc>
                  <a:txBody>
                    <a:bodyPr/>
                    <a:lstStyle/>
                    <a:p>
                      <a:pPr algn="ctr" rtl="0" fontAlgn="ctr"/>
                      <a:r>
                        <a:rPr lang="tr-TR" sz="900" u="none" strike="noStrike">
                          <a:effectLst/>
                        </a:rPr>
                        <a:t>P</a:t>
                      </a:r>
                      <a:endParaRPr lang="tr-TR" sz="900" b="1" i="0" u="none" strike="noStrike">
                        <a:solidFill>
                          <a:srgbClr val="800000"/>
                        </a:solidFill>
                        <a:effectLst/>
                        <a:latin typeface="Arial"/>
                      </a:endParaRPr>
                    </a:p>
                  </a:txBody>
                  <a:tcPr marL="9525" marR="9525" marT="9525" marB="0" anchor="ctr"/>
                </a:tc>
                <a:tc>
                  <a:txBody>
                    <a:bodyPr/>
                    <a:lstStyle/>
                    <a:p>
                      <a:pPr algn="ctr" rtl="0" fontAlgn="ctr"/>
                      <a:r>
                        <a:rPr lang="tr-TR" sz="900" u="none" strike="noStrike">
                          <a:effectLst/>
                        </a:rPr>
                        <a:t>K (AKTS)</a:t>
                      </a:r>
                      <a:endParaRPr lang="tr-TR" sz="900" b="1" i="0" u="none" strike="noStrike">
                        <a:solidFill>
                          <a:srgbClr val="800000"/>
                        </a:solidFill>
                        <a:effectLst/>
                        <a:latin typeface="Arial"/>
                      </a:endParaRPr>
                    </a:p>
                  </a:txBody>
                  <a:tcPr marL="9525" marR="9525" marT="9525" marB="0" anchor="ctr"/>
                </a:tc>
                <a:tc>
                  <a:txBody>
                    <a:bodyPr/>
                    <a:lstStyle/>
                    <a:p>
                      <a:pPr algn="ctr" rtl="0" fontAlgn="ctr"/>
                      <a:r>
                        <a:rPr lang="tr-TR" sz="900" u="none" strike="noStrike">
                          <a:effectLst/>
                        </a:rPr>
                        <a:t>DERS TÜRÜ</a:t>
                      </a:r>
                      <a:endParaRPr lang="tr-TR" sz="900" b="1" i="0" u="none" strike="noStrike">
                        <a:solidFill>
                          <a:srgbClr val="800000"/>
                        </a:solidFill>
                        <a:effectLst/>
                        <a:latin typeface="Arial"/>
                      </a:endParaRPr>
                    </a:p>
                  </a:txBody>
                  <a:tcPr marL="9525" marR="9525" marT="9525" marB="0" anchor="ctr"/>
                </a:tc>
                <a:extLst>
                  <a:ext uri="{0D108BD9-81ED-4DB2-BD59-A6C34878D82A}">
                    <a16:rowId xmlns:a16="http://schemas.microsoft.com/office/drawing/2014/main" xmlns="" val="10001"/>
                  </a:ext>
                </a:extLst>
              </a:tr>
              <a:tr h="190500">
                <a:tc>
                  <a:txBody>
                    <a:bodyPr/>
                    <a:lstStyle/>
                    <a:p>
                      <a:pPr algn="l" rtl="0" fontAlgn="t"/>
                      <a:r>
                        <a:rPr lang="tr-TR" sz="800" u="none" strike="noStrike">
                          <a:effectLst/>
                        </a:rPr>
                        <a:t>MTMM 301</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TAŞINIM MEKANİZMALARI</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3</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0</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4</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Zorunlu</a:t>
                      </a:r>
                      <a:endParaRPr lang="tr-TR" sz="8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02"/>
                  </a:ext>
                </a:extLst>
              </a:tr>
              <a:tr h="190500">
                <a:tc>
                  <a:txBody>
                    <a:bodyPr/>
                    <a:lstStyle/>
                    <a:p>
                      <a:pPr algn="l" rtl="0" fontAlgn="t"/>
                      <a:r>
                        <a:rPr lang="tr-TR" sz="800" u="none" strike="noStrike">
                          <a:effectLst/>
                        </a:rPr>
                        <a:t>MTMM 305</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KATILAŞMA PRENSİPLERİ</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3</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0</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3</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Zorunlu</a:t>
                      </a:r>
                      <a:endParaRPr lang="tr-TR" sz="8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03"/>
                  </a:ext>
                </a:extLst>
              </a:tr>
              <a:tr h="190500">
                <a:tc>
                  <a:txBody>
                    <a:bodyPr/>
                    <a:lstStyle/>
                    <a:p>
                      <a:pPr algn="l" rtl="0" fontAlgn="t"/>
                      <a:r>
                        <a:rPr lang="tr-TR" sz="800" u="none" strike="noStrike">
                          <a:effectLst/>
                        </a:rPr>
                        <a:t>MTMM 307</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DÖKÜM TEKNOLOJİLERİ LABORATUVARI</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1</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2</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4</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Zorunlu</a:t>
                      </a:r>
                      <a:endParaRPr lang="tr-TR" sz="8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04"/>
                  </a:ext>
                </a:extLst>
              </a:tr>
              <a:tr h="190500">
                <a:tc>
                  <a:txBody>
                    <a:bodyPr/>
                    <a:lstStyle/>
                    <a:p>
                      <a:pPr algn="l" rtl="0" fontAlgn="t"/>
                      <a:r>
                        <a:rPr lang="tr-TR" sz="800" u="none" strike="noStrike">
                          <a:effectLst/>
                        </a:rPr>
                        <a:t>MTMM 309</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EKSTRAKTİF METALURJİ</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3</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0</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3</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Zorunlu</a:t>
                      </a:r>
                      <a:endParaRPr lang="tr-TR" sz="8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05"/>
                  </a:ext>
                </a:extLst>
              </a:tr>
              <a:tr h="190500">
                <a:tc>
                  <a:txBody>
                    <a:bodyPr/>
                    <a:lstStyle/>
                    <a:p>
                      <a:pPr algn="l" rtl="0" fontAlgn="t"/>
                      <a:r>
                        <a:rPr lang="tr-TR" sz="800" u="none" strike="noStrike">
                          <a:effectLst/>
                        </a:rPr>
                        <a:t>MTMM 311</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FAZ DİYAGRAMLARI</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3</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0</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4</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Zorunlu</a:t>
                      </a:r>
                      <a:endParaRPr lang="tr-TR" sz="8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06"/>
                  </a:ext>
                </a:extLst>
              </a:tr>
              <a:tr h="190500">
                <a:tc>
                  <a:txBody>
                    <a:bodyPr/>
                    <a:lstStyle/>
                    <a:p>
                      <a:pPr algn="l" rtl="0" fontAlgn="t"/>
                      <a:r>
                        <a:rPr lang="tr-TR" sz="800" u="none" strike="noStrike">
                          <a:effectLst/>
                        </a:rPr>
                        <a:t> </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Seçmeli-1</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3</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0</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4</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SEÇMELİ</a:t>
                      </a:r>
                      <a:endParaRPr lang="tr-TR" sz="8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07"/>
                  </a:ext>
                </a:extLst>
              </a:tr>
              <a:tr h="190500">
                <a:tc>
                  <a:txBody>
                    <a:bodyPr/>
                    <a:lstStyle/>
                    <a:p>
                      <a:pPr algn="l" rtl="0" fontAlgn="t"/>
                      <a:r>
                        <a:rPr lang="tr-TR" sz="800" u="none" strike="noStrike">
                          <a:effectLst/>
                        </a:rPr>
                        <a:t> </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Seçmeli-1</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3</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0</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4</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SEÇMELİ</a:t>
                      </a:r>
                      <a:endParaRPr lang="tr-TR" sz="8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08"/>
                  </a:ext>
                </a:extLst>
              </a:tr>
              <a:tr h="190500">
                <a:tc>
                  <a:txBody>
                    <a:bodyPr/>
                    <a:lstStyle/>
                    <a:p>
                      <a:pPr algn="l" rtl="0" fontAlgn="t"/>
                      <a:r>
                        <a:rPr lang="tr-TR" sz="800" u="none" strike="noStrike">
                          <a:effectLst/>
                        </a:rPr>
                        <a:t> </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Seçmeli-1</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3</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0</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4</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SEÇMELİ</a:t>
                      </a:r>
                      <a:endParaRPr lang="tr-TR" sz="8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09"/>
                  </a:ext>
                </a:extLst>
              </a:tr>
              <a:tr h="217170">
                <a:tc gridSpan="6">
                  <a:txBody>
                    <a:bodyPr/>
                    <a:lstStyle/>
                    <a:p>
                      <a:pPr algn="l" rtl="0" fontAlgn="t"/>
                      <a:r>
                        <a:rPr lang="tr-TR" sz="900" u="none" strike="noStrike">
                          <a:effectLst/>
                        </a:rPr>
                        <a:t>6. YARIYIL DERS PLANI</a:t>
                      </a:r>
                      <a:endParaRPr lang="tr-TR" sz="900" b="1" i="0" u="none" strike="noStrike">
                        <a:solidFill>
                          <a:srgbClr val="00008B"/>
                        </a:solidFill>
                        <a:effectLst/>
                        <a:latin typeface="Arial"/>
                      </a:endParaRPr>
                    </a:p>
                  </a:txBody>
                  <a:tcPr marL="9525" marR="9525" marT="9525" marB="0"/>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10"/>
                  </a:ext>
                </a:extLst>
              </a:tr>
              <a:tr h="190500">
                <a:tc>
                  <a:txBody>
                    <a:bodyPr/>
                    <a:lstStyle/>
                    <a:p>
                      <a:pPr algn="ctr" rtl="0" fontAlgn="ctr"/>
                      <a:r>
                        <a:rPr lang="tr-TR" sz="900" u="none" strike="noStrike">
                          <a:effectLst/>
                        </a:rPr>
                        <a:t>KOD</a:t>
                      </a:r>
                      <a:endParaRPr lang="tr-TR" sz="900" b="1" i="0" u="none" strike="noStrike">
                        <a:solidFill>
                          <a:srgbClr val="800000"/>
                        </a:solidFill>
                        <a:effectLst/>
                        <a:latin typeface="Arial"/>
                      </a:endParaRPr>
                    </a:p>
                  </a:txBody>
                  <a:tcPr marL="9525" marR="9525" marT="9525" marB="0" anchor="ctr"/>
                </a:tc>
                <a:tc>
                  <a:txBody>
                    <a:bodyPr/>
                    <a:lstStyle/>
                    <a:p>
                      <a:pPr algn="ctr" rtl="0" fontAlgn="ctr"/>
                      <a:r>
                        <a:rPr lang="tr-TR" sz="900" u="none" strike="noStrike">
                          <a:effectLst/>
                        </a:rPr>
                        <a:t>ADI</a:t>
                      </a:r>
                      <a:endParaRPr lang="tr-TR" sz="900" b="1" i="0" u="none" strike="noStrike">
                        <a:solidFill>
                          <a:srgbClr val="800000"/>
                        </a:solidFill>
                        <a:effectLst/>
                        <a:latin typeface="Arial"/>
                      </a:endParaRPr>
                    </a:p>
                  </a:txBody>
                  <a:tcPr marL="9525" marR="9525" marT="9525" marB="0" anchor="ctr"/>
                </a:tc>
                <a:tc>
                  <a:txBody>
                    <a:bodyPr/>
                    <a:lstStyle/>
                    <a:p>
                      <a:pPr algn="ctr" rtl="0" fontAlgn="ctr"/>
                      <a:r>
                        <a:rPr lang="tr-TR" sz="900" u="none" strike="noStrike">
                          <a:effectLst/>
                        </a:rPr>
                        <a:t>T</a:t>
                      </a:r>
                      <a:endParaRPr lang="tr-TR" sz="900" b="1" i="0" u="none" strike="noStrike">
                        <a:solidFill>
                          <a:srgbClr val="800000"/>
                        </a:solidFill>
                        <a:effectLst/>
                        <a:latin typeface="Arial"/>
                      </a:endParaRPr>
                    </a:p>
                  </a:txBody>
                  <a:tcPr marL="9525" marR="9525" marT="9525" marB="0" anchor="ctr"/>
                </a:tc>
                <a:tc>
                  <a:txBody>
                    <a:bodyPr/>
                    <a:lstStyle/>
                    <a:p>
                      <a:pPr algn="ctr" rtl="0" fontAlgn="ctr"/>
                      <a:r>
                        <a:rPr lang="tr-TR" sz="900" u="none" strike="noStrike">
                          <a:effectLst/>
                        </a:rPr>
                        <a:t>P</a:t>
                      </a:r>
                      <a:endParaRPr lang="tr-TR" sz="900" b="1" i="0" u="none" strike="noStrike">
                        <a:solidFill>
                          <a:srgbClr val="800000"/>
                        </a:solidFill>
                        <a:effectLst/>
                        <a:latin typeface="Arial"/>
                      </a:endParaRPr>
                    </a:p>
                  </a:txBody>
                  <a:tcPr marL="9525" marR="9525" marT="9525" marB="0" anchor="ctr"/>
                </a:tc>
                <a:tc>
                  <a:txBody>
                    <a:bodyPr/>
                    <a:lstStyle/>
                    <a:p>
                      <a:pPr algn="ctr" rtl="0" fontAlgn="ctr"/>
                      <a:r>
                        <a:rPr lang="tr-TR" sz="900" u="none" strike="noStrike">
                          <a:effectLst/>
                        </a:rPr>
                        <a:t>K (AKTS)</a:t>
                      </a:r>
                      <a:endParaRPr lang="tr-TR" sz="900" b="1" i="0" u="none" strike="noStrike">
                        <a:solidFill>
                          <a:srgbClr val="800000"/>
                        </a:solidFill>
                        <a:effectLst/>
                        <a:latin typeface="Arial"/>
                      </a:endParaRPr>
                    </a:p>
                  </a:txBody>
                  <a:tcPr marL="9525" marR="9525" marT="9525" marB="0" anchor="ctr"/>
                </a:tc>
                <a:tc>
                  <a:txBody>
                    <a:bodyPr/>
                    <a:lstStyle/>
                    <a:p>
                      <a:pPr algn="ctr" rtl="0" fontAlgn="ctr"/>
                      <a:r>
                        <a:rPr lang="tr-TR" sz="900" u="none" strike="noStrike">
                          <a:effectLst/>
                        </a:rPr>
                        <a:t>DERS TÜRÜ</a:t>
                      </a:r>
                      <a:endParaRPr lang="tr-TR" sz="900" b="1" i="0" u="none" strike="noStrike">
                        <a:solidFill>
                          <a:srgbClr val="800000"/>
                        </a:solidFill>
                        <a:effectLst/>
                        <a:latin typeface="Arial"/>
                      </a:endParaRPr>
                    </a:p>
                  </a:txBody>
                  <a:tcPr marL="9525" marR="9525" marT="9525" marB="0" anchor="ctr"/>
                </a:tc>
                <a:extLst>
                  <a:ext uri="{0D108BD9-81ED-4DB2-BD59-A6C34878D82A}">
                    <a16:rowId xmlns:a16="http://schemas.microsoft.com/office/drawing/2014/main" xmlns="" val="10011"/>
                  </a:ext>
                </a:extLst>
              </a:tr>
              <a:tr h="190500">
                <a:tc>
                  <a:txBody>
                    <a:bodyPr/>
                    <a:lstStyle/>
                    <a:p>
                      <a:pPr algn="l" rtl="0" fontAlgn="t"/>
                      <a:r>
                        <a:rPr lang="tr-TR" sz="800" u="none" strike="noStrike">
                          <a:effectLst/>
                        </a:rPr>
                        <a:t>MTMM 300</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MALZEME ÜRETİM LABORATUVARI</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1</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2</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4</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Zorunlu</a:t>
                      </a:r>
                      <a:endParaRPr lang="tr-TR" sz="8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12"/>
                  </a:ext>
                </a:extLst>
              </a:tr>
              <a:tr h="190500">
                <a:tc>
                  <a:txBody>
                    <a:bodyPr/>
                    <a:lstStyle/>
                    <a:p>
                      <a:pPr algn="l" rtl="0" fontAlgn="t"/>
                      <a:r>
                        <a:rPr lang="tr-TR" sz="800" u="none" strike="noStrike">
                          <a:effectLst/>
                        </a:rPr>
                        <a:t>MTMM 304</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MALZEME SEÇİMİ</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3</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0</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4</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Zorunlu</a:t>
                      </a:r>
                      <a:endParaRPr lang="tr-TR" sz="8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13"/>
                  </a:ext>
                </a:extLst>
              </a:tr>
              <a:tr h="190500">
                <a:tc>
                  <a:txBody>
                    <a:bodyPr/>
                    <a:lstStyle/>
                    <a:p>
                      <a:pPr algn="l" rtl="0" fontAlgn="t"/>
                      <a:r>
                        <a:rPr lang="tr-TR" sz="800" u="none" strike="noStrike">
                          <a:effectLst/>
                        </a:rPr>
                        <a:t>MTMM 306</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KİMYASAL METALURJİ</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3</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0</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3</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Zorunlu</a:t>
                      </a:r>
                      <a:endParaRPr lang="tr-TR" sz="8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14"/>
                  </a:ext>
                </a:extLst>
              </a:tr>
              <a:tr h="190500">
                <a:tc>
                  <a:txBody>
                    <a:bodyPr/>
                    <a:lstStyle/>
                    <a:p>
                      <a:pPr algn="l" rtl="0" fontAlgn="t"/>
                      <a:r>
                        <a:rPr lang="tr-TR" sz="800" u="none" strike="noStrike">
                          <a:effectLst/>
                        </a:rPr>
                        <a:t>MTMM 308</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PLASTİK ŞEKİL VERME TEKNOLOJİSİ</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3</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0</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3</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Zorunlu</a:t>
                      </a:r>
                      <a:endParaRPr lang="tr-TR" sz="8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15"/>
                  </a:ext>
                </a:extLst>
              </a:tr>
              <a:tr h="190500">
                <a:tc>
                  <a:txBody>
                    <a:bodyPr/>
                    <a:lstStyle/>
                    <a:p>
                      <a:pPr algn="l" rtl="0" fontAlgn="t"/>
                      <a:r>
                        <a:rPr lang="tr-TR" sz="800" u="none" strike="noStrike">
                          <a:effectLst/>
                        </a:rPr>
                        <a:t>MTMM 310</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ISI TRANSFERİ</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3</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0</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4</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Zorunlu</a:t>
                      </a:r>
                      <a:endParaRPr lang="tr-TR" sz="8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16"/>
                  </a:ext>
                </a:extLst>
              </a:tr>
              <a:tr h="190500">
                <a:tc>
                  <a:txBody>
                    <a:bodyPr/>
                    <a:lstStyle/>
                    <a:p>
                      <a:pPr algn="l" rtl="0" fontAlgn="t"/>
                      <a:r>
                        <a:rPr lang="tr-TR" sz="800" u="none" strike="noStrike">
                          <a:effectLst/>
                        </a:rPr>
                        <a:t> </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Seçmeli-2</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3</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0</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4</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SEÇMELİ</a:t>
                      </a:r>
                      <a:endParaRPr lang="tr-TR" sz="8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17"/>
                  </a:ext>
                </a:extLst>
              </a:tr>
              <a:tr h="190500">
                <a:tc>
                  <a:txBody>
                    <a:bodyPr/>
                    <a:lstStyle/>
                    <a:p>
                      <a:pPr algn="l" rtl="0" fontAlgn="t"/>
                      <a:r>
                        <a:rPr lang="tr-TR" sz="800" u="none" strike="noStrike">
                          <a:effectLst/>
                        </a:rPr>
                        <a:t> </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Seçmeli-2</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3</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0</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4</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SEÇMELİ</a:t>
                      </a:r>
                      <a:endParaRPr lang="tr-TR" sz="8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18"/>
                  </a:ext>
                </a:extLst>
              </a:tr>
              <a:tr h="190500">
                <a:tc>
                  <a:txBody>
                    <a:bodyPr/>
                    <a:lstStyle/>
                    <a:p>
                      <a:pPr algn="l" rtl="0" fontAlgn="t"/>
                      <a:r>
                        <a:rPr lang="tr-TR" sz="800" u="none" strike="noStrike">
                          <a:effectLst/>
                        </a:rPr>
                        <a:t> </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Seçmeli-2</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3</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0</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4</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dirty="0">
                          <a:effectLst/>
                        </a:rPr>
                        <a:t>SEÇMELİ</a:t>
                      </a:r>
                      <a:endParaRPr lang="tr-TR" sz="800" b="0" i="0" u="none" strike="noStrike" dirty="0">
                        <a:solidFill>
                          <a:srgbClr val="000000"/>
                        </a:solidFill>
                        <a:effectLst/>
                        <a:latin typeface="Arial"/>
                      </a:endParaRPr>
                    </a:p>
                  </a:txBody>
                  <a:tcPr marL="9525" marR="9525" marT="9525" marB="0"/>
                </a:tc>
                <a:extLst>
                  <a:ext uri="{0D108BD9-81ED-4DB2-BD59-A6C34878D82A}">
                    <a16:rowId xmlns:a16="http://schemas.microsoft.com/office/drawing/2014/main" xmlns="" val="10019"/>
                  </a:ext>
                </a:extLst>
              </a:tr>
            </a:tbl>
          </a:graphicData>
        </a:graphic>
      </p:graphicFrame>
    </p:spTree>
    <p:extLst>
      <p:ext uri="{BB962C8B-B14F-4D97-AF65-F5344CB8AC3E}">
        <p14:creationId xmlns:p14="http://schemas.microsoft.com/office/powerpoint/2010/main" val="60659977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a:extLst>
              <a:ext uri="{FF2B5EF4-FFF2-40B4-BE49-F238E27FC236}">
                <a16:creationId xmlns:a16="http://schemas.microsoft.com/office/drawing/2014/main" xmlns="" id="{EB20ACBE-2329-4370-AC2D-29113DAE05F4}"/>
              </a:ext>
            </a:extLst>
          </p:cNvPr>
          <p:cNvSpPr>
            <a:spLocks noGrp="1"/>
          </p:cNvSpPr>
          <p:nvPr>
            <p:ph type="subTitle" idx="4294967295"/>
          </p:nvPr>
        </p:nvSpPr>
        <p:spPr>
          <a:xfrm>
            <a:off x="2056729" y="1943593"/>
            <a:ext cx="8035074" cy="4119004"/>
          </a:xfrm>
        </p:spPr>
        <p:txBody>
          <a:bodyPr rtlCol="0">
            <a:normAutofit/>
          </a:bodyPr>
          <a:lstStyle/>
          <a:p>
            <a:pPr marL="342900" indent="-342900">
              <a:lnSpc>
                <a:spcPct val="80000"/>
              </a:lnSpc>
              <a:buClr>
                <a:schemeClr val="accent6">
                  <a:lumMod val="75000"/>
                </a:schemeClr>
              </a:buClr>
              <a:buFont typeface="Wingdings" panose="05000000000000000000" pitchFamily="2" charset="2"/>
              <a:buChar char="§"/>
              <a:defRPr/>
            </a:pPr>
            <a:endParaRPr lang="tr-TR" altLang="tr-TR" sz="2000" b="1" dirty="0">
              <a:solidFill>
                <a:srgbClr val="193CCF"/>
              </a:solidFill>
              <a:latin typeface="Arial" charset="0"/>
            </a:endParaRPr>
          </a:p>
        </p:txBody>
      </p:sp>
      <p:sp>
        <p:nvSpPr>
          <p:cNvPr id="5" name="Rectangle 3">
            <a:extLst>
              <a:ext uri="{FF2B5EF4-FFF2-40B4-BE49-F238E27FC236}">
                <a16:creationId xmlns:a16="http://schemas.microsoft.com/office/drawing/2014/main" xmlns="" id="{C901E5A1-2E4A-4A64-BFC2-E750EE6F6918}"/>
              </a:ext>
            </a:extLst>
          </p:cNvPr>
          <p:cNvSpPr txBox="1">
            <a:spLocks/>
          </p:cNvSpPr>
          <p:nvPr/>
        </p:nvSpPr>
        <p:spPr bwMode="auto">
          <a:xfrm>
            <a:off x="1686048" y="120358"/>
            <a:ext cx="8229600" cy="1143000"/>
          </a:xfrm>
          <a:prstGeom prst="rect">
            <a:avLst/>
          </a:prstGeom>
          <a:noFill/>
          <a:ln>
            <a:noFill/>
          </a:ln>
        </p:spPr>
        <p:txBody>
          <a:bodyPr lIns="91425" tIns="91425" rIns="91425" bIns="91425" anchor="t" anchorCtr="0">
            <a:normAutofit/>
          </a:bodyPr>
          <a:lstStyle>
            <a:defPPr marR="0" lvl="0" algn="l" rtl="0">
              <a:lnSpc>
                <a:spcPct val="100000"/>
              </a:lnSpc>
              <a:spcBef>
                <a:spcPts val="0"/>
              </a:spcBef>
              <a:spcAft>
                <a:spcPts val="0"/>
              </a:spcAft>
            </a:defPPr>
            <a:lvl1pPr marL="182880" marR="0" lvl="0" indent="0" fontAlgn="auto">
              <a:lnSpc>
                <a:spcPct val="100000"/>
              </a:lnSpc>
              <a:spcBef>
                <a:spcPct val="0"/>
              </a:spcBef>
              <a:spcAft>
                <a:spcPts val="0"/>
              </a:spcAft>
              <a:buClr>
                <a:schemeClr val="accent6">
                  <a:lumMod val="75000"/>
                </a:schemeClr>
              </a:buClr>
              <a:buSzPct val="128000"/>
              <a:buFont typeface="Georgia" panose="02040502050405020303" pitchFamily="18" charset="0"/>
              <a:buNone/>
              <a:defRPr sz="2400" b="1" i="0" u="none" strike="noStrike" cap="none">
                <a:solidFill>
                  <a:srgbClr val="FFFFFF"/>
                </a:solidFill>
                <a:effectLst>
                  <a:outerShdw blurRad="38100" dist="38100" dir="2700000" algn="tl">
                    <a:srgbClr val="000000">
                      <a:alpha val="43137"/>
                    </a:srgbClr>
                  </a:outerShdw>
                </a:effectLst>
                <a:latin typeface="Raleway"/>
                <a:ea typeface="+mj-ea"/>
                <a:cs typeface="+mj-cs"/>
                <a:sym typeface="Raleway"/>
              </a:defRPr>
            </a:lvl1pPr>
            <a:lvl2pPr lvl="1">
              <a:spcBef>
                <a:spcPts val="0"/>
              </a:spcBef>
              <a:buClr>
                <a:srgbClr val="FFFFFF"/>
              </a:buClr>
              <a:buSzPct val="100000"/>
              <a:buFont typeface="Raleway"/>
              <a:buNone/>
              <a:defRPr sz="2400" b="1">
                <a:solidFill>
                  <a:srgbClr val="FFFFFF"/>
                </a:solidFill>
                <a:latin typeface="Raleway"/>
                <a:ea typeface="Raleway"/>
                <a:cs typeface="Raleway"/>
                <a:sym typeface="Raleway"/>
              </a:defRPr>
            </a:lvl2pPr>
            <a:lvl3pPr lvl="2">
              <a:spcBef>
                <a:spcPts val="0"/>
              </a:spcBef>
              <a:buClr>
                <a:srgbClr val="FFFFFF"/>
              </a:buClr>
              <a:buSzPct val="100000"/>
              <a:buFont typeface="Raleway"/>
              <a:buNone/>
              <a:defRPr sz="2400" b="1">
                <a:solidFill>
                  <a:srgbClr val="FFFFFF"/>
                </a:solidFill>
                <a:latin typeface="Raleway"/>
                <a:ea typeface="Raleway"/>
                <a:cs typeface="Raleway"/>
                <a:sym typeface="Raleway"/>
              </a:defRPr>
            </a:lvl3pPr>
            <a:lvl4pPr lvl="3">
              <a:spcBef>
                <a:spcPts val="0"/>
              </a:spcBef>
              <a:buClr>
                <a:srgbClr val="FFFFFF"/>
              </a:buClr>
              <a:buSzPct val="100000"/>
              <a:buFont typeface="Raleway"/>
              <a:buNone/>
              <a:defRPr sz="2400" b="1">
                <a:solidFill>
                  <a:srgbClr val="FFFFFF"/>
                </a:solidFill>
                <a:latin typeface="Raleway"/>
                <a:ea typeface="Raleway"/>
                <a:cs typeface="Raleway"/>
                <a:sym typeface="Raleway"/>
              </a:defRPr>
            </a:lvl4pPr>
            <a:lvl5pPr lvl="4">
              <a:spcBef>
                <a:spcPts val="0"/>
              </a:spcBef>
              <a:buClr>
                <a:srgbClr val="FFFFFF"/>
              </a:buClr>
              <a:buSzPct val="100000"/>
              <a:buFont typeface="Raleway"/>
              <a:buNone/>
              <a:defRPr sz="2400" b="1">
                <a:solidFill>
                  <a:srgbClr val="FFFFFF"/>
                </a:solidFill>
                <a:latin typeface="Raleway"/>
                <a:ea typeface="Raleway"/>
                <a:cs typeface="Raleway"/>
                <a:sym typeface="Raleway"/>
              </a:defRPr>
            </a:lvl5pPr>
            <a:lvl6pPr lvl="5">
              <a:spcBef>
                <a:spcPts val="0"/>
              </a:spcBef>
              <a:buClr>
                <a:srgbClr val="FFFFFF"/>
              </a:buClr>
              <a:buSzPct val="100000"/>
              <a:buFont typeface="Raleway"/>
              <a:buNone/>
              <a:defRPr sz="2400" b="1">
                <a:solidFill>
                  <a:srgbClr val="FFFFFF"/>
                </a:solidFill>
                <a:latin typeface="Raleway"/>
                <a:ea typeface="Raleway"/>
                <a:cs typeface="Raleway"/>
                <a:sym typeface="Raleway"/>
              </a:defRPr>
            </a:lvl6pPr>
            <a:lvl7pPr lvl="6">
              <a:spcBef>
                <a:spcPts val="0"/>
              </a:spcBef>
              <a:buClr>
                <a:srgbClr val="FFFFFF"/>
              </a:buClr>
              <a:buSzPct val="100000"/>
              <a:buFont typeface="Raleway"/>
              <a:buNone/>
              <a:defRPr sz="2400" b="1">
                <a:solidFill>
                  <a:srgbClr val="FFFFFF"/>
                </a:solidFill>
                <a:latin typeface="Raleway"/>
                <a:ea typeface="Raleway"/>
                <a:cs typeface="Raleway"/>
                <a:sym typeface="Raleway"/>
              </a:defRPr>
            </a:lvl7pPr>
            <a:lvl8pPr lvl="7">
              <a:spcBef>
                <a:spcPts val="0"/>
              </a:spcBef>
              <a:buClr>
                <a:srgbClr val="FFFFFF"/>
              </a:buClr>
              <a:buSzPct val="100000"/>
              <a:buFont typeface="Raleway"/>
              <a:buNone/>
              <a:defRPr sz="2400" b="1">
                <a:solidFill>
                  <a:srgbClr val="FFFFFF"/>
                </a:solidFill>
                <a:latin typeface="Raleway"/>
                <a:ea typeface="Raleway"/>
                <a:cs typeface="Raleway"/>
                <a:sym typeface="Raleway"/>
              </a:defRPr>
            </a:lvl8pPr>
            <a:lvl9pPr lvl="8">
              <a:spcBef>
                <a:spcPts val="0"/>
              </a:spcBef>
              <a:buClr>
                <a:srgbClr val="FFFFFF"/>
              </a:buClr>
              <a:buSzPct val="100000"/>
              <a:buFont typeface="Raleway"/>
              <a:buNone/>
              <a:defRPr sz="2400" b="1">
                <a:solidFill>
                  <a:srgbClr val="FFFFFF"/>
                </a:solidFill>
                <a:latin typeface="Raleway"/>
                <a:ea typeface="Raleway"/>
                <a:cs typeface="Raleway"/>
                <a:sym typeface="Raleway"/>
              </a:defRPr>
            </a:lvl9pPr>
          </a:lstStyle>
          <a:p>
            <a:r>
              <a:rPr lang="tr-TR" dirty="0"/>
              <a:t>Metalurji ve Malzeme Mühendisliği</a:t>
            </a:r>
          </a:p>
          <a:p>
            <a:r>
              <a:rPr lang="tr-TR" dirty="0"/>
              <a:t>Müfredatı</a:t>
            </a:r>
          </a:p>
        </p:txBody>
      </p:sp>
      <p:graphicFrame>
        <p:nvGraphicFramePr>
          <p:cNvPr id="2" name="Tablo 1"/>
          <p:cNvGraphicFramePr>
            <a:graphicFrameLocks noGrp="1"/>
          </p:cNvGraphicFramePr>
          <p:nvPr/>
        </p:nvGraphicFramePr>
        <p:xfrm>
          <a:off x="3276601" y="2629943"/>
          <a:ext cx="5638799" cy="3278505"/>
        </p:xfrm>
        <a:graphic>
          <a:graphicData uri="http://schemas.openxmlformats.org/drawingml/2006/table">
            <a:tbl>
              <a:tblPr>
                <a:tableStyleId>{5C22544A-7EE6-4342-B048-85BDC9FD1C3A}</a:tableStyleId>
              </a:tblPr>
              <a:tblGrid>
                <a:gridCol w="355200">
                  <a:extLst>
                    <a:ext uri="{9D8B030D-6E8A-4147-A177-3AD203B41FA5}">
                      <a16:colId xmlns:a16="http://schemas.microsoft.com/office/drawing/2014/main" xmlns="" val="20000"/>
                    </a:ext>
                  </a:extLst>
                </a:gridCol>
                <a:gridCol w="304457">
                  <a:extLst>
                    <a:ext uri="{9D8B030D-6E8A-4147-A177-3AD203B41FA5}">
                      <a16:colId xmlns:a16="http://schemas.microsoft.com/office/drawing/2014/main" xmlns="" val="20001"/>
                    </a:ext>
                  </a:extLst>
                </a:gridCol>
                <a:gridCol w="2689371">
                  <a:extLst>
                    <a:ext uri="{9D8B030D-6E8A-4147-A177-3AD203B41FA5}">
                      <a16:colId xmlns:a16="http://schemas.microsoft.com/office/drawing/2014/main" xmlns="" val="20002"/>
                    </a:ext>
                  </a:extLst>
                </a:gridCol>
                <a:gridCol w="342514">
                  <a:extLst>
                    <a:ext uri="{9D8B030D-6E8A-4147-A177-3AD203B41FA5}">
                      <a16:colId xmlns:a16="http://schemas.microsoft.com/office/drawing/2014/main" xmlns="" val="20003"/>
                    </a:ext>
                  </a:extLst>
                </a:gridCol>
                <a:gridCol w="329829">
                  <a:extLst>
                    <a:ext uri="{9D8B030D-6E8A-4147-A177-3AD203B41FA5}">
                      <a16:colId xmlns:a16="http://schemas.microsoft.com/office/drawing/2014/main" xmlns="" val="20004"/>
                    </a:ext>
                  </a:extLst>
                </a:gridCol>
                <a:gridCol w="637457">
                  <a:extLst>
                    <a:ext uri="{9D8B030D-6E8A-4147-A177-3AD203B41FA5}">
                      <a16:colId xmlns:a16="http://schemas.microsoft.com/office/drawing/2014/main" xmlns="" val="20005"/>
                    </a:ext>
                  </a:extLst>
                </a:gridCol>
                <a:gridCol w="979971">
                  <a:extLst>
                    <a:ext uri="{9D8B030D-6E8A-4147-A177-3AD203B41FA5}">
                      <a16:colId xmlns:a16="http://schemas.microsoft.com/office/drawing/2014/main" xmlns="" val="20006"/>
                    </a:ext>
                  </a:extLst>
                </a:gridCol>
              </a:tblGrid>
              <a:tr h="217170">
                <a:tc gridSpan="7">
                  <a:txBody>
                    <a:bodyPr/>
                    <a:lstStyle/>
                    <a:p>
                      <a:pPr algn="l" rtl="0" fontAlgn="t"/>
                      <a:r>
                        <a:rPr lang="tr-TR" sz="900" u="none" strike="noStrike" dirty="0">
                          <a:effectLst/>
                        </a:rPr>
                        <a:t>7. YARIYIL DERS PLANI</a:t>
                      </a:r>
                      <a:endParaRPr lang="tr-TR" sz="900" b="1" i="0" u="none" strike="noStrike" dirty="0">
                        <a:solidFill>
                          <a:srgbClr val="00008B"/>
                        </a:solidFill>
                        <a:effectLst/>
                        <a:latin typeface="Arial"/>
                      </a:endParaRPr>
                    </a:p>
                  </a:txBody>
                  <a:tcPr marL="9525" marR="9525" marT="9525" marB="0"/>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00"/>
                  </a:ext>
                </a:extLst>
              </a:tr>
              <a:tr h="190500">
                <a:tc gridSpan="2">
                  <a:txBody>
                    <a:bodyPr/>
                    <a:lstStyle/>
                    <a:p>
                      <a:pPr algn="ctr" rtl="0" fontAlgn="ctr"/>
                      <a:r>
                        <a:rPr lang="tr-TR" sz="900" u="none" strike="noStrike">
                          <a:effectLst/>
                        </a:rPr>
                        <a:t>KOD</a:t>
                      </a:r>
                      <a:endParaRPr lang="tr-TR" sz="900" b="1" i="0" u="none" strike="noStrike">
                        <a:solidFill>
                          <a:srgbClr val="800000"/>
                        </a:solidFill>
                        <a:effectLst/>
                        <a:latin typeface="Arial"/>
                      </a:endParaRPr>
                    </a:p>
                  </a:txBody>
                  <a:tcPr marL="9525" marR="9525" marT="9525" marB="0" anchor="ctr"/>
                </a:tc>
                <a:tc hMerge="1">
                  <a:txBody>
                    <a:bodyPr/>
                    <a:lstStyle/>
                    <a:p>
                      <a:endParaRPr lang="tr-TR"/>
                    </a:p>
                  </a:txBody>
                  <a:tcPr/>
                </a:tc>
                <a:tc>
                  <a:txBody>
                    <a:bodyPr/>
                    <a:lstStyle/>
                    <a:p>
                      <a:pPr algn="ctr" rtl="0" fontAlgn="ctr"/>
                      <a:r>
                        <a:rPr lang="tr-TR" sz="900" u="none" strike="noStrike">
                          <a:effectLst/>
                        </a:rPr>
                        <a:t>ADI</a:t>
                      </a:r>
                      <a:endParaRPr lang="tr-TR" sz="900" b="1" i="0" u="none" strike="noStrike">
                        <a:solidFill>
                          <a:srgbClr val="800000"/>
                        </a:solidFill>
                        <a:effectLst/>
                        <a:latin typeface="Arial"/>
                      </a:endParaRPr>
                    </a:p>
                  </a:txBody>
                  <a:tcPr marL="9525" marR="9525" marT="9525" marB="0" anchor="ctr"/>
                </a:tc>
                <a:tc>
                  <a:txBody>
                    <a:bodyPr/>
                    <a:lstStyle/>
                    <a:p>
                      <a:pPr algn="ctr" rtl="0" fontAlgn="ctr"/>
                      <a:r>
                        <a:rPr lang="tr-TR" sz="900" u="none" strike="noStrike">
                          <a:effectLst/>
                        </a:rPr>
                        <a:t>T</a:t>
                      </a:r>
                      <a:endParaRPr lang="tr-TR" sz="900" b="1" i="0" u="none" strike="noStrike">
                        <a:solidFill>
                          <a:srgbClr val="800000"/>
                        </a:solidFill>
                        <a:effectLst/>
                        <a:latin typeface="Arial"/>
                      </a:endParaRPr>
                    </a:p>
                  </a:txBody>
                  <a:tcPr marL="9525" marR="9525" marT="9525" marB="0" anchor="ctr"/>
                </a:tc>
                <a:tc>
                  <a:txBody>
                    <a:bodyPr/>
                    <a:lstStyle/>
                    <a:p>
                      <a:pPr algn="ctr" rtl="0" fontAlgn="ctr"/>
                      <a:r>
                        <a:rPr lang="tr-TR" sz="900" u="none" strike="noStrike">
                          <a:effectLst/>
                        </a:rPr>
                        <a:t>P</a:t>
                      </a:r>
                      <a:endParaRPr lang="tr-TR" sz="900" b="1" i="0" u="none" strike="noStrike">
                        <a:solidFill>
                          <a:srgbClr val="800000"/>
                        </a:solidFill>
                        <a:effectLst/>
                        <a:latin typeface="Arial"/>
                      </a:endParaRPr>
                    </a:p>
                  </a:txBody>
                  <a:tcPr marL="9525" marR="9525" marT="9525" marB="0" anchor="ctr"/>
                </a:tc>
                <a:tc>
                  <a:txBody>
                    <a:bodyPr/>
                    <a:lstStyle/>
                    <a:p>
                      <a:pPr algn="ctr" rtl="0" fontAlgn="ctr"/>
                      <a:r>
                        <a:rPr lang="tr-TR" sz="900" u="none" strike="noStrike">
                          <a:effectLst/>
                        </a:rPr>
                        <a:t>K (AKTS)</a:t>
                      </a:r>
                      <a:endParaRPr lang="tr-TR" sz="900" b="1" i="0" u="none" strike="noStrike">
                        <a:solidFill>
                          <a:srgbClr val="800000"/>
                        </a:solidFill>
                        <a:effectLst/>
                        <a:latin typeface="Arial"/>
                      </a:endParaRPr>
                    </a:p>
                  </a:txBody>
                  <a:tcPr marL="9525" marR="9525" marT="9525" marB="0" anchor="ctr"/>
                </a:tc>
                <a:tc>
                  <a:txBody>
                    <a:bodyPr/>
                    <a:lstStyle/>
                    <a:p>
                      <a:pPr algn="ctr" rtl="0" fontAlgn="ctr"/>
                      <a:r>
                        <a:rPr lang="tr-TR" sz="900" u="none" strike="noStrike">
                          <a:effectLst/>
                        </a:rPr>
                        <a:t>DERS TÜRÜ</a:t>
                      </a:r>
                      <a:endParaRPr lang="tr-TR" sz="900" b="1" i="0" u="none" strike="noStrike">
                        <a:solidFill>
                          <a:srgbClr val="800000"/>
                        </a:solidFill>
                        <a:effectLst/>
                        <a:latin typeface="Arial"/>
                      </a:endParaRPr>
                    </a:p>
                  </a:txBody>
                  <a:tcPr marL="9525" marR="9525" marT="9525" marB="0" anchor="ctr"/>
                </a:tc>
                <a:extLst>
                  <a:ext uri="{0D108BD9-81ED-4DB2-BD59-A6C34878D82A}">
                    <a16:rowId xmlns:a16="http://schemas.microsoft.com/office/drawing/2014/main" xmlns="" val="10001"/>
                  </a:ext>
                </a:extLst>
              </a:tr>
              <a:tr h="190500">
                <a:tc gridSpan="2">
                  <a:txBody>
                    <a:bodyPr/>
                    <a:lstStyle/>
                    <a:p>
                      <a:pPr algn="l" rtl="0" fontAlgn="t"/>
                      <a:r>
                        <a:rPr lang="tr-TR" sz="800" u="none" strike="noStrike">
                          <a:effectLst/>
                        </a:rPr>
                        <a:t>MTMM 401</a:t>
                      </a:r>
                      <a:endParaRPr lang="tr-TR" sz="800" b="0" i="0" u="none" strike="noStrike">
                        <a:solidFill>
                          <a:srgbClr val="000000"/>
                        </a:solidFill>
                        <a:effectLst/>
                        <a:latin typeface="Arial"/>
                      </a:endParaRPr>
                    </a:p>
                  </a:txBody>
                  <a:tcPr marL="9525" marR="9525" marT="9525" marB="0"/>
                </a:tc>
                <a:tc hMerge="1">
                  <a:txBody>
                    <a:bodyPr/>
                    <a:lstStyle/>
                    <a:p>
                      <a:endParaRPr lang="tr-TR"/>
                    </a:p>
                  </a:txBody>
                  <a:tcPr/>
                </a:tc>
                <a:tc>
                  <a:txBody>
                    <a:bodyPr/>
                    <a:lstStyle/>
                    <a:p>
                      <a:pPr algn="l" rtl="0" fontAlgn="t"/>
                      <a:r>
                        <a:rPr lang="tr-TR" sz="800" u="none" strike="noStrike" dirty="0">
                          <a:effectLst/>
                        </a:rPr>
                        <a:t>İşletmede mesleki eğitim</a:t>
                      </a:r>
                      <a:endParaRPr lang="tr-TR" sz="800" b="0" i="0" u="none" strike="noStrike" dirty="0">
                        <a:solidFill>
                          <a:srgbClr val="000000"/>
                        </a:solidFill>
                        <a:effectLst/>
                        <a:latin typeface="Arial"/>
                      </a:endParaRPr>
                    </a:p>
                  </a:txBody>
                  <a:tcPr marL="9525" marR="9525" marT="9525" marB="0"/>
                </a:tc>
                <a:tc>
                  <a:txBody>
                    <a:bodyPr/>
                    <a:lstStyle/>
                    <a:p>
                      <a:pPr algn="ctr" rtl="0" fontAlgn="t"/>
                      <a:r>
                        <a:rPr lang="tr-TR" sz="800" u="none" strike="noStrike">
                          <a:effectLst/>
                        </a:rPr>
                        <a:t>5</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15</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20</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Zorunlu</a:t>
                      </a:r>
                      <a:endParaRPr lang="tr-TR" sz="8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02"/>
                  </a:ext>
                </a:extLst>
              </a:tr>
              <a:tr h="190500">
                <a:tc gridSpan="2">
                  <a:txBody>
                    <a:bodyPr/>
                    <a:lstStyle/>
                    <a:p>
                      <a:pPr algn="l" rtl="0" fontAlgn="t"/>
                      <a:r>
                        <a:rPr lang="tr-TR" sz="800" u="none" strike="noStrike">
                          <a:effectLst/>
                        </a:rPr>
                        <a:t>MTMM 403</a:t>
                      </a:r>
                      <a:endParaRPr lang="tr-TR" sz="800" b="0" i="0" u="none" strike="noStrike">
                        <a:solidFill>
                          <a:srgbClr val="000000"/>
                        </a:solidFill>
                        <a:effectLst/>
                        <a:latin typeface="Arial"/>
                      </a:endParaRPr>
                    </a:p>
                  </a:txBody>
                  <a:tcPr marL="9525" marR="9525" marT="9525" marB="0"/>
                </a:tc>
                <a:tc hMerge="1">
                  <a:txBody>
                    <a:bodyPr/>
                    <a:lstStyle/>
                    <a:p>
                      <a:endParaRPr lang="tr-TR"/>
                    </a:p>
                  </a:txBody>
                  <a:tcPr/>
                </a:tc>
                <a:tc>
                  <a:txBody>
                    <a:bodyPr/>
                    <a:lstStyle/>
                    <a:p>
                      <a:pPr algn="l" rtl="0" fontAlgn="t"/>
                      <a:r>
                        <a:rPr lang="tr-TR" sz="800" u="none" strike="noStrike">
                          <a:effectLst/>
                        </a:rPr>
                        <a:t>ÜRETIM VE PROSES STAJI</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0</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5</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5</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Zorunlu</a:t>
                      </a:r>
                      <a:endParaRPr lang="tr-TR" sz="8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03"/>
                  </a:ext>
                </a:extLst>
              </a:tr>
              <a:tr h="190500">
                <a:tc gridSpan="2">
                  <a:txBody>
                    <a:bodyPr/>
                    <a:lstStyle/>
                    <a:p>
                      <a:pPr algn="l" rtl="0" fontAlgn="t"/>
                      <a:r>
                        <a:rPr lang="tr-TR" sz="800" u="none" strike="noStrike">
                          <a:effectLst/>
                        </a:rPr>
                        <a:t>MTMM 405</a:t>
                      </a:r>
                      <a:endParaRPr lang="tr-TR" sz="800" b="0" i="0" u="none" strike="noStrike">
                        <a:solidFill>
                          <a:srgbClr val="000000"/>
                        </a:solidFill>
                        <a:effectLst/>
                        <a:latin typeface="Arial"/>
                      </a:endParaRPr>
                    </a:p>
                  </a:txBody>
                  <a:tcPr marL="9525" marR="9525" marT="9525" marB="0"/>
                </a:tc>
                <a:tc hMerge="1">
                  <a:txBody>
                    <a:bodyPr/>
                    <a:lstStyle/>
                    <a:p>
                      <a:endParaRPr lang="tr-TR"/>
                    </a:p>
                  </a:txBody>
                  <a:tcPr/>
                </a:tc>
                <a:tc>
                  <a:txBody>
                    <a:bodyPr/>
                    <a:lstStyle/>
                    <a:p>
                      <a:pPr algn="l" rtl="0" fontAlgn="t"/>
                      <a:r>
                        <a:rPr lang="tr-TR" sz="800" u="none" strike="noStrike">
                          <a:effectLst/>
                        </a:rPr>
                        <a:t>MALZEME STAJI</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0</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5</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5</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Zorunlu</a:t>
                      </a:r>
                      <a:endParaRPr lang="tr-TR" sz="8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04"/>
                  </a:ext>
                </a:extLst>
              </a:tr>
              <a:tr h="217170">
                <a:tc gridSpan="7">
                  <a:txBody>
                    <a:bodyPr/>
                    <a:lstStyle/>
                    <a:p>
                      <a:pPr algn="l" rtl="0" fontAlgn="t"/>
                      <a:r>
                        <a:rPr lang="tr-TR" sz="900" u="none" strike="noStrike">
                          <a:effectLst/>
                        </a:rPr>
                        <a:t>8. YARIYIL DERS PLANI</a:t>
                      </a:r>
                      <a:endParaRPr lang="tr-TR" sz="900" b="1" i="0" u="none" strike="noStrike">
                        <a:solidFill>
                          <a:srgbClr val="00008B"/>
                        </a:solidFill>
                        <a:effectLst/>
                        <a:latin typeface="Arial"/>
                      </a:endParaRPr>
                    </a:p>
                  </a:txBody>
                  <a:tcPr marL="9525" marR="9525" marT="9525" marB="0"/>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05"/>
                  </a:ext>
                </a:extLst>
              </a:tr>
              <a:tr h="190500">
                <a:tc gridSpan="2">
                  <a:txBody>
                    <a:bodyPr/>
                    <a:lstStyle/>
                    <a:p>
                      <a:pPr algn="ctr" rtl="0" fontAlgn="ctr"/>
                      <a:r>
                        <a:rPr lang="tr-TR" sz="900" u="none" strike="noStrike">
                          <a:effectLst/>
                        </a:rPr>
                        <a:t>KOD</a:t>
                      </a:r>
                      <a:endParaRPr lang="tr-TR" sz="900" b="1" i="0" u="none" strike="noStrike">
                        <a:solidFill>
                          <a:srgbClr val="800000"/>
                        </a:solidFill>
                        <a:effectLst/>
                        <a:latin typeface="Arial"/>
                      </a:endParaRPr>
                    </a:p>
                  </a:txBody>
                  <a:tcPr marL="9525" marR="9525" marT="9525" marB="0" anchor="ctr"/>
                </a:tc>
                <a:tc hMerge="1">
                  <a:txBody>
                    <a:bodyPr/>
                    <a:lstStyle/>
                    <a:p>
                      <a:endParaRPr lang="tr-TR"/>
                    </a:p>
                  </a:txBody>
                  <a:tcPr/>
                </a:tc>
                <a:tc>
                  <a:txBody>
                    <a:bodyPr/>
                    <a:lstStyle/>
                    <a:p>
                      <a:pPr algn="ctr" rtl="0" fontAlgn="ctr"/>
                      <a:r>
                        <a:rPr lang="tr-TR" sz="900" u="none" strike="noStrike">
                          <a:effectLst/>
                        </a:rPr>
                        <a:t>ADI</a:t>
                      </a:r>
                      <a:endParaRPr lang="tr-TR" sz="900" b="1" i="0" u="none" strike="noStrike">
                        <a:solidFill>
                          <a:srgbClr val="800000"/>
                        </a:solidFill>
                        <a:effectLst/>
                        <a:latin typeface="Arial"/>
                      </a:endParaRPr>
                    </a:p>
                  </a:txBody>
                  <a:tcPr marL="9525" marR="9525" marT="9525" marB="0" anchor="ctr"/>
                </a:tc>
                <a:tc>
                  <a:txBody>
                    <a:bodyPr/>
                    <a:lstStyle/>
                    <a:p>
                      <a:pPr algn="ctr" rtl="0" fontAlgn="ctr"/>
                      <a:r>
                        <a:rPr lang="tr-TR" sz="900" u="none" strike="noStrike">
                          <a:effectLst/>
                        </a:rPr>
                        <a:t>T</a:t>
                      </a:r>
                      <a:endParaRPr lang="tr-TR" sz="900" b="1" i="0" u="none" strike="noStrike">
                        <a:solidFill>
                          <a:srgbClr val="800000"/>
                        </a:solidFill>
                        <a:effectLst/>
                        <a:latin typeface="Arial"/>
                      </a:endParaRPr>
                    </a:p>
                  </a:txBody>
                  <a:tcPr marL="9525" marR="9525" marT="9525" marB="0" anchor="ctr"/>
                </a:tc>
                <a:tc>
                  <a:txBody>
                    <a:bodyPr/>
                    <a:lstStyle/>
                    <a:p>
                      <a:pPr algn="ctr" rtl="0" fontAlgn="ctr"/>
                      <a:r>
                        <a:rPr lang="tr-TR" sz="900" u="none" strike="noStrike">
                          <a:effectLst/>
                        </a:rPr>
                        <a:t>P</a:t>
                      </a:r>
                      <a:endParaRPr lang="tr-TR" sz="900" b="1" i="0" u="none" strike="noStrike">
                        <a:solidFill>
                          <a:srgbClr val="800000"/>
                        </a:solidFill>
                        <a:effectLst/>
                        <a:latin typeface="Arial"/>
                      </a:endParaRPr>
                    </a:p>
                  </a:txBody>
                  <a:tcPr marL="9525" marR="9525" marT="9525" marB="0" anchor="ctr"/>
                </a:tc>
                <a:tc>
                  <a:txBody>
                    <a:bodyPr/>
                    <a:lstStyle/>
                    <a:p>
                      <a:pPr algn="ctr" rtl="0" fontAlgn="ctr"/>
                      <a:r>
                        <a:rPr lang="tr-TR" sz="900" u="none" strike="noStrike">
                          <a:effectLst/>
                        </a:rPr>
                        <a:t>K (AKTS)</a:t>
                      </a:r>
                      <a:endParaRPr lang="tr-TR" sz="900" b="1" i="0" u="none" strike="noStrike">
                        <a:solidFill>
                          <a:srgbClr val="800000"/>
                        </a:solidFill>
                        <a:effectLst/>
                        <a:latin typeface="Arial"/>
                      </a:endParaRPr>
                    </a:p>
                  </a:txBody>
                  <a:tcPr marL="9525" marR="9525" marT="9525" marB="0" anchor="ctr"/>
                </a:tc>
                <a:tc>
                  <a:txBody>
                    <a:bodyPr/>
                    <a:lstStyle/>
                    <a:p>
                      <a:pPr algn="ctr" rtl="0" fontAlgn="ctr"/>
                      <a:r>
                        <a:rPr lang="tr-TR" sz="900" u="none" strike="noStrike">
                          <a:effectLst/>
                        </a:rPr>
                        <a:t>DERS TÜRÜ</a:t>
                      </a:r>
                      <a:endParaRPr lang="tr-TR" sz="900" b="1" i="0" u="none" strike="noStrike">
                        <a:solidFill>
                          <a:srgbClr val="800000"/>
                        </a:solidFill>
                        <a:effectLst/>
                        <a:latin typeface="Arial"/>
                      </a:endParaRPr>
                    </a:p>
                  </a:txBody>
                  <a:tcPr marL="9525" marR="9525" marT="9525" marB="0" anchor="ctr"/>
                </a:tc>
                <a:extLst>
                  <a:ext uri="{0D108BD9-81ED-4DB2-BD59-A6C34878D82A}">
                    <a16:rowId xmlns:a16="http://schemas.microsoft.com/office/drawing/2014/main" xmlns="" val="10006"/>
                  </a:ext>
                </a:extLst>
              </a:tr>
              <a:tr h="190500">
                <a:tc gridSpan="2">
                  <a:txBody>
                    <a:bodyPr/>
                    <a:lstStyle/>
                    <a:p>
                      <a:pPr algn="l" rtl="0" fontAlgn="t"/>
                      <a:r>
                        <a:rPr lang="tr-TR" sz="800" u="none" strike="noStrike">
                          <a:effectLst/>
                        </a:rPr>
                        <a:t>MTMM 402</a:t>
                      </a:r>
                      <a:endParaRPr lang="tr-TR" sz="800" b="0" i="0" u="none" strike="noStrike">
                        <a:solidFill>
                          <a:srgbClr val="000000"/>
                        </a:solidFill>
                        <a:effectLst/>
                        <a:latin typeface="Arial"/>
                      </a:endParaRPr>
                    </a:p>
                  </a:txBody>
                  <a:tcPr marL="9525" marR="9525" marT="9525" marB="0"/>
                </a:tc>
                <a:tc hMerge="1">
                  <a:txBody>
                    <a:bodyPr/>
                    <a:lstStyle/>
                    <a:p>
                      <a:endParaRPr lang="tr-TR"/>
                    </a:p>
                  </a:txBody>
                  <a:tcPr/>
                </a:tc>
                <a:tc>
                  <a:txBody>
                    <a:bodyPr/>
                    <a:lstStyle/>
                    <a:p>
                      <a:pPr algn="l" rtl="0" fontAlgn="t"/>
                      <a:r>
                        <a:rPr lang="tr-TR" sz="800" u="none" strike="noStrike">
                          <a:effectLst/>
                        </a:rPr>
                        <a:t>MEZUNİYET TEZİ</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1</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1</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2</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Zorunlu</a:t>
                      </a:r>
                      <a:endParaRPr lang="tr-TR" sz="8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07"/>
                  </a:ext>
                </a:extLst>
              </a:tr>
              <a:tr h="190500">
                <a:tc gridSpan="2">
                  <a:txBody>
                    <a:bodyPr/>
                    <a:lstStyle/>
                    <a:p>
                      <a:pPr algn="l" rtl="0" fontAlgn="t"/>
                      <a:r>
                        <a:rPr lang="tr-TR" sz="800" u="none" strike="noStrike">
                          <a:effectLst/>
                        </a:rPr>
                        <a:t>MTMM 404</a:t>
                      </a:r>
                      <a:endParaRPr lang="tr-TR" sz="800" b="0" i="0" u="none" strike="noStrike">
                        <a:solidFill>
                          <a:srgbClr val="000000"/>
                        </a:solidFill>
                        <a:effectLst/>
                        <a:latin typeface="Arial"/>
                      </a:endParaRPr>
                    </a:p>
                  </a:txBody>
                  <a:tcPr marL="9525" marR="9525" marT="9525" marB="0"/>
                </a:tc>
                <a:tc hMerge="1">
                  <a:txBody>
                    <a:bodyPr/>
                    <a:lstStyle/>
                    <a:p>
                      <a:endParaRPr lang="tr-TR"/>
                    </a:p>
                  </a:txBody>
                  <a:tcPr/>
                </a:tc>
                <a:tc>
                  <a:txBody>
                    <a:bodyPr/>
                    <a:lstStyle/>
                    <a:p>
                      <a:pPr algn="l" rtl="0" fontAlgn="t"/>
                      <a:r>
                        <a:rPr lang="tr-TR" sz="800" u="none" strike="noStrike">
                          <a:effectLst/>
                        </a:rPr>
                        <a:t>ISIL İŞLEM LABORATUVARI</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1</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2</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4</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Zorunlu</a:t>
                      </a:r>
                      <a:endParaRPr lang="tr-TR" sz="8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08"/>
                  </a:ext>
                </a:extLst>
              </a:tr>
              <a:tr h="190500">
                <a:tc gridSpan="2">
                  <a:txBody>
                    <a:bodyPr/>
                    <a:lstStyle/>
                    <a:p>
                      <a:pPr algn="l" rtl="0" fontAlgn="t"/>
                      <a:r>
                        <a:rPr lang="tr-TR" sz="800" u="none" strike="noStrike">
                          <a:effectLst/>
                        </a:rPr>
                        <a:t> </a:t>
                      </a:r>
                      <a:endParaRPr lang="tr-TR" sz="800" b="0" i="0" u="none" strike="noStrike">
                        <a:solidFill>
                          <a:srgbClr val="000000"/>
                        </a:solidFill>
                        <a:effectLst/>
                        <a:latin typeface="Arial"/>
                      </a:endParaRPr>
                    </a:p>
                  </a:txBody>
                  <a:tcPr marL="9525" marR="9525" marT="9525" marB="0"/>
                </a:tc>
                <a:tc hMerge="1">
                  <a:txBody>
                    <a:bodyPr/>
                    <a:lstStyle/>
                    <a:p>
                      <a:endParaRPr lang="tr-TR"/>
                    </a:p>
                  </a:txBody>
                  <a:tcPr/>
                </a:tc>
                <a:tc>
                  <a:txBody>
                    <a:bodyPr/>
                    <a:lstStyle/>
                    <a:p>
                      <a:pPr algn="l" rtl="0" fontAlgn="t"/>
                      <a:r>
                        <a:rPr lang="tr-TR" sz="800" u="none" strike="noStrike">
                          <a:effectLst/>
                        </a:rPr>
                        <a:t>Bölüm Dışı Sosyal Seçmeli</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2</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0</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3</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SEÇMELİ</a:t>
                      </a:r>
                      <a:endParaRPr lang="tr-TR" sz="8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09"/>
                  </a:ext>
                </a:extLst>
              </a:tr>
              <a:tr h="190500">
                <a:tc gridSpan="2">
                  <a:txBody>
                    <a:bodyPr/>
                    <a:lstStyle/>
                    <a:p>
                      <a:pPr algn="l" rtl="0" fontAlgn="t"/>
                      <a:r>
                        <a:rPr lang="tr-TR" sz="800" u="none" strike="noStrike">
                          <a:effectLst/>
                        </a:rPr>
                        <a:t> </a:t>
                      </a:r>
                      <a:endParaRPr lang="tr-TR" sz="800" b="0" i="0" u="none" strike="noStrike">
                        <a:solidFill>
                          <a:srgbClr val="000000"/>
                        </a:solidFill>
                        <a:effectLst/>
                        <a:latin typeface="Arial"/>
                      </a:endParaRPr>
                    </a:p>
                  </a:txBody>
                  <a:tcPr marL="9525" marR="9525" marT="9525" marB="0"/>
                </a:tc>
                <a:tc hMerge="1">
                  <a:txBody>
                    <a:bodyPr/>
                    <a:lstStyle/>
                    <a:p>
                      <a:endParaRPr lang="tr-TR"/>
                    </a:p>
                  </a:txBody>
                  <a:tcPr/>
                </a:tc>
                <a:tc>
                  <a:txBody>
                    <a:bodyPr/>
                    <a:lstStyle/>
                    <a:p>
                      <a:pPr algn="l" rtl="0" fontAlgn="t"/>
                      <a:r>
                        <a:rPr lang="tr-TR" sz="800" u="none" strike="noStrike">
                          <a:effectLst/>
                        </a:rPr>
                        <a:t>Bölüm Dışı Sosyal Seçmeli</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2</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0</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3</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SEÇMELİ</a:t>
                      </a:r>
                      <a:endParaRPr lang="tr-TR" sz="8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10"/>
                  </a:ext>
                </a:extLst>
              </a:tr>
              <a:tr h="190500">
                <a:tc gridSpan="2">
                  <a:txBody>
                    <a:bodyPr/>
                    <a:lstStyle/>
                    <a:p>
                      <a:pPr algn="l" rtl="0" fontAlgn="t"/>
                      <a:r>
                        <a:rPr lang="tr-TR" sz="800" u="none" strike="noStrike">
                          <a:effectLst/>
                        </a:rPr>
                        <a:t> </a:t>
                      </a:r>
                      <a:endParaRPr lang="tr-TR" sz="800" b="0" i="0" u="none" strike="noStrike">
                        <a:solidFill>
                          <a:srgbClr val="000000"/>
                        </a:solidFill>
                        <a:effectLst/>
                        <a:latin typeface="Arial"/>
                      </a:endParaRPr>
                    </a:p>
                  </a:txBody>
                  <a:tcPr marL="9525" marR="9525" marT="9525" marB="0"/>
                </a:tc>
                <a:tc hMerge="1">
                  <a:txBody>
                    <a:bodyPr/>
                    <a:lstStyle/>
                    <a:p>
                      <a:endParaRPr lang="tr-TR"/>
                    </a:p>
                  </a:txBody>
                  <a:tcPr/>
                </a:tc>
                <a:tc>
                  <a:txBody>
                    <a:bodyPr/>
                    <a:lstStyle/>
                    <a:p>
                      <a:pPr algn="l" rtl="0" fontAlgn="t"/>
                      <a:r>
                        <a:rPr lang="tr-TR" sz="800" u="none" strike="noStrike">
                          <a:effectLst/>
                        </a:rPr>
                        <a:t>Seçmeli-3</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3</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0</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4</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SEÇMELİ</a:t>
                      </a:r>
                      <a:endParaRPr lang="tr-TR" sz="8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11"/>
                  </a:ext>
                </a:extLst>
              </a:tr>
              <a:tr h="190500">
                <a:tc gridSpan="2">
                  <a:txBody>
                    <a:bodyPr/>
                    <a:lstStyle/>
                    <a:p>
                      <a:pPr algn="l" rtl="0" fontAlgn="t"/>
                      <a:r>
                        <a:rPr lang="tr-TR" sz="800" u="none" strike="noStrike">
                          <a:effectLst/>
                        </a:rPr>
                        <a:t> </a:t>
                      </a:r>
                      <a:endParaRPr lang="tr-TR" sz="800" b="0" i="0" u="none" strike="noStrike">
                        <a:solidFill>
                          <a:srgbClr val="000000"/>
                        </a:solidFill>
                        <a:effectLst/>
                        <a:latin typeface="Arial"/>
                      </a:endParaRPr>
                    </a:p>
                  </a:txBody>
                  <a:tcPr marL="9525" marR="9525" marT="9525" marB="0"/>
                </a:tc>
                <a:tc hMerge="1">
                  <a:txBody>
                    <a:bodyPr/>
                    <a:lstStyle/>
                    <a:p>
                      <a:endParaRPr lang="tr-TR"/>
                    </a:p>
                  </a:txBody>
                  <a:tcPr/>
                </a:tc>
                <a:tc>
                  <a:txBody>
                    <a:bodyPr/>
                    <a:lstStyle/>
                    <a:p>
                      <a:pPr algn="l" rtl="0" fontAlgn="t"/>
                      <a:r>
                        <a:rPr lang="tr-TR" sz="800" u="none" strike="noStrike">
                          <a:effectLst/>
                        </a:rPr>
                        <a:t>Seçmeli-3</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3</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0</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4</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SEÇMELİ</a:t>
                      </a:r>
                      <a:endParaRPr lang="tr-TR" sz="8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12"/>
                  </a:ext>
                </a:extLst>
              </a:tr>
              <a:tr h="190500">
                <a:tc gridSpan="2">
                  <a:txBody>
                    <a:bodyPr/>
                    <a:lstStyle/>
                    <a:p>
                      <a:pPr algn="l" rtl="0" fontAlgn="t"/>
                      <a:r>
                        <a:rPr lang="tr-TR" sz="800" u="none" strike="noStrike">
                          <a:effectLst/>
                        </a:rPr>
                        <a:t> </a:t>
                      </a:r>
                      <a:endParaRPr lang="tr-TR" sz="800" b="0" i="0" u="none" strike="noStrike">
                        <a:solidFill>
                          <a:srgbClr val="000000"/>
                        </a:solidFill>
                        <a:effectLst/>
                        <a:latin typeface="Arial"/>
                      </a:endParaRPr>
                    </a:p>
                  </a:txBody>
                  <a:tcPr marL="9525" marR="9525" marT="9525" marB="0"/>
                </a:tc>
                <a:tc hMerge="1">
                  <a:txBody>
                    <a:bodyPr/>
                    <a:lstStyle/>
                    <a:p>
                      <a:endParaRPr lang="tr-TR"/>
                    </a:p>
                  </a:txBody>
                  <a:tcPr/>
                </a:tc>
                <a:tc>
                  <a:txBody>
                    <a:bodyPr/>
                    <a:lstStyle/>
                    <a:p>
                      <a:pPr algn="l" rtl="0" fontAlgn="t"/>
                      <a:r>
                        <a:rPr lang="tr-TR" sz="800" u="none" strike="noStrike">
                          <a:effectLst/>
                        </a:rPr>
                        <a:t>Seçmeli-3</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3</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0</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4</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SEÇMELİ</a:t>
                      </a:r>
                      <a:endParaRPr lang="tr-TR" sz="8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13"/>
                  </a:ext>
                </a:extLst>
              </a:tr>
              <a:tr h="190500">
                <a:tc gridSpan="2">
                  <a:txBody>
                    <a:bodyPr/>
                    <a:lstStyle/>
                    <a:p>
                      <a:pPr algn="l" rtl="0" fontAlgn="t"/>
                      <a:r>
                        <a:rPr lang="tr-TR" sz="800" u="none" strike="noStrike">
                          <a:effectLst/>
                        </a:rPr>
                        <a:t> </a:t>
                      </a:r>
                      <a:endParaRPr lang="tr-TR" sz="800" b="0" i="0" u="none" strike="noStrike">
                        <a:solidFill>
                          <a:srgbClr val="000000"/>
                        </a:solidFill>
                        <a:effectLst/>
                        <a:latin typeface="Arial"/>
                      </a:endParaRPr>
                    </a:p>
                  </a:txBody>
                  <a:tcPr marL="9525" marR="9525" marT="9525" marB="0"/>
                </a:tc>
                <a:tc hMerge="1">
                  <a:txBody>
                    <a:bodyPr/>
                    <a:lstStyle/>
                    <a:p>
                      <a:endParaRPr lang="tr-TR"/>
                    </a:p>
                  </a:txBody>
                  <a:tcPr/>
                </a:tc>
                <a:tc>
                  <a:txBody>
                    <a:bodyPr/>
                    <a:lstStyle/>
                    <a:p>
                      <a:pPr algn="l" rtl="0" fontAlgn="t"/>
                      <a:r>
                        <a:rPr lang="tr-TR" sz="800" u="none" strike="noStrike">
                          <a:effectLst/>
                        </a:rPr>
                        <a:t>Bölüm Dışı Teknik Seçmeli</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2</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0</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 </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SEÇMELİ</a:t>
                      </a:r>
                      <a:endParaRPr lang="tr-TR" sz="8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14"/>
                  </a:ext>
                </a:extLst>
              </a:tr>
              <a:tr h="190500">
                <a:tc gridSpan="2">
                  <a:txBody>
                    <a:bodyPr/>
                    <a:lstStyle/>
                    <a:p>
                      <a:pPr algn="l" rtl="0" fontAlgn="t"/>
                      <a:r>
                        <a:rPr lang="tr-TR" sz="800" u="none" strike="noStrike">
                          <a:effectLst/>
                        </a:rPr>
                        <a:t> </a:t>
                      </a:r>
                      <a:endParaRPr lang="tr-TR" sz="800" b="0" i="0" u="none" strike="noStrike">
                        <a:solidFill>
                          <a:srgbClr val="000000"/>
                        </a:solidFill>
                        <a:effectLst/>
                        <a:latin typeface="Arial"/>
                      </a:endParaRPr>
                    </a:p>
                  </a:txBody>
                  <a:tcPr marL="9525" marR="9525" marT="9525" marB="0"/>
                </a:tc>
                <a:tc hMerge="1">
                  <a:txBody>
                    <a:bodyPr/>
                    <a:lstStyle/>
                    <a:p>
                      <a:endParaRPr lang="tr-TR"/>
                    </a:p>
                  </a:txBody>
                  <a:tcPr/>
                </a:tc>
                <a:tc>
                  <a:txBody>
                    <a:bodyPr/>
                    <a:lstStyle/>
                    <a:p>
                      <a:pPr algn="l" rtl="0" fontAlgn="t"/>
                      <a:r>
                        <a:rPr lang="tr-TR" sz="800" u="none" strike="noStrike">
                          <a:effectLst/>
                        </a:rPr>
                        <a:t>Bölüm Dışı Teknik Seçmeli</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2</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0</a:t>
                      </a:r>
                      <a:endParaRPr lang="tr-TR" sz="800" b="0" i="0" u="none" strike="noStrike">
                        <a:solidFill>
                          <a:srgbClr val="000000"/>
                        </a:solidFill>
                        <a:effectLst/>
                        <a:latin typeface="Arial"/>
                      </a:endParaRPr>
                    </a:p>
                  </a:txBody>
                  <a:tcPr marL="9525" marR="9525" marT="9525" marB="0"/>
                </a:tc>
                <a:tc>
                  <a:txBody>
                    <a:bodyPr/>
                    <a:lstStyle/>
                    <a:p>
                      <a:pPr algn="ctr" rtl="0" fontAlgn="t"/>
                      <a:r>
                        <a:rPr lang="tr-TR" sz="800" u="none" strike="noStrike">
                          <a:effectLst/>
                        </a:rPr>
                        <a:t> </a:t>
                      </a:r>
                      <a:endParaRPr lang="tr-TR" sz="800" b="0" i="0" u="none" strike="noStrike">
                        <a:solidFill>
                          <a:srgbClr val="000000"/>
                        </a:solidFill>
                        <a:effectLst/>
                        <a:latin typeface="Arial"/>
                      </a:endParaRPr>
                    </a:p>
                  </a:txBody>
                  <a:tcPr marL="9525" marR="9525" marT="9525" marB="0"/>
                </a:tc>
                <a:tc>
                  <a:txBody>
                    <a:bodyPr/>
                    <a:lstStyle/>
                    <a:p>
                      <a:pPr algn="l" rtl="0" fontAlgn="t"/>
                      <a:r>
                        <a:rPr lang="tr-TR" sz="800" u="none" strike="noStrike">
                          <a:effectLst/>
                        </a:rPr>
                        <a:t>SEÇMELİ</a:t>
                      </a:r>
                      <a:endParaRPr lang="tr-TR" sz="8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15"/>
                  </a:ext>
                </a:extLst>
              </a:tr>
              <a:tr h="109855">
                <a:tc>
                  <a:txBody>
                    <a:bodyPr/>
                    <a:lstStyle/>
                    <a:p>
                      <a:pPr algn="l" fontAlgn="t"/>
                      <a:r>
                        <a:rPr lang="tr-TR" sz="1100" u="none" strike="noStrike">
                          <a:effectLst/>
                        </a:rPr>
                        <a:t> </a:t>
                      </a:r>
                      <a:endParaRPr lang="tr-TR" sz="1100" b="0" i="0" u="none" strike="noStrike">
                        <a:effectLst/>
                        <a:latin typeface="Calibri"/>
                      </a:endParaRPr>
                    </a:p>
                  </a:txBody>
                  <a:tcPr marL="9525" marR="9525" marT="9525" marB="0"/>
                </a:tc>
                <a:tc>
                  <a:txBody>
                    <a:bodyPr/>
                    <a:lstStyle/>
                    <a:p>
                      <a:pPr algn="l" fontAlgn="t"/>
                      <a:r>
                        <a:rPr lang="tr-TR" sz="1100" u="none" strike="noStrike">
                          <a:effectLst/>
                        </a:rPr>
                        <a:t> </a:t>
                      </a:r>
                      <a:endParaRPr lang="tr-TR" sz="1100" b="0" i="0" u="none" strike="noStrike">
                        <a:effectLst/>
                        <a:latin typeface="Calibri"/>
                      </a:endParaRPr>
                    </a:p>
                  </a:txBody>
                  <a:tcPr marL="9525" marR="9525" marT="9525" marB="0"/>
                </a:tc>
                <a:tc>
                  <a:txBody>
                    <a:bodyPr/>
                    <a:lstStyle/>
                    <a:p>
                      <a:pPr algn="l" fontAlgn="t"/>
                      <a:r>
                        <a:rPr lang="tr-TR" sz="1100" u="none" strike="noStrike">
                          <a:effectLst/>
                        </a:rPr>
                        <a:t> </a:t>
                      </a:r>
                      <a:endParaRPr lang="tr-TR" sz="1100" b="0" i="0" u="none" strike="noStrike">
                        <a:effectLst/>
                        <a:latin typeface="Calibri"/>
                      </a:endParaRPr>
                    </a:p>
                  </a:txBody>
                  <a:tcPr marL="9525" marR="9525" marT="9525" marB="0"/>
                </a:tc>
                <a:tc>
                  <a:txBody>
                    <a:bodyPr/>
                    <a:lstStyle/>
                    <a:p>
                      <a:pPr algn="l" fontAlgn="t"/>
                      <a:r>
                        <a:rPr lang="tr-TR" sz="1100" u="none" strike="noStrike">
                          <a:effectLst/>
                        </a:rPr>
                        <a:t> </a:t>
                      </a:r>
                      <a:endParaRPr lang="tr-TR" sz="1100" b="0" i="0" u="none" strike="noStrike">
                        <a:effectLst/>
                        <a:latin typeface="Calibri"/>
                      </a:endParaRPr>
                    </a:p>
                  </a:txBody>
                  <a:tcPr marL="9525" marR="9525" marT="9525" marB="0"/>
                </a:tc>
                <a:tc>
                  <a:txBody>
                    <a:bodyPr/>
                    <a:lstStyle/>
                    <a:p>
                      <a:pPr algn="l" fontAlgn="t"/>
                      <a:r>
                        <a:rPr lang="tr-TR" sz="1100" u="none" strike="noStrike">
                          <a:effectLst/>
                        </a:rPr>
                        <a:t> </a:t>
                      </a:r>
                      <a:endParaRPr lang="tr-TR" sz="1100" b="0" i="0" u="none" strike="noStrike">
                        <a:effectLst/>
                        <a:latin typeface="Calibri"/>
                      </a:endParaRPr>
                    </a:p>
                  </a:txBody>
                  <a:tcPr marL="9525" marR="9525" marT="9525" marB="0"/>
                </a:tc>
                <a:tc>
                  <a:txBody>
                    <a:bodyPr/>
                    <a:lstStyle/>
                    <a:p>
                      <a:pPr algn="l" fontAlgn="t"/>
                      <a:r>
                        <a:rPr lang="tr-TR" sz="1100" u="none" strike="noStrike">
                          <a:effectLst/>
                        </a:rPr>
                        <a:t> </a:t>
                      </a:r>
                      <a:endParaRPr lang="tr-TR" sz="1100" b="0" i="0" u="none" strike="noStrike">
                        <a:effectLst/>
                        <a:latin typeface="Calibri"/>
                      </a:endParaRPr>
                    </a:p>
                  </a:txBody>
                  <a:tcPr marL="9525" marR="9525" marT="9525" marB="0"/>
                </a:tc>
                <a:tc>
                  <a:txBody>
                    <a:bodyPr/>
                    <a:lstStyle/>
                    <a:p>
                      <a:pPr algn="l" fontAlgn="t"/>
                      <a:r>
                        <a:rPr lang="tr-TR" sz="1100" u="none" strike="noStrike" dirty="0">
                          <a:effectLst/>
                        </a:rPr>
                        <a:t> </a:t>
                      </a:r>
                      <a:endParaRPr lang="tr-TR" sz="1100" b="0" i="0" u="none" strike="noStrike" dirty="0">
                        <a:effectLst/>
                        <a:latin typeface="Calibri"/>
                      </a:endParaRPr>
                    </a:p>
                  </a:txBody>
                  <a:tcPr marL="9525" marR="9525" marT="9525" marB="0"/>
                </a:tc>
                <a:extLst>
                  <a:ext uri="{0D108BD9-81ED-4DB2-BD59-A6C34878D82A}">
                    <a16:rowId xmlns:a16="http://schemas.microsoft.com/office/drawing/2014/main" xmlns="" val="10016"/>
                  </a:ext>
                </a:extLst>
              </a:tr>
            </a:tbl>
          </a:graphicData>
        </a:graphic>
      </p:graphicFrame>
    </p:spTree>
    <p:extLst>
      <p:ext uri="{BB962C8B-B14F-4D97-AF65-F5344CB8AC3E}">
        <p14:creationId xmlns:p14="http://schemas.microsoft.com/office/powerpoint/2010/main" val="368241483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a:extLst>
              <a:ext uri="{FF2B5EF4-FFF2-40B4-BE49-F238E27FC236}">
                <a16:creationId xmlns:a16="http://schemas.microsoft.com/office/drawing/2014/main" xmlns="" id="{EB20ACBE-2329-4370-AC2D-29113DAE05F4}"/>
              </a:ext>
            </a:extLst>
          </p:cNvPr>
          <p:cNvSpPr>
            <a:spLocks noGrp="1"/>
          </p:cNvSpPr>
          <p:nvPr>
            <p:ph type="subTitle" idx="4294967295"/>
          </p:nvPr>
        </p:nvSpPr>
        <p:spPr>
          <a:xfrm>
            <a:off x="2056729" y="1943593"/>
            <a:ext cx="8035074" cy="4119004"/>
          </a:xfrm>
        </p:spPr>
        <p:txBody>
          <a:bodyPr rtlCol="0">
            <a:normAutofit/>
          </a:bodyPr>
          <a:lstStyle/>
          <a:p>
            <a:pPr marL="342900" indent="-342900">
              <a:lnSpc>
                <a:spcPct val="80000"/>
              </a:lnSpc>
              <a:buClr>
                <a:schemeClr val="accent6">
                  <a:lumMod val="75000"/>
                </a:schemeClr>
              </a:buClr>
              <a:buFont typeface="Wingdings" panose="05000000000000000000" pitchFamily="2" charset="2"/>
              <a:buChar char="§"/>
              <a:defRPr/>
            </a:pPr>
            <a:endParaRPr lang="tr-TR" altLang="tr-TR" sz="2000" b="1" dirty="0">
              <a:solidFill>
                <a:srgbClr val="193CCF"/>
              </a:solidFill>
              <a:latin typeface="Arial" charset="0"/>
            </a:endParaRPr>
          </a:p>
        </p:txBody>
      </p:sp>
      <p:sp>
        <p:nvSpPr>
          <p:cNvPr id="5" name="Rectangle 3">
            <a:extLst>
              <a:ext uri="{FF2B5EF4-FFF2-40B4-BE49-F238E27FC236}">
                <a16:creationId xmlns:a16="http://schemas.microsoft.com/office/drawing/2014/main" xmlns="" id="{C901E5A1-2E4A-4A64-BFC2-E750EE6F6918}"/>
              </a:ext>
            </a:extLst>
          </p:cNvPr>
          <p:cNvSpPr txBox="1">
            <a:spLocks/>
          </p:cNvSpPr>
          <p:nvPr/>
        </p:nvSpPr>
        <p:spPr bwMode="auto">
          <a:xfrm>
            <a:off x="1686048" y="120358"/>
            <a:ext cx="8229600" cy="1143000"/>
          </a:xfrm>
          <a:prstGeom prst="rect">
            <a:avLst/>
          </a:prstGeom>
          <a:noFill/>
          <a:ln>
            <a:noFill/>
          </a:ln>
        </p:spPr>
        <p:txBody>
          <a:bodyPr lIns="91425" tIns="91425" rIns="91425" bIns="91425" anchor="t" anchorCtr="0">
            <a:normAutofit/>
          </a:bodyPr>
          <a:lstStyle>
            <a:defPPr marR="0" lvl="0" algn="l" rtl="0">
              <a:lnSpc>
                <a:spcPct val="100000"/>
              </a:lnSpc>
              <a:spcBef>
                <a:spcPts val="0"/>
              </a:spcBef>
              <a:spcAft>
                <a:spcPts val="0"/>
              </a:spcAft>
            </a:defPPr>
            <a:lvl1pPr marL="182880" marR="0" lvl="0" indent="0" fontAlgn="auto">
              <a:lnSpc>
                <a:spcPct val="100000"/>
              </a:lnSpc>
              <a:spcBef>
                <a:spcPct val="0"/>
              </a:spcBef>
              <a:spcAft>
                <a:spcPts val="0"/>
              </a:spcAft>
              <a:buClr>
                <a:schemeClr val="accent6">
                  <a:lumMod val="75000"/>
                </a:schemeClr>
              </a:buClr>
              <a:buSzPct val="128000"/>
              <a:buFont typeface="Georgia" panose="02040502050405020303" pitchFamily="18" charset="0"/>
              <a:buNone/>
              <a:defRPr sz="2400" b="1" i="0" u="none" strike="noStrike" cap="none">
                <a:solidFill>
                  <a:srgbClr val="FFFFFF"/>
                </a:solidFill>
                <a:effectLst>
                  <a:outerShdw blurRad="38100" dist="38100" dir="2700000" algn="tl">
                    <a:srgbClr val="000000">
                      <a:alpha val="43137"/>
                    </a:srgbClr>
                  </a:outerShdw>
                </a:effectLst>
                <a:latin typeface="Raleway"/>
                <a:ea typeface="+mj-ea"/>
                <a:cs typeface="+mj-cs"/>
                <a:sym typeface="Raleway"/>
              </a:defRPr>
            </a:lvl1pPr>
            <a:lvl2pPr lvl="1">
              <a:spcBef>
                <a:spcPts val="0"/>
              </a:spcBef>
              <a:buClr>
                <a:srgbClr val="FFFFFF"/>
              </a:buClr>
              <a:buSzPct val="100000"/>
              <a:buFont typeface="Raleway"/>
              <a:buNone/>
              <a:defRPr sz="2400" b="1">
                <a:solidFill>
                  <a:srgbClr val="FFFFFF"/>
                </a:solidFill>
                <a:latin typeface="Raleway"/>
                <a:ea typeface="Raleway"/>
                <a:cs typeface="Raleway"/>
                <a:sym typeface="Raleway"/>
              </a:defRPr>
            </a:lvl2pPr>
            <a:lvl3pPr lvl="2">
              <a:spcBef>
                <a:spcPts val="0"/>
              </a:spcBef>
              <a:buClr>
                <a:srgbClr val="FFFFFF"/>
              </a:buClr>
              <a:buSzPct val="100000"/>
              <a:buFont typeface="Raleway"/>
              <a:buNone/>
              <a:defRPr sz="2400" b="1">
                <a:solidFill>
                  <a:srgbClr val="FFFFFF"/>
                </a:solidFill>
                <a:latin typeface="Raleway"/>
                <a:ea typeface="Raleway"/>
                <a:cs typeface="Raleway"/>
                <a:sym typeface="Raleway"/>
              </a:defRPr>
            </a:lvl3pPr>
            <a:lvl4pPr lvl="3">
              <a:spcBef>
                <a:spcPts val="0"/>
              </a:spcBef>
              <a:buClr>
                <a:srgbClr val="FFFFFF"/>
              </a:buClr>
              <a:buSzPct val="100000"/>
              <a:buFont typeface="Raleway"/>
              <a:buNone/>
              <a:defRPr sz="2400" b="1">
                <a:solidFill>
                  <a:srgbClr val="FFFFFF"/>
                </a:solidFill>
                <a:latin typeface="Raleway"/>
                <a:ea typeface="Raleway"/>
                <a:cs typeface="Raleway"/>
                <a:sym typeface="Raleway"/>
              </a:defRPr>
            </a:lvl4pPr>
            <a:lvl5pPr lvl="4">
              <a:spcBef>
                <a:spcPts val="0"/>
              </a:spcBef>
              <a:buClr>
                <a:srgbClr val="FFFFFF"/>
              </a:buClr>
              <a:buSzPct val="100000"/>
              <a:buFont typeface="Raleway"/>
              <a:buNone/>
              <a:defRPr sz="2400" b="1">
                <a:solidFill>
                  <a:srgbClr val="FFFFFF"/>
                </a:solidFill>
                <a:latin typeface="Raleway"/>
                <a:ea typeface="Raleway"/>
                <a:cs typeface="Raleway"/>
                <a:sym typeface="Raleway"/>
              </a:defRPr>
            </a:lvl5pPr>
            <a:lvl6pPr lvl="5">
              <a:spcBef>
                <a:spcPts val="0"/>
              </a:spcBef>
              <a:buClr>
                <a:srgbClr val="FFFFFF"/>
              </a:buClr>
              <a:buSzPct val="100000"/>
              <a:buFont typeface="Raleway"/>
              <a:buNone/>
              <a:defRPr sz="2400" b="1">
                <a:solidFill>
                  <a:srgbClr val="FFFFFF"/>
                </a:solidFill>
                <a:latin typeface="Raleway"/>
                <a:ea typeface="Raleway"/>
                <a:cs typeface="Raleway"/>
                <a:sym typeface="Raleway"/>
              </a:defRPr>
            </a:lvl6pPr>
            <a:lvl7pPr lvl="6">
              <a:spcBef>
                <a:spcPts val="0"/>
              </a:spcBef>
              <a:buClr>
                <a:srgbClr val="FFFFFF"/>
              </a:buClr>
              <a:buSzPct val="100000"/>
              <a:buFont typeface="Raleway"/>
              <a:buNone/>
              <a:defRPr sz="2400" b="1">
                <a:solidFill>
                  <a:srgbClr val="FFFFFF"/>
                </a:solidFill>
                <a:latin typeface="Raleway"/>
                <a:ea typeface="Raleway"/>
                <a:cs typeface="Raleway"/>
                <a:sym typeface="Raleway"/>
              </a:defRPr>
            </a:lvl7pPr>
            <a:lvl8pPr lvl="7">
              <a:spcBef>
                <a:spcPts val="0"/>
              </a:spcBef>
              <a:buClr>
                <a:srgbClr val="FFFFFF"/>
              </a:buClr>
              <a:buSzPct val="100000"/>
              <a:buFont typeface="Raleway"/>
              <a:buNone/>
              <a:defRPr sz="2400" b="1">
                <a:solidFill>
                  <a:srgbClr val="FFFFFF"/>
                </a:solidFill>
                <a:latin typeface="Raleway"/>
                <a:ea typeface="Raleway"/>
                <a:cs typeface="Raleway"/>
                <a:sym typeface="Raleway"/>
              </a:defRPr>
            </a:lvl8pPr>
            <a:lvl9pPr lvl="8">
              <a:spcBef>
                <a:spcPts val="0"/>
              </a:spcBef>
              <a:buClr>
                <a:srgbClr val="FFFFFF"/>
              </a:buClr>
              <a:buSzPct val="100000"/>
              <a:buFont typeface="Raleway"/>
              <a:buNone/>
              <a:defRPr sz="2400" b="1">
                <a:solidFill>
                  <a:srgbClr val="FFFFFF"/>
                </a:solidFill>
                <a:latin typeface="Raleway"/>
                <a:ea typeface="Raleway"/>
                <a:cs typeface="Raleway"/>
                <a:sym typeface="Raleway"/>
              </a:defRPr>
            </a:lvl9pPr>
          </a:lstStyle>
          <a:p>
            <a:r>
              <a:rPr lang="tr-TR" dirty="0"/>
              <a:t>Metalurji ve Malzeme Mühendisliği</a:t>
            </a:r>
          </a:p>
          <a:p>
            <a:r>
              <a:rPr lang="tr-TR" dirty="0"/>
              <a:t>Müfredatı</a:t>
            </a:r>
          </a:p>
        </p:txBody>
      </p:sp>
      <p:graphicFrame>
        <p:nvGraphicFramePr>
          <p:cNvPr id="3" name="Tablo 2"/>
          <p:cNvGraphicFramePr>
            <a:graphicFrameLocks noGrp="1"/>
          </p:cNvGraphicFramePr>
          <p:nvPr/>
        </p:nvGraphicFramePr>
        <p:xfrm>
          <a:off x="2145932" y="1749883"/>
          <a:ext cx="3361185" cy="4437049"/>
        </p:xfrm>
        <a:graphic>
          <a:graphicData uri="http://schemas.openxmlformats.org/drawingml/2006/table">
            <a:tbl>
              <a:tblPr>
                <a:tableStyleId>{5C22544A-7EE6-4342-B048-85BDC9FD1C3A}</a:tableStyleId>
              </a:tblPr>
              <a:tblGrid>
                <a:gridCol w="473954">
                  <a:extLst>
                    <a:ext uri="{9D8B030D-6E8A-4147-A177-3AD203B41FA5}">
                      <a16:colId xmlns:a16="http://schemas.microsoft.com/office/drawing/2014/main" xmlns="" val="20000"/>
                    </a:ext>
                  </a:extLst>
                </a:gridCol>
                <a:gridCol w="1941611">
                  <a:extLst>
                    <a:ext uri="{9D8B030D-6E8A-4147-A177-3AD203B41FA5}">
                      <a16:colId xmlns:a16="http://schemas.microsoft.com/office/drawing/2014/main" xmlns="" val="20001"/>
                    </a:ext>
                  </a:extLst>
                </a:gridCol>
                <a:gridCol w="247281">
                  <a:extLst>
                    <a:ext uri="{9D8B030D-6E8A-4147-A177-3AD203B41FA5}">
                      <a16:colId xmlns:a16="http://schemas.microsoft.com/office/drawing/2014/main" xmlns="" val="20002"/>
                    </a:ext>
                  </a:extLst>
                </a:gridCol>
                <a:gridCol w="238122">
                  <a:extLst>
                    <a:ext uri="{9D8B030D-6E8A-4147-A177-3AD203B41FA5}">
                      <a16:colId xmlns:a16="http://schemas.microsoft.com/office/drawing/2014/main" xmlns="" val="20003"/>
                    </a:ext>
                  </a:extLst>
                </a:gridCol>
                <a:gridCol w="460217">
                  <a:extLst>
                    <a:ext uri="{9D8B030D-6E8A-4147-A177-3AD203B41FA5}">
                      <a16:colId xmlns:a16="http://schemas.microsoft.com/office/drawing/2014/main" xmlns="" val="20004"/>
                    </a:ext>
                  </a:extLst>
                </a:gridCol>
              </a:tblGrid>
              <a:tr h="156699">
                <a:tc gridSpan="5">
                  <a:txBody>
                    <a:bodyPr/>
                    <a:lstStyle/>
                    <a:p>
                      <a:pPr algn="l" rtl="0" fontAlgn="t"/>
                      <a:r>
                        <a:rPr lang="tr-TR" sz="600" u="none" strike="noStrike" dirty="0">
                          <a:effectLst/>
                        </a:rPr>
                        <a:t>Seçmeli Grubu : Seçmeli-1</a:t>
                      </a:r>
                      <a:endParaRPr lang="tr-TR" sz="600" b="1" i="0" u="none" strike="noStrike" dirty="0">
                        <a:solidFill>
                          <a:srgbClr val="00008B"/>
                        </a:solidFill>
                        <a:effectLst/>
                        <a:latin typeface="Arial"/>
                      </a:endParaRPr>
                    </a:p>
                  </a:txBody>
                  <a:tcPr marL="6873" marR="6873" marT="6873" marB="0"/>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00"/>
                  </a:ext>
                </a:extLst>
              </a:tr>
              <a:tr h="137455">
                <a:tc>
                  <a:txBody>
                    <a:bodyPr/>
                    <a:lstStyle/>
                    <a:p>
                      <a:pPr algn="ctr" rtl="0" fontAlgn="ctr"/>
                      <a:r>
                        <a:rPr lang="tr-TR" sz="600" u="none" strike="noStrike">
                          <a:effectLst/>
                        </a:rPr>
                        <a:t>KOD</a:t>
                      </a:r>
                      <a:endParaRPr lang="tr-TR" sz="600" b="1" i="0" u="none" strike="noStrike">
                        <a:solidFill>
                          <a:srgbClr val="800000"/>
                        </a:solidFill>
                        <a:effectLst/>
                        <a:latin typeface="Arial"/>
                      </a:endParaRPr>
                    </a:p>
                  </a:txBody>
                  <a:tcPr marL="6873" marR="6873" marT="6873" marB="0" anchor="ctr"/>
                </a:tc>
                <a:tc>
                  <a:txBody>
                    <a:bodyPr/>
                    <a:lstStyle/>
                    <a:p>
                      <a:pPr algn="ctr" rtl="0" fontAlgn="ctr"/>
                      <a:r>
                        <a:rPr lang="tr-TR" sz="600" u="none" strike="noStrike">
                          <a:effectLst/>
                        </a:rPr>
                        <a:t>ADI</a:t>
                      </a:r>
                      <a:endParaRPr lang="tr-TR" sz="600" b="1" i="0" u="none" strike="noStrike">
                        <a:solidFill>
                          <a:srgbClr val="800000"/>
                        </a:solidFill>
                        <a:effectLst/>
                        <a:latin typeface="Arial"/>
                      </a:endParaRPr>
                    </a:p>
                  </a:txBody>
                  <a:tcPr marL="6873" marR="6873" marT="6873" marB="0" anchor="ctr"/>
                </a:tc>
                <a:tc>
                  <a:txBody>
                    <a:bodyPr/>
                    <a:lstStyle/>
                    <a:p>
                      <a:pPr algn="ctr" rtl="0" fontAlgn="ctr"/>
                      <a:r>
                        <a:rPr lang="tr-TR" sz="600" u="none" strike="noStrike">
                          <a:effectLst/>
                        </a:rPr>
                        <a:t>T</a:t>
                      </a:r>
                      <a:endParaRPr lang="tr-TR" sz="600" b="1" i="0" u="none" strike="noStrike">
                        <a:solidFill>
                          <a:srgbClr val="800000"/>
                        </a:solidFill>
                        <a:effectLst/>
                        <a:latin typeface="Arial"/>
                      </a:endParaRPr>
                    </a:p>
                  </a:txBody>
                  <a:tcPr marL="6873" marR="6873" marT="6873" marB="0" anchor="ctr"/>
                </a:tc>
                <a:tc>
                  <a:txBody>
                    <a:bodyPr/>
                    <a:lstStyle/>
                    <a:p>
                      <a:pPr algn="ctr" rtl="0" fontAlgn="ctr"/>
                      <a:r>
                        <a:rPr lang="tr-TR" sz="600" u="none" strike="noStrike">
                          <a:effectLst/>
                        </a:rPr>
                        <a:t>P</a:t>
                      </a:r>
                      <a:endParaRPr lang="tr-TR" sz="600" b="1" i="0" u="none" strike="noStrike">
                        <a:solidFill>
                          <a:srgbClr val="800000"/>
                        </a:solidFill>
                        <a:effectLst/>
                        <a:latin typeface="Arial"/>
                      </a:endParaRPr>
                    </a:p>
                  </a:txBody>
                  <a:tcPr marL="6873" marR="6873" marT="6873" marB="0" anchor="ctr"/>
                </a:tc>
                <a:tc>
                  <a:txBody>
                    <a:bodyPr/>
                    <a:lstStyle/>
                    <a:p>
                      <a:pPr algn="ctr" rtl="0" fontAlgn="ctr"/>
                      <a:r>
                        <a:rPr lang="tr-TR" sz="600" u="none" strike="noStrike">
                          <a:effectLst/>
                        </a:rPr>
                        <a:t>K (AKTS)</a:t>
                      </a:r>
                      <a:endParaRPr lang="tr-TR" sz="600" b="1" i="0" u="none" strike="noStrike">
                        <a:solidFill>
                          <a:srgbClr val="800000"/>
                        </a:solidFill>
                        <a:effectLst/>
                        <a:latin typeface="Arial"/>
                      </a:endParaRPr>
                    </a:p>
                  </a:txBody>
                  <a:tcPr marL="6873" marR="6873" marT="6873" marB="0" anchor="ctr"/>
                </a:tc>
                <a:extLst>
                  <a:ext uri="{0D108BD9-81ED-4DB2-BD59-A6C34878D82A}">
                    <a16:rowId xmlns:a16="http://schemas.microsoft.com/office/drawing/2014/main" xmlns="" val="10001"/>
                  </a:ext>
                </a:extLst>
              </a:tr>
              <a:tr h="137455">
                <a:tc>
                  <a:txBody>
                    <a:bodyPr/>
                    <a:lstStyle/>
                    <a:p>
                      <a:pPr algn="ctr" rtl="0" fontAlgn="t"/>
                      <a:r>
                        <a:rPr lang="tr-TR" sz="600" u="none" strike="noStrike">
                          <a:effectLst/>
                        </a:rPr>
                        <a:t>MTMM 331</a:t>
                      </a:r>
                      <a:endParaRPr lang="tr-TR" sz="600" b="0" i="0" u="none" strike="noStrike">
                        <a:solidFill>
                          <a:srgbClr val="000000"/>
                        </a:solidFill>
                        <a:effectLst/>
                        <a:latin typeface="Arial"/>
                      </a:endParaRPr>
                    </a:p>
                  </a:txBody>
                  <a:tcPr marL="6873" marR="6873" marT="6873" marB="0"/>
                </a:tc>
                <a:tc>
                  <a:txBody>
                    <a:bodyPr/>
                    <a:lstStyle/>
                    <a:p>
                      <a:pPr algn="l" rtl="0" fontAlgn="t"/>
                      <a:r>
                        <a:rPr lang="tr-TR" sz="600" u="none" strike="noStrike">
                          <a:effectLst/>
                        </a:rPr>
                        <a:t>NANOTEKNOLOJİ</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3</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0</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4</a:t>
                      </a:r>
                      <a:endParaRPr lang="tr-TR" sz="600" b="0" i="0" u="none" strike="noStrike">
                        <a:solidFill>
                          <a:srgbClr val="000000"/>
                        </a:solidFill>
                        <a:effectLst/>
                        <a:latin typeface="Arial"/>
                      </a:endParaRPr>
                    </a:p>
                  </a:txBody>
                  <a:tcPr marL="6873" marR="6873" marT="6873" marB="0"/>
                </a:tc>
                <a:extLst>
                  <a:ext uri="{0D108BD9-81ED-4DB2-BD59-A6C34878D82A}">
                    <a16:rowId xmlns:a16="http://schemas.microsoft.com/office/drawing/2014/main" xmlns="" val="10002"/>
                  </a:ext>
                </a:extLst>
              </a:tr>
              <a:tr h="137455">
                <a:tc>
                  <a:txBody>
                    <a:bodyPr/>
                    <a:lstStyle/>
                    <a:p>
                      <a:pPr algn="ctr" rtl="0" fontAlgn="t"/>
                      <a:r>
                        <a:rPr lang="tr-TR" sz="600" u="none" strike="noStrike">
                          <a:effectLst/>
                        </a:rPr>
                        <a:t>MTMM 333</a:t>
                      </a:r>
                      <a:endParaRPr lang="tr-TR" sz="600" b="0" i="0" u="none" strike="noStrike">
                        <a:solidFill>
                          <a:srgbClr val="000000"/>
                        </a:solidFill>
                        <a:effectLst/>
                        <a:latin typeface="Arial"/>
                      </a:endParaRPr>
                    </a:p>
                  </a:txBody>
                  <a:tcPr marL="6873" marR="6873" marT="6873" marB="0"/>
                </a:tc>
                <a:tc>
                  <a:txBody>
                    <a:bodyPr/>
                    <a:lstStyle/>
                    <a:p>
                      <a:pPr algn="l" rtl="0" fontAlgn="t"/>
                      <a:r>
                        <a:rPr lang="tr-TR" sz="600" u="none" strike="noStrike">
                          <a:effectLst/>
                        </a:rPr>
                        <a:t>REFRAKTER MALZEME TEKNOLOJİSİ</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3</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0</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4</a:t>
                      </a:r>
                      <a:endParaRPr lang="tr-TR" sz="600" b="0" i="0" u="none" strike="noStrike">
                        <a:solidFill>
                          <a:srgbClr val="000000"/>
                        </a:solidFill>
                        <a:effectLst/>
                        <a:latin typeface="Arial"/>
                      </a:endParaRPr>
                    </a:p>
                  </a:txBody>
                  <a:tcPr marL="6873" marR="6873" marT="6873" marB="0"/>
                </a:tc>
                <a:extLst>
                  <a:ext uri="{0D108BD9-81ED-4DB2-BD59-A6C34878D82A}">
                    <a16:rowId xmlns:a16="http://schemas.microsoft.com/office/drawing/2014/main" xmlns="" val="10003"/>
                  </a:ext>
                </a:extLst>
              </a:tr>
              <a:tr h="137455">
                <a:tc>
                  <a:txBody>
                    <a:bodyPr/>
                    <a:lstStyle/>
                    <a:p>
                      <a:pPr algn="ctr" rtl="0" fontAlgn="t"/>
                      <a:r>
                        <a:rPr lang="tr-TR" sz="600" u="none" strike="noStrike">
                          <a:effectLst/>
                        </a:rPr>
                        <a:t>MTMM 335</a:t>
                      </a:r>
                      <a:endParaRPr lang="tr-TR" sz="600" b="0" i="0" u="none" strike="noStrike">
                        <a:solidFill>
                          <a:srgbClr val="000000"/>
                        </a:solidFill>
                        <a:effectLst/>
                        <a:latin typeface="Arial"/>
                      </a:endParaRPr>
                    </a:p>
                  </a:txBody>
                  <a:tcPr marL="6873" marR="6873" marT="6873" marB="0"/>
                </a:tc>
                <a:tc>
                  <a:txBody>
                    <a:bodyPr/>
                    <a:lstStyle/>
                    <a:p>
                      <a:pPr algn="l" rtl="0" fontAlgn="t"/>
                      <a:r>
                        <a:rPr lang="tr-TR" sz="600" u="none" strike="noStrike">
                          <a:effectLst/>
                        </a:rPr>
                        <a:t>METAL KİMYASI</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3</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0</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4</a:t>
                      </a:r>
                      <a:endParaRPr lang="tr-TR" sz="600" b="0" i="0" u="none" strike="noStrike">
                        <a:solidFill>
                          <a:srgbClr val="000000"/>
                        </a:solidFill>
                        <a:effectLst/>
                        <a:latin typeface="Arial"/>
                      </a:endParaRPr>
                    </a:p>
                  </a:txBody>
                  <a:tcPr marL="6873" marR="6873" marT="6873" marB="0"/>
                </a:tc>
                <a:extLst>
                  <a:ext uri="{0D108BD9-81ED-4DB2-BD59-A6C34878D82A}">
                    <a16:rowId xmlns:a16="http://schemas.microsoft.com/office/drawing/2014/main" xmlns="" val="10004"/>
                  </a:ext>
                </a:extLst>
              </a:tr>
              <a:tr h="137455">
                <a:tc>
                  <a:txBody>
                    <a:bodyPr/>
                    <a:lstStyle/>
                    <a:p>
                      <a:pPr algn="ctr" rtl="0" fontAlgn="t"/>
                      <a:r>
                        <a:rPr lang="tr-TR" sz="600" u="none" strike="noStrike">
                          <a:effectLst/>
                        </a:rPr>
                        <a:t>MTMM 337</a:t>
                      </a:r>
                      <a:endParaRPr lang="tr-TR" sz="600" b="0" i="0" u="none" strike="noStrike">
                        <a:solidFill>
                          <a:srgbClr val="000000"/>
                        </a:solidFill>
                        <a:effectLst/>
                        <a:latin typeface="Arial"/>
                      </a:endParaRPr>
                    </a:p>
                  </a:txBody>
                  <a:tcPr marL="6873" marR="6873" marT="6873" marB="0"/>
                </a:tc>
                <a:tc>
                  <a:txBody>
                    <a:bodyPr/>
                    <a:lstStyle/>
                    <a:p>
                      <a:pPr algn="l" rtl="0" fontAlgn="t"/>
                      <a:r>
                        <a:rPr lang="tr-TR" sz="600" u="none" strike="noStrike">
                          <a:effectLst/>
                        </a:rPr>
                        <a:t>DÖKÜM TEKNOLOJİLERİ</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3</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0</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4</a:t>
                      </a:r>
                      <a:endParaRPr lang="tr-TR" sz="600" b="0" i="0" u="none" strike="noStrike">
                        <a:solidFill>
                          <a:srgbClr val="000000"/>
                        </a:solidFill>
                        <a:effectLst/>
                        <a:latin typeface="Arial"/>
                      </a:endParaRPr>
                    </a:p>
                  </a:txBody>
                  <a:tcPr marL="6873" marR="6873" marT="6873" marB="0"/>
                </a:tc>
                <a:extLst>
                  <a:ext uri="{0D108BD9-81ED-4DB2-BD59-A6C34878D82A}">
                    <a16:rowId xmlns:a16="http://schemas.microsoft.com/office/drawing/2014/main" xmlns="" val="10005"/>
                  </a:ext>
                </a:extLst>
              </a:tr>
              <a:tr h="137455">
                <a:tc>
                  <a:txBody>
                    <a:bodyPr/>
                    <a:lstStyle/>
                    <a:p>
                      <a:pPr algn="ctr" rtl="0" fontAlgn="t"/>
                      <a:r>
                        <a:rPr lang="tr-TR" sz="600" u="none" strike="noStrike">
                          <a:effectLst/>
                        </a:rPr>
                        <a:t>MTMM 339</a:t>
                      </a:r>
                      <a:endParaRPr lang="tr-TR" sz="600" b="0" i="0" u="none" strike="noStrike">
                        <a:solidFill>
                          <a:srgbClr val="000000"/>
                        </a:solidFill>
                        <a:effectLst/>
                        <a:latin typeface="Arial"/>
                      </a:endParaRPr>
                    </a:p>
                  </a:txBody>
                  <a:tcPr marL="6873" marR="6873" marT="6873" marB="0"/>
                </a:tc>
                <a:tc>
                  <a:txBody>
                    <a:bodyPr/>
                    <a:lstStyle/>
                    <a:p>
                      <a:pPr algn="l" rtl="0" fontAlgn="t"/>
                      <a:r>
                        <a:rPr lang="tr-TR" sz="600" u="none" strike="noStrike">
                          <a:effectLst/>
                        </a:rPr>
                        <a:t>TALAŞLI ÜRETİM TEKNOLOJİLERİ </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3</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0</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4</a:t>
                      </a:r>
                      <a:endParaRPr lang="tr-TR" sz="600" b="0" i="0" u="none" strike="noStrike">
                        <a:solidFill>
                          <a:srgbClr val="000000"/>
                        </a:solidFill>
                        <a:effectLst/>
                        <a:latin typeface="Arial"/>
                      </a:endParaRPr>
                    </a:p>
                  </a:txBody>
                  <a:tcPr marL="6873" marR="6873" marT="6873" marB="0"/>
                </a:tc>
                <a:extLst>
                  <a:ext uri="{0D108BD9-81ED-4DB2-BD59-A6C34878D82A}">
                    <a16:rowId xmlns:a16="http://schemas.microsoft.com/office/drawing/2014/main" xmlns="" val="10006"/>
                  </a:ext>
                </a:extLst>
              </a:tr>
              <a:tr h="137455">
                <a:tc>
                  <a:txBody>
                    <a:bodyPr/>
                    <a:lstStyle/>
                    <a:p>
                      <a:pPr algn="ctr" rtl="0" fontAlgn="t"/>
                      <a:r>
                        <a:rPr lang="tr-TR" sz="600" u="none" strike="noStrike">
                          <a:effectLst/>
                        </a:rPr>
                        <a:t>MTMM 341</a:t>
                      </a:r>
                      <a:endParaRPr lang="tr-TR" sz="600" b="0" i="0" u="none" strike="noStrike">
                        <a:solidFill>
                          <a:srgbClr val="000000"/>
                        </a:solidFill>
                        <a:effectLst/>
                        <a:latin typeface="Arial"/>
                      </a:endParaRPr>
                    </a:p>
                  </a:txBody>
                  <a:tcPr marL="6873" marR="6873" marT="6873" marB="0"/>
                </a:tc>
                <a:tc>
                  <a:txBody>
                    <a:bodyPr/>
                    <a:lstStyle/>
                    <a:p>
                      <a:pPr algn="l" rtl="0" fontAlgn="t"/>
                      <a:r>
                        <a:rPr lang="tr-TR" sz="600" u="none" strike="noStrike">
                          <a:effectLst/>
                        </a:rPr>
                        <a:t>DEMİR ESASLI METAL MALZEMELER</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3</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0</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4</a:t>
                      </a:r>
                      <a:endParaRPr lang="tr-TR" sz="600" b="0" i="0" u="none" strike="noStrike">
                        <a:solidFill>
                          <a:srgbClr val="000000"/>
                        </a:solidFill>
                        <a:effectLst/>
                        <a:latin typeface="Arial"/>
                      </a:endParaRPr>
                    </a:p>
                  </a:txBody>
                  <a:tcPr marL="6873" marR="6873" marT="6873" marB="0"/>
                </a:tc>
                <a:extLst>
                  <a:ext uri="{0D108BD9-81ED-4DB2-BD59-A6C34878D82A}">
                    <a16:rowId xmlns:a16="http://schemas.microsoft.com/office/drawing/2014/main" xmlns="" val="10007"/>
                  </a:ext>
                </a:extLst>
              </a:tr>
              <a:tr h="137455">
                <a:tc>
                  <a:txBody>
                    <a:bodyPr/>
                    <a:lstStyle/>
                    <a:p>
                      <a:pPr algn="ctr" rtl="0" fontAlgn="t"/>
                      <a:r>
                        <a:rPr lang="tr-TR" sz="600" u="none" strike="noStrike">
                          <a:effectLst/>
                        </a:rPr>
                        <a:t>MTMM 343</a:t>
                      </a:r>
                      <a:endParaRPr lang="tr-TR" sz="600" b="0" i="0" u="none" strike="noStrike">
                        <a:solidFill>
                          <a:srgbClr val="000000"/>
                        </a:solidFill>
                        <a:effectLst/>
                        <a:latin typeface="Arial"/>
                      </a:endParaRPr>
                    </a:p>
                  </a:txBody>
                  <a:tcPr marL="6873" marR="6873" marT="6873" marB="0"/>
                </a:tc>
                <a:tc>
                  <a:txBody>
                    <a:bodyPr/>
                    <a:lstStyle/>
                    <a:p>
                      <a:pPr algn="l" rtl="0" fontAlgn="t"/>
                      <a:r>
                        <a:rPr lang="tr-TR" sz="600" u="none" strike="noStrike">
                          <a:effectLst/>
                        </a:rPr>
                        <a:t>DEMİR DIŞI METAL MALZEMELER</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3</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0</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4</a:t>
                      </a:r>
                      <a:endParaRPr lang="tr-TR" sz="600" b="0" i="0" u="none" strike="noStrike">
                        <a:solidFill>
                          <a:srgbClr val="000000"/>
                        </a:solidFill>
                        <a:effectLst/>
                        <a:latin typeface="Arial"/>
                      </a:endParaRPr>
                    </a:p>
                  </a:txBody>
                  <a:tcPr marL="6873" marR="6873" marT="6873" marB="0"/>
                </a:tc>
                <a:extLst>
                  <a:ext uri="{0D108BD9-81ED-4DB2-BD59-A6C34878D82A}">
                    <a16:rowId xmlns:a16="http://schemas.microsoft.com/office/drawing/2014/main" xmlns="" val="10008"/>
                  </a:ext>
                </a:extLst>
              </a:tr>
              <a:tr h="137455">
                <a:tc>
                  <a:txBody>
                    <a:bodyPr/>
                    <a:lstStyle/>
                    <a:p>
                      <a:pPr algn="ctr" rtl="0" fontAlgn="t"/>
                      <a:r>
                        <a:rPr lang="tr-TR" sz="600" u="none" strike="noStrike">
                          <a:effectLst/>
                        </a:rPr>
                        <a:t>MTMM 345</a:t>
                      </a:r>
                      <a:endParaRPr lang="tr-TR" sz="600" b="0" i="0" u="none" strike="noStrike">
                        <a:solidFill>
                          <a:srgbClr val="000000"/>
                        </a:solidFill>
                        <a:effectLst/>
                        <a:latin typeface="Arial"/>
                      </a:endParaRPr>
                    </a:p>
                  </a:txBody>
                  <a:tcPr marL="6873" marR="6873" marT="6873" marB="0"/>
                </a:tc>
                <a:tc>
                  <a:txBody>
                    <a:bodyPr/>
                    <a:lstStyle/>
                    <a:p>
                      <a:pPr algn="l" rtl="0" fontAlgn="t"/>
                      <a:r>
                        <a:rPr lang="tr-TR" sz="600" u="none" strike="noStrike">
                          <a:effectLst/>
                        </a:rPr>
                        <a:t>SERAMİK MALZEME TEKNOLOJİSİ</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3</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1</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4</a:t>
                      </a:r>
                      <a:endParaRPr lang="tr-TR" sz="600" b="0" i="0" u="none" strike="noStrike">
                        <a:solidFill>
                          <a:srgbClr val="000000"/>
                        </a:solidFill>
                        <a:effectLst/>
                        <a:latin typeface="Arial"/>
                      </a:endParaRPr>
                    </a:p>
                  </a:txBody>
                  <a:tcPr marL="6873" marR="6873" marT="6873" marB="0"/>
                </a:tc>
                <a:extLst>
                  <a:ext uri="{0D108BD9-81ED-4DB2-BD59-A6C34878D82A}">
                    <a16:rowId xmlns:a16="http://schemas.microsoft.com/office/drawing/2014/main" xmlns="" val="10009"/>
                  </a:ext>
                </a:extLst>
              </a:tr>
              <a:tr h="137455">
                <a:tc>
                  <a:txBody>
                    <a:bodyPr/>
                    <a:lstStyle/>
                    <a:p>
                      <a:pPr algn="ctr" rtl="0" fontAlgn="t"/>
                      <a:r>
                        <a:rPr lang="tr-TR" sz="600" u="none" strike="noStrike">
                          <a:effectLst/>
                        </a:rPr>
                        <a:t>MTMM 347</a:t>
                      </a:r>
                      <a:endParaRPr lang="tr-TR" sz="600" b="0" i="0" u="none" strike="noStrike">
                        <a:solidFill>
                          <a:srgbClr val="000000"/>
                        </a:solidFill>
                        <a:effectLst/>
                        <a:latin typeface="Arial"/>
                      </a:endParaRPr>
                    </a:p>
                  </a:txBody>
                  <a:tcPr marL="6873" marR="6873" marT="6873" marB="0"/>
                </a:tc>
                <a:tc>
                  <a:txBody>
                    <a:bodyPr/>
                    <a:lstStyle/>
                    <a:p>
                      <a:pPr algn="l" rtl="0" fontAlgn="t"/>
                      <a:r>
                        <a:rPr lang="tr-TR" sz="600" u="none" strike="noStrike">
                          <a:effectLst/>
                        </a:rPr>
                        <a:t>ENERJİ VE KÜTLE DENKLİĞİ</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3</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0</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4</a:t>
                      </a:r>
                      <a:endParaRPr lang="tr-TR" sz="600" b="0" i="0" u="none" strike="noStrike">
                        <a:solidFill>
                          <a:srgbClr val="000000"/>
                        </a:solidFill>
                        <a:effectLst/>
                        <a:latin typeface="Arial"/>
                      </a:endParaRPr>
                    </a:p>
                  </a:txBody>
                  <a:tcPr marL="6873" marR="6873" marT="6873" marB="0"/>
                </a:tc>
                <a:extLst>
                  <a:ext uri="{0D108BD9-81ED-4DB2-BD59-A6C34878D82A}">
                    <a16:rowId xmlns:a16="http://schemas.microsoft.com/office/drawing/2014/main" xmlns="" val="10010"/>
                  </a:ext>
                </a:extLst>
              </a:tr>
              <a:tr h="137455">
                <a:tc>
                  <a:txBody>
                    <a:bodyPr/>
                    <a:lstStyle/>
                    <a:p>
                      <a:pPr algn="ctr" rtl="0" fontAlgn="t"/>
                      <a:r>
                        <a:rPr lang="tr-TR" sz="600" u="none" strike="noStrike">
                          <a:effectLst/>
                        </a:rPr>
                        <a:t>MTMM 349</a:t>
                      </a:r>
                      <a:endParaRPr lang="tr-TR" sz="600" b="0" i="0" u="none" strike="noStrike">
                        <a:solidFill>
                          <a:srgbClr val="000000"/>
                        </a:solidFill>
                        <a:effectLst/>
                        <a:latin typeface="Arial"/>
                      </a:endParaRPr>
                    </a:p>
                  </a:txBody>
                  <a:tcPr marL="6873" marR="6873" marT="6873" marB="0"/>
                </a:tc>
                <a:tc>
                  <a:txBody>
                    <a:bodyPr/>
                    <a:lstStyle/>
                    <a:p>
                      <a:pPr algn="l" rtl="0" fontAlgn="t"/>
                      <a:r>
                        <a:rPr lang="tr-TR" sz="600" u="none" strike="noStrike">
                          <a:effectLst/>
                        </a:rPr>
                        <a:t>POLİMER MALZEME TEKNOLOJİSİ</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3</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0</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4</a:t>
                      </a:r>
                      <a:endParaRPr lang="tr-TR" sz="600" b="0" i="0" u="none" strike="noStrike">
                        <a:solidFill>
                          <a:srgbClr val="000000"/>
                        </a:solidFill>
                        <a:effectLst/>
                        <a:latin typeface="Arial"/>
                      </a:endParaRPr>
                    </a:p>
                  </a:txBody>
                  <a:tcPr marL="6873" marR="6873" marT="6873" marB="0"/>
                </a:tc>
                <a:extLst>
                  <a:ext uri="{0D108BD9-81ED-4DB2-BD59-A6C34878D82A}">
                    <a16:rowId xmlns:a16="http://schemas.microsoft.com/office/drawing/2014/main" xmlns="" val="10011"/>
                  </a:ext>
                </a:extLst>
              </a:tr>
              <a:tr h="137455">
                <a:tc>
                  <a:txBody>
                    <a:bodyPr/>
                    <a:lstStyle/>
                    <a:p>
                      <a:pPr algn="ctr" rtl="0" fontAlgn="t"/>
                      <a:r>
                        <a:rPr lang="tr-TR" sz="600" u="none" strike="noStrike">
                          <a:effectLst/>
                        </a:rPr>
                        <a:t>MTMM 351</a:t>
                      </a:r>
                      <a:endParaRPr lang="tr-TR" sz="600" b="0" i="0" u="none" strike="noStrike">
                        <a:solidFill>
                          <a:srgbClr val="000000"/>
                        </a:solidFill>
                        <a:effectLst/>
                        <a:latin typeface="Arial"/>
                      </a:endParaRPr>
                    </a:p>
                  </a:txBody>
                  <a:tcPr marL="6873" marR="6873" marT="6873" marB="0"/>
                </a:tc>
                <a:tc>
                  <a:txBody>
                    <a:bodyPr/>
                    <a:lstStyle/>
                    <a:p>
                      <a:pPr algn="l" rtl="0" fontAlgn="t"/>
                      <a:r>
                        <a:rPr lang="tr-TR" sz="600" u="none" strike="noStrike">
                          <a:effectLst/>
                        </a:rPr>
                        <a:t>ÜRETİM PLANLAMA</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3</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0</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4</a:t>
                      </a:r>
                      <a:endParaRPr lang="tr-TR" sz="600" b="0" i="0" u="none" strike="noStrike">
                        <a:solidFill>
                          <a:srgbClr val="000000"/>
                        </a:solidFill>
                        <a:effectLst/>
                        <a:latin typeface="Arial"/>
                      </a:endParaRPr>
                    </a:p>
                  </a:txBody>
                  <a:tcPr marL="6873" marR="6873" marT="6873" marB="0"/>
                </a:tc>
                <a:extLst>
                  <a:ext uri="{0D108BD9-81ED-4DB2-BD59-A6C34878D82A}">
                    <a16:rowId xmlns:a16="http://schemas.microsoft.com/office/drawing/2014/main" xmlns="" val="10012"/>
                  </a:ext>
                </a:extLst>
              </a:tr>
              <a:tr h="137455">
                <a:tc>
                  <a:txBody>
                    <a:bodyPr/>
                    <a:lstStyle/>
                    <a:p>
                      <a:pPr algn="ctr" rtl="0" fontAlgn="t"/>
                      <a:r>
                        <a:rPr lang="tr-TR" sz="600" u="none" strike="noStrike">
                          <a:effectLst/>
                        </a:rPr>
                        <a:t>MTMM 353</a:t>
                      </a:r>
                      <a:endParaRPr lang="tr-TR" sz="600" b="0" i="0" u="none" strike="noStrike">
                        <a:solidFill>
                          <a:srgbClr val="000000"/>
                        </a:solidFill>
                        <a:effectLst/>
                        <a:latin typeface="Arial"/>
                      </a:endParaRPr>
                    </a:p>
                  </a:txBody>
                  <a:tcPr marL="6873" marR="6873" marT="6873" marB="0"/>
                </a:tc>
                <a:tc>
                  <a:txBody>
                    <a:bodyPr/>
                    <a:lstStyle/>
                    <a:p>
                      <a:pPr algn="l" rtl="0" fontAlgn="t"/>
                      <a:r>
                        <a:rPr lang="tr-TR" sz="600" u="none" strike="noStrike">
                          <a:effectLst/>
                        </a:rPr>
                        <a:t>MALZEME KİMYASI</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3</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0</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4</a:t>
                      </a:r>
                      <a:endParaRPr lang="tr-TR" sz="600" b="0" i="0" u="none" strike="noStrike">
                        <a:solidFill>
                          <a:srgbClr val="000000"/>
                        </a:solidFill>
                        <a:effectLst/>
                        <a:latin typeface="Arial"/>
                      </a:endParaRPr>
                    </a:p>
                  </a:txBody>
                  <a:tcPr marL="6873" marR="6873" marT="6873" marB="0"/>
                </a:tc>
                <a:extLst>
                  <a:ext uri="{0D108BD9-81ED-4DB2-BD59-A6C34878D82A}">
                    <a16:rowId xmlns:a16="http://schemas.microsoft.com/office/drawing/2014/main" xmlns="" val="10013"/>
                  </a:ext>
                </a:extLst>
              </a:tr>
              <a:tr h="137455">
                <a:tc>
                  <a:txBody>
                    <a:bodyPr/>
                    <a:lstStyle/>
                    <a:p>
                      <a:pPr algn="ctr" rtl="0" fontAlgn="t"/>
                      <a:r>
                        <a:rPr lang="tr-TR" sz="600" u="none" strike="noStrike">
                          <a:effectLst/>
                        </a:rPr>
                        <a:t>MTMM 444</a:t>
                      </a:r>
                      <a:endParaRPr lang="tr-TR" sz="600" b="0" i="0" u="none" strike="noStrike">
                        <a:solidFill>
                          <a:srgbClr val="000000"/>
                        </a:solidFill>
                        <a:effectLst/>
                        <a:latin typeface="Arial"/>
                      </a:endParaRPr>
                    </a:p>
                  </a:txBody>
                  <a:tcPr marL="6873" marR="6873" marT="6873" marB="0"/>
                </a:tc>
                <a:tc>
                  <a:txBody>
                    <a:bodyPr/>
                    <a:lstStyle/>
                    <a:p>
                      <a:pPr algn="l" rtl="0" fontAlgn="t"/>
                      <a:r>
                        <a:rPr lang="tr-TR" sz="600" u="none" strike="noStrike">
                          <a:effectLst/>
                        </a:rPr>
                        <a:t>NÜKLEER BİLİM VE MÜHENDİSLİĞİNE GİRİŞ</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3</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0</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4</a:t>
                      </a:r>
                      <a:endParaRPr lang="tr-TR" sz="600" b="0" i="0" u="none" strike="noStrike">
                        <a:solidFill>
                          <a:srgbClr val="000000"/>
                        </a:solidFill>
                        <a:effectLst/>
                        <a:latin typeface="Arial"/>
                      </a:endParaRPr>
                    </a:p>
                  </a:txBody>
                  <a:tcPr marL="6873" marR="6873" marT="6873" marB="0"/>
                </a:tc>
                <a:extLst>
                  <a:ext uri="{0D108BD9-81ED-4DB2-BD59-A6C34878D82A}">
                    <a16:rowId xmlns:a16="http://schemas.microsoft.com/office/drawing/2014/main" xmlns="" val="10014"/>
                  </a:ext>
                </a:extLst>
              </a:tr>
              <a:tr h="137455">
                <a:tc>
                  <a:txBody>
                    <a:bodyPr/>
                    <a:lstStyle/>
                    <a:p>
                      <a:pPr algn="l" rtl="0" fontAlgn="t"/>
                      <a:r>
                        <a:rPr lang="tr-TR" sz="700" u="none" strike="noStrike">
                          <a:effectLst/>
                        </a:rPr>
                        <a:t> </a:t>
                      </a:r>
                      <a:endParaRPr lang="tr-TR" sz="700" b="0" i="0" u="none" strike="noStrike">
                        <a:solidFill>
                          <a:srgbClr val="000000"/>
                        </a:solidFill>
                        <a:effectLst/>
                        <a:latin typeface="Arial"/>
                      </a:endParaRPr>
                    </a:p>
                  </a:txBody>
                  <a:tcPr marL="6873" marR="6873" marT="6873" marB="0"/>
                </a:tc>
                <a:tc>
                  <a:txBody>
                    <a:bodyPr/>
                    <a:lstStyle/>
                    <a:p>
                      <a:pPr algn="l" rtl="0" fontAlgn="t"/>
                      <a:r>
                        <a:rPr lang="tr-TR" sz="700" u="none" strike="noStrike">
                          <a:effectLst/>
                        </a:rPr>
                        <a:t> </a:t>
                      </a:r>
                      <a:endParaRPr lang="tr-TR" sz="700" b="0" i="0" u="none" strike="noStrike">
                        <a:solidFill>
                          <a:srgbClr val="000000"/>
                        </a:solidFill>
                        <a:effectLst/>
                        <a:latin typeface="Arial"/>
                      </a:endParaRPr>
                    </a:p>
                  </a:txBody>
                  <a:tcPr marL="6873" marR="6873" marT="6873" marB="0"/>
                </a:tc>
                <a:tc>
                  <a:txBody>
                    <a:bodyPr/>
                    <a:lstStyle/>
                    <a:p>
                      <a:pPr algn="ctr" rtl="0" fontAlgn="t"/>
                      <a:r>
                        <a:rPr lang="tr-TR" sz="700" u="none" strike="noStrike">
                          <a:effectLst/>
                        </a:rPr>
                        <a:t> </a:t>
                      </a:r>
                      <a:endParaRPr lang="tr-TR" sz="700" b="0" i="0" u="none" strike="noStrike">
                        <a:solidFill>
                          <a:srgbClr val="000000"/>
                        </a:solidFill>
                        <a:effectLst/>
                        <a:latin typeface="Arial"/>
                      </a:endParaRPr>
                    </a:p>
                  </a:txBody>
                  <a:tcPr marL="6873" marR="6873" marT="6873" marB="0"/>
                </a:tc>
                <a:tc>
                  <a:txBody>
                    <a:bodyPr/>
                    <a:lstStyle/>
                    <a:p>
                      <a:pPr algn="ctr" rtl="0" fontAlgn="t"/>
                      <a:r>
                        <a:rPr lang="tr-TR" sz="700" u="none" strike="noStrike">
                          <a:effectLst/>
                        </a:rPr>
                        <a:t> </a:t>
                      </a:r>
                      <a:endParaRPr lang="tr-TR" sz="700" b="0" i="0" u="none" strike="noStrike">
                        <a:solidFill>
                          <a:srgbClr val="000000"/>
                        </a:solidFill>
                        <a:effectLst/>
                        <a:latin typeface="Arial"/>
                      </a:endParaRPr>
                    </a:p>
                  </a:txBody>
                  <a:tcPr marL="6873" marR="6873" marT="6873" marB="0"/>
                </a:tc>
                <a:tc>
                  <a:txBody>
                    <a:bodyPr/>
                    <a:lstStyle/>
                    <a:p>
                      <a:pPr algn="ctr" rtl="0" fontAlgn="t"/>
                      <a:r>
                        <a:rPr lang="tr-TR" sz="700" u="none" strike="noStrike">
                          <a:effectLst/>
                        </a:rPr>
                        <a:t> </a:t>
                      </a:r>
                      <a:endParaRPr lang="tr-TR" sz="700" b="0" i="0" u="none" strike="noStrike">
                        <a:solidFill>
                          <a:srgbClr val="000000"/>
                        </a:solidFill>
                        <a:effectLst/>
                        <a:latin typeface="Arial"/>
                      </a:endParaRPr>
                    </a:p>
                  </a:txBody>
                  <a:tcPr marL="6873" marR="6873" marT="6873" marB="0"/>
                </a:tc>
                <a:extLst>
                  <a:ext uri="{0D108BD9-81ED-4DB2-BD59-A6C34878D82A}">
                    <a16:rowId xmlns:a16="http://schemas.microsoft.com/office/drawing/2014/main" xmlns="" val="10015"/>
                  </a:ext>
                </a:extLst>
              </a:tr>
              <a:tr h="156699">
                <a:tc gridSpan="5">
                  <a:txBody>
                    <a:bodyPr/>
                    <a:lstStyle/>
                    <a:p>
                      <a:pPr algn="l" rtl="0" fontAlgn="t"/>
                      <a:r>
                        <a:rPr lang="tr-TR" sz="600" u="none" strike="noStrike" dirty="0">
                          <a:effectLst/>
                        </a:rPr>
                        <a:t>Seçmeli Grubu : Seçmeli-2</a:t>
                      </a:r>
                      <a:endParaRPr lang="tr-TR" sz="600" b="1" i="0" u="none" strike="noStrike" dirty="0">
                        <a:solidFill>
                          <a:srgbClr val="00008B"/>
                        </a:solidFill>
                        <a:effectLst/>
                        <a:latin typeface="Arial"/>
                      </a:endParaRPr>
                    </a:p>
                  </a:txBody>
                  <a:tcPr marL="6873" marR="6873" marT="6873" marB="0"/>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16"/>
                  </a:ext>
                </a:extLst>
              </a:tr>
              <a:tr h="137455">
                <a:tc>
                  <a:txBody>
                    <a:bodyPr/>
                    <a:lstStyle/>
                    <a:p>
                      <a:pPr algn="ctr" rtl="0" fontAlgn="ctr"/>
                      <a:r>
                        <a:rPr lang="tr-TR" sz="600" u="none" strike="noStrike">
                          <a:effectLst/>
                        </a:rPr>
                        <a:t>KOD</a:t>
                      </a:r>
                      <a:endParaRPr lang="tr-TR" sz="600" b="1" i="0" u="none" strike="noStrike">
                        <a:solidFill>
                          <a:srgbClr val="800000"/>
                        </a:solidFill>
                        <a:effectLst/>
                        <a:latin typeface="Arial"/>
                      </a:endParaRPr>
                    </a:p>
                  </a:txBody>
                  <a:tcPr marL="6873" marR="6873" marT="6873" marB="0" anchor="ctr"/>
                </a:tc>
                <a:tc>
                  <a:txBody>
                    <a:bodyPr/>
                    <a:lstStyle/>
                    <a:p>
                      <a:pPr algn="ctr" rtl="0" fontAlgn="ctr"/>
                      <a:r>
                        <a:rPr lang="tr-TR" sz="600" u="none" strike="noStrike">
                          <a:effectLst/>
                        </a:rPr>
                        <a:t>ADI</a:t>
                      </a:r>
                      <a:endParaRPr lang="tr-TR" sz="600" b="1" i="0" u="none" strike="noStrike">
                        <a:solidFill>
                          <a:srgbClr val="800000"/>
                        </a:solidFill>
                        <a:effectLst/>
                        <a:latin typeface="Arial"/>
                      </a:endParaRPr>
                    </a:p>
                  </a:txBody>
                  <a:tcPr marL="6873" marR="6873" marT="6873" marB="0" anchor="ctr"/>
                </a:tc>
                <a:tc>
                  <a:txBody>
                    <a:bodyPr/>
                    <a:lstStyle/>
                    <a:p>
                      <a:pPr algn="ctr" rtl="0" fontAlgn="ctr"/>
                      <a:r>
                        <a:rPr lang="tr-TR" sz="600" u="none" strike="noStrike">
                          <a:effectLst/>
                        </a:rPr>
                        <a:t>T</a:t>
                      </a:r>
                      <a:endParaRPr lang="tr-TR" sz="600" b="1" i="0" u="none" strike="noStrike">
                        <a:solidFill>
                          <a:srgbClr val="800000"/>
                        </a:solidFill>
                        <a:effectLst/>
                        <a:latin typeface="Arial"/>
                      </a:endParaRPr>
                    </a:p>
                  </a:txBody>
                  <a:tcPr marL="6873" marR="6873" marT="6873" marB="0" anchor="ctr"/>
                </a:tc>
                <a:tc>
                  <a:txBody>
                    <a:bodyPr/>
                    <a:lstStyle/>
                    <a:p>
                      <a:pPr algn="ctr" rtl="0" fontAlgn="ctr"/>
                      <a:r>
                        <a:rPr lang="tr-TR" sz="600" u="none" strike="noStrike">
                          <a:effectLst/>
                        </a:rPr>
                        <a:t>P</a:t>
                      </a:r>
                      <a:endParaRPr lang="tr-TR" sz="600" b="1" i="0" u="none" strike="noStrike">
                        <a:solidFill>
                          <a:srgbClr val="800000"/>
                        </a:solidFill>
                        <a:effectLst/>
                        <a:latin typeface="Arial"/>
                      </a:endParaRPr>
                    </a:p>
                  </a:txBody>
                  <a:tcPr marL="6873" marR="6873" marT="6873" marB="0" anchor="ctr"/>
                </a:tc>
                <a:tc>
                  <a:txBody>
                    <a:bodyPr/>
                    <a:lstStyle/>
                    <a:p>
                      <a:pPr algn="ctr" rtl="0" fontAlgn="ctr"/>
                      <a:r>
                        <a:rPr lang="tr-TR" sz="600" u="none" strike="noStrike">
                          <a:effectLst/>
                        </a:rPr>
                        <a:t>K (AKTS)</a:t>
                      </a:r>
                      <a:endParaRPr lang="tr-TR" sz="600" b="1" i="0" u="none" strike="noStrike">
                        <a:solidFill>
                          <a:srgbClr val="800000"/>
                        </a:solidFill>
                        <a:effectLst/>
                        <a:latin typeface="Arial"/>
                      </a:endParaRPr>
                    </a:p>
                  </a:txBody>
                  <a:tcPr marL="6873" marR="6873" marT="6873" marB="0" anchor="ctr"/>
                </a:tc>
                <a:extLst>
                  <a:ext uri="{0D108BD9-81ED-4DB2-BD59-A6C34878D82A}">
                    <a16:rowId xmlns:a16="http://schemas.microsoft.com/office/drawing/2014/main" xmlns="" val="10017"/>
                  </a:ext>
                </a:extLst>
              </a:tr>
              <a:tr h="206183">
                <a:tc>
                  <a:txBody>
                    <a:bodyPr/>
                    <a:lstStyle/>
                    <a:p>
                      <a:pPr algn="ctr" rtl="0" fontAlgn="t"/>
                      <a:r>
                        <a:rPr lang="tr-TR" sz="600" u="none" strike="noStrike">
                          <a:effectLst/>
                        </a:rPr>
                        <a:t>MTMM 330</a:t>
                      </a:r>
                      <a:endParaRPr lang="tr-TR" sz="600" b="0" i="0" u="none" strike="noStrike">
                        <a:solidFill>
                          <a:srgbClr val="000000"/>
                        </a:solidFill>
                        <a:effectLst/>
                        <a:latin typeface="Arial"/>
                      </a:endParaRPr>
                    </a:p>
                  </a:txBody>
                  <a:tcPr marL="6873" marR="6873" marT="6873" marB="0"/>
                </a:tc>
                <a:tc>
                  <a:txBody>
                    <a:bodyPr/>
                    <a:lstStyle/>
                    <a:p>
                      <a:pPr algn="l" rtl="0" fontAlgn="t"/>
                      <a:r>
                        <a:rPr lang="tr-TR" sz="600" u="none" strike="noStrike">
                          <a:effectLst/>
                        </a:rPr>
                        <a:t>METALURJİ VE MALZEME MÜHENDİSLİĞİNDE PROJE YÖNETİMİ</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3</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0</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4</a:t>
                      </a:r>
                      <a:endParaRPr lang="tr-TR" sz="600" b="0" i="0" u="none" strike="noStrike">
                        <a:solidFill>
                          <a:srgbClr val="000000"/>
                        </a:solidFill>
                        <a:effectLst/>
                        <a:latin typeface="Arial"/>
                      </a:endParaRPr>
                    </a:p>
                  </a:txBody>
                  <a:tcPr marL="6873" marR="6873" marT="6873" marB="0"/>
                </a:tc>
                <a:extLst>
                  <a:ext uri="{0D108BD9-81ED-4DB2-BD59-A6C34878D82A}">
                    <a16:rowId xmlns:a16="http://schemas.microsoft.com/office/drawing/2014/main" xmlns="" val="10018"/>
                  </a:ext>
                </a:extLst>
              </a:tr>
              <a:tr h="137455">
                <a:tc>
                  <a:txBody>
                    <a:bodyPr/>
                    <a:lstStyle/>
                    <a:p>
                      <a:pPr algn="ctr" rtl="0" fontAlgn="t"/>
                      <a:r>
                        <a:rPr lang="tr-TR" sz="600" u="none" strike="noStrike">
                          <a:effectLst/>
                        </a:rPr>
                        <a:t>MTMM 332</a:t>
                      </a:r>
                      <a:endParaRPr lang="tr-TR" sz="600" b="0" i="0" u="none" strike="noStrike">
                        <a:solidFill>
                          <a:srgbClr val="000000"/>
                        </a:solidFill>
                        <a:effectLst/>
                        <a:latin typeface="Arial"/>
                      </a:endParaRPr>
                    </a:p>
                  </a:txBody>
                  <a:tcPr marL="6873" marR="6873" marT="6873" marB="0"/>
                </a:tc>
                <a:tc>
                  <a:txBody>
                    <a:bodyPr/>
                    <a:lstStyle/>
                    <a:p>
                      <a:pPr algn="l" rtl="0" fontAlgn="t"/>
                      <a:r>
                        <a:rPr lang="tr-TR" sz="600" u="none" strike="noStrike">
                          <a:effectLst/>
                        </a:rPr>
                        <a:t>TRİBOLOJİ</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3</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0</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4</a:t>
                      </a:r>
                      <a:endParaRPr lang="tr-TR" sz="600" b="0" i="0" u="none" strike="noStrike">
                        <a:solidFill>
                          <a:srgbClr val="000000"/>
                        </a:solidFill>
                        <a:effectLst/>
                        <a:latin typeface="Arial"/>
                      </a:endParaRPr>
                    </a:p>
                  </a:txBody>
                  <a:tcPr marL="6873" marR="6873" marT="6873" marB="0"/>
                </a:tc>
                <a:extLst>
                  <a:ext uri="{0D108BD9-81ED-4DB2-BD59-A6C34878D82A}">
                    <a16:rowId xmlns:a16="http://schemas.microsoft.com/office/drawing/2014/main" xmlns="" val="10019"/>
                  </a:ext>
                </a:extLst>
              </a:tr>
              <a:tr h="137455">
                <a:tc>
                  <a:txBody>
                    <a:bodyPr/>
                    <a:lstStyle/>
                    <a:p>
                      <a:pPr algn="ctr" rtl="0" fontAlgn="t"/>
                      <a:r>
                        <a:rPr lang="tr-TR" sz="600" u="none" strike="noStrike">
                          <a:effectLst/>
                        </a:rPr>
                        <a:t>MTMM 334</a:t>
                      </a:r>
                      <a:endParaRPr lang="tr-TR" sz="600" b="0" i="0" u="none" strike="noStrike">
                        <a:solidFill>
                          <a:srgbClr val="000000"/>
                        </a:solidFill>
                        <a:effectLst/>
                        <a:latin typeface="Arial"/>
                      </a:endParaRPr>
                    </a:p>
                  </a:txBody>
                  <a:tcPr marL="6873" marR="6873" marT="6873" marB="0"/>
                </a:tc>
                <a:tc>
                  <a:txBody>
                    <a:bodyPr/>
                    <a:lstStyle/>
                    <a:p>
                      <a:pPr algn="l" rtl="0" fontAlgn="t"/>
                      <a:r>
                        <a:rPr lang="tr-TR" sz="600" u="none" strike="noStrike">
                          <a:effectLst/>
                        </a:rPr>
                        <a:t>ÖZEL ÇELİKLER</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3</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0</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4</a:t>
                      </a:r>
                      <a:endParaRPr lang="tr-TR" sz="600" b="0" i="0" u="none" strike="noStrike">
                        <a:solidFill>
                          <a:srgbClr val="000000"/>
                        </a:solidFill>
                        <a:effectLst/>
                        <a:latin typeface="Arial"/>
                      </a:endParaRPr>
                    </a:p>
                  </a:txBody>
                  <a:tcPr marL="6873" marR="6873" marT="6873" marB="0"/>
                </a:tc>
                <a:extLst>
                  <a:ext uri="{0D108BD9-81ED-4DB2-BD59-A6C34878D82A}">
                    <a16:rowId xmlns:a16="http://schemas.microsoft.com/office/drawing/2014/main" xmlns="" val="10020"/>
                  </a:ext>
                </a:extLst>
              </a:tr>
              <a:tr h="137455">
                <a:tc>
                  <a:txBody>
                    <a:bodyPr/>
                    <a:lstStyle/>
                    <a:p>
                      <a:pPr algn="ctr" rtl="0" fontAlgn="t"/>
                      <a:r>
                        <a:rPr lang="tr-TR" sz="600" u="none" strike="noStrike">
                          <a:effectLst/>
                        </a:rPr>
                        <a:t>MTMM 336</a:t>
                      </a:r>
                      <a:endParaRPr lang="tr-TR" sz="600" b="0" i="0" u="none" strike="noStrike">
                        <a:solidFill>
                          <a:srgbClr val="000000"/>
                        </a:solidFill>
                        <a:effectLst/>
                        <a:latin typeface="Arial"/>
                      </a:endParaRPr>
                    </a:p>
                  </a:txBody>
                  <a:tcPr marL="6873" marR="6873" marT="6873" marB="0"/>
                </a:tc>
                <a:tc>
                  <a:txBody>
                    <a:bodyPr/>
                    <a:lstStyle/>
                    <a:p>
                      <a:pPr algn="l" rtl="0" fontAlgn="t"/>
                      <a:r>
                        <a:rPr lang="tr-TR" sz="600" u="none" strike="noStrike">
                          <a:effectLst/>
                        </a:rPr>
                        <a:t>İLERİ TEKNOLOJİ SERAMİKLERİ</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3</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0</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4</a:t>
                      </a:r>
                      <a:endParaRPr lang="tr-TR" sz="600" b="0" i="0" u="none" strike="noStrike">
                        <a:solidFill>
                          <a:srgbClr val="000000"/>
                        </a:solidFill>
                        <a:effectLst/>
                        <a:latin typeface="Arial"/>
                      </a:endParaRPr>
                    </a:p>
                  </a:txBody>
                  <a:tcPr marL="6873" marR="6873" marT="6873" marB="0"/>
                </a:tc>
                <a:extLst>
                  <a:ext uri="{0D108BD9-81ED-4DB2-BD59-A6C34878D82A}">
                    <a16:rowId xmlns:a16="http://schemas.microsoft.com/office/drawing/2014/main" xmlns="" val="10021"/>
                  </a:ext>
                </a:extLst>
              </a:tr>
              <a:tr h="137455">
                <a:tc>
                  <a:txBody>
                    <a:bodyPr/>
                    <a:lstStyle/>
                    <a:p>
                      <a:pPr algn="ctr" rtl="0" fontAlgn="t"/>
                      <a:r>
                        <a:rPr lang="tr-TR" sz="600" u="none" strike="noStrike">
                          <a:effectLst/>
                        </a:rPr>
                        <a:t>MTMM 338</a:t>
                      </a:r>
                      <a:endParaRPr lang="tr-TR" sz="600" b="0" i="0" u="none" strike="noStrike">
                        <a:solidFill>
                          <a:srgbClr val="000000"/>
                        </a:solidFill>
                        <a:effectLst/>
                        <a:latin typeface="Arial"/>
                      </a:endParaRPr>
                    </a:p>
                  </a:txBody>
                  <a:tcPr marL="6873" marR="6873" marT="6873" marB="0"/>
                </a:tc>
                <a:tc>
                  <a:txBody>
                    <a:bodyPr/>
                    <a:lstStyle/>
                    <a:p>
                      <a:pPr algn="l" rtl="0" fontAlgn="t"/>
                      <a:r>
                        <a:rPr lang="tr-TR" sz="600" u="none" strike="noStrike">
                          <a:effectLst/>
                        </a:rPr>
                        <a:t>ELEKTRİKSEL MALZEME TEKNOLOJİLERİ</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3</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0</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4</a:t>
                      </a:r>
                      <a:endParaRPr lang="tr-TR" sz="600" b="0" i="0" u="none" strike="noStrike">
                        <a:solidFill>
                          <a:srgbClr val="000000"/>
                        </a:solidFill>
                        <a:effectLst/>
                        <a:latin typeface="Arial"/>
                      </a:endParaRPr>
                    </a:p>
                  </a:txBody>
                  <a:tcPr marL="6873" marR="6873" marT="6873" marB="0"/>
                </a:tc>
                <a:extLst>
                  <a:ext uri="{0D108BD9-81ED-4DB2-BD59-A6C34878D82A}">
                    <a16:rowId xmlns:a16="http://schemas.microsoft.com/office/drawing/2014/main" xmlns="" val="10022"/>
                  </a:ext>
                </a:extLst>
              </a:tr>
              <a:tr h="137455">
                <a:tc>
                  <a:txBody>
                    <a:bodyPr/>
                    <a:lstStyle/>
                    <a:p>
                      <a:pPr algn="ctr" rtl="0" fontAlgn="t"/>
                      <a:r>
                        <a:rPr lang="tr-TR" sz="600" u="none" strike="noStrike">
                          <a:effectLst/>
                        </a:rPr>
                        <a:t>MTMM 340</a:t>
                      </a:r>
                      <a:endParaRPr lang="tr-TR" sz="600" b="0" i="0" u="none" strike="noStrike">
                        <a:solidFill>
                          <a:srgbClr val="000000"/>
                        </a:solidFill>
                        <a:effectLst/>
                        <a:latin typeface="Arial"/>
                      </a:endParaRPr>
                    </a:p>
                  </a:txBody>
                  <a:tcPr marL="6873" marR="6873" marT="6873" marB="0"/>
                </a:tc>
                <a:tc>
                  <a:txBody>
                    <a:bodyPr/>
                    <a:lstStyle/>
                    <a:p>
                      <a:pPr algn="l" rtl="0" fontAlgn="t"/>
                      <a:r>
                        <a:rPr lang="tr-TR" sz="600" u="none" strike="noStrike">
                          <a:effectLst/>
                        </a:rPr>
                        <a:t>TAHRİBATSIZ MALZEME MUAYENESİ</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3</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0</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4</a:t>
                      </a:r>
                      <a:endParaRPr lang="tr-TR" sz="600" b="0" i="0" u="none" strike="noStrike">
                        <a:solidFill>
                          <a:srgbClr val="000000"/>
                        </a:solidFill>
                        <a:effectLst/>
                        <a:latin typeface="Arial"/>
                      </a:endParaRPr>
                    </a:p>
                  </a:txBody>
                  <a:tcPr marL="6873" marR="6873" marT="6873" marB="0"/>
                </a:tc>
                <a:extLst>
                  <a:ext uri="{0D108BD9-81ED-4DB2-BD59-A6C34878D82A}">
                    <a16:rowId xmlns:a16="http://schemas.microsoft.com/office/drawing/2014/main" xmlns="" val="10023"/>
                  </a:ext>
                </a:extLst>
              </a:tr>
              <a:tr h="137455">
                <a:tc>
                  <a:txBody>
                    <a:bodyPr/>
                    <a:lstStyle/>
                    <a:p>
                      <a:pPr algn="ctr" rtl="0" fontAlgn="t"/>
                      <a:r>
                        <a:rPr lang="tr-TR" sz="600" u="none" strike="noStrike">
                          <a:effectLst/>
                        </a:rPr>
                        <a:t>MTMM 342</a:t>
                      </a:r>
                      <a:endParaRPr lang="tr-TR" sz="600" b="0" i="0" u="none" strike="noStrike">
                        <a:solidFill>
                          <a:srgbClr val="000000"/>
                        </a:solidFill>
                        <a:effectLst/>
                        <a:latin typeface="Arial"/>
                      </a:endParaRPr>
                    </a:p>
                  </a:txBody>
                  <a:tcPr marL="6873" marR="6873" marT="6873" marB="0"/>
                </a:tc>
                <a:tc>
                  <a:txBody>
                    <a:bodyPr/>
                    <a:lstStyle/>
                    <a:p>
                      <a:pPr algn="l" rtl="0" fontAlgn="t"/>
                      <a:r>
                        <a:rPr lang="tr-TR" sz="600" u="none" strike="noStrike" dirty="0">
                          <a:effectLst/>
                        </a:rPr>
                        <a:t>MESLEKİ İNGİLİZCE</a:t>
                      </a:r>
                      <a:endParaRPr lang="tr-TR" sz="600" b="0" i="0" u="none" strike="noStrike" dirty="0">
                        <a:solidFill>
                          <a:srgbClr val="000000"/>
                        </a:solidFill>
                        <a:effectLst/>
                        <a:latin typeface="Arial"/>
                      </a:endParaRPr>
                    </a:p>
                  </a:txBody>
                  <a:tcPr marL="6873" marR="6873" marT="6873" marB="0"/>
                </a:tc>
                <a:tc>
                  <a:txBody>
                    <a:bodyPr/>
                    <a:lstStyle/>
                    <a:p>
                      <a:pPr algn="ctr" rtl="0" fontAlgn="t"/>
                      <a:r>
                        <a:rPr lang="tr-TR" sz="600" u="none" strike="noStrike">
                          <a:effectLst/>
                        </a:rPr>
                        <a:t>3</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0</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4</a:t>
                      </a:r>
                      <a:endParaRPr lang="tr-TR" sz="600" b="0" i="0" u="none" strike="noStrike">
                        <a:solidFill>
                          <a:srgbClr val="000000"/>
                        </a:solidFill>
                        <a:effectLst/>
                        <a:latin typeface="Arial"/>
                      </a:endParaRPr>
                    </a:p>
                  </a:txBody>
                  <a:tcPr marL="6873" marR="6873" marT="6873" marB="0"/>
                </a:tc>
                <a:extLst>
                  <a:ext uri="{0D108BD9-81ED-4DB2-BD59-A6C34878D82A}">
                    <a16:rowId xmlns:a16="http://schemas.microsoft.com/office/drawing/2014/main" xmlns="" val="10024"/>
                  </a:ext>
                </a:extLst>
              </a:tr>
              <a:tr h="137455">
                <a:tc>
                  <a:txBody>
                    <a:bodyPr/>
                    <a:lstStyle/>
                    <a:p>
                      <a:pPr algn="ctr" rtl="0" fontAlgn="t"/>
                      <a:r>
                        <a:rPr lang="tr-TR" sz="600" u="none" strike="noStrike">
                          <a:effectLst/>
                        </a:rPr>
                        <a:t>MTMM 344</a:t>
                      </a:r>
                      <a:endParaRPr lang="tr-TR" sz="600" b="0" i="0" u="none" strike="noStrike">
                        <a:solidFill>
                          <a:srgbClr val="000000"/>
                        </a:solidFill>
                        <a:effectLst/>
                        <a:latin typeface="Arial"/>
                      </a:endParaRPr>
                    </a:p>
                  </a:txBody>
                  <a:tcPr marL="6873" marR="6873" marT="6873" marB="0"/>
                </a:tc>
                <a:tc>
                  <a:txBody>
                    <a:bodyPr/>
                    <a:lstStyle/>
                    <a:p>
                      <a:pPr algn="l" rtl="0" fontAlgn="t"/>
                      <a:r>
                        <a:rPr lang="tr-TR" sz="600" u="none" strike="noStrike" dirty="0">
                          <a:effectLst/>
                        </a:rPr>
                        <a:t>KOMPOZİT MALZEMELER</a:t>
                      </a:r>
                      <a:endParaRPr lang="tr-TR" sz="600" b="0" i="0" u="none" strike="noStrike" dirty="0">
                        <a:solidFill>
                          <a:srgbClr val="000000"/>
                        </a:solidFill>
                        <a:effectLst/>
                        <a:latin typeface="Arial"/>
                      </a:endParaRPr>
                    </a:p>
                  </a:txBody>
                  <a:tcPr marL="6873" marR="6873" marT="6873" marB="0"/>
                </a:tc>
                <a:tc>
                  <a:txBody>
                    <a:bodyPr/>
                    <a:lstStyle/>
                    <a:p>
                      <a:pPr algn="ctr" rtl="0" fontAlgn="t"/>
                      <a:r>
                        <a:rPr lang="tr-TR" sz="600" u="none" strike="noStrike">
                          <a:effectLst/>
                        </a:rPr>
                        <a:t>3</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0</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4</a:t>
                      </a:r>
                      <a:endParaRPr lang="tr-TR" sz="600" b="0" i="0" u="none" strike="noStrike">
                        <a:solidFill>
                          <a:srgbClr val="000000"/>
                        </a:solidFill>
                        <a:effectLst/>
                        <a:latin typeface="Arial"/>
                      </a:endParaRPr>
                    </a:p>
                  </a:txBody>
                  <a:tcPr marL="6873" marR="6873" marT="6873" marB="0"/>
                </a:tc>
                <a:extLst>
                  <a:ext uri="{0D108BD9-81ED-4DB2-BD59-A6C34878D82A}">
                    <a16:rowId xmlns:a16="http://schemas.microsoft.com/office/drawing/2014/main" xmlns="" val="10025"/>
                  </a:ext>
                </a:extLst>
              </a:tr>
              <a:tr h="137455">
                <a:tc>
                  <a:txBody>
                    <a:bodyPr/>
                    <a:lstStyle/>
                    <a:p>
                      <a:pPr algn="ctr" rtl="0" fontAlgn="t"/>
                      <a:r>
                        <a:rPr lang="tr-TR" sz="600" u="none" strike="noStrike">
                          <a:effectLst/>
                        </a:rPr>
                        <a:t>MTMM 346</a:t>
                      </a:r>
                      <a:endParaRPr lang="tr-TR" sz="600" b="0" i="0" u="none" strike="noStrike">
                        <a:solidFill>
                          <a:srgbClr val="000000"/>
                        </a:solidFill>
                        <a:effectLst/>
                        <a:latin typeface="Arial"/>
                      </a:endParaRPr>
                    </a:p>
                  </a:txBody>
                  <a:tcPr marL="6873" marR="6873" marT="6873" marB="0"/>
                </a:tc>
                <a:tc>
                  <a:txBody>
                    <a:bodyPr/>
                    <a:lstStyle/>
                    <a:p>
                      <a:pPr algn="l" rtl="0" fontAlgn="t"/>
                      <a:r>
                        <a:rPr lang="tr-TR" sz="600" u="none" strike="noStrike">
                          <a:effectLst/>
                        </a:rPr>
                        <a:t>ÖLÇME TEKNİĞİ</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3</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0</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4</a:t>
                      </a:r>
                      <a:endParaRPr lang="tr-TR" sz="600" b="0" i="0" u="none" strike="noStrike">
                        <a:solidFill>
                          <a:srgbClr val="000000"/>
                        </a:solidFill>
                        <a:effectLst/>
                        <a:latin typeface="Arial"/>
                      </a:endParaRPr>
                    </a:p>
                  </a:txBody>
                  <a:tcPr marL="6873" marR="6873" marT="6873" marB="0"/>
                </a:tc>
                <a:extLst>
                  <a:ext uri="{0D108BD9-81ED-4DB2-BD59-A6C34878D82A}">
                    <a16:rowId xmlns:a16="http://schemas.microsoft.com/office/drawing/2014/main" xmlns="" val="10026"/>
                  </a:ext>
                </a:extLst>
              </a:tr>
              <a:tr h="137455">
                <a:tc>
                  <a:txBody>
                    <a:bodyPr/>
                    <a:lstStyle/>
                    <a:p>
                      <a:pPr algn="ctr" rtl="0" fontAlgn="t"/>
                      <a:r>
                        <a:rPr lang="tr-TR" sz="600" u="none" strike="noStrike">
                          <a:effectLst/>
                        </a:rPr>
                        <a:t>MTMM 348</a:t>
                      </a:r>
                      <a:endParaRPr lang="tr-TR" sz="600" b="0" i="0" u="none" strike="noStrike">
                        <a:solidFill>
                          <a:srgbClr val="000000"/>
                        </a:solidFill>
                        <a:effectLst/>
                        <a:latin typeface="Arial"/>
                      </a:endParaRPr>
                    </a:p>
                  </a:txBody>
                  <a:tcPr marL="6873" marR="6873" marT="6873" marB="0"/>
                </a:tc>
                <a:tc>
                  <a:txBody>
                    <a:bodyPr/>
                    <a:lstStyle/>
                    <a:p>
                      <a:pPr algn="l" rtl="0" fontAlgn="t"/>
                      <a:r>
                        <a:rPr lang="tr-TR" sz="600" u="none" strike="noStrike">
                          <a:effectLst/>
                        </a:rPr>
                        <a:t>GÜVENİLİRLİK</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3</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0</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4</a:t>
                      </a:r>
                      <a:endParaRPr lang="tr-TR" sz="600" b="0" i="0" u="none" strike="noStrike">
                        <a:solidFill>
                          <a:srgbClr val="000000"/>
                        </a:solidFill>
                        <a:effectLst/>
                        <a:latin typeface="Arial"/>
                      </a:endParaRPr>
                    </a:p>
                  </a:txBody>
                  <a:tcPr marL="6873" marR="6873" marT="6873" marB="0"/>
                </a:tc>
                <a:extLst>
                  <a:ext uri="{0D108BD9-81ED-4DB2-BD59-A6C34878D82A}">
                    <a16:rowId xmlns:a16="http://schemas.microsoft.com/office/drawing/2014/main" xmlns="" val="10027"/>
                  </a:ext>
                </a:extLst>
              </a:tr>
              <a:tr h="137455">
                <a:tc>
                  <a:txBody>
                    <a:bodyPr/>
                    <a:lstStyle/>
                    <a:p>
                      <a:pPr algn="ctr" rtl="0" fontAlgn="t"/>
                      <a:r>
                        <a:rPr lang="tr-TR" sz="600" u="none" strike="noStrike">
                          <a:effectLst/>
                        </a:rPr>
                        <a:t>MTMM 350</a:t>
                      </a:r>
                      <a:endParaRPr lang="tr-TR" sz="600" b="0" i="0" u="none" strike="noStrike">
                        <a:solidFill>
                          <a:srgbClr val="000000"/>
                        </a:solidFill>
                        <a:effectLst/>
                        <a:latin typeface="Arial"/>
                      </a:endParaRPr>
                    </a:p>
                  </a:txBody>
                  <a:tcPr marL="6873" marR="6873" marT="6873" marB="0"/>
                </a:tc>
                <a:tc>
                  <a:txBody>
                    <a:bodyPr/>
                    <a:lstStyle/>
                    <a:p>
                      <a:pPr algn="l" rtl="0" fontAlgn="t"/>
                      <a:r>
                        <a:rPr lang="tr-TR" sz="600" u="none" strike="noStrike">
                          <a:effectLst/>
                        </a:rPr>
                        <a:t>FAZ DÖNÜŞÜMLERİ</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3</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0</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4</a:t>
                      </a:r>
                      <a:endParaRPr lang="tr-TR" sz="600" b="0" i="0" u="none" strike="noStrike">
                        <a:solidFill>
                          <a:srgbClr val="000000"/>
                        </a:solidFill>
                        <a:effectLst/>
                        <a:latin typeface="Arial"/>
                      </a:endParaRPr>
                    </a:p>
                  </a:txBody>
                  <a:tcPr marL="6873" marR="6873" marT="6873" marB="0"/>
                </a:tc>
                <a:extLst>
                  <a:ext uri="{0D108BD9-81ED-4DB2-BD59-A6C34878D82A}">
                    <a16:rowId xmlns:a16="http://schemas.microsoft.com/office/drawing/2014/main" xmlns="" val="10028"/>
                  </a:ext>
                </a:extLst>
              </a:tr>
              <a:tr h="137455">
                <a:tc>
                  <a:txBody>
                    <a:bodyPr/>
                    <a:lstStyle/>
                    <a:p>
                      <a:pPr algn="ctr" rtl="0" fontAlgn="t"/>
                      <a:r>
                        <a:rPr lang="tr-TR" sz="600" u="none" strike="noStrike">
                          <a:effectLst/>
                        </a:rPr>
                        <a:t>MTMM 378</a:t>
                      </a:r>
                      <a:endParaRPr lang="tr-TR" sz="600" b="0" i="0" u="none" strike="noStrike">
                        <a:solidFill>
                          <a:srgbClr val="000000"/>
                        </a:solidFill>
                        <a:effectLst/>
                        <a:latin typeface="Arial"/>
                      </a:endParaRPr>
                    </a:p>
                  </a:txBody>
                  <a:tcPr marL="6873" marR="6873" marT="6873" marB="0"/>
                </a:tc>
                <a:tc>
                  <a:txBody>
                    <a:bodyPr/>
                    <a:lstStyle/>
                    <a:p>
                      <a:pPr algn="l" rtl="0" fontAlgn="t"/>
                      <a:r>
                        <a:rPr lang="tr-TR" sz="600" u="none" strike="noStrike">
                          <a:effectLst/>
                        </a:rPr>
                        <a:t>KAYNAK TESTLERİ</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3</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0</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4</a:t>
                      </a:r>
                      <a:endParaRPr lang="tr-TR" sz="600" b="0" i="0" u="none" strike="noStrike">
                        <a:solidFill>
                          <a:srgbClr val="000000"/>
                        </a:solidFill>
                        <a:effectLst/>
                        <a:latin typeface="Arial"/>
                      </a:endParaRPr>
                    </a:p>
                  </a:txBody>
                  <a:tcPr marL="6873" marR="6873" marT="6873" marB="0"/>
                </a:tc>
                <a:extLst>
                  <a:ext uri="{0D108BD9-81ED-4DB2-BD59-A6C34878D82A}">
                    <a16:rowId xmlns:a16="http://schemas.microsoft.com/office/drawing/2014/main" xmlns="" val="10029"/>
                  </a:ext>
                </a:extLst>
              </a:tr>
              <a:tr h="206183">
                <a:tc>
                  <a:txBody>
                    <a:bodyPr/>
                    <a:lstStyle/>
                    <a:p>
                      <a:pPr algn="ctr" rtl="0" fontAlgn="t"/>
                      <a:r>
                        <a:rPr lang="tr-TR" sz="600" u="none" strike="noStrike">
                          <a:effectLst/>
                        </a:rPr>
                        <a:t>MTMM 419</a:t>
                      </a:r>
                      <a:endParaRPr lang="tr-TR" sz="600" b="0" i="0" u="none" strike="noStrike">
                        <a:solidFill>
                          <a:srgbClr val="000000"/>
                        </a:solidFill>
                        <a:effectLst/>
                        <a:latin typeface="Arial"/>
                      </a:endParaRPr>
                    </a:p>
                  </a:txBody>
                  <a:tcPr marL="6873" marR="6873" marT="6873" marB="0"/>
                </a:tc>
                <a:tc>
                  <a:txBody>
                    <a:bodyPr/>
                    <a:lstStyle/>
                    <a:p>
                      <a:pPr algn="l" rtl="0" fontAlgn="t"/>
                      <a:r>
                        <a:rPr lang="tr-TR" sz="600" u="none" strike="noStrike">
                          <a:effectLst/>
                        </a:rPr>
                        <a:t>NÜKLEER MALZEMELER VE NÜKLEER YAKIT METALÜRJİSİ</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3</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a:effectLst/>
                        </a:rPr>
                        <a:t>0</a:t>
                      </a:r>
                      <a:endParaRPr lang="tr-TR" sz="600" b="0" i="0" u="none" strike="noStrike">
                        <a:solidFill>
                          <a:srgbClr val="000000"/>
                        </a:solidFill>
                        <a:effectLst/>
                        <a:latin typeface="Arial"/>
                      </a:endParaRPr>
                    </a:p>
                  </a:txBody>
                  <a:tcPr marL="6873" marR="6873" marT="6873" marB="0"/>
                </a:tc>
                <a:tc>
                  <a:txBody>
                    <a:bodyPr/>
                    <a:lstStyle/>
                    <a:p>
                      <a:pPr algn="ctr" rtl="0" fontAlgn="t"/>
                      <a:r>
                        <a:rPr lang="tr-TR" sz="600" u="none" strike="noStrike" dirty="0">
                          <a:effectLst/>
                        </a:rPr>
                        <a:t>4</a:t>
                      </a:r>
                      <a:endParaRPr lang="tr-TR" sz="600" b="0" i="0" u="none" strike="noStrike" dirty="0">
                        <a:solidFill>
                          <a:srgbClr val="000000"/>
                        </a:solidFill>
                        <a:effectLst/>
                        <a:latin typeface="Arial"/>
                      </a:endParaRPr>
                    </a:p>
                  </a:txBody>
                  <a:tcPr marL="6873" marR="6873" marT="6873" marB="0"/>
                </a:tc>
                <a:extLst>
                  <a:ext uri="{0D108BD9-81ED-4DB2-BD59-A6C34878D82A}">
                    <a16:rowId xmlns:a16="http://schemas.microsoft.com/office/drawing/2014/main" xmlns="" val="10030"/>
                  </a:ext>
                </a:extLst>
              </a:tr>
            </a:tbl>
          </a:graphicData>
        </a:graphic>
      </p:graphicFrame>
      <p:graphicFrame>
        <p:nvGraphicFramePr>
          <p:cNvPr id="4" name="Tablo 3"/>
          <p:cNvGraphicFramePr>
            <a:graphicFrameLocks noGrp="1"/>
          </p:cNvGraphicFramePr>
          <p:nvPr/>
        </p:nvGraphicFramePr>
        <p:xfrm>
          <a:off x="5800849" y="2020379"/>
          <a:ext cx="3850279" cy="3623725"/>
        </p:xfrm>
        <a:graphic>
          <a:graphicData uri="http://schemas.openxmlformats.org/drawingml/2006/table">
            <a:tbl>
              <a:tblPr>
                <a:tableStyleId>{5C22544A-7EE6-4342-B048-85BDC9FD1C3A}</a:tableStyleId>
              </a:tblPr>
              <a:tblGrid>
                <a:gridCol w="542921">
                  <a:extLst>
                    <a:ext uri="{9D8B030D-6E8A-4147-A177-3AD203B41FA5}">
                      <a16:colId xmlns:a16="http://schemas.microsoft.com/office/drawing/2014/main" xmlns="" val="20000"/>
                    </a:ext>
                  </a:extLst>
                </a:gridCol>
                <a:gridCol w="2224139">
                  <a:extLst>
                    <a:ext uri="{9D8B030D-6E8A-4147-A177-3AD203B41FA5}">
                      <a16:colId xmlns:a16="http://schemas.microsoft.com/office/drawing/2014/main" xmlns="" val="20001"/>
                    </a:ext>
                  </a:extLst>
                </a:gridCol>
                <a:gridCol w="283263">
                  <a:extLst>
                    <a:ext uri="{9D8B030D-6E8A-4147-A177-3AD203B41FA5}">
                      <a16:colId xmlns:a16="http://schemas.microsoft.com/office/drawing/2014/main" xmlns="" val="20002"/>
                    </a:ext>
                  </a:extLst>
                </a:gridCol>
                <a:gridCol w="272772">
                  <a:extLst>
                    <a:ext uri="{9D8B030D-6E8A-4147-A177-3AD203B41FA5}">
                      <a16:colId xmlns:a16="http://schemas.microsoft.com/office/drawing/2014/main" xmlns="" val="20003"/>
                    </a:ext>
                  </a:extLst>
                </a:gridCol>
                <a:gridCol w="527184">
                  <a:extLst>
                    <a:ext uri="{9D8B030D-6E8A-4147-A177-3AD203B41FA5}">
                      <a16:colId xmlns:a16="http://schemas.microsoft.com/office/drawing/2014/main" xmlns="" val="20004"/>
                    </a:ext>
                  </a:extLst>
                </a:gridCol>
              </a:tblGrid>
              <a:tr h="184777">
                <a:tc gridSpan="5">
                  <a:txBody>
                    <a:bodyPr/>
                    <a:lstStyle/>
                    <a:p>
                      <a:pPr algn="l" rtl="0" fontAlgn="t"/>
                      <a:r>
                        <a:rPr lang="tr-TR" sz="800" u="none" strike="noStrike" dirty="0">
                          <a:effectLst/>
                        </a:rPr>
                        <a:t>Seçmeli Grubu : Seçmeli-3</a:t>
                      </a:r>
                      <a:endParaRPr lang="tr-TR" sz="800" b="1" i="0" u="none" strike="noStrike" dirty="0">
                        <a:solidFill>
                          <a:srgbClr val="00008B"/>
                        </a:solidFill>
                        <a:effectLst/>
                        <a:latin typeface="Arial"/>
                      </a:endParaRPr>
                    </a:p>
                  </a:txBody>
                  <a:tcPr marL="9525" marR="9525" marT="9525" marB="0"/>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00"/>
                  </a:ext>
                </a:extLst>
              </a:tr>
              <a:tr h="162085">
                <a:tc>
                  <a:txBody>
                    <a:bodyPr/>
                    <a:lstStyle/>
                    <a:p>
                      <a:pPr algn="ctr" rtl="0" fontAlgn="ctr"/>
                      <a:r>
                        <a:rPr lang="tr-TR" sz="800" u="none" strike="noStrike">
                          <a:effectLst/>
                        </a:rPr>
                        <a:t>KOD</a:t>
                      </a:r>
                      <a:endParaRPr lang="tr-TR" sz="800" b="1" i="0" u="none" strike="noStrike">
                        <a:solidFill>
                          <a:srgbClr val="800000"/>
                        </a:solidFill>
                        <a:effectLst/>
                        <a:latin typeface="Arial"/>
                      </a:endParaRPr>
                    </a:p>
                  </a:txBody>
                  <a:tcPr marL="9525" marR="9525" marT="9525" marB="0" anchor="ctr"/>
                </a:tc>
                <a:tc>
                  <a:txBody>
                    <a:bodyPr/>
                    <a:lstStyle/>
                    <a:p>
                      <a:pPr algn="ctr" rtl="0" fontAlgn="ctr"/>
                      <a:r>
                        <a:rPr lang="tr-TR" sz="800" u="none" strike="noStrike" dirty="0">
                          <a:effectLst/>
                        </a:rPr>
                        <a:t>ADI</a:t>
                      </a:r>
                      <a:endParaRPr lang="tr-TR" sz="800" b="1" i="0" u="none" strike="noStrike" dirty="0">
                        <a:solidFill>
                          <a:srgbClr val="800000"/>
                        </a:solidFill>
                        <a:effectLst/>
                        <a:latin typeface="Arial"/>
                      </a:endParaRPr>
                    </a:p>
                  </a:txBody>
                  <a:tcPr marL="9525" marR="9525" marT="9525" marB="0" anchor="ctr"/>
                </a:tc>
                <a:tc>
                  <a:txBody>
                    <a:bodyPr/>
                    <a:lstStyle/>
                    <a:p>
                      <a:pPr algn="ctr" rtl="0" fontAlgn="ctr"/>
                      <a:r>
                        <a:rPr lang="tr-TR" sz="800" u="none" strike="noStrike">
                          <a:effectLst/>
                        </a:rPr>
                        <a:t>T</a:t>
                      </a:r>
                      <a:endParaRPr lang="tr-TR" sz="800" b="1" i="0" u="none" strike="noStrike">
                        <a:solidFill>
                          <a:srgbClr val="800000"/>
                        </a:solidFill>
                        <a:effectLst/>
                        <a:latin typeface="Arial"/>
                      </a:endParaRPr>
                    </a:p>
                  </a:txBody>
                  <a:tcPr marL="9525" marR="9525" marT="9525" marB="0" anchor="ctr"/>
                </a:tc>
                <a:tc>
                  <a:txBody>
                    <a:bodyPr/>
                    <a:lstStyle/>
                    <a:p>
                      <a:pPr algn="ctr" rtl="0" fontAlgn="ctr"/>
                      <a:r>
                        <a:rPr lang="tr-TR" sz="800" u="none" strike="noStrike">
                          <a:effectLst/>
                        </a:rPr>
                        <a:t>P</a:t>
                      </a:r>
                      <a:endParaRPr lang="tr-TR" sz="800" b="1" i="0" u="none" strike="noStrike">
                        <a:solidFill>
                          <a:srgbClr val="800000"/>
                        </a:solidFill>
                        <a:effectLst/>
                        <a:latin typeface="Arial"/>
                      </a:endParaRPr>
                    </a:p>
                  </a:txBody>
                  <a:tcPr marL="9525" marR="9525" marT="9525" marB="0" anchor="ctr"/>
                </a:tc>
                <a:tc>
                  <a:txBody>
                    <a:bodyPr/>
                    <a:lstStyle/>
                    <a:p>
                      <a:pPr algn="ctr" rtl="0" fontAlgn="ctr"/>
                      <a:r>
                        <a:rPr lang="tr-TR" sz="800" u="none" strike="noStrike">
                          <a:effectLst/>
                        </a:rPr>
                        <a:t>K (AKTS)</a:t>
                      </a:r>
                      <a:endParaRPr lang="tr-TR" sz="800" b="1" i="0" u="none" strike="noStrike">
                        <a:solidFill>
                          <a:srgbClr val="800000"/>
                        </a:solidFill>
                        <a:effectLst/>
                        <a:latin typeface="Arial"/>
                      </a:endParaRPr>
                    </a:p>
                  </a:txBody>
                  <a:tcPr marL="9525" marR="9525" marT="9525" marB="0" anchor="ctr"/>
                </a:tc>
                <a:extLst>
                  <a:ext uri="{0D108BD9-81ED-4DB2-BD59-A6C34878D82A}">
                    <a16:rowId xmlns:a16="http://schemas.microsoft.com/office/drawing/2014/main" xmlns="" val="10001"/>
                  </a:ext>
                </a:extLst>
              </a:tr>
              <a:tr h="162085">
                <a:tc>
                  <a:txBody>
                    <a:bodyPr/>
                    <a:lstStyle/>
                    <a:p>
                      <a:pPr algn="ctr" rtl="0" fontAlgn="t"/>
                      <a:r>
                        <a:rPr lang="tr-TR" sz="700" u="none" strike="noStrike">
                          <a:effectLst/>
                        </a:rPr>
                        <a:t>BMM 414</a:t>
                      </a:r>
                      <a:endParaRPr lang="tr-TR" sz="700" b="0" i="0" u="none" strike="noStrike">
                        <a:solidFill>
                          <a:srgbClr val="000000"/>
                        </a:solidFill>
                        <a:effectLst/>
                        <a:latin typeface="Arial"/>
                      </a:endParaRPr>
                    </a:p>
                  </a:txBody>
                  <a:tcPr marL="9525" marR="9525" marT="9525" marB="0"/>
                </a:tc>
                <a:tc>
                  <a:txBody>
                    <a:bodyPr/>
                    <a:lstStyle/>
                    <a:p>
                      <a:pPr algn="l" rtl="0" fontAlgn="t"/>
                      <a:r>
                        <a:rPr lang="tr-TR" sz="700" u="none" strike="noStrike" dirty="0">
                          <a:effectLst/>
                        </a:rPr>
                        <a:t>OLASILIK VE İSTATİSTİK</a:t>
                      </a:r>
                      <a:endParaRPr lang="tr-TR" sz="700" b="0" i="0" u="none" strike="noStrike" dirty="0">
                        <a:solidFill>
                          <a:srgbClr val="000000"/>
                        </a:solidFill>
                        <a:effectLst/>
                        <a:latin typeface="Arial"/>
                      </a:endParaRPr>
                    </a:p>
                  </a:txBody>
                  <a:tcPr marL="9525" marR="9525" marT="9525" marB="0"/>
                </a:tc>
                <a:tc>
                  <a:txBody>
                    <a:bodyPr/>
                    <a:lstStyle/>
                    <a:p>
                      <a:pPr algn="ctr" rtl="0" fontAlgn="t"/>
                      <a:r>
                        <a:rPr lang="tr-TR" sz="700" u="none" strike="noStrike">
                          <a:effectLst/>
                        </a:rPr>
                        <a:t>3</a:t>
                      </a:r>
                      <a:endParaRPr lang="tr-TR" sz="700" b="0" i="0" u="none" strike="noStrike">
                        <a:solidFill>
                          <a:srgbClr val="000000"/>
                        </a:solidFill>
                        <a:effectLst/>
                        <a:latin typeface="Arial"/>
                      </a:endParaRPr>
                    </a:p>
                  </a:txBody>
                  <a:tcPr marL="9525" marR="9525" marT="9525" marB="0"/>
                </a:tc>
                <a:tc>
                  <a:txBody>
                    <a:bodyPr/>
                    <a:lstStyle/>
                    <a:p>
                      <a:pPr algn="ctr" rtl="0" fontAlgn="t"/>
                      <a:r>
                        <a:rPr lang="tr-TR" sz="700" u="none" strike="noStrike">
                          <a:effectLst/>
                        </a:rPr>
                        <a:t>0</a:t>
                      </a:r>
                      <a:endParaRPr lang="tr-TR" sz="700" b="0" i="0" u="none" strike="noStrike">
                        <a:solidFill>
                          <a:srgbClr val="000000"/>
                        </a:solidFill>
                        <a:effectLst/>
                        <a:latin typeface="Arial"/>
                      </a:endParaRPr>
                    </a:p>
                  </a:txBody>
                  <a:tcPr marL="9525" marR="9525" marT="9525" marB="0"/>
                </a:tc>
                <a:tc>
                  <a:txBody>
                    <a:bodyPr/>
                    <a:lstStyle/>
                    <a:p>
                      <a:pPr algn="ctr" rtl="0" fontAlgn="t"/>
                      <a:r>
                        <a:rPr lang="tr-TR" sz="700" u="none" strike="noStrike">
                          <a:effectLst/>
                        </a:rPr>
                        <a:t>4</a:t>
                      </a:r>
                      <a:endParaRPr lang="tr-TR" sz="7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02"/>
                  </a:ext>
                </a:extLst>
              </a:tr>
              <a:tr h="162085">
                <a:tc>
                  <a:txBody>
                    <a:bodyPr/>
                    <a:lstStyle/>
                    <a:p>
                      <a:pPr algn="ctr" rtl="0" fontAlgn="t"/>
                      <a:r>
                        <a:rPr lang="tr-TR" sz="700" u="none" strike="noStrike">
                          <a:effectLst/>
                        </a:rPr>
                        <a:t>BMM 416</a:t>
                      </a:r>
                      <a:endParaRPr lang="tr-TR" sz="700" b="0" i="0" u="none" strike="noStrike">
                        <a:solidFill>
                          <a:srgbClr val="000000"/>
                        </a:solidFill>
                        <a:effectLst/>
                        <a:latin typeface="Arial"/>
                      </a:endParaRPr>
                    </a:p>
                  </a:txBody>
                  <a:tcPr marL="9525" marR="9525" marT="9525" marB="0"/>
                </a:tc>
                <a:tc>
                  <a:txBody>
                    <a:bodyPr/>
                    <a:lstStyle/>
                    <a:p>
                      <a:pPr algn="l" rtl="0" fontAlgn="t"/>
                      <a:r>
                        <a:rPr lang="tr-TR" sz="700" u="none" strike="noStrike" dirty="0">
                          <a:effectLst/>
                        </a:rPr>
                        <a:t>BİYOPOLİMERLER</a:t>
                      </a:r>
                      <a:endParaRPr lang="tr-TR" sz="700" b="0" i="0" u="none" strike="noStrike" dirty="0">
                        <a:solidFill>
                          <a:srgbClr val="000000"/>
                        </a:solidFill>
                        <a:effectLst/>
                        <a:latin typeface="Arial"/>
                      </a:endParaRPr>
                    </a:p>
                  </a:txBody>
                  <a:tcPr marL="9525" marR="9525" marT="9525" marB="0"/>
                </a:tc>
                <a:tc>
                  <a:txBody>
                    <a:bodyPr/>
                    <a:lstStyle/>
                    <a:p>
                      <a:pPr algn="ctr" rtl="0" fontAlgn="t"/>
                      <a:r>
                        <a:rPr lang="tr-TR" sz="700" u="none" strike="noStrike">
                          <a:effectLst/>
                        </a:rPr>
                        <a:t>3</a:t>
                      </a:r>
                      <a:endParaRPr lang="tr-TR" sz="700" b="0" i="0" u="none" strike="noStrike">
                        <a:solidFill>
                          <a:srgbClr val="000000"/>
                        </a:solidFill>
                        <a:effectLst/>
                        <a:latin typeface="Arial"/>
                      </a:endParaRPr>
                    </a:p>
                  </a:txBody>
                  <a:tcPr marL="9525" marR="9525" marT="9525" marB="0"/>
                </a:tc>
                <a:tc>
                  <a:txBody>
                    <a:bodyPr/>
                    <a:lstStyle/>
                    <a:p>
                      <a:pPr algn="ctr" rtl="0" fontAlgn="t"/>
                      <a:r>
                        <a:rPr lang="tr-TR" sz="700" u="none" strike="noStrike">
                          <a:effectLst/>
                        </a:rPr>
                        <a:t>0</a:t>
                      </a:r>
                      <a:endParaRPr lang="tr-TR" sz="700" b="0" i="0" u="none" strike="noStrike">
                        <a:solidFill>
                          <a:srgbClr val="000000"/>
                        </a:solidFill>
                        <a:effectLst/>
                        <a:latin typeface="Arial"/>
                      </a:endParaRPr>
                    </a:p>
                  </a:txBody>
                  <a:tcPr marL="9525" marR="9525" marT="9525" marB="0"/>
                </a:tc>
                <a:tc>
                  <a:txBody>
                    <a:bodyPr/>
                    <a:lstStyle/>
                    <a:p>
                      <a:pPr algn="ctr" rtl="0" fontAlgn="t"/>
                      <a:r>
                        <a:rPr lang="tr-TR" sz="700" u="none" strike="noStrike">
                          <a:effectLst/>
                        </a:rPr>
                        <a:t>4</a:t>
                      </a:r>
                      <a:endParaRPr lang="tr-TR" sz="7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03"/>
                  </a:ext>
                </a:extLst>
              </a:tr>
              <a:tr h="162085">
                <a:tc>
                  <a:txBody>
                    <a:bodyPr/>
                    <a:lstStyle/>
                    <a:p>
                      <a:pPr algn="ctr" rtl="0" fontAlgn="t"/>
                      <a:r>
                        <a:rPr lang="tr-TR" sz="700" u="none" strike="noStrike">
                          <a:effectLst/>
                        </a:rPr>
                        <a:t>BMM 418</a:t>
                      </a:r>
                      <a:endParaRPr lang="tr-TR" sz="700" b="0" i="0" u="none" strike="noStrike">
                        <a:solidFill>
                          <a:srgbClr val="000000"/>
                        </a:solidFill>
                        <a:effectLst/>
                        <a:latin typeface="Arial"/>
                      </a:endParaRPr>
                    </a:p>
                  </a:txBody>
                  <a:tcPr marL="9525" marR="9525" marT="9525" marB="0"/>
                </a:tc>
                <a:tc>
                  <a:txBody>
                    <a:bodyPr/>
                    <a:lstStyle/>
                    <a:p>
                      <a:pPr algn="l" rtl="0" fontAlgn="t"/>
                      <a:r>
                        <a:rPr lang="tr-TR" sz="700" u="none" strike="noStrike" dirty="0">
                          <a:effectLst/>
                        </a:rPr>
                        <a:t>NANOMALZEMELER</a:t>
                      </a:r>
                      <a:endParaRPr lang="tr-TR" sz="700" b="0" i="0" u="none" strike="noStrike" dirty="0">
                        <a:solidFill>
                          <a:srgbClr val="000000"/>
                        </a:solidFill>
                        <a:effectLst/>
                        <a:latin typeface="Arial"/>
                      </a:endParaRPr>
                    </a:p>
                  </a:txBody>
                  <a:tcPr marL="9525" marR="9525" marT="9525" marB="0"/>
                </a:tc>
                <a:tc>
                  <a:txBody>
                    <a:bodyPr/>
                    <a:lstStyle/>
                    <a:p>
                      <a:pPr algn="ctr" rtl="0" fontAlgn="t"/>
                      <a:r>
                        <a:rPr lang="tr-TR" sz="700" u="none" strike="noStrike">
                          <a:effectLst/>
                        </a:rPr>
                        <a:t>3</a:t>
                      </a:r>
                      <a:endParaRPr lang="tr-TR" sz="700" b="0" i="0" u="none" strike="noStrike">
                        <a:solidFill>
                          <a:srgbClr val="000000"/>
                        </a:solidFill>
                        <a:effectLst/>
                        <a:latin typeface="Arial"/>
                      </a:endParaRPr>
                    </a:p>
                  </a:txBody>
                  <a:tcPr marL="9525" marR="9525" marT="9525" marB="0"/>
                </a:tc>
                <a:tc>
                  <a:txBody>
                    <a:bodyPr/>
                    <a:lstStyle/>
                    <a:p>
                      <a:pPr algn="ctr" rtl="0" fontAlgn="t"/>
                      <a:r>
                        <a:rPr lang="tr-TR" sz="700" u="none" strike="noStrike">
                          <a:effectLst/>
                        </a:rPr>
                        <a:t>0</a:t>
                      </a:r>
                      <a:endParaRPr lang="tr-TR" sz="700" b="0" i="0" u="none" strike="noStrike">
                        <a:solidFill>
                          <a:srgbClr val="000000"/>
                        </a:solidFill>
                        <a:effectLst/>
                        <a:latin typeface="Arial"/>
                      </a:endParaRPr>
                    </a:p>
                  </a:txBody>
                  <a:tcPr marL="9525" marR="9525" marT="9525" marB="0"/>
                </a:tc>
                <a:tc>
                  <a:txBody>
                    <a:bodyPr/>
                    <a:lstStyle/>
                    <a:p>
                      <a:pPr algn="ctr" rtl="0" fontAlgn="t"/>
                      <a:r>
                        <a:rPr lang="tr-TR" sz="700" u="none" strike="noStrike">
                          <a:effectLst/>
                        </a:rPr>
                        <a:t>4</a:t>
                      </a:r>
                      <a:endParaRPr lang="tr-TR" sz="7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04"/>
                  </a:ext>
                </a:extLst>
              </a:tr>
              <a:tr h="162085">
                <a:tc>
                  <a:txBody>
                    <a:bodyPr/>
                    <a:lstStyle/>
                    <a:p>
                      <a:pPr algn="ctr" rtl="0" fontAlgn="t"/>
                      <a:r>
                        <a:rPr lang="tr-TR" sz="700" u="none" strike="noStrike">
                          <a:effectLst/>
                        </a:rPr>
                        <a:t>MAIM 412</a:t>
                      </a:r>
                      <a:endParaRPr lang="tr-TR" sz="700" b="0" i="0" u="none" strike="noStrike">
                        <a:solidFill>
                          <a:srgbClr val="000000"/>
                        </a:solidFill>
                        <a:effectLst/>
                        <a:latin typeface="Arial"/>
                      </a:endParaRPr>
                    </a:p>
                  </a:txBody>
                  <a:tcPr marL="9525" marR="9525" marT="9525" marB="0"/>
                </a:tc>
                <a:tc>
                  <a:txBody>
                    <a:bodyPr/>
                    <a:lstStyle/>
                    <a:p>
                      <a:pPr algn="l" rtl="0" fontAlgn="t"/>
                      <a:r>
                        <a:rPr lang="tr-TR" sz="700" u="none" strike="noStrike" dirty="0">
                          <a:effectLst/>
                        </a:rPr>
                        <a:t>BILGISAYAR DESTEKLI ÜRETIM </a:t>
                      </a:r>
                      <a:endParaRPr lang="tr-TR" sz="700" b="0" i="0" u="none" strike="noStrike" dirty="0">
                        <a:solidFill>
                          <a:srgbClr val="000000"/>
                        </a:solidFill>
                        <a:effectLst/>
                        <a:latin typeface="Arial"/>
                      </a:endParaRPr>
                    </a:p>
                  </a:txBody>
                  <a:tcPr marL="9525" marR="9525" marT="9525" marB="0"/>
                </a:tc>
                <a:tc>
                  <a:txBody>
                    <a:bodyPr/>
                    <a:lstStyle/>
                    <a:p>
                      <a:pPr algn="ctr" rtl="0" fontAlgn="t"/>
                      <a:r>
                        <a:rPr lang="tr-TR" sz="700" u="none" strike="noStrike">
                          <a:effectLst/>
                        </a:rPr>
                        <a:t>3</a:t>
                      </a:r>
                      <a:endParaRPr lang="tr-TR" sz="700" b="0" i="0" u="none" strike="noStrike">
                        <a:solidFill>
                          <a:srgbClr val="000000"/>
                        </a:solidFill>
                        <a:effectLst/>
                        <a:latin typeface="Arial"/>
                      </a:endParaRPr>
                    </a:p>
                  </a:txBody>
                  <a:tcPr marL="9525" marR="9525" marT="9525" marB="0"/>
                </a:tc>
                <a:tc>
                  <a:txBody>
                    <a:bodyPr/>
                    <a:lstStyle/>
                    <a:p>
                      <a:pPr algn="ctr" rtl="0" fontAlgn="t"/>
                      <a:r>
                        <a:rPr lang="tr-TR" sz="700" u="none" strike="noStrike">
                          <a:effectLst/>
                        </a:rPr>
                        <a:t>0</a:t>
                      </a:r>
                      <a:endParaRPr lang="tr-TR" sz="700" b="0" i="0" u="none" strike="noStrike">
                        <a:solidFill>
                          <a:srgbClr val="000000"/>
                        </a:solidFill>
                        <a:effectLst/>
                        <a:latin typeface="Arial"/>
                      </a:endParaRPr>
                    </a:p>
                  </a:txBody>
                  <a:tcPr marL="9525" marR="9525" marT="9525" marB="0"/>
                </a:tc>
                <a:tc>
                  <a:txBody>
                    <a:bodyPr/>
                    <a:lstStyle/>
                    <a:p>
                      <a:pPr algn="ctr" rtl="0" fontAlgn="t"/>
                      <a:r>
                        <a:rPr lang="tr-TR" sz="700" u="none" strike="noStrike">
                          <a:effectLst/>
                        </a:rPr>
                        <a:t>4</a:t>
                      </a:r>
                      <a:endParaRPr lang="tr-TR" sz="7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05"/>
                  </a:ext>
                </a:extLst>
              </a:tr>
              <a:tr h="162085">
                <a:tc>
                  <a:txBody>
                    <a:bodyPr/>
                    <a:lstStyle/>
                    <a:p>
                      <a:pPr algn="ctr" rtl="0" fontAlgn="t"/>
                      <a:r>
                        <a:rPr lang="tr-TR" sz="700" u="none" strike="noStrike">
                          <a:effectLst/>
                        </a:rPr>
                        <a:t>MBM 418</a:t>
                      </a:r>
                      <a:endParaRPr lang="tr-TR" sz="700" b="0" i="0" u="none" strike="noStrike">
                        <a:solidFill>
                          <a:srgbClr val="000000"/>
                        </a:solidFill>
                        <a:effectLst/>
                        <a:latin typeface="Arial"/>
                      </a:endParaRPr>
                    </a:p>
                  </a:txBody>
                  <a:tcPr marL="9525" marR="9525" marT="9525" marB="0"/>
                </a:tc>
                <a:tc>
                  <a:txBody>
                    <a:bodyPr/>
                    <a:lstStyle/>
                    <a:p>
                      <a:pPr algn="l" rtl="0" fontAlgn="t"/>
                      <a:r>
                        <a:rPr lang="tr-TR" sz="700" u="none" strike="noStrike" dirty="0">
                          <a:effectLst/>
                        </a:rPr>
                        <a:t>KOMPOZİT MALZEME ÜRETİM YÖNTEMLERİ</a:t>
                      </a:r>
                      <a:endParaRPr lang="tr-TR" sz="700" b="0" i="0" u="none" strike="noStrike" dirty="0">
                        <a:solidFill>
                          <a:srgbClr val="000000"/>
                        </a:solidFill>
                        <a:effectLst/>
                        <a:latin typeface="Arial"/>
                      </a:endParaRPr>
                    </a:p>
                  </a:txBody>
                  <a:tcPr marL="9525" marR="9525" marT="9525" marB="0"/>
                </a:tc>
                <a:tc>
                  <a:txBody>
                    <a:bodyPr/>
                    <a:lstStyle/>
                    <a:p>
                      <a:pPr algn="ctr" rtl="0" fontAlgn="t"/>
                      <a:r>
                        <a:rPr lang="tr-TR" sz="700" u="none" strike="noStrike">
                          <a:effectLst/>
                        </a:rPr>
                        <a:t>3</a:t>
                      </a:r>
                      <a:endParaRPr lang="tr-TR" sz="700" b="0" i="0" u="none" strike="noStrike">
                        <a:solidFill>
                          <a:srgbClr val="000000"/>
                        </a:solidFill>
                        <a:effectLst/>
                        <a:latin typeface="Arial"/>
                      </a:endParaRPr>
                    </a:p>
                  </a:txBody>
                  <a:tcPr marL="9525" marR="9525" marT="9525" marB="0"/>
                </a:tc>
                <a:tc>
                  <a:txBody>
                    <a:bodyPr/>
                    <a:lstStyle/>
                    <a:p>
                      <a:pPr algn="ctr" rtl="0" fontAlgn="t"/>
                      <a:r>
                        <a:rPr lang="tr-TR" sz="700" u="none" strike="noStrike">
                          <a:effectLst/>
                        </a:rPr>
                        <a:t>0</a:t>
                      </a:r>
                      <a:endParaRPr lang="tr-TR" sz="700" b="0" i="0" u="none" strike="noStrike">
                        <a:solidFill>
                          <a:srgbClr val="000000"/>
                        </a:solidFill>
                        <a:effectLst/>
                        <a:latin typeface="Arial"/>
                      </a:endParaRPr>
                    </a:p>
                  </a:txBody>
                  <a:tcPr marL="9525" marR="9525" marT="9525" marB="0"/>
                </a:tc>
                <a:tc>
                  <a:txBody>
                    <a:bodyPr/>
                    <a:lstStyle/>
                    <a:p>
                      <a:pPr algn="ctr" rtl="0" fontAlgn="t"/>
                      <a:r>
                        <a:rPr lang="tr-TR" sz="700" u="none" strike="noStrike">
                          <a:effectLst/>
                        </a:rPr>
                        <a:t>4</a:t>
                      </a:r>
                      <a:endParaRPr lang="tr-TR" sz="7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06"/>
                  </a:ext>
                </a:extLst>
              </a:tr>
              <a:tr h="162085">
                <a:tc>
                  <a:txBody>
                    <a:bodyPr/>
                    <a:lstStyle/>
                    <a:p>
                      <a:pPr algn="ctr" rtl="0" fontAlgn="t"/>
                      <a:r>
                        <a:rPr lang="tr-TR" sz="700" u="none" strike="noStrike">
                          <a:effectLst/>
                        </a:rPr>
                        <a:t>MCTE 446</a:t>
                      </a:r>
                      <a:endParaRPr lang="tr-TR" sz="700" b="0" i="0" u="none" strike="noStrike">
                        <a:solidFill>
                          <a:srgbClr val="000000"/>
                        </a:solidFill>
                        <a:effectLst/>
                        <a:latin typeface="Arial"/>
                      </a:endParaRPr>
                    </a:p>
                  </a:txBody>
                  <a:tcPr marL="9525" marR="9525" marT="9525" marB="0"/>
                </a:tc>
                <a:tc>
                  <a:txBody>
                    <a:bodyPr/>
                    <a:lstStyle/>
                    <a:p>
                      <a:pPr algn="l" rtl="0" fontAlgn="t"/>
                      <a:r>
                        <a:rPr lang="tr-TR" sz="700" u="none" strike="noStrike" dirty="0">
                          <a:effectLst/>
                        </a:rPr>
                        <a:t>SONLU ELEMANLAR METODU UYGULAMALARI</a:t>
                      </a:r>
                      <a:endParaRPr lang="tr-TR" sz="700" b="0" i="0" u="none" strike="noStrike" dirty="0">
                        <a:solidFill>
                          <a:srgbClr val="000000"/>
                        </a:solidFill>
                        <a:effectLst/>
                        <a:latin typeface="Arial"/>
                      </a:endParaRPr>
                    </a:p>
                  </a:txBody>
                  <a:tcPr marL="9525" marR="9525" marT="9525" marB="0"/>
                </a:tc>
                <a:tc>
                  <a:txBody>
                    <a:bodyPr/>
                    <a:lstStyle/>
                    <a:p>
                      <a:pPr algn="ctr" rtl="0" fontAlgn="t"/>
                      <a:r>
                        <a:rPr lang="tr-TR" sz="700" u="none" strike="noStrike">
                          <a:effectLst/>
                        </a:rPr>
                        <a:t>3</a:t>
                      </a:r>
                      <a:endParaRPr lang="tr-TR" sz="700" b="0" i="0" u="none" strike="noStrike">
                        <a:solidFill>
                          <a:srgbClr val="000000"/>
                        </a:solidFill>
                        <a:effectLst/>
                        <a:latin typeface="Arial"/>
                      </a:endParaRPr>
                    </a:p>
                  </a:txBody>
                  <a:tcPr marL="9525" marR="9525" marT="9525" marB="0"/>
                </a:tc>
                <a:tc>
                  <a:txBody>
                    <a:bodyPr/>
                    <a:lstStyle/>
                    <a:p>
                      <a:pPr algn="ctr" rtl="0" fontAlgn="t"/>
                      <a:r>
                        <a:rPr lang="tr-TR" sz="700" u="none" strike="noStrike">
                          <a:effectLst/>
                        </a:rPr>
                        <a:t>0</a:t>
                      </a:r>
                      <a:endParaRPr lang="tr-TR" sz="700" b="0" i="0" u="none" strike="noStrike">
                        <a:solidFill>
                          <a:srgbClr val="000000"/>
                        </a:solidFill>
                        <a:effectLst/>
                        <a:latin typeface="Arial"/>
                      </a:endParaRPr>
                    </a:p>
                  </a:txBody>
                  <a:tcPr marL="9525" marR="9525" marT="9525" marB="0"/>
                </a:tc>
                <a:tc>
                  <a:txBody>
                    <a:bodyPr/>
                    <a:lstStyle/>
                    <a:p>
                      <a:pPr algn="ctr" rtl="0" fontAlgn="t"/>
                      <a:r>
                        <a:rPr lang="tr-TR" sz="700" u="none" strike="noStrike">
                          <a:effectLst/>
                        </a:rPr>
                        <a:t>4</a:t>
                      </a:r>
                      <a:endParaRPr lang="tr-TR" sz="7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07"/>
                  </a:ext>
                </a:extLst>
              </a:tr>
              <a:tr h="162085">
                <a:tc>
                  <a:txBody>
                    <a:bodyPr/>
                    <a:lstStyle/>
                    <a:p>
                      <a:pPr algn="ctr" rtl="0" fontAlgn="t"/>
                      <a:r>
                        <a:rPr lang="tr-TR" sz="700" u="none" strike="noStrike">
                          <a:effectLst/>
                        </a:rPr>
                        <a:t>MCTE 448</a:t>
                      </a:r>
                      <a:endParaRPr lang="tr-TR" sz="700" b="0" i="0" u="none" strike="noStrike">
                        <a:solidFill>
                          <a:srgbClr val="000000"/>
                        </a:solidFill>
                        <a:effectLst/>
                        <a:latin typeface="Arial"/>
                      </a:endParaRPr>
                    </a:p>
                  </a:txBody>
                  <a:tcPr marL="9525" marR="9525" marT="9525" marB="0"/>
                </a:tc>
                <a:tc>
                  <a:txBody>
                    <a:bodyPr/>
                    <a:lstStyle/>
                    <a:p>
                      <a:pPr algn="l" rtl="0" fontAlgn="t"/>
                      <a:r>
                        <a:rPr lang="tr-TR" sz="700" u="none" strike="noStrike" dirty="0">
                          <a:effectLst/>
                        </a:rPr>
                        <a:t>MEKANİK TİTREŞİMLER</a:t>
                      </a:r>
                      <a:endParaRPr lang="tr-TR" sz="700" b="0" i="0" u="none" strike="noStrike" dirty="0">
                        <a:solidFill>
                          <a:srgbClr val="000000"/>
                        </a:solidFill>
                        <a:effectLst/>
                        <a:latin typeface="Arial"/>
                      </a:endParaRPr>
                    </a:p>
                  </a:txBody>
                  <a:tcPr marL="9525" marR="9525" marT="9525" marB="0"/>
                </a:tc>
                <a:tc>
                  <a:txBody>
                    <a:bodyPr/>
                    <a:lstStyle/>
                    <a:p>
                      <a:pPr algn="ctr" rtl="0" fontAlgn="t"/>
                      <a:r>
                        <a:rPr lang="tr-TR" sz="700" u="none" strike="noStrike">
                          <a:effectLst/>
                        </a:rPr>
                        <a:t>3</a:t>
                      </a:r>
                      <a:endParaRPr lang="tr-TR" sz="700" b="0" i="0" u="none" strike="noStrike">
                        <a:solidFill>
                          <a:srgbClr val="000000"/>
                        </a:solidFill>
                        <a:effectLst/>
                        <a:latin typeface="Arial"/>
                      </a:endParaRPr>
                    </a:p>
                  </a:txBody>
                  <a:tcPr marL="9525" marR="9525" marT="9525" marB="0"/>
                </a:tc>
                <a:tc>
                  <a:txBody>
                    <a:bodyPr/>
                    <a:lstStyle/>
                    <a:p>
                      <a:pPr algn="ctr" rtl="0" fontAlgn="t"/>
                      <a:r>
                        <a:rPr lang="tr-TR" sz="700" u="none" strike="noStrike">
                          <a:effectLst/>
                        </a:rPr>
                        <a:t>0</a:t>
                      </a:r>
                      <a:endParaRPr lang="tr-TR" sz="700" b="0" i="0" u="none" strike="noStrike">
                        <a:solidFill>
                          <a:srgbClr val="000000"/>
                        </a:solidFill>
                        <a:effectLst/>
                        <a:latin typeface="Arial"/>
                      </a:endParaRPr>
                    </a:p>
                  </a:txBody>
                  <a:tcPr marL="9525" marR="9525" marT="9525" marB="0"/>
                </a:tc>
                <a:tc>
                  <a:txBody>
                    <a:bodyPr/>
                    <a:lstStyle/>
                    <a:p>
                      <a:pPr algn="ctr" rtl="0" fontAlgn="t"/>
                      <a:r>
                        <a:rPr lang="tr-TR" sz="700" u="none" strike="noStrike">
                          <a:effectLst/>
                        </a:rPr>
                        <a:t>4</a:t>
                      </a:r>
                      <a:endParaRPr lang="tr-TR" sz="7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08"/>
                  </a:ext>
                </a:extLst>
              </a:tr>
              <a:tr h="162085">
                <a:tc>
                  <a:txBody>
                    <a:bodyPr/>
                    <a:lstStyle/>
                    <a:p>
                      <a:pPr algn="ctr" rtl="0" fontAlgn="t"/>
                      <a:r>
                        <a:rPr lang="tr-TR" sz="700" u="none" strike="noStrike">
                          <a:effectLst/>
                        </a:rPr>
                        <a:t>MTMM 406</a:t>
                      </a:r>
                      <a:endParaRPr lang="tr-TR" sz="700" b="0" i="0" u="none" strike="noStrike">
                        <a:solidFill>
                          <a:srgbClr val="000000"/>
                        </a:solidFill>
                        <a:effectLst/>
                        <a:latin typeface="Arial"/>
                      </a:endParaRPr>
                    </a:p>
                  </a:txBody>
                  <a:tcPr marL="9525" marR="9525" marT="9525" marB="0"/>
                </a:tc>
                <a:tc>
                  <a:txBody>
                    <a:bodyPr/>
                    <a:lstStyle/>
                    <a:p>
                      <a:pPr algn="l" rtl="0" fontAlgn="t"/>
                      <a:r>
                        <a:rPr lang="tr-TR" sz="700" u="none" strike="noStrike" dirty="0">
                          <a:effectLst/>
                        </a:rPr>
                        <a:t>BILIMSEL ARAŞTIRMA TEKNIKLERI</a:t>
                      </a:r>
                      <a:endParaRPr lang="tr-TR" sz="700" b="0" i="0" u="none" strike="noStrike" dirty="0">
                        <a:solidFill>
                          <a:srgbClr val="000000"/>
                        </a:solidFill>
                        <a:effectLst/>
                        <a:latin typeface="Arial"/>
                      </a:endParaRPr>
                    </a:p>
                  </a:txBody>
                  <a:tcPr marL="9525" marR="9525" marT="9525" marB="0"/>
                </a:tc>
                <a:tc>
                  <a:txBody>
                    <a:bodyPr/>
                    <a:lstStyle/>
                    <a:p>
                      <a:pPr algn="ctr" rtl="0" fontAlgn="t"/>
                      <a:r>
                        <a:rPr lang="tr-TR" sz="700" u="none" strike="noStrike">
                          <a:effectLst/>
                        </a:rPr>
                        <a:t>3</a:t>
                      </a:r>
                      <a:endParaRPr lang="tr-TR" sz="700" b="0" i="0" u="none" strike="noStrike">
                        <a:solidFill>
                          <a:srgbClr val="000000"/>
                        </a:solidFill>
                        <a:effectLst/>
                        <a:latin typeface="Arial"/>
                      </a:endParaRPr>
                    </a:p>
                  </a:txBody>
                  <a:tcPr marL="9525" marR="9525" marT="9525" marB="0"/>
                </a:tc>
                <a:tc>
                  <a:txBody>
                    <a:bodyPr/>
                    <a:lstStyle/>
                    <a:p>
                      <a:pPr algn="ctr" rtl="0" fontAlgn="t"/>
                      <a:r>
                        <a:rPr lang="tr-TR" sz="700" u="none" strike="noStrike">
                          <a:effectLst/>
                        </a:rPr>
                        <a:t>0</a:t>
                      </a:r>
                      <a:endParaRPr lang="tr-TR" sz="700" b="0" i="0" u="none" strike="noStrike">
                        <a:solidFill>
                          <a:srgbClr val="000000"/>
                        </a:solidFill>
                        <a:effectLst/>
                        <a:latin typeface="Arial"/>
                      </a:endParaRPr>
                    </a:p>
                  </a:txBody>
                  <a:tcPr marL="9525" marR="9525" marT="9525" marB="0"/>
                </a:tc>
                <a:tc>
                  <a:txBody>
                    <a:bodyPr/>
                    <a:lstStyle/>
                    <a:p>
                      <a:pPr algn="ctr" rtl="0" fontAlgn="t"/>
                      <a:r>
                        <a:rPr lang="tr-TR" sz="700" u="none" strike="noStrike">
                          <a:effectLst/>
                        </a:rPr>
                        <a:t>4</a:t>
                      </a:r>
                      <a:endParaRPr lang="tr-TR" sz="7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09"/>
                  </a:ext>
                </a:extLst>
              </a:tr>
              <a:tr h="162085">
                <a:tc>
                  <a:txBody>
                    <a:bodyPr/>
                    <a:lstStyle/>
                    <a:p>
                      <a:pPr algn="ctr" rtl="0" fontAlgn="t"/>
                      <a:r>
                        <a:rPr lang="tr-TR" sz="700" u="none" strike="noStrike">
                          <a:effectLst/>
                        </a:rPr>
                        <a:t>MTMM 408</a:t>
                      </a:r>
                      <a:endParaRPr lang="tr-TR" sz="700" b="0" i="0" u="none" strike="noStrike">
                        <a:solidFill>
                          <a:srgbClr val="000000"/>
                        </a:solidFill>
                        <a:effectLst/>
                        <a:latin typeface="Arial"/>
                      </a:endParaRPr>
                    </a:p>
                  </a:txBody>
                  <a:tcPr marL="9525" marR="9525" marT="9525" marB="0"/>
                </a:tc>
                <a:tc>
                  <a:txBody>
                    <a:bodyPr/>
                    <a:lstStyle/>
                    <a:p>
                      <a:pPr algn="l" rtl="0" fontAlgn="t"/>
                      <a:r>
                        <a:rPr lang="tr-TR" sz="700" u="none" strike="noStrike" dirty="0">
                          <a:effectLst/>
                        </a:rPr>
                        <a:t>TOZ METALURJISI</a:t>
                      </a:r>
                      <a:endParaRPr lang="tr-TR" sz="700" b="0" i="0" u="none" strike="noStrike" dirty="0">
                        <a:solidFill>
                          <a:srgbClr val="000000"/>
                        </a:solidFill>
                        <a:effectLst/>
                        <a:latin typeface="Arial"/>
                      </a:endParaRPr>
                    </a:p>
                  </a:txBody>
                  <a:tcPr marL="9525" marR="9525" marT="9525" marB="0"/>
                </a:tc>
                <a:tc>
                  <a:txBody>
                    <a:bodyPr/>
                    <a:lstStyle/>
                    <a:p>
                      <a:pPr algn="ctr" rtl="0" fontAlgn="t"/>
                      <a:r>
                        <a:rPr lang="tr-TR" sz="700" u="none" strike="noStrike">
                          <a:effectLst/>
                        </a:rPr>
                        <a:t>3</a:t>
                      </a:r>
                      <a:endParaRPr lang="tr-TR" sz="700" b="0" i="0" u="none" strike="noStrike">
                        <a:solidFill>
                          <a:srgbClr val="000000"/>
                        </a:solidFill>
                        <a:effectLst/>
                        <a:latin typeface="Arial"/>
                      </a:endParaRPr>
                    </a:p>
                  </a:txBody>
                  <a:tcPr marL="9525" marR="9525" marT="9525" marB="0"/>
                </a:tc>
                <a:tc>
                  <a:txBody>
                    <a:bodyPr/>
                    <a:lstStyle/>
                    <a:p>
                      <a:pPr algn="ctr" rtl="0" fontAlgn="t"/>
                      <a:r>
                        <a:rPr lang="tr-TR" sz="700" u="none" strike="noStrike">
                          <a:effectLst/>
                        </a:rPr>
                        <a:t>0</a:t>
                      </a:r>
                      <a:endParaRPr lang="tr-TR" sz="700" b="0" i="0" u="none" strike="noStrike">
                        <a:solidFill>
                          <a:srgbClr val="000000"/>
                        </a:solidFill>
                        <a:effectLst/>
                        <a:latin typeface="Arial"/>
                      </a:endParaRPr>
                    </a:p>
                  </a:txBody>
                  <a:tcPr marL="9525" marR="9525" marT="9525" marB="0"/>
                </a:tc>
                <a:tc>
                  <a:txBody>
                    <a:bodyPr/>
                    <a:lstStyle/>
                    <a:p>
                      <a:pPr algn="ctr" rtl="0" fontAlgn="t"/>
                      <a:r>
                        <a:rPr lang="tr-TR" sz="700" u="none" strike="noStrike">
                          <a:effectLst/>
                        </a:rPr>
                        <a:t>4</a:t>
                      </a:r>
                      <a:endParaRPr lang="tr-TR" sz="7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10"/>
                  </a:ext>
                </a:extLst>
              </a:tr>
              <a:tr h="162085">
                <a:tc>
                  <a:txBody>
                    <a:bodyPr/>
                    <a:lstStyle/>
                    <a:p>
                      <a:pPr algn="ctr" rtl="0" fontAlgn="t"/>
                      <a:r>
                        <a:rPr lang="tr-TR" sz="700" u="none" strike="noStrike">
                          <a:effectLst/>
                        </a:rPr>
                        <a:t>MTMM 410</a:t>
                      </a:r>
                      <a:endParaRPr lang="tr-TR" sz="700" b="0" i="0" u="none" strike="noStrike">
                        <a:solidFill>
                          <a:srgbClr val="000000"/>
                        </a:solidFill>
                        <a:effectLst/>
                        <a:latin typeface="Arial"/>
                      </a:endParaRPr>
                    </a:p>
                  </a:txBody>
                  <a:tcPr marL="9525" marR="9525" marT="9525" marB="0"/>
                </a:tc>
                <a:tc>
                  <a:txBody>
                    <a:bodyPr/>
                    <a:lstStyle/>
                    <a:p>
                      <a:pPr algn="l" rtl="0" fontAlgn="t"/>
                      <a:r>
                        <a:rPr lang="tr-TR" sz="700" u="none" strike="noStrike">
                          <a:effectLst/>
                        </a:rPr>
                        <a:t>CAM BİLİMİ VE TEKNOLOJİSİ</a:t>
                      </a:r>
                      <a:endParaRPr lang="tr-TR" sz="700" b="0" i="0" u="none" strike="noStrike">
                        <a:solidFill>
                          <a:srgbClr val="000000"/>
                        </a:solidFill>
                        <a:effectLst/>
                        <a:latin typeface="Arial"/>
                      </a:endParaRPr>
                    </a:p>
                  </a:txBody>
                  <a:tcPr marL="9525" marR="9525" marT="9525" marB="0"/>
                </a:tc>
                <a:tc>
                  <a:txBody>
                    <a:bodyPr/>
                    <a:lstStyle/>
                    <a:p>
                      <a:pPr algn="ctr" rtl="0" fontAlgn="t"/>
                      <a:r>
                        <a:rPr lang="tr-TR" sz="700" u="none" strike="noStrike" dirty="0">
                          <a:effectLst/>
                        </a:rPr>
                        <a:t>3</a:t>
                      </a:r>
                      <a:endParaRPr lang="tr-TR" sz="700" b="0" i="0" u="none" strike="noStrike" dirty="0">
                        <a:solidFill>
                          <a:srgbClr val="000000"/>
                        </a:solidFill>
                        <a:effectLst/>
                        <a:latin typeface="Arial"/>
                      </a:endParaRPr>
                    </a:p>
                  </a:txBody>
                  <a:tcPr marL="9525" marR="9525" marT="9525" marB="0"/>
                </a:tc>
                <a:tc>
                  <a:txBody>
                    <a:bodyPr/>
                    <a:lstStyle/>
                    <a:p>
                      <a:pPr algn="ctr" rtl="0" fontAlgn="t"/>
                      <a:r>
                        <a:rPr lang="tr-TR" sz="700" u="none" strike="noStrike">
                          <a:effectLst/>
                        </a:rPr>
                        <a:t>0</a:t>
                      </a:r>
                      <a:endParaRPr lang="tr-TR" sz="700" b="0" i="0" u="none" strike="noStrike">
                        <a:solidFill>
                          <a:srgbClr val="000000"/>
                        </a:solidFill>
                        <a:effectLst/>
                        <a:latin typeface="Arial"/>
                      </a:endParaRPr>
                    </a:p>
                  </a:txBody>
                  <a:tcPr marL="9525" marR="9525" marT="9525" marB="0"/>
                </a:tc>
                <a:tc>
                  <a:txBody>
                    <a:bodyPr/>
                    <a:lstStyle/>
                    <a:p>
                      <a:pPr algn="ctr" rtl="0" fontAlgn="t"/>
                      <a:r>
                        <a:rPr lang="tr-TR" sz="700" u="none" strike="noStrike">
                          <a:effectLst/>
                        </a:rPr>
                        <a:t>4</a:t>
                      </a:r>
                      <a:endParaRPr lang="tr-TR" sz="7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11"/>
                  </a:ext>
                </a:extLst>
              </a:tr>
              <a:tr h="162085">
                <a:tc>
                  <a:txBody>
                    <a:bodyPr/>
                    <a:lstStyle/>
                    <a:p>
                      <a:pPr algn="ctr" rtl="0" fontAlgn="t"/>
                      <a:r>
                        <a:rPr lang="tr-TR" sz="700" u="none" strike="noStrike">
                          <a:effectLst/>
                        </a:rPr>
                        <a:t>MTMM 412</a:t>
                      </a:r>
                      <a:endParaRPr lang="tr-TR" sz="700" b="0" i="0" u="none" strike="noStrike">
                        <a:solidFill>
                          <a:srgbClr val="000000"/>
                        </a:solidFill>
                        <a:effectLst/>
                        <a:latin typeface="Arial"/>
                      </a:endParaRPr>
                    </a:p>
                  </a:txBody>
                  <a:tcPr marL="9525" marR="9525" marT="9525" marB="0"/>
                </a:tc>
                <a:tc>
                  <a:txBody>
                    <a:bodyPr/>
                    <a:lstStyle/>
                    <a:p>
                      <a:pPr algn="l" rtl="0" fontAlgn="t"/>
                      <a:r>
                        <a:rPr lang="tr-TR" sz="700" u="none" strike="noStrike">
                          <a:effectLst/>
                        </a:rPr>
                        <a:t>TERMAL ANALİZ</a:t>
                      </a:r>
                      <a:endParaRPr lang="tr-TR" sz="700" b="0" i="0" u="none" strike="noStrike">
                        <a:solidFill>
                          <a:srgbClr val="000000"/>
                        </a:solidFill>
                        <a:effectLst/>
                        <a:latin typeface="Arial"/>
                      </a:endParaRPr>
                    </a:p>
                  </a:txBody>
                  <a:tcPr marL="9525" marR="9525" marT="9525" marB="0"/>
                </a:tc>
                <a:tc>
                  <a:txBody>
                    <a:bodyPr/>
                    <a:lstStyle/>
                    <a:p>
                      <a:pPr algn="ctr" rtl="0" fontAlgn="t"/>
                      <a:r>
                        <a:rPr lang="tr-TR" sz="700" u="none" strike="noStrike">
                          <a:effectLst/>
                        </a:rPr>
                        <a:t>3</a:t>
                      </a:r>
                      <a:endParaRPr lang="tr-TR" sz="700" b="0" i="0" u="none" strike="noStrike">
                        <a:solidFill>
                          <a:srgbClr val="000000"/>
                        </a:solidFill>
                        <a:effectLst/>
                        <a:latin typeface="Arial"/>
                      </a:endParaRPr>
                    </a:p>
                  </a:txBody>
                  <a:tcPr marL="9525" marR="9525" marT="9525" marB="0"/>
                </a:tc>
                <a:tc>
                  <a:txBody>
                    <a:bodyPr/>
                    <a:lstStyle/>
                    <a:p>
                      <a:pPr algn="ctr" rtl="0" fontAlgn="t"/>
                      <a:r>
                        <a:rPr lang="tr-TR" sz="700" u="none" strike="noStrike">
                          <a:effectLst/>
                        </a:rPr>
                        <a:t>0</a:t>
                      </a:r>
                      <a:endParaRPr lang="tr-TR" sz="700" b="0" i="0" u="none" strike="noStrike">
                        <a:solidFill>
                          <a:srgbClr val="000000"/>
                        </a:solidFill>
                        <a:effectLst/>
                        <a:latin typeface="Arial"/>
                      </a:endParaRPr>
                    </a:p>
                  </a:txBody>
                  <a:tcPr marL="9525" marR="9525" marT="9525" marB="0"/>
                </a:tc>
                <a:tc>
                  <a:txBody>
                    <a:bodyPr/>
                    <a:lstStyle/>
                    <a:p>
                      <a:pPr algn="ctr" rtl="0" fontAlgn="t"/>
                      <a:r>
                        <a:rPr lang="tr-TR" sz="700" u="none" strike="noStrike">
                          <a:effectLst/>
                        </a:rPr>
                        <a:t>4</a:t>
                      </a:r>
                      <a:endParaRPr lang="tr-TR" sz="7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12"/>
                  </a:ext>
                </a:extLst>
              </a:tr>
              <a:tr h="162085">
                <a:tc>
                  <a:txBody>
                    <a:bodyPr/>
                    <a:lstStyle/>
                    <a:p>
                      <a:pPr algn="ctr" rtl="0" fontAlgn="t"/>
                      <a:r>
                        <a:rPr lang="tr-TR" sz="700" u="none" strike="noStrike">
                          <a:effectLst/>
                        </a:rPr>
                        <a:t>MTMM 416</a:t>
                      </a:r>
                      <a:endParaRPr lang="tr-TR" sz="700" b="0" i="0" u="none" strike="noStrike">
                        <a:solidFill>
                          <a:srgbClr val="000000"/>
                        </a:solidFill>
                        <a:effectLst/>
                        <a:latin typeface="Arial"/>
                      </a:endParaRPr>
                    </a:p>
                  </a:txBody>
                  <a:tcPr marL="9525" marR="9525" marT="9525" marB="0"/>
                </a:tc>
                <a:tc>
                  <a:txBody>
                    <a:bodyPr/>
                    <a:lstStyle/>
                    <a:p>
                      <a:pPr algn="l" rtl="0" fontAlgn="t"/>
                      <a:r>
                        <a:rPr lang="tr-TR" sz="700" u="none" strike="noStrike">
                          <a:effectLst/>
                        </a:rPr>
                        <a:t>MALZEME HASAR ANALIZI</a:t>
                      </a:r>
                      <a:endParaRPr lang="tr-TR" sz="700" b="0" i="0" u="none" strike="noStrike">
                        <a:solidFill>
                          <a:srgbClr val="000000"/>
                        </a:solidFill>
                        <a:effectLst/>
                        <a:latin typeface="Arial"/>
                      </a:endParaRPr>
                    </a:p>
                  </a:txBody>
                  <a:tcPr marL="9525" marR="9525" marT="9525" marB="0"/>
                </a:tc>
                <a:tc>
                  <a:txBody>
                    <a:bodyPr/>
                    <a:lstStyle/>
                    <a:p>
                      <a:pPr algn="ctr" rtl="0" fontAlgn="t"/>
                      <a:r>
                        <a:rPr lang="tr-TR" sz="700" u="none" strike="noStrike">
                          <a:effectLst/>
                        </a:rPr>
                        <a:t>3</a:t>
                      </a:r>
                      <a:endParaRPr lang="tr-TR" sz="700" b="0" i="0" u="none" strike="noStrike">
                        <a:solidFill>
                          <a:srgbClr val="000000"/>
                        </a:solidFill>
                        <a:effectLst/>
                        <a:latin typeface="Arial"/>
                      </a:endParaRPr>
                    </a:p>
                  </a:txBody>
                  <a:tcPr marL="9525" marR="9525" marT="9525" marB="0"/>
                </a:tc>
                <a:tc>
                  <a:txBody>
                    <a:bodyPr/>
                    <a:lstStyle/>
                    <a:p>
                      <a:pPr algn="ctr" rtl="0" fontAlgn="t"/>
                      <a:r>
                        <a:rPr lang="tr-TR" sz="700" u="none" strike="noStrike">
                          <a:effectLst/>
                        </a:rPr>
                        <a:t>0</a:t>
                      </a:r>
                      <a:endParaRPr lang="tr-TR" sz="700" b="0" i="0" u="none" strike="noStrike">
                        <a:solidFill>
                          <a:srgbClr val="000000"/>
                        </a:solidFill>
                        <a:effectLst/>
                        <a:latin typeface="Arial"/>
                      </a:endParaRPr>
                    </a:p>
                  </a:txBody>
                  <a:tcPr marL="9525" marR="9525" marT="9525" marB="0"/>
                </a:tc>
                <a:tc>
                  <a:txBody>
                    <a:bodyPr/>
                    <a:lstStyle/>
                    <a:p>
                      <a:pPr algn="ctr" rtl="0" fontAlgn="t"/>
                      <a:r>
                        <a:rPr lang="tr-TR" sz="700" u="none" strike="noStrike">
                          <a:effectLst/>
                        </a:rPr>
                        <a:t>4</a:t>
                      </a:r>
                      <a:endParaRPr lang="tr-TR" sz="7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13"/>
                  </a:ext>
                </a:extLst>
              </a:tr>
              <a:tr h="162085">
                <a:tc>
                  <a:txBody>
                    <a:bodyPr/>
                    <a:lstStyle/>
                    <a:p>
                      <a:pPr algn="ctr" rtl="0" fontAlgn="t"/>
                      <a:r>
                        <a:rPr lang="tr-TR" sz="700" u="none" strike="noStrike">
                          <a:effectLst/>
                        </a:rPr>
                        <a:t>MTMM 418</a:t>
                      </a:r>
                      <a:endParaRPr lang="tr-TR" sz="700" b="0" i="0" u="none" strike="noStrike">
                        <a:solidFill>
                          <a:srgbClr val="000000"/>
                        </a:solidFill>
                        <a:effectLst/>
                        <a:latin typeface="Arial"/>
                      </a:endParaRPr>
                    </a:p>
                  </a:txBody>
                  <a:tcPr marL="9525" marR="9525" marT="9525" marB="0"/>
                </a:tc>
                <a:tc>
                  <a:txBody>
                    <a:bodyPr/>
                    <a:lstStyle/>
                    <a:p>
                      <a:pPr algn="l" rtl="0" fontAlgn="t"/>
                      <a:r>
                        <a:rPr lang="tr-TR" sz="700" u="none" strike="noStrike">
                          <a:effectLst/>
                        </a:rPr>
                        <a:t>BIYOMALZEME TEKNOLOJISI</a:t>
                      </a:r>
                      <a:endParaRPr lang="tr-TR" sz="700" b="0" i="0" u="none" strike="noStrike">
                        <a:solidFill>
                          <a:srgbClr val="000000"/>
                        </a:solidFill>
                        <a:effectLst/>
                        <a:latin typeface="Arial"/>
                      </a:endParaRPr>
                    </a:p>
                  </a:txBody>
                  <a:tcPr marL="9525" marR="9525" marT="9525" marB="0"/>
                </a:tc>
                <a:tc>
                  <a:txBody>
                    <a:bodyPr/>
                    <a:lstStyle/>
                    <a:p>
                      <a:pPr algn="ctr" rtl="0" fontAlgn="t"/>
                      <a:r>
                        <a:rPr lang="tr-TR" sz="700" u="none" strike="noStrike">
                          <a:effectLst/>
                        </a:rPr>
                        <a:t>3</a:t>
                      </a:r>
                      <a:endParaRPr lang="tr-TR" sz="700" b="0" i="0" u="none" strike="noStrike">
                        <a:solidFill>
                          <a:srgbClr val="000000"/>
                        </a:solidFill>
                        <a:effectLst/>
                        <a:latin typeface="Arial"/>
                      </a:endParaRPr>
                    </a:p>
                  </a:txBody>
                  <a:tcPr marL="9525" marR="9525" marT="9525" marB="0"/>
                </a:tc>
                <a:tc>
                  <a:txBody>
                    <a:bodyPr/>
                    <a:lstStyle/>
                    <a:p>
                      <a:pPr algn="ctr" rtl="0" fontAlgn="t"/>
                      <a:r>
                        <a:rPr lang="tr-TR" sz="700" u="none" strike="noStrike" dirty="0">
                          <a:effectLst/>
                        </a:rPr>
                        <a:t>0</a:t>
                      </a:r>
                      <a:endParaRPr lang="tr-TR" sz="700" b="0" i="0" u="none" strike="noStrike" dirty="0">
                        <a:solidFill>
                          <a:srgbClr val="000000"/>
                        </a:solidFill>
                        <a:effectLst/>
                        <a:latin typeface="Arial"/>
                      </a:endParaRPr>
                    </a:p>
                  </a:txBody>
                  <a:tcPr marL="9525" marR="9525" marT="9525" marB="0"/>
                </a:tc>
                <a:tc>
                  <a:txBody>
                    <a:bodyPr/>
                    <a:lstStyle/>
                    <a:p>
                      <a:pPr algn="ctr" rtl="0" fontAlgn="t"/>
                      <a:r>
                        <a:rPr lang="tr-TR" sz="700" u="none" strike="noStrike">
                          <a:effectLst/>
                        </a:rPr>
                        <a:t>4</a:t>
                      </a:r>
                      <a:endParaRPr lang="tr-TR" sz="7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14"/>
                  </a:ext>
                </a:extLst>
              </a:tr>
              <a:tr h="162085">
                <a:tc>
                  <a:txBody>
                    <a:bodyPr/>
                    <a:lstStyle/>
                    <a:p>
                      <a:pPr algn="ctr" rtl="0" fontAlgn="t"/>
                      <a:r>
                        <a:rPr lang="tr-TR" sz="700" u="none" strike="noStrike">
                          <a:effectLst/>
                        </a:rPr>
                        <a:t>MTMM 420</a:t>
                      </a:r>
                      <a:endParaRPr lang="tr-TR" sz="700" b="0" i="0" u="none" strike="noStrike">
                        <a:solidFill>
                          <a:srgbClr val="000000"/>
                        </a:solidFill>
                        <a:effectLst/>
                        <a:latin typeface="Arial"/>
                      </a:endParaRPr>
                    </a:p>
                  </a:txBody>
                  <a:tcPr marL="9525" marR="9525" marT="9525" marB="0"/>
                </a:tc>
                <a:tc>
                  <a:txBody>
                    <a:bodyPr/>
                    <a:lstStyle/>
                    <a:p>
                      <a:pPr algn="l" rtl="0" fontAlgn="t"/>
                      <a:r>
                        <a:rPr lang="tr-TR" sz="700" u="none" strike="noStrike">
                          <a:effectLst/>
                        </a:rPr>
                        <a:t>YÜKSEK SICAKLIK MALZEMELERI</a:t>
                      </a:r>
                      <a:endParaRPr lang="tr-TR" sz="700" b="0" i="0" u="none" strike="noStrike">
                        <a:solidFill>
                          <a:srgbClr val="000000"/>
                        </a:solidFill>
                        <a:effectLst/>
                        <a:latin typeface="Arial"/>
                      </a:endParaRPr>
                    </a:p>
                  </a:txBody>
                  <a:tcPr marL="9525" marR="9525" marT="9525" marB="0"/>
                </a:tc>
                <a:tc>
                  <a:txBody>
                    <a:bodyPr/>
                    <a:lstStyle/>
                    <a:p>
                      <a:pPr algn="ctr" rtl="0" fontAlgn="t"/>
                      <a:r>
                        <a:rPr lang="tr-TR" sz="700" u="none" strike="noStrike">
                          <a:effectLst/>
                        </a:rPr>
                        <a:t>3</a:t>
                      </a:r>
                      <a:endParaRPr lang="tr-TR" sz="700" b="0" i="0" u="none" strike="noStrike">
                        <a:solidFill>
                          <a:srgbClr val="000000"/>
                        </a:solidFill>
                        <a:effectLst/>
                        <a:latin typeface="Arial"/>
                      </a:endParaRPr>
                    </a:p>
                  </a:txBody>
                  <a:tcPr marL="9525" marR="9525" marT="9525" marB="0"/>
                </a:tc>
                <a:tc>
                  <a:txBody>
                    <a:bodyPr/>
                    <a:lstStyle/>
                    <a:p>
                      <a:pPr algn="ctr" rtl="0" fontAlgn="t"/>
                      <a:r>
                        <a:rPr lang="tr-TR" sz="700" u="none" strike="noStrike" dirty="0">
                          <a:effectLst/>
                        </a:rPr>
                        <a:t>0</a:t>
                      </a:r>
                      <a:endParaRPr lang="tr-TR" sz="700" b="0" i="0" u="none" strike="noStrike" dirty="0">
                        <a:solidFill>
                          <a:srgbClr val="000000"/>
                        </a:solidFill>
                        <a:effectLst/>
                        <a:latin typeface="Arial"/>
                      </a:endParaRPr>
                    </a:p>
                  </a:txBody>
                  <a:tcPr marL="9525" marR="9525" marT="9525" marB="0"/>
                </a:tc>
                <a:tc>
                  <a:txBody>
                    <a:bodyPr/>
                    <a:lstStyle/>
                    <a:p>
                      <a:pPr algn="ctr" rtl="0" fontAlgn="t"/>
                      <a:r>
                        <a:rPr lang="tr-TR" sz="700" u="none" strike="noStrike">
                          <a:effectLst/>
                        </a:rPr>
                        <a:t>4</a:t>
                      </a:r>
                      <a:endParaRPr lang="tr-TR" sz="700" b="0" i="0" u="none" strike="noStrike">
                        <a:solidFill>
                          <a:srgbClr val="000000"/>
                        </a:solidFill>
                        <a:effectLst/>
                        <a:latin typeface="Arial"/>
                      </a:endParaRPr>
                    </a:p>
                  </a:txBody>
                  <a:tcPr marL="9525" marR="9525" marT="9525" marB="0"/>
                </a:tc>
                <a:extLst>
                  <a:ext uri="{0D108BD9-81ED-4DB2-BD59-A6C34878D82A}">
                    <a16:rowId xmlns:a16="http://schemas.microsoft.com/office/drawing/2014/main" xmlns="" val="10015"/>
                  </a:ext>
                </a:extLst>
              </a:tr>
              <a:tr h="162085">
                <a:tc>
                  <a:txBody>
                    <a:bodyPr/>
                    <a:lstStyle/>
                    <a:p>
                      <a:pPr algn="ctr" rtl="0" fontAlgn="t"/>
                      <a:r>
                        <a:rPr lang="tr-TR" sz="700" u="none" strike="noStrike">
                          <a:effectLst/>
                        </a:rPr>
                        <a:t>MTMM 422</a:t>
                      </a:r>
                      <a:endParaRPr lang="tr-TR" sz="700" b="0" i="0" u="none" strike="noStrike">
                        <a:solidFill>
                          <a:srgbClr val="000000"/>
                        </a:solidFill>
                        <a:effectLst/>
                        <a:latin typeface="Arial"/>
                      </a:endParaRPr>
                    </a:p>
                  </a:txBody>
                  <a:tcPr marL="9525" marR="9525" marT="9525" marB="0"/>
                </a:tc>
                <a:tc>
                  <a:txBody>
                    <a:bodyPr/>
                    <a:lstStyle/>
                    <a:p>
                      <a:pPr algn="l" rtl="0" fontAlgn="t"/>
                      <a:r>
                        <a:rPr lang="tr-TR" sz="700" u="none" strike="noStrike">
                          <a:effectLst/>
                        </a:rPr>
                        <a:t>HAVACILIK MALZEMELERI</a:t>
                      </a:r>
                      <a:endParaRPr lang="tr-TR" sz="700" b="0" i="0" u="none" strike="noStrike">
                        <a:solidFill>
                          <a:srgbClr val="000000"/>
                        </a:solidFill>
                        <a:effectLst/>
                        <a:latin typeface="Arial"/>
                      </a:endParaRPr>
                    </a:p>
                  </a:txBody>
                  <a:tcPr marL="9525" marR="9525" marT="9525" marB="0"/>
                </a:tc>
                <a:tc>
                  <a:txBody>
                    <a:bodyPr/>
                    <a:lstStyle/>
                    <a:p>
                      <a:pPr algn="ctr" rtl="0" fontAlgn="t"/>
                      <a:r>
                        <a:rPr lang="tr-TR" sz="700" u="none" strike="noStrike">
                          <a:effectLst/>
                        </a:rPr>
                        <a:t>3</a:t>
                      </a:r>
                      <a:endParaRPr lang="tr-TR" sz="700" b="0" i="0" u="none" strike="noStrike">
                        <a:solidFill>
                          <a:srgbClr val="000000"/>
                        </a:solidFill>
                        <a:effectLst/>
                        <a:latin typeface="Arial"/>
                      </a:endParaRPr>
                    </a:p>
                  </a:txBody>
                  <a:tcPr marL="9525" marR="9525" marT="9525" marB="0"/>
                </a:tc>
                <a:tc>
                  <a:txBody>
                    <a:bodyPr/>
                    <a:lstStyle/>
                    <a:p>
                      <a:pPr algn="ctr" rtl="0" fontAlgn="t"/>
                      <a:r>
                        <a:rPr lang="tr-TR" sz="700" u="none" strike="noStrike">
                          <a:effectLst/>
                        </a:rPr>
                        <a:t>0</a:t>
                      </a:r>
                      <a:endParaRPr lang="tr-TR" sz="700" b="0" i="0" u="none" strike="noStrike">
                        <a:solidFill>
                          <a:srgbClr val="000000"/>
                        </a:solidFill>
                        <a:effectLst/>
                        <a:latin typeface="Arial"/>
                      </a:endParaRPr>
                    </a:p>
                  </a:txBody>
                  <a:tcPr marL="9525" marR="9525" marT="9525" marB="0"/>
                </a:tc>
                <a:tc>
                  <a:txBody>
                    <a:bodyPr/>
                    <a:lstStyle/>
                    <a:p>
                      <a:pPr algn="ctr" rtl="0" fontAlgn="t"/>
                      <a:r>
                        <a:rPr lang="tr-TR" sz="700" u="none" strike="noStrike" dirty="0">
                          <a:effectLst/>
                        </a:rPr>
                        <a:t>4</a:t>
                      </a:r>
                      <a:endParaRPr lang="tr-TR" sz="700" b="0" i="0" u="none" strike="noStrike" dirty="0">
                        <a:solidFill>
                          <a:srgbClr val="000000"/>
                        </a:solidFill>
                        <a:effectLst/>
                        <a:latin typeface="Arial"/>
                      </a:endParaRPr>
                    </a:p>
                  </a:txBody>
                  <a:tcPr marL="9525" marR="9525" marT="9525" marB="0"/>
                </a:tc>
                <a:extLst>
                  <a:ext uri="{0D108BD9-81ED-4DB2-BD59-A6C34878D82A}">
                    <a16:rowId xmlns:a16="http://schemas.microsoft.com/office/drawing/2014/main" xmlns="" val="10016"/>
                  </a:ext>
                </a:extLst>
              </a:tr>
              <a:tr h="162085">
                <a:tc>
                  <a:txBody>
                    <a:bodyPr/>
                    <a:lstStyle/>
                    <a:p>
                      <a:pPr algn="ctr" rtl="0" fontAlgn="t"/>
                      <a:r>
                        <a:rPr lang="tr-TR" sz="700" u="none" strike="noStrike">
                          <a:effectLst/>
                        </a:rPr>
                        <a:t>MTMM 424</a:t>
                      </a:r>
                      <a:endParaRPr lang="tr-TR" sz="700" b="0" i="0" u="none" strike="noStrike">
                        <a:solidFill>
                          <a:srgbClr val="000000"/>
                        </a:solidFill>
                        <a:effectLst/>
                        <a:latin typeface="Arial"/>
                      </a:endParaRPr>
                    </a:p>
                  </a:txBody>
                  <a:tcPr marL="9525" marR="9525" marT="9525" marB="0"/>
                </a:tc>
                <a:tc>
                  <a:txBody>
                    <a:bodyPr/>
                    <a:lstStyle/>
                    <a:p>
                      <a:pPr algn="l" rtl="0" fontAlgn="t"/>
                      <a:r>
                        <a:rPr lang="tr-TR" sz="700" u="none" strike="noStrike">
                          <a:effectLst/>
                        </a:rPr>
                        <a:t>MALZEMELERDE YORULMA</a:t>
                      </a:r>
                      <a:endParaRPr lang="tr-TR" sz="700" b="0" i="0" u="none" strike="noStrike">
                        <a:solidFill>
                          <a:srgbClr val="000000"/>
                        </a:solidFill>
                        <a:effectLst/>
                        <a:latin typeface="Arial"/>
                      </a:endParaRPr>
                    </a:p>
                  </a:txBody>
                  <a:tcPr marL="9525" marR="9525" marT="9525" marB="0"/>
                </a:tc>
                <a:tc>
                  <a:txBody>
                    <a:bodyPr/>
                    <a:lstStyle/>
                    <a:p>
                      <a:pPr algn="ctr" rtl="0" fontAlgn="t"/>
                      <a:r>
                        <a:rPr lang="tr-TR" sz="700" u="none" strike="noStrike">
                          <a:effectLst/>
                        </a:rPr>
                        <a:t>3</a:t>
                      </a:r>
                      <a:endParaRPr lang="tr-TR" sz="700" b="0" i="0" u="none" strike="noStrike">
                        <a:solidFill>
                          <a:srgbClr val="000000"/>
                        </a:solidFill>
                        <a:effectLst/>
                        <a:latin typeface="Arial"/>
                      </a:endParaRPr>
                    </a:p>
                  </a:txBody>
                  <a:tcPr marL="9525" marR="9525" marT="9525" marB="0"/>
                </a:tc>
                <a:tc>
                  <a:txBody>
                    <a:bodyPr/>
                    <a:lstStyle/>
                    <a:p>
                      <a:pPr algn="ctr" rtl="0" fontAlgn="t"/>
                      <a:r>
                        <a:rPr lang="tr-TR" sz="700" u="none" strike="noStrike">
                          <a:effectLst/>
                        </a:rPr>
                        <a:t>0</a:t>
                      </a:r>
                      <a:endParaRPr lang="tr-TR" sz="700" b="0" i="0" u="none" strike="noStrike">
                        <a:solidFill>
                          <a:srgbClr val="000000"/>
                        </a:solidFill>
                        <a:effectLst/>
                        <a:latin typeface="Arial"/>
                      </a:endParaRPr>
                    </a:p>
                  </a:txBody>
                  <a:tcPr marL="9525" marR="9525" marT="9525" marB="0"/>
                </a:tc>
                <a:tc>
                  <a:txBody>
                    <a:bodyPr/>
                    <a:lstStyle/>
                    <a:p>
                      <a:pPr algn="ctr" rtl="0" fontAlgn="t"/>
                      <a:r>
                        <a:rPr lang="tr-TR" sz="700" u="none" strike="noStrike" dirty="0">
                          <a:effectLst/>
                        </a:rPr>
                        <a:t>4</a:t>
                      </a:r>
                      <a:endParaRPr lang="tr-TR" sz="700" b="0" i="0" u="none" strike="noStrike" dirty="0">
                        <a:solidFill>
                          <a:srgbClr val="000000"/>
                        </a:solidFill>
                        <a:effectLst/>
                        <a:latin typeface="Arial"/>
                      </a:endParaRPr>
                    </a:p>
                  </a:txBody>
                  <a:tcPr marL="9525" marR="9525" marT="9525" marB="0"/>
                </a:tc>
                <a:extLst>
                  <a:ext uri="{0D108BD9-81ED-4DB2-BD59-A6C34878D82A}">
                    <a16:rowId xmlns:a16="http://schemas.microsoft.com/office/drawing/2014/main" xmlns="" val="10017"/>
                  </a:ext>
                </a:extLst>
              </a:tr>
              <a:tr h="162085">
                <a:tc>
                  <a:txBody>
                    <a:bodyPr/>
                    <a:lstStyle/>
                    <a:p>
                      <a:pPr algn="ctr" rtl="0" fontAlgn="t"/>
                      <a:r>
                        <a:rPr lang="tr-TR" sz="700" u="none" strike="noStrike">
                          <a:effectLst/>
                        </a:rPr>
                        <a:t>MTMM 426</a:t>
                      </a:r>
                      <a:endParaRPr lang="tr-TR" sz="700" b="0" i="0" u="none" strike="noStrike">
                        <a:solidFill>
                          <a:srgbClr val="000000"/>
                        </a:solidFill>
                        <a:effectLst/>
                        <a:latin typeface="Arial"/>
                      </a:endParaRPr>
                    </a:p>
                  </a:txBody>
                  <a:tcPr marL="9525" marR="9525" marT="9525" marB="0"/>
                </a:tc>
                <a:tc>
                  <a:txBody>
                    <a:bodyPr/>
                    <a:lstStyle/>
                    <a:p>
                      <a:pPr algn="l" rtl="0" fontAlgn="t"/>
                      <a:r>
                        <a:rPr lang="tr-TR" sz="700" u="none" strike="noStrike">
                          <a:effectLst/>
                        </a:rPr>
                        <a:t>SÜPER ALAŞIMLAR</a:t>
                      </a:r>
                      <a:endParaRPr lang="tr-TR" sz="700" b="0" i="0" u="none" strike="noStrike">
                        <a:solidFill>
                          <a:srgbClr val="000000"/>
                        </a:solidFill>
                        <a:effectLst/>
                        <a:latin typeface="Arial"/>
                      </a:endParaRPr>
                    </a:p>
                  </a:txBody>
                  <a:tcPr marL="9525" marR="9525" marT="9525" marB="0"/>
                </a:tc>
                <a:tc>
                  <a:txBody>
                    <a:bodyPr/>
                    <a:lstStyle/>
                    <a:p>
                      <a:pPr algn="ctr" rtl="0" fontAlgn="t"/>
                      <a:r>
                        <a:rPr lang="tr-TR" sz="700" u="none" strike="noStrike">
                          <a:effectLst/>
                        </a:rPr>
                        <a:t>3</a:t>
                      </a:r>
                      <a:endParaRPr lang="tr-TR" sz="700" b="0" i="0" u="none" strike="noStrike">
                        <a:solidFill>
                          <a:srgbClr val="000000"/>
                        </a:solidFill>
                        <a:effectLst/>
                        <a:latin typeface="Arial"/>
                      </a:endParaRPr>
                    </a:p>
                  </a:txBody>
                  <a:tcPr marL="9525" marR="9525" marT="9525" marB="0"/>
                </a:tc>
                <a:tc>
                  <a:txBody>
                    <a:bodyPr/>
                    <a:lstStyle/>
                    <a:p>
                      <a:pPr algn="ctr" rtl="0" fontAlgn="t"/>
                      <a:r>
                        <a:rPr lang="tr-TR" sz="700" u="none" strike="noStrike">
                          <a:effectLst/>
                        </a:rPr>
                        <a:t>0</a:t>
                      </a:r>
                      <a:endParaRPr lang="tr-TR" sz="700" b="0" i="0" u="none" strike="noStrike">
                        <a:solidFill>
                          <a:srgbClr val="000000"/>
                        </a:solidFill>
                        <a:effectLst/>
                        <a:latin typeface="Arial"/>
                      </a:endParaRPr>
                    </a:p>
                  </a:txBody>
                  <a:tcPr marL="9525" marR="9525" marT="9525" marB="0"/>
                </a:tc>
                <a:tc>
                  <a:txBody>
                    <a:bodyPr/>
                    <a:lstStyle/>
                    <a:p>
                      <a:pPr algn="ctr" rtl="0" fontAlgn="t"/>
                      <a:r>
                        <a:rPr lang="tr-TR" sz="700" u="none" strike="noStrike" dirty="0">
                          <a:effectLst/>
                        </a:rPr>
                        <a:t>4</a:t>
                      </a:r>
                      <a:endParaRPr lang="tr-TR" sz="700" b="0" i="0" u="none" strike="noStrike" dirty="0">
                        <a:solidFill>
                          <a:srgbClr val="000000"/>
                        </a:solidFill>
                        <a:effectLst/>
                        <a:latin typeface="Arial"/>
                      </a:endParaRPr>
                    </a:p>
                  </a:txBody>
                  <a:tcPr marL="9525" marR="9525" marT="9525" marB="0"/>
                </a:tc>
                <a:extLst>
                  <a:ext uri="{0D108BD9-81ED-4DB2-BD59-A6C34878D82A}">
                    <a16:rowId xmlns:a16="http://schemas.microsoft.com/office/drawing/2014/main" xmlns="" val="10018"/>
                  </a:ext>
                </a:extLst>
              </a:tr>
              <a:tr h="162085">
                <a:tc>
                  <a:txBody>
                    <a:bodyPr/>
                    <a:lstStyle/>
                    <a:p>
                      <a:pPr algn="ctr" rtl="0" fontAlgn="t"/>
                      <a:r>
                        <a:rPr lang="tr-TR" sz="700" u="none" strike="noStrike">
                          <a:effectLst/>
                        </a:rPr>
                        <a:t>MTMM 428</a:t>
                      </a:r>
                      <a:endParaRPr lang="tr-TR" sz="700" b="0" i="0" u="none" strike="noStrike">
                        <a:solidFill>
                          <a:srgbClr val="000000"/>
                        </a:solidFill>
                        <a:effectLst/>
                        <a:latin typeface="Arial"/>
                      </a:endParaRPr>
                    </a:p>
                  </a:txBody>
                  <a:tcPr marL="9525" marR="9525" marT="9525" marB="0"/>
                </a:tc>
                <a:tc>
                  <a:txBody>
                    <a:bodyPr/>
                    <a:lstStyle/>
                    <a:p>
                      <a:pPr algn="l" rtl="0" fontAlgn="t"/>
                      <a:r>
                        <a:rPr lang="tr-TR" sz="700" u="none" strike="noStrike" dirty="0">
                          <a:effectLst/>
                        </a:rPr>
                        <a:t>BOR TEKNOLOJISI</a:t>
                      </a:r>
                      <a:endParaRPr lang="tr-TR" sz="700" b="0" i="0" u="none" strike="noStrike" dirty="0">
                        <a:solidFill>
                          <a:srgbClr val="000000"/>
                        </a:solidFill>
                        <a:effectLst/>
                        <a:latin typeface="Arial"/>
                      </a:endParaRPr>
                    </a:p>
                  </a:txBody>
                  <a:tcPr marL="9525" marR="9525" marT="9525" marB="0"/>
                </a:tc>
                <a:tc>
                  <a:txBody>
                    <a:bodyPr/>
                    <a:lstStyle/>
                    <a:p>
                      <a:pPr algn="ctr" rtl="0" fontAlgn="t"/>
                      <a:r>
                        <a:rPr lang="tr-TR" sz="700" u="none" strike="noStrike">
                          <a:effectLst/>
                        </a:rPr>
                        <a:t>3</a:t>
                      </a:r>
                      <a:endParaRPr lang="tr-TR" sz="700" b="0" i="0" u="none" strike="noStrike">
                        <a:solidFill>
                          <a:srgbClr val="000000"/>
                        </a:solidFill>
                        <a:effectLst/>
                        <a:latin typeface="Arial"/>
                      </a:endParaRPr>
                    </a:p>
                  </a:txBody>
                  <a:tcPr marL="9525" marR="9525" marT="9525" marB="0"/>
                </a:tc>
                <a:tc>
                  <a:txBody>
                    <a:bodyPr/>
                    <a:lstStyle/>
                    <a:p>
                      <a:pPr algn="ctr" rtl="0" fontAlgn="t"/>
                      <a:r>
                        <a:rPr lang="tr-TR" sz="700" u="none" strike="noStrike">
                          <a:effectLst/>
                        </a:rPr>
                        <a:t>0</a:t>
                      </a:r>
                      <a:endParaRPr lang="tr-TR" sz="700" b="0" i="0" u="none" strike="noStrike">
                        <a:solidFill>
                          <a:srgbClr val="000000"/>
                        </a:solidFill>
                        <a:effectLst/>
                        <a:latin typeface="Arial"/>
                      </a:endParaRPr>
                    </a:p>
                  </a:txBody>
                  <a:tcPr marL="9525" marR="9525" marT="9525" marB="0"/>
                </a:tc>
                <a:tc>
                  <a:txBody>
                    <a:bodyPr/>
                    <a:lstStyle/>
                    <a:p>
                      <a:pPr algn="ctr" rtl="0" fontAlgn="t"/>
                      <a:r>
                        <a:rPr lang="tr-TR" sz="700" u="none" strike="noStrike" dirty="0">
                          <a:effectLst/>
                        </a:rPr>
                        <a:t>4</a:t>
                      </a:r>
                      <a:endParaRPr lang="tr-TR" sz="700" b="0" i="0" u="none" strike="noStrike" dirty="0">
                        <a:solidFill>
                          <a:srgbClr val="000000"/>
                        </a:solidFill>
                        <a:effectLst/>
                        <a:latin typeface="Arial"/>
                      </a:endParaRPr>
                    </a:p>
                  </a:txBody>
                  <a:tcPr marL="9525" marR="9525" marT="9525" marB="0"/>
                </a:tc>
                <a:extLst>
                  <a:ext uri="{0D108BD9-81ED-4DB2-BD59-A6C34878D82A}">
                    <a16:rowId xmlns:a16="http://schemas.microsoft.com/office/drawing/2014/main" xmlns="" val="10019"/>
                  </a:ext>
                </a:extLst>
              </a:tr>
              <a:tr h="243128">
                <a:tc>
                  <a:txBody>
                    <a:bodyPr/>
                    <a:lstStyle/>
                    <a:p>
                      <a:pPr algn="ctr" rtl="0" fontAlgn="t"/>
                      <a:r>
                        <a:rPr lang="tr-TR" sz="700" u="none" strike="noStrike">
                          <a:effectLst/>
                        </a:rPr>
                        <a:t>MTMM 430</a:t>
                      </a:r>
                      <a:endParaRPr lang="tr-TR" sz="700" b="0" i="0" u="none" strike="noStrike">
                        <a:solidFill>
                          <a:srgbClr val="000000"/>
                        </a:solidFill>
                        <a:effectLst/>
                        <a:latin typeface="Arial"/>
                      </a:endParaRPr>
                    </a:p>
                  </a:txBody>
                  <a:tcPr marL="9525" marR="9525" marT="9525" marB="0"/>
                </a:tc>
                <a:tc>
                  <a:txBody>
                    <a:bodyPr/>
                    <a:lstStyle/>
                    <a:p>
                      <a:pPr algn="l" rtl="0" fontAlgn="t"/>
                      <a:r>
                        <a:rPr lang="tr-TR" sz="700" u="none" strike="noStrike">
                          <a:effectLst/>
                        </a:rPr>
                        <a:t>YENİLENEBİLİR ENERJİ SİSTEMLERİNDE MALZEME SEÇİMİ</a:t>
                      </a:r>
                      <a:endParaRPr lang="tr-TR" sz="700" b="0" i="0" u="none" strike="noStrike">
                        <a:solidFill>
                          <a:srgbClr val="000000"/>
                        </a:solidFill>
                        <a:effectLst/>
                        <a:latin typeface="Arial"/>
                      </a:endParaRPr>
                    </a:p>
                  </a:txBody>
                  <a:tcPr marL="9525" marR="9525" marT="9525" marB="0"/>
                </a:tc>
                <a:tc>
                  <a:txBody>
                    <a:bodyPr/>
                    <a:lstStyle/>
                    <a:p>
                      <a:pPr algn="ctr" rtl="0" fontAlgn="t"/>
                      <a:r>
                        <a:rPr lang="tr-TR" sz="700" u="none" strike="noStrike">
                          <a:effectLst/>
                        </a:rPr>
                        <a:t>3</a:t>
                      </a:r>
                      <a:endParaRPr lang="tr-TR" sz="700" b="0" i="0" u="none" strike="noStrike">
                        <a:solidFill>
                          <a:srgbClr val="000000"/>
                        </a:solidFill>
                        <a:effectLst/>
                        <a:latin typeface="Arial"/>
                      </a:endParaRPr>
                    </a:p>
                  </a:txBody>
                  <a:tcPr marL="9525" marR="9525" marT="9525" marB="0"/>
                </a:tc>
                <a:tc>
                  <a:txBody>
                    <a:bodyPr/>
                    <a:lstStyle/>
                    <a:p>
                      <a:pPr algn="ctr" rtl="0" fontAlgn="t"/>
                      <a:r>
                        <a:rPr lang="tr-TR" sz="700" u="none" strike="noStrike">
                          <a:effectLst/>
                        </a:rPr>
                        <a:t>0</a:t>
                      </a:r>
                      <a:endParaRPr lang="tr-TR" sz="700" b="0" i="0" u="none" strike="noStrike">
                        <a:solidFill>
                          <a:srgbClr val="000000"/>
                        </a:solidFill>
                        <a:effectLst/>
                        <a:latin typeface="Arial"/>
                      </a:endParaRPr>
                    </a:p>
                  </a:txBody>
                  <a:tcPr marL="9525" marR="9525" marT="9525" marB="0"/>
                </a:tc>
                <a:tc>
                  <a:txBody>
                    <a:bodyPr/>
                    <a:lstStyle/>
                    <a:p>
                      <a:pPr algn="ctr" rtl="0" fontAlgn="t"/>
                      <a:r>
                        <a:rPr lang="tr-TR" sz="700" u="none" strike="noStrike" dirty="0">
                          <a:effectLst/>
                        </a:rPr>
                        <a:t>4</a:t>
                      </a:r>
                      <a:endParaRPr lang="tr-TR" sz="700" b="0" i="0" u="none" strike="noStrike" dirty="0">
                        <a:solidFill>
                          <a:srgbClr val="000000"/>
                        </a:solidFill>
                        <a:effectLst/>
                        <a:latin typeface="Arial"/>
                      </a:endParaRPr>
                    </a:p>
                  </a:txBody>
                  <a:tcPr marL="9525" marR="9525" marT="9525" marB="0"/>
                </a:tc>
                <a:extLst>
                  <a:ext uri="{0D108BD9-81ED-4DB2-BD59-A6C34878D82A}">
                    <a16:rowId xmlns:a16="http://schemas.microsoft.com/office/drawing/2014/main" xmlns="" val="10020"/>
                  </a:ext>
                </a:extLst>
              </a:tr>
              <a:tr h="0">
                <a:tc>
                  <a:txBody>
                    <a:bodyPr/>
                    <a:lstStyle/>
                    <a:p>
                      <a:pPr algn="ctr" rtl="0" fontAlgn="t"/>
                      <a:r>
                        <a:rPr lang="tr-TR" sz="700" u="none" strike="noStrike">
                          <a:effectLst/>
                        </a:rPr>
                        <a:t>OTOM 429</a:t>
                      </a:r>
                      <a:endParaRPr lang="tr-TR" sz="700" b="0" i="0" u="none" strike="noStrike">
                        <a:solidFill>
                          <a:srgbClr val="000000"/>
                        </a:solidFill>
                        <a:effectLst/>
                        <a:latin typeface="Arial"/>
                      </a:endParaRPr>
                    </a:p>
                  </a:txBody>
                  <a:tcPr marL="9525" marR="9525" marT="9525" marB="0"/>
                </a:tc>
                <a:tc>
                  <a:txBody>
                    <a:bodyPr/>
                    <a:lstStyle/>
                    <a:p>
                      <a:pPr algn="l" rtl="0" fontAlgn="t"/>
                      <a:r>
                        <a:rPr lang="tr-TR" sz="700" u="none" strike="noStrike">
                          <a:effectLst/>
                        </a:rPr>
                        <a:t>GİRİŞİMCİLİK</a:t>
                      </a:r>
                      <a:endParaRPr lang="tr-TR" sz="700" b="0" i="0" u="none" strike="noStrike">
                        <a:solidFill>
                          <a:srgbClr val="000000"/>
                        </a:solidFill>
                        <a:effectLst/>
                        <a:latin typeface="Arial"/>
                      </a:endParaRPr>
                    </a:p>
                  </a:txBody>
                  <a:tcPr marL="9525" marR="9525" marT="9525" marB="0"/>
                </a:tc>
                <a:tc>
                  <a:txBody>
                    <a:bodyPr/>
                    <a:lstStyle/>
                    <a:p>
                      <a:pPr algn="ctr" rtl="0" fontAlgn="t"/>
                      <a:r>
                        <a:rPr lang="tr-TR" sz="700" u="none" strike="noStrike">
                          <a:effectLst/>
                        </a:rPr>
                        <a:t>3</a:t>
                      </a:r>
                      <a:endParaRPr lang="tr-TR" sz="700" b="0" i="0" u="none" strike="noStrike">
                        <a:solidFill>
                          <a:srgbClr val="000000"/>
                        </a:solidFill>
                        <a:effectLst/>
                        <a:latin typeface="Arial"/>
                      </a:endParaRPr>
                    </a:p>
                  </a:txBody>
                  <a:tcPr marL="9525" marR="9525" marT="9525" marB="0"/>
                </a:tc>
                <a:tc>
                  <a:txBody>
                    <a:bodyPr/>
                    <a:lstStyle/>
                    <a:p>
                      <a:pPr algn="ctr" rtl="0" fontAlgn="t"/>
                      <a:r>
                        <a:rPr lang="tr-TR" sz="700" u="none" strike="noStrike">
                          <a:effectLst/>
                        </a:rPr>
                        <a:t>0</a:t>
                      </a:r>
                      <a:endParaRPr lang="tr-TR" sz="700" b="0" i="0" u="none" strike="noStrike">
                        <a:solidFill>
                          <a:srgbClr val="000000"/>
                        </a:solidFill>
                        <a:effectLst/>
                        <a:latin typeface="Arial"/>
                      </a:endParaRPr>
                    </a:p>
                  </a:txBody>
                  <a:tcPr marL="9525" marR="9525" marT="9525" marB="0"/>
                </a:tc>
                <a:tc>
                  <a:txBody>
                    <a:bodyPr/>
                    <a:lstStyle/>
                    <a:p>
                      <a:pPr algn="ctr" rtl="0" fontAlgn="t"/>
                      <a:r>
                        <a:rPr lang="tr-TR" sz="700" u="none" strike="noStrike" dirty="0">
                          <a:effectLst/>
                        </a:rPr>
                        <a:t>4</a:t>
                      </a:r>
                      <a:endParaRPr lang="tr-TR" sz="700" b="0" i="0" u="none" strike="noStrike" dirty="0">
                        <a:solidFill>
                          <a:srgbClr val="000000"/>
                        </a:solidFill>
                        <a:effectLst/>
                        <a:latin typeface="Arial"/>
                      </a:endParaRPr>
                    </a:p>
                  </a:txBody>
                  <a:tcPr marL="9525" marR="9525" marT="9525" marB="0"/>
                </a:tc>
                <a:extLst>
                  <a:ext uri="{0D108BD9-81ED-4DB2-BD59-A6C34878D82A}">
                    <a16:rowId xmlns:a16="http://schemas.microsoft.com/office/drawing/2014/main" xmlns="" val="10021"/>
                  </a:ext>
                </a:extLst>
              </a:tr>
            </a:tbl>
          </a:graphicData>
        </a:graphic>
      </p:graphicFrame>
    </p:spTree>
    <p:extLst>
      <p:ext uri="{BB962C8B-B14F-4D97-AF65-F5344CB8AC3E}">
        <p14:creationId xmlns:p14="http://schemas.microsoft.com/office/powerpoint/2010/main" val="300344452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a:extLst>
              <a:ext uri="{FF2B5EF4-FFF2-40B4-BE49-F238E27FC236}">
                <a16:creationId xmlns:a16="http://schemas.microsoft.com/office/drawing/2014/main" xmlns="" id="{EB20ACBE-2329-4370-AC2D-29113DAE05F4}"/>
              </a:ext>
            </a:extLst>
          </p:cNvPr>
          <p:cNvSpPr>
            <a:spLocks noGrp="1"/>
          </p:cNvSpPr>
          <p:nvPr>
            <p:ph type="subTitle" idx="4294967295"/>
          </p:nvPr>
        </p:nvSpPr>
        <p:spPr>
          <a:xfrm>
            <a:off x="2056729" y="1943593"/>
            <a:ext cx="8035074" cy="4119004"/>
          </a:xfrm>
        </p:spPr>
        <p:txBody>
          <a:bodyPr rtlCol="0">
            <a:normAutofit/>
          </a:bodyPr>
          <a:lstStyle/>
          <a:p>
            <a:r>
              <a:rPr lang="tr-TR" sz="2000" dirty="0" err="1"/>
              <a:t>Metalurji</a:t>
            </a:r>
            <a:r>
              <a:rPr lang="tr-TR" sz="2000" dirty="0"/>
              <a:t> ve Malzeme Mühendisliği eğitim-öğretim müfredatında bir yarıyıl (70 iş günü) </a:t>
            </a:r>
            <a:r>
              <a:rPr lang="tr-TR" sz="2000" b="1" dirty="0"/>
              <a:t>İşletmede mesleki eğitim</a:t>
            </a:r>
            <a:r>
              <a:rPr lang="tr-TR" sz="2000" dirty="0"/>
              <a:t> ve iki yaz dönemine 24 er günlük dağıtılan 48 işgünü süreli </a:t>
            </a:r>
            <a:r>
              <a:rPr lang="tr-TR" sz="2000" b="1" dirty="0"/>
              <a:t>staj programı</a:t>
            </a:r>
            <a:r>
              <a:rPr lang="tr-TR" sz="2000" dirty="0"/>
              <a:t> bulunmaktadır.</a:t>
            </a:r>
          </a:p>
          <a:p>
            <a:r>
              <a:rPr lang="tr-TR" sz="2000" dirty="0"/>
              <a:t>Zorunlu stajlar, İşletmede mesleki </a:t>
            </a:r>
            <a:r>
              <a:rPr lang="tr-TR" sz="2000" dirty="0" err="1"/>
              <a:t>eğitimne</a:t>
            </a:r>
            <a:r>
              <a:rPr lang="tr-TR" sz="2000" dirty="0"/>
              <a:t> dâhil değildir. Dolayısı ile öğrenciler mezun olmadan önce sektörü, yapacakları işleri ve iş ortamlarını tanıma imkânı bulacaklar ve tecrübe sahibi mühendisler olarak mezun olacaklardır.</a:t>
            </a:r>
          </a:p>
          <a:p>
            <a:pPr marL="342900" indent="-342900">
              <a:lnSpc>
                <a:spcPct val="80000"/>
              </a:lnSpc>
              <a:buClr>
                <a:schemeClr val="accent6">
                  <a:lumMod val="75000"/>
                </a:schemeClr>
              </a:buClr>
              <a:buFont typeface="Wingdings" panose="05000000000000000000" pitchFamily="2" charset="2"/>
              <a:buChar char="§"/>
              <a:defRPr/>
            </a:pPr>
            <a:endParaRPr lang="tr-TR" altLang="tr-TR" sz="2000" b="1" dirty="0">
              <a:solidFill>
                <a:srgbClr val="193CCF"/>
              </a:solidFill>
              <a:latin typeface="Arial" charset="0"/>
            </a:endParaRPr>
          </a:p>
        </p:txBody>
      </p:sp>
      <p:sp>
        <p:nvSpPr>
          <p:cNvPr id="5" name="Rectangle 3">
            <a:extLst>
              <a:ext uri="{FF2B5EF4-FFF2-40B4-BE49-F238E27FC236}">
                <a16:creationId xmlns:a16="http://schemas.microsoft.com/office/drawing/2014/main" xmlns="" id="{C901E5A1-2E4A-4A64-BFC2-E750EE6F6918}"/>
              </a:ext>
            </a:extLst>
          </p:cNvPr>
          <p:cNvSpPr txBox="1">
            <a:spLocks/>
          </p:cNvSpPr>
          <p:nvPr/>
        </p:nvSpPr>
        <p:spPr bwMode="auto">
          <a:xfrm>
            <a:off x="1686048" y="120358"/>
            <a:ext cx="8229600" cy="1143000"/>
          </a:xfrm>
          <a:prstGeom prst="rect">
            <a:avLst/>
          </a:prstGeom>
          <a:noFill/>
          <a:ln>
            <a:noFill/>
          </a:ln>
        </p:spPr>
        <p:txBody>
          <a:bodyPr lIns="91425" tIns="91425" rIns="91425" bIns="91425" anchor="t" anchorCtr="0">
            <a:normAutofit/>
          </a:bodyPr>
          <a:lstStyle>
            <a:defPPr marR="0" lvl="0" algn="l" rtl="0">
              <a:lnSpc>
                <a:spcPct val="100000"/>
              </a:lnSpc>
              <a:spcBef>
                <a:spcPts val="0"/>
              </a:spcBef>
              <a:spcAft>
                <a:spcPts val="0"/>
              </a:spcAft>
            </a:defPPr>
            <a:lvl1pPr marL="182880" marR="0" lvl="0" indent="0" fontAlgn="auto">
              <a:lnSpc>
                <a:spcPct val="100000"/>
              </a:lnSpc>
              <a:spcBef>
                <a:spcPct val="0"/>
              </a:spcBef>
              <a:spcAft>
                <a:spcPts val="0"/>
              </a:spcAft>
              <a:buClr>
                <a:schemeClr val="accent6">
                  <a:lumMod val="75000"/>
                </a:schemeClr>
              </a:buClr>
              <a:buSzPct val="128000"/>
              <a:buFont typeface="Georgia" panose="02040502050405020303" pitchFamily="18" charset="0"/>
              <a:buNone/>
              <a:defRPr sz="2400" b="1" i="0" u="none" strike="noStrike" cap="none">
                <a:solidFill>
                  <a:srgbClr val="FFFFFF"/>
                </a:solidFill>
                <a:effectLst>
                  <a:outerShdw blurRad="38100" dist="38100" dir="2700000" algn="tl">
                    <a:srgbClr val="000000">
                      <a:alpha val="43137"/>
                    </a:srgbClr>
                  </a:outerShdw>
                </a:effectLst>
                <a:latin typeface="Raleway"/>
                <a:ea typeface="+mj-ea"/>
                <a:cs typeface="+mj-cs"/>
                <a:sym typeface="Raleway"/>
              </a:defRPr>
            </a:lvl1pPr>
            <a:lvl2pPr lvl="1">
              <a:spcBef>
                <a:spcPts val="0"/>
              </a:spcBef>
              <a:buClr>
                <a:srgbClr val="FFFFFF"/>
              </a:buClr>
              <a:buSzPct val="100000"/>
              <a:buFont typeface="Raleway"/>
              <a:buNone/>
              <a:defRPr sz="2400" b="1">
                <a:solidFill>
                  <a:srgbClr val="FFFFFF"/>
                </a:solidFill>
                <a:latin typeface="Raleway"/>
                <a:ea typeface="Raleway"/>
                <a:cs typeface="Raleway"/>
                <a:sym typeface="Raleway"/>
              </a:defRPr>
            </a:lvl2pPr>
            <a:lvl3pPr lvl="2">
              <a:spcBef>
                <a:spcPts val="0"/>
              </a:spcBef>
              <a:buClr>
                <a:srgbClr val="FFFFFF"/>
              </a:buClr>
              <a:buSzPct val="100000"/>
              <a:buFont typeface="Raleway"/>
              <a:buNone/>
              <a:defRPr sz="2400" b="1">
                <a:solidFill>
                  <a:srgbClr val="FFFFFF"/>
                </a:solidFill>
                <a:latin typeface="Raleway"/>
                <a:ea typeface="Raleway"/>
                <a:cs typeface="Raleway"/>
                <a:sym typeface="Raleway"/>
              </a:defRPr>
            </a:lvl3pPr>
            <a:lvl4pPr lvl="3">
              <a:spcBef>
                <a:spcPts val="0"/>
              </a:spcBef>
              <a:buClr>
                <a:srgbClr val="FFFFFF"/>
              </a:buClr>
              <a:buSzPct val="100000"/>
              <a:buFont typeface="Raleway"/>
              <a:buNone/>
              <a:defRPr sz="2400" b="1">
                <a:solidFill>
                  <a:srgbClr val="FFFFFF"/>
                </a:solidFill>
                <a:latin typeface="Raleway"/>
                <a:ea typeface="Raleway"/>
                <a:cs typeface="Raleway"/>
                <a:sym typeface="Raleway"/>
              </a:defRPr>
            </a:lvl4pPr>
            <a:lvl5pPr lvl="4">
              <a:spcBef>
                <a:spcPts val="0"/>
              </a:spcBef>
              <a:buClr>
                <a:srgbClr val="FFFFFF"/>
              </a:buClr>
              <a:buSzPct val="100000"/>
              <a:buFont typeface="Raleway"/>
              <a:buNone/>
              <a:defRPr sz="2400" b="1">
                <a:solidFill>
                  <a:srgbClr val="FFFFFF"/>
                </a:solidFill>
                <a:latin typeface="Raleway"/>
                <a:ea typeface="Raleway"/>
                <a:cs typeface="Raleway"/>
                <a:sym typeface="Raleway"/>
              </a:defRPr>
            </a:lvl5pPr>
            <a:lvl6pPr lvl="5">
              <a:spcBef>
                <a:spcPts val="0"/>
              </a:spcBef>
              <a:buClr>
                <a:srgbClr val="FFFFFF"/>
              </a:buClr>
              <a:buSzPct val="100000"/>
              <a:buFont typeface="Raleway"/>
              <a:buNone/>
              <a:defRPr sz="2400" b="1">
                <a:solidFill>
                  <a:srgbClr val="FFFFFF"/>
                </a:solidFill>
                <a:latin typeface="Raleway"/>
                <a:ea typeface="Raleway"/>
                <a:cs typeface="Raleway"/>
                <a:sym typeface="Raleway"/>
              </a:defRPr>
            </a:lvl6pPr>
            <a:lvl7pPr lvl="6">
              <a:spcBef>
                <a:spcPts val="0"/>
              </a:spcBef>
              <a:buClr>
                <a:srgbClr val="FFFFFF"/>
              </a:buClr>
              <a:buSzPct val="100000"/>
              <a:buFont typeface="Raleway"/>
              <a:buNone/>
              <a:defRPr sz="2400" b="1">
                <a:solidFill>
                  <a:srgbClr val="FFFFFF"/>
                </a:solidFill>
                <a:latin typeface="Raleway"/>
                <a:ea typeface="Raleway"/>
                <a:cs typeface="Raleway"/>
                <a:sym typeface="Raleway"/>
              </a:defRPr>
            </a:lvl7pPr>
            <a:lvl8pPr lvl="7">
              <a:spcBef>
                <a:spcPts val="0"/>
              </a:spcBef>
              <a:buClr>
                <a:srgbClr val="FFFFFF"/>
              </a:buClr>
              <a:buSzPct val="100000"/>
              <a:buFont typeface="Raleway"/>
              <a:buNone/>
              <a:defRPr sz="2400" b="1">
                <a:solidFill>
                  <a:srgbClr val="FFFFFF"/>
                </a:solidFill>
                <a:latin typeface="Raleway"/>
                <a:ea typeface="Raleway"/>
                <a:cs typeface="Raleway"/>
                <a:sym typeface="Raleway"/>
              </a:defRPr>
            </a:lvl8pPr>
            <a:lvl9pPr lvl="8">
              <a:spcBef>
                <a:spcPts val="0"/>
              </a:spcBef>
              <a:buClr>
                <a:srgbClr val="FFFFFF"/>
              </a:buClr>
              <a:buSzPct val="100000"/>
              <a:buFont typeface="Raleway"/>
              <a:buNone/>
              <a:defRPr sz="2400" b="1">
                <a:solidFill>
                  <a:srgbClr val="FFFFFF"/>
                </a:solidFill>
                <a:latin typeface="Raleway"/>
                <a:ea typeface="Raleway"/>
                <a:cs typeface="Raleway"/>
                <a:sym typeface="Raleway"/>
              </a:defRPr>
            </a:lvl9pPr>
          </a:lstStyle>
          <a:p>
            <a:r>
              <a:rPr lang="tr-TR" dirty="0"/>
              <a:t>Metalurji ve Malzeme Mühendisliği</a:t>
            </a:r>
          </a:p>
          <a:p>
            <a:r>
              <a:rPr lang="tr-TR" dirty="0"/>
              <a:t>Müfredatı</a:t>
            </a:r>
          </a:p>
        </p:txBody>
      </p:sp>
      <p:pic>
        <p:nvPicPr>
          <p:cNvPr id="1026" name="Picture 2" descr="2020 en düşük ve en yüksek Makine Mühendisi maaşı, çalışma alanları,  eğitim, nasıl olunur? Şartları ve bu alanda en iyi üniversiteler - nKariy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5680" y="4597052"/>
            <a:ext cx="3427834" cy="1928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15423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27</a:t>
            </a:fld>
            <a:endParaRPr lang="tr-TR"/>
          </a:p>
        </p:txBody>
      </p:sp>
      <p:sp>
        <p:nvSpPr>
          <p:cNvPr id="2" name="İçerik Yer Tutucusu 1"/>
          <p:cNvSpPr>
            <a:spLocks noGrp="1"/>
          </p:cNvSpPr>
          <p:nvPr>
            <p:ph idx="4294967295"/>
          </p:nvPr>
        </p:nvSpPr>
        <p:spPr>
          <a:xfrm>
            <a:off x="770604" y="2057401"/>
            <a:ext cx="5148416" cy="3920612"/>
          </a:xfrm>
        </p:spPr>
        <p:txBody>
          <a:bodyPr>
            <a:normAutofit lnSpcReduction="10000"/>
          </a:bodyPr>
          <a:lstStyle/>
          <a:p>
            <a:pPr>
              <a:spcBef>
                <a:spcPts val="0"/>
              </a:spcBef>
              <a:buFont typeface="Wingdings" panose="05000000000000000000" pitchFamily="2" charset="2"/>
              <a:buChar char="ü"/>
            </a:pPr>
            <a:r>
              <a:rPr lang="tr-TR" altLang="tr-TR" sz="1800" b="1" dirty="0"/>
              <a:t>Yükseköğrenim, 12 yıllık zorunlu eğitim sisteminden birçok yönden farklıdır. </a:t>
            </a:r>
          </a:p>
          <a:p>
            <a:pPr marL="0" indent="0">
              <a:spcBef>
                <a:spcPts val="0"/>
              </a:spcBef>
              <a:buNone/>
            </a:pPr>
            <a:endParaRPr lang="tr-TR" altLang="tr-TR" sz="1800" dirty="0"/>
          </a:p>
          <a:p>
            <a:pPr>
              <a:spcBef>
                <a:spcPts val="0"/>
              </a:spcBef>
              <a:buFont typeface="Wingdings" panose="05000000000000000000" pitchFamily="2" charset="2"/>
              <a:buChar char="ü"/>
            </a:pPr>
            <a:r>
              <a:rPr lang="tr-TR" altLang="tr-TR" sz="1800" dirty="0"/>
              <a:t>Hayatınız boyunca akademik, sosyal, sportif ve kültürel imkanlar açısından en fazla sayıda seçeneği üniversite döneminde bulacaksınız.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Bu imkanlardan faydalanmanız sizin yararınıza olacaktır.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b="1" dirty="0"/>
              <a:t>Merak edin. Soru sorun. Fikrinizi söyleyin.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Yargılanma kaygısının bu imkanlardan yararlanmanıza engel olmasına izin vermeyin. </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9687" t="11039" r="28085" b="66"/>
          <a:stretch/>
        </p:blipFill>
        <p:spPr>
          <a:xfrm rot="16200000">
            <a:off x="7377025" y="1799023"/>
            <a:ext cx="3868200" cy="4384956"/>
          </a:xfrm>
          <a:prstGeom prst="rect">
            <a:avLst/>
          </a:prstGeom>
        </p:spPr>
      </p:pic>
    </p:spTree>
    <p:extLst>
      <p:ext uri="{BB962C8B-B14F-4D97-AF65-F5344CB8AC3E}">
        <p14:creationId xmlns:p14="http://schemas.microsoft.com/office/powerpoint/2010/main" val="27563475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28</a:t>
            </a:fld>
            <a:endParaRPr lang="tr-TR"/>
          </a:p>
        </p:txBody>
      </p:sp>
      <p:sp>
        <p:nvSpPr>
          <p:cNvPr id="2" name="İçerik Yer Tutucusu 1"/>
          <p:cNvSpPr>
            <a:spLocks noGrp="1"/>
          </p:cNvSpPr>
          <p:nvPr>
            <p:ph idx="4294967295"/>
          </p:nvPr>
        </p:nvSpPr>
        <p:spPr>
          <a:xfrm>
            <a:off x="770604" y="2057401"/>
            <a:ext cx="5148416" cy="3920612"/>
          </a:xfrm>
        </p:spPr>
        <p:txBody>
          <a:bodyPr>
            <a:normAutofit/>
          </a:bodyPr>
          <a:lstStyle/>
          <a:p>
            <a:pPr>
              <a:spcBef>
                <a:spcPts val="0"/>
              </a:spcBef>
              <a:buFont typeface="Wingdings" panose="05000000000000000000" pitchFamily="2" charset="2"/>
              <a:buChar char="ü"/>
            </a:pPr>
            <a:r>
              <a:rPr lang="tr-TR" altLang="tr-TR" sz="1800" dirty="0"/>
              <a:t>Üniversitede görev yapan her bir öğretim üyesinin sizden başka </a:t>
            </a:r>
            <a:r>
              <a:rPr lang="tr-TR" altLang="tr-TR" sz="1800" u="sng" dirty="0"/>
              <a:t>onlarca öğrencisi</a:t>
            </a:r>
            <a:r>
              <a:rPr lang="tr-TR" altLang="tr-TR" sz="1800" dirty="0"/>
              <a:t> bulunmaktadır.</a:t>
            </a:r>
          </a:p>
          <a:p>
            <a:pPr marL="0" indent="0">
              <a:spcBef>
                <a:spcPts val="0"/>
              </a:spcBef>
              <a:buNone/>
            </a:pPr>
            <a:r>
              <a:rPr lang="tr-TR" altLang="tr-TR" sz="1800" dirty="0"/>
              <a:t> </a:t>
            </a:r>
          </a:p>
          <a:p>
            <a:pPr>
              <a:spcBef>
                <a:spcPts val="0"/>
              </a:spcBef>
              <a:buFont typeface="Wingdings" panose="05000000000000000000" pitchFamily="2" charset="2"/>
              <a:buChar char="ü"/>
            </a:pPr>
            <a:r>
              <a:rPr lang="tr-TR" altLang="tr-TR" sz="1800" dirty="0"/>
              <a:t>Öğretim üyesinin dersler dışında yürütmesi gereken bilimsel çalışmaları, akademik ve idari birimlerle ortak yürüttüğü işler, yönettiği projeler, katılması gereken toplantıları olabileceğini aklınızdan çıkarmayın. </a:t>
            </a:r>
          </a:p>
          <a:p>
            <a:pPr>
              <a:buFont typeface="Wingdings" panose="05000000000000000000" pitchFamily="2" charset="2"/>
              <a:buChar char="ü"/>
            </a:pPr>
            <a:r>
              <a:rPr lang="tr-TR" altLang="tr-TR" sz="1800" dirty="0"/>
              <a:t>Eğer mümkünse öncelikli olarak sormanız gereken soruyu e-posta yoluyla sorun.</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6" name="Resim 5" descr="White, male faculty earn higher salaries than women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0088" y="2075649"/>
            <a:ext cx="4616112" cy="3068993"/>
          </a:xfrm>
          <a:prstGeom prst="rect">
            <a:avLst/>
          </a:prstGeom>
        </p:spPr>
      </p:pic>
    </p:spTree>
    <p:extLst>
      <p:ext uri="{BB962C8B-B14F-4D97-AF65-F5344CB8AC3E}">
        <p14:creationId xmlns:p14="http://schemas.microsoft.com/office/powerpoint/2010/main" val="634586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29</a:t>
            </a:fld>
            <a:endParaRPr lang="tr-TR"/>
          </a:p>
        </p:txBody>
      </p:sp>
      <p:sp>
        <p:nvSpPr>
          <p:cNvPr id="2" name="İçerik Yer Tutucusu 1"/>
          <p:cNvSpPr>
            <a:spLocks noGrp="1"/>
          </p:cNvSpPr>
          <p:nvPr>
            <p:ph idx="4294967295"/>
          </p:nvPr>
        </p:nvSpPr>
        <p:spPr>
          <a:xfrm>
            <a:off x="6184490" y="1813028"/>
            <a:ext cx="5321710" cy="4754921"/>
          </a:xfrm>
        </p:spPr>
        <p:txBody>
          <a:bodyPr>
            <a:normAutofit/>
          </a:bodyPr>
          <a:lstStyle/>
          <a:p>
            <a:pPr algn="r">
              <a:buFont typeface="Wingdings" panose="05000000000000000000" pitchFamily="2" charset="2"/>
              <a:buChar char="ü"/>
            </a:pPr>
            <a:r>
              <a:rPr lang="tr-TR" altLang="tr-TR" sz="1800" dirty="0"/>
              <a:t>Yazdığınız e-postayı göndermeden önce en az bir kez mutlaka okuyun. Kendinizi net bir şekilde ifade edebildiğinizden emin olduktan sonra gönderin. </a:t>
            </a:r>
          </a:p>
          <a:p>
            <a:pPr algn="r">
              <a:buFont typeface="Wingdings" panose="05000000000000000000" pitchFamily="2" charset="2"/>
              <a:buChar char="ü"/>
            </a:pPr>
            <a:r>
              <a:rPr lang="tr-TR" altLang="tr-TR" sz="1800" dirty="0"/>
              <a:t>Eğer e-posta yoluyla iletişime geçemeyecek kadar acil bir konu varsa, öğretim üyesinin ofisine gitmeyi düşünebilirsiniz. </a:t>
            </a:r>
          </a:p>
          <a:p>
            <a:pPr algn="r">
              <a:buFont typeface="Wingdings" panose="05000000000000000000" pitchFamily="2" charset="2"/>
              <a:buChar char="ü"/>
            </a:pPr>
            <a:r>
              <a:rPr lang="tr-TR" altLang="tr-TR" sz="1800" dirty="0"/>
              <a:t>Ofise girerken öncelikle kapıyı çalmanız ve müsait olup olmadığını sormanız gerekir. </a:t>
            </a:r>
          </a:p>
          <a:p>
            <a:pPr algn="r">
              <a:buFont typeface="Wingdings" panose="05000000000000000000" pitchFamily="2" charset="2"/>
              <a:buChar char="ü"/>
            </a:pPr>
            <a:r>
              <a:rPr lang="tr-TR" altLang="tr-TR" sz="1800" dirty="0"/>
              <a:t>Sağlıklı bir iletişim için sorunuzu önceden hazırlayın ve kendinizi olabildiğince kısa ve net bir şekilde ifade etmeye gayret gösterin. </a:t>
            </a:r>
          </a:p>
          <a:p>
            <a:pPr algn="r">
              <a:buFont typeface="Wingdings" panose="05000000000000000000" pitchFamily="2" charset="2"/>
              <a:buChar char="ü"/>
            </a:pPr>
            <a:endParaRPr lang="tr-TR" altLang="tr-TR" sz="1800" dirty="0"/>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7" name="Resim 6"/>
          <p:cNvPicPr>
            <a:picLocks noChangeAspect="1"/>
          </p:cNvPicPr>
          <p:nvPr/>
        </p:nvPicPr>
        <p:blipFill rotWithShape="1">
          <a:blip r:embed="rId2">
            <a:extLst>
              <a:ext uri="{28A0092B-C50C-407E-A947-70E740481C1C}">
                <a14:useLocalDpi xmlns:a14="http://schemas.microsoft.com/office/drawing/2010/main" val="0"/>
              </a:ext>
            </a:extLst>
          </a:blip>
          <a:srcRect l="19376" t="20733" r="20153" b="30500"/>
          <a:stretch/>
        </p:blipFill>
        <p:spPr>
          <a:xfrm>
            <a:off x="424625" y="1949760"/>
            <a:ext cx="5759865" cy="3093579"/>
          </a:xfrm>
          <a:prstGeom prst="rect">
            <a:avLst/>
          </a:prstGeom>
        </p:spPr>
      </p:pic>
    </p:spTree>
    <p:extLst>
      <p:ext uri="{BB962C8B-B14F-4D97-AF65-F5344CB8AC3E}">
        <p14:creationId xmlns:p14="http://schemas.microsoft.com/office/powerpoint/2010/main" val="198948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xmlns="" id="{78201A38-82A1-400D-B5F8-379FE4515E5B}"/>
              </a:ext>
            </a:extLst>
          </p:cNvPr>
          <p:cNvSpPr>
            <a:spLocks noGrp="1"/>
          </p:cNvSpPr>
          <p:nvPr>
            <p:ph type="subTitle" idx="4294967295"/>
          </p:nvPr>
        </p:nvSpPr>
        <p:spPr>
          <a:xfrm>
            <a:off x="1825840" y="1221189"/>
            <a:ext cx="2982898" cy="5357812"/>
          </a:xfrm>
        </p:spPr>
        <p:txBody>
          <a:bodyPr>
            <a:noAutofit/>
          </a:bodyPr>
          <a:lstStyle/>
          <a:p>
            <a:pPr eaLnBrk="1" hangingPunct="1">
              <a:buFont typeface="Arial" panose="020B0604020202020204" pitchFamily="34" charset="0"/>
              <a:buNone/>
              <a:defRPr/>
            </a:pPr>
            <a:r>
              <a:rPr lang="tr-TR" altLang="tr-TR" sz="2000" i="1" u="sng" dirty="0" err="1"/>
              <a:t>Metalurji</a:t>
            </a:r>
            <a:r>
              <a:rPr lang="tr-TR" altLang="tr-TR" sz="2000" i="1" u="sng" dirty="0"/>
              <a:t> ve Malzeme Mühendisliği; </a:t>
            </a:r>
          </a:p>
          <a:p>
            <a:pPr algn="just" eaLnBrk="1" hangingPunct="1">
              <a:buFont typeface="Arial" panose="020B0604020202020204" pitchFamily="34" charset="0"/>
              <a:buNone/>
              <a:defRPr/>
            </a:pPr>
            <a:endParaRPr lang="tr-TR" altLang="tr-TR" sz="2000" i="1" u="sng" dirty="0"/>
          </a:p>
          <a:p>
            <a:pPr marL="342900" indent="-342900" algn="just">
              <a:buFont typeface="Wingdings" panose="05000000000000000000" pitchFamily="2" charset="2"/>
              <a:buChar char="v"/>
              <a:defRPr/>
            </a:pPr>
            <a:r>
              <a:rPr lang="tr-TR" altLang="tr-TR" sz="2000" dirty="0"/>
              <a:t>Metal, </a:t>
            </a:r>
          </a:p>
          <a:p>
            <a:pPr marL="342900" indent="-342900" algn="just">
              <a:buFont typeface="Wingdings" panose="05000000000000000000" pitchFamily="2" charset="2"/>
              <a:buChar char="v"/>
              <a:defRPr/>
            </a:pPr>
            <a:r>
              <a:rPr lang="tr-TR" altLang="tr-TR" sz="2000" dirty="0"/>
              <a:t>Yarıiletken, </a:t>
            </a:r>
          </a:p>
          <a:p>
            <a:pPr marL="342900" indent="-342900" algn="just">
              <a:buFont typeface="Wingdings" panose="05000000000000000000" pitchFamily="2" charset="2"/>
              <a:buChar char="v"/>
              <a:defRPr/>
            </a:pPr>
            <a:r>
              <a:rPr lang="tr-TR" altLang="tr-TR" sz="2000" dirty="0"/>
              <a:t>Seramik, </a:t>
            </a:r>
          </a:p>
          <a:p>
            <a:pPr marL="342900" indent="-342900" algn="just">
              <a:buFont typeface="Wingdings" panose="05000000000000000000" pitchFamily="2" charset="2"/>
              <a:buChar char="v"/>
              <a:defRPr/>
            </a:pPr>
            <a:r>
              <a:rPr lang="tr-TR" altLang="tr-TR" sz="2000" dirty="0"/>
              <a:t>Polimer, </a:t>
            </a:r>
          </a:p>
          <a:p>
            <a:pPr marL="342900" indent="-342900" algn="just">
              <a:buFont typeface="Wingdings" panose="05000000000000000000" pitchFamily="2" charset="2"/>
              <a:buChar char="v"/>
              <a:defRPr/>
            </a:pPr>
            <a:r>
              <a:rPr lang="tr-TR" altLang="tr-TR" sz="2000" dirty="0" err="1"/>
              <a:t>Nanomalzemeler</a:t>
            </a:r>
            <a:r>
              <a:rPr lang="tr-TR" altLang="tr-TR" sz="2000" dirty="0"/>
              <a:t>, </a:t>
            </a:r>
          </a:p>
          <a:p>
            <a:pPr marL="342900" indent="-342900" algn="just">
              <a:buFont typeface="Wingdings" panose="05000000000000000000" pitchFamily="2" charset="2"/>
              <a:buChar char="v"/>
              <a:defRPr/>
            </a:pPr>
            <a:r>
              <a:rPr lang="tr-TR" altLang="tr-TR" sz="2000" dirty="0" err="1"/>
              <a:t>Biyomalzemeler</a:t>
            </a:r>
            <a:r>
              <a:rPr lang="tr-TR" altLang="tr-TR" sz="2000" dirty="0"/>
              <a:t>  </a:t>
            </a:r>
          </a:p>
          <a:p>
            <a:pPr marL="342900" indent="-342900" algn="just">
              <a:buFont typeface="Wingdings" panose="05000000000000000000" pitchFamily="2" charset="2"/>
              <a:buChar char="v"/>
              <a:defRPr/>
            </a:pPr>
            <a:r>
              <a:rPr lang="tr-TR" altLang="tr-TR" sz="2000" dirty="0" err="1"/>
              <a:t>Kompozit</a:t>
            </a:r>
            <a:r>
              <a:rPr lang="tr-TR" altLang="tr-TR" sz="2000" dirty="0"/>
              <a:t> malzemeler </a:t>
            </a:r>
          </a:p>
          <a:p>
            <a:pPr marL="342900" indent="-342900" algn="just">
              <a:buFont typeface="Wingdings" panose="05000000000000000000" pitchFamily="2" charset="2"/>
              <a:buChar char="v"/>
              <a:defRPr/>
            </a:pPr>
            <a:r>
              <a:rPr lang="tr-TR" sz="2000" b="1" dirty="0">
                <a:solidFill>
                  <a:srgbClr val="C00000"/>
                </a:solidFill>
                <a:effectLst>
                  <a:glow rad="419100">
                    <a:schemeClr val="bg1">
                      <a:alpha val="80000"/>
                    </a:schemeClr>
                  </a:glow>
                </a:effectLst>
              </a:rPr>
              <a:t>Mermer ve </a:t>
            </a:r>
            <a:r>
              <a:rPr lang="tr-TR" sz="2000" b="1" dirty="0" err="1">
                <a:solidFill>
                  <a:srgbClr val="C00000"/>
                </a:solidFill>
                <a:effectLst>
                  <a:glow rad="419100">
                    <a:schemeClr val="bg1">
                      <a:alpha val="80000"/>
                    </a:schemeClr>
                  </a:glow>
                </a:effectLst>
              </a:rPr>
              <a:t>Doğaltaşlar</a:t>
            </a:r>
            <a:endParaRPr lang="tr-TR" sz="2000" b="1" dirty="0">
              <a:solidFill>
                <a:srgbClr val="C00000"/>
              </a:solidFill>
              <a:effectLst>
                <a:glow rad="419100">
                  <a:schemeClr val="bg1">
                    <a:alpha val="80000"/>
                  </a:schemeClr>
                </a:glow>
              </a:effectLst>
            </a:endParaRPr>
          </a:p>
          <a:p>
            <a:pPr marL="342900" indent="-342900" algn="just">
              <a:buFont typeface="Wingdings" panose="05000000000000000000" pitchFamily="2" charset="2"/>
              <a:buChar char="v"/>
              <a:defRPr/>
            </a:pPr>
            <a:r>
              <a:rPr lang="tr-TR" sz="2000" b="1" dirty="0">
                <a:solidFill>
                  <a:srgbClr val="C00000"/>
                </a:solidFill>
                <a:effectLst>
                  <a:glow rad="419100">
                    <a:schemeClr val="bg1">
                      <a:alpha val="80000"/>
                    </a:schemeClr>
                  </a:glow>
                </a:effectLst>
              </a:rPr>
              <a:t>Döküm Sanayii</a:t>
            </a:r>
          </a:p>
          <a:p>
            <a:pPr marL="342900" indent="-342900" algn="just">
              <a:buFont typeface="Wingdings" panose="05000000000000000000" pitchFamily="2" charset="2"/>
              <a:buChar char="v"/>
              <a:defRPr/>
            </a:pPr>
            <a:r>
              <a:rPr lang="tr-TR" sz="2000" b="1" dirty="0">
                <a:solidFill>
                  <a:srgbClr val="C00000"/>
                </a:solidFill>
                <a:effectLst>
                  <a:glow rad="419100">
                    <a:schemeClr val="bg1">
                      <a:alpha val="80000"/>
                    </a:schemeClr>
                  </a:glow>
                </a:effectLst>
              </a:rPr>
              <a:t>Tekstil Malzemeleri</a:t>
            </a:r>
          </a:p>
          <a:p>
            <a:pPr marL="342900" indent="-342900" algn="just">
              <a:buFont typeface="Wingdings" panose="05000000000000000000" pitchFamily="2" charset="2"/>
              <a:buChar char="v"/>
              <a:defRPr/>
            </a:pPr>
            <a:r>
              <a:rPr lang="tr-TR" sz="2000" b="1" dirty="0" err="1">
                <a:solidFill>
                  <a:srgbClr val="C00000"/>
                </a:solidFill>
                <a:effectLst>
                  <a:glow rad="419100">
                    <a:schemeClr val="bg1">
                      <a:alpha val="80000"/>
                    </a:schemeClr>
                  </a:glow>
                </a:effectLst>
              </a:rPr>
              <a:t>Mineroloji</a:t>
            </a:r>
            <a:endParaRPr lang="tr-TR" sz="2000" b="1" dirty="0">
              <a:solidFill>
                <a:srgbClr val="C00000"/>
              </a:solidFill>
              <a:effectLst>
                <a:glow rad="419100">
                  <a:schemeClr val="bg1">
                    <a:alpha val="80000"/>
                  </a:schemeClr>
                </a:glow>
              </a:effectLst>
            </a:endParaRPr>
          </a:p>
          <a:p>
            <a:pPr algn="just" eaLnBrk="1" hangingPunct="1">
              <a:buFont typeface="Arial" panose="020B0604020202020204" pitchFamily="34" charset="0"/>
              <a:buNone/>
              <a:defRPr/>
            </a:pPr>
            <a:endParaRPr lang="tr-TR" altLang="tr-TR" sz="2000" dirty="0"/>
          </a:p>
        </p:txBody>
      </p:sp>
      <p:sp>
        <p:nvSpPr>
          <p:cNvPr id="2" name="Dikdörtgen 1">
            <a:extLst>
              <a:ext uri="{FF2B5EF4-FFF2-40B4-BE49-F238E27FC236}">
                <a16:creationId xmlns:a16="http://schemas.microsoft.com/office/drawing/2014/main" xmlns="" id="{BC6966E3-AAD8-4020-97F4-0F1603DA82E8}"/>
              </a:ext>
            </a:extLst>
          </p:cNvPr>
          <p:cNvSpPr/>
          <p:nvPr/>
        </p:nvSpPr>
        <p:spPr>
          <a:xfrm>
            <a:off x="1900918" y="430114"/>
            <a:ext cx="5312673" cy="461665"/>
          </a:xfrm>
          <a:prstGeom prst="rect">
            <a:avLst/>
          </a:prstGeom>
        </p:spPr>
        <p:txBody>
          <a:bodyPr wrap="none">
            <a:spAutoFit/>
          </a:bodyPr>
          <a:lstStyle/>
          <a:p>
            <a:pPr>
              <a:defRPr/>
            </a:pPr>
            <a:r>
              <a:rPr lang="tr-TR" sz="2400" b="1" dirty="0" err="1">
                <a:solidFill>
                  <a:srgbClr val="FFFFFF"/>
                </a:solidFill>
                <a:effectLst>
                  <a:outerShdw blurRad="38100" dist="38100" dir="2700000" algn="tl">
                    <a:srgbClr val="000000">
                      <a:alpha val="43137"/>
                    </a:srgbClr>
                  </a:outerShdw>
                </a:effectLst>
                <a:latin typeface="Raleway"/>
              </a:rPr>
              <a:t>Metalurji</a:t>
            </a:r>
            <a:r>
              <a:rPr lang="tr-TR" sz="2400" b="1" dirty="0">
                <a:solidFill>
                  <a:srgbClr val="FFFFFF"/>
                </a:solidFill>
                <a:effectLst>
                  <a:outerShdw blurRad="38100" dist="38100" dir="2700000" algn="tl">
                    <a:srgbClr val="000000">
                      <a:alpha val="43137"/>
                    </a:srgbClr>
                  </a:outerShdw>
                </a:effectLst>
                <a:latin typeface="Raleway"/>
              </a:rPr>
              <a:t> ve Malzeme Mühendisliği</a:t>
            </a:r>
          </a:p>
        </p:txBody>
      </p:sp>
      <p:sp>
        <p:nvSpPr>
          <p:cNvPr id="3" name="Dikdörtgen 2">
            <a:extLst>
              <a:ext uri="{FF2B5EF4-FFF2-40B4-BE49-F238E27FC236}">
                <a16:creationId xmlns:a16="http://schemas.microsoft.com/office/drawing/2014/main" xmlns="" id="{F088929D-0A46-4501-967C-A347CCF029CC}"/>
              </a:ext>
            </a:extLst>
          </p:cNvPr>
          <p:cNvSpPr/>
          <p:nvPr/>
        </p:nvSpPr>
        <p:spPr>
          <a:xfrm>
            <a:off x="5443875" y="3025898"/>
            <a:ext cx="4572000" cy="2031325"/>
          </a:xfrm>
          <a:prstGeom prst="rect">
            <a:avLst/>
          </a:prstGeom>
        </p:spPr>
        <p:txBody>
          <a:bodyPr>
            <a:spAutoFit/>
          </a:bodyPr>
          <a:lstStyle/>
          <a:p>
            <a:pPr algn="just">
              <a:defRPr/>
            </a:pPr>
            <a:r>
              <a:rPr lang="tr-TR" altLang="tr-TR" dirty="0"/>
              <a:t>gibi doğal veya doğal olmayan malzemelerin özelliklerini </a:t>
            </a:r>
            <a:r>
              <a:rPr lang="tr-TR" altLang="tr-TR" b="1" u="sng" dirty="0"/>
              <a:t>makine, tıp, elektronik, otomotiv, kimya, inşaat, tekstil</a:t>
            </a:r>
            <a:r>
              <a:rPr lang="tr-TR" altLang="tr-TR" dirty="0"/>
              <a:t> ve diğer alanlarda kullanılmak üzere geliştiren ve bu malzemeleri üreten </a:t>
            </a:r>
            <a:r>
              <a:rPr lang="tr-TR" altLang="tr-TR" dirty="0" err="1"/>
              <a:t>disiplinlerarası</a:t>
            </a:r>
            <a:r>
              <a:rPr lang="tr-TR" altLang="tr-TR" dirty="0"/>
              <a:t> bir bilim ve mühendislik dalıdır.</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4819" y="362081"/>
            <a:ext cx="1932140" cy="1883837"/>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493404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30</a:t>
            </a:fld>
            <a:endParaRPr lang="tr-TR"/>
          </a:p>
        </p:txBody>
      </p:sp>
      <p:sp>
        <p:nvSpPr>
          <p:cNvPr id="2" name="İçerik Yer Tutucusu 1"/>
          <p:cNvSpPr>
            <a:spLocks noGrp="1"/>
          </p:cNvSpPr>
          <p:nvPr>
            <p:ph idx="4294967295"/>
          </p:nvPr>
        </p:nvSpPr>
        <p:spPr>
          <a:xfrm>
            <a:off x="6528619" y="1813028"/>
            <a:ext cx="4977581" cy="4754921"/>
          </a:xfrm>
        </p:spPr>
        <p:txBody>
          <a:bodyPr>
            <a:normAutofit/>
          </a:bodyPr>
          <a:lstStyle/>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Danışman</a:t>
            </a:r>
            <a:r>
              <a:rPr lang="tr-TR" altLang="tr-TR" sz="1800" dirty="0"/>
              <a:t>: </a:t>
            </a:r>
          </a:p>
          <a:p>
            <a:pPr marL="0" indent="0" algn="r">
              <a:spcBef>
                <a:spcPts val="0"/>
              </a:spcBef>
              <a:buNone/>
            </a:pPr>
            <a:r>
              <a:rPr lang="tr-TR" altLang="tr-TR" sz="1800" dirty="0"/>
              <a:t>Öğrencinin ders kaydı, ders ekle-sil kontrolü vb. akademik konularla ilgili sorunlarını çözmede başvuracağı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Anabilim Dalı Başkanı</a:t>
            </a:r>
            <a:r>
              <a:rPr lang="tr-TR" altLang="tr-TR" sz="1800" dirty="0"/>
              <a:t>:</a:t>
            </a:r>
          </a:p>
          <a:p>
            <a:pPr marL="0" indent="0" algn="r">
              <a:spcBef>
                <a:spcPts val="0"/>
              </a:spcBef>
              <a:buNone/>
            </a:pPr>
            <a:r>
              <a:rPr lang="tr-TR" altLang="tr-TR" sz="1800" dirty="0"/>
              <a:t>Ders dağılımını yapmak, ders programını hazırlamak, danışmanla çözülemeyen durumlarda ve rapor alma, kayıt dondurma gibi durumlarda danışmanın aracılığıyla işleri yürüten yetkilidir.</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The requirements for a good history teacher | History Tech"/>
          <p:cNvPicPr>
            <a:picLocks noChangeAspect="1"/>
          </p:cNvPicPr>
          <p:nvPr/>
        </p:nvPicPr>
        <p:blipFill rotWithShape="1">
          <a:blip r:embed="rId2">
            <a:extLst>
              <a:ext uri="{28A0092B-C50C-407E-A947-70E740481C1C}">
                <a14:useLocalDpi xmlns:a14="http://schemas.microsoft.com/office/drawing/2010/main" val="0"/>
              </a:ext>
            </a:extLst>
          </a:blip>
          <a:srcRect l="35726"/>
          <a:stretch/>
        </p:blipFill>
        <p:spPr>
          <a:xfrm>
            <a:off x="1170040" y="1813028"/>
            <a:ext cx="4173987" cy="4318532"/>
          </a:xfrm>
          <a:prstGeom prst="rect">
            <a:avLst/>
          </a:prstGeom>
        </p:spPr>
      </p:pic>
    </p:spTree>
    <p:extLst>
      <p:ext uri="{BB962C8B-B14F-4D97-AF65-F5344CB8AC3E}">
        <p14:creationId xmlns:p14="http://schemas.microsoft.com/office/powerpoint/2010/main" val="19984520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911645" y="2256528"/>
            <a:ext cx="5594555" cy="3831818"/>
          </a:xfrm>
          <a:prstGeom prst="rect">
            <a:avLst/>
          </a:prstGeom>
        </p:spPr>
        <p:txBody>
          <a:bodyPr wrap="square">
            <a:spAutoFit/>
          </a:bodyPr>
          <a:lstStyle/>
          <a:p>
            <a:pPr marL="342900" indent="-342900" algn="r">
              <a:lnSpc>
                <a:spcPct val="150000"/>
              </a:lnSpc>
              <a:buClr>
                <a:schemeClr val="accent1"/>
              </a:buClr>
              <a:buFont typeface="Wingdings" panose="05000000000000000000" pitchFamily="2" charset="2"/>
              <a:buChar char="ü"/>
            </a:pPr>
            <a:r>
              <a:rPr lang="tr-TR" altLang="tr-TR" b="1" dirty="0"/>
              <a:t>Bölüm Sekreterliği:</a:t>
            </a:r>
          </a:p>
          <a:p>
            <a:pPr algn="r">
              <a:lnSpc>
                <a:spcPct val="150000"/>
              </a:lnSpc>
              <a:buClr>
                <a:schemeClr val="accent1"/>
              </a:buClr>
            </a:pPr>
            <a:r>
              <a:rPr lang="tr-TR" altLang="tr-TR" dirty="0"/>
              <a:t>Mazeret kaydı-Mazeret sınavları, yaz okulları için dışardan ders almak ve ders kodlama hataları gibi konularda dilekçelerin teslim edildiği birimdir.</a:t>
            </a:r>
          </a:p>
          <a:p>
            <a:pPr marL="285750" indent="-285750" algn="r">
              <a:lnSpc>
                <a:spcPct val="150000"/>
              </a:lnSpc>
              <a:buClr>
                <a:schemeClr val="accent1"/>
              </a:buClr>
              <a:buFont typeface="Wingdings" panose="05000000000000000000" pitchFamily="2" charset="2"/>
              <a:buChar char="ü"/>
            </a:pPr>
            <a:r>
              <a:rPr lang="tr-TR" altLang="tr-TR" b="1" dirty="0"/>
              <a:t>Yazı İşleri:</a:t>
            </a:r>
          </a:p>
          <a:p>
            <a:pPr algn="r">
              <a:lnSpc>
                <a:spcPct val="150000"/>
              </a:lnSpc>
              <a:buClr>
                <a:schemeClr val="accent1"/>
              </a:buClr>
            </a:pPr>
            <a:r>
              <a:rPr lang="tr-TR" altLang="tr-TR" dirty="0"/>
              <a:t>Muafiyet, ders silme-ekleme, not düzeltmeleri </a:t>
            </a:r>
            <a:r>
              <a:rPr lang="tr-TR" altLang="tr-TR" dirty="0" err="1"/>
              <a:t>vb</a:t>
            </a:r>
            <a:r>
              <a:rPr lang="tr-TR" altLang="tr-TR" dirty="0"/>
              <a:t> gibi yönetim kuruluna girmesi gereken evrakların takibi, Soyadı değişikliği ile ilgili dilekçenin verildiği birimdir.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31</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Receptionist - Wikipedi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068" y="2617407"/>
            <a:ext cx="3835063" cy="3110060"/>
          </a:xfrm>
          <a:prstGeom prst="rect">
            <a:avLst/>
          </a:prstGeom>
        </p:spPr>
      </p:pic>
    </p:spTree>
    <p:extLst>
      <p:ext uri="{BB962C8B-B14F-4D97-AF65-F5344CB8AC3E}">
        <p14:creationId xmlns:p14="http://schemas.microsoft.com/office/powerpoint/2010/main" val="5516442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aşlık 3"/>
          <p:cNvSpPr>
            <a:spLocks noGrp="1"/>
          </p:cNvSpPr>
          <p:nvPr>
            <p:ph type="subTitle" idx="1"/>
          </p:nvPr>
        </p:nvSpPr>
        <p:spPr>
          <a:xfrm>
            <a:off x="3800267" y="3178298"/>
            <a:ext cx="7020133" cy="1008112"/>
          </a:xfrm>
        </p:spPr>
        <p:txBody>
          <a:bodyPr>
            <a:normAutofit/>
          </a:bodyPr>
          <a:lstStyle/>
          <a:p>
            <a:pPr algn="r"/>
            <a:r>
              <a:rPr lang="tr-TR" dirty="0"/>
              <a:t>Ayrıntılı bilgiyi; </a:t>
            </a:r>
            <a:r>
              <a:rPr lang="tr-TR" dirty="0">
                <a:hlinkClick r:id="rId2"/>
              </a:rPr>
              <a:t>http://www.pau.edu.tr/oidb/tr/sayfa/yonetmelik</a:t>
            </a:r>
            <a:r>
              <a:rPr lang="tr-TR" dirty="0"/>
              <a:t> adresinden alabilirsiniz.</a:t>
            </a:r>
          </a:p>
        </p:txBody>
      </p:sp>
      <p:sp>
        <p:nvSpPr>
          <p:cNvPr id="5" name="Başlık 1"/>
          <p:cNvSpPr txBox="1">
            <a:spLocks/>
          </p:cNvSpPr>
          <p:nvPr/>
        </p:nvSpPr>
        <p:spPr>
          <a:xfrm>
            <a:off x="2209800" y="1978553"/>
            <a:ext cx="8610600" cy="66649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r"/>
            <a:r>
              <a:rPr lang="tr-TR" altLang="tr-TR" sz="3600" b="1" i="1" dirty="0">
                <a:solidFill>
                  <a:schemeClr val="tx2"/>
                </a:solidFill>
              </a:rPr>
              <a:t>ÖN</a:t>
            </a:r>
            <a:r>
              <a:rPr lang="de-DE" altLang="tr-TR" sz="3600" b="1" i="1" dirty="0">
                <a:solidFill>
                  <a:schemeClr val="tx2"/>
                </a:solidFill>
              </a:rPr>
              <a:t>LİSANS</a:t>
            </a:r>
            <a:r>
              <a:rPr lang="tr-TR" altLang="tr-TR" sz="3600" b="1" i="1" dirty="0">
                <a:solidFill>
                  <a:schemeClr val="tx2"/>
                </a:solidFill>
              </a:rPr>
              <a:t> VE LİSANS </a:t>
            </a:r>
            <a:r>
              <a:rPr lang="de-DE" altLang="tr-TR" sz="3600" b="1" i="1" dirty="0">
                <a:solidFill>
                  <a:schemeClr val="tx2"/>
                </a:solidFill>
              </a:rPr>
              <a:t>YÖNETMELİĞİ</a:t>
            </a:r>
            <a:endParaRPr lang="tr-TR" sz="3600" b="1" i="1" dirty="0"/>
          </a:p>
        </p:txBody>
      </p:sp>
      <p:pic>
        <p:nvPicPr>
          <p:cNvPr id="6" name="Resim 5" descr="Introducing the Blockchain Token Securities &lt;strong&gt;Law&lt;/strong&gt; Framewo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497" y="2513009"/>
            <a:ext cx="2511672" cy="1673401"/>
          </a:xfrm>
          <a:prstGeom prst="rect">
            <a:avLst/>
          </a:prstGeom>
        </p:spPr>
      </p:pic>
    </p:spTree>
    <p:extLst>
      <p:ext uri="{BB962C8B-B14F-4D97-AF65-F5344CB8AC3E}">
        <p14:creationId xmlns:p14="http://schemas.microsoft.com/office/powerpoint/2010/main" val="29698348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33</a:t>
            </a:fld>
            <a:endParaRPr lang="tr-TR"/>
          </a:p>
        </p:txBody>
      </p:sp>
      <p:sp>
        <p:nvSpPr>
          <p:cNvPr id="7" name="Metin kutusu 6"/>
          <p:cNvSpPr txBox="1"/>
          <p:nvPr/>
        </p:nvSpPr>
        <p:spPr>
          <a:xfrm>
            <a:off x="1838632" y="5376399"/>
            <a:ext cx="9667568" cy="1015663"/>
          </a:xfrm>
          <a:prstGeom prst="rect">
            <a:avLst/>
          </a:prstGeom>
          <a:noFill/>
        </p:spPr>
        <p:txBody>
          <a:bodyPr wrap="square" rtlCol="0">
            <a:spAutoFit/>
          </a:bodyPr>
          <a:lstStyle/>
          <a:p>
            <a:pPr algn="r"/>
            <a:r>
              <a:rPr lang="tr-TR" sz="2000" dirty="0"/>
              <a:t>Akademik takvim, üniversitelerin kayıt yenileme, ders ekle-sil, oryantasyon programı, akademik konular ile ilgili son başvuru tarihleri, sınav başlangıç-bitiş tarihleri ve resmi tatil günleri vb. bilgileri içeren takvimdir.</a:t>
            </a:r>
          </a:p>
        </p:txBody>
      </p:sp>
      <p:pic>
        <p:nvPicPr>
          <p:cNvPr id="3" name="Resim 2">
            <a:extLst>
              <a:ext uri="{FF2B5EF4-FFF2-40B4-BE49-F238E27FC236}">
                <a16:creationId xmlns:a16="http://schemas.microsoft.com/office/drawing/2014/main" xmlns="" id="{DBD83B47-F17D-4AAE-A32B-B06872F86383}"/>
              </a:ext>
            </a:extLst>
          </p:cNvPr>
          <p:cNvPicPr>
            <a:picLocks noChangeAspect="1"/>
          </p:cNvPicPr>
          <p:nvPr/>
        </p:nvPicPr>
        <p:blipFill rotWithShape="1">
          <a:blip r:embed="rId2"/>
          <a:srcRect t="4382" b="15642"/>
          <a:stretch/>
        </p:blipFill>
        <p:spPr>
          <a:xfrm>
            <a:off x="3541645" y="1861610"/>
            <a:ext cx="7964555" cy="3193774"/>
          </a:xfrm>
          <a:prstGeom prst="rect">
            <a:avLst/>
          </a:prstGeom>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Akademik takvim</a:t>
            </a:r>
          </a:p>
        </p:txBody>
      </p:sp>
    </p:spTree>
    <p:extLst>
      <p:ext uri="{BB962C8B-B14F-4D97-AF65-F5344CB8AC3E}">
        <p14:creationId xmlns:p14="http://schemas.microsoft.com/office/powerpoint/2010/main" val="37060921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5063612" y="2209800"/>
            <a:ext cx="6594987" cy="3955025"/>
          </a:xfrm>
        </p:spPr>
        <p:txBody>
          <a:bodyPr>
            <a:normAutofit/>
          </a:bodyPr>
          <a:lstStyle/>
          <a:p>
            <a:pPr marL="0" indent="0" algn="r">
              <a:buNone/>
            </a:pPr>
            <a:endParaRPr lang="tr-TR" sz="1800" dirty="0"/>
          </a:p>
          <a:p>
            <a:pPr marL="0" indent="0" algn="r">
              <a:buNone/>
            </a:pPr>
            <a:r>
              <a:rPr lang="tr-TR" sz="1800" dirty="0"/>
              <a:t>Pusula Bilgi Sistemi, tüm uygulamalara tek bir kullanıcı adı ve şifre ile erişebilmeyi sağlayan ortak kimlik doğrulama platformudur.</a:t>
            </a:r>
          </a:p>
          <a:p>
            <a:pPr marL="0" indent="0" algn="r">
              <a:buNone/>
            </a:pPr>
            <a:r>
              <a:rPr lang="tr-TR" sz="1800" dirty="0"/>
              <a:t>Ders seçimlerinizi yapmak, notlarınıza (Öğrenci Bilgi Sistemi) ve e-postanıza bakmak için bu sistemi kullanabilirsiniz.</a:t>
            </a:r>
          </a:p>
          <a:p>
            <a:pPr marL="0" indent="0" algn="r">
              <a:buNone/>
            </a:pPr>
            <a:r>
              <a:rPr lang="tr-TR" sz="1800" b="1" dirty="0"/>
              <a:t>Giriş yapmak için:</a:t>
            </a:r>
            <a:r>
              <a:rPr lang="tr-TR" sz="1800" dirty="0">
                <a:hlinkClick r:id="rId2"/>
              </a:rPr>
              <a:t> </a:t>
            </a:r>
            <a:r>
              <a:rPr lang="tr-TR" sz="1800" dirty="0"/>
              <a:t> </a:t>
            </a:r>
            <a:r>
              <a:rPr lang="tr-TR" sz="1800" u="sng" dirty="0">
                <a:hlinkClick r:id="rId3"/>
              </a:rPr>
              <a:t>https://pusula.pau.edu.tr/</a:t>
            </a:r>
            <a:endParaRPr lang="tr-TR" sz="1800" u="sng" dirty="0"/>
          </a:p>
          <a:p>
            <a:pPr marL="0" indent="0" algn="r">
              <a:buNone/>
            </a:pPr>
            <a:r>
              <a:rPr lang="tr-TR" sz="1800" b="1" dirty="0"/>
              <a:t>Öğrenci toplulukları</a:t>
            </a:r>
            <a:r>
              <a:rPr lang="tr-TR" sz="1800" dirty="0"/>
              <a:t>nı SKS alt menüsünden inceleyebilir, üye olmak istediklerini seçebilirsin. Üye olduktan sonra toplulukları sosyal medyadan takip etmeyi ve tanışma toplantılarına gitmeyi unutmayınız.</a:t>
            </a:r>
          </a:p>
          <a:p>
            <a:pPr marL="0" indent="0" algn="r">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34</a:t>
            </a:fld>
            <a:endParaRPr lang="tr-TR"/>
          </a:p>
        </p:txBody>
      </p:sp>
      <p:pic>
        <p:nvPicPr>
          <p:cNvPr id="4" name="Resim 3"/>
          <p:cNvPicPr/>
          <p:nvPr/>
        </p:nvPicPr>
        <p:blipFill rotWithShape="1">
          <a:blip r:embed="rId4"/>
          <a:srcRect l="29881" t="12368" r="30155" b="12031"/>
          <a:stretch/>
        </p:blipFill>
        <p:spPr bwMode="auto">
          <a:xfrm>
            <a:off x="727587" y="2209800"/>
            <a:ext cx="3854246" cy="36674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PUSULA BİLGİ SİSTEMİ</a:t>
            </a:r>
          </a:p>
        </p:txBody>
      </p:sp>
    </p:spTree>
    <p:extLst>
      <p:ext uri="{BB962C8B-B14F-4D97-AF65-F5344CB8AC3E}">
        <p14:creationId xmlns:p14="http://schemas.microsoft.com/office/powerpoint/2010/main" val="33455862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73358"/>
            <a:ext cx="9282952" cy="4684643"/>
          </a:xfrm>
        </p:spPr>
        <p:txBody>
          <a:bodyPr>
            <a:noAutofit/>
          </a:bodyPr>
          <a:lstStyle/>
          <a:p>
            <a:pPr marL="0" indent="0" algn="r">
              <a:lnSpc>
                <a:spcPct val="100000"/>
              </a:lnSpc>
              <a:spcBef>
                <a:spcPts val="0"/>
              </a:spcBef>
              <a:buNone/>
            </a:pPr>
            <a:r>
              <a:rPr lang="tr-TR" altLang="tr-TR" sz="1600" dirty="0"/>
              <a:t>Öğrenciler </a:t>
            </a:r>
            <a:r>
              <a:rPr lang="tr-TR" altLang="tr-TR" sz="1600" b="1" dirty="0"/>
              <a:t>ilk ders kayıt işlemlerini kendileri</a:t>
            </a:r>
            <a:r>
              <a:rPr lang="tr-TR" altLang="tr-TR" sz="1600" b="1" dirty="0">
                <a:solidFill>
                  <a:srgbClr val="FF0000"/>
                </a:solidFill>
              </a:rPr>
              <a:t> </a:t>
            </a:r>
            <a:r>
              <a:rPr lang="tr-TR" altLang="tr-TR" sz="1600" dirty="0">
                <a:solidFill>
                  <a:schemeClr val="tx1"/>
                </a:solidFill>
              </a:rPr>
              <a:t>yapacaktır. </a:t>
            </a:r>
          </a:p>
          <a:p>
            <a:pPr marL="0" indent="0" algn="r">
              <a:lnSpc>
                <a:spcPct val="100000"/>
              </a:lnSpc>
              <a:spcBef>
                <a:spcPts val="0"/>
              </a:spcBef>
              <a:buNone/>
            </a:pPr>
            <a:r>
              <a:rPr lang="tr-TR" altLang="tr-TR" sz="1600" dirty="0">
                <a:solidFill>
                  <a:schemeClr val="tx1"/>
                </a:solidFill>
              </a:rPr>
              <a:t>Öğrenimleri süresince de </a:t>
            </a:r>
            <a:r>
              <a:rPr lang="tr-TR" altLang="tr-TR" sz="1600" u="sng" dirty="0">
                <a:solidFill>
                  <a:schemeClr val="tx1"/>
                </a:solidFill>
              </a:rPr>
              <a:t>güz ve bahar dönemleri başında</a:t>
            </a:r>
            <a:r>
              <a:rPr lang="tr-TR" altLang="tr-TR" sz="1600" dirty="0">
                <a:solidFill>
                  <a:schemeClr val="tx1"/>
                </a:solidFill>
              </a:rPr>
              <a:t>, </a:t>
            </a:r>
          </a:p>
          <a:p>
            <a:pPr marL="0" indent="0" algn="r">
              <a:lnSpc>
                <a:spcPct val="100000"/>
              </a:lnSpc>
              <a:spcBef>
                <a:spcPts val="0"/>
              </a:spcBef>
              <a:buNone/>
            </a:pPr>
            <a:r>
              <a:rPr lang="tr-TR" altLang="tr-TR" sz="1600" dirty="0">
                <a:solidFill>
                  <a:schemeClr val="tx1"/>
                </a:solidFill>
              </a:rPr>
              <a:t>akademik takvimde belirtilen süre içerisinde kayıt yenilemek zorundadırlar. </a:t>
            </a:r>
          </a:p>
          <a:p>
            <a:pPr marL="0" indent="0" algn="r">
              <a:lnSpc>
                <a:spcPct val="100000"/>
              </a:lnSpc>
              <a:spcBef>
                <a:spcPts val="0"/>
              </a:spcBef>
              <a:buNone/>
            </a:pPr>
            <a:endParaRPr lang="tr-TR" altLang="tr-TR" sz="1600" b="1" dirty="0">
              <a:solidFill>
                <a:schemeClr val="tx1"/>
              </a:solidFill>
            </a:endParaRPr>
          </a:p>
          <a:p>
            <a:pPr marL="0" indent="0" algn="r">
              <a:lnSpc>
                <a:spcPct val="100000"/>
              </a:lnSpc>
              <a:spcBef>
                <a:spcPts val="0"/>
              </a:spcBef>
              <a:buNone/>
            </a:pPr>
            <a:r>
              <a:rPr lang="tr-TR" altLang="tr-TR" sz="1600" b="1" dirty="0">
                <a:solidFill>
                  <a:schemeClr val="tx1"/>
                </a:solidFill>
              </a:rPr>
              <a:t>Kayıt yenileme işlemi:</a:t>
            </a:r>
          </a:p>
          <a:p>
            <a:pPr lvl="1" algn="r">
              <a:lnSpc>
                <a:spcPct val="100000"/>
              </a:lnSpc>
              <a:spcBef>
                <a:spcPts val="0"/>
              </a:spcBef>
              <a:buFont typeface="Wingdings" panose="05000000000000000000" pitchFamily="2" charset="2"/>
              <a:buChar char="Ø"/>
            </a:pPr>
            <a:r>
              <a:rPr lang="tr-TR" altLang="tr-TR" sz="1600" dirty="0"/>
              <a:t>Öğrenci katkı payı/öğrenim ücretinin ödenmesi </a:t>
            </a:r>
          </a:p>
          <a:p>
            <a:pPr marL="457200" lvl="1" indent="0" algn="r">
              <a:lnSpc>
                <a:spcPct val="100000"/>
              </a:lnSpc>
              <a:spcBef>
                <a:spcPts val="0"/>
              </a:spcBef>
              <a:buNone/>
            </a:pPr>
            <a:r>
              <a:rPr lang="tr-TR" altLang="tr-TR" sz="1600" dirty="0"/>
              <a:t>(</a:t>
            </a:r>
            <a:r>
              <a:rPr lang="tr-TR" altLang="tr-TR" sz="1600" b="1" u="sng" dirty="0"/>
              <a:t>2. öğretim öğrencileri ve öğrencinin ikinci kazandığı üniversite ise</a:t>
            </a:r>
            <a:r>
              <a:rPr lang="tr-TR" altLang="tr-TR" sz="1600" dirty="0"/>
              <a:t>)</a:t>
            </a:r>
          </a:p>
          <a:p>
            <a:pPr lvl="1" algn="r">
              <a:lnSpc>
                <a:spcPct val="100000"/>
              </a:lnSpc>
              <a:spcBef>
                <a:spcPts val="0"/>
              </a:spcBef>
              <a:buFont typeface="Wingdings" panose="05000000000000000000" pitchFamily="2" charset="2"/>
              <a:buChar char="Ø"/>
            </a:pPr>
            <a:endParaRPr lang="tr-TR" altLang="tr-TR" sz="1600" dirty="0"/>
          </a:p>
          <a:p>
            <a:pPr marL="457200" lvl="1" indent="0" algn="r">
              <a:lnSpc>
                <a:spcPct val="100000"/>
              </a:lnSpc>
              <a:spcBef>
                <a:spcPts val="0"/>
              </a:spcBef>
              <a:buNone/>
            </a:pPr>
            <a:r>
              <a:rPr lang="tr-TR" altLang="tr-TR" sz="1600" b="1" dirty="0"/>
              <a:t>Ders kaydı:</a:t>
            </a:r>
          </a:p>
          <a:p>
            <a:pPr marL="0" indent="0" algn="r">
              <a:lnSpc>
                <a:spcPct val="100000"/>
              </a:lnSpc>
              <a:spcBef>
                <a:spcPts val="0"/>
              </a:spcBef>
              <a:buNone/>
            </a:pPr>
            <a:r>
              <a:rPr lang="tr-TR" sz="1600" dirty="0"/>
              <a:t>https://pusula.pau.edu.tr adresine kullanıcı adı ve şifreniz ile </a:t>
            </a:r>
          </a:p>
          <a:p>
            <a:pPr marL="0" indent="0" algn="r">
              <a:lnSpc>
                <a:spcPct val="100000"/>
              </a:lnSpc>
              <a:spcBef>
                <a:spcPts val="0"/>
              </a:spcBef>
              <a:buNone/>
            </a:pPr>
            <a:r>
              <a:rPr lang="tr-TR" sz="1600" dirty="0"/>
              <a:t>giriş yaptıktan sonra size uygun olan menüden ders kayıtlarınızı yapabilirsiniz. </a:t>
            </a:r>
          </a:p>
          <a:p>
            <a:pPr marL="0" indent="0" algn="r">
              <a:lnSpc>
                <a:spcPct val="100000"/>
              </a:lnSpc>
              <a:spcBef>
                <a:spcPts val="0"/>
              </a:spcBef>
              <a:buNone/>
            </a:pPr>
            <a:r>
              <a:rPr lang="tr-TR" sz="1600" dirty="0"/>
              <a:t>Ders kayıtlarının nasıl yapılacağı ile ilgili videoyu Pamukkale Üniversitesi </a:t>
            </a:r>
          </a:p>
          <a:p>
            <a:pPr marL="0" indent="0" algn="r">
              <a:lnSpc>
                <a:spcPct val="100000"/>
              </a:lnSpc>
              <a:spcBef>
                <a:spcPts val="0"/>
              </a:spcBef>
              <a:buNone/>
            </a:pPr>
            <a:r>
              <a:rPr lang="tr-TR" sz="1600" dirty="0"/>
              <a:t>Youtube Kanalından izleyebilirsiniz. </a:t>
            </a:r>
            <a:r>
              <a:rPr lang="tr-TR" sz="1600" dirty="0">
                <a:hlinkClick r:id="rId2"/>
              </a:rPr>
              <a:t>https://www.youtube.com/watch?v=cQ2n1IOMPoY</a:t>
            </a:r>
            <a:r>
              <a:rPr lang="tr-TR" sz="1600" dirty="0"/>
              <a:t> </a:t>
            </a:r>
          </a:p>
          <a:p>
            <a:pPr algn="r">
              <a:lnSpc>
                <a:spcPct val="100000"/>
              </a:lnSpc>
              <a:spcBef>
                <a:spcPts val="0"/>
              </a:spcBef>
            </a:pPr>
            <a:endParaRPr lang="tr-TR" altLang="tr-TR" sz="1600" dirty="0"/>
          </a:p>
          <a:p>
            <a:pPr lvl="1" algn="r">
              <a:lnSpc>
                <a:spcPct val="100000"/>
              </a:lnSpc>
              <a:spcBef>
                <a:spcPts val="0"/>
              </a:spcBef>
              <a:buFont typeface="Wingdings" panose="05000000000000000000" pitchFamily="2" charset="2"/>
              <a:buChar char="Ø"/>
            </a:pPr>
            <a:r>
              <a:rPr lang="tr-TR" altLang="tr-TR" sz="1600" dirty="0"/>
              <a:t>Ekle-sil-onayla işlemlerinden oluşur. (26.09-28.09.2022)</a:t>
            </a:r>
            <a:endParaRPr lang="tr-TR" sz="16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35</a:t>
            </a:fld>
            <a:endParaRPr lang="tr-TR" dirty="0"/>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KAYIT YENİLEME</a:t>
            </a:r>
          </a:p>
        </p:txBody>
      </p:sp>
      <p:pic>
        <p:nvPicPr>
          <p:cNvPr id="7" name="Resim 6" descr="Online &lt;strong&gt;College&lt;/strong&gt; &lt;strong&gt;Registration&lt;/strong&gt; System - thesoftwareguy"/>
          <p:cNvPicPr>
            <a:picLocks noChangeAspect="1"/>
          </p:cNvPicPr>
          <p:nvPr/>
        </p:nvPicPr>
        <p:blipFill rotWithShape="1">
          <a:blip r:embed="rId3" cstate="print">
            <a:extLst>
              <a:ext uri="{28A0092B-C50C-407E-A947-70E740481C1C}">
                <a14:useLocalDpi xmlns:a14="http://schemas.microsoft.com/office/drawing/2010/main" val="0"/>
              </a:ext>
            </a:extLst>
          </a:blip>
          <a:srcRect l="56877"/>
          <a:stretch/>
        </p:blipFill>
        <p:spPr>
          <a:xfrm>
            <a:off x="459144" y="2173358"/>
            <a:ext cx="3223408" cy="2748116"/>
          </a:xfrm>
          <a:prstGeom prst="rect">
            <a:avLst/>
          </a:prstGeom>
        </p:spPr>
      </p:pic>
    </p:spTree>
    <p:extLst>
      <p:ext uri="{BB962C8B-B14F-4D97-AF65-F5344CB8AC3E}">
        <p14:creationId xmlns:p14="http://schemas.microsoft.com/office/powerpoint/2010/main" val="35769527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38200" y="2209801"/>
            <a:ext cx="10820400" cy="4024125"/>
          </a:xfrm>
        </p:spPr>
        <p:txBody>
          <a:bodyPr>
            <a:normAutofit/>
          </a:bodyPr>
          <a:lstStyle/>
          <a:p>
            <a:pPr marL="0" indent="0" algn="r">
              <a:spcBef>
                <a:spcPts val="0"/>
              </a:spcBef>
              <a:buNone/>
            </a:pPr>
            <a:r>
              <a:rPr lang="tr-TR" sz="1800" dirty="0"/>
              <a:t>Ders kaydınızı mümkünse cep telefonu ile yapmayınız. </a:t>
            </a:r>
          </a:p>
          <a:p>
            <a:pPr marL="0" indent="0" algn="r">
              <a:spcBef>
                <a:spcPts val="0"/>
              </a:spcBef>
              <a:buNone/>
            </a:pPr>
            <a:r>
              <a:rPr lang="tr-TR" sz="1800" dirty="0"/>
              <a:t>(İnternet kesintisi durumunda kaydınız olmamaktadır)</a:t>
            </a:r>
          </a:p>
          <a:p>
            <a:pPr marL="0" indent="0" algn="r">
              <a:spcBef>
                <a:spcPts val="0"/>
              </a:spcBef>
              <a:buNone/>
            </a:pPr>
            <a:endParaRPr lang="tr-TR" sz="1800" dirty="0"/>
          </a:p>
          <a:p>
            <a:pPr marL="0" indent="0" algn="r">
              <a:spcBef>
                <a:spcPts val="0"/>
              </a:spcBef>
              <a:buNone/>
            </a:pPr>
            <a:r>
              <a:rPr lang="tr-TR" sz="1800" dirty="0"/>
              <a:t>E-posta, cep telefonu gibi iletişim bilgilerinizi </a:t>
            </a:r>
          </a:p>
          <a:p>
            <a:pPr marL="0" indent="0" algn="r">
              <a:spcBef>
                <a:spcPts val="0"/>
              </a:spcBef>
              <a:buNone/>
            </a:pPr>
            <a:r>
              <a:rPr lang="tr-TR" sz="1800" dirty="0"/>
              <a:t>Pusula sistemine girerek güncelleyiniz.</a:t>
            </a:r>
          </a:p>
          <a:p>
            <a:pPr marL="0" indent="0" algn="r">
              <a:spcBef>
                <a:spcPts val="0"/>
              </a:spcBef>
              <a:buNone/>
            </a:pPr>
            <a:endParaRPr lang="tr-TR" sz="1800" dirty="0"/>
          </a:p>
          <a:p>
            <a:pPr marL="0" indent="0" algn="r">
              <a:spcBef>
                <a:spcPts val="0"/>
              </a:spcBef>
              <a:buNone/>
            </a:pPr>
            <a:r>
              <a:rPr lang="tr-TR" sz="1800" dirty="0"/>
              <a:t>Üniversite (@</a:t>
            </a:r>
            <a:r>
              <a:rPr lang="tr-TR" sz="1800" b="1" dirty="0" err="1"/>
              <a:t>pauedutr</a:t>
            </a:r>
            <a:r>
              <a:rPr lang="tr-TR" sz="1800" dirty="0"/>
              <a:t>), SKS (@</a:t>
            </a:r>
            <a:r>
              <a:rPr lang="tr-TR" sz="1800" b="1" dirty="0" err="1"/>
              <a:t>pausks</a:t>
            </a:r>
            <a:r>
              <a:rPr lang="tr-TR" sz="1800" dirty="0"/>
              <a:t>) ve </a:t>
            </a:r>
          </a:p>
          <a:p>
            <a:pPr marL="0" indent="0" algn="r">
              <a:spcBef>
                <a:spcPts val="0"/>
              </a:spcBef>
              <a:buNone/>
            </a:pPr>
            <a:r>
              <a:rPr lang="tr-TR" sz="1800" dirty="0"/>
              <a:t>PDREM (@</a:t>
            </a:r>
            <a:r>
              <a:rPr lang="tr-TR" sz="1800" b="1" dirty="0" err="1"/>
              <a:t>paupdrem</a:t>
            </a:r>
            <a:r>
              <a:rPr lang="tr-TR" sz="1800" dirty="0"/>
              <a:t>)’in </a:t>
            </a:r>
            <a:r>
              <a:rPr lang="tr-TR" sz="1800" dirty="0" err="1"/>
              <a:t>instagram</a:t>
            </a:r>
            <a:r>
              <a:rPr lang="tr-TR" sz="1800" dirty="0"/>
              <a:t> hesaplarını </a:t>
            </a:r>
          </a:p>
          <a:p>
            <a:pPr marL="0" indent="0" algn="r">
              <a:spcBef>
                <a:spcPts val="0"/>
              </a:spcBef>
              <a:buNone/>
            </a:pPr>
            <a:r>
              <a:rPr lang="tr-TR" sz="1800" dirty="0"/>
              <a:t>takip etmek güncel gelişmelerden anında  </a:t>
            </a:r>
          </a:p>
          <a:p>
            <a:pPr marL="0" indent="0" algn="r">
              <a:spcBef>
                <a:spcPts val="0"/>
              </a:spcBef>
              <a:buNone/>
            </a:pPr>
            <a:r>
              <a:rPr lang="tr-TR" sz="1800" dirty="0"/>
              <a:t>haberdar olmanızı sağlayacaktır.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36</a:t>
            </a:fld>
            <a:endParaRPr lang="tr-TR"/>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hatırlatmalar</a:t>
            </a:r>
          </a:p>
        </p:txBody>
      </p:sp>
      <p:pic>
        <p:nvPicPr>
          <p:cNvPr id="7" name="Resim 6"/>
          <p:cNvPicPr>
            <a:picLocks noChangeAspect="1"/>
          </p:cNvPicPr>
          <p:nvPr/>
        </p:nvPicPr>
        <p:blipFill rotWithShape="1">
          <a:blip r:embed="rId2"/>
          <a:srcRect l="23548" t="9785" r="23065" b="4013"/>
          <a:stretch/>
        </p:blipFill>
        <p:spPr>
          <a:xfrm>
            <a:off x="763816" y="2015612"/>
            <a:ext cx="4568367" cy="41492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855963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ÖĞRENİM KATKI ÜCRETİ</a:t>
            </a:r>
            <a:endParaRPr lang="tr-TR" sz="3600" b="1" i="1" dirty="0"/>
          </a:p>
        </p:txBody>
      </p:sp>
      <p:sp>
        <p:nvSpPr>
          <p:cNvPr id="2" name="İçerik Yer Tutucusu 1"/>
          <p:cNvSpPr>
            <a:spLocks noGrp="1"/>
          </p:cNvSpPr>
          <p:nvPr>
            <p:ph idx="1"/>
          </p:nvPr>
        </p:nvSpPr>
        <p:spPr>
          <a:xfrm>
            <a:off x="4886632" y="2075649"/>
            <a:ext cx="6619568" cy="4024125"/>
          </a:xfrm>
        </p:spPr>
        <p:txBody>
          <a:bodyPr>
            <a:normAutofit/>
          </a:bodyPr>
          <a:lstStyle/>
          <a:p>
            <a:pPr marL="0" indent="0" algn="r">
              <a:buNone/>
            </a:pPr>
            <a:r>
              <a:rPr lang="tr-TR" altLang="tr-TR" sz="1800" dirty="0"/>
              <a:t>İkinci öğretim öğrencileri ve öğrencinin kazandığı ikinci üniversite ise harç ücreti ödemesi gerekmektedir.  Öğrenim ücretini iki taksit halinde güz ve bahar dönemlerinden önce, belirtilen süre içerisinde öder. </a:t>
            </a:r>
          </a:p>
          <a:p>
            <a:pPr marL="0" indent="0" algn="r">
              <a:buNone/>
            </a:pPr>
            <a:endParaRPr lang="tr-TR" altLang="tr-TR" sz="1800" dirty="0"/>
          </a:p>
          <a:p>
            <a:pPr marL="0" indent="0" algn="r">
              <a:buNone/>
            </a:pPr>
            <a:r>
              <a:rPr lang="tr-TR" altLang="tr-TR" sz="1800" dirty="0"/>
              <a:t>Harcı zamanında ödemeyen öğrenciler kayıt yaptıramaz.</a:t>
            </a:r>
          </a:p>
          <a:p>
            <a:pPr marL="0" indent="0" algn="r">
              <a:buNone/>
            </a:pPr>
            <a:endParaRPr lang="tr-TR" altLang="tr-TR" sz="1800" dirty="0"/>
          </a:p>
          <a:p>
            <a:pPr marL="0" indent="0" algn="r">
              <a:buNone/>
            </a:pPr>
            <a:r>
              <a:rPr lang="tr-TR" altLang="tr-TR" sz="1800" b="1" dirty="0"/>
              <a:t>Güz Dönemi Harç Ücreti Ödeme Tarihleri: </a:t>
            </a:r>
          </a:p>
          <a:p>
            <a:pPr marL="0" indent="0" algn="r">
              <a:buNone/>
            </a:pPr>
            <a:r>
              <a:rPr lang="tr-TR" sz="1800" dirty="0"/>
              <a:t>16-22 Eylül 2023	</a:t>
            </a:r>
          </a:p>
          <a:p>
            <a:pPr marL="0" indent="0" algn="r">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37</a:t>
            </a:fld>
            <a:endParaRPr lang="tr-TR"/>
          </a:p>
        </p:txBody>
      </p:sp>
      <p:pic>
        <p:nvPicPr>
          <p:cNvPr id="5" name="Resim 4" descr="Icon Calendar Stylized Vector · Free image on Pixaba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865" y="2075649"/>
            <a:ext cx="2762057" cy="2632586"/>
          </a:xfrm>
          <a:prstGeom prst="rect">
            <a:avLst/>
          </a:prstGeom>
        </p:spPr>
      </p:pic>
    </p:spTree>
    <p:extLst>
      <p:ext uri="{BB962C8B-B14F-4D97-AF65-F5344CB8AC3E}">
        <p14:creationId xmlns:p14="http://schemas.microsoft.com/office/powerpoint/2010/main" val="33399609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DERS KAYDI </a:t>
            </a:r>
            <a:endParaRPr lang="tr-TR" sz="3600" b="1" i="1" dirty="0"/>
          </a:p>
        </p:txBody>
      </p:sp>
      <p:sp>
        <p:nvSpPr>
          <p:cNvPr id="2" name="İçerik Yer Tutucusu 1"/>
          <p:cNvSpPr>
            <a:spLocks noGrp="1"/>
          </p:cNvSpPr>
          <p:nvPr>
            <p:ph idx="1"/>
          </p:nvPr>
        </p:nvSpPr>
        <p:spPr>
          <a:xfrm>
            <a:off x="6414248" y="2075649"/>
            <a:ext cx="5091952" cy="3340893"/>
          </a:xfrm>
        </p:spPr>
        <p:txBody>
          <a:bodyPr>
            <a:normAutofit/>
          </a:bodyPr>
          <a:lstStyle/>
          <a:p>
            <a:pPr marL="0" indent="0" algn="r">
              <a:buNone/>
            </a:pPr>
            <a:r>
              <a:rPr lang="de-DE" altLang="tr-TR" sz="1800" dirty="0" err="1">
                <a:solidFill>
                  <a:schemeClr val="tx1"/>
                </a:solidFill>
              </a:rPr>
              <a:t>Öğrenci</a:t>
            </a:r>
            <a:r>
              <a:rPr lang="tr-TR" altLang="tr-TR" sz="1800" dirty="0" err="1">
                <a:solidFill>
                  <a:schemeClr val="tx1"/>
                </a:solidFill>
              </a:rPr>
              <a:t>ler</a:t>
            </a:r>
            <a:r>
              <a:rPr lang="de-DE" altLang="tr-TR" sz="1800" dirty="0">
                <a:solidFill>
                  <a:schemeClr val="tx1"/>
                </a:solidFill>
              </a:rPr>
              <a:t> </a:t>
            </a:r>
            <a:r>
              <a:rPr lang="de-DE" altLang="tr-TR" sz="1800" dirty="0" err="1">
                <a:solidFill>
                  <a:schemeClr val="tx1"/>
                </a:solidFill>
              </a:rPr>
              <a:t>yarıyıl</a:t>
            </a:r>
            <a:r>
              <a:rPr lang="de-DE" altLang="tr-TR" sz="1800" dirty="0">
                <a:solidFill>
                  <a:schemeClr val="tx1"/>
                </a:solidFill>
              </a:rPr>
              <a:t> </a:t>
            </a:r>
            <a:r>
              <a:rPr lang="de-DE" altLang="tr-TR" sz="1800" dirty="0" err="1">
                <a:solidFill>
                  <a:schemeClr val="tx1"/>
                </a:solidFill>
              </a:rPr>
              <a:t>başında</a:t>
            </a:r>
            <a:r>
              <a:rPr lang="de-DE" altLang="tr-TR" sz="1800" dirty="0">
                <a:solidFill>
                  <a:schemeClr val="tx1"/>
                </a:solidFill>
              </a:rPr>
              <a:t> </a:t>
            </a:r>
            <a:r>
              <a:rPr lang="de-DE" altLang="tr-TR" sz="1800" dirty="0" err="1">
                <a:solidFill>
                  <a:schemeClr val="tx1"/>
                </a:solidFill>
              </a:rPr>
              <a:t>programına</a:t>
            </a:r>
            <a:r>
              <a:rPr lang="de-DE" altLang="tr-TR" sz="1800" dirty="0">
                <a:solidFill>
                  <a:schemeClr val="tx1"/>
                </a:solidFill>
              </a:rPr>
              <a:t> </a:t>
            </a:r>
            <a:r>
              <a:rPr lang="de-DE" altLang="tr-TR" sz="1800" dirty="0" err="1">
                <a:solidFill>
                  <a:schemeClr val="tx1"/>
                </a:solidFill>
              </a:rPr>
              <a:t>başarısızlığı</a:t>
            </a:r>
            <a:r>
              <a:rPr lang="de-DE" altLang="tr-TR" sz="1800" dirty="0">
                <a:solidFill>
                  <a:schemeClr val="tx1"/>
                </a:solidFill>
              </a:rPr>
              <a:t> </a:t>
            </a:r>
            <a:r>
              <a:rPr lang="de-DE" altLang="tr-TR" sz="1800" dirty="0" err="1">
                <a:solidFill>
                  <a:schemeClr val="tx1"/>
                </a:solidFill>
              </a:rPr>
              <a:t>nedeniyle</a:t>
            </a:r>
            <a:r>
              <a:rPr lang="de-DE" altLang="tr-TR" sz="1800" dirty="0">
                <a:solidFill>
                  <a:schemeClr val="tx1"/>
                </a:solidFill>
              </a:rPr>
              <a:t> </a:t>
            </a:r>
            <a:r>
              <a:rPr lang="de-DE" altLang="tr-TR" sz="1800" dirty="0" err="1">
                <a:solidFill>
                  <a:schemeClr val="tx1"/>
                </a:solidFill>
              </a:rPr>
              <a:t>tekrarlamak</a:t>
            </a:r>
            <a:r>
              <a:rPr lang="de-DE" altLang="tr-TR" sz="1800" dirty="0">
                <a:solidFill>
                  <a:schemeClr val="tx1"/>
                </a:solidFill>
              </a:rPr>
              <a:t> </a:t>
            </a:r>
            <a:r>
              <a:rPr lang="de-DE" altLang="tr-TR" sz="1800" dirty="0" err="1">
                <a:solidFill>
                  <a:schemeClr val="tx1"/>
                </a:solidFill>
              </a:rPr>
              <a:t>ve</a:t>
            </a:r>
            <a:r>
              <a:rPr lang="de-DE" altLang="tr-TR" sz="1800" dirty="0">
                <a:solidFill>
                  <a:schemeClr val="tx1"/>
                </a:solidFill>
              </a:rPr>
              <a:t> </a:t>
            </a:r>
            <a:r>
              <a:rPr lang="tr-TR" altLang="tr-TR" sz="1800" dirty="0">
                <a:solidFill>
                  <a:schemeClr val="tx1"/>
                </a:solidFill>
              </a:rPr>
              <a:t>almak</a:t>
            </a:r>
            <a:r>
              <a:rPr lang="de-DE" altLang="tr-TR" sz="1800" dirty="0">
                <a:solidFill>
                  <a:schemeClr val="tx1"/>
                </a:solidFill>
              </a:rPr>
              <a:t> </a:t>
            </a:r>
            <a:r>
              <a:rPr lang="de-DE" altLang="tr-TR" sz="1800" dirty="0" err="1">
                <a:solidFill>
                  <a:schemeClr val="tx1"/>
                </a:solidFill>
              </a:rPr>
              <a:t>zorunda</a:t>
            </a:r>
            <a:r>
              <a:rPr lang="de-DE" altLang="tr-TR" sz="1800" dirty="0">
                <a:solidFill>
                  <a:schemeClr val="tx1"/>
                </a:solidFill>
              </a:rPr>
              <a:t> </a:t>
            </a:r>
            <a:r>
              <a:rPr lang="de-DE" altLang="tr-TR" sz="1800" dirty="0" err="1">
                <a:solidFill>
                  <a:schemeClr val="tx1"/>
                </a:solidFill>
              </a:rPr>
              <a:t>olduğu</a:t>
            </a:r>
            <a:r>
              <a:rPr lang="de-DE" altLang="tr-TR" sz="1800" dirty="0">
                <a:solidFill>
                  <a:schemeClr val="tx1"/>
                </a:solidFill>
              </a:rPr>
              <a:t> </a:t>
            </a:r>
            <a:r>
              <a:rPr lang="de-DE" altLang="tr-TR" sz="1800" dirty="0" err="1">
                <a:solidFill>
                  <a:schemeClr val="tx1"/>
                </a:solidFill>
              </a:rPr>
              <a:t>dersleri</a:t>
            </a:r>
            <a:r>
              <a:rPr lang="de-DE" altLang="tr-TR" sz="1800" dirty="0">
                <a:solidFill>
                  <a:schemeClr val="tx1"/>
                </a:solidFill>
              </a:rPr>
              <a:t> </a:t>
            </a:r>
            <a:r>
              <a:rPr lang="tr-TR" altLang="tr-TR" sz="1800" dirty="0">
                <a:solidFill>
                  <a:schemeClr val="tx1"/>
                </a:solidFill>
              </a:rPr>
              <a:t>eklemek</a:t>
            </a:r>
            <a:r>
              <a:rPr lang="de-DE" altLang="tr-TR" sz="1800" dirty="0">
                <a:solidFill>
                  <a:schemeClr val="tx1"/>
                </a:solidFill>
              </a:rPr>
              <a:t> </a:t>
            </a:r>
            <a:r>
              <a:rPr lang="de-DE" altLang="tr-TR" sz="1800" dirty="0" err="1">
                <a:solidFill>
                  <a:schemeClr val="tx1"/>
                </a:solidFill>
              </a:rPr>
              <a:t>zorundadı</a:t>
            </a:r>
            <a:r>
              <a:rPr lang="tr-TR" altLang="tr-TR" sz="1800" dirty="0">
                <a:solidFill>
                  <a:schemeClr val="tx1"/>
                </a:solidFill>
              </a:rPr>
              <a:t>r</a:t>
            </a:r>
            <a:r>
              <a:rPr lang="de-DE" altLang="tr-TR" sz="1800" dirty="0">
                <a:solidFill>
                  <a:schemeClr val="tx1"/>
                </a:solidFill>
              </a:rPr>
              <a:t>.</a:t>
            </a:r>
            <a:r>
              <a:rPr lang="tr-TR" altLang="tr-TR" sz="1800" dirty="0">
                <a:solidFill>
                  <a:schemeClr val="tx1"/>
                </a:solidFill>
              </a:rPr>
              <a:t> Bu işlem PAÜ </a:t>
            </a:r>
            <a:r>
              <a:rPr lang="tr-TR" altLang="tr-TR" sz="1800" dirty="0" err="1">
                <a:solidFill>
                  <a:schemeClr val="tx1"/>
                </a:solidFill>
              </a:rPr>
              <a:t>Pusula’daki</a:t>
            </a:r>
            <a:r>
              <a:rPr lang="tr-TR" altLang="tr-TR" sz="1800" dirty="0">
                <a:solidFill>
                  <a:schemeClr val="tx1"/>
                </a:solidFill>
              </a:rPr>
              <a:t> Öğrenci Bilgi Sistemi’nden yapılır ve dersler seçildikten sonra danışman tarafından onaylanması gerekir.</a:t>
            </a:r>
          </a:p>
          <a:p>
            <a:pPr marL="0" indent="0" algn="r">
              <a:buNone/>
            </a:pPr>
            <a:endParaRPr lang="tr-TR" sz="1800" dirty="0">
              <a:solidFill>
                <a:schemeClr val="tx1"/>
              </a:solidFill>
            </a:endParaRPr>
          </a:p>
          <a:p>
            <a:pPr marL="0" indent="0" algn="r">
              <a:buNone/>
            </a:pPr>
            <a:r>
              <a:rPr lang="tr-TR" sz="1800" dirty="0">
                <a:solidFill>
                  <a:schemeClr val="tx1"/>
                </a:solidFill>
              </a:rPr>
              <a:t>Zamanında ders kaydı yapamadığınızda ekle-sil döneminde dilekçe vermeniz gerekir.</a:t>
            </a:r>
          </a:p>
          <a:p>
            <a:pPr marL="0" indent="0" algn="r">
              <a:buNone/>
            </a:pPr>
            <a:endParaRPr 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38</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25709" r="4497"/>
          <a:stretch/>
        </p:blipFill>
        <p:spPr>
          <a:xfrm>
            <a:off x="983226" y="2057401"/>
            <a:ext cx="4660491" cy="3352625"/>
          </a:xfrm>
          <a:prstGeom prst="rect">
            <a:avLst/>
          </a:prstGeom>
        </p:spPr>
      </p:pic>
    </p:spTree>
    <p:extLst>
      <p:ext uri="{BB962C8B-B14F-4D97-AF65-F5344CB8AC3E}">
        <p14:creationId xmlns:p14="http://schemas.microsoft.com/office/powerpoint/2010/main" val="12660122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2057401"/>
            <a:ext cx="9762275" cy="4608511"/>
          </a:xfrm>
        </p:spPr>
        <p:txBody>
          <a:bodyPr>
            <a:normAutofit/>
          </a:bodyPr>
          <a:lstStyle/>
          <a:p>
            <a:pPr marL="0" indent="0">
              <a:lnSpc>
                <a:spcPct val="80000"/>
              </a:lnSpc>
              <a:buNone/>
            </a:pPr>
            <a:r>
              <a:rPr lang="tr-TR" altLang="tr-TR" sz="1800" dirty="0"/>
              <a:t>Ders seçiminde aşağıdaki sıralama dikkate alınır: </a:t>
            </a:r>
          </a:p>
          <a:p>
            <a:pPr>
              <a:lnSpc>
                <a:spcPct val="80000"/>
              </a:lnSpc>
            </a:pPr>
            <a:r>
              <a:rPr lang="tr-TR" altLang="tr-TR" sz="1800" dirty="0"/>
              <a:t>Önceki yarıyıllara ait derslerden alıp da başarısız olduğu dersler,</a:t>
            </a:r>
          </a:p>
          <a:p>
            <a:pPr>
              <a:lnSpc>
                <a:spcPct val="80000"/>
              </a:lnSpc>
            </a:pPr>
            <a:r>
              <a:rPr lang="tr-TR" altLang="tr-TR" sz="1800" dirty="0"/>
              <a:t>Önceki yarıyıllara ait daha önce almadığı dersler,</a:t>
            </a:r>
          </a:p>
          <a:p>
            <a:pPr>
              <a:lnSpc>
                <a:spcPct val="80000"/>
              </a:lnSpc>
            </a:pPr>
            <a:r>
              <a:rPr lang="tr-TR" altLang="tr-TR" sz="1800" dirty="0"/>
              <a:t>Bulunduğu yarıyıla ait derslerden alıp da başarısız olduğu dersler,</a:t>
            </a:r>
          </a:p>
          <a:p>
            <a:pPr>
              <a:lnSpc>
                <a:spcPct val="80000"/>
              </a:lnSpc>
            </a:pPr>
            <a:r>
              <a:rPr lang="tr-TR" altLang="tr-TR" sz="1800" dirty="0"/>
              <a:t>Bulunduğu yarıyıla ait daha önce almadığı dersler,</a:t>
            </a:r>
          </a:p>
          <a:p>
            <a:pPr>
              <a:lnSpc>
                <a:spcPct val="80000"/>
              </a:lnSpc>
            </a:pPr>
            <a:r>
              <a:rPr lang="tr-TR" altLang="tr-TR" sz="1800" dirty="0"/>
              <a:t>Bulunduğu yarıyılın bir üst yarıyılına ait alıp başarısız olduğu dersler,</a:t>
            </a:r>
          </a:p>
          <a:p>
            <a:pPr>
              <a:lnSpc>
                <a:spcPct val="80000"/>
              </a:lnSpc>
            </a:pPr>
            <a:r>
              <a:rPr lang="tr-TR" altLang="tr-TR" sz="1800" dirty="0"/>
              <a:t>Bulunduğu yarıyılın bir üst yarıyılına ait daha önce almadığı dersler,</a:t>
            </a:r>
          </a:p>
          <a:p>
            <a:pPr>
              <a:lnSpc>
                <a:spcPct val="80000"/>
              </a:lnSpc>
            </a:pPr>
            <a:r>
              <a:rPr lang="tr-TR" altLang="tr-TR" sz="1800" dirty="0"/>
              <a:t>Güz ve bahar yarıyıllarında en az 20 kredilik ders almak zorunludur.</a:t>
            </a:r>
          </a:p>
          <a:p>
            <a:pPr>
              <a:lnSpc>
                <a:spcPct val="80000"/>
              </a:lnSpc>
            </a:pPr>
            <a:r>
              <a:rPr lang="tr-TR" altLang="tr-TR" sz="1800" dirty="0"/>
              <a:t>Önkoşullu bir dersi seçebilmesi için, o derse önkoşul olan ders/dersleri daha önce almış ve en az koşullu geçer not almış olması gerekir.</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39</a:t>
            </a:fld>
            <a:endParaRPr lang="tr-TR"/>
          </a:p>
        </p:txBody>
      </p:sp>
      <p:sp>
        <p:nvSpPr>
          <p:cNvPr id="6" name="Başlık 2"/>
          <p:cNvSpPr>
            <a:spLocks noGrp="1"/>
          </p:cNvSpPr>
          <p:nvPr>
            <p:ph type="title"/>
          </p:nvPr>
        </p:nvSpPr>
        <p:spPr>
          <a:xfrm>
            <a:off x="2895600" y="764373"/>
            <a:ext cx="8610600" cy="1293028"/>
          </a:xfrm>
        </p:spPr>
        <p:txBody>
          <a:bodyPr>
            <a:normAutofit/>
          </a:bodyPr>
          <a:lstStyle/>
          <a:p>
            <a:r>
              <a:rPr lang="tr-TR" altLang="tr-TR" sz="3600" b="1" i="1" dirty="0"/>
              <a:t>DERS seçimi</a:t>
            </a:r>
            <a:endParaRPr lang="tr-TR" sz="3600" b="1" i="1" dirty="0"/>
          </a:p>
        </p:txBody>
      </p:sp>
      <p:pic>
        <p:nvPicPr>
          <p:cNvPr id="7" name="Resim 6" descr="&lt;strong&gt;Books&lt;/strong&gt; Education School · Free photo on Pixaba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9622" y="2281695"/>
            <a:ext cx="2849955" cy="2137467"/>
          </a:xfrm>
          <a:prstGeom prst="rect">
            <a:avLst/>
          </a:prstGeom>
        </p:spPr>
      </p:pic>
    </p:spTree>
    <p:extLst>
      <p:ext uri="{BB962C8B-B14F-4D97-AF65-F5344CB8AC3E}">
        <p14:creationId xmlns:p14="http://schemas.microsoft.com/office/powerpoint/2010/main" val="1520521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xmlns="" id="{8BCF4D1A-4AEB-4AEC-9CEE-0E8D4F13472A}"/>
              </a:ext>
            </a:extLst>
          </p:cNvPr>
          <p:cNvSpPr/>
          <p:nvPr/>
        </p:nvSpPr>
        <p:spPr>
          <a:xfrm>
            <a:off x="1944194" y="1596246"/>
            <a:ext cx="9289032" cy="4708981"/>
          </a:xfrm>
          <a:prstGeom prst="rect">
            <a:avLst/>
          </a:prstGeom>
          <a:effectLst/>
        </p:spPr>
        <p:txBody>
          <a:bodyPr>
            <a:spAutoFit/>
          </a:bodyPr>
          <a:lstStyle/>
          <a:p>
            <a:pPr marL="342900" indent="-342900">
              <a:buFont typeface="Wingdings" pitchFamily="2" charset="2"/>
              <a:buChar char="v"/>
              <a:defRPr/>
            </a:pPr>
            <a:r>
              <a:rPr lang="tr-TR" sz="2000" dirty="0">
                <a:effectLst>
                  <a:glow rad="101600">
                    <a:schemeClr val="accent1">
                      <a:satMod val="175000"/>
                      <a:alpha val="40000"/>
                    </a:schemeClr>
                  </a:glow>
                  <a:outerShdw blurRad="50800" dist="38100" dir="5400000" algn="t" rotWithShape="0">
                    <a:prstClr val="black">
                      <a:alpha val="40000"/>
                    </a:prstClr>
                  </a:outerShdw>
                </a:effectLst>
                <a:latin typeface="+mj-lt"/>
              </a:rPr>
              <a:t>Demir-Çelik  ve demir dışı metal üretimi ile ilgili endüstriler</a:t>
            </a:r>
          </a:p>
          <a:p>
            <a:pPr marL="342900" indent="-342900">
              <a:buFont typeface="Wingdings" pitchFamily="2" charset="2"/>
              <a:buChar char="v"/>
              <a:defRPr/>
            </a:pPr>
            <a:r>
              <a:rPr lang="tr-TR" sz="2000" dirty="0">
                <a:effectLst>
                  <a:glow rad="101600">
                    <a:schemeClr val="accent1">
                      <a:satMod val="175000"/>
                      <a:alpha val="40000"/>
                    </a:schemeClr>
                  </a:glow>
                  <a:outerShdw blurRad="50800" dist="38100" dir="5400000" algn="t" rotWithShape="0">
                    <a:prstClr val="black">
                      <a:alpha val="40000"/>
                    </a:prstClr>
                  </a:outerShdw>
                </a:effectLst>
                <a:latin typeface="+mj-lt"/>
              </a:rPr>
              <a:t>Cam, seramik endüstrileri</a:t>
            </a:r>
          </a:p>
          <a:p>
            <a:pPr marL="342900" indent="-342900">
              <a:buFont typeface="Wingdings" pitchFamily="2" charset="2"/>
              <a:buChar char="v"/>
              <a:defRPr/>
            </a:pPr>
            <a:r>
              <a:rPr lang="tr-TR" sz="2000" dirty="0">
                <a:effectLst>
                  <a:glow rad="101600">
                    <a:schemeClr val="accent1">
                      <a:satMod val="175000"/>
                      <a:alpha val="40000"/>
                    </a:schemeClr>
                  </a:glow>
                  <a:outerShdw blurRad="50800" dist="38100" dir="5400000" algn="t" rotWithShape="0">
                    <a:prstClr val="black">
                      <a:alpha val="40000"/>
                    </a:prstClr>
                  </a:outerShdw>
                </a:effectLst>
                <a:latin typeface="+mj-lt"/>
              </a:rPr>
              <a:t>Savunma  ve havacılık sanayii</a:t>
            </a:r>
          </a:p>
          <a:p>
            <a:pPr marL="342900" indent="-342900">
              <a:buFont typeface="Wingdings" pitchFamily="2" charset="2"/>
              <a:buChar char="v"/>
              <a:defRPr/>
            </a:pPr>
            <a:r>
              <a:rPr lang="tr-TR" sz="2000" dirty="0">
                <a:effectLst>
                  <a:glow rad="101600">
                    <a:schemeClr val="accent1">
                      <a:satMod val="175000"/>
                      <a:alpha val="40000"/>
                    </a:schemeClr>
                  </a:glow>
                  <a:outerShdw blurRad="50800" dist="38100" dir="5400000" algn="t" rotWithShape="0">
                    <a:prstClr val="black">
                      <a:alpha val="40000"/>
                    </a:prstClr>
                  </a:outerShdw>
                </a:effectLst>
                <a:latin typeface="+mj-lt"/>
              </a:rPr>
              <a:t>Otomotiv ve otomotiv yan sanayii</a:t>
            </a:r>
          </a:p>
          <a:p>
            <a:pPr marL="342900" indent="-342900">
              <a:buFont typeface="Wingdings" pitchFamily="2" charset="2"/>
              <a:buChar char="v"/>
              <a:defRPr/>
            </a:pPr>
            <a:r>
              <a:rPr lang="tr-TR" sz="2000" dirty="0">
                <a:effectLst>
                  <a:glow rad="101600">
                    <a:schemeClr val="accent1">
                      <a:satMod val="175000"/>
                      <a:alpha val="40000"/>
                    </a:schemeClr>
                  </a:glow>
                  <a:outerShdw blurRad="50800" dist="38100" dir="5400000" algn="t" rotWithShape="0">
                    <a:prstClr val="black">
                      <a:alpha val="40000"/>
                    </a:prstClr>
                  </a:outerShdw>
                </a:effectLst>
                <a:latin typeface="+mj-lt"/>
              </a:rPr>
              <a:t>Gemi  imalat sanayii</a:t>
            </a:r>
          </a:p>
          <a:p>
            <a:pPr marL="342900" indent="-342900">
              <a:buFont typeface="Wingdings" pitchFamily="2" charset="2"/>
              <a:buChar char="v"/>
              <a:defRPr/>
            </a:pPr>
            <a:r>
              <a:rPr lang="tr-TR" sz="2000" dirty="0">
                <a:effectLst>
                  <a:glow rad="101600">
                    <a:schemeClr val="accent1">
                      <a:satMod val="175000"/>
                      <a:alpha val="40000"/>
                    </a:schemeClr>
                  </a:glow>
                  <a:outerShdw blurRad="50800" dist="38100" dir="5400000" algn="t" rotWithShape="0">
                    <a:prstClr val="black">
                      <a:alpha val="40000"/>
                    </a:prstClr>
                  </a:outerShdw>
                </a:effectLst>
                <a:latin typeface="+mj-lt"/>
              </a:rPr>
              <a:t>Plastik ve /veya </a:t>
            </a:r>
            <a:r>
              <a:rPr lang="tr-TR" sz="2000" dirty="0" err="1">
                <a:effectLst>
                  <a:glow rad="101600">
                    <a:schemeClr val="accent1">
                      <a:satMod val="175000"/>
                      <a:alpha val="40000"/>
                    </a:schemeClr>
                  </a:glow>
                  <a:outerShdw blurRad="50800" dist="38100" dir="5400000" algn="t" rotWithShape="0">
                    <a:prstClr val="black">
                      <a:alpha val="40000"/>
                    </a:prstClr>
                  </a:outerShdw>
                </a:effectLst>
                <a:latin typeface="+mj-lt"/>
              </a:rPr>
              <a:t>kompozit</a:t>
            </a:r>
            <a:r>
              <a:rPr lang="tr-TR" sz="2000" dirty="0">
                <a:effectLst>
                  <a:glow rad="101600">
                    <a:schemeClr val="accent1">
                      <a:satMod val="175000"/>
                      <a:alpha val="40000"/>
                    </a:schemeClr>
                  </a:glow>
                  <a:outerShdw blurRad="50800" dist="38100" dir="5400000" algn="t" rotWithShape="0">
                    <a:prstClr val="black">
                      <a:alpha val="40000"/>
                    </a:prstClr>
                  </a:outerShdw>
                </a:effectLst>
                <a:latin typeface="+mj-lt"/>
              </a:rPr>
              <a:t> malzemelerin üretimi</a:t>
            </a:r>
          </a:p>
          <a:p>
            <a:pPr marL="342900" indent="-342900">
              <a:buFont typeface="Wingdings" pitchFamily="2" charset="2"/>
              <a:buChar char="v"/>
              <a:defRPr/>
            </a:pPr>
            <a:r>
              <a:rPr lang="tr-TR" sz="2000" dirty="0">
                <a:effectLst>
                  <a:glow rad="101600">
                    <a:schemeClr val="accent1">
                      <a:satMod val="175000"/>
                      <a:alpha val="40000"/>
                    </a:schemeClr>
                  </a:glow>
                  <a:outerShdw blurRad="50800" dist="38100" dir="5400000" algn="t" rotWithShape="0">
                    <a:prstClr val="black">
                      <a:alpha val="40000"/>
                    </a:prstClr>
                  </a:outerShdw>
                </a:effectLst>
                <a:latin typeface="+mj-lt"/>
              </a:rPr>
              <a:t>Metal şekillendirme ve işleme sanayi</a:t>
            </a:r>
          </a:p>
          <a:p>
            <a:pPr marL="342900" indent="-342900">
              <a:buFont typeface="Wingdings" pitchFamily="2" charset="2"/>
              <a:buChar char="v"/>
              <a:defRPr/>
            </a:pPr>
            <a:r>
              <a:rPr lang="tr-TR" sz="2000" dirty="0">
                <a:effectLst>
                  <a:glow rad="101600">
                    <a:schemeClr val="accent1">
                      <a:satMod val="175000"/>
                      <a:alpha val="40000"/>
                    </a:schemeClr>
                  </a:glow>
                  <a:outerShdw blurRad="50800" dist="38100" dir="5400000" algn="t" rotWithShape="0">
                    <a:prstClr val="black">
                      <a:alpha val="40000"/>
                    </a:prstClr>
                  </a:outerShdw>
                </a:effectLst>
                <a:latin typeface="+mj-lt"/>
              </a:rPr>
              <a:t>Isıl işlem tesisleri</a:t>
            </a:r>
          </a:p>
          <a:p>
            <a:pPr marL="342900" indent="-342900">
              <a:buFont typeface="Wingdings" pitchFamily="2" charset="2"/>
              <a:buChar char="v"/>
              <a:defRPr/>
            </a:pPr>
            <a:r>
              <a:rPr lang="tr-TR" sz="2000" dirty="0">
                <a:effectLst>
                  <a:glow rad="101600">
                    <a:schemeClr val="accent1">
                      <a:satMod val="175000"/>
                      <a:alpha val="40000"/>
                    </a:schemeClr>
                  </a:glow>
                  <a:outerShdw blurRad="50800" dist="38100" dir="5400000" algn="t" rotWithShape="0">
                    <a:prstClr val="black">
                      <a:alpha val="40000"/>
                    </a:prstClr>
                  </a:outerShdw>
                </a:effectLst>
                <a:latin typeface="+mj-lt"/>
              </a:rPr>
              <a:t>Toz </a:t>
            </a:r>
            <a:r>
              <a:rPr lang="tr-TR" sz="2000" dirty="0" err="1">
                <a:effectLst>
                  <a:glow rad="101600">
                    <a:schemeClr val="accent1">
                      <a:satMod val="175000"/>
                      <a:alpha val="40000"/>
                    </a:schemeClr>
                  </a:glow>
                  <a:outerShdw blurRad="50800" dist="38100" dir="5400000" algn="t" rotWithShape="0">
                    <a:prstClr val="black">
                      <a:alpha val="40000"/>
                    </a:prstClr>
                  </a:outerShdw>
                </a:effectLst>
                <a:latin typeface="+mj-lt"/>
              </a:rPr>
              <a:t>metalurjisi</a:t>
            </a:r>
            <a:r>
              <a:rPr lang="tr-TR" sz="2000" dirty="0">
                <a:effectLst>
                  <a:glow rad="101600">
                    <a:schemeClr val="accent1">
                      <a:satMod val="175000"/>
                      <a:alpha val="40000"/>
                    </a:schemeClr>
                  </a:glow>
                  <a:outerShdw blurRad="50800" dist="38100" dir="5400000" algn="t" rotWithShape="0">
                    <a:prstClr val="black">
                      <a:alpha val="40000"/>
                    </a:prstClr>
                  </a:outerShdw>
                </a:effectLst>
                <a:latin typeface="+mj-lt"/>
              </a:rPr>
              <a:t> sanayii</a:t>
            </a:r>
          </a:p>
          <a:p>
            <a:pPr marL="342900" indent="-342900">
              <a:buFont typeface="Wingdings" pitchFamily="2" charset="2"/>
              <a:buChar char="v"/>
              <a:defRPr/>
            </a:pPr>
            <a:r>
              <a:rPr lang="tr-TR" sz="2000" dirty="0">
                <a:effectLst>
                  <a:glow rad="101600">
                    <a:schemeClr val="accent1">
                      <a:satMod val="175000"/>
                      <a:alpha val="40000"/>
                    </a:schemeClr>
                  </a:glow>
                  <a:outerShdw blurRad="50800" dist="38100" dir="5400000" algn="t" rotWithShape="0">
                    <a:prstClr val="black">
                      <a:alpha val="40000"/>
                    </a:prstClr>
                  </a:outerShdw>
                </a:effectLst>
                <a:latin typeface="+mj-lt"/>
              </a:rPr>
              <a:t>Yüzey işlemleri ve kaplama sanayii</a:t>
            </a:r>
          </a:p>
          <a:p>
            <a:pPr marL="342900" indent="-342900">
              <a:buFont typeface="Wingdings" pitchFamily="2" charset="2"/>
              <a:buChar char="v"/>
              <a:defRPr/>
            </a:pPr>
            <a:r>
              <a:rPr lang="tr-TR" sz="2000" dirty="0">
                <a:effectLst>
                  <a:glow rad="101600">
                    <a:schemeClr val="accent1">
                      <a:satMod val="175000"/>
                      <a:alpha val="40000"/>
                    </a:schemeClr>
                  </a:glow>
                  <a:outerShdw blurRad="50800" dist="38100" dir="5400000" algn="t" rotWithShape="0">
                    <a:prstClr val="black">
                      <a:alpha val="40000"/>
                    </a:prstClr>
                  </a:outerShdw>
                </a:effectLst>
                <a:latin typeface="+mj-lt"/>
              </a:rPr>
              <a:t>Elektrik-elektronik malzemelerinin üretimi</a:t>
            </a:r>
          </a:p>
          <a:p>
            <a:pPr marL="342900" indent="-342900">
              <a:buFont typeface="Wingdings" pitchFamily="2" charset="2"/>
              <a:buChar char="v"/>
              <a:defRPr/>
            </a:pPr>
            <a:r>
              <a:rPr lang="tr-TR" sz="2000" dirty="0">
                <a:effectLst>
                  <a:glow rad="101600">
                    <a:schemeClr val="accent1">
                      <a:satMod val="175000"/>
                      <a:alpha val="40000"/>
                    </a:schemeClr>
                  </a:glow>
                  <a:outerShdw blurRad="50800" dist="38100" dir="5400000" algn="t" rotWithShape="0">
                    <a:prstClr val="black">
                      <a:alpha val="40000"/>
                    </a:prstClr>
                  </a:outerShdw>
                </a:effectLst>
                <a:latin typeface="+mj-lt"/>
              </a:rPr>
              <a:t>Manyetik malzemelerin üretimi</a:t>
            </a:r>
          </a:p>
          <a:p>
            <a:pPr marL="342900" indent="-342900">
              <a:buFont typeface="Wingdings" pitchFamily="2" charset="2"/>
              <a:buChar char="v"/>
              <a:defRPr/>
            </a:pPr>
            <a:r>
              <a:rPr lang="tr-TR" sz="2000" dirty="0">
                <a:effectLst>
                  <a:glow rad="101600">
                    <a:schemeClr val="accent1">
                      <a:satMod val="175000"/>
                      <a:alpha val="40000"/>
                    </a:schemeClr>
                  </a:glow>
                  <a:outerShdw blurRad="50800" dist="38100" dir="5400000" algn="t" rotWithShape="0">
                    <a:prstClr val="black">
                      <a:alpha val="40000"/>
                    </a:prstClr>
                  </a:outerShdw>
                </a:effectLst>
                <a:latin typeface="+mj-lt"/>
              </a:rPr>
              <a:t>Biyomedikal malzemelerin üretimi</a:t>
            </a:r>
          </a:p>
          <a:p>
            <a:pPr marL="342900" indent="-342900">
              <a:buFont typeface="Wingdings" pitchFamily="2" charset="2"/>
              <a:buChar char="v"/>
              <a:defRPr/>
            </a:pPr>
            <a:r>
              <a:rPr lang="tr-TR" sz="2000" dirty="0">
                <a:effectLst>
                  <a:glow rad="101600">
                    <a:schemeClr val="accent1">
                      <a:satMod val="175000"/>
                      <a:alpha val="40000"/>
                    </a:schemeClr>
                  </a:glow>
                  <a:outerShdw blurRad="50800" dist="38100" dir="5400000" algn="t" rotWithShape="0">
                    <a:prstClr val="black">
                      <a:alpha val="40000"/>
                    </a:prstClr>
                  </a:outerShdw>
                </a:effectLst>
                <a:latin typeface="+mj-lt"/>
              </a:rPr>
              <a:t>Ar-Ge Merkezleri </a:t>
            </a:r>
            <a:endParaRPr lang="tr-TR" sz="2000" dirty="0">
              <a:latin typeface="+mj-lt"/>
            </a:endParaRPr>
          </a:p>
          <a:p>
            <a:pPr>
              <a:defRPr/>
            </a:pPr>
            <a:endParaRPr lang="en-US" sz="2000" dirty="0">
              <a:effectLst>
                <a:glow rad="381000">
                  <a:schemeClr val="bg1">
                    <a:alpha val="80000"/>
                  </a:schemeClr>
                </a:glow>
              </a:effectLst>
              <a:latin typeface="+mj-lt"/>
            </a:endParaRPr>
          </a:p>
        </p:txBody>
      </p:sp>
      <p:sp>
        <p:nvSpPr>
          <p:cNvPr id="2" name="Dikdörtgen 1">
            <a:extLst>
              <a:ext uri="{FF2B5EF4-FFF2-40B4-BE49-F238E27FC236}">
                <a16:creationId xmlns:a16="http://schemas.microsoft.com/office/drawing/2014/main" xmlns="" id="{D24A5D4B-9D38-4A8D-9093-81A69AD8D44C}"/>
              </a:ext>
            </a:extLst>
          </p:cNvPr>
          <p:cNvSpPr/>
          <p:nvPr/>
        </p:nvSpPr>
        <p:spPr>
          <a:xfrm>
            <a:off x="1852474" y="256103"/>
            <a:ext cx="5708342" cy="830997"/>
          </a:xfrm>
          <a:prstGeom prst="rect">
            <a:avLst/>
          </a:prstGeom>
          <a:noFill/>
          <a:ln>
            <a:noFill/>
          </a:ln>
        </p:spPr>
        <p:txBody>
          <a:bodyPr lIns="91425" tIns="91425" rIns="91425" bIns="91425" anchor="t" anchorCtr="0">
            <a:normAutofit fontScale="92500" lnSpcReduction="10000"/>
          </a:bodyPr>
          <a:lstStyle/>
          <a:p>
            <a:pPr marL="182880">
              <a:spcBef>
                <a:spcPct val="0"/>
              </a:spcBef>
              <a:buClr>
                <a:schemeClr val="accent6">
                  <a:lumMod val="75000"/>
                </a:schemeClr>
              </a:buClr>
              <a:buSzPct val="128000"/>
            </a:pPr>
            <a:r>
              <a:rPr lang="tr-TR" sz="2400" b="1" dirty="0" err="1">
                <a:solidFill>
                  <a:srgbClr val="FFFFFF"/>
                </a:solidFill>
                <a:effectLst>
                  <a:outerShdw blurRad="38100" dist="38100" dir="2700000" algn="tl">
                    <a:srgbClr val="000000">
                      <a:alpha val="43137"/>
                    </a:srgbClr>
                  </a:outerShdw>
                </a:effectLst>
                <a:latin typeface="Raleway"/>
              </a:rPr>
              <a:t>Metalurji</a:t>
            </a:r>
            <a:r>
              <a:rPr lang="tr-TR" sz="2400" b="1" dirty="0">
                <a:solidFill>
                  <a:srgbClr val="FFFFFF"/>
                </a:solidFill>
                <a:effectLst>
                  <a:outerShdw blurRad="38100" dist="38100" dir="2700000" algn="tl">
                    <a:srgbClr val="000000">
                      <a:alpha val="43137"/>
                    </a:srgbClr>
                  </a:outerShdw>
                </a:effectLst>
                <a:latin typeface="Raleway"/>
              </a:rPr>
              <a:t> ve Malzeme Mühendisliği</a:t>
            </a:r>
          </a:p>
          <a:p>
            <a:pPr marL="182880">
              <a:spcBef>
                <a:spcPct val="0"/>
              </a:spcBef>
              <a:buClr>
                <a:schemeClr val="accent6">
                  <a:lumMod val="75000"/>
                </a:schemeClr>
              </a:buClr>
              <a:buSzPct val="128000"/>
            </a:pPr>
            <a:r>
              <a:rPr lang="tr-TR" sz="2400" b="1" dirty="0">
                <a:solidFill>
                  <a:srgbClr val="FFFFFF"/>
                </a:solidFill>
                <a:effectLst>
                  <a:outerShdw blurRad="38100" dist="38100" dir="2700000" algn="tl">
                    <a:srgbClr val="000000">
                      <a:alpha val="43137"/>
                    </a:srgbClr>
                  </a:outerShdw>
                </a:effectLst>
                <a:latin typeface="Raleway"/>
                <a:ea typeface="+mj-ea"/>
                <a:cs typeface="+mj-cs"/>
                <a:sym typeface="Raleway"/>
              </a:rPr>
              <a:t>Çalışma Alanları </a:t>
            </a:r>
          </a:p>
        </p:txBody>
      </p:sp>
      <p:pic>
        <p:nvPicPr>
          <p:cNvPr id="4" name="Picture 2" descr="http://spacepetroenergy.com/image/employer_icon.png">
            <a:extLst>
              <a:ext uri="{FF2B5EF4-FFF2-40B4-BE49-F238E27FC236}">
                <a16:creationId xmlns:a16="http://schemas.microsoft.com/office/drawing/2014/main" xmlns="" id="{819C89C9-9529-4BEB-A0B8-526EA81972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4603" y="3601175"/>
            <a:ext cx="2279037" cy="2243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077915"/>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DERS SEÇİMİ</a:t>
            </a:r>
          </a:p>
        </p:txBody>
      </p:sp>
      <p:sp>
        <p:nvSpPr>
          <p:cNvPr id="2" name="İçerik Yer Tutucusu 1"/>
          <p:cNvSpPr>
            <a:spLocks noGrp="1"/>
          </p:cNvSpPr>
          <p:nvPr>
            <p:ph idx="1"/>
          </p:nvPr>
        </p:nvSpPr>
        <p:spPr>
          <a:xfrm>
            <a:off x="685800" y="2194560"/>
            <a:ext cx="6127955" cy="4024125"/>
          </a:xfrm>
        </p:spPr>
        <p:txBody>
          <a:bodyPr>
            <a:normAutofit/>
          </a:bodyPr>
          <a:lstStyle/>
          <a:p>
            <a:pPr marL="0" indent="0">
              <a:lnSpc>
                <a:spcPct val="80000"/>
              </a:lnSpc>
              <a:buNone/>
            </a:pPr>
            <a:r>
              <a:rPr lang="tr-TR" altLang="tr-TR" sz="1800" dirty="0"/>
              <a:t>Öğrencinin her dönem alabileceği azami kredi sayısı; eğer dönem içinde alması gereken kredi sayısı 30’un üstündeyse; </a:t>
            </a:r>
          </a:p>
          <a:p>
            <a:pPr marL="0" indent="0">
              <a:lnSpc>
                <a:spcPct val="80000"/>
              </a:lnSpc>
              <a:buNone/>
            </a:pPr>
            <a:endParaRPr lang="tr-TR" altLang="tr-TR" sz="1800" dirty="0"/>
          </a:p>
          <a:p>
            <a:pPr marL="0" indent="0">
              <a:lnSpc>
                <a:spcPct val="80000"/>
              </a:lnSpc>
              <a:buNone/>
            </a:pPr>
            <a:r>
              <a:rPr lang="tr-TR" altLang="tr-TR" sz="1800" dirty="0"/>
              <a:t>Akademik ortalamasına göre;</a:t>
            </a:r>
          </a:p>
          <a:p>
            <a:pPr marL="0" lvl="2" indent="0">
              <a:lnSpc>
                <a:spcPct val="80000"/>
              </a:lnSpc>
              <a:buFont typeface="Wingdings" panose="05000000000000000000" pitchFamily="2" charset="2"/>
              <a:buChar char="Ø"/>
            </a:pPr>
            <a:r>
              <a:rPr lang="tr-TR" altLang="tr-TR" dirty="0"/>
              <a:t>2.00’ın altında olan öğrenciler için  en fazla 30 kredi,</a:t>
            </a:r>
            <a:r>
              <a:rPr lang="tr-TR" altLang="tr-TR" dirty="0">
                <a:solidFill>
                  <a:srgbClr val="FF0000"/>
                </a:solidFill>
              </a:rPr>
              <a:t> </a:t>
            </a:r>
          </a:p>
          <a:p>
            <a:pPr marL="0" lvl="2" indent="0">
              <a:lnSpc>
                <a:spcPct val="80000"/>
              </a:lnSpc>
              <a:buFont typeface="Wingdings" panose="05000000000000000000" pitchFamily="2" charset="2"/>
              <a:buChar char="Ø"/>
            </a:pPr>
            <a:r>
              <a:rPr lang="tr-TR" altLang="tr-TR" dirty="0">
                <a:solidFill>
                  <a:schemeClr val="tx1"/>
                </a:solidFill>
              </a:rPr>
              <a:t>2.00-2.49 arası olanlar için en fazla 36 kredi, </a:t>
            </a:r>
          </a:p>
          <a:p>
            <a:pPr marL="0" lvl="2" indent="0">
              <a:lnSpc>
                <a:spcPct val="80000"/>
              </a:lnSpc>
              <a:buFont typeface="Wingdings" panose="05000000000000000000" pitchFamily="2" charset="2"/>
              <a:buChar char="Ø"/>
            </a:pPr>
            <a:r>
              <a:rPr lang="tr-TR" altLang="tr-TR" dirty="0">
                <a:solidFill>
                  <a:schemeClr val="tx1"/>
                </a:solidFill>
              </a:rPr>
              <a:t>2.50’den fazla olanlar ise en fazla 42 kredidir.</a:t>
            </a:r>
          </a:p>
          <a:p>
            <a:pPr marL="0" lvl="2" indent="0">
              <a:lnSpc>
                <a:spcPct val="80000"/>
              </a:lnSpc>
              <a:buFont typeface="Wingdings" panose="05000000000000000000" pitchFamily="2" charset="2"/>
              <a:buChar char="Ø"/>
            </a:pPr>
            <a:r>
              <a:rPr lang="tr-TR" altLang="tr-TR" dirty="0">
                <a:solidFill>
                  <a:schemeClr val="tx1"/>
                </a:solidFill>
              </a:rPr>
              <a:t>Eğer öğrencinin dönem içinde alması gereken kredi sayısı 30’un altındaysa maksimum 30 kredi alabilir.</a:t>
            </a:r>
          </a:p>
          <a:p>
            <a:pPr marL="777240" lvl="2" indent="0">
              <a:lnSpc>
                <a:spcPct val="80000"/>
              </a:lnSpc>
              <a:buNone/>
            </a:pPr>
            <a:endParaRPr lang="tr-TR" altLang="tr-TR" dirty="0">
              <a:solidFill>
                <a:schemeClr val="tx1"/>
              </a:solidFill>
            </a:endParaRPr>
          </a:p>
          <a:p>
            <a:pPr marL="0" lvl="2" indent="0">
              <a:lnSpc>
                <a:spcPct val="80000"/>
              </a:lnSpc>
              <a:buNone/>
            </a:pPr>
            <a:r>
              <a:rPr lang="de-DE" altLang="tr-TR" dirty="0" err="1">
                <a:solidFill>
                  <a:schemeClr val="tx1"/>
                </a:solidFill>
              </a:rPr>
              <a:t>Öğrenci</a:t>
            </a:r>
            <a:r>
              <a:rPr lang="de-DE" altLang="tr-TR" dirty="0">
                <a:solidFill>
                  <a:schemeClr val="tx1"/>
                </a:solidFill>
              </a:rPr>
              <a:t>, </a:t>
            </a:r>
            <a:r>
              <a:rPr lang="de-DE" altLang="tr-TR" dirty="0" err="1">
                <a:solidFill>
                  <a:schemeClr val="tx1"/>
                </a:solidFill>
              </a:rPr>
              <a:t>süresi</a:t>
            </a:r>
            <a:r>
              <a:rPr lang="de-DE" altLang="tr-TR" dirty="0">
                <a:solidFill>
                  <a:schemeClr val="tx1"/>
                </a:solidFill>
              </a:rPr>
              <a:t> </a:t>
            </a:r>
            <a:r>
              <a:rPr lang="de-DE" altLang="tr-TR" dirty="0" err="1">
                <a:solidFill>
                  <a:schemeClr val="tx1"/>
                </a:solidFill>
              </a:rPr>
              <a:t>içinde</a:t>
            </a:r>
            <a:r>
              <a:rPr lang="de-DE" altLang="tr-TR" dirty="0">
                <a:solidFill>
                  <a:schemeClr val="tx1"/>
                </a:solidFill>
              </a:rPr>
              <a:t> </a:t>
            </a:r>
            <a:r>
              <a:rPr lang="de-DE" altLang="tr-TR" dirty="0" err="1">
                <a:solidFill>
                  <a:schemeClr val="tx1"/>
                </a:solidFill>
              </a:rPr>
              <a:t>usulüne</a:t>
            </a:r>
            <a:r>
              <a:rPr lang="de-DE" altLang="tr-TR" dirty="0">
                <a:solidFill>
                  <a:schemeClr val="tx1"/>
                </a:solidFill>
              </a:rPr>
              <a:t> </a:t>
            </a:r>
            <a:r>
              <a:rPr lang="de-DE" altLang="tr-TR" dirty="0" err="1">
                <a:solidFill>
                  <a:schemeClr val="tx1"/>
                </a:solidFill>
              </a:rPr>
              <a:t>uygun</a:t>
            </a:r>
            <a:r>
              <a:rPr lang="de-DE" altLang="tr-TR" dirty="0">
                <a:solidFill>
                  <a:schemeClr val="tx1"/>
                </a:solidFill>
              </a:rPr>
              <a:t> </a:t>
            </a:r>
            <a:r>
              <a:rPr lang="de-DE" altLang="tr-TR" dirty="0" err="1">
                <a:solidFill>
                  <a:schemeClr val="tx1"/>
                </a:solidFill>
              </a:rPr>
              <a:t>olarak</a:t>
            </a:r>
            <a:r>
              <a:rPr lang="de-DE" altLang="tr-TR" dirty="0">
                <a:solidFill>
                  <a:schemeClr val="tx1"/>
                </a:solidFill>
              </a:rPr>
              <a:t> </a:t>
            </a:r>
            <a:r>
              <a:rPr lang="de-DE" altLang="tr-TR" dirty="0" err="1">
                <a:solidFill>
                  <a:schemeClr val="tx1"/>
                </a:solidFill>
              </a:rPr>
              <a:t>almadığı</a:t>
            </a:r>
            <a:r>
              <a:rPr lang="de-DE" altLang="tr-TR" dirty="0">
                <a:solidFill>
                  <a:schemeClr val="tx1"/>
                </a:solidFill>
              </a:rPr>
              <a:t> (</a:t>
            </a:r>
            <a:r>
              <a:rPr lang="de-DE" altLang="tr-TR" dirty="0" err="1">
                <a:solidFill>
                  <a:schemeClr val="tx1"/>
                </a:solidFill>
              </a:rPr>
              <a:t>kayıt</a:t>
            </a:r>
            <a:r>
              <a:rPr lang="de-DE" altLang="tr-TR" dirty="0">
                <a:solidFill>
                  <a:schemeClr val="tx1"/>
                </a:solidFill>
              </a:rPr>
              <a:t> </a:t>
            </a:r>
            <a:r>
              <a:rPr lang="de-DE" altLang="tr-TR" dirty="0" err="1">
                <a:solidFill>
                  <a:schemeClr val="tx1"/>
                </a:solidFill>
              </a:rPr>
              <a:t>yapmadığı</a:t>
            </a:r>
            <a:r>
              <a:rPr lang="de-DE" altLang="tr-TR" dirty="0">
                <a:solidFill>
                  <a:schemeClr val="tx1"/>
                </a:solidFill>
              </a:rPr>
              <a:t>) </a:t>
            </a:r>
            <a:r>
              <a:rPr lang="de-DE" altLang="tr-TR" dirty="0" err="1">
                <a:solidFill>
                  <a:schemeClr val="tx1"/>
                </a:solidFill>
              </a:rPr>
              <a:t>derslere</a:t>
            </a:r>
            <a:r>
              <a:rPr lang="de-DE" altLang="tr-TR" dirty="0">
                <a:solidFill>
                  <a:schemeClr val="tx1"/>
                </a:solidFill>
              </a:rPr>
              <a:t> </a:t>
            </a:r>
            <a:r>
              <a:rPr lang="de-DE" altLang="tr-TR" dirty="0" err="1">
                <a:solidFill>
                  <a:schemeClr val="tx1"/>
                </a:solidFill>
              </a:rPr>
              <a:t>devam</a:t>
            </a:r>
            <a:r>
              <a:rPr lang="de-DE" altLang="tr-TR" dirty="0">
                <a:solidFill>
                  <a:schemeClr val="tx1"/>
                </a:solidFill>
              </a:rPr>
              <a:t> </a:t>
            </a:r>
            <a:r>
              <a:rPr lang="de-DE" altLang="tr-TR" dirty="0" err="1">
                <a:solidFill>
                  <a:schemeClr val="tx1"/>
                </a:solidFill>
              </a:rPr>
              <a:t>edemez</a:t>
            </a:r>
            <a:r>
              <a:rPr lang="de-DE" altLang="tr-TR" dirty="0">
                <a:solidFill>
                  <a:schemeClr val="tx1"/>
                </a:solidFill>
              </a:rPr>
              <a:t> </a:t>
            </a:r>
            <a:r>
              <a:rPr lang="de-DE" altLang="tr-TR" dirty="0" err="1">
                <a:solidFill>
                  <a:schemeClr val="tx1"/>
                </a:solidFill>
              </a:rPr>
              <a:t>ve</a:t>
            </a:r>
            <a:r>
              <a:rPr lang="de-DE" altLang="tr-TR" dirty="0">
                <a:solidFill>
                  <a:schemeClr val="tx1"/>
                </a:solidFill>
              </a:rPr>
              <a:t> </a:t>
            </a:r>
            <a:r>
              <a:rPr lang="de-DE" altLang="tr-TR" dirty="0" err="1">
                <a:solidFill>
                  <a:schemeClr val="tx1"/>
                </a:solidFill>
              </a:rPr>
              <a:t>bu</a:t>
            </a:r>
            <a:r>
              <a:rPr lang="de-DE" altLang="tr-TR" dirty="0">
                <a:solidFill>
                  <a:schemeClr val="tx1"/>
                </a:solidFill>
              </a:rPr>
              <a:t> </a:t>
            </a:r>
            <a:r>
              <a:rPr lang="de-DE" altLang="tr-TR" dirty="0" err="1">
                <a:solidFill>
                  <a:schemeClr val="tx1"/>
                </a:solidFill>
              </a:rPr>
              <a:t>derslerin</a:t>
            </a:r>
            <a:r>
              <a:rPr lang="de-DE" altLang="tr-TR" dirty="0">
                <a:solidFill>
                  <a:schemeClr val="tx1"/>
                </a:solidFill>
              </a:rPr>
              <a:t> </a:t>
            </a:r>
            <a:r>
              <a:rPr lang="de-DE" altLang="tr-TR" dirty="0" err="1">
                <a:solidFill>
                  <a:schemeClr val="tx1"/>
                </a:solidFill>
              </a:rPr>
              <a:t>sınavına</a:t>
            </a:r>
            <a:r>
              <a:rPr lang="de-DE" altLang="tr-TR" dirty="0">
                <a:solidFill>
                  <a:schemeClr val="tx1"/>
                </a:solidFill>
              </a:rPr>
              <a:t> </a:t>
            </a:r>
            <a:r>
              <a:rPr lang="de-DE" altLang="tr-TR" dirty="0" err="1">
                <a:solidFill>
                  <a:schemeClr val="tx1"/>
                </a:solidFill>
              </a:rPr>
              <a:t>giremez</a:t>
            </a:r>
            <a:r>
              <a:rPr lang="de-DE" altLang="tr-TR" dirty="0">
                <a:solidFill>
                  <a:schemeClr val="tx1"/>
                </a:solidFill>
              </a:rPr>
              <a:t>, </a:t>
            </a:r>
            <a:r>
              <a:rPr lang="de-DE" altLang="tr-TR" dirty="0" err="1">
                <a:solidFill>
                  <a:schemeClr val="tx1"/>
                </a:solidFill>
              </a:rPr>
              <a:t>girse</a:t>
            </a:r>
            <a:r>
              <a:rPr lang="de-DE" altLang="tr-TR" dirty="0">
                <a:solidFill>
                  <a:schemeClr val="tx1"/>
                </a:solidFill>
              </a:rPr>
              <a:t> de </a:t>
            </a:r>
            <a:r>
              <a:rPr lang="de-DE" altLang="tr-TR" dirty="0" err="1">
                <a:solidFill>
                  <a:schemeClr val="tx1"/>
                </a:solidFill>
              </a:rPr>
              <a:t>notu</a:t>
            </a:r>
            <a:r>
              <a:rPr lang="de-DE" altLang="tr-TR" dirty="0">
                <a:solidFill>
                  <a:schemeClr val="tx1"/>
                </a:solidFill>
              </a:rPr>
              <a:t> </a:t>
            </a:r>
            <a:r>
              <a:rPr lang="de-DE" altLang="tr-TR" dirty="0" err="1">
                <a:solidFill>
                  <a:schemeClr val="tx1"/>
                </a:solidFill>
              </a:rPr>
              <a:t>iptal</a:t>
            </a:r>
            <a:r>
              <a:rPr lang="de-DE" altLang="tr-TR" dirty="0">
                <a:solidFill>
                  <a:schemeClr val="tx1"/>
                </a:solidFill>
              </a:rPr>
              <a:t> </a:t>
            </a:r>
            <a:r>
              <a:rPr lang="de-DE" altLang="tr-TR" dirty="0" err="1">
                <a:solidFill>
                  <a:schemeClr val="tx1"/>
                </a:solidFill>
              </a:rPr>
              <a:t>edilir</a:t>
            </a:r>
            <a:r>
              <a:rPr lang="de-DE" altLang="tr-TR" dirty="0">
                <a:solidFill>
                  <a:schemeClr val="tx1"/>
                </a:solidFill>
              </a:rPr>
              <a:t>.</a:t>
            </a:r>
            <a:r>
              <a:rPr lang="tr-TR" altLang="tr-TR" dirty="0">
                <a:solidFill>
                  <a:schemeClr val="tx1"/>
                </a:solidFill>
              </a:rPr>
              <a:t>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40</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3128" r="27675"/>
          <a:stretch/>
        </p:blipFill>
        <p:spPr>
          <a:xfrm>
            <a:off x="7184267" y="2389462"/>
            <a:ext cx="4321933" cy="3096937"/>
          </a:xfrm>
          <a:prstGeom prst="rect">
            <a:avLst/>
          </a:prstGeom>
        </p:spPr>
      </p:pic>
    </p:spTree>
    <p:extLst>
      <p:ext uri="{BB962C8B-B14F-4D97-AF65-F5344CB8AC3E}">
        <p14:creationId xmlns:p14="http://schemas.microsoft.com/office/powerpoint/2010/main" val="6591428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DERSLERE DEVAM</a:t>
            </a:r>
            <a:endParaRPr lang="tr-TR" sz="3600" b="1" i="1" dirty="0"/>
          </a:p>
        </p:txBody>
      </p:sp>
      <p:sp>
        <p:nvSpPr>
          <p:cNvPr id="2" name="İçerik Yer Tutucusu 1"/>
          <p:cNvSpPr>
            <a:spLocks noGrp="1"/>
          </p:cNvSpPr>
          <p:nvPr>
            <p:ph idx="1"/>
          </p:nvPr>
        </p:nvSpPr>
        <p:spPr>
          <a:xfrm>
            <a:off x="7063177" y="2246490"/>
            <a:ext cx="4443023" cy="3879673"/>
          </a:xfrm>
        </p:spPr>
        <p:txBody>
          <a:bodyPr>
            <a:normAutofit/>
          </a:bodyPr>
          <a:lstStyle/>
          <a:p>
            <a:pPr marL="0" indent="0" algn="r">
              <a:buNone/>
            </a:pPr>
            <a:r>
              <a:rPr lang="de-DE" altLang="tr-TR" sz="1800" dirty="0" err="1"/>
              <a:t>Derslere</a:t>
            </a:r>
            <a:r>
              <a:rPr lang="de-DE" altLang="tr-TR" sz="1800" dirty="0"/>
              <a:t> </a:t>
            </a:r>
            <a:r>
              <a:rPr lang="de-DE" altLang="tr-TR" sz="1800" dirty="0" err="1"/>
              <a:t>ve</a:t>
            </a:r>
            <a:r>
              <a:rPr lang="de-DE" altLang="tr-TR" sz="1800" dirty="0"/>
              <a:t> </a:t>
            </a:r>
            <a:r>
              <a:rPr lang="de-DE" altLang="tr-TR" sz="1800" dirty="0" err="1"/>
              <a:t>uygulamalara</a:t>
            </a:r>
            <a:r>
              <a:rPr lang="de-DE" altLang="tr-TR" sz="1800" dirty="0"/>
              <a:t> </a:t>
            </a:r>
            <a:r>
              <a:rPr lang="de-DE" altLang="tr-TR" sz="1800" dirty="0" err="1"/>
              <a:t>devam</a:t>
            </a:r>
            <a:r>
              <a:rPr lang="de-DE" altLang="tr-TR" sz="1800" dirty="0"/>
              <a:t> </a:t>
            </a:r>
            <a:r>
              <a:rPr lang="de-DE" altLang="tr-TR" sz="1800" dirty="0" err="1"/>
              <a:t>zorunlu</a:t>
            </a:r>
            <a:r>
              <a:rPr lang="tr-TR" altLang="tr-TR" sz="1800" dirty="0" err="1"/>
              <a:t>luğu</a:t>
            </a:r>
            <a:r>
              <a:rPr lang="tr-TR" altLang="tr-TR" sz="1800" dirty="0"/>
              <a:t> dersin sorumlusu tarafından dönem başında belirlenir. </a:t>
            </a:r>
          </a:p>
          <a:p>
            <a:pPr marL="0" indent="0" algn="r">
              <a:buNone/>
            </a:pPr>
            <a:endParaRPr lang="tr-TR" altLang="tr-TR" sz="1800" dirty="0"/>
          </a:p>
          <a:p>
            <a:pPr marL="0" indent="0" algn="r">
              <a:buNone/>
            </a:pPr>
            <a:r>
              <a:rPr lang="de-DE" altLang="tr-TR" sz="1800" dirty="0" err="1"/>
              <a:t>Tekrarlanan</a:t>
            </a:r>
            <a:r>
              <a:rPr lang="de-DE" altLang="tr-TR" sz="1800" dirty="0"/>
              <a:t> </a:t>
            </a:r>
            <a:r>
              <a:rPr lang="de-DE" altLang="tr-TR" sz="1800" dirty="0" err="1"/>
              <a:t>derslerde</a:t>
            </a:r>
            <a:r>
              <a:rPr lang="de-DE" altLang="tr-TR" sz="1800" dirty="0"/>
              <a:t> </a:t>
            </a:r>
            <a:r>
              <a:rPr lang="de-DE" altLang="tr-TR" sz="1800" dirty="0" err="1"/>
              <a:t>önceki</a:t>
            </a:r>
            <a:r>
              <a:rPr lang="de-DE" altLang="tr-TR" sz="1800" dirty="0"/>
              <a:t> </a:t>
            </a:r>
            <a:r>
              <a:rPr lang="de-DE" altLang="tr-TR" sz="1800" dirty="0" err="1"/>
              <a:t>dönemde</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yerine</a:t>
            </a:r>
            <a:r>
              <a:rPr lang="de-DE" altLang="tr-TR" sz="1800" dirty="0"/>
              <a:t> </a:t>
            </a:r>
            <a:r>
              <a:rPr lang="de-DE" altLang="tr-TR" sz="1800" dirty="0" err="1"/>
              <a:t>getirilmişse</a:t>
            </a:r>
            <a:r>
              <a:rPr lang="de-DE" altLang="tr-TR" sz="1800" dirty="0"/>
              <a:t>, </a:t>
            </a:r>
            <a:r>
              <a:rPr lang="de-DE" altLang="tr-TR" sz="1800" dirty="0" err="1"/>
              <a:t>ara</a:t>
            </a:r>
            <a:r>
              <a:rPr lang="de-DE" altLang="tr-TR" sz="1800" dirty="0"/>
              <a:t> </a:t>
            </a:r>
            <a:r>
              <a:rPr lang="de-DE" altLang="tr-TR" sz="1800" dirty="0" err="1"/>
              <a:t>sınavlara</a:t>
            </a:r>
            <a:r>
              <a:rPr lang="de-DE" altLang="tr-TR" sz="1800" dirty="0"/>
              <a:t> </a:t>
            </a:r>
            <a:r>
              <a:rPr lang="de-DE" altLang="tr-TR" sz="1800" dirty="0" err="1"/>
              <a:t>girmek</a:t>
            </a:r>
            <a:r>
              <a:rPr lang="de-DE" altLang="tr-TR" sz="1800" dirty="0"/>
              <a:t> </a:t>
            </a:r>
            <a:r>
              <a:rPr lang="de-DE" altLang="tr-TR" sz="1800" dirty="0" err="1"/>
              <a:t>kaydıyla</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aranma</a:t>
            </a:r>
            <a:r>
              <a:rPr lang="tr-TR" altLang="tr-TR" sz="1800" dirty="0"/>
              <a:t>z</a:t>
            </a:r>
            <a:r>
              <a:rPr lang="de-DE" altLang="tr-TR" sz="1800" dirty="0"/>
              <a:t>.</a:t>
            </a:r>
            <a:endParaRPr lang="tr-TR" altLang="tr-TR" sz="1800" dirty="0"/>
          </a:p>
          <a:p>
            <a:pPr marL="0" indent="0" algn="r">
              <a:buNone/>
            </a:pPr>
            <a:endParaRPr lang="tr-TR" altLang="tr-TR" sz="1800" dirty="0"/>
          </a:p>
          <a:p>
            <a:pPr marL="0" indent="0" algn="r">
              <a:buNone/>
            </a:pPr>
            <a:r>
              <a:rPr lang="tr-TR" altLang="tr-TR" sz="1800" dirty="0"/>
              <a:t>Derslere düzenli devam etmeniz akademik başarınızı doğrudan etkilemektedir.</a:t>
            </a:r>
          </a:p>
          <a:p>
            <a:pPr marL="0" indent="0" algn="r">
              <a:buNone/>
            </a:pPr>
            <a:endParaRPr lang="tr-TR" altLang="tr-TR" sz="1800" dirty="0"/>
          </a:p>
          <a:p>
            <a:pPr marL="0" indent="0" algn="r">
              <a:buNone/>
            </a:pPr>
            <a:endParaRPr lang="tr-TR" alt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41</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11242" r="13001"/>
          <a:stretch/>
        </p:blipFill>
        <p:spPr>
          <a:xfrm>
            <a:off x="1130710" y="2246490"/>
            <a:ext cx="5486400" cy="3628567"/>
          </a:xfrm>
          <a:prstGeom prst="rect">
            <a:avLst/>
          </a:prstGeom>
        </p:spPr>
      </p:pic>
    </p:spTree>
    <p:extLst>
      <p:ext uri="{BB962C8B-B14F-4D97-AF65-F5344CB8AC3E}">
        <p14:creationId xmlns:p14="http://schemas.microsoft.com/office/powerpoint/2010/main" val="26069058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866397" y="1954434"/>
            <a:ext cx="6615951" cy="4633086"/>
          </a:xfrm>
        </p:spPr>
        <p:txBody>
          <a:bodyPr>
            <a:normAutofit/>
          </a:bodyPr>
          <a:lstStyle/>
          <a:p>
            <a:pPr marL="0" indent="0">
              <a:buNone/>
            </a:pPr>
            <a:r>
              <a:rPr lang="tr-TR" altLang="tr-TR" sz="1800" dirty="0"/>
              <a:t>Sınavlar; dönem içi ve genel sınavlar olmak üzere iki ana gruba ayrılır. Dönem içi çalışmalarını değerlendirmek amacıyla yapılır. Dönem içi sınavlar, küçük sınav, ara sınav ve mazeret sınavı olarak, öğrencinin dönem içi çalışmalarını değerlendirmek amacıyla yapılır</a:t>
            </a:r>
          </a:p>
          <a:p>
            <a:pPr marL="0" indent="0">
              <a:buNone/>
            </a:pPr>
            <a:endParaRPr lang="tr-TR" altLang="tr-TR" sz="1800" dirty="0"/>
          </a:p>
          <a:p>
            <a:pPr marL="0" indent="0">
              <a:buNone/>
            </a:pPr>
            <a:r>
              <a:rPr lang="tr-TR" altLang="tr-TR" sz="1800" dirty="0"/>
              <a:t>Genel sınavlar ise öğrencinin dersin tümü üzerindeki başarısını belirlemek için yarıyıl/dönem sonu sınavı, bütünleme sınavı, üç ders sınavı, ek sınav ve muafiyet sınavı olarak yapılır. Yarıyıl/dönem sonu ve bütünleme sınavı dışındaki genel sınav sonuçları tek başına dersin başarı puanını belirler.</a:t>
            </a:r>
          </a:p>
          <a:p>
            <a:pPr marL="0" indent="0">
              <a:buNone/>
            </a:pPr>
            <a:endParaRPr lang="tr-TR" altLang="tr-TR" sz="1800" dirty="0"/>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42</a:t>
            </a:fld>
            <a:endParaRPr lang="tr-TR"/>
          </a:p>
        </p:txBody>
      </p:sp>
      <p:pic>
        <p:nvPicPr>
          <p:cNvPr id="5" name="Resim 4"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7126852" y="2057401"/>
            <a:ext cx="3622265" cy="3510304"/>
          </a:xfrm>
          <a:prstGeom prst="rect">
            <a:avLst/>
          </a:prstGeom>
        </p:spPr>
      </p:pic>
      <p:pic>
        <p:nvPicPr>
          <p:cNvPr id="6" name="Resim 5"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9116841" y="3690643"/>
            <a:ext cx="2463102" cy="2386970"/>
          </a:xfrm>
          <a:prstGeom prst="rect">
            <a:avLst/>
          </a:prstGeom>
        </p:spPr>
      </p:pic>
      <p:pic>
        <p:nvPicPr>
          <p:cNvPr id="7" name="Resim 6" descr="Tips On How To Study 4 Days Before Your UPSR &lt;strong&gt;Exams&lt;/strong&gt; ..."/>
          <p:cNvPicPr>
            <a:picLocks noChangeAspect="1"/>
          </p:cNvPicPr>
          <p:nvPr/>
        </p:nvPicPr>
        <p:blipFill>
          <a:blip r:embed="rId4" cstate="print">
            <a:extLst>
              <a:ext uri="{BEBA8EAE-BF5A-486C-A8C5-ECC9F3942E4B}">
                <a14:imgProps xmlns:a14="http://schemas.microsoft.com/office/drawing/2010/main">
                  <a14:imgLayer r:embed="rId5">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10613001" y="4719483"/>
            <a:ext cx="1578999" cy="1530194"/>
          </a:xfrm>
          <a:prstGeom prst="rect">
            <a:avLst/>
          </a:prstGeom>
        </p:spPr>
      </p:pic>
    </p:spTree>
    <p:extLst>
      <p:ext uri="{BB962C8B-B14F-4D97-AF65-F5344CB8AC3E}">
        <p14:creationId xmlns:p14="http://schemas.microsoft.com/office/powerpoint/2010/main" val="6185220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689416" y="2057401"/>
            <a:ext cx="7554471" cy="3438831"/>
          </a:xfrm>
        </p:spPr>
        <p:txBody>
          <a:bodyPr>
            <a:normAutofit/>
          </a:bodyPr>
          <a:lstStyle/>
          <a:p>
            <a:pPr marL="0" indent="0">
              <a:buNone/>
            </a:pPr>
            <a:r>
              <a:rPr lang="de-DE" altLang="tr-TR" sz="1800" dirty="0" err="1"/>
              <a:t>Bu</a:t>
            </a:r>
            <a:r>
              <a:rPr lang="de-DE" altLang="tr-TR" sz="1800" dirty="0"/>
              <a:t> </a:t>
            </a:r>
            <a:r>
              <a:rPr lang="de-DE" altLang="tr-TR" sz="1800" dirty="0" err="1"/>
              <a:t>sınavlar</a:t>
            </a:r>
            <a:r>
              <a:rPr lang="de-DE" altLang="tr-TR" sz="1800" dirty="0"/>
              <a:t> </a:t>
            </a:r>
            <a:r>
              <a:rPr lang="de-DE" altLang="tr-TR" sz="1800" dirty="0" err="1"/>
              <a:t>yazılı</a:t>
            </a:r>
            <a:r>
              <a:rPr lang="de-DE" altLang="tr-TR" sz="1800" dirty="0"/>
              <a:t>, </a:t>
            </a:r>
            <a:r>
              <a:rPr lang="de-DE" altLang="tr-TR" sz="1800" dirty="0" err="1"/>
              <a:t>sözlü</a:t>
            </a:r>
            <a:r>
              <a:rPr lang="de-DE" altLang="tr-TR" sz="1800" dirty="0"/>
              <a:t> </a:t>
            </a:r>
            <a:r>
              <a:rPr lang="de-DE" altLang="tr-TR" sz="1800" dirty="0" err="1"/>
              <a:t>veya</a:t>
            </a:r>
            <a:r>
              <a:rPr lang="de-DE" altLang="tr-TR" sz="1800" dirty="0"/>
              <a:t> hem </a:t>
            </a:r>
            <a:r>
              <a:rPr lang="de-DE" altLang="tr-TR" sz="1800" dirty="0" err="1"/>
              <a:t>yazılı</a:t>
            </a:r>
            <a:r>
              <a:rPr lang="de-DE" altLang="tr-TR" sz="1800" dirty="0"/>
              <a:t> hem </a:t>
            </a:r>
            <a:r>
              <a:rPr lang="de-DE" altLang="tr-TR" sz="1800" dirty="0" err="1"/>
              <a:t>sözlü</a:t>
            </a:r>
            <a:r>
              <a:rPr lang="de-DE" altLang="tr-TR" sz="1800" dirty="0"/>
              <a:t> </a:t>
            </a:r>
            <a:r>
              <a:rPr lang="de-DE" altLang="tr-TR" sz="1800" dirty="0" err="1"/>
              <a:t>ve</a:t>
            </a:r>
            <a:r>
              <a:rPr lang="de-DE" altLang="tr-TR" sz="1800" dirty="0"/>
              <a:t>/</a:t>
            </a:r>
            <a:r>
              <a:rPr lang="de-DE" altLang="tr-TR" sz="1800" dirty="0" err="1"/>
              <a:t>veya</a:t>
            </a:r>
            <a:r>
              <a:rPr lang="de-DE" altLang="tr-TR" sz="1800" dirty="0"/>
              <a:t> </a:t>
            </a:r>
            <a:r>
              <a:rPr lang="de-DE" altLang="tr-TR" sz="1800" dirty="0" err="1"/>
              <a:t>uygulamalı</a:t>
            </a:r>
            <a:r>
              <a:rPr lang="de-DE" altLang="tr-TR" sz="1800" dirty="0"/>
              <a:t> </a:t>
            </a:r>
            <a:r>
              <a:rPr lang="de-DE" altLang="tr-TR" sz="1800" dirty="0" err="1"/>
              <a:t>olarak</a:t>
            </a:r>
            <a:r>
              <a:rPr lang="de-DE" altLang="tr-TR" sz="1800" dirty="0"/>
              <a:t> </a:t>
            </a:r>
            <a:r>
              <a:rPr lang="de-DE" altLang="tr-TR" sz="1800" dirty="0" err="1"/>
              <a:t>yapılabilir</a:t>
            </a:r>
            <a:r>
              <a:rPr lang="de-DE" altLang="tr-TR" sz="1800" dirty="0"/>
              <a:t>. </a:t>
            </a:r>
            <a:endParaRPr lang="tr-TR" altLang="tr-TR" sz="1800" dirty="0"/>
          </a:p>
          <a:p>
            <a:pPr marL="0" indent="0">
              <a:buNone/>
            </a:pPr>
            <a:endParaRPr lang="tr-TR" sz="1800" dirty="0"/>
          </a:p>
          <a:p>
            <a:pPr marL="0" indent="0">
              <a:buNone/>
            </a:pPr>
            <a:r>
              <a:rPr lang="tr-TR" sz="1800" dirty="0">
                <a:solidFill>
                  <a:schemeClr val="accent1"/>
                </a:solidFill>
              </a:rPr>
              <a:t>Dersten kalınması halinde; Akademik </a:t>
            </a:r>
            <a:r>
              <a:rPr lang="tr-TR" sz="1800" dirty="0" err="1">
                <a:solidFill>
                  <a:schemeClr val="accent1"/>
                </a:solidFill>
              </a:rPr>
              <a:t>Takvim’e</a:t>
            </a:r>
            <a:r>
              <a:rPr lang="tr-TR" sz="1800" dirty="0">
                <a:solidFill>
                  <a:schemeClr val="accent1"/>
                </a:solidFill>
              </a:rPr>
              <a:t> göre Bütünleme/Yaz okulu tercihini yapabilirsiniz.</a:t>
            </a:r>
          </a:p>
          <a:p>
            <a:pPr marL="0" indent="0">
              <a:buNone/>
            </a:pPr>
            <a:endParaRPr lang="tr-TR" altLang="tr-TR" sz="1800" dirty="0">
              <a:solidFill>
                <a:schemeClr val="accent1"/>
              </a:solidFill>
            </a:endParaRPr>
          </a:p>
          <a:p>
            <a:pPr marL="0" indent="0">
              <a:buNone/>
            </a:pPr>
            <a:r>
              <a:rPr lang="tr-TR" altLang="tr-TR" sz="1800" b="1" dirty="0">
                <a:solidFill>
                  <a:srgbClr val="FF0000"/>
                </a:solidFill>
              </a:rPr>
              <a:t>Yükseköğretim Kurumları Öğrenci Disiplin Yönetmeliği’ne göre kopya çekmek ve çektirmek bir yarıyıl okuldan uzaklaştırma cezası ile sonuçlanmaktadır.</a:t>
            </a:r>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43</a:t>
            </a:fld>
            <a:endParaRPr lang="tr-TR"/>
          </a:p>
        </p:txBody>
      </p:sp>
    </p:spTree>
    <p:extLst>
      <p:ext uri="{BB962C8B-B14F-4D97-AF65-F5344CB8AC3E}">
        <p14:creationId xmlns:p14="http://schemas.microsoft.com/office/powerpoint/2010/main" val="19879905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de-DE" altLang="tr-TR" sz="1800" dirty="0" err="1"/>
              <a:t>Bir</a:t>
            </a:r>
            <a:r>
              <a:rPr lang="de-DE" altLang="tr-TR" sz="1800" dirty="0"/>
              <a:t> </a:t>
            </a:r>
            <a:r>
              <a:rPr lang="de-DE" altLang="tr-TR" sz="1800" dirty="0" err="1"/>
              <a:t>dersteki</a:t>
            </a:r>
            <a:r>
              <a:rPr lang="de-DE" altLang="tr-TR" sz="1800" dirty="0"/>
              <a:t> </a:t>
            </a:r>
            <a:r>
              <a:rPr lang="de-DE" altLang="tr-TR" sz="1800" dirty="0" err="1"/>
              <a:t>başarı</a:t>
            </a:r>
            <a:r>
              <a:rPr lang="de-DE" altLang="tr-TR" sz="1800" dirty="0"/>
              <a:t> </a:t>
            </a:r>
            <a:r>
              <a:rPr lang="de-DE" altLang="tr-TR" sz="1800" dirty="0" err="1"/>
              <a:t>durumu</a:t>
            </a:r>
            <a:r>
              <a:rPr lang="de-DE" altLang="tr-TR" sz="1800" dirty="0"/>
              <a:t> </a:t>
            </a:r>
            <a:r>
              <a:rPr lang="tr-TR" altLang="tr-TR" sz="1800" dirty="0"/>
              <a:t>‘</a:t>
            </a: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tr-TR" altLang="tr-TR" sz="1800" dirty="0"/>
              <a:t>’ </a:t>
            </a:r>
            <a:r>
              <a:rPr lang="de-DE" altLang="tr-TR" sz="1800" dirty="0" err="1"/>
              <a:t>ile</a:t>
            </a:r>
            <a:r>
              <a:rPr lang="de-DE" altLang="tr-TR" sz="1800" dirty="0"/>
              <a:t> </a:t>
            </a:r>
            <a:r>
              <a:rPr lang="de-DE" altLang="tr-TR" sz="1800" dirty="0" err="1"/>
              <a:t>belirlenir</a:t>
            </a:r>
            <a:r>
              <a:rPr lang="de-DE" altLang="tr-TR" sz="1800" dirty="0"/>
              <a:t>. </a:t>
            </a:r>
            <a:endParaRPr lang="tr-TR" altLang="tr-TR" sz="1800" dirty="0"/>
          </a:p>
          <a:p>
            <a:pPr marL="0" indent="0">
              <a:lnSpc>
                <a:spcPct val="120000"/>
              </a:lnSpc>
              <a:buNone/>
            </a:pPr>
            <a:endParaRPr lang="tr-TR" altLang="tr-TR" sz="1800" dirty="0"/>
          </a:p>
          <a:p>
            <a:pPr marL="0" indent="0">
              <a:lnSpc>
                <a:spcPct val="120000"/>
              </a:lnSpc>
              <a:buNone/>
            </a:pP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de-DE" altLang="tr-TR" sz="1800" dirty="0"/>
              <a:t>, </a:t>
            </a:r>
            <a:r>
              <a:rPr lang="de-DE" altLang="tr-TR" sz="1800" dirty="0" err="1"/>
              <a:t>öğrencinin</a:t>
            </a:r>
            <a:r>
              <a:rPr lang="de-DE" altLang="tr-TR" sz="1800" dirty="0"/>
              <a:t> </a:t>
            </a:r>
            <a:r>
              <a:rPr lang="de-DE" altLang="tr-TR" sz="1800" dirty="0" err="1"/>
              <a:t>yarıyıl</a:t>
            </a:r>
            <a:r>
              <a:rPr lang="de-DE" altLang="tr-TR" sz="1800" dirty="0"/>
              <a:t> </a:t>
            </a:r>
            <a:r>
              <a:rPr lang="de-DE" altLang="tr-TR" sz="1800" dirty="0" err="1"/>
              <a:t>içinde</a:t>
            </a:r>
            <a:r>
              <a:rPr lang="de-DE" altLang="tr-TR" sz="1800" dirty="0"/>
              <a:t> </a:t>
            </a:r>
            <a:r>
              <a:rPr lang="de-DE" altLang="tr-TR" sz="1800" dirty="0" err="1"/>
              <a:t>gösterdiği</a:t>
            </a:r>
            <a:r>
              <a:rPr lang="de-DE" altLang="tr-TR" sz="1800" dirty="0"/>
              <a:t> </a:t>
            </a:r>
            <a:r>
              <a:rPr lang="de-DE" altLang="tr-TR" sz="1800" dirty="0" err="1"/>
              <a:t>başarı</a:t>
            </a:r>
            <a:r>
              <a:rPr lang="de-DE" altLang="tr-TR" sz="1800" dirty="0"/>
              <a:t> (</a:t>
            </a:r>
            <a:r>
              <a:rPr lang="de-DE" altLang="tr-TR" sz="1800" dirty="0" err="1"/>
              <a:t>ara</a:t>
            </a:r>
            <a:r>
              <a:rPr lang="de-DE" altLang="tr-TR" sz="1800" dirty="0"/>
              <a:t> </a:t>
            </a:r>
            <a:r>
              <a:rPr lang="de-DE" altLang="tr-TR" sz="1800" dirty="0" err="1"/>
              <a:t>sınavlar</a:t>
            </a:r>
            <a:r>
              <a:rPr lang="de-DE" altLang="tr-TR" sz="1800" dirty="0"/>
              <a:t>, </a:t>
            </a:r>
            <a:r>
              <a:rPr lang="de-DE" altLang="tr-TR" sz="1800" dirty="0" err="1"/>
              <a:t>ödevler</a:t>
            </a:r>
            <a:r>
              <a:rPr lang="de-DE" altLang="tr-TR" sz="1800" dirty="0"/>
              <a:t>, </a:t>
            </a:r>
            <a:r>
              <a:rPr lang="de-DE" altLang="tr-TR" sz="1800" dirty="0" err="1"/>
              <a:t>uygulamalı</a:t>
            </a:r>
            <a:r>
              <a:rPr lang="de-DE" altLang="tr-TR" sz="1800" dirty="0"/>
              <a:t> </a:t>
            </a:r>
            <a:r>
              <a:rPr lang="de-DE" altLang="tr-TR" sz="1800" dirty="0" err="1"/>
              <a:t>çalışmalar</a:t>
            </a:r>
            <a:r>
              <a:rPr lang="de-DE" altLang="tr-TR" sz="1800" dirty="0"/>
              <a:t> </a:t>
            </a:r>
            <a:r>
              <a:rPr lang="de-DE" altLang="tr-TR" sz="1800" dirty="0" err="1"/>
              <a:t>vb</a:t>
            </a:r>
            <a:r>
              <a:rPr lang="de-DE" altLang="tr-TR" sz="1800" dirty="0"/>
              <a:t>.) </a:t>
            </a:r>
            <a:r>
              <a:rPr lang="de-DE" altLang="tr-TR" sz="1800" dirty="0" err="1"/>
              <a:t>ve</a:t>
            </a:r>
            <a:r>
              <a:rPr lang="de-DE" altLang="tr-TR" sz="1800" dirty="0"/>
              <a:t> </a:t>
            </a:r>
            <a:r>
              <a:rPr lang="de-DE" altLang="tr-TR" sz="1800" dirty="0" err="1"/>
              <a:t>genel</a:t>
            </a:r>
            <a:r>
              <a:rPr lang="de-DE" altLang="tr-TR" sz="1800" dirty="0"/>
              <a:t> </a:t>
            </a:r>
            <a:r>
              <a:rPr lang="de-DE" altLang="tr-TR" sz="1800" dirty="0" err="1"/>
              <a:t>sınavın</a:t>
            </a:r>
            <a:r>
              <a:rPr lang="de-DE" altLang="tr-TR" sz="1800" dirty="0"/>
              <a:t> </a:t>
            </a:r>
            <a:r>
              <a:rPr lang="de-DE" altLang="tr-TR" sz="1800" dirty="0" err="1"/>
              <a:t>birlikte</a:t>
            </a:r>
            <a:r>
              <a:rPr lang="de-DE" altLang="tr-TR" sz="1800" dirty="0"/>
              <a:t> </a:t>
            </a:r>
            <a:r>
              <a:rPr lang="de-DE" altLang="tr-TR" sz="1800" dirty="0" err="1"/>
              <a:t>değerlendirmesiyle</a:t>
            </a:r>
            <a:r>
              <a:rPr lang="de-DE" altLang="tr-TR" sz="1800" dirty="0"/>
              <a:t> </a:t>
            </a:r>
            <a:r>
              <a:rPr lang="de-DE" altLang="tr-TR" sz="1800" dirty="0" err="1"/>
              <a:t>elde</a:t>
            </a:r>
            <a:r>
              <a:rPr lang="de-DE" altLang="tr-TR" sz="1800" dirty="0"/>
              <a:t> </a:t>
            </a:r>
            <a:r>
              <a:rPr lang="de-DE" altLang="tr-TR" sz="1800" dirty="0" err="1"/>
              <a:t>edilir</a:t>
            </a:r>
            <a:r>
              <a:rPr lang="de-DE" altLang="tr-TR" sz="1800" dirty="0"/>
              <a:t>.</a:t>
            </a: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44</a:t>
            </a:fld>
            <a:endParaRPr lang="tr-TR"/>
          </a:p>
        </p:txBody>
      </p:sp>
      <p:pic>
        <p:nvPicPr>
          <p:cNvPr id="7" name="Resim 6" descr="NIACL ASSISTANT EXAM: GK &amp; COMPUTER QUESTIONS - All Exam Ti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7371" y="2075649"/>
            <a:ext cx="4088829" cy="3066622"/>
          </a:xfrm>
          <a:prstGeom prst="rect">
            <a:avLst/>
          </a:prstGeom>
        </p:spPr>
      </p:pic>
    </p:spTree>
    <p:extLst>
      <p:ext uri="{BB962C8B-B14F-4D97-AF65-F5344CB8AC3E}">
        <p14:creationId xmlns:p14="http://schemas.microsoft.com/office/powerpoint/2010/main" val="26413188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tr-TR" altLang="tr-TR" sz="1800" dirty="0"/>
              <a:t>Dönem içi notlarının her birinin ders başarı puanına katkısı toplamı %30-%50 aralığında olmak koşulu ile ilgili öğretim elemanı tarafından belirlenir. </a:t>
            </a:r>
          </a:p>
          <a:p>
            <a:pPr marL="0" indent="0">
              <a:lnSpc>
                <a:spcPct val="120000"/>
              </a:lnSpc>
              <a:buNone/>
            </a:pPr>
            <a:endParaRPr lang="tr-TR" altLang="tr-TR" sz="1800" dirty="0"/>
          </a:p>
          <a:p>
            <a:pPr marL="0" indent="0">
              <a:lnSpc>
                <a:spcPct val="120000"/>
              </a:lnSpc>
              <a:buNone/>
            </a:pPr>
            <a:r>
              <a:rPr lang="tr-TR" altLang="tr-TR" sz="1800" dirty="0"/>
              <a:t>Dönem sonu sınavının ders başarı puanına katkısı %50-70 aralığında olmak koşulu ile ilgili öğretim elemanı tarafından dönem başında belirlenir.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45</a:t>
            </a:fld>
            <a:endParaRPr lang="tr-TR"/>
          </a:p>
        </p:txBody>
      </p:sp>
      <p:pic>
        <p:nvPicPr>
          <p:cNvPr id="6" name="Resim 5" descr="Matric maths &lt;strong&gt;exam&lt;/strong&gt; &lt;strong&gt;paper&lt;/strong&gt; leaked in Limpopo by Primedia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7006" y="2079894"/>
            <a:ext cx="3814095" cy="3814095"/>
          </a:xfrm>
          <a:prstGeom prst="rect">
            <a:avLst/>
          </a:prstGeom>
        </p:spPr>
      </p:pic>
    </p:spTree>
    <p:extLst>
      <p:ext uri="{BB962C8B-B14F-4D97-AF65-F5344CB8AC3E}">
        <p14:creationId xmlns:p14="http://schemas.microsoft.com/office/powerpoint/2010/main" val="4974541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4775" y="2057401"/>
            <a:ext cx="5209939" cy="4082873"/>
          </a:xfrm>
        </p:spPr>
        <p:txBody>
          <a:bodyPr>
            <a:normAutofit/>
          </a:bodyPr>
          <a:lstStyle/>
          <a:p>
            <a:pPr marL="0" indent="0">
              <a:buNone/>
            </a:pPr>
            <a:r>
              <a:rPr lang="tr-TR" sz="1800" dirty="0"/>
              <a:t>Sınıf mevcudu 20’den az ise; doğrudan mutlak değerlendirme uygulanacaktır. </a:t>
            </a:r>
          </a:p>
          <a:p>
            <a:pPr marL="0" indent="0">
              <a:buNone/>
            </a:pPr>
            <a:r>
              <a:rPr lang="tr-TR" sz="1800" dirty="0"/>
              <a:t>Sınıf mevcudunun 20 ve üzerinde ise; sınıf başarı ortalaması dikkate alınarak not sistemine karar verilecektir. </a:t>
            </a:r>
          </a:p>
          <a:p>
            <a:pPr lvl="1"/>
            <a:r>
              <a:rPr lang="tr-TR" sz="1800" dirty="0"/>
              <a:t>Sınıf ortalaması 60 ve üzeri olması durumunda mutlak değerlendirme, </a:t>
            </a:r>
          </a:p>
          <a:p>
            <a:pPr lvl="1"/>
            <a:r>
              <a:rPr lang="tr-TR" sz="1800" dirty="0"/>
              <a:t>Sınıf ortalaması 60’tan küçük olması durumunda ise bağıl değerlendirme uygulanacaktır.</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46</a:t>
            </a:fld>
            <a:endParaRPr lang="tr-TR"/>
          </a:p>
        </p:txBody>
      </p:sp>
      <p:sp>
        <p:nvSpPr>
          <p:cNvPr id="8" name="Başlık 2"/>
          <p:cNvSpPr>
            <a:spLocks noGrp="1"/>
          </p:cNvSpPr>
          <p:nvPr>
            <p:ph type="title"/>
          </p:nvPr>
        </p:nvSpPr>
        <p:spPr>
          <a:xfrm>
            <a:off x="2895600" y="764373"/>
            <a:ext cx="8610600" cy="1293028"/>
          </a:xfrm>
        </p:spPr>
        <p:txBody>
          <a:bodyPr>
            <a:normAutofit/>
          </a:bodyPr>
          <a:lstStyle/>
          <a:p>
            <a:r>
              <a:rPr lang="de-DE" altLang="tr-TR" sz="3600" b="1" i="1" dirty="0"/>
              <a:t>DERS BAŞARI NOTU</a:t>
            </a:r>
            <a:endParaRPr lang="tr-TR" sz="3600" b="1" i="1" dirty="0"/>
          </a:p>
        </p:txBody>
      </p:sp>
      <p:pic>
        <p:nvPicPr>
          <p:cNvPr id="6" name="Resim 5" descr="7 Verbs Followed By Infinitive And -ing Forms - KSEnglis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555" y="2512756"/>
            <a:ext cx="4768645" cy="1967066"/>
          </a:xfrm>
          <a:prstGeom prst="rect">
            <a:avLst/>
          </a:prstGeom>
        </p:spPr>
      </p:pic>
    </p:spTree>
    <p:extLst>
      <p:ext uri="{BB962C8B-B14F-4D97-AF65-F5344CB8AC3E}">
        <p14:creationId xmlns:p14="http://schemas.microsoft.com/office/powerpoint/2010/main" val="12318185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3221473959"/>
              </p:ext>
            </p:extLst>
          </p:nvPr>
        </p:nvGraphicFramePr>
        <p:xfrm>
          <a:off x="5984479" y="2565232"/>
          <a:ext cx="5521721" cy="3985720"/>
        </p:xfrm>
        <a:graphic>
          <a:graphicData uri="http://schemas.openxmlformats.org/drawingml/2006/table">
            <a:tbl>
              <a:tblPr firstRow="1" firstCol="1" bandRow="1">
                <a:tableStyleId>{93296810-A885-4BE3-A3E7-6D5BEEA58F35}</a:tableStyleId>
              </a:tblPr>
              <a:tblGrid>
                <a:gridCol w="1476000">
                  <a:extLst>
                    <a:ext uri="{9D8B030D-6E8A-4147-A177-3AD203B41FA5}">
                      <a16:colId xmlns:a16="http://schemas.microsoft.com/office/drawing/2014/main" xmlns="" val="1516350404"/>
                    </a:ext>
                  </a:extLst>
                </a:gridCol>
                <a:gridCol w="1444239">
                  <a:extLst>
                    <a:ext uri="{9D8B030D-6E8A-4147-A177-3AD203B41FA5}">
                      <a16:colId xmlns:a16="http://schemas.microsoft.com/office/drawing/2014/main" xmlns="" val="1781082906"/>
                    </a:ext>
                  </a:extLst>
                </a:gridCol>
                <a:gridCol w="2601482">
                  <a:extLst>
                    <a:ext uri="{9D8B030D-6E8A-4147-A177-3AD203B41FA5}">
                      <a16:colId xmlns:a16="http://schemas.microsoft.com/office/drawing/2014/main" xmlns="" val="898061695"/>
                    </a:ext>
                  </a:extLst>
                </a:gridCol>
              </a:tblGrid>
              <a:tr h="574131">
                <a:tc>
                  <a:txBody>
                    <a:bodyPr/>
                    <a:lstStyle/>
                    <a:p>
                      <a:pPr algn="ctr">
                        <a:lnSpc>
                          <a:spcPct val="107000"/>
                        </a:lnSpc>
                        <a:spcAft>
                          <a:spcPts val="0"/>
                        </a:spcAft>
                      </a:pPr>
                      <a:r>
                        <a:rPr lang="en-US" sz="1600" dirty="0" err="1">
                          <a:effectLst/>
                        </a:rPr>
                        <a:t>Başarı</a:t>
                      </a:r>
                      <a:r>
                        <a:rPr lang="tr-TR" sz="1600" baseline="0" dirty="0">
                          <a:effectLst/>
                        </a:rPr>
                        <a:t> </a:t>
                      </a:r>
                      <a:r>
                        <a:rPr lang="en-US" sz="1600" dirty="0" err="1">
                          <a:effectLst/>
                        </a:rPr>
                        <a:t>Notu</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Puanı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Notu</a:t>
                      </a:r>
                      <a:r>
                        <a:rPr lang="en-US" sz="1600" dirty="0">
                          <a:effectLst/>
                        </a:rPr>
                        <a:t> </a:t>
                      </a:r>
                      <a:r>
                        <a:rPr lang="en-US" sz="1600" dirty="0" err="1">
                          <a:effectLst/>
                        </a:rPr>
                        <a:t>Katsayı</a:t>
                      </a:r>
                      <a:r>
                        <a:rPr lang="tr-TR" sz="1600" dirty="0" err="1">
                          <a:effectLst/>
                        </a:rPr>
                        <a:t>sı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721771401"/>
                  </a:ext>
                </a:extLst>
              </a:tr>
              <a:tr h="287066">
                <a:tc>
                  <a:txBody>
                    <a:bodyPr/>
                    <a:lstStyle/>
                    <a:p>
                      <a:pPr algn="ctr">
                        <a:lnSpc>
                          <a:spcPct val="107000"/>
                        </a:lnSpc>
                        <a:spcAft>
                          <a:spcPts val="0"/>
                        </a:spcAft>
                      </a:pPr>
                      <a:r>
                        <a:rPr lang="en-US" sz="1600" dirty="0">
                          <a:effectLst/>
                        </a:rPr>
                        <a:t>A1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95-100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4.00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56842510"/>
                  </a:ext>
                </a:extLst>
              </a:tr>
              <a:tr h="326281">
                <a:tc>
                  <a:txBody>
                    <a:bodyPr/>
                    <a:lstStyle/>
                    <a:p>
                      <a:pPr algn="ctr">
                        <a:lnSpc>
                          <a:spcPct val="107000"/>
                        </a:lnSpc>
                        <a:spcAft>
                          <a:spcPts val="0"/>
                        </a:spcAft>
                      </a:pPr>
                      <a:r>
                        <a:rPr lang="en-US" sz="1600" dirty="0">
                          <a:effectLst/>
                        </a:rPr>
                        <a:t>A2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90-94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822139117"/>
                  </a:ext>
                </a:extLst>
              </a:tr>
              <a:tr h="287066">
                <a:tc>
                  <a:txBody>
                    <a:bodyPr/>
                    <a:lstStyle/>
                    <a:p>
                      <a:pPr algn="ctr">
                        <a:lnSpc>
                          <a:spcPct val="107000"/>
                        </a:lnSpc>
                        <a:spcAft>
                          <a:spcPts val="0"/>
                        </a:spcAft>
                      </a:pPr>
                      <a:r>
                        <a:rPr lang="en-US" sz="1600" dirty="0">
                          <a:effectLst/>
                        </a:rPr>
                        <a:t>A3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85-89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803602694"/>
                  </a:ext>
                </a:extLst>
              </a:tr>
              <a:tr h="287066">
                <a:tc>
                  <a:txBody>
                    <a:bodyPr/>
                    <a:lstStyle/>
                    <a:p>
                      <a:pPr algn="ctr">
                        <a:lnSpc>
                          <a:spcPct val="107000"/>
                        </a:lnSpc>
                        <a:spcAft>
                          <a:spcPts val="0"/>
                        </a:spcAft>
                      </a:pPr>
                      <a:r>
                        <a:rPr lang="en-US" sz="1600" dirty="0">
                          <a:effectLst/>
                        </a:rPr>
                        <a:t>B1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80-84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62696312"/>
                  </a:ext>
                </a:extLst>
              </a:tr>
              <a:tr h="287066">
                <a:tc>
                  <a:txBody>
                    <a:bodyPr/>
                    <a:lstStyle/>
                    <a:p>
                      <a:pPr algn="ctr">
                        <a:lnSpc>
                          <a:spcPct val="107000"/>
                        </a:lnSpc>
                        <a:spcAft>
                          <a:spcPts val="0"/>
                        </a:spcAft>
                      </a:pPr>
                      <a:r>
                        <a:rPr lang="en-US" sz="1600" dirty="0">
                          <a:effectLst/>
                        </a:rPr>
                        <a:t>B2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75-79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508055738"/>
                  </a:ext>
                </a:extLst>
              </a:tr>
              <a:tr h="287066">
                <a:tc>
                  <a:txBody>
                    <a:bodyPr/>
                    <a:lstStyle/>
                    <a:p>
                      <a:pPr algn="ctr">
                        <a:lnSpc>
                          <a:spcPct val="107000"/>
                        </a:lnSpc>
                        <a:spcAft>
                          <a:spcPts val="0"/>
                        </a:spcAft>
                      </a:pPr>
                      <a:r>
                        <a:rPr lang="en-US" sz="1600" dirty="0">
                          <a:effectLst/>
                        </a:rPr>
                        <a:t>B3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70-74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098991577"/>
                  </a:ext>
                </a:extLst>
              </a:tr>
              <a:tr h="287066">
                <a:tc>
                  <a:txBody>
                    <a:bodyPr/>
                    <a:lstStyle/>
                    <a:p>
                      <a:pPr algn="ctr">
                        <a:lnSpc>
                          <a:spcPct val="107000"/>
                        </a:lnSpc>
                        <a:spcAft>
                          <a:spcPts val="0"/>
                        </a:spcAft>
                      </a:pPr>
                      <a:r>
                        <a:rPr lang="en-US" sz="1600" dirty="0">
                          <a:effectLst/>
                        </a:rPr>
                        <a:t>C1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65-69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71953343"/>
                  </a:ext>
                </a:extLst>
              </a:tr>
              <a:tr h="287066">
                <a:tc>
                  <a:txBody>
                    <a:bodyPr/>
                    <a:lstStyle/>
                    <a:p>
                      <a:pPr algn="ctr">
                        <a:lnSpc>
                          <a:spcPct val="107000"/>
                        </a:lnSpc>
                        <a:spcAft>
                          <a:spcPts val="0"/>
                        </a:spcAft>
                      </a:pPr>
                      <a:r>
                        <a:rPr lang="en-US" sz="1600" dirty="0">
                          <a:effectLst/>
                        </a:rPr>
                        <a:t>C2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60-64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672111558"/>
                  </a:ext>
                </a:extLst>
              </a:tr>
              <a:tr h="287066">
                <a:tc>
                  <a:txBody>
                    <a:bodyPr/>
                    <a:lstStyle/>
                    <a:p>
                      <a:pPr algn="ctr">
                        <a:lnSpc>
                          <a:spcPct val="107000"/>
                        </a:lnSpc>
                        <a:spcAft>
                          <a:spcPts val="0"/>
                        </a:spcAft>
                      </a:pPr>
                      <a:r>
                        <a:rPr lang="en-US" sz="1600" dirty="0">
                          <a:effectLst/>
                        </a:rPr>
                        <a:t>D1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55-59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2.00</a:t>
                      </a:r>
                      <a:r>
                        <a:rPr lang="tr-TR" sz="1600" dirty="0">
                          <a:effectLst/>
                        </a:rPr>
                        <a:t>         * Koşullu</a:t>
                      </a:r>
                      <a:r>
                        <a:rPr lang="tr-TR" sz="1600" baseline="0" dirty="0">
                          <a:effectLst/>
                        </a:rPr>
                        <a:t>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121435713"/>
                  </a:ext>
                </a:extLst>
              </a:tr>
              <a:tr h="287066">
                <a:tc>
                  <a:txBody>
                    <a:bodyPr/>
                    <a:lstStyle/>
                    <a:p>
                      <a:pPr algn="ctr">
                        <a:lnSpc>
                          <a:spcPct val="107000"/>
                        </a:lnSpc>
                        <a:spcAft>
                          <a:spcPts val="0"/>
                        </a:spcAft>
                      </a:pPr>
                      <a:r>
                        <a:rPr lang="en-US" sz="1600" dirty="0">
                          <a:effectLst/>
                        </a:rPr>
                        <a:t>D2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50-54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1.75 </a:t>
                      </a:r>
                      <a:r>
                        <a:rPr lang="tr-TR" sz="1600" dirty="0">
                          <a:effectLst/>
                        </a:rPr>
                        <a:t>        * Koşullu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027094230"/>
                  </a:ext>
                </a:extLst>
              </a:tr>
              <a:tr h="287066">
                <a:tc>
                  <a:txBody>
                    <a:bodyPr/>
                    <a:lstStyle/>
                    <a:p>
                      <a:pPr algn="ctr">
                        <a:lnSpc>
                          <a:spcPct val="107000"/>
                        </a:lnSpc>
                        <a:spcAft>
                          <a:spcPts val="0"/>
                        </a:spcAft>
                      </a:pPr>
                      <a:r>
                        <a:rPr lang="en-US" sz="1600" dirty="0">
                          <a:effectLst/>
                          <a:latin typeface="+mj-lt"/>
                        </a:rPr>
                        <a:t>F</a:t>
                      </a:r>
                      <a:r>
                        <a:rPr lang="tr-TR" sz="1600" dirty="0">
                          <a:effectLst/>
                          <a:latin typeface="+mj-lt"/>
                        </a:rPr>
                        <a:t>1</a:t>
                      </a:r>
                    </a:p>
                    <a:p>
                      <a:pPr algn="ctr">
                        <a:lnSpc>
                          <a:spcPct val="107000"/>
                        </a:lnSpc>
                        <a:spcAft>
                          <a:spcPts val="0"/>
                        </a:spcAft>
                      </a:pPr>
                      <a:r>
                        <a:rPr lang="tr-TR" sz="1600" dirty="0">
                          <a:effectLst/>
                          <a:latin typeface="+mj-lt"/>
                          <a:ea typeface="Calibri" panose="020F0502020204030204" pitchFamily="34" charset="0"/>
                          <a:cs typeface="Times New Roman" panose="02020603050405020304" pitchFamily="18" charset="0"/>
                        </a:rPr>
                        <a:t>F2</a:t>
                      </a:r>
                    </a:p>
                  </a:txBody>
                  <a:tcPr marL="68580" marR="68580" marT="0" marB="0"/>
                </a:tc>
                <a:tc>
                  <a:txBody>
                    <a:bodyPr/>
                    <a:lstStyle/>
                    <a:p>
                      <a:pPr algn="l">
                        <a:lnSpc>
                          <a:spcPct val="107000"/>
                        </a:lnSpc>
                        <a:spcAft>
                          <a:spcPts val="0"/>
                        </a:spcAft>
                      </a:pPr>
                      <a:r>
                        <a:rPr lang="en-US" sz="1600" dirty="0">
                          <a:effectLst/>
                          <a:latin typeface="+mj-lt"/>
                        </a:rPr>
                        <a:t>0-49</a:t>
                      </a:r>
                      <a:endParaRPr lang="tr-TR" sz="1600" dirty="0">
                        <a:effectLst/>
                        <a:latin typeface="+mj-lt"/>
                      </a:endParaRPr>
                    </a:p>
                    <a:p>
                      <a:pPr algn="l">
                        <a:lnSpc>
                          <a:spcPct val="107000"/>
                        </a:lnSpc>
                        <a:spcAft>
                          <a:spcPts val="0"/>
                        </a:spcAft>
                      </a:pPr>
                      <a:r>
                        <a:rPr lang="tr-TR" sz="1400" dirty="0">
                          <a:effectLst/>
                          <a:latin typeface="+mj-lt"/>
                          <a:ea typeface="Calibri" panose="020F0502020204030204" pitchFamily="34" charset="0"/>
                          <a:cs typeface="Times New Roman" panose="02020603050405020304" pitchFamily="18" charset="0"/>
                        </a:rPr>
                        <a:t>Devamsız</a:t>
                      </a:r>
                    </a:p>
                  </a:txBody>
                  <a:tcPr marL="68580" marR="68580" marT="0" marB="0"/>
                </a:tc>
                <a:tc>
                  <a:txBody>
                    <a:bodyPr/>
                    <a:lstStyle/>
                    <a:p>
                      <a:pPr algn="l">
                        <a:lnSpc>
                          <a:spcPct val="107000"/>
                        </a:lnSpc>
                        <a:spcAft>
                          <a:spcPts val="0"/>
                        </a:spcAft>
                      </a:pPr>
                      <a:r>
                        <a:rPr lang="en-US" sz="1600" dirty="0">
                          <a:effectLst/>
                          <a:latin typeface="+mj-lt"/>
                        </a:rPr>
                        <a:t>0.00</a:t>
                      </a:r>
                      <a:r>
                        <a:rPr lang="tr-TR" sz="1600" dirty="0">
                          <a:effectLst/>
                          <a:latin typeface="+mj-lt"/>
                        </a:rPr>
                        <a:t>         *</a:t>
                      </a:r>
                      <a:r>
                        <a:rPr lang="tr-TR" sz="1600" baseline="0" dirty="0">
                          <a:effectLst/>
                          <a:latin typeface="+mj-lt"/>
                        </a:rPr>
                        <a:t> Başarısız</a:t>
                      </a:r>
                    </a:p>
                    <a:p>
                      <a:pPr algn="l">
                        <a:lnSpc>
                          <a:spcPct val="107000"/>
                        </a:lnSpc>
                        <a:spcAft>
                          <a:spcPts val="0"/>
                        </a:spcAft>
                      </a:pPr>
                      <a:r>
                        <a:rPr lang="tr-TR" sz="1600" baseline="0" dirty="0">
                          <a:solidFill>
                            <a:schemeClr val="tx1"/>
                          </a:solidFill>
                          <a:effectLst/>
                          <a:latin typeface="+mj-lt"/>
                          <a:ea typeface="Calibri" panose="020F0502020204030204" pitchFamily="34" charset="0"/>
                          <a:cs typeface="Times New Roman" panose="02020603050405020304" pitchFamily="18" charset="0"/>
                        </a:rPr>
                        <a:t>0.00          *Başarısız</a:t>
                      </a:r>
                      <a:endParaRPr lang="tr-TR" sz="16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565967011"/>
                  </a:ext>
                </a:extLst>
              </a:tr>
            </a:tbl>
          </a:graphicData>
        </a:graphic>
      </p:graphicFrame>
      <p:sp>
        <p:nvSpPr>
          <p:cNvPr id="3" name="Slayt Numarası Yer Tutucusu 2"/>
          <p:cNvSpPr>
            <a:spLocks noGrp="1"/>
          </p:cNvSpPr>
          <p:nvPr>
            <p:ph type="sldNum" sz="quarter" idx="12"/>
          </p:nvPr>
        </p:nvSpPr>
        <p:spPr/>
        <p:txBody>
          <a:bodyPr/>
          <a:lstStyle/>
          <a:p>
            <a:fld id="{F302176B-0E47-46AC-8F43-DAB4B8A37D06}" type="slidenum">
              <a:rPr lang="tr-TR" smtClean="0"/>
              <a:pPr/>
              <a:t>47</a:t>
            </a:fld>
            <a:endParaRPr lang="tr-TR"/>
          </a:p>
        </p:txBody>
      </p:sp>
      <p:sp>
        <p:nvSpPr>
          <p:cNvPr id="7" name="Dikdörtgen 6"/>
          <p:cNvSpPr/>
          <p:nvPr/>
        </p:nvSpPr>
        <p:spPr>
          <a:xfrm>
            <a:off x="3965249" y="2057401"/>
            <a:ext cx="7540951" cy="507831"/>
          </a:xfrm>
          <a:prstGeom prst="rect">
            <a:avLst/>
          </a:prstGeom>
        </p:spPr>
        <p:txBody>
          <a:bodyPr wrap="square">
            <a:spAutoFit/>
          </a:bodyPr>
          <a:lstStyle/>
          <a:p>
            <a:pPr algn="r">
              <a:lnSpc>
                <a:spcPct val="150000"/>
              </a:lnSpc>
            </a:pPr>
            <a:r>
              <a:rPr lang="tr-TR" b="1" dirty="0">
                <a:latin typeface="Calibri" panose="020F0502020204030204" pitchFamily="34" charset="0"/>
                <a:ea typeface="Calibri" panose="020F0502020204030204" pitchFamily="34" charset="0"/>
                <a:cs typeface="Calibri" panose="020F0502020204030204" pitchFamily="34" charset="0"/>
              </a:rPr>
              <a:t>2018 ve Sonrasında Kayıt Olanlar için Mutlak Değerlendirme Tablosu</a:t>
            </a:r>
            <a:endParaRPr lang="tr-TR"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Metin kutusu 7"/>
          <p:cNvSpPr txBox="1"/>
          <p:nvPr/>
        </p:nvSpPr>
        <p:spPr>
          <a:xfrm>
            <a:off x="799845" y="2195185"/>
            <a:ext cx="3309511" cy="4662815"/>
          </a:xfrm>
          <a:prstGeom prst="rect">
            <a:avLst/>
          </a:prstGeom>
          <a:noFill/>
        </p:spPr>
        <p:txBody>
          <a:bodyPr wrap="square" rtlCol="0">
            <a:spAutoFit/>
          </a:bodyPr>
          <a:lstStyle/>
          <a:p>
            <a:pPr>
              <a:lnSpc>
                <a:spcPct val="150000"/>
              </a:lnSpc>
            </a:pPr>
            <a:r>
              <a:rPr lang="tr-TR" altLang="tr-TR" dirty="0"/>
              <a:t>Koşullu geçer notların başarılı kabul edilebilmesi için öğrencinin akademik ortalamasının mezuniyet öncesinde en az </a:t>
            </a:r>
            <a:r>
              <a:rPr lang="tr-TR" altLang="tr-TR" b="1" dirty="0"/>
              <a:t>2.25</a:t>
            </a:r>
            <a:r>
              <a:rPr lang="tr-TR" altLang="tr-TR" dirty="0"/>
              <a:t> olması gerekir. </a:t>
            </a:r>
          </a:p>
          <a:p>
            <a:pPr>
              <a:lnSpc>
                <a:spcPct val="150000"/>
              </a:lnSpc>
            </a:pPr>
            <a:r>
              <a:rPr lang="tr-TR" altLang="tr-TR" dirty="0"/>
              <a:t>F2 ‘devamsız’ olarak kalmadır ve 00 başarı katsayısı ile başarısız olarak değerlendirilir.</a:t>
            </a:r>
          </a:p>
          <a:p>
            <a:pPr>
              <a:lnSpc>
                <a:spcPct val="150000"/>
              </a:lnSpc>
            </a:pPr>
            <a:endParaRPr lang="tr-TR" dirty="0"/>
          </a:p>
        </p:txBody>
      </p:sp>
      <p:sp>
        <p:nvSpPr>
          <p:cNvPr id="9" name="Başlık 2"/>
          <p:cNvSpPr>
            <a:spLocks noGrp="1"/>
          </p:cNvSpPr>
          <p:nvPr>
            <p:ph type="title"/>
          </p:nvPr>
        </p:nvSpPr>
        <p:spPr>
          <a:xfrm>
            <a:off x="2895600" y="764373"/>
            <a:ext cx="8610600" cy="1293028"/>
          </a:xfrm>
        </p:spPr>
        <p:txBody>
          <a:bodyPr>
            <a:normAutofit/>
          </a:bodyPr>
          <a:lstStyle/>
          <a:p>
            <a:r>
              <a:rPr lang="tr-TR" altLang="tr-TR" sz="3600" b="1" i="1" dirty="0"/>
              <a:t>Mutlak değerlendirme tablosu</a:t>
            </a:r>
            <a:endParaRPr lang="tr-TR" sz="3600" b="1" i="1" dirty="0"/>
          </a:p>
        </p:txBody>
      </p:sp>
    </p:spTree>
    <p:extLst>
      <p:ext uri="{BB962C8B-B14F-4D97-AF65-F5344CB8AC3E}">
        <p14:creationId xmlns:p14="http://schemas.microsoft.com/office/powerpoint/2010/main" val="2874276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91900" y="2161311"/>
            <a:ext cx="5036332" cy="3970318"/>
          </a:xfrm>
          <a:prstGeom prst="rect">
            <a:avLst/>
          </a:prstGeom>
        </p:spPr>
        <p:txBody>
          <a:bodyPr wrap="square">
            <a:spAutoFit/>
          </a:bodyPr>
          <a:lstStyle/>
          <a:p>
            <a:r>
              <a:rPr lang="de-DE" altLang="tr-TR" dirty="0" err="1"/>
              <a:t>Bir</a:t>
            </a:r>
            <a:r>
              <a:rPr lang="de-DE" altLang="tr-TR" dirty="0"/>
              <a:t> </a:t>
            </a:r>
            <a:r>
              <a:rPr lang="de-DE" altLang="tr-TR" dirty="0" err="1"/>
              <a:t>dersten</a:t>
            </a:r>
            <a:r>
              <a:rPr lang="tr-TR" altLang="tr-TR" dirty="0"/>
              <a:t> </a:t>
            </a:r>
            <a:r>
              <a:rPr lang="de-DE" altLang="tr-TR" dirty="0"/>
              <a:t>F1, F2</a:t>
            </a:r>
            <a:r>
              <a:rPr lang="tr-TR" altLang="tr-TR" dirty="0"/>
              <a:t> </a:t>
            </a:r>
            <a:r>
              <a:rPr lang="de-DE" altLang="tr-TR" dirty="0" err="1"/>
              <a:t>notlarından</a:t>
            </a:r>
            <a:r>
              <a:rPr lang="de-DE" altLang="tr-TR" dirty="0"/>
              <a:t> </a:t>
            </a:r>
            <a:r>
              <a:rPr lang="de-DE" altLang="tr-TR" dirty="0" err="1"/>
              <a:t>birini</a:t>
            </a:r>
            <a:r>
              <a:rPr lang="de-DE" altLang="tr-TR" dirty="0"/>
              <a:t> </a:t>
            </a:r>
            <a:r>
              <a:rPr lang="de-DE" altLang="tr-TR" dirty="0" err="1"/>
              <a:t>alan</a:t>
            </a:r>
            <a:r>
              <a:rPr lang="de-DE" altLang="tr-TR" dirty="0"/>
              <a:t> </a:t>
            </a:r>
            <a:r>
              <a:rPr lang="de-DE" altLang="tr-TR" dirty="0" err="1"/>
              <a:t>öğrenci</a:t>
            </a:r>
            <a:r>
              <a:rPr lang="de-DE" altLang="tr-TR" dirty="0"/>
              <a:t>, o </a:t>
            </a:r>
            <a:r>
              <a:rPr lang="de-DE" altLang="tr-TR" dirty="0" err="1"/>
              <a:t>dersi</a:t>
            </a:r>
            <a:r>
              <a:rPr lang="de-DE" altLang="tr-TR" dirty="0"/>
              <a:t> </a:t>
            </a:r>
            <a:r>
              <a:rPr lang="de-DE" altLang="tr-TR" dirty="0" err="1"/>
              <a:t>açıldığı</a:t>
            </a:r>
            <a:r>
              <a:rPr lang="de-DE" altLang="tr-TR" dirty="0"/>
              <a:t> </a:t>
            </a:r>
            <a:r>
              <a:rPr lang="de-DE" altLang="tr-TR" dirty="0" err="1"/>
              <a:t>ilk</a:t>
            </a:r>
            <a:r>
              <a:rPr lang="de-DE" altLang="tr-TR" dirty="0"/>
              <a:t> </a:t>
            </a:r>
            <a:r>
              <a:rPr lang="de-DE" altLang="tr-TR" dirty="0" err="1"/>
              <a:t>yarıyılda</a:t>
            </a:r>
            <a:r>
              <a:rPr lang="de-DE" altLang="tr-TR" dirty="0"/>
              <a:t> </a:t>
            </a:r>
            <a:r>
              <a:rPr lang="de-DE" altLang="tr-TR" dirty="0" err="1"/>
              <a:t>tekrarlamak</a:t>
            </a:r>
            <a:r>
              <a:rPr lang="de-DE" altLang="tr-TR" dirty="0"/>
              <a:t> </a:t>
            </a:r>
            <a:r>
              <a:rPr lang="de-DE" altLang="tr-TR" dirty="0" err="1"/>
              <a:t>zorundadır</a:t>
            </a:r>
            <a:r>
              <a:rPr lang="de-DE" altLang="tr-TR" dirty="0"/>
              <a:t>. </a:t>
            </a:r>
            <a:endParaRPr lang="tr-TR" altLang="tr-TR" dirty="0"/>
          </a:p>
          <a:p>
            <a:endParaRPr lang="tr-TR" altLang="tr-TR" dirty="0"/>
          </a:p>
          <a:p>
            <a:r>
              <a:rPr lang="de-DE" altLang="tr-TR" dirty="0" err="1"/>
              <a:t>Ancak</a:t>
            </a:r>
            <a:r>
              <a:rPr lang="de-DE" altLang="tr-TR" dirty="0"/>
              <a:t> </a:t>
            </a:r>
            <a:r>
              <a:rPr lang="de-DE" altLang="tr-TR" dirty="0" err="1"/>
              <a:t>tekrarlanan</a:t>
            </a:r>
            <a:r>
              <a:rPr lang="de-DE" altLang="tr-TR" dirty="0"/>
              <a:t> </a:t>
            </a:r>
            <a:r>
              <a:rPr lang="de-DE" altLang="tr-TR" dirty="0" err="1"/>
              <a:t>derslerin</a:t>
            </a:r>
            <a:r>
              <a:rPr lang="de-DE" altLang="tr-TR" dirty="0"/>
              <a:t> </a:t>
            </a:r>
            <a:r>
              <a:rPr lang="de-DE" altLang="tr-TR" dirty="0" err="1"/>
              <a:t>yarıyıl</a:t>
            </a:r>
            <a:r>
              <a:rPr lang="de-DE" altLang="tr-TR" dirty="0"/>
              <a:t> </a:t>
            </a:r>
            <a:r>
              <a:rPr lang="de-DE" altLang="tr-TR" dirty="0" err="1"/>
              <a:t>ders</a:t>
            </a:r>
            <a:r>
              <a:rPr lang="de-DE" altLang="tr-TR" dirty="0"/>
              <a:t> </a:t>
            </a:r>
            <a:r>
              <a:rPr lang="de-DE" altLang="tr-TR" dirty="0" err="1"/>
              <a:t>programlarında</a:t>
            </a:r>
            <a:r>
              <a:rPr lang="tr-TR" altLang="tr-TR" dirty="0"/>
              <a:t> </a:t>
            </a:r>
            <a:r>
              <a:rPr lang="de-DE" altLang="tr-TR" dirty="0" err="1"/>
              <a:t>çakışması</a:t>
            </a:r>
            <a:r>
              <a:rPr lang="de-DE" altLang="tr-TR" dirty="0"/>
              <a:t> </a:t>
            </a:r>
            <a:r>
              <a:rPr lang="de-DE" altLang="tr-TR" dirty="0" err="1"/>
              <a:t>halinde</a:t>
            </a:r>
            <a:r>
              <a:rPr lang="de-DE" altLang="tr-TR" dirty="0"/>
              <a:t>, </a:t>
            </a:r>
            <a:r>
              <a:rPr lang="de-DE" altLang="tr-TR" dirty="0" err="1"/>
              <a:t>öğrenci</a:t>
            </a:r>
            <a:r>
              <a:rPr lang="de-DE" altLang="tr-TR" dirty="0"/>
              <a:t> </a:t>
            </a:r>
            <a:r>
              <a:rPr lang="de-DE" altLang="tr-TR" dirty="0" err="1"/>
              <a:t>bu</a:t>
            </a:r>
            <a:r>
              <a:rPr lang="de-DE" altLang="tr-TR" dirty="0"/>
              <a:t> </a:t>
            </a:r>
            <a:r>
              <a:rPr lang="de-DE" altLang="tr-TR" dirty="0" err="1"/>
              <a:t>derslerden</a:t>
            </a:r>
            <a:r>
              <a:rPr lang="de-DE" altLang="tr-TR" dirty="0"/>
              <a:t> </a:t>
            </a:r>
            <a:r>
              <a:rPr lang="de-DE" altLang="tr-TR" dirty="0" err="1"/>
              <a:t>birini</a:t>
            </a:r>
            <a:r>
              <a:rPr lang="de-DE" altLang="tr-TR" dirty="0"/>
              <a:t> </a:t>
            </a:r>
            <a:r>
              <a:rPr lang="de-DE" altLang="tr-TR" dirty="0" err="1"/>
              <a:t>ilgili</a:t>
            </a:r>
            <a:r>
              <a:rPr lang="de-DE" altLang="tr-TR" dirty="0"/>
              <a:t> </a:t>
            </a:r>
            <a:r>
              <a:rPr lang="de-DE" altLang="tr-TR" dirty="0" err="1"/>
              <a:t>yönetim</a:t>
            </a:r>
            <a:r>
              <a:rPr lang="de-DE" altLang="tr-TR" dirty="0"/>
              <a:t> </a:t>
            </a:r>
            <a:r>
              <a:rPr lang="de-DE" altLang="tr-TR" dirty="0" err="1"/>
              <a:t>kurulu</a:t>
            </a:r>
            <a:r>
              <a:rPr lang="de-DE" altLang="tr-TR" dirty="0"/>
              <a:t> </a:t>
            </a:r>
            <a:r>
              <a:rPr lang="de-DE" altLang="tr-TR" dirty="0" err="1"/>
              <a:t>kararıyla</a:t>
            </a:r>
            <a:r>
              <a:rPr lang="de-DE" altLang="tr-TR" dirty="0"/>
              <a:t> </a:t>
            </a:r>
            <a:r>
              <a:rPr lang="de-DE" altLang="tr-TR" dirty="0" err="1"/>
              <a:t>almayabilir</a:t>
            </a:r>
            <a:r>
              <a:rPr lang="de-DE" altLang="tr-TR" dirty="0"/>
              <a:t>. </a:t>
            </a:r>
            <a:endParaRPr lang="tr-TR" altLang="tr-TR" dirty="0"/>
          </a:p>
          <a:p>
            <a:endParaRPr lang="tr-TR" altLang="tr-TR" dirty="0"/>
          </a:p>
          <a:p>
            <a:r>
              <a:rPr lang="tr-TR" altLang="tr-TR" dirty="0"/>
              <a:t>Başarısız olunan kredisiz derslerin ya da eşdeğerlerinin tekrar alınması zorunlu değildir.</a:t>
            </a:r>
          </a:p>
          <a:p>
            <a:endParaRPr lang="tr-TR" altLang="tr-TR" dirty="0"/>
          </a:p>
          <a:p>
            <a:r>
              <a:rPr lang="tr-TR" altLang="tr-TR" dirty="0"/>
              <a:t>Geçer not alınan bir ders tekrar alınamaz.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48</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919" y="2161311"/>
            <a:ext cx="4836281" cy="3220963"/>
          </a:xfrm>
          <a:prstGeom prst="rect">
            <a:avLst/>
          </a:prstGeom>
        </p:spPr>
      </p:pic>
    </p:spTree>
    <p:extLst>
      <p:ext uri="{BB962C8B-B14F-4D97-AF65-F5344CB8AC3E}">
        <p14:creationId xmlns:p14="http://schemas.microsoft.com/office/powerpoint/2010/main" val="31421193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43174" y="2057401"/>
            <a:ext cx="5155973" cy="3785652"/>
          </a:xfrm>
          <a:prstGeom prst="rect">
            <a:avLst/>
          </a:prstGeom>
        </p:spPr>
        <p:txBody>
          <a:bodyPr wrap="square">
            <a:spAutoFit/>
          </a:bodyPr>
          <a:lstStyle/>
          <a:p>
            <a:r>
              <a:rPr lang="tr-TR" altLang="tr-TR" sz="2000" dirty="0"/>
              <a:t>Koşullu geçer not alınan dersler derslerin açılan ilk dönemde tekrar alınma zorunluluğu yoktur.  </a:t>
            </a:r>
          </a:p>
          <a:p>
            <a:endParaRPr lang="tr-TR" altLang="tr-TR" sz="2000" dirty="0"/>
          </a:p>
          <a:p>
            <a:r>
              <a:rPr lang="tr-TR" altLang="tr-TR" sz="2000" dirty="0"/>
              <a:t>Tüm derslerden geçer not ya da koşullu geçer not almış ancak akademik ortalaması 2.25’in altında olan öğrenciler, mezuniyet koşulu olan bu ortalamayı elde edinceye kadar koşullu geçer notla geçtikleri derslerden kendi seçecekleri sayıda dersi/dersleri tekrar almak zorundadır.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49</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dirty="0"/>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617" y="2075649"/>
            <a:ext cx="4470583" cy="2977408"/>
          </a:xfrm>
          <a:prstGeom prst="rect">
            <a:avLst/>
          </a:prstGeom>
        </p:spPr>
      </p:pic>
    </p:spTree>
    <p:extLst>
      <p:ext uri="{BB962C8B-B14F-4D97-AF65-F5344CB8AC3E}">
        <p14:creationId xmlns:p14="http://schemas.microsoft.com/office/powerpoint/2010/main" val="461533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xmlns="" id="{8A9E62AE-6373-4F82-8AC3-E0CF5017466B}"/>
              </a:ext>
            </a:extLst>
          </p:cNvPr>
          <p:cNvSpPr>
            <a:spLocks noGrp="1"/>
          </p:cNvSpPr>
          <p:nvPr>
            <p:ph type="subTitle" idx="4294967295"/>
          </p:nvPr>
        </p:nvSpPr>
        <p:spPr>
          <a:xfrm>
            <a:off x="1900917" y="1699383"/>
            <a:ext cx="8229600" cy="5068887"/>
          </a:xfrm>
        </p:spPr>
        <p:txBody>
          <a:bodyPr/>
          <a:lstStyle/>
          <a:p>
            <a:pPr algn="ctr" eaLnBrk="1" hangingPunct="1">
              <a:buFont typeface="Arial" panose="020B0604020202020204" pitchFamily="34" charset="0"/>
              <a:buNone/>
            </a:pPr>
            <a:r>
              <a:rPr lang="tr-TR" altLang="tr-TR" dirty="0"/>
              <a:t>	</a:t>
            </a:r>
          </a:p>
          <a:p>
            <a:pPr algn="ctr">
              <a:buNone/>
            </a:pPr>
            <a:r>
              <a:rPr lang="tr-TR" altLang="tr-TR" u="sng" dirty="0" err="1">
                <a:solidFill>
                  <a:srgbClr val="FF0000"/>
                </a:solidFill>
              </a:rPr>
              <a:t>Metalurji</a:t>
            </a:r>
            <a:r>
              <a:rPr lang="tr-TR" altLang="tr-TR" u="sng" dirty="0">
                <a:solidFill>
                  <a:srgbClr val="FF0000"/>
                </a:solidFill>
              </a:rPr>
              <a:t> ve Malzeme Mühendisliği Vizyonunu</a:t>
            </a:r>
            <a:r>
              <a:rPr lang="tr-TR" altLang="tr-TR" dirty="0">
                <a:solidFill>
                  <a:srgbClr val="FF0000"/>
                </a:solidFill>
              </a:rPr>
              <a:t>, </a:t>
            </a:r>
          </a:p>
          <a:p>
            <a:pPr algn="just" eaLnBrk="1" hangingPunct="1">
              <a:buFont typeface="Arial" panose="020B0604020202020204" pitchFamily="34" charset="0"/>
              <a:buNone/>
            </a:pPr>
            <a:r>
              <a:rPr lang="tr-TR" altLang="tr-TR" dirty="0">
                <a:solidFill>
                  <a:srgbClr val="193CCF"/>
                </a:solidFill>
              </a:rPr>
              <a:t>	</a:t>
            </a:r>
          </a:p>
          <a:p>
            <a:pPr algn="just" eaLnBrk="1" hangingPunct="1">
              <a:buFont typeface="Arial" panose="020B0604020202020204" pitchFamily="34" charset="0"/>
              <a:buNone/>
            </a:pPr>
            <a:r>
              <a:rPr lang="tr-TR" altLang="tr-TR" dirty="0">
                <a:solidFill>
                  <a:srgbClr val="193CCF"/>
                </a:solidFill>
              </a:rPr>
              <a:t>Klasik malzeme teknolojilerini yeni teknolojilerle harmanlayarak, toplumun ve endüstrinin ihtiyaçlarını karşılayacak, evrensel bilime katkı sağlayacak, uygulamalı eğitim sistemi ile iş ortamını yakından tanıyan, ulusal ve uluslararası düzeyde araştırma geliştirme çalışmalarına analitik düşünme becerisi ile adapte olabilen </a:t>
            </a:r>
            <a:r>
              <a:rPr lang="tr-TR" altLang="tr-TR" b="1" i="1" u="sng" dirty="0">
                <a:solidFill>
                  <a:srgbClr val="FF0000"/>
                </a:solidFill>
              </a:rPr>
              <a:t>çağdaş mühendisler yetiştirmek </a:t>
            </a:r>
            <a:r>
              <a:rPr lang="tr-TR" altLang="tr-TR" dirty="0">
                <a:solidFill>
                  <a:srgbClr val="193CCF"/>
                </a:solidFill>
              </a:rPr>
              <a:t>olarak belirlemiştir. </a:t>
            </a:r>
          </a:p>
        </p:txBody>
      </p:sp>
      <p:sp>
        <p:nvSpPr>
          <p:cNvPr id="4" name="Dikdörtgen 3">
            <a:extLst>
              <a:ext uri="{FF2B5EF4-FFF2-40B4-BE49-F238E27FC236}">
                <a16:creationId xmlns:a16="http://schemas.microsoft.com/office/drawing/2014/main" xmlns="" id="{8F1910A9-4FDC-4EC6-A9B1-A713319685CE}"/>
              </a:ext>
            </a:extLst>
          </p:cNvPr>
          <p:cNvSpPr/>
          <p:nvPr/>
        </p:nvSpPr>
        <p:spPr>
          <a:xfrm>
            <a:off x="1900918" y="430114"/>
            <a:ext cx="5312673" cy="461665"/>
          </a:xfrm>
          <a:prstGeom prst="rect">
            <a:avLst/>
          </a:prstGeom>
        </p:spPr>
        <p:txBody>
          <a:bodyPr wrap="none">
            <a:spAutoFit/>
          </a:bodyPr>
          <a:lstStyle/>
          <a:p>
            <a:pPr>
              <a:defRPr/>
            </a:pPr>
            <a:r>
              <a:rPr lang="tr-TR" sz="2400" b="1" dirty="0" err="1">
                <a:solidFill>
                  <a:srgbClr val="FFFFFF"/>
                </a:solidFill>
                <a:effectLst>
                  <a:outerShdw blurRad="38100" dist="38100" dir="2700000" algn="tl">
                    <a:srgbClr val="000000">
                      <a:alpha val="43137"/>
                    </a:srgbClr>
                  </a:outerShdw>
                </a:effectLst>
                <a:latin typeface="Raleway"/>
              </a:rPr>
              <a:t>Metalurji</a:t>
            </a:r>
            <a:r>
              <a:rPr lang="tr-TR" sz="2400" b="1" dirty="0">
                <a:solidFill>
                  <a:srgbClr val="FFFFFF"/>
                </a:solidFill>
                <a:effectLst>
                  <a:outerShdw blurRad="38100" dist="38100" dir="2700000" algn="tl">
                    <a:srgbClr val="000000">
                      <a:alpha val="43137"/>
                    </a:srgbClr>
                  </a:outerShdw>
                </a:effectLst>
                <a:latin typeface="Raleway"/>
              </a:rPr>
              <a:t> ve Malzeme Mühendisliği</a:t>
            </a:r>
          </a:p>
        </p:txBody>
      </p:sp>
      <p:pic>
        <p:nvPicPr>
          <p:cNvPr id="5" name="Picture 2" descr="http://www.celisag.com/wp-content/uploads/2014/07/hedef-odakli-reklam-icerik.png">
            <a:extLst>
              <a:ext uri="{FF2B5EF4-FFF2-40B4-BE49-F238E27FC236}">
                <a16:creationId xmlns:a16="http://schemas.microsoft.com/office/drawing/2014/main" xmlns="" id="{7FAF353E-6925-44B4-A132-F6D0375746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4320" y="279161"/>
            <a:ext cx="2514360" cy="2147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224785"/>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804363" y="2075649"/>
            <a:ext cx="4442472" cy="3631443"/>
          </a:xfrm>
        </p:spPr>
        <p:txBody>
          <a:bodyPr>
            <a:normAutofit fontScale="32500" lnSpcReduction="20000"/>
          </a:bodyPr>
          <a:lstStyle/>
          <a:p>
            <a:pPr marL="0" indent="0">
              <a:buNone/>
            </a:pPr>
            <a:endParaRPr lang="tr-TR" sz="2000" dirty="0"/>
          </a:p>
          <a:p>
            <a:pPr marL="0" indent="0">
              <a:lnSpc>
                <a:spcPct val="120000"/>
              </a:lnSpc>
              <a:buNone/>
            </a:pPr>
            <a:r>
              <a:rPr lang="tr-TR" sz="3800" dirty="0"/>
              <a:t>Ayrıntılı bilgi için:</a:t>
            </a:r>
          </a:p>
          <a:p>
            <a:pPr marL="0" indent="0">
              <a:lnSpc>
                <a:spcPct val="120000"/>
              </a:lnSpc>
              <a:buNone/>
            </a:pPr>
            <a:r>
              <a:rPr lang="tr-TR" sz="3800" dirty="0"/>
              <a:t>Farabi Koordinatörlüğü</a:t>
            </a:r>
          </a:p>
          <a:p>
            <a:pPr marL="0" indent="0">
              <a:lnSpc>
                <a:spcPct val="120000"/>
              </a:lnSpc>
              <a:buNone/>
            </a:pPr>
            <a:r>
              <a:rPr lang="tr-TR" sz="3800" u="sng" dirty="0">
                <a:hlinkClick r:id="rId2"/>
              </a:rPr>
              <a:t>http://www.pau.edu.tr/farabi/tr/</a:t>
            </a:r>
            <a:r>
              <a:rPr lang="tr-TR" sz="3800" dirty="0"/>
              <a:t> </a:t>
            </a:r>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endParaRPr lang="tr-TR" sz="3800" dirty="0"/>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r>
              <a:rPr lang="tr-TR" sz="3800" dirty="0"/>
              <a:t> </a:t>
            </a:r>
          </a:p>
          <a:p>
            <a:pPr marL="0" indent="0">
              <a:lnSpc>
                <a:spcPct val="120000"/>
              </a:lnSpc>
              <a:buNone/>
            </a:pPr>
            <a:endParaRPr lang="tr-TR" sz="3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50</a:t>
            </a:fld>
            <a:endParaRPr lang="tr-TR"/>
          </a:p>
        </p:txBody>
      </p:sp>
      <p:pic>
        <p:nvPicPr>
          <p:cNvPr id="10" name="Resim 9" descr="http://uluslararasi.karabuk.edu.tr/yuklenen/resimler/1262122016115326.png"/>
          <p:cNvPicPr/>
          <p:nvPr/>
        </p:nvPicPr>
        <p:blipFill rotWithShape="1">
          <a:blip r:embed="rId4" cstate="print">
            <a:extLst>
              <a:ext uri="{28A0092B-C50C-407E-A947-70E740481C1C}">
                <a14:useLocalDpi xmlns:a14="http://schemas.microsoft.com/office/drawing/2010/main" val="0"/>
              </a:ext>
            </a:extLst>
          </a:blip>
          <a:srcRect t="9920" b="13632"/>
          <a:stretch/>
        </p:blipFill>
        <p:spPr bwMode="auto">
          <a:xfrm>
            <a:off x="1103899" y="2075649"/>
            <a:ext cx="1329055" cy="1016000"/>
          </a:xfrm>
          <a:prstGeom prst="rect">
            <a:avLst/>
          </a:prstGeom>
          <a:noFill/>
          <a:ln>
            <a:noFill/>
          </a:ln>
          <a:extLst>
            <a:ext uri="{53640926-AAD7-44D8-BBD7-CCE9431645EC}">
              <a14:shadowObscured xmlns:a14="http://schemas.microsoft.com/office/drawing/2010/main"/>
            </a:ext>
          </a:extLst>
        </p:spPr>
      </p:pic>
      <p:pic>
        <p:nvPicPr>
          <p:cNvPr id="11" name="Resim 10" descr="https://www.caie-caei.org/wp-content/uploads/2014/11/erasmus-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866" y="3271669"/>
            <a:ext cx="1800200" cy="976645"/>
          </a:xfrm>
          <a:prstGeom prst="rect">
            <a:avLst/>
          </a:prstGeom>
          <a:noFill/>
          <a:ln>
            <a:noFill/>
          </a:ln>
        </p:spPr>
      </p:pic>
      <p:pic>
        <p:nvPicPr>
          <p:cNvPr id="12" name="Resim 11" descr="http://mevlana.akdeniz.edu.tr/_dinamik/234/12.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0307" y="4691092"/>
            <a:ext cx="1224136" cy="1016000"/>
          </a:xfrm>
          <a:prstGeom prst="rect">
            <a:avLst/>
          </a:prstGeom>
          <a:noFill/>
          <a:ln>
            <a:noFill/>
          </a:ln>
        </p:spPr>
      </p:pic>
      <p:sp>
        <p:nvSpPr>
          <p:cNvPr id="8" name="Unvan 2"/>
          <p:cNvSpPr txBox="1">
            <a:spLocks/>
          </p:cNvSpPr>
          <p:nvPr/>
        </p:nvSpPr>
        <p:spPr>
          <a:xfrm>
            <a:off x="1683521" y="764373"/>
            <a:ext cx="9822679"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ÖĞRENCİ DEĞİŞİM PROGRAMLARI</a:t>
            </a:r>
          </a:p>
        </p:txBody>
      </p:sp>
      <p:pic>
        <p:nvPicPr>
          <p:cNvPr id="5" name="Resim 4"/>
          <p:cNvPicPr>
            <a:picLocks noChangeAspect="1"/>
          </p:cNvPicPr>
          <p:nvPr/>
        </p:nvPicPr>
        <p:blipFill rotWithShape="1">
          <a:blip r:embed="rId7"/>
          <a:srcRect l="38764" t="25696" r="36823" b="51570"/>
          <a:stretch/>
        </p:blipFill>
        <p:spPr>
          <a:xfrm rot="669219">
            <a:off x="6554624" y="2785929"/>
            <a:ext cx="4780209" cy="25039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693340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51</a:t>
            </a:fld>
            <a:endParaRPr lang="tr-TR"/>
          </a:p>
        </p:txBody>
      </p:sp>
      <p:pic>
        <p:nvPicPr>
          <p:cNvPr id="7" name="Resim 6" descr="Otomatik alternatif metin yok."/>
          <p:cNvPicPr/>
          <p:nvPr/>
        </p:nvPicPr>
        <p:blipFill rotWithShape="1">
          <a:blip r:embed="rId2" cstate="print">
            <a:extLst>
              <a:ext uri="{28A0092B-C50C-407E-A947-70E740481C1C}">
                <a14:useLocalDpi xmlns:a14="http://schemas.microsoft.com/office/drawing/2010/main" val="0"/>
              </a:ext>
            </a:extLst>
          </a:blip>
          <a:srcRect l="11737" t="12465" r="9957" b="14651"/>
          <a:stretch/>
        </p:blipFill>
        <p:spPr bwMode="auto">
          <a:xfrm>
            <a:off x="4322072" y="2088724"/>
            <a:ext cx="948690" cy="899795"/>
          </a:xfrm>
          <a:prstGeom prst="rect">
            <a:avLst/>
          </a:prstGeom>
          <a:noFill/>
          <a:ln>
            <a:noFill/>
          </a:ln>
          <a:extLst>
            <a:ext uri="{53640926-AAD7-44D8-BBD7-CCE9431645EC}">
              <a14:shadowObscured xmlns:a14="http://schemas.microsoft.com/office/drawing/2010/main"/>
            </a:ext>
          </a:extLst>
        </p:spPr>
      </p:pic>
      <p:pic>
        <p:nvPicPr>
          <p:cNvPr id="8" name="Resim 7" descr="Otomatik alternatif metin y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7593" y="2109324"/>
            <a:ext cx="987675" cy="879193"/>
          </a:xfrm>
          <a:prstGeom prst="rect">
            <a:avLst/>
          </a:prstGeom>
          <a:noFill/>
          <a:ln>
            <a:noFill/>
          </a:ln>
        </p:spPr>
      </p:pic>
      <p:pic>
        <p:nvPicPr>
          <p:cNvPr id="10" name="Resim 9" descr="Görüntünün olası içeriği: yazı"/>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047" y="3322331"/>
            <a:ext cx="1015753" cy="858456"/>
          </a:xfrm>
          <a:prstGeom prst="rect">
            <a:avLst/>
          </a:prstGeom>
          <a:noFill/>
          <a:ln>
            <a:noFill/>
          </a:ln>
        </p:spPr>
      </p:pic>
      <p:pic>
        <p:nvPicPr>
          <p:cNvPr id="11" name="Resim 10" descr="Otomatik alternatif metin yok."/>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0805" y="3301662"/>
            <a:ext cx="899233" cy="899795"/>
          </a:xfrm>
          <a:prstGeom prst="rect">
            <a:avLst/>
          </a:prstGeom>
          <a:noFill/>
          <a:ln>
            <a:noFill/>
          </a:ln>
        </p:spPr>
      </p:pic>
      <p:pic>
        <p:nvPicPr>
          <p:cNvPr id="12" name="Resim 11" descr="Otomatik alternatif metin yok."/>
          <p:cNvPicPr/>
          <p:nvPr/>
        </p:nvPicPr>
        <p:blipFill rotWithShape="1">
          <a:blip r:embed="rId6" cstate="print">
            <a:extLst>
              <a:ext uri="{28A0092B-C50C-407E-A947-70E740481C1C}">
                <a14:useLocalDpi xmlns:a14="http://schemas.microsoft.com/office/drawing/2010/main" val="0"/>
              </a:ext>
            </a:extLst>
          </a:blip>
          <a:srcRect l="31606" t="12279" r="30510" b="13447"/>
          <a:stretch/>
        </p:blipFill>
        <p:spPr bwMode="auto">
          <a:xfrm>
            <a:off x="4322073" y="3338547"/>
            <a:ext cx="948690" cy="899793"/>
          </a:xfrm>
          <a:prstGeom prst="rect">
            <a:avLst/>
          </a:prstGeom>
          <a:noFill/>
          <a:ln>
            <a:noFill/>
          </a:ln>
          <a:extLst>
            <a:ext uri="{53640926-AAD7-44D8-BBD7-CCE9431645EC}">
              <a14:shadowObscured xmlns:a14="http://schemas.microsoft.com/office/drawing/2010/main"/>
            </a:ext>
          </a:extLst>
        </p:spPr>
      </p:pic>
      <p:pic>
        <p:nvPicPr>
          <p:cNvPr id="13" name="Resim 12" descr="https://pbs.twimg.com/profile_images/424903729670668288/oCe8nCRG_400x400.jpe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07593" y="3317809"/>
            <a:ext cx="987675" cy="941269"/>
          </a:xfrm>
          <a:prstGeom prst="rect">
            <a:avLst/>
          </a:prstGeom>
          <a:noFill/>
          <a:ln>
            <a:noFill/>
          </a:ln>
        </p:spPr>
      </p:pic>
      <p:pic>
        <p:nvPicPr>
          <p:cNvPr id="15" name="Resim 14" descr="Görüntünün olası içeriği: yazı"/>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3816" y="4701016"/>
            <a:ext cx="983344" cy="886094"/>
          </a:xfrm>
          <a:prstGeom prst="rect">
            <a:avLst/>
          </a:prstGeom>
          <a:noFill/>
          <a:ln>
            <a:noFill/>
          </a:ln>
        </p:spPr>
      </p:pic>
      <p:pic>
        <p:nvPicPr>
          <p:cNvPr id="16" name="Resim 15" descr="Otomatik alternatif metin yok."/>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07592" y="4701016"/>
            <a:ext cx="987675" cy="864214"/>
          </a:xfrm>
          <a:prstGeom prst="rect">
            <a:avLst/>
          </a:prstGeom>
          <a:noFill/>
          <a:ln>
            <a:noFill/>
          </a:ln>
        </p:spPr>
      </p:pic>
      <p:pic>
        <p:nvPicPr>
          <p:cNvPr id="17" name="Resim 16">
            <a:extLst>
              <a:ext uri="{FF2B5EF4-FFF2-40B4-BE49-F238E27FC236}">
                <a16:creationId xmlns:a16="http://schemas.microsoft.com/office/drawing/2014/main" xmlns="" id="{CD6472F2-DB0E-4D50-BD71-7BE9D62A979E}"/>
              </a:ext>
            </a:extLst>
          </p:cNvPr>
          <p:cNvPicPr>
            <a:picLocks noChangeAspect="1"/>
          </p:cNvPicPr>
          <p:nvPr/>
        </p:nvPicPr>
        <p:blipFill>
          <a:blip r:embed="rId10"/>
          <a:stretch>
            <a:fillRect/>
          </a:stretch>
        </p:blipFill>
        <p:spPr>
          <a:xfrm>
            <a:off x="898815" y="2057401"/>
            <a:ext cx="957417" cy="931115"/>
          </a:xfrm>
          <a:prstGeom prst="rect">
            <a:avLst/>
          </a:prstGeom>
        </p:spPr>
      </p:pic>
      <p:pic>
        <p:nvPicPr>
          <p:cNvPr id="18" name="Resim 17">
            <a:extLst>
              <a:ext uri="{FF2B5EF4-FFF2-40B4-BE49-F238E27FC236}">
                <a16:creationId xmlns:a16="http://schemas.microsoft.com/office/drawing/2014/main" xmlns="" id="{FE3EEBC9-C139-4CFC-9590-E7E384FFC42A}"/>
              </a:ext>
            </a:extLst>
          </p:cNvPr>
          <p:cNvPicPr>
            <a:picLocks noChangeAspect="1"/>
          </p:cNvPicPr>
          <p:nvPr/>
        </p:nvPicPr>
        <p:blipFill>
          <a:blip r:embed="rId11"/>
          <a:stretch>
            <a:fillRect/>
          </a:stretch>
        </p:blipFill>
        <p:spPr>
          <a:xfrm>
            <a:off x="2600804" y="4636512"/>
            <a:ext cx="962581" cy="957174"/>
          </a:xfrm>
          <a:prstGeom prst="rect">
            <a:avLst/>
          </a:prstGeom>
        </p:spPr>
      </p:pic>
      <p:pic>
        <p:nvPicPr>
          <p:cNvPr id="19" name="Resim 18">
            <a:extLst>
              <a:ext uri="{FF2B5EF4-FFF2-40B4-BE49-F238E27FC236}">
                <a16:creationId xmlns:a16="http://schemas.microsoft.com/office/drawing/2014/main" xmlns="" id="{D7EB2E61-A908-4EE8-B215-C18E22B28E7B}"/>
              </a:ext>
            </a:extLst>
          </p:cNvPr>
          <p:cNvPicPr>
            <a:picLocks noChangeAspect="1"/>
          </p:cNvPicPr>
          <p:nvPr/>
        </p:nvPicPr>
        <p:blipFill>
          <a:blip r:embed="rId12"/>
          <a:stretch>
            <a:fillRect/>
          </a:stretch>
        </p:blipFill>
        <p:spPr>
          <a:xfrm>
            <a:off x="2591872" y="2088723"/>
            <a:ext cx="1082801" cy="899792"/>
          </a:xfrm>
          <a:prstGeom prst="rect">
            <a:avLst/>
          </a:prstGeom>
        </p:spPr>
      </p:pic>
      <p:pic>
        <p:nvPicPr>
          <p:cNvPr id="20" name="Resim 19">
            <a:extLst>
              <a:ext uri="{FF2B5EF4-FFF2-40B4-BE49-F238E27FC236}">
                <a16:creationId xmlns:a16="http://schemas.microsoft.com/office/drawing/2014/main" xmlns="" id="{12FB7937-2822-4F70-8C7B-C0A4E5A5A9D8}"/>
              </a:ext>
            </a:extLst>
          </p:cNvPr>
          <p:cNvPicPr>
            <a:picLocks noChangeAspect="1"/>
          </p:cNvPicPr>
          <p:nvPr/>
        </p:nvPicPr>
        <p:blipFill>
          <a:blip r:embed="rId13"/>
          <a:stretch>
            <a:fillRect/>
          </a:stretch>
        </p:blipFill>
        <p:spPr>
          <a:xfrm>
            <a:off x="893651" y="4672447"/>
            <a:ext cx="962581" cy="962581"/>
          </a:xfrm>
          <a:prstGeom prst="rect">
            <a:avLst/>
          </a:prstGeom>
        </p:spPr>
      </p:pic>
      <p:pic>
        <p:nvPicPr>
          <p:cNvPr id="2" name="Resim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41822" y="2095264"/>
            <a:ext cx="2322001" cy="15475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Resim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099063">
            <a:off x="8603120" y="4382697"/>
            <a:ext cx="2199404" cy="14648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057281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52</a:t>
            </a:fld>
            <a:endParaRPr lang="tr-TR"/>
          </a:p>
        </p:txBody>
      </p:sp>
      <p:sp>
        <p:nvSpPr>
          <p:cNvPr id="21" name="İçerik Yer Tutucusu 1"/>
          <p:cNvSpPr>
            <a:spLocks noGrp="1"/>
          </p:cNvSpPr>
          <p:nvPr>
            <p:ph idx="1"/>
          </p:nvPr>
        </p:nvSpPr>
        <p:spPr>
          <a:xfrm>
            <a:off x="1067471" y="2245409"/>
            <a:ext cx="4442472" cy="3631443"/>
          </a:xfrm>
        </p:spPr>
        <p:txBody>
          <a:bodyPr>
            <a:normAutofit fontScale="92500" lnSpcReduction="20000"/>
          </a:bodyPr>
          <a:lstStyle/>
          <a:p>
            <a:pPr marL="0" indent="0">
              <a:buNone/>
            </a:pPr>
            <a:r>
              <a:rPr lang="tr-TR" sz="2000" dirty="0"/>
              <a:t>Ne tür etkinlikler?</a:t>
            </a:r>
          </a:p>
          <a:p>
            <a:pPr marL="0" indent="0">
              <a:buNone/>
            </a:pPr>
            <a:r>
              <a:rPr lang="tr-TR" sz="2000" dirty="0"/>
              <a:t>Kampçılık eğitiminden salsa derslerine, film gösterimlerinden sosyal sorumluluk projelerine, dağ tırmanışlarından ağaç dikimine kadar birçok etkinlik gerçekleştiriyorlar. </a:t>
            </a:r>
          </a:p>
          <a:p>
            <a:pPr lvl="1"/>
            <a:r>
              <a:rPr lang="tr-TR" sz="1800" dirty="0"/>
              <a:t>Konserler</a:t>
            </a:r>
          </a:p>
          <a:p>
            <a:pPr lvl="1"/>
            <a:r>
              <a:rPr lang="tr-TR" sz="1800" dirty="0"/>
              <a:t>Gösteriler</a:t>
            </a:r>
          </a:p>
          <a:p>
            <a:pPr lvl="1"/>
            <a:r>
              <a:rPr lang="tr-TR" sz="1800" dirty="0"/>
              <a:t>Konferanslar</a:t>
            </a:r>
          </a:p>
          <a:p>
            <a:pPr lvl="1"/>
            <a:r>
              <a:rPr lang="tr-TR" sz="1800" dirty="0"/>
              <a:t>Atölyeler</a:t>
            </a:r>
          </a:p>
          <a:p>
            <a:pPr lvl="1"/>
            <a:r>
              <a:rPr lang="tr-TR" sz="1800" dirty="0"/>
              <a:t>Kurslar</a:t>
            </a:r>
          </a:p>
          <a:p>
            <a:pPr lvl="1"/>
            <a:r>
              <a:rPr lang="tr-TR" sz="1800" dirty="0"/>
              <a:t>Toplantılar</a:t>
            </a:r>
          </a:p>
          <a:p>
            <a:pPr lvl="1"/>
            <a:r>
              <a:rPr lang="tr-TR" sz="1800" dirty="0"/>
              <a:t>Piknikler, Buluşmalar</a:t>
            </a:r>
          </a:p>
          <a:p>
            <a:pPr lvl="1"/>
            <a:r>
              <a:rPr lang="tr-TR" sz="1800" dirty="0"/>
              <a:t>Sosyal Sorumluluk Projeleri</a:t>
            </a:r>
            <a:r>
              <a:rPr lang="tr-TR" sz="2000" dirty="0"/>
              <a:t>	</a:t>
            </a:r>
          </a:p>
        </p:txBody>
      </p:sp>
      <p:pic>
        <p:nvPicPr>
          <p:cNvPr id="5" name="Resim 4" descr="&lt;strong&gt;Billboard&lt;/strong&gt; Vector - Download Free Vector Art, Stock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0996" y="2245409"/>
            <a:ext cx="5545204" cy="3881643"/>
          </a:xfrm>
          <a:prstGeom prst="rect">
            <a:avLst/>
          </a:prstGeom>
        </p:spPr>
      </p:pic>
      <p:sp>
        <p:nvSpPr>
          <p:cNvPr id="9" name="Dikdörtgen 8"/>
          <p:cNvSpPr/>
          <p:nvPr/>
        </p:nvSpPr>
        <p:spPr>
          <a:xfrm rot="21262111">
            <a:off x="7245049" y="3784105"/>
            <a:ext cx="2977097" cy="1323439"/>
          </a:xfrm>
          <a:prstGeom prst="rect">
            <a:avLst/>
          </a:prstGeom>
          <a:noFill/>
        </p:spPr>
        <p:txBody>
          <a:bodyPr wrap="non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ETKİNLİKLERDEN </a:t>
            </a:r>
          </a:p>
          <a:p>
            <a:pPr algn="ctr"/>
            <a:r>
              <a:rPr lang="tr-TR" sz="2000" b="0" cap="none" spc="0" dirty="0">
                <a:ln w="0"/>
                <a:solidFill>
                  <a:schemeClr val="accent1"/>
                </a:solidFill>
                <a:effectLst>
                  <a:outerShdw blurRad="38100" dist="25400" dir="5400000" algn="ctr" rotWithShape="0">
                    <a:srgbClr val="6E747A">
                      <a:alpha val="43000"/>
                    </a:srgbClr>
                  </a:outerShdw>
                </a:effectLst>
              </a:rPr>
              <a:t>HABERDAR OLMAK </a:t>
            </a:r>
          </a:p>
          <a:p>
            <a:pPr algn="ctr"/>
            <a:r>
              <a:rPr lang="tr-TR" sz="2000" b="0" cap="none" spc="0" dirty="0">
                <a:ln w="0"/>
                <a:solidFill>
                  <a:schemeClr val="accent1"/>
                </a:solidFill>
                <a:effectLst>
                  <a:outerShdw blurRad="38100" dist="25400" dir="5400000" algn="ctr" rotWithShape="0">
                    <a:srgbClr val="6E747A">
                      <a:alpha val="43000"/>
                    </a:srgbClr>
                  </a:outerShdw>
                </a:effectLst>
              </a:rPr>
              <a:t>İÇİN FAKÜLTENİZDEKİ </a:t>
            </a:r>
          </a:p>
          <a:p>
            <a:pPr algn="ctr"/>
            <a:r>
              <a:rPr lang="tr-TR" sz="2000" b="0" cap="none" spc="0" dirty="0">
                <a:ln w="0"/>
                <a:solidFill>
                  <a:schemeClr val="accent1"/>
                </a:solidFill>
                <a:effectLst>
                  <a:outerShdw blurRad="38100" dist="25400" dir="5400000" algn="ctr" rotWithShape="0">
                    <a:srgbClr val="6E747A">
                      <a:alpha val="43000"/>
                    </a:srgbClr>
                  </a:outerShdw>
                </a:effectLst>
              </a:rPr>
              <a:t>PANOLARI TAKİP EDİN. </a:t>
            </a:r>
          </a:p>
        </p:txBody>
      </p:sp>
    </p:spTree>
    <p:extLst>
      <p:ext uri="{BB962C8B-B14F-4D97-AF65-F5344CB8AC3E}">
        <p14:creationId xmlns:p14="http://schemas.microsoft.com/office/powerpoint/2010/main" val="36348207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79134" y="2057401"/>
            <a:ext cx="5516568" cy="4353603"/>
          </a:xfrm>
        </p:spPr>
        <p:txBody>
          <a:bodyPr>
            <a:normAutofit/>
          </a:bodyPr>
          <a:lstStyle/>
          <a:p>
            <a:pPr marL="0" indent="0">
              <a:buNone/>
            </a:pPr>
            <a:r>
              <a:rPr lang="tr-TR" sz="1800" dirty="0" err="1"/>
              <a:t>PAÜ’de</a:t>
            </a:r>
            <a:r>
              <a:rPr lang="tr-TR" sz="1800" dirty="0"/>
              <a:t> danstan bilişime, sosyal bilgilerden iletişime, müzikten </a:t>
            </a:r>
            <a:r>
              <a:rPr lang="tr-TR" sz="1800" dirty="0" err="1"/>
              <a:t>resime</a:t>
            </a:r>
            <a:r>
              <a:rPr lang="tr-TR" sz="1800" dirty="0"/>
              <a:t> bir çok alanda öğrenciler tarafından oluşturulan ve yönetilen toplam 174 tane topluluk vardır.</a:t>
            </a:r>
          </a:p>
          <a:p>
            <a:pPr marL="0" indent="0">
              <a:buNone/>
            </a:pPr>
            <a:r>
              <a:rPr lang="tr-TR" sz="1800" dirty="0"/>
              <a:t>Bir topluluğa kayıt başvurusu yapabilmek için, PAÜ pusula bilgi sistemine giriş yaparak, SKS Bilgi Sistemi &gt; Topluluk İşlemleri &gt; Topluluk Başvurusu adımlarını izleyebilir, istediğiniz topluluğu seçerek başvuru işlemini tamamlayabilirsiniz. </a:t>
            </a:r>
          </a:p>
          <a:p>
            <a:pPr marL="0" indent="0">
              <a:buNone/>
            </a:pPr>
            <a:r>
              <a:rPr lang="tr-TR" sz="1800" dirty="0"/>
              <a:t>Toplulukların sosyal medya hesaplarını takip ederek etkinlik duyurularına ulaşabilirsiniz.</a:t>
            </a:r>
          </a:p>
          <a:p>
            <a:pPr marL="0" indent="0">
              <a:buNone/>
            </a:pPr>
            <a:r>
              <a:rPr lang="tr-TR" sz="1800" u="sng" dirty="0">
                <a:hlinkClick r:id="rId2"/>
              </a:rPr>
              <a:t>http://www.pau.edu.tr/sks/tr/sayfa/topluluklar</a:t>
            </a:r>
            <a:endParaRPr lang="tr-TR" sz="1800" dirty="0"/>
          </a:p>
        </p:txBody>
      </p:sp>
      <p:sp>
        <p:nvSpPr>
          <p:cNvPr id="3" name="Slayt Numarası Yer Tutucusu 2"/>
          <p:cNvSpPr>
            <a:spLocks noGrp="1"/>
          </p:cNvSpPr>
          <p:nvPr>
            <p:ph type="sldNum" sz="quarter" idx="12"/>
          </p:nvPr>
        </p:nvSpPr>
        <p:spPr/>
        <p:txBody>
          <a:bodyPr/>
          <a:lstStyle/>
          <a:p>
            <a:fld id="{F302176B-0E47-46AC-8F43-DAB4B8A37D06}" type="slidenum">
              <a:rPr lang="tr-TR" smtClean="0"/>
              <a:pPr/>
              <a:t>53</a:t>
            </a:fld>
            <a:endParaRPr lang="tr-TR"/>
          </a:p>
        </p:txBody>
      </p:sp>
      <p:sp>
        <p:nvSpPr>
          <p:cNvPr id="4" name="Unvan 3"/>
          <p:cNvSpPr>
            <a:spLocks noGrp="1"/>
          </p:cNvSpPr>
          <p:nvPr>
            <p:ph type="title"/>
          </p:nvPr>
        </p:nvSpPr>
        <p:spPr>
          <a:xfrm>
            <a:off x="2895600" y="764373"/>
            <a:ext cx="8610600" cy="1293028"/>
          </a:xfrm>
        </p:spPr>
        <p:txBody>
          <a:bodyPr>
            <a:normAutofit/>
          </a:bodyPr>
          <a:lstStyle/>
          <a:p>
            <a:r>
              <a:rPr lang="tr-TR" sz="3600" b="1" i="1" dirty="0"/>
              <a:t>ÖĞRENCİ TOPLULUKLARI</a:t>
            </a:r>
          </a:p>
        </p:txBody>
      </p:sp>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9530" r="15406"/>
          <a:stretch/>
        </p:blipFill>
        <p:spPr>
          <a:xfrm>
            <a:off x="6814559" y="2057401"/>
            <a:ext cx="4691641" cy="3627965"/>
          </a:xfrm>
          <a:prstGeom prst="rect">
            <a:avLst/>
          </a:prstGeom>
        </p:spPr>
      </p:pic>
    </p:spTree>
    <p:extLst>
      <p:ext uri="{BB962C8B-B14F-4D97-AF65-F5344CB8AC3E}">
        <p14:creationId xmlns:p14="http://schemas.microsoft.com/office/powerpoint/2010/main" val="352074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54</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HASAN KASAPOĞLU KÜLTÜR MERKEZİ</a:t>
            </a:r>
            <a:br>
              <a:rPr lang="tr-TR" sz="3600" b="1" i="1" dirty="0"/>
            </a:br>
            <a:r>
              <a:rPr lang="tr-TR" sz="2400" i="1" dirty="0"/>
              <a:t>(DENİZLİ DEVLET TİYATROSU)</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244" y="2612877"/>
            <a:ext cx="4572000" cy="23812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90321">
            <a:off x="6634321" y="2576701"/>
            <a:ext cx="4276556" cy="28973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914" y="5899172"/>
            <a:ext cx="1743457" cy="569292"/>
          </a:xfrm>
          <a:prstGeom prst="rect">
            <a:avLst/>
          </a:prstGeom>
        </p:spPr>
      </p:pic>
      <p:pic>
        <p:nvPicPr>
          <p:cNvPr id="4" name="Resim 3"/>
          <p:cNvPicPr>
            <a:picLocks noChangeAspect="1"/>
          </p:cNvPicPr>
          <p:nvPr/>
        </p:nvPicPr>
        <p:blipFill rotWithShape="1">
          <a:blip r:embed="rId5">
            <a:extLst>
              <a:ext uri="{28A0092B-C50C-407E-A947-70E740481C1C}">
                <a14:useLocalDpi xmlns:a14="http://schemas.microsoft.com/office/drawing/2010/main" val="0"/>
              </a:ext>
            </a:extLst>
          </a:blip>
          <a:srcRect l="12254" t="26415" r="14881" b="25674"/>
          <a:stretch/>
        </p:blipFill>
        <p:spPr>
          <a:xfrm>
            <a:off x="3724291" y="5264532"/>
            <a:ext cx="1402475" cy="1317364"/>
          </a:xfrm>
          <a:prstGeom prst="rect">
            <a:avLst/>
          </a:prstGeom>
        </p:spPr>
      </p:pic>
      <p:sp>
        <p:nvSpPr>
          <p:cNvPr id="7" name="Dikdörtgen 6"/>
          <p:cNvSpPr/>
          <p:nvPr/>
        </p:nvSpPr>
        <p:spPr>
          <a:xfrm rot="20768126">
            <a:off x="1460700" y="5523104"/>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Ankara</a:t>
            </a:r>
          </a:p>
        </p:txBody>
      </p:sp>
      <p:sp>
        <p:nvSpPr>
          <p:cNvPr id="9" name="Dikdörtgen 8"/>
          <p:cNvSpPr/>
          <p:nvPr/>
        </p:nvSpPr>
        <p:spPr>
          <a:xfrm rot="21395425">
            <a:off x="681639" y="6022209"/>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İstanbul</a:t>
            </a:r>
          </a:p>
        </p:txBody>
      </p:sp>
      <p:sp>
        <p:nvSpPr>
          <p:cNvPr id="10" name="Dikdörtgen 9"/>
          <p:cNvSpPr/>
          <p:nvPr/>
        </p:nvSpPr>
        <p:spPr>
          <a:xfrm rot="20326271">
            <a:off x="211626" y="5510150"/>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İzmir</a:t>
            </a:r>
          </a:p>
        </p:txBody>
      </p:sp>
      <p:sp>
        <p:nvSpPr>
          <p:cNvPr id="11" name="Dikdörtgen 10"/>
          <p:cNvSpPr/>
          <p:nvPr/>
        </p:nvSpPr>
        <p:spPr>
          <a:xfrm rot="950551">
            <a:off x="1971661" y="5983763"/>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Antalya</a:t>
            </a:r>
          </a:p>
        </p:txBody>
      </p:sp>
      <p:sp>
        <p:nvSpPr>
          <p:cNvPr id="12" name="Dikdörtgen 11"/>
          <p:cNvSpPr/>
          <p:nvPr/>
        </p:nvSpPr>
        <p:spPr>
          <a:xfrm>
            <a:off x="5565118" y="5830537"/>
            <a:ext cx="2059796" cy="707886"/>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Öğrencilere indirimli biletler</a:t>
            </a:r>
          </a:p>
        </p:txBody>
      </p:sp>
    </p:spTree>
    <p:extLst>
      <p:ext uri="{BB962C8B-B14F-4D97-AF65-F5344CB8AC3E}">
        <p14:creationId xmlns:p14="http://schemas.microsoft.com/office/powerpoint/2010/main" val="35104161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55</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42" y="2521010"/>
            <a:ext cx="5346861" cy="36283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Hüseyin yılmaz </a:t>
            </a:r>
          </a:p>
          <a:p>
            <a:r>
              <a:rPr lang="tr-TR" sz="3600" b="1" i="1" dirty="0"/>
              <a:t>Kongre kültür merkezi</a:t>
            </a:r>
          </a:p>
        </p:txBody>
      </p:sp>
      <p:pic>
        <p:nvPicPr>
          <p:cNvPr id="7" name="Resim 6"/>
          <p:cNvPicPr>
            <a:picLocks noChangeAspect="1"/>
          </p:cNvPicPr>
          <p:nvPr/>
        </p:nvPicPr>
        <p:blipFill rotWithShape="1">
          <a:blip r:embed="rId3" cstate="print">
            <a:extLst>
              <a:ext uri="{28A0092B-C50C-407E-A947-70E740481C1C}">
                <a14:useLocalDpi xmlns:a14="http://schemas.microsoft.com/office/drawing/2010/main" val="0"/>
              </a:ext>
            </a:extLst>
          </a:blip>
          <a:srcRect l="16737" r="10875"/>
          <a:stretch/>
        </p:blipFill>
        <p:spPr>
          <a:xfrm rot="898369">
            <a:off x="6802453" y="2598082"/>
            <a:ext cx="4606184" cy="32015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123414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47376" y="2025841"/>
            <a:ext cx="5707249" cy="4474186"/>
          </a:xfrm>
        </p:spPr>
        <p:txBody>
          <a:bodyPr>
            <a:normAutofit/>
          </a:bodyPr>
          <a:lstStyle/>
          <a:p>
            <a:r>
              <a:rPr lang="tr-TR" sz="1800" dirty="0"/>
              <a:t>Kütüphaneden </a:t>
            </a:r>
            <a:r>
              <a:rPr lang="tr-TR" sz="1800" u="sng" dirty="0"/>
              <a:t>öğrenci kartınızla</a:t>
            </a:r>
            <a:r>
              <a:rPr lang="tr-TR" sz="1800" dirty="0"/>
              <a:t> 5 kitabı 15 günlük süre zarfında ödünç alabilirsiniz.</a:t>
            </a:r>
          </a:p>
          <a:p>
            <a:r>
              <a:rPr lang="tr-TR" sz="1800" dirty="0"/>
              <a:t>İstediğin kitap başka bir kullanıcıda görünüyorsa, </a:t>
            </a:r>
            <a:r>
              <a:rPr lang="tr-TR" sz="1800" b="1" i="1" dirty="0"/>
              <a:t>rezerv</a:t>
            </a:r>
            <a:r>
              <a:rPr lang="tr-TR" sz="1800" dirty="0"/>
              <a:t> koydurabilir ve kitabı iade edildiğinde ödünç almak üzere ayırtabilirsiniz. </a:t>
            </a:r>
          </a:p>
          <a:p>
            <a:r>
              <a:rPr lang="tr-TR" sz="1800" dirty="0"/>
              <a:t>Aynı zamanda </a:t>
            </a:r>
            <a:r>
              <a:rPr lang="tr-TR" sz="1800" dirty="0">
                <a:hlinkClick r:id="rId2"/>
              </a:rPr>
              <a:t>http://kutuphane.pau.edu.tr/</a:t>
            </a:r>
            <a:r>
              <a:rPr lang="tr-TR" sz="1800" dirty="0"/>
              <a:t> üst alanda yer alan kısma aradığınız konuyu yazarak yayınlanmış makale ve bildirilere ulaşabilirsiniz.</a:t>
            </a:r>
          </a:p>
          <a:p>
            <a:r>
              <a:rPr lang="tr-TR" sz="1800" b="1" dirty="0"/>
              <a:t>Toplu Katalog </a:t>
            </a:r>
            <a:r>
              <a:rPr lang="tr-TR" sz="1800" dirty="0"/>
              <a:t>ile başka bir üniversitenin kütüphanesindeki istediğiniz kitabı kargo ücretini ödeyerek ödünç alabilirsiniz.</a:t>
            </a:r>
          </a:p>
          <a:p>
            <a:r>
              <a:rPr lang="tr-TR" sz="1800" dirty="0"/>
              <a:t>Kütüphaneye başvurarak </a:t>
            </a:r>
            <a:r>
              <a:rPr lang="tr-TR" sz="1800" b="1" dirty="0"/>
              <a:t>Kampüs Dışı Erişim Formu</a:t>
            </a:r>
            <a:r>
              <a:rPr lang="tr-TR" sz="1800" dirty="0"/>
              <a:t>nu doldurup online makale, dergilere her yerden ulaşabilirsiniz.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56</a:t>
            </a:fld>
            <a:endParaRPr lang="tr-TR"/>
          </a:p>
        </p:txBody>
      </p:sp>
      <p:sp>
        <p:nvSpPr>
          <p:cNvPr id="7"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Fuat sezgin kütüphanesi</a:t>
            </a:r>
          </a:p>
        </p:txBody>
      </p:sp>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0114" y="2435551"/>
            <a:ext cx="4596086" cy="3063187"/>
          </a:xfrm>
          <a:prstGeom prst="rect">
            <a:avLst/>
          </a:prstGeom>
        </p:spPr>
      </p:pic>
    </p:spTree>
    <p:extLst>
      <p:ext uri="{BB962C8B-B14F-4D97-AF65-F5344CB8AC3E}">
        <p14:creationId xmlns:p14="http://schemas.microsoft.com/office/powerpoint/2010/main" val="4314336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1558" y="2057401"/>
            <a:ext cx="4228827" cy="3849291"/>
          </a:xfrm>
        </p:spPr>
        <p:txBody>
          <a:bodyPr>
            <a:normAutofit/>
          </a:bodyPr>
          <a:lstStyle/>
          <a:p>
            <a:pPr marL="0" indent="0">
              <a:buNone/>
            </a:pPr>
            <a:r>
              <a:rPr lang="tr-TR" sz="1800" b="1" dirty="0">
                <a:solidFill>
                  <a:schemeClr val="tx2">
                    <a:lumMod val="75000"/>
                  </a:schemeClr>
                </a:solidFill>
              </a:rPr>
              <a:t>Kısmi Zamanlı Öğrenci</a:t>
            </a:r>
          </a:p>
          <a:p>
            <a:pPr marL="0" indent="0">
              <a:buNone/>
            </a:pPr>
            <a:endParaRPr lang="tr-TR" sz="1800" dirty="0">
              <a:solidFill>
                <a:schemeClr val="tx1"/>
              </a:solidFill>
            </a:endParaRPr>
          </a:p>
          <a:p>
            <a:pPr marL="0" indent="0">
              <a:buNone/>
            </a:pPr>
            <a:r>
              <a:rPr lang="tr-TR" sz="1800" dirty="0">
                <a:solidFill>
                  <a:schemeClr val="tx1"/>
                </a:solidFill>
              </a:rPr>
              <a:t>Akademik ve idari birimlerde geçici işlerde çalıştırılan ve işçi sayılmayan öğrencidir.</a:t>
            </a:r>
          </a:p>
          <a:p>
            <a:pPr marL="0" indent="0">
              <a:buNone/>
            </a:pPr>
            <a:r>
              <a:rPr lang="tr-TR" sz="1800" dirty="0"/>
              <a:t>Her </a:t>
            </a:r>
            <a:r>
              <a:rPr lang="tr-TR" sz="1800" b="1" dirty="0"/>
              <a:t>Ekim</a:t>
            </a:r>
            <a:r>
              <a:rPr lang="tr-TR" sz="1800" dirty="0"/>
              <a:t> ayında başvurusu yapılır,  ihtiyaç halinde </a:t>
            </a:r>
            <a:r>
              <a:rPr lang="tr-TR" sz="1800" b="1" dirty="0"/>
              <a:t>Şubat</a:t>
            </a:r>
            <a:r>
              <a:rPr lang="tr-TR" sz="1800" dirty="0"/>
              <a:t> ayında da ilana çıkılmaktadır. </a:t>
            </a:r>
          </a:p>
          <a:p>
            <a:pPr marL="0" indent="0">
              <a:buNone/>
            </a:pPr>
            <a:endParaRPr lang="tr-TR" sz="1800" dirty="0">
              <a:solidFill>
                <a:schemeClr val="tx1"/>
              </a:solidFill>
            </a:endParaRPr>
          </a:p>
          <a:p>
            <a:pPr marL="0" indent="0">
              <a:buNone/>
            </a:pPr>
            <a:r>
              <a:rPr lang="tr-TR" sz="1800" dirty="0">
                <a:solidFill>
                  <a:schemeClr val="tx1"/>
                </a:solidFill>
              </a:rPr>
              <a:t>Başvurular için; </a:t>
            </a:r>
            <a:r>
              <a:rPr lang="tr-TR" sz="1800" dirty="0">
                <a:solidFill>
                  <a:schemeClr val="tx1"/>
                </a:solidFill>
                <a:hlinkClick r:id="rId2"/>
              </a:rPr>
              <a:t>http://www.pau.edu.tr/sks/</a:t>
            </a:r>
            <a:r>
              <a:rPr lang="tr-TR" sz="1800" dirty="0">
                <a:solidFill>
                  <a:schemeClr val="tx1"/>
                </a:solidFill>
              </a:rPr>
              <a:t> adresinden ilgili kısma bakabilirsiniz.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57</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İŞ OLANAKLARI</a:t>
            </a: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7709" y="2075649"/>
            <a:ext cx="5288491" cy="3524659"/>
          </a:xfrm>
          <a:prstGeom prst="rect">
            <a:avLst/>
          </a:prstGeom>
        </p:spPr>
      </p:pic>
    </p:spTree>
    <p:extLst>
      <p:ext uri="{BB962C8B-B14F-4D97-AF65-F5344CB8AC3E}">
        <p14:creationId xmlns:p14="http://schemas.microsoft.com/office/powerpoint/2010/main" val="2290386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lstStyle/>
          <a:p>
            <a:r>
              <a:rPr lang="tr-TR" sz="3600" b="1" i="1" dirty="0"/>
              <a:t>HASTANELER</a:t>
            </a:r>
            <a:r>
              <a:rPr lang="tr-TR" sz="2800" dirty="0"/>
              <a:t> </a:t>
            </a:r>
          </a:p>
        </p:txBody>
      </p:sp>
      <p:sp>
        <p:nvSpPr>
          <p:cNvPr id="2" name="İçerik Yer Tutucusu 1"/>
          <p:cNvSpPr>
            <a:spLocks noGrp="1"/>
          </p:cNvSpPr>
          <p:nvPr>
            <p:ph idx="1"/>
          </p:nvPr>
        </p:nvSpPr>
        <p:spPr>
          <a:xfrm>
            <a:off x="4248817" y="2246566"/>
            <a:ext cx="7257383" cy="4026048"/>
          </a:xfrm>
        </p:spPr>
        <p:txBody>
          <a:bodyPr>
            <a:normAutofit/>
          </a:bodyPr>
          <a:lstStyle/>
          <a:p>
            <a:pPr marL="0" indent="0">
              <a:lnSpc>
                <a:spcPct val="100000"/>
              </a:lnSpc>
              <a:spcBef>
                <a:spcPts val="0"/>
              </a:spcBef>
              <a:buNone/>
            </a:pPr>
            <a:r>
              <a:rPr lang="tr-TR" sz="1800" b="1" dirty="0"/>
              <a:t>Pamukkale Üniversitesi Eğitim Uygulama ve Araştırma Hastanesi</a:t>
            </a:r>
          </a:p>
          <a:p>
            <a:pPr marL="0" indent="0">
              <a:lnSpc>
                <a:spcPct val="100000"/>
              </a:lnSpc>
              <a:spcBef>
                <a:spcPts val="0"/>
              </a:spcBef>
              <a:buNone/>
            </a:pPr>
            <a:r>
              <a:rPr lang="tr-TR" sz="1800" dirty="0"/>
              <a:t>Ayrıntılı bilgi için </a:t>
            </a:r>
            <a:r>
              <a:rPr lang="tr-TR" sz="1800" u="sng" dirty="0">
                <a:hlinkClick r:id="rId2"/>
              </a:rPr>
              <a:t>http://www.pau.edu.tr/hastane</a:t>
            </a:r>
            <a:r>
              <a:rPr lang="tr-TR" sz="1800" dirty="0"/>
              <a:t> adresini ziyaret edebilirsiniz. </a:t>
            </a:r>
            <a:r>
              <a:rPr lang="tr-TR" sz="1800" dirty="0" err="1"/>
              <a:t>Yüzyüze</a:t>
            </a:r>
            <a:r>
              <a:rPr lang="tr-TR" sz="1800" dirty="0"/>
              <a:t>, telefonla veya online randevu alabilirsiniz. </a:t>
            </a:r>
          </a:p>
          <a:p>
            <a:pPr marL="0" indent="0">
              <a:lnSpc>
                <a:spcPct val="100000"/>
              </a:lnSpc>
              <a:spcBef>
                <a:spcPts val="0"/>
              </a:spcBef>
              <a:buNone/>
            </a:pPr>
            <a:endParaRPr lang="tr-TR" sz="1800" dirty="0"/>
          </a:p>
          <a:p>
            <a:pPr marL="0" indent="0">
              <a:lnSpc>
                <a:spcPct val="100000"/>
              </a:lnSpc>
              <a:spcBef>
                <a:spcPts val="0"/>
              </a:spcBef>
              <a:buNone/>
            </a:pPr>
            <a:r>
              <a:rPr lang="tr-TR" sz="1800" b="1" dirty="0">
                <a:solidFill>
                  <a:srgbClr val="000000"/>
                </a:solidFill>
              </a:rPr>
              <a:t>Pamukkale Üniversitesi Habib Kızıltaş Psikiyatri Hastanesi</a:t>
            </a:r>
          </a:p>
          <a:p>
            <a:pPr marL="0" indent="0">
              <a:lnSpc>
                <a:spcPct val="100000"/>
              </a:lnSpc>
              <a:spcBef>
                <a:spcPts val="0"/>
              </a:spcBef>
              <a:buNone/>
            </a:pPr>
            <a:r>
              <a:rPr lang="tr-TR" sz="1800" dirty="0"/>
              <a:t>Ayrıntılı bilgi için: </a:t>
            </a:r>
            <a:r>
              <a:rPr lang="tr-TR" sz="1800" u="sng" dirty="0">
                <a:hlinkClick r:id="rId3"/>
              </a:rPr>
              <a:t>http://www.pau.edu.tr/psikiyatri</a:t>
            </a:r>
            <a:r>
              <a:rPr lang="tr-TR" sz="1800" dirty="0"/>
              <a:t> </a:t>
            </a:r>
          </a:p>
          <a:p>
            <a:pPr marL="0" indent="0">
              <a:lnSpc>
                <a:spcPct val="100000"/>
              </a:lnSpc>
              <a:spcBef>
                <a:spcPts val="0"/>
              </a:spcBef>
              <a:buNone/>
            </a:pPr>
            <a:r>
              <a:rPr lang="tr-TR" sz="1800" dirty="0"/>
              <a:t>Pamukkale Üniversitesi öğrencileri yüz yüze, telefonla veya online randevu alabilirler.</a:t>
            </a:r>
          </a:p>
          <a:p>
            <a:pPr marL="0" indent="0">
              <a:lnSpc>
                <a:spcPct val="100000"/>
              </a:lnSpc>
              <a:spcBef>
                <a:spcPts val="0"/>
              </a:spcBef>
              <a:buNone/>
            </a:pPr>
            <a:r>
              <a:rPr lang="tr-TR" sz="1800" dirty="0"/>
              <a:t> </a:t>
            </a:r>
          </a:p>
          <a:p>
            <a:pPr marL="0" indent="0">
              <a:lnSpc>
                <a:spcPct val="100000"/>
              </a:lnSpc>
              <a:spcBef>
                <a:spcPts val="0"/>
              </a:spcBef>
              <a:buNone/>
            </a:pPr>
            <a:r>
              <a:rPr lang="tr-TR" sz="1800" b="1" dirty="0"/>
              <a:t>Pamukkale Üniversitesi Diş Hekimliği Fakültesi </a:t>
            </a:r>
          </a:p>
          <a:p>
            <a:pPr marL="0" indent="0">
              <a:lnSpc>
                <a:spcPct val="100000"/>
              </a:lnSpc>
              <a:spcBef>
                <a:spcPts val="0"/>
              </a:spcBef>
              <a:buNone/>
            </a:pPr>
            <a:r>
              <a:rPr lang="tr-TR" sz="1800" dirty="0"/>
              <a:t>Hasta kabulüne başlamıştır. Ayrıntılı bilgi için 0 258 296 4218-19 	</a:t>
            </a:r>
          </a:p>
          <a:p>
            <a:pPr marL="0" indent="0">
              <a:lnSpc>
                <a:spcPct val="100000"/>
              </a:lnSpc>
              <a:spcBef>
                <a:spcPts val="0"/>
              </a:spcBef>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58</a:t>
            </a:fld>
            <a:endParaRPr lang="tr-TR" dirty="0"/>
          </a:p>
        </p:txBody>
      </p:sp>
      <p:pic>
        <p:nvPicPr>
          <p:cNvPr id="5" name="Resim 4"/>
          <p:cNvPicPr>
            <a:picLocks noChangeAspect="1"/>
          </p:cNvPicPr>
          <p:nvPr/>
        </p:nvPicPr>
        <p:blipFill rotWithShape="1">
          <a:blip r:embed="rId4">
            <a:extLst>
              <a:ext uri="{28A0092B-C50C-407E-A947-70E740481C1C}">
                <a14:useLocalDpi xmlns:a14="http://schemas.microsoft.com/office/drawing/2010/main" val="0"/>
              </a:ext>
            </a:extLst>
          </a:blip>
          <a:srcRect r="18499"/>
          <a:stretch/>
        </p:blipFill>
        <p:spPr>
          <a:xfrm>
            <a:off x="559292" y="2683379"/>
            <a:ext cx="3292681" cy="2693348"/>
          </a:xfrm>
          <a:prstGeom prst="rect">
            <a:avLst/>
          </a:prstGeom>
        </p:spPr>
      </p:pic>
    </p:spTree>
    <p:extLst>
      <p:ext uri="{BB962C8B-B14F-4D97-AF65-F5344CB8AC3E}">
        <p14:creationId xmlns:p14="http://schemas.microsoft.com/office/powerpoint/2010/main" val="33784486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2706245" y="756356"/>
            <a:ext cx="7115088" cy="724034"/>
          </a:xfrm>
        </p:spPr>
        <p:txBody>
          <a:bodyPr>
            <a:normAutofit fontScale="90000"/>
          </a:bodyPr>
          <a:lstStyle/>
          <a:p>
            <a:pPr algn="l"/>
            <a:r>
              <a:rPr lang="tr-TR" b="1" i="1" dirty="0"/>
              <a:t/>
            </a:r>
            <a:br>
              <a:rPr lang="tr-TR" b="1" i="1" dirty="0"/>
            </a:br>
            <a:r>
              <a:rPr lang="tr-TR" sz="2800" b="1" dirty="0"/>
              <a:t/>
            </a:r>
            <a:br>
              <a:rPr lang="tr-TR" sz="2800" b="1" dirty="0"/>
            </a:br>
            <a:endParaRPr lang="tr-TR" sz="2800" b="1" dirty="0"/>
          </a:p>
        </p:txBody>
      </p:sp>
      <p:sp>
        <p:nvSpPr>
          <p:cNvPr id="2" name="İçerik Yer Tutucusu 1"/>
          <p:cNvSpPr>
            <a:spLocks noGrp="1"/>
          </p:cNvSpPr>
          <p:nvPr>
            <p:ph idx="1"/>
          </p:nvPr>
        </p:nvSpPr>
        <p:spPr>
          <a:xfrm>
            <a:off x="800532" y="2511777"/>
            <a:ext cx="4514951" cy="2280028"/>
          </a:xfrm>
        </p:spPr>
        <p:txBody>
          <a:bodyPr>
            <a:normAutofit fontScale="92500" lnSpcReduction="10000"/>
          </a:bodyPr>
          <a:lstStyle/>
          <a:p>
            <a:pPr marL="0" indent="0">
              <a:buNone/>
            </a:pPr>
            <a:r>
              <a:rPr lang="tr-TR" sz="2000" dirty="0"/>
              <a:t>Bütün PAÜ öğrencileri </a:t>
            </a:r>
            <a:r>
              <a:rPr lang="tr-TR" sz="2000" dirty="0" err="1"/>
              <a:t>haftaiçi</a:t>
            </a:r>
            <a:r>
              <a:rPr lang="tr-TR" sz="2000" dirty="0"/>
              <a:t> 08:00-17:00 saatleri arasında </a:t>
            </a:r>
            <a:r>
              <a:rPr lang="tr-TR" sz="2000" dirty="0" err="1"/>
              <a:t>Mediko’dan</a:t>
            </a:r>
            <a:r>
              <a:rPr lang="tr-TR" sz="2000" dirty="0"/>
              <a:t> yararlanabilir.</a:t>
            </a:r>
          </a:p>
          <a:p>
            <a:pPr marL="0" indent="0">
              <a:buNone/>
            </a:pPr>
            <a:r>
              <a:rPr lang="tr-TR" sz="2000" dirty="0"/>
              <a:t>Sosyal güvenceniz olsun ya da olmasın ücretsiz muayene olabilirsiniz.</a:t>
            </a:r>
          </a:p>
          <a:p>
            <a:pPr marL="0" indent="0">
              <a:buNone/>
            </a:pPr>
            <a:r>
              <a:rPr lang="tr-TR" sz="2000" dirty="0" err="1"/>
              <a:t>Mediko</a:t>
            </a:r>
            <a:r>
              <a:rPr lang="tr-TR" sz="2000" dirty="0"/>
              <a:t> binası </a:t>
            </a:r>
            <a:r>
              <a:rPr lang="tr-TR" sz="2000" dirty="0" err="1"/>
              <a:t>Gölbahçe’yi</a:t>
            </a:r>
            <a:r>
              <a:rPr lang="tr-TR" sz="2000" dirty="0"/>
              <a:t> geçtikten sonra sağ tarafınızda kalacaktır.</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59</a:t>
            </a:fld>
            <a:endParaRPr lang="tr-TR" dirty="0"/>
          </a:p>
        </p:txBody>
      </p:sp>
      <p:pic>
        <p:nvPicPr>
          <p:cNvPr id="4" name="İçerik Yer Tutucus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2687" y="2065418"/>
            <a:ext cx="5480626" cy="3172746"/>
          </a:xfrm>
          <a:prstGeom prst="rect">
            <a:avLst/>
          </a:prstGeom>
        </p:spPr>
      </p:pic>
      <p:sp>
        <p:nvSpPr>
          <p:cNvPr id="6" name="Unvan 2"/>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MEDİKO SOSYAL MERKEZİ</a:t>
            </a:r>
            <a:r>
              <a:rPr lang="tr-TR" sz="2800" dirty="0"/>
              <a:t> </a:t>
            </a:r>
          </a:p>
        </p:txBody>
      </p:sp>
    </p:spTree>
    <p:extLst>
      <p:ext uri="{BB962C8B-B14F-4D97-AF65-F5344CB8AC3E}">
        <p14:creationId xmlns:p14="http://schemas.microsoft.com/office/powerpoint/2010/main" val="3578805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xmlns="" id="{BAF71AE6-4538-4416-A915-83F6FF19113C}"/>
              </a:ext>
            </a:extLst>
          </p:cNvPr>
          <p:cNvSpPr>
            <a:spLocks noGrp="1"/>
          </p:cNvSpPr>
          <p:nvPr>
            <p:ph type="subTitle" idx="4294967295"/>
          </p:nvPr>
        </p:nvSpPr>
        <p:spPr>
          <a:xfrm>
            <a:off x="1932374" y="1031999"/>
            <a:ext cx="8229600" cy="5068888"/>
          </a:xfrm>
        </p:spPr>
        <p:txBody>
          <a:bodyPr/>
          <a:lstStyle/>
          <a:p>
            <a:pPr algn="ctr" eaLnBrk="1" hangingPunct="1">
              <a:buFont typeface="Arial" panose="020B0604020202020204" pitchFamily="34" charset="0"/>
              <a:buNone/>
            </a:pPr>
            <a:r>
              <a:rPr lang="tr-TR" altLang="tr-TR" dirty="0"/>
              <a:t>	</a:t>
            </a:r>
          </a:p>
          <a:p>
            <a:pPr algn="ctr" eaLnBrk="1" hangingPunct="1">
              <a:buFont typeface="Arial" panose="020B0604020202020204" pitchFamily="34" charset="0"/>
              <a:buNone/>
            </a:pPr>
            <a:r>
              <a:rPr lang="tr-TR" altLang="tr-TR" u="sng" dirty="0">
                <a:solidFill>
                  <a:srgbClr val="FF0000"/>
                </a:solidFill>
              </a:rPr>
              <a:t>Bu vizyon kapsamında;</a:t>
            </a:r>
            <a:r>
              <a:rPr lang="tr-TR" altLang="tr-TR" dirty="0">
                <a:solidFill>
                  <a:srgbClr val="FF0000"/>
                </a:solidFill>
              </a:rPr>
              <a:t> </a:t>
            </a:r>
          </a:p>
          <a:p>
            <a:pPr algn="ctr" eaLnBrk="1" hangingPunct="1">
              <a:buFont typeface="Arial" panose="020B0604020202020204" pitchFamily="34" charset="0"/>
              <a:buNone/>
            </a:pPr>
            <a:r>
              <a:rPr lang="tr-TR" altLang="tr-TR" dirty="0">
                <a:solidFill>
                  <a:srgbClr val="FF0000"/>
                </a:solidFill>
              </a:rPr>
              <a:t>Bölümümüz</a:t>
            </a:r>
          </a:p>
          <a:p>
            <a:pPr algn="just" eaLnBrk="1" hangingPunct="1">
              <a:buFont typeface="Arial" panose="020B0604020202020204" pitchFamily="34" charset="0"/>
              <a:buNone/>
            </a:pPr>
            <a:r>
              <a:rPr lang="tr-TR" altLang="tr-TR" dirty="0">
                <a:solidFill>
                  <a:srgbClr val="193CCF"/>
                </a:solidFill>
              </a:rPr>
              <a:t>Türkiye’nin önde gelen sanayi kentlerinden olan Denizli’nin mevcut potansiyellerinden olan </a:t>
            </a:r>
            <a:r>
              <a:rPr lang="tr-TR" altLang="tr-TR" b="1" i="1" u="sng" dirty="0">
                <a:solidFill>
                  <a:srgbClr val="FF0000"/>
                </a:solidFill>
              </a:rPr>
              <a:t>Metal, makine ve </a:t>
            </a:r>
            <a:r>
              <a:rPr lang="tr-TR" altLang="tr-TR" b="1" i="1" u="sng" dirty="0" err="1">
                <a:solidFill>
                  <a:srgbClr val="FF0000"/>
                </a:solidFill>
              </a:rPr>
              <a:t>doğaltaş</a:t>
            </a:r>
            <a:r>
              <a:rPr lang="tr-TR" altLang="tr-TR" b="1" i="1" u="sng" dirty="0">
                <a:solidFill>
                  <a:srgbClr val="FF0000"/>
                </a:solidFill>
              </a:rPr>
              <a:t> </a:t>
            </a:r>
            <a:r>
              <a:rPr lang="tr-TR" altLang="tr-TR" dirty="0">
                <a:solidFill>
                  <a:srgbClr val="193CCF"/>
                </a:solidFill>
              </a:rPr>
              <a:t>sektörünün gelişimine yönelik de çalışmalar yapacaktır. </a:t>
            </a:r>
          </a:p>
        </p:txBody>
      </p:sp>
      <p:pic>
        <p:nvPicPr>
          <p:cNvPr id="46086" name="Picture 7" descr="http://www.leventmakina.com.tr/resim/tekstil.jpg">
            <a:extLst>
              <a:ext uri="{FF2B5EF4-FFF2-40B4-BE49-F238E27FC236}">
                <a16:creationId xmlns:a16="http://schemas.microsoft.com/office/drawing/2014/main" xmlns="" id="{3D3B47E3-30AD-4141-A53C-A82E2A58C1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215" y="4689012"/>
            <a:ext cx="2519363" cy="168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ikdörtgen 6">
            <a:extLst>
              <a:ext uri="{FF2B5EF4-FFF2-40B4-BE49-F238E27FC236}">
                <a16:creationId xmlns:a16="http://schemas.microsoft.com/office/drawing/2014/main" xmlns="" id="{D7BA02B0-1B37-4F8A-86D6-1AC4639B67BC}"/>
              </a:ext>
            </a:extLst>
          </p:cNvPr>
          <p:cNvSpPr/>
          <p:nvPr/>
        </p:nvSpPr>
        <p:spPr>
          <a:xfrm>
            <a:off x="1900918" y="430114"/>
            <a:ext cx="5312673" cy="461665"/>
          </a:xfrm>
          <a:prstGeom prst="rect">
            <a:avLst/>
          </a:prstGeom>
        </p:spPr>
        <p:txBody>
          <a:bodyPr wrap="none">
            <a:spAutoFit/>
          </a:bodyPr>
          <a:lstStyle/>
          <a:p>
            <a:pPr>
              <a:defRPr/>
            </a:pPr>
            <a:r>
              <a:rPr lang="tr-TR" sz="2400" b="1" dirty="0" err="1">
                <a:solidFill>
                  <a:srgbClr val="FFFFFF"/>
                </a:solidFill>
                <a:effectLst>
                  <a:outerShdw blurRad="38100" dist="38100" dir="2700000" algn="tl">
                    <a:srgbClr val="000000">
                      <a:alpha val="43137"/>
                    </a:srgbClr>
                  </a:outerShdw>
                </a:effectLst>
                <a:latin typeface="Raleway"/>
              </a:rPr>
              <a:t>Metalurji</a:t>
            </a:r>
            <a:r>
              <a:rPr lang="tr-TR" sz="2400" b="1" dirty="0">
                <a:solidFill>
                  <a:srgbClr val="FFFFFF"/>
                </a:solidFill>
                <a:effectLst>
                  <a:outerShdw blurRad="38100" dist="38100" dir="2700000" algn="tl">
                    <a:srgbClr val="000000">
                      <a:alpha val="43137"/>
                    </a:srgbClr>
                  </a:outerShdw>
                </a:effectLst>
                <a:latin typeface="Raleway"/>
              </a:rPr>
              <a:t> ve Malzeme Mühendisliği</a:t>
            </a:r>
          </a:p>
        </p:txBody>
      </p:sp>
    </p:spTree>
    <p:extLst>
      <p:ext uri="{BB962C8B-B14F-4D97-AF65-F5344CB8AC3E}">
        <p14:creationId xmlns:p14="http://schemas.microsoft.com/office/powerpoint/2010/main" val="1644142846"/>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60</a:t>
            </a:fld>
            <a:endParaRPr lang="tr-TR"/>
          </a:p>
        </p:txBody>
      </p:sp>
      <p:sp>
        <p:nvSpPr>
          <p:cNvPr id="5" name="Metin kutusu 4"/>
          <p:cNvSpPr txBox="1"/>
          <p:nvPr/>
        </p:nvSpPr>
        <p:spPr>
          <a:xfrm>
            <a:off x="836618" y="2376481"/>
            <a:ext cx="4538687" cy="3139321"/>
          </a:xfrm>
          <a:prstGeom prst="rect">
            <a:avLst/>
          </a:prstGeom>
          <a:noFill/>
        </p:spPr>
        <p:txBody>
          <a:bodyPr wrap="square" rtlCol="0">
            <a:spAutoFit/>
          </a:bodyPr>
          <a:lstStyle/>
          <a:p>
            <a:r>
              <a:rPr lang="tr-TR" b="1" dirty="0"/>
              <a:t>PDREM nerede?</a:t>
            </a:r>
            <a:endParaRPr lang="tr-TR" dirty="0"/>
          </a:p>
          <a:p>
            <a:r>
              <a:rPr lang="tr-TR" dirty="0"/>
              <a:t>Eğitim Fakültesi ve Devlet Tiyatrosu’nun arasında, Mühendislik Fakültesi karşısında yer almaktadır.</a:t>
            </a:r>
          </a:p>
          <a:p>
            <a:endParaRPr lang="tr-TR" dirty="0"/>
          </a:p>
          <a:p>
            <a:r>
              <a:rPr lang="tr-TR" b="1" dirty="0"/>
              <a:t>PDREM Ekibi </a:t>
            </a:r>
            <a:r>
              <a:rPr lang="tr-TR" dirty="0"/>
              <a:t>1 Dr. Psikolojik danışman, 1 uzman psikolojik danışman ve 1 psikolojik danışmandan oluşmaktadır. </a:t>
            </a:r>
          </a:p>
          <a:p>
            <a:endParaRPr lang="tr-TR" dirty="0"/>
          </a:p>
          <a:p>
            <a:r>
              <a:rPr lang="tr-TR" dirty="0" err="1"/>
              <a:t>PDREM’de</a:t>
            </a:r>
            <a:r>
              <a:rPr lang="tr-TR" dirty="0"/>
              <a:t> yapılan görüşmeler </a:t>
            </a:r>
            <a:r>
              <a:rPr lang="tr-TR" b="1" dirty="0"/>
              <a:t>gizlilik ilkesi </a:t>
            </a:r>
            <a:r>
              <a:rPr lang="tr-TR" dirty="0"/>
              <a:t>çerçevesinde yürütülmektedir. </a:t>
            </a: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1" name="Resim 10"/>
          <p:cNvPicPr>
            <a:picLocks noChangeAspect="1"/>
          </p:cNvPicPr>
          <p:nvPr/>
        </p:nvPicPr>
        <p:blipFill rotWithShape="1">
          <a:blip r:embed="rId2" cstate="print">
            <a:extLst>
              <a:ext uri="{28A0092B-C50C-407E-A947-70E740481C1C}">
                <a14:useLocalDpi xmlns:a14="http://schemas.microsoft.com/office/drawing/2010/main" val="0"/>
              </a:ext>
            </a:extLst>
          </a:blip>
          <a:srcRect b="4447"/>
          <a:stretch/>
        </p:blipFill>
        <p:spPr>
          <a:xfrm>
            <a:off x="5740637" y="2251816"/>
            <a:ext cx="5765563" cy="4131892"/>
          </a:xfrm>
          <a:prstGeom prst="rect">
            <a:avLst/>
          </a:prstGeom>
        </p:spPr>
      </p:pic>
    </p:spTree>
    <p:extLst>
      <p:ext uri="{BB962C8B-B14F-4D97-AF65-F5344CB8AC3E}">
        <p14:creationId xmlns:p14="http://schemas.microsoft.com/office/powerpoint/2010/main" val="4017806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idx="1"/>
          </p:nvPr>
        </p:nvSpPr>
        <p:spPr>
          <a:xfrm>
            <a:off x="1019105" y="2262307"/>
            <a:ext cx="4171235" cy="3788116"/>
          </a:xfrm>
        </p:spPr>
        <p:txBody>
          <a:bodyPr>
            <a:normAutofit lnSpcReduction="10000"/>
          </a:bodyPr>
          <a:lstStyle/>
          <a:p>
            <a:pPr marL="0" indent="0">
              <a:buNone/>
            </a:pPr>
            <a:r>
              <a:rPr lang="tr-TR" sz="1800" b="1" dirty="0"/>
              <a:t>Neden PDREM ?</a:t>
            </a:r>
          </a:p>
          <a:p>
            <a:pPr marL="0" indent="0">
              <a:buNone/>
            </a:pPr>
            <a:r>
              <a:rPr lang="tr-TR" sz="1800" dirty="0"/>
              <a:t>Öğrencilerin </a:t>
            </a:r>
            <a:r>
              <a:rPr lang="tr-TR" sz="1800" b="1" dirty="0"/>
              <a:t>üniversiteye uyum, aile, arkadaş ilişkileri ve kişisel problemler vb. </a:t>
            </a:r>
            <a:r>
              <a:rPr lang="tr-TR" sz="1800" dirty="0"/>
              <a:t>durumlarla başa çıkmalarına yardımcı olmak için kurulan bir birimdir.</a:t>
            </a:r>
          </a:p>
          <a:p>
            <a:pPr marL="0" indent="0">
              <a:buNone/>
            </a:pPr>
            <a:r>
              <a:rPr lang="tr-TR" sz="1800" b="1" dirty="0"/>
              <a:t>Hizmetlerimiz;</a:t>
            </a:r>
          </a:p>
          <a:p>
            <a:pPr marL="179388" lvl="1" indent="0">
              <a:buNone/>
            </a:pPr>
            <a:r>
              <a:rPr lang="tr-TR" sz="1600" dirty="0"/>
              <a:t>Bireysel Psikolojik Danışma</a:t>
            </a:r>
          </a:p>
          <a:p>
            <a:pPr marL="179388" lvl="1" indent="0">
              <a:buNone/>
            </a:pPr>
            <a:r>
              <a:rPr lang="tr-TR" sz="1600" dirty="0"/>
              <a:t>Grupla Psikolojik Danışma</a:t>
            </a:r>
          </a:p>
          <a:p>
            <a:pPr marL="179388" lvl="1" indent="0">
              <a:buNone/>
            </a:pPr>
            <a:r>
              <a:rPr lang="tr-TR" sz="1600" dirty="0"/>
              <a:t>Oryantasyon Programı</a:t>
            </a:r>
          </a:p>
          <a:p>
            <a:pPr marL="179388" lvl="1" indent="0">
              <a:buNone/>
            </a:pPr>
            <a:r>
              <a:rPr lang="tr-TR" sz="1600" dirty="0"/>
              <a:t>Bilimsel Araştırma ve Yayınlar         </a:t>
            </a:r>
          </a:p>
          <a:p>
            <a:pPr marL="179388" lvl="1" indent="0">
              <a:buNone/>
            </a:pPr>
            <a:r>
              <a:rPr lang="tr-TR" sz="1600" dirty="0" err="1"/>
              <a:t>Psikoeğitimler</a:t>
            </a:r>
            <a:endParaRPr lang="tr-TR" sz="1600" dirty="0"/>
          </a:p>
          <a:p>
            <a:pPr marL="179388" lvl="1" indent="0">
              <a:buNone/>
            </a:pPr>
            <a:r>
              <a:rPr lang="tr-TR" sz="1600" dirty="0"/>
              <a:t>Duygu Odaklı Çift Terapisi</a:t>
            </a:r>
          </a:p>
          <a:p>
            <a:pPr marL="179388" lvl="1" indent="0">
              <a:buNone/>
            </a:pPr>
            <a:r>
              <a:rPr lang="tr-TR" sz="1600" dirty="0"/>
              <a:t>Atölye Çalışmaları</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61</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3714" y="4078241"/>
            <a:ext cx="1217691" cy="1617343"/>
          </a:xfrm>
          <a:prstGeom prst="rect">
            <a:avLst/>
          </a:prstGeom>
        </p:spPr>
      </p:pic>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942" y="2262307"/>
            <a:ext cx="1210740" cy="1616400"/>
          </a:xfrm>
          <a:prstGeom prst="rect">
            <a:avLst/>
          </a:prstGeom>
        </p:spPr>
      </p:pic>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5914" y="2262307"/>
            <a:ext cx="905184" cy="1616400"/>
          </a:xfrm>
          <a:prstGeom prst="rect">
            <a:avLst/>
          </a:prstGeom>
        </p:spPr>
      </p:pic>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5893" y="2262307"/>
            <a:ext cx="905184" cy="1616400"/>
          </a:xfrm>
          <a:prstGeom prst="rect">
            <a:avLst/>
          </a:prstGeom>
        </p:spPr>
      </p:pic>
      <p:pic>
        <p:nvPicPr>
          <p:cNvPr id="10" name="Resim 9"/>
          <p:cNvPicPr>
            <a:picLocks noChangeAspect="1"/>
          </p:cNvPicPr>
          <p:nvPr/>
        </p:nvPicPr>
        <p:blipFill rotWithShape="1">
          <a:blip r:embed="rId6">
            <a:extLst>
              <a:ext uri="{28A0092B-C50C-407E-A947-70E740481C1C}">
                <a14:useLocalDpi xmlns:a14="http://schemas.microsoft.com/office/drawing/2010/main" val="0"/>
              </a:ext>
            </a:extLst>
          </a:blip>
          <a:srcRect l="7427" t="15476" r="6912" b="11564"/>
          <a:stretch/>
        </p:blipFill>
        <p:spPr>
          <a:xfrm>
            <a:off x="9570045" y="2262307"/>
            <a:ext cx="1897784" cy="1616400"/>
          </a:xfrm>
          <a:prstGeom prst="rect">
            <a:avLst/>
          </a:prstGeom>
        </p:spPr>
      </p:pic>
      <p:pic>
        <p:nvPicPr>
          <p:cNvPr id="11" name="Resi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8975" y="4079578"/>
            <a:ext cx="1085466" cy="1616400"/>
          </a:xfrm>
          <a:prstGeom prst="rect">
            <a:avLst/>
          </a:prstGeom>
        </p:spPr>
      </p:pic>
      <p:pic>
        <p:nvPicPr>
          <p:cNvPr id="12" name="Resim 11"/>
          <p:cNvPicPr>
            <a:picLocks noChangeAspect="1"/>
          </p:cNvPicPr>
          <p:nvPr/>
        </p:nvPicPr>
        <p:blipFill rotWithShape="1">
          <a:blip r:embed="rId8">
            <a:extLst>
              <a:ext uri="{28A0092B-C50C-407E-A947-70E740481C1C}">
                <a14:useLocalDpi xmlns:a14="http://schemas.microsoft.com/office/drawing/2010/main" val="0"/>
              </a:ext>
            </a:extLst>
          </a:blip>
          <a:srcRect r="55731"/>
          <a:stretch/>
        </p:blipFill>
        <p:spPr>
          <a:xfrm>
            <a:off x="8679666" y="4079184"/>
            <a:ext cx="1166852" cy="1616400"/>
          </a:xfrm>
          <a:prstGeom prst="rect">
            <a:avLst/>
          </a:prstGeom>
        </p:spPr>
      </p:pic>
      <p:pic>
        <p:nvPicPr>
          <p:cNvPr id="13" name="Resim 12"/>
          <p:cNvPicPr>
            <a:picLocks noChangeAspect="1"/>
          </p:cNvPicPr>
          <p:nvPr/>
        </p:nvPicPr>
        <p:blipFill rotWithShape="1">
          <a:blip r:embed="rId9" cstate="print">
            <a:extLst>
              <a:ext uri="{28A0092B-C50C-407E-A947-70E740481C1C}">
                <a14:useLocalDpi xmlns:a14="http://schemas.microsoft.com/office/drawing/2010/main" val="0"/>
              </a:ext>
            </a:extLst>
          </a:blip>
          <a:srcRect t="14704" b="14891"/>
          <a:stretch/>
        </p:blipFill>
        <p:spPr>
          <a:xfrm>
            <a:off x="10214779" y="4079184"/>
            <a:ext cx="1291421" cy="1616400"/>
          </a:xfrm>
          <a:prstGeom prst="rect">
            <a:avLst/>
          </a:prstGeom>
        </p:spPr>
      </p:pic>
      <p:sp>
        <p:nvSpPr>
          <p:cNvPr id="1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spTree>
    <p:extLst>
      <p:ext uri="{BB962C8B-B14F-4D97-AF65-F5344CB8AC3E}">
        <p14:creationId xmlns:p14="http://schemas.microsoft.com/office/powerpoint/2010/main" val="17507010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6537533" y="2505769"/>
            <a:ext cx="4666003" cy="3693319"/>
          </a:xfrm>
          <a:prstGeom prst="rect">
            <a:avLst/>
          </a:prstGeom>
          <a:noFill/>
        </p:spPr>
        <p:txBody>
          <a:bodyPr wrap="square" rtlCol="0">
            <a:spAutoFit/>
          </a:bodyPr>
          <a:lstStyle/>
          <a:p>
            <a:r>
              <a:rPr lang="tr-TR" dirty="0" err="1"/>
              <a:t>PDREM’e</a:t>
            </a:r>
            <a:r>
              <a:rPr lang="tr-TR" dirty="0"/>
              <a:t> Pusula Bilgi Sistemi’nde bulunan </a:t>
            </a:r>
            <a:r>
              <a:rPr lang="tr-TR" b="1" dirty="0"/>
              <a:t>PDREM Randevu Sistemi</a:t>
            </a:r>
            <a:r>
              <a:rPr lang="tr-TR" dirty="0"/>
              <a:t> üzerinden başvuru formunu doldurabilir ve hizmetlerimizden yararlanmak için randevu alabilirsiniz.</a:t>
            </a:r>
          </a:p>
          <a:p>
            <a:endParaRPr lang="tr-TR" dirty="0"/>
          </a:p>
          <a:p>
            <a:r>
              <a:rPr lang="tr-TR" dirty="0"/>
              <a:t>Üniversite yaşamına uyum, etkili zaman yönetimi, verimli ders çalışma, oda arkadaşıyla yaşamak, hayır diyebilmek, girişkenlik, sunum kaygısı, flört şiddeti, depresyon, kaygı vb. gibi konulardaki broşürlerimize </a:t>
            </a:r>
            <a:r>
              <a:rPr lang="tr-TR" dirty="0" err="1"/>
              <a:t>websitemizden</a:t>
            </a:r>
            <a:r>
              <a:rPr lang="tr-TR" dirty="0"/>
              <a:t> ulaşabilirsiniz. </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62</a:t>
            </a:fld>
            <a:endParaRPr lang="tr-T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2" name="İçerik Yer Tutucusu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975"/>
          <a:stretch/>
        </p:blipFill>
        <p:spPr>
          <a:xfrm>
            <a:off x="1033160" y="2747254"/>
            <a:ext cx="223509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3053">
            <a:off x="3384554" y="2700323"/>
            <a:ext cx="2184693"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İçerik Yer Tutucusu 6"/>
          <p:cNvPicPr>
            <a:picLocks noChangeAspect="1"/>
          </p:cNvPicPr>
          <p:nvPr/>
        </p:nvPicPr>
        <p:blipFill rotWithShape="1">
          <a:blip r:embed="rId4" cstate="print">
            <a:extLst>
              <a:ext uri="{28A0092B-C50C-407E-A947-70E740481C1C}">
                <a14:useLocalDpi xmlns:a14="http://schemas.microsoft.com/office/drawing/2010/main" val="0"/>
              </a:ext>
            </a:extLst>
          </a:blip>
          <a:srcRect l="12363"/>
          <a:stretch/>
        </p:blipFill>
        <p:spPr>
          <a:xfrm rot="568727">
            <a:off x="1060820" y="4447232"/>
            <a:ext cx="2179772"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Resi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7778" y="4475260"/>
            <a:ext cx="221297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392099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57129" y="2295226"/>
            <a:ext cx="5160022" cy="3558643"/>
          </a:xfrm>
        </p:spPr>
        <p:txBody>
          <a:bodyPr>
            <a:noAutofit/>
          </a:bodyPr>
          <a:lstStyle/>
          <a:p>
            <a:pPr marL="0" indent="0">
              <a:buNone/>
            </a:pPr>
            <a:r>
              <a:rPr lang="tr-TR" sz="1800" b="1" dirty="0"/>
              <a:t>ÜYELİK</a:t>
            </a:r>
            <a:endParaRPr lang="tr-TR" sz="1800" dirty="0"/>
          </a:p>
          <a:p>
            <a:pPr marL="0" indent="0">
              <a:buNone/>
            </a:pPr>
            <a:r>
              <a:rPr lang="tr-TR" sz="1800" dirty="0"/>
              <a:t>Pamukkale Üniversitesi öğrencileri Spor Merkezi'ni PAÜ kimlik kartları ile “günübirlik” kullanabilirler. Ayrıca Spor Merkezi'ni yıl içinde daha fazla kullanmak isteyenler için üyelik paketleri hazırlanmıştır. Bu paketlerin amacı, Spor Merkezi'ni sürekli kullanan kullanıcılara daha uygun fiyat seçeneği sunabilmektir. </a:t>
            </a:r>
          </a:p>
          <a:p>
            <a:pPr marL="0" indent="0">
              <a:buNone/>
            </a:pPr>
            <a:r>
              <a:rPr lang="tr-TR" sz="1800" dirty="0"/>
              <a:t> </a:t>
            </a:r>
          </a:p>
          <a:p>
            <a:pPr marL="0" indent="0">
              <a:buNone/>
            </a:pPr>
            <a:r>
              <a:rPr lang="tr-TR" sz="1800" dirty="0"/>
              <a:t>Ayrıntılı bilgi için: </a:t>
            </a:r>
            <a:r>
              <a:rPr lang="tr-TR" sz="1800" u="sng" dirty="0">
                <a:hlinkClick r:id="rId2"/>
              </a:rPr>
              <a:t>http://spormerkezi.pau.edu.tr/</a:t>
            </a:r>
            <a:endParaRPr lang="tr-TR" sz="1800" dirty="0"/>
          </a:p>
          <a:p>
            <a:pPr marL="0" indent="0">
              <a:buNone/>
            </a:pPr>
            <a:r>
              <a:rPr lang="tr-TR" sz="1800" dirty="0"/>
              <a:t>Telefon: 0 258 296 28 68</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63</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KOMPLEKSİ</a:t>
            </a:r>
            <a:endParaRPr lang="tr-TR" sz="2800" dirty="0"/>
          </a:p>
        </p:txBody>
      </p:sp>
      <p:pic>
        <p:nvPicPr>
          <p:cNvPr id="6" name="Picture 2" descr="http://spormerkezi.pau.edu.tr/images/facilities/pool/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42887">
            <a:off x="7595651" y="2315492"/>
            <a:ext cx="3932537" cy="20482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85256">
            <a:off x="6985618" y="4157239"/>
            <a:ext cx="3331152" cy="22201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450690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138229" y="2414867"/>
            <a:ext cx="3989249" cy="3891929"/>
          </a:xfrm>
        </p:spPr>
        <p:txBody>
          <a:bodyPr>
            <a:noAutofit/>
          </a:bodyPr>
          <a:lstStyle/>
          <a:p>
            <a:pPr marL="0" indent="0">
              <a:buNone/>
            </a:pPr>
            <a:r>
              <a:rPr lang="tr-TR" sz="1800" b="1" dirty="0"/>
              <a:t>TESİSLER</a:t>
            </a:r>
            <a:endParaRPr lang="tr-TR" sz="1800" dirty="0"/>
          </a:p>
          <a:p>
            <a:pPr marL="0" indent="0">
              <a:buNone/>
            </a:pPr>
            <a:r>
              <a:rPr lang="tr-TR" sz="1800" dirty="0"/>
              <a:t>Yüzme havuzu, </a:t>
            </a:r>
            <a:r>
              <a:rPr lang="tr-TR" sz="1800" dirty="0" err="1"/>
              <a:t>fitness</a:t>
            </a:r>
            <a:r>
              <a:rPr lang="tr-TR" sz="1800" dirty="0"/>
              <a:t>, </a:t>
            </a:r>
            <a:r>
              <a:rPr lang="tr-TR" sz="1800" dirty="0" err="1"/>
              <a:t>squash</a:t>
            </a:r>
            <a:r>
              <a:rPr lang="tr-TR" sz="1800" dirty="0"/>
              <a:t>, tenis kortları, tırmanma duvarı, </a:t>
            </a:r>
            <a:r>
              <a:rPr lang="tr-TR" sz="1800" dirty="0" err="1"/>
              <a:t>spinning</a:t>
            </a:r>
            <a:r>
              <a:rPr lang="tr-TR" sz="1800" dirty="0"/>
              <a:t> </a:t>
            </a:r>
            <a:r>
              <a:rPr lang="tr-TR" sz="1800" dirty="0" err="1"/>
              <a:t>bike</a:t>
            </a:r>
            <a:r>
              <a:rPr lang="tr-TR" sz="1800" dirty="0"/>
              <a:t> stüdyosu, step-aerobik ve </a:t>
            </a:r>
            <a:r>
              <a:rPr lang="tr-TR" sz="1800" dirty="0" err="1"/>
              <a:t>pilates</a:t>
            </a:r>
            <a:r>
              <a:rPr lang="tr-TR" sz="1800" dirty="0"/>
              <a:t> salonu, halı sahalar, ıslak zemin. </a:t>
            </a:r>
          </a:p>
          <a:p>
            <a:pPr marL="0" indent="0" algn="ctr">
              <a:buNone/>
            </a:pPr>
            <a:endParaRPr lang="tr-TR" sz="1800" b="1" dirty="0"/>
          </a:p>
          <a:p>
            <a:pPr marL="0" indent="0">
              <a:buNone/>
            </a:pPr>
            <a:r>
              <a:rPr lang="tr-TR" sz="1800" b="1" dirty="0"/>
              <a:t>KURSLAR</a:t>
            </a:r>
            <a:endParaRPr lang="tr-TR" sz="1800" dirty="0"/>
          </a:p>
          <a:p>
            <a:pPr marL="0" indent="0">
              <a:buNone/>
            </a:pPr>
            <a:r>
              <a:rPr lang="tr-TR" sz="1800" dirty="0"/>
              <a:t>Yüzme, futbol, tenis, step-aerobik-</a:t>
            </a:r>
            <a:r>
              <a:rPr lang="tr-TR" sz="1800" dirty="0" err="1"/>
              <a:t>pilates</a:t>
            </a:r>
            <a:r>
              <a:rPr lang="tr-TR" sz="1800" dirty="0"/>
              <a:t>-</a:t>
            </a:r>
            <a:r>
              <a:rPr lang="tr-TR" sz="1800" dirty="0" err="1"/>
              <a:t>zumba</a:t>
            </a:r>
            <a:r>
              <a:rPr lang="tr-TR" sz="1800" dirty="0"/>
              <a:t>, </a:t>
            </a:r>
            <a:r>
              <a:rPr lang="tr-TR" sz="1800" dirty="0" err="1"/>
              <a:t>squash</a:t>
            </a:r>
            <a:r>
              <a:rPr lang="tr-TR" sz="1800" dirty="0"/>
              <a:t>, </a:t>
            </a:r>
            <a:r>
              <a:rPr lang="tr-TR" sz="1800" dirty="0" err="1"/>
              <a:t>scuba-diving</a:t>
            </a:r>
            <a:r>
              <a:rPr lang="tr-TR" sz="1800" dirty="0"/>
              <a:t>, tırmanma, karate, jimnastik, </a:t>
            </a:r>
            <a:r>
              <a:rPr lang="tr-TR" sz="1800" dirty="0" err="1"/>
              <a:t>spinning</a:t>
            </a:r>
            <a:r>
              <a:rPr lang="tr-TR" sz="1800" dirty="0"/>
              <a:t>, futbol, basketbol ve voleybol kursları bulunmaktadır. </a:t>
            </a:r>
          </a:p>
          <a:p>
            <a:pPr marL="0" indent="0" algn="ctr">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64</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KOMPLEKSİ</a:t>
            </a:r>
            <a:endParaRPr lang="tr-TR" sz="2800" dirty="0"/>
          </a:p>
        </p:txBody>
      </p:sp>
      <p:pic>
        <p:nvPicPr>
          <p:cNvPr id="6" name="Resim 5"/>
          <p:cNvPicPr/>
          <p:nvPr/>
        </p:nvPicPr>
        <p:blipFill>
          <a:blip r:embed="rId2">
            <a:extLst>
              <a:ext uri="{28A0092B-C50C-407E-A947-70E740481C1C}">
                <a14:useLocalDpi xmlns:a14="http://schemas.microsoft.com/office/drawing/2010/main" val="0"/>
              </a:ext>
            </a:extLst>
          </a:blip>
          <a:stretch>
            <a:fillRect/>
          </a:stretch>
        </p:blipFill>
        <p:spPr>
          <a:xfrm rot="911641">
            <a:off x="5873308" y="2895016"/>
            <a:ext cx="5365397" cy="27568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88549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PAÜ MERKEZ YEMEKHANELERİ</a:t>
            </a:r>
          </a:p>
        </p:txBody>
      </p:sp>
      <p:sp>
        <p:nvSpPr>
          <p:cNvPr id="2" name="İçerik Yer Tutucusu 1"/>
          <p:cNvSpPr>
            <a:spLocks noGrp="1"/>
          </p:cNvSpPr>
          <p:nvPr>
            <p:ph idx="1"/>
          </p:nvPr>
        </p:nvSpPr>
        <p:spPr>
          <a:xfrm>
            <a:off x="821738" y="2150929"/>
            <a:ext cx="4946674" cy="3412382"/>
          </a:xfrm>
        </p:spPr>
        <p:txBody>
          <a:bodyPr>
            <a:noAutofit/>
          </a:bodyPr>
          <a:lstStyle/>
          <a:p>
            <a:pPr marL="0" indent="0">
              <a:buNone/>
            </a:pPr>
            <a:r>
              <a:rPr lang="tr-TR" sz="1800" dirty="0"/>
              <a:t>Öğrenci kartına yemekhanede, Ay Kafe’de bulunan para yükleme </a:t>
            </a:r>
            <a:r>
              <a:rPr lang="tr-TR" sz="1800" dirty="0" err="1"/>
              <a:t>standlarından</a:t>
            </a:r>
            <a:r>
              <a:rPr lang="tr-TR" sz="1800" dirty="0"/>
              <a:t> ve Halkbank Kampüste uygulaması üzerinden para yükleyebilirsiniz. Tabldot yemek ücreti: 15 liradır.</a:t>
            </a:r>
          </a:p>
          <a:p>
            <a:pPr marL="0" indent="0">
              <a:buNone/>
            </a:pPr>
            <a:r>
              <a:rPr lang="tr-TR" sz="1800" dirty="0"/>
              <a:t>Üniversitemizde her yıl 1000 öğrenciye yemek bursu verilmektedir. </a:t>
            </a:r>
          </a:p>
          <a:p>
            <a:pPr marL="0" indent="0">
              <a:buNone/>
            </a:pPr>
            <a:r>
              <a:rPr lang="tr-TR" sz="1800" b="1" dirty="0"/>
              <a:t>Yemek bursu: </a:t>
            </a:r>
            <a:r>
              <a:rPr lang="tr-TR" sz="1800" u="sng" dirty="0">
                <a:hlinkClick r:id="rId2"/>
              </a:rPr>
              <a:t>https://pusula.pau.edu.tr/Login.aspx</a:t>
            </a:r>
            <a:r>
              <a:rPr lang="tr-TR" sz="1800" dirty="0"/>
              <a:t> sitesinden SKS Bilgi Sistemi’nden başvurunu yapabilirsiniz. Yemek bursu için PAÜ </a:t>
            </a:r>
            <a:r>
              <a:rPr lang="tr-TR" sz="1800" dirty="0" err="1"/>
              <a:t>Anasayfadaki</a:t>
            </a:r>
            <a:r>
              <a:rPr lang="tr-TR" sz="1800" dirty="0"/>
              <a:t>  duyuruları takip ediniz.</a:t>
            </a:r>
          </a:p>
          <a:p>
            <a:pPr marL="0" indent="0">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65</a:t>
            </a:fld>
            <a:endParaRPr lang="tr-TR"/>
          </a:p>
        </p:txBody>
      </p:sp>
      <p:pic>
        <p:nvPicPr>
          <p:cNvPr id="4" name="Resim 3"/>
          <p:cNvPicPr>
            <a:picLocks noChangeAspect="1"/>
          </p:cNvPicPr>
          <p:nvPr/>
        </p:nvPicPr>
        <p:blipFill>
          <a:blip r:embed="rId3"/>
          <a:stretch>
            <a:fillRect/>
          </a:stretch>
        </p:blipFill>
        <p:spPr>
          <a:xfrm>
            <a:off x="6290733" y="2349114"/>
            <a:ext cx="5215467" cy="26567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519576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http://stumpffi.pau.edu.tr/siteler/sks/tinyMCE/beslenme_hizmetleri/ysalon.png"/>
          <p:cNvPicPr/>
          <p:nvPr/>
        </p:nvPicPr>
        <p:blipFill>
          <a:blip r:embed="rId2">
            <a:extLst>
              <a:ext uri="{28A0092B-C50C-407E-A947-70E740481C1C}">
                <a14:useLocalDpi xmlns:a14="http://schemas.microsoft.com/office/drawing/2010/main" val="0"/>
              </a:ext>
            </a:extLst>
          </a:blip>
          <a:srcRect/>
          <a:stretch>
            <a:fillRect/>
          </a:stretch>
        </p:blipFill>
        <p:spPr bwMode="auto">
          <a:xfrm rot="657030">
            <a:off x="881489" y="2085193"/>
            <a:ext cx="4194800" cy="24637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66</a:t>
            </a:fld>
            <a:endParaRPr lang="tr-TR"/>
          </a:p>
        </p:txBody>
      </p:sp>
      <p:sp>
        <p:nvSpPr>
          <p:cNvPr id="8"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PAÜ MERKEZ YEMEKHANELERİ</a:t>
            </a:r>
          </a:p>
        </p:txBody>
      </p:sp>
      <p:pic>
        <p:nvPicPr>
          <p:cNvPr id="5" name="Resim 4" descr="http://stumpffi.pau.edu.tr/siteler/sks/tinyMCE/beslenme_hizmetleri/ksalon.png"/>
          <p:cNvPicPr/>
          <p:nvPr/>
        </p:nvPicPr>
        <p:blipFill>
          <a:blip r:embed="rId3">
            <a:extLst>
              <a:ext uri="{28A0092B-C50C-407E-A947-70E740481C1C}">
                <a14:useLocalDpi xmlns:a14="http://schemas.microsoft.com/office/drawing/2010/main" val="0"/>
              </a:ext>
            </a:extLst>
          </a:blip>
          <a:srcRect/>
          <a:stretch>
            <a:fillRect/>
          </a:stretch>
        </p:blipFill>
        <p:spPr bwMode="auto">
          <a:xfrm rot="20963399">
            <a:off x="3659041" y="3677330"/>
            <a:ext cx="4137861" cy="24161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Resim 1" descr="http://stumpffi.pau.edu.tr/siteler/sks/tinyMCE/beslenme_hizmetleri/beyazsaln.png"/>
          <p:cNvPicPr/>
          <p:nvPr/>
        </p:nvPicPr>
        <p:blipFill>
          <a:blip r:embed="rId4">
            <a:extLst>
              <a:ext uri="{28A0092B-C50C-407E-A947-70E740481C1C}">
                <a14:useLocalDpi xmlns:a14="http://schemas.microsoft.com/office/drawing/2010/main" val="0"/>
              </a:ext>
            </a:extLst>
          </a:blip>
          <a:srcRect/>
          <a:stretch>
            <a:fillRect/>
          </a:stretch>
        </p:blipFill>
        <p:spPr bwMode="auto">
          <a:xfrm rot="490548">
            <a:off x="7469605" y="2274553"/>
            <a:ext cx="3728946" cy="28758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8560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p:nvPr/>
        </p:nvPicPr>
        <p:blipFill rotWithShape="1">
          <a:blip r:embed="rId2">
            <a:extLst>
              <a:ext uri="{28A0092B-C50C-407E-A947-70E740481C1C}">
                <a14:useLocalDpi xmlns:a14="http://schemas.microsoft.com/office/drawing/2010/main" val="0"/>
              </a:ext>
            </a:extLst>
          </a:blip>
          <a:srcRect t="15167" r="22949"/>
          <a:stretch/>
        </p:blipFill>
        <p:spPr bwMode="auto">
          <a:xfrm>
            <a:off x="663952" y="1978574"/>
            <a:ext cx="3292752" cy="1853975"/>
          </a:xfrm>
          <a:prstGeom prst="rect">
            <a:avLst/>
          </a:prstGeom>
          <a:ln>
            <a:noFill/>
          </a:ln>
          <a:extLst>
            <a:ext uri="{53640926-AAD7-44D8-BBD7-CCE9431645EC}">
              <a14:shadowObscured xmlns:a14="http://schemas.microsoft.com/office/drawing/2010/main"/>
            </a:ext>
          </a:extLst>
        </p:spPr>
      </p:pic>
      <p:sp>
        <p:nvSpPr>
          <p:cNvPr id="4" name="Metin kutusu 3"/>
          <p:cNvSpPr txBox="1"/>
          <p:nvPr/>
        </p:nvSpPr>
        <p:spPr>
          <a:xfrm>
            <a:off x="561401" y="1560998"/>
            <a:ext cx="3776133" cy="400110"/>
          </a:xfrm>
          <a:prstGeom prst="rect">
            <a:avLst/>
          </a:prstGeom>
          <a:noFill/>
        </p:spPr>
        <p:txBody>
          <a:bodyPr wrap="square" rtlCol="0">
            <a:spAutoFit/>
          </a:bodyPr>
          <a:lstStyle/>
          <a:p>
            <a:r>
              <a:rPr lang="tr-TR" sz="2000" b="1" i="1" cap="all" dirty="0">
                <a:latin typeface="+mj-lt"/>
                <a:ea typeface="+mj-ea"/>
                <a:cs typeface="+mj-cs"/>
              </a:rPr>
              <a:t>MORFOLOJİ YEMEKHANESİ</a:t>
            </a:r>
          </a:p>
        </p:txBody>
      </p:sp>
      <p:pic>
        <p:nvPicPr>
          <p:cNvPr id="5" name="Resim 4" descr="Image result for paÃ¼ havuzbaÅÄ± kafe"/>
          <p:cNvPicPr/>
          <p:nvPr/>
        </p:nvPicPr>
        <p:blipFill>
          <a:blip r:embed="rId3">
            <a:extLst>
              <a:ext uri="{28A0092B-C50C-407E-A947-70E740481C1C}">
                <a14:useLocalDpi xmlns:a14="http://schemas.microsoft.com/office/drawing/2010/main" val="0"/>
              </a:ext>
            </a:extLst>
          </a:blip>
          <a:srcRect/>
          <a:stretch>
            <a:fillRect/>
          </a:stretch>
        </p:blipFill>
        <p:spPr bwMode="auto">
          <a:xfrm>
            <a:off x="7785218" y="1991631"/>
            <a:ext cx="3348709" cy="1840918"/>
          </a:xfrm>
          <a:prstGeom prst="rect">
            <a:avLst/>
          </a:prstGeom>
          <a:noFill/>
          <a:ln>
            <a:noFill/>
          </a:ln>
        </p:spPr>
      </p:pic>
      <p:sp>
        <p:nvSpPr>
          <p:cNvPr id="7" name="Metin kutusu 6"/>
          <p:cNvSpPr txBox="1"/>
          <p:nvPr/>
        </p:nvSpPr>
        <p:spPr>
          <a:xfrm>
            <a:off x="7143349" y="1578464"/>
            <a:ext cx="4261467" cy="400110"/>
          </a:xfrm>
          <a:prstGeom prst="rect">
            <a:avLst/>
          </a:prstGeom>
          <a:noFill/>
        </p:spPr>
        <p:txBody>
          <a:bodyPr wrap="square" rtlCol="0">
            <a:spAutoFit/>
          </a:bodyPr>
          <a:lstStyle/>
          <a:p>
            <a:r>
              <a:rPr lang="tr-TR" sz="2000" b="1" i="1" cap="all" dirty="0">
                <a:latin typeface="+mj-lt"/>
                <a:ea typeface="+mj-ea"/>
                <a:cs typeface="+mj-cs"/>
              </a:rPr>
              <a:t>HAVUZBAŞI KAFE &amp; RESTAURANT</a:t>
            </a:r>
          </a:p>
        </p:txBody>
      </p:sp>
      <p:pic>
        <p:nvPicPr>
          <p:cNvPr id="11" name="Resim 10" descr="http://stumpffi.pau.edu.tr/siteler/sosyaltesisler/tinyMCE/_MG_6907.JPG"/>
          <p:cNvPicPr/>
          <p:nvPr/>
        </p:nvPicPr>
        <p:blipFill rotWithShape="1">
          <a:blip r:embed="rId4" cstate="print">
            <a:extLst>
              <a:ext uri="{28A0092B-C50C-407E-A947-70E740481C1C}">
                <a14:useLocalDpi xmlns:a14="http://schemas.microsoft.com/office/drawing/2010/main" val="0"/>
              </a:ext>
            </a:extLst>
          </a:blip>
          <a:srcRect t="22743" b="3333"/>
          <a:stretch/>
        </p:blipFill>
        <p:spPr bwMode="auto">
          <a:xfrm>
            <a:off x="4227548" y="4404634"/>
            <a:ext cx="3292752" cy="1654334"/>
          </a:xfrm>
          <a:prstGeom prst="rect">
            <a:avLst/>
          </a:prstGeom>
          <a:noFill/>
          <a:ln>
            <a:noFill/>
          </a:ln>
          <a:extLst>
            <a:ext uri="{53640926-AAD7-44D8-BBD7-CCE9431645EC}">
              <a14:shadowObscured xmlns:a14="http://schemas.microsoft.com/office/drawing/2010/main"/>
            </a:ext>
          </a:extLst>
        </p:spPr>
      </p:pic>
      <p:sp>
        <p:nvSpPr>
          <p:cNvPr id="10" name="Metin kutusu 9"/>
          <p:cNvSpPr txBox="1"/>
          <p:nvPr/>
        </p:nvSpPr>
        <p:spPr>
          <a:xfrm>
            <a:off x="3304601" y="4004524"/>
            <a:ext cx="5768622" cy="400110"/>
          </a:xfrm>
          <a:prstGeom prst="rect">
            <a:avLst/>
          </a:prstGeom>
          <a:noFill/>
        </p:spPr>
        <p:txBody>
          <a:bodyPr wrap="square" rtlCol="0">
            <a:spAutoFit/>
          </a:bodyPr>
          <a:lstStyle/>
          <a:p>
            <a:r>
              <a:rPr lang="tr-TR" sz="2000" b="1" i="1" cap="all" dirty="0">
                <a:latin typeface="+mj-lt"/>
                <a:ea typeface="+mj-ea"/>
                <a:cs typeface="+mj-cs"/>
              </a:rPr>
              <a:t>SOSYAL TESİSLER (KONUKEVİ RESTORAN)</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67</a:t>
            </a:fld>
            <a:endParaRPr lang="tr-TR"/>
          </a:p>
        </p:txBody>
      </p:sp>
      <p:sp>
        <p:nvSpPr>
          <p:cNvPr id="9"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19301529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Görüntünün olası içeriği: iç mekan"/>
          <p:cNvPicPr/>
          <p:nvPr/>
        </p:nvPicPr>
        <p:blipFill>
          <a:blip r:embed="rId2">
            <a:extLst>
              <a:ext uri="{28A0092B-C50C-407E-A947-70E740481C1C}">
                <a14:useLocalDpi xmlns:a14="http://schemas.microsoft.com/office/drawing/2010/main" val="0"/>
              </a:ext>
            </a:extLst>
          </a:blip>
          <a:srcRect/>
          <a:stretch>
            <a:fillRect/>
          </a:stretch>
        </p:blipFill>
        <p:spPr bwMode="auto">
          <a:xfrm>
            <a:off x="6156132" y="4177874"/>
            <a:ext cx="4005234" cy="2347438"/>
          </a:xfrm>
          <a:prstGeom prst="rect">
            <a:avLst/>
          </a:prstGeom>
          <a:noFill/>
          <a:ln>
            <a:noFill/>
          </a:ln>
        </p:spPr>
      </p:pic>
      <p:pic>
        <p:nvPicPr>
          <p:cNvPr id="5" name="Resim 4" descr="http://haber.pau.edu.tr/Content/newsimg/sosyal-alanlar-artti/xl_50d556d4-291f-4d59-ac8c-967f0b60061a.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2491" y="4352862"/>
            <a:ext cx="3209196" cy="2166957"/>
          </a:xfrm>
          <a:prstGeom prst="rect">
            <a:avLst/>
          </a:prstGeom>
          <a:noFill/>
          <a:ln>
            <a:noFill/>
          </a:ln>
        </p:spPr>
      </p:pic>
      <p:sp>
        <p:nvSpPr>
          <p:cNvPr id="7" name="Metin kutusu 6"/>
          <p:cNvSpPr txBox="1"/>
          <p:nvPr/>
        </p:nvSpPr>
        <p:spPr>
          <a:xfrm>
            <a:off x="2068374" y="1308395"/>
            <a:ext cx="1684254" cy="400110"/>
          </a:xfrm>
          <a:prstGeom prst="rect">
            <a:avLst/>
          </a:prstGeom>
          <a:noFill/>
        </p:spPr>
        <p:txBody>
          <a:bodyPr wrap="square" rtlCol="0">
            <a:spAutoFit/>
          </a:bodyPr>
          <a:lstStyle/>
          <a:p>
            <a:r>
              <a:rPr lang="tr-TR" sz="2000" b="1" i="1" cap="all" dirty="0">
                <a:latin typeface="+mj-lt"/>
                <a:ea typeface="+mj-ea"/>
                <a:cs typeface="+mj-cs"/>
              </a:rPr>
              <a:t>PAÜ KAFE</a:t>
            </a:r>
          </a:p>
        </p:txBody>
      </p:sp>
      <p:sp>
        <p:nvSpPr>
          <p:cNvPr id="9" name="Metin kutusu 8"/>
          <p:cNvSpPr txBox="1"/>
          <p:nvPr/>
        </p:nvSpPr>
        <p:spPr>
          <a:xfrm>
            <a:off x="9068707" y="1513943"/>
            <a:ext cx="1728192" cy="400110"/>
          </a:xfrm>
          <a:prstGeom prst="rect">
            <a:avLst/>
          </a:prstGeom>
          <a:noFill/>
        </p:spPr>
        <p:txBody>
          <a:bodyPr wrap="square" rtlCol="0">
            <a:spAutoFit/>
          </a:bodyPr>
          <a:lstStyle/>
          <a:p>
            <a:r>
              <a:rPr lang="tr-TR" sz="2000" b="1" i="1" cap="all" dirty="0">
                <a:latin typeface="+mj-lt"/>
                <a:ea typeface="+mj-ea"/>
                <a:cs typeface="+mj-cs"/>
              </a:rPr>
              <a:t>AY KAFE</a:t>
            </a:r>
          </a:p>
        </p:txBody>
      </p:sp>
      <p:sp>
        <p:nvSpPr>
          <p:cNvPr id="10" name="Metin kutusu 9"/>
          <p:cNvSpPr txBox="1"/>
          <p:nvPr/>
        </p:nvSpPr>
        <p:spPr>
          <a:xfrm>
            <a:off x="8375503" y="3777764"/>
            <a:ext cx="2304256" cy="400110"/>
          </a:xfrm>
          <a:prstGeom prst="rect">
            <a:avLst/>
          </a:prstGeom>
          <a:noFill/>
        </p:spPr>
        <p:txBody>
          <a:bodyPr wrap="square" rtlCol="0">
            <a:spAutoFit/>
          </a:bodyPr>
          <a:lstStyle/>
          <a:p>
            <a:r>
              <a:rPr lang="tr-TR" sz="2000" b="1" i="1" cap="all" dirty="0">
                <a:latin typeface="+mj-lt"/>
                <a:ea typeface="+mj-ea"/>
                <a:cs typeface="+mj-cs"/>
              </a:rPr>
              <a:t>VİTAMİN KAFE</a:t>
            </a:r>
          </a:p>
        </p:txBody>
      </p:sp>
      <p:sp>
        <p:nvSpPr>
          <p:cNvPr id="11" name="Metin kutusu 10"/>
          <p:cNvSpPr txBox="1"/>
          <p:nvPr/>
        </p:nvSpPr>
        <p:spPr>
          <a:xfrm>
            <a:off x="2068374" y="3952752"/>
            <a:ext cx="1900280" cy="400110"/>
          </a:xfrm>
          <a:prstGeom prst="rect">
            <a:avLst/>
          </a:prstGeom>
          <a:noFill/>
        </p:spPr>
        <p:txBody>
          <a:bodyPr wrap="square" rtlCol="0">
            <a:spAutoFit/>
          </a:bodyPr>
          <a:lstStyle/>
          <a:p>
            <a:r>
              <a:rPr lang="tr-TR" sz="2000" b="1" i="1" cap="all" dirty="0">
                <a:latin typeface="+mj-lt"/>
                <a:ea typeface="+mj-ea"/>
                <a:cs typeface="+mj-cs"/>
              </a:rPr>
              <a:t>GÖL KAFE</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68</a:t>
            </a:fld>
            <a:endParaRPr lang="tr-TR"/>
          </a:p>
        </p:txBody>
      </p:sp>
      <p:pic>
        <p:nvPicPr>
          <p:cNvPr id="8" name="Resim 7">
            <a:extLst>
              <a:ext uri="{FF2B5EF4-FFF2-40B4-BE49-F238E27FC236}">
                <a16:creationId xmlns:a16="http://schemas.microsoft.com/office/drawing/2014/main" xmlns="" id="{C68640EB-2B28-4584-841F-CC1B6B5971A2}"/>
              </a:ext>
            </a:extLst>
          </p:cNvPr>
          <p:cNvPicPr>
            <a:picLocks noChangeAspect="1"/>
          </p:cNvPicPr>
          <p:nvPr/>
        </p:nvPicPr>
        <p:blipFill rotWithShape="1">
          <a:blip r:embed="rId4"/>
          <a:srcRect l="17371"/>
          <a:stretch/>
        </p:blipFill>
        <p:spPr>
          <a:xfrm>
            <a:off x="2082491" y="1694571"/>
            <a:ext cx="3209196" cy="1993907"/>
          </a:xfrm>
          <a:prstGeom prst="rect">
            <a:avLst/>
          </a:prstGeom>
        </p:spPr>
      </p:pic>
      <p:pic>
        <p:nvPicPr>
          <p:cNvPr id="13" name="Resim 12">
            <a:extLst>
              <a:ext uri="{FF2B5EF4-FFF2-40B4-BE49-F238E27FC236}">
                <a16:creationId xmlns:a16="http://schemas.microsoft.com/office/drawing/2014/main" xmlns="" id="{05621454-F25A-4A3A-A7B3-FFF37AAAD4EE}"/>
              </a:ext>
            </a:extLst>
          </p:cNvPr>
          <p:cNvPicPr>
            <a:picLocks noChangeAspect="1"/>
          </p:cNvPicPr>
          <p:nvPr/>
        </p:nvPicPr>
        <p:blipFill>
          <a:blip r:embed="rId5"/>
          <a:stretch>
            <a:fillRect/>
          </a:stretch>
        </p:blipFill>
        <p:spPr>
          <a:xfrm>
            <a:off x="6156132" y="1911080"/>
            <a:ext cx="4005234" cy="1777398"/>
          </a:xfrm>
          <a:prstGeom prst="rect">
            <a:avLst/>
          </a:prstGeom>
        </p:spPr>
      </p:pic>
      <p:sp>
        <p:nvSpPr>
          <p:cNvPr id="1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40204981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p:nvPr/>
        </p:nvPicPr>
        <p:blipFill>
          <a:blip r:embed="rId2" cstate="print">
            <a:extLst>
              <a:ext uri="{28A0092B-C50C-407E-A947-70E740481C1C}">
                <a14:useLocalDpi xmlns:a14="http://schemas.microsoft.com/office/drawing/2010/main" val="0"/>
              </a:ext>
            </a:extLst>
          </a:blip>
          <a:stretch>
            <a:fillRect/>
          </a:stretch>
        </p:blipFill>
        <p:spPr>
          <a:xfrm>
            <a:off x="393542" y="1823820"/>
            <a:ext cx="2502058" cy="1729984"/>
          </a:xfrm>
          <a:prstGeom prst="rect">
            <a:avLst/>
          </a:prstGeom>
        </p:spPr>
      </p:pic>
      <p:pic>
        <p:nvPicPr>
          <p:cNvPr id="3" name="Resim 2"/>
          <p:cNvPicPr/>
          <p:nvPr/>
        </p:nvPicPr>
        <p:blipFill>
          <a:blip r:embed="rId3" cstate="print">
            <a:extLst>
              <a:ext uri="{28A0092B-C50C-407E-A947-70E740481C1C}">
                <a14:useLocalDpi xmlns:a14="http://schemas.microsoft.com/office/drawing/2010/main" val="0"/>
              </a:ext>
            </a:extLst>
          </a:blip>
          <a:stretch>
            <a:fillRect/>
          </a:stretch>
        </p:blipFill>
        <p:spPr>
          <a:xfrm>
            <a:off x="5993478" y="1855861"/>
            <a:ext cx="2554137" cy="1678404"/>
          </a:xfrm>
          <a:prstGeom prst="rect">
            <a:avLst/>
          </a:prstGeom>
        </p:spPr>
      </p:pic>
      <p:sp>
        <p:nvSpPr>
          <p:cNvPr id="4" name="Metin kutusu 3"/>
          <p:cNvSpPr txBox="1"/>
          <p:nvPr/>
        </p:nvSpPr>
        <p:spPr>
          <a:xfrm>
            <a:off x="777860" y="1454435"/>
            <a:ext cx="2225640" cy="400110"/>
          </a:xfrm>
          <a:prstGeom prst="rect">
            <a:avLst/>
          </a:prstGeom>
          <a:noFill/>
        </p:spPr>
        <p:txBody>
          <a:bodyPr wrap="square" rtlCol="0">
            <a:spAutoFit/>
          </a:bodyPr>
          <a:lstStyle/>
          <a:p>
            <a:r>
              <a:rPr lang="tr-TR" sz="2000" b="1" i="1" cap="all" dirty="0">
                <a:latin typeface="+mj-lt"/>
                <a:ea typeface="+mj-ea"/>
                <a:cs typeface="+mj-cs"/>
              </a:rPr>
              <a:t>YAKUT  KAFE</a:t>
            </a:r>
          </a:p>
        </p:txBody>
      </p:sp>
      <p:sp>
        <p:nvSpPr>
          <p:cNvPr id="5" name="Metin kutusu 4"/>
          <p:cNvSpPr txBox="1"/>
          <p:nvPr/>
        </p:nvSpPr>
        <p:spPr>
          <a:xfrm>
            <a:off x="6396331" y="1520148"/>
            <a:ext cx="2319868" cy="400110"/>
          </a:xfrm>
          <a:prstGeom prst="rect">
            <a:avLst/>
          </a:prstGeom>
          <a:noFill/>
        </p:spPr>
        <p:txBody>
          <a:bodyPr wrap="square" rtlCol="0">
            <a:spAutoFit/>
          </a:bodyPr>
          <a:lstStyle/>
          <a:p>
            <a:r>
              <a:rPr lang="tr-TR" sz="2000" b="1" i="1" cap="all" dirty="0">
                <a:latin typeface="+mj-lt"/>
                <a:ea typeface="+mj-ea"/>
                <a:cs typeface="+mj-cs"/>
              </a:rPr>
              <a:t>ZÜMRÜT KAFE</a:t>
            </a:r>
          </a:p>
        </p:txBody>
      </p:sp>
      <p:sp>
        <p:nvSpPr>
          <p:cNvPr id="6" name="Slayt Numarası Yer Tutucusu 5"/>
          <p:cNvSpPr>
            <a:spLocks noGrp="1"/>
          </p:cNvSpPr>
          <p:nvPr>
            <p:ph type="sldNum" sz="quarter" idx="12"/>
          </p:nvPr>
        </p:nvSpPr>
        <p:spPr/>
        <p:txBody>
          <a:bodyPr/>
          <a:lstStyle/>
          <a:p>
            <a:fld id="{F302176B-0E47-46AC-8F43-DAB4B8A37D06}" type="slidenum">
              <a:rPr lang="tr-TR" smtClean="0"/>
              <a:pPr/>
              <a:t>69</a:t>
            </a:fld>
            <a:endParaRPr lang="tr-TR"/>
          </a:p>
        </p:txBody>
      </p:sp>
      <p:pic>
        <p:nvPicPr>
          <p:cNvPr id="7" name="Resim 6">
            <a:extLst>
              <a:ext uri="{FF2B5EF4-FFF2-40B4-BE49-F238E27FC236}">
                <a16:creationId xmlns:a16="http://schemas.microsoft.com/office/drawing/2014/main" xmlns="" id="{C8277E58-E6F1-49AF-AECB-5725767DCDB9}"/>
              </a:ext>
            </a:extLst>
          </p:cNvPr>
          <p:cNvPicPr>
            <a:picLocks noChangeAspect="1"/>
          </p:cNvPicPr>
          <p:nvPr/>
        </p:nvPicPr>
        <p:blipFill>
          <a:blip r:embed="rId4"/>
          <a:stretch>
            <a:fillRect/>
          </a:stretch>
        </p:blipFill>
        <p:spPr>
          <a:xfrm>
            <a:off x="3296789" y="1810997"/>
            <a:ext cx="2359522" cy="1723268"/>
          </a:xfrm>
          <a:prstGeom prst="rect">
            <a:avLst/>
          </a:prstGeom>
        </p:spPr>
      </p:pic>
      <p:sp>
        <p:nvSpPr>
          <p:cNvPr id="8" name="Metin kutusu 7">
            <a:extLst>
              <a:ext uri="{FF2B5EF4-FFF2-40B4-BE49-F238E27FC236}">
                <a16:creationId xmlns:a16="http://schemas.microsoft.com/office/drawing/2014/main" xmlns="" id="{E5BF9907-EC65-4840-BD84-9F40C02BC563}"/>
              </a:ext>
            </a:extLst>
          </p:cNvPr>
          <p:cNvSpPr txBox="1"/>
          <p:nvPr/>
        </p:nvSpPr>
        <p:spPr>
          <a:xfrm>
            <a:off x="3843303" y="1442046"/>
            <a:ext cx="1881809" cy="400110"/>
          </a:xfrm>
          <a:prstGeom prst="rect">
            <a:avLst/>
          </a:prstGeom>
          <a:noFill/>
        </p:spPr>
        <p:txBody>
          <a:bodyPr wrap="square" rtlCol="0">
            <a:spAutoFit/>
          </a:bodyPr>
          <a:lstStyle/>
          <a:p>
            <a:r>
              <a:rPr lang="tr-TR" sz="2000" b="1" i="1" cap="all" dirty="0">
                <a:latin typeface="+mj-lt"/>
                <a:ea typeface="+mj-ea"/>
                <a:cs typeface="+mj-cs"/>
              </a:rPr>
              <a:t>KAFEBÜS</a:t>
            </a:r>
          </a:p>
        </p:txBody>
      </p:sp>
      <p:pic>
        <p:nvPicPr>
          <p:cNvPr id="9" name="Resim 8">
            <a:extLst>
              <a:ext uri="{FF2B5EF4-FFF2-40B4-BE49-F238E27FC236}">
                <a16:creationId xmlns:a16="http://schemas.microsoft.com/office/drawing/2014/main" xmlns="" id="{8FC15E2C-4FF9-4EE1-ACE4-D1F3EB6FAA1D}"/>
              </a:ext>
            </a:extLst>
          </p:cNvPr>
          <p:cNvPicPr>
            <a:picLocks noChangeAspect="1"/>
          </p:cNvPicPr>
          <p:nvPr/>
        </p:nvPicPr>
        <p:blipFill>
          <a:blip r:embed="rId5"/>
          <a:stretch>
            <a:fillRect/>
          </a:stretch>
        </p:blipFill>
        <p:spPr>
          <a:xfrm>
            <a:off x="8886645" y="4205681"/>
            <a:ext cx="2771706" cy="1675201"/>
          </a:xfrm>
          <a:prstGeom prst="rect">
            <a:avLst/>
          </a:prstGeom>
        </p:spPr>
      </p:pic>
      <p:sp>
        <p:nvSpPr>
          <p:cNvPr id="10" name="Metin kutusu 9">
            <a:extLst>
              <a:ext uri="{FF2B5EF4-FFF2-40B4-BE49-F238E27FC236}">
                <a16:creationId xmlns:a16="http://schemas.microsoft.com/office/drawing/2014/main" xmlns="" id="{B85DF329-8226-429F-A4B8-4C36195B9098}"/>
              </a:ext>
            </a:extLst>
          </p:cNvPr>
          <p:cNvSpPr txBox="1"/>
          <p:nvPr/>
        </p:nvSpPr>
        <p:spPr>
          <a:xfrm>
            <a:off x="9456219" y="1520148"/>
            <a:ext cx="1705094" cy="400110"/>
          </a:xfrm>
          <a:prstGeom prst="rect">
            <a:avLst/>
          </a:prstGeom>
          <a:noFill/>
        </p:spPr>
        <p:txBody>
          <a:bodyPr wrap="square" rtlCol="0">
            <a:spAutoFit/>
          </a:bodyPr>
          <a:lstStyle/>
          <a:p>
            <a:r>
              <a:rPr lang="tr-TR" sz="2000" b="1" i="1" cap="all" dirty="0">
                <a:latin typeface="+mj-lt"/>
                <a:ea typeface="+mj-ea"/>
                <a:cs typeface="+mj-cs"/>
              </a:rPr>
              <a:t>TEKNO KAFE</a:t>
            </a:r>
          </a:p>
        </p:txBody>
      </p:sp>
      <p:sp>
        <p:nvSpPr>
          <p:cNvPr id="11"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pic>
        <p:nvPicPr>
          <p:cNvPr id="12" name="Resim 11"/>
          <p:cNvPicPr>
            <a:picLocks noChangeAspect="1"/>
          </p:cNvPicPr>
          <p:nvPr/>
        </p:nvPicPr>
        <p:blipFill rotWithShape="1">
          <a:blip r:embed="rId6" cstate="print">
            <a:extLst>
              <a:ext uri="{28A0092B-C50C-407E-A947-70E740481C1C}">
                <a14:useLocalDpi xmlns:a14="http://schemas.microsoft.com/office/drawing/2010/main" val="0"/>
              </a:ext>
            </a:extLst>
          </a:blip>
          <a:srcRect t="18442" b="9034"/>
          <a:stretch/>
        </p:blipFill>
        <p:spPr>
          <a:xfrm>
            <a:off x="3298311" y="3903216"/>
            <a:ext cx="2358000" cy="2280134"/>
          </a:xfrm>
          <a:prstGeom prst="rect">
            <a:avLst/>
          </a:prstGeom>
        </p:spPr>
      </p:pic>
      <p:pic>
        <p:nvPicPr>
          <p:cNvPr id="13" name="Resim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542" y="4143932"/>
            <a:ext cx="2502000" cy="1798701"/>
          </a:xfrm>
          <a:prstGeom prst="rect">
            <a:avLst/>
          </a:prstGeom>
        </p:spPr>
      </p:pic>
      <p:pic>
        <p:nvPicPr>
          <p:cNvPr id="14" name="Resim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3478" y="3809212"/>
            <a:ext cx="2556000" cy="2556000"/>
          </a:xfrm>
          <a:prstGeom prst="rect">
            <a:avLst/>
          </a:prstGeom>
        </p:spPr>
      </p:pic>
      <p:pic>
        <p:nvPicPr>
          <p:cNvPr id="15" name="Resim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86498" y="1875187"/>
            <a:ext cx="2772000" cy="1627249"/>
          </a:xfrm>
          <a:prstGeom prst="rect">
            <a:avLst/>
          </a:prstGeom>
        </p:spPr>
      </p:pic>
    </p:spTree>
    <p:extLst>
      <p:ext uri="{BB962C8B-B14F-4D97-AF65-F5344CB8AC3E}">
        <p14:creationId xmlns:p14="http://schemas.microsoft.com/office/powerpoint/2010/main" val="1406889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xmlns="" id="{BAF71AE6-4538-4416-A915-83F6FF19113C}"/>
              </a:ext>
            </a:extLst>
          </p:cNvPr>
          <p:cNvSpPr>
            <a:spLocks noGrp="1"/>
          </p:cNvSpPr>
          <p:nvPr>
            <p:ph type="subTitle" idx="4294967295"/>
          </p:nvPr>
        </p:nvSpPr>
        <p:spPr>
          <a:xfrm>
            <a:off x="1932374" y="1031999"/>
            <a:ext cx="8229600" cy="5068888"/>
          </a:xfrm>
        </p:spPr>
        <p:txBody>
          <a:bodyPr/>
          <a:lstStyle/>
          <a:p>
            <a:pPr algn="ctr" eaLnBrk="1" hangingPunct="1">
              <a:buFont typeface="Arial" panose="020B0604020202020204" pitchFamily="34" charset="0"/>
              <a:buNone/>
            </a:pPr>
            <a:r>
              <a:rPr lang="tr-TR" altLang="tr-TR" dirty="0"/>
              <a:t>	</a:t>
            </a:r>
          </a:p>
          <a:p>
            <a:pPr algn="ctr" eaLnBrk="1" hangingPunct="1">
              <a:buFont typeface="Arial" panose="020B0604020202020204" pitchFamily="34" charset="0"/>
              <a:buNone/>
            </a:pPr>
            <a:r>
              <a:rPr lang="tr-TR" altLang="tr-TR" dirty="0">
                <a:solidFill>
                  <a:srgbClr val="FF0000"/>
                </a:solidFill>
              </a:rPr>
              <a:t>Bölümümüzde</a:t>
            </a:r>
          </a:p>
          <a:p>
            <a:pPr algn="ctr" eaLnBrk="1" hangingPunct="1">
              <a:buFont typeface="Arial" panose="020B0604020202020204" pitchFamily="34" charset="0"/>
              <a:buNone/>
            </a:pPr>
            <a:r>
              <a:rPr lang="tr-TR" altLang="tr-TR" dirty="0">
                <a:solidFill>
                  <a:srgbClr val="FF0000"/>
                </a:solidFill>
              </a:rPr>
              <a:t>Bölümüz 2013 yılında  Malzeme Bilimi ve Mühendisliği olarak öğrenci alımına başlamış</a:t>
            </a:r>
          </a:p>
          <a:p>
            <a:pPr algn="ctr" eaLnBrk="1" hangingPunct="1">
              <a:buFont typeface="Arial" panose="020B0604020202020204" pitchFamily="34" charset="0"/>
              <a:buNone/>
            </a:pPr>
            <a:r>
              <a:rPr lang="tr-TR" altLang="tr-TR" dirty="0">
                <a:solidFill>
                  <a:srgbClr val="FF0000"/>
                </a:solidFill>
              </a:rPr>
              <a:t>2017 yılında ismini Metalurji ve Malzeme Mühendisliği olarak değiştirmiştir</a:t>
            </a:r>
          </a:p>
          <a:p>
            <a:pPr algn="ctr" eaLnBrk="1" hangingPunct="1">
              <a:buFont typeface="Arial" panose="020B0604020202020204" pitchFamily="34" charset="0"/>
              <a:buNone/>
            </a:pPr>
            <a:endParaRPr lang="tr-TR" altLang="tr-TR" dirty="0">
              <a:solidFill>
                <a:srgbClr val="FF0000"/>
              </a:solidFill>
            </a:endParaRPr>
          </a:p>
          <a:p>
            <a:pPr algn="ctr" eaLnBrk="1" hangingPunct="1">
              <a:buFont typeface="Arial" panose="020B0604020202020204" pitchFamily="34" charset="0"/>
              <a:buNone/>
            </a:pPr>
            <a:endParaRPr lang="tr-TR" altLang="tr-TR" dirty="0">
              <a:solidFill>
                <a:srgbClr val="FF0000"/>
              </a:solidFill>
            </a:endParaRPr>
          </a:p>
        </p:txBody>
      </p:sp>
      <p:pic>
        <p:nvPicPr>
          <p:cNvPr id="46086" name="Picture 7" descr="http://www.leventmakina.com.tr/resim/tekstil.jpg">
            <a:extLst>
              <a:ext uri="{FF2B5EF4-FFF2-40B4-BE49-F238E27FC236}">
                <a16:creationId xmlns:a16="http://schemas.microsoft.com/office/drawing/2014/main" xmlns="" id="{3D3B47E3-30AD-4141-A53C-A82E2A58C1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215" y="4689012"/>
            <a:ext cx="2519363" cy="168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ikdörtgen 6">
            <a:extLst>
              <a:ext uri="{FF2B5EF4-FFF2-40B4-BE49-F238E27FC236}">
                <a16:creationId xmlns:a16="http://schemas.microsoft.com/office/drawing/2014/main" xmlns="" id="{D7BA02B0-1B37-4F8A-86D6-1AC4639B67BC}"/>
              </a:ext>
            </a:extLst>
          </p:cNvPr>
          <p:cNvSpPr/>
          <p:nvPr/>
        </p:nvSpPr>
        <p:spPr>
          <a:xfrm>
            <a:off x="1900918" y="430114"/>
            <a:ext cx="5312673" cy="461665"/>
          </a:xfrm>
          <a:prstGeom prst="rect">
            <a:avLst/>
          </a:prstGeom>
        </p:spPr>
        <p:txBody>
          <a:bodyPr wrap="none">
            <a:spAutoFit/>
          </a:bodyPr>
          <a:lstStyle/>
          <a:p>
            <a:pPr>
              <a:defRPr/>
            </a:pPr>
            <a:r>
              <a:rPr lang="tr-TR" sz="2400" b="1" dirty="0" err="1">
                <a:solidFill>
                  <a:srgbClr val="FFFFFF"/>
                </a:solidFill>
                <a:effectLst>
                  <a:outerShdw blurRad="38100" dist="38100" dir="2700000" algn="tl">
                    <a:srgbClr val="000000">
                      <a:alpha val="43137"/>
                    </a:srgbClr>
                  </a:outerShdw>
                </a:effectLst>
                <a:latin typeface="Raleway"/>
              </a:rPr>
              <a:t>Metalurji</a:t>
            </a:r>
            <a:r>
              <a:rPr lang="tr-TR" sz="2400" b="1" dirty="0">
                <a:solidFill>
                  <a:srgbClr val="FFFFFF"/>
                </a:solidFill>
                <a:effectLst>
                  <a:outerShdw blurRad="38100" dist="38100" dir="2700000" algn="tl">
                    <a:srgbClr val="000000">
                      <a:alpha val="43137"/>
                    </a:srgbClr>
                  </a:outerShdw>
                </a:effectLst>
                <a:latin typeface="Raleway"/>
              </a:rPr>
              <a:t> ve Malzeme Mühendisliği</a:t>
            </a:r>
          </a:p>
        </p:txBody>
      </p:sp>
    </p:spTree>
    <p:extLst>
      <p:ext uri="{BB962C8B-B14F-4D97-AF65-F5344CB8AC3E}">
        <p14:creationId xmlns:p14="http://schemas.microsoft.com/office/powerpoint/2010/main" val="4137793050"/>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xmlns="" id="{BD5F4D61-8D83-49A9-A392-36B3918A23DA}"/>
              </a:ext>
            </a:extLst>
          </p:cNvPr>
          <p:cNvSpPr>
            <a:spLocks noGrp="1"/>
          </p:cNvSpPr>
          <p:nvPr>
            <p:ph type="title"/>
          </p:nvPr>
        </p:nvSpPr>
        <p:spPr/>
        <p:txBody>
          <a:bodyPr>
            <a:normAutofit/>
          </a:bodyPr>
          <a:lstStyle/>
          <a:p>
            <a:r>
              <a:rPr lang="tr-TR" sz="3600" b="1" dirty="0"/>
              <a:t>BOTANİK BAHÇE</a:t>
            </a:r>
          </a:p>
        </p:txBody>
      </p:sp>
      <p:sp>
        <p:nvSpPr>
          <p:cNvPr id="3" name="İçerik Yer Tutucusu 2">
            <a:extLst>
              <a:ext uri="{FF2B5EF4-FFF2-40B4-BE49-F238E27FC236}">
                <a16:creationId xmlns:a16="http://schemas.microsoft.com/office/drawing/2014/main" xmlns="" id="{82121C04-0830-4A93-83EC-AC88E6E2791B}"/>
              </a:ext>
            </a:extLst>
          </p:cNvPr>
          <p:cNvSpPr>
            <a:spLocks noGrp="1"/>
          </p:cNvSpPr>
          <p:nvPr>
            <p:ph idx="1"/>
          </p:nvPr>
        </p:nvSpPr>
        <p:spPr>
          <a:xfrm>
            <a:off x="685799" y="2414588"/>
            <a:ext cx="6615113" cy="3804097"/>
          </a:xfrm>
        </p:spPr>
        <p:txBody>
          <a:bodyPr>
            <a:normAutofit/>
          </a:bodyPr>
          <a:lstStyle/>
          <a:p>
            <a:r>
              <a:rPr lang="tr-TR" sz="1800" dirty="0"/>
              <a:t>10 bin 600 metrekarelik alanda kurulan ‘botanik bahçe’, içerisinde bulunan 850 farklı bitki çeşidiyle bölgede ilk ve tek olması bakımından dikkat çekiyor. Her gün yüzlerce ziyaretçinin uğrak yeri olan bahçede hedef ise çeşitliliği artırmak.140 metre kare cam sera içinde sergilenen iç mekan koleksiyonları Hayrettin Karaca Meşeliği, tıbbi ve aromatik bitki bahçesi, iğne yapraklı bitki koleksiyonu, kaya bitkileri bahçesi, palmiye adası ile farklı iklim koşullarında yetişen endemik bitki türleri görenlerin beğenisini kazanıyor. </a:t>
            </a:r>
          </a:p>
        </p:txBody>
      </p:sp>
      <p:sp>
        <p:nvSpPr>
          <p:cNvPr id="4" name="Slayt Numarası Yer Tutucusu 3">
            <a:extLst>
              <a:ext uri="{FF2B5EF4-FFF2-40B4-BE49-F238E27FC236}">
                <a16:creationId xmlns:a16="http://schemas.microsoft.com/office/drawing/2014/main" xmlns="" id="{D655200E-33CE-4C12-9932-61042729AF06}"/>
              </a:ext>
            </a:extLst>
          </p:cNvPr>
          <p:cNvSpPr>
            <a:spLocks noGrp="1"/>
          </p:cNvSpPr>
          <p:nvPr>
            <p:ph type="sldNum" sz="quarter" idx="12"/>
          </p:nvPr>
        </p:nvSpPr>
        <p:spPr/>
        <p:txBody>
          <a:bodyPr/>
          <a:lstStyle/>
          <a:p>
            <a:fld id="{F302176B-0E47-46AC-8F43-DAB4B8A37D06}" type="slidenum">
              <a:rPr lang="tr-TR" smtClean="0"/>
              <a:pPr/>
              <a:t>70</a:t>
            </a:fld>
            <a:endParaRPr lang="tr-TR"/>
          </a:p>
        </p:txBody>
      </p:sp>
      <p:pic>
        <p:nvPicPr>
          <p:cNvPr id="5" name="Resim 4">
            <a:extLst>
              <a:ext uri="{FF2B5EF4-FFF2-40B4-BE49-F238E27FC236}">
                <a16:creationId xmlns:a16="http://schemas.microsoft.com/office/drawing/2014/main" xmlns="" id="{062E3967-C9CF-4B2C-B9DE-0221979BFA9F}"/>
              </a:ext>
            </a:extLst>
          </p:cNvPr>
          <p:cNvPicPr>
            <a:picLocks noChangeAspect="1"/>
          </p:cNvPicPr>
          <p:nvPr/>
        </p:nvPicPr>
        <p:blipFill>
          <a:blip r:embed="rId2"/>
          <a:stretch>
            <a:fillRect/>
          </a:stretch>
        </p:blipFill>
        <p:spPr>
          <a:xfrm>
            <a:off x="7772400" y="2414588"/>
            <a:ext cx="3914775" cy="3100388"/>
          </a:xfrm>
          <a:prstGeom prst="rect">
            <a:avLst/>
          </a:prstGeom>
        </p:spPr>
      </p:pic>
    </p:spTree>
    <p:extLst>
      <p:ext uri="{BB962C8B-B14F-4D97-AF65-F5344CB8AC3E}">
        <p14:creationId xmlns:p14="http://schemas.microsoft.com/office/powerpoint/2010/main" val="11165808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71</a:t>
            </a:fld>
            <a:endParaRPr lang="tr-TR"/>
          </a:p>
        </p:txBody>
      </p:sp>
      <p:sp>
        <p:nvSpPr>
          <p:cNvPr id="7" name="Başlık 3"/>
          <p:cNvSpPr txBox="1">
            <a:spLocks/>
          </p:cNvSpPr>
          <p:nvPr/>
        </p:nvSpPr>
        <p:spPr>
          <a:xfrm>
            <a:off x="637106" y="2576260"/>
            <a:ext cx="328695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endParaRPr lang="tr-TR" sz="3200" b="1" i="1" dirty="0"/>
          </a:p>
        </p:txBody>
      </p:sp>
      <p:sp>
        <p:nvSpPr>
          <p:cNvPr id="8" name="Başlık 3"/>
          <p:cNvSpPr txBox="1">
            <a:spLocks/>
          </p:cNvSpPr>
          <p:nvPr/>
        </p:nvSpPr>
        <p:spPr>
          <a:xfrm>
            <a:off x="8755997" y="2576260"/>
            <a:ext cx="328695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endParaRPr lang="tr-TR" sz="3200" b="1" i="1" dirty="0"/>
          </a:p>
        </p:txBody>
      </p:sp>
      <p:sp>
        <p:nvSpPr>
          <p:cNvPr id="5" name="Metin kutusu 4">
            <a:extLst>
              <a:ext uri="{FF2B5EF4-FFF2-40B4-BE49-F238E27FC236}">
                <a16:creationId xmlns:a16="http://schemas.microsoft.com/office/drawing/2014/main" xmlns="" id="{077BD105-3B5F-417F-822F-A09F6E152759}"/>
              </a:ext>
            </a:extLst>
          </p:cNvPr>
          <p:cNvSpPr txBox="1"/>
          <p:nvPr/>
        </p:nvSpPr>
        <p:spPr>
          <a:xfrm>
            <a:off x="2045804" y="2726576"/>
            <a:ext cx="8100391" cy="461665"/>
          </a:xfrm>
          <a:prstGeom prst="rect">
            <a:avLst/>
          </a:prstGeom>
          <a:noFill/>
        </p:spPr>
        <p:txBody>
          <a:bodyPr wrap="square" rtlCol="0">
            <a:spAutoFit/>
          </a:bodyPr>
          <a:lstStyle/>
          <a:p>
            <a:pPr algn="ctr"/>
            <a:r>
              <a:rPr lang="tr-TR" sz="2400" b="1" i="1" dirty="0"/>
              <a:t>Başarılı ve Sağlıklı Bir Eğitim Öğretim Yılı Dileriz…</a:t>
            </a:r>
          </a:p>
        </p:txBody>
      </p:sp>
    </p:spTree>
    <p:extLst>
      <p:ext uri="{BB962C8B-B14F-4D97-AF65-F5344CB8AC3E}">
        <p14:creationId xmlns:p14="http://schemas.microsoft.com/office/powerpoint/2010/main" val="1320216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3">
            <a:extLst>
              <a:ext uri="{FF2B5EF4-FFF2-40B4-BE49-F238E27FC236}">
                <a16:creationId xmlns:a16="http://schemas.microsoft.com/office/drawing/2014/main" xmlns="" id="{A245A69B-E4F8-4364-BC47-E0F478B18FBB}"/>
              </a:ext>
            </a:extLst>
          </p:cNvPr>
          <p:cNvSpPr txBox="1">
            <a:spLocks/>
          </p:cNvSpPr>
          <p:nvPr/>
        </p:nvSpPr>
        <p:spPr bwMode="auto">
          <a:xfrm>
            <a:off x="1913029" y="1426192"/>
            <a:ext cx="8401050" cy="229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182563" algn="l" rtl="0" fontAlgn="base">
              <a:spcBef>
                <a:spcPct val="20000"/>
              </a:spcBef>
              <a:spcAft>
                <a:spcPts val="300"/>
              </a:spcAft>
              <a:buClr>
                <a:srgbClr val="C3260C"/>
              </a:buClr>
              <a:buSzPct val="130000"/>
              <a:buFont typeface="Georgia" panose="02040502050405020303" pitchFamily="18" charset="0"/>
              <a:buChar char="*"/>
              <a:defRPr sz="2200" kern="1200">
                <a:solidFill>
                  <a:srgbClr val="404040"/>
                </a:solidFill>
                <a:latin typeface="+mn-lt"/>
                <a:ea typeface="+mn-ea"/>
                <a:cs typeface="+mn-cs"/>
              </a:defRPr>
            </a:lvl1pPr>
            <a:lvl2pPr marL="547688" indent="-182563" algn="l" rtl="0" fontAlgn="base">
              <a:spcBef>
                <a:spcPct val="20000"/>
              </a:spcBef>
              <a:spcAft>
                <a:spcPts val="300"/>
              </a:spcAft>
              <a:buClr>
                <a:srgbClr val="C3260C"/>
              </a:buClr>
              <a:buSzPct val="130000"/>
              <a:buFont typeface="Georgia" panose="02040502050405020303" pitchFamily="18" charset="0"/>
              <a:buChar char="*"/>
              <a:defRPr sz="2000" kern="1200">
                <a:solidFill>
                  <a:srgbClr val="404040"/>
                </a:solidFill>
                <a:latin typeface="+mn-lt"/>
                <a:ea typeface="+mn-ea"/>
                <a:cs typeface="+mn-cs"/>
              </a:defRPr>
            </a:lvl2pPr>
            <a:lvl3pPr marL="822325" indent="-182563" algn="l" rtl="0" fontAlgn="base">
              <a:spcBef>
                <a:spcPct val="20000"/>
              </a:spcBef>
              <a:spcAft>
                <a:spcPts val="300"/>
              </a:spcAft>
              <a:buClr>
                <a:srgbClr val="C3260C"/>
              </a:buClr>
              <a:buSzPct val="130000"/>
              <a:buFont typeface="Georgia" panose="02040502050405020303" pitchFamily="18" charset="0"/>
              <a:buChar char="*"/>
              <a:defRPr kern="1200">
                <a:solidFill>
                  <a:srgbClr val="404040"/>
                </a:solidFill>
                <a:latin typeface="+mn-lt"/>
                <a:ea typeface="+mn-ea"/>
                <a:cs typeface="+mn-cs"/>
              </a:defRPr>
            </a:lvl3pPr>
            <a:lvl4pPr marL="1096963" indent="-182563" algn="l" rtl="0" fontAlgn="base">
              <a:spcBef>
                <a:spcPct val="20000"/>
              </a:spcBef>
              <a:spcAft>
                <a:spcPts val="300"/>
              </a:spcAft>
              <a:buClr>
                <a:srgbClr val="C3260C"/>
              </a:buClr>
              <a:buSzPct val="130000"/>
              <a:buFont typeface="Georgia" panose="02040502050405020303" pitchFamily="18" charset="0"/>
              <a:buChar char="*"/>
              <a:defRPr sz="1600" kern="1200">
                <a:solidFill>
                  <a:srgbClr val="404040"/>
                </a:solidFill>
                <a:latin typeface="+mn-lt"/>
                <a:ea typeface="+mn-ea"/>
                <a:cs typeface="+mn-cs"/>
              </a:defRPr>
            </a:lvl4pPr>
            <a:lvl5pPr marL="1389063" indent="-182563" algn="l" rtl="0" fontAlgn="base">
              <a:spcBef>
                <a:spcPct val="20000"/>
              </a:spcBef>
              <a:spcAft>
                <a:spcPts val="300"/>
              </a:spcAft>
              <a:buClr>
                <a:srgbClr val="C3260C"/>
              </a:buClr>
              <a:buSzPct val="130000"/>
              <a:buFont typeface="Georgia" panose="02040502050405020303"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6037" indent="0">
              <a:buNone/>
            </a:pPr>
            <a:r>
              <a:rPr lang="tr-TR" altLang="tr-TR" sz="2000" dirty="0">
                <a:solidFill>
                  <a:srgbClr val="193CCF"/>
                </a:solidFill>
              </a:rPr>
              <a:t>Pamukkale Üniversitesi </a:t>
            </a:r>
            <a:r>
              <a:rPr lang="tr-TR" altLang="tr-TR" sz="2000" dirty="0" err="1">
                <a:solidFill>
                  <a:srgbClr val="193CCF"/>
                </a:solidFill>
              </a:rPr>
              <a:t>Metalurji</a:t>
            </a:r>
            <a:r>
              <a:rPr lang="tr-TR" altLang="tr-TR" sz="2000" dirty="0">
                <a:solidFill>
                  <a:srgbClr val="193CCF"/>
                </a:solidFill>
              </a:rPr>
              <a:t> ve Malzeme Mühendisliği Bölümünde;</a:t>
            </a:r>
          </a:p>
          <a:p>
            <a:pPr lvl="1" algn="just">
              <a:buFont typeface="Arial" panose="020B0604020202020204" pitchFamily="34" charset="0"/>
              <a:buChar char="•"/>
            </a:pPr>
            <a:r>
              <a:rPr lang="tr-TR" altLang="tr-TR" dirty="0">
                <a:solidFill>
                  <a:srgbClr val="193CCF"/>
                </a:solidFill>
              </a:rPr>
              <a:t>2 Profesör,</a:t>
            </a:r>
          </a:p>
          <a:p>
            <a:pPr lvl="1" algn="just">
              <a:buFont typeface="Arial" panose="020B0604020202020204" pitchFamily="34" charset="0"/>
              <a:buChar char="•"/>
            </a:pPr>
            <a:r>
              <a:rPr lang="tr-TR" altLang="tr-TR" dirty="0">
                <a:solidFill>
                  <a:srgbClr val="193CCF"/>
                </a:solidFill>
              </a:rPr>
              <a:t>2 Doçent</a:t>
            </a:r>
          </a:p>
          <a:p>
            <a:pPr lvl="1" algn="just">
              <a:buFont typeface="Arial" panose="020B0604020202020204" pitchFamily="34" charset="0"/>
              <a:buChar char="•"/>
            </a:pPr>
            <a:r>
              <a:rPr lang="tr-TR" altLang="tr-TR" dirty="0">
                <a:solidFill>
                  <a:srgbClr val="193CCF"/>
                </a:solidFill>
              </a:rPr>
              <a:t>4</a:t>
            </a:r>
            <a:r>
              <a:rPr lang="tr-TR" altLang="tr-TR">
                <a:solidFill>
                  <a:srgbClr val="193CCF"/>
                </a:solidFill>
              </a:rPr>
              <a:t> </a:t>
            </a:r>
            <a:r>
              <a:rPr lang="tr-TR" altLang="tr-TR" dirty="0">
                <a:solidFill>
                  <a:srgbClr val="193CCF"/>
                </a:solidFill>
              </a:rPr>
              <a:t>Dr. Öğretim Üyesi,</a:t>
            </a:r>
          </a:p>
          <a:p>
            <a:pPr lvl="1" algn="just">
              <a:buFont typeface="Arial" panose="020B0604020202020204" pitchFamily="34" charset="0"/>
              <a:buChar char="•"/>
            </a:pPr>
            <a:r>
              <a:rPr lang="tr-TR" altLang="tr-TR" dirty="0">
                <a:solidFill>
                  <a:srgbClr val="193CCF"/>
                </a:solidFill>
              </a:rPr>
              <a:t>2 Araştırma Görevlisi görev yapmaktadır.</a:t>
            </a:r>
          </a:p>
        </p:txBody>
      </p:sp>
      <p:pic>
        <p:nvPicPr>
          <p:cNvPr id="19" name="Picture 16" descr="http://ih.constantcontact.com/fs175/1108193340263/img/106.png?a=1120550427518">
            <a:extLst>
              <a:ext uri="{FF2B5EF4-FFF2-40B4-BE49-F238E27FC236}">
                <a16:creationId xmlns:a16="http://schemas.microsoft.com/office/drawing/2014/main" xmlns="" id="{03B41DBA-F374-47A4-8193-5062A081EB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2385" y="2234471"/>
            <a:ext cx="1779986" cy="1481074"/>
          </a:xfrm>
          <a:prstGeom prst="rect">
            <a:avLst/>
          </a:prstGeom>
          <a:noFill/>
          <a:effectLst>
            <a:outerShdw blurRad="50800" dist="1778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 name="Rectangle 2">
            <a:extLst>
              <a:ext uri="{FF2B5EF4-FFF2-40B4-BE49-F238E27FC236}">
                <a16:creationId xmlns:a16="http://schemas.microsoft.com/office/drawing/2014/main" xmlns="" id="{CED8BE17-A777-4E9E-8F49-15ED206EA3E9}"/>
              </a:ext>
            </a:extLst>
          </p:cNvPr>
          <p:cNvSpPr txBox="1">
            <a:spLocks/>
          </p:cNvSpPr>
          <p:nvPr/>
        </p:nvSpPr>
        <p:spPr>
          <a:xfrm>
            <a:off x="1895475" y="387989"/>
            <a:ext cx="5017864" cy="713457"/>
          </a:xfrm>
          <a:prstGeom prst="rect">
            <a:avLst/>
          </a:prstGeom>
          <a:effectLst/>
        </p:spPr>
        <p:txBody>
          <a:bodyPr vert="horz" lIns="91440" tIns="45720" rIns="91440" bIns="45720" rtlCol="0" anchor="t" anchorCtr="0">
            <a:noAutofit/>
          </a:bodyPr>
          <a:lstStyle>
            <a:lvl1pPr marL="319088" indent="-319088" algn="r" rtl="0" fontAlgn="base">
              <a:spcBef>
                <a:spcPct val="0"/>
              </a:spcBef>
              <a:spcAft>
                <a:spcPct val="0"/>
              </a:spcAft>
              <a:buClr>
                <a:srgbClr val="C3260C"/>
              </a:buClr>
              <a:buSzPct val="128000"/>
              <a:buFont typeface="Georgia" panose="02040502050405020303"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2pPr>
            <a:lvl3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3pPr>
            <a:lvl4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4pPr>
            <a:lvl5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l" fontAlgn="auto">
              <a:spcAft>
                <a:spcPts val="0"/>
              </a:spcAft>
              <a:buClr>
                <a:schemeClr val="accent6">
                  <a:lumMod val="75000"/>
                </a:schemeClr>
              </a:buClr>
              <a:buNone/>
              <a:defRPr/>
            </a:pPr>
            <a:r>
              <a:rPr lang="tr-TR" altLang="tr-TR" sz="2400" dirty="0">
                <a:solidFill>
                  <a:srgbClr val="FFFFFF"/>
                </a:solidFill>
                <a:effectLst>
                  <a:outerShdw blurRad="38100" dist="38100" dir="2700000" algn="tl">
                    <a:srgbClr val="000000">
                      <a:alpha val="43137"/>
                    </a:srgbClr>
                  </a:outerShdw>
                </a:effectLst>
                <a:latin typeface="Raleway"/>
              </a:rPr>
              <a:t>Akademik Kadromuz</a:t>
            </a:r>
          </a:p>
        </p:txBody>
      </p:sp>
      <p:sp>
        <p:nvSpPr>
          <p:cNvPr id="25" name="AutoShape 6" descr="http://bukalemun.pau.edu.tr/upload/BIYS/siteler/matse/editor/sgacar.jpg">
            <a:extLst>
              <a:ext uri="{FF2B5EF4-FFF2-40B4-BE49-F238E27FC236}">
                <a16:creationId xmlns:a16="http://schemas.microsoft.com/office/drawing/2014/main" xmlns="" id="{AB4D9A5A-F961-44CB-B3F5-42218080DF3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6" name="AutoShape 8" descr="http://bukalemun.pau.edu.tr/upload/BIYS/siteler/matse/editor/sgacar.jpg">
            <a:extLst>
              <a:ext uri="{FF2B5EF4-FFF2-40B4-BE49-F238E27FC236}">
                <a16:creationId xmlns:a16="http://schemas.microsoft.com/office/drawing/2014/main" xmlns="" id="{3DF4629A-45BC-4B41-A05A-5030175EDF3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99938155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3">
            <a:extLst>
              <a:ext uri="{FF2B5EF4-FFF2-40B4-BE49-F238E27FC236}">
                <a16:creationId xmlns:a16="http://schemas.microsoft.com/office/drawing/2014/main" xmlns="" id="{A245A69B-E4F8-4364-BC47-E0F478B18FBB}"/>
              </a:ext>
            </a:extLst>
          </p:cNvPr>
          <p:cNvSpPr txBox="1">
            <a:spLocks/>
          </p:cNvSpPr>
          <p:nvPr/>
        </p:nvSpPr>
        <p:spPr bwMode="auto">
          <a:xfrm>
            <a:off x="6400800" y="1426192"/>
            <a:ext cx="3913279" cy="229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182563" algn="l" rtl="0" fontAlgn="base">
              <a:spcBef>
                <a:spcPct val="20000"/>
              </a:spcBef>
              <a:spcAft>
                <a:spcPts val="300"/>
              </a:spcAft>
              <a:buClr>
                <a:srgbClr val="C3260C"/>
              </a:buClr>
              <a:buSzPct val="130000"/>
              <a:buFont typeface="Georgia" panose="02040502050405020303" pitchFamily="18" charset="0"/>
              <a:buChar char="*"/>
              <a:defRPr sz="2200" kern="1200">
                <a:solidFill>
                  <a:srgbClr val="404040"/>
                </a:solidFill>
                <a:latin typeface="+mn-lt"/>
                <a:ea typeface="+mn-ea"/>
                <a:cs typeface="+mn-cs"/>
              </a:defRPr>
            </a:lvl1pPr>
            <a:lvl2pPr marL="547688" indent="-182563" algn="l" rtl="0" fontAlgn="base">
              <a:spcBef>
                <a:spcPct val="20000"/>
              </a:spcBef>
              <a:spcAft>
                <a:spcPts val="300"/>
              </a:spcAft>
              <a:buClr>
                <a:srgbClr val="C3260C"/>
              </a:buClr>
              <a:buSzPct val="130000"/>
              <a:buFont typeface="Georgia" panose="02040502050405020303" pitchFamily="18" charset="0"/>
              <a:buChar char="*"/>
              <a:defRPr sz="2000" kern="1200">
                <a:solidFill>
                  <a:srgbClr val="404040"/>
                </a:solidFill>
                <a:latin typeface="+mn-lt"/>
                <a:ea typeface="+mn-ea"/>
                <a:cs typeface="+mn-cs"/>
              </a:defRPr>
            </a:lvl2pPr>
            <a:lvl3pPr marL="822325" indent="-182563" algn="l" rtl="0" fontAlgn="base">
              <a:spcBef>
                <a:spcPct val="20000"/>
              </a:spcBef>
              <a:spcAft>
                <a:spcPts val="300"/>
              </a:spcAft>
              <a:buClr>
                <a:srgbClr val="C3260C"/>
              </a:buClr>
              <a:buSzPct val="130000"/>
              <a:buFont typeface="Georgia" panose="02040502050405020303" pitchFamily="18" charset="0"/>
              <a:buChar char="*"/>
              <a:defRPr kern="1200">
                <a:solidFill>
                  <a:srgbClr val="404040"/>
                </a:solidFill>
                <a:latin typeface="+mn-lt"/>
                <a:ea typeface="+mn-ea"/>
                <a:cs typeface="+mn-cs"/>
              </a:defRPr>
            </a:lvl3pPr>
            <a:lvl4pPr marL="1096963" indent="-182563" algn="l" rtl="0" fontAlgn="base">
              <a:spcBef>
                <a:spcPct val="20000"/>
              </a:spcBef>
              <a:spcAft>
                <a:spcPts val="300"/>
              </a:spcAft>
              <a:buClr>
                <a:srgbClr val="C3260C"/>
              </a:buClr>
              <a:buSzPct val="130000"/>
              <a:buFont typeface="Georgia" panose="02040502050405020303" pitchFamily="18" charset="0"/>
              <a:buChar char="*"/>
              <a:defRPr sz="1600" kern="1200">
                <a:solidFill>
                  <a:srgbClr val="404040"/>
                </a:solidFill>
                <a:latin typeface="+mn-lt"/>
                <a:ea typeface="+mn-ea"/>
                <a:cs typeface="+mn-cs"/>
              </a:defRPr>
            </a:lvl4pPr>
            <a:lvl5pPr marL="1389063" indent="-182563" algn="l" rtl="0" fontAlgn="base">
              <a:spcBef>
                <a:spcPct val="20000"/>
              </a:spcBef>
              <a:spcAft>
                <a:spcPts val="300"/>
              </a:spcAft>
              <a:buClr>
                <a:srgbClr val="C3260C"/>
              </a:buClr>
              <a:buSzPct val="130000"/>
              <a:buFont typeface="Georgia" panose="02040502050405020303"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6037" indent="0">
              <a:buNone/>
            </a:pPr>
            <a:endParaRPr lang="tr-TR" altLang="tr-TR" dirty="0">
              <a:solidFill>
                <a:srgbClr val="193CCF"/>
              </a:solidFill>
            </a:endParaRPr>
          </a:p>
        </p:txBody>
      </p:sp>
      <p:pic>
        <p:nvPicPr>
          <p:cNvPr id="19" name="Picture 16" descr="http://ih.constantcontact.com/fs175/1108193340263/img/106.png?a=1120550427518">
            <a:extLst>
              <a:ext uri="{FF2B5EF4-FFF2-40B4-BE49-F238E27FC236}">
                <a16:creationId xmlns:a16="http://schemas.microsoft.com/office/drawing/2014/main" xmlns="" id="{03B41DBA-F374-47A4-8193-5062A081EB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2385" y="2234471"/>
            <a:ext cx="1779986" cy="1481074"/>
          </a:xfrm>
          <a:prstGeom prst="rect">
            <a:avLst/>
          </a:prstGeom>
          <a:noFill/>
          <a:effectLst>
            <a:outerShdw blurRad="50800" dist="1778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 name="Rectangle 2">
            <a:extLst>
              <a:ext uri="{FF2B5EF4-FFF2-40B4-BE49-F238E27FC236}">
                <a16:creationId xmlns:a16="http://schemas.microsoft.com/office/drawing/2014/main" xmlns="" id="{CED8BE17-A777-4E9E-8F49-15ED206EA3E9}"/>
              </a:ext>
            </a:extLst>
          </p:cNvPr>
          <p:cNvSpPr txBox="1">
            <a:spLocks/>
          </p:cNvSpPr>
          <p:nvPr/>
        </p:nvSpPr>
        <p:spPr>
          <a:xfrm>
            <a:off x="1895475" y="387989"/>
            <a:ext cx="5017864" cy="713457"/>
          </a:xfrm>
          <a:prstGeom prst="rect">
            <a:avLst/>
          </a:prstGeom>
          <a:effectLst/>
        </p:spPr>
        <p:txBody>
          <a:bodyPr vert="horz" lIns="91440" tIns="45720" rIns="91440" bIns="45720" rtlCol="0" anchor="t" anchorCtr="0">
            <a:noAutofit/>
          </a:bodyPr>
          <a:lstStyle>
            <a:lvl1pPr marL="319088" indent="-319088" algn="r" rtl="0" fontAlgn="base">
              <a:spcBef>
                <a:spcPct val="0"/>
              </a:spcBef>
              <a:spcAft>
                <a:spcPct val="0"/>
              </a:spcAft>
              <a:buClr>
                <a:srgbClr val="C3260C"/>
              </a:buClr>
              <a:buSzPct val="128000"/>
              <a:buFont typeface="Georgia" panose="02040502050405020303"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2pPr>
            <a:lvl3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3pPr>
            <a:lvl4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4pPr>
            <a:lvl5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82880" indent="0" algn="l" fontAlgn="auto">
              <a:spcAft>
                <a:spcPts val="0"/>
              </a:spcAft>
              <a:buClr>
                <a:schemeClr val="accent6">
                  <a:lumMod val="75000"/>
                </a:schemeClr>
              </a:buClr>
              <a:buNone/>
              <a:defRPr/>
            </a:pPr>
            <a:r>
              <a:rPr lang="tr-TR" altLang="tr-TR" sz="2400" dirty="0">
                <a:solidFill>
                  <a:srgbClr val="FFFFFF"/>
                </a:solidFill>
                <a:effectLst>
                  <a:outerShdw blurRad="38100" dist="38100" dir="2700000" algn="tl">
                    <a:srgbClr val="000000">
                      <a:alpha val="43137"/>
                    </a:srgbClr>
                  </a:outerShdw>
                </a:effectLst>
                <a:latin typeface="Raleway"/>
              </a:rPr>
              <a:t>Akademik Kadromuz</a:t>
            </a:r>
          </a:p>
        </p:txBody>
      </p:sp>
      <p:pic>
        <p:nvPicPr>
          <p:cNvPr id="24" name="Resim 23">
            <a:extLst>
              <a:ext uri="{FF2B5EF4-FFF2-40B4-BE49-F238E27FC236}">
                <a16:creationId xmlns:a16="http://schemas.microsoft.com/office/drawing/2014/main" xmlns="" id="{A03E5264-D7A5-43CA-B6A0-47FD065E4E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5298" y="1694471"/>
            <a:ext cx="821293" cy="1080000"/>
          </a:xfrm>
          <a:prstGeom prst="rect">
            <a:avLst/>
          </a:prstGeom>
          <a:ln w="28575">
            <a:solidFill>
              <a:schemeClr val="accent2"/>
            </a:solidFill>
          </a:ln>
        </p:spPr>
      </p:pic>
      <p:sp>
        <p:nvSpPr>
          <p:cNvPr id="25" name="AutoShape 6" descr="http://bukalemun.pau.edu.tr/upload/BIYS/siteler/matse/editor/sgacar.jpg">
            <a:extLst>
              <a:ext uri="{FF2B5EF4-FFF2-40B4-BE49-F238E27FC236}">
                <a16:creationId xmlns:a16="http://schemas.microsoft.com/office/drawing/2014/main" xmlns="" id="{AB4D9A5A-F961-44CB-B3F5-42218080DF3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6" name="AutoShape 8" descr="http://bukalemun.pau.edu.tr/upload/BIYS/siteler/matse/editor/sgacar.jpg">
            <a:extLst>
              <a:ext uri="{FF2B5EF4-FFF2-40B4-BE49-F238E27FC236}">
                <a16:creationId xmlns:a16="http://schemas.microsoft.com/office/drawing/2014/main" xmlns="" id="{3DF4629A-45BC-4B41-A05A-5030175EDF3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31" name="Resim 30">
            <a:extLst>
              <a:ext uri="{FF2B5EF4-FFF2-40B4-BE49-F238E27FC236}">
                <a16:creationId xmlns:a16="http://schemas.microsoft.com/office/drawing/2014/main" xmlns="" id="{F3ECE267-59A8-442A-951D-2564ACB56351}"/>
              </a:ext>
            </a:extLst>
          </p:cNvPr>
          <p:cNvPicPr>
            <a:picLocks noChangeAspect="1"/>
          </p:cNvPicPr>
          <p:nvPr/>
        </p:nvPicPr>
        <p:blipFill rotWithShape="1">
          <a:blip r:embed="rId5"/>
          <a:srcRect l="2434" t="5050" r="9929" b="16852"/>
          <a:stretch/>
        </p:blipFill>
        <p:spPr>
          <a:xfrm>
            <a:off x="2139333" y="5622083"/>
            <a:ext cx="845218" cy="1080000"/>
          </a:xfrm>
          <a:prstGeom prst="rect">
            <a:avLst/>
          </a:prstGeom>
          <a:ln w="28575">
            <a:solidFill>
              <a:schemeClr val="accent2"/>
            </a:solidFill>
          </a:ln>
        </p:spPr>
      </p:pic>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53947" y="3091693"/>
            <a:ext cx="920386" cy="1140912"/>
          </a:xfrm>
          <a:prstGeom prst="rect">
            <a:avLst/>
          </a:prstGeom>
          <a:ln w="28575">
            <a:solidFill>
              <a:schemeClr val="accent2"/>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etin kutusu 1"/>
          <p:cNvSpPr txBox="1"/>
          <p:nvPr/>
        </p:nvSpPr>
        <p:spPr>
          <a:xfrm>
            <a:off x="3941523" y="1694472"/>
            <a:ext cx="2655518" cy="954107"/>
          </a:xfrm>
          <a:prstGeom prst="rect">
            <a:avLst/>
          </a:prstGeom>
          <a:noFill/>
        </p:spPr>
        <p:txBody>
          <a:bodyPr wrap="square" rtlCol="0">
            <a:spAutoFit/>
          </a:bodyPr>
          <a:lstStyle/>
          <a:p>
            <a:r>
              <a:rPr lang="tr-TR" sz="1400" b="1" dirty="0"/>
              <a:t>Prof. Dr. Ö. Altan DOMBAYCI</a:t>
            </a:r>
            <a:endParaRPr lang="tr-TR" sz="1400" dirty="0"/>
          </a:p>
          <a:p>
            <a:r>
              <a:rPr lang="tr-TR" sz="1400" i="1" dirty="0"/>
              <a:t>Bölüm Başkanı</a:t>
            </a:r>
            <a:br>
              <a:rPr lang="tr-TR" sz="1400" i="1" dirty="0"/>
            </a:br>
            <a:endParaRPr lang="tr-TR" sz="1400" dirty="0"/>
          </a:p>
          <a:p>
            <a:r>
              <a:rPr lang="tr-TR" sz="1400" i="1" dirty="0"/>
              <a:t>Dekan Yardımcısı</a:t>
            </a:r>
            <a:endParaRPr lang="tr-TR" sz="1400" dirty="0"/>
          </a:p>
        </p:txBody>
      </p:sp>
      <p:sp>
        <p:nvSpPr>
          <p:cNvPr id="23" name="Metin kutusu 22"/>
          <p:cNvSpPr txBox="1"/>
          <p:nvPr/>
        </p:nvSpPr>
        <p:spPr>
          <a:xfrm>
            <a:off x="4045907" y="3502392"/>
            <a:ext cx="2655518" cy="307777"/>
          </a:xfrm>
          <a:prstGeom prst="rect">
            <a:avLst/>
          </a:prstGeom>
          <a:noFill/>
        </p:spPr>
        <p:txBody>
          <a:bodyPr wrap="square" rtlCol="0">
            <a:spAutoFit/>
          </a:bodyPr>
          <a:lstStyle/>
          <a:p>
            <a:r>
              <a:rPr lang="tr-TR" sz="1400" b="1" dirty="0"/>
              <a:t>Prof. Dr. Ö. Emel ALĞIN</a:t>
            </a:r>
            <a:endParaRPr lang="tr-TR" sz="1400" dirty="0"/>
          </a:p>
        </p:txBody>
      </p:sp>
      <p:sp>
        <p:nvSpPr>
          <p:cNvPr id="32" name="Metin kutusu 31"/>
          <p:cNvSpPr txBox="1"/>
          <p:nvPr/>
        </p:nvSpPr>
        <p:spPr>
          <a:xfrm>
            <a:off x="4045907" y="6001335"/>
            <a:ext cx="2655518" cy="307777"/>
          </a:xfrm>
          <a:prstGeom prst="rect">
            <a:avLst/>
          </a:prstGeom>
          <a:noFill/>
        </p:spPr>
        <p:txBody>
          <a:bodyPr wrap="square" rtlCol="0">
            <a:spAutoFit/>
          </a:bodyPr>
          <a:lstStyle/>
          <a:p>
            <a:r>
              <a:rPr lang="tr-TR" sz="1400" b="1" dirty="0"/>
              <a:t>Doç. Dr. Sinan AKSÖZ</a:t>
            </a:r>
            <a:endParaRPr lang="tr-TR" sz="1400" dirty="0"/>
          </a:p>
        </p:txBody>
      </p:sp>
      <p:pic>
        <p:nvPicPr>
          <p:cNvPr id="17" name="Resim 16">
            <a:extLst>
              <a:ext uri="{FF2B5EF4-FFF2-40B4-BE49-F238E27FC236}">
                <a16:creationId xmlns:a16="http://schemas.microsoft.com/office/drawing/2014/main" xmlns="" id="{0805B343-E46E-4AFC-8E39-16DE4B538C48}"/>
              </a:ext>
            </a:extLst>
          </p:cNvPr>
          <p:cNvPicPr>
            <a:picLocks noChangeAspect="1"/>
          </p:cNvPicPr>
          <p:nvPr/>
        </p:nvPicPr>
        <p:blipFill rotWithShape="1">
          <a:blip r:embed="rId7"/>
          <a:srcRect b="9370"/>
          <a:stretch/>
        </p:blipFill>
        <p:spPr>
          <a:xfrm>
            <a:off x="2129881" y="4355275"/>
            <a:ext cx="944453" cy="1080000"/>
          </a:xfrm>
          <a:prstGeom prst="rect">
            <a:avLst/>
          </a:prstGeom>
          <a:ln w="28575">
            <a:solidFill>
              <a:schemeClr val="accent2"/>
            </a:solidFill>
          </a:ln>
        </p:spPr>
      </p:pic>
      <p:sp>
        <p:nvSpPr>
          <p:cNvPr id="18" name="Metin kutusu 17"/>
          <p:cNvSpPr txBox="1"/>
          <p:nvPr/>
        </p:nvSpPr>
        <p:spPr>
          <a:xfrm>
            <a:off x="4017809" y="4317576"/>
            <a:ext cx="2655518" cy="738664"/>
          </a:xfrm>
          <a:prstGeom prst="rect">
            <a:avLst/>
          </a:prstGeom>
          <a:noFill/>
        </p:spPr>
        <p:txBody>
          <a:bodyPr wrap="square" rtlCol="0">
            <a:spAutoFit/>
          </a:bodyPr>
          <a:lstStyle/>
          <a:p>
            <a:r>
              <a:rPr lang="tr-TR" sz="1400" b="1" dirty="0"/>
              <a:t>Doç. Dr.  Şengül GÜVEN</a:t>
            </a:r>
            <a:endParaRPr lang="tr-TR" sz="1400" dirty="0"/>
          </a:p>
          <a:p>
            <a:r>
              <a:rPr lang="tr-TR" sz="1400" i="1" dirty="0"/>
              <a:t>Bölüm Başkan Yrd.</a:t>
            </a:r>
            <a:br>
              <a:rPr lang="tr-TR" sz="1400" i="1" dirty="0"/>
            </a:br>
            <a:endParaRPr lang="tr-TR" sz="1400" dirty="0"/>
          </a:p>
        </p:txBody>
      </p:sp>
    </p:spTree>
    <p:extLst>
      <p:ext uri="{BB962C8B-B14F-4D97-AF65-F5344CB8AC3E}">
        <p14:creationId xmlns:p14="http://schemas.microsoft.com/office/powerpoint/2010/main" val="1682534481"/>
      </p:ext>
    </p:extLst>
  </p:cSld>
  <p:clrMapOvr>
    <a:masterClrMapping/>
  </p:clrMapOvr>
  <p:transition spd="med"/>
</p:sld>
</file>

<file path=ppt/theme/theme1.xml><?xml version="1.0" encoding="utf-8"?>
<a:theme xmlns:a="http://schemas.openxmlformats.org/drawingml/2006/main" name="Uçak İzi">
  <a:themeElements>
    <a:clrScheme name="Uçak İzi">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Uçak İzi">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çak İzi">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Vapor Trail" id="{4FDF2955-7D9C-493C-B9F9-C205151B46CD}" vid="{8F31A783-2159-4870-BC29-2BA7D038EA44}"/>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4772</TotalTime>
  <Words>4337</Words>
  <Application>Microsoft Office PowerPoint</Application>
  <PresentationFormat>Özel</PresentationFormat>
  <Paragraphs>1363</Paragraphs>
  <Slides>71</Slides>
  <Notes>5</Notes>
  <HiddenSlides>0</HiddenSlides>
  <MMClips>0</MMClips>
  <ScaleCrop>false</ScaleCrop>
  <HeadingPairs>
    <vt:vector size="4" baseType="variant">
      <vt:variant>
        <vt:lpstr>Tema</vt:lpstr>
      </vt:variant>
      <vt:variant>
        <vt:i4>1</vt:i4>
      </vt:variant>
      <vt:variant>
        <vt:lpstr>Slayt Başlıkları</vt:lpstr>
      </vt:variant>
      <vt:variant>
        <vt:i4>71</vt:i4>
      </vt:variant>
    </vt:vector>
  </HeadingPairs>
  <TitlesOfParts>
    <vt:vector size="72" baseType="lpstr">
      <vt:lpstr>Uçak İzi</vt:lpstr>
      <vt:lpstr>PAMUKKALE ÜNİVERSİTESİ  oryantasyon programı 02-06 EKİM 2023</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Metalurji ve Malzeme Mühendisliği Bölümü</vt:lpstr>
      <vt:lpstr>Metalurji ve Malzeme Mühendisliği Bölümü</vt:lpstr>
      <vt:lpstr>Metalurji ve Malzeme Mühendisliği Bölümü</vt:lpstr>
      <vt:lpstr>Metalurji ve Malzeme Mühendisliği Bölümü</vt:lpstr>
      <vt:lpstr>Metalurji ve Malzeme Mühendisliği Bölümü Mezunları</vt:lpstr>
      <vt:lpstr>Metalurji ve Malzeme Mühendisliği Bölümü Mezunları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ÖĞRENİM KATKI ÜCRETİ</vt:lpstr>
      <vt:lpstr>DERS KAYDI </vt:lpstr>
      <vt:lpstr>DERS seçimi</vt:lpstr>
      <vt:lpstr>DERS SEÇİMİ</vt:lpstr>
      <vt:lpstr>DERSLERE DEVAM</vt:lpstr>
      <vt:lpstr>SINAVLAR</vt:lpstr>
      <vt:lpstr>SINAVLAR</vt:lpstr>
      <vt:lpstr>DERS BAŞARI NOTU</vt:lpstr>
      <vt:lpstr>DERS BAŞARI NOTU</vt:lpstr>
      <vt:lpstr>DERS BAŞARI NOTU</vt:lpstr>
      <vt:lpstr>Mutlak değerlendirme tablosu</vt:lpstr>
      <vt:lpstr>PowerPoint Sunusu</vt:lpstr>
      <vt:lpstr>PowerPoint Sunusu</vt:lpstr>
      <vt:lpstr>PowerPoint Sunusu</vt:lpstr>
      <vt:lpstr>ÖĞRENCİ TOPLULUKLARI</vt:lpstr>
      <vt:lpstr>ÖĞRENCİ TOPLULUKLARI</vt:lpstr>
      <vt:lpstr>ÖĞRENCİ TOPLULUKLARI</vt:lpstr>
      <vt:lpstr>PowerPoint Sunusu</vt:lpstr>
      <vt:lpstr>PowerPoint Sunusu</vt:lpstr>
      <vt:lpstr>PowerPoint Sunusu</vt:lpstr>
      <vt:lpstr>PowerPoint Sunusu</vt:lpstr>
      <vt:lpstr>HASTANELER </vt:lpstr>
      <vt:lpstr>  </vt:lpstr>
      <vt:lpstr>PowerPoint Sunusu</vt:lpstr>
      <vt:lpstr>PowerPoint Sunusu</vt:lpstr>
      <vt:lpstr>PowerPoint Sunusu</vt:lpstr>
      <vt:lpstr>PowerPoint Sunusu</vt:lpstr>
      <vt:lpstr>PowerPoint Sunusu</vt:lpstr>
      <vt:lpstr>PAÜ MERKEZ YEMEKHANELERİ</vt:lpstr>
      <vt:lpstr>PowerPoint Sunusu</vt:lpstr>
      <vt:lpstr>PowerPoint Sunusu</vt:lpstr>
      <vt:lpstr>PowerPoint Sunusu</vt:lpstr>
      <vt:lpstr>PowerPoint Sunusu</vt:lpstr>
      <vt:lpstr>BOTANİK BAHÇE</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PAMUKKALE ÜNİVERSİTESİ’NE HOŞGELDİNİZ</dc:title>
  <dc:creator>Pau</dc:creator>
  <cp:lastModifiedBy>Hasan TÜRKMEN</cp:lastModifiedBy>
  <cp:revision>367</cp:revision>
  <dcterms:modified xsi:type="dcterms:W3CDTF">2023-10-06T12:27:56Z</dcterms:modified>
</cp:coreProperties>
</file>