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8" r:id="rId22"/>
    <p:sldId id="279" r:id="rId23"/>
    <p:sldId id="281" r:id="rId24"/>
    <p:sldId id="282" r:id="rId25"/>
    <p:sldId id="283" r:id="rId26"/>
    <p:sldId id="284" r:id="rId27"/>
    <p:sldId id="285" r:id="rId28"/>
    <p:sldId id="286" r:id="rId29"/>
    <p:sldId id="287" r:id="rId30"/>
    <p:sldId id="288"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3" r:id="rId44"/>
    <p:sldId id="304" r:id="rId45"/>
    <p:sldId id="305" r:id="rId46"/>
    <p:sldId id="306" r:id="rId47"/>
    <p:sldId id="307" r:id="rId48"/>
    <p:sldId id="308" r:id="rId49"/>
    <p:sldId id="310"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9A92B-539D-43D7-A2F4-04475B38E018}" v="1" dt="2023-02-22T12:28:02.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73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TEKIN GUNER" userId="8a3bfaf7-3db6-4045-837e-88d2495fba61" providerId="ADAL" clId="{AFE9A92B-539D-43D7-A2F4-04475B38E018}"/>
    <pc:docChg chg="modSld">
      <pc:chgData name="ALI TEKIN GUNER" userId="8a3bfaf7-3db6-4045-837e-88d2495fba61" providerId="ADAL" clId="{AFE9A92B-539D-43D7-A2F4-04475B38E018}" dt="2023-02-22T12:28:14.367" v="17" actId="1076"/>
      <pc:docMkLst>
        <pc:docMk/>
      </pc:docMkLst>
      <pc:sldChg chg="addSp modSp mod">
        <pc:chgData name="ALI TEKIN GUNER" userId="8a3bfaf7-3db6-4045-837e-88d2495fba61" providerId="ADAL" clId="{AFE9A92B-539D-43D7-A2F4-04475B38E018}" dt="2023-02-22T12:28:14.367" v="17" actId="1076"/>
        <pc:sldMkLst>
          <pc:docMk/>
          <pc:sldMk cId="0" sldId="256"/>
        </pc:sldMkLst>
        <pc:spChg chg="mod">
          <ac:chgData name="ALI TEKIN GUNER" userId="8a3bfaf7-3db6-4045-837e-88d2495fba61" providerId="ADAL" clId="{AFE9A92B-539D-43D7-A2F4-04475B38E018}" dt="2023-02-22T12:24:31.429" v="15" actId="20577"/>
          <ac:spMkLst>
            <pc:docMk/>
            <pc:sldMk cId="0" sldId="256"/>
            <ac:spMk id="3" creationId="{00000000-0000-0000-0000-000000000000}"/>
          </ac:spMkLst>
        </pc:spChg>
        <pc:spChg chg="add mod">
          <ac:chgData name="ALI TEKIN GUNER" userId="8a3bfaf7-3db6-4045-837e-88d2495fba61" providerId="ADAL" clId="{AFE9A92B-539D-43D7-A2F4-04475B38E018}" dt="2023-02-22T12:28:14.367" v="17" actId="1076"/>
          <ac:spMkLst>
            <pc:docMk/>
            <pc:sldMk cId="0" sldId="256"/>
            <ac:spMk id="4" creationId="{44697B94-487D-FD2B-B006-88C37764D6F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a:t>Asıl alt başlık stilini düzenlemek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D9F75050-0E15-4C5B-92B0-66D068882F1F}" type="datetimeFigureOut">
              <a:rPr lang="tr-TR" smtClean="0"/>
              <a:pPr/>
              <a:t>22.02.2023</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9F75050-0E15-4C5B-92B0-66D068882F1F}" type="datetimeFigureOut">
              <a:rPr lang="tr-TR" smtClean="0"/>
              <a:pPr/>
              <a:t>22.02.2023</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OTOMOTİV MÜHENDİSLİĞİNE GİRİŞ</a:t>
            </a:r>
          </a:p>
        </p:txBody>
      </p:sp>
      <p:sp>
        <p:nvSpPr>
          <p:cNvPr id="3" name="2 Alt Başlık"/>
          <p:cNvSpPr>
            <a:spLocks noGrp="1"/>
          </p:cNvSpPr>
          <p:nvPr>
            <p:ph type="subTitle" idx="1"/>
          </p:nvPr>
        </p:nvSpPr>
        <p:spPr/>
        <p:txBody>
          <a:bodyPr/>
          <a:lstStyle/>
          <a:p>
            <a:r>
              <a:rPr lang="tr-TR" dirty="0"/>
              <a:t>Dr. Ali Tekin GÜNER</a:t>
            </a:r>
          </a:p>
        </p:txBody>
      </p:sp>
      <p:pic>
        <p:nvPicPr>
          <p:cNvPr id="1026" name="Picture 2"/>
          <p:cNvPicPr>
            <a:picLocks noChangeAspect="1" noChangeArrowheads="1"/>
          </p:cNvPicPr>
          <p:nvPr/>
        </p:nvPicPr>
        <p:blipFill>
          <a:blip r:embed="rId2" cstate="print"/>
          <a:srcRect/>
          <a:stretch>
            <a:fillRect/>
          </a:stretch>
        </p:blipFill>
        <p:spPr bwMode="auto">
          <a:xfrm>
            <a:off x="3779912" y="620688"/>
            <a:ext cx="5143500" cy="2733675"/>
          </a:xfrm>
          <a:prstGeom prst="rect">
            <a:avLst/>
          </a:prstGeom>
          <a:ln>
            <a:noFill/>
          </a:ln>
          <a:effectLst>
            <a:softEdge rad="112500"/>
          </a:effectLst>
        </p:spPr>
      </p:pic>
      <p:sp>
        <p:nvSpPr>
          <p:cNvPr id="4" name="2 Alt Başlık">
            <a:extLst>
              <a:ext uri="{FF2B5EF4-FFF2-40B4-BE49-F238E27FC236}">
                <a16:creationId xmlns:a16="http://schemas.microsoft.com/office/drawing/2014/main" id="{44697B94-487D-FD2B-B006-88C37764D6F4}"/>
              </a:ext>
            </a:extLst>
          </p:cNvPr>
          <p:cNvSpPr txBox="1">
            <a:spLocks/>
          </p:cNvSpPr>
          <p:nvPr/>
        </p:nvSpPr>
        <p:spPr>
          <a:xfrm>
            <a:off x="685800" y="5358384"/>
            <a:ext cx="8077200" cy="1499616"/>
          </a:xfrm>
          <a:prstGeom prst="rect">
            <a:avLst/>
          </a:prstGeom>
        </p:spPr>
        <p:txBody>
          <a:bodyPr vert="horz" lIns="118872" tIns="0" rIns="45720" bIns="0" rtlCol="0" anchor="b">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alitekinguner@pau.edu.tr</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p:txBody>
          <a:bodyPr>
            <a:normAutofit fontScale="85000" lnSpcReduction="10000"/>
          </a:bodyPr>
          <a:lstStyle/>
          <a:p>
            <a:pPr algn="just">
              <a:spcAft>
                <a:spcPts val="1200"/>
              </a:spcAft>
              <a:buNone/>
            </a:pPr>
            <a:r>
              <a:rPr lang="tr-TR" b="1" dirty="0">
                <a:solidFill>
                  <a:srgbClr val="FF0000"/>
                </a:solidFill>
              </a:rPr>
              <a:t>ABS (Anti-</a:t>
            </a:r>
            <a:r>
              <a:rPr lang="tr-TR" b="1" dirty="0" err="1">
                <a:solidFill>
                  <a:srgbClr val="FF0000"/>
                </a:solidFill>
              </a:rPr>
              <a:t>lock</a:t>
            </a:r>
            <a:r>
              <a:rPr lang="tr-TR" b="1" dirty="0">
                <a:solidFill>
                  <a:srgbClr val="FF0000"/>
                </a:solidFill>
              </a:rPr>
              <a:t> </a:t>
            </a:r>
            <a:r>
              <a:rPr lang="tr-TR" b="1" dirty="0" err="1">
                <a:solidFill>
                  <a:srgbClr val="FF0000"/>
                </a:solidFill>
              </a:rPr>
              <a:t>brake</a:t>
            </a:r>
            <a:r>
              <a:rPr lang="tr-TR" b="1" dirty="0">
                <a:solidFill>
                  <a:srgbClr val="FF0000"/>
                </a:solidFill>
              </a:rPr>
              <a:t> </a:t>
            </a:r>
            <a:r>
              <a:rPr lang="tr-TR" b="1" dirty="0" err="1">
                <a:solidFill>
                  <a:srgbClr val="FF0000"/>
                </a:solidFill>
              </a:rPr>
              <a:t>system</a:t>
            </a:r>
            <a:r>
              <a:rPr lang="tr-TR" b="1" dirty="0">
                <a:solidFill>
                  <a:srgbClr val="FF0000"/>
                </a:solidFill>
              </a:rPr>
              <a:t>)</a:t>
            </a:r>
          </a:p>
          <a:p>
            <a:pPr algn="just">
              <a:spcAft>
                <a:spcPts val="1200"/>
              </a:spcAft>
            </a:pPr>
            <a:r>
              <a:rPr lang="tr-TR" sz="2400" dirty="0"/>
              <a:t>İlk kez 1936 yılında Almanya'da geliştirilen ABS, Almanca "</a:t>
            </a:r>
            <a:r>
              <a:rPr lang="tr-TR" sz="2400" dirty="0" err="1"/>
              <a:t>antiblockiersystem</a:t>
            </a:r>
            <a:r>
              <a:rPr lang="tr-TR" sz="2400" dirty="0"/>
              <a:t>" teriminden kısaltılmıştır ve İngilizcesi “Anti-</a:t>
            </a:r>
            <a:r>
              <a:rPr lang="tr-TR" sz="2400" dirty="0" err="1"/>
              <a:t>Lock</a:t>
            </a:r>
            <a:r>
              <a:rPr lang="tr-TR" sz="2400" dirty="0"/>
              <a:t> </a:t>
            </a:r>
            <a:r>
              <a:rPr lang="tr-TR" sz="2400" dirty="0" err="1"/>
              <a:t>Brake</a:t>
            </a:r>
            <a:r>
              <a:rPr lang="tr-TR" sz="2400" dirty="0"/>
              <a:t> </a:t>
            </a:r>
            <a:r>
              <a:rPr lang="tr-TR" sz="2400" dirty="0" err="1"/>
              <a:t>System</a:t>
            </a:r>
            <a:r>
              <a:rPr lang="tr-TR" sz="2400" dirty="0"/>
              <a:t>” de benzer anlamdadır. </a:t>
            </a:r>
          </a:p>
          <a:p>
            <a:pPr algn="just">
              <a:spcAft>
                <a:spcPts val="1200"/>
              </a:spcAft>
            </a:pPr>
            <a:r>
              <a:rPr lang="tr-TR" sz="2400" dirty="0"/>
              <a:t>ABS kullanıldığı taşıtın kararlılığını, manevra ve durma yeteneğini artırabilen bir fren sistemidir. </a:t>
            </a:r>
          </a:p>
          <a:p>
            <a:pPr algn="just">
              <a:spcAft>
                <a:spcPts val="1200"/>
              </a:spcAft>
            </a:pPr>
            <a:r>
              <a:rPr lang="tr-TR" sz="2400" dirty="0"/>
              <a:t>Dört-tekerlek ABS, tekerlek kilitlenmesini önleyerek, tam güçle frenleme durumunda dahi, kararlılık ve yön kontrolü sağlamaktadır. </a:t>
            </a:r>
          </a:p>
          <a:p>
            <a:pPr algn="just">
              <a:spcAft>
                <a:spcPts val="1200"/>
              </a:spcAft>
            </a:pPr>
            <a:r>
              <a:rPr lang="tr-TR" sz="2400" dirty="0"/>
              <a:t>Frenleme basıncı, tüm frenleme işlemi esnasındaki her mili saniyede ABS tarafından ayarlanmaktadır. </a:t>
            </a:r>
          </a:p>
          <a:p>
            <a:pPr algn="just">
              <a:spcAft>
                <a:spcPts val="1200"/>
              </a:spcAft>
            </a:pPr>
            <a:r>
              <a:rPr lang="tr-TR" sz="2400" dirty="0"/>
              <a:t>ABS, her tekerleğin yakınında dönme hızını algılayarak tekerleklerin çekiş kaybettiği ve kilitlenmek üzere olduğunu algılayan </a:t>
            </a:r>
            <a:r>
              <a:rPr lang="tr-TR" sz="2400" dirty="0" err="1"/>
              <a:t>sensörlere</a:t>
            </a:r>
            <a:r>
              <a:rPr lang="tr-TR" sz="2400" dirty="0"/>
              <a:t> sahiptir.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pic>
        <p:nvPicPr>
          <p:cNvPr id="1028" name="Picture 4"/>
          <p:cNvPicPr>
            <a:picLocks noChangeAspect="1" noChangeArrowheads="1"/>
          </p:cNvPicPr>
          <p:nvPr/>
        </p:nvPicPr>
        <p:blipFill>
          <a:blip r:embed="rId2" cstate="print"/>
          <a:srcRect/>
          <a:stretch>
            <a:fillRect/>
          </a:stretch>
        </p:blipFill>
        <p:spPr bwMode="auto">
          <a:xfrm>
            <a:off x="107504" y="1484784"/>
            <a:ext cx="6480720" cy="5301042"/>
          </a:xfrm>
          <a:prstGeom prst="rect">
            <a:avLst/>
          </a:prstGeom>
          <a:noFill/>
          <a:ln w="9525">
            <a:noFill/>
            <a:miter lim="800000"/>
            <a:headEnd/>
            <a:tailEnd/>
          </a:ln>
        </p:spPr>
      </p:pic>
      <p:sp>
        <p:nvSpPr>
          <p:cNvPr id="8" name="7 Dikdörtgen"/>
          <p:cNvSpPr/>
          <p:nvPr/>
        </p:nvSpPr>
        <p:spPr>
          <a:xfrm>
            <a:off x="6588224" y="1628800"/>
            <a:ext cx="2448272" cy="4401205"/>
          </a:xfrm>
          <a:prstGeom prst="rect">
            <a:avLst/>
          </a:prstGeom>
        </p:spPr>
        <p:txBody>
          <a:bodyPr wrap="square">
            <a:spAutoFit/>
          </a:bodyPr>
          <a:lstStyle/>
          <a:p>
            <a:r>
              <a:rPr lang="tr-TR" sz="2000" dirty="0"/>
              <a:t>ABS, aracın tekerleklerinin kilitlenmesini engelleyerek direksiyona müdahale edilmesini mümkün kılmaktadır. Bunun sonucu olarak, kilitlenen tekerleklerle engele çarpmaktansa, engelin etrafından dolaşılmasına olanak tanımaktadır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775191"/>
            <a:ext cx="8229600" cy="5082809"/>
          </a:xfrm>
        </p:spPr>
        <p:txBody>
          <a:bodyPr>
            <a:normAutofit fontScale="92500" lnSpcReduction="20000"/>
          </a:bodyPr>
          <a:lstStyle/>
          <a:p>
            <a:pPr algn="just">
              <a:spcAft>
                <a:spcPts val="1200"/>
              </a:spcAft>
              <a:buNone/>
            </a:pPr>
            <a:r>
              <a:rPr lang="tr-TR" b="1" dirty="0" err="1">
                <a:solidFill>
                  <a:srgbClr val="FF0000"/>
                </a:solidFill>
              </a:rPr>
              <a:t>Brake</a:t>
            </a:r>
            <a:r>
              <a:rPr lang="tr-TR" b="1" dirty="0">
                <a:solidFill>
                  <a:srgbClr val="FF0000"/>
                </a:solidFill>
              </a:rPr>
              <a:t> </a:t>
            </a:r>
            <a:r>
              <a:rPr lang="tr-TR" b="1" dirty="0" err="1">
                <a:solidFill>
                  <a:srgbClr val="FF0000"/>
                </a:solidFill>
              </a:rPr>
              <a:t>Assist</a:t>
            </a:r>
            <a:r>
              <a:rPr lang="tr-TR" b="1" dirty="0">
                <a:solidFill>
                  <a:srgbClr val="FF0000"/>
                </a:solidFill>
              </a:rPr>
              <a:t> </a:t>
            </a:r>
            <a:r>
              <a:rPr lang="tr-TR" b="1" dirty="0" err="1">
                <a:solidFill>
                  <a:srgbClr val="FF0000"/>
                </a:solidFill>
              </a:rPr>
              <a:t>System</a:t>
            </a:r>
            <a:r>
              <a:rPr lang="tr-TR" b="1" dirty="0">
                <a:solidFill>
                  <a:srgbClr val="FF0000"/>
                </a:solidFill>
              </a:rPr>
              <a:t> (BAS)</a:t>
            </a:r>
          </a:p>
          <a:p>
            <a:pPr algn="just">
              <a:spcAft>
                <a:spcPts val="1200"/>
              </a:spcAft>
            </a:pPr>
            <a:r>
              <a:rPr lang="tr-TR" sz="2400" dirty="0"/>
              <a:t>Araştırmalar, panik frenleme durumlarında, birçok sürücünün fren pedalına mümkün olduğu kadar sert basmadığını göstermektedir. </a:t>
            </a:r>
          </a:p>
          <a:p>
            <a:pPr algn="just">
              <a:spcAft>
                <a:spcPts val="1200"/>
              </a:spcAft>
            </a:pPr>
            <a:r>
              <a:rPr lang="tr-TR" sz="2400" dirty="0"/>
              <a:t>Oysaki </a:t>
            </a:r>
            <a:r>
              <a:rPr lang="tr-TR" sz="2400" dirty="0" err="1"/>
              <a:t>ABS’den</a:t>
            </a:r>
            <a:r>
              <a:rPr lang="tr-TR" sz="2400" dirty="0"/>
              <a:t> en iyi performansı sağlamak için pedala mümkün olduğu kadar sert basmak gerekmektedir. Bu nedenle </a:t>
            </a:r>
            <a:r>
              <a:rPr lang="tr-TR" sz="2400" dirty="0" err="1"/>
              <a:t>Brake</a:t>
            </a:r>
            <a:r>
              <a:rPr lang="tr-TR" sz="2400" dirty="0"/>
              <a:t> </a:t>
            </a:r>
            <a:r>
              <a:rPr lang="tr-TR" sz="2400" dirty="0" err="1"/>
              <a:t>Assist</a:t>
            </a:r>
            <a:r>
              <a:rPr lang="tr-TR" sz="2400" dirty="0"/>
              <a:t> </a:t>
            </a:r>
            <a:r>
              <a:rPr lang="tr-TR" sz="2400" dirty="0" err="1"/>
              <a:t>System</a:t>
            </a:r>
            <a:r>
              <a:rPr lang="tr-TR" sz="2400" dirty="0"/>
              <a:t> (BAS) geliştirilmiştir.</a:t>
            </a:r>
          </a:p>
          <a:p>
            <a:pPr algn="just">
              <a:spcAft>
                <a:spcPts val="1200"/>
              </a:spcAft>
            </a:pPr>
            <a:r>
              <a:rPr lang="tr-TR" sz="2400" dirty="0"/>
              <a:t>BAS, özel olarak geliştirilmiş pedal baskı hareket </a:t>
            </a:r>
            <a:r>
              <a:rPr lang="tr-TR" sz="2400" dirty="0" err="1"/>
              <a:t>sensörü</a:t>
            </a:r>
            <a:r>
              <a:rPr lang="tr-TR" sz="2400" dirty="0"/>
              <a:t> ve sürücünün normal frenleme alışkanlığını çabucak öğrenen bir bilgisayar kullanan son derece güzel tasarlanmış, gelişmiş bir sistemdir. </a:t>
            </a:r>
          </a:p>
          <a:p>
            <a:pPr algn="just">
              <a:spcAft>
                <a:spcPts val="1200"/>
              </a:spcAft>
            </a:pPr>
            <a:r>
              <a:rPr lang="tr-TR" sz="2400" dirty="0"/>
              <a:t>BAS, taşıt hızına bağlı olarak, pedalın darbesi normalden çok hızlı ise, otomatik olarak tam pedal baskısı uygulayan basınç artırıcıdaki valfı kullanmakta ve sadece sürücü pedalı serbest bıraktığı zaman serbest bırakmaktadır. Sistem ile durma mesafesinde önemli derecede azalma kaydedilmiştir </a:t>
            </a:r>
          </a:p>
          <a:p>
            <a:pPr algn="just"/>
            <a:endParaRPr lang="tr-T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775191"/>
            <a:ext cx="8229600" cy="5082809"/>
          </a:xfrm>
        </p:spPr>
        <p:txBody>
          <a:bodyPr>
            <a:normAutofit lnSpcReduction="10000"/>
          </a:bodyPr>
          <a:lstStyle/>
          <a:p>
            <a:pPr algn="just">
              <a:spcAft>
                <a:spcPts val="1200"/>
              </a:spcAft>
              <a:buNone/>
            </a:pPr>
            <a:r>
              <a:rPr lang="tr-TR" b="1" dirty="0">
                <a:solidFill>
                  <a:srgbClr val="FF0000"/>
                </a:solidFill>
              </a:rPr>
              <a:t>E</a:t>
            </a:r>
            <a:r>
              <a:rPr lang="en-US" b="1" dirty="0" err="1">
                <a:solidFill>
                  <a:srgbClr val="FF0000"/>
                </a:solidFill>
              </a:rPr>
              <a:t>lectronic</a:t>
            </a:r>
            <a:r>
              <a:rPr lang="en-US" b="1" dirty="0">
                <a:solidFill>
                  <a:srgbClr val="FF0000"/>
                </a:solidFill>
              </a:rPr>
              <a:t> brake force distribution, (EBD) </a:t>
            </a:r>
            <a:endParaRPr lang="tr-TR" b="1" dirty="0">
              <a:solidFill>
                <a:srgbClr val="FF0000"/>
              </a:solidFill>
            </a:endParaRPr>
          </a:p>
          <a:p>
            <a:pPr algn="just">
              <a:spcAft>
                <a:spcPts val="1200"/>
              </a:spcAft>
            </a:pPr>
            <a:r>
              <a:rPr lang="tr-TR" sz="2400" dirty="0"/>
              <a:t>Fren kuvveti dağıtım mekanizması [</a:t>
            </a:r>
            <a:r>
              <a:rPr lang="tr-TR" sz="2400" dirty="0" err="1"/>
              <a:t>electronic</a:t>
            </a:r>
            <a:r>
              <a:rPr lang="tr-TR" sz="2400" dirty="0"/>
              <a:t> </a:t>
            </a:r>
            <a:r>
              <a:rPr lang="tr-TR" sz="2400" dirty="0" err="1"/>
              <a:t>brake</a:t>
            </a:r>
            <a:r>
              <a:rPr lang="tr-TR" sz="2400" dirty="0"/>
              <a:t> </a:t>
            </a:r>
            <a:r>
              <a:rPr lang="tr-TR" sz="2400" dirty="0" err="1"/>
              <a:t>force</a:t>
            </a:r>
            <a:r>
              <a:rPr lang="tr-TR" sz="2400" dirty="0"/>
              <a:t> </a:t>
            </a:r>
            <a:r>
              <a:rPr lang="tr-TR" sz="2400" dirty="0" err="1"/>
              <a:t>distribution</a:t>
            </a:r>
            <a:r>
              <a:rPr lang="tr-TR" sz="2400" dirty="0"/>
              <a:t> (EBD)], ABS’ </a:t>
            </a:r>
            <a:r>
              <a:rPr lang="tr-TR" sz="2400" dirty="0" err="1"/>
              <a:t>yi</a:t>
            </a:r>
            <a:r>
              <a:rPr lang="tr-TR" sz="2400" dirty="0"/>
              <a:t> kullanarak sürüş koşullarına ve araba yüküne karşılık arka ve ön tekerlekler arasındaki fren gücünün dağıtımını optimize etmektedir. </a:t>
            </a:r>
          </a:p>
          <a:p>
            <a:pPr algn="just">
              <a:spcAft>
                <a:spcPts val="1200"/>
              </a:spcAft>
            </a:pPr>
            <a:r>
              <a:rPr lang="tr-TR" sz="2400" dirty="0"/>
              <a:t>Ayrıca, frenleme durumunda, EBD’ </a:t>
            </a:r>
            <a:r>
              <a:rPr lang="tr-TR" sz="2400" dirty="0" err="1"/>
              <a:t>li</a:t>
            </a:r>
            <a:r>
              <a:rPr lang="tr-TR" sz="2400" dirty="0"/>
              <a:t> ABS, sol ve sağ tekerlekler arasındaki fren gücü dağılımını optimize ederek, aracın kararlığını sürdürülmesine yardımcı olmaktadır. </a:t>
            </a:r>
          </a:p>
          <a:p>
            <a:r>
              <a:rPr lang="tr-TR" sz="2400" dirty="0"/>
              <a:t>Böylelikle; </a:t>
            </a:r>
          </a:p>
          <a:p>
            <a:pPr marL="914400" lvl="1" indent="-457200">
              <a:buFont typeface="+mj-lt"/>
              <a:buAutoNum type="alphaLcParenR"/>
            </a:pPr>
            <a:r>
              <a:rPr lang="tr-TR" sz="2000" dirty="0"/>
              <a:t>Tekerleklerin yolu kavramasını ve balataların etkin kullanımını sağlar, </a:t>
            </a:r>
          </a:p>
          <a:p>
            <a:pPr marL="914400" lvl="1" indent="-457200">
              <a:buFont typeface="+mj-lt"/>
              <a:buAutoNum type="alphaLcParenR"/>
            </a:pPr>
            <a:r>
              <a:rPr lang="tr-TR" sz="2000" dirty="0"/>
              <a:t>Ön frenlerin sıcaklığını azaltır, </a:t>
            </a:r>
          </a:p>
          <a:p>
            <a:pPr marL="914400" lvl="1" indent="-457200">
              <a:buFont typeface="+mj-lt"/>
              <a:buAutoNum type="alphaLcParenR"/>
            </a:pPr>
            <a:r>
              <a:rPr lang="tr-TR" sz="2000" dirty="0"/>
              <a:t>Sürekli olarak sistemin etkinliğini kontrol eder.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775191"/>
            <a:ext cx="8229600" cy="5082809"/>
          </a:xfrm>
        </p:spPr>
        <p:txBody>
          <a:bodyPr>
            <a:normAutofit/>
          </a:bodyPr>
          <a:lstStyle/>
          <a:p>
            <a:pPr algn="just">
              <a:spcAft>
                <a:spcPts val="1200"/>
              </a:spcAft>
              <a:buNone/>
            </a:pPr>
            <a:r>
              <a:rPr lang="en-US" b="1" dirty="0" err="1">
                <a:solidFill>
                  <a:srgbClr val="FF0000"/>
                </a:solidFill>
              </a:rPr>
              <a:t>Yük</a:t>
            </a:r>
            <a:r>
              <a:rPr lang="en-US" b="1" dirty="0">
                <a:solidFill>
                  <a:srgbClr val="FF0000"/>
                </a:solidFill>
              </a:rPr>
              <a:t> </a:t>
            </a:r>
            <a:r>
              <a:rPr lang="en-US" b="1" dirty="0" err="1">
                <a:solidFill>
                  <a:srgbClr val="FF0000"/>
                </a:solidFill>
              </a:rPr>
              <a:t>Kontrollü</a:t>
            </a:r>
            <a:r>
              <a:rPr lang="en-US" b="1" dirty="0">
                <a:solidFill>
                  <a:srgbClr val="FF0000"/>
                </a:solidFill>
              </a:rPr>
              <a:t> </a:t>
            </a:r>
            <a:r>
              <a:rPr lang="en-US" b="1" dirty="0" err="1">
                <a:solidFill>
                  <a:srgbClr val="FF0000"/>
                </a:solidFill>
              </a:rPr>
              <a:t>Fren</a:t>
            </a:r>
            <a:r>
              <a:rPr lang="en-US" b="1" dirty="0">
                <a:solidFill>
                  <a:srgbClr val="FF0000"/>
                </a:solidFill>
              </a:rPr>
              <a:t> </a:t>
            </a:r>
            <a:r>
              <a:rPr lang="en-US" b="1" dirty="0" err="1">
                <a:solidFill>
                  <a:srgbClr val="FF0000"/>
                </a:solidFill>
              </a:rPr>
              <a:t>Gücü</a:t>
            </a:r>
            <a:r>
              <a:rPr lang="en-US" b="1" dirty="0">
                <a:solidFill>
                  <a:srgbClr val="FF0000"/>
                </a:solidFill>
              </a:rPr>
              <a:t> </a:t>
            </a:r>
            <a:r>
              <a:rPr lang="en-US" b="1" dirty="0" err="1">
                <a:solidFill>
                  <a:srgbClr val="FF0000"/>
                </a:solidFill>
              </a:rPr>
              <a:t>Dağılımı</a:t>
            </a:r>
            <a:r>
              <a:rPr lang="en-US" b="1" dirty="0">
                <a:solidFill>
                  <a:srgbClr val="FF0000"/>
                </a:solidFill>
              </a:rPr>
              <a:t> (LSPV) </a:t>
            </a:r>
            <a:endParaRPr lang="tr-TR" b="1" dirty="0">
              <a:solidFill>
                <a:srgbClr val="FF0000"/>
              </a:solidFill>
            </a:endParaRPr>
          </a:p>
          <a:p>
            <a:pPr algn="just">
              <a:spcAft>
                <a:spcPts val="1200"/>
              </a:spcAft>
            </a:pPr>
            <a:r>
              <a:rPr lang="tr-TR" sz="2400" dirty="0"/>
              <a:t>LSPV , yalnız başına veya EBD sistemiyle birlikte kullanılan benzer bir fren gücü oranlama sistemidir. </a:t>
            </a:r>
          </a:p>
          <a:p>
            <a:pPr algn="just">
              <a:spcAft>
                <a:spcPts val="1200"/>
              </a:spcAft>
            </a:pPr>
            <a:r>
              <a:rPr lang="tr-TR" sz="2400" dirty="0"/>
              <a:t>Bu sistem, frenleme anındaki dinamik yük değişiminin ötesinde, aracın boş veya dolu olmasından kaynaklanan statik yükü de göz önüne alarak fren basıncını dağıtır. </a:t>
            </a:r>
          </a:p>
          <a:p>
            <a:pPr algn="just">
              <a:spcAft>
                <a:spcPts val="1200"/>
              </a:spcAft>
            </a:pPr>
            <a:r>
              <a:rPr lang="tr-TR" sz="2400" dirty="0"/>
              <a:t>Böylece aracın yüksüz boş olduğu durumlarda arka frenlerin bloke olma riski en aza indirilmektedir. </a:t>
            </a:r>
            <a:endParaRPr lang="tr-T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229600" cy="5082809"/>
          </a:xfrm>
        </p:spPr>
        <p:txBody>
          <a:bodyPr>
            <a:normAutofit/>
          </a:bodyPr>
          <a:lstStyle/>
          <a:p>
            <a:pPr algn="just">
              <a:spcAft>
                <a:spcPts val="1200"/>
              </a:spcAft>
              <a:buNone/>
            </a:pPr>
            <a:r>
              <a:rPr lang="en-US" sz="2400" b="1" dirty="0" err="1">
                <a:solidFill>
                  <a:srgbClr val="FF0000"/>
                </a:solidFill>
              </a:rPr>
              <a:t>Tahrik</a:t>
            </a:r>
            <a:r>
              <a:rPr lang="en-US" sz="2400" b="1" dirty="0">
                <a:solidFill>
                  <a:srgbClr val="FF0000"/>
                </a:solidFill>
              </a:rPr>
              <a:t> </a:t>
            </a:r>
            <a:r>
              <a:rPr lang="en-US" sz="2400" b="1" dirty="0" err="1">
                <a:solidFill>
                  <a:srgbClr val="FF0000"/>
                </a:solidFill>
              </a:rPr>
              <a:t>ve</a:t>
            </a:r>
            <a:r>
              <a:rPr lang="en-US" sz="2400" b="1" dirty="0">
                <a:solidFill>
                  <a:srgbClr val="FF0000"/>
                </a:solidFill>
              </a:rPr>
              <a:t> </a:t>
            </a:r>
            <a:r>
              <a:rPr lang="en-US" sz="2400" b="1" dirty="0" err="1">
                <a:solidFill>
                  <a:srgbClr val="FF0000"/>
                </a:solidFill>
              </a:rPr>
              <a:t>Yönlendirme</a:t>
            </a:r>
            <a:r>
              <a:rPr lang="en-US" sz="2400" b="1" dirty="0">
                <a:solidFill>
                  <a:srgbClr val="FF0000"/>
                </a:solidFill>
              </a:rPr>
              <a:t> </a:t>
            </a:r>
            <a:r>
              <a:rPr lang="en-US" sz="2400" b="1" dirty="0" err="1">
                <a:solidFill>
                  <a:srgbClr val="FF0000"/>
                </a:solidFill>
              </a:rPr>
              <a:t>Kontrol</a:t>
            </a:r>
            <a:r>
              <a:rPr lang="en-US" sz="2400" b="1" dirty="0">
                <a:solidFill>
                  <a:srgbClr val="FF0000"/>
                </a:solidFill>
              </a:rPr>
              <a:t> </a:t>
            </a:r>
            <a:r>
              <a:rPr lang="en-US" sz="2400" b="1" dirty="0" err="1">
                <a:solidFill>
                  <a:srgbClr val="FF0000"/>
                </a:solidFill>
              </a:rPr>
              <a:t>Sistemleri</a:t>
            </a:r>
            <a:r>
              <a:rPr lang="en-US" sz="2400" b="1" dirty="0">
                <a:solidFill>
                  <a:srgbClr val="FF0000"/>
                </a:solidFill>
              </a:rPr>
              <a:t> </a:t>
            </a:r>
            <a:endParaRPr lang="tr-TR" sz="2400" b="1" dirty="0">
              <a:solidFill>
                <a:srgbClr val="FF0000"/>
              </a:solidFill>
            </a:endParaRPr>
          </a:p>
          <a:p>
            <a:pPr algn="just">
              <a:spcAft>
                <a:spcPts val="1200"/>
              </a:spcAft>
            </a:pPr>
            <a:r>
              <a:rPr lang="tr-TR" sz="2000" dirty="0"/>
              <a:t>Motor tarafından üretilen gücü, taşıt tekerleğine ileterek taşıtın hareketini sağlamak için önden, arkadan ya da dört tekerlekten tahrik sistemleri ve aktarma organları kullanılır. </a:t>
            </a:r>
          </a:p>
          <a:p>
            <a:pPr algn="just">
              <a:spcAft>
                <a:spcPts val="1200"/>
              </a:spcAft>
            </a:pPr>
            <a:r>
              <a:rPr lang="tr-TR" sz="2000" dirty="0"/>
              <a:t>Ön tekerlekler, hem aracı hızlandırmak hem de yönlendirmek için kullanılmaktadır. Bazı durumlarda ,keskin bir virajdan tekerleklere güç verilerek çıkıldığında yanal yüklerin ve uygulanan gücün bir araya gelmesiyle ön tekerleklerin kayma açıları arkalardan daha fazla olmakta ve bunun sonucu olarak önden kayma meydana gelmektedir. Dengeli bir sürüş için çok az bir miktar arkadan kayma arzu edilen bir olaydır. Arkadan tahrikli taşıtlarda arkaya doğru olan ağırlık transferi, çekişi yapan tekerlekleri yere doğru bastırarak yolun daha iyi kavranmasını sağlar. Önden tahrikli taşıtlarda ise tam tersi durum meydana geldiğinden buna bağlı olarak çekiş azalır. Bu nedenlerle, güçlü performansa sahip otomobillerde arkadan itiş uygulaması tercih edilir.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229600" cy="5082809"/>
          </a:xfrm>
        </p:spPr>
        <p:txBody>
          <a:bodyPr>
            <a:normAutofit/>
          </a:bodyPr>
          <a:lstStyle/>
          <a:p>
            <a:pPr algn="just">
              <a:spcAft>
                <a:spcPts val="1200"/>
              </a:spcAft>
              <a:buNone/>
            </a:pPr>
            <a:r>
              <a:rPr lang="en-US" sz="2400" b="1" dirty="0" err="1">
                <a:solidFill>
                  <a:srgbClr val="FF0000"/>
                </a:solidFill>
              </a:rPr>
              <a:t>Patinaj</a:t>
            </a:r>
            <a:r>
              <a:rPr lang="en-US" sz="2400" b="1" dirty="0">
                <a:solidFill>
                  <a:srgbClr val="FF0000"/>
                </a:solidFill>
              </a:rPr>
              <a:t> </a:t>
            </a:r>
            <a:r>
              <a:rPr lang="tr-TR" sz="2400" b="1" dirty="0">
                <a:solidFill>
                  <a:srgbClr val="FF0000"/>
                </a:solidFill>
              </a:rPr>
              <a:t>K</a:t>
            </a:r>
            <a:r>
              <a:rPr lang="en-US" sz="2400" b="1" dirty="0" err="1">
                <a:solidFill>
                  <a:srgbClr val="FF0000"/>
                </a:solidFill>
              </a:rPr>
              <a:t>ontrol</a:t>
            </a:r>
            <a:r>
              <a:rPr lang="en-US" sz="2400" b="1" dirty="0">
                <a:solidFill>
                  <a:srgbClr val="FF0000"/>
                </a:solidFill>
              </a:rPr>
              <a:t> </a:t>
            </a:r>
            <a:r>
              <a:rPr lang="tr-TR" sz="2400" b="1" dirty="0">
                <a:solidFill>
                  <a:srgbClr val="FF0000"/>
                </a:solidFill>
              </a:rPr>
              <a:t>S</a:t>
            </a:r>
            <a:r>
              <a:rPr lang="en-US" sz="2400" b="1" dirty="0" err="1">
                <a:solidFill>
                  <a:srgbClr val="FF0000"/>
                </a:solidFill>
              </a:rPr>
              <a:t>istemi</a:t>
            </a:r>
            <a:endParaRPr lang="tr-TR" sz="2400" b="1" dirty="0">
              <a:solidFill>
                <a:srgbClr val="FF0000"/>
              </a:solidFill>
            </a:endParaRPr>
          </a:p>
          <a:p>
            <a:pPr algn="just">
              <a:spcAft>
                <a:spcPts val="600"/>
              </a:spcAft>
            </a:pPr>
            <a:r>
              <a:rPr lang="tr-TR" sz="2000" dirty="0"/>
              <a:t>Sürüş esnasında kritik durumlar sadece frenlere basıldığı zaman değil, kaygan ve yumuşak zeminlerde aracın hızının artırılması ve taşıtın dönmesi esnasında da ortaya çıkmaktadır . </a:t>
            </a:r>
          </a:p>
          <a:p>
            <a:pPr algn="just">
              <a:spcAft>
                <a:spcPts val="600"/>
              </a:spcAft>
            </a:pPr>
            <a:r>
              <a:rPr lang="tr-TR" sz="2000" dirty="0"/>
              <a:t>Patinaj kontrol sistemi [</a:t>
            </a:r>
            <a:r>
              <a:rPr lang="tr-TR" sz="2000" dirty="0" err="1"/>
              <a:t>traction</a:t>
            </a:r>
            <a:r>
              <a:rPr lang="tr-TR" sz="2000" dirty="0"/>
              <a:t> </a:t>
            </a:r>
            <a:r>
              <a:rPr lang="tr-TR" sz="2000" dirty="0" err="1"/>
              <a:t>control</a:t>
            </a:r>
            <a:r>
              <a:rPr lang="tr-TR" sz="2000" dirty="0"/>
              <a:t> </a:t>
            </a:r>
            <a:r>
              <a:rPr lang="tr-TR" sz="2000" dirty="0" err="1"/>
              <a:t>system</a:t>
            </a:r>
            <a:r>
              <a:rPr lang="tr-TR" sz="2000" dirty="0"/>
              <a:t>, (TCS)], otomobildeki </a:t>
            </a:r>
            <a:r>
              <a:rPr lang="tr-TR" sz="2000" dirty="0" err="1"/>
              <a:t>sensörlerin</a:t>
            </a:r>
            <a:r>
              <a:rPr lang="tr-TR" sz="2000" dirty="0"/>
              <a:t>, akselerasyon sürecinde arka tekerleklerin dönüş sürati ile ön tekerleklerin dönüş sürati arasında bir farklılık algılaması ve bu durumun patinaj başlangıcı olduğunu varsayarak, motorun </a:t>
            </a:r>
            <a:r>
              <a:rPr lang="tr-TR" sz="2000" dirty="0" err="1"/>
              <a:t>torkunu</a:t>
            </a:r>
            <a:r>
              <a:rPr lang="tr-TR" sz="2000" dirty="0"/>
              <a:t> azaltması ile etkisini göstermektedir. </a:t>
            </a:r>
          </a:p>
          <a:p>
            <a:pPr algn="just">
              <a:spcAft>
                <a:spcPts val="600"/>
              </a:spcAft>
            </a:pPr>
            <a:r>
              <a:rPr lang="tr-TR" sz="2000" dirty="0"/>
              <a:t>Motorun </a:t>
            </a:r>
            <a:r>
              <a:rPr lang="tr-TR" sz="2000" dirty="0" err="1"/>
              <a:t>torkunun</a:t>
            </a:r>
            <a:r>
              <a:rPr lang="tr-TR" sz="2000" dirty="0"/>
              <a:t> azaltılması, genellikle motorun ateşlenmesinin seyreltilmesi ile yapılmaktadır. Sadece tekerlek üzerinde etki göstermektedir. </a:t>
            </a:r>
          </a:p>
          <a:p>
            <a:pPr algn="just">
              <a:spcAft>
                <a:spcPts val="600"/>
              </a:spcAft>
            </a:pPr>
            <a:r>
              <a:rPr lang="tr-TR" sz="2000" dirty="0"/>
              <a:t>Bu sistem aracın lastiklerinin kalkış ve hızlanma sırasında gereğinden fazla hızlanmasını engellemektedir.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229600" cy="5082809"/>
          </a:xfrm>
        </p:spPr>
        <p:txBody>
          <a:bodyPr>
            <a:normAutofit/>
          </a:bodyPr>
          <a:lstStyle/>
          <a:p>
            <a:pPr algn="just">
              <a:spcAft>
                <a:spcPts val="1200"/>
              </a:spcAft>
              <a:buNone/>
            </a:pPr>
            <a:r>
              <a:rPr lang="en-US" sz="2400" b="1" dirty="0" err="1">
                <a:solidFill>
                  <a:srgbClr val="FF0000"/>
                </a:solidFill>
              </a:rPr>
              <a:t>Elektronik</a:t>
            </a:r>
            <a:r>
              <a:rPr lang="en-US" sz="2400" b="1" dirty="0">
                <a:solidFill>
                  <a:srgbClr val="FF0000"/>
                </a:solidFill>
              </a:rPr>
              <a:t> </a:t>
            </a:r>
            <a:r>
              <a:rPr lang="en-US" sz="2400" b="1" dirty="0" err="1">
                <a:solidFill>
                  <a:srgbClr val="FF0000"/>
                </a:solidFill>
              </a:rPr>
              <a:t>Denge</a:t>
            </a:r>
            <a:r>
              <a:rPr lang="en-US" sz="2400" b="1" dirty="0">
                <a:solidFill>
                  <a:srgbClr val="FF0000"/>
                </a:solidFill>
              </a:rPr>
              <a:t> </a:t>
            </a:r>
            <a:r>
              <a:rPr lang="en-US" sz="2400" b="1" dirty="0" err="1">
                <a:solidFill>
                  <a:srgbClr val="FF0000"/>
                </a:solidFill>
              </a:rPr>
              <a:t>Programı</a:t>
            </a:r>
            <a:endParaRPr lang="tr-TR" sz="2400" b="1" dirty="0">
              <a:solidFill>
                <a:srgbClr val="FF0000"/>
              </a:solidFill>
            </a:endParaRPr>
          </a:p>
          <a:p>
            <a:pPr algn="just">
              <a:spcAft>
                <a:spcPts val="1200"/>
              </a:spcAft>
            </a:pPr>
            <a:r>
              <a:rPr lang="tr-TR" sz="2000" dirty="0"/>
              <a:t>Kritik durumlarda aracın kontrol altında tutulmasına yardımcı olan elektronik denge programı [</a:t>
            </a:r>
            <a:r>
              <a:rPr lang="tr-TR" sz="2000" dirty="0" err="1"/>
              <a:t>electronic</a:t>
            </a:r>
            <a:r>
              <a:rPr lang="tr-TR" sz="2000" dirty="0"/>
              <a:t> </a:t>
            </a:r>
            <a:r>
              <a:rPr lang="tr-TR" sz="2000" dirty="0" err="1"/>
              <a:t>stability</a:t>
            </a:r>
            <a:r>
              <a:rPr lang="tr-TR" sz="2000" dirty="0"/>
              <a:t> program (ESP)], fren ve çekiş kontrol sistemlerini kullanarak aracı yönlendirmekte ve dengeli bir sürüş sağlamaktadır. </a:t>
            </a:r>
          </a:p>
          <a:p>
            <a:pPr algn="just">
              <a:spcAft>
                <a:spcPts val="1200"/>
              </a:spcAft>
            </a:pPr>
            <a:r>
              <a:rPr lang="tr-TR" sz="2000" dirty="0"/>
              <a:t>Araç dinamik kontrolü olarak da adlandırılan ESP, kayma tehlikesini etkili bir şekilde azaltmak amacıyla, çapraz yönde aracın kararlılığını artırmaktadır. </a:t>
            </a:r>
          </a:p>
          <a:p>
            <a:pPr algn="just">
              <a:spcAft>
                <a:spcPts val="1200"/>
              </a:spcAft>
            </a:pPr>
            <a:r>
              <a:rPr lang="tr-TR" sz="2000" dirty="0"/>
              <a:t>Yolda karşılaşılabilecek kritik durumların önceden alınabilecek önlemler ile aşılması açısından, </a:t>
            </a:r>
            <a:r>
              <a:rPr lang="tr-TR" sz="2000" dirty="0" err="1"/>
              <a:t>ESP’de</a:t>
            </a:r>
            <a:r>
              <a:rPr lang="tr-TR" sz="2000" dirty="0"/>
              <a:t> kritik durumları sezmek için çok sayıda </a:t>
            </a:r>
            <a:r>
              <a:rPr lang="tr-TR" sz="2000" dirty="0" err="1"/>
              <a:t>sensörler</a:t>
            </a:r>
            <a:r>
              <a:rPr lang="tr-TR" sz="2000" dirty="0"/>
              <a:t> kullanılmakta ve uygun durumda fren uygulamak veya motor ayarlarını değiştirmek suretiyle sürücüye yardımcı olmaktadır.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229600" cy="5082809"/>
          </a:xfrm>
        </p:spPr>
        <p:txBody>
          <a:bodyPr>
            <a:normAutofit fontScale="92500"/>
          </a:bodyPr>
          <a:lstStyle/>
          <a:p>
            <a:pPr algn="just">
              <a:spcAft>
                <a:spcPts val="1200"/>
              </a:spcAft>
              <a:buNone/>
            </a:pPr>
            <a:r>
              <a:rPr lang="en-US" sz="2400" b="1" dirty="0" err="1">
                <a:solidFill>
                  <a:srgbClr val="FF0000"/>
                </a:solidFill>
              </a:rPr>
              <a:t>Elektronik</a:t>
            </a:r>
            <a:r>
              <a:rPr lang="en-US" sz="2400" b="1" dirty="0">
                <a:solidFill>
                  <a:srgbClr val="FF0000"/>
                </a:solidFill>
              </a:rPr>
              <a:t> </a:t>
            </a:r>
            <a:r>
              <a:rPr lang="en-US" sz="2400" b="1" dirty="0" err="1">
                <a:solidFill>
                  <a:srgbClr val="FF0000"/>
                </a:solidFill>
              </a:rPr>
              <a:t>Denge</a:t>
            </a:r>
            <a:r>
              <a:rPr lang="en-US" sz="2400" b="1" dirty="0">
                <a:solidFill>
                  <a:srgbClr val="FF0000"/>
                </a:solidFill>
              </a:rPr>
              <a:t> </a:t>
            </a:r>
            <a:r>
              <a:rPr lang="en-US" sz="2400" b="1" dirty="0" err="1">
                <a:solidFill>
                  <a:srgbClr val="FF0000"/>
                </a:solidFill>
              </a:rPr>
              <a:t>Programı</a:t>
            </a:r>
            <a:endParaRPr lang="tr-TR" sz="2400" b="1" dirty="0">
              <a:solidFill>
                <a:srgbClr val="FF0000"/>
              </a:solidFill>
            </a:endParaRPr>
          </a:p>
          <a:p>
            <a:pPr algn="just">
              <a:spcAft>
                <a:spcPts val="1200"/>
              </a:spcAft>
            </a:pPr>
            <a:r>
              <a:rPr lang="tr-TR" sz="2000" dirty="0" err="1"/>
              <a:t>ESP’nin</a:t>
            </a:r>
            <a:r>
              <a:rPr lang="tr-TR" sz="2000" dirty="0"/>
              <a:t> birçok avantajı bulunmaktadır. Bunlar şunlardır: </a:t>
            </a:r>
          </a:p>
          <a:p>
            <a:pPr lvl="1" algn="just">
              <a:spcAft>
                <a:spcPts val="1200"/>
              </a:spcAft>
            </a:pPr>
            <a:r>
              <a:rPr lang="tr-TR" sz="2000" dirty="0"/>
              <a:t>Ani direksiyon ve </a:t>
            </a:r>
            <a:r>
              <a:rPr lang="tr-TR" sz="2000" dirty="0" err="1"/>
              <a:t>kontro</a:t>
            </a:r>
            <a:r>
              <a:rPr lang="tr-TR" sz="2000" dirty="0"/>
              <a:t> direksiyon: Günlük kullanımda sık karşılaşılan bir durumdur. Hızla ilerleyen aracın S virajlara girmesi, aracın önüne aniden bir engel çıkması ya da şerit değiştirmesinden son anda vazgeçilmesi durumlarında işe yarar. </a:t>
            </a:r>
          </a:p>
          <a:p>
            <a:pPr lvl="1" algn="just">
              <a:spcAft>
                <a:spcPts val="1200"/>
              </a:spcAft>
            </a:pPr>
            <a:r>
              <a:rPr lang="tr-TR" sz="2000" dirty="0"/>
              <a:t>Panik fren halinde şerit değiştirme: Hızla ilerleyen aracın şoförü ilerde yolda olan engelleri son anda fark edebilir. Bu durumda sistem, şoförün engele çarpmamak için ani fren yapmasına ve güvenli bir şekilde şerit değiştirmesine olanak tanır. </a:t>
            </a:r>
          </a:p>
          <a:p>
            <a:pPr lvl="1" algn="just">
              <a:spcAft>
                <a:spcPts val="1200"/>
              </a:spcAft>
            </a:pPr>
            <a:r>
              <a:rPr lang="tr-TR" sz="2000" dirty="0"/>
              <a:t>Viraj içinde hızlanma/fren: Otoyol çıkışlarında olduğu gibi daralan yarıçaplı uzun ve sert virajlarda araç, giriş hızında devam ederse virajın dışına doğru savrulur. Bu tarzdaki bir virajda ani bir fren yapmak aracın dengesini bozar. Viraj çıkışına doğru hızlanıldığında ise araç viraj dışına doğru savrulur.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1"/>
            <a:ext cx="8229600" cy="1440160"/>
          </a:xfrm>
        </p:spPr>
        <p:txBody>
          <a:bodyPr>
            <a:normAutofit/>
          </a:bodyPr>
          <a:lstStyle/>
          <a:p>
            <a:pPr algn="just">
              <a:spcAft>
                <a:spcPts val="1200"/>
              </a:spcAft>
              <a:buNone/>
            </a:pPr>
            <a:r>
              <a:rPr lang="en-US" sz="2400" b="1" dirty="0" err="1">
                <a:solidFill>
                  <a:srgbClr val="FF0000"/>
                </a:solidFill>
              </a:rPr>
              <a:t>Elektronik</a:t>
            </a:r>
            <a:r>
              <a:rPr lang="en-US" sz="2400" b="1" dirty="0">
                <a:solidFill>
                  <a:srgbClr val="FF0000"/>
                </a:solidFill>
              </a:rPr>
              <a:t> </a:t>
            </a:r>
            <a:r>
              <a:rPr lang="en-US" sz="2400" b="1" dirty="0" err="1">
                <a:solidFill>
                  <a:srgbClr val="FF0000"/>
                </a:solidFill>
              </a:rPr>
              <a:t>Denge</a:t>
            </a:r>
            <a:r>
              <a:rPr lang="en-US" sz="2400" b="1" dirty="0">
                <a:solidFill>
                  <a:srgbClr val="FF0000"/>
                </a:solidFill>
              </a:rPr>
              <a:t> </a:t>
            </a:r>
            <a:r>
              <a:rPr lang="en-US" sz="2400" b="1" dirty="0" err="1">
                <a:solidFill>
                  <a:srgbClr val="FF0000"/>
                </a:solidFill>
              </a:rPr>
              <a:t>Programı</a:t>
            </a:r>
            <a:endParaRPr lang="tr-TR" sz="2400" b="1" dirty="0">
              <a:solidFill>
                <a:srgbClr val="FF0000"/>
              </a:solidFill>
            </a:endParaRPr>
          </a:p>
          <a:p>
            <a:pPr algn="just">
              <a:spcAft>
                <a:spcPts val="1200"/>
              </a:spcAft>
              <a:buNone/>
            </a:pPr>
            <a:endParaRPr lang="tr-TR" sz="2000" dirty="0"/>
          </a:p>
        </p:txBody>
      </p:sp>
      <p:pic>
        <p:nvPicPr>
          <p:cNvPr id="2052" name="Picture 4"/>
          <p:cNvPicPr>
            <a:picLocks noChangeAspect="1" noChangeArrowheads="1"/>
          </p:cNvPicPr>
          <p:nvPr/>
        </p:nvPicPr>
        <p:blipFill>
          <a:blip r:embed="rId2" cstate="print"/>
          <a:srcRect/>
          <a:stretch>
            <a:fillRect/>
          </a:stretch>
        </p:blipFill>
        <p:spPr bwMode="auto">
          <a:xfrm>
            <a:off x="395536" y="2276872"/>
            <a:ext cx="8582025" cy="42930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Taşıt Güvenlik Sistemleri</a:t>
            </a:r>
          </a:p>
        </p:txBody>
      </p:sp>
      <p:sp>
        <p:nvSpPr>
          <p:cNvPr id="3" name="2 İçerik Yer Tutucusu"/>
          <p:cNvSpPr>
            <a:spLocks noGrp="1"/>
          </p:cNvSpPr>
          <p:nvPr>
            <p:ph idx="1"/>
          </p:nvPr>
        </p:nvSpPr>
        <p:spPr/>
        <p:txBody>
          <a:bodyPr>
            <a:normAutofit fontScale="70000" lnSpcReduction="20000"/>
          </a:bodyPr>
          <a:lstStyle/>
          <a:p>
            <a:pPr algn="just">
              <a:spcAft>
                <a:spcPts val="1200"/>
              </a:spcAft>
            </a:pPr>
            <a:r>
              <a:rPr lang="tr-TR" dirty="0"/>
              <a:t>Yüz yıllık bir geçmişi olan otomobil sürekli olarak çeşitli teknik gelişmeler geçirmiş ve bu sayede günümüzün taşıtı eskiye göre daha güvenilir, emniyetli, konforlu ve ekonomik hale gelmiştir. </a:t>
            </a:r>
          </a:p>
          <a:p>
            <a:pPr algn="just">
              <a:spcAft>
                <a:spcPts val="1200"/>
              </a:spcAft>
            </a:pPr>
            <a:r>
              <a:rPr lang="tr-TR" dirty="0"/>
              <a:t>Gün geçtikçe araç sayısının artması ve gelişen teknoloji sayesinde artan araç hızları trafik kazalarının sayısını ve şiddetini de artırmıştır. Trafik kazalarının ve etkilerinin azaltılması için, insan, çevre (yol) ve taşıt unsurları üzerinde yoğun çalışmalar yapılmaktadır. </a:t>
            </a:r>
          </a:p>
          <a:p>
            <a:pPr algn="just">
              <a:spcAft>
                <a:spcPts val="1200"/>
              </a:spcAft>
            </a:pPr>
            <a:r>
              <a:rPr lang="tr-TR" dirty="0"/>
              <a:t>Modern taşıtlar sürücünün her türlü bilgi akışını kolayca algılayabilmesine izin verecek şekilde tasarlanmaktadır.</a:t>
            </a:r>
          </a:p>
          <a:p>
            <a:pPr algn="just">
              <a:spcAft>
                <a:spcPts val="1200"/>
              </a:spcAft>
            </a:pPr>
            <a:r>
              <a:rPr lang="tr-TR" dirty="0"/>
              <a:t>Geçmiş yıllarda üretilen taşıtlarla kıyaslandığında, günümüz taşıtlarında kullanılmakta olan aktif ve pasif güvenlik sistemlerinin her geçen gün çeşidi artmaktadır.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229600" cy="5082809"/>
          </a:xfrm>
        </p:spPr>
        <p:txBody>
          <a:bodyPr>
            <a:normAutofit/>
          </a:bodyPr>
          <a:lstStyle/>
          <a:p>
            <a:pPr algn="just">
              <a:spcAft>
                <a:spcPts val="1200"/>
              </a:spcAft>
              <a:buNone/>
            </a:pPr>
            <a:r>
              <a:rPr lang="tr-TR" sz="2400" b="1" dirty="0">
                <a:solidFill>
                  <a:srgbClr val="FF0000"/>
                </a:solidFill>
              </a:rPr>
              <a:t>Dış Aydınlatma Sistemleri</a:t>
            </a:r>
          </a:p>
          <a:p>
            <a:pPr algn="just">
              <a:spcAft>
                <a:spcPts val="1200"/>
              </a:spcAft>
            </a:pPr>
            <a:r>
              <a:rPr lang="tr-TR" sz="2000" dirty="0"/>
              <a:t>Geceleyin veya sisli havalarda yol alırken emniyetli bir sürüş için kaliteli farlara ve dış aydınlatma sistemlerine gereksinim vardır.</a:t>
            </a:r>
          </a:p>
          <a:p>
            <a:pPr algn="just">
              <a:spcAft>
                <a:spcPts val="1200"/>
              </a:spcAft>
            </a:pPr>
            <a:r>
              <a:rPr lang="tr-TR" sz="2000" dirty="0"/>
              <a:t>Taşıtlardaki aydınlatma donanımının şekilleri, özellikleri ve test yöntemleri yönetmeliklerle belirlenmiştir.</a:t>
            </a:r>
          </a:p>
          <a:p>
            <a:pPr lvl="1" algn="just">
              <a:spcAft>
                <a:spcPts val="1200"/>
              </a:spcAft>
            </a:pPr>
            <a:r>
              <a:rPr lang="tr-TR" sz="2000" dirty="0"/>
              <a:t>Bu özellikler:</a:t>
            </a:r>
          </a:p>
          <a:p>
            <a:pPr lvl="1" algn="just">
              <a:spcAft>
                <a:spcPts val="1200"/>
              </a:spcAft>
            </a:pPr>
            <a:r>
              <a:rPr lang="tr-TR" sz="2000" dirty="0"/>
              <a:t>Far menzili </a:t>
            </a:r>
          </a:p>
          <a:p>
            <a:pPr lvl="1" algn="just">
              <a:spcAft>
                <a:spcPts val="1200"/>
              </a:spcAft>
            </a:pPr>
            <a:r>
              <a:rPr lang="tr-TR" sz="2000" dirty="0"/>
              <a:t>Farın geometrik menzili </a:t>
            </a:r>
          </a:p>
          <a:p>
            <a:pPr lvl="1" algn="just">
              <a:spcAft>
                <a:spcPts val="1200"/>
              </a:spcAft>
            </a:pPr>
            <a:r>
              <a:rPr lang="tr-TR" sz="2000" dirty="0"/>
              <a:t>Görüş uzaklığı </a:t>
            </a:r>
          </a:p>
          <a:p>
            <a:pPr lvl="1" algn="just">
              <a:spcAft>
                <a:spcPts val="1200"/>
              </a:spcAft>
            </a:pPr>
            <a:r>
              <a:rPr lang="tr-TR" sz="2000" dirty="0"/>
              <a:t>Fizyolojik kamaşma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484784"/>
            <a:ext cx="8229600" cy="792088"/>
          </a:xfrm>
        </p:spPr>
        <p:txBody>
          <a:bodyPr>
            <a:normAutofit/>
          </a:bodyPr>
          <a:lstStyle/>
          <a:p>
            <a:pPr algn="just">
              <a:spcAft>
                <a:spcPts val="1200"/>
              </a:spcAft>
              <a:buNone/>
            </a:pPr>
            <a:r>
              <a:rPr lang="tr-TR" sz="2400" b="1" dirty="0" err="1">
                <a:solidFill>
                  <a:srgbClr val="FF0000"/>
                </a:solidFill>
              </a:rPr>
              <a:t>Adaptif</a:t>
            </a:r>
            <a:r>
              <a:rPr lang="tr-TR" sz="2400" b="1" dirty="0">
                <a:solidFill>
                  <a:srgbClr val="FF0000"/>
                </a:solidFill>
              </a:rPr>
              <a:t> Far Sistemi</a:t>
            </a:r>
          </a:p>
        </p:txBody>
      </p:sp>
      <p:pic>
        <p:nvPicPr>
          <p:cNvPr id="3075" name="Picture 3"/>
          <p:cNvPicPr>
            <a:picLocks noChangeAspect="1" noChangeArrowheads="1"/>
          </p:cNvPicPr>
          <p:nvPr/>
        </p:nvPicPr>
        <p:blipFill>
          <a:blip r:embed="rId2" cstate="print"/>
          <a:srcRect/>
          <a:stretch>
            <a:fillRect/>
          </a:stretch>
        </p:blipFill>
        <p:spPr bwMode="auto">
          <a:xfrm>
            <a:off x="683568" y="1981928"/>
            <a:ext cx="7920880" cy="487607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229600" cy="5082809"/>
          </a:xfrm>
        </p:spPr>
        <p:txBody>
          <a:bodyPr>
            <a:normAutofit/>
          </a:bodyPr>
          <a:lstStyle/>
          <a:p>
            <a:pPr algn="just">
              <a:spcAft>
                <a:spcPts val="1200"/>
              </a:spcAft>
              <a:buNone/>
            </a:pPr>
            <a:r>
              <a:rPr lang="tr-TR" sz="2400" b="1" dirty="0">
                <a:solidFill>
                  <a:srgbClr val="FF0000"/>
                </a:solidFill>
              </a:rPr>
              <a:t>Ergonomik İç Dizayn ve Sistemleri</a:t>
            </a:r>
          </a:p>
          <a:p>
            <a:pPr algn="just">
              <a:spcAft>
                <a:spcPts val="1200"/>
              </a:spcAft>
            </a:pPr>
            <a:r>
              <a:rPr lang="tr-TR" sz="2000" dirty="0"/>
              <a:t>Güvenli bir sürüş için sürücünün kontrol paneline ,göstergelere ve düğmelere minimum dikkat sarf etmesi gerekir. Böylece sürücünün ilgisini yoldan ayırmayarak, kaza </a:t>
            </a:r>
            <a:r>
              <a:rPr lang="tr-TR" sz="2000" dirty="0" err="1"/>
              <a:t>rsikini</a:t>
            </a:r>
            <a:r>
              <a:rPr lang="tr-TR" sz="2000" dirty="0"/>
              <a:t> en aza düşürür. </a:t>
            </a:r>
          </a:p>
          <a:p>
            <a:pPr algn="just">
              <a:spcAft>
                <a:spcPts val="1200"/>
              </a:spcAft>
              <a:buNone/>
            </a:pPr>
            <a:r>
              <a:rPr lang="tr-TR" sz="2000" b="1" dirty="0"/>
              <a:t>	Sanal Gösterge Paneli </a:t>
            </a:r>
          </a:p>
          <a:p>
            <a:pPr algn="just">
              <a:spcAft>
                <a:spcPts val="1200"/>
              </a:spcAft>
            </a:pPr>
            <a:r>
              <a:rPr lang="tr-TR" sz="2000" dirty="0"/>
              <a:t>Sanal gösterge paneli üzerinde bilgileri holografik ayna sistemi sayesinde sürücünün doğrudan görebileceği şekilde yansıtır. Sürücü gösterge panelini sanal olarak ön camda ve birkaç metre ötede görür. Standart gösterge panellerine göre sürüş güvenliği açısından bazı avantajları vardır: </a:t>
            </a:r>
          </a:p>
          <a:p>
            <a:pPr lvl="1" algn="just">
              <a:spcAft>
                <a:spcPts val="1200"/>
              </a:spcAft>
            </a:pPr>
            <a:r>
              <a:rPr lang="tr-TR" sz="1600" dirty="0"/>
              <a:t>Sürüş için sürücünün bilgileri alması için gözlerini yoldan ayırması gerekmemektedir. </a:t>
            </a:r>
          </a:p>
          <a:p>
            <a:pPr lvl="1" algn="just">
              <a:spcAft>
                <a:spcPts val="1200"/>
              </a:spcAft>
            </a:pPr>
            <a:r>
              <a:rPr lang="tr-TR" sz="1600" dirty="0"/>
              <a:t>Gösterge panelini görmek uğruna katlanılan konforsuz oturma ve bakış şekilleri yoktur.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229600" cy="5082809"/>
          </a:xfrm>
        </p:spPr>
        <p:txBody>
          <a:bodyPr>
            <a:normAutofit fontScale="92500" lnSpcReduction="10000"/>
          </a:bodyPr>
          <a:lstStyle/>
          <a:p>
            <a:pPr algn="just">
              <a:spcAft>
                <a:spcPts val="1200"/>
              </a:spcAft>
              <a:buNone/>
            </a:pPr>
            <a:r>
              <a:rPr lang="tr-TR" sz="2400" b="1" dirty="0">
                <a:solidFill>
                  <a:srgbClr val="FF0000"/>
                </a:solidFill>
              </a:rPr>
              <a:t>Ergonomik İç Dizayn ve Sistemleri</a:t>
            </a:r>
          </a:p>
          <a:p>
            <a:pPr algn="just">
              <a:spcAft>
                <a:spcPts val="1200"/>
              </a:spcAft>
              <a:buNone/>
            </a:pPr>
            <a:r>
              <a:rPr lang="tr-TR" sz="2000" b="1" dirty="0"/>
              <a:t>	Geniş Görüş Açısı ve Görüntü Sistemleri </a:t>
            </a:r>
          </a:p>
          <a:p>
            <a:pPr algn="just">
              <a:spcAft>
                <a:spcPts val="1200"/>
              </a:spcAft>
            </a:pPr>
            <a:r>
              <a:rPr lang="tr-TR" sz="2000" dirty="0"/>
              <a:t>Sürücünün çevrede gelişen olayları algılamasını, her koşulda yolun her ayrıntısını görmesini kolaylaştıran ,kaza riskini en aza indiren ve güvenli bir sürüş elde eden sistemlerdir.</a:t>
            </a:r>
          </a:p>
          <a:p>
            <a:pPr algn="just">
              <a:spcAft>
                <a:spcPts val="1200"/>
              </a:spcAft>
            </a:pPr>
            <a:r>
              <a:rPr lang="tr-TR" sz="2000" dirty="0"/>
              <a:t>Ayna sistemleri, sürücünün en etkili şekilde ve minimum eforla kullanmasını sağlayan sistemlerdir. Sürücünün önden, arkadan ve yanlardan yol durumu hakkındaki bilgileri devamlı olarak gözetlemesine imkan sağlarlar. </a:t>
            </a:r>
          </a:p>
          <a:p>
            <a:pPr algn="just">
              <a:spcAft>
                <a:spcPts val="1200"/>
              </a:spcAft>
            </a:pPr>
            <a:r>
              <a:rPr lang="tr-TR" sz="2000" dirty="0"/>
              <a:t>Karşılaşılan karmaşık trafik ortamında, sürücü herhangi bir kazaya karışmamak için dikkatle önünü gözetlediği gibi sağını, solunu ve arkasını da görüp taşıtı kontrol etmelidir. Gelişmiş ayna sistemlerine örnek olarak;</a:t>
            </a:r>
          </a:p>
          <a:p>
            <a:pPr lvl="1" algn="just">
              <a:spcAft>
                <a:spcPts val="1200"/>
              </a:spcAft>
            </a:pPr>
            <a:r>
              <a:rPr lang="tr-TR" sz="1600" dirty="0"/>
              <a:t>Kendinden kararan iç dikiz aynası </a:t>
            </a:r>
          </a:p>
          <a:p>
            <a:pPr lvl="1" algn="just">
              <a:spcAft>
                <a:spcPts val="1200"/>
              </a:spcAft>
            </a:pPr>
            <a:r>
              <a:rPr lang="tr-TR" sz="1600" dirty="0"/>
              <a:t>Isıtmalı yan dikiz aynaları </a:t>
            </a:r>
          </a:p>
          <a:p>
            <a:pPr lvl="1" algn="just">
              <a:spcAft>
                <a:spcPts val="1200"/>
              </a:spcAft>
            </a:pPr>
            <a:r>
              <a:rPr lang="tr-TR" sz="1600" dirty="0"/>
              <a:t>Elektrikli dış dikiz aynaları  verilebilir.</a:t>
            </a:r>
          </a:p>
          <a:p>
            <a:pPr algn="just">
              <a:spcAft>
                <a:spcPts val="1200"/>
              </a:spcAft>
            </a:pPr>
            <a:endParaRPr lang="tr-TR"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36512" y="1484784"/>
            <a:ext cx="5040560" cy="5373216"/>
          </a:xfrm>
        </p:spPr>
        <p:txBody>
          <a:bodyPr>
            <a:normAutofit/>
          </a:bodyPr>
          <a:lstStyle/>
          <a:p>
            <a:pPr algn="just">
              <a:spcAft>
                <a:spcPts val="1200"/>
              </a:spcAft>
              <a:buNone/>
            </a:pPr>
            <a:r>
              <a:rPr lang="tr-TR" sz="2400" b="1" dirty="0">
                <a:solidFill>
                  <a:srgbClr val="FF0000"/>
                </a:solidFill>
              </a:rPr>
              <a:t>Ergonomik İç Dizayn ve Sistemleri</a:t>
            </a:r>
          </a:p>
          <a:p>
            <a:pPr algn="just">
              <a:spcAft>
                <a:spcPts val="1200"/>
              </a:spcAft>
              <a:buNone/>
            </a:pPr>
            <a:r>
              <a:rPr lang="tr-TR" sz="2000" b="1" dirty="0"/>
              <a:t>	Geniş Görüş Açısı ve Görüntü Sistemleri </a:t>
            </a:r>
          </a:p>
          <a:p>
            <a:r>
              <a:rPr lang="tr-TR" sz="2000" dirty="0"/>
              <a:t>Geniş görüş açısı ve görüntü sağlayan diğer sistemler ise: </a:t>
            </a:r>
          </a:p>
          <a:p>
            <a:pPr lvl="1"/>
            <a:r>
              <a:rPr lang="tr-TR" sz="2000" dirty="0"/>
              <a:t>Buğulanmayı önleme sistemi </a:t>
            </a:r>
          </a:p>
          <a:p>
            <a:pPr lvl="1"/>
            <a:r>
              <a:rPr lang="tr-TR" sz="2000" dirty="0"/>
              <a:t>Soğuk hava gösterge sistemi </a:t>
            </a:r>
          </a:p>
          <a:p>
            <a:pPr lvl="1"/>
            <a:r>
              <a:rPr lang="tr-TR" sz="2000" dirty="0"/>
              <a:t>Yol yüzey durum gösterge sistemi </a:t>
            </a:r>
          </a:p>
          <a:p>
            <a:pPr lvl="1"/>
            <a:r>
              <a:rPr lang="tr-TR" sz="2000" dirty="0"/>
              <a:t>Gece görüş arttırma sistemi: </a:t>
            </a:r>
            <a:br>
              <a:rPr lang="tr-TR" sz="2000" dirty="0"/>
            </a:br>
            <a:r>
              <a:rPr lang="tr-TR" sz="2000" dirty="0"/>
              <a:t>Gece yolculuğunda sürücülerin görüş mesafesi dışında olan ve sağ veya soldan ani olarak çıkacak canlı veya cansız nesneleri algılayarak sürücüyü sesli ,ışıklı veya görüntülü olarak uyaran sistemdir. </a:t>
            </a:r>
          </a:p>
          <a:p>
            <a:pPr lvl="1" algn="just">
              <a:spcAft>
                <a:spcPts val="1200"/>
              </a:spcAft>
            </a:pPr>
            <a:endParaRPr lang="tr-TR" sz="2000" dirty="0"/>
          </a:p>
        </p:txBody>
      </p:sp>
      <p:pic>
        <p:nvPicPr>
          <p:cNvPr id="4099" name="Picture 3"/>
          <p:cNvPicPr>
            <a:picLocks noChangeAspect="1" noChangeArrowheads="1"/>
          </p:cNvPicPr>
          <p:nvPr/>
        </p:nvPicPr>
        <p:blipFill>
          <a:blip r:embed="rId2" cstate="print"/>
          <a:srcRect/>
          <a:stretch>
            <a:fillRect/>
          </a:stretch>
        </p:blipFill>
        <p:spPr bwMode="auto">
          <a:xfrm>
            <a:off x="4932040" y="2708920"/>
            <a:ext cx="4153297" cy="292913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363272" cy="5082809"/>
          </a:xfrm>
        </p:spPr>
        <p:txBody>
          <a:bodyPr>
            <a:normAutofit fontScale="92500" lnSpcReduction="20000"/>
          </a:bodyPr>
          <a:lstStyle/>
          <a:p>
            <a:pPr algn="just">
              <a:spcAft>
                <a:spcPts val="1200"/>
              </a:spcAft>
              <a:buNone/>
            </a:pPr>
            <a:r>
              <a:rPr lang="tr-TR" sz="2400" b="1" dirty="0">
                <a:solidFill>
                  <a:srgbClr val="FF0000"/>
                </a:solidFill>
              </a:rPr>
              <a:t>Tekerlek ve Lastik Sistemleri</a:t>
            </a:r>
          </a:p>
          <a:p>
            <a:pPr algn="just">
              <a:spcAft>
                <a:spcPts val="1200"/>
              </a:spcAft>
            </a:pPr>
            <a:r>
              <a:rPr lang="tr-TR" sz="2000" dirty="0"/>
              <a:t>Lastik kauçuk ,</a:t>
            </a:r>
            <a:r>
              <a:rPr lang="tr-TR" sz="2000" dirty="0" err="1"/>
              <a:t>kord</a:t>
            </a:r>
            <a:r>
              <a:rPr lang="tr-TR" sz="2000" dirty="0"/>
              <a:t> bezi ve çelik tellerin birleşiminden oluşan ve aracın yer ile temasını sağlayan tek ve en önemli parçadır.</a:t>
            </a:r>
          </a:p>
          <a:p>
            <a:pPr algn="just">
              <a:spcAft>
                <a:spcPts val="1200"/>
              </a:spcAft>
            </a:pPr>
            <a:r>
              <a:rPr lang="tr-TR" sz="2000" dirty="0"/>
              <a:t>Lastikler taşıtla yol arasındaki tek bağlantıdır. Bu yüzden her türlü yol durumu için ayrı ayrı lastiklerin kullanılması üretici firmalar tarafından belirtilmektedir. </a:t>
            </a:r>
          </a:p>
          <a:p>
            <a:pPr algn="just">
              <a:spcAft>
                <a:spcPts val="1200"/>
              </a:spcAft>
            </a:pPr>
            <a:r>
              <a:rPr lang="tr-TR" sz="2000" dirty="0"/>
              <a:t>Yağmur lastikleri ,kuru yol lastikleri, arazi lastikleri gibi çeşitleri vardır. Sürüş güvenliği açısından lastikler hayati önem taşır. Yanlış basınç uygulanmış bir lastik kötü yol tutuşa ve fren mesafesinin uzamasına neden olacağı gibi ,balans bozukluğu bulunan bir lastik de yolla teması azaltıp hayati tehlikeye neden olabilir. </a:t>
            </a:r>
          </a:p>
          <a:p>
            <a:pPr algn="just">
              <a:spcAft>
                <a:spcPts val="1200"/>
              </a:spcAft>
            </a:pPr>
            <a:r>
              <a:rPr lang="tr-TR" sz="2000" dirty="0"/>
              <a:t>Lastik çeşitleri:</a:t>
            </a:r>
          </a:p>
          <a:p>
            <a:pPr lvl="1" algn="just"/>
            <a:r>
              <a:rPr lang="tr-TR" sz="2000" dirty="0"/>
              <a:t> Konvansiyonel lastik </a:t>
            </a:r>
          </a:p>
          <a:p>
            <a:pPr lvl="1" algn="just"/>
            <a:r>
              <a:rPr lang="tr-TR" sz="2000" dirty="0" err="1"/>
              <a:t>Radyal</a:t>
            </a:r>
            <a:r>
              <a:rPr lang="tr-TR" sz="2000" dirty="0"/>
              <a:t> lastik </a:t>
            </a:r>
          </a:p>
          <a:p>
            <a:pPr lvl="1" algn="just"/>
            <a:r>
              <a:rPr lang="tr-TR" sz="2000" dirty="0"/>
              <a:t>Çelik kuşaklı </a:t>
            </a:r>
            <a:r>
              <a:rPr lang="tr-TR" sz="2000" dirty="0" err="1"/>
              <a:t>radyal</a:t>
            </a:r>
            <a:r>
              <a:rPr lang="tr-TR" sz="2000" dirty="0"/>
              <a:t> lastik </a:t>
            </a:r>
          </a:p>
          <a:p>
            <a:pPr lvl="1" algn="just"/>
            <a:r>
              <a:rPr lang="tr-TR" sz="2000" dirty="0"/>
              <a:t>Kış lastikleri </a:t>
            </a:r>
          </a:p>
          <a:p>
            <a:pPr lvl="1" algn="just"/>
            <a:r>
              <a:rPr lang="tr-TR" sz="2000" dirty="0"/>
              <a:t>Yüksek performanslı lastikler </a:t>
            </a:r>
          </a:p>
          <a:p>
            <a:pPr algn="just">
              <a:spcAft>
                <a:spcPts val="1200"/>
              </a:spcAft>
              <a:buNone/>
            </a:pPr>
            <a:endParaRPr lang="tr-TR"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363272" cy="5082809"/>
          </a:xfrm>
        </p:spPr>
        <p:txBody>
          <a:bodyPr>
            <a:normAutofit/>
          </a:bodyPr>
          <a:lstStyle/>
          <a:p>
            <a:pPr algn="just">
              <a:spcAft>
                <a:spcPts val="1200"/>
              </a:spcAft>
              <a:buNone/>
            </a:pPr>
            <a:r>
              <a:rPr lang="tr-TR" sz="2400" b="1" dirty="0">
                <a:solidFill>
                  <a:srgbClr val="FF0000"/>
                </a:solidFill>
              </a:rPr>
              <a:t>Park Yardımcı Sistemleri </a:t>
            </a:r>
          </a:p>
          <a:p>
            <a:pPr algn="just">
              <a:spcAft>
                <a:spcPts val="1200"/>
              </a:spcAft>
            </a:pPr>
            <a:r>
              <a:rPr lang="tr-TR" sz="2000" dirty="0"/>
              <a:t>Park yardımcı sistemi, taşıt ile en yakın engel arasındaki mesafeyi ölçen ve bu mesafe hakkında doğru olarak karar vermek için sürücüye görsel ve işitsel sinyal veren bir sistemdir.</a:t>
            </a:r>
          </a:p>
          <a:p>
            <a:pPr algn="just">
              <a:spcAft>
                <a:spcPts val="1200"/>
              </a:spcAft>
            </a:pPr>
            <a:r>
              <a:rPr lang="tr-TR" sz="2000" dirty="0"/>
              <a:t>Sistem, çamurluk üzerine yerleştirilmiş ses üstü algılayıcılar, gözetim modülü ve arka camın görüntü alanı içindeki gösterge biriminden oluşmaktadır. </a:t>
            </a:r>
            <a:endParaRPr lang="tr-TR" sz="1600" dirty="0"/>
          </a:p>
        </p:txBody>
      </p:sp>
      <p:pic>
        <p:nvPicPr>
          <p:cNvPr id="5122" name="Picture 2"/>
          <p:cNvPicPr>
            <a:picLocks noChangeAspect="1" noChangeArrowheads="1"/>
          </p:cNvPicPr>
          <p:nvPr/>
        </p:nvPicPr>
        <p:blipFill>
          <a:blip r:embed="rId2" cstate="print"/>
          <a:srcRect t="9450"/>
          <a:stretch>
            <a:fillRect/>
          </a:stretch>
        </p:blipFill>
        <p:spPr bwMode="auto">
          <a:xfrm>
            <a:off x="1776536" y="4248639"/>
            <a:ext cx="5675784" cy="25647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363272" cy="5082809"/>
          </a:xfrm>
        </p:spPr>
        <p:txBody>
          <a:bodyPr>
            <a:normAutofit/>
          </a:bodyPr>
          <a:lstStyle/>
          <a:p>
            <a:pPr algn="just">
              <a:spcAft>
                <a:spcPts val="1200"/>
              </a:spcAft>
              <a:buNone/>
            </a:pPr>
            <a:r>
              <a:rPr lang="tr-TR" sz="2400" b="1" dirty="0">
                <a:solidFill>
                  <a:srgbClr val="FF0000"/>
                </a:solidFill>
              </a:rPr>
              <a:t>Hız Kontrol Sistemleri </a:t>
            </a:r>
          </a:p>
          <a:p>
            <a:pPr algn="just">
              <a:spcAft>
                <a:spcPts val="1200"/>
              </a:spcAft>
            </a:pPr>
            <a:r>
              <a:rPr lang="tr-TR" sz="2000" b="1" dirty="0"/>
              <a:t>Hız kontrol sistemi (</a:t>
            </a:r>
            <a:r>
              <a:rPr lang="tr-TR" sz="2000" b="1" dirty="0" err="1"/>
              <a:t>cruise</a:t>
            </a:r>
            <a:r>
              <a:rPr lang="tr-TR" sz="2000" b="1" dirty="0"/>
              <a:t> </a:t>
            </a:r>
            <a:r>
              <a:rPr lang="tr-TR" sz="2000" b="1" dirty="0" err="1"/>
              <a:t>control</a:t>
            </a:r>
            <a:r>
              <a:rPr lang="tr-TR" sz="2000" b="1" dirty="0"/>
              <a:t>) </a:t>
            </a:r>
            <a:r>
              <a:rPr lang="tr-TR" sz="2000" dirty="0"/>
              <a:t>özellikle şehirlerarası trafikte ,aracın sabit bir hızda seyrini mümkün kılan bir yardımcı sistemdir. </a:t>
            </a:r>
          </a:p>
          <a:p>
            <a:pPr algn="just">
              <a:spcAft>
                <a:spcPts val="1200"/>
              </a:spcAft>
            </a:pPr>
            <a:r>
              <a:rPr lang="tr-TR" sz="2000" dirty="0"/>
              <a:t>Trafiğin yoğun olmadığı otoyol vb. yollarda sürücü ,izin verilen azami hızı geçmemek için bir gözü hız göstergesinde taşıt hızını sabit tutmaya çalışmaktadır. Özellikle yol eğiminin değişmesiyle hızı düzeltmek için gaz pedalına müdahale ihtiyacı duymaktadır. </a:t>
            </a:r>
          </a:p>
          <a:p>
            <a:pPr algn="just">
              <a:spcAft>
                <a:spcPts val="1200"/>
              </a:spcAft>
            </a:pPr>
            <a:r>
              <a:rPr lang="tr-TR" sz="2000" dirty="0"/>
              <a:t>Hız kontrol sistemi sürücüyü bu zahmetten kurtarmak amacıyla tasarlanmıştır. </a:t>
            </a:r>
          </a:p>
          <a:p>
            <a:pPr algn="just">
              <a:spcAft>
                <a:spcPts val="1200"/>
              </a:spcAft>
            </a:pPr>
            <a:r>
              <a:rPr lang="tr-TR" sz="2000" dirty="0"/>
              <a:t>İstenen hız butonlarla ayarlanmakta ve gaza ya da frene basılması durumunda anında devreden çıkmaktadır.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363272" cy="5082809"/>
          </a:xfrm>
        </p:spPr>
        <p:txBody>
          <a:bodyPr>
            <a:normAutofit/>
          </a:bodyPr>
          <a:lstStyle/>
          <a:p>
            <a:pPr algn="just">
              <a:spcAft>
                <a:spcPts val="1200"/>
              </a:spcAft>
              <a:buNone/>
            </a:pPr>
            <a:r>
              <a:rPr lang="tr-TR" sz="2400" b="1" dirty="0">
                <a:solidFill>
                  <a:srgbClr val="FF0000"/>
                </a:solidFill>
              </a:rPr>
              <a:t>Hız Kontrol Sistemleri </a:t>
            </a:r>
          </a:p>
          <a:p>
            <a:pPr algn="just">
              <a:spcAft>
                <a:spcPts val="1200"/>
              </a:spcAft>
            </a:pPr>
            <a:r>
              <a:rPr lang="tr-TR" sz="2000" b="1" dirty="0"/>
              <a:t>Akıllı hız kontrol sistemi: </a:t>
            </a:r>
            <a:r>
              <a:rPr lang="tr-TR" sz="2000" dirty="0"/>
              <a:t>Akıllı hız kontrol sistemi ise yukarıdaki sisteme ilave olarak, önünde seyreden diğer taşıtları algılayan ve aracın hızını buna göre ayarlayan bir sistemdir. Akıllı hız kontrol sisteminin hedefi öndeki taşıtla arada emniyetli bir mesafenin bırakılmasıdır. Bu amaçla öndeki aracın göreceli hızı ve aradaki mesafe sürekli ölçülür. Yine gaz veya frene basılması durumunda devreden çıkmaktadır. </a:t>
            </a:r>
            <a:endParaRPr lang="tr-TR" sz="1600" dirty="0"/>
          </a:p>
        </p:txBody>
      </p:sp>
      <p:pic>
        <p:nvPicPr>
          <p:cNvPr id="6146" name="Picture 2"/>
          <p:cNvPicPr>
            <a:picLocks noChangeAspect="1" noChangeArrowheads="1"/>
          </p:cNvPicPr>
          <p:nvPr/>
        </p:nvPicPr>
        <p:blipFill>
          <a:blip r:embed="rId2" cstate="print"/>
          <a:srcRect/>
          <a:stretch>
            <a:fillRect/>
          </a:stretch>
        </p:blipFill>
        <p:spPr bwMode="auto">
          <a:xfrm>
            <a:off x="971600" y="4221088"/>
            <a:ext cx="3172434" cy="237626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644008" y="4201449"/>
            <a:ext cx="3600400" cy="239590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363272" cy="5082809"/>
          </a:xfrm>
        </p:spPr>
        <p:txBody>
          <a:bodyPr>
            <a:normAutofit/>
          </a:bodyPr>
          <a:lstStyle/>
          <a:p>
            <a:pPr algn="just">
              <a:spcAft>
                <a:spcPts val="1200"/>
              </a:spcAft>
              <a:buNone/>
            </a:pPr>
            <a:r>
              <a:rPr lang="tr-TR" sz="2400" b="1" dirty="0">
                <a:solidFill>
                  <a:srgbClr val="FF0000"/>
                </a:solidFill>
              </a:rPr>
              <a:t>Kör Nokta Uyarı Sistemi</a:t>
            </a:r>
          </a:p>
          <a:p>
            <a:pPr algn="just">
              <a:spcAft>
                <a:spcPts val="1200"/>
              </a:spcAft>
            </a:pPr>
            <a:r>
              <a:rPr lang="tr-TR" sz="2000" dirty="0"/>
              <a:t>Sistemde kullanılan </a:t>
            </a:r>
            <a:r>
              <a:rPr lang="tr-TR" sz="2000" dirty="0" err="1"/>
              <a:t>sensörler</a:t>
            </a:r>
            <a:r>
              <a:rPr lang="tr-TR" sz="2000" dirty="0"/>
              <a:t>, 6 metreye kadar arka ve taşıtın yan tarafındaki bitişik yolu izlemektedirler. </a:t>
            </a:r>
          </a:p>
          <a:p>
            <a:pPr algn="just">
              <a:spcAft>
                <a:spcPts val="1200"/>
              </a:spcAft>
            </a:pPr>
            <a:r>
              <a:rPr lang="tr-TR" sz="2000" dirty="0"/>
              <a:t>Kör noktada araç olması durumunda sürücüye bilgi verir. </a:t>
            </a:r>
            <a:endParaRPr lang="tr-TR" sz="1600" dirty="0"/>
          </a:p>
        </p:txBody>
      </p:sp>
      <p:pic>
        <p:nvPicPr>
          <p:cNvPr id="7170" name="Picture 2"/>
          <p:cNvPicPr>
            <a:picLocks noChangeAspect="1" noChangeArrowheads="1"/>
          </p:cNvPicPr>
          <p:nvPr/>
        </p:nvPicPr>
        <p:blipFill>
          <a:blip r:embed="rId2" cstate="print"/>
          <a:srcRect/>
          <a:stretch>
            <a:fillRect/>
          </a:stretch>
        </p:blipFill>
        <p:spPr bwMode="auto">
          <a:xfrm>
            <a:off x="2627784" y="3501008"/>
            <a:ext cx="4032448" cy="30243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Tarihsel Gelişim</a:t>
            </a:r>
            <a:endParaRPr lang="tr-TR" dirty="0"/>
          </a:p>
        </p:txBody>
      </p:sp>
      <p:sp>
        <p:nvSpPr>
          <p:cNvPr id="3" name="2 İçerik Yer Tutucusu"/>
          <p:cNvSpPr>
            <a:spLocks noGrp="1"/>
          </p:cNvSpPr>
          <p:nvPr>
            <p:ph idx="1"/>
          </p:nvPr>
        </p:nvSpPr>
        <p:spPr>
          <a:xfrm>
            <a:off x="457200" y="1775191"/>
            <a:ext cx="8229600" cy="4894169"/>
          </a:xfrm>
        </p:spPr>
        <p:txBody>
          <a:bodyPr>
            <a:normAutofit fontScale="70000" lnSpcReduction="20000"/>
          </a:bodyPr>
          <a:lstStyle/>
          <a:p>
            <a:pPr algn="just">
              <a:spcAft>
                <a:spcPts val="600"/>
              </a:spcAft>
            </a:pPr>
            <a:r>
              <a:rPr lang="tr-TR" b="1" dirty="0"/>
              <a:t>1899: </a:t>
            </a:r>
            <a:r>
              <a:rPr lang="tr-TR" b="1" dirty="0">
                <a:solidFill>
                  <a:srgbClr val="FF0000"/>
                </a:solidFill>
              </a:rPr>
              <a:t>İlk kayıtlı trafik kazası </a:t>
            </a:r>
            <a:r>
              <a:rPr lang="tr-TR" dirty="0"/>
              <a:t>olmuştur. HH. </a:t>
            </a:r>
            <a:r>
              <a:rPr lang="tr-TR" dirty="0" err="1"/>
              <a:t>Bliss’e</a:t>
            </a:r>
            <a:r>
              <a:rPr lang="tr-TR" dirty="0"/>
              <a:t> </a:t>
            </a:r>
            <a:r>
              <a:rPr lang="tr-TR" dirty="0" err="1"/>
              <a:t>Newyork</a:t>
            </a:r>
            <a:r>
              <a:rPr lang="tr-TR" dirty="0"/>
              <a:t> eyaletinde bir çekici tarafından çarpılır ve ölür. </a:t>
            </a:r>
          </a:p>
          <a:p>
            <a:pPr algn="just">
              <a:spcAft>
                <a:spcPts val="600"/>
              </a:spcAft>
            </a:pPr>
            <a:r>
              <a:rPr lang="tr-TR" b="1" dirty="0"/>
              <a:t>1901: </a:t>
            </a:r>
            <a:r>
              <a:rPr lang="tr-TR" dirty="0"/>
              <a:t>Otomobillerde ilk kez </a:t>
            </a:r>
            <a:r>
              <a:rPr lang="tr-TR" b="1" dirty="0">
                <a:solidFill>
                  <a:srgbClr val="FF0000"/>
                </a:solidFill>
              </a:rPr>
              <a:t>kilometre göstergesi </a:t>
            </a:r>
            <a:r>
              <a:rPr lang="tr-TR" dirty="0"/>
              <a:t>kullanılmıştır. </a:t>
            </a:r>
          </a:p>
          <a:p>
            <a:pPr algn="just">
              <a:spcAft>
                <a:spcPts val="600"/>
              </a:spcAft>
            </a:pPr>
            <a:r>
              <a:rPr lang="tr-TR" b="1" dirty="0"/>
              <a:t>1914: </a:t>
            </a:r>
            <a:r>
              <a:rPr lang="tr-TR" dirty="0"/>
              <a:t>Detroit’te ilk kez trafik kontrolü için </a:t>
            </a:r>
            <a:r>
              <a:rPr lang="tr-TR" b="1" dirty="0">
                <a:solidFill>
                  <a:srgbClr val="FF0000"/>
                </a:solidFill>
              </a:rPr>
              <a:t>‘dur’ işareti </a:t>
            </a:r>
            <a:r>
              <a:rPr lang="tr-TR" dirty="0"/>
              <a:t>kullanılmaya başlanmıştır. </a:t>
            </a:r>
          </a:p>
          <a:p>
            <a:pPr algn="just">
              <a:spcAft>
                <a:spcPts val="600"/>
              </a:spcAft>
            </a:pPr>
            <a:r>
              <a:rPr lang="tr-TR" b="1" dirty="0"/>
              <a:t>1919: </a:t>
            </a:r>
            <a:r>
              <a:rPr lang="tr-TR" dirty="0"/>
              <a:t>Detroit’te </a:t>
            </a:r>
            <a:r>
              <a:rPr lang="tr-TR" b="1" dirty="0">
                <a:solidFill>
                  <a:srgbClr val="FF0000"/>
                </a:solidFill>
              </a:rPr>
              <a:t>üç renkli trafik ışıkları </a:t>
            </a:r>
            <a:r>
              <a:rPr lang="tr-TR" dirty="0"/>
              <a:t>kullanılmaya başlanmıştır. </a:t>
            </a:r>
          </a:p>
          <a:p>
            <a:pPr algn="just">
              <a:spcAft>
                <a:spcPts val="600"/>
              </a:spcAft>
            </a:pPr>
            <a:r>
              <a:rPr lang="tr-TR" b="1" dirty="0"/>
              <a:t>1924:</a:t>
            </a:r>
            <a:r>
              <a:rPr lang="tr-TR" dirty="0"/>
              <a:t> </a:t>
            </a:r>
            <a:r>
              <a:rPr lang="tr-TR" dirty="0" err="1"/>
              <a:t>Cadillach</a:t>
            </a:r>
            <a:r>
              <a:rPr lang="tr-TR" dirty="0"/>
              <a:t> otomobillerinde ilk kez standart ekipman olarak mikalı </a:t>
            </a:r>
            <a:r>
              <a:rPr lang="tr-TR" b="1" dirty="0">
                <a:solidFill>
                  <a:srgbClr val="FF0000"/>
                </a:solidFill>
              </a:rPr>
              <a:t>güvenlik camı </a:t>
            </a:r>
            <a:r>
              <a:rPr lang="tr-TR" dirty="0"/>
              <a:t>kullanılmıştır. </a:t>
            </a:r>
          </a:p>
          <a:p>
            <a:pPr algn="just">
              <a:spcAft>
                <a:spcPts val="600"/>
              </a:spcAft>
            </a:pPr>
            <a:r>
              <a:rPr lang="tr-TR" b="1" dirty="0"/>
              <a:t>1925:</a:t>
            </a:r>
            <a:r>
              <a:rPr lang="tr-TR" dirty="0"/>
              <a:t> </a:t>
            </a:r>
            <a:r>
              <a:rPr lang="tr-TR" dirty="0" err="1"/>
              <a:t>Delco</a:t>
            </a:r>
            <a:r>
              <a:rPr lang="tr-TR" dirty="0"/>
              <a:t>-</a:t>
            </a:r>
            <a:r>
              <a:rPr lang="tr-TR" dirty="0" err="1"/>
              <a:t>Remy</a:t>
            </a:r>
            <a:r>
              <a:rPr lang="tr-TR" dirty="0"/>
              <a:t> ilk </a:t>
            </a:r>
            <a:r>
              <a:rPr lang="tr-TR" b="1" dirty="0">
                <a:solidFill>
                  <a:srgbClr val="FF0000"/>
                </a:solidFill>
              </a:rPr>
              <a:t>elektrik kumandalı sileceği </a:t>
            </a:r>
            <a:r>
              <a:rPr lang="tr-TR" dirty="0"/>
              <a:t>üretti. Üretilen silecek hızı motor hızından bağımsızdı.</a:t>
            </a:r>
          </a:p>
          <a:p>
            <a:pPr algn="just">
              <a:spcAft>
                <a:spcPts val="600"/>
              </a:spcAft>
            </a:pPr>
            <a:r>
              <a:rPr lang="tr-TR" b="1" dirty="0"/>
              <a:t>1930:</a:t>
            </a:r>
            <a:r>
              <a:rPr lang="tr-TR" dirty="0"/>
              <a:t> GM (General </a:t>
            </a:r>
            <a:r>
              <a:rPr lang="tr-TR" dirty="0" err="1"/>
              <a:t>Motors</a:t>
            </a:r>
            <a:r>
              <a:rPr lang="tr-TR" dirty="0"/>
              <a:t>) tarafından ilk </a:t>
            </a:r>
            <a:r>
              <a:rPr lang="tr-TR" b="1" dirty="0">
                <a:solidFill>
                  <a:srgbClr val="FF0000"/>
                </a:solidFill>
              </a:rPr>
              <a:t>elektrikli dönüş sinyali </a:t>
            </a:r>
            <a:r>
              <a:rPr lang="tr-TR" dirty="0"/>
              <a:t>geliştirildi. </a:t>
            </a:r>
          </a:p>
          <a:p>
            <a:pPr algn="just">
              <a:spcAft>
                <a:spcPts val="600"/>
              </a:spcAft>
            </a:pPr>
            <a:r>
              <a:rPr lang="tr-TR" b="1" dirty="0"/>
              <a:t>1950:</a:t>
            </a:r>
            <a:r>
              <a:rPr lang="tr-TR" dirty="0"/>
              <a:t> </a:t>
            </a:r>
            <a:r>
              <a:rPr lang="tr-TR" dirty="0" err="1"/>
              <a:t>Chrsyler</a:t>
            </a:r>
            <a:r>
              <a:rPr lang="tr-TR" dirty="0"/>
              <a:t> </a:t>
            </a:r>
            <a:r>
              <a:rPr lang="tr-TR" b="1" dirty="0">
                <a:solidFill>
                  <a:srgbClr val="FF0000"/>
                </a:solidFill>
              </a:rPr>
              <a:t>dört </a:t>
            </a:r>
            <a:r>
              <a:rPr lang="tr-TR" b="1" dirty="0" err="1">
                <a:solidFill>
                  <a:srgbClr val="FF0000"/>
                </a:solidFill>
              </a:rPr>
              <a:t>tekeride</a:t>
            </a:r>
            <a:r>
              <a:rPr lang="tr-TR" b="1" dirty="0">
                <a:solidFill>
                  <a:srgbClr val="FF0000"/>
                </a:solidFill>
              </a:rPr>
              <a:t> diskli fren sistemine </a:t>
            </a:r>
            <a:r>
              <a:rPr lang="tr-TR" dirty="0"/>
              <a:t>sahip olan taşıtı üretti. </a:t>
            </a:r>
            <a:r>
              <a:rPr lang="tr-TR" dirty="0" err="1"/>
              <a:t>Nash</a:t>
            </a:r>
            <a:r>
              <a:rPr lang="tr-TR" dirty="0"/>
              <a:t>-</a:t>
            </a:r>
            <a:r>
              <a:rPr lang="tr-TR" dirty="0" err="1"/>
              <a:t>Kelvinator</a:t>
            </a:r>
            <a:r>
              <a:rPr lang="tr-TR" dirty="0"/>
              <a:t> </a:t>
            </a:r>
            <a:r>
              <a:rPr lang="tr-TR" dirty="0" err="1"/>
              <a:t>Rambler</a:t>
            </a:r>
            <a:r>
              <a:rPr lang="tr-TR" dirty="0"/>
              <a:t> ‘de </a:t>
            </a:r>
            <a:r>
              <a:rPr lang="tr-TR" b="1" dirty="0">
                <a:solidFill>
                  <a:srgbClr val="FF0000"/>
                </a:solidFill>
              </a:rPr>
              <a:t>ilk emniyet kemerini </a:t>
            </a:r>
            <a:r>
              <a:rPr lang="tr-TR" dirty="0"/>
              <a:t>kullanmıştır.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363272" cy="5082809"/>
          </a:xfrm>
        </p:spPr>
        <p:txBody>
          <a:bodyPr>
            <a:normAutofit/>
          </a:bodyPr>
          <a:lstStyle/>
          <a:p>
            <a:pPr algn="just">
              <a:spcAft>
                <a:spcPts val="1200"/>
              </a:spcAft>
              <a:buNone/>
            </a:pPr>
            <a:r>
              <a:rPr lang="tr-TR" sz="2400" b="1" dirty="0">
                <a:solidFill>
                  <a:srgbClr val="FF0000"/>
                </a:solidFill>
              </a:rPr>
              <a:t>Şerit Değiştirme Uyarı Sistemi</a:t>
            </a:r>
            <a:endParaRPr lang="tr-TR" sz="2000" dirty="0"/>
          </a:p>
          <a:p>
            <a:pPr algn="just">
              <a:spcAft>
                <a:spcPts val="1200"/>
              </a:spcAft>
            </a:pPr>
            <a:r>
              <a:rPr lang="tr-TR" sz="2000" dirty="0"/>
              <a:t>Bu sistemle, uzun menzilli algılama teknolojilerinden olan </a:t>
            </a:r>
            <a:r>
              <a:rPr lang="tr-TR" sz="2000" dirty="0" err="1"/>
              <a:t>sensörler</a:t>
            </a:r>
            <a:r>
              <a:rPr lang="tr-TR" sz="2000" dirty="0"/>
              <a:t>, radarlar ve lazerler kullanılarak taşıtın arkasındaki 100 metrelik mesafe izlenebilmektedir.</a:t>
            </a:r>
          </a:p>
          <a:p>
            <a:pPr algn="just">
              <a:spcAft>
                <a:spcPts val="1200"/>
              </a:spcAft>
            </a:pPr>
            <a:r>
              <a:rPr lang="tr-TR" sz="2000" dirty="0"/>
              <a:t>Bu bölge içinde, hızla yaklaşmakta olan bir taşıt tespit edildiğinde sesli ve görsel ikazlar vasıtasıyla, emniyetsiz olarak şerit değiştirme durumunu sürücüye bildirmektedir. </a:t>
            </a:r>
          </a:p>
          <a:p>
            <a:pPr algn="just">
              <a:spcAft>
                <a:spcPts val="1200"/>
              </a:spcAft>
            </a:pPr>
            <a:r>
              <a:rPr lang="tr-TR" sz="2000" dirty="0"/>
              <a:t>Ayrıca sistem,aracın şerit dışına çıkması ve şeridin birleşmesi gibi durumlarda sürücüyü uyarmaktadır. </a:t>
            </a:r>
            <a:endParaRPr lang="tr-T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a:xfrm>
            <a:off x="457200" y="1628800"/>
            <a:ext cx="8363272" cy="5082809"/>
          </a:xfrm>
        </p:spPr>
        <p:txBody>
          <a:bodyPr>
            <a:normAutofit/>
          </a:bodyPr>
          <a:lstStyle/>
          <a:p>
            <a:pPr algn="just">
              <a:spcAft>
                <a:spcPts val="1200"/>
              </a:spcAft>
              <a:buNone/>
            </a:pPr>
            <a:r>
              <a:rPr lang="tr-TR" sz="2400" b="1" dirty="0">
                <a:solidFill>
                  <a:srgbClr val="FF0000"/>
                </a:solidFill>
              </a:rPr>
              <a:t>Kullanımı Çok Yaygın Olmayan Diğer Uyarı Sistemleri</a:t>
            </a:r>
            <a:endParaRPr lang="tr-TR" sz="2000" dirty="0"/>
          </a:p>
          <a:p>
            <a:pPr>
              <a:lnSpc>
                <a:spcPct val="150000"/>
              </a:lnSpc>
            </a:pPr>
            <a:r>
              <a:rPr lang="tr-TR" sz="2000" dirty="0"/>
              <a:t>Devrilme eğilimine karşı uyarı sistemi </a:t>
            </a:r>
          </a:p>
          <a:p>
            <a:pPr>
              <a:lnSpc>
                <a:spcPct val="150000"/>
              </a:lnSpc>
            </a:pPr>
            <a:r>
              <a:rPr lang="tr-TR" sz="2000" dirty="0"/>
              <a:t>Lastik düşük hava basınç uyarı sistemi </a:t>
            </a:r>
          </a:p>
          <a:p>
            <a:pPr>
              <a:lnSpc>
                <a:spcPct val="150000"/>
              </a:lnSpc>
            </a:pPr>
            <a:r>
              <a:rPr lang="tr-TR" sz="2000" dirty="0"/>
              <a:t>Acil hastalık ikaz sistemi </a:t>
            </a:r>
          </a:p>
          <a:p>
            <a:pPr>
              <a:lnSpc>
                <a:spcPct val="150000"/>
              </a:lnSpc>
            </a:pPr>
            <a:r>
              <a:rPr lang="tr-TR" sz="2000" dirty="0"/>
              <a:t>Sürücü uyku uyarı sistemi </a:t>
            </a:r>
          </a:p>
          <a:p>
            <a:pPr>
              <a:lnSpc>
                <a:spcPct val="150000"/>
              </a:lnSpc>
            </a:pPr>
            <a:r>
              <a:rPr lang="tr-TR" sz="2000" dirty="0"/>
              <a:t>Kavşak uyarı sistemi </a:t>
            </a:r>
          </a:p>
          <a:p>
            <a:pPr>
              <a:lnSpc>
                <a:spcPct val="150000"/>
              </a:lnSpc>
            </a:pPr>
            <a:r>
              <a:rPr lang="tr-TR" sz="2000" dirty="0"/>
              <a:t>Alkol uyarı sistemi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rmAutofit/>
          </a:bodyPr>
          <a:lstStyle/>
          <a:p>
            <a:pPr algn="just">
              <a:spcAft>
                <a:spcPts val="1200"/>
              </a:spcAft>
            </a:pPr>
            <a:r>
              <a:rPr lang="tr-TR" sz="2200" dirty="0"/>
              <a:t>Aktif güvenlik sistemleri kaza ihtimalini azaltmasına rağmen, maalesef bütün kazalar kaçınılmaz değildir. </a:t>
            </a:r>
          </a:p>
          <a:p>
            <a:pPr algn="just">
              <a:spcAft>
                <a:spcPts val="1200"/>
              </a:spcAft>
            </a:pPr>
            <a:r>
              <a:rPr lang="tr-TR" sz="2200" dirty="0"/>
              <a:t>Pasif güvenlik, bir kaza sonrasında, kazanın olumsuz sonuçlarını mümkün olduğu kadar azaltmak amacıyla yapılan tasarım özelliklerini kapsamaktadır. </a:t>
            </a:r>
          </a:p>
          <a:p>
            <a:pPr algn="just">
              <a:spcAft>
                <a:spcPts val="1200"/>
              </a:spcAft>
            </a:pPr>
            <a:r>
              <a:rPr lang="tr-TR" sz="2200" dirty="0"/>
              <a:t>Bazı özellikler çarpışmanın şiddetini azaltmakta, bazıları aracın iç dizaynındaki oluşumların çarparak zarar vermesini önlemekte, bazıları araç içindeki nesnelerin sürücü veya yolculara çarpmasını engellemekte, bazıları ise yaya ve bisiklet sürücülerinin yaralanmalarını en aza indirmeye yardımcı olmaktadır.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rmAutofit/>
          </a:bodyPr>
          <a:lstStyle/>
          <a:p>
            <a:pPr algn="just">
              <a:spcAft>
                <a:spcPts val="1200"/>
              </a:spcAft>
            </a:pPr>
            <a:r>
              <a:rPr lang="tr-TR" sz="2200" dirty="0"/>
              <a:t>Taşıtın içerisindeki kişilerin güvenliğini etkileyen önemli faktörler şunlardır:</a:t>
            </a:r>
          </a:p>
          <a:p>
            <a:pPr lvl="1">
              <a:spcAft>
                <a:spcPts val="600"/>
              </a:spcAft>
            </a:pPr>
            <a:r>
              <a:rPr lang="tr-TR" sz="2200" dirty="0"/>
              <a:t>Taşıt gövdesinin deformasyon davranışı,</a:t>
            </a:r>
          </a:p>
          <a:p>
            <a:pPr lvl="1">
              <a:spcAft>
                <a:spcPts val="600"/>
              </a:spcAft>
            </a:pPr>
            <a:r>
              <a:rPr lang="tr-TR" sz="2200" dirty="0"/>
              <a:t>Yolcu kabininin dayanımı, çarpışma sırasında ve sonrasındaki hayati hacmin büyüklüğü, </a:t>
            </a:r>
          </a:p>
          <a:p>
            <a:pPr lvl="1">
              <a:spcAft>
                <a:spcPts val="600"/>
              </a:spcAft>
            </a:pPr>
            <a:r>
              <a:rPr lang="tr-TR" sz="2200" dirty="0"/>
              <a:t>Çarpma alanları (taşıtın iç kısmı), </a:t>
            </a:r>
          </a:p>
          <a:p>
            <a:pPr lvl="1">
              <a:spcAft>
                <a:spcPts val="600"/>
              </a:spcAft>
            </a:pPr>
            <a:r>
              <a:rPr lang="tr-TR" sz="2200" dirty="0"/>
              <a:t>Direksiyon sistemi, </a:t>
            </a:r>
          </a:p>
          <a:p>
            <a:pPr lvl="1">
              <a:spcAft>
                <a:spcPts val="600"/>
              </a:spcAft>
            </a:pPr>
            <a:r>
              <a:rPr lang="tr-TR" sz="2200" dirty="0"/>
              <a:t>Taşıtın içindekilerin kurtarılması ,</a:t>
            </a:r>
          </a:p>
          <a:p>
            <a:pPr lvl="1">
              <a:spcAft>
                <a:spcPts val="600"/>
              </a:spcAft>
            </a:pPr>
            <a:r>
              <a:rPr lang="tr-TR" sz="2200" dirty="0"/>
              <a:t>Yangından korunma.</a:t>
            </a:r>
          </a:p>
          <a:p>
            <a:pPr algn="just">
              <a:spcAft>
                <a:spcPts val="1200"/>
              </a:spcAft>
            </a:pPr>
            <a:endParaRPr lang="tr-TR" sz="2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bmw.com.tr/_common/shared/insights/technology/technology_guide/img/articles/side_impact_protection.jpg"/>
          <p:cNvPicPr>
            <a:picLocks noChangeAspect="1" noChangeArrowheads="1"/>
          </p:cNvPicPr>
          <p:nvPr/>
        </p:nvPicPr>
        <p:blipFill>
          <a:blip r:embed="rId2" cstate="print">
            <a:lum contrast="20000"/>
          </a:blip>
          <a:srcRect l="15125" t="6167" r="3690"/>
          <a:stretch>
            <a:fillRect/>
          </a:stretch>
        </p:blipFill>
        <p:spPr bwMode="auto">
          <a:xfrm>
            <a:off x="107504" y="3573016"/>
            <a:ext cx="8843156" cy="3024336"/>
          </a:xfrm>
          <a:prstGeom prst="rect">
            <a:avLst/>
          </a:prstGeom>
          <a:noFill/>
        </p:spPr>
      </p:pic>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rmAutofit/>
          </a:bodyPr>
          <a:lstStyle/>
          <a:p>
            <a:pPr algn="just">
              <a:spcAft>
                <a:spcPts val="600"/>
              </a:spcAft>
            </a:pPr>
            <a:r>
              <a:rPr lang="de-DE" sz="2200" b="1" dirty="0" err="1">
                <a:solidFill>
                  <a:srgbClr val="FF0000"/>
                </a:solidFill>
              </a:rPr>
              <a:t>Ön</a:t>
            </a:r>
            <a:r>
              <a:rPr lang="de-DE" sz="2200" b="1" dirty="0">
                <a:solidFill>
                  <a:srgbClr val="FF0000"/>
                </a:solidFill>
              </a:rPr>
              <a:t> </a:t>
            </a:r>
            <a:r>
              <a:rPr lang="de-DE" sz="2200" b="1" dirty="0" err="1">
                <a:solidFill>
                  <a:srgbClr val="FF0000"/>
                </a:solidFill>
              </a:rPr>
              <a:t>ve</a:t>
            </a:r>
            <a:r>
              <a:rPr lang="de-DE" sz="2200" b="1" dirty="0">
                <a:solidFill>
                  <a:srgbClr val="FF0000"/>
                </a:solidFill>
              </a:rPr>
              <a:t> </a:t>
            </a:r>
            <a:r>
              <a:rPr lang="tr-TR" sz="2200" b="1" dirty="0" err="1">
                <a:solidFill>
                  <a:srgbClr val="FF0000"/>
                </a:solidFill>
              </a:rPr>
              <a:t>Y</a:t>
            </a:r>
            <a:r>
              <a:rPr lang="de-DE" sz="2200" b="1" dirty="0">
                <a:solidFill>
                  <a:srgbClr val="FF0000"/>
                </a:solidFill>
              </a:rPr>
              <a:t>an </a:t>
            </a:r>
            <a:r>
              <a:rPr lang="tr-TR" sz="2200" b="1" dirty="0">
                <a:solidFill>
                  <a:srgbClr val="FF0000"/>
                </a:solidFill>
              </a:rPr>
              <a:t>D</a:t>
            </a:r>
            <a:r>
              <a:rPr lang="de-DE" sz="2200" b="1" dirty="0" err="1">
                <a:solidFill>
                  <a:srgbClr val="FF0000"/>
                </a:solidFill>
              </a:rPr>
              <a:t>arbe</a:t>
            </a:r>
            <a:r>
              <a:rPr lang="de-DE" sz="2200" b="1" dirty="0">
                <a:solidFill>
                  <a:srgbClr val="FF0000"/>
                </a:solidFill>
              </a:rPr>
              <a:t> </a:t>
            </a:r>
            <a:r>
              <a:rPr lang="tr-TR" sz="2200" b="1" dirty="0" err="1">
                <a:solidFill>
                  <a:srgbClr val="FF0000"/>
                </a:solidFill>
              </a:rPr>
              <a:t>K</a:t>
            </a:r>
            <a:r>
              <a:rPr lang="de-DE" sz="2200" b="1" dirty="0" err="1">
                <a:solidFill>
                  <a:srgbClr val="FF0000"/>
                </a:solidFill>
              </a:rPr>
              <a:t>oruması</a:t>
            </a:r>
            <a:r>
              <a:rPr lang="de-DE" sz="2200" b="1" dirty="0">
                <a:solidFill>
                  <a:srgbClr val="FF0000"/>
                </a:solidFill>
              </a:rPr>
              <a:t>: </a:t>
            </a:r>
          </a:p>
          <a:p>
            <a:pPr algn="just">
              <a:spcAft>
                <a:spcPts val="600"/>
              </a:spcAft>
            </a:pPr>
            <a:r>
              <a:rPr lang="tr-TR" sz="2200" dirty="0"/>
              <a:t>Taşıtların ön ve yan tarafı oturma mahallinin maksimum seviyede korunmasını sağlayacak şekilde, kontrollü deforme bölgeleri göz önünde bulundurularak gerçek bir yaşam hücresi olarak tasarlanmalıdır.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600"/>
              </a:spcAft>
            </a:pPr>
            <a:r>
              <a:rPr lang="tr-TR" sz="2000" b="1" dirty="0">
                <a:solidFill>
                  <a:srgbClr val="FF0000"/>
                </a:solidFill>
              </a:rPr>
              <a:t>Gövde: </a:t>
            </a:r>
          </a:p>
          <a:p>
            <a:pPr algn="just">
              <a:spcAft>
                <a:spcPts val="600"/>
              </a:spcAft>
            </a:pPr>
            <a:r>
              <a:rPr lang="tr-TR" sz="2000" dirty="0"/>
              <a:t>Bir çarpışma anında araç gövdesinin önündeki iki kiriş ve motor şasisi dengeli bir şekilde eğilmelidir. Çoğunlukla sert bir sac ile birbirine bağlı bu iki unsur çarpışmanın, aracın tek tarafından olması halinde oluşan enerji yükünün eşit olarak dağılımını sağlar. Çarpışmanın kuvvetinin kabine ulaşana kadar azaltılmış olması için gerekli tedbirler alınmalıdır. </a:t>
            </a:r>
          </a:p>
          <a:p>
            <a:pPr algn="just">
              <a:spcAft>
                <a:spcPts val="600"/>
              </a:spcAft>
            </a:pPr>
            <a:r>
              <a:rPr lang="tr-TR" sz="2000" dirty="0"/>
              <a:t>Yukarıda belirtilen özelliklerin yanı sıra kabinde aşağıdaki şekilde kuvvetlendirmeler yapılabilir; </a:t>
            </a:r>
          </a:p>
          <a:p>
            <a:pPr lvl="1" algn="just">
              <a:spcAft>
                <a:spcPts val="600"/>
              </a:spcAft>
            </a:pPr>
            <a:r>
              <a:rPr lang="tr-TR" sz="2000" dirty="0"/>
              <a:t>Kapıların güçlendirilmesi ve ezilme sırasında yüksek dayanıklılık derecesine sahip olması yönünde yapılan destek, </a:t>
            </a:r>
          </a:p>
          <a:p>
            <a:pPr lvl="1" algn="just">
              <a:spcAft>
                <a:spcPts val="600"/>
              </a:spcAft>
            </a:pPr>
            <a:r>
              <a:rPr lang="tr-TR" sz="2000" dirty="0"/>
              <a:t>Tabana yerleştirilen enine ve boyuna saclar, </a:t>
            </a:r>
          </a:p>
          <a:p>
            <a:pPr lvl="1" algn="just">
              <a:spcAft>
                <a:spcPts val="600"/>
              </a:spcAft>
            </a:pPr>
            <a:r>
              <a:rPr lang="tr-TR" sz="2000" dirty="0"/>
              <a:t>Cam çerçevelerinin gövdenin yanlarına mukavemet kazandıracak şekilde desteklenmesi, </a:t>
            </a:r>
          </a:p>
          <a:p>
            <a:pPr lvl="1" algn="just">
              <a:spcAft>
                <a:spcPts val="600"/>
              </a:spcAft>
            </a:pPr>
            <a:r>
              <a:rPr lang="tr-TR" sz="2000" dirty="0"/>
              <a:t>Köpükle desteklenmiş çerçeve ve direkler.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bmw.com.tr/_common/shared/insights/technology/technology_guide/img/articles/safety_bodyshell_2.jpg"/>
          <p:cNvPicPr>
            <a:picLocks noChangeAspect="1" noChangeArrowheads="1"/>
          </p:cNvPicPr>
          <p:nvPr/>
        </p:nvPicPr>
        <p:blipFill>
          <a:blip r:embed="rId2" cstate="print">
            <a:lum contrast="20000"/>
          </a:blip>
          <a:srcRect l="31371" r="16950"/>
          <a:stretch>
            <a:fillRect/>
          </a:stretch>
        </p:blipFill>
        <p:spPr bwMode="auto">
          <a:xfrm>
            <a:off x="1314392" y="2708920"/>
            <a:ext cx="6869122" cy="3933056"/>
          </a:xfrm>
          <a:prstGeom prst="rect">
            <a:avLst/>
          </a:prstGeom>
          <a:noFill/>
        </p:spPr>
      </p:pic>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600"/>
              </a:spcAft>
            </a:pPr>
            <a:r>
              <a:rPr lang="tr-TR" sz="2000" dirty="0"/>
              <a:t>Arkadan gelebilecek çarpmalar karşısında arka bölümde oturan kişilerin görebileceği zararın minimuma indirilmesi için arka koltuk sırtlıklarına çelik levha yerleştirilebilir. Bagaj bölümünde eşya sabitleyici kancalar kullanılmalıdır. </a:t>
            </a:r>
          </a:p>
          <a:p>
            <a:pPr algn="just">
              <a:spcAft>
                <a:spcPts val="600"/>
              </a:spcAft>
            </a:pPr>
            <a:endParaRPr lang="tr-T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200" b="1" dirty="0">
                <a:solidFill>
                  <a:srgbClr val="FF0000"/>
                </a:solidFill>
              </a:rPr>
              <a:t>Güvenli Araç İç Dizaynı: </a:t>
            </a:r>
          </a:p>
          <a:p>
            <a:pPr algn="just">
              <a:spcAft>
                <a:spcPts val="1200"/>
              </a:spcAft>
            </a:pPr>
            <a:r>
              <a:rPr lang="tr-TR" sz="2200" dirty="0"/>
              <a:t>Koltuklar, herhangi bir kaza anında araç içerisinde bulunan kişilerin emniyet kemerinin altından kayarak zarar görmelerini engelleyecek özelliklere sahip olmalıdır. </a:t>
            </a:r>
          </a:p>
          <a:p>
            <a:pPr algn="just">
              <a:spcAft>
                <a:spcPts val="1200"/>
              </a:spcAft>
            </a:pPr>
            <a:r>
              <a:rPr lang="tr-TR" sz="2200" dirty="0"/>
              <a:t>Günümüzün modern taşıtlarında, ön yolcu koltuklarında yolcunun varlığını algılayan ve bu duruma göre mevcut hava yastıklarını ve yolcu aktif gergili emniyet kemerini devreye sokan veya devre dışı bırakan </a:t>
            </a:r>
            <a:r>
              <a:rPr lang="tr-TR" sz="2200" dirty="0" err="1"/>
              <a:t>sensörler</a:t>
            </a:r>
            <a:r>
              <a:rPr lang="tr-TR" sz="2200" dirty="0"/>
              <a:t> kullanılmaktadır. </a:t>
            </a:r>
          </a:p>
          <a:p>
            <a:pPr algn="just">
              <a:spcAft>
                <a:spcPts val="1200"/>
              </a:spcAft>
            </a:pPr>
            <a:r>
              <a:rPr lang="tr-TR" sz="2200" dirty="0"/>
              <a:t>Koltuk baş dayanakları her ölçüde kişiye göre ayarlanabilir özelliğe sahip olmalıdır.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200" b="1" dirty="0">
                <a:solidFill>
                  <a:srgbClr val="FF0000"/>
                </a:solidFill>
              </a:rPr>
              <a:t>Güvenli Araç İç Dizaynı: </a:t>
            </a:r>
          </a:p>
          <a:p>
            <a:pPr algn="just">
              <a:spcAft>
                <a:spcPts val="1200"/>
              </a:spcAft>
            </a:pPr>
            <a:r>
              <a:rPr lang="tr-TR" sz="2200" dirty="0"/>
              <a:t>Aracın ön göğsü ve oturma mahallinin içinde yer alan her unsur, olası çarpmalar sonucunda doğabilecek zararların minimum seviyede olmasını sağlayacak şekilde tasarlanmalıdır. </a:t>
            </a:r>
          </a:p>
          <a:p>
            <a:pPr algn="just">
              <a:spcAft>
                <a:spcPts val="1200"/>
              </a:spcAft>
            </a:pPr>
            <a:r>
              <a:rPr lang="tr-TR" sz="2200" dirty="0"/>
              <a:t>Araç tasarlanırken mümkün olduğu kadar yuvarlak hatlı, pürüzsüz zeminler elde edilmeye çalışılmalıdır. </a:t>
            </a:r>
          </a:p>
          <a:p>
            <a:pPr algn="just">
              <a:spcAft>
                <a:spcPts val="1200"/>
              </a:spcAft>
            </a:pPr>
            <a:r>
              <a:rPr lang="tr-TR" sz="2200" dirty="0"/>
              <a:t>Ayrıca, katlanabilir pedal sistemleri darbe anında ayak ve bacakların yaralanma riskini en aza indirgemek için pedal grubunun bağlantısını kesmektedir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200" b="1" dirty="0">
                <a:solidFill>
                  <a:srgbClr val="FF0000"/>
                </a:solidFill>
              </a:rPr>
              <a:t>Emniyet Kemeri: </a:t>
            </a:r>
          </a:p>
          <a:p>
            <a:pPr algn="just">
              <a:spcAft>
                <a:spcPts val="1200"/>
              </a:spcAft>
            </a:pPr>
            <a:r>
              <a:rPr lang="tr-TR" sz="2200" dirty="0"/>
              <a:t>Aracın çarpışması durumunda, araç içerisindekilerin araç içerisindeki parçalara çarpmasını engellemek amacıyla, sürücü ve yolcu sınırlama sitemleri kullanılmaktadır. Bu amaçla, emniyet kemerleri ve hava yastıkları kullanılmaktadır. </a:t>
            </a:r>
          </a:p>
          <a:p>
            <a:pPr algn="just">
              <a:spcAft>
                <a:spcPts val="1200"/>
              </a:spcAft>
            </a:pPr>
            <a:r>
              <a:rPr lang="tr-TR" sz="2200" dirty="0"/>
              <a:t>Emniyet kemerinin kullanımının kaza sırasında kişiyi araç içerisinde tutarak dışarıdan ve içeriden gelebilecek darbelere karşı korumada başarılı olabilmektedir. </a:t>
            </a:r>
          </a:p>
          <a:p>
            <a:pPr algn="just">
              <a:spcAft>
                <a:spcPts val="1200"/>
              </a:spcAft>
            </a:pPr>
            <a:r>
              <a:rPr lang="tr-TR" sz="2200" dirty="0"/>
              <a:t>Emniyet kemerlerinin gevşek olması durumunda, kemeri kullananların hareketleri kemer gerilene kadar engellenememekte, bunun sonucu olarak gerekli koruma sağlanamamaktadır. Emniyet kemeri üzerinde büyük bir gerilme oluştuğundan, kaza sırasında kemere temas eden bölgelerde ezilmeler olabilmektedir.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Tarihsel Gelişim</a:t>
            </a:r>
            <a:endParaRPr lang="tr-TR" dirty="0"/>
          </a:p>
        </p:txBody>
      </p:sp>
      <p:sp>
        <p:nvSpPr>
          <p:cNvPr id="3" name="2 İçerik Yer Tutucusu"/>
          <p:cNvSpPr>
            <a:spLocks noGrp="1"/>
          </p:cNvSpPr>
          <p:nvPr>
            <p:ph idx="1"/>
          </p:nvPr>
        </p:nvSpPr>
        <p:spPr>
          <a:xfrm>
            <a:off x="457200" y="1775191"/>
            <a:ext cx="8229600" cy="5082809"/>
          </a:xfrm>
        </p:spPr>
        <p:txBody>
          <a:bodyPr>
            <a:normAutofit fontScale="70000" lnSpcReduction="20000"/>
          </a:bodyPr>
          <a:lstStyle/>
          <a:p>
            <a:pPr algn="just">
              <a:spcAft>
                <a:spcPts val="600"/>
              </a:spcAft>
            </a:pPr>
            <a:r>
              <a:rPr lang="tr-TR" b="1" dirty="0"/>
              <a:t>1951: </a:t>
            </a:r>
            <a:r>
              <a:rPr lang="tr-TR" dirty="0"/>
              <a:t>Mercedes-Benz firması ilk kez yolcuları korumak amacıyla </a:t>
            </a:r>
            <a:r>
              <a:rPr lang="tr-TR" b="1" dirty="0">
                <a:solidFill>
                  <a:srgbClr val="FF0000"/>
                </a:solidFill>
              </a:rPr>
              <a:t>taşıt karoserinde özel çökme bölgeleri </a:t>
            </a:r>
            <a:r>
              <a:rPr lang="tr-TR" dirty="0"/>
              <a:t>kullandı. </a:t>
            </a:r>
          </a:p>
          <a:p>
            <a:pPr algn="just">
              <a:spcAft>
                <a:spcPts val="600"/>
              </a:spcAft>
            </a:pPr>
            <a:r>
              <a:rPr lang="tr-TR" b="1" dirty="0"/>
              <a:t>1953: </a:t>
            </a:r>
            <a:r>
              <a:rPr lang="tr-TR" dirty="0" err="1"/>
              <a:t>Minesota</a:t>
            </a:r>
            <a:r>
              <a:rPr lang="tr-TR" dirty="0"/>
              <a:t>, minimum SAE performans standartlarını karşılamak amacıyla </a:t>
            </a:r>
            <a:r>
              <a:rPr lang="tr-TR" b="1" dirty="0">
                <a:solidFill>
                  <a:srgbClr val="FF0000"/>
                </a:solidFill>
              </a:rPr>
              <a:t>fren akışkanını </a:t>
            </a:r>
            <a:r>
              <a:rPr lang="tr-TR" dirty="0"/>
              <a:t>kullandı. </a:t>
            </a:r>
          </a:p>
          <a:p>
            <a:pPr algn="just">
              <a:spcAft>
                <a:spcPts val="600"/>
              </a:spcAft>
            </a:pPr>
            <a:r>
              <a:rPr lang="tr-TR" b="1" dirty="0"/>
              <a:t>1954: </a:t>
            </a:r>
            <a:r>
              <a:rPr lang="tr-TR" dirty="0"/>
              <a:t>Birkaç tane taşıt üreticisi tarafından üretilen taşıtlarda gösterge paneline emniyet ekipmanları yerleştirildi. </a:t>
            </a:r>
          </a:p>
          <a:p>
            <a:pPr algn="just">
              <a:spcAft>
                <a:spcPts val="600"/>
              </a:spcAft>
            </a:pPr>
            <a:r>
              <a:rPr lang="tr-TR" b="1" dirty="0"/>
              <a:t>1956: </a:t>
            </a:r>
            <a:r>
              <a:rPr lang="tr-TR" dirty="0"/>
              <a:t>GM, Ford ve Chrysler gibi firmalar ilk kez </a:t>
            </a:r>
            <a:r>
              <a:rPr lang="tr-TR" b="1" dirty="0">
                <a:solidFill>
                  <a:srgbClr val="FF0000"/>
                </a:solidFill>
              </a:rPr>
              <a:t>emniyet kemerini </a:t>
            </a:r>
            <a:r>
              <a:rPr lang="tr-TR" dirty="0" err="1"/>
              <a:t>opsiyonel</a:t>
            </a:r>
            <a:r>
              <a:rPr lang="tr-TR" dirty="0"/>
              <a:t> ekipman olarak kullanmaya başladı.  </a:t>
            </a:r>
          </a:p>
          <a:p>
            <a:pPr algn="just">
              <a:spcAft>
                <a:spcPts val="600"/>
              </a:spcAft>
            </a:pPr>
            <a:r>
              <a:rPr lang="tr-TR" b="1" dirty="0"/>
              <a:t>1959: </a:t>
            </a:r>
            <a:r>
              <a:rPr lang="tr-TR" dirty="0"/>
              <a:t>Volvo firması ilk kez </a:t>
            </a:r>
            <a:r>
              <a:rPr lang="tr-TR" b="1" dirty="0">
                <a:solidFill>
                  <a:srgbClr val="FF0000"/>
                </a:solidFill>
              </a:rPr>
              <a:t>standart üç noktalı emniyet kemerini </a:t>
            </a:r>
            <a:r>
              <a:rPr lang="tr-TR" dirty="0"/>
              <a:t>kullanmaya başladı. </a:t>
            </a:r>
          </a:p>
          <a:p>
            <a:pPr algn="just">
              <a:spcAft>
                <a:spcPts val="600"/>
              </a:spcAft>
            </a:pPr>
            <a:r>
              <a:rPr lang="tr-TR" b="1" dirty="0"/>
              <a:t>1962: </a:t>
            </a:r>
            <a:r>
              <a:rPr lang="tr-TR" dirty="0" err="1"/>
              <a:t>Cadillac</a:t>
            </a:r>
            <a:r>
              <a:rPr lang="tr-TR" dirty="0"/>
              <a:t> ve Amerikan </a:t>
            </a:r>
            <a:r>
              <a:rPr lang="tr-TR" dirty="0" err="1"/>
              <a:t>Motors</a:t>
            </a:r>
            <a:r>
              <a:rPr lang="tr-TR" dirty="0"/>
              <a:t> ilk kez çift ana merkezi silindiri standart ekipman olarak kullandı. Bu sistem fren sisteminin bir kısmın da oluşan herhangi bir hata anında en az iki tekerleğin frenlemesini sağlamaktadır. </a:t>
            </a:r>
            <a:r>
              <a:rPr lang="tr-TR" dirty="0" err="1"/>
              <a:t>Newyork’ta</a:t>
            </a:r>
            <a:r>
              <a:rPr lang="tr-TR" dirty="0"/>
              <a:t> ilk kez </a:t>
            </a:r>
            <a:r>
              <a:rPr lang="tr-TR" b="1" dirty="0">
                <a:solidFill>
                  <a:srgbClr val="FF0000"/>
                </a:solidFill>
              </a:rPr>
              <a:t>otomobillerde ön emniyet kemerinin takılması için yasa </a:t>
            </a:r>
            <a:r>
              <a:rPr lang="tr-TR" dirty="0"/>
              <a:t>çıkarıldı. </a:t>
            </a:r>
          </a:p>
          <a:p>
            <a:pPr algn="just">
              <a:spcAft>
                <a:spcPts val="600"/>
              </a:spcAft>
            </a:pPr>
            <a:r>
              <a:rPr lang="tr-TR" b="1" dirty="0"/>
              <a:t>1968: </a:t>
            </a:r>
            <a:r>
              <a:rPr lang="tr-TR" dirty="0"/>
              <a:t>Volvo </a:t>
            </a:r>
            <a:r>
              <a:rPr lang="tr-TR" b="1" dirty="0">
                <a:solidFill>
                  <a:srgbClr val="FF0000"/>
                </a:solidFill>
              </a:rPr>
              <a:t>baş sınırlamalı taşıt ekipmanları </a:t>
            </a:r>
            <a:r>
              <a:rPr lang="tr-TR" dirty="0"/>
              <a:t>geliştirmiştir.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200" b="1" dirty="0">
                <a:solidFill>
                  <a:srgbClr val="FF0000"/>
                </a:solidFill>
              </a:rPr>
              <a:t>Hava Yastıkları: </a:t>
            </a:r>
          </a:p>
          <a:p>
            <a:pPr algn="just">
              <a:spcAft>
                <a:spcPts val="1200"/>
              </a:spcAft>
            </a:pPr>
            <a:r>
              <a:rPr lang="tr-TR" sz="2200" dirty="0"/>
              <a:t>Araç içerisinde kullanılan yolcu sınırlama sistemlerinden birisi de hava yastıklarıdır. </a:t>
            </a:r>
          </a:p>
          <a:p>
            <a:pPr algn="just">
              <a:spcAft>
                <a:spcPts val="1200"/>
              </a:spcAft>
            </a:pPr>
            <a:r>
              <a:rPr lang="tr-TR" sz="2200" dirty="0"/>
              <a:t>İlk hava yastığı sistemi, 1970’li yıllarda General Motor ve Ford tarafından denenmeye başlanmış ve yaygın olarak Chrysler tarafından üretilen Amerikan araçlarında 1989 yılında kullanılmaya başlanmıştır. </a:t>
            </a:r>
          </a:p>
          <a:p>
            <a:pPr algn="just">
              <a:spcAft>
                <a:spcPts val="1200"/>
              </a:spcAft>
            </a:pPr>
            <a:r>
              <a:rPr lang="tr-TR" sz="2200" dirty="0"/>
              <a:t>Hava yastığının içinde sıkıştırılmış bir gaz bulunur ve bir darbe anında, gerekli ise o gaz birdenbire serbest bırakılır. Araç içerisindeki kişinin kafası darbenin etkisiyle öne doğru yönlenmeye başlarken, şişiverir ve kafa direksiyon yerine yastığa yaslanır. Hava yastığının sağlıklı bir şekilde çalışma süresi ortalama 10 yıldır.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200" b="1" dirty="0">
                <a:solidFill>
                  <a:srgbClr val="FF0000"/>
                </a:solidFill>
              </a:rPr>
              <a:t>Hava Yastıkları: </a:t>
            </a:r>
          </a:p>
          <a:p>
            <a:pPr algn="just">
              <a:spcAft>
                <a:spcPts val="1200"/>
              </a:spcAft>
            </a:pPr>
            <a:r>
              <a:rPr lang="tr-TR" sz="2200" dirty="0"/>
              <a:t>Her ne kadar hava yastığı başlı başına bir güvenlik sistemi gibi görünse de aslında, kaza esnasında sürücüyü veya yolcuyu koruyan ana sistem emniyet kemeridir. Emniyet kemerlerini tamamlayan nitelikte geliştirilmiştir. Bu nedenle, etkin bir koruma sağlanabilmesi için mutlaka emniyet kemerlerinin takılı olması gerekmektedir. </a:t>
            </a:r>
          </a:p>
          <a:p>
            <a:pPr algn="just">
              <a:spcAft>
                <a:spcPts val="1200"/>
              </a:spcAft>
            </a:pPr>
            <a:r>
              <a:rPr lang="tr-TR" sz="2200" dirty="0"/>
              <a:t>Eğer emniyet kemeri takılı değilse </a:t>
            </a:r>
            <a:r>
              <a:rPr lang="tr-TR" sz="2200" b="1" dirty="0"/>
              <a:t>hava yastıkları işlevini göremeyeceği gibi ölüme bile sebebiyet verebilir</a:t>
            </a:r>
            <a:r>
              <a:rPr lang="tr-TR" sz="2200" dirty="0"/>
              <a:t>. Hava yastıkları kesinlikle emniyet kemeri ile beraber kullanılmalıdır. Hava yastığının koruyucu etki yüzdesi, emniyet kemeri takılı iken kemere ilaveten yaklaşık </a:t>
            </a:r>
            <a:r>
              <a:rPr lang="tr-TR" sz="2200" b="1" dirty="0">
                <a:solidFill>
                  <a:srgbClr val="0070C0"/>
                </a:solidFill>
              </a:rPr>
              <a:t>% 11 </a:t>
            </a:r>
            <a:r>
              <a:rPr lang="tr-TR" sz="2200" dirty="0"/>
              <a:t>iken emniyet kemerinin tek başına koruyucu etki yüzdesi yaklaşık </a:t>
            </a:r>
            <a:r>
              <a:rPr lang="tr-TR" sz="2200" b="1" dirty="0">
                <a:solidFill>
                  <a:srgbClr val="0070C0"/>
                </a:solidFill>
              </a:rPr>
              <a:t>% 60</a:t>
            </a:r>
            <a:r>
              <a:rPr lang="tr-TR" sz="2200" dirty="0"/>
              <a:t>’dır.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200" b="1" dirty="0">
                <a:solidFill>
                  <a:srgbClr val="FF0000"/>
                </a:solidFill>
              </a:rPr>
              <a:t>Hava Yastıkları: </a:t>
            </a:r>
          </a:p>
          <a:p>
            <a:pPr algn="just">
              <a:spcAft>
                <a:spcPts val="1200"/>
              </a:spcAft>
            </a:pPr>
            <a:r>
              <a:rPr lang="tr-TR" sz="2200" dirty="0"/>
              <a:t>Sistem, aracın yavaşlama ivmesini hesaplayan kendi elektronik beyni tarafından yönetilir. Yeterli düzeyde darbe alındığında, elektronik beyin, ön ve yan hava yastıklarını harekete geçirir. </a:t>
            </a:r>
          </a:p>
          <a:p>
            <a:pPr algn="just">
              <a:spcAft>
                <a:spcPts val="1200"/>
              </a:spcAft>
            </a:pPr>
            <a:r>
              <a:rPr lang="tr-TR" sz="2200" dirty="0"/>
              <a:t>Kazalarda kafa ve göğüs yaralanmalarını büyük ölçüde engelleyen hava yastıkları ilk başlarda sadece sürücü tarafında bulunmaktaydı. </a:t>
            </a:r>
          </a:p>
          <a:p>
            <a:pPr algn="just">
              <a:spcAft>
                <a:spcPts val="1200"/>
              </a:spcAft>
            </a:pPr>
            <a:r>
              <a:rPr lang="tr-TR" sz="2200" dirty="0"/>
              <a:t>Fakat teknolojinin gelişmesi hava yastığı sistemlerinin ucuzlamasıyla birlikte yolcu hava yastıkları, ardından yan hava yastıkları, kafa hava yastıkları gibi güvenliği son derece arttıran sistemler üretilmeye başlanmıştır.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200" b="1" dirty="0">
                <a:solidFill>
                  <a:srgbClr val="FF0000"/>
                </a:solidFill>
              </a:rPr>
              <a:t>Sürücü Hava Yastıkları: </a:t>
            </a:r>
          </a:p>
          <a:p>
            <a:pPr algn="just">
              <a:spcAft>
                <a:spcPts val="1200"/>
              </a:spcAft>
            </a:pPr>
            <a:r>
              <a:rPr lang="tr-TR" sz="2200" dirty="0"/>
              <a:t>Sürücü, direksiyon ve yolcu hava yastıkları önden direk çarpmalarda devreye girecek şekilde tasarlanmıştır. Sadece ihtiyaç olan durumlarda açılırlar.</a:t>
            </a:r>
          </a:p>
          <a:p>
            <a:pPr algn="just">
              <a:spcAft>
                <a:spcPts val="1200"/>
              </a:spcAft>
            </a:pPr>
            <a:r>
              <a:rPr lang="tr-TR" sz="2200" dirty="0"/>
              <a:t>Örneğin bir araba kaza yapıp takla atabilir, fakat takla atış şekline göre hava yastığı açılmayabilir. Özellikle yan olarak takla atmışsa durum böyledir. Aynı şekilde yandan çarpmalarda da ön hava yastıkları açılmaz.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200" b="1" dirty="0">
                <a:solidFill>
                  <a:srgbClr val="FF0000"/>
                </a:solidFill>
              </a:rPr>
              <a:t>Yolcu Hava Yastıkları: </a:t>
            </a:r>
          </a:p>
          <a:p>
            <a:pPr algn="just">
              <a:spcAft>
                <a:spcPts val="1200"/>
              </a:spcAft>
            </a:pPr>
            <a:r>
              <a:rPr lang="tr-TR" sz="2200" dirty="0"/>
              <a:t>Günümüzde, birçok yeni otomobilde yolcu hava yastıkları mevcuttur. </a:t>
            </a:r>
          </a:p>
          <a:p>
            <a:pPr algn="just">
              <a:spcAft>
                <a:spcPts val="1200"/>
              </a:spcAft>
            </a:pPr>
            <a:r>
              <a:rPr lang="tr-TR" sz="2200" dirty="0"/>
              <a:t>Yolcuların gösterge paneline çarpma riskini azaltması gibi yararları vardır. </a:t>
            </a:r>
          </a:p>
          <a:p>
            <a:pPr algn="just">
              <a:spcAft>
                <a:spcPts val="1200"/>
              </a:spcAft>
            </a:pPr>
            <a:r>
              <a:rPr lang="tr-TR" sz="2200" dirty="0"/>
              <a:t>Yolcu hava yastığı bulunan bir araçta sağ koltuğa kesinlikle küçük çocuk veya çocuk koltuğu (koltuğa sabitlenen türden olanlardan) koyulmamalıdır. </a:t>
            </a:r>
          </a:p>
          <a:p>
            <a:pPr algn="just">
              <a:spcAft>
                <a:spcPts val="1200"/>
              </a:spcAft>
            </a:pPr>
            <a:r>
              <a:rPr lang="tr-TR" sz="2200" dirty="0"/>
              <a:t>Bu gibi bir durumda hava yastığının açılması son derece tehlikeli olup ölüme bile yol açabilir.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mw.com.tr/_common/shared/insights/technology/technology_guide/img/articles/front_rear_side_airbags.jpg"/>
          <p:cNvPicPr>
            <a:picLocks noChangeAspect="1" noChangeArrowheads="1"/>
          </p:cNvPicPr>
          <p:nvPr/>
        </p:nvPicPr>
        <p:blipFill>
          <a:blip r:embed="rId2" cstate="print">
            <a:lum contrast="20000"/>
          </a:blip>
          <a:srcRect l="29531" t="2495" r="13622"/>
          <a:stretch>
            <a:fillRect/>
          </a:stretch>
        </p:blipFill>
        <p:spPr bwMode="auto">
          <a:xfrm>
            <a:off x="3563888" y="3927301"/>
            <a:ext cx="5544616" cy="2814067"/>
          </a:xfrm>
          <a:prstGeom prst="rect">
            <a:avLst/>
          </a:prstGeom>
          <a:noFill/>
        </p:spPr>
      </p:pic>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216024" y="1628800"/>
            <a:ext cx="8820472" cy="5082809"/>
          </a:xfrm>
        </p:spPr>
        <p:txBody>
          <a:bodyPr>
            <a:noAutofit/>
          </a:bodyPr>
          <a:lstStyle/>
          <a:p>
            <a:pPr algn="just">
              <a:spcAft>
                <a:spcPts val="1200"/>
              </a:spcAft>
            </a:pPr>
            <a:r>
              <a:rPr lang="tr-TR" sz="2000" b="1" dirty="0">
                <a:solidFill>
                  <a:srgbClr val="FF0000"/>
                </a:solidFill>
              </a:rPr>
              <a:t>Yan Hava Yastıkları: </a:t>
            </a:r>
          </a:p>
          <a:p>
            <a:pPr algn="just">
              <a:spcAft>
                <a:spcPts val="1200"/>
              </a:spcAft>
            </a:pPr>
            <a:r>
              <a:rPr lang="tr-TR" sz="2000" dirty="0"/>
              <a:t>Günümüzün modern taşıtlarında, yandan çarpmalarda araç içerisindekilerin korunmasını sağlamak amacıyla yan hava yastıkları kullanılmaktadır. </a:t>
            </a:r>
          </a:p>
          <a:p>
            <a:pPr algn="just">
              <a:spcAft>
                <a:spcPts val="1200"/>
              </a:spcAft>
            </a:pPr>
            <a:r>
              <a:rPr lang="tr-TR" sz="2000" dirty="0"/>
              <a:t>Ön hava yastıklarının dışında en yaygın olarak kullanılan yan hava yastıkları, yandan alınan darbe durumlarında açılırlar ve hava yastığının yapısına göre karın ve göğüs bölgesini hatta kafa bölgesini koruyabilirler. </a:t>
            </a:r>
          </a:p>
          <a:p>
            <a:pPr algn="just">
              <a:spcAft>
                <a:spcPts val="1200"/>
              </a:spcAft>
            </a:pPr>
            <a:r>
              <a:rPr lang="tr-TR" sz="2000" dirty="0"/>
              <a:t>Üst sınıf araçlarda ayrıca </a:t>
            </a:r>
          </a:p>
          <a:p>
            <a:pPr algn="just">
              <a:spcAft>
                <a:spcPts val="1200"/>
              </a:spcAft>
              <a:buNone/>
            </a:pPr>
            <a:r>
              <a:rPr lang="tr-TR" sz="2000" dirty="0"/>
              <a:t>	kafa hava yastıkları da bulunur.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bmw.com.tr/_common/shared/insights/technology/technology_guide/img/articles/active_headrests.jpg"/>
          <p:cNvPicPr>
            <a:picLocks noChangeAspect="1" noChangeArrowheads="1"/>
          </p:cNvPicPr>
          <p:nvPr/>
        </p:nvPicPr>
        <p:blipFill>
          <a:blip r:embed="rId2" cstate="print">
            <a:lum contrast="20000"/>
          </a:blip>
          <a:srcRect l="37277" r="28762"/>
          <a:stretch>
            <a:fillRect/>
          </a:stretch>
        </p:blipFill>
        <p:spPr bwMode="auto">
          <a:xfrm>
            <a:off x="4644008" y="1916832"/>
            <a:ext cx="4464496" cy="4464496"/>
          </a:xfrm>
          <a:prstGeom prst="rect">
            <a:avLst/>
          </a:prstGeom>
          <a:noFill/>
        </p:spPr>
      </p:pic>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107504" y="1628800"/>
            <a:ext cx="4536504" cy="5082809"/>
          </a:xfrm>
        </p:spPr>
        <p:txBody>
          <a:bodyPr>
            <a:noAutofit/>
          </a:bodyPr>
          <a:lstStyle/>
          <a:p>
            <a:pPr algn="just">
              <a:spcAft>
                <a:spcPts val="600"/>
              </a:spcAft>
            </a:pPr>
            <a:r>
              <a:rPr lang="tr-TR" sz="2000" b="1" dirty="0">
                <a:solidFill>
                  <a:srgbClr val="FF0000"/>
                </a:solidFill>
              </a:rPr>
              <a:t>Aktif Kafa Dizginleyicileri: </a:t>
            </a:r>
          </a:p>
          <a:p>
            <a:pPr algn="just">
              <a:spcAft>
                <a:spcPts val="600"/>
              </a:spcAft>
            </a:pPr>
            <a:r>
              <a:rPr lang="tr-TR" sz="2000" dirty="0"/>
              <a:t>Başın arkaya doğru hareketini en aza indiren aktif baş dayamalar, boyun ya da baş yaralanması riskini azaltır.</a:t>
            </a:r>
          </a:p>
          <a:p>
            <a:pPr algn="just">
              <a:spcAft>
                <a:spcPts val="600"/>
              </a:spcAft>
            </a:pPr>
            <a:r>
              <a:rPr lang="tr-TR" sz="2000" dirty="0"/>
              <a:t>Seziciler herhangi bir darbeyi anında algılar. Tetiklenen basınçlı bir gaz jeneratörü, başı yumuşak bir şekilde destekleyecek şekilde baş dayamalarını ileriye doğru hareket ettirir. </a:t>
            </a:r>
          </a:p>
          <a:p>
            <a:pPr algn="just">
              <a:spcAft>
                <a:spcPts val="600"/>
              </a:spcAft>
            </a:pPr>
            <a:r>
              <a:rPr lang="tr-TR" sz="2000" dirty="0"/>
              <a:t>Omurga ve boyun kasları bir kaza sonucu oluşabilecek gerilme ve travmadan korunur.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000" b="1" dirty="0">
                <a:solidFill>
                  <a:srgbClr val="FF0000"/>
                </a:solidFill>
              </a:rPr>
              <a:t>Yangın önleme sistemi: </a:t>
            </a:r>
          </a:p>
          <a:p>
            <a:pPr algn="just">
              <a:spcAft>
                <a:spcPts val="1200"/>
              </a:spcAft>
            </a:pPr>
            <a:r>
              <a:rPr lang="tr-TR" sz="2000" dirty="0"/>
              <a:t>Yangın önleme sistemini oluşturan unsurlar: </a:t>
            </a:r>
          </a:p>
          <a:p>
            <a:pPr lvl="1" algn="just">
              <a:spcAft>
                <a:spcPts val="600"/>
              </a:spcAft>
            </a:pPr>
            <a:r>
              <a:rPr lang="tr-TR" sz="2000" dirty="0"/>
              <a:t>Devre içerisinde oluşan basıncı azaltan ve benzin pompasını bloke eden atalet </a:t>
            </a:r>
            <a:r>
              <a:rPr lang="tr-TR" sz="2000" dirty="0" err="1"/>
              <a:t>sensörü</a:t>
            </a:r>
            <a:r>
              <a:rPr lang="tr-TR" sz="2000" dirty="0"/>
              <a:t>, </a:t>
            </a:r>
          </a:p>
          <a:p>
            <a:pPr lvl="1" algn="just">
              <a:spcAft>
                <a:spcPts val="600"/>
              </a:spcAft>
            </a:pPr>
            <a:r>
              <a:rPr lang="tr-TR" sz="2000" dirty="0"/>
              <a:t>Benzin deposundan yakıtın dışarı çıkmasını engelleyen valf, </a:t>
            </a:r>
          </a:p>
          <a:p>
            <a:pPr lvl="1" algn="just">
              <a:spcAft>
                <a:spcPts val="600"/>
              </a:spcAft>
            </a:pPr>
            <a:r>
              <a:rPr lang="tr-TR" sz="2000" dirty="0"/>
              <a:t>Altında oluşabilecek bir yangına belirli bir süre için dayanabilen emniyet deposu.</a:t>
            </a:r>
          </a:p>
          <a:p>
            <a:pPr algn="just">
              <a:spcAft>
                <a:spcPts val="1200"/>
              </a:spcAft>
            </a:pPr>
            <a:r>
              <a:rPr lang="tr-TR" sz="2000" dirty="0"/>
              <a:t>Ayrıca, aracın elektrik sistemi aracın en güvenli bölgelerine yerleştirilmelidir.</a:t>
            </a:r>
          </a:p>
          <a:p>
            <a:pPr algn="just">
              <a:spcAft>
                <a:spcPts val="1200"/>
              </a:spcAft>
            </a:pPr>
            <a:r>
              <a:rPr lang="tr-TR" sz="2000" dirty="0"/>
              <a:t>Aküden değişik kullanıcılara giden teller erimeye karşı korunmuş olmalı ve dayanıklı bir malzeme ile kaplanmalıdır. </a:t>
            </a:r>
            <a:r>
              <a:rPr lang="tr-TR" sz="2000" dirty="0" err="1"/>
              <a:t>Egzost</a:t>
            </a:r>
            <a:r>
              <a:rPr lang="tr-TR" sz="2000" dirty="0"/>
              <a:t> sisteminin sıcak bölgeleri (katalitik </a:t>
            </a:r>
            <a:r>
              <a:rPr lang="tr-TR" sz="2000" dirty="0" err="1"/>
              <a:t>konvertör</a:t>
            </a:r>
            <a:r>
              <a:rPr lang="tr-TR" sz="2000" dirty="0"/>
              <a:t> gibi) elektrik tellerinden ayrı tutulmalı ve ısı kalkanlarıyla korunmalıdır.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000" b="1" dirty="0">
                <a:solidFill>
                  <a:srgbClr val="FF0000"/>
                </a:solidFill>
              </a:rPr>
              <a:t>Dış Güvenlik: </a:t>
            </a:r>
          </a:p>
          <a:p>
            <a:pPr>
              <a:spcAft>
                <a:spcPts val="1200"/>
              </a:spcAft>
            </a:pPr>
            <a:r>
              <a:rPr lang="tr-TR" sz="2000" dirty="0"/>
              <a:t>Dış güvenlik unsurları, bisiklet sürücüleri ve yayaların hareket halindeki bir araç ile çarpışması durumunda, en az yaralanma ile kurtulmaları için alınan güvenlik tedbirleridir. </a:t>
            </a:r>
          </a:p>
          <a:p>
            <a:pPr>
              <a:spcAft>
                <a:spcPts val="1200"/>
              </a:spcAft>
            </a:pPr>
            <a:r>
              <a:rPr lang="tr-TR" sz="2000" dirty="0"/>
              <a:t>Araçların tasarımları bisiklet, motosiklet sürücülerinin veya yayaların zarar görmesini engelleyecek şekilde gerçekleştirilmelidir. Bunun için taşıtların dizaynında dikkat edilen hususlar şunlardır: </a:t>
            </a:r>
          </a:p>
          <a:p>
            <a:pPr lvl="1">
              <a:spcAft>
                <a:spcPts val="600"/>
              </a:spcAft>
            </a:pPr>
            <a:r>
              <a:rPr lang="tr-TR" sz="2000" dirty="0"/>
              <a:t>Köşeleri ve çıkıntıları olmayan yuvarlak ve pürüzsüz yüzey, </a:t>
            </a:r>
          </a:p>
          <a:p>
            <a:pPr lvl="1">
              <a:spcAft>
                <a:spcPts val="600"/>
              </a:spcAft>
            </a:pPr>
            <a:r>
              <a:rPr lang="tr-TR" sz="2000" dirty="0"/>
              <a:t>Gövde ile uyumlu aksesuarlar, </a:t>
            </a:r>
          </a:p>
          <a:p>
            <a:pPr lvl="1">
              <a:spcAft>
                <a:spcPts val="600"/>
              </a:spcAft>
            </a:pPr>
            <a:r>
              <a:rPr lang="tr-TR" sz="2000" dirty="0"/>
              <a:t>Kaput tarafından örtülmüş silecekler, </a:t>
            </a:r>
          </a:p>
          <a:p>
            <a:pPr lvl="1">
              <a:spcAft>
                <a:spcPts val="600"/>
              </a:spcAft>
            </a:pPr>
            <a:r>
              <a:rPr lang="tr-TR" sz="2000" dirty="0"/>
              <a:t>Esnek ve yumuşak tamponlar. </a:t>
            </a:r>
          </a:p>
          <a:p>
            <a:pPr>
              <a:spcAft>
                <a:spcPts val="1200"/>
              </a:spcAft>
            </a:pPr>
            <a:endParaRPr lang="tr-TR"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Pasif Güvenlik Sistemleri</a:t>
            </a:r>
            <a:endParaRPr lang="tr-TR" dirty="0"/>
          </a:p>
        </p:txBody>
      </p:sp>
      <p:sp>
        <p:nvSpPr>
          <p:cNvPr id="3" name="2 İçerik Yer Tutucusu"/>
          <p:cNvSpPr>
            <a:spLocks noGrp="1"/>
          </p:cNvSpPr>
          <p:nvPr>
            <p:ph idx="1"/>
          </p:nvPr>
        </p:nvSpPr>
        <p:spPr>
          <a:xfrm>
            <a:off x="457200" y="1628800"/>
            <a:ext cx="8363272" cy="5082809"/>
          </a:xfrm>
        </p:spPr>
        <p:txBody>
          <a:bodyPr>
            <a:noAutofit/>
          </a:bodyPr>
          <a:lstStyle/>
          <a:p>
            <a:pPr algn="just">
              <a:spcAft>
                <a:spcPts val="1200"/>
              </a:spcAft>
            </a:pPr>
            <a:r>
              <a:rPr lang="tr-TR" sz="2000" b="1" dirty="0">
                <a:solidFill>
                  <a:srgbClr val="FF0000"/>
                </a:solidFill>
              </a:rPr>
              <a:t>Dış Güvenlik: </a:t>
            </a:r>
          </a:p>
          <a:p>
            <a:pPr algn="just">
              <a:spcAft>
                <a:spcPts val="1200"/>
              </a:spcAft>
            </a:pPr>
            <a:r>
              <a:rPr lang="tr-TR" sz="2000" dirty="0"/>
              <a:t>Hareket eden bir aracın yayaya çarpması durumunda, önemli olan yayanın kafasının korunmasıdır. </a:t>
            </a:r>
          </a:p>
          <a:p>
            <a:pPr algn="just">
              <a:spcAft>
                <a:spcPts val="1200"/>
              </a:spcAft>
            </a:pPr>
            <a:r>
              <a:rPr lang="tr-TR" sz="2000" dirty="0"/>
              <a:t>Yayalar, araçların ön cam ve kaporta kısmına çarpmaktadır. Bu nedenle, bir çok otomobil üreticisi, kısa, orta ve uzun vadeli yaklaşımlarla araçların ön kısımlarını (ön tampondan motor </a:t>
            </a:r>
            <a:r>
              <a:rPr lang="tr-TR" sz="2000" dirty="0" err="1"/>
              <a:t>blokuna</a:t>
            </a:r>
            <a:r>
              <a:rPr lang="tr-TR" sz="2000" dirty="0"/>
              <a:t> kadar) yeniden dizayn edilmekte, çarpışmadan doğan enerji </a:t>
            </a:r>
            <a:r>
              <a:rPr lang="tr-TR" sz="2000" dirty="0" err="1"/>
              <a:t>absorbe</a:t>
            </a:r>
            <a:r>
              <a:rPr lang="tr-TR" sz="2000" dirty="0"/>
              <a:t> edilmeye çalışılmaktadır. </a:t>
            </a:r>
          </a:p>
          <a:p>
            <a:pPr algn="just">
              <a:spcAft>
                <a:spcPts val="1200"/>
              </a:spcAft>
            </a:pPr>
            <a:r>
              <a:rPr lang="tr-TR" sz="2000" dirty="0"/>
              <a:t>Araçların tamponunun hemen üzeri gibi araç ile yayanın potansiyel olarak çarpışma anında temas ettiği birçok noktaya hava yastıkları yerleştirilmektedir.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Tarihsel Gelişim</a:t>
            </a:r>
            <a:endParaRPr lang="tr-TR" dirty="0"/>
          </a:p>
        </p:txBody>
      </p:sp>
      <p:sp>
        <p:nvSpPr>
          <p:cNvPr id="3" name="2 İçerik Yer Tutucusu"/>
          <p:cNvSpPr>
            <a:spLocks noGrp="1"/>
          </p:cNvSpPr>
          <p:nvPr>
            <p:ph idx="1"/>
          </p:nvPr>
        </p:nvSpPr>
        <p:spPr>
          <a:xfrm>
            <a:off x="457200" y="1775191"/>
            <a:ext cx="8229600" cy="5082809"/>
          </a:xfrm>
        </p:spPr>
        <p:txBody>
          <a:bodyPr>
            <a:normAutofit fontScale="70000" lnSpcReduction="20000"/>
          </a:bodyPr>
          <a:lstStyle/>
          <a:p>
            <a:pPr algn="just">
              <a:spcAft>
                <a:spcPts val="1200"/>
              </a:spcAft>
            </a:pPr>
            <a:r>
              <a:rPr lang="tr-TR" b="1" dirty="0"/>
              <a:t>1969: </a:t>
            </a:r>
            <a:r>
              <a:rPr lang="tr-TR" b="1" dirty="0">
                <a:solidFill>
                  <a:srgbClr val="FF0000"/>
                </a:solidFill>
              </a:rPr>
              <a:t>Baş sınırlayıcılar U.S ‘</a:t>
            </a:r>
            <a:r>
              <a:rPr lang="tr-TR" b="1" dirty="0" err="1">
                <a:solidFill>
                  <a:srgbClr val="FF0000"/>
                </a:solidFill>
              </a:rPr>
              <a:t>te</a:t>
            </a:r>
            <a:r>
              <a:rPr lang="tr-TR" b="1" dirty="0">
                <a:solidFill>
                  <a:srgbClr val="FF0000"/>
                </a:solidFill>
              </a:rPr>
              <a:t> zorunlu </a:t>
            </a:r>
            <a:r>
              <a:rPr lang="tr-TR" dirty="0"/>
              <a:t>kılınmıştır. </a:t>
            </a:r>
          </a:p>
          <a:p>
            <a:pPr algn="just">
              <a:spcAft>
                <a:spcPts val="1200"/>
              </a:spcAft>
            </a:pPr>
            <a:r>
              <a:rPr lang="tr-TR" b="1" dirty="0"/>
              <a:t>1971: </a:t>
            </a:r>
            <a:r>
              <a:rPr lang="tr-TR" dirty="0"/>
              <a:t>Chrysler kaymalı bir fren kontrol sistemi geliştirmiştir. </a:t>
            </a:r>
          </a:p>
          <a:p>
            <a:pPr algn="just">
              <a:spcAft>
                <a:spcPts val="1200"/>
              </a:spcAft>
            </a:pPr>
            <a:r>
              <a:rPr lang="tr-TR" b="1" dirty="0"/>
              <a:t>1984: </a:t>
            </a:r>
            <a:r>
              <a:rPr lang="tr-TR" dirty="0"/>
              <a:t>U. S de ilk kez emniyet </a:t>
            </a:r>
            <a:r>
              <a:rPr lang="tr-TR" b="1" dirty="0">
                <a:solidFill>
                  <a:srgbClr val="FF0000"/>
                </a:solidFill>
              </a:rPr>
              <a:t>kemeri kullanma yasasını </a:t>
            </a:r>
            <a:r>
              <a:rPr lang="tr-TR" dirty="0" err="1"/>
              <a:t>Newyork’ta</a:t>
            </a:r>
            <a:r>
              <a:rPr lang="tr-TR" dirty="0"/>
              <a:t> çıkartmıştır. </a:t>
            </a:r>
          </a:p>
          <a:p>
            <a:pPr algn="just">
              <a:spcAft>
                <a:spcPts val="1200"/>
              </a:spcAft>
            </a:pPr>
            <a:r>
              <a:rPr lang="tr-TR" b="1" dirty="0"/>
              <a:t>1989: </a:t>
            </a:r>
            <a:r>
              <a:rPr lang="tr-TR" dirty="0"/>
              <a:t>Chrysler </a:t>
            </a:r>
            <a:r>
              <a:rPr lang="tr-TR" b="1" dirty="0">
                <a:solidFill>
                  <a:srgbClr val="FF0000"/>
                </a:solidFill>
              </a:rPr>
              <a:t>standart bir ekipman olarak hava yastığını </a:t>
            </a:r>
            <a:r>
              <a:rPr lang="tr-TR" dirty="0"/>
              <a:t>sunan ilk Amerikan oto üreticisi olmuştur. </a:t>
            </a:r>
          </a:p>
          <a:p>
            <a:pPr algn="just">
              <a:spcAft>
                <a:spcPts val="1200"/>
              </a:spcAft>
            </a:pPr>
            <a:r>
              <a:rPr lang="tr-TR" b="1" dirty="0"/>
              <a:t>1994: </a:t>
            </a:r>
            <a:r>
              <a:rPr lang="tr-TR" dirty="0"/>
              <a:t>Volvo </a:t>
            </a:r>
            <a:r>
              <a:rPr lang="tr-TR" b="1" dirty="0">
                <a:solidFill>
                  <a:srgbClr val="FF0000"/>
                </a:solidFill>
              </a:rPr>
              <a:t>yan çarpışma hava yastığını </a:t>
            </a:r>
            <a:r>
              <a:rPr lang="tr-TR" dirty="0"/>
              <a:t>çıkartmıştır. </a:t>
            </a:r>
          </a:p>
          <a:p>
            <a:pPr algn="just">
              <a:spcAft>
                <a:spcPts val="1200"/>
              </a:spcAft>
            </a:pPr>
            <a:r>
              <a:rPr lang="tr-TR" b="1" dirty="0"/>
              <a:t>1998: </a:t>
            </a:r>
            <a:r>
              <a:rPr lang="tr-TR" b="1" dirty="0">
                <a:solidFill>
                  <a:srgbClr val="FF0000"/>
                </a:solidFill>
              </a:rPr>
              <a:t>Çift hava yastıkları </a:t>
            </a:r>
            <a:r>
              <a:rPr lang="tr-TR" dirty="0"/>
              <a:t>bütün yolcu taşıtları için standart bir ekipman haline gelmiştir. BMW yan çarpışmalarda yolcu ve sürücüleri korumak için ‘Baş Koruma Sistemini ‘ tanıtmıştır. </a:t>
            </a:r>
          </a:p>
          <a:p>
            <a:pPr algn="just">
              <a:spcAft>
                <a:spcPts val="1200"/>
              </a:spcAft>
            </a:pPr>
            <a:r>
              <a:rPr lang="tr-TR" b="1" dirty="0"/>
              <a:t>2000: </a:t>
            </a:r>
            <a:r>
              <a:rPr lang="tr-TR" dirty="0"/>
              <a:t>Emniyet kemer sistemleri ile çalışan hava yastıkları kullanılmaya başlanmıştır.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ve Pasif Güvenlik Sistemleri</a:t>
            </a:r>
            <a:endParaRPr lang="tr-TR" dirty="0"/>
          </a:p>
        </p:txBody>
      </p:sp>
      <p:sp>
        <p:nvSpPr>
          <p:cNvPr id="3" name="2 İçerik Yer Tutucusu"/>
          <p:cNvSpPr>
            <a:spLocks noGrp="1"/>
          </p:cNvSpPr>
          <p:nvPr>
            <p:ph idx="1"/>
          </p:nvPr>
        </p:nvSpPr>
        <p:spPr/>
        <p:txBody>
          <a:bodyPr/>
          <a:lstStyle/>
          <a:p>
            <a:pPr algn="just"/>
            <a:r>
              <a:rPr lang="tr-TR" dirty="0"/>
              <a:t>Taşıtlarda bulunan güvenlik elemanları, herhangi bir kaza ihtimali öncesinde kazanın oluşumunu önleme görevi yapan </a:t>
            </a:r>
            <a:r>
              <a:rPr lang="tr-TR" b="1" dirty="0">
                <a:solidFill>
                  <a:srgbClr val="FF0000"/>
                </a:solidFill>
              </a:rPr>
              <a:t>”aktif güvenlik”</a:t>
            </a:r>
            <a:r>
              <a:rPr lang="tr-TR" dirty="0"/>
              <a:t> ve kaza esnasında yaralanma ve ölümleri en aza indirme amacı taşıyan </a:t>
            </a:r>
            <a:r>
              <a:rPr lang="tr-TR" b="1" dirty="0">
                <a:solidFill>
                  <a:srgbClr val="FF0000"/>
                </a:solidFill>
              </a:rPr>
              <a:t>“pasif güvenlik”</a:t>
            </a:r>
            <a:r>
              <a:rPr lang="tr-TR" dirty="0"/>
              <a:t> elamanları olmak üzere iki grupta değerlendirilmektedir. </a:t>
            </a:r>
          </a:p>
          <a:p>
            <a:pPr algn="just"/>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p:txBody>
          <a:bodyPr>
            <a:normAutofit fontScale="70000" lnSpcReduction="20000"/>
          </a:bodyPr>
          <a:lstStyle/>
          <a:p>
            <a:pPr algn="just">
              <a:spcAft>
                <a:spcPts val="1200"/>
              </a:spcAft>
            </a:pPr>
            <a:r>
              <a:rPr lang="tr-TR" b="1" dirty="0">
                <a:solidFill>
                  <a:srgbClr val="002060"/>
                </a:solidFill>
              </a:rPr>
              <a:t>Aktif güvenlik sistemleri</a:t>
            </a:r>
            <a:r>
              <a:rPr lang="tr-TR" dirty="0"/>
              <a:t>, sürücülere aracın daha iyi kontrolünü ve tehlikelerden kaçınmasını sağlayarak kazaların önlenmesine yardımcı olur. </a:t>
            </a:r>
          </a:p>
          <a:p>
            <a:pPr algn="just">
              <a:spcAft>
                <a:spcPts val="1200"/>
              </a:spcAft>
            </a:pPr>
            <a:r>
              <a:rPr lang="tr-TR" dirty="0"/>
              <a:t>Aktif güvenlik, sürücünün kazadan kaçınması için, taşıtın kumanda ve frenleme yetenekleriyle, bilgilendirme sistemleri ve ergonomik olarak yerleştirilmiş kumandalarını kapsar. </a:t>
            </a:r>
          </a:p>
          <a:p>
            <a:pPr algn="just">
              <a:spcAft>
                <a:spcPts val="1200"/>
              </a:spcAft>
            </a:pPr>
            <a:r>
              <a:rPr lang="tr-TR" dirty="0"/>
              <a:t>Aktif güvenlik, açık görüş mesafesini, sürücünün tüm dikkatini yola vermesini (sürücünün dalgınlığını minimum seviyeye indirme), aracın temel sürüş fonksiyonlarını güçlendirmek için geliştirilen kazadan kaçınma teknolojilerini, frenleri, lastikleri, görebilme ve görülebilir olma vb. unsurları içermektedir. </a:t>
            </a:r>
          </a:p>
          <a:p>
            <a:pPr algn="just">
              <a:spcAft>
                <a:spcPts val="1200"/>
              </a:spcAft>
            </a:pPr>
            <a:r>
              <a:rPr lang="tr-TR" dirty="0"/>
              <a:t>Güvenlik sistemlerinin isimlendirilmesi araç üreticilerine farklılık gösterse de, tasarım amacı bakımından aynı özelliktedirler.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p:txBody>
          <a:bodyPr>
            <a:normAutofit fontScale="62500" lnSpcReduction="20000"/>
          </a:bodyPr>
          <a:lstStyle/>
          <a:p>
            <a:pPr algn="just">
              <a:spcAft>
                <a:spcPts val="1200"/>
              </a:spcAft>
              <a:buNone/>
            </a:pPr>
            <a:r>
              <a:rPr lang="tr-TR" b="1" dirty="0">
                <a:solidFill>
                  <a:srgbClr val="FF0000"/>
                </a:solidFill>
              </a:rPr>
              <a:t>Süspansiyon Sistemi</a:t>
            </a:r>
          </a:p>
          <a:p>
            <a:pPr algn="just">
              <a:spcAft>
                <a:spcPts val="1200"/>
              </a:spcAft>
            </a:pPr>
            <a:r>
              <a:rPr lang="tr-TR" dirty="0"/>
              <a:t>Süspansiyon sistemi her türlü yol şartlarında hem taşıtın yol ile temasını titreşimsiz bir şekilde sağlayabilme özelliğine hem de emniyetli bir sürüş imkanına sahip olmalıdır.Süspansiyon sisteminin görevleri: </a:t>
            </a:r>
          </a:p>
          <a:p>
            <a:pPr lvl="1" algn="just">
              <a:spcAft>
                <a:spcPts val="1200"/>
              </a:spcAft>
            </a:pPr>
            <a:r>
              <a:rPr lang="tr-TR" dirty="0"/>
              <a:t>Sürüş esnasında lastikler ile birlikte çalışarak ,yolcuları ve taşınan yükü korumak ve sürüş konforunu iyileştirmek amacıyla yol yüzeyinin yapısından kaynaklanan titreşimleri, </a:t>
            </a:r>
            <a:r>
              <a:rPr lang="tr-TR" dirty="0" err="1"/>
              <a:t>salınımları</a:t>
            </a:r>
            <a:r>
              <a:rPr lang="tr-TR" dirty="0"/>
              <a:t> ve ani şokları sönümlemek.</a:t>
            </a:r>
          </a:p>
          <a:p>
            <a:pPr lvl="1" algn="just">
              <a:spcAft>
                <a:spcPts val="1200"/>
              </a:spcAft>
            </a:pPr>
            <a:r>
              <a:rPr lang="tr-TR" dirty="0"/>
              <a:t>Yol yüzeyi ile tekerlek arasında tutunmaya bağlı olarak ortaya çıkan sürüş fren kuvvetlerini gövdeye aktarmak.</a:t>
            </a:r>
          </a:p>
          <a:p>
            <a:pPr lvl="1" algn="just">
              <a:spcAft>
                <a:spcPts val="1200"/>
              </a:spcAft>
            </a:pPr>
            <a:r>
              <a:rPr lang="tr-TR" dirty="0"/>
              <a:t>Araç yol tutuşunu mükemmel hale getirerek güvenliği arttırmak. </a:t>
            </a:r>
          </a:p>
          <a:p>
            <a:pPr lvl="1" algn="just">
              <a:spcAft>
                <a:spcPts val="1200"/>
              </a:spcAft>
            </a:pPr>
            <a:r>
              <a:rPr lang="tr-TR" dirty="0"/>
              <a:t>Akslar üzerindeki gövdeyi taşımak ve gövde ile tekerlekler bağlantıyı sağlamak .</a:t>
            </a:r>
          </a:p>
          <a:p>
            <a:pPr algn="just"/>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Taşıt Güvenlik Sistemleri</a:t>
            </a:r>
            <a:br>
              <a:rPr lang="tr-TR" dirty="0"/>
            </a:br>
            <a:r>
              <a:rPr lang="tr-TR" sz="3600" dirty="0"/>
              <a:t>Aktif Güvenlik Sistemleri</a:t>
            </a:r>
            <a:endParaRPr lang="tr-TR" dirty="0"/>
          </a:p>
        </p:txBody>
      </p:sp>
      <p:sp>
        <p:nvSpPr>
          <p:cNvPr id="3" name="2 İçerik Yer Tutucusu"/>
          <p:cNvSpPr>
            <a:spLocks noGrp="1"/>
          </p:cNvSpPr>
          <p:nvPr>
            <p:ph idx="1"/>
          </p:nvPr>
        </p:nvSpPr>
        <p:spPr/>
        <p:txBody>
          <a:bodyPr>
            <a:normAutofit fontScale="85000" lnSpcReduction="20000"/>
          </a:bodyPr>
          <a:lstStyle/>
          <a:p>
            <a:pPr algn="just">
              <a:spcAft>
                <a:spcPts val="1200"/>
              </a:spcAft>
              <a:buNone/>
            </a:pPr>
            <a:r>
              <a:rPr lang="tr-TR" b="1" dirty="0">
                <a:solidFill>
                  <a:srgbClr val="FF0000"/>
                </a:solidFill>
              </a:rPr>
              <a:t>Fren Sistemi</a:t>
            </a:r>
          </a:p>
          <a:p>
            <a:pPr algn="just"/>
            <a:r>
              <a:rPr lang="tr-TR" sz="2600" dirty="0"/>
              <a:t>Fren sistemi aracın yavaşlaması, durması ve meyilli bir yüzeyde park edilebilmesi için dizayn edilmiştir. Bu sebepten frenler sürüş için taşıtta bulunan en önemli donanımlardır. Frenlerden çok yüksek dayanıklılık ve güvenilirlik beklenmektedir. </a:t>
            </a:r>
          </a:p>
          <a:p>
            <a:pPr algn="just"/>
            <a:endParaRPr lang="tr-TR" sz="2600" b="1" dirty="0"/>
          </a:p>
          <a:p>
            <a:pPr algn="just"/>
            <a:r>
              <a:rPr lang="tr-TR" sz="2600" b="1" dirty="0"/>
              <a:t>Çeşitleri: </a:t>
            </a:r>
          </a:p>
          <a:p>
            <a:pPr marL="971550" lvl="1" indent="-514350" algn="just">
              <a:buFont typeface="+mj-lt"/>
              <a:buAutoNum type="arabicPeriod"/>
            </a:pPr>
            <a:r>
              <a:rPr lang="tr-TR" sz="2600" b="1" dirty="0"/>
              <a:t>Servis Freni </a:t>
            </a:r>
          </a:p>
          <a:p>
            <a:pPr lvl="2" algn="just"/>
            <a:r>
              <a:rPr lang="tr-TR" sz="2600" dirty="0"/>
              <a:t>Hidrolik Frenler </a:t>
            </a:r>
          </a:p>
          <a:p>
            <a:pPr lvl="2" algn="just"/>
            <a:r>
              <a:rPr lang="tr-TR" sz="2600" dirty="0" err="1"/>
              <a:t>Pnömatik</a:t>
            </a:r>
            <a:r>
              <a:rPr lang="tr-TR" sz="2600" dirty="0"/>
              <a:t> Frenler </a:t>
            </a:r>
          </a:p>
          <a:p>
            <a:pPr marL="971550" lvl="1" indent="-514350" algn="just">
              <a:buFont typeface="+mj-lt"/>
              <a:buAutoNum type="arabicPeriod"/>
            </a:pPr>
            <a:r>
              <a:rPr lang="tr-TR" sz="2600" b="1" dirty="0"/>
              <a:t>Park / El Freni </a:t>
            </a:r>
          </a:p>
          <a:p>
            <a:pPr marL="971550" lvl="1" indent="-514350" algn="just">
              <a:buFont typeface="+mj-lt"/>
              <a:buAutoNum type="arabicPeriod"/>
            </a:pPr>
            <a:r>
              <a:rPr lang="tr-TR" sz="2600" b="1" dirty="0"/>
              <a:t>Yardımcı Frenler </a:t>
            </a:r>
          </a:p>
          <a:p>
            <a:pPr lvl="2" algn="just"/>
            <a:r>
              <a:rPr lang="tr-TR" sz="2600" dirty="0"/>
              <a:t>Egzoz Freni </a:t>
            </a:r>
          </a:p>
          <a:p>
            <a:pPr lvl="2" algn="just"/>
            <a:r>
              <a:rPr lang="tr-TR" sz="2600" dirty="0" err="1"/>
              <a:t>Retarder</a:t>
            </a:r>
            <a:r>
              <a:rPr lang="tr-TR" sz="2600" dirty="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1740</TotalTime>
  <Words>4028</Words>
  <Application>Microsoft Office PowerPoint</Application>
  <PresentationFormat>Ekran Gösterisi (4:3)</PresentationFormat>
  <Paragraphs>282</Paragraphs>
  <Slides>49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49</vt:i4>
      </vt:variant>
    </vt:vector>
  </HeadingPairs>
  <TitlesOfParts>
    <vt:vector size="55" baseType="lpstr">
      <vt:lpstr>Arial</vt:lpstr>
      <vt:lpstr>Corbel</vt:lpstr>
      <vt:lpstr>Wingdings</vt:lpstr>
      <vt:lpstr>Wingdings 2</vt:lpstr>
      <vt:lpstr>Wingdings 3</vt:lpstr>
      <vt:lpstr>Modül</vt:lpstr>
      <vt:lpstr>OTOMOTİV MÜHENDİSLİĞİNE GİRİŞ</vt:lpstr>
      <vt:lpstr>Taşıt Güvenlik Sistemleri</vt:lpstr>
      <vt:lpstr>Taşıt Güvenlik Sistemleri Tarihsel Gelişim</vt:lpstr>
      <vt:lpstr>Taşıt Güvenlik Sistemleri Tarihsel Gelişim</vt:lpstr>
      <vt:lpstr>Taşıt Güvenlik Sistemleri Tarihsel Gelişim</vt:lpstr>
      <vt:lpstr>Taşıt Güvenlik Sistemleri Aktif ve Pasif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Aktif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lpstr>Taşıt Güvenlik Sistemleri Pasif Güvenlik Sistemleri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OTOMOTİV MÜHENDİSLİĞİNE GİRİŞ</dc:title>
  <dc:creator>Betta</dc:creator>
  <cp:lastModifiedBy>ALI TEKIN GUNER</cp:lastModifiedBy>
  <cp:revision>123</cp:revision>
  <dcterms:created xsi:type="dcterms:W3CDTF">2013-10-22T08:06:11Z</dcterms:created>
  <dcterms:modified xsi:type="dcterms:W3CDTF">2023-02-22T12:28:15Z</dcterms:modified>
</cp:coreProperties>
</file>