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3"/>
  </p:notesMasterIdLst>
  <p:handoutMasterIdLst>
    <p:handoutMasterId r:id="rId84"/>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30" r:id="rId82"/>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smtClean="0"/>
            <a:t>Mahmud</a:t>
          </a:r>
          <a:r>
            <a:rPr lang="tr-TR" sz="1600" dirty="0" smtClean="0"/>
            <a:t> GÜNGÖR </a:t>
          </a:r>
          <a:endParaRPr lang="tr-TR" sz="1600" dirty="0"/>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a:t>
          </a:r>
          <a:r>
            <a:rPr lang="tr-TR" dirty="0" smtClean="0"/>
            <a:t>Mehmet İNEL </a:t>
          </a:r>
          <a:endParaRPr lang="tr-TR"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a:t>
          </a:r>
          <a:r>
            <a:rPr lang="tr-TR" b="0" dirty="0" smtClean="0"/>
            <a:t>Ersan ÖZ </a:t>
          </a:r>
          <a:endParaRPr lang="tr-TR" b="0" dirty="0"/>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250AC0C3-D28C-4534-A5F0-B93048BF085C}">
      <dgm:prSet/>
      <dgm:spPr/>
      <dgm:t>
        <a:bodyPr/>
        <a:lstStyle/>
        <a:p>
          <a:r>
            <a:rPr lang="tr-TR" b="1" dirty="0" smtClean="0"/>
            <a:t>REKTÖR YARDIMCISI </a:t>
          </a:r>
        </a:p>
        <a:p>
          <a:r>
            <a:rPr lang="tr-TR" dirty="0" smtClean="0"/>
            <a:t>Prof. Dr. İbrahim TÜRKÇÜER </a:t>
          </a:r>
          <a:endParaRPr lang="tr-TR" dirty="0"/>
        </a:p>
      </dgm:t>
    </dgm:pt>
    <dgm:pt modelId="{D57D2ABE-52C0-49B3-BD8A-FCAA4F2B25B3}" type="parTrans" cxnId="{1AE4ED1C-47BD-4F5E-A89E-07568C335FE9}">
      <dgm:prSet/>
      <dgm:spPr/>
      <dgm:t>
        <a:bodyPr/>
        <a:lstStyle/>
        <a:p>
          <a:endParaRPr lang="tr-TR"/>
        </a:p>
      </dgm:t>
    </dgm:pt>
    <dgm:pt modelId="{CA795712-8171-45A6-A20C-EC89DC9C58B4}" type="sibTrans" cxnId="{1AE4ED1C-47BD-4F5E-A89E-07568C335FE9}">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t>
        <a:bodyPr/>
        <a:lstStyle/>
        <a:p>
          <a:endParaRPr lang="tr-TR"/>
        </a:p>
      </dgm:t>
    </dgm:pt>
    <dgm:pt modelId="{3DE78937-AE13-4118-8126-FB3DF6E08DFD}" type="pres">
      <dgm:prSet presAssocID="{3ADE898B-3499-4786-A297-02479B17B3A6}" presName="composite" presStyleCnt="0"/>
      <dgm:spPr/>
      <dgm:t>
        <a:bodyPr/>
        <a:lstStyle/>
        <a:p>
          <a:endParaRPr lang="tr-TR"/>
        </a:p>
      </dgm:t>
    </dgm:pt>
    <dgm:pt modelId="{34FD37A4-28A6-49BE-B5CF-E10558B2A02E}" type="pres">
      <dgm:prSet presAssocID="{3ADE898B-3499-4786-A297-02479B17B3A6}" presName="background" presStyleLbl="node0" presStyleIdx="0" presStyleCnt="1"/>
      <dgm:spPr/>
      <dgm:t>
        <a:bodyPr/>
        <a:lstStyle/>
        <a:p>
          <a:endParaRPr lang="tr-TR"/>
        </a:p>
      </dgm:t>
    </dgm:pt>
    <dgm:pt modelId="{B72984D9-24C2-4724-8522-BEC87656CF6C}" type="pres">
      <dgm:prSet presAssocID="{3ADE898B-3499-4786-A297-02479B17B3A6}" presName="text" presStyleLbl="fgAcc0" presStyleIdx="0" presStyleCnt="1" custScaleX="133469" custLinFactNeighborX="-3762" custLinFactNeighborY="3386">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t>
        <a:bodyPr/>
        <a:lstStyle/>
        <a:p>
          <a:endParaRPr lang="tr-TR"/>
        </a:p>
      </dgm:t>
    </dgm:pt>
    <dgm:pt modelId="{D9753188-1936-4EE5-8CEA-93FE745C7FE8}" type="pres">
      <dgm:prSet presAssocID="{B8000792-2B1B-4AB5-8A13-3AF23A929897}" presName="Name10" presStyleLbl="parChTrans1D2" presStyleIdx="0" presStyleCnt="3"/>
      <dgm:spPr/>
      <dgm:t>
        <a:bodyPr/>
        <a:lstStyle/>
        <a:p>
          <a:endParaRPr lang="tr-TR"/>
        </a:p>
      </dgm:t>
    </dgm:pt>
    <dgm:pt modelId="{5F3DB532-7ADB-4E6F-ADD4-B3057A4BCA72}" type="pres">
      <dgm:prSet presAssocID="{F35B3B63-A517-43E2-B8F4-D4F24259DAD0}" presName="hierRoot2" presStyleCnt="0"/>
      <dgm:spPr/>
      <dgm:t>
        <a:bodyPr/>
        <a:lstStyle/>
        <a:p>
          <a:endParaRPr lang="tr-TR"/>
        </a:p>
      </dgm:t>
    </dgm:pt>
    <dgm:pt modelId="{5CACF998-6723-47E9-8A18-3035EE0AB62B}" type="pres">
      <dgm:prSet presAssocID="{F35B3B63-A517-43E2-B8F4-D4F24259DAD0}" presName="composite2" presStyleCnt="0"/>
      <dgm:spPr/>
      <dgm:t>
        <a:bodyPr/>
        <a:lstStyle/>
        <a:p>
          <a:endParaRPr lang="tr-TR"/>
        </a:p>
      </dgm:t>
    </dgm:pt>
    <dgm:pt modelId="{9B2645A0-4323-45E6-A1A0-C5BE84282623}" type="pres">
      <dgm:prSet presAssocID="{F35B3B63-A517-43E2-B8F4-D4F24259DAD0}" presName="background2" presStyleLbl="node2" presStyleIdx="0" presStyleCnt="3"/>
      <dgm:spPr/>
      <dgm:t>
        <a:bodyPr/>
        <a:lstStyle/>
        <a:p>
          <a:endParaRPr lang="tr-TR"/>
        </a:p>
      </dgm:t>
    </dgm:pt>
    <dgm:pt modelId="{4B10727F-1291-4BCB-9E65-61C5D28F851F}" type="pres">
      <dgm:prSet presAssocID="{F35B3B63-A517-43E2-B8F4-D4F24259DAD0}" presName="text2" presStyleLbl="fgAcc2" presStyleIdx="0" presStyleCnt="3"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t>
        <a:bodyPr/>
        <a:lstStyle/>
        <a:p>
          <a:endParaRPr lang="tr-TR"/>
        </a:p>
      </dgm:t>
    </dgm:pt>
    <dgm:pt modelId="{B7709C76-3FD9-417D-B1B8-51B9EB1CB2C6}" type="pres">
      <dgm:prSet presAssocID="{987259EA-9F13-4A73-A7BD-F7855D780085}" presName="Name10" presStyleLbl="parChTrans1D2" presStyleIdx="1" presStyleCnt="3"/>
      <dgm:spPr/>
      <dgm:t>
        <a:bodyPr/>
        <a:lstStyle/>
        <a:p>
          <a:endParaRPr lang="tr-TR"/>
        </a:p>
      </dgm:t>
    </dgm:pt>
    <dgm:pt modelId="{6101E8CE-0BB5-4C76-B18D-0941F7E6874A}" type="pres">
      <dgm:prSet presAssocID="{93461D05-5063-40B6-84AE-716274399DC7}" presName="hierRoot2" presStyleCnt="0"/>
      <dgm:spPr/>
      <dgm:t>
        <a:bodyPr/>
        <a:lstStyle/>
        <a:p>
          <a:endParaRPr lang="tr-TR"/>
        </a:p>
      </dgm:t>
    </dgm:pt>
    <dgm:pt modelId="{32689E91-72AD-43C8-B741-DAEF33C74B7B}" type="pres">
      <dgm:prSet presAssocID="{93461D05-5063-40B6-84AE-716274399DC7}" presName="composite2" presStyleCnt="0"/>
      <dgm:spPr/>
      <dgm:t>
        <a:bodyPr/>
        <a:lstStyle/>
        <a:p>
          <a:endParaRPr lang="tr-TR"/>
        </a:p>
      </dgm:t>
    </dgm:pt>
    <dgm:pt modelId="{E78B7142-65A3-4D7F-A323-04923BA5A963}" type="pres">
      <dgm:prSet presAssocID="{93461D05-5063-40B6-84AE-716274399DC7}" presName="background2" presStyleLbl="node2" presStyleIdx="1" presStyleCnt="3"/>
      <dgm:spPr/>
      <dgm:t>
        <a:bodyPr/>
        <a:lstStyle/>
        <a:p>
          <a:endParaRPr lang="tr-TR"/>
        </a:p>
      </dgm:t>
    </dgm:pt>
    <dgm:pt modelId="{37603A01-88FD-45CD-9CE1-DA45075DDAFE}" type="pres">
      <dgm:prSet presAssocID="{93461D05-5063-40B6-84AE-716274399DC7}" presName="text2" presStyleLbl="fgAcc2" presStyleIdx="1" presStyleCnt="3" custLinFactNeighborX="-6216" custLinFactNeighborY="-1550">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t>
        <a:bodyPr/>
        <a:lstStyle/>
        <a:p>
          <a:endParaRPr lang="tr-TR"/>
        </a:p>
      </dgm:t>
    </dgm:pt>
    <dgm:pt modelId="{5BD8A2B2-D0E1-4EB4-8F15-604E41ABA81A}" type="pres">
      <dgm:prSet presAssocID="{D57D2ABE-52C0-49B3-BD8A-FCAA4F2B25B3}" presName="Name10" presStyleLbl="parChTrans1D2" presStyleIdx="2" presStyleCnt="3"/>
      <dgm:spPr/>
      <dgm:t>
        <a:bodyPr/>
        <a:lstStyle/>
        <a:p>
          <a:endParaRPr lang="tr-TR"/>
        </a:p>
      </dgm:t>
    </dgm:pt>
    <dgm:pt modelId="{0828B8F0-4EE3-489A-AD6C-A67B3198973F}" type="pres">
      <dgm:prSet presAssocID="{250AC0C3-D28C-4534-A5F0-B93048BF085C}" presName="hierRoot2" presStyleCnt="0"/>
      <dgm:spPr/>
    </dgm:pt>
    <dgm:pt modelId="{EA86A873-0705-421C-B993-07E0E573E07A}" type="pres">
      <dgm:prSet presAssocID="{250AC0C3-D28C-4534-A5F0-B93048BF085C}" presName="composite2" presStyleCnt="0"/>
      <dgm:spPr/>
    </dgm:pt>
    <dgm:pt modelId="{E46232A6-4FF1-45F3-A68A-D8B89C1EEEE7}" type="pres">
      <dgm:prSet presAssocID="{250AC0C3-D28C-4534-A5F0-B93048BF085C}" presName="background2" presStyleLbl="node2" presStyleIdx="2" presStyleCnt="3"/>
      <dgm:spPr/>
    </dgm:pt>
    <dgm:pt modelId="{47E92BA6-0073-451A-AC5E-F306EC368188}" type="pres">
      <dgm:prSet presAssocID="{250AC0C3-D28C-4534-A5F0-B93048BF085C}" presName="text2" presStyleLbl="fgAcc2" presStyleIdx="2" presStyleCnt="3">
        <dgm:presLayoutVars>
          <dgm:chPref val="3"/>
        </dgm:presLayoutVars>
      </dgm:prSet>
      <dgm:spPr/>
      <dgm:t>
        <a:bodyPr/>
        <a:lstStyle/>
        <a:p>
          <a:endParaRPr lang="tr-TR"/>
        </a:p>
      </dgm:t>
    </dgm:pt>
    <dgm:pt modelId="{597E8109-62A5-4549-9C2B-A6EC2FFCC9A6}" type="pres">
      <dgm:prSet presAssocID="{250AC0C3-D28C-4534-A5F0-B93048BF085C}" presName="hierChild3" presStyleCnt="0"/>
      <dgm:spPr/>
    </dgm:pt>
  </dgm:ptLst>
  <dgm:cxnLst>
    <dgm:cxn modelId="{1AE4ED1C-47BD-4F5E-A89E-07568C335FE9}" srcId="{3ADE898B-3499-4786-A297-02479B17B3A6}" destId="{250AC0C3-D28C-4534-A5F0-B93048BF085C}" srcOrd="2" destOrd="0" parTransId="{D57D2ABE-52C0-49B3-BD8A-FCAA4F2B25B3}" sibTransId="{CA795712-8171-45A6-A20C-EC89DC9C58B4}"/>
    <dgm:cxn modelId="{C5B1A44E-E442-4792-8E60-7CC2ACF88443}" type="presOf" srcId="{987259EA-9F13-4A73-A7BD-F7855D780085}" destId="{B7709C76-3FD9-417D-B1B8-51B9EB1CB2C6}"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AD36F800-2FE7-420D-9394-90C95F4F14E8}" type="presOf" srcId="{250AC0C3-D28C-4534-A5F0-B93048BF085C}" destId="{47E92BA6-0073-451A-AC5E-F306EC368188}" srcOrd="0" destOrd="0" presId="urn:microsoft.com/office/officeart/2005/8/layout/hierarchy1"/>
    <dgm:cxn modelId="{136912B2-74AE-461F-A7A1-18CD98ADA46C}"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0E3AE2BA-CC84-4492-862E-CF2392D0A796}" type="presOf" srcId="{D57D2ABE-52C0-49B3-BD8A-FCAA4F2B25B3}" destId="{5BD8A2B2-D0E1-4EB4-8F15-604E41ABA81A}"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766D0EE6-1BFB-4529-94DE-EA1A5735E330}" type="presOf" srcId="{B8000792-2B1B-4AB5-8A13-3AF23A929897}" destId="{D9753188-1936-4EE5-8CEA-93FE745C7FE8}"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AF90A800-96D1-4BE3-AFE2-0803C61E2C5F}" type="presParOf" srcId="{29C742F7-BBE2-4230-8764-2CF804B22C33}" destId="{5BD8A2B2-D0E1-4EB4-8F15-604E41ABA81A}" srcOrd="4" destOrd="0" presId="urn:microsoft.com/office/officeart/2005/8/layout/hierarchy1"/>
    <dgm:cxn modelId="{37F3F449-2E1B-4C76-878A-0FC96B16A8BF}" type="presParOf" srcId="{29C742F7-BBE2-4230-8764-2CF804B22C33}" destId="{0828B8F0-4EE3-489A-AD6C-A67B3198973F}" srcOrd="5" destOrd="0" presId="urn:microsoft.com/office/officeart/2005/8/layout/hierarchy1"/>
    <dgm:cxn modelId="{029D9102-7A71-4CC1-8BD6-017D15C91F08}" type="presParOf" srcId="{0828B8F0-4EE3-489A-AD6C-A67B3198973F}" destId="{EA86A873-0705-421C-B993-07E0E573E07A}" srcOrd="0" destOrd="0" presId="urn:microsoft.com/office/officeart/2005/8/layout/hierarchy1"/>
    <dgm:cxn modelId="{E091A9B2-D037-4486-B23C-1758929447C9}" type="presParOf" srcId="{EA86A873-0705-421C-B993-07E0E573E07A}" destId="{E46232A6-4FF1-45F3-A68A-D8B89C1EEEE7}" srcOrd="0" destOrd="0" presId="urn:microsoft.com/office/officeart/2005/8/layout/hierarchy1"/>
    <dgm:cxn modelId="{543BCDDA-6747-4D4D-9B17-17475EB18DAF}" type="presParOf" srcId="{EA86A873-0705-421C-B993-07E0E573E07A}" destId="{47E92BA6-0073-451A-AC5E-F306EC368188}" srcOrd="1" destOrd="0" presId="urn:microsoft.com/office/officeart/2005/8/layout/hierarchy1"/>
    <dgm:cxn modelId="{DE4241F1-705C-4E30-97D4-1074BE994425}" type="presParOf" srcId="{0828B8F0-4EE3-489A-AD6C-A67B3198973F}" destId="{597E8109-62A5-4549-9C2B-A6EC2FFCC9A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t>
        <a:bodyPr/>
        <a:lstStyle/>
        <a:p>
          <a:endParaRPr lang="tr-TR"/>
        </a:p>
      </dgm:t>
    </dgm:pt>
    <dgm:pt modelId="{19719BC8-C68C-48B1-B044-67FC60C2E7F2}" type="pres">
      <dgm:prSet presAssocID="{F76407AB-A8B6-479B-AC50-673315482A80}" presName="text" presStyleLbl="fgAcc0" presStyleIdx="0" presStyleCnt="1" custLinFactNeighborX="-81807" custLinFactNeighborY="-34418">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49B4B394-774D-4062-B646-B18AAF6D3A58}">
      <dgm:prSet/>
      <dgm:spPr/>
      <dgm:t>
        <a:bodyPr/>
        <a:lstStyle/>
        <a:p>
          <a:r>
            <a:rPr lang="tr-TR" b="1" dirty="0" smtClean="0"/>
            <a:t>GENEL SEKRETER YARDIMCISI VEKİLİ</a:t>
          </a:r>
        </a:p>
        <a:p>
          <a:r>
            <a:rPr lang="tr-TR" dirty="0" smtClean="0"/>
            <a:t>Serdar Selman SAVRAN </a:t>
          </a:r>
          <a:endParaRPr lang="tr-TR" dirty="0"/>
        </a:p>
      </dgm:t>
    </dgm:pt>
    <dgm:pt modelId="{E0F1EC9D-BD1F-4866-83F3-DAF33D2823D2}" type="parTrans" cxnId="{89D83553-86DE-427C-BE48-523987ECC9F4}">
      <dgm:prSet/>
      <dgm:spPr/>
      <dgm:t>
        <a:bodyPr/>
        <a:lstStyle/>
        <a:p>
          <a:endParaRPr lang="tr-TR"/>
        </a:p>
      </dgm:t>
    </dgm:pt>
    <dgm:pt modelId="{F60959B8-65C3-421B-B697-1C7976680A51}" type="sibTrans" cxnId="{89D83553-86DE-427C-BE48-523987ECC9F4}">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2"/>
      <dgm:spPr/>
    </dgm:pt>
    <dgm:pt modelId="{19719BC8-C68C-48B1-B044-67FC60C2E7F2}" type="pres">
      <dgm:prSet presAssocID="{F76407AB-A8B6-479B-AC50-673315482A80}" presName="text" presStyleLbl="fgAcc0" presStyleIdx="0" presStyleCnt="2" custLinFactX="-47662" custLinFactNeighborX="-100000" custLinFactNeighborY="16828">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 modelId="{CB732DA5-09AF-44C3-95FA-0DAAE0AD95B8}" type="pres">
      <dgm:prSet presAssocID="{49B4B394-774D-4062-B646-B18AAF6D3A58}" presName="hierRoot1" presStyleCnt="0"/>
      <dgm:spPr/>
    </dgm:pt>
    <dgm:pt modelId="{EA9B76A3-7E27-405C-9087-49A31F9D9006}" type="pres">
      <dgm:prSet presAssocID="{49B4B394-774D-4062-B646-B18AAF6D3A58}" presName="composite" presStyleCnt="0"/>
      <dgm:spPr/>
    </dgm:pt>
    <dgm:pt modelId="{97971FEA-AFEF-4F99-9EB4-CC393EBF3155}" type="pres">
      <dgm:prSet presAssocID="{49B4B394-774D-4062-B646-B18AAF6D3A58}" presName="background" presStyleLbl="node0" presStyleIdx="1" presStyleCnt="2"/>
      <dgm:spPr/>
    </dgm:pt>
    <dgm:pt modelId="{57858619-E01A-488A-927F-99D83DB50BF3}" type="pres">
      <dgm:prSet presAssocID="{49B4B394-774D-4062-B646-B18AAF6D3A58}" presName="text" presStyleLbl="fgAcc0" presStyleIdx="1" presStyleCnt="2" custLinFactNeighborY="1023">
        <dgm:presLayoutVars>
          <dgm:chPref val="3"/>
        </dgm:presLayoutVars>
      </dgm:prSet>
      <dgm:spPr/>
      <dgm:t>
        <a:bodyPr/>
        <a:lstStyle/>
        <a:p>
          <a:endParaRPr lang="tr-TR"/>
        </a:p>
      </dgm:t>
    </dgm:pt>
    <dgm:pt modelId="{3EDE0A77-F941-4ACA-85EA-034881D86C3D}" type="pres">
      <dgm:prSet presAssocID="{49B4B394-774D-4062-B646-B18AAF6D3A58}" presName="hierChild2" presStyleCnt="0"/>
      <dgm:spPr/>
    </dgm:pt>
  </dgm:ptLst>
  <dgm:cxnLst>
    <dgm:cxn modelId="{35EF7FDB-11C3-4A90-83DF-ECC0779A8277}" type="presOf" srcId="{49B4B394-774D-4062-B646-B18AAF6D3A58}" destId="{57858619-E01A-488A-927F-99D83DB50BF3}" srcOrd="0" destOrd="0" presId="urn:microsoft.com/office/officeart/2005/8/layout/hierarchy1"/>
    <dgm:cxn modelId="{89D83553-86DE-427C-BE48-523987ECC9F4}" srcId="{410FC9CE-874D-4A57-B41D-1C78A8AA00EA}" destId="{49B4B394-774D-4062-B646-B18AAF6D3A58}" srcOrd="1" destOrd="0" parTransId="{E0F1EC9D-BD1F-4866-83F3-DAF33D2823D2}" sibTransId="{F60959B8-65C3-421B-B697-1C7976680A51}"/>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6272FD15-0277-4C76-ADC5-EC8F311D2551}" srcId="{410FC9CE-874D-4A57-B41D-1C78A8AA00EA}" destId="{F76407AB-A8B6-479B-AC50-673315482A80}" srcOrd="0" destOrd="0" parTransId="{CD9F39B1-DA29-4F60-80BB-960FF67B35FA}" sibTransId="{92E82F9E-C7CA-4010-95AF-F9943BE30A3E}"/>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 modelId="{4DAFC60E-42FD-4988-BBBA-BBACDC70211A}" type="presParOf" srcId="{7CC40248-6516-45E1-8BA1-4AAA8A822BCF}" destId="{CB732DA5-09AF-44C3-95FA-0DAAE0AD95B8}" srcOrd="1" destOrd="0" presId="urn:microsoft.com/office/officeart/2005/8/layout/hierarchy1"/>
    <dgm:cxn modelId="{505A9239-6D31-4CAC-A55C-0FA56BA09901}" type="presParOf" srcId="{CB732DA5-09AF-44C3-95FA-0DAAE0AD95B8}" destId="{EA9B76A3-7E27-405C-9087-49A31F9D9006}" srcOrd="0" destOrd="0" presId="urn:microsoft.com/office/officeart/2005/8/layout/hierarchy1"/>
    <dgm:cxn modelId="{62C33CE7-A1D0-4B00-8C8A-EFBDEC092CCA}" type="presParOf" srcId="{EA9B76A3-7E27-405C-9087-49A31F9D9006}" destId="{97971FEA-AFEF-4F99-9EB4-CC393EBF3155}" srcOrd="0" destOrd="0" presId="urn:microsoft.com/office/officeart/2005/8/layout/hierarchy1"/>
    <dgm:cxn modelId="{81C093DA-1409-42D7-92DD-19BBE9963B99}" type="presParOf" srcId="{EA9B76A3-7E27-405C-9087-49A31F9D9006}" destId="{57858619-E01A-488A-927F-99D83DB50BF3}" srcOrd="1" destOrd="0" presId="urn:microsoft.com/office/officeart/2005/8/layout/hierarchy1"/>
    <dgm:cxn modelId="{45149018-49FD-4CF4-8EC7-847D514C8143}" type="presParOf" srcId="{CB732DA5-09AF-44C3-95FA-0DAAE0AD95B8}" destId="{3EDE0A77-F941-4ACA-85EA-034881D86C3D}"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a:t>
          </a:r>
          <a:r>
            <a:rPr kumimoji="0" lang="tr-TR" altLang="tr-TR" sz="1400" b="0" i="1" u="none" strike="noStrike" cap="none" normalizeH="0" baseline="0" dirty="0" smtClean="0">
              <a:ln/>
              <a:effectLst/>
              <a:latin typeface="Arial" charset="0"/>
            </a:rPr>
            <a:t>Müdürü)</a:t>
          </a:r>
          <a:endParaRPr kumimoji="0" lang="tr-TR" altLang="tr-TR" sz="1400" b="0" i="1" u="none" strike="noStrike" cap="none" normalizeH="0" baseline="0" dirty="0">
            <a:ln/>
            <a:effectLst/>
            <a:latin typeface="Arial" charset="0"/>
          </a:endParaRP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A2B2-D0E1-4EB4-8F15-604E41ABA81A}">
      <dsp:nvSpPr>
        <dsp:cNvPr id="0" name=""/>
        <dsp:cNvSpPr/>
      </dsp:nvSpPr>
      <dsp:spPr>
        <a:xfrm>
          <a:off x="3386568" y="1089246"/>
          <a:ext cx="2089913" cy="446786"/>
        </a:xfrm>
        <a:custGeom>
          <a:avLst/>
          <a:gdLst/>
          <a:ahLst/>
          <a:cxnLst/>
          <a:rect l="0" t="0" r="0" b="0"/>
          <a:pathLst>
            <a:path>
              <a:moveTo>
                <a:pt x="0" y="0"/>
              </a:moveTo>
              <a:lnTo>
                <a:pt x="0" y="293111"/>
              </a:lnTo>
              <a:lnTo>
                <a:pt x="2089913" y="293111"/>
              </a:lnTo>
              <a:lnTo>
                <a:pt x="2089913" y="446786"/>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709C76-3FD9-417D-B1B8-51B9EB1CB2C6}">
      <dsp:nvSpPr>
        <dsp:cNvPr id="0" name=""/>
        <dsp:cNvSpPr/>
      </dsp:nvSpPr>
      <dsp:spPr>
        <a:xfrm>
          <a:off x="3300139" y="1089246"/>
          <a:ext cx="91440" cy="430459"/>
        </a:xfrm>
        <a:custGeom>
          <a:avLst/>
          <a:gdLst/>
          <a:ahLst/>
          <a:cxnLst/>
          <a:rect l="0" t="0" r="0" b="0"/>
          <a:pathLst>
            <a:path>
              <a:moveTo>
                <a:pt x="86428" y="0"/>
              </a:moveTo>
              <a:lnTo>
                <a:pt x="86428" y="276783"/>
              </a:lnTo>
              <a:lnTo>
                <a:pt x="45720" y="276783"/>
              </a:lnTo>
              <a:lnTo>
                <a:pt x="45720" y="43045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146576" y="1089246"/>
          <a:ext cx="2239991" cy="211419"/>
        </a:xfrm>
        <a:custGeom>
          <a:avLst/>
          <a:gdLst/>
          <a:ahLst/>
          <a:cxnLst/>
          <a:rect l="0" t="0" r="0" b="0"/>
          <a:pathLst>
            <a:path>
              <a:moveTo>
                <a:pt x="2239991" y="0"/>
              </a:moveTo>
              <a:lnTo>
                <a:pt x="2239991"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279530"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2463849"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t>
          </a:r>
          <a:r>
            <a:rPr lang="tr-TR" sz="1600" kern="1200" dirty="0" err="1" smtClean="0"/>
            <a:t>Mahmud</a:t>
          </a:r>
          <a:r>
            <a:rPr lang="tr-TR" sz="1600" kern="1200" dirty="0" smtClean="0"/>
            <a:t> GÜNGÖR </a:t>
          </a:r>
          <a:endParaRPr lang="tr-TR" sz="1600" kern="1200" dirty="0"/>
        </a:p>
      </dsp:txBody>
      <dsp:txXfrm>
        <a:off x="2494702" y="241820"/>
        <a:ext cx="2152370" cy="991676"/>
      </dsp:txXfrm>
    </dsp:sp>
    <dsp:sp modelId="{9B2645A0-4323-45E6-A1A0-C5BE84282623}">
      <dsp:nvSpPr>
        <dsp:cNvPr id="0" name=""/>
        <dsp:cNvSpPr/>
      </dsp:nvSpPr>
      <dsp:spPr>
        <a:xfrm>
          <a:off x="317142"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501461"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a:t>
          </a:r>
          <a:r>
            <a:rPr lang="tr-TR" sz="1400" kern="1200" dirty="0" smtClean="0"/>
            <a:t>Mehmet İNEL </a:t>
          </a:r>
          <a:endParaRPr lang="tr-TR" sz="1400" kern="1200" dirty="0"/>
        </a:p>
      </dsp:txBody>
      <dsp:txXfrm>
        <a:off x="539383" y="1513691"/>
        <a:ext cx="1583025" cy="1218910"/>
      </dsp:txXfrm>
    </dsp:sp>
    <dsp:sp modelId="{E78B7142-65A3-4D7F-A323-04923BA5A963}">
      <dsp:nvSpPr>
        <dsp:cNvPr id="0" name=""/>
        <dsp:cNvSpPr/>
      </dsp:nvSpPr>
      <dsp:spPr>
        <a:xfrm>
          <a:off x="2516425" y="1519706"/>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2700743" y="1694809"/>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a:t>
          </a:r>
          <a:r>
            <a:rPr lang="tr-TR" sz="1400" b="0" kern="1200" dirty="0" smtClean="0"/>
            <a:t>Ersan ÖZ </a:t>
          </a:r>
          <a:endParaRPr lang="tr-TR" sz="1400" b="0" kern="1200" dirty="0"/>
        </a:p>
      </dsp:txBody>
      <dsp:txXfrm>
        <a:off x="2731596" y="1725662"/>
        <a:ext cx="1597163" cy="991676"/>
      </dsp:txXfrm>
    </dsp:sp>
    <dsp:sp modelId="{E46232A6-4FF1-45F3-A68A-D8B89C1EEEE7}">
      <dsp:nvSpPr>
        <dsp:cNvPr id="0" name=""/>
        <dsp:cNvSpPr/>
      </dsp:nvSpPr>
      <dsp:spPr>
        <a:xfrm>
          <a:off x="4647047" y="1536033"/>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7E92BA6-0073-451A-AC5E-F306EC368188}">
      <dsp:nvSpPr>
        <dsp:cNvPr id="0" name=""/>
        <dsp:cNvSpPr/>
      </dsp:nvSpPr>
      <dsp:spPr>
        <a:xfrm>
          <a:off x="4831366" y="1711136"/>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smtClean="0"/>
            <a:t>REKTÖR YARDIMCISI </a:t>
          </a:r>
        </a:p>
        <a:p>
          <a:pPr lvl="0" algn="ctr" defTabSz="622300">
            <a:lnSpc>
              <a:spcPct val="90000"/>
            </a:lnSpc>
            <a:spcBef>
              <a:spcPct val="0"/>
            </a:spcBef>
            <a:spcAft>
              <a:spcPct val="35000"/>
            </a:spcAft>
          </a:pPr>
          <a:r>
            <a:rPr lang="tr-TR" sz="1400" kern="1200" dirty="0" smtClean="0"/>
            <a:t>Prof. Dr. İbrahim TÜRKÇÜER </a:t>
          </a:r>
          <a:endParaRPr lang="tr-TR" sz="1400" kern="1200" dirty="0"/>
        </a:p>
      </dsp:txBody>
      <dsp:txXfrm>
        <a:off x="4862219" y="1741989"/>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174357"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Fatih IŞIK </a:t>
          </a:r>
        </a:p>
      </dsp:txBody>
      <dsp:txXfrm>
        <a:off x="2918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174357" y="501"/>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0" y="166141"/>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YARDIMCISI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Bilal BOZOĞLU </a:t>
          </a:r>
        </a:p>
      </dsp:txBody>
      <dsp:txXfrm>
        <a:off x="29185" y="195326"/>
        <a:ext cx="1510847" cy="938083"/>
      </dsp:txXfrm>
    </dsp:sp>
    <dsp:sp modelId="{97971FEA-AFEF-4F99-9EB4-CC393EBF3155}">
      <dsp:nvSpPr>
        <dsp:cNvPr id="0" name=""/>
        <dsp:cNvSpPr/>
      </dsp:nvSpPr>
      <dsp:spPr>
        <a:xfrm>
          <a:off x="1998764" y="501"/>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7858619-E01A-488A-927F-99D83DB50BF3}">
      <dsp:nvSpPr>
        <dsp:cNvPr id="0" name=""/>
        <dsp:cNvSpPr/>
      </dsp:nvSpPr>
      <dsp:spPr>
        <a:xfrm>
          <a:off x="2173122" y="166141"/>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smtClean="0"/>
            <a:t>GENEL SEKRETER YARDIMCISI VEKİLİ</a:t>
          </a:r>
        </a:p>
        <a:p>
          <a:pPr lvl="0" algn="ctr" defTabSz="533400">
            <a:lnSpc>
              <a:spcPct val="90000"/>
            </a:lnSpc>
            <a:spcBef>
              <a:spcPct val="0"/>
            </a:spcBef>
            <a:spcAft>
              <a:spcPct val="35000"/>
            </a:spcAft>
          </a:pPr>
          <a:r>
            <a:rPr lang="tr-TR" sz="1200" kern="1200" dirty="0" smtClean="0"/>
            <a:t>Serdar Selman SAVRAN </a:t>
          </a:r>
          <a:endParaRPr lang="tr-TR" sz="1200" kern="1200" dirty="0"/>
        </a:p>
      </dsp:txBody>
      <dsp:txXfrm>
        <a:off x="2202307" y="195326"/>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a:t>
          </a:r>
          <a:r>
            <a:rPr kumimoji="0" lang="tr-TR" altLang="tr-TR" sz="1400" b="0" i="1" u="none" strike="noStrike" kern="1200" cap="none" normalizeH="0" baseline="0" dirty="0" smtClean="0">
              <a:ln/>
              <a:effectLst/>
              <a:latin typeface="Arial" charset="0"/>
            </a:rPr>
            <a:t>Müdürü)</a:t>
          </a:r>
          <a:endParaRPr kumimoji="0" lang="tr-TR" altLang="tr-TR" sz="1400" b="0" i="1" u="none" strike="noStrike" kern="1200" cap="none" normalizeH="0" baseline="0" dirty="0">
            <a:ln/>
            <a:effectLst/>
            <a:latin typeface="Arial" charset="0"/>
          </a:endParaRP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19.09.2025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19.09.2025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19.09.2025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19.09.2025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19.09.2025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19.09.2025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19.09.2025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19.09.2025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19.09.2025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19.09.2025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19.09.2025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19.09.2025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19.09.2025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19.09.2025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pau.edu.tr/uluslararasi/tr"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 Id="rId9"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15 EYLÜL- 19 EYLÜL 2025</a:t>
            </a: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4115156278"/>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a:t>
            </a:r>
            <a:r>
              <a:rPr lang="tr-TR" sz="2800" dirty="0" smtClean="0"/>
              <a:t>2025 </a:t>
            </a:r>
            <a:r>
              <a:rPr lang="tr-TR" sz="2800" dirty="0"/>
              <a:t>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smtClean="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smtClean="0"/>
              <a:t>(6-12.09.2025)</a:t>
            </a:r>
            <a:endParaRPr lang="tr-TR" altLang="tr-TR" sz="1600" dirty="0"/>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a:t>
            </a:r>
            <a:r>
              <a:rPr lang="tr-TR" altLang="tr-TR" sz="1600" dirty="0" smtClean="0"/>
              <a:t>(15- 19.09.2025)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smtClean="0"/>
              <a:t>Öğrenci katkı payı / öğrenim ücreti bölüme, öğretim türüne ve öğrencinin statüsüne göre değişmektedir.</a:t>
            </a:r>
          </a:p>
          <a:p>
            <a:pPr marL="0" indent="0" algn="r">
              <a:buNone/>
            </a:pPr>
            <a:r>
              <a:rPr lang="tr-TR" altLang="tr-TR" sz="1800" dirty="0" smtClean="0"/>
              <a:t>Detaylı </a:t>
            </a:r>
            <a:r>
              <a:rPr lang="tr-TR" altLang="tr-TR" sz="1800" dirty="0"/>
              <a:t>bilgi </a:t>
            </a:r>
            <a:r>
              <a:rPr lang="tr-TR" altLang="tr-TR" sz="1800" dirty="0" smtClean="0"/>
              <a:t>için:</a:t>
            </a:r>
          </a:p>
          <a:p>
            <a:pPr marL="0" indent="0" algn="r">
              <a:buNone/>
            </a:pPr>
            <a:r>
              <a:rPr lang="tr-TR" altLang="tr-TR" sz="1800" dirty="0" smtClean="0"/>
              <a:t>https</a:t>
            </a:r>
            <a:r>
              <a:rPr lang="tr-TR" altLang="tr-TR" sz="1800" dirty="0"/>
              <a:t>://</a:t>
            </a:r>
            <a:r>
              <a:rPr lang="tr-TR" altLang="tr-TR" sz="1800" dirty="0" smtClean="0"/>
              <a:t>www.pau.edu.tr/pau/tr/duyuru/2025-2026egitimogretim-yili-guz-doneminde-universitemize-yenikayit-yaptiran-ve-ogrenimine-devam-edecek-olanogrencilerin-katki-payiogrenim-ucreti-odeme-islemlerineiliskin-duyuru </a:t>
            </a:r>
          </a:p>
          <a:p>
            <a:pPr marL="0" indent="0" algn="r">
              <a:buNone/>
            </a:pPr>
            <a:r>
              <a:rPr lang="tr-TR" altLang="tr-TR" sz="1800" dirty="0" smtClean="0"/>
              <a:t>Harcı </a:t>
            </a:r>
            <a:r>
              <a:rPr lang="tr-TR" altLang="tr-TR" sz="1800" dirty="0"/>
              <a:t>zamanında ödemeyen öğrenciler kayıt yaptıramaz.</a:t>
            </a:r>
          </a:p>
          <a:p>
            <a:pPr marL="0" indent="0" algn="r">
              <a:buNone/>
            </a:pPr>
            <a:endParaRPr lang="tr-TR" altLang="tr-TR" sz="1800" dirty="0" smtClean="0"/>
          </a:p>
          <a:p>
            <a:pPr marL="0" indent="0" algn="r">
              <a:buNone/>
            </a:pPr>
            <a:r>
              <a:rPr lang="tr-TR" altLang="tr-TR" sz="1800" b="1" dirty="0" smtClean="0"/>
              <a:t>Güz </a:t>
            </a:r>
            <a:r>
              <a:rPr lang="tr-TR" altLang="tr-TR" sz="1800" b="1" dirty="0"/>
              <a:t>Dönemi Harç Ücreti Ödeme Tarihleri: </a:t>
            </a:r>
            <a:endParaRPr lang="tr-TR" altLang="tr-TR" sz="1800" b="1" dirty="0" smtClean="0"/>
          </a:p>
          <a:p>
            <a:pPr marL="0" indent="0" algn="r">
              <a:buNone/>
            </a:pPr>
            <a:r>
              <a:rPr lang="tr-TR" sz="1800" b="1" dirty="0" smtClean="0"/>
              <a:t>6</a:t>
            </a:r>
            <a:r>
              <a:rPr lang="tr-TR" sz="1800" dirty="0" smtClean="0"/>
              <a:t>-12 </a:t>
            </a:r>
            <a:r>
              <a:rPr lang="tr-TR" sz="1800" dirty="0"/>
              <a:t>Eylül </a:t>
            </a:r>
            <a:r>
              <a:rPr lang="tr-TR" sz="1800" dirty="0" smtClean="0"/>
              <a:t>2025</a:t>
            </a:r>
            <a:r>
              <a:rPr lang="tr-TR" sz="1800" dirty="0"/>
              <a:t>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smtClean="0"/>
              <a:t>2.25’in </a:t>
            </a:r>
            <a:r>
              <a:rPr lang="tr-TR" altLang="tr-TR" dirty="0"/>
              <a:t>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smtClean="0">
                <a:solidFill>
                  <a:schemeClr val="tx1"/>
                </a:solidFill>
              </a:rPr>
              <a:t>2.26-2.99 </a:t>
            </a:r>
            <a:r>
              <a:rPr lang="tr-TR" altLang="tr-TR" dirty="0">
                <a:solidFill>
                  <a:schemeClr val="tx1"/>
                </a:solidFill>
              </a:rPr>
              <a:t>arası olanlar için en fazla 36 kredi, </a:t>
            </a:r>
          </a:p>
          <a:p>
            <a:pPr marL="0" lvl="2" indent="0">
              <a:lnSpc>
                <a:spcPct val="80000"/>
              </a:lnSpc>
              <a:buFont typeface="Wingdings" panose="05000000000000000000" pitchFamily="2" charset="2"/>
              <a:buChar char="Ø"/>
            </a:pPr>
            <a:r>
              <a:rPr lang="tr-TR" altLang="tr-TR" dirty="0" smtClean="0"/>
              <a:t>3.00</a:t>
            </a:r>
            <a:r>
              <a:rPr lang="tr-TR" altLang="tr-TR" dirty="0" smtClean="0">
                <a:solidFill>
                  <a:schemeClr val="tx1"/>
                </a:solidFill>
              </a:rPr>
              <a:t>’den </a:t>
            </a:r>
            <a:r>
              <a:rPr lang="tr-TR" altLang="tr-TR" dirty="0">
                <a:solidFill>
                  <a:schemeClr val="tx1"/>
                </a:solidFill>
              </a:rPr>
              <a:t>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smtClean="0"/>
              <a:t>Mahmud</a:t>
            </a:r>
            <a:r>
              <a:rPr lang="tr-TR" dirty="0" smtClean="0"/>
              <a:t> GÜNGÖR</a:t>
            </a:r>
            <a:endParaRPr lang="tr-TR" dirty="0"/>
          </a:p>
          <a:p>
            <a:pPr marL="0" indent="0">
              <a:buNone/>
            </a:pPr>
            <a:r>
              <a:rPr lang="tr-TR" dirty="0"/>
              <a:t>Web adresi: </a:t>
            </a:r>
            <a:r>
              <a:rPr lang="tr-TR" dirty="0">
                <a:hlinkClick r:id="rId2"/>
              </a:rPr>
              <a:t>www.pau.edu.tr</a:t>
            </a:r>
            <a:endParaRPr lang="tr-TR" dirty="0"/>
          </a:p>
          <a:p>
            <a:pPr marL="0" indent="0">
              <a:buNone/>
            </a:pPr>
            <a:r>
              <a:rPr lang="tr-TR" dirty="0" smtClean="0"/>
              <a:t>45.794 </a:t>
            </a:r>
            <a:r>
              <a:rPr lang="tr-TR" dirty="0"/>
              <a:t>Öğrenci</a:t>
            </a:r>
          </a:p>
          <a:p>
            <a:pPr marL="0" indent="0">
              <a:buNone/>
            </a:pPr>
            <a:r>
              <a:rPr lang="tr-TR" smtClean="0"/>
              <a:t>2069 </a:t>
            </a:r>
            <a:r>
              <a:rPr lang="tr-TR" dirty="0" smtClean="0"/>
              <a:t>Akademik </a:t>
            </a:r>
            <a:r>
              <a:rPr lang="tr-TR" dirty="0"/>
              <a:t>Personel</a:t>
            </a:r>
          </a:p>
          <a:p>
            <a:pPr marL="0" indent="0">
              <a:buNone/>
            </a:pPr>
            <a:r>
              <a:rPr lang="tr-TR" dirty="0" smtClean="0"/>
              <a:t>1906 İdari </a:t>
            </a:r>
            <a:r>
              <a:rPr lang="tr-TR" dirty="0"/>
              <a:t>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47500" lnSpcReduction="20000"/>
          </a:bodyPr>
          <a:lstStyle/>
          <a:p>
            <a:pPr marL="0" indent="0">
              <a:buNone/>
            </a:pPr>
            <a:endParaRPr lang="tr-TR" sz="2000" dirty="0"/>
          </a:p>
          <a:p>
            <a:pPr marL="0" indent="0">
              <a:lnSpc>
                <a:spcPct val="120000"/>
              </a:lnSpc>
              <a:buNone/>
            </a:pPr>
            <a:r>
              <a:rPr lang="tr-TR" sz="3800" dirty="0" smtClean="0"/>
              <a:t>Ayrıntılı </a:t>
            </a:r>
            <a:r>
              <a:rPr lang="tr-TR" sz="3800" dirty="0"/>
              <a:t>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2"/>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2"/>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1" name="Resim 10" descr="https://www.caie-caei.org/wp-content/uploads/2014/11/erasmus-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275" y="2397601"/>
            <a:ext cx="1800200" cy="976645"/>
          </a:xfrm>
          <a:prstGeom prst="rect">
            <a:avLst/>
          </a:prstGeom>
          <a:noFill/>
          <a:ln>
            <a:noFill/>
          </a:ln>
        </p:spPr>
      </p:pic>
      <p:pic>
        <p:nvPicPr>
          <p:cNvPr id="12" name="Resim 11" descr="http://mevlana.akdeniz.edu.tr/_dinamik/234/1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307" y="3964951"/>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5"/>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a:t>
            </a:r>
            <a:r>
              <a:rPr lang="tr-TR" sz="1800" dirty="0" smtClean="0"/>
              <a:t>141 </a:t>
            </a:r>
            <a:r>
              <a:rPr lang="tr-TR" sz="1800" dirty="0"/>
              <a:t>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745344128"/>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2110669986"/>
              </p:ext>
            </p:extLst>
          </p:nvPr>
        </p:nvGraphicFramePr>
        <p:xfrm>
          <a:off x="5574081" y="5248666"/>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1313456449"/>
              </p:ext>
            </p:extLst>
          </p:nvPr>
        </p:nvGraphicFramePr>
        <p:xfrm>
          <a:off x="7779026" y="5081737"/>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880218" y="2075649"/>
            <a:ext cx="5765563" cy="4131892"/>
          </a:xfrm>
          <a:prstGeom prst="rect">
            <a:avLst/>
          </a:prstGeom>
        </p:spPr>
      </p:pic>
    </p:spTree>
    <p:extLst>
      <p:ext uri="{BB962C8B-B14F-4D97-AF65-F5344CB8AC3E}">
        <p14:creationId xmlns:p14="http://schemas.microsoft.com/office/powerpoint/2010/main" val="401780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a:t>
            </a:r>
            <a:r>
              <a:rPr lang="tr-TR" dirty="0" smtClean="0"/>
              <a:t>ulaşabilirsiniz.</a:t>
            </a:r>
            <a:endParaRPr lang="tr-TR" dirty="0"/>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smtClean="0">
                <a:solidFill>
                  <a:prstClr val="black"/>
                </a:solidFill>
                <a:ea typeface="+mn-ea"/>
                <a:cs typeface="+mn-cs"/>
              </a:rPr>
              <a:t>ÖĞRENCİ DESTEK BİRİMİ (ÖDB)</a:t>
            </a:r>
            <a:endParaRPr lang="tr-TR" sz="3200" b="1" cap="none" dirty="0">
              <a:solidFill>
                <a:prstClr val="black"/>
              </a:solidFill>
              <a:ea typeface="+mn-ea"/>
              <a:cs typeface="+mn-cs"/>
            </a:endParaRP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smtClean="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a:t>
            </a:r>
            <a:r>
              <a:rPr lang="tr-TR" dirty="0" smtClean="0">
                <a:latin typeface="Times New Roman" panose="02020603050405020304" pitchFamily="18" charset="0"/>
                <a:cs typeface="Times New Roman" panose="02020603050405020304" pitchFamily="18" charset="0"/>
              </a:rPr>
              <a:t>bünyesinde </a:t>
            </a:r>
            <a:r>
              <a:rPr lang="tr-TR" b="1" dirty="0" smtClean="0">
                <a:latin typeface="Times New Roman" panose="02020603050405020304" pitchFamily="18" charset="0"/>
                <a:cs typeface="Times New Roman" panose="02020603050405020304" pitchFamily="18" charset="0"/>
              </a:rPr>
              <a:t>Öğrenci </a:t>
            </a:r>
            <a:r>
              <a:rPr lang="tr-TR" b="1" dirty="0">
                <a:latin typeface="Times New Roman" panose="02020603050405020304" pitchFamily="18" charset="0"/>
                <a:cs typeface="Times New Roman" panose="02020603050405020304" pitchFamily="18" charset="0"/>
              </a:rPr>
              <a:t>Destek Birimi</a:t>
            </a:r>
            <a:r>
              <a:rPr lang="tr-TR" dirty="0">
                <a:latin typeface="Times New Roman" panose="02020603050405020304" pitchFamily="18" charset="0"/>
                <a:cs typeface="Times New Roman" panose="02020603050405020304" pitchFamily="18" charset="0"/>
              </a:rPr>
              <a:t>nin ayrı birer komisyonu bulunmaktadır</a:t>
            </a:r>
            <a:r>
              <a:rPr lang="tr-TR" dirty="0" smtClean="0">
                <a:latin typeface="Times New Roman" panose="02020603050405020304" pitchFamily="18" charset="0"/>
                <a:cs typeface="Times New Roman" panose="02020603050405020304" pitchFamily="18" charset="0"/>
              </a:rPr>
              <a:t>.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a:t>
            </a:r>
            <a:r>
              <a:rPr lang="tr-TR" dirty="0" smtClean="0">
                <a:latin typeface="Times New Roman" panose="02020603050405020304" pitchFamily="18" charset="0"/>
                <a:cs typeface="Times New Roman" panose="02020603050405020304" pitchFamily="18" charset="0"/>
              </a:rPr>
              <a:t>oluşmaktadır.</a:t>
            </a:r>
          </a:p>
          <a:p>
            <a:pPr algn="just"/>
            <a:r>
              <a:rPr lang="tr-TR" dirty="0" smtClean="0">
                <a:latin typeface="Times New Roman" panose="02020603050405020304" pitchFamily="18" charset="0"/>
                <a:cs typeface="Times New Roman" panose="02020603050405020304" pitchFamily="18" charset="0"/>
              </a:rPr>
              <a:t>Öğrenci </a:t>
            </a:r>
            <a:r>
              <a:rPr lang="tr-TR" dirty="0">
                <a:latin typeface="Times New Roman" panose="02020603050405020304" pitchFamily="18" charset="0"/>
                <a:cs typeface="Times New Roman" panose="02020603050405020304" pitchFamily="18" charset="0"/>
              </a:rPr>
              <a:t>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endParaRPr lang="tr-TR" dirty="0" smtClean="0">
              <a:latin typeface="Times New Roman" panose="02020603050405020304" pitchFamily="18" charset="0"/>
              <a:cs typeface="Times New Roman" panose="02020603050405020304" pitchFamily="18" charset="0"/>
            </a:endParaRPr>
          </a:p>
          <a:p>
            <a:pPr marL="0" indent="0" algn="just">
              <a:buNone/>
            </a:pPr>
            <a:endParaRPr lang="tr-TR"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smtClean="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smtClean="0">
                <a:solidFill>
                  <a:prstClr val="black"/>
                </a:solidFill>
                <a:ea typeface="+mn-ea"/>
                <a:cs typeface="+mn-cs"/>
              </a:rPr>
              <a:t>KARİYER PLANLAMA VE UYGULAMA MERKEZİ</a:t>
            </a:r>
            <a:endParaRPr lang="tr-TR" sz="3200" b="1" cap="none" dirty="0">
              <a:solidFill>
                <a:prstClr val="black"/>
              </a:solidFill>
              <a:ea typeface="+mn-ea"/>
              <a:cs typeface="+mn-cs"/>
            </a:endParaRP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smtClean="0"/>
              <a:t>Merkezin </a:t>
            </a:r>
            <a:r>
              <a:rPr lang="tr-TR" sz="1800" dirty="0"/>
              <a:t>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a:t>
            </a:r>
            <a:r>
              <a:rPr lang="tr-TR" sz="1800" dirty="0" smtClean="0"/>
              <a:t>; Üniversiteden </a:t>
            </a:r>
            <a:r>
              <a:rPr lang="tr-TR" sz="1800" dirty="0"/>
              <a:t>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a:t>
            </a:r>
            <a:r>
              <a:rPr lang="tr-TR" sz="1800" dirty="0" smtClean="0"/>
              <a:t>) </a:t>
            </a:r>
            <a:r>
              <a:rPr lang="tr-TR" sz="1800" dirty="0"/>
              <a:t>Üniversite öğrencilerinin staj yapabilecekleri kurum sayısını artırarak, öğrencilerin staj yapabilecekleri kurumlarla bağlantılar kurmalarını sağlamak.</a:t>
            </a:r>
          </a:p>
          <a:p>
            <a:pPr marL="0" indent="0">
              <a:buNone/>
            </a:pPr>
            <a:r>
              <a:rPr lang="tr-TR" sz="1800" dirty="0"/>
              <a:t>e</a:t>
            </a:r>
            <a:r>
              <a:rPr lang="tr-TR" sz="1800" dirty="0" smtClean="0"/>
              <a:t>) </a:t>
            </a:r>
            <a:r>
              <a:rPr lang="tr-TR" sz="1800" dirty="0"/>
              <a:t>Üniversite öğrencilerinin ve mezunlarının kariyer gelişim süreçlerine ilişkin izleme çalışmalarını yapmak</a:t>
            </a:r>
            <a:r>
              <a:rPr lang="tr-TR" sz="1800" dirty="0" smtClean="0"/>
              <a:t>.</a:t>
            </a:r>
          </a:p>
          <a:p>
            <a:pPr marL="0" indent="0">
              <a:buNone/>
            </a:pPr>
            <a:endParaRPr lang="tr-TR" sz="1800" dirty="0" smtClean="0"/>
          </a:p>
          <a:p>
            <a:pPr marL="0" indent="0">
              <a:buNone/>
            </a:pPr>
            <a:r>
              <a:rPr lang="tr-TR" sz="1800" dirty="0"/>
              <a:t>Merkez faaliyetlerine </a:t>
            </a:r>
            <a:r>
              <a:rPr lang="tr-TR" sz="1800" dirty="0">
                <a:hlinkClick r:id="rId2"/>
              </a:rPr>
              <a:t>https://</a:t>
            </a:r>
            <a:r>
              <a:rPr lang="tr-TR" sz="1800" dirty="0" smtClean="0">
                <a:hlinkClick r:id="rId2"/>
              </a:rPr>
              <a:t>www.pau.edu.tr/kariyer/tr</a:t>
            </a:r>
            <a:r>
              <a:rPr lang="tr-TR" sz="1800" dirty="0" smtClean="0"/>
              <a:t> üzerinden ulaşabilirsiniz.</a:t>
            </a: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2"/>
          <a:stretch>
            <a:fillRect/>
          </a:stretch>
        </p:blipFill>
        <p:spPr>
          <a:xfrm>
            <a:off x="7808019" y="4295121"/>
            <a:ext cx="2394056" cy="1684327"/>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flipH="1">
            <a:off x="8292352" y="1540607"/>
            <a:ext cx="2250141"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047" y="2170220"/>
            <a:ext cx="2772000" cy="1627249"/>
          </a:xfrm>
          <a:prstGeom prst="rect">
            <a:avLst/>
          </a:prstGeom>
        </p:spPr>
      </p:pic>
      <p:sp>
        <p:nvSpPr>
          <p:cNvPr id="2" name="Dikdörtgen 1"/>
          <p:cNvSpPr/>
          <p:nvPr/>
        </p:nvSpPr>
        <p:spPr>
          <a:xfrm>
            <a:off x="923365" y="1540607"/>
            <a:ext cx="1577788" cy="369332"/>
          </a:xfrm>
          <a:prstGeom prst="rect">
            <a:avLst/>
          </a:prstGeom>
        </p:spPr>
        <p:txBody>
          <a:bodyPr wrap="square">
            <a:spAutoFit/>
          </a:bodyPr>
          <a:lstStyle/>
          <a:p>
            <a:r>
              <a:rPr lang="tr-TR" b="1" i="1" cap="all" dirty="0"/>
              <a:t>YAKUT  KAFE</a:t>
            </a:r>
          </a:p>
        </p:txBody>
      </p:sp>
      <p:pic>
        <p:nvPicPr>
          <p:cNvPr id="4" name="Resim 3"/>
          <p:cNvPicPr>
            <a:picLocks noChangeAspect="1"/>
          </p:cNvPicPr>
          <p:nvPr/>
        </p:nvPicPr>
        <p:blipFill>
          <a:blip r:embed="rId6"/>
          <a:stretch>
            <a:fillRect/>
          </a:stretch>
        </p:blipFill>
        <p:spPr>
          <a:xfrm>
            <a:off x="788895" y="2097741"/>
            <a:ext cx="2391154" cy="1656311"/>
          </a:xfrm>
          <a:prstGeom prst="rect">
            <a:avLst/>
          </a:prstGeom>
        </p:spPr>
      </p:pic>
      <p:pic>
        <p:nvPicPr>
          <p:cNvPr id="7" name="Resim 6"/>
          <p:cNvPicPr>
            <a:picLocks noChangeAspect="1"/>
          </p:cNvPicPr>
          <p:nvPr/>
        </p:nvPicPr>
        <p:blipFill>
          <a:blip r:embed="rId7"/>
          <a:stretch>
            <a:fillRect/>
          </a:stretch>
        </p:blipFill>
        <p:spPr>
          <a:xfrm>
            <a:off x="4289859" y="2057401"/>
            <a:ext cx="2554445" cy="1682642"/>
          </a:xfrm>
          <a:prstGeom prst="rect">
            <a:avLst/>
          </a:prstGeom>
        </p:spPr>
      </p:pic>
    </p:spTree>
    <p:extLst>
      <p:ext uri="{BB962C8B-B14F-4D97-AF65-F5344CB8AC3E}">
        <p14:creationId xmlns:p14="http://schemas.microsoft.com/office/powerpoint/2010/main" val="1406889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smtClean="0"/>
              <a:t>Kariyer Planlama Uygulama Ve Araştırma Merkezi (KARMER)  </a:t>
            </a:r>
            <a:endParaRPr lang="tr-TR" b="1" dirty="0"/>
          </a:p>
        </p:txBody>
      </p:sp>
      <p:sp>
        <p:nvSpPr>
          <p:cNvPr id="3" name="Dikdörtgen 2"/>
          <p:cNvSpPr/>
          <p:nvPr/>
        </p:nvSpPr>
        <p:spPr>
          <a:xfrm>
            <a:off x="726141" y="2798820"/>
            <a:ext cx="6096000" cy="2031325"/>
          </a:xfrm>
          <a:prstGeom prst="rect">
            <a:avLst/>
          </a:prstGeom>
        </p:spPr>
        <p:txBody>
          <a:bodyPr>
            <a:spAutoFit/>
          </a:bodyPr>
          <a:lstStyle/>
          <a:p>
            <a:r>
              <a:rPr lang="tr-TR" dirty="0" smtClean="0">
                <a:solidFill>
                  <a:srgbClr val="212529"/>
                </a:solidFill>
                <a:latin typeface="inherit"/>
              </a:rPr>
              <a:t>Üniversitemiz </a:t>
            </a:r>
            <a:r>
              <a:rPr lang="tr-TR" dirty="0">
                <a:solidFill>
                  <a:srgbClr val="212529"/>
                </a:solidFill>
                <a:latin typeface="inherit"/>
              </a:rPr>
              <a:t>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81</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5736</TotalTime>
  <Words>4152</Words>
  <Application>Microsoft Office PowerPoint</Application>
  <PresentationFormat>Geniş ekran</PresentationFormat>
  <Paragraphs>676</Paragraphs>
  <Slides>81</Slides>
  <Notes>3</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81</vt:i4>
      </vt:variant>
    </vt:vector>
  </HeadingPairs>
  <TitlesOfParts>
    <vt:vector size="95" baseType="lpstr">
      <vt:lpstr>Arial</vt:lpstr>
      <vt:lpstr>Arial-BoldMT</vt:lpstr>
      <vt:lpstr>ArialMT</vt:lpstr>
      <vt:lpstr>Calibri</vt:lpstr>
      <vt:lpstr>Cambria</vt:lpstr>
      <vt:lpstr>Candara</vt:lpstr>
      <vt:lpstr>Century Gothic</vt:lpstr>
      <vt:lpstr>inherit</vt:lpstr>
      <vt:lpstr>MV Boli</vt:lpstr>
      <vt:lpstr>Roboto</vt:lpstr>
      <vt:lpstr>Segoe Print</vt:lpstr>
      <vt:lpstr>Times New Roman</vt:lpstr>
      <vt:lpstr>Wingdings</vt:lpstr>
      <vt:lpstr>Uçak İzi</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Pdrem Pdrem</cp:lastModifiedBy>
  <cp:revision>424</cp:revision>
  <dcterms:modified xsi:type="dcterms:W3CDTF">2025-09-19T08:09:18Z</dcterms:modified>
</cp:coreProperties>
</file>