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86"/>
  </p:notesMasterIdLst>
  <p:handoutMasterIdLst>
    <p:handoutMasterId r:id="rId87"/>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423" r:id="rId20"/>
    <p:sldId id="425" r:id="rId21"/>
    <p:sldId id="426" r:id="rId22"/>
    <p:sldId id="427" r:id="rId23"/>
    <p:sldId id="428" r:id="rId24"/>
    <p:sldId id="430" r:id="rId25"/>
    <p:sldId id="431" r:id="rId26"/>
    <p:sldId id="429" r:id="rId27"/>
    <p:sldId id="424" r:id="rId28"/>
    <p:sldId id="432" r:id="rId29"/>
    <p:sldId id="434" r:id="rId30"/>
    <p:sldId id="433" r:id="rId31"/>
    <p:sldId id="435" r:id="rId32"/>
    <p:sldId id="436" r:id="rId33"/>
    <p:sldId id="437" r:id="rId34"/>
    <p:sldId id="336" r:id="rId35"/>
    <p:sldId id="373" r:id="rId36"/>
    <p:sldId id="351" r:id="rId37"/>
    <p:sldId id="337" r:id="rId38"/>
    <p:sldId id="397" r:id="rId39"/>
    <p:sldId id="338" r:id="rId40"/>
    <p:sldId id="339" r:id="rId41"/>
    <p:sldId id="340" r:id="rId42"/>
    <p:sldId id="341" r:id="rId43"/>
    <p:sldId id="342" r:id="rId44"/>
    <p:sldId id="343" r:id="rId45"/>
    <p:sldId id="407" r:id="rId46"/>
    <p:sldId id="344" r:id="rId47"/>
    <p:sldId id="408" r:id="rId48"/>
    <p:sldId id="398" r:id="rId49"/>
    <p:sldId id="399" r:id="rId50"/>
    <p:sldId id="349" r:id="rId51"/>
    <p:sldId id="409" r:id="rId52"/>
    <p:sldId id="353" r:id="rId53"/>
    <p:sldId id="352" r:id="rId54"/>
    <p:sldId id="354" r:id="rId55"/>
    <p:sldId id="355" r:id="rId56"/>
    <p:sldId id="390" r:id="rId57"/>
    <p:sldId id="420" r:id="rId58"/>
    <p:sldId id="287" r:id="rId59"/>
    <p:sldId id="391" r:id="rId60"/>
    <p:sldId id="273" r:id="rId61"/>
    <p:sldId id="392" r:id="rId62"/>
    <p:sldId id="393" r:id="rId63"/>
    <p:sldId id="394" r:id="rId64"/>
    <p:sldId id="356" r:id="rId65"/>
    <p:sldId id="395" r:id="rId66"/>
    <p:sldId id="381" r:id="rId67"/>
    <p:sldId id="357" r:id="rId68"/>
    <p:sldId id="361" r:id="rId69"/>
    <p:sldId id="278" r:id="rId70"/>
    <p:sldId id="411" r:id="rId71"/>
    <p:sldId id="413" r:id="rId72"/>
    <p:sldId id="388" r:id="rId73"/>
    <p:sldId id="403" r:id="rId74"/>
    <p:sldId id="412" r:id="rId75"/>
    <p:sldId id="283" r:id="rId76"/>
    <p:sldId id="374" r:id="rId77"/>
    <p:sldId id="386" r:id="rId78"/>
    <p:sldId id="375" r:id="rId79"/>
    <p:sldId id="385" r:id="rId80"/>
    <p:sldId id="404" r:id="rId81"/>
    <p:sldId id="415" r:id="rId82"/>
    <p:sldId id="421" r:id="rId83"/>
    <p:sldId id="416" r:id="rId84"/>
    <p:sldId id="419" r:id="rId85"/>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002" autoAdjust="0"/>
  </p:normalViewPr>
  <p:slideViewPr>
    <p:cSldViewPr snapToGrid="0">
      <p:cViewPr>
        <p:scale>
          <a:sx n="75" d="100"/>
          <a:sy n="75" d="100"/>
        </p:scale>
        <p:origin x="-540"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İbrahim KISAÇ</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tr-TR"/>
        </a:p>
      </dgm:t>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t>
        <a:bodyPr/>
        <a:lstStyle/>
        <a:p>
          <a:endParaRPr lang="tr-TR"/>
        </a:p>
      </dgm:t>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t>
        <a:bodyPr/>
        <a:lstStyle/>
        <a:p>
          <a:endParaRPr lang="tr-TR"/>
        </a:p>
      </dgm:t>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t>
        <a:bodyPr/>
        <a:lstStyle/>
        <a:p>
          <a:endParaRPr lang="tr-TR"/>
        </a:p>
      </dgm:t>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t>
        <a:bodyPr/>
        <a:lstStyle/>
        <a:p>
          <a:endParaRPr lang="tr-TR"/>
        </a:p>
      </dgm:t>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t>
        <a:bodyPr/>
        <a:lstStyle/>
        <a:p>
          <a:endParaRPr lang="tr-TR"/>
        </a:p>
      </dgm:t>
    </dgm:pt>
    <dgm:pt modelId="{290755A7-AE63-4EF9-93D2-C6AB76267285}" type="pres">
      <dgm:prSet presAssocID="{93461D05-5063-40B6-84AE-716274399DC7}" presName="hierChild3" presStyleCnt="0"/>
      <dgm:spPr/>
    </dgm:pt>
  </dgm:ptLst>
  <dgm:cxnLst>
    <dgm:cxn modelId="{424B38D6-B3C2-4B42-BC23-6ECDD9EB4467}" type="presOf" srcId="{2C96B739-9F97-46C0-B76A-2CB52DFE04E6}" destId="{4C22544B-E17B-4FC6-BCE1-BCFBCB2168D5}" srcOrd="0" destOrd="0" presId="urn:microsoft.com/office/officeart/2005/8/layout/hierarchy1"/>
    <dgm:cxn modelId="{E063F709-AECC-4CC4-A8B9-6DA5209E9054}" type="presOf" srcId="{F35B3B63-A517-43E2-B8F4-D4F24259DAD0}" destId="{4B10727F-1291-4BCB-9E65-61C5D28F851F}" srcOrd="0" destOrd="0" presId="urn:microsoft.com/office/officeart/2005/8/layout/hierarchy1"/>
    <dgm:cxn modelId="{E5679BCF-EDB7-4E7A-97C3-7FF0C395B05B}" type="presOf" srcId="{987259EA-9F13-4A73-A7BD-F7855D780085}" destId="{B7709C76-3FD9-417D-B1B8-51B9EB1CB2C6}"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2DDA6B1E-31BC-416A-8232-268498B35941}" type="presOf" srcId="{B8000792-2B1B-4AB5-8A13-3AF23A929897}" destId="{D9753188-1936-4EE5-8CEA-93FE745C7FE8}"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61817055-9031-4958-AA49-8CB7408AE70A}" type="presOf" srcId="{3ADE898B-3499-4786-A297-02479B17B3A6}" destId="{B72984D9-24C2-4724-8522-BEC87656CF6C}"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V.</a:t>
          </a:r>
        </a:p>
        <a:p>
          <a:pPr marL="0" marR="0" indent="0" defTabSz="488950" eaLnBrk="1" fontAlgn="auto" latinLnBrk="0" hangingPunct="1">
            <a:lnSpc>
              <a:spcPct val="90000"/>
            </a:lnSpc>
            <a:spcBef>
              <a:spcPct val="0"/>
            </a:spcBef>
            <a:spcAft>
              <a:spcPct val="35000"/>
            </a:spcAft>
            <a:buClrTx/>
            <a:buSzTx/>
            <a:buFontTx/>
            <a:buNone/>
            <a:tabLst/>
            <a:defRPr/>
          </a:pPr>
          <a:r>
            <a:rPr lang="tr-TR" sz="1400" b="0" dirty="0"/>
            <a:t>Doç. Dr. Mehmet ÇİÇEK</a:t>
          </a:r>
        </a:p>
        <a:p>
          <a:pPr defTabSz="488950">
            <a:lnSpc>
              <a:spcPct val="90000"/>
            </a:lnSpc>
            <a:spcBef>
              <a:spcPct val="0"/>
            </a:spcBef>
            <a:spcAft>
              <a:spcPct val="35000"/>
            </a:spcAft>
          </a:pPr>
          <a:endParaRPr lang="tr-TR" sz="10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t>
        <a:bodyPr/>
        <a:lstStyle/>
        <a:p>
          <a:endParaRPr lang="tr-TR"/>
        </a:p>
      </dgm:t>
    </dgm:pt>
    <dgm:pt modelId="{7199509C-36DF-4ED5-8926-0C2B2505BC90}" type="pres">
      <dgm:prSet presAssocID="{B373045E-D1DD-4606-B10D-55423BA9EAA9}" presName="rootConnector1" presStyleLbl="node1" presStyleIdx="0" presStyleCnt="0"/>
      <dgm:spPr/>
      <dgm:t>
        <a:bodyPr/>
        <a:lstStyle/>
        <a:p>
          <a:endParaRPr lang="tr-TR"/>
        </a:p>
      </dgm:t>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t>
        <a:bodyPr/>
        <a:lstStyle/>
        <a:p>
          <a:endParaRPr lang="tr-TR"/>
        </a:p>
      </dgm:t>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t>
        <a:bodyPr/>
        <a:lstStyle/>
        <a:p>
          <a:endParaRPr lang="tr-TR"/>
        </a:p>
      </dgm:t>
    </dgm:pt>
    <dgm:pt modelId="{BCFDFC24-081F-4312-B77E-A359892F16CF}" type="pres">
      <dgm:prSet presAssocID="{A56C28C3-D77D-4804-84E4-EBEA4546375C}" presName="rootConnector" presStyleLbl="node2" presStyleIdx="0" presStyleCnt="4"/>
      <dgm:spPr/>
      <dgm:t>
        <a:bodyPr/>
        <a:lstStyle/>
        <a:p>
          <a:endParaRPr lang="tr-TR"/>
        </a:p>
      </dgm:t>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t>
        <a:bodyPr/>
        <a:lstStyle/>
        <a:p>
          <a:endParaRPr lang="tr-TR"/>
        </a:p>
      </dgm:t>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t>
        <a:bodyPr/>
        <a:lstStyle/>
        <a:p>
          <a:endParaRPr lang="tr-TR"/>
        </a:p>
      </dgm:t>
    </dgm:pt>
    <dgm:pt modelId="{35D33F6A-5326-4DAD-8696-F79EDF32548C}" type="pres">
      <dgm:prSet presAssocID="{94E2E353-62E2-4218-BFBF-C03F2B070231}" presName="rootConnector" presStyleLbl="node2" presStyleIdx="1" presStyleCnt="4"/>
      <dgm:spPr/>
      <dgm:t>
        <a:bodyPr/>
        <a:lstStyle/>
        <a:p>
          <a:endParaRPr lang="tr-TR"/>
        </a:p>
      </dgm:t>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t>
        <a:bodyPr/>
        <a:lstStyle/>
        <a:p>
          <a:endParaRPr lang="tr-TR"/>
        </a:p>
      </dgm:t>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t>
        <a:bodyPr/>
        <a:lstStyle/>
        <a:p>
          <a:endParaRPr lang="tr-TR"/>
        </a:p>
      </dgm:t>
    </dgm:pt>
    <dgm:pt modelId="{E80218A6-574C-4898-A0CA-56319FDEF6C5}" type="pres">
      <dgm:prSet presAssocID="{EE18A607-5585-4511-B7FC-32B052D1CA6C}" presName="rootConnector" presStyleLbl="node3" presStyleIdx="0" presStyleCnt="1"/>
      <dgm:spPr/>
      <dgm:t>
        <a:bodyPr/>
        <a:lstStyle/>
        <a:p>
          <a:endParaRPr lang="tr-TR"/>
        </a:p>
      </dgm:t>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t>
        <a:bodyPr/>
        <a:lstStyle/>
        <a:p>
          <a:endParaRPr lang="tr-TR"/>
        </a:p>
      </dgm:t>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t>
        <a:bodyPr/>
        <a:lstStyle/>
        <a:p>
          <a:endParaRPr lang="tr-TR"/>
        </a:p>
      </dgm:t>
    </dgm:pt>
    <dgm:pt modelId="{CCA1E7E8-2309-4340-B6D1-B91289C147B1}" type="pres">
      <dgm:prSet presAssocID="{B627F02D-E4EC-40BA-879F-B4B11A5E50ED}" presName="rootConnector" presStyleLbl="node4" presStyleIdx="0" presStyleCnt="1"/>
      <dgm:spPr/>
      <dgm:t>
        <a:bodyPr/>
        <a:lstStyle/>
        <a:p>
          <a:endParaRPr lang="tr-TR"/>
        </a:p>
      </dgm:t>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t>
        <a:bodyPr/>
        <a:lstStyle/>
        <a:p>
          <a:endParaRPr lang="tr-TR"/>
        </a:p>
      </dgm:t>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t>
        <a:bodyPr/>
        <a:lstStyle/>
        <a:p>
          <a:endParaRPr lang="tr-TR"/>
        </a:p>
      </dgm:t>
    </dgm:pt>
    <dgm:pt modelId="{A0FD34A4-52F2-4116-9AAD-C6B216EA779F}" type="pres">
      <dgm:prSet presAssocID="{41A31E47-D659-45A4-B4C5-16C7F6B9F271}" presName="rootConnector" presStyleLbl="node2" presStyleIdx="2" presStyleCnt="4"/>
      <dgm:spPr/>
      <dgm:t>
        <a:bodyPr/>
        <a:lstStyle/>
        <a:p>
          <a:endParaRPr lang="tr-TR"/>
        </a:p>
      </dgm:t>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t>
        <a:bodyPr/>
        <a:lstStyle/>
        <a:p>
          <a:endParaRPr lang="tr-TR"/>
        </a:p>
      </dgm:t>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t>
        <a:bodyPr/>
        <a:lstStyle/>
        <a:p>
          <a:endParaRPr lang="tr-TR"/>
        </a:p>
      </dgm:t>
    </dgm:pt>
    <dgm:pt modelId="{A59A835F-5AF8-4CF3-AB01-047D0C92111D}" type="pres">
      <dgm:prSet presAssocID="{9B333C46-BDA1-4CE0-9A14-4B949462FA0F}" presName="rootConnector" presStyleLbl="node2" presStyleIdx="3" presStyleCnt="4"/>
      <dgm:spPr/>
      <dgm:t>
        <a:bodyPr/>
        <a:lstStyle/>
        <a:p>
          <a:endParaRPr lang="tr-TR"/>
        </a:p>
      </dgm:t>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58BF99D0-D240-4857-A219-E503A945CF30}" type="presOf" srcId="{516C5814-66BF-4399-8E6B-89E804F8E505}" destId="{D3B81FD6-26AC-49BC-9011-D3E5D6987D44}" srcOrd="0" destOrd="0" presId="urn:microsoft.com/office/officeart/2005/8/layout/orgChart1"/>
    <dgm:cxn modelId="{44E8E1D5-0276-4356-A94D-CF429AB4498B}" srcId="{94E2E353-62E2-4218-BFBF-C03F2B070231}" destId="{EE18A607-5585-4511-B7FC-32B052D1CA6C}" srcOrd="0" destOrd="0" parTransId="{516C5814-66BF-4399-8E6B-89E804F8E505}" sibTransId="{F44C9018-0772-4A9C-9FBF-17C03A90E6FA}"/>
    <dgm:cxn modelId="{77DE11A5-0F3B-439E-9730-4D3C2553E8C1}" type="presOf" srcId="{A56C28C3-D77D-4804-84E4-EBEA4546375C}" destId="{D016E18C-0EFA-4197-9D1C-A962A6FB6E02}"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42CB80DB-6D50-4DB6-A430-FC795CDC19AD}" srcId="{23142766-D62E-4A07-A5B9-2BB8BF57CA24}" destId="{B373045E-D1DD-4606-B10D-55423BA9EAA9}" srcOrd="0" destOrd="0" parTransId="{A6B9D84D-E1B0-4428-8D7C-D002F54E20EF}" sibTransId="{6408105C-84D0-4B67-9D89-23B03FD5C567}"/>
    <dgm:cxn modelId="{79F19910-BFB8-445B-81EA-9AA87B646561}" type="presOf" srcId="{B627F02D-E4EC-40BA-879F-B4B11A5E50ED}" destId="{CCA1E7E8-2309-4340-B6D1-B91289C147B1}" srcOrd="1"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69C79E24-8F3D-475F-9892-BA42899A4F6C}" type="presOf" srcId="{B627F02D-E4EC-40BA-879F-B4B11A5E50ED}" destId="{8F22D1B3-60E1-4BF7-8F94-AF425CC47B61}"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F2E1A3A2-D3C9-4C1E-8682-EB68B7B2F27E}" type="presOf" srcId="{13B0A4F8-B14C-4912-8E8D-DB3113385D4B}" destId="{8EBE0991-F341-47B8-9F87-87F9B45DCBCF}"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B6205763-24B5-4595-8CF9-386A6C933C4A}" type="presOf" srcId="{41A31E47-D659-45A4-B4C5-16C7F6B9F271}" destId="{5D7D71E3-5A74-47E2-B2D8-D62B9CA5C6E9}" srcOrd="0"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594463DF-D267-4A53-B59F-ACF148C931E9}" srcId="{B373045E-D1DD-4606-B10D-55423BA9EAA9}" destId="{9B333C46-BDA1-4CE0-9A14-4B949462FA0F}" srcOrd="3" destOrd="0" parTransId="{13B0A4F8-B14C-4912-8E8D-DB3113385D4B}" sibTransId="{FC76D93D-7520-4E95-AE94-3CB86094E9A3}"/>
    <dgm:cxn modelId="{AE57124F-DEC0-41A2-8D0A-DD6DDBE002A6}" type="presOf" srcId="{96153FDA-2ACB-406D-BA65-E989DC054974}" destId="{94AC3476-AB74-4E2C-AB1E-2082D9BF710C}" srcOrd="0" destOrd="0" presId="urn:microsoft.com/office/officeart/2005/8/layout/orgChart1"/>
    <dgm:cxn modelId="{4BDCBEFA-2DD2-402D-8479-B3D6559F5BD7}" type="presOf" srcId="{B60DB14B-F419-4D9D-B8C3-C2BC27092B14}" destId="{BCBD7774-2F3E-42D3-8D3C-71149891F389}"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D8898DEC-334D-4CB5-8BBE-6D4FF6A3CF7C}" srcId="{B373045E-D1DD-4606-B10D-55423BA9EAA9}" destId="{A56C28C3-D77D-4804-84E4-EBEA4546375C}" srcOrd="0" destOrd="0" parTransId="{BF3B50E4-D294-4CE5-AF27-C22D08210662}" sibTransId="{67953AAE-A290-477E-B290-D2ACDE7A6FDD}"/>
    <dgm:cxn modelId="{727EE1A7-6A86-45AA-8DD4-57E1EE29291F}" type="presOf" srcId="{A56C28C3-D77D-4804-84E4-EBEA4546375C}" destId="{BCFDFC24-081F-4312-B77E-A359892F16CF}" srcOrd="1"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t>REKTÖR</a:t>
          </a:r>
        </a:p>
        <a:p>
          <a:pPr lvl="0" algn="ctr" defTabSz="711200">
            <a:lnSpc>
              <a:spcPct val="90000"/>
            </a:lnSpc>
            <a:spcBef>
              <a:spcPct val="0"/>
            </a:spcBef>
            <a:spcAft>
              <a:spcPct val="35000"/>
            </a:spcAft>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kern="1200" dirty="0"/>
            <a:t>Prof. Dr. İbrahim KISAÇ</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b="0" kern="1200" dirty="0"/>
            <a:t>Prof. Dr. Necip ATAR</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 V.</a:t>
          </a:r>
        </a:p>
        <a:p>
          <a:pPr marL="0" marR="0" lvl="0" indent="0" algn="ctr" defTabSz="488950" eaLnBrk="1" fontAlgn="auto" latinLnBrk="0" hangingPunct="1">
            <a:lnSpc>
              <a:spcPct val="90000"/>
            </a:lnSpc>
            <a:spcBef>
              <a:spcPct val="0"/>
            </a:spcBef>
            <a:spcAft>
              <a:spcPct val="35000"/>
            </a:spcAft>
            <a:buClrTx/>
            <a:buSzTx/>
            <a:buFontTx/>
            <a:buNone/>
            <a:tabLst/>
            <a:defRPr/>
          </a:pPr>
          <a:r>
            <a:rPr lang="tr-TR" sz="1400" b="0" kern="1200" dirty="0"/>
            <a:t>Doç. Dr. Mehmet ÇİÇEK</a:t>
          </a:r>
        </a:p>
        <a:p>
          <a:pPr lvl="0" algn="ctr" defTabSz="488950">
            <a:lnSpc>
              <a:spcPct val="90000"/>
            </a:lnSpc>
            <a:spcBef>
              <a:spcPct val="0"/>
            </a:spcBef>
            <a:spcAft>
              <a:spcPct val="35000"/>
            </a:spcAft>
          </a:pPr>
          <a:endParaRPr lang="tr-TR" sz="1000" b="0" kern="1200" dirty="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17.09.2021</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17.09.2021</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17.09.2021</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17.09.2021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17.09.2021</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17.09.2021</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17.09.2021</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17.09.2021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17.09.2021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17.09.2021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17.09.2021</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17.09.2021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17.09.2021</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17.09.2021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17.09.2021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17.09.2021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17.09.2021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17.09.2021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17.09.2021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17.09.2021</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5.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59.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jpeg"/><Relationship Id="rId15" Type="http://schemas.openxmlformats.org/officeDocument/2006/relationships/image" Target="../media/image73.jpe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jpeg"/></Relationships>
</file>

<file path=ppt/slides/_rels/slide5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3.wdp"/></Relationships>
</file>

<file path=ppt/slides/_rels/slide5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png"/><Relationship Id="rId7" Type="http://schemas.openxmlformats.org/officeDocument/2006/relationships/image" Target="../media/image93.jp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image" Target="../media/image90.png"/><Relationship Id="rId9" Type="http://schemas.openxmlformats.org/officeDocument/2006/relationships/image" Target="../media/image95.jpeg"/></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7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79.xml.rels><?xml version="1.0" encoding="UTF-8" standalone="yes"?>
<Relationships xmlns="http://schemas.openxmlformats.org/package/2006/relationships"><Relationship Id="rId8" Type="http://schemas.openxmlformats.org/officeDocument/2006/relationships/image" Target="../media/image126.jpg"/><Relationship Id="rId3" Type="http://schemas.openxmlformats.org/officeDocument/2006/relationships/image" Target="../media/image121.jpeg"/><Relationship Id="rId7" Type="http://schemas.openxmlformats.org/officeDocument/2006/relationships/image" Target="../media/image125.jp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7.xml"/><Relationship Id="rId4" Type="http://schemas.microsoft.com/office/2007/relationships/hdphoto" Target="../media/hdphoto14.wdp"/></Relationships>
</file>

<file path=ppt/slides/_rels/slide83.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r>
              <a:rPr lang="tr-TR" sz="2800" dirty="0">
                <a:solidFill>
                  <a:srgbClr val="002060"/>
                </a:solidFill>
              </a:rPr>
              <a:t/>
            </a:r>
            <a:br>
              <a:rPr lang="tr-TR" sz="2800" dirty="0">
                <a:solidFill>
                  <a:srgbClr val="002060"/>
                </a:solidFill>
              </a:rPr>
            </a:br>
            <a:r>
              <a:rPr lang="tr-TR" sz="2800" dirty="0">
                <a:solidFill>
                  <a:srgbClr val="002060"/>
                </a:solidFill>
              </a:rPr>
              <a:t/>
            </a: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smtClean="0">
                <a:solidFill>
                  <a:srgbClr val="002060"/>
                </a:solidFill>
              </a:rPr>
              <a:t>20-24 </a:t>
            </a:r>
            <a:r>
              <a:rPr lang="tr-TR" sz="2800" i="1" cap="none" dirty="0">
                <a:solidFill>
                  <a:srgbClr val="002060"/>
                </a:solidFill>
              </a:rPr>
              <a:t>Eylül </a:t>
            </a:r>
            <a:r>
              <a:rPr lang="tr-TR" sz="2800" i="1" cap="none" dirty="0" smtClean="0">
                <a:solidFill>
                  <a:srgbClr val="002060"/>
                </a:solidFill>
              </a:rPr>
              <a:t>2021</a:t>
            </a:r>
            <a:endParaRPr lang="tr-TR" sz="2800" i="1" cap="none" dirty="0">
              <a:solidFill>
                <a:srgbClr val="002060"/>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xmlns=""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xmlns=""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xmlns=""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xmlns=""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İletişim Araştırmaları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xmlns=""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xmlns=""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xmlns=""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Şehit Ömer </a:t>
            </a:r>
            <a:r>
              <a:rPr lang="tr-TR" sz="1500" dirty="0" err="1"/>
              <a:t>Halisdemir</a:t>
            </a:r>
            <a:r>
              <a:rPr lang="tr-TR" sz="1500" dirty="0"/>
              <a:t> Spor Bilimleri Araştırma 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xmlns=""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F0E8D521-2F7D-4910-B655-783085D1ECB1}"/>
              </a:ext>
            </a:extLst>
          </p:cNvPr>
          <p:cNvSpPr>
            <a:spLocks noGrp="1"/>
          </p:cNvSpPr>
          <p:nvPr>
            <p:ph sz="half" idx="1"/>
          </p:nvPr>
        </p:nvSpPr>
        <p:spPr>
          <a:xfrm>
            <a:off x="2957513" y="1128714"/>
            <a:ext cx="5929312" cy="800100"/>
          </a:xfrm>
        </p:spPr>
        <p:txBody>
          <a:bodyPr>
            <a:normAutofit/>
          </a:bodyPr>
          <a:lstStyle/>
          <a:p>
            <a:r>
              <a:rPr lang="tr-TR" sz="2400" b="1" dirty="0"/>
              <a:t>KOVİD-19 TEDBİRLERİ VE ÜNİVERSİTE YAŞANTISI</a:t>
            </a:r>
          </a:p>
        </p:txBody>
      </p:sp>
      <p:sp>
        <p:nvSpPr>
          <p:cNvPr id="5" name="Slayt Numarası Yer Tutucusu 4">
            <a:extLst>
              <a:ext uri="{FF2B5EF4-FFF2-40B4-BE49-F238E27FC236}">
                <a16:creationId xmlns:a16="http://schemas.microsoft.com/office/drawing/2014/main" xmlns="" id="{BE66F7EA-A108-4ECC-B8F3-4CFF5D1590FE}"/>
              </a:ext>
            </a:extLst>
          </p:cNvPr>
          <p:cNvSpPr>
            <a:spLocks noGrp="1"/>
          </p:cNvSpPr>
          <p:nvPr>
            <p:ph type="sldNum" sz="quarter" idx="12"/>
          </p:nvPr>
        </p:nvSpPr>
        <p:spPr/>
        <p:txBody>
          <a:bodyPr/>
          <a:lstStyle/>
          <a:p>
            <a:fld id="{F302176B-0E47-46AC-8F43-DAB4B8A37D06}" type="slidenum">
              <a:rPr lang="tr-TR" smtClean="0"/>
              <a:pPr/>
              <a:t>19</a:t>
            </a:fld>
            <a:endParaRPr lang="tr-TR"/>
          </a:p>
        </p:txBody>
      </p:sp>
      <p:pic>
        <p:nvPicPr>
          <p:cNvPr id="4" name="Resim 3">
            <a:extLst>
              <a:ext uri="{FF2B5EF4-FFF2-40B4-BE49-F238E27FC236}">
                <a16:creationId xmlns:a16="http://schemas.microsoft.com/office/drawing/2014/main" xmlns="" id="{431E6715-CF96-469D-84B4-9CA999C2FBD1}"/>
              </a:ext>
            </a:extLst>
          </p:cNvPr>
          <p:cNvPicPr>
            <a:picLocks noChangeAspect="1"/>
          </p:cNvPicPr>
          <p:nvPr/>
        </p:nvPicPr>
        <p:blipFill>
          <a:blip r:embed="rId2"/>
          <a:stretch>
            <a:fillRect/>
          </a:stretch>
        </p:blipFill>
        <p:spPr>
          <a:xfrm>
            <a:off x="981012" y="2143125"/>
            <a:ext cx="10229975" cy="4333875"/>
          </a:xfrm>
          <a:prstGeom prst="rect">
            <a:avLst/>
          </a:prstGeom>
        </p:spPr>
      </p:pic>
    </p:spTree>
    <p:extLst>
      <p:ext uri="{BB962C8B-B14F-4D97-AF65-F5344CB8AC3E}">
        <p14:creationId xmlns:p14="http://schemas.microsoft.com/office/powerpoint/2010/main" val="1186761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Araştırma ve Uygulama Merkezi (PDREM) tarafından Oryantasyon Programı 2021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xmlns="" id="{F5D05E04-E2B9-4D10-B360-FDD69B88DCBF}"/>
              </a:ext>
            </a:extLst>
          </p:cNvPr>
          <p:cNvSpPr>
            <a:spLocks noGrp="1"/>
          </p:cNvSpPr>
          <p:nvPr>
            <p:ph type="sldNum" sz="quarter" idx="12"/>
          </p:nvPr>
        </p:nvSpPr>
        <p:spPr/>
        <p:txBody>
          <a:bodyPr/>
          <a:lstStyle/>
          <a:p>
            <a:fld id="{F302176B-0E47-46AC-8F43-DAB4B8A37D06}" type="slidenum">
              <a:rPr lang="tr-TR" smtClean="0"/>
              <a:pPr/>
              <a:t>20</a:t>
            </a:fld>
            <a:endParaRPr lang="tr-TR"/>
          </a:p>
        </p:txBody>
      </p:sp>
      <p:pic>
        <p:nvPicPr>
          <p:cNvPr id="3" name="Resim 2">
            <a:extLst>
              <a:ext uri="{FF2B5EF4-FFF2-40B4-BE49-F238E27FC236}">
                <a16:creationId xmlns:a16="http://schemas.microsoft.com/office/drawing/2014/main" xmlns="" id="{15852036-E636-42E0-9099-263DBADB4C80}"/>
              </a:ext>
            </a:extLst>
          </p:cNvPr>
          <p:cNvPicPr>
            <a:picLocks noChangeAspect="1"/>
          </p:cNvPicPr>
          <p:nvPr/>
        </p:nvPicPr>
        <p:blipFill>
          <a:blip r:embed="rId2"/>
          <a:stretch>
            <a:fillRect/>
          </a:stretch>
        </p:blipFill>
        <p:spPr>
          <a:xfrm>
            <a:off x="2514600" y="1426290"/>
            <a:ext cx="7543800" cy="4903073"/>
          </a:xfrm>
          <a:prstGeom prst="rect">
            <a:avLst/>
          </a:prstGeom>
        </p:spPr>
      </p:pic>
    </p:spTree>
    <p:extLst>
      <p:ext uri="{BB962C8B-B14F-4D97-AF65-F5344CB8AC3E}">
        <p14:creationId xmlns:p14="http://schemas.microsoft.com/office/powerpoint/2010/main" val="412738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xmlns="" id="{3549116B-CE46-485C-BF9C-112898043B20}"/>
              </a:ext>
            </a:extLst>
          </p:cNvPr>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a:extLst>
              <a:ext uri="{FF2B5EF4-FFF2-40B4-BE49-F238E27FC236}">
                <a16:creationId xmlns:a16="http://schemas.microsoft.com/office/drawing/2014/main" xmlns="" id="{839DC7D8-9EEB-4EEA-87E4-412585618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499" y="1647824"/>
            <a:ext cx="7472363" cy="4695825"/>
          </a:xfrm>
          <a:prstGeom prst="rect">
            <a:avLst/>
          </a:prstGeom>
        </p:spPr>
      </p:pic>
    </p:spTree>
    <p:extLst>
      <p:ext uri="{BB962C8B-B14F-4D97-AF65-F5344CB8AC3E}">
        <p14:creationId xmlns:p14="http://schemas.microsoft.com/office/powerpoint/2010/main" val="98762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xmlns="" id="{A531D14A-850A-4213-872D-066431384B64}"/>
              </a:ext>
            </a:extLst>
          </p:cNvPr>
          <p:cNvSpPr>
            <a:spLocks noGrp="1"/>
          </p:cNvSpPr>
          <p:nvPr>
            <p:ph type="sldNum" sz="quarter" idx="12"/>
          </p:nvPr>
        </p:nvSpPr>
        <p:spPr/>
        <p:txBody>
          <a:bodyPr/>
          <a:lstStyle/>
          <a:p>
            <a:fld id="{F302176B-0E47-46AC-8F43-DAB4B8A37D06}" type="slidenum">
              <a:rPr lang="tr-TR" smtClean="0"/>
              <a:pPr/>
              <a:t>22</a:t>
            </a:fld>
            <a:endParaRPr lang="tr-TR"/>
          </a:p>
        </p:txBody>
      </p:sp>
      <p:pic>
        <p:nvPicPr>
          <p:cNvPr id="4" name="Resim 3">
            <a:extLst>
              <a:ext uri="{FF2B5EF4-FFF2-40B4-BE49-F238E27FC236}">
                <a16:creationId xmlns:a16="http://schemas.microsoft.com/office/drawing/2014/main" xmlns="" id="{D900CC73-772A-4D22-B173-E9E14E47A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100" y="1028700"/>
            <a:ext cx="6829425" cy="5229226"/>
          </a:xfrm>
          <a:prstGeom prst="rect">
            <a:avLst/>
          </a:prstGeom>
        </p:spPr>
      </p:pic>
    </p:spTree>
    <p:extLst>
      <p:ext uri="{BB962C8B-B14F-4D97-AF65-F5344CB8AC3E}">
        <p14:creationId xmlns:p14="http://schemas.microsoft.com/office/powerpoint/2010/main" val="1591796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xmlns="" id="{D579DBB0-1351-4CF0-815C-D25E2C557F94}"/>
              </a:ext>
            </a:extLst>
          </p:cNvPr>
          <p:cNvSpPr>
            <a:spLocks noGrp="1"/>
          </p:cNvSpPr>
          <p:nvPr>
            <p:ph type="sldNum" sz="quarter" idx="12"/>
          </p:nvPr>
        </p:nvSpPr>
        <p:spPr/>
        <p:txBody>
          <a:bodyPr/>
          <a:lstStyle/>
          <a:p>
            <a:fld id="{F302176B-0E47-46AC-8F43-DAB4B8A37D06}" type="slidenum">
              <a:rPr lang="tr-TR" smtClean="0"/>
              <a:pPr/>
              <a:t>23</a:t>
            </a:fld>
            <a:endParaRPr lang="tr-TR"/>
          </a:p>
        </p:txBody>
      </p:sp>
      <p:pic>
        <p:nvPicPr>
          <p:cNvPr id="4" name="Resim 3">
            <a:extLst>
              <a:ext uri="{FF2B5EF4-FFF2-40B4-BE49-F238E27FC236}">
                <a16:creationId xmlns:a16="http://schemas.microsoft.com/office/drawing/2014/main" xmlns="" id="{7A99A50B-3AE8-4509-9399-2199EBB42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362" y="1300163"/>
            <a:ext cx="6110288" cy="4629149"/>
          </a:xfrm>
          <a:prstGeom prst="rect">
            <a:avLst/>
          </a:prstGeom>
        </p:spPr>
      </p:pic>
    </p:spTree>
    <p:extLst>
      <p:ext uri="{BB962C8B-B14F-4D97-AF65-F5344CB8AC3E}">
        <p14:creationId xmlns:p14="http://schemas.microsoft.com/office/powerpoint/2010/main" val="2740369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xmlns="" id="{5ADCEDC7-E815-42CA-AA43-2C727FD660CF}"/>
              </a:ext>
            </a:extLst>
          </p:cNvPr>
          <p:cNvSpPr>
            <a:spLocks noGrp="1"/>
          </p:cNvSpPr>
          <p:nvPr>
            <p:ph type="sldNum" sz="quarter" idx="12"/>
          </p:nvPr>
        </p:nvSpPr>
        <p:spPr/>
        <p:txBody>
          <a:bodyPr/>
          <a:lstStyle/>
          <a:p>
            <a:fld id="{F302176B-0E47-46AC-8F43-DAB4B8A37D06}" type="slidenum">
              <a:rPr lang="tr-TR" smtClean="0"/>
              <a:pPr/>
              <a:t>24</a:t>
            </a:fld>
            <a:endParaRPr lang="tr-TR"/>
          </a:p>
        </p:txBody>
      </p:sp>
      <p:pic>
        <p:nvPicPr>
          <p:cNvPr id="4" name="Resim 3">
            <a:extLst>
              <a:ext uri="{FF2B5EF4-FFF2-40B4-BE49-F238E27FC236}">
                <a16:creationId xmlns:a16="http://schemas.microsoft.com/office/drawing/2014/main" xmlns="" id="{22D737B3-8E40-4290-904D-5EEE6BA02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0875" y="1343025"/>
            <a:ext cx="7539038" cy="5133975"/>
          </a:xfrm>
          <a:prstGeom prst="rect">
            <a:avLst/>
          </a:prstGeom>
        </p:spPr>
      </p:pic>
    </p:spTree>
    <p:extLst>
      <p:ext uri="{BB962C8B-B14F-4D97-AF65-F5344CB8AC3E}">
        <p14:creationId xmlns:p14="http://schemas.microsoft.com/office/powerpoint/2010/main" val="2502028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xmlns="" id="{8CC30BCB-5DC1-48EB-A220-D7263D3743BA}"/>
              </a:ext>
            </a:extLst>
          </p:cNvPr>
          <p:cNvSpPr>
            <a:spLocks noGrp="1"/>
          </p:cNvSpPr>
          <p:nvPr>
            <p:ph type="sldNum" sz="quarter" idx="12"/>
          </p:nvPr>
        </p:nvSpPr>
        <p:spPr/>
        <p:txBody>
          <a:bodyPr/>
          <a:lstStyle/>
          <a:p>
            <a:fld id="{F302176B-0E47-46AC-8F43-DAB4B8A37D06}" type="slidenum">
              <a:rPr lang="tr-TR" smtClean="0"/>
              <a:pPr/>
              <a:t>25</a:t>
            </a:fld>
            <a:endParaRPr lang="tr-TR"/>
          </a:p>
        </p:txBody>
      </p:sp>
      <p:pic>
        <p:nvPicPr>
          <p:cNvPr id="4" name="Resim 3">
            <a:extLst>
              <a:ext uri="{FF2B5EF4-FFF2-40B4-BE49-F238E27FC236}">
                <a16:creationId xmlns:a16="http://schemas.microsoft.com/office/drawing/2014/main" xmlns="" id="{0846E22A-282E-476D-BF23-FB6722A2D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225" y="942975"/>
            <a:ext cx="7586663" cy="5157788"/>
          </a:xfrm>
          <a:prstGeom prst="rect">
            <a:avLst/>
          </a:prstGeom>
        </p:spPr>
      </p:pic>
    </p:spTree>
    <p:extLst>
      <p:ext uri="{BB962C8B-B14F-4D97-AF65-F5344CB8AC3E}">
        <p14:creationId xmlns:p14="http://schemas.microsoft.com/office/powerpoint/2010/main" val="2746268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xmlns="" id="{7017E9F1-74D7-4A59-9322-FC8FC9A9D359}"/>
              </a:ext>
            </a:extLst>
          </p:cNvPr>
          <p:cNvSpPr>
            <a:spLocks noGrp="1"/>
          </p:cNvSpPr>
          <p:nvPr>
            <p:ph type="sldNum" sz="quarter" idx="12"/>
          </p:nvPr>
        </p:nvSpPr>
        <p:spPr/>
        <p:txBody>
          <a:bodyPr/>
          <a:lstStyle/>
          <a:p>
            <a:fld id="{F302176B-0E47-46AC-8F43-DAB4B8A37D06}" type="slidenum">
              <a:rPr lang="tr-TR" smtClean="0"/>
              <a:pPr/>
              <a:t>26</a:t>
            </a:fld>
            <a:endParaRPr lang="tr-TR"/>
          </a:p>
        </p:txBody>
      </p:sp>
      <p:pic>
        <p:nvPicPr>
          <p:cNvPr id="6" name="Resim 5">
            <a:extLst>
              <a:ext uri="{FF2B5EF4-FFF2-40B4-BE49-F238E27FC236}">
                <a16:creationId xmlns:a16="http://schemas.microsoft.com/office/drawing/2014/main" xmlns="" id="{7AB7FF70-5919-48F3-BA17-BE99DDFD6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312" y="928689"/>
            <a:ext cx="7839076" cy="5257800"/>
          </a:xfrm>
          <a:prstGeom prst="rect">
            <a:avLst/>
          </a:prstGeom>
        </p:spPr>
      </p:pic>
    </p:spTree>
    <p:extLst>
      <p:ext uri="{BB962C8B-B14F-4D97-AF65-F5344CB8AC3E}">
        <p14:creationId xmlns:p14="http://schemas.microsoft.com/office/powerpoint/2010/main" val="2634716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a:extLst>
              <a:ext uri="{FF2B5EF4-FFF2-40B4-BE49-F238E27FC236}">
                <a16:creationId xmlns:a16="http://schemas.microsoft.com/office/drawing/2014/main" xmlns="" id="{ABD0C8F3-F817-47E4-B121-F6EFEBD60C2F}"/>
              </a:ext>
            </a:extLst>
          </p:cNvPr>
          <p:cNvSpPr>
            <a:spLocks noGrp="1"/>
          </p:cNvSpPr>
          <p:nvPr>
            <p:ph type="sldNum" sz="quarter" idx="12"/>
          </p:nvPr>
        </p:nvSpPr>
        <p:spPr/>
        <p:txBody>
          <a:bodyPr/>
          <a:lstStyle/>
          <a:p>
            <a:fld id="{F302176B-0E47-46AC-8F43-DAB4B8A37D06}" type="slidenum">
              <a:rPr lang="tr-TR" smtClean="0"/>
              <a:pPr/>
              <a:t>27</a:t>
            </a:fld>
            <a:endParaRPr lang="tr-TR"/>
          </a:p>
        </p:txBody>
      </p:sp>
      <p:pic>
        <p:nvPicPr>
          <p:cNvPr id="8" name="Resim 7">
            <a:extLst>
              <a:ext uri="{FF2B5EF4-FFF2-40B4-BE49-F238E27FC236}">
                <a16:creationId xmlns:a16="http://schemas.microsoft.com/office/drawing/2014/main" xmlns="" id="{E1EDB936-8B39-442C-84F6-9CDD25C574A4}"/>
              </a:ext>
            </a:extLst>
          </p:cNvPr>
          <p:cNvPicPr>
            <a:picLocks noChangeAspect="1"/>
          </p:cNvPicPr>
          <p:nvPr/>
        </p:nvPicPr>
        <p:blipFill>
          <a:blip r:embed="rId2"/>
          <a:stretch>
            <a:fillRect/>
          </a:stretch>
        </p:blipFill>
        <p:spPr>
          <a:xfrm>
            <a:off x="2514600" y="1428750"/>
            <a:ext cx="7272338" cy="4800600"/>
          </a:xfrm>
          <a:prstGeom prst="rect">
            <a:avLst/>
          </a:prstGeom>
        </p:spPr>
      </p:pic>
    </p:spTree>
    <p:extLst>
      <p:ext uri="{BB962C8B-B14F-4D97-AF65-F5344CB8AC3E}">
        <p14:creationId xmlns:p14="http://schemas.microsoft.com/office/powerpoint/2010/main" val="45532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xmlns="" id="{4E1000C9-2AA7-4CFF-98B9-E15FD75C0A9B}"/>
              </a:ext>
            </a:extLst>
          </p:cNvPr>
          <p:cNvSpPr>
            <a:spLocks noGrp="1"/>
          </p:cNvSpPr>
          <p:nvPr>
            <p:ph type="sldNum" sz="quarter" idx="12"/>
          </p:nvPr>
        </p:nvSpPr>
        <p:spPr/>
        <p:txBody>
          <a:bodyPr/>
          <a:lstStyle/>
          <a:p>
            <a:fld id="{F302176B-0E47-46AC-8F43-DAB4B8A37D06}" type="slidenum">
              <a:rPr lang="tr-TR" smtClean="0"/>
              <a:pPr/>
              <a:t>28</a:t>
            </a:fld>
            <a:endParaRPr lang="tr-TR"/>
          </a:p>
        </p:txBody>
      </p:sp>
      <p:pic>
        <p:nvPicPr>
          <p:cNvPr id="3" name="Resim 2">
            <a:extLst>
              <a:ext uri="{FF2B5EF4-FFF2-40B4-BE49-F238E27FC236}">
                <a16:creationId xmlns:a16="http://schemas.microsoft.com/office/drawing/2014/main" xmlns="" id="{5AE0EC53-AC11-4C60-AA24-9F59AE244EA2}"/>
              </a:ext>
            </a:extLst>
          </p:cNvPr>
          <p:cNvPicPr>
            <a:picLocks noChangeAspect="1"/>
          </p:cNvPicPr>
          <p:nvPr/>
        </p:nvPicPr>
        <p:blipFill>
          <a:blip r:embed="rId2"/>
          <a:stretch>
            <a:fillRect/>
          </a:stretch>
        </p:blipFill>
        <p:spPr>
          <a:xfrm>
            <a:off x="5872163" y="309562"/>
            <a:ext cx="4786311" cy="6167438"/>
          </a:xfrm>
          <a:prstGeom prst="rect">
            <a:avLst/>
          </a:prstGeom>
        </p:spPr>
      </p:pic>
      <p:sp>
        <p:nvSpPr>
          <p:cNvPr id="4" name="Metin kutusu 3">
            <a:extLst>
              <a:ext uri="{FF2B5EF4-FFF2-40B4-BE49-F238E27FC236}">
                <a16:creationId xmlns:a16="http://schemas.microsoft.com/office/drawing/2014/main" xmlns="" id="{C8F0A99E-9EF6-44B6-A94A-53484E1F1B31}"/>
              </a:ext>
            </a:extLst>
          </p:cNvPr>
          <p:cNvSpPr txBox="1"/>
          <p:nvPr/>
        </p:nvSpPr>
        <p:spPr>
          <a:xfrm>
            <a:off x="1243013" y="2686050"/>
            <a:ext cx="3929062" cy="954107"/>
          </a:xfrm>
          <a:prstGeom prst="rect">
            <a:avLst/>
          </a:prstGeom>
          <a:noFill/>
        </p:spPr>
        <p:txBody>
          <a:bodyPr wrap="square" rtlCol="0">
            <a:spAutoFit/>
          </a:bodyPr>
          <a:lstStyle/>
          <a:p>
            <a:r>
              <a:rPr lang="tr-TR" sz="2800" b="1" i="1" dirty="0">
                <a:latin typeface="+mj-lt"/>
              </a:rPr>
              <a:t>ELLERİMİZİ NASIL YIKAMALIYIZ?</a:t>
            </a:r>
          </a:p>
        </p:txBody>
      </p:sp>
    </p:spTree>
    <p:extLst>
      <p:ext uri="{BB962C8B-B14F-4D97-AF65-F5344CB8AC3E}">
        <p14:creationId xmlns:p14="http://schemas.microsoft.com/office/powerpoint/2010/main" val="1765940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xmlns="" id="{C5228EF5-5D12-4E4C-814B-C98CFE4F4EA9}"/>
              </a:ext>
            </a:extLst>
          </p:cNvPr>
          <p:cNvSpPr>
            <a:spLocks noGrp="1"/>
          </p:cNvSpPr>
          <p:nvPr>
            <p:ph type="sldNum" sz="quarter" idx="12"/>
          </p:nvPr>
        </p:nvSpPr>
        <p:spPr/>
        <p:txBody>
          <a:bodyPr/>
          <a:lstStyle/>
          <a:p>
            <a:fld id="{F302176B-0E47-46AC-8F43-DAB4B8A37D06}" type="slidenum">
              <a:rPr lang="tr-TR" smtClean="0"/>
              <a:pPr/>
              <a:t>29</a:t>
            </a:fld>
            <a:endParaRPr lang="tr-TR"/>
          </a:p>
        </p:txBody>
      </p:sp>
      <p:pic>
        <p:nvPicPr>
          <p:cNvPr id="4" name="Resim 3">
            <a:extLst>
              <a:ext uri="{FF2B5EF4-FFF2-40B4-BE49-F238E27FC236}">
                <a16:creationId xmlns:a16="http://schemas.microsoft.com/office/drawing/2014/main" xmlns="" id="{DFCC5B04-74C3-4986-9F15-7823C3EA3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 y="1528763"/>
            <a:ext cx="11820525" cy="4729162"/>
          </a:xfrm>
          <a:prstGeom prst="rect">
            <a:avLst/>
          </a:prstGeom>
        </p:spPr>
      </p:pic>
    </p:spTree>
    <p:extLst>
      <p:ext uri="{BB962C8B-B14F-4D97-AF65-F5344CB8AC3E}">
        <p14:creationId xmlns:p14="http://schemas.microsoft.com/office/powerpoint/2010/main" val="754678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77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smtClean="0"/>
              <a:t>47.543 Öğrenci</a:t>
            </a:r>
          </a:p>
          <a:p>
            <a:pPr marL="0" indent="0">
              <a:buNone/>
            </a:pPr>
            <a:r>
              <a:rPr lang="tr-TR" dirty="0" smtClean="0"/>
              <a:t>126.134</a:t>
            </a:r>
            <a:endParaRPr lang="tr-TR" dirty="0"/>
          </a:p>
          <a:p>
            <a:pPr marL="0" indent="0">
              <a:buNone/>
            </a:pPr>
            <a:r>
              <a:rPr lang="tr-TR" dirty="0" smtClean="0"/>
              <a:t>2.263</a:t>
            </a:r>
            <a:r>
              <a:rPr lang="tr-TR" dirty="0" smtClean="0">
                <a:solidFill>
                  <a:srgbClr val="FF0000"/>
                </a:solidFill>
              </a:rPr>
              <a:t> </a:t>
            </a:r>
            <a:r>
              <a:rPr lang="tr-TR" dirty="0"/>
              <a:t>Akademik Personel</a:t>
            </a:r>
          </a:p>
          <a:p>
            <a:pPr marL="0" indent="0">
              <a:buNone/>
            </a:pPr>
            <a:r>
              <a:rPr lang="tr-TR" dirty="0" smtClean="0"/>
              <a:t>1.405 </a:t>
            </a:r>
            <a:r>
              <a:rPr lang="tr-TR" dirty="0"/>
              <a:t>İdari Personel</a:t>
            </a:r>
          </a:p>
          <a:p>
            <a:pPr marL="0" indent="0">
              <a:buNone/>
            </a:pPr>
            <a:r>
              <a:rPr lang="tr-TR" dirty="0"/>
              <a:t>17</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2 Yüksekokul</a:t>
            </a:r>
          </a:p>
          <a:p>
            <a:pPr marL="0" indent="0">
              <a:buNone/>
            </a:pPr>
            <a:r>
              <a:rPr lang="tr-TR" dirty="0"/>
              <a:t>6 Enstitü</a:t>
            </a:r>
          </a:p>
          <a:p>
            <a:pPr marL="0" indent="0">
              <a:buNone/>
            </a:pPr>
            <a:r>
              <a:rPr lang="tr-TR" dirty="0"/>
              <a:t>44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sp>
        <p:nvSpPr>
          <p:cNvPr id="4" name="Metin kutusu 3"/>
          <p:cNvSpPr txBox="1"/>
          <p:nvPr/>
        </p:nvSpPr>
        <p:spPr>
          <a:xfrm>
            <a:off x="2077156" y="6265332"/>
            <a:ext cx="6762044" cy="369332"/>
          </a:xfrm>
          <a:prstGeom prst="rect">
            <a:avLst/>
          </a:prstGeom>
          <a:noFill/>
        </p:spPr>
        <p:txBody>
          <a:bodyPr wrap="square" rtlCol="0">
            <a:spAutoFit/>
          </a:bodyPr>
          <a:lstStyle/>
          <a:p>
            <a:r>
              <a:rPr lang="tr-TR" b="1" dirty="0" smtClean="0"/>
              <a:t>*15.09.2021 </a:t>
            </a:r>
            <a:r>
              <a:rPr lang="tr-TR" b="1" dirty="0"/>
              <a:t>itibari ile güncel verilerden elde edilmiştir.</a:t>
            </a: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xmlns="" id="{EA04AA30-71FD-4A8C-922A-0B3A3A485EE3}"/>
              </a:ext>
            </a:extLst>
          </p:cNvPr>
          <p:cNvSpPr>
            <a:spLocks noGrp="1"/>
          </p:cNvSpPr>
          <p:nvPr>
            <p:ph type="sldNum" sz="quarter" idx="12"/>
          </p:nvPr>
        </p:nvSpPr>
        <p:spPr/>
        <p:txBody>
          <a:bodyPr/>
          <a:lstStyle/>
          <a:p>
            <a:fld id="{F302176B-0E47-46AC-8F43-DAB4B8A37D06}" type="slidenum">
              <a:rPr lang="tr-TR" smtClean="0"/>
              <a:pPr/>
              <a:t>30</a:t>
            </a:fld>
            <a:endParaRPr lang="tr-TR"/>
          </a:p>
        </p:txBody>
      </p:sp>
      <p:pic>
        <p:nvPicPr>
          <p:cNvPr id="4" name="Resim 3">
            <a:extLst>
              <a:ext uri="{FF2B5EF4-FFF2-40B4-BE49-F238E27FC236}">
                <a16:creationId xmlns:a16="http://schemas.microsoft.com/office/drawing/2014/main" xmlns="" id="{D883C2A0-A441-4C9E-B20D-0012A444F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 y="1500187"/>
            <a:ext cx="11820525" cy="4814887"/>
          </a:xfrm>
          <a:prstGeom prst="rect">
            <a:avLst/>
          </a:prstGeom>
        </p:spPr>
      </p:pic>
    </p:spTree>
    <p:extLst>
      <p:ext uri="{BB962C8B-B14F-4D97-AF65-F5344CB8AC3E}">
        <p14:creationId xmlns:p14="http://schemas.microsoft.com/office/powerpoint/2010/main" val="749467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a:extLst>
              <a:ext uri="{FF2B5EF4-FFF2-40B4-BE49-F238E27FC236}">
                <a16:creationId xmlns:a16="http://schemas.microsoft.com/office/drawing/2014/main" xmlns="" id="{2484CCB9-8F99-47B6-97CD-B9F57F6E657B}"/>
              </a:ext>
            </a:extLst>
          </p:cNvPr>
          <p:cNvSpPr>
            <a:spLocks noGrp="1"/>
          </p:cNvSpPr>
          <p:nvPr>
            <p:ph type="title"/>
          </p:nvPr>
        </p:nvSpPr>
        <p:spPr>
          <a:xfrm>
            <a:off x="2895600" y="2500313"/>
            <a:ext cx="8610600" cy="2857500"/>
          </a:xfrm>
        </p:spPr>
        <p:txBody>
          <a:bodyPr>
            <a:normAutofit/>
          </a:bodyPr>
          <a:lstStyle/>
          <a:p>
            <a:pPr algn="ctr"/>
            <a:r>
              <a:rPr lang="tr-TR" sz="3600" b="1" dirty="0"/>
              <a:t>KİMLER YAKIN TEMASLI VE TEMASLI SAYILIR?</a:t>
            </a:r>
          </a:p>
        </p:txBody>
      </p:sp>
      <p:sp>
        <p:nvSpPr>
          <p:cNvPr id="2" name="Slayt Numarası Yer Tutucusu 1">
            <a:extLst>
              <a:ext uri="{FF2B5EF4-FFF2-40B4-BE49-F238E27FC236}">
                <a16:creationId xmlns:a16="http://schemas.microsoft.com/office/drawing/2014/main" xmlns="" id="{56C7D812-6CA9-417F-BA6F-B720F1366DCA}"/>
              </a:ext>
            </a:extLst>
          </p:cNvPr>
          <p:cNvSpPr>
            <a:spLocks noGrp="1"/>
          </p:cNvSpPr>
          <p:nvPr>
            <p:ph type="sldNum" sz="quarter" idx="12"/>
          </p:nvPr>
        </p:nvSpPr>
        <p:spPr/>
        <p:txBody>
          <a:bodyPr/>
          <a:lstStyle/>
          <a:p>
            <a:fld id="{F302176B-0E47-46AC-8F43-DAB4B8A37D06}" type="slidenum">
              <a:rPr lang="tr-TR" smtClean="0"/>
              <a:pPr/>
              <a:t>31</a:t>
            </a:fld>
            <a:endParaRPr lang="tr-TR"/>
          </a:p>
        </p:txBody>
      </p:sp>
    </p:spTree>
    <p:extLst>
      <p:ext uri="{BB962C8B-B14F-4D97-AF65-F5344CB8AC3E}">
        <p14:creationId xmlns:p14="http://schemas.microsoft.com/office/powerpoint/2010/main" val="120246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xmlns="" id="{922B30BD-D5AB-4AC0-A377-3DE7C82E2364}"/>
              </a:ext>
            </a:extLst>
          </p:cNvPr>
          <p:cNvPicPr>
            <a:picLocks noGrp="1" noChangeAspect="1"/>
          </p:cNvPicPr>
          <p:nvPr>
            <p:ph idx="1"/>
          </p:nvPr>
        </p:nvPicPr>
        <p:blipFill>
          <a:blip r:embed="rId2"/>
          <a:stretch>
            <a:fillRect/>
          </a:stretch>
        </p:blipFill>
        <p:spPr>
          <a:xfrm>
            <a:off x="1028699" y="1363387"/>
            <a:ext cx="9772651" cy="4854549"/>
          </a:xfrm>
          <a:prstGeom prst="rect">
            <a:avLst/>
          </a:prstGeom>
        </p:spPr>
      </p:pic>
      <p:sp>
        <p:nvSpPr>
          <p:cNvPr id="4" name="Slayt Numarası Yer Tutucusu 3">
            <a:extLst>
              <a:ext uri="{FF2B5EF4-FFF2-40B4-BE49-F238E27FC236}">
                <a16:creationId xmlns:a16="http://schemas.microsoft.com/office/drawing/2014/main" xmlns="" id="{A6A907F0-BA80-48B1-8C33-0EBD591A294B}"/>
              </a:ext>
            </a:extLst>
          </p:cNvPr>
          <p:cNvSpPr>
            <a:spLocks noGrp="1"/>
          </p:cNvSpPr>
          <p:nvPr>
            <p:ph type="sldNum" sz="quarter" idx="12"/>
          </p:nvPr>
        </p:nvSpPr>
        <p:spPr/>
        <p:txBody>
          <a:bodyPr/>
          <a:lstStyle/>
          <a:p>
            <a:fld id="{F302176B-0E47-46AC-8F43-DAB4B8A37D06}" type="slidenum">
              <a:rPr lang="tr-TR" smtClean="0"/>
              <a:pPr/>
              <a:t>32</a:t>
            </a:fld>
            <a:endParaRPr lang="tr-TR"/>
          </a:p>
        </p:txBody>
      </p:sp>
    </p:spTree>
    <p:extLst>
      <p:ext uri="{BB962C8B-B14F-4D97-AF65-F5344CB8AC3E}">
        <p14:creationId xmlns:p14="http://schemas.microsoft.com/office/powerpoint/2010/main" val="368317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xmlns="" id="{472FB72F-8F67-4F12-B381-D6E2E79731AE}"/>
              </a:ext>
            </a:extLst>
          </p:cNvPr>
          <p:cNvSpPr>
            <a:spLocks noGrp="1"/>
          </p:cNvSpPr>
          <p:nvPr>
            <p:ph type="sldNum" sz="quarter" idx="12"/>
          </p:nvPr>
        </p:nvSpPr>
        <p:spPr/>
        <p:txBody>
          <a:bodyPr/>
          <a:lstStyle/>
          <a:p>
            <a:fld id="{F302176B-0E47-46AC-8F43-DAB4B8A37D06}" type="slidenum">
              <a:rPr lang="tr-TR" smtClean="0"/>
              <a:pPr/>
              <a:t>33</a:t>
            </a:fld>
            <a:endParaRPr lang="tr-TR"/>
          </a:p>
        </p:txBody>
      </p:sp>
      <p:pic>
        <p:nvPicPr>
          <p:cNvPr id="6" name="Resim 5">
            <a:extLst>
              <a:ext uri="{FF2B5EF4-FFF2-40B4-BE49-F238E27FC236}">
                <a16:creationId xmlns:a16="http://schemas.microsoft.com/office/drawing/2014/main" xmlns="" id="{E4879803-445C-42BE-B744-CB03D02F7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325" y="1315704"/>
            <a:ext cx="9910762" cy="5161295"/>
          </a:xfrm>
          <a:prstGeom prst="rect">
            <a:avLst/>
          </a:prstGeom>
        </p:spPr>
      </p:pic>
    </p:spTree>
    <p:extLst>
      <p:ext uri="{BB962C8B-B14F-4D97-AF65-F5344CB8AC3E}">
        <p14:creationId xmlns:p14="http://schemas.microsoft.com/office/powerpoint/2010/main" val="4122141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35</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xmlns=""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36</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a:t>
            </a:r>
            <a:r>
              <a:rPr lang="tr-TR" altLang="tr-TR" sz="1600" b="1" u="sng" dirty="0"/>
              <a:t>2. öğretim öğrencileri ve öğrencinin ikinci kazandığı üniversite ise</a:t>
            </a:r>
            <a:r>
              <a:rPr lang="tr-TR" altLang="tr-TR" sz="1600" dirty="0"/>
              <a:t>)</a:t>
            </a:r>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(27.09-01.10.2021)</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37</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38</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11.09-29.09.2021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41</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2.00’ın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2.00-2.49 arası olanlar için en fazla 36 kredi, </a:t>
            </a:r>
          </a:p>
          <a:p>
            <a:pPr marL="0" lvl="2" indent="0">
              <a:lnSpc>
                <a:spcPct val="80000"/>
              </a:lnSpc>
              <a:buFont typeface="Wingdings" panose="05000000000000000000" pitchFamily="2" charset="2"/>
              <a:buChar char="Ø"/>
            </a:pPr>
            <a:r>
              <a:rPr lang="tr-TR" altLang="tr-TR" dirty="0">
                <a:solidFill>
                  <a:schemeClr val="tx1"/>
                </a:solidFill>
              </a:rPr>
              <a:t>2.50’den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42</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43</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44</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4" cstate="print">
            <a:extLst>
              <a:ext uri="{BEBA8EAE-BF5A-486C-A8C5-ECC9F3942E4B}">
                <a14:imgProps xmlns:a14="http://schemas.microsoft.com/office/drawing/2010/main">
                  <a14:imgLayer r:embed="rId5">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7" y="2057401"/>
            <a:ext cx="5396752"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descr="How Students (we) do &lt;strong&gt;Cheating&lt;/strong&gt; In exams :) | RAPCHIK AN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514" y="2378731"/>
            <a:ext cx="4249686" cy="2796170"/>
          </a:xfrm>
          <a:prstGeom prst="rect">
            <a:avLst/>
          </a:prstGeom>
        </p:spPr>
      </p:pic>
    </p:spTree>
    <p:extLst>
      <p:ext uri="{BB962C8B-B14F-4D97-AF65-F5344CB8AC3E}">
        <p14:creationId xmlns:p14="http://schemas.microsoft.com/office/powerpoint/2010/main" val="1987990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47</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48</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xmlns="" val="1516350404"/>
                    </a:ext>
                  </a:extLst>
                </a:gridCol>
                <a:gridCol w="1444239">
                  <a:extLst>
                    <a:ext uri="{9D8B030D-6E8A-4147-A177-3AD203B41FA5}">
                      <a16:colId xmlns:a16="http://schemas.microsoft.com/office/drawing/2014/main" xmlns="" val="1781082906"/>
                    </a:ext>
                  </a:extLst>
                </a:gridCol>
                <a:gridCol w="2601482">
                  <a:extLst>
                    <a:ext uri="{9D8B030D-6E8A-4147-A177-3AD203B41FA5}">
                      <a16:colId xmlns:a16="http://schemas.microsoft.com/office/drawing/2014/main" xmlns=""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49</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879945084"/>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1251162823"/>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50</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51</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dirty="0"/>
              <a:t>Kurulum için;</a:t>
            </a:r>
          </a:p>
          <a:p>
            <a:pPr marL="0" indent="0">
              <a:lnSpc>
                <a:spcPct val="100000"/>
              </a:lnSpc>
              <a:buNone/>
            </a:pPr>
            <a:r>
              <a:rPr lang="tr-TR" sz="1800" dirty="0">
                <a:hlinkClick r:id="rId2"/>
              </a:rPr>
              <a:t>http://www.pau.edu.tr/eduroam</a:t>
            </a:r>
            <a:r>
              <a:rPr lang="tr-TR" sz="1800" dirty="0"/>
              <a:t> sayfasını ziyaret ederek hem bilgisayarınıza hem de cep telefonunuzdaki ücretsiz </a:t>
            </a:r>
            <a:r>
              <a:rPr lang="tr-TR" sz="1800" dirty="0" err="1"/>
              <a:t>Wi</a:t>
            </a:r>
            <a:r>
              <a:rPr lang="tr-TR" sz="1800" dirty="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52</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r>
              <a:rPr lang="tr-TR" dirty="0"/>
              <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53</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54</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56</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xmlns=""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xmlns=""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xmlns=""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xmlns=""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57</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165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58</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59</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dirty="0"/>
              <a:t>FAKÜLTELER</a:t>
            </a:r>
          </a:p>
        </p:txBody>
      </p:sp>
      <p:sp>
        <p:nvSpPr>
          <p:cNvPr id="3" name="İçerik Yer Tutucusu 2"/>
          <p:cNvSpPr>
            <a:spLocks noGrp="1"/>
          </p:cNvSpPr>
          <p:nvPr>
            <p:ph idx="1"/>
          </p:nvPr>
        </p:nvSpPr>
        <p:spPr>
          <a:xfrm>
            <a:off x="4617895" y="1959616"/>
            <a:ext cx="6888305" cy="4626170"/>
          </a:xfrm>
        </p:spPr>
        <p:txBody>
          <a:bodyPr numCol="2">
            <a:noAutofit/>
          </a:bodyPr>
          <a:lstStyle/>
          <a:p>
            <a:pPr marL="0" indent="0" algn="r">
              <a:lnSpc>
                <a:spcPct val="170000"/>
              </a:lnSpc>
              <a:buNone/>
            </a:pPr>
            <a:r>
              <a:rPr lang="tr-TR" sz="1500" dirty="0">
                <a:solidFill>
                  <a:schemeClr val="tx1"/>
                </a:solidFill>
              </a:rPr>
              <a:t>Diş Hekimliği Fakültesi</a:t>
            </a:r>
          </a:p>
          <a:p>
            <a:pPr marL="0" indent="0" algn="r">
              <a:lnSpc>
                <a:spcPct val="170000"/>
              </a:lnSpc>
              <a:buNone/>
            </a:pPr>
            <a:r>
              <a:rPr lang="tr-TR" sz="1500" dirty="0">
                <a:solidFill>
                  <a:schemeClr val="tx1"/>
                </a:solidFill>
              </a:rPr>
              <a:t>Eğitim Fakültesi</a:t>
            </a:r>
          </a:p>
          <a:p>
            <a:pPr marL="0" indent="0" algn="r">
              <a:lnSpc>
                <a:spcPct val="170000"/>
              </a:lnSpc>
              <a:buNone/>
            </a:pPr>
            <a:r>
              <a:rPr lang="tr-TR" sz="1500" dirty="0">
                <a:solidFill>
                  <a:schemeClr val="tx1"/>
                </a:solidFill>
              </a:rPr>
              <a:t>Fen-Edebiyat Fakültesi</a:t>
            </a:r>
          </a:p>
          <a:p>
            <a:pPr marL="0" indent="0" algn="r">
              <a:lnSpc>
                <a:spcPct val="170000"/>
              </a:lnSpc>
              <a:buNone/>
            </a:pPr>
            <a:r>
              <a:rPr lang="tr-TR" sz="1500" dirty="0">
                <a:solidFill>
                  <a:schemeClr val="tx1"/>
                </a:solidFill>
              </a:rPr>
              <a:t>İktisadi ve İdari Bilimler Fakültesi</a:t>
            </a:r>
          </a:p>
          <a:p>
            <a:pPr marL="0" indent="0" algn="r">
              <a:lnSpc>
                <a:spcPct val="170000"/>
              </a:lnSpc>
              <a:buNone/>
            </a:pPr>
            <a:r>
              <a:rPr lang="tr-TR" sz="1500" dirty="0">
                <a:solidFill>
                  <a:schemeClr val="tx1"/>
                </a:solidFill>
              </a:rPr>
              <a:t>Hukuk Fakültesi</a:t>
            </a:r>
          </a:p>
          <a:p>
            <a:pPr marL="0" indent="0" algn="r">
              <a:lnSpc>
                <a:spcPct val="170000"/>
              </a:lnSpc>
              <a:buNone/>
            </a:pPr>
            <a:r>
              <a:rPr lang="tr-TR" sz="1500" dirty="0">
                <a:solidFill>
                  <a:schemeClr val="tx1"/>
                </a:solidFill>
              </a:rPr>
              <a:t>İlahiyat Fakültesi</a:t>
            </a:r>
          </a:p>
          <a:p>
            <a:pPr marL="0" indent="0" algn="r">
              <a:lnSpc>
                <a:spcPct val="170000"/>
              </a:lnSpc>
              <a:buNone/>
            </a:pPr>
            <a:r>
              <a:rPr lang="tr-TR" sz="1500" dirty="0">
                <a:solidFill>
                  <a:schemeClr val="tx1"/>
                </a:solidFill>
              </a:rPr>
              <a:t>İletişim Fakültesi</a:t>
            </a:r>
          </a:p>
          <a:p>
            <a:pPr marL="0" indent="0" algn="r">
              <a:lnSpc>
                <a:spcPct val="170000"/>
              </a:lnSpc>
              <a:buNone/>
            </a:pPr>
            <a:r>
              <a:rPr lang="tr-TR" sz="1500" dirty="0">
                <a:solidFill>
                  <a:schemeClr val="tx1"/>
                </a:solidFill>
              </a:rPr>
              <a:t>Mimarlık ve Tasarım Fakültesi</a:t>
            </a:r>
          </a:p>
          <a:p>
            <a:pPr marL="0" indent="0" algn="r">
              <a:lnSpc>
                <a:spcPct val="170000"/>
              </a:lnSpc>
              <a:buNone/>
            </a:pPr>
            <a:endParaRPr lang="tr-TR" sz="1500" dirty="0"/>
          </a:p>
          <a:p>
            <a:pPr marL="0" indent="0" algn="r">
              <a:lnSpc>
                <a:spcPct val="170000"/>
              </a:lnSpc>
              <a:buNone/>
            </a:pPr>
            <a:endParaRPr lang="tr-TR" sz="1500" dirty="0"/>
          </a:p>
          <a:p>
            <a:pPr marL="0" indent="0" algn="r">
              <a:lnSpc>
                <a:spcPct val="170000"/>
              </a:lnSpc>
              <a:buNone/>
            </a:pPr>
            <a:r>
              <a:rPr lang="tr-TR" sz="1500" dirty="0"/>
              <a:t>Mühendislik Fakültesi</a:t>
            </a:r>
          </a:p>
          <a:p>
            <a:pPr marL="0" indent="0" algn="r">
              <a:lnSpc>
                <a:spcPct val="170000"/>
              </a:lnSpc>
              <a:buNone/>
            </a:pPr>
            <a:r>
              <a:rPr lang="tr-TR" sz="1500" dirty="0"/>
              <a:t>Müzik ve Sahne Sanatları Fakültesi</a:t>
            </a:r>
          </a:p>
          <a:p>
            <a:pPr marL="0" indent="0" algn="r">
              <a:lnSpc>
                <a:spcPct val="170000"/>
              </a:lnSpc>
              <a:buNone/>
            </a:pPr>
            <a:r>
              <a:rPr lang="tr-TR" sz="1500" dirty="0"/>
              <a:t>Sağlık Bilimleri Fakültesi</a:t>
            </a:r>
          </a:p>
          <a:p>
            <a:pPr marL="0" indent="0" algn="r">
              <a:lnSpc>
                <a:spcPct val="170000"/>
              </a:lnSpc>
              <a:buNone/>
            </a:pPr>
            <a:r>
              <a:rPr lang="tr-TR" sz="1500" dirty="0"/>
              <a:t>Spor Bilimleri Fakültesi</a:t>
            </a:r>
          </a:p>
          <a:p>
            <a:pPr marL="0" indent="0" algn="r">
              <a:lnSpc>
                <a:spcPct val="170000"/>
              </a:lnSpc>
              <a:buNone/>
            </a:pPr>
            <a:r>
              <a:rPr lang="tr-TR" sz="1500" dirty="0"/>
              <a:t>Teknik Eğitim Fakültesi</a:t>
            </a:r>
          </a:p>
          <a:p>
            <a:pPr marL="0" indent="0" algn="r">
              <a:lnSpc>
                <a:spcPct val="170000"/>
              </a:lnSpc>
              <a:buNone/>
            </a:pPr>
            <a:r>
              <a:rPr lang="tr-TR" sz="1500" dirty="0"/>
              <a:t>Teknoloji Fakültesi</a:t>
            </a:r>
          </a:p>
          <a:p>
            <a:pPr marL="0" indent="0" algn="r">
              <a:lnSpc>
                <a:spcPct val="170000"/>
              </a:lnSpc>
              <a:buNone/>
            </a:pPr>
            <a:r>
              <a:rPr lang="tr-TR" sz="1500" dirty="0"/>
              <a:t>Tıp Fakültesi</a:t>
            </a:r>
          </a:p>
          <a:p>
            <a:pPr marL="0" indent="0" algn="r">
              <a:lnSpc>
                <a:spcPct val="170000"/>
              </a:lnSpc>
              <a:buNone/>
            </a:pPr>
            <a:r>
              <a:rPr lang="tr-TR" sz="1500" dirty="0"/>
              <a:t>Turizm Fakültesi</a:t>
            </a:r>
          </a:p>
          <a:p>
            <a:pPr marL="0" indent="0" algn="r">
              <a:lnSpc>
                <a:spcPct val="170000"/>
              </a:lnSpc>
              <a:buNone/>
            </a:pPr>
            <a:r>
              <a:rPr lang="tr-TR" sz="1500" dirty="0"/>
              <a:t>Uygulamalı Bilimler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60</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61</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r>
              <a:rPr lang="tr-TR" sz="2800" b="1" dirty="0"/>
              <a:t/>
            </a:r>
            <a:br>
              <a:rPr lang="tr-TR" sz="2800" b="1" dirty="0"/>
            </a:br>
            <a:r>
              <a:rPr lang="tr-TR" sz="2800" b="1" dirty="0"/>
              <a:t/>
            </a: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62</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63</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a:t>
            </a:r>
            <a:r>
              <a:rPr lang="tr-TR" sz="1800" dirty="0" err="1"/>
              <a:t>Yüzyüze</a:t>
            </a:r>
            <a:r>
              <a:rPr lang="tr-TR" sz="1800" dirty="0"/>
              <a:t>,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a:t>
            </a:r>
            <a:r>
              <a:rPr lang="tr-TR" sz="1800" dirty="0" err="1"/>
              <a:t>yüzyüze</a:t>
            </a:r>
            <a:r>
              <a:rPr lang="tr-TR" sz="1800" dirty="0"/>
              <a:t>,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4218-19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64</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r>
              <a:rPr lang="tr-TR" b="1" i="1" dirty="0"/>
              <a:t/>
            </a:r>
            <a:br>
              <a:rPr lang="tr-TR" b="1" i="1" dirty="0"/>
            </a:br>
            <a:r>
              <a:rPr lang="tr-TR" sz="2800" b="1" dirty="0"/>
              <a:t/>
            </a: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08:30-17:00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65</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66</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2 uzman psikolojik danışman ve 1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Duygu Odaklı Çift Terapisi</a:t>
            </a:r>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67</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dirty="0" err="1"/>
              <a:t>PDREM’e</a:t>
            </a:r>
            <a:r>
              <a:rPr lang="tr-TR" dirty="0"/>
              <a:t> Pusula Bilgi Sistemi’nde bulunan </a:t>
            </a:r>
            <a:r>
              <a:rPr lang="tr-TR" b="1" dirty="0"/>
              <a:t>PDREM Randevu Sistemi</a:t>
            </a:r>
            <a:r>
              <a:rPr lang="tr-TR" dirty="0"/>
              <a:t> üzerinden başvuru formunu doldurabilir ve hizmetlerimizden yararlanmak için randevu alabilirsiniz.</a:t>
            </a:r>
          </a:p>
          <a:p>
            <a:endParaRPr lang="tr-TR" dirty="0"/>
          </a:p>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68</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69</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70</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71</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xmlns=""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72</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xmlns=""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xmlns="" id="{737D9E1B-9EC5-4A3A-9538-F39DF83A340E}"/>
              </a:ext>
            </a:extLst>
          </p:cNvPr>
          <p:cNvSpPr>
            <a:spLocks noGrp="1"/>
          </p:cNvSpPr>
          <p:nvPr>
            <p:ph type="sldNum" sz="quarter" idx="12"/>
          </p:nvPr>
        </p:nvSpPr>
        <p:spPr/>
        <p:txBody>
          <a:bodyPr/>
          <a:lstStyle/>
          <a:p>
            <a:fld id="{F302176B-0E47-46AC-8F43-DAB4B8A37D06}" type="slidenum">
              <a:rPr lang="tr-TR" smtClean="0"/>
              <a:pPr/>
              <a:t>73</a:t>
            </a:fld>
            <a:endParaRPr lang="tr-TR"/>
          </a:p>
        </p:txBody>
      </p:sp>
      <p:sp>
        <p:nvSpPr>
          <p:cNvPr id="4" name="Metin kutusu 3">
            <a:extLst>
              <a:ext uri="{FF2B5EF4-FFF2-40B4-BE49-F238E27FC236}">
                <a16:creationId xmlns:a16="http://schemas.microsoft.com/office/drawing/2014/main" xmlns=""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74</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Öğrenci kartına yemekhanede, Ay Kafe’de bulunan para yükleme </a:t>
            </a:r>
            <a:r>
              <a:rPr lang="tr-TR" sz="1800" dirty="0" err="1"/>
              <a:t>standlarından</a:t>
            </a:r>
            <a:r>
              <a:rPr lang="tr-TR" sz="1800" dirty="0"/>
              <a:t> ve PAÜ YEMEK uygulaması üzerinden para yükleyebilirsiniz. Tabldot yemek ücreti: 3,5 liradır.</a:t>
            </a:r>
          </a:p>
          <a:p>
            <a:pPr marL="0" indent="0">
              <a:buNone/>
            </a:pPr>
            <a:r>
              <a:rPr lang="tr-TR" sz="1800" dirty="0"/>
              <a:t>Üniversitemizde her yıl 1000 öğrenciye yemek bursu verilmektedir. </a:t>
            </a:r>
          </a:p>
          <a:p>
            <a:pPr marL="0" indent="0">
              <a:buNone/>
            </a:pPr>
            <a:r>
              <a:rPr lang="tr-TR" sz="1800" b="1" dirty="0"/>
              <a:t>Yemek bursu: </a:t>
            </a:r>
            <a:r>
              <a:rPr lang="tr-TR" sz="1800" u="sng" dirty="0">
                <a:hlinkClick r:id="rId2"/>
              </a:rPr>
              <a:t>https://pusula.pau.edu.tr/Login.aspx</a:t>
            </a:r>
            <a:r>
              <a:rPr lang="tr-TR" sz="1800" dirty="0"/>
              <a:t> sitesinden SKS Bilgi Sistemi’nden başvurunu yapabilirsiniz. Yemek bursu için PAÜ </a:t>
            </a:r>
            <a:r>
              <a:rPr lang="tr-TR" sz="1800" dirty="0" err="1"/>
              <a:t>Anasayfadaki</a:t>
            </a:r>
            <a:r>
              <a:rPr lang="tr-TR" sz="1800" dirty="0"/>
              <a:t>  duyuruları takip ediniz.</a:t>
            </a:r>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75</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76</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77</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78</a:t>
            </a:fld>
            <a:endParaRPr lang="tr-TR"/>
          </a:p>
        </p:txBody>
      </p:sp>
      <p:pic>
        <p:nvPicPr>
          <p:cNvPr id="8" name="Resim 7">
            <a:extLst>
              <a:ext uri="{FF2B5EF4-FFF2-40B4-BE49-F238E27FC236}">
                <a16:creationId xmlns:a16="http://schemas.microsoft.com/office/drawing/2014/main" xmlns=""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xmlns=""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79</a:t>
            </a:fld>
            <a:endParaRPr lang="tr-TR"/>
          </a:p>
        </p:txBody>
      </p:sp>
      <p:pic>
        <p:nvPicPr>
          <p:cNvPr id="7" name="Resim 6">
            <a:extLst>
              <a:ext uri="{FF2B5EF4-FFF2-40B4-BE49-F238E27FC236}">
                <a16:creationId xmlns:a16="http://schemas.microsoft.com/office/drawing/2014/main" xmlns=""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a16="http://schemas.microsoft.com/office/drawing/2014/main" xmlns=""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dirty="0">
                <a:latin typeface="+mj-lt"/>
                <a:ea typeface="+mj-ea"/>
                <a:cs typeface="+mj-cs"/>
              </a:rPr>
              <a:t>KAFEBÜS</a:t>
            </a:r>
          </a:p>
        </p:txBody>
      </p:sp>
      <p:pic>
        <p:nvPicPr>
          <p:cNvPr id="9" name="Resim 8">
            <a:extLst>
              <a:ext uri="{FF2B5EF4-FFF2-40B4-BE49-F238E27FC236}">
                <a16:creationId xmlns:a16="http://schemas.microsoft.com/office/drawing/2014/main" xmlns=""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a16="http://schemas.microsoft.com/office/drawing/2014/main" xmlns=""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xmlns="" id="{66C00268-E557-4706-A8E4-160F44C0D682}"/>
              </a:ext>
            </a:extLst>
          </p:cNvPr>
          <p:cNvSpPr>
            <a:spLocks noGrp="1"/>
          </p:cNvSpPr>
          <p:nvPr>
            <p:ph type="sldNum" sz="quarter" idx="12"/>
          </p:nvPr>
        </p:nvSpPr>
        <p:spPr/>
        <p:txBody>
          <a:bodyPr/>
          <a:lstStyle/>
          <a:p>
            <a:fld id="{F302176B-0E47-46AC-8F43-DAB4B8A37D06}" type="slidenum">
              <a:rPr lang="tr-TR" smtClean="0"/>
              <a:pPr/>
              <a:t>80</a:t>
            </a:fld>
            <a:endParaRPr lang="tr-TR"/>
          </a:p>
        </p:txBody>
      </p:sp>
      <p:sp>
        <p:nvSpPr>
          <p:cNvPr id="4" name="Metin kutusu 3">
            <a:extLst>
              <a:ext uri="{FF2B5EF4-FFF2-40B4-BE49-F238E27FC236}">
                <a16:creationId xmlns:a16="http://schemas.microsoft.com/office/drawing/2014/main" xmlns=""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xmlns="" id="{66C00268-E557-4706-A8E4-160F44C0D682}"/>
              </a:ext>
            </a:extLst>
          </p:cNvPr>
          <p:cNvSpPr>
            <a:spLocks noGrp="1"/>
          </p:cNvSpPr>
          <p:nvPr>
            <p:ph type="sldNum" sz="quarter" idx="12"/>
          </p:nvPr>
        </p:nvSpPr>
        <p:spPr/>
        <p:txBody>
          <a:bodyPr/>
          <a:lstStyle/>
          <a:p>
            <a:fld id="{F302176B-0E47-46AC-8F43-DAB4B8A37D06}" type="slidenum">
              <a:rPr lang="tr-TR" smtClean="0"/>
              <a:pPr/>
              <a:t>81</a:t>
            </a:fld>
            <a:endParaRPr lang="tr-TR"/>
          </a:p>
        </p:txBody>
      </p:sp>
      <p:sp>
        <p:nvSpPr>
          <p:cNvPr id="4" name="Metin kutusu 3">
            <a:extLst>
              <a:ext uri="{FF2B5EF4-FFF2-40B4-BE49-F238E27FC236}">
                <a16:creationId xmlns:a16="http://schemas.microsoft.com/office/drawing/2014/main" xmlns="" id="{327799DC-05C5-43B6-8B07-557211951797}"/>
              </a:ext>
            </a:extLst>
          </p:cNvPr>
          <p:cNvSpPr txBox="1"/>
          <p:nvPr/>
        </p:nvSpPr>
        <p:spPr>
          <a:xfrm>
            <a:off x="980888" y="2128991"/>
            <a:ext cx="4556787" cy="2585323"/>
          </a:xfrm>
          <a:prstGeom prst="rect">
            <a:avLst/>
          </a:prstGeom>
          <a:noFill/>
        </p:spPr>
        <p:txBody>
          <a:bodyPr wrap="square" rtlCol="0">
            <a:spAutoFit/>
          </a:bodyPr>
          <a:lstStyle/>
          <a:p>
            <a:r>
              <a:rPr lang="tr-TR" dirty="0"/>
              <a:t>Kampüsteki 11 ayrı noktaya, geri dönüşümün sağlanabilmesi için kartla çalışan atık toplama makineleri kuruldu. </a:t>
            </a:r>
          </a:p>
          <a:p>
            <a:endParaRPr lang="tr-TR" dirty="0"/>
          </a:p>
          <a:p>
            <a:r>
              <a:rPr lang="tr-TR" dirty="0" err="1"/>
              <a:t>Atıkmatikler</a:t>
            </a:r>
            <a:r>
              <a:rPr lang="tr-TR" dirty="0"/>
              <a:t> içine atlan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xmlns="" id="{66C00268-E557-4706-A8E4-160F44C0D682}"/>
              </a:ext>
            </a:extLst>
          </p:cNvPr>
          <p:cNvSpPr>
            <a:spLocks noGrp="1"/>
          </p:cNvSpPr>
          <p:nvPr>
            <p:ph type="sldNum" sz="quarter" idx="12"/>
          </p:nvPr>
        </p:nvSpPr>
        <p:spPr/>
        <p:txBody>
          <a:bodyPr/>
          <a:lstStyle/>
          <a:p>
            <a:fld id="{F302176B-0E47-46AC-8F43-DAB4B8A37D06}" type="slidenum">
              <a:rPr lang="tr-TR" smtClean="0"/>
              <a:pPr/>
              <a:t>82</a:t>
            </a:fld>
            <a:endParaRPr lang="tr-TR"/>
          </a:p>
        </p:txBody>
      </p:sp>
      <p:sp>
        <p:nvSpPr>
          <p:cNvPr id="4" name="Metin kutusu 3">
            <a:extLst>
              <a:ext uri="{FF2B5EF4-FFF2-40B4-BE49-F238E27FC236}">
                <a16:creationId xmlns:a16="http://schemas.microsoft.com/office/drawing/2014/main" xmlns=""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xmlns="" id="{66C00268-E557-4706-A8E4-160F44C0D682}"/>
              </a:ext>
            </a:extLst>
          </p:cNvPr>
          <p:cNvSpPr>
            <a:spLocks noGrp="1"/>
          </p:cNvSpPr>
          <p:nvPr>
            <p:ph type="sldNum" sz="quarter" idx="12"/>
          </p:nvPr>
        </p:nvSpPr>
        <p:spPr/>
        <p:txBody>
          <a:bodyPr/>
          <a:lstStyle/>
          <a:p>
            <a:fld id="{F302176B-0E47-46AC-8F43-DAB4B8A37D06}" type="slidenum">
              <a:rPr lang="tr-TR" smtClean="0"/>
              <a:pPr/>
              <a:t>83</a:t>
            </a:fld>
            <a:endParaRPr lang="tr-TR"/>
          </a:p>
        </p:txBody>
      </p:sp>
      <p:sp>
        <p:nvSpPr>
          <p:cNvPr id="4" name="Metin kutusu 3">
            <a:extLst>
              <a:ext uri="{FF2B5EF4-FFF2-40B4-BE49-F238E27FC236}">
                <a16:creationId xmlns:a16="http://schemas.microsoft.com/office/drawing/2014/main" xmlns=""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692348" y="4453378"/>
            <a:ext cx="4452730" cy="1080120"/>
          </a:xfrm>
        </p:spPr>
        <p:txBody>
          <a:bodyPr>
            <a:normAutofit fontScale="55000" lnSpcReduction="20000"/>
          </a:bodyPr>
          <a:lstStyle/>
          <a:p>
            <a:pPr marL="0" indent="0" algn="ctr">
              <a:buNone/>
            </a:pPr>
            <a:r>
              <a:rPr lang="tr-TR" sz="3600" i="1" cap="all" dirty="0">
                <a:latin typeface="+mj-lt"/>
                <a:ea typeface="+mj-ea"/>
                <a:cs typeface="+mj-cs"/>
              </a:rPr>
              <a:t>Oryantasyon programı</a:t>
            </a:r>
          </a:p>
          <a:p>
            <a:pPr marL="0" indent="0" algn="ctr">
              <a:buNone/>
            </a:pPr>
            <a:r>
              <a:rPr lang="tr-TR" sz="3600" i="1" cap="all" dirty="0">
                <a:latin typeface="+mj-lt"/>
                <a:ea typeface="+mj-ea"/>
                <a:cs typeface="+mj-cs"/>
              </a:rPr>
              <a:t>ile ilgili Ayrıntılı bilgi için</a:t>
            </a:r>
          </a:p>
          <a:p>
            <a:pPr marL="0" indent="0" algn="ctr">
              <a:buNone/>
            </a:pPr>
            <a:r>
              <a:rPr lang="tr-TR" sz="3600" b="1" i="1" cap="all" dirty="0">
                <a:latin typeface="+mj-lt"/>
                <a:ea typeface="+mj-ea"/>
                <a:cs typeface="+mj-cs"/>
              </a:rPr>
              <a:t>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84</a:t>
            </a:fld>
            <a:endParaRPr lang="tr-T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5" name="Metin kutusu 4">
            <a:extLst>
              <a:ext uri="{FF2B5EF4-FFF2-40B4-BE49-F238E27FC236}">
                <a16:creationId xmlns:a16="http://schemas.microsoft.com/office/drawing/2014/main" xmlns=""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spTree>
    <p:extLst>
      <p:ext uri="{BB962C8B-B14F-4D97-AF65-F5344CB8AC3E}">
        <p14:creationId xmlns:p14="http://schemas.microsoft.com/office/powerpoint/2010/main" val="1320216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Fizik Tedavi ve Rehabilitasyon Yüksekokulu</a:t>
            </a:r>
          </a:p>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4657</TotalTime>
  <Words>3360</Words>
  <Application>Microsoft Office PowerPoint</Application>
  <PresentationFormat>Özel</PresentationFormat>
  <Paragraphs>602</Paragraphs>
  <Slides>84</Slides>
  <Notes>0</Notes>
  <HiddenSlides>0</HiddenSlides>
  <MMClips>0</MMClips>
  <ScaleCrop>false</ScaleCrop>
  <HeadingPairs>
    <vt:vector size="4" baseType="variant">
      <vt:variant>
        <vt:lpstr>Tema</vt:lpstr>
      </vt:variant>
      <vt:variant>
        <vt:i4>1</vt:i4>
      </vt:variant>
      <vt:variant>
        <vt:lpstr>Slayt Başlıkları</vt:lpstr>
      </vt:variant>
      <vt:variant>
        <vt:i4>84</vt:i4>
      </vt:variant>
    </vt:vector>
  </HeadingPairs>
  <TitlesOfParts>
    <vt:vector size="85" baseType="lpstr">
      <vt:lpstr>Uçak İzi</vt:lpstr>
      <vt:lpstr>PAMUKKALE ÜNİVERSİTESİ  oryantasyon programı 20-24 Eylül 2021</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KİMLER YAKIN TEMASLI VE TEMASLI SAYILIR?</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Turnel</cp:lastModifiedBy>
  <cp:revision>349</cp:revision>
  <dcterms:modified xsi:type="dcterms:W3CDTF">2021-09-17T05:45:31Z</dcterms:modified>
</cp:coreProperties>
</file>