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9" r:id="rId1"/>
  </p:sldMasterIdLst>
  <p:notesMasterIdLst>
    <p:notesMasterId r:id="rId20"/>
  </p:notesMasterIdLst>
  <p:handoutMasterIdLst>
    <p:handoutMasterId r:id="rId21"/>
  </p:handoutMasterIdLst>
  <p:sldIdLst>
    <p:sldId id="256" r:id="rId2"/>
    <p:sldId id="257" r:id="rId3"/>
    <p:sldId id="258" r:id="rId4"/>
    <p:sldId id="261" r:id="rId5"/>
    <p:sldId id="266" r:id="rId6"/>
    <p:sldId id="267" r:id="rId7"/>
    <p:sldId id="259" r:id="rId8"/>
    <p:sldId id="262" r:id="rId9"/>
    <p:sldId id="268" r:id="rId10"/>
    <p:sldId id="269" r:id="rId11"/>
    <p:sldId id="274" r:id="rId12"/>
    <p:sldId id="275" r:id="rId13"/>
    <p:sldId id="276" r:id="rId14"/>
    <p:sldId id="270" r:id="rId15"/>
    <p:sldId id="271" r:id="rId16"/>
    <p:sldId id="272" r:id="rId17"/>
    <p:sldId id="273" r:id="rId18"/>
    <p:sldId id="260"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A922034E-EC03-4E87-986F-13D70ED673D3}">
          <p14:sldIdLst>
            <p14:sldId id="256"/>
            <p14:sldId id="257"/>
            <p14:sldId id="258"/>
            <p14:sldId id="261"/>
            <p14:sldId id="266"/>
            <p14:sldId id="267"/>
            <p14:sldId id="259"/>
            <p14:sldId id="262"/>
            <p14:sldId id="268"/>
            <p14:sldId id="269"/>
            <p14:sldId id="274"/>
            <p14:sldId id="275"/>
            <p14:sldId id="276"/>
            <p14:sldId id="270"/>
            <p14:sldId id="271"/>
            <p14:sldId id="272"/>
            <p14:sldId id="273"/>
            <p14:sldId id="26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fik" initials="g" lastIdx="1" clrIdx="0">
    <p:extLst>
      <p:ext uri="{19B8F6BF-5375-455C-9EA6-DF929625EA0E}">
        <p15:presenceInfo xmlns:p15="http://schemas.microsoft.com/office/powerpoint/2012/main" userId="graf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113" d="100"/>
          <a:sy n="113" d="100"/>
        </p:scale>
        <p:origin x="348"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0B919-75CC-4823-8D07-B4C8640E5F71}"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tr-TR"/>
        </a:p>
      </dgm:t>
    </dgm:pt>
    <dgm:pt modelId="{5B78B652-1A0C-44E9-9D49-6AD247EBDDEA}">
      <dgm:prSet phldrT="[Metin]" custT="1"/>
      <dgm:spPr/>
      <dgm:t>
        <a:bodyPr/>
        <a:lstStyle/>
        <a:p>
          <a:r>
            <a:rPr lang="tr-TR" sz="1400" b="1" dirty="0"/>
            <a:t>Genel Bilgilendirmeler</a:t>
          </a:r>
        </a:p>
      </dgm:t>
    </dgm:pt>
    <dgm:pt modelId="{94B0BCDD-2AD9-4473-87CB-A8B136E9D1B1}" type="parTrans" cxnId="{FE1D3330-4B11-4783-A190-F0A8489FD2CF}">
      <dgm:prSet/>
      <dgm:spPr/>
      <dgm:t>
        <a:bodyPr/>
        <a:lstStyle/>
        <a:p>
          <a:endParaRPr lang="tr-TR"/>
        </a:p>
      </dgm:t>
    </dgm:pt>
    <dgm:pt modelId="{9BB6FBF3-D737-4101-AE54-3A3D3E8E7B3C}" type="sibTrans" cxnId="{FE1D3330-4B11-4783-A190-F0A8489FD2CF}">
      <dgm:prSet/>
      <dgm:spPr/>
      <dgm:t>
        <a:bodyPr/>
        <a:lstStyle/>
        <a:p>
          <a:endParaRPr lang="tr-TR"/>
        </a:p>
      </dgm:t>
    </dgm:pt>
    <dgm:pt modelId="{7DD4D6E1-DAF0-4112-BF4D-2BDA76D0845A}">
      <dgm:prSet phldrT="[Metin]" custT="1"/>
      <dgm:spPr/>
      <dgm:t>
        <a:bodyPr/>
        <a:lstStyle/>
        <a:p>
          <a:r>
            <a:rPr lang="tr-TR" sz="1400" b="1" dirty="0"/>
            <a:t>Sorumluluklar</a:t>
          </a:r>
        </a:p>
      </dgm:t>
    </dgm:pt>
    <dgm:pt modelId="{3BB2BB67-1AB2-457B-8E79-3B98773DD6E4}" type="parTrans" cxnId="{84AE1FB0-71B6-4398-B697-13DAB0E2FE6F}">
      <dgm:prSet/>
      <dgm:spPr/>
      <dgm:t>
        <a:bodyPr/>
        <a:lstStyle/>
        <a:p>
          <a:endParaRPr lang="tr-TR"/>
        </a:p>
      </dgm:t>
    </dgm:pt>
    <dgm:pt modelId="{1EE73121-1843-4DC2-9205-7DB076B30588}" type="sibTrans" cxnId="{84AE1FB0-71B6-4398-B697-13DAB0E2FE6F}">
      <dgm:prSet/>
      <dgm:spPr/>
      <dgm:t>
        <a:bodyPr/>
        <a:lstStyle/>
        <a:p>
          <a:endParaRPr lang="tr-TR"/>
        </a:p>
      </dgm:t>
    </dgm:pt>
    <dgm:pt modelId="{62D60D20-8E58-4736-AA2A-B8028C11D3EA}">
      <dgm:prSet phldrT="[Metin]" custT="1"/>
      <dgm:spPr/>
      <dgm:t>
        <a:bodyPr/>
        <a:lstStyle/>
        <a:p>
          <a:r>
            <a:rPr lang="tr-TR" sz="1400" b="1" dirty="0"/>
            <a:t>Yetki Devri</a:t>
          </a:r>
        </a:p>
      </dgm:t>
    </dgm:pt>
    <dgm:pt modelId="{8C8C11CB-A408-4334-884A-0F0614C5665E}" type="parTrans" cxnId="{4A1A9FDC-03BB-4414-B8A3-5B49C621122A}">
      <dgm:prSet/>
      <dgm:spPr/>
      <dgm:t>
        <a:bodyPr/>
        <a:lstStyle/>
        <a:p>
          <a:endParaRPr lang="tr-TR"/>
        </a:p>
      </dgm:t>
    </dgm:pt>
    <dgm:pt modelId="{1C0E97C9-16B0-4435-B335-29D78F638511}" type="sibTrans" cxnId="{4A1A9FDC-03BB-4414-B8A3-5B49C621122A}">
      <dgm:prSet/>
      <dgm:spPr/>
      <dgm:t>
        <a:bodyPr/>
        <a:lstStyle/>
        <a:p>
          <a:endParaRPr lang="tr-TR"/>
        </a:p>
      </dgm:t>
    </dgm:pt>
    <dgm:pt modelId="{11DB1E7E-BFAD-4CA1-9BDE-08CD894FE89B}">
      <dgm:prSet phldrT="[Metin]" custT="1"/>
      <dgm:spPr/>
      <dgm:t>
        <a:bodyPr/>
        <a:lstStyle/>
        <a:p>
          <a:r>
            <a:rPr lang="tr-TR" sz="1400" b="1" dirty="0"/>
            <a:t>Rektörün Yapacağı Yazışmalar</a:t>
          </a:r>
        </a:p>
      </dgm:t>
    </dgm:pt>
    <dgm:pt modelId="{B3FA9DB6-D826-4184-A15F-FB555FA35056}" type="parTrans" cxnId="{4908BA87-1B87-4895-B110-E648CFFB959C}">
      <dgm:prSet/>
      <dgm:spPr/>
      <dgm:t>
        <a:bodyPr/>
        <a:lstStyle/>
        <a:p>
          <a:endParaRPr lang="tr-TR"/>
        </a:p>
      </dgm:t>
    </dgm:pt>
    <dgm:pt modelId="{2FA315F6-A852-4526-9261-CBBBB71EB09F}" type="sibTrans" cxnId="{4908BA87-1B87-4895-B110-E648CFFB959C}">
      <dgm:prSet/>
      <dgm:spPr/>
      <dgm:t>
        <a:bodyPr/>
        <a:lstStyle/>
        <a:p>
          <a:endParaRPr lang="tr-TR"/>
        </a:p>
      </dgm:t>
    </dgm:pt>
    <dgm:pt modelId="{C2B59AEF-8D79-45CA-ACFA-CCFA22637DE4}">
      <dgm:prSet phldrT="[Metin]" custT="1"/>
      <dgm:spPr/>
      <dgm:t>
        <a:bodyPr/>
        <a:lstStyle/>
        <a:p>
          <a:r>
            <a:rPr lang="tr-TR" sz="1400" b="1" dirty="0"/>
            <a:t>Rektör Yardımcısının Yapacağı Yazışmalar</a:t>
          </a:r>
        </a:p>
      </dgm:t>
    </dgm:pt>
    <dgm:pt modelId="{DE2D4CE7-9DAD-41DA-9BB1-10926E99109A}" type="parTrans" cxnId="{A99BAB40-6728-4B88-8CC9-8499B6672079}">
      <dgm:prSet/>
      <dgm:spPr/>
      <dgm:t>
        <a:bodyPr/>
        <a:lstStyle/>
        <a:p>
          <a:endParaRPr lang="tr-TR"/>
        </a:p>
      </dgm:t>
    </dgm:pt>
    <dgm:pt modelId="{8606DBB6-DA0C-4662-BC5A-DD72C530ED3B}" type="sibTrans" cxnId="{A99BAB40-6728-4B88-8CC9-8499B6672079}">
      <dgm:prSet/>
      <dgm:spPr/>
      <dgm:t>
        <a:bodyPr/>
        <a:lstStyle/>
        <a:p>
          <a:endParaRPr lang="tr-TR"/>
        </a:p>
      </dgm:t>
    </dgm:pt>
    <dgm:pt modelId="{BBBFF9F5-0491-451F-9D5F-261C62C581A7}">
      <dgm:prSet phldrT="[Metin]" custT="1"/>
      <dgm:spPr/>
      <dgm:t>
        <a:bodyPr/>
        <a:lstStyle/>
        <a:p>
          <a:r>
            <a:rPr lang="tr-TR" sz="1400" b="1" dirty="0"/>
            <a:t>Genel Sekreterin Yapacağı Yazışmalar</a:t>
          </a:r>
        </a:p>
      </dgm:t>
    </dgm:pt>
    <dgm:pt modelId="{ACF8054C-ECAB-4B25-837A-EE47CCFA27D6}" type="parTrans" cxnId="{A2438801-25F8-4E40-AE5A-C42C879886EE}">
      <dgm:prSet/>
      <dgm:spPr/>
      <dgm:t>
        <a:bodyPr/>
        <a:lstStyle/>
        <a:p>
          <a:endParaRPr lang="tr-TR"/>
        </a:p>
      </dgm:t>
    </dgm:pt>
    <dgm:pt modelId="{1B39AD65-53B5-42DD-91D4-6CA67AF7123C}" type="sibTrans" cxnId="{A2438801-25F8-4E40-AE5A-C42C879886EE}">
      <dgm:prSet/>
      <dgm:spPr/>
      <dgm:t>
        <a:bodyPr/>
        <a:lstStyle/>
        <a:p>
          <a:endParaRPr lang="tr-TR"/>
        </a:p>
      </dgm:t>
    </dgm:pt>
    <dgm:pt modelId="{5EB733C5-30D8-46CC-9BD4-291804C4A939}">
      <dgm:prSet phldrT="[Metin]" custT="1"/>
      <dgm:spPr/>
      <dgm:t>
        <a:bodyPr/>
        <a:lstStyle/>
        <a:p>
          <a:r>
            <a:rPr lang="tr-TR" sz="1400" b="1" dirty="0"/>
            <a:t>Daire Başkanının Yapacağı Yazışmalar</a:t>
          </a:r>
        </a:p>
      </dgm:t>
    </dgm:pt>
    <dgm:pt modelId="{FAD6705D-09FC-4E49-8E6D-C6DEDE11DE33}" type="parTrans" cxnId="{2C16C80D-2299-4081-B5E5-F568BC14702D}">
      <dgm:prSet/>
      <dgm:spPr/>
      <dgm:t>
        <a:bodyPr/>
        <a:lstStyle/>
        <a:p>
          <a:endParaRPr lang="tr-TR"/>
        </a:p>
      </dgm:t>
    </dgm:pt>
    <dgm:pt modelId="{A058006F-1346-4265-B3F8-5C59336C0A76}" type="sibTrans" cxnId="{2C16C80D-2299-4081-B5E5-F568BC14702D}">
      <dgm:prSet/>
      <dgm:spPr/>
      <dgm:t>
        <a:bodyPr/>
        <a:lstStyle/>
        <a:p>
          <a:endParaRPr lang="tr-TR"/>
        </a:p>
      </dgm:t>
    </dgm:pt>
    <dgm:pt modelId="{B992B18B-871B-477E-9BD7-5E127012BBBD}">
      <dgm:prSet phldrT="[Metin]" custT="1"/>
      <dgm:spPr/>
      <dgm:t>
        <a:bodyPr/>
        <a:lstStyle/>
        <a:p>
          <a:r>
            <a:rPr lang="tr-TR" sz="1400" b="1" dirty="0"/>
            <a:t>Bilgi Edinme</a:t>
          </a:r>
        </a:p>
      </dgm:t>
    </dgm:pt>
    <dgm:pt modelId="{F73377FD-D1A1-43D9-84E5-15255A7AB36B}" type="parTrans" cxnId="{5E112CD5-B124-4613-B5D3-635D0A796547}">
      <dgm:prSet/>
      <dgm:spPr/>
      <dgm:t>
        <a:bodyPr/>
        <a:lstStyle/>
        <a:p>
          <a:endParaRPr lang="tr-TR"/>
        </a:p>
      </dgm:t>
    </dgm:pt>
    <dgm:pt modelId="{73132BA2-175F-4BA5-9736-03F40F2EFD01}" type="sibTrans" cxnId="{5E112CD5-B124-4613-B5D3-635D0A796547}">
      <dgm:prSet/>
      <dgm:spPr/>
      <dgm:t>
        <a:bodyPr/>
        <a:lstStyle/>
        <a:p>
          <a:endParaRPr lang="tr-TR"/>
        </a:p>
      </dgm:t>
    </dgm:pt>
    <dgm:pt modelId="{6685A17E-0D3B-4983-BEC7-3A03EE1CFD09}">
      <dgm:prSet phldrT="[Metin]" custT="1"/>
      <dgm:spPr/>
      <dgm:t>
        <a:bodyPr/>
        <a:lstStyle/>
        <a:p>
          <a:r>
            <a:rPr lang="tr-TR" sz="1400" b="1" dirty="0"/>
            <a:t>Dekan ve MYO Müdürünün Yapacağı Yazışmalar</a:t>
          </a:r>
        </a:p>
      </dgm:t>
    </dgm:pt>
    <dgm:pt modelId="{2310A856-50A1-49AC-94F1-09B356513B72}" type="parTrans" cxnId="{3FE212F8-EE6A-44EB-B5D0-9B21A5FDDABC}">
      <dgm:prSet/>
      <dgm:spPr/>
      <dgm:t>
        <a:bodyPr/>
        <a:lstStyle/>
        <a:p>
          <a:endParaRPr lang="tr-TR"/>
        </a:p>
      </dgm:t>
    </dgm:pt>
    <dgm:pt modelId="{80B2AE42-3306-4A20-A536-485BB5612D53}" type="sibTrans" cxnId="{3FE212F8-EE6A-44EB-B5D0-9B21A5FDDABC}">
      <dgm:prSet/>
      <dgm:spPr/>
      <dgm:t>
        <a:bodyPr/>
        <a:lstStyle/>
        <a:p>
          <a:endParaRPr lang="tr-TR"/>
        </a:p>
      </dgm:t>
    </dgm:pt>
    <dgm:pt modelId="{6F7032F4-4B48-4E64-89B5-4F2D6FDC32DC}">
      <dgm:prSet phldrT="[Metin]" custT="1"/>
      <dgm:spPr/>
      <dgm:t>
        <a:bodyPr/>
        <a:lstStyle/>
        <a:p>
          <a:r>
            <a:rPr lang="tr-TR" sz="1400" b="1" dirty="0"/>
            <a:t>Fakülte Enstitü ve MYO Sekreterlerinin Yapacağı Yazışmalar</a:t>
          </a:r>
        </a:p>
      </dgm:t>
    </dgm:pt>
    <dgm:pt modelId="{A4C51D6B-138D-4FF4-8F79-A69789B12CD2}" type="parTrans" cxnId="{87EA656A-0B32-4260-88E5-E6AAC4044157}">
      <dgm:prSet/>
      <dgm:spPr/>
      <dgm:t>
        <a:bodyPr/>
        <a:lstStyle/>
        <a:p>
          <a:endParaRPr lang="tr-TR"/>
        </a:p>
      </dgm:t>
    </dgm:pt>
    <dgm:pt modelId="{5F473299-DEE3-4BF0-AF8F-65E9A1DE7AD9}" type="sibTrans" cxnId="{87EA656A-0B32-4260-88E5-E6AAC4044157}">
      <dgm:prSet/>
      <dgm:spPr/>
      <dgm:t>
        <a:bodyPr/>
        <a:lstStyle/>
        <a:p>
          <a:endParaRPr lang="tr-TR"/>
        </a:p>
      </dgm:t>
    </dgm:pt>
    <dgm:pt modelId="{5F47FE81-6037-4F5E-828C-312FE976B2CB}">
      <dgm:prSet phldrT="[Metin]" custT="1"/>
      <dgm:spPr/>
      <dgm:t>
        <a:bodyPr/>
        <a:lstStyle/>
        <a:p>
          <a:r>
            <a:rPr lang="tr-TR" sz="1400" b="1" dirty="0"/>
            <a:t>Resmi Yazışmalarda Dikkat Edilecek Hususlar</a:t>
          </a:r>
        </a:p>
        <a:p>
          <a:endParaRPr lang="tr-TR" sz="1400" b="1" dirty="0"/>
        </a:p>
        <a:p>
          <a:endParaRPr lang="tr-TR" sz="1400" b="1" dirty="0"/>
        </a:p>
      </dgm:t>
    </dgm:pt>
    <dgm:pt modelId="{E4F505CB-F3C6-4617-90C6-D6A3D1759082}" type="parTrans" cxnId="{96892FCF-8F73-4D83-87BE-FAFC108EA7A7}">
      <dgm:prSet/>
      <dgm:spPr/>
      <dgm:t>
        <a:bodyPr/>
        <a:lstStyle/>
        <a:p>
          <a:endParaRPr lang="tr-TR"/>
        </a:p>
      </dgm:t>
    </dgm:pt>
    <dgm:pt modelId="{3E96D144-2762-4E23-B756-90C635DAFC3C}" type="sibTrans" cxnId="{96892FCF-8F73-4D83-87BE-FAFC108EA7A7}">
      <dgm:prSet/>
      <dgm:spPr/>
      <dgm:t>
        <a:bodyPr/>
        <a:lstStyle/>
        <a:p>
          <a:endParaRPr lang="tr-TR"/>
        </a:p>
      </dgm:t>
    </dgm:pt>
    <dgm:pt modelId="{EF5A2534-ABC9-4769-AD3E-91528D93D858}" type="pres">
      <dgm:prSet presAssocID="{2E60B919-75CC-4823-8D07-B4C8640E5F71}" presName="vert0" presStyleCnt="0">
        <dgm:presLayoutVars>
          <dgm:dir/>
          <dgm:animOne val="branch"/>
          <dgm:animLvl val="lvl"/>
        </dgm:presLayoutVars>
      </dgm:prSet>
      <dgm:spPr/>
    </dgm:pt>
    <dgm:pt modelId="{310F3A24-454A-4336-B9C0-91E814839515}" type="pres">
      <dgm:prSet presAssocID="{5B78B652-1A0C-44E9-9D49-6AD247EBDDEA}" presName="thickLine" presStyleLbl="alignNode1" presStyleIdx="0" presStyleCnt="11"/>
      <dgm:spPr/>
    </dgm:pt>
    <dgm:pt modelId="{D61670FC-A5FC-42A7-853E-0F94B2BF52A5}" type="pres">
      <dgm:prSet presAssocID="{5B78B652-1A0C-44E9-9D49-6AD247EBDDEA}" presName="horz1" presStyleCnt="0"/>
      <dgm:spPr/>
    </dgm:pt>
    <dgm:pt modelId="{F1366F36-3506-408F-8BE3-94FF0E4E34C8}" type="pres">
      <dgm:prSet presAssocID="{5B78B652-1A0C-44E9-9D49-6AD247EBDDEA}" presName="tx1" presStyleLbl="revTx" presStyleIdx="0" presStyleCnt="11"/>
      <dgm:spPr/>
    </dgm:pt>
    <dgm:pt modelId="{D7749E5D-605B-4EC5-96E6-46FA646164D4}" type="pres">
      <dgm:prSet presAssocID="{5B78B652-1A0C-44E9-9D49-6AD247EBDDEA}" presName="vert1" presStyleCnt="0"/>
      <dgm:spPr/>
    </dgm:pt>
    <dgm:pt modelId="{52DF5540-32D4-4098-A63E-ACB2C66A2E23}" type="pres">
      <dgm:prSet presAssocID="{7DD4D6E1-DAF0-4112-BF4D-2BDA76D0845A}" presName="thickLine" presStyleLbl="alignNode1" presStyleIdx="1" presStyleCnt="11"/>
      <dgm:spPr/>
    </dgm:pt>
    <dgm:pt modelId="{A542D38A-8C31-463C-B3FF-35F72A646355}" type="pres">
      <dgm:prSet presAssocID="{7DD4D6E1-DAF0-4112-BF4D-2BDA76D0845A}" presName="horz1" presStyleCnt="0"/>
      <dgm:spPr/>
    </dgm:pt>
    <dgm:pt modelId="{F21A7CF2-5A1A-4F29-ACE6-DEF3380E22EA}" type="pres">
      <dgm:prSet presAssocID="{7DD4D6E1-DAF0-4112-BF4D-2BDA76D0845A}" presName="tx1" presStyleLbl="revTx" presStyleIdx="1" presStyleCnt="11"/>
      <dgm:spPr/>
    </dgm:pt>
    <dgm:pt modelId="{B01B074E-10FD-4093-B79E-B9521C65C2C2}" type="pres">
      <dgm:prSet presAssocID="{7DD4D6E1-DAF0-4112-BF4D-2BDA76D0845A}" presName="vert1" presStyleCnt="0"/>
      <dgm:spPr/>
    </dgm:pt>
    <dgm:pt modelId="{A45184C7-1C3D-47F9-B590-498E6F68483A}" type="pres">
      <dgm:prSet presAssocID="{62D60D20-8E58-4736-AA2A-B8028C11D3EA}" presName="thickLine" presStyleLbl="alignNode1" presStyleIdx="2" presStyleCnt="11"/>
      <dgm:spPr/>
    </dgm:pt>
    <dgm:pt modelId="{28E16A46-FB4D-4A5A-870B-1E832462D819}" type="pres">
      <dgm:prSet presAssocID="{62D60D20-8E58-4736-AA2A-B8028C11D3EA}" presName="horz1" presStyleCnt="0"/>
      <dgm:spPr/>
    </dgm:pt>
    <dgm:pt modelId="{502CBE2C-E68E-4B65-8051-579964BCAD5E}" type="pres">
      <dgm:prSet presAssocID="{62D60D20-8E58-4736-AA2A-B8028C11D3EA}" presName="tx1" presStyleLbl="revTx" presStyleIdx="2" presStyleCnt="11"/>
      <dgm:spPr/>
    </dgm:pt>
    <dgm:pt modelId="{64DD248A-430B-4B1D-930C-C29E1A4AA936}" type="pres">
      <dgm:prSet presAssocID="{62D60D20-8E58-4736-AA2A-B8028C11D3EA}" presName="vert1" presStyleCnt="0"/>
      <dgm:spPr/>
    </dgm:pt>
    <dgm:pt modelId="{47506C72-B56A-47FF-858A-4FCCAD332F08}" type="pres">
      <dgm:prSet presAssocID="{11DB1E7E-BFAD-4CA1-9BDE-08CD894FE89B}" presName="thickLine" presStyleLbl="alignNode1" presStyleIdx="3" presStyleCnt="11"/>
      <dgm:spPr/>
    </dgm:pt>
    <dgm:pt modelId="{E84BCEE3-65FC-4443-8FBC-0DD5969FDD0D}" type="pres">
      <dgm:prSet presAssocID="{11DB1E7E-BFAD-4CA1-9BDE-08CD894FE89B}" presName="horz1" presStyleCnt="0"/>
      <dgm:spPr/>
    </dgm:pt>
    <dgm:pt modelId="{0A07CAC3-FD3D-4C60-A2F0-67FD6DF7E77A}" type="pres">
      <dgm:prSet presAssocID="{11DB1E7E-BFAD-4CA1-9BDE-08CD894FE89B}" presName="tx1" presStyleLbl="revTx" presStyleIdx="3" presStyleCnt="11"/>
      <dgm:spPr/>
    </dgm:pt>
    <dgm:pt modelId="{6BDA511B-BF05-4278-A1AC-D521DD9F2E51}" type="pres">
      <dgm:prSet presAssocID="{11DB1E7E-BFAD-4CA1-9BDE-08CD894FE89B}" presName="vert1" presStyleCnt="0"/>
      <dgm:spPr/>
    </dgm:pt>
    <dgm:pt modelId="{7D554AB9-68C7-46EA-8FED-87BD70DBF4FE}" type="pres">
      <dgm:prSet presAssocID="{C2B59AEF-8D79-45CA-ACFA-CCFA22637DE4}" presName="thickLine" presStyleLbl="alignNode1" presStyleIdx="4" presStyleCnt="11"/>
      <dgm:spPr/>
    </dgm:pt>
    <dgm:pt modelId="{804AEC47-AA01-4761-8DAD-F10C961C68FC}" type="pres">
      <dgm:prSet presAssocID="{C2B59AEF-8D79-45CA-ACFA-CCFA22637DE4}" presName="horz1" presStyleCnt="0"/>
      <dgm:spPr/>
    </dgm:pt>
    <dgm:pt modelId="{247AF873-9155-456E-A48E-3D881DCB2063}" type="pres">
      <dgm:prSet presAssocID="{C2B59AEF-8D79-45CA-ACFA-CCFA22637DE4}" presName="tx1" presStyleLbl="revTx" presStyleIdx="4" presStyleCnt="11"/>
      <dgm:spPr/>
    </dgm:pt>
    <dgm:pt modelId="{8EC9A61E-F330-40C0-872E-2D54D0815468}" type="pres">
      <dgm:prSet presAssocID="{C2B59AEF-8D79-45CA-ACFA-CCFA22637DE4}" presName="vert1" presStyleCnt="0"/>
      <dgm:spPr/>
    </dgm:pt>
    <dgm:pt modelId="{A86951AA-D915-4B71-AA32-E1D1CB11C900}" type="pres">
      <dgm:prSet presAssocID="{BBBFF9F5-0491-451F-9D5F-261C62C581A7}" presName="thickLine" presStyleLbl="alignNode1" presStyleIdx="5" presStyleCnt="11"/>
      <dgm:spPr/>
    </dgm:pt>
    <dgm:pt modelId="{581B7A10-99A6-49F0-B297-8CE52D0F60D3}" type="pres">
      <dgm:prSet presAssocID="{BBBFF9F5-0491-451F-9D5F-261C62C581A7}" presName="horz1" presStyleCnt="0"/>
      <dgm:spPr/>
    </dgm:pt>
    <dgm:pt modelId="{6F287B85-5DF9-4878-9BDB-751BF9E832C7}" type="pres">
      <dgm:prSet presAssocID="{BBBFF9F5-0491-451F-9D5F-261C62C581A7}" presName="tx1" presStyleLbl="revTx" presStyleIdx="5" presStyleCnt="11"/>
      <dgm:spPr/>
    </dgm:pt>
    <dgm:pt modelId="{BF8E9B93-06F0-4AF1-BD3F-6382613E805A}" type="pres">
      <dgm:prSet presAssocID="{BBBFF9F5-0491-451F-9D5F-261C62C581A7}" presName="vert1" presStyleCnt="0"/>
      <dgm:spPr/>
    </dgm:pt>
    <dgm:pt modelId="{E225D7FF-7BBE-4364-9F60-BB3875FF12CF}" type="pres">
      <dgm:prSet presAssocID="{5EB733C5-30D8-46CC-9BD4-291804C4A939}" presName="thickLine" presStyleLbl="alignNode1" presStyleIdx="6" presStyleCnt="11"/>
      <dgm:spPr/>
    </dgm:pt>
    <dgm:pt modelId="{D7F8B85A-4288-424B-9738-AE570B875315}" type="pres">
      <dgm:prSet presAssocID="{5EB733C5-30D8-46CC-9BD4-291804C4A939}" presName="horz1" presStyleCnt="0"/>
      <dgm:spPr/>
    </dgm:pt>
    <dgm:pt modelId="{70F65FFD-0F03-46E0-AE96-63CD0A92A788}" type="pres">
      <dgm:prSet presAssocID="{5EB733C5-30D8-46CC-9BD4-291804C4A939}" presName="tx1" presStyleLbl="revTx" presStyleIdx="6" presStyleCnt="11"/>
      <dgm:spPr/>
    </dgm:pt>
    <dgm:pt modelId="{94D779E9-4A68-4147-939E-F5FF96405B95}" type="pres">
      <dgm:prSet presAssocID="{5EB733C5-30D8-46CC-9BD4-291804C4A939}" presName="vert1" presStyleCnt="0"/>
      <dgm:spPr/>
    </dgm:pt>
    <dgm:pt modelId="{E03CA021-1AD9-4A46-BB25-F2B2814D89B6}" type="pres">
      <dgm:prSet presAssocID="{6685A17E-0D3B-4983-BEC7-3A03EE1CFD09}" presName="thickLine" presStyleLbl="alignNode1" presStyleIdx="7" presStyleCnt="11"/>
      <dgm:spPr/>
    </dgm:pt>
    <dgm:pt modelId="{6667056C-C6E9-4548-836C-4DD9793A3477}" type="pres">
      <dgm:prSet presAssocID="{6685A17E-0D3B-4983-BEC7-3A03EE1CFD09}" presName="horz1" presStyleCnt="0"/>
      <dgm:spPr/>
    </dgm:pt>
    <dgm:pt modelId="{66011A38-74B1-4EDD-A56B-91FE21F9A8A0}" type="pres">
      <dgm:prSet presAssocID="{6685A17E-0D3B-4983-BEC7-3A03EE1CFD09}" presName="tx1" presStyleLbl="revTx" presStyleIdx="7" presStyleCnt="11"/>
      <dgm:spPr/>
    </dgm:pt>
    <dgm:pt modelId="{2178EE4B-2E25-4294-B706-642A86B98537}" type="pres">
      <dgm:prSet presAssocID="{6685A17E-0D3B-4983-BEC7-3A03EE1CFD09}" presName="vert1" presStyleCnt="0"/>
      <dgm:spPr/>
    </dgm:pt>
    <dgm:pt modelId="{B4681045-C631-4DD9-BB77-CBC6E4DB71C1}" type="pres">
      <dgm:prSet presAssocID="{6F7032F4-4B48-4E64-89B5-4F2D6FDC32DC}" presName="thickLine" presStyleLbl="alignNode1" presStyleIdx="8" presStyleCnt="11"/>
      <dgm:spPr/>
    </dgm:pt>
    <dgm:pt modelId="{72D13141-7F4A-46BA-A938-AC2297BACCA7}" type="pres">
      <dgm:prSet presAssocID="{6F7032F4-4B48-4E64-89B5-4F2D6FDC32DC}" presName="horz1" presStyleCnt="0"/>
      <dgm:spPr/>
    </dgm:pt>
    <dgm:pt modelId="{F5DB09E0-90FD-4E51-918B-F6FFE5F1E44C}" type="pres">
      <dgm:prSet presAssocID="{6F7032F4-4B48-4E64-89B5-4F2D6FDC32DC}" presName="tx1" presStyleLbl="revTx" presStyleIdx="8" presStyleCnt="11"/>
      <dgm:spPr/>
    </dgm:pt>
    <dgm:pt modelId="{F94D8465-BD44-4791-A533-4D7EA9B5085A}" type="pres">
      <dgm:prSet presAssocID="{6F7032F4-4B48-4E64-89B5-4F2D6FDC32DC}" presName="vert1" presStyleCnt="0"/>
      <dgm:spPr/>
    </dgm:pt>
    <dgm:pt modelId="{8E2F920A-1E2A-458B-BA23-1B111B36F245}" type="pres">
      <dgm:prSet presAssocID="{B992B18B-871B-477E-9BD7-5E127012BBBD}" presName="thickLine" presStyleLbl="alignNode1" presStyleIdx="9" presStyleCnt="11"/>
      <dgm:spPr/>
    </dgm:pt>
    <dgm:pt modelId="{34789E9E-B2AB-4D3F-AD16-254B8CA59384}" type="pres">
      <dgm:prSet presAssocID="{B992B18B-871B-477E-9BD7-5E127012BBBD}" presName="horz1" presStyleCnt="0"/>
      <dgm:spPr/>
    </dgm:pt>
    <dgm:pt modelId="{57336A3D-79B2-46C6-BEF2-0CF5821A2FBE}" type="pres">
      <dgm:prSet presAssocID="{B992B18B-871B-477E-9BD7-5E127012BBBD}" presName="tx1" presStyleLbl="revTx" presStyleIdx="9" presStyleCnt="11"/>
      <dgm:spPr/>
    </dgm:pt>
    <dgm:pt modelId="{8F823085-2010-48C1-8CCB-C8033D6AC5E5}" type="pres">
      <dgm:prSet presAssocID="{B992B18B-871B-477E-9BD7-5E127012BBBD}" presName="vert1" presStyleCnt="0"/>
      <dgm:spPr/>
    </dgm:pt>
    <dgm:pt modelId="{AE94E7C8-410E-470D-AC78-64CDE03BCDF2}" type="pres">
      <dgm:prSet presAssocID="{5F47FE81-6037-4F5E-828C-312FE976B2CB}" presName="thickLine" presStyleLbl="alignNode1" presStyleIdx="10" presStyleCnt="11"/>
      <dgm:spPr/>
    </dgm:pt>
    <dgm:pt modelId="{BE35FD82-6B68-4A23-BEB1-9822A917B84E}" type="pres">
      <dgm:prSet presAssocID="{5F47FE81-6037-4F5E-828C-312FE976B2CB}" presName="horz1" presStyleCnt="0"/>
      <dgm:spPr/>
    </dgm:pt>
    <dgm:pt modelId="{EFECC5C5-A345-44FB-A235-A42F894302D9}" type="pres">
      <dgm:prSet presAssocID="{5F47FE81-6037-4F5E-828C-312FE976B2CB}" presName="tx1" presStyleLbl="revTx" presStyleIdx="10" presStyleCnt="11"/>
      <dgm:spPr/>
    </dgm:pt>
    <dgm:pt modelId="{C1C90B97-2F9C-4E45-A0B6-5828BF42575F}" type="pres">
      <dgm:prSet presAssocID="{5F47FE81-6037-4F5E-828C-312FE976B2CB}" presName="vert1" presStyleCnt="0"/>
      <dgm:spPr/>
    </dgm:pt>
  </dgm:ptLst>
  <dgm:cxnLst>
    <dgm:cxn modelId="{A2438801-25F8-4E40-AE5A-C42C879886EE}" srcId="{2E60B919-75CC-4823-8D07-B4C8640E5F71}" destId="{BBBFF9F5-0491-451F-9D5F-261C62C581A7}" srcOrd="5" destOrd="0" parTransId="{ACF8054C-ECAB-4B25-837A-EE47CCFA27D6}" sibTransId="{1B39AD65-53B5-42DD-91D4-6CA67AF7123C}"/>
    <dgm:cxn modelId="{94592B05-7AAE-48E5-BF8C-316C1E2E960D}" type="presOf" srcId="{6F7032F4-4B48-4E64-89B5-4F2D6FDC32DC}" destId="{F5DB09E0-90FD-4E51-918B-F6FFE5F1E44C}" srcOrd="0" destOrd="0" presId="urn:microsoft.com/office/officeart/2008/layout/LinedList"/>
    <dgm:cxn modelId="{2C16C80D-2299-4081-B5E5-F568BC14702D}" srcId="{2E60B919-75CC-4823-8D07-B4C8640E5F71}" destId="{5EB733C5-30D8-46CC-9BD4-291804C4A939}" srcOrd="6" destOrd="0" parTransId="{FAD6705D-09FC-4E49-8E6D-C6DEDE11DE33}" sibTransId="{A058006F-1346-4265-B3F8-5C59336C0A76}"/>
    <dgm:cxn modelId="{9B4AAC13-2917-438F-9072-568B117D0E3F}" type="presOf" srcId="{62D60D20-8E58-4736-AA2A-B8028C11D3EA}" destId="{502CBE2C-E68E-4B65-8051-579964BCAD5E}" srcOrd="0" destOrd="0" presId="urn:microsoft.com/office/officeart/2008/layout/LinedList"/>
    <dgm:cxn modelId="{FE1D3330-4B11-4783-A190-F0A8489FD2CF}" srcId="{2E60B919-75CC-4823-8D07-B4C8640E5F71}" destId="{5B78B652-1A0C-44E9-9D49-6AD247EBDDEA}" srcOrd="0" destOrd="0" parTransId="{94B0BCDD-2AD9-4473-87CB-A8B136E9D1B1}" sibTransId="{9BB6FBF3-D737-4101-AE54-3A3D3E8E7B3C}"/>
    <dgm:cxn modelId="{A99BAB40-6728-4B88-8CC9-8499B6672079}" srcId="{2E60B919-75CC-4823-8D07-B4C8640E5F71}" destId="{C2B59AEF-8D79-45CA-ACFA-CCFA22637DE4}" srcOrd="4" destOrd="0" parTransId="{DE2D4CE7-9DAD-41DA-9BB1-10926E99109A}" sibTransId="{8606DBB6-DA0C-4662-BC5A-DD72C530ED3B}"/>
    <dgm:cxn modelId="{E6F3E05C-EB1D-4519-8ADB-AC9394E16C5B}" type="presOf" srcId="{11DB1E7E-BFAD-4CA1-9BDE-08CD894FE89B}" destId="{0A07CAC3-FD3D-4C60-A2F0-67FD6DF7E77A}" srcOrd="0" destOrd="0" presId="urn:microsoft.com/office/officeart/2008/layout/LinedList"/>
    <dgm:cxn modelId="{87EA656A-0B32-4260-88E5-E6AAC4044157}" srcId="{2E60B919-75CC-4823-8D07-B4C8640E5F71}" destId="{6F7032F4-4B48-4E64-89B5-4F2D6FDC32DC}" srcOrd="8" destOrd="0" parTransId="{A4C51D6B-138D-4FF4-8F79-A69789B12CD2}" sibTransId="{5F473299-DEE3-4BF0-AF8F-65E9A1DE7AD9}"/>
    <dgm:cxn modelId="{20DD8A4A-E753-4F49-9D14-C9EA5F75CB8E}" type="presOf" srcId="{BBBFF9F5-0491-451F-9D5F-261C62C581A7}" destId="{6F287B85-5DF9-4878-9BDB-751BF9E832C7}" srcOrd="0" destOrd="0" presId="urn:microsoft.com/office/officeart/2008/layout/LinedList"/>
    <dgm:cxn modelId="{1D9F3B6B-6CA3-43E8-B209-6E4ADD08B620}" type="presOf" srcId="{5F47FE81-6037-4F5E-828C-312FE976B2CB}" destId="{EFECC5C5-A345-44FB-A235-A42F894302D9}" srcOrd="0" destOrd="0" presId="urn:microsoft.com/office/officeart/2008/layout/LinedList"/>
    <dgm:cxn modelId="{0C559B4D-EB77-4A64-AC8E-2A6E04515979}" type="presOf" srcId="{7DD4D6E1-DAF0-4112-BF4D-2BDA76D0845A}" destId="{F21A7CF2-5A1A-4F29-ACE6-DEF3380E22EA}" srcOrd="0" destOrd="0" presId="urn:microsoft.com/office/officeart/2008/layout/LinedList"/>
    <dgm:cxn modelId="{B9713685-5A8E-4455-9981-412F945186BA}" type="presOf" srcId="{C2B59AEF-8D79-45CA-ACFA-CCFA22637DE4}" destId="{247AF873-9155-456E-A48E-3D881DCB2063}" srcOrd="0" destOrd="0" presId="urn:microsoft.com/office/officeart/2008/layout/LinedList"/>
    <dgm:cxn modelId="{4908BA87-1B87-4895-B110-E648CFFB959C}" srcId="{2E60B919-75CC-4823-8D07-B4C8640E5F71}" destId="{11DB1E7E-BFAD-4CA1-9BDE-08CD894FE89B}" srcOrd="3" destOrd="0" parTransId="{B3FA9DB6-D826-4184-A15F-FB555FA35056}" sibTransId="{2FA315F6-A852-4526-9261-CBBBB71EB09F}"/>
    <dgm:cxn modelId="{DF0F2590-6443-41A2-BA0F-9F3E4A3842C5}" type="presOf" srcId="{B992B18B-871B-477E-9BD7-5E127012BBBD}" destId="{57336A3D-79B2-46C6-BEF2-0CF5821A2FBE}" srcOrd="0" destOrd="0" presId="urn:microsoft.com/office/officeart/2008/layout/LinedList"/>
    <dgm:cxn modelId="{E11ECCAF-5674-4169-8BD8-87E72650BC5A}" type="presOf" srcId="{5B78B652-1A0C-44E9-9D49-6AD247EBDDEA}" destId="{F1366F36-3506-408F-8BE3-94FF0E4E34C8}" srcOrd="0" destOrd="0" presId="urn:microsoft.com/office/officeart/2008/layout/LinedList"/>
    <dgm:cxn modelId="{84AE1FB0-71B6-4398-B697-13DAB0E2FE6F}" srcId="{2E60B919-75CC-4823-8D07-B4C8640E5F71}" destId="{7DD4D6E1-DAF0-4112-BF4D-2BDA76D0845A}" srcOrd="1" destOrd="0" parTransId="{3BB2BB67-1AB2-457B-8E79-3B98773DD6E4}" sibTransId="{1EE73121-1843-4DC2-9205-7DB076B30588}"/>
    <dgm:cxn modelId="{DD5B2EC9-562B-40E8-98E7-ECB213197EAC}" type="presOf" srcId="{6685A17E-0D3B-4983-BEC7-3A03EE1CFD09}" destId="{66011A38-74B1-4EDD-A56B-91FE21F9A8A0}" srcOrd="0" destOrd="0" presId="urn:microsoft.com/office/officeart/2008/layout/LinedList"/>
    <dgm:cxn modelId="{96892FCF-8F73-4D83-87BE-FAFC108EA7A7}" srcId="{2E60B919-75CC-4823-8D07-B4C8640E5F71}" destId="{5F47FE81-6037-4F5E-828C-312FE976B2CB}" srcOrd="10" destOrd="0" parTransId="{E4F505CB-F3C6-4617-90C6-D6A3D1759082}" sibTransId="{3E96D144-2762-4E23-B756-90C635DAFC3C}"/>
    <dgm:cxn modelId="{5E112CD5-B124-4613-B5D3-635D0A796547}" srcId="{2E60B919-75CC-4823-8D07-B4C8640E5F71}" destId="{B992B18B-871B-477E-9BD7-5E127012BBBD}" srcOrd="9" destOrd="0" parTransId="{F73377FD-D1A1-43D9-84E5-15255A7AB36B}" sibTransId="{73132BA2-175F-4BA5-9736-03F40F2EFD01}"/>
    <dgm:cxn modelId="{4A1A9FDC-03BB-4414-B8A3-5B49C621122A}" srcId="{2E60B919-75CC-4823-8D07-B4C8640E5F71}" destId="{62D60D20-8E58-4736-AA2A-B8028C11D3EA}" srcOrd="2" destOrd="0" parTransId="{8C8C11CB-A408-4334-884A-0F0614C5665E}" sibTransId="{1C0E97C9-16B0-4435-B335-29D78F638511}"/>
    <dgm:cxn modelId="{8483C7EC-CC7A-4EBE-AC9C-254338ECEAE8}" type="presOf" srcId="{5EB733C5-30D8-46CC-9BD4-291804C4A939}" destId="{70F65FFD-0F03-46E0-AE96-63CD0A92A788}" srcOrd="0" destOrd="0" presId="urn:microsoft.com/office/officeart/2008/layout/LinedList"/>
    <dgm:cxn modelId="{2A5BB4F5-A8A4-4F90-A606-762BE8F1D0E6}" type="presOf" srcId="{2E60B919-75CC-4823-8D07-B4C8640E5F71}" destId="{EF5A2534-ABC9-4769-AD3E-91528D93D858}" srcOrd="0" destOrd="0" presId="urn:microsoft.com/office/officeart/2008/layout/LinedList"/>
    <dgm:cxn modelId="{3FE212F8-EE6A-44EB-B5D0-9B21A5FDDABC}" srcId="{2E60B919-75CC-4823-8D07-B4C8640E5F71}" destId="{6685A17E-0D3B-4983-BEC7-3A03EE1CFD09}" srcOrd="7" destOrd="0" parTransId="{2310A856-50A1-49AC-94F1-09B356513B72}" sibTransId="{80B2AE42-3306-4A20-A536-485BB5612D53}"/>
    <dgm:cxn modelId="{3E090C1C-F94C-46F8-A202-AABE1F7DBC49}" type="presParOf" srcId="{EF5A2534-ABC9-4769-AD3E-91528D93D858}" destId="{310F3A24-454A-4336-B9C0-91E814839515}" srcOrd="0" destOrd="0" presId="urn:microsoft.com/office/officeart/2008/layout/LinedList"/>
    <dgm:cxn modelId="{DD1D31B6-6E05-46B3-B097-CF98F95CDDA5}" type="presParOf" srcId="{EF5A2534-ABC9-4769-AD3E-91528D93D858}" destId="{D61670FC-A5FC-42A7-853E-0F94B2BF52A5}" srcOrd="1" destOrd="0" presId="urn:microsoft.com/office/officeart/2008/layout/LinedList"/>
    <dgm:cxn modelId="{632C4F55-E219-4262-8271-429084210DCB}" type="presParOf" srcId="{D61670FC-A5FC-42A7-853E-0F94B2BF52A5}" destId="{F1366F36-3506-408F-8BE3-94FF0E4E34C8}" srcOrd="0" destOrd="0" presId="urn:microsoft.com/office/officeart/2008/layout/LinedList"/>
    <dgm:cxn modelId="{D86CDD57-3FE2-48A8-967E-455F430F9844}" type="presParOf" srcId="{D61670FC-A5FC-42A7-853E-0F94B2BF52A5}" destId="{D7749E5D-605B-4EC5-96E6-46FA646164D4}" srcOrd="1" destOrd="0" presId="urn:microsoft.com/office/officeart/2008/layout/LinedList"/>
    <dgm:cxn modelId="{5DC28079-01A9-4200-91B8-675B66174348}" type="presParOf" srcId="{EF5A2534-ABC9-4769-AD3E-91528D93D858}" destId="{52DF5540-32D4-4098-A63E-ACB2C66A2E23}" srcOrd="2" destOrd="0" presId="urn:microsoft.com/office/officeart/2008/layout/LinedList"/>
    <dgm:cxn modelId="{4FD5C89B-E160-43DD-A297-7E19BAB3DB02}" type="presParOf" srcId="{EF5A2534-ABC9-4769-AD3E-91528D93D858}" destId="{A542D38A-8C31-463C-B3FF-35F72A646355}" srcOrd="3" destOrd="0" presId="urn:microsoft.com/office/officeart/2008/layout/LinedList"/>
    <dgm:cxn modelId="{338B7543-C888-480D-8E97-42407A72EC10}" type="presParOf" srcId="{A542D38A-8C31-463C-B3FF-35F72A646355}" destId="{F21A7CF2-5A1A-4F29-ACE6-DEF3380E22EA}" srcOrd="0" destOrd="0" presId="urn:microsoft.com/office/officeart/2008/layout/LinedList"/>
    <dgm:cxn modelId="{545997BC-34D9-4D8D-89BB-6B6ACA6DA400}" type="presParOf" srcId="{A542D38A-8C31-463C-B3FF-35F72A646355}" destId="{B01B074E-10FD-4093-B79E-B9521C65C2C2}" srcOrd="1" destOrd="0" presId="urn:microsoft.com/office/officeart/2008/layout/LinedList"/>
    <dgm:cxn modelId="{C73A91E8-2E56-423E-B3FA-A3E291DEF4E7}" type="presParOf" srcId="{EF5A2534-ABC9-4769-AD3E-91528D93D858}" destId="{A45184C7-1C3D-47F9-B590-498E6F68483A}" srcOrd="4" destOrd="0" presId="urn:microsoft.com/office/officeart/2008/layout/LinedList"/>
    <dgm:cxn modelId="{9C8B453A-E9A8-4F77-A633-4C3BCADAF468}" type="presParOf" srcId="{EF5A2534-ABC9-4769-AD3E-91528D93D858}" destId="{28E16A46-FB4D-4A5A-870B-1E832462D819}" srcOrd="5" destOrd="0" presId="urn:microsoft.com/office/officeart/2008/layout/LinedList"/>
    <dgm:cxn modelId="{A85C41D9-4F08-4757-A4B5-24B512B1A194}" type="presParOf" srcId="{28E16A46-FB4D-4A5A-870B-1E832462D819}" destId="{502CBE2C-E68E-4B65-8051-579964BCAD5E}" srcOrd="0" destOrd="0" presId="urn:microsoft.com/office/officeart/2008/layout/LinedList"/>
    <dgm:cxn modelId="{F24025E0-5A33-495A-B2E5-3268D5C48CD8}" type="presParOf" srcId="{28E16A46-FB4D-4A5A-870B-1E832462D819}" destId="{64DD248A-430B-4B1D-930C-C29E1A4AA936}" srcOrd="1" destOrd="0" presId="urn:microsoft.com/office/officeart/2008/layout/LinedList"/>
    <dgm:cxn modelId="{BC9BA16F-2A25-4851-81AA-6646F07BA9F8}" type="presParOf" srcId="{EF5A2534-ABC9-4769-AD3E-91528D93D858}" destId="{47506C72-B56A-47FF-858A-4FCCAD332F08}" srcOrd="6" destOrd="0" presId="urn:microsoft.com/office/officeart/2008/layout/LinedList"/>
    <dgm:cxn modelId="{8A3F0B2B-726F-4938-96DD-C3CCB8F7BF55}" type="presParOf" srcId="{EF5A2534-ABC9-4769-AD3E-91528D93D858}" destId="{E84BCEE3-65FC-4443-8FBC-0DD5969FDD0D}" srcOrd="7" destOrd="0" presId="urn:microsoft.com/office/officeart/2008/layout/LinedList"/>
    <dgm:cxn modelId="{F27D5183-7D21-4DF4-B1DA-D46B9A78924E}" type="presParOf" srcId="{E84BCEE3-65FC-4443-8FBC-0DD5969FDD0D}" destId="{0A07CAC3-FD3D-4C60-A2F0-67FD6DF7E77A}" srcOrd="0" destOrd="0" presId="urn:microsoft.com/office/officeart/2008/layout/LinedList"/>
    <dgm:cxn modelId="{860C5565-74CA-4B82-9FBF-A08B7834CEC2}" type="presParOf" srcId="{E84BCEE3-65FC-4443-8FBC-0DD5969FDD0D}" destId="{6BDA511B-BF05-4278-A1AC-D521DD9F2E51}" srcOrd="1" destOrd="0" presId="urn:microsoft.com/office/officeart/2008/layout/LinedList"/>
    <dgm:cxn modelId="{2519AC8D-4020-4667-A99A-7387655A27C3}" type="presParOf" srcId="{EF5A2534-ABC9-4769-AD3E-91528D93D858}" destId="{7D554AB9-68C7-46EA-8FED-87BD70DBF4FE}" srcOrd="8" destOrd="0" presId="urn:microsoft.com/office/officeart/2008/layout/LinedList"/>
    <dgm:cxn modelId="{25EFDFCD-89DB-4498-A484-1FF3CD84E273}" type="presParOf" srcId="{EF5A2534-ABC9-4769-AD3E-91528D93D858}" destId="{804AEC47-AA01-4761-8DAD-F10C961C68FC}" srcOrd="9" destOrd="0" presId="urn:microsoft.com/office/officeart/2008/layout/LinedList"/>
    <dgm:cxn modelId="{7F7F27D1-94CD-472F-888C-B6F0D633D5CF}" type="presParOf" srcId="{804AEC47-AA01-4761-8DAD-F10C961C68FC}" destId="{247AF873-9155-456E-A48E-3D881DCB2063}" srcOrd="0" destOrd="0" presId="urn:microsoft.com/office/officeart/2008/layout/LinedList"/>
    <dgm:cxn modelId="{3CEE8F33-9E6B-4138-BF0F-9B3785348E2C}" type="presParOf" srcId="{804AEC47-AA01-4761-8DAD-F10C961C68FC}" destId="{8EC9A61E-F330-40C0-872E-2D54D0815468}" srcOrd="1" destOrd="0" presId="urn:microsoft.com/office/officeart/2008/layout/LinedList"/>
    <dgm:cxn modelId="{6CD0983E-6B82-483C-BB5A-1CC5BEE06FAB}" type="presParOf" srcId="{EF5A2534-ABC9-4769-AD3E-91528D93D858}" destId="{A86951AA-D915-4B71-AA32-E1D1CB11C900}" srcOrd="10" destOrd="0" presId="urn:microsoft.com/office/officeart/2008/layout/LinedList"/>
    <dgm:cxn modelId="{64DD7BFD-B813-44CD-B0BB-47A7443BC8C5}" type="presParOf" srcId="{EF5A2534-ABC9-4769-AD3E-91528D93D858}" destId="{581B7A10-99A6-49F0-B297-8CE52D0F60D3}" srcOrd="11" destOrd="0" presId="urn:microsoft.com/office/officeart/2008/layout/LinedList"/>
    <dgm:cxn modelId="{3D096352-FEC5-4111-9D56-EC8F1499BF8D}" type="presParOf" srcId="{581B7A10-99A6-49F0-B297-8CE52D0F60D3}" destId="{6F287B85-5DF9-4878-9BDB-751BF9E832C7}" srcOrd="0" destOrd="0" presId="urn:microsoft.com/office/officeart/2008/layout/LinedList"/>
    <dgm:cxn modelId="{0578B3A3-8245-4F45-A91A-38C51871EC37}" type="presParOf" srcId="{581B7A10-99A6-49F0-B297-8CE52D0F60D3}" destId="{BF8E9B93-06F0-4AF1-BD3F-6382613E805A}" srcOrd="1" destOrd="0" presId="urn:microsoft.com/office/officeart/2008/layout/LinedList"/>
    <dgm:cxn modelId="{0B438701-660C-4392-897F-C86D81053A61}" type="presParOf" srcId="{EF5A2534-ABC9-4769-AD3E-91528D93D858}" destId="{E225D7FF-7BBE-4364-9F60-BB3875FF12CF}" srcOrd="12" destOrd="0" presId="urn:microsoft.com/office/officeart/2008/layout/LinedList"/>
    <dgm:cxn modelId="{A49CC74D-D6D5-40C9-AA0E-F86690E50D43}" type="presParOf" srcId="{EF5A2534-ABC9-4769-AD3E-91528D93D858}" destId="{D7F8B85A-4288-424B-9738-AE570B875315}" srcOrd="13" destOrd="0" presId="urn:microsoft.com/office/officeart/2008/layout/LinedList"/>
    <dgm:cxn modelId="{F694C348-430D-474F-836C-CDBAA97D5BC1}" type="presParOf" srcId="{D7F8B85A-4288-424B-9738-AE570B875315}" destId="{70F65FFD-0F03-46E0-AE96-63CD0A92A788}" srcOrd="0" destOrd="0" presId="urn:microsoft.com/office/officeart/2008/layout/LinedList"/>
    <dgm:cxn modelId="{D3C96E2D-C5C0-41C7-A4A6-0344D2309C89}" type="presParOf" srcId="{D7F8B85A-4288-424B-9738-AE570B875315}" destId="{94D779E9-4A68-4147-939E-F5FF96405B95}" srcOrd="1" destOrd="0" presId="urn:microsoft.com/office/officeart/2008/layout/LinedList"/>
    <dgm:cxn modelId="{F1C7C716-676B-484C-8DFF-853FDA56A325}" type="presParOf" srcId="{EF5A2534-ABC9-4769-AD3E-91528D93D858}" destId="{E03CA021-1AD9-4A46-BB25-F2B2814D89B6}" srcOrd="14" destOrd="0" presId="urn:microsoft.com/office/officeart/2008/layout/LinedList"/>
    <dgm:cxn modelId="{BB83C3B1-9534-43BC-9014-F0017BAD23AB}" type="presParOf" srcId="{EF5A2534-ABC9-4769-AD3E-91528D93D858}" destId="{6667056C-C6E9-4548-836C-4DD9793A3477}" srcOrd="15" destOrd="0" presId="urn:microsoft.com/office/officeart/2008/layout/LinedList"/>
    <dgm:cxn modelId="{B1ABF7B6-68F5-490A-ABA9-491CBEF095FF}" type="presParOf" srcId="{6667056C-C6E9-4548-836C-4DD9793A3477}" destId="{66011A38-74B1-4EDD-A56B-91FE21F9A8A0}" srcOrd="0" destOrd="0" presId="urn:microsoft.com/office/officeart/2008/layout/LinedList"/>
    <dgm:cxn modelId="{8C55DDA0-CEE1-4134-AB21-3E9898632A70}" type="presParOf" srcId="{6667056C-C6E9-4548-836C-4DD9793A3477}" destId="{2178EE4B-2E25-4294-B706-642A86B98537}" srcOrd="1" destOrd="0" presId="urn:microsoft.com/office/officeart/2008/layout/LinedList"/>
    <dgm:cxn modelId="{842E5BB4-8DE8-4634-95B6-5135E95C8924}" type="presParOf" srcId="{EF5A2534-ABC9-4769-AD3E-91528D93D858}" destId="{B4681045-C631-4DD9-BB77-CBC6E4DB71C1}" srcOrd="16" destOrd="0" presId="urn:microsoft.com/office/officeart/2008/layout/LinedList"/>
    <dgm:cxn modelId="{DCA10164-D2DC-45AE-8306-F64DB45DE177}" type="presParOf" srcId="{EF5A2534-ABC9-4769-AD3E-91528D93D858}" destId="{72D13141-7F4A-46BA-A938-AC2297BACCA7}" srcOrd="17" destOrd="0" presId="urn:microsoft.com/office/officeart/2008/layout/LinedList"/>
    <dgm:cxn modelId="{15BD0A42-5DFD-4BF0-B3CC-96C7BCBCFF2B}" type="presParOf" srcId="{72D13141-7F4A-46BA-A938-AC2297BACCA7}" destId="{F5DB09E0-90FD-4E51-918B-F6FFE5F1E44C}" srcOrd="0" destOrd="0" presId="urn:microsoft.com/office/officeart/2008/layout/LinedList"/>
    <dgm:cxn modelId="{9B38B897-8FEF-463D-A5E4-00311E476CE2}" type="presParOf" srcId="{72D13141-7F4A-46BA-A938-AC2297BACCA7}" destId="{F94D8465-BD44-4791-A533-4D7EA9B5085A}" srcOrd="1" destOrd="0" presId="urn:microsoft.com/office/officeart/2008/layout/LinedList"/>
    <dgm:cxn modelId="{96C555DF-8366-4313-BF4E-C17727AA8DC1}" type="presParOf" srcId="{EF5A2534-ABC9-4769-AD3E-91528D93D858}" destId="{8E2F920A-1E2A-458B-BA23-1B111B36F245}" srcOrd="18" destOrd="0" presId="urn:microsoft.com/office/officeart/2008/layout/LinedList"/>
    <dgm:cxn modelId="{2EBDA26A-7D2D-4E23-BE6E-20245979D5E4}" type="presParOf" srcId="{EF5A2534-ABC9-4769-AD3E-91528D93D858}" destId="{34789E9E-B2AB-4D3F-AD16-254B8CA59384}" srcOrd="19" destOrd="0" presId="urn:microsoft.com/office/officeart/2008/layout/LinedList"/>
    <dgm:cxn modelId="{EC466372-2112-4328-A947-2375D27DBBE7}" type="presParOf" srcId="{34789E9E-B2AB-4D3F-AD16-254B8CA59384}" destId="{57336A3D-79B2-46C6-BEF2-0CF5821A2FBE}" srcOrd="0" destOrd="0" presId="urn:microsoft.com/office/officeart/2008/layout/LinedList"/>
    <dgm:cxn modelId="{75936933-5F7D-4286-83CA-6AA593F3A883}" type="presParOf" srcId="{34789E9E-B2AB-4D3F-AD16-254B8CA59384}" destId="{8F823085-2010-48C1-8CCB-C8033D6AC5E5}" srcOrd="1" destOrd="0" presId="urn:microsoft.com/office/officeart/2008/layout/LinedList"/>
    <dgm:cxn modelId="{BEC4B2B6-D906-4E2C-8962-CBF59652F1FE}" type="presParOf" srcId="{EF5A2534-ABC9-4769-AD3E-91528D93D858}" destId="{AE94E7C8-410E-470D-AC78-64CDE03BCDF2}" srcOrd="20" destOrd="0" presId="urn:microsoft.com/office/officeart/2008/layout/LinedList"/>
    <dgm:cxn modelId="{EA092C64-A19D-47AD-8AFF-D7456E076DF6}" type="presParOf" srcId="{EF5A2534-ABC9-4769-AD3E-91528D93D858}" destId="{BE35FD82-6B68-4A23-BEB1-9822A917B84E}" srcOrd="21" destOrd="0" presId="urn:microsoft.com/office/officeart/2008/layout/LinedList"/>
    <dgm:cxn modelId="{F0DA7F93-98A8-4080-A70D-B06751136025}" type="presParOf" srcId="{BE35FD82-6B68-4A23-BEB1-9822A917B84E}" destId="{EFECC5C5-A345-44FB-A235-A42F894302D9}" srcOrd="0" destOrd="0" presId="urn:microsoft.com/office/officeart/2008/layout/LinedList"/>
    <dgm:cxn modelId="{E11A0916-A135-43CE-ACA0-B9589C38DFB1}" type="presParOf" srcId="{BE35FD82-6B68-4A23-BEB1-9822A917B84E}" destId="{C1C90B97-2F9C-4E45-A0B6-5828BF4257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F3A24-454A-4336-B9C0-91E814839515}">
      <dsp:nvSpPr>
        <dsp:cNvPr id="0" name=""/>
        <dsp:cNvSpPr/>
      </dsp:nvSpPr>
      <dsp:spPr>
        <a:xfrm>
          <a:off x="0" y="2182"/>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66F36-3506-408F-8BE3-94FF0E4E34C8}">
      <dsp:nvSpPr>
        <dsp:cNvPr id="0" name=""/>
        <dsp:cNvSpPr/>
      </dsp:nvSpPr>
      <dsp:spPr>
        <a:xfrm>
          <a:off x="0" y="2182"/>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Genel Bilgilendirmeler</a:t>
          </a:r>
        </a:p>
      </dsp:txBody>
      <dsp:txXfrm>
        <a:off x="0" y="2182"/>
        <a:ext cx="10149718" cy="405940"/>
      </dsp:txXfrm>
    </dsp:sp>
    <dsp:sp modelId="{52DF5540-32D4-4098-A63E-ACB2C66A2E23}">
      <dsp:nvSpPr>
        <dsp:cNvPr id="0" name=""/>
        <dsp:cNvSpPr/>
      </dsp:nvSpPr>
      <dsp:spPr>
        <a:xfrm>
          <a:off x="0" y="408123"/>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1A7CF2-5A1A-4F29-ACE6-DEF3380E22EA}">
      <dsp:nvSpPr>
        <dsp:cNvPr id="0" name=""/>
        <dsp:cNvSpPr/>
      </dsp:nvSpPr>
      <dsp:spPr>
        <a:xfrm>
          <a:off x="0" y="408123"/>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Sorumluluklar</a:t>
          </a:r>
        </a:p>
      </dsp:txBody>
      <dsp:txXfrm>
        <a:off x="0" y="408123"/>
        <a:ext cx="10149718" cy="405940"/>
      </dsp:txXfrm>
    </dsp:sp>
    <dsp:sp modelId="{A45184C7-1C3D-47F9-B590-498E6F68483A}">
      <dsp:nvSpPr>
        <dsp:cNvPr id="0" name=""/>
        <dsp:cNvSpPr/>
      </dsp:nvSpPr>
      <dsp:spPr>
        <a:xfrm>
          <a:off x="0" y="814063"/>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2CBE2C-E68E-4B65-8051-579964BCAD5E}">
      <dsp:nvSpPr>
        <dsp:cNvPr id="0" name=""/>
        <dsp:cNvSpPr/>
      </dsp:nvSpPr>
      <dsp:spPr>
        <a:xfrm>
          <a:off x="0" y="814063"/>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Yetki Devri</a:t>
          </a:r>
        </a:p>
      </dsp:txBody>
      <dsp:txXfrm>
        <a:off x="0" y="814063"/>
        <a:ext cx="10149718" cy="405940"/>
      </dsp:txXfrm>
    </dsp:sp>
    <dsp:sp modelId="{47506C72-B56A-47FF-858A-4FCCAD332F08}">
      <dsp:nvSpPr>
        <dsp:cNvPr id="0" name=""/>
        <dsp:cNvSpPr/>
      </dsp:nvSpPr>
      <dsp:spPr>
        <a:xfrm>
          <a:off x="0" y="1220004"/>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07CAC3-FD3D-4C60-A2F0-67FD6DF7E77A}">
      <dsp:nvSpPr>
        <dsp:cNvPr id="0" name=""/>
        <dsp:cNvSpPr/>
      </dsp:nvSpPr>
      <dsp:spPr>
        <a:xfrm>
          <a:off x="0" y="1220004"/>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Rektörün Yapacağı Yazışmalar</a:t>
          </a:r>
        </a:p>
      </dsp:txBody>
      <dsp:txXfrm>
        <a:off x="0" y="1220004"/>
        <a:ext cx="10149718" cy="405940"/>
      </dsp:txXfrm>
    </dsp:sp>
    <dsp:sp modelId="{7D554AB9-68C7-46EA-8FED-87BD70DBF4FE}">
      <dsp:nvSpPr>
        <dsp:cNvPr id="0" name=""/>
        <dsp:cNvSpPr/>
      </dsp:nvSpPr>
      <dsp:spPr>
        <a:xfrm>
          <a:off x="0" y="1625944"/>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7AF873-9155-456E-A48E-3D881DCB2063}">
      <dsp:nvSpPr>
        <dsp:cNvPr id="0" name=""/>
        <dsp:cNvSpPr/>
      </dsp:nvSpPr>
      <dsp:spPr>
        <a:xfrm>
          <a:off x="0" y="1625944"/>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Rektör Yardımcısının Yapacağı Yazışmalar</a:t>
          </a:r>
        </a:p>
      </dsp:txBody>
      <dsp:txXfrm>
        <a:off x="0" y="1625944"/>
        <a:ext cx="10149718" cy="405940"/>
      </dsp:txXfrm>
    </dsp:sp>
    <dsp:sp modelId="{A86951AA-D915-4B71-AA32-E1D1CB11C900}">
      <dsp:nvSpPr>
        <dsp:cNvPr id="0" name=""/>
        <dsp:cNvSpPr/>
      </dsp:nvSpPr>
      <dsp:spPr>
        <a:xfrm>
          <a:off x="0" y="2031885"/>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87B85-5DF9-4878-9BDB-751BF9E832C7}">
      <dsp:nvSpPr>
        <dsp:cNvPr id="0" name=""/>
        <dsp:cNvSpPr/>
      </dsp:nvSpPr>
      <dsp:spPr>
        <a:xfrm>
          <a:off x="0" y="2031885"/>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Genel Sekreterin Yapacağı Yazışmalar</a:t>
          </a:r>
        </a:p>
      </dsp:txBody>
      <dsp:txXfrm>
        <a:off x="0" y="2031885"/>
        <a:ext cx="10149718" cy="405940"/>
      </dsp:txXfrm>
    </dsp:sp>
    <dsp:sp modelId="{E225D7FF-7BBE-4364-9F60-BB3875FF12CF}">
      <dsp:nvSpPr>
        <dsp:cNvPr id="0" name=""/>
        <dsp:cNvSpPr/>
      </dsp:nvSpPr>
      <dsp:spPr>
        <a:xfrm>
          <a:off x="0" y="2437825"/>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65FFD-0F03-46E0-AE96-63CD0A92A788}">
      <dsp:nvSpPr>
        <dsp:cNvPr id="0" name=""/>
        <dsp:cNvSpPr/>
      </dsp:nvSpPr>
      <dsp:spPr>
        <a:xfrm>
          <a:off x="0" y="2437825"/>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Daire Başkanının Yapacağı Yazışmalar</a:t>
          </a:r>
        </a:p>
      </dsp:txBody>
      <dsp:txXfrm>
        <a:off x="0" y="2437825"/>
        <a:ext cx="10149718" cy="405940"/>
      </dsp:txXfrm>
    </dsp:sp>
    <dsp:sp modelId="{E03CA021-1AD9-4A46-BB25-F2B2814D89B6}">
      <dsp:nvSpPr>
        <dsp:cNvPr id="0" name=""/>
        <dsp:cNvSpPr/>
      </dsp:nvSpPr>
      <dsp:spPr>
        <a:xfrm>
          <a:off x="0" y="2843766"/>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011A38-74B1-4EDD-A56B-91FE21F9A8A0}">
      <dsp:nvSpPr>
        <dsp:cNvPr id="0" name=""/>
        <dsp:cNvSpPr/>
      </dsp:nvSpPr>
      <dsp:spPr>
        <a:xfrm>
          <a:off x="0" y="2843766"/>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Dekan ve MYO Müdürünün Yapacağı Yazışmalar</a:t>
          </a:r>
        </a:p>
      </dsp:txBody>
      <dsp:txXfrm>
        <a:off x="0" y="2843766"/>
        <a:ext cx="10149718" cy="405940"/>
      </dsp:txXfrm>
    </dsp:sp>
    <dsp:sp modelId="{B4681045-C631-4DD9-BB77-CBC6E4DB71C1}">
      <dsp:nvSpPr>
        <dsp:cNvPr id="0" name=""/>
        <dsp:cNvSpPr/>
      </dsp:nvSpPr>
      <dsp:spPr>
        <a:xfrm>
          <a:off x="0" y="3249706"/>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DB09E0-90FD-4E51-918B-F6FFE5F1E44C}">
      <dsp:nvSpPr>
        <dsp:cNvPr id="0" name=""/>
        <dsp:cNvSpPr/>
      </dsp:nvSpPr>
      <dsp:spPr>
        <a:xfrm>
          <a:off x="0" y="3249706"/>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Fakülte Enstitü ve MYO Sekreterlerinin Yapacağı Yazışmalar</a:t>
          </a:r>
        </a:p>
      </dsp:txBody>
      <dsp:txXfrm>
        <a:off x="0" y="3249706"/>
        <a:ext cx="10149718" cy="405940"/>
      </dsp:txXfrm>
    </dsp:sp>
    <dsp:sp modelId="{8E2F920A-1E2A-458B-BA23-1B111B36F245}">
      <dsp:nvSpPr>
        <dsp:cNvPr id="0" name=""/>
        <dsp:cNvSpPr/>
      </dsp:nvSpPr>
      <dsp:spPr>
        <a:xfrm>
          <a:off x="0" y="3655647"/>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36A3D-79B2-46C6-BEF2-0CF5821A2FBE}">
      <dsp:nvSpPr>
        <dsp:cNvPr id="0" name=""/>
        <dsp:cNvSpPr/>
      </dsp:nvSpPr>
      <dsp:spPr>
        <a:xfrm>
          <a:off x="0" y="3655647"/>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Bilgi Edinme</a:t>
          </a:r>
        </a:p>
      </dsp:txBody>
      <dsp:txXfrm>
        <a:off x="0" y="3655647"/>
        <a:ext cx="10149718" cy="405940"/>
      </dsp:txXfrm>
    </dsp:sp>
    <dsp:sp modelId="{AE94E7C8-410E-470D-AC78-64CDE03BCDF2}">
      <dsp:nvSpPr>
        <dsp:cNvPr id="0" name=""/>
        <dsp:cNvSpPr/>
      </dsp:nvSpPr>
      <dsp:spPr>
        <a:xfrm>
          <a:off x="0" y="4061587"/>
          <a:ext cx="1014971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ECC5C5-A345-44FB-A235-A42F894302D9}">
      <dsp:nvSpPr>
        <dsp:cNvPr id="0" name=""/>
        <dsp:cNvSpPr/>
      </dsp:nvSpPr>
      <dsp:spPr>
        <a:xfrm>
          <a:off x="0" y="4061587"/>
          <a:ext cx="10149718" cy="40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tr-TR" sz="1400" b="1" kern="1200" dirty="0"/>
            <a:t>Resmi Yazışmalarda Dikkat Edilecek Hususlar</a:t>
          </a:r>
        </a:p>
        <a:p>
          <a:pPr marL="0" lvl="0" indent="0" algn="l" defTabSz="622300">
            <a:lnSpc>
              <a:spcPct val="90000"/>
            </a:lnSpc>
            <a:spcBef>
              <a:spcPct val="0"/>
            </a:spcBef>
            <a:spcAft>
              <a:spcPct val="35000"/>
            </a:spcAft>
            <a:buNone/>
          </a:pPr>
          <a:endParaRPr lang="tr-TR" sz="1400" b="1" kern="1200" dirty="0"/>
        </a:p>
        <a:p>
          <a:pPr marL="0" lvl="0" indent="0" algn="l" defTabSz="622300">
            <a:lnSpc>
              <a:spcPct val="90000"/>
            </a:lnSpc>
            <a:spcBef>
              <a:spcPct val="0"/>
            </a:spcBef>
            <a:spcAft>
              <a:spcPct val="35000"/>
            </a:spcAft>
            <a:buNone/>
          </a:pPr>
          <a:endParaRPr lang="tr-TR" sz="1400" b="1" kern="1200" dirty="0"/>
        </a:p>
      </dsp:txBody>
      <dsp:txXfrm>
        <a:off x="0" y="4061587"/>
        <a:ext cx="10149718" cy="4059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33E14240-27F2-49D7-A651-0BA2960276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20215096-721F-4891-893F-5763AF3F4F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ACD7F7-FECC-4533-BB5F-1E1E8CB21119}" type="datetimeFigureOut">
              <a:rPr lang="tr-TR" smtClean="0"/>
              <a:t>20.02.2026</a:t>
            </a:fld>
            <a:endParaRPr lang="tr-TR"/>
          </a:p>
        </p:txBody>
      </p:sp>
      <p:sp>
        <p:nvSpPr>
          <p:cNvPr id="4" name="Alt Bilgi Yer Tutucusu 3">
            <a:extLst>
              <a:ext uri="{FF2B5EF4-FFF2-40B4-BE49-F238E27FC236}">
                <a16:creationId xmlns:a16="http://schemas.microsoft.com/office/drawing/2014/main" id="{7BF341E2-5A42-4F23-8982-437E4CABF1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7D3386C2-8727-41FD-BC40-B32E63C780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FC50D8-24B0-4A0E-80DD-B732CCABAFAB}" type="slidenum">
              <a:rPr lang="tr-TR" smtClean="0"/>
              <a:t>‹#›</a:t>
            </a:fld>
            <a:endParaRPr lang="tr-TR"/>
          </a:p>
        </p:txBody>
      </p:sp>
    </p:spTree>
    <p:extLst>
      <p:ext uri="{BB962C8B-B14F-4D97-AF65-F5344CB8AC3E}">
        <p14:creationId xmlns:p14="http://schemas.microsoft.com/office/powerpoint/2010/main" val="39357550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FF206-7C4A-4DC9-8F64-CE53B3D4BD8B}" type="datetimeFigureOut">
              <a:rPr lang="tr-TR" smtClean="0"/>
              <a:t>20.02.2026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F6BB4-0A77-444D-9761-C8F7551A576A}" type="slidenum">
              <a:rPr lang="tr-TR" smtClean="0"/>
              <a:t>‹#›</a:t>
            </a:fld>
            <a:endParaRPr lang="tr-TR"/>
          </a:p>
        </p:txBody>
      </p:sp>
    </p:spTree>
    <p:extLst>
      <p:ext uri="{BB962C8B-B14F-4D97-AF65-F5344CB8AC3E}">
        <p14:creationId xmlns:p14="http://schemas.microsoft.com/office/powerpoint/2010/main" val="14896219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1084BCB-7357-4A3F-B1D7-6C76B7B3E60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5F3561B-C764-425C-B5C8-9492E04185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49C4913-D217-4E2A-96AE-2D0CCEB91AA3}"/>
              </a:ext>
            </a:extLst>
          </p:cNvPr>
          <p:cNvSpPr>
            <a:spLocks noGrp="1"/>
          </p:cNvSpPr>
          <p:nvPr>
            <p:ph type="dt" sz="half" idx="10"/>
          </p:nvPr>
        </p:nvSpPr>
        <p:spPr/>
        <p:txBody>
          <a:bodyPr/>
          <a:lstStyle/>
          <a:p>
            <a:fld id="{DE797E93-5FB1-4EA3-B911-4CD3A497370A}" type="datetime1">
              <a:rPr lang="tr-TR" smtClean="0"/>
              <a:t>20.02.2026</a:t>
            </a:fld>
            <a:endParaRPr lang="tr-TR"/>
          </a:p>
        </p:txBody>
      </p:sp>
      <p:sp>
        <p:nvSpPr>
          <p:cNvPr id="5" name="Alt Bilgi Yer Tutucusu 4">
            <a:extLst>
              <a:ext uri="{FF2B5EF4-FFF2-40B4-BE49-F238E27FC236}">
                <a16:creationId xmlns:a16="http://schemas.microsoft.com/office/drawing/2014/main" id="{6401473B-3F8F-4931-B5E1-9D702CBCCF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6C67A93-1E0E-407E-9E83-025A8AFFD861}"/>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414050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7C2DBC-B86C-4450-826C-41C4D5DFDE7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0E2D0B5-64CF-4A81-94F5-079A4D7A5117}"/>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F97EED1-45AE-4D8F-94A4-5ACD3CD79F47}"/>
              </a:ext>
            </a:extLst>
          </p:cNvPr>
          <p:cNvSpPr>
            <a:spLocks noGrp="1"/>
          </p:cNvSpPr>
          <p:nvPr>
            <p:ph type="dt" sz="half" idx="10"/>
          </p:nvPr>
        </p:nvSpPr>
        <p:spPr/>
        <p:txBody>
          <a:bodyPr/>
          <a:lstStyle/>
          <a:p>
            <a:fld id="{8A010AAF-270F-449D-B8F7-4237D8DBC9E3}" type="datetime1">
              <a:rPr lang="tr-TR" smtClean="0"/>
              <a:t>20.02.2026</a:t>
            </a:fld>
            <a:endParaRPr lang="tr-TR"/>
          </a:p>
        </p:txBody>
      </p:sp>
      <p:sp>
        <p:nvSpPr>
          <p:cNvPr id="5" name="Alt Bilgi Yer Tutucusu 4">
            <a:extLst>
              <a:ext uri="{FF2B5EF4-FFF2-40B4-BE49-F238E27FC236}">
                <a16:creationId xmlns:a16="http://schemas.microsoft.com/office/drawing/2014/main" id="{AC98742C-09E4-4FCD-A7B8-D1918F336D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0FC925-ECE6-42D1-90B0-C07F6B2DAAEB}"/>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359373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6523658-6E46-4897-B74F-7ED65F94346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4A4DFC5-8872-4F9C-8DE7-61E173B44A04}"/>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1C26063-14D4-4202-A326-F72EDD6F679A}"/>
              </a:ext>
            </a:extLst>
          </p:cNvPr>
          <p:cNvSpPr>
            <a:spLocks noGrp="1"/>
          </p:cNvSpPr>
          <p:nvPr>
            <p:ph type="dt" sz="half" idx="10"/>
          </p:nvPr>
        </p:nvSpPr>
        <p:spPr/>
        <p:txBody>
          <a:bodyPr/>
          <a:lstStyle/>
          <a:p>
            <a:fld id="{56BCD1D7-B9B2-4223-B4F3-4F72FDD9016E}" type="datetime1">
              <a:rPr lang="tr-TR" smtClean="0"/>
              <a:t>20.02.2026</a:t>
            </a:fld>
            <a:endParaRPr lang="tr-TR"/>
          </a:p>
        </p:txBody>
      </p:sp>
      <p:sp>
        <p:nvSpPr>
          <p:cNvPr id="5" name="Alt Bilgi Yer Tutucusu 4">
            <a:extLst>
              <a:ext uri="{FF2B5EF4-FFF2-40B4-BE49-F238E27FC236}">
                <a16:creationId xmlns:a16="http://schemas.microsoft.com/office/drawing/2014/main" id="{23B12271-747E-4B80-A69D-44DC682B8C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B235C2F-CD98-4B54-AAB0-346A2B3C8C3F}"/>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121858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AB361B-0472-413F-8851-4AE652A5DAC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56F123C-7733-479F-9752-D99FCBA97BFE}"/>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31F488F-BE51-4EB4-85D2-5968BA68A4CC}"/>
              </a:ext>
            </a:extLst>
          </p:cNvPr>
          <p:cNvSpPr>
            <a:spLocks noGrp="1"/>
          </p:cNvSpPr>
          <p:nvPr>
            <p:ph type="dt" sz="half" idx="10"/>
          </p:nvPr>
        </p:nvSpPr>
        <p:spPr/>
        <p:txBody>
          <a:bodyPr/>
          <a:lstStyle/>
          <a:p>
            <a:fld id="{411141BE-2B8A-4752-B513-FC059F13AD24}" type="datetime1">
              <a:rPr lang="tr-TR" smtClean="0"/>
              <a:t>20.02.2026</a:t>
            </a:fld>
            <a:endParaRPr lang="tr-TR"/>
          </a:p>
        </p:txBody>
      </p:sp>
      <p:sp>
        <p:nvSpPr>
          <p:cNvPr id="5" name="Alt Bilgi Yer Tutucusu 4">
            <a:extLst>
              <a:ext uri="{FF2B5EF4-FFF2-40B4-BE49-F238E27FC236}">
                <a16:creationId xmlns:a16="http://schemas.microsoft.com/office/drawing/2014/main" id="{18B49671-7D7D-4F32-9E14-782BB7FD555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2D7FA3C-7317-4F40-915F-AA4D5D9D8297}"/>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996265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D9793B7-4A94-45DC-8D4A-7D410576FEB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770675B-FF7B-488E-A363-9F34F572A2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247FEA9C-3F64-45EC-86C2-4BDD8DB33E80}"/>
              </a:ext>
            </a:extLst>
          </p:cNvPr>
          <p:cNvSpPr>
            <a:spLocks noGrp="1"/>
          </p:cNvSpPr>
          <p:nvPr>
            <p:ph type="dt" sz="half" idx="10"/>
          </p:nvPr>
        </p:nvSpPr>
        <p:spPr/>
        <p:txBody>
          <a:bodyPr/>
          <a:lstStyle/>
          <a:p>
            <a:fld id="{FF3FF8E6-62D9-4D6C-90EE-186972225AD4}" type="datetime1">
              <a:rPr lang="tr-TR" smtClean="0"/>
              <a:t>20.02.2026</a:t>
            </a:fld>
            <a:endParaRPr lang="tr-TR"/>
          </a:p>
        </p:txBody>
      </p:sp>
      <p:sp>
        <p:nvSpPr>
          <p:cNvPr id="5" name="Alt Bilgi Yer Tutucusu 4">
            <a:extLst>
              <a:ext uri="{FF2B5EF4-FFF2-40B4-BE49-F238E27FC236}">
                <a16:creationId xmlns:a16="http://schemas.microsoft.com/office/drawing/2014/main" id="{268334AB-48E5-49E6-94AD-9BFC1344F6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14AB811-3B7F-4E32-A2FC-880DC0B04346}"/>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149015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63757B9-BE28-478C-A3CE-2930F478A3C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926B826-934D-4194-80EF-39654F8639BC}"/>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A329F42E-716A-43CB-830B-6A5EF037E4A8}"/>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25FFD94-F514-4AA3-8A34-91CA6EA4786B}"/>
              </a:ext>
            </a:extLst>
          </p:cNvPr>
          <p:cNvSpPr>
            <a:spLocks noGrp="1"/>
          </p:cNvSpPr>
          <p:nvPr>
            <p:ph type="dt" sz="half" idx="10"/>
          </p:nvPr>
        </p:nvSpPr>
        <p:spPr/>
        <p:txBody>
          <a:bodyPr/>
          <a:lstStyle/>
          <a:p>
            <a:fld id="{97B79FF3-AC86-40FD-84AD-AA8FFF50ED09}" type="datetime1">
              <a:rPr lang="tr-TR" smtClean="0"/>
              <a:t>20.02.2026</a:t>
            </a:fld>
            <a:endParaRPr lang="tr-TR"/>
          </a:p>
        </p:txBody>
      </p:sp>
      <p:sp>
        <p:nvSpPr>
          <p:cNvPr id="6" name="Alt Bilgi Yer Tutucusu 5">
            <a:extLst>
              <a:ext uri="{FF2B5EF4-FFF2-40B4-BE49-F238E27FC236}">
                <a16:creationId xmlns:a16="http://schemas.microsoft.com/office/drawing/2014/main" id="{B9AFE2A6-88D9-4B90-A598-8864B9DF68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465DEAC-0AB7-4294-870C-4172002B7B14}"/>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397079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332AD9B-1E4C-41F1-B478-ED50CFDA048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D4DA1FF-9666-46E5-9A3B-6D5AD6451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7F6853D-EBC4-4582-8DE8-61B50596EAF7}"/>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4A0A64D-2A12-4BA4-AE52-678EAD2323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79C673EB-3C09-48D3-8D65-F86EE352911E}"/>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33EAEC0-CF12-4D04-AF7A-941D73FDBB08}"/>
              </a:ext>
            </a:extLst>
          </p:cNvPr>
          <p:cNvSpPr>
            <a:spLocks noGrp="1"/>
          </p:cNvSpPr>
          <p:nvPr>
            <p:ph type="dt" sz="half" idx="10"/>
          </p:nvPr>
        </p:nvSpPr>
        <p:spPr/>
        <p:txBody>
          <a:bodyPr/>
          <a:lstStyle/>
          <a:p>
            <a:fld id="{BC133360-B105-4AC3-940D-9E1D1D73C9C8}" type="datetime1">
              <a:rPr lang="tr-TR" smtClean="0"/>
              <a:t>20.02.2026</a:t>
            </a:fld>
            <a:endParaRPr lang="tr-TR"/>
          </a:p>
        </p:txBody>
      </p:sp>
      <p:sp>
        <p:nvSpPr>
          <p:cNvPr id="8" name="Alt Bilgi Yer Tutucusu 7">
            <a:extLst>
              <a:ext uri="{FF2B5EF4-FFF2-40B4-BE49-F238E27FC236}">
                <a16:creationId xmlns:a16="http://schemas.microsoft.com/office/drawing/2014/main" id="{BA265E38-3704-482C-9FF3-CBF0CA3C0EFF}"/>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433932E2-63F1-4916-8670-77D06693055A}"/>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3324672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F47AAE-7B17-4160-BC00-8090A171F82B}"/>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5A232D6-10DE-4B2E-AF9C-3C4038B83920}"/>
              </a:ext>
            </a:extLst>
          </p:cNvPr>
          <p:cNvSpPr>
            <a:spLocks noGrp="1"/>
          </p:cNvSpPr>
          <p:nvPr>
            <p:ph type="dt" sz="half" idx="10"/>
          </p:nvPr>
        </p:nvSpPr>
        <p:spPr/>
        <p:txBody>
          <a:bodyPr/>
          <a:lstStyle/>
          <a:p>
            <a:fld id="{83577936-3FED-49BE-8194-C38EF8F68017}" type="datetime1">
              <a:rPr lang="tr-TR" smtClean="0"/>
              <a:t>20.02.2026</a:t>
            </a:fld>
            <a:endParaRPr lang="tr-TR"/>
          </a:p>
        </p:txBody>
      </p:sp>
      <p:sp>
        <p:nvSpPr>
          <p:cNvPr id="4" name="Alt Bilgi Yer Tutucusu 3">
            <a:extLst>
              <a:ext uri="{FF2B5EF4-FFF2-40B4-BE49-F238E27FC236}">
                <a16:creationId xmlns:a16="http://schemas.microsoft.com/office/drawing/2014/main" id="{A4B6B9B0-8210-4B14-A324-6AD04B95697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9056FA8-A4FC-42DD-A44A-94FD4C3012A0}"/>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3278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C466D1DD-B1A1-4BDA-9CD6-F6863B348584}"/>
              </a:ext>
            </a:extLst>
          </p:cNvPr>
          <p:cNvSpPr>
            <a:spLocks noGrp="1"/>
          </p:cNvSpPr>
          <p:nvPr>
            <p:ph type="dt" sz="half" idx="10"/>
          </p:nvPr>
        </p:nvSpPr>
        <p:spPr/>
        <p:txBody>
          <a:bodyPr/>
          <a:lstStyle/>
          <a:p>
            <a:fld id="{492C73C9-9EE8-4936-9526-998661E7FF93}" type="datetime1">
              <a:rPr lang="tr-TR" smtClean="0"/>
              <a:t>20.02.2026</a:t>
            </a:fld>
            <a:endParaRPr lang="tr-TR"/>
          </a:p>
        </p:txBody>
      </p:sp>
      <p:sp>
        <p:nvSpPr>
          <p:cNvPr id="3" name="Alt Bilgi Yer Tutucusu 2">
            <a:extLst>
              <a:ext uri="{FF2B5EF4-FFF2-40B4-BE49-F238E27FC236}">
                <a16:creationId xmlns:a16="http://schemas.microsoft.com/office/drawing/2014/main" id="{2CF295E1-67A4-44BE-863C-586B5019148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F53AC21-1409-421A-BC45-49D4A18961BD}"/>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92351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0BE39BB-8DFA-4E70-A7CB-7C46C160693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A563528-F7F8-4FB2-BB6B-1B5078CE0C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C11E545A-5282-4AC0-A197-F0F762BF6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6B0B8A6-526B-4F82-9912-B6D549BE53B6}"/>
              </a:ext>
            </a:extLst>
          </p:cNvPr>
          <p:cNvSpPr>
            <a:spLocks noGrp="1"/>
          </p:cNvSpPr>
          <p:nvPr>
            <p:ph type="dt" sz="half" idx="10"/>
          </p:nvPr>
        </p:nvSpPr>
        <p:spPr/>
        <p:txBody>
          <a:bodyPr/>
          <a:lstStyle/>
          <a:p>
            <a:fld id="{E5074FBE-7285-4AE9-8456-67A52796E86F}" type="datetime1">
              <a:rPr lang="tr-TR" smtClean="0"/>
              <a:t>20.02.2026</a:t>
            </a:fld>
            <a:endParaRPr lang="tr-TR"/>
          </a:p>
        </p:txBody>
      </p:sp>
      <p:sp>
        <p:nvSpPr>
          <p:cNvPr id="6" name="Alt Bilgi Yer Tutucusu 5">
            <a:extLst>
              <a:ext uri="{FF2B5EF4-FFF2-40B4-BE49-F238E27FC236}">
                <a16:creationId xmlns:a16="http://schemas.microsoft.com/office/drawing/2014/main" id="{CD090E92-C861-4F20-BFA6-B82786EF22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F0E3A64-FF64-426B-9B41-4860C5FFA117}"/>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131196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5E29CA-FF1C-43D8-852F-E96BDE40D2D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350EF0F-7CA2-4342-BFF9-DFF03CACFC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30CF41A-EE34-4768-B761-F82724360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4E0D44E2-3F44-491E-A5F4-1178BF802D14}"/>
              </a:ext>
            </a:extLst>
          </p:cNvPr>
          <p:cNvSpPr>
            <a:spLocks noGrp="1"/>
          </p:cNvSpPr>
          <p:nvPr>
            <p:ph type="dt" sz="half" idx="10"/>
          </p:nvPr>
        </p:nvSpPr>
        <p:spPr/>
        <p:txBody>
          <a:bodyPr/>
          <a:lstStyle/>
          <a:p>
            <a:fld id="{3C448AB6-73FC-414E-8D59-1837A41B2309}" type="datetime1">
              <a:rPr lang="tr-TR" smtClean="0"/>
              <a:t>20.02.2026</a:t>
            </a:fld>
            <a:endParaRPr lang="tr-TR"/>
          </a:p>
        </p:txBody>
      </p:sp>
      <p:sp>
        <p:nvSpPr>
          <p:cNvPr id="6" name="Alt Bilgi Yer Tutucusu 5">
            <a:extLst>
              <a:ext uri="{FF2B5EF4-FFF2-40B4-BE49-F238E27FC236}">
                <a16:creationId xmlns:a16="http://schemas.microsoft.com/office/drawing/2014/main" id="{FFB37B12-9A46-404C-A4E8-038EE58B1F4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8A9288B-0EEB-4873-8874-0E5A0E270092}"/>
              </a:ext>
            </a:extLst>
          </p:cNvPr>
          <p:cNvSpPr>
            <a:spLocks noGrp="1"/>
          </p:cNvSpPr>
          <p:nvPr>
            <p:ph type="sldNum" sz="quarter" idx="12"/>
          </p:nvPr>
        </p:nvSpPr>
        <p:spPr/>
        <p:txBody>
          <a:bodyPr/>
          <a:lstStyle/>
          <a:p>
            <a:fld id="{45380813-388E-440B-A44F-F303499E4495}" type="slidenum">
              <a:rPr lang="tr-TR" smtClean="0"/>
              <a:t>‹#›</a:t>
            </a:fld>
            <a:endParaRPr lang="tr-TR"/>
          </a:p>
        </p:txBody>
      </p:sp>
    </p:spTree>
    <p:extLst>
      <p:ext uri="{BB962C8B-B14F-4D97-AF65-F5344CB8AC3E}">
        <p14:creationId xmlns:p14="http://schemas.microsoft.com/office/powerpoint/2010/main" val="33024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D5281C4-B257-4199-9D24-59CD8DE92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A87C687A-22A5-48B2-9FD7-AC33C1666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EB6FCB7-E4AE-4ED4-8F03-DFE012814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BEA3A-6027-473E-B11B-0ECA53035807}" type="datetime1">
              <a:rPr lang="tr-TR" smtClean="0"/>
              <a:t>20.02.2026</a:t>
            </a:fld>
            <a:endParaRPr lang="tr-TR"/>
          </a:p>
        </p:txBody>
      </p:sp>
      <p:sp>
        <p:nvSpPr>
          <p:cNvPr id="5" name="Alt Bilgi Yer Tutucusu 4">
            <a:extLst>
              <a:ext uri="{FF2B5EF4-FFF2-40B4-BE49-F238E27FC236}">
                <a16:creationId xmlns:a16="http://schemas.microsoft.com/office/drawing/2014/main" id="{5F2192DC-7D26-49C7-9672-BABFE8803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263AFE88-629C-4479-AE52-3A322E090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80813-388E-440B-A44F-F303499E4495}" type="slidenum">
              <a:rPr lang="tr-TR" smtClean="0"/>
              <a:t>‹#›</a:t>
            </a:fld>
            <a:endParaRPr lang="tr-TR"/>
          </a:p>
        </p:txBody>
      </p:sp>
    </p:spTree>
    <p:extLst>
      <p:ext uri="{BB962C8B-B14F-4D97-AF65-F5344CB8AC3E}">
        <p14:creationId xmlns:p14="http://schemas.microsoft.com/office/powerpoint/2010/main" val="17081788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5765527-71BB-4ADF-BE6D-F5510BB88DBF}"/>
              </a:ext>
            </a:extLst>
          </p:cNvPr>
          <p:cNvSpPr/>
          <p:nvPr/>
        </p:nvSpPr>
        <p:spPr>
          <a:xfrm>
            <a:off x="476097" y="3136612"/>
            <a:ext cx="6032987" cy="584775"/>
          </a:xfrm>
          <a:prstGeom prst="rect">
            <a:avLst/>
          </a:prstGeom>
        </p:spPr>
        <p:txBody>
          <a:bodyPr wrap="square">
            <a:spAutoFit/>
          </a:bodyPr>
          <a:lstStyle/>
          <a:p>
            <a:r>
              <a:rPr lang="tr-TR" sz="3200" b="1" dirty="0">
                <a:solidFill>
                  <a:schemeClr val="bg1"/>
                </a:solidFill>
              </a:rPr>
              <a:t>PAMUKKALE ÜNİVERSİTESİ</a:t>
            </a:r>
            <a:endParaRPr lang="tr-TR" sz="3200" dirty="0"/>
          </a:p>
        </p:txBody>
      </p:sp>
      <p:sp>
        <p:nvSpPr>
          <p:cNvPr id="3" name="Dikdörtgen 2">
            <a:extLst>
              <a:ext uri="{FF2B5EF4-FFF2-40B4-BE49-F238E27FC236}">
                <a16:creationId xmlns:a16="http://schemas.microsoft.com/office/drawing/2014/main" id="{98332D93-34AB-4D33-B0A6-5B21EF85A91F}"/>
              </a:ext>
            </a:extLst>
          </p:cNvPr>
          <p:cNvSpPr/>
          <p:nvPr/>
        </p:nvSpPr>
        <p:spPr>
          <a:xfrm>
            <a:off x="476096" y="3871666"/>
            <a:ext cx="6032987" cy="461665"/>
          </a:xfrm>
          <a:prstGeom prst="rect">
            <a:avLst/>
          </a:prstGeom>
        </p:spPr>
        <p:txBody>
          <a:bodyPr wrap="square">
            <a:spAutoFit/>
          </a:bodyPr>
          <a:lstStyle/>
          <a:p>
            <a:r>
              <a:rPr lang="tr-TR" sz="2400" b="1" dirty="0">
                <a:solidFill>
                  <a:schemeClr val="bg1"/>
                </a:solidFill>
              </a:rPr>
              <a:t>GENEL SEKRETERLİK</a:t>
            </a:r>
            <a:endParaRPr lang="tr-TR" sz="2400" b="1" dirty="0"/>
          </a:p>
        </p:txBody>
      </p:sp>
    </p:spTree>
    <p:extLst>
      <p:ext uri="{BB962C8B-B14F-4D97-AF65-F5344CB8AC3E}">
        <p14:creationId xmlns:p14="http://schemas.microsoft.com/office/powerpoint/2010/main" val="337967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1054840"/>
            <a:ext cx="9278798" cy="3385542"/>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Bilgi alma ve bilgi verme gibi </a:t>
            </a:r>
            <a:r>
              <a:rPr lang="tr-TR" sz="2000" b="1" dirty="0">
                <a:latin typeface="Times New Roman" panose="02020603050405020304" pitchFamily="18" charset="0"/>
                <a:cs typeface="Times New Roman" panose="02020603050405020304" pitchFamily="18" charset="0"/>
              </a:rPr>
              <a:t>rutin konularda kendi aralarında </a:t>
            </a:r>
            <a:r>
              <a:rPr lang="tr-TR" sz="2000" dirty="0">
                <a:latin typeface="Times New Roman" panose="02020603050405020304" pitchFamily="18" charset="0"/>
                <a:cs typeface="Times New Roman" panose="02020603050405020304" pitchFamily="18" charset="0"/>
              </a:rPr>
              <a:t>yapacakları yazışmalar,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Görev alanlarına giren ve bu Yönerge ile Rektör, Rektör Yardımcısı ve Genel Sekreter tarafından imzalanması öngörülen </a:t>
            </a:r>
            <a:r>
              <a:rPr lang="tr-TR" sz="2000" b="1" dirty="0">
                <a:latin typeface="Times New Roman" panose="02020603050405020304" pitchFamily="18" charset="0"/>
                <a:cs typeface="Times New Roman" panose="02020603050405020304" pitchFamily="18" charset="0"/>
              </a:rPr>
              <a:t>yazılar dışındaki yazılar</a:t>
            </a:r>
            <a:r>
              <a:rPr lang="tr-TR" sz="20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Birimlerde görevli personelin yıllık, mazeret (657 sayılı Devlet Memurları Kanununun 104/c bendi hariç), hastalık ve refakat izni onayları, </a:t>
            </a:r>
          </a:p>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Harcama yetkililiğinden kaynaklanan yazı ve onaylar</a:t>
            </a:r>
            <a:r>
              <a:rPr lang="tr-TR" sz="20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Birimlerinde görevli personelin talebi üzerine Pusula Bilgi Sisteminden alınacak </a:t>
            </a:r>
            <a:r>
              <a:rPr lang="tr-TR" sz="2000" b="1" dirty="0">
                <a:latin typeface="Times New Roman" panose="02020603050405020304" pitchFamily="18" charset="0"/>
                <a:cs typeface="Times New Roman" panose="02020603050405020304" pitchFamily="18" charset="0"/>
              </a:rPr>
              <a:t>çalışma belgesinin </a:t>
            </a:r>
            <a:r>
              <a:rPr lang="tr-TR" sz="2000" dirty="0">
                <a:latin typeface="Times New Roman" panose="02020603050405020304" pitchFamily="18" charset="0"/>
                <a:cs typeface="Times New Roman" panose="02020603050405020304" pitchFamily="18" charset="0"/>
              </a:rPr>
              <a:t>imzalanması,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Rektör ve Genel Sekreter tarafından verilen diğer görevlere ait yazılar. </a:t>
            </a:r>
          </a:p>
          <a:p>
            <a:pPr marL="285750" indent="-285750">
              <a:buFont typeface="Arial" panose="020B0604020202020204" pitchFamily="34" charset="0"/>
              <a:buChar char="•"/>
            </a:pPr>
            <a:endParaRPr lang="tr-TR" sz="1400" dirty="0">
              <a:cs typeface="Arial" panose="020B0604020202020204" pitchFamily="34"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10</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59799" y="6430324"/>
            <a:ext cx="209126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4876800" y="-72305"/>
            <a:ext cx="2438400" cy="646331"/>
          </a:xfrm>
          <a:prstGeom prst="rect">
            <a:avLst/>
          </a:prstGeom>
          <a:noFill/>
        </p:spPr>
        <p:txBody>
          <a:bodyPr wrap="square" rtlCol="0">
            <a:spAutoFit/>
          </a:bodyPr>
          <a:lstStyle/>
          <a:p>
            <a:pPr algn="ctr"/>
            <a:r>
              <a:rPr lang="tr-TR" b="1" dirty="0">
                <a:solidFill>
                  <a:schemeClr val="bg1"/>
                </a:solidFill>
              </a:rPr>
              <a:t>Daire Başkanlıklarının Yapacağı Yazışmalar</a:t>
            </a:r>
          </a:p>
        </p:txBody>
      </p:sp>
    </p:spTree>
    <p:extLst>
      <p:ext uri="{BB962C8B-B14F-4D97-AF65-F5344CB8AC3E}">
        <p14:creationId xmlns:p14="http://schemas.microsoft.com/office/powerpoint/2010/main" val="154648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1054840"/>
            <a:ext cx="9278798" cy="4924425"/>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Rektörlük Makamına hitaben yazılacak yazılar,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Rektör onayını gerektirmeyen bilimsel araştırmaya yönelik izin yazıları,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Harcama yetkililiğinden kaynaklanan yazı ve onaylar,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Fakülte/Enstitü/Yüksekokul/Meslek Yüksekokul/Uygulama ve Araştırma Merkezi Müdürlüklerinde görevli öğretim elemanları ile Fakülte/Enstitü/Yüksekokul/Meslek Yüksekokulu Sekreterlerinin yıllık, hastalık, refakat ve mazeret (657 sayılı Devlet Memurları Kanununun 104/c bendi hariç) izni onayları,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2547 sayılı Yükseköğretim Kanununun 39’uncu maddesine göre 7 güne kadar olan yolluksuz görevlendirme onayları,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Soruşturma açılması, yürütülmesi, sonuçlandırılması ile ilgili onay ve yazılar,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Döner sermaye faaliyetleri ile ilgili olarak Birimlerden gelen öğretim elemanı talep ve görevlendirme yazıları,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Dekan Yardımcısı ve Enstitü/Yüksekokul/Meslek Yüksekokulu Müdür Yardımcısı ataması ile Uygulama ve Araştırma Merkezi Müdür Yardımcısı görevlendirme onayları</a:t>
            </a:r>
          </a:p>
          <a:p>
            <a:pPr marL="285750" indent="-285750">
              <a:buFont typeface="Arial" panose="020B0604020202020204" pitchFamily="34" charset="0"/>
              <a:buChar char="•"/>
            </a:pPr>
            <a:endParaRPr lang="tr-TR" sz="1400" dirty="0">
              <a:cs typeface="Arial" panose="020B0604020202020204" pitchFamily="34"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11</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59799" y="6430324"/>
            <a:ext cx="209126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2082800" y="-72305"/>
            <a:ext cx="8051800" cy="646331"/>
          </a:xfrm>
          <a:prstGeom prst="rect">
            <a:avLst/>
          </a:prstGeom>
          <a:noFill/>
        </p:spPr>
        <p:txBody>
          <a:bodyPr wrap="square" rtlCol="0">
            <a:spAutoFit/>
          </a:bodyPr>
          <a:lstStyle/>
          <a:p>
            <a:pPr algn="ctr"/>
            <a:r>
              <a:rPr lang="tr-TR" b="1" dirty="0">
                <a:solidFill>
                  <a:schemeClr val="bg1"/>
                </a:solidFill>
              </a:rPr>
              <a:t>Dekan, Enstitü/Yüksekokul/Meslek Yüksekokulu/Uygulama ve Araştırma Merkezi Müdürleri tarafından imzalanacak yazılar ve verilecek onaylar</a:t>
            </a:r>
          </a:p>
        </p:txBody>
      </p:sp>
    </p:spTree>
    <p:extLst>
      <p:ext uri="{BB962C8B-B14F-4D97-AF65-F5344CB8AC3E}">
        <p14:creationId xmlns:p14="http://schemas.microsoft.com/office/powerpoint/2010/main" val="395920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10935" y="841105"/>
            <a:ext cx="9278798" cy="5539978"/>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Öğrencinin talebi üzerine verilecek mezun olduğunu gösterir yazı,</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Öğrencilerin mevzuatta zorunlu olan sınavları hakkında görevlendirilecek jürilerin bağlı olduğu üniversiteler ile yapılan yazışmalar,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Öğretim elemanı ders görevlendirmeleri için Üniversite Birimlerine yazılacak yazılar,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Tebrik ve teşekkür yazıları</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Kurulların kararlarının bildirilmesine ilişkin yazılar</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Birimde görevli akademik ve idari personel ile öğrencilerin talebi üzerine ilgili makama verilmek üzere yazılan yazılar,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Birimlere ve diğer üniversitelere lisansüstü eğitime ilişkin jüri görevlendirme (yeterlik, tez izleme, tez savunma vb.) yazıları,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Birimlerinde görevli personelin görevden ayrılış ve başlayışlarının ilgili Birimlere bildirilmesine dair yazılar,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Birimlerinde görevli akademik personel ile Fakülte/Yüksekokul/Meslek Yüksekokulu/Enstitü Sekreterinin talebi üzerine Pusula Bilgi Sisteminden alınacak çalışma belgesi,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Bu Yönerge uyarınca Rektör ve Rektör Yardımcısı imzasıyla yazılan yazılar dışında kalan rutin veya ivedi yazılar. </a:t>
            </a:r>
          </a:p>
          <a:p>
            <a:pPr marL="285750" indent="-285750">
              <a:buFont typeface="Arial" panose="020B0604020202020204" pitchFamily="34" charset="0"/>
              <a:buChar char="•"/>
            </a:pPr>
            <a:endParaRPr lang="tr-TR" sz="1400" dirty="0">
              <a:cs typeface="Arial" panose="020B0604020202020204" pitchFamily="34"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12</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59799" y="6430324"/>
            <a:ext cx="209126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2082800" y="-72305"/>
            <a:ext cx="8051800" cy="646331"/>
          </a:xfrm>
          <a:prstGeom prst="rect">
            <a:avLst/>
          </a:prstGeom>
          <a:noFill/>
        </p:spPr>
        <p:txBody>
          <a:bodyPr wrap="square" rtlCol="0">
            <a:spAutoFit/>
          </a:bodyPr>
          <a:lstStyle/>
          <a:p>
            <a:pPr algn="ctr"/>
            <a:r>
              <a:rPr lang="tr-TR" b="1" dirty="0">
                <a:solidFill>
                  <a:schemeClr val="bg1"/>
                </a:solidFill>
              </a:rPr>
              <a:t>Dekan, Enstitü/Yüksekokul/Meslek Yüksekokulu/Uygulama ve Araştırma Merkezi Müdürleri tarafından imzalanacak yazılar ve verilecek onaylar</a:t>
            </a:r>
          </a:p>
        </p:txBody>
      </p:sp>
    </p:spTree>
    <p:extLst>
      <p:ext uri="{BB962C8B-B14F-4D97-AF65-F5344CB8AC3E}">
        <p14:creationId xmlns:p14="http://schemas.microsoft.com/office/powerpoint/2010/main" val="3552650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634735" y="1095105"/>
            <a:ext cx="9278798" cy="2154436"/>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t>Birimlerinde görevli idari personelin yıllık, mazeret, hastalık ve refakat izinlerinin teklifleri,</a:t>
            </a:r>
          </a:p>
          <a:p>
            <a:pPr marL="285750" indent="-285750" algn="just">
              <a:buFont typeface="Arial" panose="020B0604020202020204" pitchFamily="34" charset="0"/>
              <a:buChar char="•"/>
            </a:pPr>
            <a:r>
              <a:rPr lang="tr-TR" sz="2000" dirty="0"/>
              <a:t>Öğrenci belgesi ve not durum çizelgesinin imzalanması,</a:t>
            </a:r>
          </a:p>
          <a:p>
            <a:pPr marL="285750" indent="-285750" algn="just">
              <a:buFont typeface="Arial" panose="020B0604020202020204" pitchFamily="34" charset="0"/>
              <a:buChar char="•"/>
            </a:pPr>
            <a:r>
              <a:rPr lang="tr-TR" sz="2000" dirty="0"/>
              <a:t>Birimlerinde görevli idari personelin talebi üzerine Pusula Bilgi Sisteminden alınacak çalışma belgesinin imzalanması, </a:t>
            </a:r>
          </a:p>
          <a:p>
            <a:pPr marL="285750" indent="-285750" algn="just">
              <a:buFont typeface="Arial" panose="020B0604020202020204" pitchFamily="34" charset="0"/>
              <a:buChar char="•"/>
            </a:pPr>
            <a:r>
              <a:rPr lang="tr-TR" sz="2000" dirty="0"/>
              <a:t>Dekan/Müdür tarafından verilen diğer görevlere dair yazı ve onaylar. </a:t>
            </a:r>
          </a:p>
          <a:p>
            <a:pPr marL="285750" indent="-285750">
              <a:buFont typeface="Arial" panose="020B0604020202020204" pitchFamily="34" charset="0"/>
              <a:buChar char="•"/>
            </a:pPr>
            <a:endParaRPr lang="tr-TR" sz="1400" dirty="0">
              <a:cs typeface="Arial" panose="020B0604020202020204" pitchFamily="34"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13</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59799" y="6430324"/>
            <a:ext cx="209126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2082800" y="-72305"/>
            <a:ext cx="8051800" cy="646331"/>
          </a:xfrm>
          <a:prstGeom prst="rect">
            <a:avLst/>
          </a:prstGeom>
          <a:noFill/>
        </p:spPr>
        <p:txBody>
          <a:bodyPr wrap="square" rtlCol="0">
            <a:spAutoFit/>
          </a:bodyPr>
          <a:lstStyle/>
          <a:p>
            <a:pPr algn="ctr"/>
            <a:r>
              <a:rPr lang="tr-TR" b="1" dirty="0">
                <a:solidFill>
                  <a:schemeClr val="bg1"/>
                </a:solidFill>
              </a:rPr>
              <a:t>Fakülte/Enstitü/Yüksekokul/Meslek Yüksekokulu Sekreteri tarafından imzalanacak yazılar ile verilecek onaylar </a:t>
            </a:r>
          </a:p>
        </p:txBody>
      </p:sp>
    </p:spTree>
    <p:extLst>
      <p:ext uri="{BB962C8B-B14F-4D97-AF65-F5344CB8AC3E}">
        <p14:creationId xmlns:p14="http://schemas.microsoft.com/office/powerpoint/2010/main" val="891068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1054840"/>
            <a:ext cx="9278798" cy="5047536"/>
          </a:xfrm>
          <a:prstGeom prst="rect">
            <a:avLst/>
          </a:prstGeom>
          <a:noFill/>
        </p:spPr>
        <p:txBody>
          <a:bodyPr wrap="square" rtlCol="0">
            <a:spAutoFit/>
          </a:bodyPr>
          <a:lstStyle/>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4982 sayılı Bilgi Edinme Hakkı Kanunu </a:t>
            </a:r>
            <a:r>
              <a:rPr lang="tr-TR" dirty="0">
                <a:latin typeface="Times New Roman" panose="02020603050405020304" pitchFamily="18" charset="0"/>
                <a:cs typeface="Times New Roman" panose="02020603050405020304" pitchFamily="18" charset="0"/>
              </a:rPr>
              <a:t>gereğince Birimlere yapılacak başvurulara verilecek cevaplar Birimler tarafından Basın ve Halkla İlişkiler Müdürlüğüne iletilip, cevapların kişisel verilerin korunmasına ilişkin mevzuat ve ilgili diğer mevzuat hükümleri uyarınca Basın ve Halkla İlişkiler Müdürlüğü aracılığıyla değerlendirilip yanıt verilmesi temin edilecektir.</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Cumhurbaşkanlığı İletişim Merkezinden gelen başvurular Cumhurbaşkanlığı İletişim Merkezi Yönetmeliği hükümlerine göre cevaplandırılır. </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Birimler, </a:t>
            </a:r>
            <a:r>
              <a:rPr lang="tr-TR" b="1" dirty="0">
                <a:latin typeface="Times New Roman" panose="02020603050405020304" pitchFamily="18" charset="0"/>
                <a:cs typeface="Times New Roman" panose="02020603050405020304" pitchFamily="18" charset="0"/>
              </a:rPr>
              <a:t>3071 sayılı Dilekçe</a:t>
            </a:r>
            <a:r>
              <a:rPr lang="tr-TR" dirty="0">
                <a:latin typeface="Times New Roman" panose="02020603050405020304" pitchFamily="18" charset="0"/>
                <a:cs typeface="Times New Roman" panose="02020603050405020304" pitchFamily="18" charset="0"/>
              </a:rPr>
              <a:t> Hakkının Kullanılmasına Dair Kanunu uyarınca kendi görev alanlarına giren konularla ilgili başvuruları doğrudan kabul etmeye, kaydını yaparak konuyu incelemeye ve cevaplandırmaya yetkilidirler. </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3071 Sayılı Dilekçe Hakkının Kullanılmasına Dair Kanun uyarınca, kendisine başvurulan Yetkili, konunun incelenmesini ve çözümünü kendi yetkisi dışında görürse, </a:t>
            </a:r>
            <a:r>
              <a:rPr lang="tr-TR" b="1" dirty="0">
                <a:latin typeface="Times New Roman" panose="02020603050405020304" pitchFamily="18" charset="0"/>
                <a:cs typeface="Times New Roman" panose="02020603050405020304" pitchFamily="18" charset="0"/>
              </a:rPr>
              <a:t>dilekçeler Genel Sekreterliğe sunulacaktır. </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Doğrudan Rektörlük Makamına yapılan yazılı başvurular, bir özellik arz etmediği, Rektör veya Rektör Yardımcıları tarafından görülmesinde bir zorunluluk olmadığı, bir ihbar ya da şikâyeti kapsamadığı takdirde, Yazı İşleri Müdürlüğünce kaydı yapılıp, ilgili Birimin adı dilekçe üzerine yazılmak suretiyle, dilekçenin ilgili Birime gönderilmesi sağlanacaktır. Bu şekilde ilgili Birime giden dilekçeler Birimlerce işleme konulacak ve bu madde uyarınca cevaplandırılacaktır. </a:t>
            </a: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14</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08999" y="6424028"/>
            <a:ext cx="222383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4876800" y="-72305"/>
            <a:ext cx="2438400" cy="646331"/>
          </a:xfrm>
          <a:prstGeom prst="rect">
            <a:avLst/>
          </a:prstGeom>
          <a:noFill/>
        </p:spPr>
        <p:txBody>
          <a:bodyPr wrap="square" rtlCol="0">
            <a:spAutoFit/>
          </a:bodyPr>
          <a:lstStyle/>
          <a:p>
            <a:pPr algn="ctr"/>
            <a:r>
              <a:rPr lang="tr-TR" b="1" dirty="0">
                <a:solidFill>
                  <a:schemeClr val="bg1"/>
                </a:solidFill>
              </a:rPr>
              <a:t>Bilgi Edinme, Müracaat Ve Şikâyet Başvuruları</a:t>
            </a:r>
          </a:p>
        </p:txBody>
      </p:sp>
    </p:spTree>
    <p:extLst>
      <p:ext uri="{BB962C8B-B14F-4D97-AF65-F5344CB8AC3E}">
        <p14:creationId xmlns:p14="http://schemas.microsoft.com/office/powerpoint/2010/main" val="342007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865441"/>
            <a:ext cx="9278798" cy="5601533"/>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RESMİ YAZIŞMALARDA UYGULANACAK</a:t>
            </a:r>
            <a:endParaRPr lang="tr-TR" dirty="0">
              <a:latin typeface="Times New Roman" panose="02020603050405020304" pitchFamily="18" charset="0"/>
              <a:cs typeface="Times New Roman" panose="02020603050405020304" pitchFamily="18" charset="0"/>
            </a:endParaRPr>
          </a:p>
          <a:p>
            <a:pPr algn="ctr"/>
            <a:r>
              <a:rPr lang="tr-TR" b="1" dirty="0">
                <a:latin typeface="Times New Roman" panose="02020603050405020304" pitchFamily="18" charset="0"/>
                <a:cs typeface="Times New Roman" panose="02020603050405020304" pitchFamily="18" charset="0"/>
              </a:rPr>
              <a:t>USUL VE ESASLAR HAKKINDA YÖNETMELİK</a:t>
            </a:r>
            <a:endParaRPr lang="tr-TR"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Madde 14/4. Fıkra</a:t>
            </a:r>
            <a:r>
              <a:rPr lang="tr-TR" dirty="0">
                <a:latin typeface="Times New Roman" panose="02020603050405020304" pitchFamily="18" charset="0"/>
                <a:cs typeface="Times New Roman" panose="02020603050405020304" pitchFamily="18" charset="0"/>
              </a:rPr>
              <a:t>: Bağlı, ilgili veya ilişkili idarelere gönderilecek belgeler doğrudan o idareye gönderilebilir. Ancak idarenin bağlı veya ilgili olduğu idarenin bilgi sahibi olmasının gerekli görüldüğü durumlarda belge, söz konusu bağlı veya ilgili olunan idare aracılığıyla gönderilir. </a:t>
            </a: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Madde 14/5</a:t>
            </a:r>
            <a:r>
              <a:rPr lang="tr-TR" dirty="0">
                <a:latin typeface="Times New Roman" panose="02020603050405020304" pitchFamily="18" charset="0"/>
                <a:cs typeface="Times New Roman" panose="02020603050405020304" pitchFamily="18" charset="0"/>
              </a:rPr>
              <a:t>: Mülki idareye veya dış temsilciliğe bağlı teşkilatlarda ilk satıra bağlı olunan mülki idarenin veya dış temsilciliğin adı büyük harflerle, ikinci satıra ilgili birimin adı ilk harfleri büyük diğerleri küçük harflerle ortalanarak parantez içerisinde yazılır. </a:t>
            </a: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Madde 16/12-a</a:t>
            </a:r>
            <a:r>
              <a:rPr lang="tr-TR" dirty="0">
                <a:latin typeface="Times New Roman" panose="02020603050405020304" pitchFamily="18" charset="0"/>
                <a:cs typeface="Times New Roman" panose="02020603050405020304" pitchFamily="18" charset="0"/>
              </a:rPr>
              <a:t>: Yazışma yapan makamlar arasındaki hiyerarşi yönünden alt makamlara “… rica ederim.”, üst ve aynı düzeydeki makamlara “… arz ederim.” ibaresiyle bitirilir.</a:t>
            </a: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Madde 16/12-b: </a:t>
            </a:r>
            <a:r>
              <a:rPr lang="tr-TR" dirty="0">
                <a:latin typeface="Times New Roman" panose="02020603050405020304" pitchFamily="18" charset="0"/>
                <a:cs typeface="Times New Roman" panose="02020603050405020304" pitchFamily="18" charset="0"/>
              </a:rPr>
              <a:t>Üst, aynı düzey ve alt makamlara birlikte dağıtımlı olarak yapılan yazışmalar “… arz ve rica ederim.” veya “… arz/rica ederim.” ibaresiyle bitirilir.</a:t>
            </a: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Madde 16/12-c: </a:t>
            </a:r>
            <a:r>
              <a:rPr lang="tr-TR" dirty="0">
                <a:latin typeface="Times New Roman" panose="02020603050405020304" pitchFamily="18" charset="0"/>
                <a:cs typeface="Times New Roman" panose="02020603050405020304" pitchFamily="18" charset="0"/>
              </a:rPr>
              <a:t>Muhatap kısmında ikinci satırda parantez içerisinde birim veya idare ismi belirtilen yazışmalar, birinci satırda yer alan muhatap idare dikkate alınarak arz veya rica ibarelerinden uygun olanı ile bitirilir.</a:t>
            </a: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Madde 16/12-d: </a:t>
            </a:r>
            <a:r>
              <a:rPr lang="tr-TR" dirty="0">
                <a:latin typeface="Times New Roman" panose="02020603050405020304" pitchFamily="18" charset="0"/>
                <a:cs typeface="Times New Roman" panose="02020603050405020304" pitchFamily="18" charset="0"/>
              </a:rPr>
              <a:t>Belge, imza yetkisini devreden makam adına imzalandığında, yetkiyi devreden makamın hiyerarşik durumu dikkate alınarak arz veya rica ibarelerinden uygun olanı ile bitirilir.</a:t>
            </a:r>
            <a:endParaRPr lang="tr-TR"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15</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08999" y="6424028"/>
            <a:ext cx="222383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4876800" y="-72305"/>
            <a:ext cx="2667000" cy="646331"/>
          </a:xfrm>
          <a:prstGeom prst="rect">
            <a:avLst/>
          </a:prstGeom>
          <a:noFill/>
        </p:spPr>
        <p:txBody>
          <a:bodyPr wrap="square" rtlCol="0">
            <a:spAutoFit/>
          </a:bodyPr>
          <a:lstStyle/>
          <a:p>
            <a:pPr algn="ctr"/>
            <a:r>
              <a:rPr lang="tr-TR" b="1" dirty="0">
                <a:solidFill>
                  <a:schemeClr val="bg1"/>
                </a:solidFill>
              </a:rPr>
              <a:t>Resmi Yazışmalarda Dikkat Edilecek Hususlar</a:t>
            </a:r>
          </a:p>
        </p:txBody>
      </p:sp>
    </p:spTree>
    <p:extLst>
      <p:ext uri="{BB962C8B-B14F-4D97-AF65-F5344CB8AC3E}">
        <p14:creationId xmlns:p14="http://schemas.microsoft.com/office/powerpoint/2010/main" val="4148717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865441"/>
            <a:ext cx="9278798" cy="3493264"/>
          </a:xfrm>
          <a:prstGeom prst="rect">
            <a:avLst/>
          </a:prstGeom>
          <a:noFill/>
        </p:spPr>
        <p:txBody>
          <a:bodyPr wrap="square" rtlCol="0">
            <a:spAutoFit/>
          </a:bodyPr>
          <a:lstStyle/>
          <a:p>
            <a:pPr algn="ctr"/>
            <a:r>
              <a:rPr lang="tr-TR" sz="1700" b="1" dirty="0">
                <a:latin typeface="Times New Roman" panose="02020603050405020304" pitchFamily="18" charset="0"/>
                <a:cs typeface="Times New Roman" panose="02020603050405020304" pitchFamily="18" charset="0"/>
              </a:rPr>
              <a:t>RESMİ YAZIŞMALARDA UYGULANACAK</a:t>
            </a:r>
            <a:endParaRPr lang="tr-TR" sz="1700" dirty="0">
              <a:latin typeface="Times New Roman" panose="02020603050405020304" pitchFamily="18" charset="0"/>
              <a:cs typeface="Times New Roman" panose="02020603050405020304" pitchFamily="18" charset="0"/>
            </a:endParaRPr>
          </a:p>
          <a:p>
            <a:pPr algn="ctr"/>
            <a:r>
              <a:rPr lang="tr-TR" sz="1700" b="1" dirty="0">
                <a:latin typeface="Times New Roman" panose="02020603050405020304" pitchFamily="18" charset="0"/>
                <a:cs typeface="Times New Roman" panose="02020603050405020304" pitchFamily="18" charset="0"/>
              </a:rPr>
              <a:t>USUL VE ESASLAR HAKKINDA YÖNETMELİK</a:t>
            </a:r>
            <a:endParaRPr lang="tr-TR" sz="17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tr-TR" sz="1700" b="1" dirty="0">
                <a:latin typeface="Times New Roman" panose="02020603050405020304" pitchFamily="18" charset="0"/>
                <a:cs typeface="Times New Roman" panose="02020603050405020304" pitchFamily="18" charset="0"/>
              </a:rPr>
              <a:t>Madde 17/7</a:t>
            </a:r>
            <a:r>
              <a:rPr lang="tr-TR" sz="1700" dirty="0">
                <a:latin typeface="Times New Roman" panose="02020603050405020304" pitchFamily="18" charset="0"/>
                <a:cs typeface="Times New Roman" panose="02020603050405020304" pitchFamily="18" charset="0"/>
              </a:rPr>
              <a:t>: İdareler arası yazışmalarda belgeyi imzalayacak olan makam, muhatap idarenin ast-üst ilişkisi, </a:t>
            </a:r>
            <a:r>
              <a:rPr lang="tr-TR" sz="1700" b="1" dirty="0">
                <a:latin typeface="Times New Roman" panose="02020603050405020304" pitchFamily="18" charset="0"/>
                <a:cs typeface="Times New Roman" panose="02020603050405020304" pitchFamily="18" charset="0"/>
              </a:rPr>
              <a:t>belgenin içeriği ve önem derecesi dikkate alınarak </a:t>
            </a:r>
            <a:r>
              <a:rPr lang="tr-TR" sz="1700" dirty="0">
                <a:latin typeface="Times New Roman" panose="02020603050405020304" pitchFamily="18" charset="0"/>
                <a:cs typeface="Times New Roman" panose="02020603050405020304" pitchFamily="18" charset="0"/>
              </a:rPr>
              <a:t>hazırlanacak olan ve yetkili makamlarca uygun görülen </a:t>
            </a:r>
            <a:r>
              <a:rPr lang="tr-TR" sz="1700" b="1" dirty="0">
                <a:latin typeface="Times New Roman" panose="02020603050405020304" pitchFamily="18" charset="0"/>
                <a:cs typeface="Times New Roman" panose="02020603050405020304" pitchFamily="18" charset="0"/>
              </a:rPr>
              <a:t>imza yetkileri ve/veya yetki devri yönergesine göre seçilir</a:t>
            </a:r>
            <a:r>
              <a:rPr lang="tr-TR" sz="17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1700" b="1" dirty="0">
                <a:latin typeface="Times New Roman" panose="02020603050405020304" pitchFamily="18" charset="0"/>
                <a:cs typeface="Times New Roman" panose="02020603050405020304" pitchFamily="18" charset="0"/>
              </a:rPr>
              <a:t>Madde 17/9: </a:t>
            </a:r>
            <a:r>
              <a:rPr lang="tr-TR" sz="1700" dirty="0">
                <a:latin typeface="Times New Roman" panose="02020603050405020304" pitchFamily="18" charset="0"/>
                <a:cs typeface="Times New Roman" panose="02020603050405020304" pitchFamily="18" charset="0"/>
              </a:rPr>
              <a:t>Belgeyi imza yetkisi devredilen makam imzaladığında, imzalayanın adı ve soyadı birinci satıra, yetki devreden makamı gösteren “Bakan a.”, “İdari İşler Başkanı a.”, “Vali a.”, “Belediye Başkanı a.” “Başkan a.” “Genel Müdür a.” veya “</a:t>
            </a:r>
            <a:r>
              <a:rPr lang="tr-TR" sz="1700" b="1" dirty="0">
                <a:latin typeface="Times New Roman" panose="02020603050405020304" pitchFamily="18" charset="0"/>
                <a:cs typeface="Times New Roman" panose="02020603050405020304" pitchFamily="18" charset="0"/>
              </a:rPr>
              <a:t>Rektör a.</a:t>
            </a:r>
            <a:r>
              <a:rPr lang="tr-TR" sz="1700" dirty="0">
                <a:latin typeface="Times New Roman" panose="02020603050405020304" pitchFamily="18" charset="0"/>
                <a:cs typeface="Times New Roman" panose="02020603050405020304" pitchFamily="18" charset="0"/>
              </a:rPr>
              <a:t>” biçimindeki ibare ikinci satıra, imzalayan makamın unvanı ise üçüncü satıra yazılır. </a:t>
            </a:r>
            <a:r>
              <a:rPr lang="tr-TR" sz="1700" b="1" dirty="0">
                <a:latin typeface="Times New Roman" panose="02020603050405020304" pitchFamily="18" charset="0"/>
                <a:cs typeface="Times New Roman" panose="02020603050405020304" pitchFamily="18" charset="0"/>
              </a:rPr>
              <a:t>İdare birimleri arasındaki iç yazışmalarda yetki devredenin unvanı kullanılmaz.</a:t>
            </a:r>
          </a:p>
          <a:p>
            <a:pPr marL="285750" indent="-285750" algn="just">
              <a:buFont typeface="Arial" panose="020B0604020202020204" pitchFamily="34" charset="0"/>
              <a:buChar char="•"/>
            </a:pPr>
            <a:r>
              <a:rPr lang="tr-TR" sz="1700" b="1" dirty="0">
                <a:latin typeface="Times New Roman" panose="02020603050405020304" pitchFamily="18" charset="0"/>
                <a:cs typeface="Times New Roman" panose="02020603050405020304" pitchFamily="18" charset="0"/>
              </a:rPr>
              <a:t>Madde 17/10:</a:t>
            </a:r>
            <a:r>
              <a:rPr lang="tr-TR" sz="1700" dirty="0">
                <a:latin typeface="Times New Roman" panose="02020603050405020304" pitchFamily="18" charset="0"/>
                <a:cs typeface="Times New Roman" panose="02020603050405020304" pitchFamily="18" charset="0"/>
              </a:rPr>
              <a:t> Belge vekâleten imzalandığında, imzalayanın adı ve soyadı birinci satıra, vekâlet olunan makam “Genel Müdür V.”, “Başkan V.”, “Belediye Başkan V.” “</a:t>
            </a:r>
            <a:r>
              <a:rPr lang="tr-TR" sz="1700" b="1" dirty="0">
                <a:latin typeface="Times New Roman" panose="02020603050405020304" pitchFamily="18" charset="0"/>
                <a:cs typeface="Times New Roman" panose="02020603050405020304" pitchFamily="18" charset="0"/>
              </a:rPr>
              <a:t>Rektör V.</a:t>
            </a:r>
            <a:r>
              <a:rPr lang="tr-TR" sz="1700" dirty="0">
                <a:latin typeface="Times New Roman" panose="02020603050405020304" pitchFamily="18" charset="0"/>
                <a:cs typeface="Times New Roman" panose="02020603050405020304" pitchFamily="18" charset="0"/>
              </a:rPr>
              <a:t>” veya “</a:t>
            </a:r>
            <a:r>
              <a:rPr lang="tr-TR" sz="1700" b="1" dirty="0">
                <a:latin typeface="Times New Roman" panose="02020603050405020304" pitchFamily="18" charset="0"/>
                <a:cs typeface="Times New Roman" panose="02020603050405020304" pitchFamily="18" charset="0"/>
              </a:rPr>
              <a:t>Dekan V.</a:t>
            </a:r>
            <a:r>
              <a:rPr lang="tr-TR" sz="1700" dirty="0">
                <a:latin typeface="Times New Roman" panose="02020603050405020304" pitchFamily="18" charset="0"/>
                <a:cs typeface="Times New Roman" panose="02020603050405020304" pitchFamily="18" charset="0"/>
              </a:rPr>
              <a:t>” biçiminde ikinci satıra yazılır.</a:t>
            </a: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16</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08999" y="6424028"/>
            <a:ext cx="222383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4876800" y="-72305"/>
            <a:ext cx="2616200" cy="646331"/>
          </a:xfrm>
          <a:prstGeom prst="rect">
            <a:avLst/>
          </a:prstGeom>
          <a:noFill/>
        </p:spPr>
        <p:txBody>
          <a:bodyPr wrap="square" rtlCol="0">
            <a:spAutoFit/>
          </a:bodyPr>
          <a:lstStyle/>
          <a:p>
            <a:pPr algn="ctr"/>
            <a:r>
              <a:rPr lang="tr-TR" b="1" dirty="0">
                <a:solidFill>
                  <a:schemeClr val="bg1"/>
                </a:solidFill>
              </a:rPr>
              <a:t>Resmi Yazışmalarda Dikkat Edilecek Hususlar</a:t>
            </a:r>
          </a:p>
        </p:txBody>
      </p:sp>
    </p:spTree>
    <p:extLst>
      <p:ext uri="{BB962C8B-B14F-4D97-AF65-F5344CB8AC3E}">
        <p14:creationId xmlns:p14="http://schemas.microsoft.com/office/powerpoint/2010/main" val="2764315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865441"/>
            <a:ext cx="9278798" cy="5078313"/>
          </a:xfrm>
          <a:prstGeom prst="rect">
            <a:avLst/>
          </a:prstGeom>
          <a:noFill/>
        </p:spPr>
        <p:txBody>
          <a:bodyPr wrap="square" rtlCol="0">
            <a:spAutoFit/>
          </a:bodyPr>
          <a:lstStyle/>
          <a:p>
            <a:pPr algn="ctr"/>
            <a:r>
              <a:rPr lang="tr-TR" b="1" dirty="0">
                <a:latin typeface="Times New Roman" panose="02020603050405020304" pitchFamily="18" charset="0"/>
                <a:cs typeface="Times New Roman" panose="02020603050405020304" pitchFamily="18" charset="0"/>
              </a:rPr>
              <a:t>Cumhurbaşkanlığı Resmi Yazışmalarda Uygulanacak Usul ve Esaslar Hakkında </a:t>
            </a:r>
          </a:p>
          <a:p>
            <a:pPr algn="ctr"/>
            <a:r>
              <a:rPr lang="tr-TR" b="1" dirty="0">
                <a:latin typeface="Times New Roman" panose="02020603050405020304" pitchFamily="18" charset="0"/>
                <a:cs typeface="Times New Roman" panose="02020603050405020304" pitchFamily="18" charset="0"/>
              </a:rPr>
              <a:t>Yönetmelik Kılavuzu</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İdare içinde hiyerarşi yönünden aynı düzeyde yer alan birimler arasında yapılan yazışmalar, “</a:t>
            </a:r>
            <a:r>
              <a:rPr lang="tr-TR" b="1" dirty="0">
                <a:latin typeface="Times New Roman" panose="02020603050405020304" pitchFamily="18" charset="0"/>
                <a:cs typeface="Times New Roman" panose="02020603050405020304" pitchFamily="18" charset="0"/>
              </a:rPr>
              <a:t>Arz ederim.</a:t>
            </a:r>
            <a:r>
              <a:rPr lang="tr-TR" dirty="0">
                <a:latin typeface="Times New Roman" panose="02020603050405020304" pitchFamily="18" charset="0"/>
                <a:cs typeface="Times New Roman" panose="02020603050405020304" pitchFamily="18" charset="0"/>
              </a:rPr>
              <a:t>” ibaresiyle bitirilmelidir. (</a:t>
            </a:r>
            <a:r>
              <a:rPr lang="tr-TR" b="1" dirty="0">
                <a:latin typeface="Times New Roman" panose="02020603050405020304" pitchFamily="18" charset="0"/>
                <a:cs typeface="Times New Roman" panose="02020603050405020304" pitchFamily="18" charset="0"/>
              </a:rPr>
              <a:t>Örneğin; Teftiş Kurulu Başkanlığı – Personel Genel Müdürlüğü vb.</a:t>
            </a:r>
            <a:r>
              <a:rPr lang="tr-TR"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Resmî yazışmaların metin sonunda kullanılan “arz” ve “rica” ibarelerinin belirlenmesinde muhatap idare üst yöneticisinin </a:t>
            </a:r>
            <a:r>
              <a:rPr lang="tr-TR" b="1" dirty="0">
                <a:latin typeface="Times New Roman" panose="02020603050405020304" pitchFamily="18" charset="0"/>
                <a:cs typeface="Times New Roman" panose="02020603050405020304" pitchFamily="18" charset="0"/>
              </a:rPr>
              <a:t>ek göstergesinin</a:t>
            </a:r>
            <a:r>
              <a:rPr lang="tr-TR" dirty="0">
                <a:latin typeface="Times New Roman" panose="02020603050405020304" pitchFamily="18" charset="0"/>
                <a:cs typeface="Times New Roman" panose="02020603050405020304" pitchFamily="18" charset="0"/>
              </a:rPr>
              <a:t>, </a:t>
            </a:r>
            <a:r>
              <a:rPr lang="tr-TR" b="1" dirty="0">
                <a:latin typeface="Times New Roman" panose="02020603050405020304" pitchFamily="18" charset="0"/>
                <a:cs typeface="Times New Roman" panose="02020603050405020304" pitchFamily="18" charset="0"/>
              </a:rPr>
              <a:t>protokolün</a:t>
            </a:r>
            <a:r>
              <a:rPr lang="tr-TR" dirty="0">
                <a:latin typeface="Times New Roman" panose="02020603050405020304" pitchFamily="18" charset="0"/>
                <a:cs typeface="Times New Roman" panose="02020603050405020304" pitchFamily="18" charset="0"/>
              </a:rPr>
              <a:t> ve </a:t>
            </a:r>
            <a:r>
              <a:rPr lang="tr-TR" b="1" dirty="0">
                <a:latin typeface="Times New Roman" panose="02020603050405020304" pitchFamily="18" charset="0"/>
                <a:cs typeface="Times New Roman" panose="02020603050405020304" pitchFamily="18" charset="0"/>
              </a:rPr>
              <a:t>hiyerarşinin esas alınması gibi idarelerce geliştirilen farklı yöntemler ve süreçler bulunmaktadır.</a:t>
            </a:r>
            <a:r>
              <a:rPr lang="tr-TR" dirty="0">
                <a:latin typeface="Times New Roman" panose="02020603050405020304" pitchFamily="18" charset="0"/>
                <a:cs typeface="Times New Roman" panose="02020603050405020304" pitchFamily="18" charset="0"/>
              </a:rPr>
              <a:t> “Arz” ve “rica” ibarelerinin tercih edilmesinde mevzuatla veya farklı hususlarca </a:t>
            </a:r>
            <a:r>
              <a:rPr lang="tr-TR" b="1" dirty="0">
                <a:latin typeface="Times New Roman" panose="02020603050405020304" pitchFamily="18" charset="0"/>
                <a:cs typeface="Times New Roman" panose="02020603050405020304" pitchFamily="18" charset="0"/>
              </a:rPr>
              <a:t>net olarak hiyerarşi yönünden ast-üst ilişkisinin tanımlanmadığı</a:t>
            </a:r>
            <a:r>
              <a:rPr lang="tr-TR" dirty="0">
                <a:latin typeface="Times New Roman" panose="02020603050405020304" pitchFamily="18" charset="0"/>
                <a:cs typeface="Times New Roman" panose="02020603050405020304" pitchFamily="18" charset="0"/>
              </a:rPr>
              <a:t> durumlarda metin sonunun </a:t>
            </a:r>
            <a:r>
              <a:rPr lang="tr-TR" b="1" dirty="0">
                <a:latin typeface="Times New Roman" panose="02020603050405020304" pitchFamily="18" charset="0"/>
                <a:cs typeface="Times New Roman" panose="02020603050405020304" pitchFamily="18" charset="0"/>
              </a:rPr>
              <a:t>“arz ederim” ifadesi ile bitirilmesi uygun olacaktır. </a:t>
            </a:r>
            <a:r>
              <a:rPr lang="tr-TR" dirty="0">
                <a:latin typeface="Times New Roman" panose="02020603050405020304" pitchFamily="18" charset="0"/>
                <a:cs typeface="Times New Roman" panose="02020603050405020304" pitchFamily="18" charset="0"/>
              </a:rPr>
              <a:t>Böylelikle söz konusu ifade</a:t>
            </a:r>
            <a:r>
              <a:rPr lang="tr-TR" b="1" dirty="0">
                <a:latin typeface="Times New Roman" panose="02020603050405020304" pitchFamily="18" charset="0"/>
                <a:cs typeface="Times New Roman" panose="02020603050405020304" pitchFamily="18" charset="0"/>
              </a:rPr>
              <a:t>, resmî yazı içeriğinin önüne geçmeyerek iş ve işlemlerin hızlıca yürütülmesi sağlanmış olacaktır. </a:t>
            </a:r>
          </a:p>
          <a:p>
            <a:pPr marL="285750" indent="-285750" algn="just">
              <a:buFont typeface="Arial" panose="020B0604020202020204" pitchFamily="34" charset="0"/>
              <a:buChar char="•"/>
            </a:pPr>
            <a:r>
              <a:rPr lang="tr-TR" b="1" dirty="0">
                <a:latin typeface="Times New Roman" panose="02020603050405020304" pitchFamily="18" charset="0"/>
                <a:cs typeface="Times New Roman" panose="02020603050405020304" pitchFamily="18" charset="0"/>
              </a:rPr>
              <a:t>“Rica”</a:t>
            </a:r>
            <a:r>
              <a:rPr lang="tr-TR" dirty="0">
                <a:latin typeface="Times New Roman" panose="02020603050405020304" pitchFamily="18" charset="0"/>
                <a:cs typeface="Times New Roman" panose="02020603050405020304" pitchFamily="18" charset="0"/>
              </a:rPr>
              <a:t> ibaresinin kullanımında hassasiyet gösterilmeli ve aşağıda yer alan hususlar örnek alınmalıdır:</a:t>
            </a:r>
          </a:p>
          <a:p>
            <a:pPr marL="742950" lvl="1"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Cumhurbaşkanlığı tarafından (</a:t>
            </a:r>
            <a:r>
              <a:rPr lang="tr-TR" b="1" dirty="0">
                <a:latin typeface="Times New Roman" panose="02020603050405020304" pitchFamily="18" charset="0"/>
                <a:cs typeface="Times New Roman" panose="02020603050405020304" pitchFamily="18" charset="0"/>
              </a:rPr>
              <a:t>Üst Yargı Kuruluşları, Mahkemeler ve TBMM hariç</a:t>
            </a:r>
            <a:r>
              <a:rPr lang="tr-TR" dirty="0">
                <a:latin typeface="Times New Roman" panose="02020603050405020304" pitchFamily="18" charset="0"/>
                <a:cs typeface="Times New Roman" panose="02020603050405020304" pitchFamily="18" charset="0"/>
              </a:rPr>
              <a:t>) gönderilen belgelerde metnin sonu “ … rica ederim.” ifadesi ile bitirilir.</a:t>
            </a:r>
          </a:p>
          <a:p>
            <a:pPr marL="742950" lvl="1" indent="-285750" algn="just">
              <a:buFont typeface="Arial" panose="020B0604020202020204" pitchFamily="34" charset="0"/>
              <a:buChar char="•"/>
            </a:pPr>
            <a:r>
              <a:rPr lang="tr-TR" dirty="0">
                <a:latin typeface="Times New Roman" panose="02020603050405020304" pitchFamily="18" charset="0"/>
                <a:cs typeface="Times New Roman" panose="02020603050405020304" pitchFamily="18" charset="0"/>
              </a:rPr>
              <a:t>Bakanlıklar tarafından merkez ve taşra teşkilatı ile bağlı, ilgili kurum ve kuruluşlara gönderilen belgelerde metnin sonu “ … rica ederim.” ifadesi ile bitirilir. </a:t>
            </a: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17</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08999" y="6424028"/>
            <a:ext cx="2223838"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4876800" y="-72305"/>
            <a:ext cx="2616200" cy="646331"/>
          </a:xfrm>
          <a:prstGeom prst="rect">
            <a:avLst/>
          </a:prstGeom>
          <a:noFill/>
        </p:spPr>
        <p:txBody>
          <a:bodyPr wrap="square" rtlCol="0">
            <a:spAutoFit/>
          </a:bodyPr>
          <a:lstStyle/>
          <a:p>
            <a:pPr algn="ctr"/>
            <a:r>
              <a:rPr lang="tr-TR" b="1" dirty="0">
                <a:solidFill>
                  <a:schemeClr val="bg1"/>
                </a:solidFill>
              </a:rPr>
              <a:t>Resmi Yazışmalarda Dikkat Edilecek Hususlar</a:t>
            </a:r>
          </a:p>
        </p:txBody>
      </p:sp>
    </p:spTree>
    <p:extLst>
      <p:ext uri="{BB962C8B-B14F-4D97-AF65-F5344CB8AC3E}">
        <p14:creationId xmlns:p14="http://schemas.microsoft.com/office/powerpoint/2010/main" val="3804999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73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DA8B8EF-7C90-41B2-85DF-96902AB2434E}"/>
              </a:ext>
            </a:extLst>
          </p:cNvPr>
          <p:cNvSpPr/>
          <p:nvPr/>
        </p:nvSpPr>
        <p:spPr>
          <a:xfrm>
            <a:off x="348338" y="3347165"/>
            <a:ext cx="11495324" cy="584775"/>
          </a:xfrm>
          <a:prstGeom prst="rect">
            <a:avLst/>
          </a:prstGeom>
        </p:spPr>
        <p:txBody>
          <a:bodyPr wrap="square">
            <a:spAutoFit/>
          </a:bodyPr>
          <a:lstStyle/>
          <a:p>
            <a:pPr algn="ctr"/>
            <a:r>
              <a:rPr lang="tr-TR" sz="3200" b="1" dirty="0">
                <a:solidFill>
                  <a:schemeClr val="bg1"/>
                </a:solidFill>
              </a:rPr>
              <a:t>İMZA YETKİLERİ VE YETKİ DEVRİ BİLGİLENDİRME SUNUMU</a:t>
            </a:r>
            <a:endParaRPr lang="tr-TR" sz="3200" dirty="0"/>
          </a:p>
        </p:txBody>
      </p:sp>
      <p:sp>
        <p:nvSpPr>
          <p:cNvPr id="4" name="Dikdörtgen 3">
            <a:extLst>
              <a:ext uri="{FF2B5EF4-FFF2-40B4-BE49-F238E27FC236}">
                <a16:creationId xmlns:a16="http://schemas.microsoft.com/office/drawing/2014/main" id="{B7D307E9-C592-41B6-BEA5-9CBA86452D62}"/>
              </a:ext>
            </a:extLst>
          </p:cNvPr>
          <p:cNvSpPr/>
          <p:nvPr/>
        </p:nvSpPr>
        <p:spPr>
          <a:xfrm>
            <a:off x="348338" y="5683296"/>
            <a:ext cx="11495324" cy="400110"/>
          </a:xfrm>
          <a:prstGeom prst="rect">
            <a:avLst/>
          </a:prstGeom>
        </p:spPr>
        <p:txBody>
          <a:bodyPr wrap="square">
            <a:spAutoFit/>
          </a:bodyPr>
          <a:lstStyle/>
          <a:p>
            <a:pPr algn="ctr"/>
            <a:r>
              <a:rPr lang="tr-TR" sz="2000" b="1" dirty="0">
                <a:solidFill>
                  <a:schemeClr val="bg1"/>
                </a:solidFill>
              </a:rPr>
              <a:t>GENEL SEKRETERLİK/ SERDAR SELMAN SAVRAN</a:t>
            </a:r>
          </a:p>
        </p:txBody>
      </p:sp>
    </p:spTree>
    <p:extLst>
      <p:ext uri="{BB962C8B-B14F-4D97-AF65-F5344CB8AC3E}">
        <p14:creationId xmlns:p14="http://schemas.microsoft.com/office/powerpoint/2010/main" val="185784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ayt Numarası Yer Tutucusu 3">
            <a:extLst>
              <a:ext uri="{FF2B5EF4-FFF2-40B4-BE49-F238E27FC236}">
                <a16:creationId xmlns:a16="http://schemas.microsoft.com/office/drawing/2014/main" id="{2F66FCE6-82AA-49CE-8D3D-74EA0CBB1A23}"/>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3</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graphicFrame>
        <p:nvGraphicFramePr>
          <p:cNvPr id="4" name="Diyagram 3">
            <a:extLst>
              <a:ext uri="{FF2B5EF4-FFF2-40B4-BE49-F238E27FC236}">
                <a16:creationId xmlns:a16="http://schemas.microsoft.com/office/drawing/2014/main" id="{1081DF71-E01D-4EB6-B8FE-36B2B515C82C}"/>
              </a:ext>
            </a:extLst>
          </p:cNvPr>
          <p:cNvGraphicFramePr/>
          <p:nvPr>
            <p:extLst>
              <p:ext uri="{D42A27DB-BD31-4B8C-83A1-F6EECF244321}">
                <p14:modId xmlns:p14="http://schemas.microsoft.com/office/powerpoint/2010/main" val="2549054384"/>
              </p:ext>
            </p:extLst>
          </p:nvPr>
        </p:nvGraphicFramePr>
        <p:xfrm>
          <a:off x="1634535" y="1119099"/>
          <a:ext cx="10149719" cy="4469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a:extLst>
              <a:ext uri="{FF2B5EF4-FFF2-40B4-BE49-F238E27FC236}">
                <a16:creationId xmlns:a16="http://schemas.microsoft.com/office/drawing/2014/main" id="{5CB87CA4-E1C6-417B-9BCC-409E0EF1BFBB}"/>
              </a:ext>
            </a:extLst>
          </p:cNvPr>
          <p:cNvSpPr txBox="1"/>
          <p:nvPr/>
        </p:nvSpPr>
        <p:spPr>
          <a:xfrm>
            <a:off x="8102599" y="6424028"/>
            <a:ext cx="2082801" cy="338554"/>
          </a:xfrm>
          <a:prstGeom prst="rect">
            <a:avLst/>
          </a:prstGeom>
          <a:noFill/>
        </p:spPr>
        <p:txBody>
          <a:bodyPr wrap="square" rtlCol="0">
            <a:spAutoFit/>
          </a:bodyPr>
          <a:lstStyle/>
          <a:p>
            <a:r>
              <a:rPr lang="tr-TR" sz="1600" dirty="0">
                <a:solidFill>
                  <a:schemeClr val="accent1"/>
                </a:solidFill>
              </a:rPr>
              <a:t>Genel Sekreterlik</a:t>
            </a:r>
          </a:p>
        </p:txBody>
      </p:sp>
      <p:sp>
        <p:nvSpPr>
          <p:cNvPr id="6" name="Metin kutusu 5">
            <a:extLst>
              <a:ext uri="{FF2B5EF4-FFF2-40B4-BE49-F238E27FC236}">
                <a16:creationId xmlns:a16="http://schemas.microsoft.com/office/drawing/2014/main" id="{00C473CC-C61E-4924-A2B4-CD807D108E05}"/>
              </a:ext>
            </a:extLst>
          </p:cNvPr>
          <p:cNvSpPr txBox="1"/>
          <p:nvPr/>
        </p:nvSpPr>
        <p:spPr>
          <a:xfrm>
            <a:off x="11424155" y="3613644"/>
            <a:ext cx="418704" cy="369332"/>
          </a:xfrm>
          <a:prstGeom prst="rect">
            <a:avLst/>
          </a:prstGeom>
          <a:noFill/>
        </p:spPr>
        <p:txBody>
          <a:bodyPr wrap="none" rtlCol="0">
            <a:spAutoFit/>
          </a:bodyPr>
          <a:lstStyle/>
          <a:p>
            <a:pPr algn="l"/>
            <a:r>
              <a:rPr lang="tr-TR" dirty="0"/>
              <a:t>10</a:t>
            </a:r>
          </a:p>
        </p:txBody>
      </p:sp>
      <p:sp>
        <p:nvSpPr>
          <p:cNvPr id="7" name="Metin kutusu 6">
            <a:extLst>
              <a:ext uri="{FF2B5EF4-FFF2-40B4-BE49-F238E27FC236}">
                <a16:creationId xmlns:a16="http://schemas.microsoft.com/office/drawing/2014/main" id="{7C5B1412-D44D-44B8-B32D-C73B00D21476}"/>
              </a:ext>
            </a:extLst>
          </p:cNvPr>
          <p:cNvSpPr txBox="1"/>
          <p:nvPr/>
        </p:nvSpPr>
        <p:spPr>
          <a:xfrm>
            <a:off x="11482568" y="1614795"/>
            <a:ext cx="301686" cy="369332"/>
          </a:xfrm>
          <a:prstGeom prst="rect">
            <a:avLst/>
          </a:prstGeom>
          <a:noFill/>
        </p:spPr>
        <p:txBody>
          <a:bodyPr wrap="none" rtlCol="0">
            <a:spAutoFit/>
          </a:bodyPr>
          <a:lstStyle/>
          <a:p>
            <a:pPr algn="l"/>
            <a:r>
              <a:rPr lang="tr-TR" dirty="0"/>
              <a:t>5</a:t>
            </a:r>
          </a:p>
        </p:txBody>
      </p:sp>
      <p:sp>
        <p:nvSpPr>
          <p:cNvPr id="8" name="Metin kutusu 7">
            <a:extLst>
              <a:ext uri="{FF2B5EF4-FFF2-40B4-BE49-F238E27FC236}">
                <a16:creationId xmlns:a16="http://schemas.microsoft.com/office/drawing/2014/main" id="{29F74348-D00D-4330-975F-F4DE158533CF}"/>
              </a:ext>
            </a:extLst>
          </p:cNvPr>
          <p:cNvSpPr txBox="1"/>
          <p:nvPr/>
        </p:nvSpPr>
        <p:spPr>
          <a:xfrm>
            <a:off x="11482568" y="2027073"/>
            <a:ext cx="301686" cy="369332"/>
          </a:xfrm>
          <a:prstGeom prst="rect">
            <a:avLst/>
          </a:prstGeom>
          <a:noFill/>
        </p:spPr>
        <p:txBody>
          <a:bodyPr wrap="none" rtlCol="0">
            <a:spAutoFit/>
          </a:bodyPr>
          <a:lstStyle/>
          <a:p>
            <a:pPr algn="l"/>
            <a:r>
              <a:rPr lang="tr-TR" dirty="0"/>
              <a:t>6</a:t>
            </a:r>
          </a:p>
        </p:txBody>
      </p:sp>
      <p:sp>
        <p:nvSpPr>
          <p:cNvPr id="9" name="Metin kutusu 8">
            <a:extLst>
              <a:ext uri="{FF2B5EF4-FFF2-40B4-BE49-F238E27FC236}">
                <a16:creationId xmlns:a16="http://schemas.microsoft.com/office/drawing/2014/main" id="{AEFC004F-902B-4B31-8C69-8DBC8D32717D}"/>
              </a:ext>
            </a:extLst>
          </p:cNvPr>
          <p:cNvSpPr txBox="1"/>
          <p:nvPr/>
        </p:nvSpPr>
        <p:spPr>
          <a:xfrm>
            <a:off x="11482568" y="2347243"/>
            <a:ext cx="301686" cy="369332"/>
          </a:xfrm>
          <a:prstGeom prst="rect">
            <a:avLst/>
          </a:prstGeom>
          <a:noFill/>
        </p:spPr>
        <p:txBody>
          <a:bodyPr wrap="none" rtlCol="0">
            <a:spAutoFit/>
          </a:bodyPr>
          <a:lstStyle/>
          <a:p>
            <a:pPr algn="l"/>
            <a:r>
              <a:rPr lang="tr-TR" dirty="0"/>
              <a:t>7</a:t>
            </a:r>
          </a:p>
        </p:txBody>
      </p:sp>
      <p:sp>
        <p:nvSpPr>
          <p:cNvPr id="10" name="Metin kutusu 9">
            <a:extLst>
              <a:ext uri="{FF2B5EF4-FFF2-40B4-BE49-F238E27FC236}">
                <a16:creationId xmlns:a16="http://schemas.microsoft.com/office/drawing/2014/main" id="{0D97B184-ACD3-4BAF-A64E-2773534F4FED}"/>
              </a:ext>
            </a:extLst>
          </p:cNvPr>
          <p:cNvSpPr txBox="1"/>
          <p:nvPr/>
        </p:nvSpPr>
        <p:spPr>
          <a:xfrm>
            <a:off x="11499597" y="2779841"/>
            <a:ext cx="301686" cy="369332"/>
          </a:xfrm>
          <a:prstGeom prst="rect">
            <a:avLst/>
          </a:prstGeom>
          <a:noFill/>
        </p:spPr>
        <p:txBody>
          <a:bodyPr wrap="none" rtlCol="0">
            <a:spAutoFit/>
          </a:bodyPr>
          <a:lstStyle/>
          <a:p>
            <a:pPr algn="l"/>
            <a:r>
              <a:rPr lang="tr-TR" dirty="0"/>
              <a:t>8</a:t>
            </a:r>
          </a:p>
        </p:txBody>
      </p:sp>
      <p:sp>
        <p:nvSpPr>
          <p:cNvPr id="11" name="Metin kutusu 10">
            <a:extLst>
              <a:ext uri="{FF2B5EF4-FFF2-40B4-BE49-F238E27FC236}">
                <a16:creationId xmlns:a16="http://schemas.microsoft.com/office/drawing/2014/main" id="{E33C8899-923C-4F29-BDFF-88DE82D9E1C0}"/>
              </a:ext>
            </a:extLst>
          </p:cNvPr>
          <p:cNvSpPr txBox="1"/>
          <p:nvPr/>
        </p:nvSpPr>
        <p:spPr>
          <a:xfrm>
            <a:off x="11511823" y="3201366"/>
            <a:ext cx="301686" cy="369332"/>
          </a:xfrm>
          <a:prstGeom prst="rect">
            <a:avLst/>
          </a:prstGeom>
          <a:noFill/>
        </p:spPr>
        <p:txBody>
          <a:bodyPr wrap="none" rtlCol="0">
            <a:spAutoFit/>
          </a:bodyPr>
          <a:lstStyle/>
          <a:p>
            <a:pPr algn="l"/>
            <a:r>
              <a:rPr lang="tr-TR" dirty="0"/>
              <a:t>9</a:t>
            </a:r>
          </a:p>
        </p:txBody>
      </p:sp>
      <p:sp>
        <p:nvSpPr>
          <p:cNvPr id="12" name="Metin kutusu 11">
            <a:extLst>
              <a:ext uri="{FF2B5EF4-FFF2-40B4-BE49-F238E27FC236}">
                <a16:creationId xmlns:a16="http://schemas.microsoft.com/office/drawing/2014/main" id="{47E13F3A-7231-400D-B0C4-2369BA78C417}"/>
              </a:ext>
            </a:extLst>
          </p:cNvPr>
          <p:cNvSpPr txBox="1"/>
          <p:nvPr/>
        </p:nvSpPr>
        <p:spPr>
          <a:xfrm>
            <a:off x="11482568" y="1156002"/>
            <a:ext cx="301686" cy="369332"/>
          </a:xfrm>
          <a:prstGeom prst="rect">
            <a:avLst/>
          </a:prstGeom>
          <a:noFill/>
        </p:spPr>
        <p:txBody>
          <a:bodyPr wrap="none" rtlCol="0">
            <a:spAutoFit/>
          </a:bodyPr>
          <a:lstStyle/>
          <a:p>
            <a:pPr algn="l"/>
            <a:r>
              <a:rPr lang="tr-TR" dirty="0"/>
              <a:t>4</a:t>
            </a:r>
          </a:p>
        </p:txBody>
      </p:sp>
      <p:sp>
        <p:nvSpPr>
          <p:cNvPr id="13" name="Metin kutusu 12">
            <a:extLst>
              <a:ext uri="{FF2B5EF4-FFF2-40B4-BE49-F238E27FC236}">
                <a16:creationId xmlns:a16="http://schemas.microsoft.com/office/drawing/2014/main" id="{4BC42ADF-775D-4AF2-ACC8-146E2CB8C695}"/>
              </a:ext>
            </a:extLst>
          </p:cNvPr>
          <p:cNvSpPr txBox="1"/>
          <p:nvPr/>
        </p:nvSpPr>
        <p:spPr>
          <a:xfrm>
            <a:off x="11150185" y="4007985"/>
            <a:ext cx="723275" cy="369332"/>
          </a:xfrm>
          <a:prstGeom prst="rect">
            <a:avLst/>
          </a:prstGeom>
          <a:noFill/>
        </p:spPr>
        <p:txBody>
          <a:bodyPr wrap="none" rtlCol="0">
            <a:spAutoFit/>
          </a:bodyPr>
          <a:lstStyle/>
          <a:p>
            <a:pPr algn="l"/>
            <a:r>
              <a:rPr lang="tr-TR" dirty="0"/>
              <a:t>11-12</a:t>
            </a:r>
          </a:p>
        </p:txBody>
      </p:sp>
      <p:sp>
        <p:nvSpPr>
          <p:cNvPr id="14" name="Metin kutusu 13">
            <a:extLst>
              <a:ext uri="{FF2B5EF4-FFF2-40B4-BE49-F238E27FC236}">
                <a16:creationId xmlns:a16="http://schemas.microsoft.com/office/drawing/2014/main" id="{8FB13D72-9FEE-4DAA-AF30-D47AFF75B35F}"/>
              </a:ext>
            </a:extLst>
          </p:cNvPr>
          <p:cNvSpPr txBox="1"/>
          <p:nvPr/>
        </p:nvSpPr>
        <p:spPr>
          <a:xfrm>
            <a:off x="11394805" y="4418605"/>
            <a:ext cx="418704" cy="369332"/>
          </a:xfrm>
          <a:prstGeom prst="rect">
            <a:avLst/>
          </a:prstGeom>
          <a:noFill/>
        </p:spPr>
        <p:txBody>
          <a:bodyPr wrap="none" rtlCol="0">
            <a:spAutoFit/>
          </a:bodyPr>
          <a:lstStyle/>
          <a:p>
            <a:pPr algn="l"/>
            <a:r>
              <a:rPr lang="tr-TR" dirty="0"/>
              <a:t>13</a:t>
            </a:r>
          </a:p>
        </p:txBody>
      </p:sp>
      <p:sp>
        <p:nvSpPr>
          <p:cNvPr id="15" name="Metin kutusu 14">
            <a:extLst>
              <a:ext uri="{FF2B5EF4-FFF2-40B4-BE49-F238E27FC236}">
                <a16:creationId xmlns:a16="http://schemas.microsoft.com/office/drawing/2014/main" id="{EAA2B6F1-3DD8-439E-9E90-7ADC774F1D3E}"/>
              </a:ext>
            </a:extLst>
          </p:cNvPr>
          <p:cNvSpPr txBox="1"/>
          <p:nvPr/>
        </p:nvSpPr>
        <p:spPr>
          <a:xfrm>
            <a:off x="11394805" y="4819041"/>
            <a:ext cx="418704" cy="369332"/>
          </a:xfrm>
          <a:prstGeom prst="rect">
            <a:avLst/>
          </a:prstGeom>
          <a:noFill/>
        </p:spPr>
        <p:txBody>
          <a:bodyPr wrap="none" rtlCol="0">
            <a:spAutoFit/>
          </a:bodyPr>
          <a:lstStyle/>
          <a:p>
            <a:pPr algn="l"/>
            <a:r>
              <a:rPr lang="tr-TR" dirty="0"/>
              <a:t>14</a:t>
            </a:r>
          </a:p>
        </p:txBody>
      </p:sp>
      <p:sp>
        <p:nvSpPr>
          <p:cNvPr id="16" name="Metin kutusu 15">
            <a:extLst>
              <a:ext uri="{FF2B5EF4-FFF2-40B4-BE49-F238E27FC236}">
                <a16:creationId xmlns:a16="http://schemas.microsoft.com/office/drawing/2014/main" id="{81690597-75B1-43D2-80AE-8B986C2EA693}"/>
              </a:ext>
            </a:extLst>
          </p:cNvPr>
          <p:cNvSpPr txBox="1"/>
          <p:nvPr/>
        </p:nvSpPr>
        <p:spPr>
          <a:xfrm>
            <a:off x="10815014" y="5186679"/>
            <a:ext cx="1027845" cy="369332"/>
          </a:xfrm>
          <a:prstGeom prst="rect">
            <a:avLst/>
          </a:prstGeom>
          <a:noFill/>
        </p:spPr>
        <p:txBody>
          <a:bodyPr wrap="none" rtlCol="0">
            <a:spAutoFit/>
          </a:bodyPr>
          <a:lstStyle/>
          <a:p>
            <a:pPr algn="l"/>
            <a:r>
              <a:rPr lang="tr-TR" dirty="0"/>
              <a:t>15-16-17</a:t>
            </a:r>
          </a:p>
        </p:txBody>
      </p:sp>
    </p:spTree>
    <p:extLst>
      <p:ext uri="{BB962C8B-B14F-4D97-AF65-F5344CB8AC3E}">
        <p14:creationId xmlns:p14="http://schemas.microsoft.com/office/powerpoint/2010/main" val="20851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42E1BB-EE28-DA8C-318B-BC6CE9DC209B}"/>
            </a:ext>
          </a:extLst>
        </p:cNvPr>
        <p:cNvGrpSpPr/>
        <p:nvPr/>
      </p:nvGrpSpPr>
      <p:grpSpPr>
        <a:xfrm>
          <a:off x="0" y="0"/>
          <a:ext cx="0" cy="0"/>
          <a:chOff x="0" y="0"/>
          <a:chExt cx="0" cy="0"/>
        </a:xfrm>
      </p:grpSpPr>
      <p:sp>
        <p:nvSpPr>
          <p:cNvPr id="18" name="Slayt Numarası Yer Tutucusu 3">
            <a:extLst>
              <a:ext uri="{FF2B5EF4-FFF2-40B4-BE49-F238E27FC236}">
                <a16:creationId xmlns:a16="http://schemas.microsoft.com/office/drawing/2014/main" id="{2B78613C-4723-36B6-D21D-6DFD35C546E9}"/>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4</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4" name="Metin kutusu 3">
            <a:extLst>
              <a:ext uri="{FF2B5EF4-FFF2-40B4-BE49-F238E27FC236}">
                <a16:creationId xmlns:a16="http://schemas.microsoft.com/office/drawing/2014/main" id="{6C3C091C-E091-45C0-8762-9CDF9A4619BE}"/>
              </a:ext>
            </a:extLst>
          </p:cNvPr>
          <p:cNvSpPr txBox="1"/>
          <p:nvPr/>
        </p:nvSpPr>
        <p:spPr>
          <a:xfrm>
            <a:off x="8305799" y="6424028"/>
            <a:ext cx="2743200" cy="338554"/>
          </a:xfrm>
          <a:prstGeom prst="rect">
            <a:avLst/>
          </a:prstGeom>
          <a:noFill/>
        </p:spPr>
        <p:txBody>
          <a:bodyPr wrap="square" rtlCol="0">
            <a:spAutoFit/>
          </a:bodyPr>
          <a:lstStyle/>
          <a:p>
            <a:r>
              <a:rPr lang="tr-TR" sz="1600" dirty="0">
                <a:solidFill>
                  <a:schemeClr val="accent1"/>
                </a:solidFill>
              </a:rPr>
              <a:t>Genel Sekreterlik</a:t>
            </a:r>
          </a:p>
        </p:txBody>
      </p:sp>
      <p:sp>
        <p:nvSpPr>
          <p:cNvPr id="5" name="Metin kutusu 4">
            <a:extLst>
              <a:ext uri="{FF2B5EF4-FFF2-40B4-BE49-F238E27FC236}">
                <a16:creationId xmlns:a16="http://schemas.microsoft.com/office/drawing/2014/main" id="{F6C636B1-AEF2-4140-AF02-5389A390B5FF}"/>
              </a:ext>
            </a:extLst>
          </p:cNvPr>
          <p:cNvSpPr txBox="1"/>
          <p:nvPr/>
        </p:nvSpPr>
        <p:spPr>
          <a:xfrm>
            <a:off x="4527437" y="55115"/>
            <a:ext cx="4360335" cy="369332"/>
          </a:xfrm>
          <a:prstGeom prst="rect">
            <a:avLst/>
          </a:prstGeom>
          <a:noFill/>
        </p:spPr>
        <p:txBody>
          <a:bodyPr wrap="square" rtlCol="0">
            <a:spAutoFit/>
          </a:bodyPr>
          <a:lstStyle/>
          <a:p>
            <a:pPr algn="l"/>
            <a:r>
              <a:rPr lang="tr-TR" b="1" dirty="0">
                <a:solidFill>
                  <a:schemeClr val="bg1"/>
                </a:solidFill>
              </a:rPr>
              <a:t>Genel Bilgilendirmeler</a:t>
            </a:r>
          </a:p>
        </p:txBody>
      </p:sp>
      <p:sp>
        <p:nvSpPr>
          <p:cNvPr id="6" name="Metin kutusu 5">
            <a:extLst>
              <a:ext uri="{FF2B5EF4-FFF2-40B4-BE49-F238E27FC236}">
                <a16:creationId xmlns:a16="http://schemas.microsoft.com/office/drawing/2014/main" id="{B11F4EA9-BF6A-449B-B26F-95ACD6459BBB}"/>
              </a:ext>
            </a:extLst>
          </p:cNvPr>
          <p:cNvSpPr txBox="1"/>
          <p:nvPr/>
        </p:nvSpPr>
        <p:spPr>
          <a:xfrm>
            <a:off x="1490132" y="1236134"/>
            <a:ext cx="8873067" cy="4678204"/>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İşlem ve evrakın niteliğine göre geciktirilmeden sonuçlandırılması için Yetkililer ve ilgili görevliler tarafından gerekli önlemler alınır. </a:t>
            </a:r>
            <a:r>
              <a:rPr lang="tr-TR" sz="2000" b="1" dirty="0">
                <a:latin typeface="Times New Roman" panose="02020603050405020304" pitchFamily="18" charset="0"/>
                <a:cs typeface="Times New Roman" panose="02020603050405020304" pitchFamily="18" charset="0"/>
              </a:rPr>
              <a:t>Süreli ve hukuki sonuç doğuran</a:t>
            </a:r>
            <a:r>
              <a:rPr lang="tr-TR" sz="2000" dirty="0">
                <a:latin typeface="Times New Roman" panose="02020603050405020304" pitchFamily="18" charset="0"/>
                <a:cs typeface="Times New Roman" panose="02020603050405020304" pitchFamily="18" charset="0"/>
              </a:rPr>
              <a:t> evrak titizlikle takip edilir.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Birimler, Yönergenin izin verdiği durumlar dışında </a:t>
            </a:r>
            <a:r>
              <a:rPr lang="tr-TR" sz="2000" b="1" dirty="0">
                <a:latin typeface="Times New Roman" panose="02020603050405020304" pitchFamily="18" charset="0"/>
                <a:cs typeface="Times New Roman" panose="02020603050405020304" pitchFamily="18" charset="0"/>
              </a:rPr>
              <a:t>üst makamı atlayarak yazışma </a:t>
            </a:r>
            <a:r>
              <a:rPr lang="tr-TR" sz="2000" dirty="0">
                <a:latin typeface="Times New Roman" panose="02020603050405020304" pitchFamily="18" charset="0"/>
                <a:cs typeface="Times New Roman" panose="02020603050405020304" pitchFamily="18" charset="0"/>
              </a:rPr>
              <a:t>yapmayacaklar, ancak eşdeğeri Birimlerle bilgi isteme ve verme gibi konulara ilişkin yazışmaları yapabileceklerdir. </a:t>
            </a:r>
          </a:p>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Akademik ve idari Birimler</a:t>
            </a:r>
            <a:r>
              <a:rPr lang="tr-TR" sz="2000" dirty="0">
                <a:latin typeface="Times New Roman" panose="02020603050405020304" pitchFamily="18" charset="0"/>
                <a:cs typeface="Times New Roman" panose="02020603050405020304" pitchFamily="18" charset="0"/>
              </a:rPr>
              <a:t>, birbirleriyle bu Yönergede belirlenen ilkeler doğrultusunda yazışma yapabilirler.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Yetkililer, görevlerine ilişkin </a:t>
            </a:r>
            <a:r>
              <a:rPr lang="tr-TR" sz="2000" b="1" dirty="0">
                <a:latin typeface="Times New Roman" panose="02020603050405020304" pitchFamily="18" charset="0"/>
                <a:cs typeface="Times New Roman" panose="02020603050405020304" pitchFamily="18" charset="0"/>
              </a:rPr>
              <a:t>üstlerine bildirilmesi gereken hususları zamanında </a:t>
            </a:r>
            <a:r>
              <a:rPr lang="tr-TR" sz="2000" dirty="0">
                <a:latin typeface="Times New Roman" panose="02020603050405020304" pitchFamily="18" charset="0"/>
                <a:cs typeface="Times New Roman" panose="02020603050405020304" pitchFamily="18" charset="0"/>
              </a:rPr>
              <a:t>bildirmekle yükümlüdür.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Kişi, kurum ve kuruluşlara gönderilecek ve Rektör dışındaki diğer Yetkililerce imzalanacak yazılarda </a:t>
            </a:r>
            <a:r>
              <a:rPr lang="tr-TR" sz="2000" b="1" dirty="0">
                <a:latin typeface="Times New Roman" panose="02020603050405020304" pitchFamily="18" charset="0"/>
                <a:cs typeface="Times New Roman" panose="02020603050405020304" pitchFamily="18" charset="0"/>
              </a:rPr>
              <a:t>“Rektör a.” </a:t>
            </a:r>
            <a:r>
              <a:rPr lang="tr-TR" sz="2000" dirty="0">
                <a:latin typeface="Times New Roman" panose="02020603050405020304" pitchFamily="18" charset="0"/>
                <a:cs typeface="Times New Roman" panose="02020603050405020304" pitchFamily="18" charset="0"/>
              </a:rPr>
              <a:t>ibaresi kullanılır.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Yazılar, yazıyı yazan görevliden başlayarak imzalayacak makama kadar olan ara kademeyi kapsayacak şekilde sıralı amirlerce paraf olunacaktır. </a:t>
            </a:r>
          </a:p>
          <a:p>
            <a:r>
              <a:rPr lang="tr-TR" dirty="0"/>
              <a:t> </a:t>
            </a:r>
          </a:p>
        </p:txBody>
      </p:sp>
    </p:spTree>
    <p:extLst>
      <p:ext uri="{BB962C8B-B14F-4D97-AF65-F5344CB8AC3E}">
        <p14:creationId xmlns:p14="http://schemas.microsoft.com/office/powerpoint/2010/main" val="416378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42E1BB-EE28-DA8C-318B-BC6CE9DC209B}"/>
            </a:ext>
          </a:extLst>
        </p:cNvPr>
        <p:cNvGrpSpPr/>
        <p:nvPr/>
      </p:nvGrpSpPr>
      <p:grpSpPr>
        <a:xfrm>
          <a:off x="0" y="0"/>
          <a:ext cx="0" cy="0"/>
          <a:chOff x="0" y="0"/>
          <a:chExt cx="0" cy="0"/>
        </a:xfrm>
      </p:grpSpPr>
      <p:sp>
        <p:nvSpPr>
          <p:cNvPr id="18" name="Slayt Numarası Yer Tutucusu 3">
            <a:extLst>
              <a:ext uri="{FF2B5EF4-FFF2-40B4-BE49-F238E27FC236}">
                <a16:creationId xmlns:a16="http://schemas.microsoft.com/office/drawing/2014/main" id="{2B78613C-4723-36B6-D21D-6DFD35C546E9}"/>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5</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4" name="Metin kutusu 3">
            <a:extLst>
              <a:ext uri="{FF2B5EF4-FFF2-40B4-BE49-F238E27FC236}">
                <a16:creationId xmlns:a16="http://schemas.microsoft.com/office/drawing/2014/main" id="{6C3C091C-E091-45C0-8762-9CDF9A4619BE}"/>
              </a:ext>
            </a:extLst>
          </p:cNvPr>
          <p:cNvSpPr txBox="1"/>
          <p:nvPr/>
        </p:nvSpPr>
        <p:spPr>
          <a:xfrm>
            <a:off x="8223244" y="6430324"/>
            <a:ext cx="2590801" cy="338554"/>
          </a:xfrm>
          <a:prstGeom prst="rect">
            <a:avLst/>
          </a:prstGeom>
          <a:noFill/>
        </p:spPr>
        <p:txBody>
          <a:bodyPr wrap="square" rtlCol="0">
            <a:spAutoFit/>
          </a:bodyPr>
          <a:lstStyle/>
          <a:p>
            <a:r>
              <a:rPr lang="tr-TR" sz="1600" dirty="0">
                <a:solidFill>
                  <a:schemeClr val="accent1"/>
                </a:solidFill>
              </a:rPr>
              <a:t>Genel Sekreterlik</a:t>
            </a:r>
          </a:p>
        </p:txBody>
      </p:sp>
      <p:sp>
        <p:nvSpPr>
          <p:cNvPr id="5" name="Metin kutusu 4">
            <a:extLst>
              <a:ext uri="{FF2B5EF4-FFF2-40B4-BE49-F238E27FC236}">
                <a16:creationId xmlns:a16="http://schemas.microsoft.com/office/drawing/2014/main" id="{F6C636B1-AEF2-4140-AF02-5389A390B5FF}"/>
              </a:ext>
            </a:extLst>
          </p:cNvPr>
          <p:cNvSpPr txBox="1"/>
          <p:nvPr/>
        </p:nvSpPr>
        <p:spPr>
          <a:xfrm>
            <a:off x="4875683" y="88982"/>
            <a:ext cx="2101963" cy="369332"/>
          </a:xfrm>
          <a:prstGeom prst="rect">
            <a:avLst/>
          </a:prstGeom>
          <a:noFill/>
        </p:spPr>
        <p:txBody>
          <a:bodyPr wrap="square" rtlCol="0">
            <a:spAutoFit/>
          </a:bodyPr>
          <a:lstStyle/>
          <a:p>
            <a:pPr algn="l"/>
            <a:r>
              <a:rPr lang="tr-TR" b="1" dirty="0">
                <a:solidFill>
                  <a:schemeClr val="bg1"/>
                </a:solidFill>
              </a:rPr>
              <a:t>Sorumluluklar</a:t>
            </a:r>
          </a:p>
        </p:txBody>
      </p:sp>
      <p:sp>
        <p:nvSpPr>
          <p:cNvPr id="7" name="Metin kutusu 6">
            <a:extLst>
              <a:ext uri="{FF2B5EF4-FFF2-40B4-BE49-F238E27FC236}">
                <a16:creationId xmlns:a16="http://schemas.microsoft.com/office/drawing/2014/main" id="{656C4DC9-5260-4485-8EAC-78ECD21B7E64}"/>
              </a:ext>
            </a:extLst>
          </p:cNvPr>
          <p:cNvSpPr txBox="1"/>
          <p:nvPr/>
        </p:nvSpPr>
        <p:spPr>
          <a:xfrm>
            <a:off x="1490132" y="1236134"/>
            <a:ext cx="8873067" cy="3754874"/>
          </a:xfrm>
          <a:prstGeom prst="rect">
            <a:avLst/>
          </a:prstGeom>
          <a:noFill/>
        </p:spPr>
        <p:txBody>
          <a:bodyPr wrap="square" rtlCol="0">
            <a:spAutoFit/>
          </a:bodyPr>
          <a:lstStyle/>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Yazışmaların yazışma kuralları, emir ve Yönergeye uygun olarak yapılmasından, yazıların sistematik bir şekilde dosyalanması, korunması ve arşivlenmesinden </a:t>
            </a:r>
            <a:r>
              <a:rPr lang="tr-TR" sz="2000" b="1" dirty="0">
                <a:latin typeface="Times New Roman" panose="02020603050405020304" pitchFamily="18" charset="0"/>
                <a:cs typeface="Times New Roman" panose="02020603050405020304" pitchFamily="18" charset="0"/>
              </a:rPr>
              <a:t>Birimlerin en üst yöneticileri </a:t>
            </a:r>
            <a:r>
              <a:rPr lang="tr-TR" sz="2000" dirty="0">
                <a:latin typeface="Times New Roman" panose="02020603050405020304" pitchFamily="18" charset="0"/>
                <a:cs typeface="Times New Roman" panose="02020603050405020304" pitchFamily="18" charset="0"/>
              </a:rPr>
              <a:t>ile Birimlerin </a:t>
            </a:r>
            <a:r>
              <a:rPr lang="tr-TR" sz="2000" b="1" dirty="0">
                <a:latin typeface="Times New Roman" panose="02020603050405020304" pitchFamily="18" charset="0"/>
                <a:cs typeface="Times New Roman" panose="02020603050405020304" pitchFamily="18" charset="0"/>
              </a:rPr>
              <a:t>ilgili görevlileri </a:t>
            </a:r>
            <a:r>
              <a:rPr lang="tr-TR" sz="2000" dirty="0">
                <a:latin typeface="Times New Roman" panose="02020603050405020304" pitchFamily="18" charset="0"/>
                <a:cs typeface="Times New Roman" panose="02020603050405020304" pitchFamily="18" charset="0"/>
              </a:rPr>
              <a:t>sorumludur.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Gelen evrakın ve imzalanan yazıların ilgililere süratle ulaştırılması ve </a:t>
            </a:r>
            <a:r>
              <a:rPr lang="tr-TR" sz="2000" dirty="0" err="1">
                <a:latin typeface="Times New Roman" panose="02020603050405020304" pitchFamily="18" charset="0"/>
                <a:cs typeface="Times New Roman" panose="02020603050405020304" pitchFamily="18" charset="0"/>
              </a:rPr>
              <a:t>tekite</a:t>
            </a:r>
            <a:r>
              <a:rPr lang="tr-TR" sz="2000" dirty="0">
                <a:latin typeface="Times New Roman" panose="02020603050405020304" pitchFamily="18" charset="0"/>
                <a:cs typeface="Times New Roman" panose="02020603050405020304" pitchFamily="18" charset="0"/>
              </a:rPr>
              <a:t> mahal verilmeyecek şekilde süratle cevaplandırılmasından </a:t>
            </a:r>
            <a:r>
              <a:rPr lang="tr-TR" sz="2000" b="1" dirty="0">
                <a:latin typeface="Times New Roman" panose="02020603050405020304" pitchFamily="18" charset="0"/>
                <a:cs typeface="Times New Roman" panose="02020603050405020304" pitchFamily="18" charset="0"/>
              </a:rPr>
              <a:t>Birimlerin en üst yöneticileri </a:t>
            </a:r>
            <a:r>
              <a:rPr lang="tr-TR" sz="2000" dirty="0">
                <a:latin typeface="Times New Roman" panose="02020603050405020304" pitchFamily="18" charset="0"/>
                <a:cs typeface="Times New Roman" panose="02020603050405020304" pitchFamily="18" charset="0"/>
              </a:rPr>
              <a:t>ile Birimlerin </a:t>
            </a:r>
            <a:r>
              <a:rPr lang="tr-TR" sz="2000" b="1" dirty="0">
                <a:latin typeface="Times New Roman" panose="02020603050405020304" pitchFamily="18" charset="0"/>
                <a:cs typeface="Times New Roman" panose="02020603050405020304" pitchFamily="18" charset="0"/>
              </a:rPr>
              <a:t>ilgili görevlileri </a:t>
            </a:r>
            <a:r>
              <a:rPr lang="tr-TR" sz="2000" dirty="0">
                <a:latin typeface="Times New Roman" panose="02020603050405020304" pitchFamily="18" charset="0"/>
                <a:cs typeface="Times New Roman" panose="02020603050405020304" pitchFamily="18" charset="0"/>
              </a:rPr>
              <a:t>sorumludur. </a:t>
            </a:r>
          </a:p>
          <a:p>
            <a:pPr marL="285750" indent="-285750" algn="just">
              <a:buFont typeface="Arial" panose="020B0604020202020204" pitchFamily="34" charset="0"/>
              <a:buChar char="•"/>
            </a:pPr>
            <a:r>
              <a:rPr lang="tr-TR" sz="2000" b="1" dirty="0">
                <a:latin typeface="Times New Roman" panose="02020603050405020304" pitchFamily="18" charset="0"/>
                <a:cs typeface="Times New Roman" panose="02020603050405020304" pitchFamily="18" charset="0"/>
              </a:rPr>
              <a:t>Gizlilik dereceli bilgi ve evrak ile kişisel verilerin, ilgisiz kişilerin eline geçmesinden ve bilmemesi gereken kişilerin konudan haberdar olmasından Birimlerin en üst yöneticileri ile ilgili diğer görevliler sorumludur. </a:t>
            </a:r>
          </a:p>
          <a:p>
            <a:pPr marL="285750" indent="-285750" algn="just">
              <a:buFont typeface="Arial" panose="020B0604020202020204" pitchFamily="34" charset="0"/>
              <a:buChar char="•"/>
            </a:pPr>
            <a:r>
              <a:rPr lang="tr-TR" sz="2000" dirty="0">
                <a:latin typeface="Times New Roman" panose="02020603050405020304" pitchFamily="18" charset="0"/>
                <a:cs typeface="Times New Roman" panose="02020603050405020304" pitchFamily="18" charset="0"/>
              </a:rPr>
              <a:t>Birimlerden çıkan tüm yazılardan birinci derecede </a:t>
            </a:r>
            <a:r>
              <a:rPr lang="tr-TR" sz="2000" b="1" dirty="0">
                <a:latin typeface="Times New Roman" panose="02020603050405020304" pitchFamily="18" charset="0"/>
                <a:cs typeface="Times New Roman" panose="02020603050405020304" pitchFamily="18" charset="0"/>
              </a:rPr>
              <a:t>Birimin en üst yöneticisi </a:t>
            </a:r>
            <a:r>
              <a:rPr lang="tr-TR" sz="2000" dirty="0">
                <a:latin typeface="Times New Roman" panose="02020603050405020304" pitchFamily="18" charset="0"/>
                <a:cs typeface="Times New Roman" panose="02020603050405020304" pitchFamily="18" charset="0"/>
              </a:rPr>
              <a:t>ve sonra </a:t>
            </a:r>
            <a:r>
              <a:rPr lang="tr-TR" sz="2000" b="1" dirty="0">
                <a:latin typeface="Times New Roman" panose="02020603050405020304" pitchFamily="18" charset="0"/>
                <a:cs typeface="Times New Roman" panose="02020603050405020304" pitchFamily="18" charset="0"/>
              </a:rPr>
              <a:t>yazıda parafı olan tüm ilgililer </a:t>
            </a:r>
            <a:r>
              <a:rPr lang="tr-TR" sz="2000" dirty="0">
                <a:latin typeface="Times New Roman" panose="02020603050405020304" pitchFamily="18" charset="0"/>
                <a:cs typeface="Times New Roman" panose="02020603050405020304" pitchFamily="18" charset="0"/>
              </a:rPr>
              <a:t>sorumludur. </a:t>
            </a:r>
          </a:p>
          <a:p>
            <a:pPr marL="285750" indent="-285750" algn="just">
              <a:buFont typeface="Arial" panose="020B0604020202020204" pitchFamily="34" charset="0"/>
              <a:buChar char="•"/>
            </a:pPr>
            <a:endParaRPr lang="tr-TR" dirty="0"/>
          </a:p>
        </p:txBody>
      </p:sp>
    </p:spTree>
    <p:extLst>
      <p:ext uri="{BB962C8B-B14F-4D97-AF65-F5344CB8AC3E}">
        <p14:creationId xmlns:p14="http://schemas.microsoft.com/office/powerpoint/2010/main" val="25450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C42E1BB-EE28-DA8C-318B-BC6CE9DC209B}"/>
            </a:ext>
          </a:extLst>
        </p:cNvPr>
        <p:cNvGrpSpPr/>
        <p:nvPr/>
      </p:nvGrpSpPr>
      <p:grpSpPr>
        <a:xfrm>
          <a:off x="0" y="0"/>
          <a:ext cx="0" cy="0"/>
          <a:chOff x="0" y="0"/>
          <a:chExt cx="0" cy="0"/>
        </a:xfrm>
      </p:grpSpPr>
      <p:sp>
        <p:nvSpPr>
          <p:cNvPr id="18" name="Slayt Numarası Yer Tutucusu 3">
            <a:extLst>
              <a:ext uri="{FF2B5EF4-FFF2-40B4-BE49-F238E27FC236}">
                <a16:creationId xmlns:a16="http://schemas.microsoft.com/office/drawing/2014/main" id="{2B78613C-4723-36B6-D21D-6DFD35C546E9}"/>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6</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4" name="Metin kutusu 3">
            <a:extLst>
              <a:ext uri="{FF2B5EF4-FFF2-40B4-BE49-F238E27FC236}">
                <a16:creationId xmlns:a16="http://schemas.microsoft.com/office/drawing/2014/main" id="{6C3C091C-E091-45C0-8762-9CDF9A4619BE}"/>
              </a:ext>
            </a:extLst>
          </p:cNvPr>
          <p:cNvSpPr txBox="1"/>
          <p:nvPr/>
        </p:nvSpPr>
        <p:spPr>
          <a:xfrm>
            <a:off x="8407399" y="6424028"/>
            <a:ext cx="2480734" cy="338554"/>
          </a:xfrm>
          <a:prstGeom prst="rect">
            <a:avLst/>
          </a:prstGeom>
          <a:noFill/>
        </p:spPr>
        <p:txBody>
          <a:bodyPr wrap="square" rtlCol="0">
            <a:spAutoFit/>
          </a:bodyPr>
          <a:lstStyle/>
          <a:p>
            <a:r>
              <a:rPr lang="tr-TR" sz="1600" dirty="0">
                <a:solidFill>
                  <a:schemeClr val="accent1"/>
                </a:solidFill>
              </a:rPr>
              <a:t>Genel Sekreterlik</a:t>
            </a:r>
          </a:p>
        </p:txBody>
      </p:sp>
      <p:sp>
        <p:nvSpPr>
          <p:cNvPr id="5" name="Metin kutusu 4">
            <a:extLst>
              <a:ext uri="{FF2B5EF4-FFF2-40B4-BE49-F238E27FC236}">
                <a16:creationId xmlns:a16="http://schemas.microsoft.com/office/drawing/2014/main" id="{F6C636B1-AEF2-4140-AF02-5389A390B5FF}"/>
              </a:ext>
            </a:extLst>
          </p:cNvPr>
          <p:cNvSpPr txBox="1"/>
          <p:nvPr/>
        </p:nvSpPr>
        <p:spPr>
          <a:xfrm>
            <a:off x="5197418" y="71547"/>
            <a:ext cx="1797163" cy="369332"/>
          </a:xfrm>
          <a:prstGeom prst="rect">
            <a:avLst/>
          </a:prstGeom>
          <a:noFill/>
        </p:spPr>
        <p:txBody>
          <a:bodyPr wrap="square" rtlCol="0">
            <a:spAutoFit/>
          </a:bodyPr>
          <a:lstStyle/>
          <a:p>
            <a:pPr algn="l"/>
            <a:r>
              <a:rPr lang="tr-TR" b="1" dirty="0">
                <a:solidFill>
                  <a:schemeClr val="bg1"/>
                </a:solidFill>
              </a:rPr>
              <a:t>Yetki Devri</a:t>
            </a:r>
          </a:p>
        </p:txBody>
      </p:sp>
      <p:sp>
        <p:nvSpPr>
          <p:cNvPr id="7" name="Metin kutusu 6">
            <a:extLst>
              <a:ext uri="{FF2B5EF4-FFF2-40B4-BE49-F238E27FC236}">
                <a16:creationId xmlns:a16="http://schemas.microsoft.com/office/drawing/2014/main" id="{656C4DC9-5260-4485-8EAC-78ECD21B7E64}"/>
              </a:ext>
            </a:extLst>
          </p:cNvPr>
          <p:cNvSpPr txBox="1"/>
          <p:nvPr/>
        </p:nvSpPr>
        <p:spPr>
          <a:xfrm>
            <a:off x="1430865" y="717994"/>
            <a:ext cx="8873067" cy="5786199"/>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Devri </a:t>
            </a:r>
            <a:r>
              <a:rPr lang="tr-TR" sz="1600" b="1" dirty="0">
                <a:latin typeface="Times New Roman" panose="02020603050405020304" pitchFamily="18" charset="0"/>
                <a:cs typeface="Times New Roman" panose="02020603050405020304" pitchFamily="18" charset="0"/>
              </a:rPr>
              <a:t>Yetkililerce</a:t>
            </a:r>
            <a:r>
              <a:rPr lang="tr-TR" sz="1600" dirty="0">
                <a:latin typeface="Times New Roman" panose="02020603050405020304" pitchFamily="18" charset="0"/>
                <a:cs typeface="Times New Roman" panose="02020603050405020304" pitchFamily="18" charset="0"/>
              </a:rPr>
              <a:t> yapılabilir.</a:t>
            </a:r>
          </a:p>
          <a:p>
            <a:pPr marL="285750" indent="-285750" algn="just">
              <a:buFont typeface="Arial" panose="020B0604020202020204" pitchFamily="34" charset="0"/>
              <a:buChar char="•"/>
            </a:pPr>
            <a:r>
              <a:rPr lang="tr-TR" sz="1600" b="1" dirty="0">
                <a:latin typeface="Times New Roman" panose="02020603050405020304" pitchFamily="18" charset="0"/>
                <a:cs typeface="Times New Roman" panose="02020603050405020304" pitchFamily="18" charset="0"/>
              </a:rPr>
              <a:t>Yetkililer</a:t>
            </a:r>
            <a:r>
              <a:rPr lang="tr-TR" sz="1600" dirty="0">
                <a:latin typeface="Times New Roman" panose="02020603050405020304" pitchFamily="18" charset="0"/>
                <a:cs typeface="Times New Roman" panose="02020603050405020304" pitchFamily="18" charset="0"/>
              </a:rPr>
              <a:t>: Rektör, Rektör Yardımcıları, Dekanlar, Müdürler (Akademik), Ana Bilim/Ana Sanat/Bilim Dalı Başkanları, Koordinatörler, Sekreterler, İç Denetim Birimi Başkanı, İç Denetçiler, Genel Sekreter, Genel Sekreter Yardımcıları, Üniversite Hastaneleri Başmüdürü, Döner Sermaye İşletme Müdürü, Daire Başkanları, Hukuk Müşaviri, Avukatlar ile Birimlerin en üst yöneticileri ve bunların yetki devri yaptığı kişileri.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devri mutlaka bir </a:t>
            </a:r>
            <a:r>
              <a:rPr lang="tr-TR" sz="1600" b="1" dirty="0">
                <a:latin typeface="Times New Roman" panose="02020603050405020304" pitchFamily="18" charset="0"/>
                <a:cs typeface="Times New Roman" panose="02020603050405020304" pitchFamily="18" charset="0"/>
              </a:rPr>
              <a:t>mevzuat hükmüne dayanmalı</a:t>
            </a:r>
            <a:r>
              <a:rPr lang="tr-TR" sz="1600" dirty="0">
                <a:latin typeface="Times New Roman" panose="02020603050405020304" pitchFamily="18" charset="0"/>
                <a:cs typeface="Times New Roman" panose="02020603050405020304" pitchFamily="18" charset="0"/>
              </a:rPr>
              <a:t>, mevzuatın izin verdiği hallerde ve yine izin verdiği konularda </a:t>
            </a:r>
            <a:r>
              <a:rPr lang="tr-TR" sz="1600" b="1" dirty="0">
                <a:latin typeface="Times New Roman" panose="02020603050405020304" pitchFamily="18" charset="0"/>
                <a:cs typeface="Times New Roman" panose="02020603050405020304" pitchFamily="18" charset="0"/>
              </a:rPr>
              <a:t>hiyerarşik yapıya uygun </a:t>
            </a:r>
            <a:r>
              <a:rPr lang="tr-TR" sz="1600" dirty="0">
                <a:latin typeface="Times New Roman" panose="02020603050405020304" pitchFamily="18" charset="0"/>
                <a:cs typeface="Times New Roman" panose="02020603050405020304" pitchFamily="18" charset="0"/>
              </a:rPr>
              <a:t>olmak şartıyla yapılmalıdır.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devrinin </a:t>
            </a:r>
            <a:r>
              <a:rPr lang="tr-TR" sz="1600" b="1" dirty="0">
                <a:latin typeface="Times New Roman" panose="02020603050405020304" pitchFamily="18" charset="0"/>
                <a:cs typeface="Times New Roman" panose="02020603050405020304" pitchFamily="18" charset="0"/>
              </a:rPr>
              <a:t>sınırları</a:t>
            </a:r>
            <a:r>
              <a:rPr lang="tr-TR" sz="1600" dirty="0">
                <a:latin typeface="Times New Roman" panose="02020603050405020304" pitchFamily="18" charset="0"/>
                <a:cs typeface="Times New Roman" panose="02020603050405020304" pitchFamily="18" charset="0"/>
              </a:rPr>
              <a:t> açıkça gösterilmeli ve </a:t>
            </a:r>
            <a:r>
              <a:rPr lang="tr-TR" sz="1600" b="1" dirty="0">
                <a:latin typeface="Times New Roman" panose="02020603050405020304" pitchFamily="18" charset="0"/>
                <a:cs typeface="Times New Roman" panose="02020603050405020304" pitchFamily="18" charset="0"/>
              </a:rPr>
              <a:t>yazılı olarak </a:t>
            </a:r>
            <a:r>
              <a:rPr lang="tr-TR" sz="1600" dirty="0">
                <a:latin typeface="Times New Roman" panose="02020603050405020304" pitchFamily="18" charset="0"/>
                <a:cs typeface="Times New Roman" panose="02020603050405020304" pitchFamily="18" charset="0"/>
              </a:rPr>
              <a:t>yapılmalıdır.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Mevzuat hükümlerine göre </a:t>
            </a:r>
            <a:r>
              <a:rPr lang="tr-TR" sz="1600" b="1" dirty="0">
                <a:latin typeface="Times New Roman" panose="02020603050405020304" pitchFamily="18" charset="0"/>
                <a:cs typeface="Times New Roman" panose="02020603050405020304" pitchFamily="18" charset="0"/>
              </a:rPr>
              <a:t>devredilemeyeceği açıkça yazan </a:t>
            </a:r>
            <a:r>
              <a:rPr lang="tr-TR" sz="1600" dirty="0">
                <a:latin typeface="Times New Roman" panose="02020603050405020304" pitchFamily="18" charset="0"/>
                <a:cs typeface="Times New Roman" panose="02020603050405020304" pitchFamily="18" charset="0"/>
              </a:rPr>
              <a:t>yetkiler ile </a:t>
            </a:r>
            <a:r>
              <a:rPr lang="tr-TR" sz="1600" b="1" dirty="0">
                <a:latin typeface="Times New Roman" panose="02020603050405020304" pitchFamily="18" charset="0"/>
                <a:cs typeface="Times New Roman" panose="02020603050405020304" pitchFamily="18" charset="0"/>
              </a:rPr>
              <a:t>disiplin soruşturması açılması ve disiplin cezası verilmesi</a:t>
            </a:r>
            <a:r>
              <a:rPr lang="tr-TR" sz="1600" dirty="0">
                <a:latin typeface="Times New Roman" panose="02020603050405020304" pitchFamily="18" charset="0"/>
                <a:cs typeface="Times New Roman" panose="02020603050405020304" pitchFamily="18" charset="0"/>
              </a:rPr>
              <a:t> gibi yetkiler devredilemez.</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devri, devredilen yetkinin önemi ile uyumlu olmalı, devredilen yetkinin önemi dikkate alınarak yapılmalı, kısmi olmalı ve </a:t>
            </a:r>
            <a:r>
              <a:rPr lang="tr-TR" sz="1600" b="1" dirty="0">
                <a:latin typeface="Times New Roman" panose="02020603050405020304" pitchFamily="18" charset="0"/>
                <a:cs typeface="Times New Roman" panose="02020603050405020304" pitchFamily="18" charset="0"/>
              </a:rPr>
              <a:t>bütün yetkinin devredilmesi </a:t>
            </a:r>
            <a:r>
              <a:rPr lang="tr-TR" sz="1600" dirty="0">
                <a:latin typeface="Times New Roman" panose="02020603050405020304" pitchFamily="18" charset="0"/>
                <a:cs typeface="Times New Roman" panose="02020603050405020304" pitchFamily="18" charset="0"/>
              </a:rPr>
              <a:t>yoluna gidilmemelidir.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devredilen kamu görevlisinin, görevin gerektirdiği </a:t>
            </a:r>
            <a:r>
              <a:rPr lang="tr-TR" sz="1600" b="1" dirty="0">
                <a:latin typeface="Times New Roman" panose="02020603050405020304" pitchFamily="18" charset="0"/>
                <a:cs typeface="Times New Roman" panose="02020603050405020304" pitchFamily="18" charset="0"/>
              </a:rPr>
              <a:t>donanım, bilgi, deneyim ve yeteneğe </a:t>
            </a:r>
            <a:r>
              <a:rPr lang="tr-TR" sz="1600" dirty="0">
                <a:latin typeface="Times New Roman" panose="02020603050405020304" pitchFamily="18" charset="0"/>
                <a:cs typeface="Times New Roman" panose="02020603050405020304" pitchFamily="18" charset="0"/>
              </a:rPr>
              <a:t>haiz olması gerekmektedir.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devredilen personel, yetkinin kullanımına ilişkin olarak belli dönemlerde yetki devredene bilgi vermeli, yetki devreden ise bu süreci </a:t>
            </a:r>
            <a:r>
              <a:rPr lang="tr-TR" sz="1600" b="1" dirty="0">
                <a:latin typeface="Times New Roman" panose="02020603050405020304" pitchFamily="18" charset="0"/>
                <a:cs typeface="Times New Roman" panose="02020603050405020304" pitchFamily="18" charset="0"/>
              </a:rPr>
              <a:t>kontrol</a:t>
            </a:r>
            <a:r>
              <a:rPr lang="tr-TR" sz="1600" dirty="0">
                <a:latin typeface="Times New Roman" panose="02020603050405020304" pitchFamily="18" charset="0"/>
                <a:cs typeface="Times New Roman" panose="02020603050405020304" pitchFamily="18" charset="0"/>
              </a:rPr>
              <a:t> etmelidir.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ekteki “</a:t>
            </a:r>
            <a:r>
              <a:rPr lang="tr-TR" sz="1600" b="1" dirty="0">
                <a:latin typeface="Times New Roman" panose="02020603050405020304" pitchFamily="18" charset="0"/>
                <a:cs typeface="Times New Roman" panose="02020603050405020304" pitchFamily="18" charset="0"/>
              </a:rPr>
              <a:t>Yetki Devri Formu</a:t>
            </a:r>
            <a:r>
              <a:rPr lang="tr-TR" sz="1600" dirty="0">
                <a:latin typeface="Times New Roman" panose="02020603050405020304" pitchFamily="18" charset="0"/>
                <a:cs typeface="Times New Roman" panose="02020603050405020304" pitchFamily="18" charset="0"/>
              </a:rPr>
              <a:t>” ile yazılı olarak devredilir. Devredilen yetki aynı usulle değiştirilir veya kaldırılır.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Yetkiyi devreden ilgili, </a:t>
            </a:r>
            <a:r>
              <a:rPr lang="tr-TR" sz="1600" b="1" dirty="0">
                <a:latin typeface="Times New Roman" panose="02020603050405020304" pitchFamily="18" charset="0"/>
                <a:cs typeface="Times New Roman" panose="02020603050405020304" pitchFamily="18" charset="0"/>
              </a:rPr>
              <a:t>yetkiyi geri almadıkça kullanamaz</a:t>
            </a:r>
            <a:r>
              <a:rPr lang="tr-TR" sz="1600" dirty="0">
                <a:latin typeface="Times New Roman" panose="02020603050405020304" pitchFamily="18" charset="0"/>
                <a:cs typeface="Times New Roman" panose="02020603050405020304" pitchFamily="18" charset="0"/>
              </a:rPr>
              <a:t>. Yetki devredilen, bu </a:t>
            </a:r>
            <a:r>
              <a:rPr lang="tr-TR" sz="1600" b="1" dirty="0">
                <a:latin typeface="Times New Roman" panose="02020603050405020304" pitchFamily="18" charset="0"/>
                <a:cs typeface="Times New Roman" panose="02020603050405020304" pitchFamily="18" charset="0"/>
              </a:rPr>
              <a:t>yetkiyi bir başkasına devredemez.</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Yetki devri ve iptali görev ve sorumluluğu olan ilgili </a:t>
            </a:r>
            <a:r>
              <a:rPr lang="tr-TR" sz="1600" b="1" dirty="0">
                <a:latin typeface="Times New Roman" panose="02020603050405020304" pitchFamily="18" charset="0"/>
                <a:cs typeface="Times New Roman" panose="02020603050405020304" pitchFamily="18" charset="0"/>
              </a:rPr>
              <a:t>Birimlere bildirilir</a:t>
            </a:r>
            <a:r>
              <a:rPr lang="tr-TR" sz="16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endParaRPr lang="tr-TR" dirty="0"/>
          </a:p>
        </p:txBody>
      </p:sp>
    </p:spTree>
    <p:extLst>
      <p:ext uri="{BB962C8B-B14F-4D97-AF65-F5344CB8AC3E}">
        <p14:creationId xmlns:p14="http://schemas.microsoft.com/office/powerpoint/2010/main" val="172769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0EDB7EA2-A14A-4075-B06B-E606BB9C12E0}"/>
              </a:ext>
            </a:extLst>
          </p:cNvPr>
          <p:cNvSpPr txBox="1"/>
          <p:nvPr/>
        </p:nvSpPr>
        <p:spPr>
          <a:xfrm>
            <a:off x="1736727" y="834707"/>
            <a:ext cx="8718545" cy="5401479"/>
          </a:xfrm>
          <a:prstGeom prst="rect">
            <a:avLst/>
          </a:prstGeom>
          <a:noFill/>
        </p:spPr>
        <p:txBody>
          <a:bodyPr wrap="square" rtlCol="0">
            <a:spAutoFit/>
          </a:bodyPr>
          <a:lstStyle/>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Basına bilgi ve demeç verme yazıları</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Cumhurbaşkanlığı, TBMM Başkanlığı, Bakanlıklar, Milli Güvenlik Kurulu Genel Sekreterliği, Yükseköğretim Kurulu Başkanlığı, Üniversitelerarası Kurul Başkanlığı ve ÖSYM Başkanlığına yazılacak yazılar</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Bakan, Bakan Yardımcısı, Vali, Garnizon Komutanı, Büyükşehir Belediye Başkanı ve Cumhuriyet Başsavcısı imzasıyla gelen yazılar ile diğer üniversitelerden rektör imzasıyla gelen rutin yazılar dışındaki yazıların cevap yazıları; asayiş ve güvenlik ile ilgili konularda Denizli Valiliğine yazılacak yazılar</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Adli makamlarla yapılan özel nitelikli yazışmalar</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Atama, görev uzatma, sözleşme imzalanması, 13/b-4 görevlendirmesi, 2547 33, 37, 38, 40’ıncı madde görevlendirmeleri, 657 89’uncu madde ders görevlendirmesi, görevden uzaklaştırma, idari personel yurt dışı görevlendirmesi, 2547 39’uncu madde 7-15 gün arası ve 15 günü aşan </a:t>
            </a:r>
            <a:r>
              <a:rPr lang="tr-TR" sz="1500" dirty="0" err="1">
                <a:latin typeface="Times New Roman" panose="02020603050405020304" pitchFamily="18" charset="0"/>
                <a:cs typeface="Times New Roman" panose="02020603050405020304" pitchFamily="18" charset="0"/>
              </a:rPr>
              <a:t>yolluklu</a:t>
            </a:r>
            <a:r>
              <a:rPr lang="tr-TR" sz="1500" dirty="0">
                <a:latin typeface="Times New Roman" panose="02020603050405020304" pitchFamily="18" charset="0"/>
                <a:cs typeface="Times New Roman" panose="02020603050405020304" pitchFamily="18" charset="0"/>
              </a:rPr>
              <a:t> </a:t>
            </a:r>
            <a:r>
              <a:rPr lang="tr-TR" sz="1500" dirty="0" err="1">
                <a:latin typeface="Times New Roman" panose="02020603050405020304" pitchFamily="18" charset="0"/>
                <a:cs typeface="Times New Roman" panose="02020603050405020304" pitchFamily="18" charset="0"/>
              </a:rPr>
              <a:t>görevledirmeler</a:t>
            </a:r>
            <a:r>
              <a:rPr lang="tr-TR" sz="15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Üniversite ile kişi, kurum ve kuruluşlar arasındaki </a:t>
            </a:r>
            <a:r>
              <a:rPr lang="tr-TR" sz="1500" b="1" dirty="0">
                <a:latin typeface="Times New Roman" panose="02020603050405020304" pitchFamily="18" charset="0"/>
                <a:cs typeface="Times New Roman" panose="02020603050405020304" pitchFamily="18" charset="0"/>
              </a:rPr>
              <a:t>protokol ve anlaşmaların </a:t>
            </a:r>
            <a:r>
              <a:rPr lang="tr-TR" sz="1500" dirty="0">
                <a:latin typeface="Times New Roman" panose="02020603050405020304" pitchFamily="18" charset="0"/>
                <a:cs typeface="Times New Roman" panose="02020603050405020304" pitchFamily="18" charset="0"/>
              </a:rPr>
              <a:t>imzalanması,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Üniversiteye ait veya Üniversiteye tahsisli gayrimenkuller ile ilgili olarak diğer kurumlarla yapılacak yazışmalar.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Rektör Yardımcıları, Genel Sekreter ve İç Denetim Birimi Başkanının yıllık, mazeret, hastalık ve refakat izni onayları ile akademik ve 657 sayılı Devlet Memurları Kanunu’na tabi idari personele aynı Kanunun 108 inci maddesi uyarınca verilecek aylıksız izin onayları,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Kısmi zamanlı öğrenci çalıştırılmasına ilişkin onaylar ile kısmi zamanlı öğrenci ile sözleşme imzalanması, öğrencilere yemek bursu verilmesine ilişkin onaylar,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Kamu zararının oluşup oluşmadığına karar verilmesi, itirazların değerlendirilmesi ve kamu zararından doğan alacakların silinmesine ilişkin onaylar,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Üniversiteye yapılacak </a:t>
            </a:r>
            <a:r>
              <a:rPr lang="tr-TR" sz="1500" b="1" dirty="0">
                <a:latin typeface="Times New Roman" panose="02020603050405020304" pitchFamily="18" charset="0"/>
                <a:cs typeface="Times New Roman" panose="02020603050405020304" pitchFamily="18" charset="0"/>
              </a:rPr>
              <a:t>şartlı bağış ve yardımların </a:t>
            </a:r>
            <a:r>
              <a:rPr lang="tr-TR" sz="1500" dirty="0">
                <a:latin typeface="Times New Roman" panose="02020603050405020304" pitchFamily="18" charset="0"/>
                <a:cs typeface="Times New Roman" panose="02020603050405020304" pitchFamily="18" charset="0"/>
              </a:rPr>
              <a:t>onayı,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Diplomaların imzalanması</a:t>
            </a:r>
          </a:p>
        </p:txBody>
      </p:sp>
      <p:sp>
        <p:nvSpPr>
          <p:cNvPr id="18" name="Slayt Numarası Yer Tutucusu 3">
            <a:extLst>
              <a:ext uri="{FF2B5EF4-FFF2-40B4-BE49-F238E27FC236}">
                <a16:creationId xmlns:a16="http://schemas.microsoft.com/office/drawing/2014/main" id="{559B6D37-A29B-45C0-A6B6-A6DE48ED447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7</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2" name="Metin kutusu 1">
            <a:extLst>
              <a:ext uri="{FF2B5EF4-FFF2-40B4-BE49-F238E27FC236}">
                <a16:creationId xmlns:a16="http://schemas.microsoft.com/office/drawing/2014/main" id="{06C5B580-08D4-4AF1-87C8-72173D216CE3}"/>
              </a:ext>
            </a:extLst>
          </p:cNvPr>
          <p:cNvSpPr txBox="1"/>
          <p:nvPr/>
        </p:nvSpPr>
        <p:spPr>
          <a:xfrm>
            <a:off x="4986866" y="-33867"/>
            <a:ext cx="2438400" cy="646331"/>
          </a:xfrm>
          <a:prstGeom prst="rect">
            <a:avLst/>
          </a:prstGeom>
          <a:noFill/>
        </p:spPr>
        <p:txBody>
          <a:bodyPr wrap="square" rtlCol="0">
            <a:spAutoFit/>
          </a:bodyPr>
          <a:lstStyle/>
          <a:p>
            <a:pPr algn="ctr"/>
            <a:r>
              <a:rPr lang="tr-TR" b="1" dirty="0">
                <a:solidFill>
                  <a:schemeClr val="bg1"/>
                </a:solidFill>
              </a:rPr>
              <a:t>Rektörün Yapacağı Yazışmalar</a:t>
            </a:r>
          </a:p>
        </p:txBody>
      </p:sp>
      <p:sp>
        <p:nvSpPr>
          <p:cNvPr id="3" name="Metin kutusu 2">
            <a:extLst>
              <a:ext uri="{FF2B5EF4-FFF2-40B4-BE49-F238E27FC236}">
                <a16:creationId xmlns:a16="http://schemas.microsoft.com/office/drawing/2014/main" id="{44AC3C99-E21A-41EE-8B3B-644E72041C8D}"/>
              </a:ext>
            </a:extLst>
          </p:cNvPr>
          <p:cNvSpPr txBox="1"/>
          <p:nvPr/>
        </p:nvSpPr>
        <p:spPr>
          <a:xfrm>
            <a:off x="8480597" y="6430324"/>
            <a:ext cx="1940417" cy="338554"/>
          </a:xfrm>
          <a:prstGeom prst="rect">
            <a:avLst/>
          </a:prstGeom>
          <a:noFill/>
        </p:spPr>
        <p:txBody>
          <a:bodyPr wrap="square" rtlCol="0">
            <a:spAutoFit/>
          </a:bodyPr>
          <a:lstStyle/>
          <a:p>
            <a:pPr algn="l"/>
            <a:r>
              <a:rPr lang="tr-TR" sz="1600" dirty="0">
                <a:solidFill>
                  <a:schemeClr val="accent1"/>
                </a:solidFill>
              </a:rPr>
              <a:t>Genel Sekreterlik</a:t>
            </a:r>
          </a:p>
        </p:txBody>
      </p:sp>
    </p:spTree>
    <p:extLst>
      <p:ext uri="{BB962C8B-B14F-4D97-AF65-F5344CB8AC3E}">
        <p14:creationId xmlns:p14="http://schemas.microsoft.com/office/powerpoint/2010/main" val="1610440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1054840"/>
            <a:ext cx="9278798" cy="5155257"/>
          </a:xfrm>
          <a:prstGeom prst="rect">
            <a:avLst/>
          </a:prstGeom>
          <a:noFill/>
        </p:spPr>
        <p:txBody>
          <a:bodyPr wrap="square" rtlCol="0">
            <a:spAutoFit/>
          </a:bodyPr>
          <a:lstStyle/>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Açıktan atama ve naklen atamaya ilişkin </a:t>
            </a:r>
            <a:r>
              <a:rPr lang="tr-TR" sz="1500" b="1" dirty="0">
                <a:latin typeface="Times New Roman" panose="02020603050405020304" pitchFamily="18" charset="0"/>
                <a:cs typeface="Times New Roman" panose="02020603050405020304" pitchFamily="18" charset="0"/>
              </a:rPr>
              <a:t>muvafakat isteme </a:t>
            </a:r>
            <a:r>
              <a:rPr lang="tr-TR" sz="1500" dirty="0">
                <a:latin typeface="Times New Roman" panose="02020603050405020304" pitchFamily="18" charset="0"/>
                <a:cs typeface="Times New Roman" panose="02020603050405020304" pitchFamily="18" charset="0"/>
              </a:rPr>
              <a:t>yazıları ile </a:t>
            </a:r>
            <a:r>
              <a:rPr lang="tr-TR" sz="1500" b="1" dirty="0">
                <a:latin typeface="Times New Roman" panose="02020603050405020304" pitchFamily="18" charset="0"/>
                <a:cs typeface="Times New Roman" panose="02020603050405020304" pitchFamily="18" charset="0"/>
              </a:rPr>
              <a:t>atama onayı öncesi </a:t>
            </a:r>
            <a:r>
              <a:rPr lang="tr-TR" sz="1500" dirty="0">
                <a:latin typeface="Times New Roman" panose="02020603050405020304" pitchFamily="18" charset="0"/>
                <a:cs typeface="Times New Roman" panose="02020603050405020304" pitchFamily="18" charset="0"/>
              </a:rPr>
              <a:t>yapılması gereken işlemlere ait yazılar,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Öğrencilerin yurt içi ve yurt dışı kültür ve spor faaliyetleri görevlendirme onayları ile öğrencilerin spor-kültür alanlarında üniversitelerarası yarışmalara katılması için onay verilmesi ve bu sürece ilişkin yazılar ile etkinlik ve davet yazıları,</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Öğrenci toplulukları tarafından çıkarılacak yayınlara (bülten, dergi, gazete vb.) onay verilmesi, öğrenci topluluklarının faaliyetleri ile ilgili olarak Üniversite dışındaki kişi, kurum ve kuruluşlarla yapılacak yazışmalar,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Üniversite dışındaki kişi, kurum ve kuruluşlar tarafından düzenlenecek konferans ve seminer izinleri,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Profesörlük ve doçentlik başvuruları ile ilgili </a:t>
            </a:r>
            <a:r>
              <a:rPr lang="tr-TR" sz="1500" b="1" dirty="0">
                <a:latin typeface="Times New Roman" panose="02020603050405020304" pitchFamily="18" charset="0"/>
                <a:cs typeface="Times New Roman" panose="02020603050405020304" pitchFamily="18" charset="0"/>
              </a:rPr>
              <a:t>jüri üyelerine yazılacak </a:t>
            </a:r>
            <a:r>
              <a:rPr lang="tr-TR" sz="1500" dirty="0">
                <a:latin typeface="Times New Roman" panose="02020603050405020304" pitchFamily="18" charset="0"/>
                <a:cs typeface="Times New Roman" panose="02020603050405020304" pitchFamily="18" charset="0"/>
              </a:rPr>
              <a:t>yazılar ile emekli profesörlerin ilgili Birimlere ve kurumlara bildirilmesine dair yazılar,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2547 sayılı Yükseköğretim Kanunu uyarınca Üniversitemize atanan akademik personelin göreve başlayış ve görevden ayrılış yazıları,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İl dışı araç tahsisine ilişkin onaylar,</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Dekan, Enstitü/Yüksekokul/Meslek Yüksekokulu Müdürü, Uygulama ve Araştırma Merkezi Müdürü ve Koordinatörlerin yıllık, mazeret (657 sayılı Devlet Memurları Kanununun 104/c bendi hariç), hastalık ve refakat izni onayları </a:t>
            </a:r>
          </a:p>
          <a:p>
            <a:pPr marL="285750" indent="-285750" algn="just">
              <a:buFont typeface="Arial" panose="020B0604020202020204" pitchFamily="34" charset="0"/>
              <a:buChar char="•"/>
            </a:pPr>
            <a:r>
              <a:rPr lang="tr-TR" sz="1500" b="1" dirty="0">
                <a:latin typeface="Times New Roman" panose="02020603050405020304" pitchFamily="18" charset="0"/>
                <a:cs typeface="Times New Roman" panose="02020603050405020304" pitchFamily="18" charset="0"/>
              </a:rPr>
              <a:t>İdari personelin yurt içi geçici görevlendirmeleri</a:t>
            </a:r>
            <a:r>
              <a:rPr lang="tr-TR" sz="15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657 sayılı Devlet Memurları </a:t>
            </a:r>
            <a:r>
              <a:rPr lang="tr-TR" sz="1500" b="1" dirty="0">
                <a:latin typeface="Times New Roman" panose="02020603050405020304" pitchFamily="18" charset="0"/>
                <a:cs typeface="Times New Roman" panose="02020603050405020304" pitchFamily="18" charset="0"/>
              </a:rPr>
              <a:t>Kanununun 104/c </a:t>
            </a:r>
            <a:r>
              <a:rPr lang="tr-TR" sz="1500" dirty="0">
                <a:latin typeface="Times New Roman" panose="02020603050405020304" pitchFamily="18" charset="0"/>
                <a:cs typeface="Times New Roman" panose="02020603050405020304" pitchFamily="18" charset="0"/>
              </a:rPr>
              <a:t>maddesi uyarınca verilecek mazeret izni onayları, </a:t>
            </a:r>
          </a:p>
          <a:p>
            <a:pPr marL="285750" indent="-285750" algn="just">
              <a:buFont typeface="Arial" panose="020B0604020202020204" pitchFamily="34" charset="0"/>
              <a:buChar char="•"/>
            </a:pPr>
            <a:r>
              <a:rPr lang="tr-TR" sz="1500" dirty="0">
                <a:latin typeface="Times New Roman" panose="02020603050405020304" pitchFamily="18" charset="0"/>
                <a:cs typeface="Times New Roman" panose="02020603050405020304" pitchFamily="18" charset="0"/>
              </a:rPr>
              <a:t>3289 sayılı Spor Genel Müdürlüğünün Teşkilat ve Görevleri Hakkında Kanun uyarınca yurt içi ve yurt dışı spor müsabakalarında görev alacak sporcu, hakem, antrenörlerin görevlendirilmesi,</a:t>
            </a:r>
          </a:p>
          <a:p>
            <a:pPr marL="285750" indent="-285750" algn="just">
              <a:buFont typeface="Arial" panose="020B0604020202020204" pitchFamily="34" charset="0"/>
              <a:buChar char="•"/>
            </a:pPr>
            <a:endParaRPr lang="tr-TR" sz="15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sz="1400" dirty="0">
              <a:cs typeface="Arial" panose="020B0604020202020204" pitchFamily="34"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8</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599236" y="6424028"/>
            <a:ext cx="2489201"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4876800" y="-72305"/>
            <a:ext cx="2438400" cy="646331"/>
          </a:xfrm>
          <a:prstGeom prst="rect">
            <a:avLst/>
          </a:prstGeom>
          <a:noFill/>
        </p:spPr>
        <p:txBody>
          <a:bodyPr wrap="square" rtlCol="0">
            <a:spAutoFit/>
          </a:bodyPr>
          <a:lstStyle/>
          <a:p>
            <a:pPr algn="ctr"/>
            <a:r>
              <a:rPr lang="tr-TR" b="1" dirty="0">
                <a:solidFill>
                  <a:schemeClr val="bg1"/>
                </a:solidFill>
              </a:rPr>
              <a:t>Rektör Yardımcısının Yapacağı Yazışmalar</a:t>
            </a:r>
          </a:p>
        </p:txBody>
      </p:sp>
    </p:spTree>
    <p:extLst>
      <p:ext uri="{BB962C8B-B14F-4D97-AF65-F5344CB8AC3E}">
        <p14:creationId xmlns:p14="http://schemas.microsoft.com/office/powerpoint/2010/main" val="358077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3CABD91-196A-5EAA-7886-C9BF9FBA5C95}"/>
            </a:ext>
          </a:extLst>
        </p:cNvPr>
        <p:cNvGrpSpPr/>
        <p:nvPr/>
      </p:nvGrpSpPr>
      <p:grpSpPr>
        <a:xfrm>
          <a:off x="0" y="0"/>
          <a:ext cx="0" cy="0"/>
          <a:chOff x="0" y="0"/>
          <a:chExt cx="0" cy="0"/>
        </a:xfrm>
      </p:grpSpPr>
      <p:sp>
        <p:nvSpPr>
          <p:cNvPr id="5" name="Metin kutusu 4">
            <a:extLst>
              <a:ext uri="{FF2B5EF4-FFF2-40B4-BE49-F238E27FC236}">
                <a16:creationId xmlns:a16="http://schemas.microsoft.com/office/drawing/2014/main" id="{A1350F32-B7DF-4537-C75D-1EBFA43DC08D}"/>
              </a:ext>
            </a:extLst>
          </p:cNvPr>
          <p:cNvSpPr txBox="1"/>
          <p:nvPr/>
        </p:nvSpPr>
        <p:spPr>
          <a:xfrm>
            <a:off x="1702469" y="1054840"/>
            <a:ext cx="9278798" cy="5724644"/>
          </a:xfrm>
          <a:prstGeom prst="rect">
            <a:avLst/>
          </a:prstGeom>
          <a:noFill/>
        </p:spPr>
        <p:txBody>
          <a:bodyPr wrap="square" rtlCol="0">
            <a:spAutoFit/>
          </a:bodyPr>
          <a:lstStyle/>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Genel Sekreter Yardımcıları, Daire Başkanları, Hukuk Müşaviri ve Döner Sermaye İşletme Müdürünün yıllık, hastalık, refakat ve mazeret (657 sayılı Devlet Memurları Kanununun 104/c bendi hariç) izni onayları,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Genel Sekretere bağlı Birimlerden Rektörlük Makamına hitaben yazılması gereken yazılar,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Üniversite Senatosu ve Yönetim Kurulu kararlarının ilgili </a:t>
            </a:r>
            <a:r>
              <a:rPr lang="tr-TR" sz="1600" b="1" dirty="0">
                <a:latin typeface="Times New Roman" panose="02020603050405020304" pitchFamily="18" charset="0"/>
                <a:cs typeface="Times New Roman" panose="02020603050405020304" pitchFamily="18" charset="0"/>
              </a:rPr>
              <a:t>Birimlere gönderilmesine </a:t>
            </a:r>
            <a:r>
              <a:rPr lang="tr-TR" sz="1600" dirty="0">
                <a:latin typeface="Times New Roman" panose="02020603050405020304" pitchFamily="18" charset="0"/>
                <a:cs typeface="Times New Roman" panose="02020603050405020304" pitchFamily="18" charset="0"/>
              </a:rPr>
              <a:t>ilişkin üst yazılar,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İdari personel ataması onayına ilişkin teklif yazıları, personelin görevden ayrılış veya göreve başlayış yazılarının Birimlere bildirilmesine dair yazılar,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Kendisine bağlı Birimler arasında koordinasyonu sağlayıcı yazı veya talimatlar,</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Soruşturma açılması, yürütülmesi, sonuçlandırılması ile ilgili onay ve yazılar, </a:t>
            </a:r>
          </a:p>
          <a:p>
            <a:pPr marL="285750" indent="-285750" algn="just">
              <a:buFont typeface="Arial" panose="020B0604020202020204" pitchFamily="34" charset="0"/>
              <a:buChar char="•"/>
            </a:pPr>
            <a:r>
              <a:rPr lang="tr-TR" sz="1600" b="1" dirty="0">
                <a:latin typeface="Times New Roman" panose="02020603050405020304" pitchFamily="18" charset="0"/>
                <a:cs typeface="Times New Roman" panose="02020603050405020304" pitchFamily="18" charset="0"/>
              </a:rPr>
              <a:t>Anma, kutlama günleri ve bayram programlarına ilişkin bildirimler</a:t>
            </a:r>
            <a:r>
              <a:rPr lang="tr-TR" sz="1600" dirty="0">
                <a:latin typeface="Times New Roman" panose="02020603050405020304" pitchFamily="18" charset="0"/>
                <a:cs typeface="Times New Roman" panose="02020603050405020304" pitchFamily="18" charset="0"/>
              </a:rPr>
              <a:t>, </a:t>
            </a:r>
          </a:p>
          <a:p>
            <a:pPr marL="285750" indent="-285750" algn="just">
              <a:buFont typeface="Arial" panose="020B0604020202020204" pitchFamily="34" charset="0"/>
              <a:buChar char="•"/>
            </a:pPr>
            <a:r>
              <a:rPr lang="tr-TR" sz="1600" b="1" dirty="0">
                <a:latin typeface="Times New Roman" panose="02020603050405020304" pitchFamily="18" charset="0"/>
                <a:cs typeface="Times New Roman" panose="02020603050405020304" pitchFamily="18" charset="0"/>
              </a:rPr>
              <a:t>4982 sayılı Bilgi Edinme Hakkı Kanunu uyarınca yapılan başvurulara verilecek cevaplar</a:t>
            </a:r>
            <a:r>
              <a:rPr lang="tr-TR" sz="1600"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Personelin </a:t>
            </a:r>
            <a:r>
              <a:rPr lang="tr-TR" sz="1600" b="1" dirty="0">
                <a:latin typeface="Times New Roman" panose="02020603050405020304" pitchFamily="18" charset="0"/>
                <a:cs typeface="Times New Roman" panose="02020603050405020304" pitchFamily="18" charset="0"/>
              </a:rPr>
              <a:t>özlük dosyasının</a:t>
            </a:r>
            <a:r>
              <a:rPr lang="tr-TR" sz="1600" dirty="0">
                <a:latin typeface="Times New Roman" panose="02020603050405020304" pitchFamily="18" charset="0"/>
                <a:cs typeface="Times New Roman" panose="02020603050405020304" pitchFamily="18" charset="0"/>
              </a:rPr>
              <a:t> diğer kurum ve kuruluşlardan istenilmesi veya diğer kurum ve kuruluşlara gönderilmesine yönelik yazılar,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Genel Sekreter Yardımcıları, Daire Başkanları, Hukuk Müşaviri ve Döner Sermaye İşletme Müdürü ile Genel </a:t>
            </a:r>
            <a:r>
              <a:rPr lang="tr-TR" sz="1600" dirty="0" err="1">
                <a:latin typeface="Times New Roman" panose="02020603050405020304" pitchFamily="18" charset="0"/>
                <a:cs typeface="Times New Roman" panose="02020603050405020304" pitchFamily="18" charset="0"/>
              </a:rPr>
              <a:t>Sekreterlik’te</a:t>
            </a:r>
            <a:r>
              <a:rPr lang="tr-TR" sz="1600" dirty="0">
                <a:latin typeface="Times New Roman" panose="02020603050405020304" pitchFamily="18" charset="0"/>
                <a:cs typeface="Times New Roman" panose="02020603050405020304" pitchFamily="18" charset="0"/>
              </a:rPr>
              <a:t> görevli personelin talebi üzerine Pusula Bilgi Sisteminden alınacak </a:t>
            </a:r>
            <a:r>
              <a:rPr lang="tr-TR" sz="1600" b="1" dirty="0">
                <a:latin typeface="Times New Roman" panose="02020603050405020304" pitchFamily="18" charset="0"/>
                <a:cs typeface="Times New Roman" panose="02020603050405020304" pitchFamily="18" charset="0"/>
              </a:rPr>
              <a:t>çalışma belgesinin </a:t>
            </a:r>
            <a:r>
              <a:rPr lang="tr-TR" sz="1600" dirty="0">
                <a:latin typeface="Times New Roman" panose="02020603050405020304" pitchFamily="18" charset="0"/>
                <a:cs typeface="Times New Roman" panose="02020603050405020304" pitchFamily="18" charset="0"/>
              </a:rPr>
              <a:t>imzalanması, </a:t>
            </a:r>
          </a:p>
          <a:p>
            <a:pPr marL="285750" indent="-285750" algn="just">
              <a:buFont typeface="Arial" panose="020B0604020202020204" pitchFamily="34" charset="0"/>
              <a:buChar char="•"/>
            </a:pPr>
            <a:r>
              <a:rPr lang="tr-TR" sz="1600" b="1" dirty="0">
                <a:latin typeface="Times New Roman" panose="02020603050405020304" pitchFamily="18" charset="0"/>
                <a:cs typeface="Times New Roman" panose="02020603050405020304" pitchFamily="18" charset="0"/>
              </a:rPr>
              <a:t>Sivil savunma, arama kurtarma ve güvenlik hizmetleri </a:t>
            </a:r>
            <a:r>
              <a:rPr lang="tr-TR" sz="1600" dirty="0">
                <a:latin typeface="Times New Roman" panose="02020603050405020304" pitchFamily="18" charset="0"/>
                <a:cs typeface="Times New Roman" panose="02020603050405020304" pitchFamily="18" charset="0"/>
              </a:rPr>
              <a:t>ile ilgili yazılar,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Bu Yönerge uyarınca, Birimlere ve Kurum dışına Rektör ve Rektör Yardımcısı imzasıyla yazılan yazılar dışında kalan, </a:t>
            </a:r>
            <a:r>
              <a:rPr lang="tr-TR" sz="1600" b="1" dirty="0">
                <a:latin typeface="Times New Roman" panose="02020603050405020304" pitchFamily="18" charset="0"/>
                <a:cs typeface="Times New Roman" panose="02020603050405020304" pitchFamily="18" charset="0"/>
              </a:rPr>
              <a:t>124 sayılı KHK</a:t>
            </a:r>
            <a:r>
              <a:rPr lang="tr-TR" sz="1600" dirty="0">
                <a:latin typeface="Times New Roman" panose="02020603050405020304" pitchFamily="18" charset="0"/>
                <a:cs typeface="Times New Roman" panose="02020603050405020304" pitchFamily="18" charset="0"/>
              </a:rPr>
              <a:t> ile belirlenen üniversite idari teşkilatı tarafından yazılan yazılar. </a:t>
            </a:r>
          </a:p>
          <a:p>
            <a:pPr marL="285750" indent="-285750" algn="just">
              <a:buFont typeface="Arial" panose="020B0604020202020204" pitchFamily="34" charset="0"/>
              <a:buChar char="•"/>
            </a:pPr>
            <a:r>
              <a:rPr lang="tr-TR" sz="1600" dirty="0">
                <a:latin typeface="Times New Roman" panose="02020603050405020304" pitchFamily="18" charset="0"/>
                <a:cs typeface="Times New Roman" panose="02020603050405020304" pitchFamily="18" charset="0"/>
              </a:rPr>
              <a:t>Mevzuatta mutlaka Genel Sekreter tarafından yapılması gereken diğer teklif, karar ve işlemlere ait yazılar. </a:t>
            </a: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tr-TR"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tr-TR" sz="1400" dirty="0">
              <a:cs typeface="Arial" panose="020B0604020202020204" pitchFamily="34" charset="0"/>
            </a:endParaRPr>
          </a:p>
        </p:txBody>
      </p:sp>
      <p:sp>
        <p:nvSpPr>
          <p:cNvPr id="18" name="Slayt Numarası Yer Tutucusu 3">
            <a:extLst>
              <a:ext uri="{FF2B5EF4-FFF2-40B4-BE49-F238E27FC236}">
                <a16:creationId xmlns:a16="http://schemas.microsoft.com/office/drawing/2014/main" id="{1D503AAE-F9D5-B9ED-6834-5FBFE0DEE430}"/>
              </a:ext>
            </a:extLst>
          </p:cNvPr>
          <p:cNvSpPr>
            <a:spLocks noGrp="1" noRot="1" noMove="1" noResize="1" noEditPoints="1" noAdjustHandles="1" noChangeArrowheads="1" noChangeShapeType="1"/>
          </p:cNvSpPr>
          <p:nvPr>
            <p:ph type="sldNum" sz="quarter" idx="12"/>
          </p:nvPr>
        </p:nvSpPr>
        <p:spPr>
          <a:xfrm>
            <a:off x="9843837" y="6466974"/>
            <a:ext cx="1940417" cy="252663"/>
          </a:xfrm>
          <a:prstGeom prst="rect">
            <a:avLst/>
          </a:prstGeom>
        </p:spPr>
        <p:txBody>
          <a:bodyPr/>
          <a:lstStyle/>
          <a:p>
            <a:fld id="{B1DC0A37-4417-4D92-ACF4-CB362CCBE5D2}" type="slidenum">
              <a:rPr lang="en-US" smtClean="0">
                <a:solidFill>
                  <a:schemeClr val="tx1"/>
                </a:solidFill>
                <a:cs typeface="Arial" panose="020B0604020202020204" pitchFamily="34" charset="0"/>
              </a:rPr>
              <a:pPr/>
              <a:t>9</a:t>
            </a:fld>
            <a:r>
              <a:rPr lang="tr-TR" dirty="0">
                <a:solidFill>
                  <a:schemeClr val="tx1"/>
                </a:solidFill>
                <a:cs typeface="Arial" panose="020B0604020202020204" pitchFamily="34" charset="0"/>
              </a:rPr>
              <a:t>/17</a:t>
            </a:r>
            <a:endParaRPr lang="en-US" dirty="0">
              <a:solidFill>
                <a:schemeClr val="tx1"/>
              </a:solidFill>
              <a:cs typeface="Arial" panose="020B0604020202020204" pitchFamily="34" charset="0"/>
            </a:endParaRPr>
          </a:p>
        </p:txBody>
      </p:sp>
      <p:sp>
        <p:nvSpPr>
          <p:cNvPr id="8" name="Metin kutusu 7">
            <a:extLst>
              <a:ext uri="{FF2B5EF4-FFF2-40B4-BE49-F238E27FC236}">
                <a16:creationId xmlns:a16="http://schemas.microsoft.com/office/drawing/2014/main" id="{A19D730D-0412-4A6A-8693-F681F3D50347}"/>
              </a:ext>
            </a:extLst>
          </p:cNvPr>
          <p:cNvSpPr txBox="1"/>
          <p:nvPr/>
        </p:nvSpPr>
        <p:spPr>
          <a:xfrm>
            <a:off x="8650036" y="6424028"/>
            <a:ext cx="2387601" cy="338554"/>
          </a:xfrm>
          <a:prstGeom prst="rect">
            <a:avLst/>
          </a:prstGeom>
          <a:noFill/>
        </p:spPr>
        <p:txBody>
          <a:bodyPr wrap="square" rtlCol="0">
            <a:spAutoFit/>
          </a:bodyPr>
          <a:lstStyle/>
          <a:p>
            <a:r>
              <a:rPr lang="tr-TR" sz="1600" dirty="0">
                <a:solidFill>
                  <a:schemeClr val="accent1"/>
                </a:solidFill>
              </a:rPr>
              <a:t>Genel Sekreterlik</a:t>
            </a:r>
          </a:p>
        </p:txBody>
      </p:sp>
      <p:sp>
        <p:nvSpPr>
          <p:cNvPr id="10" name="Metin kutusu 9">
            <a:extLst>
              <a:ext uri="{FF2B5EF4-FFF2-40B4-BE49-F238E27FC236}">
                <a16:creationId xmlns:a16="http://schemas.microsoft.com/office/drawing/2014/main" id="{85DBAEF7-6147-4D7C-B7D1-86D27BAEC65B}"/>
              </a:ext>
            </a:extLst>
          </p:cNvPr>
          <p:cNvSpPr txBox="1"/>
          <p:nvPr/>
        </p:nvSpPr>
        <p:spPr>
          <a:xfrm>
            <a:off x="4876800" y="-72305"/>
            <a:ext cx="2438400" cy="646331"/>
          </a:xfrm>
          <a:prstGeom prst="rect">
            <a:avLst/>
          </a:prstGeom>
          <a:noFill/>
        </p:spPr>
        <p:txBody>
          <a:bodyPr wrap="square" rtlCol="0">
            <a:spAutoFit/>
          </a:bodyPr>
          <a:lstStyle/>
          <a:p>
            <a:pPr algn="ctr"/>
            <a:r>
              <a:rPr lang="tr-TR" b="1" dirty="0">
                <a:solidFill>
                  <a:schemeClr val="bg1"/>
                </a:solidFill>
              </a:rPr>
              <a:t>Genel Sekreterin Yapacağı Yazışmalar</a:t>
            </a:r>
          </a:p>
        </p:txBody>
      </p:sp>
    </p:spTree>
    <p:extLst>
      <p:ext uri="{BB962C8B-B14F-4D97-AF65-F5344CB8AC3E}">
        <p14:creationId xmlns:p14="http://schemas.microsoft.com/office/powerpoint/2010/main" val="250047024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769</TotalTime>
  <Words>2438</Words>
  <Application>Microsoft Office PowerPoint</Application>
  <PresentationFormat>Geniş ekran</PresentationFormat>
  <Paragraphs>182</Paragraphs>
  <Slides>18</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18</vt:i4>
      </vt:variant>
    </vt:vector>
  </HeadingPairs>
  <TitlesOfParts>
    <vt:vector size="23"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grafik</dc:creator>
  <cp:lastModifiedBy>Pau</cp:lastModifiedBy>
  <cp:revision>87</cp:revision>
  <dcterms:created xsi:type="dcterms:W3CDTF">2025-10-07T12:10:06Z</dcterms:created>
  <dcterms:modified xsi:type="dcterms:W3CDTF">2026-02-20T06:52:29Z</dcterms:modified>
</cp:coreProperties>
</file>