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9"/>
  </p:notesMasterIdLst>
  <p:sldIdLst>
    <p:sldId id="256" r:id="rId2"/>
    <p:sldId id="257" r:id="rId3"/>
    <p:sldId id="273" r:id="rId4"/>
    <p:sldId id="258" r:id="rId5"/>
    <p:sldId id="259" r:id="rId6"/>
    <p:sldId id="263" r:id="rId7"/>
    <p:sldId id="264" r:id="rId8"/>
    <p:sldId id="260" r:id="rId9"/>
    <p:sldId id="265" r:id="rId10"/>
    <p:sldId id="267" r:id="rId11"/>
    <p:sldId id="268" r:id="rId12"/>
    <p:sldId id="261" r:id="rId13"/>
    <p:sldId id="269" r:id="rId14"/>
    <p:sldId id="270" r:id="rId15"/>
    <p:sldId id="262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73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TEKIN GUNER" userId="8a3bfaf7-3db6-4045-837e-88d2495fba61" providerId="ADAL" clId="{D9D83BFC-B13E-4EC7-A958-DE01ADB364C0}"/>
    <pc:docChg chg="custSel modSld">
      <pc:chgData name="ALI TEKIN GUNER" userId="8a3bfaf7-3db6-4045-837e-88d2495fba61" providerId="ADAL" clId="{D9D83BFC-B13E-4EC7-A958-DE01ADB364C0}" dt="2023-02-22T12:36:27.525" v="3" actId="20577"/>
      <pc:docMkLst>
        <pc:docMk/>
      </pc:docMkLst>
      <pc:sldChg chg="modSp mod">
        <pc:chgData name="ALI TEKIN GUNER" userId="8a3bfaf7-3db6-4045-837e-88d2495fba61" providerId="ADAL" clId="{D9D83BFC-B13E-4EC7-A958-DE01ADB364C0}" dt="2023-02-22T12:36:27.525" v="3" actId="20577"/>
        <pc:sldMkLst>
          <pc:docMk/>
          <pc:sldMk cId="0" sldId="256"/>
        </pc:sldMkLst>
        <pc:spChg chg="mod">
          <ac:chgData name="ALI TEKIN GUNER" userId="8a3bfaf7-3db6-4045-837e-88d2495fba61" providerId="ADAL" clId="{D9D83BFC-B13E-4EC7-A958-DE01ADB364C0}" dt="2023-02-22T12:36:27.525" v="3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DE77-1334-4825-808B-3A37555959B9}" type="datetimeFigureOut">
              <a:rPr lang="tr-TR" smtClean="0"/>
              <a:t>22.02.2023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A4A18-B2DC-4FDD-9E1F-5DCB192517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347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4A18-B2DC-4FDD-9E1F-5DCB19251758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22.02.2023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TEMEL HAL DEĞİŞTİRME İŞLEMLERİ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Dr.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Ali Tekin GÜNER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971600" y="1988840"/>
            <a:ext cx="75260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TERMODİNAMİK - 1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2. Sabit Basınç (İzobar)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9552" y="1579901"/>
            <a:ext cx="79208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basınç hal değiştirmenin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3904084" y="1507893"/>
            <a:ext cx="1238250" cy="4572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3904084" y="2204864"/>
            <a:ext cx="1724025" cy="3524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>
            <a:off x="3946057" y="2913509"/>
            <a:ext cx="1704975" cy="37147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33847" y="3485496"/>
            <a:ext cx="79208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basınç hal değiştirmede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 verilen ısı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544" y="3874343"/>
            <a:ext cx="3114675" cy="286702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4924976" y="5387447"/>
            <a:ext cx="37514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İdeal gazlar için 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dh= c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dT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olduğundan;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lum contrast="22000"/>
          </a:blip>
          <a:stretch>
            <a:fillRect/>
          </a:stretch>
        </p:blipFill>
        <p:spPr>
          <a:xfrm>
            <a:off x="5796136" y="5928320"/>
            <a:ext cx="1781175" cy="381000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1528908" y="2204864"/>
            <a:ext cx="23751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P1=p2=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→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2884894" y="2896288"/>
            <a:ext cx="101919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Pv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=RT →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3846214" y="2175120"/>
            <a:ext cx="1804817" cy="38216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/>
          <p:cNvSpPr/>
          <p:nvPr/>
        </p:nvSpPr>
        <p:spPr>
          <a:xfrm>
            <a:off x="3863687" y="2895800"/>
            <a:ext cx="1804817" cy="38216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911679" y="6333643"/>
            <a:ext cx="1804817" cy="42038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Dikdörtgen 16"/>
          <p:cNvSpPr/>
          <p:nvPr/>
        </p:nvSpPr>
        <p:spPr>
          <a:xfrm>
            <a:off x="5700117" y="5925523"/>
            <a:ext cx="1877194" cy="38216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87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2. Sabit Basınç (İzobar)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55576" y="1844824"/>
            <a:ext cx="79208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basınç hal değiştirme esnasındaki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entropi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değişimi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r="48712"/>
          <a:stretch/>
        </p:blipFill>
        <p:spPr>
          <a:xfrm>
            <a:off x="2208460" y="2478040"/>
            <a:ext cx="2867596" cy="69532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591" y="4077072"/>
            <a:ext cx="1876425" cy="7334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13" name="Dikdörtgen 12"/>
          <p:cNvSpPr/>
          <p:nvPr/>
        </p:nvSpPr>
        <p:spPr>
          <a:xfrm>
            <a:off x="755576" y="3501008"/>
            <a:ext cx="79208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p1 = p2, ln1 = 0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olduğu için;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88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3. Sabit Sıcaklık (İzoterm) Hal Değiştirme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2648" y="1714678"/>
            <a:ext cx="8153400" cy="4495800"/>
          </a:xfrm>
        </p:spPr>
        <p:txBody>
          <a:bodyPr>
            <a:normAutofit/>
          </a:bodyPr>
          <a:lstStyle/>
          <a:p>
            <a:r>
              <a:rPr lang="tr-TR" sz="2000" dirty="0"/>
              <a:t>Bu termodinamik hal değişiminde sıcaklık sabit kalmaktadır.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2309990"/>
            <a:ext cx="6181725" cy="24669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1734544" y="5443699"/>
                <a:ext cx="5760640" cy="9376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tr-T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tr-T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tr-T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𝑚𝑅</m:t>
                        </m:r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tr-T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𝑚𝑅</m:t>
                        </m:r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→  </m:t>
                    </m:r>
                  </m:oMath>
                </a14:m>
                <a:r>
                  <a:rPr lang="tr-TR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tr-TR" i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tr-TR" baseline="-25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ve </a:t>
                </a:r>
                <a:r>
                  <a:rPr lang="tr-TR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tr-TR" i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eşit olduğundan:</a:t>
                </a:r>
                <a:endPara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544" y="5443699"/>
                <a:ext cx="5760640" cy="9376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300192" y="5343678"/>
            <a:ext cx="1296144" cy="87316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454186" y="5448931"/>
                <a:ext cx="988155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186" y="5448931"/>
                <a:ext cx="988155" cy="65755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3. Sabit Sıcaklık (İzoterm)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23528" y="1762792"/>
            <a:ext cx="390520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sıcaklık hal değiştirmenin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7698" y="1762792"/>
            <a:ext cx="1276350" cy="39052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395536" y="2579740"/>
            <a:ext cx="295232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olduğu için: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581" y="2459763"/>
            <a:ext cx="1581150" cy="62865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7581" y="3208390"/>
            <a:ext cx="2895600" cy="65722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4859" y="3208390"/>
            <a:ext cx="1533525" cy="63817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5709840" y="3251851"/>
            <a:ext cx="6924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 da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Dikdörtgen 10"/>
              <p:cNvSpPr/>
              <p:nvPr/>
            </p:nvSpPr>
            <p:spPr>
              <a:xfrm>
                <a:off x="395536" y="5131358"/>
                <a:ext cx="2751779" cy="518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Ayrıca,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tr-T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tr-TR" dirty="0"/>
                  <a:t> olduğundan:</a:t>
                </a:r>
              </a:p>
            </p:txBody>
          </p:sp>
        </mc:Choice>
        <mc:Fallback xmlns="">
          <p:sp>
            <p:nvSpPr>
              <p:cNvPr id="11" name="Dikdörtgen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131358"/>
                <a:ext cx="2751779" cy="518475"/>
              </a:xfrm>
              <a:prstGeom prst="rect">
                <a:avLst/>
              </a:prstGeom>
              <a:blipFill rotWithShape="0">
                <a:blip r:embed="rId6"/>
                <a:stretch>
                  <a:fillRect l="-1996" r="-1552" b="-1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lum contrast="16000"/>
          </a:blip>
          <a:stretch>
            <a:fillRect/>
          </a:stretch>
        </p:blipFill>
        <p:spPr>
          <a:xfrm>
            <a:off x="3205978" y="5090557"/>
            <a:ext cx="2971800" cy="600075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33800" y="5010466"/>
            <a:ext cx="1600200" cy="590550"/>
          </a:xfrm>
          <a:prstGeom prst="rect">
            <a:avLst/>
          </a:prstGeom>
        </p:spPr>
      </p:pic>
      <p:sp>
        <p:nvSpPr>
          <p:cNvPr id="14" name="Dikdörtgen 13"/>
          <p:cNvSpPr/>
          <p:nvPr/>
        </p:nvSpPr>
        <p:spPr>
          <a:xfrm>
            <a:off x="6300192" y="5091958"/>
            <a:ext cx="692476" cy="427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 da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6402316" y="3009618"/>
            <a:ext cx="1718611" cy="87316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6992668" y="4869160"/>
            <a:ext cx="1773380" cy="87316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912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3. Sabit Sıcaklık (İzoterm)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612648" y="1700808"/>
            <a:ext cx="79208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sıcaklıkta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 verilen ısı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1737079"/>
            <a:ext cx="2305050" cy="35242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633623" y="2376764"/>
            <a:ext cx="243432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dT 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olduğundan: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4067944" y="2376764"/>
            <a:ext cx="2247900" cy="42862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956469" y="3040304"/>
            <a:ext cx="211147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olduğundan: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>
            <a:off x="4283968" y="3092649"/>
            <a:ext cx="914400" cy="33337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4154135" y="3052892"/>
            <a:ext cx="1137945" cy="39668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800639" y="4005064"/>
            <a:ext cx="329297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sıcaklıkta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entropi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değişimi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5888" y="3823174"/>
            <a:ext cx="2667000" cy="752475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1102067" y="4725144"/>
            <a:ext cx="296587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ln1 = 0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olduğundan: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275" y="4653136"/>
            <a:ext cx="1724025" cy="6286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Dikdörtgen 14"/>
              <p:cNvSpPr/>
              <p:nvPr/>
            </p:nvSpPr>
            <p:spPr>
              <a:xfrm>
                <a:off x="1316165" y="5445224"/>
                <a:ext cx="2825261" cy="5295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Ayrıca,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tr-T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tr-TR" dirty="0"/>
                  <a:t> olduğundan:</a:t>
                </a:r>
              </a:p>
            </p:txBody>
          </p:sp>
        </mc:Choice>
        <mc:Fallback xmlns="">
          <p:sp>
            <p:nvSpPr>
              <p:cNvPr id="15" name="Dikdörtgen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165" y="5445224"/>
                <a:ext cx="2825261" cy="529569"/>
              </a:xfrm>
              <a:prstGeom prst="rect">
                <a:avLst/>
              </a:prstGeom>
              <a:blipFill rotWithShape="0">
                <a:blip r:embed="rId7"/>
                <a:stretch>
                  <a:fillRect l="-194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Resim 15"/>
          <p:cNvPicPr>
            <a:picLocks noChangeAspect="1"/>
          </p:cNvPicPr>
          <p:nvPr/>
        </p:nvPicPr>
        <p:blipFill>
          <a:blip r:embed="rId8">
            <a:lum contrast="20000"/>
          </a:blip>
          <a:stretch>
            <a:fillRect/>
          </a:stretch>
        </p:blipFill>
        <p:spPr>
          <a:xfrm>
            <a:off x="4254227" y="5456794"/>
            <a:ext cx="1685925" cy="657225"/>
          </a:xfrm>
          <a:prstGeom prst="rect">
            <a:avLst/>
          </a:prstGeom>
        </p:spPr>
      </p:pic>
      <p:sp>
        <p:nvSpPr>
          <p:cNvPr id="17" name="Dikdörtgen 16"/>
          <p:cNvSpPr/>
          <p:nvPr/>
        </p:nvSpPr>
        <p:spPr>
          <a:xfrm>
            <a:off x="4168275" y="4610235"/>
            <a:ext cx="1746300" cy="67786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4193852" y="5436156"/>
            <a:ext cx="1746300" cy="67786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746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tr-TR" sz="36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4. Tersinir </a:t>
            </a:r>
            <a:r>
              <a:rPr lang="tr-TR" sz="36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Adyabatik</a:t>
            </a:r>
            <a:r>
              <a:rPr lang="tr-TR" sz="36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</a:t>
            </a:r>
            <a:r>
              <a:rPr lang="tr-TR" sz="36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İzentropik</a:t>
            </a:r>
            <a:r>
              <a:rPr lang="tr-TR" sz="36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Hal Değiştirme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2648" y="1672208"/>
            <a:ext cx="8153400" cy="1036712"/>
          </a:xfrm>
        </p:spPr>
        <p:txBody>
          <a:bodyPr>
            <a:normAutofit/>
          </a:bodyPr>
          <a:lstStyle/>
          <a:p>
            <a:r>
              <a:rPr lang="tr-TR" sz="2000" dirty="0"/>
              <a:t>Hal değiştirme işlemi sırasında </a:t>
            </a:r>
            <a:r>
              <a:rPr lang="tr-TR" sz="2000" b="1" dirty="0">
                <a:solidFill>
                  <a:srgbClr val="C00000"/>
                </a:solidFill>
              </a:rPr>
              <a:t>ısı alış-verişi olmuyorsa</a:t>
            </a:r>
            <a:r>
              <a:rPr lang="tr-TR" sz="2000" dirty="0"/>
              <a:t>, yani </a:t>
            </a:r>
            <a:r>
              <a:rPr lang="tr-TR" sz="2000" dirty="0" err="1"/>
              <a:t>entropi</a:t>
            </a:r>
            <a:r>
              <a:rPr lang="tr-TR" sz="2000" dirty="0"/>
              <a:t> “s” sabit ise, bu işleme </a:t>
            </a: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</a:rPr>
              <a:t>tersinir </a:t>
            </a:r>
            <a:r>
              <a:rPr lang="tr-TR" sz="2000" b="1" dirty="0" err="1">
                <a:solidFill>
                  <a:schemeClr val="accent1">
                    <a:lumMod val="50000"/>
                  </a:schemeClr>
                </a:solidFill>
              </a:rPr>
              <a:t>adyabatik</a:t>
            </a: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000" dirty="0"/>
              <a:t>ya da </a:t>
            </a:r>
            <a:r>
              <a:rPr lang="tr-TR" sz="2000" b="1" dirty="0" err="1">
                <a:solidFill>
                  <a:schemeClr val="accent1">
                    <a:lumMod val="50000"/>
                  </a:schemeClr>
                </a:solidFill>
              </a:rPr>
              <a:t>izentropik</a:t>
            </a:r>
            <a:r>
              <a:rPr lang="tr-TR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000" dirty="0"/>
              <a:t>hal değiştirme denir.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636912"/>
            <a:ext cx="6210300" cy="2533650"/>
          </a:xfrm>
          <a:prstGeom prst="rect">
            <a:avLst/>
          </a:prstGeom>
        </p:spPr>
      </p:pic>
      <p:sp>
        <p:nvSpPr>
          <p:cNvPr id="5" name="2 İçerik Yer Tutucusu"/>
          <p:cNvSpPr txBox="1">
            <a:spLocks/>
          </p:cNvSpPr>
          <p:nvPr/>
        </p:nvSpPr>
        <p:spPr>
          <a:xfrm>
            <a:off x="645812" y="5229200"/>
            <a:ext cx="8153400" cy="165618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/>
              <a:t>T-s diyagramının altında kalan alan ‘0’ olduğu için;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dq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  <a:p>
            <a:pPr marL="0" indent="0" algn="ctr">
              <a:buNone/>
            </a:pP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</a:t>
            </a:r>
            <a:r>
              <a:rPr lang="tr-TR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</a:t>
            </a:r>
            <a:r>
              <a:rPr lang="tr-TR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707656" y="5718360"/>
            <a:ext cx="1944464" cy="92855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4. Tersinir </a:t>
            </a:r>
            <a:r>
              <a:rPr lang="tr-TR" sz="3200" dirty="0" err="1"/>
              <a:t>Adyabatik</a:t>
            </a:r>
            <a:r>
              <a:rPr lang="tr-TR" sz="3200" dirty="0"/>
              <a:t> (</a:t>
            </a:r>
            <a:r>
              <a:rPr lang="tr-TR" sz="3200" dirty="0" err="1"/>
              <a:t>İzentropik</a:t>
            </a:r>
            <a:r>
              <a:rPr lang="tr-TR" sz="3200" dirty="0"/>
              <a:t>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67544" y="1668980"/>
            <a:ext cx="604867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basınçtaki özgül ısının, sabit hacimdeki özgül ısıya oranı: (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adyabatik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588224" y="1628800"/>
            <a:ext cx="1071194" cy="72162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629743" y="1650523"/>
                <a:ext cx="914033" cy="666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𝑘</m:t>
                      </m:r>
                      <m:r>
                        <a:rPr lang="tr-T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743" y="1650523"/>
                <a:ext cx="914033" cy="6665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581071" y="2593335"/>
            <a:ext cx="593514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Özgül ısıların farkı ise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 sabitini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vermektedir: 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/>
              <p:cNvSpPr/>
              <p:nvPr/>
            </p:nvSpPr>
            <p:spPr>
              <a:xfrm>
                <a:off x="6588224" y="2533076"/>
                <a:ext cx="1404872" cy="390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  <m:sSub>
                            <m:sSubPr>
                              <m:ctrlPr>
                                <a:rPr lang="tr-TR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tr-TR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2533076"/>
                <a:ext cx="1404872" cy="390748"/>
              </a:xfrm>
              <a:prstGeom prst="rect">
                <a:avLst/>
              </a:prstGeom>
              <a:blipFill rotWithShape="0">
                <a:blip r:embed="rId4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Dikdörtgen 8"/>
          <p:cNvSpPr/>
          <p:nvPr/>
        </p:nvSpPr>
        <p:spPr>
          <a:xfrm>
            <a:off x="6551162" y="2543297"/>
            <a:ext cx="1441934" cy="37030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8710" y="4248032"/>
            <a:ext cx="1314450" cy="92392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151" y="3440711"/>
            <a:ext cx="2895600" cy="466725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1073535" y="3429000"/>
            <a:ext cx="272068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Temel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adyabatik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bağıntısı:</a:t>
            </a:r>
          </a:p>
          <a:p>
            <a:endParaRPr lang="tr-T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tr-T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tr-T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tr-TR" dirty="0">
                <a:latin typeface="Calibri" panose="020F0502020204030204" pitchFamily="34" charset="0"/>
                <a:cs typeface="Times New Roman" panose="02020603050405020304" pitchFamily="18" charset="0"/>
              </a:rPr>
              <a:t>Ya da:</a:t>
            </a:r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3729547" y="3435843"/>
            <a:ext cx="2947204" cy="46032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752988" y="4142464"/>
            <a:ext cx="1445895" cy="107851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Dikdörtgen 14"/>
              <p:cNvSpPr/>
              <p:nvPr/>
            </p:nvSpPr>
            <p:spPr>
              <a:xfrm>
                <a:off x="865088" y="5740099"/>
                <a:ext cx="1131143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  <m:sSub>
                            <m:sSubPr>
                              <m:ctrlPr>
                                <a:rPr lang="tr-TR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15" name="Dikdörtgen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088" y="5740099"/>
                <a:ext cx="1131143" cy="65620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Dikdörtgen 15"/>
          <p:cNvSpPr/>
          <p:nvPr/>
        </p:nvSpPr>
        <p:spPr>
          <a:xfrm>
            <a:off x="1619475" y="5873853"/>
            <a:ext cx="213636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şeklinde yazılırsa: 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Resim 16"/>
          <p:cNvPicPr>
            <a:picLocks noChangeAspect="1"/>
          </p:cNvPicPr>
          <p:nvPr/>
        </p:nvPicPr>
        <p:blipFill>
          <a:blip r:embed="rId8">
            <a:lum contrast="18000"/>
          </a:blip>
          <a:stretch>
            <a:fillRect/>
          </a:stretch>
        </p:blipFill>
        <p:spPr>
          <a:xfrm>
            <a:off x="3758682" y="5614862"/>
            <a:ext cx="1390650" cy="838200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8830" y="5624387"/>
            <a:ext cx="1724025" cy="819150"/>
          </a:xfrm>
          <a:prstGeom prst="rect">
            <a:avLst/>
          </a:prstGeom>
        </p:spPr>
      </p:pic>
      <p:sp>
        <p:nvSpPr>
          <p:cNvPr id="19" name="Dikdörtgen 18"/>
          <p:cNvSpPr/>
          <p:nvPr/>
        </p:nvSpPr>
        <p:spPr>
          <a:xfrm>
            <a:off x="5318064" y="5849296"/>
            <a:ext cx="402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cs typeface="Times New Roman" panose="02020603050405020304" pitchFamily="18" charset="0"/>
              </a:rPr>
              <a:t>ve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7597956" y="5814998"/>
            <a:ext cx="1153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elde edilir.</a:t>
            </a:r>
            <a:endParaRPr lang="tr-TR" dirty="0"/>
          </a:p>
        </p:txBody>
      </p:sp>
      <p:sp>
        <p:nvSpPr>
          <p:cNvPr id="21" name="Dikdörtgen 20"/>
          <p:cNvSpPr/>
          <p:nvPr/>
        </p:nvSpPr>
        <p:spPr>
          <a:xfrm>
            <a:off x="3747832" y="5544874"/>
            <a:ext cx="1445895" cy="9804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5844434" y="5543727"/>
            <a:ext cx="1749535" cy="9804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167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4. Tersinir </a:t>
            </a:r>
            <a:r>
              <a:rPr lang="tr-TR" sz="3200" dirty="0" err="1"/>
              <a:t>Adyabatik</a:t>
            </a:r>
            <a:r>
              <a:rPr lang="tr-TR" sz="3200" dirty="0"/>
              <a:t> (</a:t>
            </a:r>
            <a:r>
              <a:rPr lang="tr-TR" sz="3200" dirty="0" err="1"/>
              <a:t>İzentropik</a:t>
            </a:r>
            <a:r>
              <a:rPr lang="tr-TR" sz="3200" dirty="0"/>
              <a:t>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56663" y="2060848"/>
            <a:ext cx="390520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İzentropik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hal değiştirmenin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lum contrast="21000"/>
          </a:blip>
          <a:stretch>
            <a:fillRect/>
          </a:stretch>
        </p:blipFill>
        <p:spPr>
          <a:xfrm>
            <a:off x="4139952" y="1967055"/>
            <a:ext cx="2122019" cy="79932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lum contrast="17000"/>
          </a:blip>
          <a:stretch>
            <a:fillRect/>
          </a:stretch>
        </p:blipFill>
        <p:spPr>
          <a:xfrm>
            <a:off x="4175348" y="3510306"/>
            <a:ext cx="1980828" cy="794501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4067944" y="1812169"/>
            <a:ext cx="2304256" cy="9804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4067944" y="3384634"/>
            <a:ext cx="2304256" cy="9804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756663" y="5013176"/>
            <a:ext cx="7499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Tersinir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adyabatik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hal değiştirmede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entropi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değişimi olmadığından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ısı değişimi: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1322" y="5611854"/>
            <a:ext cx="2609850" cy="352425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3056559" y="5539846"/>
            <a:ext cx="2814858" cy="55345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227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TEMEL HAL DEĞİŞTİRME İŞLEMLERİ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609416"/>
            <a:ext cx="4909892" cy="4846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b="1" dirty="0">
                <a:solidFill>
                  <a:srgbClr val="002060"/>
                </a:solidFill>
              </a:rPr>
              <a:t>TEMEL KAVRAMLAR</a:t>
            </a:r>
          </a:p>
          <a:p>
            <a:pPr algn="just"/>
            <a:r>
              <a:rPr lang="tr-TR" sz="2000" dirty="0"/>
              <a:t>Sistemin bir denge halinden diğer bir denge haline geçişi </a:t>
            </a:r>
            <a:r>
              <a:rPr lang="tr-TR" sz="2000" b="1" dirty="0">
                <a:solidFill>
                  <a:srgbClr val="FF0000"/>
                </a:solidFill>
              </a:rPr>
              <a:t>hal değişimi </a:t>
            </a:r>
            <a:r>
              <a:rPr lang="tr-TR" sz="2000" dirty="0"/>
              <a:t>olarak adlandırılır.</a:t>
            </a:r>
          </a:p>
          <a:p>
            <a:pPr algn="just"/>
            <a:r>
              <a:rPr lang="tr-TR" sz="2000" dirty="0"/>
              <a:t>Bir hal değişimi sırasında sistemin geçtiği hallerden oluşan diziye hal değişiminin </a:t>
            </a:r>
            <a:r>
              <a:rPr lang="tr-TR" sz="2000" b="1" dirty="0">
                <a:solidFill>
                  <a:srgbClr val="FF0000"/>
                </a:solidFill>
              </a:rPr>
              <a:t>yolu</a:t>
            </a:r>
            <a:r>
              <a:rPr lang="tr-TR" sz="2000" dirty="0"/>
              <a:t> denir.</a:t>
            </a:r>
          </a:p>
          <a:p>
            <a:pPr algn="just"/>
            <a:r>
              <a:rPr lang="tr-TR" sz="2000" dirty="0"/>
              <a:t>Bir sistem geçirdiği bir dizi hal değişimi sonunda yeniden ilk haline dönmesine ise </a:t>
            </a:r>
            <a:r>
              <a:rPr lang="tr-TR" sz="2000" b="1" dirty="0">
                <a:solidFill>
                  <a:srgbClr val="FF0000"/>
                </a:solidFill>
              </a:rPr>
              <a:t>çevrim</a:t>
            </a:r>
            <a:r>
              <a:rPr lang="tr-TR" sz="2000" dirty="0"/>
              <a:t> denir.</a:t>
            </a:r>
          </a:p>
          <a:p>
            <a:pPr algn="just"/>
            <a:r>
              <a:rPr lang="tr-TR" sz="2000" dirty="0"/>
              <a:t>Kapalı sistemlerin (Ör. </a:t>
            </a:r>
            <a:r>
              <a:rPr lang="tr-TR" sz="2000" dirty="0" err="1"/>
              <a:t>Otto</a:t>
            </a:r>
            <a:r>
              <a:rPr lang="tr-TR" sz="2000" dirty="0"/>
              <a:t> ve Dizel Motorlar) enerji analizlerine başlamadan önce bu sistemlerin teorik çevrimlerini oluşturan </a:t>
            </a:r>
            <a:r>
              <a:rPr lang="tr-TR" sz="2000" b="1" dirty="0">
                <a:solidFill>
                  <a:srgbClr val="FF0000"/>
                </a:solidFill>
              </a:rPr>
              <a:t>temel hal değişimlerini </a:t>
            </a:r>
            <a:r>
              <a:rPr lang="tr-TR" sz="2000" dirty="0"/>
              <a:t>bilmek gerekir.</a:t>
            </a:r>
          </a:p>
          <a:p>
            <a:pPr algn="just"/>
            <a:endParaRPr lang="tr-TR" sz="2000" dirty="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5220072" y="2055961"/>
            <a:ext cx="3659060" cy="418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TEMEL HAL DEĞİŞTİRME İŞLEMLERİ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55699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b="1" dirty="0">
                <a:solidFill>
                  <a:srgbClr val="002060"/>
                </a:solidFill>
              </a:rPr>
              <a:t>ENTROPİ</a:t>
            </a:r>
          </a:p>
          <a:p>
            <a:pPr>
              <a:lnSpc>
                <a:spcPct val="170000"/>
              </a:lnSpc>
            </a:pPr>
            <a:r>
              <a:rPr lang="tr-TR" dirty="0" err="1"/>
              <a:t>Entropi</a:t>
            </a:r>
            <a:r>
              <a:rPr lang="tr-TR" dirty="0"/>
              <a:t>, sistemdeki </a:t>
            </a:r>
            <a:r>
              <a:rPr lang="tr-TR" b="1" dirty="0">
                <a:solidFill>
                  <a:srgbClr val="FF0000"/>
                </a:solidFill>
              </a:rPr>
              <a:t>düzensizliğin</a:t>
            </a:r>
            <a:r>
              <a:rPr lang="tr-TR" dirty="0"/>
              <a:t> bir ölçüsü olarak tanımlanabilmektedir.</a:t>
            </a:r>
          </a:p>
          <a:p>
            <a:pPr>
              <a:lnSpc>
                <a:spcPct val="170000"/>
              </a:lnSpc>
            </a:pPr>
            <a:r>
              <a:rPr lang="tr-TR" dirty="0"/>
              <a:t>Sistemdeki düzensizlik arttıkça </a:t>
            </a:r>
            <a:r>
              <a:rPr lang="tr-TR" dirty="0" err="1"/>
              <a:t>entropi</a:t>
            </a:r>
            <a:r>
              <a:rPr lang="tr-TR" dirty="0"/>
              <a:t> de artar. </a:t>
            </a:r>
          </a:p>
          <a:p>
            <a:pPr>
              <a:lnSpc>
                <a:spcPct val="170000"/>
              </a:lnSpc>
            </a:pPr>
            <a:r>
              <a:rPr lang="tr-TR" dirty="0"/>
              <a:t>Örneğin bir gaz ısıtıldığında moleküllerin hareketleri hızlandığından ve düzensizleştiğinden </a:t>
            </a:r>
            <a:r>
              <a:rPr lang="tr-TR" dirty="0" err="1"/>
              <a:t>entropisi</a:t>
            </a:r>
            <a:r>
              <a:rPr lang="tr-TR" dirty="0"/>
              <a:t> artar.</a:t>
            </a:r>
          </a:p>
          <a:p>
            <a:pPr>
              <a:lnSpc>
                <a:spcPct val="170000"/>
              </a:lnSpc>
            </a:pPr>
            <a:r>
              <a:rPr lang="tr-TR" dirty="0" err="1"/>
              <a:t>Entropi</a:t>
            </a:r>
            <a:r>
              <a:rPr lang="tr-TR" dirty="0"/>
              <a:t> aşağıdaki bağıntıdan hesaplanabilir: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/>
              <p:cNvSpPr txBox="1"/>
              <p:nvPr/>
            </p:nvSpPr>
            <p:spPr>
              <a:xfrm>
                <a:off x="3563888" y="5100333"/>
                <a:ext cx="1610844" cy="6988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𝑑𝑆</m:t>
                      </m:r>
                      <m:r>
                        <a:rPr lang="tr-TR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𝑑𝑄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6" name="Metin kutus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5100333"/>
                <a:ext cx="1610844" cy="698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3721238" y="5013176"/>
            <a:ext cx="1354818" cy="95125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95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TEMEL HAL DEĞİŞTİRME İŞLEMLERİ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153400" cy="449580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sz="2000" b="1" dirty="0">
                <a:solidFill>
                  <a:srgbClr val="002060"/>
                </a:solidFill>
              </a:rPr>
              <a:t>EN ÇOK KULLANILAN TEMEL HAL DEĞİŞTİRME İŞLEMLERİ</a:t>
            </a:r>
          </a:p>
          <a:p>
            <a:pPr lvl="1">
              <a:lnSpc>
                <a:spcPct val="200000"/>
              </a:lnSpc>
            </a:pPr>
            <a:r>
              <a:rPr lang="tr-TR" sz="2000" dirty="0"/>
              <a:t>Sabit Hacim (</a:t>
            </a:r>
            <a:r>
              <a:rPr lang="tr-TR" sz="2000" i="1" dirty="0" err="1"/>
              <a:t>İzokor</a:t>
            </a:r>
            <a:r>
              <a:rPr lang="tr-TR" sz="2000" dirty="0"/>
              <a:t>)</a:t>
            </a:r>
          </a:p>
          <a:p>
            <a:pPr lvl="1">
              <a:lnSpc>
                <a:spcPct val="200000"/>
              </a:lnSpc>
            </a:pPr>
            <a:r>
              <a:rPr lang="tr-TR" sz="2000" dirty="0"/>
              <a:t>Sabit Basınç (</a:t>
            </a:r>
            <a:r>
              <a:rPr lang="tr-TR" sz="2000" i="1" dirty="0"/>
              <a:t>İzobar</a:t>
            </a:r>
            <a:r>
              <a:rPr lang="tr-TR" sz="2000" dirty="0"/>
              <a:t>)</a:t>
            </a:r>
          </a:p>
          <a:p>
            <a:pPr lvl="1">
              <a:lnSpc>
                <a:spcPct val="200000"/>
              </a:lnSpc>
            </a:pPr>
            <a:r>
              <a:rPr lang="tr-TR" sz="2000" dirty="0"/>
              <a:t>Sabit Sıcaklık (</a:t>
            </a:r>
            <a:r>
              <a:rPr lang="tr-TR" sz="2000" i="1" dirty="0"/>
              <a:t>İzotermal</a:t>
            </a:r>
            <a:r>
              <a:rPr lang="tr-TR" sz="2000" dirty="0"/>
              <a:t>)</a:t>
            </a:r>
          </a:p>
          <a:p>
            <a:pPr lvl="1">
              <a:lnSpc>
                <a:spcPct val="200000"/>
              </a:lnSpc>
            </a:pPr>
            <a:r>
              <a:rPr lang="tr-TR" sz="2000" dirty="0"/>
              <a:t>Tersinir </a:t>
            </a:r>
            <a:r>
              <a:rPr lang="tr-TR" sz="2000" dirty="0" err="1"/>
              <a:t>Adyabatik</a:t>
            </a:r>
            <a:r>
              <a:rPr lang="tr-TR" sz="2000" dirty="0"/>
              <a:t> (</a:t>
            </a:r>
            <a:r>
              <a:rPr lang="tr-TR" sz="2000" i="1" dirty="0" err="1"/>
              <a:t>İzentropik</a:t>
            </a:r>
            <a:r>
              <a:rPr lang="tr-TR" sz="2000" dirty="0"/>
              <a:t>)</a:t>
            </a:r>
          </a:p>
          <a:p>
            <a:pPr lvl="1">
              <a:lnSpc>
                <a:spcPct val="200000"/>
              </a:lnSpc>
            </a:pPr>
            <a:r>
              <a:rPr lang="tr-TR" sz="2000" dirty="0" err="1"/>
              <a:t>Politropik</a:t>
            </a:r>
            <a:r>
              <a:rPr lang="tr-TR" sz="2000" dirty="0"/>
              <a:t> hal değişimleridir.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1. Sabit Hacim (</a:t>
            </a:r>
            <a:r>
              <a:rPr lang="tr-TR" dirty="0" err="1"/>
              <a:t>İzokor</a:t>
            </a:r>
            <a:r>
              <a:rPr lang="tr-TR" dirty="0"/>
              <a:t>) Hal Değiştirme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/>
          </a:bodyPr>
          <a:lstStyle/>
          <a:p>
            <a:r>
              <a:rPr lang="tr-TR" sz="2000" dirty="0"/>
              <a:t>Termodinamik hal değişiminin sabit hacimde gerçekleştiği işlemdir.</a:t>
            </a:r>
          </a:p>
          <a:p>
            <a:r>
              <a:rPr lang="tr-TR" sz="2000" dirty="0"/>
              <a:t>Bu işlemde </a:t>
            </a:r>
            <a:r>
              <a:rPr lang="tr-TR" sz="2000" b="1" dirty="0" err="1">
                <a:solidFill>
                  <a:srgbClr val="FF0000"/>
                </a:solidFill>
              </a:rPr>
              <a:t>entropi</a:t>
            </a:r>
            <a:r>
              <a:rPr lang="tr-TR" sz="2000" b="1" dirty="0">
                <a:solidFill>
                  <a:srgbClr val="FF0000"/>
                </a:solidFill>
              </a:rPr>
              <a:t> değişimi söz konusudur </a:t>
            </a:r>
            <a:r>
              <a:rPr lang="tr-TR" sz="2000" dirty="0"/>
              <a:t>ve sistemdeki </a:t>
            </a:r>
            <a:r>
              <a:rPr lang="tr-TR" sz="2000" b="1" dirty="0">
                <a:solidFill>
                  <a:srgbClr val="FF0000"/>
                </a:solidFill>
              </a:rPr>
              <a:t>basınç ile sıcaklık değişmektedir</a:t>
            </a:r>
            <a:r>
              <a:rPr lang="tr-TR" sz="2000" dirty="0"/>
              <a:t>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331640" y="3354288"/>
            <a:ext cx="6391275" cy="25431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1. Sabit Hacim (</a:t>
            </a:r>
            <a:r>
              <a:rPr lang="tr-TR" dirty="0" err="1"/>
              <a:t>İzokor</a:t>
            </a:r>
            <a:r>
              <a:rPr lang="tr-TR" dirty="0"/>
              <a:t>) Hal Değiştirme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/>
              <p:cNvSpPr/>
              <p:nvPr/>
            </p:nvSpPr>
            <p:spPr>
              <a:xfrm>
                <a:off x="612648" y="1916832"/>
                <a:ext cx="8153400" cy="26013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Sabit hacim hal değiştirme için genel gaz denkleminden hareketle aşağıdaki bağıntı yazılabilir:</a:t>
                </a:r>
                <a:endParaRPr lang="tr-T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𝑚𝑅</m:t>
                          </m:r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𝑚𝑅</m:t>
                          </m:r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tr-TR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tr-TR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ve </a:t>
                </a:r>
                <a:r>
                  <a:rPr lang="tr-TR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tr-TR" i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eşit olduğundan;</a:t>
                </a:r>
                <a:endParaRPr lang="tr-T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Dikdörtgen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1916832"/>
                <a:ext cx="8153400" cy="2601353"/>
              </a:xfrm>
              <a:prstGeom prst="rect">
                <a:avLst/>
              </a:prstGeom>
              <a:blipFill rotWithShape="0">
                <a:blip r:embed="rId2"/>
                <a:stretch>
                  <a:fillRect l="-673" t="-93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ikdörtgen 4"/>
          <p:cNvSpPr/>
          <p:nvPr/>
        </p:nvSpPr>
        <p:spPr>
          <a:xfrm>
            <a:off x="4067944" y="3645024"/>
            <a:ext cx="1296144" cy="87316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178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1. Sabit Hacim (</a:t>
            </a:r>
            <a:r>
              <a:rPr lang="tr-TR" dirty="0" err="1"/>
              <a:t>İzokor</a:t>
            </a:r>
            <a:r>
              <a:rPr lang="tr-TR" dirty="0"/>
              <a:t>) Hal Değiştirme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612648" y="1628800"/>
            <a:ext cx="7991800" cy="67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p-v diyagramının altındaki alan işi ve T-s diyagramının altındaki alan ısıyı verdiğine göre;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43555" y="3908295"/>
            <a:ext cx="196291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 verilen ısı:</a:t>
            </a:r>
            <a:endParaRPr lang="tr-TR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139952" y="3924383"/>
            <a:ext cx="179235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Entropi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değişimi:</a:t>
            </a:r>
            <a:endParaRPr lang="tr-TR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12648" y="3168473"/>
            <a:ext cx="203453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r-T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= 0 </a:t>
            </a:r>
            <a:r>
              <a:rPr lang="tr-T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olduğundan: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3707904" y="2524894"/>
            <a:ext cx="1257300" cy="400050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3839716" y="3184873"/>
            <a:ext cx="876300" cy="40957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>
            <a:off x="661816" y="4318667"/>
            <a:ext cx="2009775" cy="2352675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643555" y="2553475"/>
            <a:ext cx="303063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hacim hal değiştirme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5">
            <a:lum contrast="20000"/>
          </a:blip>
          <a:stretch>
            <a:fillRect/>
          </a:stretch>
        </p:blipFill>
        <p:spPr>
          <a:xfrm>
            <a:off x="4139952" y="4426992"/>
            <a:ext cx="2705100" cy="172402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>
            <a:lum contrast="20000"/>
          </a:blip>
          <a:stretch>
            <a:fillRect/>
          </a:stretch>
        </p:blipFill>
        <p:spPr>
          <a:xfrm>
            <a:off x="7211888" y="4601111"/>
            <a:ext cx="1752600" cy="371475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539552" y="6134928"/>
            <a:ext cx="2184274" cy="57905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4087717" y="5445485"/>
            <a:ext cx="1996451" cy="71981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97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2. Sabit Basınç (İzobar) Hal Değiştirme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2648" y="1741512"/>
            <a:ext cx="8153400" cy="4495800"/>
          </a:xfrm>
        </p:spPr>
        <p:txBody>
          <a:bodyPr>
            <a:normAutofit/>
          </a:bodyPr>
          <a:lstStyle/>
          <a:p>
            <a:r>
              <a:rPr lang="tr-TR" sz="2000" dirty="0"/>
              <a:t>Termodinamik hal değişiminin sabit basınçta gerçekleştiği işlemdir.</a:t>
            </a:r>
          </a:p>
          <a:p>
            <a:r>
              <a:rPr lang="tr-TR" sz="2000" dirty="0"/>
              <a:t>Bu işlemde </a:t>
            </a:r>
            <a:r>
              <a:rPr lang="tr-TR" sz="2000" b="1" dirty="0" err="1">
                <a:solidFill>
                  <a:srgbClr val="FF0000"/>
                </a:solidFill>
              </a:rPr>
              <a:t>entropi</a:t>
            </a:r>
            <a:r>
              <a:rPr lang="tr-TR" sz="2000" b="1" dirty="0">
                <a:solidFill>
                  <a:srgbClr val="FF0000"/>
                </a:solidFill>
              </a:rPr>
              <a:t> değişimi söz konusudur </a:t>
            </a:r>
            <a:r>
              <a:rPr lang="tr-TR" sz="2000" dirty="0"/>
              <a:t>ve sisteme ısı verilirken </a:t>
            </a:r>
            <a:r>
              <a:rPr lang="tr-TR" sz="2000" b="1" dirty="0">
                <a:solidFill>
                  <a:srgbClr val="FF0000"/>
                </a:solidFill>
              </a:rPr>
              <a:t>hacim değişmekte</a:t>
            </a:r>
            <a:r>
              <a:rPr lang="tr-TR" sz="2000" dirty="0"/>
              <a:t>, basınç ise sabit kalmaktadır.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lum contrast="30000"/>
          </a:blip>
          <a:stretch>
            <a:fillRect/>
          </a:stretch>
        </p:blipFill>
        <p:spPr>
          <a:xfrm>
            <a:off x="1407985" y="3210272"/>
            <a:ext cx="6562725" cy="26384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2. Sabit Basınç (İzobar) Hal Değiştirme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612648" y="1844824"/>
            <a:ext cx="7920880" cy="67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Sabit basınç hal değiştirme için genel gaz denkleminden hareketle aşağıdaki bağıntı yazılabilir: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923928" y="4068007"/>
            <a:ext cx="1296144" cy="87316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/>
              <p:cNvSpPr/>
              <p:nvPr/>
            </p:nvSpPr>
            <p:spPr>
              <a:xfrm>
                <a:off x="4081866" y="4164040"/>
                <a:ext cx="980268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3" name="Dikdörtgen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1866" y="4164040"/>
                <a:ext cx="980268" cy="65620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/>
          <p:cNvSpPr/>
          <p:nvPr/>
        </p:nvSpPr>
        <p:spPr>
          <a:xfrm>
            <a:off x="1323756" y="4310239"/>
            <a:ext cx="252120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eşit olduğundan;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Dikdörtgen 6"/>
              <p:cNvSpPr/>
              <p:nvPr/>
            </p:nvSpPr>
            <p:spPr>
              <a:xfrm>
                <a:off x="3793646" y="2813587"/>
                <a:ext cx="1556708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𝑚𝑅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𝑚𝑅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7" name="Dikdörtgen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646" y="2813587"/>
                <a:ext cx="1556708" cy="6575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849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rtalam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346</TotalTime>
  <Words>651</Words>
  <Application>Microsoft Office PowerPoint</Application>
  <PresentationFormat>Ekran Gösterisi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Cambria Math</vt:lpstr>
      <vt:lpstr>Times New Roman</vt:lpstr>
      <vt:lpstr>Wingdings</vt:lpstr>
      <vt:lpstr>Wingdings 2</vt:lpstr>
      <vt:lpstr>Ortalama</vt:lpstr>
      <vt:lpstr>TEMEL HAL DEĞİŞTİRME İŞLEMLERİ</vt:lpstr>
      <vt:lpstr>TEMEL HAL DEĞİŞTİRME İŞLEMLERİ</vt:lpstr>
      <vt:lpstr>TEMEL HAL DEĞİŞTİRME İŞLEMLERİ</vt:lpstr>
      <vt:lpstr>TEMEL HAL DEĞİŞTİRME İŞLEMLERİ</vt:lpstr>
      <vt:lpstr>1. Sabit Hacim (İzokor) Hal Değiştirme</vt:lpstr>
      <vt:lpstr>1. Sabit Hacim (İzokor) Hal Değiştirme</vt:lpstr>
      <vt:lpstr>1. Sabit Hacim (İzokor) Hal Değiştirme</vt:lpstr>
      <vt:lpstr>2. Sabit Basınç (İzobar) Hal Değiştirme</vt:lpstr>
      <vt:lpstr>2. Sabit Basınç (İzobar) Hal Değiştirme</vt:lpstr>
      <vt:lpstr>2. Sabit Basınç (İzobar) Hal Değiştirme</vt:lpstr>
      <vt:lpstr>2. Sabit Basınç (İzobar) Hal Değiştirme</vt:lpstr>
      <vt:lpstr>3. Sabit Sıcaklık (İzoterm) Hal Değiştirme</vt:lpstr>
      <vt:lpstr>3. Sabit Sıcaklık (İzoterm) Hal Değiştirme</vt:lpstr>
      <vt:lpstr>3. Sabit Sıcaklık (İzoterm) Hal Değiştirme</vt:lpstr>
      <vt:lpstr>4. Tersinir Adyabatik (İzentropik) Hal Değiştirme</vt:lpstr>
      <vt:lpstr>4. Tersinir Adyabatik (İzentropik) Hal Değiştirme</vt:lpstr>
      <vt:lpstr>4. Tersinir Adyabatik (İzentropik) Hal Değiştirme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HAL DEĞİŞTİRME İŞLEMLERİ</dc:title>
  <dc:creator>Goldfish</dc:creator>
  <cp:lastModifiedBy>ALI TEKIN GUNER</cp:lastModifiedBy>
  <cp:revision>36</cp:revision>
  <dcterms:created xsi:type="dcterms:W3CDTF">2014-11-10T18:52:08Z</dcterms:created>
  <dcterms:modified xsi:type="dcterms:W3CDTF">2023-02-22T12:36:28Z</dcterms:modified>
</cp:coreProperties>
</file>