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96"/>
  </p:notesMasterIdLst>
  <p:handoutMasterIdLst>
    <p:handoutMasterId r:id="rId97"/>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441" r:id="rId15"/>
    <p:sldId id="442" r:id="rId16"/>
    <p:sldId id="443" r:id="rId17"/>
    <p:sldId id="444" r:id="rId18"/>
    <p:sldId id="445" r:id="rId19"/>
    <p:sldId id="446" r:id="rId20"/>
    <p:sldId id="447" r:id="rId21"/>
    <p:sldId id="448" r:id="rId22"/>
    <p:sldId id="449" r:id="rId23"/>
    <p:sldId id="450" r:id="rId24"/>
    <p:sldId id="451" r:id="rId25"/>
    <p:sldId id="459" r:id="rId26"/>
    <p:sldId id="452" r:id="rId27"/>
    <p:sldId id="453" r:id="rId28"/>
    <p:sldId id="331" r:id="rId29"/>
    <p:sldId id="422" r:id="rId30"/>
    <p:sldId id="406" r:id="rId31"/>
    <p:sldId id="405" r:id="rId32"/>
    <p:sldId id="333" r:id="rId33"/>
    <p:sldId id="336" r:id="rId34"/>
    <p:sldId id="373" r:id="rId35"/>
    <p:sldId id="351" r:id="rId36"/>
    <p:sldId id="337" r:id="rId37"/>
    <p:sldId id="397" r:id="rId38"/>
    <p:sldId id="338" r:id="rId39"/>
    <p:sldId id="339" r:id="rId40"/>
    <p:sldId id="340" r:id="rId41"/>
    <p:sldId id="341" r:id="rId42"/>
    <p:sldId id="342" r:id="rId43"/>
    <p:sldId id="343" r:id="rId44"/>
    <p:sldId id="407" r:id="rId45"/>
    <p:sldId id="344" r:id="rId46"/>
    <p:sldId id="408" r:id="rId47"/>
    <p:sldId id="398" r:id="rId48"/>
    <p:sldId id="399" r:id="rId49"/>
    <p:sldId id="349" r:id="rId50"/>
    <p:sldId id="409" r:id="rId51"/>
    <p:sldId id="353" r:id="rId52"/>
    <p:sldId id="352" r:id="rId53"/>
    <p:sldId id="354" r:id="rId54"/>
    <p:sldId id="355" r:id="rId55"/>
    <p:sldId id="390" r:id="rId56"/>
    <p:sldId id="420" r:id="rId57"/>
    <p:sldId id="287" r:id="rId58"/>
    <p:sldId id="456" r:id="rId59"/>
    <p:sldId id="457" r:id="rId60"/>
    <p:sldId id="391" r:id="rId61"/>
    <p:sldId id="273" r:id="rId62"/>
    <p:sldId id="392" r:id="rId63"/>
    <p:sldId id="393" r:id="rId64"/>
    <p:sldId id="394" r:id="rId65"/>
    <p:sldId id="356" r:id="rId66"/>
    <p:sldId id="395" r:id="rId67"/>
    <p:sldId id="381" r:id="rId68"/>
    <p:sldId id="357" r:id="rId69"/>
    <p:sldId id="361" r:id="rId70"/>
    <p:sldId id="432" r:id="rId71"/>
    <p:sldId id="278" r:id="rId72"/>
    <p:sldId id="411" r:id="rId73"/>
    <p:sldId id="413" r:id="rId74"/>
    <p:sldId id="388" r:id="rId75"/>
    <p:sldId id="403" r:id="rId76"/>
    <p:sldId id="412" r:id="rId77"/>
    <p:sldId id="435" r:id="rId78"/>
    <p:sldId id="283" r:id="rId79"/>
    <p:sldId id="374" r:id="rId80"/>
    <p:sldId id="386" r:id="rId81"/>
    <p:sldId id="375" r:id="rId82"/>
    <p:sldId id="385" r:id="rId83"/>
    <p:sldId id="404" r:id="rId84"/>
    <p:sldId id="423" r:id="rId85"/>
    <p:sldId id="415" r:id="rId86"/>
    <p:sldId id="421" r:id="rId87"/>
    <p:sldId id="416" r:id="rId88"/>
    <p:sldId id="424" r:id="rId89"/>
    <p:sldId id="436" r:id="rId90"/>
    <p:sldId id="425" r:id="rId91"/>
    <p:sldId id="426" r:id="rId92"/>
    <p:sldId id="431" r:id="rId93"/>
    <p:sldId id="460" r:id="rId94"/>
    <p:sldId id="430" r:id="rId95"/>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61" autoAdjust="0"/>
    <p:restoredTop sz="93002" autoAdjust="0"/>
  </p:normalViewPr>
  <p:slideViewPr>
    <p:cSldViewPr snapToGrid="0">
      <p:cViewPr varScale="1">
        <p:scale>
          <a:sx n="41" d="100"/>
          <a:sy n="41" d="100"/>
        </p:scale>
        <p:origin x="67" y="82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Turan KARADENİZ</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Recep Şahin ARSLAN</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 VEKİLİ </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Bilal BOZOĞLU </a:t>
          </a:r>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Turan KARADENİZ</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Recep Şahin ARSLAN</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 VEKİLİ </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Bilal BOZOĞLU </a:t>
          </a:r>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3.10.2024</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3.10.2024</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90</a:t>
            </a:fld>
            <a:endParaRPr lang="tr-TR"/>
          </a:p>
        </p:txBody>
      </p:sp>
    </p:spTree>
    <p:extLst>
      <p:ext uri="{BB962C8B-B14F-4D97-AF65-F5344CB8AC3E}">
        <p14:creationId xmlns:p14="http://schemas.microsoft.com/office/powerpoint/2010/main" val="104355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111B67E-9989-4556-A9D5-2FDB13DC093C}" type="slidenum">
              <a:rPr lang="tr-TR" smtClean="0"/>
              <a:t>91</a:t>
            </a:fld>
            <a:endParaRPr lang="tr-TR"/>
          </a:p>
        </p:txBody>
      </p:sp>
    </p:spTree>
    <p:extLst>
      <p:ext uri="{BB962C8B-B14F-4D97-AF65-F5344CB8AC3E}">
        <p14:creationId xmlns:p14="http://schemas.microsoft.com/office/powerpoint/2010/main" val="33362945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3.10.2024</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3.10.2024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3.10.2024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3.10.2024</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3.10.2024</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3.10.2024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3.10.2024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3.10.2024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3.10.2024</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3.10.2024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3.10.2024</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3.10.2024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3.10.2024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3.10.2024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3.10.2024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3.10.2024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3.10.2024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3.10.2024</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pau.edu.tr/eduroam/tr"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5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pn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56.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3.wdp"/></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1.xml"/><Relationship Id="rId5" Type="http://schemas.openxmlformats.org/officeDocument/2006/relationships/image" Target="../media/image73.jpg"/><Relationship Id="rId4" Type="http://schemas.openxmlformats.org/officeDocument/2006/relationships/image" Target="../media/image72.jpeg"/></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79.png"/></Relationships>
</file>

<file path=ppt/slides/_rels/slide6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86.jpg"/></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png"/><Relationship Id="rId7" Type="http://schemas.openxmlformats.org/officeDocument/2006/relationships/image" Target="../media/image94.jpg"/><Relationship Id="rId2" Type="http://schemas.openxmlformats.org/officeDocument/2006/relationships/image" Target="../media/image89.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png"/><Relationship Id="rId9" Type="http://schemas.openxmlformats.org/officeDocument/2006/relationships/image" Target="../media/image96.jpeg"/></Relationships>
</file>

<file path=ppt/slides/_rels/slide6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 Id="rId4" Type="http://schemas.openxmlformats.org/officeDocument/2006/relationships/image" Target="../media/image113.png"/></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2.jpeg"/><Relationship Id="rId7" Type="http://schemas.openxmlformats.org/officeDocument/2006/relationships/image" Target="../media/image126.png"/><Relationship Id="rId2" Type="http://schemas.openxmlformats.org/officeDocument/2006/relationships/image" Target="../media/image121.jpeg"/><Relationship Id="rId1" Type="http://schemas.openxmlformats.org/officeDocument/2006/relationships/slideLayout" Target="../slideLayouts/slideLayout7.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png"/></Relationships>
</file>

<file path=ppt/slides/_rels/slide83.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g"/><Relationship Id="rId1" Type="http://schemas.openxmlformats.org/officeDocument/2006/relationships/slideLayout" Target="../slideLayouts/slideLayout7.xml"/><Relationship Id="rId4" Type="http://schemas.microsoft.com/office/2007/relationships/hdphoto" Target="../media/hdphoto14.wdp"/></Relationships>
</file>

<file path=ppt/slides/_rels/slide87.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4" Type="http://schemas.openxmlformats.org/officeDocument/2006/relationships/hyperlink" Target="https://app.pusula.pau.edu.tr/gbs/Oneri/Talep.aspx" TargetMode="External"/></Relationships>
</file>

<file path=ppt/slides/_rels/slide9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hyperlink" Target="http://www.pau.edu.tr/pdre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r>
              <a:rPr lang="tr-TR" sz="3200" b="1" dirty="0">
                <a:solidFill>
                  <a:srgbClr val="002060"/>
                </a:solidFill>
              </a:rPr>
              <a:t>PAMUKKALE ÜNİVERSİTESİ</a:t>
            </a:r>
            <a:br>
              <a:rPr lang="tr-TR" sz="2800"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30 EYLÜL- 4 EKİM 2024</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Altay Toplulukları Dil ve Kültürleri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pPr algn="ctr"/>
            <a:r>
              <a:rPr lang="tr-TR" sz="4800" b="1" i="1" dirty="0"/>
              <a:t>FAKÜLTE İLE İLGİLİ BİLGİLER</a:t>
            </a:r>
          </a:p>
        </p:txBody>
      </p:sp>
    </p:spTree>
    <p:extLst>
      <p:ext uri="{BB962C8B-B14F-4D97-AF65-F5344CB8AC3E}">
        <p14:creationId xmlns:p14="http://schemas.microsoft.com/office/powerpoint/2010/main" val="1895138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15</a:t>
            </a:fld>
            <a:endParaRPr lang="tr-TR"/>
          </a:p>
        </p:txBody>
      </p:sp>
      <p:pic>
        <p:nvPicPr>
          <p:cNvPr id="7" name="Picture 9" descr="d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1308" y="1665938"/>
            <a:ext cx="7349383" cy="4723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aşlık 2"/>
          <p:cNvSpPr txBox="1">
            <a:spLocks/>
          </p:cNvSpPr>
          <p:nvPr/>
        </p:nvSpPr>
        <p:spPr>
          <a:xfrm>
            <a:off x="357352" y="1019424"/>
            <a:ext cx="11253952"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tr-TR" sz="3600" b="1" i="1" dirty="0"/>
              <a:t>EĞİTİM FAKÜLTESİ</a:t>
            </a:r>
          </a:p>
        </p:txBody>
      </p:sp>
    </p:spTree>
    <p:extLst>
      <p:ext uri="{BB962C8B-B14F-4D97-AF65-F5344CB8AC3E}">
        <p14:creationId xmlns:p14="http://schemas.microsoft.com/office/powerpoint/2010/main" val="68157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895600" y="746125"/>
            <a:ext cx="8610600" cy="1293028"/>
          </a:xfrm>
        </p:spPr>
        <p:txBody>
          <a:bodyPr>
            <a:normAutofit/>
          </a:bodyPr>
          <a:lstStyle/>
          <a:p>
            <a:r>
              <a:rPr lang="tr-TR" sz="3600" b="1" i="1" dirty="0"/>
              <a:t>FAKÜLTE YÖNETİMİ</a:t>
            </a:r>
          </a:p>
        </p:txBody>
      </p:sp>
      <p:sp>
        <p:nvSpPr>
          <p:cNvPr id="2" name="İçerik Yer Tutucusu 1"/>
          <p:cNvSpPr>
            <a:spLocks noGrp="1"/>
          </p:cNvSpPr>
          <p:nvPr>
            <p:ph idx="1"/>
          </p:nvPr>
        </p:nvSpPr>
        <p:spPr/>
        <p:txBody>
          <a:bodyPr>
            <a:normAutofit/>
          </a:bodyPr>
          <a:lstStyle/>
          <a:p>
            <a:pPr marL="0" indent="0" algn="ctr">
              <a:buNone/>
            </a:pPr>
            <a:r>
              <a:rPr lang="tr-TR" b="1" dirty="0"/>
              <a:t>DEKAN: </a:t>
            </a:r>
          </a:p>
          <a:p>
            <a:pPr marL="0" indent="0" algn="ctr">
              <a:buNone/>
            </a:pPr>
            <a:r>
              <a:rPr lang="tr-TR" sz="2000" b="1" dirty="0">
                <a:solidFill>
                  <a:srgbClr val="FF0000"/>
                </a:solidFill>
              </a:rPr>
              <a:t>Prof. Dr. İzzet KARA</a:t>
            </a:r>
            <a:endParaRPr lang="tr-TR" b="1" dirty="0">
              <a:solidFill>
                <a:srgbClr val="FF0000"/>
              </a:solidFill>
            </a:endParaRPr>
          </a:p>
          <a:p>
            <a:pPr marL="0" indent="0" algn="ctr">
              <a:buNone/>
            </a:pPr>
            <a:endParaRPr lang="tr-TR" b="1" dirty="0"/>
          </a:p>
          <a:p>
            <a:pPr marL="0" indent="0">
              <a:buNone/>
            </a:pPr>
            <a:r>
              <a:rPr lang="tr-TR" b="1" dirty="0"/>
              <a:t>      	     DEKAN YARDIMCISI:                 	   DEKAN YARDIMCISI:</a:t>
            </a:r>
          </a:p>
          <a:p>
            <a:pPr marL="0" indent="0" algn="ctr">
              <a:buNone/>
            </a:pPr>
            <a:r>
              <a:rPr lang="tr-TR" b="1" dirty="0">
                <a:solidFill>
                  <a:srgbClr val="FF0000"/>
                </a:solidFill>
              </a:rPr>
              <a:t>Doç. Dr. Turgut TÜRKDOĞAN </a:t>
            </a:r>
            <a:r>
              <a:rPr lang="tr-TR" b="1" dirty="0"/>
              <a:t>	 </a:t>
            </a:r>
            <a:r>
              <a:rPr lang="tr-TR" b="1" dirty="0">
                <a:solidFill>
                  <a:srgbClr val="FF0000"/>
                </a:solidFill>
              </a:rPr>
              <a:t>Dr. </a:t>
            </a:r>
            <a:r>
              <a:rPr lang="tr-TR" b="1" dirty="0" err="1">
                <a:solidFill>
                  <a:srgbClr val="FF0000"/>
                </a:solidFill>
              </a:rPr>
              <a:t>Öğr</a:t>
            </a:r>
            <a:r>
              <a:rPr lang="tr-TR" b="1" dirty="0">
                <a:solidFill>
                  <a:srgbClr val="FF0000"/>
                </a:solidFill>
              </a:rPr>
              <a:t>. Üyesi </a:t>
            </a:r>
            <a:r>
              <a:rPr lang="tr-TR" b="1" dirty="0" err="1">
                <a:solidFill>
                  <a:srgbClr val="FF0000"/>
                </a:solidFill>
              </a:rPr>
              <a:t>Gülözge</a:t>
            </a:r>
            <a:r>
              <a:rPr lang="tr-TR" b="1" dirty="0">
                <a:solidFill>
                  <a:srgbClr val="FF0000"/>
                </a:solidFill>
              </a:rPr>
              <a:t> TÜRKÖZ</a:t>
            </a:r>
            <a:endParaRPr lang="tr-TR" sz="2000" b="1" dirty="0">
              <a:solidFill>
                <a:srgbClr val="FF0000"/>
              </a:solidFill>
            </a:endParaRPr>
          </a:p>
          <a:p>
            <a:pPr marL="0" indent="0">
              <a:buNone/>
            </a:pPr>
            <a:r>
              <a:rPr lang="tr-TR" b="1" dirty="0"/>
              <a:t>	</a:t>
            </a:r>
          </a:p>
          <a:p>
            <a:pPr marL="0" indent="0" algn="ctr">
              <a:buNone/>
            </a:pPr>
            <a:r>
              <a:rPr lang="tr-TR" b="1" dirty="0"/>
              <a:t>FAKÜLTE SEKRETERİ</a:t>
            </a:r>
          </a:p>
          <a:p>
            <a:pPr marL="0" indent="0" algn="ctr">
              <a:buNone/>
            </a:pPr>
            <a:r>
              <a:rPr lang="tr-TR" b="1" dirty="0">
                <a:solidFill>
                  <a:srgbClr val="FF0000"/>
                </a:solidFill>
              </a:rPr>
              <a:t>Mustafa MIZRAK</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16</a:t>
            </a:fld>
            <a:endParaRPr lang="tr-TR"/>
          </a:p>
        </p:txBody>
      </p:sp>
    </p:spTree>
    <p:extLst>
      <p:ext uri="{BB962C8B-B14F-4D97-AF65-F5344CB8AC3E}">
        <p14:creationId xmlns:p14="http://schemas.microsoft.com/office/powerpoint/2010/main" val="8998259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3950661" y="739913"/>
            <a:ext cx="4070519" cy="646331"/>
          </a:xfrm>
          <a:prstGeom prst="rect">
            <a:avLst/>
          </a:prstGeom>
          <a:noFill/>
        </p:spPr>
        <p:txBody>
          <a:bodyPr wrap="square" rtlCol="0">
            <a:spAutoFit/>
          </a:bodyPr>
          <a:lstStyle/>
          <a:p>
            <a:pPr algn="ctr"/>
            <a:r>
              <a:rPr lang="tr-TR" sz="3600" b="1" i="1" cap="all" dirty="0">
                <a:latin typeface="+mj-lt"/>
                <a:ea typeface="+mj-ea"/>
                <a:cs typeface="+mj-cs"/>
              </a:rPr>
              <a:t>EĞİTİM FAKÜLTESİ</a:t>
            </a:r>
          </a:p>
        </p:txBody>
      </p:sp>
      <p:sp>
        <p:nvSpPr>
          <p:cNvPr id="8" name="Metin kutusu 7"/>
          <p:cNvSpPr txBox="1"/>
          <p:nvPr/>
        </p:nvSpPr>
        <p:spPr>
          <a:xfrm>
            <a:off x="889423" y="1773479"/>
            <a:ext cx="3096344" cy="400110"/>
          </a:xfrm>
          <a:prstGeom prst="rect">
            <a:avLst/>
          </a:prstGeom>
          <a:noFill/>
        </p:spPr>
        <p:txBody>
          <a:bodyPr wrap="square" rtlCol="0">
            <a:spAutoFit/>
          </a:bodyPr>
          <a:lstStyle/>
          <a:p>
            <a:r>
              <a:rPr lang="tr-TR" sz="2000" b="1" dirty="0"/>
              <a:t>AKADEMİK BİRİMLER</a:t>
            </a:r>
          </a:p>
        </p:txBody>
      </p:sp>
      <p:sp>
        <p:nvSpPr>
          <p:cNvPr id="11" name="Dikdörtgen 10"/>
          <p:cNvSpPr/>
          <p:nvPr/>
        </p:nvSpPr>
        <p:spPr>
          <a:xfrm>
            <a:off x="7563744" y="1773479"/>
            <a:ext cx="2952327" cy="400110"/>
          </a:xfrm>
          <a:prstGeom prst="rect">
            <a:avLst/>
          </a:prstGeom>
        </p:spPr>
        <p:txBody>
          <a:bodyPr wrap="square">
            <a:spAutoFit/>
          </a:bodyPr>
          <a:lstStyle/>
          <a:p>
            <a:pPr algn="ctr"/>
            <a:r>
              <a:rPr lang="tr-TR" sz="2000" b="1" dirty="0"/>
              <a:t>İDARİ BİRİMLER</a:t>
            </a:r>
          </a:p>
        </p:txBody>
      </p:sp>
      <p:sp>
        <p:nvSpPr>
          <p:cNvPr id="12" name="Metin kutusu 11"/>
          <p:cNvSpPr txBox="1"/>
          <p:nvPr/>
        </p:nvSpPr>
        <p:spPr>
          <a:xfrm>
            <a:off x="668100" y="2261100"/>
            <a:ext cx="5811105" cy="4333174"/>
          </a:xfrm>
          <a:prstGeom prst="rect">
            <a:avLst/>
          </a:prstGeom>
          <a:noFill/>
        </p:spPr>
        <p:txBody>
          <a:bodyPr wrap="square" rtlCol="0">
            <a:spAutoFit/>
          </a:bodyPr>
          <a:lstStyle/>
          <a:p>
            <a:pPr marL="285750" indent="-285750">
              <a:lnSpc>
                <a:spcPct val="150000"/>
              </a:lnSpc>
              <a:spcBef>
                <a:spcPct val="50000"/>
              </a:spcBef>
              <a:buFont typeface="Wingdings" panose="05000000000000000000" pitchFamily="2" charset="2"/>
              <a:buChar char="ü"/>
            </a:pPr>
            <a:r>
              <a:rPr lang="tr-TR" altLang="tr-TR" dirty="0"/>
              <a:t>Matematik ve Fen Bilimleri Bölümü</a:t>
            </a:r>
          </a:p>
          <a:p>
            <a:pPr marL="285750" indent="-285750">
              <a:lnSpc>
                <a:spcPct val="150000"/>
              </a:lnSpc>
              <a:spcBef>
                <a:spcPct val="50000"/>
              </a:spcBef>
              <a:buFont typeface="Wingdings" panose="05000000000000000000" pitchFamily="2" charset="2"/>
              <a:buChar char="ü"/>
            </a:pPr>
            <a:r>
              <a:rPr lang="tr-TR" altLang="tr-TR" dirty="0"/>
              <a:t>Türkçe ve Sosyal Bilimler Eğitimi Bölümü</a:t>
            </a:r>
          </a:p>
          <a:p>
            <a:pPr marL="285750" indent="-285750">
              <a:lnSpc>
                <a:spcPct val="150000"/>
              </a:lnSpc>
              <a:spcBef>
                <a:spcPct val="50000"/>
              </a:spcBef>
              <a:buFont typeface="Wingdings" panose="05000000000000000000" pitchFamily="2" charset="2"/>
              <a:buChar char="ü"/>
            </a:pPr>
            <a:r>
              <a:rPr lang="tr-TR" altLang="tr-TR" dirty="0"/>
              <a:t>Temel Eğitim Bölümü</a:t>
            </a:r>
          </a:p>
          <a:p>
            <a:pPr marL="285750" indent="-285750">
              <a:lnSpc>
                <a:spcPct val="150000"/>
              </a:lnSpc>
              <a:spcBef>
                <a:spcPct val="50000"/>
              </a:spcBef>
              <a:buFont typeface="Wingdings" panose="05000000000000000000" pitchFamily="2" charset="2"/>
              <a:buChar char="ü"/>
            </a:pPr>
            <a:r>
              <a:rPr lang="tr-TR" altLang="tr-TR" dirty="0"/>
              <a:t>Eğitim Bilimleri Bölümü</a:t>
            </a:r>
          </a:p>
          <a:p>
            <a:pPr marL="285750" indent="-285750">
              <a:lnSpc>
                <a:spcPct val="150000"/>
              </a:lnSpc>
              <a:spcBef>
                <a:spcPct val="50000"/>
              </a:spcBef>
              <a:buFont typeface="Wingdings" panose="05000000000000000000" pitchFamily="2" charset="2"/>
              <a:buChar char="ü"/>
            </a:pPr>
            <a:r>
              <a:rPr lang="tr-TR" altLang="tr-TR" dirty="0"/>
              <a:t>Bilgisayar ve Öğretim Teknolojileri Eğitimi Bölümü</a:t>
            </a:r>
          </a:p>
          <a:p>
            <a:pPr marL="285750" indent="-285750">
              <a:lnSpc>
                <a:spcPct val="150000"/>
              </a:lnSpc>
              <a:spcBef>
                <a:spcPct val="50000"/>
              </a:spcBef>
              <a:buFont typeface="Wingdings" panose="05000000000000000000" pitchFamily="2" charset="2"/>
              <a:buChar char="ü"/>
            </a:pPr>
            <a:r>
              <a:rPr lang="tr-TR" altLang="tr-TR" dirty="0"/>
              <a:t>Güzel Sanatlar Eğitimi Bölümü</a:t>
            </a:r>
          </a:p>
          <a:p>
            <a:pPr marL="285750" indent="-285750">
              <a:lnSpc>
                <a:spcPct val="150000"/>
              </a:lnSpc>
              <a:spcBef>
                <a:spcPct val="50000"/>
              </a:spcBef>
              <a:buFont typeface="Wingdings" panose="05000000000000000000" pitchFamily="2" charset="2"/>
              <a:buChar char="ü"/>
            </a:pPr>
            <a:r>
              <a:rPr lang="tr-TR" altLang="tr-TR" b="1" dirty="0"/>
              <a:t>Özel Eğitim Bölümü</a:t>
            </a:r>
          </a:p>
          <a:p>
            <a:pPr marL="285750" indent="-285750">
              <a:lnSpc>
                <a:spcPct val="150000"/>
              </a:lnSpc>
              <a:spcBef>
                <a:spcPct val="50000"/>
              </a:spcBef>
              <a:buFont typeface="Wingdings" panose="05000000000000000000" pitchFamily="2" charset="2"/>
              <a:buChar char="ü"/>
            </a:pPr>
            <a:r>
              <a:rPr lang="tr-TR" altLang="tr-TR" dirty="0"/>
              <a:t>Yabancı Diller Eğitimi Bölümü</a:t>
            </a:r>
          </a:p>
        </p:txBody>
      </p:sp>
      <p:sp>
        <p:nvSpPr>
          <p:cNvPr id="13" name="Dikdörtgen 12"/>
          <p:cNvSpPr/>
          <p:nvPr/>
        </p:nvSpPr>
        <p:spPr>
          <a:xfrm>
            <a:off x="8021180" y="2259842"/>
            <a:ext cx="2808312" cy="3225178"/>
          </a:xfrm>
          <a:prstGeom prst="rect">
            <a:avLst/>
          </a:prstGeom>
        </p:spPr>
        <p:txBody>
          <a:bodyPr wrap="square">
            <a:spAutoFit/>
          </a:bodyPr>
          <a:lstStyle/>
          <a:p>
            <a:pPr marL="285750" indent="-285750">
              <a:lnSpc>
                <a:spcPct val="150000"/>
              </a:lnSpc>
              <a:spcBef>
                <a:spcPct val="50000"/>
              </a:spcBef>
              <a:buFont typeface="Wingdings" panose="05000000000000000000" pitchFamily="2" charset="2"/>
              <a:buChar char="ü"/>
            </a:pPr>
            <a:r>
              <a:rPr lang="tr-TR" altLang="tr-TR" dirty="0"/>
              <a:t>Yazı İşleri</a:t>
            </a:r>
          </a:p>
          <a:p>
            <a:pPr marL="285750" indent="-285750">
              <a:lnSpc>
                <a:spcPct val="150000"/>
              </a:lnSpc>
              <a:spcBef>
                <a:spcPct val="50000"/>
              </a:spcBef>
              <a:buFont typeface="Wingdings" panose="05000000000000000000" pitchFamily="2" charset="2"/>
              <a:buChar char="ü"/>
            </a:pPr>
            <a:r>
              <a:rPr lang="tr-TR" altLang="tr-TR" dirty="0"/>
              <a:t>İdari İşler</a:t>
            </a:r>
          </a:p>
          <a:p>
            <a:pPr marL="285750" indent="-285750">
              <a:lnSpc>
                <a:spcPct val="150000"/>
              </a:lnSpc>
              <a:spcBef>
                <a:spcPct val="50000"/>
              </a:spcBef>
              <a:buFont typeface="Wingdings" panose="05000000000000000000" pitchFamily="2" charset="2"/>
              <a:buChar char="ü"/>
            </a:pPr>
            <a:r>
              <a:rPr lang="tr-TR" altLang="tr-TR" dirty="0"/>
              <a:t>Tahakkuk</a:t>
            </a:r>
          </a:p>
          <a:p>
            <a:pPr marL="285750" indent="-285750">
              <a:lnSpc>
                <a:spcPct val="150000"/>
              </a:lnSpc>
              <a:spcBef>
                <a:spcPct val="50000"/>
              </a:spcBef>
              <a:buFont typeface="Wingdings" panose="05000000000000000000" pitchFamily="2" charset="2"/>
              <a:buChar char="ü"/>
            </a:pPr>
            <a:r>
              <a:rPr lang="tr-TR" altLang="tr-TR" dirty="0"/>
              <a:t>Bölüm Sekreterliği</a:t>
            </a:r>
          </a:p>
          <a:p>
            <a:pPr marL="285750" indent="-285750">
              <a:lnSpc>
                <a:spcPct val="150000"/>
              </a:lnSpc>
              <a:spcBef>
                <a:spcPct val="50000"/>
              </a:spcBef>
              <a:buFont typeface="Wingdings" panose="05000000000000000000" pitchFamily="2" charset="2"/>
              <a:buChar char="ü"/>
            </a:pPr>
            <a:r>
              <a:rPr lang="tr-TR" altLang="tr-TR" dirty="0"/>
              <a:t>Bilişim Ofisi</a:t>
            </a:r>
          </a:p>
          <a:p>
            <a:pPr marL="285750" indent="-285750">
              <a:lnSpc>
                <a:spcPct val="150000"/>
              </a:lnSpc>
              <a:spcBef>
                <a:spcPct val="50000"/>
              </a:spcBef>
              <a:buFont typeface="Wingdings" panose="05000000000000000000" pitchFamily="2" charset="2"/>
              <a:buChar char="ü"/>
            </a:pPr>
            <a:r>
              <a:rPr lang="tr-TR" altLang="tr-TR" dirty="0"/>
              <a:t>Öğrenci İşleri</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17</a:t>
            </a:fld>
            <a:endParaRPr lang="tr-TR"/>
          </a:p>
        </p:txBody>
      </p:sp>
      <p:cxnSp>
        <p:nvCxnSpPr>
          <p:cNvPr id="58" name="Bağlayıcı: Dirsek 57">
            <a:extLst>
              <a:ext uri="{FF2B5EF4-FFF2-40B4-BE49-F238E27FC236}">
                <a16:creationId xmlns:a16="http://schemas.microsoft.com/office/drawing/2014/main" id="{24D734EF-A2C5-0DD7-0325-7EF3161E6BA7}"/>
              </a:ext>
            </a:extLst>
          </p:cNvPr>
          <p:cNvCxnSpPr>
            <a:cxnSpLocks/>
          </p:cNvCxnSpPr>
          <p:nvPr/>
        </p:nvCxnSpPr>
        <p:spPr>
          <a:xfrm>
            <a:off x="8021180" y="1235752"/>
            <a:ext cx="1237321" cy="344110"/>
          </a:xfrm>
          <a:prstGeom prst="bentConnector3">
            <a:avLst>
              <a:gd name="adj1" fmla="val 10001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Bağlayıcı: Dirsek 66">
            <a:extLst>
              <a:ext uri="{FF2B5EF4-FFF2-40B4-BE49-F238E27FC236}">
                <a16:creationId xmlns:a16="http://schemas.microsoft.com/office/drawing/2014/main" id="{E0B4B1F9-1666-B3C3-1A23-463596DA4F70}"/>
              </a:ext>
            </a:extLst>
          </p:cNvPr>
          <p:cNvCxnSpPr>
            <a:cxnSpLocks/>
          </p:cNvCxnSpPr>
          <p:nvPr/>
        </p:nvCxnSpPr>
        <p:spPr>
          <a:xfrm flipH="1">
            <a:off x="2655613" y="1235752"/>
            <a:ext cx="1237321" cy="344110"/>
          </a:xfrm>
          <a:prstGeom prst="bentConnector3">
            <a:avLst>
              <a:gd name="adj1" fmla="val 100014"/>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71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969173" y="1111190"/>
            <a:ext cx="8610600" cy="824282"/>
          </a:xfrm>
        </p:spPr>
        <p:txBody>
          <a:bodyPr>
            <a:normAutofit/>
          </a:bodyPr>
          <a:lstStyle/>
          <a:p>
            <a:r>
              <a:rPr lang="tr-TR" sz="3600" b="1" i="1" dirty="0"/>
              <a:t>FAKÜLTE BÖLÜM VE ANABİLİM DALLARI</a:t>
            </a:r>
          </a:p>
        </p:txBody>
      </p:sp>
      <p:sp>
        <p:nvSpPr>
          <p:cNvPr id="2" name="İçerik Yer Tutucusu 1"/>
          <p:cNvSpPr>
            <a:spLocks noGrp="1"/>
          </p:cNvSpPr>
          <p:nvPr>
            <p:ph idx="1"/>
          </p:nvPr>
        </p:nvSpPr>
        <p:spPr>
          <a:xfrm>
            <a:off x="673132" y="2300537"/>
            <a:ext cx="9259144" cy="4176463"/>
          </a:xfrm>
        </p:spPr>
        <p:txBody>
          <a:bodyPr>
            <a:normAutofit/>
          </a:bodyPr>
          <a:lstStyle/>
          <a:p>
            <a:pPr marL="285750" indent="-285750">
              <a:spcBef>
                <a:spcPct val="50000"/>
              </a:spcBef>
              <a:buFont typeface="Wingdings" panose="05000000000000000000" pitchFamily="2" charset="2"/>
              <a:buChar char="ü"/>
            </a:pPr>
            <a:r>
              <a:rPr lang="tr-TR" altLang="tr-TR" b="1" dirty="0">
                <a:solidFill>
                  <a:schemeClr val="tx1"/>
                </a:solidFill>
              </a:rPr>
              <a:t>Matematik ve Fen Bilimleri Bölümü</a:t>
            </a:r>
          </a:p>
          <a:p>
            <a:pPr>
              <a:spcBef>
                <a:spcPct val="50000"/>
              </a:spcBef>
              <a:buFont typeface="Wingdings" panose="05000000000000000000" pitchFamily="2" charset="2"/>
              <a:buChar char="§"/>
            </a:pPr>
            <a:r>
              <a:rPr lang="tr-TR" altLang="tr-TR" dirty="0"/>
              <a:t>Fen Bilgisi Eğitimi</a:t>
            </a:r>
          </a:p>
          <a:p>
            <a:pPr>
              <a:spcBef>
                <a:spcPct val="50000"/>
              </a:spcBef>
              <a:buFont typeface="Wingdings" panose="05000000000000000000" pitchFamily="2" charset="2"/>
              <a:buChar char="§"/>
            </a:pPr>
            <a:r>
              <a:rPr lang="tr-TR" altLang="tr-TR" dirty="0"/>
              <a:t>Matematik Eğitimi</a:t>
            </a:r>
          </a:p>
          <a:p>
            <a:pPr>
              <a:spcBef>
                <a:spcPct val="50000"/>
              </a:spcBef>
              <a:buFont typeface="Wingdings" panose="05000000000000000000" pitchFamily="2" charset="2"/>
              <a:buChar char="ü"/>
            </a:pPr>
            <a:r>
              <a:rPr lang="tr-TR" altLang="tr-TR" b="1" dirty="0">
                <a:solidFill>
                  <a:schemeClr val="tx1"/>
                </a:solidFill>
              </a:rPr>
              <a:t>Türkçe ve Sosyal Bilimler Eğitimi Bölümü</a:t>
            </a:r>
          </a:p>
          <a:p>
            <a:pPr>
              <a:spcBef>
                <a:spcPct val="50000"/>
              </a:spcBef>
              <a:buFont typeface="Wingdings" panose="05000000000000000000" pitchFamily="2" charset="2"/>
              <a:buChar char="§"/>
            </a:pPr>
            <a:r>
              <a:rPr lang="tr-TR" altLang="tr-TR" dirty="0"/>
              <a:t>Türkçe Eğitimi</a:t>
            </a:r>
          </a:p>
          <a:p>
            <a:pPr>
              <a:spcBef>
                <a:spcPct val="50000"/>
              </a:spcBef>
              <a:buFont typeface="Wingdings" panose="05000000000000000000" pitchFamily="2" charset="2"/>
              <a:buChar char="§"/>
            </a:pPr>
            <a:r>
              <a:rPr lang="tr-TR" altLang="tr-TR" dirty="0"/>
              <a:t>Sosyal Bilgiler Eğitimi</a:t>
            </a:r>
          </a:p>
          <a:p>
            <a:pPr>
              <a:spcBef>
                <a:spcPct val="50000"/>
              </a:spcBef>
              <a:buFont typeface="Wingdings" panose="05000000000000000000" pitchFamily="2" charset="2"/>
              <a:buChar char="ü"/>
            </a:pPr>
            <a:r>
              <a:rPr lang="tr-TR" altLang="tr-TR" b="1" dirty="0">
                <a:solidFill>
                  <a:schemeClr val="tx1"/>
                </a:solidFill>
              </a:rPr>
              <a:t>Temel Eğitim Bölümü</a:t>
            </a:r>
          </a:p>
          <a:p>
            <a:pPr>
              <a:spcBef>
                <a:spcPct val="50000"/>
              </a:spcBef>
              <a:buFont typeface="Wingdings" panose="05000000000000000000" pitchFamily="2" charset="2"/>
              <a:buChar char="§"/>
            </a:pPr>
            <a:r>
              <a:rPr lang="tr-TR" altLang="tr-TR" dirty="0"/>
              <a:t>Okulöncesi Eğitimi</a:t>
            </a:r>
          </a:p>
          <a:p>
            <a:pPr>
              <a:spcBef>
                <a:spcPct val="50000"/>
              </a:spcBef>
              <a:buFont typeface="Wingdings" panose="05000000000000000000" pitchFamily="2" charset="2"/>
              <a:buChar char="§"/>
            </a:pPr>
            <a:r>
              <a:rPr lang="tr-TR" altLang="tr-TR" dirty="0"/>
              <a:t>Sınıf Eğitimi</a:t>
            </a:r>
          </a:p>
          <a:p>
            <a:pPr marL="0" indent="0">
              <a:spcBef>
                <a:spcPct val="50000"/>
              </a:spcBef>
              <a:buNone/>
            </a:pPr>
            <a:endParaRPr lang="tr-TR" altLang="tr-TR" sz="20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18</a:t>
            </a:fld>
            <a:endParaRPr lang="tr-TR"/>
          </a:p>
        </p:txBody>
      </p:sp>
    </p:spTree>
    <p:extLst>
      <p:ext uri="{BB962C8B-B14F-4D97-AF65-F5344CB8AC3E}">
        <p14:creationId xmlns:p14="http://schemas.microsoft.com/office/powerpoint/2010/main" val="1830268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txBox="1">
            <a:spLocks/>
          </p:cNvSpPr>
          <p:nvPr/>
        </p:nvSpPr>
        <p:spPr>
          <a:xfrm>
            <a:off x="553107" y="1828800"/>
            <a:ext cx="11085786" cy="5029200"/>
          </a:xfrm>
          <a:prstGeom prst="rect">
            <a:avLst/>
          </a:prstGeom>
        </p:spPr>
        <p:txBody>
          <a:bodyPr>
            <a:normAutofit/>
          </a:bodyPr>
          <a:lst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a:lstStyle>
          <a:p>
            <a:pPr>
              <a:lnSpc>
                <a:spcPct val="120000"/>
              </a:lnSpc>
              <a:buFont typeface="Wingdings" panose="05000000000000000000" pitchFamily="2" charset="2"/>
              <a:buChar char="ü"/>
            </a:pPr>
            <a:r>
              <a:rPr lang="tr-TR" sz="2000" b="1" dirty="0"/>
              <a:t>Eğitim Bilimleri Bölümü </a:t>
            </a:r>
          </a:p>
          <a:p>
            <a:pPr>
              <a:lnSpc>
                <a:spcPct val="120000"/>
              </a:lnSpc>
              <a:buFont typeface="Wingdings" panose="05000000000000000000" pitchFamily="2" charset="2"/>
              <a:buChar char="§"/>
            </a:pPr>
            <a:r>
              <a:rPr lang="tr-TR" sz="2000" dirty="0"/>
              <a:t>Eğitim Programları ve Öğretim Anabilim Dalı</a:t>
            </a:r>
          </a:p>
          <a:p>
            <a:pPr>
              <a:lnSpc>
                <a:spcPct val="120000"/>
              </a:lnSpc>
              <a:buFont typeface="Wingdings" panose="05000000000000000000" pitchFamily="2" charset="2"/>
              <a:buChar char="§"/>
            </a:pPr>
            <a:r>
              <a:rPr lang="tr-TR" sz="2000" dirty="0"/>
              <a:t>Eğitim Yönetimi, Denetimi, Planlaması ve Ekonomisi Anabilim Dalı</a:t>
            </a:r>
          </a:p>
          <a:p>
            <a:pPr>
              <a:lnSpc>
                <a:spcPct val="120000"/>
              </a:lnSpc>
              <a:buFont typeface="Wingdings" panose="05000000000000000000" pitchFamily="2" charset="2"/>
              <a:buChar char="§"/>
            </a:pPr>
            <a:r>
              <a:rPr lang="tr-TR" sz="2000" dirty="0"/>
              <a:t>Ölçme ve Değerlendirme Anabilim Dalı </a:t>
            </a:r>
          </a:p>
          <a:p>
            <a:pPr>
              <a:lnSpc>
                <a:spcPct val="120000"/>
              </a:lnSpc>
              <a:buFont typeface="Wingdings" panose="05000000000000000000" pitchFamily="2" charset="2"/>
              <a:buChar char="§"/>
            </a:pPr>
            <a:r>
              <a:rPr lang="tr-TR" sz="2000" dirty="0"/>
              <a:t>Psikolojik Danışma ve Rehberlik Anabilim Dalı</a:t>
            </a:r>
          </a:p>
          <a:p>
            <a:pPr>
              <a:lnSpc>
                <a:spcPct val="120000"/>
              </a:lnSpc>
              <a:buFont typeface="Wingdings" panose="05000000000000000000" pitchFamily="2" charset="2"/>
              <a:buChar char="ü"/>
            </a:pPr>
            <a:r>
              <a:rPr lang="tr-TR" altLang="tr-TR" sz="2000" b="1" dirty="0"/>
              <a:t>Bilgisayar ve Öğretim Teknolojileri Eğitimi Bölümü</a:t>
            </a:r>
            <a:endParaRPr lang="tr-TR" sz="2000" b="1" dirty="0"/>
          </a:p>
          <a:p>
            <a:pPr>
              <a:lnSpc>
                <a:spcPct val="120000"/>
              </a:lnSpc>
              <a:buFont typeface="Wingdings" panose="05000000000000000000" pitchFamily="2" charset="2"/>
              <a:buChar char="ü"/>
            </a:pPr>
            <a:r>
              <a:rPr lang="tr-TR" altLang="tr-TR" sz="2000" b="1" dirty="0"/>
              <a:t>Güzel Sanatlar Eğitimi Bölümü</a:t>
            </a:r>
          </a:p>
          <a:p>
            <a:pPr>
              <a:lnSpc>
                <a:spcPct val="120000"/>
              </a:lnSpc>
              <a:buFont typeface="Wingdings" panose="05000000000000000000" pitchFamily="2" charset="2"/>
              <a:buChar char="§"/>
            </a:pPr>
            <a:r>
              <a:rPr lang="tr-TR" sz="2000" dirty="0"/>
              <a:t>Müzik Eğitimi</a:t>
            </a:r>
          </a:p>
          <a:p>
            <a:pPr>
              <a:lnSpc>
                <a:spcPct val="120000"/>
              </a:lnSpc>
              <a:buFont typeface="Wingdings" panose="05000000000000000000" pitchFamily="2" charset="2"/>
              <a:buChar char="§"/>
            </a:pPr>
            <a:r>
              <a:rPr lang="tr-TR" sz="2000" dirty="0"/>
              <a:t>Resim-İş Eğitimi</a:t>
            </a:r>
          </a:p>
          <a:p>
            <a:pPr>
              <a:lnSpc>
                <a:spcPct val="120000"/>
              </a:lnSpc>
              <a:buFont typeface="Wingdings" panose="05000000000000000000" pitchFamily="2" charset="2"/>
              <a:buChar char="ü"/>
            </a:pPr>
            <a:r>
              <a:rPr lang="tr-TR" sz="2000" b="1" dirty="0"/>
              <a:t>Özel Eğitim Bölümü</a:t>
            </a:r>
          </a:p>
          <a:p>
            <a:pPr>
              <a:lnSpc>
                <a:spcPct val="120000"/>
              </a:lnSpc>
              <a:buFont typeface="Wingdings" panose="05000000000000000000" pitchFamily="2" charset="2"/>
              <a:buChar char="ü"/>
            </a:pPr>
            <a:r>
              <a:rPr lang="tr-TR" sz="2000" b="1" dirty="0"/>
              <a:t>Yabancı Diller Eğitimi Bölümü</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19</a:t>
            </a:fld>
            <a:endParaRPr lang="tr-TR"/>
          </a:p>
        </p:txBody>
      </p:sp>
      <p:sp>
        <p:nvSpPr>
          <p:cNvPr id="4" name="Başlık 2"/>
          <p:cNvSpPr txBox="1">
            <a:spLocks/>
          </p:cNvSpPr>
          <p:nvPr/>
        </p:nvSpPr>
        <p:spPr>
          <a:xfrm>
            <a:off x="3028293" y="1180009"/>
            <a:ext cx="8610600" cy="648791"/>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FAKÜLTE BÖLÜM VE ANABİLİM DALLARI</a:t>
            </a:r>
          </a:p>
        </p:txBody>
      </p:sp>
    </p:spTree>
    <p:extLst>
      <p:ext uri="{BB962C8B-B14F-4D97-AF65-F5344CB8AC3E}">
        <p14:creationId xmlns:p14="http://schemas.microsoft.com/office/powerpoint/2010/main" val="150941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2024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a:xfrm>
            <a:off x="1297708" y="1701805"/>
            <a:ext cx="9462655" cy="1825096"/>
          </a:xfrm>
        </p:spPr>
        <p:txBody>
          <a:bodyPr>
            <a:normAutofit/>
          </a:bodyPr>
          <a:lstStyle/>
          <a:p>
            <a:pPr algn="ctr"/>
            <a:r>
              <a:rPr lang="tr-TR" sz="4800" b="1" i="1" dirty="0"/>
              <a:t>BÖLÜM/ANABİLİM DALI İLE İLGİLİ BİLGİLER</a:t>
            </a:r>
          </a:p>
        </p:txBody>
      </p:sp>
    </p:spTree>
    <p:extLst>
      <p:ext uri="{BB962C8B-B14F-4D97-AF65-F5344CB8AC3E}">
        <p14:creationId xmlns:p14="http://schemas.microsoft.com/office/powerpoint/2010/main" val="162761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sp>
        <p:nvSpPr>
          <p:cNvPr id="4" name="Başlık 3"/>
          <p:cNvSpPr>
            <a:spLocks noGrp="1"/>
          </p:cNvSpPr>
          <p:nvPr>
            <p:ph type="ctrTitle" idx="4294967295"/>
          </p:nvPr>
        </p:nvSpPr>
        <p:spPr>
          <a:xfrm>
            <a:off x="74064" y="746125"/>
            <a:ext cx="11432136" cy="1223963"/>
          </a:xfrm>
        </p:spPr>
        <p:txBody>
          <a:bodyPr>
            <a:normAutofit/>
          </a:bodyPr>
          <a:lstStyle/>
          <a:p>
            <a:r>
              <a:rPr lang="tr-TR" sz="3200" b="1" i="1" dirty="0"/>
              <a:t> ÖZEL EĞİTİM Bölümü</a:t>
            </a:r>
          </a:p>
        </p:txBody>
      </p:sp>
      <p:sp>
        <p:nvSpPr>
          <p:cNvPr id="3" name="Dikdörtgen 2"/>
          <p:cNvSpPr/>
          <p:nvPr/>
        </p:nvSpPr>
        <p:spPr>
          <a:xfrm>
            <a:off x="6979140" y="1235412"/>
            <a:ext cx="4527060" cy="5940088"/>
          </a:xfrm>
          <a:prstGeom prst="rect">
            <a:avLst/>
          </a:prstGeom>
        </p:spPr>
        <p:txBody>
          <a:bodyPr wrap="square">
            <a:spAutoFit/>
          </a:bodyPr>
          <a:lstStyle/>
          <a:p>
            <a:r>
              <a:rPr lang="tr-TR" dirty="0"/>
              <a:t>   </a:t>
            </a:r>
          </a:p>
          <a:p>
            <a:endParaRPr lang="tr-TR" dirty="0"/>
          </a:p>
          <a:p>
            <a:pPr marL="342900" indent="-342900">
              <a:lnSpc>
                <a:spcPct val="200000"/>
              </a:lnSpc>
              <a:buFont typeface="Arial" panose="020B0604020202020204" pitchFamily="34" charset="0"/>
              <a:buChar char="•"/>
            </a:pPr>
            <a:r>
              <a:rPr lang="tr-TR" sz="2200" dirty="0"/>
              <a:t>2007 yılında kurulmuştur.</a:t>
            </a:r>
          </a:p>
          <a:p>
            <a:pPr marL="342900" indent="-342900">
              <a:lnSpc>
                <a:spcPct val="200000"/>
              </a:lnSpc>
              <a:buFont typeface="Arial" panose="020B0604020202020204" pitchFamily="34" charset="0"/>
              <a:buChar char="•"/>
            </a:pPr>
            <a:r>
              <a:rPr lang="tr-TR" sz="2200" dirty="0"/>
              <a:t>Akademik altyapısını tamamladığı 2018–2019 öğretim yılında Özel Eğitim Öğretmenliği lisans programı 60 öğrencinin katılımıyla açılmıştır. </a:t>
            </a:r>
            <a:endParaRPr lang="tr-TR" dirty="0"/>
          </a:p>
          <a:p>
            <a:endParaRPr lang="tr-TR" dirty="0"/>
          </a:p>
          <a:p>
            <a:endParaRPr lang="tr-TR" dirty="0"/>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231" y="0"/>
            <a:ext cx="6713921" cy="6858000"/>
          </a:xfrm>
          <a:prstGeom prst="rect">
            <a:avLst/>
          </a:prstGeom>
        </p:spPr>
      </p:pic>
    </p:spTree>
    <p:extLst>
      <p:ext uri="{BB962C8B-B14F-4D97-AF65-F5344CB8AC3E}">
        <p14:creationId xmlns:p14="http://schemas.microsoft.com/office/powerpoint/2010/main" val="13935522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321892" y="1318808"/>
            <a:ext cx="6769373" cy="5439343"/>
          </a:xfrm>
        </p:spPr>
        <p:txBody>
          <a:bodyPr>
            <a:noAutofit/>
          </a:bodyPr>
          <a:lstStyle/>
          <a:p>
            <a:pPr algn="just">
              <a:lnSpc>
                <a:spcPct val="150000"/>
              </a:lnSpc>
              <a:buFont typeface="Wingdings" charset="2"/>
              <a:buChar char="ü"/>
            </a:pPr>
            <a:r>
              <a:rPr lang="tr-TR" dirty="0"/>
              <a:t>Bölümümüz hem Özel Eğitim Öğretmenliği, hem de üniversitemizin fakülte ve yüksekokullarının talep ettikleri dersleri yürütmektedir. </a:t>
            </a:r>
          </a:p>
          <a:p>
            <a:pPr algn="just">
              <a:lnSpc>
                <a:spcPct val="150000"/>
              </a:lnSpc>
              <a:buFont typeface="Wingdings" panose="05000000000000000000" pitchFamily="2" charset="2"/>
              <a:buChar char="ü"/>
            </a:pPr>
            <a:r>
              <a:rPr lang="tr-TR" dirty="0"/>
              <a:t>Özel Eğitim Öğretmenliği lisans programında yalnızca gündüz öğretimi (normal öğretim, I. Öğretim) yapılmaktadır. </a:t>
            </a:r>
          </a:p>
          <a:p>
            <a:pPr algn="just">
              <a:lnSpc>
                <a:spcPct val="150000"/>
              </a:lnSpc>
              <a:buFont typeface="Wingdings" panose="05000000000000000000" pitchFamily="2" charset="2"/>
              <a:buChar char="ü"/>
            </a:pPr>
            <a:r>
              <a:rPr lang="tr-TR" dirty="0"/>
              <a:t>Bölümümüzde 4 Doktor Öğretim Üyesi, 1 Doktor Araştırma Görevlisi, 1 Araştırma Görevlisi bulunmaktadır.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22</a:t>
            </a:fld>
            <a:endParaRPr lang="tr-TR"/>
          </a:p>
        </p:txBody>
      </p:sp>
      <p:sp>
        <p:nvSpPr>
          <p:cNvPr id="6" name="Başlık 3"/>
          <p:cNvSpPr txBox="1">
            <a:spLocks/>
          </p:cNvSpPr>
          <p:nvPr/>
        </p:nvSpPr>
        <p:spPr>
          <a:xfrm>
            <a:off x="-247828" y="1089292"/>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Özel eğitim Bölümü</a:t>
            </a:r>
          </a:p>
        </p:txBody>
      </p:sp>
      <p:pic>
        <p:nvPicPr>
          <p:cNvPr id="4" name="Resim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08791" y="2555193"/>
            <a:ext cx="3834213" cy="2875660"/>
          </a:xfrm>
          <a:prstGeom prst="rect">
            <a:avLst/>
          </a:prstGeom>
        </p:spPr>
      </p:pic>
    </p:spTree>
    <p:extLst>
      <p:ext uri="{BB962C8B-B14F-4D97-AF65-F5344CB8AC3E}">
        <p14:creationId xmlns:p14="http://schemas.microsoft.com/office/powerpoint/2010/main" val="9437180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ctrTitle"/>
          </p:nvPr>
        </p:nvSpPr>
        <p:spPr/>
        <p:txBody>
          <a:bodyPr>
            <a:normAutofit/>
          </a:bodyPr>
          <a:lstStyle/>
          <a:p>
            <a:pPr algn="ctr"/>
            <a:r>
              <a:rPr lang="tr-TR" sz="4800" b="1" i="1" dirty="0"/>
              <a:t>ÖZEL EĞİTİM BÖLÜMÜ</a:t>
            </a:r>
            <a:br>
              <a:rPr lang="tr-TR" sz="4800" b="1" i="1" dirty="0"/>
            </a:br>
            <a:r>
              <a:rPr lang="tr-TR" sz="4800" b="1" i="1" dirty="0"/>
              <a:t>AKADEMİK PERSONELİ</a:t>
            </a:r>
          </a:p>
        </p:txBody>
      </p:sp>
    </p:spTree>
    <p:extLst>
      <p:ext uri="{BB962C8B-B14F-4D97-AF65-F5344CB8AC3E}">
        <p14:creationId xmlns:p14="http://schemas.microsoft.com/office/powerpoint/2010/main" val="12876188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24</a:t>
            </a:fld>
            <a:endParaRPr lang="tr-TR"/>
          </a:p>
        </p:txBody>
      </p:sp>
      <p:sp>
        <p:nvSpPr>
          <p:cNvPr id="12"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sp>
        <p:nvSpPr>
          <p:cNvPr id="10" name="Dikdörtgen 9"/>
          <p:cNvSpPr/>
          <p:nvPr/>
        </p:nvSpPr>
        <p:spPr>
          <a:xfrm>
            <a:off x="5518551" y="4486060"/>
            <a:ext cx="4338046" cy="956929"/>
          </a:xfrm>
          <a:prstGeom prst="rect">
            <a:avLst/>
          </a:prstGeom>
        </p:spPr>
        <p:txBody>
          <a:bodyPr wrap="none">
            <a:spAutoFit/>
          </a:bodyPr>
          <a:lstStyle/>
          <a:p>
            <a:pPr>
              <a:lnSpc>
                <a:spcPct val="150000"/>
              </a:lnSpc>
            </a:pPr>
            <a:r>
              <a:rPr lang="tr-TR" sz="2000" b="1" dirty="0"/>
              <a:t>Dr. </a:t>
            </a:r>
            <a:r>
              <a:rPr lang="tr-TR" sz="2000" b="1" dirty="0" err="1"/>
              <a:t>Öğr</a:t>
            </a:r>
            <a:r>
              <a:rPr lang="tr-TR" sz="2000" b="1" dirty="0"/>
              <a:t>. Üyesi Çiğdem TIKIROĞLU</a:t>
            </a:r>
          </a:p>
          <a:p>
            <a:pPr>
              <a:lnSpc>
                <a:spcPct val="150000"/>
              </a:lnSpc>
            </a:pPr>
            <a:r>
              <a:rPr lang="tr-TR" sz="2000" dirty="0"/>
              <a:t>(Bölüm Başkan Yardımcısı)</a:t>
            </a:r>
          </a:p>
        </p:txBody>
      </p:sp>
      <p:pic>
        <p:nvPicPr>
          <p:cNvPr id="6" name="Resim 5" descr="kişi, duvar, iç mekan içeren bir resim&#10;&#10;Açıklama otomatik olarak oluşturuldu">
            <a:extLst>
              <a:ext uri="{FF2B5EF4-FFF2-40B4-BE49-F238E27FC236}">
                <a16:creationId xmlns:a16="http://schemas.microsoft.com/office/drawing/2014/main" id="{DF9F75D0-3BCA-C02D-DD4F-022D3690D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5166" y="3949962"/>
            <a:ext cx="1847898" cy="2463538"/>
          </a:xfrm>
          <a:prstGeom prst="rect">
            <a:avLst/>
          </a:prstGeom>
        </p:spPr>
      </p:pic>
      <p:sp>
        <p:nvSpPr>
          <p:cNvPr id="3" name="Dikdörtgen 2">
            <a:extLst>
              <a:ext uri="{FF2B5EF4-FFF2-40B4-BE49-F238E27FC236}">
                <a16:creationId xmlns:a16="http://schemas.microsoft.com/office/drawing/2014/main" id="{BF8BE63E-AA6B-13F0-B82A-56B6B34DE6D0}"/>
              </a:ext>
            </a:extLst>
          </p:cNvPr>
          <p:cNvSpPr/>
          <p:nvPr/>
        </p:nvSpPr>
        <p:spPr>
          <a:xfrm>
            <a:off x="5518551" y="2268998"/>
            <a:ext cx="4060727" cy="956929"/>
          </a:xfrm>
          <a:prstGeom prst="rect">
            <a:avLst/>
          </a:prstGeom>
        </p:spPr>
        <p:txBody>
          <a:bodyPr wrap="square">
            <a:spAutoFit/>
          </a:bodyPr>
          <a:lstStyle/>
          <a:p>
            <a:pPr>
              <a:lnSpc>
                <a:spcPct val="150000"/>
              </a:lnSpc>
            </a:pPr>
            <a:r>
              <a:rPr lang="tr-TR" sz="2000" b="1" dirty="0"/>
              <a:t>Dr. </a:t>
            </a:r>
            <a:r>
              <a:rPr lang="tr-TR" sz="2000" b="1" dirty="0" err="1"/>
              <a:t>Öğr</a:t>
            </a:r>
            <a:r>
              <a:rPr lang="tr-TR" sz="2000" b="1" dirty="0"/>
              <a:t>. Üyesi Ati MERÇ</a:t>
            </a:r>
          </a:p>
          <a:p>
            <a:pPr>
              <a:lnSpc>
                <a:spcPct val="150000"/>
              </a:lnSpc>
            </a:pPr>
            <a:r>
              <a:rPr lang="tr-TR" sz="2000" dirty="0"/>
              <a:t>(Bölüm Başkanı)</a:t>
            </a:r>
            <a:endParaRPr lang="tr-TR" sz="2000" b="1" dirty="0"/>
          </a:p>
        </p:txBody>
      </p:sp>
      <p:pic>
        <p:nvPicPr>
          <p:cNvPr id="5" name="Resim 4" descr="kişi, adam, iç mekan, takım içeren bir resim&#10;&#10;Açıklama otomatik olarak oluşturuldu">
            <a:extLst>
              <a:ext uri="{FF2B5EF4-FFF2-40B4-BE49-F238E27FC236}">
                <a16:creationId xmlns:a16="http://schemas.microsoft.com/office/drawing/2014/main" id="{E02EF987-EAD3-3704-FF64-3D06A49E1280}"/>
              </a:ext>
            </a:extLst>
          </p:cNvPr>
          <p:cNvPicPr>
            <a:picLocks noChangeAspect="1"/>
          </p:cNvPicPr>
          <p:nvPr/>
        </p:nvPicPr>
        <p:blipFill rotWithShape="1">
          <a:blip r:embed="rId3">
            <a:extLst>
              <a:ext uri="{28A0092B-C50C-407E-A947-70E740481C1C}">
                <a14:useLocalDpi xmlns:a14="http://schemas.microsoft.com/office/drawing/2010/main" val="0"/>
              </a:ext>
            </a:extLst>
          </a:blip>
          <a:srcRect r="3676"/>
          <a:stretch/>
        </p:blipFill>
        <p:spPr>
          <a:xfrm>
            <a:off x="2494784" y="1441914"/>
            <a:ext cx="1798280" cy="2184273"/>
          </a:xfrm>
          <a:prstGeom prst="rect">
            <a:avLst/>
          </a:prstGeom>
        </p:spPr>
      </p:pic>
    </p:spTree>
    <p:extLst>
      <p:ext uri="{BB962C8B-B14F-4D97-AF65-F5344CB8AC3E}">
        <p14:creationId xmlns:p14="http://schemas.microsoft.com/office/powerpoint/2010/main" val="363486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25</a:t>
            </a:fld>
            <a:endParaRPr lang="tr-TR"/>
          </a:p>
        </p:txBody>
      </p:sp>
      <p:sp>
        <p:nvSpPr>
          <p:cNvPr id="10"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sp>
        <p:nvSpPr>
          <p:cNvPr id="12" name="Dikdörtgen 11"/>
          <p:cNvSpPr/>
          <p:nvPr/>
        </p:nvSpPr>
        <p:spPr>
          <a:xfrm>
            <a:off x="5642665" y="4841701"/>
            <a:ext cx="4491935" cy="400110"/>
          </a:xfrm>
          <a:prstGeom prst="rect">
            <a:avLst/>
          </a:prstGeom>
        </p:spPr>
        <p:txBody>
          <a:bodyPr wrap="none">
            <a:spAutoFit/>
          </a:bodyPr>
          <a:lstStyle/>
          <a:p>
            <a:r>
              <a:rPr lang="tr-TR" sz="2000" b="1" dirty="0"/>
              <a:t>Dr. </a:t>
            </a:r>
            <a:r>
              <a:rPr lang="tr-TR" sz="2000" b="1" dirty="0" err="1"/>
              <a:t>Öğr</a:t>
            </a:r>
            <a:r>
              <a:rPr lang="tr-TR" sz="2000" b="1" dirty="0"/>
              <a:t>. Üyesi Özgül ALDEMİR FIRAT</a:t>
            </a:r>
          </a:p>
        </p:txBody>
      </p:sp>
      <p:pic>
        <p:nvPicPr>
          <p:cNvPr id="5" name="Resim 4" descr="kıyafet, kişi, poz içeren bir resim&#10;&#10;Açıklama otomatik olarak oluşturuldu">
            <a:extLst>
              <a:ext uri="{FF2B5EF4-FFF2-40B4-BE49-F238E27FC236}">
                <a16:creationId xmlns:a16="http://schemas.microsoft.com/office/drawing/2014/main" id="{F3E3BBC0-2A2A-5457-71D5-B5440A27D747}"/>
              </a:ext>
            </a:extLst>
          </p:cNvPr>
          <p:cNvPicPr>
            <a:picLocks noChangeAspect="1"/>
          </p:cNvPicPr>
          <p:nvPr/>
        </p:nvPicPr>
        <p:blipFill rotWithShape="1">
          <a:blip r:embed="rId2">
            <a:extLst>
              <a:ext uri="{28A0092B-C50C-407E-A947-70E740481C1C}">
                <a14:useLocalDpi xmlns:a14="http://schemas.microsoft.com/office/drawing/2010/main" val="0"/>
              </a:ext>
            </a:extLst>
          </a:blip>
          <a:srcRect b="4244"/>
          <a:stretch/>
        </p:blipFill>
        <p:spPr>
          <a:xfrm>
            <a:off x="2692217" y="3978301"/>
            <a:ext cx="1689100" cy="2126910"/>
          </a:xfrm>
          <a:prstGeom prst="rect">
            <a:avLst/>
          </a:prstGeom>
        </p:spPr>
      </p:pic>
      <p:sp>
        <p:nvSpPr>
          <p:cNvPr id="3" name="Metin kutusu 2">
            <a:extLst>
              <a:ext uri="{FF2B5EF4-FFF2-40B4-BE49-F238E27FC236}">
                <a16:creationId xmlns:a16="http://schemas.microsoft.com/office/drawing/2014/main" id="{4819AC15-7B71-9A67-1D90-72E0FB202E85}"/>
              </a:ext>
            </a:extLst>
          </p:cNvPr>
          <p:cNvSpPr txBox="1"/>
          <p:nvPr/>
        </p:nvSpPr>
        <p:spPr>
          <a:xfrm>
            <a:off x="5640105" y="2179213"/>
            <a:ext cx="5062605" cy="494494"/>
          </a:xfrm>
          <a:prstGeom prst="rect">
            <a:avLst/>
          </a:prstGeom>
          <a:noFill/>
        </p:spPr>
        <p:txBody>
          <a:bodyPr wrap="square" rtlCol="0">
            <a:spAutoFit/>
          </a:bodyPr>
          <a:lstStyle/>
          <a:p>
            <a:pPr>
              <a:lnSpc>
                <a:spcPct val="150000"/>
              </a:lnSpc>
            </a:pPr>
            <a:r>
              <a:rPr lang="tr-TR" sz="2000" b="1" dirty="0"/>
              <a:t>Dr. </a:t>
            </a:r>
            <a:r>
              <a:rPr lang="tr-TR" sz="2000" b="1" dirty="0" err="1"/>
              <a:t>Öğr</a:t>
            </a:r>
            <a:r>
              <a:rPr lang="tr-TR" sz="2000" b="1" dirty="0"/>
              <a:t>. Üyesi Tamer AYDEMİR</a:t>
            </a:r>
          </a:p>
        </p:txBody>
      </p:sp>
      <p:pic>
        <p:nvPicPr>
          <p:cNvPr id="6" name="Resim 5" descr="kişi, duvar, adam, poz içeren bir resim&#10;&#10;Açıklama otomatik olarak oluşturuldu">
            <a:extLst>
              <a:ext uri="{FF2B5EF4-FFF2-40B4-BE49-F238E27FC236}">
                <a16:creationId xmlns:a16="http://schemas.microsoft.com/office/drawing/2014/main" id="{1C39FEE5-BAFC-83AB-5AA8-D47A3F7DFB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2217" y="1334955"/>
            <a:ext cx="1822479" cy="2345910"/>
          </a:xfrm>
          <a:prstGeom prst="rect">
            <a:avLst/>
          </a:prstGeom>
        </p:spPr>
      </p:pic>
    </p:spTree>
    <p:extLst>
      <p:ext uri="{BB962C8B-B14F-4D97-AF65-F5344CB8AC3E}">
        <p14:creationId xmlns:p14="http://schemas.microsoft.com/office/powerpoint/2010/main" val="2079511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26</a:t>
            </a:fld>
            <a:endParaRPr lang="tr-TR"/>
          </a:p>
        </p:txBody>
      </p:sp>
      <p:sp>
        <p:nvSpPr>
          <p:cNvPr id="10" name="Başlık 3"/>
          <p:cNvSpPr txBox="1">
            <a:spLocks/>
          </p:cNvSpPr>
          <p:nvPr/>
        </p:nvSpPr>
        <p:spPr>
          <a:xfrm>
            <a:off x="6964822" y="457122"/>
            <a:ext cx="4541378"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AKADEMİK PERSONEL</a:t>
            </a:r>
          </a:p>
        </p:txBody>
      </p:sp>
      <p:sp>
        <p:nvSpPr>
          <p:cNvPr id="14" name="Dikdörtgen 13"/>
          <p:cNvSpPr/>
          <p:nvPr/>
        </p:nvSpPr>
        <p:spPr>
          <a:xfrm>
            <a:off x="5745507" y="4953373"/>
            <a:ext cx="3358300" cy="400110"/>
          </a:xfrm>
          <a:prstGeom prst="rect">
            <a:avLst/>
          </a:prstGeom>
        </p:spPr>
        <p:txBody>
          <a:bodyPr wrap="square">
            <a:spAutoFit/>
          </a:bodyPr>
          <a:lstStyle/>
          <a:p>
            <a:r>
              <a:rPr lang="tr-TR" sz="2000" b="1" dirty="0"/>
              <a:t>Arş. Gör. Elif ELUMAR EFE</a:t>
            </a:r>
          </a:p>
        </p:txBody>
      </p:sp>
      <p:sp>
        <p:nvSpPr>
          <p:cNvPr id="15" name="Dikdörtgen 14">
            <a:extLst>
              <a:ext uri="{FF2B5EF4-FFF2-40B4-BE49-F238E27FC236}">
                <a16:creationId xmlns:a16="http://schemas.microsoft.com/office/drawing/2014/main" id="{FC80C1FC-5DA7-EBCD-E7D1-845D56CB0590}"/>
              </a:ext>
            </a:extLst>
          </p:cNvPr>
          <p:cNvSpPr/>
          <p:nvPr/>
        </p:nvSpPr>
        <p:spPr>
          <a:xfrm>
            <a:off x="5745507" y="2397903"/>
            <a:ext cx="3766679" cy="400110"/>
          </a:xfrm>
          <a:prstGeom prst="rect">
            <a:avLst/>
          </a:prstGeom>
        </p:spPr>
        <p:txBody>
          <a:bodyPr wrap="square">
            <a:spAutoFit/>
          </a:bodyPr>
          <a:lstStyle/>
          <a:p>
            <a:r>
              <a:rPr lang="tr-TR" sz="2000" b="1" dirty="0"/>
              <a:t>Arş. Gör. Dr. Gizem ERGİN</a:t>
            </a:r>
          </a:p>
        </p:txBody>
      </p:sp>
      <p:pic>
        <p:nvPicPr>
          <p:cNvPr id="16" name="Resim 15" descr="kişi, duvar, sarı içeren bir resim&#10;&#10;Açıklama otomatik olarak oluşturuldu">
            <a:extLst>
              <a:ext uri="{FF2B5EF4-FFF2-40B4-BE49-F238E27FC236}">
                <a16:creationId xmlns:a16="http://schemas.microsoft.com/office/drawing/2014/main" id="{54CA52DE-EAE8-2F8E-1231-57B2B55E5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814" y="1550684"/>
            <a:ext cx="1696794" cy="2221167"/>
          </a:xfrm>
          <a:prstGeom prst="rect">
            <a:avLst/>
          </a:prstGeom>
        </p:spPr>
      </p:pic>
      <p:pic>
        <p:nvPicPr>
          <p:cNvPr id="9" name="Resim 8" descr="kişi içeren bir resim&#10;&#10;Açıklama otomatik olarak oluşturuldu">
            <a:extLst>
              <a:ext uri="{FF2B5EF4-FFF2-40B4-BE49-F238E27FC236}">
                <a16:creationId xmlns:a16="http://schemas.microsoft.com/office/drawing/2014/main" id="{FA24082D-8007-FD27-135C-CF9AA1F3742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0" t="370" r="3560" b="-370"/>
          <a:stretch/>
        </p:blipFill>
        <p:spPr>
          <a:xfrm>
            <a:off x="2679814" y="4150411"/>
            <a:ext cx="1696794" cy="2313810"/>
          </a:xfrm>
          <a:prstGeom prst="rect">
            <a:avLst/>
          </a:prstGeom>
        </p:spPr>
      </p:pic>
    </p:spTree>
    <p:extLst>
      <p:ext uri="{BB962C8B-B14F-4D97-AF65-F5344CB8AC3E}">
        <p14:creationId xmlns:p14="http://schemas.microsoft.com/office/powerpoint/2010/main" val="62345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4855076" y="1663028"/>
            <a:ext cx="2481841" cy="400110"/>
          </a:xfrm>
          <a:prstGeom prst="rect">
            <a:avLst/>
          </a:prstGeom>
          <a:noFill/>
        </p:spPr>
        <p:txBody>
          <a:bodyPr wrap="square" rtlCol="0">
            <a:spAutoFit/>
          </a:bodyPr>
          <a:lstStyle/>
          <a:p>
            <a:pPr algn="r"/>
            <a:r>
              <a:rPr lang="tr-TR" sz="2000" b="1" i="1" cap="all" dirty="0">
                <a:latin typeface="+mj-lt"/>
                <a:ea typeface="+mj-ea"/>
                <a:cs typeface="+mj-cs"/>
              </a:rPr>
              <a:t>DUYURU PANOSU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27</a:t>
            </a:fld>
            <a:endParaRPr lang="tr-TR"/>
          </a:p>
        </p:txBody>
      </p:sp>
      <p:sp>
        <p:nvSpPr>
          <p:cNvPr id="7" name="Başlık 3"/>
          <p:cNvSpPr txBox="1">
            <a:spLocks/>
          </p:cNvSpPr>
          <p:nvPr/>
        </p:nvSpPr>
        <p:spPr>
          <a:xfrm>
            <a:off x="-279359" y="716173"/>
            <a:ext cx="1211793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200" b="1" i="1" dirty="0"/>
              <a:t>ÖZEL EĞİTİM Bölümü</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2216607"/>
            <a:ext cx="12192001" cy="3704896"/>
          </a:xfrm>
          <a:prstGeom prst="rect">
            <a:avLst/>
          </a:prstGeom>
        </p:spPr>
      </p:pic>
      <p:sp>
        <p:nvSpPr>
          <p:cNvPr id="9" name="Metin kutusu 8"/>
          <p:cNvSpPr txBox="1"/>
          <p:nvPr/>
        </p:nvSpPr>
        <p:spPr>
          <a:xfrm>
            <a:off x="4084454" y="6197974"/>
            <a:ext cx="6504925" cy="400110"/>
          </a:xfrm>
          <a:prstGeom prst="rect">
            <a:avLst/>
          </a:prstGeom>
          <a:noFill/>
        </p:spPr>
        <p:txBody>
          <a:bodyPr wrap="square" rtlCol="0">
            <a:spAutoFit/>
          </a:bodyPr>
          <a:lstStyle/>
          <a:p>
            <a:r>
              <a:rPr lang="tr-TR" sz="2000" b="1" i="1" cap="all" dirty="0">
                <a:latin typeface="+mj-lt"/>
                <a:ea typeface="+mj-ea"/>
                <a:cs typeface="+mj-cs"/>
              </a:rPr>
              <a:t>DUYURU Panosunu takip etmeyi unutmayınız!!! </a:t>
            </a:r>
          </a:p>
        </p:txBody>
      </p:sp>
    </p:spTree>
    <p:extLst>
      <p:ext uri="{BB962C8B-B14F-4D97-AF65-F5344CB8AC3E}">
        <p14:creationId xmlns:p14="http://schemas.microsoft.com/office/powerpoint/2010/main" val="380965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28</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29</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48.493 Öğrenci</a:t>
            </a:r>
          </a:p>
          <a:p>
            <a:pPr marL="0" indent="0">
              <a:buNone/>
            </a:pPr>
            <a:r>
              <a:rPr lang="tr-TR" dirty="0"/>
              <a:t>2099 Akademik Personel</a:t>
            </a:r>
          </a:p>
          <a:p>
            <a:pPr marL="0" indent="0">
              <a:buNone/>
            </a:pPr>
            <a:r>
              <a:rPr lang="tr-TR" dirty="0"/>
              <a:t>1954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30</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31</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32</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34</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35</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 </a:t>
            </a:r>
            <a:r>
              <a:rPr lang="tr-TR" altLang="tr-TR" sz="1600" dirty="0"/>
              <a:t>(23-27.09.2024)</a:t>
            </a:r>
            <a:endParaRPr lang="tr-TR" altLang="tr-TR" sz="1600" dirty="0">
              <a:solidFill>
                <a:schemeClr val="tx1"/>
              </a:solidFill>
            </a:endParaRP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(21-27.09.2024)</a:t>
            </a:r>
          </a:p>
          <a:p>
            <a:pPr marL="457200" lvl="1" indent="0" algn="r">
              <a:lnSpc>
                <a:spcPct val="100000"/>
              </a:lnSpc>
              <a:spcBef>
                <a:spcPts val="0"/>
              </a:spcBef>
              <a:buNone/>
            </a:pPr>
            <a:endParaRPr lang="tr-TR" altLang="tr-TR" sz="1600" dirty="0"/>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(7-11.10.2024)</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36</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37</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21-27 Eylül 2024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38</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2.25’in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2.26-2.99 arası olanlar için en fazla 36 kredi, </a:t>
            </a:r>
          </a:p>
          <a:p>
            <a:pPr marL="0" lvl="2" indent="0">
              <a:lnSpc>
                <a:spcPct val="80000"/>
              </a:lnSpc>
              <a:buFont typeface="Wingdings" panose="05000000000000000000" pitchFamily="2" charset="2"/>
              <a:buChar char="Ø"/>
            </a:pPr>
            <a:r>
              <a:rPr lang="tr-TR" altLang="tr-TR" dirty="0"/>
              <a:t>3.00</a:t>
            </a:r>
            <a:r>
              <a:rPr lang="tr-TR" altLang="tr-TR" dirty="0">
                <a:solidFill>
                  <a:schemeClr val="tx1"/>
                </a:solidFill>
              </a:rPr>
              <a:t>’den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41</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42</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43</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44</a:t>
            </a:fld>
            <a:endParaRPr lang="tr-TR"/>
          </a:p>
        </p:txBody>
      </p:sp>
    </p:spTree>
    <p:extLst>
      <p:ext uri="{BB962C8B-B14F-4D97-AF65-F5344CB8AC3E}">
        <p14:creationId xmlns:p14="http://schemas.microsoft.com/office/powerpoint/2010/main" val="1987990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45</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47</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3985720"/>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48</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49</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98595263"/>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49998855"/>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50</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4"/>
            <a:ext cx="4100639" cy="2880319"/>
          </a:xfrm>
        </p:spPr>
        <p:txBody>
          <a:bodyPr>
            <a:noAutofit/>
          </a:bodyPr>
          <a:lstStyle/>
          <a:p>
            <a:pPr marL="0" indent="0" algn="just">
              <a:lnSpc>
                <a:spcPct val="100000"/>
              </a:lnSpc>
              <a:buNone/>
            </a:pPr>
            <a:r>
              <a:rPr lang="tr-TR" sz="1600" dirty="0" err="1">
                <a:latin typeface="Cambria" panose="02040503050406030204" pitchFamily="18" charset="0"/>
                <a:ea typeface="Cambria" panose="02040503050406030204" pitchFamily="18" charset="0"/>
              </a:rPr>
              <a:t>Eduroam’ı</a:t>
            </a:r>
            <a:r>
              <a:rPr lang="tr-TR" sz="1600" dirty="0">
                <a:latin typeface="Cambria" panose="02040503050406030204" pitchFamily="18" charset="0"/>
                <a:ea typeface="Cambria" panose="02040503050406030204" pitchFamily="18" charset="0"/>
              </a:rPr>
              <a:t> dizüstü veya masaüstü bilgisayarına, IOS ya da </a:t>
            </a:r>
            <a:r>
              <a:rPr lang="tr-TR" sz="1600" dirty="0" err="1">
                <a:latin typeface="Cambria" panose="02040503050406030204" pitchFamily="18" charset="0"/>
                <a:ea typeface="Cambria" panose="02040503050406030204" pitchFamily="18" charset="0"/>
              </a:rPr>
              <a:t>Android</a:t>
            </a:r>
            <a:r>
              <a:rPr lang="tr-TR" sz="1600" dirty="0">
                <a:latin typeface="Cambria" panose="02040503050406030204" pitchFamily="18" charset="0"/>
                <a:ea typeface="Cambria" panose="02040503050406030204" pitchFamily="18" charset="0"/>
              </a:rPr>
              <a:t> işletim sistemine sahip cep telefonuna yükleyebilirsin. Ekran görüntüleri ile birlikte adım adım kurulum için: </a:t>
            </a:r>
            <a:r>
              <a:rPr lang="tr-TR" sz="1600" u="sng" dirty="0">
                <a:solidFill>
                  <a:srgbClr val="FF0000"/>
                </a:solidFill>
                <a:latin typeface="Cambria" panose="02040503050406030204" pitchFamily="18" charset="0"/>
                <a:ea typeface="Cambria" panose="02040503050406030204" pitchFamily="18" charset="0"/>
                <a:hlinkClick r:id="rId2"/>
              </a:rPr>
              <a:t>https://www.pau.edu.tr/eduroam/tr</a:t>
            </a:r>
            <a:r>
              <a:rPr lang="tr-TR" sz="1600" u="sng" dirty="0">
                <a:solidFill>
                  <a:srgbClr val="FF0000"/>
                </a:solidFill>
                <a:latin typeface="Cambria" panose="02040503050406030204" pitchFamily="18" charset="0"/>
                <a:ea typeface="Cambria" panose="02040503050406030204" pitchFamily="18" charset="0"/>
              </a:rPr>
              <a:t>  </a:t>
            </a:r>
            <a:r>
              <a:rPr lang="tr-TR" sz="1600" dirty="0">
                <a:latin typeface="Cambria" panose="02040503050406030204" pitchFamily="18" charset="0"/>
                <a:ea typeface="Cambria" panose="02040503050406030204" pitchFamily="18" charset="0"/>
              </a:rPr>
              <a:t>bağlantısından ulaşabilirsin.</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51</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52</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53</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55</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213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3"/>
          <p:cNvSpPr>
            <a:spLocks noGrp="1"/>
          </p:cNvSpPr>
          <p:nvPr>
            <p:ph type="ctrTitle"/>
          </p:nvPr>
        </p:nvSpPr>
        <p:spPr>
          <a:xfrm>
            <a:off x="4051648" y="507499"/>
            <a:ext cx="6768752" cy="1105929"/>
          </a:xfrm>
        </p:spPr>
        <p:txBody>
          <a:bodyPr>
            <a:normAutofit/>
          </a:bodyPr>
          <a:lstStyle/>
          <a:p>
            <a:pPr algn="r"/>
            <a:r>
              <a:rPr lang="tr-TR" sz="3600" b="1" i="1" dirty="0"/>
              <a:t>Özel eğitim TOPLULUĞU</a:t>
            </a: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20400" y="543194"/>
            <a:ext cx="1033810" cy="992686"/>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7535">
            <a:off x="8266591" y="2378331"/>
            <a:ext cx="3522222" cy="3153828"/>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28487">
            <a:off x="494073" y="2189507"/>
            <a:ext cx="3341414" cy="3531476"/>
          </a:xfrm>
          <a:prstGeom prst="rect">
            <a:avLst/>
          </a:prstGeom>
        </p:spPr>
      </p:pic>
      <p:pic>
        <p:nvPicPr>
          <p:cNvPr id="3" name="Resim 2">
            <a:extLst>
              <a:ext uri="{FF2B5EF4-FFF2-40B4-BE49-F238E27FC236}">
                <a16:creationId xmlns:a16="http://schemas.microsoft.com/office/drawing/2014/main" id="{665A07A9-3E49-0890-34BE-DF8D1913C5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8041" y="1732660"/>
            <a:ext cx="3454400" cy="3454400"/>
          </a:xfrm>
          <a:prstGeom prst="rect">
            <a:avLst/>
          </a:prstGeom>
        </p:spPr>
      </p:pic>
    </p:spTree>
    <p:extLst>
      <p:ext uri="{BB962C8B-B14F-4D97-AF65-F5344CB8AC3E}">
        <p14:creationId xmlns:p14="http://schemas.microsoft.com/office/powerpoint/2010/main" val="1874209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i="1" dirty="0"/>
              <a:t>Özel eğitim TOPLULUĞU</a:t>
            </a: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59</a:t>
            </a:fld>
            <a:endParaRPr lang="tr-TR"/>
          </a:p>
        </p:txBody>
      </p:sp>
      <p:pic>
        <p:nvPicPr>
          <p:cNvPr id="14" name="Resim 13">
            <a:extLst>
              <a:ext uri="{FF2B5EF4-FFF2-40B4-BE49-F238E27FC236}">
                <a16:creationId xmlns:a16="http://schemas.microsoft.com/office/drawing/2014/main" id="{5CC50A6C-6ED5-4622-400A-F17AE2F2906A}"/>
              </a:ext>
            </a:extLst>
          </p:cNvPr>
          <p:cNvPicPr>
            <a:picLocks noChangeAspect="1"/>
          </p:cNvPicPr>
          <p:nvPr/>
        </p:nvPicPr>
        <p:blipFill>
          <a:blip r:embed="rId2"/>
          <a:stretch>
            <a:fillRect/>
          </a:stretch>
        </p:blipFill>
        <p:spPr>
          <a:xfrm>
            <a:off x="4129109" y="2431830"/>
            <a:ext cx="3612481" cy="4323409"/>
          </a:xfrm>
          <a:prstGeom prst="rect">
            <a:avLst/>
          </a:prstGeom>
        </p:spPr>
      </p:pic>
      <p:pic>
        <p:nvPicPr>
          <p:cNvPr id="16" name="Resim 15">
            <a:extLst>
              <a:ext uri="{FF2B5EF4-FFF2-40B4-BE49-F238E27FC236}">
                <a16:creationId xmlns:a16="http://schemas.microsoft.com/office/drawing/2014/main" id="{242FE25B-D16A-051B-C1C6-AA62F9DD43E0}"/>
              </a:ext>
            </a:extLst>
          </p:cNvPr>
          <p:cNvPicPr>
            <a:picLocks noChangeAspect="1"/>
          </p:cNvPicPr>
          <p:nvPr/>
        </p:nvPicPr>
        <p:blipFill>
          <a:blip r:embed="rId3"/>
          <a:stretch>
            <a:fillRect/>
          </a:stretch>
        </p:blipFill>
        <p:spPr>
          <a:xfrm>
            <a:off x="7933261" y="2431830"/>
            <a:ext cx="3979777" cy="4323409"/>
          </a:xfrm>
          <a:prstGeom prst="rect">
            <a:avLst/>
          </a:prstGeom>
        </p:spPr>
      </p:pic>
      <p:pic>
        <p:nvPicPr>
          <p:cNvPr id="12" name="Resim 11">
            <a:extLst>
              <a:ext uri="{FF2B5EF4-FFF2-40B4-BE49-F238E27FC236}">
                <a16:creationId xmlns:a16="http://schemas.microsoft.com/office/drawing/2014/main" id="{5DA6BC23-992A-155D-DF8D-D21C7D0E57CF}"/>
              </a:ext>
            </a:extLst>
          </p:cNvPr>
          <p:cNvPicPr>
            <a:picLocks noChangeAspect="1"/>
          </p:cNvPicPr>
          <p:nvPr/>
        </p:nvPicPr>
        <p:blipFill>
          <a:blip r:embed="rId4"/>
          <a:stretch>
            <a:fillRect/>
          </a:stretch>
        </p:blipFill>
        <p:spPr>
          <a:xfrm>
            <a:off x="324957" y="2431830"/>
            <a:ext cx="3612481" cy="4333367"/>
          </a:xfrm>
          <a:prstGeom prst="rect">
            <a:avLst/>
          </a:prstGeom>
        </p:spPr>
      </p:pic>
    </p:spTree>
    <p:extLst>
      <p:ext uri="{BB962C8B-B14F-4D97-AF65-F5344CB8AC3E}">
        <p14:creationId xmlns:p14="http://schemas.microsoft.com/office/powerpoint/2010/main" val="705574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200" b="1" i="1" dirty="0"/>
              <a:t>FAKÜLTELER</a:t>
            </a:r>
          </a:p>
        </p:txBody>
      </p:sp>
      <p:sp>
        <p:nvSpPr>
          <p:cNvPr id="3" name="İçerik Yer Tutucusu 2"/>
          <p:cNvSpPr>
            <a:spLocks noGrp="1"/>
          </p:cNvSpPr>
          <p:nvPr>
            <p:ph idx="1"/>
          </p:nvPr>
        </p:nvSpPr>
        <p:spPr>
          <a:xfrm>
            <a:off x="4286251" y="1671638"/>
            <a:ext cx="7219949" cy="4957762"/>
          </a:xfrm>
        </p:spPr>
        <p:txBody>
          <a:bodyPr numCol="2">
            <a:noAutofit/>
          </a:bodyPr>
          <a:lstStyle/>
          <a:p>
            <a:pPr marL="0" indent="0" algn="r">
              <a:lnSpc>
                <a:spcPct val="170000"/>
              </a:lnSpc>
              <a:buNone/>
            </a:pPr>
            <a:r>
              <a:rPr lang="tr-TR" sz="1400" dirty="0">
                <a:solidFill>
                  <a:schemeClr val="tx1"/>
                </a:solidFill>
              </a:rPr>
              <a:t>Diş Hekimliği Fakültesi</a:t>
            </a:r>
          </a:p>
          <a:p>
            <a:pPr marL="0" indent="0" algn="r">
              <a:lnSpc>
                <a:spcPct val="170000"/>
              </a:lnSpc>
              <a:buNone/>
            </a:pPr>
            <a:r>
              <a:rPr lang="tr-TR" sz="1400" dirty="0">
                <a:solidFill>
                  <a:schemeClr val="tx1"/>
                </a:solidFill>
              </a:rPr>
              <a:t>Eğitim Fakültesi</a:t>
            </a:r>
          </a:p>
          <a:p>
            <a:pPr marL="0" indent="0" algn="r">
              <a:lnSpc>
                <a:spcPct val="170000"/>
              </a:lnSpc>
              <a:buNone/>
            </a:pPr>
            <a:r>
              <a:rPr lang="tr-TR" sz="1400" dirty="0"/>
              <a:t>İnsan ve Toplum Bilimleri </a:t>
            </a:r>
            <a:r>
              <a:rPr lang="tr-TR" sz="1400" dirty="0">
                <a:solidFill>
                  <a:schemeClr val="tx1"/>
                </a:solidFill>
              </a:rPr>
              <a:t>Fakültesi</a:t>
            </a:r>
          </a:p>
          <a:p>
            <a:pPr marL="0" indent="0" algn="r">
              <a:lnSpc>
                <a:spcPct val="170000"/>
              </a:lnSpc>
              <a:buNone/>
            </a:pPr>
            <a:r>
              <a:rPr lang="tr-TR" sz="1400" dirty="0">
                <a:solidFill>
                  <a:schemeClr val="tx1"/>
                </a:solidFill>
              </a:rPr>
              <a:t>Fen Fakültesi</a:t>
            </a:r>
          </a:p>
          <a:p>
            <a:pPr marL="0" indent="0" algn="r">
              <a:lnSpc>
                <a:spcPct val="170000"/>
              </a:lnSpc>
              <a:buNone/>
            </a:pPr>
            <a:r>
              <a:rPr lang="tr-TR" sz="1400" dirty="0"/>
              <a:t>Fizyoterapi ve Rehabilitasyon Fakültesi </a:t>
            </a:r>
            <a:endParaRPr lang="tr-TR" sz="1400" dirty="0">
              <a:solidFill>
                <a:schemeClr val="tx1"/>
              </a:solidFill>
            </a:endParaRPr>
          </a:p>
          <a:p>
            <a:pPr marL="0" indent="0" algn="r">
              <a:lnSpc>
                <a:spcPct val="170000"/>
              </a:lnSpc>
              <a:buNone/>
            </a:pPr>
            <a:r>
              <a:rPr lang="tr-TR" sz="1400" dirty="0">
                <a:solidFill>
                  <a:schemeClr val="tx1"/>
                </a:solidFill>
              </a:rPr>
              <a:t>İktisadi ve İdari Bilimler Fakültesi</a:t>
            </a:r>
          </a:p>
          <a:p>
            <a:pPr marL="0" indent="0" algn="r">
              <a:lnSpc>
                <a:spcPct val="170000"/>
              </a:lnSpc>
              <a:buNone/>
            </a:pPr>
            <a:r>
              <a:rPr lang="tr-TR" sz="1400" dirty="0">
                <a:solidFill>
                  <a:schemeClr val="tx1"/>
                </a:solidFill>
              </a:rPr>
              <a:t>Hukuk Fakültesi</a:t>
            </a:r>
          </a:p>
          <a:p>
            <a:pPr marL="0" indent="0" algn="r">
              <a:lnSpc>
                <a:spcPct val="170000"/>
              </a:lnSpc>
              <a:buNone/>
            </a:pPr>
            <a:r>
              <a:rPr lang="tr-TR" sz="1400" dirty="0">
                <a:solidFill>
                  <a:schemeClr val="tx1"/>
                </a:solidFill>
              </a:rPr>
              <a:t>İlahiyat Fakültesi</a:t>
            </a:r>
          </a:p>
          <a:p>
            <a:pPr marL="0" indent="0" algn="r">
              <a:lnSpc>
                <a:spcPct val="170000"/>
              </a:lnSpc>
              <a:buNone/>
            </a:pPr>
            <a:r>
              <a:rPr lang="tr-TR" sz="1400" dirty="0">
                <a:solidFill>
                  <a:schemeClr val="tx1"/>
                </a:solidFill>
              </a:rPr>
              <a:t>İletişim Fakültesi</a:t>
            </a:r>
          </a:p>
          <a:p>
            <a:pPr marL="0" indent="0" algn="r">
              <a:lnSpc>
                <a:spcPct val="170000"/>
              </a:lnSpc>
              <a:buNone/>
            </a:pPr>
            <a:r>
              <a:rPr lang="tr-TR" sz="1400" dirty="0">
                <a:solidFill>
                  <a:schemeClr val="tx1"/>
                </a:solidFill>
              </a:rPr>
              <a:t>Mimarlık ve Tasarım Fakültesi</a:t>
            </a:r>
          </a:p>
          <a:p>
            <a:pPr marL="0" indent="0" algn="r">
              <a:lnSpc>
                <a:spcPct val="170000"/>
              </a:lnSpc>
              <a:buNone/>
            </a:pPr>
            <a:endParaRPr lang="tr-TR" sz="1400" dirty="0"/>
          </a:p>
          <a:p>
            <a:pPr marL="0" indent="0" algn="r">
              <a:lnSpc>
                <a:spcPct val="170000"/>
              </a:lnSpc>
              <a:buNone/>
            </a:pPr>
            <a:endParaRPr lang="tr-TR" sz="1400" dirty="0"/>
          </a:p>
          <a:p>
            <a:pPr marL="0" indent="0" algn="r">
              <a:lnSpc>
                <a:spcPct val="170000"/>
              </a:lnSpc>
              <a:buNone/>
            </a:pPr>
            <a:r>
              <a:rPr lang="tr-TR" sz="1400" dirty="0"/>
              <a:t>Mühendislik Fakültesi</a:t>
            </a:r>
          </a:p>
          <a:p>
            <a:pPr marL="0" indent="0" algn="r">
              <a:lnSpc>
                <a:spcPct val="170000"/>
              </a:lnSpc>
              <a:buNone/>
            </a:pPr>
            <a:r>
              <a:rPr lang="tr-TR" sz="1400" dirty="0"/>
              <a:t>Müzik ve Sahne Sanatları Fakültesi</a:t>
            </a:r>
          </a:p>
          <a:p>
            <a:pPr marL="0" indent="0" algn="r">
              <a:lnSpc>
                <a:spcPct val="170000"/>
              </a:lnSpc>
              <a:buNone/>
            </a:pPr>
            <a:r>
              <a:rPr lang="tr-TR" sz="1400" dirty="0"/>
              <a:t>Sağlık Bilimleri Fakültesi</a:t>
            </a:r>
          </a:p>
          <a:p>
            <a:pPr marL="0" indent="0" algn="r">
              <a:lnSpc>
                <a:spcPct val="170000"/>
              </a:lnSpc>
              <a:buNone/>
            </a:pPr>
            <a:r>
              <a:rPr lang="tr-TR" sz="1400" dirty="0"/>
              <a:t>Spor Bilimleri Fakültesi</a:t>
            </a:r>
          </a:p>
          <a:p>
            <a:pPr marL="0" indent="0" algn="r">
              <a:lnSpc>
                <a:spcPct val="170000"/>
              </a:lnSpc>
              <a:buNone/>
            </a:pPr>
            <a:r>
              <a:rPr lang="tr-TR" sz="1400" dirty="0"/>
              <a:t>Teknik Eğitim Fakültesi</a:t>
            </a:r>
          </a:p>
          <a:p>
            <a:pPr marL="0" indent="0" algn="r">
              <a:lnSpc>
                <a:spcPct val="170000"/>
              </a:lnSpc>
              <a:buNone/>
            </a:pPr>
            <a:r>
              <a:rPr lang="tr-TR" sz="1400" dirty="0"/>
              <a:t>Teknoloji Fakültesi</a:t>
            </a:r>
          </a:p>
          <a:p>
            <a:pPr marL="0" indent="0" algn="r">
              <a:lnSpc>
                <a:spcPct val="170000"/>
              </a:lnSpc>
              <a:buNone/>
            </a:pPr>
            <a:r>
              <a:rPr lang="tr-TR" sz="1400" dirty="0"/>
              <a:t>Tıp Fakültesi</a:t>
            </a:r>
          </a:p>
          <a:p>
            <a:pPr marL="0" indent="0" algn="r">
              <a:lnSpc>
                <a:spcPct val="170000"/>
              </a:lnSpc>
              <a:buNone/>
            </a:pPr>
            <a:r>
              <a:rPr lang="tr-TR" sz="1400" dirty="0"/>
              <a:t>Turizm Fakültesi</a:t>
            </a:r>
          </a:p>
          <a:p>
            <a:pPr marL="0" indent="0" algn="r">
              <a:lnSpc>
                <a:spcPct val="170000"/>
              </a:lnSpc>
              <a:buNone/>
            </a:pPr>
            <a:r>
              <a:rPr lang="tr-TR" sz="1400" dirty="0"/>
              <a:t>Uygulamalı Bilimler Fakültesi</a:t>
            </a:r>
          </a:p>
          <a:p>
            <a:pPr marL="0" indent="0" algn="r">
              <a:lnSpc>
                <a:spcPct val="170000"/>
              </a:lnSpc>
              <a:buNone/>
            </a:pPr>
            <a:r>
              <a:rPr lang="tr-TR" sz="14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60</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61</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62</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63</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64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Yüz yüze,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76 06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65</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66</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67</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ve 1 uzman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68</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139321"/>
          </a:xfrm>
          <a:prstGeom prst="rect">
            <a:avLst/>
          </a:prstGeom>
          <a:noFill/>
        </p:spPr>
        <p:txBody>
          <a:bodyPr wrap="square" rtlCol="0">
            <a:spAutoFit/>
          </a:bodyPr>
          <a:lstStyle/>
          <a:p>
            <a:r>
              <a:rPr lang="tr-TR" dirty="0"/>
              <a:t>Bireysel psikolojik Danışma Hizmetlerimizi yüz yüze sunmaktayız. Bireysel</a:t>
            </a:r>
          </a:p>
          <a:p>
            <a:r>
              <a:rPr lang="tr-TR" dirty="0"/>
              <a:t>psikolojik danışmanlık hizmetine başvurmak için PDREM </a:t>
            </a:r>
            <a:r>
              <a:rPr lang="tr-TR" dirty="0" err="1"/>
              <a:t>Sekreteryaya</a:t>
            </a:r>
            <a:r>
              <a:rPr lang="tr-TR" dirty="0"/>
              <a:t> uğrayıp başvuru yapabilirsiniz. </a:t>
            </a:r>
          </a:p>
          <a:p>
            <a:endParaRPr lang="tr-TR" dirty="0"/>
          </a:p>
          <a:p>
            <a:r>
              <a:rPr lang="tr-TR" dirty="0"/>
              <a:t>Sorularınız için PDREM </a:t>
            </a:r>
            <a:r>
              <a:rPr lang="tr-TR" dirty="0" err="1"/>
              <a:t>Sekreterya</a:t>
            </a:r>
            <a:r>
              <a:rPr lang="tr-TR" dirty="0"/>
              <a:t> ile hafta içi 08.00- 12.00/13.00-17.00 saatleri arasında iletişime geçebilirsiniz:</a:t>
            </a:r>
          </a:p>
          <a:p>
            <a:r>
              <a:rPr lang="tr-TR" dirty="0"/>
              <a:t>+90 258 296 13 42</a:t>
            </a:r>
          </a:p>
          <a:p>
            <a:r>
              <a:rPr lang="tr-TR" dirty="0"/>
              <a:t>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69</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0DBBB242-38D1-4561-AE31-318F82DD524D}"/>
              </a:ext>
            </a:extLst>
          </p:cNvPr>
          <p:cNvSpPr>
            <a:spLocks noGrp="1"/>
          </p:cNvSpPr>
          <p:nvPr>
            <p:ph type="title"/>
          </p:nvPr>
        </p:nvSpPr>
        <p:spPr/>
        <p:txBody>
          <a:bodyPr>
            <a:normAutofit fontScale="90000"/>
          </a:bodyPr>
          <a:lstStyle/>
          <a:p>
            <a:pPr lvl="0">
              <a:lnSpc>
                <a:spcPct val="100000"/>
              </a:lnSpc>
              <a:spcBef>
                <a:spcPts val="0"/>
              </a:spcBef>
            </a:pPr>
            <a:r>
              <a:rPr lang="tr-TR" sz="3600" b="1" i="1" cap="none" dirty="0">
                <a:solidFill>
                  <a:prstClr val="black"/>
                </a:solidFill>
                <a:ea typeface="+mn-ea"/>
                <a:cs typeface="+mn-cs"/>
              </a:rPr>
              <a:t>PSİKOLOJİK DANIŞMA VE REHBERLİK </a:t>
            </a:r>
            <a:br>
              <a:rPr lang="tr-TR" sz="3600" b="1" i="1" cap="none" dirty="0">
                <a:solidFill>
                  <a:prstClr val="black"/>
                </a:solidFill>
                <a:ea typeface="+mn-ea"/>
                <a:cs typeface="+mn-cs"/>
              </a:rPr>
            </a:br>
            <a:r>
              <a:rPr lang="tr-TR" sz="3600" b="1" i="1" cap="none" dirty="0">
                <a:solidFill>
                  <a:prstClr val="black"/>
                </a:solidFill>
                <a:ea typeface="+mn-ea"/>
                <a:cs typeface="+mn-cs"/>
              </a:rPr>
              <a:t>EĞİTİM, UYGULAMA VE ARAŞTIRMA MERKEZİ</a:t>
            </a:r>
            <a:br>
              <a:rPr lang="tr-TR" sz="2800" cap="none" dirty="0">
                <a:solidFill>
                  <a:prstClr val="black"/>
                </a:solidFill>
                <a:ea typeface="+mn-ea"/>
                <a:cs typeface="+mn-cs"/>
              </a:rPr>
            </a:br>
            <a:endParaRPr lang="tr-TR" dirty="0"/>
          </a:p>
        </p:txBody>
      </p:sp>
      <p:sp>
        <p:nvSpPr>
          <p:cNvPr id="3" name="İçerik Yer Tutucusu 2">
            <a:extLst>
              <a:ext uri="{FF2B5EF4-FFF2-40B4-BE49-F238E27FC236}">
                <a16:creationId xmlns:a16="http://schemas.microsoft.com/office/drawing/2014/main" id="{7ED1E231-A85A-4127-B8A5-B30C0E8B617A}"/>
              </a:ext>
            </a:extLst>
          </p:cNvPr>
          <p:cNvSpPr>
            <a:spLocks noGrp="1"/>
          </p:cNvSpPr>
          <p:nvPr>
            <p:ph idx="1"/>
          </p:nvPr>
        </p:nvSpPr>
        <p:spPr>
          <a:xfrm>
            <a:off x="685800" y="2715768"/>
            <a:ext cx="10820400" cy="3502917"/>
          </a:xfrm>
        </p:spPr>
        <p:txBody>
          <a:bodyPr/>
          <a:lstStyle/>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a:t>
            </a:r>
          </a:p>
        </p:txBody>
      </p:sp>
      <p:sp>
        <p:nvSpPr>
          <p:cNvPr id="4" name="Slayt Numarası Yer Tutucusu 3">
            <a:extLst>
              <a:ext uri="{FF2B5EF4-FFF2-40B4-BE49-F238E27FC236}">
                <a16:creationId xmlns:a16="http://schemas.microsoft.com/office/drawing/2014/main" id="{E07B264B-38DB-4B86-8B1A-33F857063C9D}"/>
              </a:ext>
            </a:extLst>
          </p:cNvPr>
          <p:cNvSpPr>
            <a:spLocks noGrp="1"/>
          </p:cNvSpPr>
          <p:nvPr>
            <p:ph type="sldNum" sz="quarter" idx="12"/>
          </p:nvPr>
        </p:nvSpPr>
        <p:spPr/>
        <p:txBody>
          <a:bodyPr/>
          <a:lstStyle/>
          <a:p>
            <a:fld id="{F302176B-0E47-46AC-8F43-DAB4B8A37D06}" type="slidenum">
              <a:rPr lang="tr-TR" smtClean="0"/>
              <a:pPr/>
              <a:t>70</a:t>
            </a:fld>
            <a:endParaRPr lang="tr-TR"/>
          </a:p>
        </p:txBody>
      </p:sp>
    </p:spTree>
    <p:extLst>
      <p:ext uri="{BB962C8B-B14F-4D97-AF65-F5344CB8AC3E}">
        <p14:creationId xmlns:p14="http://schemas.microsoft.com/office/powerpoint/2010/main" val="36282343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71</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72</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MERKEZİ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73</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74</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75</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BE27743-443D-4DF7-915A-5B32F8FB4325}"/>
              </a:ext>
            </a:extLst>
          </p:cNvPr>
          <p:cNvSpPr>
            <a:spLocks noGrp="1"/>
          </p:cNvSpPr>
          <p:nvPr>
            <p:ph type="title"/>
          </p:nvPr>
        </p:nvSpPr>
        <p:spPr/>
        <p:txBody>
          <a:bodyPr/>
          <a:lstStyle/>
          <a:p>
            <a:pPr algn="ctr"/>
            <a:r>
              <a:rPr lang="tr-TR" dirty="0"/>
              <a:t>KAMPÜSTE TEMASSIZ ÖDEME</a:t>
            </a:r>
          </a:p>
        </p:txBody>
      </p:sp>
      <p:sp>
        <p:nvSpPr>
          <p:cNvPr id="3" name="İçerik Yer Tutucusu 2">
            <a:extLst>
              <a:ext uri="{FF2B5EF4-FFF2-40B4-BE49-F238E27FC236}">
                <a16:creationId xmlns:a16="http://schemas.microsoft.com/office/drawing/2014/main" id="{B6DFF431-2101-4A51-8654-42EDC965F90A}"/>
              </a:ext>
            </a:extLst>
          </p:cNvPr>
          <p:cNvSpPr>
            <a:spLocks noGrp="1"/>
          </p:cNvSpPr>
          <p:nvPr>
            <p:ph idx="1"/>
          </p:nvPr>
        </p:nvSpPr>
        <p:spPr>
          <a:xfrm>
            <a:off x="685800" y="1700784"/>
            <a:ext cx="10820400" cy="4024125"/>
          </a:xfrm>
        </p:spPr>
        <p:txBody>
          <a:bodyPr>
            <a:normAutofit/>
          </a:bodyPr>
          <a:lstStyle/>
          <a:p>
            <a:r>
              <a:rPr lang="tr-TR" b="1" dirty="0">
                <a:solidFill>
                  <a:schemeClr val="accent6">
                    <a:lumMod val="50000"/>
                  </a:schemeClr>
                </a:solidFill>
              </a:rPr>
              <a:t>HALKBANK KAMPÜSTE UYGULAMASI</a:t>
            </a:r>
          </a:p>
          <a:p>
            <a:r>
              <a:rPr lang="tr-TR" dirty="0">
                <a:latin typeface="Candara" panose="020E0502030303020204" pitchFamily="34" charset="0"/>
              </a:rPr>
              <a:t>Mobil uygulama içindeki </a:t>
            </a:r>
            <a:r>
              <a:rPr lang="tr-TR" dirty="0" err="1">
                <a:latin typeface="Candara" panose="020E0502030303020204" pitchFamily="34" charset="0"/>
              </a:rPr>
              <a:t>karekod</a:t>
            </a:r>
            <a:r>
              <a:rPr lang="tr-TR" dirty="0">
                <a:latin typeface="Candara" panose="020E0502030303020204" pitchFamily="34" charset="0"/>
              </a:rPr>
              <a:t> ile kampüs içerisindeki yemekhane, kafeler, kantin, sosyal tesisler gibi noktalarda tüm ödemeler artık tek bir uygulamadan yapılabileceksin.</a:t>
            </a:r>
          </a:p>
          <a:p>
            <a:r>
              <a:rPr lang="tr-TR" dirty="0">
                <a:latin typeface="Candara" panose="020E0502030303020204" pitchFamily="34" charset="0"/>
              </a:rPr>
              <a:t>PAÜ yemekhanelerindeki menüler hakkında bilgi edinme, doluluk oranlarını takip etme, rezervasyon yapabilme gibi olanaklarla birlikte sağlık, kültür, spor ve sanat ile ilgili içerikler, etkinlikler, duyurular, kampüs içi anlık bildirimler de bu uygulama içinde yer alıyor.</a:t>
            </a:r>
          </a:p>
          <a:p>
            <a:r>
              <a:rPr lang="tr-TR" dirty="0">
                <a:latin typeface="Candara" panose="020E0502030303020204" pitchFamily="34" charset="0"/>
              </a:rPr>
              <a:t>Halkbank Kampüste uygulamasının indirilmesi ve Pusula Bilgi Sistemi’nde yer alan aşağıdaki linkten Temassız Ödeme ile ilgili metnin onaylanması ile işlemler otomatik olarak gerçekleştirilecek.</a:t>
            </a:r>
          </a:p>
          <a:p>
            <a:r>
              <a:rPr lang="tr-TR" dirty="0">
                <a:latin typeface="Candara" panose="020E0502030303020204" pitchFamily="34" charset="0"/>
              </a:rPr>
              <a:t>https://pusula.pau.edu.tr/yemekOnay.aspx</a:t>
            </a:r>
          </a:p>
        </p:txBody>
      </p:sp>
      <p:sp>
        <p:nvSpPr>
          <p:cNvPr id="4" name="Slayt Numarası Yer Tutucusu 3">
            <a:extLst>
              <a:ext uri="{FF2B5EF4-FFF2-40B4-BE49-F238E27FC236}">
                <a16:creationId xmlns:a16="http://schemas.microsoft.com/office/drawing/2014/main" id="{3ECD9DA0-1B8F-4E8E-8485-3C353BFCC18A}"/>
              </a:ext>
            </a:extLst>
          </p:cNvPr>
          <p:cNvSpPr>
            <a:spLocks noGrp="1"/>
          </p:cNvSpPr>
          <p:nvPr>
            <p:ph type="sldNum" sz="quarter" idx="12"/>
          </p:nvPr>
        </p:nvSpPr>
        <p:spPr/>
        <p:txBody>
          <a:bodyPr/>
          <a:lstStyle/>
          <a:p>
            <a:fld id="{F302176B-0E47-46AC-8F43-DAB4B8A37D06}" type="slidenum">
              <a:rPr lang="tr-TR" smtClean="0"/>
              <a:pPr/>
              <a:t>77</a:t>
            </a:fld>
            <a:endParaRPr lang="tr-TR"/>
          </a:p>
        </p:txBody>
      </p:sp>
    </p:spTree>
    <p:extLst>
      <p:ext uri="{BB962C8B-B14F-4D97-AF65-F5344CB8AC3E}">
        <p14:creationId xmlns:p14="http://schemas.microsoft.com/office/powerpoint/2010/main" val="40599878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Pamukkale Üniversitesi Kınıklı Yerleşkesi yemekhane binasında öğrenciler için yeşil salon ve beyaz salon olmak üzere iki salonda hizmet verilmektedir. Beyaz ve yeşil salonda önceden rezervasyon yaptırdıysan yemeğini 25 TL’ye yiyebilirsin, eğer rezervasyonun yoksa 50 TL ödemen gerekir.</a:t>
            </a:r>
          </a:p>
          <a:p>
            <a:pPr marL="0" indent="0">
              <a:buNone/>
            </a:pPr>
            <a:r>
              <a:rPr lang="tr-TR" sz="1800" dirty="0"/>
              <a:t>Halkbank Kampüste uygulaması üzerinden rezervasyonu en geç bir önceki gün saat 22.00 saatine kadar alabilirsin. </a:t>
            </a:r>
          </a:p>
          <a:p>
            <a:pPr marL="0" indent="0">
              <a:buNone/>
            </a:pPr>
            <a:endParaRPr lang="tr-TR" sz="1800" b="1" dirty="0"/>
          </a:p>
          <a:p>
            <a:pPr marL="0" indent="0">
              <a:buNone/>
            </a:pPr>
            <a:endParaRPr lang="tr-TR" sz="1800" b="1" dirty="0"/>
          </a:p>
          <a:p>
            <a:pPr marL="0" indent="0">
              <a:buNone/>
            </a:pPr>
            <a:endParaRPr lang="tr-TR" sz="1800" b="1" dirty="0"/>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78</a:t>
            </a:fld>
            <a:endParaRPr lang="tr-TR"/>
          </a:p>
        </p:txBody>
      </p:sp>
      <p:pic>
        <p:nvPicPr>
          <p:cNvPr id="4" name="Resim 3"/>
          <p:cNvPicPr>
            <a:picLocks noChangeAspect="1"/>
          </p:cNvPicPr>
          <p:nvPr/>
        </p:nvPicPr>
        <p:blipFill>
          <a:blip r:embed="rId2"/>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79</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80</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81</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3804264" y="1940717"/>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3804265" y="1520148"/>
            <a:ext cx="2477664"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82</a:t>
            </a:fld>
            <a:endParaRPr lang="tr-T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4"/>
          <a:stretch>
            <a:fillRect/>
          </a:stretch>
        </p:blipFill>
        <p:spPr>
          <a:xfrm>
            <a:off x="7546594" y="4086824"/>
            <a:ext cx="2771706" cy="195002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7726681" y="1520148"/>
            <a:ext cx="2103120"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3" name="Resim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4264" y="4162274"/>
            <a:ext cx="2556000" cy="1950022"/>
          </a:xfrm>
          <a:prstGeom prst="rect">
            <a:avLst/>
          </a:prstGeom>
        </p:spPr>
      </p:pic>
      <p:pic>
        <p:nvPicPr>
          <p:cNvPr id="15" name="Resim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6300" y="194071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83</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84</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893100"/>
          </a:xfrm>
          <a:prstGeom prst="rect">
            <a:avLst/>
          </a:prstGeom>
          <a:noFill/>
        </p:spPr>
        <p:txBody>
          <a:bodyPr wrap="square" rtlCol="0">
            <a:spAutoFit/>
          </a:bodyPr>
          <a:lstStyle/>
          <a:p>
            <a:pPr algn="just"/>
            <a:r>
              <a:rPr lang="tr-TR" sz="1400" dirty="0"/>
              <a:t>Daha yeşil bir yerleşke ve sürdürülebilir çevre adına Pamukkale Üniversitesi olarak yerleşkemiz içerisinde iki noktaya “Mobil Atık Getirme Ünitesi” yerleştirilmiştir. İlki Merkez Yemekhane önü diğeri ise üniversite hastanemizin poliklinikler</a:t>
            </a:r>
          </a:p>
          <a:p>
            <a:pPr algn="just"/>
            <a:r>
              <a:rPr lang="tr-TR" sz="1400" dirty="0"/>
              <a:t>bölgesine konumlandırılmıştır.</a:t>
            </a:r>
          </a:p>
          <a:p>
            <a:pPr algn="just"/>
            <a:endParaRPr lang="tr-TR" sz="1400" dirty="0"/>
          </a:p>
          <a:p>
            <a:pPr algn="just"/>
            <a:r>
              <a:rPr lang="tr-TR" sz="1400" dirty="0"/>
              <a:t>Ayrıca 22 ayrı noktaya yerleştirilen</a:t>
            </a:r>
          </a:p>
          <a:p>
            <a:pPr algn="just"/>
            <a:r>
              <a:rPr lang="tr-TR" sz="1400" dirty="0"/>
              <a:t>yıpranma ve aşınmaya karşı dayanıklı, yüzde yüz</a:t>
            </a:r>
          </a:p>
          <a:p>
            <a:pPr algn="just"/>
            <a:r>
              <a:rPr lang="tr-TR" sz="1400" dirty="0"/>
              <a:t>sızdırmazlık özelliğine sahip 2 bin 200 litre kapasiteli</a:t>
            </a:r>
          </a:p>
          <a:p>
            <a:pPr algn="just"/>
            <a:r>
              <a:rPr lang="tr-TR" sz="1400" dirty="0"/>
              <a:t>hidrolik sistem yeraltı çöp konteynerleri ile kötü koku ve görüntü kirliliğinin önüne geçilmesi planlanmıştır.</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86</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87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5611907" y="952321"/>
            <a:ext cx="5422526" cy="646331"/>
          </a:xfrm>
          <a:prstGeom prst="rect">
            <a:avLst/>
          </a:prstGeom>
        </p:spPr>
        <p:txBody>
          <a:bodyPr wrap="square">
            <a:spAutoFit/>
          </a:bodyPr>
          <a:lstStyle/>
          <a:p>
            <a:r>
              <a:rPr lang="tr-TR" dirty="0"/>
              <a:t>ÖĞRENCİ KATILIMI</a:t>
            </a:r>
            <a:br>
              <a:rPr lang="tr-TR" dirty="0"/>
            </a:br>
            <a:r>
              <a:rPr lang="tr-TR" i="1" dirty="0"/>
              <a:t>«ÖNEMLİ, EŞİT VE SORUMLU OYUNCULAR»</a:t>
            </a:r>
            <a:endParaRPr lang="tr-TR" dirty="0"/>
          </a:p>
        </p:txBody>
      </p:sp>
      <p:pic>
        <p:nvPicPr>
          <p:cNvPr id="6" name="Resim 5">
            <a:extLst>
              <a:ext uri="{FF2B5EF4-FFF2-40B4-BE49-F238E27FC236}">
                <a16:creationId xmlns:a16="http://schemas.microsoft.com/office/drawing/2014/main" id="{08614772-7BC3-4FEC-99C3-DEE3A7D53E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8879" y="2655815"/>
            <a:ext cx="6003121" cy="4202185"/>
          </a:xfrm>
          <a:prstGeom prst="rect">
            <a:avLst/>
          </a:prstGeom>
        </p:spPr>
      </p:pic>
      <p:sp>
        <p:nvSpPr>
          <p:cNvPr id="9" name="Dikdörtgen 8"/>
          <p:cNvSpPr/>
          <p:nvPr/>
        </p:nvSpPr>
        <p:spPr>
          <a:xfrm>
            <a:off x="491939" y="1735596"/>
            <a:ext cx="10542494" cy="1338828"/>
          </a:xfrm>
          <a:prstGeom prst="rect">
            <a:avLst/>
          </a:prstGeom>
        </p:spPr>
        <p:txBody>
          <a:bodyPr wrap="square">
            <a:spAutoFit/>
          </a:bodyPr>
          <a:lstStyle/>
          <a:p>
            <a:pPr lvl="0">
              <a:lnSpc>
                <a:spcPct val="150000"/>
              </a:lnSpc>
            </a:pPr>
            <a:r>
              <a:rPr lang="tr-TR" dirty="0">
                <a:solidFill>
                  <a:prstClr val="black"/>
                </a:solidFill>
              </a:rPr>
              <a:t>Aktif öğrenci </a:t>
            </a:r>
            <a:r>
              <a:rPr lang="tr-TR" dirty="0">
                <a:solidFill>
                  <a:prstClr val="black"/>
                </a:solidFill>
                <a:sym typeface="Wingdings" panose="05000000000000000000" pitchFamily="2" charset="2"/>
              </a:rPr>
              <a:t></a:t>
            </a:r>
            <a:r>
              <a:rPr lang="tr-TR" dirty="0">
                <a:solidFill>
                  <a:prstClr val="black"/>
                </a:solidFill>
              </a:rPr>
              <a:t> “çalışmaya önemli ölçüde zaman harcayan, yerleşkede vakit geçiren, öğrenci organizasyonlarına aktif katılan, öğrenciler ve biriminin diğer personelleri ile sık sık etkileşime giren kişi”</a:t>
            </a:r>
          </a:p>
        </p:txBody>
      </p:sp>
      <p:sp>
        <p:nvSpPr>
          <p:cNvPr id="10" name="İçerik Yer Tutucusu 2">
            <a:extLst>
              <a:ext uri="{FF2B5EF4-FFF2-40B4-BE49-F238E27FC236}">
                <a16:creationId xmlns:a16="http://schemas.microsoft.com/office/drawing/2014/main" id="{B0ECB63A-2229-4633-B5B3-EE04A05196D8}"/>
              </a:ext>
            </a:extLst>
          </p:cNvPr>
          <p:cNvSpPr txBox="1">
            <a:spLocks/>
          </p:cNvSpPr>
          <p:nvPr/>
        </p:nvSpPr>
        <p:spPr>
          <a:xfrm>
            <a:off x="1014748" y="3582300"/>
            <a:ext cx="5099180" cy="3138107"/>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Sürekli Öğrenme ve Gelişim</a:t>
            </a:r>
          </a:p>
          <a:p>
            <a:pPr marL="285750" indent="-285750">
              <a:lnSpc>
                <a:spcPct val="150000"/>
              </a:lnSpc>
              <a:buFont typeface="Wingdings" panose="05000000000000000000" pitchFamily="2" charset="2"/>
              <a:buChar char="ü"/>
            </a:pPr>
            <a:r>
              <a:rPr lang="tr-TR" dirty="0"/>
              <a:t>Aidiyet ve Motivasyon</a:t>
            </a:r>
          </a:p>
          <a:p>
            <a:pPr marL="285750" indent="-285750">
              <a:lnSpc>
                <a:spcPct val="150000"/>
              </a:lnSpc>
              <a:buFont typeface="Wingdings" panose="05000000000000000000" pitchFamily="2" charset="2"/>
              <a:buChar char="ü"/>
            </a:pPr>
            <a:r>
              <a:rPr lang="tr-TR" dirty="0"/>
              <a:t>Farklı Deneyimler</a:t>
            </a:r>
          </a:p>
          <a:p>
            <a:pPr marL="285750" indent="-285750">
              <a:lnSpc>
                <a:spcPct val="150000"/>
              </a:lnSpc>
              <a:buFont typeface="Wingdings" panose="05000000000000000000" pitchFamily="2" charset="2"/>
              <a:buChar char="ü"/>
            </a:pPr>
            <a:r>
              <a:rPr lang="tr-TR" dirty="0"/>
              <a:t>Problem Çözme</a:t>
            </a:r>
          </a:p>
          <a:p>
            <a:pPr marL="285750" indent="-285750">
              <a:lnSpc>
                <a:spcPct val="150000"/>
              </a:lnSpc>
              <a:buFont typeface="Wingdings" panose="05000000000000000000" pitchFamily="2" charset="2"/>
              <a:buChar char="ü"/>
            </a:pPr>
            <a:r>
              <a:rPr lang="tr-TR" dirty="0"/>
              <a:t>Sorumluluk</a:t>
            </a:r>
          </a:p>
          <a:p>
            <a:pPr marL="285750" indent="-285750">
              <a:lnSpc>
                <a:spcPct val="150000"/>
              </a:lnSpc>
              <a:buFont typeface="Wingdings" panose="05000000000000000000" pitchFamily="2" charset="2"/>
              <a:buChar char="ü"/>
            </a:pPr>
            <a:r>
              <a:rPr lang="tr-TR" dirty="0"/>
              <a:t>Gönüllülük</a:t>
            </a:r>
          </a:p>
        </p:txBody>
      </p:sp>
      <p:sp>
        <p:nvSpPr>
          <p:cNvPr id="3" name="Dikdörtgen 2"/>
          <p:cNvSpPr/>
          <p:nvPr/>
        </p:nvSpPr>
        <p:spPr>
          <a:xfrm>
            <a:off x="6113928" y="173256"/>
            <a:ext cx="4992221" cy="646331"/>
          </a:xfrm>
          <a:prstGeom prst="rect">
            <a:avLst/>
          </a:prstGeom>
        </p:spPr>
        <p:txBody>
          <a:bodyPr wrap="square">
            <a:spAutoFit/>
          </a:bodyPr>
          <a:lstStyle/>
          <a:p>
            <a:pPr algn="just"/>
            <a:r>
              <a:rPr lang="tr-TR" b="1" dirty="0">
                <a:solidFill>
                  <a:srgbClr val="212529"/>
                </a:solidFill>
                <a:latin typeface="inherit"/>
              </a:rPr>
              <a:t>Kalite Yönetimi ve Veri Değerlendirme Uygulama ve Araştırma Merkezi (KAVDEM) </a:t>
            </a:r>
            <a:endParaRPr lang="tr-TR" b="1" i="0" dirty="0">
              <a:solidFill>
                <a:srgbClr val="212529"/>
              </a:solidFill>
              <a:effectLst/>
              <a:latin typeface="Roboto"/>
            </a:endParaRPr>
          </a:p>
        </p:txBody>
      </p:sp>
    </p:spTree>
    <p:extLst>
      <p:ext uri="{BB962C8B-B14F-4D97-AF65-F5344CB8AC3E}">
        <p14:creationId xmlns:p14="http://schemas.microsoft.com/office/powerpoint/2010/main" val="9362224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4214804" y="1100102"/>
            <a:ext cx="6979669" cy="369332"/>
          </a:xfrm>
          <a:prstGeom prst="rect">
            <a:avLst/>
          </a:prstGeom>
        </p:spPr>
        <p:txBody>
          <a:bodyPr wrap="square">
            <a:spAutoFit/>
          </a:bodyPr>
          <a:lstStyle/>
          <a:p>
            <a:r>
              <a:rPr lang="tr-TR" b="1" dirty="0"/>
              <a:t>YÜKSEKÖĞRETİMDE KALİTE GÜVENCE SİSTEMİNİN HEDEFİ</a:t>
            </a:r>
            <a:endParaRPr lang="tr-TR" dirty="0"/>
          </a:p>
        </p:txBody>
      </p:sp>
      <p:pic>
        <p:nvPicPr>
          <p:cNvPr id="2" name="Resim 1"/>
          <p:cNvPicPr>
            <a:picLocks noChangeAspect="1"/>
          </p:cNvPicPr>
          <p:nvPr/>
        </p:nvPicPr>
        <p:blipFill rotWithShape="1">
          <a:blip r:embed="rId2"/>
          <a:srcRect l="209" r="429"/>
          <a:stretch/>
        </p:blipFill>
        <p:spPr>
          <a:xfrm>
            <a:off x="790144" y="1469434"/>
            <a:ext cx="8732548" cy="3712166"/>
          </a:xfrm>
          <a:prstGeom prst="rect">
            <a:avLst/>
          </a:prstGeom>
        </p:spPr>
      </p:pic>
      <p:sp>
        <p:nvSpPr>
          <p:cNvPr id="4" name="Dikdörtgen 3"/>
          <p:cNvSpPr/>
          <p:nvPr/>
        </p:nvSpPr>
        <p:spPr>
          <a:xfrm>
            <a:off x="4214804" y="4673769"/>
            <a:ext cx="7758546" cy="1754326"/>
          </a:xfrm>
          <a:prstGeom prst="rect">
            <a:avLst/>
          </a:prstGeom>
        </p:spPr>
        <p:txBody>
          <a:bodyPr wrap="square">
            <a:spAutoFit/>
          </a:bodyPr>
          <a:lstStyle/>
          <a:p>
            <a:r>
              <a:rPr lang="tr-TR" dirty="0">
                <a:solidFill>
                  <a:srgbClr val="000000"/>
                </a:solidFill>
                <a:latin typeface="Arial-BoldMT"/>
              </a:rPr>
              <a:t>Yükseköğretim kurumlarında kalite güvence sisteminin en önemli boyutu; öğrencilerin hedeflenen yeterliliklere ulaşabilmesinin güvence altına alınmasıdır. </a:t>
            </a:r>
          </a:p>
          <a:p>
            <a:endParaRPr lang="tr-TR" b="1" dirty="0">
              <a:solidFill>
                <a:srgbClr val="000000"/>
              </a:solidFill>
              <a:latin typeface="Arial-BoldMT"/>
            </a:endParaRPr>
          </a:p>
          <a:p>
            <a:r>
              <a:rPr lang="tr-TR" dirty="0">
                <a:solidFill>
                  <a:srgbClr val="000000"/>
                </a:solidFill>
                <a:latin typeface="Arial-BoldMT"/>
              </a:rPr>
              <a:t>Bu nedenle öğrenciler </a:t>
            </a:r>
            <a:r>
              <a:rPr lang="tr-TR" dirty="0">
                <a:solidFill>
                  <a:srgbClr val="000000"/>
                </a:solidFill>
                <a:latin typeface="ArialMT"/>
              </a:rPr>
              <a:t>yükseköğretimde kalite güvencesi süreçlerinin en önemli paydaşlarından birisi olup süreçlere katılımı beklenmektedir.</a:t>
            </a:r>
          </a:p>
        </p:txBody>
      </p:sp>
    </p:spTree>
    <p:extLst>
      <p:ext uri="{BB962C8B-B14F-4D97-AF65-F5344CB8AC3E}">
        <p14:creationId xmlns:p14="http://schemas.microsoft.com/office/powerpoint/2010/main" val="255187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90</a:t>
            </a:fld>
            <a:endParaRPr lang="tr-TR" dirty="0"/>
          </a:p>
        </p:txBody>
      </p:sp>
      <p:sp>
        <p:nvSpPr>
          <p:cNvPr id="3" name="Dikdörtgen 2"/>
          <p:cNvSpPr/>
          <p:nvPr/>
        </p:nvSpPr>
        <p:spPr>
          <a:xfrm>
            <a:off x="5168701" y="729972"/>
            <a:ext cx="5665695" cy="584775"/>
          </a:xfrm>
          <a:prstGeom prst="rect">
            <a:avLst/>
          </a:prstGeom>
        </p:spPr>
        <p:txBody>
          <a:bodyPr wrap="square">
            <a:spAutoFit/>
          </a:bodyPr>
          <a:lstStyle/>
          <a:p>
            <a:r>
              <a:rPr lang="tr-TR" sz="3200" dirty="0"/>
              <a:t>ÖĞRENCİ KATILIMI NASIL?</a:t>
            </a:r>
          </a:p>
        </p:txBody>
      </p:sp>
      <p:pic>
        <p:nvPicPr>
          <p:cNvPr id="4" name="Resim 3">
            <a:extLst>
              <a:ext uri="{FF2B5EF4-FFF2-40B4-BE49-F238E27FC236}">
                <a16:creationId xmlns:a16="http://schemas.microsoft.com/office/drawing/2014/main" id="{D855472F-857F-49A7-BDA3-3795F38146BE}"/>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128" t="12718" r="4615" b="9333"/>
          <a:stretch/>
        </p:blipFill>
        <p:spPr>
          <a:xfrm>
            <a:off x="5607161" y="1314747"/>
            <a:ext cx="5137299" cy="4436758"/>
          </a:xfrm>
          <a:prstGeom prst="rect">
            <a:avLst/>
          </a:prstGeom>
        </p:spPr>
      </p:pic>
      <p:sp>
        <p:nvSpPr>
          <p:cNvPr id="5" name="İçerik Yer Tutucusu 2">
            <a:extLst>
              <a:ext uri="{FF2B5EF4-FFF2-40B4-BE49-F238E27FC236}">
                <a16:creationId xmlns:a16="http://schemas.microsoft.com/office/drawing/2014/main" id="{14FF0742-3D5F-4D18-B5B2-C7614CE2418E}"/>
              </a:ext>
            </a:extLst>
          </p:cNvPr>
          <p:cNvSpPr txBox="1">
            <a:spLocks/>
          </p:cNvSpPr>
          <p:nvPr/>
        </p:nvSpPr>
        <p:spPr>
          <a:xfrm>
            <a:off x="696491" y="1835078"/>
            <a:ext cx="5099180" cy="438988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285750" indent="-285750">
              <a:lnSpc>
                <a:spcPct val="150000"/>
              </a:lnSpc>
              <a:buFont typeface="Wingdings" panose="05000000000000000000" pitchFamily="2" charset="2"/>
              <a:buChar char="ü"/>
            </a:pPr>
            <a:r>
              <a:rPr lang="tr-TR" dirty="0"/>
              <a:t>Fakülte/Bölüm Program Değerlendirme Komiteleri</a:t>
            </a:r>
          </a:p>
          <a:p>
            <a:pPr marL="285750" indent="-285750">
              <a:lnSpc>
                <a:spcPct val="150000"/>
              </a:lnSpc>
              <a:buFont typeface="Wingdings" panose="05000000000000000000" pitchFamily="2" charset="2"/>
              <a:buChar char="ü"/>
            </a:pPr>
            <a:r>
              <a:rPr lang="tr-TR" dirty="0"/>
              <a:t>Fakülte/Bölüm Kurulları</a:t>
            </a:r>
          </a:p>
          <a:p>
            <a:pPr marL="285750" indent="-285750">
              <a:lnSpc>
                <a:spcPct val="150000"/>
              </a:lnSpc>
              <a:buFont typeface="Wingdings" panose="05000000000000000000" pitchFamily="2" charset="2"/>
              <a:buChar char="ü"/>
            </a:pPr>
            <a:r>
              <a:rPr lang="tr-TR" dirty="0"/>
              <a:t>Bölüm Danışma Kurulları</a:t>
            </a:r>
          </a:p>
          <a:p>
            <a:pPr marL="285750" indent="-285750">
              <a:lnSpc>
                <a:spcPct val="150000"/>
              </a:lnSpc>
              <a:buFont typeface="Wingdings" panose="05000000000000000000" pitchFamily="2" charset="2"/>
              <a:buChar char="ü"/>
            </a:pPr>
            <a:r>
              <a:rPr lang="tr-TR" dirty="0"/>
              <a:t>Kalite Komisyonu Öğrenci Temsilcisi</a:t>
            </a:r>
          </a:p>
          <a:p>
            <a:pPr marL="285750" indent="-285750">
              <a:lnSpc>
                <a:spcPct val="150000"/>
              </a:lnSpc>
              <a:buFont typeface="Wingdings" panose="05000000000000000000" pitchFamily="2" charset="2"/>
              <a:buChar char="ü"/>
            </a:pPr>
            <a:r>
              <a:rPr lang="tr-TR" dirty="0"/>
              <a:t>Birim </a:t>
            </a:r>
            <a:r>
              <a:rPr lang="tr-TR"/>
              <a:t>Kalite Komiteleri</a:t>
            </a:r>
            <a:endParaRPr lang="tr-TR" dirty="0"/>
          </a:p>
        </p:txBody>
      </p:sp>
      <p:sp>
        <p:nvSpPr>
          <p:cNvPr id="6" name="Dikdörtgen 5">
            <a:extLst>
              <a:ext uri="{FF2B5EF4-FFF2-40B4-BE49-F238E27FC236}">
                <a16:creationId xmlns:a16="http://schemas.microsoft.com/office/drawing/2014/main" id="{C46E597D-9729-4BEF-A597-794BF338C76E}"/>
              </a:ext>
            </a:extLst>
          </p:cNvPr>
          <p:cNvSpPr/>
          <p:nvPr/>
        </p:nvSpPr>
        <p:spPr>
          <a:xfrm>
            <a:off x="8134618" y="5566839"/>
            <a:ext cx="2699778" cy="369332"/>
          </a:xfrm>
          <a:prstGeom prst="rect">
            <a:avLst/>
          </a:prstGeom>
        </p:spPr>
        <p:txBody>
          <a:bodyPr wrap="none">
            <a:spAutoFit/>
          </a:bodyPr>
          <a:lstStyle/>
          <a:p>
            <a:r>
              <a:rPr lang="tr-TR" i="1" dirty="0"/>
              <a:t>«ÖĞRENCİ HER YERDE»</a:t>
            </a:r>
            <a:endParaRPr lang="tr-TR" dirty="0"/>
          </a:p>
        </p:txBody>
      </p:sp>
    </p:spTree>
    <p:extLst>
      <p:ext uri="{BB962C8B-B14F-4D97-AF65-F5344CB8AC3E}">
        <p14:creationId xmlns:p14="http://schemas.microsoft.com/office/powerpoint/2010/main" val="7073879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91</a:t>
            </a:fld>
            <a:endParaRPr lang="tr-TR"/>
          </a:p>
        </p:txBody>
      </p:sp>
      <p:sp>
        <p:nvSpPr>
          <p:cNvPr id="3" name="Unvan 1">
            <a:extLst>
              <a:ext uri="{FF2B5EF4-FFF2-40B4-BE49-F238E27FC236}">
                <a16:creationId xmlns:a16="http://schemas.microsoft.com/office/drawing/2014/main" id="{1A910938-AAC9-4ADC-AB4E-AA48621F1E10}"/>
              </a:ext>
            </a:extLst>
          </p:cNvPr>
          <p:cNvSpPr txBox="1">
            <a:spLocks/>
          </p:cNvSpPr>
          <p:nvPr/>
        </p:nvSpPr>
        <p:spPr>
          <a:xfrm>
            <a:off x="2792963" y="612283"/>
            <a:ext cx="8610600" cy="1293028"/>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a:t>ANKETLER</a:t>
            </a:r>
            <a:endParaRPr lang="tr-TR" dirty="0"/>
          </a:p>
        </p:txBody>
      </p:sp>
      <p:sp>
        <p:nvSpPr>
          <p:cNvPr id="4" name="İçerik Yer Tutucusu 2">
            <a:extLst>
              <a:ext uri="{FF2B5EF4-FFF2-40B4-BE49-F238E27FC236}">
                <a16:creationId xmlns:a16="http://schemas.microsoft.com/office/drawing/2014/main" id="{48DA286B-7AF5-46C7-8C80-0032C1DB2BB7}"/>
              </a:ext>
            </a:extLst>
          </p:cNvPr>
          <p:cNvSpPr txBox="1">
            <a:spLocks/>
          </p:cNvSpPr>
          <p:nvPr/>
        </p:nvSpPr>
        <p:spPr>
          <a:xfrm>
            <a:off x="685800" y="2054601"/>
            <a:ext cx="5257800" cy="402412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a:lnSpc>
                <a:spcPct val="200000"/>
              </a:lnSpc>
              <a:buFont typeface="Wingdings" panose="05000000000000000000" pitchFamily="2" charset="2"/>
              <a:buChar char="Ø"/>
            </a:pPr>
            <a:r>
              <a:rPr lang="tr-TR"/>
              <a:t>PUSULA Bilgi Sistemi</a:t>
            </a:r>
          </a:p>
          <a:p>
            <a:pPr lvl="1">
              <a:lnSpc>
                <a:spcPct val="200000"/>
              </a:lnSpc>
              <a:buFont typeface="Wingdings" panose="05000000000000000000" pitchFamily="2" charset="2"/>
              <a:buChar char="ü"/>
            </a:pPr>
            <a:r>
              <a:rPr lang="tr-TR"/>
              <a:t>DERS DEĞERLENDİRME ANKETLERİ</a:t>
            </a:r>
          </a:p>
          <a:p>
            <a:pPr lvl="1">
              <a:lnSpc>
                <a:spcPct val="200000"/>
              </a:lnSpc>
              <a:buFont typeface="Wingdings" panose="05000000000000000000" pitchFamily="2" charset="2"/>
              <a:buChar char="ü"/>
            </a:pPr>
            <a:r>
              <a:rPr lang="tr-TR"/>
              <a:t>DERS KAZANIMLARI ANKETİ</a:t>
            </a:r>
          </a:p>
          <a:p>
            <a:pPr lvl="1">
              <a:lnSpc>
                <a:spcPct val="200000"/>
              </a:lnSpc>
              <a:buFont typeface="Wingdings" panose="05000000000000000000" pitchFamily="2" charset="2"/>
              <a:buChar char="ü"/>
            </a:pPr>
            <a:r>
              <a:rPr lang="tr-TR"/>
              <a:t>PROGRAM YETERLİLİKLERİ ANKETİ</a:t>
            </a:r>
          </a:p>
          <a:p>
            <a:pPr lvl="1">
              <a:lnSpc>
                <a:spcPct val="200000"/>
              </a:lnSpc>
              <a:buFont typeface="Wingdings" panose="05000000000000000000" pitchFamily="2" charset="2"/>
              <a:buChar char="ü"/>
            </a:pPr>
            <a:r>
              <a:rPr lang="tr-TR"/>
              <a:t>AKTS İŞ YÜKÜ ANKETİ</a:t>
            </a:r>
          </a:p>
          <a:p>
            <a:pPr>
              <a:lnSpc>
                <a:spcPct val="200000"/>
              </a:lnSpc>
              <a:buFont typeface="Wingdings" panose="05000000000000000000" pitchFamily="2" charset="2"/>
              <a:buChar char="Ø"/>
            </a:pPr>
            <a:r>
              <a:rPr lang="tr-TR"/>
              <a:t>ÖZDEĞERLENDİRME ANKETİ (YILLIK)</a:t>
            </a:r>
            <a:endParaRPr lang="tr-TR" dirty="0"/>
          </a:p>
        </p:txBody>
      </p:sp>
      <p:sp>
        <p:nvSpPr>
          <p:cNvPr id="5" name="İçerik Yer Tutucusu 2">
            <a:extLst>
              <a:ext uri="{FF2B5EF4-FFF2-40B4-BE49-F238E27FC236}">
                <a16:creationId xmlns:a16="http://schemas.microsoft.com/office/drawing/2014/main" id="{F9629CB4-678F-4B45-AD00-E08744BDE31B}"/>
              </a:ext>
            </a:extLst>
          </p:cNvPr>
          <p:cNvSpPr txBox="1">
            <a:spLocks/>
          </p:cNvSpPr>
          <p:nvPr/>
        </p:nvSpPr>
        <p:spPr>
          <a:xfrm>
            <a:off x="6380583" y="1746113"/>
            <a:ext cx="5257800" cy="4024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nSpc>
                <a:spcPct val="200000"/>
              </a:lnSpc>
              <a:buNone/>
            </a:pPr>
            <a:r>
              <a:rPr lang="tr-TR" dirty="0"/>
              <a:t>Aldığınız eğitim ve hizmetlerin kalitesini iyileştirmek, Üniversitemizin sürekli gelişimini sağlamak amacıyla görüşleriniz bizim için değerli…</a:t>
            </a:r>
          </a:p>
        </p:txBody>
      </p:sp>
      <p:pic>
        <p:nvPicPr>
          <p:cNvPr id="6" name="Resim 5">
            <a:extLst>
              <a:ext uri="{FF2B5EF4-FFF2-40B4-BE49-F238E27FC236}">
                <a16:creationId xmlns:a16="http://schemas.microsoft.com/office/drawing/2014/main" id="{1A128F04-80F2-40C3-AB4E-CB20F5E921A8}"/>
              </a:ext>
            </a:extLst>
          </p:cNvPr>
          <p:cNvPicPr>
            <a:picLocks noChangeAspect="1"/>
          </p:cNvPicPr>
          <p:nvPr/>
        </p:nvPicPr>
        <p:blipFill>
          <a:blip r:embed="rId3" cstate="print">
            <a:clrChange>
              <a:clrFrom>
                <a:srgbClr val="D6E7FB"/>
              </a:clrFrom>
              <a:clrTo>
                <a:srgbClr val="D6E7FB">
                  <a:alpha val="0"/>
                </a:srgbClr>
              </a:clrTo>
            </a:clrChange>
            <a:extLst>
              <a:ext uri="{28A0092B-C50C-407E-A947-70E740481C1C}">
                <a14:useLocalDpi xmlns:a14="http://schemas.microsoft.com/office/drawing/2010/main" val="0"/>
              </a:ext>
            </a:extLst>
          </a:blip>
          <a:stretch>
            <a:fillRect/>
          </a:stretch>
        </p:blipFill>
        <p:spPr>
          <a:xfrm>
            <a:off x="8415705" y="3724390"/>
            <a:ext cx="3659661" cy="3659661"/>
          </a:xfrm>
          <a:prstGeom prst="rect">
            <a:avLst/>
          </a:prstGeom>
        </p:spPr>
      </p:pic>
    </p:spTree>
    <p:extLst>
      <p:ext uri="{BB962C8B-B14F-4D97-AF65-F5344CB8AC3E}">
        <p14:creationId xmlns:p14="http://schemas.microsoft.com/office/powerpoint/2010/main" val="11487319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92</a:t>
            </a:fld>
            <a:endParaRPr lang="tr-TR"/>
          </a:p>
        </p:txBody>
      </p:sp>
      <p:sp>
        <p:nvSpPr>
          <p:cNvPr id="3" name="Unvan 1">
            <a:extLst>
              <a:ext uri="{FF2B5EF4-FFF2-40B4-BE49-F238E27FC236}">
                <a16:creationId xmlns:a16="http://schemas.microsoft.com/office/drawing/2014/main" id="{3587D680-CFB6-4DE9-8B8D-2086C5DFA270}"/>
              </a:ext>
            </a:extLst>
          </p:cNvPr>
          <p:cNvSpPr txBox="1">
            <a:spLocks/>
          </p:cNvSpPr>
          <p:nvPr/>
        </p:nvSpPr>
        <p:spPr>
          <a:xfrm>
            <a:off x="2599764" y="477175"/>
            <a:ext cx="8621028"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dirty="0"/>
              <a:t>GENEL BİLDİRİM(ÖNERİ) SİSTEMİ</a:t>
            </a:r>
          </a:p>
        </p:txBody>
      </p:sp>
      <p:pic>
        <p:nvPicPr>
          <p:cNvPr id="4" name="Resim 3"/>
          <p:cNvPicPr>
            <a:picLocks noChangeAspect="1"/>
          </p:cNvPicPr>
          <p:nvPr/>
        </p:nvPicPr>
        <p:blipFill>
          <a:blip r:embed="rId2"/>
          <a:stretch>
            <a:fillRect/>
          </a:stretch>
        </p:blipFill>
        <p:spPr>
          <a:xfrm>
            <a:off x="251928" y="1424276"/>
            <a:ext cx="4154840" cy="3185046"/>
          </a:xfrm>
          <a:prstGeom prst="rect">
            <a:avLst/>
          </a:prstGeom>
        </p:spPr>
      </p:pic>
      <p:pic>
        <p:nvPicPr>
          <p:cNvPr id="5" name="Resim 4"/>
          <p:cNvPicPr>
            <a:picLocks noChangeAspect="1"/>
          </p:cNvPicPr>
          <p:nvPr/>
        </p:nvPicPr>
        <p:blipFill>
          <a:blip r:embed="rId3"/>
          <a:stretch>
            <a:fillRect/>
          </a:stretch>
        </p:blipFill>
        <p:spPr>
          <a:xfrm>
            <a:off x="5136812" y="1358767"/>
            <a:ext cx="6875851" cy="5175250"/>
          </a:xfrm>
          <a:prstGeom prst="rect">
            <a:avLst/>
          </a:prstGeom>
        </p:spPr>
      </p:pic>
      <p:sp>
        <p:nvSpPr>
          <p:cNvPr id="6" name="İçerik Yer Tutucusu 2">
            <a:extLst>
              <a:ext uri="{FF2B5EF4-FFF2-40B4-BE49-F238E27FC236}">
                <a16:creationId xmlns:a16="http://schemas.microsoft.com/office/drawing/2014/main" id="{5108EE76-9F58-4DF3-8978-F4B1050F2291}"/>
              </a:ext>
            </a:extLst>
          </p:cNvPr>
          <p:cNvSpPr txBox="1">
            <a:spLocks/>
          </p:cNvSpPr>
          <p:nvPr/>
        </p:nvSpPr>
        <p:spPr>
          <a:xfrm>
            <a:off x="251928" y="4609322"/>
            <a:ext cx="5024584" cy="176348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tr-TR"/>
              <a:t>Üniversitede yaşadığınız deneyimlere yönelik istek, memnuniyet, öneri ya da şikayetlerinizi paylaşabilirsiniz…</a:t>
            </a:r>
          </a:p>
          <a:p>
            <a:pPr marL="0" indent="0">
              <a:buFont typeface="Arial" panose="020B0604020202020204" pitchFamily="34" charset="0"/>
              <a:buNone/>
            </a:pPr>
            <a:r>
              <a:rPr lang="tr-TR">
                <a:hlinkClick r:id="rId4"/>
              </a:rPr>
              <a:t>Genel Bildirim Sistemi</a:t>
            </a:r>
            <a:endParaRPr lang="tr-TR" dirty="0"/>
          </a:p>
        </p:txBody>
      </p:sp>
    </p:spTree>
    <p:extLst>
      <p:ext uri="{BB962C8B-B14F-4D97-AF65-F5344CB8AC3E}">
        <p14:creationId xmlns:p14="http://schemas.microsoft.com/office/powerpoint/2010/main" val="18351787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5E326450-26CC-4EFC-E7A7-AB6D26FC9E66}"/>
              </a:ext>
            </a:extLst>
          </p:cNvPr>
          <p:cNvSpPr>
            <a:spLocks noGrp="1"/>
          </p:cNvSpPr>
          <p:nvPr>
            <p:ph type="sldNum" sz="quarter" idx="12"/>
          </p:nvPr>
        </p:nvSpPr>
        <p:spPr/>
        <p:txBody>
          <a:bodyPr/>
          <a:lstStyle/>
          <a:p>
            <a:fld id="{F302176B-0E47-46AC-8F43-DAB4B8A37D06}" type="slidenum">
              <a:rPr lang="tr-TR" smtClean="0"/>
              <a:pPr/>
              <a:t>93</a:t>
            </a:fld>
            <a:endParaRPr lang="tr-TR"/>
          </a:p>
        </p:txBody>
      </p:sp>
      <p:pic>
        <p:nvPicPr>
          <p:cNvPr id="4" name="Resim 3" descr="kalıp, desen, düzen, piksel içeren bir resim&#10;&#10;Açıklama otomatik olarak oluşturuldu">
            <a:extLst>
              <a:ext uri="{FF2B5EF4-FFF2-40B4-BE49-F238E27FC236}">
                <a16:creationId xmlns:a16="http://schemas.microsoft.com/office/drawing/2014/main" id="{058AA5E8-0A0C-B60F-62F7-EF7F511BAC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9304" y="1500673"/>
            <a:ext cx="5133392" cy="5133392"/>
          </a:xfrm>
          <a:prstGeom prst="rect">
            <a:avLst/>
          </a:prstGeom>
        </p:spPr>
      </p:pic>
      <p:sp>
        <p:nvSpPr>
          <p:cNvPr id="9" name="Metin kutusu 8">
            <a:extLst>
              <a:ext uri="{FF2B5EF4-FFF2-40B4-BE49-F238E27FC236}">
                <a16:creationId xmlns:a16="http://schemas.microsoft.com/office/drawing/2014/main" id="{F9F62ECD-69E6-9B31-474E-90C05C79B5A3}"/>
              </a:ext>
            </a:extLst>
          </p:cNvPr>
          <p:cNvSpPr txBox="1"/>
          <p:nvPr/>
        </p:nvSpPr>
        <p:spPr>
          <a:xfrm>
            <a:off x="411506" y="1323391"/>
            <a:ext cx="11438372" cy="646331"/>
          </a:xfrm>
          <a:prstGeom prst="rect">
            <a:avLst/>
          </a:prstGeom>
          <a:noFill/>
        </p:spPr>
        <p:txBody>
          <a:bodyPr wrap="square">
            <a:spAutoFit/>
          </a:bodyPr>
          <a:lstStyle/>
          <a:p>
            <a:r>
              <a:rPr lang="tr-TR" sz="3600" cap="all" dirty="0">
                <a:latin typeface="+mj-lt"/>
                <a:ea typeface="+mj-ea"/>
                <a:cs typeface="+mj-cs"/>
              </a:rPr>
              <a:t>ÖĞRETMEN ADAYI PORTFOLYO ARAŞTIRMASI</a:t>
            </a:r>
          </a:p>
        </p:txBody>
      </p:sp>
    </p:spTree>
    <p:extLst>
      <p:ext uri="{BB962C8B-B14F-4D97-AF65-F5344CB8AC3E}">
        <p14:creationId xmlns:p14="http://schemas.microsoft.com/office/powerpoint/2010/main" val="2634108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94</a:t>
            </a:fld>
            <a:endParaRPr lang="tr-TR"/>
          </a:p>
        </p:txBody>
      </p:sp>
      <p:sp>
        <p:nvSpPr>
          <p:cNvPr id="3" name="Metin kutusu 2">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5" name="İçerik Yer Tutucusu 1"/>
          <p:cNvSpPr txBox="1">
            <a:spLocks/>
          </p:cNvSpPr>
          <p:nvPr/>
        </p:nvSpPr>
        <p:spPr>
          <a:xfrm>
            <a:off x="6692348" y="4453378"/>
            <a:ext cx="4452730" cy="1080120"/>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buFont typeface="Arial" panose="020B0604020202020204" pitchFamily="34" charset="0"/>
              <a:buNone/>
            </a:pPr>
            <a:r>
              <a:rPr lang="tr-TR" sz="3600" i="1" cap="all" dirty="0">
                <a:latin typeface="+mj-lt"/>
                <a:ea typeface="+mj-ea"/>
                <a:cs typeface="+mj-cs"/>
              </a:rPr>
              <a:t>Oryantasyon programı</a:t>
            </a:r>
          </a:p>
          <a:p>
            <a:pPr marL="0" indent="0" algn="ctr">
              <a:buFont typeface="Arial" panose="020B0604020202020204" pitchFamily="34" charset="0"/>
              <a:buNone/>
            </a:pPr>
            <a:r>
              <a:rPr lang="tr-TR" sz="3600" i="1" cap="all" dirty="0">
                <a:latin typeface="+mj-lt"/>
                <a:ea typeface="+mj-ea"/>
                <a:cs typeface="+mj-cs"/>
              </a:rPr>
              <a:t>ile ilgili Ayrıntılı bilgi için</a:t>
            </a:r>
          </a:p>
          <a:p>
            <a:pPr marL="0" indent="0" algn="ctr">
              <a:buFont typeface="Arial" panose="020B0604020202020204" pitchFamily="34" charset="0"/>
              <a:buNone/>
            </a:pPr>
            <a:r>
              <a:rPr lang="tr-TR" sz="3600" b="1" i="1" cap="all" dirty="0">
                <a:latin typeface="+mj-lt"/>
                <a:ea typeface="+mj-ea"/>
                <a:cs typeface="+mj-cs"/>
                <a:hlinkClick r:id="rId4"/>
              </a:rPr>
              <a:t>www.pau.edu.tr/pdrem</a:t>
            </a:r>
            <a:endParaRPr lang="tr-TR" sz="3600" b="1" i="1" cap="all" dirty="0">
              <a:latin typeface="+mj-lt"/>
              <a:ea typeface="+mj-ea"/>
              <a:cs typeface="+mj-cs"/>
            </a:endParaRPr>
          </a:p>
          <a:p>
            <a:pPr marL="0" indent="0" algn="ctr">
              <a:buFont typeface="Arial" panose="020B0604020202020204" pitchFamily="34" charset="0"/>
              <a:buNone/>
            </a:pPr>
            <a:endParaRPr lang="tr-TR" sz="3600" b="1" i="1" cap="all" dirty="0">
              <a:latin typeface="+mj-lt"/>
              <a:ea typeface="+mj-ea"/>
              <a:cs typeface="+mj-cs"/>
            </a:endParaRPr>
          </a:p>
        </p:txBody>
      </p:sp>
    </p:spTree>
    <p:extLst>
      <p:ext uri="{BB962C8B-B14F-4D97-AF65-F5344CB8AC3E}">
        <p14:creationId xmlns:p14="http://schemas.microsoft.com/office/powerpoint/2010/main" val="1020948695"/>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4933</TotalTime>
  <Words>4424</Words>
  <Application>Microsoft Office PowerPoint</Application>
  <PresentationFormat>Geniş ekran</PresentationFormat>
  <Paragraphs>731</Paragraphs>
  <Slides>94</Slides>
  <Notes>2</Notes>
  <HiddenSlides>0</HiddenSlides>
  <MMClips>0</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94</vt:i4>
      </vt:variant>
    </vt:vector>
  </HeadingPairs>
  <TitlesOfParts>
    <vt:vector size="106" baseType="lpstr">
      <vt:lpstr>Arial</vt:lpstr>
      <vt:lpstr>Arial-BoldMT</vt:lpstr>
      <vt:lpstr>ArialMT</vt:lpstr>
      <vt:lpstr>Calibri</vt:lpstr>
      <vt:lpstr>Cambria</vt:lpstr>
      <vt:lpstr>Candara</vt:lpstr>
      <vt:lpstr>Century Gothic</vt:lpstr>
      <vt:lpstr>inherit</vt:lpstr>
      <vt:lpstr>Roboto</vt:lpstr>
      <vt:lpstr>Segoe Print</vt:lpstr>
      <vt:lpstr>Wingdings</vt:lpstr>
      <vt:lpstr>Uçak İzi</vt:lpstr>
      <vt:lpstr>PAMUKKALE ÜNİVERSİTESİ  oryantasyon programı 30 EYLÜL- 4 EKİM 2024</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FAKÜLTE İLE İLGİLİ BİLGİLER</vt:lpstr>
      <vt:lpstr>PowerPoint Sunusu</vt:lpstr>
      <vt:lpstr>FAKÜLTE YÖNETİMİ</vt:lpstr>
      <vt:lpstr>PowerPoint Sunusu</vt:lpstr>
      <vt:lpstr>FAKÜLTE BÖLÜM VE ANABİLİM DALLARI</vt:lpstr>
      <vt:lpstr>PowerPoint Sunusu</vt:lpstr>
      <vt:lpstr>BÖLÜM/ANABİLİM DALI İLE İLGİLİ BİLGİLER</vt:lpstr>
      <vt:lpstr> ÖZEL EĞİTİM Bölümü</vt:lpstr>
      <vt:lpstr>PowerPoint Sunusu</vt:lpstr>
      <vt:lpstr>ÖZEL EĞİTİM BÖLÜMÜ AKADEMİK PERSONELİ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Özel eğitim TOPLULUĞU</vt:lpstr>
      <vt:lpstr>Özel eğitim TOPLULUĞU</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PSİKOLOJİK DANIŞMA VE REHBERLİK  EĞİTİM, UYGULAMA VE ARAŞTIRMA MERKEZİ </vt:lpstr>
      <vt:lpstr>PowerPoint Sunusu</vt:lpstr>
      <vt:lpstr>PowerPoint Sunusu</vt:lpstr>
      <vt:lpstr>PowerPoint Sunusu</vt:lpstr>
      <vt:lpstr>PowerPoint Sunusu</vt:lpstr>
      <vt:lpstr>PowerPoint Sunusu</vt:lpstr>
      <vt:lpstr>PowerPoint Sunusu</vt:lpstr>
      <vt:lpstr>KAMPÜSTE TEMASSIZ ÖDEME</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Elif Elumar Efe</cp:lastModifiedBy>
  <cp:revision>400</cp:revision>
  <dcterms:modified xsi:type="dcterms:W3CDTF">2024-10-03T18:16:44Z</dcterms:modified>
</cp:coreProperties>
</file>