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90"/>
  </p:notesMasterIdLst>
  <p:handoutMasterIdLst>
    <p:handoutMasterId r:id="rId91"/>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336" r:id="rId20"/>
    <p:sldId id="373" r:id="rId21"/>
    <p:sldId id="351" r:id="rId22"/>
    <p:sldId id="337" r:id="rId23"/>
    <p:sldId id="397" r:id="rId24"/>
    <p:sldId id="338" r:id="rId25"/>
    <p:sldId id="339" r:id="rId26"/>
    <p:sldId id="340" r:id="rId27"/>
    <p:sldId id="341" r:id="rId28"/>
    <p:sldId id="342" r:id="rId29"/>
    <p:sldId id="343" r:id="rId30"/>
    <p:sldId id="407" r:id="rId31"/>
    <p:sldId id="344" r:id="rId32"/>
    <p:sldId id="408" r:id="rId33"/>
    <p:sldId id="398" r:id="rId34"/>
    <p:sldId id="399" r:id="rId35"/>
    <p:sldId id="349" r:id="rId36"/>
    <p:sldId id="409" r:id="rId37"/>
    <p:sldId id="353" r:id="rId38"/>
    <p:sldId id="352" r:id="rId39"/>
    <p:sldId id="354" r:id="rId40"/>
    <p:sldId id="355" r:id="rId41"/>
    <p:sldId id="390" r:id="rId42"/>
    <p:sldId id="420" r:id="rId43"/>
    <p:sldId id="287" r:id="rId44"/>
    <p:sldId id="391" r:id="rId45"/>
    <p:sldId id="273" r:id="rId46"/>
    <p:sldId id="392" r:id="rId47"/>
    <p:sldId id="393" r:id="rId48"/>
    <p:sldId id="394" r:id="rId49"/>
    <p:sldId id="356" r:id="rId50"/>
    <p:sldId id="395" r:id="rId51"/>
    <p:sldId id="381" r:id="rId52"/>
    <p:sldId id="357" r:id="rId53"/>
    <p:sldId id="361" r:id="rId54"/>
    <p:sldId id="432" r:id="rId55"/>
    <p:sldId id="278" r:id="rId56"/>
    <p:sldId id="411" r:id="rId57"/>
    <p:sldId id="413" r:id="rId58"/>
    <p:sldId id="388" r:id="rId59"/>
    <p:sldId id="403" r:id="rId60"/>
    <p:sldId id="412" r:id="rId61"/>
    <p:sldId id="435" r:id="rId62"/>
    <p:sldId id="283" r:id="rId63"/>
    <p:sldId id="374" r:id="rId64"/>
    <p:sldId id="386" r:id="rId65"/>
    <p:sldId id="375" r:id="rId66"/>
    <p:sldId id="385" r:id="rId67"/>
    <p:sldId id="404" r:id="rId68"/>
    <p:sldId id="423" r:id="rId69"/>
    <p:sldId id="415" r:id="rId70"/>
    <p:sldId id="421" r:id="rId71"/>
    <p:sldId id="416" r:id="rId72"/>
    <p:sldId id="424" r:id="rId73"/>
    <p:sldId id="436" r:id="rId74"/>
    <p:sldId id="425" r:id="rId75"/>
    <p:sldId id="426" r:id="rId76"/>
    <p:sldId id="431" r:id="rId77"/>
    <p:sldId id="417" r:id="rId78"/>
    <p:sldId id="418" r:id="rId79"/>
    <p:sldId id="419" r:id="rId80"/>
    <p:sldId id="330" r:id="rId81"/>
    <p:sldId id="437" r:id="rId82"/>
    <p:sldId id="429" r:id="rId83"/>
    <p:sldId id="438" r:id="rId84"/>
    <p:sldId id="439" r:id="rId85"/>
    <p:sldId id="414" r:id="rId86"/>
    <p:sldId id="427" r:id="rId87"/>
    <p:sldId id="428" r:id="rId88"/>
    <p:sldId id="430" r:id="rId89"/>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002" autoAdjust="0"/>
  </p:normalViewPr>
  <p:slideViewPr>
    <p:cSldViewPr snapToGrid="0">
      <p:cViewPr varScale="1">
        <p:scale>
          <a:sx n="105" d="100"/>
          <a:sy n="105" d="100"/>
        </p:scale>
        <p:origin x="834"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AZAN YOLDAS SATILMIS" userId="b18badea-1b8c-4f61-96bb-5269ac5296fd" providerId="ADAL" clId="{C27D3091-2DB7-4289-B16B-6CFF63620694}"/>
    <pc:docChg chg="custSel addSld modSld">
      <pc:chgData name="RAMAZAN YOLDAS SATILMIS" userId="b18badea-1b8c-4f61-96bb-5269ac5296fd" providerId="ADAL" clId="{C27D3091-2DB7-4289-B16B-6CFF63620694}" dt="2024-09-28T09:23:53.971" v="75" actId="1076"/>
      <pc:docMkLst>
        <pc:docMk/>
      </pc:docMkLst>
      <pc:sldChg chg="add">
        <pc:chgData name="RAMAZAN YOLDAS SATILMIS" userId="b18badea-1b8c-4f61-96bb-5269ac5296fd" providerId="ADAL" clId="{C27D3091-2DB7-4289-B16B-6CFF63620694}" dt="2024-09-28T09:21:03.555" v="0"/>
        <pc:sldMkLst>
          <pc:docMk/>
          <pc:sldMk cId="3502814272" sldId="330"/>
        </pc:sldMkLst>
      </pc:sldChg>
      <pc:sldChg chg="add">
        <pc:chgData name="RAMAZAN YOLDAS SATILMIS" userId="b18badea-1b8c-4f61-96bb-5269ac5296fd" providerId="ADAL" clId="{C27D3091-2DB7-4289-B16B-6CFF63620694}" dt="2024-09-28T09:21:03.555" v="0"/>
        <pc:sldMkLst>
          <pc:docMk/>
          <pc:sldMk cId="1477263120" sldId="414"/>
        </pc:sldMkLst>
      </pc:sldChg>
      <pc:sldChg chg="add">
        <pc:chgData name="RAMAZAN YOLDAS SATILMIS" userId="b18badea-1b8c-4f61-96bb-5269ac5296fd" providerId="ADAL" clId="{C27D3091-2DB7-4289-B16B-6CFF63620694}" dt="2024-09-28T09:21:03.555" v="0"/>
        <pc:sldMkLst>
          <pc:docMk/>
          <pc:sldMk cId="2180557083" sldId="417"/>
        </pc:sldMkLst>
      </pc:sldChg>
      <pc:sldChg chg="add">
        <pc:chgData name="RAMAZAN YOLDAS SATILMIS" userId="b18badea-1b8c-4f61-96bb-5269ac5296fd" providerId="ADAL" clId="{C27D3091-2DB7-4289-B16B-6CFF63620694}" dt="2024-09-28T09:21:03.555" v="0"/>
        <pc:sldMkLst>
          <pc:docMk/>
          <pc:sldMk cId="792385546" sldId="418"/>
        </pc:sldMkLst>
      </pc:sldChg>
      <pc:sldChg chg="modSp add mod">
        <pc:chgData name="RAMAZAN YOLDAS SATILMIS" userId="b18badea-1b8c-4f61-96bb-5269ac5296fd" providerId="ADAL" clId="{C27D3091-2DB7-4289-B16B-6CFF63620694}" dt="2024-09-28T09:21:25.981" v="34" actId="20577"/>
        <pc:sldMkLst>
          <pc:docMk/>
          <pc:sldMk cId="233435481" sldId="419"/>
        </pc:sldMkLst>
        <pc:spChg chg="mod">
          <ac:chgData name="RAMAZAN YOLDAS SATILMIS" userId="b18badea-1b8c-4f61-96bb-5269ac5296fd" providerId="ADAL" clId="{C27D3091-2DB7-4289-B16B-6CFF63620694}" dt="2024-09-28T09:21:25.981" v="34" actId="20577"/>
          <ac:spMkLst>
            <pc:docMk/>
            <pc:sldMk cId="233435481" sldId="419"/>
            <ac:spMk id="2" creationId="{00000000-0000-0000-0000-000000000000}"/>
          </ac:spMkLst>
        </pc:spChg>
        <pc:spChg chg="mod">
          <ac:chgData name="RAMAZAN YOLDAS SATILMIS" userId="b18badea-1b8c-4f61-96bb-5269ac5296fd" providerId="ADAL" clId="{C27D3091-2DB7-4289-B16B-6CFF63620694}" dt="2024-09-28T09:21:03.676" v="1" actId="27636"/>
          <ac:spMkLst>
            <pc:docMk/>
            <pc:sldMk cId="233435481" sldId="419"/>
            <ac:spMk id="3" creationId="{00000000-0000-0000-0000-000000000000}"/>
          </ac:spMkLst>
        </pc:spChg>
      </pc:sldChg>
      <pc:sldChg chg="modSp mod">
        <pc:chgData name="RAMAZAN YOLDAS SATILMIS" userId="b18badea-1b8c-4f61-96bb-5269ac5296fd" providerId="ADAL" clId="{C27D3091-2DB7-4289-B16B-6CFF63620694}" dt="2024-09-28T09:21:03.855" v="4" actId="27636"/>
        <pc:sldMkLst>
          <pc:docMk/>
          <pc:sldMk cId="1148731932" sldId="426"/>
        </pc:sldMkLst>
        <pc:spChg chg="mod">
          <ac:chgData name="RAMAZAN YOLDAS SATILMIS" userId="b18badea-1b8c-4f61-96bb-5269ac5296fd" providerId="ADAL" clId="{C27D3091-2DB7-4289-B16B-6CFF63620694}" dt="2024-09-28T09:21:03.855" v="4" actId="27636"/>
          <ac:spMkLst>
            <pc:docMk/>
            <pc:sldMk cId="1148731932" sldId="426"/>
            <ac:spMk id="4" creationId="{48DA286B-7AF5-46C7-8C80-0032C1DB2BB7}"/>
          </ac:spMkLst>
        </pc:spChg>
      </pc:sldChg>
      <pc:sldChg chg="add">
        <pc:chgData name="RAMAZAN YOLDAS SATILMIS" userId="b18badea-1b8c-4f61-96bb-5269ac5296fd" providerId="ADAL" clId="{C27D3091-2DB7-4289-B16B-6CFF63620694}" dt="2024-09-28T09:21:03.555" v="0"/>
        <pc:sldMkLst>
          <pc:docMk/>
          <pc:sldMk cId="4093459995" sldId="427"/>
        </pc:sldMkLst>
      </pc:sldChg>
      <pc:sldChg chg="addSp delSp modSp add mod">
        <pc:chgData name="RAMAZAN YOLDAS SATILMIS" userId="b18badea-1b8c-4f61-96bb-5269ac5296fd" providerId="ADAL" clId="{C27D3091-2DB7-4289-B16B-6CFF63620694}" dt="2024-09-28T09:23:53.971" v="75" actId="1076"/>
        <pc:sldMkLst>
          <pc:docMk/>
          <pc:sldMk cId="2481738259" sldId="428"/>
        </pc:sldMkLst>
        <pc:spChg chg="mod">
          <ac:chgData name="RAMAZAN YOLDAS SATILMIS" userId="b18badea-1b8c-4f61-96bb-5269ac5296fd" providerId="ADAL" clId="{C27D3091-2DB7-4289-B16B-6CFF63620694}" dt="2024-09-28T09:23:22.799" v="58" actId="1076"/>
          <ac:spMkLst>
            <pc:docMk/>
            <pc:sldMk cId="2481738259" sldId="428"/>
            <ac:spMk id="2" creationId="{00000000-0000-0000-0000-000000000000}"/>
          </ac:spMkLst>
        </pc:spChg>
        <pc:spChg chg="mod">
          <ac:chgData name="RAMAZAN YOLDAS SATILMIS" userId="b18badea-1b8c-4f61-96bb-5269ac5296fd" providerId="ADAL" clId="{C27D3091-2DB7-4289-B16B-6CFF63620694}" dt="2024-09-28T09:23:35.512" v="73" actId="20577"/>
          <ac:spMkLst>
            <pc:docMk/>
            <pc:sldMk cId="2481738259" sldId="428"/>
            <ac:spMk id="6" creationId="{00000000-0000-0000-0000-000000000000}"/>
          </ac:spMkLst>
        </pc:spChg>
        <pc:picChg chg="add mod">
          <ac:chgData name="RAMAZAN YOLDAS SATILMIS" userId="b18badea-1b8c-4f61-96bb-5269ac5296fd" providerId="ADAL" clId="{C27D3091-2DB7-4289-B16B-6CFF63620694}" dt="2024-09-28T09:23:53.971" v="75" actId="1076"/>
          <ac:picMkLst>
            <pc:docMk/>
            <pc:sldMk cId="2481738259" sldId="428"/>
            <ac:picMk id="3" creationId="{7EA19E63-1382-7F9C-F602-B26B9E102C81}"/>
          </ac:picMkLst>
        </pc:picChg>
        <pc:picChg chg="del">
          <ac:chgData name="RAMAZAN YOLDAS SATILMIS" userId="b18badea-1b8c-4f61-96bb-5269ac5296fd" providerId="ADAL" clId="{C27D3091-2DB7-4289-B16B-6CFF63620694}" dt="2024-09-28T09:23:13.269" v="55" actId="478"/>
          <ac:picMkLst>
            <pc:docMk/>
            <pc:sldMk cId="2481738259" sldId="428"/>
            <ac:picMk id="7" creationId="{3D4B3955-7636-4ACA-9652-8044B18120A0}"/>
          </ac:picMkLst>
        </pc:picChg>
        <pc:picChg chg="del">
          <ac:chgData name="RAMAZAN YOLDAS SATILMIS" userId="b18badea-1b8c-4f61-96bb-5269ac5296fd" providerId="ADAL" clId="{C27D3091-2DB7-4289-B16B-6CFF63620694}" dt="2024-09-28T09:23:18.646" v="57" actId="478"/>
          <ac:picMkLst>
            <pc:docMk/>
            <pc:sldMk cId="2481738259" sldId="428"/>
            <ac:picMk id="3076" creationId="{0B4F185C-1196-43DA-AB5B-DD45BB67F708}"/>
          </ac:picMkLst>
        </pc:picChg>
      </pc:sldChg>
      <pc:sldChg chg="modSp add mod">
        <pc:chgData name="RAMAZAN YOLDAS SATILMIS" userId="b18badea-1b8c-4f61-96bb-5269ac5296fd" providerId="ADAL" clId="{C27D3091-2DB7-4289-B16B-6CFF63620694}" dt="2024-09-28T09:21:03.733" v="2" actId="27636"/>
        <pc:sldMkLst>
          <pc:docMk/>
          <pc:sldMk cId="4104729784" sldId="429"/>
        </pc:sldMkLst>
        <pc:spChg chg="mod">
          <ac:chgData name="RAMAZAN YOLDAS SATILMIS" userId="b18badea-1b8c-4f61-96bb-5269ac5296fd" providerId="ADAL" clId="{C27D3091-2DB7-4289-B16B-6CFF63620694}" dt="2024-09-28T09:21:03.733" v="2" actId="27636"/>
          <ac:spMkLst>
            <pc:docMk/>
            <pc:sldMk cId="4104729784" sldId="429"/>
            <ac:spMk id="3" creationId="{F91384C7-B19B-4D1B-81FE-8CA8FD838540}"/>
          </ac:spMkLst>
        </pc:spChg>
      </pc:sldChg>
      <pc:sldChg chg="add">
        <pc:chgData name="RAMAZAN YOLDAS SATILMIS" userId="b18badea-1b8c-4f61-96bb-5269ac5296fd" providerId="ADAL" clId="{C27D3091-2DB7-4289-B16B-6CFF63620694}" dt="2024-09-28T09:21:03.555" v="0"/>
        <pc:sldMkLst>
          <pc:docMk/>
          <pc:sldMk cId="636790023" sldId="437"/>
        </pc:sldMkLst>
      </pc:sldChg>
      <pc:sldChg chg="modSp add mod">
        <pc:chgData name="RAMAZAN YOLDAS SATILMIS" userId="b18badea-1b8c-4f61-96bb-5269ac5296fd" providerId="ADAL" clId="{C27D3091-2DB7-4289-B16B-6CFF63620694}" dt="2024-09-28T09:21:03.749" v="3" actId="27636"/>
        <pc:sldMkLst>
          <pc:docMk/>
          <pc:sldMk cId="924550624" sldId="438"/>
        </pc:sldMkLst>
        <pc:spChg chg="mod">
          <ac:chgData name="RAMAZAN YOLDAS SATILMIS" userId="b18badea-1b8c-4f61-96bb-5269ac5296fd" providerId="ADAL" clId="{C27D3091-2DB7-4289-B16B-6CFF63620694}" dt="2024-09-28T09:21:03.749" v="3" actId="27636"/>
          <ac:spMkLst>
            <pc:docMk/>
            <pc:sldMk cId="924550624" sldId="438"/>
            <ac:spMk id="3" creationId="{4A0ECC2B-1AA4-49D3-A97F-9E47CC178292}"/>
          </ac:spMkLst>
        </pc:spChg>
      </pc:sldChg>
      <pc:sldChg chg="add">
        <pc:chgData name="RAMAZAN YOLDAS SATILMIS" userId="b18badea-1b8c-4f61-96bb-5269ac5296fd" providerId="ADAL" clId="{C27D3091-2DB7-4289-B16B-6CFF63620694}" dt="2024-09-28T09:21:03.555" v="0"/>
        <pc:sldMkLst>
          <pc:docMk/>
          <pc:sldMk cId="1929932319" sldId="43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Turan KARADENİZ</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Recep Şahin ARSLAN</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Lst>
  <dgm:cxnLst>
    <dgm:cxn modelId="{E063F709-AECC-4CC4-A8B9-6DA5209E9054}" type="presOf" srcId="{F35B3B63-A517-43E2-B8F4-D4F24259DAD0}" destId="{4B10727F-1291-4BCB-9E65-61C5D28F851F}" srcOrd="0" destOrd="0" presId="urn:microsoft.com/office/officeart/2005/8/layout/hierarchy1"/>
    <dgm:cxn modelId="{2DDA6B1E-31BC-416A-8232-268498B35941}" type="presOf" srcId="{B8000792-2B1B-4AB5-8A13-3AF23A929897}" destId="{D9753188-1936-4EE5-8CEA-93FE745C7FE8}"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61817055-9031-4958-AA49-8CB7408AE70A}" type="presOf" srcId="{3ADE898B-3499-4786-A297-02479B17B3A6}" destId="{B72984D9-24C2-4724-8522-BEC87656CF6C}"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489972B3-72E1-473C-BF59-9405F8FD1E5C}" srcId="{2C96B739-9F97-46C0-B76A-2CB52DFE04E6}" destId="{3ADE898B-3499-4786-A297-02479B17B3A6}" srcOrd="0" destOrd="0" parTransId="{B1771CC0-9F8F-49E2-A03C-E0E2751B3513}" sibTransId="{C18284F2-2293-4D8A-8F6D-B2F9FEA8B868}"/>
    <dgm:cxn modelId="{E5679BCF-EDB7-4E7A-97C3-7FF0C395B05B}" type="presOf" srcId="{987259EA-9F13-4A73-A7BD-F7855D780085}" destId="{B7709C76-3FD9-417D-B1B8-51B9EB1CB2C6}" srcOrd="0" destOrd="0" presId="urn:microsoft.com/office/officeart/2005/8/layout/hierarchy1"/>
    <dgm:cxn modelId="{424B38D6-B3C2-4B42-BC23-6ECDD9EB4467}" type="presOf" srcId="{2C96B739-9F97-46C0-B76A-2CB52DFE04E6}" destId="{4C22544B-E17B-4FC6-BCE1-BCFBCB2168D5}"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VEKİLİ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Bilal BOZOĞLU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CB49F150-E10C-41FF-8BF8-DD7AFDC8F46C}" type="presOf" srcId="{9B333C46-BDA1-4CE0-9A14-4B949462FA0F}" destId="{A59A835F-5AF8-4CF3-AB01-047D0C92111D}" srcOrd="1" destOrd="0" presId="urn:microsoft.com/office/officeart/2005/8/layout/orgChart1"/>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Turan KARADENİZ</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Recep Şahin ARSLAN</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 VEKİLİ </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Bilal BOZOĞLU </a:t>
          </a:r>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27.12.2024</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27.12.2024</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74</a:t>
            </a:fld>
            <a:endParaRPr lang="tr-TR"/>
          </a:p>
        </p:txBody>
      </p:sp>
    </p:spTree>
    <p:extLst>
      <p:ext uri="{BB962C8B-B14F-4D97-AF65-F5344CB8AC3E}">
        <p14:creationId xmlns:p14="http://schemas.microsoft.com/office/powerpoint/2010/main" val="104355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75</a:t>
            </a:fld>
            <a:endParaRPr lang="tr-TR"/>
          </a:p>
        </p:txBody>
      </p:sp>
    </p:spTree>
    <p:extLst>
      <p:ext uri="{BB962C8B-B14F-4D97-AF65-F5344CB8AC3E}">
        <p14:creationId xmlns:p14="http://schemas.microsoft.com/office/powerpoint/2010/main" val="3336294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27.12.2024</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27.12.2024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27.12.2024</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27.12.2024</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27.12.2024</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27.12.2024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27.12.2024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27.12.2024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27.12.2024</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27.12.2024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27.12.2024</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27.12.2024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27.12.2024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27.12.2024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27.12.2024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27.12.2024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27.12.2024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27.12.2024</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pau.edu.tr/eduroam/t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3.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 Id="rId9"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7.xml"/><Relationship Id="rId4" Type="http://schemas.microsoft.com/office/2007/relationships/hdphoto" Target="../media/hdphoto13.wdp"/></Relationships>
</file>

<file path=ppt/slides/_rels/slide7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hyperlink" Target="https://app.pusula.pau.edu.tr/gbs/Oneri/Talep.aspx"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www.pau.edu.tr/pdrem"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30 EYLÜL- 4 EKİM 2024</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Altay Toplulukları Dil ve Kültürleri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2024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 </a:t>
            </a:r>
            <a:r>
              <a:rPr lang="tr-TR" altLang="tr-TR" sz="1600" dirty="0"/>
              <a:t>(23-27.09.2024)</a:t>
            </a:r>
            <a:endParaRPr lang="tr-TR" altLang="tr-TR" sz="1600" dirty="0">
              <a:solidFill>
                <a:schemeClr val="tx1"/>
              </a:solidFill>
            </a:endParaRP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(21-27.09.2024)</a:t>
            </a:r>
          </a:p>
          <a:p>
            <a:pPr marL="457200" lvl="1" indent="0" algn="r">
              <a:lnSpc>
                <a:spcPct val="100000"/>
              </a:lnSpc>
              <a:spcBef>
                <a:spcPts val="0"/>
              </a:spcBef>
              <a:buNone/>
            </a:pPr>
            <a:endParaRPr lang="tr-TR" altLang="tr-TR" sz="1600" dirty="0"/>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(23 - 27.09.2024)</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21-27 Eylül 2024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2.25’in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2.26-2.99 arası olanlar için en fazla 36 kredi, </a:t>
            </a:r>
          </a:p>
          <a:p>
            <a:pPr marL="0" lvl="2" indent="0">
              <a:lnSpc>
                <a:spcPct val="80000"/>
              </a:lnSpc>
              <a:buFont typeface="Wingdings" panose="05000000000000000000" pitchFamily="2" charset="2"/>
              <a:buChar char="Ø"/>
            </a:pPr>
            <a:r>
              <a:rPr lang="tr-TR" altLang="tr-TR" dirty="0"/>
              <a:t>3.00</a:t>
            </a:r>
            <a:r>
              <a:rPr lang="tr-TR" altLang="tr-TR" dirty="0">
                <a:solidFill>
                  <a:schemeClr val="tx1"/>
                </a:solidFill>
              </a:rPr>
              <a:t>’den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a:t>48.493 Öğrenci</a:t>
            </a:r>
          </a:p>
          <a:p>
            <a:pPr marL="0" indent="0">
              <a:buNone/>
            </a:pPr>
            <a:r>
              <a:rPr lang="tr-TR" dirty="0"/>
              <a:t>2099 Akademik Personel</a:t>
            </a:r>
          </a:p>
          <a:p>
            <a:pPr marL="0" indent="0">
              <a:buNone/>
            </a:pPr>
            <a:r>
              <a:rPr lang="tr-TR" dirty="0"/>
              <a:t>1954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720"/>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4"/>
            <a:ext cx="4100639" cy="2880319"/>
          </a:xfrm>
        </p:spPr>
        <p:txBody>
          <a:bodyPr>
            <a:noAutofit/>
          </a:bodyPr>
          <a:lstStyle/>
          <a:p>
            <a:pPr marL="0" indent="0" algn="just">
              <a:lnSpc>
                <a:spcPct val="100000"/>
              </a:lnSpc>
              <a:buNone/>
            </a:pPr>
            <a:r>
              <a:rPr lang="tr-TR" sz="1600" dirty="0" err="1">
                <a:latin typeface="Cambria" panose="02040503050406030204" pitchFamily="18" charset="0"/>
                <a:ea typeface="Cambria" panose="02040503050406030204" pitchFamily="18" charset="0"/>
              </a:rPr>
              <a:t>Eduroam’ı</a:t>
            </a:r>
            <a:r>
              <a:rPr lang="tr-TR" sz="1600" dirty="0">
                <a:latin typeface="Cambria" panose="02040503050406030204" pitchFamily="18" charset="0"/>
                <a:ea typeface="Cambria" panose="02040503050406030204" pitchFamily="18" charset="0"/>
              </a:rPr>
              <a:t> dizüstü veya masaüstü bilgisayarına, IOS ya da </a:t>
            </a:r>
            <a:r>
              <a:rPr lang="tr-TR" sz="1600" dirty="0" err="1">
                <a:latin typeface="Cambria" panose="02040503050406030204" pitchFamily="18" charset="0"/>
                <a:ea typeface="Cambria" panose="02040503050406030204" pitchFamily="18" charset="0"/>
              </a:rPr>
              <a:t>Android</a:t>
            </a:r>
            <a:r>
              <a:rPr lang="tr-TR" sz="1600" dirty="0">
                <a:latin typeface="Cambria" panose="02040503050406030204" pitchFamily="18" charset="0"/>
                <a:ea typeface="Cambria" panose="02040503050406030204" pitchFamily="18" charset="0"/>
              </a:rPr>
              <a:t> işletim sistemine sahip cep telefonuna yükleyebilirsin. Ekran görüntüleri ile birlikte adım adım kurulum için: </a:t>
            </a:r>
            <a:r>
              <a:rPr lang="tr-TR" sz="1600" u="sng" dirty="0">
                <a:solidFill>
                  <a:srgbClr val="FF0000"/>
                </a:solidFill>
                <a:latin typeface="Cambria" panose="02040503050406030204" pitchFamily="18" charset="0"/>
                <a:ea typeface="Cambria" panose="02040503050406030204" pitchFamily="18" charset="0"/>
                <a:hlinkClick r:id="rId2"/>
              </a:rPr>
              <a:t>https://www.pau.edu.tr/eduroam/tr</a:t>
            </a:r>
            <a:r>
              <a:rPr lang="tr-TR" sz="1600" u="sng" dirty="0">
                <a:solidFill>
                  <a:srgbClr val="FF0000"/>
                </a:solidFill>
                <a:latin typeface="Cambria" panose="02040503050406030204" pitchFamily="18" charset="0"/>
                <a:ea typeface="Cambria" panose="02040503050406030204" pitchFamily="18" charset="0"/>
              </a:rPr>
              <a:t>  </a:t>
            </a:r>
            <a:r>
              <a:rPr lang="tr-TR" sz="1600" dirty="0">
                <a:latin typeface="Cambria" panose="02040503050406030204" pitchFamily="18" charset="0"/>
                <a:ea typeface="Cambria" panose="02040503050406030204" pitchFamily="18" charset="0"/>
              </a:rPr>
              <a:t>bağlantısından ulaşabilirsin.</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213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Yüz yüze,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76 06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298595263"/>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49998855"/>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ve 1 uzman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139321"/>
          </a:xfrm>
          <a:prstGeom prst="rect">
            <a:avLst/>
          </a:prstGeom>
          <a:noFill/>
        </p:spPr>
        <p:txBody>
          <a:bodyPr wrap="square" rtlCol="0">
            <a:spAutoFit/>
          </a:bodyPr>
          <a:lstStyle/>
          <a:p>
            <a:r>
              <a:rPr lang="tr-TR" dirty="0"/>
              <a:t>Bireysel psikolojik Danışma Hizmetlerimizi yüz yüze sunmaktayız. Bireysel</a:t>
            </a:r>
          </a:p>
          <a:p>
            <a:r>
              <a:rPr lang="tr-TR" dirty="0"/>
              <a:t>psikolojik danışmanlık hizmetine başvurmak için PDREM </a:t>
            </a:r>
            <a:r>
              <a:rPr lang="tr-TR" dirty="0" err="1"/>
              <a:t>Sekreteryaya</a:t>
            </a:r>
            <a:r>
              <a:rPr lang="tr-TR" dirty="0"/>
              <a:t> uğrayıp başvuru yapabilirsiniz. </a:t>
            </a:r>
          </a:p>
          <a:p>
            <a:endParaRPr lang="tr-TR" dirty="0"/>
          </a:p>
          <a:p>
            <a:r>
              <a:rPr lang="tr-TR" dirty="0"/>
              <a:t>Sorularınız için PDREM </a:t>
            </a:r>
            <a:r>
              <a:rPr lang="tr-TR" dirty="0" err="1"/>
              <a:t>Sekreterya</a:t>
            </a:r>
            <a:r>
              <a:rPr lang="tr-TR" dirty="0"/>
              <a:t> ile hafta içi 08.00- 12.00/13.00-17.00 saatleri arasında iletişime geçebilirsiniz:</a:t>
            </a:r>
          </a:p>
          <a:p>
            <a:r>
              <a:rPr lang="tr-TR" dirty="0"/>
              <a:t>+90 258 296 13 42</a:t>
            </a:r>
          </a:p>
          <a:p>
            <a:r>
              <a:rPr lang="tr-TR" dirty="0"/>
              <a:t>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BBB242-38D1-4561-AE31-318F82DD524D}"/>
              </a:ext>
            </a:extLst>
          </p:cNvPr>
          <p:cNvSpPr>
            <a:spLocks noGrp="1"/>
          </p:cNvSpPr>
          <p:nvPr>
            <p:ph type="title"/>
          </p:nvPr>
        </p:nvSpPr>
        <p:spPr/>
        <p:txBody>
          <a:bodyPr>
            <a:normAutofit fontScale="90000"/>
          </a:bodyPr>
          <a:lstStyle/>
          <a:p>
            <a:pPr lvl="0">
              <a:lnSpc>
                <a:spcPct val="100000"/>
              </a:lnSpc>
              <a:spcBef>
                <a:spcPts val="0"/>
              </a:spcBef>
            </a:pPr>
            <a:r>
              <a:rPr lang="tr-TR" sz="3600" b="1" i="1" cap="none" dirty="0">
                <a:solidFill>
                  <a:prstClr val="black"/>
                </a:solidFill>
                <a:ea typeface="+mn-ea"/>
                <a:cs typeface="+mn-cs"/>
              </a:rPr>
              <a:t>PSİKOLOJİK DANIŞMA VE REHBERLİK </a:t>
            </a:r>
            <a:br>
              <a:rPr lang="tr-TR" sz="3600" b="1" i="1" cap="none" dirty="0">
                <a:solidFill>
                  <a:prstClr val="black"/>
                </a:solidFill>
                <a:ea typeface="+mn-ea"/>
                <a:cs typeface="+mn-cs"/>
              </a:rPr>
            </a:br>
            <a:r>
              <a:rPr lang="tr-TR" sz="3600" b="1" i="1" cap="none" dirty="0">
                <a:solidFill>
                  <a:prstClr val="black"/>
                </a:solidFill>
                <a:ea typeface="+mn-ea"/>
                <a:cs typeface="+mn-cs"/>
              </a:rPr>
              <a:t>EĞİTİM, UYGULAMA VE ARAŞTIRMA MERKEZİ</a:t>
            </a:r>
            <a:br>
              <a:rPr lang="tr-TR" sz="2800" cap="none" dirty="0">
                <a:solidFill>
                  <a:prstClr val="black"/>
                </a:solidFill>
                <a:ea typeface="+mn-ea"/>
                <a:cs typeface="+mn-cs"/>
              </a:rPr>
            </a:br>
            <a:endParaRPr lang="tr-TR" dirty="0"/>
          </a:p>
        </p:txBody>
      </p:sp>
      <p:sp>
        <p:nvSpPr>
          <p:cNvPr id="3" name="İçerik Yer Tutucusu 2">
            <a:extLst>
              <a:ext uri="{FF2B5EF4-FFF2-40B4-BE49-F238E27FC236}">
                <a16:creationId xmlns:a16="http://schemas.microsoft.com/office/drawing/2014/main" id="{7ED1E231-A85A-4127-B8A5-B30C0E8B617A}"/>
              </a:ext>
            </a:extLst>
          </p:cNvPr>
          <p:cNvSpPr>
            <a:spLocks noGrp="1"/>
          </p:cNvSpPr>
          <p:nvPr>
            <p:ph idx="1"/>
          </p:nvPr>
        </p:nvSpPr>
        <p:spPr>
          <a:xfrm>
            <a:off x="685800" y="2715768"/>
            <a:ext cx="10820400" cy="3502917"/>
          </a:xfrm>
        </p:spPr>
        <p:txBody>
          <a:bodyPr/>
          <a:lstStyle/>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a:t>
            </a:r>
          </a:p>
        </p:txBody>
      </p:sp>
      <p:sp>
        <p:nvSpPr>
          <p:cNvPr id="4" name="Slayt Numarası Yer Tutucusu 3">
            <a:extLst>
              <a:ext uri="{FF2B5EF4-FFF2-40B4-BE49-F238E27FC236}">
                <a16:creationId xmlns:a16="http://schemas.microsoft.com/office/drawing/2014/main" id="{E07B264B-38DB-4B86-8B1A-33F857063C9D}"/>
              </a:ext>
            </a:extLst>
          </p:cNvPr>
          <p:cNvSpPr>
            <a:spLocks noGrp="1"/>
          </p:cNvSpPr>
          <p:nvPr>
            <p:ph type="sldNum" sz="quarter" idx="12"/>
          </p:nvPr>
        </p:nvSpPr>
        <p:spPr/>
        <p:txBody>
          <a:bodyPr/>
          <a:lstStyle/>
          <a:p>
            <a:fld id="{F302176B-0E47-46AC-8F43-DAB4B8A37D06}" type="slidenum">
              <a:rPr lang="tr-TR" smtClean="0"/>
              <a:pPr/>
              <a:t>54</a:t>
            </a:fld>
            <a:endParaRPr lang="tr-TR"/>
          </a:p>
        </p:txBody>
      </p:sp>
    </p:spTree>
    <p:extLst>
      <p:ext uri="{BB962C8B-B14F-4D97-AF65-F5344CB8AC3E}">
        <p14:creationId xmlns:p14="http://schemas.microsoft.com/office/powerpoint/2010/main" val="3628234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56</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57</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58</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59</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200" b="1" i="1" dirty="0"/>
              <a:t>FAKÜLTELER</a:t>
            </a:r>
          </a:p>
        </p:txBody>
      </p:sp>
      <p:sp>
        <p:nvSpPr>
          <p:cNvPr id="3" name="İçerik Yer Tutucusu 2"/>
          <p:cNvSpPr>
            <a:spLocks noGrp="1"/>
          </p:cNvSpPr>
          <p:nvPr>
            <p:ph idx="1"/>
          </p:nvPr>
        </p:nvSpPr>
        <p:spPr>
          <a:xfrm>
            <a:off x="4286251" y="1671638"/>
            <a:ext cx="7219949" cy="4957762"/>
          </a:xfrm>
        </p:spPr>
        <p:txBody>
          <a:bodyPr numCol="2">
            <a:noAutofit/>
          </a:bodyPr>
          <a:lstStyle/>
          <a:p>
            <a:pPr marL="0" indent="0" algn="r">
              <a:lnSpc>
                <a:spcPct val="170000"/>
              </a:lnSpc>
              <a:buNone/>
            </a:pPr>
            <a:r>
              <a:rPr lang="tr-TR" sz="1400" dirty="0">
                <a:solidFill>
                  <a:schemeClr val="tx1"/>
                </a:solidFill>
              </a:rPr>
              <a:t>Diş Hekimliği Fakültesi</a:t>
            </a:r>
          </a:p>
          <a:p>
            <a:pPr marL="0" indent="0" algn="r">
              <a:lnSpc>
                <a:spcPct val="170000"/>
              </a:lnSpc>
              <a:buNone/>
            </a:pPr>
            <a:r>
              <a:rPr lang="tr-TR" sz="1400" dirty="0">
                <a:solidFill>
                  <a:schemeClr val="tx1"/>
                </a:solidFill>
              </a:rPr>
              <a:t>Eğitim Fakültesi</a:t>
            </a:r>
          </a:p>
          <a:p>
            <a:pPr marL="0" indent="0" algn="r">
              <a:lnSpc>
                <a:spcPct val="170000"/>
              </a:lnSpc>
              <a:buNone/>
            </a:pPr>
            <a:r>
              <a:rPr lang="tr-TR" sz="1400" dirty="0"/>
              <a:t>İnsan ve Toplum Bilimleri </a:t>
            </a:r>
            <a:r>
              <a:rPr lang="tr-TR" sz="1400" dirty="0">
                <a:solidFill>
                  <a:schemeClr val="tx1"/>
                </a:solidFill>
              </a:rPr>
              <a:t>Fakültesi</a:t>
            </a:r>
          </a:p>
          <a:p>
            <a:pPr marL="0" indent="0" algn="r">
              <a:lnSpc>
                <a:spcPct val="170000"/>
              </a:lnSpc>
              <a:buNone/>
            </a:pPr>
            <a:r>
              <a:rPr lang="tr-TR" sz="1400" dirty="0">
                <a:solidFill>
                  <a:schemeClr val="tx1"/>
                </a:solidFill>
              </a:rPr>
              <a:t>Fen Fakültesi</a:t>
            </a:r>
          </a:p>
          <a:p>
            <a:pPr marL="0" indent="0" algn="r">
              <a:lnSpc>
                <a:spcPct val="170000"/>
              </a:lnSpc>
              <a:buNone/>
            </a:pPr>
            <a:r>
              <a:rPr lang="tr-TR" sz="1400" dirty="0"/>
              <a:t>Fizyoterapi ve Rehabilitasyon Fakültesi </a:t>
            </a:r>
            <a:endParaRPr lang="tr-TR" sz="1400" dirty="0">
              <a:solidFill>
                <a:schemeClr val="tx1"/>
              </a:solidFill>
            </a:endParaRPr>
          </a:p>
          <a:p>
            <a:pPr marL="0" indent="0" algn="r">
              <a:lnSpc>
                <a:spcPct val="170000"/>
              </a:lnSpc>
              <a:buNone/>
            </a:pPr>
            <a:r>
              <a:rPr lang="tr-TR" sz="1400" dirty="0">
                <a:solidFill>
                  <a:schemeClr val="tx1"/>
                </a:solidFill>
              </a:rPr>
              <a:t>İktisadi ve İdari Bilimler Fakültesi</a:t>
            </a:r>
          </a:p>
          <a:p>
            <a:pPr marL="0" indent="0" algn="r">
              <a:lnSpc>
                <a:spcPct val="170000"/>
              </a:lnSpc>
              <a:buNone/>
            </a:pPr>
            <a:r>
              <a:rPr lang="tr-TR" sz="1400" dirty="0">
                <a:solidFill>
                  <a:schemeClr val="tx1"/>
                </a:solidFill>
              </a:rPr>
              <a:t>Hukuk Fakültesi</a:t>
            </a:r>
          </a:p>
          <a:p>
            <a:pPr marL="0" indent="0" algn="r">
              <a:lnSpc>
                <a:spcPct val="170000"/>
              </a:lnSpc>
              <a:buNone/>
            </a:pPr>
            <a:r>
              <a:rPr lang="tr-TR" sz="1400" dirty="0">
                <a:solidFill>
                  <a:schemeClr val="tx1"/>
                </a:solidFill>
              </a:rPr>
              <a:t>İlahiyat Fakültesi</a:t>
            </a:r>
          </a:p>
          <a:p>
            <a:pPr marL="0" indent="0" algn="r">
              <a:lnSpc>
                <a:spcPct val="170000"/>
              </a:lnSpc>
              <a:buNone/>
            </a:pPr>
            <a:r>
              <a:rPr lang="tr-TR" sz="1400" dirty="0">
                <a:solidFill>
                  <a:schemeClr val="tx1"/>
                </a:solidFill>
              </a:rPr>
              <a:t>İletişim Fakültesi</a:t>
            </a:r>
          </a:p>
          <a:p>
            <a:pPr marL="0" indent="0" algn="r">
              <a:lnSpc>
                <a:spcPct val="170000"/>
              </a:lnSpc>
              <a:buNone/>
            </a:pPr>
            <a:r>
              <a:rPr lang="tr-TR" sz="1400" dirty="0">
                <a:solidFill>
                  <a:schemeClr val="tx1"/>
                </a:solidFill>
              </a:rPr>
              <a:t>Mimarlık ve Tasarım Fakültesi</a:t>
            </a:r>
          </a:p>
          <a:p>
            <a:pPr marL="0" indent="0" algn="r">
              <a:lnSpc>
                <a:spcPct val="170000"/>
              </a:lnSpc>
              <a:buNone/>
            </a:pPr>
            <a:endParaRPr lang="tr-TR" sz="1400" dirty="0"/>
          </a:p>
          <a:p>
            <a:pPr marL="0" indent="0" algn="r">
              <a:lnSpc>
                <a:spcPct val="170000"/>
              </a:lnSpc>
              <a:buNone/>
            </a:pPr>
            <a:endParaRPr lang="tr-TR" sz="1400" dirty="0"/>
          </a:p>
          <a:p>
            <a:pPr marL="0" indent="0" algn="r">
              <a:lnSpc>
                <a:spcPct val="170000"/>
              </a:lnSpc>
              <a:buNone/>
            </a:pPr>
            <a:r>
              <a:rPr lang="tr-TR" sz="1400" dirty="0"/>
              <a:t>Mühendislik Fakültesi</a:t>
            </a:r>
          </a:p>
          <a:p>
            <a:pPr marL="0" indent="0" algn="r">
              <a:lnSpc>
                <a:spcPct val="170000"/>
              </a:lnSpc>
              <a:buNone/>
            </a:pPr>
            <a:r>
              <a:rPr lang="tr-TR" sz="1400" dirty="0"/>
              <a:t>Müzik ve Sahne Sanatları Fakültesi</a:t>
            </a:r>
          </a:p>
          <a:p>
            <a:pPr marL="0" indent="0" algn="r">
              <a:lnSpc>
                <a:spcPct val="170000"/>
              </a:lnSpc>
              <a:buNone/>
            </a:pPr>
            <a:r>
              <a:rPr lang="tr-TR" sz="1400" dirty="0"/>
              <a:t>Sağlık Bilimleri Fakültesi</a:t>
            </a:r>
          </a:p>
          <a:p>
            <a:pPr marL="0" indent="0" algn="r">
              <a:lnSpc>
                <a:spcPct val="170000"/>
              </a:lnSpc>
              <a:buNone/>
            </a:pPr>
            <a:r>
              <a:rPr lang="tr-TR" sz="1400" dirty="0"/>
              <a:t>Spor Bilimleri Fakültesi</a:t>
            </a:r>
          </a:p>
          <a:p>
            <a:pPr marL="0" indent="0" algn="r">
              <a:lnSpc>
                <a:spcPct val="170000"/>
              </a:lnSpc>
              <a:buNone/>
            </a:pPr>
            <a:r>
              <a:rPr lang="tr-TR" sz="1400" dirty="0"/>
              <a:t>Teknik Eğitim Fakültesi</a:t>
            </a:r>
          </a:p>
          <a:p>
            <a:pPr marL="0" indent="0" algn="r">
              <a:lnSpc>
                <a:spcPct val="170000"/>
              </a:lnSpc>
              <a:buNone/>
            </a:pPr>
            <a:r>
              <a:rPr lang="tr-TR" sz="1400" dirty="0"/>
              <a:t>Teknoloji Fakültesi</a:t>
            </a:r>
          </a:p>
          <a:p>
            <a:pPr marL="0" indent="0" algn="r">
              <a:lnSpc>
                <a:spcPct val="170000"/>
              </a:lnSpc>
              <a:buNone/>
            </a:pPr>
            <a:r>
              <a:rPr lang="tr-TR" sz="1400" dirty="0"/>
              <a:t>Tıp Fakültesi</a:t>
            </a:r>
          </a:p>
          <a:p>
            <a:pPr marL="0" indent="0" algn="r">
              <a:lnSpc>
                <a:spcPct val="170000"/>
              </a:lnSpc>
              <a:buNone/>
            </a:pPr>
            <a:r>
              <a:rPr lang="tr-TR" sz="1400" dirty="0"/>
              <a:t>Turizm Fakültesi</a:t>
            </a:r>
          </a:p>
          <a:p>
            <a:pPr marL="0" indent="0" algn="r">
              <a:lnSpc>
                <a:spcPct val="170000"/>
              </a:lnSpc>
              <a:buNone/>
            </a:pPr>
            <a:r>
              <a:rPr lang="tr-TR" sz="1400" dirty="0"/>
              <a:t>Uygulamalı Bilimler Fakültesi</a:t>
            </a:r>
          </a:p>
          <a:p>
            <a:pPr marL="0" indent="0" algn="r">
              <a:lnSpc>
                <a:spcPct val="170000"/>
              </a:lnSpc>
              <a:buNone/>
            </a:pPr>
            <a:r>
              <a:rPr lang="tr-TR" sz="14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60</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E27743-443D-4DF7-915A-5B32F8FB4325}"/>
              </a:ext>
            </a:extLst>
          </p:cNvPr>
          <p:cNvSpPr>
            <a:spLocks noGrp="1"/>
          </p:cNvSpPr>
          <p:nvPr>
            <p:ph type="title"/>
          </p:nvPr>
        </p:nvSpPr>
        <p:spPr/>
        <p:txBody>
          <a:bodyPr/>
          <a:lstStyle/>
          <a:p>
            <a:pPr algn="ctr"/>
            <a:r>
              <a:rPr lang="tr-TR" dirty="0"/>
              <a:t>KAMPÜSTE TEMASSIZ ÖDEME</a:t>
            </a:r>
          </a:p>
        </p:txBody>
      </p:sp>
      <p:sp>
        <p:nvSpPr>
          <p:cNvPr id="3" name="İçerik Yer Tutucusu 2">
            <a:extLst>
              <a:ext uri="{FF2B5EF4-FFF2-40B4-BE49-F238E27FC236}">
                <a16:creationId xmlns:a16="http://schemas.microsoft.com/office/drawing/2014/main" id="{B6DFF431-2101-4A51-8654-42EDC965F90A}"/>
              </a:ext>
            </a:extLst>
          </p:cNvPr>
          <p:cNvSpPr>
            <a:spLocks noGrp="1"/>
          </p:cNvSpPr>
          <p:nvPr>
            <p:ph idx="1"/>
          </p:nvPr>
        </p:nvSpPr>
        <p:spPr>
          <a:xfrm>
            <a:off x="685800" y="1700784"/>
            <a:ext cx="10820400" cy="4024125"/>
          </a:xfrm>
        </p:spPr>
        <p:txBody>
          <a:bodyPr>
            <a:normAutofit/>
          </a:bodyPr>
          <a:lstStyle/>
          <a:p>
            <a:r>
              <a:rPr lang="tr-TR" b="1" dirty="0">
                <a:solidFill>
                  <a:schemeClr val="accent6">
                    <a:lumMod val="50000"/>
                  </a:schemeClr>
                </a:solidFill>
              </a:rPr>
              <a:t>HALKBANK KAMPÜSTE UYGULAMASI</a:t>
            </a:r>
          </a:p>
          <a:p>
            <a:r>
              <a:rPr lang="tr-TR" dirty="0">
                <a:latin typeface="Candara" panose="020E0502030303020204" pitchFamily="34" charset="0"/>
              </a:rPr>
              <a:t>Mobil uygulama içindeki </a:t>
            </a:r>
            <a:r>
              <a:rPr lang="tr-TR" dirty="0" err="1">
                <a:latin typeface="Candara" panose="020E0502030303020204" pitchFamily="34" charset="0"/>
              </a:rPr>
              <a:t>karekod</a:t>
            </a:r>
            <a:r>
              <a:rPr lang="tr-TR" dirty="0">
                <a:latin typeface="Candara" panose="020E0502030303020204" pitchFamily="34" charset="0"/>
              </a:rPr>
              <a:t> ile kampüs içerisindeki yemekhane, kafeler, kantin, sosyal tesisler gibi noktalarda tüm ödemeler artık tek bir uygulamadan yapılabileceksin.</a:t>
            </a:r>
          </a:p>
          <a:p>
            <a:r>
              <a:rPr lang="tr-TR" dirty="0">
                <a:latin typeface="Candara" panose="020E0502030303020204" pitchFamily="34" charset="0"/>
              </a:rPr>
              <a:t>PAÜ yemekhanelerindeki menüler hakkında bilgi edinme, doluluk oranlarını takip etme, rezervasyon yapabilme gibi olanaklarla birlikte sağlık, kültür, spor ve sanat ile ilgili içerikler, etkinlikler, duyurular, kampüs içi anlık bildirimler de bu uygulama içinde yer alıyor.</a:t>
            </a:r>
          </a:p>
          <a:p>
            <a:r>
              <a:rPr lang="tr-TR" dirty="0">
                <a:latin typeface="Candara" panose="020E0502030303020204" pitchFamily="34" charset="0"/>
              </a:rPr>
              <a:t>Halkbank Kampüste uygulamasının indirilmesi ve Pusula Bilgi Sistemi’nde yer alan aşağıdaki linkten Temassız Ödeme ile ilgili metnin onaylanması ile işlemler otomatik olarak gerçekleştirilecek.</a:t>
            </a:r>
          </a:p>
          <a:p>
            <a:r>
              <a:rPr lang="tr-TR" dirty="0">
                <a:latin typeface="Candara" panose="020E0502030303020204" pitchFamily="34" charset="0"/>
              </a:rPr>
              <a:t>https://pusula.pau.edu.tr/yemekOnay.aspx</a:t>
            </a:r>
          </a:p>
        </p:txBody>
      </p:sp>
      <p:sp>
        <p:nvSpPr>
          <p:cNvPr id="4" name="Slayt Numarası Yer Tutucusu 3">
            <a:extLst>
              <a:ext uri="{FF2B5EF4-FFF2-40B4-BE49-F238E27FC236}">
                <a16:creationId xmlns:a16="http://schemas.microsoft.com/office/drawing/2014/main" id="{3ECD9DA0-1B8F-4E8E-8485-3C353BFCC18A}"/>
              </a:ext>
            </a:extLst>
          </p:cNvPr>
          <p:cNvSpPr>
            <a:spLocks noGrp="1"/>
          </p:cNvSpPr>
          <p:nvPr>
            <p:ph type="sldNum" sz="quarter" idx="12"/>
          </p:nvPr>
        </p:nvSpPr>
        <p:spPr/>
        <p:txBody>
          <a:bodyPr/>
          <a:lstStyle/>
          <a:p>
            <a:fld id="{F302176B-0E47-46AC-8F43-DAB4B8A37D06}" type="slidenum">
              <a:rPr lang="tr-TR" smtClean="0"/>
              <a:pPr/>
              <a:t>61</a:t>
            </a:fld>
            <a:endParaRPr lang="tr-TR"/>
          </a:p>
        </p:txBody>
      </p:sp>
    </p:spTree>
    <p:extLst>
      <p:ext uri="{BB962C8B-B14F-4D97-AF65-F5344CB8AC3E}">
        <p14:creationId xmlns:p14="http://schemas.microsoft.com/office/powerpoint/2010/main" val="4059987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Pamukkale Üniversitesi Kınıklı Yerleşkesi yemekhane binasında öğrenciler için yeşil salon ve beyaz salon olmak üzere iki salonda hizmet verilmektedir. Beyaz ve yeşil salonda önceden rezervasyon yaptırdıysan yemeğini 25 TL’ye yiyebilirsin, eğer rezervasyonun yoksa 50 TL ödemen gerekir.</a:t>
            </a:r>
          </a:p>
          <a:p>
            <a:pPr marL="0" indent="0">
              <a:buNone/>
            </a:pPr>
            <a:r>
              <a:rPr lang="tr-TR" sz="1800" dirty="0"/>
              <a:t>Halkbank Kampüste uygulaması üzerinden rezervasyonu en geç bir önceki gün saat 22.00 saatine kadar alabilirsin. </a:t>
            </a:r>
          </a:p>
          <a:p>
            <a:pPr marL="0" indent="0">
              <a:buNone/>
            </a:pPr>
            <a:endParaRPr lang="tr-TR" sz="1800" b="1" dirty="0"/>
          </a:p>
          <a:p>
            <a:pPr marL="0" indent="0">
              <a:buNone/>
            </a:pPr>
            <a:endParaRPr lang="tr-TR" sz="1800" b="1" dirty="0"/>
          </a:p>
          <a:p>
            <a:pPr marL="0" indent="0">
              <a:buNone/>
            </a:pPr>
            <a:endParaRPr lang="tr-TR" sz="1800" b="1" dirty="0"/>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62</a:t>
            </a:fld>
            <a:endParaRPr lang="tr-TR"/>
          </a:p>
        </p:txBody>
      </p:sp>
      <p:pic>
        <p:nvPicPr>
          <p:cNvPr id="4" name="Resim 3"/>
          <p:cNvPicPr>
            <a:picLocks noChangeAspect="1"/>
          </p:cNvPicPr>
          <p:nvPr/>
        </p:nvPicPr>
        <p:blipFill>
          <a:blip r:embed="rId2"/>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64</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65</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3804264" y="1940717"/>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3804265" y="1520148"/>
            <a:ext cx="2477664"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66</a:t>
            </a:fld>
            <a:endParaRPr lang="tr-T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4"/>
          <a:stretch>
            <a:fillRect/>
          </a:stretch>
        </p:blipFill>
        <p:spPr>
          <a:xfrm>
            <a:off x="7546594" y="4086824"/>
            <a:ext cx="2771706" cy="195002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7726681" y="1520148"/>
            <a:ext cx="2103120"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264" y="4162274"/>
            <a:ext cx="2556000" cy="1950022"/>
          </a:xfrm>
          <a:prstGeom prst="rect">
            <a:avLst/>
          </a:prstGeom>
        </p:spPr>
      </p:pic>
      <p:pic>
        <p:nvPicPr>
          <p:cNvPr id="15" name="Resi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6300" y="194071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67</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68</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69</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893100"/>
          </a:xfrm>
          <a:prstGeom prst="rect">
            <a:avLst/>
          </a:prstGeom>
          <a:noFill/>
        </p:spPr>
        <p:txBody>
          <a:bodyPr wrap="square" rtlCol="0">
            <a:spAutoFit/>
          </a:bodyPr>
          <a:lstStyle/>
          <a:p>
            <a:pPr algn="just"/>
            <a:r>
              <a:rPr lang="tr-TR" sz="1400" dirty="0"/>
              <a:t>Daha yeşil bir yerleşke ve sürdürülebilir çevre adına Pamukkale Üniversitesi olarak yerleşkemiz içerisinde iki noktaya “Mobil Atık Getirme Ünitesi” yerleştirilmiştir. İlki Merkez Yemekhane önü diğeri ise üniversite hastanemizin poliklinikler</a:t>
            </a:r>
          </a:p>
          <a:p>
            <a:pPr algn="just"/>
            <a:r>
              <a:rPr lang="tr-TR" sz="1400" dirty="0"/>
              <a:t>bölgesine konumlandırılmıştır.</a:t>
            </a:r>
          </a:p>
          <a:p>
            <a:pPr algn="just"/>
            <a:endParaRPr lang="tr-TR" sz="1400" dirty="0"/>
          </a:p>
          <a:p>
            <a:pPr algn="just"/>
            <a:r>
              <a:rPr lang="tr-TR" sz="1400" dirty="0"/>
              <a:t>Ayrıca 22 ayrı noktaya yerleştirilen</a:t>
            </a:r>
          </a:p>
          <a:p>
            <a:pPr algn="just"/>
            <a:r>
              <a:rPr lang="tr-TR" sz="1400" dirty="0"/>
              <a:t>yıpranma ve aşınmaya karşı dayanıklı, yüzde yüz</a:t>
            </a:r>
          </a:p>
          <a:p>
            <a:pPr algn="just"/>
            <a:r>
              <a:rPr lang="tr-TR" sz="1400" dirty="0"/>
              <a:t>sızdırmazlık özelliğine sahip 2 bin 200 litre kapasiteli</a:t>
            </a:r>
          </a:p>
          <a:p>
            <a:pPr algn="just"/>
            <a:r>
              <a:rPr lang="tr-TR" sz="1400" dirty="0"/>
              <a:t>hidrolik sistem yeraltı çöp konteynerleri ile kötü koku ve görüntü kirliliğinin önüne geçilmesi planlanmıştır.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70</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71</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11907" y="952321"/>
            <a:ext cx="5422526" cy="646331"/>
          </a:xfrm>
          <a:prstGeom prst="rect">
            <a:avLst/>
          </a:prstGeom>
        </p:spPr>
        <p:txBody>
          <a:bodyPr wrap="square">
            <a:spAutoFit/>
          </a:bodyPr>
          <a:lstStyle/>
          <a:p>
            <a:r>
              <a:rPr lang="tr-TR" dirty="0"/>
              <a:t>ÖĞRENCİ KATILIMI</a:t>
            </a:r>
            <a:br>
              <a:rPr lang="tr-TR" dirty="0"/>
            </a:br>
            <a:r>
              <a:rPr lang="tr-TR" i="1" dirty="0"/>
              <a:t>«ÖNEMLİ, EŞİT VE SORUMLU OYUNCULAR»</a:t>
            </a:r>
            <a:endParaRPr lang="tr-TR" dirty="0"/>
          </a:p>
        </p:txBody>
      </p:sp>
      <p:pic>
        <p:nvPicPr>
          <p:cNvPr id="6" name="Resim 5">
            <a:extLst>
              <a:ext uri="{FF2B5EF4-FFF2-40B4-BE49-F238E27FC236}">
                <a16:creationId xmlns:a16="http://schemas.microsoft.com/office/drawing/2014/main" id="{08614772-7BC3-4FEC-99C3-DEE3A7D53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79" y="2655815"/>
            <a:ext cx="6003121" cy="4202185"/>
          </a:xfrm>
          <a:prstGeom prst="rect">
            <a:avLst/>
          </a:prstGeom>
        </p:spPr>
      </p:pic>
      <p:sp>
        <p:nvSpPr>
          <p:cNvPr id="9" name="Dikdörtgen 8"/>
          <p:cNvSpPr/>
          <p:nvPr/>
        </p:nvSpPr>
        <p:spPr>
          <a:xfrm>
            <a:off x="491939" y="1735596"/>
            <a:ext cx="10542494" cy="1338828"/>
          </a:xfrm>
          <a:prstGeom prst="rect">
            <a:avLst/>
          </a:prstGeom>
        </p:spPr>
        <p:txBody>
          <a:bodyPr wrap="square">
            <a:spAutoFit/>
          </a:bodyPr>
          <a:lstStyle/>
          <a:p>
            <a:pPr lvl="0">
              <a:lnSpc>
                <a:spcPct val="150000"/>
              </a:lnSpc>
            </a:pPr>
            <a:r>
              <a:rPr lang="tr-TR" dirty="0">
                <a:solidFill>
                  <a:prstClr val="black"/>
                </a:solidFill>
              </a:rPr>
              <a:t>Aktif öğrenci </a:t>
            </a:r>
            <a:r>
              <a:rPr lang="tr-TR" dirty="0">
                <a:solidFill>
                  <a:prstClr val="black"/>
                </a:solidFill>
                <a:sym typeface="Wingdings" panose="05000000000000000000" pitchFamily="2" charset="2"/>
              </a:rPr>
              <a:t></a:t>
            </a:r>
            <a:r>
              <a:rPr lang="tr-TR" dirty="0">
                <a:solidFill>
                  <a:prstClr val="black"/>
                </a:solidFill>
              </a:rPr>
              <a:t> “çalışmaya önemli ölçüde zaman harcayan, yerleşkede vakit geçiren, öğrenci organizasyonlarına aktif katılan, öğrenciler ve biriminin diğer personelleri ile sık sık etkileşime giren kişi”</a:t>
            </a:r>
          </a:p>
        </p:txBody>
      </p:sp>
      <p:sp>
        <p:nvSpPr>
          <p:cNvPr id="10" name="İçerik Yer Tutucusu 2">
            <a:extLst>
              <a:ext uri="{FF2B5EF4-FFF2-40B4-BE49-F238E27FC236}">
                <a16:creationId xmlns:a16="http://schemas.microsoft.com/office/drawing/2014/main" id="{B0ECB63A-2229-4633-B5B3-EE04A05196D8}"/>
              </a:ext>
            </a:extLst>
          </p:cNvPr>
          <p:cNvSpPr txBox="1">
            <a:spLocks/>
          </p:cNvSpPr>
          <p:nvPr/>
        </p:nvSpPr>
        <p:spPr>
          <a:xfrm>
            <a:off x="1014748" y="3582300"/>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Sürekli Öğrenme ve Gelişim</a:t>
            </a:r>
          </a:p>
          <a:p>
            <a:pPr marL="285750" indent="-285750">
              <a:lnSpc>
                <a:spcPct val="150000"/>
              </a:lnSpc>
              <a:buFont typeface="Wingdings" panose="05000000000000000000" pitchFamily="2" charset="2"/>
              <a:buChar char="ü"/>
            </a:pPr>
            <a:r>
              <a:rPr lang="tr-TR" dirty="0"/>
              <a:t>Aidiyet ve Motivasyon</a:t>
            </a:r>
          </a:p>
          <a:p>
            <a:pPr marL="285750" indent="-285750">
              <a:lnSpc>
                <a:spcPct val="150000"/>
              </a:lnSpc>
              <a:buFont typeface="Wingdings" panose="05000000000000000000" pitchFamily="2" charset="2"/>
              <a:buChar char="ü"/>
            </a:pPr>
            <a:r>
              <a:rPr lang="tr-TR" dirty="0"/>
              <a:t>Farklı Deneyimler</a:t>
            </a:r>
          </a:p>
          <a:p>
            <a:pPr marL="285750" indent="-285750">
              <a:lnSpc>
                <a:spcPct val="150000"/>
              </a:lnSpc>
              <a:buFont typeface="Wingdings" panose="05000000000000000000" pitchFamily="2" charset="2"/>
              <a:buChar char="ü"/>
            </a:pPr>
            <a:r>
              <a:rPr lang="tr-TR" dirty="0"/>
              <a:t>Problem Çözme</a:t>
            </a:r>
          </a:p>
          <a:p>
            <a:pPr marL="285750" indent="-285750">
              <a:lnSpc>
                <a:spcPct val="150000"/>
              </a:lnSpc>
              <a:buFont typeface="Wingdings" panose="05000000000000000000" pitchFamily="2" charset="2"/>
              <a:buChar char="ü"/>
            </a:pPr>
            <a:r>
              <a:rPr lang="tr-TR" dirty="0"/>
              <a:t>Sorumluluk</a:t>
            </a:r>
          </a:p>
          <a:p>
            <a:pPr marL="285750" indent="-285750">
              <a:lnSpc>
                <a:spcPct val="150000"/>
              </a:lnSpc>
              <a:buFont typeface="Wingdings" panose="05000000000000000000" pitchFamily="2" charset="2"/>
              <a:buChar char="ü"/>
            </a:pPr>
            <a:r>
              <a:rPr lang="tr-TR" dirty="0"/>
              <a:t>Gönüllülük</a:t>
            </a:r>
          </a:p>
        </p:txBody>
      </p:sp>
      <p:sp>
        <p:nvSpPr>
          <p:cNvPr id="3" name="Dikdörtgen 2"/>
          <p:cNvSpPr/>
          <p:nvPr/>
        </p:nvSpPr>
        <p:spPr>
          <a:xfrm>
            <a:off x="6113928" y="173256"/>
            <a:ext cx="4992221" cy="646331"/>
          </a:xfrm>
          <a:prstGeom prst="rect">
            <a:avLst/>
          </a:prstGeom>
        </p:spPr>
        <p:txBody>
          <a:bodyPr wrap="square">
            <a:spAutoFit/>
          </a:bodyPr>
          <a:lstStyle/>
          <a:p>
            <a:pPr algn="just"/>
            <a:r>
              <a:rPr lang="tr-TR" b="1" dirty="0">
                <a:solidFill>
                  <a:srgbClr val="212529"/>
                </a:solidFill>
                <a:latin typeface="inherit"/>
              </a:rPr>
              <a:t>Kalite Yönetimi ve Veri Değerlendirme Uygulama ve Araştırma Merkezi (KAVDEM) </a:t>
            </a:r>
            <a:endParaRPr lang="tr-TR" b="1" i="0" dirty="0">
              <a:solidFill>
                <a:srgbClr val="212529"/>
              </a:solidFill>
              <a:effectLst/>
              <a:latin typeface="Roboto"/>
            </a:endParaRPr>
          </a:p>
        </p:txBody>
      </p:sp>
    </p:spTree>
    <p:extLst>
      <p:ext uri="{BB962C8B-B14F-4D97-AF65-F5344CB8AC3E}">
        <p14:creationId xmlns:p14="http://schemas.microsoft.com/office/powerpoint/2010/main" val="936222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214804" y="1100102"/>
            <a:ext cx="6979669" cy="369332"/>
          </a:xfrm>
          <a:prstGeom prst="rect">
            <a:avLst/>
          </a:prstGeom>
        </p:spPr>
        <p:txBody>
          <a:bodyPr wrap="square">
            <a:spAutoFit/>
          </a:bodyPr>
          <a:lstStyle/>
          <a:p>
            <a:r>
              <a:rPr lang="tr-TR" b="1" dirty="0"/>
              <a:t>YÜKSEKÖĞRETİMDE KALİTE GÜVENCE SİSTEMİNİN HEDEFİ</a:t>
            </a:r>
            <a:endParaRPr lang="tr-TR" dirty="0"/>
          </a:p>
        </p:txBody>
      </p:sp>
      <p:pic>
        <p:nvPicPr>
          <p:cNvPr id="2" name="Resim 1"/>
          <p:cNvPicPr>
            <a:picLocks noChangeAspect="1"/>
          </p:cNvPicPr>
          <p:nvPr/>
        </p:nvPicPr>
        <p:blipFill rotWithShape="1">
          <a:blip r:embed="rId2"/>
          <a:srcRect l="209" r="429"/>
          <a:stretch/>
        </p:blipFill>
        <p:spPr>
          <a:xfrm>
            <a:off x="790144" y="1469434"/>
            <a:ext cx="8732548" cy="3712166"/>
          </a:xfrm>
          <a:prstGeom prst="rect">
            <a:avLst/>
          </a:prstGeom>
        </p:spPr>
      </p:pic>
      <p:sp>
        <p:nvSpPr>
          <p:cNvPr id="4" name="Dikdörtgen 3"/>
          <p:cNvSpPr/>
          <p:nvPr/>
        </p:nvSpPr>
        <p:spPr>
          <a:xfrm>
            <a:off x="4214804" y="4673769"/>
            <a:ext cx="7758546" cy="1754326"/>
          </a:xfrm>
          <a:prstGeom prst="rect">
            <a:avLst/>
          </a:prstGeom>
        </p:spPr>
        <p:txBody>
          <a:bodyPr wrap="square">
            <a:spAutoFit/>
          </a:bodyPr>
          <a:lstStyle/>
          <a:p>
            <a:r>
              <a:rPr lang="tr-TR" dirty="0">
                <a:solidFill>
                  <a:srgbClr val="000000"/>
                </a:solidFill>
                <a:latin typeface="Arial-BoldMT"/>
              </a:rPr>
              <a:t>Yükseköğretim kurumlarında kalite güvence sisteminin en önemli boyutu; öğrencilerin hedeflenen yeterliliklere ulaşabilmesinin güvence altına alınmasıdır. </a:t>
            </a:r>
          </a:p>
          <a:p>
            <a:endParaRPr lang="tr-TR" b="1" dirty="0">
              <a:solidFill>
                <a:srgbClr val="000000"/>
              </a:solidFill>
              <a:latin typeface="Arial-BoldMT"/>
            </a:endParaRPr>
          </a:p>
          <a:p>
            <a:r>
              <a:rPr lang="tr-TR" dirty="0">
                <a:solidFill>
                  <a:srgbClr val="000000"/>
                </a:solidFill>
                <a:latin typeface="Arial-BoldMT"/>
              </a:rPr>
              <a:t>Bu nedenle öğrenciler </a:t>
            </a:r>
            <a:r>
              <a:rPr lang="tr-TR" dirty="0">
                <a:solidFill>
                  <a:srgbClr val="000000"/>
                </a:solidFill>
                <a:latin typeface="ArialMT"/>
              </a:rPr>
              <a:t>yükseköğretimde kalite güvencesi süreçlerinin en önemli paydaşlarından birisi olup süreçlere katılımı beklenmektedir.</a:t>
            </a:r>
          </a:p>
        </p:txBody>
      </p:sp>
    </p:spTree>
    <p:extLst>
      <p:ext uri="{BB962C8B-B14F-4D97-AF65-F5344CB8AC3E}">
        <p14:creationId xmlns:p14="http://schemas.microsoft.com/office/powerpoint/2010/main" val="2551876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74</a:t>
            </a:fld>
            <a:endParaRPr lang="tr-TR" dirty="0"/>
          </a:p>
        </p:txBody>
      </p:sp>
      <p:sp>
        <p:nvSpPr>
          <p:cNvPr id="3" name="Dikdörtgen 2"/>
          <p:cNvSpPr/>
          <p:nvPr/>
        </p:nvSpPr>
        <p:spPr>
          <a:xfrm>
            <a:off x="5168701" y="729972"/>
            <a:ext cx="5665695" cy="584775"/>
          </a:xfrm>
          <a:prstGeom prst="rect">
            <a:avLst/>
          </a:prstGeom>
        </p:spPr>
        <p:txBody>
          <a:bodyPr wrap="square">
            <a:spAutoFit/>
          </a:bodyPr>
          <a:lstStyle/>
          <a:p>
            <a:r>
              <a:rPr lang="tr-TR" sz="3200" dirty="0"/>
              <a:t>ÖĞRENCİ KATILIMI NASIL?</a:t>
            </a:r>
          </a:p>
        </p:txBody>
      </p:sp>
      <p:pic>
        <p:nvPicPr>
          <p:cNvPr id="4" name="Resim 3">
            <a:extLst>
              <a:ext uri="{FF2B5EF4-FFF2-40B4-BE49-F238E27FC236}">
                <a16:creationId xmlns:a16="http://schemas.microsoft.com/office/drawing/2014/main" id="{D855472F-857F-49A7-BDA3-3795F38146B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28" t="12718" r="4615" b="9333"/>
          <a:stretch/>
        </p:blipFill>
        <p:spPr>
          <a:xfrm>
            <a:off x="5607161" y="1314747"/>
            <a:ext cx="5137299" cy="4436758"/>
          </a:xfrm>
          <a:prstGeom prst="rect">
            <a:avLst/>
          </a:prstGeom>
        </p:spPr>
      </p:pic>
      <p:sp>
        <p:nvSpPr>
          <p:cNvPr id="5" name="İçerik Yer Tutucusu 2">
            <a:extLst>
              <a:ext uri="{FF2B5EF4-FFF2-40B4-BE49-F238E27FC236}">
                <a16:creationId xmlns:a16="http://schemas.microsoft.com/office/drawing/2014/main" id="{14FF0742-3D5F-4D18-B5B2-C7614CE2418E}"/>
              </a:ext>
            </a:extLst>
          </p:cNvPr>
          <p:cNvSpPr txBox="1">
            <a:spLocks/>
          </p:cNvSpPr>
          <p:nvPr/>
        </p:nvSpPr>
        <p:spPr>
          <a:xfrm>
            <a:off x="696491" y="1835078"/>
            <a:ext cx="5099180" cy="43898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Fakülte/Bölüm Program Değerlendirme Komiteleri</a:t>
            </a:r>
          </a:p>
          <a:p>
            <a:pPr marL="285750" indent="-285750">
              <a:lnSpc>
                <a:spcPct val="150000"/>
              </a:lnSpc>
              <a:buFont typeface="Wingdings" panose="05000000000000000000" pitchFamily="2" charset="2"/>
              <a:buChar char="ü"/>
            </a:pPr>
            <a:r>
              <a:rPr lang="tr-TR" dirty="0"/>
              <a:t>Fakülte/Bölüm Kurulları</a:t>
            </a:r>
          </a:p>
          <a:p>
            <a:pPr marL="285750" indent="-285750">
              <a:lnSpc>
                <a:spcPct val="150000"/>
              </a:lnSpc>
              <a:buFont typeface="Wingdings" panose="05000000000000000000" pitchFamily="2" charset="2"/>
              <a:buChar char="ü"/>
            </a:pPr>
            <a:r>
              <a:rPr lang="tr-TR" dirty="0"/>
              <a:t>Bölüm Danışma Kurulları</a:t>
            </a:r>
          </a:p>
          <a:p>
            <a:pPr marL="285750" indent="-285750">
              <a:lnSpc>
                <a:spcPct val="150000"/>
              </a:lnSpc>
              <a:buFont typeface="Wingdings" panose="05000000000000000000" pitchFamily="2" charset="2"/>
              <a:buChar char="ü"/>
            </a:pPr>
            <a:r>
              <a:rPr lang="tr-TR" dirty="0"/>
              <a:t>Kalite Komisyonu Öğrenci Temsilcisi</a:t>
            </a:r>
          </a:p>
          <a:p>
            <a:pPr marL="285750" indent="-285750">
              <a:lnSpc>
                <a:spcPct val="150000"/>
              </a:lnSpc>
              <a:buFont typeface="Wingdings" panose="05000000000000000000" pitchFamily="2" charset="2"/>
              <a:buChar char="ü"/>
            </a:pPr>
            <a:r>
              <a:rPr lang="tr-TR" dirty="0"/>
              <a:t>Birim </a:t>
            </a:r>
            <a:r>
              <a:rPr lang="tr-TR"/>
              <a:t>Kalite Komiteleri</a:t>
            </a:r>
            <a:endParaRPr lang="tr-TR" dirty="0"/>
          </a:p>
        </p:txBody>
      </p:sp>
      <p:sp>
        <p:nvSpPr>
          <p:cNvPr id="6" name="Dikdörtgen 5">
            <a:extLst>
              <a:ext uri="{FF2B5EF4-FFF2-40B4-BE49-F238E27FC236}">
                <a16:creationId xmlns:a16="http://schemas.microsoft.com/office/drawing/2014/main" id="{C46E597D-9729-4BEF-A597-794BF338C76E}"/>
              </a:ext>
            </a:extLst>
          </p:cNvPr>
          <p:cNvSpPr/>
          <p:nvPr/>
        </p:nvSpPr>
        <p:spPr>
          <a:xfrm>
            <a:off x="8134618" y="5566839"/>
            <a:ext cx="2699778" cy="369332"/>
          </a:xfrm>
          <a:prstGeom prst="rect">
            <a:avLst/>
          </a:prstGeom>
        </p:spPr>
        <p:txBody>
          <a:bodyPr wrap="none">
            <a:spAutoFit/>
          </a:bodyPr>
          <a:lstStyle/>
          <a:p>
            <a:r>
              <a:rPr lang="tr-TR" i="1" dirty="0"/>
              <a:t>«ÖĞRENCİ HER YERDE»</a:t>
            </a:r>
            <a:endParaRPr lang="tr-TR" dirty="0"/>
          </a:p>
        </p:txBody>
      </p:sp>
    </p:spTree>
    <p:extLst>
      <p:ext uri="{BB962C8B-B14F-4D97-AF65-F5344CB8AC3E}">
        <p14:creationId xmlns:p14="http://schemas.microsoft.com/office/powerpoint/2010/main" val="707387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75</a:t>
            </a:fld>
            <a:endParaRPr lang="tr-TR"/>
          </a:p>
        </p:txBody>
      </p:sp>
      <p:sp>
        <p:nvSpPr>
          <p:cNvPr id="3" name="Unvan 1">
            <a:extLst>
              <a:ext uri="{FF2B5EF4-FFF2-40B4-BE49-F238E27FC236}">
                <a16:creationId xmlns:a16="http://schemas.microsoft.com/office/drawing/2014/main" id="{1A910938-AAC9-4ADC-AB4E-AA48621F1E10}"/>
              </a:ext>
            </a:extLst>
          </p:cNvPr>
          <p:cNvSpPr txBox="1">
            <a:spLocks/>
          </p:cNvSpPr>
          <p:nvPr/>
        </p:nvSpPr>
        <p:spPr>
          <a:xfrm>
            <a:off x="2792963" y="61228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a:t>ANKETLER</a:t>
            </a:r>
            <a:endParaRPr lang="tr-TR" dirty="0"/>
          </a:p>
        </p:txBody>
      </p:sp>
      <p:sp>
        <p:nvSpPr>
          <p:cNvPr id="4" name="İçerik Yer Tutucusu 2">
            <a:extLst>
              <a:ext uri="{FF2B5EF4-FFF2-40B4-BE49-F238E27FC236}">
                <a16:creationId xmlns:a16="http://schemas.microsoft.com/office/drawing/2014/main" id="{48DA286B-7AF5-46C7-8C80-0032C1DB2BB7}"/>
              </a:ext>
            </a:extLst>
          </p:cNvPr>
          <p:cNvSpPr txBox="1">
            <a:spLocks/>
          </p:cNvSpPr>
          <p:nvPr/>
        </p:nvSpPr>
        <p:spPr>
          <a:xfrm>
            <a:off x="685800" y="2054601"/>
            <a:ext cx="5257800" cy="40241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tr-TR"/>
              <a:t>PUSULA Bilgi Sistemi</a:t>
            </a:r>
          </a:p>
          <a:p>
            <a:pPr lvl="1">
              <a:lnSpc>
                <a:spcPct val="200000"/>
              </a:lnSpc>
              <a:buFont typeface="Wingdings" panose="05000000000000000000" pitchFamily="2" charset="2"/>
              <a:buChar char="ü"/>
            </a:pPr>
            <a:r>
              <a:rPr lang="tr-TR"/>
              <a:t>DERS DEĞERLENDİRME ANKETLERİ</a:t>
            </a:r>
          </a:p>
          <a:p>
            <a:pPr lvl="1">
              <a:lnSpc>
                <a:spcPct val="200000"/>
              </a:lnSpc>
              <a:buFont typeface="Wingdings" panose="05000000000000000000" pitchFamily="2" charset="2"/>
              <a:buChar char="ü"/>
            </a:pPr>
            <a:r>
              <a:rPr lang="tr-TR"/>
              <a:t>DERS KAZANIMLARI ANKETİ</a:t>
            </a:r>
          </a:p>
          <a:p>
            <a:pPr lvl="1">
              <a:lnSpc>
                <a:spcPct val="200000"/>
              </a:lnSpc>
              <a:buFont typeface="Wingdings" panose="05000000000000000000" pitchFamily="2" charset="2"/>
              <a:buChar char="ü"/>
            </a:pPr>
            <a:r>
              <a:rPr lang="tr-TR"/>
              <a:t>PROGRAM YETERLİLİKLERİ ANKETİ</a:t>
            </a:r>
          </a:p>
          <a:p>
            <a:pPr lvl="1">
              <a:lnSpc>
                <a:spcPct val="200000"/>
              </a:lnSpc>
              <a:buFont typeface="Wingdings" panose="05000000000000000000" pitchFamily="2" charset="2"/>
              <a:buChar char="ü"/>
            </a:pPr>
            <a:r>
              <a:rPr lang="tr-TR"/>
              <a:t>AKTS İŞ YÜKÜ ANKETİ</a:t>
            </a:r>
          </a:p>
          <a:p>
            <a:pPr>
              <a:lnSpc>
                <a:spcPct val="200000"/>
              </a:lnSpc>
              <a:buFont typeface="Wingdings" panose="05000000000000000000" pitchFamily="2" charset="2"/>
              <a:buChar char="Ø"/>
            </a:pPr>
            <a:r>
              <a:rPr lang="tr-TR"/>
              <a:t>ÖZDEĞERLENDİRME ANKETİ (YILLIK)</a:t>
            </a:r>
            <a:endParaRPr lang="tr-TR" dirty="0"/>
          </a:p>
        </p:txBody>
      </p:sp>
      <p:sp>
        <p:nvSpPr>
          <p:cNvPr id="5" name="İçerik Yer Tutucusu 2">
            <a:extLst>
              <a:ext uri="{FF2B5EF4-FFF2-40B4-BE49-F238E27FC236}">
                <a16:creationId xmlns:a16="http://schemas.microsoft.com/office/drawing/2014/main" id="{F9629CB4-678F-4B45-AD00-E08744BDE31B}"/>
              </a:ext>
            </a:extLst>
          </p:cNvPr>
          <p:cNvSpPr txBox="1">
            <a:spLocks/>
          </p:cNvSpPr>
          <p:nvPr/>
        </p:nvSpPr>
        <p:spPr>
          <a:xfrm>
            <a:off x="6380583" y="1746113"/>
            <a:ext cx="52578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200000"/>
              </a:lnSpc>
              <a:buNone/>
            </a:pPr>
            <a:r>
              <a:rPr lang="tr-TR" dirty="0"/>
              <a:t>Aldığınız eğitim ve hizmetlerin kalitesini iyileştirmek, Üniversitemizin sürekli gelişimini sağlamak amacıyla görüşleriniz bizim için değerli…</a:t>
            </a:r>
          </a:p>
        </p:txBody>
      </p:sp>
      <p:pic>
        <p:nvPicPr>
          <p:cNvPr id="6" name="Resim 5">
            <a:extLst>
              <a:ext uri="{FF2B5EF4-FFF2-40B4-BE49-F238E27FC236}">
                <a16:creationId xmlns:a16="http://schemas.microsoft.com/office/drawing/2014/main" id="{1A128F04-80F2-40C3-AB4E-CB20F5E921A8}"/>
              </a:ext>
            </a:extLst>
          </p:cNvPr>
          <p:cNvPicPr>
            <a:picLocks noChangeAspect="1"/>
          </p:cNvPicPr>
          <p:nvPr/>
        </p:nvPicPr>
        <p:blipFill>
          <a:blip r:embed="rId3" cstate="print">
            <a:clrChange>
              <a:clrFrom>
                <a:srgbClr val="D6E7FB"/>
              </a:clrFrom>
              <a:clrTo>
                <a:srgbClr val="D6E7FB">
                  <a:alpha val="0"/>
                </a:srgbClr>
              </a:clrTo>
            </a:clrChange>
            <a:extLst>
              <a:ext uri="{28A0092B-C50C-407E-A947-70E740481C1C}">
                <a14:useLocalDpi xmlns:a14="http://schemas.microsoft.com/office/drawing/2010/main" val="0"/>
              </a:ext>
            </a:extLst>
          </a:blip>
          <a:stretch>
            <a:fillRect/>
          </a:stretch>
        </p:blipFill>
        <p:spPr>
          <a:xfrm>
            <a:off x="8415705" y="3724390"/>
            <a:ext cx="3659661" cy="3659661"/>
          </a:xfrm>
          <a:prstGeom prst="rect">
            <a:avLst/>
          </a:prstGeom>
        </p:spPr>
      </p:pic>
    </p:spTree>
    <p:extLst>
      <p:ext uri="{BB962C8B-B14F-4D97-AF65-F5344CB8AC3E}">
        <p14:creationId xmlns:p14="http://schemas.microsoft.com/office/powerpoint/2010/main" val="11487319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76</a:t>
            </a:fld>
            <a:endParaRPr lang="tr-TR"/>
          </a:p>
        </p:txBody>
      </p:sp>
      <p:sp>
        <p:nvSpPr>
          <p:cNvPr id="3" name="Unvan 1">
            <a:extLst>
              <a:ext uri="{FF2B5EF4-FFF2-40B4-BE49-F238E27FC236}">
                <a16:creationId xmlns:a16="http://schemas.microsoft.com/office/drawing/2014/main" id="{3587D680-CFB6-4DE9-8B8D-2086C5DFA270}"/>
              </a:ext>
            </a:extLst>
          </p:cNvPr>
          <p:cNvSpPr txBox="1">
            <a:spLocks/>
          </p:cNvSpPr>
          <p:nvPr/>
        </p:nvSpPr>
        <p:spPr>
          <a:xfrm>
            <a:off x="2599764" y="47717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a:t>GENEL BİLDİRİM(ÖNERİ) SİSTEMİ</a:t>
            </a:r>
          </a:p>
        </p:txBody>
      </p:sp>
      <p:pic>
        <p:nvPicPr>
          <p:cNvPr id="4" name="Resim 3"/>
          <p:cNvPicPr>
            <a:picLocks noChangeAspect="1"/>
          </p:cNvPicPr>
          <p:nvPr/>
        </p:nvPicPr>
        <p:blipFill>
          <a:blip r:embed="rId2"/>
          <a:stretch>
            <a:fillRect/>
          </a:stretch>
        </p:blipFill>
        <p:spPr>
          <a:xfrm>
            <a:off x="251928" y="1424276"/>
            <a:ext cx="4154840" cy="3185046"/>
          </a:xfrm>
          <a:prstGeom prst="rect">
            <a:avLst/>
          </a:prstGeom>
        </p:spPr>
      </p:pic>
      <p:pic>
        <p:nvPicPr>
          <p:cNvPr id="5" name="Resim 4"/>
          <p:cNvPicPr>
            <a:picLocks noChangeAspect="1"/>
          </p:cNvPicPr>
          <p:nvPr/>
        </p:nvPicPr>
        <p:blipFill>
          <a:blip r:embed="rId3"/>
          <a:stretch>
            <a:fillRect/>
          </a:stretch>
        </p:blipFill>
        <p:spPr>
          <a:xfrm>
            <a:off x="5136812" y="1358767"/>
            <a:ext cx="6875851" cy="5175250"/>
          </a:xfrm>
          <a:prstGeom prst="rect">
            <a:avLst/>
          </a:prstGeom>
        </p:spPr>
      </p:pic>
      <p:sp>
        <p:nvSpPr>
          <p:cNvPr id="6" name="İçerik Yer Tutucusu 2">
            <a:extLst>
              <a:ext uri="{FF2B5EF4-FFF2-40B4-BE49-F238E27FC236}">
                <a16:creationId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a:t>Üniversitede yaşadığınız deneyimlere yönelik istek, memnuniyet, öneri ya da şikayetlerinizi paylaşabilirsiniz…</a:t>
            </a:r>
          </a:p>
          <a:p>
            <a:pPr marL="0" indent="0">
              <a:buFont typeface="Arial" panose="020B0604020202020204" pitchFamily="34" charset="0"/>
              <a:buNone/>
            </a:pPr>
            <a:r>
              <a:rPr lang="tr-TR">
                <a:hlinkClick r:id="rId4"/>
              </a:rPr>
              <a:t>Genel Bildirim Sistemi</a:t>
            </a:r>
            <a:endParaRPr lang="tr-TR" dirty="0"/>
          </a:p>
        </p:txBody>
      </p:sp>
    </p:spTree>
    <p:extLst>
      <p:ext uri="{BB962C8B-B14F-4D97-AF65-F5344CB8AC3E}">
        <p14:creationId xmlns:p14="http://schemas.microsoft.com/office/powerpoint/2010/main" val="18351787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a:t>MESLEK YÜKSEKOKULU İLE İLGİLİ BİLGİLER</a:t>
            </a:r>
          </a:p>
        </p:txBody>
      </p:sp>
    </p:spTree>
    <p:extLst>
      <p:ext uri="{BB962C8B-B14F-4D97-AF65-F5344CB8AC3E}">
        <p14:creationId xmlns:p14="http://schemas.microsoft.com/office/powerpoint/2010/main" val="21805570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78</a:t>
            </a:fld>
            <a:endParaRPr lang="tr-TR"/>
          </a:p>
        </p:txBody>
      </p:sp>
      <p:sp>
        <p:nvSpPr>
          <p:cNvPr id="5" name="Başlık 2"/>
          <p:cNvSpPr txBox="1">
            <a:spLocks/>
          </p:cNvSpPr>
          <p:nvPr/>
        </p:nvSpPr>
        <p:spPr>
          <a:xfrm>
            <a:off x="1180012" y="2854430"/>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Çameli meslek yüksekokulu</a:t>
            </a:r>
          </a:p>
        </p:txBody>
      </p:sp>
    </p:spTree>
    <p:extLst>
      <p:ext uri="{BB962C8B-B14F-4D97-AF65-F5344CB8AC3E}">
        <p14:creationId xmlns:p14="http://schemas.microsoft.com/office/powerpoint/2010/main" val="7923855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865994" y="1365504"/>
            <a:ext cx="10659871" cy="574040"/>
          </a:xfrm>
        </p:spPr>
        <p:txBody>
          <a:bodyPr>
            <a:normAutofit fontScale="90000"/>
          </a:bodyPr>
          <a:lstStyle/>
          <a:p>
            <a:r>
              <a:rPr lang="tr-TR" sz="3600" b="1" i="1" dirty="0"/>
              <a:t>MESLEK YÜKSEKOKULU YÖNETİMİ</a:t>
            </a:r>
          </a:p>
        </p:txBody>
      </p:sp>
      <p:sp>
        <p:nvSpPr>
          <p:cNvPr id="2" name="İçerik Yer Tutucusu 1"/>
          <p:cNvSpPr>
            <a:spLocks noGrp="1"/>
          </p:cNvSpPr>
          <p:nvPr>
            <p:ph idx="1"/>
          </p:nvPr>
        </p:nvSpPr>
        <p:spPr>
          <a:xfrm>
            <a:off x="1143000" y="2558923"/>
            <a:ext cx="10376153" cy="4018915"/>
          </a:xfrm>
        </p:spPr>
        <p:txBody>
          <a:bodyPr>
            <a:normAutofit/>
          </a:bodyPr>
          <a:lstStyle/>
          <a:p>
            <a:pPr marL="0" indent="0" algn="ctr">
              <a:buNone/>
            </a:pPr>
            <a:endParaRPr lang="tr-TR" sz="2400" b="1" dirty="0"/>
          </a:p>
          <a:p>
            <a:pPr marL="0" indent="0" algn="ctr">
              <a:buNone/>
            </a:pPr>
            <a:r>
              <a:rPr lang="tr-TR" sz="2400" b="1" dirty="0"/>
              <a:t>Müdür:</a:t>
            </a:r>
            <a:r>
              <a:rPr lang="tr-TR" sz="2400" dirty="0"/>
              <a:t> Öğr. Gör. Recep ÇAKIR</a:t>
            </a:r>
            <a:endParaRPr lang="tr-TR" sz="2400" b="1" dirty="0"/>
          </a:p>
          <a:p>
            <a:pPr marL="0" indent="0" algn="ctr">
              <a:buNone/>
            </a:pPr>
            <a:endParaRPr lang="tr-TR" sz="2400" b="1" dirty="0"/>
          </a:p>
          <a:p>
            <a:pPr marL="0" indent="0" algn="just">
              <a:buNone/>
            </a:pPr>
            <a:endParaRPr lang="tr-TR" sz="2400" b="1" dirty="0"/>
          </a:p>
          <a:p>
            <a:pPr marL="0" indent="0" algn="just">
              <a:buNone/>
            </a:pPr>
            <a:r>
              <a:rPr lang="tr-TR" sz="2400" b="1" dirty="0"/>
              <a:t>	Müdür Yardımcısı:				Yüksekokul Sekreter:		</a:t>
            </a:r>
            <a:r>
              <a:rPr lang="tr-TR" sz="2400" dirty="0"/>
              <a:t>Öğr. Gör. Ramazan Yoldaş SATILMIŞ	 Fatih Mehmet DEMİR</a:t>
            </a:r>
          </a:p>
          <a:p>
            <a:pPr marL="0" indent="0">
              <a:buNone/>
            </a:pPr>
            <a:r>
              <a:rPr lang="tr-TR" sz="2400" dirty="0"/>
              <a:t>	</a:t>
            </a:r>
          </a:p>
        </p:txBody>
      </p:sp>
      <p:sp>
        <p:nvSpPr>
          <p:cNvPr id="4" name="Slayt Numarası Yer Tutucusu 3"/>
          <p:cNvSpPr>
            <a:spLocks noGrp="1"/>
          </p:cNvSpPr>
          <p:nvPr>
            <p:ph type="sldNum" sz="quarter" idx="12"/>
          </p:nvPr>
        </p:nvSpPr>
        <p:spPr>
          <a:xfrm>
            <a:off x="8763000" y="381000"/>
            <a:ext cx="2743200" cy="365125"/>
          </a:xfrm>
          <a:prstGeom prst="rect">
            <a:avLst/>
          </a:prstGeom>
        </p:spPr>
        <p:txBody>
          <a:bodyPr vert="horz" lIns="91440" tIns="45720" rIns="91440" bIns="45720" rtlCol="0" anchor="ctr"/>
          <a:lstStyle>
            <a:defPPr>
              <a:defRPr lang="tr-TR"/>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176B-0E47-46AC-8F43-DAB4B8A37D06}" type="slidenum">
              <a:rPr lang="tr-TR" smtClean="0"/>
              <a:pPr/>
              <a:t>79</a:t>
            </a:fld>
            <a:endParaRPr lang="tr-TR" dirty="0"/>
          </a:p>
        </p:txBody>
      </p:sp>
    </p:spTree>
    <p:extLst>
      <p:ext uri="{BB962C8B-B14F-4D97-AF65-F5344CB8AC3E}">
        <p14:creationId xmlns:p14="http://schemas.microsoft.com/office/powerpoint/2010/main" val="233435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135560" y="664406"/>
            <a:ext cx="7920880" cy="646331"/>
          </a:xfrm>
          <a:prstGeom prst="rect">
            <a:avLst/>
          </a:prstGeom>
          <a:noFill/>
        </p:spPr>
        <p:txBody>
          <a:bodyPr wrap="square" rtlCol="0">
            <a:spAutoFit/>
          </a:bodyPr>
          <a:lstStyle/>
          <a:p>
            <a:pPr algn="ctr"/>
            <a:r>
              <a:rPr lang="tr-TR" sz="3600" b="1" i="1" cap="all" dirty="0">
                <a:latin typeface="+mj-lt"/>
                <a:ea typeface="+mj-ea"/>
                <a:cs typeface="+mj-cs"/>
              </a:rPr>
              <a:t>Çameli Meslek yüksekokulu</a:t>
            </a:r>
          </a:p>
        </p:txBody>
      </p:sp>
      <p:sp>
        <p:nvSpPr>
          <p:cNvPr id="5" name="Aşağı Ok 4"/>
          <p:cNvSpPr/>
          <p:nvPr/>
        </p:nvSpPr>
        <p:spPr>
          <a:xfrm>
            <a:off x="2887510"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cxnSp>
        <p:nvCxnSpPr>
          <p:cNvPr id="7" name="Düz Bağlayıcı 6"/>
          <p:cNvCxnSpPr/>
          <p:nvPr/>
        </p:nvCxnSpPr>
        <p:spPr>
          <a:xfrm>
            <a:off x="3139538" y="1340768"/>
            <a:ext cx="569276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8" name="Metin kutusu 7"/>
          <p:cNvSpPr txBox="1"/>
          <p:nvPr/>
        </p:nvSpPr>
        <p:spPr>
          <a:xfrm>
            <a:off x="1982563" y="2745548"/>
            <a:ext cx="3096344" cy="369332"/>
          </a:xfrm>
          <a:prstGeom prst="rect">
            <a:avLst/>
          </a:prstGeom>
          <a:noFill/>
        </p:spPr>
        <p:txBody>
          <a:bodyPr wrap="square" rtlCol="0">
            <a:spAutoFit/>
          </a:bodyPr>
          <a:lstStyle/>
          <a:p>
            <a:r>
              <a:rPr lang="tr-TR" b="1" dirty="0"/>
              <a:t>AKADEMİK BİRİMLER</a:t>
            </a:r>
          </a:p>
        </p:txBody>
      </p:sp>
      <p:sp>
        <p:nvSpPr>
          <p:cNvPr id="9" name="Aşağı Ok 8"/>
          <p:cNvSpPr/>
          <p:nvPr/>
        </p:nvSpPr>
        <p:spPr>
          <a:xfrm>
            <a:off x="8556879"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11" name="Dikdörtgen 10"/>
          <p:cNvSpPr/>
          <p:nvPr/>
        </p:nvSpPr>
        <p:spPr>
          <a:xfrm>
            <a:off x="7302834" y="2763238"/>
            <a:ext cx="2952327" cy="369332"/>
          </a:xfrm>
          <a:prstGeom prst="rect">
            <a:avLst/>
          </a:prstGeom>
        </p:spPr>
        <p:txBody>
          <a:bodyPr wrap="square">
            <a:spAutoFit/>
          </a:bodyPr>
          <a:lstStyle/>
          <a:p>
            <a:pPr algn="ctr"/>
            <a:r>
              <a:rPr lang="tr-TR" b="1" dirty="0"/>
              <a:t>İDARİ BİRİMLER</a:t>
            </a:r>
          </a:p>
        </p:txBody>
      </p:sp>
      <p:sp>
        <p:nvSpPr>
          <p:cNvPr id="12" name="Metin kutusu 11"/>
          <p:cNvSpPr txBox="1"/>
          <p:nvPr/>
        </p:nvSpPr>
        <p:spPr>
          <a:xfrm>
            <a:off x="1703513" y="3116324"/>
            <a:ext cx="4752527" cy="338554"/>
          </a:xfrm>
          <a:prstGeom prst="rect">
            <a:avLst/>
          </a:prstGeom>
          <a:noFill/>
        </p:spPr>
        <p:txBody>
          <a:bodyPr wrap="square" rtlCol="0">
            <a:spAutoFit/>
          </a:bodyPr>
          <a:lstStyle/>
          <a:p>
            <a:pPr marL="285750" indent="-285750">
              <a:spcBef>
                <a:spcPct val="50000"/>
              </a:spcBef>
              <a:buFont typeface="Wingdings" panose="05000000000000000000" pitchFamily="2" charset="2"/>
              <a:buChar char="ü"/>
            </a:pPr>
            <a:r>
              <a:rPr lang="tr-TR" altLang="tr-TR" sz="1600" dirty="0"/>
              <a:t>Mimarlık ve Şehir Planlama Bölümü</a:t>
            </a:r>
          </a:p>
        </p:txBody>
      </p:sp>
      <p:sp>
        <p:nvSpPr>
          <p:cNvPr id="13" name="Dikdörtgen 12"/>
          <p:cNvSpPr/>
          <p:nvPr/>
        </p:nvSpPr>
        <p:spPr>
          <a:xfrm>
            <a:off x="7457076" y="3172377"/>
            <a:ext cx="2808312" cy="2554545"/>
          </a:xfrm>
          <a:prstGeom prst="rect">
            <a:avLst/>
          </a:prstGeom>
        </p:spPr>
        <p:txBody>
          <a:bodyPr wrap="square">
            <a:spAutoFit/>
          </a:bodyPr>
          <a:lstStyle/>
          <a:p>
            <a:pPr marL="285750" indent="-285750">
              <a:spcBef>
                <a:spcPct val="50000"/>
              </a:spcBef>
              <a:buFont typeface="Wingdings" panose="05000000000000000000" pitchFamily="2" charset="2"/>
              <a:buChar char="ü"/>
            </a:pPr>
            <a:r>
              <a:rPr lang="tr-TR" altLang="tr-TR" sz="1600" dirty="0"/>
              <a:t>Özel Kalem</a:t>
            </a:r>
          </a:p>
          <a:p>
            <a:pPr marL="285750" indent="-285750">
              <a:spcBef>
                <a:spcPct val="50000"/>
              </a:spcBef>
              <a:buFont typeface="Wingdings" panose="05000000000000000000" pitchFamily="2" charset="2"/>
              <a:buChar char="ü"/>
            </a:pPr>
            <a:r>
              <a:rPr lang="tr-TR" altLang="tr-TR" sz="1600" dirty="0"/>
              <a:t>Yazı İşleri</a:t>
            </a:r>
          </a:p>
          <a:p>
            <a:pPr marL="285750" indent="-285750">
              <a:spcBef>
                <a:spcPct val="50000"/>
              </a:spcBef>
              <a:buFont typeface="Wingdings" panose="05000000000000000000" pitchFamily="2" charset="2"/>
              <a:buChar char="ü"/>
            </a:pPr>
            <a:r>
              <a:rPr lang="tr-TR" altLang="tr-TR" sz="1600" dirty="0"/>
              <a:t>Personel İşleri</a:t>
            </a:r>
          </a:p>
          <a:p>
            <a:pPr marL="285750" indent="-285750">
              <a:spcBef>
                <a:spcPct val="50000"/>
              </a:spcBef>
              <a:buFont typeface="Wingdings" panose="05000000000000000000" pitchFamily="2" charset="2"/>
              <a:buChar char="ü"/>
            </a:pPr>
            <a:r>
              <a:rPr lang="tr-TR" altLang="tr-TR" sz="1600" dirty="0"/>
              <a:t>Bölüm Sekreterliği</a:t>
            </a:r>
          </a:p>
          <a:p>
            <a:pPr marL="285750" indent="-285750">
              <a:spcBef>
                <a:spcPct val="50000"/>
              </a:spcBef>
              <a:buFont typeface="Wingdings" panose="05000000000000000000" pitchFamily="2" charset="2"/>
              <a:buChar char="ü"/>
            </a:pPr>
            <a:r>
              <a:rPr lang="tr-TR" altLang="tr-TR" sz="1600" dirty="0"/>
              <a:t>Öğrenci İşleri</a:t>
            </a:r>
          </a:p>
          <a:p>
            <a:pPr marL="285750" indent="-285750">
              <a:spcBef>
                <a:spcPct val="50000"/>
              </a:spcBef>
              <a:buFont typeface="Wingdings" panose="05000000000000000000" pitchFamily="2" charset="2"/>
              <a:buChar char="ü"/>
            </a:pPr>
            <a:r>
              <a:rPr lang="tr-TR" altLang="tr-TR" sz="1600" dirty="0"/>
              <a:t>Ayniyat</a:t>
            </a:r>
          </a:p>
          <a:p>
            <a:pPr marL="285750" indent="-285750">
              <a:spcBef>
                <a:spcPct val="50000"/>
              </a:spcBef>
              <a:buFont typeface="Wingdings" panose="05000000000000000000" pitchFamily="2" charset="2"/>
              <a:buChar char="ü"/>
            </a:pPr>
            <a:r>
              <a:rPr lang="tr-TR" altLang="tr-TR" sz="1600" dirty="0"/>
              <a:t>Maaş - Tahakkuk</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80</a:t>
            </a:fld>
            <a:endParaRPr lang="tr-TR"/>
          </a:p>
        </p:txBody>
      </p:sp>
    </p:spTree>
    <p:extLst>
      <p:ext uri="{BB962C8B-B14F-4D97-AF65-F5344CB8AC3E}">
        <p14:creationId xmlns:p14="http://schemas.microsoft.com/office/powerpoint/2010/main" val="35028142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a:t>BÖLÜM/Program hakkında</a:t>
            </a:r>
            <a:br>
              <a:rPr lang="tr-TR" sz="4800" b="1" i="1" dirty="0"/>
            </a:br>
            <a:r>
              <a:rPr lang="tr-TR" sz="4800" b="1" i="1" dirty="0"/>
              <a:t>İLE İLGİLİ BİLGİLER</a:t>
            </a:r>
          </a:p>
        </p:txBody>
      </p:sp>
    </p:spTree>
    <p:extLst>
      <p:ext uri="{BB962C8B-B14F-4D97-AF65-F5344CB8AC3E}">
        <p14:creationId xmlns:p14="http://schemas.microsoft.com/office/powerpoint/2010/main" val="6367900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91384C7-B19B-4D1B-81FE-8CA8FD838540}"/>
              </a:ext>
            </a:extLst>
          </p:cNvPr>
          <p:cNvSpPr>
            <a:spLocks noGrp="1"/>
          </p:cNvSpPr>
          <p:nvPr>
            <p:ph idx="1"/>
          </p:nvPr>
        </p:nvSpPr>
        <p:spPr>
          <a:xfrm>
            <a:off x="685800" y="1483108"/>
            <a:ext cx="10820400" cy="4993892"/>
          </a:xfrm>
        </p:spPr>
        <p:txBody>
          <a:bodyPr>
            <a:normAutofit fontScale="47500" lnSpcReduction="20000"/>
          </a:bodyPr>
          <a:lstStyle/>
          <a:p>
            <a:r>
              <a:rPr lang="tr-TR" b="1" u="sng" dirty="0"/>
              <a:t>Tapu ve Kadastro Programı Hakkında</a:t>
            </a:r>
            <a:endParaRPr lang="tr-TR" b="1" dirty="0"/>
          </a:p>
          <a:p>
            <a:r>
              <a:rPr lang="tr-TR" b="1" dirty="0"/>
              <a:t>Tapu ve Kadastro Programının amacı, tapu sicillerinin sağlıklı bir şekilde tutulmasının temel prensiplerini kavramış, tapu uygulamalarının hukuki ve teknik boyutlarını irdeleyen, kadastronun hukuki altyapısını ve kadastro uygulamalarını bilen bunların yanı sıra konum bilgisi içeren tüm mühendislik faaliyetlerinde de görev alabilecek nitelikli insan gücü kaynağı oluşturmaktır.</a:t>
            </a:r>
          </a:p>
          <a:p>
            <a:r>
              <a:rPr lang="tr-TR" b="1" dirty="0"/>
              <a:t>Tapu ve Kadastro Programından mezun olan öğrenciler “Tapu Kadastro Teknikeri” unvanıyla kamuda ve/veya özel sektörde çalışabilme olanağını elde edecektir.</a:t>
            </a:r>
          </a:p>
          <a:p>
            <a:r>
              <a:rPr lang="tr-TR" b="1" u="sng" dirty="0"/>
              <a:t>Tapu Kadastro Teknikerlerinin kamuda istihdam edebileceği başlıca kurumlar</a:t>
            </a:r>
            <a:endParaRPr lang="tr-TR" b="1" dirty="0"/>
          </a:p>
          <a:p>
            <a:r>
              <a:rPr lang="tr-TR" b="1" dirty="0"/>
              <a:t>Tapu ve Kadastro Genel Müdürlüğü ve taşra teşkilatları</a:t>
            </a:r>
          </a:p>
          <a:p>
            <a:r>
              <a:rPr lang="tr-TR" b="1" dirty="0"/>
              <a:t>İller Bankası A.Ş.</a:t>
            </a:r>
          </a:p>
          <a:p>
            <a:r>
              <a:rPr lang="tr-TR" b="1" dirty="0"/>
              <a:t>Devlet Su İşleri Genel Müdürlüğü</a:t>
            </a:r>
          </a:p>
          <a:p>
            <a:r>
              <a:rPr lang="tr-TR" b="1" dirty="0"/>
              <a:t>Karayolları Genel Müdürlüğü</a:t>
            </a:r>
          </a:p>
          <a:p>
            <a:r>
              <a:rPr lang="tr-TR" b="1" dirty="0"/>
              <a:t>Belediyeler</a:t>
            </a:r>
          </a:p>
          <a:p>
            <a:r>
              <a:rPr lang="tr-TR" b="1" dirty="0"/>
              <a:t>Valilikler</a:t>
            </a:r>
          </a:p>
          <a:p>
            <a:r>
              <a:rPr lang="tr-TR" b="1" dirty="0"/>
              <a:t>Milli Emlak Müdürlükleri</a:t>
            </a:r>
          </a:p>
          <a:p>
            <a:r>
              <a:rPr lang="tr-TR" b="1" dirty="0"/>
              <a:t>İl, İlçe Tarım Müdürlükleri</a:t>
            </a:r>
          </a:p>
          <a:p>
            <a:r>
              <a:rPr lang="tr-TR" b="1" dirty="0"/>
              <a:t>Türkiye Petrolleri Anonim Ortaklığı</a:t>
            </a:r>
          </a:p>
          <a:p>
            <a:r>
              <a:rPr lang="tr-TR" b="1" dirty="0"/>
              <a:t>Maden Tetkik ve Arama Genel Müdürlüğü</a:t>
            </a:r>
          </a:p>
          <a:p>
            <a:r>
              <a:rPr lang="tr-TR" b="1" dirty="0"/>
              <a:t>İl Afet ve Acil Durum Müdürlükleri</a:t>
            </a:r>
          </a:p>
          <a:p>
            <a:r>
              <a:rPr lang="tr-TR" b="1" dirty="0"/>
              <a:t>PTT A.Ş.</a:t>
            </a:r>
          </a:p>
          <a:p>
            <a:r>
              <a:rPr lang="tr-TR" b="1" dirty="0"/>
              <a:t>Vakıflar Genel Müdürlüğü</a:t>
            </a:r>
          </a:p>
          <a:p>
            <a:r>
              <a:rPr lang="tr-TR" b="1" dirty="0"/>
              <a:t>Toplu Konut İdaresi Başkanlığı (TOKİ)</a:t>
            </a:r>
          </a:p>
          <a:p>
            <a:r>
              <a:rPr lang="tr-TR" b="1" dirty="0"/>
              <a:t>Devlet Demiryolları ​</a:t>
            </a:r>
          </a:p>
          <a:p>
            <a:endParaRPr lang="tr-TR" dirty="0"/>
          </a:p>
        </p:txBody>
      </p:sp>
      <p:sp>
        <p:nvSpPr>
          <p:cNvPr id="4" name="Slayt Numarası Yer Tutucusu 3">
            <a:extLst>
              <a:ext uri="{FF2B5EF4-FFF2-40B4-BE49-F238E27FC236}">
                <a16:creationId xmlns:a16="http://schemas.microsoft.com/office/drawing/2014/main" id="{9AF662F4-3BCA-4B6F-A2A7-AB3769E8C71D}"/>
              </a:ext>
            </a:extLst>
          </p:cNvPr>
          <p:cNvSpPr>
            <a:spLocks noGrp="1"/>
          </p:cNvSpPr>
          <p:nvPr>
            <p:ph type="sldNum" sz="quarter" idx="12"/>
          </p:nvPr>
        </p:nvSpPr>
        <p:spPr>
          <a:xfrm>
            <a:off x="8763000" y="381000"/>
            <a:ext cx="2743200" cy="365125"/>
          </a:xfrm>
          <a:prstGeom prst="rect">
            <a:avLst/>
          </a:prstGeom>
        </p:spPr>
        <p:txBody>
          <a:bodyPr vert="horz" lIns="91440" tIns="45720" rIns="91440" bIns="45720" rtlCol="0" anchor="ctr"/>
          <a:lstStyle>
            <a:defPPr>
              <a:defRPr lang="tr-TR"/>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176B-0E47-46AC-8F43-DAB4B8A37D06}" type="slidenum">
              <a:rPr lang="tr-TR" smtClean="0"/>
              <a:pPr/>
              <a:t>82</a:t>
            </a:fld>
            <a:endParaRPr lang="tr-TR"/>
          </a:p>
        </p:txBody>
      </p:sp>
    </p:spTree>
    <p:extLst>
      <p:ext uri="{BB962C8B-B14F-4D97-AF65-F5344CB8AC3E}">
        <p14:creationId xmlns:p14="http://schemas.microsoft.com/office/powerpoint/2010/main" val="41047297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A0ECC2B-1AA4-49D3-A97F-9E47CC178292}"/>
              </a:ext>
            </a:extLst>
          </p:cNvPr>
          <p:cNvSpPr>
            <a:spLocks noGrp="1"/>
          </p:cNvSpPr>
          <p:nvPr>
            <p:ph idx="1"/>
          </p:nvPr>
        </p:nvSpPr>
        <p:spPr>
          <a:xfrm>
            <a:off x="685800" y="1419498"/>
            <a:ext cx="10820400" cy="4799188"/>
          </a:xfrm>
        </p:spPr>
        <p:txBody>
          <a:bodyPr>
            <a:normAutofit fontScale="47500" lnSpcReduction="20000"/>
          </a:bodyPr>
          <a:lstStyle/>
          <a:p>
            <a:endParaRPr lang="tr-TR" sz="2500" b="1" u="sng" dirty="0"/>
          </a:p>
          <a:p>
            <a:r>
              <a:rPr lang="tr-TR" sz="2500" b="1" u="sng" dirty="0"/>
              <a:t>Tapu Kadastro Teknikerlerinin özel sektörde çalışabileceği alanlar</a:t>
            </a:r>
            <a:endParaRPr lang="tr-TR" sz="2500" b="1" dirty="0"/>
          </a:p>
          <a:p>
            <a:r>
              <a:rPr lang="tr-TR" sz="2500" b="1" dirty="0"/>
              <a:t>Kadastro ve imar uygulamaları</a:t>
            </a:r>
          </a:p>
          <a:p>
            <a:r>
              <a:rPr lang="tr-TR" sz="2500" b="1" dirty="0"/>
              <a:t>Arazi toplulaştırma projeleri</a:t>
            </a:r>
          </a:p>
          <a:p>
            <a:r>
              <a:rPr lang="tr-TR" sz="2500" b="1" dirty="0"/>
              <a:t>Büyük ölçekli harita yapım projeleri</a:t>
            </a:r>
          </a:p>
          <a:p>
            <a:r>
              <a:rPr lang="tr-TR" sz="2500" b="1" dirty="0"/>
              <a:t>Yol projeleri</a:t>
            </a:r>
          </a:p>
          <a:p>
            <a:r>
              <a:rPr lang="tr-TR" sz="2500" b="1" dirty="0"/>
              <a:t>İnşaat Projeleri (konut, baraj, havaalanı vs.)</a:t>
            </a:r>
          </a:p>
          <a:p>
            <a:r>
              <a:rPr lang="tr-TR" sz="2500" b="1" dirty="0"/>
              <a:t>Coğrafi Bilgi Sistemleri</a:t>
            </a:r>
          </a:p>
          <a:p>
            <a:r>
              <a:rPr lang="tr-TR" sz="2500" b="1" dirty="0"/>
              <a:t>Restorasyon projeleri</a:t>
            </a:r>
          </a:p>
          <a:p>
            <a:r>
              <a:rPr lang="tr-TR" sz="2500" b="1" dirty="0"/>
              <a:t>Alt yapı projeleri</a:t>
            </a:r>
          </a:p>
          <a:p>
            <a:r>
              <a:rPr lang="tr-TR" sz="2500" b="1" dirty="0" err="1"/>
              <a:t>Numarataj</a:t>
            </a:r>
            <a:r>
              <a:rPr lang="tr-TR" sz="2500" b="1" dirty="0"/>
              <a:t> projeleri ​</a:t>
            </a:r>
          </a:p>
          <a:p>
            <a:endParaRPr lang="tr-TR" sz="2500" b="1" u="sng" dirty="0"/>
          </a:p>
          <a:p>
            <a:r>
              <a:rPr lang="tr-TR" sz="2500" b="1" u="sng" dirty="0"/>
              <a:t>Üniversiteler Arası Dikey Geçiş İmkanı</a:t>
            </a:r>
            <a:endParaRPr lang="tr-TR" sz="2500" b="1" dirty="0"/>
          </a:p>
          <a:p>
            <a:r>
              <a:rPr lang="tr-TR" sz="2500" b="1" dirty="0"/>
              <a:t>Tapu ve Kadastro Programından mezun olan öğrencilerimiz Dikey Geçiş Sınavı (DGS)’ </a:t>
            </a:r>
            <a:r>
              <a:rPr lang="tr-TR" sz="2500" b="1" dirty="0" err="1"/>
              <a:t>nda</a:t>
            </a:r>
            <a:r>
              <a:rPr lang="tr-TR" sz="2500" b="1" dirty="0"/>
              <a:t> başarılı oldukları takdirde  aşağıdaki lisans programlarına geçmeye hak kazanacaktır.</a:t>
            </a:r>
          </a:p>
          <a:p>
            <a:r>
              <a:rPr lang="tr-TR" sz="2500" b="1" dirty="0"/>
              <a:t>Harita Mühendisliği/</a:t>
            </a:r>
            <a:r>
              <a:rPr lang="tr-TR" sz="2500" b="1" dirty="0" err="1"/>
              <a:t>Geomatik</a:t>
            </a:r>
            <a:r>
              <a:rPr lang="tr-TR" sz="2500" b="1" dirty="0"/>
              <a:t> Mühendisliği</a:t>
            </a:r>
          </a:p>
          <a:p>
            <a:r>
              <a:rPr lang="tr-TR" sz="2500" b="1" dirty="0"/>
              <a:t>Kamu Yönetimi</a:t>
            </a:r>
          </a:p>
          <a:p>
            <a:r>
              <a:rPr lang="tr-TR" sz="2500" b="1" dirty="0"/>
              <a:t>Tapu ve Kadastro</a:t>
            </a:r>
          </a:p>
          <a:p>
            <a:pPr marL="0" indent="0">
              <a:buNone/>
            </a:pPr>
            <a:r>
              <a:rPr lang="tr-TR" sz="2500" b="1" dirty="0">
                <a:solidFill>
                  <a:schemeClr val="accent6"/>
                </a:solidFill>
              </a:rPr>
              <a:t>​</a:t>
            </a:r>
          </a:p>
          <a:p>
            <a:endParaRPr lang="tr-TR" dirty="0"/>
          </a:p>
        </p:txBody>
      </p:sp>
      <p:sp>
        <p:nvSpPr>
          <p:cNvPr id="4" name="Slayt Numarası Yer Tutucusu 3">
            <a:extLst>
              <a:ext uri="{FF2B5EF4-FFF2-40B4-BE49-F238E27FC236}">
                <a16:creationId xmlns:a16="http://schemas.microsoft.com/office/drawing/2014/main" id="{5A394761-EDFA-47B5-8A35-23499DC3D329}"/>
              </a:ext>
            </a:extLst>
          </p:cNvPr>
          <p:cNvSpPr>
            <a:spLocks noGrp="1"/>
          </p:cNvSpPr>
          <p:nvPr>
            <p:ph type="sldNum" sz="quarter" idx="12"/>
          </p:nvPr>
        </p:nvSpPr>
        <p:spPr>
          <a:xfrm>
            <a:off x="8763000" y="381000"/>
            <a:ext cx="2743200" cy="365125"/>
          </a:xfrm>
          <a:prstGeom prst="rect">
            <a:avLst/>
          </a:prstGeom>
        </p:spPr>
        <p:txBody>
          <a:bodyPr vert="horz" lIns="91440" tIns="45720" rIns="91440" bIns="45720" rtlCol="0" anchor="ctr"/>
          <a:lstStyle>
            <a:defPPr>
              <a:defRPr lang="tr-TR"/>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176B-0E47-46AC-8F43-DAB4B8A37D06}" type="slidenum">
              <a:rPr lang="tr-TR" smtClean="0"/>
              <a:pPr/>
              <a:t>83</a:t>
            </a:fld>
            <a:endParaRPr lang="tr-TR"/>
          </a:p>
        </p:txBody>
      </p:sp>
    </p:spTree>
    <p:extLst>
      <p:ext uri="{BB962C8B-B14F-4D97-AF65-F5344CB8AC3E}">
        <p14:creationId xmlns:p14="http://schemas.microsoft.com/office/powerpoint/2010/main" val="9245506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a:t>AKADEMİK PERSONEL</a:t>
            </a:r>
          </a:p>
        </p:txBody>
      </p:sp>
    </p:spTree>
    <p:extLst>
      <p:ext uri="{BB962C8B-B14F-4D97-AF65-F5344CB8AC3E}">
        <p14:creationId xmlns:p14="http://schemas.microsoft.com/office/powerpoint/2010/main" val="19299323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5029200" y="5765621"/>
            <a:ext cx="4535130" cy="369332"/>
          </a:xfrm>
          <a:prstGeom prst="rect">
            <a:avLst/>
          </a:prstGeom>
        </p:spPr>
        <p:txBody>
          <a:bodyPr wrap="square">
            <a:spAutoFit/>
          </a:bodyPr>
          <a:lstStyle/>
          <a:p>
            <a:r>
              <a:rPr lang="tr-TR" b="1" dirty="0"/>
              <a:t>Öğr. Gör. Ramazan Yoldaş Satılmış</a:t>
            </a:r>
          </a:p>
        </p:txBody>
      </p:sp>
      <p:sp>
        <p:nvSpPr>
          <p:cNvPr id="2" name="Dikdörtgen 1"/>
          <p:cNvSpPr/>
          <p:nvPr/>
        </p:nvSpPr>
        <p:spPr>
          <a:xfrm>
            <a:off x="3013360" y="1628278"/>
            <a:ext cx="6165278" cy="369332"/>
          </a:xfrm>
          <a:prstGeom prst="rect">
            <a:avLst/>
          </a:prstGeom>
        </p:spPr>
        <p:txBody>
          <a:bodyPr wrap="none">
            <a:spAutoFit/>
          </a:bodyPr>
          <a:lstStyle/>
          <a:p>
            <a:pPr algn="ctr"/>
            <a:r>
              <a:rPr lang="tr-TR" b="1" dirty="0"/>
              <a:t>                                        Öğr. Gör. Aykut Semerci / Bölüm Başkanı</a:t>
            </a:r>
            <a:endParaRPr lang="tr-TR" dirty="0"/>
          </a:p>
        </p:txBody>
      </p:sp>
      <p:sp>
        <p:nvSpPr>
          <p:cNvPr id="6" name="Dikdörtgen 5"/>
          <p:cNvSpPr/>
          <p:nvPr/>
        </p:nvSpPr>
        <p:spPr>
          <a:xfrm>
            <a:off x="4089681" y="3699372"/>
            <a:ext cx="4012637" cy="369332"/>
          </a:xfrm>
          <a:prstGeom prst="rect">
            <a:avLst/>
          </a:prstGeom>
        </p:spPr>
        <p:txBody>
          <a:bodyPr wrap="square">
            <a:spAutoFit/>
          </a:bodyPr>
          <a:lstStyle/>
          <a:p>
            <a:pPr algn="ctr"/>
            <a:r>
              <a:rPr lang="tr-TR" b="1" dirty="0"/>
              <a:t>Öğr. Gör. Recep Çakır</a:t>
            </a: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85</a:t>
            </a:fld>
            <a:endParaRPr lang="tr-TR"/>
          </a:p>
        </p:txBody>
      </p:sp>
      <p:sp>
        <p:nvSpPr>
          <p:cNvPr id="12" name="Başlık 3"/>
          <p:cNvSpPr txBox="1">
            <a:spLocks/>
          </p:cNvSpPr>
          <p:nvPr/>
        </p:nvSpPr>
        <p:spPr>
          <a:xfrm>
            <a:off x="5234592" y="248233"/>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AKADEMİK PERSONEL</a:t>
            </a:r>
          </a:p>
        </p:txBody>
      </p:sp>
      <p:pic>
        <p:nvPicPr>
          <p:cNvPr id="5" name="Resim 4">
            <a:extLst>
              <a:ext uri="{FF2B5EF4-FFF2-40B4-BE49-F238E27FC236}">
                <a16:creationId xmlns:a16="http://schemas.microsoft.com/office/drawing/2014/main" id="{F1BAD704-784E-44EE-BE0E-739F3C7E27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928889"/>
            <a:ext cx="2397155" cy="1768110"/>
          </a:xfrm>
          <a:prstGeom prst="rect">
            <a:avLst/>
          </a:prstGeom>
        </p:spPr>
      </p:pic>
      <p:pic>
        <p:nvPicPr>
          <p:cNvPr id="1026" name="Picture 2" descr="http://cdn.pau.edu.tr/BIYS/siteler/camelimyo/editor/%C3%96%C4%9Fr.%20G%C3%B6r.%20Recep%20%C3%87AKIR.jpg">
            <a:extLst>
              <a:ext uri="{FF2B5EF4-FFF2-40B4-BE49-F238E27FC236}">
                <a16:creationId xmlns:a16="http://schemas.microsoft.com/office/drawing/2014/main" id="{CCEABC72-EF75-4EEF-9D30-FAAAD5FC88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900631"/>
            <a:ext cx="2397154" cy="1768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dn.pau.edu.tr/BIYS/siteler/camelimyo/editor/Ramazan.jpeg">
            <a:extLst>
              <a:ext uri="{FF2B5EF4-FFF2-40B4-BE49-F238E27FC236}">
                <a16:creationId xmlns:a16="http://schemas.microsoft.com/office/drawing/2014/main" id="{009CA59A-B270-4AF8-88B8-685EFF47C6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5071077"/>
            <a:ext cx="2397154" cy="1723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2631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a:t>İdari PERSONEL</a:t>
            </a:r>
          </a:p>
        </p:txBody>
      </p:sp>
    </p:spTree>
    <p:extLst>
      <p:ext uri="{BB962C8B-B14F-4D97-AF65-F5344CB8AC3E}">
        <p14:creationId xmlns:p14="http://schemas.microsoft.com/office/powerpoint/2010/main" val="40934599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3300984" y="2643377"/>
            <a:ext cx="6912865" cy="1477328"/>
          </a:xfrm>
          <a:prstGeom prst="rect">
            <a:avLst/>
          </a:prstGeom>
        </p:spPr>
        <p:txBody>
          <a:bodyPr wrap="square">
            <a:spAutoFit/>
          </a:bodyPr>
          <a:lstStyle/>
          <a:p>
            <a:pPr algn="ctr"/>
            <a:r>
              <a:rPr lang="tr-TR" b="1" dirty="0"/>
              <a:t>Şef Zeynep KIRGIL</a:t>
            </a:r>
          </a:p>
          <a:p>
            <a:pPr algn="ctr"/>
            <a:r>
              <a:rPr lang="tr-TR" dirty="0"/>
              <a:t>Özel Kalem</a:t>
            </a:r>
          </a:p>
          <a:p>
            <a:pPr algn="ctr"/>
            <a:r>
              <a:rPr lang="tr-TR" dirty="0"/>
              <a:t>Bölüm Sekreterliği</a:t>
            </a:r>
          </a:p>
          <a:p>
            <a:pPr algn="ctr"/>
            <a:r>
              <a:rPr lang="tr-TR" dirty="0"/>
              <a:t>Personel/Yazı İşleri </a:t>
            </a:r>
          </a:p>
          <a:p>
            <a:pPr algn="ctr"/>
            <a:r>
              <a:rPr lang="tr-TR" dirty="0"/>
              <a:t>Öğrenci İşleri</a:t>
            </a:r>
          </a:p>
        </p:txBody>
      </p:sp>
      <p:sp>
        <p:nvSpPr>
          <p:cNvPr id="2" name="Dikdörtgen 1"/>
          <p:cNvSpPr/>
          <p:nvPr/>
        </p:nvSpPr>
        <p:spPr>
          <a:xfrm>
            <a:off x="5149794" y="1717425"/>
            <a:ext cx="3013406" cy="646331"/>
          </a:xfrm>
          <a:prstGeom prst="rect">
            <a:avLst/>
          </a:prstGeom>
        </p:spPr>
        <p:txBody>
          <a:bodyPr wrap="square">
            <a:spAutoFit/>
          </a:bodyPr>
          <a:lstStyle/>
          <a:p>
            <a:pPr algn="ctr"/>
            <a:r>
              <a:rPr lang="tr-TR" b="1" dirty="0"/>
              <a:t> Fatih Mehmet DEMİR</a:t>
            </a:r>
          </a:p>
          <a:p>
            <a:pPr algn="ctr"/>
            <a:r>
              <a:rPr lang="tr-TR" dirty="0"/>
              <a:t>Yüksekokul Sekreteri</a:t>
            </a:r>
          </a:p>
        </p:txBody>
      </p:sp>
      <p:sp>
        <p:nvSpPr>
          <p:cNvPr id="6" name="Dikdörtgen 5"/>
          <p:cNvSpPr/>
          <p:nvPr/>
        </p:nvSpPr>
        <p:spPr>
          <a:xfrm>
            <a:off x="3456431" y="4498848"/>
            <a:ext cx="6757417" cy="1477328"/>
          </a:xfrm>
          <a:prstGeom prst="rect">
            <a:avLst/>
          </a:prstGeom>
        </p:spPr>
        <p:txBody>
          <a:bodyPr wrap="square">
            <a:spAutoFit/>
          </a:bodyPr>
          <a:lstStyle/>
          <a:p>
            <a:pPr algn="ctr"/>
            <a:r>
              <a:rPr lang="tr-TR" b="1" dirty="0" err="1"/>
              <a:t>Bilg</a:t>
            </a:r>
            <a:r>
              <a:rPr lang="tr-TR" b="1" dirty="0"/>
              <a:t>. İşl. Uğur YILDIRIM</a:t>
            </a:r>
          </a:p>
          <a:p>
            <a:pPr algn="ctr"/>
            <a:r>
              <a:rPr lang="tr-TR" dirty="0"/>
              <a:t>Ayniyat İşleri</a:t>
            </a:r>
          </a:p>
          <a:p>
            <a:pPr algn="ctr"/>
            <a:r>
              <a:rPr lang="tr-TR" dirty="0"/>
              <a:t>Maaş Tahakkuk İşleri</a:t>
            </a:r>
          </a:p>
          <a:p>
            <a:pPr algn="ctr"/>
            <a:r>
              <a:rPr lang="tr-TR" dirty="0"/>
              <a:t>Personel/Yazı İşleri</a:t>
            </a:r>
          </a:p>
          <a:p>
            <a:pPr algn="ctr"/>
            <a:r>
              <a:rPr lang="tr-TR" dirty="0"/>
              <a:t>Öğrenci İşleri</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87</a:t>
            </a:fld>
            <a:endParaRPr lang="tr-TR"/>
          </a:p>
        </p:txBody>
      </p:sp>
      <p:sp>
        <p:nvSpPr>
          <p:cNvPr id="12" name="Başlık 3"/>
          <p:cNvSpPr txBox="1">
            <a:spLocks/>
          </p:cNvSpPr>
          <p:nvPr/>
        </p:nvSpPr>
        <p:spPr>
          <a:xfrm>
            <a:off x="5149794" y="213841"/>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idari PERSONEL</a:t>
            </a:r>
          </a:p>
        </p:txBody>
      </p:sp>
    </p:spTree>
    <p:extLst>
      <p:ext uri="{BB962C8B-B14F-4D97-AF65-F5344CB8AC3E}">
        <p14:creationId xmlns:p14="http://schemas.microsoft.com/office/powerpoint/2010/main" val="24817382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88</a:t>
            </a:fld>
            <a:endParaRPr lang="tr-TR"/>
          </a:p>
        </p:txBody>
      </p:sp>
      <p:sp>
        <p:nvSpPr>
          <p:cNvPr id="3" name="Metin kutusu 2">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5" name="İçerik Yer Tutucusu 1"/>
          <p:cNvSpPr txBox="1">
            <a:spLocks/>
          </p:cNvSpPr>
          <p:nvPr/>
        </p:nvSpPr>
        <p:spPr>
          <a:xfrm>
            <a:off x="6692348" y="4453378"/>
            <a:ext cx="4452730" cy="10801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tr-TR" sz="3600" i="1" cap="all" dirty="0">
                <a:latin typeface="+mj-lt"/>
                <a:ea typeface="+mj-ea"/>
                <a:cs typeface="+mj-cs"/>
              </a:rPr>
              <a:t>Oryantasyon programı</a:t>
            </a:r>
          </a:p>
          <a:p>
            <a:pPr marL="0" indent="0" algn="ctr">
              <a:buFont typeface="Arial" panose="020B0604020202020204" pitchFamily="34" charset="0"/>
              <a:buNone/>
            </a:pPr>
            <a:r>
              <a:rPr lang="tr-TR" sz="3600" i="1" cap="all" dirty="0">
                <a:latin typeface="+mj-lt"/>
                <a:ea typeface="+mj-ea"/>
                <a:cs typeface="+mj-cs"/>
              </a:rPr>
              <a:t>ile ilgili Ayrıntılı bilgi için</a:t>
            </a:r>
          </a:p>
          <a:p>
            <a:pPr marL="0" indent="0" algn="ctr">
              <a:buFont typeface="Arial" panose="020B0604020202020204" pitchFamily="34" charset="0"/>
              <a:buNone/>
            </a:pPr>
            <a:r>
              <a:rPr lang="tr-TR" sz="3600" b="1" i="1" cap="all" dirty="0">
                <a:latin typeface="+mj-lt"/>
                <a:ea typeface="+mj-ea"/>
                <a:cs typeface="+mj-cs"/>
                <a:hlinkClick r:id="rId4"/>
              </a:rPr>
              <a:t>www.pau.edu.tr/pdrem</a:t>
            </a:r>
            <a:endParaRPr lang="tr-TR" sz="3600" b="1" i="1" cap="all" dirty="0">
              <a:latin typeface="+mj-lt"/>
              <a:ea typeface="+mj-ea"/>
              <a:cs typeface="+mj-cs"/>
            </a:endParaRPr>
          </a:p>
          <a:p>
            <a:pPr marL="0" indent="0" algn="ctr">
              <a:buFont typeface="Arial" panose="020B0604020202020204" pitchFamily="34" charset="0"/>
              <a:buNone/>
            </a:pPr>
            <a:endParaRPr lang="tr-TR" sz="3600" b="1" i="1" cap="all" dirty="0">
              <a:latin typeface="+mj-lt"/>
              <a:ea typeface="+mj-ea"/>
              <a:cs typeface="+mj-cs"/>
            </a:endParaRPr>
          </a:p>
        </p:txBody>
      </p:sp>
    </p:spTree>
    <p:extLst>
      <p:ext uri="{BB962C8B-B14F-4D97-AF65-F5344CB8AC3E}">
        <p14:creationId xmlns:p14="http://schemas.microsoft.com/office/powerpoint/2010/main" val="102094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4926</TotalTime>
  <Words>4265</Words>
  <Application>Microsoft Office PowerPoint</Application>
  <PresentationFormat>Geniş ekran</PresentationFormat>
  <Paragraphs>724</Paragraphs>
  <Slides>88</Slides>
  <Notes>2</Notes>
  <HiddenSlides>0</HiddenSlides>
  <MMClips>0</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88</vt:i4>
      </vt:variant>
    </vt:vector>
  </HeadingPairs>
  <TitlesOfParts>
    <vt:vector size="102" baseType="lpstr">
      <vt:lpstr>Arial</vt:lpstr>
      <vt:lpstr>Arial-BoldMT</vt:lpstr>
      <vt:lpstr>ArialMT</vt:lpstr>
      <vt:lpstr>Calibri</vt:lpstr>
      <vt:lpstr>Cambria</vt:lpstr>
      <vt:lpstr>Candara</vt:lpstr>
      <vt:lpstr>Century Gothic</vt:lpstr>
      <vt:lpstr>inherit</vt:lpstr>
      <vt:lpstr>MV Boli</vt:lpstr>
      <vt:lpstr>Roboto</vt:lpstr>
      <vt:lpstr>Segoe Print</vt:lpstr>
      <vt:lpstr>Times New Roman</vt:lpstr>
      <vt:lpstr>Wingdings</vt:lpstr>
      <vt:lpstr>Uçak İzi</vt:lpstr>
      <vt:lpstr>PAMUKKALE ÜNİVERSİTESİ  oryantasyon programı 30 EYLÜL- 4 EKİM 2024</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PSİKOLOJİK DANIŞMA VE REHBERLİK  EĞİTİM, UYGULAMA VE ARAŞTIRMA MERKEZİ </vt:lpstr>
      <vt:lpstr>PowerPoint Sunusu</vt:lpstr>
      <vt:lpstr>PowerPoint Sunusu</vt:lpstr>
      <vt:lpstr>PowerPoint Sunusu</vt:lpstr>
      <vt:lpstr>PowerPoint Sunusu</vt:lpstr>
      <vt:lpstr>PowerPoint Sunusu</vt:lpstr>
      <vt:lpstr>PowerPoint Sunusu</vt:lpstr>
      <vt:lpstr>KAMPÜSTE TEMASSIZ ÖDEME</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lpstr>MESLEK YÜKSEKOKULU İLE İLGİLİ BİLGİLER</vt:lpstr>
      <vt:lpstr>PowerPoint Sunusu</vt:lpstr>
      <vt:lpstr>MESLEK YÜKSEKOKULU YÖNETİMİ</vt:lpstr>
      <vt:lpstr>PowerPoint Sunusu</vt:lpstr>
      <vt:lpstr>BÖLÜM/Program hakkında İLE İLGİLİ BİLGİLER</vt:lpstr>
      <vt:lpstr>PowerPoint Sunusu</vt:lpstr>
      <vt:lpstr>PowerPoint Sunusu</vt:lpstr>
      <vt:lpstr>AKADEMİK PERSONEL</vt:lpstr>
      <vt:lpstr>PowerPoint Sunusu</vt:lpstr>
      <vt:lpstr>İdari PERSONEL</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Pau</cp:lastModifiedBy>
  <cp:revision>402</cp:revision>
  <dcterms:modified xsi:type="dcterms:W3CDTF">2024-12-27T11:42:20Z</dcterms:modified>
</cp:coreProperties>
</file>