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60" r:id="rId1"/>
  </p:sldMasterIdLst>
  <p:notesMasterIdLst>
    <p:notesMasterId r:id="rId126"/>
  </p:notesMasterIdLst>
  <p:sldIdLst>
    <p:sldId id="256" r:id="rId2"/>
    <p:sldId id="257" r:id="rId3"/>
    <p:sldId id="419" r:id="rId4"/>
    <p:sldId id="420" r:id="rId5"/>
    <p:sldId id="610" r:id="rId6"/>
    <p:sldId id="611" r:id="rId7"/>
    <p:sldId id="612" r:id="rId8"/>
    <p:sldId id="613" r:id="rId9"/>
    <p:sldId id="614" r:id="rId10"/>
    <p:sldId id="620" r:id="rId11"/>
    <p:sldId id="630" r:id="rId12"/>
    <p:sldId id="615" r:id="rId13"/>
    <p:sldId id="616" r:id="rId14"/>
    <p:sldId id="617" r:id="rId15"/>
    <p:sldId id="618" r:id="rId16"/>
    <p:sldId id="619" r:id="rId17"/>
    <p:sldId id="621" r:id="rId18"/>
    <p:sldId id="622" r:id="rId19"/>
    <p:sldId id="537" r:id="rId20"/>
    <p:sldId id="498" r:id="rId21"/>
    <p:sldId id="499" r:id="rId22"/>
    <p:sldId id="500" r:id="rId23"/>
    <p:sldId id="501" r:id="rId24"/>
    <p:sldId id="502" r:id="rId25"/>
    <p:sldId id="503" r:id="rId26"/>
    <p:sldId id="504" r:id="rId27"/>
    <p:sldId id="505" r:id="rId28"/>
    <p:sldId id="506" r:id="rId29"/>
    <p:sldId id="507" r:id="rId30"/>
    <p:sldId id="508" r:id="rId31"/>
    <p:sldId id="509" r:id="rId32"/>
    <p:sldId id="510" r:id="rId33"/>
    <p:sldId id="511" r:id="rId34"/>
    <p:sldId id="512" r:id="rId35"/>
    <p:sldId id="513" r:id="rId36"/>
    <p:sldId id="514" r:id="rId37"/>
    <p:sldId id="515" r:id="rId38"/>
    <p:sldId id="516" r:id="rId39"/>
    <p:sldId id="517" r:id="rId40"/>
    <p:sldId id="518" r:id="rId41"/>
    <p:sldId id="519" r:id="rId42"/>
    <p:sldId id="520" r:id="rId43"/>
    <p:sldId id="521" r:id="rId44"/>
    <p:sldId id="522" r:id="rId45"/>
    <p:sldId id="523" r:id="rId46"/>
    <p:sldId id="524" r:id="rId47"/>
    <p:sldId id="525" r:id="rId48"/>
    <p:sldId id="526" r:id="rId49"/>
    <p:sldId id="527" r:id="rId50"/>
    <p:sldId id="528" r:id="rId51"/>
    <p:sldId id="529" r:id="rId52"/>
    <p:sldId id="530" r:id="rId53"/>
    <p:sldId id="531" r:id="rId54"/>
    <p:sldId id="532" r:id="rId55"/>
    <p:sldId id="533" r:id="rId56"/>
    <p:sldId id="538" r:id="rId57"/>
    <p:sldId id="540" r:id="rId58"/>
    <p:sldId id="541" r:id="rId59"/>
    <p:sldId id="542" r:id="rId60"/>
    <p:sldId id="543" r:id="rId61"/>
    <p:sldId id="544" r:id="rId62"/>
    <p:sldId id="545" r:id="rId63"/>
    <p:sldId id="546" r:id="rId64"/>
    <p:sldId id="547" r:id="rId65"/>
    <p:sldId id="548" r:id="rId66"/>
    <p:sldId id="549" r:id="rId67"/>
    <p:sldId id="550" r:id="rId68"/>
    <p:sldId id="551" r:id="rId69"/>
    <p:sldId id="552" r:id="rId70"/>
    <p:sldId id="553" r:id="rId71"/>
    <p:sldId id="554" r:id="rId72"/>
    <p:sldId id="555" r:id="rId73"/>
    <p:sldId id="556" r:id="rId74"/>
    <p:sldId id="557" r:id="rId75"/>
    <p:sldId id="558" r:id="rId76"/>
    <p:sldId id="559" r:id="rId77"/>
    <p:sldId id="560" r:id="rId78"/>
    <p:sldId id="561" r:id="rId79"/>
    <p:sldId id="562" r:id="rId80"/>
    <p:sldId id="563" r:id="rId81"/>
    <p:sldId id="564" r:id="rId82"/>
    <p:sldId id="565" r:id="rId83"/>
    <p:sldId id="566" r:id="rId84"/>
    <p:sldId id="567" r:id="rId85"/>
    <p:sldId id="568" r:id="rId86"/>
    <p:sldId id="569" r:id="rId87"/>
    <p:sldId id="570" r:id="rId88"/>
    <p:sldId id="571" r:id="rId89"/>
    <p:sldId id="572" r:id="rId90"/>
    <p:sldId id="573" r:id="rId91"/>
    <p:sldId id="574" r:id="rId92"/>
    <p:sldId id="575" r:id="rId93"/>
    <p:sldId id="583" r:id="rId94"/>
    <p:sldId id="578" r:id="rId95"/>
    <p:sldId id="579" r:id="rId96"/>
    <p:sldId id="580" r:id="rId97"/>
    <p:sldId id="581" r:id="rId98"/>
    <p:sldId id="584" r:id="rId99"/>
    <p:sldId id="585" r:id="rId100"/>
    <p:sldId id="586" r:id="rId101"/>
    <p:sldId id="587" r:id="rId102"/>
    <p:sldId id="588" r:id="rId103"/>
    <p:sldId id="589" r:id="rId104"/>
    <p:sldId id="590" r:id="rId105"/>
    <p:sldId id="591" r:id="rId106"/>
    <p:sldId id="592" r:id="rId107"/>
    <p:sldId id="593" r:id="rId108"/>
    <p:sldId id="594" r:id="rId109"/>
    <p:sldId id="595" r:id="rId110"/>
    <p:sldId id="596" r:id="rId111"/>
    <p:sldId id="597" r:id="rId112"/>
    <p:sldId id="598" r:id="rId113"/>
    <p:sldId id="599" r:id="rId114"/>
    <p:sldId id="600" r:id="rId115"/>
    <p:sldId id="601" r:id="rId116"/>
    <p:sldId id="602" r:id="rId117"/>
    <p:sldId id="603" r:id="rId118"/>
    <p:sldId id="604" r:id="rId119"/>
    <p:sldId id="605" r:id="rId120"/>
    <p:sldId id="606" r:id="rId121"/>
    <p:sldId id="607" r:id="rId122"/>
    <p:sldId id="608" r:id="rId123"/>
    <p:sldId id="609" r:id="rId124"/>
    <p:sldId id="271" r:id="rId125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viewProps" Target="view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CD3442-9172-4E2B-B496-25E527BD7B4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tr-TR"/>
        </a:p>
      </dgm:t>
    </dgm:pt>
    <dgm:pt modelId="{48B19502-244B-4026-8346-C0D50B681565}">
      <dgm:prSet/>
      <dgm:spPr/>
      <dgm:t>
        <a:bodyPr/>
        <a:lstStyle/>
        <a:p>
          <a:pPr rtl="0"/>
          <a:r>
            <a:rPr lang="tr-TR" b="1" smtClean="0"/>
            <a:t>TEŞEKKÜRLER</a:t>
          </a:r>
          <a:endParaRPr lang="tr-TR"/>
        </a:p>
      </dgm:t>
    </dgm:pt>
    <dgm:pt modelId="{20AFCF5C-2A58-4B8D-A062-C78F9AF00A9A}" type="parTrans" cxnId="{FEDAA9C2-4382-42EF-86F1-9CC83F75D44F}">
      <dgm:prSet/>
      <dgm:spPr/>
      <dgm:t>
        <a:bodyPr/>
        <a:lstStyle/>
        <a:p>
          <a:endParaRPr lang="tr-TR"/>
        </a:p>
      </dgm:t>
    </dgm:pt>
    <dgm:pt modelId="{3DFAC6A7-D45D-4F5B-BD9A-4912D2CC2662}" type="sibTrans" cxnId="{FEDAA9C2-4382-42EF-86F1-9CC83F75D44F}">
      <dgm:prSet/>
      <dgm:spPr/>
      <dgm:t>
        <a:bodyPr/>
        <a:lstStyle/>
        <a:p>
          <a:endParaRPr lang="tr-TR"/>
        </a:p>
      </dgm:t>
    </dgm:pt>
    <dgm:pt modelId="{00F5F0CD-4265-46FC-B16F-E0EF5E1682A7}" type="pres">
      <dgm:prSet presAssocID="{F3CD3442-9172-4E2B-B496-25E527BD7B4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EA1E249-EFBC-47C5-8E9A-8B7FE5F2EF79}" type="pres">
      <dgm:prSet presAssocID="{48B19502-244B-4026-8346-C0D50B68156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1A71D7F9-EB13-41CB-82AB-FCB61625570A}" type="presOf" srcId="{48B19502-244B-4026-8346-C0D50B681565}" destId="{5EA1E249-EFBC-47C5-8E9A-8B7FE5F2EF79}" srcOrd="0" destOrd="0" presId="urn:microsoft.com/office/officeart/2005/8/layout/vList2"/>
    <dgm:cxn modelId="{5BEBA3AB-C4A5-4809-A664-AD0854B88514}" type="presOf" srcId="{F3CD3442-9172-4E2B-B496-25E527BD7B4C}" destId="{00F5F0CD-4265-46FC-B16F-E0EF5E1682A7}" srcOrd="0" destOrd="0" presId="urn:microsoft.com/office/officeart/2005/8/layout/vList2"/>
    <dgm:cxn modelId="{FEDAA9C2-4382-42EF-86F1-9CC83F75D44F}" srcId="{F3CD3442-9172-4E2B-B496-25E527BD7B4C}" destId="{48B19502-244B-4026-8346-C0D50B681565}" srcOrd="0" destOrd="0" parTransId="{20AFCF5C-2A58-4B8D-A062-C78F9AF00A9A}" sibTransId="{3DFAC6A7-D45D-4F5B-BD9A-4912D2CC2662}"/>
    <dgm:cxn modelId="{6DAF1CAA-AB1B-441B-A7CB-B6F5A7F0C412}" type="presParOf" srcId="{00F5F0CD-4265-46FC-B16F-E0EF5E1682A7}" destId="{5EA1E249-EFBC-47C5-8E9A-8B7FE5F2EF7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A1E249-EFBC-47C5-8E9A-8B7FE5F2EF79}">
      <dsp:nvSpPr>
        <dsp:cNvPr id="0" name=""/>
        <dsp:cNvSpPr/>
      </dsp:nvSpPr>
      <dsp:spPr>
        <a:xfrm>
          <a:off x="0" y="1348657"/>
          <a:ext cx="8507287" cy="182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6500" b="1" kern="1200" smtClean="0"/>
            <a:t>TEŞEKKÜRLER</a:t>
          </a:r>
          <a:endParaRPr lang="tr-TR" sz="6500" kern="1200"/>
        </a:p>
      </dsp:txBody>
      <dsp:txXfrm>
        <a:off x="89099" y="1437756"/>
        <a:ext cx="8329089" cy="16470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CF4150-9F6F-460F-8850-6CD8E49ACE21}" type="datetimeFigureOut">
              <a:rPr lang="tr-TR" smtClean="0"/>
              <a:t>02.04.2015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BC13D2-F02E-472F-90BE-2E87C0AB7C1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97500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 Üçgen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grpSp>
        <p:nvGrpSpPr>
          <p:cNvPr id="2" name="1 Grup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Serbest Form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Serbest Form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Serbest Form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Düz Bağlayıcı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06CFC2C-8CFB-475A-933A-6AEBAABE4E8E}" type="datetime1">
              <a:rPr lang="en-US" smtClean="0"/>
              <a:t>4/2/2015</a:t>
            </a:fld>
            <a:endParaRPr lang="en-US"/>
          </a:p>
        </p:txBody>
      </p:sp>
      <p:sp>
        <p:nvSpPr>
          <p:cNvPr id="19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2F00A25-0DAB-47B3-8D9E-60954013E1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062747-1707-4F7C-A6EC-C0DF2BBC8F20}" type="datetime1">
              <a:rPr lang="en-US" smtClean="0"/>
              <a:t>4/2/2015</a:t>
            </a:fld>
            <a:endParaRPr lang="en-US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F00A25-0DAB-47B3-8D9E-60954013E1C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6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1ACF31-C713-4500-B689-9BD783BA0BBF}" type="datetime1">
              <a:rPr lang="en-US" smtClean="0"/>
              <a:t>4/2/2015</a:t>
            </a:fld>
            <a:endParaRPr lang="en-US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F00A25-0DAB-47B3-8D9E-60954013E1C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6 Köşeli Çift Ayraç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Köşeli Çift Ayraç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C7BA766-8F59-4D6F-A092-70B3F7B6E3D8}" type="datetime1">
              <a:rPr lang="en-US" smtClean="0"/>
              <a:t>4/2/2015</a:t>
            </a:fld>
            <a:endParaRPr lang="en-US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F00A25-0DAB-47B3-8D9E-60954013E1C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7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CF7709-5A20-4656-A61D-0BA137F631CC}" type="datetime1">
              <a:rPr lang="en-US" smtClean="0"/>
              <a:t>4/2/2015</a:t>
            </a:fld>
            <a:endParaRPr lang="en-US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F00A25-0DAB-47B3-8D9E-60954013E1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AB0451-D318-413B-AA1F-373EE4AD7DFC}" type="datetime1">
              <a:rPr lang="en-US" smtClean="0"/>
              <a:t>4/2/2015</a:t>
            </a:fld>
            <a:endParaRPr lang="en-US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F00A25-0DAB-47B3-8D9E-60954013E1C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E5288A-B308-48E9-8508-5ADCF6D35190}" type="datetime1">
              <a:rPr lang="en-US" smtClean="0"/>
              <a:t>4/2/2015</a:t>
            </a:fld>
            <a:endParaRPr lang="en-US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F00A25-0DAB-47B3-8D9E-60954013E1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50F4351-2FFC-4604-AEB0-D06A856A95E5}" type="datetime1">
              <a:rPr lang="en-US" smtClean="0"/>
              <a:t>4/2/2015</a:t>
            </a:fld>
            <a:endParaRPr lang="en-US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F00A25-0DAB-47B3-8D9E-60954013E1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A4359C-BA6F-4C7D-91E6-EE8248020646}" type="datetime1">
              <a:rPr lang="en-US" smtClean="0"/>
              <a:t>4/2/2015</a:t>
            </a:fld>
            <a:endParaRPr lang="en-US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2F00A25-0DAB-47B3-8D9E-60954013E1C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Serbest Form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Dik Üçgen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Düz Bağlayıcı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Köşeli Çift Ayraç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Köşeli Çift Ayraç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C173-1037-4E4D-AB55-87ABB320B72A}" type="datetime1">
              <a:rPr lang="en-US" smtClean="0"/>
              <a:t>4/2/2015</a:t>
            </a:fld>
            <a:endParaRPr lang="en-US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F00A25-0DAB-47B3-8D9E-60954013E1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84CF7C-2D13-4F4A-9532-B5B963E0E7E5}" type="datetime1">
              <a:rPr lang="en-US" smtClean="0"/>
              <a:t>4/2/2015</a:t>
            </a:fld>
            <a:endParaRPr lang="en-US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F00A25-0DAB-47B3-8D9E-60954013E1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Serbest Form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Serbest Form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Dik Üçgen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Düz Bağlayıcı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29 Metin Yer Tutucusu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6F7B9A9-537A-420C-8783-868D3A25BBB7}" type="datetime1">
              <a:rPr lang="en-US" smtClean="0"/>
              <a:t>4/2/2015</a:t>
            </a:fld>
            <a:endParaRPr lang="en-US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2F00A25-0DAB-47B3-8D9E-60954013E1C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tr-TR" dirty="0" smtClean="0"/>
              <a:t>Malzeme Bilimi Ve Mühendisliği Bölümü</a:t>
            </a:r>
            <a:br>
              <a:rPr lang="tr-TR" dirty="0" smtClean="0"/>
            </a:br>
            <a:r>
              <a:rPr lang="tr-TR" dirty="0" smtClean="0"/>
              <a:t>Seçmeli Dersler Sunumu</a:t>
            </a:r>
            <a:endParaRPr lang="en-US" dirty="0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tr-TR" dirty="0" smtClean="0"/>
          </a:p>
        </p:txBody>
      </p:sp>
      <p:sp>
        <p:nvSpPr>
          <p:cNvPr id="4" name="2 Alt Başlık"/>
          <p:cNvSpPr txBox="1">
            <a:spLocks/>
          </p:cNvSpPr>
          <p:nvPr/>
        </p:nvSpPr>
        <p:spPr>
          <a:xfrm>
            <a:off x="838200" y="5157192"/>
            <a:ext cx="7772400" cy="1584176"/>
          </a:xfrm>
          <a:prstGeom prst="rect">
            <a:avLst/>
          </a:prstGeom>
        </p:spPr>
        <p:txBody>
          <a:bodyPr vert="horz" lIns="45720" rIns="45720">
            <a:normAutofit/>
          </a:bodyPr>
          <a:lstStyle>
            <a:lvl1pPr marL="0" marR="64008" indent="0" algn="r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defRPr kumimoji="0" sz="2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None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tr-TR" dirty="0" smtClean="0">
              <a:solidFill>
                <a:schemeClr val="bg1"/>
              </a:solidFill>
            </a:endParaRPr>
          </a:p>
          <a:p>
            <a:endParaRPr lang="tr-TR" dirty="0">
              <a:solidFill>
                <a:schemeClr val="bg1"/>
              </a:solidFill>
            </a:endParaRPr>
          </a:p>
          <a:p>
            <a:r>
              <a:rPr lang="tr-TR" dirty="0" smtClean="0">
                <a:solidFill>
                  <a:schemeClr val="bg1"/>
                </a:solidFill>
              </a:rPr>
              <a:t>Arş</a:t>
            </a:r>
            <a:r>
              <a:rPr lang="tr-TR" dirty="0">
                <a:solidFill>
                  <a:schemeClr val="bg1"/>
                </a:solidFill>
              </a:rPr>
              <a:t>. Gör. Hasan SATILMIŞ</a:t>
            </a: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0952"/>
            <a:ext cx="1340658" cy="1340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653" y="0"/>
            <a:ext cx="2258824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896544"/>
          </a:xfrm>
        </p:spPr>
        <p:txBody>
          <a:bodyPr>
            <a:normAutofit/>
          </a:bodyPr>
          <a:lstStyle/>
          <a:p>
            <a:pPr marL="109728" indent="0" algn="just" hangingPunct="0">
              <a:buNone/>
            </a:pPr>
            <a:endParaRPr lang="tr-TR" sz="2000" b="1" dirty="0" smtClean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algn="just" hangingPunct="0">
              <a:lnSpc>
                <a:spcPct val="120000"/>
              </a:lnSpc>
            </a:pPr>
            <a:r>
              <a:rPr lang="tr-TR" sz="20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Giriş</a:t>
            </a:r>
            <a:endParaRPr lang="tr-TR" sz="2000" b="1" dirty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lvl="1" algn="just" hangingPunct="0">
              <a:lnSpc>
                <a:spcPct val="120000"/>
              </a:lnSpc>
            </a:pPr>
            <a:endParaRPr lang="tr-TR" sz="1600" b="1" dirty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algn="just" hangingPunct="0">
              <a:lnSpc>
                <a:spcPct val="120000"/>
              </a:lnSpc>
            </a:pPr>
            <a:r>
              <a:rPr lang="tr-TR" sz="20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Malzeme Bilimi ve Mühendisliğinde Branşlaşmanın önemi</a:t>
            </a:r>
          </a:p>
          <a:p>
            <a:pPr algn="just" hangingPunct="0">
              <a:lnSpc>
                <a:spcPct val="120000"/>
              </a:lnSpc>
            </a:pPr>
            <a:r>
              <a:rPr lang="tr-TR" sz="20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Seçmeli Dersler Listesi</a:t>
            </a:r>
          </a:p>
          <a:p>
            <a:pPr algn="just" hangingPunct="0">
              <a:lnSpc>
                <a:spcPct val="120000"/>
              </a:lnSpc>
            </a:pPr>
            <a:r>
              <a:rPr lang="tr-TR" sz="20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Seçmeli Derslerin Tanıtımı</a:t>
            </a:r>
          </a:p>
          <a:p>
            <a:pPr lvl="2" algn="just" hangingPunct="0"/>
            <a:endParaRPr lang="tr-TR" sz="1800" dirty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en-US" sz="2000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2</a:t>
            </a:fld>
            <a:endParaRPr lang="en-US"/>
          </a:p>
        </p:txBody>
      </p:sp>
      <p:pic>
        <p:nvPicPr>
          <p:cNvPr id="2050" name="Picture 2" descr="http://ijmse.iust.ac.ir/files/site1/aim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488" y="3976107"/>
            <a:ext cx="2615769" cy="2663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tr-TR" sz="2000" dirty="0"/>
          </a:p>
          <a:p>
            <a:r>
              <a:rPr lang="tr-TR" sz="2000" dirty="0"/>
              <a:t> </a:t>
            </a:r>
          </a:p>
          <a:p>
            <a:r>
              <a:rPr lang="tr-TR" sz="2000" b="1" dirty="0"/>
              <a:t>Kimya, fizik, makine, inşaat, uzay-uçak, elektrik-elektronik, çevre ve tıp alanlarına yayılmış çok disiplinli bir bilim ve teknoloji dalı olarak, sürekli gelişen ve yeniliklere yön veren bir bölüm, </a:t>
            </a:r>
            <a:endParaRPr lang="tr-TR" sz="2000" dirty="0"/>
          </a:p>
          <a:p>
            <a:pPr indent="-283464">
              <a:buNone/>
              <a:defRPr/>
            </a:pPr>
            <a:endParaRPr lang="tr-TR" sz="2000" dirty="0" smtClean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en-US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2411760" y="6155431"/>
            <a:ext cx="58326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100" dirty="0" err="1" smtClean="0"/>
              <a:t>Pau</a:t>
            </a:r>
            <a:r>
              <a:rPr lang="tr-TR" sz="1100" dirty="0" smtClean="0"/>
              <a:t> Malzeme Bilimi ve Mühendisliği aday öğrenci, tanıtım broşürü</a:t>
            </a:r>
          </a:p>
          <a:p>
            <a:endParaRPr lang="tr-TR" sz="1100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3</a:t>
            </a:fld>
            <a:endParaRPr lang="en-US"/>
          </a:p>
        </p:txBody>
      </p:sp>
      <p:pic>
        <p:nvPicPr>
          <p:cNvPr id="1026" name="Picture 2" descr="http://www.ox.ac.uk/sites/files/oxford/styles/ow_large_feature/public/field/field_image_main/Material-Sciences.jpg?itok=XL4gZHGV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453" y="4005064"/>
            <a:ext cx="4138092" cy="14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0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indent="-283464">
              <a:buNone/>
              <a:defRPr/>
            </a:pPr>
            <a:r>
              <a:rPr lang="tr-TR" sz="2000" dirty="0"/>
              <a:t>Disiplinler arası bir mühendislik bölümü olan malzeme bilimi ve mühendisliği bölümü</a:t>
            </a:r>
            <a:r>
              <a:rPr lang="tr-TR" sz="2000" dirty="0" smtClean="0"/>
              <a:t>,</a:t>
            </a:r>
          </a:p>
          <a:p>
            <a:endParaRPr lang="tr-TR" sz="2000" dirty="0"/>
          </a:p>
          <a:p>
            <a:r>
              <a:rPr lang="tr-TR" sz="2000" b="1" dirty="0"/>
              <a:t>Geniş çalışma alanları sunan bir bölüm. </a:t>
            </a:r>
            <a:endParaRPr lang="tr-TR" sz="2000" dirty="0"/>
          </a:p>
          <a:p>
            <a:r>
              <a:rPr lang="tr-TR" sz="2000" dirty="0"/>
              <a:t>Malzeme Bilimci ve Mühendisinin çalışma alanları: </a:t>
            </a:r>
          </a:p>
          <a:p>
            <a:r>
              <a:rPr lang="tr-TR" sz="2000" dirty="0"/>
              <a:t> Metal Sanayi (Demir-Çelik, Demir-Dışı metal üretim ve Döküm sanayi) </a:t>
            </a:r>
          </a:p>
          <a:p>
            <a:r>
              <a:rPr lang="tr-TR" sz="2000" dirty="0"/>
              <a:t> Seramik Sanayi (İleri teknoloji seramikleri, geleneksel seramikler ve cam) </a:t>
            </a:r>
          </a:p>
          <a:p>
            <a:r>
              <a:rPr lang="tr-TR" sz="2000" dirty="0"/>
              <a:t> Polimer sanayi </a:t>
            </a:r>
          </a:p>
          <a:p>
            <a:r>
              <a:rPr lang="tr-TR" sz="2000" dirty="0"/>
              <a:t> </a:t>
            </a:r>
            <a:r>
              <a:rPr lang="tr-TR" sz="2000" dirty="0" err="1"/>
              <a:t>Biyo</a:t>
            </a:r>
            <a:r>
              <a:rPr lang="tr-TR" sz="2000" dirty="0"/>
              <a:t>-Medikal cihaz ve malzeme Sanayi </a:t>
            </a:r>
          </a:p>
          <a:p>
            <a:r>
              <a:rPr lang="tr-TR" sz="2000" dirty="0"/>
              <a:t> Doğal taş ve mermer sanayi </a:t>
            </a:r>
          </a:p>
          <a:p>
            <a:r>
              <a:rPr lang="tr-TR" sz="2000" dirty="0"/>
              <a:t> Yarı-iletken sanayi </a:t>
            </a:r>
          </a:p>
          <a:p>
            <a:r>
              <a:rPr lang="tr-TR" sz="2000" dirty="0"/>
              <a:t> Savunma sanayi </a:t>
            </a:r>
          </a:p>
          <a:p>
            <a:r>
              <a:rPr lang="tr-TR" sz="2000" dirty="0"/>
              <a:t> Makine imalat sanayi </a:t>
            </a:r>
          </a:p>
          <a:p>
            <a:r>
              <a:rPr lang="es-ES" sz="2000" dirty="0"/>
              <a:t> Otomotiv ve otomotiv yan sanayi </a:t>
            </a:r>
          </a:p>
          <a:p>
            <a:r>
              <a:rPr lang="tr-TR" sz="2000" dirty="0"/>
              <a:t> Uçak ve gemi imalat sanayi </a:t>
            </a:r>
          </a:p>
          <a:p>
            <a:r>
              <a:rPr lang="tr-TR" sz="2000" dirty="0"/>
              <a:t> Kaynak malzemeleri üretimi sanayi </a:t>
            </a:r>
          </a:p>
          <a:p>
            <a:r>
              <a:rPr lang="tr-TR" sz="2000" dirty="0"/>
              <a:t> Yüzey işlemleri ve kaplama sanayi </a:t>
            </a:r>
          </a:p>
          <a:p>
            <a:r>
              <a:rPr lang="tr-TR" sz="2000" dirty="0"/>
              <a:t> Elektrik-Elektronik malzeme üretimi </a:t>
            </a:r>
          </a:p>
          <a:p>
            <a:r>
              <a:rPr lang="tr-TR" sz="2000" dirty="0"/>
              <a:t> Manyetik malzeme üretimi </a:t>
            </a:r>
          </a:p>
          <a:p>
            <a:r>
              <a:rPr lang="tr-TR" sz="2000" dirty="0"/>
              <a:t> Kalite kontrol ve gözetim şirketleri </a:t>
            </a:r>
          </a:p>
          <a:p>
            <a:pPr indent="-283464">
              <a:buNone/>
              <a:defRPr/>
            </a:pPr>
            <a:endParaRPr lang="tr-TR" sz="2000" dirty="0"/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6" name="Metin kutusu 5"/>
          <p:cNvSpPr txBox="1"/>
          <p:nvPr/>
        </p:nvSpPr>
        <p:spPr>
          <a:xfrm>
            <a:off x="2699792" y="6237312"/>
            <a:ext cx="7056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r-TR" sz="1100" dirty="0" err="1">
                <a:solidFill>
                  <a:prstClr val="black"/>
                </a:solidFill>
              </a:rPr>
              <a:t>Pau</a:t>
            </a:r>
            <a:r>
              <a:rPr lang="tr-TR" sz="1100" dirty="0">
                <a:solidFill>
                  <a:prstClr val="black"/>
                </a:solidFill>
              </a:rPr>
              <a:t> Malzeme Bilimi ve Mühendisliği aday öğrenci, tanıtım broşürü</a:t>
            </a:r>
          </a:p>
          <a:p>
            <a:pPr lvl="0"/>
            <a:endParaRPr lang="tr-TR" sz="1100" dirty="0">
              <a:solidFill>
                <a:prstClr val="black"/>
              </a:solidFill>
            </a:endParaRPr>
          </a:p>
        </p:txBody>
      </p:sp>
      <p:pic>
        <p:nvPicPr>
          <p:cNvPr id="3074" name="Picture 2" descr="http://lh3.ggpht.com/_5pZLsnbTPj0/TFIZms52YPI/AAAAAAAAHMc/IIGq1NtMZks/s800/CIGS-thin-fil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535050"/>
            <a:ext cx="2900363" cy="140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65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9967327"/>
              </p:ext>
            </p:extLst>
          </p:nvPr>
        </p:nvGraphicFramePr>
        <p:xfrm>
          <a:off x="1259632" y="1844824"/>
          <a:ext cx="6397626" cy="23134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0423"/>
                <a:gridCol w="3239465"/>
                <a:gridCol w="539911"/>
                <a:gridCol w="450349"/>
                <a:gridCol w="688545"/>
                <a:gridCol w="478933"/>
              </a:tblGrid>
              <a:tr h="187325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V. Yarıyıl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87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KODU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DERSİN ADI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873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301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Faz Diyagramları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873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303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Taşınım Mekanizmaları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873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305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Katılaşma Prensipleri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873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307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Döküm Teknolojileri Laboratuvarı 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873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1 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873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1 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873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BÖLÜM DIŞI SEÇMELİ-1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87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BÖLÜM DIŞI SEÇMELİ-1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8732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873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18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 dirty="0">
                          <a:effectLst/>
                        </a:rPr>
                        <a:t>30</a:t>
                      </a:r>
                      <a:endParaRPr lang="tr-TR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5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074" name="Picture 2" descr="http://engineering.jhu.edu/materials/wp-content/uploads/sites/16/2013/11/charli-dawidczy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898" y="5126276"/>
            <a:ext cx="1309465" cy="1090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437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6284165"/>
              </p:ext>
            </p:extLst>
          </p:nvPr>
        </p:nvGraphicFramePr>
        <p:xfrm>
          <a:off x="1187624" y="2158960"/>
          <a:ext cx="6411595" cy="23134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0422"/>
                <a:gridCol w="3239463"/>
                <a:gridCol w="539910"/>
                <a:gridCol w="450349"/>
                <a:gridCol w="702519"/>
                <a:gridCol w="478932"/>
              </a:tblGrid>
              <a:tr h="19050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VI. Yarıyıl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KODU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DERSİN ADI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302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Faz Dönüşümleri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304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Malzeme Seçimi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310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Plastik Şekil Verme Teknolojisi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308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Kaynak Teknolojileri Laboratuvarı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2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2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BÖLÜM DIŞI SEÇMELİ-1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BÖLÜM DIŞI SEÇMELİ-1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18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 dirty="0">
                          <a:effectLst/>
                        </a:rPr>
                        <a:t>30</a:t>
                      </a:r>
                      <a:endParaRPr lang="tr-TR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6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773" y="5013176"/>
            <a:ext cx="1567061" cy="1567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633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</p:nvPr>
        </p:nvGraphicFramePr>
        <p:xfrm>
          <a:off x="1386205" y="2972975"/>
          <a:ext cx="6371590" cy="15422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0424"/>
                <a:gridCol w="3239469"/>
                <a:gridCol w="539911"/>
                <a:gridCol w="450350"/>
                <a:gridCol w="662503"/>
                <a:gridCol w="478933"/>
              </a:tblGrid>
              <a:tr h="191135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VII. Yarıyıl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KODU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DERSİN ADI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113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403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İşyeri Eğitimi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113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100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Malzeme Stajı *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113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200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Üretim ve Proses Stajı*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91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5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 dirty="0">
                          <a:effectLst/>
                        </a:rPr>
                        <a:t>30</a:t>
                      </a:r>
                      <a:endParaRPr lang="tr-TR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7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013176"/>
            <a:ext cx="30194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84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</p:nvPr>
        </p:nvGraphicFramePr>
        <p:xfrm>
          <a:off x="1379537" y="2298224"/>
          <a:ext cx="6384925" cy="28917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0423"/>
                <a:gridCol w="3239467"/>
                <a:gridCol w="539911"/>
                <a:gridCol w="450349"/>
                <a:gridCol w="675842"/>
                <a:gridCol w="478933"/>
              </a:tblGrid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VIII. Yarıyıl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KODU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DERSİN ADI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406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Mezuniyet Tezi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404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Isıl İşlem Laboratuvarı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19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4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GENEL 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152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172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 dirty="0">
                          <a:effectLst/>
                        </a:rPr>
                        <a:t>240</a:t>
                      </a:r>
                      <a:endParaRPr lang="tr-TR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8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384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9454369"/>
              </p:ext>
            </p:extLst>
          </p:nvPr>
        </p:nvGraphicFramePr>
        <p:xfrm>
          <a:off x="1379537" y="2298224"/>
          <a:ext cx="6384925" cy="28917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0423"/>
                <a:gridCol w="3239467"/>
                <a:gridCol w="539911"/>
                <a:gridCol w="450349"/>
                <a:gridCol w="675842"/>
                <a:gridCol w="478933"/>
              </a:tblGrid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VIII. Yarıyıl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KODU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DERSİN ADI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406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Mezuniyet Tezi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404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Isıl İşlem Laboratuvarı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19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4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GENEL 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152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172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 dirty="0">
                          <a:effectLst/>
                        </a:rPr>
                        <a:t>240</a:t>
                      </a:r>
                      <a:endParaRPr lang="tr-TR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9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2602580"/>
              </p:ext>
            </p:extLst>
          </p:nvPr>
        </p:nvGraphicFramePr>
        <p:xfrm>
          <a:off x="1379537" y="2298224"/>
          <a:ext cx="6384925" cy="28917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0423"/>
                <a:gridCol w="3239467"/>
                <a:gridCol w="539911"/>
                <a:gridCol w="450349"/>
                <a:gridCol w="675842"/>
                <a:gridCol w="478933"/>
              </a:tblGrid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VIII. Yarıyıl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KODU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DERSİN ADI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406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Mezuniyet Tezi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404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Isıl İşlem Laboratuvarı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19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4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GENEL 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152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172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 dirty="0">
                          <a:effectLst/>
                        </a:rPr>
                        <a:t>240</a:t>
                      </a:r>
                      <a:endParaRPr lang="tr-TR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9560913"/>
              </p:ext>
            </p:extLst>
          </p:nvPr>
        </p:nvGraphicFramePr>
        <p:xfrm>
          <a:off x="1379537" y="2298224"/>
          <a:ext cx="6384925" cy="28917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0423"/>
                <a:gridCol w="3239467"/>
                <a:gridCol w="539911"/>
                <a:gridCol w="450349"/>
                <a:gridCol w="675842"/>
                <a:gridCol w="478933"/>
              </a:tblGrid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VIII. Yarıyıl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KODU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DERSİN ADI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406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Mezuniyet Tezi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404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Isıl İşlem Laboratuvarı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19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4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GENEL 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152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172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 dirty="0">
                          <a:effectLst/>
                        </a:rPr>
                        <a:t>240</a:t>
                      </a:r>
                      <a:endParaRPr lang="tr-TR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graphicFrame>
        <p:nvGraphicFramePr>
          <p:cNvPr id="8" name="Tablo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568988"/>
              </p:ext>
            </p:extLst>
          </p:nvPr>
        </p:nvGraphicFramePr>
        <p:xfrm>
          <a:off x="1379537" y="2298224"/>
          <a:ext cx="6384925" cy="28917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0423"/>
                <a:gridCol w="3239467"/>
                <a:gridCol w="539911"/>
                <a:gridCol w="450349"/>
                <a:gridCol w="675842"/>
                <a:gridCol w="478933"/>
              </a:tblGrid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VIII. Yarıyıl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KODU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DERSİN ADI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406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Mezuniyet Tezi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404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Isıl İşlem Laboratuvarı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19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4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GENEL 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152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172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 dirty="0">
                          <a:effectLst/>
                        </a:rPr>
                        <a:t>240</a:t>
                      </a:r>
                      <a:endParaRPr lang="tr-TR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graphicFrame>
        <p:nvGraphicFramePr>
          <p:cNvPr id="9" name="Tablo 8"/>
          <p:cNvGraphicFramePr>
            <a:graphicFrameLocks noGrp="1"/>
          </p:cNvGraphicFramePr>
          <p:nvPr/>
        </p:nvGraphicFramePr>
        <p:xfrm>
          <a:off x="1379537" y="2298224"/>
          <a:ext cx="6384925" cy="28917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0423"/>
                <a:gridCol w="3239467"/>
                <a:gridCol w="539911"/>
                <a:gridCol w="450349"/>
                <a:gridCol w="675842"/>
                <a:gridCol w="478933"/>
              </a:tblGrid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VIII. Yarıyıl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KODU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DERSİN ADI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406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Mezuniyet Tezi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MBM 404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Isıl İşlem Laboratuvarı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SEÇMELİ DERS 3 GRUBU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19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4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30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 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Teo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Uyg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Top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Kredi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  <a:tr h="170180">
                <a:tc>
                  <a:txBody>
                    <a:bodyPr/>
                    <a:lstStyle/>
                    <a:p>
                      <a:endParaRPr lang="tr-TR" sz="1000">
                        <a:effectLst/>
                        <a:latin typeface="Calibri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GENEL TOPLAM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152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21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>
                          <a:effectLst/>
                        </a:rPr>
                        <a:t>172</a:t>
                      </a:r>
                      <a:endParaRPr lang="tr-TR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1100" dirty="0">
                          <a:effectLst/>
                        </a:rPr>
                        <a:t>240</a:t>
                      </a:r>
                      <a:endParaRPr lang="tr-TR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862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10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2868613"/>
            <a:ext cx="6629400" cy="112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09120"/>
            <a:ext cx="3743453" cy="20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542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686048"/>
              </p:ext>
            </p:extLst>
          </p:nvPr>
        </p:nvGraphicFramePr>
        <p:xfrm>
          <a:off x="467544" y="2492895"/>
          <a:ext cx="8219255" cy="1566692"/>
        </p:xfrm>
        <a:graphic>
          <a:graphicData uri="http://schemas.openxmlformats.org/drawingml/2006/table">
            <a:tbl>
              <a:tblPr firstRow="1" firstCol="1" bandRow="1"/>
              <a:tblGrid>
                <a:gridCol w="7742521"/>
                <a:gridCol w="476734"/>
              </a:tblGrid>
              <a:tr h="78334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Açıklama</a:t>
                      </a:r>
                      <a:r>
                        <a:rPr lang="tr-TR" sz="1600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tr-TR" sz="1600" b="1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1: </a:t>
                      </a:r>
                      <a:r>
                        <a:rPr lang="tr-TR" sz="1600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Seçmeli 1 Ders ve Seçmeli Ders  2 Grubunda seçilecek derslerden 1 tanesinin Malzeme </a:t>
                      </a:r>
                      <a:r>
                        <a:rPr lang="tr-TR" sz="1400" baseline="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tr-TR" sz="1600" dirty="0" smtClean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Teknolojileri </a:t>
                      </a:r>
                      <a:r>
                        <a:rPr lang="tr-TR" sz="1600" b="1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veya</a:t>
                      </a:r>
                      <a:r>
                        <a:rPr lang="tr-TR" sz="1600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 Üretim ve Analiz Teknolojileri grubundan olması zorunludur.</a:t>
                      </a:r>
                      <a:endParaRPr lang="tr-TR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783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Açıklama 2:</a:t>
                      </a:r>
                      <a:r>
                        <a:rPr lang="tr-TR" sz="1600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 Seçmeli 1 Ders 3 Grubunda seçilecek derslerden 2 tanesinin Malzeme Teknolojileri , </a:t>
                      </a:r>
                      <a:r>
                        <a:rPr lang="tr-TR" sz="1600" dirty="0" smtClean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tr-TR" sz="1400" baseline="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tr-TR" sz="1600" dirty="0" smtClean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tanesinin </a:t>
                      </a:r>
                      <a:r>
                        <a:rPr lang="tr-TR" sz="1600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Üretim ve Analiz Teknolojileri grubundan olması zorunludur.</a:t>
                      </a:r>
                      <a:endParaRPr lang="tr-TR" sz="1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tr-TR" sz="700" dirty="0">
                        <a:effectLst/>
                        <a:latin typeface="Calibri"/>
                      </a:endParaRPr>
                    </a:p>
                  </a:txBody>
                  <a:tcPr marL="32567" marR="32567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11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653136"/>
            <a:ext cx="31337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995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706280"/>
              </p:ext>
            </p:extLst>
          </p:nvPr>
        </p:nvGraphicFramePr>
        <p:xfrm>
          <a:off x="467544" y="2132856"/>
          <a:ext cx="8136904" cy="16561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86320"/>
                <a:gridCol w="4929437"/>
                <a:gridCol w="847416"/>
                <a:gridCol w="573731"/>
              </a:tblGrid>
              <a:tr h="200750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MALZEME TEKNOLOJİLERİ GRUBU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007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SEÇMELİ-1 (5. YY)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(T-U)K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Kredi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</a:tr>
              <a:tr h="2091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321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Demir Esaslı Metal Malzemeler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91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323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Demir Dışı Metal Malzemeler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91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325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Seramik Malzeme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91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327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Kompozit Malzeme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91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329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Refrakter Malzeme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91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338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Metal Kimyası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3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</a:tbl>
          </a:graphicData>
        </a:graphic>
      </p:graphicFrame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12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700" dirty="0">
                <a:effectLst/>
              </a:rPr>
              <a:t>MALZEME TEKNOLOJİLERİ GRUBU</a:t>
            </a:r>
            <a:r>
              <a:rPr lang="tr-TR" sz="4000" dirty="0">
                <a:effectLst/>
                <a:latin typeface="Calibri"/>
                <a:ea typeface="Times New Roman"/>
                <a:cs typeface="Times New Roman"/>
              </a:rPr>
              <a:t/>
            </a:r>
            <a:br>
              <a:rPr lang="tr-TR" sz="4000" dirty="0">
                <a:effectLst/>
                <a:latin typeface="Calibri"/>
                <a:ea typeface="Times New Roman"/>
                <a:cs typeface="Times New Roman"/>
              </a:rPr>
            </a:br>
            <a:endParaRPr lang="tr-TR" dirty="0"/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490853"/>
              </p:ext>
            </p:extLst>
          </p:nvPr>
        </p:nvGraphicFramePr>
        <p:xfrm>
          <a:off x="457200" y="4194150"/>
          <a:ext cx="8229600" cy="9630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06670"/>
                <a:gridCol w="4985593"/>
                <a:gridCol w="857070"/>
                <a:gridCol w="580267"/>
              </a:tblGrid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SEÇMELİ-2 (6. YY)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(T-U)K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Kredi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322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Demir Esaslı Metal Malzeme Teknolojilerinde Yeni Gelişmeler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324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Özel Çelikler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326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İleri Teknoloji Seramikleri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332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Elektriksel Malzeme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336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Otomotiv Malzemeleri 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3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312049"/>
            <a:ext cx="2798618" cy="154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425401"/>
            <a:ext cx="1994298" cy="1386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39" y="5471629"/>
            <a:ext cx="2018162" cy="1340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346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9894380"/>
              </p:ext>
            </p:extLst>
          </p:nvPr>
        </p:nvGraphicFramePr>
        <p:xfrm>
          <a:off x="467544" y="2276873"/>
          <a:ext cx="8219256" cy="27282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04399"/>
                <a:gridCol w="4979326"/>
                <a:gridCol w="855993"/>
                <a:gridCol w="579538"/>
              </a:tblGrid>
              <a:tr h="20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MALZEME TEKNOLOJİLERİ GRUBU</a:t>
                      </a:r>
                      <a:endParaRPr kumimoji="0" lang="tr-TR" sz="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</a:tr>
              <a:tr h="20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SEÇMELİ-3 (8. YY)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 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(T-U)K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Kredi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</a:tr>
              <a:tr h="20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331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Cam Bilimi ve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333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Nano Malzeme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328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Toz Metalurjisi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330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Polimer Malzeme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422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Biyo Malzeme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424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Süper Alaşımlar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426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Havacılık Malzemeleri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428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Yüksek Sıcaklık Malzemeleri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430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Malzeme Geri Kazanımı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432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Bor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02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434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Spor Malzemeleri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3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</a:tbl>
          </a:graphicData>
        </a:graphic>
      </p:graphicFrame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13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301208"/>
            <a:ext cx="1948993" cy="1295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0754" y="5301208"/>
            <a:ext cx="1689238" cy="1367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368" y="5624227"/>
            <a:ext cx="1785938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331877"/>
            <a:ext cx="1987925" cy="1234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10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14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100" dirty="0">
                <a:effectLst/>
              </a:rPr>
              <a:t>ÜRETİM VE ANALİZ TEKNOLOJİLERİ GRUBU</a:t>
            </a:r>
            <a:r>
              <a:rPr lang="tr-TR" sz="4000" dirty="0">
                <a:effectLst/>
                <a:latin typeface="Calibri"/>
                <a:ea typeface="Times New Roman"/>
                <a:cs typeface="Times New Roman"/>
              </a:rPr>
              <a:t/>
            </a:r>
            <a:br>
              <a:rPr lang="tr-TR" sz="4000" dirty="0">
                <a:effectLst/>
                <a:latin typeface="Calibri"/>
                <a:ea typeface="Times New Roman"/>
                <a:cs typeface="Times New Roman"/>
              </a:rPr>
            </a:br>
            <a:endParaRPr lang="tr-TR" dirty="0"/>
          </a:p>
        </p:txBody>
      </p:sp>
      <p:graphicFrame>
        <p:nvGraphicFramePr>
          <p:cNvPr id="7" name="İçerik Yer Tutucus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0108718"/>
              </p:ext>
            </p:extLst>
          </p:nvPr>
        </p:nvGraphicFramePr>
        <p:xfrm>
          <a:off x="395536" y="1988840"/>
          <a:ext cx="6352536" cy="18914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94592"/>
                <a:gridCol w="3848445"/>
                <a:gridCol w="661584"/>
                <a:gridCol w="447915"/>
              </a:tblGrid>
              <a:tr h="203562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ÜRETİM VE ANALİZ TEKNOLOJİLERİ GRUBU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035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SEÇMELİ-1 (5. YY)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(T-U)K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Kredi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</a:tr>
              <a:tr h="212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341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Döküm Teknolojileri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12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345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Döküm Simülasyonu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12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347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Kaynak Teknolojileri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12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349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Seramik Malzeme Üretim Teknolojileri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12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335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Kompozit Malzeme Üretim Yöntemleri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12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357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Talaşlı Üretim Teknolojileri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12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371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Bilgisayar Destekli İmalat-I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3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</a:tbl>
          </a:graphicData>
        </a:graphic>
      </p:graphicFrame>
      <p:graphicFrame>
        <p:nvGraphicFramePr>
          <p:cNvPr id="8" name="Tablo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0402280"/>
              </p:ext>
            </p:extLst>
          </p:nvPr>
        </p:nvGraphicFramePr>
        <p:xfrm>
          <a:off x="374848" y="4149080"/>
          <a:ext cx="6429400" cy="1284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16832"/>
                <a:gridCol w="3960440"/>
                <a:gridCol w="720080"/>
                <a:gridCol w="432048"/>
              </a:tblGrid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SEÇMELİ-2 (6. YY)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(T-U)K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342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Cevher Hazırlama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346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Demir Dışı Malzemelerin Döküm Teknolojileri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348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Demir Esaslı Malzemelerin Kaynak Teknolojileri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350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Demir Dışı Malzemelerin Kaynak Teknolojileri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352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Kaynak Testleri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354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X-Işınları Analizi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358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Tahribatsız Malzeme Muayenesi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3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644974"/>
            <a:ext cx="1397521" cy="1169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890" y="5763952"/>
            <a:ext cx="1513520" cy="931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282146" y="5670392"/>
            <a:ext cx="1784598" cy="111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5400675"/>
            <a:ext cx="3143250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10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0411339"/>
              </p:ext>
            </p:extLst>
          </p:nvPr>
        </p:nvGraphicFramePr>
        <p:xfrm>
          <a:off x="467544" y="2204864"/>
          <a:ext cx="8229600" cy="25653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06670"/>
                <a:gridCol w="4985593"/>
                <a:gridCol w="857070"/>
                <a:gridCol w="580267"/>
              </a:tblGrid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SEÇMELİ-3 (8. YY)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(T-U)K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343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İleri Döküm Teknolojileri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353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Polimer İşleme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355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Endüstriyel Fırınlar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356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Termal Analiz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360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Malzeme Hasar Analizi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54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440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Isıl İşlem Tekniği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444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Bakım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446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Sıvı Metal İşlem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448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Polimer Malzemelerin Kaynağı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450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Ölçme Sistemleri ve Teknolojisi 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451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 Mekanik Titreşimler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454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Korozyon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456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Yüzey İşlemleri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458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Malzemelerde Yorulma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460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Transport Tekniği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3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</a:tbl>
          </a:graphicData>
        </a:graphic>
      </p:graphicFrame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15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2800" dirty="0">
                <a:solidFill>
                  <a:srgbClr val="464646"/>
                </a:solidFill>
                <a:effectLst/>
              </a:rPr>
              <a:t>ÜRETİM VE ANALİZ TEKNOLOJİLERİ GRUBU</a:t>
            </a:r>
            <a:endParaRPr lang="tr-TR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69160"/>
            <a:ext cx="2533675" cy="1419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055154"/>
            <a:ext cx="3160200" cy="1047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963335"/>
            <a:ext cx="2496917" cy="1403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10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6449620"/>
              </p:ext>
            </p:extLst>
          </p:nvPr>
        </p:nvGraphicFramePr>
        <p:xfrm>
          <a:off x="323528" y="1556792"/>
          <a:ext cx="8291264" cy="16721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0207"/>
                <a:gridCol w="5022950"/>
                <a:gridCol w="863492"/>
                <a:gridCol w="584615"/>
              </a:tblGrid>
              <a:tr h="210074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MERMER VE DOĞALTAŞ TEKNOLOJİLERİ GRUBU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016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SEÇMELİ-1 (5. YY)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(T-U)K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Kredi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</a:tr>
              <a:tr h="210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338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Metal Kimyası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10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361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Mineraloji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10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363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Petrografi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10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365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Mermer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10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367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Mermer Ocak İşletmeciliği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210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369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Lojistik İlkeleri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3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</a:tbl>
          </a:graphicData>
        </a:graphic>
      </p:graphicFrame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16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2800" dirty="0">
                <a:effectLst/>
              </a:rPr>
              <a:t>MERMER VE DOĞALTAŞ TEKNOLOJİLERİ </a:t>
            </a:r>
            <a:r>
              <a:rPr lang="tr-TR" sz="2800" dirty="0" smtClean="0">
                <a:effectLst/>
              </a:rPr>
              <a:t>GRUBU</a:t>
            </a:r>
            <a:endParaRPr lang="tr-TR" sz="2800" dirty="0"/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093913"/>
              </p:ext>
            </p:extLst>
          </p:nvPr>
        </p:nvGraphicFramePr>
        <p:xfrm>
          <a:off x="323528" y="3429000"/>
          <a:ext cx="8229600" cy="9630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06670"/>
                <a:gridCol w="4985593"/>
                <a:gridCol w="857070"/>
                <a:gridCol w="580267"/>
              </a:tblGrid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SEÇMELİ-2 (6. YY)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(T-U)K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Kredi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362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Doğaltaş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364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Doğal Taş İşletmeciliği 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366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Mermer Üretim Yöntemleri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368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Mermer Proses Makineleri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370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Küresel Lojistik Yönetimi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3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</a:tbl>
          </a:graphicData>
        </a:graphic>
      </p:graphicFrame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0540642"/>
              </p:ext>
            </p:extLst>
          </p:nvPr>
        </p:nvGraphicFramePr>
        <p:xfrm>
          <a:off x="374848" y="4725144"/>
          <a:ext cx="8229600" cy="9630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06670"/>
                <a:gridCol w="4985593"/>
                <a:gridCol w="857070"/>
                <a:gridCol w="580267"/>
              </a:tblGrid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SEÇMELİ-3 (8. YY)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(T-U)K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Kredi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462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Mermer Atıklarının Değerlendirilmesi 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464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Mermer İşleme Teknolojisi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466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Mermer Ocak Projelendirme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468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Mermer Tasarımı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470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Tedarik Zinciri Yönetimi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3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661248"/>
            <a:ext cx="1595669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428" y="5805264"/>
            <a:ext cx="1175863" cy="1052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5762513"/>
            <a:ext cx="1143000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740039"/>
            <a:ext cx="3275281" cy="1187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10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5392462"/>
              </p:ext>
            </p:extLst>
          </p:nvPr>
        </p:nvGraphicFramePr>
        <p:xfrm>
          <a:off x="323528" y="2132856"/>
          <a:ext cx="8229600" cy="27230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06670"/>
                <a:gridCol w="4985593"/>
                <a:gridCol w="857070"/>
                <a:gridCol w="580267"/>
              </a:tblGrid>
              <a:tr h="154087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GİRİŞİMCİ MÜHENDİSLİK GRUBU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54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SEÇMELİ-1 (5. YY)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(T-U)K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Kredi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381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Girişimcilik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383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Etkili İletişim Becerileri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385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Üretim Planlama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SEÇMELİ-2 (6. YY)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(T-U)K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Kredi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382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Bilimsel Araştırma Teknikleri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384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İnsan Kaynakları Yönetimi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386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Malzeme Biliminde Mesleki İngilizce 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388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Mühendislikte Araştırma Geliştirme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SEÇMELİ-3 (8. YY)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(T-U)K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Kredi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482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Proje Hazırlama Teknikleri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484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İşletme Organizasyonu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486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Endüstri İlişkileri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MBM 488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Teknoloji ve Yenilik Yönetimi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3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</a:tbl>
          </a:graphicData>
        </a:graphic>
      </p:graphicFrame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17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085184"/>
            <a:ext cx="3494187" cy="1941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40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6398078"/>
              </p:ext>
            </p:extLst>
          </p:nvPr>
        </p:nvGraphicFramePr>
        <p:xfrm>
          <a:off x="457200" y="2710529"/>
          <a:ext cx="8229600" cy="22212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06670"/>
                <a:gridCol w="4985593"/>
                <a:gridCol w="857070"/>
                <a:gridCol w="580267"/>
              </a:tblGrid>
              <a:tr h="154087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BÖLÜM DIŞI SEÇMELİ DERSLER GRUBU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54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SEÇMELİ-1 (5. YY)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(T-U)K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Kredi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MCTE 316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Web Tasarımı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54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MCTE 408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Yapay Zeka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54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MCTE 416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Bulanık Mantık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54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MNFE 428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Tasarımda Güvenirlilik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54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MNFE 335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Sonlu Elemanlar Metodu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54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SEÇMELİ-2 (6. YY)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(T-U)K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Kredi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ctr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MNFE 321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İmalat İçin Tasarım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54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MNFE 342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Triboloji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MNFE 315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Esnek Üretim Sistemleri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MCTE 432 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Yapay Sinir Ağları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  <a:tr h="1605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MCTE 325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Simülasyon Tekniği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(2-0) 2</a:t>
                      </a:r>
                      <a:endParaRPr lang="tr-TR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3</a:t>
                      </a:r>
                      <a:endParaRPr lang="tr-TR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2567" marR="32567" marT="0" marB="0" anchor="b"/>
                </a:tc>
              </a:tr>
            </a:tbl>
          </a:graphicData>
        </a:graphic>
      </p:graphicFrame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18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57192"/>
            <a:ext cx="2461289" cy="138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801" y="5100225"/>
            <a:ext cx="3207737" cy="1496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183219"/>
            <a:ext cx="30956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80367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19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5. Yarıyıl Seçmeli Ders Grupları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725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Bu gruptan veya Üretim ve Analiz Teknolojileri Grubu’ndan en az 1 adet ders</a:t>
            </a:r>
            <a:br>
              <a:rPr lang="tr-TR" dirty="0"/>
            </a:br>
            <a:r>
              <a:rPr lang="tr-TR" dirty="0"/>
              <a:t>seçilecektir</a:t>
            </a:r>
            <a:r>
              <a:rPr lang="tr-TR" dirty="0" smtClean="0"/>
              <a:t>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20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MALZEME TEKNOLOJİLERİ </a:t>
            </a:r>
            <a:r>
              <a:rPr lang="tr-TR" dirty="0" smtClean="0"/>
              <a:t>GRUBU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1310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tr-TR" dirty="0"/>
              <a:t>Demir ve Çelik üretim proseslerine genel bakış, Demir-Çelik üretiminde kullanılan</a:t>
            </a:r>
          </a:p>
          <a:p>
            <a:pPr marL="109728" indent="0">
              <a:buNone/>
            </a:pPr>
            <a:r>
              <a:rPr lang="tr-TR" dirty="0"/>
              <a:t>hammaddeler ve özellikleri, Yüksek fırın, Yüksek fırın, Çelik üretiminin tarihsel gelişimi</a:t>
            </a:r>
          </a:p>
          <a:p>
            <a:pPr marL="109728" indent="0">
              <a:buNone/>
            </a:pPr>
            <a:r>
              <a:rPr lang="tr-TR" dirty="0"/>
              <a:t>(</a:t>
            </a:r>
            <a:r>
              <a:rPr lang="tr-TR" dirty="0" err="1"/>
              <a:t>konvertör</a:t>
            </a:r>
            <a:r>
              <a:rPr lang="tr-TR" dirty="0"/>
              <a:t> çeşitleri), Yarı entegre tesislerinde (Ark ve indüksiyon ocaklarında) Fe-Çelik</a:t>
            </a:r>
          </a:p>
          <a:p>
            <a:pPr marL="109728" indent="0">
              <a:buNone/>
            </a:pPr>
            <a:r>
              <a:rPr lang="tr-TR" dirty="0"/>
              <a:t>üretimi, Pota </a:t>
            </a:r>
            <a:r>
              <a:rPr lang="tr-TR" dirty="0" err="1"/>
              <a:t>metalurjisi</a:t>
            </a:r>
            <a:r>
              <a:rPr lang="tr-TR" dirty="0"/>
              <a:t>, Dökme demirler, Alaşım elementlerinin çeliğin özelliklerine etkisi,</a:t>
            </a:r>
          </a:p>
          <a:p>
            <a:pPr marL="109728" indent="0">
              <a:buNone/>
            </a:pPr>
            <a:r>
              <a:rPr lang="tr-TR" dirty="0"/>
              <a:t>Dökme demirler ve çeliklerin standartları, Sade karbonlu çelikler, Alaşımlı çelikler( Takım</a:t>
            </a:r>
          </a:p>
          <a:p>
            <a:pPr marL="109728" indent="0">
              <a:buNone/>
            </a:pPr>
            <a:r>
              <a:rPr lang="tr-TR" dirty="0"/>
              <a:t>çelikler, paslanmaz çelikler), Islah ve takım çelikleri, yüksek sıcaklık çelikleri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21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321 Demir Esaslı Metal Malzemeler (2-0) 2</a:t>
            </a:r>
          </a:p>
        </p:txBody>
      </p:sp>
    </p:spTree>
    <p:extLst>
      <p:ext uri="{BB962C8B-B14F-4D97-AF65-F5344CB8AC3E}">
        <p14:creationId xmlns:p14="http://schemas.microsoft.com/office/powerpoint/2010/main" val="87756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/>
              <a:t>Demir dışı metaller hakkında genel bilgiler ve kullanım yerleri, Bakır mineralleri, Bakır</a:t>
            </a:r>
          </a:p>
          <a:p>
            <a:pPr marL="109728" indent="0">
              <a:buNone/>
            </a:pPr>
            <a:r>
              <a:rPr lang="tr-TR" dirty="0"/>
              <a:t>üretimi, Bakır alaşımları ve kullanım alanları, Alüminyum, mineralleri, üretimi, Alüminyum</a:t>
            </a:r>
          </a:p>
          <a:p>
            <a:pPr marL="109728" indent="0">
              <a:buNone/>
            </a:pPr>
            <a:r>
              <a:rPr lang="tr-TR" dirty="0"/>
              <a:t>alaşımları ve kullanım alanları, Çinko, mineralleri, Çinko üretimi, Çinko alaşımları ve</a:t>
            </a:r>
          </a:p>
          <a:p>
            <a:pPr marL="109728" indent="0">
              <a:buNone/>
            </a:pPr>
            <a:r>
              <a:rPr lang="tr-TR" dirty="0"/>
              <a:t>kullanım alanları, Ti ve alaşımları, </a:t>
            </a:r>
            <a:r>
              <a:rPr lang="tr-TR" dirty="0" err="1"/>
              <a:t>Ni</a:t>
            </a:r>
            <a:r>
              <a:rPr lang="tr-TR" dirty="0"/>
              <a:t> ve </a:t>
            </a:r>
            <a:r>
              <a:rPr lang="tr-TR" dirty="0" err="1"/>
              <a:t>Co</a:t>
            </a:r>
            <a:r>
              <a:rPr lang="tr-TR" dirty="0"/>
              <a:t> alaşımları, süper alaşımlar, Mg, Pb ve </a:t>
            </a:r>
            <a:r>
              <a:rPr lang="tr-TR" dirty="0" err="1"/>
              <a:t>Sn</a:t>
            </a:r>
            <a:r>
              <a:rPr lang="tr-TR" dirty="0"/>
              <a:t> ve</a:t>
            </a:r>
          </a:p>
          <a:p>
            <a:pPr marL="109728" indent="0">
              <a:buNone/>
            </a:pPr>
            <a:r>
              <a:rPr lang="nb-NO" dirty="0"/>
              <a:t>alaşımları, Refrakter metaller ve kıymetli metaller.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22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323 Demir Dışı Metal Malzemeler (2-0) 2</a:t>
            </a:r>
          </a:p>
        </p:txBody>
      </p:sp>
    </p:spTree>
    <p:extLst>
      <p:ext uri="{BB962C8B-B14F-4D97-AF65-F5344CB8AC3E}">
        <p14:creationId xmlns:p14="http://schemas.microsoft.com/office/powerpoint/2010/main" val="252164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tr-TR" dirty="0"/>
              <a:t>Seramik malzemelerin genel özellikleri, Bağ ve kristal yapıları, Seramiklerin sınıflandırılması</a:t>
            </a:r>
          </a:p>
          <a:p>
            <a:pPr marL="109728" indent="0">
              <a:buNone/>
            </a:pPr>
            <a:r>
              <a:rPr lang="tr-TR" dirty="0"/>
              <a:t>ve kullanım alanları, Seramik hammaddeleri, Seramik malzemelerin şekillendirilmesi,</a:t>
            </a:r>
          </a:p>
          <a:p>
            <a:pPr marL="109728" indent="0">
              <a:buNone/>
            </a:pPr>
            <a:r>
              <a:rPr lang="tr-TR" dirty="0"/>
              <a:t>Seramik malzemelerde kurutma ve </a:t>
            </a:r>
            <a:r>
              <a:rPr lang="tr-TR" dirty="0" err="1"/>
              <a:t>sinterleme</a:t>
            </a:r>
            <a:r>
              <a:rPr lang="tr-TR" dirty="0"/>
              <a:t>, Seramik malzemelere uygulanan testler,</a:t>
            </a:r>
          </a:p>
          <a:p>
            <a:pPr marL="109728" indent="0">
              <a:buNone/>
            </a:pPr>
            <a:r>
              <a:rPr lang="tr-TR" dirty="0"/>
              <a:t>Seramik sırlar, Sırları oluşturan oksitler, Kimyasal analize göre karışım formüllerinin</a:t>
            </a:r>
          </a:p>
          <a:p>
            <a:pPr marL="109728" indent="0">
              <a:buNone/>
            </a:pPr>
            <a:r>
              <a:rPr lang="tr-TR" dirty="0"/>
              <a:t>hesaplanması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23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325 Seramik Malzeme Teknolojisi (2-0) 2</a:t>
            </a:r>
          </a:p>
        </p:txBody>
      </p:sp>
    </p:spTree>
    <p:extLst>
      <p:ext uri="{BB962C8B-B14F-4D97-AF65-F5344CB8AC3E}">
        <p14:creationId xmlns:p14="http://schemas.microsoft.com/office/powerpoint/2010/main" val="370743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tr-TR" dirty="0" err="1"/>
              <a:t>Kompozit</a:t>
            </a:r>
            <a:r>
              <a:rPr lang="tr-TR" dirty="0"/>
              <a:t> malzeme kavramı ve </a:t>
            </a:r>
            <a:r>
              <a:rPr lang="tr-TR" dirty="0" err="1"/>
              <a:t>kompozit</a:t>
            </a:r>
            <a:r>
              <a:rPr lang="tr-TR" dirty="0"/>
              <a:t> malzemelerin tanımlanması, </a:t>
            </a:r>
            <a:r>
              <a:rPr lang="tr-TR" dirty="0" err="1"/>
              <a:t>Kompozit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malzemelerin diğer mühendislik malzemelerle karşılaştırılması, </a:t>
            </a:r>
            <a:r>
              <a:rPr lang="tr-TR" dirty="0" err="1"/>
              <a:t>Kompozit</a:t>
            </a:r>
            <a:r>
              <a:rPr lang="tr-TR" dirty="0"/>
              <a:t> malzemelerin</a:t>
            </a:r>
          </a:p>
          <a:p>
            <a:pPr marL="109728" indent="0">
              <a:buNone/>
            </a:pPr>
            <a:r>
              <a:rPr lang="tr-TR" dirty="0"/>
              <a:t>sınıflandırılması, Ana malzeme türüne göre </a:t>
            </a:r>
            <a:r>
              <a:rPr lang="tr-TR" dirty="0" err="1"/>
              <a:t>kompozit</a:t>
            </a:r>
            <a:r>
              <a:rPr lang="tr-TR" dirty="0"/>
              <a:t> malzemelerin incelenmesi (</a:t>
            </a:r>
            <a:r>
              <a:rPr lang="tr-TR" dirty="0" err="1"/>
              <a:t>Metalmatrisli</a:t>
            </a:r>
            <a:r>
              <a:rPr lang="tr-TR" dirty="0"/>
              <a:t>,</a:t>
            </a:r>
          </a:p>
          <a:p>
            <a:pPr marL="109728" indent="0">
              <a:buNone/>
            </a:pPr>
            <a:r>
              <a:rPr lang="tr-TR" dirty="0"/>
              <a:t>Polimer-</a:t>
            </a:r>
            <a:r>
              <a:rPr lang="tr-TR" dirty="0" err="1"/>
              <a:t>matrisli</a:t>
            </a:r>
            <a:r>
              <a:rPr lang="tr-TR" dirty="0"/>
              <a:t>, Seramik/Cam-</a:t>
            </a:r>
            <a:r>
              <a:rPr lang="tr-TR" dirty="0" err="1"/>
              <a:t>matrisli</a:t>
            </a:r>
            <a:r>
              <a:rPr lang="tr-TR" dirty="0"/>
              <a:t>), Takviye elemanı türüne göre </a:t>
            </a:r>
            <a:r>
              <a:rPr lang="tr-TR" dirty="0" err="1"/>
              <a:t>kompozit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malzemelerin incelenmesi, Karbon </a:t>
            </a:r>
            <a:r>
              <a:rPr lang="tr-TR" dirty="0" err="1"/>
              <a:t>kompozitler</a:t>
            </a:r>
            <a:r>
              <a:rPr lang="tr-TR" dirty="0"/>
              <a:t>, </a:t>
            </a:r>
            <a:r>
              <a:rPr lang="tr-TR" dirty="0" err="1"/>
              <a:t>Kompozit</a:t>
            </a:r>
            <a:r>
              <a:rPr lang="tr-TR" dirty="0"/>
              <a:t> malzemelerin mekanik özellikleri,</a:t>
            </a:r>
          </a:p>
          <a:p>
            <a:pPr marL="109728" indent="0">
              <a:buNone/>
            </a:pPr>
            <a:r>
              <a:rPr lang="tr-TR" dirty="0" err="1"/>
              <a:t>Kompozit</a:t>
            </a:r>
            <a:r>
              <a:rPr lang="tr-TR" dirty="0"/>
              <a:t> malzemelerin endüstriyel uygulamaları, </a:t>
            </a:r>
            <a:r>
              <a:rPr lang="tr-TR" dirty="0" err="1"/>
              <a:t>Kompozit</a:t>
            </a:r>
            <a:r>
              <a:rPr lang="tr-TR" dirty="0"/>
              <a:t> malzeme üretim yöntemleri,</a:t>
            </a:r>
          </a:p>
          <a:p>
            <a:pPr marL="109728" indent="0">
              <a:buNone/>
            </a:pPr>
            <a:r>
              <a:rPr lang="tr-TR" dirty="0" err="1"/>
              <a:t>Kompozit</a:t>
            </a:r>
            <a:r>
              <a:rPr lang="tr-TR" dirty="0"/>
              <a:t> malzeme tasarımı, Ana malzemeler, Takviye Elemanları ve </a:t>
            </a:r>
            <a:r>
              <a:rPr lang="tr-TR" dirty="0" err="1"/>
              <a:t>Arayüzey</a:t>
            </a:r>
            <a:r>
              <a:rPr lang="tr-TR" dirty="0"/>
              <a:t>, </a:t>
            </a:r>
            <a:r>
              <a:rPr lang="tr-TR" dirty="0" err="1"/>
              <a:t>Kompozit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malzeme mekaniği, </a:t>
            </a:r>
            <a:r>
              <a:rPr lang="tr-TR" dirty="0" err="1"/>
              <a:t>Kompozit</a:t>
            </a:r>
            <a:r>
              <a:rPr lang="tr-TR" dirty="0"/>
              <a:t> malzemelerin </a:t>
            </a:r>
            <a:r>
              <a:rPr lang="tr-TR" dirty="0" err="1"/>
              <a:t>mikromekaniği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24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327 </a:t>
            </a:r>
            <a:r>
              <a:rPr lang="tr-TR" dirty="0" err="1"/>
              <a:t>Kompozit</a:t>
            </a:r>
            <a:r>
              <a:rPr lang="tr-TR" dirty="0"/>
              <a:t> Malzeme Teknolojisi (2-0) 2</a:t>
            </a:r>
          </a:p>
        </p:txBody>
      </p:sp>
    </p:spTree>
    <p:extLst>
      <p:ext uri="{BB962C8B-B14F-4D97-AF65-F5344CB8AC3E}">
        <p14:creationId xmlns:p14="http://schemas.microsoft.com/office/powerpoint/2010/main" val="62927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tr-TR" dirty="0" err="1"/>
              <a:t>Refrakter</a:t>
            </a:r>
            <a:r>
              <a:rPr lang="tr-TR" dirty="0"/>
              <a:t> malzemelerin tarihçesi ve sınıflandırılması, </a:t>
            </a:r>
            <a:r>
              <a:rPr lang="tr-TR" dirty="0" err="1"/>
              <a:t>Refrakter</a:t>
            </a:r>
            <a:r>
              <a:rPr lang="tr-TR" dirty="0"/>
              <a:t> malzemelerin kullanım</a:t>
            </a:r>
          </a:p>
          <a:p>
            <a:pPr marL="109728" indent="0">
              <a:buNone/>
            </a:pPr>
            <a:r>
              <a:rPr lang="tr-TR" dirty="0"/>
              <a:t>durumları, </a:t>
            </a:r>
            <a:r>
              <a:rPr lang="tr-TR" dirty="0" err="1"/>
              <a:t>Refrakter</a:t>
            </a:r>
            <a:r>
              <a:rPr lang="tr-TR" dirty="0"/>
              <a:t> malzeme seçiminde genel esaslar, </a:t>
            </a:r>
            <a:r>
              <a:rPr lang="tr-TR" dirty="0" err="1"/>
              <a:t>Refrakter</a:t>
            </a:r>
            <a:r>
              <a:rPr lang="tr-TR" dirty="0"/>
              <a:t> malzemelerin hasara uğrama</a:t>
            </a:r>
          </a:p>
          <a:p>
            <a:pPr marL="109728" indent="0">
              <a:buNone/>
            </a:pPr>
            <a:r>
              <a:rPr lang="tr-TR" dirty="0"/>
              <a:t>şekilleri, </a:t>
            </a:r>
            <a:r>
              <a:rPr lang="tr-TR" dirty="0" err="1"/>
              <a:t>Magnezit</a:t>
            </a:r>
            <a:r>
              <a:rPr lang="tr-TR" dirty="0"/>
              <a:t> ve Dolomit hakkında bilgiler, Dökülebilir </a:t>
            </a:r>
            <a:r>
              <a:rPr lang="tr-TR" dirty="0" err="1"/>
              <a:t>refrakterlerin</a:t>
            </a:r>
            <a:r>
              <a:rPr lang="tr-TR" dirty="0"/>
              <a:t> özellikleri, yapısı</a:t>
            </a:r>
          </a:p>
          <a:p>
            <a:pPr marL="109728" indent="0">
              <a:buNone/>
            </a:pPr>
            <a:r>
              <a:rPr lang="tr-TR" dirty="0"/>
              <a:t>ve üretim şekilleri, </a:t>
            </a:r>
            <a:r>
              <a:rPr lang="tr-TR" dirty="0" err="1"/>
              <a:t>Alüminasilikat</a:t>
            </a:r>
            <a:r>
              <a:rPr lang="tr-TR" dirty="0"/>
              <a:t> </a:t>
            </a:r>
            <a:r>
              <a:rPr lang="tr-TR" dirty="0" err="1"/>
              <a:t>refrakterler</a:t>
            </a:r>
            <a:r>
              <a:rPr lang="tr-TR" dirty="0"/>
              <a:t>, Silika, </a:t>
            </a:r>
            <a:r>
              <a:rPr lang="tr-TR" dirty="0" err="1"/>
              <a:t>kromit</a:t>
            </a:r>
            <a:r>
              <a:rPr lang="tr-TR" dirty="0"/>
              <a:t>, </a:t>
            </a:r>
            <a:r>
              <a:rPr lang="tr-TR" dirty="0" err="1"/>
              <a:t>krommagnezit</a:t>
            </a:r>
            <a:r>
              <a:rPr lang="tr-TR" dirty="0"/>
              <a:t>, fosfat bağlı</a:t>
            </a:r>
          </a:p>
          <a:p>
            <a:pPr marL="109728" indent="0">
              <a:buNone/>
            </a:pPr>
            <a:r>
              <a:rPr lang="tr-TR" dirty="0" err="1"/>
              <a:t>refrakterler</a:t>
            </a:r>
            <a:r>
              <a:rPr lang="tr-TR" dirty="0"/>
              <a:t>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25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329 </a:t>
            </a:r>
            <a:r>
              <a:rPr lang="tr-TR" dirty="0" err="1"/>
              <a:t>Refrakter</a:t>
            </a:r>
            <a:r>
              <a:rPr lang="tr-TR" dirty="0"/>
              <a:t> Malzeme Teknolojisi (2-0) 2</a:t>
            </a:r>
          </a:p>
        </p:txBody>
      </p:sp>
    </p:spTree>
    <p:extLst>
      <p:ext uri="{BB962C8B-B14F-4D97-AF65-F5344CB8AC3E}">
        <p14:creationId xmlns:p14="http://schemas.microsoft.com/office/powerpoint/2010/main" val="1571499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/>
              <a:t>Camın tarihçesi ve yapımı, Cam yapımında kullanılan hammaddeler ve sınıflandırılması, Cam</a:t>
            </a:r>
          </a:p>
          <a:p>
            <a:pPr marL="109728" indent="0">
              <a:buNone/>
            </a:pPr>
            <a:r>
              <a:rPr lang="tr-TR" dirty="0"/>
              <a:t>bileşenleri ve işlevleri, Camın özellikleri ve üretimi, Hammaddelerin stoklanması, Harmanın</a:t>
            </a:r>
          </a:p>
          <a:p>
            <a:pPr marL="109728" indent="0">
              <a:buNone/>
            </a:pPr>
            <a:r>
              <a:rPr lang="tr-TR" dirty="0"/>
              <a:t>yapılması, Cam ergitme fırınları ve yapısı, Cam hataları, Camın şekillendirilmesi ve</a:t>
            </a:r>
          </a:p>
          <a:p>
            <a:pPr marL="109728" indent="0">
              <a:buNone/>
            </a:pPr>
            <a:r>
              <a:rPr lang="tr-TR" dirty="0"/>
              <a:t>şekillendirme yöntemleri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26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MSE 331 Cam Bilimi ve Teknolojisi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6404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tr-TR" dirty="0" err="1"/>
              <a:t>Nano</a:t>
            </a:r>
            <a:r>
              <a:rPr lang="tr-TR" dirty="0"/>
              <a:t> ölçeğin tanımı ve </a:t>
            </a:r>
            <a:r>
              <a:rPr lang="tr-TR" dirty="0" err="1"/>
              <a:t>nano</a:t>
            </a:r>
            <a:r>
              <a:rPr lang="tr-TR" dirty="0"/>
              <a:t> teknoloji, </a:t>
            </a:r>
            <a:r>
              <a:rPr lang="tr-TR" dirty="0" err="1"/>
              <a:t>Nano</a:t>
            </a:r>
            <a:r>
              <a:rPr lang="tr-TR" dirty="0"/>
              <a:t> yapının tanımı ve ters </a:t>
            </a:r>
            <a:r>
              <a:rPr lang="tr-TR" dirty="0" err="1"/>
              <a:t>Hall-Petch</a:t>
            </a:r>
            <a:r>
              <a:rPr lang="tr-TR" dirty="0"/>
              <a:t> eşitliği, </a:t>
            </a:r>
            <a:r>
              <a:rPr lang="tr-TR" dirty="0" err="1"/>
              <a:t>Nano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malzeme üretim yöntemleri, Aşağıdan yukarıya üretim metotları, Yukarıdan aşağıya üretim</a:t>
            </a:r>
          </a:p>
          <a:p>
            <a:pPr marL="109728" indent="0">
              <a:buNone/>
            </a:pPr>
            <a:r>
              <a:rPr lang="tr-TR" dirty="0"/>
              <a:t>metotları, </a:t>
            </a:r>
            <a:r>
              <a:rPr lang="tr-TR" dirty="0" err="1"/>
              <a:t>Ecap</a:t>
            </a:r>
            <a:r>
              <a:rPr lang="tr-TR" dirty="0"/>
              <a:t> metodu ile </a:t>
            </a:r>
            <a:r>
              <a:rPr lang="tr-TR" dirty="0" err="1"/>
              <a:t>nano</a:t>
            </a:r>
            <a:r>
              <a:rPr lang="tr-TR" dirty="0"/>
              <a:t> yapılı metal üretimi, </a:t>
            </a:r>
            <a:r>
              <a:rPr lang="tr-TR" dirty="0" err="1"/>
              <a:t>Nano</a:t>
            </a:r>
            <a:r>
              <a:rPr lang="tr-TR" dirty="0"/>
              <a:t> yapılı malzemelerin kullanım</a:t>
            </a:r>
          </a:p>
          <a:p>
            <a:pPr marL="109728" indent="0">
              <a:buNone/>
            </a:pPr>
            <a:r>
              <a:rPr lang="tr-TR" dirty="0"/>
              <a:t>alanları, Karbon </a:t>
            </a:r>
            <a:r>
              <a:rPr lang="tr-TR" dirty="0" err="1"/>
              <a:t>nano</a:t>
            </a:r>
            <a:r>
              <a:rPr lang="tr-TR" dirty="0"/>
              <a:t> tüpler, </a:t>
            </a:r>
            <a:r>
              <a:rPr lang="tr-TR" dirty="0" err="1"/>
              <a:t>Nano</a:t>
            </a:r>
            <a:r>
              <a:rPr lang="tr-TR" dirty="0"/>
              <a:t> yapılı malzemelerin sınıflandırılması, </a:t>
            </a:r>
            <a:r>
              <a:rPr lang="tr-TR" dirty="0" err="1"/>
              <a:t>Nano</a:t>
            </a:r>
            <a:r>
              <a:rPr lang="tr-TR" dirty="0"/>
              <a:t> kaplamalar,</a:t>
            </a:r>
          </a:p>
          <a:p>
            <a:pPr marL="109728" indent="0">
              <a:buNone/>
            </a:pPr>
            <a:r>
              <a:rPr lang="tr-TR" dirty="0" err="1"/>
              <a:t>Nano</a:t>
            </a:r>
            <a:r>
              <a:rPr lang="tr-TR" dirty="0"/>
              <a:t> teller, </a:t>
            </a:r>
            <a:r>
              <a:rPr lang="tr-TR" dirty="0" err="1"/>
              <a:t>Nano</a:t>
            </a:r>
            <a:r>
              <a:rPr lang="tr-TR" dirty="0"/>
              <a:t> parçacıklar, </a:t>
            </a:r>
            <a:r>
              <a:rPr lang="tr-TR" dirty="0" err="1"/>
              <a:t>Nano</a:t>
            </a:r>
            <a:r>
              <a:rPr lang="tr-TR" dirty="0"/>
              <a:t> yapılı malzemelerin </a:t>
            </a:r>
            <a:r>
              <a:rPr lang="tr-TR" dirty="0" err="1"/>
              <a:t>karakterizasyonu</a:t>
            </a:r>
            <a:r>
              <a:rPr lang="tr-TR" dirty="0"/>
              <a:t>, </a:t>
            </a:r>
            <a:r>
              <a:rPr lang="tr-TR" dirty="0" err="1"/>
              <a:t>Nano</a:t>
            </a:r>
            <a:r>
              <a:rPr lang="tr-TR" dirty="0"/>
              <a:t> yapılı</a:t>
            </a:r>
          </a:p>
          <a:p>
            <a:pPr marL="109728" indent="0">
              <a:buNone/>
            </a:pPr>
            <a:r>
              <a:rPr lang="tr-TR" dirty="0"/>
              <a:t>malzemelerin termal, elektriksel ve manyetik özellikleri, </a:t>
            </a:r>
            <a:r>
              <a:rPr lang="tr-TR" dirty="0" err="1"/>
              <a:t>Nano</a:t>
            </a:r>
            <a:r>
              <a:rPr lang="tr-TR" dirty="0"/>
              <a:t> yapılı malzemelerin ve</a:t>
            </a:r>
          </a:p>
          <a:p>
            <a:pPr marL="109728" indent="0">
              <a:buNone/>
            </a:pPr>
            <a:r>
              <a:rPr lang="tr-TR" dirty="0"/>
              <a:t>cihazların uygulamaları: tıp, gıda, elektronik, uza ve havacılık sanayi, katı yakıt hücreleri</a:t>
            </a:r>
          </a:p>
          <a:p>
            <a:pPr marL="109728" indent="0">
              <a:buNone/>
            </a:pPr>
            <a:r>
              <a:rPr lang="tr-TR" dirty="0"/>
              <a:t>(kendini temizleyen cam ve boyalar, ıslanmayan elbiseler </a:t>
            </a:r>
            <a:r>
              <a:rPr lang="tr-TR" dirty="0" err="1"/>
              <a:t>vb</a:t>
            </a:r>
            <a:r>
              <a:rPr lang="tr-TR" dirty="0"/>
              <a:t>)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27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MSE 333 Nano Malzeme Teknolojisi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3607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Bu gruptan veya Malzeme Teknolojileri Grubu’ndan en az 1 adet ders seçilecektir.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28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ÜRETİM VE ANALİZ TEKNOLOJİLERİ GRUBU</a:t>
            </a:r>
          </a:p>
        </p:txBody>
      </p:sp>
    </p:spTree>
    <p:extLst>
      <p:ext uri="{BB962C8B-B14F-4D97-AF65-F5344CB8AC3E}">
        <p14:creationId xmlns:p14="http://schemas.microsoft.com/office/powerpoint/2010/main" val="293365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r>
              <a:rPr lang="tr-TR" dirty="0"/>
              <a:t>Döküm </a:t>
            </a:r>
            <a:r>
              <a:rPr lang="tr-TR" dirty="0" err="1"/>
              <a:t>metalurjisine</a:t>
            </a:r>
            <a:r>
              <a:rPr lang="tr-TR" dirty="0"/>
              <a:t> giriş, Dökümhanelerin yapısı ve işleyişi, Metal ve alaşımların ergime,</a:t>
            </a:r>
          </a:p>
          <a:p>
            <a:pPr marL="109728" indent="0">
              <a:buNone/>
            </a:pPr>
            <a:r>
              <a:rPr lang="tr-TR" dirty="0"/>
              <a:t>katılaşma ve soğuma davranışları, Sıvı akış prensipleri ve kalıp doldurma kavramı, Döküm</a:t>
            </a:r>
          </a:p>
          <a:p>
            <a:pPr marL="109728" indent="0">
              <a:buNone/>
            </a:pPr>
            <a:r>
              <a:rPr lang="tr-TR" dirty="0"/>
              <a:t>alaşımlarının hacimsel değişim davranışları. Besleme kriterleri ve dökümlerin beslenmesi, Gri</a:t>
            </a:r>
          </a:p>
          <a:p>
            <a:pPr marL="109728" indent="0">
              <a:buNone/>
            </a:pPr>
            <a:r>
              <a:rPr lang="tr-TR" dirty="0"/>
              <a:t>ve </a:t>
            </a:r>
            <a:r>
              <a:rPr lang="tr-TR" dirty="0" err="1"/>
              <a:t>sfero</a:t>
            </a:r>
            <a:r>
              <a:rPr lang="tr-TR" dirty="0"/>
              <a:t> dökme demirlerin çekme ve besleme özellikleri, Kum kalıplara döküm prosesleri,</a:t>
            </a:r>
          </a:p>
          <a:p>
            <a:pPr marL="109728" indent="0">
              <a:buNone/>
            </a:pPr>
            <a:r>
              <a:rPr lang="tr-TR" dirty="0"/>
              <a:t>Kum kalıp ve maça teknolojisi, </a:t>
            </a:r>
            <a:r>
              <a:rPr lang="tr-TR" dirty="0" err="1"/>
              <a:t>Kokil</a:t>
            </a:r>
            <a:r>
              <a:rPr lang="tr-TR" dirty="0"/>
              <a:t> döküm ve alçak basınçlı döküm teknikleri, Yüksek</a:t>
            </a:r>
          </a:p>
          <a:p>
            <a:pPr marL="109728" indent="0">
              <a:buNone/>
            </a:pPr>
            <a:r>
              <a:rPr lang="tr-TR" dirty="0"/>
              <a:t>basınçlı döküm teknikleri, Dökümlerde boyut kavramı ve kontrolü, Döküm hataları ve önleme</a:t>
            </a:r>
          </a:p>
          <a:p>
            <a:pPr marL="109728" indent="0">
              <a:buNone/>
            </a:pPr>
            <a:r>
              <a:rPr lang="tr-TR" dirty="0"/>
              <a:t>yöntemleri, Dökümlerde performans kavramı ve kontrolü.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29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n-NO" dirty="0"/>
              <a:t>MSE 341 Döküm Teknolojileri (2-0)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1721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09728" indent="0">
              <a:buNone/>
            </a:pPr>
            <a:r>
              <a:rPr lang="tr-TR" dirty="0"/>
              <a:t>Genel döküm teknolojileri ve ileri döküm teknolojileri kavramı, İleri döküm teknolojilerine</a:t>
            </a:r>
          </a:p>
          <a:p>
            <a:pPr marL="109728" indent="0">
              <a:buNone/>
            </a:pPr>
            <a:r>
              <a:rPr lang="tr-TR" dirty="0"/>
              <a:t>giriş, Alçak basınçlı döküm teknolojileri, Yüksek basınçlı döküm teknolojileri, Ezme döküm</a:t>
            </a:r>
          </a:p>
          <a:p>
            <a:pPr marL="109728" indent="0">
              <a:buNone/>
            </a:pPr>
            <a:r>
              <a:rPr lang="tr-TR" dirty="0"/>
              <a:t>teknolojileri, Savurma döküm teknolojileri, Vakum döküm teknolojileri, Yarı-katı döküm</a:t>
            </a:r>
          </a:p>
          <a:p>
            <a:pPr marL="109728" indent="0">
              <a:buNone/>
            </a:pPr>
            <a:r>
              <a:rPr lang="tr-TR" dirty="0"/>
              <a:t>teknolojileri, </a:t>
            </a:r>
            <a:r>
              <a:rPr lang="tr-TR" dirty="0" err="1"/>
              <a:t>Kompozit</a:t>
            </a:r>
            <a:r>
              <a:rPr lang="tr-TR" dirty="0"/>
              <a:t> malzeme döküm teknolojileri, Tek kristal döküm teknolojileri, Yönlü</a:t>
            </a:r>
          </a:p>
          <a:p>
            <a:pPr marL="109728" indent="0">
              <a:buNone/>
            </a:pPr>
            <a:r>
              <a:rPr lang="tr-TR" dirty="0"/>
              <a:t>katılaştırma süreçleri, döküm-maliyet ilişkisi, döküm yöntemi seçimi ve tasarımı.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30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MSE343 İleri Döküm Teknolojileri (2-0)</a:t>
            </a:r>
          </a:p>
        </p:txBody>
      </p:sp>
    </p:spTree>
    <p:extLst>
      <p:ext uri="{BB962C8B-B14F-4D97-AF65-F5344CB8AC3E}">
        <p14:creationId xmlns:p14="http://schemas.microsoft.com/office/powerpoint/2010/main" val="345532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tr-TR" dirty="0"/>
              <a:t>Genel döküm prensipleri, Katılaşma, soğuma ve ısı transferi kavramları, Dökümlerde </a:t>
            </a:r>
            <a:r>
              <a:rPr lang="tr-TR" dirty="0" err="1"/>
              <a:t>Dökümkalıp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ısı transferi ve soğuma hızının katılaşmaya etkisi, Sıvı akış prensipleri ve yolluk</a:t>
            </a:r>
          </a:p>
          <a:p>
            <a:pPr marL="109728" indent="0">
              <a:buNone/>
            </a:pPr>
            <a:r>
              <a:rPr lang="tr-TR" dirty="0"/>
              <a:t>hesapları, Modül kavramı ile dökümlerin soğuma zamanının belirlenmesi, Besleyici hesapları</a:t>
            </a:r>
          </a:p>
          <a:p>
            <a:pPr marL="109728" indent="0">
              <a:buNone/>
            </a:pPr>
            <a:r>
              <a:rPr lang="tr-TR" dirty="0"/>
              <a:t>ile dökümlerde çekme ve büzülmenin belirlenmesi, CAD ortamında döküm modelinin</a:t>
            </a:r>
          </a:p>
          <a:p>
            <a:pPr marL="109728" indent="0">
              <a:buNone/>
            </a:pPr>
            <a:r>
              <a:rPr lang="tr-TR" dirty="0"/>
              <a:t>oluşturulması, Döküm simülasyon programlarının tanıtılması, </a:t>
            </a:r>
            <a:r>
              <a:rPr lang="tr-TR" dirty="0" err="1"/>
              <a:t>Vulcan</a:t>
            </a:r>
            <a:r>
              <a:rPr lang="tr-TR" dirty="0"/>
              <a:t> döküm </a:t>
            </a:r>
            <a:r>
              <a:rPr lang="tr-TR" dirty="0" err="1"/>
              <a:t>simülayon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programı ve özellikleri, Kum kalıba döküm, </a:t>
            </a:r>
            <a:r>
              <a:rPr lang="tr-TR" dirty="0" err="1"/>
              <a:t>kokil</a:t>
            </a:r>
            <a:r>
              <a:rPr lang="tr-TR" dirty="0"/>
              <a:t> döküm, alçak basınçlı döküm, yüksek</a:t>
            </a:r>
          </a:p>
          <a:p>
            <a:pPr marL="109728" indent="0">
              <a:buNone/>
            </a:pPr>
            <a:r>
              <a:rPr lang="tr-TR" dirty="0"/>
              <a:t>basınçlı döküm simülasyon uygulamaları, Dolum simülasyonu, Katılaştırma analizi, Soğutma</a:t>
            </a:r>
          </a:p>
          <a:p>
            <a:pPr marL="109728" indent="0">
              <a:buNone/>
            </a:pPr>
            <a:r>
              <a:rPr lang="tr-TR" dirty="0"/>
              <a:t>analizi, Stres analizi ve gerilmeler üzerine uygulamalar.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31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345 Döküm Simülasyonu (2-0) 2</a:t>
            </a:r>
          </a:p>
        </p:txBody>
      </p:sp>
    </p:spTree>
    <p:extLst>
      <p:ext uri="{BB962C8B-B14F-4D97-AF65-F5344CB8AC3E}">
        <p14:creationId xmlns:p14="http://schemas.microsoft.com/office/powerpoint/2010/main" val="16789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109728" indent="0">
              <a:buNone/>
            </a:pPr>
            <a:r>
              <a:rPr lang="tr-TR" dirty="0"/>
              <a:t>Kaynaklı birleştirmenin önemi, </a:t>
            </a:r>
            <a:r>
              <a:rPr lang="tr-TR" dirty="0" err="1"/>
              <a:t>Oksi</a:t>
            </a:r>
            <a:r>
              <a:rPr lang="tr-TR" dirty="0"/>
              <a:t>-gaz kaynağı, Elektrik ark kaynak yöntemi ve uygulama</a:t>
            </a:r>
          </a:p>
          <a:p>
            <a:pPr marL="109728" indent="0">
              <a:buNone/>
            </a:pPr>
            <a:r>
              <a:rPr lang="tr-TR" dirty="0"/>
              <a:t>alanları, </a:t>
            </a:r>
            <a:r>
              <a:rPr lang="tr-TR" dirty="0" err="1"/>
              <a:t>Tozaltı</a:t>
            </a:r>
            <a:r>
              <a:rPr lang="tr-TR" dirty="0"/>
              <a:t> kaynak yöntemi ve uygulama alanları, Lazer kaynak yöntemi ve uygulama</a:t>
            </a:r>
          </a:p>
          <a:p>
            <a:pPr marL="109728" indent="0">
              <a:buNone/>
            </a:pPr>
            <a:r>
              <a:rPr lang="tr-TR" dirty="0"/>
              <a:t>alanları, Elektron ışın kaynağı ve uygulama alanları, Plazma kaynağı ve uygulama alanları,</a:t>
            </a:r>
          </a:p>
          <a:p>
            <a:pPr marL="109728" indent="0">
              <a:buNone/>
            </a:pPr>
            <a:r>
              <a:rPr lang="tr-TR" dirty="0"/>
              <a:t>Sürtünme kaynağı, sürtünme karıştırma kaynağı ve uygulama alanları, Saplama kaynağı,</a:t>
            </a:r>
          </a:p>
          <a:p>
            <a:pPr marL="109728" indent="0">
              <a:buNone/>
            </a:pPr>
            <a:r>
              <a:rPr lang="tr-TR" dirty="0"/>
              <a:t>Dönel manyetik arkla basınç kaynağı ve uygulama alanları, </a:t>
            </a:r>
            <a:r>
              <a:rPr lang="tr-TR" dirty="0" err="1"/>
              <a:t>Ultrasonik</a:t>
            </a:r>
            <a:r>
              <a:rPr lang="tr-TR" dirty="0"/>
              <a:t> kaynak yöntemi,</a:t>
            </a:r>
          </a:p>
          <a:p>
            <a:pPr marL="109728" indent="0">
              <a:buNone/>
            </a:pPr>
            <a:r>
              <a:rPr lang="tr-TR" dirty="0"/>
              <a:t>Difüzyon kaynak yöntemi ve uygulama alanları, Elektro cüruf kaynak yöntemi, Soğuk basınç</a:t>
            </a:r>
          </a:p>
          <a:p>
            <a:pPr marL="109728" indent="0">
              <a:buNone/>
            </a:pPr>
            <a:r>
              <a:rPr lang="tr-TR" dirty="0"/>
              <a:t>kaynağı ve uygulama alanları, Patlatmalı kaynak yöntemi, Dar aralık kaynak yöntemi ve</a:t>
            </a:r>
          </a:p>
          <a:p>
            <a:pPr marL="109728" indent="0">
              <a:buNone/>
            </a:pPr>
            <a:r>
              <a:rPr lang="tr-TR" dirty="0"/>
              <a:t>uygulama alanları, Direnç Nokta kaynak yöntemi ve uygulama alanları, Direnç dikiş kaynak</a:t>
            </a:r>
          </a:p>
          <a:p>
            <a:pPr marL="109728" indent="0">
              <a:buNone/>
            </a:pPr>
            <a:r>
              <a:rPr lang="tr-TR" dirty="0"/>
              <a:t>yöntemi, Kabartılı kaynak yöntemi, Yakma alın kaynağı ve uygulama alanları, Lehimleme,</a:t>
            </a:r>
          </a:p>
          <a:p>
            <a:pPr marL="109728" indent="0">
              <a:buNone/>
            </a:pPr>
            <a:r>
              <a:rPr lang="tr-TR" dirty="0"/>
              <a:t>Yapıştırma tekniği.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32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n-NO" dirty="0"/>
              <a:t>MSE 347 Kaynak Teknolojileri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0062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tr-TR" dirty="0"/>
              <a:t>Seramik hammaddeleri ve özellikleri; Seramik hammaddelerin hazırlanması, endüstriyel</a:t>
            </a:r>
          </a:p>
          <a:p>
            <a:pPr marL="109728" indent="0">
              <a:buNone/>
            </a:pPr>
            <a:r>
              <a:rPr lang="tr-TR" dirty="0"/>
              <a:t>kullanıma hazır hale getirilmesi, seramik hammaddelerin hazırlanmasında kullanılan yöntem</a:t>
            </a:r>
          </a:p>
          <a:p>
            <a:pPr marL="109728" indent="0">
              <a:buNone/>
            </a:pPr>
            <a:r>
              <a:rPr lang="tr-TR" dirty="0"/>
              <a:t>ve ekipmanlar, Seramik çamurlarının hazırlanması; Sır hazırlama; Sır ve çamur renklendirme;</a:t>
            </a:r>
          </a:p>
          <a:p>
            <a:pPr marL="109728" indent="0">
              <a:buNone/>
            </a:pPr>
            <a:r>
              <a:rPr lang="tr-TR" dirty="0"/>
              <a:t>plastik bünyelerin şekillendirilmesi, döküm; sırlama ve </a:t>
            </a:r>
            <a:r>
              <a:rPr lang="tr-TR" dirty="0" err="1"/>
              <a:t>dekorlama</a:t>
            </a:r>
            <a:r>
              <a:rPr lang="tr-TR" dirty="0"/>
              <a:t> işlemleri; Şekillendirilmiş</a:t>
            </a:r>
          </a:p>
          <a:p>
            <a:pPr marL="109728" indent="0">
              <a:buNone/>
            </a:pPr>
            <a:r>
              <a:rPr lang="tr-TR" dirty="0"/>
              <a:t>seramiğin kurutulması; pişirme teknolojisi ve fırınlar; seramik ürünlerin karakteristik</a:t>
            </a:r>
          </a:p>
          <a:p>
            <a:pPr marL="109728" indent="0">
              <a:buNone/>
            </a:pPr>
            <a:r>
              <a:rPr lang="tr-TR" dirty="0"/>
              <a:t>özellikleri.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33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349 Seramik Malzeme Üretim Teknolojileri (2-0) 2</a:t>
            </a:r>
          </a:p>
        </p:txBody>
      </p:sp>
    </p:spTree>
    <p:extLst>
      <p:ext uri="{BB962C8B-B14F-4D97-AF65-F5344CB8AC3E}">
        <p14:creationId xmlns:p14="http://schemas.microsoft.com/office/powerpoint/2010/main" val="310043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r>
              <a:rPr lang="tr-TR" dirty="0" err="1"/>
              <a:t>K</a:t>
            </a:r>
            <a:r>
              <a:rPr lang="tr-TR" dirty="0" err="1" smtClean="0"/>
              <a:t>ompozit</a:t>
            </a:r>
            <a:r>
              <a:rPr lang="tr-TR" dirty="0" smtClean="0"/>
              <a:t> </a:t>
            </a:r>
            <a:r>
              <a:rPr lang="tr-TR" dirty="0"/>
              <a:t>malzemeler ve uygulama alanları, </a:t>
            </a:r>
            <a:r>
              <a:rPr lang="tr-TR" dirty="0" err="1"/>
              <a:t>Kompozit</a:t>
            </a:r>
            <a:r>
              <a:rPr lang="tr-TR" dirty="0"/>
              <a:t> malzemelerde </a:t>
            </a:r>
            <a:r>
              <a:rPr lang="tr-TR" dirty="0" err="1"/>
              <a:t>matriks</a:t>
            </a:r>
            <a:r>
              <a:rPr lang="tr-TR" dirty="0"/>
              <a:t> ve takviye</a:t>
            </a:r>
          </a:p>
          <a:p>
            <a:pPr marL="109728" indent="0">
              <a:buNone/>
            </a:pPr>
            <a:r>
              <a:rPr lang="tr-TR" dirty="0"/>
              <a:t>elemanları, </a:t>
            </a:r>
            <a:r>
              <a:rPr lang="tr-TR" dirty="0" err="1"/>
              <a:t>Kompozit</a:t>
            </a:r>
            <a:r>
              <a:rPr lang="tr-TR" dirty="0"/>
              <a:t> malzeme üretim teknikleri, Sıkıştırmalı veya sıvı dövme döküm tekniği,</a:t>
            </a:r>
          </a:p>
          <a:p>
            <a:pPr marL="109728" indent="0">
              <a:buNone/>
            </a:pPr>
            <a:r>
              <a:rPr lang="tr-TR" dirty="0"/>
              <a:t>Basınçlı </a:t>
            </a:r>
            <a:r>
              <a:rPr lang="tr-TR" dirty="0" err="1"/>
              <a:t>infiltrasyon</a:t>
            </a:r>
            <a:r>
              <a:rPr lang="tr-TR" dirty="0"/>
              <a:t>, Sıvı metal karıştırması, Plazma püskürtme, Toz </a:t>
            </a:r>
            <a:r>
              <a:rPr lang="tr-TR" dirty="0" err="1"/>
              <a:t>metalurjisi</a:t>
            </a:r>
            <a:r>
              <a:rPr lang="tr-TR" dirty="0"/>
              <a:t> tekniği,</a:t>
            </a:r>
          </a:p>
          <a:p>
            <a:pPr marL="109728" indent="0">
              <a:buNone/>
            </a:pPr>
            <a:r>
              <a:rPr lang="nb-NO" dirty="0"/>
              <a:t>Difüzyon bağlama ve vakumda presleme, Sıcak presleme ve sıcak izostatik presleme, Metal</a:t>
            </a:r>
          </a:p>
          <a:p>
            <a:pPr marL="109728" indent="0">
              <a:buNone/>
            </a:pPr>
            <a:r>
              <a:rPr lang="tr-TR" dirty="0" err="1"/>
              <a:t>matriksli</a:t>
            </a:r>
            <a:r>
              <a:rPr lang="tr-TR" dirty="0"/>
              <a:t> </a:t>
            </a:r>
            <a:r>
              <a:rPr lang="tr-TR" dirty="0" err="1"/>
              <a:t>kompozitlerin</a:t>
            </a:r>
            <a:r>
              <a:rPr lang="tr-TR" dirty="0"/>
              <a:t> üretim yöntemlerinin karşılaştırılması, Plastik </a:t>
            </a:r>
            <a:r>
              <a:rPr lang="tr-TR" dirty="0" err="1"/>
              <a:t>matriksli</a:t>
            </a:r>
            <a:r>
              <a:rPr lang="tr-TR" dirty="0"/>
              <a:t> </a:t>
            </a:r>
            <a:r>
              <a:rPr lang="tr-TR" dirty="0" err="1"/>
              <a:t>kompozitlerin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üretimi, Elyaf yatırma metodu, Püskürtme metodu, Basma ve transfer kalıplama, Soğuk</a:t>
            </a:r>
          </a:p>
          <a:p>
            <a:pPr marL="109728" indent="0">
              <a:buNone/>
            </a:pPr>
            <a:r>
              <a:rPr lang="tr-TR" dirty="0"/>
              <a:t>presleme, Helisel sarma metodu, Tabakalı birleştirme, Enjeksiyon kalıplama, Profil çekme</a:t>
            </a:r>
          </a:p>
          <a:p>
            <a:pPr marL="109728" indent="0">
              <a:buNone/>
            </a:pPr>
            <a:r>
              <a:rPr lang="tr-TR" dirty="0"/>
              <a:t>metodu, </a:t>
            </a:r>
            <a:r>
              <a:rPr lang="tr-TR" dirty="0" err="1"/>
              <a:t>Termoplastik</a:t>
            </a:r>
            <a:r>
              <a:rPr lang="tr-TR" dirty="0"/>
              <a:t> reçineli </a:t>
            </a:r>
            <a:r>
              <a:rPr lang="tr-TR" dirty="0" err="1"/>
              <a:t>kompozitlerin</a:t>
            </a:r>
            <a:r>
              <a:rPr lang="tr-TR" dirty="0"/>
              <a:t> üretim yöntemleri, </a:t>
            </a:r>
            <a:r>
              <a:rPr lang="tr-TR" dirty="0" err="1"/>
              <a:t>Kompozitlerin</a:t>
            </a:r>
            <a:r>
              <a:rPr lang="tr-TR" dirty="0"/>
              <a:t> seçim</a:t>
            </a:r>
          </a:p>
          <a:p>
            <a:pPr marL="109728" indent="0">
              <a:buNone/>
            </a:pPr>
            <a:r>
              <a:rPr lang="tr-TR" dirty="0"/>
              <a:t>kriterleri.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34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351 </a:t>
            </a:r>
            <a:r>
              <a:rPr lang="tr-TR" dirty="0" err="1"/>
              <a:t>Kompozit</a:t>
            </a:r>
            <a:r>
              <a:rPr lang="tr-TR" dirty="0"/>
              <a:t> Malzeme Üretim Teknolojileri (2-0) 2</a:t>
            </a:r>
          </a:p>
        </p:txBody>
      </p:sp>
    </p:spTree>
    <p:extLst>
      <p:ext uri="{BB962C8B-B14F-4D97-AF65-F5344CB8AC3E}">
        <p14:creationId xmlns:p14="http://schemas.microsoft.com/office/powerpoint/2010/main" val="119324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tr-TR" dirty="0"/>
              <a:t>Polimerlerin yapısı, sınıflandırılması, uygulama alanları ve şekillendirme yöntemleri,</a:t>
            </a:r>
          </a:p>
          <a:p>
            <a:pPr marL="109728" indent="0">
              <a:buNone/>
            </a:pPr>
            <a:r>
              <a:rPr lang="tr-TR" dirty="0"/>
              <a:t>Mühendislik Plastikleri, Plastik İşleme Teknolojileri, Plastiklerin enjeksiyonla, basma ve</a:t>
            </a:r>
          </a:p>
          <a:p>
            <a:pPr marL="109728" indent="0">
              <a:buNone/>
            </a:pPr>
            <a:r>
              <a:rPr lang="tr-TR" dirty="0"/>
              <a:t>transfer kalıplama ile kalıplanması, Plastiklerin </a:t>
            </a:r>
            <a:r>
              <a:rPr lang="tr-TR" dirty="0" err="1"/>
              <a:t>ekstrüzyon</a:t>
            </a:r>
            <a:r>
              <a:rPr lang="tr-TR" dirty="0"/>
              <a:t> ve enjeksiyonla şişirilmeleri,</a:t>
            </a:r>
          </a:p>
          <a:p>
            <a:pPr marL="109728" indent="0">
              <a:buNone/>
            </a:pPr>
            <a:r>
              <a:rPr lang="tr-TR" dirty="0"/>
              <a:t>Plastiklerin ısısal şekillendirilmeleri, Döndürerek kalıplama, Plastiklerin haddelenmesi,</a:t>
            </a:r>
          </a:p>
          <a:p>
            <a:pPr marL="109728" indent="0">
              <a:buNone/>
            </a:pPr>
            <a:r>
              <a:rPr lang="tr-TR" dirty="0"/>
              <a:t>dökümü, birleştirilmesi, Plastik esaslı </a:t>
            </a:r>
            <a:r>
              <a:rPr lang="tr-TR" dirty="0" err="1"/>
              <a:t>kompozitlerin</a:t>
            </a:r>
            <a:r>
              <a:rPr lang="tr-TR" dirty="0"/>
              <a:t> üretim yöntemleri, </a:t>
            </a:r>
            <a:r>
              <a:rPr lang="tr-TR" dirty="0" err="1"/>
              <a:t>Pultrizasyon</a:t>
            </a:r>
            <a:r>
              <a:rPr lang="tr-TR" dirty="0"/>
              <a:t>, reçine</a:t>
            </a:r>
          </a:p>
          <a:p>
            <a:pPr marL="109728" indent="0">
              <a:buNone/>
            </a:pPr>
            <a:r>
              <a:rPr lang="tr-TR" dirty="0"/>
              <a:t>enjeksiyon, </a:t>
            </a:r>
            <a:r>
              <a:rPr lang="tr-TR" dirty="0" err="1"/>
              <a:t>filament</a:t>
            </a:r>
            <a:r>
              <a:rPr lang="tr-TR" dirty="0"/>
              <a:t> sarma, </a:t>
            </a:r>
            <a:r>
              <a:rPr lang="tr-TR" dirty="0" err="1"/>
              <a:t>spray</a:t>
            </a:r>
            <a:r>
              <a:rPr lang="tr-TR" dirty="0"/>
              <a:t> </a:t>
            </a:r>
            <a:r>
              <a:rPr lang="tr-TR" dirty="0" err="1"/>
              <a:t>up</a:t>
            </a:r>
            <a:r>
              <a:rPr lang="tr-TR" dirty="0"/>
              <a:t>, Sıcak ve soğuk sıkıştırma ile kalıplama.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35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b-NO" dirty="0"/>
              <a:t>MSE 353 Polimer İşleme Teknolojisi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6658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tr-TR" dirty="0"/>
              <a:t>Giriş, tarihçe, </a:t>
            </a:r>
            <a:r>
              <a:rPr lang="tr-TR" dirty="0" err="1"/>
              <a:t>Monolitik</a:t>
            </a:r>
            <a:r>
              <a:rPr lang="tr-TR" dirty="0"/>
              <a:t> </a:t>
            </a:r>
            <a:r>
              <a:rPr lang="tr-TR" dirty="0" err="1"/>
              <a:t>Refrakterlerin</a:t>
            </a:r>
            <a:r>
              <a:rPr lang="tr-TR" dirty="0"/>
              <a:t> Tasarım Esasları, Fırın yapı elemanları; </a:t>
            </a:r>
            <a:r>
              <a:rPr lang="tr-TR" dirty="0" err="1"/>
              <a:t>Refrakterler</a:t>
            </a:r>
            <a:r>
              <a:rPr lang="tr-TR" dirty="0"/>
              <a:t>,</a:t>
            </a:r>
          </a:p>
          <a:p>
            <a:pPr marL="109728" indent="0">
              <a:buNone/>
            </a:pPr>
            <a:r>
              <a:rPr lang="tr-TR" dirty="0"/>
              <a:t>metal malzemeler ve direnç malzemeler, Direnç malzemelerin seçimi ve boyutlandırılması,</a:t>
            </a:r>
          </a:p>
          <a:p>
            <a:pPr marL="109728" indent="0">
              <a:buNone/>
            </a:pPr>
            <a:r>
              <a:rPr lang="tr-TR" dirty="0"/>
              <a:t>İndüksiyonla ısıtma ve ergitme, Fırınların sınıflandırılması, çalışma prensipleri ve özellikleri,</a:t>
            </a:r>
          </a:p>
          <a:p>
            <a:pPr marL="109728" indent="0">
              <a:buNone/>
            </a:pPr>
            <a:r>
              <a:rPr lang="tr-TR" dirty="0"/>
              <a:t>Ark fırınları, Yüksek fırınlar, Kok fırınları, </a:t>
            </a:r>
            <a:r>
              <a:rPr lang="tr-TR" dirty="0" err="1"/>
              <a:t>Kupol</a:t>
            </a:r>
            <a:r>
              <a:rPr lang="tr-TR" dirty="0"/>
              <a:t> Ocakları, Bazik Oksijen Fırınları.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36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355 Endüstriyel Fırınlar (2-0)</a:t>
            </a:r>
          </a:p>
        </p:txBody>
      </p:sp>
    </p:spTree>
    <p:extLst>
      <p:ext uri="{BB962C8B-B14F-4D97-AF65-F5344CB8AC3E}">
        <p14:creationId xmlns:p14="http://schemas.microsoft.com/office/powerpoint/2010/main" val="116427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/>
              <a:t>Talaş kaldırma ve işleme kalitesi, Talaş kaldırma faktörleri, etkileri, analizi ve optimizasyonu,</a:t>
            </a:r>
          </a:p>
          <a:p>
            <a:pPr marL="109728" indent="0">
              <a:buNone/>
            </a:pPr>
            <a:r>
              <a:rPr lang="tr-TR" dirty="0"/>
              <a:t>Takım malzemeleri, Parça malzemeleri, Kesme sıvıları, Tornalama, Frezeleme, </a:t>
            </a:r>
            <a:r>
              <a:rPr lang="tr-TR" dirty="0" err="1"/>
              <a:t>Planyalama</a:t>
            </a:r>
            <a:r>
              <a:rPr lang="tr-TR" dirty="0"/>
              <a:t>,</a:t>
            </a:r>
          </a:p>
          <a:p>
            <a:pPr marL="109728" indent="0">
              <a:buNone/>
            </a:pPr>
            <a:r>
              <a:rPr lang="tr-TR" dirty="0" err="1"/>
              <a:t>Vargelleme</a:t>
            </a:r>
            <a:r>
              <a:rPr lang="tr-TR" dirty="0"/>
              <a:t>, Frezeleme, </a:t>
            </a:r>
            <a:r>
              <a:rPr lang="tr-TR" dirty="0" err="1"/>
              <a:t>Broşlama</a:t>
            </a:r>
            <a:r>
              <a:rPr lang="tr-TR" dirty="0"/>
              <a:t>, Taşlama, Çok ince talaş kaldırma yöntemleri, Vidaların</a:t>
            </a:r>
          </a:p>
          <a:p>
            <a:pPr marL="109728" indent="0">
              <a:buNone/>
            </a:pPr>
            <a:r>
              <a:rPr lang="tr-TR" dirty="0"/>
              <a:t>işlenmesi, Teknoloji ve proses planlaması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37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n-NO" dirty="0"/>
              <a:t>MSE 357 Talaşlı Üretim Teknolojileri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52147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/>
              <a:t>CNC Tezgahların Tarihçesi ve Gelişmesi, CNC Tezgahların Özellikleri, Programlama</a:t>
            </a:r>
          </a:p>
          <a:p>
            <a:pPr marL="109728" indent="0">
              <a:buNone/>
            </a:pPr>
            <a:r>
              <a:rPr lang="tr-TR" dirty="0"/>
              <a:t>İlkeleri, ISO (G-Kodu) Sisteminin Programlama Esasları, Tornalamada G Kodu Analizi,</a:t>
            </a:r>
          </a:p>
          <a:p>
            <a:pPr marL="109728" indent="0">
              <a:buNone/>
            </a:pPr>
            <a:r>
              <a:rPr lang="tr-TR" dirty="0"/>
              <a:t>Frezeleme - İşleme Merkezi ve Delik İşlemede G Kodu Analizi, Program Konfigürasyonu ve</a:t>
            </a:r>
          </a:p>
          <a:p>
            <a:pPr marL="109728" indent="0">
              <a:buNone/>
            </a:pPr>
            <a:r>
              <a:rPr lang="tr-TR" dirty="0"/>
              <a:t>Uygulamaları, Programları Tezgaha Aktarma, Bilgisayar Destekli Programlama, Uygulamalı</a:t>
            </a:r>
          </a:p>
          <a:p>
            <a:pPr marL="109728" indent="0">
              <a:buNone/>
            </a:pPr>
            <a:r>
              <a:rPr lang="tr-TR" dirty="0"/>
              <a:t>CAD-CAM, </a:t>
            </a:r>
            <a:r>
              <a:rPr lang="tr-TR" dirty="0" err="1"/>
              <a:t>Mastercam</a:t>
            </a:r>
            <a:r>
              <a:rPr lang="tr-TR" dirty="0"/>
              <a:t> Programı-Grafik Oluşturma, Uygulamalı CAD-CAM Yardımcı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38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359 Bilgisayar Destekli Üretim (CAM) (2-0) 2</a:t>
            </a:r>
          </a:p>
        </p:txBody>
      </p:sp>
    </p:spTree>
    <p:extLst>
      <p:ext uri="{BB962C8B-B14F-4D97-AF65-F5344CB8AC3E}">
        <p14:creationId xmlns:p14="http://schemas.microsoft.com/office/powerpoint/2010/main" val="330050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Bu gruptan ders seçimi isteğe bağlıdır.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39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MERMER VE DOĞALTAŞ TEKNOLOJİLERİ GRUBU</a:t>
            </a:r>
          </a:p>
        </p:txBody>
      </p:sp>
    </p:spTree>
    <p:extLst>
      <p:ext uri="{BB962C8B-B14F-4D97-AF65-F5344CB8AC3E}">
        <p14:creationId xmlns:p14="http://schemas.microsoft.com/office/powerpoint/2010/main" val="3282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tr-TR" dirty="0"/>
              <a:t>Mineralojiye giriş, Minerallerin özellikleri ve endüstride kullanım alanları, Mineral kimyasına</a:t>
            </a:r>
          </a:p>
          <a:p>
            <a:pPr marL="109728" indent="0">
              <a:buNone/>
            </a:pPr>
            <a:r>
              <a:rPr lang="tr-TR" dirty="0"/>
              <a:t>giriş, Minerallerde kimyasal bağlar, Kristalleşme, Kristal yapısının kontrolü, </a:t>
            </a:r>
            <a:r>
              <a:rPr lang="tr-TR" dirty="0" err="1"/>
              <a:t>Polimorfizm</a:t>
            </a:r>
            <a:r>
              <a:rPr lang="tr-TR" dirty="0"/>
              <a:t>,</a:t>
            </a:r>
          </a:p>
          <a:p>
            <a:pPr marL="109728" indent="0">
              <a:buNone/>
            </a:pPr>
            <a:r>
              <a:rPr lang="tr-TR" dirty="0"/>
              <a:t>Mineral sınıflama sistemleri, Kristal büyümesi-büyüme </a:t>
            </a:r>
            <a:r>
              <a:rPr lang="tr-TR" dirty="0" err="1"/>
              <a:t>ikizi,rekristalizasyon</a:t>
            </a:r>
            <a:r>
              <a:rPr lang="tr-TR" dirty="0"/>
              <a:t>, </a:t>
            </a:r>
            <a:r>
              <a:rPr lang="tr-TR" dirty="0" err="1"/>
              <a:t>izomorfizma</a:t>
            </a:r>
            <a:r>
              <a:rPr lang="tr-TR" dirty="0"/>
              <a:t>,</a:t>
            </a:r>
          </a:p>
          <a:p>
            <a:pPr marL="109728" indent="0">
              <a:buNone/>
            </a:pPr>
            <a:r>
              <a:rPr lang="tr-TR" dirty="0" err="1"/>
              <a:t>polimorfizma</a:t>
            </a:r>
            <a:r>
              <a:rPr lang="tr-TR" dirty="0"/>
              <a:t>, </a:t>
            </a:r>
            <a:r>
              <a:rPr lang="tr-TR" dirty="0" err="1"/>
              <a:t>pseudomorfizma</a:t>
            </a:r>
            <a:r>
              <a:rPr lang="tr-TR" dirty="0"/>
              <a:t>, </a:t>
            </a:r>
            <a:r>
              <a:rPr lang="tr-TR" dirty="0" err="1"/>
              <a:t>eksolüsyon</a:t>
            </a:r>
            <a:r>
              <a:rPr lang="tr-TR" dirty="0"/>
              <a:t>, </a:t>
            </a:r>
            <a:r>
              <a:rPr lang="tr-TR" dirty="0" err="1"/>
              <a:t>diyadohi</a:t>
            </a:r>
            <a:r>
              <a:rPr lang="tr-TR" dirty="0"/>
              <a:t>, silikatların iç yapıları, Minerallerin</a:t>
            </a:r>
          </a:p>
          <a:p>
            <a:pPr marL="109728" indent="0">
              <a:buNone/>
            </a:pPr>
            <a:r>
              <a:rPr lang="tr-TR" dirty="0"/>
              <a:t>tanımlanması ve sınıflaması; silikatlar, oksitler, karbonatlar, sülfitler, sülfatlar, boratlar, doğal</a:t>
            </a:r>
          </a:p>
          <a:p>
            <a:pPr marL="109728" indent="0">
              <a:buNone/>
            </a:pPr>
            <a:r>
              <a:rPr lang="tr-TR" dirty="0"/>
              <a:t>elementler.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40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MSE 361 Mineraloji (2-0) </a:t>
            </a:r>
            <a:r>
              <a:rPr lang="tr-TR" dirty="0" smtClean="0"/>
              <a:t>2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9097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109728" indent="0">
              <a:buNone/>
            </a:pPr>
            <a:r>
              <a:rPr lang="tr-TR" dirty="0"/>
              <a:t>Yerkabuğu, Manto, Kayaç yapıcı mineraller, Magmatik kayaçların sınıflandırılması,</a:t>
            </a:r>
          </a:p>
          <a:p>
            <a:pPr marL="109728" indent="0">
              <a:buNone/>
            </a:pPr>
            <a:r>
              <a:rPr lang="tr-TR" dirty="0"/>
              <a:t>Magmatik kayaçların </a:t>
            </a:r>
            <a:r>
              <a:rPr lang="tr-TR" dirty="0" err="1"/>
              <a:t>dokusal</a:t>
            </a:r>
            <a:r>
              <a:rPr lang="tr-TR" dirty="0"/>
              <a:t> ve yapısal özellikleri, Magmatik kayaçların kimyası ve</a:t>
            </a:r>
          </a:p>
          <a:p>
            <a:pPr marL="109728" indent="0">
              <a:buNone/>
            </a:pPr>
            <a:r>
              <a:rPr lang="tr-TR" dirty="0"/>
              <a:t>mineralojisi, Faz ve faz diyagramları, </a:t>
            </a:r>
            <a:r>
              <a:rPr lang="tr-TR" dirty="0" err="1"/>
              <a:t>Basalt</a:t>
            </a:r>
            <a:r>
              <a:rPr lang="tr-TR" dirty="0"/>
              <a:t> ve </a:t>
            </a:r>
            <a:r>
              <a:rPr lang="tr-TR" dirty="0" err="1"/>
              <a:t>Ultramafik</a:t>
            </a:r>
            <a:r>
              <a:rPr lang="tr-TR" dirty="0"/>
              <a:t> volkanik kayaçlar, </a:t>
            </a:r>
            <a:r>
              <a:rPr lang="tr-TR" dirty="0" err="1"/>
              <a:t>Andesit</a:t>
            </a:r>
            <a:r>
              <a:rPr lang="tr-TR" dirty="0"/>
              <a:t> ve</a:t>
            </a:r>
          </a:p>
          <a:p>
            <a:pPr marL="109728" indent="0">
              <a:buNone/>
            </a:pPr>
            <a:r>
              <a:rPr lang="tr-TR" dirty="0"/>
              <a:t>ilişkili kayaçlar, </a:t>
            </a:r>
            <a:r>
              <a:rPr lang="tr-TR" dirty="0" err="1"/>
              <a:t>Granodiyorit</a:t>
            </a:r>
            <a:r>
              <a:rPr lang="tr-TR" dirty="0"/>
              <a:t> ve ilişkili kayaçlar, Granit, </a:t>
            </a:r>
            <a:r>
              <a:rPr lang="tr-TR" dirty="0" err="1"/>
              <a:t>Alpite</a:t>
            </a:r>
            <a:r>
              <a:rPr lang="tr-TR" dirty="0"/>
              <a:t> ve </a:t>
            </a:r>
            <a:r>
              <a:rPr lang="tr-TR" dirty="0" err="1"/>
              <a:t>Pegmatitik</a:t>
            </a:r>
            <a:r>
              <a:rPr lang="tr-TR" dirty="0"/>
              <a:t> kayaçlar,</a:t>
            </a:r>
          </a:p>
          <a:p>
            <a:pPr marL="109728" indent="0">
              <a:buNone/>
            </a:pPr>
            <a:r>
              <a:rPr lang="tr-TR" dirty="0"/>
              <a:t>Alkalin magmatik kayaçlar, </a:t>
            </a:r>
            <a:r>
              <a:rPr lang="tr-TR" dirty="0" err="1"/>
              <a:t>Metamorfizma</a:t>
            </a:r>
            <a:r>
              <a:rPr lang="tr-TR" dirty="0"/>
              <a:t> ve metamorfik kayaçlar, Yapısal </a:t>
            </a:r>
            <a:r>
              <a:rPr lang="tr-TR" dirty="0" err="1"/>
              <a:t>dokusal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özellikleri, </a:t>
            </a:r>
            <a:r>
              <a:rPr lang="tr-TR" dirty="0" err="1"/>
              <a:t>Metamorfizma</a:t>
            </a:r>
            <a:r>
              <a:rPr lang="tr-TR" dirty="0"/>
              <a:t> şartları, Mineralojisi, kökeni, </a:t>
            </a:r>
            <a:r>
              <a:rPr lang="tr-TR" dirty="0" err="1"/>
              <a:t>Fasyes</a:t>
            </a:r>
            <a:r>
              <a:rPr lang="tr-TR" dirty="0"/>
              <a:t> ve </a:t>
            </a:r>
            <a:r>
              <a:rPr lang="tr-TR" dirty="0" err="1"/>
              <a:t>Fasiyes</a:t>
            </a:r>
            <a:r>
              <a:rPr lang="tr-TR" dirty="0"/>
              <a:t> serileri, </a:t>
            </a:r>
            <a:r>
              <a:rPr lang="tr-TR" dirty="0" err="1"/>
              <a:t>Kontakt</a:t>
            </a:r>
            <a:endParaRPr lang="tr-TR" dirty="0"/>
          </a:p>
          <a:p>
            <a:pPr marL="109728" indent="0">
              <a:buNone/>
            </a:pPr>
            <a:r>
              <a:rPr lang="tr-TR" dirty="0" err="1"/>
              <a:t>metamorfizma</a:t>
            </a:r>
            <a:r>
              <a:rPr lang="tr-TR" dirty="0"/>
              <a:t>, Bölgesel </a:t>
            </a:r>
            <a:r>
              <a:rPr lang="tr-TR" dirty="0" err="1"/>
              <a:t>metamorfizma</a:t>
            </a:r>
            <a:r>
              <a:rPr lang="tr-TR" dirty="0"/>
              <a:t>, Orta P/T şartları, </a:t>
            </a:r>
            <a:r>
              <a:rPr lang="tr-TR" dirty="0" err="1"/>
              <a:t>Buchan</a:t>
            </a:r>
            <a:r>
              <a:rPr lang="tr-TR" dirty="0"/>
              <a:t> ve </a:t>
            </a:r>
            <a:r>
              <a:rPr lang="tr-TR" dirty="0" err="1"/>
              <a:t>Borroviyen</a:t>
            </a:r>
            <a:r>
              <a:rPr lang="tr-TR" dirty="0"/>
              <a:t> </a:t>
            </a:r>
            <a:r>
              <a:rPr lang="tr-TR" dirty="0" err="1"/>
              <a:t>Fasiyes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serileri, Yüksek P/T </a:t>
            </a:r>
            <a:r>
              <a:rPr lang="tr-TR" dirty="0" err="1"/>
              <a:t>metamorfizması</a:t>
            </a:r>
            <a:r>
              <a:rPr lang="tr-TR" dirty="0"/>
              <a:t>, Dinamik </a:t>
            </a:r>
            <a:r>
              <a:rPr lang="tr-TR" dirty="0" err="1"/>
              <a:t>metamorfizma</a:t>
            </a:r>
            <a:r>
              <a:rPr lang="tr-TR" dirty="0"/>
              <a:t>, </a:t>
            </a:r>
            <a:r>
              <a:rPr lang="tr-TR" dirty="0" err="1"/>
              <a:t>Sedimanter</a:t>
            </a:r>
            <a:r>
              <a:rPr lang="tr-TR" dirty="0"/>
              <a:t> kayaçların</a:t>
            </a:r>
          </a:p>
          <a:p>
            <a:pPr marL="109728" indent="0">
              <a:buNone/>
            </a:pPr>
            <a:r>
              <a:rPr lang="tr-TR" dirty="0"/>
              <a:t>sınıflandırılması, </a:t>
            </a:r>
            <a:r>
              <a:rPr lang="tr-TR" dirty="0" err="1"/>
              <a:t>Sedimanter</a:t>
            </a:r>
            <a:r>
              <a:rPr lang="tr-TR" dirty="0"/>
              <a:t> kayaçların yapısal ve </a:t>
            </a:r>
            <a:r>
              <a:rPr lang="tr-TR" dirty="0" err="1"/>
              <a:t>dokusal</a:t>
            </a:r>
            <a:r>
              <a:rPr lang="tr-TR" dirty="0"/>
              <a:t> özellikleri ve bileşimleri,</a:t>
            </a:r>
          </a:p>
          <a:p>
            <a:pPr marL="109728" indent="0">
              <a:buNone/>
            </a:pPr>
            <a:r>
              <a:rPr lang="tr-TR" dirty="0" err="1"/>
              <a:t>Sedimanter</a:t>
            </a:r>
            <a:r>
              <a:rPr lang="tr-TR" dirty="0"/>
              <a:t> </a:t>
            </a:r>
            <a:r>
              <a:rPr lang="tr-TR" dirty="0" err="1"/>
              <a:t>provensler</a:t>
            </a:r>
            <a:r>
              <a:rPr lang="tr-TR" dirty="0"/>
              <a:t>, süreçler ve </a:t>
            </a:r>
            <a:r>
              <a:rPr lang="tr-TR" dirty="0" err="1"/>
              <a:t>diyajenmez</a:t>
            </a:r>
            <a:r>
              <a:rPr lang="tr-TR" dirty="0"/>
              <a:t>, </a:t>
            </a:r>
            <a:r>
              <a:rPr lang="tr-TR" dirty="0" err="1"/>
              <a:t>Sedimanter</a:t>
            </a:r>
            <a:r>
              <a:rPr lang="tr-TR" dirty="0"/>
              <a:t> çevre, </a:t>
            </a:r>
            <a:r>
              <a:rPr lang="tr-TR" dirty="0" err="1"/>
              <a:t>Çamurtaşı</a:t>
            </a:r>
            <a:r>
              <a:rPr lang="tr-TR" dirty="0"/>
              <a:t>, Kumtaşı,</a:t>
            </a:r>
          </a:p>
          <a:p>
            <a:pPr marL="109728" indent="0">
              <a:buNone/>
            </a:pPr>
            <a:r>
              <a:rPr lang="tr-TR" dirty="0"/>
              <a:t>Konglomera, breş, Karbonat kayaçlar.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41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MSE 363 Petrografi (2-0) 2</a:t>
            </a:r>
          </a:p>
        </p:txBody>
      </p:sp>
    </p:spTree>
    <p:extLst>
      <p:ext uri="{BB962C8B-B14F-4D97-AF65-F5344CB8AC3E}">
        <p14:creationId xmlns:p14="http://schemas.microsoft.com/office/powerpoint/2010/main" val="275897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tr-TR" dirty="0"/>
              <a:t>Kireçtaşı kökenli (bej) mermerler, Traverten, oluşum koşulları, Türkiye’de işletilen traverten</a:t>
            </a:r>
          </a:p>
          <a:p>
            <a:pPr marL="109728" indent="0">
              <a:buNone/>
            </a:pPr>
            <a:r>
              <a:rPr lang="tr-TR" dirty="0"/>
              <a:t>sahaları ve Denizli travertenleri, Serttaş grubu mermerler ; granit, gabro, gnays, </a:t>
            </a:r>
            <a:r>
              <a:rPr lang="tr-TR" dirty="0" err="1"/>
              <a:t>diabaz</a:t>
            </a:r>
            <a:r>
              <a:rPr lang="tr-TR" dirty="0"/>
              <a:t> vb.,</a:t>
            </a:r>
          </a:p>
          <a:p>
            <a:pPr marL="109728" indent="0">
              <a:buNone/>
            </a:pPr>
            <a:r>
              <a:rPr lang="tr-TR" dirty="0"/>
              <a:t>Volkanik kökenli </a:t>
            </a:r>
            <a:r>
              <a:rPr lang="tr-TR" dirty="0" err="1"/>
              <a:t>volkanotortul</a:t>
            </a:r>
            <a:r>
              <a:rPr lang="tr-TR" dirty="0"/>
              <a:t> kökenli </a:t>
            </a:r>
            <a:r>
              <a:rPr lang="tr-TR" dirty="0" err="1"/>
              <a:t>doğaltaşlar</a:t>
            </a:r>
            <a:r>
              <a:rPr lang="tr-TR" dirty="0"/>
              <a:t>, </a:t>
            </a:r>
            <a:r>
              <a:rPr lang="tr-TR" dirty="0" err="1"/>
              <a:t>Doğaltaşların</a:t>
            </a:r>
            <a:r>
              <a:rPr lang="tr-TR" dirty="0"/>
              <a:t> </a:t>
            </a:r>
            <a:r>
              <a:rPr lang="tr-TR" dirty="0" err="1"/>
              <a:t>fizikomekanik</a:t>
            </a:r>
            <a:r>
              <a:rPr lang="tr-TR" dirty="0"/>
              <a:t> özellikleri,</a:t>
            </a:r>
          </a:p>
          <a:p>
            <a:pPr marL="109728" indent="0">
              <a:buNone/>
            </a:pPr>
            <a:r>
              <a:rPr lang="tr-TR" dirty="0"/>
              <a:t>kullanım alanları ve uygulamalardan örnekler, </a:t>
            </a:r>
            <a:r>
              <a:rPr lang="tr-TR" dirty="0" err="1"/>
              <a:t>Kayraktaşları</a:t>
            </a:r>
            <a:r>
              <a:rPr lang="tr-TR" dirty="0"/>
              <a:t>, Mermer ocakları, Mermer ocağı</a:t>
            </a:r>
          </a:p>
          <a:p>
            <a:pPr marL="109728" indent="0">
              <a:buNone/>
            </a:pPr>
            <a:r>
              <a:rPr lang="tr-TR" dirty="0"/>
              <a:t>aranması, işletme ve idaresi, Mermer fabrikaları, Mermer fabrikalarının kurulması, işletilmesi</a:t>
            </a:r>
          </a:p>
          <a:p>
            <a:pPr marL="109728" indent="0">
              <a:buNone/>
            </a:pPr>
            <a:r>
              <a:rPr lang="tr-TR" dirty="0"/>
              <a:t>ve idaresi, Geçmişten günümüze yerleşim alanlarında </a:t>
            </a:r>
            <a:r>
              <a:rPr lang="tr-TR" dirty="0" err="1"/>
              <a:t>doğaltaş</a:t>
            </a:r>
            <a:r>
              <a:rPr lang="tr-TR" dirty="0"/>
              <a:t> kullanımı, Koruma </a:t>
            </a:r>
            <a:r>
              <a:rPr lang="tr-TR" dirty="0" smtClean="0"/>
              <a:t>ve </a:t>
            </a:r>
            <a:r>
              <a:rPr lang="tr-TR" dirty="0"/>
              <a:t>yenileme çalışmaları, Türkiye’de </a:t>
            </a:r>
            <a:r>
              <a:rPr lang="tr-TR" dirty="0" err="1"/>
              <a:t>doğaltaş</a:t>
            </a:r>
            <a:r>
              <a:rPr lang="tr-TR" dirty="0"/>
              <a:t> sektörüne yönelik eğitim, öğretim ve yayın</a:t>
            </a:r>
          </a:p>
          <a:p>
            <a:pPr marL="109728" indent="0">
              <a:buNone/>
            </a:pPr>
            <a:r>
              <a:rPr lang="tr-TR" dirty="0"/>
              <a:t>faaliyetleri, </a:t>
            </a:r>
            <a:r>
              <a:rPr lang="tr-TR" dirty="0" err="1"/>
              <a:t>Doğaltaş</a:t>
            </a:r>
            <a:r>
              <a:rPr lang="tr-TR" dirty="0"/>
              <a:t> iç ve dış ticareti, </a:t>
            </a:r>
            <a:r>
              <a:rPr lang="tr-TR" dirty="0" err="1"/>
              <a:t>Doğaltaş</a:t>
            </a:r>
            <a:r>
              <a:rPr lang="tr-TR" dirty="0"/>
              <a:t> fuarları.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42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365 Mermer Teknolojisi (2-0) 2</a:t>
            </a:r>
          </a:p>
        </p:txBody>
      </p:sp>
    </p:spTree>
    <p:extLst>
      <p:ext uri="{BB962C8B-B14F-4D97-AF65-F5344CB8AC3E}">
        <p14:creationId xmlns:p14="http://schemas.microsoft.com/office/powerpoint/2010/main" val="720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109728" indent="0">
              <a:buNone/>
            </a:pPr>
            <a:r>
              <a:rPr lang="tr-TR" dirty="0"/>
              <a:t>Mermer ve </a:t>
            </a:r>
            <a:r>
              <a:rPr lang="tr-TR" dirty="0" err="1"/>
              <a:t>doğaltaş</a:t>
            </a:r>
            <a:r>
              <a:rPr lang="tr-TR" dirty="0"/>
              <a:t> oluşumu, çeşitleri, Türkiye’deki ve dünyadaki durumu, Mermer ve</a:t>
            </a:r>
          </a:p>
          <a:p>
            <a:pPr marL="109728" indent="0">
              <a:buNone/>
            </a:pPr>
            <a:r>
              <a:rPr lang="tr-TR" dirty="0" err="1"/>
              <a:t>doğaltaş</a:t>
            </a:r>
            <a:r>
              <a:rPr lang="tr-TR" dirty="0"/>
              <a:t> sahalarının </a:t>
            </a:r>
            <a:r>
              <a:rPr lang="tr-TR" dirty="0" err="1"/>
              <a:t>işletilebilirliğine</a:t>
            </a:r>
            <a:r>
              <a:rPr lang="tr-TR" dirty="0"/>
              <a:t> etki eden faktörler ve diğer maden işletmelerinden</a:t>
            </a:r>
          </a:p>
          <a:p>
            <a:pPr marL="109728" indent="0">
              <a:buNone/>
            </a:pPr>
            <a:r>
              <a:rPr lang="tr-TR" dirty="0"/>
              <a:t>farklılıkları, Mermer ve </a:t>
            </a:r>
            <a:r>
              <a:rPr lang="tr-TR" dirty="0" err="1"/>
              <a:t>doğaltaş</a:t>
            </a:r>
            <a:r>
              <a:rPr lang="tr-TR" dirty="0"/>
              <a:t> sahalarında yapılan ön arama ve detay arama çalışmaları,</a:t>
            </a:r>
          </a:p>
          <a:p>
            <a:pPr marL="109728" indent="0">
              <a:buNone/>
            </a:pPr>
            <a:r>
              <a:rPr lang="tr-TR" dirty="0"/>
              <a:t>Mermer ve </a:t>
            </a:r>
            <a:r>
              <a:rPr lang="tr-TR" dirty="0" err="1"/>
              <a:t>doğaltaş</a:t>
            </a:r>
            <a:r>
              <a:rPr lang="tr-TR" dirty="0"/>
              <a:t> işletmelerinde yapılan hazırlık çalışmaları, Mermer ve </a:t>
            </a:r>
            <a:r>
              <a:rPr lang="tr-TR" dirty="0" err="1"/>
              <a:t>doğaltaş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işletmelerinde kullanılan iş makinaları, Mermer ve </a:t>
            </a:r>
            <a:r>
              <a:rPr lang="tr-TR" dirty="0" err="1"/>
              <a:t>doğaltaş</a:t>
            </a:r>
            <a:r>
              <a:rPr lang="tr-TR" dirty="0"/>
              <a:t> işletmelerinde kullanılan üretim</a:t>
            </a:r>
          </a:p>
          <a:p>
            <a:pPr marL="109728" indent="0">
              <a:buNone/>
            </a:pPr>
            <a:r>
              <a:rPr lang="tr-TR" dirty="0"/>
              <a:t>makinaları, İlkel yöntemlerle mermer ve </a:t>
            </a:r>
            <a:r>
              <a:rPr lang="tr-TR" dirty="0" err="1"/>
              <a:t>doğaltaş</a:t>
            </a:r>
            <a:r>
              <a:rPr lang="tr-TR" dirty="0"/>
              <a:t> üretimi, Elmas telle kesme yöntemiyle</a:t>
            </a:r>
          </a:p>
          <a:p>
            <a:pPr marL="109728" indent="0">
              <a:buNone/>
            </a:pPr>
            <a:r>
              <a:rPr lang="tr-TR" dirty="0"/>
              <a:t>mermer ve </a:t>
            </a:r>
            <a:r>
              <a:rPr lang="tr-TR" dirty="0" err="1"/>
              <a:t>doğaltaş</a:t>
            </a:r>
            <a:r>
              <a:rPr lang="tr-TR" dirty="0"/>
              <a:t> üretimi, Kollu kesicilerle mermer ve </a:t>
            </a:r>
            <a:r>
              <a:rPr lang="tr-TR" dirty="0" err="1"/>
              <a:t>doğaltaş</a:t>
            </a:r>
            <a:r>
              <a:rPr lang="tr-TR" dirty="0"/>
              <a:t> üretimi, Mermer ve</a:t>
            </a:r>
          </a:p>
          <a:p>
            <a:pPr marL="109728" indent="0">
              <a:buNone/>
            </a:pPr>
            <a:r>
              <a:rPr lang="tr-TR" dirty="0" err="1"/>
              <a:t>doğaltaş</a:t>
            </a:r>
            <a:r>
              <a:rPr lang="tr-TR" dirty="0"/>
              <a:t> üretiminde uygulanabilecek deneme aşamasındaki alternatif yöntemler, Mermer ve</a:t>
            </a:r>
          </a:p>
          <a:p>
            <a:pPr marL="109728" indent="0">
              <a:buNone/>
            </a:pPr>
            <a:r>
              <a:rPr lang="tr-TR" dirty="0" err="1"/>
              <a:t>doğaltaş</a:t>
            </a:r>
            <a:r>
              <a:rPr lang="tr-TR" dirty="0"/>
              <a:t> üretiminde farklı yöntemlerin kombine uygulanışı, Mermer ve </a:t>
            </a:r>
            <a:r>
              <a:rPr lang="tr-TR" dirty="0" err="1"/>
              <a:t>doğaltaş</a:t>
            </a:r>
            <a:r>
              <a:rPr lang="tr-TR" dirty="0"/>
              <a:t> üretiminde</a:t>
            </a:r>
          </a:p>
          <a:p>
            <a:pPr marL="109728" indent="0">
              <a:buNone/>
            </a:pPr>
            <a:r>
              <a:rPr lang="tr-TR" dirty="0"/>
              <a:t>yeraltı üretim yöntemi ve açık ocak işletmeciliği ile farklılıkları.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43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367 Mermer Ocak İşletmeciliği (2-0) 2</a:t>
            </a:r>
          </a:p>
        </p:txBody>
      </p:sp>
    </p:spTree>
    <p:extLst>
      <p:ext uri="{BB962C8B-B14F-4D97-AF65-F5344CB8AC3E}">
        <p14:creationId xmlns:p14="http://schemas.microsoft.com/office/powerpoint/2010/main" val="27479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/>
              <a:t>Lojistik kavramı ve gelişimi, Lojistik terminolojisi, Lojistikte temel unsurlar, Lojistik</a:t>
            </a:r>
          </a:p>
          <a:p>
            <a:pPr marL="109728" indent="0">
              <a:buNone/>
            </a:pPr>
            <a:r>
              <a:rPr lang="tr-TR" dirty="0"/>
              <a:t>faaliyetler, Lojistikte hizmet sunumu, Sigortalama ve gümrükleme, Dağıtım merkezleri ve</a:t>
            </a:r>
          </a:p>
          <a:p>
            <a:pPr marL="109728" indent="0">
              <a:buNone/>
            </a:pPr>
            <a:r>
              <a:rPr lang="tr-TR" dirty="0" err="1"/>
              <a:t>ambarlama</a:t>
            </a:r>
            <a:r>
              <a:rPr lang="tr-TR" dirty="0"/>
              <a:t>, Paketleme ve stok yönetimi, Tedarik zinciri ve lojistik arasındaki bağlantı,</a:t>
            </a:r>
          </a:p>
          <a:p>
            <a:pPr marL="109728" indent="0">
              <a:buNone/>
            </a:pPr>
            <a:r>
              <a:rPr lang="tr-TR" dirty="0"/>
              <a:t>Envanter ve malzeme yönetimi.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44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MSE 369 Lojistik İlkeleri (2-0) 2</a:t>
            </a:r>
          </a:p>
        </p:txBody>
      </p:sp>
    </p:spTree>
    <p:extLst>
      <p:ext uri="{BB962C8B-B14F-4D97-AF65-F5344CB8AC3E}">
        <p14:creationId xmlns:p14="http://schemas.microsoft.com/office/powerpoint/2010/main" val="105182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Bu gruptan ders seçimi isteğe bağlıdır.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45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GİRİŞİMCİ MÜHENDİSLİK GRUBU</a:t>
            </a:r>
          </a:p>
        </p:txBody>
      </p:sp>
    </p:spTree>
    <p:extLst>
      <p:ext uri="{BB962C8B-B14F-4D97-AF65-F5344CB8AC3E}">
        <p14:creationId xmlns:p14="http://schemas.microsoft.com/office/powerpoint/2010/main" val="425798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tr-TR" dirty="0"/>
              <a:t>Girişimciliğin temel kavramları, temel boyutları ve tarihsel gelişim süreci, Girişimcilik</a:t>
            </a:r>
          </a:p>
          <a:p>
            <a:pPr marL="109728" indent="0">
              <a:buNone/>
            </a:pPr>
            <a:r>
              <a:rPr lang="tr-TR" dirty="0"/>
              <a:t>yaklaşımları ve kültürü, Girişimcilik türleri, Girişimciliğin fonksiyonları, Girişimcilik</a:t>
            </a:r>
          </a:p>
          <a:p>
            <a:pPr marL="109728" indent="0">
              <a:buNone/>
            </a:pPr>
            <a:r>
              <a:rPr lang="tr-TR" dirty="0"/>
              <a:t>alanları, Girişimcilik süreci ve çevresel etkileşim, İş fikrinin tanımlanması, kaynakları ve iş</a:t>
            </a:r>
          </a:p>
          <a:p>
            <a:pPr marL="109728" indent="0">
              <a:buNone/>
            </a:pPr>
            <a:r>
              <a:rPr lang="tr-TR" dirty="0"/>
              <a:t>fikri geliştirme, İşletme modeli ve kavramı, Küçük ve Orta Büyüklükteki İşletmeler, İşletme</a:t>
            </a:r>
          </a:p>
          <a:p>
            <a:pPr marL="109728" indent="0">
              <a:buNone/>
            </a:pPr>
            <a:r>
              <a:rPr lang="tr-TR" dirty="0"/>
              <a:t>planlaması ve unsurları, Girişimcilik ve teknoloji ilişkisi.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46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MSE 381 Girişimcilik (2-0) 2</a:t>
            </a:r>
          </a:p>
        </p:txBody>
      </p:sp>
    </p:spTree>
    <p:extLst>
      <p:ext uri="{BB962C8B-B14F-4D97-AF65-F5344CB8AC3E}">
        <p14:creationId xmlns:p14="http://schemas.microsoft.com/office/powerpoint/2010/main" val="331937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tr-TR" dirty="0"/>
              <a:t>Kişilerarası iletişimin tanımı; iletişim modeli, iletişim unsurları ve özellikleri, etkili dinleme</a:t>
            </a:r>
          </a:p>
          <a:p>
            <a:pPr marL="109728" indent="0">
              <a:buNone/>
            </a:pPr>
            <a:r>
              <a:rPr lang="tr-TR" dirty="0"/>
              <a:t>ve geri bildirim, kişilerarası iletişimi engelleyen etkenler (kaynak, kanal, alıcı, vb.), iletişimi</a:t>
            </a:r>
          </a:p>
          <a:p>
            <a:pPr marL="109728" indent="0">
              <a:buNone/>
            </a:pPr>
            <a:r>
              <a:rPr lang="tr-TR" dirty="0"/>
              <a:t>kolaylaştıran etkenler, duyguların iletişimde rolü ve kullanılması, iletişimde çatışma ve</a:t>
            </a:r>
          </a:p>
          <a:p>
            <a:pPr marL="109728" indent="0">
              <a:buNone/>
            </a:pPr>
            <a:r>
              <a:rPr lang="tr-TR" dirty="0"/>
              <a:t>önlenmesi, öğrenci, öğretmen, veli iletişiminde dikkat edilmesi gereken önemli hususlar,</a:t>
            </a:r>
          </a:p>
          <a:p>
            <a:pPr marL="109728" indent="0">
              <a:buNone/>
            </a:pPr>
            <a:r>
              <a:rPr lang="tr-TR" dirty="0"/>
              <a:t>iletişim uygulamaları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47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383 Etkili İletişim Becerileri (2-0) 2</a:t>
            </a:r>
          </a:p>
        </p:txBody>
      </p:sp>
    </p:spTree>
    <p:extLst>
      <p:ext uri="{BB962C8B-B14F-4D97-AF65-F5344CB8AC3E}">
        <p14:creationId xmlns:p14="http://schemas.microsoft.com/office/powerpoint/2010/main" val="426577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tr-TR" dirty="0"/>
              <a:t>Üretim kavramı, sistemleri ve sınıflandırılması, Üretim planlama kavramı ve hiyerarşisi,</a:t>
            </a:r>
          </a:p>
          <a:p>
            <a:pPr marL="109728" indent="0">
              <a:buNone/>
            </a:pPr>
            <a:r>
              <a:rPr lang="tr-TR" dirty="0"/>
              <a:t>Talep kavramı ve </a:t>
            </a:r>
            <a:r>
              <a:rPr lang="tr-TR" dirty="0" err="1"/>
              <a:t>tahminlemeye</a:t>
            </a:r>
            <a:r>
              <a:rPr lang="tr-TR" dirty="0"/>
              <a:t> giriş, Stok kavramı ve stok yönetimine giriş, kontrol</a:t>
            </a:r>
          </a:p>
          <a:p>
            <a:pPr marL="109728" indent="0">
              <a:buNone/>
            </a:pPr>
            <a:r>
              <a:rPr lang="tr-TR" dirty="0"/>
              <a:t>sistemleri, satış tahmini teknikleri, toplu üretim planlama, ana üretim programı, malzeme</a:t>
            </a:r>
          </a:p>
          <a:p>
            <a:pPr marL="109728" indent="0">
              <a:buNone/>
            </a:pPr>
            <a:r>
              <a:rPr lang="tr-TR" dirty="0"/>
              <a:t>ihtiyaç planlama, montaj hatlarının dengelenmesi, tezgah yükleme, iş sıralama, üretim</a:t>
            </a:r>
          </a:p>
          <a:p>
            <a:pPr marL="109728" indent="0">
              <a:buNone/>
            </a:pPr>
            <a:r>
              <a:rPr lang="tr-TR" dirty="0"/>
              <a:t>faaliyeti kontrolü.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48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n-NO" dirty="0"/>
              <a:t>MSE 385 Üretim Planlama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7313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/>
              <a:t>Terminoloji ve nakit akış diyagramları, Faiz etmenleri ve kullanılışları, Nominal ve etkin faiz</a:t>
            </a:r>
          </a:p>
          <a:p>
            <a:pPr marL="109728" indent="0">
              <a:buNone/>
            </a:pPr>
            <a:r>
              <a:rPr lang="tr-TR" dirty="0"/>
              <a:t>oranları ve sürekli </a:t>
            </a:r>
            <a:r>
              <a:rPr lang="tr-TR" dirty="0" err="1"/>
              <a:t>iskontolama</a:t>
            </a:r>
            <a:r>
              <a:rPr lang="tr-TR" dirty="0"/>
              <a:t>, Yıllık eşdeğer </a:t>
            </a:r>
            <a:r>
              <a:rPr lang="tr-TR" dirty="0" err="1"/>
              <a:t>metod</a:t>
            </a:r>
            <a:r>
              <a:rPr lang="tr-TR" dirty="0"/>
              <a:t>, Gelecek değer yöntemi, Verim oranı</a:t>
            </a:r>
          </a:p>
          <a:p>
            <a:pPr marL="109728" indent="0">
              <a:buNone/>
            </a:pPr>
            <a:r>
              <a:rPr lang="tr-TR" dirty="0"/>
              <a:t>(artış) analizi, Kazanç/Maliyet oranı analizi, Yenileme analizleri, Enflasyon-faiz ilişkileri,</a:t>
            </a:r>
          </a:p>
          <a:p>
            <a:pPr marL="109728" indent="0">
              <a:buNone/>
            </a:pPr>
            <a:r>
              <a:rPr lang="tr-TR" dirty="0"/>
              <a:t>Amortisman, Tükenme, Vergi sonrası ekonomik analiz, </a:t>
            </a:r>
            <a:r>
              <a:rPr lang="tr-TR" dirty="0" err="1"/>
              <a:t>Başabaş</a:t>
            </a:r>
            <a:r>
              <a:rPr lang="tr-TR" dirty="0"/>
              <a:t> analizi.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49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387 Mühendislik Ekonomisi (2-0) 2</a:t>
            </a:r>
          </a:p>
        </p:txBody>
      </p:sp>
    </p:spTree>
    <p:extLst>
      <p:ext uri="{BB962C8B-B14F-4D97-AF65-F5344CB8AC3E}">
        <p14:creationId xmlns:p14="http://schemas.microsoft.com/office/powerpoint/2010/main" val="41652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Bu gruptan 2 adet ders seçilecektir.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50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BÖLÜM DIŞI SEÇMELİ DERSLER GRUBU</a:t>
            </a:r>
          </a:p>
        </p:txBody>
      </p:sp>
    </p:spTree>
    <p:extLst>
      <p:ext uri="{BB962C8B-B14F-4D97-AF65-F5344CB8AC3E}">
        <p14:creationId xmlns:p14="http://schemas.microsoft.com/office/powerpoint/2010/main" val="128195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r>
              <a:rPr lang="tr-TR" dirty="0"/>
              <a:t>İnternet, İntranet, Internet hizmetleri ve protokolleri (FTP, e-posta, Telnet, WWW, SMTP,</a:t>
            </a:r>
          </a:p>
          <a:p>
            <a:pPr marL="109728" indent="0">
              <a:buNone/>
            </a:pPr>
            <a:r>
              <a:rPr lang="tr-TR" dirty="0"/>
              <a:t>POP3, TCP/IP, http, vb.) kavramları. Resim, grafik, animasyon, ses, görüntü geliştirme</a:t>
            </a:r>
          </a:p>
          <a:p>
            <a:pPr marL="109728" indent="0">
              <a:buNone/>
            </a:pPr>
            <a:r>
              <a:rPr lang="tr-TR" dirty="0"/>
              <a:t>yazılımları. Web sayfasının hiyerarşik organizasyonu, biçimi, sayfa geçişleri, hedef kitle,</a:t>
            </a:r>
          </a:p>
          <a:p>
            <a:pPr marL="109728" indent="0">
              <a:buNone/>
            </a:pPr>
            <a:r>
              <a:rPr lang="tr-TR" dirty="0"/>
              <a:t>kapsam, nitelik, renk uyumu, yerleşim, etkileşim, doküman hazırlığı, hareketli yazı ve</a:t>
            </a:r>
          </a:p>
          <a:p>
            <a:pPr marL="109728" indent="0">
              <a:buNone/>
            </a:pPr>
            <a:r>
              <a:rPr lang="tr-TR" dirty="0"/>
              <a:t>resimler. Web editörü, çerçeveler, tablolar, listeler, formlar, görsel öğelerin yerleşimi, </a:t>
            </a:r>
            <a:r>
              <a:rPr lang="tr-TR" dirty="0" err="1"/>
              <a:t>Script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ve </a:t>
            </a:r>
            <a:r>
              <a:rPr lang="tr-TR" dirty="0" err="1"/>
              <a:t>applet</a:t>
            </a:r>
            <a:r>
              <a:rPr lang="tr-TR" dirty="0"/>
              <a:t> yerleşimi, bağlantılar, yazı ve çizgi türleri, butonlar ve menüler. Web alanı seçimi;</a:t>
            </a:r>
          </a:p>
          <a:p>
            <a:pPr marL="109728" indent="0">
              <a:buNone/>
            </a:pPr>
            <a:r>
              <a:rPr lang="tr-TR" dirty="0"/>
              <a:t>alan adı, niteliği, kapasitesi, Internet servis sağlayıcıları, veri tabanı ve web programlama</a:t>
            </a:r>
          </a:p>
          <a:p>
            <a:pPr marL="109728" indent="0">
              <a:buNone/>
            </a:pPr>
            <a:r>
              <a:rPr lang="tr-TR" dirty="0"/>
              <a:t>desteği, e-posta limiti ve maliyeti. Dosya aktarım protokol(FTP) ve yazılımları, Internet servis</a:t>
            </a:r>
          </a:p>
          <a:p>
            <a:pPr marL="109728" indent="0">
              <a:buNone/>
            </a:pPr>
            <a:r>
              <a:rPr lang="tr-TR" dirty="0"/>
              <a:t>sağlayıcı bağlantısı, web sayfası yükleme ve güncelleme.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51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MCTE 316 WEB TASARIMI (2-0) 2</a:t>
            </a:r>
          </a:p>
        </p:txBody>
      </p:sp>
    </p:spTree>
    <p:extLst>
      <p:ext uri="{BB962C8B-B14F-4D97-AF65-F5344CB8AC3E}">
        <p14:creationId xmlns:p14="http://schemas.microsoft.com/office/powerpoint/2010/main" val="3397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tr-TR" dirty="0"/>
              <a:t>Yapay zeka kavramları. Habersiz ve haberli arattırma; kör (</a:t>
            </a:r>
            <a:r>
              <a:rPr lang="tr-TR" dirty="0" err="1"/>
              <a:t>blind</a:t>
            </a:r>
            <a:r>
              <a:rPr lang="tr-TR" dirty="0"/>
              <a:t>) arama, </a:t>
            </a:r>
            <a:r>
              <a:rPr lang="tr-TR" dirty="0" err="1"/>
              <a:t>herustik</a:t>
            </a:r>
            <a:r>
              <a:rPr lang="tr-TR" dirty="0"/>
              <a:t> arama,</a:t>
            </a:r>
          </a:p>
          <a:p>
            <a:pPr marL="109728" indent="0">
              <a:buNone/>
            </a:pPr>
            <a:r>
              <a:rPr lang="tr-TR" dirty="0"/>
              <a:t>oyun tasarımı. Bilgilendirme ve sorgulama; öğrenme teorisi, öğrenme çeşitleri, yapay sinir</a:t>
            </a:r>
          </a:p>
          <a:p>
            <a:pPr marL="109728" indent="0">
              <a:buNone/>
            </a:pPr>
            <a:r>
              <a:rPr lang="tr-TR" dirty="0"/>
              <a:t>ağları, bilgi ifade şekilleri, semantik devre, kalıp eşleştirme, belirsizlik, olasılık, planlama,</a:t>
            </a:r>
          </a:p>
          <a:p>
            <a:pPr marL="109728" indent="0">
              <a:buNone/>
            </a:pPr>
            <a:r>
              <a:rPr lang="tr-TR" dirty="0"/>
              <a:t>grafiksel plan, </a:t>
            </a:r>
            <a:r>
              <a:rPr lang="tr-TR" dirty="0" err="1"/>
              <a:t>Markov</a:t>
            </a:r>
            <a:r>
              <a:rPr lang="tr-TR" dirty="0"/>
              <a:t> karar alma süreci, doğal dil işleme, görüntü, alçak seviye görüntü ve</a:t>
            </a:r>
          </a:p>
          <a:p>
            <a:pPr marL="109728" indent="0">
              <a:buNone/>
            </a:pPr>
            <a:r>
              <a:rPr lang="tr-TR" dirty="0"/>
              <a:t>sınıflama. İleri yapay zeka uygulamaları; öğrenme, görüntü algılama, doğal dil kavramı,</a:t>
            </a:r>
          </a:p>
          <a:p>
            <a:pPr marL="109728" indent="0">
              <a:buNone/>
            </a:pPr>
            <a:r>
              <a:rPr lang="tr-TR" dirty="0"/>
              <a:t>belirsizlik durumunda sorgulama.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52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MCTE 408 Yapay Zeka (2-0) 2</a:t>
            </a:r>
          </a:p>
        </p:txBody>
      </p:sp>
    </p:spTree>
    <p:extLst>
      <p:ext uri="{BB962C8B-B14F-4D97-AF65-F5344CB8AC3E}">
        <p14:creationId xmlns:p14="http://schemas.microsoft.com/office/powerpoint/2010/main" val="689212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r>
              <a:rPr lang="tr-TR" dirty="0"/>
              <a:t>Yapay zeka kavramı, bulanık mantık, yapay sinir ağları, genetik algoritmalar, uzman sistem</a:t>
            </a:r>
          </a:p>
          <a:p>
            <a:pPr marL="109728" indent="0">
              <a:buNone/>
            </a:pPr>
            <a:r>
              <a:rPr lang="tr-TR" dirty="0"/>
              <a:t>kavramları. Keskin kümeler, keskin küme işlemleri, keskin kümelerin özellikleri, bulanık</a:t>
            </a:r>
          </a:p>
          <a:p>
            <a:pPr marL="109728" indent="0">
              <a:buNone/>
            </a:pPr>
            <a:r>
              <a:rPr lang="tr-TR" dirty="0"/>
              <a:t>kümeler, bulanık küme işlemleri, bulanık kümelerin özellikleri. Denetim sistemleri kuramı,</a:t>
            </a:r>
          </a:p>
          <a:p>
            <a:pPr marL="109728" indent="0">
              <a:buNone/>
            </a:pPr>
            <a:r>
              <a:rPr lang="tr-TR" dirty="0"/>
              <a:t>bulanık denetleyiciyi oluşturan birimleri ve görevleri. Bulanıklaştırma yöntemleri, veri tabanı</a:t>
            </a:r>
          </a:p>
          <a:p>
            <a:pPr marL="109728" indent="0">
              <a:buNone/>
            </a:pPr>
            <a:r>
              <a:rPr lang="tr-TR" dirty="0"/>
              <a:t>ve kural tabanının oluşturulması, bulanık çıkarım yöntemleri, durulaştırma yöntemleri.</a:t>
            </a:r>
          </a:p>
          <a:p>
            <a:pPr marL="109728" indent="0">
              <a:buNone/>
            </a:pPr>
            <a:r>
              <a:rPr lang="tr-TR" dirty="0"/>
              <a:t>Bulanık mantık denetleyici tasarım esasları, tasarımın tamamlanması, tasarlanan</a:t>
            </a:r>
          </a:p>
          <a:p>
            <a:pPr marL="109728" indent="0">
              <a:buNone/>
            </a:pPr>
            <a:r>
              <a:rPr lang="tr-TR" dirty="0"/>
              <a:t>denetleyicinin bir niceliğin denetiminde kullanılmasının benzetim yoluyla yapılması.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53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MCTE 416 Bulanık Mantık (2-0) 2</a:t>
            </a:r>
          </a:p>
        </p:txBody>
      </p:sp>
    </p:spTree>
    <p:extLst>
      <p:ext uri="{BB962C8B-B14F-4D97-AF65-F5344CB8AC3E}">
        <p14:creationId xmlns:p14="http://schemas.microsoft.com/office/powerpoint/2010/main" val="59285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tr-TR" dirty="0"/>
              <a:t>Metallerde kırılma tipleri. Griffith gevrek kırılma teorisi, çatlak ilerlemesi, </a:t>
            </a:r>
            <a:r>
              <a:rPr lang="tr-TR" dirty="0" err="1"/>
              <a:t>sünek</a:t>
            </a:r>
            <a:r>
              <a:rPr lang="tr-TR" dirty="0"/>
              <a:t> kırılma,</a:t>
            </a:r>
          </a:p>
          <a:p>
            <a:pPr marL="109728" indent="0">
              <a:buNone/>
            </a:pPr>
            <a:r>
              <a:rPr lang="tr-TR" dirty="0" err="1"/>
              <a:t>elastikplastik</a:t>
            </a:r>
            <a:r>
              <a:rPr lang="tr-TR" dirty="0"/>
              <a:t> kırılma mekaniği, çentik etkisi. Enerji-sıcaklık dönüşüm eğrileri. Gerilme şiddet</a:t>
            </a:r>
          </a:p>
          <a:p>
            <a:pPr marL="109728" indent="0">
              <a:buNone/>
            </a:pPr>
            <a:r>
              <a:rPr lang="tr-TR" dirty="0"/>
              <a:t>faktörünün tayini, kırılma için tasarım. </a:t>
            </a:r>
            <a:r>
              <a:rPr lang="tr-TR" dirty="0" err="1"/>
              <a:t>Temper</a:t>
            </a:r>
            <a:r>
              <a:rPr lang="tr-TR" dirty="0"/>
              <a:t> kırılganlığı, hidrojen kırılganlığı, </a:t>
            </a:r>
            <a:r>
              <a:rPr lang="tr-TR" dirty="0" err="1"/>
              <a:t>lineerelastik</a:t>
            </a:r>
            <a:r>
              <a:rPr lang="tr-TR" dirty="0"/>
              <a:t>,</a:t>
            </a:r>
          </a:p>
          <a:p>
            <a:pPr marL="109728" indent="0">
              <a:buNone/>
            </a:pPr>
            <a:r>
              <a:rPr lang="tr-TR" dirty="0"/>
              <a:t>elastik-plastik kırılmada kararsızlık, yorulmada çatlak ilerlemesi, </a:t>
            </a:r>
            <a:r>
              <a:rPr lang="tr-TR" dirty="0" err="1"/>
              <a:t>korozif</a:t>
            </a:r>
            <a:r>
              <a:rPr lang="tr-TR" dirty="0"/>
              <a:t> ortamda</a:t>
            </a:r>
          </a:p>
          <a:p>
            <a:pPr marL="109728" indent="0">
              <a:buNone/>
            </a:pPr>
            <a:r>
              <a:rPr lang="tr-TR" dirty="0"/>
              <a:t>yorulma, gerilmeli korozyon.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54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MNFE 428 Kırılma Mekaniğine Giriş (2-0) 2</a:t>
            </a:r>
          </a:p>
        </p:txBody>
      </p:sp>
    </p:spTree>
    <p:extLst>
      <p:ext uri="{BB962C8B-B14F-4D97-AF65-F5344CB8AC3E}">
        <p14:creationId xmlns:p14="http://schemas.microsoft.com/office/powerpoint/2010/main" val="278455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tr-TR" dirty="0"/>
              <a:t>Maddesel ve/veya uzaysal çözüm ortamının sonlu elemanlara ayrılması. </a:t>
            </a:r>
            <a:r>
              <a:rPr lang="tr-TR" dirty="0" err="1"/>
              <a:t>Simpleks</a:t>
            </a:r>
            <a:r>
              <a:rPr lang="tr-TR" dirty="0"/>
              <a:t>, kompleks</a:t>
            </a:r>
          </a:p>
          <a:p>
            <a:pPr marL="109728" indent="0">
              <a:buNone/>
            </a:pPr>
            <a:r>
              <a:rPr lang="tr-TR" dirty="0"/>
              <a:t>ve </a:t>
            </a:r>
            <a:r>
              <a:rPr lang="tr-TR" dirty="0" err="1"/>
              <a:t>maltipleks</a:t>
            </a:r>
            <a:r>
              <a:rPr lang="tr-TR" dirty="0"/>
              <a:t> elemanların tanımı. </a:t>
            </a:r>
            <a:r>
              <a:rPr lang="tr-TR" dirty="0" err="1"/>
              <a:t>İnterpolasyon</a:t>
            </a:r>
            <a:r>
              <a:rPr lang="tr-TR" dirty="0"/>
              <a:t> </a:t>
            </a:r>
            <a:r>
              <a:rPr lang="tr-TR" dirty="0" err="1"/>
              <a:t>polinomları</a:t>
            </a:r>
            <a:r>
              <a:rPr lang="tr-TR" dirty="0"/>
              <a:t> ve derecelerinin seçimi.</a:t>
            </a:r>
          </a:p>
          <a:p>
            <a:pPr marL="109728" indent="0">
              <a:buNone/>
            </a:pPr>
            <a:r>
              <a:rPr lang="tr-TR" dirty="0" err="1"/>
              <a:t>İnterpolasyon</a:t>
            </a:r>
            <a:r>
              <a:rPr lang="tr-TR" dirty="0"/>
              <a:t> </a:t>
            </a:r>
            <a:r>
              <a:rPr lang="tr-TR" dirty="0" err="1"/>
              <a:t>polinomlarının</a:t>
            </a:r>
            <a:r>
              <a:rPr lang="tr-TR" dirty="0"/>
              <a:t> global ve lokal koordinatlar cinsinden ifadesi. Element</a:t>
            </a:r>
          </a:p>
          <a:p>
            <a:pPr marL="109728" indent="0">
              <a:buNone/>
            </a:pPr>
            <a:r>
              <a:rPr lang="tr-TR" dirty="0"/>
              <a:t>karakteristik matris ve vektörlerinin </a:t>
            </a:r>
            <a:r>
              <a:rPr lang="tr-TR" dirty="0" err="1"/>
              <a:t>formülasyonu</a:t>
            </a:r>
            <a:r>
              <a:rPr lang="tr-TR" dirty="0"/>
              <a:t>. Doğrudan yaklaşım, varyasyon yaklaşımı,</a:t>
            </a:r>
          </a:p>
          <a:p>
            <a:pPr marL="109728" indent="0">
              <a:buNone/>
            </a:pPr>
            <a:r>
              <a:rPr lang="tr-TR" dirty="0"/>
              <a:t>ağırlıklı kalıntı yaklaşımı. Koordinat transformasyonları. Eleman matris ve vektörlerinin</a:t>
            </a:r>
          </a:p>
          <a:p>
            <a:pPr marL="109728" indent="0">
              <a:buNone/>
            </a:pPr>
            <a:r>
              <a:rPr lang="tr-TR" dirty="0"/>
              <a:t>asamblesi ile sistem denklemlerinin çıkarılması. Sonlu eleman sistem denklemlerinin çözümü.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55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MNFE 335 Sonlu Elemanlar Metodu (2 0) 2</a:t>
            </a:r>
          </a:p>
        </p:txBody>
      </p:sp>
    </p:spTree>
    <p:extLst>
      <p:ext uri="{BB962C8B-B14F-4D97-AF65-F5344CB8AC3E}">
        <p14:creationId xmlns:p14="http://schemas.microsoft.com/office/powerpoint/2010/main" val="274610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56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6</a:t>
            </a:r>
            <a:r>
              <a:rPr lang="tr-TR" dirty="0" smtClean="0"/>
              <a:t>. Yarıyıl Seçmeli Ders Grupları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39671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Bu gruptan veya Üretim ve Analiz Teknolojileri Grubu’ndan en az 1 adet </a:t>
            </a:r>
            <a:r>
              <a:rPr lang="tr-TR" b="1" dirty="0" smtClean="0"/>
              <a:t>ders seçilecektir</a:t>
            </a:r>
            <a:r>
              <a:rPr lang="tr-TR" b="1" dirty="0"/>
              <a:t>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57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MALZEME TEKNOLOJİLERİ GRUBU</a:t>
            </a:r>
          </a:p>
        </p:txBody>
      </p:sp>
    </p:spTree>
    <p:extLst>
      <p:ext uri="{BB962C8B-B14F-4D97-AF65-F5344CB8AC3E}">
        <p14:creationId xmlns:p14="http://schemas.microsoft.com/office/powerpoint/2010/main" val="239378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457200" y="1711349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tr-TR" dirty="0"/>
              <a:t>Demir çelik üretiminde yeni </a:t>
            </a:r>
            <a:r>
              <a:rPr lang="tr-TR" dirty="0" err="1"/>
              <a:t>yeknolojilerin</a:t>
            </a:r>
            <a:r>
              <a:rPr lang="tr-TR" dirty="0"/>
              <a:t> ortaya çıkış sebepleri, Yeni metal malzeme</a:t>
            </a:r>
          </a:p>
          <a:p>
            <a:pPr marL="109728" indent="0">
              <a:buNone/>
            </a:pPr>
            <a:r>
              <a:rPr lang="tr-TR" dirty="0"/>
              <a:t>teknolojileri, Elektrik ark ocağında çelik üretimindeki gelişmeler, </a:t>
            </a:r>
            <a:r>
              <a:rPr lang="tr-TR" dirty="0" err="1"/>
              <a:t>Konverter</a:t>
            </a:r>
            <a:r>
              <a:rPr lang="tr-TR" dirty="0"/>
              <a:t> teknolojisindeki</a:t>
            </a:r>
          </a:p>
          <a:p>
            <a:pPr marL="109728" indent="0">
              <a:buNone/>
            </a:pPr>
            <a:r>
              <a:rPr lang="tr-TR" dirty="0"/>
              <a:t>gelişmeler, Sünger demir ve özellikleri, Sünger demir üretim yöntemleri, Sünger demir</a:t>
            </a:r>
          </a:p>
          <a:p>
            <a:pPr marL="109728" indent="0">
              <a:buNone/>
            </a:pPr>
            <a:r>
              <a:rPr lang="tr-TR" dirty="0"/>
              <a:t>üretiminin termodinamiği, Sünger demir üretiminin kinetiği, Pota </a:t>
            </a:r>
            <a:r>
              <a:rPr lang="tr-TR" dirty="0" err="1"/>
              <a:t>metalurjisindeki</a:t>
            </a:r>
            <a:r>
              <a:rPr lang="tr-TR" dirty="0"/>
              <a:t> gelişmeler,</a:t>
            </a:r>
          </a:p>
          <a:p>
            <a:pPr marL="109728" indent="0">
              <a:buNone/>
            </a:pPr>
            <a:r>
              <a:rPr lang="tr-TR" dirty="0"/>
              <a:t>Demir çelik üretiminde çevre problemleri ve atıkların değerlendirilmesine yönelik gelişmeler,</a:t>
            </a:r>
          </a:p>
          <a:p>
            <a:pPr marL="109728" indent="0">
              <a:buNone/>
            </a:pPr>
            <a:r>
              <a:rPr lang="tr-TR" dirty="0"/>
              <a:t>Demir çelik üretiminde ürünlerin kalite ve çeşitliliğine yönelik gelişmeler, Türkiye demir</a:t>
            </a:r>
          </a:p>
          <a:p>
            <a:pPr marL="109728" indent="0">
              <a:buNone/>
            </a:pPr>
            <a:r>
              <a:rPr lang="tr-TR" dirty="0"/>
              <a:t>çelik sektörünün sorunları, Türkiye demir çelik tesislerinin iyileştirilmesi, endüstriyel</a:t>
            </a:r>
          </a:p>
          <a:p>
            <a:pPr marL="109728" indent="0">
              <a:buNone/>
            </a:pPr>
            <a:r>
              <a:rPr lang="tr-TR" dirty="0"/>
              <a:t>uygulamalar.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58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322 Demir Esaslı Metal Malzeme Teknolojilerinde Yeni Gelişmeler (2-0) 2</a:t>
            </a:r>
          </a:p>
        </p:txBody>
      </p:sp>
    </p:spTree>
    <p:extLst>
      <p:ext uri="{BB962C8B-B14F-4D97-AF65-F5344CB8AC3E}">
        <p14:creationId xmlns:p14="http://schemas.microsoft.com/office/powerpoint/2010/main" val="4790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tr-TR" dirty="0"/>
              <a:t>Çelik kalitelerindeki gelişmeler, Özel çelik üretiminin amaçları ve üretim teknolojileri, Özel</a:t>
            </a:r>
          </a:p>
          <a:p>
            <a:pPr marL="109728" indent="0">
              <a:buNone/>
            </a:pPr>
            <a:r>
              <a:rPr lang="tr-TR" dirty="0"/>
              <a:t>çeliklerin ısıl işlemleri, Alaşım elementi ilavelerinin çelik özelliklerine etkileri, Çift fazlı</a:t>
            </a:r>
          </a:p>
          <a:p>
            <a:pPr marL="109728" indent="0">
              <a:buNone/>
            </a:pPr>
            <a:r>
              <a:rPr lang="tr-TR" dirty="0"/>
              <a:t>çelikler, </a:t>
            </a:r>
            <a:r>
              <a:rPr lang="tr-TR" dirty="0" err="1"/>
              <a:t>Mikroalaşımlı</a:t>
            </a:r>
            <a:r>
              <a:rPr lang="tr-TR" dirty="0"/>
              <a:t> çelikler, Yeni nesil çelikler, </a:t>
            </a:r>
            <a:r>
              <a:rPr lang="tr-TR" dirty="0" err="1"/>
              <a:t>Maraging</a:t>
            </a:r>
            <a:r>
              <a:rPr lang="tr-TR" dirty="0"/>
              <a:t> çelikleri ve özellikleri, </a:t>
            </a:r>
            <a:r>
              <a:rPr lang="tr-TR" dirty="0" err="1"/>
              <a:t>Hadfield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çelikleri ve özellikleri, IF çelikleri, Yüksek hız çelikleri, Kalıp çelikleri, Sıcak iş ve soğuk iş</a:t>
            </a:r>
          </a:p>
          <a:p>
            <a:pPr marL="109728" indent="0">
              <a:buNone/>
            </a:pPr>
            <a:r>
              <a:rPr lang="tr-TR" dirty="0"/>
              <a:t>takım çelikleri, </a:t>
            </a:r>
            <a:r>
              <a:rPr lang="tr-TR" dirty="0" err="1"/>
              <a:t>Ostenitik</a:t>
            </a:r>
            <a:r>
              <a:rPr lang="tr-TR" dirty="0"/>
              <a:t>, </a:t>
            </a:r>
            <a:r>
              <a:rPr lang="tr-TR" dirty="0" err="1"/>
              <a:t>ferritik</a:t>
            </a:r>
            <a:r>
              <a:rPr lang="tr-TR" dirty="0"/>
              <a:t>, </a:t>
            </a:r>
            <a:r>
              <a:rPr lang="tr-TR" dirty="0" err="1"/>
              <a:t>martenzitik</a:t>
            </a:r>
            <a:r>
              <a:rPr lang="tr-TR" dirty="0"/>
              <a:t> ve dubleks paslanmaz çelikler, Özel çeliklerin</a:t>
            </a:r>
          </a:p>
          <a:p>
            <a:pPr marL="109728" indent="0">
              <a:buNone/>
            </a:pPr>
            <a:r>
              <a:rPr lang="tr-TR" dirty="0"/>
              <a:t>kullanım alanları ve tasarım örnekleri.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59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MSE 324 Özel Çelikler (2-0) 2</a:t>
            </a:r>
          </a:p>
        </p:txBody>
      </p:sp>
    </p:spTree>
    <p:extLst>
      <p:ext uri="{BB962C8B-B14F-4D97-AF65-F5344CB8AC3E}">
        <p14:creationId xmlns:p14="http://schemas.microsoft.com/office/powerpoint/2010/main" val="246917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109728" indent="0">
              <a:buNone/>
            </a:pPr>
            <a:r>
              <a:rPr lang="tr-TR" dirty="0"/>
              <a:t>İleri teknoloji seramiklerinin sınıflandırılması ve özellikleri, kullanım alanları ve geleneksel</a:t>
            </a:r>
          </a:p>
          <a:p>
            <a:pPr marL="109728" indent="0">
              <a:buNone/>
            </a:pPr>
            <a:r>
              <a:rPr lang="tr-TR" dirty="0"/>
              <a:t>seramikler ile karşılaştırılması, Karbür seramikleri: silisyum karbürün özellikleri, </a:t>
            </a:r>
            <a:r>
              <a:rPr lang="tr-TR" dirty="0" smtClean="0"/>
              <a:t>kullanım </a:t>
            </a:r>
            <a:r>
              <a:rPr lang="tr-TR" dirty="0"/>
              <a:t>alanları, Bor karbürün özellikleri ve kullanım alanları, Bor </a:t>
            </a:r>
            <a:r>
              <a:rPr lang="tr-TR" dirty="0" err="1"/>
              <a:t>nitrür</a:t>
            </a:r>
            <a:r>
              <a:rPr lang="tr-TR" dirty="0"/>
              <a:t>, Alüminyum </a:t>
            </a:r>
            <a:r>
              <a:rPr lang="tr-TR" dirty="0" err="1"/>
              <a:t>nitrür</a:t>
            </a:r>
            <a:r>
              <a:rPr lang="tr-TR" dirty="0"/>
              <a:t> ve</a:t>
            </a:r>
          </a:p>
          <a:p>
            <a:pPr marL="109728" indent="0">
              <a:buNone/>
            </a:pPr>
            <a:r>
              <a:rPr lang="tr-TR" dirty="0"/>
              <a:t>silisyum </a:t>
            </a:r>
            <a:r>
              <a:rPr lang="tr-TR" dirty="0" err="1"/>
              <a:t>nitrür</a:t>
            </a:r>
            <a:r>
              <a:rPr lang="tr-TR" dirty="0"/>
              <a:t> seramik tozlarının özellikleri ve kullanım alanları, Karbür ve </a:t>
            </a:r>
            <a:r>
              <a:rPr lang="tr-TR" dirty="0" err="1"/>
              <a:t>Nitrür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seramiklerinin üretim teknikleri, Ülkemiz bor rezervlerinin önemi, Oksit seramikleri:</a:t>
            </a:r>
          </a:p>
          <a:p>
            <a:pPr marL="109728" indent="0">
              <a:buNone/>
            </a:pPr>
            <a:r>
              <a:rPr lang="tr-TR" dirty="0"/>
              <a:t>Alüminanın özellikleri, kullanım alanları, </a:t>
            </a:r>
            <a:r>
              <a:rPr lang="tr-TR" dirty="0" err="1"/>
              <a:t>Zirko</a:t>
            </a:r>
            <a:r>
              <a:rPr lang="tr-TR" dirty="0"/>
              <a:t> ve </a:t>
            </a:r>
            <a:r>
              <a:rPr lang="tr-TR" dirty="0" err="1"/>
              <a:t>Zirkonya</a:t>
            </a:r>
            <a:r>
              <a:rPr lang="tr-TR" dirty="0"/>
              <a:t> seramiklerinin üretimi ve</a:t>
            </a:r>
          </a:p>
          <a:p>
            <a:pPr marL="109728" indent="0">
              <a:buNone/>
            </a:pPr>
            <a:r>
              <a:rPr lang="tr-TR" dirty="0"/>
              <a:t>özelliklerinin incelenmesi, İleri teknoloji seramiklerinin şekillendirilme yöntemleri: Döküm</a:t>
            </a:r>
          </a:p>
          <a:p>
            <a:pPr marL="109728" indent="0">
              <a:buNone/>
            </a:pPr>
            <a:r>
              <a:rPr lang="tr-TR" dirty="0"/>
              <a:t>yolu ile şekillendirme yöntemi, İleri teknoloji seramiklerinin </a:t>
            </a:r>
            <a:r>
              <a:rPr lang="tr-TR" dirty="0" err="1"/>
              <a:t>ekstrüzyon</a:t>
            </a:r>
            <a:r>
              <a:rPr lang="tr-TR" dirty="0"/>
              <a:t> ve enjeksiyon</a:t>
            </a:r>
          </a:p>
          <a:p>
            <a:pPr marL="109728" indent="0">
              <a:buNone/>
            </a:pPr>
            <a:r>
              <a:rPr lang="tr-TR" dirty="0"/>
              <a:t>yöntemi ile şekillendirilmesi, Kuru Presleme, </a:t>
            </a:r>
            <a:r>
              <a:rPr lang="tr-TR" dirty="0" err="1"/>
              <a:t>İzostatik</a:t>
            </a:r>
            <a:r>
              <a:rPr lang="tr-TR" dirty="0"/>
              <a:t> Presleme parametrelerinin</a:t>
            </a:r>
          </a:p>
          <a:p>
            <a:pPr marL="109728" indent="0">
              <a:buNone/>
            </a:pPr>
            <a:r>
              <a:rPr lang="tr-TR" dirty="0"/>
              <a:t>açıklanması, Sıcak Presleme (HP) ve sıcak </a:t>
            </a:r>
            <a:r>
              <a:rPr lang="tr-TR" dirty="0" err="1"/>
              <a:t>izostatik</a:t>
            </a:r>
            <a:r>
              <a:rPr lang="tr-TR" dirty="0"/>
              <a:t> presleme (HIP) işlem parametrelerinin</a:t>
            </a:r>
          </a:p>
          <a:p>
            <a:pPr marL="109728" indent="0">
              <a:buNone/>
            </a:pPr>
            <a:r>
              <a:rPr lang="tr-TR" dirty="0"/>
              <a:t>açıklanması, </a:t>
            </a:r>
            <a:r>
              <a:rPr lang="tr-TR" dirty="0" err="1"/>
              <a:t>Sinterleme</a:t>
            </a:r>
            <a:r>
              <a:rPr lang="tr-TR" dirty="0"/>
              <a:t> mekanizmalarının açıklanması.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60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326 İleri Teknoloji Seramikleri (2-0) 2</a:t>
            </a:r>
          </a:p>
        </p:txBody>
      </p:sp>
    </p:spTree>
    <p:extLst>
      <p:ext uri="{BB962C8B-B14F-4D97-AF65-F5344CB8AC3E}">
        <p14:creationId xmlns:p14="http://schemas.microsoft.com/office/powerpoint/2010/main" val="253131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r>
              <a:rPr lang="tr-TR" dirty="0"/>
              <a:t>Toz </a:t>
            </a:r>
            <a:r>
              <a:rPr lang="tr-TR" dirty="0" err="1"/>
              <a:t>metalurjisinin</a:t>
            </a:r>
            <a:r>
              <a:rPr lang="tr-TR" dirty="0"/>
              <a:t> kısa tarihçesi ve toz kullanma sebepleri, Toz </a:t>
            </a:r>
            <a:r>
              <a:rPr lang="tr-TR" dirty="0" err="1"/>
              <a:t>karakterizasyonu</a:t>
            </a:r>
            <a:r>
              <a:rPr lang="tr-TR" dirty="0"/>
              <a:t>, Parçacık</a:t>
            </a:r>
          </a:p>
          <a:p>
            <a:pPr marL="109728" indent="0">
              <a:buNone/>
            </a:pPr>
            <a:r>
              <a:rPr lang="tr-TR" dirty="0"/>
              <a:t>boyutu ölçümü ve verileri, Kimyasal </a:t>
            </a:r>
            <a:r>
              <a:rPr lang="tr-TR" dirty="0" err="1"/>
              <a:t>karakterizasyon</a:t>
            </a:r>
            <a:r>
              <a:rPr lang="tr-TR" dirty="0"/>
              <a:t>, </a:t>
            </a:r>
            <a:r>
              <a:rPr lang="tr-TR" dirty="0" err="1"/>
              <a:t>Karakterizasyon</a:t>
            </a:r>
            <a:r>
              <a:rPr lang="tr-TR" dirty="0"/>
              <a:t> testleri, Toz üretimi,</a:t>
            </a:r>
          </a:p>
          <a:p>
            <a:pPr marL="109728" indent="0">
              <a:buNone/>
            </a:pPr>
            <a:r>
              <a:rPr lang="tr-TR" dirty="0"/>
              <a:t>Mekanik üretim yöntemleri, Elektrolizle üretim yöntemleri, Kimyasal üretim yöntemleri,</a:t>
            </a:r>
          </a:p>
          <a:p>
            <a:pPr marL="109728" indent="0">
              <a:buNone/>
            </a:pPr>
            <a:r>
              <a:rPr lang="tr-TR" dirty="0" err="1"/>
              <a:t>Atomizasyon</a:t>
            </a:r>
            <a:r>
              <a:rPr lang="tr-TR" dirty="0"/>
              <a:t> yöntemleri, Buharlaştırma yöntemleri, Özel tozlar için üretim yöntemleri,</a:t>
            </a:r>
          </a:p>
          <a:p>
            <a:pPr marL="109728" indent="0">
              <a:buNone/>
            </a:pPr>
            <a:r>
              <a:rPr lang="tr-TR" dirty="0"/>
              <a:t>Tozlarda </a:t>
            </a:r>
            <a:r>
              <a:rPr lang="tr-TR" dirty="0" err="1"/>
              <a:t>mikroyapı</a:t>
            </a:r>
            <a:r>
              <a:rPr lang="tr-TR" dirty="0"/>
              <a:t> kontrolü, Şekillendirme ve yoğunlaştırma öncesi toz işlemleri, Toz</a:t>
            </a:r>
          </a:p>
          <a:p>
            <a:pPr marL="109728" indent="0">
              <a:buNone/>
            </a:pPr>
            <a:r>
              <a:rPr lang="tr-TR" dirty="0"/>
              <a:t>şekillendirme, Tozun sıkıştırılması, </a:t>
            </a:r>
            <a:r>
              <a:rPr lang="tr-TR" dirty="0" err="1"/>
              <a:t>Sinterleme</a:t>
            </a:r>
            <a:r>
              <a:rPr lang="tr-TR" dirty="0"/>
              <a:t> kavramları, </a:t>
            </a:r>
            <a:r>
              <a:rPr lang="tr-TR" dirty="0" err="1"/>
              <a:t>Sinterleme</a:t>
            </a:r>
            <a:r>
              <a:rPr lang="tr-TR" dirty="0"/>
              <a:t> pratiği, Tam yoğunluk</a:t>
            </a:r>
          </a:p>
          <a:p>
            <a:pPr marL="109728" indent="0">
              <a:buNone/>
            </a:pPr>
            <a:r>
              <a:rPr lang="tr-TR" dirty="0"/>
              <a:t>işlemleri, Serbest şekilli üretim, Bitirme işlemleri, Parça </a:t>
            </a:r>
            <a:r>
              <a:rPr lang="tr-TR" dirty="0" err="1"/>
              <a:t>karakterizasyonu</a:t>
            </a:r>
            <a:r>
              <a:rPr lang="tr-TR" dirty="0"/>
              <a:t>, Toz metal</a:t>
            </a:r>
          </a:p>
          <a:p>
            <a:pPr marL="109728" indent="0">
              <a:buNone/>
            </a:pPr>
            <a:r>
              <a:rPr lang="tr-TR" dirty="0"/>
              <a:t>malzemeler ve özellikleri, Tasarım ve maliyet kuralları, Toz metal malzemeler için pazar ve</a:t>
            </a:r>
          </a:p>
          <a:p>
            <a:pPr marL="109728" indent="0">
              <a:buNone/>
            </a:pPr>
            <a:r>
              <a:rPr lang="tr-TR" dirty="0"/>
              <a:t>uygulamalar.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61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MSE 328 Toz Metalurjisi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19025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09728" indent="0">
              <a:buNone/>
            </a:pPr>
            <a:r>
              <a:rPr lang="tr-TR" dirty="0"/>
              <a:t>Polimerlerin sınıflandırılması, Polimerlerin kimyasal yapısı, </a:t>
            </a:r>
            <a:r>
              <a:rPr lang="tr-TR" dirty="0" err="1"/>
              <a:t>Polimerizasyon</a:t>
            </a:r>
            <a:r>
              <a:rPr lang="tr-TR" dirty="0"/>
              <a:t> mekanizmaları,</a:t>
            </a:r>
          </a:p>
          <a:p>
            <a:pPr marL="109728" indent="0">
              <a:buNone/>
            </a:pPr>
            <a:r>
              <a:rPr lang="tr-TR" dirty="0"/>
              <a:t>Polimerlerin fiziksel, kimyasal ve mekanik özellikleri, yapı-özellik ilişkisi, Plastik</a:t>
            </a:r>
          </a:p>
          <a:p>
            <a:pPr marL="109728" indent="0">
              <a:buNone/>
            </a:pPr>
            <a:r>
              <a:rPr lang="tr-TR" dirty="0"/>
              <a:t>malzemelerin şekillendirme yöntemleri, </a:t>
            </a:r>
            <a:r>
              <a:rPr lang="tr-TR" dirty="0" err="1"/>
              <a:t>Termoplastik</a:t>
            </a:r>
            <a:r>
              <a:rPr lang="tr-TR" dirty="0"/>
              <a:t> malzemelerin özellikleri ve </a:t>
            </a:r>
            <a:r>
              <a:rPr lang="tr-TR" dirty="0" smtClean="0"/>
              <a:t>kullanım </a:t>
            </a:r>
            <a:r>
              <a:rPr lang="tr-TR" dirty="0"/>
              <a:t>yerleri, Selülozik plastikler, Silikon, </a:t>
            </a:r>
            <a:r>
              <a:rPr lang="tr-TR" dirty="0" err="1"/>
              <a:t>Termoset</a:t>
            </a:r>
            <a:r>
              <a:rPr lang="tr-TR" dirty="0"/>
              <a:t> plastiklerin özellikleri ve kullanım yerleri,</a:t>
            </a:r>
          </a:p>
          <a:p>
            <a:pPr marL="109728" indent="0">
              <a:buNone/>
            </a:pPr>
            <a:r>
              <a:rPr lang="tr-TR" dirty="0" err="1"/>
              <a:t>Elastomerlerin</a:t>
            </a:r>
            <a:r>
              <a:rPr lang="tr-TR" dirty="0"/>
              <a:t> sınıflandırılması, özellikleri ve kullanım yerleri, Mühendislikte plastik</a:t>
            </a:r>
          </a:p>
          <a:p>
            <a:pPr marL="109728" indent="0">
              <a:buNone/>
            </a:pPr>
            <a:r>
              <a:rPr lang="tr-TR" dirty="0"/>
              <a:t>malzeme seçimi ve uygulamaları.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62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330 Polimer Malzeme Teknolojisi (2-0) 2</a:t>
            </a:r>
          </a:p>
        </p:txBody>
      </p:sp>
    </p:spTree>
    <p:extLst>
      <p:ext uri="{BB962C8B-B14F-4D97-AF65-F5344CB8AC3E}">
        <p14:creationId xmlns:p14="http://schemas.microsoft.com/office/powerpoint/2010/main" val="132237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tr-TR" dirty="0"/>
              <a:t>Elektriksel özellikler ve iletkenlik, Elektriksel olaylar (</a:t>
            </a:r>
            <a:r>
              <a:rPr lang="tr-TR" dirty="0" err="1"/>
              <a:t>Hall</a:t>
            </a:r>
            <a:r>
              <a:rPr lang="tr-TR" dirty="0"/>
              <a:t> olayı, </a:t>
            </a:r>
            <a:r>
              <a:rPr lang="tr-TR" dirty="0" err="1"/>
              <a:t>termoiyonik</a:t>
            </a:r>
            <a:r>
              <a:rPr lang="tr-TR" dirty="0"/>
              <a:t> olay,</a:t>
            </a:r>
          </a:p>
          <a:p>
            <a:pPr marL="109728" indent="0">
              <a:buNone/>
            </a:pPr>
            <a:r>
              <a:rPr lang="tr-TR" dirty="0"/>
              <a:t>fotoelektrik olay, </a:t>
            </a:r>
            <a:r>
              <a:rPr lang="tr-TR" dirty="0" err="1"/>
              <a:t>Peltier</a:t>
            </a:r>
            <a:r>
              <a:rPr lang="tr-TR" dirty="0"/>
              <a:t> ve </a:t>
            </a:r>
            <a:r>
              <a:rPr lang="tr-TR" dirty="0" err="1"/>
              <a:t>Thompson</a:t>
            </a:r>
            <a:r>
              <a:rPr lang="tr-TR" dirty="0"/>
              <a:t> olayı), İletkenliğe etki eden faktörler, Direnç, Elastik</a:t>
            </a:r>
          </a:p>
          <a:p>
            <a:pPr marL="109728" indent="0">
              <a:buNone/>
            </a:pPr>
            <a:r>
              <a:rPr lang="tr-TR" dirty="0"/>
              <a:t>ve plastik deformasyonun dirence etkisi, </a:t>
            </a:r>
            <a:r>
              <a:rPr lang="tr-TR" dirty="0" err="1"/>
              <a:t>Alaşımlamanın</a:t>
            </a:r>
            <a:r>
              <a:rPr lang="tr-TR" dirty="0"/>
              <a:t> ve malzeme yapısının dirence etkisi,</a:t>
            </a:r>
          </a:p>
          <a:p>
            <a:pPr marL="109728" indent="0">
              <a:buNone/>
            </a:pPr>
            <a:r>
              <a:rPr lang="tr-TR" dirty="0"/>
              <a:t>Normal ve ölçü dirençleri, Ayar dirençleri, Isıtma dirençleri ve kullanılan malzemeler,</a:t>
            </a:r>
          </a:p>
          <a:p>
            <a:pPr marL="109728" indent="0">
              <a:buNone/>
            </a:pPr>
            <a:r>
              <a:rPr lang="tr-TR" dirty="0" err="1"/>
              <a:t>Kontakt</a:t>
            </a:r>
            <a:r>
              <a:rPr lang="tr-TR" dirty="0"/>
              <a:t> malzemeleri ve kullanım yerleri, Sıvılarda ve gazlarda iletkenlik, Yarı iletkenler,</a:t>
            </a:r>
          </a:p>
          <a:p>
            <a:pPr marL="109728" indent="0">
              <a:buNone/>
            </a:pPr>
            <a:r>
              <a:rPr lang="tr-TR" dirty="0"/>
              <a:t>Yalıtkan malzemeler ve sınıflandırılması, </a:t>
            </a:r>
            <a:r>
              <a:rPr lang="tr-TR" dirty="0" err="1"/>
              <a:t>Ferroelektiriksel</a:t>
            </a:r>
            <a:r>
              <a:rPr lang="tr-TR" dirty="0"/>
              <a:t> ve </a:t>
            </a:r>
            <a:r>
              <a:rPr lang="tr-TR" dirty="0" err="1"/>
              <a:t>piezoelektriksel</a:t>
            </a:r>
            <a:r>
              <a:rPr lang="tr-TR" dirty="0"/>
              <a:t> malzemeler,</a:t>
            </a:r>
          </a:p>
          <a:p>
            <a:pPr marL="109728" indent="0">
              <a:buNone/>
            </a:pPr>
            <a:r>
              <a:rPr lang="tr-TR" dirty="0"/>
              <a:t>Manyetik malzemeler ve özellikleri.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63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MSE332 Elektriksel Malzeme </a:t>
            </a:r>
            <a:r>
              <a:rPr lang="tr-TR" dirty="0" err="1"/>
              <a:t>Teknojileri</a:t>
            </a:r>
            <a:r>
              <a:rPr lang="tr-TR" dirty="0"/>
              <a:t> (2-0) 2</a:t>
            </a:r>
          </a:p>
        </p:txBody>
      </p:sp>
    </p:spTree>
    <p:extLst>
      <p:ext uri="{BB962C8B-B14F-4D97-AF65-F5344CB8AC3E}">
        <p14:creationId xmlns:p14="http://schemas.microsoft.com/office/powerpoint/2010/main" val="54311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tr-TR" dirty="0"/>
              <a:t>Otomotiv sektöründe malzeme seçimi ve tasarımının önemi, Motor ve motor parçalarında</a:t>
            </a:r>
          </a:p>
          <a:p>
            <a:pPr marL="109728" indent="0">
              <a:buNone/>
            </a:pPr>
            <a:r>
              <a:rPr lang="tr-TR" dirty="0"/>
              <a:t>kullanılan malzemeler ve tasarım kriterleri, Taşıt gövdesinde kullanılan malzemeler ve</a:t>
            </a:r>
          </a:p>
          <a:p>
            <a:pPr marL="109728" indent="0">
              <a:buNone/>
            </a:pPr>
            <a:r>
              <a:rPr lang="tr-TR" dirty="0"/>
              <a:t>tasarım kriterleri, Fren sistemlerinde kullanılan malzemeler ve tasarım kriterleri, Aktarma</a:t>
            </a:r>
          </a:p>
          <a:p>
            <a:pPr marL="109728" indent="0">
              <a:buNone/>
            </a:pPr>
            <a:r>
              <a:rPr lang="tr-TR" dirty="0"/>
              <a:t>organında kullanılan malzemeler ve tasarım kriterleri, Süspansiyon sistemleri bileşenleri,</a:t>
            </a:r>
          </a:p>
          <a:p>
            <a:pPr marL="109728" indent="0">
              <a:buNone/>
            </a:pPr>
            <a:r>
              <a:rPr lang="tr-TR" dirty="0"/>
              <a:t>malzemeleri ve tasarım kriterleri, Panel malzemeleri ve tasarım kriterleri, Çarpışma dayanımlı</a:t>
            </a:r>
          </a:p>
          <a:p>
            <a:pPr marL="109728" indent="0">
              <a:buNone/>
            </a:pPr>
            <a:r>
              <a:rPr lang="tr-TR" dirty="0"/>
              <a:t>malzemeler ve tasarım kriterleri, Titreşim sönümleyici karakteristiğe sahip malzemeler ve</a:t>
            </a:r>
          </a:p>
          <a:p>
            <a:pPr marL="109728" indent="0">
              <a:buNone/>
            </a:pPr>
            <a:r>
              <a:rPr lang="tr-TR" dirty="0"/>
              <a:t>tasarım kriterleri, Yangın emniyetli otomotiv tekstil malzemeleri, aşınma dirençli çözülmez</a:t>
            </a:r>
          </a:p>
          <a:p>
            <a:pPr marL="109728" indent="0">
              <a:buNone/>
            </a:pPr>
            <a:r>
              <a:rPr lang="tr-TR" dirty="0"/>
              <a:t>boyalar.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64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334 Otomotiv Malzemeleri Teknolojisi (2-0)</a:t>
            </a:r>
          </a:p>
        </p:txBody>
      </p:sp>
    </p:spTree>
    <p:extLst>
      <p:ext uri="{BB962C8B-B14F-4D97-AF65-F5344CB8AC3E}">
        <p14:creationId xmlns:p14="http://schemas.microsoft.com/office/powerpoint/2010/main" val="392357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Bu gruptan veya Malzeme Teknolojileri Grubu’ndan en az 1 adet ders seçilecektir.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65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ÜRETİM VE ANALİZ TEKNOLOJİLERİ </a:t>
            </a:r>
            <a:r>
              <a:rPr lang="tr-TR" dirty="0" smtClean="0"/>
              <a:t>GRUBU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3405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tr-TR" dirty="0"/>
              <a:t>Madenlerin yapısı ve cevher hazırlamada temel kavramlar, Mineral özellikleri, Tane</a:t>
            </a:r>
          </a:p>
          <a:p>
            <a:pPr marL="109728" indent="0">
              <a:buNone/>
            </a:pPr>
            <a:r>
              <a:rPr lang="tr-TR" dirty="0"/>
              <a:t>serbestleşmesi, Boyutlandırma teknikleri, Faz ayırım teknikleri; kırma, </a:t>
            </a:r>
            <a:r>
              <a:rPr lang="tr-TR" dirty="0" err="1"/>
              <a:t>ögütme</a:t>
            </a:r>
            <a:r>
              <a:rPr lang="tr-TR" dirty="0"/>
              <a:t>, eleme,</a:t>
            </a:r>
          </a:p>
          <a:p>
            <a:pPr marL="109728" indent="0">
              <a:buNone/>
            </a:pPr>
            <a:r>
              <a:rPr lang="tr-TR" dirty="0"/>
              <a:t>sınıflandırma. Zenginleştirme; Özgül ağırlık farkı ile zenginleştirme, Manyetik ve</a:t>
            </a:r>
          </a:p>
          <a:p>
            <a:pPr marL="109728" indent="0">
              <a:buNone/>
            </a:pPr>
            <a:r>
              <a:rPr lang="tr-TR" dirty="0"/>
              <a:t>elektrostatik ayırma ile zenginleştirme, Kimyasal zenginleştirme, </a:t>
            </a:r>
            <a:r>
              <a:rPr lang="tr-TR" dirty="0" err="1"/>
              <a:t>flotasyon</a:t>
            </a:r>
            <a:r>
              <a:rPr lang="tr-TR" dirty="0"/>
              <a:t>, Sıvılardan</a:t>
            </a:r>
          </a:p>
          <a:p>
            <a:pPr marL="109728" indent="0">
              <a:buNone/>
            </a:pPr>
            <a:r>
              <a:rPr lang="tr-TR" dirty="0"/>
              <a:t>katıların ayrılması; </a:t>
            </a:r>
            <a:r>
              <a:rPr lang="tr-TR" dirty="0" err="1"/>
              <a:t>Kıvamlaştırma</a:t>
            </a:r>
            <a:r>
              <a:rPr lang="tr-TR" dirty="0"/>
              <a:t>, </a:t>
            </a:r>
            <a:r>
              <a:rPr lang="tr-TR" dirty="0" err="1"/>
              <a:t>Filtrasyon</a:t>
            </a:r>
            <a:r>
              <a:rPr lang="tr-TR" dirty="0"/>
              <a:t>. Gaz temizleme; filtreler, toz odaları, yıkama</a:t>
            </a:r>
          </a:p>
          <a:p>
            <a:pPr marL="109728" indent="0">
              <a:buNone/>
            </a:pPr>
            <a:r>
              <a:rPr lang="tr-TR" dirty="0"/>
              <a:t>kuleleri, siklonlar, elektrostatik çöktürücüler.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66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342 Cevher Hazırlama (2-0)</a:t>
            </a:r>
          </a:p>
        </p:txBody>
      </p:sp>
    </p:spTree>
    <p:extLst>
      <p:ext uri="{BB962C8B-B14F-4D97-AF65-F5344CB8AC3E}">
        <p14:creationId xmlns:p14="http://schemas.microsoft.com/office/powerpoint/2010/main" val="208567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457200" y="1639341"/>
            <a:ext cx="8229600" cy="4525963"/>
          </a:xfrm>
        </p:spPr>
        <p:txBody>
          <a:bodyPr>
            <a:normAutofit fontScale="55000" lnSpcReduction="20000"/>
          </a:bodyPr>
          <a:lstStyle/>
          <a:p>
            <a:pPr marL="109728" indent="0">
              <a:buNone/>
            </a:pPr>
            <a:r>
              <a:rPr lang="tr-TR" dirty="0"/>
              <a:t>Demir-Karbon denge diyagramı, Çelik çeşitleri, Sade karbonlu ve alaşımlı çeliklerin</a:t>
            </a:r>
          </a:p>
          <a:p>
            <a:pPr marL="109728" indent="0">
              <a:buNone/>
            </a:pPr>
            <a:r>
              <a:rPr lang="tr-TR" dirty="0"/>
              <a:t>bileşimleri, alaşım elementlerinin etkileri, ergitilmesi ve döküm işlemleri, Dökme demirlerin</a:t>
            </a:r>
          </a:p>
          <a:p>
            <a:pPr marL="109728" indent="0">
              <a:buNone/>
            </a:pPr>
            <a:r>
              <a:rPr lang="tr-TR" dirty="0"/>
              <a:t>bileşimleri, önemli faz dönüşümleri ve meydana gelen yapıların tespiti, Dökme demirlerin</a:t>
            </a:r>
          </a:p>
          <a:p>
            <a:pPr marL="109728" indent="0">
              <a:buNone/>
            </a:pPr>
            <a:r>
              <a:rPr lang="tr-TR" dirty="0"/>
              <a:t>sınıflandırılması, lamel, küresel ve </a:t>
            </a:r>
            <a:r>
              <a:rPr lang="tr-TR" dirty="0" err="1"/>
              <a:t>temper</a:t>
            </a:r>
            <a:r>
              <a:rPr lang="tr-TR" dirty="0"/>
              <a:t> dökme demirlerin bileşimi, ergitilmesi ve dökümü,</a:t>
            </a:r>
          </a:p>
          <a:p>
            <a:pPr marL="109728" indent="0">
              <a:buNone/>
            </a:pPr>
            <a:r>
              <a:rPr lang="tr-TR" dirty="0"/>
              <a:t>Yolluk ve besleyici uygulamaları, Ergitmede kullanılan koruyucu ve temizleyici malzemeler,</a:t>
            </a:r>
          </a:p>
          <a:p>
            <a:pPr marL="109728" indent="0">
              <a:buNone/>
            </a:pPr>
            <a:r>
              <a:rPr lang="tr-TR" dirty="0"/>
              <a:t>Ergitme ocakları, potalar ve ergitmede kullanılan yakıtlar, Ergitme sırasında alınması gereken</a:t>
            </a:r>
          </a:p>
          <a:p>
            <a:pPr marL="109728" indent="0">
              <a:buNone/>
            </a:pPr>
            <a:r>
              <a:rPr lang="tr-TR" dirty="0"/>
              <a:t>emniyet tedbirleri, Üretimde kullanılan model, kalıp, maça ve diğer malzemelerin özellikleri,</a:t>
            </a:r>
          </a:p>
          <a:p>
            <a:pPr marL="109728" indent="0">
              <a:buNone/>
            </a:pPr>
            <a:r>
              <a:rPr lang="tr-TR" dirty="0"/>
              <a:t>Bileşim tespitinde yapılan kimyasal analizler, Demir esaslı malzemeler uygulanan yüzey</a:t>
            </a:r>
          </a:p>
          <a:p>
            <a:pPr marL="109728" indent="0">
              <a:buNone/>
            </a:pPr>
            <a:r>
              <a:rPr lang="tr-TR" dirty="0"/>
              <a:t>işlemleri ve ısıl işlemler, Demir esaslı malzemelerin özelliklerinin ve kalite kontrollerinin</a:t>
            </a:r>
          </a:p>
          <a:p>
            <a:pPr marL="109728" indent="0">
              <a:buNone/>
            </a:pPr>
            <a:r>
              <a:rPr lang="tr-TR" dirty="0"/>
              <a:t>yapılması ve uygulanan teknikler, Demir esaslı malzemelerin dökümünde meydana gelen</a:t>
            </a:r>
          </a:p>
          <a:p>
            <a:pPr marL="109728" indent="0">
              <a:buNone/>
            </a:pPr>
            <a:r>
              <a:rPr lang="tr-TR" dirty="0"/>
              <a:t>hatalar ve önleme yolları.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67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344 Demir Esaslı Malzemelerin Döküm Teknolojileri (2-0) 2</a:t>
            </a:r>
          </a:p>
        </p:txBody>
      </p:sp>
    </p:spTree>
    <p:extLst>
      <p:ext uri="{BB962C8B-B14F-4D97-AF65-F5344CB8AC3E}">
        <p14:creationId xmlns:p14="http://schemas.microsoft.com/office/powerpoint/2010/main" val="41972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109728" indent="0">
              <a:buNone/>
            </a:pPr>
            <a:r>
              <a:rPr lang="tr-TR" dirty="0"/>
              <a:t>Demir dışı malzemelerin kalıp ve maça kumlarının hazırlanması, Kalıp ve maçaların yapımı,</a:t>
            </a:r>
          </a:p>
          <a:p>
            <a:pPr marL="109728" indent="0">
              <a:buNone/>
            </a:pPr>
            <a:r>
              <a:rPr lang="tr-TR" dirty="0"/>
              <a:t>Ergitme ocakları ve çalışma prensipleri, Metallerin ergitilmesi, sıvı işlemleri ve alaşım</a:t>
            </a:r>
          </a:p>
          <a:p>
            <a:pPr marL="109728" indent="0">
              <a:buNone/>
            </a:pPr>
            <a:r>
              <a:rPr lang="tr-TR" dirty="0"/>
              <a:t>hazırlama, Kimyasal bileşimin </a:t>
            </a:r>
            <a:r>
              <a:rPr lang="tr-TR" dirty="0" err="1"/>
              <a:t>mikroyapı</a:t>
            </a:r>
            <a:r>
              <a:rPr lang="tr-TR" dirty="0"/>
              <a:t> ve mekanik özellikler üzerine etkisi, Demir dışı</a:t>
            </a:r>
          </a:p>
          <a:p>
            <a:pPr marL="109728" indent="0">
              <a:buNone/>
            </a:pPr>
            <a:r>
              <a:rPr lang="tr-TR" dirty="0"/>
              <a:t>malzemeler için yolluk, besleyici ve soğutucu tasarımı ve uygulamaları, Demir dışı metal</a:t>
            </a:r>
          </a:p>
          <a:p>
            <a:pPr marL="109728" indent="0">
              <a:buNone/>
            </a:pPr>
            <a:r>
              <a:rPr lang="tr-TR" dirty="0"/>
              <a:t>malzemelerden bakır ve bakır alaşımları, alüminyum ve alaşımları, magnezyum vb. metallerin</a:t>
            </a:r>
          </a:p>
          <a:p>
            <a:pPr marL="109728" indent="0">
              <a:buNone/>
            </a:pPr>
            <a:r>
              <a:rPr lang="tr-TR" dirty="0"/>
              <a:t>tanıtılması, kalıp ve maçalarının yapım teknikleri, Yolluk ve besleyici uygulamaları,</a:t>
            </a:r>
          </a:p>
          <a:p>
            <a:pPr marL="109728" indent="0">
              <a:buNone/>
            </a:pPr>
            <a:r>
              <a:rPr lang="tr-TR" dirty="0"/>
              <a:t>Ergitmede kullanılan koruyucu ve temizleyici malzemeler (</a:t>
            </a:r>
            <a:r>
              <a:rPr lang="tr-TR" dirty="0" err="1"/>
              <a:t>Flakslar</a:t>
            </a:r>
            <a:r>
              <a:rPr lang="tr-TR" dirty="0"/>
              <a:t>), Ergitme ocakları,</a:t>
            </a:r>
          </a:p>
          <a:p>
            <a:pPr marL="109728" indent="0">
              <a:buNone/>
            </a:pPr>
            <a:r>
              <a:rPr lang="tr-TR" dirty="0"/>
              <a:t>potalar ve ergitmede kullanılan yakıtlar, Alaşım hesabı ve ergitme kayıplarının hesaplanması</a:t>
            </a:r>
            <a:r>
              <a:rPr lang="tr-TR" dirty="0" smtClean="0"/>
              <a:t>. </a:t>
            </a:r>
            <a:r>
              <a:rPr lang="tr-TR" dirty="0"/>
              <a:t>Döküm hataları ve bu hataların önlenmesi, Sanatsal parça yada eşya dökümcülüğü ve dökülen</a:t>
            </a:r>
          </a:p>
          <a:p>
            <a:pPr marL="109728" indent="0">
              <a:buNone/>
            </a:pPr>
            <a:r>
              <a:rPr lang="tr-TR" dirty="0"/>
              <a:t>parçalara yapılan yüzey işlemleri. Ergitme sırasında alınması gereken emniyet tedbirleri.</a:t>
            </a:r>
          </a:p>
          <a:p>
            <a:pPr marL="109728" indent="0">
              <a:buNone/>
            </a:pPr>
            <a:r>
              <a:rPr lang="tr-TR" dirty="0"/>
              <a:t>Dökümlerin temizlenmesi ve kalite kontrolü. Döküm parçalara uygulanan ısıl işlemler ve</a:t>
            </a:r>
          </a:p>
          <a:p>
            <a:pPr marL="109728" indent="0">
              <a:buNone/>
            </a:pPr>
            <a:r>
              <a:rPr lang="tr-TR" dirty="0"/>
              <a:t>uygulama şartlarının belirlenmesi.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68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346 Demir Dışı Malzemelerin Döküm Teknolojileri (2-0) 2</a:t>
            </a:r>
          </a:p>
        </p:txBody>
      </p:sp>
    </p:spTree>
    <p:extLst>
      <p:ext uri="{BB962C8B-B14F-4D97-AF65-F5344CB8AC3E}">
        <p14:creationId xmlns:p14="http://schemas.microsoft.com/office/powerpoint/2010/main" val="43511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457200" y="1639341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tr-TR" dirty="0"/>
              <a:t>Kaynak yöntemlerinin incelenmesi, Kaynak dikişinin katılaşmasında meydana gelen olaylar,</a:t>
            </a:r>
          </a:p>
          <a:p>
            <a:pPr marL="109728" indent="0">
              <a:buNone/>
            </a:pPr>
            <a:r>
              <a:rPr lang="tr-TR" dirty="0"/>
              <a:t>Kaynak sıcaklık-zaman-dönüşüm diyagramları, Metalik malzemelerin kaynak edilebilirlikleri,</a:t>
            </a:r>
          </a:p>
          <a:p>
            <a:pPr marL="109728" indent="0">
              <a:buNone/>
            </a:pPr>
            <a:r>
              <a:rPr lang="tr-TR" dirty="0"/>
              <a:t>Çelik ve dökme demir malzemelerin üretimi, sınıflandırılması ve ısıl işlemleri, Genel yapı</a:t>
            </a:r>
          </a:p>
          <a:p>
            <a:pPr marL="109728" indent="0">
              <a:buNone/>
            </a:pPr>
            <a:r>
              <a:rPr lang="tr-TR" dirty="0"/>
              <a:t>çeliklerinin kaynağı, İnce taneli yapı çeliklerinin kaynağı, Düşük alaşımlı çeliklerin kaynağı,</a:t>
            </a:r>
          </a:p>
          <a:p>
            <a:pPr marL="109728" indent="0">
              <a:buNone/>
            </a:pPr>
            <a:r>
              <a:rPr lang="tr-TR" dirty="0"/>
              <a:t>Yüksek alaşımlı çeliklerin kaynağı, Dökme çeliklerin ve dökme demirlerin kaynağı,</a:t>
            </a:r>
          </a:p>
          <a:p>
            <a:pPr marL="109728" indent="0">
              <a:buNone/>
            </a:pPr>
            <a:r>
              <a:rPr lang="tr-TR" dirty="0"/>
              <a:t>Paslanmaz çeliklerin kaynağı.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69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348 Demir Esaslı Malzemelerin Kaynak Teknolojileri (2-0) 2</a:t>
            </a:r>
          </a:p>
        </p:txBody>
      </p:sp>
    </p:spTree>
    <p:extLst>
      <p:ext uri="{BB962C8B-B14F-4D97-AF65-F5344CB8AC3E}">
        <p14:creationId xmlns:p14="http://schemas.microsoft.com/office/powerpoint/2010/main" val="10789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tr-TR" dirty="0"/>
              <a:t>Kaynak yöntemlerinin incelenmesi, Kaynak dikişinin katılaşmasında meydana gelen olaylar,</a:t>
            </a:r>
          </a:p>
          <a:p>
            <a:pPr marL="109728" indent="0">
              <a:buNone/>
            </a:pPr>
            <a:r>
              <a:rPr lang="tr-TR" dirty="0"/>
              <a:t>Endüstride kullanılan demir dışı malzemeler, özellikleri ve birleştirme teknikleri, Alüminyum</a:t>
            </a:r>
          </a:p>
          <a:p>
            <a:pPr marL="109728" indent="0">
              <a:buNone/>
            </a:pPr>
            <a:r>
              <a:rPr lang="tr-TR" dirty="0"/>
              <a:t>ve alaşımlarının kaynağı, Bakır ve alaşımlarının kaynağı, Magnezyum ve alaşımlarının</a:t>
            </a:r>
          </a:p>
          <a:p>
            <a:pPr marL="109728" indent="0">
              <a:buNone/>
            </a:pPr>
            <a:r>
              <a:rPr lang="tr-TR" dirty="0"/>
              <a:t>kaynağı, Titanyum ve alaşımlarının kaynağı, Nikel ve alaşımlarının kaynağı, Diğer demir dışı</a:t>
            </a:r>
          </a:p>
          <a:p>
            <a:pPr marL="109728" indent="0">
              <a:buNone/>
            </a:pPr>
            <a:r>
              <a:rPr lang="tr-TR" dirty="0"/>
              <a:t>metallerin kaynağı, Plastik malzemelerin kaynağı.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70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350 Demir Dışı Malzemelerin Kaynak Teknolojileri (2-0) 2</a:t>
            </a:r>
          </a:p>
        </p:txBody>
      </p:sp>
    </p:spTree>
    <p:extLst>
      <p:ext uri="{BB962C8B-B14F-4D97-AF65-F5344CB8AC3E}">
        <p14:creationId xmlns:p14="http://schemas.microsoft.com/office/powerpoint/2010/main" val="298662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 err="1"/>
              <a:t>Tahribatlı</a:t>
            </a:r>
            <a:r>
              <a:rPr lang="tr-TR" dirty="0"/>
              <a:t> testler; çekme testi, sertlik testi, darbe testleri, Tahribatsız Testler; Sıvı </a:t>
            </a:r>
            <a:r>
              <a:rPr lang="tr-TR" dirty="0" err="1"/>
              <a:t>penetrant</a:t>
            </a:r>
            <a:r>
              <a:rPr lang="tr-TR" dirty="0"/>
              <a:t>,</a:t>
            </a:r>
          </a:p>
          <a:p>
            <a:pPr marL="109728" indent="0">
              <a:buNone/>
            </a:pPr>
            <a:r>
              <a:rPr lang="tr-TR" dirty="0" err="1"/>
              <a:t>Eddie</a:t>
            </a:r>
            <a:r>
              <a:rPr lang="tr-TR" dirty="0"/>
              <a:t> – </a:t>
            </a:r>
            <a:r>
              <a:rPr lang="tr-TR" dirty="0" err="1"/>
              <a:t>Current</a:t>
            </a:r>
            <a:r>
              <a:rPr lang="tr-TR" dirty="0"/>
              <a:t> testi, Manyetik test, </a:t>
            </a:r>
            <a:r>
              <a:rPr lang="tr-TR" dirty="0" err="1"/>
              <a:t>Ultrasonik</a:t>
            </a:r>
            <a:r>
              <a:rPr lang="tr-TR" dirty="0"/>
              <a:t> test, radyografik test, Gözle test. Test</a:t>
            </a:r>
          </a:p>
          <a:p>
            <a:pPr marL="109728" indent="0">
              <a:buNone/>
            </a:pPr>
            <a:r>
              <a:rPr lang="tr-TR" dirty="0"/>
              <a:t>yöntemleri, raporlama ve sonuçların değerlendirilmesi.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71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n-NO" dirty="0"/>
              <a:t>MSE 352 Kaynak Testleri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4075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tr-TR" dirty="0"/>
              <a:t>X-Işınlarının özellikleri: sürekli spektrum, Karakteristik spektrum, </a:t>
            </a:r>
            <a:r>
              <a:rPr lang="tr-TR" dirty="0" err="1"/>
              <a:t>Absorplama</a:t>
            </a:r>
            <a:r>
              <a:rPr lang="tr-TR" dirty="0"/>
              <a:t> ve filtreler. </a:t>
            </a:r>
            <a:r>
              <a:rPr lang="tr-TR" dirty="0" err="1"/>
              <a:t>Xışınlarının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elde edilmesi. Kristal geometrisi: Dış ve iç simetri elemanları, uzay grupları.</a:t>
            </a:r>
          </a:p>
          <a:p>
            <a:pPr marL="109728" indent="0">
              <a:buNone/>
            </a:pPr>
            <a:r>
              <a:rPr lang="tr-TR" dirty="0"/>
              <a:t>Difraksiyon. </a:t>
            </a:r>
            <a:r>
              <a:rPr lang="tr-TR" dirty="0" err="1"/>
              <a:t>Brag</a:t>
            </a:r>
            <a:r>
              <a:rPr lang="tr-TR" dirty="0"/>
              <a:t> yasası. X-Işınlarının bir elektrondan, atomdan, birim hücreden saçılması ve</a:t>
            </a:r>
          </a:p>
          <a:p>
            <a:pPr marL="109728" indent="0">
              <a:buNone/>
            </a:pPr>
            <a:r>
              <a:rPr lang="tr-TR" dirty="0" err="1"/>
              <a:t>Struktür</a:t>
            </a:r>
            <a:r>
              <a:rPr lang="tr-TR" dirty="0"/>
              <a:t> faktörü. Ters kafes. Difraksiyon yöntemleri: </a:t>
            </a:r>
            <a:r>
              <a:rPr lang="tr-TR" dirty="0" err="1"/>
              <a:t>Difraktometreler</a:t>
            </a:r>
            <a:r>
              <a:rPr lang="tr-TR" dirty="0"/>
              <a:t>. X-Işınları</a:t>
            </a:r>
          </a:p>
          <a:p>
            <a:pPr marL="109728" indent="0">
              <a:buNone/>
            </a:pPr>
            <a:r>
              <a:rPr lang="tr-TR" dirty="0"/>
              <a:t>difraksiyonu yöntemlerinin uygulanması, X-Işınları difraksiyon yöntemi ile karışımların yarı</a:t>
            </a:r>
          </a:p>
          <a:p>
            <a:pPr marL="109728" indent="0">
              <a:buNone/>
            </a:pPr>
            <a:r>
              <a:rPr lang="tr-TR" dirty="0"/>
              <a:t>kantitatif tayinleri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72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MSE 354 X-Işınları Analizi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3456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r>
              <a:rPr lang="tr-TR" dirty="0"/>
              <a:t>Termal yöntemler: Diferansiyel termal analiz yöntemi (DTA), Diferansiyel termal analiz</a:t>
            </a:r>
          </a:p>
          <a:p>
            <a:pPr marL="109728" indent="0">
              <a:buNone/>
            </a:pPr>
            <a:r>
              <a:rPr lang="tr-TR" dirty="0"/>
              <a:t>(DTA) sonuçlarını etkileyen parametreler, Diferansiyel termal analiz (DTA) </a:t>
            </a:r>
            <a:r>
              <a:rPr lang="tr-TR" dirty="0" err="1"/>
              <a:t>termogramlarının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okunması ve değerlendirilmesi, Diferansiyel </a:t>
            </a:r>
            <a:r>
              <a:rPr lang="tr-TR" dirty="0" err="1"/>
              <a:t>termogravimetri</a:t>
            </a:r>
            <a:r>
              <a:rPr lang="tr-TR" dirty="0"/>
              <a:t> (DTG), Diferansiyel</a:t>
            </a:r>
          </a:p>
          <a:p>
            <a:pPr marL="109728" indent="0">
              <a:buNone/>
            </a:pPr>
            <a:r>
              <a:rPr lang="tr-TR" dirty="0" err="1"/>
              <a:t>termogravimetri</a:t>
            </a:r>
            <a:r>
              <a:rPr lang="tr-TR" dirty="0"/>
              <a:t> (DTG) sonuçlarını etkileyen faktörler, Diferansiyel </a:t>
            </a:r>
            <a:r>
              <a:rPr lang="tr-TR" dirty="0" err="1"/>
              <a:t>termogravimetri</a:t>
            </a:r>
            <a:r>
              <a:rPr lang="tr-TR" dirty="0"/>
              <a:t> (DTG)</a:t>
            </a:r>
          </a:p>
          <a:p>
            <a:pPr marL="109728" indent="0">
              <a:buNone/>
            </a:pPr>
            <a:r>
              <a:rPr lang="tr-TR" dirty="0" err="1"/>
              <a:t>termogramlarının</a:t>
            </a:r>
            <a:r>
              <a:rPr lang="tr-TR" dirty="0"/>
              <a:t> okunması ve değerlendirilmesi, Diferansiyel </a:t>
            </a:r>
            <a:r>
              <a:rPr lang="tr-TR" dirty="0" err="1"/>
              <a:t>termogravimetri</a:t>
            </a:r>
            <a:r>
              <a:rPr lang="tr-TR" dirty="0"/>
              <a:t> (DTG)</a:t>
            </a:r>
          </a:p>
          <a:p>
            <a:pPr marL="109728" indent="0">
              <a:buNone/>
            </a:pPr>
            <a:r>
              <a:rPr lang="tr-TR" dirty="0"/>
              <a:t>yönteminin kinetik çalışmalarda kullanılması, Diferansiyel taramalı kalorimetri(DSC)</a:t>
            </a:r>
          </a:p>
          <a:p>
            <a:pPr marL="109728" indent="0">
              <a:buNone/>
            </a:pPr>
            <a:r>
              <a:rPr lang="tr-TR" dirty="0"/>
              <a:t>yöntemi, Diferansiyel taramalı kalorimetri(DSC) </a:t>
            </a:r>
            <a:r>
              <a:rPr lang="tr-TR" dirty="0" err="1"/>
              <a:t>termogramlarının</a:t>
            </a:r>
            <a:r>
              <a:rPr lang="tr-TR" dirty="0"/>
              <a:t> okunması </a:t>
            </a:r>
            <a:r>
              <a:rPr lang="tr-TR" dirty="0" smtClean="0"/>
              <a:t>ve </a:t>
            </a:r>
            <a:r>
              <a:rPr lang="tr-TR" dirty="0"/>
              <a:t>değerlendirilmesi, Eğrilerinin yorumlanması, </a:t>
            </a:r>
            <a:r>
              <a:rPr lang="tr-TR" dirty="0" err="1"/>
              <a:t>Enstrümantasyon</a:t>
            </a:r>
            <a:r>
              <a:rPr lang="tr-TR" dirty="0"/>
              <a:t> ve özellikler, Pratik işlemler</a:t>
            </a:r>
          </a:p>
          <a:p>
            <a:pPr marL="109728" indent="0">
              <a:buNone/>
            </a:pPr>
            <a:r>
              <a:rPr lang="tr-TR" dirty="0"/>
              <a:t>ve uygulamaları.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73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MSE 356 Termal Analiz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6113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r>
              <a:rPr lang="tr-TR" dirty="0"/>
              <a:t>Çeşitli üretim yöntemlerinde oluşan hatalar ve sınıflandırılmaları, Tahribatsız muayenenin</a:t>
            </a:r>
          </a:p>
          <a:p>
            <a:pPr marL="109728" indent="0">
              <a:buNone/>
            </a:pPr>
            <a:r>
              <a:rPr lang="tr-TR" dirty="0"/>
              <a:t>önemi, Tahribatsız malzeme muayenesinde kullanılan yöntemlerin sınıflandırılması, </a:t>
            </a:r>
            <a:r>
              <a:rPr lang="tr-TR" dirty="0" err="1"/>
              <a:t>Penetrant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sıvılarla malzeme yüzeyindeki hataların belirlenmesi, </a:t>
            </a:r>
            <a:r>
              <a:rPr lang="tr-TR" dirty="0" err="1"/>
              <a:t>Magnetik</a:t>
            </a:r>
            <a:r>
              <a:rPr lang="tr-TR" dirty="0"/>
              <a:t> tozlarla (parçacıklarla)</a:t>
            </a:r>
          </a:p>
          <a:p>
            <a:pPr marL="109728" indent="0">
              <a:buNone/>
            </a:pPr>
            <a:r>
              <a:rPr lang="tr-TR" dirty="0"/>
              <a:t>malzeme muayenesi, Radyografik malzeme muayenesinin esasları, röntgen ve gamma</a:t>
            </a:r>
          </a:p>
          <a:p>
            <a:pPr marL="109728" indent="0">
              <a:buNone/>
            </a:pPr>
            <a:r>
              <a:rPr lang="tr-TR" dirty="0"/>
              <a:t>ışınlarının malzeme muayenesinde kullanımı, </a:t>
            </a:r>
            <a:r>
              <a:rPr lang="tr-TR" dirty="0" err="1"/>
              <a:t>Ultrasonik</a:t>
            </a:r>
            <a:r>
              <a:rPr lang="tr-TR" dirty="0"/>
              <a:t> malzeme muayenesinin esasları ve</a:t>
            </a:r>
          </a:p>
          <a:p>
            <a:pPr marL="109728" indent="0">
              <a:buNone/>
            </a:pPr>
            <a:r>
              <a:rPr lang="tr-TR" dirty="0"/>
              <a:t>muayene yöntemleri, Girdap akımlarıyla malzeme muayenesi, </a:t>
            </a:r>
            <a:r>
              <a:rPr lang="tr-TR" dirty="0" err="1"/>
              <a:t>Boroskopi</a:t>
            </a:r>
            <a:r>
              <a:rPr lang="tr-TR" dirty="0"/>
              <a:t>, Tahribatsız</a:t>
            </a:r>
          </a:p>
          <a:p>
            <a:pPr marL="109728" indent="0">
              <a:buNone/>
            </a:pPr>
            <a:r>
              <a:rPr lang="tr-TR" dirty="0"/>
              <a:t>muayene yöntemlerinin çeşitli üretim yöntemlerinde kullanımı, Tahribatsız muayene</a:t>
            </a:r>
          </a:p>
          <a:p>
            <a:pPr marL="109728" indent="0">
              <a:buNone/>
            </a:pPr>
            <a:r>
              <a:rPr lang="tr-TR" dirty="0"/>
              <a:t>yöntemlerinin uygulanabilmesine yönelik tasarım kuralları, Muayene standartları ve hata</a:t>
            </a:r>
          </a:p>
          <a:p>
            <a:pPr marL="109728" indent="0">
              <a:buNone/>
            </a:pPr>
            <a:r>
              <a:rPr lang="tr-TR" dirty="0"/>
              <a:t>tespit kriterleri.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74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358 Tahribatsız Malzeme Muayenesi (2-0) 2</a:t>
            </a:r>
          </a:p>
        </p:txBody>
      </p:sp>
    </p:spTree>
    <p:extLst>
      <p:ext uri="{BB962C8B-B14F-4D97-AF65-F5344CB8AC3E}">
        <p14:creationId xmlns:p14="http://schemas.microsoft.com/office/powerpoint/2010/main" val="40334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109728" indent="0">
              <a:buNone/>
            </a:pPr>
            <a:r>
              <a:rPr lang="tr-TR" dirty="0"/>
              <a:t>Hasar tanımı, Hasar analizinin safhaları, Hasar çeşitleri, Plastik, elastik </a:t>
            </a:r>
            <a:r>
              <a:rPr lang="tr-TR" dirty="0" err="1"/>
              <a:t>distorsiyon</a:t>
            </a:r>
            <a:r>
              <a:rPr lang="tr-TR" dirty="0"/>
              <a:t>, Kırılma,</a:t>
            </a:r>
          </a:p>
          <a:p>
            <a:pPr marL="109728" indent="0">
              <a:buNone/>
            </a:pPr>
            <a:r>
              <a:rPr lang="tr-TR" dirty="0"/>
              <a:t>Çatlak ilerlemesinin </a:t>
            </a:r>
            <a:r>
              <a:rPr lang="tr-TR" dirty="0" err="1"/>
              <a:t>mikromekanizması</a:t>
            </a:r>
            <a:r>
              <a:rPr lang="tr-TR" dirty="0"/>
              <a:t>, Kırılma mekaniği, Çatlak orijininin bulunması, Basit</a:t>
            </a:r>
          </a:p>
          <a:p>
            <a:pPr marL="109728" indent="0">
              <a:buNone/>
            </a:pPr>
            <a:r>
              <a:rPr lang="tr-TR" dirty="0"/>
              <a:t>çekme halinde ve diğer yükleme hallerinde kırılma, Yorulma, Çatlak ilerlemesi, Yorulma</a:t>
            </a:r>
          </a:p>
          <a:p>
            <a:pPr marL="109728" indent="0">
              <a:buNone/>
            </a:pPr>
            <a:r>
              <a:rPr lang="tr-TR" dirty="0"/>
              <a:t>bölgeleri, Yorulma sınırı, Yorulma hasarında kırık yüzey görünümü, Yorulma hasarlarının</a:t>
            </a:r>
          </a:p>
          <a:p>
            <a:pPr marL="109728" indent="0">
              <a:buNone/>
            </a:pPr>
            <a:r>
              <a:rPr lang="tr-TR" dirty="0"/>
              <a:t>analizi, Korozyon, Kimyasal, elektrokimyasal korozyon, Korozyonun engellenmesi,</a:t>
            </a:r>
          </a:p>
          <a:p>
            <a:pPr marL="109728" indent="0">
              <a:buNone/>
            </a:pPr>
            <a:r>
              <a:rPr lang="tr-TR" dirty="0"/>
              <a:t>Korozyon hasarlarının analizi, Gerilmeli korozyon, Çeşitli malzemelerin gerilmeli korozyon</a:t>
            </a:r>
          </a:p>
          <a:p>
            <a:pPr marL="109728" indent="0">
              <a:buNone/>
            </a:pPr>
            <a:r>
              <a:rPr lang="tr-TR" dirty="0"/>
              <a:t>duyarlılığı, Gerilmeli korozyon hasarlarının analizi, Korozyonlu yorulma, Etkileyen faktörler,</a:t>
            </a:r>
          </a:p>
          <a:p>
            <a:pPr marL="109728" indent="0">
              <a:buNone/>
            </a:pPr>
            <a:r>
              <a:rPr lang="tr-TR" dirty="0"/>
              <a:t>Korozyonlu yorulma hasarlarının analizi, Hidrojen gevrekleşmesi, Oluşma sebepleri ve</a:t>
            </a:r>
          </a:p>
          <a:p>
            <a:pPr marL="109728" indent="0">
              <a:buNone/>
            </a:pPr>
            <a:r>
              <a:rPr lang="tr-TR" dirty="0"/>
              <a:t>alınması gerekli önlemler, Hidrojen gevrekleşmesi hasarlarının analizi, Sürünme (sünme),</a:t>
            </a:r>
          </a:p>
          <a:p>
            <a:pPr marL="109728" indent="0">
              <a:buNone/>
            </a:pPr>
            <a:r>
              <a:rPr lang="tr-TR" dirty="0"/>
              <a:t>Metallerin yüksek sıcaklık dayanımları, şekil değişimleri, Sürünme mekanizmaları, Sürünme</a:t>
            </a:r>
          </a:p>
          <a:p>
            <a:pPr marL="109728" indent="0">
              <a:buNone/>
            </a:pPr>
            <a:r>
              <a:rPr lang="tr-TR" dirty="0"/>
              <a:t>hasarlarının analizi, Sürtünme, aşınma, yağlama, aşınma çeşitleri, Malzemelerin aşınması,</a:t>
            </a:r>
          </a:p>
          <a:p>
            <a:pPr marL="109728" indent="0">
              <a:buNone/>
            </a:pPr>
            <a:r>
              <a:rPr lang="tr-TR" dirty="0"/>
              <a:t>aşınma hasarlarının analizi.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75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360 Malzeme Hasar Analizi (2-0)</a:t>
            </a:r>
          </a:p>
        </p:txBody>
      </p:sp>
    </p:spTree>
    <p:extLst>
      <p:ext uri="{BB962C8B-B14F-4D97-AF65-F5344CB8AC3E}">
        <p14:creationId xmlns:p14="http://schemas.microsoft.com/office/powerpoint/2010/main" val="323427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Bu gruptan ders seçimi isteğe bağlıdır.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76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MERMER VE DOĞALTAŞ TEKNOLOJİLERİ GRUBU</a:t>
            </a:r>
          </a:p>
        </p:txBody>
      </p:sp>
    </p:spTree>
    <p:extLst>
      <p:ext uri="{BB962C8B-B14F-4D97-AF65-F5344CB8AC3E}">
        <p14:creationId xmlns:p14="http://schemas.microsoft.com/office/powerpoint/2010/main" val="249409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109728" indent="0">
              <a:buNone/>
            </a:pPr>
            <a:r>
              <a:rPr lang="tr-TR" dirty="0"/>
              <a:t>Yapı ve kaplama taşları olarak kullanılan kayaçların sınıflandırılması, Granit, bazalt, diyabaz,</a:t>
            </a:r>
          </a:p>
          <a:p>
            <a:pPr marL="109728" indent="0">
              <a:buNone/>
            </a:pPr>
            <a:r>
              <a:rPr lang="tr-TR" dirty="0"/>
              <a:t>tüf vb. magmatik kayaçların kullanımı, Kireçtaşı, traverten, </a:t>
            </a:r>
            <a:r>
              <a:rPr lang="tr-TR" dirty="0" err="1"/>
              <a:t>onix</a:t>
            </a:r>
            <a:r>
              <a:rPr lang="tr-TR" dirty="0"/>
              <a:t> vb. </a:t>
            </a:r>
            <a:r>
              <a:rPr lang="tr-TR" dirty="0" err="1"/>
              <a:t>sedimenter</a:t>
            </a:r>
            <a:r>
              <a:rPr lang="tr-TR" dirty="0"/>
              <a:t> kayaçların</a:t>
            </a:r>
          </a:p>
          <a:p>
            <a:pPr marL="109728" indent="0">
              <a:buNone/>
            </a:pPr>
            <a:r>
              <a:rPr lang="tr-TR" dirty="0"/>
              <a:t>kullanımı, Hakiki Mermer, mermer, </a:t>
            </a:r>
            <a:r>
              <a:rPr lang="tr-TR" dirty="0" err="1"/>
              <a:t>dolomitik</a:t>
            </a:r>
            <a:r>
              <a:rPr lang="tr-TR" dirty="0"/>
              <a:t> mermer vb. metamorfik kayaçların kullanımı,</a:t>
            </a:r>
          </a:p>
          <a:p>
            <a:pPr marL="109728" indent="0">
              <a:buNone/>
            </a:pPr>
            <a:r>
              <a:rPr lang="tr-TR" dirty="0" err="1"/>
              <a:t>Doğaltaş</a:t>
            </a:r>
            <a:r>
              <a:rPr lang="tr-TR" dirty="0"/>
              <a:t> olarak kullanılan kayaçların ülke ekonomisine sağladığı katkı,</a:t>
            </a:r>
          </a:p>
          <a:p>
            <a:pPr marL="109728" indent="0">
              <a:buNone/>
            </a:pPr>
            <a:r>
              <a:rPr lang="tr-TR" dirty="0" err="1"/>
              <a:t>Doğaltaşların</a:t>
            </a:r>
            <a:r>
              <a:rPr lang="tr-TR" dirty="0"/>
              <a:t> kullanım kriterlerinin belirlenmesi ve ömür tespiti, Doğal yapı ve kaplama</a:t>
            </a:r>
          </a:p>
          <a:p>
            <a:pPr marL="109728" indent="0">
              <a:buNone/>
            </a:pPr>
            <a:r>
              <a:rPr lang="tr-TR" dirty="0"/>
              <a:t>taşlarının özelliklerinin iyileştirilmesi için kullanılan metotlar, Doğal yapı ve kaplama</a:t>
            </a:r>
          </a:p>
          <a:p>
            <a:pPr marL="109728" indent="0">
              <a:buNone/>
            </a:pPr>
            <a:r>
              <a:rPr lang="tr-TR" dirty="0"/>
              <a:t>taşlarının suni yapı ve kaplama taşları ile karşılaştırılması, </a:t>
            </a:r>
            <a:r>
              <a:rPr lang="tr-TR" dirty="0" err="1"/>
              <a:t>Doğaltaşların</a:t>
            </a:r>
            <a:r>
              <a:rPr lang="tr-TR" dirty="0"/>
              <a:t> ekonomik anlamda</a:t>
            </a:r>
          </a:p>
          <a:p>
            <a:pPr marL="109728" indent="0">
              <a:buNone/>
            </a:pPr>
            <a:r>
              <a:rPr lang="tr-TR" dirty="0"/>
              <a:t>ısı ve ses izolasyonu, dekorasyon vb. konulardaki üstünlükleri, Türkiye’de ve dünyada</a:t>
            </a:r>
          </a:p>
          <a:p>
            <a:pPr marL="109728" indent="0">
              <a:buNone/>
            </a:pPr>
            <a:r>
              <a:rPr lang="tr-TR" dirty="0"/>
              <a:t>üretilen doğal yapı taşlarının üretim alanları, jeolojik özelliklerine göre sınıflandırılması ve</a:t>
            </a:r>
          </a:p>
          <a:p>
            <a:pPr marL="109728" indent="0">
              <a:buNone/>
            </a:pPr>
            <a:r>
              <a:rPr lang="tr-TR" dirty="0"/>
              <a:t>genel özellikleri, </a:t>
            </a:r>
            <a:r>
              <a:rPr lang="tr-TR" dirty="0" err="1"/>
              <a:t>Doğaltaş</a:t>
            </a:r>
            <a:r>
              <a:rPr lang="tr-TR" dirty="0"/>
              <a:t> malzemeleri ile ilgili ekonomik veriler, Denizli ili ve çevresindeki</a:t>
            </a:r>
          </a:p>
          <a:p>
            <a:pPr marL="109728" indent="0">
              <a:buNone/>
            </a:pPr>
            <a:r>
              <a:rPr lang="tr-TR" dirty="0" err="1"/>
              <a:t>doğaltaşlar</a:t>
            </a:r>
            <a:r>
              <a:rPr lang="tr-TR" dirty="0"/>
              <a:t>, </a:t>
            </a:r>
            <a:r>
              <a:rPr lang="tr-TR" dirty="0" err="1"/>
              <a:t>Doğlataş</a:t>
            </a:r>
            <a:r>
              <a:rPr lang="tr-TR" dirty="0"/>
              <a:t> sektörünün dünyadaki ve Türkiye’deki durumu.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77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362 </a:t>
            </a:r>
            <a:r>
              <a:rPr lang="tr-TR" dirty="0" err="1"/>
              <a:t>Doğaltaş</a:t>
            </a:r>
            <a:r>
              <a:rPr lang="tr-TR" dirty="0"/>
              <a:t> Teknolojisi (2-0) 2</a:t>
            </a:r>
          </a:p>
        </p:txBody>
      </p:sp>
    </p:spTree>
    <p:extLst>
      <p:ext uri="{BB962C8B-B14F-4D97-AF65-F5344CB8AC3E}">
        <p14:creationId xmlns:p14="http://schemas.microsoft.com/office/powerpoint/2010/main" val="4224801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109728" indent="0">
              <a:buNone/>
            </a:pPr>
            <a:r>
              <a:rPr lang="tr-TR" dirty="0" err="1"/>
              <a:t>Doğaltaşların</a:t>
            </a:r>
            <a:r>
              <a:rPr lang="tr-TR" dirty="0"/>
              <a:t> tanımlanması, jeolojik olarak farklılıklarının tanımlanması, ocaktan üretim</a:t>
            </a:r>
          </a:p>
          <a:p>
            <a:pPr marL="109728" indent="0">
              <a:buNone/>
            </a:pPr>
            <a:r>
              <a:rPr lang="tr-TR" dirty="0"/>
              <a:t>teknolojilerindeki gelişim süreci ve gelinen teknolojik seviye, yerüstü ve yeraltı yöntemleri ile</a:t>
            </a:r>
          </a:p>
          <a:p>
            <a:pPr marL="109728" indent="0">
              <a:buNone/>
            </a:pPr>
            <a:r>
              <a:rPr lang="tr-TR" dirty="0"/>
              <a:t>üretimleri, Blok verme açısından yatakların yapısal jeolojik analizleri, Yerinde kesme ve</a:t>
            </a:r>
          </a:p>
          <a:p>
            <a:pPr marL="109728" indent="0">
              <a:buNone/>
            </a:pPr>
            <a:r>
              <a:rPr lang="tr-TR" dirty="0"/>
              <a:t>üretim teknikleri ve süreçleri, Büyük blokların işlenmesi, testerelerle kesme, plaka elde etme</a:t>
            </a:r>
          </a:p>
          <a:p>
            <a:pPr marL="109728" indent="0">
              <a:buNone/>
            </a:pPr>
            <a:r>
              <a:rPr lang="tr-TR" dirty="0"/>
              <a:t>ve parlatma işlemleri, </a:t>
            </a:r>
            <a:r>
              <a:rPr lang="tr-TR" dirty="0" err="1"/>
              <a:t>Doğaltaş</a:t>
            </a:r>
            <a:r>
              <a:rPr lang="tr-TR" dirty="0"/>
              <a:t> işleme fabrikalarında kullanılan ekipmanlar ve özellikleri,</a:t>
            </a:r>
          </a:p>
          <a:p>
            <a:pPr marL="109728" indent="0">
              <a:buNone/>
            </a:pPr>
            <a:r>
              <a:rPr lang="tr-TR" dirty="0"/>
              <a:t>Yüzey işleme teknolojileri, kullanım alanları ve kullanım alanlarına yönelik seçim</a:t>
            </a:r>
          </a:p>
          <a:p>
            <a:pPr marL="109728" indent="0">
              <a:buNone/>
            </a:pPr>
            <a:r>
              <a:rPr lang="tr-TR" dirty="0"/>
              <a:t>kriterlerinin belirlenmesi, </a:t>
            </a:r>
            <a:r>
              <a:rPr lang="tr-TR" dirty="0" err="1"/>
              <a:t>doğaltaş</a:t>
            </a:r>
            <a:r>
              <a:rPr lang="tr-TR" dirty="0"/>
              <a:t> atıklarının değerlendirilmesine yönelik yapılan çalışmalar,</a:t>
            </a:r>
          </a:p>
          <a:p>
            <a:pPr marL="109728" indent="0">
              <a:buNone/>
            </a:pPr>
            <a:r>
              <a:rPr lang="tr-TR" dirty="0"/>
              <a:t>doğal taşların kullanım alanları ve toplam kullanım miktarı içindeki dağılımları, </a:t>
            </a:r>
            <a:r>
              <a:rPr lang="tr-TR" dirty="0" err="1"/>
              <a:t>Doğaltaşların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ekonomik değerine etki eden yapısal ve yüzeysel özelliklerinin belirlenmesi, üretim ve işleme</a:t>
            </a:r>
          </a:p>
          <a:p>
            <a:pPr marL="109728" indent="0">
              <a:buNone/>
            </a:pPr>
            <a:r>
              <a:rPr lang="tr-TR" dirty="0"/>
              <a:t>maliyetlerinin hesaplanması, dünya ticaretindeki yeri.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78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364 </a:t>
            </a:r>
            <a:r>
              <a:rPr lang="tr-TR" dirty="0" err="1"/>
              <a:t>Doğaltaş</a:t>
            </a:r>
            <a:r>
              <a:rPr lang="tr-TR" dirty="0"/>
              <a:t> İşletmeciliği (2-0) 2</a:t>
            </a:r>
          </a:p>
        </p:txBody>
      </p:sp>
    </p:spTree>
    <p:extLst>
      <p:ext uri="{BB962C8B-B14F-4D97-AF65-F5344CB8AC3E}">
        <p14:creationId xmlns:p14="http://schemas.microsoft.com/office/powerpoint/2010/main" val="216861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tr-TR" dirty="0"/>
              <a:t>Mermerin tanımı ve özellikleri, Mermer ocak işletme yöntemleri; ocak tipleri, Mermer</a:t>
            </a:r>
          </a:p>
          <a:p>
            <a:pPr marL="109728" indent="0">
              <a:buNone/>
            </a:pPr>
            <a:r>
              <a:rPr lang="tr-TR" dirty="0"/>
              <a:t>ocaklarında blok üretim yöntemleri: ilkel yöntemler, Mermer ocaklarında blok üretim</a:t>
            </a:r>
          </a:p>
          <a:p>
            <a:pPr marL="109728" indent="0">
              <a:buNone/>
            </a:pPr>
            <a:r>
              <a:rPr lang="tr-TR" dirty="0"/>
              <a:t>yöntemleri: mekanik yöntemler, Mermer ocaklarında blok üretim yöntemleri: mekanik</a:t>
            </a:r>
          </a:p>
          <a:p>
            <a:pPr marL="109728" indent="0">
              <a:buNone/>
            </a:pPr>
            <a:r>
              <a:rPr lang="tr-TR" dirty="0"/>
              <a:t>yöntemler, elmas tel kesme yöntemi, karma üretim yöntemleri, </a:t>
            </a:r>
            <a:r>
              <a:rPr lang="tr-TR" dirty="0" err="1"/>
              <a:t>Quary</a:t>
            </a:r>
            <a:r>
              <a:rPr lang="tr-TR" dirty="0"/>
              <a:t> </a:t>
            </a:r>
            <a:r>
              <a:rPr lang="tr-TR" dirty="0" err="1"/>
              <a:t>master</a:t>
            </a:r>
            <a:r>
              <a:rPr lang="tr-TR" dirty="0"/>
              <a:t>-elmas tel </a:t>
            </a:r>
            <a:r>
              <a:rPr lang="tr-TR" dirty="0" smtClean="0"/>
              <a:t>kesme </a:t>
            </a:r>
            <a:r>
              <a:rPr lang="tr-TR" dirty="0"/>
              <a:t>karma yöntemi, Jet </a:t>
            </a:r>
            <a:r>
              <a:rPr lang="tr-TR" dirty="0" err="1"/>
              <a:t>belt</a:t>
            </a:r>
            <a:r>
              <a:rPr lang="tr-TR" dirty="0"/>
              <a:t>- elmas tel kesme karma yöntemi, Kanal açma makinesi - elmas tel</a:t>
            </a:r>
          </a:p>
          <a:p>
            <a:pPr marL="109728" indent="0">
              <a:buNone/>
            </a:pPr>
            <a:r>
              <a:rPr lang="tr-TR" dirty="0"/>
              <a:t>kesme yöntemi, Alev jeti- elmas tel kesme karma yöntemi, Blok ayırma ve </a:t>
            </a:r>
            <a:r>
              <a:rPr lang="tr-TR" dirty="0" err="1"/>
              <a:t>sayalama</a:t>
            </a:r>
            <a:r>
              <a:rPr lang="tr-TR" dirty="0"/>
              <a:t> işlemleri</a:t>
            </a:r>
          </a:p>
          <a:p>
            <a:pPr marL="109728" indent="0">
              <a:buNone/>
            </a:pPr>
            <a:r>
              <a:rPr lang="tr-TR" dirty="0"/>
              <a:t>ve kullanılan makine ve ekipmanlar, Açık mermer işletmesinde kullanılan yardımcı iş</a:t>
            </a:r>
          </a:p>
          <a:p>
            <a:pPr marL="109728" indent="0">
              <a:buNone/>
            </a:pPr>
            <a:r>
              <a:rPr lang="tr-TR" dirty="0"/>
              <a:t>makineleri, Yeraltı üretim yöntemleri ile mermer blok üretimi ve kullanılan makineler.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79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366 Mermer Üretim Yöntemleri (2-0) 2</a:t>
            </a:r>
          </a:p>
        </p:txBody>
      </p:sp>
    </p:spTree>
    <p:extLst>
      <p:ext uri="{BB962C8B-B14F-4D97-AF65-F5344CB8AC3E}">
        <p14:creationId xmlns:p14="http://schemas.microsoft.com/office/powerpoint/2010/main" val="1121497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109728" indent="0">
              <a:buNone/>
            </a:pPr>
            <a:r>
              <a:rPr lang="tr-TR" dirty="0"/>
              <a:t>Mermer tesislerinde üretim hatları ve iş akış şemaları, Levha hattı makineleri; katrakların</a:t>
            </a:r>
          </a:p>
          <a:p>
            <a:pPr marL="109728" indent="0">
              <a:buNone/>
            </a:pPr>
            <a:r>
              <a:rPr lang="tr-TR" dirty="0"/>
              <a:t>yapıları, çeşitleri, katraklarda işletme parametreleri, katraklarda kesme verimini etkileyen</a:t>
            </a:r>
          </a:p>
          <a:p>
            <a:pPr marL="109728" indent="0">
              <a:buNone/>
            </a:pPr>
            <a:r>
              <a:rPr lang="tr-TR" dirty="0"/>
              <a:t>faktörler, katrak seçimine etki eden parametreler, Levha hattı makineleri; köprü kesme</a:t>
            </a:r>
          </a:p>
          <a:p>
            <a:pPr marL="109728" indent="0">
              <a:buNone/>
            </a:pPr>
            <a:r>
              <a:rPr lang="tr-TR" dirty="0"/>
              <a:t>makineleri yapıları ve spesifik özellikleri, geniş bant cila makineleri yapıları ve spesifik</a:t>
            </a:r>
          </a:p>
          <a:p>
            <a:pPr marL="109728" indent="0">
              <a:buNone/>
            </a:pPr>
            <a:r>
              <a:rPr lang="tr-TR" dirty="0"/>
              <a:t>özellikleri, Fayans Hattı Makineleri; Diskli Blok kesiciler (ST), yapıları çeşitleri ve spesifik</a:t>
            </a:r>
          </a:p>
          <a:p>
            <a:pPr marL="109728" indent="0">
              <a:buNone/>
            </a:pPr>
            <a:r>
              <a:rPr lang="tr-TR" dirty="0"/>
              <a:t>özellikleri ve seçim kriterleri, kafa kesme ve </a:t>
            </a:r>
            <a:r>
              <a:rPr lang="tr-TR" dirty="0" err="1"/>
              <a:t>ebatlama</a:t>
            </a:r>
            <a:r>
              <a:rPr lang="tr-TR" dirty="0"/>
              <a:t> makineleri yapıları, spesifik özellikleri</a:t>
            </a:r>
          </a:p>
          <a:p>
            <a:pPr marL="109728" indent="0">
              <a:buNone/>
            </a:pPr>
            <a:r>
              <a:rPr lang="tr-TR" dirty="0"/>
              <a:t>ve seçim kriterleri, Seleksiyon ve ambalajlama ve ürün stok sahası, silme cilalama makineleri,</a:t>
            </a:r>
          </a:p>
          <a:p>
            <a:pPr marL="109728" indent="0">
              <a:buNone/>
            </a:pPr>
            <a:r>
              <a:rPr lang="tr-TR" dirty="0"/>
              <a:t>yapıları, çeşitleri ve spesifik özellikleri ve </a:t>
            </a:r>
            <a:r>
              <a:rPr lang="tr-TR" dirty="0" err="1"/>
              <a:t>slim</a:t>
            </a:r>
            <a:r>
              <a:rPr lang="tr-TR" dirty="0"/>
              <a:t> performansına etki eden faktörler. Fayans</a:t>
            </a:r>
          </a:p>
          <a:p>
            <a:pPr marL="109728" indent="0">
              <a:buNone/>
            </a:pPr>
            <a:r>
              <a:rPr lang="tr-TR" dirty="0"/>
              <a:t>Hattı Makineleri; kenar işleme makineleri yapıları çeşitleri ve spesifik özellikleri.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80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b-NO" dirty="0"/>
              <a:t>MSE 368 Mermer Proses Makineleri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2968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r>
              <a:rPr lang="tr-TR" dirty="0"/>
              <a:t>Küresel ulaştırma pazarı ve yatırım harcamalarındaki eğilimler, Küresel lojistik anlayışının</a:t>
            </a:r>
          </a:p>
          <a:p>
            <a:pPr marL="109728" indent="0">
              <a:buNone/>
            </a:pPr>
            <a:r>
              <a:rPr lang="tr-TR" dirty="0"/>
              <a:t>gelişimi ve temel entegrasyon türleri, Küresel lojistik ve lojistik üs kavramı ve türleri, Avrupa</a:t>
            </a:r>
          </a:p>
          <a:p>
            <a:pPr marL="109728" indent="0">
              <a:buNone/>
            </a:pPr>
            <a:r>
              <a:rPr lang="tr-TR" dirty="0"/>
              <a:t>Birliği ulaştırma politikaları ve bölgesel projelerde Türkiye’nin yeri, Türkiye’nin lojistik üs</a:t>
            </a:r>
          </a:p>
          <a:p>
            <a:pPr marL="109728" indent="0">
              <a:buNone/>
            </a:pPr>
            <a:r>
              <a:rPr lang="tr-TR" dirty="0"/>
              <a:t>vizyonu ve ulaştırma politikaları, Uluslararası taşımacılık ve lojistik altyapısının temel</a:t>
            </a:r>
          </a:p>
          <a:p>
            <a:pPr marL="109728" indent="0">
              <a:buNone/>
            </a:pPr>
            <a:r>
              <a:rPr lang="tr-TR" dirty="0"/>
              <a:t>dinamikleri, Türkiye’nin lojistik üs yol haritası ve ulaştırma eylem planları, Lojistik</a:t>
            </a:r>
          </a:p>
          <a:p>
            <a:pPr marL="109728" indent="0">
              <a:buNone/>
            </a:pPr>
            <a:r>
              <a:rPr lang="tr-TR" dirty="0"/>
              <a:t>sektörünün ekonomideki rolü ve üretim sektörü ile ilişkileri, Lojistik sektöründe istihdam</a:t>
            </a:r>
          </a:p>
          <a:p>
            <a:pPr marL="109728" indent="0">
              <a:buNone/>
            </a:pPr>
            <a:r>
              <a:rPr lang="tr-TR" dirty="0"/>
              <a:t>yapısı, Lojistik eğitimi ve mesleki yeterlilik, Küresel lojistik vakaları, Saha araştırmaları.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81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370 Küresel Lojistik Yönetimi (2-0) 2</a:t>
            </a:r>
          </a:p>
        </p:txBody>
      </p:sp>
    </p:spTree>
    <p:extLst>
      <p:ext uri="{BB962C8B-B14F-4D97-AF65-F5344CB8AC3E}">
        <p14:creationId xmlns:p14="http://schemas.microsoft.com/office/powerpoint/2010/main" val="88647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Bu gruptan ders seçimi isteğe bağlıdır.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82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GİRİŞİMCİ MÜHENDİSLİK GRUBU</a:t>
            </a:r>
          </a:p>
        </p:txBody>
      </p:sp>
    </p:spTree>
    <p:extLst>
      <p:ext uri="{BB962C8B-B14F-4D97-AF65-F5344CB8AC3E}">
        <p14:creationId xmlns:p14="http://schemas.microsoft.com/office/powerpoint/2010/main" val="215525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tr-TR" dirty="0"/>
              <a:t>Bilim ve temel kavramlar (olgu, bilgi </a:t>
            </a:r>
            <a:r>
              <a:rPr lang="tr-TR" dirty="0" err="1"/>
              <a:t>v.b</a:t>
            </a:r>
            <a:r>
              <a:rPr lang="tr-TR" dirty="0"/>
              <a:t>.), Bilim tarihine ilişkin temel bilgiler, Bilimsel</a:t>
            </a:r>
          </a:p>
          <a:p>
            <a:pPr marL="109728" indent="0">
              <a:buNone/>
            </a:pPr>
            <a:r>
              <a:rPr lang="tr-TR" dirty="0"/>
              <a:t>araştırmanın yapısı, Bilimsel yöntemler ve bu yöntemlere ilişkin farklı görüşler, Problem,</a:t>
            </a:r>
          </a:p>
          <a:p>
            <a:pPr marL="109728" indent="0">
              <a:buNone/>
            </a:pPr>
            <a:r>
              <a:rPr lang="tr-TR" dirty="0"/>
              <a:t>Araştırma modeli, Evren ve örneklem, Ölçme araçlarında bulunması gereken özellikler,</a:t>
            </a:r>
          </a:p>
          <a:p>
            <a:pPr marL="109728" indent="0">
              <a:buNone/>
            </a:pPr>
            <a:r>
              <a:rPr lang="tr-TR" dirty="0"/>
              <a:t>Verilerin toplanması ve veri toplama yöntemleri, Nitel ve nicel veri toplama, Verilerin</a:t>
            </a:r>
          </a:p>
          <a:p>
            <a:pPr marL="109728" indent="0">
              <a:buNone/>
            </a:pPr>
            <a:r>
              <a:rPr lang="tr-TR" dirty="0"/>
              <a:t>kaydedilmesi, analizi, yorumlanması ve </a:t>
            </a:r>
            <a:r>
              <a:rPr lang="tr-TR" dirty="0" err="1"/>
              <a:t>raporlaştırılması</a:t>
            </a:r>
            <a:r>
              <a:rPr lang="tr-TR" dirty="0"/>
              <a:t>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83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382 Bilimsel Araştırma Teknikleri</a:t>
            </a:r>
          </a:p>
        </p:txBody>
      </p:sp>
    </p:spTree>
    <p:extLst>
      <p:ext uri="{BB962C8B-B14F-4D97-AF65-F5344CB8AC3E}">
        <p14:creationId xmlns:p14="http://schemas.microsoft.com/office/powerpoint/2010/main" val="143244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/>
              <a:t>İKY kavramı ve önemi, Değişen Dünya ve İnsan Kaynakları, İKY fonksiyonları, İş analizi,</a:t>
            </a:r>
          </a:p>
          <a:p>
            <a:pPr marL="109728" indent="0">
              <a:buNone/>
            </a:pPr>
            <a:r>
              <a:rPr lang="tr-TR" dirty="0"/>
              <a:t>Süreç analizi, İş değerlendirme, Stratejik planlama ve yönetimsel etkinlik, Liderlik, </a:t>
            </a:r>
            <a:r>
              <a:rPr lang="tr-TR" dirty="0" err="1"/>
              <a:t>İKY'de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motivasyon, Kariyer planlaması, Personel seçme ve değerlendirmesi, Performans</a:t>
            </a:r>
          </a:p>
          <a:p>
            <a:pPr marL="109728" indent="0">
              <a:buNone/>
            </a:pPr>
            <a:r>
              <a:rPr lang="tr-TR" dirty="0"/>
              <a:t>değerlendirmesi, Eğitim planlaması, Kişisel gelişim.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84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384 İnsan Kaynakları Yönetimi (2-0) </a:t>
            </a:r>
            <a:r>
              <a:rPr lang="tr-TR" dirty="0" smtClean="0"/>
              <a:t>2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9098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09728" indent="0">
              <a:buNone/>
            </a:pPr>
            <a:r>
              <a:rPr lang="tr-TR" dirty="0"/>
              <a:t>Teknik dilde yazım; İngilizce metinlerin okunması; Mesleki terimlerin öğrenilmesi, Çeviri</a:t>
            </a:r>
          </a:p>
          <a:p>
            <a:pPr marL="109728" indent="0">
              <a:buNone/>
            </a:pPr>
            <a:r>
              <a:rPr lang="tr-TR" dirty="0"/>
              <a:t>metotlarını uygulama çalışmaları, Malzeme biliminde yazma yeteneğinin geliştirilmesi,</a:t>
            </a:r>
          </a:p>
          <a:p>
            <a:pPr marL="109728" indent="0">
              <a:buNone/>
            </a:pPr>
            <a:r>
              <a:rPr lang="tr-TR" dirty="0"/>
              <a:t>İngilizce ile Türkçe arasındaki yapısal farklılıklar, </a:t>
            </a:r>
            <a:r>
              <a:rPr lang="tr-TR" dirty="0" err="1"/>
              <a:t>İngilizce’den</a:t>
            </a:r>
            <a:r>
              <a:rPr lang="tr-TR" dirty="0"/>
              <a:t> </a:t>
            </a:r>
            <a:r>
              <a:rPr lang="tr-TR" dirty="0" err="1"/>
              <a:t>Türkçe’ye</a:t>
            </a:r>
            <a:r>
              <a:rPr lang="tr-TR" dirty="0"/>
              <a:t> çeviri kuralları,</a:t>
            </a:r>
          </a:p>
          <a:p>
            <a:pPr marL="109728" indent="0">
              <a:buNone/>
            </a:pPr>
            <a:r>
              <a:rPr lang="tr-TR" dirty="0"/>
              <a:t>Cümle yapısı, edatlar bağlaçlar, Akademik çeviri örnekleri, Malzeme bilimi çeviri örnekleri,</a:t>
            </a:r>
          </a:p>
          <a:p>
            <a:pPr marL="109728" indent="0">
              <a:buNone/>
            </a:pPr>
            <a:r>
              <a:rPr lang="tr-TR" dirty="0"/>
              <a:t>Teknik kelime bilgisi </a:t>
            </a:r>
            <a:r>
              <a:rPr lang="tr-TR" dirty="0" err="1"/>
              <a:t>çalışmaları,Resmi</a:t>
            </a:r>
            <a:r>
              <a:rPr lang="tr-TR" dirty="0"/>
              <a:t> mektupların yazılması.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85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386 Malzeme Biliminde Mesleki İngilizce (2-0) 2</a:t>
            </a:r>
          </a:p>
        </p:txBody>
      </p:sp>
    </p:spTree>
    <p:extLst>
      <p:ext uri="{BB962C8B-B14F-4D97-AF65-F5344CB8AC3E}">
        <p14:creationId xmlns:p14="http://schemas.microsoft.com/office/powerpoint/2010/main" val="236976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tr-TR" dirty="0"/>
              <a:t>Bilim, mühendislik, araştırma ve geliştirme kavram ve tanımları, Araştırma-geliştirme (Ar-</a:t>
            </a:r>
          </a:p>
          <a:p>
            <a:pPr marL="109728" indent="0">
              <a:buNone/>
            </a:pPr>
            <a:r>
              <a:rPr lang="tr-TR" dirty="0"/>
              <a:t>Ge), </a:t>
            </a:r>
            <a:r>
              <a:rPr lang="tr-TR" dirty="0" err="1"/>
              <a:t>İnovasyon</a:t>
            </a:r>
            <a:r>
              <a:rPr lang="tr-TR" dirty="0"/>
              <a:t> ve tasarım, Ürün geliştirme, Araştırma grupları, Araştırma-geliştirme</a:t>
            </a:r>
          </a:p>
          <a:p>
            <a:pPr marL="109728" indent="0">
              <a:buNone/>
            </a:pPr>
            <a:r>
              <a:rPr lang="tr-TR" dirty="0"/>
              <a:t>yönetimi, Araştırma-geliştirmede kalite modeli, Teknoloji ve mühendislikte </a:t>
            </a:r>
            <a:r>
              <a:rPr lang="tr-TR" dirty="0" err="1"/>
              <a:t>araştırmageliştirme</a:t>
            </a:r>
            <a:r>
              <a:rPr lang="tr-TR" dirty="0"/>
              <a:t>,</a:t>
            </a:r>
          </a:p>
          <a:p>
            <a:pPr marL="109728" indent="0">
              <a:buNone/>
            </a:pPr>
            <a:r>
              <a:rPr lang="tr-TR" dirty="0"/>
              <a:t>Proje Başvuru ve Değerlendirme </a:t>
            </a:r>
            <a:r>
              <a:rPr lang="tr-TR" dirty="0" err="1"/>
              <a:t>Sürecleri</a:t>
            </a:r>
            <a:r>
              <a:rPr lang="tr-TR" dirty="0"/>
              <a:t>, Proje değerlendirme kriterleri ve</a:t>
            </a:r>
          </a:p>
          <a:p>
            <a:pPr marL="109728" indent="0">
              <a:buNone/>
            </a:pPr>
            <a:r>
              <a:rPr lang="tr-TR" dirty="0"/>
              <a:t>kılavuzları(</a:t>
            </a:r>
            <a:r>
              <a:rPr lang="tr-TR" dirty="0" err="1"/>
              <a:t>Frascati</a:t>
            </a:r>
            <a:r>
              <a:rPr lang="tr-TR" dirty="0"/>
              <a:t> ,Oslo, Canberra Kılavuzu), Örnek projelerin incelenmesi, Araştırma</a:t>
            </a:r>
          </a:p>
          <a:p>
            <a:pPr marL="109728" indent="0">
              <a:buNone/>
            </a:pPr>
            <a:r>
              <a:rPr lang="tr-TR" dirty="0"/>
              <a:t>projesi hazırlama, Araştırma-geliştirme projeleri için hibe, destek ve teşvik programları,</a:t>
            </a:r>
          </a:p>
          <a:p>
            <a:pPr marL="109728" indent="0">
              <a:buNone/>
            </a:pPr>
            <a:r>
              <a:rPr lang="tr-TR" dirty="0"/>
              <a:t>Türkiye’de Ar-Ge uygulamaları, Avrupa ve dünyada Ar-Ge uygulamaları, On-</a:t>
            </a:r>
            <a:r>
              <a:rPr lang="tr-TR" dirty="0" err="1"/>
              <a:t>line</a:t>
            </a:r>
            <a:endParaRPr lang="tr-TR" dirty="0"/>
          </a:p>
          <a:p>
            <a:pPr marL="109728" indent="0">
              <a:buNone/>
            </a:pPr>
            <a:r>
              <a:rPr lang="tr-TR" dirty="0" err="1"/>
              <a:t>veritabanlarında</a:t>
            </a:r>
            <a:r>
              <a:rPr lang="tr-TR" dirty="0"/>
              <a:t> ve internette konu araştırma.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86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388 Mühendislikte Araştırma Geliştirme (2-0) 2</a:t>
            </a:r>
          </a:p>
        </p:txBody>
      </p:sp>
    </p:spTree>
    <p:extLst>
      <p:ext uri="{BB962C8B-B14F-4D97-AF65-F5344CB8AC3E}">
        <p14:creationId xmlns:p14="http://schemas.microsoft.com/office/powerpoint/2010/main" val="330483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Bu gruptan 2 adet ders seçilecektir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87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BÖLÜM DIŞI SEÇMELİ DERSLER GRUBU</a:t>
            </a:r>
          </a:p>
        </p:txBody>
      </p:sp>
    </p:spTree>
    <p:extLst>
      <p:ext uri="{BB962C8B-B14F-4D97-AF65-F5344CB8AC3E}">
        <p14:creationId xmlns:p14="http://schemas.microsoft.com/office/powerpoint/2010/main" val="122715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/>
              <a:t>Genel şekillendirme kuralları, döküm ile şekillendirilecek parçaların tasarımında dikkat</a:t>
            </a:r>
          </a:p>
          <a:p>
            <a:pPr marL="109728" indent="0">
              <a:buNone/>
            </a:pPr>
            <a:r>
              <a:rPr lang="tr-TR" dirty="0"/>
              <a:t>edilecek hususlar, kaynak ile birleştirilecek parçaların tasarımında dikkat edilecek hususlar,</a:t>
            </a:r>
          </a:p>
          <a:p>
            <a:pPr marL="109728" indent="0">
              <a:buNone/>
            </a:pPr>
            <a:r>
              <a:rPr lang="tr-TR" dirty="0"/>
              <a:t>talaşlı imalat ile elde edilecek parçaların tasarımında dikkat edilecek hususlar, plastik şekil</a:t>
            </a:r>
          </a:p>
          <a:p>
            <a:pPr marL="109728" indent="0">
              <a:buNone/>
            </a:pPr>
            <a:r>
              <a:rPr lang="tr-TR" dirty="0"/>
              <a:t>verme ile elde edilecek parçaların tasarımında dikkat edilecek hususlar.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88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MNFE 321 İmalat İçin Tasarım (2-0) 2</a:t>
            </a:r>
          </a:p>
        </p:txBody>
      </p:sp>
    </p:spTree>
    <p:extLst>
      <p:ext uri="{BB962C8B-B14F-4D97-AF65-F5344CB8AC3E}">
        <p14:creationId xmlns:p14="http://schemas.microsoft.com/office/powerpoint/2010/main" val="4140170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09728" indent="0">
              <a:buNone/>
            </a:pPr>
            <a:r>
              <a:rPr lang="tr-TR" dirty="0"/>
              <a:t>Sıvı sürtünme bölgesinde çalışan sistemler, </a:t>
            </a:r>
            <a:r>
              <a:rPr lang="tr-TR" dirty="0" err="1"/>
              <a:t>Reynolds</a:t>
            </a:r>
            <a:r>
              <a:rPr lang="tr-TR" dirty="0"/>
              <a:t> diferansiyel denklemi, </a:t>
            </a:r>
            <a:r>
              <a:rPr lang="tr-TR" dirty="0" err="1"/>
              <a:t>radyal</a:t>
            </a:r>
            <a:r>
              <a:rPr lang="tr-TR" dirty="0"/>
              <a:t> ve </a:t>
            </a:r>
            <a:r>
              <a:rPr lang="tr-TR" dirty="0" err="1"/>
              <a:t>eksenel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kaymalı yataklar, dıştan basınçlandırılmış yataklar. Yuvarlanma hareketi yapan elemanlar</a:t>
            </a:r>
          </a:p>
          <a:p>
            <a:pPr marL="109728" indent="0">
              <a:buNone/>
            </a:pPr>
            <a:r>
              <a:rPr lang="tr-TR" dirty="0"/>
              <a:t>arasındaki sıvı filmler, </a:t>
            </a:r>
            <a:r>
              <a:rPr lang="tr-TR" dirty="0" err="1"/>
              <a:t>elastrohidrodinamik</a:t>
            </a:r>
            <a:r>
              <a:rPr lang="tr-TR" dirty="0"/>
              <a:t>, dinamik yüklü yataklar, </a:t>
            </a:r>
            <a:r>
              <a:rPr lang="tr-TR" dirty="0" err="1"/>
              <a:t>termohidrodinamik</a:t>
            </a:r>
            <a:r>
              <a:rPr lang="tr-TR" dirty="0"/>
              <a:t>,</a:t>
            </a:r>
          </a:p>
          <a:p>
            <a:pPr marL="109728" indent="0">
              <a:buNone/>
            </a:pPr>
            <a:r>
              <a:rPr lang="tr-TR" dirty="0"/>
              <a:t>hidrodinamik kararsızlık. Kuru sürtünme durumu, sürtünme teorileri, sınır sürtünme durumu,</a:t>
            </a:r>
          </a:p>
          <a:p>
            <a:pPr marL="109728" indent="0">
              <a:buNone/>
            </a:pPr>
            <a:r>
              <a:rPr lang="tr-TR" dirty="0"/>
              <a:t>aşınma ve mekanizması, yağlayıcılar. Yağlama sistemleri.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89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MNFE 342 </a:t>
            </a:r>
            <a:r>
              <a:rPr lang="tr-TR" dirty="0" err="1"/>
              <a:t>Triboloji</a:t>
            </a:r>
            <a:r>
              <a:rPr lang="tr-TR" dirty="0"/>
              <a:t> (2-0) 2</a:t>
            </a:r>
          </a:p>
        </p:txBody>
      </p:sp>
    </p:spTree>
    <p:extLst>
      <p:ext uri="{BB962C8B-B14F-4D97-AF65-F5344CB8AC3E}">
        <p14:creationId xmlns:p14="http://schemas.microsoft.com/office/powerpoint/2010/main" val="26468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r>
              <a:rPr lang="tr-TR" dirty="0"/>
              <a:t>Esneklik kavramı, esnek imalat sistemlerinin tanımı ve temel elemanları. Esnek imalat</a:t>
            </a:r>
          </a:p>
          <a:p>
            <a:pPr marL="109728" indent="0">
              <a:buNone/>
            </a:pPr>
            <a:r>
              <a:rPr lang="tr-TR" dirty="0"/>
              <a:t>sistemlerinin avantajları. Esnek imalat sistemlerini oluşturan otomasyon teknolojileri. Esnek</a:t>
            </a:r>
          </a:p>
          <a:p>
            <a:pPr marL="109728" indent="0">
              <a:buNone/>
            </a:pPr>
            <a:r>
              <a:rPr lang="tr-TR" dirty="0"/>
              <a:t>imalat sistemlerinde bilgisayar kontrolü ve bilgisayar ağları. Bilgisayarla bütünleşik imalat</a:t>
            </a:r>
          </a:p>
          <a:p>
            <a:pPr marL="109728" indent="0">
              <a:buNone/>
            </a:pPr>
            <a:r>
              <a:rPr lang="tr-TR" dirty="0"/>
              <a:t>kavramı. EİS alt disiplinleri; Bilgisayar Destekli Tasarım (CAD), Bilgisayar Destekli İmalat</a:t>
            </a:r>
          </a:p>
          <a:p>
            <a:pPr marL="109728" indent="0">
              <a:buNone/>
            </a:pPr>
            <a:r>
              <a:rPr lang="tr-TR" dirty="0"/>
              <a:t>(CAM), Bilgisayar Destekli İşlem Planlama (CAPP), Malzeme İhtiyaç Planlaması (MRP), Eş</a:t>
            </a:r>
          </a:p>
          <a:p>
            <a:pPr marL="109728" indent="0">
              <a:buNone/>
            </a:pPr>
            <a:r>
              <a:rPr lang="tr-TR" dirty="0"/>
              <a:t>Zamanlı Mühendislik (JIT), Robotik, Esnek imalat sistemleri tezgah ve ekipmanlarının seçim</a:t>
            </a:r>
          </a:p>
          <a:p>
            <a:pPr marL="109728" indent="0">
              <a:buNone/>
            </a:pPr>
            <a:r>
              <a:rPr lang="tr-TR" dirty="0"/>
              <a:t>kriterleri, Otomatik malzeme iletimi, depolama ve çekme (AS/RS) sistemleri.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90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n-NO" dirty="0"/>
              <a:t>MNFE 315 Esnek Üretim Sistemleri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5747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/>
              <a:t>Yapay sinir ağlarının (YSA) tanımı, Uyarlamalı doğrusal eleman, öğrenme: </a:t>
            </a:r>
            <a:r>
              <a:rPr lang="tr-TR" dirty="0" err="1"/>
              <a:t>eğiticili</a:t>
            </a:r>
            <a:r>
              <a:rPr lang="tr-TR" dirty="0"/>
              <a:t> ve</a:t>
            </a:r>
          </a:p>
          <a:p>
            <a:pPr marL="109728" indent="0">
              <a:buNone/>
            </a:pPr>
            <a:r>
              <a:rPr lang="tr-TR" dirty="0" err="1"/>
              <a:t>eğiticisiz</a:t>
            </a:r>
            <a:r>
              <a:rPr lang="tr-TR" dirty="0"/>
              <a:t> öğrenme, doğrusal çağrışımlı bellek, çok katmalı algılayıcı, geri yayılım yordamı,</a:t>
            </a:r>
          </a:p>
          <a:p>
            <a:pPr marL="109728" indent="0">
              <a:buNone/>
            </a:pPr>
            <a:r>
              <a:rPr lang="tr-TR" dirty="0" err="1"/>
              <a:t>radyal</a:t>
            </a:r>
            <a:r>
              <a:rPr lang="tr-TR" dirty="0"/>
              <a:t> tabanlı YSA, dinamik YSA, </a:t>
            </a:r>
            <a:r>
              <a:rPr lang="tr-TR" dirty="0" err="1"/>
              <a:t>Hopfield</a:t>
            </a:r>
            <a:r>
              <a:rPr lang="tr-TR" dirty="0"/>
              <a:t> ağı, Cellular YSA, </a:t>
            </a:r>
            <a:r>
              <a:rPr lang="tr-TR" dirty="0" err="1"/>
              <a:t>Kohonen</a:t>
            </a:r>
            <a:r>
              <a:rPr lang="tr-TR" dirty="0"/>
              <a:t> kendinden</a:t>
            </a:r>
          </a:p>
          <a:p>
            <a:pPr marL="109728" indent="0">
              <a:buNone/>
            </a:pPr>
            <a:r>
              <a:rPr lang="tr-TR" dirty="0"/>
              <a:t>düzenlemeli haritası, güncel uygulamalar.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91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MCTE 432 Yapay Sinir Ağları (2-0) 2</a:t>
            </a:r>
          </a:p>
        </p:txBody>
      </p:sp>
    </p:spTree>
    <p:extLst>
      <p:ext uri="{BB962C8B-B14F-4D97-AF65-F5344CB8AC3E}">
        <p14:creationId xmlns:p14="http://schemas.microsoft.com/office/powerpoint/2010/main" val="30958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/>
              <a:t>Ticari bir simülasyon programının </a:t>
            </a:r>
            <a:r>
              <a:rPr lang="tr-TR" dirty="0" err="1"/>
              <a:t>arayüzünün</a:t>
            </a:r>
            <a:r>
              <a:rPr lang="tr-TR" dirty="0"/>
              <a:t> tanıtılması, Program kütüphanesi içindeki en</a:t>
            </a:r>
          </a:p>
          <a:p>
            <a:pPr marL="109728" indent="0">
              <a:buNone/>
            </a:pPr>
            <a:r>
              <a:rPr lang="tr-TR" dirty="0"/>
              <a:t>yaygın kullanılan elemanların tanıtımı, Mekanizmaların ve dişli mekanizmalarının</a:t>
            </a:r>
          </a:p>
          <a:p>
            <a:pPr marL="109728" indent="0">
              <a:buNone/>
            </a:pPr>
            <a:r>
              <a:rPr lang="tr-TR" dirty="0"/>
              <a:t>simülasyonlarının modellenmesi, Simülasyonu yapılan modellerin hız ve ivme analizleri,</a:t>
            </a:r>
          </a:p>
          <a:p>
            <a:pPr marL="109728" indent="0">
              <a:buNone/>
            </a:pPr>
            <a:r>
              <a:rPr lang="tr-TR" dirty="0"/>
              <a:t>kuvvet ve </a:t>
            </a:r>
            <a:r>
              <a:rPr lang="tr-TR" dirty="0" err="1"/>
              <a:t>tork</a:t>
            </a:r>
            <a:r>
              <a:rPr lang="tr-TR" dirty="0"/>
              <a:t> analizleri, bağ kuvvetleri ve diğer uygulama alanları.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92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MCTE 325 Simülasyon Tekniği (2-0) 2</a:t>
            </a:r>
          </a:p>
        </p:txBody>
      </p:sp>
    </p:spTree>
    <p:extLst>
      <p:ext uri="{BB962C8B-B14F-4D97-AF65-F5344CB8AC3E}">
        <p14:creationId xmlns:p14="http://schemas.microsoft.com/office/powerpoint/2010/main" val="167603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93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8</a:t>
            </a:r>
            <a:r>
              <a:rPr lang="tr-TR" dirty="0" smtClean="0"/>
              <a:t>. Yarıyıl Seçmeli Ders Grupları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9451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Bu gruptan en az 2 adet ders seçilecektir.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94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MALZEME TEKNOLOJİLERİ GRUBU</a:t>
            </a:r>
          </a:p>
        </p:txBody>
      </p:sp>
    </p:spTree>
    <p:extLst>
      <p:ext uri="{BB962C8B-B14F-4D97-AF65-F5344CB8AC3E}">
        <p14:creationId xmlns:p14="http://schemas.microsoft.com/office/powerpoint/2010/main" val="374397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tr-TR" dirty="0" err="1"/>
              <a:t>Biyomalzemelerin</a:t>
            </a:r>
            <a:r>
              <a:rPr lang="tr-TR" dirty="0"/>
              <a:t> tanımı, sınıflandırılması ve önemi, </a:t>
            </a:r>
            <a:r>
              <a:rPr lang="tr-TR" dirty="0" err="1"/>
              <a:t>Biyouyumluluk</a:t>
            </a:r>
            <a:r>
              <a:rPr lang="tr-TR" dirty="0"/>
              <a:t>, Metalik, Seramik,</a:t>
            </a:r>
          </a:p>
          <a:p>
            <a:pPr marL="109728" indent="0">
              <a:buNone/>
            </a:pPr>
            <a:r>
              <a:rPr lang="tr-TR" dirty="0"/>
              <a:t>Polimer ve Doğal </a:t>
            </a:r>
            <a:r>
              <a:rPr lang="tr-TR" dirty="0" err="1"/>
              <a:t>Biyomalzemeler</a:t>
            </a:r>
            <a:r>
              <a:rPr lang="tr-TR" dirty="0"/>
              <a:t>, </a:t>
            </a:r>
            <a:r>
              <a:rPr lang="tr-TR" dirty="0" err="1"/>
              <a:t>Dental</a:t>
            </a:r>
            <a:r>
              <a:rPr lang="tr-TR" dirty="0"/>
              <a:t> seramikler, Kaplamalar, </a:t>
            </a:r>
            <a:r>
              <a:rPr lang="tr-TR" dirty="0" err="1"/>
              <a:t>Biyomalzemelerin</a:t>
            </a:r>
            <a:r>
              <a:rPr lang="tr-TR" dirty="0"/>
              <a:t> üretim</a:t>
            </a:r>
          </a:p>
          <a:p>
            <a:pPr marL="109728" indent="0">
              <a:buNone/>
            </a:pPr>
            <a:r>
              <a:rPr lang="tr-TR" dirty="0"/>
              <a:t>yöntemleri, </a:t>
            </a:r>
            <a:r>
              <a:rPr lang="tr-TR" dirty="0" err="1"/>
              <a:t>Biyomalzemelerin</a:t>
            </a:r>
            <a:r>
              <a:rPr lang="tr-TR" dirty="0"/>
              <a:t> kullanım alanları, </a:t>
            </a:r>
            <a:r>
              <a:rPr lang="tr-TR" dirty="0" err="1"/>
              <a:t>Biyomalzemelerin</a:t>
            </a:r>
            <a:r>
              <a:rPr lang="tr-TR" dirty="0"/>
              <a:t> </a:t>
            </a:r>
            <a:r>
              <a:rPr lang="tr-TR" dirty="0" err="1"/>
              <a:t>karakterizasyon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teknikleri, </a:t>
            </a:r>
            <a:r>
              <a:rPr lang="tr-TR" dirty="0" err="1"/>
              <a:t>İmplant</a:t>
            </a:r>
            <a:r>
              <a:rPr lang="tr-TR" dirty="0"/>
              <a:t> malzemelerin mekanik ve korozyon davranışları, </a:t>
            </a:r>
            <a:r>
              <a:rPr lang="tr-TR" dirty="0" err="1"/>
              <a:t>Biyo</a:t>
            </a:r>
            <a:r>
              <a:rPr lang="tr-TR" dirty="0"/>
              <a:t>-elektrolitler, </a:t>
            </a:r>
            <a:r>
              <a:rPr lang="tr-TR" dirty="0" err="1"/>
              <a:t>Biyoyapıştırıcılar</a:t>
            </a:r>
            <a:r>
              <a:rPr lang="tr-TR" dirty="0"/>
              <a:t>,</a:t>
            </a:r>
          </a:p>
          <a:p>
            <a:pPr marL="109728" indent="0">
              <a:buNone/>
            </a:pPr>
            <a:r>
              <a:rPr lang="tr-TR" dirty="0" err="1"/>
              <a:t>Biyo-Nano</a:t>
            </a:r>
            <a:r>
              <a:rPr lang="tr-TR" dirty="0"/>
              <a:t> malzemeler.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95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422 </a:t>
            </a:r>
            <a:r>
              <a:rPr lang="tr-TR" dirty="0" err="1"/>
              <a:t>Biyo</a:t>
            </a:r>
            <a:r>
              <a:rPr lang="tr-TR" dirty="0"/>
              <a:t> Malzeme Teknolojisi (2-0) 2</a:t>
            </a:r>
          </a:p>
        </p:txBody>
      </p:sp>
    </p:spTree>
    <p:extLst>
      <p:ext uri="{BB962C8B-B14F-4D97-AF65-F5344CB8AC3E}">
        <p14:creationId xmlns:p14="http://schemas.microsoft.com/office/powerpoint/2010/main" val="406574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/>
              <a:t>Süper alaşım sistemleri, Nikel esaslı süper alaşımlar, Demir-nikel esaslı süper alaşımlar,</a:t>
            </a:r>
          </a:p>
          <a:p>
            <a:pPr marL="109728" indent="0">
              <a:buNone/>
            </a:pPr>
            <a:r>
              <a:rPr lang="tr-TR" dirty="0"/>
              <a:t>Kobalt esaslı süper alaşımlar, Süper alaşımların yapısı, Süper alaşımların mekanik özellikleri,</a:t>
            </a:r>
          </a:p>
          <a:p>
            <a:pPr marL="109728" indent="0">
              <a:buNone/>
            </a:pPr>
            <a:r>
              <a:rPr lang="tr-TR" dirty="0"/>
              <a:t>Süper alaşımların üretimi, Süper alaşımların şekillendirilmesi, Süper alaşımların korozyon</a:t>
            </a:r>
          </a:p>
          <a:p>
            <a:pPr marL="109728" indent="0">
              <a:buNone/>
            </a:pPr>
            <a:r>
              <a:rPr lang="tr-TR" dirty="0"/>
              <a:t>özellikleri, Süper alaşımların seçimi ve kullanım alanları.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96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424 Süper Alaşımlar (2-0) 2</a:t>
            </a:r>
          </a:p>
        </p:txBody>
      </p:sp>
    </p:spTree>
    <p:extLst>
      <p:ext uri="{BB962C8B-B14F-4D97-AF65-F5344CB8AC3E}">
        <p14:creationId xmlns:p14="http://schemas.microsoft.com/office/powerpoint/2010/main" val="200751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tr-TR" dirty="0"/>
              <a:t>Havacılıkta malzeme seçimi ve malzeme özellikleri, Havacılık malzemelerinin mekanik</a:t>
            </a:r>
          </a:p>
          <a:p>
            <a:pPr marL="109728" indent="0">
              <a:buNone/>
            </a:pPr>
            <a:r>
              <a:rPr lang="tr-TR" dirty="0"/>
              <a:t>davranışları ve önemi, Ham malzeme üretimi ve ergitme yöntemleri, Döküm malzemeler,</a:t>
            </a:r>
          </a:p>
          <a:p>
            <a:pPr marL="109728" indent="0">
              <a:buNone/>
            </a:pPr>
            <a:r>
              <a:rPr lang="tr-TR" dirty="0"/>
              <a:t>dövme malzemeler ve imalat yöntemleri, İmalat Prosesleri: Kaynak, Isıl İşlemler - Geleneksel</a:t>
            </a:r>
          </a:p>
          <a:p>
            <a:pPr marL="109728" indent="0">
              <a:buNone/>
            </a:pPr>
            <a:r>
              <a:rPr lang="tr-TR" dirty="0"/>
              <a:t>olmayan işleme yöntemleri, Yüzey İşlemler ve Kaplamalar, Malzeme test </a:t>
            </a:r>
            <a:r>
              <a:rPr lang="tr-TR" dirty="0" err="1"/>
              <a:t>metodları</a:t>
            </a:r>
            <a:r>
              <a:rPr lang="tr-TR" dirty="0"/>
              <a:t>, test</a:t>
            </a:r>
          </a:p>
          <a:p>
            <a:pPr marL="109728" indent="0">
              <a:buNone/>
            </a:pPr>
            <a:r>
              <a:rPr lang="tr-TR" dirty="0"/>
              <a:t>sonuçlarının değerlendirilmesi, Tahribatsız muayene yöntemleri, </a:t>
            </a:r>
            <a:r>
              <a:rPr lang="tr-TR" dirty="0" err="1"/>
              <a:t>Tahribatlı</a:t>
            </a:r>
            <a:r>
              <a:rPr lang="tr-TR" dirty="0"/>
              <a:t> muayene</a:t>
            </a:r>
          </a:p>
          <a:p>
            <a:pPr marL="109728" indent="0">
              <a:buNone/>
            </a:pPr>
            <a:r>
              <a:rPr lang="tr-TR" dirty="0"/>
              <a:t>yöntemleri - Havacılık Kalite Sistemi ve Standartları, Değişik motor parçaları için malzeme</a:t>
            </a:r>
          </a:p>
          <a:p>
            <a:pPr marL="109728" indent="0">
              <a:buNone/>
            </a:pPr>
            <a:r>
              <a:rPr lang="fi-FI" dirty="0"/>
              <a:t>ve imalat yöntemi seçimi uygulamaları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97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426 Havacılık Malzemeleri (2-0) 2</a:t>
            </a:r>
          </a:p>
        </p:txBody>
      </p:sp>
    </p:spTree>
    <p:extLst>
      <p:ext uri="{BB962C8B-B14F-4D97-AF65-F5344CB8AC3E}">
        <p14:creationId xmlns:p14="http://schemas.microsoft.com/office/powerpoint/2010/main" val="187922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tr-TR" dirty="0"/>
              <a:t>Mekanik esaslar, Kristal kusurları ve katı hal </a:t>
            </a:r>
            <a:r>
              <a:rPr lang="tr-TR" dirty="0" err="1"/>
              <a:t>yayınması</a:t>
            </a:r>
            <a:r>
              <a:rPr lang="tr-TR" dirty="0"/>
              <a:t>, Sürünme mekanizmaları, Sürünme</a:t>
            </a:r>
          </a:p>
          <a:p>
            <a:pPr marL="109728" indent="0">
              <a:buNone/>
            </a:pPr>
            <a:r>
              <a:rPr lang="tr-TR" dirty="0"/>
              <a:t>eğrisinin analizi, Sıcaklık ve gerilmenin sürünme eğrisine etkileri, Sürünme deformasyon</a:t>
            </a:r>
          </a:p>
          <a:p>
            <a:pPr marL="109728" indent="0">
              <a:buNone/>
            </a:pPr>
            <a:r>
              <a:rPr lang="tr-TR" dirty="0"/>
              <a:t>mekanizma haritaları, Sürünme hasarı ve sürünme kırılması mekanizma haritaları, Yüksek</a:t>
            </a:r>
          </a:p>
          <a:p>
            <a:pPr marL="109728" indent="0">
              <a:buNone/>
            </a:pPr>
            <a:r>
              <a:rPr lang="tr-TR" dirty="0"/>
              <a:t>sıcaklıklarda yorulma ve kırılma, Sürünme-yorulma etkileşimi ve ömür tayin yöntemleri,</a:t>
            </a:r>
          </a:p>
          <a:p>
            <a:pPr marL="109728" indent="0">
              <a:buNone/>
            </a:pPr>
            <a:r>
              <a:rPr lang="tr-TR" dirty="0"/>
              <a:t>Yüksek sıcaklık malzemeleri ve seçim kriterleri, Yüksek sıcaklıklar için tasarım prensipleri ve</a:t>
            </a:r>
          </a:p>
          <a:p>
            <a:pPr marL="109728" indent="0">
              <a:buNone/>
            </a:pPr>
            <a:r>
              <a:rPr lang="tr-TR" dirty="0"/>
              <a:t>uygulamaları.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98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428 Yüksek Sıcaklık Malzemeleri (2-0) 2</a:t>
            </a:r>
          </a:p>
        </p:txBody>
      </p:sp>
    </p:spTree>
    <p:extLst>
      <p:ext uri="{BB962C8B-B14F-4D97-AF65-F5344CB8AC3E}">
        <p14:creationId xmlns:p14="http://schemas.microsoft.com/office/powerpoint/2010/main" val="248645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tr-TR" dirty="0"/>
              <a:t>Geri kazanım, geri dönüşüm ve tekrar kullanım kavramlarının tanıtımı, Geri kazanımın</a:t>
            </a:r>
          </a:p>
          <a:p>
            <a:pPr marL="109728" indent="0">
              <a:buNone/>
            </a:pPr>
            <a:r>
              <a:rPr lang="tr-TR" dirty="0"/>
              <a:t>gelişmesi ve yasal düzenlemeler, Demir-çelik malzemelerin geri kazanımı, Alüminyumun geri</a:t>
            </a:r>
          </a:p>
          <a:p>
            <a:pPr marL="109728" indent="0">
              <a:buNone/>
            </a:pPr>
            <a:r>
              <a:rPr lang="tr-TR" dirty="0"/>
              <a:t>kazanımı, Plastik atıkların geri kazanımı, Camların geri kazanımı, Otomobil atıklarının geri</a:t>
            </a:r>
          </a:p>
          <a:p>
            <a:pPr marL="109728" indent="0">
              <a:buNone/>
            </a:pPr>
            <a:r>
              <a:rPr lang="tr-TR" dirty="0"/>
              <a:t>kazanımı, Katı atıkların geri kazanımı, Kağıt ve kartonların geri kazanımı, Atıkların</a:t>
            </a:r>
          </a:p>
          <a:p>
            <a:pPr marL="109728" indent="0">
              <a:buNone/>
            </a:pPr>
            <a:r>
              <a:rPr lang="tr-TR" dirty="0"/>
              <a:t>toplanması ve ayırma sistemleri, Geri kazanım ekipmanları, Gelecekte geri kazanımın önemi.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99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430 Malzeme Geri Kazanımı (2-0) 2</a:t>
            </a:r>
          </a:p>
        </p:txBody>
      </p:sp>
    </p:spTree>
    <p:extLst>
      <p:ext uri="{BB962C8B-B14F-4D97-AF65-F5344CB8AC3E}">
        <p14:creationId xmlns:p14="http://schemas.microsoft.com/office/powerpoint/2010/main" val="336170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tr-TR" dirty="0"/>
              <a:t>Bor mineralleri ve </a:t>
            </a:r>
            <a:r>
              <a:rPr lang="tr-TR" dirty="0" err="1"/>
              <a:t>elementel</a:t>
            </a:r>
            <a:r>
              <a:rPr lang="tr-TR" dirty="0"/>
              <a:t> borun özellikleri, Bor rezervleri, Borik asit ve üretim</a:t>
            </a:r>
          </a:p>
          <a:p>
            <a:pPr marL="109728" indent="0">
              <a:buNone/>
            </a:pPr>
            <a:r>
              <a:rPr lang="tr-TR" dirty="0"/>
              <a:t>teknolojileri, Boraks ve üretim teknolojileri, Sodyum </a:t>
            </a:r>
            <a:r>
              <a:rPr lang="tr-TR" dirty="0" err="1"/>
              <a:t>perborat</a:t>
            </a:r>
            <a:r>
              <a:rPr lang="tr-TR" dirty="0"/>
              <a:t> ve üretim teknolojileri, Borik</a:t>
            </a:r>
          </a:p>
          <a:p>
            <a:pPr marL="109728" indent="0">
              <a:buNone/>
            </a:pPr>
            <a:r>
              <a:rPr lang="tr-TR" dirty="0"/>
              <a:t>asit, boraks ve </a:t>
            </a:r>
            <a:r>
              <a:rPr lang="tr-TR" dirty="0" err="1"/>
              <a:t>perborat</a:t>
            </a:r>
            <a:r>
              <a:rPr lang="tr-TR" dirty="0"/>
              <a:t> üretiminde karşılaşılan problemler ve çözümleri, Bor karbür ve bor</a:t>
            </a:r>
          </a:p>
          <a:p>
            <a:pPr marL="109728" indent="0">
              <a:buNone/>
            </a:pPr>
            <a:r>
              <a:rPr lang="tr-TR" dirty="0" err="1"/>
              <a:t>nitrür</a:t>
            </a:r>
            <a:r>
              <a:rPr lang="tr-TR" dirty="0"/>
              <a:t> üretim teknolojileri, Bor bileşiklerinin kullanım alanları; cam, porselen, temizlik</a:t>
            </a:r>
          </a:p>
          <a:p>
            <a:pPr marL="109728" indent="0">
              <a:buNone/>
            </a:pPr>
            <a:r>
              <a:rPr lang="tr-TR" dirty="0"/>
              <a:t>maddeleri, tarım ve </a:t>
            </a:r>
            <a:r>
              <a:rPr lang="tr-TR" dirty="0" err="1"/>
              <a:t>metalurji</a:t>
            </a:r>
            <a:r>
              <a:rPr lang="tr-TR" dirty="0"/>
              <a:t> ve nükleer endüstriler.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100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432 Bor Teknolojisi (2-0) 2</a:t>
            </a:r>
          </a:p>
        </p:txBody>
      </p:sp>
    </p:spTree>
    <p:extLst>
      <p:ext uri="{BB962C8B-B14F-4D97-AF65-F5344CB8AC3E}">
        <p14:creationId xmlns:p14="http://schemas.microsoft.com/office/powerpoint/2010/main" val="394381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r>
              <a:rPr lang="tr-TR" dirty="0"/>
              <a:t>Spor malzemelerinin genel tanımı, tarihsel gelişimi ve kullanım alanlarına göre</a:t>
            </a:r>
          </a:p>
          <a:p>
            <a:pPr marL="109728" indent="0">
              <a:buNone/>
            </a:pPr>
            <a:r>
              <a:rPr lang="tr-TR" dirty="0"/>
              <a:t>sınıflandırılması, Spor malzemeleri seçimi ve tasarım-performans ilişkileri, Yüksek</a:t>
            </a:r>
          </a:p>
          <a:p>
            <a:pPr marL="109728" indent="0">
              <a:buNone/>
            </a:pPr>
            <a:r>
              <a:rPr lang="tr-TR" dirty="0"/>
              <a:t>performanslı spor malzemeleri (yüzücü mayoları, </a:t>
            </a:r>
            <a:r>
              <a:rPr lang="tr-TR" dirty="0" err="1"/>
              <a:t>haydrofobik</a:t>
            </a:r>
            <a:r>
              <a:rPr lang="tr-TR" dirty="0"/>
              <a:t> yüzeyler, dalgıç malzemeleri),</a:t>
            </a:r>
          </a:p>
          <a:p>
            <a:pPr marL="109728" indent="0">
              <a:buNone/>
            </a:pPr>
            <a:r>
              <a:rPr lang="tr-TR" dirty="0"/>
              <a:t>Dağcılık (halatlar, kasket, termal elbiseler, buz tırmanma ayakkabıları) ve balıkçılık</a:t>
            </a:r>
          </a:p>
          <a:p>
            <a:pPr marL="109728" indent="0">
              <a:buNone/>
            </a:pPr>
            <a:r>
              <a:rPr lang="tr-TR" dirty="0"/>
              <a:t>malzemeleri (olta), Tenis malzemeleri, Koruyucu spor malzemeleri, Basket potalarının</a:t>
            </a:r>
          </a:p>
          <a:p>
            <a:pPr marL="109728" indent="0">
              <a:buNone/>
            </a:pPr>
            <a:r>
              <a:rPr lang="tr-TR" dirty="0"/>
              <a:t>tasarımı ve malzeme seçimi, Spor toplarının tasarımı, aerodinamik prensipler, sürtünme ve</a:t>
            </a:r>
          </a:p>
          <a:p>
            <a:pPr marL="109728" indent="0">
              <a:buNone/>
            </a:pPr>
            <a:r>
              <a:rPr lang="tr-TR" dirty="0"/>
              <a:t>özellikleri (basket, futbol, pinpon, voleybol, su topu, kriket, bowling), Bisiklet tasarımı ve</a:t>
            </a:r>
          </a:p>
          <a:p>
            <a:pPr marL="109728" indent="0">
              <a:buNone/>
            </a:pPr>
            <a:r>
              <a:rPr lang="tr-TR" dirty="0"/>
              <a:t>kullanılan malzemeler, Engelliler için geliştirilen spor ekipmanları, Spor ekipmanlarının</a:t>
            </a:r>
          </a:p>
          <a:p>
            <a:pPr marL="109728" indent="0">
              <a:buNone/>
            </a:pPr>
            <a:r>
              <a:rPr lang="tr-TR" dirty="0"/>
              <a:t>performanslarını ölçmek için genel test yöntemleri ve standartlar.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101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434 Spor Malzemeleri Teknolojisi (2-0) 2</a:t>
            </a:r>
          </a:p>
        </p:txBody>
      </p:sp>
    </p:spTree>
    <p:extLst>
      <p:ext uri="{BB962C8B-B14F-4D97-AF65-F5344CB8AC3E}">
        <p14:creationId xmlns:p14="http://schemas.microsoft.com/office/powerpoint/2010/main" val="141723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Bu gruptan en az 2 adet ders seçilecektir.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102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ÜRETİM VE ANALİZ TEKNOLOJİLERİ GRUBU</a:t>
            </a:r>
          </a:p>
        </p:txBody>
      </p:sp>
    </p:spTree>
    <p:extLst>
      <p:ext uri="{BB962C8B-B14F-4D97-AF65-F5344CB8AC3E}">
        <p14:creationId xmlns:p14="http://schemas.microsoft.com/office/powerpoint/2010/main" val="82930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tr-TR" dirty="0"/>
              <a:t>Demir karbon denge diyagramı ve </a:t>
            </a:r>
            <a:r>
              <a:rPr lang="tr-TR" dirty="0" err="1"/>
              <a:t>mikroyapılar</a:t>
            </a:r>
            <a:r>
              <a:rPr lang="tr-TR" dirty="0"/>
              <a:t>, Çeliklerde faz dönüşümleri ve elde edilen</a:t>
            </a:r>
          </a:p>
          <a:p>
            <a:pPr marL="109728" indent="0">
              <a:buNone/>
            </a:pPr>
            <a:r>
              <a:rPr lang="tr-TR" dirty="0" err="1"/>
              <a:t>mikroyapılar</a:t>
            </a:r>
            <a:r>
              <a:rPr lang="tr-TR" dirty="0"/>
              <a:t>, </a:t>
            </a:r>
            <a:r>
              <a:rPr lang="tr-TR" dirty="0" err="1"/>
              <a:t>Mikroyapıların</a:t>
            </a:r>
            <a:r>
              <a:rPr lang="tr-TR" dirty="0"/>
              <a:t> mekanik özellikleri, Kalıntı ve alaşım elementlerinin mekanik</a:t>
            </a:r>
          </a:p>
          <a:p>
            <a:pPr marL="109728" indent="0">
              <a:buNone/>
            </a:pPr>
            <a:r>
              <a:rPr lang="tr-TR" dirty="0"/>
              <a:t>özelliklere etkisi, Tavlama işlemleri, Tavlama teknikleri, Su verme, </a:t>
            </a:r>
            <a:r>
              <a:rPr lang="tr-TR" dirty="0" err="1"/>
              <a:t>Jominy</a:t>
            </a:r>
            <a:r>
              <a:rPr lang="tr-TR" dirty="0"/>
              <a:t> deneyi, Isıtma ve</a:t>
            </a:r>
          </a:p>
          <a:p>
            <a:pPr marL="109728" indent="0">
              <a:buNone/>
            </a:pPr>
            <a:r>
              <a:rPr lang="tr-TR" dirty="0"/>
              <a:t>soğutma teknikleri, Sertleştirilecek parçaların tasarım teknikleri, </a:t>
            </a:r>
            <a:r>
              <a:rPr lang="tr-TR" dirty="0" err="1"/>
              <a:t>Temperleme</a:t>
            </a:r>
            <a:r>
              <a:rPr lang="tr-TR" dirty="0"/>
              <a:t>, </a:t>
            </a:r>
            <a:r>
              <a:rPr lang="tr-TR" dirty="0" err="1"/>
              <a:t>Ostemperleme</a:t>
            </a:r>
            <a:r>
              <a:rPr lang="tr-TR" dirty="0"/>
              <a:t>,</a:t>
            </a:r>
          </a:p>
          <a:p>
            <a:pPr marL="109728" indent="0">
              <a:buNone/>
            </a:pPr>
            <a:r>
              <a:rPr lang="tr-TR" dirty="0" err="1"/>
              <a:t>Patentleme</a:t>
            </a:r>
            <a:r>
              <a:rPr lang="tr-TR" dirty="0"/>
              <a:t>, </a:t>
            </a:r>
            <a:r>
              <a:rPr lang="tr-TR" dirty="0" err="1"/>
              <a:t>Termomekanik</a:t>
            </a:r>
            <a:r>
              <a:rPr lang="tr-TR" dirty="0"/>
              <a:t> işlemler, Yüzey sertleştirme teknikleri, Takım çeliklerinin ısıl</a:t>
            </a:r>
          </a:p>
          <a:p>
            <a:pPr marL="109728" indent="0">
              <a:buNone/>
            </a:pPr>
            <a:r>
              <a:rPr lang="tr-TR" dirty="0"/>
              <a:t>işlemleri, Dökme demirlerin ısıl işlemleri, Demir olmayan metallerin ısıl işlemleri.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103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442 Isıl İşlem Teknolojisi (2-0) 2</a:t>
            </a:r>
          </a:p>
        </p:txBody>
      </p:sp>
    </p:spTree>
    <p:extLst>
      <p:ext uri="{BB962C8B-B14F-4D97-AF65-F5344CB8AC3E}">
        <p14:creationId xmlns:p14="http://schemas.microsoft.com/office/powerpoint/2010/main" val="903172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tr-TR" dirty="0"/>
              <a:t>Bakımın önemi ve prensipleri, Periyodik bakım, Muayene, onarım, yıpranma, hasar</a:t>
            </a:r>
          </a:p>
          <a:p>
            <a:pPr marL="109728" indent="0">
              <a:buNone/>
            </a:pPr>
            <a:r>
              <a:rPr lang="tr-TR" dirty="0"/>
              <a:t>kavramları, Önleyici, koruyucu ve </a:t>
            </a:r>
            <a:r>
              <a:rPr lang="tr-TR" dirty="0" err="1"/>
              <a:t>kestirimci</a:t>
            </a:r>
            <a:r>
              <a:rPr lang="tr-TR" dirty="0"/>
              <a:t> bakım kavramları, Toplam üretken bakım,</a:t>
            </a:r>
          </a:p>
          <a:p>
            <a:pPr marL="109728" indent="0">
              <a:buNone/>
            </a:pPr>
            <a:r>
              <a:rPr lang="tr-TR" dirty="0"/>
              <a:t>Otonom bakım, Hasar teorisi, aşınma, korozyon, yorulma ve yaşlanma, Makine</a:t>
            </a:r>
          </a:p>
          <a:p>
            <a:pPr marL="109728" indent="0">
              <a:buNone/>
            </a:pPr>
            <a:r>
              <a:rPr lang="tr-TR" dirty="0"/>
              <a:t>elemanlarında ortaya çıkan hasarlar, Hasar durumunun belirlenmesi, Direkt </a:t>
            </a:r>
            <a:r>
              <a:rPr lang="tr-TR" dirty="0" err="1"/>
              <a:t>indirekt</a:t>
            </a:r>
            <a:r>
              <a:rPr lang="tr-TR" dirty="0"/>
              <a:t> tanı</a:t>
            </a:r>
          </a:p>
          <a:p>
            <a:pPr marL="109728" indent="0">
              <a:buNone/>
            </a:pPr>
            <a:r>
              <a:rPr lang="tr-TR" dirty="0"/>
              <a:t>yöntemleri, 5S ve uygulamaları, </a:t>
            </a:r>
            <a:r>
              <a:rPr lang="tr-TR" dirty="0" err="1"/>
              <a:t>Kaizen</a:t>
            </a:r>
            <a:r>
              <a:rPr lang="tr-TR" dirty="0"/>
              <a:t> ve uygulamaları, Onarım tekniği, Güvenilirlik teorisi,</a:t>
            </a:r>
          </a:p>
          <a:p>
            <a:pPr marL="109728" indent="0">
              <a:buNone/>
            </a:pPr>
            <a:r>
              <a:rPr lang="tr-TR" dirty="0"/>
              <a:t>Genel istatistik bilgileri, Bakım organizasyonu, bakım planlaması ve zamanlaması, Bakım</a:t>
            </a:r>
          </a:p>
          <a:p>
            <a:pPr marL="109728" indent="0">
              <a:buNone/>
            </a:pPr>
            <a:r>
              <a:rPr lang="tr-TR" dirty="0"/>
              <a:t>giderleri ve bütçesi.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104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n-NO" dirty="0"/>
              <a:t>MSE 444 Bakım Teknolojisi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0343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tr-TR" dirty="0"/>
              <a:t>Döküm alaşımlarında gaz oluşumu, örtü </a:t>
            </a:r>
            <a:r>
              <a:rPr lang="tr-TR" dirty="0" err="1"/>
              <a:t>flaksları</a:t>
            </a:r>
            <a:r>
              <a:rPr lang="tr-TR" dirty="0"/>
              <a:t>, temizleme </a:t>
            </a:r>
            <a:r>
              <a:rPr lang="tr-TR" dirty="0" err="1"/>
              <a:t>flaksları</a:t>
            </a:r>
            <a:r>
              <a:rPr lang="tr-TR" dirty="0"/>
              <a:t>, gaz giderici </a:t>
            </a:r>
            <a:r>
              <a:rPr lang="tr-TR" dirty="0" err="1"/>
              <a:t>flakslar</a:t>
            </a:r>
            <a:r>
              <a:rPr lang="tr-TR" dirty="0"/>
              <a:t>,</a:t>
            </a:r>
          </a:p>
          <a:p>
            <a:pPr marL="109728" indent="0">
              <a:buNone/>
            </a:pPr>
            <a:r>
              <a:rPr lang="tr-TR" dirty="0"/>
              <a:t>gaz giderme yöntemleri, Döküm alaşımlarında tane inceltme, tane inceltici malzemeler, hızlı</a:t>
            </a:r>
          </a:p>
          <a:p>
            <a:pPr marL="109728" indent="0">
              <a:buNone/>
            </a:pPr>
            <a:r>
              <a:rPr lang="tr-TR" dirty="0"/>
              <a:t>katılaşma ile tane inceltme, Ti-B içeren malzemeler ile tane inceltme, tane inceltme sonrası</a:t>
            </a:r>
          </a:p>
          <a:p>
            <a:pPr marL="109728" indent="0">
              <a:buNone/>
            </a:pPr>
            <a:r>
              <a:rPr lang="tr-TR" dirty="0"/>
              <a:t>yapı değişimleri, Döküm alaşımlarının tane inceltme sonrası besleme özelliklerindeki</a:t>
            </a:r>
          </a:p>
          <a:p>
            <a:pPr marL="109728" indent="0">
              <a:buNone/>
            </a:pPr>
            <a:r>
              <a:rPr lang="tr-TR" dirty="0"/>
              <a:t>değişim, Döküm alaşımlarında modifikasyon, modifikasyon malzemeleri, modifikasyon</a:t>
            </a:r>
          </a:p>
          <a:p>
            <a:pPr marL="109728" indent="0">
              <a:buNone/>
            </a:pPr>
            <a:r>
              <a:rPr lang="tr-TR" dirty="0"/>
              <a:t>sonrası yapı değişimleri, Diğer sıvı işlemleri.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105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446 Sıvı Metal İşlem Teknolojisi (2-0) 2</a:t>
            </a:r>
          </a:p>
        </p:txBody>
      </p:sp>
    </p:spTree>
    <p:extLst>
      <p:ext uri="{BB962C8B-B14F-4D97-AF65-F5344CB8AC3E}">
        <p14:creationId xmlns:p14="http://schemas.microsoft.com/office/powerpoint/2010/main" val="384103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tr-TR" dirty="0"/>
              <a:t>Plastiklerin tanıtılması, </a:t>
            </a:r>
            <a:r>
              <a:rPr lang="tr-TR" dirty="0" err="1"/>
              <a:t>Termoplastiklerin</a:t>
            </a:r>
            <a:r>
              <a:rPr lang="tr-TR" dirty="0"/>
              <a:t> başlıca özellikleri, Plastik malzemelerin kaynak</a:t>
            </a:r>
          </a:p>
          <a:p>
            <a:pPr marL="109728" indent="0">
              <a:buNone/>
            </a:pPr>
            <a:r>
              <a:rPr lang="tr-TR" dirty="0"/>
              <a:t>prensibi, </a:t>
            </a:r>
            <a:r>
              <a:rPr lang="tr-TR" dirty="0" err="1"/>
              <a:t>Termoplastiklere</a:t>
            </a:r>
            <a:r>
              <a:rPr lang="tr-TR" dirty="0"/>
              <a:t> uygulanan kaynak yöntemleri ve endüstriyel uygulamaları, Sıcak</a:t>
            </a:r>
          </a:p>
          <a:p>
            <a:pPr marL="109728" indent="0">
              <a:buNone/>
            </a:pPr>
            <a:r>
              <a:rPr lang="tr-TR" dirty="0"/>
              <a:t>eleman kaynağı, Direk sıcak eleman kaynağı, Sıcak eleman alın kaynağı, Sıcak eleman köşe</a:t>
            </a:r>
          </a:p>
          <a:p>
            <a:pPr marL="109728" indent="0">
              <a:buNone/>
            </a:pPr>
            <a:r>
              <a:rPr lang="tr-TR" dirty="0"/>
              <a:t>kaynağı, Kama şeklinde sıcak eleman köşe kaynağı, Sıcak eleman yardımıyla geçme kaynağı,</a:t>
            </a:r>
          </a:p>
          <a:p>
            <a:pPr marL="109728" indent="0">
              <a:buNone/>
            </a:pPr>
            <a:r>
              <a:rPr lang="tr-TR" dirty="0"/>
              <a:t>Bobin şeklindeki sıcak eleman ile kaynak, Sıcak kama kaynağı, Sıcak eleman ile ayırarak</a:t>
            </a:r>
          </a:p>
          <a:p>
            <a:pPr marL="109728" indent="0">
              <a:buNone/>
            </a:pPr>
            <a:r>
              <a:rPr lang="tr-TR" dirty="0"/>
              <a:t>kaynak, Sıcak gaz ile kaynak ışın ile kaynak, Hareket ile kaynak, Elektrik akımı ile kaynak,</a:t>
            </a:r>
          </a:p>
          <a:p>
            <a:pPr marL="109728" indent="0">
              <a:buNone/>
            </a:pPr>
            <a:r>
              <a:rPr lang="tr-TR" dirty="0"/>
              <a:t>Mikrodalga kaynağı, İndüksiyon kaynağı, Transmisyon vasıtasıyla kızılötesi kaynak,</a:t>
            </a:r>
          </a:p>
          <a:p>
            <a:pPr marL="109728" indent="0">
              <a:buNone/>
            </a:pPr>
            <a:r>
              <a:rPr lang="tr-TR" dirty="0" err="1"/>
              <a:t>Termoplastik</a:t>
            </a:r>
            <a:r>
              <a:rPr lang="tr-TR" dirty="0"/>
              <a:t> boruların kaynağı.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106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448 Polimer Malzemelerin Kaynağı (2-0) 2</a:t>
            </a:r>
          </a:p>
        </p:txBody>
      </p:sp>
    </p:spTree>
    <p:extLst>
      <p:ext uri="{BB962C8B-B14F-4D97-AF65-F5344CB8AC3E}">
        <p14:creationId xmlns:p14="http://schemas.microsoft.com/office/powerpoint/2010/main" val="208877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r>
              <a:rPr lang="tr-TR" dirty="0"/>
              <a:t>Ölçme sistemleri, Uluslararası birim sistemi, </a:t>
            </a:r>
            <a:r>
              <a:rPr lang="tr-TR" dirty="0" err="1"/>
              <a:t>Straingage’ler</a:t>
            </a:r>
            <a:r>
              <a:rPr lang="tr-TR" dirty="0"/>
              <a:t>, yapısı, çeşitleri, </a:t>
            </a:r>
            <a:r>
              <a:rPr lang="tr-TR" dirty="0" err="1"/>
              <a:t>Wheatstone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köprüsü, </a:t>
            </a:r>
            <a:r>
              <a:rPr lang="tr-TR" dirty="0" err="1"/>
              <a:t>gage</a:t>
            </a:r>
            <a:r>
              <a:rPr lang="tr-TR" dirty="0"/>
              <a:t> faktörü, Basınç ölçümü, Çeşitli manometre ve </a:t>
            </a:r>
            <a:r>
              <a:rPr lang="tr-TR" dirty="0" err="1"/>
              <a:t>vakummetreler</a:t>
            </a:r>
            <a:r>
              <a:rPr lang="tr-TR" dirty="0"/>
              <a:t>, Sıcaklık</a:t>
            </a:r>
          </a:p>
          <a:p>
            <a:pPr marL="109728" indent="0">
              <a:buNone/>
            </a:pPr>
            <a:r>
              <a:rPr lang="tr-TR" dirty="0"/>
              <a:t>ölçümü, Termometreler, </a:t>
            </a:r>
            <a:r>
              <a:rPr lang="tr-TR" dirty="0" err="1"/>
              <a:t>Prometreler</a:t>
            </a:r>
            <a:r>
              <a:rPr lang="tr-TR" dirty="0"/>
              <a:t>, Viskozite ölçümü, Viskozitenin tanımı, </a:t>
            </a:r>
            <a:r>
              <a:rPr lang="tr-TR" dirty="0" err="1"/>
              <a:t>Viskozimetre</a:t>
            </a:r>
            <a:endParaRPr lang="tr-TR" dirty="0"/>
          </a:p>
          <a:p>
            <a:pPr marL="109728" indent="0">
              <a:buNone/>
            </a:pPr>
            <a:r>
              <a:rPr lang="tr-TR" dirty="0"/>
              <a:t>çeşitleri, Kuvvet, moment ve güç ölçümü, Hız ölçümü, Takometreler, Boyut ve açı ölçümü,</a:t>
            </a:r>
          </a:p>
          <a:p>
            <a:pPr marL="109728" indent="0">
              <a:buNone/>
            </a:pPr>
            <a:r>
              <a:rPr lang="tr-TR" dirty="0"/>
              <a:t>Kumpaslar, Mikrometreler, Açı ölçüm cihazları ve </a:t>
            </a:r>
            <a:r>
              <a:rPr lang="tr-TR" dirty="0" err="1"/>
              <a:t>Komparatörler</a:t>
            </a:r>
            <a:r>
              <a:rPr lang="tr-TR" dirty="0"/>
              <a:t>, Çeşitli mastarlar,</a:t>
            </a:r>
          </a:p>
          <a:p>
            <a:pPr marL="109728" indent="0">
              <a:buNone/>
            </a:pPr>
            <a:r>
              <a:rPr lang="tr-TR" dirty="0" err="1"/>
              <a:t>Johansson</a:t>
            </a:r>
            <a:r>
              <a:rPr lang="tr-TR" dirty="0"/>
              <a:t>, tampon ve çatal mastarlar, Dişli çarkların ölçümü, Belirsizlik ve hata analizleri, En</a:t>
            </a:r>
          </a:p>
          <a:p>
            <a:pPr marL="109728" indent="0">
              <a:buNone/>
            </a:pPr>
            <a:r>
              <a:rPr lang="nn-NO" dirty="0"/>
              <a:t>küçük kareler yöntemi, standart sapma ve hata analiz yöntemleri.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107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n-NO" dirty="0"/>
              <a:t>MSE 450 Ölçme Sistemleri ve Teknolojisi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7974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tr-TR" dirty="0"/>
              <a:t>Temel kavramlar, Bir serbestlik dereceli sistemler: hareket denklemleri, sönümlü ve</a:t>
            </a:r>
          </a:p>
          <a:p>
            <a:pPr marL="109728" indent="0">
              <a:buNone/>
            </a:pPr>
            <a:r>
              <a:rPr lang="tr-TR" dirty="0" err="1"/>
              <a:t>sönümsüz</a:t>
            </a:r>
            <a:r>
              <a:rPr lang="tr-TR" dirty="0"/>
              <a:t> titreşimler, serbest ve zorlanmalı titreşimler, zorlamalara sistem cevabı, Titreşim</a:t>
            </a:r>
          </a:p>
          <a:p>
            <a:pPr marL="109728" indent="0">
              <a:buNone/>
            </a:pPr>
            <a:r>
              <a:rPr lang="tr-TR" dirty="0"/>
              <a:t>izolasyonu, İki serbestlik dereceli sistemler: hareket denklemleri, koordinat transformasyonu</a:t>
            </a:r>
            <a:r>
              <a:rPr lang="tr-TR" dirty="0" smtClean="0"/>
              <a:t>, </a:t>
            </a:r>
            <a:r>
              <a:rPr lang="tr-TR" dirty="0"/>
              <a:t>tabii koordinatlar, titreşim </a:t>
            </a:r>
            <a:r>
              <a:rPr lang="tr-TR" dirty="0" err="1"/>
              <a:t>modları</a:t>
            </a:r>
            <a:r>
              <a:rPr lang="tr-TR" dirty="0"/>
              <a:t>, Burulma titreşimleri, Çok serbestlik dereceli sistemlere</a:t>
            </a:r>
          </a:p>
          <a:p>
            <a:pPr marL="109728" indent="0">
              <a:buNone/>
            </a:pPr>
            <a:r>
              <a:rPr lang="tr-TR" dirty="0"/>
              <a:t>giriş.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108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452 Malzemede Mekanik Titreşimler Analizi (2-0) 2</a:t>
            </a:r>
          </a:p>
        </p:txBody>
      </p:sp>
    </p:spTree>
    <p:extLst>
      <p:ext uri="{BB962C8B-B14F-4D97-AF65-F5344CB8AC3E}">
        <p14:creationId xmlns:p14="http://schemas.microsoft.com/office/powerpoint/2010/main" val="11425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tr-TR" dirty="0"/>
              <a:t>Korozyonun tanımı, önemi ve sınıflandırılması, Elektrokimyasal korozyon, Korozyonda</a:t>
            </a:r>
          </a:p>
          <a:p>
            <a:pPr marL="109728" indent="0">
              <a:buNone/>
            </a:pPr>
            <a:r>
              <a:rPr lang="tr-TR" dirty="0"/>
              <a:t>termodinamik ilkeler, Potansiyel-</a:t>
            </a:r>
            <a:r>
              <a:rPr lang="tr-TR" dirty="0" err="1"/>
              <a:t>pH</a:t>
            </a:r>
            <a:r>
              <a:rPr lang="tr-TR" dirty="0"/>
              <a:t> diyagramları, Korozyon hızı ve korozyonun kinetik</a:t>
            </a:r>
          </a:p>
          <a:p>
            <a:pPr marL="109728" indent="0">
              <a:buNone/>
            </a:pPr>
            <a:r>
              <a:rPr lang="tr-TR" dirty="0"/>
              <a:t>incelemesi, Pasifleşme mekanizmaları, Korozyon türleri ve oksitlenme, Atmosferik korozyon,</a:t>
            </a:r>
          </a:p>
          <a:p>
            <a:pPr marL="109728" indent="0">
              <a:buNone/>
            </a:pPr>
            <a:r>
              <a:rPr lang="tr-TR" dirty="0"/>
              <a:t>Toprakaltı korozyonu, Mikrobiyolojik korozyon, Korozyonun önlenmesi, Tasarım</a:t>
            </a:r>
          </a:p>
          <a:p>
            <a:pPr marL="109728" indent="0">
              <a:buNone/>
            </a:pPr>
            <a:r>
              <a:rPr lang="tr-TR" dirty="0"/>
              <a:t>aşamasında alınan önlemler, Ortam şartlarında alınacak önlemler, </a:t>
            </a:r>
            <a:r>
              <a:rPr lang="tr-TR" dirty="0" err="1"/>
              <a:t>Katodik</a:t>
            </a:r>
            <a:r>
              <a:rPr lang="tr-TR" dirty="0"/>
              <a:t> ve </a:t>
            </a:r>
            <a:r>
              <a:rPr lang="tr-TR" dirty="0" err="1"/>
              <a:t>anodik</a:t>
            </a:r>
            <a:r>
              <a:rPr lang="tr-TR" dirty="0"/>
              <a:t> koruma,</a:t>
            </a:r>
          </a:p>
          <a:p>
            <a:pPr marL="109728" indent="0">
              <a:buNone/>
            </a:pPr>
            <a:r>
              <a:rPr lang="tr-TR" dirty="0"/>
              <a:t>Metalik, organik ve inorganik kaplamalar.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109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MSE 454 Korozyon (2-0) 2</a:t>
            </a:r>
          </a:p>
        </p:txBody>
      </p:sp>
    </p:spTree>
    <p:extLst>
      <p:ext uri="{BB962C8B-B14F-4D97-AF65-F5344CB8AC3E}">
        <p14:creationId xmlns:p14="http://schemas.microsoft.com/office/powerpoint/2010/main" val="24402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tr-TR" dirty="0"/>
              <a:t>Yüzey tanımı ve metalik yüzey özellikleri, Yüzeye uygulanan işlemler ve önemi, Yüzey</a:t>
            </a:r>
          </a:p>
          <a:p>
            <a:pPr marL="109728" indent="0">
              <a:buNone/>
            </a:pPr>
            <a:r>
              <a:rPr lang="tr-TR" dirty="0"/>
              <a:t>işlemleri öncesi metal yüzeyinin hazırlanması, Geleneksel ve modern yüzey kaplama</a:t>
            </a:r>
          </a:p>
          <a:p>
            <a:pPr marL="109728" indent="0">
              <a:buNone/>
            </a:pPr>
            <a:r>
              <a:rPr lang="tr-TR" dirty="0"/>
              <a:t>yöntemleri, Sıcak daldırma ile metal kaplama, galvanizleme, Sıcak metal püskürtme yöntemi,</a:t>
            </a:r>
          </a:p>
          <a:p>
            <a:pPr marL="109728" indent="0">
              <a:buNone/>
            </a:pPr>
            <a:r>
              <a:rPr lang="tr-TR" dirty="0"/>
              <a:t>Plazma püskürtme, HVOF, Çözelti içinde akımla ve </a:t>
            </a:r>
            <a:r>
              <a:rPr lang="tr-TR" dirty="0" err="1"/>
              <a:t>akımsız</a:t>
            </a:r>
            <a:r>
              <a:rPr lang="tr-TR" dirty="0"/>
              <a:t> kaplama, Kimyasal Buhar</a:t>
            </a:r>
          </a:p>
          <a:p>
            <a:pPr marL="109728" indent="0">
              <a:buNone/>
            </a:pPr>
            <a:r>
              <a:rPr lang="tr-TR" dirty="0"/>
              <a:t>Çöktürme (CVD), Fiziksel Buhar Çöktürme (PVD), Yüzey Modifikasyonu, </a:t>
            </a:r>
            <a:r>
              <a:rPr lang="tr-TR" dirty="0" err="1"/>
              <a:t>Nitrasyon</a:t>
            </a:r>
            <a:r>
              <a:rPr lang="tr-TR" dirty="0"/>
              <a:t>,</a:t>
            </a:r>
          </a:p>
          <a:p>
            <a:pPr marL="109728" indent="0">
              <a:buNone/>
            </a:pPr>
            <a:r>
              <a:rPr lang="tr-TR" dirty="0"/>
              <a:t>Lazerle yüzey modifikasyonu, İyon aşılama, </a:t>
            </a:r>
            <a:r>
              <a:rPr lang="tr-TR" dirty="0" err="1"/>
              <a:t>anodik</a:t>
            </a:r>
            <a:r>
              <a:rPr lang="tr-TR" dirty="0"/>
              <a:t> </a:t>
            </a:r>
            <a:r>
              <a:rPr lang="tr-TR" dirty="0" err="1"/>
              <a:t>oksidasyon</a:t>
            </a:r>
            <a:r>
              <a:rPr lang="tr-TR" dirty="0"/>
              <a:t>, Yüzey işlem prosesleri.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110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456 Yüzey İşlemleri (2-0) </a:t>
            </a:r>
            <a:r>
              <a:rPr lang="tr-TR" dirty="0" smtClean="0"/>
              <a:t>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619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r>
              <a:rPr lang="tr-TR" dirty="0"/>
              <a:t>Tekrarlı yüklemeler ve yorulma, Kuvvetin zamanla değişmesi hali, Tekrarlı yüklemelerin</a:t>
            </a:r>
          </a:p>
          <a:p>
            <a:pPr marL="109728" indent="0">
              <a:buNone/>
            </a:pPr>
            <a:r>
              <a:rPr lang="tr-TR" dirty="0"/>
              <a:t>sınıflandırılması, Yorulma hasarlarının genel karakteri, Yorulma zorlaması ve yorulma</a:t>
            </a:r>
          </a:p>
          <a:p>
            <a:pPr marL="109728" indent="0">
              <a:buNone/>
            </a:pPr>
            <a:r>
              <a:rPr lang="tr-TR" dirty="0"/>
              <a:t>kırılma mekanizması, Yorulma kırılmasının sebebi, Yorulma çatlağının başlaması, Yorulma</a:t>
            </a:r>
          </a:p>
          <a:p>
            <a:pPr marL="109728" indent="0">
              <a:buNone/>
            </a:pPr>
            <a:r>
              <a:rPr lang="tr-TR" dirty="0"/>
              <a:t>çatlağının büyümesi ve ilerlemesi, Yorulma kırılmasına sebep olan ve kırılmayı kolaylaştıran</a:t>
            </a:r>
          </a:p>
          <a:p>
            <a:pPr marL="109728" indent="0">
              <a:buNone/>
            </a:pPr>
            <a:r>
              <a:rPr lang="tr-TR" dirty="0"/>
              <a:t>etkenler, Yorulma kırıklarının </a:t>
            </a:r>
            <a:r>
              <a:rPr lang="tr-TR" dirty="0" err="1"/>
              <a:t>makroskobik</a:t>
            </a:r>
            <a:r>
              <a:rPr lang="tr-TR" dirty="0"/>
              <a:t> görünümleri ve oluşum şekilleri, Genel metotlarla</a:t>
            </a:r>
          </a:p>
          <a:p>
            <a:pPr marL="109728" indent="0">
              <a:buNone/>
            </a:pPr>
            <a:r>
              <a:rPr lang="tr-TR" dirty="0"/>
              <a:t>yorulma limiti tespiti, Smith diyagramı, Yorulma dayanımının diğer eğrilerle izahı, Yorulma</a:t>
            </a:r>
          </a:p>
          <a:p>
            <a:pPr marL="109728" indent="0">
              <a:buNone/>
            </a:pPr>
            <a:r>
              <a:rPr lang="tr-TR" dirty="0"/>
              <a:t>dayanımına etki eden faktörler ve dayanımı artırma metotları, Malzeme cinsinin, </a:t>
            </a:r>
            <a:r>
              <a:rPr lang="tr-TR" dirty="0" smtClean="0"/>
              <a:t>bileşiminin </a:t>
            </a:r>
            <a:r>
              <a:rPr lang="tr-TR" dirty="0"/>
              <a:t>ve yapısının etkisi, Yüzey şartlarının etkisi, Sıcaklığın etkisi, Gerilmelerin etkisi, Frekansın</a:t>
            </a:r>
          </a:p>
          <a:p>
            <a:pPr marL="109728" indent="0">
              <a:buNone/>
            </a:pPr>
            <a:r>
              <a:rPr lang="fi-FI" dirty="0"/>
              <a:t>etkisi, Korozyonun etkisi, Düşük tekrarın etkisi.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111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458 Malzemelerde Yorulma (2-0) 2</a:t>
            </a:r>
          </a:p>
        </p:txBody>
      </p:sp>
    </p:spTree>
    <p:extLst>
      <p:ext uri="{BB962C8B-B14F-4D97-AF65-F5344CB8AC3E}">
        <p14:creationId xmlns:p14="http://schemas.microsoft.com/office/powerpoint/2010/main" val="2444268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109728" indent="0">
              <a:buNone/>
            </a:pPr>
            <a:r>
              <a:rPr lang="tr-TR" dirty="0"/>
              <a:t>Transport makinalarının endüstriyel üretimdeki rolü, Transport makinalarının sınıflandırması</a:t>
            </a:r>
          </a:p>
          <a:p>
            <a:pPr marL="109728" indent="0">
              <a:buNone/>
            </a:pPr>
            <a:r>
              <a:rPr lang="tr-TR" dirty="0"/>
              <a:t>ve seçimi, Kaldırma makinalarının yapı elemanları; çeki elemanları; halatlar, zincirler,</a:t>
            </a:r>
          </a:p>
          <a:p>
            <a:pPr marL="109728" indent="0">
              <a:buNone/>
            </a:pPr>
            <a:r>
              <a:rPr lang="tr-TR" dirty="0"/>
              <a:t>tamburlar, makaralar, tahrik kasnakları, palangalar, Yük tutma elemanları; kancalar, hamutlar,</a:t>
            </a:r>
          </a:p>
          <a:p>
            <a:pPr marL="109728" indent="0">
              <a:buNone/>
            </a:pPr>
            <a:r>
              <a:rPr lang="tr-TR" dirty="0"/>
              <a:t>kanca traversleri, kanca blokları, kıskaçlar, kavrayıcılar ve taşıma kapları, taşıma traversleri,</a:t>
            </a:r>
          </a:p>
          <a:p>
            <a:pPr marL="109728" indent="0">
              <a:buNone/>
            </a:pPr>
            <a:r>
              <a:rPr lang="tr-TR" dirty="0"/>
              <a:t>Frenler; bantlı frenler, pabuçlu frenler, diskli frenler, konik frenler, kilit mekanizmaları, fren</a:t>
            </a:r>
          </a:p>
          <a:p>
            <a:pPr marL="109728" indent="0">
              <a:buNone/>
            </a:pPr>
            <a:r>
              <a:rPr lang="tr-TR" dirty="0"/>
              <a:t>açma işinin büyüklüğünün tayini, transport makinalarında fren seçimi, Kaldırma</a:t>
            </a:r>
          </a:p>
          <a:p>
            <a:pPr marL="109728" indent="0">
              <a:buNone/>
            </a:pPr>
            <a:r>
              <a:rPr lang="tr-TR" dirty="0"/>
              <a:t>mekanizmaları, yürütme mekanizmaları, raylar, döndürme mekanizmaları, açıklık değiştirme</a:t>
            </a:r>
          </a:p>
          <a:p>
            <a:pPr marL="109728" indent="0">
              <a:buNone/>
            </a:pPr>
            <a:r>
              <a:rPr lang="tr-TR" dirty="0"/>
              <a:t>mekanizmaları, Tahrik şekilleri; elle tahrik, güçle tahrik, hidrolik tahrik, </a:t>
            </a:r>
            <a:r>
              <a:rPr lang="tr-TR" dirty="0" err="1"/>
              <a:t>pnömatik</a:t>
            </a:r>
            <a:r>
              <a:rPr lang="tr-TR" dirty="0"/>
              <a:t> tahrik,</a:t>
            </a:r>
          </a:p>
          <a:p>
            <a:pPr marL="109728" indent="0">
              <a:buNone/>
            </a:pPr>
            <a:r>
              <a:rPr lang="tr-TR" dirty="0"/>
              <a:t>buharlı tahrik, içten yanmalı motorlarla tahrik, elektrikle tahrik, motor büyüklüğünün seçimi,</a:t>
            </a:r>
          </a:p>
          <a:p>
            <a:pPr marL="109728" indent="0">
              <a:buNone/>
            </a:pPr>
            <a:r>
              <a:rPr lang="tr-TR" dirty="0" err="1"/>
              <a:t>Elektrovinçler</a:t>
            </a:r>
            <a:r>
              <a:rPr lang="tr-TR" dirty="0"/>
              <a:t>, </a:t>
            </a:r>
            <a:r>
              <a:rPr lang="tr-TR" dirty="0" err="1"/>
              <a:t>krenler</a:t>
            </a:r>
            <a:r>
              <a:rPr lang="tr-TR" dirty="0"/>
              <a:t>, köprülü </a:t>
            </a:r>
            <a:r>
              <a:rPr lang="tr-TR" dirty="0" err="1"/>
              <a:t>krenler</a:t>
            </a:r>
            <a:r>
              <a:rPr lang="tr-TR" dirty="0"/>
              <a:t>, hareketli </a:t>
            </a:r>
            <a:r>
              <a:rPr lang="tr-TR" dirty="0" err="1"/>
              <a:t>krenler</a:t>
            </a:r>
            <a:r>
              <a:rPr lang="tr-TR" dirty="0"/>
              <a:t>, oklu </a:t>
            </a:r>
            <a:r>
              <a:rPr lang="tr-TR" dirty="0" err="1"/>
              <a:t>krenler</a:t>
            </a:r>
            <a:r>
              <a:rPr lang="tr-TR" dirty="0"/>
              <a:t>, kablolu </a:t>
            </a:r>
            <a:r>
              <a:rPr lang="tr-TR" dirty="0" err="1"/>
              <a:t>krenler</a:t>
            </a:r>
            <a:r>
              <a:rPr lang="tr-TR" dirty="0"/>
              <a:t>,</a:t>
            </a:r>
          </a:p>
          <a:p>
            <a:pPr marL="109728" indent="0">
              <a:buNone/>
            </a:pPr>
            <a:r>
              <a:rPr lang="tr-TR" dirty="0" err="1"/>
              <a:t>krenlerin</a:t>
            </a:r>
            <a:r>
              <a:rPr lang="tr-TR" dirty="0"/>
              <a:t> dengesi.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112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460 Transport Tekniği (2-0) 2</a:t>
            </a:r>
          </a:p>
        </p:txBody>
      </p:sp>
    </p:spTree>
    <p:extLst>
      <p:ext uri="{BB962C8B-B14F-4D97-AF65-F5344CB8AC3E}">
        <p14:creationId xmlns:p14="http://schemas.microsoft.com/office/powerpoint/2010/main" val="102336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Bu gruptan ders seçimi isteğe bağlıdır.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113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MERMER VE DOĞALTAŞ TEKNOLOJİLERİ GRUBU</a:t>
            </a:r>
          </a:p>
        </p:txBody>
      </p:sp>
    </p:spTree>
    <p:extLst>
      <p:ext uri="{BB962C8B-B14F-4D97-AF65-F5344CB8AC3E}">
        <p14:creationId xmlns:p14="http://schemas.microsoft.com/office/powerpoint/2010/main" val="309935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/>
              <a:t>Mermer ve </a:t>
            </a:r>
            <a:r>
              <a:rPr lang="tr-TR" dirty="0" err="1"/>
              <a:t>doğaltaş</a:t>
            </a:r>
            <a:r>
              <a:rPr lang="tr-TR" dirty="0"/>
              <a:t> ocaklarının çevreye etkisi ve giderilmesi, Atık depolama yöntemleri,</a:t>
            </a:r>
          </a:p>
          <a:p>
            <a:pPr marL="109728" indent="0">
              <a:buNone/>
            </a:pPr>
            <a:r>
              <a:rPr lang="tr-TR" dirty="0"/>
              <a:t>Mermer atıklarının oluşumu, sınıflandırılması ve değerlendirilmesi, Toz atıkların</a:t>
            </a:r>
          </a:p>
          <a:p>
            <a:pPr marL="109728" indent="0">
              <a:buNone/>
            </a:pPr>
            <a:r>
              <a:rPr lang="tr-TR" dirty="0"/>
              <a:t>değerlendirildiği yerler, Parça atıkların değerlendirildiği yerler, </a:t>
            </a:r>
            <a:r>
              <a:rPr lang="tr-TR" dirty="0" err="1"/>
              <a:t>Mermerit</a:t>
            </a:r>
            <a:r>
              <a:rPr lang="tr-TR" dirty="0"/>
              <a:t> üretimi, Suni</a:t>
            </a:r>
          </a:p>
          <a:p>
            <a:pPr marL="109728" indent="0">
              <a:buNone/>
            </a:pPr>
            <a:r>
              <a:rPr lang="tr-TR" dirty="0"/>
              <a:t>mermer üretimi ile Türkiye ve yurtdışından örnekler, Mermer atık sularının arıtılması,</a:t>
            </a:r>
          </a:p>
          <a:p>
            <a:pPr marL="109728" indent="0">
              <a:buNone/>
            </a:pPr>
            <a:r>
              <a:rPr lang="tr-TR" dirty="0"/>
              <a:t>Mermer atıkları değerlendirme uygulamaları.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114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462 Mermer Atıklarının Değerlendirilmesi (2-0) 2</a:t>
            </a:r>
          </a:p>
        </p:txBody>
      </p:sp>
    </p:spTree>
    <p:extLst>
      <p:ext uri="{BB962C8B-B14F-4D97-AF65-F5344CB8AC3E}">
        <p14:creationId xmlns:p14="http://schemas.microsoft.com/office/powerpoint/2010/main" val="277143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tr-TR" sz="1400" dirty="0"/>
              <a:t>Mermer işleme tesisinin tanıtımı ve yer seçiminde dikkat edilmesi gereken hususlar, Mermer</a:t>
            </a:r>
          </a:p>
          <a:p>
            <a:pPr marL="109728" indent="0">
              <a:buNone/>
            </a:pPr>
            <a:r>
              <a:rPr lang="tr-TR" sz="1400" dirty="0"/>
              <a:t>işleme tesisi kapalı - açık alan planlaması, Enerji ve su tüketim kapasitelerinin saptanması,</a:t>
            </a:r>
          </a:p>
          <a:p>
            <a:pPr marL="109728" indent="0">
              <a:buNone/>
            </a:pPr>
            <a:r>
              <a:rPr lang="tr-TR" sz="1400" dirty="0"/>
              <a:t>Blok stok sahalarının düzenlenmesi ve blok </a:t>
            </a:r>
            <a:r>
              <a:rPr lang="tr-TR" sz="1400" dirty="0" err="1"/>
              <a:t>ebatlama</a:t>
            </a:r>
            <a:r>
              <a:rPr lang="tr-TR" sz="1400" dirty="0"/>
              <a:t> makinelerinin tanıtımı, Blok kesme</a:t>
            </a:r>
          </a:p>
          <a:p>
            <a:pPr marL="109728" indent="0">
              <a:buNone/>
            </a:pPr>
            <a:r>
              <a:rPr lang="tr-TR" sz="1400" dirty="0"/>
              <a:t>makinelerinin tanıtımı, Katrakların tanıtılması, katraklarda kesme işlem adımları, katraklarda</a:t>
            </a:r>
          </a:p>
          <a:p>
            <a:pPr marL="109728" indent="0">
              <a:buNone/>
            </a:pPr>
            <a:r>
              <a:rPr lang="tr-TR" sz="1400" dirty="0"/>
              <a:t>kesme verimini etkileyen parametreler, Lamaların stoklanması-montajı ve lamaların</a:t>
            </a:r>
          </a:p>
          <a:p>
            <a:pPr marL="109728" indent="0">
              <a:buNone/>
            </a:pPr>
            <a:r>
              <a:rPr lang="tr-TR" sz="1400" dirty="0"/>
              <a:t>kullanılmasında dikkat edilmesi gereken hususlar, ST blok kesme makinelerinin tanıtılması,</a:t>
            </a:r>
          </a:p>
          <a:p>
            <a:pPr marL="109728" indent="0">
              <a:buNone/>
            </a:pPr>
            <a:r>
              <a:rPr lang="tr-TR" sz="1400" dirty="0" err="1"/>
              <a:t>ST’lerde</a:t>
            </a:r>
            <a:r>
              <a:rPr lang="tr-TR" sz="1400" dirty="0"/>
              <a:t> kesme işlem adımları, Levha-plaka </a:t>
            </a:r>
            <a:r>
              <a:rPr lang="tr-TR" sz="1400" dirty="0" err="1"/>
              <a:t>ebatlama</a:t>
            </a:r>
            <a:r>
              <a:rPr lang="tr-TR" sz="1400" dirty="0"/>
              <a:t> makinelerinin tanıtılması, Kenar işleme</a:t>
            </a:r>
          </a:p>
          <a:p>
            <a:pPr marL="109728" indent="0">
              <a:buNone/>
            </a:pPr>
            <a:r>
              <a:rPr lang="tr-TR" sz="1400" dirty="0"/>
              <a:t>makinelerinin tanıtılması, Fayans hatlarının tanıtılması, Yüzey işleme makinelerinin</a:t>
            </a:r>
          </a:p>
          <a:p>
            <a:pPr marL="109728" indent="0">
              <a:buNone/>
            </a:pPr>
            <a:r>
              <a:rPr lang="tr-TR" sz="1400" dirty="0"/>
              <a:t>tanıtılması, </a:t>
            </a:r>
            <a:r>
              <a:rPr lang="tr-TR" sz="1400" dirty="0" err="1"/>
              <a:t>Kalibratörlerin</a:t>
            </a:r>
            <a:r>
              <a:rPr lang="tr-TR" sz="1400" dirty="0"/>
              <a:t>, </a:t>
            </a:r>
            <a:r>
              <a:rPr lang="tr-TR" sz="1400" dirty="0" err="1"/>
              <a:t>abrasivlerin</a:t>
            </a:r>
            <a:r>
              <a:rPr lang="tr-TR" sz="1400" dirty="0"/>
              <a:t> ve cila taşlarının kullanılmasında dikkat edilmesi</a:t>
            </a:r>
          </a:p>
          <a:p>
            <a:pPr marL="109728" indent="0">
              <a:buNone/>
            </a:pPr>
            <a:r>
              <a:rPr lang="tr-TR" sz="1400" dirty="0"/>
              <a:t>gereken parametreler, </a:t>
            </a:r>
            <a:r>
              <a:rPr lang="tr-TR" sz="1400" dirty="0" err="1"/>
              <a:t>Atıksu</a:t>
            </a:r>
            <a:r>
              <a:rPr lang="tr-TR" sz="1400" dirty="0"/>
              <a:t> arıtma sitemlerinin tanıtımı, Alternatif yüzey işleme</a:t>
            </a:r>
          </a:p>
          <a:p>
            <a:pPr marL="109728" indent="0">
              <a:buNone/>
            </a:pPr>
            <a:r>
              <a:rPr lang="tr-TR" sz="1400" dirty="0"/>
              <a:t>teknolojilerinin tanıtılması ve suni blok üretimi, Bloklardan levha-plaka-fayans üretim</a:t>
            </a:r>
          </a:p>
          <a:p>
            <a:pPr marL="109728" indent="0">
              <a:buNone/>
            </a:pPr>
            <a:r>
              <a:rPr lang="tr-TR" sz="1400" dirty="0"/>
              <a:t>verimlilik hesaplamaları, Mermer işleme tesisi üretim planlaması ve zaman etütlerinin</a:t>
            </a:r>
          </a:p>
          <a:p>
            <a:pPr marL="109728" indent="0">
              <a:buNone/>
            </a:pPr>
            <a:r>
              <a:rPr lang="tr-TR" sz="1400" dirty="0"/>
              <a:t>yapılması.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115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464 Mermer İşleme Teknolojisi (2-0) 2</a:t>
            </a:r>
          </a:p>
        </p:txBody>
      </p:sp>
    </p:spTree>
    <p:extLst>
      <p:ext uri="{BB962C8B-B14F-4D97-AF65-F5344CB8AC3E}">
        <p14:creationId xmlns:p14="http://schemas.microsoft.com/office/powerpoint/2010/main" val="11851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109728" indent="0">
              <a:buNone/>
            </a:pPr>
            <a:r>
              <a:rPr lang="tr-TR" dirty="0"/>
              <a:t>Mermer ocak işletmelerinin genel tanıtımı, Mermer ocaklarında projelendirme gerekliliği ve</a:t>
            </a:r>
          </a:p>
          <a:p>
            <a:pPr marL="109728" indent="0">
              <a:buNone/>
            </a:pPr>
            <a:r>
              <a:rPr lang="tr-TR" dirty="0"/>
              <a:t>amacı, Mermer ocaklarına yönelik piyasa ve literatür araştırması, Projenin gerçekleştirileceği</a:t>
            </a:r>
          </a:p>
          <a:p>
            <a:pPr marL="109728" indent="0">
              <a:buNone/>
            </a:pPr>
            <a:r>
              <a:rPr lang="tr-TR" dirty="0"/>
              <a:t>yerin belirlenmesi, Üretimin konusu ve üretim yöntem ve araçlarının belirlenmesi, </a:t>
            </a:r>
            <a:r>
              <a:rPr lang="tr-TR" dirty="0" smtClean="0"/>
              <a:t>Mermer </a:t>
            </a:r>
            <a:r>
              <a:rPr lang="tr-TR" dirty="0"/>
              <a:t>ocak işletmelerinde kullanılan makine ve ekipmanların tanıtılması ve seçim kriterlerinin</a:t>
            </a:r>
          </a:p>
          <a:p>
            <a:pPr marL="109728" indent="0">
              <a:buNone/>
            </a:pPr>
            <a:r>
              <a:rPr lang="tr-TR" dirty="0"/>
              <a:t>belirlenmesi, Yatırım ve işletme için finansman belirlenmesi ve risk analizi, Projenin</a:t>
            </a:r>
          </a:p>
          <a:p>
            <a:pPr marL="109728" indent="0">
              <a:buNone/>
            </a:pPr>
            <a:r>
              <a:rPr lang="tr-TR" dirty="0"/>
              <a:t>ekonomik ve teknik analizinin yapılması.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116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466 Mermer Ocak Projelendirme (2-0) 2</a:t>
            </a:r>
          </a:p>
        </p:txBody>
      </p:sp>
    </p:spTree>
    <p:extLst>
      <p:ext uri="{BB962C8B-B14F-4D97-AF65-F5344CB8AC3E}">
        <p14:creationId xmlns:p14="http://schemas.microsoft.com/office/powerpoint/2010/main" val="160401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 err="1"/>
              <a:t>Doğaltaşların</a:t>
            </a:r>
            <a:r>
              <a:rPr lang="tr-TR" dirty="0"/>
              <a:t> tarihçesi, çeşitleri, özellikleri ve kullanım alanları, Yapılarda duvar kaplama</a:t>
            </a:r>
          </a:p>
          <a:p>
            <a:pPr marL="109728" indent="0">
              <a:buNone/>
            </a:pPr>
            <a:r>
              <a:rPr lang="tr-TR" dirty="0"/>
              <a:t>şekilleri, Mekanik </a:t>
            </a:r>
            <a:r>
              <a:rPr lang="tr-TR" dirty="0" err="1"/>
              <a:t>ankraj</a:t>
            </a:r>
            <a:r>
              <a:rPr lang="tr-TR" dirty="0"/>
              <a:t> şekilleri ve kullanım alanları, </a:t>
            </a:r>
            <a:r>
              <a:rPr lang="tr-TR" dirty="0" err="1"/>
              <a:t>Ankrajlı</a:t>
            </a:r>
            <a:r>
              <a:rPr lang="tr-TR" dirty="0"/>
              <a:t> duvar kaplamaları, Yapılarda</a:t>
            </a:r>
          </a:p>
          <a:p>
            <a:pPr marL="109728" indent="0">
              <a:buNone/>
            </a:pPr>
            <a:r>
              <a:rPr lang="tr-TR" dirty="0" err="1"/>
              <a:t>doğaltaşların</a:t>
            </a:r>
            <a:r>
              <a:rPr lang="tr-TR" dirty="0"/>
              <a:t> zemine uygulama şekilleri, Merdiven basamakları üretim ve </a:t>
            </a:r>
            <a:r>
              <a:rPr lang="tr-TR" dirty="0" err="1"/>
              <a:t>ve</a:t>
            </a:r>
            <a:r>
              <a:rPr lang="tr-TR" dirty="0"/>
              <a:t> uygulama</a:t>
            </a:r>
          </a:p>
          <a:p>
            <a:pPr marL="109728" indent="0">
              <a:buNone/>
            </a:pPr>
            <a:r>
              <a:rPr lang="tr-TR" dirty="0"/>
              <a:t>şekilleri, </a:t>
            </a:r>
            <a:r>
              <a:rPr lang="tr-TR" dirty="0" err="1"/>
              <a:t>Doğaltaşların</a:t>
            </a:r>
            <a:r>
              <a:rPr lang="tr-TR" dirty="0"/>
              <a:t> farklı kullanım şekilleri, Yapı projelerinde ölçüm ve hesaplamalar.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117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b-NO" dirty="0"/>
              <a:t>MSE 468 Mermer Tasarımı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096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tr-TR" dirty="0"/>
              <a:t>Tedarik zinciri yönetimine giriş ve tedarik zinciri yönetimi kavramı, Tedarik zinciri</a:t>
            </a:r>
          </a:p>
          <a:p>
            <a:pPr marL="109728" indent="0">
              <a:buNone/>
            </a:pPr>
            <a:r>
              <a:rPr lang="tr-TR" dirty="0"/>
              <a:t>yönetiminin temelleri, Tedarik zincirinde arz ve talep planlaması, Tedarik zincirinde</a:t>
            </a:r>
          </a:p>
          <a:p>
            <a:pPr marL="109728" indent="0">
              <a:buNone/>
            </a:pPr>
            <a:r>
              <a:rPr lang="tr-TR" dirty="0" err="1"/>
              <a:t>operasyonel</a:t>
            </a:r>
            <a:r>
              <a:rPr lang="tr-TR" dirty="0"/>
              <a:t> konular, Tedarikçi ilişkileri yönetimi, </a:t>
            </a:r>
            <a:r>
              <a:rPr lang="tr-TR" dirty="0" err="1"/>
              <a:t>Satınalma</a:t>
            </a:r>
            <a:r>
              <a:rPr lang="tr-TR" dirty="0"/>
              <a:t> organizasyonu, yapı ve süreçler,</a:t>
            </a:r>
          </a:p>
          <a:p>
            <a:pPr marL="109728" indent="0">
              <a:buNone/>
            </a:pPr>
            <a:r>
              <a:rPr lang="tr-TR" dirty="0" err="1"/>
              <a:t>Satınalma</a:t>
            </a:r>
            <a:r>
              <a:rPr lang="tr-TR" dirty="0"/>
              <a:t> ve pazarlık yönetimi, taktik ve stratejiler, Tedarikçi kalite yönetimi sistemi, Tedarik</a:t>
            </a:r>
          </a:p>
          <a:p>
            <a:pPr marL="109728" indent="0">
              <a:buNone/>
            </a:pPr>
            <a:r>
              <a:rPr lang="tr-TR" dirty="0"/>
              <a:t>zinciri yönetiminde performans ölçümlemesi ve SCOR modeli, Tedarik zincirinde taşıma ve</a:t>
            </a:r>
          </a:p>
          <a:p>
            <a:pPr marL="109728" indent="0">
              <a:buNone/>
            </a:pPr>
            <a:r>
              <a:rPr lang="tr-TR" dirty="0"/>
              <a:t>lojistik yönetimi, Üretici ve lojistik işletmesi ile ilişkiler, Küresel işletmeler ve tedarik zinciri</a:t>
            </a:r>
          </a:p>
          <a:p>
            <a:pPr marL="109728" indent="0">
              <a:buNone/>
            </a:pPr>
            <a:r>
              <a:rPr lang="tr-TR" dirty="0"/>
              <a:t>yönetimi uygulamaları.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118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MSE 470 Tedarik Zinciri Yönetimi (2-0) 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750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Bu gruptan ders seçimi isteğe bağlıdır.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119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GİRİŞİMCİ MÜHENDİSLİK GRUBU</a:t>
            </a:r>
          </a:p>
        </p:txBody>
      </p:sp>
    </p:spTree>
    <p:extLst>
      <p:ext uri="{BB962C8B-B14F-4D97-AF65-F5344CB8AC3E}">
        <p14:creationId xmlns:p14="http://schemas.microsoft.com/office/powerpoint/2010/main" val="1418678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tr-TR" dirty="0"/>
              <a:t>Proje nedir? Ar-Ge nedir? Proje niçin gereklidir, nasıl seçilir? Bilimsel proje hazırlama ve</a:t>
            </a:r>
          </a:p>
          <a:p>
            <a:pPr marL="109728" indent="0">
              <a:buNone/>
            </a:pPr>
            <a:r>
              <a:rPr lang="tr-TR" dirty="0"/>
              <a:t>sunum esasları, Proje iş-zaman planının oluşturulması, Proje örnekleri (</a:t>
            </a:r>
            <a:r>
              <a:rPr lang="tr-TR" dirty="0" err="1"/>
              <a:t>Tübitak</a:t>
            </a:r>
            <a:r>
              <a:rPr lang="tr-TR" dirty="0"/>
              <a:t>, </a:t>
            </a:r>
            <a:r>
              <a:rPr lang="tr-TR" dirty="0" err="1"/>
              <a:t>Kosgeb</a:t>
            </a:r>
            <a:r>
              <a:rPr lang="tr-TR" dirty="0"/>
              <a:t>, San</a:t>
            </a:r>
          </a:p>
          <a:p>
            <a:pPr marL="109728" indent="0">
              <a:buNone/>
            </a:pPr>
            <a:r>
              <a:rPr lang="tr-TR" dirty="0"/>
              <a:t>Tez gibi sanayi projeleri ile bilimsel projeler), Projede program ve plan kavramları, Proje ara</a:t>
            </a:r>
          </a:p>
          <a:p>
            <a:pPr marL="109728" indent="0">
              <a:buNone/>
            </a:pPr>
            <a:r>
              <a:rPr lang="tr-TR" dirty="0"/>
              <a:t>dönem ve sonuç raporlarının hazırlanması.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120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482 Proje Hazırlama Teknikleri (2-0) 2</a:t>
            </a:r>
          </a:p>
        </p:txBody>
      </p:sp>
    </p:spTree>
    <p:extLst>
      <p:ext uri="{BB962C8B-B14F-4D97-AF65-F5344CB8AC3E}">
        <p14:creationId xmlns:p14="http://schemas.microsoft.com/office/powerpoint/2010/main" val="374449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r>
              <a:rPr lang="tr-TR" dirty="0"/>
              <a:t>İktisadi mal ve hizmetler, iktisadi faaliyetler, girişimcilik ve diğer kavramlar, İşletme</a:t>
            </a:r>
          </a:p>
          <a:p>
            <a:pPr marL="109728" indent="0">
              <a:buNone/>
            </a:pPr>
            <a:r>
              <a:rPr lang="tr-TR" dirty="0"/>
              <a:t>kavramı, işletmenin genel ve özel amaçları, İşletmeciliğin ve işletme yönetiminin gelişimi,</a:t>
            </a:r>
          </a:p>
          <a:p>
            <a:pPr marL="109728" indent="0">
              <a:buNone/>
            </a:pPr>
            <a:r>
              <a:rPr lang="tr-TR" dirty="0"/>
              <a:t>İşletmenin sistem olarak incelenmesi, İşletmelerin sınıflandırılması ve hukuki yapıları,</a:t>
            </a:r>
          </a:p>
          <a:p>
            <a:pPr marL="109728" indent="0">
              <a:buNone/>
            </a:pPr>
            <a:r>
              <a:rPr lang="tr-TR" dirty="0"/>
              <a:t>İşletmelerin kuruluşu ve kapasite belirlenmesi, Yönetim kavramı ve yönetimin süreç, bilim,</a:t>
            </a:r>
          </a:p>
          <a:p>
            <a:pPr marL="109728" indent="0">
              <a:buNone/>
            </a:pPr>
            <a:r>
              <a:rPr lang="tr-TR" dirty="0"/>
              <a:t>sanat ve meslek boyutu, Yönetim fonksiyonları (planlama, örgütleme, yürütme, koordinasyon,</a:t>
            </a:r>
          </a:p>
          <a:p>
            <a:pPr marL="109728" indent="0">
              <a:buNone/>
            </a:pPr>
            <a:r>
              <a:rPr lang="tr-TR" dirty="0"/>
              <a:t>kontrol), Pazarlama kavramı, anlayışları ve fonksiyonları, Üretim kavramı, üretim sistemleri</a:t>
            </a:r>
          </a:p>
          <a:p>
            <a:pPr marL="109728" indent="0">
              <a:buNone/>
            </a:pPr>
            <a:r>
              <a:rPr lang="tr-TR" dirty="0"/>
              <a:t>ve yönetimi, Finans kavramı, türleri, kaynakları, finansal tablolar, İşletmelerde insan</a:t>
            </a:r>
          </a:p>
          <a:p>
            <a:pPr marL="109728" indent="0">
              <a:buNone/>
            </a:pPr>
            <a:r>
              <a:rPr lang="tr-TR" dirty="0"/>
              <a:t>kaynakları yönetimi, İşletmelerde Ar-Ge, halkla ilişkiler ve muhasebe.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121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484 İşletme Organizasyonu (2-0)</a:t>
            </a:r>
          </a:p>
        </p:txBody>
      </p:sp>
    </p:spTree>
    <p:extLst>
      <p:ext uri="{BB962C8B-B14F-4D97-AF65-F5344CB8AC3E}">
        <p14:creationId xmlns:p14="http://schemas.microsoft.com/office/powerpoint/2010/main" val="180640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tr-TR" dirty="0"/>
              <a:t>Endüstri ilişkilerinin tarihçesi, Endüstri devrimi ve nedenleri, Endüstri ilişkilerinde kuram ve</a:t>
            </a:r>
          </a:p>
          <a:p>
            <a:pPr marL="109728" indent="0">
              <a:buNone/>
            </a:pPr>
            <a:r>
              <a:rPr lang="tr-TR" dirty="0"/>
              <a:t>araştırma, İşçi-işveren ilişkileri sistemi (iş piyasaları, emek, istihdam, işsizlik, ücretler,</a:t>
            </a:r>
          </a:p>
          <a:p>
            <a:pPr marL="109728" indent="0">
              <a:buNone/>
            </a:pPr>
            <a:r>
              <a:rPr lang="tr-TR" dirty="0"/>
              <a:t>işgücünün verimliliği), işçi-işveren ilişkileri sisteminde taraflar (devlet, işverenler, sendikalar,</a:t>
            </a:r>
          </a:p>
          <a:p>
            <a:pPr marL="109728" indent="0">
              <a:buNone/>
            </a:pPr>
            <a:r>
              <a:rPr lang="tr-TR" dirty="0"/>
              <a:t>sendika çeşitleri), Endüstriyel demokrasi ve birleşmeler (seçimler, temsil yetkisi, firma</a:t>
            </a:r>
          </a:p>
          <a:p>
            <a:pPr marL="109728" indent="0">
              <a:buNone/>
            </a:pPr>
            <a:r>
              <a:rPr lang="tr-TR" dirty="0"/>
              <a:t>evlilikleri), Endüstri ilişkilerinin boyutları, Küreselleşme ve endüstri ilişkileri, Yeni </a:t>
            </a:r>
            <a:r>
              <a:rPr lang="tr-TR" dirty="0" smtClean="0"/>
              <a:t>endüstri ilişkileri </a:t>
            </a:r>
            <a:r>
              <a:rPr lang="tr-TR" dirty="0"/>
              <a:t>(istihdam ilişkisi ve güç kullanımı), İşverenler ve yönetim, Teknolojik (</a:t>
            </a:r>
            <a:r>
              <a:rPr lang="tr-TR" dirty="0" smtClean="0"/>
              <a:t>otomasyon) ve </a:t>
            </a:r>
            <a:r>
              <a:rPr lang="tr-TR" dirty="0"/>
              <a:t>finansal (bütçeleme) gelişmeler, Sivil toplum kuruluşları, Küreselleşme ve küresel</a:t>
            </a:r>
          </a:p>
          <a:p>
            <a:pPr marL="109728" indent="0">
              <a:buNone/>
            </a:pPr>
            <a:r>
              <a:rPr lang="tr-TR" dirty="0"/>
              <a:t>kuruluşlar.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122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MSE 486 Endüstri İlişkileri (2-0)</a:t>
            </a:r>
          </a:p>
        </p:txBody>
      </p:sp>
    </p:spTree>
    <p:extLst>
      <p:ext uri="{BB962C8B-B14F-4D97-AF65-F5344CB8AC3E}">
        <p14:creationId xmlns:p14="http://schemas.microsoft.com/office/powerpoint/2010/main" val="28404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tr-TR" dirty="0"/>
              <a:t>Teknoloji ve ilgili kavramların açıklanması, Teknolojinin sınıflandırılması, Yönetim </a:t>
            </a:r>
            <a:r>
              <a:rPr lang="tr-TR" dirty="0" smtClean="0"/>
              <a:t>ve teknoloji </a:t>
            </a:r>
            <a:r>
              <a:rPr lang="tr-TR" dirty="0"/>
              <a:t>yönetimi, Teknoloji/ürün ömür döngüleri, Yenilik ve ilgili </a:t>
            </a:r>
            <a:r>
              <a:rPr lang="tr-TR" dirty="0" smtClean="0"/>
              <a:t>kavramların açıklanması, Yeniliğin </a:t>
            </a:r>
            <a:r>
              <a:rPr lang="tr-TR" dirty="0"/>
              <a:t>sınıflandırılması, Yenilik yönetimi, Teknoloji ve yenilik ilişkisi, </a:t>
            </a:r>
            <a:r>
              <a:rPr lang="tr-TR" dirty="0" err="1"/>
              <a:t>İnovasyon</a:t>
            </a:r>
            <a:r>
              <a:rPr lang="tr-TR" dirty="0"/>
              <a:t> ve</a:t>
            </a:r>
          </a:p>
          <a:p>
            <a:pPr marL="109728" indent="0">
              <a:buNone/>
            </a:pPr>
            <a:r>
              <a:rPr lang="tr-TR" dirty="0"/>
              <a:t>yenilik ilişkisi, Yenilik faktörleri; ekonomik, teknolojik, </a:t>
            </a:r>
            <a:r>
              <a:rPr lang="tr-TR" dirty="0" err="1"/>
              <a:t>sosyo</a:t>
            </a:r>
            <a:r>
              <a:rPr lang="tr-TR" dirty="0"/>
              <a:t>-kültürel, hukuki – politik ve</a:t>
            </a:r>
          </a:p>
          <a:p>
            <a:pPr marL="109728" indent="0">
              <a:buNone/>
            </a:pPr>
            <a:r>
              <a:rPr lang="tr-TR" dirty="0"/>
              <a:t>doğal faktörler, Yenilik türleri; ürün ve hizmet yeniliği, süreç yeniliği, örgütsel yenilik, iş</a:t>
            </a:r>
          </a:p>
          <a:p>
            <a:pPr marL="109728" indent="0">
              <a:buNone/>
            </a:pPr>
            <a:r>
              <a:rPr lang="tr-TR" dirty="0"/>
              <a:t>modeli yeniliği, strateji yeniliği, Yenilikçi düşünme teknikleri; beyin fırtınası, yanal düşünme,</a:t>
            </a:r>
          </a:p>
          <a:p>
            <a:pPr marL="109728" indent="0">
              <a:buNone/>
            </a:pPr>
            <a:r>
              <a:rPr lang="tr-TR" dirty="0"/>
              <a:t>ikili çağrıştırma, morfolojik analiz, Teknoloji ve yenilik için rekabet stratejileri, Teknoloji</a:t>
            </a:r>
          </a:p>
          <a:p>
            <a:pPr marL="109728" indent="0">
              <a:buNone/>
            </a:pPr>
            <a:r>
              <a:rPr lang="tr-TR" dirty="0"/>
              <a:t>planlama ve yöntemleri, Teknoloji öngörüsü ve yöntemleri, Teknoloji yol </a:t>
            </a:r>
            <a:r>
              <a:rPr lang="tr-TR" dirty="0" smtClean="0"/>
              <a:t>haritaları</a:t>
            </a:r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123</a:t>
            </a:fld>
            <a:endParaRPr lang="en-US"/>
          </a:p>
        </p:txBody>
      </p:sp>
      <p:sp>
        <p:nvSpPr>
          <p:cNvPr id="4" name="Başlık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MSE 488 Teknoloji ve Yenilik Yönetimi (2-0) 2</a:t>
            </a:r>
          </a:p>
        </p:txBody>
      </p:sp>
    </p:spTree>
    <p:extLst>
      <p:ext uri="{BB962C8B-B14F-4D97-AF65-F5344CB8AC3E}">
        <p14:creationId xmlns:p14="http://schemas.microsoft.com/office/powerpoint/2010/main" val="73227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yagram 4"/>
          <p:cNvGraphicFramePr/>
          <p:nvPr/>
        </p:nvGraphicFramePr>
        <p:xfrm>
          <a:off x="457200" y="274638"/>
          <a:ext cx="8507288" cy="4522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İçerik Yer Tutucusu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00A25-0DAB-47B3-8D9E-60954013E1C2}" type="slidenum">
              <a:rPr lang="en-US" smtClean="0"/>
              <a:t>124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7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alabalık">
  <a:themeElements>
    <a:clrScheme name="Kalabalı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labalı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Kalabalı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5948</TotalTime>
  <Words>10466</Words>
  <Application>Microsoft Office PowerPoint</Application>
  <PresentationFormat>Ekran Gösterisi (4:3)</PresentationFormat>
  <Paragraphs>1956</Paragraphs>
  <Slides>124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124</vt:i4>
      </vt:variant>
    </vt:vector>
  </HeadingPairs>
  <TitlesOfParts>
    <vt:vector size="125" baseType="lpstr">
      <vt:lpstr>Kalabalık</vt:lpstr>
      <vt:lpstr>Malzeme Bilimi Ve Mühendisliği Bölümü Seçmeli Dersler Sunumu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MALZEME TEKNOLOJİLERİ GRUBU </vt:lpstr>
      <vt:lpstr>PowerPoint Sunusu</vt:lpstr>
      <vt:lpstr>ÜRETİM VE ANALİZ TEKNOLOJİLERİ GRUBU </vt:lpstr>
      <vt:lpstr>ÜRETİM VE ANALİZ TEKNOLOJİLERİ GRUBU</vt:lpstr>
      <vt:lpstr>MERMER VE DOĞALTAŞ TEKNOLOJİLERİ GRUBU</vt:lpstr>
      <vt:lpstr>PowerPoint Sunusu</vt:lpstr>
      <vt:lpstr>PowerPoint Sunusu</vt:lpstr>
      <vt:lpstr>5. Yarıyıl Seçmeli Ders Grupları</vt:lpstr>
      <vt:lpstr>MALZEME TEKNOLOJİLERİ GRUBU</vt:lpstr>
      <vt:lpstr>MSE 321 Demir Esaslı Metal Malzemeler (2-0) 2</vt:lpstr>
      <vt:lpstr>MSE 323 Demir Dışı Metal Malzemeler (2-0) 2</vt:lpstr>
      <vt:lpstr>MSE 325 Seramik Malzeme Teknolojisi (2-0) 2</vt:lpstr>
      <vt:lpstr>MSE 327 Kompozit Malzeme Teknolojisi (2-0) 2</vt:lpstr>
      <vt:lpstr>MSE 329 Refrakter Malzeme Teknolojisi (2-0) 2</vt:lpstr>
      <vt:lpstr>MSE 331 Cam Bilimi ve Teknolojisi (2-0) 2</vt:lpstr>
      <vt:lpstr>MSE 333 Nano Malzeme Teknolojisi (2-0) 2</vt:lpstr>
      <vt:lpstr>ÜRETİM VE ANALİZ TEKNOLOJİLERİ GRUBU</vt:lpstr>
      <vt:lpstr>MSE 341 Döküm Teknolojileri (2-0)</vt:lpstr>
      <vt:lpstr>MSE343 İleri Döküm Teknolojileri (2-0)</vt:lpstr>
      <vt:lpstr>MSE 345 Döküm Simülasyonu (2-0) 2</vt:lpstr>
      <vt:lpstr>MSE 347 Kaynak Teknolojileri (2-0) 2</vt:lpstr>
      <vt:lpstr>MSE 349 Seramik Malzeme Üretim Teknolojileri (2-0) 2</vt:lpstr>
      <vt:lpstr>MSE 351 Kompozit Malzeme Üretim Teknolojileri (2-0) 2</vt:lpstr>
      <vt:lpstr>MSE 353 Polimer İşleme Teknolojisi (2-0) 2</vt:lpstr>
      <vt:lpstr>MSE 355 Endüstriyel Fırınlar (2-0)</vt:lpstr>
      <vt:lpstr>MSE 357 Talaşlı Üretim Teknolojileri (2-0) 2</vt:lpstr>
      <vt:lpstr>MSE 359 Bilgisayar Destekli Üretim (CAM) (2-0) 2</vt:lpstr>
      <vt:lpstr>MERMER VE DOĞALTAŞ TEKNOLOJİLERİ GRUBU</vt:lpstr>
      <vt:lpstr>MSE 361 Mineraloji (2-0) 2 </vt:lpstr>
      <vt:lpstr>MSE 363 Petrografi (2-0) 2</vt:lpstr>
      <vt:lpstr>MSE 365 Mermer Teknolojisi (2-0) 2</vt:lpstr>
      <vt:lpstr>MSE 367 Mermer Ocak İşletmeciliği (2-0) 2</vt:lpstr>
      <vt:lpstr>MSE 369 Lojistik İlkeleri (2-0) 2</vt:lpstr>
      <vt:lpstr>GİRİŞİMCİ MÜHENDİSLİK GRUBU</vt:lpstr>
      <vt:lpstr>MSE 381 Girişimcilik (2-0) 2</vt:lpstr>
      <vt:lpstr>MSE 383 Etkili İletişim Becerileri (2-0) 2</vt:lpstr>
      <vt:lpstr>MSE 385 Üretim Planlama (2-0) 2</vt:lpstr>
      <vt:lpstr>MSE 387 Mühendislik Ekonomisi (2-0) 2</vt:lpstr>
      <vt:lpstr>BÖLÜM DIŞI SEÇMELİ DERSLER GRUBU</vt:lpstr>
      <vt:lpstr>MCTE 316 WEB TASARIMI (2-0) 2</vt:lpstr>
      <vt:lpstr>MCTE 408 Yapay Zeka (2-0) 2</vt:lpstr>
      <vt:lpstr>MCTE 416 Bulanık Mantık (2-0) 2</vt:lpstr>
      <vt:lpstr>MNFE 428 Kırılma Mekaniğine Giriş (2-0) 2</vt:lpstr>
      <vt:lpstr>MNFE 335 Sonlu Elemanlar Metodu (2 0) 2</vt:lpstr>
      <vt:lpstr>6. Yarıyıl Seçmeli Ders Grupları</vt:lpstr>
      <vt:lpstr>MALZEME TEKNOLOJİLERİ GRUBU</vt:lpstr>
      <vt:lpstr>MSE 322 Demir Esaslı Metal Malzeme Teknolojilerinde Yeni Gelişmeler (2-0) 2</vt:lpstr>
      <vt:lpstr>MSE 324 Özel Çelikler (2-0) 2</vt:lpstr>
      <vt:lpstr>MSE 326 İleri Teknoloji Seramikleri (2-0) 2</vt:lpstr>
      <vt:lpstr>MSE 328 Toz Metalurjisi (2-0) 2</vt:lpstr>
      <vt:lpstr>MSE 330 Polimer Malzeme Teknolojisi (2-0) 2</vt:lpstr>
      <vt:lpstr>MSE332 Elektriksel Malzeme Teknojileri (2-0) 2</vt:lpstr>
      <vt:lpstr>MSE 334 Otomotiv Malzemeleri Teknolojisi (2-0)</vt:lpstr>
      <vt:lpstr>ÜRETİM VE ANALİZ TEKNOLOJİLERİ GRUBU </vt:lpstr>
      <vt:lpstr>MSE 342 Cevher Hazırlama (2-0)</vt:lpstr>
      <vt:lpstr>MSE 344 Demir Esaslı Malzemelerin Döküm Teknolojileri (2-0) 2</vt:lpstr>
      <vt:lpstr>MSE 346 Demir Dışı Malzemelerin Döküm Teknolojileri (2-0) 2</vt:lpstr>
      <vt:lpstr>MSE 348 Demir Esaslı Malzemelerin Kaynak Teknolojileri (2-0) 2</vt:lpstr>
      <vt:lpstr>MSE 350 Demir Dışı Malzemelerin Kaynak Teknolojileri (2-0) 2</vt:lpstr>
      <vt:lpstr>MSE 352 Kaynak Testleri (2-0) 2</vt:lpstr>
      <vt:lpstr>MSE 354 X-Işınları Analizi (2-0) 2</vt:lpstr>
      <vt:lpstr>MSE 356 Termal Analiz (2-0) 2</vt:lpstr>
      <vt:lpstr>MSE 358 Tahribatsız Malzeme Muayenesi (2-0) 2</vt:lpstr>
      <vt:lpstr>MSE 360 Malzeme Hasar Analizi (2-0)</vt:lpstr>
      <vt:lpstr>MERMER VE DOĞALTAŞ TEKNOLOJİLERİ GRUBU</vt:lpstr>
      <vt:lpstr>MSE 362 Doğaltaş Teknolojisi (2-0) 2</vt:lpstr>
      <vt:lpstr>MSE 364 Doğaltaş İşletmeciliği (2-0) 2</vt:lpstr>
      <vt:lpstr>MSE 366 Mermer Üretim Yöntemleri (2-0) 2</vt:lpstr>
      <vt:lpstr>MSE 368 Mermer Proses Makineleri (2-0) 2</vt:lpstr>
      <vt:lpstr>MSE 370 Küresel Lojistik Yönetimi (2-0) 2</vt:lpstr>
      <vt:lpstr>GİRİŞİMCİ MÜHENDİSLİK GRUBU</vt:lpstr>
      <vt:lpstr>MSE 382 Bilimsel Araştırma Teknikleri</vt:lpstr>
      <vt:lpstr>MSE 384 İnsan Kaynakları Yönetimi (2-0) 2 </vt:lpstr>
      <vt:lpstr>MSE 386 Malzeme Biliminde Mesleki İngilizce (2-0) 2</vt:lpstr>
      <vt:lpstr>MSE 388 Mühendislikte Araştırma Geliştirme (2-0) 2</vt:lpstr>
      <vt:lpstr>BÖLÜM DIŞI SEÇMELİ DERSLER GRUBU</vt:lpstr>
      <vt:lpstr>MNFE 321 İmalat İçin Tasarım (2-0) 2</vt:lpstr>
      <vt:lpstr>MNFE 342 Triboloji (2-0) 2</vt:lpstr>
      <vt:lpstr>MNFE 315 Esnek Üretim Sistemleri (2-0) 2</vt:lpstr>
      <vt:lpstr>MCTE 432 Yapay Sinir Ağları (2-0) 2</vt:lpstr>
      <vt:lpstr>MCTE 325 Simülasyon Tekniği (2-0) 2</vt:lpstr>
      <vt:lpstr>8. Yarıyıl Seçmeli Ders Grupları</vt:lpstr>
      <vt:lpstr>MALZEME TEKNOLOJİLERİ GRUBU</vt:lpstr>
      <vt:lpstr>MSE 422 Biyo Malzeme Teknolojisi (2-0) 2</vt:lpstr>
      <vt:lpstr>MSE 424 Süper Alaşımlar (2-0) 2</vt:lpstr>
      <vt:lpstr>MSE 426 Havacılık Malzemeleri (2-0) 2</vt:lpstr>
      <vt:lpstr>MSE 428 Yüksek Sıcaklık Malzemeleri (2-0) 2</vt:lpstr>
      <vt:lpstr>MSE 430 Malzeme Geri Kazanımı (2-0) 2</vt:lpstr>
      <vt:lpstr>MSE 432 Bor Teknolojisi (2-0) 2</vt:lpstr>
      <vt:lpstr>MSE 434 Spor Malzemeleri Teknolojisi (2-0) 2</vt:lpstr>
      <vt:lpstr>ÜRETİM VE ANALİZ TEKNOLOJİLERİ GRUBU</vt:lpstr>
      <vt:lpstr>MSE 442 Isıl İşlem Teknolojisi (2-0) 2</vt:lpstr>
      <vt:lpstr>MSE 444 Bakım Teknolojisi (2-0) 2</vt:lpstr>
      <vt:lpstr>MSE 446 Sıvı Metal İşlem Teknolojisi (2-0) 2</vt:lpstr>
      <vt:lpstr>MSE 448 Polimer Malzemelerin Kaynağı (2-0) 2</vt:lpstr>
      <vt:lpstr>MSE 450 Ölçme Sistemleri ve Teknolojisi (2-0) 2</vt:lpstr>
      <vt:lpstr>MSE 452 Malzemede Mekanik Titreşimler Analizi (2-0) 2</vt:lpstr>
      <vt:lpstr>MSE 454 Korozyon (2-0) 2</vt:lpstr>
      <vt:lpstr>MSE 456 Yüzey İşlemleri (2-0) 2</vt:lpstr>
      <vt:lpstr>MSE 458 Malzemelerde Yorulma (2-0) 2</vt:lpstr>
      <vt:lpstr>MSE 460 Transport Tekniği (2-0) 2</vt:lpstr>
      <vt:lpstr>MERMER VE DOĞALTAŞ TEKNOLOJİLERİ GRUBU</vt:lpstr>
      <vt:lpstr>MSE 462 Mermer Atıklarının Değerlendirilmesi (2-0) 2</vt:lpstr>
      <vt:lpstr>MSE 464 Mermer İşleme Teknolojisi (2-0) 2</vt:lpstr>
      <vt:lpstr>MSE 466 Mermer Ocak Projelendirme (2-0) 2</vt:lpstr>
      <vt:lpstr>MSE 468 Mermer Tasarımı (2-0) 2</vt:lpstr>
      <vt:lpstr>MSE 470 Tedarik Zinciri Yönetimi (2-0) 2</vt:lpstr>
      <vt:lpstr>GİRİŞİMCİ MÜHENDİSLİK GRUBU</vt:lpstr>
      <vt:lpstr>MSE 482 Proje Hazırlama Teknikleri (2-0) 2</vt:lpstr>
      <vt:lpstr>MSE 484 İşletme Organizasyonu (2-0)</vt:lpstr>
      <vt:lpstr>MSE 486 Endüstri İlişkileri (2-0)</vt:lpstr>
      <vt:lpstr>MSE 488 Teknoloji ve Yenilik Yönetimi (2-0) 2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Aln Nitrür Kaplamalar</dc:title>
  <dc:creator>INFLEXIBLE</dc:creator>
  <cp:lastModifiedBy>GÜLÇİN</cp:lastModifiedBy>
  <cp:revision>235</cp:revision>
  <dcterms:created xsi:type="dcterms:W3CDTF">2013-01-02T06:02:31Z</dcterms:created>
  <dcterms:modified xsi:type="dcterms:W3CDTF">2015-04-02T12:18:50Z</dcterms:modified>
</cp:coreProperties>
</file>