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5" r:id="rId1"/>
    <p:sldMasterId id="2147483707" r:id="rId2"/>
  </p:sldMasterIdLst>
  <p:notesMasterIdLst>
    <p:notesMasterId r:id="rId17"/>
  </p:notesMasterIdLst>
  <p:handoutMasterIdLst>
    <p:handoutMasterId r:id="rId18"/>
  </p:handoutMasterIdLst>
  <p:sldIdLst>
    <p:sldId id="808" r:id="rId3"/>
    <p:sldId id="1023" r:id="rId4"/>
    <p:sldId id="1025" r:id="rId5"/>
    <p:sldId id="1026" r:id="rId6"/>
    <p:sldId id="1027" r:id="rId7"/>
    <p:sldId id="1028" r:id="rId8"/>
    <p:sldId id="1029" r:id="rId9"/>
    <p:sldId id="1030" r:id="rId10"/>
    <p:sldId id="1031" r:id="rId11"/>
    <p:sldId id="1034" r:id="rId12"/>
    <p:sldId id="1035" r:id="rId13"/>
    <p:sldId id="1036" r:id="rId14"/>
    <p:sldId id="1032" r:id="rId15"/>
    <p:sldId id="1033" r:id="rId16"/>
  </p:sldIdLst>
  <p:sldSz cx="9144000" cy="6858000" type="screen4x3"/>
  <p:notesSz cx="6669088" cy="9926638"/>
  <p:defaultTextStyle>
    <a:defPPr>
      <a:defRPr lang="tr-TR"/>
    </a:defPPr>
    <a:lvl1pPr algn="l" rtl="0" fontAlgn="base">
      <a:spcBef>
        <a:spcPct val="0"/>
      </a:spcBef>
      <a:spcAft>
        <a:spcPct val="0"/>
      </a:spcAft>
      <a:defRPr sz="900" b="1" kern="1200">
        <a:solidFill>
          <a:srgbClr val="800000"/>
        </a:solidFill>
        <a:latin typeface="Arial" charset="0"/>
        <a:ea typeface="+mn-ea"/>
        <a:cs typeface="Arial" charset="0"/>
      </a:defRPr>
    </a:lvl1pPr>
    <a:lvl2pPr marL="457200" algn="l" rtl="0" fontAlgn="base">
      <a:spcBef>
        <a:spcPct val="0"/>
      </a:spcBef>
      <a:spcAft>
        <a:spcPct val="0"/>
      </a:spcAft>
      <a:defRPr sz="900" b="1" kern="1200">
        <a:solidFill>
          <a:srgbClr val="800000"/>
        </a:solidFill>
        <a:latin typeface="Arial" charset="0"/>
        <a:ea typeface="+mn-ea"/>
        <a:cs typeface="Arial" charset="0"/>
      </a:defRPr>
    </a:lvl2pPr>
    <a:lvl3pPr marL="914400" algn="l" rtl="0" fontAlgn="base">
      <a:spcBef>
        <a:spcPct val="0"/>
      </a:spcBef>
      <a:spcAft>
        <a:spcPct val="0"/>
      </a:spcAft>
      <a:defRPr sz="900" b="1" kern="1200">
        <a:solidFill>
          <a:srgbClr val="800000"/>
        </a:solidFill>
        <a:latin typeface="Arial" charset="0"/>
        <a:ea typeface="+mn-ea"/>
        <a:cs typeface="Arial" charset="0"/>
      </a:defRPr>
    </a:lvl3pPr>
    <a:lvl4pPr marL="1371600" algn="l" rtl="0" fontAlgn="base">
      <a:spcBef>
        <a:spcPct val="0"/>
      </a:spcBef>
      <a:spcAft>
        <a:spcPct val="0"/>
      </a:spcAft>
      <a:defRPr sz="900" b="1" kern="1200">
        <a:solidFill>
          <a:srgbClr val="800000"/>
        </a:solidFill>
        <a:latin typeface="Arial" charset="0"/>
        <a:ea typeface="+mn-ea"/>
        <a:cs typeface="Arial" charset="0"/>
      </a:defRPr>
    </a:lvl4pPr>
    <a:lvl5pPr marL="1828800" algn="l" rtl="0" fontAlgn="base">
      <a:spcBef>
        <a:spcPct val="0"/>
      </a:spcBef>
      <a:spcAft>
        <a:spcPct val="0"/>
      </a:spcAft>
      <a:defRPr sz="900" b="1" kern="1200">
        <a:solidFill>
          <a:srgbClr val="800000"/>
        </a:solidFill>
        <a:latin typeface="Arial" charset="0"/>
        <a:ea typeface="+mn-ea"/>
        <a:cs typeface="Arial" charset="0"/>
      </a:defRPr>
    </a:lvl5pPr>
    <a:lvl6pPr marL="2286000" algn="l" defTabSz="914400" rtl="0" eaLnBrk="1" latinLnBrk="0" hangingPunct="1">
      <a:defRPr sz="900" b="1" kern="1200">
        <a:solidFill>
          <a:srgbClr val="800000"/>
        </a:solidFill>
        <a:latin typeface="Arial" charset="0"/>
        <a:ea typeface="+mn-ea"/>
        <a:cs typeface="Arial" charset="0"/>
      </a:defRPr>
    </a:lvl6pPr>
    <a:lvl7pPr marL="2743200" algn="l" defTabSz="914400" rtl="0" eaLnBrk="1" latinLnBrk="0" hangingPunct="1">
      <a:defRPr sz="900" b="1" kern="1200">
        <a:solidFill>
          <a:srgbClr val="800000"/>
        </a:solidFill>
        <a:latin typeface="Arial" charset="0"/>
        <a:ea typeface="+mn-ea"/>
        <a:cs typeface="Arial" charset="0"/>
      </a:defRPr>
    </a:lvl7pPr>
    <a:lvl8pPr marL="3200400" algn="l" defTabSz="914400" rtl="0" eaLnBrk="1" latinLnBrk="0" hangingPunct="1">
      <a:defRPr sz="900" b="1" kern="1200">
        <a:solidFill>
          <a:srgbClr val="800000"/>
        </a:solidFill>
        <a:latin typeface="Arial" charset="0"/>
        <a:ea typeface="+mn-ea"/>
        <a:cs typeface="Arial" charset="0"/>
      </a:defRPr>
    </a:lvl8pPr>
    <a:lvl9pPr marL="3657600" algn="l" defTabSz="914400" rtl="0" eaLnBrk="1" latinLnBrk="0" hangingPunct="1">
      <a:defRPr sz="900" b="1" kern="1200">
        <a:solidFill>
          <a:srgbClr val="800000"/>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0099"/>
    <a:srgbClr val="003300"/>
    <a:srgbClr val="800000"/>
    <a:srgbClr val="996600"/>
    <a:srgbClr val="FF0066"/>
    <a:srgbClr val="336600"/>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66" d="100"/>
          <a:sy n="66" d="100"/>
        </p:scale>
        <p:origin x="-246" y="-1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defRPr>
            </a:lvl1pPr>
          </a:lstStyle>
          <a:p>
            <a:endParaRPr lang="en-US"/>
          </a:p>
        </p:txBody>
      </p:sp>
      <p:sp>
        <p:nvSpPr>
          <p:cNvPr id="111619" name="Rectangle 3"/>
          <p:cNvSpPr>
            <a:spLocks noGrp="1" noChangeArrowheads="1"/>
          </p:cNvSpPr>
          <p:nvPr>
            <p:ph type="dt" sz="quarter" idx="1"/>
          </p:nvPr>
        </p:nvSpPr>
        <p:spPr bwMode="auto">
          <a:xfrm>
            <a:off x="377825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fld id="{D77A265B-C0DB-423B-89E2-CEB635C289B8}" type="datetime1">
              <a:rPr lang="tr-TR"/>
              <a:pPr/>
              <a:t>09.11.2012</a:t>
            </a:fld>
            <a:endParaRPr lang="tr-TR"/>
          </a:p>
        </p:txBody>
      </p:sp>
      <p:sp>
        <p:nvSpPr>
          <p:cNvPr id="111620" name="Rectangle 4"/>
          <p:cNvSpPr>
            <a:spLocks noGrp="1" noChangeArrowheads="1"/>
          </p:cNvSpPr>
          <p:nvPr>
            <p:ph type="ftr" sz="quarter" idx="2"/>
          </p:nvPr>
        </p:nvSpPr>
        <p:spPr bwMode="auto">
          <a:xfrm>
            <a:off x="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defRPr>
            </a:lvl1pPr>
          </a:lstStyle>
          <a:p>
            <a:endParaRPr lang="en-US"/>
          </a:p>
        </p:txBody>
      </p:sp>
      <p:sp>
        <p:nvSpPr>
          <p:cNvPr id="111621" name="Rectangle 5"/>
          <p:cNvSpPr>
            <a:spLocks noGrp="1" noChangeArrowheads="1"/>
          </p:cNvSpPr>
          <p:nvPr>
            <p:ph type="sldNum" sz="quarter" idx="3"/>
          </p:nvPr>
        </p:nvSpPr>
        <p:spPr bwMode="auto">
          <a:xfrm>
            <a:off x="377825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6C7D396C-450B-4B00-B526-19D6A35A10BD}" type="slidenum">
              <a:rPr lang="tr-TR"/>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defRPr>
            </a:lvl1pPr>
          </a:lstStyle>
          <a:p>
            <a:endParaRPr lang="en-US"/>
          </a:p>
        </p:txBody>
      </p:sp>
      <p:sp>
        <p:nvSpPr>
          <p:cNvPr id="109571" name="Rectangle 3"/>
          <p:cNvSpPr>
            <a:spLocks noGrp="1" noChangeArrowheads="1"/>
          </p:cNvSpPr>
          <p:nvPr>
            <p:ph type="dt" idx="1"/>
          </p:nvPr>
        </p:nvSpPr>
        <p:spPr bwMode="auto">
          <a:xfrm>
            <a:off x="377825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fld id="{E48B824F-4EBA-47AF-8E2A-46B7EE364AE9}" type="datetime1">
              <a:rPr lang="tr-TR"/>
              <a:pPr/>
              <a:t>09.11.2012</a:t>
            </a:fld>
            <a:endParaRPr lang="tr-TR"/>
          </a:p>
        </p:txBody>
      </p:sp>
      <p:sp>
        <p:nvSpPr>
          <p:cNvPr id="16388" name="Rectangle 4"/>
          <p:cNvSpPr>
            <a:spLocks noGrp="1" noRot="1" noChangeAspect="1" noChangeArrowheads="1" noTextEdit="1"/>
          </p:cNvSpPr>
          <p:nvPr>
            <p:ph type="sldImg" idx="2"/>
          </p:nvPr>
        </p:nvSpPr>
        <p:spPr bwMode="auto">
          <a:xfrm>
            <a:off x="852488" y="744538"/>
            <a:ext cx="4964112" cy="3722687"/>
          </a:xfrm>
          <a:prstGeom prst="rect">
            <a:avLst/>
          </a:prstGeom>
          <a:noFill/>
          <a:ln w="9525">
            <a:solidFill>
              <a:srgbClr val="000000"/>
            </a:solidFill>
            <a:miter lim="800000"/>
            <a:headEnd/>
            <a:tailEnd/>
          </a:ln>
        </p:spPr>
      </p:sp>
      <p:sp>
        <p:nvSpPr>
          <p:cNvPr id="109573" name="Rectangle 5"/>
          <p:cNvSpPr>
            <a:spLocks noGrp="1" noChangeArrowheads="1"/>
          </p:cNvSpPr>
          <p:nvPr>
            <p:ph type="body" sz="quarter" idx="3"/>
          </p:nvPr>
        </p:nvSpPr>
        <p:spPr bwMode="auto">
          <a:xfrm>
            <a:off x="666750" y="4714875"/>
            <a:ext cx="5335588"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9574" name="Rectangle 6"/>
          <p:cNvSpPr>
            <a:spLocks noGrp="1" noChangeArrowheads="1"/>
          </p:cNvSpPr>
          <p:nvPr>
            <p:ph type="ftr" sz="quarter" idx="4"/>
          </p:nvPr>
        </p:nvSpPr>
        <p:spPr bwMode="auto">
          <a:xfrm>
            <a:off x="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defRPr>
            </a:lvl1pPr>
          </a:lstStyle>
          <a:p>
            <a:endParaRPr lang="en-US"/>
          </a:p>
        </p:txBody>
      </p:sp>
      <p:sp>
        <p:nvSpPr>
          <p:cNvPr id="109575" name="Rectangle 7"/>
          <p:cNvSpPr>
            <a:spLocks noGrp="1" noChangeArrowheads="1"/>
          </p:cNvSpPr>
          <p:nvPr>
            <p:ph type="sldNum" sz="quarter" idx="5"/>
          </p:nvPr>
        </p:nvSpPr>
        <p:spPr bwMode="auto">
          <a:xfrm>
            <a:off x="377825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24C959A3-0E00-4783-9DDA-9A6A734A2A3E}" type="slidenum">
              <a:rPr lang="tr-TR"/>
              <a:pPr/>
              <a:t>‹#›</a:t>
            </a:fld>
            <a:endParaRPr lang="tr-TR"/>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Arial" charset="-94"/>
        <a:cs typeface="Arial" pitchFamily="34" charset="0"/>
      </a:defRPr>
    </a:lvl1pPr>
    <a:lvl2pPr marL="457200" algn="l" rtl="0" eaLnBrk="0" fontAlgn="base" hangingPunct="0">
      <a:spcBef>
        <a:spcPct val="30000"/>
      </a:spcBef>
      <a:spcAft>
        <a:spcPct val="0"/>
      </a:spcAft>
      <a:defRPr sz="1200" kern="1200">
        <a:solidFill>
          <a:schemeClr val="tx1"/>
        </a:solidFill>
        <a:latin typeface="Arial" charset="0"/>
        <a:ea typeface="Arial" charset="-94"/>
        <a:cs typeface="Arial" pitchFamily="34" charset="0"/>
      </a:defRPr>
    </a:lvl2pPr>
    <a:lvl3pPr marL="914400" algn="l" rtl="0" eaLnBrk="0" fontAlgn="base" hangingPunct="0">
      <a:spcBef>
        <a:spcPct val="30000"/>
      </a:spcBef>
      <a:spcAft>
        <a:spcPct val="0"/>
      </a:spcAft>
      <a:defRPr sz="1200" kern="1200">
        <a:solidFill>
          <a:schemeClr val="tx1"/>
        </a:solidFill>
        <a:latin typeface="Arial" charset="0"/>
        <a:ea typeface="Arial" charset="-94"/>
        <a:cs typeface="Arial" pitchFamily="34" charset="0"/>
      </a:defRPr>
    </a:lvl3pPr>
    <a:lvl4pPr marL="1371600" algn="l" rtl="0" eaLnBrk="0" fontAlgn="base" hangingPunct="0">
      <a:spcBef>
        <a:spcPct val="30000"/>
      </a:spcBef>
      <a:spcAft>
        <a:spcPct val="0"/>
      </a:spcAft>
      <a:defRPr sz="1200" kern="1200">
        <a:solidFill>
          <a:schemeClr val="tx1"/>
        </a:solidFill>
        <a:latin typeface="Arial" charset="0"/>
        <a:ea typeface="Arial" charset="-94"/>
        <a:cs typeface="Arial" pitchFamily="34" charset="0"/>
      </a:defRPr>
    </a:lvl4pPr>
    <a:lvl5pPr marL="1828800" algn="l" rtl="0" eaLnBrk="0" fontAlgn="base" hangingPunct="0">
      <a:spcBef>
        <a:spcPct val="30000"/>
      </a:spcBef>
      <a:spcAft>
        <a:spcPct val="0"/>
      </a:spcAft>
      <a:defRPr sz="1200" kern="1200">
        <a:solidFill>
          <a:schemeClr val="tx1"/>
        </a:solidFill>
        <a:latin typeface="Arial" charset="0"/>
        <a:ea typeface="Arial" charset="-94"/>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FCEB9CA0-E410-43D0-91AD-1C13AF509B2A}" type="datetime1">
              <a:rPr lang="tr-TR"/>
              <a:pPr/>
              <a:t>09.11.2012</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F92CDE7C-CCB9-475E-90DD-4F4C611D709B}" type="slidenum">
              <a:rPr lang="tr-T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5C02800D-71DB-469A-B59B-AB7394057372}" type="datetime1">
              <a:rPr lang="tr-TR"/>
              <a:pPr/>
              <a:t>09.11.2012</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3D7A9130-009A-4B4F-B117-B6C2AD3B01C8}"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126CEFED-DDFA-4B59-8D8B-9A44E3F6311D}" type="datetime1">
              <a:rPr lang="tr-TR"/>
              <a:pPr/>
              <a:t>09.11.2012</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F8F9104A-FA84-4F71-B4C0-9418E8D19433}" type="slidenum">
              <a:rPr lang="tr-T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type="title" preserve="1">
  <p:cSld name="Başlık Slaydı">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tr-TR" sz="1800" b="0">
              <a:solidFill>
                <a:schemeClr val="tx1"/>
              </a:solidFill>
              <a:latin typeface="Arial" pitchFamily="34" charset="0"/>
              <a:cs typeface="Arial" pitchFamily="34" charset="0"/>
            </a:endParaRPr>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endParaRPr lang="en-US" sz="1800" b="0">
                <a:solidFill>
                  <a:schemeClr val="tx1"/>
                </a:solidFill>
              </a:endParaRPr>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endParaRPr lang="en-US" sz="1800" b="0">
                <a:solidFill>
                  <a:schemeClr val="tx1"/>
                </a:solidFill>
              </a:endParaRPr>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endParaRPr lang="en-US" sz="1800" b="0">
                <a:solidFill>
                  <a:schemeClr val="tx1"/>
                </a:solidFill>
              </a:endParaRPr>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endParaRPr lang="en-US" sz="1800" b="0">
                <a:solidFill>
                  <a:schemeClr val="tx1"/>
                </a:solidFill>
              </a:endParaRPr>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endParaRPr lang="en-US" sz="1800" b="0">
                <a:solidFill>
                  <a:schemeClr val="tx1"/>
                </a:solidFill>
              </a:endParaRPr>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endParaRPr lang="en-US" sz="1800" b="0">
                <a:solidFill>
                  <a:schemeClr val="tx1"/>
                </a:solidFill>
              </a:endParaRPr>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endParaRPr lang="en-US" sz="1800" b="0">
                <a:solidFill>
                  <a:schemeClr val="tx1"/>
                </a:solidFill>
              </a:endParaRPr>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endParaRPr lang="en-US" sz="1800" b="0">
                <a:solidFill>
                  <a:schemeClr val="tx1"/>
                </a:solidFill>
              </a:endParaRPr>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endParaRPr lang="en-US" sz="1800" b="0">
                <a:solidFill>
                  <a:schemeClr val="tx1"/>
                </a:solidFill>
              </a:endParaRPr>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endParaRPr lang="en-US" sz="1800" b="0">
                <a:solidFill>
                  <a:schemeClr val="tx1"/>
                </a:solidFill>
              </a:endParaRPr>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endParaRPr lang="en-US" sz="1800" b="0">
                <a:solidFill>
                  <a:schemeClr val="tx1"/>
                </a:solidFill>
              </a:endParaRPr>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endParaRPr lang="en-US" sz="1800" b="0">
                <a:solidFill>
                  <a:schemeClr val="tx1"/>
                </a:solidFill>
              </a:endParaRPr>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endParaRPr lang="en-US" sz="1800" b="0">
                <a:solidFill>
                  <a:schemeClr val="tx1"/>
                </a:solidFill>
              </a:endParaRPr>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endParaRPr lang="en-US" sz="1800" b="0">
                <a:solidFill>
                  <a:schemeClr val="tx1"/>
                </a:solidFill>
              </a:endParaRPr>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endParaRPr lang="en-US" sz="1800" b="0">
                <a:solidFill>
                  <a:schemeClr val="tx1"/>
                </a:solidFill>
              </a:endParaRPr>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endParaRPr lang="en-US" sz="1800" b="0">
                <a:solidFill>
                  <a:schemeClr val="tx1"/>
                </a:solidFill>
              </a:endParaRPr>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endParaRPr lang="en-US" sz="1800" b="0">
                <a:solidFill>
                  <a:schemeClr val="tx1"/>
                </a:solidFill>
              </a:endParaRPr>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endParaRPr lang="en-US" sz="1800" b="0">
                <a:solidFill>
                  <a:schemeClr val="tx1"/>
                </a:solidFill>
              </a:endParaRPr>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endParaRPr lang="en-US" sz="1800" b="0">
                <a:solidFill>
                  <a:schemeClr val="tx1"/>
                </a:solidFill>
              </a:endParaRPr>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endParaRPr lang="en-US" sz="1800" b="0">
                <a:solidFill>
                  <a:schemeClr val="tx1"/>
                </a:solidFill>
              </a:endParaRPr>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endParaRPr lang="en-US" sz="1800" b="0">
                <a:solidFill>
                  <a:schemeClr val="tx1"/>
                </a:solidFill>
              </a:endParaRPr>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endParaRPr lang="en-US" sz="1800" b="0">
                <a:solidFill>
                  <a:schemeClr val="tx1"/>
                </a:solidFill>
              </a:endParaRPr>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endParaRPr lang="en-US" sz="1800" b="0">
                <a:solidFill>
                  <a:schemeClr val="tx1"/>
                </a:solidFill>
              </a:endParaRPr>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endParaRPr lang="en-US" sz="1800" b="0">
                <a:solidFill>
                  <a:schemeClr val="tx1"/>
                </a:solidFill>
              </a:endParaRPr>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endParaRPr lang="en-US" sz="1800" b="0">
                <a:solidFill>
                  <a:schemeClr val="tx1"/>
                </a:solidFill>
              </a:endParaRPr>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endParaRPr lang="en-US" sz="1800" b="0">
                <a:solidFill>
                  <a:schemeClr val="tx1"/>
                </a:solidFill>
              </a:endParaRPr>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endParaRPr lang="en-US" sz="1800" b="0">
                <a:solidFill>
                  <a:schemeClr val="tx1"/>
                </a:solidFill>
              </a:endParaRPr>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endParaRPr lang="en-US" sz="1800" b="0">
                <a:solidFill>
                  <a:schemeClr val="tx1"/>
                </a:solidFill>
              </a:endParaRPr>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endParaRPr lang="en-US" sz="1800" b="0">
                <a:solidFill>
                  <a:schemeClr val="tx1"/>
                </a:solidFill>
              </a:endParaRPr>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endParaRPr lang="en-US" sz="1800" b="0">
                <a:solidFill>
                  <a:schemeClr val="tx1"/>
                </a:solidFill>
              </a:endParaRPr>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endParaRPr lang="en-US" sz="1800" b="0">
                <a:solidFill>
                  <a:schemeClr val="tx1"/>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tr-TR" sz="1800" b="0">
              <a:solidFill>
                <a:schemeClr val="tx1"/>
              </a:solidFill>
              <a:latin typeface="Arial" pitchFamily="34" charset="0"/>
              <a:cs typeface="Arial" pitchFamily="34" charset="0"/>
            </a:endParaRPr>
          </a:p>
        </p:txBody>
      </p:sp>
      <p:sp>
        <p:nvSpPr>
          <p:cNvPr id="280579" name="Rectangle 3"/>
          <p:cNvSpPr>
            <a:spLocks noGrp="1" noChangeArrowheads="1"/>
          </p:cNvSpPr>
          <p:nvPr>
            <p:ph type="ctrTitle"/>
          </p:nvPr>
        </p:nvSpPr>
        <p:spPr>
          <a:xfrm>
            <a:off x="315913" y="466725"/>
            <a:ext cx="6781800" cy="2133600"/>
          </a:xfrm>
        </p:spPr>
        <p:txBody>
          <a:bodyPr/>
          <a:lstStyle>
            <a:lvl1pPr algn="r">
              <a:defRPr sz="4800"/>
            </a:lvl1pPr>
          </a:lstStyle>
          <a:p>
            <a:r>
              <a:rPr lang="tr-TR" altLang="en-US"/>
              <a:t>Asıl başlık stili için tıklatın</a:t>
            </a:r>
          </a:p>
        </p:txBody>
      </p:sp>
      <p:sp>
        <p:nvSpPr>
          <p:cNvPr id="28058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tr-TR" altLang="en-US"/>
              <a:t>Asıl alt başlık stilini düzenlemek için tıklatın</a:t>
            </a:r>
          </a:p>
        </p:txBody>
      </p:sp>
      <p:sp>
        <p:nvSpPr>
          <p:cNvPr id="38" name="Rectangle 5"/>
          <p:cNvSpPr>
            <a:spLocks noGrp="1" noChangeArrowheads="1"/>
          </p:cNvSpPr>
          <p:nvPr>
            <p:ph type="dt" sz="half" idx="10"/>
          </p:nvPr>
        </p:nvSpPr>
        <p:spPr/>
        <p:txBody>
          <a:bodyPr/>
          <a:lstStyle>
            <a:lvl1pPr>
              <a:defRPr/>
            </a:lvl1pPr>
          </a:lstStyle>
          <a:p>
            <a:fld id="{AEF9EE63-9758-432B-AD6A-26507F7D02C6}" type="datetime1">
              <a:rPr lang="tr-TR"/>
              <a:pPr/>
              <a:t>09.11.2012</a:t>
            </a:fld>
            <a:endParaRPr lang="tr-TR"/>
          </a:p>
        </p:txBody>
      </p:sp>
      <p:sp>
        <p:nvSpPr>
          <p:cNvPr id="39" name="Rectangle 6"/>
          <p:cNvSpPr>
            <a:spLocks noGrp="1" noChangeArrowheads="1"/>
          </p:cNvSpPr>
          <p:nvPr>
            <p:ph type="ftr" sz="quarter" idx="11"/>
          </p:nvPr>
        </p:nvSpPr>
        <p:spPr/>
        <p:txBody>
          <a:bodyPr/>
          <a:lstStyle>
            <a:lvl1pPr>
              <a:defRPr/>
            </a:lvl1pPr>
          </a:lstStyle>
          <a:p>
            <a:endParaRPr lang="tr-TR"/>
          </a:p>
        </p:txBody>
      </p:sp>
      <p:sp>
        <p:nvSpPr>
          <p:cNvPr id="40" name="Rectangle 7"/>
          <p:cNvSpPr>
            <a:spLocks noGrp="1" noChangeArrowheads="1"/>
          </p:cNvSpPr>
          <p:nvPr>
            <p:ph type="sldNum" sz="quarter" idx="12"/>
          </p:nvPr>
        </p:nvSpPr>
        <p:spPr/>
        <p:txBody>
          <a:bodyPr/>
          <a:lstStyle>
            <a:lvl1pPr>
              <a:defRPr/>
            </a:lvl1pPr>
          </a:lstStyle>
          <a:p>
            <a:fld id="{3C1609CF-8CBD-40FC-A852-3AC814B22F1B}" type="slidenum">
              <a:rPr lang="tr-TR"/>
              <a:pPr/>
              <a:t>‹#›</a:t>
            </a:fld>
            <a:endParaRPr lang="tr-T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3E83A518-AC14-451E-94B7-5ED5878D902F}" type="datetime1">
              <a:rPr lang="tr-TR"/>
              <a:pPr/>
              <a:t>09.11.2012</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7B92546F-6050-47EC-8DCB-C0862D6F67FA}"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0AC3DA8E-A6A1-4018-BB8E-7B2F0FE37B15}" type="datetime1">
              <a:rPr lang="tr-TR"/>
              <a:pPr/>
              <a:t>09.11.2012</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971E582B-F44D-4C6C-9843-44806AB700E8}"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99E98E53-1B16-4D11-B996-8CF6CA3CECBB}" type="datetime1">
              <a:rPr lang="tr-TR"/>
              <a:pPr/>
              <a:t>09.11.2012</a:t>
            </a:fld>
            <a:endParaRPr lang="tr-TR"/>
          </a:p>
        </p:txBody>
      </p:sp>
      <p:sp>
        <p:nvSpPr>
          <p:cNvPr id="6" name="Rectangle 5"/>
          <p:cNvSpPr>
            <a:spLocks noGrp="1" noChangeArrowheads="1"/>
          </p:cNvSpPr>
          <p:nvPr>
            <p:ph type="ftr" sz="quarter" idx="11"/>
          </p:nvPr>
        </p:nvSpPr>
        <p:spPr>
          <a:ln/>
        </p:spPr>
        <p:txBody>
          <a:bodyPr/>
          <a:lstStyle>
            <a:lvl1pPr>
              <a:defRPr/>
            </a:lvl1pPr>
          </a:lstStyle>
          <a:p>
            <a:endParaRPr lang="tr-TR"/>
          </a:p>
        </p:txBody>
      </p:sp>
      <p:sp>
        <p:nvSpPr>
          <p:cNvPr id="7" name="Rectangle 6"/>
          <p:cNvSpPr>
            <a:spLocks noGrp="1" noChangeArrowheads="1"/>
          </p:cNvSpPr>
          <p:nvPr>
            <p:ph type="sldNum" sz="quarter" idx="12"/>
          </p:nvPr>
        </p:nvSpPr>
        <p:spPr>
          <a:ln/>
        </p:spPr>
        <p:txBody>
          <a:bodyPr/>
          <a:lstStyle>
            <a:lvl1pPr>
              <a:defRPr/>
            </a:lvl1pPr>
          </a:lstStyle>
          <a:p>
            <a:fld id="{2B846ABB-BCE8-4FE1-B5E5-1A94BBCBACA4}"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8A02C26A-DB4B-4382-84C2-C545938698BE}" type="datetime1">
              <a:rPr lang="tr-TR"/>
              <a:pPr/>
              <a:t>09.11.2012</a:t>
            </a:fld>
            <a:endParaRPr lang="tr-TR"/>
          </a:p>
        </p:txBody>
      </p:sp>
      <p:sp>
        <p:nvSpPr>
          <p:cNvPr id="8" name="Rectangle 5"/>
          <p:cNvSpPr>
            <a:spLocks noGrp="1" noChangeArrowheads="1"/>
          </p:cNvSpPr>
          <p:nvPr>
            <p:ph type="ftr" sz="quarter" idx="11"/>
          </p:nvPr>
        </p:nvSpPr>
        <p:spPr>
          <a:ln/>
        </p:spPr>
        <p:txBody>
          <a:bodyPr/>
          <a:lstStyle>
            <a:lvl1pPr>
              <a:defRPr/>
            </a:lvl1pPr>
          </a:lstStyle>
          <a:p>
            <a:endParaRPr lang="tr-TR"/>
          </a:p>
        </p:txBody>
      </p:sp>
      <p:sp>
        <p:nvSpPr>
          <p:cNvPr id="9" name="Rectangle 6"/>
          <p:cNvSpPr>
            <a:spLocks noGrp="1" noChangeArrowheads="1"/>
          </p:cNvSpPr>
          <p:nvPr>
            <p:ph type="sldNum" sz="quarter" idx="12"/>
          </p:nvPr>
        </p:nvSpPr>
        <p:spPr>
          <a:ln/>
        </p:spPr>
        <p:txBody>
          <a:bodyPr/>
          <a:lstStyle>
            <a:lvl1pPr>
              <a:defRPr/>
            </a:lvl1pPr>
          </a:lstStyle>
          <a:p>
            <a:fld id="{4688101D-F7D2-40DA-9E48-CB37ED040A37}"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8753E38A-0399-47A4-9CD6-F328B12D1A65}" type="datetime1">
              <a:rPr lang="tr-TR"/>
              <a:pPr/>
              <a:t>09.11.2012</a:t>
            </a:fld>
            <a:endParaRPr lang="tr-TR"/>
          </a:p>
        </p:txBody>
      </p:sp>
      <p:sp>
        <p:nvSpPr>
          <p:cNvPr id="4" name="Rectangle 5"/>
          <p:cNvSpPr>
            <a:spLocks noGrp="1" noChangeArrowheads="1"/>
          </p:cNvSpPr>
          <p:nvPr>
            <p:ph type="ftr" sz="quarter" idx="11"/>
          </p:nvPr>
        </p:nvSpPr>
        <p:spPr>
          <a:ln/>
        </p:spPr>
        <p:txBody>
          <a:bodyPr/>
          <a:lstStyle>
            <a:lvl1pPr>
              <a:defRPr/>
            </a:lvl1pPr>
          </a:lstStyle>
          <a:p>
            <a:endParaRPr lang="tr-TR"/>
          </a:p>
        </p:txBody>
      </p:sp>
      <p:sp>
        <p:nvSpPr>
          <p:cNvPr id="5" name="Rectangle 6"/>
          <p:cNvSpPr>
            <a:spLocks noGrp="1" noChangeArrowheads="1"/>
          </p:cNvSpPr>
          <p:nvPr>
            <p:ph type="sldNum" sz="quarter" idx="12"/>
          </p:nvPr>
        </p:nvSpPr>
        <p:spPr>
          <a:ln/>
        </p:spPr>
        <p:txBody>
          <a:bodyPr/>
          <a:lstStyle>
            <a:lvl1pPr>
              <a:defRPr/>
            </a:lvl1pPr>
          </a:lstStyle>
          <a:p>
            <a:fld id="{17B69EF0-F921-4C22-A9BA-B202D0B81909}"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10A47B9-306B-4F16-BBE6-6498EF448A39}" type="datetime1">
              <a:rPr lang="tr-TR"/>
              <a:pPr/>
              <a:t>09.11.2012</a:t>
            </a:fld>
            <a:endParaRPr lang="tr-TR"/>
          </a:p>
        </p:txBody>
      </p:sp>
      <p:sp>
        <p:nvSpPr>
          <p:cNvPr id="3" name="Rectangle 5"/>
          <p:cNvSpPr>
            <a:spLocks noGrp="1" noChangeArrowheads="1"/>
          </p:cNvSpPr>
          <p:nvPr>
            <p:ph type="ftr" sz="quarter" idx="11"/>
          </p:nvPr>
        </p:nvSpPr>
        <p:spPr>
          <a:ln/>
        </p:spPr>
        <p:txBody>
          <a:bodyPr/>
          <a:lstStyle>
            <a:lvl1pPr>
              <a:defRPr/>
            </a:lvl1pPr>
          </a:lstStyle>
          <a:p>
            <a:endParaRPr lang="tr-TR"/>
          </a:p>
        </p:txBody>
      </p:sp>
      <p:sp>
        <p:nvSpPr>
          <p:cNvPr id="4" name="Rectangle 6"/>
          <p:cNvSpPr>
            <a:spLocks noGrp="1" noChangeArrowheads="1"/>
          </p:cNvSpPr>
          <p:nvPr>
            <p:ph type="sldNum" sz="quarter" idx="12"/>
          </p:nvPr>
        </p:nvSpPr>
        <p:spPr>
          <a:ln/>
        </p:spPr>
        <p:txBody>
          <a:bodyPr/>
          <a:lstStyle>
            <a:lvl1pPr>
              <a:defRPr/>
            </a:lvl1pPr>
          </a:lstStyle>
          <a:p>
            <a:fld id="{28C1AF11-2DF9-41A1-872C-DCD61F97B24C}"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65BD70AE-4426-49F6-85D3-5AD1D833557F}" type="datetime1">
              <a:rPr lang="tr-TR"/>
              <a:pPr/>
              <a:t>09.11.2012</a:t>
            </a:fld>
            <a:endParaRPr lang="tr-TR"/>
          </a:p>
        </p:txBody>
      </p:sp>
      <p:sp>
        <p:nvSpPr>
          <p:cNvPr id="6" name="Rectangle 5"/>
          <p:cNvSpPr>
            <a:spLocks noGrp="1" noChangeArrowheads="1"/>
          </p:cNvSpPr>
          <p:nvPr>
            <p:ph type="ftr" sz="quarter" idx="11"/>
          </p:nvPr>
        </p:nvSpPr>
        <p:spPr>
          <a:ln/>
        </p:spPr>
        <p:txBody>
          <a:bodyPr/>
          <a:lstStyle>
            <a:lvl1pPr>
              <a:defRPr/>
            </a:lvl1pPr>
          </a:lstStyle>
          <a:p>
            <a:endParaRPr lang="tr-TR"/>
          </a:p>
        </p:txBody>
      </p:sp>
      <p:sp>
        <p:nvSpPr>
          <p:cNvPr id="7" name="Rectangle 6"/>
          <p:cNvSpPr>
            <a:spLocks noGrp="1" noChangeArrowheads="1"/>
          </p:cNvSpPr>
          <p:nvPr>
            <p:ph type="sldNum" sz="quarter" idx="12"/>
          </p:nvPr>
        </p:nvSpPr>
        <p:spPr>
          <a:ln/>
        </p:spPr>
        <p:txBody>
          <a:bodyPr/>
          <a:lstStyle>
            <a:lvl1pPr>
              <a:defRPr/>
            </a:lvl1pPr>
          </a:lstStyle>
          <a:p>
            <a:fld id="{846F11EC-4279-484A-94D4-1BF4D2E0CBAF}"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E4B1588-8572-4E86-A2D4-7F349FA7CB70}" type="datetime1">
              <a:rPr lang="tr-TR"/>
              <a:pPr/>
              <a:t>09.11.2012</a:t>
            </a:fld>
            <a:endParaRPr lang="tr-TR"/>
          </a:p>
        </p:txBody>
      </p:sp>
      <p:sp>
        <p:nvSpPr>
          <p:cNvPr id="6" name="Rectangle 5"/>
          <p:cNvSpPr>
            <a:spLocks noGrp="1" noChangeArrowheads="1"/>
          </p:cNvSpPr>
          <p:nvPr>
            <p:ph type="ftr" sz="quarter" idx="11"/>
          </p:nvPr>
        </p:nvSpPr>
        <p:spPr>
          <a:ln/>
        </p:spPr>
        <p:txBody>
          <a:bodyPr/>
          <a:lstStyle>
            <a:lvl1pPr>
              <a:defRPr/>
            </a:lvl1pPr>
          </a:lstStyle>
          <a:p>
            <a:endParaRPr lang="tr-TR"/>
          </a:p>
        </p:txBody>
      </p:sp>
      <p:sp>
        <p:nvSpPr>
          <p:cNvPr id="7" name="Rectangle 6"/>
          <p:cNvSpPr>
            <a:spLocks noGrp="1" noChangeArrowheads="1"/>
          </p:cNvSpPr>
          <p:nvPr>
            <p:ph type="sldNum" sz="quarter" idx="12"/>
          </p:nvPr>
        </p:nvSpPr>
        <p:spPr>
          <a:ln/>
        </p:spPr>
        <p:txBody>
          <a:bodyPr/>
          <a:lstStyle>
            <a:lvl1pPr>
              <a:defRPr/>
            </a:lvl1pPr>
          </a:lstStyle>
          <a:p>
            <a:fld id="{7BFD53FF-B213-4521-A0C9-BC60ADBA756C}"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3676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chemeClr val="tx1"/>
                </a:solidFill>
              </a:defRPr>
            </a:lvl1pPr>
          </a:lstStyle>
          <a:p>
            <a:fld id="{8D9C04DD-1D1C-4D93-9ED3-7332EEB96E4A}" type="datetime1">
              <a:rPr lang="tr-TR"/>
              <a:pPr/>
              <a:t>09.11.2012</a:t>
            </a:fld>
            <a:endParaRPr lang="tr-TR"/>
          </a:p>
        </p:txBody>
      </p:sp>
      <p:sp>
        <p:nvSpPr>
          <p:cNvPr id="3676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chemeClr val="tx1"/>
                </a:solidFill>
              </a:defRPr>
            </a:lvl1pPr>
          </a:lstStyle>
          <a:p>
            <a:endParaRPr lang="tr-TR"/>
          </a:p>
        </p:txBody>
      </p:sp>
      <p:sp>
        <p:nvSpPr>
          <p:cNvPr id="3676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chemeClr val="tx1"/>
                </a:solidFill>
              </a:defRPr>
            </a:lvl1pPr>
          </a:lstStyle>
          <a:p>
            <a:fld id="{13259187-D206-403C-9BCC-04A89E665F76}"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94"/>
          <a:ea typeface="Arial" charset="-94"/>
          <a:cs typeface="Arial" charset="-94"/>
        </a:defRPr>
      </a:lvl2pPr>
      <a:lvl3pPr algn="ctr" rtl="0" eaLnBrk="0" fontAlgn="base" hangingPunct="0">
        <a:spcBef>
          <a:spcPct val="0"/>
        </a:spcBef>
        <a:spcAft>
          <a:spcPct val="0"/>
        </a:spcAft>
        <a:defRPr sz="4400">
          <a:solidFill>
            <a:schemeClr val="tx2"/>
          </a:solidFill>
          <a:latin typeface="Arial" charset="-94"/>
          <a:ea typeface="Arial" charset="-94"/>
          <a:cs typeface="Arial" charset="-94"/>
        </a:defRPr>
      </a:lvl3pPr>
      <a:lvl4pPr algn="ctr" rtl="0" eaLnBrk="0" fontAlgn="base" hangingPunct="0">
        <a:spcBef>
          <a:spcPct val="0"/>
        </a:spcBef>
        <a:spcAft>
          <a:spcPct val="0"/>
        </a:spcAft>
        <a:defRPr sz="4400">
          <a:solidFill>
            <a:schemeClr val="tx2"/>
          </a:solidFill>
          <a:latin typeface="Arial" charset="-94"/>
          <a:ea typeface="Arial" charset="-94"/>
          <a:cs typeface="Arial" charset="-94"/>
        </a:defRPr>
      </a:lvl4pPr>
      <a:lvl5pPr algn="ctr" rtl="0" eaLnBrk="0" fontAlgn="base" hangingPunct="0">
        <a:spcBef>
          <a:spcPct val="0"/>
        </a:spcBef>
        <a:spcAft>
          <a:spcPct val="0"/>
        </a:spcAft>
        <a:defRPr sz="4400">
          <a:solidFill>
            <a:schemeClr val="tx2"/>
          </a:solidFill>
          <a:latin typeface="Arial" charset="-94"/>
          <a:ea typeface="Arial" charset="-94"/>
          <a:cs typeface="Arial" charset="-94"/>
        </a:defRPr>
      </a:lvl5pPr>
      <a:lvl6pPr marL="457200" algn="ctr" rtl="0" fontAlgn="base">
        <a:spcBef>
          <a:spcPct val="0"/>
        </a:spcBef>
        <a:spcAft>
          <a:spcPct val="0"/>
        </a:spcAft>
        <a:defRPr sz="4400">
          <a:solidFill>
            <a:schemeClr val="tx2"/>
          </a:solidFill>
          <a:latin typeface="Arial" charset="-94"/>
          <a:ea typeface="Arial" charset="-94"/>
          <a:cs typeface="Arial" charset="-94"/>
        </a:defRPr>
      </a:lvl6pPr>
      <a:lvl7pPr marL="914400" algn="ctr" rtl="0" fontAlgn="base">
        <a:spcBef>
          <a:spcPct val="0"/>
        </a:spcBef>
        <a:spcAft>
          <a:spcPct val="0"/>
        </a:spcAft>
        <a:defRPr sz="4400">
          <a:solidFill>
            <a:schemeClr val="tx2"/>
          </a:solidFill>
          <a:latin typeface="Arial" charset="-94"/>
          <a:ea typeface="Arial" charset="-94"/>
          <a:cs typeface="Arial" charset="-94"/>
        </a:defRPr>
      </a:lvl7pPr>
      <a:lvl8pPr marL="1371600" algn="ctr" rtl="0" fontAlgn="base">
        <a:spcBef>
          <a:spcPct val="0"/>
        </a:spcBef>
        <a:spcAft>
          <a:spcPct val="0"/>
        </a:spcAft>
        <a:defRPr sz="4400">
          <a:solidFill>
            <a:schemeClr val="tx2"/>
          </a:solidFill>
          <a:latin typeface="Arial" charset="-94"/>
          <a:ea typeface="Arial" charset="-94"/>
          <a:cs typeface="Arial" charset="-94"/>
        </a:defRPr>
      </a:lvl8pPr>
      <a:lvl9pPr marL="1828800" algn="ctr" rtl="0" fontAlgn="base">
        <a:spcBef>
          <a:spcPct val="0"/>
        </a:spcBef>
        <a:spcAft>
          <a:spcPct val="0"/>
        </a:spcAft>
        <a:defRPr sz="4400">
          <a:solidFill>
            <a:schemeClr val="tx2"/>
          </a:solidFill>
          <a:latin typeface="Arial" charset="-94"/>
          <a:ea typeface="Arial" charset="-94"/>
          <a:cs typeface="Arial" charset="-94"/>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tr-TR" smtClean="0"/>
              <a:t>Asıl başlık stili için tıklatın</a:t>
            </a:r>
          </a:p>
        </p:txBody>
      </p:sp>
      <p:sp>
        <p:nvSpPr>
          <p:cNvPr id="13315"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74" name="Rectangle 5"/>
          <p:cNvSpPr>
            <a:spLocks noGrp="1" noChangeArrowheads="1"/>
          </p:cNvSpPr>
          <p:nvPr>
            <p:ph type="dt" sz="half" idx="2"/>
          </p:nvPr>
        </p:nvSpPr>
        <p:spPr bwMode="auto">
          <a:xfrm>
            <a:off x="457200" y="6248400"/>
            <a:ext cx="2133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b="0">
                <a:solidFill>
                  <a:schemeClr val="tx1"/>
                </a:solidFill>
              </a:defRPr>
            </a:lvl1pPr>
          </a:lstStyle>
          <a:p>
            <a:fld id="{16EB5178-29C8-4512-882A-7322A30C0783}" type="datetime1">
              <a:rPr lang="tr-TR"/>
              <a:pPr/>
              <a:t>09.11.2012</a:t>
            </a:fld>
            <a:endParaRPr lang="tr-TR"/>
          </a:p>
        </p:txBody>
      </p:sp>
      <p:sp>
        <p:nvSpPr>
          <p:cNvPr id="75" name="Rectangle 6"/>
          <p:cNvSpPr>
            <a:spLocks noGrp="1" noChangeArrowheads="1"/>
          </p:cNvSpPr>
          <p:nvPr>
            <p:ph type="ftr" sz="quarter" idx="3"/>
          </p:nvPr>
        </p:nvSpPr>
        <p:spPr bwMode="auto">
          <a:xfrm>
            <a:off x="3124200" y="6248400"/>
            <a:ext cx="2895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ctr">
              <a:defRPr sz="1000" b="0">
                <a:solidFill>
                  <a:schemeClr val="tx1"/>
                </a:solidFill>
              </a:defRPr>
            </a:lvl1pPr>
          </a:lstStyle>
          <a:p>
            <a:endParaRPr lang="tr-TR"/>
          </a:p>
        </p:txBody>
      </p:sp>
      <p:sp>
        <p:nvSpPr>
          <p:cNvPr id="76" name="Rectangle 7"/>
          <p:cNvSpPr>
            <a:spLocks noGrp="1" noChangeArrowheads="1"/>
          </p:cNvSpPr>
          <p:nvPr>
            <p:ph type="sldNum" sz="quarter" idx="4"/>
          </p:nvPr>
        </p:nvSpPr>
        <p:spPr bwMode="auto">
          <a:xfrm>
            <a:off x="6553200" y="6248400"/>
            <a:ext cx="2133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sz="1000" b="0">
                <a:solidFill>
                  <a:schemeClr val="tx1"/>
                </a:solidFill>
              </a:defRPr>
            </a:lvl1pPr>
          </a:lstStyle>
          <a:p>
            <a:fld id="{5565266C-2C2D-4258-BD21-7D4FB6F08E2B}"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734" r:id="rId1"/>
  </p:sldLayoutIdLst>
  <p:transition/>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Arial" charset="-94"/>
          <a:ea typeface="+mj-ea"/>
          <a:cs typeface="Arial" charset="-94"/>
        </a:defRPr>
      </a:lvl1pPr>
      <a:lvl2pPr algn="l" rtl="0" eaLnBrk="0" fontAlgn="base" hangingPunct="0">
        <a:spcBef>
          <a:spcPct val="0"/>
        </a:spcBef>
        <a:spcAft>
          <a:spcPct val="0"/>
        </a:spcAft>
        <a:defRPr sz="3900" b="1">
          <a:solidFill>
            <a:schemeClr val="tx2"/>
          </a:solidFill>
          <a:latin typeface="Arial" pitchFamily="34" charset="0"/>
          <a:ea typeface="Arial" charset="-94"/>
          <a:cs typeface="Arial" pitchFamily="34" charset="0"/>
        </a:defRPr>
      </a:lvl2pPr>
      <a:lvl3pPr algn="l" rtl="0" eaLnBrk="0" fontAlgn="base" hangingPunct="0">
        <a:spcBef>
          <a:spcPct val="0"/>
        </a:spcBef>
        <a:spcAft>
          <a:spcPct val="0"/>
        </a:spcAft>
        <a:defRPr sz="3900" b="1">
          <a:solidFill>
            <a:schemeClr val="tx2"/>
          </a:solidFill>
          <a:latin typeface="Arial" pitchFamily="34" charset="0"/>
          <a:ea typeface="Arial" charset="-94"/>
          <a:cs typeface="Arial" pitchFamily="34" charset="0"/>
        </a:defRPr>
      </a:lvl3pPr>
      <a:lvl4pPr algn="l" rtl="0" eaLnBrk="0" fontAlgn="base" hangingPunct="0">
        <a:spcBef>
          <a:spcPct val="0"/>
        </a:spcBef>
        <a:spcAft>
          <a:spcPct val="0"/>
        </a:spcAft>
        <a:defRPr sz="3900" b="1">
          <a:solidFill>
            <a:schemeClr val="tx2"/>
          </a:solidFill>
          <a:latin typeface="Arial" pitchFamily="34" charset="0"/>
          <a:ea typeface="Arial" charset="-94"/>
          <a:cs typeface="Arial" pitchFamily="34" charset="0"/>
        </a:defRPr>
      </a:lvl4pPr>
      <a:lvl5pPr algn="l" rtl="0" eaLnBrk="0" fontAlgn="base" hangingPunct="0">
        <a:spcBef>
          <a:spcPct val="0"/>
        </a:spcBef>
        <a:spcAft>
          <a:spcPct val="0"/>
        </a:spcAft>
        <a:defRPr sz="3900" b="1">
          <a:solidFill>
            <a:schemeClr val="tx2"/>
          </a:solidFill>
          <a:latin typeface="Arial" pitchFamily="34" charset="0"/>
          <a:ea typeface="Arial" charset="-94"/>
          <a:cs typeface="Arial" pitchFamily="34" charset="0"/>
        </a:defRPr>
      </a:lvl5pPr>
      <a:lvl6pPr marL="457200" algn="l" rtl="0" fontAlgn="base">
        <a:spcBef>
          <a:spcPct val="0"/>
        </a:spcBef>
        <a:spcAft>
          <a:spcPct val="0"/>
        </a:spcAft>
        <a:defRPr sz="3900" b="1">
          <a:solidFill>
            <a:schemeClr val="tx2"/>
          </a:solidFill>
          <a:latin typeface="Arial" pitchFamily="34" charset="0"/>
          <a:cs typeface="Arial" pitchFamily="34" charset="0"/>
        </a:defRPr>
      </a:lvl6pPr>
      <a:lvl7pPr marL="914400" algn="l" rtl="0" fontAlgn="base">
        <a:spcBef>
          <a:spcPct val="0"/>
        </a:spcBef>
        <a:spcAft>
          <a:spcPct val="0"/>
        </a:spcAft>
        <a:defRPr sz="3900" b="1">
          <a:solidFill>
            <a:schemeClr val="tx2"/>
          </a:solidFill>
          <a:latin typeface="Arial" pitchFamily="34" charset="0"/>
          <a:cs typeface="Arial" pitchFamily="34" charset="0"/>
        </a:defRPr>
      </a:lvl7pPr>
      <a:lvl8pPr marL="1371600" algn="l" rtl="0" fontAlgn="base">
        <a:spcBef>
          <a:spcPct val="0"/>
        </a:spcBef>
        <a:spcAft>
          <a:spcPct val="0"/>
        </a:spcAft>
        <a:defRPr sz="3900" b="1">
          <a:solidFill>
            <a:schemeClr val="tx2"/>
          </a:solidFill>
          <a:latin typeface="Arial" pitchFamily="34" charset="0"/>
          <a:cs typeface="Arial" pitchFamily="34" charset="0"/>
        </a:defRPr>
      </a:lvl8pPr>
      <a:lvl9pPr marL="1828800" algn="l" rtl="0" fontAlgn="base">
        <a:spcBef>
          <a:spcPct val="0"/>
        </a:spcBef>
        <a:spcAft>
          <a:spcPct val="0"/>
        </a:spcAft>
        <a:defRPr sz="3900" b="1">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Arial" charset="-94"/>
          <a:ea typeface="+mn-ea"/>
          <a:cs typeface="Arial" charset="-94"/>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Arial" charset="-94"/>
          <a:ea typeface="+mn-ea"/>
          <a:cs typeface="Arial" charset="-94"/>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Arial" charset="-94"/>
          <a:ea typeface="+mn-ea"/>
          <a:cs typeface="Arial" charset="-94"/>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Arial" charset="-94"/>
          <a:ea typeface="+mn-ea"/>
          <a:cs typeface="Arial" charset="-94"/>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charset="-94"/>
          <a:ea typeface="+mn-ea"/>
          <a:cs typeface="Arial" charset="-94"/>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hyperlink" Target="mailto:esen.dincer@yok.gov.tr" TargetMode="External"/><Relationship Id="rId4" Type="http://schemas.openxmlformats.org/officeDocument/2006/relationships/hyperlink" Target="mailto:adnanciftcibasi@yok.gov.tr"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04" name="Text Box 60"/>
          <p:cNvSpPr txBox="1">
            <a:spLocks noChangeArrowheads="1"/>
          </p:cNvSpPr>
          <p:nvPr/>
        </p:nvSpPr>
        <p:spPr bwMode="auto">
          <a:xfrm>
            <a:off x="611188" y="5799277"/>
            <a:ext cx="7777162" cy="707886"/>
          </a:xfrm>
          <a:prstGeom prst="rect">
            <a:avLst/>
          </a:prstGeom>
          <a:noFill/>
          <a:ln w="9525">
            <a:noFill/>
            <a:miter lim="800000"/>
            <a:headEnd/>
            <a:tailEnd/>
          </a:ln>
          <a:effectLst/>
        </p:spPr>
        <p:txBody>
          <a:bodyPr wrap="square" anchor="b">
            <a:spAutoFit/>
          </a:bodyPr>
          <a:lstStyle/>
          <a:p>
            <a:pPr algn="ctr">
              <a:spcBef>
                <a:spcPct val="50000"/>
              </a:spcBef>
            </a:pPr>
            <a:r>
              <a:rPr lang="tr-TR" sz="1600" dirty="0" smtClean="0">
                <a:latin typeface="Dotum" pitchFamily="34" charset="-127"/>
              </a:rPr>
              <a:t>YÖK Avrupa Birliği ve Uluslararası İlişkiler Birimi</a:t>
            </a:r>
          </a:p>
          <a:p>
            <a:pPr algn="ctr">
              <a:spcBef>
                <a:spcPct val="50000"/>
              </a:spcBef>
            </a:pPr>
            <a:r>
              <a:rPr lang="tr-TR" sz="1600" dirty="0" smtClean="0">
                <a:latin typeface="Dotum" pitchFamily="34" charset="-127"/>
              </a:rPr>
              <a:t>8-9 Kasım 2012</a:t>
            </a:r>
            <a:endParaRPr lang="tr-TR" sz="1600" dirty="0">
              <a:latin typeface="Dotum" pitchFamily="34" charset="-127"/>
            </a:endParaRPr>
          </a:p>
        </p:txBody>
      </p:sp>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2948772"/>
            <a:ext cx="8459787" cy="954107"/>
          </a:xfrm>
          <a:prstGeom prst="rect">
            <a:avLst/>
          </a:prstGeom>
          <a:noFill/>
          <a:ln w="9525">
            <a:noFill/>
            <a:miter lim="800000"/>
            <a:headEnd/>
            <a:tailEnd/>
          </a:ln>
          <a:effectLst/>
        </p:spPr>
        <p:txBody>
          <a:bodyPr anchor="ctr">
            <a:spAutoFit/>
          </a:bodyPr>
          <a:lstStyle/>
          <a:p>
            <a:pPr algn="ctr"/>
            <a:r>
              <a:rPr lang="tr-TR" sz="2800" dirty="0" smtClean="0"/>
              <a:t>BEK RAPORLARI EĞİTİMİ </a:t>
            </a:r>
          </a:p>
          <a:p>
            <a:pPr algn="ctr"/>
            <a:endParaRPr lang="tr-TR" sz="2800" dirty="0">
              <a:solidFill>
                <a:srgbClr val="000099"/>
              </a:solidFill>
              <a:effectLst>
                <a:outerShdw blurRad="38100" dist="38100" dir="2700000" algn="tl">
                  <a:srgbClr val="C0C0C0"/>
                </a:outerShdw>
              </a:effectLs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3034591"/>
            <a:ext cx="8459787" cy="954107"/>
          </a:xfrm>
          <a:prstGeom prst="rect">
            <a:avLst/>
          </a:prstGeom>
          <a:noFill/>
          <a:ln w="9525">
            <a:noFill/>
            <a:miter lim="800000"/>
            <a:headEnd/>
            <a:tailEnd/>
          </a:ln>
          <a:effectLst/>
        </p:spPr>
        <p:txBody>
          <a:bodyPr wrap="square" anchor="ctr">
            <a:spAutoFit/>
          </a:bodyPr>
          <a:lstStyle/>
          <a:p>
            <a:endParaRPr lang="tr-TR" sz="2000" dirty="0" smtClean="0"/>
          </a:p>
          <a:p>
            <a:endParaRPr lang="tr-TR" sz="2000" dirty="0" smtClean="0"/>
          </a:p>
          <a:p>
            <a:endParaRPr lang="tr-TR" sz="1600" dirty="0">
              <a:solidFill>
                <a:schemeClr val="tx1"/>
              </a:solidFill>
            </a:endParaRPr>
          </a:p>
        </p:txBody>
      </p:sp>
      <p:sp>
        <p:nvSpPr>
          <p:cNvPr id="4" name="Rectangle 71"/>
          <p:cNvSpPr>
            <a:spLocks noChangeArrowheads="1"/>
          </p:cNvSpPr>
          <p:nvPr/>
        </p:nvSpPr>
        <p:spPr bwMode="auto">
          <a:xfrm>
            <a:off x="395288" y="541596"/>
            <a:ext cx="8459787" cy="5940088"/>
          </a:xfrm>
          <a:prstGeom prst="rect">
            <a:avLst/>
          </a:prstGeom>
          <a:noFill/>
          <a:ln w="9525">
            <a:noFill/>
            <a:miter lim="800000"/>
            <a:headEnd/>
            <a:tailEnd/>
          </a:ln>
          <a:effectLst/>
        </p:spPr>
        <p:txBody>
          <a:bodyPr wrap="square" anchor="ctr">
            <a:spAutoFit/>
          </a:bodyPr>
          <a:lstStyle/>
          <a:p>
            <a:endParaRPr lang="tr-TR" sz="2000" dirty="0" smtClean="0"/>
          </a:p>
          <a:p>
            <a:endParaRPr lang="tr-TR" sz="2000" dirty="0" smtClean="0"/>
          </a:p>
          <a:p>
            <a:r>
              <a:rPr lang="tr-TR" sz="2000" dirty="0" smtClean="0"/>
              <a:t>1. YOL</a:t>
            </a:r>
          </a:p>
          <a:p>
            <a:endParaRPr lang="tr-TR" sz="2000" dirty="0" smtClean="0">
              <a:solidFill>
                <a:schemeClr val="tx1"/>
              </a:solidFill>
            </a:endParaRPr>
          </a:p>
          <a:p>
            <a:pPr marL="457200" indent="-457200">
              <a:buFont typeface="+mj-lt"/>
              <a:buAutoNum type="arabicPeriod"/>
            </a:pPr>
            <a:r>
              <a:rPr lang="tr-TR" sz="2000" dirty="0" smtClean="0">
                <a:solidFill>
                  <a:schemeClr val="tx1"/>
                </a:solidFill>
              </a:rPr>
              <a:t>Cevaplayıcılar Kendi kurumlarının personel dairelerinden YÖK-SİS şifresi alacak</a:t>
            </a:r>
          </a:p>
          <a:p>
            <a:pPr marL="457200" indent="-457200"/>
            <a:r>
              <a:rPr lang="tr-TR" sz="2000" dirty="0" smtClean="0">
                <a:solidFill>
                  <a:schemeClr val="tx1"/>
                </a:solidFill>
              </a:rPr>
              <a:t>	Cevaplayıcılar:</a:t>
            </a:r>
          </a:p>
          <a:p>
            <a:pPr marL="914400" lvl="1" indent="-457200">
              <a:buFont typeface="Arial" pitchFamily="34" charset="0"/>
              <a:buChar char="•"/>
            </a:pPr>
            <a:r>
              <a:rPr lang="tr-TR" sz="2000" dirty="0" smtClean="0">
                <a:solidFill>
                  <a:schemeClr val="tx1"/>
                </a:solidFill>
              </a:rPr>
              <a:t>BEK başkanı</a:t>
            </a:r>
          </a:p>
          <a:p>
            <a:pPr marL="914400" lvl="1" indent="-457200">
              <a:buFont typeface="Arial" pitchFamily="34" charset="0"/>
              <a:buChar char="•"/>
            </a:pPr>
            <a:r>
              <a:rPr lang="tr-TR" sz="2000" dirty="0" smtClean="0">
                <a:solidFill>
                  <a:schemeClr val="tx1"/>
                </a:solidFill>
              </a:rPr>
              <a:t>Veri girişçiler (YÖK ile irtibat kişisi)</a:t>
            </a:r>
          </a:p>
          <a:p>
            <a:pPr marL="914400" lvl="1" indent="-457200">
              <a:buFont typeface="Arial" pitchFamily="34" charset="0"/>
              <a:buChar char="•"/>
            </a:pPr>
            <a:r>
              <a:rPr lang="tr-TR" sz="2000" dirty="0" smtClean="0">
                <a:solidFill>
                  <a:schemeClr val="tx1"/>
                </a:solidFill>
              </a:rPr>
              <a:t>Bölüm/program başkanları</a:t>
            </a:r>
          </a:p>
          <a:p>
            <a:pPr marL="457200" indent="-457200"/>
            <a:r>
              <a:rPr lang="tr-TR" sz="2000" dirty="0" smtClean="0">
                <a:solidFill>
                  <a:schemeClr val="tx1"/>
                </a:solidFill>
              </a:rPr>
              <a:t>2.	Cevaplayıcılar YÖK-</a:t>
            </a:r>
            <a:r>
              <a:rPr lang="tr-TR" sz="2000" dirty="0" err="1" smtClean="0">
                <a:solidFill>
                  <a:schemeClr val="tx1"/>
                </a:solidFill>
              </a:rPr>
              <a:t>SİS'e</a:t>
            </a:r>
            <a:r>
              <a:rPr lang="tr-TR" sz="2000" dirty="0" smtClean="0">
                <a:solidFill>
                  <a:schemeClr val="tx1"/>
                </a:solidFill>
              </a:rPr>
              <a:t> giriş yapıp ilgili formu dolduracak</a:t>
            </a:r>
          </a:p>
          <a:p>
            <a:pPr marL="457200" indent="-457200"/>
            <a:r>
              <a:rPr lang="tr-TR" sz="2000" dirty="0" smtClean="0">
                <a:solidFill>
                  <a:schemeClr val="tx1"/>
                </a:solidFill>
              </a:rPr>
              <a:t>3.	BEK başkanı kendi formunu dolduracak</a:t>
            </a:r>
          </a:p>
          <a:p>
            <a:pPr marL="457200" indent="-457200"/>
            <a:r>
              <a:rPr lang="tr-TR" sz="2000" dirty="0" smtClean="0">
                <a:solidFill>
                  <a:schemeClr val="tx1"/>
                </a:solidFill>
              </a:rPr>
              <a:t>4.	Bölüm/program başkanları formun çıktısını alıp imzalayarak rektörlüğe gönderecek</a:t>
            </a:r>
          </a:p>
          <a:p>
            <a:pPr marL="457200" indent="-457200"/>
            <a:r>
              <a:rPr lang="tr-TR" sz="2000" dirty="0" smtClean="0">
                <a:solidFill>
                  <a:schemeClr val="tx1"/>
                </a:solidFill>
              </a:rPr>
              <a:t>5.	Veri girişçiler formları kontrol edecek, mantıksal hataları cevaplayıcıya sorarak onay ya da düzeltme isteyecek</a:t>
            </a:r>
          </a:p>
          <a:p>
            <a:pPr marL="457200" indent="-457200"/>
            <a:r>
              <a:rPr lang="tr-TR" sz="2000" dirty="0" smtClean="0">
                <a:solidFill>
                  <a:schemeClr val="tx1"/>
                </a:solidFill>
              </a:rPr>
              <a:t>6.	BEK Başkanı tüm formları kontrol ettikten sonra YÖK'e raporun bittiği yazısını yazacak.</a:t>
            </a:r>
          </a:p>
          <a:p>
            <a:endParaRPr lang="tr-TR" sz="2000" dirty="0" smtClean="0">
              <a:solidFill>
                <a:schemeClr val="tx1"/>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3034591"/>
            <a:ext cx="8459787" cy="954107"/>
          </a:xfrm>
          <a:prstGeom prst="rect">
            <a:avLst/>
          </a:prstGeom>
          <a:noFill/>
          <a:ln w="9525">
            <a:noFill/>
            <a:miter lim="800000"/>
            <a:headEnd/>
            <a:tailEnd/>
          </a:ln>
          <a:effectLst/>
        </p:spPr>
        <p:txBody>
          <a:bodyPr wrap="square" anchor="ctr">
            <a:spAutoFit/>
          </a:bodyPr>
          <a:lstStyle/>
          <a:p>
            <a:endParaRPr lang="tr-TR" sz="2000" dirty="0" smtClean="0"/>
          </a:p>
          <a:p>
            <a:endParaRPr lang="tr-TR" sz="2000" dirty="0" smtClean="0"/>
          </a:p>
          <a:p>
            <a:endParaRPr lang="tr-TR" sz="1600" dirty="0">
              <a:solidFill>
                <a:schemeClr val="tx1"/>
              </a:solidFill>
            </a:endParaRPr>
          </a:p>
        </p:txBody>
      </p:sp>
      <p:sp>
        <p:nvSpPr>
          <p:cNvPr id="4" name="Rectangle 71"/>
          <p:cNvSpPr>
            <a:spLocks noChangeArrowheads="1"/>
          </p:cNvSpPr>
          <p:nvPr/>
        </p:nvSpPr>
        <p:spPr bwMode="auto">
          <a:xfrm>
            <a:off x="395288" y="695486"/>
            <a:ext cx="8459787" cy="5632311"/>
          </a:xfrm>
          <a:prstGeom prst="rect">
            <a:avLst/>
          </a:prstGeom>
          <a:noFill/>
          <a:ln w="9525">
            <a:noFill/>
            <a:miter lim="800000"/>
            <a:headEnd/>
            <a:tailEnd/>
          </a:ln>
          <a:effectLst/>
        </p:spPr>
        <p:txBody>
          <a:bodyPr wrap="square" anchor="ctr">
            <a:spAutoFit/>
          </a:bodyPr>
          <a:lstStyle/>
          <a:p>
            <a:endParaRPr lang="tr-TR" sz="2000" dirty="0" smtClean="0"/>
          </a:p>
          <a:p>
            <a:endParaRPr lang="tr-TR" sz="2000" dirty="0" smtClean="0"/>
          </a:p>
          <a:p>
            <a:r>
              <a:rPr lang="tr-TR" sz="2000" dirty="0" smtClean="0"/>
              <a:t>2. YOL</a:t>
            </a:r>
          </a:p>
          <a:p>
            <a:r>
              <a:rPr lang="tr-TR" sz="2000" dirty="0" smtClean="0">
                <a:solidFill>
                  <a:schemeClr val="tx1"/>
                </a:solidFill>
              </a:rPr>
              <a:t>1.	Cevaplayıcılar Kendi kurumlarının personel dairelerinden YÖK-SİS şifresi alacak</a:t>
            </a:r>
          </a:p>
          <a:p>
            <a:r>
              <a:rPr lang="tr-TR" sz="2000" dirty="0" smtClean="0">
                <a:solidFill>
                  <a:schemeClr val="tx1"/>
                </a:solidFill>
              </a:rPr>
              <a:t>	Cevaplayıcılar:</a:t>
            </a:r>
          </a:p>
          <a:p>
            <a:pPr marL="1371600" lvl="2" indent="-457200">
              <a:buFont typeface="Arial" pitchFamily="34" charset="0"/>
              <a:buChar char="•"/>
            </a:pPr>
            <a:r>
              <a:rPr lang="tr-TR" sz="2000" dirty="0" smtClean="0">
                <a:solidFill>
                  <a:schemeClr val="tx1"/>
                </a:solidFill>
              </a:rPr>
              <a:t>BEK başkanı</a:t>
            </a:r>
          </a:p>
          <a:p>
            <a:pPr marL="1371600" lvl="2" indent="-457200">
              <a:buFont typeface="Arial" pitchFamily="34" charset="0"/>
              <a:buChar char="•"/>
            </a:pPr>
            <a:r>
              <a:rPr lang="tr-TR" sz="2000" dirty="0" smtClean="0">
                <a:solidFill>
                  <a:schemeClr val="tx1"/>
                </a:solidFill>
              </a:rPr>
              <a:t>Veri girişçiler (YÖK ile irtibat kişisi)</a:t>
            </a:r>
          </a:p>
          <a:p>
            <a:pPr marL="457200" indent="-457200"/>
            <a:r>
              <a:rPr lang="tr-TR" sz="2000" dirty="0" smtClean="0">
                <a:solidFill>
                  <a:schemeClr val="tx1"/>
                </a:solidFill>
              </a:rPr>
              <a:t>2.	Bölüm/Program formlarının çıktısı alınıp elle bölüm/program başkanı tarafından doldurulacak.</a:t>
            </a:r>
          </a:p>
          <a:p>
            <a:pPr marL="457200" indent="-457200"/>
            <a:r>
              <a:rPr lang="tr-TR" sz="2000" dirty="0" smtClean="0">
                <a:solidFill>
                  <a:schemeClr val="tx1"/>
                </a:solidFill>
              </a:rPr>
              <a:t>3.	Bölüm/program formları imzalanarak veri giriş elemanlarına gönderilecek. (Bu belgelerin saklanması gerekmektedir.)</a:t>
            </a:r>
          </a:p>
          <a:p>
            <a:pPr marL="457200" indent="-457200"/>
            <a:r>
              <a:rPr lang="tr-TR" sz="2000" dirty="0" smtClean="0">
                <a:solidFill>
                  <a:schemeClr val="tx1"/>
                </a:solidFill>
              </a:rPr>
              <a:t>4.	Veri giriş elemanları formların YÖK-</a:t>
            </a:r>
            <a:r>
              <a:rPr lang="tr-TR" sz="2000" dirty="0" err="1" smtClean="0">
                <a:solidFill>
                  <a:schemeClr val="tx1"/>
                </a:solidFill>
              </a:rPr>
              <a:t>SİS'e</a:t>
            </a:r>
            <a:r>
              <a:rPr lang="tr-TR" sz="2000" dirty="0" smtClean="0">
                <a:solidFill>
                  <a:schemeClr val="tx1"/>
                </a:solidFill>
              </a:rPr>
              <a:t> girişini yapacak.</a:t>
            </a:r>
          </a:p>
          <a:p>
            <a:pPr marL="457200" indent="-457200"/>
            <a:r>
              <a:rPr lang="tr-TR" sz="2000" dirty="0" smtClean="0">
                <a:solidFill>
                  <a:schemeClr val="tx1"/>
                </a:solidFill>
              </a:rPr>
              <a:t>5.	Eksik, yanlış sorular bölüm/program başkanına sorularak düzeltilecek</a:t>
            </a:r>
          </a:p>
          <a:p>
            <a:pPr marL="457200" indent="-457200"/>
            <a:r>
              <a:rPr lang="tr-TR" sz="2000" dirty="0" smtClean="0">
                <a:solidFill>
                  <a:schemeClr val="tx1"/>
                </a:solidFill>
              </a:rPr>
              <a:t>6.	BEK Başkanı tüm formları kontrol ettikten sonra YÖK'e raporun bittiği yazısını yazacak.</a:t>
            </a:r>
          </a:p>
          <a:p>
            <a:endParaRPr lang="tr-TR" sz="2000" dirty="0" smtClean="0">
              <a:solidFill>
                <a:schemeClr val="tx1"/>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3034591"/>
            <a:ext cx="8459787" cy="954107"/>
          </a:xfrm>
          <a:prstGeom prst="rect">
            <a:avLst/>
          </a:prstGeom>
          <a:noFill/>
          <a:ln w="9525">
            <a:noFill/>
            <a:miter lim="800000"/>
            <a:headEnd/>
            <a:tailEnd/>
          </a:ln>
          <a:effectLst/>
        </p:spPr>
        <p:txBody>
          <a:bodyPr wrap="square" anchor="ctr">
            <a:spAutoFit/>
          </a:bodyPr>
          <a:lstStyle/>
          <a:p>
            <a:endParaRPr lang="tr-TR" sz="2000" dirty="0" smtClean="0"/>
          </a:p>
          <a:p>
            <a:endParaRPr lang="tr-TR" sz="2000" dirty="0" smtClean="0"/>
          </a:p>
          <a:p>
            <a:endParaRPr lang="tr-TR" sz="1600" dirty="0">
              <a:solidFill>
                <a:schemeClr val="tx1"/>
              </a:solidFill>
            </a:endParaRPr>
          </a:p>
        </p:txBody>
      </p:sp>
      <p:sp>
        <p:nvSpPr>
          <p:cNvPr id="4" name="Rectangle 71"/>
          <p:cNvSpPr>
            <a:spLocks noChangeArrowheads="1"/>
          </p:cNvSpPr>
          <p:nvPr/>
        </p:nvSpPr>
        <p:spPr bwMode="auto">
          <a:xfrm>
            <a:off x="395288" y="541604"/>
            <a:ext cx="8459787" cy="5940088"/>
          </a:xfrm>
          <a:prstGeom prst="rect">
            <a:avLst/>
          </a:prstGeom>
          <a:noFill/>
          <a:ln w="9525">
            <a:noFill/>
            <a:miter lim="800000"/>
            <a:headEnd/>
            <a:tailEnd/>
          </a:ln>
          <a:effectLst/>
        </p:spPr>
        <p:txBody>
          <a:bodyPr wrap="square" anchor="ctr">
            <a:spAutoFit/>
          </a:bodyPr>
          <a:lstStyle/>
          <a:p>
            <a:endParaRPr lang="tr-TR" sz="2000" dirty="0" smtClean="0"/>
          </a:p>
          <a:p>
            <a:endParaRPr lang="tr-TR" sz="2000" dirty="0" smtClean="0"/>
          </a:p>
          <a:p>
            <a:r>
              <a:rPr lang="tr-TR" sz="1600" dirty="0" smtClean="0"/>
              <a:t>RAPORLAMA SÜRESİNCE ROLLER:</a:t>
            </a:r>
          </a:p>
          <a:p>
            <a:r>
              <a:rPr lang="tr-TR" sz="1600" dirty="0" smtClean="0">
                <a:solidFill>
                  <a:schemeClr val="tx1"/>
                </a:solidFill>
              </a:rPr>
              <a:t>1- </a:t>
            </a:r>
            <a:r>
              <a:rPr lang="tr-TR" sz="1600" u="sng" dirty="0" smtClean="0">
                <a:solidFill>
                  <a:schemeClr val="tx1"/>
                </a:solidFill>
              </a:rPr>
              <a:t>Rektör: </a:t>
            </a:r>
            <a:r>
              <a:rPr lang="tr-TR" sz="1600" dirty="0" smtClean="0">
                <a:solidFill>
                  <a:schemeClr val="tx1"/>
                </a:solidFill>
              </a:rPr>
              <a:t>Yükseköğretim kurumuna raporlama ile ilgili gönderilecek yazıların ilgili birimlere dağıtılmasını sağlamak; tüm akademik ve idari personelin YÖK-SİS şifresi aldığından ve sisteme girdiğinden emin olmak, formun doğru ve eksiksiz doldurulmasını sağlamak amacıyla BEK Başkanı ve veri girişçilere uygun çalışma ortamı, kurum içi işbirliği ve işbölümü sağlamak.</a:t>
            </a:r>
          </a:p>
          <a:p>
            <a:r>
              <a:rPr lang="tr-TR" sz="1600" dirty="0" smtClean="0">
                <a:solidFill>
                  <a:schemeClr val="tx1"/>
                </a:solidFill>
              </a:rPr>
              <a:t>2- </a:t>
            </a:r>
            <a:r>
              <a:rPr lang="tr-TR" sz="1600" u="sng" dirty="0" smtClean="0">
                <a:solidFill>
                  <a:schemeClr val="tx1"/>
                </a:solidFill>
              </a:rPr>
              <a:t>BEK Başkanı: </a:t>
            </a:r>
            <a:r>
              <a:rPr lang="tr-TR" sz="1600" dirty="0" smtClean="0">
                <a:solidFill>
                  <a:schemeClr val="tx1"/>
                </a:solidFill>
              </a:rPr>
              <a:t>Raporlama için önerilen iki yoldan birini seçmek; BEK Başkanı soru formunu ilgili birimlerden gelecek bilgiler doğrultusunda doldurmak; veri girişçiler ile koordinasyon içinde kurumun raporlarının tümünün doldurulmasını sağlamak; program soru formlarını “mantıksal hata” açısından kontrol etmek ve varsa hataların düzeltilmesini sağlamak; YÖK tarafından raporlama dönemi sonrasında verilerle ilgili istenecek düzeltmelerin yapılmasını sağlamak.</a:t>
            </a:r>
          </a:p>
          <a:p>
            <a:r>
              <a:rPr lang="tr-TR" sz="1600" dirty="0" smtClean="0">
                <a:solidFill>
                  <a:schemeClr val="tx1"/>
                </a:solidFill>
              </a:rPr>
              <a:t>3- Veri girişçiler: Seçilecek yola göre veri girişi yapmak veya girilen verileri kontrol etmek; program başkanlarının raporlar ile ilgili sorularına cevap vermek; yanıtlayamadığı sorular için YÖK ile irtibata geçerek yanıt alıp ilgili kişiye iletmek.</a:t>
            </a:r>
          </a:p>
          <a:p>
            <a:r>
              <a:rPr lang="tr-TR" sz="1600" dirty="0" smtClean="0">
                <a:solidFill>
                  <a:schemeClr val="tx1"/>
                </a:solidFill>
              </a:rPr>
              <a:t>4- Ön lisans-Lisans-Yüksek lisans-Doktora program başkanları (veya vekalet edenler): Kendi programlarıyla ilgili sorulara yanıt vermek; Seçilecek yola göre kağıt üzerinde formu doldurarak veya doldurduğu formun çıktısını alarak, imza ve kaşe ile BEK Başkanına göndermek; istenecek düzeltmeleri yaptıktan sonra formun düzeltilmiş halini imzalayıp kaşeleyerek BEK başkanına göndermek. </a:t>
            </a:r>
          </a:p>
          <a:p>
            <a:endParaRPr lang="tr-TR" sz="2000" dirty="0" smtClean="0">
              <a:solidFill>
                <a:schemeClr val="tx1"/>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603163"/>
            <a:ext cx="8459787" cy="5816977"/>
          </a:xfrm>
          <a:prstGeom prst="rect">
            <a:avLst/>
          </a:prstGeom>
          <a:noFill/>
          <a:ln w="9525">
            <a:noFill/>
            <a:miter lim="800000"/>
            <a:headEnd/>
            <a:tailEnd/>
          </a:ln>
          <a:effectLst/>
        </p:spPr>
        <p:txBody>
          <a:bodyPr wrap="square" anchor="ctr">
            <a:spAutoFit/>
          </a:bodyPr>
          <a:lstStyle/>
          <a:p>
            <a:endParaRPr lang="tr-TR" sz="2000" dirty="0" smtClean="0"/>
          </a:p>
          <a:p>
            <a:endParaRPr lang="tr-TR" sz="2000" dirty="0" smtClean="0"/>
          </a:p>
          <a:p>
            <a:endParaRPr lang="tr-TR" sz="2000" dirty="0" smtClean="0"/>
          </a:p>
          <a:p>
            <a:endParaRPr lang="tr-TR" sz="2000" dirty="0" smtClean="0"/>
          </a:p>
          <a:p>
            <a:r>
              <a:rPr lang="tr-TR" sz="2000" dirty="0" smtClean="0"/>
              <a:t>ÇALIŞMA SONUNDA YÜKSEKÖĞRETİM KURUMLARI TARAFINDAN TESLİM EDİLECEKLER</a:t>
            </a:r>
          </a:p>
          <a:p>
            <a:endParaRPr lang="tr-TR" sz="2000" dirty="0" smtClean="0"/>
          </a:p>
          <a:p>
            <a:r>
              <a:rPr lang="tr-TR" sz="1800" dirty="0" smtClean="0">
                <a:solidFill>
                  <a:schemeClr val="tx1"/>
                </a:solidFill>
              </a:rPr>
              <a:t>1-	BEK Başkanı soru formu (YÖK-SİS üzerinden)</a:t>
            </a:r>
          </a:p>
          <a:p>
            <a:r>
              <a:rPr lang="tr-TR" sz="1800" dirty="0" smtClean="0">
                <a:solidFill>
                  <a:schemeClr val="tx1"/>
                </a:solidFill>
              </a:rPr>
              <a:t>2-	Program Başkanlarının soru formu (YÖK-SİS üzerinden)</a:t>
            </a:r>
          </a:p>
          <a:p>
            <a:endParaRPr lang="tr-TR" sz="1800" dirty="0" smtClean="0">
              <a:solidFill>
                <a:schemeClr val="tx1"/>
              </a:solidFill>
            </a:endParaRPr>
          </a:p>
          <a:p>
            <a:r>
              <a:rPr lang="tr-TR" sz="1800" dirty="0" smtClean="0">
                <a:solidFill>
                  <a:schemeClr val="tx1"/>
                </a:solidFill>
              </a:rPr>
              <a:t>Soru kağıdının çalışmaya katılanlarca titizlikle doldurulması beklenmektedir. </a:t>
            </a:r>
          </a:p>
          <a:p>
            <a:endParaRPr lang="tr-TR" sz="1800" dirty="0" smtClean="0">
              <a:solidFill>
                <a:schemeClr val="tx1"/>
              </a:solidFill>
            </a:endParaRPr>
          </a:p>
          <a:p>
            <a:r>
              <a:rPr lang="tr-TR" sz="1800" dirty="0" smtClean="0">
                <a:solidFill>
                  <a:schemeClr val="tx1"/>
                </a:solidFill>
              </a:rPr>
              <a:t>Yazılımla ilgili sorularınız için; </a:t>
            </a:r>
            <a:r>
              <a:rPr lang="tr-TR" sz="1800" u="sng" dirty="0" err="1" smtClean="0">
                <a:solidFill>
                  <a:schemeClr val="tx1"/>
                </a:solidFill>
                <a:hlinkClick r:id="rId4"/>
              </a:rPr>
              <a:t>adnanciftcibasi</a:t>
            </a:r>
            <a:r>
              <a:rPr lang="tr-TR" sz="1800" u="sng" dirty="0" smtClean="0">
                <a:solidFill>
                  <a:schemeClr val="tx1"/>
                </a:solidFill>
                <a:hlinkClick r:id="rId4"/>
              </a:rPr>
              <a:t>@yok.gov.tr</a:t>
            </a:r>
            <a:r>
              <a:rPr lang="tr-TR" sz="1800" u="sng" dirty="0" smtClean="0">
                <a:solidFill>
                  <a:schemeClr val="tx1"/>
                </a:solidFill>
              </a:rPr>
              <a:t>,</a:t>
            </a:r>
            <a:r>
              <a:rPr lang="tr-TR" sz="1800" dirty="0" smtClean="0">
                <a:solidFill>
                  <a:schemeClr val="tx1"/>
                </a:solidFill>
              </a:rPr>
              <a:t>  0312 2987956</a:t>
            </a:r>
          </a:p>
          <a:p>
            <a:r>
              <a:rPr lang="tr-TR" sz="1800" dirty="0" smtClean="0">
                <a:solidFill>
                  <a:schemeClr val="tx1"/>
                </a:solidFill>
              </a:rPr>
              <a:t>Soru formlarıyla ilgili sorularınız için; </a:t>
            </a:r>
            <a:r>
              <a:rPr lang="tr-TR" sz="1800" u="sng" dirty="0" smtClean="0">
                <a:solidFill>
                  <a:schemeClr val="tx1"/>
                </a:solidFill>
                <a:hlinkClick r:id="rId5"/>
              </a:rPr>
              <a:t>esen.</a:t>
            </a:r>
            <a:r>
              <a:rPr lang="tr-TR" sz="1800" u="sng" dirty="0" err="1" smtClean="0">
                <a:solidFill>
                  <a:schemeClr val="tx1"/>
                </a:solidFill>
                <a:hlinkClick r:id="rId5"/>
              </a:rPr>
              <a:t>dincer</a:t>
            </a:r>
            <a:r>
              <a:rPr lang="tr-TR" sz="1800" u="sng" dirty="0" smtClean="0">
                <a:solidFill>
                  <a:schemeClr val="tx1"/>
                </a:solidFill>
                <a:hlinkClick r:id="rId5"/>
              </a:rPr>
              <a:t>@yok.gov.tr</a:t>
            </a:r>
            <a:r>
              <a:rPr lang="tr-TR" sz="1800" dirty="0" smtClean="0">
                <a:solidFill>
                  <a:schemeClr val="tx1"/>
                </a:solidFill>
              </a:rPr>
              <a:t> 03122987940</a:t>
            </a:r>
          </a:p>
          <a:p>
            <a:r>
              <a:rPr lang="tr-TR" sz="1800" dirty="0" smtClean="0">
                <a:solidFill>
                  <a:schemeClr val="tx1"/>
                </a:solidFill>
              </a:rPr>
              <a:t>adresine e-posta atabilirsiniz.</a:t>
            </a:r>
          </a:p>
          <a:p>
            <a:endParaRPr lang="tr-TR" sz="1800" dirty="0" smtClean="0">
              <a:solidFill>
                <a:schemeClr val="tx1"/>
              </a:solidFill>
            </a:endParaRPr>
          </a:p>
          <a:p>
            <a:r>
              <a:rPr lang="tr-TR" sz="1800" dirty="0" smtClean="0">
                <a:solidFill>
                  <a:srgbClr val="FF0000"/>
                </a:solidFill>
              </a:rPr>
              <a:t>ÖNEMLİ: Kurumlardan </a:t>
            </a:r>
            <a:r>
              <a:rPr lang="tr-TR" sz="1800" dirty="0" smtClean="0">
                <a:solidFill>
                  <a:srgbClr val="FF0000"/>
                </a:solidFill>
              </a:rPr>
              <a:t>BEK </a:t>
            </a:r>
            <a:r>
              <a:rPr lang="tr-TR" sz="1800" dirty="0" smtClean="0">
                <a:solidFill>
                  <a:srgbClr val="FF0000"/>
                </a:solidFill>
              </a:rPr>
              <a:t>başkanları ve veri girişçiler dışında hiç kimsenin sorularına yanıt verilmeyecektir! </a:t>
            </a:r>
          </a:p>
          <a:p>
            <a:endParaRPr lang="tr-TR" sz="1800" dirty="0" smtClean="0">
              <a:solidFill>
                <a:schemeClr val="tx1"/>
              </a:solidFill>
            </a:endParaRPr>
          </a:p>
          <a:p>
            <a:endParaRPr lang="tr-TR" sz="1600" dirty="0">
              <a:solidFill>
                <a:schemeClr val="tx1"/>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2049711"/>
            <a:ext cx="8459787" cy="2923877"/>
          </a:xfrm>
          <a:prstGeom prst="rect">
            <a:avLst/>
          </a:prstGeom>
          <a:noFill/>
          <a:ln w="9525">
            <a:noFill/>
            <a:miter lim="800000"/>
            <a:headEnd/>
            <a:tailEnd/>
          </a:ln>
          <a:effectLst/>
        </p:spPr>
        <p:txBody>
          <a:bodyPr wrap="square" anchor="ctr">
            <a:spAutoFit/>
          </a:bodyPr>
          <a:lstStyle/>
          <a:p>
            <a:endParaRPr lang="tr-TR" sz="2000" dirty="0" smtClean="0"/>
          </a:p>
          <a:p>
            <a:endParaRPr lang="tr-TR" sz="2000" dirty="0" smtClean="0"/>
          </a:p>
          <a:p>
            <a:r>
              <a:rPr lang="tr-TR" sz="3600" dirty="0" smtClean="0"/>
              <a:t>TEŞEKKÜRLER</a:t>
            </a:r>
            <a:r>
              <a:rPr lang="tr-TR" sz="3600" dirty="0" smtClean="0"/>
              <a:t>…</a:t>
            </a:r>
          </a:p>
          <a:p>
            <a:endParaRPr lang="tr-TR" sz="3600" dirty="0" smtClean="0"/>
          </a:p>
          <a:p>
            <a:r>
              <a:rPr lang="tr-TR" sz="1600" dirty="0" smtClean="0"/>
              <a:t>Hazırlayan: Esen DİNÇER</a:t>
            </a:r>
            <a:endParaRPr lang="tr-TR" sz="1600" dirty="0" smtClean="0"/>
          </a:p>
          <a:p>
            <a:endParaRPr lang="tr-TR" sz="3600" dirty="0" smtClean="0"/>
          </a:p>
          <a:p>
            <a:endParaRPr lang="tr-TR" sz="20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1746720"/>
            <a:ext cx="8459787" cy="4308872"/>
          </a:xfrm>
          <a:prstGeom prst="rect">
            <a:avLst/>
          </a:prstGeom>
          <a:noFill/>
          <a:ln w="9525">
            <a:noFill/>
            <a:miter lim="800000"/>
            <a:headEnd/>
            <a:tailEnd/>
          </a:ln>
          <a:effectLst/>
        </p:spPr>
        <p:txBody>
          <a:bodyPr wrap="square" anchor="ctr">
            <a:spAutoFit/>
          </a:bodyPr>
          <a:lstStyle/>
          <a:p>
            <a:r>
              <a:rPr lang="tr-TR" sz="4000" dirty="0" smtClean="0">
                <a:solidFill>
                  <a:srgbClr val="990000"/>
                </a:solidFill>
                <a:cs typeface="Times New Roman" pitchFamily="18" charset="0"/>
              </a:rPr>
              <a:t>İçindekiler</a:t>
            </a:r>
            <a:r>
              <a:rPr lang="tr-TR" sz="4400" dirty="0" smtClean="0">
                <a:solidFill>
                  <a:srgbClr val="990000"/>
                </a:solidFill>
                <a:cs typeface="Times New Roman" pitchFamily="18" charset="0"/>
              </a:rPr>
              <a:t/>
            </a:r>
            <a:br>
              <a:rPr lang="tr-TR" sz="4400" dirty="0" smtClean="0">
                <a:solidFill>
                  <a:srgbClr val="990000"/>
                </a:solidFill>
                <a:cs typeface="Times New Roman" pitchFamily="18" charset="0"/>
              </a:rPr>
            </a:br>
            <a:r>
              <a:rPr lang="tr-TR" sz="2400" dirty="0" smtClean="0">
                <a:solidFill>
                  <a:schemeClr val="tx1"/>
                </a:solidFill>
              </a:rPr>
              <a:t>BEK NEDİR?</a:t>
            </a:r>
            <a:br>
              <a:rPr lang="tr-TR" sz="2400" dirty="0" smtClean="0">
                <a:solidFill>
                  <a:schemeClr val="tx1"/>
                </a:solidFill>
              </a:rPr>
            </a:br>
            <a:r>
              <a:rPr lang="tr-TR" sz="2400" dirty="0" smtClean="0">
                <a:solidFill>
                  <a:schemeClr val="tx1"/>
                </a:solidFill>
              </a:rPr>
              <a:t>BEK ÜYELERİ</a:t>
            </a:r>
            <a:br>
              <a:rPr lang="tr-TR" sz="2400" dirty="0" smtClean="0">
                <a:solidFill>
                  <a:schemeClr val="tx1"/>
                </a:solidFill>
              </a:rPr>
            </a:br>
            <a:r>
              <a:rPr lang="tr-TR" sz="2400" dirty="0" smtClean="0">
                <a:solidFill>
                  <a:schemeClr val="tx1"/>
                </a:solidFill>
              </a:rPr>
              <a:t>YASAL DAYANAK</a:t>
            </a:r>
            <a:br>
              <a:rPr lang="tr-TR" sz="2400" dirty="0" smtClean="0">
                <a:solidFill>
                  <a:schemeClr val="tx1"/>
                </a:solidFill>
              </a:rPr>
            </a:br>
            <a:r>
              <a:rPr lang="tr-TR" sz="2400" dirty="0" smtClean="0">
                <a:solidFill>
                  <a:schemeClr val="tx1"/>
                </a:solidFill>
              </a:rPr>
              <a:t>YÖK-SİS BEK MODÜLÜ</a:t>
            </a:r>
            <a:br>
              <a:rPr lang="tr-TR" sz="2400" dirty="0" smtClean="0">
                <a:solidFill>
                  <a:schemeClr val="tx1"/>
                </a:solidFill>
              </a:rPr>
            </a:br>
            <a:r>
              <a:rPr lang="tr-TR" sz="2400" dirty="0" smtClean="0">
                <a:solidFill>
                  <a:schemeClr val="tx1"/>
                </a:solidFill>
              </a:rPr>
              <a:t>BEK RAPORLARI </a:t>
            </a:r>
            <a:br>
              <a:rPr lang="tr-TR" sz="2400" dirty="0" smtClean="0">
                <a:solidFill>
                  <a:schemeClr val="tx1"/>
                </a:solidFill>
              </a:rPr>
            </a:br>
            <a:r>
              <a:rPr lang="tr-TR" sz="2400" dirty="0" smtClean="0">
                <a:solidFill>
                  <a:schemeClr val="tx1"/>
                </a:solidFill>
              </a:rPr>
              <a:t>YÖK-SİS BEK SORU FORMLARI </a:t>
            </a:r>
          </a:p>
          <a:p>
            <a:r>
              <a:rPr lang="tr-TR" sz="2400" dirty="0" smtClean="0">
                <a:solidFill>
                  <a:schemeClr val="tx1"/>
                </a:solidFill>
              </a:rPr>
              <a:t>RAPORLAMADA İZLENECEK YOLLAR</a:t>
            </a:r>
            <a:br>
              <a:rPr lang="tr-TR" sz="2400" dirty="0" smtClean="0">
                <a:solidFill>
                  <a:schemeClr val="tx1"/>
                </a:solidFill>
              </a:rPr>
            </a:br>
            <a:r>
              <a:rPr lang="tr-TR" sz="2400" dirty="0" smtClean="0">
                <a:solidFill>
                  <a:schemeClr val="tx1"/>
                </a:solidFill>
              </a:rPr>
              <a:t>ÇALIŞMA SONUNDA YÜKSEKÖĞRETİM KURUMLARI TARAFINDAN TESLİM EDİLECEKLER</a:t>
            </a:r>
            <a:r>
              <a:rPr lang="tr-TR" sz="1800" dirty="0" smtClean="0">
                <a:solidFill>
                  <a:schemeClr val="tx1"/>
                </a:solidFill>
              </a:rPr>
              <a:t/>
            </a:r>
            <a:br>
              <a:rPr lang="tr-TR" sz="1800" dirty="0" smtClean="0">
                <a:solidFill>
                  <a:schemeClr val="tx1"/>
                </a:solidFill>
              </a:rPr>
            </a:br>
            <a:endParaRPr lang="tr-TR" sz="1800" dirty="0">
              <a:solidFill>
                <a:schemeClr val="tx1"/>
              </a:solidFill>
              <a:effectLst>
                <a:outerShdw blurRad="38100" dist="38100" dir="2700000" algn="tl">
                  <a:srgbClr val="C0C0C0"/>
                </a:outerShdw>
              </a:effectLs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1854444"/>
            <a:ext cx="8459787" cy="4093428"/>
          </a:xfrm>
          <a:prstGeom prst="rect">
            <a:avLst/>
          </a:prstGeom>
          <a:noFill/>
          <a:ln w="9525">
            <a:noFill/>
            <a:miter lim="800000"/>
            <a:headEnd/>
            <a:tailEnd/>
          </a:ln>
          <a:effectLst/>
        </p:spPr>
        <p:txBody>
          <a:bodyPr wrap="square" anchor="ctr">
            <a:spAutoFit/>
          </a:bodyPr>
          <a:lstStyle/>
          <a:p>
            <a:pPr algn="just"/>
            <a:r>
              <a:rPr lang="tr-TR" sz="2000" dirty="0" smtClean="0"/>
              <a:t>BEK NEDİR?</a:t>
            </a:r>
          </a:p>
          <a:p>
            <a:pPr algn="just"/>
            <a:endParaRPr lang="tr-TR" sz="2000" dirty="0" smtClean="0"/>
          </a:p>
          <a:p>
            <a:pPr algn="just"/>
            <a:r>
              <a:rPr lang="tr-TR" sz="2000" dirty="0" smtClean="0">
                <a:solidFill>
                  <a:schemeClr val="tx1"/>
                </a:solidFill>
              </a:rPr>
              <a:t>Avrupa Yükseköğretim Alanı’nın yeniden yapılandırılması için yürütülen Bologna süreci kapsamındaki Avrupa kredi transfer sistemi (AKTS), diploma eki (DE), tanınma, yeterlilikler, kalite güvencesi, öğrenim çıktıları, hareketlilik, öğrenci katılımı, sosyal boyut konularındaki çalışmaları ve bunların sürdürülebilir gelişmesini yönlendirmek amacıyla her yükseköğretim kurumunda 20.11.2008 tarihli YÖK Genel Kurulu kararı doğrultusunda bir Bologna Eşgüdüm Komisyonu (BEK) oluşturulması kararı alınmıştır. </a:t>
            </a:r>
          </a:p>
          <a:p>
            <a:pPr algn="just"/>
            <a:endParaRPr lang="tr-TR" sz="2000" dirty="0" smtClean="0">
              <a:solidFill>
                <a:schemeClr val="tx1"/>
              </a:solidFill>
            </a:endParaRPr>
          </a:p>
          <a:p>
            <a:pPr algn="just"/>
            <a:r>
              <a:rPr lang="tr-TR" sz="2000" dirty="0" smtClean="0">
                <a:solidFill>
                  <a:schemeClr val="tx1"/>
                </a:solidFill>
              </a:rPr>
              <a:t>Yükseköğretim kurumlarındaki Bologna çalışmaları, tüm birimleri kapsamaktadır. </a:t>
            </a:r>
            <a:endParaRPr lang="tr-TR" sz="2000" dirty="0">
              <a:solidFill>
                <a:schemeClr val="tx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1700560"/>
            <a:ext cx="8459787" cy="4401205"/>
          </a:xfrm>
          <a:prstGeom prst="rect">
            <a:avLst/>
          </a:prstGeom>
          <a:noFill/>
          <a:ln w="9525">
            <a:noFill/>
            <a:miter lim="800000"/>
            <a:headEnd/>
            <a:tailEnd/>
          </a:ln>
          <a:effectLst/>
        </p:spPr>
        <p:txBody>
          <a:bodyPr wrap="square" anchor="ctr">
            <a:spAutoFit/>
          </a:bodyPr>
          <a:lstStyle/>
          <a:p>
            <a:r>
              <a:rPr lang="tr-TR" sz="2000" dirty="0" smtClean="0"/>
              <a:t>BEK ÜYELERİ</a:t>
            </a:r>
          </a:p>
          <a:p>
            <a:endParaRPr lang="tr-TR" sz="2000" dirty="0" smtClean="0"/>
          </a:p>
          <a:p>
            <a:r>
              <a:rPr lang="tr-TR" sz="2000" dirty="0" smtClean="0">
                <a:solidFill>
                  <a:schemeClr val="tx1"/>
                </a:solidFill>
              </a:rPr>
              <a:t>BEK, her üniversitede rektörün görevlendireceği aşağıdaki daimi üyelerden oluşur:</a:t>
            </a:r>
          </a:p>
          <a:p>
            <a:pPr lvl="0"/>
            <a:r>
              <a:rPr lang="tr-TR" sz="2000" dirty="0" smtClean="0">
                <a:solidFill>
                  <a:schemeClr val="tx1"/>
                </a:solidFill>
              </a:rPr>
              <a:t>1)Eğitim ve/veya Uluslararası İlişkilerden sorumlu Rektör Yardımcısı/</a:t>
            </a:r>
            <a:r>
              <a:rPr lang="tr-TR" sz="2000" dirty="0" err="1" smtClean="0">
                <a:solidFill>
                  <a:schemeClr val="tx1"/>
                </a:solidFill>
              </a:rPr>
              <a:t>ları</a:t>
            </a:r>
            <a:endParaRPr lang="tr-TR" sz="2000" dirty="0" smtClean="0">
              <a:solidFill>
                <a:schemeClr val="tx1"/>
              </a:solidFill>
            </a:endParaRPr>
          </a:p>
          <a:p>
            <a:pPr lvl="0"/>
            <a:r>
              <a:rPr lang="tr-TR" sz="2000" dirty="0" smtClean="0">
                <a:solidFill>
                  <a:schemeClr val="tx1"/>
                </a:solidFill>
              </a:rPr>
              <a:t>2)ADEK Başkanı</a:t>
            </a:r>
          </a:p>
          <a:p>
            <a:pPr lvl="0"/>
            <a:r>
              <a:rPr lang="tr-TR" sz="2000" dirty="0" smtClean="0">
                <a:solidFill>
                  <a:schemeClr val="tx1"/>
                </a:solidFill>
              </a:rPr>
              <a:t>3)Bologna Uzmanı (var ise)</a:t>
            </a:r>
          </a:p>
          <a:p>
            <a:pPr lvl="0"/>
            <a:r>
              <a:rPr lang="tr-TR" sz="2000" dirty="0" smtClean="0">
                <a:solidFill>
                  <a:schemeClr val="tx1"/>
                </a:solidFill>
              </a:rPr>
              <a:t>4)AKTS/DE ve </a:t>
            </a:r>
            <a:r>
              <a:rPr lang="tr-TR" sz="2000" dirty="0" err="1" smtClean="0">
                <a:solidFill>
                  <a:schemeClr val="tx1"/>
                </a:solidFill>
              </a:rPr>
              <a:t>Erasmus</a:t>
            </a:r>
            <a:r>
              <a:rPr lang="tr-TR" sz="2000" dirty="0" smtClean="0">
                <a:solidFill>
                  <a:schemeClr val="tx1"/>
                </a:solidFill>
              </a:rPr>
              <a:t> Koordinatörleri</a:t>
            </a:r>
          </a:p>
          <a:p>
            <a:pPr lvl="0"/>
            <a:r>
              <a:rPr lang="tr-TR" sz="2000" dirty="0" smtClean="0">
                <a:solidFill>
                  <a:schemeClr val="tx1"/>
                </a:solidFill>
              </a:rPr>
              <a:t>5)Öğrenci İşleri Daire Başkanı</a:t>
            </a:r>
          </a:p>
          <a:p>
            <a:pPr lvl="0"/>
            <a:r>
              <a:rPr lang="tr-TR" sz="2000" dirty="0" smtClean="0">
                <a:solidFill>
                  <a:schemeClr val="tx1"/>
                </a:solidFill>
              </a:rPr>
              <a:t>6)Öğrenci Konseyi Başkanı</a:t>
            </a:r>
          </a:p>
          <a:p>
            <a:pPr lvl="0"/>
            <a:r>
              <a:rPr lang="tr-TR" sz="2000" dirty="0" smtClean="0">
                <a:solidFill>
                  <a:schemeClr val="tx1"/>
                </a:solidFill>
              </a:rPr>
              <a:t>7)Rektörün uygun gördüğü diğer üyeler</a:t>
            </a:r>
          </a:p>
          <a:p>
            <a:pPr lvl="0"/>
            <a:endParaRPr lang="tr-TR" sz="2000" dirty="0" smtClean="0">
              <a:solidFill>
                <a:schemeClr val="tx1"/>
              </a:solidFill>
            </a:endParaRPr>
          </a:p>
          <a:p>
            <a:r>
              <a:rPr lang="tr-TR" sz="2000" dirty="0" smtClean="0">
                <a:solidFill>
                  <a:schemeClr val="tx1"/>
                </a:solidFill>
              </a:rPr>
              <a:t>Rektör, BEK içinden bir öğretim üyesini Başkan olarak atar.</a:t>
            </a:r>
            <a:endParaRPr lang="tr-TR" sz="2000" dirty="0">
              <a:solidFill>
                <a:schemeClr val="tx1"/>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1854450"/>
            <a:ext cx="8459787" cy="4093428"/>
          </a:xfrm>
          <a:prstGeom prst="rect">
            <a:avLst/>
          </a:prstGeom>
          <a:noFill/>
          <a:ln w="9525">
            <a:noFill/>
            <a:miter lim="800000"/>
            <a:headEnd/>
            <a:tailEnd/>
          </a:ln>
          <a:effectLst/>
        </p:spPr>
        <p:txBody>
          <a:bodyPr wrap="square" anchor="ctr">
            <a:spAutoFit/>
          </a:bodyPr>
          <a:lstStyle/>
          <a:p>
            <a:r>
              <a:rPr lang="tr-TR" sz="2000" dirty="0" smtClean="0"/>
              <a:t>YASAL DAYANAK</a:t>
            </a:r>
          </a:p>
          <a:p>
            <a:pPr algn="just"/>
            <a:endParaRPr lang="tr-TR" sz="2000" dirty="0" smtClean="0">
              <a:solidFill>
                <a:schemeClr val="tx1"/>
              </a:solidFill>
            </a:endParaRPr>
          </a:p>
          <a:p>
            <a:pPr algn="just"/>
            <a:r>
              <a:rPr lang="tr-TR" sz="2000" dirty="0" smtClean="0">
                <a:solidFill>
                  <a:schemeClr val="tx1"/>
                </a:solidFill>
              </a:rPr>
              <a:t>BEK raporlarının yasal dayanağı 20.11.2008 tarihli “Yükseköğretim Kurumları Bologna Eşgüdüm Komisyonu- BEK Çalışma İlkeleri” başlıklı Genel Kurul kararının 6. Maddesinin a bendinde yer alan </a:t>
            </a:r>
            <a:r>
              <a:rPr lang="tr-TR" sz="2000" dirty="0" err="1" smtClean="0">
                <a:solidFill>
                  <a:schemeClr val="tx1"/>
                </a:solidFill>
              </a:rPr>
              <a:t>BEK’in</a:t>
            </a:r>
            <a:r>
              <a:rPr lang="tr-TR" sz="2000" dirty="0" smtClean="0">
                <a:solidFill>
                  <a:schemeClr val="tx1"/>
                </a:solidFill>
              </a:rPr>
              <a:t> görevleri başlığı altında bulunmaktadır:</a:t>
            </a:r>
          </a:p>
          <a:p>
            <a:pPr algn="just"/>
            <a:endParaRPr lang="tr-TR" sz="2000" dirty="0" smtClean="0">
              <a:solidFill>
                <a:schemeClr val="tx1"/>
              </a:solidFill>
            </a:endParaRPr>
          </a:p>
          <a:p>
            <a:pPr algn="just"/>
            <a:r>
              <a:rPr lang="tr-TR" sz="2000" dirty="0" smtClean="0">
                <a:solidFill>
                  <a:schemeClr val="tx1"/>
                </a:solidFill>
              </a:rPr>
              <a:t>‘Bologna sürecinin faaliyet alanlarına giren ve YÖK tarafından çerçevesi belirlenmiş olan konularda kurumun “Yıllık Eylem Planı”nı hazırlamak, uygulanmasını sağlamak; “Kurum Rapor”unu hazırlanacak yıllık ulusal rapora veri oluşturmak veri oluşturmak üzere, her yılın en geç Mayıs ayı sonuna kadar Yükseköğretim Kurulu’na göndermek.’</a:t>
            </a:r>
            <a:endParaRPr lang="tr-TR" sz="2000" dirty="0">
              <a:solidFill>
                <a:schemeClr val="tx1"/>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2080470"/>
            <a:ext cx="8459787" cy="2862322"/>
          </a:xfrm>
          <a:prstGeom prst="rect">
            <a:avLst/>
          </a:prstGeom>
          <a:noFill/>
          <a:ln w="9525">
            <a:noFill/>
            <a:miter lim="800000"/>
            <a:headEnd/>
            <a:tailEnd/>
          </a:ln>
          <a:effectLst/>
        </p:spPr>
        <p:txBody>
          <a:bodyPr wrap="square" anchor="ctr">
            <a:spAutoFit/>
          </a:bodyPr>
          <a:lstStyle/>
          <a:p>
            <a:r>
              <a:rPr lang="tr-TR" sz="2000" dirty="0" smtClean="0"/>
              <a:t>YÖK-SİS BEK MODÜLÜ</a:t>
            </a:r>
          </a:p>
          <a:p>
            <a:endParaRPr lang="tr-TR" sz="2000" dirty="0" smtClean="0"/>
          </a:p>
          <a:p>
            <a:r>
              <a:rPr lang="tr-TR" sz="2000" dirty="0" smtClean="0">
                <a:solidFill>
                  <a:schemeClr val="tx1"/>
                </a:solidFill>
              </a:rPr>
              <a:t>Yükseköğretim kurumlarından alınacak BEK raporlarının 2012 yılından itibaren 2011 mali yılı ve 2011/2012 akademik yılı baz alınarak  YÖK tarafından YÖK-</a:t>
            </a:r>
            <a:r>
              <a:rPr lang="tr-TR" sz="2000" dirty="0" err="1" smtClean="0">
                <a:solidFill>
                  <a:schemeClr val="tx1"/>
                </a:solidFill>
              </a:rPr>
              <a:t>SİS’e</a:t>
            </a:r>
            <a:r>
              <a:rPr lang="tr-TR" sz="2000" dirty="0" smtClean="0">
                <a:solidFill>
                  <a:schemeClr val="tx1"/>
                </a:solidFill>
              </a:rPr>
              <a:t> ek bir modül olarak hazırlanmış olan bir yazılımla, online olarak doldurulması kararlaştırılmıştır. Bu yazılım ile zaman serisi oluşturacak şekilde, yükseköğretim kurumlarına ilişkin göstergeler üretilmesi ve bunların </a:t>
            </a:r>
            <a:r>
              <a:rPr lang="tr-TR" sz="2000" dirty="0" err="1" smtClean="0">
                <a:solidFill>
                  <a:schemeClr val="tx1"/>
                </a:solidFill>
              </a:rPr>
              <a:t>raprolanması</a:t>
            </a:r>
            <a:r>
              <a:rPr lang="tr-TR" sz="2000" dirty="0" smtClean="0">
                <a:solidFill>
                  <a:schemeClr val="tx1"/>
                </a:solidFill>
              </a:rPr>
              <a:t> mümkün olacaktır.</a:t>
            </a:r>
            <a:endParaRPr lang="tr-TR" sz="2000" dirty="0">
              <a:solidFill>
                <a:schemeClr val="tx1"/>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1003257"/>
            <a:ext cx="8459787" cy="5016758"/>
          </a:xfrm>
          <a:prstGeom prst="rect">
            <a:avLst/>
          </a:prstGeom>
          <a:noFill/>
          <a:ln w="9525">
            <a:noFill/>
            <a:miter lim="800000"/>
            <a:headEnd/>
            <a:tailEnd/>
          </a:ln>
          <a:effectLst/>
        </p:spPr>
        <p:txBody>
          <a:bodyPr wrap="square" anchor="ctr">
            <a:spAutoFit/>
          </a:bodyPr>
          <a:lstStyle/>
          <a:p>
            <a:r>
              <a:rPr lang="tr-TR" sz="2000" dirty="0" smtClean="0"/>
              <a:t>BEK RAPORLARI</a:t>
            </a:r>
          </a:p>
          <a:p>
            <a:r>
              <a:rPr lang="tr-TR" sz="2000" u="sng" dirty="0" smtClean="0">
                <a:solidFill>
                  <a:schemeClr val="tx1"/>
                </a:solidFill>
              </a:rPr>
              <a:t>Amacı: </a:t>
            </a:r>
            <a:r>
              <a:rPr lang="tr-TR" sz="2000" dirty="0" smtClean="0">
                <a:solidFill>
                  <a:schemeClr val="tx1"/>
                </a:solidFill>
              </a:rPr>
              <a:t>Türkiye’deki yükseköğretim kurumlarının Bologna sürecindeki kendi faaliyetlerini izlemesine ve değerlendirmesine kılavuzluk etmek; uluslar arası karşılaştırılabilir göstergelerle “Avrupa Yükseköğretim Alanı” hedeflerinde Türk yükseköğretiminin yerini belirlemek ve bunların zaman içindeki değişimini izlemek; bu raporlardan toplanacak veriler baz alınarak yıllık ulusal raporu hazırlamaktır.</a:t>
            </a:r>
          </a:p>
          <a:p>
            <a:r>
              <a:rPr lang="tr-TR" sz="2000" u="sng" dirty="0" smtClean="0">
                <a:solidFill>
                  <a:schemeClr val="tx1"/>
                </a:solidFill>
              </a:rPr>
              <a:t>Periyodu: </a:t>
            </a:r>
            <a:r>
              <a:rPr lang="tr-TR" sz="2000" dirty="0" smtClean="0">
                <a:solidFill>
                  <a:schemeClr val="tx1"/>
                </a:solidFill>
              </a:rPr>
              <a:t>Yıllık</a:t>
            </a:r>
          </a:p>
          <a:p>
            <a:r>
              <a:rPr lang="tr-TR" sz="2000" u="sng" dirty="0" smtClean="0">
                <a:solidFill>
                  <a:schemeClr val="tx1"/>
                </a:solidFill>
              </a:rPr>
              <a:t>Kapsamı: </a:t>
            </a:r>
            <a:r>
              <a:rPr lang="tr-TR" sz="2000" dirty="0" smtClean="0">
                <a:solidFill>
                  <a:schemeClr val="tx1"/>
                </a:solidFill>
              </a:rPr>
              <a:t>Türkiye’deki tüm yükseköğretim kurumları </a:t>
            </a:r>
          </a:p>
          <a:p>
            <a:r>
              <a:rPr lang="tr-TR" sz="2000" u="sng" dirty="0" smtClean="0">
                <a:solidFill>
                  <a:schemeClr val="tx1"/>
                </a:solidFill>
              </a:rPr>
              <a:t>Ön hazırlık dönemi: </a:t>
            </a:r>
            <a:r>
              <a:rPr lang="tr-TR" sz="2000" dirty="0" smtClean="0">
                <a:solidFill>
                  <a:schemeClr val="tx1"/>
                </a:solidFill>
              </a:rPr>
              <a:t>12-20 kasım 2012, Tüm yükseköğretim kurumlarının akademik ve idari personel bilgilerinin YÖK-</a:t>
            </a:r>
            <a:r>
              <a:rPr lang="tr-TR" sz="2000" dirty="0" err="1" smtClean="0">
                <a:solidFill>
                  <a:schemeClr val="tx1"/>
                </a:solidFill>
              </a:rPr>
              <a:t>SİS’te</a:t>
            </a:r>
            <a:r>
              <a:rPr lang="tr-TR" sz="2000" dirty="0" smtClean="0">
                <a:solidFill>
                  <a:schemeClr val="tx1"/>
                </a:solidFill>
              </a:rPr>
              <a:t> tamamlanması, </a:t>
            </a:r>
            <a:r>
              <a:rPr lang="tr-TR" sz="2000" dirty="0" err="1" smtClean="0">
                <a:solidFill>
                  <a:schemeClr val="tx1"/>
                </a:solidFill>
              </a:rPr>
              <a:t>BEK’in</a:t>
            </a:r>
            <a:r>
              <a:rPr lang="tr-TR" sz="2000" dirty="0" smtClean="0">
                <a:solidFill>
                  <a:schemeClr val="tx1"/>
                </a:solidFill>
              </a:rPr>
              <a:t> güncel halinin YÖK’e bildirilmesi.</a:t>
            </a:r>
          </a:p>
          <a:p>
            <a:r>
              <a:rPr lang="tr-TR" sz="2000" u="sng" dirty="0" smtClean="0">
                <a:solidFill>
                  <a:schemeClr val="tx1"/>
                </a:solidFill>
              </a:rPr>
              <a:t>Dönemi:</a:t>
            </a:r>
            <a:r>
              <a:rPr lang="tr-TR" sz="2000" dirty="0" smtClean="0">
                <a:solidFill>
                  <a:schemeClr val="tx1"/>
                </a:solidFill>
              </a:rPr>
              <a:t> 20 Kasım2012 - 7 Aralık 2012</a:t>
            </a:r>
          </a:p>
          <a:p>
            <a:r>
              <a:rPr lang="tr-TR" sz="2000" u="sng" dirty="0" smtClean="0">
                <a:solidFill>
                  <a:schemeClr val="tx1"/>
                </a:solidFill>
              </a:rPr>
              <a:t>Yöntemi:</a:t>
            </a:r>
            <a:r>
              <a:rPr lang="tr-TR" sz="2000" dirty="0" smtClean="0">
                <a:solidFill>
                  <a:schemeClr val="tx1"/>
                </a:solidFill>
              </a:rPr>
              <a:t> Soru formlarının YÖK-SİS üzerinden online olarak doldurulması.</a:t>
            </a:r>
            <a:endParaRPr lang="tr-TR" sz="2000" dirty="0">
              <a:solidFill>
                <a:schemeClr val="tx1"/>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2234361"/>
            <a:ext cx="8459787" cy="2554545"/>
          </a:xfrm>
          <a:prstGeom prst="rect">
            <a:avLst/>
          </a:prstGeom>
          <a:noFill/>
          <a:ln w="9525">
            <a:noFill/>
            <a:miter lim="800000"/>
            <a:headEnd/>
            <a:tailEnd/>
          </a:ln>
          <a:effectLst/>
        </p:spPr>
        <p:txBody>
          <a:bodyPr wrap="square" anchor="ctr">
            <a:spAutoFit/>
          </a:bodyPr>
          <a:lstStyle/>
          <a:p>
            <a:r>
              <a:rPr lang="tr-TR" sz="2000" dirty="0" smtClean="0"/>
              <a:t>YÖK-SİS BEK SORU FORMLARI</a:t>
            </a:r>
          </a:p>
          <a:p>
            <a:endParaRPr lang="tr-TR" sz="2000" dirty="0" smtClean="0"/>
          </a:p>
          <a:p>
            <a:r>
              <a:rPr lang="tr-TR" sz="2000" dirty="0" smtClean="0">
                <a:solidFill>
                  <a:schemeClr val="tx1"/>
                </a:solidFill>
              </a:rPr>
              <a:t>BEK Raporları için 2 tip soru formu oluşturulmuştur:</a:t>
            </a:r>
          </a:p>
          <a:p>
            <a:pPr lvl="0"/>
            <a:r>
              <a:rPr lang="tr-TR" sz="2000" u="sng" dirty="0" smtClean="0">
                <a:solidFill>
                  <a:schemeClr val="tx1"/>
                </a:solidFill>
              </a:rPr>
              <a:t>BEK Başkanı soru formu: </a:t>
            </a:r>
            <a:r>
              <a:rPr lang="tr-TR" sz="2000" dirty="0" smtClean="0">
                <a:solidFill>
                  <a:schemeClr val="tx1"/>
                </a:solidFill>
              </a:rPr>
              <a:t>Yükseköğretim kurumu ile ilgili sorulardan oluşan soru formu</a:t>
            </a:r>
          </a:p>
          <a:p>
            <a:pPr lvl="0"/>
            <a:r>
              <a:rPr lang="tr-TR" sz="2000" u="sng" dirty="0" smtClean="0">
                <a:solidFill>
                  <a:schemeClr val="tx1"/>
                </a:solidFill>
              </a:rPr>
              <a:t>Program başkanı soru formu: </a:t>
            </a:r>
            <a:r>
              <a:rPr lang="tr-TR" sz="2000" dirty="0" smtClean="0">
                <a:solidFill>
                  <a:schemeClr val="tx1"/>
                </a:solidFill>
              </a:rPr>
              <a:t>Ön lisans, lisans, yüksek lisans ve doktora programlarıyla ilgili sorulardan oluşan soru formu</a:t>
            </a:r>
          </a:p>
          <a:p>
            <a:endParaRPr lang="tr-TR" sz="2000" dirty="0">
              <a:solidFill>
                <a:schemeClr val="tx1"/>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1" name="Picture 67"/>
          <p:cNvPicPr>
            <a:picLocks noChangeAspect="1" noChangeArrowheads="1"/>
          </p:cNvPicPr>
          <p:nvPr/>
        </p:nvPicPr>
        <p:blipFill>
          <a:blip r:embed="rId3" cstate="print"/>
          <a:srcRect/>
          <a:stretch>
            <a:fillRect/>
          </a:stretch>
        </p:blipFill>
        <p:spPr bwMode="auto">
          <a:xfrm>
            <a:off x="0" y="0"/>
            <a:ext cx="9144000" cy="1484313"/>
          </a:xfrm>
          <a:prstGeom prst="rect">
            <a:avLst/>
          </a:prstGeom>
          <a:noFill/>
          <a:ln w="9525">
            <a:noFill/>
            <a:miter lim="800000"/>
            <a:headEnd/>
            <a:tailEnd/>
          </a:ln>
        </p:spPr>
      </p:pic>
      <p:sp>
        <p:nvSpPr>
          <p:cNvPr id="6215" name="Rectangle 71"/>
          <p:cNvSpPr>
            <a:spLocks noChangeArrowheads="1"/>
          </p:cNvSpPr>
          <p:nvPr/>
        </p:nvSpPr>
        <p:spPr bwMode="auto">
          <a:xfrm>
            <a:off x="395288" y="3034591"/>
            <a:ext cx="8459787" cy="954107"/>
          </a:xfrm>
          <a:prstGeom prst="rect">
            <a:avLst/>
          </a:prstGeom>
          <a:noFill/>
          <a:ln w="9525">
            <a:noFill/>
            <a:miter lim="800000"/>
            <a:headEnd/>
            <a:tailEnd/>
          </a:ln>
          <a:effectLst/>
        </p:spPr>
        <p:txBody>
          <a:bodyPr wrap="square" anchor="ctr">
            <a:spAutoFit/>
          </a:bodyPr>
          <a:lstStyle/>
          <a:p>
            <a:endParaRPr lang="tr-TR" sz="2000" dirty="0" smtClean="0"/>
          </a:p>
          <a:p>
            <a:endParaRPr lang="tr-TR" sz="2000" dirty="0" smtClean="0"/>
          </a:p>
          <a:p>
            <a:endParaRPr lang="tr-TR" sz="1600" dirty="0">
              <a:solidFill>
                <a:schemeClr val="tx1"/>
              </a:solidFill>
            </a:endParaRPr>
          </a:p>
        </p:txBody>
      </p:sp>
      <p:sp>
        <p:nvSpPr>
          <p:cNvPr id="4" name="Rectangle 71"/>
          <p:cNvSpPr>
            <a:spLocks noChangeArrowheads="1"/>
          </p:cNvSpPr>
          <p:nvPr/>
        </p:nvSpPr>
        <p:spPr bwMode="auto">
          <a:xfrm>
            <a:off x="395288" y="2542143"/>
            <a:ext cx="8459787" cy="1938992"/>
          </a:xfrm>
          <a:prstGeom prst="rect">
            <a:avLst/>
          </a:prstGeom>
          <a:noFill/>
          <a:ln w="9525">
            <a:noFill/>
            <a:miter lim="800000"/>
            <a:headEnd/>
            <a:tailEnd/>
          </a:ln>
          <a:effectLst/>
        </p:spPr>
        <p:txBody>
          <a:bodyPr wrap="square" anchor="ctr">
            <a:spAutoFit/>
          </a:bodyPr>
          <a:lstStyle/>
          <a:p>
            <a:r>
              <a:rPr lang="tr-TR" sz="2000" dirty="0" smtClean="0"/>
              <a:t>RAPORLAMADA İZLENECEK YOLLAR</a:t>
            </a:r>
          </a:p>
          <a:p>
            <a:endParaRPr lang="tr-TR" sz="2000" dirty="0" smtClean="0"/>
          </a:p>
          <a:p>
            <a:r>
              <a:rPr lang="tr-TR" sz="2000" dirty="0" smtClean="0">
                <a:solidFill>
                  <a:schemeClr val="tx1"/>
                </a:solidFill>
              </a:rPr>
              <a:t>Raporlama sırasında yükseköğretim kurumunun program sayısı, personel sayısı veya başka bir ihtiyacına göre yükseköğretim kurumu BEK Başkanının belirleyeceği 2 veri giriş yolu önerilmiştir: </a:t>
            </a:r>
          </a:p>
          <a:p>
            <a:endParaRPr lang="tr-TR" sz="2000" dirty="0" smtClean="0">
              <a:solidFill>
                <a:schemeClr val="tx1"/>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2_Network">
      <a:majorFont>
        <a:latin typeface=""/>
        <a:ea typeface="Arial"/>
        <a:cs typeface=""/>
      </a:majorFont>
      <a:minorFont>
        <a:latin typeface=""/>
        <a:ea typeface="Arial"/>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11748</TotalTime>
  <Words>701</Words>
  <Application>Microsoft Office PowerPoint</Application>
  <PresentationFormat>Ekran Gösterisi (4:3)</PresentationFormat>
  <Paragraphs>103</Paragraphs>
  <Slides>14</Slides>
  <Notes>14</Notes>
  <HiddenSlides>0</HiddenSlides>
  <MMClips>0</MMClips>
  <ScaleCrop>false</ScaleCrop>
  <HeadingPairs>
    <vt:vector size="4" baseType="variant">
      <vt:variant>
        <vt:lpstr>Tema</vt:lpstr>
      </vt:variant>
      <vt:variant>
        <vt:i4>2</vt:i4>
      </vt:variant>
      <vt:variant>
        <vt:lpstr>Slayt Başlıkları</vt:lpstr>
      </vt:variant>
      <vt:variant>
        <vt:i4>14</vt:i4>
      </vt:variant>
    </vt:vector>
  </HeadingPairs>
  <TitlesOfParts>
    <vt:vector size="16" baseType="lpstr">
      <vt:lpstr>Varsayılan Tasarım</vt:lpstr>
      <vt:lpstr>2_Network</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vector>
  </TitlesOfParts>
  <Company>Sakarya Üniversitesi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Halkla İlişkiler</dc:creator>
  <cp:lastModifiedBy>esen.dincer</cp:lastModifiedBy>
  <cp:revision>1727</cp:revision>
  <dcterms:created xsi:type="dcterms:W3CDTF">2012-05-05T15:52:41Z</dcterms:created>
  <dcterms:modified xsi:type="dcterms:W3CDTF">2012-11-09T09:55:03Z</dcterms:modified>
</cp:coreProperties>
</file>