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86" r:id="rId2"/>
  </p:sldMasterIdLst>
  <p:notesMasterIdLst>
    <p:notesMasterId r:id="rId43"/>
  </p:notesMasterIdLst>
  <p:handoutMasterIdLst>
    <p:handoutMasterId r:id="rId44"/>
  </p:handoutMasterIdLst>
  <p:sldIdLst>
    <p:sldId id="256" r:id="rId3"/>
    <p:sldId id="759" r:id="rId4"/>
    <p:sldId id="756" r:id="rId5"/>
    <p:sldId id="757" r:id="rId6"/>
    <p:sldId id="754" r:id="rId7"/>
    <p:sldId id="755" r:id="rId8"/>
    <p:sldId id="758" r:id="rId9"/>
    <p:sldId id="761" r:id="rId10"/>
    <p:sldId id="760" r:id="rId11"/>
    <p:sldId id="784" r:id="rId12"/>
    <p:sldId id="783" r:id="rId13"/>
    <p:sldId id="773" r:id="rId14"/>
    <p:sldId id="771" r:id="rId15"/>
    <p:sldId id="772" r:id="rId16"/>
    <p:sldId id="785" r:id="rId17"/>
    <p:sldId id="787" r:id="rId18"/>
    <p:sldId id="788" r:id="rId19"/>
    <p:sldId id="789" r:id="rId20"/>
    <p:sldId id="790" r:id="rId21"/>
    <p:sldId id="791" r:id="rId22"/>
    <p:sldId id="792" r:id="rId23"/>
    <p:sldId id="793" r:id="rId24"/>
    <p:sldId id="794" r:id="rId25"/>
    <p:sldId id="774" r:id="rId26"/>
    <p:sldId id="775" r:id="rId27"/>
    <p:sldId id="776" r:id="rId28"/>
    <p:sldId id="777" r:id="rId29"/>
    <p:sldId id="779" r:id="rId30"/>
    <p:sldId id="780" r:id="rId31"/>
    <p:sldId id="781" r:id="rId32"/>
    <p:sldId id="762" r:id="rId33"/>
    <p:sldId id="763" r:id="rId34"/>
    <p:sldId id="764" r:id="rId35"/>
    <p:sldId id="765" r:id="rId36"/>
    <p:sldId id="766" r:id="rId37"/>
    <p:sldId id="767" r:id="rId38"/>
    <p:sldId id="768" r:id="rId39"/>
    <p:sldId id="769" r:id="rId40"/>
    <p:sldId id="770" r:id="rId41"/>
    <p:sldId id="435" r:id="rId42"/>
  </p:sldIdLst>
  <p:sldSz cx="9144000" cy="6858000" type="screen4x3"/>
  <p:notesSz cx="6669088"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66FF"/>
    <a:srgbClr val="A3FBFB"/>
    <a:srgbClr val="00FFCC"/>
    <a:srgbClr val="339966"/>
    <a:srgbClr val="181A72"/>
    <a:srgbClr val="A50021"/>
    <a:srgbClr val="CC3300"/>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3979" autoAdjust="0"/>
  </p:normalViewPr>
  <p:slideViewPr>
    <p:cSldViewPr>
      <p:cViewPr varScale="1">
        <p:scale>
          <a:sx n="69" d="100"/>
          <a:sy n="69" d="100"/>
        </p:scale>
        <p:origin x="1184"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FCC05A-FBD4-4112-AEF3-16B19CCB826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9B3A6222-1959-4030-B514-2646936360CE}">
      <dgm:prSet phldrT="[Metin]" custT="1"/>
      <dgm:spPr/>
      <dgm:t>
        <a:bodyPr/>
        <a:lstStyle/>
        <a:p>
          <a:r>
            <a:rPr lang="en-GB" sz="1400" b="1" dirty="0" smtClean="0"/>
            <a:t> </a:t>
          </a:r>
          <a:r>
            <a:rPr lang="en-GB" sz="1800" b="1" dirty="0" smtClean="0"/>
            <a:t>Amaç-1</a:t>
          </a:r>
          <a:r>
            <a:rPr lang="en-GB" sz="1800" dirty="0" smtClean="0"/>
            <a:t> </a:t>
          </a:r>
          <a:r>
            <a:rPr lang="en-GB" sz="1800" dirty="0" err="1" smtClean="0"/>
            <a:t>Üniversitemiz</a:t>
          </a:r>
          <a:r>
            <a:rPr lang="en-GB" sz="1800" dirty="0" smtClean="0"/>
            <a:t> </a:t>
          </a:r>
          <a:r>
            <a:rPr lang="en-GB" sz="1800" dirty="0" err="1" smtClean="0"/>
            <a:t>hizmet</a:t>
          </a:r>
          <a:r>
            <a:rPr lang="en-GB" sz="1800" dirty="0" smtClean="0"/>
            <a:t> </a:t>
          </a:r>
          <a:r>
            <a:rPr lang="en-GB" sz="1800" dirty="0" err="1" smtClean="0"/>
            <a:t>kalitesini</a:t>
          </a:r>
          <a:r>
            <a:rPr lang="en-GB" sz="1800" dirty="0" smtClean="0"/>
            <a:t> </a:t>
          </a:r>
          <a:r>
            <a:rPr lang="en-GB" sz="1800" dirty="0" err="1" smtClean="0"/>
            <a:t>artırmak</a:t>
          </a:r>
          <a:r>
            <a:rPr lang="en-GB" sz="1800" dirty="0" smtClean="0"/>
            <a:t> </a:t>
          </a:r>
          <a:r>
            <a:rPr lang="en-GB" sz="1800" dirty="0" err="1" smtClean="0"/>
            <a:t>için</a:t>
          </a:r>
          <a:r>
            <a:rPr lang="en-GB" sz="1800" dirty="0" smtClean="0"/>
            <a:t> </a:t>
          </a:r>
          <a:r>
            <a:rPr lang="en-GB" sz="1800" dirty="0" err="1" smtClean="0"/>
            <a:t>hizmet</a:t>
          </a:r>
          <a:r>
            <a:rPr lang="en-GB" sz="1800" dirty="0" smtClean="0"/>
            <a:t> </a:t>
          </a:r>
          <a:r>
            <a:rPr lang="en-GB" sz="1800" dirty="0" err="1" smtClean="0"/>
            <a:t>içi</a:t>
          </a:r>
          <a:r>
            <a:rPr lang="en-GB" sz="1800" dirty="0" smtClean="0"/>
            <a:t> </a:t>
          </a:r>
          <a:r>
            <a:rPr lang="en-GB" sz="1800" dirty="0" err="1" smtClean="0"/>
            <a:t>eğitim</a:t>
          </a:r>
          <a:r>
            <a:rPr lang="en-GB" sz="1800" dirty="0" smtClean="0"/>
            <a:t> </a:t>
          </a:r>
          <a:r>
            <a:rPr lang="en-GB" sz="1800" dirty="0" err="1" smtClean="0"/>
            <a:t>faaliyetleri</a:t>
          </a:r>
          <a:r>
            <a:rPr lang="en-GB" sz="1800" dirty="0" smtClean="0"/>
            <a:t> </a:t>
          </a:r>
          <a:r>
            <a:rPr lang="en-GB" sz="1800" dirty="0" err="1" smtClean="0"/>
            <a:t>artırılacak</a:t>
          </a:r>
          <a:endParaRPr lang="tr-TR" sz="1800" dirty="0"/>
        </a:p>
      </dgm:t>
    </dgm:pt>
    <dgm:pt modelId="{E9B22178-7CB1-4F06-9931-030CA62415CB}" type="parTrans" cxnId="{F3DE8C15-B84C-4C46-8056-85CCA6824720}">
      <dgm:prSet/>
      <dgm:spPr/>
      <dgm:t>
        <a:bodyPr/>
        <a:lstStyle/>
        <a:p>
          <a:endParaRPr lang="tr-TR"/>
        </a:p>
      </dgm:t>
    </dgm:pt>
    <dgm:pt modelId="{F9813A02-E9B6-4593-A538-887320D54B1F}" type="sibTrans" cxnId="{F3DE8C15-B84C-4C46-8056-85CCA6824720}">
      <dgm:prSet/>
      <dgm:spPr/>
      <dgm:t>
        <a:bodyPr/>
        <a:lstStyle/>
        <a:p>
          <a:endParaRPr lang="tr-TR"/>
        </a:p>
      </dgm:t>
    </dgm:pt>
    <dgm:pt modelId="{2E3FDBC6-84AE-4175-A90E-5575A15F6870}">
      <dgm:prSet phldrT="[Metin]" custT="1"/>
      <dgm:spPr/>
      <dgm:t>
        <a:bodyPr/>
        <a:lstStyle/>
        <a:p>
          <a:r>
            <a:rPr lang="en-GB" sz="1600" b="1" dirty="0" smtClean="0"/>
            <a:t>Hedef-1 </a:t>
          </a:r>
          <a:r>
            <a:rPr lang="en-GB" sz="1600" dirty="0" err="1" smtClean="0"/>
            <a:t>Hizmet</a:t>
          </a:r>
          <a:r>
            <a:rPr lang="en-GB" sz="1600" dirty="0" smtClean="0"/>
            <a:t> </a:t>
          </a:r>
          <a:r>
            <a:rPr lang="en-GB" sz="1600" dirty="0" err="1" smtClean="0"/>
            <a:t>içi</a:t>
          </a:r>
          <a:r>
            <a:rPr lang="en-GB" sz="1600" dirty="0" smtClean="0"/>
            <a:t> </a:t>
          </a:r>
          <a:r>
            <a:rPr lang="en-GB" sz="1600" dirty="0" err="1" smtClean="0"/>
            <a:t>eğitime</a:t>
          </a:r>
          <a:r>
            <a:rPr lang="en-GB" sz="1600" dirty="0" smtClean="0"/>
            <a:t> </a:t>
          </a:r>
          <a:r>
            <a:rPr lang="en-GB" sz="1600" dirty="0" err="1" smtClean="0"/>
            <a:t>alınacak</a:t>
          </a:r>
          <a:r>
            <a:rPr lang="en-GB" sz="1600" dirty="0" smtClean="0"/>
            <a:t> </a:t>
          </a:r>
          <a:r>
            <a:rPr lang="en-GB" sz="1600" dirty="0" err="1" smtClean="0"/>
            <a:t>farklı</a:t>
          </a:r>
          <a:r>
            <a:rPr lang="en-GB" sz="1600" dirty="0" smtClean="0"/>
            <a:t> </a:t>
          </a:r>
          <a:r>
            <a:rPr lang="en-GB" sz="1600" dirty="0" err="1" smtClean="0"/>
            <a:t>grupların</a:t>
          </a:r>
          <a:r>
            <a:rPr lang="en-GB" sz="1600" dirty="0" smtClean="0"/>
            <a:t> </a:t>
          </a:r>
          <a:r>
            <a:rPr lang="en-GB" sz="1600" dirty="0" err="1" smtClean="0"/>
            <a:t>gereksinmelerine</a:t>
          </a:r>
          <a:r>
            <a:rPr lang="en-GB" sz="1600" dirty="0" smtClean="0"/>
            <a:t> </a:t>
          </a:r>
          <a:r>
            <a:rPr lang="en-GB" sz="1600" dirty="0" err="1" smtClean="0"/>
            <a:t>yönelik</a:t>
          </a:r>
          <a:r>
            <a:rPr lang="en-GB" sz="1600" dirty="0" smtClean="0"/>
            <a:t>  </a:t>
          </a:r>
          <a:r>
            <a:rPr lang="en-GB" sz="1600" dirty="0" err="1" smtClean="0"/>
            <a:t>paket</a:t>
          </a:r>
          <a:r>
            <a:rPr lang="en-GB" sz="1600" dirty="0" smtClean="0"/>
            <a:t> </a:t>
          </a:r>
          <a:r>
            <a:rPr lang="en-GB" sz="1600" dirty="0" err="1" smtClean="0"/>
            <a:t>programlar</a:t>
          </a:r>
          <a:r>
            <a:rPr lang="en-GB" sz="1600" dirty="0" smtClean="0"/>
            <a:t> </a:t>
          </a:r>
          <a:r>
            <a:rPr lang="en-GB" sz="1600" dirty="0" err="1" smtClean="0"/>
            <a:t>oluşturulması</a:t>
          </a:r>
          <a:r>
            <a:rPr lang="en-GB" sz="1400" dirty="0" smtClean="0"/>
            <a:t>.</a:t>
          </a:r>
          <a:endParaRPr lang="tr-TR" sz="1400" dirty="0"/>
        </a:p>
      </dgm:t>
    </dgm:pt>
    <dgm:pt modelId="{BEA8737A-0D5F-4B9D-B2FB-ED23DD1D91E0}" type="parTrans" cxnId="{5D45EAB0-F18F-40EB-B4F3-84545F83BDD4}">
      <dgm:prSet/>
      <dgm:spPr/>
      <dgm:t>
        <a:bodyPr/>
        <a:lstStyle/>
        <a:p>
          <a:endParaRPr lang="tr-TR"/>
        </a:p>
      </dgm:t>
    </dgm:pt>
    <dgm:pt modelId="{4536DDCB-8735-4AAF-A300-55AEDDC942BE}" type="sibTrans" cxnId="{5D45EAB0-F18F-40EB-B4F3-84545F83BDD4}">
      <dgm:prSet/>
      <dgm:spPr/>
      <dgm:t>
        <a:bodyPr/>
        <a:lstStyle/>
        <a:p>
          <a:endParaRPr lang="tr-TR"/>
        </a:p>
      </dgm:t>
    </dgm:pt>
    <dgm:pt modelId="{0F8AFB91-5C58-4FF2-ACAD-88880E97005A}">
      <dgm:prSet phldrT="[Metin]" custT="1"/>
      <dgm:spPr/>
      <dgm:t>
        <a:bodyPr/>
        <a:lstStyle/>
        <a:p>
          <a:r>
            <a:rPr lang="en-GB" sz="1400" dirty="0" err="1" smtClean="0"/>
            <a:t>Hizmet</a:t>
          </a:r>
          <a:r>
            <a:rPr lang="en-GB" sz="1400" dirty="0" smtClean="0"/>
            <a:t> </a:t>
          </a:r>
          <a:r>
            <a:rPr lang="en-GB" sz="1400" dirty="0" err="1" smtClean="0"/>
            <a:t>içi</a:t>
          </a:r>
          <a:r>
            <a:rPr lang="en-GB" sz="1400" dirty="0" smtClean="0"/>
            <a:t> </a:t>
          </a:r>
          <a:r>
            <a:rPr lang="en-GB" sz="1400" dirty="0" err="1" smtClean="0"/>
            <a:t>eğitime</a:t>
          </a:r>
          <a:r>
            <a:rPr lang="en-GB" sz="1400" dirty="0" smtClean="0"/>
            <a:t> </a:t>
          </a:r>
          <a:r>
            <a:rPr lang="en-GB" sz="1400" dirty="0" err="1" smtClean="0"/>
            <a:t>alınacak</a:t>
          </a:r>
          <a:r>
            <a:rPr lang="en-GB" sz="1400" dirty="0" smtClean="0"/>
            <a:t> </a:t>
          </a:r>
          <a:r>
            <a:rPr lang="en-GB" sz="1400" dirty="0" err="1" smtClean="0"/>
            <a:t>grupların</a:t>
          </a:r>
          <a:r>
            <a:rPr lang="en-GB" sz="1400" dirty="0" smtClean="0"/>
            <a:t> </a:t>
          </a:r>
          <a:r>
            <a:rPr lang="en-GB" sz="1400" dirty="0" err="1" smtClean="0"/>
            <a:t>belirlenmesi</a:t>
          </a:r>
          <a:r>
            <a:rPr lang="en-GB" sz="1400" dirty="0" smtClean="0"/>
            <a:t>.</a:t>
          </a:r>
          <a:r>
            <a:rPr lang="tr-TR" sz="1400" dirty="0" smtClean="0"/>
            <a:t> </a:t>
          </a:r>
          <a:r>
            <a:rPr lang="en-GB" sz="1400" dirty="0" err="1" smtClean="0"/>
            <a:t>Hangi</a:t>
          </a:r>
          <a:r>
            <a:rPr lang="en-GB" sz="1400" dirty="0" smtClean="0"/>
            <a:t> </a:t>
          </a:r>
          <a:r>
            <a:rPr lang="en-GB" sz="1400" dirty="0" err="1" smtClean="0"/>
            <a:t>unvanlarda</a:t>
          </a:r>
          <a:r>
            <a:rPr lang="en-GB" sz="1400" dirty="0" smtClean="0"/>
            <a:t> </a:t>
          </a:r>
          <a:r>
            <a:rPr lang="en-GB" sz="1400" dirty="0" err="1" smtClean="0"/>
            <a:t>personele</a:t>
          </a:r>
          <a:r>
            <a:rPr lang="en-GB" sz="1400" dirty="0" smtClean="0"/>
            <a:t> </a:t>
          </a:r>
          <a:r>
            <a:rPr lang="en-GB" sz="1400" dirty="0" err="1" smtClean="0"/>
            <a:t>eğitim</a:t>
          </a:r>
          <a:r>
            <a:rPr lang="en-GB" sz="1400" dirty="0" smtClean="0"/>
            <a:t> </a:t>
          </a:r>
          <a:r>
            <a:rPr lang="en-GB" sz="1400" dirty="0" err="1" smtClean="0"/>
            <a:t>verileceğinin</a:t>
          </a:r>
          <a:r>
            <a:rPr lang="en-GB" sz="1400" dirty="0" smtClean="0"/>
            <a:t> </a:t>
          </a:r>
          <a:r>
            <a:rPr lang="en-GB" sz="1400" dirty="0" err="1" smtClean="0"/>
            <a:t>belirlenmesi</a:t>
          </a:r>
          <a:r>
            <a:rPr lang="en-GB" sz="1400" dirty="0" smtClean="0"/>
            <a:t> </a:t>
          </a:r>
          <a:endParaRPr lang="tr-TR" sz="1400" dirty="0"/>
        </a:p>
      </dgm:t>
    </dgm:pt>
    <dgm:pt modelId="{D38AE51E-6411-4DF6-AB25-DAF6718475D9}" type="parTrans" cxnId="{B1619334-00E3-4B19-A4A3-39E355D88272}">
      <dgm:prSet/>
      <dgm:spPr/>
      <dgm:t>
        <a:bodyPr/>
        <a:lstStyle/>
        <a:p>
          <a:endParaRPr lang="tr-TR"/>
        </a:p>
      </dgm:t>
    </dgm:pt>
    <dgm:pt modelId="{BA4EEB32-F25A-451E-AA30-E372A71B30C3}" type="sibTrans" cxnId="{B1619334-00E3-4B19-A4A3-39E355D88272}">
      <dgm:prSet/>
      <dgm:spPr/>
      <dgm:t>
        <a:bodyPr/>
        <a:lstStyle/>
        <a:p>
          <a:endParaRPr lang="tr-TR"/>
        </a:p>
      </dgm:t>
    </dgm:pt>
    <dgm:pt modelId="{784D114B-4B15-476C-864E-A78C2D77E062}">
      <dgm:prSet phldrT="[Metin]" custT="1"/>
      <dgm:spPr/>
      <dgm:t>
        <a:bodyPr/>
        <a:lstStyle/>
        <a:p>
          <a:r>
            <a:rPr lang="en-GB" sz="1600" b="1" dirty="0" smtClean="0"/>
            <a:t>Hedef-2</a:t>
          </a:r>
          <a:r>
            <a:rPr lang="tr-TR" sz="1600" b="1" dirty="0" smtClean="0"/>
            <a:t> </a:t>
          </a:r>
          <a:r>
            <a:rPr lang="en-GB" sz="1600" dirty="0" smtClean="0"/>
            <a:t>Her </a:t>
          </a:r>
          <a:r>
            <a:rPr lang="en-GB" sz="1600" dirty="0" err="1" smtClean="0"/>
            <a:t>yıl</a:t>
          </a:r>
          <a:r>
            <a:rPr lang="en-GB" sz="1600" dirty="0" smtClean="0"/>
            <a:t> </a:t>
          </a:r>
          <a:r>
            <a:rPr lang="en-GB" sz="1600" dirty="0" err="1" smtClean="0"/>
            <a:t>personelimizin</a:t>
          </a:r>
          <a:r>
            <a:rPr lang="en-GB" sz="1600" dirty="0" smtClean="0"/>
            <a:t> </a:t>
          </a:r>
          <a:r>
            <a:rPr lang="en-GB" sz="1600" dirty="0" err="1" smtClean="0"/>
            <a:t>verimliliğini</a:t>
          </a:r>
          <a:r>
            <a:rPr lang="en-GB" sz="1600" dirty="0" smtClean="0"/>
            <a:t> </a:t>
          </a:r>
          <a:r>
            <a:rPr lang="en-GB" sz="1600" dirty="0" err="1" smtClean="0"/>
            <a:t>ve</a:t>
          </a:r>
          <a:r>
            <a:rPr lang="en-GB" sz="1600" dirty="0" smtClean="0"/>
            <a:t> </a:t>
          </a:r>
          <a:r>
            <a:rPr lang="en-GB" sz="1600" dirty="0" err="1" smtClean="0"/>
            <a:t>yeterliliğini</a:t>
          </a:r>
          <a:r>
            <a:rPr lang="en-GB" sz="1600" dirty="0" smtClean="0"/>
            <a:t> </a:t>
          </a:r>
          <a:r>
            <a:rPr lang="en-GB" sz="1600" dirty="0" err="1" smtClean="0"/>
            <a:t>geliştirmeye</a:t>
          </a:r>
          <a:r>
            <a:rPr lang="en-GB" sz="1600" dirty="0" smtClean="0"/>
            <a:t> </a:t>
          </a:r>
          <a:r>
            <a:rPr lang="en-GB" sz="1600" dirty="0" err="1" smtClean="0"/>
            <a:t>yönelik</a:t>
          </a:r>
          <a:r>
            <a:rPr lang="en-GB" sz="1600" dirty="0" smtClean="0"/>
            <a:t> </a:t>
          </a:r>
          <a:r>
            <a:rPr lang="en-GB" sz="1600" dirty="0" err="1" smtClean="0"/>
            <a:t>eğitim</a:t>
          </a:r>
          <a:r>
            <a:rPr lang="en-GB" sz="1600" dirty="0" smtClean="0"/>
            <a:t>, </a:t>
          </a:r>
          <a:r>
            <a:rPr lang="en-GB" sz="1600" dirty="0" err="1" smtClean="0"/>
            <a:t>sınav</a:t>
          </a:r>
          <a:r>
            <a:rPr lang="en-GB" sz="1600" dirty="0" smtClean="0"/>
            <a:t> </a:t>
          </a:r>
          <a:r>
            <a:rPr lang="en-GB" sz="1600" dirty="0" err="1" smtClean="0"/>
            <a:t>ve</a:t>
          </a:r>
          <a:r>
            <a:rPr lang="en-GB" sz="1600" dirty="0" smtClean="0"/>
            <a:t> </a:t>
          </a:r>
          <a:r>
            <a:rPr lang="en-GB" sz="1600" dirty="0" err="1" smtClean="0"/>
            <a:t>seminerler</a:t>
          </a:r>
          <a:r>
            <a:rPr lang="en-GB" sz="1600" dirty="0" smtClean="0"/>
            <a:t> </a:t>
          </a:r>
          <a:r>
            <a:rPr lang="en-GB" sz="1600" dirty="0" err="1" smtClean="0"/>
            <a:t>düzenlenmesi</a:t>
          </a:r>
          <a:r>
            <a:rPr lang="en-GB" sz="1600" dirty="0" smtClean="0"/>
            <a:t> .</a:t>
          </a:r>
          <a:endParaRPr lang="tr-TR" sz="1600" dirty="0"/>
        </a:p>
      </dgm:t>
    </dgm:pt>
    <dgm:pt modelId="{9EE83419-4461-4076-AE45-D3D66D2E78A9}" type="parTrans" cxnId="{EE90C227-76B2-47BF-8AAF-477B7701F7F5}">
      <dgm:prSet/>
      <dgm:spPr/>
      <dgm:t>
        <a:bodyPr/>
        <a:lstStyle/>
        <a:p>
          <a:endParaRPr lang="tr-TR"/>
        </a:p>
      </dgm:t>
    </dgm:pt>
    <dgm:pt modelId="{93C9392A-4D93-467B-BFA5-A5C3880866C7}" type="sibTrans" cxnId="{EE90C227-76B2-47BF-8AAF-477B7701F7F5}">
      <dgm:prSet/>
      <dgm:spPr/>
      <dgm:t>
        <a:bodyPr/>
        <a:lstStyle/>
        <a:p>
          <a:endParaRPr lang="tr-TR"/>
        </a:p>
      </dgm:t>
    </dgm:pt>
    <dgm:pt modelId="{4EFCA4A7-892B-445D-8148-251AA50D6B33}">
      <dgm:prSet phldrT="[Metin]" custT="1"/>
      <dgm:spPr/>
      <dgm:t>
        <a:bodyPr/>
        <a:lstStyle/>
        <a:p>
          <a:r>
            <a:rPr lang="en-GB" sz="1400" dirty="0" err="1" smtClean="0"/>
            <a:t>Aday</a:t>
          </a:r>
          <a:r>
            <a:rPr lang="en-GB" sz="1400" dirty="0" smtClean="0"/>
            <a:t> </a:t>
          </a:r>
          <a:r>
            <a:rPr lang="en-GB" sz="1400" dirty="0" err="1" smtClean="0"/>
            <a:t>memur</a:t>
          </a:r>
          <a:r>
            <a:rPr lang="en-GB" sz="1400" dirty="0" smtClean="0"/>
            <a:t> </a:t>
          </a:r>
          <a:r>
            <a:rPr lang="en-GB" sz="1400" dirty="0" err="1" smtClean="0"/>
            <a:t>temel</a:t>
          </a:r>
          <a:r>
            <a:rPr lang="en-GB" sz="1400" dirty="0" smtClean="0"/>
            <a:t> </a:t>
          </a:r>
          <a:r>
            <a:rPr lang="en-GB" sz="1400" dirty="0" err="1" smtClean="0"/>
            <a:t>eğitimlerinin</a:t>
          </a:r>
          <a:r>
            <a:rPr lang="en-GB" sz="1400" dirty="0" smtClean="0"/>
            <a:t> </a:t>
          </a:r>
          <a:r>
            <a:rPr lang="en-GB" sz="1400" dirty="0" err="1" smtClean="0"/>
            <a:t>tamamlanması</a:t>
          </a:r>
          <a:r>
            <a:rPr lang="en-GB" sz="1400" dirty="0" smtClean="0"/>
            <a:t> </a:t>
          </a:r>
          <a:r>
            <a:rPr lang="en-GB" sz="1400" dirty="0" err="1" smtClean="0"/>
            <a:t>Görevde</a:t>
          </a:r>
          <a:r>
            <a:rPr lang="en-GB" sz="1400" dirty="0" smtClean="0"/>
            <a:t> </a:t>
          </a:r>
          <a:r>
            <a:rPr lang="en-GB" sz="1400" dirty="0" err="1" smtClean="0"/>
            <a:t>Yükselme</a:t>
          </a:r>
          <a:r>
            <a:rPr lang="en-GB" sz="1400" dirty="0" smtClean="0"/>
            <a:t> </a:t>
          </a:r>
          <a:r>
            <a:rPr lang="en-GB" sz="1400" dirty="0" err="1" smtClean="0"/>
            <a:t>sınavı</a:t>
          </a:r>
          <a:r>
            <a:rPr lang="en-GB" sz="1400" dirty="0" smtClean="0"/>
            <a:t> </a:t>
          </a:r>
          <a:r>
            <a:rPr lang="en-GB" sz="1400" dirty="0" err="1" smtClean="0"/>
            <a:t>ile</a:t>
          </a:r>
          <a:r>
            <a:rPr lang="en-GB" sz="1400" dirty="0" smtClean="0"/>
            <a:t> </a:t>
          </a:r>
          <a:r>
            <a:rPr lang="en-GB" sz="1400" dirty="0" err="1" smtClean="0"/>
            <a:t>unvan</a:t>
          </a:r>
          <a:r>
            <a:rPr lang="en-GB" sz="1400" dirty="0" smtClean="0"/>
            <a:t> </a:t>
          </a:r>
          <a:r>
            <a:rPr lang="en-GB" sz="1400" dirty="0" err="1" smtClean="0"/>
            <a:t>değişikliği</a:t>
          </a:r>
          <a:r>
            <a:rPr lang="en-GB" sz="1400" dirty="0" smtClean="0"/>
            <a:t> </a:t>
          </a:r>
          <a:r>
            <a:rPr lang="en-GB" sz="1400" dirty="0" err="1" smtClean="0"/>
            <a:t>sınavlarının</a:t>
          </a:r>
          <a:r>
            <a:rPr lang="en-GB" sz="1400" dirty="0" smtClean="0"/>
            <a:t> </a:t>
          </a:r>
          <a:r>
            <a:rPr lang="en-GB" sz="1400" dirty="0" err="1" smtClean="0"/>
            <a:t>yapılması</a:t>
          </a:r>
          <a:r>
            <a:rPr lang="en-GB" sz="1400" dirty="0" smtClean="0"/>
            <a:t>.</a:t>
          </a:r>
          <a:endParaRPr lang="tr-TR" sz="1400" dirty="0"/>
        </a:p>
      </dgm:t>
    </dgm:pt>
    <dgm:pt modelId="{4E48B502-61C5-43F4-B624-0B60F3E83D63}" type="parTrans" cxnId="{BFAA1D00-C550-4938-98DC-77D57FDF0EC3}">
      <dgm:prSet/>
      <dgm:spPr/>
      <dgm:t>
        <a:bodyPr/>
        <a:lstStyle/>
        <a:p>
          <a:endParaRPr lang="tr-TR"/>
        </a:p>
      </dgm:t>
    </dgm:pt>
    <dgm:pt modelId="{FE8E0305-E142-4248-8706-F5AD504F6DDF}" type="sibTrans" cxnId="{BFAA1D00-C550-4938-98DC-77D57FDF0EC3}">
      <dgm:prSet/>
      <dgm:spPr/>
      <dgm:t>
        <a:bodyPr/>
        <a:lstStyle/>
        <a:p>
          <a:endParaRPr lang="tr-TR"/>
        </a:p>
      </dgm:t>
    </dgm:pt>
    <dgm:pt modelId="{A866F7D3-FB97-45BD-BCCE-DB66BF230099}">
      <dgm:prSet custT="1"/>
      <dgm:spPr/>
      <dgm:t>
        <a:bodyPr/>
        <a:lstStyle/>
        <a:p>
          <a:r>
            <a:rPr lang="en-GB" sz="1400" dirty="0" err="1" smtClean="0"/>
            <a:t>Eğitime</a:t>
          </a:r>
          <a:r>
            <a:rPr lang="en-GB" sz="1400" dirty="0" smtClean="0"/>
            <a:t> </a:t>
          </a:r>
          <a:r>
            <a:rPr lang="en-GB" sz="1400" dirty="0" err="1" smtClean="0"/>
            <a:t>katılanların</a:t>
          </a:r>
          <a:r>
            <a:rPr lang="en-GB" sz="1400" dirty="0" smtClean="0"/>
            <a:t> </a:t>
          </a:r>
          <a:r>
            <a:rPr lang="en-GB" sz="1400" dirty="0" err="1" smtClean="0"/>
            <a:t>kayıt</a:t>
          </a:r>
          <a:r>
            <a:rPr lang="en-GB" sz="1400" dirty="0" smtClean="0"/>
            <a:t> </a:t>
          </a:r>
          <a:r>
            <a:rPr lang="en-GB" sz="1400" dirty="0" err="1" smtClean="0"/>
            <a:t>işlemleri</a:t>
          </a:r>
          <a:r>
            <a:rPr lang="en-GB" sz="1400" dirty="0" smtClean="0"/>
            <a:t> </a:t>
          </a:r>
          <a:r>
            <a:rPr lang="en-GB" sz="1400" dirty="0" err="1" smtClean="0"/>
            <a:t>yapılması</a:t>
          </a:r>
          <a:r>
            <a:rPr lang="en-GB" sz="1400" dirty="0" smtClean="0"/>
            <a:t>, </a:t>
          </a:r>
          <a:r>
            <a:rPr lang="en-GB" sz="1400" dirty="0" err="1" smtClean="0"/>
            <a:t>eğitimle</a:t>
          </a:r>
          <a:r>
            <a:rPr lang="en-GB" sz="1400" dirty="0" smtClean="0"/>
            <a:t> </a:t>
          </a:r>
          <a:r>
            <a:rPr lang="en-GB" sz="1400" dirty="0" err="1" smtClean="0"/>
            <a:t>ilgili</a:t>
          </a:r>
          <a:r>
            <a:rPr lang="en-GB" sz="1400" dirty="0" smtClean="0"/>
            <a:t> </a:t>
          </a:r>
          <a:r>
            <a:rPr lang="en-GB" sz="1400" dirty="0" err="1" smtClean="0"/>
            <a:t>istatistiki</a:t>
          </a:r>
          <a:r>
            <a:rPr lang="en-GB" sz="1400" dirty="0" smtClean="0"/>
            <a:t> </a:t>
          </a:r>
          <a:r>
            <a:rPr lang="en-GB" sz="1400" dirty="0" err="1" smtClean="0"/>
            <a:t>bilgiler</a:t>
          </a:r>
          <a:r>
            <a:rPr lang="en-GB" sz="1400" dirty="0" smtClean="0"/>
            <a:t> </a:t>
          </a:r>
          <a:r>
            <a:rPr lang="en-GB" sz="1400" dirty="0" err="1" smtClean="0"/>
            <a:t>edinebilmek</a:t>
          </a:r>
          <a:r>
            <a:rPr lang="en-GB" sz="1400" dirty="0" smtClean="0"/>
            <a:t> </a:t>
          </a:r>
          <a:r>
            <a:rPr lang="en-GB" sz="1400" dirty="0" err="1" smtClean="0"/>
            <a:t>için</a:t>
          </a:r>
          <a:r>
            <a:rPr lang="en-GB" sz="1400" dirty="0" smtClean="0"/>
            <a:t> </a:t>
          </a:r>
          <a:r>
            <a:rPr lang="en-GB" sz="1400" dirty="0" err="1" smtClean="0"/>
            <a:t>eğitim</a:t>
          </a:r>
          <a:r>
            <a:rPr lang="en-GB" sz="1400" dirty="0" smtClean="0"/>
            <a:t> </a:t>
          </a:r>
          <a:r>
            <a:rPr lang="en-GB" sz="1400" dirty="0" err="1" smtClean="0"/>
            <a:t>modülü</a:t>
          </a:r>
          <a:r>
            <a:rPr lang="en-GB" sz="1400" dirty="0" smtClean="0"/>
            <a:t> </a:t>
          </a:r>
          <a:r>
            <a:rPr lang="en-GB" sz="1400" dirty="0" err="1" smtClean="0"/>
            <a:t>oluşturulması</a:t>
          </a:r>
          <a:r>
            <a:rPr lang="en-GB" sz="1400" dirty="0" smtClean="0"/>
            <a:t> </a:t>
          </a:r>
          <a:r>
            <a:rPr lang="en-GB" sz="1400" dirty="0" err="1" smtClean="0"/>
            <a:t>ve</a:t>
          </a:r>
          <a:r>
            <a:rPr lang="en-GB" sz="1400" dirty="0" smtClean="0"/>
            <a:t> </a:t>
          </a:r>
          <a:r>
            <a:rPr lang="en-GB" sz="1400" dirty="0" err="1" smtClean="0"/>
            <a:t>bu</a:t>
          </a:r>
          <a:r>
            <a:rPr lang="en-GB" sz="1400" dirty="0" smtClean="0"/>
            <a:t> </a:t>
          </a:r>
          <a:r>
            <a:rPr lang="en-GB" sz="1400" dirty="0" err="1" smtClean="0"/>
            <a:t>modülün</a:t>
          </a:r>
          <a:r>
            <a:rPr lang="en-GB" sz="1400" dirty="0" smtClean="0"/>
            <a:t> </a:t>
          </a:r>
          <a:r>
            <a:rPr lang="en-GB" sz="1400" dirty="0" err="1" smtClean="0"/>
            <a:t>Başkanlığımızda</a:t>
          </a:r>
          <a:r>
            <a:rPr lang="en-GB" sz="1400" dirty="0" smtClean="0"/>
            <a:t> </a:t>
          </a:r>
          <a:r>
            <a:rPr lang="en-GB" sz="1400" dirty="0" err="1" smtClean="0"/>
            <a:t>kullanılan</a:t>
          </a:r>
          <a:r>
            <a:rPr lang="en-GB" sz="1400" dirty="0" smtClean="0"/>
            <a:t> </a:t>
          </a:r>
          <a:r>
            <a:rPr lang="en-GB" sz="1400" dirty="0" err="1" smtClean="0"/>
            <a:t>Pusula</a:t>
          </a:r>
          <a:r>
            <a:rPr lang="en-GB" sz="1400" dirty="0" smtClean="0"/>
            <a:t> </a:t>
          </a:r>
          <a:r>
            <a:rPr lang="en-GB" sz="1400" dirty="0" err="1" smtClean="0"/>
            <a:t>sistemi</a:t>
          </a:r>
          <a:r>
            <a:rPr lang="en-GB" sz="1400" dirty="0" smtClean="0"/>
            <a:t> </a:t>
          </a:r>
          <a:r>
            <a:rPr lang="en-GB" sz="1400" dirty="0" err="1" smtClean="0"/>
            <a:t>ile</a:t>
          </a:r>
          <a:r>
            <a:rPr lang="en-GB" sz="1400" dirty="0" smtClean="0"/>
            <a:t> </a:t>
          </a:r>
          <a:r>
            <a:rPr lang="en-GB" sz="1400" dirty="0" err="1" smtClean="0"/>
            <a:t>entegre</a:t>
          </a:r>
          <a:r>
            <a:rPr lang="en-GB" sz="1400" dirty="0" smtClean="0"/>
            <a:t> </a:t>
          </a:r>
          <a:r>
            <a:rPr lang="en-GB" sz="1400" dirty="0" err="1" smtClean="0"/>
            <a:t>olması</a:t>
          </a:r>
          <a:r>
            <a:rPr lang="en-GB" sz="1400" dirty="0" smtClean="0"/>
            <a:t>. </a:t>
          </a:r>
          <a:r>
            <a:rPr lang="en-GB" sz="1400" dirty="0" err="1" smtClean="0"/>
            <a:t>Eğitim</a:t>
          </a:r>
          <a:r>
            <a:rPr lang="en-GB" sz="1400" dirty="0" smtClean="0"/>
            <a:t> </a:t>
          </a:r>
          <a:r>
            <a:rPr lang="en-GB" sz="1400" dirty="0" err="1" smtClean="0"/>
            <a:t>düzenlenecek</a:t>
          </a:r>
          <a:r>
            <a:rPr lang="en-GB" sz="1400" dirty="0" smtClean="0"/>
            <a:t> </a:t>
          </a:r>
          <a:r>
            <a:rPr lang="en-GB" sz="1400" dirty="0" err="1" smtClean="0"/>
            <a:t>toplantı</a:t>
          </a:r>
          <a:r>
            <a:rPr lang="en-GB" sz="1400" dirty="0" smtClean="0"/>
            <a:t> </a:t>
          </a:r>
          <a:r>
            <a:rPr lang="en-GB" sz="1400" dirty="0" err="1" smtClean="0"/>
            <a:t>salonu</a:t>
          </a:r>
          <a:r>
            <a:rPr lang="en-GB" sz="1400" dirty="0" smtClean="0"/>
            <a:t>, </a:t>
          </a:r>
          <a:r>
            <a:rPr lang="en-GB" sz="1400" dirty="0" err="1" smtClean="0"/>
            <a:t>sınıf</a:t>
          </a:r>
          <a:r>
            <a:rPr lang="en-GB" sz="1400" dirty="0" smtClean="0"/>
            <a:t>, </a:t>
          </a:r>
          <a:r>
            <a:rPr lang="en-GB" sz="1400" dirty="0" err="1" smtClean="0"/>
            <a:t>amfi</a:t>
          </a:r>
          <a:r>
            <a:rPr lang="en-GB" sz="1400" dirty="0" smtClean="0"/>
            <a:t> </a:t>
          </a:r>
          <a:r>
            <a:rPr lang="en-GB" sz="1400" dirty="0" err="1" smtClean="0"/>
            <a:t>sayısının</a:t>
          </a:r>
          <a:r>
            <a:rPr lang="en-GB" sz="1400" dirty="0" smtClean="0"/>
            <a:t> </a:t>
          </a:r>
          <a:r>
            <a:rPr lang="en-GB" sz="1400" dirty="0" err="1" smtClean="0"/>
            <a:t>belirlenmesi</a:t>
          </a:r>
          <a:r>
            <a:rPr lang="en-GB" sz="1200" dirty="0" smtClean="0"/>
            <a:t>.</a:t>
          </a:r>
          <a:endParaRPr lang="tr-TR" sz="1200" dirty="0"/>
        </a:p>
      </dgm:t>
    </dgm:pt>
    <dgm:pt modelId="{CFFE5ED6-880C-4CE2-98E8-C9C80312D7FA}" type="parTrans" cxnId="{10FD7096-6A3C-4B73-B35E-36C7A899F48A}">
      <dgm:prSet/>
      <dgm:spPr/>
      <dgm:t>
        <a:bodyPr/>
        <a:lstStyle/>
        <a:p>
          <a:endParaRPr lang="tr-TR"/>
        </a:p>
      </dgm:t>
    </dgm:pt>
    <dgm:pt modelId="{30B1D4E5-66C9-4D1E-88EC-41BB6017DC24}" type="sibTrans" cxnId="{10FD7096-6A3C-4B73-B35E-36C7A899F48A}">
      <dgm:prSet/>
      <dgm:spPr/>
      <dgm:t>
        <a:bodyPr/>
        <a:lstStyle/>
        <a:p>
          <a:endParaRPr lang="tr-TR"/>
        </a:p>
      </dgm:t>
    </dgm:pt>
    <dgm:pt modelId="{3B134A13-AE4F-4016-A760-16CC18FF0B9A}">
      <dgm:prSet custT="1"/>
      <dgm:spPr/>
      <dgm:t>
        <a:bodyPr/>
        <a:lstStyle/>
        <a:p>
          <a:r>
            <a:rPr lang="en-GB" sz="1600" b="1" dirty="0" smtClean="0"/>
            <a:t>Hedef-3 </a:t>
          </a:r>
          <a:r>
            <a:rPr lang="en-GB" sz="1600" dirty="0" err="1" smtClean="0"/>
            <a:t>Eğitim</a:t>
          </a:r>
          <a:r>
            <a:rPr lang="en-GB" sz="1600" dirty="0" smtClean="0"/>
            <a:t> </a:t>
          </a:r>
          <a:r>
            <a:rPr lang="en-GB" sz="1600" dirty="0" err="1" smtClean="0"/>
            <a:t>faaliyetlerinde</a:t>
          </a:r>
          <a:r>
            <a:rPr lang="en-GB" sz="1600" dirty="0" smtClean="0"/>
            <a:t> </a:t>
          </a:r>
          <a:r>
            <a:rPr lang="en-GB" sz="1600" dirty="0" err="1" smtClean="0"/>
            <a:t>kullanılacak</a:t>
          </a:r>
          <a:r>
            <a:rPr lang="en-GB" sz="1600" dirty="0" smtClean="0"/>
            <a:t> </a:t>
          </a:r>
          <a:r>
            <a:rPr lang="en-GB" sz="1600" dirty="0" err="1" smtClean="0"/>
            <a:t>teknolojik</a:t>
          </a:r>
          <a:r>
            <a:rPr lang="en-GB" sz="1600" dirty="0" smtClean="0"/>
            <a:t> </a:t>
          </a:r>
          <a:r>
            <a:rPr lang="en-GB" sz="1600" dirty="0" err="1" smtClean="0"/>
            <a:t>ve</a:t>
          </a:r>
          <a:r>
            <a:rPr lang="en-GB" sz="1600" dirty="0" smtClean="0"/>
            <a:t> </a:t>
          </a:r>
          <a:r>
            <a:rPr lang="en-GB" sz="1600" dirty="0" err="1" smtClean="0"/>
            <a:t>fiziki</a:t>
          </a:r>
          <a:r>
            <a:rPr lang="en-GB" sz="1600" dirty="0" smtClean="0"/>
            <a:t> alt </a:t>
          </a:r>
          <a:r>
            <a:rPr lang="en-GB" sz="1600" dirty="0" err="1" smtClean="0"/>
            <a:t>yapı</a:t>
          </a:r>
          <a:r>
            <a:rPr lang="en-GB" sz="1600" dirty="0" smtClean="0"/>
            <a:t> </a:t>
          </a:r>
          <a:r>
            <a:rPr lang="en-GB" sz="1600" dirty="0" err="1" smtClean="0"/>
            <a:t>güçlendiri</a:t>
          </a:r>
          <a:r>
            <a:rPr lang="tr-TR" sz="1600" dirty="0" err="1" smtClean="0"/>
            <a:t>lmesi</a:t>
          </a:r>
          <a:r>
            <a:rPr lang="en-GB" sz="1600" dirty="0" smtClean="0"/>
            <a:t>. </a:t>
          </a:r>
          <a:endParaRPr lang="tr-TR" sz="1600" dirty="0"/>
        </a:p>
      </dgm:t>
    </dgm:pt>
    <dgm:pt modelId="{04D989A9-E56B-4EFF-A27A-EBF49F9E633C}" type="sibTrans" cxnId="{B2CFC3EE-FFBA-427A-8A1E-F7349913AE8A}">
      <dgm:prSet/>
      <dgm:spPr/>
      <dgm:t>
        <a:bodyPr/>
        <a:lstStyle/>
        <a:p>
          <a:endParaRPr lang="tr-TR"/>
        </a:p>
      </dgm:t>
    </dgm:pt>
    <dgm:pt modelId="{25C99D0B-CEDD-4CC4-9160-1138326D1292}" type="parTrans" cxnId="{B2CFC3EE-FFBA-427A-8A1E-F7349913AE8A}">
      <dgm:prSet/>
      <dgm:spPr/>
      <dgm:t>
        <a:bodyPr/>
        <a:lstStyle/>
        <a:p>
          <a:endParaRPr lang="tr-TR"/>
        </a:p>
      </dgm:t>
    </dgm:pt>
    <dgm:pt modelId="{017165CB-BA6D-49B0-9C79-238DF1C32271}" type="pres">
      <dgm:prSet presAssocID="{8AFCC05A-FBD4-4112-AEF3-16B19CCB8269}" presName="hierChild1" presStyleCnt="0">
        <dgm:presLayoutVars>
          <dgm:chPref val="1"/>
          <dgm:dir/>
          <dgm:animOne val="branch"/>
          <dgm:animLvl val="lvl"/>
          <dgm:resizeHandles/>
        </dgm:presLayoutVars>
      </dgm:prSet>
      <dgm:spPr/>
      <dgm:t>
        <a:bodyPr/>
        <a:lstStyle/>
        <a:p>
          <a:endParaRPr lang="tr-TR"/>
        </a:p>
      </dgm:t>
    </dgm:pt>
    <dgm:pt modelId="{5FE115E0-DC74-461A-971A-F072E54CBD41}" type="pres">
      <dgm:prSet presAssocID="{9B3A6222-1959-4030-B514-2646936360CE}" presName="hierRoot1" presStyleCnt="0"/>
      <dgm:spPr/>
    </dgm:pt>
    <dgm:pt modelId="{2790A01C-0515-41C2-8713-C6DDE48109C0}" type="pres">
      <dgm:prSet presAssocID="{9B3A6222-1959-4030-B514-2646936360CE}" presName="composite" presStyleCnt="0"/>
      <dgm:spPr/>
    </dgm:pt>
    <dgm:pt modelId="{E95C6375-11FB-4A3C-AA12-7FD12B6AAD96}" type="pres">
      <dgm:prSet presAssocID="{9B3A6222-1959-4030-B514-2646936360CE}" presName="background" presStyleLbl="node0" presStyleIdx="0" presStyleCnt="1"/>
      <dgm:spPr/>
    </dgm:pt>
    <dgm:pt modelId="{8F3C1C5B-70CD-4DFA-A3F0-0B6F12CAFC59}" type="pres">
      <dgm:prSet presAssocID="{9B3A6222-1959-4030-B514-2646936360CE}" presName="text" presStyleLbl="fgAcc0" presStyleIdx="0" presStyleCnt="1" custScaleX="285115">
        <dgm:presLayoutVars>
          <dgm:chPref val="3"/>
        </dgm:presLayoutVars>
      </dgm:prSet>
      <dgm:spPr/>
      <dgm:t>
        <a:bodyPr/>
        <a:lstStyle/>
        <a:p>
          <a:endParaRPr lang="tr-TR"/>
        </a:p>
      </dgm:t>
    </dgm:pt>
    <dgm:pt modelId="{2C393A83-A883-438F-B1BA-95CFADCF7348}" type="pres">
      <dgm:prSet presAssocID="{9B3A6222-1959-4030-B514-2646936360CE}" presName="hierChild2" presStyleCnt="0"/>
      <dgm:spPr/>
    </dgm:pt>
    <dgm:pt modelId="{D0BC4BC3-4FB9-4EAF-B3FC-B74758E3554B}" type="pres">
      <dgm:prSet presAssocID="{BEA8737A-0D5F-4B9D-B2FB-ED23DD1D91E0}" presName="Name10" presStyleLbl="parChTrans1D2" presStyleIdx="0" presStyleCnt="3"/>
      <dgm:spPr/>
      <dgm:t>
        <a:bodyPr/>
        <a:lstStyle/>
        <a:p>
          <a:endParaRPr lang="tr-TR"/>
        </a:p>
      </dgm:t>
    </dgm:pt>
    <dgm:pt modelId="{0AE8EB0E-1C3E-4BE2-8550-439D2D0EC3CC}" type="pres">
      <dgm:prSet presAssocID="{2E3FDBC6-84AE-4175-A90E-5575A15F6870}" presName="hierRoot2" presStyleCnt="0"/>
      <dgm:spPr/>
    </dgm:pt>
    <dgm:pt modelId="{F7C66001-D185-4F73-862C-943ECF5433FC}" type="pres">
      <dgm:prSet presAssocID="{2E3FDBC6-84AE-4175-A90E-5575A15F6870}" presName="composite2" presStyleCnt="0"/>
      <dgm:spPr/>
    </dgm:pt>
    <dgm:pt modelId="{39B3B414-3212-4B98-AAB3-43FD20DF998C}" type="pres">
      <dgm:prSet presAssocID="{2E3FDBC6-84AE-4175-A90E-5575A15F6870}" presName="background2" presStyleLbl="node2" presStyleIdx="0" presStyleCnt="3"/>
      <dgm:spPr/>
    </dgm:pt>
    <dgm:pt modelId="{F769CD18-B3EC-4722-8545-C2B3E4A6BD28}" type="pres">
      <dgm:prSet presAssocID="{2E3FDBC6-84AE-4175-A90E-5575A15F6870}" presName="text2" presStyleLbl="fgAcc2" presStyleIdx="0" presStyleCnt="3" custScaleX="195309" custScaleY="134046">
        <dgm:presLayoutVars>
          <dgm:chPref val="3"/>
        </dgm:presLayoutVars>
      </dgm:prSet>
      <dgm:spPr/>
      <dgm:t>
        <a:bodyPr/>
        <a:lstStyle/>
        <a:p>
          <a:endParaRPr lang="tr-TR"/>
        </a:p>
      </dgm:t>
    </dgm:pt>
    <dgm:pt modelId="{5BA9529B-34E2-42CF-8E59-374C7F0E3580}" type="pres">
      <dgm:prSet presAssocID="{2E3FDBC6-84AE-4175-A90E-5575A15F6870}" presName="hierChild3" presStyleCnt="0"/>
      <dgm:spPr/>
    </dgm:pt>
    <dgm:pt modelId="{A7B23DD0-AB5A-4670-9D58-122DD84B97E3}" type="pres">
      <dgm:prSet presAssocID="{D38AE51E-6411-4DF6-AB25-DAF6718475D9}" presName="Name17" presStyleLbl="parChTrans1D3" presStyleIdx="0" presStyleCnt="3"/>
      <dgm:spPr/>
      <dgm:t>
        <a:bodyPr/>
        <a:lstStyle/>
        <a:p>
          <a:endParaRPr lang="tr-TR"/>
        </a:p>
      </dgm:t>
    </dgm:pt>
    <dgm:pt modelId="{DA25CB63-8B68-459B-80B0-993869911428}" type="pres">
      <dgm:prSet presAssocID="{0F8AFB91-5C58-4FF2-ACAD-88880E97005A}" presName="hierRoot3" presStyleCnt="0"/>
      <dgm:spPr/>
    </dgm:pt>
    <dgm:pt modelId="{F0545F7B-9625-4C01-866E-C74BEDBCC4A9}" type="pres">
      <dgm:prSet presAssocID="{0F8AFB91-5C58-4FF2-ACAD-88880E97005A}" presName="composite3" presStyleCnt="0"/>
      <dgm:spPr/>
    </dgm:pt>
    <dgm:pt modelId="{74DAFED8-E612-4E5A-B50C-2BD9E500D40E}" type="pres">
      <dgm:prSet presAssocID="{0F8AFB91-5C58-4FF2-ACAD-88880E97005A}" presName="background3" presStyleLbl="node3" presStyleIdx="0" presStyleCnt="3"/>
      <dgm:spPr/>
    </dgm:pt>
    <dgm:pt modelId="{2A039591-EAFB-4D19-8571-51098545A3AD}" type="pres">
      <dgm:prSet presAssocID="{0F8AFB91-5C58-4FF2-ACAD-88880E97005A}" presName="text3" presStyleLbl="fgAcc3" presStyleIdx="0" presStyleCnt="3" custScaleX="173061" custScaleY="198965">
        <dgm:presLayoutVars>
          <dgm:chPref val="3"/>
        </dgm:presLayoutVars>
      </dgm:prSet>
      <dgm:spPr/>
      <dgm:t>
        <a:bodyPr/>
        <a:lstStyle/>
        <a:p>
          <a:endParaRPr lang="tr-TR"/>
        </a:p>
      </dgm:t>
    </dgm:pt>
    <dgm:pt modelId="{90A9C4C3-4391-4D55-A1C7-6622E59BA756}" type="pres">
      <dgm:prSet presAssocID="{0F8AFB91-5C58-4FF2-ACAD-88880E97005A}" presName="hierChild4" presStyleCnt="0"/>
      <dgm:spPr/>
    </dgm:pt>
    <dgm:pt modelId="{79E2B6FF-D0FD-4963-94BF-DDF6BBD31517}" type="pres">
      <dgm:prSet presAssocID="{9EE83419-4461-4076-AE45-D3D66D2E78A9}" presName="Name10" presStyleLbl="parChTrans1D2" presStyleIdx="1" presStyleCnt="3"/>
      <dgm:spPr/>
      <dgm:t>
        <a:bodyPr/>
        <a:lstStyle/>
        <a:p>
          <a:endParaRPr lang="tr-TR"/>
        </a:p>
      </dgm:t>
    </dgm:pt>
    <dgm:pt modelId="{07C7CD93-B2B1-42E9-A35C-FA8F41C0E279}" type="pres">
      <dgm:prSet presAssocID="{784D114B-4B15-476C-864E-A78C2D77E062}" presName="hierRoot2" presStyleCnt="0"/>
      <dgm:spPr/>
    </dgm:pt>
    <dgm:pt modelId="{9A0B50CD-E281-40ED-9445-1A6D69EF6479}" type="pres">
      <dgm:prSet presAssocID="{784D114B-4B15-476C-864E-A78C2D77E062}" presName="composite2" presStyleCnt="0"/>
      <dgm:spPr/>
    </dgm:pt>
    <dgm:pt modelId="{0B714AD2-B801-4A26-A39B-1A17B7ACDA81}" type="pres">
      <dgm:prSet presAssocID="{784D114B-4B15-476C-864E-A78C2D77E062}" presName="background2" presStyleLbl="node2" presStyleIdx="1" presStyleCnt="3"/>
      <dgm:spPr/>
    </dgm:pt>
    <dgm:pt modelId="{C4B434CA-86DF-48F9-8E80-E12462BBE94A}" type="pres">
      <dgm:prSet presAssocID="{784D114B-4B15-476C-864E-A78C2D77E062}" presName="text2" presStyleLbl="fgAcc2" presStyleIdx="1" presStyleCnt="3" custScaleX="174689" custScaleY="166366">
        <dgm:presLayoutVars>
          <dgm:chPref val="3"/>
        </dgm:presLayoutVars>
      </dgm:prSet>
      <dgm:spPr/>
      <dgm:t>
        <a:bodyPr/>
        <a:lstStyle/>
        <a:p>
          <a:endParaRPr lang="tr-TR"/>
        </a:p>
      </dgm:t>
    </dgm:pt>
    <dgm:pt modelId="{58E763C3-FF8C-4B29-99F1-1A0C4E5916A8}" type="pres">
      <dgm:prSet presAssocID="{784D114B-4B15-476C-864E-A78C2D77E062}" presName="hierChild3" presStyleCnt="0"/>
      <dgm:spPr/>
    </dgm:pt>
    <dgm:pt modelId="{47BBD365-7CE1-41E4-9A13-2D6ACD02E7BC}" type="pres">
      <dgm:prSet presAssocID="{4E48B502-61C5-43F4-B624-0B60F3E83D63}" presName="Name17" presStyleLbl="parChTrans1D3" presStyleIdx="1" presStyleCnt="3"/>
      <dgm:spPr/>
      <dgm:t>
        <a:bodyPr/>
        <a:lstStyle/>
        <a:p>
          <a:endParaRPr lang="tr-TR"/>
        </a:p>
      </dgm:t>
    </dgm:pt>
    <dgm:pt modelId="{2F3CF4B6-A7DB-4E86-B935-E691CB3F17E3}" type="pres">
      <dgm:prSet presAssocID="{4EFCA4A7-892B-445D-8148-251AA50D6B33}" presName="hierRoot3" presStyleCnt="0"/>
      <dgm:spPr/>
    </dgm:pt>
    <dgm:pt modelId="{00EC2377-AC56-4343-8C58-85F8A4492D13}" type="pres">
      <dgm:prSet presAssocID="{4EFCA4A7-892B-445D-8148-251AA50D6B33}" presName="composite3" presStyleCnt="0"/>
      <dgm:spPr/>
    </dgm:pt>
    <dgm:pt modelId="{A5715C46-F66C-4862-820E-20BD2C69BA81}" type="pres">
      <dgm:prSet presAssocID="{4EFCA4A7-892B-445D-8148-251AA50D6B33}" presName="background3" presStyleLbl="node3" presStyleIdx="1" presStyleCnt="3"/>
      <dgm:spPr/>
    </dgm:pt>
    <dgm:pt modelId="{A6F56C2B-E5C0-481D-85A6-0798C1835DBC}" type="pres">
      <dgm:prSet presAssocID="{4EFCA4A7-892B-445D-8148-251AA50D6B33}" presName="text3" presStyleLbl="fgAcc3" presStyleIdx="1" presStyleCnt="3" custScaleX="164304" custScaleY="200964">
        <dgm:presLayoutVars>
          <dgm:chPref val="3"/>
        </dgm:presLayoutVars>
      </dgm:prSet>
      <dgm:spPr/>
      <dgm:t>
        <a:bodyPr/>
        <a:lstStyle/>
        <a:p>
          <a:endParaRPr lang="tr-TR"/>
        </a:p>
      </dgm:t>
    </dgm:pt>
    <dgm:pt modelId="{C416E985-129F-46AC-AE6C-12CDA5AFC700}" type="pres">
      <dgm:prSet presAssocID="{4EFCA4A7-892B-445D-8148-251AA50D6B33}" presName="hierChild4" presStyleCnt="0"/>
      <dgm:spPr/>
    </dgm:pt>
    <dgm:pt modelId="{23D0F204-916A-454A-8D80-3474802C7AD9}" type="pres">
      <dgm:prSet presAssocID="{25C99D0B-CEDD-4CC4-9160-1138326D1292}" presName="Name10" presStyleLbl="parChTrans1D2" presStyleIdx="2" presStyleCnt="3"/>
      <dgm:spPr/>
      <dgm:t>
        <a:bodyPr/>
        <a:lstStyle/>
        <a:p>
          <a:endParaRPr lang="tr-TR"/>
        </a:p>
      </dgm:t>
    </dgm:pt>
    <dgm:pt modelId="{8384C945-98BA-4A86-8D14-79C77970DE18}" type="pres">
      <dgm:prSet presAssocID="{3B134A13-AE4F-4016-A760-16CC18FF0B9A}" presName="hierRoot2" presStyleCnt="0"/>
      <dgm:spPr/>
    </dgm:pt>
    <dgm:pt modelId="{AFCDF578-E5BD-42DB-B513-EAC07F78A09B}" type="pres">
      <dgm:prSet presAssocID="{3B134A13-AE4F-4016-A760-16CC18FF0B9A}" presName="composite2" presStyleCnt="0"/>
      <dgm:spPr/>
    </dgm:pt>
    <dgm:pt modelId="{F98CC560-D7A2-46D0-BD6E-6A84B772C2AC}" type="pres">
      <dgm:prSet presAssocID="{3B134A13-AE4F-4016-A760-16CC18FF0B9A}" presName="background2" presStyleLbl="node2" presStyleIdx="2" presStyleCnt="3"/>
      <dgm:spPr/>
    </dgm:pt>
    <dgm:pt modelId="{86614CD0-4F27-4036-9628-D741D6DEDB1E}" type="pres">
      <dgm:prSet presAssocID="{3B134A13-AE4F-4016-A760-16CC18FF0B9A}" presName="text2" presStyleLbl="fgAcc2" presStyleIdx="2" presStyleCnt="3" custScaleX="175772" custScaleY="140170">
        <dgm:presLayoutVars>
          <dgm:chPref val="3"/>
        </dgm:presLayoutVars>
      </dgm:prSet>
      <dgm:spPr/>
      <dgm:t>
        <a:bodyPr/>
        <a:lstStyle/>
        <a:p>
          <a:endParaRPr lang="tr-TR"/>
        </a:p>
      </dgm:t>
    </dgm:pt>
    <dgm:pt modelId="{5723FDFD-2FAF-426D-9253-A8CE7380F600}" type="pres">
      <dgm:prSet presAssocID="{3B134A13-AE4F-4016-A760-16CC18FF0B9A}" presName="hierChild3" presStyleCnt="0"/>
      <dgm:spPr/>
    </dgm:pt>
    <dgm:pt modelId="{F5C4EB6E-39C7-4CFB-8B50-6FED64371451}" type="pres">
      <dgm:prSet presAssocID="{CFFE5ED6-880C-4CE2-98E8-C9C80312D7FA}" presName="Name17" presStyleLbl="parChTrans1D3" presStyleIdx="2" presStyleCnt="3"/>
      <dgm:spPr/>
      <dgm:t>
        <a:bodyPr/>
        <a:lstStyle/>
        <a:p>
          <a:endParaRPr lang="tr-TR"/>
        </a:p>
      </dgm:t>
    </dgm:pt>
    <dgm:pt modelId="{9A4EB5DD-7DA8-4391-88D8-E8E9A06FFD09}" type="pres">
      <dgm:prSet presAssocID="{A866F7D3-FB97-45BD-BCCE-DB66BF230099}" presName="hierRoot3" presStyleCnt="0"/>
      <dgm:spPr/>
    </dgm:pt>
    <dgm:pt modelId="{F85F3F00-F0D8-453E-AB22-C75D52818A7B}" type="pres">
      <dgm:prSet presAssocID="{A866F7D3-FB97-45BD-BCCE-DB66BF230099}" presName="composite3" presStyleCnt="0"/>
      <dgm:spPr/>
    </dgm:pt>
    <dgm:pt modelId="{CBA19993-8761-4BED-81CA-1E916F105836}" type="pres">
      <dgm:prSet presAssocID="{A866F7D3-FB97-45BD-BCCE-DB66BF230099}" presName="background3" presStyleLbl="node3" presStyleIdx="2" presStyleCnt="3"/>
      <dgm:spPr/>
    </dgm:pt>
    <dgm:pt modelId="{A4378CFD-E320-4FEB-9133-47A32C4D7523}" type="pres">
      <dgm:prSet presAssocID="{A866F7D3-FB97-45BD-BCCE-DB66BF230099}" presName="text3" presStyleLbl="fgAcc3" presStyleIdx="2" presStyleCnt="3" custScaleX="212475" custScaleY="252985" custLinFactNeighborX="26395" custLinFactNeighborY="-7777">
        <dgm:presLayoutVars>
          <dgm:chPref val="3"/>
        </dgm:presLayoutVars>
      </dgm:prSet>
      <dgm:spPr/>
      <dgm:t>
        <a:bodyPr/>
        <a:lstStyle/>
        <a:p>
          <a:endParaRPr lang="tr-TR"/>
        </a:p>
      </dgm:t>
    </dgm:pt>
    <dgm:pt modelId="{50F3DF9B-D510-4131-AE8A-5BC0BC2805CC}" type="pres">
      <dgm:prSet presAssocID="{A866F7D3-FB97-45BD-BCCE-DB66BF230099}" presName="hierChild4" presStyleCnt="0"/>
      <dgm:spPr/>
    </dgm:pt>
  </dgm:ptLst>
  <dgm:cxnLst>
    <dgm:cxn modelId="{34C7B18B-3B79-4547-99B7-3AF5FD38CBD5}" type="presOf" srcId="{BEA8737A-0D5F-4B9D-B2FB-ED23DD1D91E0}" destId="{D0BC4BC3-4FB9-4EAF-B3FC-B74758E3554B}" srcOrd="0" destOrd="0" presId="urn:microsoft.com/office/officeart/2005/8/layout/hierarchy1"/>
    <dgm:cxn modelId="{5D45EAB0-F18F-40EB-B4F3-84545F83BDD4}" srcId="{9B3A6222-1959-4030-B514-2646936360CE}" destId="{2E3FDBC6-84AE-4175-A90E-5575A15F6870}" srcOrd="0" destOrd="0" parTransId="{BEA8737A-0D5F-4B9D-B2FB-ED23DD1D91E0}" sibTransId="{4536DDCB-8735-4AAF-A300-55AEDDC942BE}"/>
    <dgm:cxn modelId="{430D5252-3335-47D5-9883-215F8D210D7C}" type="presOf" srcId="{4EFCA4A7-892B-445D-8148-251AA50D6B33}" destId="{A6F56C2B-E5C0-481D-85A6-0798C1835DBC}" srcOrd="0" destOrd="0" presId="urn:microsoft.com/office/officeart/2005/8/layout/hierarchy1"/>
    <dgm:cxn modelId="{7B181778-BBF6-478D-B96F-93EB9BDDE2E8}" type="presOf" srcId="{2E3FDBC6-84AE-4175-A90E-5575A15F6870}" destId="{F769CD18-B3EC-4722-8545-C2B3E4A6BD28}" srcOrd="0" destOrd="0" presId="urn:microsoft.com/office/officeart/2005/8/layout/hierarchy1"/>
    <dgm:cxn modelId="{6EC83464-AD47-4E61-93A5-C297454E8436}" type="presOf" srcId="{4E48B502-61C5-43F4-B624-0B60F3E83D63}" destId="{47BBD365-7CE1-41E4-9A13-2D6ACD02E7BC}" srcOrd="0" destOrd="0" presId="urn:microsoft.com/office/officeart/2005/8/layout/hierarchy1"/>
    <dgm:cxn modelId="{976DD6C1-06C3-4131-803F-58CD93838914}" type="presOf" srcId="{0F8AFB91-5C58-4FF2-ACAD-88880E97005A}" destId="{2A039591-EAFB-4D19-8571-51098545A3AD}" srcOrd="0" destOrd="0" presId="urn:microsoft.com/office/officeart/2005/8/layout/hierarchy1"/>
    <dgm:cxn modelId="{19911283-3F9D-496E-A5DD-9E30765FDEF9}" type="presOf" srcId="{25C99D0B-CEDD-4CC4-9160-1138326D1292}" destId="{23D0F204-916A-454A-8D80-3474802C7AD9}" srcOrd="0" destOrd="0" presId="urn:microsoft.com/office/officeart/2005/8/layout/hierarchy1"/>
    <dgm:cxn modelId="{B1619334-00E3-4B19-A4A3-39E355D88272}" srcId="{2E3FDBC6-84AE-4175-A90E-5575A15F6870}" destId="{0F8AFB91-5C58-4FF2-ACAD-88880E97005A}" srcOrd="0" destOrd="0" parTransId="{D38AE51E-6411-4DF6-AB25-DAF6718475D9}" sibTransId="{BA4EEB32-F25A-451E-AA30-E372A71B30C3}"/>
    <dgm:cxn modelId="{AD5C2B56-680B-4168-BB7D-E7C828DDB82E}" type="presOf" srcId="{D38AE51E-6411-4DF6-AB25-DAF6718475D9}" destId="{A7B23DD0-AB5A-4670-9D58-122DD84B97E3}" srcOrd="0" destOrd="0" presId="urn:microsoft.com/office/officeart/2005/8/layout/hierarchy1"/>
    <dgm:cxn modelId="{EE90C227-76B2-47BF-8AAF-477B7701F7F5}" srcId="{9B3A6222-1959-4030-B514-2646936360CE}" destId="{784D114B-4B15-476C-864E-A78C2D77E062}" srcOrd="1" destOrd="0" parTransId="{9EE83419-4461-4076-AE45-D3D66D2E78A9}" sibTransId="{93C9392A-4D93-467B-BFA5-A5C3880866C7}"/>
    <dgm:cxn modelId="{B2CFC3EE-FFBA-427A-8A1E-F7349913AE8A}" srcId="{9B3A6222-1959-4030-B514-2646936360CE}" destId="{3B134A13-AE4F-4016-A760-16CC18FF0B9A}" srcOrd="2" destOrd="0" parTransId="{25C99D0B-CEDD-4CC4-9160-1138326D1292}" sibTransId="{04D989A9-E56B-4EFF-A27A-EBF49F9E633C}"/>
    <dgm:cxn modelId="{FE4FC377-7CDC-40AD-9596-DCA6869B1F55}" type="presOf" srcId="{8AFCC05A-FBD4-4112-AEF3-16B19CCB8269}" destId="{017165CB-BA6D-49B0-9C79-238DF1C32271}" srcOrd="0" destOrd="0" presId="urn:microsoft.com/office/officeart/2005/8/layout/hierarchy1"/>
    <dgm:cxn modelId="{A09E9B63-B420-458C-990E-9912290D812D}" type="presOf" srcId="{784D114B-4B15-476C-864E-A78C2D77E062}" destId="{C4B434CA-86DF-48F9-8E80-E12462BBE94A}" srcOrd="0" destOrd="0" presId="urn:microsoft.com/office/officeart/2005/8/layout/hierarchy1"/>
    <dgm:cxn modelId="{F865338A-2C94-462F-BB8E-670914774B21}" type="presOf" srcId="{3B134A13-AE4F-4016-A760-16CC18FF0B9A}" destId="{86614CD0-4F27-4036-9628-D741D6DEDB1E}" srcOrd="0" destOrd="0" presId="urn:microsoft.com/office/officeart/2005/8/layout/hierarchy1"/>
    <dgm:cxn modelId="{10FD7096-6A3C-4B73-B35E-36C7A899F48A}" srcId="{3B134A13-AE4F-4016-A760-16CC18FF0B9A}" destId="{A866F7D3-FB97-45BD-BCCE-DB66BF230099}" srcOrd="0" destOrd="0" parTransId="{CFFE5ED6-880C-4CE2-98E8-C9C80312D7FA}" sibTransId="{30B1D4E5-66C9-4D1E-88EC-41BB6017DC24}"/>
    <dgm:cxn modelId="{BA379C44-26F3-44CD-BE44-4338CBF47C62}" type="presOf" srcId="{9B3A6222-1959-4030-B514-2646936360CE}" destId="{8F3C1C5B-70CD-4DFA-A3F0-0B6F12CAFC59}" srcOrd="0" destOrd="0" presId="urn:microsoft.com/office/officeart/2005/8/layout/hierarchy1"/>
    <dgm:cxn modelId="{F062FE7A-C581-4BFA-AB27-996B00E3C4D9}" type="presOf" srcId="{CFFE5ED6-880C-4CE2-98E8-C9C80312D7FA}" destId="{F5C4EB6E-39C7-4CFB-8B50-6FED64371451}" srcOrd="0" destOrd="0" presId="urn:microsoft.com/office/officeart/2005/8/layout/hierarchy1"/>
    <dgm:cxn modelId="{BFAA1D00-C550-4938-98DC-77D57FDF0EC3}" srcId="{784D114B-4B15-476C-864E-A78C2D77E062}" destId="{4EFCA4A7-892B-445D-8148-251AA50D6B33}" srcOrd="0" destOrd="0" parTransId="{4E48B502-61C5-43F4-B624-0B60F3E83D63}" sibTransId="{FE8E0305-E142-4248-8706-F5AD504F6DDF}"/>
    <dgm:cxn modelId="{FD527D8B-E1DA-4815-9AB5-3F923CC66D88}" type="presOf" srcId="{9EE83419-4461-4076-AE45-D3D66D2E78A9}" destId="{79E2B6FF-D0FD-4963-94BF-DDF6BBD31517}" srcOrd="0" destOrd="0" presId="urn:microsoft.com/office/officeart/2005/8/layout/hierarchy1"/>
    <dgm:cxn modelId="{2F87BEC4-57A1-49B4-9765-299BF63AA905}" type="presOf" srcId="{A866F7D3-FB97-45BD-BCCE-DB66BF230099}" destId="{A4378CFD-E320-4FEB-9133-47A32C4D7523}" srcOrd="0" destOrd="0" presId="urn:microsoft.com/office/officeart/2005/8/layout/hierarchy1"/>
    <dgm:cxn modelId="{F3DE8C15-B84C-4C46-8056-85CCA6824720}" srcId="{8AFCC05A-FBD4-4112-AEF3-16B19CCB8269}" destId="{9B3A6222-1959-4030-B514-2646936360CE}" srcOrd="0" destOrd="0" parTransId="{E9B22178-7CB1-4F06-9931-030CA62415CB}" sibTransId="{F9813A02-E9B6-4593-A538-887320D54B1F}"/>
    <dgm:cxn modelId="{171AE3E9-4597-4D19-9283-11AE5CA74A52}" type="presParOf" srcId="{017165CB-BA6D-49B0-9C79-238DF1C32271}" destId="{5FE115E0-DC74-461A-971A-F072E54CBD41}" srcOrd="0" destOrd="0" presId="urn:microsoft.com/office/officeart/2005/8/layout/hierarchy1"/>
    <dgm:cxn modelId="{F0320287-69B8-46D6-A453-CD7A7FF7EDB6}" type="presParOf" srcId="{5FE115E0-DC74-461A-971A-F072E54CBD41}" destId="{2790A01C-0515-41C2-8713-C6DDE48109C0}" srcOrd="0" destOrd="0" presId="urn:microsoft.com/office/officeart/2005/8/layout/hierarchy1"/>
    <dgm:cxn modelId="{BC891BA3-8D60-4F00-A746-6A2A3A727964}" type="presParOf" srcId="{2790A01C-0515-41C2-8713-C6DDE48109C0}" destId="{E95C6375-11FB-4A3C-AA12-7FD12B6AAD96}" srcOrd="0" destOrd="0" presId="urn:microsoft.com/office/officeart/2005/8/layout/hierarchy1"/>
    <dgm:cxn modelId="{DAABD6E4-9BBB-4A75-B55E-1ABDA247D02F}" type="presParOf" srcId="{2790A01C-0515-41C2-8713-C6DDE48109C0}" destId="{8F3C1C5B-70CD-4DFA-A3F0-0B6F12CAFC59}" srcOrd="1" destOrd="0" presId="urn:microsoft.com/office/officeart/2005/8/layout/hierarchy1"/>
    <dgm:cxn modelId="{B2C9A443-15E1-4B6B-B908-CF042F488F60}" type="presParOf" srcId="{5FE115E0-DC74-461A-971A-F072E54CBD41}" destId="{2C393A83-A883-438F-B1BA-95CFADCF7348}" srcOrd="1" destOrd="0" presId="urn:microsoft.com/office/officeart/2005/8/layout/hierarchy1"/>
    <dgm:cxn modelId="{0AF2A9C3-65F7-4807-8523-BD6E928DEEC3}" type="presParOf" srcId="{2C393A83-A883-438F-B1BA-95CFADCF7348}" destId="{D0BC4BC3-4FB9-4EAF-B3FC-B74758E3554B}" srcOrd="0" destOrd="0" presId="urn:microsoft.com/office/officeart/2005/8/layout/hierarchy1"/>
    <dgm:cxn modelId="{827B9AED-4EAA-4B8D-A2CB-067BFEF466D6}" type="presParOf" srcId="{2C393A83-A883-438F-B1BA-95CFADCF7348}" destId="{0AE8EB0E-1C3E-4BE2-8550-439D2D0EC3CC}" srcOrd="1" destOrd="0" presId="urn:microsoft.com/office/officeart/2005/8/layout/hierarchy1"/>
    <dgm:cxn modelId="{671042D3-6610-41CA-AAA2-12853E7CC2E1}" type="presParOf" srcId="{0AE8EB0E-1C3E-4BE2-8550-439D2D0EC3CC}" destId="{F7C66001-D185-4F73-862C-943ECF5433FC}" srcOrd="0" destOrd="0" presId="urn:microsoft.com/office/officeart/2005/8/layout/hierarchy1"/>
    <dgm:cxn modelId="{EF6433FC-2FA4-4D9D-A219-16910B31F8FB}" type="presParOf" srcId="{F7C66001-D185-4F73-862C-943ECF5433FC}" destId="{39B3B414-3212-4B98-AAB3-43FD20DF998C}" srcOrd="0" destOrd="0" presId="urn:microsoft.com/office/officeart/2005/8/layout/hierarchy1"/>
    <dgm:cxn modelId="{5F7E7CB5-1C76-47C3-8C51-3F1C685EFE15}" type="presParOf" srcId="{F7C66001-D185-4F73-862C-943ECF5433FC}" destId="{F769CD18-B3EC-4722-8545-C2B3E4A6BD28}" srcOrd="1" destOrd="0" presId="urn:microsoft.com/office/officeart/2005/8/layout/hierarchy1"/>
    <dgm:cxn modelId="{81A5DA14-298A-4BAF-A729-2AC73DB6D8D0}" type="presParOf" srcId="{0AE8EB0E-1C3E-4BE2-8550-439D2D0EC3CC}" destId="{5BA9529B-34E2-42CF-8E59-374C7F0E3580}" srcOrd="1" destOrd="0" presId="urn:microsoft.com/office/officeart/2005/8/layout/hierarchy1"/>
    <dgm:cxn modelId="{F9078B6C-C4EB-41A7-8A44-96A465E30CE1}" type="presParOf" srcId="{5BA9529B-34E2-42CF-8E59-374C7F0E3580}" destId="{A7B23DD0-AB5A-4670-9D58-122DD84B97E3}" srcOrd="0" destOrd="0" presId="urn:microsoft.com/office/officeart/2005/8/layout/hierarchy1"/>
    <dgm:cxn modelId="{1479F5DD-6CAB-440C-916C-DB6FA99C6ED3}" type="presParOf" srcId="{5BA9529B-34E2-42CF-8E59-374C7F0E3580}" destId="{DA25CB63-8B68-459B-80B0-993869911428}" srcOrd="1" destOrd="0" presId="urn:microsoft.com/office/officeart/2005/8/layout/hierarchy1"/>
    <dgm:cxn modelId="{B8B384E7-5E97-46C1-8D5C-F0276A433F70}" type="presParOf" srcId="{DA25CB63-8B68-459B-80B0-993869911428}" destId="{F0545F7B-9625-4C01-866E-C74BEDBCC4A9}" srcOrd="0" destOrd="0" presId="urn:microsoft.com/office/officeart/2005/8/layout/hierarchy1"/>
    <dgm:cxn modelId="{5FD53B79-5ED6-4B23-A2D3-2A2C33AD3872}" type="presParOf" srcId="{F0545F7B-9625-4C01-866E-C74BEDBCC4A9}" destId="{74DAFED8-E612-4E5A-B50C-2BD9E500D40E}" srcOrd="0" destOrd="0" presId="urn:microsoft.com/office/officeart/2005/8/layout/hierarchy1"/>
    <dgm:cxn modelId="{A30020E3-4F68-4984-9E9C-149EF2A53B86}" type="presParOf" srcId="{F0545F7B-9625-4C01-866E-C74BEDBCC4A9}" destId="{2A039591-EAFB-4D19-8571-51098545A3AD}" srcOrd="1" destOrd="0" presId="urn:microsoft.com/office/officeart/2005/8/layout/hierarchy1"/>
    <dgm:cxn modelId="{63494553-972C-4DD9-98CE-954F093106A1}" type="presParOf" srcId="{DA25CB63-8B68-459B-80B0-993869911428}" destId="{90A9C4C3-4391-4D55-A1C7-6622E59BA756}" srcOrd="1" destOrd="0" presId="urn:microsoft.com/office/officeart/2005/8/layout/hierarchy1"/>
    <dgm:cxn modelId="{E2C7D709-4C5F-4618-B423-2448F63EDFEA}" type="presParOf" srcId="{2C393A83-A883-438F-B1BA-95CFADCF7348}" destId="{79E2B6FF-D0FD-4963-94BF-DDF6BBD31517}" srcOrd="2" destOrd="0" presId="urn:microsoft.com/office/officeart/2005/8/layout/hierarchy1"/>
    <dgm:cxn modelId="{3AAC0C8A-72AE-48F6-8F60-8D80F5A9B03A}" type="presParOf" srcId="{2C393A83-A883-438F-B1BA-95CFADCF7348}" destId="{07C7CD93-B2B1-42E9-A35C-FA8F41C0E279}" srcOrd="3" destOrd="0" presId="urn:microsoft.com/office/officeart/2005/8/layout/hierarchy1"/>
    <dgm:cxn modelId="{FD5B04C7-B450-4915-98D5-0F9A31CA6D44}" type="presParOf" srcId="{07C7CD93-B2B1-42E9-A35C-FA8F41C0E279}" destId="{9A0B50CD-E281-40ED-9445-1A6D69EF6479}" srcOrd="0" destOrd="0" presId="urn:microsoft.com/office/officeart/2005/8/layout/hierarchy1"/>
    <dgm:cxn modelId="{C621B289-7704-4565-9C71-5EF4F2AD1C8A}" type="presParOf" srcId="{9A0B50CD-E281-40ED-9445-1A6D69EF6479}" destId="{0B714AD2-B801-4A26-A39B-1A17B7ACDA81}" srcOrd="0" destOrd="0" presId="urn:microsoft.com/office/officeart/2005/8/layout/hierarchy1"/>
    <dgm:cxn modelId="{5099948A-D943-433B-9174-C1F52F327B92}" type="presParOf" srcId="{9A0B50CD-E281-40ED-9445-1A6D69EF6479}" destId="{C4B434CA-86DF-48F9-8E80-E12462BBE94A}" srcOrd="1" destOrd="0" presId="urn:microsoft.com/office/officeart/2005/8/layout/hierarchy1"/>
    <dgm:cxn modelId="{558AC1C8-0EFC-4AEB-B966-A384959DF257}" type="presParOf" srcId="{07C7CD93-B2B1-42E9-A35C-FA8F41C0E279}" destId="{58E763C3-FF8C-4B29-99F1-1A0C4E5916A8}" srcOrd="1" destOrd="0" presId="urn:microsoft.com/office/officeart/2005/8/layout/hierarchy1"/>
    <dgm:cxn modelId="{BADDBB8E-7646-46FE-936F-CF4AFFFA8FE1}" type="presParOf" srcId="{58E763C3-FF8C-4B29-99F1-1A0C4E5916A8}" destId="{47BBD365-7CE1-41E4-9A13-2D6ACD02E7BC}" srcOrd="0" destOrd="0" presId="urn:microsoft.com/office/officeart/2005/8/layout/hierarchy1"/>
    <dgm:cxn modelId="{9A4B9EB5-F074-4A33-95DD-9A4C13B00452}" type="presParOf" srcId="{58E763C3-FF8C-4B29-99F1-1A0C4E5916A8}" destId="{2F3CF4B6-A7DB-4E86-B935-E691CB3F17E3}" srcOrd="1" destOrd="0" presId="urn:microsoft.com/office/officeart/2005/8/layout/hierarchy1"/>
    <dgm:cxn modelId="{62204819-3870-45B0-B157-B84E55013972}" type="presParOf" srcId="{2F3CF4B6-A7DB-4E86-B935-E691CB3F17E3}" destId="{00EC2377-AC56-4343-8C58-85F8A4492D13}" srcOrd="0" destOrd="0" presId="urn:microsoft.com/office/officeart/2005/8/layout/hierarchy1"/>
    <dgm:cxn modelId="{90262462-90EE-4301-A965-2B6DB5D5A883}" type="presParOf" srcId="{00EC2377-AC56-4343-8C58-85F8A4492D13}" destId="{A5715C46-F66C-4862-820E-20BD2C69BA81}" srcOrd="0" destOrd="0" presId="urn:microsoft.com/office/officeart/2005/8/layout/hierarchy1"/>
    <dgm:cxn modelId="{4AFAEA6F-9519-4A6B-9D3E-B1579E7F4E43}" type="presParOf" srcId="{00EC2377-AC56-4343-8C58-85F8A4492D13}" destId="{A6F56C2B-E5C0-481D-85A6-0798C1835DBC}" srcOrd="1" destOrd="0" presId="urn:microsoft.com/office/officeart/2005/8/layout/hierarchy1"/>
    <dgm:cxn modelId="{4A2F52E9-5306-4A60-B5A7-8D8E52B42608}" type="presParOf" srcId="{2F3CF4B6-A7DB-4E86-B935-E691CB3F17E3}" destId="{C416E985-129F-46AC-AE6C-12CDA5AFC700}" srcOrd="1" destOrd="0" presId="urn:microsoft.com/office/officeart/2005/8/layout/hierarchy1"/>
    <dgm:cxn modelId="{72AFADDD-4435-4E07-A6C7-B01FBB58F7C6}" type="presParOf" srcId="{2C393A83-A883-438F-B1BA-95CFADCF7348}" destId="{23D0F204-916A-454A-8D80-3474802C7AD9}" srcOrd="4" destOrd="0" presId="urn:microsoft.com/office/officeart/2005/8/layout/hierarchy1"/>
    <dgm:cxn modelId="{5CF104A4-14FB-45DA-9143-5F097498389A}" type="presParOf" srcId="{2C393A83-A883-438F-B1BA-95CFADCF7348}" destId="{8384C945-98BA-4A86-8D14-79C77970DE18}" srcOrd="5" destOrd="0" presId="urn:microsoft.com/office/officeart/2005/8/layout/hierarchy1"/>
    <dgm:cxn modelId="{5D5ECF5A-6E43-4D31-A834-BB6923D196D4}" type="presParOf" srcId="{8384C945-98BA-4A86-8D14-79C77970DE18}" destId="{AFCDF578-E5BD-42DB-B513-EAC07F78A09B}" srcOrd="0" destOrd="0" presId="urn:microsoft.com/office/officeart/2005/8/layout/hierarchy1"/>
    <dgm:cxn modelId="{FE74B7B5-BB0E-43FC-82D4-E5DCF5EFAD01}" type="presParOf" srcId="{AFCDF578-E5BD-42DB-B513-EAC07F78A09B}" destId="{F98CC560-D7A2-46D0-BD6E-6A84B772C2AC}" srcOrd="0" destOrd="0" presId="urn:microsoft.com/office/officeart/2005/8/layout/hierarchy1"/>
    <dgm:cxn modelId="{3D9D1D2A-2F73-41C4-8243-F2737DAA9DC9}" type="presParOf" srcId="{AFCDF578-E5BD-42DB-B513-EAC07F78A09B}" destId="{86614CD0-4F27-4036-9628-D741D6DEDB1E}" srcOrd="1" destOrd="0" presId="urn:microsoft.com/office/officeart/2005/8/layout/hierarchy1"/>
    <dgm:cxn modelId="{A22413CD-A999-46B3-BFF3-A57123F7392E}" type="presParOf" srcId="{8384C945-98BA-4A86-8D14-79C77970DE18}" destId="{5723FDFD-2FAF-426D-9253-A8CE7380F600}" srcOrd="1" destOrd="0" presId="urn:microsoft.com/office/officeart/2005/8/layout/hierarchy1"/>
    <dgm:cxn modelId="{93A86FB4-1A20-4317-B558-29F28ECFAB20}" type="presParOf" srcId="{5723FDFD-2FAF-426D-9253-A8CE7380F600}" destId="{F5C4EB6E-39C7-4CFB-8B50-6FED64371451}" srcOrd="0" destOrd="0" presId="urn:microsoft.com/office/officeart/2005/8/layout/hierarchy1"/>
    <dgm:cxn modelId="{13F4F43E-4822-434D-BDEE-DC11F02457D6}" type="presParOf" srcId="{5723FDFD-2FAF-426D-9253-A8CE7380F600}" destId="{9A4EB5DD-7DA8-4391-88D8-E8E9A06FFD09}" srcOrd="1" destOrd="0" presId="urn:microsoft.com/office/officeart/2005/8/layout/hierarchy1"/>
    <dgm:cxn modelId="{5C175F97-435B-4707-A8A5-96574172E6A8}" type="presParOf" srcId="{9A4EB5DD-7DA8-4391-88D8-E8E9A06FFD09}" destId="{F85F3F00-F0D8-453E-AB22-C75D52818A7B}" srcOrd="0" destOrd="0" presId="urn:microsoft.com/office/officeart/2005/8/layout/hierarchy1"/>
    <dgm:cxn modelId="{5BA3870D-0179-4D77-858A-1F6D5E2D4E5B}" type="presParOf" srcId="{F85F3F00-F0D8-453E-AB22-C75D52818A7B}" destId="{CBA19993-8761-4BED-81CA-1E916F105836}" srcOrd="0" destOrd="0" presId="urn:microsoft.com/office/officeart/2005/8/layout/hierarchy1"/>
    <dgm:cxn modelId="{D3451B2C-A36A-4E46-8A00-7E6374FCB554}" type="presParOf" srcId="{F85F3F00-F0D8-453E-AB22-C75D52818A7B}" destId="{A4378CFD-E320-4FEB-9133-47A32C4D7523}" srcOrd="1" destOrd="0" presId="urn:microsoft.com/office/officeart/2005/8/layout/hierarchy1"/>
    <dgm:cxn modelId="{BF35AC74-4FD6-44DE-AFAE-07ABAF96E6D7}" type="presParOf" srcId="{9A4EB5DD-7DA8-4391-88D8-E8E9A06FFD09}" destId="{50F3DF9B-D510-4131-AE8A-5BC0BC2805C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9BE1CE-840E-4D93-8341-07ADC6A5D43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075C2BF7-51CD-404B-B089-D639B9BFC7C9}">
      <dgm:prSet phldrT="[Metin]"/>
      <dgm:spPr/>
      <dgm:t>
        <a:bodyPr/>
        <a:lstStyle/>
        <a:p>
          <a:r>
            <a:rPr lang="en-GB" b="1" dirty="0" err="1" smtClean="0"/>
            <a:t>Amaç</a:t>
          </a:r>
          <a:r>
            <a:rPr lang="en-GB" dirty="0" smtClean="0"/>
            <a:t> </a:t>
          </a:r>
          <a:r>
            <a:rPr lang="en-GB" b="1" dirty="0" smtClean="0"/>
            <a:t>-2 </a:t>
          </a:r>
          <a:r>
            <a:rPr lang="en-GB" dirty="0" err="1" smtClean="0"/>
            <a:t>Akademik-idari</a:t>
          </a:r>
          <a:r>
            <a:rPr lang="en-GB" dirty="0" smtClean="0"/>
            <a:t> </a:t>
          </a:r>
          <a:r>
            <a:rPr lang="en-GB" dirty="0" err="1" smtClean="0"/>
            <a:t>personel</a:t>
          </a:r>
          <a:r>
            <a:rPr lang="en-GB" dirty="0" smtClean="0"/>
            <a:t> </a:t>
          </a:r>
          <a:r>
            <a:rPr lang="en-GB" dirty="0" err="1" smtClean="0"/>
            <a:t>dağılımı</a:t>
          </a:r>
          <a:r>
            <a:rPr lang="en-GB" dirty="0" smtClean="0"/>
            <a:t> </a:t>
          </a:r>
          <a:r>
            <a:rPr lang="en-GB" dirty="0" err="1" smtClean="0"/>
            <a:t>analiz</a:t>
          </a:r>
          <a:r>
            <a:rPr lang="en-GB" dirty="0" smtClean="0"/>
            <a:t> </a:t>
          </a:r>
          <a:r>
            <a:rPr lang="en-GB" dirty="0" err="1" smtClean="0"/>
            <a:t>edilecek</a:t>
          </a:r>
          <a:r>
            <a:rPr lang="en-GB" dirty="0" smtClean="0"/>
            <a:t>, </a:t>
          </a:r>
          <a:r>
            <a:rPr lang="en-GB" dirty="0" err="1" smtClean="0"/>
            <a:t>hangi</a:t>
          </a:r>
          <a:r>
            <a:rPr lang="en-GB" dirty="0" smtClean="0"/>
            <a:t> </a:t>
          </a:r>
          <a:r>
            <a:rPr lang="en-GB" dirty="0" err="1" smtClean="0"/>
            <a:t>hizmet</a:t>
          </a:r>
          <a:r>
            <a:rPr lang="en-GB" dirty="0" smtClean="0"/>
            <a:t> </a:t>
          </a:r>
          <a:r>
            <a:rPr lang="en-GB" dirty="0" err="1" smtClean="0"/>
            <a:t>birimlerimizde</a:t>
          </a:r>
          <a:r>
            <a:rPr lang="en-GB" dirty="0" smtClean="0"/>
            <a:t> </a:t>
          </a:r>
          <a:r>
            <a:rPr lang="en-GB" dirty="0" err="1" smtClean="0"/>
            <a:t>hangi</a:t>
          </a:r>
          <a:r>
            <a:rPr lang="en-GB" dirty="0" smtClean="0"/>
            <a:t> </a:t>
          </a:r>
          <a:r>
            <a:rPr lang="en-GB" dirty="0" err="1" smtClean="0"/>
            <a:t>niteliklere</a:t>
          </a:r>
          <a:r>
            <a:rPr lang="en-GB" dirty="0" smtClean="0"/>
            <a:t> </a:t>
          </a:r>
          <a:r>
            <a:rPr lang="en-GB" dirty="0" err="1" smtClean="0"/>
            <a:t>haiz</a:t>
          </a:r>
          <a:r>
            <a:rPr lang="en-GB" dirty="0" smtClean="0"/>
            <a:t> </a:t>
          </a:r>
          <a:r>
            <a:rPr lang="en-GB" dirty="0" err="1" smtClean="0"/>
            <a:t>personele</a:t>
          </a:r>
          <a:r>
            <a:rPr lang="en-GB" dirty="0" smtClean="0"/>
            <a:t> </a:t>
          </a:r>
          <a:r>
            <a:rPr lang="en-GB" dirty="0" err="1" smtClean="0"/>
            <a:t>ihtiyaç</a:t>
          </a:r>
          <a:r>
            <a:rPr lang="en-GB" dirty="0" smtClean="0"/>
            <a:t> </a:t>
          </a:r>
          <a:r>
            <a:rPr lang="en-GB" dirty="0" err="1" smtClean="0"/>
            <a:t>duyulduğu</a:t>
          </a:r>
          <a:r>
            <a:rPr lang="en-GB" dirty="0" smtClean="0"/>
            <a:t> </a:t>
          </a:r>
          <a:r>
            <a:rPr lang="en-GB" dirty="0" err="1" smtClean="0"/>
            <a:t>tespit</a:t>
          </a:r>
          <a:r>
            <a:rPr lang="en-GB" dirty="0" smtClean="0"/>
            <a:t> </a:t>
          </a:r>
          <a:r>
            <a:rPr lang="en-GB" dirty="0" err="1" smtClean="0"/>
            <a:t>edilecek</a:t>
          </a:r>
          <a:r>
            <a:rPr lang="en-GB" dirty="0" smtClean="0"/>
            <a:t>, </a:t>
          </a:r>
          <a:r>
            <a:rPr lang="en-GB" dirty="0" err="1" smtClean="0"/>
            <a:t>personel</a:t>
          </a:r>
          <a:r>
            <a:rPr lang="en-GB" dirty="0" smtClean="0"/>
            <a:t> </a:t>
          </a:r>
          <a:r>
            <a:rPr lang="en-GB" dirty="0" err="1" smtClean="0"/>
            <a:t>fazlası</a:t>
          </a:r>
          <a:r>
            <a:rPr lang="en-GB" dirty="0" smtClean="0"/>
            <a:t> </a:t>
          </a:r>
          <a:r>
            <a:rPr lang="en-GB" dirty="0" err="1" smtClean="0"/>
            <a:t>olan</a:t>
          </a:r>
          <a:r>
            <a:rPr lang="en-GB" dirty="0" smtClean="0"/>
            <a:t> </a:t>
          </a:r>
          <a:r>
            <a:rPr lang="en-GB" dirty="0" err="1" smtClean="0"/>
            <a:t>veya</a:t>
          </a:r>
          <a:r>
            <a:rPr lang="en-GB" dirty="0" smtClean="0"/>
            <a:t> </a:t>
          </a:r>
          <a:r>
            <a:rPr lang="en-GB" dirty="0" err="1" smtClean="0"/>
            <a:t>yeterli</a:t>
          </a:r>
          <a:r>
            <a:rPr lang="en-GB" dirty="0" smtClean="0"/>
            <a:t> </a:t>
          </a:r>
          <a:r>
            <a:rPr lang="en-GB" dirty="0" err="1" smtClean="0"/>
            <a:t>personeli</a:t>
          </a:r>
          <a:r>
            <a:rPr lang="en-GB" dirty="0" smtClean="0"/>
            <a:t> </a:t>
          </a:r>
          <a:r>
            <a:rPr lang="en-GB" dirty="0" err="1" smtClean="0"/>
            <a:t>bulunmayan</a:t>
          </a:r>
          <a:r>
            <a:rPr lang="en-GB" dirty="0" smtClean="0"/>
            <a:t> </a:t>
          </a:r>
          <a:r>
            <a:rPr lang="en-GB" dirty="0" err="1" smtClean="0"/>
            <a:t>birimler</a:t>
          </a:r>
          <a:r>
            <a:rPr lang="en-GB" dirty="0" smtClean="0"/>
            <a:t> </a:t>
          </a:r>
          <a:r>
            <a:rPr lang="en-GB" dirty="0" err="1" smtClean="0"/>
            <a:t>belirlenerek</a:t>
          </a:r>
          <a:r>
            <a:rPr lang="en-GB" dirty="0" smtClean="0"/>
            <a:t> </a:t>
          </a:r>
          <a:r>
            <a:rPr lang="en-GB" dirty="0" err="1" smtClean="0"/>
            <a:t>dağılımdaki</a:t>
          </a:r>
          <a:r>
            <a:rPr lang="en-GB" dirty="0" smtClean="0"/>
            <a:t> </a:t>
          </a:r>
          <a:r>
            <a:rPr lang="en-GB" dirty="0" err="1" smtClean="0"/>
            <a:t>dengesizliğin</a:t>
          </a:r>
          <a:r>
            <a:rPr lang="en-GB" dirty="0" smtClean="0"/>
            <a:t> </a:t>
          </a:r>
          <a:r>
            <a:rPr lang="en-GB" dirty="0" err="1" smtClean="0"/>
            <a:t>oluşmasının</a:t>
          </a:r>
          <a:r>
            <a:rPr lang="en-GB" dirty="0" smtClean="0"/>
            <a:t> </a:t>
          </a:r>
          <a:r>
            <a:rPr lang="en-GB" dirty="0" err="1" smtClean="0"/>
            <a:t>önüne</a:t>
          </a:r>
          <a:r>
            <a:rPr lang="en-GB" dirty="0" smtClean="0"/>
            <a:t> </a:t>
          </a:r>
          <a:r>
            <a:rPr lang="en-GB" dirty="0" err="1" smtClean="0"/>
            <a:t>geçmeye</a:t>
          </a:r>
          <a:r>
            <a:rPr lang="en-GB" dirty="0" smtClean="0"/>
            <a:t> </a:t>
          </a:r>
          <a:r>
            <a:rPr lang="en-GB" dirty="0" err="1" smtClean="0"/>
            <a:t>yönelik</a:t>
          </a:r>
          <a:r>
            <a:rPr lang="en-GB" dirty="0" smtClean="0"/>
            <a:t> </a:t>
          </a:r>
          <a:r>
            <a:rPr lang="en-GB" dirty="0" err="1" smtClean="0"/>
            <a:t>çalışmalar</a:t>
          </a:r>
          <a:r>
            <a:rPr lang="en-GB" dirty="0" smtClean="0"/>
            <a:t> </a:t>
          </a:r>
          <a:r>
            <a:rPr lang="en-GB" dirty="0" err="1" smtClean="0"/>
            <a:t>yapılacaktır</a:t>
          </a:r>
          <a:r>
            <a:rPr lang="en-GB" dirty="0" smtClean="0"/>
            <a:t>. </a:t>
          </a:r>
          <a:r>
            <a:rPr lang="en-GB" dirty="0" err="1" smtClean="0"/>
            <a:t>İnsan</a:t>
          </a:r>
          <a:r>
            <a:rPr lang="en-GB" dirty="0" smtClean="0"/>
            <a:t> </a:t>
          </a:r>
          <a:r>
            <a:rPr lang="en-GB" dirty="0" err="1" smtClean="0"/>
            <a:t>kaynakları</a:t>
          </a:r>
          <a:r>
            <a:rPr lang="en-GB" dirty="0" smtClean="0"/>
            <a:t> </a:t>
          </a:r>
          <a:r>
            <a:rPr lang="en-GB" dirty="0" err="1" smtClean="0"/>
            <a:t>planlaması</a:t>
          </a:r>
          <a:r>
            <a:rPr lang="en-GB" dirty="0" smtClean="0"/>
            <a:t> </a:t>
          </a:r>
          <a:r>
            <a:rPr lang="en-GB" dirty="0" err="1" smtClean="0"/>
            <a:t>yaparak</a:t>
          </a:r>
          <a:r>
            <a:rPr lang="en-GB" dirty="0" smtClean="0"/>
            <a:t> </a:t>
          </a:r>
          <a:r>
            <a:rPr lang="en-GB" dirty="0" err="1" smtClean="0"/>
            <a:t>Üniversitemizin</a:t>
          </a:r>
          <a:r>
            <a:rPr lang="en-GB" dirty="0" smtClean="0"/>
            <a:t> </a:t>
          </a:r>
          <a:r>
            <a:rPr lang="en-GB" dirty="0" err="1" smtClean="0"/>
            <a:t>hangi</a:t>
          </a:r>
          <a:r>
            <a:rPr lang="en-GB" dirty="0" smtClean="0"/>
            <a:t> </a:t>
          </a:r>
          <a:r>
            <a:rPr lang="en-GB" dirty="0" err="1" smtClean="0"/>
            <a:t>nitelikleri</a:t>
          </a:r>
          <a:r>
            <a:rPr lang="en-GB" dirty="0" smtClean="0"/>
            <a:t> </a:t>
          </a:r>
          <a:r>
            <a:rPr lang="en-GB" dirty="0" err="1" smtClean="0"/>
            <a:t>haiz</a:t>
          </a:r>
          <a:r>
            <a:rPr lang="en-GB" dirty="0" smtClean="0"/>
            <a:t>, ne </a:t>
          </a:r>
          <a:r>
            <a:rPr lang="en-GB" dirty="0" err="1" smtClean="0"/>
            <a:t>kadar</a:t>
          </a:r>
          <a:r>
            <a:rPr lang="en-GB" dirty="0" smtClean="0"/>
            <a:t> </a:t>
          </a:r>
          <a:r>
            <a:rPr lang="en-GB" dirty="0" err="1" smtClean="0"/>
            <a:t>personele</a:t>
          </a:r>
          <a:r>
            <a:rPr lang="en-GB" dirty="0" smtClean="0"/>
            <a:t> </a:t>
          </a:r>
          <a:r>
            <a:rPr lang="en-GB" dirty="0" err="1" smtClean="0"/>
            <a:t>ihtiyaç</a:t>
          </a:r>
          <a:r>
            <a:rPr lang="en-GB" dirty="0" smtClean="0"/>
            <a:t> </a:t>
          </a:r>
          <a:r>
            <a:rPr lang="en-GB" dirty="0" err="1" smtClean="0"/>
            <a:t>duyduğu</a:t>
          </a:r>
          <a:r>
            <a:rPr lang="en-GB" dirty="0" smtClean="0"/>
            <a:t> </a:t>
          </a:r>
          <a:r>
            <a:rPr lang="en-GB" dirty="0" err="1" smtClean="0"/>
            <a:t>tespit</a:t>
          </a:r>
          <a:r>
            <a:rPr lang="en-GB" dirty="0" smtClean="0"/>
            <a:t> </a:t>
          </a:r>
          <a:r>
            <a:rPr lang="en-GB" dirty="0" err="1" smtClean="0"/>
            <a:t>edilecek</a:t>
          </a:r>
          <a:r>
            <a:rPr lang="en-GB" dirty="0" smtClean="0"/>
            <a:t> </a:t>
          </a:r>
          <a:r>
            <a:rPr lang="en-GB" dirty="0" err="1" smtClean="0"/>
            <a:t>ve</a:t>
          </a:r>
          <a:r>
            <a:rPr lang="en-GB" dirty="0" smtClean="0"/>
            <a:t> </a:t>
          </a:r>
          <a:r>
            <a:rPr lang="en-GB" dirty="0" err="1" smtClean="0"/>
            <a:t>bu</a:t>
          </a:r>
          <a:r>
            <a:rPr lang="en-GB" dirty="0" smtClean="0"/>
            <a:t> </a:t>
          </a:r>
          <a:r>
            <a:rPr lang="en-GB" dirty="0" err="1" smtClean="0"/>
            <a:t>ihtiyaçlara</a:t>
          </a:r>
          <a:r>
            <a:rPr lang="en-GB" dirty="0" smtClean="0"/>
            <a:t> </a:t>
          </a:r>
          <a:r>
            <a:rPr lang="en-GB" dirty="0" err="1" smtClean="0"/>
            <a:t>göre</a:t>
          </a:r>
          <a:r>
            <a:rPr lang="en-GB" dirty="0" smtClean="0"/>
            <a:t> </a:t>
          </a:r>
          <a:r>
            <a:rPr lang="en-GB" dirty="0" err="1" smtClean="0"/>
            <a:t>personel</a:t>
          </a:r>
          <a:r>
            <a:rPr lang="en-GB" dirty="0" smtClean="0"/>
            <a:t> </a:t>
          </a:r>
          <a:r>
            <a:rPr lang="en-GB" dirty="0" err="1" smtClean="0"/>
            <a:t>istihdamı</a:t>
          </a:r>
          <a:r>
            <a:rPr lang="en-GB" dirty="0" smtClean="0"/>
            <a:t> </a:t>
          </a:r>
          <a:r>
            <a:rPr lang="en-GB" dirty="0" err="1" smtClean="0"/>
            <a:t>yoluna</a:t>
          </a:r>
          <a:r>
            <a:rPr lang="en-GB" dirty="0" smtClean="0"/>
            <a:t> </a:t>
          </a:r>
          <a:r>
            <a:rPr lang="en-GB" dirty="0" err="1" smtClean="0"/>
            <a:t>gidilecektir</a:t>
          </a:r>
          <a:r>
            <a:rPr lang="en-GB" dirty="0" smtClean="0"/>
            <a:t>.</a:t>
          </a:r>
          <a:endParaRPr lang="tr-TR" dirty="0"/>
        </a:p>
      </dgm:t>
    </dgm:pt>
    <dgm:pt modelId="{0971BD95-9FB7-4667-B60F-03A13CC3FDD8}" type="parTrans" cxnId="{B6B32B20-3D5D-4B22-9D0D-B6BD5BC3F0C6}">
      <dgm:prSet/>
      <dgm:spPr/>
      <dgm:t>
        <a:bodyPr/>
        <a:lstStyle/>
        <a:p>
          <a:endParaRPr lang="tr-TR"/>
        </a:p>
      </dgm:t>
    </dgm:pt>
    <dgm:pt modelId="{95B8896B-D042-45B5-8A96-5C24FAA481E4}" type="sibTrans" cxnId="{B6B32B20-3D5D-4B22-9D0D-B6BD5BC3F0C6}">
      <dgm:prSet/>
      <dgm:spPr/>
      <dgm:t>
        <a:bodyPr/>
        <a:lstStyle/>
        <a:p>
          <a:endParaRPr lang="tr-TR"/>
        </a:p>
      </dgm:t>
    </dgm:pt>
    <dgm:pt modelId="{D3927D79-D3FF-4DA5-A09B-340DC373532A}">
      <dgm:prSet phldrT="[Metin]"/>
      <dgm:spPr/>
      <dgm:t>
        <a:bodyPr/>
        <a:lstStyle/>
        <a:p>
          <a:r>
            <a:rPr lang="en-GB" b="1" dirty="0" err="1" smtClean="0"/>
            <a:t>Hedef</a:t>
          </a:r>
          <a:r>
            <a:rPr lang="en-GB" b="1" dirty="0" smtClean="0"/>
            <a:t>- </a:t>
          </a:r>
          <a:r>
            <a:rPr lang="en-GB" dirty="0" err="1" smtClean="0"/>
            <a:t>Birimlere</a:t>
          </a:r>
          <a:r>
            <a:rPr lang="en-GB" dirty="0" smtClean="0"/>
            <a:t> </a:t>
          </a:r>
          <a:r>
            <a:rPr lang="en-GB" dirty="0" err="1" smtClean="0"/>
            <a:t>hangi</a:t>
          </a:r>
          <a:r>
            <a:rPr lang="en-GB" dirty="0" smtClean="0"/>
            <a:t> </a:t>
          </a:r>
          <a:r>
            <a:rPr lang="en-GB" dirty="0" err="1" smtClean="0"/>
            <a:t>nitelikte</a:t>
          </a:r>
          <a:r>
            <a:rPr lang="en-GB" dirty="0" smtClean="0"/>
            <a:t> </a:t>
          </a:r>
          <a:r>
            <a:rPr lang="en-GB" dirty="0" err="1" smtClean="0"/>
            <a:t>kaç</a:t>
          </a:r>
          <a:r>
            <a:rPr lang="en-GB" dirty="0" smtClean="0"/>
            <a:t> </a:t>
          </a:r>
          <a:r>
            <a:rPr lang="en-GB" dirty="0" err="1" smtClean="0"/>
            <a:t>personele</a:t>
          </a:r>
          <a:r>
            <a:rPr lang="en-GB" dirty="0" smtClean="0"/>
            <a:t> </a:t>
          </a:r>
          <a:r>
            <a:rPr lang="en-GB" dirty="0" err="1" smtClean="0"/>
            <a:t>ihtiyaç</a:t>
          </a:r>
          <a:r>
            <a:rPr lang="en-GB" dirty="0" smtClean="0"/>
            <a:t> </a:t>
          </a:r>
          <a:r>
            <a:rPr lang="en-GB" dirty="0" err="1" smtClean="0"/>
            <a:t>duyduğu</a:t>
          </a:r>
          <a:r>
            <a:rPr lang="en-GB" dirty="0" smtClean="0"/>
            <a:t> </a:t>
          </a:r>
          <a:r>
            <a:rPr lang="en-GB" dirty="0" err="1" smtClean="0"/>
            <a:t>sorulacak</a:t>
          </a:r>
          <a:r>
            <a:rPr lang="en-GB" dirty="0" smtClean="0"/>
            <a:t>. </a:t>
          </a:r>
          <a:r>
            <a:rPr lang="en-GB" dirty="0" err="1" smtClean="0"/>
            <a:t>Gelen</a:t>
          </a:r>
          <a:r>
            <a:rPr lang="en-GB" dirty="0" smtClean="0"/>
            <a:t> </a:t>
          </a:r>
          <a:r>
            <a:rPr lang="en-GB" dirty="0" err="1" smtClean="0"/>
            <a:t>teklifler</a:t>
          </a:r>
          <a:r>
            <a:rPr lang="en-GB" dirty="0" smtClean="0"/>
            <a:t> </a:t>
          </a:r>
          <a:r>
            <a:rPr lang="en-GB" dirty="0" err="1" smtClean="0"/>
            <a:t>oluşturulacak</a:t>
          </a:r>
          <a:r>
            <a:rPr lang="en-GB" dirty="0" smtClean="0"/>
            <a:t> </a:t>
          </a:r>
          <a:r>
            <a:rPr lang="en-GB" dirty="0" err="1" smtClean="0"/>
            <a:t>özel</a:t>
          </a:r>
          <a:r>
            <a:rPr lang="en-GB" dirty="0" smtClean="0"/>
            <a:t> </a:t>
          </a:r>
          <a:r>
            <a:rPr lang="en-GB" dirty="0" err="1" smtClean="0"/>
            <a:t>komisyonlarda</a:t>
          </a:r>
          <a:r>
            <a:rPr lang="en-GB" dirty="0" smtClean="0"/>
            <a:t> </a:t>
          </a:r>
          <a:r>
            <a:rPr lang="en-GB" dirty="0" err="1" smtClean="0"/>
            <a:t>değerlendirilecek</a:t>
          </a:r>
          <a:r>
            <a:rPr lang="en-GB" dirty="0" smtClean="0"/>
            <a:t> </a:t>
          </a:r>
          <a:r>
            <a:rPr lang="en-GB" dirty="0" err="1" smtClean="0"/>
            <a:t>Birimlerin</a:t>
          </a:r>
          <a:r>
            <a:rPr lang="en-GB" dirty="0" smtClean="0"/>
            <a:t> </a:t>
          </a:r>
          <a:r>
            <a:rPr lang="en-GB" dirty="0" err="1" smtClean="0"/>
            <a:t>yıl</a:t>
          </a:r>
          <a:r>
            <a:rPr lang="en-GB" dirty="0" smtClean="0"/>
            <a:t> </a:t>
          </a:r>
          <a:r>
            <a:rPr lang="en-GB" dirty="0" err="1" smtClean="0"/>
            <a:t>içindeki</a:t>
          </a:r>
          <a:r>
            <a:rPr lang="en-GB" dirty="0" smtClean="0"/>
            <a:t> </a:t>
          </a:r>
          <a:r>
            <a:rPr lang="en-GB" dirty="0" err="1" smtClean="0"/>
            <a:t>ayrılan</a:t>
          </a:r>
          <a:r>
            <a:rPr lang="en-GB" dirty="0" smtClean="0"/>
            <a:t> </a:t>
          </a:r>
          <a:r>
            <a:rPr lang="en-GB" dirty="0" err="1" smtClean="0"/>
            <a:t>ve</a:t>
          </a:r>
          <a:r>
            <a:rPr lang="en-GB" dirty="0" smtClean="0"/>
            <a:t> </a:t>
          </a:r>
          <a:r>
            <a:rPr lang="en-GB" dirty="0" err="1" smtClean="0"/>
            <a:t>atanan</a:t>
          </a:r>
          <a:r>
            <a:rPr lang="en-GB" dirty="0" smtClean="0"/>
            <a:t> </a:t>
          </a:r>
          <a:r>
            <a:rPr lang="en-GB" dirty="0" err="1" smtClean="0"/>
            <a:t>personel</a:t>
          </a:r>
          <a:r>
            <a:rPr lang="en-GB" dirty="0" smtClean="0"/>
            <a:t> </a:t>
          </a:r>
          <a:r>
            <a:rPr lang="en-GB" dirty="0" err="1" smtClean="0"/>
            <a:t>sayısı</a:t>
          </a:r>
          <a:r>
            <a:rPr lang="en-GB" dirty="0" smtClean="0"/>
            <a:t> </a:t>
          </a:r>
          <a:r>
            <a:rPr lang="en-GB" dirty="0" err="1" smtClean="0"/>
            <a:t>dikkate</a:t>
          </a:r>
          <a:r>
            <a:rPr lang="en-GB" dirty="0" smtClean="0"/>
            <a:t> </a:t>
          </a:r>
          <a:r>
            <a:rPr lang="en-GB" dirty="0" err="1" smtClean="0"/>
            <a:t>alınarak</a:t>
          </a:r>
          <a:r>
            <a:rPr lang="en-GB" dirty="0" smtClean="0"/>
            <a:t> </a:t>
          </a:r>
          <a:r>
            <a:rPr lang="en-GB" dirty="0" err="1" smtClean="0"/>
            <a:t>ihtiyaçlarının</a:t>
          </a:r>
          <a:r>
            <a:rPr lang="tr-TR" dirty="0" smtClean="0"/>
            <a:t> </a:t>
          </a:r>
          <a:r>
            <a:rPr lang="en-GB" dirty="0" err="1" smtClean="0"/>
            <a:t>belirlenmesi</a:t>
          </a:r>
          <a:endParaRPr lang="tr-TR" dirty="0"/>
        </a:p>
      </dgm:t>
    </dgm:pt>
    <dgm:pt modelId="{8FC56FD7-E3C5-40D8-9DC3-8C7D03E06D1A}" type="parTrans" cxnId="{35FDE40B-B7D7-41DE-8DEC-3C4F4C2DDB56}">
      <dgm:prSet/>
      <dgm:spPr/>
      <dgm:t>
        <a:bodyPr/>
        <a:lstStyle/>
        <a:p>
          <a:endParaRPr lang="tr-TR"/>
        </a:p>
      </dgm:t>
    </dgm:pt>
    <dgm:pt modelId="{806F4D55-C42A-4CF5-BB9A-78ECC109A29A}" type="sibTrans" cxnId="{35FDE40B-B7D7-41DE-8DEC-3C4F4C2DDB56}">
      <dgm:prSet/>
      <dgm:spPr/>
      <dgm:t>
        <a:bodyPr/>
        <a:lstStyle/>
        <a:p>
          <a:endParaRPr lang="tr-TR"/>
        </a:p>
      </dgm:t>
    </dgm:pt>
    <dgm:pt modelId="{79DFC071-4F4A-4035-9773-DA961B815CC4}" type="pres">
      <dgm:prSet presAssocID="{319BE1CE-840E-4D93-8341-07ADC6A5D43A}" presName="hierChild1" presStyleCnt="0">
        <dgm:presLayoutVars>
          <dgm:chPref val="1"/>
          <dgm:dir/>
          <dgm:animOne val="branch"/>
          <dgm:animLvl val="lvl"/>
          <dgm:resizeHandles/>
        </dgm:presLayoutVars>
      </dgm:prSet>
      <dgm:spPr/>
      <dgm:t>
        <a:bodyPr/>
        <a:lstStyle/>
        <a:p>
          <a:endParaRPr lang="tr-TR"/>
        </a:p>
      </dgm:t>
    </dgm:pt>
    <dgm:pt modelId="{B1180A9E-738C-49E9-B232-FA98E9C4EC23}" type="pres">
      <dgm:prSet presAssocID="{075C2BF7-51CD-404B-B089-D639B9BFC7C9}" presName="hierRoot1" presStyleCnt="0"/>
      <dgm:spPr/>
    </dgm:pt>
    <dgm:pt modelId="{6EDBA97F-7887-498E-9666-BFF6B92F787F}" type="pres">
      <dgm:prSet presAssocID="{075C2BF7-51CD-404B-B089-D639B9BFC7C9}" presName="composite" presStyleCnt="0"/>
      <dgm:spPr/>
    </dgm:pt>
    <dgm:pt modelId="{D22D6E2C-0FB0-47A5-BD8B-325C351BFD60}" type="pres">
      <dgm:prSet presAssocID="{075C2BF7-51CD-404B-B089-D639B9BFC7C9}" presName="background" presStyleLbl="node0" presStyleIdx="0" presStyleCnt="1"/>
      <dgm:spPr/>
    </dgm:pt>
    <dgm:pt modelId="{FBE075D6-ABFF-4685-A30B-7E71B530FCA3}" type="pres">
      <dgm:prSet presAssocID="{075C2BF7-51CD-404B-B089-D639B9BFC7C9}" presName="text" presStyleLbl="fgAcc0" presStyleIdx="0" presStyleCnt="1" custScaleX="397453" custScaleY="132093">
        <dgm:presLayoutVars>
          <dgm:chPref val="3"/>
        </dgm:presLayoutVars>
      </dgm:prSet>
      <dgm:spPr/>
      <dgm:t>
        <a:bodyPr/>
        <a:lstStyle/>
        <a:p>
          <a:endParaRPr lang="tr-TR"/>
        </a:p>
      </dgm:t>
    </dgm:pt>
    <dgm:pt modelId="{1D70E90F-8517-49C8-B447-918F5F210009}" type="pres">
      <dgm:prSet presAssocID="{075C2BF7-51CD-404B-B089-D639B9BFC7C9}" presName="hierChild2" presStyleCnt="0"/>
      <dgm:spPr/>
    </dgm:pt>
    <dgm:pt modelId="{805D5B5D-EB70-441A-9A1E-E230AA017B5A}" type="pres">
      <dgm:prSet presAssocID="{8FC56FD7-E3C5-40D8-9DC3-8C7D03E06D1A}" presName="Name10" presStyleLbl="parChTrans1D2" presStyleIdx="0" presStyleCnt="1"/>
      <dgm:spPr/>
      <dgm:t>
        <a:bodyPr/>
        <a:lstStyle/>
        <a:p>
          <a:endParaRPr lang="tr-TR"/>
        </a:p>
      </dgm:t>
    </dgm:pt>
    <dgm:pt modelId="{06458F28-02A8-4B59-9E48-87CF4E9AFB35}" type="pres">
      <dgm:prSet presAssocID="{D3927D79-D3FF-4DA5-A09B-340DC373532A}" presName="hierRoot2" presStyleCnt="0"/>
      <dgm:spPr/>
    </dgm:pt>
    <dgm:pt modelId="{4431D57C-8EBC-4E04-A0AF-25AF96D098F1}" type="pres">
      <dgm:prSet presAssocID="{D3927D79-D3FF-4DA5-A09B-340DC373532A}" presName="composite2" presStyleCnt="0"/>
      <dgm:spPr/>
    </dgm:pt>
    <dgm:pt modelId="{1B9A0D4D-1596-47EB-82B9-E4CFAFFE109E}" type="pres">
      <dgm:prSet presAssocID="{D3927D79-D3FF-4DA5-A09B-340DC373532A}" presName="background2" presStyleLbl="node2" presStyleIdx="0" presStyleCnt="1"/>
      <dgm:spPr/>
    </dgm:pt>
    <dgm:pt modelId="{CB656FDD-3978-4E6E-A386-8712C0333B7C}" type="pres">
      <dgm:prSet presAssocID="{D3927D79-D3FF-4DA5-A09B-340DC373532A}" presName="text2" presStyleLbl="fgAcc2" presStyleIdx="0" presStyleCnt="1" custScaleX="367152" custScaleY="109711">
        <dgm:presLayoutVars>
          <dgm:chPref val="3"/>
        </dgm:presLayoutVars>
      </dgm:prSet>
      <dgm:spPr/>
      <dgm:t>
        <a:bodyPr/>
        <a:lstStyle/>
        <a:p>
          <a:endParaRPr lang="tr-TR"/>
        </a:p>
      </dgm:t>
    </dgm:pt>
    <dgm:pt modelId="{DBCD309A-A0CA-49A7-B940-596D0E7838CD}" type="pres">
      <dgm:prSet presAssocID="{D3927D79-D3FF-4DA5-A09B-340DC373532A}" presName="hierChild3" presStyleCnt="0"/>
      <dgm:spPr/>
    </dgm:pt>
  </dgm:ptLst>
  <dgm:cxnLst>
    <dgm:cxn modelId="{35FDE40B-B7D7-41DE-8DEC-3C4F4C2DDB56}" srcId="{075C2BF7-51CD-404B-B089-D639B9BFC7C9}" destId="{D3927D79-D3FF-4DA5-A09B-340DC373532A}" srcOrd="0" destOrd="0" parTransId="{8FC56FD7-E3C5-40D8-9DC3-8C7D03E06D1A}" sibTransId="{806F4D55-C42A-4CF5-BB9A-78ECC109A29A}"/>
    <dgm:cxn modelId="{FF51B49C-8469-4371-9C2A-6A90200FCD47}" type="presOf" srcId="{075C2BF7-51CD-404B-B089-D639B9BFC7C9}" destId="{FBE075D6-ABFF-4685-A30B-7E71B530FCA3}" srcOrd="0" destOrd="0" presId="urn:microsoft.com/office/officeart/2005/8/layout/hierarchy1"/>
    <dgm:cxn modelId="{B6B32B20-3D5D-4B22-9D0D-B6BD5BC3F0C6}" srcId="{319BE1CE-840E-4D93-8341-07ADC6A5D43A}" destId="{075C2BF7-51CD-404B-B089-D639B9BFC7C9}" srcOrd="0" destOrd="0" parTransId="{0971BD95-9FB7-4667-B60F-03A13CC3FDD8}" sibTransId="{95B8896B-D042-45B5-8A96-5C24FAA481E4}"/>
    <dgm:cxn modelId="{EF949F9E-CA21-4071-BB37-A7B79EA308AE}" type="presOf" srcId="{8FC56FD7-E3C5-40D8-9DC3-8C7D03E06D1A}" destId="{805D5B5D-EB70-441A-9A1E-E230AA017B5A}" srcOrd="0" destOrd="0" presId="urn:microsoft.com/office/officeart/2005/8/layout/hierarchy1"/>
    <dgm:cxn modelId="{C3CC022E-7F62-41C9-90B0-0F9360B63DFA}" type="presOf" srcId="{D3927D79-D3FF-4DA5-A09B-340DC373532A}" destId="{CB656FDD-3978-4E6E-A386-8712C0333B7C}" srcOrd="0" destOrd="0" presId="urn:microsoft.com/office/officeart/2005/8/layout/hierarchy1"/>
    <dgm:cxn modelId="{2F23D3E2-6FAA-41F3-A574-8C3141DA84BB}" type="presOf" srcId="{319BE1CE-840E-4D93-8341-07ADC6A5D43A}" destId="{79DFC071-4F4A-4035-9773-DA961B815CC4}" srcOrd="0" destOrd="0" presId="urn:microsoft.com/office/officeart/2005/8/layout/hierarchy1"/>
    <dgm:cxn modelId="{1BDBE1C1-3231-4DDF-8128-6A4138EE633A}" type="presParOf" srcId="{79DFC071-4F4A-4035-9773-DA961B815CC4}" destId="{B1180A9E-738C-49E9-B232-FA98E9C4EC23}" srcOrd="0" destOrd="0" presId="urn:microsoft.com/office/officeart/2005/8/layout/hierarchy1"/>
    <dgm:cxn modelId="{C0380D82-273A-4435-B153-5EC7103EB51A}" type="presParOf" srcId="{B1180A9E-738C-49E9-B232-FA98E9C4EC23}" destId="{6EDBA97F-7887-498E-9666-BFF6B92F787F}" srcOrd="0" destOrd="0" presId="urn:microsoft.com/office/officeart/2005/8/layout/hierarchy1"/>
    <dgm:cxn modelId="{D0C17947-1F50-4B94-B4B8-9E1199B59B86}" type="presParOf" srcId="{6EDBA97F-7887-498E-9666-BFF6B92F787F}" destId="{D22D6E2C-0FB0-47A5-BD8B-325C351BFD60}" srcOrd="0" destOrd="0" presId="urn:microsoft.com/office/officeart/2005/8/layout/hierarchy1"/>
    <dgm:cxn modelId="{D6B240F2-7896-457E-A801-A58223D348C5}" type="presParOf" srcId="{6EDBA97F-7887-498E-9666-BFF6B92F787F}" destId="{FBE075D6-ABFF-4685-A30B-7E71B530FCA3}" srcOrd="1" destOrd="0" presId="urn:microsoft.com/office/officeart/2005/8/layout/hierarchy1"/>
    <dgm:cxn modelId="{B1B5659B-863D-44BB-8606-4A7486440352}" type="presParOf" srcId="{B1180A9E-738C-49E9-B232-FA98E9C4EC23}" destId="{1D70E90F-8517-49C8-B447-918F5F210009}" srcOrd="1" destOrd="0" presId="urn:microsoft.com/office/officeart/2005/8/layout/hierarchy1"/>
    <dgm:cxn modelId="{62CCE7C3-4A8E-49DF-B0E6-B5B6A73BE9AE}" type="presParOf" srcId="{1D70E90F-8517-49C8-B447-918F5F210009}" destId="{805D5B5D-EB70-441A-9A1E-E230AA017B5A}" srcOrd="0" destOrd="0" presId="urn:microsoft.com/office/officeart/2005/8/layout/hierarchy1"/>
    <dgm:cxn modelId="{44BCB7FB-5F7F-4613-9B88-ABF23EB58651}" type="presParOf" srcId="{1D70E90F-8517-49C8-B447-918F5F210009}" destId="{06458F28-02A8-4B59-9E48-87CF4E9AFB35}" srcOrd="1" destOrd="0" presId="urn:microsoft.com/office/officeart/2005/8/layout/hierarchy1"/>
    <dgm:cxn modelId="{1502DDB4-CB54-4D8D-A7D0-E88A50D93931}" type="presParOf" srcId="{06458F28-02A8-4B59-9E48-87CF4E9AFB35}" destId="{4431D57C-8EBC-4E04-A0AF-25AF96D098F1}" srcOrd="0" destOrd="0" presId="urn:microsoft.com/office/officeart/2005/8/layout/hierarchy1"/>
    <dgm:cxn modelId="{AF0147CB-D393-4051-A39D-182C2515782E}" type="presParOf" srcId="{4431D57C-8EBC-4E04-A0AF-25AF96D098F1}" destId="{1B9A0D4D-1596-47EB-82B9-E4CFAFFE109E}" srcOrd="0" destOrd="0" presId="urn:microsoft.com/office/officeart/2005/8/layout/hierarchy1"/>
    <dgm:cxn modelId="{2C78A470-5267-4F08-95FC-D9381A2D7012}" type="presParOf" srcId="{4431D57C-8EBC-4E04-A0AF-25AF96D098F1}" destId="{CB656FDD-3978-4E6E-A386-8712C0333B7C}" srcOrd="1" destOrd="0" presId="urn:microsoft.com/office/officeart/2005/8/layout/hierarchy1"/>
    <dgm:cxn modelId="{284C9803-8F41-47FC-B2A2-860BB514A258}" type="presParOf" srcId="{06458F28-02A8-4B59-9E48-87CF4E9AFB35}" destId="{DBCD309A-A0CA-49A7-B940-596D0E7838C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42BCF1-9B96-4250-8B8B-FF43CA9C052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8D709D36-68E0-43A4-A155-F27C123A705E}">
      <dgm:prSet phldrT="[Metin]"/>
      <dgm:spPr/>
      <dgm:t>
        <a:bodyPr/>
        <a:lstStyle/>
        <a:p>
          <a:r>
            <a:rPr lang="en-GB" b="1" dirty="0" err="1" smtClean="0"/>
            <a:t>Stratejik</a:t>
          </a:r>
          <a:r>
            <a:rPr lang="en-GB" b="1" dirty="0" smtClean="0"/>
            <a:t> </a:t>
          </a:r>
          <a:r>
            <a:rPr lang="en-GB" b="1" dirty="0" err="1" smtClean="0"/>
            <a:t>Amaç</a:t>
          </a:r>
          <a:r>
            <a:rPr lang="en-GB" b="1" dirty="0" smtClean="0"/>
            <a:t> -</a:t>
          </a:r>
          <a:r>
            <a:rPr lang="tr-TR" b="1" dirty="0" smtClean="0"/>
            <a:t>3</a:t>
          </a:r>
          <a:r>
            <a:rPr lang="en-GB" b="1" dirty="0" smtClean="0"/>
            <a:t> </a:t>
          </a:r>
          <a:r>
            <a:rPr lang="en-GB" dirty="0" smtClean="0"/>
            <a:t>e-</a:t>
          </a:r>
          <a:r>
            <a:rPr lang="en-GB" dirty="0" err="1" smtClean="0"/>
            <a:t>devlet</a:t>
          </a:r>
          <a:r>
            <a:rPr lang="en-GB" dirty="0" smtClean="0"/>
            <a:t> </a:t>
          </a:r>
          <a:r>
            <a:rPr lang="en-GB" dirty="0" err="1" smtClean="0"/>
            <a:t>projesi</a:t>
          </a:r>
          <a:r>
            <a:rPr lang="en-GB" dirty="0" smtClean="0"/>
            <a:t> </a:t>
          </a:r>
          <a:r>
            <a:rPr lang="en-GB" dirty="0" err="1" smtClean="0"/>
            <a:t>içerisinde</a:t>
          </a:r>
          <a:r>
            <a:rPr lang="en-GB" dirty="0" smtClean="0"/>
            <a:t> </a:t>
          </a:r>
          <a:r>
            <a:rPr lang="en-GB" dirty="0" err="1" smtClean="0"/>
            <a:t>diğer</a:t>
          </a:r>
          <a:r>
            <a:rPr lang="en-GB" dirty="0" smtClean="0"/>
            <a:t> </a:t>
          </a:r>
          <a:r>
            <a:rPr lang="en-GB" dirty="0" err="1" smtClean="0"/>
            <a:t>kamu</a:t>
          </a:r>
          <a:r>
            <a:rPr lang="en-GB" dirty="0" smtClean="0"/>
            <a:t> </a:t>
          </a:r>
          <a:r>
            <a:rPr lang="en-GB" dirty="0" err="1" smtClean="0"/>
            <a:t>kurum</a:t>
          </a:r>
          <a:r>
            <a:rPr lang="en-GB" dirty="0" smtClean="0"/>
            <a:t> </a:t>
          </a:r>
          <a:r>
            <a:rPr lang="en-GB" dirty="0" err="1" smtClean="0"/>
            <a:t>ve</a:t>
          </a:r>
          <a:r>
            <a:rPr lang="en-GB" dirty="0" smtClean="0"/>
            <a:t> </a:t>
          </a:r>
          <a:r>
            <a:rPr lang="en-GB" dirty="0" err="1" smtClean="0"/>
            <a:t>kuruluşlarıyla</a:t>
          </a:r>
          <a:r>
            <a:rPr lang="en-GB" dirty="0" smtClean="0"/>
            <a:t> </a:t>
          </a:r>
          <a:r>
            <a:rPr lang="en-GB" dirty="0" err="1" smtClean="0"/>
            <a:t>bilgilerimiz</a:t>
          </a:r>
          <a:r>
            <a:rPr lang="en-GB" dirty="0" smtClean="0"/>
            <a:t> </a:t>
          </a:r>
          <a:r>
            <a:rPr lang="en-GB" dirty="0" err="1" smtClean="0"/>
            <a:t>paylaşılacak</a:t>
          </a:r>
          <a:r>
            <a:rPr lang="en-GB" dirty="0" smtClean="0"/>
            <a:t>, </a:t>
          </a:r>
          <a:r>
            <a:rPr lang="en-GB" dirty="0" err="1" smtClean="0"/>
            <a:t>onlarla</a:t>
          </a:r>
          <a:r>
            <a:rPr lang="en-GB" dirty="0" smtClean="0"/>
            <a:t> </a:t>
          </a:r>
          <a:r>
            <a:rPr lang="en-GB" dirty="0" err="1" smtClean="0"/>
            <a:t>entegre</a:t>
          </a:r>
          <a:r>
            <a:rPr lang="en-GB" dirty="0" smtClean="0"/>
            <a:t> hale </a:t>
          </a:r>
          <a:r>
            <a:rPr lang="en-GB" dirty="0" err="1" smtClean="0"/>
            <a:t>getirilecektir</a:t>
          </a:r>
          <a:r>
            <a:rPr lang="en-GB" dirty="0" smtClean="0"/>
            <a:t>.  </a:t>
          </a:r>
          <a:r>
            <a:rPr lang="en-GB" b="1" dirty="0" smtClean="0"/>
            <a:t>.</a:t>
          </a:r>
          <a:endParaRPr lang="tr-TR" dirty="0"/>
        </a:p>
      </dgm:t>
    </dgm:pt>
    <dgm:pt modelId="{28192305-DBC4-43F0-8A3C-1D57DBAA240F}" type="parTrans" cxnId="{FFDE6DBC-868B-45C5-8264-CE79A2882137}">
      <dgm:prSet/>
      <dgm:spPr/>
      <dgm:t>
        <a:bodyPr/>
        <a:lstStyle/>
        <a:p>
          <a:endParaRPr lang="tr-TR"/>
        </a:p>
      </dgm:t>
    </dgm:pt>
    <dgm:pt modelId="{CDD830BD-0AEC-4D26-91B4-C036355A002F}" type="sibTrans" cxnId="{FFDE6DBC-868B-45C5-8264-CE79A2882137}">
      <dgm:prSet/>
      <dgm:spPr/>
      <dgm:t>
        <a:bodyPr/>
        <a:lstStyle/>
        <a:p>
          <a:endParaRPr lang="tr-TR"/>
        </a:p>
      </dgm:t>
    </dgm:pt>
    <dgm:pt modelId="{BE28EB02-6E7A-4979-8B5A-80032029EED2}">
      <dgm:prSet phldrT="[Metin]"/>
      <dgm:spPr/>
      <dgm:t>
        <a:bodyPr/>
        <a:lstStyle/>
        <a:p>
          <a:r>
            <a:rPr lang="en-GB" b="1" dirty="0" err="1" smtClean="0"/>
            <a:t>Hedef</a:t>
          </a:r>
          <a:r>
            <a:rPr lang="tr-TR" b="1" dirty="0" smtClean="0"/>
            <a:t>-</a:t>
          </a:r>
          <a:r>
            <a:rPr lang="en-GB" b="1" dirty="0" smtClean="0"/>
            <a:t> </a:t>
          </a:r>
          <a:r>
            <a:rPr lang="tr-TR" b="1" dirty="0" smtClean="0"/>
            <a:t> </a:t>
          </a:r>
          <a:r>
            <a:rPr lang="tr-TR" b="0" dirty="0" smtClean="0"/>
            <a:t>e</a:t>
          </a:r>
          <a:r>
            <a:rPr lang="en-GB" dirty="0" smtClean="0"/>
            <a:t>- </a:t>
          </a:r>
          <a:r>
            <a:rPr lang="en-GB" dirty="0" err="1" smtClean="0"/>
            <a:t>devlet</a:t>
          </a:r>
          <a:r>
            <a:rPr lang="en-GB" dirty="0" smtClean="0"/>
            <a:t> </a:t>
          </a:r>
          <a:r>
            <a:rPr lang="en-GB" dirty="0" err="1" smtClean="0"/>
            <a:t>çalışmalarına</a:t>
          </a:r>
          <a:r>
            <a:rPr lang="en-GB" dirty="0" smtClean="0"/>
            <a:t> </a:t>
          </a:r>
          <a:r>
            <a:rPr lang="en-GB" dirty="0" err="1" smtClean="0"/>
            <a:t>hazır</a:t>
          </a:r>
          <a:r>
            <a:rPr lang="en-GB" dirty="0" smtClean="0"/>
            <a:t> </a:t>
          </a:r>
          <a:r>
            <a:rPr lang="en-GB" dirty="0" err="1" smtClean="0"/>
            <a:t>ve</a:t>
          </a:r>
          <a:r>
            <a:rPr lang="en-GB" dirty="0" smtClean="0"/>
            <a:t> </a:t>
          </a:r>
          <a:r>
            <a:rPr lang="en-GB" dirty="0" err="1" smtClean="0"/>
            <a:t>entegre</a:t>
          </a:r>
          <a:r>
            <a:rPr lang="en-GB" dirty="0" smtClean="0"/>
            <a:t> hale </a:t>
          </a:r>
          <a:r>
            <a:rPr lang="en-GB" dirty="0" err="1" smtClean="0"/>
            <a:t>gelmek</a:t>
          </a:r>
          <a:r>
            <a:rPr lang="en-GB" dirty="0" smtClean="0"/>
            <a:t>.</a:t>
          </a:r>
          <a:endParaRPr lang="tr-TR" dirty="0"/>
        </a:p>
      </dgm:t>
    </dgm:pt>
    <dgm:pt modelId="{0EEEF515-61EB-46AF-B7A7-E6016CF8180D}" type="parTrans" cxnId="{13EA284C-3116-4F99-86D1-72A7F9C99158}">
      <dgm:prSet/>
      <dgm:spPr/>
      <dgm:t>
        <a:bodyPr/>
        <a:lstStyle/>
        <a:p>
          <a:endParaRPr lang="tr-TR"/>
        </a:p>
      </dgm:t>
    </dgm:pt>
    <dgm:pt modelId="{1C7A63F1-B8E3-4A67-91E4-2B74CDC6C509}" type="sibTrans" cxnId="{13EA284C-3116-4F99-86D1-72A7F9C99158}">
      <dgm:prSet/>
      <dgm:spPr/>
      <dgm:t>
        <a:bodyPr/>
        <a:lstStyle/>
        <a:p>
          <a:endParaRPr lang="tr-TR"/>
        </a:p>
      </dgm:t>
    </dgm:pt>
    <dgm:pt modelId="{6196E87F-B27E-41B3-A111-B3CFDC4249B2}" type="pres">
      <dgm:prSet presAssocID="{EF42BCF1-9B96-4250-8B8B-FF43CA9C052B}" presName="hierChild1" presStyleCnt="0">
        <dgm:presLayoutVars>
          <dgm:chPref val="1"/>
          <dgm:dir/>
          <dgm:animOne val="branch"/>
          <dgm:animLvl val="lvl"/>
          <dgm:resizeHandles/>
        </dgm:presLayoutVars>
      </dgm:prSet>
      <dgm:spPr/>
      <dgm:t>
        <a:bodyPr/>
        <a:lstStyle/>
        <a:p>
          <a:endParaRPr lang="tr-TR"/>
        </a:p>
      </dgm:t>
    </dgm:pt>
    <dgm:pt modelId="{A98BACCC-43D1-4225-8284-FECE999662C8}" type="pres">
      <dgm:prSet presAssocID="{8D709D36-68E0-43A4-A155-F27C123A705E}" presName="hierRoot1" presStyleCnt="0"/>
      <dgm:spPr/>
    </dgm:pt>
    <dgm:pt modelId="{44877D70-514E-4131-A5E4-CC691AFD1CB0}" type="pres">
      <dgm:prSet presAssocID="{8D709D36-68E0-43A4-A155-F27C123A705E}" presName="composite" presStyleCnt="0"/>
      <dgm:spPr/>
    </dgm:pt>
    <dgm:pt modelId="{A385EF80-0E2F-4C58-AD38-7AC731D3F649}" type="pres">
      <dgm:prSet presAssocID="{8D709D36-68E0-43A4-A155-F27C123A705E}" presName="background" presStyleLbl="node0" presStyleIdx="0" presStyleCnt="1"/>
      <dgm:spPr/>
    </dgm:pt>
    <dgm:pt modelId="{090EC705-FF6D-4E49-ADBE-400B24AAE9B8}" type="pres">
      <dgm:prSet presAssocID="{8D709D36-68E0-43A4-A155-F27C123A705E}" presName="text" presStyleLbl="fgAcc0" presStyleIdx="0" presStyleCnt="1" custScaleX="206050" custLinFactNeighborX="1644" custLinFactNeighborY="77">
        <dgm:presLayoutVars>
          <dgm:chPref val="3"/>
        </dgm:presLayoutVars>
      </dgm:prSet>
      <dgm:spPr/>
      <dgm:t>
        <a:bodyPr/>
        <a:lstStyle/>
        <a:p>
          <a:endParaRPr lang="tr-TR"/>
        </a:p>
      </dgm:t>
    </dgm:pt>
    <dgm:pt modelId="{EF4D071C-AC42-490B-96D0-7F662162CF70}" type="pres">
      <dgm:prSet presAssocID="{8D709D36-68E0-43A4-A155-F27C123A705E}" presName="hierChild2" presStyleCnt="0"/>
      <dgm:spPr/>
    </dgm:pt>
    <dgm:pt modelId="{BF4DC895-7704-4434-8607-CCDA49149834}" type="pres">
      <dgm:prSet presAssocID="{0EEEF515-61EB-46AF-B7A7-E6016CF8180D}" presName="Name10" presStyleLbl="parChTrans1D2" presStyleIdx="0" presStyleCnt="1"/>
      <dgm:spPr/>
      <dgm:t>
        <a:bodyPr/>
        <a:lstStyle/>
        <a:p>
          <a:endParaRPr lang="tr-TR"/>
        </a:p>
      </dgm:t>
    </dgm:pt>
    <dgm:pt modelId="{2F29797C-5753-4F22-9CEB-6A1C5A33938B}" type="pres">
      <dgm:prSet presAssocID="{BE28EB02-6E7A-4979-8B5A-80032029EED2}" presName="hierRoot2" presStyleCnt="0"/>
      <dgm:spPr/>
    </dgm:pt>
    <dgm:pt modelId="{7F32D14E-744F-4AF5-BB9B-998711FF093E}" type="pres">
      <dgm:prSet presAssocID="{BE28EB02-6E7A-4979-8B5A-80032029EED2}" presName="composite2" presStyleCnt="0"/>
      <dgm:spPr/>
    </dgm:pt>
    <dgm:pt modelId="{D28247DD-AE86-4820-9C64-BAF2D853FDB7}" type="pres">
      <dgm:prSet presAssocID="{BE28EB02-6E7A-4979-8B5A-80032029EED2}" presName="background2" presStyleLbl="node2" presStyleIdx="0" presStyleCnt="1"/>
      <dgm:spPr/>
    </dgm:pt>
    <dgm:pt modelId="{FF24CCE2-6367-43DF-88A1-52DA7401AFC1}" type="pres">
      <dgm:prSet presAssocID="{BE28EB02-6E7A-4979-8B5A-80032029EED2}" presName="text2" presStyleLbl="fgAcc2" presStyleIdx="0" presStyleCnt="1" custScaleX="271695">
        <dgm:presLayoutVars>
          <dgm:chPref val="3"/>
        </dgm:presLayoutVars>
      </dgm:prSet>
      <dgm:spPr/>
      <dgm:t>
        <a:bodyPr/>
        <a:lstStyle/>
        <a:p>
          <a:endParaRPr lang="tr-TR"/>
        </a:p>
      </dgm:t>
    </dgm:pt>
    <dgm:pt modelId="{19F6849A-6991-42EE-9ABC-9663C5B6DE03}" type="pres">
      <dgm:prSet presAssocID="{BE28EB02-6E7A-4979-8B5A-80032029EED2}" presName="hierChild3" presStyleCnt="0"/>
      <dgm:spPr/>
    </dgm:pt>
  </dgm:ptLst>
  <dgm:cxnLst>
    <dgm:cxn modelId="{9F6D779C-85D6-4053-A0B1-CAC5E4C84C14}" type="presOf" srcId="{8D709D36-68E0-43A4-A155-F27C123A705E}" destId="{090EC705-FF6D-4E49-ADBE-400B24AAE9B8}" srcOrd="0" destOrd="0" presId="urn:microsoft.com/office/officeart/2005/8/layout/hierarchy1"/>
    <dgm:cxn modelId="{13EA284C-3116-4F99-86D1-72A7F9C99158}" srcId="{8D709D36-68E0-43A4-A155-F27C123A705E}" destId="{BE28EB02-6E7A-4979-8B5A-80032029EED2}" srcOrd="0" destOrd="0" parTransId="{0EEEF515-61EB-46AF-B7A7-E6016CF8180D}" sibTransId="{1C7A63F1-B8E3-4A67-91E4-2B74CDC6C509}"/>
    <dgm:cxn modelId="{62C82021-8580-40F1-915B-9CCA2F230BE6}" type="presOf" srcId="{EF42BCF1-9B96-4250-8B8B-FF43CA9C052B}" destId="{6196E87F-B27E-41B3-A111-B3CFDC4249B2}" srcOrd="0" destOrd="0" presId="urn:microsoft.com/office/officeart/2005/8/layout/hierarchy1"/>
    <dgm:cxn modelId="{DAC656BA-0219-4021-A715-85E415238487}" type="presOf" srcId="{BE28EB02-6E7A-4979-8B5A-80032029EED2}" destId="{FF24CCE2-6367-43DF-88A1-52DA7401AFC1}" srcOrd="0" destOrd="0" presId="urn:microsoft.com/office/officeart/2005/8/layout/hierarchy1"/>
    <dgm:cxn modelId="{FFDE6DBC-868B-45C5-8264-CE79A2882137}" srcId="{EF42BCF1-9B96-4250-8B8B-FF43CA9C052B}" destId="{8D709D36-68E0-43A4-A155-F27C123A705E}" srcOrd="0" destOrd="0" parTransId="{28192305-DBC4-43F0-8A3C-1D57DBAA240F}" sibTransId="{CDD830BD-0AEC-4D26-91B4-C036355A002F}"/>
    <dgm:cxn modelId="{513554AA-2511-42F4-A5C7-D116920CC8BE}" type="presOf" srcId="{0EEEF515-61EB-46AF-B7A7-E6016CF8180D}" destId="{BF4DC895-7704-4434-8607-CCDA49149834}" srcOrd="0" destOrd="0" presId="urn:microsoft.com/office/officeart/2005/8/layout/hierarchy1"/>
    <dgm:cxn modelId="{CA59CF71-F5D5-4469-8897-19F0721C736D}" type="presParOf" srcId="{6196E87F-B27E-41B3-A111-B3CFDC4249B2}" destId="{A98BACCC-43D1-4225-8284-FECE999662C8}" srcOrd="0" destOrd="0" presId="urn:microsoft.com/office/officeart/2005/8/layout/hierarchy1"/>
    <dgm:cxn modelId="{EBADD7ED-7196-4759-99AA-5459897C0A85}" type="presParOf" srcId="{A98BACCC-43D1-4225-8284-FECE999662C8}" destId="{44877D70-514E-4131-A5E4-CC691AFD1CB0}" srcOrd="0" destOrd="0" presId="urn:microsoft.com/office/officeart/2005/8/layout/hierarchy1"/>
    <dgm:cxn modelId="{321363E1-9784-4A8B-B66A-F5037E747BDE}" type="presParOf" srcId="{44877D70-514E-4131-A5E4-CC691AFD1CB0}" destId="{A385EF80-0E2F-4C58-AD38-7AC731D3F649}" srcOrd="0" destOrd="0" presId="urn:microsoft.com/office/officeart/2005/8/layout/hierarchy1"/>
    <dgm:cxn modelId="{B358827A-2F57-48E0-9219-4B888825EE5D}" type="presParOf" srcId="{44877D70-514E-4131-A5E4-CC691AFD1CB0}" destId="{090EC705-FF6D-4E49-ADBE-400B24AAE9B8}" srcOrd="1" destOrd="0" presId="urn:microsoft.com/office/officeart/2005/8/layout/hierarchy1"/>
    <dgm:cxn modelId="{E54E6419-30AF-451B-BD41-89DC344C7DE1}" type="presParOf" srcId="{A98BACCC-43D1-4225-8284-FECE999662C8}" destId="{EF4D071C-AC42-490B-96D0-7F662162CF70}" srcOrd="1" destOrd="0" presId="urn:microsoft.com/office/officeart/2005/8/layout/hierarchy1"/>
    <dgm:cxn modelId="{7EC1AE2B-1F95-4E8A-8927-0E5EA70EAD95}" type="presParOf" srcId="{EF4D071C-AC42-490B-96D0-7F662162CF70}" destId="{BF4DC895-7704-4434-8607-CCDA49149834}" srcOrd="0" destOrd="0" presId="urn:microsoft.com/office/officeart/2005/8/layout/hierarchy1"/>
    <dgm:cxn modelId="{8046CBEE-6A10-43D2-B8DB-4F4975B21F75}" type="presParOf" srcId="{EF4D071C-AC42-490B-96D0-7F662162CF70}" destId="{2F29797C-5753-4F22-9CEB-6A1C5A33938B}" srcOrd="1" destOrd="0" presId="urn:microsoft.com/office/officeart/2005/8/layout/hierarchy1"/>
    <dgm:cxn modelId="{CEBB4087-2EC4-4583-970F-7558D8915EA3}" type="presParOf" srcId="{2F29797C-5753-4F22-9CEB-6A1C5A33938B}" destId="{7F32D14E-744F-4AF5-BB9B-998711FF093E}" srcOrd="0" destOrd="0" presId="urn:microsoft.com/office/officeart/2005/8/layout/hierarchy1"/>
    <dgm:cxn modelId="{745FD907-9676-4E84-90F0-DFC73E9FFFBA}" type="presParOf" srcId="{7F32D14E-744F-4AF5-BB9B-998711FF093E}" destId="{D28247DD-AE86-4820-9C64-BAF2D853FDB7}" srcOrd="0" destOrd="0" presId="urn:microsoft.com/office/officeart/2005/8/layout/hierarchy1"/>
    <dgm:cxn modelId="{96F8E981-A245-4D6C-B01D-7EBEE37CF7B0}" type="presParOf" srcId="{7F32D14E-744F-4AF5-BB9B-998711FF093E}" destId="{FF24CCE2-6367-43DF-88A1-52DA7401AFC1}" srcOrd="1" destOrd="0" presId="urn:microsoft.com/office/officeart/2005/8/layout/hierarchy1"/>
    <dgm:cxn modelId="{16B680C9-E4C4-43B3-BFFB-C075C66619C9}" type="presParOf" srcId="{2F29797C-5753-4F22-9CEB-6A1C5A33938B}" destId="{19F6849A-6991-42EE-9ABC-9663C5B6DE0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C4EB6E-39C7-4CFB-8B50-6FED64371451}">
      <dsp:nvSpPr>
        <dsp:cNvPr id="0" name=""/>
        <dsp:cNvSpPr/>
      </dsp:nvSpPr>
      <dsp:spPr>
        <a:xfrm>
          <a:off x="7109613" y="2848666"/>
          <a:ext cx="91440" cy="335102"/>
        </a:xfrm>
        <a:custGeom>
          <a:avLst/>
          <a:gdLst/>
          <a:ahLst/>
          <a:cxnLst/>
          <a:rect l="0" t="0" r="0" b="0"/>
          <a:pathLst>
            <a:path>
              <a:moveTo>
                <a:pt x="45720" y="0"/>
              </a:moveTo>
              <a:lnTo>
                <a:pt x="45720" y="206531"/>
              </a:lnTo>
              <a:lnTo>
                <a:pt x="46704" y="206531"/>
              </a:lnTo>
              <a:lnTo>
                <a:pt x="46704" y="33510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D0F204-916A-454A-8D80-3474802C7AD9}">
      <dsp:nvSpPr>
        <dsp:cNvPr id="0" name=""/>
        <dsp:cNvSpPr/>
      </dsp:nvSpPr>
      <dsp:spPr>
        <a:xfrm>
          <a:off x="4188035" y="1209700"/>
          <a:ext cx="2967298" cy="403641"/>
        </a:xfrm>
        <a:custGeom>
          <a:avLst/>
          <a:gdLst/>
          <a:ahLst/>
          <a:cxnLst/>
          <a:rect l="0" t="0" r="0" b="0"/>
          <a:pathLst>
            <a:path>
              <a:moveTo>
                <a:pt x="0" y="0"/>
              </a:moveTo>
              <a:lnTo>
                <a:pt x="0" y="275070"/>
              </a:lnTo>
              <a:lnTo>
                <a:pt x="2967298" y="275070"/>
              </a:lnTo>
              <a:lnTo>
                <a:pt x="2967298" y="4036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BBD365-7CE1-41E4-9A13-2D6ACD02E7BC}">
      <dsp:nvSpPr>
        <dsp:cNvPr id="0" name=""/>
        <dsp:cNvSpPr/>
      </dsp:nvSpPr>
      <dsp:spPr>
        <a:xfrm>
          <a:off x="4186574" y="3079532"/>
          <a:ext cx="91440" cy="403641"/>
        </a:xfrm>
        <a:custGeom>
          <a:avLst/>
          <a:gdLst/>
          <a:ahLst/>
          <a:cxnLst/>
          <a:rect l="0" t="0" r="0" b="0"/>
          <a:pathLst>
            <a:path>
              <a:moveTo>
                <a:pt x="45720" y="0"/>
              </a:moveTo>
              <a:lnTo>
                <a:pt x="45720" y="40364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E2B6FF-D0FD-4963-94BF-DDF6BBD31517}">
      <dsp:nvSpPr>
        <dsp:cNvPr id="0" name=""/>
        <dsp:cNvSpPr/>
      </dsp:nvSpPr>
      <dsp:spPr>
        <a:xfrm>
          <a:off x="4142315" y="1209700"/>
          <a:ext cx="91440" cy="403641"/>
        </a:xfrm>
        <a:custGeom>
          <a:avLst/>
          <a:gdLst/>
          <a:ahLst/>
          <a:cxnLst/>
          <a:rect l="0" t="0" r="0" b="0"/>
          <a:pathLst>
            <a:path>
              <a:moveTo>
                <a:pt x="45720" y="0"/>
              </a:moveTo>
              <a:lnTo>
                <a:pt x="45720" y="275070"/>
              </a:lnTo>
              <a:lnTo>
                <a:pt x="89979" y="275070"/>
              </a:lnTo>
              <a:lnTo>
                <a:pt x="89979" y="4036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B23DD0-AB5A-4670-9D58-122DD84B97E3}">
      <dsp:nvSpPr>
        <dsp:cNvPr id="0" name=""/>
        <dsp:cNvSpPr/>
      </dsp:nvSpPr>
      <dsp:spPr>
        <a:xfrm>
          <a:off x="1310591" y="2794695"/>
          <a:ext cx="91440" cy="403641"/>
        </a:xfrm>
        <a:custGeom>
          <a:avLst/>
          <a:gdLst/>
          <a:ahLst/>
          <a:cxnLst/>
          <a:rect l="0" t="0" r="0" b="0"/>
          <a:pathLst>
            <a:path>
              <a:moveTo>
                <a:pt x="45720" y="0"/>
              </a:moveTo>
              <a:lnTo>
                <a:pt x="45720" y="40364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C4BC3-4FB9-4EAF-B3FC-B74758E3554B}">
      <dsp:nvSpPr>
        <dsp:cNvPr id="0" name=""/>
        <dsp:cNvSpPr/>
      </dsp:nvSpPr>
      <dsp:spPr>
        <a:xfrm>
          <a:off x="1356311" y="1209700"/>
          <a:ext cx="2831723" cy="403641"/>
        </a:xfrm>
        <a:custGeom>
          <a:avLst/>
          <a:gdLst/>
          <a:ahLst/>
          <a:cxnLst/>
          <a:rect l="0" t="0" r="0" b="0"/>
          <a:pathLst>
            <a:path>
              <a:moveTo>
                <a:pt x="2831723" y="0"/>
              </a:moveTo>
              <a:lnTo>
                <a:pt x="2831723" y="275070"/>
              </a:lnTo>
              <a:lnTo>
                <a:pt x="0" y="275070"/>
              </a:lnTo>
              <a:lnTo>
                <a:pt x="0" y="4036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5C6375-11FB-4A3C-AA12-7FD12B6AAD96}">
      <dsp:nvSpPr>
        <dsp:cNvPr id="0" name=""/>
        <dsp:cNvSpPr/>
      </dsp:nvSpPr>
      <dsp:spPr>
        <a:xfrm>
          <a:off x="2209507" y="328396"/>
          <a:ext cx="3957055" cy="88130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3C1C5B-70CD-4DFA-A3F0-0B6F12CAFC59}">
      <dsp:nvSpPr>
        <dsp:cNvPr id="0" name=""/>
        <dsp:cNvSpPr/>
      </dsp:nvSpPr>
      <dsp:spPr>
        <a:xfrm>
          <a:off x="2363716" y="474894"/>
          <a:ext cx="3957055" cy="88130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GB" sz="1400" b="1" kern="1200" dirty="0" smtClean="0"/>
            <a:t> </a:t>
          </a:r>
          <a:r>
            <a:rPr lang="en-GB" sz="1800" b="1" kern="1200" dirty="0" smtClean="0"/>
            <a:t>Amaç-1</a:t>
          </a:r>
          <a:r>
            <a:rPr lang="en-GB" sz="1800" kern="1200" dirty="0" smtClean="0"/>
            <a:t> </a:t>
          </a:r>
          <a:r>
            <a:rPr lang="en-GB" sz="1800" kern="1200" dirty="0" err="1" smtClean="0"/>
            <a:t>Üniversitemiz</a:t>
          </a:r>
          <a:r>
            <a:rPr lang="en-GB" sz="1800" kern="1200" dirty="0" smtClean="0"/>
            <a:t> </a:t>
          </a:r>
          <a:r>
            <a:rPr lang="en-GB" sz="1800" kern="1200" dirty="0" err="1" smtClean="0"/>
            <a:t>hizmet</a:t>
          </a:r>
          <a:r>
            <a:rPr lang="en-GB" sz="1800" kern="1200" dirty="0" smtClean="0"/>
            <a:t> </a:t>
          </a:r>
          <a:r>
            <a:rPr lang="en-GB" sz="1800" kern="1200" dirty="0" err="1" smtClean="0"/>
            <a:t>kalitesini</a:t>
          </a:r>
          <a:r>
            <a:rPr lang="en-GB" sz="1800" kern="1200" dirty="0" smtClean="0"/>
            <a:t> </a:t>
          </a:r>
          <a:r>
            <a:rPr lang="en-GB" sz="1800" kern="1200" dirty="0" err="1" smtClean="0"/>
            <a:t>artırmak</a:t>
          </a:r>
          <a:r>
            <a:rPr lang="en-GB" sz="1800" kern="1200" dirty="0" smtClean="0"/>
            <a:t> </a:t>
          </a:r>
          <a:r>
            <a:rPr lang="en-GB" sz="1800" kern="1200" dirty="0" err="1" smtClean="0"/>
            <a:t>için</a:t>
          </a:r>
          <a:r>
            <a:rPr lang="en-GB" sz="1800" kern="1200" dirty="0" smtClean="0"/>
            <a:t> </a:t>
          </a:r>
          <a:r>
            <a:rPr lang="en-GB" sz="1800" kern="1200" dirty="0" err="1" smtClean="0"/>
            <a:t>hizmet</a:t>
          </a:r>
          <a:r>
            <a:rPr lang="en-GB" sz="1800" kern="1200" dirty="0" smtClean="0"/>
            <a:t> </a:t>
          </a:r>
          <a:r>
            <a:rPr lang="en-GB" sz="1800" kern="1200" dirty="0" err="1" smtClean="0"/>
            <a:t>içi</a:t>
          </a:r>
          <a:r>
            <a:rPr lang="en-GB" sz="1800" kern="1200" dirty="0" smtClean="0"/>
            <a:t> </a:t>
          </a:r>
          <a:r>
            <a:rPr lang="en-GB" sz="1800" kern="1200" dirty="0" err="1" smtClean="0"/>
            <a:t>eğitim</a:t>
          </a:r>
          <a:r>
            <a:rPr lang="en-GB" sz="1800" kern="1200" dirty="0" smtClean="0"/>
            <a:t> </a:t>
          </a:r>
          <a:r>
            <a:rPr lang="en-GB" sz="1800" kern="1200" dirty="0" err="1" smtClean="0"/>
            <a:t>faaliyetleri</a:t>
          </a:r>
          <a:r>
            <a:rPr lang="en-GB" sz="1800" kern="1200" dirty="0" smtClean="0"/>
            <a:t> </a:t>
          </a:r>
          <a:r>
            <a:rPr lang="en-GB" sz="1800" kern="1200" dirty="0" err="1" smtClean="0"/>
            <a:t>artırılacak</a:t>
          </a:r>
          <a:endParaRPr lang="tr-TR" sz="1800" kern="1200" dirty="0"/>
        </a:p>
      </dsp:txBody>
      <dsp:txXfrm>
        <a:off x="2389529" y="500707"/>
        <a:ext cx="3905429" cy="829678"/>
      </dsp:txXfrm>
    </dsp:sp>
    <dsp:sp modelId="{39B3B414-3212-4B98-AAB3-43FD20DF998C}">
      <dsp:nvSpPr>
        <dsp:cNvPr id="0" name=""/>
        <dsp:cNvSpPr/>
      </dsp:nvSpPr>
      <dsp:spPr>
        <a:xfrm>
          <a:off x="984" y="1613342"/>
          <a:ext cx="2710655" cy="11813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69CD18-B3EC-4722-8545-C2B3E4A6BD28}">
      <dsp:nvSpPr>
        <dsp:cNvPr id="0" name=""/>
        <dsp:cNvSpPr/>
      </dsp:nvSpPr>
      <dsp:spPr>
        <a:xfrm>
          <a:off x="155193" y="1759840"/>
          <a:ext cx="2710655" cy="118135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smtClean="0"/>
            <a:t>Hedef-1 </a:t>
          </a:r>
          <a:r>
            <a:rPr lang="en-GB" sz="1600" kern="1200" dirty="0" err="1" smtClean="0"/>
            <a:t>Hizmet</a:t>
          </a:r>
          <a:r>
            <a:rPr lang="en-GB" sz="1600" kern="1200" dirty="0" smtClean="0"/>
            <a:t> </a:t>
          </a:r>
          <a:r>
            <a:rPr lang="en-GB" sz="1600" kern="1200" dirty="0" err="1" smtClean="0"/>
            <a:t>içi</a:t>
          </a:r>
          <a:r>
            <a:rPr lang="en-GB" sz="1600" kern="1200" dirty="0" smtClean="0"/>
            <a:t> </a:t>
          </a:r>
          <a:r>
            <a:rPr lang="en-GB" sz="1600" kern="1200" dirty="0" err="1" smtClean="0"/>
            <a:t>eğitime</a:t>
          </a:r>
          <a:r>
            <a:rPr lang="en-GB" sz="1600" kern="1200" dirty="0" smtClean="0"/>
            <a:t> </a:t>
          </a:r>
          <a:r>
            <a:rPr lang="en-GB" sz="1600" kern="1200" dirty="0" err="1" smtClean="0"/>
            <a:t>alınacak</a:t>
          </a:r>
          <a:r>
            <a:rPr lang="en-GB" sz="1600" kern="1200" dirty="0" smtClean="0"/>
            <a:t> </a:t>
          </a:r>
          <a:r>
            <a:rPr lang="en-GB" sz="1600" kern="1200" dirty="0" err="1" smtClean="0"/>
            <a:t>farklı</a:t>
          </a:r>
          <a:r>
            <a:rPr lang="en-GB" sz="1600" kern="1200" dirty="0" smtClean="0"/>
            <a:t> </a:t>
          </a:r>
          <a:r>
            <a:rPr lang="en-GB" sz="1600" kern="1200" dirty="0" err="1" smtClean="0"/>
            <a:t>grupların</a:t>
          </a:r>
          <a:r>
            <a:rPr lang="en-GB" sz="1600" kern="1200" dirty="0" smtClean="0"/>
            <a:t> </a:t>
          </a:r>
          <a:r>
            <a:rPr lang="en-GB" sz="1600" kern="1200" dirty="0" err="1" smtClean="0"/>
            <a:t>gereksinmelerine</a:t>
          </a:r>
          <a:r>
            <a:rPr lang="en-GB" sz="1600" kern="1200" dirty="0" smtClean="0"/>
            <a:t> </a:t>
          </a:r>
          <a:r>
            <a:rPr lang="en-GB" sz="1600" kern="1200" dirty="0" err="1" smtClean="0"/>
            <a:t>yönelik</a:t>
          </a:r>
          <a:r>
            <a:rPr lang="en-GB" sz="1600" kern="1200" dirty="0" smtClean="0"/>
            <a:t>  </a:t>
          </a:r>
          <a:r>
            <a:rPr lang="en-GB" sz="1600" kern="1200" dirty="0" err="1" smtClean="0"/>
            <a:t>paket</a:t>
          </a:r>
          <a:r>
            <a:rPr lang="en-GB" sz="1600" kern="1200" dirty="0" smtClean="0"/>
            <a:t> </a:t>
          </a:r>
          <a:r>
            <a:rPr lang="en-GB" sz="1600" kern="1200" dirty="0" err="1" smtClean="0"/>
            <a:t>programlar</a:t>
          </a:r>
          <a:r>
            <a:rPr lang="en-GB" sz="1600" kern="1200" dirty="0" smtClean="0"/>
            <a:t> </a:t>
          </a:r>
          <a:r>
            <a:rPr lang="en-GB" sz="1600" kern="1200" dirty="0" err="1" smtClean="0"/>
            <a:t>oluşturulması</a:t>
          </a:r>
          <a:r>
            <a:rPr lang="en-GB" sz="1400" kern="1200" dirty="0" smtClean="0"/>
            <a:t>.</a:t>
          </a:r>
          <a:endParaRPr lang="tr-TR" sz="1400" kern="1200" dirty="0"/>
        </a:p>
      </dsp:txBody>
      <dsp:txXfrm>
        <a:off x="189794" y="1794441"/>
        <a:ext cx="2641453" cy="1112150"/>
      </dsp:txXfrm>
    </dsp:sp>
    <dsp:sp modelId="{74DAFED8-E612-4E5A-B50C-2BD9E500D40E}">
      <dsp:nvSpPr>
        <dsp:cNvPr id="0" name=""/>
        <dsp:cNvSpPr/>
      </dsp:nvSpPr>
      <dsp:spPr>
        <a:xfrm>
          <a:off x="155372" y="3198337"/>
          <a:ext cx="2401879" cy="17534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039591-EAFB-4D19-8571-51098545A3AD}">
      <dsp:nvSpPr>
        <dsp:cNvPr id="0" name=""/>
        <dsp:cNvSpPr/>
      </dsp:nvSpPr>
      <dsp:spPr>
        <a:xfrm>
          <a:off x="309581" y="3344835"/>
          <a:ext cx="2401879" cy="175348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GB" sz="1400" kern="1200" dirty="0" err="1" smtClean="0"/>
            <a:t>Hizmet</a:t>
          </a:r>
          <a:r>
            <a:rPr lang="en-GB" sz="1400" kern="1200" dirty="0" smtClean="0"/>
            <a:t> </a:t>
          </a:r>
          <a:r>
            <a:rPr lang="en-GB" sz="1400" kern="1200" dirty="0" err="1" smtClean="0"/>
            <a:t>içi</a:t>
          </a:r>
          <a:r>
            <a:rPr lang="en-GB" sz="1400" kern="1200" dirty="0" smtClean="0"/>
            <a:t> </a:t>
          </a:r>
          <a:r>
            <a:rPr lang="en-GB" sz="1400" kern="1200" dirty="0" err="1" smtClean="0"/>
            <a:t>eğitime</a:t>
          </a:r>
          <a:r>
            <a:rPr lang="en-GB" sz="1400" kern="1200" dirty="0" smtClean="0"/>
            <a:t> </a:t>
          </a:r>
          <a:r>
            <a:rPr lang="en-GB" sz="1400" kern="1200" dirty="0" err="1" smtClean="0"/>
            <a:t>alınacak</a:t>
          </a:r>
          <a:r>
            <a:rPr lang="en-GB" sz="1400" kern="1200" dirty="0" smtClean="0"/>
            <a:t> </a:t>
          </a:r>
          <a:r>
            <a:rPr lang="en-GB" sz="1400" kern="1200" dirty="0" err="1" smtClean="0"/>
            <a:t>grupların</a:t>
          </a:r>
          <a:r>
            <a:rPr lang="en-GB" sz="1400" kern="1200" dirty="0" smtClean="0"/>
            <a:t> </a:t>
          </a:r>
          <a:r>
            <a:rPr lang="en-GB" sz="1400" kern="1200" dirty="0" err="1" smtClean="0"/>
            <a:t>belirlenmesi</a:t>
          </a:r>
          <a:r>
            <a:rPr lang="en-GB" sz="1400" kern="1200" dirty="0" smtClean="0"/>
            <a:t>.</a:t>
          </a:r>
          <a:r>
            <a:rPr lang="tr-TR" sz="1400" kern="1200" dirty="0" smtClean="0"/>
            <a:t> </a:t>
          </a:r>
          <a:r>
            <a:rPr lang="en-GB" sz="1400" kern="1200" dirty="0" err="1" smtClean="0"/>
            <a:t>Hangi</a:t>
          </a:r>
          <a:r>
            <a:rPr lang="en-GB" sz="1400" kern="1200" dirty="0" smtClean="0"/>
            <a:t> </a:t>
          </a:r>
          <a:r>
            <a:rPr lang="en-GB" sz="1400" kern="1200" dirty="0" err="1" smtClean="0"/>
            <a:t>unvanlarda</a:t>
          </a:r>
          <a:r>
            <a:rPr lang="en-GB" sz="1400" kern="1200" dirty="0" smtClean="0"/>
            <a:t> </a:t>
          </a:r>
          <a:r>
            <a:rPr lang="en-GB" sz="1400" kern="1200" dirty="0" err="1" smtClean="0"/>
            <a:t>personele</a:t>
          </a:r>
          <a:r>
            <a:rPr lang="en-GB" sz="1400" kern="1200" dirty="0" smtClean="0"/>
            <a:t> </a:t>
          </a:r>
          <a:r>
            <a:rPr lang="en-GB" sz="1400" kern="1200" dirty="0" err="1" smtClean="0"/>
            <a:t>eğitim</a:t>
          </a:r>
          <a:r>
            <a:rPr lang="en-GB" sz="1400" kern="1200" dirty="0" smtClean="0"/>
            <a:t> </a:t>
          </a:r>
          <a:r>
            <a:rPr lang="en-GB" sz="1400" kern="1200" dirty="0" err="1" smtClean="0"/>
            <a:t>verileceğinin</a:t>
          </a:r>
          <a:r>
            <a:rPr lang="en-GB" sz="1400" kern="1200" dirty="0" smtClean="0"/>
            <a:t> </a:t>
          </a:r>
          <a:r>
            <a:rPr lang="en-GB" sz="1400" kern="1200" dirty="0" err="1" smtClean="0"/>
            <a:t>belirlenmesi</a:t>
          </a:r>
          <a:r>
            <a:rPr lang="en-GB" sz="1400" kern="1200" dirty="0" smtClean="0"/>
            <a:t> </a:t>
          </a:r>
          <a:endParaRPr lang="tr-TR" sz="1400" kern="1200" dirty="0"/>
        </a:p>
      </dsp:txBody>
      <dsp:txXfrm>
        <a:off x="360939" y="3396193"/>
        <a:ext cx="2299163" cy="1650770"/>
      </dsp:txXfrm>
    </dsp:sp>
    <dsp:sp modelId="{0B714AD2-B801-4A26-A39B-1A17B7ACDA81}">
      <dsp:nvSpPr>
        <dsp:cNvPr id="0" name=""/>
        <dsp:cNvSpPr/>
      </dsp:nvSpPr>
      <dsp:spPr>
        <a:xfrm>
          <a:off x="3020057" y="1613342"/>
          <a:ext cx="2424474" cy="14661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B434CA-86DF-48F9-8E80-E12462BBE94A}">
      <dsp:nvSpPr>
        <dsp:cNvPr id="0" name=""/>
        <dsp:cNvSpPr/>
      </dsp:nvSpPr>
      <dsp:spPr>
        <a:xfrm>
          <a:off x="3174266" y="1759840"/>
          <a:ext cx="2424474" cy="14661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smtClean="0"/>
            <a:t>Hedef-2</a:t>
          </a:r>
          <a:r>
            <a:rPr lang="tr-TR" sz="1600" b="1" kern="1200" dirty="0" smtClean="0"/>
            <a:t> </a:t>
          </a:r>
          <a:r>
            <a:rPr lang="en-GB" sz="1600" kern="1200" dirty="0" smtClean="0"/>
            <a:t>Her </a:t>
          </a:r>
          <a:r>
            <a:rPr lang="en-GB" sz="1600" kern="1200" dirty="0" err="1" smtClean="0"/>
            <a:t>yıl</a:t>
          </a:r>
          <a:r>
            <a:rPr lang="en-GB" sz="1600" kern="1200" dirty="0" smtClean="0"/>
            <a:t> </a:t>
          </a:r>
          <a:r>
            <a:rPr lang="en-GB" sz="1600" kern="1200" dirty="0" err="1" smtClean="0"/>
            <a:t>personelimizin</a:t>
          </a:r>
          <a:r>
            <a:rPr lang="en-GB" sz="1600" kern="1200" dirty="0" smtClean="0"/>
            <a:t> </a:t>
          </a:r>
          <a:r>
            <a:rPr lang="en-GB" sz="1600" kern="1200" dirty="0" err="1" smtClean="0"/>
            <a:t>verimliliğini</a:t>
          </a:r>
          <a:r>
            <a:rPr lang="en-GB" sz="1600" kern="1200" dirty="0" smtClean="0"/>
            <a:t> </a:t>
          </a:r>
          <a:r>
            <a:rPr lang="en-GB" sz="1600" kern="1200" dirty="0" err="1" smtClean="0"/>
            <a:t>ve</a:t>
          </a:r>
          <a:r>
            <a:rPr lang="en-GB" sz="1600" kern="1200" dirty="0" smtClean="0"/>
            <a:t> </a:t>
          </a:r>
          <a:r>
            <a:rPr lang="en-GB" sz="1600" kern="1200" dirty="0" err="1" smtClean="0"/>
            <a:t>yeterliliğini</a:t>
          </a:r>
          <a:r>
            <a:rPr lang="en-GB" sz="1600" kern="1200" dirty="0" smtClean="0"/>
            <a:t> </a:t>
          </a:r>
          <a:r>
            <a:rPr lang="en-GB" sz="1600" kern="1200" dirty="0" err="1" smtClean="0"/>
            <a:t>geliştirmeye</a:t>
          </a:r>
          <a:r>
            <a:rPr lang="en-GB" sz="1600" kern="1200" dirty="0" smtClean="0"/>
            <a:t> </a:t>
          </a:r>
          <a:r>
            <a:rPr lang="en-GB" sz="1600" kern="1200" dirty="0" err="1" smtClean="0"/>
            <a:t>yönelik</a:t>
          </a:r>
          <a:r>
            <a:rPr lang="en-GB" sz="1600" kern="1200" dirty="0" smtClean="0"/>
            <a:t> </a:t>
          </a:r>
          <a:r>
            <a:rPr lang="en-GB" sz="1600" kern="1200" dirty="0" err="1" smtClean="0"/>
            <a:t>eğitim</a:t>
          </a:r>
          <a:r>
            <a:rPr lang="en-GB" sz="1600" kern="1200" dirty="0" smtClean="0"/>
            <a:t>, </a:t>
          </a:r>
          <a:r>
            <a:rPr lang="en-GB" sz="1600" kern="1200" dirty="0" err="1" smtClean="0"/>
            <a:t>sınav</a:t>
          </a:r>
          <a:r>
            <a:rPr lang="en-GB" sz="1600" kern="1200" dirty="0" smtClean="0"/>
            <a:t> </a:t>
          </a:r>
          <a:r>
            <a:rPr lang="en-GB" sz="1600" kern="1200" dirty="0" err="1" smtClean="0"/>
            <a:t>ve</a:t>
          </a:r>
          <a:r>
            <a:rPr lang="en-GB" sz="1600" kern="1200" dirty="0" smtClean="0"/>
            <a:t> </a:t>
          </a:r>
          <a:r>
            <a:rPr lang="en-GB" sz="1600" kern="1200" dirty="0" err="1" smtClean="0"/>
            <a:t>seminerler</a:t>
          </a:r>
          <a:r>
            <a:rPr lang="en-GB" sz="1600" kern="1200" dirty="0" smtClean="0"/>
            <a:t> </a:t>
          </a:r>
          <a:r>
            <a:rPr lang="en-GB" sz="1600" kern="1200" dirty="0" err="1" smtClean="0"/>
            <a:t>düzenlenmesi</a:t>
          </a:r>
          <a:r>
            <a:rPr lang="en-GB" sz="1600" kern="1200" dirty="0" smtClean="0"/>
            <a:t> .</a:t>
          </a:r>
          <a:endParaRPr lang="tr-TR" sz="1600" kern="1200" dirty="0"/>
        </a:p>
      </dsp:txBody>
      <dsp:txXfrm>
        <a:off x="3217209" y="1802783"/>
        <a:ext cx="2338588" cy="1380304"/>
      </dsp:txXfrm>
    </dsp:sp>
    <dsp:sp modelId="{A5715C46-F66C-4862-820E-20BD2C69BA81}">
      <dsp:nvSpPr>
        <dsp:cNvPr id="0" name=""/>
        <dsp:cNvSpPr/>
      </dsp:nvSpPr>
      <dsp:spPr>
        <a:xfrm>
          <a:off x="3092123" y="3483174"/>
          <a:ext cx="2280342" cy="17711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F56C2B-E5C0-481D-85A6-0798C1835DBC}">
      <dsp:nvSpPr>
        <dsp:cNvPr id="0" name=""/>
        <dsp:cNvSpPr/>
      </dsp:nvSpPr>
      <dsp:spPr>
        <a:xfrm>
          <a:off x="3246332" y="3629672"/>
          <a:ext cx="2280342" cy="177110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GB" sz="1400" kern="1200" dirty="0" err="1" smtClean="0"/>
            <a:t>Aday</a:t>
          </a:r>
          <a:r>
            <a:rPr lang="en-GB" sz="1400" kern="1200" dirty="0" smtClean="0"/>
            <a:t> </a:t>
          </a:r>
          <a:r>
            <a:rPr lang="en-GB" sz="1400" kern="1200" dirty="0" err="1" smtClean="0"/>
            <a:t>memur</a:t>
          </a:r>
          <a:r>
            <a:rPr lang="en-GB" sz="1400" kern="1200" dirty="0" smtClean="0"/>
            <a:t> </a:t>
          </a:r>
          <a:r>
            <a:rPr lang="en-GB" sz="1400" kern="1200" dirty="0" err="1" smtClean="0"/>
            <a:t>temel</a:t>
          </a:r>
          <a:r>
            <a:rPr lang="en-GB" sz="1400" kern="1200" dirty="0" smtClean="0"/>
            <a:t> </a:t>
          </a:r>
          <a:r>
            <a:rPr lang="en-GB" sz="1400" kern="1200" dirty="0" err="1" smtClean="0"/>
            <a:t>eğitimlerinin</a:t>
          </a:r>
          <a:r>
            <a:rPr lang="en-GB" sz="1400" kern="1200" dirty="0" smtClean="0"/>
            <a:t> </a:t>
          </a:r>
          <a:r>
            <a:rPr lang="en-GB" sz="1400" kern="1200" dirty="0" err="1" smtClean="0"/>
            <a:t>tamamlanması</a:t>
          </a:r>
          <a:r>
            <a:rPr lang="en-GB" sz="1400" kern="1200" dirty="0" smtClean="0"/>
            <a:t> </a:t>
          </a:r>
          <a:r>
            <a:rPr lang="en-GB" sz="1400" kern="1200" dirty="0" err="1" smtClean="0"/>
            <a:t>Görevde</a:t>
          </a:r>
          <a:r>
            <a:rPr lang="en-GB" sz="1400" kern="1200" dirty="0" smtClean="0"/>
            <a:t> </a:t>
          </a:r>
          <a:r>
            <a:rPr lang="en-GB" sz="1400" kern="1200" dirty="0" err="1" smtClean="0"/>
            <a:t>Yükselme</a:t>
          </a:r>
          <a:r>
            <a:rPr lang="en-GB" sz="1400" kern="1200" dirty="0" smtClean="0"/>
            <a:t> </a:t>
          </a:r>
          <a:r>
            <a:rPr lang="en-GB" sz="1400" kern="1200" dirty="0" err="1" smtClean="0"/>
            <a:t>sınavı</a:t>
          </a:r>
          <a:r>
            <a:rPr lang="en-GB" sz="1400" kern="1200" dirty="0" smtClean="0"/>
            <a:t> </a:t>
          </a:r>
          <a:r>
            <a:rPr lang="en-GB" sz="1400" kern="1200" dirty="0" err="1" smtClean="0"/>
            <a:t>ile</a:t>
          </a:r>
          <a:r>
            <a:rPr lang="en-GB" sz="1400" kern="1200" dirty="0" smtClean="0"/>
            <a:t> </a:t>
          </a:r>
          <a:r>
            <a:rPr lang="en-GB" sz="1400" kern="1200" dirty="0" err="1" smtClean="0"/>
            <a:t>unvan</a:t>
          </a:r>
          <a:r>
            <a:rPr lang="en-GB" sz="1400" kern="1200" dirty="0" smtClean="0"/>
            <a:t> </a:t>
          </a:r>
          <a:r>
            <a:rPr lang="en-GB" sz="1400" kern="1200" dirty="0" err="1" smtClean="0"/>
            <a:t>değişikliği</a:t>
          </a:r>
          <a:r>
            <a:rPr lang="en-GB" sz="1400" kern="1200" dirty="0" smtClean="0"/>
            <a:t> </a:t>
          </a:r>
          <a:r>
            <a:rPr lang="en-GB" sz="1400" kern="1200" dirty="0" err="1" smtClean="0"/>
            <a:t>sınavlarının</a:t>
          </a:r>
          <a:r>
            <a:rPr lang="en-GB" sz="1400" kern="1200" dirty="0" smtClean="0"/>
            <a:t> </a:t>
          </a:r>
          <a:r>
            <a:rPr lang="en-GB" sz="1400" kern="1200" dirty="0" err="1" smtClean="0"/>
            <a:t>yapılması</a:t>
          </a:r>
          <a:r>
            <a:rPr lang="en-GB" sz="1400" kern="1200" dirty="0" smtClean="0"/>
            <a:t>.</a:t>
          </a:r>
          <a:endParaRPr lang="tr-TR" sz="1400" kern="1200" dirty="0"/>
        </a:p>
      </dsp:txBody>
      <dsp:txXfrm>
        <a:off x="3298206" y="3681546"/>
        <a:ext cx="2176594" cy="1667355"/>
      </dsp:txXfrm>
    </dsp:sp>
    <dsp:sp modelId="{F98CC560-D7A2-46D0-BD6E-6A84B772C2AC}">
      <dsp:nvSpPr>
        <dsp:cNvPr id="0" name=""/>
        <dsp:cNvSpPr/>
      </dsp:nvSpPr>
      <dsp:spPr>
        <a:xfrm>
          <a:off x="5935580" y="1613342"/>
          <a:ext cx="2439505" cy="123532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614CD0-4F27-4036-9628-D741D6DEDB1E}">
      <dsp:nvSpPr>
        <dsp:cNvPr id="0" name=""/>
        <dsp:cNvSpPr/>
      </dsp:nvSpPr>
      <dsp:spPr>
        <a:xfrm>
          <a:off x="6089789" y="1759840"/>
          <a:ext cx="2439505" cy="123532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smtClean="0"/>
            <a:t>Hedef-3 </a:t>
          </a:r>
          <a:r>
            <a:rPr lang="en-GB" sz="1600" kern="1200" dirty="0" err="1" smtClean="0"/>
            <a:t>Eğitim</a:t>
          </a:r>
          <a:r>
            <a:rPr lang="en-GB" sz="1600" kern="1200" dirty="0" smtClean="0"/>
            <a:t> </a:t>
          </a:r>
          <a:r>
            <a:rPr lang="en-GB" sz="1600" kern="1200" dirty="0" err="1" smtClean="0"/>
            <a:t>faaliyetlerinde</a:t>
          </a:r>
          <a:r>
            <a:rPr lang="en-GB" sz="1600" kern="1200" dirty="0" smtClean="0"/>
            <a:t> </a:t>
          </a:r>
          <a:r>
            <a:rPr lang="en-GB" sz="1600" kern="1200" dirty="0" err="1" smtClean="0"/>
            <a:t>kullanılacak</a:t>
          </a:r>
          <a:r>
            <a:rPr lang="en-GB" sz="1600" kern="1200" dirty="0" smtClean="0"/>
            <a:t> </a:t>
          </a:r>
          <a:r>
            <a:rPr lang="en-GB" sz="1600" kern="1200" dirty="0" err="1" smtClean="0"/>
            <a:t>teknolojik</a:t>
          </a:r>
          <a:r>
            <a:rPr lang="en-GB" sz="1600" kern="1200" dirty="0" smtClean="0"/>
            <a:t> </a:t>
          </a:r>
          <a:r>
            <a:rPr lang="en-GB" sz="1600" kern="1200" dirty="0" err="1" smtClean="0"/>
            <a:t>ve</a:t>
          </a:r>
          <a:r>
            <a:rPr lang="en-GB" sz="1600" kern="1200" dirty="0" smtClean="0"/>
            <a:t> </a:t>
          </a:r>
          <a:r>
            <a:rPr lang="en-GB" sz="1600" kern="1200" dirty="0" err="1" smtClean="0"/>
            <a:t>fiziki</a:t>
          </a:r>
          <a:r>
            <a:rPr lang="en-GB" sz="1600" kern="1200" dirty="0" smtClean="0"/>
            <a:t> alt </a:t>
          </a:r>
          <a:r>
            <a:rPr lang="en-GB" sz="1600" kern="1200" dirty="0" err="1" smtClean="0"/>
            <a:t>yapı</a:t>
          </a:r>
          <a:r>
            <a:rPr lang="en-GB" sz="1600" kern="1200" dirty="0" smtClean="0"/>
            <a:t> </a:t>
          </a:r>
          <a:r>
            <a:rPr lang="en-GB" sz="1600" kern="1200" dirty="0" err="1" smtClean="0"/>
            <a:t>güçlendiri</a:t>
          </a:r>
          <a:r>
            <a:rPr lang="tr-TR" sz="1600" kern="1200" dirty="0" err="1" smtClean="0"/>
            <a:t>lmesi</a:t>
          </a:r>
          <a:r>
            <a:rPr lang="en-GB" sz="1600" kern="1200" dirty="0" smtClean="0"/>
            <a:t>. </a:t>
          </a:r>
          <a:endParaRPr lang="tr-TR" sz="1600" kern="1200" dirty="0"/>
        </a:p>
      </dsp:txBody>
      <dsp:txXfrm>
        <a:off x="6125970" y="1796021"/>
        <a:ext cx="2367143" cy="1162961"/>
      </dsp:txXfrm>
    </dsp:sp>
    <dsp:sp modelId="{CBA19993-8761-4BED-81CA-1E916F105836}">
      <dsp:nvSpPr>
        <dsp:cNvPr id="0" name=""/>
        <dsp:cNvSpPr/>
      </dsp:nvSpPr>
      <dsp:spPr>
        <a:xfrm>
          <a:off x="5681868" y="3183769"/>
          <a:ext cx="2948898" cy="22295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378CFD-E320-4FEB-9133-47A32C4D7523}">
      <dsp:nvSpPr>
        <dsp:cNvPr id="0" name=""/>
        <dsp:cNvSpPr/>
      </dsp:nvSpPr>
      <dsp:spPr>
        <a:xfrm>
          <a:off x="5836077" y="3330267"/>
          <a:ext cx="2948898" cy="222956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GB" sz="1400" kern="1200" dirty="0" err="1" smtClean="0"/>
            <a:t>Eğitime</a:t>
          </a:r>
          <a:r>
            <a:rPr lang="en-GB" sz="1400" kern="1200" dirty="0" smtClean="0"/>
            <a:t> </a:t>
          </a:r>
          <a:r>
            <a:rPr lang="en-GB" sz="1400" kern="1200" dirty="0" err="1" smtClean="0"/>
            <a:t>katılanların</a:t>
          </a:r>
          <a:r>
            <a:rPr lang="en-GB" sz="1400" kern="1200" dirty="0" smtClean="0"/>
            <a:t> </a:t>
          </a:r>
          <a:r>
            <a:rPr lang="en-GB" sz="1400" kern="1200" dirty="0" err="1" smtClean="0"/>
            <a:t>kayıt</a:t>
          </a:r>
          <a:r>
            <a:rPr lang="en-GB" sz="1400" kern="1200" dirty="0" smtClean="0"/>
            <a:t> </a:t>
          </a:r>
          <a:r>
            <a:rPr lang="en-GB" sz="1400" kern="1200" dirty="0" err="1" smtClean="0"/>
            <a:t>işlemleri</a:t>
          </a:r>
          <a:r>
            <a:rPr lang="en-GB" sz="1400" kern="1200" dirty="0" smtClean="0"/>
            <a:t> </a:t>
          </a:r>
          <a:r>
            <a:rPr lang="en-GB" sz="1400" kern="1200" dirty="0" err="1" smtClean="0"/>
            <a:t>yapılması</a:t>
          </a:r>
          <a:r>
            <a:rPr lang="en-GB" sz="1400" kern="1200" dirty="0" smtClean="0"/>
            <a:t>, </a:t>
          </a:r>
          <a:r>
            <a:rPr lang="en-GB" sz="1400" kern="1200" dirty="0" err="1" smtClean="0"/>
            <a:t>eğitimle</a:t>
          </a:r>
          <a:r>
            <a:rPr lang="en-GB" sz="1400" kern="1200" dirty="0" smtClean="0"/>
            <a:t> </a:t>
          </a:r>
          <a:r>
            <a:rPr lang="en-GB" sz="1400" kern="1200" dirty="0" err="1" smtClean="0"/>
            <a:t>ilgili</a:t>
          </a:r>
          <a:r>
            <a:rPr lang="en-GB" sz="1400" kern="1200" dirty="0" smtClean="0"/>
            <a:t> </a:t>
          </a:r>
          <a:r>
            <a:rPr lang="en-GB" sz="1400" kern="1200" dirty="0" err="1" smtClean="0"/>
            <a:t>istatistiki</a:t>
          </a:r>
          <a:r>
            <a:rPr lang="en-GB" sz="1400" kern="1200" dirty="0" smtClean="0"/>
            <a:t> </a:t>
          </a:r>
          <a:r>
            <a:rPr lang="en-GB" sz="1400" kern="1200" dirty="0" err="1" smtClean="0"/>
            <a:t>bilgiler</a:t>
          </a:r>
          <a:r>
            <a:rPr lang="en-GB" sz="1400" kern="1200" dirty="0" smtClean="0"/>
            <a:t> </a:t>
          </a:r>
          <a:r>
            <a:rPr lang="en-GB" sz="1400" kern="1200" dirty="0" err="1" smtClean="0"/>
            <a:t>edinebilmek</a:t>
          </a:r>
          <a:r>
            <a:rPr lang="en-GB" sz="1400" kern="1200" dirty="0" smtClean="0"/>
            <a:t> </a:t>
          </a:r>
          <a:r>
            <a:rPr lang="en-GB" sz="1400" kern="1200" dirty="0" err="1" smtClean="0"/>
            <a:t>için</a:t>
          </a:r>
          <a:r>
            <a:rPr lang="en-GB" sz="1400" kern="1200" dirty="0" smtClean="0"/>
            <a:t> </a:t>
          </a:r>
          <a:r>
            <a:rPr lang="en-GB" sz="1400" kern="1200" dirty="0" err="1" smtClean="0"/>
            <a:t>eğitim</a:t>
          </a:r>
          <a:r>
            <a:rPr lang="en-GB" sz="1400" kern="1200" dirty="0" smtClean="0"/>
            <a:t> </a:t>
          </a:r>
          <a:r>
            <a:rPr lang="en-GB" sz="1400" kern="1200" dirty="0" err="1" smtClean="0"/>
            <a:t>modülü</a:t>
          </a:r>
          <a:r>
            <a:rPr lang="en-GB" sz="1400" kern="1200" dirty="0" smtClean="0"/>
            <a:t> </a:t>
          </a:r>
          <a:r>
            <a:rPr lang="en-GB" sz="1400" kern="1200" dirty="0" err="1" smtClean="0"/>
            <a:t>oluşturulması</a:t>
          </a:r>
          <a:r>
            <a:rPr lang="en-GB" sz="1400" kern="1200" dirty="0" smtClean="0"/>
            <a:t> </a:t>
          </a:r>
          <a:r>
            <a:rPr lang="en-GB" sz="1400" kern="1200" dirty="0" err="1" smtClean="0"/>
            <a:t>ve</a:t>
          </a:r>
          <a:r>
            <a:rPr lang="en-GB" sz="1400" kern="1200" dirty="0" smtClean="0"/>
            <a:t> </a:t>
          </a:r>
          <a:r>
            <a:rPr lang="en-GB" sz="1400" kern="1200" dirty="0" err="1" smtClean="0"/>
            <a:t>bu</a:t>
          </a:r>
          <a:r>
            <a:rPr lang="en-GB" sz="1400" kern="1200" dirty="0" smtClean="0"/>
            <a:t> </a:t>
          </a:r>
          <a:r>
            <a:rPr lang="en-GB" sz="1400" kern="1200" dirty="0" err="1" smtClean="0"/>
            <a:t>modülün</a:t>
          </a:r>
          <a:r>
            <a:rPr lang="en-GB" sz="1400" kern="1200" dirty="0" smtClean="0"/>
            <a:t> </a:t>
          </a:r>
          <a:r>
            <a:rPr lang="en-GB" sz="1400" kern="1200" dirty="0" err="1" smtClean="0"/>
            <a:t>Başkanlığımızda</a:t>
          </a:r>
          <a:r>
            <a:rPr lang="en-GB" sz="1400" kern="1200" dirty="0" smtClean="0"/>
            <a:t> </a:t>
          </a:r>
          <a:r>
            <a:rPr lang="en-GB" sz="1400" kern="1200" dirty="0" err="1" smtClean="0"/>
            <a:t>kullanılan</a:t>
          </a:r>
          <a:r>
            <a:rPr lang="en-GB" sz="1400" kern="1200" dirty="0" smtClean="0"/>
            <a:t> </a:t>
          </a:r>
          <a:r>
            <a:rPr lang="en-GB" sz="1400" kern="1200" dirty="0" err="1" smtClean="0"/>
            <a:t>Pusula</a:t>
          </a:r>
          <a:r>
            <a:rPr lang="en-GB" sz="1400" kern="1200" dirty="0" smtClean="0"/>
            <a:t> </a:t>
          </a:r>
          <a:r>
            <a:rPr lang="en-GB" sz="1400" kern="1200" dirty="0" err="1" smtClean="0"/>
            <a:t>sistemi</a:t>
          </a:r>
          <a:r>
            <a:rPr lang="en-GB" sz="1400" kern="1200" dirty="0" smtClean="0"/>
            <a:t> </a:t>
          </a:r>
          <a:r>
            <a:rPr lang="en-GB" sz="1400" kern="1200" dirty="0" err="1" smtClean="0"/>
            <a:t>ile</a:t>
          </a:r>
          <a:r>
            <a:rPr lang="en-GB" sz="1400" kern="1200" dirty="0" smtClean="0"/>
            <a:t> </a:t>
          </a:r>
          <a:r>
            <a:rPr lang="en-GB" sz="1400" kern="1200" dirty="0" err="1" smtClean="0"/>
            <a:t>entegre</a:t>
          </a:r>
          <a:r>
            <a:rPr lang="en-GB" sz="1400" kern="1200" dirty="0" smtClean="0"/>
            <a:t> </a:t>
          </a:r>
          <a:r>
            <a:rPr lang="en-GB" sz="1400" kern="1200" dirty="0" err="1" smtClean="0"/>
            <a:t>olması</a:t>
          </a:r>
          <a:r>
            <a:rPr lang="en-GB" sz="1400" kern="1200" dirty="0" smtClean="0"/>
            <a:t>. </a:t>
          </a:r>
          <a:r>
            <a:rPr lang="en-GB" sz="1400" kern="1200" dirty="0" err="1" smtClean="0"/>
            <a:t>Eğitim</a:t>
          </a:r>
          <a:r>
            <a:rPr lang="en-GB" sz="1400" kern="1200" dirty="0" smtClean="0"/>
            <a:t> </a:t>
          </a:r>
          <a:r>
            <a:rPr lang="en-GB" sz="1400" kern="1200" dirty="0" err="1" smtClean="0"/>
            <a:t>düzenlenecek</a:t>
          </a:r>
          <a:r>
            <a:rPr lang="en-GB" sz="1400" kern="1200" dirty="0" smtClean="0"/>
            <a:t> </a:t>
          </a:r>
          <a:r>
            <a:rPr lang="en-GB" sz="1400" kern="1200" dirty="0" err="1" smtClean="0"/>
            <a:t>toplantı</a:t>
          </a:r>
          <a:r>
            <a:rPr lang="en-GB" sz="1400" kern="1200" dirty="0" smtClean="0"/>
            <a:t> </a:t>
          </a:r>
          <a:r>
            <a:rPr lang="en-GB" sz="1400" kern="1200" dirty="0" err="1" smtClean="0"/>
            <a:t>salonu</a:t>
          </a:r>
          <a:r>
            <a:rPr lang="en-GB" sz="1400" kern="1200" dirty="0" smtClean="0"/>
            <a:t>, </a:t>
          </a:r>
          <a:r>
            <a:rPr lang="en-GB" sz="1400" kern="1200" dirty="0" err="1" smtClean="0"/>
            <a:t>sınıf</a:t>
          </a:r>
          <a:r>
            <a:rPr lang="en-GB" sz="1400" kern="1200" dirty="0" smtClean="0"/>
            <a:t>, </a:t>
          </a:r>
          <a:r>
            <a:rPr lang="en-GB" sz="1400" kern="1200" dirty="0" err="1" smtClean="0"/>
            <a:t>amfi</a:t>
          </a:r>
          <a:r>
            <a:rPr lang="en-GB" sz="1400" kern="1200" dirty="0" smtClean="0"/>
            <a:t> </a:t>
          </a:r>
          <a:r>
            <a:rPr lang="en-GB" sz="1400" kern="1200" dirty="0" err="1" smtClean="0"/>
            <a:t>sayısının</a:t>
          </a:r>
          <a:r>
            <a:rPr lang="en-GB" sz="1400" kern="1200" dirty="0" smtClean="0"/>
            <a:t> </a:t>
          </a:r>
          <a:r>
            <a:rPr lang="en-GB" sz="1400" kern="1200" dirty="0" err="1" smtClean="0"/>
            <a:t>belirlenmesi</a:t>
          </a:r>
          <a:r>
            <a:rPr lang="en-GB" sz="1200" kern="1200" dirty="0" smtClean="0"/>
            <a:t>.</a:t>
          </a:r>
          <a:endParaRPr lang="tr-TR" sz="1200" kern="1200" dirty="0"/>
        </a:p>
      </dsp:txBody>
      <dsp:txXfrm>
        <a:off x="5901379" y="3395569"/>
        <a:ext cx="2818294" cy="20989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5D5B5D-EB70-441A-9A1E-E230AA017B5A}">
      <dsp:nvSpPr>
        <dsp:cNvPr id="0" name=""/>
        <dsp:cNvSpPr/>
      </dsp:nvSpPr>
      <dsp:spPr>
        <a:xfrm>
          <a:off x="3947306" y="1869244"/>
          <a:ext cx="91440" cy="583333"/>
        </a:xfrm>
        <a:custGeom>
          <a:avLst/>
          <a:gdLst/>
          <a:ahLst/>
          <a:cxnLst/>
          <a:rect l="0" t="0" r="0" b="0"/>
          <a:pathLst>
            <a:path>
              <a:moveTo>
                <a:pt x="45720" y="0"/>
              </a:moveTo>
              <a:lnTo>
                <a:pt x="45720" y="5833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2D6E2C-0FB0-47A5-BD8B-325C351BFD60}">
      <dsp:nvSpPr>
        <dsp:cNvPr id="0" name=""/>
        <dsp:cNvSpPr/>
      </dsp:nvSpPr>
      <dsp:spPr>
        <a:xfrm>
          <a:off x="7105" y="186854"/>
          <a:ext cx="7971842" cy="168238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E075D6-ABFF-4685-A30B-7E71B530FCA3}">
      <dsp:nvSpPr>
        <dsp:cNvPr id="0" name=""/>
        <dsp:cNvSpPr/>
      </dsp:nvSpPr>
      <dsp:spPr>
        <a:xfrm>
          <a:off x="229964" y="398571"/>
          <a:ext cx="7971842" cy="16823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err="1" smtClean="0"/>
            <a:t>Amaç</a:t>
          </a:r>
          <a:r>
            <a:rPr lang="en-GB" sz="1600" kern="1200" dirty="0" smtClean="0"/>
            <a:t> </a:t>
          </a:r>
          <a:r>
            <a:rPr lang="en-GB" sz="1600" b="1" kern="1200" dirty="0" smtClean="0"/>
            <a:t>-2 </a:t>
          </a:r>
          <a:r>
            <a:rPr lang="en-GB" sz="1600" kern="1200" dirty="0" err="1" smtClean="0"/>
            <a:t>Akademik-idari</a:t>
          </a:r>
          <a:r>
            <a:rPr lang="en-GB" sz="1600" kern="1200" dirty="0" smtClean="0"/>
            <a:t> </a:t>
          </a:r>
          <a:r>
            <a:rPr lang="en-GB" sz="1600" kern="1200" dirty="0" err="1" smtClean="0"/>
            <a:t>personel</a:t>
          </a:r>
          <a:r>
            <a:rPr lang="en-GB" sz="1600" kern="1200" dirty="0" smtClean="0"/>
            <a:t> </a:t>
          </a:r>
          <a:r>
            <a:rPr lang="en-GB" sz="1600" kern="1200" dirty="0" err="1" smtClean="0"/>
            <a:t>dağılımı</a:t>
          </a:r>
          <a:r>
            <a:rPr lang="en-GB" sz="1600" kern="1200" dirty="0" smtClean="0"/>
            <a:t> </a:t>
          </a:r>
          <a:r>
            <a:rPr lang="en-GB" sz="1600" kern="1200" dirty="0" err="1" smtClean="0"/>
            <a:t>analiz</a:t>
          </a:r>
          <a:r>
            <a:rPr lang="en-GB" sz="1600" kern="1200" dirty="0" smtClean="0"/>
            <a:t> </a:t>
          </a:r>
          <a:r>
            <a:rPr lang="en-GB" sz="1600" kern="1200" dirty="0" err="1" smtClean="0"/>
            <a:t>edilecek</a:t>
          </a:r>
          <a:r>
            <a:rPr lang="en-GB" sz="1600" kern="1200" dirty="0" smtClean="0"/>
            <a:t>, </a:t>
          </a:r>
          <a:r>
            <a:rPr lang="en-GB" sz="1600" kern="1200" dirty="0" err="1" smtClean="0"/>
            <a:t>hangi</a:t>
          </a:r>
          <a:r>
            <a:rPr lang="en-GB" sz="1600" kern="1200" dirty="0" smtClean="0"/>
            <a:t> </a:t>
          </a:r>
          <a:r>
            <a:rPr lang="en-GB" sz="1600" kern="1200" dirty="0" err="1" smtClean="0"/>
            <a:t>hizmet</a:t>
          </a:r>
          <a:r>
            <a:rPr lang="en-GB" sz="1600" kern="1200" dirty="0" smtClean="0"/>
            <a:t> </a:t>
          </a:r>
          <a:r>
            <a:rPr lang="en-GB" sz="1600" kern="1200" dirty="0" err="1" smtClean="0"/>
            <a:t>birimlerimizde</a:t>
          </a:r>
          <a:r>
            <a:rPr lang="en-GB" sz="1600" kern="1200" dirty="0" smtClean="0"/>
            <a:t> </a:t>
          </a:r>
          <a:r>
            <a:rPr lang="en-GB" sz="1600" kern="1200" dirty="0" err="1" smtClean="0"/>
            <a:t>hangi</a:t>
          </a:r>
          <a:r>
            <a:rPr lang="en-GB" sz="1600" kern="1200" dirty="0" smtClean="0"/>
            <a:t> </a:t>
          </a:r>
          <a:r>
            <a:rPr lang="en-GB" sz="1600" kern="1200" dirty="0" err="1" smtClean="0"/>
            <a:t>niteliklere</a:t>
          </a:r>
          <a:r>
            <a:rPr lang="en-GB" sz="1600" kern="1200" dirty="0" smtClean="0"/>
            <a:t> </a:t>
          </a:r>
          <a:r>
            <a:rPr lang="en-GB" sz="1600" kern="1200" dirty="0" err="1" smtClean="0"/>
            <a:t>haiz</a:t>
          </a:r>
          <a:r>
            <a:rPr lang="en-GB" sz="1600" kern="1200" dirty="0" smtClean="0"/>
            <a:t> </a:t>
          </a:r>
          <a:r>
            <a:rPr lang="en-GB" sz="1600" kern="1200" dirty="0" err="1" smtClean="0"/>
            <a:t>personele</a:t>
          </a:r>
          <a:r>
            <a:rPr lang="en-GB" sz="1600" kern="1200" dirty="0" smtClean="0"/>
            <a:t> </a:t>
          </a:r>
          <a:r>
            <a:rPr lang="en-GB" sz="1600" kern="1200" dirty="0" err="1" smtClean="0"/>
            <a:t>ihtiyaç</a:t>
          </a:r>
          <a:r>
            <a:rPr lang="en-GB" sz="1600" kern="1200" dirty="0" smtClean="0"/>
            <a:t> </a:t>
          </a:r>
          <a:r>
            <a:rPr lang="en-GB" sz="1600" kern="1200" dirty="0" err="1" smtClean="0"/>
            <a:t>duyulduğu</a:t>
          </a:r>
          <a:r>
            <a:rPr lang="en-GB" sz="1600" kern="1200" dirty="0" smtClean="0"/>
            <a:t> </a:t>
          </a:r>
          <a:r>
            <a:rPr lang="en-GB" sz="1600" kern="1200" dirty="0" err="1" smtClean="0"/>
            <a:t>tespit</a:t>
          </a:r>
          <a:r>
            <a:rPr lang="en-GB" sz="1600" kern="1200" dirty="0" smtClean="0"/>
            <a:t> </a:t>
          </a:r>
          <a:r>
            <a:rPr lang="en-GB" sz="1600" kern="1200" dirty="0" err="1" smtClean="0"/>
            <a:t>edilecek</a:t>
          </a:r>
          <a:r>
            <a:rPr lang="en-GB" sz="1600" kern="1200" dirty="0" smtClean="0"/>
            <a:t>, </a:t>
          </a:r>
          <a:r>
            <a:rPr lang="en-GB" sz="1600" kern="1200" dirty="0" err="1" smtClean="0"/>
            <a:t>personel</a:t>
          </a:r>
          <a:r>
            <a:rPr lang="en-GB" sz="1600" kern="1200" dirty="0" smtClean="0"/>
            <a:t> </a:t>
          </a:r>
          <a:r>
            <a:rPr lang="en-GB" sz="1600" kern="1200" dirty="0" err="1" smtClean="0"/>
            <a:t>fazlası</a:t>
          </a:r>
          <a:r>
            <a:rPr lang="en-GB" sz="1600" kern="1200" dirty="0" smtClean="0"/>
            <a:t> </a:t>
          </a:r>
          <a:r>
            <a:rPr lang="en-GB" sz="1600" kern="1200" dirty="0" err="1" smtClean="0"/>
            <a:t>olan</a:t>
          </a:r>
          <a:r>
            <a:rPr lang="en-GB" sz="1600" kern="1200" dirty="0" smtClean="0"/>
            <a:t> </a:t>
          </a:r>
          <a:r>
            <a:rPr lang="en-GB" sz="1600" kern="1200" dirty="0" err="1" smtClean="0"/>
            <a:t>veya</a:t>
          </a:r>
          <a:r>
            <a:rPr lang="en-GB" sz="1600" kern="1200" dirty="0" smtClean="0"/>
            <a:t> </a:t>
          </a:r>
          <a:r>
            <a:rPr lang="en-GB" sz="1600" kern="1200" dirty="0" err="1" smtClean="0"/>
            <a:t>yeterli</a:t>
          </a:r>
          <a:r>
            <a:rPr lang="en-GB" sz="1600" kern="1200" dirty="0" smtClean="0"/>
            <a:t> </a:t>
          </a:r>
          <a:r>
            <a:rPr lang="en-GB" sz="1600" kern="1200" dirty="0" err="1" smtClean="0"/>
            <a:t>personeli</a:t>
          </a:r>
          <a:r>
            <a:rPr lang="en-GB" sz="1600" kern="1200" dirty="0" smtClean="0"/>
            <a:t> </a:t>
          </a:r>
          <a:r>
            <a:rPr lang="en-GB" sz="1600" kern="1200" dirty="0" err="1" smtClean="0"/>
            <a:t>bulunmayan</a:t>
          </a:r>
          <a:r>
            <a:rPr lang="en-GB" sz="1600" kern="1200" dirty="0" smtClean="0"/>
            <a:t> </a:t>
          </a:r>
          <a:r>
            <a:rPr lang="en-GB" sz="1600" kern="1200" dirty="0" err="1" smtClean="0"/>
            <a:t>birimler</a:t>
          </a:r>
          <a:r>
            <a:rPr lang="en-GB" sz="1600" kern="1200" dirty="0" smtClean="0"/>
            <a:t> </a:t>
          </a:r>
          <a:r>
            <a:rPr lang="en-GB" sz="1600" kern="1200" dirty="0" err="1" smtClean="0"/>
            <a:t>belirlenerek</a:t>
          </a:r>
          <a:r>
            <a:rPr lang="en-GB" sz="1600" kern="1200" dirty="0" smtClean="0"/>
            <a:t> </a:t>
          </a:r>
          <a:r>
            <a:rPr lang="en-GB" sz="1600" kern="1200" dirty="0" err="1" smtClean="0"/>
            <a:t>dağılımdaki</a:t>
          </a:r>
          <a:r>
            <a:rPr lang="en-GB" sz="1600" kern="1200" dirty="0" smtClean="0"/>
            <a:t> </a:t>
          </a:r>
          <a:r>
            <a:rPr lang="en-GB" sz="1600" kern="1200" dirty="0" err="1" smtClean="0"/>
            <a:t>dengesizliğin</a:t>
          </a:r>
          <a:r>
            <a:rPr lang="en-GB" sz="1600" kern="1200" dirty="0" smtClean="0"/>
            <a:t> </a:t>
          </a:r>
          <a:r>
            <a:rPr lang="en-GB" sz="1600" kern="1200" dirty="0" err="1" smtClean="0"/>
            <a:t>oluşmasının</a:t>
          </a:r>
          <a:r>
            <a:rPr lang="en-GB" sz="1600" kern="1200" dirty="0" smtClean="0"/>
            <a:t> </a:t>
          </a:r>
          <a:r>
            <a:rPr lang="en-GB" sz="1600" kern="1200" dirty="0" err="1" smtClean="0"/>
            <a:t>önüne</a:t>
          </a:r>
          <a:r>
            <a:rPr lang="en-GB" sz="1600" kern="1200" dirty="0" smtClean="0"/>
            <a:t> </a:t>
          </a:r>
          <a:r>
            <a:rPr lang="en-GB" sz="1600" kern="1200" dirty="0" err="1" smtClean="0"/>
            <a:t>geçmeye</a:t>
          </a:r>
          <a:r>
            <a:rPr lang="en-GB" sz="1600" kern="1200" dirty="0" smtClean="0"/>
            <a:t> </a:t>
          </a:r>
          <a:r>
            <a:rPr lang="en-GB" sz="1600" kern="1200" dirty="0" err="1" smtClean="0"/>
            <a:t>yönelik</a:t>
          </a:r>
          <a:r>
            <a:rPr lang="en-GB" sz="1600" kern="1200" dirty="0" smtClean="0"/>
            <a:t> </a:t>
          </a:r>
          <a:r>
            <a:rPr lang="en-GB" sz="1600" kern="1200" dirty="0" err="1" smtClean="0"/>
            <a:t>çalışmalar</a:t>
          </a:r>
          <a:r>
            <a:rPr lang="en-GB" sz="1600" kern="1200" dirty="0" smtClean="0"/>
            <a:t> </a:t>
          </a:r>
          <a:r>
            <a:rPr lang="en-GB" sz="1600" kern="1200" dirty="0" err="1" smtClean="0"/>
            <a:t>yapılacaktır</a:t>
          </a:r>
          <a:r>
            <a:rPr lang="en-GB" sz="1600" kern="1200" dirty="0" smtClean="0"/>
            <a:t>. </a:t>
          </a:r>
          <a:r>
            <a:rPr lang="en-GB" sz="1600" kern="1200" dirty="0" err="1" smtClean="0"/>
            <a:t>İnsan</a:t>
          </a:r>
          <a:r>
            <a:rPr lang="en-GB" sz="1600" kern="1200" dirty="0" smtClean="0"/>
            <a:t> </a:t>
          </a:r>
          <a:r>
            <a:rPr lang="en-GB" sz="1600" kern="1200" dirty="0" err="1" smtClean="0"/>
            <a:t>kaynakları</a:t>
          </a:r>
          <a:r>
            <a:rPr lang="en-GB" sz="1600" kern="1200" dirty="0" smtClean="0"/>
            <a:t> </a:t>
          </a:r>
          <a:r>
            <a:rPr lang="en-GB" sz="1600" kern="1200" dirty="0" err="1" smtClean="0"/>
            <a:t>planlaması</a:t>
          </a:r>
          <a:r>
            <a:rPr lang="en-GB" sz="1600" kern="1200" dirty="0" smtClean="0"/>
            <a:t> </a:t>
          </a:r>
          <a:r>
            <a:rPr lang="en-GB" sz="1600" kern="1200" dirty="0" err="1" smtClean="0"/>
            <a:t>yaparak</a:t>
          </a:r>
          <a:r>
            <a:rPr lang="en-GB" sz="1600" kern="1200" dirty="0" smtClean="0"/>
            <a:t> </a:t>
          </a:r>
          <a:r>
            <a:rPr lang="en-GB" sz="1600" kern="1200" dirty="0" err="1" smtClean="0"/>
            <a:t>Üniversitemizin</a:t>
          </a:r>
          <a:r>
            <a:rPr lang="en-GB" sz="1600" kern="1200" dirty="0" smtClean="0"/>
            <a:t> </a:t>
          </a:r>
          <a:r>
            <a:rPr lang="en-GB" sz="1600" kern="1200" dirty="0" err="1" smtClean="0"/>
            <a:t>hangi</a:t>
          </a:r>
          <a:r>
            <a:rPr lang="en-GB" sz="1600" kern="1200" dirty="0" smtClean="0"/>
            <a:t> </a:t>
          </a:r>
          <a:r>
            <a:rPr lang="en-GB" sz="1600" kern="1200" dirty="0" err="1" smtClean="0"/>
            <a:t>nitelikleri</a:t>
          </a:r>
          <a:r>
            <a:rPr lang="en-GB" sz="1600" kern="1200" dirty="0" smtClean="0"/>
            <a:t> </a:t>
          </a:r>
          <a:r>
            <a:rPr lang="en-GB" sz="1600" kern="1200" dirty="0" err="1" smtClean="0"/>
            <a:t>haiz</a:t>
          </a:r>
          <a:r>
            <a:rPr lang="en-GB" sz="1600" kern="1200" dirty="0" smtClean="0"/>
            <a:t>, ne </a:t>
          </a:r>
          <a:r>
            <a:rPr lang="en-GB" sz="1600" kern="1200" dirty="0" err="1" smtClean="0"/>
            <a:t>kadar</a:t>
          </a:r>
          <a:r>
            <a:rPr lang="en-GB" sz="1600" kern="1200" dirty="0" smtClean="0"/>
            <a:t> </a:t>
          </a:r>
          <a:r>
            <a:rPr lang="en-GB" sz="1600" kern="1200" dirty="0" err="1" smtClean="0"/>
            <a:t>personele</a:t>
          </a:r>
          <a:r>
            <a:rPr lang="en-GB" sz="1600" kern="1200" dirty="0" smtClean="0"/>
            <a:t> </a:t>
          </a:r>
          <a:r>
            <a:rPr lang="en-GB" sz="1600" kern="1200" dirty="0" err="1" smtClean="0"/>
            <a:t>ihtiyaç</a:t>
          </a:r>
          <a:r>
            <a:rPr lang="en-GB" sz="1600" kern="1200" dirty="0" smtClean="0"/>
            <a:t> </a:t>
          </a:r>
          <a:r>
            <a:rPr lang="en-GB" sz="1600" kern="1200" dirty="0" err="1" smtClean="0"/>
            <a:t>duyduğu</a:t>
          </a:r>
          <a:r>
            <a:rPr lang="en-GB" sz="1600" kern="1200" dirty="0" smtClean="0"/>
            <a:t> </a:t>
          </a:r>
          <a:r>
            <a:rPr lang="en-GB" sz="1600" kern="1200" dirty="0" err="1" smtClean="0"/>
            <a:t>tespit</a:t>
          </a:r>
          <a:r>
            <a:rPr lang="en-GB" sz="1600" kern="1200" dirty="0" smtClean="0"/>
            <a:t> </a:t>
          </a:r>
          <a:r>
            <a:rPr lang="en-GB" sz="1600" kern="1200" dirty="0" err="1" smtClean="0"/>
            <a:t>edilecek</a:t>
          </a:r>
          <a:r>
            <a:rPr lang="en-GB" sz="1600" kern="1200" dirty="0" smtClean="0"/>
            <a:t> </a:t>
          </a:r>
          <a:r>
            <a:rPr lang="en-GB" sz="1600" kern="1200" dirty="0" err="1" smtClean="0"/>
            <a:t>ve</a:t>
          </a:r>
          <a:r>
            <a:rPr lang="en-GB" sz="1600" kern="1200" dirty="0" smtClean="0"/>
            <a:t> </a:t>
          </a:r>
          <a:r>
            <a:rPr lang="en-GB" sz="1600" kern="1200" dirty="0" err="1" smtClean="0"/>
            <a:t>bu</a:t>
          </a:r>
          <a:r>
            <a:rPr lang="en-GB" sz="1600" kern="1200" dirty="0" smtClean="0"/>
            <a:t> </a:t>
          </a:r>
          <a:r>
            <a:rPr lang="en-GB" sz="1600" kern="1200" dirty="0" err="1" smtClean="0"/>
            <a:t>ihtiyaçlara</a:t>
          </a:r>
          <a:r>
            <a:rPr lang="en-GB" sz="1600" kern="1200" dirty="0" smtClean="0"/>
            <a:t> </a:t>
          </a:r>
          <a:r>
            <a:rPr lang="en-GB" sz="1600" kern="1200" dirty="0" err="1" smtClean="0"/>
            <a:t>göre</a:t>
          </a:r>
          <a:r>
            <a:rPr lang="en-GB" sz="1600" kern="1200" dirty="0" smtClean="0"/>
            <a:t> </a:t>
          </a:r>
          <a:r>
            <a:rPr lang="en-GB" sz="1600" kern="1200" dirty="0" err="1" smtClean="0"/>
            <a:t>personel</a:t>
          </a:r>
          <a:r>
            <a:rPr lang="en-GB" sz="1600" kern="1200" dirty="0" smtClean="0"/>
            <a:t> </a:t>
          </a:r>
          <a:r>
            <a:rPr lang="en-GB" sz="1600" kern="1200" dirty="0" err="1" smtClean="0"/>
            <a:t>istihdamı</a:t>
          </a:r>
          <a:r>
            <a:rPr lang="en-GB" sz="1600" kern="1200" dirty="0" smtClean="0"/>
            <a:t> </a:t>
          </a:r>
          <a:r>
            <a:rPr lang="en-GB" sz="1600" kern="1200" dirty="0" err="1" smtClean="0"/>
            <a:t>yoluna</a:t>
          </a:r>
          <a:r>
            <a:rPr lang="en-GB" sz="1600" kern="1200" dirty="0" smtClean="0"/>
            <a:t> </a:t>
          </a:r>
          <a:r>
            <a:rPr lang="en-GB" sz="1600" kern="1200" dirty="0" err="1" smtClean="0"/>
            <a:t>gidilecektir</a:t>
          </a:r>
          <a:r>
            <a:rPr lang="en-GB" sz="1600" kern="1200" dirty="0" smtClean="0"/>
            <a:t>.</a:t>
          </a:r>
          <a:endParaRPr lang="tr-TR" sz="1600" kern="1200" dirty="0"/>
        </a:p>
      </dsp:txBody>
      <dsp:txXfrm>
        <a:off x="279239" y="447846"/>
        <a:ext cx="7873292" cy="1583839"/>
      </dsp:txXfrm>
    </dsp:sp>
    <dsp:sp modelId="{1B9A0D4D-1596-47EB-82B9-E4CFAFFE109E}">
      <dsp:nvSpPr>
        <dsp:cNvPr id="0" name=""/>
        <dsp:cNvSpPr/>
      </dsp:nvSpPr>
      <dsp:spPr>
        <a:xfrm>
          <a:off x="310983" y="2452577"/>
          <a:ext cx="7364085" cy="139732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656FDD-3978-4E6E-A386-8712C0333B7C}">
      <dsp:nvSpPr>
        <dsp:cNvPr id="0" name=""/>
        <dsp:cNvSpPr/>
      </dsp:nvSpPr>
      <dsp:spPr>
        <a:xfrm>
          <a:off x="533842" y="2664294"/>
          <a:ext cx="7364085" cy="139732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err="1" smtClean="0"/>
            <a:t>Hedef</a:t>
          </a:r>
          <a:r>
            <a:rPr lang="en-GB" sz="1600" b="1" kern="1200" dirty="0" smtClean="0"/>
            <a:t>- </a:t>
          </a:r>
          <a:r>
            <a:rPr lang="en-GB" sz="1600" kern="1200" dirty="0" err="1" smtClean="0"/>
            <a:t>Birimlere</a:t>
          </a:r>
          <a:r>
            <a:rPr lang="en-GB" sz="1600" kern="1200" dirty="0" smtClean="0"/>
            <a:t> </a:t>
          </a:r>
          <a:r>
            <a:rPr lang="en-GB" sz="1600" kern="1200" dirty="0" err="1" smtClean="0"/>
            <a:t>hangi</a:t>
          </a:r>
          <a:r>
            <a:rPr lang="en-GB" sz="1600" kern="1200" dirty="0" smtClean="0"/>
            <a:t> </a:t>
          </a:r>
          <a:r>
            <a:rPr lang="en-GB" sz="1600" kern="1200" dirty="0" err="1" smtClean="0"/>
            <a:t>nitelikte</a:t>
          </a:r>
          <a:r>
            <a:rPr lang="en-GB" sz="1600" kern="1200" dirty="0" smtClean="0"/>
            <a:t> </a:t>
          </a:r>
          <a:r>
            <a:rPr lang="en-GB" sz="1600" kern="1200" dirty="0" err="1" smtClean="0"/>
            <a:t>kaç</a:t>
          </a:r>
          <a:r>
            <a:rPr lang="en-GB" sz="1600" kern="1200" dirty="0" smtClean="0"/>
            <a:t> </a:t>
          </a:r>
          <a:r>
            <a:rPr lang="en-GB" sz="1600" kern="1200" dirty="0" err="1" smtClean="0"/>
            <a:t>personele</a:t>
          </a:r>
          <a:r>
            <a:rPr lang="en-GB" sz="1600" kern="1200" dirty="0" smtClean="0"/>
            <a:t> </a:t>
          </a:r>
          <a:r>
            <a:rPr lang="en-GB" sz="1600" kern="1200" dirty="0" err="1" smtClean="0"/>
            <a:t>ihtiyaç</a:t>
          </a:r>
          <a:r>
            <a:rPr lang="en-GB" sz="1600" kern="1200" dirty="0" smtClean="0"/>
            <a:t> </a:t>
          </a:r>
          <a:r>
            <a:rPr lang="en-GB" sz="1600" kern="1200" dirty="0" err="1" smtClean="0"/>
            <a:t>duyduğu</a:t>
          </a:r>
          <a:r>
            <a:rPr lang="en-GB" sz="1600" kern="1200" dirty="0" smtClean="0"/>
            <a:t> </a:t>
          </a:r>
          <a:r>
            <a:rPr lang="en-GB" sz="1600" kern="1200" dirty="0" err="1" smtClean="0"/>
            <a:t>sorulacak</a:t>
          </a:r>
          <a:r>
            <a:rPr lang="en-GB" sz="1600" kern="1200" dirty="0" smtClean="0"/>
            <a:t>. </a:t>
          </a:r>
          <a:r>
            <a:rPr lang="en-GB" sz="1600" kern="1200" dirty="0" err="1" smtClean="0"/>
            <a:t>Gelen</a:t>
          </a:r>
          <a:r>
            <a:rPr lang="en-GB" sz="1600" kern="1200" dirty="0" smtClean="0"/>
            <a:t> </a:t>
          </a:r>
          <a:r>
            <a:rPr lang="en-GB" sz="1600" kern="1200" dirty="0" err="1" smtClean="0"/>
            <a:t>teklifler</a:t>
          </a:r>
          <a:r>
            <a:rPr lang="en-GB" sz="1600" kern="1200" dirty="0" smtClean="0"/>
            <a:t> </a:t>
          </a:r>
          <a:r>
            <a:rPr lang="en-GB" sz="1600" kern="1200" dirty="0" err="1" smtClean="0"/>
            <a:t>oluşturulacak</a:t>
          </a:r>
          <a:r>
            <a:rPr lang="en-GB" sz="1600" kern="1200" dirty="0" smtClean="0"/>
            <a:t> </a:t>
          </a:r>
          <a:r>
            <a:rPr lang="en-GB" sz="1600" kern="1200" dirty="0" err="1" smtClean="0"/>
            <a:t>özel</a:t>
          </a:r>
          <a:r>
            <a:rPr lang="en-GB" sz="1600" kern="1200" dirty="0" smtClean="0"/>
            <a:t> </a:t>
          </a:r>
          <a:r>
            <a:rPr lang="en-GB" sz="1600" kern="1200" dirty="0" err="1" smtClean="0"/>
            <a:t>komisyonlarda</a:t>
          </a:r>
          <a:r>
            <a:rPr lang="en-GB" sz="1600" kern="1200" dirty="0" smtClean="0"/>
            <a:t> </a:t>
          </a:r>
          <a:r>
            <a:rPr lang="en-GB" sz="1600" kern="1200" dirty="0" err="1" smtClean="0"/>
            <a:t>değerlendirilecek</a:t>
          </a:r>
          <a:r>
            <a:rPr lang="en-GB" sz="1600" kern="1200" dirty="0" smtClean="0"/>
            <a:t> </a:t>
          </a:r>
          <a:r>
            <a:rPr lang="en-GB" sz="1600" kern="1200" dirty="0" err="1" smtClean="0"/>
            <a:t>Birimlerin</a:t>
          </a:r>
          <a:r>
            <a:rPr lang="en-GB" sz="1600" kern="1200" dirty="0" smtClean="0"/>
            <a:t> </a:t>
          </a:r>
          <a:r>
            <a:rPr lang="en-GB" sz="1600" kern="1200" dirty="0" err="1" smtClean="0"/>
            <a:t>yıl</a:t>
          </a:r>
          <a:r>
            <a:rPr lang="en-GB" sz="1600" kern="1200" dirty="0" smtClean="0"/>
            <a:t> </a:t>
          </a:r>
          <a:r>
            <a:rPr lang="en-GB" sz="1600" kern="1200" dirty="0" err="1" smtClean="0"/>
            <a:t>içindeki</a:t>
          </a:r>
          <a:r>
            <a:rPr lang="en-GB" sz="1600" kern="1200" dirty="0" smtClean="0"/>
            <a:t> </a:t>
          </a:r>
          <a:r>
            <a:rPr lang="en-GB" sz="1600" kern="1200" dirty="0" err="1" smtClean="0"/>
            <a:t>ayrılan</a:t>
          </a:r>
          <a:r>
            <a:rPr lang="en-GB" sz="1600" kern="1200" dirty="0" smtClean="0"/>
            <a:t> </a:t>
          </a:r>
          <a:r>
            <a:rPr lang="en-GB" sz="1600" kern="1200" dirty="0" err="1" smtClean="0"/>
            <a:t>ve</a:t>
          </a:r>
          <a:r>
            <a:rPr lang="en-GB" sz="1600" kern="1200" dirty="0" smtClean="0"/>
            <a:t> </a:t>
          </a:r>
          <a:r>
            <a:rPr lang="en-GB" sz="1600" kern="1200" dirty="0" err="1" smtClean="0"/>
            <a:t>atanan</a:t>
          </a:r>
          <a:r>
            <a:rPr lang="en-GB" sz="1600" kern="1200" dirty="0" smtClean="0"/>
            <a:t> </a:t>
          </a:r>
          <a:r>
            <a:rPr lang="en-GB" sz="1600" kern="1200" dirty="0" err="1" smtClean="0"/>
            <a:t>personel</a:t>
          </a:r>
          <a:r>
            <a:rPr lang="en-GB" sz="1600" kern="1200" dirty="0" smtClean="0"/>
            <a:t> </a:t>
          </a:r>
          <a:r>
            <a:rPr lang="en-GB" sz="1600" kern="1200" dirty="0" err="1" smtClean="0"/>
            <a:t>sayısı</a:t>
          </a:r>
          <a:r>
            <a:rPr lang="en-GB" sz="1600" kern="1200" dirty="0" smtClean="0"/>
            <a:t> </a:t>
          </a:r>
          <a:r>
            <a:rPr lang="en-GB" sz="1600" kern="1200" dirty="0" err="1" smtClean="0"/>
            <a:t>dikkate</a:t>
          </a:r>
          <a:r>
            <a:rPr lang="en-GB" sz="1600" kern="1200" dirty="0" smtClean="0"/>
            <a:t> </a:t>
          </a:r>
          <a:r>
            <a:rPr lang="en-GB" sz="1600" kern="1200" dirty="0" err="1" smtClean="0"/>
            <a:t>alınarak</a:t>
          </a:r>
          <a:r>
            <a:rPr lang="en-GB" sz="1600" kern="1200" dirty="0" smtClean="0"/>
            <a:t> </a:t>
          </a:r>
          <a:r>
            <a:rPr lang="en-GB" sz="1600" kern="1200" dirty="0" err="1" smtClean="0"/>
            <a:t>ihtiyaçlarının</a:t>
          </a:r>
          <a:r>
            <a:rPr lang="tr-TR" sz="1600" kern="1200" dirty="0" smtClean="0"/>
            <a:t> </a:t>
          </a:r>
          <a:r>
            <a:rPr lang="en-GB" sz="1600" kern="1200" dirty="0" err="1" smtClean="0"/>
            <a:t>belirlenmesi</a:t>
          </a:r>
          <a:endParaRPr lang="tr-TR" sz="1600" kern="1200" dirty="0"/>
        </a:p>
      </dsp:txBody>
      <dsp:txXfrm>
        <a:off x="574768" y="2705220"/>
        <a:ext cx="7282233" cy="13154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DC895-7704-4434-8607-CCDA49149834}">
      <dsp:nvSpPr>
        <dsp:cNvPr id="0" name=""/>
        <dsp:cNvSpPr/>
      </dsp:nvSpPr>
      <dsp:spPr>
        <a:xfrm>
          <a:off x="3918190" y="1726011"/>
          <a:ext cx="91440" cy="788577"/>
        </a:xfrm>
        <a:custGeom>
          <a:avLst/>
          <a:gdLst/>
          <a:ahLst/>
          <a:cxnLst/>
          <a:rect l="0" t="0" r="0" b="0"/>
          <a:pathLst>
            <a:path>
              <a:moveTo>
                <a:pt x="90371" y="0"/>
              </a:moveTo>
              <a:lnTo>
                <a:pt x="90371" y="536969"/>
              </a:lnTo>
              <a:lnTo>
                <a:pt x="45720" y="536969"/>
              </a:lnTo>
              <a:lnTo>
                <a:pt x="45720" y="7885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85EF80-0E2F-4C58-AD38-7AC731D3F649}">
      <dsp:nvSpPr>
        <dsp:cNvPr id="0" name=""/>
        <dsp:cNvSpPr/>
      </dsp:nvSpPr>
      <dsp:spPr>
        <a:xfrm>
          <a:off x="1210393" y="1345"/>
          <a:ext cx="5596336"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0EC705-FF6D-4E49-ADBE-400B24AAE9B8}">
      <dsp:nvSpPr>
        <dsp:cNvPr id="0" name=""/>
        <dsp:cNvSpPr/>
      </dsp:nvSpPr>
      <dsp:spPr>
        <a:xfrm>
          <a:off x="1512172" y="288035"/>
          <a:ext cx="5596336"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b="1" kern="1200" dirty="0" err="1" smtClean="0"/>
            <a:t>Stratejik</a:t>
          </a:r>
          <a:r>
            <a:rPr lang="en-GB" sz="2400" b="1" kern="1200" dirty="0" smtClean="0"/>
            <a:t> </a:t>
          </a:r>
          <a:r>
            <a:rPr lang="en-GB" sz="2400" b="1" kern="1200" dirty="0" err="1" smtClean="0"/>
            <a:t>Amaç</a:t>
          </a:r>
          <a:r>
            <a:rPr lang="en-GB" sz="2400" b="1" kern="1200" dirty="0" smtClean="0"/>
            <a:t> -</a:t>
          </a:r>
          <a:r>
            <a:rPr lang="tr-TR" sz="2400" b="1" kern="1200" dirty="0" smtClean="0"/>
            <a:t>3</a:t>
          </a:r>
          <a:r>
            <a:rPr lang="en-GB" sz="2400" b="1" kern="1200" dirty="0" smtClean="0"/>
            <a:t> </a:t>
          </a:r>
          <a:r>
            <a:rPr lang="en-GB" sz="2400" kern="1200" dirty="0" smtClean="0"/>
            <a:t>e-</a:t>
          </a:r>
          <a:r>
            <a:rPr lang="en-GB" sz="2400" kern="1200" dirty="0" err="1" smtClean="0"/>
            <a:t>devlet</a:t>
          </a:r>
          <a:r>
            <a:rPr lang="en-GB" sz="2400" kern="1200" dirty="0" smtClean="0"/>
            <a:t> </a:t>
          </a:r>
          <a:r>
            <a:rPr lang="en-GB" sz="2400" kern="1200" dirty="0" err="1" smtClean="0"/>
            <a:t>projesi</a:t>
          </a:r>
          <a:r>
            <a:rPr lang="en-GB" sz="2400" kern="1200" dirty="0" smtClean="0"/>
            <a:t> </a:t>
          </a:r>
          <a:r>
            <a:rPr lang="en-GB" sz="2400" kern="1200" dirty="0" err="1" smtClean="0"/>
            <a:t>içerisinde</a:t>
          </a:r>
          <a:r>
            <a:rPr lang="en-GB" sz="2400" kern="1200" dirty="0" smtClean="0"/>
            <a:t> </a:t>
          </a:r>
          <a:r>
            <a:rPr lang="en-GB" sz="2400" kern="1200" dirty="0" err="1" smtClean="0"/>
            <a:t>diğer</a:t>
          </a:r>
          <a:r>
            <a:rPr lang="en-GB" sz="2400" kern="1200" dirty="0" smtClean="0"/>
            <a:t> </a:t>
          </a:r>
          <a:r>
            <a:rPr lang="en-GB" sz="2400" kern="1200" dirty="0" err="1" smtClean="0"/>
            <a:t>kamu</a:t>
          </a:r>
          <a:r>
            <a:rPr lang="en-GB" sz="2400" kern="1200" dirty="0" smtClean="0"/>
            <a:t> </a:t>
          </a:r>
          <a:r>
            <a:rPr lang="en-GB" sz="2400" kern="1200" dirty="0" err="1" smtClean="0"/>
            <a:t>kurum</a:t>
          </a:r>
          <a:r>
            <a:rPr lang="en-GB" sz="2400" kern="1200" dirty="0" smtClean="0"/>
            <a:t> </a:t>
          </a:r>
          <a:r>
            <a:rPr lang="en-GB" sz="2400" kern="1200" dirty="0" err="1" smtClean="0"/>
            <a:t>ve</a:t>
          </a:r>
          <a:r>
            <a:rPr lang="en-GB" sz="2400" kern="1200" dirty="0" smtClean="0"/>
            <a:t> </a:t>
          </a:r>
          <a:r>
            <a:rPr lang="en-GB" sz="2400" kern="1200" dirty="0" err="1" smtClean="0"/>
            <a:t>kuruluşlarıyla</a:t>
          </a:r>
          <a:r>
            <a:rPr lang="en-GB" sz="2400" kern="1200" dirty="0" smtClean="0"/>
            <a:t> </a:t>
          </a:r>
          <a:r>
            <a:rPr lang="en-GB" sz="2400" kern="1200" dirty="0" err="1" smtClean="0"/>
            <a:t>bilgilerimiz</a:t>
          </a:r>
          <a:r>
            <a:rPr lang="en-GB" sz="2400" kern="1200" dirty="0" smtClean="0"/>
            <a:t> </a:t>
          </a:r>
          <a:r>
            <a:rPr lang="en-GB" sz="2400" kern="1200" dirty="0" err="1" smtClean="0"/>
            <a:t>paylaşılacak</a:t>
          </a:r>
          <a:r>
            <a:rPr lang="en-GB" sz="2400" kern="1200" dirty="0" smtClean="0"/>
            <a:t>, </a:t>
          </a:r>
          <a:r>
            <a:rPr lang="en-GB" sz="2400" kern="1200" dirty="0" err="1" smtClean="0"/>
            <a:t>onlarla</a:t>
          </a:r>
          <a:r>
            <a:rPr lang="en-GB" sz="2400" kern="1200" dirty="0" smtClean="0"/>
            <a:t> </a:t>
          </a:r>
          <a:r>
            <a:rPr lang="en-GB" sz="2400" kern="1200" dirty="0" err="1" smtClean="0"/>
            <a:t>entegre</a:t>
          </a:r>
          <a:r>
            <a:rPr lang="en-GB" sz="2400" kern="1200" dirty="0" smtClean="0"/>
            <a:t> hale </a:t>
          </a:r>
          <a:r>
            <a:rPr lang="en-GB" sz="2400" kern="1200" dirty="0" err="1" smtClean="0"/>
            <a:t>getirilecektir</a:t>
          </a:r>
          <a:r>
            <a:rPr lang="en-GB" sz="2400" kern="1200" dirty="0" smtClean="0"/>
            <a:t>.  </a:t>
          </a:r>
          <a:r>
            <a:rPr lang="en-GB" sz="2400" b="1" kern="1200" dirty="0" smtClean="0"/>
            <a:t>.</a:t>
          </a:r>
          <a:endParaRPr lang="tr-TR" sz="2400" kern="1200" dirty="0"/>
        </a:p>
      </dsp:txBody>
      <dsp:txXfrm>
        <a:off x="1562686" y="338549"/>
        <a:ext cx="5495308" cy="1623637"/>
      </dsp:txXfrm>
    </dsp:sp>
    <dsp:sp modelId="{D28247DD-AE86-4820-9C64-BAF2D853FDB7}">
      <dsp:nvSpPr>
        <dsp:cNvPr id="0" name=""/>
        <dsp:cNvSpPr/>
      </dsp:nvSpPr>
      <dsp:spPr>
        <a:xfrm>
          <a:off x="274280" y="2514589"/>
          <a:ext cx="7379260"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24CCE2-6367-43DF-88A1-52DA7401AFC1}">
      <dsp:nvSpPr>
        <dsp:cNvPr id="0" name=""/>
        <dsp:cNvSpPr/>
      </dsp:nvSpPr>
      <dsp:spPr>
        <a:xfrm>
          <a:off x="576058" y="2801279"/>
          <a:ext cx="7379260"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b="1" kern="1200" dirty="0" err="1" smtClean="0"/>
            <a:t>Hedef</a:t>
          </a:r>
          <a:r>
            <a:rPr lang="tr-TR" sz="2400" b="1" kern="1200" dirty="0" smtClean="0"/>
            <a:t>-</a:t>
          </a:r>
          <a:r>
            <a:rPr lang="en-GB" sz="2400" b="1" kern="1200" dirty="0" smtClean="0"/>
            <a:t> </a:t>
          </a:r>
          <a:r>
            <a:rPr lang="tr-TR" sz="2400" b="1" kern="1200" dirty="0" smtClean="0"/>
            <a:t> </a:t>
          </a:r>
          <a:r>
            <a:rPr lang="tr-TR" sz="2400" b="0" kern="1200" dirty="0" smtClean="0"/>
            <a:t>e</a:t>
          </a:r>
          <a:r>
            <a:rPr lang="en-GB" sz="2400" kern="1200" dirty="0" smtClean="0"/>
            <a:t>- </a:t>
          </a:r>
          <a:r>
            <a:rPr lang="en-GB" sz="2400" kern="1200" dirty="0" err="1" smtClean="0"/>
            <a:t>devlet</a:t>
          </a:r>
          <a:r>
            <a:rPr lang="en-GB" sz="2400" kern="1200" dirty="0" smtClean="0"/>
            <a:t> </a:t>
          </a:r>
          <a:r>
            <a:rPr lang="en-GB" sz="2400" kern="1200" dirty="0" err="1" smtClean="0"/>
            <a:t>çalışmalarına</a:t>
          </a:r>
          <a:r>
            <a:rPr lang="en-GB" sz="2400" kern="1200" dirty="0" smtClean="0"/>
            <a:t> </a:t>
          </a:r>
          <a:r>
            <a:rPr lang="en-GB" sz="2400" kern="1200" dirty="0" err="1" smtClean="0"/>
            <a:t>hazır</a:t>
          </a:r>
          <a:r>
            <a:rPr lang="en-GB" sz="2400" kern="1200" dirty="0" smtClean="0"/>
            <a:t> </a:t>
          </a:r>
          <a:r>
            <a:rPr lang="en-GB" sz="2400" kern="1200" dirty="0" err="1" smtClean="0"/>
            <a:t>ve</a:t>
          </a:r>
          <a:r>
            <a:rPr lang="en-GB" sz="2400" kern="1200" dirty="0" smtClean="0"/>
            <a:t> </a:t>
          </a:r>
          <a:r>
            <a:rPr lang="en-GB" sz="2400" kern="1200" dirty="0" err="1" smtClean="0"/>
            <a:t>entegre</a:t>
          </a:r>
          <a:r>
            <a:rPr lang="en-GB" sz="2400" kern="1200" dirty="0" smtClean="0"/>
            <a:t> hale </a:t>
          </a:r>
          <a:r>
            <a:rPr lang="en-GB" sz="2400" kern="1200" dirty="0" err="1" smtClean="0"/>
            <a:t>gelmek</a:t>
          </a:r>
          <a:r>
            <a:rPr lang="en-GB" sz="2400" kern="1200" dirty="0" smtClean="0"/>
            <a:t>.</a:t>
          </a:r>
          <a:endParaRPr lang="tr-TR" sz="2400" kern="1200" dirty="0"/>
        </a:p>
      </dsp:txBody>
      <dsp:txXfrm>
        <a:off x="626572" y="2851793"/>
        <a:ext cx="7278232" cy="162363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890228" cy="497317"/>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777413" y="1"/>
            <a:ext cx="2890228" cy="497317"/>
          </a:xfrm>
          <a:prstGeom prst="rect">
            <a:avLst/>
          </a:prstGeom>
        </p:spPr>
        <p:txBody>
          <a:bodyPr vert="horz" lIns="91440" tIns="45720" rIns="91440" bIns="45720" rtlCol="0"/>
          <a:lstStyle>
            <a:lvl1pPr algn="r">
              <a:defRPr sz="1200"/>
            </a:lvl1pPr>
          </a:lstStyle>
          <a:p>
            <a:fld id="{69C9A661-9A93-437E-952E-55B38D7630B7}" type="datetimeFigureOut">
              <a:rPr lang="tr-TR" smtClean="0"/>
              <a:t>13.02.2019</a:t>
            </a:fld>
            <a:endParaRPr lang="tr-TR"/>
          </a:p>
        </p:txBody>
      </p:sp>
      <p:sp>
        <p:nvSpPr>
          <p:cNvPr id="4" name="Altbilgi Yer Tutucusu 3"/>
          <p:cNvSpPr>
            <a:spLocks noGrp="1"/>
          </p:cNvSpPr>
          <p:nvPr>
            <p:ph type="ftr" sz="quarter" idx="2"/>
          </p:nvPr>
        </p:nvSpPr>
        <p:spPr>
          <a:xfrm>
            <a:off x="0" y="9429322"/>
            <a:ext cx="2890228" cy="497316"/>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777413" y="9429322"/>
            <a:ext cx="2890228" cy="497316"/>
          </a:xfrm>
          <a:prstGeom prst="rect">
            <a:avLst/>
          </a:prstGeom>
        </p:spPr>
        <p:txBody>
          <a:bodyPr vert="horz" lIns="91440" tIns="45720" rIns="91440" bIns="45720" rtlCol="0" anchor="b"/>
          <a:lstStyle>
            <a:lvl1pPr algn="r">
              <a:defRPr sz="1200"/>
            </a:lvl1pPr>
          </a:lstStyle>
          <a:p>
            <a:fld id="{B28E5ABD-EECC-454A-8B6D-E98C6A275491}" type="slidenum">
              <a:rPr lang="tr-TR" smtClean="0"/>
              <a:t>‹#›</a:t>
            </a:fld>
            <a:endParaRPr lang="tr-TR"/>
          </a:p>
        </p:txBody>
      </p:sp>
    </p:spTree>
    <p:extLst>
      <p:ext uri="{BB962C8B-B14F-4D97-AF65-F5344CB8AC3E}">
        <p14:creationId xmlns:p14="http://schemas.microsoft.com/office/powerpoint/2010/main" val="550634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890543" cy="496504"/>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a:defRPr sz="1200">
                <a:latin typeface="Arial" charset="0"/>
              </a:defRPr>
            </a:lvl1pPr>
          </a:lstStyle>
          <a:p>
            <a:pPr>
              <a:defRPr/>
            </a:pPr>
            <a:endParaRPr lang="en-US"/>
          </a:p>
        </p:txBody>
      </p:sp>
      <p:sp>
        <p:nvSpPr>
          <p:cNvPr id="92163" name="Rectangle 3"/>
          <p:cNvSpPr>
            <a:spLocks noGrp="1" noChangeArrowheads="1"/>
          </p:cNvSpPr>
          <p:nvPr>
            <p:ph type="dt" idx="1"/>
          </p:nvPr>
        </p:nvSpPr>
        <p:spPr bwMode="auto">
          <a:xfrm>
            <a:off x="3777037" y="0"/>
            <a:ext cx="2890543" cy="496504"/>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algn="r">
              <a:defRPr sz="1200">
                <a:latin typeface="Arial"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854075" y="742950"/>
            <a:ext cx="4960938" cy="37226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5" name="Rectangle 5"/>
          <p:cNvSpPr>
            <a:spLocks noGrp="1" noChangeArrowheads="1"/>
          </p:cNvSpPr>
          <p:nvPr>
            <p:ph type="body" sz="quarter" idx="3"/>
          </p:nvPr>
        </p:nvSpPr>
        <p:spPr bwMode="auto">
          <a:xfrm>
            <a:off x="667514" y="4715922"/>
            <a:ext cx="5334062" cy="4466817"/>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p>
            <a:pPr lvl="0"/>
            <a:r>
              <a:rPr lang="en-US" noProof="0" smtClean="0"/>
              <a:t>Asıl metin stillerini düzenlemek için tıklatın</a:t>
            </a:r>
          </a:p>
          <a:p>
            <a:pPr lvl="1"/>
            <a:r>
              <a:rPr lang="en-US" noProof="0" smtClean="0"/>
              <a:t>İkinci düzey</a:t>
            </a:r>
          </a:p>
          <a:p>
            <a:pPr lvl="2"/>
            <a:r>
              <a:rPr lang="en-US" noProof="0" smtClean="0"/>
              <a:t>Üçüncü düzey</a:t>
            </a:r>
          </a:p>
          <a:p>
            <a:pPr lvl="3"/>
            <a:r>
              <a:rPr lang="en-US" noProof="0" smtClean="0"/>
              <a:t>Dördüncü düzey</a:t>
            </a:r>
          </a:p>
          <a:p>
            <a:pPr lvl="4"/>
            <a:r>
              <a:rPr lang="en-US" noProof="0" smtClean="0"/>
              <a:t>Beşinci düzey</a:t>
            </a:r>
          </a:p>
        </p:txBody>
      </p:sp>
      <p:sp>
        <p:nvSpPr>
          <p:cNvPr id="92166" name="Rectangle 6"/>
          <p:cNvSpPr>
            <a:spLocks noGrp="1" noChangeArrowheads="1"/>
          </p:cNvSpPr>
          <p:nvPr>
            <p:ph type="ftr" sz="quarter" idx="4"/>
          </p:nvPr>
        </p:nvSpPr>
        <p:spPr bwMode="auto">
          <a:xfrm>
            <a:off x="0" y="9428429"/>
            <a:ext cx="2890543" cy="496504"/>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a:defRPr sz="1200">
                <a:latin typeface="Arial" charset="0"/>
              </a:defRPr>
            </a:lvl1pPr>
          </a:lstStyle>
          <a:p>
            <a:pPr>
              <a:defRPr/>
            </a:pPr>
            <a:endParaRPr lang="en-US"/>
          </a:p>
        </p:txBody>
      </p:sp>
      <p:sp>
        <p:nvSpPr>
          <p:cNvPr id="92167" name="Rectangle 7"/>
          <p:cNvSpPr>
            <a:spLocks noGrp="1" noChangeArrowheads="1"/>
          </p:cNvSpPr>
          <p:nvPr>
            <p:ph type="sldNum" sz="quarter" idx="5"/>
          </p:nvPr>
        </p:nvSpPr>
        <p:spPr bwMode="auto">
          <a:xfrm>
            <a:off x="3777037" y="9428429"/>
            <a:ext cx="2890543" cy="496504"/>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algn="r">
              <a:defRPr sz="1200">
                <a:latin typeface="Arial" charset="0"/>
              </a:defRPr>
            </a:lvl1pPr>
          </a:lstStyle>
          <a:p>
            <a:pPr>
              <a:defRPr/>
            </a:pPr>
            <a:fld id="{26E407F4-A499-458F-AC3F-EF894E189E7E}" type="slidenum">
              <a:rPr lang="en-US"/>
              <a:pPr>
                <a:defRPr/>
              </a:pPr>
              <a:t>‹#›</a:t>
            </a:fld>
            <a:endParaRPr lang="en-US"/>
          </a:p>
        </p:txBody>
      </p:sp>
    </p:spTree>
    <p:extLst>
      <p:ext uri="{BB962C8B-B14F-4D97-AF65-F5344CB8AC3E}">
        <p14:creationId xmlns:p14="http://schemas.microsoft.com/office/powerpoint/2010/main" val="2220775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Slayt Görüntüsü Yer Tutucusu"/>
          <p:cNvSpPr>
            <a:spLocks noGrp="1" noRot="1" noChangeAspect="1" noTextEdit="1"/>
          </p:cNvSpPr>
          <p:nvPr>
            <p:ph type="sldImg"/>
          </p:nvPr>
        </p:nvSpPr>
        <p:spPr>
          <a:xfrm>
            <a:off x="852488" y="742950"/>
            <a:ext cx="4964112" cy="3722688"/>
          </a:xfrm>
          <a:ln/>
        </p:spPr>
      </p:sp>
      <p:sp>
        <p:nvSpPr>
          <p:cNvPr id="512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en-US" dirty="0" smtClean="0"/>
              <a:t>Pamukkale</a:t>
            </a:r>
            <a:r>
              <a:rPr lang="tr-TR" altLang="en-US" baseline="0" dirty="0" smtClean="0"/>
              <a:t> Üniversitesinde kalite yönetiminin süreç temelli yapılandırılması planlanmıştır. Bu sunumda süreç tanım, bileşenleri ve elemanları tanıtılmaktadır. Süreçlerin tanımlanmasında kullanılacak olan bu bileşen ve elemanlar aynı zamanda süreçlerin değerlendirilmesinde de temel alınır. Bu sunumda süreç yönetimi temel bilgileri açıklanmaktadır. Temel bilgiler açıklanırken üniversitedeki yapılanmaların örnekleri sunulmaktadır.</a:t>
            </a:r>
          </a:p>
          <a:p>
            <a:r>
              <a:rPr lang="tr-TR" altLang="en-US" baseline="0" dirty="0" smtClean="0"/>
              <a:t>(Bakınız, ISO 9000:2015 Madde 2.3.4 ve ISO 9001:2015 Madde) </a:t>
            </a:r>
          </a:p>
        </p:txBody>
      </p:sp>
      <p:sp>
        <p:nvSpPr>
          <p:cNvPr id="512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85130" indent="-300829" eaLnBrk="0" hangingPunct="0">
              <a:spcBef>
                <a:spcPct val="30000"/>
              </a:spcBef>
              <a:defRPr sz="1200">
                <a:solidFill>
                  <a:schemeClr val="tx1"/>
                </a:solidFill>
                <a:latin typeface="Arial" charset="0"/>
              </a:defRPr>
            </a:lvl2pPr>
            <a:lvl3pPr marL="1206621" indent="-241324" eaLnBrk="0" hangingPunct="0">
              <a:spcBef>
                <a:spcPct val="30000"/>
              </a:spcBef>
              <a:defRPr sz="1200">
                <a:solidFill>
                  <a:schemeClr val="tx1"/>
                </a:solidFill>
                <a:latin typeface="Arial" charset="0"/>
              </a:defRPr>
            </a:lvl3pPr>
            <a:lvl4pPr marL="1690922" indent="-241324" eaLnBrk="0" hangingPunct="0">
              <a:spcBef>
                <a:spcPct val="30000"/>
              </a:spcBef>
              <a:defRPr sz="1200">
                <a:solidFill>
                  <a:schemeClr val="tx1"/>
                </a:solidFill>
                <a:latin typeface="Arial" charset="0"/>
              </a:defRPr>
            </a:lvl4pPr>
            <a:lvl5pPr marL="2173571" indent="-241324" eaLnBrk="0" hangingPunct="0">
              <a:spcBef>
                <a:spcPct val="30000"/>
              </a:spcBef>
              <a:defRPr sz="1200">
                <a:solidFill>
                  <a:schemeClr val="tx1"/>
                </a:solidFill>
                <a:latin typeface="Arial" charset="0"/>
              </a:defRPr>
            </a:lvl5pPr>
            <a:lvl6pPr marL="2649607" indent="-241324" eaLnBrk="0" fontAlgn="base" hangingPunct="0">
              <a:spcBef>
                <a:spcPct val="30000"/>
              </a:spcBef>
              <a:spcAft>
                <a:spcPct val="0"/>
              </a:spcAft>
              <a:defRPr sz="1200">
                <a:solidFill>
                  <a:schemeClr val="tx1"/>
                </a:solidFill>
                <a:latin typeface="Arial" charset="0"/>
              </a:defRPr>
            </a:lvl6pPr>
            <a:lvl7pPr marL="3125644" indent="-241324" eaLnBrk="0" fontAlgn="base" hangingPunct="0">
              <a:spcBef>
                <a:spcPct val="30000"/>
              </a:spcBef>
              <a:spcAft>
                <a:spcPct val="0"/>
              </a:spcAft>
              <a:defRPr sz="1200">
                <a:solidFill>
                  <a:schemeClr val="tx1"/>
                </a:solidFill>
                <a:latin typeface="Arial" charset="0"/>
              </a:defRPr>
            </a:lvl7pPr>
            <a:lvl8pPr marL="3601681" indent="-241324" eaLnBrk="0" fontAlgn="base" hangingPunct="0">
              <a:spcBef>
                <a:spcPct val="30000"/>
              </a:spcBef>
              <a:spcAft>
                <a:spcPct val="0"/>
              </a:spcAft>
              <a:defRPr sz="1200">
                <a:solidFill>
                  <a:schemeClr val="tx1"/>
                </a:solidFill>
                <a:latin typeface="Arial" charset="0"/>
              </a:defRPr>
            </a:lvl8pPr>
            <a:lvl9pPr marL="4077717" indent="-241324"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B560FCC-2F57-4093-8670-D36A108A922F}" type="slidenum">
              <a:rPr lang="en-US" altLang="en-US" smtClean="0"/>
              <a:pPr eaLnBrk="1" hangingPunct="1">
                <a:spcBef>
                  <a:spcPct val="0"/>
                </a:spcBef>
              </a:pPr>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Slayt Görüntüsü Yer Tutucusu"/>
          <p:cNvSpPr>
            <a:spLocks noGrp="1" noRot="1" noChangeAspect="1" noTextEdit="1"/>
          </p:cNvSpPr>
          <p:nvPr>
            <p:ph type="sldImg"/>
          </p:nvPr>
        </p:nvSpPr>
        <p:spPr>
          <a:xfrm>
            <a:off x="852488" y="742950"/>
            <a:ext cx="4964112" cy="3722688"/>
          </a:xfrm>
          <a:ln/>
        </p:spPr>
      </p:sp>
      <p:sp>
        <p:nvSpPr>
          <p:cNvPr id="512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en-US" baseline="0" dirty="0" smtClean="0"/>
          </a:p>
        </p:txBody>
      </p:sp>
      <p:sp>
        <p:nvSpPr>
          <p:cNvPr id="512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85130" indent="-300829" eaLnBrk="0" hangingPunct="0">
              <a:spcBef>
                <a:spcPct val="30000"/>
              </a:spcBef>
              <a:defRPr sz="1200">
                <a:solidFill>
                  <a:schemeClr val="tx1"/>
                </a:solidFill>
                <a:latin typeface="Arial" charset="0"/>
              </a:defRPr>
            </a:lvl2pPr>
            <a:lvl3pPr marL="1206621" indent="-241324" eaLnBrk="0" hangingPunct="0">
              <a:spcBef>
                <a:spcPct val="30000"/>
              </a:spcBef>
              <a:defRPr sz="1200">
                <a:solidFill>
                  <a:schemeClr val="tx1"/>
                </a:solidFill>
                <a:latin typeface="Arial" charset="0"/>
              </a:defRPr>
            </a:lvl3pPr>
            <a:lvl4pPr marL="1690922" indent="-241324" eaLnBrk="0" hangingPunct="0">
              <a:spcBef>
                <a:spcPct val="30000"/>
              </a:spcBef>
              <a:defRPr sz="1200">
                <a:solidFill>
                  <a:schemeClr val="tx1"/>
                </a:solidFill>
                <a:latin typeface="Arial" charset="0"/>
              </a:defRPr>
            </a:lvl4pPr>
            <a:lvl5pPr marL="2173571" indent="-241324" eaLnBrk="0" hangingPunct="0">
              <a:spcBef>
                <a:spcPct val="30000"/>
              </a:spcBef>
              <a:defRPr sz="1200">
                <a:solidFill>
                  <a:schemeClr val="tx1"/>
                </a:solidFill>
                <a:latin typeface="Arial" charset="0"/>
              </a:defRPr>
            </a:lvl5pPr>
            <a:lvl6pPr marL="2649607" indent="-241324" eaLnBrk="0" fontAlgn="base" hangingPunct="0">
              <a:spcBef>
                <a:spcPct val="30000"/>
              </a:spcBef>
              <a:spcAft>
                <a:spcPct val="0"/>
              </a:spcAft>
              <a:defRPr sz="1200">
                <a:solidFill>
                  <a:schemeClr val="tx1"/>
                </a:solidFill>
                <a:latin typeface="Arial" charset="0"/>
              </a:defRPr>
            </a:lvl6pPr>
            <a:lvl7pPr marL="3125644" indent="-241324" eaLnBrk="0" fontAlgn="base" hangingPunct="0">
              <a:spcBef>
                <a:spcPct val="30000"/>
              </a:spcBef>
              <a:spcAft>
                <a:spcPct val="0"/>
              </a:spcAft>
              <a:defRPr sz="1200">
                <a:solidFill>
                  <a:schemeClr val="tx1"/>
                </a:solidFill>
                <a:latin typeface="Arial" charset="0"/>
              </a:defRPr>
            </a:lvl7pPr>
            <a:lvl8pPr marL="3601681" indent="-241324" eaLnBrk="0" fontAlgn="base" hangingPunct="0">
              <a:spcBef>
                <a:spcPct val="30000"/>
              </a:spcBef>
              <a:spcAft>
                <a:spcPct val="0"/>
              </a:spcAft>
              <a:defRPr sz="1200">
                <a:solidFill>
                  <a:schemeClr val="tx1"/>
                </a:solidFill>
                <a:latin typeface="Arial" charset="0"/>
              </a:defRPr>
            </a:lvl8pPr>
            <a:lvl9pPr marL="4077717" indent="-241324"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B560FCC-2F57-4093-8670-D36A108A922F}" type="slidenum">
              <a:rPr lang="en-US" altLang="en-US" smtClean="0"/>
              <a:pPr eaLnBrk="1" hangingPunct="1">
                <a:spcBef>
                  <a:spcPct val="0"/>
                </a:spcBef>
              </a:pPr>
              <a:t>5</a:t>
            </a:fld>
            <a:endParaRPr lang="en-US" altLang="en-US" smtClean="0"/>
          </a:p>
        </p:txBody>
      </p:sp>
    </p:spTree>
    <p:extLst>
      <p:ext uri="{BB962C8B-B14F-4D97-AF65-F5344CB8AC3E}">
        <p14:creationId xmlns:p14="http://schemas.microsoft.com/office/powerpoint/2010/main" val="2096229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852488" y="742950"/>
            <a:ext cx="4964112" cy="3722688"/>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26E407F4-A499-458F-AC3F-EF894E189E7E}" type="slidenum">
              <a:rPr lang="en-US" smtClean="0"/>
              <a:pPr>
                <a:defRPr/>
              </a:pPr>
              <a:t>8</a:t>
            </a:fld>
            <a:endParaRPr lang="en-US"/>
          </a:p>
        </p:txBody>
      </p:sp>
    </p:spTree>
    <p:extLst>
      <p:ext uri="{BB962C8B-B14F-4D97-AF65-F5344CB8AC3E}">
        <p14:creationId xmlns:p14="http://schemas.microsoft.com/office/powerpoint/2010/main" val="2386977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852488" y="742950"/>
            <a:ext cx="4964112" cy="3722688"/>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26E407F4-A499-458F-AC3F-EF894E189E7E}" type="slidenum">
              <a:rPr lang="en-US" smtClean="0"/>
              <a:pPr>
                <a:defRPr/>
              </a:pPr>
              <a:t>12</a:t>
            </a:fld>
            <a:endParaRPr lang="en-US"/>
          </a:p>
        </p:txBody>
      </p:sp>
    </p:spTree>
    <p:extLst>
      <p:ext uri="{BB962C8B-B14F-4D97-AF65-F5344CB8AC3E}">
        <p14:creationId xmlns:p14="http://schemas.microsoft.com/office/powerpoint/2010/main" val="2577129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852488" y="742950"/>
            <a:ext cx="4964112" cy="3722688"/>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26E407F4-A499-458F-AC3F-EF894E189E7E}" type="slidenum">
              <a:rPr lang="en-US" smtClean="0"/>
              <a:pPr>
                <a:defRPr/>
              </a:pPr>
              <a:t>26</a:t>
            </a:fld>
            <a:endParaRPr lang="en-US"/>
          </a:p>
        </p:txBody>
      </p:sp>
    </p:spTree>
    <p:extLst>
      <p:ext uri="{BB962C8B-B14F-4D97-AF65-F5344CB8AC3E}">
        <p14:creationId xmlns:p14="http://schemas.microsoft.com/office/powerpoint/2010/main" val="4105191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852488" y="742950"/>
            <a:ext cx="4964112" cy="3722688"/>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26E407F4-A499-458F-AC3F-EF894E189E7E}" type="slidenum">
              <a:rPr lang="en-US" smtClean="0"/>
              <a:pPr>
                <a:defRPr/>
              </a:pPr>
              <a:t>27</a:t>
            </a:fld>
            <a:endParaRPr lang="en-US"/>
          </a:p>
        </p:txBody>
      </p:sp>
    </p:spTree>
    <p:extLst>
      <p:ext uri="{BB962C8B-B14F-4D97-AF65-F5344CB8AC3E}">
        <p14:creationId xmlns:p14="http://schemas.microsoft.com/office/powerpoint/2010/main" val="583217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852488" y="742950"/>
            <a:ext cx="4964112" cy="3722688"/>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26E407F4-A499-458F-AC3F-EF894E189E7E}" type="slidenum">
              <a:rPr lang="en-US" smtClean="0"/>
              <a:pPr>
                <a:defRPr/>
              </a:pPr>
              <a:t>31</a:t>
            </a:fld>
            <a:endParaRPr lang="en-US"/>
          </a:p>
        </p:txBody>
      </p:sp>
    </p:spTree>
    <p:extLst>
      <p:ext uri="{BB962C8B-B14F-4D97-AF65-F5344CB8AC3E}">
        <p14:creationId xmlns:p14="http://schemas.microsoft.com/office/powerpoint/2010/main" val="725458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852488" y="742950"/>
            <a:ext cx="4964112" cy="3722688"/>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26E407F4-A499-458F-AC3F-EF894E189E7E}" type="slidenum">
              <a:rPr lang="en-US" smtClean="0"/>
              <a:pPr>
                <a:defRPr/>
              </a:pPr>
              <a:t>32</a:t>
            </a:fld>
            <a:endParaRPr lang="en-US"/>
          </a:p>
        </p:txBody>
      </p:sp>
    </p:spTree>
    <p:extLst>
      <p:ext uri="{BB962C8B-B14F-4D97-AF65-F5344CB8AC3E}">
        <p14:creationId xmlns:p14="http://schemas.microsoft.com/office/powerpoint/2010/main" val="358686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2488" y="742950"/>
            <a:ext cx="4964112"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6E407F4-A499-458F-AC3F-EF894E189E7E}" type="slidenum">
              <a:rPr lang="en-US" smtClean="0"/>
              <a:pPr>
                <a:defRPr/>
              </a:pPr>
              <a:t>40</a:t>
            </a:fld>
            <a:endParaRPr lang="en-US"/>
          </a:p>
        </p:txBody>
      </p:sp>
    </p:spTree>
    <p:extLst>
      <p:ext uri="{BB962C8B-B14F-4D97-AF65-F5344CB8AC3E}">
        <p14:creationId xmlns:p14="http://schemas.microsoft.com/office/powerpoint/2010/main" val="3928086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3626412043"/>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81557860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1" y="365125"/>
            <a:ext cx="57626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161836514"/>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27" name="Slide Number Placeholder 26"/>
          <p:cNvSpPr>
            <a:spLocks noGrp="1"/>
          </p:cNvSpPr>
          <p:nvPr>
            <p:ph type="sldNum" sz="quarter" idx="12"/>
          </p:nvPr>
        </p:nvSpPr>
        <p:spPr/>
        <p:txBody>
          <a:bodyPr/>
          <a:lstStyle/>
          <a:p>
            <a:pPr>
              <a:defRPr/>
            </a:pPr>
            <a:fld id="{BA78B25B-BFFD-47D1-A3C5-25CCFE68976F}"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smtClean="0"/>
              <a:t>2017KRM004-PAÜ KalSİS Projesi Eğitimleri, Haziran 2018</a:t>
            </a:r>
            <a:endParaRPr lang="en-US" dirty="0"/>
          </a:p>
        </p:txBody>
      </p:sp>
      <p:sp>
        <p:nvSpPr>
          <p:cNvPr id="6" name="Slide Number Placeholder 5"/>
          <p:cNvSpPr>
            <a:spLocks noGrp="1"/>
          </p:cNvSpPr>
          <p:nvPr>
            <p:ph type="sldNum" sz="quarter" idx="12"/>
          </p:nvPr>
        </p:nvSpPr>
        <p:spPr/>
        <p:txBody>
          <a:bodyPr/>
          <a:lstStyle/>
          <a:p>
            <a:pPr>
              <a:defRPr/>
            </a:pPr>
            <a:fld id="{A909C909-1AEF-482A-9402-771828023E3F}"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6" name="Slide Number Placeholder 5"/>
          <p:cNvSpPr>
            <a:spLocks noGrp="1"/>
          </p:cNvSpPr>
          <p:nvPr>
            <p:ph type="sldNum" sz="quarter" idx="12"/>
          </p:nvPr>
        </p:nvSpPr>
        <p:spPr/>
        <p:txBody>
          <a:bodyPr/>
          <a:lstStyle/>
          <a:p>
            <a:pPr>
              <a:defRPr/>
            </a:pPr>
            <a:fld id="{5D95EF11-B518-41E0-A888-5D7C25CB42B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7" name="Slide Number Placeholder 6"/>
          <p:cNvSpPr>
            <a:spLocks noGrp="1"/>
          </p:cNvSpPr>
          <p:nvPr>
            <p:ph type="sldNum" sz="quarter" idx="12"/>
          </p:nvPr>
        </p:nvSpPr>
        <p:spPr/>
        <p:txBody>
          <a:bodyPr/>
          <a:lstStyle/>
          <a:p>
            <a:pPr>
              <a:defRPr/>
            </a:pPr>
            <a:fld id="{EC0149E9-4861-44A7-9654-88675920102C}"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9" name="Slide Number Placeholder 8"/>
          <p:cNvSpPr>
            <a:spLocks noGrp="1"/>
          </p:cNvSpPr>
          <p:nvPr>
            <p:ph type="sldNum" sz="quarter" idx="12"/>
          </p:nvPr>
        </p:nvSpPr>
        <p:spPr/>
        <p:txBody>
          <a:bodyPr/>
          <a:lstStyle/>
          <a:p>
            <a:pPr>
              <a:defRPr/>
            </a:pPr>
            <a:fld id="{4CCDEED4-4212-478D-BED7-2074731C7AA2}"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5" name="Slide Number Placeholder 4"/>
          <p:cNvSpPr>
            <a:spLocks noGrp="1"/>
          </p:cNvSpPr>
          <p:nvPr>
            <p:ph type="sldNum" sz="quarter" idx="12"/>
          </p:nvPr>
        </p:nvSpPr>
        <p:spPr/>
        <p:txBody>
          <a:bodyPr/>
          <a:lstStyle/>
          <a:p>
            <a:pPr>
              <a:defRPr/>
            </a:pPr>
            <a:fld id="{B8F69FFB-59EC-410C-8E2C-86CA5BB3A55E}"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4" name="Slide Number Placeholder 3"/>
          <p:cNvSpPr>
            <a:spLocks noGrp="1"/>
          </p:cNvSpPr>
          <p:nvPr>
            <p:ph type="sldNum" sz="quarter" idx="12"/>
          </p:nvPr>
        </p:nvSpPr>
        <p:spPr/>
        <p:txBody>
          <a:bodyPr/>
          <a:lstStyle/>
          <a:p>
            <a:pPr>
              <a:defRPr/>
            </a:pPr>
            <a:fld id="{391ECF4C-D575-4644-8564-C859B4C4272F}" type="slidenum">
              <a:rPr lang="en-US" smtClean="0"/>
              <a:pPr>
                <a:defRPr/>
              </a:pPr>
              <a:t>‹#›</a:t>
            </a:fld>
            <a:endParaRPr lang="en-US"/>
          </a:p>
        </p:txBody>
      </p:sp>
    </p:spTree>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7" name="Slide Number Placeholder 6"/>
          <p:cNvSpPr>
            <a:spLocks noGrp="1"/>
          </p:cNvSpPr>
          <p:nvPr>
            <p:ph type="sldNum" sz="quarter" idx="12"/>
          </p:nvPr>
        </p:nvSpPr>
        <p:spPr/>
        <p:txBody>
          <a:bodyPr/>
          <a:lstStyle/>
          <a:p>
            <a:pPr>
              <a:defRPr/>
            </a:pPr>
            <a:fld id="{73AA387D-7B6D-4938-8997-518F93D5948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560740583"/>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ABDC4AB-46A8-4A33-84B5-C0598E75FC73}"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6" name="Slide Number Placeholder 5"/>
          <p:cNvSpPr>
            <a:spLocks noGrp="1"/>
          </p:cNvSpPr>
          <p:nvPr>
            <p:ph type="sldNum" sz="quarter" idx="12"/>
          </p:nvPr>
        </p:nvSpPr>
        <p:spPr/>
        <p:txBody>
          <a:bodyPr/>
          <a:lstStyle/>
          <a:p>
            <a:pPr>
              <a:defRPr/>
            </a:pPr>
            <a:fld id="{DE29D51C-DF53-43D1-AEC3-457A91E5D309}"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2017KRM004-PAÜ KalSİS Projesi Eğitimleri, Haziran 2018</a:t>
            </a:r>
            <a:endParaRPr lang="en-US"/>
          </a:p>
        </p:txBody>
      </p:sp>
      <p:sp>
        <p:nvSpPr>
          <p:cNvPr id="6" name="Slide Number Placeholder 5"/>
          <p:cNvSpPr>
            <a:spLocks noGrp="1"/>
          </p:cNvSpPr>
          <p:nvPr>
            <p:ph type="sldNum" sz="quarter" idx="12"/>
          </p:nvPr>
        </p:nvSpPr>
        <p:spPr/>
        <p:txBody>
          <a:bodyPr/>
          <a:lstStyle/>
          <a:p>
            <a:pPr>
              <a:defRPr/>
            </a:pPr>
            <a:fld id="{5D38F36A-633A-4323-8F3D-F7986C0DF9A8}"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2843808" y="6434097"/>
            <a:ext cx="3672408" cy="280119"/>
          </a:xfrm>
          <a:ln/>
        </p:spPr>
        <p:txBody>
          <a:bodyPr/>
          <a:lstStyle>
            <a:lvl1pPr>
              <a:defRPr sz="1050">
                <a:solidFill>
                  <a:srgbClr val="003399"/>
                </a:solidFill>
                <a:latin typeface="+mj-lt"/>
              </a:defRPr>
            </a:lvl1pPr>
          </a:lstStyle>
          <a:p>
            <a:pPr>
              <a:defRPr/>
            </a:pPr>
            <a:r>
              <a:rPr lang="en-US" smtClean="0"/>
              <a:t>2017KRM004-PAÜ KalSİS Projesi Eğitimleri, Haziran 2018</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A51AE22-8014-4564-BCD7-FB836EBB2DBF}" type="slidenum">
              <a:rPr lang="en-US"/>
              <a:pPr>
                <a:defRPr/>
              </a:pPr>
              <a:t>‹#›</a:t>
            </a:fld>
            <a:endParaRPr lang="en-US"/>
          </a:p>
        </p:txBody>
      </p:sp>
      <p:sp>
        <p:nvSpPr>
          <p:cNvPr id="5" name="Title 4"/>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88783701"/>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2963187764"/>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2017KRM004-PAÜ KalSİS Projesi Eğitimleri, Haziran 2018</a:t>
            </a:r>
            <a:endParaRPr lang="tr-TR"/>
          </a:p>
        </p:txBody>
      </p:sp>
      <p:sp>
        <p:nvSpPr>
          <p:cNvPr id="7" name="Slide Number Placeholder 6"/>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2645500182"/>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p>
            <a:r>
              <a:rPr lang="tr-TR" smtClean="0"/>
              <a:t>2017KRM004-PAÜ KalSİS Projesi Eğitimleri, Haziran 2018</a:t>
            </a:r>
            <a:endParaRPr lang="tr-TR"/>
          </a:p>
        </p:txBody>
      </p:sp>
      <p:sp>
        <p:nvSpPr>
          <p:cNvPr id="9" name="Slide Number Placeholder 8"/>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488284258"/>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endParaRPr lang="tr-TR"/>
          </a:p>
        </p:txBody>
      </p:sp>
      <p:sp>
        <p:nvSpPr>
          <p:cNvPr id="4" name="Footer Placeholder 3"/>
          <p:cNvSpPr>
            <a:spLocks noGrp="1"/>
          </p:cNvSpPr>
          <p:nvPr>
            <p:ph type="ftr" sz="quarter" idx="11"/>
          </p:nvPr>
        </p:nvSpPr>
        <p:spPr/>
        <p:txBody>
          <a:bodyPr/>
          <a:lstStyle/>
          <a:p>
            <a:r>
              <a:rPr lang="tr-TR" smtClean="0"/>
              <a:t>2017KRM004-PAÜ KalSİS Projesi Eğitimleri, Haziran 2018</a:t>
            </a:r>
            <a:endParaRPr lang="tr-TR"/>
          </a:p>
        </p:txBody>
      </p:sp>
      <p:sp>
        <p:nvSpPr>
          <p:cNvPr id="5" name="Slide Number Placeholder 4"/>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93600633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tr-TR"/>
          </a:p>
        </p:txBody>
      </p:sp>
      <p:sp>
        <p:nvSpPr>
          <p:cNvPr id="3" name="Footer Placeholder 2"/>
          <p:cNvSpPr>
            <a:spLocks noGrp="1"/>
          </p:cNvSpPr>
          <p:nvPr>
            <p:ph type="ftr" sz="quarter" idx="11"/>
          </p:nvPr>
        </p:nvSpPr>
        <p:spPr/>
        <p:txBody>
          <a:bodyPr/>
          <a:lstStyle/>
          <a:p>
            <a:r>
              <a:rPr lang="tr-TR" smtClean="0"/>
              <a:t>2017KRM004-PAÜ KalSİS Projesi Eğitimleri, Haziran 2018</a:t>
            </a:r>
            <a:endParaRPr lang="tr-TR"/>
          </a:p>
        </p:txBody>
      </p:sp>
      <p:sp>
        <p:nvSpPr>
          <p:cNvPr id="4" name="Slide Number Placeholder 3"/>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763507403"/>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788"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2017KRM004-PAÜ KalSİS Projesi Eğitimleri, Haziran 2018</a:t>
            </a:r>
            <a:endParaRPr lang="tr-TR"/>
          </a:p>
        </p:txBody>
      </p:sp>
      <p:sp>
        <p:nvSpPr>
          <p:cNvPr id="7" name="Slide Number Placeholder 6"/>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120600201"/>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2017KRM004-PAÜ KalSİS Projesi Eğitimleri, Haziran 2018</a:t>
            </a:r>
            <a:endParaRPr lang="tr-TR"/>
          </a:p>
        </p:txBody>
      </p:sp>
      <p:sp>
        <p:nvSpPr>
          <p:cNvPr id="7" name="Slide Number Placeholder 6"/>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82310341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2017KRM004-PAÜ KalSİS Projesi Eğitimleri, Haziran 2018</a:t>
            </a:r>
            <a:endParaRPr lang="tr-TR"/>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C04246-F30F-42F9-90A1-9A5CEA31CF11}" type="slidenum">
              <a:rPr lang="tr-TR" smtClean="0"/>
              <a:t>‹#›</a:t>
            </a:fld>
            <a:endParaRPr lang="tr-TR"/>
          </a:p>
        </p:txBody>
      </p:sp>
    </p:spTree>
    <p:extLst>
      <p:ext uri="{BB962C8B-B14F-4D97-AF65-F5344CB8AC3E}">
        <p14:creationId xmlns:p14="http://schemas.microsoft.com/office/powerpoint/2010/main" val="40459838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2017KRM004-PAÜ KalSİS Projesi Eğitimleri, Haziran 2018</a:t>
            </a:r>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EC04246-F30F-42F9-90A1-9A5CEA31CF11}"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title"/>
          </p:nvPr>
        </p:nvSpPr>
        <p:spPr>
          <a:xfrm>
            <a:off x="251520" y="764704"/>
            <a:ext cx="8604448" cy="3672408"/>
          </a:xfrm>
        </p:spPr>
        <p:txBody>
          <a:bodyPr/>
          <a:lstStyle/>
          <a:p>
            <a:pPr algn="ctr" eaLnBrk="1" hangingPunct="1">
              <a:lnSpc>
                <a:spcPct val="120000"/>
              </a:lnSpc>
              <a:spcBef>
                <a:spcPts val="1200"/>
              </a:spcBef>
              <a:spcAft>
                <a:spcPts val="1800"/>
              </a:spcAft>
            </a:pPr>
            <a:r>
              <a:rPr lang="tr-TR" altLang="en-US" sz="3600" dirty="0">
                <a:solidFill>
                  <a:schemeClr val="tx1"/>
                </a:solidFill>
              </a:rPr>
              <a:t>PAMUKKALE ÜNİVERSİTESİ</a:t>
            </a:r>
            <a:br>
              <a:rPr lang="tr-TR" altLang="en-US" sz="3600" dirty="0">
                <a:solidFill>
                  <a:schemeClr val="tx1"/>
                </a:solidFill>
              </a:rPr>
            </a:br>
            <a:r>
              <a:rPr lang="tr-TR" altLang="en-US" sz="3600" dirty="0">
                <a:solidFill>
                  <a:schemeClr val="tx1"/>
                </a:solidFill>
              </a:rPr>
              <a:t>PERSONEL DAİRE BAŞKANLIĞI</a:t>
            </a:r>
            <a:br>
              <a:rPr lang="tr-TR" altLang="en-US" sz="3600" dirty="0">
                <a:solidFill>
                  <a:schemeClr val="tx1"/>
                </a:solidFill>
              </a:rPr>
            </a:br>
            <a:r>
              <a:rPr lang="tr-TR" altLang="en-US" sz="3600" dirty="0">
                <a:solidFill>
                  <a:schemeClr val="tx1"/>
                </a:solidFill>
              </a:rPr>
              <a:t>İNSAN KAYNAKLARI YÖNETİMİ SÜRECİ</a:t>
            </a:r>
            <a:br>
              <a:rPr lang="tr-TR" altLang="en-US" sz="3600" dirty="0">
                <a:solidFill>
                  <a:schemeClr val="tx1"/>
                </a:solidFill>
              </a:rPr>
            </a:br>
            <a:endParaRPr lang="en-US" altLang="en-US" sz="3600" dirty="0">
              <a:solidFill>
                <a:schemeClr val="tx1"/>
              </a:solidFill>
            </a:endParaRPr>
          </a:p>
        </p:txBody>
      </p:sp>
      <p:sp>
        <p:nvSpPr>
          <p:cNvPr id="2052" name="Rectangle 5"/>
          <p:cNvSpPr>
            <a:spLocks noGrp="1" noChangeArrowheads="1"/>
          </p:cNvSpPr>
          <p:nvPr>
            <p:ph idx="1"/>
          </p:nvPr>
        </p:nvSpPr>
        <p:spPr>
          <a:xfrm>
            <a:off x="899594" y="4797153"/>
            <a:ext cx="7272337" cy="1368153"/>
          </a:xfrm>
        </p:spPr>
        <p:txBody>
          <a:bodyPr/>
          <a:lstStyle/>
          <a:p>
            <a:pPr algn="ctr" eaLnBrk="1" hangingPunct="1">
              <a:lnSpc>
                <a:spcPct val="150000"/>
              </a:lnSpc>
              <a:buFontTx/>
              <a:buNone/>
            </a:pPr>
            <a:r>
              <a:rPr lang="tr-TR" altLang="en-US" sz="2000" dirty="0"/>
              <a:t>Ramazan OYMAK</a:t>
            </a:r>
          </a:p>
          <a:p>
            <a:pPr algn="ctr" eaLnBrk="1" hangingPunct="1">
              <a:lnSpc>
                <a:spcPct val="150000"/>
              </a:lnSpc>
              <a:buFontTx/>
              <a:buNone/>
            </a:pPr>
            <a:r>
              <a:rPr lang="tr-TR" altLang="en-US" sz="2000" dirty="0"/>
              <a:t>Personel Daire Başkanı</a:t>
            </a:r>
            <a:endParaRPr lang="en-US" altLang="en-US" sz="2000" dirty="0"/>
          </a:p>
        </p:txBody>
      </p:sp>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C619DA7-3A2C-4066-B615-D681A21821B6}" type="slidenum">
              <a:rPr lang="en-US" altLang="en-US" sz="1400"/>
              <a:pPr eaLnBrk="1" hangingPunct="1">
                <a:spcBef>
                  <a:spcPct val="0"/>
                </a:spcBef>
                <a:buFontTx/>
                <a:buNone/>
              </a:pPr>
              <a:t>1</a:t>
            </a:fld>
            <a:endParaRPr lang="en-US" altLang="en-US" sz="1400"/>
          </a:p>
        </p:txBody>
      </p:sp>
      <p:pic>
        <p:nvPicPr>
          <p:cNvPr id="2054" name="Picture 6" descr="C:\Users\Diler\Pictures\pau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908720"/>
            <a:ext cx="136815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508CE440-6B1E-4AF8-9B3E-42C0C32C4E67}" type="slidenum">
              <a:rPr lang="tr-TR" smtClean="0"/>
              <a:pPr>
                <a:defRPr/>
              </a:pPr>
              <a:t>10</a:t>
            </a:fld>
            <a:endParaRPr lang="tr-TR"/>
          </a:p>
        </p:txBody>
      </p:sp>
      <p:graphicFrame>
        <p:nvGraphicFramePr>
          <p:cNvPr id="5" name="4 Tablo"/>
          <p:cNvGraphicFramePr>
            <a:graphicFrameLocks noGrp="1"/>
          </p:cNvGraphicFramePr>
          <p:nvPr>
            <p:extLst>
              <p:ext uri="{D42A27DB-BD31-4B8C-83A1-F6EECF244321}">
                <p14:modId xmlns:p14="http://schemas.microsoft.com/office/powerpoint/2010/main" val="3894546032"/>
              </p:ext>
            </p:extLst>
          </p:nvPr>
        </p:nvGraphicFramePr>
        <p:xfrm>
          <a:off x="467546" y="836709"/>
          <a:ext cx="8280919" cy="5472612"/>
        </p:xfrm>
        <a:graphic>
          <a:graphicData uri="http://schemas.openxmlformats.org/drawingml/2006/table">
            <a:tbl>
              <a:tblPr/>
              <a:tblGrid>
                <a:gridCol w="3922543">
                  <a:extLst>
                    <a:ext uri="{9D8B030D-6E8A-4147-A177-3AD203B41FA5}">
                      <a16:colId xmlns:a16="http://schemas.microsoft.com/office/drawing/2014/main" val="20000"/>
                    </a:ext>
                  </a:extLst>
                </a:gridCol>
                <a:gridCol w="2179188">
                  <a:extLst>
                    <a:ext uri="{9D8B030D-6E8A-4147-A177-3AD203B41FA5}">
                      <a16:colId xmlns:a16="http://schemas.microsoft.com/office/drawing/2014/main" val="20001"/>
                    </a:ext>
                  </a:extLst>
                </a:gridCol>
                <a:gridCol w="2179188">
                  <a:extLst>
                    <a:ext uri="{9D8B030D-6E8A-4147-A177-3AD203B41FA5}">
                      <a16:colId xmlns:a16="http://schemas.microsoft.com/office/drawing/2014/main" val="20006"/>
                    </a:ext>
                  </a:extLst>
                </a:gridCol>
              </a:tblGrid>
              <a:tr h="593234">
                <a:tc gridSpan="2">
                  <a:txBody>
                    <a:bodyPr/>
                    <a:lstStyle/>
                    <a:p>
                      <a:pPr algn="ctr" fontAlgn="b"/>
                      <a:r>
                        <a:rPr lang="tr-TR" sz="2000" b="1" i="0" u="none" strike="noStrike" dirty="0" smtClean="0">
                          <a:solidFill>
                            <a:srgbClr val="003399"/>
                          </a:solidFill>
                          <a:latin typeface="Comic Sans MS" pitchFamily="66" charset="0"/>
                        </a:rPr>
                        <a:t>AKADEMİK PERSONEL KADRO SAYILARI</a:t>
                      </a:r>
                      <a:endParaRPr lang="tr-TR" sz="2000" b="1" i="0" u="none" strike="noStrike" dirty="0">
                        <a:solidFill>
                          <a:srgbClr val="003399"/>
                        </a:solidFill>
                        <a:latin typeface="Comic Sans MS" pitchFamily="66" charset="0"/>
                      </a:endParaRPr>
                    </a:p>
                  </a:txBody>
                  <a:tcPr marL="6793" marR="6793" marT="6793"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fontAlgn="b"/>
                      <a:endParaRPr lang="tr-TR" sz="1800" b="1" i="0" u="none" strike="noStrike" dirty="0">
                        <a:solidFill>
                          <a:srgbClr val="003399"/>
                        </a:solidFill>
                        <a:latin typeface="Comic Sans MS" pitchFamily="66" charset="0"/>
                      </a:endParaRPr>
                    </a:p>
                  </a:txBody>
                  <a:tcPr marL="6793" marR="6793" marT="6793"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97054">
                <a:tc>
                  <a:txBody>
                    <a:bodyPr/>
                    <a:lstStyle/>
                    <a:p>
                      <a:pPr algn="ctr" fontAlgn="ctr"/>
                      <a:r>
                        <a:rPr lang="tr-TR" sz="1800" b="1" i="0" u="none" strike="noStrike" dirty="0" smtClean="0">
                          <a:solidFill>
                            <a:srgbClr val="003399"/>
                          </a:solidFill>
                          <a:latin typeface="Comic Sans MS" pitchFamily="66" charset="0"/>
                        </a:rPr>
                        <a:t>31.01.2019</a:t>
                      </a:r>
                      <a:endParaRPr lang="tr-TR" sz="1800" b="1"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1" i="0" u="none" strike="noStrike" dirty="0">
                          <a:solidFill>
                            <a:srgbClr val="003399"/>
                          </a:solidFill>
                          <a:latin typeface="Comic Sans MS" pitchFamily="66" charset="0"/>
                        </a:rPr>
                        <a:t>Dolu</a:t>
                      </a: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1" i="0" u="none" strike="noStrike" dirty="0" smtClean="0">
                          <a:solidFill>
                            <a:srgbClr val="003399"/>
                          </a:solidFill>
                          <a:latin typeface="Comic Sans MS" pitchFamily="66" charset="0"/>
                        </a:rPr>
                        <a:t>Doluluk Oranı %</a:t>
                      </a:r>
                      <a:endParaRPr lang="tr-TR" sz="1800" b="1"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97054">
                <a:tc>
                  <a:txBody>
                    <a:bodyPr/>
                    <a:lstStyle/>
                    <a:p>
                      <a:pPr algn="ctr" fontAlgn="ctr"/>
                      <a:r>
                        <a:rPr lang="tr-TR" sz="1800" b="1" i="0" u="none" strike="noStrike" dirty="0" smtClean="0">
                          <a:solidFill>
                            <a:srgbClr val="003399"/>
                          </a:solidFill>
                          <a:latin typeface="Comic Sans MS" pitchFamily="66" charset="0"/>
                        </a:rPr>
                        <a:t>Profesör</a:t>
                      </a:r>
                      <a:endParaRPr lang="tr-TR" sz="1800" b="1"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317</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87,09</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97054">
                <a:tc>
                  <a:txBody>
                    <a:bodyPr/>
                    <a:lstStyle/>
                    <a:p>
                      <a:pPr algn="ctr" fontAlgn="ctr"/>
                      <a:r>
                        <a:rPr lang="tr-TR" sz="1800" b="1" i="0" u="none" strike="noStrike" dirty="0">
                          <a:solidFill>
                            <a:srgbClr val="003399"/>
                          </a:solidFill>
                          <a:latin typeface="Comic Sans MS" pitchFamily="66" charset="0"/>
                        </a:rPr>
                        <a:t>Doçent</a:t>
                      </a: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217</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66,98</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97054">
                <a:tc>
                  <a:txBody>
                    <a:bodyPr/>
                    <a:lstStyle/>
                    <a:p>
                      <a:pPr algn="ctr" fontAlgn="ctr"/>
                      <a:r>
                        <a:rPr lang="tr-TR" sz="1800" b="1" i="0" u="none" strike="noStrike" dirty="0" smtClean="0">
                          <a:solidFill>
                            <a:srgbClr val="003399"/>
                          </a:solidFill>
                          <a:latin typeface="Comic Sans MS" pitchFamily="66" charset="0"/>
                        </a:rPr>
                        <a:t>Doktor</a:t>
                      </a:r>
                      <a:r>
                        <a:rPr lang="tr-TR" sz="1800" b="1" i="0" u="none" strike="noStrike" baseline="0" dirty="0" smtClean="0">
                          <a:solidFill>
                            <a:srgbClr val="003399"/>
                          </a:solidFill>
                          <a:latin typeface="Comic Sans MS" pitchFamily="66" charset="0"/>
                        </a:rPr>
                        <a:t> Öğretim Üyesi</a:t>
                      </a:r>
                      <a:endParaRPr lang="tr-TR" sz="1800" b="1"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428</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79,70</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97054">
                <a:tc>
                  <a:txBody>
                    <a:bodyPr/>
                    <a:lstStyle/>
                    <a:p>
                      <a:pPr algn="ctr" fontAlgn="ctr"/>
                      <a:r>
                        <a:rPr lang="tr-TR" sz="1800" b="1" i="0" u="none" strike="noStrike" dirty="0" smtClean="0">
                          <a:solidFill>
                            <a:srgbClr val="003399"/>
                          </a:solidFill>
                          <a:latin typeface="Comic Sans MS" pitchFamily="66" charset="0"/>
                        </a:rPr>
                        <a:t>Öğretim Görevlisi</a:t>
                      </a:r>
                      <a:endParaRPr lang="tr-TR" sz="1800" b="1"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423</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81,35</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97054">
                <a:tc>
                  <a:txBody>
                    <a:bodyPr/>
                    <a:lstStyle/>
                    <a:p>
                      <a:pPr algn="ctr" fontAlgn="ctr"/>
                      <a:r>
                        <a:rPr lang="tr-TR" sz="1800" b="1" i="0" u="none" strike="noStrike" dirty="0" smtClean="0">
                          <a:solidFill>
                            <a:srgbClr val="003399"/>
                          </a:solidFill>
                          <a:latin typeface="Comic Sans MS" pitchFamily="66" charset="0"/>
                        </a:rPr>
                        <a:t>Araştırma Görevlisi</a:t>
                      </a:r>
                      <a:endParaRPr lang="tr-TR" sz="1800" b="1"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698</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82,80</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97054">
                <a:tc>
                  <a:txBody>
                    <a:bodyPr/>
                    <a:lstStyle/>
                    <a:p>
                      <a:pPr algn="ctr" fontAlgn="ctr"/>
                      <a:r>
                        <a:rPr lang="tr-TR" sz="1800" b="1" i="0" u="none" strike="noStrike" dirty="0">
                          <a:solidFill>
                            <a:srgbClr val="003399"/>
                          </a:solidFill>
                          <a:latin typeface="Comic Sans MS" pitchFamily="66" charset="0"/>
                        </a:rPr>
                        <a:t>TOPLAM</a:t>
                      </a: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2083</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80,49</a:t>
                      </a:r>
                      <a:endParaRPr lang="tr-TR" sz="1800" b="0" i="0" u="none" strike="noStrike" dirty="0">
                        <a:solidFill>
                          <a:srgbClr val="003399"/>
                        </a:solidFill>
                        <a:latin typeface="Comic Sans MS" pitchFamily="66" charset="0"/>
                      </a:endParaRPr>
                    </a:p>
                  </a:txBody>
                  <a:tcPr marL="6793" marR="6793" marT="67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640409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508CE440-6B1E-4AF8-9B3E-42C0C32C4E67}" type="slidenum">
              <a:rPr lang="tr-TR" smtClean="0"/>
              <a:pPr>
                <a:defRPr/>
              </a:pPr>
              <a:t>11</a:t>
            </a:fld>
            <a:endParaRPr lang="tr-TR"/>
          </a:p>
        </p:txBody>
      </p:sp>
      <p:graphicFrame>
        <p:nvGraphicFramePr>
          <p:cNvPr id="4" name="3 Tablo"/>
          <p:cNvGraphicFramePr>
            <a:graphicFrameLocks noGrp="1"/>
          </p:cNvGraphicFramePr>
          <p:nvPr>
            <p:extLst>
              <p:ext uri="{D42A27DB-BD31-4B8C-83A1-F6EECF244321}">
                <p14:modId xmlns:p14="http://schemas.microsoft.com/office/powerpoint/2010/main" val="2485298434"/>
              </p:ext>
            </p:extLst>
          </p:nvPr>
        </p:nvGraphicFramePr>
        <p:xfrm>
          <a:off x="395535" y="476674"/>
          <a:ext cx="8208911" cy="5768553"/>
        </p:xfrm>
        <a:graphic>
          <a:graphicData uri="http://schemas.openxmlformats.org/drawingml/2006/table">
            <a:tbl>
              <a:tblPr/>
              <a:tblGrid>
                <a:gridCol w="2641671">
                  <a:extLst>
                    <a:ext uri="{9D8B030D-6E8A-4147-A177-3AD203B41FA5}">
                      <a16:colId xmlns:a16="http://schemas.microsoft.com/office/drawing/2014/main" val="20000"/>
                    </a:ext>
                  </a:extLst>
                </a:gridCol>
                <a:gridCol w="2022468">
                  <a:extLst>
                    <a:ext uri="{9D8B030D-6E8A-4147-A177-3AD203B41FA5}">
                      <a16:colId xmlns:a16="http://schemas.microsoft.com/office/drawing/2014/main" val="20001"/>
                    </a:ext>
                  </a:extLst>
                </a:gridCol>
                <a:gridCol w="3544772">
                  <a:extLst>
                    <a:ext uri="{9D8B030D-6E8A-4147-A177-3AD203B41FA5}">
                      <a16:colId xmlns:a16="http://schemas.microsoft.com/office/drawing/2014/main" val="20007"/>
                    </a:ext>
                  </a:extLst>
                </a:gridCol>
              </a:tblGrid>
              <a:tr h="883034">
                <a:tc gridSpan="3">
                  <a:txBody>
                    <a:bodyPr/>
                    <a:lstStyle/>
                    <a:p>
                      <a:pPr algn="ctr" fontAlgn="b"/>
                      <a:r>
                        <a:rPr lang="it-IT" sz="2800" b="1" i="0" u="none" strike="noStrike" dirty="0">
                          <a:solidFill>
                            <a:srgbClr val="003399"/>
                          </a:solidFill>
                          <a:latin typeface="Comic Sans MS" pitchFamily="66" charset="0"/>
                        </a:rPr>
                        <a:t>İDARİ PERSONEL KADRO DOLULUK ORANI</a:t>
                      </a:r>
                    </a:p>
                  </a:txBody>
                  <a:tcPr marL="9525" marR="9525" marT="9525" marB="0" anchor="b">
                    <a:lnL>
                      <a:noFill/>
                    </a:lnL>
                    <a:lnR>
                      <a:noFill/>
                    </a:lnR>
                    <a:lnT>
                      <a:noFill/>
                    </a:lnT>
                    <a:lnB>
                      <a:noFill/>
                    </a:lnB>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937648">
                <a:tc>
                  <a:txBody>
                    <a:bodyPr/>
                    <a:lstStyle/>
                    <a:p>
                      <a:pPr algn="l" fontAlgn="b"/>
                      <a:endParaRPr lang="tr-TR" sz="1200" b="0" i="0" u="none" strike="noStrike" dirty="0">
                        <a:solidFill>
                          <a:srgbClr val="003399"/>
                        </a:solidFill>
                        <a:latin typeface="Comic Sans MS" pitchFamily="66"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200" b="0" i="0" u="none" strike="noStrike">
                        <a:solidFill>
                          <a:srgbClr val="003399"/>
                        </a:solidFill>
                        <a:latin typeface="Comic Sans MS" pitchFamily="66"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200" b="0" i="0" u="none" strike="noStrike" dirty="0">
                        <a:solidFill>
                          <a:srgbClr val="003399"/>
                        </a:solidFill>
                        <a:latin typeface="Comic Sans MS" pitchFamily="66"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16464">
                <a:tc>
                  <a:txBody>
                    <a:bodyPr/>
                    <a:lstStyle/>
                    <a:p>
                      <a:pPr algn="ctr" fontAlgn="ctr"/>
                      <a:r>
                        <a:rPr lang="tr-TR" sz="1800" b="1" i="0" u="none" strike="noStrike" dirty="0" smtClean="0">
                          <a:solidFill>
                            <a:srgbClr val="003399"/>
                          </a:solidFill>
                          <a:latin typeface="Comic Sans MS" pitchFamily="66" charset="0"/>
                        </a:rPr>
                        <a:t>31.01.2019</a:t>
                      </a:r>
                      <a:endParaRPr lang="tr-TR" sz="1800" b="1" i="0" u="none" strike="noStrike" dirty="0">
                        <a:solidFill>
                          <a:srgbClr val="003399"/>
                        </a:solidFill>
                        <a:latin typeface="Comic Sans MS" pitchFamily="66"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1" i="0" u="none" strike="noStrike" dirty="0">
                          <a:solidFill>
                            <a:srgbClr val="003399"/>
                          </a:solidFill>
                          <a:latin typeface="Comic Sans MS" pitchFamily="66" charset="0"/>
                        </a:rPr>
                        <a:t>Dolu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1" i="0" u="none" strike="noStrike" dirty="0">
                          <a:solidFill>
                            <a:srgbClr val="003399"/>
                          </a:solidFill>
                          <a:latin typeface="Comic Sans MS" pitchFamily="66" charset="0"/>
                        </a:rPr>
                        <a:t>Toplam Kadro Doluluk Oranı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31407">
                <a:tc>
                  <a:txBody>
                    <a:bodyPr/>
                    <a:lstStyle/>
                    <a:p>
                      <a:pPr algn="ctr" fontAlgn="ctr"/>
                      <a:r>
                        <a:rPr lang="tr-TR" sz="1800" b="1" i="0" u="none" strike="noStrike" dirty="0">
                          <a:solidFill>
                            <a:srgbClr val="003399"/>
                          </a:solidFill>
                          <a:latin typeface="Comic Sans MS" pitchFamily="66" charset="0"/>
                        </a:rPr>
                        <a:t>İdari Personel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1464</a:t>
                      </a:r>
                      <a:endParaRPr lang="tr-TR" sz="1800" b="0" i="0" u="none" strike="noStrike" dirty="0">
                        <a:solidFill>
                          <a:srgbClr val="003399"/>
                        </a:solidFill>
                        <a:latin typeface="Comic Sans MS" pitchFamily="66"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dirty="0" smtClean="0">
                          <a:solidFill>
                            <a:srgbClr val="003399"/>
                          </a:solidFill>
                          <a:latin typeface="Comic Sans MS" pitchFamily="66" charset="0"/>
                        </a:rPr>
                        <a:t>66,66</a:t>
                      </a:r>
                      <a:endParaRPr lang="tr-TR" sz="1800" b="0" i="0" u="none" strike="noStrike" dirty="0">
                        <a:solidFill>
                          <a:srgbClr val="003399"/>
                        </a:solidFill>
                        <a:latin typeface="Comic Sans MS" pitchFamily="66"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17585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60648"/>
            <a:ext cx="8229600" cy="1611358"/>
          </a:xfrm>
        </p:spPr>
        <p:txBody>
          <a:bodyPr/>
          <a:lstStyle/>
          <a:p>
            <a:pPr lvl="0" eaLnBrk="1" hangingPunct="1"/>
            <a:r>
              <a:rPr lang="tr-TR" altLang="tr-TR" sz="2800" b="1" dirty="0">
                <a:solidFill>
                  <a:schemeClr val="tx2">
                    <a:lumMod val="60000"/>
                    <a:lumOff val="40000"/>
                  </a:schemeClr>
                </a:solidFill>
                <a:latin typeface="+mj-lt"/>
                <a:ea typeface="Times New Roman" pitchFamily="18" charset="0"/>
                <a:cs typeface="Arial" pitchFamily="34" charset="0"/>
              </a:rPr>
              <a:t>Akademik ve İdari Personelin Öğrenim Durumları </a:t>
            </a:r>
            <a:br>
              <a:rPr lang="tr-TR" altLang="tr-TR" sz="2800" b="1" dirty="0">
                <a:solidFill>
                  <a:schemeClr val="tx2">
                    <a:lumMod val="60000"/>
                    <a:lumOff val="40000"/>
                  </a:schemeClr>
                </a:solidFill>
                <a:latin typeface="+mj-lt"/>
                <a:ea typeface="Times New Roman" pitchFamily="18" charset="0"/>
                <a:cs typeface="Arial" pitchFamily="34" charset="0"/>
              </a:rPr>
            </a:br>
            <a:r>
              <a:rPr lang="tr-TR" altLang="tr-TR" sz="2800" b="1" dirty="0">
                <a:solidFill>
                  <a:schemeClr val="tx2">
                    <a:lumMod val="60000"/>
                    <a:lumOff val="40000"/>
                  </a:schemeClr>
                </a:solidFill>
                <a:latin typeface="+mj-lt"/>
                <a:ea typeface="Times New Roman" pitchFamily="18" charset="0"/>
                <a:cs typeface="Arial" pitchFamily="34" charset="0"/>
              </a:rPr>
              <a:t>(31.12.2018)</a:t>
            </a:r>
            <a:r>
              <a:rPr lang="tr-TR" altLang="tr-TR" sz="2400" dirty="0">
                <a:solidFill>
                  <a:schemeClr val="tx2">
                    <a:lumMod val="60000"/>
                    <a:lumOff val="40000"/>
                  </a:schemeClr>
                </a:solidFill>
                <a:latin typeface="+mj-lt"/>
                <a:cs typeface="Arial" pitchFamily="34" charset="0"/>
              </a:rPr>
              <a:t/>
            </a:r>
            <a:br>
              <a:rPr lang="tr-TR" altLang="tr-TR" sz="2400" dirty="0">
                <a:solidFill>
                  <a:schemeClr val="tx2">
                    <a:lumMod val="60000"/>
                    <a:lumOff val="40000"/>
                  </a:schemeClr>
                </a:solidFill>
                <a:latin typeface="+mj-lt"/>
                <a:cs typeface="Arial" pitchFamily="34" charset="0"/>
              </a:rPr>
            </a:br>
            <a:endParaRPr lang="tr-TR" sz="2400" dirty="0">
              <a:latin typeface="+mj-lt"/>
            </a:endParaRP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12</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3336937719"/>
              </p:ext>
            </p:extLst>
          </p:nvPr>
        </p:nvGraphicFramePr>
        <p:xfrm>
          <a:off x="395538" y="2060850"/>
          <a:ext cx="7949295" cy="3528391"/>
        </p:xfrm>
        <a:graphic>
          <a:graphicData uri="http://schemas.openxmlformats.org/drawingml/2006/table">
            <a:tbl>
              <a:tblPr firstRow="1" firstCol="1" lastRow="1" lastCol="1" bandRow="1" bandCol="1">
                <a:tableStyleId>{5C22544A-7EE6-4342-B048-85BDC9FD1C3A}</a:tableStyleId>
              </a:tblPr>
              <a:tblGrid>
                <a:gridCol w="2376626">
                  <a:extLst>
                    <a:ext uri="{9D8B030D-6E8A-4147-A177-3AD203B41FA5}">
                      <a16:colId xmlns:a16="http://schemas.microsoft.com/office/drawing/2014/main" val="2150044855"/>
                    </a:ext>
                  </a:extLst>
                </a:gridCol>
                <a:gridCol w="1742583">
                  <a:extLst>
                    <a:ext uri="{9D8B030D-6E8A-4147-A177-3AD203B41FA5}">
                      <a16:colId xmlns:a16="http://schemas.microsoft.com/office/drawing/2014/main" val="3432592864"/>
                    </a:ext>
                  </a:extLst>
                </a:gridCol>
                <a:gridCol w="1915043">
                  <a:extLst>
                    <a:ext uri="{9D8B030D-6E8A-4147-A177-3AD203B41FA5}">
                      <a16:colId xmlns:a16="http://schemas.microsoft.com/office/drawing/2014/main" val="3427156418"/>
                    </a:ext>
                  </a:extLst>
                </a:gridCol>
                <a:gridCol w="1915043">
                  <a:extLst>
                    <a:ext uri="{9D8B030D-6E8A-4147-A177-3AD203B41FA5}">
                      <a16:colId xmlns:a16="http://schemas.microsoft.com/office/drawing/2014/main" val="1092457271"/>
                    </a:ext>
                  </a:extLst>
                </a:gridCol>
              </a:tblGrid>
              <a:tr h="407070">
                <a:tc>
                  <a:txBody>
                    <a:bodyPr/>
                    <a:lstStyle/>
                    <a:p>
                      <a:pPr>
                        <a:spcAft>
                          <a:spcPts val="0"/>
                        </a:spcAft>
                      </a:pPr>
                      <a:r>
                        <a:rPr lang="tr-TR" sz="1800" dirty="0">
                          <a:solidFill>
                            <a:schemeClr val="tx1"/>
                          </a:solidFill>
                          <a:effectLst/>
                          <a:latin typeface="+mn-lt"/>
                        </a:rPr>
                        <a:t> </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a:solidFill>
                            <a:schemeClr val="tx1"/>
                          </a:solidFill>
                          <a:effectLst/>
                          <a:latin typeface="+mn-lt"/>
                        </a:rPr>
                        <a:t>Akademik</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a:solidFill>
                            <a:schemeClr val="tx1"/>
                          </a:solidFill>
                          <a:effectLst/>
                          <a:latin typeface="+mn-lt"/>
                        </a:rPr>
                        <a:t>İdari</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spcAft>
                          <a:spcPts val="0"/>
                        </a:spcAft>
                      </a:pPr>
                      <a:r>
                        <a:rPr lang="tr-TR" sz="1800">
                          <a:solidFill>
                            <a:schemeClr val="tx1"/>
                          </a:solidFill>
                          <a:effectLst/>
                          <a:latin typeface="+mn-lt"/>
                        </a:rPr>
                        <a:t>Toplam</a:t>
                      </a:r>
                      <a:endParaRPr lang="tr-TR" sz="180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1386071914"/>
                  </a:ext>
                </a:extLst>
              </a:tr>
              <a:tr h="445903">
                <a:tc>
                  <a:txBody>
                    <a:bodyPr/>
                    <a:lstStyle/>
                    <a:p>
                      <a:pPr>
                        <a:spcAft>
                          <a:spcPts val="0"/>
                        </a:spcAft>
                      </a:pPr>
                      <a:r>
                        <a:rPr lang="tr-TR" sz="1800" dirty="0">
                          <a:solidFill>
                            <a:schemeClr val="tx1"/>
                          </a:solidFill>
                          <a:effectLst/>
                          <a:latin typeface="+mn-lt"/>
                        </a:rPr>
                        <a:t>İlköğretim</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a:solidFill>
                            <a:schemeClr val="tx1"/>
                          </a:solidFill>
                          <a:effectLst/>
                          <a:latin typeface="+mn-lt"/>
                        </a:rPr>
                        <a:t>-</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102</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102</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3645091072"/>
                  </a:ext>
                </a:extLst>
              </a:tr>
              <a:tr h="445903">
                <a:tc>
                  <a:txBody>
                    <a:bodyPr/>
                    <a:lstStyle/>
                    <a:p>
                      <a:pPr>
                        <a:spcAft>
                          <a:spcPts val="0"/>
                        </a:spcAft>
                      </a:pPr>
                      <a:r>
                        <a:rPr lang="tr-TR" sz="1800" dirty="0">
                          <a:solidFill>
                            <a:schemeClr val="tx1"/>
                          </a:solidFill>
                          <a:effectLst/>
                          <a:latin typeface="+mn-lt"/>
                        </a:rPr>
                        <a:t>Lise</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a:solidFill>
                            <a:schemeClr val="tx1"/>
                          </a:solidFill>
                          <a:effectLst/>
                          <a:latin typeface="+mn-lt"/>
                        </a:rPr>
                        <a:t>-</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243</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243</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2740201955"/>
                  </a:ext>
                </a:extLst>
              </a:tr>
              <a:tr h="445903">
                <a:tc>
                  <a:txBody>
                    <a:bodyPr/>
                    <a:lstStyle/>
                    <a:p>
                      <a:pPr>
                        <a:spcAft>
                          <a:spcPts val="0"/>
                        </a:spcAft>
                      </a:pPr>
                      <a:r>
                        <a:rPr lang="tr-TR" sz="1800" dirty="0" err="1">
                          <a:solidFill>
                            <a:schemeClr val="tx1"/>
                          </a:solidFill>
                          <a:effectLst/>
                          <a:latin typeface="+mn-lt"/>
                        </a:rPr>
                        <a:t>Önlisans</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a:solidFill>
                            <a:schemeClr val="tx1"/>
                          </a:solidFill>
                          <a:effectLst/>
                          <a:latin typeface="+mn-lt"/>
                        </a:rPr>
                        <a:t>-</a:t>
                      </a:r>
                      <a:endParaRPr lang="tr-TR" sz="180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227</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227</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3768030382"/>
                  </a:ext>
                </a:extLst>
              </a:tr>
              <a:tr h="445903">
                <a:tc>
                  <a:txBody>
                    <a:bodyPr/>
                    <a:lstStyle/>
                    <a:p>
                      <a:pPr>
                        <a:spcAft>
                          <a:spcPts val="0"/>
                        </a:spcAft>
                      </a:pPr>
                      <a:r>
                        <a:rPr lang="tr-TR" sz="1800" dirty="0">
                          <a:solidFill>
                            <a:schemeClr val="tx1"/>
                          </a:solidFill>
                          <a:effectLst/>
                          <a:latin typeface="+mn-lt"/>
                        </a:rPr>
                        <a:t>Lisans</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785</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794</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1579</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1648013967"/>
                  </a:ext>
                </a:extLst>
              </a:tr>
              <a:tr h="445903">
                <a:tc>
                  <a:txBody>
                    <a:bodyPr/>
                    <a:lstStyle/>
                    <a:p>
                      <a:pPr>
                        <a:spcAft>
                          <a:spcPts val="0"/>
                        </a:spcAft>
                      </a:pPr>
                      <a:r>
                        <a:rPr lang="tr-TR" sz="1800" dirty="0" err="1">
                          <a:solidFill>
                            <a:schemeClr val="tx1"/>
                          </a:solidFill>
                          <a:effectLst/>
                          <a:latin typeface="+mn-lt"/>
                        </a:rPr>
                        <a:t>Yükseklisans</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354</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93</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447</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740524514"/>
                  </a:ext>
                </a:extLst>
              </a:tr>
              <a:tr h="445903">
                <a:tc>
                  <a:txBody>
                    <a:bodyPr/>
                    <a:lstStyle/>
                    <a:p>
                      <a:pPr>
                        <a:spcAft>
                          <a:spcPts val="0"/>
                        </a:spcAft>
                      </a:pPr>
                      <a:r>
                        <a:rPr lang="tr-TR" sz="1800" dirty="0">
                          <a:solidFill>
                            <a:schemeClr val="tx1"/>
                          </a:solidFill>
                          <a:effectLst/>
                          <a:latin typeface="+mn-lt"/>
                        </a:rPr>
                        <a:t>Doktora</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906</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5</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911</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3615171554"/>
                  </a:ext>
                </a:extLst>
              </a:tr>
              <a:tr h="445903">
                <a:tc>
                  <a:txBody>
                    <a:bodyPr/>
                    <a:lstStyle/>
                    <a:p>
                      <a:pPr>
                        <a:spcAft>
                          <a:spcPts val="0"/>
                        </a:spcAft>
                      </a:pPr>
                      <a:r>
                        <a:rPr lang="tr-TR" sz="1800" dirty="0">
                          <a:solidFill>
                            <a:schemeClr val="tx1"/>
                          </a:solidFill>
                          <a:effectLst/>
                          <a:latin typeface="+mn-lt"/>
                        </a:rPr>
                        <a:t>Toplam</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2045</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1464</a:t>
                      </a:r>
                      <a:endParaRPr lang="tr-TR" sz="1800" dirty="0">
                        <a:solidFill>
                          <a:schemeClr val="tx1"/>
                        </a:solidFill>
                        <a:effectLst/>
                        <a:latin typeface="+mn-lt"/>
                        <a:ea typeface="Times New Roman"/>
                      </a:endParaRPr>
                    </a:p>
                  </a:txBody>
                  <a:tcPr marL="68580" marR="68580" marT="0" marB="0">
                    <a:solidFill>
                      <a:schemeClr val="accent5"/>
                    </a:solidFill>
                  </a:tcPr>
                </a:tc>
                <a:tc>
                  <a:txBody>
                    <a:bodyPr/>
                    <a:lstStyle/>
                    <a:p>
                      <a:pPr algn="ctr">
                        <a:spcAft>
                          <a:spcPts val="0"/>
                        </a:spcAft>
                      </a:pPr>
                      <a:r>
                        <a:rPr lang="tr-TR" sz="1800" dirty="0" smtClean="0">
                          <a:solidFill>
                            <a:schemeClr val="tx1"/>
                          </a:solidFill>
                          <a:effectLst/>
                          <a:latin typeface="+mn-lt"/>
                          <a:ea typeface="Times New Roman"/>
                        </a:rPr>
                        <a:t>3509</a:t>
                      </a:r>
                      <a:endParaRPr lang="tr-TR" sz="1800" dirty="0">
                        <a:solidFill>
                          <a:schemeClr val="tx1"/>
                        </a:solidFill>
                        <a:effectLst/>
                        <a:latin typeface="+mn-lt"/>
                        <a:ea typeface="Times New Roman"/>
                      </a:endParaRPr>
                    </a:p>
                  </a:txBody>
                  <a:tcPr marL="68580" marR="68580" marT="0" marB="0">
                    <a:solidFill>
                      <a:schemeClr val="accent5"/>
                    </a:solidFill>
                  </a:tcPr>
                </a:tc>
                <a:extLst>
                  <a:ext uri="{0D108BD9-81ED-4DB2-BD59-A6C34878D82A}">
                    <a16:rowId xmlns:a16="http://schemas.microsoft.com/office/drawing/2014/main" val="468458005"/>
                  </a:ext>
                </a:extLst>
              </a:tr>
            </a:tbl>
          </a:graphicData>
        </a:graphic>
      </p:graphicFrame>
    </p:spTree>
    <p:extLst>
      <p:ext uri="{BB962C8B-B14F-4D97-AF65-F5344CB8AC3E}">
        <p14:creationId xmlns:p14="http://schemas.microsoft.com/office/powerpoint/2010/main" val="2112624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748531"/>
            <a:ext cx="8229600" cy="732609"/>
          </a:xfrm>
        </p:spPr>
        <p:txBody>
          <a:bodyPr>
            <a:normAutofit fontScale="90000"/>
          </a:bodyPr>
          <a:lstStyle/>
          <a:p>
            <a:r>
              <a:rPr lang="tr-TR" sz="2200" b="1" dirty="0">
                <a:latin typeface="+mj-lt"/>
              </a:rPr>
              <a:t>31.12.2018  TARİHİ İTİBARİYLE </a:t>
            </a:r>
            <a:br>
              <a:rPr lang="tr-TR" sz="2200" b="1" dirty="0">
                <a:latin typeface="+mj-lt"/>
              </a:rPr>
            </a:br>
            <a:r>
              <a:rPr lang="tr-TR" sz="2200" b="1" dirty="0">
                <a:latin typeface="+mj-lt"/>
              </a:rPr>
              <a:t>YABANCI DİL TAZMİNATI ALAN PERSONEL SAYILARI</a:t>
            </a:r>
            <a:r>
              <a:rPr lang="tr-TR" sz="2000" b="1" dirty="0">
                <a:latin typeface="+mj-lt"/>
              </a:rPr>
              <a:t/>
            </a:r>
            <a:br>
              <a:rPr lang="tr-TR" sz="2000" b="1" dirty="0">
                <a:latin typeface="+mj-lt"/>
              </a:rPr>
            </a:br>
            <a:endParaRPr lang="tr-TR" sz="2000" b="1" dirty="0">
              <a:latin typeface="+mj-lt"/>
            </a:endParaRP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13</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1374450965"/>
              </p:ext>
            </p:extLst>
          </p:nvPr>
        </p:nvGraphicFramePr>
        <p:xfrm>
          <a:off x="457200" y="1600200"/>
          <a:ext cx="7787208" cy="4133052"/>
        </p:xfrm>
        <a:graphic>
          <a:graphicData uri="http://schemas.openxmlformats.org/drawingml/2006/table">
            <a:tbl>
              <a:tblPr firstRow="1" firstCol="1" bandRow="1">
                <a:tableStyleId>{5C22544A-7EE6-4342-B048-85BDC9FD1C3A}</a:tableStyleId>
              </a:tblPr>
              <a:tblGrid>
                <a:gridCol w="1946802">
                  <a:extLst>
                    <a:ext uri="{9D8B030D-6E8A-4147-A177-3AD203B41FA5}">
                      <a16:colId xmlns:a16="http://schemas.microsoft.com/office/drawing/2014/main" val="2157369836"/>
                    </a:ext>
                  </a:extLst>
                </a:gridCol>
                <a:gridCol w="1946802">
                  <a:extLst>
                    <a:ext uri="{9D8B030D-6E8A-4147-A177-3AD203B41FA5}">
                      <a16:colId xmlns:a16="http://schemas.microsoft.com/office/drawing/2014/main" val="3025935329"/>
                    </a:ext>
                  </a:extLst>
                </a:gridCol>
                <a:gridCol w="1946802">
                  <a:extLst>
                    <a:ext uri="{9D8B030D-6E8A-4147-A177-3AD203B41FA5}">
                      <a16:colId xmlns:a16="http://schemas.microsoft.com/office/drawing/2014/main" val="3188016132"/>
                    </a:ext>
                  </a:extLst>
                </a:gridCol>
                <a:gridCol w="1946802">
                  <a:extLst>
                    <a:ext uri="{9D8B030D-6E8A-4147-A177-3AD203B41FA5}">
                      <a16:colId xmlns:a16="http://schemas.microsoft.com/office/drawing/2014/main" val="3971307558"/>
                    </a:ext>
                  </a:extLst>
                </a:gridCol>
              </a:tblGrid>
              <a:tr h="459228">
                <a:tc>
                  <a:txBody>
                    <a:bodyPr/>
                    <a:lstStyle/>
                    <a:p>
                      <a:pPr>
                        <a:lnSpc>
                          <a:spcPct val="107000"/>
                        </a:lnSpc>
                        <a:spcAft>
                          <a:spcPts val="0"/>
                        </a:spcAft>
                      </a:pPr>
                      <a:r>
                        <a:rPr lang="tr-TR" sz="1800" dirty="0">
                          <a:solidFill>
                            <a:schemeClr val="tx1"/>
                          </a:solidFill>
                          <a:effectLst/>
                          <a:latin typeface="+mn-lt"/>
                          <a:cs typeface="Arial" panose="020B0604020202020204" pitchFamily="34" charset="0"/>
                        </a:rPr>
                        <a:t> </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AKADEMİK</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İDARİ</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a:solidFill>
                            <a:schemeClr val="tx1"/>
                          </a:solidFill>
                          <a:effectLst/>
                          <a:latin typeface="+mn-lt"/>
                          <a:cs typeface="Arial" panose="020B0604020202020204" pitchFamily="34" charset="0"/>
                        </a:rPr>
                        <a:t>TOPLAM</a:t>
                      </a:r>
                      <a:endParaRPr lang="tr-TR" sz="180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579803294"/>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ALMANCA</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7</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0</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7</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4282308268"/>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ARAPÇA</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8</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0</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8</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544826523"/>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BULGARCA</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1</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0</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1</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3706799733"/>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FRANSIZCA</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9</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0</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9</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2092691709"/>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İNGİLİZCE</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246</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6</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252</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1931159004"/>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JAPONCA</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1</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0</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1</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1380496627"/>
                  </a:ext>
                </a:extLst>
              </a:tr>
              <a:tr h="459228">
                <a:tc>
                  <a:txBody>
                    <a:bodyPr/>
                    <a:lstStyle/>
                    <a:p>
                      <a:pPr fontAlgn="ctr">
                        <a:lnSpc>
                          <a:spcPct val="107000"/>
                        </a:lnSpc>
                        <a:spcAft>
                          <a:spcPts val="0"/>
                        </a:spcAft>
                      </a:pPr>
                      <a:r>
                        <a:rPr lang="tr-TR" sz="1800" dirty="0">
                          <a:solidFill>
                            <a:schemeClr val="tx1"/>
                          </a:solidFill>
                          <a:effectLst/>
                          <a:latin typeface="+mn-lt"/>
                          <a:cs typeface="Arial" panose="020B0604020202020204" pitchFamily="34" charset="0"/>
                        </a:rPr>
                        <a:t>RUSÇA</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2</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dirty="0">
                          <a:solidFill>
                            <a:schemeClr val="tx1"/>
                          </a:solidFill>
                          <a:effectLst/>
                          <a:latin typeface="+mn-lt"/>
                          <a:cs typeface="Arial" panose="020B0604020202020204" pitchFamily="34" charset="0"/>
                        </a:rPr>
                        <a:t>0</a:t>
                      </a:r>
                      <a:endParaRPr lang="tr-TR" sz="1800"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2</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3439850295"/>
                  </a:ext>
                </a:extLst>
              </a:tr>
              <a:tr h="459228">
                <a:tc>
                  <a:txBody>
                    <a:bodyPr/>
                    <a:lstStyle/>
                    <a:p>
                      <a:pPr fontAlgn="ctr">
                        <a:lnSpc>
                          <a:spcPct val="107000"/>
                        </a:lnSpc>
                        <a:spcAft>
                          <a:spcPts val="0"/>
                        </a:spcAft>
                      </a:pPr>
                      <a:r>
                        <a:rPr lang="tr-TR" sz="1800" b="1" dirty="0">
                          <a:solidFill>
                            <a:schemeClr val="tx1"/>
                          </a:solidFill>
                          <a:effectLst/>
                          <a:latin typeface="+mn-lt"/>
                          <a:cs typeface="Arial" panose="020B0604020202020204" pitchFamily="34" charset="0"/>
                        </a:rPr>
                        <a:t>GENEL TOPLAM</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274</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6</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tc>
                  <a:txBody>
                    <a:bodyPr/>
                    <a:lstStyle/>
                    <a:p>
                      <a:pPr algn="ctr" fontAlgn="ctr">
                        <a:lnSpc>
                          <a:spcPct val="107000"/>
                        </a:lnSpc>
                        <a:spcAft>
                          <a:spcPts val="0"/>
                        </a:spcAft>
                      </a:pPr>
                      <a:r>
                        <a:rPr lang="tr-TR" sz="1800" b="1" dirty="0">
                          <a:solidFill>
                            <a:schemeClr val="tx1"/>
                          </a:solidFill>
                          <a:effectLst/>
                          <a:latin typeface="+mn-lt"/>
                          <a:cs typeface="Arial" panose="020B0604020202020204" pitchFamily="34" charset="0"/>
                        </a:rPr>
                        <a:t>280</a:t>
                      </a:r>
                      <a:endParaRPr lang="tr-TR" sz="1800" b="1" dirty="0">
                        <a:solidFill>
                          <a:schemeClr val="tx1"/>
                        </a:solidFill>
                        <a:effectLst/>
                        <a:latin typeface="+mn-lt"/>
                        <a:ea typeface="Calibri" panose="020F0502020204030204" pitchFamily="34" charset="0"/>
                        <a:cs typeface="Arial" panose="020B0604020202020204" pitchFamily="34" charset="0"/>
                      </a:endParaRPr>
                    </a:p>
                  </a:txBody>
                  <a:tcPr marL="25400" marR="25400" marT="25400" marB="25400" anchor="ctr">
                    <a:solidFill>
                      <a:schemeClr val="accent5"/>
                    </a:solidFill>
                  </a:tcPr>
                </a:tc>
                <a:extLst>
                  <a:ext uri="{0D108BD9-81ED-4DB2-BD59-A6C34878D82A}">
                    <a16:rowId xmlns:a16="http://schemas.microsoft.com/office/drawing/2014/main" val="3509895729"/>
                  </a:ext>
                </a:extLst>
              </a:tr>
            </a:tbl>
          </a:graphicData>
        </a:graphic>
      </p:graphicFrame>
    </p:spTree>
    <p:extLst>
      <p:ext uri="{BB962C8B-B14F-4D97-AF65-F5344CB8AC3E}">
        <p14:creationId xmlns:p14="http://schemas.microsoft.com/office/powerpoint/2010/main" val="3590748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14</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1621839300"/>
              </p:ext>
            </p:extLst>
          </p:nvPr>
        </p:nvGraphicFramePr>
        <p:xfrm>
          <a:off x="457200" y="908723"/>
          <a:ext cx="8305800" cy="4086477"/>
        </p:xfrm>
        <a:graphic>
          <a:graphicData uri="http://schemas.openxmlformats.org/drawingml/2006/table">
            <a:tbl>
              <a:tblPr/>
              <a:tblGrid>
                <a:gridCol w="1211696">
                  <a:extLst>
                    <a:ext uri="{9D8B030D-6E8A-4147-A177-3AD203B41FA5}">
                      <a16:colId xmlns:a16="http://schemas.microsoft.com/office/drawing/2014/main" val="67442614"/>
                    </a:ext>
                  </a:extLst>
                </a:gridCol>
                <a:gridCol w="1030896">
                  <a:extLst>
                    <a:ext uri="{9D8B030D-6E8A-4147-A177-3AD203B41FA5}">
                      <a16:colId xmlns:a16="http://schemas.microsoft.com/office/drawing/2014/main" val="2523325127"/>
                    </a:ext>
                  </a:extLst>
                </a:gridCol>
                <a:gridCol w="504056">
                  <a:extLst>
                    <a:ext uri="{9D8B030D-6E8A-4147-A177-3AD203B41FA5}">
                      <a16:colId xmlns:a16="http://schemas.microsoft.com/office/drawing/2014/main" val="827880345"/>
                    </a:ext>
                  </a:extLst>
                </a:gridCol>
                <a:gridCol w="984978">
                  <a:extLst>
                    <a:ext uri="{9D8B030D-6E8A-4147-A177-3AD203B41FA5}">
                      <a16:colId xmlns:a16="http://schemas.microsoft.com/office/drawing/2014/main" val="1757040950"/>
                    </a:ext>
                  </a:extLst>
                </a:gridCol>
                <a:gridCol w="710303">
                  <a:extLst>
                    <a:ext uri="{9D8B030D-6E8A-4147-A177-3AD203B41FA5}">
                      <a16:colId xmlns:a16="http://schemas.microsoft.com/office/drawing/2014/main" val="3633859075"/>
                    </a:ext>
                  </a:extLst>
                </a:gridCol>
                <a:gridCol w="866989">
                  <a:extLst>
                    <a:ext uri="{9D8B030D-6E8A-4147-A177-3AD203B41FA5}">
                      <a16:colId xmlns:a16="http://schemas.microsoft.com/office/drawing/2014/main" val="867833605"/>
                    </a:ext>
                  </a:extLst>
                </a:gridCol>
                <a:gridCol w="1472882">
                  <a:extLst>
                    <a:ext uri="{9D8B030D-6E8A-4147-A177-3AD203B41FA5}">
                      <a16:colId xmlns:a16="http://schemas.microsoft.com/office/drawing/2014/main" val="3328925338"/>
                    </a:ext>
                  </a:extLst>
                </a:gridCol>
                <a:gridCol w="1524000">
                  <a:extLst>
                    <a:ext uri="{9D8B030D-6E8A-4147-A177-3AD203B41FA5}">
                      <a16:colId xmlns:a16="http://schemas.microsoft.com/office/drawing/2014/main" val="742629158"/>
                    </a:ext>
                  </a:extLst>
                </a:gridCol>
              </a:tblGrid>
              <a:tr h="712818">
                <a:tc gridSpan="8">
                  <a:txBody>
                    <a:bodyPr/>
                    <a:lstStyle/>
                    <a:p>
                      <a:pPr marL="0" marR="0" algn="ctr">
                        <a:lnSpc>
                          <a:spcPct val="115000"/>
                        </a:lnSpc>
                        <a:spcBef>
                          <a:spcPts val="0"/>
                        </a:spcBef>
                        <a:spcAft>
                          <a:spcPts val="1000"/>
                        </a:spcAft>
                      </a:pPr>
                      <a:r>
                        <a:rPr lang="tr-TR" sz="1800" b="1" dirty="0" smtClean="0">
                          <a:solidFill>
                            <a:schemeClr val="tx1"/>
                          </a:solidFill>
                          <a:latin typeface="+mn-lt"/>
                          <a:ea typeface="Calibri"/>
                          <a:cs typeface="Times New Roman"/>
                        </a:rPr>
                        <a:t>ÖĞRENİM DEĞİŞİKLİĞİ YAPILAN PERSONEL DURUMU </a:t>
                      </a:r>
                    </a:p>
                    <a:p>
                      <a:pPr marL="0" marR="0" algn="ctr">
                        <a:lnSpc>
                          <a:spcPct val="115000"/>
                        </a:lnSpc>
                        <a:spcBef>
                          <a:spcPts val="0"/>
                        </a:spcBef>
                        <a:spcAft>
                          <a:spcPts val="1000"/>
                        </a:spcAft>
                      </a:pPr>
                      <a:endParaRPr lang="tr-TR" sz="1800" b="1" dirty="0">
                        <a:solidFill>
                          <a:schemeClr val="tx1"/>
                        </a:solidFill>
                        <a:latin typeface="+mn-lt"/>
                        <a:ea typeface="Calibri"/>
                        <a:cs typeface="Times New Roman"/>
                      </a:endParaRPr>
                    </a:p>
                  </a:txBody>
                  <a:tcPr marL="20053" marR="20053" marT="8912" marB="0" anchor="b">
                    <a:lnL>
                      <a:noFill/>
                    </a:lnL>
                    <a:lnR>
                      <a:noFill/>
                    </a:lnR>
                    <a:lnT>
                      <a:noFill/>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51740082"/>
                  </a:ext>
                </a:extLst>
              </a:tr>
              <a:tr h="608778">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  </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Ortaokul </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Lise</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err="1">
                          <a:solidFill>
                            <a:schemeClr val="tx1"/>
                          </a:solidFill>
                          <a:latin typeface="+mn-lt"/>
                          <a:ea typeface="Calibri"/>
                          <a:cs typeface="Times New Roman"/>
                        </a:rPr>
                        <a:t>Önlisans</a:t>
                      </a:r>
                      <a:r>
                        <a:rPr lang="tr-TR" sz="1800" b="0" i="0" dirty="0">
                          <a:solidFill>
                            <a:schemeClr val="tx1"/>
                          </a:solidFill>
                          <a:latin typeface="+mn-lt"/>
                          <a:ea typeface="Calibri"/>
                          <a:cs typeface="Times New Roman"/>
                        </a:rPr>
                        <a:t> </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Lisans</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Y.Lisans</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Doktora/Tıpta Uzmanlık</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0000"/>
                        </a:lnSpc>
                        <a:spcBef>
                          <a:spcPts val="0"/>
                        </a:spcBef>
                        <a:spcAft>
                          <a:spcPts val="1000"/>
                        </a:spcAft>
                      </a:pPr>
                      <a:r>
                        <a:rPr lang="tr-TR" sz="1800" b="0" i="0" dirty="0">
                          <a:solidFill>
                            <a:schemeClr val="tx1"/>
                          </a:solidFill>
                          <a:latin typeface="+mn-lt"/>
                          <a:ea typeface="Calibri"/>
                          <a:cs typeface="Times New Roman"/>
                        </a:rPr>
                        <a:t>TOPLAM </a:t>
                      </a:r>
                    </a:p>
                  </a:txBody>
                  <a:tcPr marL="20053" marR="20053" marT="89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3161948285"/>
                  </a:ext>
                </a:extLst>
              </a:tr>
              <a:tr h="549828">
                <a:tc>
                  <a:txBody>
                    <a:bodyPr/>
                    <a:lstStyle/>
                    <a:p>
                      <a:pPr marL="0" marR="0" lvl="0" indent="0" algn="ctr" defTabSz="914400" rtl="0" eaLnBrk="1" fontAlgn="auto" latinLnBrk="0" hangingPunct="1">
                        <a:lnSpc>
                          <a:spcPct val="150000"/>
                        </a:lnSpc>
                        <a:spcBef>
                          <a:spcPts val="0"/>
                        </a:spcBef>
                        <a:spcAft>
                          <a:spcPts val="1000"/>
                        </a:spcAft>
                        <a:buClrTx/>
                        <a:buSzTx/>
                        <a:buFontTx/>
                        <a:buNone/>
                        <a:tabLst/>
                        <a:defRPr/>
                      </a:pPr>
                      <a:r>
                        <a:rPr kumimoji="0" lang="tr-TR" sz="1800" b="0" i="0" u="none" strike="noStrike" kern="1200" cap="none" spc="0" normalizeH="0" baseline="0" noProof="0" dirty="0" smtClean="0">
                          <a:ln>
                            <a:noFill/>
                          </a:ln>
                          <a:solidFill>
                            <a:schemeClr val="tx1"/>
                          </a:solidFill>
                          <a:effectLst/>
                          <a:uLnTx/>
                          <a:uFillTx/>
                          <a:latin typeface="+mn-lt"/>
                          <a:ea typeface="Calibri"/>
                          <a:cs typeface="Times New Roman"/>
                        </a:rPr>
                        <a:t>31.12.2015</a:t>
                      </a:r>
                      <a:endParaRPr kumimoji="0" lang="tr-TR" sz="1800" b="0" i="0" u="none" strike="noStrike" kern="1200" cap="none" spc="0" normalizeH="0" baseline="0" noProof="0" dirty="0">
                        <a:ln>
                          <a:noFill/>
                        </a:ln>
                        <a:solidFill>
                          <a:schemeClr val="tx1"/>
                        </a:solidFill>
                        <a:effectLst/>
                        <a:uLnTx/>
                        <a:uFillTx/>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6</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7</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16</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31</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38</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102</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200</a:t>
                      </a:r>
                      <a:endParaRPr lang="tr-TR" sz="1800" b="0" i="0" dirty="0">
                        <a:solidFill>
                          <a:schemeClr val="tx1"/>
                        </a:solidFill>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310264905"/>
                  </a:ext>
                </a:extLst>
              </a:tr>
              <a:tr h="720341">
                <a:tc>
                  <a:txBody>
                    <a:bodyPr/>
                    <a:lstStyle/>
                    <a:p>
                      <a:pPr marL="0" marR="0" lvl="0" indent="0" algn="ctr" defTabSz="914400" rtl="0" eaLnBrk="1" fontAlgn="auto" latinLnBrk="0" hangingPunct="1">
                        <a:lnSpc>
                          <a:spcPct val="150000"/>
                        </a:lnSpc>
                        <a:spcBef>
                          <a:spcPts val="0"/>
                        </a:spcBef>
                        <a:spcAft>
                          <a:spcPts val="1000"/>
                        </a:spcAft>
                        <a:buClrTx/>
                        <a:buSzTx/>
                        <a:buFontTx/>
                        <a:buNone/>
                        <a:tabLst/>
                        <a:defRPr/>
                      </a:pPr>
                      <a:r>
                        <a:rPr kumimoji="0" lang="tr-TR" sz="1800" b="0" i="0" u="none" strike="noStrike" kern="1200" cap="none" spc="0" normalizeH="0" baseline="0" noProof="0" dirty="0" smtClean="0">
                          <a:ln>
                            <a:noFill/>
                          </a:ln>
                          <a:solidFill>
                            <a:schemeClr val="tx1"/>
                          </a:solidFill>
                          <a:effectLst/>
                          <a:uLnTx/>
                          <a:uFillTx/>
                          <a:latin typeface="+mn-lt"/>
                          <a:ea typeface="Calibri"/>
                          <a:cs typeface="Times New Roman"/>
                        </a:rPr>
                        <a:t>31.12.2016</a:t>
                      </a:r>
                      <a:endParaRPr kumimoji="0" lang="tr-TR" sz="1800" b="0" i="0" u="none" strike="noStrike" kern="1200" cap="none" spc="0" normalizeH="0" baseline="0" noProof="0" dirty="0">
                        <a:ln>
                          <a:noFill/>
                        </a:ln>
                        <a:solidFill>
                          <a:schemeClr val="tx1"/>
                        </a:solidFill>
                        <a:effectLst/>
                        <a:uLnTx/>
                        <a:uFillTx/>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2</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4</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16</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25</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70</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79</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196</a:t>
                      </a:r>
                      <a:endParaRPr lang="tr-TR" sz="1800" b="0" i="0" dirty="0">
                        <a:solidFill>
                          <a:schemeClr val="tx1"/>
                        </a:solidFill>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3993514910"/>
                  </a:ext>
                </a:extLst>
              </a:tr>
              <a:tr h="720341">
                <a:tc>
                  <a:txBody>
                    <a:bodyPr/>
                    <a:lstStyle/>
                    <a:p>
                      <a:pPr marL="0" marR="0" lvl="0" indent="0" algn="ctr" defTabSz="914400" rtl="0" eaLnBrk="1" fontAlgn="auto" latinLnBrk="0" hangingPunct="1">
                        <a:lnSpc>
                          <a:spcPct val="150000"/>
                        </a:lnSpc>
                        <a:spcBef>
                          <a:spcPts val="0"/>
                        </a:spcBef>
                        <a:spcAft>
                          <a:spcPts val="1000"/>
                        </a:spcAft>
                        <a:buClrTx/>
                        <a:buSzTx/>
                        <a:buFontTx/>
                        <a:buNone/>
                        <a:tabLst/>
                        <a:defRPr/>
                      </a:pPr>
                      <a:r>
                        <a:rPr kumimoji="0" lang="tr-TR" sz="1800" b="0" i="0" u="none" strike="noStrike" kern="1200" cap="none" spc="0" normalizeH="0" baseline="0" noProof="0" dirty="0" smtClean="0">
                          <a:ln>
                            <a:noFill/>
                          </a:ln>
                          <a:solidFill>
                            <a:schemeClr val="tx1"/>
                          </a:solidFill>
                          <a:effectLst/>
                          <a:uLnTx/>
                          <a:uFillTx/>
                          <a:latin typeface="+mn-lt"/>
                          <a:ea typeface="Calibri"/>
                          <a:cs typeface="Times New Roman"/>
                        </a:rPr>
                        <a:t>31.12.2017</a:t>
                      </a:r>
                      <a:endParaRPr kumimoji="0" lang="tr-TR" sz="1800" b="0" i="0" u="none" strike="noStrike" kern="1200" cap="none" spc="0" normalizeH="0" baseline="0" noProof="0" dirty="0">
                        <a:ln>
                          <a:noFill/>
                        </a:ln>
                        <a:solidFill>
                          <a:schemeClr val="tx1"/>
                        </a:solidFill>
                        <a:effectLst/>
                        <a:uLnTx/>
                        <a:uFillTx/>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9</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38</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25</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80</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155</a:t>
                      </a:r>
                      <a:endParaRPr lang="tr-TR" sz="1800" b="0" i="0" dirty="0">
                        <a:solidFill>
                          <a:schemeClr val="tx1"/>
                        </a:solidFill>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469876294"/>
                  </a:ext>
                </a:extLst>
              </a:tr>
              <a:tr h="720341">
                <a:tc>
                  <a:txBody>
                    <a:bodyPr/>
                    <a:lstStyle/>
                    <a:p>
                      <a:pPr marL="0" marR="0" lvl="0" indent="0" algn="ctr" defTabSz="914400" rtl="0" eaLnBrk="1" fontAlgn="auto" latinLnBrk="0" hangingPunct="1">
                        <a:lnSpc>
                          <a:spcPct val="150000"/>
                        </a:lnSpc>
                        <a:spcBef>
                          <a:spcPts val="0"/>
                        </a:spcBef>
                        <a:spcAft>
                          <a:spcPts val="1000"/>
                        </a:spcAft>
                        <a:buClrTx/>
                        <a:buSzTx/>
                        <a:buFontTx/>
                        <a:buNone/>
                        <a:tabLst/>
                        <a:defRPr/>
                      </a:pPr>
                      <a:r>
                        <a:rPr lang="tr-TR" sz="1800" b="0" i="0" dirty="0" smtClean="0">
                          <a:solidFill>
                            <a:schemeClr val="tx1"/>
                          </a:solidFill>
                          <a:latin typeface="+mn-lt"/>
                          <a:ea typeface="Calibri"/>
                          <a:cs typeface="Times New Roman"/>
                        </a:rPr>
                        <a:t>31.12.2018</a:t>
                      </a: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8</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34</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31</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86</a:t>
                      </a:r>
                      <a:endParaRPr lang="tr-TR" sz="1800" b="0" i="0" dirty="0">
                        <a:solidFill>
                          <a:schemeClr val="tx1"/>
                        </a:solidFill>
                        <a:latin typeface="+mn-lt"/>
                        <a:ea typeface="Calibri"/>
                        <a:cs typeface="Times New Roman"/>
                      </a:endParaRPr>
                    </a:p>
                  </a:txBody>
                  <a:tcPr marL="8912" marR="8912"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50000"/>
                        </a:lnSpc>
                        <a:spcBef>
                          <a:spcPts val="0"/>
                        </a:spcBef>
                        <a:spcAft>
                          <a:spcPts val="1000"/>
                        </a:spcAft>
                      </a:pPr>
                      <a:r>
                        <a:rPr lang="tr-TR" sz="1800" b="0" i="0" dirty="0" smtClean="0">
                          <a:solidFill>
                            <a:schemeClr val="tx1"/>
                          </a:solidFill>
                          <a:latin typeface="+mn-lt"/>
                          <a:ea typeface="Calibri"/>
                          <a:cs typeface="Times New Roman"/>
                        </a:rPr>
                        <a:t>163</a:t>
                      </a:r>
                      <a:endParaRPr lang="tr-TR" sz="1800" b="0" i="0" dirty="0">
                        <a:solidFill>
                          <a:schemeClr val="tx1"/>
                        </a:solidFill>
                        <a:latin typeface="+mn-lt"/>
                        <a:ea typeface="Calibri"/>
                        <a:cs typeface="Times New Roman"/>
                      </a:endParaRPr>
                    </a:p>
                  </a:txBody>
                  <a:tcPr marL="20053" marR="20053" marT="89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1090586935"/>
                  </a:ext>
                </a:extLst>
              </a:tr>
            </a:tbl>
          </a:graphicData>
        </a:graphic>
      </p:graphicFrame>
    </p:spTree>
    <p:extLst>
      <p:ext uri="{BB962C8B-B14F-4D97-AF65-F5344CB8AC3E}">
        <p14:creationId xmlns:p14="http://schemas.microsoft.com/office/powerpoint/2010/main" val="26813813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508CE440-6B1E-4AF8-9B3E-42C0C32C4E67}" type="slidenum">
              <a:rPr lang="tr-TR" smtClean="0"/>
              <a:pPr>
                <a:defRPr/>
              </a:pPr>
              <a:t>15</a:t>
            </a:fld>
            <a:endParaRPr lang="tr-TR"/>
          </a:p>
        </p:txBody>
      </p:sp>
      <p:sp>
        <p:nvSpPr>
          <p:cNvPr id="6" name="5 Metin kutusu"/>
          <p:cNvSpPr txBox="1"/>
          <p:nvPr/>
        </p:nvSpPr>
        <p:spPr>
          <a:xfrm>
            <a:off x="376803" y="2277035"/>
            <a:ext cx="8610600" cy="369332"/>
          </a:xfrm>
          <a:prstGeom prst="rect">
            <a:avLst/>
          </a:prstGeom>
          <a:noFill/>
        </p:spPr>
        <p:txBody>
          <a:bodyPr wrap="square" rtlCol="0">
            <a:spAutoFit/>
          </a:bodyPr>
          <a:lstStyle/>
          <a:p>
            <a:endParaRPr lang="tr-TR" dirty="0"/>
          </a:p>
        </p:txBody>
      </p:sp>
      <p:sp>
        <p:nvSpPr>
          <p:cNvPr id="2050" name="Rectangle 2"/>
          <p:cNvSpPr>
            <a:spLocks noChangeArrowheads="1"/>
          </p:cNvSpPr>
          <p:nvPr/>
        </p:nvSpPr>
        <p:spPr bwMode="auto">
          <a:xfrm>
            <a:off x="419099" y="-296195"/>
            <a:ext cx="8568303"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endParaRPr lang="tr-TR" b="1" dirty="0" smtClean="0">
              <a:solidFill>
                <a:srgbClr val="003399"/>
              </a:solidFill>
              <a:latin typeface="Comic Sans MS" pitchFamily="66" charset="0"/>
            </a:endParaRPr>
          </a:p>
          <a:p>
            <a:pPr algn="ctr"/>
            <a:endParaRPr lang="tr-TR" b="1" dirty="0" smtClean="0">
              <a:solidFill>
                <a:srgbClr val="003399"/>
              </a:solidFill>
              <a:latin typeface="Comic Sans MS" pitchFamily="66" charset="0"/>
            </a:endParaRPr>
          </a:p>
          <a:p>
            <a:pPr marL="285750" indent="-285750" algn="just">
              <a:buFont typeface="Wingdings" panose="05000000000000000000" pitchFamily="2" charset="2"/>
              <a:buChar char="q"/>
            </a:pPr>
            <a:endParaRPr lang="tr-TR" sz="3600" b="1" dirty="0">
              <a:solidFill>
                <a:srgbClr val="003399"/>
              </a:solidFill>
              <a:latin typeface="Comic Sans MS" pitchFamily="66" charset="0"/>
            </a:endParaRPr>
          </a:p>
          <a:p>
            <a:pPr marL="285750" indent="-285750" algn="just">
              <a:buFont typeface="Wingdings" panose="05000000000000000000" pitchFamily="2" charset="2"/>
              <a:buChar char="q"/>
            </a:pPr>
            <a:r>
              <a:rPr lang="tr-TR" sz="3600" b="1" dirty="0">
                <a:solidFill>
                  <a:srgbClr val="003399"/>
                </a:solidFill>
                <a:latin typeface="Comic Sans MS" pitchFamily="66" charset="0"/>
              </a:rPr>
              <a:t>2019 yılı içerisinde Doçentlikte 5 yılını doldurarak Profesörlüğe yükseltilmesi veya atanması beklenen 54 adet doçent vardır. </a:t>
            </a:r>
          </a:p>
          <a:p>
            <a:pPr algn="just"/>
            <a:endParaRPr lang="tr-TR" sz="3600" b="1" dirty="0">
              <a:solidFill>
                <a:srgbClr val="003399"/>
              </a:solidFill>
              <a:latin typeface="Comic Sans MS" pitchFamily="66" charset="0"/>
            </a:endParaRPr>
          </a:p>
          <a:p>
            <a:pPr marL="285750" indent="-285750" algn="just">
              <a:buFont typeface="Wingdings" panose="05000000000000000000" pitchFamily="2" charset="2"/>
              <a:buChar char="q"/>
            </a:pPr>
            <a:r>
              <a:rPr lang="tr-TR" sz="3600" b="1" dirty="0">
                <a:solidFill>
                  <a:srgbClr val="003399"/>
                </a:solidFill>
                <a:latin typeface="Comic Sans MS" pitchFamily="66" charset="0"/>
              </a:rPr>
              <a:t>31.01.2019</a:t>
            </a:r>
            <a:r>
              <a:rPr lang="tr-TR" sz="3600" dirty="0">
                <a:latin typeface="Comic Sans MS" pitchFamily="66" charset="0"/>
              </a:rPr>
              <a:t> </a:t>
            </a:r>
            <a:r>
              <a:rPr lang="tr-TR" sz="3600" b="1" dirty="0">
                <a:solidFill>
                  <a:srgbClr val="003399"/>
                </a:solidFill>
                <a:latin typeface="Comic Sans MS" pitchFamily="66" charset="0"/>
              </a:rPr>
              <a:t>itibariyle tahmini 18 adet öğretim üyesi Doçent kadrosuna atanmayı beklemektedir.</a:t>
            </a:r>
          </a:p>
          <a:p>
            <a:pPr algn="just"/>
            <a:endParaRPr lang="tr-TR" b="1" dirty="0" smtClean="0">
              <a:solidFill>
                <a:srgbClr val="003399"/>
              </a:solidFill>
              <a:latin typeface="Comic Sans MS" pitchFamily="66" charset="0"/>
            </a:endParaRPr>
          </a:p>
          <a:p>
            <a:pPr algn="just"/>
            <a:endParaRPr lang="tr-TR" b="1" dirty="0" smtClean="0">
              <a:solidFill>
                <a:srgbClr val="003399"/>
              </a:solidFill>
              <a:latin typeface="Comic Sans MS" pitchFamily="66" charset="0"/>
            </a:endParaRPr>
          </a:p>
          <a:p>
            <a:pPr algn="just"/>
            <a:endParaRPr lang="tr-TR" b="1" dirty="0">
              <a:solidFill>
                <a:srgbClr val="003399"/>
              </a:solidFill>
              <a:latin typeface="Comic Sans MS" pitchFamily="66" charset="0"/>
            </a:endParaRPr>
          </a:p>
          <a:p>
            <a:pPr algn="just"/>
            <a:endParaRPr lang="tr-TR" b="1" dirty="0" smtClean="0">
              <a:solidFill>
                <a:srgbClr val="003399"/>
              </a:solidFill>
              <a:latin typeface="Comic Sans MS" pitchFamily="66" charset="0"/>
            </a:endParaRPr>
          </a:p>
        </p:txBody>
      </p:sp>
    </p:spTree>
    <p:extLst>
      <p:ext uri="{BB962C8B-B14F-4D97-AF65-F5344CB8AC3E}">
        <p14:creationId xmlns:p14="http://schemas.microsoft.com/office/powerpoint/2010/main" val="1334746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90303427"/>
              </p:ext>
            </p:extLst>
          </p:nvPr>
        </p:nvGraphicFramePr>
        <p:xfrm>
          <a:off x="395536" y="116533"/>
          <a:ext cx="8568951" cy="6815913"/>
        </p:xfrm>
        <a:graphic>
          <a:graphicData uri="http://schemas.openxmlformats.org/drawingml/2006/table">
            <a:tbl>
              <a:tblPr firstRow="1" firstCol="1" bandRow="1"/>
              <a:tblGrid>
                <a:gridCol w="5452969">
                  <a:extLst>
                    <a:ext uri="{9D8B030D-6E8A-4147-A177-3AD203B41FA5}">
                      <a16:colId xmlns:a16="http://schemas.microsoft.com/office/drawing/2014/main" val="3612771751"/>
                    </a:ext>
                  </a:extLst>
                </a:gridCol>
                <a:gridCol w="1557990">
                  <a:extLst>
                    <a:ext uri="{9D8B030D-6E8A-4147-A177-3AD203B41FA5}">
                      <a16:colId xmlns:a16="http://schemas.microsoft.com/office/drawing/2014/main" val="111811773"/>
                    </a:ext>
                  </a:extLst>
                </a:gridCol>
                <a:gridCol w="1557992">
                  <a:extLst>
                    <a:ext uri="{9D8B030D-6E8A-4147-A177-3AD203B41FA5}">
                      <a16:colId xmlns:a16="http://schemas.microsoft.com/office/drawing/2014/main" val="2953847333"/>
                    </a:ext>
                  </a:extLst>
                </a:gridCol>
              </a:tblGrid>
              <a:tr h="412104">
                <a:tc gridSpan="3">
                  <a:txBody>
                    <a:bodyPr/>
                    <a:lstStyle/>
                    <a:p>
                      <a:pPr algn="ctr">
                        <a:lnSpc>
                          <a:spcPct val="107000"/>
                        </a:lnSpc>
                        <a:spcAft>
                          <a:spcPts val="0"/>
                        </a:spcAft>
                      </a:pPr>
                      <a:endParaRPr lang="tr-TR" sz="1200" b="1"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tr-TR" sz="1400" b="1"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İDARİ PERSONEL</a:t>
                      </a:r>
                      <a:r>
                        <a:rPr lang="tr-TR" sz="1400" b="1" baseline="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r>
                        <a:rPr lang="tr-TR" sz="1400" b="1"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MERKEZ TEŞKİLATI</a:t>
                      </a:r>
                      <a:endParaRPr lang="tr-TR" sz="1400" b="1"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919777339"/>
                  </a:ext>
                </a:extLst>
              </a:tr>
              <a:tr h="443766">
                <a:tc>
                  <a:txBody>
                    <a:bodyPr/>
                    <a:lstStyle/>
                    <a:p>
                      <a:pPr algn="ctr">
                        <a:lnSpc>
                          <a:spcPct val="107000"/>
                        </a:lnSpc>
                        <a:spcAft>
                          <a:spcPts val="0"/>
                        </a:spcAft>
                      </a:pPr>
                      <a:endParaRPr lang="tr-TR" sz="14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tr-TR" sz="14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UNVAN</a:t>
                      </a:r>
                      <a:endPar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tr-TR" sz="14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tr-TR" sz="14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SINIFI</a:t>
                      </a:r>
                      <a:endPar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KADRO</a:t>
                      </a:r>
                      <a:b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b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ADEDİ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6502779"/>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GENEL SEKRETER YARDIMCISI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721868"/>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HUKUK MÜŞAVİRİ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6749301"/>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STRATEJİ GELİŞTİRME DAİRE BAŞKANI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0636826"/>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PERSONEL DAİRE BAŞKANI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1956172"/>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BİLGİ İŞLEM DAİRE BAŞKANI </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8024226"/>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İDARİ VE MALİ İŞLER DAİRE BAŞKANI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7354855"/>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KÜTÜPHANE VE DOK. DAİRE BAŞKANI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0788451"/>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ÖĞRENCİ İŞLERİ DAİRE BAŞKANI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105348"/>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SAĞLIK KÜLTÜR VE SPOR DAİRE BAŞKANI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8786861"/>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İÇ DENETÇİ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7699485"/>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ÜNİVERSİTE HASTANELERİ BAŞMÜDÜRÜ</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761489"/>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HASTANE MÜDÜRÜ</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706527"/>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HASTANE MÜDÜR YARDIMCISI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5528375"/>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FAKÜLTE SEKRETERİ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16</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1628808"/>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YÜKSEKOKUL SEKRETERİ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18</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3474930"/>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ENSTİTÜ SEKRETERİ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1376040"/>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ŞUBE MÜDÜRÜ</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26</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1057566"/>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ÖĞRETMEN</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EÖH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7109368"/>
                  </a:ext>
                </a:extLst>
              </a:tr>
              <a:tr h="221883">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AVUKAT</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8114190"/>
                  </a:ext>
                </a:extLst>
              </a:tr>
              <a:tr h="221883">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İMAM</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3997428"/>
                  </a:ext>
                </a:extLst>
              </a:tr>
              <a:tr h="221883">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MALİ HİZMETLER UZMANI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8</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0764762"/>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SİVİL SAVUNMA UZMANI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5148031"/>
                  </a:ext>
                </a:extLst>
              </a:tr>
              <a:tr h="221883">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MALİ HİZMETLER UZMAN YARDIMCISI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8509833"/>
                  </a:ext>
                </a:extLst>
              </a:tr>
              <a:tr h="221883">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KÜTÜPHANECİ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6846772"/>
                  </a:ext>
                </a:extLst>
              </a:tr>
              <a:tr h="221883">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SOSYAL ÇALIŞMACI</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7239789"/>
                  </a:ext>
                </a:extLst>
              </a:tr>
              <a:tr h="221883">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ARAŞTIRMACI (Ö)</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4071" marR="54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544192"/>
                  </a:ext>
                </a:extLst>
              </a:tr>
            </a:tbl>
          </a:graphicData>
        </a:graphic>
      </p:graphicFrame>
    </p:spTree>
    <p:extLst>
      <p:ext uri="{BB962C8B-B14F-4D97-AF65-F5344CB8AC3E}">
        <p14:creationId xmlns:p14="http://schemas.microsoft.com/office/powerpoint/2010/main" val="542950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508CE440-6B1E-4AF8-9B3E-42C0C32C4E67}" type="slidenum">
              <a:rPr lang="tr-TR" smtClean="0"/>
              <a:pPr>
                <a:defRPr/>
              </a:pPr>
              <a:t>17</a:t>
            </a:fld>
            <a:endParaRPr lang="tr-TR"/>
          </a:p>
        </p:txBody>
      </p:sp>
      <p:graphicFrame>
        <p:nvGraphicFramePr>
          <p:cNvPr id="4" name="Tablo 3"/>
          <p:cNvGraphicFramePr>
            <a:graphicFrameLocks noGrp="1"/>
          </p:cNvGraphicFramePr>
          <p:nvPr>
            <p:extLst>
              <p:ext uri="{D42A27DB-BD31-4B8C-83A1-F6EECF244321}">
                <p14:modId xmlns:p14="http://schemas.microsoft.com/office/powerpoint/2010/main" val="2199781732"/>
              </p:ext>
            </p:extLst>
          </p:nvPr>
        </p:nvGraphicFramePr>
        <p:xfrm>
          <a:off x="539552" y="116540"/>
          <a:ext cx="8136904" cy="3049596"/>
        </p:xfrm>
        <a:graphic>
          <a:graphicData uri="http://schemas.openxmlformats.org/drawingml/2006/table">
            <a:tbl>
              <a:tblPr firstRow="1" firstCol="1" bandRow="1"/>
              <a:tblGrid>
                <a:gridCol w="5688632">
                  <a:extLst>
                    <a:ext uri="{9D8B030D-6E8A-4147-A177-3AD203B41FA5}">
                      <a16:colId xmlns:a16="http://schemas.microsoft.com/office/drawing/2014/main" val="2862348952"/>
                    </a:ext>
                  </a:extLst>
                </a:gridCol>
                <a:gridCol w="1224136">
                  <a:extLst>
                    <a:ext uri="{9D8B030D-6E8A-4147-A177-3AD203B41FA5}">
                      <a16:colId xmlns:a16="http://schemas.microsoft.com/office/drawing/2014/main" val="940035361"/>
                    </a:ext>
                  </a:extLst>
                </a:gridCol>
                <a:gridCol w="1224136">
                  <a:extLst>
                    <a:ext uri="{9D8B030D-6E8A-4147-A177-3AD203B41FA5}">
                      <a16:colId xmlns:a16="http://schemas.microsoft.com/office/drawing/2014/main" val="3754915934"/>
                    </a:ext>
                  </a:extLst>
                </a:gridCol>
              </a:tblGrid>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ŞEF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6773960"/>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PROGRAMCI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4740238"/>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ANTRENÖR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9353081"/>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ŞEF (ÖZELLEŞTİRME)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3755390"/>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AYNİYAT SAYMANI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977357"/>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MEMUR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94807"/>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MEMUR (Ş)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7140951"/>
                  </a:ext>
                </a:extLst>
              </a:tr>
              <a:tr h="277236">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KORUMA VE GÜVENLİK GÖREVLİSİ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81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7022904"/>
                  </a:ext>
                </a:extLst>
              </a:tr>
              <a:tr h="277236">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VEZNEDAR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7670744"/>
                  </a:ext>
                </a:extLst>
              </a:tr>
              <a:tr h="277236">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BİLGİSAYAR İŞLETMENİ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364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6664480"/>
                  </a:ext>
                </a:extLst>
              </a:tr>
              <a:tr h="277236">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VERİ HAZIRLAMA VE KONTROL İŞLETMENİ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1856931"/>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973362152"/>
              </p:ext>
            </p:extLst>
          </p:nvPr>
        </p:nvGraphicFramePr>
        <p:xfrm>
          <a:off x="539552" y="3140968"/>
          <a:ext cx="8208912" cy="2166669"/>
        </p:xfrm>
        <a:graphic>
          <a:graphicData uri="http://schemas.openxmlformats.org/drawingml/2006/table">
            <a:tbl>
              <a:tblPr firstRow="1" firstCol="1" bandRow="1"/>
              <a:tblGrid>
                <a:gridCol w="5760640">
                  <a:extLst>
                    <a:ext uri="{9D8B030D-6E8A-4147-A177-3AD203B41FA5}">
                      <a16:colId xmlns:a16="http://schemas.microsoft.com/office/drawing/2014/main" val="2352935942"/>
                    </a:ext>
                  </a:extLst>
                </a:gridCol>
                <a:gridCol w="1224136">
                  <a:extLst>
                    <a:ext uri="{9D8B030D-6E8A-4147-A177-3AD203B41FA5}">
                      <a16:colId xmlns:a16="http://schemas.microsoft.com/office/drawing/2014/main" val="2594024737"/>
                    </a:ext>
                  </a:extLst>
                </a:gridCol>
                <a:gridCol w="1224136">
                  <a:extLst>
                    <a:ext uri="{9D8B030D-6E8A-4147-A177-3AD203B41FA5}">
                      <a16:colId xmlns:a16="http://schemas.microsoft.com/office/drawing/2014/main" val="1732697051"/>
                    </a:ext>
                  </a:extLst>
                </a:gridCol>
              </a:tblGrid>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ŞOFÖR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GİH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2454983"/>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UZMAN TABİP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3589127"/>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TABİP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894245"/>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DİŞ TABİBİ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1665426"/>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BİYOLOG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4010468"/>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PSİKOLOG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7869359"/>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FİZYOTERAPİST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121402"/>
                  </a:ext>
                </a:extLst>
              </a:tr>
              <a:tr h="240741">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ECZACI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1726758"/>
                  </a:ext>
                </a:extLst>
              </a:tr>
              <a:tr h="240741">
                <a:tc>
                  <a:txBody>
                    <a:bodyPr/>
                    <a:lstStyle/>
                    <a:p>
                      <a:pPr>
                        <a:lnSpc>
                          <a:spcPct val="107000"/>
                        </a:lnSpc>
                        <a:spcAft>
                          <a:spcPts val="0"/>
                        </a:spcAft>
                      </a:pPr>
                      <a:r>
                        <a:rPr lang="tr-TR" sz="14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DİYETİSYEN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2132423"/>
                  </a:ext>
                </a:extLst>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1012200"/>
              </p:ext>
            </p:extLst>
          </p:nvPr>
        </p:nvGraphicFramePr>
        <p:xfrm>
          <a:off x="539552" y="5301208"/>
          <a:ext cx="8136904" cy="456566"/>
        </p:xfrm>
        <a:graphic>
          <a:graphicData uri="http://schemas.openxmlformats.org/drawingml/2006/table">
            <a:tbl>
              <a:tblPr firstRow="1" firstCol="1" bandRow="1"/>
              <a:tblGrid>
                <a:gridCol w="5688632">
                  <a:extLst>
                    <a:ext uri="{9D8B030D-6E8A-4147-A177-3AD203B41FA5}">
                      <a16:colId xmlns:a16="http://schemas.microsoft.com/office/drawing/2014/main" val="1465065338"/>
                    </a:ext>
                  </a:extLst>
                </a:gridCol>
                <a:gridCol w="1224136">
                  <a:extLst>
                    <a:ext uri="{9D8B030D-6E8A-4147-A177-3AD203B41FA5}">
                      <a16:colId xmlns:a16="http://schemas.microsoft.com/office/drawing/2014/main" val="5623960"/>
                    </a:ext>
                  </a:extLst>
                </a:gridCol>
                <a:gridCol w="1224136">
                  <a:extLst>
                    <a:ext uri="{9D8B030D-6E8A-4147-A177-3AD203B41FA5}">
                      <a16:colId xmlns:a16="http://schemas.microsoft.com/office/drawing/2014/main" val="2410343147"/>
                    </a:ext>
                  </a:extLst>
                </a:gridCol>
              </a:tblGrid>
              <a:tr h="189468">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HEMŞİRE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135744"/>
                  </a:ext>
                </a:extLst>
              </a:tr>
              <a:tr h="181084">
                <a:tc>
                  <a:txBody>
                    <a:bodyPr/>
                    <a:lstStyle/>
                    <a:p>
                      <a:pP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EBE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8356026"/>
                  </a:ext>
                </a:extLst>
              </a:tr>
            </a:tbl>
          </a:graphicData>
        </a:graphic>
      </p:graphicFrame>
    </p:spTree>
    <p:extLst>
      <p:ext uri="{BB962C8B-B14F-4D97-AF65-F5344CB8AC3E}">
        <p14:creationId xmlns:p14="http://schemas.microsoft.com/office/powerpoint/2010/main" val="4114791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508CE440-6B1E-4AF8-9B3E-42C0C32C4E67}" type="slidenum">
              <a:rPr lang="tr-TR" smtClean="0"/>
              <a:pPr>
                <a:defRPr/>
              </a:pPr>
              <a:t>18</a:t>
            </a:fld>
            <a:endParaRPr lang="tr-TR"/>
          </a:p>
        </p:txBody>
      </p:sp>
      <p:graphicFrame>
        <p:nvGraphicFramePr>
          <p:cNvPr id="3" name="Tablo 2"/>
          <p:cNvGraphicFramePr>
            <a:graphicFrameLocks noGrp="1"/>
          </p:cNvGraphicFramePr>
          <p:nvPr>
            <p:extLst>
              <p:ext uri="{D42A27DB-BD31-4B8C-83A1-F6EECF244321}">
                <p14:modId xmlns:p14="http://schemas.microsoft.com/office/powerpoint/2010/main" val="2192410060"/>
              </p:ext>
            </p:extLst>
          </p:nvPr>
        </p:nvGraphicFramePr>
        <p:xfrm>
          <a:off x="683568" y="116632"/>
          <a:ext cx="7848872" cy="6048756"/>
        </p:xfrm>
        <a:graphic>
          <a:graphicData uri="http://schemas.openxmlformats.org/drawingml/2006/table">
            <a:tbl>
              <a:tblPr firstRow="1" firstCol="1" bandRow="1"/>
              <a:tblGrid>
                <a:gridCol w="5358398">
                  <a:extLst>
                    <a:ext uri="{9D8B030D-6E8A-4147-A177-3AD203B41FA5}">
                      <a16:colId xmlns:a16="http://schemas.microsoft.com/office/drawing/2014/main" val="3018208337"/>
                    </a:ext>
                  </a:extLst>
                </a:gridCol>
                <a:gridCol w="1132034">
                  <a:extLst>
                    <a:ext uri="{9D8B030D-6E8A-4147-A177-3AD203B41FA5}">
                      <a16:colId xmlns:a16="http://schemas.microsoft.com/office/drawing/2014/main" val="127061681"/>
                    </a:ext>
                  </a:extLst>
                </a:gridCol>
                <a:gridCol w="1358440">
                  <a:extLst>
                    <a:ext uri="{9D8B030D-6E8A-4147-A177-3AD203B41FA5}">
                      <a16:colId xmlns:a16="http://schemas.microsoft.com/office/drawing/2014/main" val="1850834380"/>
                    </a:ext>
                  </a:extLst>
                </a:gridCol>
              </a:tblGrid>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SAĞLIK MEMURU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0181160"/>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SAĞLIK TEKNİKERİ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406541"/>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SAĞLIK TEKNİSYENİ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4303964"/>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LABORANT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5784838"/>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MÜHENDİS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7521240"/>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MİMAR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7715131"/>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KİMYAGER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7924714"/>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FİZİKÇİ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3812792"/>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TEKNİKER(ÖZELLEŞTİRME)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1417182"/>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TEKNİKER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6777692"/>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TEKNİSYEN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3814865"/>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TEKNİSYEN(ÖZELLEŞTİRME)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6985298"/>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TEKNİSYEN YARDIMCISI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7055024"/>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HİZMETLİ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7620164"/>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HİZMETLİ (Ş)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6436384"/>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HASTABAKICI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7744935"/>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AŞÇI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6686935"/>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KALORİFERCİ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4261528"/>
                  </a:ext>
                </a:extLst>
              </a:tr>
              <a:tr h="288036">
                <a:tc>
                  <a:txBody>
                    <a:bodyPr/>
                    <a:lstStyle/>
                    <a:p>
                      <a:pP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BEKÇİ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0565495"/>
                  </a:ext>
                </a:extLst>
              </a:tr>
              <a:tr h="288036">
                <a:tc>
                  <a:txBody>
                    <a:bodyPr/>
                    <a:lstStyle/>
                    <a:p>
                      <a:pP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GASSAL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2708254"/>
                  </a:ext>
                </a:extLst>
              </a:tr>
              <a:tr h="288036">
                <a:tc gridSpan="2">
                  <a:txBody>
                    <a:bodyPr/>
                    <a:lstStyle/>
                    <a:p>
                      <a:pPr algn="r">
                        <a:lnSpc>
                          <a:spcPct val="107000"/>
                        </a:lnSpc>
                        <a:spcAft>
                          <a:spcPts val="0"/>
                        </a:spcAft>
                      </a:pPr>
                      <a:r>
                        <a:rPr lang="tr-TR" sz="16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TOPLAM</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1464</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3186846"/>
                  </a:ext>
                </a:extLst>
              </a:tr>
            </a:tbl>
          </a:graphicData>
        </a:graphic>
      </p:graphicFrame>
    </p:spTree>
    <p:extLst>
      <p:ext uri="{BB962C8B-B14F-4D97-AF65-F5344CB8AC3E}">
        <p14:creationId xmlns:p14="http://schemas.microsoft.com/office/powerpoint/2010/main" val="3635340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508CE440-6B1E-4AF8-9B3E-42C0C32C4E67}" type="slidenum">
              <a:rPr lang="tr-TR" smtClean="0"/>
              <a:pPr>
                <a:defRPr/>
              </a:pPr>
              <a:t>19</a:t>
            </a:fld>
            <a:endParaRPr lang="tr-TR"/>
          </a:p>
        </p:txBody>
      </p:sp>
      <p:graphicFrame>
        <p:nvGraphicFramePr>
          <p:cNvPr id="3" name="Tablo 2"/>
          <p:cNvGraphicFramePr>
            <a:graphicFrameLocks noGrp="1"/>
          </p:cNvGraphicFramePr>
          <p:nvPr>
            <p:extLst>
              <p:ext uri="{D42A27DB-BD31-4B8C-83A1-F6EECF244321}">
                <p14:modId xmlns:p14="http://schemas.microsoft.com/office/powerpoint/2010/main" val="2753848564"/>
              </p:ext>
            </p:extLst>
          </p:nvPr>
        </p:nvGraphicFramePr>
        <p:xfrm>
          <a:off x="1043512" y="260644"/>
          <a:ext cx="7128989" cy="5984579"/>
        </p:xfrm>
        <a:graphic>
          <a:graphicData uri="http://schemas.openxmlformats.org/drawingml/2006/table">
            <a:tbl>
              <a:tblPr firstRow="1" firstCol="1" bandRow="1"/>
              <a:tblGrid>
                <a:gridCol w="4608640">
                  <a:extLst>
                    <a:ext uri="{9D8B030D-6E8A-4147-A177-3AD203B41FA5}">
                      <a16:colId xmlns:a16="http://schemas.microsoft.com/office/drawing/2014/main" val="2072385591"/>
                    </a:ext>
                  </a:extLst>
                </a:gridCol>
                <a:gridCol w="1224170">
                  <a:extLst>
                    <a:ext uri="{9D8B030D-6E8A-4147-A177-3AD203B41FA5}">
                      <a16:colId xmlns:a16="http://schemas.microsoft.com/office/drawing/2014/main" val="3553614330"/>
                    </a:ext>
                  </a:extLst>
                </a:gridCol>
                <a:gridCol w="1296179">
                  <a:extLst>
                    <a:ext uri="{9D8B030D-6E8A-4147-A177-3AD203B41FA5}">
                      <a16:colId xmlns:a16="http://schemas.microsoft.com/office/drawing/2014/main" val="1679902532"/>
                    </a:ext>
                  </a:extLst>
                </a:gridCol>
              </a:tblGrid>
              <a:tr h="412298">
                <a:tc gridSpan="3">
                  <a:txBody>
                    <a:bodyPr/>
                    <a:lstStyle/>
                    <a:p>
                      <a:pPr algn="ctr">
                        <a:lnSpc>
                          <a:spcPct val="107000"/>
                        </a:lnSpc>
                        <a:spcAft>
                          <a:spcPts val="0"/>
                        </a:spcAft>
                      </a:pPr>
                      <a:r>
                        <a:rPr lang="tr-TR" sz="1400" b="1"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İDARİ PERSONEL</a:t>
                      </a:r>
                      <a:r>
                        <a:rPr lang="tr-TR" sz="1400" b="1" baseline="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r>
                        <a:rPr lang="tr-TR" sz="1400" b="1"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DÖNER SERMAY</a:t>
                      </a:r>
                      <a:r>
                        <a:rPr lang="tr-TR" sz="1400" b="1" baseline="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E TEŞKİLATI</a:t>
                      </a:r>
                      <a:endParaRPr lang="tr-TR" sz="1400" b="1"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450470093"/>
                  </a:ext>
                </a:extLst>
              </a:tr>
              <a:tr h="506571">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UNVAN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SINIFI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ADEDİ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9881118"/>
                  </a:ext>
                </a:extLst>
              </a:tr>
              <a:tr h="506571">
                <a:tc>
                  <a:txBody>
                    <a:bodyPr/>
                    <a:lstStyle/>
                    <a:p>
                      <a:pP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TABİP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1038751"/>
                  </a:ext>
                </a:extLst>
              </a:tr>
              <a:tr h="506571">
                <a:tc>
                  <a:txBody>
                    <a:bodyPr/>
                    <a:lstStyle/>
                    <a:p>
                      <a:pP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HEMŞİRE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917237"/>
                  </a:ext>
                </a:extLst>
              </a:tr>
              <a:tr h="506571">
                <a:tc>
                  <a:txBody>
                    <a:bodyPr/>
                    <a:lstStyle/>
                    <a:p>
                      <a:pP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EBE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6855648"/>
                  </a:ext>
                </a:extLst>
              </a:tr>
              <a:tr h="506571">
                <a:tc>
                  <a:txBody>
                    <a:bodyPr/>
                    <a:lstStyle/>
                    <a:p>
                      <a:pP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SAĞLIK MEMURU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7751841"/>
                  </a:ext>
                </a:extLst>
              </a:tr>
              <a:tr h="506571">
                <a:tc>
                  <a:txBody>
                    <a:bodyPr/>
                    <a:lstStyle/>
                    <a:p>
                      <a:pP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SAĞLIK TEKNİKERİ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5417284"/>
                  </a:ext>
                </a:extLst>
              </a:tr>
              <a:tr h="506571">
                <a:tc>
                  <a:txBody>
                    <a:bodyPr/>
                    <a:lstStyle/>
                    <a:p>
                      <a:pP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LABORANT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5917216"/>
                  </a:ext>
                </a:extLst>
              </a:tr>
              <a:tr h="506571">
                <a:tc>
                  <a:txBody>
                    <a:bodyPr/>
                    <a:lstStyle/>
                    <a:p>
                      <a:pP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TEKNİKER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665240"/>
                  </a:ext>
                </a:extLst>
              </a:tr>
              <a:tr h="506571">
                <a:tc>
                  <a:txBody>
                    <a:bodyPr/>
                    <a:lstStyle/>
                    <a:p>
                      <a:pP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TEKNİSYEN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3948274"/>
                  </a:ext>
                </a:extLst>
              </a:tr>
              <a:tr h="506571">
                <a:tc>
                  <a:txBody>
                    <a:bodyPr/>
                    <a:lstStyle/>
                    <a:p>
                      <a:pP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HİZMETLİ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YH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7120075"/>
                  </a:ext>
                </a:extLst>
              </a:tr>
              <a:tr h="506571">
                <a:tc gridSpan="2">
                  <a:txBody>
                    <a:bodyPr/>
                    <a:lstStyle/>
                    <a:p>
                      <a:pPr algn="r">
                        <a:lnSpc>
                          <a:spcPct val="107000"/>
                        </a:lnSpc>
                        <a:spcAft>
                          <a:spcPts val="0"/>
                        </a:spcAft>
                      </a:pPr>
                      <a:r>
                        <a:rPr lang="tr-TR" sz="18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TOPLAM</a:t>
                      </a:r>
                      <a:endPar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108</a:t>
                      </a:r>
                      <a:endParaRPr lang="tr-TR" sz="18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5821801"/>
                  </a:ext>
                </a:extLst>
              </a:tr>
            </a:tbl>
          </a:graphicData>
        </a:graphic>
      </p:graphicFrame>
    </p:spTree>
    <p:extLst>
      <p:ext uri="{BB962C8B-B14F-4D97-AF65-F5344CB8AC3E}">
        <p14:creationId xmlns:p14="http://schemas.microsoft.com/office/powerpoint/2010/main" val="3881058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a:t>
            </a:fld>
            <a:endParaRPr lang="en-US"/>
          </a:p>
        </p:txBody>
      </p:sp>
      <p:sp>
        <p:nvSpPr>
          <p:cNvPr id="6" name="Rectangle 16"/>
          <p:cNvSpPr>
            <a:spLocks noChangeArrowheads="1"/>
          </p:cNvSpPr>
          <p:nvPr/>
        </p:nvSpPr>
        <p:spPr bwMode="auto">
          <a:xfrm>
            <a:off x="1619673" y="29200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cxnSp>
        <p:nvCxnSpPr>
          <p:cNvPr id="2062" name="_s2062"/>
          <p:cNvCxnSpPr>
            <a:cxnSpLocks noChangeShapeType="1"/>
            <a:stCxn id="15" idx="4"/>
            <a:endCxn id="9" idx="3"/>
          </p:cNvCxnSpPr>
          <p:nvPr/>
        </p:nvCxnSpPr>
        <p:spPr bwMode="auto">
          <a:xfrm flipV="1">
            <a:off x="4127897" y="2101225"/>
            <a:ext cx="563824" cy="3580367"/>
          </a:xfrm>
          <a:prstGeom prst="bentConnector2">
            <a:avLst/>
          </a:prstGeom>
          <a:noFill/>
          <a:ln w="28575">
            <a:solidFill>
              <a:srgbClr val="CCCC99"/>
            </a:solidFill>
            <a:miter lim="800000"/>
            <a:headEnd/>
            <a:tailEnd/>
          </a:ln>
          <a:extLst>
            <a:ext uri="{909E8E84-426E-40DD-AFC4-6F175D3DCCD1}">
              <a14:hiddenFill xmlns:a14="http://schemas.microsoft.com/office/drawing/2010/main">
                <a:noFill/>
              </a14:hiddenFill>
            </a:ext>
          </a:extLst>
        </p:spPr>
      </p:cxnSp>
      <p:cxnSp>
        <p:nvCxnSpPr>
          <p:cNvPr id="2060" name="_s2060"/>
          <p:cNvCxnSpPr>
            <a:cxnSpLocks noChangeShapeType="1"/>
            <a:stCxn id="13" idx="2"/>
            <a:endCxn id="9" idx="3"/>
          </p:cNvCxnSpPr>
          <p:nvPr/>
        </p:nvCxnSpPr>
        <p:spPr bwMode="auto">
          <a:xfrm rot="10800000">
            <a:off x="4691724" y="2101223"/>
            <a:ext cx="643547" cy="2392158"/>
          </a:xfrm>
          <a:prstGeom prst="bentConnector2">
            <a:avLst/>
          </a:prstGeom>
          <a:noFill/>
          <a:ln w="28575">
            <a:solidFill>
              <a:srgbClr val="CCCC99"/>
            </a:solidFill>
            <a:miter lim="800000"/>
            <a:headEnd/>
            <a:tailEnd/>
          </a:ln>
          <a:extLst>
            <a:ext uri="{909E8E84-426E-40DD-AFC4-6F175D3DCCD1}">
              <a14:hiddenFill xmlns:a14="http://schemas.microsoft.com/office/drawing/2010/main">
                <a:noFill/>
              </a14:hiddenFill>
            </a:ext>
          </a:extLst>
        </p:spPr>
      </p:cxnSp>
      <p:cxnSp>
        <p:nvCxnSpPr>
          <p:cNvPr id="2059" name="_s2059"/>
          <p:cNvCxnSpPr>
            <a:cxnSpLocks noChangeShapeType="1"/>
            <a:stCxn id="12" idx="4"/>
            <a:endCxn id="9" idx="3"/>
          </p:cNvCxnSpPr>
          <p:nvPr/>
        </p:nvCxnSpPr>
        <p:spPr bwMode="auto">
          <a:xfrm flipV="1">
            <a:off x="4127897" y="2101223"/>
            <a:ext cx="563824" cy="2392158"/>
          </a:xfrm>
          <a:prstGeom prst="bentConnector2">
            <a:avLst/>
          </a:prstGeom>
          <a:noFill/>
          <a:ln w="28575">
            <a:solidFill>
              <a:srgbClr val="CCCC99"/>
            </a:solidFill>
            <a:miter lim="800000"/>
            <a:headEnd/>
            <a:tailEnd/>
          </a:ln>
          <a:extLst>
            <a:ext uri="{909E8E84-426E-40DD-AFC4-6F175D3DCCD1}">
              <a14:hiddenFill xmlns:a14="http://schemas.microsoft.com/office/drawing/2010/main">
                <a:noFill/>
              </a14:hiddenFill>
            </a:ext>
          </a:extLst>
        </p:spPr>
      </p:cxnSp>
      <p:cxnSp>
        <p:nvCxnSpPr>
          <p:cNvPr id="2057" name="_s2057"/>
          <p:cNvCxnSpPr>
            <a:cxnSpLocks noChangeShapeType="1"/>
          </p:cNvCxnSpPr>
          <p:nvPr/>
        </p:nvCxnSpPr>
        <p:spPr bwMode="auto">
          <a:xfrm flipV="1">
            <a:off x="4139541" y="3305173"/>
            <a:ext cx="594794" cy="170"/>
          </a:xfrm>
          <a:prstGeom prst="bentConnector3">
            <a:avLst>
              <a:gd name="adj1" fmla="val 50000"/>
            </a:avLst>
          </a:prstGeom>
          <a:noFill/>
          <a:ln w="28575">
            <a:solidFill>
              <a:srgbClr val="CCCC99"/>
            </a:solidFill>
            <a:miter lim="800000"/>
            <a:headEnd/>
            <a:tailEnd/>
          </a:ln>
          <a:extLst>
            <a:ext uri="{909E8E84-426E-40DD-AFC4-6F175D3DCCD1}">
              <a14:hiddenFill xmlns:a14="http://schemas.microsoft.com/office/drawing/2010/main">
                <a:noFill/>
              </a14:hiddenFill>
            </a:ext>
          </a:extLst>
        </p:spPr>
      </p:cxnSp>
      <p:cxnSp>
        <p:nvCxnSpPr>
          <p:cNvPr id="2058" name="_s2058"/>
          <p:cNvCxnSpPr>
            <a:cxnSpLocks noChangeShapeType="1"/>
            <a:stCxn id="11" idx="2"/>
          </p:cNvCxnSpPr>
          <p:nvPr/>
        </p:nvCxnSpPr>
        <p:spPr bwMode="auto">
          <a:xfrm rot="10800000" flipV="1">
            <a:off x="4691724" y="3305173"/>
            <a:ext cx="643547" cy="1"/>
          </a:xfrm>
          <a:prstGeom prst="bentConnector3">
            <a:avLst>
              <a:gd name="adj1" fmla="val 50000"/>
            </a:avLst>
          </a:prstGeom>
          <a:noFill/>
          <a:ln w="28575">
            <a:solidFill>
              <a:srgbClr val="CCCC99"/>
            </a:solidFill>
            <a:miter lim="800000"/>
            <a:headEnd/>
            <a:tailEnd/>
          </a:ln>
          <a:extLst>
            <a:ext uri="{909E8E84-426E-40DD-AFC4-6F175D3DCCD1}">
              <a14:hiddenFill xmlns:a14="http://schemas.microsoft.com/office/drawing/2010/main">
                <a:noFill/>
              </a14:hiddenFill>
            </a:ext>
          </a:extLst>
        </p:spPr>
      </p:cxnSp>
      <p:sp>
        <p:nvSpPr>
          <p:cNvPr id="9" name="_s2056"/>
          <p:cNvSpPr>
            <a:spLocks noChangeArrowheads="1"/>
          </p:cNvSpPr>
          <p:nvPr/>
        </p:nvSpPr>
        <p:spPr bwMode="auto">
          <a:xfrm>
            <a:off x="3052653" y="1309446"/>
            <a:ext cx="3363364" cy="791779"/>
          </a:xfrm>
          <a:prstGeom prst="cube">
            <a:avLst>
              <a:gd name="adj" fmla="val 10764"/>
            </a:avLst>
          </a:prstGeom>
          <a:gradFill rotWithShape="0">
            <a:gsLst>
              <a:gs pos="0">
                <a:srgbClr val="97CDCC">
                  <a:alpha val="39999"/>
                </a:srgbClr>
              </a:gs>
              <a:gs pos="100000">
                <a:srgbClr val="FFFFFF"/>
              </a:gs>
            </a:gsLst>
            <a:lin ang="5400000" scaled="1"/>
          </a:gradFill>
          <a:ln w="9525">
            <a:solidFill>
              <a:srgbClr val="97CDCC"/>
            </a:solidFill>
            <a:miter lim="800000"/>
            <a:headEnd/>
            <a:tailEnd/>
          </a:ln>
        </p:spPr>
        <p:txBody>
          <a:bodyPr vert="horz" wrap="square" lIns="0" tIns="0" rIns="0" bIns="0" numCol="1" anchor="ctr" anchorCtr="0" compatLnSpc="1">
            <a:prstTxWarp prst="textNoShape">
              <a:avLst/>
            </a:prstTxWarp>
          </a:bodyPr>
          <a:lstStyle/>
          <a:p>
            <a:pPr algn="ctr" eaLnBrk="0" hangingPunct="0"/>
            <a:r>
              <a:rPr lang="en-GB" altLang="ko-KR" sz="2200" dirty="0" err="1">
                <a:latin typeface="Arial" panose="020B0604020202020204" pitchFamily="34" charset="0"/>
                <a:ea typeface="Times New Roman" panose="02020603050405020304" pitchFamily="18" charset="0"/>
              </a:rPr>
              <a:t>Daire</a:t>
            </a:r>
            <a:r>
              <a:rPr lang="en-GB" altLang="ko-KR" sz="2200" dirty="0">
                <a:latin typeface="Arial" panose="020B0604020202020204" pitchFamily="34" charset="0"/>
                <a:ea typeface="Times New Roman" panose="02020603050405020304" pitchFamily="18" charset="0"/>
              </a:rPr>
              <a:t> </a:t>
            </a:r>
            <a:r>
              <a:rPr lang="en-GB" altLang="ko-KR" sz="2200" dirty="0" err="1">
                <a:latin typeface="Arial" panose="020B0604020202020204" pitchFamily="34" charset="0"/>
                <a:ea typeface="Times New Roman" panose="02020603050405020304" pitchFamily="18" charset="0"/>
              </a:rPr>
              <a:t>Başkanı</a:t>
            </a:r>
            <a:endParaRPr lang="en-GB" altLang="ko-KR" sz="600" dirty="0">
              <a:latin typeface="Arial" panose="020B0604020202020204" pitchFamily="34" charset="0"/>
            </a:endParaRPr>
          </a:p>
          <a:p>
            <a:pPr eaLnBrk="0" hangingPunct="0"/>
            <a:endParaRPr lang="en-GB" altLang="ko-KR" dirty="0">
              <a:latin typeface="Arial" panose="020B0604020202020204" pitchFamily="34" charset="0"/>
            </a:endParaRPr>
          </a:p>
        </p:txBody>
      </p:sp>
      <p:sp>
        <p:nvSpPr>
          <p:cNvPr id="10" name="_s2055"/>
          <p:cNvSpPr>
            <a:spLocks noChangeArrowheads="1"/>
          </p:cNvSpPr>
          <p:nvPr/>
        </p:nvSpPr>
        <p:spPr bwMode="auto">
          <a:xfrm>
            <a:off x="849760" y="2866671"/>
            <a:ext cx="3363364" cy="791779"/>
          </a:xfrm>
          <a:prstGeom prst="cube">
            <a:avLst>
              <a:gd name="adj" fmla="val 10764"/>
            </a:avLst>
          </a:prstGeom>
          <a:gradFill rotWithShape="0">
            <a:gsLst>
              <a:gs pos="0">
                <a:srgbClr val="D6E0E0">
                  <a:alpha val="39999"/>
                </a:srgbClr>
              </a:gs>
              <a:gs pos="100000">
                <a:srgbClr val="FFFFFF"/>
              </a:gs>
            </a:gsLst>
            <a:lin ang="5400000" scaled="1"/>
          </a:gradFill>
          <a:ln w="9525">
            <a:solidFill>
              <a:srgbClr val="D6E0E0"/>
            </a:solidFill>
            <a:miter lim="800000"/>
            <a:headEnd/>
            <a:tailEnd/>
          </a:ln>
        </p:spPr>
        <p:txBody>
          <a:bodyPr vert="horz" wrap="square" lIns="0" tIns="0" rIns="0" bIns="0" numCol="1" anchor="ctr" anchorCtr="0" compatLnSpc="1">
            <a:prstTxWarp prst="textNoShape">
              <a:avLst/>
            </a:prstTxWarp>
          </a:bodyPr>
          <a:lstStyle/>
          <a:p>
            <a:pPr algn="ctr" eaLnBrk="0" hangingPunct="0"/>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Akademik</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Personel</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Şube</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Müdürlüğü</a:t>
            </a:r>
            <a:endParaRPr kumimoji="0" lang="en-GB" altLang="ko-KR" b="0" i="0" u="none" strike="noStrike" cap="none" normalizeH="0" baseline="0" dirty="0" smtClean="0">
              <a:ln>
                <a:noFill/>
              </a:ln>
              <a:solidFill>
                <a:schemeClr val="tx1"/>
              </a:solidFill>
              <a:effectLst/>
              <a:latin typeface="Arial" panose="020B0604020202020204" pitchFamily="34" charset="0"/>
            </a:endParaRPr>
          </a:p>
          <a:p>
            <a:pPr eaLnBrk="0" hangingPunct="0"/>
            <a:endParaRPr lang="en-GB" altLang="ko-KR" dirty="0">
              <a:latin typeface="Arial" panose="020B0604020202020204" pitchFamily="34" charset="0"/>
            </a:endParaRPr>
          </a:p>
        </p:txBody>
      </p:sp>
      <p:sp>
        <p:nvSpPr>
          <p:cNvPr id="11" name="_s2054"/>
          <p:cNvSpPr>
            <a:spLocks noChangeArrowheads="1"/>
          </p:cNvSpPr>
          <p:nvPr/>
        </p:nvSpPr>
        <p:spPr bwMode="auto">
          <a:xfrm>
            <a:off x="5335268" y="2866671"/>
            <a:ext cx="3363364" cy="791779"/>
          </a:xfrm>
          <a:prstGeom prst="cube">
            <a:avLst>
              <a:gd name="adj" fmla="val 10764"/>
            </a:avLst>
          </a:prstGeom>
          <a:gradFill rotWithShape="0">
            <a:gsLst>
              <a:gs pos="0">
                <a:srgbClr val="D6E0E0">
                  <a:alpha val="39999"/>
                </a:srgbClr>
              </a:gs>
              <a:gs pos="100000">
                <a:srgbClr val="FFFFFF"/>
              </a:gs>
            </a:gsLst>
            <a:lin ang="5400000" scaled="1"/>
          </a:gradFill>
          <a:ln w="9525">
            <a:solidFill>
              <a:srgbClr val="D6E0E0"/>
            </a:solidFill>
            <a:miter lim="800000"/>
            <a:headEnd/>
            <a:tailEnd/>
          </a:ln>
        </p:spPr>
        <p:txBody>
          <a:bodyPr vert="horz" wrap="square" lIns="0" tIns="0" rIns="0" bIns="0" numCol="1" anchor="ctr" anchorCtr="0" compatLnSpc="1">
            <a:prstTxWarp prst="textNoShape">
              <a:avLst/>
            </a:prstTxWarp>
          </a:bodyPr>
          <a:lstStyle/>
          <a:p>
            <a:pPr algn="ctr" eaLnBrk="0" hangingPunct="0"/>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İdari</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Personel</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Şube</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Müdürlüğü</a:t>
            </a:r>
            <a:endParaRPr kumimoji="0" lang="en-GB" altLang="ko-KR" b="0" i="0" u="none" strike="noStrike" cap="none" normalizeH="0" baseline="0" dirty="0" smtClean="0">
              <a:ln>
                <a:noFill/>
              </a:ln>
              <a:solidFill>
                <a:schemeClr val="tx1"/>
              </a:solidFill>
              <a:effectLst/>
              <a:latin typeface="Arial" panose="020B0604020202020204" pitchFamily="34" charset="0"/>
            </a:endParaRPr>
          </a:p>
          <a:p>
            <a:pPr eaLnBrk="0" hangingPunct="0"/>
            <a:endParaRPr lang="en-GB" altLang="ko-KR" dirty="0">
              <a:latin typeface="Arial" panose="020B0604020202020204" pitchFamily="34" charset="0"/>
            </a:endParaRPr>
          </a:p>
        </p:txBody>
      </p:sp>
      <p:sp>
        <p:nvSpPr>
          <p:cNvPr id="12" name="_s2053"/>
          <p:cNvSpPr>
            <a:spLocks noChangeArrowheads="1"/>
          </p:cNvSpPr>
          <p:nvPr/>
        </p:nvSpPr>
        <p:spPr bwMode="auto">
          <a:xfrm>
            <a:off x="849760" y="4054880"/>
            <a:ext cx="3363364" cy="791779"/>
          </a:xfrm>
          <a:prstGeom prst="cube">
            <a:avLst>
              <a:gd name="adj" fmla="val 10764"/>
            </a:avLst>
          </a:prstGeom>
          <a:gradFill rotWithShape="0">
            <a:gsLst>
              <a:gs pos="0">
                <a:srgbClr val="D6E0E0">
                  <a:alpha val="39999"/>
                </a:srgbClr>
              </a:gs>
              <a:gs pos="100000">
                <a:srgbClr val="FFFFFF"/>
              </a:gs>
            </a:gsLst>
            <a:lin ang="5400000" scaled="1"/>
          </a:gradFill>
          <a:ln w="9525">
            <a:solidFill>
              <a:srgbClr val="D6E0E0"/>
            </a:solidFill>
            <a:miter lim="800000"/>
            <a:headEnd/>
            <a:tailEnd/>
          </a:ln>
        </p:spPr>
        <p:txBody>
          <a:bodyPr vert="horz" wrap="square" lIns="0" tIns="0" rIns="0" bIns="0" numCol="1" anchor="ctr" anchorCtr="0" compatLnSpc="1">
            <a:prstTxWarp prst="textNoShape">
              <a:avLst/>
            </a:prstTxWarp>
          </a:bodyPr>
          <a:lstStyle/>
          <a:p>
            <a:pPr algn="ctr" eaLnBrk="0" hangingPunct="0"/>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Görevlendirme-Sağlık-İzin</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Şube</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Müdürlüğü</a:t>
            </a:r>
            <a:endParaRPr kumimoji="0" lang="en-GB" altLang="ko-KR" b="0" i="0" u="none" strike="noStrike" cap="none" normalizeH="0" baseline="0" dirty="0" smtClean="0">
              <a:ln>
                <a:noFill/>
              </a:ln>
              <a:solidFill>
                <a:schemeClr val="tx1"/>
              </a:solidFill>
              <a:effectLst/>
              <a:latin typeface="Arial" panose="020B0604020202020204" pitchFamily="34" charset="0"/>
            </a:endParaRPr>
          </a:p>
          <a:p>
            <a:pPr eaLnBrk="0" hangingPunct="0"/>
            <a:endParaRPr lang="en-GB" altLang="ko-KR" dirty="0">
              <a:latin typeface="Arial" panose="020B0604020202020204" pitchFamily="34" charset="0"/>
            </a:endParaRPr>
          </a:p>
        </p:txBody>
      </p:sp>
      <p:sp>
        <p:nvSpPr>
          <p:cNvPr id="13" name="_s2052"/>
          <p:cNvSpPr>
            <a:spLocks noChangeArrowheads="1"/>
          </p:cNvSpPr>
          <p:nvPr/>
        </p:nvSpPr>
        <p:spPr bwMode="auto">
          <a:xfrm>
            <a:off x="5335268" y="4054880"/>
            <a:ext cx="3363364" cy="791779"/>
          </a:xfrm>
          <a:prstGeom prst="cube">
            <a:avLst>
              <a:gd name="adj" fmla="val 10764"/>
            </a:avLst>
          </a:prstGeom>
          <a:gradFill rotWithShape="0">
            <a:gsLst>
              <a:gs pos="0">
                <a:srgbClr val="D6E0E0">
                  <a:alpha val="39999"/>
                </a:srgbClr>
              </a:gs>
              <a:gs pos="100000">
                <a:srgbClr val="FFFFFF"/>
              </a:gs>
            </a:gsLst>
            <a:lin ang="5400000" scaled="1"/>
          </a:gradFill>
          <a:ln w="9525">
            <a:solidFill>
              <a:srgbClr val="D6E0E0"/>
            </a:solidFill>
            <a:miter lim="800000"/>
            <a:headEnd/>
            <a:tailEnd/>
          </a:ln>
        </p:spPr>
        <p:txBody>
          <a:bodyPr vert="horz" wrap="square" lIns="0" tIns="0" rIns="0" bIns="0" numCol="1" anchor="ctr" anchorCtr="0" compatLnSpc="1">
            <a:prstTxWarp prst="textNoShape">
              <a:avLst/>
            </a:prstTxWarp>
          </a:bodyPr>
          <a:lstStyle/>
          <a:p>
            <a:pPr algn="ctr" eaLnBrk="0" hangingPunct="0"/>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Terfi-Emeklilik</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Şube</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Müdürlüğü</a:t>
            </a:r>
            <a:endParaRPr kumimoji="0" lang="en-GB" altLang="ko-KR" b="0" i="0" u="none" strike="noStrike" cap="none" normalizeH="0" baseline="0" dirty="0" smtClean="0">
              <a:ln>
                <a:noFill/>
              </a:ln>
              <a:solidFill>
                <a:schemeClr val="tx1"/>
              </a:solidFill>
              <a:effectLst/>
              <a:latin typeface="Arial" panose="020B0604020202020204" pitchFamily="34" charset="0"/>
            </a:endParaRPr>
          </a:p>
          <a:p>
            <a:pPr eaLnBrk="0" hangingPunct="0"/>
            <a:endParaRPr kumimoji="0" lang="en-GB" altLang="ko-KR" b="0" i="0" u="none" strike="noStrike" cap="none" normalizeH="0" baseline="0" dirty="0" smtClean="0">
              <a:ln>
                <a:noFill/>
              </a:ln>
              <a:solidFill>
                <a:schemeClr val="tx1"/>
              </a:solidFill>
              <a:effectLst/>
              <a:latin typeface="Arial" panose="020B0604020202020204" pitchFamily="34" charset="0"/>
            </a:endParaRPr>
          </a:p>
        </p:txBody>
      </p:sp>
      <p:sp>
        <p:nvSpPr>
          <p:cNvPr id="15" name="_s2050"/>
          <p:cNvSpPr>
            <a:spLocks noChangeArrowheads="1"/>
          </p:cNvSpPr>
          <p:nvPr/>
        </p:nvSpPr>
        <p:spPr bwMode="auto">
          <a:xfrm>
            <a:off x="849760" y="5243089"/>
            <a:ext cx="3363364" cy="791779"/>
          </a:xfrm>
          <a:prstGeom prst="cube">
            <a:avLst>
              <a:gd name="adj" fmla="val 10764"/>
            </a:avLst>
          </a:prstGeom>
          <a:gradFill rotWithShape="0">
            <a:gsLst>
              <a:gs pos="0">
                <a:srgbClr val="D6E0E0">
                  <a:alpha val="39999"/>
                </a:srgbClr>
              </a:gs>
              <a:gs pos="100000">
                <a:srgbClr val="FFFFFF"/>
              </a:gs>
            </a:gsLst>
            <a:lin ang="5400000" scaled="1"/>
          </a:gradFill>
          <a:ln w="9525">
            <a:solidFill>
              <a:srgbClr val="D6E0E0"/>
            </a:solidFill>
            <a:miter lim="800000"/>
            <a:headEnd/>
            <a:tailEnd/>
          </a:ln>
        </p:spPr>
        <p:txBody>
          <a:bodyPr vert="horz" wrap="square" lIns="0" tIns="0" rIns="0" bIns="0" numCol="1" anchor="ctr" anchorCtr="0" compatLnSpc="1">
            <a:prstTxWarp prst="textNoShape">
              <a:avLst/>
            </a:prstTxWarp>
          </a:bodyPr>
          <a:lstStyle/>
          <a:p>
            <a:pPr algn="ctr" eaLnBrk="0" hangingPunct="0"/>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Sicil-Disiplin-Eğitim</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ve</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Sürekli</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İşçi</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Şube</a:t>
            </a:r>
            <a:r>
              <a:rPr kumimoji="0" lang="en-GB" altLang="ko-K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GB" altLang="ko-KR"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Müdürlüğü</a:t>
            </a:r>
            <a:endParaRPr kumimoji="0" lang="en-GB" altLang="ko-KR"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67148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508CE440-6B1E-4AF8-9B3E-42C0C32C4E67}" type="slidenum">
              <a:rPr lang="tr-TR" smtClean="0"/>
              <a:pPr>
                <a:defRPr/>
              </a:pPr>
              <a:t>20</a:t>
            </a:fld>
            <a:endParaRPr lang="tr-TR"/>
          </a:p>
        </p:txBody>
      </p:sp>
      <p:graphicFrame>
        <p:nvGraphicFramePr>
          <p:cNvPr id="5" name="Tablo 4"/>
          <p:cNvGraphicFramePr>
            <a:graphicFrameLocks noGrp="1"/>
          </p:cNvGraphicFramePr>
          <p:nvPr>
            <p:extLst>
              <p:ext uri="{D42A27DB-BD31-4B8C-83A1-F6EECF244321}">
                <p14:modId xmlns:p14="http://schemas.microsoft.com/office/powerpoint/2010/main" val="921245541"/>
              </p:ext>
            </p:extLst>
          </p:nvPr>
        </p:nvGraphicFramePr>
        <p:xfrm>
          <a:off x="1043608" y="980728"/>
          <a:ext cx="7056984" cy="3812580"/>
        </p:xfrm>
        <a:graphic>
          <a:graphicData uri="http://schemas.openxmlformats.org/drawingml/2006/table">
            <a:tbl>
              <a:tblPr firstRow="1" firstCol="1" bandRow="1"/>
              <a:tblGrid>
                <a:gridCol w="1007704">
                  <a:extLst>
                    <a:ext uri="{9D8B030D-6E8A-4147-A177-3AD203B41FA5}">
                      <a16:colId xmlns:a16="http://schemas.microsoft.com/office/drawing/2014/main" val="1992349679"/>
                    </a:ext>
                  </a:extLst>
                </a:gridCol>
                <a:gridCol w="1007704">
                  <a:extLst>
                    <a:ext uri="{9D8B030D-6E8A-4147-A177-3AD203B41FA5}">
                      <a16:colId xmlns:a16="http://schemas.microsoft.com/office/drawing/2014/main" val="379317665"/>
                    </a:ext>
                  </a:extLst>
                </a:gridCol>
                <a:gridCol w="1007704">
                  <a:extLst>
                    <a:ext uri="{9D8B030D-6E8A-4147-A177-3AD203B41FA5}">
                      <a16:colId xmlns:a16="http://schemas.microsoft.com/office/drawing/2014/main" val="62125177"/>
                    </a:ext>
                  </a:extLst>
                </a:gridCol>
                <a:gridCol w="1008468">
                  <a:extLst>
                    <a:ext uri="{9D8B030D-6E8A-4147-A177-3AD203B41FA5}">
                      <a16:colId xmlns:a16="http://schemas.microsoft.com/office/drawing/2014/main" val="1006227341"/>
                    </a:ext>
                  </a:extLst>
                </a:gridCol>
                <a:gridCol w="1008468">
                  <a:extLst>
                    <a:ext uri="{9D8B030D-6E8A-4147-A177-3AD203B41FA5}">
                      <a16:colId xmlns:a16="http://schemas.microsoft.com/office/drawing/2014/main" val="1046341659"/>
                    </a:ext>
                  </a:extLst>
                </a:gridCol>
                <a:gridCol w="1008468">
                  <a:extLst>
                    <a:ext uri="{9D8B030D-6E8A-4147-A177-3AD203B41FA5}">
                      <a16:colId xmlns:a16="http://schemas.microsoft.com/office/drawing/2014/main" val="1307377925"/>
                    </a:ext>
                  </a:extLst>
                </a:gridCol>
                <a:gridCol w="1008468">
                  <a:extLst>
                    <a:ext uri="{9D8B030D-6E8A-4147-A177-3AD203B41FA5}">
                      <a16:colId xmlns:a16="http://schemas.microsoft.com/office/drawing/2014/main" val="1805906768"/>
                    </a:ext>
                  </a:extLst>
                </a:gridCol>
              </a:tblGrid>
              <a:tr h="1080120">
                <a:tc gridSpan="7">
                  <a:txBody>
                    <a:bodyPr/>
                    <a:lstStyle/>
                    <a:p>
                      <a:pPr algn="ctr">
                        <a:lnSpc>
                          <a:spcPct val="107000"/>
                        </a:lnSpc>
                        <a:spcAft>
                          <a:spcPts val="0"/>
                        </a:spcAft>
                      </a:pPr>
                      <a:endParaRPr lang="tr-TR" sz="1400" b="1"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kumimoji="0" lang="tr-TR" sz="1800" b="1" kern="1200" baseline="0" dirty="0" smtClean="0">
                          <a:solidFill>
                            <a:srgbClr val="7030A0"/>
                          </a:solidFill>
                          <a:latin typeface="Comic Sans MS" pitchFamily="66" charset="0"/>
                          <a:ea typeface="Calibri"/>
                          <a:cs typeface="Times New Roman"/>
                        </a:rPr>
                        <a:t>YABANCI UYRUKLU OLARAK İSTİHDAM EDİLEN PERSONEL</a:t>
                      </a:r>
                    </a:p>
                    <a:p>
                      <a:pPr algn="ctr">
                        <a:lnSpc>
                          <a:spcPct val="107000"/>
                        </a:lnSpc>
                        <a:spcAft>
                          <a:spcPts val="0"/>
                        </a:spcAft>
                      </a:pPr>
                      <a:endParaRPr lang="tr-TR" sz="1400" b="1"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tr-TR" sz="11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0160">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Unvan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Profesör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Doçent</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Doktor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Öğretim</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Görevlisi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i="1"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tr-TR" sz="1600" i="1"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Dr. Öğretim</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tr-TR" sz="1600" i="1"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Üyesi</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TUS*</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smtClean="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DUS*</a:t>
                      </a:r>
                      <a:endPar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2252279"/>
                  </a:ext>
                </a:extLst>
              </a:tr>
              <a:tr h="1292300">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Sayı</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tr-TR" sz="1600" dirty="0">
                          <a:solidFill>
                            <a:srgbClr val="003399"/>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6688466"/>
                  </a:ext>
                </a:extLst>
              </a:tr>
            </a:tbl>
          </a:graphicData>
        </a:graphic>
      </p:graphicFrame>
      <p:sp>
        <p:nvSpPr>
          <p:cNvPr id="3" name="Metin kutusu 2"/>
          <p:cNvSpPr txBox="1"/>
          <p:nvPr/>
        </p:nvSpPr>
        <p:spPr>
          <a:xfrm>
            <a:off x="1187624" y="4900518"/>
            <a:ext cx="7056984" cy="369332"/>
          </a:xfrm>
          <a:prstGeom prst="rect">
            <a:avLst/>
          </a:prstGeom>
          <a:noFill/>
        </p:spPr>
        <p:txBody>
          <a:bodyPr wrap="square" rtlCol="0">
            <a:spAutoFit/>
          </a:bodyPr>
          <a:lstStyle/>
          <a:p>
            <a:r>
              <a:rPr lang="tr-TR" dirty="0" smtClean="0">
                <a:latin typeface="Calibri" panose="020F0502020204030204" pitchFamily="34" charset="0"/>
              </a:rPr>
              <a:t>*</a:t>
            </a:r>
            <a:r>
              <a:rPr lang="tr-TR" sz="1200" dirty="0">
                <a:latin typeface="Calibri" panose="020F0502020204030204" pitchFamily="34" charset="0"/>
              </a:rPr>
              <a:t>Tıpta ve Diş Hekimliğinde Uzmanlık Eğitimi kapsamında istihdam edilmektedirler</a:t>
            </a:r>
            <a:r>
              <a:rPr lang="tr-TR" sz="1200" dirty="0"/>
              <a:t>.</a:t>
            </a:r>
          </a:p>
        </p:txBody>
      </p:sp>
    </p:spTree>
    <p:extLst>
      <p:ext uri="{BB962C8B-B14F-4D97-AF65-F5344CB8AC3E}">
        <p14:creationId xmlns:p14="http://schemas.microsoft.com/office/powerpoint/2010/main" val="487796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extLst/>
          </p:nvPr>
        </p:nvGraphicFramePr>
        <p:xfrm>
          <a:off x="395422" y="757830"/>
          <a:ext cx="8395869" cy="5191520"/>
        </p:xfrm>
        <a:graphic>
          <a:graphicData uri="http://schemas.openxmlformats.org/drawingml/2006/table">
            <a:tbl>
              <a:tblPr/>
              <a:tblGrid>
                <a:gridCol w="1134696">
                  <a:extLst>
                    <a:ext uri="{9D8B030D-6E8A-4147-A177-3AD203B41FA5}">
                      <a16:colId xmlns:a16="http://schemas.microsoft.com/office/drawing/2014/main" val="20000"/>
                    </a:ext>
                  </a:extLst>
                </a:gridCol>
                <a:gridCol w="806797">
                  <a:extLst>
                    <a:ext uri="{9D8B030D-6E8A-4147-A177-3AD203B41FA5}">
                      <a16:colId xmlns:a16="http://schemas.microsoft.com/office/drawing/2014/main" val="20001"/>
                    </a:ext>
                  </a:extLst>
                </a:gridCol>
                <a:gridCol w="806797">
                  <a:extLst>
                    <a:ext uri="{9D8B030D-6E8A-4147-A177-3AD203B41FA5}">
                      <a16:colId xmlns:a16="http://schemas.microsoft.com/office/drawing/2014/main" val="20002"/>
                    </a:ext>
                  </a:extLst>
                </a:gridCol>
                <a:gridCol w="806797">
                  <a:extLst>
                    <a:ext uri="{9D8B030D-6E8A-4147-A177-3AD203B41FA5}">
                      <a16:colId xmlns:a16="http://schemas.microsoft.com/office/drawing/2014/main" val="20003"/>
                    </a:ext>
                  </a:extLst>
                </a:gridCol>
                <a:gridCol w="806797">
                  <a:extLst>
                    <a:ext uri="{9D8B030D-6E8A-4147-A177-3AD203B41FA5}">
                      <a16:colId xmlns:a16="http://schemas.microsoft.com/office/drawing/2014/main" val="20004"/>
                    </a:ext>
                  </a:extLst>
                </a:gridCol>
                <a:gridCol w="806797">
                  <a:extLst>
                    <a:ext uri="{9D8B030D-6E8A-4147-A177-3AD203B41FA5}">
                      <a16:colId xmlns:a16="http://schemas.microsoft.com/office/drawing/2014/main" val="20005"/>
                    </a:ext>
                  </a:extLst>
                </a:gridCol>
                <a:gridCol w="806797">
                  <a:extLst>
                    <a:ext uri="{9D8B030D-6E8A-4147-A177-3AD203B41FA5}">
                      <a16:colId xmlns:a16="http://schemas.microsoft.com/office/drawing/2014/main" val="20006"/>
                    </a:ext>
                  </a:extLst>
                </a:gridCol>
                <a:gridCol w="806797">
                  <a:extLst>
                    <a:ext uri="{9D8B030D-6E8A-4147-A177-3AD203B41FA5}">
                      <a16:colId xmlns:a16="http://schemas.microsoft.com/office/drawing/2014/main" val="20007"/>
                    </a:ext>
                  </a:extLst>
                </a:gridCol>
                <a:gridCol w="806797">
                  <a:extLst>
                    <a:ext uri="{9D8B030D-6E8A-4147-A177-3AD203B41FA5}">
                      <a16:colId xmlns:a16="http://schemas.microsoft.com/office/drawing/2014/main" val="20009"/>
                    </a:ext>
                  </a:extLst>
                </a:gridCol>
                <a:gridCol w="806797">
                  <a:extLst>
                    <a:ext uri="{9D8B030D-6E8A-4147-A177-3AD203B41FA5}">
                      <a16:colId xmlns:a16="http://schemas.microsoft.com/office/drawing/2014/main" val="20008"/>
                    </a:ext>
                  </a:extLst>
                </a:gridCol>
              </a:tblGrid>
              <a:tr h="332460">
                <a:tc gridSpan="10">
                  <a:txBody>
                    <a:bodyPr/>
                    <a:lstStyle/>
                    <a:p>
                      <a:pPr algn="ctr">
                        <a:lnSpc>
                          <a:spcPct val="115000"/>
                        </a:lnSpc>
                        <a:spcAft>
                          <a:spcPts val="0"/>
                        </a:spcAft>
                      </a:pPr>
                      <a:r>
                        <a:rPr lang="tr-TR" sz="1800" b="1" baseline="0" dirty="0" smtClean="0">
                          <a:solidFill>
                            <a:srgbClr val="7030A0"/>
                          </a:solidFill>
                          <a:latin typeface="Comic Sans MS" pitchFamily="66" charset="0"/>
                          <a:ea typeface="Calibri"/>
                          <a:cs typeface="Times New Roman"/>
                        </a:rPr>
                        <a:t>AKADEMİK PERSONEL GELİŞMİŞLİK DURUMU:</a:t>
                      </a:r>
                      <a:endParaRPr lang="tr-TR" sz="1800" b="1" dirty="0">
                        <a:solidFill>
                          <a:srgbClr val="7030A0"/>
                        </a:solidFill>
                        <a:latin typeface="Comic Sans MS" pitchFamily="66" charset="0"/>
                        <a:ea typeface="Calibri"/>
                        <a:cs typeface="Times New Roman"/>
                      </a:endParaRPr>
                    </a:p>
                  </a:txBody>
                  <a:tcPr marL="28631" marR="28631"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85906">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 </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PROF.</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DOÇ.</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Calibri"/>
                          <a:cs typeface="Times New Roman"/>
                        </a:rPr>
                        <a:t>DR:</a:t>
                      </a:r>
                      <a:r>
                        <a:rPr lang="tr-TR" sz="1100" b="1" baseline="0" dirty="0" smtClean="0">
                          <a:solidFill>
                            <a:srgbClr val="003399"/>
                          </a:solidFill>
                          <a:latin typeface="Comic Sans MS" pitchFamily="66" charset="0"/>
                          <a:ea typeface="Calibri"/>
                          <a:cs typeface="Times New Roman"/>
                        </a:rPr>
                        <a:t> ÖĞR:Ü.</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ÖĞ.GÖR</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OKUT.</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ARŞ. GÖR.</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UZMAN</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Calibri"/>
                          <a:cs typeface="Times New Roman"/>
                        </a:rPr>
                        <a:t>E.Ö.P.</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dirty="0" smtClean="0">
                          <a:solidFill>
                            <a:srgbClr val="003399"/>
                          </a:solidFill>
                          <a:latin typeface="Comic Sans MS" pitchFamily="66" charset="0"/>
                          <a:ea typeface="Times New Roman"/>
                          <a:cs typeface="Times New Roman"/>
                        </a:rPr>
                        <a:t>TOPLAM</a:t>
                      </a:r>
                      <a:endParaRPr lang="tr-TR" sz="11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5906">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01.01.2011</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114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139</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337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248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81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540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44</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1503</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01.01.2012</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165</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344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252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87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544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43</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1577</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01.01.2013</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157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184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366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297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98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571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52</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1725</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5906">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01.01.2014</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193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201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399</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310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100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617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55</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1875</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01.01.2015</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233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225</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398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294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102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653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50</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1955</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01.01.2016</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223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246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392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293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100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656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55</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1965</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01.01.2017</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206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198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378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275</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99</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670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53</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1879</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01.01.2018</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280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205</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409</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270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91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655</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58</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2</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1970</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8590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01.01.2019</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317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217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428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423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698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2083</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5" name="4 Slayt Numarası Yer Tutucusu"/>
          <p:cNvSpPr>
            <a:spLocks noGrp="1"/>
          </p:cNvSpPr>
          <p:nvPr>
            <p:ph type="sldNum" sz="quarter" idx="12"/>
          </p:nvPr>
        </p:nvSpPr>
        <p:spPr/>
        <p:txBody>
          <a:bodyPr/>
          <a:lstStyle/>
          <a:p>
            <a:pPr>
              <a:defRPr/>
            </a:pPr>
            <a:fld id="{508CE440-6B1E-4AF8-9B3E-42C0C32C4E67}" type="slidenum">
              <a:rPr lang="tr-TR" smtClean="0"/>
              <a:pPr>
                <a:defRPr/>
              </a:pPr>
              <a:t>21</a:t>
            </a:fld>
            <a:endParaRPr lang="tr-TR"/>
          </a:p>
        </p:txBody>
      </p:sp>
    </p:spTree>
    <p:extLst>
      <p:ext uri="{BB962C8B-B14F-4D97-AF65-F5344CB8AC3E}">
        <p14:creationId xmlns:p14="http://schemas.microsoft.com/office/powerpoint/2010/main" val="8236588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Tablo"/>
          <p:cNvGraphicFramePr>
            <a:graphicFrameLocks noGrp="1"/>
          </p:cNvGraphicFramePr>
          <p:nvPr>
            <p:extLst>
              <p:ext uri="{D42A27DB-BD31-4B8C-83A1-F6EECF244321}">
                <p14:modId xmlns:p14="http://schemas.microsoft.com/office/powerpoint/2010/main" val="1944287887"/>
              </p:ext>
            </p:extLst>
          </p:nvPr>
        </p:nvGraphicFramePr>
        <p:xfrm>
          <a:off x="539442" y="534997"/>
          <a:ext cx="7993111" cy="5372096"/>
        </p:xfrm>
        <a:graphic>
          <a:graphicData uri="http://schemas.openxmlformats.org/drawingml/2006/table">
            <a:tbl>
              <a:tblPr/>
              <a:tblGrid>
                <a:gridCol w="1151203">
                  <a:extLst>
                    <a:ext uri="{9D8B030D-6E8A-4147-A177-3AD203B41FA5}">
                      <a16:colId xmlns:a16="http://schemas.microsoft.com/office/drawing/2014/main" val="168701235"/>
                    </a:ext>
                  </a:extLst>
                </a:gridCol>
                <a:gridCol w="1151203">
                  <a:extLst>
                    <a:ext uri="{9D8B030D-6E8A-4147-A177-3AD203B41FA5}">
                      <a16:colId xmlns:a16="http://schemas.microsoft.com/office/drawing/2014/main" val="20000"/>
                    </a:ext>
                  </a:extLst>
                </a:gridCol>
                <a:gridCol w="1104279">
                  <a:extLst>
                    <a:ext uri="{9D8B030D-6E8A-4147-A177-3AD203B41FA5}">
                      <a16:colId xmlns:a16="http://schemas.microsoft.com/office/drawing/2014/main" val="20001"/>
                    </a:ext>
                  </a:extLst>
                </a:gridCol>
                <a:gridCol w="1249888">
                  <a:extLst>
                    <a:ext uri="{9D8B030D-6E8A-4147-A177-3AD203B41FA5}">
                      <a16:colId xmlns:a16="http://schemas.microsoft.com/office/drawing/2014/main" val="20002"/>
                    </a:ext>
                  </a:extLst>
                </a:gridCol>
                <a:gridCol w="934231">
                  <a:extLst>
                    <a:ext uri="{9D8B030D-6E8A-4147-A177-3AD203B41FA5}">
                      <a16:colId xmlns:a16="http://schemas.microsoft.com/office/drawing/2014/main" val="20003"/>
                    </a:ext>
                  </a:extLst>
                </a:gridCol>
                <a:gridCol w="867500">
                  <a:extLst>
                    <a:ext uri="{9D8B030D-6E8A-4147-A177-3AD203B41FA5}">
                      <a16:colId xmlns:a16="http://schemas.microsoft.com/office/drawing/2014/main" val="20004"/>
                    </a:ext>
                  </a:extLst>
                </a:gridCol>
                <a:gridCol w="1534807">
                  <a:extLst>
                    <a:ext uri="{9D8B030D-6E8A-4147-A177-3AD203B41FA5}">
                      <a16:colId xmlns:a16="http://schemas.microsoft.com/office/drawing/2014/main" val="20006"/>
                    </a:ext>
                  </a:extLst>
                </a:gridCol>
              </a:tblGrid>
              <a:tr h="372993">
                <a:tc>
                  <a:txBody>
                    <a:bodyPr/>
                    <a:lstStyle/>
                    <a:p>
                      <a:pPr algn="ctr">
                        <a:lnSpc>
                          <a:spcPct val="115000"/>
                        </a:lnSpc>
                        <a:spcAft>
                          <a:spcPts val="0"/>
                        </a:spcAft>
                      </a:pPr>
                      <a:endParaRPr lang="tr-TR" sz="1800" b="1" dirty="0">
                        <a:solidFill>
                          <a:srgbClr val="7030A0"/>
                        </a:solidFill>
                        <a:latin typeface="Comic Sans MS" pitchFamily="66" charset="0"/>
                        <a:ea typeface="Calibri"/>
                        <a:cs typeface="Times New Roman"/>
                      </a:endParaRPr>
                    </a:p>
                  </a:txBody>
                  <a:tcPr marL="28631" marR="28631"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6">
                  <a:txBody>
                    <a:bodyPr/>
                    <a:lstStyle/>
                    <a:p>
                      <a:pPr algn="ctr">
                        <a:lnSpc>
                          <a:spcPct val="115000"/>
                        </a:lnSpc>
                        <a:spcAft>
                          <a:spcPts val="0"/>
                        </a:spcAft>
                      </a:pPr>
                      <a:r>
                        <a:rPr lang="tr-TR" sz="1800" b="1" baseline="0" dirty="0" smtClean="0">
                          <a:solidFill>
                            <a:srgbClr val="7030A0"/>
                          </a:solidFill>
                          <a:latin typeface="Comic Sans MS" pitchFamily="66" charset="0"/>
                          <a:ea typeface="Calibri"/>
                          <a:cs typeface="Times New Roman"/>
                        </a:rPr>
                        <a:t>İDARİ PERSONEL GELİŞMİŞLİK DURUMU:</a:t>
                      </a:r>
                      <a:endParaRPr lang="tr-TR" sz="1800" b="1" dirty="0">
                        <a:solidFill>
                          <a:srgbClr val="7030A0"/>
                        </a:solidFill>
                        <a:latin typeface="Comic Sans MS" pitchFamily="66" charset="0"/>
                        <a:ea typeface="Calibri"/>
                        <a:cs typeface="Times New Roman"/>
                      </a:endParaRPr>
                    </a:p>
                  </a:txBody>
                  <a:tcPr marL="28631" marR="28631"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39309">
                <a:tc>
                  <a:txBody>
                    <a:bodyPr/>
                    <a:lstStyle/>
                    <a:p>
                      <a:pPr algn="ctr">
                        <a:lnSpc>
                          <a:spcPct val="115000"/>
                        </a:lnSpc>
                        <a:spcAft>
                          <a:spcPts val="0"/>
                        </a:spcAft>
                      </a:pPr>
                      <a:endParaRPr lang="tr-TR" sz="14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KADROLU İDARİ</a:t>
                      </a:r>
                    </a:p>
                    <a:p>
                      <a:pPr algn="ctr">
                        <a:lnSpc>
                          <a:spcPct val="115000"/>
                        </a:lnSpc>
                        <a:spcAft>
                          <a:spcPts val="0"/>
                        </a:spcAft>
                      </a:pPr>
                      <a:r>
                        <a:rPr lang="tr-TR" sz="1400" b="1" dirty="0" smtClean="0">
                          <a:solidFill>
                            <a:srgbClr val="003399"/>
                          </a:solidFill>
                          <a:latin typeface="Comic Sans MS" pitchFamily="66" charset="0"/>
                          <a:ea typeface="Calibri"/>
                          <a:cs typeface="Times New Roman"/>
                        </a:rPr>
                        <a:t>PERSONEL</a:t>
                      </a:r>
                      <a:endParaRPr lang="tr-TR" sz="14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1" dirty="0" smtClean="0">
                          <a:solidFill>
                            <a:srgbClr val="003399"/>
                          </a:solidFill>
                          <a:latin typeface="Comic Sans MS" pitchFamily="66" charset="0"/>
                          <a:ea typeface="Times New Roman"/>
                          <a:cs typeface="Times New Roman"/>
                        </a:rPr>
                        <a:t>4/B (SÖZLEŞMELİ) </a:t>
                      </a:r>
                      <a:r>
                        <a:rPr lang="tr-TR" sz="1400" b="1" dirty="0" smtClean="0">
                          <a:solidFill>
                            <a:srgbClr val="003399"/>
                          </a:solidFill>
                          <a:latin typeface="Comic Sans MS" pitchFamily="66" charset="0"/>
                          <a:ea typeface="Calibri"/>
                          <a:cs typeface="Times New Roman"/>
                        </a:rPr>
                        <a:t>PERSONEL</a:t>
                      </a: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1" dirty="0" smtClean="0">
                          <a:solidFill>
                            <a:srgbClr val="003399"/>
                          </a:solidFill>
                          <a:latin typeface="Comic Sans MS" pitchFamily="66" charset="0"/>
                          <a:ea typeface="Times New Roman"/>
                          <a:cs typeface="Times New Roman"/>
                        </a:rPr>
                        <a:t>4/C (GEÇİCİ)</a:t>
                      </a:r>
                      <a:r>
                        <a:rPr lang="tr-TR" sz="1400" b="1" baseline="0" dirty="0" smtClean="0">
                          <a:solidFill>
                            <a:srgbClr val="003399"/>
                          </a:solidFill>
                          <a:latin typeface="Comic Sans MS" pitchFamily="66" charset="0"/>
                          <a:ea typeface="Times New Roman"/>
                          <a:cs typeface="Times New Roman"/>
                        </a:rPr>
                        <a:t> </a:t>
                      </a:r>
                      <a:r>
                        <a:rPr lang="tr-TR" sz="1400" b="1" dirty="0" smtClean="0">
                          <a:solidFill>
                            <a:srgbClr val="003399"/>
                          </a:solidFill>
                          <a:latin typeface="Comic Sans MS" pitchFamily="66" charset="0"/>
                          <a:ea typeface="Calibri"/>
                          <a:cs typeface="Times New Roman"/>
                        </a:rPr>
                        <a:t>PERSONEL</a:t>
                      </a: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Times New Roman"/>
                          <a:cs typeface="Times New Roman"/>
                        </a:rPr>
                        <a:t>DAİMİ</a:t>
                      </a:r>
                      <a:r>
                        <a:rPr lang="tr-TR" sz="1400" b="1" baseline="0" dirty="0" smtClean="0">
                          <a:solidFill>
                            <a:srgbClr val="003399"/>
                          </a:solidFill>
                          <a:latin typeface="Comic Sans MS" pitchFamily="66" charset="0"/>
                          <a:ea typeface="Times New Roman"/>
                          <a:cs typeface="Times New Roman"/>
                        </a:rPr>
                        <a:t> İŞÇİ</a:t>
                      </a:r>
                      <a:endParaRPr lang="tr-TR" sz="14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SÜREKLİİŞÇİ</a:t>
                      </a:r>
                      <a:endParaRPr lang="tr-TR" sz="14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a:solidFill>
                            <a:srgbClr val="003399"/>
                          </a:solidFill>
                          <a:latin typeface="Comic Sans MS" pitchFamily="66" charset="0"/>
                          <a:ea typeface="Times New Roman"/>
                          <a:cs typeface="Times New Roman"/>
                        </a:rPr>
                        <a:t>TOPLAM</a:t>
                      </a:r>
                      <a:endParaRPr lang="tr-TR" sz="14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5591">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01.01.2011</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1103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171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1311</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01.01.2012</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1336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50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1643</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01.01.2013</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1402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107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1553</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95591">
                <a:tc>
                  <a:txBody>
                    <a:bodyPr/>
                    <a:lstStyle/>
                    <a:p>
                      <a:pPr algn="ctr">
                        <a:lnSpc>
                          <a:spcPct val="115000"/>
                        </a:lnSpc>
                        <a:spcAft>
                          <a:spcPts val="0"/>
                        </a:spcAft>
                      </a:pPr>
                      <a:r>
                        <a:rPr lang="tr-TR" sz="1400" b="0" dirty="0" smtClean="0">
                          <a:solidFill>
                            <a:srgbClr val="003399"/>
                          </a:solidFill>
                          <a:latin typeface="Comic Sans MS" pitchFamily="66" charset="0"/>
                          <a:ea typeface="Calibri"/>
                          <a:cs typeface="Times New Roman"/>
                        </a:rPr>
                        <a:t>01.01.2014</a:t>
                      </a:r>
                      <a:endParaRPr lang="tr-TR" sz="1400" b="0"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1543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31</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1605</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01.01.2015</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1548</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19</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3130</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69655">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30.06.2015</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1547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3253</a:t>
                      </a:r>
                    </a:p>
                    <a:p>
                      <a:pPr algn="ctr">
                        <a:lnSpc>
                          <a:spcPct val="115000"/>
                        </a:lnSpc>
                        <a:spcAft>
                          <a:spcPts val="0"/>
                        </a:spcAft>
                      </a:pP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01.01.2016</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1550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47</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20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1617</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4763308"/>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01.01.2017</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1504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96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1627</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2783464"/>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01.01.2018</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1485</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1419</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3058</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2445158"/>
                  </a:ext>
                </a:extLst>
              </a:tr>
              <a:tr h="39559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400" b="0" dirty="0" smtClean="0">
                          <a:solidFill>
                            <a:srgbClr val="003399"/>
                          </a:solidFill>
                          <a:latin typeface="Comic Sans MS" pitchFamily="66" charset="0"/>
                          <a:ea typeface="Calibri"/>
                          <a:cs typeface="Times New Roman"/>
                        </a:rPr>
                        <a:t>01.01.2019</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1464</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160</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12</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0" i="0" u="none" strike="noStrike" dirty="0" smtClean="0">
                          <a:solidFill>
                            <a:srgbClr val="003399"/>
                          </a:solidFill>
                          <a:latin typeface="Comic Sans MS" pitchFamily="66" charset="0"/>
                        </a:rPr>
                        <a:t>1386</a:t>
                      </a:r>
                      <a:endParaRPr lang="tr-TR" sz="1400" b="0"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b="1" dirty="0" smtClean="0">
                          <a:solidFill>
                            <a:srgbClr val="003399"/>
                          </a:solidFill>
                          <a:latin typeface="Comic Sans MS" pitchFamily="66" charset="0"/>
                          <a:ea typeface="Calibri"/>
                          <a:cs typeface="Times New Roman"/>
                        </a:rPr>
                        <a:t>3022</a:t>
                      </a:r>
                      <a:endParaRPr lang="tr-TR" sz="14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6312207"/>
                  </a:ext>
                </a:extLst>
              </a:tr>
            </a:tbl>
          </a:graphicData>
        </a:graphic>
      </p:graphicFrame>
      <p:sp>
        <p:nvSpPr>
          <p:cNvPr id="4" name="3 Slayt Numarası Yer Tutucusu"/>
          <p:cNvSpPr>
            <a:spLocks noGrp="1"/>
          </p:cNvSpPr>
          <p:nvPr>
            <p:ph type="sldNum" sz="quarter" idx="12"/>
          </p:nvPr>
        </p:nvSpPr>
        <p:spPr/>
        <p:txBody>
          <a:bodyPr/>
          <a:lstStyle/>
          <a:p>
            <a:pPr>
              <a:defRPr/>
            </a:pPr>
            <a:fld id="{508CE440-6B1E-4AF8-9B3E-42C0C32C4E67}" type="slidenum">
              <a:rPr lang="tr-TR" smtClean="0"/>
              <a:pPr>
                <a:defRPr/>
              </a:pPr>
              <a:t>22</a:t>
            </a:fld>
            <a:endParaRPr lang="tr-TR"/>
          </a:p>
        </p:txBody>
      </p:sp>
      <p:sp>
        <p:nvSpPr>
          <p:cNvPr id="2" name="Metin kutusu 1"/>
          <p:cNvSpPr txBox="1"/>
          <p:nvPr/>
        </p:nvSpPr>
        <p:spPr>
          <a:xfrm>
            <a:off x="971713" y="5907093"/>
            <a:ext cx="7560840" cy="646331"/>
          </a:xfrm>
          <a:prstGeom prst="rect">
            <a:avLst/>
          </a:prstGeom>
          <a:noFill/>
        </p:spPr>
        <p:txBody>
          <a:bodyPr wrap="square" rtlCol="0">
            <a:spAutoFit/>
          </a:bodyPr>
          <a:lstStyle/>
          <a:p>
            <a:r>
              <a:rPr lang="tr-TR" dirty="0" smtClean="0"/>
              <a:t>Üniversitemizde 3022 idari 2083 akademik olmak üzere toplamda 5105 personel görev yapmaktadır.</a:t>
            </a:r>
            <a:endParaRPr lang="tr-TR" dirty="0"/>
          </a:p>
        </p:txBody>
      </p:sp>
    </p:spTree>
    <p:extLst>
      <p:ext uri="{BB962C8B-B14F-4D97-AF65-F5344CB8AC3E}">
        <p14:creationId xmlns:p14="http://schemas.microsoft.com/office/powerpoint/2010/main" val="139218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644040" y="1268760"/>
            <a:ext cx="5950668" cy="523220"/>
          </a:xfrm>
          <a:prstGeom prst="rect">
            <a:avLst/>
          </a:prstGeom>
          <a:noFill/>
        </p:spPr>
        <p:txBody>
          <a:bodyPr wrap="none" rtlCol="0">
            <a:spAutoFit/>
          </a:bodyPr>
          <a:lstStyle/>
          <a:p>
            <a:r>
              <a:rPr lang="tr-TR" sz="2800" b="1" dirty="0" smtClean="0">
                <a:solidFill>
                  <a:srgbClr val="7030A0"/>
                </a:solidFill>
                <a:latin typeface="Comic Sans MS" pitchFamily="66" charset="0"/>
              </a:rPr>
              <a:t>ÖZELLİKLİ </a:t>
            </a:r>
            <a:r>
              <a:rPr lang="tr-TR" sz="2800" b="1" dirty="0">
                <a:solidFill>
                  <a:srgbClr val="7030A0"/>
                </a:solidFill>
                <a:latin typeface="Comic Sans MS" pitchFamily="66" charset="0"/>
              </a:rPr>
              <a:t>PERSONEL DURUMU</a:t>
            </a:r>
          </a:p>
        </p:txBody>
      </p:sp>
      <p:graphicFrame>
        <p:nvGraphicFramePr>
          <p:cNvPr id="6" name="5 Tablo"/>
          <p:cNvGraphicFramePr>
            <a:graphicFrameLocks noGrp="1"/>
          </p:cNvGraphicFramePr>
          <p:nvPr>
            <p:extLst>
              <p:ext uri="{D42A27DB-BD31-4B8C-83A1-F6EECF244321}">
                <p14:modId xmlns:p14="http://schemas.microsoft.com/office/powerpoint/2010/main" val="40781619"/>
              </p:ext>
            </p:extLst>
          </p:nvPr>
        </p:nvGraphicFramePr>
        <p:xfrm>
          <a:off x="971499" y="1895840"/>
          <a:ext cx="6912960" cy="3433572"/>
        </p:xfrm>
        <a:graphic>
          <a:graphicData uri="http://schemas.openxmlformats.org/drawingml/2006/table">
            <a:tbl>
              <a:tblPr/>
              <a:tblGrid>
                <a:gridCol w="1469003">
                  <a:extLst>
                    <a:ext uri="{9D8B030D-6E8A-4147-A177-3AD203B41FA5}">
                      <a16:colId xmlns:a16="http://schemas.microsoft.com/office/drawing/2014/main" val="20000"/>
                    </a:ext>
                  </a:extLst>
                </a:gridCol>
                <a:gridCol w="1209768">
                  <a:extLst>
                    <a:ext uri="{9D8B030D-6E8A-4147-A177-3AD203B41FA5}">
                      <a16:colId xmlns:a16="http://schemas.microsoft.com/office/drawing/2014/main" val="20001"/>
                    </a:ext>
                  </a:extLst>
                </a:gridCol>
                <a:gridCol w="1563271">
                  <a:extLst>
                    <a:ext uri="{9D8B030D-6E8A-4147-A177-3AD203B41FA5}">
                      <a16:colId xmlns:a16="http://schemas.microsoft.com/office/drawing/2014/main" val="20002"/>
                    </a:ext>
                  </a:extLst>
                </a:gridCol>
                <a:gridCol w="1461149">
                  <a:extLst>
                    <a:ext uri="{9D8B030D-6E8A-4147-A177-3AD203B41FA5}">
                      <a16:colId xmlns:a16="http://schemas.microsoft.com/office/drawing/2014/main" val="20003"/>
                    </a:ext>
                  </a:extLst>
                </a:gridCol>
                <a:gridCol w="1209769">
                  <a:extLst>
                    <a:ext uri="{9D8B030D-6E8A-4147-A177-3AD203B41FA5}">
                      <a16:colId xmlns:a16="http://schemas.microsoft.com/office/drawing/2014/main" val="20004"/>
                    </a:ext>
                  </a:extLst>
                </a:gridCol>
              </a:tblGrid>
              <a:tr h="723900">
                <a:tc>
                  <a:txBody>
                    <a:bodyPr/>
                    <a:lstStyle/>
                    <a:p>
                      <a:pPr algn="ctr">
                        <a:lnSpc>
                          <a:spcPct val="115000"/>
                        </a:lnSpc>
                        <a:spcAft>
                          <a:spcPts val="0"/>
                        </a:spcAft>
                      </a:pPr>
                      <a:r>
                        <a:rPr lang="tr-TR" sz="1600" b="1" dirty="0" smtClean="0">
                          <a:solidFill>
                            <a:srgbClr val="003399"/>
                          </a:solidFill>
                          <a:latin typeface="Comic Sans MS" pitchFamily="66" charset="0"/>
                          <a:ea typeface="Times New Roman"/>
                          <a:cs typeface="Times New Roman"/>
                        </a:rPr>
                        <a:t> </a:t>
                      </a:r>
                      <a:endParaRPr lang="tr-TR" sz="16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dirty="0" smtClean="0">
                          <a:solidFill>
                            <a:srgbClr val="003399"/>
                          </a:solidFill>
                          <a:latin typeface="Comic Sans MS" pitchFamily="66" charset="0"/>
                          <a:ea typeface="Calibri"/>
                          <a:cs typeface="Times New Roman"/>
                        </a:rPr>
                        <a:t>Engelli </a:t>
                      </a:r>
                    </a:p>
                    <a:p>
                      <a:pPr algn="ctr">
                        <a:lnSpc>
                          <a:spcPct val="115000"/>
                        </a:lnSpc>
                        <a:spcAft>
                          <a:spcPts val="0"/>
                        </a:spcAft>
                      </a:pPr>
                      <a:r>
                        <a:rPr lang="tr-TR" sz="1800" b="1" dirty="0" smtClean="0">
                          <a:solidFill>
                            <a:srgbClr val="003399"/>
                          </a:solidFill>
                          <a:latin typeface="Comic Sans MS" pitchFamily="66" charset="0"/>
                          <a:ea typeface="Calibri"/>
                          <a:cs typeface="Times New Roman"/>
                        </a:rPr>
                        <a:t>Personel</a:t>
                      </a:r>
                      <a:endParaRPr lang="tr-TR" sz="1800" b="1" dirty="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rgbClr val="003399"/>
                          </a:solidFill>
                          <a:latin typeface="Comic Sans MS" pitchFamily="66" charset="0"/>
                          <a:ea typeface="Times New Roman"/>
                          <a:cs typeface="Times New Roman"/>
                        </a:rPr>
                        <a:t>Terör</a:t>
                      </a:r>
                      <a:r>
                        <a:rPr lang="tr-TR" sz="1800" b="1" baseline="0" dirty="0" smtClean="0">
                          <a:solidFill>
                            <a:srgbClr val="003399"/>
                          </a:solidFill>
                          <a:latin typeface="Comic Sans MS" pitchFamily="66" charset="0"/>
                          <a:ea typeface="Times New Roman"/>
                          <a:cs typeface="Times New Roman"/>
                        </a:rPr>
                        <a:t> Mağduru Gazi ve Şehit Yakınları</a:t>
                      </a:r>
                      <a:endParaRPr lang="tr-TR" sz="1800" b="1" dirty="0" smtClean="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rgbClr val="003399"/>
                          </a:solidFill>
                          <a:latin typeface="Comic Sans MS" pitchFamily="66" charset="0"/>
                          <a:ea typeface="Times New Roman"/>
                          <a:cs typeface="Times New Roman"/>
                        </a:rPr>
                        <a:t>Korunmaya Muhtaç Çocuklar</a:t>
                      </a:r>
                      <a:endParaRPr lang="tr-TR" sz="1800" b="1" dirty="0" smtClean="0">
                        <a:solidFill>
                          <a:srgbClr val="003399"/>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rgbClr val="003399"/>
                          </a:solidFill>
                          <a:latin typeface="Comic Sans MS" pitchFamily="66" charset="0"/>
                          <a:ea typeface="Calibri"/>
                          <a:cs typeface="Times New Roman"/>
                        </a:rPr>
                        <a:t>Toplam</a:t>
                      </a: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3900">
                <a:tc>
                  <a:txBody>
                    <a:bodyPr/>
                    <a:lstStyle/>
                    <a:p>
                      <a:pPr algn="ctr">
                        <a:lnSpc>
                          <a:spcPct val="115000"/>
                        </a:lnSpc>
                        <a:spcAft>
                          <a:spcPts val="0"/>
                        </a:spcAft>
                      </a:pPr>
                      <a:r>
                        <a:rPr lang="tr-TR" sz="1600" b="1" dirty="0" smtClean="0">
                          <a:solidFill>
                            <a:srgbClr val="003399"/>
                          </a:solidFill>
                          <a:latin typeface="Comic Sans MS" pitchFamily="66" charset="0"/>
                          <a:ea typeface="Calibri"/>
                          <a:cs typeface="Times New Roman"/>
                        </a:rPr>
                        <a:t>01.01.2011</a:t>
                      </a:r>
                      <a:endParaRPr lang="tr-TR" sz="1600" b="1" dirty="0">
                        <a:solidFill>
                          <a:srgbClr val="003399"/>
                        </a:solidFill>
                        <a:latin typeface="Comic Sans MS" pitchFamily="66" charset="0"/>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41</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4</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7</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52</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23900">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rgbClr val="003399"/>
                          </a:solidFill>
                          <a:latin typeface="Comic Sans MS" pitchFamily="66" charset="0"/>
                          <a:ea typeface="Calibri"/>
                          <a:cs typeface="Times New Roman"/>
                        </a:rPr>
                        <a:t>31.07.2015</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44</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19</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17</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80</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23900">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rgbClr val="003399"/>
                          </a:solidFill>
                          <a:latin typeface="Comic Sans MS" pitchFamily="66" charset="0"/>
                          <a:ea typeface="Calibri"/>
                          <a:cs typeface="Times New Roman"/>
                        </a:rPr>
                        <a:t>31.01.2019</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45</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28</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17</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smtClean="0">
                          <a:solidFill>
                            <a:srgbClr val="003399"/>
                          </a:solidFill>
                          <a:latin typeface="Comic Sans MS" pitchFamily="66" charset="0"/>
                        </a:rPr>
                        <a:t>90</a:t>
                      </a:r>
                      <a:endParaRPr lang="tr-TR" sz="1600" b="1" i="0" u="none" strike="noStrike" dirty="0">
                        <a:solidFill>
                          <a:srgbClr val="003399"/>
                        </a:solidFill>
                        <a:latin typeface="Comic Sans MS" pitchFamily="66"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4919982"/>
                  </a:ext>
                </a:extLst>
              </a:tr>
            </a:tbl>
          </a:graphicData>
        </a:graphic>
      </p:graphicFrame>
      <p:sp>
        <p:nvSpPr>
          <p:cNvPr id="5" name="4 Slayt Numarası Yer Tutucusu"/>
          <p:cNvSpPr>
            <a:spLocks noGrp="1"/>
          </p:cNvSpPr>
          <p:nvPr>
            <p:ph type="sldNum" sz="quarter" idx="12"/>
          </p:nvPr>
        </p:nvSpPr>
        <p:spPr/>
        <p:txBody>
          <a:bodyPr/>
          <a:lstStyle/>
          <a:p>
            <a:pPr>
              <a:defRPr/>
            </a:pPr>
            <a:fld id="{508CE440-6B1E-4AF8-9B3E-42C0C32C4E67}" type="slidenum">
              <a:rPr lang="tr-TR" smtClean="0"/>
              <a:pPr>
                <a:defRPr/>
              </a:pPr>
              <a:t>23</a:t>
            </a:fld>
            <a:endParaRPr lang="tr-TR"/>
          </a:p>
        </p:txBody>
      </p:sp>
    </p:spTree>
    <p:extLst>
      <p:ext uri="{BB962C8B-B14F-4D97-AF65-F5344CB8AC3E}">
        <p14:creationId xmlns:p14="http://schemas.microsoft.com/office/powerpoint/2010/main" val="14443302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24</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4258053599"/>
              </p:ext>
            </p:extLst>
          </p:nvPr>
        </p:nvGraphicFramePr>
        <p:xfrm>
          <a:off x="227135" y="1484781"/>
          <a:ext cx="8798725" cy="3744418"/>
        </p:xfrm>
        <a:graphic>
          <a:graphicData uri="http://schemas.openxmlformats.org/drawingml/2006/table">
            <a:tbl>
              <a:tblPr>
                <a:tableStyleId>{5C22544A-7EE6-4342-B048-85BDC9FD1C3A}</a:tableStyleId>
              </a:tblPr>
              <a:tblGrid>
                <a:gridCol w="936134">
                  <a:extLst>
                    <a:ext uri="{9D8B030D-6E8A-4147-A177-3AD203B41FA5}">
                      <a16:colId xmlns:a16="http://schemas.microsoft.com/office/drawing/2014/main" val="1497959943"/>
                    </a:ext>
                  </a:extLst>
                </a:gridCol>
                <a:gridCol w="143856">
                  <a:extLst>
                    <a:ext uri="{9D8B030D-6E8A-4147-A177-3AD203B41FA5}">
                      <a16:colId xmlns:a16="http://schemas.microsoft.com/office/drawing/2014/main" val="2376988416"/>
                    </a:ext>
                  </a:extLst>
                </a:gridCol>
                <a:gridCol w="145443">
                  <a:extLst>
                    <a:ext uri="{9D8B030D-6E8A-4147-A177-3AD203B41FA5}">
                      <a16:colId xmlns:a16="http://schemas.microsoft.com/office/drawing/2014/main" val="465102881"/>
                    </a:ext>
                  </a:extLst>
                </a:gridCol>
                <a:gridCol w="165707">
                  <a:extLst>
                    <a:ext uri="{9D8B030D-6E8A-4147-A177-3AD203B41FA5}">
                      <a16:colId xmlns:a16="http://schemas.microsoft.com/office/drawing/2014/main" val="3497065595"/>
                    </a:ext>
                  </a:extLst>
                </a:gridCol>
                <a:gridCol w="299431">
                  <a:extLst>
                    <a:ext uri="{9D8B030D-6E8A-4147-A177-3AD203B41FA5}">
                      <a16:colId xmlns:a16="http://schemas.microsoft.com/office/drawing/2014/main" val="536309084"/>
                    </a:ext>
                  </a:extLst>
                </a:gridCol>
                <a:gridCol w="299431">
                  <a:extLst>
                    <a:ext uri="{9D8B030D-6E8A-4147-A177-3AD203B41FA5}">
                      <a16:colId xmlns:a16="http://schemas.microsoft.com/office/drawing/2014/main" val="3545079093"/>
                    </a:ext>
                  </a:extLst>
                </a:gridCol>
                <a:gridCol w="264874">
                  <a:extLst>
                    <a:ext uri="{9D8B030D-6E8A-4147-A177-3AD203B41FA5}">
                      <a16:colId xmlns:a16="http://schemas.microsoft.com/office/drawing/2014/main" val="710992852"/>
                    </a:ext>
                  </a:extLst>
                </a:gridCol>
                <a:gridCol w="299431">
                  <a:extLst>
                    <a:ext uri="{9D8B030D-6E8A-4147-A177-3AD203B41FA5}">
                      <a16:colId xmlns:a16="http://schemas.microsoft.com/office/drawing/2014/main" val="1667078654"/>
                    </a:ext>
                  </a:extLst>
                </a:gridCol>
                <a:gridCol w="299431">
                  <a:extLst>
                    <a:ext uri="{9D8B030D-6E8A-4147-A177-3AD203B41FA5}">
                      <a16:colId xmlns:a16="http://schemas.microsoft.com/office/drawing/2014/main" val="2137229232"/>
                    </a:ext>
                  </a:extLst>
                </a:gridCol>
                <a:gridCol w="264874">
                  <a:extLst>
                    <a:ext uri="{9D8B030D-6E8A-4147-A177-3AD203B41FA5}">
                      <a16:colId xmlns:a16="http://schemas.microsoft.com/office/drawing/2014/main" val="2893152961"/>
                    </a:ext>
                  </a:extLst>
                </a:gridCol>
                <a:gridCol w="299431">
                  <a:extLst>
                    <a:ext uri="{9D8B030D-6E8A-4147-A177-3AD203B41FA5}">
                      <a16:colId xmlns:a16="http://schemas.microsoft.com/office/drawing/2014/main" val="311646358"/>
                    </a:ext>
                  </a:extLst>
                </a:gridCol>
                <a:gridCol w="299431">
                  <a:extLst>
                    <a:ext uri="{9D8B030D-6E8A-4147-A177-3AD203B41FA5}">
                      <a16:colId xmlns:a16="http://schemas.microsoft.com/office/drawing/2014/main" val="713380279"/>
                    </a:ext>
                  </a:extLst>
                </a:gridCol>
                <a:gridCol w="264874">
                  <a:extLst>
                    <a:ext uri="{9D8B030D-6E8A-4147-A177-3AD203B41FA5}">
                      <a16:colId xmlns:a16="http://schemas.microsoft.com/office/drawing/2014/main" val="3217615015"/>
                    </a:ext>
                  </a:extLst>
                </a:gridCol>
                <a:gridCol w="299431">
                  <a:extLst>
                    <a:ext uri="{9D8B030D-6E8A-4147-A177-3AD203B41FA5}">
                      <a16:colId xmlns:a16="http://schemas.microsoft.com/office/drawing/2014/main" val="1666242426"/>
                    </a:ext>
                  </a:extLst>
                </a:gridCol>
                <a:gridCol w="299431">
                  <a:extLst>
                    <a:ext uri="{9D8B030D-6E8A-4147-A177-3AD203B41FA5}">
                      <a16:colId xmlns:a16="http://schemas.microsoft.com/office/drawing/2014/main" val="3606706302"/>
                    </a:ext>
                  </a:extLst>
                </a:gridCol>
                <a:gridCol w="264874">
                  <a:extLst>
                    <a:ext uri="{9D8B030D-6E8A-4147-A177-3AD203B41FA5}">
                      <a16:colId xmlns:a16="http://schemas.microsoft.com/office/drawing/2014/main" val="2104296755"/>
                    </a:ext>
                  </a:extLst>
                </a:gridCol>
                <a:gridCol w="299431">
                  <a:extLst>
                    <a:ext uri="{9D8B030D-6E8A-4147-A177-3AD203B41FA5}">
                      <a16:colId xmlns:a16="http://schemas.microsoft.com/office/drawing/2014/main" val="832926634"/>
                    </a:ext>
                  </a:extLst>
                </a:gridCol>
                <a:gridCol w="299431">
                  <a:extLst>
                    <a:ext uri="{9D8B030D-6E8A-4147-A177-3AD203B41FA5}">
                      <a16:colId xmlns:a16="http://schemas.microsoft.com/office/drawing/2014/main" val="823700497"/>
                    </a:ext>
                  </a:extLst>
                </a:gridCol>
                <a:gridCol w="264874">
                  <a:extLst>
                    <a:ext uri="{9D8B030D-6E8A-4147-A177-3AD203B41FA5}">
                      <a16:colId xmlns:a16="http://schemas.microsoft.com/office/drawing/2014/main" val="2598684952"/>
                    </a:ext>
                  </a:extLst>
                </a:gridCol>
                <a:gridCol w="221643">
                  <a:extLst>
                    <a:ext uri="{9D8B030D-6E8A-4147-A177-3AD203B41FA5}">
                      <a16:colId xmlns:a16="http://schemas.microsoft.com/office/drawing/2014/main" val="2427662206"/>
                    </a:ext>
                  </a:extLst>
                </a:gridCol>
                <a:gridCol w="299431">
                  <a:extLst>
                    <a:ext uri="{9D8B030D-6E8A-4147-A177-3AD203B41FA5}">
                      <a16:colId xmlns:a16="http://schemas.microsoft.com/office/drawing/2014/main" val="1233754175"/>
                    </a:ext>
                  </a:extLst>
                </a:gridCol>
                <a:gridCol w="264874">
                  <a:extLst>
                    <a:ext uri="{9D8B030D-6E8A-4147-A177-3AD203B41FA5}">
                      <a16:colId xmlns:a16="http://schemas.microsoft.com/office/drawing/2014/main" val="459142635"/>
                    </a:ext>
                  </a:extLst>
                </a:gridCol>
                <a:gridCol w="235444">
                  <a:extLst>
                    <a:ext uri="{9D8B030D-6E8A-4147-A177-3AD203B41FA5}">
                      <a16:colId xmlns:a16="http://schemas.microsoft.com/office/drawing/2014/main" val="3126021575"/>
                    </a:ext>
                  </a:extLst>
                </a:gridCol>
                <a:gridCol w="235444">
                  <a:extLst>
                    <a:ext uri="{9D8B030D-6E8A-4147-A177-3AD203B41FA5}">
                      <a16:colId xmlns:a16="http://schemas.microsoft.com/office/drawing/2014/main" val="3858802308"/>
                    </a:ext>
                  </a:extLst>
                </a:gridCol>
                <a:gridCol w="221643">
                  <a:extLst>
                    <a:ext uri="{9D8B030D-6E8A-4147-A177-3AD203B41FA5}">
                      <a16:colId xmlns:a16="http://schemas.microsoft.com/office/drawing/2014/main" val="945618997"/>
                    </a:ext>
                  </a:extLst>
                </a:gridCol>
                <a:gridCol w="221643">
                  <a:extLst>
                    <a:ext uri="{9D8B030D-6E8A-4147-A177-3AD203B41FA5}">
                      <a16:colId xmlns:a16="http://schemas.microsoft.com/office/drawing/2014/main" val="392061703"/>
                    </a:ext>
                  </a:extLst>
                </a:gridCol>
                <a:gridCol w="190316">
                  <a:extLst>
                    <a:ext uri="{9D8B030D-6E8A-4147-A177-3AD203B41FA5}">
                      <a16:colId xmlns:a16="http://schemas.microsoft.com/office/drawing/2014/main" val="879916502"/>
                    </a:ext>
                  </a:extLst>
                </a:gridCol>
                <a:gridCol w="264874">
                  <a:extLst>
                    <a:ext uri="{9D8B030D-6E8A-4147-A177-3AD203B41FA5}">
                      <a16:colId xmlns:a16="http://schemas.microsoft.com/office/drawing/2014/main" val="2465064572"/>
                    </a:ext>
                  </a:extLst>
                </a:gridCol>
                <a:gridCol w="143856">
                  <a:extLst>
                    <a:ext uri="{9D8B030D-6E8A-4147-A177-3AD203B41FA5}">
                      <a16:colId xmlns:a16="http://schemas.microsoft.com/office/drawing/2014/main" val="2376512998"/>
                    </a:ext>
                  </a:extLst>
                </a:gridCol>
                <a:gridCol w="147205">
                  <a:extLst>
                    <a:ext uri="{9D8B030D-6E8A-4147-A177-3AD203B41FA5}">
                      <a16:colId xmlns:a16="http://schemas.microsoft.com/office/drawing/2014/main" val="3921843769"/>
                    </a:ext>
                  </a:extLst>
                </a:gridCol>
                <a:gridCol w="156846">
                  <a:extLst>
                    <a:ext uri="{9D8B030D-6E8A-4147-A177-3AD203B41FA5}">
                      <a16:colId xmlns:a16="http://schemas.microsoft.com/office/drawing/2014/main" val="1423251360"/>
                    </a:ext>
                  </a:extLst>
                </a:gridCol>
                <a:gridCol w="447344">
                  <a:extLst>
                    <a:ext uri="{9D8B030D-6E8A-4147-A177-3AD203B41FA5}">
                      <a16:colId xmlns:a16="http://schemas.microsoft.com/office/drawing/2014/main" val="1401858826"/>
                    </a:ext>
                  </a:extLst>
                </a:gridCol>
                <a:gridCol w="38342">
                  <a:extLst>
                    <a:ext uri="{9D8B030D-6E8A-4147-A177-3AD203B41FA5}">
                      <a16:colId xmlns:a16="http://schemas.microsoft.com/office/drawing/2014/main" val="3669153460"/>
                    </a:ext>
                  </a:extLst>
                </a:gridCol>
              </a:tblGrid>
              <a:tr h="581398">
                <a:tc gridSpan="32">
                  <a:txBody>
                    <a:bodyPr/>
                    <a:lstStyle/>
                    <a:p>
                      <a:pPr algn="ctr" fontAlgn="t"/>
                      <a:r>
                        <a:rPr lang="tr-TR" sz="2400" b="1" u="none" strike="noStrike" dirty="0">
                          <a:solidFill>
                            <a:schemeClr val="tx2"/>
                          </a:solidFill>
                          <a:effectLst/>
                          <a:latin typeface="Comic Sans MS" panose="030F0702030302020204" pitchFamily="66" charset="0"/>
                          <a:cs typeface="Times New Roman" panose="02020603050405020304" pitchFamily="18" charset="0"/>
                        </a:rPr>
                        <a:t>ÜNİVERSİTEMİZ AKADEMİK PERSONEL YAŞ DAĞILIMI</a:t>
                      </a:r>
                      <a:endParaRPr lang="tr-TR" sz="2400" b="1" i="0" u="none" strike="noStrike" dirty="0">
                        <a:solidFill>
                          <a:schemeClr val="tx2"/>
                        </a:solidFill>
                        <a:effectLst/>
                        <a:latin typeface="Comic Sans MS" panose="030F0702030302020204" pitchFamily="66" charset="0"/>
                        <a:cs typeface="Times New Roman" panose="02020603050405020304" pitchFamily="18" charset="0"/>
                      </a:endParaRPr>
                    </a:p>
                  </a:txBody>
                  <a:tcPr marL="5253" marR="5253" marT="5253" marB="0">
                    <a:solidFill>
                      <a:schemeClr val="bg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endParaRPr lang="tr-TR"/>
                    </a:p>
                  </a:txBody>
                  <a:tcPr marL="5253" marR="5253" marT="5253" marB="0">
                    <a:solidFill>
                      <a:srgbClr val="92D050"/>
                    </a:solidFill>
                  </a:tcPr>
                </a:tc>
                <a:extLst>
                  <a:ext uri="{0D108BD9-81ED-4DB2-BD59-A6C34878D82A}">
                    <a16:rowId xmlns:a16="http://schemas.microsoft.com/office/drawing/2014/main" val="2365746152"/>
                  </a:ext>
                </a:extLst>
              </a:tr>
              <a:tr h="373290">
                <a:tc>
                  <a:txBody>
                    <a:bodyPr/>
                    <a:lstStyle/>
                    <a:p>
                      <a:pPr algn="ctr" rtl="0" fontAlgn="t"/>
                      <a:r>
                        <a:rPr lang="tr-TR" sz="1200" b="1" u="none" strike="noStrike" dirty="0">
                          <a:solidFill>
                            <a:schemeClr val="tx1"/>
                          </a:solidFill>
                          <a:effectLst/>
                          <a:latin typeface="+mn-lt"/>
                          <a:cs typeface="Times New Roman" panose="02020603050405020304" pitchFamily="18" charset="0"/>
                        </a:rPr>
                        <a:t> </a:t>
                      </a:r>
                      <a:endParaRPr lang="tr-TR" sz="12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gridSpan="30">
                  <a:txBody>
                    <a:bodyPr/>
                    <a:lstStyle/>
                    <a:p>
                      <a:pPr algn="ctr" rtl="0" fontAlgn="t"/>
                      <a:r>
                        <a:rPr lang="tr-TR" sz="1200" b="1" u="none" strike="noStrike" dirty="0">
                          <a:solidFill>
                            <a:schemeClr val="tx1"/>
                          </a:solidFill>
                          <a:effectLst/>
                          <a:latin typeface="+mn-lt"/>
                          <a:cs typeface="Times New Roman" panose="02020603050405020304" pitchFamily="18" charset="0"/>
                        </a:rPr>
                        <a:t>YAŞ ARALIKLARI</a:t>
                      </a:r>
                      <a:endParaRPr lang="tr-TR" sz="12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lgn="ctr" rtl="0" fontAlgn="t"/>
                      <a:r>
                        <a:rPr lang="tr-TR" sz="1200" b="1" u="none" strike="noStrike">
                          <a:solidFill>
                            <a:schemeClr val="tx1"/>
                          </a:solidFill>
                          <a:effectLst/>
                          <a:latin typeface="+mn-lt"/>
                          <a:cs typeface="Times New Roman" panose="02020603050405020304" pitchFamily="18" charset="0"/>
                        </a:rPr>
                        <a:t> </a:t>
                      </a:r>
                      <a:endParaRPr lang="tr-TR" sz="12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4113589120"/>
                  </a:ext>
                </a:extLst>
              </a:tr>
              <a:tr h="373290">
                <a:tc>
                  <a:txBody>
                    <a:bodyPr/>
                    <a:lstStyle/>
                    <a:p>
                      <a:pPr algn="ctr" rtl="0" fontAlgn="t"/>
                      <a:r>
                        <a:rPr lang="tr-TR" sz="1000" b="1" u="none" strike="noStrike" dirty="0">
                          <a:solidFill>
                            <a:schemeClr val="tx1"/>
                          </a:solidFill>
                          <a:effectLst/>
                          <a:latin typeface="+mn-lt"/>
                          <a:cs typeface="Times New Roman" panose="02020603050405020304" pitchFamily="18" charset="0"/>
                        </a:rPr>
                        <a:t>UNVAN ADI</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18-24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25-29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30-34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a:solidFill>
                            <a:schemeClr val="tx1"/>
                          </a:solidFill>
                          <a:effectLst/>
                          <a:latin typeface="+mn-lt"/>
                          <a:cs typeface="Times New Roman" panose="02020603050405020304" pitchFamily="18" charset="0"/>
                        </a:rPr>
                        <a:t>35-39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40-44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45-49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50-54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a:solidFill>
                            <a:schemeClr val="tx1"/>
                          </a:solidFill>
                          <a:effectLst/>
                          <a:latin typeface="+mn-lt"/>
                          <a:cs typeface="Times New Roman" panose="02020603050405020304" pitchFamily="18" charset="0"/>
                        </a:rPr>
                        <a:t>55-59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60-65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b="1" u="none" strike="noStrike" dirty="0">
                          <a:solidFill>
                            <a:schemeClr val="tx1"/>
                          </a:solidFill>
                          <a:effectLst/>
                          <a:latin typeface="+mn-lt"/>
                          <a:cs typeface="Times New Roman" panose="02020603050405020304" pitchFamily="18" charset="0"/>
                        </a:rPr>
                        <a:t>66+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tc hMerge="1">
                  <a:txBody>
                    <a:bodyPr/>
                    <a:lstStyle/>
                    <a:p>
                      <a:endParaRPr lang="tr-TR"/>
                    </a:p>
                  </a:txBody>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TOPLAM</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2237302862"/>
                  </a:ext>
                </a:extLst>
              </a:tr>
              <a:tr h="289866">
                <a:tc>
                  <a:txBody>
                    <a:bodyPr/>
                    <a:lstStyle/>
                    <a:p>
                      <a:pPr algn="ctr" rtl="0" fontAlgn="t"/>
                      <a:r>
                        <a:rPr lang="tr-TR" sz="1000" b="1" u="none" strike="noStrike" dirty="0">
                          <a:solidFill>
                            <a:schemeClr val="tx1"/>
                          </a:solidFill>
                          <a:effectLst/>
                          <a:latin typeface="+mn-lt"/>
                          <a:cs typeface="Times New Roman" panose="02020603050405020304" pitchFamily="18" charset="0"/>
                        </a:rPr>
                        <a:t> </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K</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E</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E</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E</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E</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K</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E</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T</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E</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E</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T</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K</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E</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E</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K</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E</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a:solidFill>
                            <a:schemeClr val="tx1"/>
                          </a:solidFill>
                          <a:effectLst/>
                          <a:latin typeface="+mn-lt"/>
                          <a:cs typeface="Times New Roman" panose="02020603050405020304" pitchFamily="18" charset="0"/>
                        </a:rPr>
                        <a:t> </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3694000036"/>
                  </a:ext>
                </a:extLst>
              </a:tr>
              <a:tr h="303918">
                <a:tc>
                  <a:txBody>
                    <a:bodyPr/>
                    <a:lstStyle/>
                    <a:p>
                      <a:pPr algn="l" rtl="0" fontAlgn="t"/>
                      <a:r>
                        <a:rPr lang="tr-TR" sz="1000" b="1" u="none" strike="noStrike" dirty="0">
                          <a:solidFill>
                            <a:schemeClr val="tx1"/>
                          </a:solidFill>
                          <a:effectLst/>
                          <a:latin typeface="+mn-lt"/>
                          <a:cs typeface="Times New Roman" panose="02020603050405020304" pitchFamily="18" charset="0"/>
                        </a:rPr>
                        <a:t>PROFESÖR</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8</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28</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66</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102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79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108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42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7</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5</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6</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317</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3101835255"/>
                  </a:ext>
                </a:extLst>
              </a:tr>
              <a:tr h="303918">
                <a:tc>
                  <a:txBody>
                    <a:bodyPr/>
                    <a:lstStyle/>
                    <a:p>
                      <a:pPr algn="l" rtl="0" fontAlgn="t"/>
                      <a:r>
                        <a:rPr lang="tr-TR" sz="1000" b="1" u="none" strike="noStrike">
                          <a:solidFill>
                            <a:schemeClr val="tx1"/>
                          </a:solidFill>
                          <a:effectLst/>
                          <a:latin typeface="+mn-lt"/>
                          <a:cs typeface="Times New Roman" panose="02020603050405020304" pitchFamily="18" charset="0"/>
                        </a:rPr>
                        <a:t>DOÇENT</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40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48</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88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57</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15</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210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2589085888"/>
                  </a:ext>
                </a:extLst>
              </a:tr>
              <a:tr h="504336">
                <a:tc>
                  <a:txBody>
                    <a:bodyPr/>
                    <a:lstStyle/>
                    <a:p>
                      <a:pPr algn="l" rtl="0" fontAlgn="t"/>
                      <a:r>
                        <a:rPr lang="tr-TR" sz="1000" b="1" u="none" strike="noStrike" dirty="0">
                          <a:solidFill>
                            <a:schemeClr val="tx1"/>
                          </a:solidFill>
                          <a:effectLst/>
                          <a:latin typeface="+mn-lt"/>
                          <a:cs typeface="Times New Roman" panose="02020603050405020304" pitchFamily="18" charset="0"/>
                        </a:rPr>
                        <a:t>DOKTOR ÖĞRETİM ÜYESİ</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17</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68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68</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136</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67</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64</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131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55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17</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8</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423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311441882"/>
                  </a:ext>
                </a:extLst>
              </a:tr>
              <a:tr h="338134">
                <a:tc>
                  <a:txBody>
                    <a:bodyPr/>
                    <a:lstStyle/>
                    <a:p>
                      <a:pPr algn="l" rtl="0" fontAlgn="t"/>
                      <a:r>
                        <a:rPr lang="tr-TR" sz="1000" b="1" u="none" strike="noStrike" dirty="0">
                          <a:solidFill>
                            <a:schemeClr val="tx1"/>
                          </a:solidFill>
                          <a:effectLst/>
                          <a:latin typeface="+mn-lt"/>
                          <a:cs typeface="Times New Roman" panose="02020603050405020304" pitchFamily="18" charset="0"/>
                        </a:rPr>
                        <a:t>ÖĞRETİM GÖREVLİSİ</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17</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49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44</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93</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53</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51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104</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46</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34</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80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26</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26</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52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40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7</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29</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7</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422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850256124"/>
                  </a:ext>
                </a:extLst>
              </a:tr>
              <a:tr h="338134">
                <a:tc>
                  <a:txBody>
                    <a:bodyPr/>
                    <a:lstStyle/>
                    <a:p>
                      <a:pPr algn="l" rtl="0" fontAlgn="t"/>
                      <a:r>
                        <a:rPr lang="tr-TR" sz="1000" b="1" u="none" strike="noStrike" dirty="0">
                          <a:solidFill>
                            <a:schemeClr val="tx1"/>
                          </a:solidFill>
                          <a:effectLst/>
                          <a:latin typeface="+mn-lt"/>
                          <a:cs typeface="Times New Roman" panose="02020603050405020304" pitchFamily="18" charset="0"/>
                        </a:rPr>
                        <a:t>ARAŞTIRMA GÖREVLİSİ</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152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132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284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147</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145</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292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35</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64</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14</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25</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3</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5</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1</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0</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673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962925025"/>
                  </a:ext>
                </a:extLst>
              </a:tr>
              <a:tr h="338134">
                <a:tc>
                  <a:txBody>
                    <a:bodyPr/>
                    <a:lstStyle/>
                    <a:p>
                      <a:pPr algn="l" rtl="0" fontAlgn="t"/>
                      <a:r>
                        <a:rPr lang="tr-TR" sz="1000" b="1" u="none" strike="noStrike" dirty="0">
                          <a:solidFill>
                            <a:schemeClr val="tx1"/>
                          </a:solidFill>
                          <a:effectLst/>
                          <a:latin typeface="+mn-lt"/>
                          <a:cs typeface="Times New Roman" panose="02020603050405020304" pitchFamily="18" charset="0"/>
                        </a:rPr>
                        <a:t>GENEL TOPLAM</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a:solidFill>
                            <a:schemeClr val="tx1"/>
                          </a:solidFill>
                          <a:effectLst/>
                          <a:latin typeface="+mn-lt"/>
                          <a:cs typeface="Times New Roman" panose="02020603050405020304" pitchFamily="18" charset="0"/>
                        </a:rPr>
                        <a:t>2</a:t>
                      </a:r>
                      <a:endParaRPr lang="tr-TR" sz="1000" b="1" i="0" u="none" strike="noStrike">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162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140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302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213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212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425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168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170</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338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175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177</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352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116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155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271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63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145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208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24</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69</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93</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12</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36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48</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1</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a:txBody>
                    <a:bodyPr/>
                    <a:lstStyle/>
                    <a:p>
                      <a:pPr algn="ctr" rtl="0" fontAlgn="t"/>
                      <a:r>
                        <a:rPr lang="tr-TR" sz="1000" b="1" u="none" strike="noStrike" dirty="0">
                          <a:solidFill>
                            <a:schemeClr val="tx1"/>
                          </a:solidFill>
                          <a:effectLst/>
                          <a:latin typeface="+mn-lt"/>
                          <a:cs typeface="Times New Roman" panose="02020603050405020304" pitchFamily="18" charset="0"/>
                        </a:rPr>
                        <a:t>6</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gridSpan="2">
                  <a:txBody>
                    <a:bodyPr/>
                    <a:lstStyle/>
                    <a:p>
                      <a:pPr algn="ctr" rtl="0" fontAlgn="t"/>
                      <a:r>
                        <a:rPr lang="tr-TR" sz="1000" b="1" u="none" strike="noStrike" dirty="0">
                          <a:solidFill>
                            <a:schemeClr val="tx1"/>
                          </a:solidFill>
                          <a:effectLst/>
                          <a:latin typeface="+mn-lt"/>
                          <a:cs typeface="Times New Roman" panose="02020603050405020304" pitchFamily="18" charset="0"/>
                        </a:rPr>
                        <a:t>2045</a:t>
                      </a:r>
                      <a:endParaRPr lang="tr-TR" sz="1000" b="1" i="0" u="none" strike="noStrike" dirty="0">
                        <a:solidFill>
                          <a:schemeClr val="tx1"/>
                        </a:solidFill>
                        <a:effectLst/>
                        <a:latin typeface="+mn-lt"/>
                        <a:cs typeface="Times New Roman" panose="02020603050405020304" pitchFamily="18" charset="0"/>
                      </a:endParaRPr>
                    </a:p>
                  </a:txBody>
                  <a:tcPr marL="5253" marR="5253" marT="5253" marB="0">
                    <a:solidFill>
                      <a:schemeClr val="accent5"/>
                    </a:solidFill>
                  </a:tcPr>
                </a:tc>
                <a:tc hMerge="1">
                  <a:txBody>
                    <a:bodyPr/>
                    <a:lstStyle/>
                    <a:p>
                      <a:endParaRPr lang="tr-TR"/>
                    </a:p>
                  </a:txBody>
                  <a:tcPr/>
                </a:tc>
                <a:extLst>
                  <a:ext uri="{0D108BD9-81ED-4DB2-BD59-A6C34878D82A}">
                    <a16:rowId xmlns:a16="http://schemas.microsoft.com/office/drawing/2014/main" val="1297897931"/>
                  </a:ext>
                </a:extLst>
              </a:tr>
            </a:tbl>
          </a:graphicData>
        </a:graphic>
      </p:graphicFrame>
    </p:spTree>
    <p:extLst>
      <p:ext uri="{BB962C8B-B14F-4D97-AF65-F5344CB8AC3E}">
        <p14:creationId xmlns:p14="http://schemas.microsoft.com/office/powerpoint/2010/main" val="2550244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25</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2685252003"/>
              </p:ext>
            </p:extLst>
          </p:nvPr>
        </p:nvGraphicFramePr>
        <p:xfrm>
          <a:off x="395538" y="908719"/>
          <a:ext cx="8352929" cy="4319792"/>
        </p:xfrm>
        <a:graphic>
          <a:graphicData uri="http://schemas.openxmlformats.org/drawingml/2006/table">
            <a:tbl>
              <a:tblPr>
                <a:tableStyleId>{5C22544A-7EE6-4342-B048-85BDC9FD1C3A}</a:tableStyleId>
              </a:tblPr>
              <a:tblGrid>
                <a:gridCol w="636451">
                  <a:extLst>
                    <a:ext uri="{9D8B030D-6E8A-4147-A177-3AD203B41FA5}">
                      <a16:colId xmlns:a16="http://schemas.microsoft.com/office/drawing/2014/main" val="2166629500"/>
                    </a:ext>
                  </a:extLst>
                </a:gridCol>
                <a:gridCol w="568807">
                  <a:extLst>
                    <a:ext uri="{9D8B030D-6E8A-4147-A177-3AD203B41FA5}">
                      <a16:colId xmlns:a16="http://schemas.microsoft.com/office/drawing/2014/main" val="203369857"/>
                    </a:ext>
                  </a:extLst>
                </a:gridCol>
                <a:gridCol w="141587">
                  <a:extLst>
                    <a:ext uri="{9D8B030D-6E8A-4147-A177-3AD203B41FA5}">
                      <a16:colId xmlns:a16="http://schemas.microsoft.com/office/drawing/2014/main" val="1355342934"/>
                    </a:ext>
                  </a:extLst>
                </a:gridCol>
                <a:gridCol w="283635">
                  <a:extLst>
                    <a:ext uri="{9D8B030D-6E8A-4147-A177-3AD203B41FA5}">
                      <a16:colId xmlns:a16="http://schemas.microsoft.com/office/drawing/2014/main" val="1551187766"/>
                    </a:ext>
                  </a:extLst>
                </a:gridCol>
                <a:gridCol w="252120">
                  <a:extLst>
                    <a:ext uri="{9D8B030D-6E8A-4147-A177-3AD203B41FA5}">
                      <a16:colId xmlns:a16="http://schemas.microsoft.com/office/drawing/2014/main" val="84229193"/>
                    </a:ext>
                  </a:extLst>
                </a:gridCol>
                <a:gridCol w="252120">
                  <a:extLst>
                    <a:ext uri="{9D8B030D-6E8A-4147-A177-3AD203B41FA5}">
                      <a16:colId xmlns:a16="http://schemas.microsoft.com/office/drawing/2014/main" val="2466519608"/>
                    </a:ext>
                  </a:extLst>
                </a:gridCol>
                <a:gridCol w="283635">
                  <a:extLst>
                    <a:ext uri="{9D8B030D-6E8A-4147-A177-3AD203B41FA5}">
                      <a16:colId xmlns:a16="http://schemas.microsoft.com/office/drawing/2014/main" val="4173828"/>
                    </a:ext>
                  </a:extLst>
                </a:gridCol>
                <a:gridCol w="270489">
                  <a:extLst>
                    <a:ext uri="{9D8B030D-6E8A-4147-A177-3AD203B41FA5}">
                      <a16:colId xmlns:a16="http://schemas.microsoft.com/office/drawing/2014/main" val="757912515"/>
                    </a:ext>
                  </a:extLst>
                </a:gridCol>
                <a:gridCol w="252120">
                  <a:extLst>
                    <a:ext uri="{9D8B030D-6E8A-4147-A177-3AD203B41FA5}">
                      <a16:colId xmlns:a16="http://schemas.microsoft.com/office/drawing/2014/main" val="3643539463"/>
                    </a:ext>
                  </a:extLst>
                </a:gridCol>
                <a:gridCol w="283635">
                  <a:extLst>
                    <a:ext uri="{9D8B030D-6E8A-4147-A177-3AD203B41FA5}">
                      <a16:colId xmlns:a16="http://schemas.microsoft.com/office/drawing/2014/main" val="2760455962"/>
                    </a:ext>
                  </a:extLst>
                </a:gridCol>
                <a:gridCol w="252120">
                  <a:extLst>
                    <a:ext uri="{9D8B030D-6E8A-4147-A177-3AD203B41FA5}">
                      <a16:colId xmlns:a16="http://schemas.microsoft.com/office/drawing/2014/main" val="3438556193"/>
                    </a:ext>
                  </a:extLst>
                </a:gridCol>
                <a:gridCol w="252120">
                  <a:extLst>
                    <a:ext uri="{9D8B030D-6E8A-4147-A177-3AD203B41FA5}">
                      <a16:colId xmlns:a16="http://schemas.microsoft.com/office/drawing/2014/main" val="799865169"/>
                    </a:ext>
                  </a:extLst>
                </a:gridCol>
                <a:gridCol w="283635">
                  <a:extLst>
                    <a:ext uri="{9D8B030D-6E8A-4147-A177-3AD203B41FA5}">
                      <a16:colId xmlns:a16="http://schemas.microsoft.com/office/drawing/2014/main" val="3484384277"/>
                    </a:ext>
                  </a:extLst>
                </a:gridCol>
                <a:gridCol w="252120">
                  <a:extLst>
                    <a:ext uri="{9D8B030D-6E8A-4147-A177-3AD203B41FA5}">
                      <a16:colId xmlns:a16="http://schemas.microsoft.com/office/drawing/2014/main" val="4229591138"/>
                    </a:ext>
                  </a:extLst>
                </a:gridCol>
                <a:gridCol w="252120">
                  <a:extLst>
                    <a:ext uri="{9D8B030D-6E8A-4147-A177-3AD203B41FA5}">
                      <a16:colId xmlns:a16="http://schemas.microsoft.com/office/drawing/2014/main" val="4038628178"/>
                    </a:ext>
                  </a:extLst>
                </a:gridCol>
                <a:gridCol w="283635">
                  <a:extLst>
                    <a:ext uri="{9D8B030D-6E8A-4147-A177-3AD203B41FA5}">
                      <a16:colId xmlns:a16="http://schemas.microsoft.com/office/drawing/2014/main" val="3166156139"/>
                    </a:ext>
                  </a:extLst>
                </a:gridCol>
                <a:gridCol w="252120">
                  <a:extLst>
                    <a:ext uri="{9D8B030D-6E8A-4147-A177-3AD203B41FA5}">
                      <a16:colId xmlns:a16="http://schemas.microsoft.com/office/drawing/2014/main" val="266816295"/>
                    </a:ext>
                  </a:extLst>
                </a:gridCol>
                <a:gridCol w="252120">
                  <a:extLst>
                    <a:ext uri="{9D8B030D-6E8A-4147-A177-3AD203B41FA5}">
                      <a16:colId xmlns:a16="http://schemas.microsoft.com/office/drawing/2014/main" val="3246700380"/>
                    </a:ext>
                  </a:extLst>
                </a:gridCol>
                <a:gridCol w="283635">
                  <a:extLst>
                    <a:ext uri="{9D8B030D-6E8A-4147-A177-3AD203B41FA5}">
                      <a16:colId xmlns:a16="http://schemas.microsoft.com/office/drawing/2014/main" val="1306816122"/>
                    </a:ext>
                  </a:extLst>
                </a:gridCol>
                <a:gridCol w="252120">
                  <a:extLst>
                    <a:ext uri="{9D8B030D-6E8A-4147-A177-3AD203B41FA5}">
                      <a16:colId xmlns:a16="http://schemas.microsoft.com/office/drawing/2014/main" val="2704012017"/>
                    </a:ext>
                  </a:extLst>
                </a:gridCol>
                <a:gridCol w="252120">
                  <a:extLst>
                    <a:ext uri="{9D8B030D-6E8A-4147-A177-3AD203B41FA5}">
                      <a16:colId xmlns:a16="http://schemas.microsoft.com/office/drawing/2014/main" val="946048298"/>
                    </a:ext>
                  </a:extLst>
                </a:gridCol>
                <a:gridCol w="283635">
                  <a:extLst>
                    <a:ext uri="{9D8B030D-6E8A-4147-A177-3AD203B41FA5}">
                      <a16:colId xmlns:a16="http://schemas.microsoft.com/office/drawing/2014/main" val="1009449549"/>
                    </a:ext>
                  </a:extLst>
                </a:gridCol>
                <a:gridCol w="195296">
                  <a:extLst>
                    <a:ext uri="{9D8B030D-6E8A-4147-A177-3AD203B41FA5}">
                      <a16:colId xmlns:a16="http://schemas.microsoft.com/office/drawing/2014/main" val="2891075291"/>
                    </a:ext>
                  </a:extLst>
                </a:gridCol>
                <a:gridCol w="252120">
                  <a:extLst>
                    <a:ext uri="{9D8B030D-6E8A-4147-A177-3AD203B41FA5}">
                      <a16:colId xmlns:a16="http://schemas.microsoft.com/office/drawing/2014/main" val="2713496740"/>
                    </a:ext>
                  </a:extLst>
                </a:gridCol>
                <a:gridCol w="283635">
                  <a:extLst>
                    <a:ext uri="{9D8B030D-6E8A-4147-A177-3AD203B41FA5}">
                      <a16:colId xmlns:a16="http://schemas.microsoft.com/office/drawing/2014/main" val="429952612"/>
                    </a:ext>
                  </a:extLst>
                </a:gridCol>
                <a:gridCol w="140053">
                  <a:extLst>
                    <a:ext uri="{9D8B030D-6E8A-4147-A177-3AD203B41FA5}">
                      <a16:colId xmlns:a16="http://schemas.microsoft.com/office/drawing/2014/main" val="1871424912"/>
                    </a:ext>
                  </a:extLst>
                </a:gridCol>
                <a:gridCol w="203797">
                  <a:extLst>
                    <a:ext uri="{9D8B030D-6E8A-4147-A177-3AD203B41FA5}">
                      <a16:colId xmlns:a16="http://schemas.microsoft.com/office/drawing/2014/main" val="2753441070"/>
                    </a:ext>
                  </a:extLst>
                </a:gridCol>
                <a:gridCol w="283635">
                  <a:extLst>
                    <a:ext uri="{9D8B030D-6E8A-4147-A177-3AD203B41FA5}">
                      <a16:colId xmlns:a16="http://schemas.microsoft.com/office/drawing/2014/main" val="1185585795"/>
                    </a:ext>
                  </a:extLst>
                </a:gridCol>
                <a:gridCol w="548686">
                  <a:extLst>
                    <a:ext uri="{9D8B030D-6E8A-4147-A177-3AD203B41FA5}">
                      <a16:colId xmlns:a16="http://schemas.microsoft.com/office/drawing/2014/main" val="2890152853"/>
                    </a:ext>
                  </a:extLst>
                </a:gridCol>
                <a:gridCol w="69608">
                  <a:extLst>
                    <a:ext uri="{9D8B030D-6E8A-4147-A177-3AD203B41FA5}">
                      <a16:colId xmlns:a16="http://schemas.microsoft.com/office/drawing/2014/main" val="48539377"/>
                    </a:ext>
                  </a:extLst>
                </a:gridCol>
              </a:tblGrid>
              <a:tr h="1397301">
                <a:tc gridSpan="30">
                  <a:txBody>
                    <a:bodyPr/>
                    <a:lstStyle/>
                    <a:p>
                      <a:pPr algn="ctr" fontAlgn="t"/>
                      <a:r>
                        <a:rPr lang="tr-TR" sz="3200" b="1" u="none" strike="noStrike" dirty="0">
                          <a:solidFill>
                            <a:schemeClr val="tx2"/>
                          </a:solidFill>
                          <a:effectLst/>
                          <a:latin typeface="Comic Sans MS" panose="030F0702030302020204" pitchFamily="66" charset="0"/>
                        </a:rPr>
                        <a:t>ÜNİVERSİTEMİZ İDARI  PERSONEL YAŞ </a:t>
                      </a:r>
                      <a:r>
                        <a:rPr lang="tr-TR" sz="3200" b="1" u="none" strike="noStrike" dirty="0" smtClean="0">
                          <a:solidFill>
                            <a:schemeClr val="tx2"/>
                          </a:solidFill>
                          <a:effectLst/>
                          <a:latin typeface="Comic Sans MS" panose="030F0702030302020204" pitchFamily="66" charset="0"/>
                        </a:rPr>
                        <a:t>DAĞILIMI</a:t>
                      </a:r>
                    </a:p>
                    <a:p>
                      <a:pPr algn="ctr" fontAlgn="t"/>
                      <a:endParaRPr lang="tr-TR" sz="3200" b="1" i="0" u="none" strike="noStrike" dirty="0">
                        <a:solidFill>
                          <a:schemeClr val="tx2"/>
                        </a:solidFill>
                        <a:effectLst/>
                        <a:latin typeface="Comic Sans MS" panose="030F0702030302020204" pitchFamily="66" charset="0"/>
                      </a:endParaRPr>
                    </a:p>
                  </a:txBody>
                  <a:tcPr marL="5768" marR="5768" marT="5768" marB="0">
                    <a:solidFill>
                      <a:schemeClr val="bg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68631765"/>
                  </a:ext>
                </a:extLst>
              </a:tr>
              <a:tr h="527417">
                <a:tc>
                  <a:txBody>
                    <a:bodyPr/>
                    <a:lstStyle/>
                    <a:p>
                      <a:pPr algn="ctr" rtl="0" fontAlgn="t"/>
                      <a:r>
                        <a:rPr lang="tr-TR" sz="1000" u="none" strike="noStrike" dirty="0">
                          <a:solidFill>
                            <a:srgbClr val="0070C0"/>
                          </a:solidFill>
                          <a:effectLst/>
                          <a:latin typeface="Comic Sans MS" panose="030F0702030302020204" pitchFamily="66" charset="0"/>
                        </a:rPr>
                        <a:t> </a:t>
                      </a:r>
                      <a:endParaRPr lang="tr-TR" sz="1000" b="1" i="0" u="none" strike="noStrike" dirty="0">
                        <a:solidFill>
                          <a:srgbClr val="0070C0"/>
                        </a:solidFill>
                        <a:effectLst/>
                        <a:latin typeface="Comic Sans MS" panose="030F0702030302020204" pitchFamily="66" charset="0"/>
                      </a:endParaRPr>
                    </a:p>
                  </a:txBody>
                  <a:tcPr marL="5768" marR="5768" marT="5768" marB="0">
                    <a:solidFill>
                      <a:schemeClr val="accent5"/>
                    </a:solidFill>
                  </a:tcPr>
                </a:tc>
                <a:tc gridSpan="28">
                  <a:txBody>
                    <a:bodyPr/>
                    <a:lstStyle/>
                    <a:p>
                      <a:pPr algn="ctr" rtl="0" fontAlgn="t"/>
                      <a:r>
                        <a:rPr lang="tr-TR" sz="1800" b="1" u="none" strike="noStrike" dirty="0">
                          <a:solidFill>
                            <a:schemeClr val="tx2"/>
                          </a:solidFill>
                          <a:effectLst/>
                          <a:latin typeface="Comic Sans MS" panose="030F0702030302020204" pitchFamily="66" charset="0"/>
                        </a:rPr>
                        <a:t>YAŞ </a:t>
                      </a:r>
                      <a:r>
                        <a:rPr lang="tr-TR" sz="1800" b="1" u="none" strike="noStrike" dirty="0" smtClean="0">
                          <a:solidFill>
                            <a:schemeClr val="tx2"/>
                          </a:solidFill>
                          <a:effectLst/>
                          <a:latin typeface="Comic Sans MS" panose="030F0702030302020204" pitchFamily="66" charset="0"/>
                        </a:rPr>
                        <a:t>ARALIKLARI</a:t>
                      </a:r>
                    </a:p>
                    <a:p>
                      <a:pPr algn="ctr" rtl="0" fontAlgn="t"/>
                      <a:endParaRPr lang="tr-TR" sz="1800" b="1" i="0" u="none" strike="noStrike" dirty="0">
                        <a:solidFill>
                          <a:schemeClr val="tx2"/>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endParaRPr lang="tr-TR"/>
                    </a:p>
                  </a:txBody>
                  <a:tcPr marL="5768" marR="5768" marT="5768" marB="0"/>
                </a:tc>
                <a:extLst>
                  <a:ext uri="{0D108BD9-81ED-4DB2-BD59-A6C34878D82A}">
                    <a16:rowId xmlns:a16="http://schemas.microsoft.com/office/drawing/2014/main" val="2347715324"/>
                  </a:ext>
                </a:extLst>
              </a:tr>
              <a:tr h="672466">
                <a:tc>
                  <a:txBody>
                    <a:bodyPr/>
                    <a:lstStyle/>
                    <a:p>
                      <a:pPr algn="ctr" rtl="0" fontAlgn="t"/>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gridSpan="3">
                  <a:txBody>
                    <a:bodyPr/>
                    <a:lstStyle/>
                    <a:p>
                      <a:pPr algn="ctr" rtl="0" fontAlgn="t"/>
                      <a:r>
                        <a:rPr lang="tr-TR" sz="1000" u="none" strike="noStrike">
                          <a:solidFill>
                            <a:schemeClr val="tx1"/>
                          </a:solidFill>
                          <a:effectLst/>
                          <a:latin typeface="Comic Sans MS" panose="030F0702030302020204" pitchFamily="66" charset="0"/>
                        </a:rPr>
                        <a:t>18-24</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a:solidFill>
                            <a:schemeClr val="tx1"/>
                          </a:solidFill>
                          <a:effectLst/>
                          <a:latin typeface="Comic Sans MS" panose="030F0702030302020204" pitchFamily="66" charset="0"/>
                        </a:rPr>
                        <a:t>25-29</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a:solidFill>
                            <a:schemeClr val="tx1"/>
                          </a:solidFill>
                          <a:effectLst/>
                          <a:latin typeface="Comic Sans MS" panose="030F0702030302020204" pitchFamily="66" charset="0"/>
                        </a:rPr>
                        <a:t>30-34</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a:solidFill>
                            <a:schemeClr val="tx1"/>
                          </a:solidFill>
                          <a:effectLst/>
                          <a:latin typeface="Comic Sans MS" panose="030F0702030302020204" pitchFamily="66" charset="0"/>
                        </a:rPr>
                        <a:t>35-39</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dirty="0">
                          <a:solidFill>
                            <a:schemeClr val="tx1"/>
                          </a:solidFill>
                          <a:effectLst/>
                          <a:latin typeface="Comic Sans MS" panose="030F0702030302020204" pitchFamily="66" charset="0"/>
                        </a:rPr>
                        <a:t>40-44</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dirty="0">
                          <a:solidFill>
                            <a:schemeClr val="tx1"/>
                          </a:solidFill>
                          <a:effectLst/>
                          <a:latin typeface="Comic Sans MS" panose="030F0702030302020204" pitchFamily="66" charset="0"/>
                        </a:rPr>
                        <a:t>45-49</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dirty="0">
                          <a:solidFill>
                            <a:schemeClr val="tx1"/>
                          </a:solidFill>
                          <a:effectLst/>
                          <a:latin typeface="Comic Sans MS" panose="030F0702030302020204" pitchFamily="66" charset="0"/>
                        </a:rPr>
                        <a:t>50-54</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dirty="0">
                          <a:solidFill>
                            <a:schemeClr val="tx1"/>
                          </a:solidFill>
                          <a:effectLst/>
                          <a:latin typeface="Comic Sans MS" panose="030F0702030302020204" pitchFamily="66" charset="0"/>
                        </a:rPr>
                        <a:t>55-59</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gridSpan="3">
                  <a:txBody>
                    <a:bodyPr/>
                    <a:lstStyle/>
                    <a:p>
                      <a:pPr algn="ctr" rtl="0" fontAlgn="t"/>
                      <a:r>
                        <a:rPr lang="tr-TR" sz="1000" u="none" strike="noStrike">
                          <a:solidFill>
                            <a:schemeClr val="tx1"/>
                          </a:solidFill>
                          <a:effectLst/>
                          <a:latin typeface="Comic Sans MS" panose="030F0702030302020204" pitchFamily="66" charset="0"/>
                        </a:rPr>
                        <a:t>60-65</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hMerge="1">
                  <a:txBody>
                    <a:bodyPr/>
                    <a:lstStyle/>
                    <a:p>
                      <a:endParaRPr lang="tr-TR"/>
                    </a:p>
                  </a:txBody>
                  <a:tcPr/>
                </a:tc>
                <a:tc hMerge="1">
                  <a:txBody>
                    <a:bodyPr/>
                    <a:lstStyle/>
                    <a:p>
                      <a:endParaRPr lang="tr-TR"/>
                    </a:p>
                  </a:txBody>
                  <a:tcPr/>
                </a:tc>
                <a:tc>
                  <a:txBody>
                    <a:bodyPr/>
                    <a:lstStyle/>
                    <a:p>
                      <a:pPr algn="ctr" rtl="0" fontAlgn="t"/>
                      <a:r>
                        <a:rPr lang="tr-TR" sz="1000" b="1" u="none" strike="noStrike" dirty="0">
                          <a:solidFill>
                            <a:schemeClr val="tx1"/>
                          </a:solidFill>
                          <a:effectLst/>
                          <a:latin typeface="Comic Sans MS" panose="030F0702030302020204" pitchFamily="66" charset="0"/>
                        </a:rPr>
                        <a:t>TOPLAM</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endParaRPr lang="tr-TR"/>
                    </a:p>
                  </a:txBody>
                  <a:tcPr marL="5768" marR="5768" marT="5768" marB="0" anchor="b"/>
                </a:tc>
                <a:extLst>
                  <a:ext uri="{0D108BD9-81ED-4DB2-BD59-A6C34878D82A}">
                    <a16:rowId xmlns:a16="http://schemas.microsoft.com/office/drawing/2014/main" val="3897745385"/>
                  </a:ext>
                </a:extLst>
              </a:tr>
              <a:tr h="618905">
                <a:tc>
                  <a:txBody>
                    <a:bodyPr/>
                    <a:lstStyle/>
                    <a:p>
                      <a:pPr algn="ctr" rtl="0" fontAlgn="t"/>
                      <a:r>
                        <a:rPr lang="tr-TR" sz="1000" b="1" u="none" strike="noStrike" dirty="0">
                          <a:solidFill>
                            <a:schemeClr val="tx1"/>
                          </a:solidFill>
                          <a:effectLst/>
                          <a:latin typeface="Comic Sans MS" panose="030F0702030302020204" pitchFamily="66" charset="0"/>
                        </a:rPr>
                        <a:t> </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K</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E</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T</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K</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E</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T</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K</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E</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T</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K</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E</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T</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K</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E</a:t>
                      </a:r>
                      <a:endParaRPr lang="tr-TR" sz="1000" b="1"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T</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K</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E</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T</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K</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E</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T</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K</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E</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T</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K</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E</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T</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a:solidFill>
                            <a:schemeClr val="tx1"/>
                          </a:solidFill>
                          <a:effectLst/>
                          <a:latin typeface="Comic Sans MS" panose="030F0702030302020204" pitchFamily="66" charset="0"/>
                        </a:rPr>
                        <a:t> </a:t>
                      </a:r>
                      <a:endParaRPr lang="tr-TR" sz="1000" b="0" i="0" u="none" strike="noStrike">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endParaRPr lang="tr-TR"/>
                    </a:p>
                  </a:txBody>
                  <a:tcPr marL="5768" marR="5768" marT="5768" marB="0" anchor="b"/>
                </a:tc>
                <a:extLst>
                  <a:ext uri="{0D108BD9-81ED-4DB2-BD59-A6C34878D82A}">
                    <a16:rowId xmlns:a16="http://schemas.microsoft.com/office/drawing/2014/main" val="1449211001"/>
                  </a:ext>
                </a:extLst>
              </a:tr>
              <a:tr h="1005205">
                <a:tc>
                  <a:txBody>
                    <a:bodyPr/>
                    <a:lstStyle/>
                    <a:p>
                      <a:pPr algn="l" rtl="0" fontAlgn="t"/>
                      <a:r>
                        <a:rPr lang="tr-TR" sz="1000" b="1" u="none" strike="noStrike" dirty="0">
                          <a:solidFill>
                            <a:schemeClr val="tx1"/>
                          </a:solidFill>
                          <a:effectLst/>
                          <a:latin typeface="Comic Sans MS" panose="030F0702030302020204" pitchFamily="66" charset="0"/>
                        </a:rPr>
                        <a:t>GENEL </a:t>
                      </a:r>
                      <a:r>
                        <a:rPr lang="tr-TR" sz="1000" b="1" u="none" strike="noStrike" dirty="0" smtClean="0">
                          <a:solidFill>
                            <a:schemeClr val="tx1"/>
                          </a:solidFill>
                          <a:effectLst/>
                          <a:latin typeface="Comic Sans MS" panose="030F0702030302020204" pitchFamily="66" charset="0"/>
                        </a:rPr>
                        <a:t>TOPLAM</a:t>
                      </a:r>
                    </a:p>
                    <a:p>
                      <a:pPr algn="l" rtl="0" fontAlgn="t"/>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4</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7</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11</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31</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18</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49</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102</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48</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150</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140</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101</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241</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200</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140</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340</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157</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199</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356</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53</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162</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215</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16</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68</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84</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2</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16</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u="none" strike="noStrike" dirty="0">
                          <a:solidFill>
                            <a:schemeClr val="tx1"/>
                          </a:solidFill>
                          <a:effectLst/>
                          <a:latin typeface="Comic Sans MS" panose="030F0702030302020204" pitchFamily="66" charset="0"/>
                        </a:rPr>
                        <a:t>18</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pPr algn="ctr" rtl="0" fontAlgn="t"/>
                      <a:r>
                        <a:rPr lang="tr-TR" sz="1000" b="1" u="none" strike="noStrike" dirty="0">
                          <a:solidFill>
                            <a:schemeClr val="tx1"/>
                          </a:solidFill>
                          <a:effectLst/>
                          <a:latin typeface="Comic Sans MS" panose="030F0702030302020204" pitchFamily="66" charset="0"/>
                        </a:rPr>
                        <a:t>1464</a:t>
                      </a:r>
                      <a:endParaRPr lang="tr-TR" sz="1000" b="1" i="0" u="none" strike="noStrike" dirty="0">
                        <a:solidFill>
                          <a:schemeClr val="tx1"/>
                        </a:solidFill>
                        <a:effectLst/>
                        <a:latin typeface="Comic Sans MS" panose="030F0702030302020204" pitchFamily="66" charset="0"/>
                      </a:endParaRPr>
                    </a:p>
                  </a:txBody>
                  <a:tcPr marL="5768" marR="5768" marT="5768" marB="0">
                    <a:solidFill>
                      <a:schemeClr val="accent5"/>
                    </a:solidFill>
                  </a:tcPr>
                </a:tc>
                <a:tc>
                  <a:txBody>
                    <a:bodyPr/>
                    <a:lstStyle/>
                    <a:p>
                      <a:endParaRPr lang="tr-TR" dirty="0"/>
                    </a:p>
                  </a:txBody>
                  <a:tcPr marL="5768" marR="5768" marT="5768" marB="0" anchor="b"/>
                </a:tc>
                <a:extLst>
                  <a:ext uri="{0D108BD9-81ED-4DB2-BD59-A6C34878D82A}">
                    <a16:rowId xmlns:a16="http://schemas.microsoft.com/office/drawing/2014/main" val="2540159761"/>
                  </a:ext>
                </a:extLst>
              </a:tr>
            </a:tbl>
          </a:graphicData>
        </a:graphic>
      </p:graphicFrame>
    </p:spTree>
    <p:extLst>
      <p:ext uri="{BB962C8B-B14F-4D97-AF65-F5344CB8AC3E}">
        <p14:creationId xmlns:p14="http://schemas.microsoft.com/office/powerpoint/2010/main" val="3574556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26</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982823245"/>
              </p:ext>
            </p:extLst>
          </p:nvPr>
        </p:nvGraphicFramePr>
        <p:xfrm>
          <a:off x="539554" y="1052737"/>
          <a:ext cx="7859215" cy="4605948"/>
        </p:xfrm>
        <a:graphic>
          <a:graphicData uri="http://schemas.openxmlformats.org/drawingml/2006/table">
            <a:tbl>
              <a:tblPr/>
              <a:tblGrid>
                <a:gridCol w="3309143">
                  <a:extLst>
                    <a:ext uri="{9D8B030D-6E8A-4147-A177-3AD203B41FA5}">
                      <a16:colId xmlns:a16="http://schemas.microsoft.com/office/drawing/2014/main" val="3387599379"/>
                    </a:ext>
                  </a:extLst>
                </a:gridCol>
                <a:gridCol w="2275036">
                  <a:extLst>
                    <a:ext uri="{9D8B030D-6E8A-4147-A177-3AD203B41FA5}">
                      <a16:colId xmlns:a16="http://schemas.microsoft.com/office/drawing/2014/main" val="2844081952"/>
                    </a:ext>
                  </a:extLst>
                </a:gridCol>
                <a:gridCol w="2275036">
                  <a:extLst>
                    <a:ext uri="{9D8B030D-6E8A-4147-A177-3AD203B41FA5}">
                      <a16:colId xmlns:a16="http://schemas.microsoft.com/office/drawing/2014/main" val="108555365"/>
                    </a:ext>
                  </a:extLst>
                </a:gridCol>
              </a:tblGrid>
              <a:tr h="768071">
                <a:tc gridSpan="3">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YILLARA GÖRE PERSONELİN KULLANDIĞI</a:t>
                      </a:r>
                      <a:r>
                        <a:rPr lang="tr-TR" sz="1800" b="1" baseline="0" dirty="0" smtClean="0">
                          <a:solidFill>
                            <a:schemeClr val="tx1"/>
                          </a:solidFill>
                          <a:latin typeface="+mn-lt"/>
                          <a:ea typeface="Times New Roman"/>
                          <a:cs typeface="Times New Roman"/>
                        </a:rPr>
                        <a:t> İZİN</a:t>
                      </a:r>
                      <a:r>
                        <a:rPr lang="tr-TR" sz="1800" b="1" dirty="0" smtClean="0">
                          <a:solidFill>
                            <a:schemeClr val="tx1"/>
                          </a:solidFill>
                          <a:latin typeface="+mn-lt"/>
                          <a:ea typeface="Times New Roman"/>
                          <a:cs typeface="Times New Roman"/>
                        </a:rPr>
                        <a:t> SAYISI</a:t>
                      </a:r>
                    </a:p>
                    <a:p>
                      <a:pPr marL="0" marR="0" algn="ctr">
                        <a:lnSpc>
                          <a:spcPct val="115000"/>
                        </a:lnSpc>
                        <a:spcBef>
                          <a:spcPts val="0"/>
                        </a:spcBef>
                        <a:spcAft>
                          <a:spcPts val="1000"/>
                        </a:spcAft>
                      </a:pPr>
                      <a:endParaRPr lang="tr-TR" sz="1800" dirty="0">
                        <a:solidFill>
                          <a:schemeClr val="tx1"/>
                        </a:solidFill>
                        <a:latin typeface="+mn-lt"/>
                        <a:ea typeface="Times New Roman"/>
                        <a:cs typeface="Times New Roman"/>
                      </a:endParaRPr>
                    </a:p>
                  </a:txBody>
                  <a:tcPr marL="17847" marR="17847" marT="7932" marB="0" anchor="b">
                    <a:lnL>
                      <a:noFill/>
                    </a:lnL>
                    <a:lnR>
                      <a:noFill/>
                    </a:lnR>
                    <a:lnT>
                      <a:noFill/>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tr-TR"/>
                    </a:p>
                  </a:txBody>
                  <a:tcPr/>
                </a:tc>
                <a:tc hMerge="1">
                  <a:txBody>
                    <a:bodyPr/>
                    <a:lstStyle/>
                    <a:p>
                      <a:pPr marL="0" marR="0" algn="ctr">
                        <a:lnSpc>
                          <a:spcPct val="115000"/>
                        </a:lnSpc>
                        <a:spcBef>
                          <a:spcPts val="0"/>
                        </a:spcBef>
                        <a:spcAft>
                          <a:spcPts val="1000"/>
                        </a:spcAft>
                      </a:pPr>
                      <a:endParaRPr lang="tr-TR" sz="1800" dirty="0">
                        <a:solidFill>
                          <a:srgbClr val="7030A0"/>
                        </a:solidFill>
                        <a:latin typeface="Comic Sans MS" pitchFamily="66" charset="0"/>
                        <a:ea typeface="Times New Roman"/>
                        <a:cs typeface="Times New Roman"/>
                      </a:endParaRPr>
                    </a:p>
                  </a:txBody>
                  <a:tcPr marL="17847" marR="17847" marT="7932" marB="0" anchor="b">
                    <a:lnL>
                      <a:noFill/>
                    </a:lnL>
                    <a:lnR>
                      <a:noFill/>
                    </a:lnR>
                    <a:lnT>
                      <a:noFill/>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552040078"/>
                  </a:ext>
                </a:extLst>
              </a:tr>
              <a:tr h="618821">
                <a:tc>
                  <a:txBody>
                    <a:bodyPr/>
                    <a:lstStyle/>
                    <a:p>
                      <a:pPr marL="0" marR="0" algn="ctr">
                        <a:lnSpc>
                          <a:spcPct val="115000"/>
                        </a:lnSpc>
                        <a:spcBef>
                          <a:spcPts val="0"/>
                        </a:spcBef>
                        <a:spcAft>
                          <a:spcPts val="1000"/>
                        </a:spcAft>
                      </a:pPr>
                      <a:r>
                        <a:rPr lang="tr-TR" sz="1800" b="1" dirty="0">
                          <a:solidFill>
                            <a:schemeClr val="tx1"/>
                          </a:solidFill>
                          <a:latin typeface="+mn-lt"/>
                          <a:ea typeface="Times New Roman"/>
                          <a:cs typeface="Times New Roman"/>
                        </a:rPr>
                        <a:t>  </a:t>
                      </a:r>
                      <a:r>
                        <a:rPr lang="tr-TR" sz="1800" b="1" dirty="0" smtClean="0">
                          <a:solidFill>
                            <a:schemeClr val="tx1"/>
                          </a:solidFill>
                          <a:latin typeface="+mn-lt"/>
                          <a:ea typeface="Times New Roman"/>
                          <a:cs typeface="Times New Roman"/>
                        </a:rPr>
                        <a:t>YIL</a:t>
                      </a:r>
                      <a:endParaRPr lang="tr-TR" sz="1800" dirty="0">
                        <a:solidFill>
                          <a:schemeClr val="tx1"/>
                        </a:solidFill>
                        <a:latin typeface="+mn-lt"/>
                        <a:ea typeface="Times New Roman"/>
                        <a:cs typeface="Times New Roman"/>
                      </a:endParaRPr>
                    </a:p>
                  </a:txBody>
                  <a:tcPr marL="17847" marR="17847" marT="793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KİŞİ SAYISI </a:t>
                      </a:r>
                      <a:endParaRPr lang="tr-TR" sz="1800" dirty="0">
                        <a:solidFill>
                          <a:schemeClr val="tx1"/>
                        </a:solidFill>
                        <a:latin typeface="+mn-lt"/>
                        <a:ea typeface="Times New Roman"/>
                        <a:cs typeface="Times New Roman"/>
                      </a:endParaRPr>
                    </a:p>
                  </a:txBody>
                  <a:tcPr marL="17847" marR="17847" marT="793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TOPLAM GÜN</a:t>
                      </a:r>
                      <a:endParaRPr lang="tr-TR" sz="1800" b="1" dirty="0">
                        <a:solidFill>
                          <a:schemeClr val="tx1"/>
                        </a:solidFill>
                        <a:latin typeface="+mn-lt"/>
                        <a:ea typeface="Times New Roman"/>
                        <a:cs typeface="Times New Roman"/>
                      </a:endParaRPr>
                    </a:p>
                  </a:txBody>
                  <a:tcPr marL="17847" marR="17847" marT="793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695052017"/>
                  </a:ext>
                </a:extLst>
              </a:tr>
              <a:tr h="618821">
                <a:tc>
                  <a:txBody>
                    <a:bodyPr/>
                    <a:lstStyle/>
                    <a:p>
                      <a:pPr algn="ctr">
                        <a:lnSpc>
                          <a:spcPct val="115000"/>
                        </a:lnSpc>
                        <a:spcAft>
                          <a:spcPts val="0"/>
                        </a:spcAft>
                      </a:pPr>
                      <a:r>
                        <a:rPr lang="tr-TR" sz="1800" b="1" dirty="0" smtClean="0">
                          <a:solidFill>
                            <a:schemeClr val="tx1"/>
                          </a:solidFill>
                          <a:latin typeface="+mn-lt"/>
                          <a:ea typeface="Calibri"/>
                          <a:cs typeface="Times New Roman"/>
                        </a:rPr>
                        <a:t>2015</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2893</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14969</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707431089"/>
                  </a:ext>
                </a:extLst>
              </a:tr>
              <a:tr h="61882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tx1"/>
                          </a:solidFill>
                          <a:latin typeface="+mn-lt"/>
                          <a:ea typeface="Calibri"/>
                          <a:cs typeface="Times New Roman"/>
                        </a:rPr>
                        <a:t>2016</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3650</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17086</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1966192538"/>
                  </a:ext>
                </a:extLst>
              </a:tr>
              <a:tr h="618821">
                <a:tc>
                  <a:txBody>
                    <a:bodyPr/>
                    <a:lstStyle/>
                    <a:p>
                      <a:pPr algn="ctr">
                        <a:lnSpc>
                          <a:spcPct val="115000"/>
                        </a:lnSpc>
                        <a:spcAft>
                          <a:spcPts val="0"/>
                        </a:spcAft>
                      </a:pPr>
                      <a:r>
                        <a:rPr lang="tr-TR" sz="1800" b="1" dirty="0" smtClean="0">
                          <a:solidFill>
                            <a:schemeClr val="tx1"/>
                          </a:solidFill>
                          <a:latin typeface="+mn-lt"/>
                          <a:ea typeface="Calibri"/>
                          <a:cs typeface="Times New Roman"/>
                        </a:rPr>
                        <a:t>2017</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3973</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18948</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923280168"/>
                  </a:ext>
                </a:extLst>
              </a:tr>
              <a:tr h="743772">
                <a:tc>
                  <a:txBody>
                    <a:bodyPr/>
                    <a:lstStyle/>
                    <a:p>
                      <a:pPr algn="ctr">
                        <a:lnSpc>
                          <a:spcPct val="115000"/>
                        </a:lnSpc>
                        <a:spcAft>
                          <a:spcPts val="0"/>
                        </a:spcAft>
                      </a:pPr>
                      <a:r>
                        <a:rPr lang="tr-TR" sz="1800" b="1" dirty="0" smtClean="0">
                          <a:solidFill>
                            <a:schemeClr val="tx1"/>
                          </a:solidFill>
                          <a:latin typeface="+mn-lt"/>
                          <a:ea typeface="Calibri"/>
                          <a:cs typeface="Times New Roman"/>
                        </a:rPr>
                        <a:t>2018</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4866</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23136</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3482418519"/>
                  </a:ext>
                </a:extLst>
              </a:tr>
              <a:tr h="618821">
                <a:tc>
                  <a:txBody>
                    <a:bodyPr/>
                    <a:lstStyle/>
                    <a:p>
                      <a:pPr marL="0" marR="0" algn="ctr">
                        <a:lnSpc>
                          <a:spcPct val="115000"/>
                        </a:lnSpc>
                        <a:spcBef>
                          <a:spcPts val="0"/>
                        </a:spcBef>
                        <a:spcAft>
                          <a:spcPts val="1000"/>
                        </a:spcAft>
                      </a:pPr>
                      <a:r>
                        <a:rPr lang="tr-TR" sz="1800" b="1" dirty="0">
                          <a:solidFill>
                            <a:schemeClr val="tx1"/>
                          </a:solidFill>
                          <a:latin typeface="+mn-lt"/>
                          <a:ea typeface="Times New Roman"/>
                          <a:cs typeface="Times New Roman"/>
                        </a:rPr>
                        <a:t>GENEL TOPLAM </a:t>
                      </a: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15382</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15000"/>
                        </a:lnSpc>
                        <a:spcBef>
                          <a:spcPts val="0"/>
                        </a:spcBef>
                        <a:spcAft>
                          <a:spcPts val="1000"/>
                        </a:spcAft>
                      </a:pPr>
                      <a:r>
                        <a:rPr lang="tr-TR" sz="1800" b="1" dirty="0" smtClean="0">
                          <a:solidFill>
                            <a:schemeClr val="tx1"/>
                          </a:solidFill>
                          <a:latin typeface="+mn-lt"/>
                          <a:ea typeface="Times New Roman"/>
                          <a:cs typeface="Times New Roman"/>
                        </a:rPr>
                        <a:t>74139</a:t>
                      </a:r>
                      <a:endParaRPr lang="tr-TR" sz="1800" b="1" dirty="0">
                        <a:solidFill>
                          <a:schemeClr val="tx1"/>
                        </a:solidFill>
                        <a:latin typeface="+mn-lt"/>
                        <a:ea typeface="Times New Roman"/>
                        <a:cs typeface="Times New Roman"/>
                      </a:endParaRPr>
                    </a:p>
                  </a:txBody>
                  <a:tcPr marL="17847" marR="17847" marT="793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740296553"/>
                  </a:ext>
                </a:extLst>
              </a:tr>
            </a:tbl>
          </a:graphicData>
        </a:graphic>
      </p:graphicFrame>
    </p:spTree>
    <p:extLst>
      <p:ext uri="{BB962C8B-B14F-4D97-AF65-F5344CB8AC3E}">
        <p14:creationId xmlns:p14="http://schemas.microsoft.com/office/powerpoint/2010/main" val="3487448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27</a:t>
            </a:fld>
            <a:endParaRPr lang="en-US"/>
          </a:p>
        </p:txBody>
      </p:sp>
      <p:graphicFrame>
        <p:nvGraphicFramePr>
          <p:cNvPr id="6" name="Tablo 5"/>
          <p:cNvGraphicFramePr>
            <a:graphicFrameLocks noGrp="1"/>
          </p:cNvGraphicFramePr>
          <p:nvPr>
            <p:extLst>
              <p:ext uri="{D42A27DB-BD31-4B8C-83A1-F6EECF244321}">
                <p14:modId xmlns:p14="http://schemas.microsoft.com/office/powerpoint/2010/main" val="4075143378"/>
              </p:ext>
            </p:extLst>
          </p:nvPr>
        </p:nvGraphicFramePr>
        <p:xfrm>
          <a:off x="457200" y="620687"/>
          <a:ext cx="8281150" cy="5616625"/>
        </p:xfrm>
        <a:graphic>
          <a:graphicData uri="http://schemas.openxmlformats.org/drawingml/2006/table">
            <a:tbl>
              <a:tblPr/>
              <a:tblGrid>
                <a:gridCol w="1512902">
                  <a:extLst>
                    <a:ext uri="{9D8B030D-6E8A-4147-A177-3AD203B41FA5}">
                      <a16:colId xmlns:a16="http://schemas.microsoft.com/office/drawing/2014/main" val="1988307591"/>
                    </a:ext>
                  </a:extLst>
                </a:gridCol>
                <a:gridCol w="1592529">
                  <a:extLst>
                    <a:ext uri="{9D8B030D-6E8A-4147-A177-3AD203B41FA5}">
                      <a16:colId xmlns:a16="http://schemas.microsoft.com/office/drawing/2014/main" val="1804725354"/>
                    </a:ext>
                  </a:extLst>
                </a:gridCol>
                <a:gridCol w="1751782">
                  <a:extLst>
                    <a:ext uri="{9D8B030D-6E8A-4147-A177-3AD203B41FA5}">
                      <a16:colId xmlns:a16="http://schemas.microsoft.com/office/drawing/2014/main" val="1866749622"/>
                    </a:ext>
                  </a:extLst>
                </a:gridCol>
                <a:gridCol w="1695697">
                  <a:extLst>
                    <a:ext uri="{9D8B030D-6E8A-4147-A177-3AD203B41FA5}">
                      <a16:colId xmlns:a16="http://schemas.microsoft.com/office/drawing/2014/main" val="3553453411"/>
                    </a:ext>
                  </a:extLst>
                </a:gridCol>
                <a:gridCol w="1728240">
                  <a:extLst>
                    <a:ext uri="{9D8B030D-6E8A-4147-A177-3AD203B41FA5}">
                      <a16:colId xmlns:a16="http://schemas.microsoft.com/office/drawing/2014/main" val="9606371"/>
                    </a:ext>
                  </a:extLst>
                </a:gridCol>
              </a:tblGrid>
              <a:tr h="1124966">
                <a:tc gridSpan="5">
                  <a:txBody>
                    <a:bodyPr/>
                    <a:lstStyle/>
                    <a:p>
                      <a:pPr algn="ctr">
                        <a:lnSpc>
                          <a:spcPct val="115000"/>
                        </a:lnSpc>
                        <a:spcAft>
                          <a:spcPts val="0"/>
                        </a:spcAft>
                      </a:pPr>
                      <a:r>
                        <a:rPr lang="tr-TR" sz="1800" b="1" baseline="0" dirty="0" smtClean="0">
                          <a:solidFill>
                            <a:schemeClr val="tx1"/>
                          </a:solidFill>
                          <a:latin typeface="+mn-lt"/>
                          <a:ea typeface="Calibri"/>
                          <a:cs typeface="Times New Roman"/>
                        </a:rPr>
                        <a:t>YILLARA GÖRE 2547 SK. 39 MD. VE 6245 SK.14. MD.GÖRE AKADEMİK VE İDARİ PERSONEL YURTİÇİ VE YURTDIŞI GÖREVLENDİRME SAYISI</a:t>
                      </a:r>
                    </a:p>
                    <a:p>
                      <a:pPr algn="ctr">
                        <a:lnSpc>
                          <a:spcPct val="115000"/>
                        </a:lnSpc>
                        <a:spcAft>
                          <a:spcPts val="0"/>
                        </a:spcAft>
                      </a:pPr>
                      <a:endParaRPr lang="tr-TR" sz="1800" b="1" dirty="0">
                        <a:solidFill>
                          <a:schemeClr val="tx1"/>
                        </a:solidFill>
                        <a:latin typeface="+mn-lt"/>
                        <a:ea typeface="Calibri"/>
                        <a:cs typeface="Times New Roman"/>
                      </a:endParaRPr>
                    </a:p>
                  </a:txBody>
                  <a:tcPr marL="28631" marR="28631"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lnSpc>
                          <a:spcPct val="115000"/>
                        </a:lnSpc>
                        <a:spcAft>
                          <a:spcPts val="0"/>
                        </a:spcAft>
                      </a:pPr>
                      <a:endParaRPr lang="tr-TR" sz="1600" b="1" dirty="0">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pPr algn="ctr">
                        <a:lnSpc>
                          <a:spcPct val="115000"/>
                        </a:lnSpc>
                        <a:spcAft>
                          <a:spcPts val="0"/>
                        </a:spcAft>
                      </a:pPr>
                      <a:endParaRPr lang="tr-TR" sz="1800" b="1" dirty="0">
                        <a:solidFill>
                          <a:srgbClr val="7030A0"/>
                        </a:solidFill>
                        <a:latin typeface="Comic Sans MS" pitchFamily="66" charset="0"/>
                        <a:ea typeface="Calibri"/>
                        <a:cs typeface="Times New Roman"/>
                      </a:endParaRPr>
                    </a:p>
                  </a:txBody>
                  <a:tcPr marL="28631" marR="28631"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lnSpc>
                          <a:spcPct val="115000"/>
                        </a:lnSpc>
                        <a:spcAft>
                          <a:spcPts val="0"/>
                        </a:spcAft>
                      </a:pPr>
                      <a:endParaRPr lang="tr-TR" sz="1800" b="1" dirty="0">
                        <a:solidFill>
                          <a:srgbClr val="7030A0"/>
                        </a:solidFill>
                        <a:latin typeface="Comic Sans MS" pitchFamily="66" charset="0"/>
                        <a:ea typeface="Calibri"/>
                        <a:cs typeface="Times New Roman"/>
                      </a:endParaRPr>
                    </a:p>
                  </a:txBody>
                  <a:tcPr marL="28631" marR="28631"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614383"/>
                  </a:ext>
                </a:extLst>
              </a:tr>
              <a:tr h="388213">
                <a:tc gridSpan="2">
                  <a:txBody>
                    <a:bodyPr/>
                    <a:lstStyle/>
                    <a:p>
                      <a:pPr algn="ctr">
                        <a:lnSpc>
                          <a:spcPct val="115000"/>
                        </a:lnSpc>
                        <a:spcAft>
                          <a:spcPts val="0"/>
                        </a:spcAft>
                      </a:pPr>
                      <a:r>
                        <a:rPr lang="tr-TR" sz="1800" b="1" dirty="0" smtClean="0">
                          <a:solidFill>
                            <a:schemeClr val="tx1"/>
                          </a:solidFill>
                          <a:latin typeface="+mn-lt"/>
                          <a:ea typeface="Calibri"/>
                          <a:cs typeface="Times New Roman"/>
                        </a:rPr>
                        <a:t>AKADEMİK</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lnSpc>
                          <a:spcPct val="115000"/>
                        </a:lnSpc>
                        <a:spcAft>
                          <a:spcPts val="0"/>
                        </a:spcAft>
                      </a:pPr>
                      <a:endParaRPr lang="tr-TR" sz="1800" b="1" dirty="0">
                        <a:solidFill>
                          <a:schemeClr val="tx2"/>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gridSpan="2">
                  <a:txBody>
                    <a:bodyPr/>
                    <a:lstStyle/>
                    <a:p>
                      <a:pPr algn="ctr">
                        <a:lnSpc>
                          <a:spcPct val="115000"/>
                        </a:lnSpc>
                        <a:spcAft>
                          <a:spcPts val="0"/>
                        </a:spcAft>
                      </a:pPr>
                      <a:r>
                        <a:rPr lang="tr-TR" sz="1800" b="1" dirty="0" smtClean="0">
                          <a:solidFill>
                            <a:schemeClr val="tx1"/>
                          </a:solidFill>
                          <a:latin typeface="+mn-lt"/>
                          <a:ea typeface="Calibri"/>
                          <a:cs typeface="Times New Roman"/>
                        </a:rPr>
                        <a:t>İDARİ</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lnSpc>
                          <a:spcPct val="115000"/>
                        </a:lnSpc>
                        <a:spcAft>
                          <a:spcPts val="0"/>
                        </a:spcAft>
                      </a:pPr>
                      <a:endParaRPr lang="tr-TR" sz="1800" b="1" dirty="0">
                        <a:solidFill>
                          <a:schemeClr val="tx2"/>
                        </a:solidFill>
                        <a:latin typeface="Comic Sans MS" pitchFamily="66" charset="0"/>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9156014"/>
                  </a:ext>
                </a:extLst>
              </a:tr>
              <a:tr h="566922">
                <a:tc>
                  <a:txBody>
                    <a:bodyPr/>
                    <a:lstStyle/>
                    <a:p>
                      <a:pPr algn="ctr">
                        <a:lnSpc>
                          <a:spcPct val="115000"/>
                        </a:lnSpc>
                        <a:spcAft>
                          <a:spcPts val="0"/>
                        </a:spcAft>
                      </a:pPr>
                      <a:r>
                        <a:rPr lang="tr-TR" sz="1800" b="1" dirty="0" smtClean="0">
                          <a:solidFill>
                            <a:schemeClr val="tx1"/>
                          </a:solidFill>
                          <a:latin typeface="+mn-lt"/>
                          <a:ea typeface="Times New Roman"/>
                          <a:cs typeface="Times New Roman"/>
                        </a:rPr>
                        <a:t>YIL</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Times New Roman"/>
                          <a:cs typeface="Times New Roman"/>
                        </a:rPr>
                        <a:t>KİŞİ SAYISI</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GÜN SAYISI</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KİŞİ SAYISI</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GÜN SAYISI</a:t>
                      </a:r>
                      <a:endParaRPr lang="tr-TR" sz="1800" b="1" dirty="0">
                        <a:solidFill>
                          <a:schemeClr val="tx1"/>
                        </a:solidFill>
                        <a:latin typeface="+mn-lt"/>
                        <a:ea typeface="Calibri"/>
                        <a:cs typeface="Times New Roman"/>
                      </a:endParaRPr>
                    </a:p>
                  </a:txBody>
                  <a:tcPr marL="28631" marR="2863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4072441698"/>
                  </a:ext>
                </a:extLst>
              </a:tr>
              <a:tr h="1007861">
                <a:tc>
                  <a:txBody>
                    <a:bodyPr/>
                    <a:lstStyle/>
                    <a:p>
                      <a:pPr algn="ctr">
                        <a:lnSpc>
                          <a:spcPct val="115000"/>
                        </a:lnSpc>
                        <a:spcAft>
                          <a:spcPts val="0"/>
                        </a:spcAft>
                      </a:pPr>
                      <a:r>
                        <a:rPr lang="tr-TR" sz="1600" b="1" dirty="0" smtClean="0">
                          <a:solidFill>
                            <a:schemeClr val="tx1"/>
                          </a:solidFill>
                          <a:latin typeface="+mn-lt"/>
                          <a:ea typeface="Calibri"/>
                          <a:cs typeface="Times New Roman"/>
                        </a:rPr>
                        <a:t>2015</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1154</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3415</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181</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775</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3548731169"/>
                  </a:ext>
                </a:extLst>
              </a:tr>
              <a:tr h="57927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tx1"/>
                          </a:solidFill>
                          <a:latin typeface="+mn-lt"/>
                          <a:ea typeface="Calibri"/>
                          <a:cs typeface="Times New Roman"/>
                        </a:rPr>
                        <a:t>2016</a:t>
                      </a: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1140</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3201</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196</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827</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1115646427"/>
                  </a:ext>
                </a:extLst>
              </a:tr>
              <a:tr h="517617">
                <a:tc>
                  <a:txBody>
                    <a:bodyPr/>
                    <a:lstStyle/>
                    <a:p>
                      <a:pPr algn="ctr">
                        <a:lnSpc>
                          <a:spcPct val="115000"/>
                        </a:lnSpc>
                        <a:spcAft>
                          <a:spcPts val="0"/>
                        </a:spcAft>
                      </a:pPr>
                      <a:r>
                        <a:rPr lang="tr-TR" sz="1600" b="1" dirty="0" smtClean="0">
                          <a:solidFill>
                            <a:schemeClr val="tx1"/>
                          </a:solidFill>
                          <a:latin typeface="+mn-lt"/>
                          <a:ea typeface="Calibri"/>
                          <a:cs typeface="Times New Roman"/>
                        </a:rPr>
                        <a:t>2017</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1090</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3524</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248</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1146</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004449756"/>
                  </a:ext>
                </a:extLst>
              </a:tr>
              <a:tr h="582319">
                <a:tc>
                  <a:txBody>
                    <a:bodyPr/>
                    <a:lstStyle/>
                    <a:p>
                      <a:pPr algn="ctr">
                        <a:lnSpc>
                          <a:spcPct val="115000"/>
                        </a:lnSpc>
                        <a:spcAft>
                          <a:spcPts val="0"/>
                        </a:spcAft>
                      </a:pPr>
                      <a:r>
                        <a:rPr lang="tr-TR" sz="1600" b="1" dirty="0" smtClean="0">
                          <a:solidFill>
                            <a:schemeClr val="tx1"/>
                          </a:solidFill>
                          <a:latin typeface="+mn-lt"/>
                          <a:ea typeface="Calibri"/>
                          <a:cs typeface="Times New Roman"/>
                        </a:rPr>
                        <a:t>2018</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1190</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3768</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284</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600" b="1" dirty="0" smtClean="0">
                          <a:solidFill>
                            <a:schemeClr val="tx1"/>
                          </a:solidFill>
                          <a:latin typeface="+mn-lt"/>
                          <a:ea typeface="Calibri"/>
                          <a:cs typeface="Times New Roman"/>
                        </a:rPr>
                        <a:t>1327</a:t>
                      </a:r>
                      <a:endParaRPr lang="tr-TR" sz="16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615511628"/>
                  </a:ext>
                </a:extLst>
              </a:tr>
              <a:tr h="849456">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tx1"/>
                          </a:solidFill>
                          <a:latin typeface="+mn-lt"/>
                          <a:ea typeface="Calibri"/>
                          <a:cs typeface="Times New Roman"/>
                        </a:rPr>
                        <a:t>GENEL</a:t>
                      </a:r>
                      <a:r>
                        <a:rPr lang="tr-TR" sz="1800" b="1" baseline="0" dirty="0" smtClean="0">
                          <a:solidFill>
                            <a:schemeClr val="tx1"/>
                          </a:solidFill>
                          <a:latin typeface="+mn-lt"/>
                          <a:ea typeface="Calibri"/>
                          <a:cs typeface="Times New Roman"/>
                        </a:rPr>
                        <a:t> TOPLAM</a:t>
                      </a:r>
                      <a:endParaRPr lang="tr-TR" sz="1800" b="1" dirty="0" smtClean="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4574</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13908</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909</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algn="ctr">
                        <a:lnSpc>
                          <a:spcPct val="115000"/>
                        </a:lnSpc>
                        <a:spcAft>
                          <a:spcPts val="0"/>
                        </a:spcAft>
                      </a:pPr>
                      <a:r>
                        <a:rPr lang="tr-TR" sz="1800" b="1" dirty="0" smtClean="0">
                          <a:solidFill>
                            <a:schemeClr val="tx1"/>
                          </a:solidFill>
                          <a:latin typeface="+mn-lt"/>
                          <a:ea typeface="Calibri"/>
                          <a:cs typeface="Times New Roman"/>
                        </a:rPr>
                        <a:t>4075</a:t>
                      </a:r>
                      <a:endParaRPr lang="tr-TR" sz="1800" b="1" dirty="0">
                        <a:solidFill>
                          <a:schemeClr val="tx1"/>
                        </a:solidFill>
                        <a:latin typeface="+mn-lt"/>
                        <a:ea typeface="Calibri"/>
                        <a:cs typeface="Times New Roman"/>
                      </a:endParaRPr>
                    </a:p>
                  </a:txBody>
                  <a:tcPr marL="28631" marR="286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2840104015"/>
                  </a:ext>
                </a:extLst>
              </a:tr>
            </a:tbl>
          </a:graphicData>
        </a:graphic>
      </p:graphicFrame>
    </p:spTree>
    <p:extLst>
      <p:ext uri="{BB962C8B-B14F-4D97-AF65-F5344CB8AC3E}">
        <p14:creationId xmlns:p14="http://schemas.microsoft.com/office/powerpoint/2010/main" val="816105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1"/>
          <p:cNvSpPr>
            <a:spLocks noChangeArrowheads="1"/>
          </p:cNvSpPr>
          <p:nvPr/>
        </p:nvSpPr>
        <p:spPr bwMode="auto">
          <a:xfrm>
            <a:off x="395536" y="228127"/>
            <a:ext cx="8568952"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tr-TR" sz="2000" b="1" dirty="0">
                <a:latin typeface="Comic Sans MS" pitchFamily="66" charset="0"/>
              </a:rPr>
              <a:t>SİCİL-DİSİPLİN-EĞİTİM ve SÜREKLİ İŞÇİ ŞUBE MÜDÜRLÜĞÜ, ÜNİVERSİTEMİZDE GÖREV YAPAN AKADEMİK VE İDARİ PERSONELİNİN AŞAĞIDA BELİRTİLEN İŞLEMLERİNİ YÜRÜTMEKTEDİR:</a:t>
            </a:r>
          </a:p>
          <a:p>
            <a:endParaRPr lang="tr-TR" sz="2000" b="1" dirty="0">
              <a:latin typeface="Comic Sans MS" pitchFamily="66" charset="0"/>
            </a:endParaRPr>
          </a:p>
          <a:p>
            <a:pPr algn="just"/>
            <a:r>
              <a:rPr lang="tr-TR" altLang="tr-TR" sz="2000" b="1" dirty="0">
                <a:latin typeface="Comic Sans MS" panose="030F0702030302020204" pitchFamily="66" charset="0"/>
              </a:rPr>
              <a:t>Soruşturma sonuçlarının YÖKSİS, Devlet Personel Başkanlığı ve Üniversitemiz Personel Bilgi Sistemi disiplin işlemleri bölümünde kayıt altına alınması,</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Sonuçlanan disiplin soruşturma dosyalarının arşivlenmesi,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Hakkında soruşturma açılan personelin disiplin-sicil durumlarının soruşturmacıya bildirilmesi işlemleri,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Bilgi Edinme Hakkı Kanunu uyarınca istenilen bilgilerin ilgililere bildirilmesi, yıl sonu bilgi edinme faaliyet istatistiklerinin bildirilmesi,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İlgili kanun ve yönetmelik uyarınca mal bildirimleriyle ilgili işlemlerin gerçekleştirilmesi ve özlük dosyasında saklanarak arşivlenmesi,</a:t>
            </a:r>
            <a:r>
              <a:rPr lang="tr-TR" sz="2000" b="1" dirty="0">
                <a:latin typeface="Comic Sans MS" pitchFamily="66" charset="0"/>
              </a:rPr>
              <a:t> </a:t>
            </a:r>
          </a:p>
          <a:p>
            <a:pPr algn="just"/>
            <a:endParaRPr lang="tr-TR" altLang="tr-TR" sz="2000" b="1" dirty="0">
              <a:solidFill>
                <a:srgbClr val="FFFFFF"/>
              </a:solidFill>
              <a:latin typeface="Comic Sans MS" panose="030F0702030302020204" pitchFamily="66" charset="0"/>
            </a:endParaRPr>
          </a:p>
        </p:txBody>
      </p:sp>
      <p:sp>
        <p:nvSpPr>
          <p:cNvPr id="11265" name="Rectangle 1"/>
          <p:cNvSpPr>
            <a:spLocks noChangeArrowheads="1"/>
          </p:cNvSpPr>
          <p:nvPr/>
        </p:nvSpPr>
        <p:spPr bwMode="auto">
          <a:xfrm>
            <a:off x="2"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latin typeface="Arial" pitchFamily="34" charset="0"/>
              <a:cs typeface="Arial" pitchFamily="34" charset="0"/>
            </a:endParaRPr>
          </a:p>
        </p:txBody>
      </p:sp>
    </p:spTree>
    <p:extLst>
      <p:ext uri="{BB962C8B-B14F-4D97-AF65-F5344CB8AC3E}">
        <p14:creationId xmlns:p14="http://schemas.microsoft.com/office/powerpoint/2010/main" val="22201055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 y="228600"/>
            <a:ext cx="8763000" cy="5847755"/>
          </a:xfrm>
          <a:prstGeom prst="rect">
            <a:avLst/>
          </a:prstGeom>
        </p:spPr>
        <p:txBody>
          <a:bodyPr wrap="square">
            <a:spAutoFit/>
          </a:bodyPr>
          <a:lstStyle/>
          <a:p>
            <a:pPr algn="just"/>
            <a:endParaRPr lang="tr-TR" altLang="tr-TR" sz="2000" b="1" dirty="0" smtClean="0">
              <a:latin typeface="Comic Sans MS" panose="030F0702030302020204" pitchFamily="66" charset="0"/>
            </a:endParaRPr>
          </a:p>
          <a:p>
            <a:pPr algn="just"/>
            <a:r>
              <a:rPr lang="tr-TR" altLang="tr-TR" sz="2000" b="1" dirty="0" smtClean="0">
                <a:latin typeface="Comic Sans MS" panose="030F0702030302020204" pitchFamily="66" charset="0"/>
              </a:rPr>
              <a:t>Yetkili </a:t>
            </a:r>
            <a:r>
              <a:rPr lang="tr-TR" altLang="tr-TR" sz="2000" b="1" dirty="0">
                <a:latin typeface="Comic Sans MS" panose="030F0702030302020204" pitchFamily="66" charset="0"/>
              </a:rPr>
              <a:t>Sendikalar ile Üniversitemiz arasında ilgili kanun (4688 sayılı Kanun) uyarınca Nisan ve Ekim aylarında Kurum İdari Kurul toplantılarının organize edilmesi, toplantıda alınan kararların ilgili birimlere gönderilmesi ve alınan kararlar hakkında yapılan geri bildirimlerin değerlendirilmesi işlemleri,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Arşivle ilgili işlemlerin yürütülmesi (birim arşivi, kurum arşivine gönderilecek evrakların belirlenmesi, ayıklama, imha vb. işlemler)</a:t>
            </a:r>
          </a:p>
          <a:p>
            <a:pPr algn="just"/>
            <a:r>
              <a:rPr lang="tr-TR" altLang="tr-TR" sz="2000" b="1" dirty="0">
                <a:latin typeface="Comic Sans MS" panose="030F0702030302020204" pitchFamily="66" charset="0"/>
              </a:rPr>
              <a:t>Naklen gelen ve ayrılan personelin özlük dosyalarının alınması ve gönderilmesi işlemleri,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Strateji Daire Başkanlığına gönderilmek üzere Başkanlığımız yıllık faaliyet raporlarının hazırlanması,</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Personel Daire Başkanının görevlendirdiği konular hakkında yapılan diğer işlem ve yazışmalar,</a:t>
            </a:r>
          </a:p>
          <a:p>
            <a:pPr algn="just"/>
            <a:endParaRPr lang="tr-TR" altLang="tr-TR" sz="2000" b="1" dirty="0">
              <a:latin typeface="Comic Sans MS" panose="030F0702030302020204" pitchFamily="66" charset="0"/>
            </a:endParaRPr>
          </a:p>
          <a:p>
            <a:pPr algn="just"/>
            <a:endParaRPr lang="tr-TR" altLang="tr-TR" sz="1400" dirty="0">
              <a:latin typeface="Comic Sans MS" panose="030F0702030302020204" pitchFamily="66" charset="0"/>
            </a:endParaRPr>
          </a:p>
        </p:txBody>
      </p:sp>
    </p:spTree>
    <p:extLst>
      <p:ext uri="{BB962C8B-B14F-4D97-AF65-F5344CB8AC3E}">
        <p14:creationId xmlns:p14="http://schemas.microsoft.com/office/powerpoint/2010/main" val="1631509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6885" y="476672"/>
            <a:ext cx="8229600" cy="1143000"/>
          </a:xfrm>
        </p:spPr>
        <p:txBody>
          <a:bodyPr/>
          <a:lstStyle/>
          <a:p>
            <a:pPr algn="l"/>
            <a:r>
              <a:rPr lang="tr-TR" sz="4800" dirty="0"/>
              <a:t>Misyon</a:t>
            </a:r>
          </a:p>
        </p:txBody>
      </p:sp>
      <p:sp>
        <p:nvSpPr>
          <p:cNvPr id="3" name="İçerik Yer Tutucusu 2"/>
          <p:cNvSpPr>
            <a:spLocks noGrp="1"/>
          </p:cNvSpPr>
          <p:nvPr>
            <p:ph idx="1"/>
          </p:nvPr>
        </p:nvSpPr>
        <p:spPr>
          <a:xfrm>
            <a:off x="251520" y="1844824"/>
            <a:ext cx="8229600" cy="3456384"/>
          </a:xfrm>
        </p:spPr>
        <p:txBody>
          <a:bodyPr>
            <a:normAutofit fontScale="92500"/>
          </a:bodyPr>
          <a:lstStyle/>
          <a:p>
            <a:pPr marL="0" indent="0" algn="just">
              <a:buNone/>
            </a:pPr>
            <a:r>
              <a:rPr lang="tr-TR" sz="2800" dirty="0"/>
              <a:t>Üniversitenin insan gücü planlaması ve personel politikaları ile ilgili çalışmalar yapmak, personel sistemlerinin geliştirilmesi ile ilgili önerilerde bulunmak, personelin atama, özlük, görevlendirme, izin, hizmet içi eğitim, kadro ve emeklilik işleri ile ilgili işlemlerini gerçekleştirmek. Personelimize, kanunların kendilerine tanıdığı her türlü özlük haklarını en kısa zamanda eksiksiz ve doğru olarak uygulamaktır. </a:t>
            </a: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a:t>
            </a:fld>
            <a:endParaRPr lang="en-US"/>
          </a:p>
        </p:txBody>
      </p:sp>
    </p:spTree>
    <p:extLst>
      <p:ext uri="{BB962C8B-B14F-4D97-AF65-F5344CB8AC3E}">
        <p14:creationId xmlns:p14="http://schemas.microsoft.com/office/powerpoint/2010/main" val="2591281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8600" y="304802"/>
            <a:ext cx="8763000" cy="5632311"/>
          </a:xfrm>
          <a:prstGeom prst="rect">
            <a:avLst/>
          </a:prstGeom>
        </p:spPr>
        <p:txBody>
          <a:bodyPr wrap="square">
            <a:spAutoFit/>
          </a:bodyPr>
          <a:lstStyle/>
          <a:p>
            <a:pPr algn="just"/>
            <a:endParaRPr lang="tr-TR" altLang="tr-TR" sz="2000" b="1" dirty="0" smtClean="0">
              <a:latin typeface="Comic Sans MS" panose="030F0702030302020204" pitchFamily="66" charset="0"/>
            </a:endParaRPr>
          </a:p>
          <a:p>
            <a:pPr algn="just"/>
            <a:r>
              <a:rPr lang="tr-TR" altLang="tr-TR" sz="2000" b="1" dirty="0" smtClean="0">
                <a:latin typeface="Comic Sans MS" panose="030F0702030302020204" pitchFamily="66" charset="0"/>
              </a:rPr>
              <a:t>Kurumumuza </a:t>
            </a:r>
            <a:r>
              <a:rPr lang="tr-TR" altLang="tr-TR" sz="2000" b="1" dirty="0">
                <a:latin typeface="Comic Sans MS" panose="030F0702030302020204" pitchFamily="66" charset="0"/>
              </a:rPr>
              <a:t>ilk defa açıktan atanan aday memurların temel, hazırlayıcı ve staj eğitimlerinin gerçekleştirilmesi işlemleri. Eğitim sonunda başarılı olan aday memurların asalet tasdik işlemleri için ilgili şubeye bildirilmesi. Asalet tasdiki yapılan memurların ilgili yönetmelik uyarınca yemin işlemleri.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Kurumumuz idari personelinin ilgili yönetmelik uyarınca görevde yükselme eğitimlerinin planlanması, uygulanması ve eğitim sonunda sınav işlemlerinin gerçekleştirilmesi,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Hizmet içi eğitimlerin planlanması ve uygulanması işlemleri,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Tüm personelin İş Sağlığı ve Güvenliği Eğitimlerinin planlanması ve uygulanması işlemleri</a:t>
            </a:r>
          </a:p>
          <a:p>
            <a:pPr algn="just"/>
            <a:endParaRPr lang="tr-TR" altLang="tr-TR" sz="2000" b="1" dirty="0">
              <a:latin typeface="Comic Sans MS" panose="030F0702030302020204" pitchFamily="66" charset="0"/>
            </a:endParaRPr>
          </a:p>
          <a:p>
            <a:pPr algn="just"/>
            <a:r>
              <a:rPr lang="tr-TR" altLang="tr-TR" sz="2000" b="1" dirty="0">
                <a:latin typeface="Comic Sans MS" panose="030F0702030302020204" pitchFamily="66" charset="0"/>
              </a:rPr>
              <a:t>Sürekli işçilerin </a:t>
            </a:r>
            <a:r>
              <a:rPr lang="tr-TR" sz="2000" b="1" dirty="0">
                <a:latin typeface="Comic Sans MS" pitchFamily="66" charset="0"/>
                <a:ea typeface="Times New Roman" pitchFamily="18" charset="0"/>
                <a:cs typeface="Arial" pitchFamily="34" charset="0"/>
              </a:rPr>
              <a:t>hizmetlerinin yapılması (Göreve başlama, ayrılma, kurum içi görevlendirme, askerlik vb.) </a:t>
            </a:r>
            <a:endParaRPr lang="tr-TR" altLang="tr-TR" sz="2000" b="1" dirty="0">
              <a:latin typeface="Comic Sans MS" panose="030F0702030302020204" pitchFamily="66" charset="0"/>
            </a:endParaRPr>
          </a:p>
        </p:txBody>
      </p:sp>
    </p:spTree>
    <p:extLst>
      <p:ext uri="{BB962C8B-B14F-4D97-AF65-F5344CB8AC3E}">
        <p14:creationId xmlns:p14="http://schemas.microsoft.com/office/powerpoint/2010/main" val="38615455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60648"/>
            <a:ext cx="8229600" cy="504056"/>
          </a:xfrm>
        </p:spPr>
        <p:txBody>
          <a:bodyPr>
            <a:normAutofit fontScale="90000"/>
          </a:bodyPr>
          <a:lstStyle/>
          <a:p>
            <a:r>
              <a:rPr lang="tr-TR" sz="3600" dirty="0"/>
              <a:t>AMAÇ ve HEDEFLER</a:t>
            </a: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31</a:t>
            </a:fld>
            <a:endParaRPr lang="en-US"/>
          </a:p>
        </p:txBody>
      </p:sp>
      <p:graphicFrame>
        <p:nvGraphicFramePr>
          <p:cNvPr id="6" name="Diyagram 5"/>
          <p:cNvGraphicFramePr/>
          <p:nvPr>
            <p:extLst>
              <p:ext uri="{D42A27DB-BD31-4B8C-83A1-F6EECF244321}">
                <p14:modId xmlns:p14="http://schemas.microsoft.com/office/powerpoint/2010/main" val="3412672367"/>
              </p:ext>
            </p:extLst>
          </p:nvPr>
        </p:nvGraphicFramePr>
        <p:xfrm>
          <a:off x="179512" y="764705"/>
          <a:ext cx="8784976" cy="59567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9602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a:xfrm>
            <a:off x="539552" y="4941169"/>
            <a:ext cx="8064896" cy="1304056"/>
          </a:xfrm>
        </p:spPr>
        <p:txBody>
          <a:bodyPr/>
          <a:lstStyle/>
          <a:p>
            <a:pPr algn="just">
              <a:defRPr/>
            </a:pPr>
            <a:r>
              <a:rPr lang="tr-TR" sz="1600" dirty="0">
                <a:solidFill>
                  <a:schemeClr val="tx1"/>
                </a:solidFill>
              </a:rPr>
              <a:t>* </a:t>
            </a:r>
            <a:r>
              <a:rPr lang="en-GB" sz="1600" dirty="0" err="1">
                <a:solidFill>
                  <a:schemeClr val="tx1"/>
                </a:solidFill>
              </a:rPr>
              <a:t>Tüm</a:t>
            </a:r>
            <a:r>
              <a:rPr lang="en-GB" sz="1600" dirty="0">
                <a:solidFill>
                  <a:schemeClr val="tx1"/>
                </a:solidFill>
              </a:rPr>
              <a:t> </a:t>
            </a:r>
            <a:r>
              <a:rPr lang="en-GB" sz="1600" dirty="0" err="1">
                <a:solidFill>
                  <a:schemeClr val="tx1"/>
                </a:solidFill>
              </a:rPr>
              <a:t>birimlerle</a:t>
            </a:r>
            <a:r>
              <a:rPr lang="en-GB" sz="1600" dirty="0">
                <a:solidFill>
                  <a:schemeClr val="tx1"/>
                </a:solidFill>
              </a:rPr>
              <a:t> </a:t>
            </a:r>
            <a:r>
              <a:rPr lang="en-GB" sz="1600" dirty="0" err="1">
                <a:solidFill>
                  <a:schemeClr val="tx1"/>
                </a:solidFill>
              </a:rPr>
              <a:t>yazışmalar</a:t>
            </a:r>
            <a:r>
              <a:rPr lang="en-GB" sz="1600" dirty="0">
                <a:solidFill>
                  <a:schemeClr val="tx1"/>
                </a:solidFill>
              </a:rPr>
              <a:t> </a:t>
            </a:r>
            <a:r>
              <a:rPr lang="en-GB" sz="1600" dirty="0" err="1">
                <a:solidFill>
                  <a:schemeClr val="tx1"/>
                </a:solidFill>
              </a:rPr>
              <a:t>yapılarak</a:t>
            </a:r>
            <a:r>
              <a:rPr lang="en-GB" sz="1600" dirty="0">
                <a:solidFill>
                  <a:schemeClr val="tx1"/>
                </a:solidFill>
              </a:rPr>
              <a:t> </a:t>
            </a:r>
            <a:r>
              <a:rPr lang="en-GB" sz="1600" dirty="0" err="1">
                <a:solidFill>
                  <a:schemeClr val="tx1"/>
                </a:solidFill>
              </a:rPr>
              <a:t>personel</a:t>
            </a:r>
            <a:r>
              <a:rPr lang="en-GB" sz="1600" dirty="0">
                <a:solidFill>
                  <a:schemeClr val="tx1"/>
                </a:solidFill>
              </a:rPr>
              <a:t> </a:t>
            </a:r>
            <a:r>
              <a:rPr lang="en-GB" sz="1600" dirty="0" err="1">
                <a:solidFill>
                  <a:schemeClr val="tx1"/>
                </a:solidFill>
              </a:rPr>
              <a:t>ihtiyacı</a:t>
            </a:r>
            <a:r>
              <a:rPr lang="en-GB" sz="1600" dirty="0">
                <a:solidFill>
                  <a:schemeClr val="tx1"/>
                </a:solidFill>
              </a:rPr>
              <a:t> </a:t>
            </a:r>
            <a:r>
              <a:rPr lang="en-GB" sz="1600" dirty="0" err="1">
                <a:solidFill>
                  <a:schemeClr val="tx1"/>
                </a:solidFill>
              </a:rPr>
              <a:t>değerlendirilecek</a:t>
            </a:r>
            <a:r>
              <a:rPr lang="en-GB" sz="1600" dirty="0">
                <a:solidFill>
                  <a:schemeClr val="tx1"/>
                </a:solidFill>
              </a:rPr>
              <a:t>. </a:t>
            </a:r>
            <a:r>
              <a:rPr lang="en-GB" sz="1600" dirty="0" err="1">
                <a:solidFill>
                  <a:schemeClr val="tx1"/>
                </a:solidFill>
              </a:rPr>
              <a:t>Gelen</a:t>
            </a:r>
            <a:r>
              <a:rPr lang="en-GB" sz="1600" dirty="0">
                <a:solidFill>
                  <a:schemeClr val="tx1"/>
                </a:solidFill>
              </a:rPr>
              <a:t> </a:t>
            </a:r>
            <a:r>
              <a:rPr lang="en-GB" sz="1600" dirty="0" err="1">
                <a:solidFill>
                  <a:schemeClr val="tx1"/>
                </a:solidFill>
              </a:rPr>
              <a:t>teklifler</a:t>
            </a:r>
            <a:r>
              <a:rPr lang="en-GB" sz="1600" dirty="0">
                <a:solidFill>
                  <a:schemeClr val="tx1"/>
                </a:solidFill>
              </a:rPr>
              <a:t> </a:t>
            </a:r>
            <a:r>
              <a:rPr lang="en-GB" sz="1600" dirty="0" err="1">
                <a:solidFill>
                  <a:schemeClr val="tx1"/>
                </a:solidFill>
              </a:rPr>
              <a:t>tasnif</a:t>
            </a:r>
            <a:r>
              <a:rPr lang="en-GB" sz="1600" dirty="0">
                <a:solidFill>
                  <a:schemeClr val="tx1"/>
                </a:solidFill>
              </a:rPr>
              <a:t> </a:t>
            </a:r>
            <a:r>
              <a:rPr lang="en-GB" sz="1600" dirty="0" err="1">
                <a:solidFill>
                  <a:schemeClr val="tx1"/>
                </a:solidFill>
              </a:rPr>
              <a:t>edilerek</a:t>
            </a:r>
            <a:r>
              <a:rPr lang="en-GB" sz="1600" dirty="0">
                <a:solidFill>
                  <a:schemeClr val="tx1"/>
                </a:solidFill>
              </a:rPr>
              <a:t> </a:t>
            </a:r>
            <a:r>
              <a:rPr lang="en-GB" sz="1600" dirty="0" err="1">
                <a:solidFill>
                  <a:schemeClr val="tx1"/>
                </a:solidFill>
              </a:rPr>
              <a:t>oluşturulan</a:t>
            </a:r>
            <a:r>
              <a:rPr lang="en-GB" sz="1600" dirty="0">
                <a:solidFill>
                  <a:schemeClr val="tx1"/>
                </a:solidFill>
              </a:rPr>
              <a:t> </a:t>
            </a:r>
            <a:r>
              <a:rPr lang="en-GB" sz="1600" dirty="0" err="1">
                <a:solidFill>
                  <a:schemeClr val="tx1"/>
                </a:solidFill>
              </a:rPr>
              <a:t>komisyonun</a:t>
            </a:r>
            <a:r>
              <a:rPr lang="en-GB" sz="1600" dirty="0">
                <a:solidFill>
                  <a:schemeClr val="tx1"/>
                </a:solidFill>
              </a:rPr>
              <a:t> </a:t>
            </a:r>
            <a:r>
              <a:rPr lang="en-GB" sz="1600" dirty="0" err="1">
                <a:solidFill>
                  <a:schemeClr val="tx1"/>
                </a:solidFill>
              </a:rPr>
              <a:t>değerlendirmesine</a:t>
            </a:r>
            <a:r>
              <a:rPr lang="en-GB" sz="1600" dirty="0">
                <a:solidFill>
                  <a:schemeClr val="tx1"/>
                </a:solidFill>
              </a:rPr>
              <a:t> </a:t>
            </a:r>
            <a:r>
              <a:rPr lang="en-GB" sz="1600" dirty="0" err="1">
                <a:solidFill>
                  <a:schemeClr val="tx1"/>
                </a:solidFill>
              </a:rPr>
              <a:t>sunulacak</a:t>
            </a:r>
            <a:r>
              <a:rPr lang="en-GB" sz="1600" dirty="0">
                <a:solidFill>
                  <a:schemeClr val="tx1"/>
                </a:solidFill>
              </a:rPr>
              <a:t>. </a:t>
            </a:r>
            <a:r>
              <a:rPr lang="en-GB" sz="1600" dirty="0" err="1">
                <a:solidFill>
                  <a:schemeClr val="tx1"/>
                </a:solidFill>
              </a:rPr>
              <a:t>Belirlenen</a:t>
            </a:r>
            <a:r>
              <a:rPr lang="en-GB" sz="1600" dirty="0">
                <a:solidFill>
                  <a:schemeClr val="tx1"/>
                </a:solidFill>
              </a:rPr>
              <a:t> </a:t>
            </a:r>
            <a:r>
              <a:rPr lang="en-GB" sz="1600" dirty="0" err="1">
                <a:solidFill>
                  <a:schemeClr val="tx1"/>
                </a:solidFill>
              </a:rPr>
              <a:t>ihtiyaçlar</a:t>
            </a:r>
            <a:r>
              <a:rPr lang="en-GB" sz="1600" dirty="0">
                <a:solidFill>
                  <a:schemeClr val="tx1"/>
                </a:solidFill>
              </a:rPr>
              <a:t>, </a:t>
            </a:r>
            <a:r>
              <a:rPr lang="en-GB" sz="1600" dirty="0" err="1">
                <a:solidFill>
                  <a:schemeClr val="tx1"/>
                </a:solidFill>
              </a:rPr>
              <a:t>akademik</a:t>
            </a:r>
            <a:r>
              <a:rPr lang="en-GB" sz="1600" dirty="0">
                <a:solidFill>
                  <a:schemeClr val="tx1"/>
                </a:solidFill>
              </a:rPr>
              <a:t> </a:t>
            </a:r>
            <a:r>
              <a:rPr lang="en-GB" sz="1600" dirty="0" err="1">
                <a:solidFill>
                  <a:schemeClr val="tx1"/>
                </a:solidFill>
              </a:rPr>
              <a:t>personel</a:t>
            </a:r>
            <a:r>
              <a:rPr lang="en-GB" sz="1600" dirty="0">
                <a:solidFill>
                  <a:schemeClr val="tx1"/>
                </a:solidFill>
              </a:rPr>
              <a:t> </a:t>
            </a:r>
            <a:r>
              <a:rPr lang="en-GB" sz="1600" dirty="0" err="1">
                <a:solidFill>
                  <a:schemeClr val="tx1"/>
                </a:solidFill>
              </a:rPr>
              <a:t>için</a:t>
            </a:r>
            <a:r>
              <a:rPr lang="en-GB" sz="1600" dirty="0">
                <a:solidFill>
                  <a:schemeClr val="tx1"/>
                </a:solidFill>
              </a:rPr>
              <a:t> </a:t>
            </a:r>
            <a:r>
              <a:rPr lang="en-GB" sz="1600" dirty="0" err="1">
                <a:solidFill>
                  <a:schemeClr val="tx1"/>
                </a:solidFill>
              </a:rPr>
              <a:t>YÖK’ten</a:t>
            </a:r>
            <a:r>
              <a:rPr lang="en-GB" sz="1600" dirty="0">
                <a:solidFill>
                  <a:schemeClr val="tx1"/>
                </a:solidFill>
              </a:rPr>
              <a:t> </a:t>
            </a:r>
            <a:r>
              <a:rPr lang="en-GB" sz="1600" dirty="0" err="1">
                <a:solidFill>
                  <a:schemeClr val="tx1"/>
                </a:solidFill>
              </a:rPr>
              <a:t>kullanım</a:t>
            </a:r>
            <a:r>
              <a:rPr lang="en-GB" sz="1600" dirty="0">
                <a:solidFill>
                  <a:schemeClr val="tx1"/>
                </a:solidFill>
              </a:rPr>
              <a:t> </a:t>
            </a:r>
            <a:r>
              <a:rPr lang="en-GB" sz="1600" dirty="0" err="1">
                <a:solidFill>
                  <a:schemeClr val="tx1"/>
                </a:solidFill>
              </a:rPr>
              <a:t>izni</a:t>
            </a:r>
            <a:r>
              <a:rPr lang="en-GB" sz="1600" dirty="0">
                <a:solidFill>
                  <a:schemeClr val="tx1"/>
                </a:solidFill>
              </a:rPr>
              <a:t> </a:t>
            </a:r>
            <a:r>
              <a:rPr lang="en-GB" sz="1600" dirty="0" err="1">
                <a:solidFill>
                  <a:schemeClr val="tx1"/>
                </a:solidFill>
              </a:rPr>
              <a:t>alınması</a:t>
            </a:r>
            <a:r>
              <a:rPr lang="en-GB" sz="1600" dirty="0">
                <a:solidFill>
                  <a:schemeClr val="tx1"/>
                </a:solidFill>
              </a:rPr>
              <a:t>,    </a:t>
            </a:r>
            <a:r>
              <a:rPr lang="en-GB" sz="1600" dirty="0" err="1">
                <a:solidFill>
                  <a:schemeClr val="tx1"/>
                </a:solidFill>
              </a:rPr>
              <a:t>idari</a:t>
            </a:r>
            <a:r>
              <a:rPr lang="en-GB" sz="1600" dirty="0">
                <a:solidFill>
                  <a:schemeClr val="tx1"/>
                </a:solidFill>
              </a:rPr>
              <a:t> </a:t>
            </a:r>
            <a:r>
              <a:rPr lang="en-GB" sz="1600" dirty="0" err="1">
                <a:solidFill>
                  <a:schemeClr val="tx1"/>
                </a:solidFill>
              </a:rPr>
              <a:t>personel</a:t>
            </a:r>
            <a:r>
              <a:rPr lang="tr-TR" sz="1600" dirty="0">
                <a:solidFill>
                  <a:schemeClr val="tx1"/>
                </a:solidFill>
              </a:rPr>
              <a:t> ve sürekli işçi</a:t>
            </a:r>
            <a:r>
              <a:rPr lang="en-GB" sz="1600" dirty="0">
                <a:solidFill>
                  <a:schemeClr val="tx1"/>
                </a:solidFill>
              </a:rPr>
              <a:t> </a:t>
            </a:r>
            <a:r>
              <a:rPr lang="en-GB" sz="1600" dirty="0" err="1">
                <a:solidFill>
                  <a:schemeClr val="tx1"/>
                </a:solidFill>
              </a:rPr>
              <a:t>için</a:t>
            </a:r>
            <a:r>
              <a:rPr lang="en-GB" sz="1600" dirty="0">
                <a:solidFill>
                  <a:schemeClr val="tx1"/>
                </a:solidFill>
              </a:rPr>
              <a:t> </a:t>
            </a:r>
            <a:r>
              <a:rPr lang="tr-TR" sz="1600" dirty="0" err="1">
                <a:solidFill>
                  <a:schemeClr val="tx1"/>
                </a:solidFill>
              </a:rPr>
              <a:t>Cumhurbaşkan</a:t>
            </a:r>
            <a:r>
              <a:rPr lang="en-GB" sz="1600" dirty="0" err="1">
                <a:solidFill>
                  <a:schemeClr val="tx1"/>
                </a:solidFill>
              </a:rPr>
              <a:t>lığından</a:t>
            </a:r>
            <a:r>
              <a:rPr lang="en-GB" sz="1600" dirty="0">
                <a:solidFill>
                  <a:schemeClr val="tx1"/>
                </a:solidFill>
              </a:rPr>
              <a:t> </a:t>
            </a:r>
            <a:r>
              <a:rPr lang="en-GB" sz="1600" dirty="0" err="1">
                <a:solidFill>
                  <a:schemeClr val="tx1"/>
                </a:solidFill>
              </a:rPr>
              <a:t>açıktan</a:t>
            </a:r>
            <a:r>
              <a:rPr lang="en-GB" sz="1600" dirty="0">
                <a:solidFill>
                  <a:schemeClr val="tx1"/>
                </a:solidFill>
              </a:rPr>
              <a:t> </a:t>
            </a:r>
            <a:r>
              <a:rPr lang="en-GB" sz="1600" dirty="0" err="1">
                <a:solidFill>
                  <a:schemeClr val="tx1"/>
                </a:solidFill>
              </a:rPr>
              <a:t>atama</a:t>
            </a:r>
            <a:r>
              <a:rPr lang="en-GB" sz="1600" dirty="0">
                <a:solidFill>
                  <a:schemeClr val="tx1"/>
                </a:solidFill>
              </a:rPr>
              <a:t> </a:t>
            </a:r>
            <a:r>
              <a:rPr lang="en-GB" sz="1600" dirty="0" err="1">
                <a:solidFill>
                  <a:schemeClr val="tx1"/>
                </a:solidFill>
              </a:rPr>
              <a:t>izinlerinin</a:t>
            </a:r>
            <a:r>
              <a:rPr lang="en-GB" sz="1600" dirty="0">
                <a:solidFill>
                  <a:schemeClr val="tx1"/>
                </a:solidFill>
              </a:rPr>
              <a:t> </a:t>
            </a:r>
            <a:r>
              <a:rPr lang="en-GB" sz="1600" dirty="0" err="1">
                <a:solidFill>
                  <a:schemeClr val="tx1"/>
                </a:solidFill>
              </a:rPr>
              <a:t>alınması</a:t>
            </a:r>
            <a:r>
              <a:rPr lang="en-GB" sz="1600" dirty="0">
                <a:solidFill>
                  <a:schemeClr val="tx1"/>
                </a:solidFill>
              </a:rPr>
              <a:t>.</a:t>
            </a:r>
            <a:endParaRPr lang="en-US" sz="1600" dirty="0">
              <a:solidFill>
                <a:schemeClr val="tx1"/>
              </a:solidFill>
            </a:endParaRP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32</a:t>
            </a:fld>
            <a:endParaRPr lang="en-US"/>
          </a:p>
        </p:txBody>
      </p:sp>
      <p:graphicFrame>
        <p:nvGraphicFramePr>
          <p:cNvPr id="7" name="Diyagram 6"/>
          <p:cNvGraphicFramePr/>
          <p:nvPr>
            <p:extLst>
              <p:ext uri="{D42A27DB-BD31-4B8C-83A1-F6EECF244321}">
                <p14:modId xmlns:p14="http://schemas.microsoft.com/office/powerpoint/2010/main" val="934463587"/>
              </p:ext>
            </p:extLst>
          </p:nvPr>
        </p:nvGraphicFramePr>
        <p:xfrm>
          <a:off x="395536" y="548680"/>
          <a:ext cx="8208912"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9042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3181503628"/>
              </p:ext>
            </p:extLst>
          </p:nvPr>
        </p:nvGraphicFramePr>
        <p:xfrm>
          <a:off x="611560" y="33265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a:xfrm>
            <a:off x="755805" y="5257156"/>
            <a:ext cx="8075240" cy="648071"/>
          </a:xfrm>
        </p:spPr>
        <p:txBody>
          <a:bodyPr/>
          <a:lstStyle/>
          <a:p>
            <a:pPr algn="just"/>
            <a:r>
              <a:rPr lang="tr-TR" sz="1600" dirty="0">
                <a:solidFill>
                  <a:schemeClr val="tx1"/>
                </a:solidFill>
              </a:rPr>
              <a:t>* </a:t>
            </a:r>
            <a:r>
              <a:rPr lang="en-GB" sz="1600" dirty="0" err="1">
                <a:solidFill>
                  <a:schemeClr val="tx1"/>
                </a:solidFill>
              </a:rPr>
              <a:t>Yapılan</a:t>
            </a:r>
            <a:r>
              <a:rPr lang="en-GB" sz="1600" dirty="0">
                <a:solidFill>
                  <a:schemeClr val="tx1"/>
                </a:solidFill>
              </a:rPr>
              <a:t> </a:t>
            </a:r>
            <a:r>
              <a:rPr lang="en-GB" sz="1600" dirty="0" err="1">
                <a:solidFill>
                  <a:schemeClr val="tx1"/>
                </a:solidFill>
              </a:rPr>
              <a:t>işlemlerin</a:t>
            </a:r>
            <a:r>
              <a:rPr lang="en-GB" sz="1600" dirty="0">
                <a:solidFill>
                  <a:schemeClr val="tx1"/>
                </a:solidFill>
              </a:rPr>
              <a:t> </a:t>
            </a:r>
            <a:r>
              <a:rPr lang="en-GB" sz="1600" dirty="0" err="1">
                <a:solidFill>
                  <a:schemeClr val="tx1"/>
                </a:solidFill>
              </a:rPr>
              <a:t>kamu</a:t>
            </a:r>
            <a:r>
              <a:rPr lang="en-GB" sz="1600" dirty="0">
                <a:solidFill>
                  <a:schemeClr val="tx1"/>
                </a:solidFill>
              </a:rPr>
              <a:t> </a:t>
            </a:r>
            <a:r>
              <a:rPr lang="en-GB" sz="1600" dirty="0" err="1">
                <a:solidFill>
                  <a:schemeClr val="tx1"/>
                </a:solidFill>
              </a:rPr>
              <a:t>yararında</a:t>
            </a:r>
            <a:r>
              <a:rPr lang="en-GB" sz="1600" dirty="0">
                <a:solidFill>
                  <a:schemeClr val="tx1"/>
                </a:solidFill>
              </a:rPr>
              <a:t> </a:t>
            </a:r>
            <a:r>
              <a:rPr lang="en-GB" sz="1600" dirty="0" err="1">
                <a:solidFill>
                  <a:schemeClr val="tx1"/>
                </a:solidFill>
              </a:rPr>
              <a:t>düzenlenmesi</a:t>
            </a:r>
            <a:r>
              <a:rPr lang="en-GB" sz="1600" dirty="0">
                <a:solidFill>
                  <a:schemeClr val="tx1"/>
                </a:solidFill>
              </a:rPr>
              <a:t>, </a:t>
            </a:r>
            <a:r>
              <a:rPr lang="en-GB" sz="1600" dirty="0" err="1">
                <a:solidFill>
                  <a:schemeClr val="tx1"/>
                </a:solidFill>
              </a:rPr>
              <a:t>Kamu</a:t>
            </a:r>
            <a:r>
              <a:rPr lang="en-GB" sz="1600" dirty="0">
                <a:solidFill>
                  <a:schemeClr val="tx1"/>
                </a:solidFill>
              </a:rPr>
              <a:t> </a:t>
            </a:r>
            <a:r>
              <a:rPr lang="en-GB" sz="1600" dirty="0" err="1">
                <a:solidFill>
                  <a:schemeClr val="tx1"/>
                </a:solidFill>
              </a:rPr>
              <a:t>kurumlarına</a:t>
            </a:r>
            <a:r>
              <a:rPr lang="en-GB" sz="1600" dirty="0">
                <a:solidFill>
                  <a:schemeClr val="tx1"/>
                </a:solidFill>
              </a:rPr>
              <a:t> </a:t>
            </a:r>
            <a:r>
              <a:rPr lang="en-GB" sz="1600" dirty="0" err="1">
                <a:solidFill>
                  <a:schemeClr val="tx1"/>
                </a:solidFill>
              </a:rPr>
              <a:t>entegre</a:t>
            </a:r>
            <a:r>
              <a:rPr lang="en-GB" sz="1600" dirty="0">
                <a:solidFill>
                  <a:schemeClr val="tx1"/>
                </a:solidFill>
              </a:rPr>
              <a:t> </a:t>
            </a:r>
            <a:r>
              <a:rPr lang="en-GB" sz="1600" dirty="0" err="1">
                <a:solidFill>
                  <a:schemeClr val="tx1"/>
                </a:solidFill>
              </a:rPr>
              <a:t>olma</a:t>
            </a:r>
            <a:r>
              <a:rPr lang="tr-TR" sz="1600" dirty="0">
                <a:solidFill>
                  <a:schemeClr val="tx1"/>
                </a:solidFill>
              </a:rPr>
              <a:t> </a:t>
            </a:r>
            <a:r>
              <a:rPr lang="en-GB" sz="1600" dirty="0" err="1">
                <a:solidFill>
                  <a:schemeClr val="tx1"/>
                </a:solidFill>
              </a:rPr>
              <a:t>durumu</a:t>
            </a:r>
            <a:r>
              <a:rPr lang="en-GB" sz="1600" dirty="0">
                <a:solidFill>
                  <a:schemeClr val="tx1"/>
                </a:solidFill>
              </a:rPr>
              <a:t>,</a:t>
            </a:r>
            <a:endParaRPr lang="tr-TR" sz="1600" dirty="0">
              <a:solidFill>
                <a:schemeClr val="tx1"/>
              </a:solidFill>
            </a:endParaRPr>
          </a:p>
          <a:p>
            <a:pPr>
              <a:defRPr/>
            </a:pPr>
            <a:endParaRPr lang="en-US" sz="1600"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33</a:t>
            </a:fld>
            <a:endParaRPr lang="en-US"/>
          </a:p>
        </p:txBody>
      </p:sp>
    </p:spTree>
    <p:extLst>
      <p:ext uri="{BB962C8B-B14F-4D97-AF65-F5344CB8AC3E}">
        <p14:creationId xmlns:p14="http://schemas.microsoft.com/office/powerpoint/2010/main" val="14895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764704"/>
            <a:ext cx="8229600" cy="864096"/>
          </a:xfrm>
        </p:spPr>
        <p:txBody>
          <a:bodyPr/>
          <a:lstStyle/>
          <a:p>
            <a:r>
              <a:rPr lang="en-GB" sz="3600" b="1" dirty="0" err="1"/>
              <a:t>Temel</a:t>
            </a:r>
            <a:r>
              <a:rPr lang="en-GB" sz="3600" b="1" dirty="0"/>
              <a:t> </a:t>
            </a:r>
            <a:r>
              <a:rPr lang="en-GB" sz="3600" b="1" dirty="0" err="1"/>
              <a:t>Politikalarımız</a:t>
            </a:r>
            <a:endParaRPr lang="tr-TR" sz="3600" dirty="0"/>
          </a:p>
        </p:txBody>
      </p:sp>
      <p:sp>
        <p:nvSpPr>
          <p:cNvPr id="3" name="İçerik Yer Tutucusu 2"/>
          <p:cNvSpPr>
            <a:spLocks noGrp="1"/>
          </p:cNvSpPr>
          <p:nvPr>
            <p:ph idx="1"/>
          </p:nvPr>
        </p:nvSpPr>
        <p:spPr>
          <a:xfrm>
            <a:off x="457200" y="1700808"/>
            <a:ext cx="8229600" cy="4176464"/>
          </a:xfrm>
        </p:spPr>
        <p:txBody>
          <a:bodyPr/>
          <a:lstStyle/>
          <a:p>
            <a:pPr lvl="0"/>
            <a:r>
              <a:rPr lang="en-GB" sz="2000" dirty="0" err="1"/>
              <a:t>Yetki</a:t>
            </a:r>
            <a:r>
              <a:rPr lang="en-GB" sz="2000" dirty="0"/>
              <a:t> </a:t>
            </a:r>
            <a:r>
              <a:rPr lang="en-GB" sz="2000" dirty="0" err="1"/>
              <a:t>devri</a:t>
            </a:r>
            <a:r>
              <a:rPr lang="en-GB" sz="2000" dirty="0"/>
              <a:t> </a:t>
            </a:r>
            <a:r>
              <a:rPr lang="en-GB" sz="2000" dirty="0" err="1"/>
              <a:t>uygulamasıyla</a:t>
            </a:r>
            <a:r>
              <a:rPr lang="en-GB" sz="2000" dirty="0"/>
              <a:t> </a:t>
            </a:r>
            <a:r>
              <a:rPr lang="en-GB" sz="2000" dirty="0" err="1"/>
              <a:t>katılımcı</a:t>
            </a:r>
            <a:r>
              <a:rPr lang="en-GB" sz="2000" dirty="0"/>
              <a:t> </a:t>
            </a:r>
            <a:r>
              <a:rPr lang="en-GB" sz="2000" dirty="0" err="1"/>
              <a:t>bir</a:t>
            </a:r>
            <a:r>
              <a:rPr lang="en-GB" sz="2000" dirty="0"/>
              <a:t> </a:t>
            </a:r>
            <a:r>
              <a:rPr lang="en-GB" sz="2000" dirty="0" err="1"/>
              <a:t>yönetim</a:t>
            </a:r>
            <a:r>
              <a:rPr lang="en-GB" sz="2000" dirty="0"/>
              <a:t> </a:t>
            </a:r>
            <a:r>
              <a:rPr lang="en-GB" sz="2000" dirty="0" err="1"/>
              <a:t>anlayışı</a:t>
            </a:r>
            <a:r>
              <a:rPr lang="en-GB" sz="2000" dirty="0"/>
              <a:t> </a:t>
            </a:r>
            <a:r>
              <a:rPr lang="en-GB" sz="2000" dirty="0" err="1"/>
              <a:t>oluşturmak</a:t>
            </a:r>
            <a:r>
              <a:rPr lang="en-GB" sz="2000" dirty="0"/>
              <a:t>.</a:t>
            </a:r>
            <a:endParaRPr lang="tr-TR" sz="2000" dirty="0"/>
          </a:p>
          <a:p>
            <a:pPr lvl="0"/>
            <a:r>
              <a:rPr lang="en-GB" sz="2000" dirty="0" err="1"/>
              <a:t>Çalışma</a:t>
            </a:r>
            <a:r>
              <a:rPr lang="en-GB" sz="2000" dirty="0"/>
              <a:t> </a:t>
            </a:r>
            <a:r>
              <a:rPr lang="en-GB" sz="2000" dirty="0" err="1"/>
              <a:t>ortamlarını</a:t>
            </a:r>
            <a:r>
              <a:rPr lang="en-GB" sz="2000" dirty="0"/>
              <a:t> </a:t>
            </a:r>
            <a:r>
              <a:rPr lang="en-GB" sz="2000" dirty="0" err="1"/>
              <a:t>insan</a:t>
            </a:r>
            <a:r>
              <a:rPr lang="en-GB" sz="2000" dirty="0"/>
              <a:t> </a:t>
            </a:r>
            <a:r>
              <a:rPr lang="en-GB" sz="2000" dirty="0" err="1"/>
              <a:t>sağlığına</a:t>
            </a:r>
            <a:r>
              <a:rPr lang="en-GB" sz="2000" dirty="0"/>
              <a:t> </a:t>
            </a:r>
            <a:r>
              <a:rPr lang="en-GB" sz="2000" dirty="0" err="1"/>
              <a:t>ve</a:t>
            </a:r>
            <a:r>
              <a:rPr lang="en-GB" sz="2000" dirty="0"/>
              <a:t> </a:t>
            </a:r>
            <a:r>
              <a:rPr lang="en-GB" sz="2000" dirty="0" err="1"/>
              <a:t>ergonomik</a:t>
            </a:r>
            <a:r>
              <a:rPr lang="en-GB" sz="2000" dirty="0"/>
              <a:t> </a:t>
            </a:r>
            <a:r>
              <a:rPr lang="en-GB" sz="2000" dirty="0" err="1"/>
              <a:t>koşullara</a:t>
            </a:r>
            <a:r>
              <a:rPr lang="en-GB" sz="2000" dirty="0"/>
              <a:t> </a:t>
            </a:r>
            <a:r>
              <a:rPr lang="en-GB" sz="2000" dirty="0" err="1"/>
              <a:t>uygun</a:t>
            </a:r>
            <a:r>
              <a:rPr lang="en-GB" sz="2000" dirty="0"/>
              <a:t> </a:t>
            </a:r>
            <a:r>
              <a:rPr lang="en-GB" sz="2000" dirty="0" err="1"/>
              <a:t>hâle</a:t>
            </a:r>
            <a:r>
              <a:rPr lang="en-GB" sz="2000" dirty="0"/>
              <a:t> </a:t>
            </a:r>
            <a:r>
              <a:rPr lang="en-GB" sz="2000" dirty="0" err="1"/>
              <a:t>getirmek</a:t>
            </a:r>
            <a:r>
              <a:rPr lang="en-GB" sz="2000" dirty="0"/>
              <a:t>,</a:t>
            </a:r>
            <a:endParaRPr lang="tr-TR" sz="2000" dirty="0"/>
          </a:p>
          <a:p>
            <a:pPr lvl="0"/>
            <a:r>
              <a:rPr lang="en-GB" sz="2000" dirty="0" err="1"/>
              <a:t>Başkanlığımız</a:t>
            </a:r>
            <a:r>
              <a:rPr lang="en-GB" sz="2000" dirty="0"/>
              <a:t> </a:t>
            </a:r>
            <a:r>
              <a:rPr lang="en-GB" sz="2000" dirty="0" err="1"/>
              <a:t>çalışanlarını</a:t>
            </a:r>
            <a:r>
              <a:rPr lang="en-GB" sz="2000" dirty="0"/>
              <a:t> </a:t>
            </a:r>
            <a:r>
              <a:rPr lang="en-GB" sz="2000" dirty="0" err="1"/>
              <a:t>ortak</a:t>
            </a:r>
            <a:r>
              <a:rPr lang="en-GB" sz="2000" dirty="0"/>
              <a:t> </a:t>
            </a:r>
            <a:r>
              <a:rPr lang="en-GB" sz="2000" dirty="0" err="1"/>
              <a:t>hedeflere</a:t>
            </a:r>
            <a:r>
              <a:rPr lang="en-GB" sz="2000" dirty="0"/>
              <a:t> </a:t>
            </a:r>
            <a:r>
              <a:rPr lang="en-GB" sz="2000" dirty="0" err="1"/>
              <a:t>yönlendirmek</a:t>
            </a:r>
            <a:r>
              <a:rPr lang="en-GB" sz="2000" dirty="0"/>
              <a:t> </a:t>
            </a:r>
            <a:r>
              <a:rPr lang="en-GB" sz="2000" dirty="0" err="1"/>
              <a:t>ve</a:t>
            </a:r>
            <a:r>
              <a:rPr lang="en-GB" sz="2000" dirty="0"/>
              <a:t> </a:t>
            </a:r>
            <a:r>
              <a:rPr lang="en-GB" sz="2000" dirty="0" err="1"/>
              <a:t>motivasyonu</a:t>
            </a:r>
            <a:r>
              <a:rPr lang="en-GB" sz="2000" dirty="0"/>
              <a:t> </a:t>
            </a:r>
            <a:r>
              <a:rPr lang="en-GB" sz="2000" dirty="0" err="1"/>
              <a:t>yüksek</a:t>
            </a:r>
            <a:r>
              <a:rPr lang="en-GB" sz="2000" dirty="0"/>
              <a:t> </a:t>
            </a:r>
            <a:r>
              <a:rPr lang="en-GB" sz="2000" dirty="0" err="1"/>
              <a:t>tutmaya</a:t>
            </a:r>
            <a:r>
              <a:rPr lang="en-GB" sz="2000" dirty="0"/>
              <a:t> </a:t>
            </a:r>
            <a:r>
              <a:rPr lang="en-GB" sz="2000" dirty="0" err="1"/>
              <a:t>çalışmak</a:t>
            </a:r>
            <a:r>
              <a:rPr lang="en-GB" sz="2000" dirty="0"/>
              <a:t>,</a:t>
            </a:r>
            <a:endParaRPr lang="tr-TR" sz="2000" dirty="0"/>
          </a:p>
          <a:p>
            <a:pPr lvl="0"/>
            <a:r>
              <a:rPr lang="en-GB" sz="2000" dirty="0" err="1"/>
              <a:t>Üniversitenin</a:t>
            </a:r>
            <a:r>
              <a:rPr lang="en-GB" sz="2000" dirty="0"/>
              <a:t> </a:t>
            </a:r>
            <a:r>
              <a:rPr lang="en-GB" sz="2000" dirty="0" err="1"/>
              <a:t>misyon</a:t>
            </a:r>
            <a:r>
              <a:rPr lang="en-GB" sz="2000" dirty="0"/>
              <a:t> </a:t>
            </a:r>
            <a:r>
              <a:rPr lang="en-GB" sz="2000" dirty="0" err="1"/>
              <a:t>ve</a:t>
            </a:r>
            <a:r>
              <a:rPr lang="en-GB" sz="2000" dirty="0"/>
              <a:t> </a:t>
            </a:r>
            <a:r>
              <a:rPr lang="en-GB" sz="2000" dirty="0" err="1"/>
              <a:t>vizyonuna</a:t>
            </a:r>
            <a:r>
              <a:rPr lang="en-GB" sz="2000" dirty="0"/>
              <a:t> </a:t>
            </a:r>
            <a:r>
              <a:rPr lang="en-GB" sz="2000" dirty="0" err="1"/>
              <a:t>paralel</a:t>
            </a:r>
            <a:r>
              <a:rPr lang="en-GB" sz="2000" dirty="0"/>
              <a:t> </a:t>
            </a:r>
            <a:r>
              <a:rPr lang="en-GB" sz="2000" dirty="0" err="1"/>
              <a:t>misyon</a:t>
            </a:r>
            <a:r>
              <a:rPr lang="en-GB" sz="2000" dirty="0"/>
              <a:t> </a:t>
            </a:r>
            <a:r>
              <a:rPr lang="en-GB" sz="2000" dirty="0" err="1"/>
              <a:t>ve</a:t>
            </a:r>
            <a:r>
              <a:rPr lang="en-GB" sz="2000" dirty="0"/>
              <a:t> </a:t>
            </a:r>
            <a:r>
              <a:rPr lang="en-GB" sz="2000" dirty="0" err="1"/>
              <a:t>vizyon</a:t>
            </a:r>
            <a:r>
              <a:rPr lang="en-GB" sz="2000" dirty="0"/>
              <a:t> </a:t>
            </a:r>
            <a:r>
              <a:rPr lang="en-GB" sz="2000" dirty="0" err="1"/>
              <a:t>taşıyan</a:t>
            </a:r>
            <a:r>
              <a:rPr lang="en-GB" sz="2000" dirty="0"/>
              <a:t> </a:t>
            </a:r>
            <a:r>
              <a:rPr lang="en-GB" sz="2000" dirty="0" err="1"/>
              <a:t>kişileri</a:t>
            </a:r>
            <a:r>
              <a:rPr lang="en-GB" sz="2000" dirty="0"/>
              <a:t> </a:t>
            </a:r>
            <a:r>
              <a:rPr lang="en-GB" sz="2000" dirty="0" err="1"/>
              <a:t>seçmek</a:t>
            </a:r>
            <a:r>
              <a:rPr lang="en-GB" sz="2000" dirty="0"/>
              <a:t> </a:t>
            </a:r>
            <a:r>
              <a:rPr lang="en-GB" sz="2000" dirty="0" err="1"/>
              <a:t>ve</a:t>
            </a:r>
            <a:r>
              <a:rPr lang="en-GB" sz="2000" dirty="0"/>
              <a:t> </a:t>
            </a:r>
            <a:r>
              <a:rPr lang="en-GB" sz="2000" dirty="0" err="1"/>
              <a:t>doğru</a:t>
            </a:r>
            <a:r>
              <a:rPr lang="en-GB" sz="2000" dirty="0"/>
              <a:t> </a:t>
            </a:r>
            <a:r>
              <a:rPr lang="en-GB" sz="2000" dirty="0" err="1"/>
              <a:t>kişiyi</a:t>
            </a:r>
            <a:r>
              <a:rPr lang="en-GB" sz="2000" dirty="0"/>
              <a:t> </a:t>
            </a:r>
            <a:r>
              <a:rPr lang="en-GB" sz="2000" dirty="0" err="1"/>
              <a:t>doğru</a:t>
            </a:r>
            <a:r>
              <a:rPr lang="en-GB" sz="2000" dirty="0"/>
              <a:t> </a:t>
            </a:r>
            <a:r>
              <a:rPr lang="en-GB" sz="2000" dirty="0" err="1"/>
              <a:t>yerde</a:t>
            </a:r>
            <a:r>
              <a:rPr lang="en-GB" sz="2000" dirty="0"/>
              <a:t> </a:t>
            </a:r>
            <a:r>
              <a:rPr lang="en-GB" sz="2000" dirty="0" err="1"/>
              <a:t>istihdam</a:t>
            </a:r>
            <a:r>
              <a:rPr lang="en-GB" sz="2000" dirty="0"/>
              <a:t> </a:t>
            </a:r>
            <a:r>
              <a:rPr lang="en-GB" sz="2000" dirty="0" err="1"/>
              <a:t>etmek</a:t>
            </a:r>
            <a:r>
              <a:rPr lang="en-GB" sz="2000" dirty="0"/>
              <a:t>, </a:t>
            </a:r>
            <a:r>
              <a:rPr lang="en-GB" sz="2000" dirty="0" err="1"/>
              <a:t>planlanmış</a:t>
            </a:r>
            <a:r>
              <a:rPr lang="en-GB" sz="2000" dirty="0"/>
              <a:t> </a:t>
            </a:r>
            <a:r>
              <a:rPr lang="en-GB" sz="2000" dirty="0" err="1"/>
              <a:t>bir</a:t>
            </a:r>
            <a:r>
              <a:rPr lang="en-GB" sz="2000" dirty="0"/>
              <a:t> </a:t>
            </a:r>
            <a:r>
              <a:rPr lang="en-GB" sz="2000" dirty="0" err="1"/>
              <a:t>iş</a:t>
            </a:r>
            <a:r>
              <a:rPr lang="en-GB" sz="2000" dirty="0"/>
              <a:t> </a:t>
            </a:r>
            <a:r>
              <a:rPr lang="en-GB" sz="2000" dirty="0" err="1"/>
              <a:t>dağılımı</a:t>
            </a:r>
            <a:r>
              <a:rPr lang="en-GB" sz="2000" dirty="0"/>
              <a:t> </a:t>
            </a:r>
            <a:r>
              <a:rPr lang="en-GB" sz="2000" dirty="0" err="1"/>
              <a:t>yapmak</a:t>
            </a:r>
            <a:r>
              <a:rPr lang="en-GB" sz="2000" dirty="0"/>
              <a:t> </a:t>
            </a:r>
            <a:endParaRPr lang="tr-TR" sz="2000" dirty="0"/>
          </a:p>
          <a:p>
            <a:pPr lvl="0"/>
            <a:r>
              <a:rPr lang="en-GB" sz="2000" dirty="0" err="1"/>
              <a:t>Motivasyonu</a:t>
            </a:r>
            <a:r>
              <a:rPr lang="en-GB" sz="2000" dirty="0"/>
              <a:t> </a:t>
            </a:r>
            <a:r>
              <a:rPr lang="en-GB" sz="2000" dirty="0" err="1"/>
              <a:t>artırıcı</a:t>
            </a:r>
            <a:r>
              <a:rPr lang="en-GB" sz="2000" dirty="0"/>
              <a:t> </a:t>
            </a:r>
            <a:r>
              <a:rPr lang="en-GB" sz="2000" dirty="0" err="1"/>
              <a:t>sosyal</a:t>
            </a:r>
            <a:r>
              <a:rPr lang="en-GB" sz="2000" dirty="0"/>
              <a:t> </a:t>
            </a:r>
            <a:r>
              <a:rPr lang="en-GB" sz="2000" dirty="0" err="1"/>
              <a:t>ve</a:t>
            </a:r>
            <a:r>
              <a:rPr lang="en-GB" sz="2000" dirty="0"/>
              <a:t> </a:t>
            </a:r>
            <a:r>
              <a:rPr lang="en-GB" sz="2000" dirty="0" err="1"/>
              <a:t>kültürel</a:t>
            </a:r>
            <a:r>
              <a:rPr lang="en-GB" sz="2000" dirty="0"/>
              <a:t> </a:t>
            </a:r>
            <a:r>
              <a:rPr lang="en-GB" sz="2000" dirty="0" err="1"/>
              <a:t>hizmetleri</a:t>
            </a:r>
            <a:r>
              <a:rPr lang="en-GB" sz="2000" dirty="0"/>
              <a:t> </a:t>
            </a:r>
            <a:r>
              <a:rPr lang="en-GB" sz="2000" dirty="0" err="1"/>
              <a:t>desteklemek</a:t>
            </a:r>
            <a:r>
              <a:rPr lang="en-GB" sz="2000" dirty="0"/>
              <a:t>,</a:t>
            </a:r>
            <a:endParaRPr lang="tr-TR" sz="2000" dirty="0"/>
          </a:p>
          <a:p>
            <a:pPr lvl="0"/>
            <a:r>
              <a:rPr lang="en-GB" sz="2000" dirty="0" err="1"/>
              <a:t>Kurumsal</a:t>
            </a:r>
            <a:r>
              <a:rPr lang="en-GB" sz="2000" dirty="0"/>
              <a:t> </a:t>
            </a:r>
            <a:r>
              <a:rPr lang="en-GB" sz="2000" dirty="0" err="1"/>
              <a:t>aidiyet</a:t>
            </a:r>
            <a:r>
              <a:rPr lang="en-GB" sz="2000" dirty="0"/>
              <a:t> </a:t>
            </a:r>
            <a:r>
              <a:rPr lang="en-GB" sz="2000" dirty="0" err="1"/>
              <a:t>ve</a:t>
            </a:r>
            <a:r>
              <a:rPr lang="en-GB" sz="2000" dirty="0"/>
              <a:t> </a:t>
            </a:r>
            <a:r>
              <a:rPr lang="en-GB" sz="2000" dirty="0" err="1"/>
              <a:t>sorumluluk</a:t>
            </a:r>
            <a:r>
              <a:rPr lang="en-GB" sz="2000" dirty="0"/>
              <a:t> </a:t>
            </a:r>
            <a:r>
              <a:rPr lang="en-GB" sz="2000" dirty="0" err="1"/>
              <a:t>bilincini</a:t>
            </a:r>
            <a:r>
              <a:rPr lang="en-GB" sz="2000" dirty="0"/>
              <a:t> </a:t>
            </a:r>
            <a:r>
              <a:rPr lang="en-GB" sz="2000" dirty="0" err="1"/>
              <a:t>oluşturmak</a:t>
            </a:r>
            <a:r>
              <a:rPr lang="en-GB" sz="2000" dirty="0"/>
              <a:t>.</a:t>
            </a:r>
            <a:endParaRPr lang="tr-TR" sz="2000" dirty="0"/>
          </a:p>
          <a:p>
            <a:pPr lvl="0"/>
            <a:r>
              <a:rPr lang="en-GB" sz="2000" dirty="0" err="1"/>
              <a:t>Kurumsal</a:t>
            </a:r>
            <a:r>
              <a:rPr lang="en-GB" sz="2000" dirty="0"/>
              <a:t> </a:t>
            </a:r>
            <a:r>
              <a:rPr lang="en-GB" sz="2000" dirty="0" err="1"/>
              <a:t>başarıları</a:t>
            </a:r>
            <a:r>
              <a:rPr lang="en-GB" sz="2000" dirty="0"/>
              <a:t> </a:t>
            </a:r>
            <a:r>
              <a:rPr lang="en-GB" sz="2000" dirty="0" err="1"/>
              <a:t>tüm</a:t>
            </a:r>
            <a:r>
              <a:rPr lang="en-GB" sz="2000" dirty="0"/>
              <a:t> </a:t>
            </a:r>
            <a:r>
              <a:rPr lang="en-GB" sz="2000" dirty="0" err="1"/>
              <a:t>çalışanlara</a:t>
            </a:r>
            <a:r>
              <a:rPr lang="en-GB" sz="2000" dirty="0"/>
              <a:t> </a:t>
            </a:r>
            <a:r>
              <a:rPr lang="en-GB" sz="2000" dirty="0" err="1"/>
              <a:t>duyurmak</a:t>
            </a:r>
            <a:r>
              <a:rPr lang="en-GB" sz="2000" dirty="0"/>
              <a:t>.</a:t>
            </a:r>
            <a:endParaRPr lang="tr-TR" sz="2000" dirty="0"/>
          </a:p>
          <a:p>
            <a:pPr lvl="0"/>
            <a:r>
              <a:rPr lang="en-GB" sz="2000" dirty="0" err="1"/>
              <a:t>Sürekli</a:t>
            </a:r>
            <a:r>
              <a:rPr lang="en-GB" sz="2000" dirty="0"/>
              <a:t> </a:t>
            </a:r>
            <a:r>
              <a:rPr lang="en-GB" sz="2000" dirty="0" err="1"/>
              <a:t>eğitim</a:t>
            </a:r>
            <a:r>
              <a:rPr lang="en-GB" sz="2000" dirty="0"/>
              <a:t> </a:t>
            </a:r>
            <a:r>
              <a:rPr lang="en-GB" sz="2000" dirty="0" err="1"/>
              <a:t>programlarıyla</a:t>
            </a:r>
            <a:r>
              <a:rPr lang="en-GB" sz="2000" dirty="0"/>
              <a:t> </a:t>
            </a:r>
            <a:r>
              <a:rPr lang="en-GB" sz="2000" dirty="0" err="1"/>
              <a:t>personelin</a:t>
            </a:r>
            <a:r>
              <a:rPr lang="en-GB" sz="2000" dirty="0"/>
              <a:t> </a:t>
            </a:r>
            <a:r>
              <a:rPr lang="en-GB" sz="2000" dirty="0" err="1"/>
              <a:t>bilgilerini</a:t>
            </a:r>
            <a:r>
              <a:rPr lang="en-GB" sz="2000" dirty="0"/>
              <a:t> </a:t>
            </a:r>
            <a:r>
              <a:rPr lang="en-GB" sz="2000" dirty="0" err="1"/>
              <a:t>güncel</a:t>
            </a:r>
            <a:r>
              <a:rPr lang="en-GB" sz="2000" dirty="0"/>
              <a:t> </a:t>
            </a:r>
            <a:r>
              <a:rPr lang="en-GB" sz="2000" dirty="0" err="1"/>
              <a:t>tutmak</a:t>
            </a:r>
            <a:r>
              <a:rPr lang="en-GB" sz="2000" dirty="0"/>
              <a:t>.</a:t>
            </a:r>
            <a:endParaRPr lang="tr-TR" sz="2000" dirty="0"/>
          </a:p>
          <a:p>
            <a:endParaRPr lang="tr-TR"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34</a:t>
            </a:fld>
            <a:endParaRPr lang="en-US"/>
          </a:p>
        </p:txBody>
      </p:sp>
    </p:spTree>
    <p:extLst>
      <p:ext uri="{BB962C8B-B14F-4D97-AF65-F5344CB8AC3E}">
        <p14:creationId xmlns:p14="http://schemas.microsoft.com/office/powerpoint/2010/main" val="3452755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sz="3600" b="1" dirty="0" err="1"/>
              <a:t>Önceliklerimiz</a:t>
            </a:r>
            <a:r>
              <a:rPr lang="en-GB" b="1" dirty="0"/>
              <a:t>	</a:t>
            </a:r>
            <a:endParaRPr lang="tr-TR" dirty="0"/>
          </a:p>
        </p:txBody>
      </p:sp>
      <p:sp>
        <p:nvSpPr>
          <p:cNvPr id="3" name="İçerik Yer Tutucusu 2"/>
          <p:cNvSpPr>
            <a:spLocks noGrp="1"/>
          </p:cNvSpPr>
          <p:nvPr>
            <p:ph idx="1"/>
          </p:nvPr>
        </p:nvSpPr>
        <p:spPr>
          <a:xfrm>
            <a:off x="457200" y="1600200"/>
            <a:ext cx="8229600" cy="3628999"/>
          </a:xfrm>
        </p:spPr>
        <p:txBody>
          <a:bodyPr/>
          <a:lstStyle/>
          <a:p>
            <a:pPr lvl="0"/>
            <a:r>
              <a:rPr lang="en-GB" sz="2400" dirty="0" err="1"/>
              <a:t>Bürokrasi</a:t>
            </a:r>
            <a:r>
              <a:rPr lang="en-GB" sz="2400" dirty="0"/>
              <a:t> </a:t>
            </a:r>
            <a:r>
              <a:rPr lang="en-GB" sz="2400" dirty="0" err="1"/>
              <a:t>ve</a:t>
            </a:r>
            <a:r>
              <a:rPr lang="en-GB" sz="2400" dirty="0"/>
              <a:t> </a:t>
            </a:r>
            <a:r>
              <a:rPr lang="en-GB" sz="2400" dirty="0" err="1"/>
              <a:t>kırtasiyenin</a:t>
            </a:r>
            <a:r>
              <a:rPr lang="en-GB" sz="2400" dirty="0"/>
              <a:t> </a:t>
            </a:r>
            <a:r>
              <a:rPr lang="en-GB" sz="2400" dirty="0" err="1"/>
              <a:t>azaltılması</a:t>
            </a:r>
            <a:r>
              <a:rPr lang="en-GB" sz="2400" dirty="0"/>
              <a:t>. </a:t>
            </a:r>
            <a:endParaRPr lang="tr-TR" sz="2400" dirty="0"/>
          </a:p>
          <a:p>
            <a:pPr lvl="0"/>
            <a:r>
              <a:rPr lang="en-GB" sz="2400" dirty="0" err="1"/>
              <a:t>Performansa</a:t>
            </a:r>
            <a:r>
              <a:rPr lang="en-GB" sz="2400" dirty="0"/>
              <a:t> </a:t>
            </a:r>
            <a:r>
              <a:rPr lang="en-GB" sz="2400" dirty="0" err="1"/>
              <a:t>dayalı</a:t>
            </a:r>
            <a:r>
              <a:rPr lang="en-GB" sz="2400" dirty="0"/>
              <a:t> </a:t>
            </a:r>
            <a:r>
              <a:rPr lang="en-GB" sz="2400" dirty="0" err="1"/>
              <a:t>kadro</a:t>
            </a:r>
            <a:r>
              <a:rPr lang="en-GB" sz="2400" dirty="0"/>
              <a:t> (</a:t>
            </a:r>
            <a:r>
              <a:rPr lang="en-GB" sz="2400" dirty="0" err="1"/>
              <a:t>idari</a:t>
            </a:r>
            <a:r>
              <a:rPr lang="en-GB" sz="2400" dirty="0"/>
              <a:t> </a:t>
            </a:r>
            <a:r>
              <a:rPr lang="en-GB" sz="2400" dirty="0" err="1"/>
              <a:t>kadro</a:t>
            </a:r>
            <a:r>
              <a:rPr lang="en-GB" sz="2400" dirty="0"/>
              <a:t> /norm </a:t>
            </a:r>
            <a:r>
              <a:rPr lang="en-GB" sz="2400" dirty="0" err="1"/>
              <a:t>kadro</a:t>
            </a:r>
            <a:r>
              <a:rPr lang="en-GB" sz="2400" dirty="0"/>
              <a:t>) </a:t>
            </a:r>
            <a:r>
              <a:rPr lang="en-GB" sz="2400" dirty="0" err="1"/>
              <a:t>dağıtımını</a:t>
            </a:r>
            <a:r>
              <a:rPr lang="en-GB" sz="2400" dirty="0"/>
              <a:t> </a:t>
            </a:r>
            <a:r>
              <a:rPr lang="en-GB" sz="2400" dirty="0" err="1"/>
              <a:t>gerçekleştirmek</a:t>
            </a:r>
            <a:endParaRPr lang="tr-TR" sz="2400" dirty="0"/>
          </a:p>
          <a:p>
            <a:pPr lvl="0"/>
            <a:r>
              <a:rPr lang="en-GB" sz="2400" dirty="0" err="1"/>
              <a:t>Performans</a:t>
            </a:r>
            <a:r>
              <a:rPr lang="en-GB" sz="2400" dirty="0"/>
              <a:t> </a:t>
            </a:r>
            <a:r>
              <a:rPr lang="en-GB" sz="2400" dirty="0" err="1"/>
              <a:t>izleme</a:t>
            </a:r>
            <a:r>
              <a:rPr lang="en-GB" sz="2400" dirty="0"/>
              <a:t> </a:t>
            </a:r>
            <a:r>
              <a:rPr lang="en-GB" sz="2400" dirty="0" err="1"/>
              <a:t>ve</a:t>
            </a:r>
            <a:r>
              <a:rPr lang="en-GB" sz="2400" dirty="0"/>
              <a:t> </a:t>
            </a:r>
            <a:r>
              <a:rPr lang="en-GB" sz="2400" dirty="0" err="1"/>
              <a:t>değerlendirme</a:t>
            </a:r>
            <a:r>
              <a:rPr lang="en-GB" sz="2400" dirty="0"/>
              <a:t> </a:t>
            </a:r>
            <a:r>
              <a:rPr lang="en-GB" sz="2400" dirty="0" err="1"/>
              <a:t>sistemini</a:t>
            </a:r>
            <a:r>
              <a:rPr lang="en-GB" sz="2400" dirty="0"/>
              <a:t> </a:t>
            </a:r>
            <a:r>
              <a:rPr lang="en-GB" sz="2400" dirty="0" err="1"/>
              <a:t>oluşturmak</a:t>
            </a:r>
            <a:r>
              <a:rPr lang="en-GB" sz="2400" dirty="0"/>
              <a:t> </a:t>
            </a:r>
            <a:r>
              <a:rPr lang="en-GB" sz="2400" dirty="0" err="1"/>
              <a:t>ve</a:t>
            </a:r>
            <a:r>
              <a:rPr lang="en-GB" sz="2400" dirty="0"/>
              <a:t> </a:t>
            </a:r>
            <a:r>
              <a:rPr lang="en-GB" sz="2400" dirty="0" err="1"/>
              <a:t>aktive</a:t>
            </a:r>
            <a:r>
              <a:rPr lang="en-GB" sz="2400" dirty="0"/>
              <a:t> </a:t>
            </a:r>
            <a:r>
              <a:rPr lang="en-GB" sz="2400" dirty="0" err="1"/>
              <a:t>etmek</a:t>
            </a:r>
            <a:r>
              <a:rPr lang="en-GB" sz="2400" dirty="0"/>
              <a:t>.</a:t>
            </a:r>
            <a:endParaRPr lang="tr-TR" sz="2400" dirty="0"/>
          </a:p>
          <a:p>
            <a:pPr lvl="0"/>
            <a:r>
              <a:rPr lang="x-none" sz="2400" dirty="0"/>
              <a:t>İdari</a:t>
            </a:r>
            <a:r>
              <a:rPr lang="tr-TR" sz="2400" dirty="0"/>
              <a:t> ve </a:t>
            </a:r>
            <a:r>
              <a:rPr lang="x-none" sz="2400" dirty="0"/>
              <a:t>Akademik</a:t>
            </a:r>
            <a:r>
              <a:rPr lang="tr-TR" sz="2400" dirty="0"/>
              <a:t> Personel ile Sürekli İşçilere</a:t>
            </a:r>
            <a:r>
              <a:rPr lang="x-none" sz="2400" dirty="0"/>
              <a:t> yönelik Hizmet içi Eğitim Programları planlamak ve uygulamak.</a:t>
            </a:r>
            <a:endParaRPr lang="tr-TR" sz="2400" dirty="0"/>
          </a:p>
          <a:p>
            <a:pPr marL="0" indent="0">
              <a:buNone/>
            </a:pPr>
            <a:r>
              <a:rPr lang="tr-TR" sz="2400" dirty="0"/>
              <a:t> </a:t>
            </a:r>
          </a:p>
          <a:p>
            <a:endParaRPr lang="tr-TR"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35</a:t>
            </a:fld>
            <a:endParaRPr lang="en-US"/>
          </a:p>
        </p:txBody>
      </p:sp>
    </p:spTree>
    <p:extLst>
      <p:ext uri="{BB962C8B-B14F-4D97-AF65-F5344CB8AC3E}">
        <p14:creationId xmlns:p14="http://schemas.microsoft.com/office/powerpoint/2010/main" val="3739557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sz="3600" b="1" dirty="0" err="1"/>
              <a:t>Üstünlükler</a:t>
            </a:r>
            <a:r>
              <a:rPr lang="en-GB" sz="3600" b="1" dirty="0"/>
              <a:t> </a:t>
            </a:r>
            <a:endParaRPr lang="tr-TR" sz="3600" dirty="0"/>
          </a:p>
        </p:txBody>
      </p:sp>
      <p:sp>
        <p:nvSpPr>
          <p:cNvPr id="3" name="İçerik Yer Tutucusu 2"/>
          <p:cNvSpPr>
            <a:spLocks noGrp="1"/>
          </p:cNvSpPr>
          <p:nvPr>
            <p:ph idx="1"/>
          </p:nvPr>
        </p:nvSpPr>
        <p:spPr>
          <a:xfrm>
            <a:off x="457200" y="1600200"/>
            <a:ext cx="8229600" cy="4853135"/>
          </a:xfrm>
        </p:spPr>
        <p:txBody>
          <a:bodyPr/>
          <a:lstStyle/>
          <a:p>
            <a:pPr lvl="0"/>
            <a:r>
              <a:rPr lang="en-GB" sz="2400" dirty="0" err="1"/>
              <a:t>Değişim</a:t>
            </a:r>
            <a:r>
              <a:rPr lang="en-GB" sz="2400" dirty="0"/>
              <a:t>, </a:t>
            </a:r>
            <a:r>
              <a:rPr lang="en-GB" sz="2400" dirty="0" err="1"/>
              <a:t>gelişim</a:t>
            </a:r>
            <a:r>
              <a:rPr lang="en-GB" sz="2400" dirty="0"/>
              <a:t> </a:t>
            </a:r>
            <a:r>
              <a:rPr lang="en-GB" sz="2400" dirty="0" err="1"/>
              <a:t>ve</a:t>
            </a:r>
            <a:r>
              <a:rPr lang="en-GB" sz="2400" dirty="0"/>
              <a:t> </a:t>
            </a:r>
            <a:r>
              <a:rPr lang="en-GB" sz="2400" dirty="0" err="1"/>
              <a:t>işbirliğine</a:t>
            </a:r>
            <a:r>
              <a:rPr lang="en-GB" sz="2400" dirty="0"/>
              <a:t> </a:t>
            </a:r>
            <a:r>
              <a:rPr lang="en-GB" sz="2400" dirty="0" err="1"/>
              <a:t>açık</a:t>
            </a:r>
            <a:r>
              <a:rPr lang="en-GB" sz="2400" dirty="0"/>
              <a:t>, </a:t>
            </a:r>
            <a:r>
              <a:rPr lang="en-GB" sz="2400" dirty="0" err="1"/>
              <a:t>liderlik</a:t>
            </a:r>
            <a:r>
              <a:rPr lang="en-GB" sz="2400" dirty="0"/>
              <a:t> </a:t>
            </a:r>
            <a:r>
              <a:rPr lang="en-GB" sz="2400" dirty="0" err="1"/>
              <a:t>özellikleri</a:t>
            </a:r>
            <a:r>
              <a:rPr lang="en-GB" sz="2400" dirty="0"/>
              <a:t> </a:t>
            </a:r>
            <a:r>
              <a:rPr lang="en-GB" sz="2400" dirty="0" err="1"/>
              <a:t>ile</a:t>
            </a:r>
            <a:r>
              <a:rPr lang="en-GB" sz="2400" dirty="0"/>
              <a:t> </a:t>
            </a:r>
            <a:r>
              <a:rPr lang="en-GB" sz="2400" dirty="0" err="1"/>
              <a:t>takım</a:t>
            </a:r>
            <a:r>
              <a:rPr lang="en-GB" sz="2400" dirty="0"/>
              <a:t> </a:t>
            </a:r>
            <a:r>
              <a:rPr lang="en-GB" sz="2400" dirty="0" err="1"/>
              <a:t>bilincini</a:t>
            </a:r>
            <a:r>
              <a:rPr lang="en-GB" sz="2400" dirty="0"/>
              <a:t> </a:t>
            </a:r>
            <a:r>
              <a:rPr lang="en-GB" sz="2400" dirty="0" err="1"/>
              <a:t>birleştirmiş</a:t>
            </a:r>
            <a:r>
              <a:rPr lang="en-GB" sz="2400" dirty="0"/>
              <a:t>, </a:t>
            </a:r>
            <a:r>
              <a:rPr lang="en-GB" sz="2400" dirty="0" err="1"/>
              <a:t>etik</a:t>
            </a:r>
            <a:r>
              <a:rPr lang="en-GB" sz="2400" dirty="0"/>
              <a:t> </a:t>
            </a:r>
            <a:r>
              <a:rPr lang="en-GB" sz="2400" dirty="0" err="1"/>
              <a:t>değerlere</a:t>
            </a:r>
            <a:r>
              <a:rPr lang="en-GB" sz="2400" dirty="0"/>
              <a:t> </a:t>
            </a:r>
            <a:r>
              <a:rPr lang="en-GB" sz="2400" dirty="0" err="1"/>
              <a:t>bağlı</a:t>
            </a:r>
            <a:r>
              <a:rPr lang="en-GB" sz="2400" dirty="0"/>
              <a:t> </a:t>
            </a:r>
            <a:r>
              <a:rPr lang="en-GB" sz="2400" dirty="0" err="1"/>
              <a:t>deneyimli</a:t>
            </a:r>
            <a:r>
              <a:rPr lang="en-GB" sz="2400" dirty="0"/>
              <a:t> </a:t>
            </a:r>
            <a:r>
              <a:rPr lang="en-GB" sz="2400" dirty="0" err="1"/>
              <a:t>bir</a:t>
            </a:r>
            <a:r>
              <a:rPr lang="en-GB" sz="2400" dirty="0"/>
              <a:t> </a:t>
            </a:r>
            <a:r>
              <a:rPr lang="en-GB" sz="2400" dirty="0" err="1"/>
              <a:t>idari</a:t>
            </a:r>
            <a:r>
              <a:rPr lang="en-GB" sz="2400" dirty="0"/>
              <a:t> </a:t>
            </a:r>
            <a:r>
              <a:rPr lang="en-GB" sz="2400" dirty="0" err="1"/>
              <a:t>kadroya</a:t>
            </a:r>
            <a:r>
              <a:rPr lang="en-GB" sz="2400" dirty="0"/>
              <a:t> </a:t>
            </a:r>
            <a:r>
              <a:rPr lang="en-GB" sz="2400" dirty="0" err="1"/>
              <a:t>sahip</a:t>
            </a:r>
            <a:r>
              <a:rPr lang="en-GB" sz="2400" dirty="0"/>
              <a:t> </a:t>
            </a:r>
            <a:r>
              <a:rPr lang="en-GB" sz="2400" dirty="0" err="1"/>
              <a:t>olmak</a:t>
            </a:r>
            <a:r>
              <a:rPr lang="en-GB" sz="2400" dirty="0"/>
              <a:t>,</a:t>
            </a:r>
            <a:endParaRPr lang="tr-TR" sz="2400" dirty="0"/>
          </a:p>
          <a:p>
            <a:pPr lvl="0"/>
            <a:r>
              <a:rPr lang="en-GB" sz="2400" dirty="0" err="1"/>
              <a:t>İlimizde</a:t>
            </a:r>
            <a:r>
              <a:rPr lang="en-GB" sz="2400" dirty="0"/>
              <a:t> </a:t>
            </a:r>
            <a:r>
              <a:rPr lang="en-GB" sz="2400" dirty="0" err="1"/>
              <a:t>Üniversite</a:t>
            </a:r>
            <a:r>
              <a:rPr lang="en-GB" sz="2400" dirty="0"/>
              <a:t> </a:t>
            </a:r>
            <a:r>
              <a:rPr lang="en-GB" sz="2400" dirty="0" err="1"/>
              <a:t>ve</a:t>
            </a:r>
            <a:r>
              <a:rPr lang="en-GB" sz="2400" dirty="0"/>
              <a:t> </a:t>
            </a:r>
            <a:r>
              <a:rPr lang="en-GB" sz="2400" dirty="0" err="1"/>
              <a:t>diğer</a:t>
            </a:r>
            <a:r>
              <a:rPr lang="en-GB" sz="2400" dirty="0"/>
              <a:t> </a:t>
            </a:r>
            <a:r>
              <a:rPr lang="en-GB" sz="2400" dirty="0" err="1"/>
              <a:t>kurumların</a:t>
            </a:r>
            <a:r>
              <a:rPr lang="en-GB" sz="2400" dirty="0"/>
              <a:t> da </a:t>
            </a:r>
            <a:r>
              <a:rPr lang="en-GB" sz="2400" dirty="0" err="1"/>
              <a:t>işbirliği</a:t>
            </a:r>
            <a:r>
              <a:rPr lang="en-GB" sz="2400" dirty="0"/>
              <a:t> </a:t>
            </a:r>
            <a:r>
              <a:rPr lang="en-GB" sz="2400" dirty="0" err="1"/>
              <a:t>ile</a:t>
            </a:r>
            <a:r>
              <a:rPr lang="en-GB" sz="2400" dirty="0"/>
              <a:t> </a:t>
            </a:r>
            <a:r>
              <a:rPr lang="en-GB" sz="2400" dirty="0" err="1"/>
              <a:t>çeşitli</a:t>
            </a:r>
            <a:r>
              <a:rPr lang="en-GB" sz="2400" dirty="0"/>
              <a:t> </a:t>
            </a:r>
            <a:r>
              <a:rPr lang="en-GB" sz="2400" dirty="0" err="1"/>
              <a:t>konferans</a:t>
            </a:r>
            <a:r>
              <a:rPr lang="en-GB" sz="2400" dirty="0"/>
              <a:t>, </a:t>
            </a:r>
            <a:r>
              <a:rPr lang="en-GB" sz="2400" dirty="0" err="1"/>
              <a:t>seminer</a:t>
            </a:r>
            <a:r>
              <a:rPr lang="en-GB" sz="2400" dirty="0"/>
              <a:t>, panel vs. </a:t>
            </a:r>
            <a:r>
              <a:rPr lang="en-GB" sz="2400" dirty="0" err="1"/>
              <a:t>toplantıların</a:t>
            </a:r>
            <a:r>
              <a:rPr lang="en-GB" sz="2400" dirty="0"/>
              <a:t> </a:t>
            </a:r>
            <a:r>
              <a:rPr lang="en-GB" sz="2400" dirty="0" err="1"/>
              <a:t>yapılıyor</a:t>
            </a:r>
            <a:r>
              <a:rPr lang="en-GB" sz="2400" dirty="0"/>
              <a:t> </a:t>
            </a:r>
            <a:r>
              <a:rPr lang="en-GB" sz="2400" dirty="0" err="1"/>
              <a:t>olması</a:t>
            </a:r>
            <a:r>
              <a:rPr lang="en-GB" sz="2400" dirty="0"/>
              <a:t>,</a:t>
            </a:r>
            <a:endParaRPr lang="tr-TR" sz="2400" dirty="0"/>
          </a:p>
          <a:p>
            <a:r>
              <a:rPr lang="en-GB" sz="2400" dirty="0"/>
              <a:t> </a:t>
            </a:r>
            <a:r>
              <a:rPr lang="en-GB" sz="2400" dirty="0" err="1"/>
              <a:t>Üniversitemizde</a:t>
            </a:r>
            <a:r>
              <a:rPr lang="en-GB" sz="2400" dirty="0"/>
              <a:t> </a:t>
            </a:r>
            <a:r>
              <a:rPr lang="en-GB" sz="2400" dirty="0" err="1"/>
              <a:t>kalite</a:t>
            </a:r>
            <a:r>
              <a:rPr lang="en-GB" sz="2400" dirty="0"/>
              <a:t> </a:t>
            </a:r>
            <a:r>
              <a:rPr lang="en-GB" sz="2400" dirty="0" err="1"/>
              <a:t>geliştirme</a:t>
            </a:r>
            <a:r>
              <a:rPr lang="en-GB" sz="2400" dirty="0"/>
              <a:t> </a:t>
            </a:r>
            <a:r>
              <a:rPr lang="en-GB" sz="2400" dirty="0" err="1"/>
              <a:t>çalışmalarının</a:t>
            </a:r>
            <a:r>
              <a:rPr lang="en-GB" sz="2400" dirty="0"/>
              <a:t> </a:t>
            </a:r>
            <a:r>
              <a:rPr lang="en-GB" sz="2400" dirty="0" err="1"/>
              <a:t>devam</a:t>
            </a:r>
            <a:r>
              <a:rPr lang="en-GB" sz="2400" dirty="0"/>
              <a:t> </a:t>
            </a:r>
            <a:r>
              <a:rPr lang="en-GB" sz="2400" dirty="0" err="1"/>
              <a:t>ediyor</a:t>
            </a:r>
            <a:r>
              <a:rPr lang="en-GB" sz="2400" dirty="0"/>
              <a:t> </a:t>
            </a:r>
            <a:r>
              <a:rPr lang="en-GB" sz="2400" dirty="0" err="1"/>
              <a:t>olması</a:t>
            </a:r>
            <a:r>
              <a:rPr lang="en-GB" sz="2400" dirty="0"/>
              <a:t>.</a:t>
            </a:r>
            <a:endParaRPr lang="tr-TR" sz="2400" dirty="0"/>
          </a:p>
          <a:p>
            <a:r>
              <a:rPr lang="en-GB" sz="2400" dirty="0"/>
              <a:t> </a:t>
            </a:r>
            <a:r>
              <a:rPr lang="en-GB" sz="2400" dirty="0" err="1"/>
              <a:t>Üniversitemiz</a:t>
            </a:r>
            <a:r>
              <a:rPr lang="en-GB" sz="2400" dirty="0"/>
              <a:t>, </a:t>
            </a:r>
            <a:r>
              <a:rPr lang="en-GB" sz="2400" dirty="0" err="1"/>
              <a:t>personelinin</a:t>
            </a:r>
            <a:r>
              <a:rPr lang="en-GB" sz="2400" dirty="0"/>
              <a:t> </a:t>
            </a:r>
            <a:r>
              <a:rPr lang="en-GB" sz="2400" dirty="0" err="1"/>
              <a:t>eğitim</a:t>
            </a:r>
            <a:r>
              <a:rPr lang="en-GB" sz="2400" dirty="0"/>
              <a:t>, </a:t>
            </a:r>
            <a:r>
              <a:rPr lang="en-GB" sz="2400" dirty="0" err="1"/>
              <a:t>kendisini</a:t>
            </a:r>
            <a:r>
              <a:rPr lang="en-GB" sz="2400" dirty="0"/>
              <a:t> </a:t>
            </a:r>
            <a:r>
              <a:rPr lang="en-GB" sz="2400" dirty="0" err="1"/>
              <a:t>geliştirme</a:t>
            </a:r>
            <a:r>
              <a:rPr lang="en-GB" sz="2400" dirty="0"/>
              <a:t> </a:t>
            </a:r>
            <a:r>
              <a:rPr lang="en-GB" sz="2400" dirty="0" err="1"/>
              <a:t>ve</a:t>
            </a:r>
            <a:r>
              <a:rPr lang="en-GB" sz="2400" dirty="0"/>
              <a:t> </a:t>
            </a:r>
            <a:r>
              <a:rPr lang="en-GB" sz="2400" dirty="0" err="1"/>
              <a:t>yükselme</a:t>
            </a:r>
            <a:r>
              <a:rPr lang="en-GB" sz="2400" dirty="0"/>
              <a:t> </a:t>
            </a:r>
            <a:r>
              <a:rPr lang="en-GB" sz="2400" dirty="0" err="1"/>
              <a:t>çabalarına</a:t>
            </a:r>
            <a:r>
              <a:rPr lang="en-GB" sz="2400" dirty="0"/>
              <a:t> </a:t>
            </a:r>
            <a:r>
              <a:rPr lang="en-GB" sz="2400" dirty="0" err="1"/>
              <a:t>destek</a:t>
            </a:r>
            <a:r>
              <a:rPr lang="en-GB" sz="2400" dirty="0"/>
              <a:t> </a:t>
            </a:r>
            <a:r>
              <a:rPr lang="en-GB" sz="2400" dirty="0" err="1"/>
              <a:t>olmakta</a:t>
            </a:r>
            <a:r>
              <a:rPr lang="en-GB" sz="2400" dirty="0"/>
              <a:t>, </a:t>
            </a:r>
            <a:r>
              <a:rPr lang="en-GB" sz="2400" dirty="0" err="1"/>
              <a:t>bu</a:t>
            </a:r>
            <a:r>
              <a:rPr lang="en-GB" sz="2400" dirty="0"/>
              <a:t> da </a:t>
            </a:r>
            <a:r>
              <a:rPr lang="en-GB" sz="2400" dirty="0" err="1"/>
              <a:t>personelin</a:t>
            </a:r>
            <a:r>
              <a:rPr lang="en-GB" sz="2400" dirty="0"/>
              <a:t> </a:t>
            </a:r>
            <a:r>
              <a:rPr lang="en-GB" sz="2400" dirty="0" err="1"/>
              <a:t>sürekli</a:t>
            </a:r>
            <a:r>
              <a:rPr lang="en-GB" sz="2400" dirty="0"/>
              <a:t> </a:t>
            </a:r>
            <a:r>
              <a:rPr lang="en-GB" sz="2400" dirty="0" err="1"/>
              <a:t>gelişip</a:t>
            </a:r>
            <a:r>
              <a:rPr lang="en-GB" sz="2400" dirty="0"/>
              <a:t> </a:t>
            </a:r>
            <a:r>
              <a:rPr lang="en-GB" sz="2400" dirty="0" err="1"/>
              <a:t>kendisini</a:t>
            </a:r>
            <a:r>
              <a:rPr lang="en-GB" sz="2400" dirty="0"/>
              <a:t> </a:t>
            </a:r>
            <a:r>
              <a:rPr lang="en-GB" sz="2400" dirty="0" err="1"/>
              <a:t>yenileme</a:t>
            </a:r>
            <a:r>
              <a:rPr lang="en-GB" sz="2400" dirty="0"/>
              <a:t> </a:t>
            </a:r>
            <a:r>
              <a:rPr lang="en-GB" sz="2400" dirty="0" err="1"/>
              <a:t>konusunda</a:t>
            </a:r>
            <a:r>
              <a:rPr lang="en-GB" sz="2400" dirty="0"/>
              <a:t> </a:t>
            </a:r>
            <a:r>
              <a:rPr lang="en-GB" sz="2400" dirty="0" err="1"/>
              <a:t>ihtiyacı</a:t>
            </a:r>
            <a:r>
              <a:rPr lang="en-GB" sz="2400" dirty="0"/>
              <a:t> </a:t>
            </a:r>
            <a:r>
              <a:rPr lang="en-GB" sz="2400" dirty="0" err="1"/>
              <a:t>olan</a:t>
            </a:r>
            <a:r>
              <a:rPr lang="en-GB" sz="2400" dirty="0"/>
              <a:t> </a:t>
            </a:r>
            <a:r>
              <a:rPr lang="en-GB" sz="2400" dirty="0" err="1"/>
              <a:t>motivasyonu</a:t>
            </a:r>
            <a:r>
              <a:rPr lang="en-GB" sz="2400" dirty="0"/>
              <a:t> </a:t>
            </a:r>
            <a:r>
              <a:rPr lang="en-GB" sz="2400" dirty="0" err="1"/>
              <a:t>sağlamaya</a:t>
            </a:r>
            <a:r>
              <a:rPr lang="en-GB" sz="2400" dirty="0"/>
              <a:t> </a:t>
            </a:r>
            <a:r>
              <a:rPr lang="en-GB" sz="2400" dirty="0" err="1"/>
              <a:t>çalışmaktadır</a:t>
            </a:r>
            <a:r>
              <a:rPr lang="en-GB" sz="2400" dirty="0"/>
              <a:t>. </a:t>
            </a:r>
            <a:endParaRPr lang="tr-TR" sz="2400" dirty="0"/>
          </a:p>
          <a:p>
            <a:pPr marL="0" indent="0">
              <a:buNone/>
            </a:pPr>
            <a:endParaRPr lang="tr-TR" dirty="0"/>
          </a:p>
        </p:txBody>
      </p:sp>
    </p:spTree>
    <p:extLst>
      <p:ext uri="{BB962C8B-B14F-4D97-AF65-F5344CB8AC3E}">
        <p14:creationId xmlns:p14="http://schemas.microsoft.com/office/powerpoint/2010/main" val="4114952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sz="3600" b="1" dirty="0" err="1"/>
              <a:t>Zayıflıklar</a:t>
            </a:r>
            <a:endParaRPr lang="tr-TR" sz="3600" dirty="0"/>
          </a:p>
        </p:txBody>
      </p:sp>
      <p:sp>
        <p:nvSpPr>
          <p:cNvPr id="3" name="İçerik Yer Tutucusu 2"/>
          <p:cNvSpPr>
            <a:spLocks noGrp="1"/>
          </p:cNvSpPr>
          <p:nvPr>
            <p:ph idx="1"/>
          </p:nvPr>
        </p:nvSpPr>
        <p:spPr>
          <a:xfrm>
            <a:off x="457200" y="1600202"/>
            <a:ext cx="8229600" cy="4925142"/>
          </a:xfrm>
        </p:spPr>
        <p:txBody>
          <a:bodyPr/>
          <a:lstStyle/>
          <a:p>
            <a:pPr lvl="0"/>
            <a:r>
              <a:rPr lang="en-GB" sz="2400" dirty="0" err="1"/>
              <a:t>İdari</a:t>
            </a:r>
            <a:r>
              <a:rPr lang="en-GB" sz="2400" dirty="0"/>
              <a:t> </a:t>
            </a:r>
            <a:r>
              <a:rPr lang="en-GB" sz="2400" dirty="0" err="1"/>
              <a:t>Personelin</a:t>
            </a:r>
            <a:r>
              <a:rPr lang="en-GB" sz="2400" dirty="0"/>
              <a:t> </a:t>
            </a:r>
            <a:r>
              <a:rPr lang="en-GB" sz="2400" dirty="0" err="1"/>
              <a:t>kişisel</a:t>
            </a:r>
            <a:r>
              <a:rPr lang="en-GB" sz="2400" dirty="0"/>
              <a:t> </a:t>
            </a:r>
            <a:r>
              <a:rPr lang="en-GB" sz="2400" dirty="0" err="1"/>
              <a:t>gelişimini</a:t>
            </a:r>
            <a:r>
              <a:rPr lang="en-GB" sz="2400" dirty="0"/>
              <a:t> </a:t>
            </a:r>
            <a:r>
              <a:rPr lang="en-GB" sz="2400" dirty="0" err="1"/>
              <a:t>destekleyen</a:t>
            </a:r>
            <a:r>
              <a:rPr lang="en-GB" sz="2400" dirty="0"/>
              <a:t> </a:t>
            </a:r>
            <a:r>
              <a:rPr lang="en-GB" sz="2400" dirty="0" err="1"/>
              <a:t>sisteminin</a:t>
            </a:r>
            <a:r>
              <a:rPr lang="en-GB" sz="2400" dirty="0"/>
              <a:t> </a:t>
            </a:r>
            <a:r>
              <a:rPr lang="en-GB" sz="2400" dirty="0" err="1"/>
              <a:t>olmaması</a:t>
            </a:r>
            <a:r>
              <a:rPr lang="en-GB" sz="2400" dirty="0"/>
              <a:t>,  </a:t>
            </a:r>
            <a:endParaRPr lang="tr-TR" sz="2400" dirty="0"/>
          </a:p>
          <a:p>
            <a:pPr lvl="0"/>
            <a:r>
              <a:rPr lang="en-GB" sz="2400" dirty="0" err="1"/>
              <a:t>Üniversitemizden</a:t>
            </a:r>
            <a:r>
              <a:rPr lang="en-GB" sz="2400" dirty="0"/>
              <a:t> </a:t>
            </a:r>
            <a:r>
              <a:rPr lang="en-GB" sz="2400" dirty="0" err="1"/>
              <a:t>ayrılan</a:t>
            </a:r>
            <a:r>
              <a:rPr lang="en-GB" sz="2400" dirty="0"/>
              <a:t> (</a:t>
            </a:r>
            <a:r>
              <a:rPr lang="en-GB" sz="2400" dirty="0" err="1"/>
              <a:t>Nakil</a:t>
            </a:r>
            <a:r>
              <a:rPr lang="en-GB" sz="2400" dirty="0"/>
              <a:t>, </a:t>
            </a:r>
            <a:r>
              <a:rPr lang="en-GB" sz="2400" dirty="0" err="1"/>
              <a:t>Emeklilik</a:t>
            </a:r>
            <a:r>
              <a:rPr lang="en-GB" sz="2400" dirty="0"/>
              <a:t> vb.)  </a:t>
            </a:r>
            <a:r>
              <a:rPr lang="en-GB" sz="2400" dirty="0" err="1"/>
              <a:t>personele</a:t>
            </a:r>
            <a:r>
              <a:rPr lang="en-GB" sz="2400" dirty="0"/>
              <a:t> </a:t>
            </a:r>
            <a:r>
              <a:rPr lang="en-GB" sz="2400" dirty="0" err="1"/>
              <a:t>yönelik</a:t>
            </a:r>
            <a:r>
              <a:rPr lang="en-GB" sz="2400" dirty="0"/>
              <a:t> </a:t>
            </a:r>
            <a:r>
              <a:rPr lang="en-GB" sz="2400" dirty="0" err="1"/>
              <a:t>politika</a:t>
            </a:r>
            <a:r>
              <a:rPr lang="en-GB" sz="2400" dirty="0"/>
              <a:t> </a:t>
            </a:r>
            <a:r>
              <a:rPr lang="en-GB" sz="2400" dirty="0" err="1"/>
              <a:t>eksikliği</a:t>
            </a:r>
            <a:r>
              <a:rPr lang="en-GB" sz="2400" dirty="0"/>
              <a:t>, </a:t>
            </a:r>
            <a:endParaRPr lang="tr-TR" sz="2400" dirty="0"/>
          </a:p>
          <a:p>
            <a:pPr lvl="0"/>
            <a:r>
              <a:rPr lang="en-GB" sz="2400" dirty="0" err="1"/>
              <a:t>İdari</a:t>
            </a:r>
            <a:r>
              <a:rPr lang="en-GB" sz="2400" dirty="0"/>
              <a:t> </a:t>
            </a:r>
            <a:r>
              <a:rPr lang="en-GB" sz="2400" dirty="0" err="1"/>
              <a:t>kadro</a:t>
            </a:r>
            <a:r>
              <a:rPr lang="en-GB" sz="2400" dirty="0"/>
              <a:t> </a:t>
            </a:r>
            <a:r>
              <a:rPr lang="en-GB" sz="2400" dirty="0" err="1"/>
              <a:t>için</a:t>
            </a:r>
            <a:r>
              <a:rPr lang="en-GB" sz="2400" dirty="0"/>
              <a:t> </a:t>
            </a:r>
            <a:r>
              <a:rPr lang="en-GB" sz="2400" dirty="0" err="1"/>
              <a:t>gerçek</a:t>
            </a:r>
            <a:r>
              <a:rPr lang="en-GB" sz="2400" dirty="0"/>
              <a:t> </a:t>
            </a:r>
            <a:r>
              <a:rPr lang="en-GB" sz="2400" dirty="0" err="1"/>
              <a:t>performans</a:t>
            </a:r>
            <a:r>
              <a:rPr lang="en-GB" sz="2400" dirty="0"/>
              <a:t> </a:t>
            </a:r>
            <a:r>
              <a:rPr lang="en-GB" sz="2400" dirty="0" err="1"/>
              <a:t>ölçümünün</a:t>
            </a:r>
            <a:r>
              <a:rPr lang="en-GB" sz="2400" dirty="0"/>
              <a:t> </a:t>
            </a:r>
            <a:r>
              <a:rPr lang="en-GB" sz="2400" dirty="0" err="1"/>
              <a:t>yapılamaması</a:t>
            </a:r>
            <a:r>
              <a:rPr lang="en-GB" sz="2400" dirty="0"/>
              <a:t>,  </a:t>
            </a:r>
            <a:endParaRPr lang="tr-TR" sz="2400" dirty="0"/>
          </a:p>
          <a:p>
            <a:pPr lvl="0"/>
            <a:r>
              <a:rPr lang="en-GB" sz="2400" dirty="0" err="1"/>
              <a:t>Personel</a:t>
            </a:r>
            <a:r>
              <a:rPr lang="en-GB" sz="2400" dirty="0"/>
              <a:t> </a:t>
            </a:r>
            <a:r>
              <a:rPr lang="en-GB" sz="2400" dirty="0" err="1"/>
              <a:t>Bilgi</a:t>
            </a:r>
            <a:r>
              <a:rPr lang="en-GB" sz="2400" dirty="0"/>
              <a:t> </a:t>
            </a:r>
            <a:r>
              <a:rPr lang="en-GB" sz="2400" dirty="0" err="1"/>
              <a:t>Sisteminde</a:t>
            </a:r>
            <a:r>
              <a:rPr lang="en-GB" sz="2400" dirty="0"/>
              <a:t> </a:t>
            </a:r>
            <a:r>
              <a:rPr lang="en-GB" sz="2400" dirty="0" err="1"/>
              <a:t>eksikliklerimizin</a:t>
            </a:r>
            <a:r>
              <a:rPr lang="en-GB" sz="2400" dirty="0"/>
              <a:t> </a:t>
            </a:r>
            <a:r>
              <a:rPr lang="en-GB" sz="2400" dirty="0" err="1"/>
              <a:t>olması</a:t>
            </a:r>
            <a:r>
              <a:rPr lang="en-GB" sz="2400" dirty="0"/>
              <a:t>, </a:t>
            </a:r>
            <a:endParaRPr lang="tr-TR" sz="2400" dirty="0"/>
          </a:p>
          <a:p>
            <a:pPr lvl="0"/>
            <a:r>
              <a:rPr lang="en-GB" sz="2400" dirty="0" err="1"/>
              <a:t>Doküman</a:t>
            </a:r>
            <a:r>
              <a:rPr lang="en-GB" sz="2400" dirty="0"/>
              <a:t> </a:t>
            </a:r>
            <a:r>
              <a:rPr lang="en-GB" sz="2400" dirty="0" err="1"/>
              <a:t>Yönetim</a:t>
            </a:r>
            <a:r>
              <a:rPr lang="en-GB" sz="2400" dirty="0"/>
              <a:t> </a:t>
            </a:r>
            <a:r>
              <a:rPr lang="en-GB" sz="2400" dirty="0" err="1"/>
              <a:t>Sistemi</a:t>
            </a:r>
            <a:r>
              <a:rPr lang="en-GB" sz="2400" dirty="0"/>
              <a:t> </a:t>
            </a:r>
            <a:r>
              <a:rPr lang="en-GB" sz="2400" dirty="0" err="1"/>
              <a:t>koonusunda</a:t>
            </a:r>
            <a:r>
              <a:rPr lang="en-GB" sz="2400" dirty="0"/>
              <a:t> </a:t>
            </a:r>
            <a:r>
              <a:rPr lang="en-GB" sz="2400" dirty="0" err="1"/>
              <a:t>istenen</a:t>
            </a:r>
            <a:r>
              <a:rPr lang="en-GB" sz="2400" dirty="0"/>
              <a:t> </a:t>
            </a:r>
            <a:r>
              <a:rPr lang="en-GB" sz="2400" dirty="0" err="1"/>
              <a:t>sonucun</a:t>
            </a:r>
            <a:r>
              <a:rPr lang="en-GB" sz="2400" dirty="0"/>
              <a:t> </a:t>
            </a:r>
            <a:r>
              <a:rPr lang="en-GB" sz="2400" dirty="0" err="1"/>
              <a:t>alınamaması</a:t>
            </a:r>
            <a:r>
              <a:rPr lang="en-GB" sz="2400" dirty="0"/>
              <a:t>.</a:t>
            </a:r>
            <a:endParaRPr lang="tr-TR" sz="2400" dirty="0"/>
          </a:p>
          <a:p>
            <a:pPr lvl="0"/>
            <a:r>
              <a:rPr lang="en-GB" sz="2400" dirty="0" err="1"/>
              <a:t>Mevzuatlarda</a:t>
            </a:r>
            <a:r>
              <a:rPr lang="en-GB" sz="2400" dirty="0"/>
              <a:t> </a:t>
            </a:r>
            <a:r>
              <a:rPr lang="en-GB" sz="2400" dirty="0" err="1"/>
              <a:t>sık</a:t>
            </a:r>
            <a:r>
              <a:rPr lang="en-GB" sz="2400" dirty="0"/>
              <a:t> </a:t>
            </a:r>
            <a:r>
              <a:rPr lang="en-GB" sz="2400" dirty="0" err="1"/>
              <a:t>sık</a:t>
            </a:r>
            <a:r>
              <a:rPr lang="en-GB" sz="2400" dirty="0"/>
              <a:t> </a:t>
            </a:r>
            <a:r>
              <a:rPr lang="en-GB" sz="2400" dirty="0" err="1"/>
              <a:t>meydana</a:t>
            </a:r>
            <a:r>
              <a:rPr lang="en-GB" sz="2400" dirty="0"/>
              <a:t> </a:t>
            </a:r>
            <a:r>
              <a:rPr lang="en-GB" sz="2400" dirty="0" err="1"/>
              <a:t>gelen</a:t>
            </a:r>
            <a:r>
              <a:rPr lang="en-GB" sz="2400" dirty="0"/>
              <a:t> </a:t>
            </a:r>
            <a:r>
              <a:rPr lang="en-GB" sz="2400" dirty="0" err="1"/>
              <a:t>değişiklikler</a:t>
            </a:r>
            <a:r>
              <a:rPr lang="en-GB" sz="2400" dirty="0"/>
              <a:t> </a:t>
            </a:r>
            <a:r>
              <a:rPr lang="en-GB" sz="2400" dirty="0" err="1"/>
              <a:t>ve</a:t>
            </a:r>
            <a:r>
              <a:rPr lang="en-GB" sz="2400" dirty="0"/>
              <a:t> </a:t>
            </a:r>
            <a:r>
              <a:rPr lang="en-GB" sz="2400" dirty="0" err="1"/>
              <a:t>YÖK’ün</a:t>
            </a:r>
            <a:r>
              <a:rPr lang="en-GB" sz="2400" dirty="0"/>
              <a:t> </a:t>
            </a:r>
            <a:r>
              <a:rPr lang="en-GB" sz="2400" dirty="0" err="1"/>
              <a:t>yeniden</a:t>
            </a:r>
            <a:r>
              <a:rPr lang="en-GB" sz="2400" dirty="0"/>
              <a:t> </a:t>
            </a:r>
            <a:r>
              <a:rPr lang="en-GB" sz="2400" dirty="0" err="1"/>
              <a:t>yapılanması</a:t>
            </a:r>
            <a:r>
              <a:rPr lang="en-GB" sz="2400" dirty="0"/>
              <a:t> </a:t>
            </a:r>
            <a:r>
              <a:rPr lang="en-GB" sz="2400" dirty="0" err="1"/>
              <a:t>kavram</a:t>
            </a:r>
            <a:r>
              <a:rPr lang="en-GB" sz="2400" dirty="0"/>
              <a:t> </a:t>
            </a:r>
            <a:r>
              <a:rPr lang="en-GB" sz="2400" dirty="0" err="1"/>
              <a:t>ve</a:t>
            </a:r>
            <a:r>
              <a:rPr lang="en-GB" sz="2400" dirty="0"/>
              <a:t> </a:t>
            </a:r>
            <a:r>
              <a:rPr lang="en-GB" sz="2400" dirty="0" err="1"/>
              <a:t>işleyiş</a:t>
            </a:r>
            <a:r>
              <a:rPr lang="en-GB" sz="2400" dirty="0"/>
              <a:t> </a:t>
            </a:r>
            <a:r>
              <a:rPr lang="en-GB" sz="2400" dirty="0" err="1"/>
              <a:t>karmaşasına</a:t>
            </a:r>
            <a:r>
              <a:rPr lang="en-GB" sz="2400" dirty="0"/>
              <a:t> </a:t>
            </a:r>
            <a:r>
              <a:rPr lang="en-GB" sz="2400" dirty="0" err="1"/>
              <a:t>neden</a:t>
            </a:r>
            <a:r>
              <a:rPr lang="en-GB" sz="2400" dirty="0"/>
              <a:t> </a:t>
            </a:r>
            <a:r>
              <a:rPr lang="en-GB" sz="2400" dirty="0" err="1"/>
              <a:t>olabilmektedir</a:t>
            </a:r>
            <a:r>
              <a:rPr lang="en-GB" sz="2400" dirty="0"/>
              <a:t>.</a:t>
            </a:r>
            <a:endParaRPr lang="tr-TR" sz="2400" dirty="0"/>
          </a:p>
          <a:p>
            <a:pPr marL="0" indent="0">
              <a:buNone/>
            </a:pPr>
            <a:endParaRPr lang="tr-TR" dirty="0"/>
          </a:p>
          <a:p>
            <a:endParaRPr lang="tr-TR" dirty="0"/>
          </a:p>
        </p:txBody>
      </p:sp>
    </p:spTree>
    <p:extLst>
      <p:ext uri="{BB962C8B-B14F-4D97-AF65-F5344CB8AC3E}">
        <p14:creationId xmlns:p14="http://schemas.microsoft.com/office/powerpoint/2010/main" val="1103996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1988840"/>
            <a:ext cx="8229600" cy="504056"/>
          </a:xfrm>
        </p:spPr>
        <p:txBody>
          <a:bodyPr>
            <a:normAutofit fontScale="90000"/>
          </a:bodyPr>
          <a:lstStyle/>
          <a:p>
            <a:r>
              <a:rPr lang="tr-TR" sz="3600" b="1" dirty="0"/>
              <a:t/>
            </a:r>
            <a:br>
              <a:rPr lang="tr-TR" sz="3600" b="1" dirty="0"/>
            </a:br>
            <a:r>
              <a:rPr lang="tr-TR" sz="3600" b="1" dirty="0" smtClean="0"/>
              <a:t/>
            </a:r>
            <a:br>
              <a:rPr lang="tr-TR" sz="3600" b="1" dirty="0" smtClean="0"/>
            </a:br>
            <a:r>
              <a:rPr lang="tr-TR" sz="3600" b="1" dirty="0"/>
              <a:t/>
            </a:r>
            <a:br>
              <a:rPr lang="tr-TR" sz="3600" b="1" dirty="0"/>
            </a:br>
            <a:r>
              <a:rPr lang="tr-TR" sz="3600" b="1" dirty="0" smtClean="0"/>
              <a:t/>
            </a:r>
            <a:br>
              <a:rPr lang="tr-TR" sz="3600" b="1" dirty="0" smtClean="0"/>
            </a:br>
            <a:r>
              <a:rPr lang="tr-TR" sz="3600" b="1" dirty="0" smtClean="0"/>
              <a:t/>
            </a:r>
            <a:br>
              <a:rPr lang="tr-TR" sz="3600" b="1" dirty="0" smtClean="0"/>
            </a:br>
            <a:r>
              <a:rPr lang="tr-TR" sz="3600" b="1" dirty="0" smtClean="0"/>
              <a:t>Değerlendirme</a:t>
            </a:r>
            <a:r>
              <a:rPr lang="tr-TR" dirty="0"/>
              <a:t/>
            </a:r>
            <a:br>
              <a:rPr lang="tr-TR" dirty="0"/>
            </a:br>
            <a:endParaRPr lang="tr-TR" dirty="0"/>
          </a:p>
        </p:txBody>
      </p:sp>
      <p:sp>
        <p:nvSpPr>
          <p:cNvPr id="3" name="İçerik Yer Tutucusu 2"/>
          <p:cNvSpPr>
            <a:spLocks noGrp="1"/>
          </p:cNvSpPr>
          <p:nvPr>
            <p:ph idx="1"/>
          </p:nvPr>
        </p:nvSpPr>
        <p:spPr>
          <a:xfrm>
            <a:off x="457200" y="2492896"/>
            <a:ext cx="8229600" cy="2376263"/>
          </a:xfrm>
        </p:spPr>
        <p:txBody>
          <a:bodyPr/>
          <a:lstStyle/>
          <a:p>
            <a:pPr marL="0" indent="0" algn="just">
              <a:buNone/>
            </a:pPr>
            <a:r>
              <a:rPr lang="en-GB" sz="2400" dirty="0" err="1"/>
              <a:t>Personel</a:t>
            </a:r>
            <a:r>
              <a:rPr lang="en-GB" sz="2400" dirty="0"/>
              <a:t> </a:t>
            </a:r>
            <a:r>
              <a:rPr lang="en-GB" sz="2400" dirty="0" err="1"/>
              <a:t>Daire</a:t>
            </a:r>
            <a:r>
              <a:rPr lang="en-GB" sz="2400" dirty="0"/>
              <a:t> </a:t>
            </a:r>
            <a:r>
              <a:rPr lang="en-GB" sz="2400" dirty="0" err="1"/>
              <a:t>Başkanlığı</a:t>
            </a:r>
            <a:r>
              <a:rPr lang="en-GB" sz="2400" dirty="0"/>
              <a:t> </a:t>
            </a:r>
            <a:r>
              <a:rPr lang="en-GB" sz="2400" dirty="0" err="1"/>
              <a:t>Üniversitenin</a:t>
            </a:r>
            <a:r>
              <a:rPr lang="en-GB" sz="2400" dirty="0"/>
              <a:t> </a:t>
            </a:r>
            <a:r>
              <a:rPr lang="en-GB" sz="2400" dirty="0" err="1"/>
              <a:t>tüm</a:t>
            </a:r>
            <a:r>
              <a:rPr lang="en-GB" sz="2400" dirty="0"/>
              <a:t> </a:t>
            </a:r>
            <a:r>
              <a:rPr lang="en-GB" sz="2400" dirty="0" err="1"/>
              <a:t>birimlerinin</a:t>
            </a:r>
            <a:r>
              <a:rPr lang="en-GB" sz="2400" dirty="0"/>
              <a:t> </a:t>
            </a:r>
            <a:r>
              <a:rPr lang="en-GB" sz="2400" dirty="0" err="1"/>
              <a:t>personel</a:t>
            </a:r>
            <a:r>
              <a:rPr lang="en-GB" sz="2400" dirty="0"/>
              <a:t> </a:t>
            </a:r>
            <a:r>
              <a:rPr lang="en-GB" sz="2400" dirty="0" err="1"/>
              <a:t>politikası</a:t>
            </a:r>
            <a:r>
              <a:rPr lang="en-GB" sz="2400" dirty="0"/>
              <a:t> </a:t>
            </a:r>
            <a:r>
              <a:rPr lang="en-GB" sz="2400" dirty="0" err="1"/>
              <a:t>ve</a:t>
            </a:r>
            <a:r>
              <a:rPr lang="en-GB" sz="2400" dirty="0"/>
              <a:t> </a:t>
            </a:r>
            <a:r>
              <a:rPr lang="en-GB" sz="2400" dirty="0" err="1"/>
              <a:t>planlamalarıyla</a:t>
            </a:r>
            <a:r>
              <a:rPr lang="en-GB" sz="2400" dirty="0"/>
              <a:t> </a:t>
            </a:r>
            <a:r>
              <a:rPr lang="en-GB" sz="2400" dirty="0" err="1"/>
              <a:t>ilgili</a:t>
            </a:r>
            <a:r>
              <a:rPr lang="en-GB" sz="2400" dirty="0"/>
              <a:t> </a:t>
            </a:r>
            <a:r>
              <a:rPr lang="en-GB" sz="2400" dirty="0" err="1"/>
              <a:t>çalışmaları</a:t>
            </a:r>
            <a:r>
              <a:rPr lang="en-GB" sz="2400" dirty="0"/>
              <a:t> </a:t>
            </a:r>
            <a:r>
              <a:rPr lang="en-GB" sz="2400" dirty="0" err="1"/>
              <a:t>yapmak</a:t>
            </a:r>
            <a:r>
              <a:rPr lang="en-GB" sz="2400" dirty="0"/>
              <a:t>, </a:t>
            </a:r>
            <a:r>
              <a:rPr lang="en-GB" sz="2400" dirty="0" err="1"/>
              <a:t>personelin</a:t>
            </a:r>
            <a:r>
              <a:rPr lang="en-GB" sz="2400" dirty="0"/>
              <a:t> </a:t>
            </a:r>
            <a:r>
              <a:rPr lang="en-GB" sz="2400" dirty="0" err="1"/>
              <a:t>özlük</a:t>
            </a:r>
            <a:r>
              <a:rPr lang="en-GB" sz="2400" dirty="0"/>
              <a:t>, </a:t>
            </a:r>
            <a:r>
              <a:rPr lang="en-GB" sz="2400" dirty="0" err="1"/>
              <a:t>atama</a:t>
            </a:r>
            <a:r>
              <a:rPr lang="en-GB" sz="2400" dirty="0"/>
              <a:t>, </a:t>
            </a:r>
            <a:r>
              <a:rPr lang="en-GB" sz="2400" dirty="0" err="1"/>
              <a:t>emeklilik</a:t>
            </a:r>
            <a:r>
              <a:rPr lang="en-GB" sz="2400" dirty="0"/>
              <a:t>, </a:t>
            </a:r>
            <a:r>
              <a:rPr lang="en-GB" sz="2400" dirty="0" err="1"/>
              <a:t>hizmet</a:t>
            </a:r>
            <a:r>
              <a:rPr lang="en-GB" sz="2400" dirty="0"/>
              <a:t> </a:t>
            </a:r>
            <a:r>
              <a:rPr lang="en-GB" sz="2400" dirty="0" err="1"/>
              <a:t>öncesi</a:t>
            </a:r>
            <a:r>
              <a:rPr lang="en-GB" sz="2400" dirty="0"/>
              <a:t> </a:t>
            </a:r>
            <a:r>
              <a:rPr lang="en-GB" sz="2400" dirty="0" err="1"/>
              <a:t>ve</a:t>
            </a:r>
            <a:r>
              <a:rPr lang="en-GB" sz="2400" dirty="0"/>
              <a:t> </a:t>
            </a:r>
            <a:r>
              <a:rPr lang="en-GB" sz="2400" dirty="0" err="1"/>
              <a:t>hizmet</a:t>
            </a:r>
            <a:r>
              <a:rPr lang="en-GB" sz="2400" dirty="0"/>
              <a:t> </a:t>
            </a:r>
            <a:r>
              <a:rPr lang="en-GB" sz="2400" dirty="0" err="1"/>
              <a:t>içi</a:t>
            </a:r>
            <a:r>
              <a:rPr lang="en-GB" sz="2400" dirty="0"/>
              <a:t> </a:t>
            </a:r>
            <a:r>
              <a:rPr lang="en-GB" sz="2400" dirty="0" err="1"/>
              <a:t>eğitim</a:t>
            </a:r>
            <a:r>
              <a:rPr lang="en-GB" sz="2400" dirty="0"/>
              <a:t> </a:t>
            </a:r>
            <a:r>
              <a:rPr lang="en-GB" sz="2400" dirty="0" err="1"/>
              <a:t>programları</a:t>
            </a:r>
            <a:r>
              <a:rPr lang="en-GB" sz="2400" dirty="0"/>
              <a:t> </a:t>
            </a:r>
            <a:r>
              <a:rPr lang="en-GB" sz="2400" dirty="0" err="1"/>
              <a:t>planlama</a:t>
            </a:r>
            <a:r>
              <a:rPr lang="en-GB" sz="2400" dirty="0"/>
              <a:t> </a:t>
            </a:r>
            <a:r>
              <a:rPr lang="en-GB" sz="2400" dirty="0" err="1"/>
              <a:t>ve</a:t>
            </a:r>
            <a:r>
              <a:rPr lang="en-GB" sz="2400" dirty="0"/>
              <a:t> </a:t>
            </a:r>
            <a:r>
              <a:rPr lang="en-GB" sz="2400" dirty="0" err="1"/>
              <a:t>uygulama</a:t>
            </a:r>
            <a:r>
              <a:rPr lang="en-GB" sz="2400" dirty="0"/>
              <a:t> </a:t>
            </a:r>
            <a:r>
              <a:rPr lang="en-GB" sz="2400" dirty="0" err="1"/>
              <a:t>çalışmalarını</a:t>
            </a:r>
            <a:r>
              <a:rPr lang="en-GB" sz="2400" dirty="0"/>
              <a:t> </a:t>
            </a:r>
            <a:r>
              <a:rPr lang="en-GB" sz="2400" dirty="0" err="1"/>
              <a:t>mevcut</a:t>
            </a:r>
            <a:r>
              <a:rPr lang="en-GB" sz="2400" dirty="0"/>
              <a:t> </a:t>
            </a:r>
            <a:r>
              <a:rPr lang="en-GB" sz="2400" dirty="0" err="1"/>
              <a:t>koşullar</a:t>
            </a:r>
            <a:r>
              <a:rPr lang="en-GB" sz="2400" dirty="0"/>
              <a:t> </a:t>
            </a:r>
            <a:r>
              <a:rPr lang="en-GB" sz="2400" dirty="0" err="1"/>
              <a:t>ve</a:t>
            </a:r>
            <a:r>
              <a:rPr lang="en-GB" sz="2400" dirty="0"/>
              <a:t> </a:t>
            </a:r>
            <a:r>
              <a:rPr lang="en-GB" sz="2400" dirty="0" err="1"/>
              <a:t>mevzuat</a:t>
            </a:r>
            <a:r>
              <a:rPr lang="en-GB" sz="2400" dirty="0"/>
              <a:t> </a:t>
            </a:r>
            <a:r>
              <a:rPr lang="en-GB" sz="2400" dirty="0" err="1"/>
              <a:t>çerçevesinde</a:t>
            </a:r>
            <a:r>
              <a:rPr lang="en-GB" sz="2400" dirty="0"/>
              <a:t> </a:t>
            </a:r>
            <a:r>
              <a:rPr lang="en-GB" sz="2400" dirty="0" err="1"/>
              <a:t>bilgi</a:t>
            </a:r>
            <a:r>
              <a:rPr lang="en-GB" sz="2400" dirty="0"/>
              <a:t> </a:t>
            </a:r>
            <a:r>
              <a:rPr lang="en-GB" sz="2400" dirty="0" err="1"/>
              <a:t>ve</a:t>
            </a:r>
            <a:r>
              <a:rPr lang="en-GB" sz="2400" dirty="0"/>
              <a:t> </a:t>
            </a:r>
            <a:r>
              <a:rPr lang="en-GB" sz="2400" dirty="0" err="1"/>
              <a:t>yeteneğiyle</a:t>
            </a:r>
            <a:r>
              <a:rPr lang="en-GB" sz="2400" dirty="0"/>
              <a:t> </a:t>
            </a:r>
            <a:r>
              <a:rPr lang="en-GB" sz="2400" dirty="0" err="1"/>
              <a:t>en</a:t>
            </a:r>
            <a:r>
              <a:rPr lang="en-GB" sz="2400" dirty="0"/>
              <a:t> </a:t>
            </a:r>
            <a:r>
              <a:rPr lang="en-GB" sz="2400" dirty="0" err="1"/>
              <a:t>iyi</a:t>
            </a:r>
            <a:r>
              <a:rPr lang="en-GB" sz="2400" dirty="0"/>
              <a:t> </a:t>
            </a:r>
            <a:r>
              <a:rPr lang="en-GB" sz="2400" dirty="0" err="1"/>
              <a:t>şekilde</a:t>
            </a:r>
            <a:r>
              <a:rPr lang="en-GB" sz="2400" dirty="0"/>
              <a:t> </a:t>
            </a:r>
            <a:r>
              <a:rPr lang="en-GB" sz="2400" dirty="0" err="1"/>
              <a:t>sunmaya</a:t>
            </a:r>
            <a:r>
              <a:rPr lang="en-GB" sz="2400" dirty="0"/>
              <a:t> </a:t>
            </a:r>
            <a:r>
              <a:rPr lang="en-GB" sz="2400" dirty="0" err="1"/>
              <a:t>çalışmaktadır</a:t>
            </a:r>
            <a:r>
              <a:rPr lang="en-GB" sz="2400" dirty="0"/>
              <a:t>.</a:t>
            </a:r>
            <a:endParaRPr lang="tr-TR" sz="2400" dirty="0"/>
          </a:p>
          <a:p>
            <a:pPr algn="just"/>
            <a:endParaRPr lang="tr-TR"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38</a:t>
            </a:fld>
            <a:endParaRPr lang="en-US"/>
          </a:p>
        </p:txBody>
      </p:sp>
    </p:spTree>
    <p:extLst>
      <p:ext uri="{BB962C8B-B14F-4D97-AF65-F5344CB8AC3E}">
        <p14:creationId xmlns:p14="http://schemas.microsoft.com/office/powerpoint/2010/main" val="2333449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908720"/>
            <a:ext cx="8229600" cy="576064"/>
          </a:xfrm>
        </p:spPr>
        <p:txBody>
          <a:bodyPr>
            <a:normAutofit fontScale="90000"/>
          </a:bodyPr>
          <a:lstStyle/>
          <a:p>
            <a:r>
              <a:rPr lang="en-GB" sz="3600" b="1" dirty="0"/>
              <a:t>ÖNERİ VE TEDBİRLER</a:t>
            </a:r>
            <a:endParaRPr lang="tr-TR" sz="3600" dirty="0"/>
          </a:p>
        </p:txBody>
      </p:sp>
      <p:sp>
        <p:nvSpPr>
          <p:cNvPr id="3" name="İçerik Yer Tutucusu 2"/>
          <p:cNvSpPr>
            <a:spLocks noGrp="1"/>
          </p:cNvSpPr>
          <p:nvPr>
            <p:ph idx="1"/>
          </p:nvPr>
        </p:nvSpPr>
        <p:spPr>
          <a:xfrm>
            <a:off x="611560" y="1628800"/>
            <a:ext cx="8229600" cy="4032450"/>
          </a:xfrm>
        </p:spPr>
        <p:txBody>
          <a:bodyPr/>
          <a:lstStyle/>
          <a:p>
            <a:pPr lvl="0"/>
            <a:r>
              <a:rPr lang="en-GB" sz="1800" dirty="0" err="1"/>
              <a:t>Üniversitemizin</a:t>
            </a:r>
            <a:r>
              <a:rPr lang="en-GB" sz="1800" dirty="0"/>
              <a:t> </a:t>
            </a:r>
            <a:r>
              <a:rPr lang="en-GB" sz="1800" dirty="0" err="1"/>
              <a:t>idari</a:t>
            </a:r>
            <a:r>
              <a:rPr lang="en-GB" sz="1800" dirty="0"/>
              <a:t> </a:t>
            </a:r>
            <a:r>
              <a:rPr lang="en-GB" sz="1800" dirty="0" err="1"/>
              <a:t>personel</a:t>
            </a:r>
            <a:r>
              <a:rPr lang="en-GB" sz="1800" dirty="0"/>
              <a:t> </a:t>
            </a:r>
            <a:r>
              <a:rPr lang="en-GB" sz="1800" dirty="0" err="1"/>
              <a:t>ihtiyacı</a:t>
            </a:r>
            <a:r>
              <a:rPr lang="en-GB" sz="1800" dirty="0"/>
              <a:t> </a:t>
            </a:r>
            <a:r>
              <a:rPr lang="en-GB" sz="1800" dirty="0" err="1"/>
              <a:t>kadro</a:t>
            </a:r>
            <a:r>
              <a:rPr lang="en-GB" sz="1800" dirty="0"/>
              <a:t> </a:t>
            </a:r>
            <a:r>
              <a:rPr lang="en-GB" sz="1800" dirty="0" err="1"/>
              <a:t>sayıları</a:t>
            </a:r>
            <a:r>
              <a:rPr lang="en-GB" sz="1800" dirty="0"/>
              <a:t> </a:t>
            </a:r>
            <a:r>
              <a:rPr lang="en-GB" sz="1800" dirty="0" err="1"/>
              <a:t>diğer</a:t>
            </a:r>
            <a:r>
              <a:rPr lang="en-GB" sz="1800" dirty="0"/>
              <a:t> </a:t>
            </a:r>
            <a:r>
              <a:rPr lang="en-GB" sz="1800" dirty="0" err="1"/>
              <a:t>üniversitelere</a:t>
            </a:r>
            <a:r>
              <a:rPr lang="en-GB" sz="1800" dirty="0"/>
              <a:t> </a:t>
            </a:r>
            <a:r>
              <a:rPr lang="en-GB" sz="1800" dirty="0" err="1"/>
              <a:t>bakıldığında</a:t>
            </a:r>
            <a:r>
              <a:rPr lang="en-GB" sz="1800" dirty="0"/>
              <a:t> </a:t>
            </a:r>
            <a:r>
              <a:rPr lang="en-GB" sz="1800" dirty="0" err="1"/>
              <a:t>yeterli</a:t>
            </a:r>
            <a:r>
              <a:rPr lang="en-GB" sz="1800" dirty="0"/>
              <a:t> </a:t>
            </a:r>
            <a:r>
              <a:rPr lang="en-GB" sz="1800" dirty="0" err="1"/>
              <a:t>gibi</a:t>
            </a:r>
            <a:r>
              <a:rPr lang="en-GB" sz="1800" dirty="0"/>
              <a:t> </a:t>
            </a:r>
            <a:r>
              <a:rPr lang="en-GB" sz="1800" dirty="0" err="1"/>
              <a:t>görülmektedir</a:t>
            </a:r>
            <a:r>
              <a:rPr lang="en-GB" sz="1800" dirty="0"/>
              <a:t>. </a:t>
            </a:r>
            <a:r>
              <a:rPr lang="en-GB" sz="1800" dirty="0" err="1"/>
              <a:t>Ancak</a:t>
            </a:r>
            <a:r>
              <a:rPr lang="en-GB" sz="1800" dirty="0"/>
              <a:t>, </a:t>
            </a:r>
            <a:r>
              <a:rPr lang="en-GB" sz="1800" dirty="0" err="1"/>
              <a:t>idari</a:t>
            </a:r>
            <a:r>
              <a:rPr lang="en-GB" sz="1800" dirty="0"/>
              <a:t> </a:t>
            </a:r>
            <a:r>
              <a:rPr lang="en-GB" sz="1800" dirty="0" err="1"/>
              <a:t>personelin</a:t>
            </a:r>
            <a:r>
              <a:rPr lang="en-GB" sz="1800" dirty="0"/>
              <a:t> </a:t>
            </a:r>
            <a:r>
              <a:rPr lang="en-GB" sz="1800" dirty="0" err="1"/>
              <a:t>bir</a:t>
            </a:r>
            <a:r>
              <a:rPr lang="en-GB" sz="1800" dirty="0"/>
              <a:t> </a:t>
            </a:r>
            <a:r>
              <a:rPr lang="en-GB" sz="1800" dirty="0" err="1"/>
              <a:t>kısmının</a:t>
            </a:r>
            <a:r>
              <a:rPr lang="en-GB" sz="1800" dirty="0"/>
              <a:t> </a:t>
            </a:r>
            <a:r>
              <a:rPr lang="en-GB" sz="1800" dirty="0" err="1"/>
              <a:t>diğer</a:t>
            </a:r>
            <a:r>
              <a:rPr lang="en-GB" sz="1800" dirty="0"/>
              <a:t> </a:t>
            </a:r>
            <a:r>
              <a:rPr lang="en-GB" sz="1800" dirty="0" err="1"/>
              <a:t>kurumlardan</a:t>
            </a:r>
            <a:r>
              <a:rPr lang="en-GB" sz="1800" dirty="0"/>
              <a:t> (</a:t>
            </a:r>
            <a:r>
              <a:rPr lang="en-GB" sz="1800" dirty="0" err="1"/>
              <a:t>özelleştirme</a:t>
            </a:r>
            <a:r>
              <a:rPr lang="en-GB" sz="1800" dirty="0"/>
              <a:t>, </a:t>
            </a:r>
            <a:r>
              <a:rPr lang="en-GB" sz="1800" dirty="0" err="1"/>
              <a:t>eş</a:t>
            </a:r>
            <a:r>
              <a:rPr lang="en-GB" sz="1800" dirty="0"/>
              <a:t> </a:t>
            </a:r>
            <a:r>
              <a:rPr lang="en-GB" sz="1800" dirty="0" err="1"/>
              <a:t>durumu</a:t>
            </a:r>
            <a:r>
              <a:rPr lang="en-GB" sz="1800" dirty="0"/>
              <a:t> vs.) </a:t>
            </a:r>
            <a:r>
              <a:rPr lang="en-GB" sz="1800" dirty="0" err="1"/>
              <a:t>karşılanması</a:t>
            </a:r>
            <a:r>
              <a:rPr lang="en-GB" sz="1800" dirty="0"/>
              <a:t> </a:t>
            </a:r>
            <a:r>
              <a:rPr lang="en-GB" sz="1800" dirty="0" err="1"/>
              <a:t>halinde</a:t>
            </a:r>
            <a:r>
              <a:rPr lang="en-GB" sz="1800" dirty="0"/>
              <a:t> </a:t>
            </a:r>
            <a:r>
              <a:rPr lang="en-GB" sz="1800" dirty="0" err="1"/>
              <a:t>Üniversitemize</a:t>
            </a:r>
            <a:r>
              <a:rPr lang="en-GB" sz="1800" dirty="0"/>
              <a:t> </a:t>
            </a:r>
            <a:r>
              <a:rPr lang="en-GB" sz="1800" dirty="0" err="1"/>
              <a:t>uyum</a:t>
            </a:r>
            <a:r>
              <a:rPr lang="en-GB" sz="1800" dirty="0"/>
              <a:t> </a:t>
            </a:r>
            <a:r>
              <a:rPr lang="en-GB" sz="1800" dirty="0" err="1"/>
              <a:t>sağlaması</a:t>
            </a:r>
            <a:r>
              <a:rPr lang="en-GB" sz="1800" dirty="0"/>
              <a:t> </a:t>
            </a:r>
            <a:r>
              <a:rPr lang="en-GB" sz="1800" dirty="0" err="1"/>
              <a:t>amacıyla</a:t>
            </a:r>
            <a:r>
              <a:rPr lang="en-GB" sz="1800" dirty="0"/>
              <a:t> </a:t>
            </a:r>
            <a:r>
              <a:rPr lang="en-GB" sz="1800" dirty="0" err="1"/>
              <a:t>veya</a:t>
            </a:r>
            <a:r>
              <a:rPr lang="en-GB" sz="1800" dirty="0"/>
              <a:t> </a:t>
            </a:r>
            <a:r>
              <a:rPr lang="en-GB" sz="1800" dirty="0" err="1"/>
              <a:t>açıktan</a:t>
            </a:r>
            <a:r>
              <a:rPr lang="en-GB" sz="1800" dirty="0"/>
              <a:t> </a:t>
            </a:r>
            <a:r>
              <a:rPr lang="en-GB" sz="1800" dirty="0" err="1"/>
              <a:t>atanan</a:t>
            </a:r>
            <a:r>
              <a:rPr lang="en-GB" sz="1800" dirty="0"/>
              <a:t> </a:t>
            </a:r>
            <a:r>
              <a:rPr lang="en-GB" sz="1800" dirty="0" err="1"/>
              <a:t>personelin</a:t>
            </a:r>
            <a:r>
              <a:rPr lang="en-GB" sz="1800" dirty="0"/>
              <a:t> </a:t>
            </a:r>
            <a:r>
              <a:rPr lang="en-GB" sz="1800" dirty="0" err="1"/>
              <a:t>göreve</a:t>
            </a:r>
            <a:r>
              <a:rPr lang="en-GB" sz="1800" dirty="0"/>
              <a:t> </a:t>
            </a:r>
            <a:r>
              <a:rPr lang="en-GB" sz="1800" dirty="0" err="1"/>
              <a:t>başlarken</a:t>
            </a:r>
            <a:r>
              <a:rPr lang="en-GB" sz="1800" dirty="0"/>
              <a:t> </a:t>
            </a:r>
            <a:r>
              <a:rPr lang="en-GB" sz="1800" dirty="0" err="1"/>
              <a:t>yapacağı</a:t>
            </a:r>
            <a:r>
              <a:rPr lang="en-GB" sz="1800" dirty="0"/>
              <a:t> </a:t>
            </a:r>
            <a:r>
              <a:rPr lang="en-GB" sz="1800" dirty="0" err="1"/>
              <a:t>işle</a:t>
            </a:r>
            <a:r>
              <a:rPr lang="en-GB" sz="1800" dirty="0"/>
              <a:t> </a:t>
            </a:r>
            <a:r>
              <a:rPr lang="en-GB" sz="1800" dirty="0" err="1"/>
              <a:t>ilgili</a:t>
            </a:r>
            <a:r>
              <a:rPr lang="en-GB" sz="1800" dirty="0"/>
              <a:t> </a:t>
            </a:r>
            <a:r>
              <a:rPr lang="en-GB" sz="1800" dirty="0" err="1"/>
              <a:t>yoğun</a:t>
            </a:r>
            <a:r>
              <a:rPr lang="en-GB" sz="1800" dirty="0"/>
              <a:t> </a:t>
            </a:r>
            <a:r>
              <a:rPr lang="en-GB" sz="1800" dirty="0" err="1"/>
              <a:t>bir</a:t>
            </a:r>
            <a:r>
              <a:rPr lang="en-GB" sz="1800" dirty="0"/>
              <a:t> </a:t>
            </a:r>
            <a:r>
              <a:rPr lang="en-GB" sz="1800" dirty="0" err="1"/>
              <a:t>eğitimden</a:t>
            </a:r>
            <a:r>
              <a:rPr lang="en-GB" sz="1800" dirty="0"/>
              <a:t> </a:t>
            </a:r>
            <a:r>
              <a:rPr lang="en-GB" sz="1800" dirty="0" err="1"/>
              <a:t>geçirilmesi</a:t>
            </a:r>
            <a:r>
              <a:rPr lang="en-GB" sz="1800" dirty="0"/>
              <a:t> </a:t>
            </a:r>
            <a:r>
              <a:rPr lang="en-GB" sz="1800" dirty="0" err="1"/>
              <a:t>gerektiği</a:t>
            </a:r>
            <a:r>
              <a:rPr lang="en-GB" sz="1800" dirty="0"/>
              <a:t> </a:t>
            </a:r>
            <a:r>
              <a:rPr lang="en-GB" sz="1800" dirty="0" err="1"/>
              <a:t>açıktır</a:t>
            </a:r>
            <a:r>
              <a:rPr lang="en-GB" sz="1800" dirty="0"/>
              <a:t>.</a:t>
            </a:r>
            <a:endParaRPr lang="tr-TR" sz="1800" dirty="0"/>
          </a:p>
          <a:p>
            <a:pPr lvl="0"/>
            <a:r>
              <a:rPr lang="en-GB" sz="1800" dirty="0" err="1"/>
              <a:t>Sağlık</a:t>
            </a:r>
            <a:r>
              <a:rPr lang="en-GB" sz="1800" dirty="0"/>
              <a:t>, </a:t>
            </a:r>
            <a:r>
              <a:rPr lang="en-GB" sz="1800" dirty="0" err="1"/>
              <a:t>teknik</a:t>
            </a:r>
            <a:r>
              <a:rPr lang="en-GB" sz="1800" dirty="0"/>
              <a:t>, </a:t>
            </a:r>
            <a:r>
              <a:rPr lang="en-GB" sz="1800" dirty="0" err="1"/>
              <a:t>sekreterlik</a:t>
            </a:r>
            <a:r>
              <a:rPr lang="en-GB" sz="1800" dirty="0"/>
              <a:t> </a:t>
            </a:r>
            <a:r>
              <a:rPr lang="en-GB" sz="1800" dirty="0" err="1"/>
              <a:t>ve</a:t>
            </a:r>
            <a:r>
              <a:rPr lang="en-GB" sz="1800" dirty="0"/>
              <a:t> </a:t>
            </a:r>
            <a:r>
              <a:rPr lang="en-GB" sz="1800" dirty="0" err="1"/>
              <a:t>mali</a:t>
            </a:r>
            <a:r>
              <a:rPr lang="en-GB" sz="1800" dirty="0"/>
              <a:t> </a:t>
            </a:r>
            <a:r>
              <a:rPr lang="en-GB" sz="1800" dirty="0" err="1"/>
              <a:t>alanlarda</a:t>
            </a:r>
            <a:r>
              <a:rPr lang="en-GB" sz="1800" dirty="0"/>
              <a:t> </a:t>
            </a:r>
            <a:r>
              <a:rPr lang="en-GB" sz="1800" dirty="0" err="1"/>
              <a:t>öncelikli</a:t>
            </a:r>
            <a:r>
              <a:rPr lang="en-GB" sz="1800" dirty="0"/>
              <a:t> </a:t>
            </a:r>
            <a:r>
              <a:rPr lang="en-GB" sz="1800" dirty="0" err="1"/>
              <a:t>olarak</a:t>
            </a:r>
            <a:r>
              <a:rPr lang="en-GB" sz="1800" dirty="0"/>
              <a:t> </a:t>
            </a:r>
            <a:r>
              <a:rPr lang="en-GB" sz="1800" dirty="0" err="1"/>
              <a:t>personel</a:t>
            </a:r>
            <a:r>
              <a:rPr lang="en-GB" sz="1800" dirty="0"/>
              <a:t> </a:t>
            </a:r>
            <a:r>
              <a:rPr lang="en-GB" sz="1800" dirty="0" err="1"/>
              <a:t>ihtiyacı</a:t>
            </a:r>
            <a:r>
              <a:rPr lang="en-GB" sz="1800" dirty="0"/>
              <a:t> </a:t>
            </a:r>
            <a:r>
              <a:rPr lang="en-GB" sz="1800" dirty="0" err="1"/>
              <a:t>vardır</a:t>
            </a:r>
            <a:r>
              <a:rPr lang="en-GB" sz="1800" dirty="0"/>
              <a:t>. 2019 </a:t>
            </a:r>
            <a:r>
              <a:rPr lang="en-GB" sz="1800" dirty="0" err="1"/>
              <a:t>yılında</a:t>
            </a:r>
            <a:r>
              <a:rPr lang="en-GB" sz="1800" dirty="0"/>
              <a:t> </a:t>
            </a:r>
            <a:r>
              <a:rPr lang="en-GB" sz="1800" dirty="0" err="1"/>
              <a:t>personel</a:t>
            </a:r>
            <a:r>
              <a:rPr lang="en-GB" sz="1800" dirty="0"/>
              <a:t> </a:t>
            </a:r>
            <a:r>
              <a:rPr lang="en-GB" sz="1800" dirty="0" err="1"/>
              <a:t>istihdamlarında</a:t>
            </a:r>
            <a:r>
              <a:rPr lang="en-GB" sz="1800" dirty="0"/>
              <a:t> </a:t>
            </a:r>
            <a:r>
              <a:rPr lang="en-GB" sz="1800" dirty="0" err="1"/>
              <a:t>bu</a:t>
            </a:r>
            <a:r>
              <a:rPr lang="en-GB" sz="1800" dirty="0"/>
              <a:t> </a:t>
            </a:r>
            <a:r>
              <a:rPr lang="en-GB" sz="1800" dirty="0" err="1"/>
              <a:t>unvanlara</a:t>
            </a:r>
            <a:r>
              <a:rPr lang="en-GB" sz="1800" dirty="0"/>
              <a:t> </a:t>
            </a:r>
            <a:r>
              <a:rPr lang="en-GB" sz="1800" dirty="0" err="1"/>
              <a:t>ağırlık</a:t>
            </a:r>
            <a:r>
              <a:rPr lang="en-GB" sz="1800" dirty="0"/>
              <a:t> </a:t>
            </a:r>
            <a:r>
              <a:rPr lang="en-GB" sz="1800" dirty="0" err="1"/>
              <a:t>verilecektir</a:t>
            </a:r>
            <a:r>
              <a:rPr lang="en-GB" sz="1800" dirty="0"/>
              <a:t>. </a:t>
            </a:r>
            <a:endParaRPr lang="tr-TR" sz="1800" dirty="0"/>
          </a:p>
          <a:p>
            <a:pPr lvl="0"/>
            <a:r>
              <a:rPr lang="en-GB" sz="1800" dirty="0" err="1"/>
              <a:t>Hizmet</a:t>
            </a:r>
            <a:r>
              <a:rPr lang="en-GB" sz="1800" dirty="0"/>
              <a:t> </a:t>
            </a:r>
            <a:r>
              <a:rPr lang="en-GB" sz="1800" dirty="0" err="1"/>
              <a:t>içi</a:t>
            </a:r>
            <a:r>
              <a:rPr lang="en-GB" sz="1800" dirty="0"/>
              <a:t> </a:t>
            </a:r>
            <a:r>
              <a:rPr lang="en-GB" sz="1800" dirty="0" err="1"/>
              <a:t>Eğitim</a:t>
            </a:r>
            <a:r>
              <a:rPr lang="en-GB" sz="1800" dirty="0"/>
              <a:t> </a:t>
            </a:r>
            <a:r>
              <a:rPr lang="en-GB" sz="1800" dirty="0" err="1"/>
              <a:t>havuzu</a:t>
            </a:r>
            <a:r>
              <a:rPr lang="en-GB" sz="1800" dirty="0"/>
              <a:t> </a:t>
            </a:r>
            <a:r>
              <a:rPr lang="en-GB" sz="1800" dirty="0" err="1"/>
              <a:t>oluşturularak</a:t>
            </a:r>
            <a:r>
              <a:rPr lang="en-GB" sz="1800" dirty="0"/>
              <a:t> </a:t>
            </a:r>
            <a:r>
              <a:rPr lang="en-GB" sz="1800" dirty="0" err="1"/>
              <a:t>eğitimler</a:t>
            </a:r>
            <a:r>
              <a:rPr lang="en-GB" sz="1800" dirty="0"/>
              <a:t> </a:t>
            </a:r>
            <a:r>
              <a:rPr lang="en-GB" sz="1800" dirty="0" err="1"/>
              <a:t>sürekli</a:t>
            </a:r>
            <a:r>
              <a:rPr lang="en-GB" sz="1800" dirty="0"/>
              <a:t> hale </a:t>
            </a:r>
            <a:r>
              <a:rPr lang="en-GB" sz="1800" dirty="0" err="1"/>
              <a:t>getirilmelidir</a:t>
            </a:r>
            <a:r>
              <a:rPr lang="en-GB" sz="1800" dirty="0"/>
              <a:t>. </a:t>
            </a:r>
            <a:endParaRPr lang="tr-TR" sz="1800" dirty="0"/>
          </a:p>
          <a:p>
            <a:pPr lvl="0"/>
            <a:r>
              <a:rPr lang="en-GB" sz="1800" dirty="0" err="1"/>
              <a:t>İdari</a:t>
            </a:r>
            <a:r>
              <a:rPr lang="en-GB" sz="1800" dirty="0"/>
              <a:t> </a:t>
            </a:r>
            <a:r>
              <a:rPr lang="en-GB" sz="1800" dirty="0" err="1"/>
              <a:t>personele</a:t>
            </a:r>
            <a:r>
              <a:rPr lang="en-GB" sz="1800" dirty="0"/>
              <a:t> </a:t>
            </a:r>
            <a:r>
              <a:rPr lang="en-GB" sz="1800" dirty="0" err="1"/>
              <a:t>yönelik</a:t>
            </a:r>
            <a:r>
              <a:rPr lang="en-GB" sz="1800" dirty="0"/>
              <a:t> </a:t>
            </a:r>
            <a:r>
              <a:rPr lang="en-GB" sz="1800" dirty="0" err="1"/>
              <a:t>sürekli</a:t>
            </a:r>
            <a:r>
              <a:rPr lang="en-GB" sz="1800" dirty="0"/>
              <a:t> </a:t>
            </a:r>
            <a:r>
              <a:rPr lang="en-GB" sz="1800" dirty="0" err="1"/>
              <a:t>eğitim</a:t>
            </a:r>
            <a:r>
              <a:rPr lang="en-GB" sz="1800" dirty="0"/>
              <a:t> </a:t>
            </a:r>
            <a:r>
              <a:rPr lang="en-GB" sz="1800" dirty="0" err="1"/>
              <a:t>programları</a:t>
            </a:r>
            <a:r>
              <a:rPr lang="en-GB" sz="1800" dirty="0"/>
              <a:t> </a:t>
            </a:r>
            <a:r>
              <a:rPr lang="en-GB" sz="1800" dirty="0" err="1"/>
              <a:t>düzenlenmeli</a:t>
            </a:r>
            <a:r>
              <a:rPr lang="en-GB" sz="1800" dirty="0"/>
              <a:t>, </a:t>
            </a:r>
            <a:r>
              <a:rPr lang="en-GB" sz="1800" dirty="0" err="1"/>
              <a:t>kurum</a:t>
            </a:r>
            <a:r>
              <a:rPr lang="en-GB" sz="1800" dirty="0"/>
              <a:t> </a:t>
            </a:r>
            <a:r>
              <a:rPr lang="en-GB" sz="1800" dirty="0" err="1"/>
              <a:t>içi</a:t>
            </a:r>
            <a:r>
              <a:rPr lang="en-GB" sz="1800" dirty="0"/>
              <a:t> </a:t>
            </a:r>
            <a:r>
              <a:rPr lang="en-GB" sz="1800" dirty="0" err="1"/>
              <a:t>ve</a:t>
            </a:r>
            <a:r>
              <a:rPr lang="en-GB" sz="1800" dirty="0"/>
              <a:t> </a:t>
            </a:r>
            <a:r>
              <a:rPr lang="en-GB" sz="1800" dirty="0" err="1"/>
              <a:t>kurum</a:t>
            </a:r>
            <a:r>
              <a:rPr lang="en-GB" sz="1800" dirty="0"/>
              <a:t> </a:t>
            </a:r>
            <a:r>
              <a:rPr lang="en-GB" sz="1800" dirty="0" err="1"/>
              <a:t>dışı</a:t>
            </a:r>
            <a:r>
              <a:rPr lang="en-GB" sz="1800" dirty="0"/>
              <a:t> </a:t>
            </a:r>
            <a:r>
              <a:rPr lang="en-GB" sz="1800" dirty="0" err="1"/>
              <a:t>eğitim</a:t>
            </a:r>
            <a:r>
              <a:rPr lang="en-GB" sz="1800" dirty="0"/>
              <a:t> </a:t>
            </a:r>
            <a:r>
              <a:rPr lang="en-GB" sz="1800" dirty="0" err="1"/>
              <a:t>programlarından</a:t>
            </a:r>
            <a:r>
              <a:rPr lang="en-GB" sz="1800" dirty="0"/>
              <a:t> </a:t>
            </a:r>
            <a:r>
              <a:rPr lang="en-GB" sz="1800" dirty="0" err="1"/>
              <a:t>faydalanmaları</a:t>
            </a:r>
            <a:r>
              <a:rPr lang="en-GB" sz="1800" dirty="0"/>
              <a:t> </a:t>
            </a:r>
            <a:r>
              <a:rPr lang="en-GB" sz="1800" dirty="0" err="1"/>
              <a:t>sağlanmalıdır</a:t>
            </a:r>
            <a:r>
              <a:rPr lang="en-GB" sz="1800" dirty="0"/>
              <a:t>. </a:t>
            </a:r>
            <a:r>
              <a:rPr lang="x-none" sz="1800" dirty="0"/>
              <a:t> </a:t>
            </a:r>
            <a:endParaRPr lang="tr-TR" sz="1800" dirty="0"/>
          </a:p>
          <a:p>
            <a:pPr lvl="0"/>
            <a:r>
              <a:rPr lang="en-GB" sz="1800" dirty="0" err="1"/>
              <a:t>Performansa</a:t>
            </a:r>
            <a:r>
              <a:rPr lang="en-GB" sz="1800" dirty="0"/>
              <a:t> </a:t>
            </a:r>
            <a:r>
              <a:rPr lang="en-GB" sz="1800" dirty="0" err="1"/>
              <a:t>dayalı</a:t>
            </a:r>
            <a:r>
              <a:rPr lang="en-GB" sz="1800" dirty="0"/>
              <a:t> </a:t>
            </a:r>
            <a:r>
              <a:rPr lang="en-GB" sz="1800" dirty="0" err="1"/>
              <a:t>ödül</a:t>
            </a:r>
            <a:r>
              <a:rPr lang="en-GB" sz="1800" dirty="0"/>
              <a:t>, </a:t>
            </a:r>
            <a:r>
              <a:rPr lang="en-GB" sz="1800" dirty="0" err="1"/>
              <a:t>başarı</a:t>
            </a:r>
            <a:r>
              <a:rPr lang="en-GB" sz="1800" dirty="0"/>
              <a:t> </a:t>
            </a:r>
            <a:r>
              <a:rPr lang="en-GB" sz="1800" dirty="0" err="1"/>
              <a:t>belgesi</a:t>
            </a:r>
            <a:r>
              <a:rPr lang="en-GB" sz="1800" dirty="0"/>
              <a:t> vb. </a:t>
            </a:r>
            <a:r>
              <a:rPr lang="en-GB" sz="1800" dirty="0" err="1"/>
              <a:t>yollarla</a:t>
            </a:r>
            <a:r>
              <a:rPr lang="en-GB" sz="1800" dirty="0"/>
              <a:t> </a:t>
            </a:r>
            <a:r>
              <a:rPr lang="en-GB" sz="1800" dirty="0" err="1"/>
              <a:t>motivasyon</a:t>
            </a:r>
            <a:r>
              <a:rPr lang="en-GB" sz="1800" dirty="0"/>
              <a:t> </a:t>
            </a:r>
            <a:r>
              <a:rPr lang="en-GB" sz="1800" dirty="0" err="1"/>
              <a:t>sağlanması</a:t>
            </a:r>
            <a:r>
              <a:rPr lang="en-GB" sz="1800" dirty="0"/>
              <a:t> </a:t>
            </a:r>
            <a:r>
              <a:rPr lang="en-GB" sz="1800" dirty="0" err="1"/>
              <a:t>ve</a:t>
            </a:r>
            <a:r>
              <a:rPr lang="en-GB" sz="1800" dirty="0"/>
              <a:t> </a:t>
            </a:r>
            <a:r>
              <a:rPr lang="en-GB" sz="1800" dirty="0" err="1"/>
              <a:t>çalışanların</a:t>
            </a:r>
            <a:r>
              <a:rPr lang="en-GB" sz="1800" dirty="0"/>
              <a:t> </a:t>
            </a:r>
            <a:r>
              <a:rPr lang="en-GB" sz="1800" dirty="0" err="1"/>
              <a:t>performanslarının</a:t>
            </a:r>
            <a:r>
              <a:rPr lang="en-GB" sz="1800" dirty="0"/>
              <a:t> </a:t>
            </a:r>
            <a:r>
              <a:rPr lang="en-GB" sz="1800" dirty="0" err="1"/>
              <a:t>üst</a:t>
            </a:r>
            <a:r>
              <a:rPr lang="en-GB" sz="1800" dirty="0"/>
              <a:t> </a:t>
            </a:r>
            <a:r>
              <a:rPr lang="en-GB" sz="1800" dirty="0" err="1"/>
              <a:t>düzeyde</a:t>
            </a:r>
            <a:r>
              <a:rPr lang="en-GB" sz="1800" dirty="0"/>
              <a:t> </a:t>
            </a:r>
            <a:r>
              <a:rPr lang="en-GB" sz="1800" dirty="0" err="1"/>
              <a:t>tutulmaya</a:t>
            </a:r>
            <a:r>
              <a:rPr lang="en-GB" sz="1800" dirty="0"/>
              <a:t> </a:t>
            </a:r>
            <a:r>
              <a:rPr lang="en-GB" sz="1800" dirty="0" err="1"/>
              <a:t>çalışılması</a:t>
            </a:r>
            <a:r>
              <a:rPr lang="en-GB" sz="1800" dirty="0"/>
              <a:t>.</a:t>
            </a:r>
            <a:endParaRPr lang="tr-TR" sz="1800" dirty="0"/>
          </a:p>
          <a:p>
            <a:pPr marL="0" indent="0">
              <a:buNone/>
            </a:pPr>
            <a:endParaRPr lang="tr-TR"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39</a:t>
            </a:fld>
            <a:endParaRPr lang="en-US"/>
          </a:p>
        </p:txBody>
      </p:sp>
    </p:spTree>
    <p:extLst>
      <p:ext uri="{BB962C8B-B14F-4D97-AF65-F5344CB8AC3E}">
        <p14:creationId xmlns:p14="http://schemas.microsoft.com/office/powerpoint/2010/main" val="3863602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3528" y="332656"/>
            <a:ext cx="8229600" cy="1080120"/>
          </a:xfrm>
        </p:spPr>
        <p:txBody>
          <a:bodyPr/>
          <a:lstStyle/>
          <a:p>
            <a:pPr algn="l"/>
            <a:r>
              <a:rPr lang="tr-TR" dirty="0" smtClean="0"/>
              <a:t>Vizyon</a:t>
            </a:r>
            <a:endParaRPr lang="tr-TR" dirty="0"/>
          </a:p>
        </p:txBody>
      </p:sp>
      <p:sp>
        <p:nvSpPr>
          <p:cNvPr id="3" name="İçerik Yer Tutucusu 2"/>
          <p:cNvSpPr>
            <a:spLocks noGrp="1"/>
          </p:cNvSpPr>
          <p:nvPr>
            <p:ph idx="1"/>
          </p:nvPr>
        </p:nvSpPr>
        <p:spPr>
          <a:xfrm>
            <a:off x="251520" y="1628800"/>
            <a:ext cx="8229600" cy="4824536"/>
          </a:xfrm>
        </p:spPr>
        <p:txBody>
          <a:bodyPr/>
          <a:lstStyle/>
          <a:p>
            <a:pPr marL="0" indent="0" algn="just">
              <a:buNone/>
            </a:pPr>
            <a:r>
              <a:rPr lang="tr-TR" sz="2800" dirty="0" smtClean="0"/>
              <a:t>Üniversitemizde görevli personelimizin, misyonumuzda belirttiğimiz işlemlerini çağımızın gereklerine uygun ve eksiksiz şekilde uygulamak. Üniversitemizin, araştıran, öğrenen, öğrendiğini uygulayan, sorunları çözen, paylaşan, üreten, kendini geliştiren ve çalışanları mutlu bir Üniversite olmasını sağlamaktır. Personelin performans kriterleri içerisinde çalışmalarını değerlendirmek, eğitim programları düzenleyerek daha verimli çalışmasını temin etmek. Teknolojik gelişmelerden yararlanmak.</a:t>
            </a:r>
            <a:endParaRPr lang="tr-TR" sz="2800"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4</a:t>
            </a:fld>
            <a:endParaRPr lang="en-US"/>
          </a:p>
        </p:txBody>
      </p:sp>
    </p:spTree>
    <p:extLst>
      <p:ext uri="{BB962C8B-B14F-4D97-AF65-F5344CB8AC3E}">
        <p14:creationId xmlns:p14="http://schemas.microsoft.com/office/powerpoint/2010/main" val="16032291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A1BC10D-532C-4E18-8A15-C36E1DFF0DB0}" type="slidenum">
              <a:rPr lang="en-US" altLang="en-US" sz="1400"/>
              <a:pPr eaLnBrk="1" hangingPunct="1">
                <a:spcBef>
                  <a:spcPct val="0"/>
                </a:spcBef>
                <a:buFontTx/>
                <a:buNone/>
              </a:pPr>
              <a:t>40</a:t>
            </a:fld>
            <a:endParaRPr lang="en-US" altLang="en-US" sz="1400"/>
          </a:p>
        </p:txBody>
      </p:sp>
      <p:sp>
        <p:nvSpPr>
          <p:cNvPr id="49156" name="Text Box 4"/>
          <p:cNvSpPr txBox="1">
            <a:spLocks noChangeArrowheads="1"/>
          </p:cNvSpPr>
          <p:nvPr/>
        </p:nvSpPr>
        <p:spPr bwMode="auto">
          <a:xfrm>
            <a:off x="1410173" y="4725144"/>
            <a:ext cx="7043737"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150000"/>
              </a:lnSpc>
              <a:spcBef>
                <a:spcPct val="0"/>
              </a:spcBef>
              <a:buFontTx/>
              <a:buNone/>
            </a:pPr>
            <a:r>
              <a:rPr lang="tr-TR" altLang="en-US" sz="6000" dirty="0">
                <a:latin typeface="+mj-lt"/>
              </a:rPr>
              <a:t>T</a:t>
            </a:r>
            <a:r>
              <a:rPr lang="en-US" altLang="en-US" sz="6000" dirty="0" err="1">
                <a:latin typeface="+mj-lt"/>
              </a:rPr>
              <a:t>eşekkürler</a:t>
            </a:r>
            <a:endParaRPr lang="tr-TR" altLang="en-US" sz="6000" dirty="0">
              <a:latin typeface="+mj-lt"/>
            </a:endParaRPr>
          </a:p>
        </p:txBody>
      </p:sp>
      <p:pic>
        <p:nvPicPr>
          <p:cNvPr id="49157" name="Picture 6" descr="C:\Users\Diler\Pictures\pau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4" y="980728"/>
            <a:ext cx="3565376" cy="324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5"/>
          <p:cNvSpPr>
            <a:spLocks noGrp="1" noChangeArrowheads="1"/>
          </p:cNvSpPr>
          <p:nvPr>
            <p:ph idx="1"/>
          </p:nvPr>
        </p:nvSpPr>
        <p:spPr>
          <a:xfrm>
            <a:off x="1041400" y="1484785"/>
            <a:ext cx="7645400" cy="4941073"/>
          </a:xfrm>
        </p:spPr>
        <p:txBody>
          <a:bodyPr/>
          <a:lstStyle/>
          <a:p>
            <a:pPr algn="just" eaLnBrk="1" hangingPunct="1"/>
            <a:r>
              <a:rPr lang="tr-TR" altLang="en-US" sz="2000" dirty="0"/>
              <a:t>Pamukkale Üniversitesi Rektörlüğü bünyesinde Genel Sekreterliğe bağlı olarak 2547 sayılı Kanunun Yönetim Örgütleri Başlıklı 51. Maddesi ile, 124 Sayılı Yükseköğretim Üst Kuruluşları İle Yükseköğretim Kurumlarının İdari Teşkilatı Hakkında Kanun Hükmünde Kararname’nin 29 uncu maddesi uyarınca görev yapmaktadır. 	</a:t>
            </a:r>
          </a:p>
          <a:p>
            <a:pPr algn="just" eaLnBrk="1" hangingPunct="1"/>
            <a:r>
              <a:rPr lang="tr-TR" altLang="en-US" sz="2000" dirty="0"/>
              <a:t>Bu görevleri 1 Daire Başkanı 3 Şube Müdürü</a:t>
            </a:r>
            <a:r>
              <a:rPr lang="tr-TR" altLang="en-US" sz="2000" dirty="0" smtClean="0"/>
              <a:t>, 20 Memur</a:t>
            </a:r>
            <a:r>
              <a:rPr lang="tr-TR" altLang="en-US" sz="2000" dirty="0"/>
              <a:t>, 2 Hizmetli ve 1 Sözleşmeli olmak üzere toplam 27 idari personel ile yerine getirmektedir.</a:t>
            </a:r>
          </a:p>
          <a:p>
            <a:pPr algn="just" eaLnBrk="1" hangingPunct="1"/>
            <a:r>
              <a:rPr lang="tr-TR" altLang="en-US" sz="2000" dirty="0"/>
              <a:t>2018 yılında Başkanlığımıza 35238 evrak girişi yapılmış, bu evraklarla ilgili 10752 adet işlem yapılmıştır. Başka bir ifade ile 45990 evrak işleme alınmış, değerlendirilmiş ve sonuçlandırılarak atama, terfi, görevlendirme, eğitim, yükselme, emeklilik, sicil, disiplin gibi konularda hizmet verilmiştir.</a:t>
            </a:r>
          </a:p>
          <a:p>
            <a:pPr eaLnBrk="1" hangingPunct="1"/>
            <a:endParaRPr lang="tr-TR" altLang="en-US" sz="1600" dirty="0">
              <a:solidFill>
                <a:schemeClr val="accent2"/>
              </a:solidFill>
            </a:endParaRPr>
          </a:p>
          <a:p>
            <a:pPr eaLnBrk="1" hangingPunct="1"/>
            <a:endParaRPr lang="tr-TR" altLang="en-US" sz="1600" dirty="0">
              <a:solidFill>
                <a:schemeClr val="accent2"/>
              </a:solidFill>
            </a:endParaRPr>
          </a:p>
        </p:txBody>
      </p:sp>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C619DA7-3A2C-4066-B615-D681A21821B6}" type="slidenum">
              <a:rPr lang="en-US" altLang="en-US" sz="1400"/>
              <a:pPr eaLnBrk="1" hangingPunct="1">
                <a:spcBef>
                  <a:spcPct val="0"/>
                </a:spcBef>
                <a:buFontTx/>
                <a:buNone/>
              </a:pPr>
              <a:t>5</a:t>
            </a:fld>
            <a:endParaRPr lang="en-US" altLang="en-US" sz="1400"/>
          </a:p>
        </p:txBody>
      </p:sp>
    </p:spTree>
    <p:extLst>
      <p:ext uri="{BB962C8B-B14F-4D97-AF65-F5344CB8AC3E}">
        <p14:creationId xmlns:p14="http://schemas.microsoft.com/office/powerpoint/2010/main" val="4293022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en-GB" sz="4000" dirty="0" err="1"/>
              <a:t>Üniversitemiz</a:t>
            </a:r>
            <a:r>
              <a:rPr lang="en-GB" sz="4000" dirty="0"/>
              <a:t> </a:t>
            </a:r>
            <a:r>
              <a:rPr lang="en-GB" sz="4000" dirty="0" err="1"/>
              <a:t>Personel</a:t>
            </a:r>
            <a:r>
              <a:rPr lang="en-GB" sz="4000" dirty="0"/>
              <a:t> </a:t>
            </a:r>
            <a:r>
              <a:rPr lang="en-GB" sz="4000" dirty="0" err="1"/>
              <a:t>Daire</a:t>
            </a:r>
            <a:r>
              <a:rPr lang="en-GB" sz="4000" dirty="0"/>
              <a:t> </a:t>
            </a:r>
            <a:r>
              <a:rPr lang="en-GB" sz="4000" dirty="0" err="1"/>
              <a:t>Başkanlığı</a:t>
            </a:r>
            <a:r>
              <a:rPr lang="en-GB" sz="4000" dirty="0"/>
              <a:t>, 2547 </a:t>
            </a:r>
            <a:r>
              <a:rPr lang="en-GB" sz="4000" dirty="0" err="1"/>
              <a:t>Sayılı</a:t>
            </a:r>
            <a:r>
              <a:rPr lang="en-GB" sz="4000" dirty="0"/>
              <a:t> </a:t>
            </a:r>
            <a:r>
              <a:rPr lang="en-GB" sz="4000" dirty="0" err="1"/>
              <a:t>Yükseköğretim</a:t>
            </a:r>
            <a:r>
              <a:rPr lang="en-GB" sz="4000" dirty="0"/>
              <a:t> </a:t>
            </a:r>
            <a:r>
              <a:rPr lang="en-GB" sz="4000" dirty="0" err="1"/>
              <a:t>Kanununun</a:t>
            </a:r>
            <a:r>
              <a:rPr lang="en-GB" sz="4000" dirty="0"/>
              <a:t> </a:t>
            </a:r>
            <a:r>
              <a:rPr lang="en-GB" sz="4000" dirty="0" err="1"/>
              <a:t>Yönetim</a:t>
            </a:r>
            <a:r>
              <a:rPr lang="en-GB" sz="4000" dirty="0"/>
              <a:t> </a:t>
            </a:r>
            <a:r>
              <a:rPr lang="en-GB" sz="4000" dirty="0" err="1"/>
              <a:t>Örgütleri</a:t>
            </a:r>
            <a:r>
              <a:rPr lang="en-GB" sz="4000" dirty="0"/>
              <a:t> </a:t>
            </a:r>
            <a:r>
              <a:rPr lang="en-GB" sz="4000" dirty="0" err="1"/>
              <a:t>başlıklı</a:t>
            </a:r>
            <a:r>
              <a:rPr lang="en-GB" sz="4000" dirty="0"/>
              <a:t> 51. </a:t>
            </a:r>
            <a:r>
              <a:rPr lang="en-GB" sz="4000" dirty="0" err="1"/>
              <a:t>maddesine</a:t>
            </a:r>
            <a:r>
              <a:rPr lang="en-GB" sz="4000" dirty="0"/>
              <a:t> </a:t>
            </a:r>
            <a:r>
              <a:rPr lang="en-GB" sz="4000" dirty="0" err="1"/>
              <a:t>göre</a:t>
            </a:r>
            <a:r>
              <a:rPr lang="en-GB" sz="4000" dirty="0"/>
              <a:t> </a:t>
            </a:r>
            <a:r>
              <a:rPr lang="en-GB" sz="4000" dirty="0" err="1"/>
              <a:t>kurulan</a:t>
            </a:r>
            <a:r>
              <a:rPr lang="en-GB" sz="4000" dirty="0"/>
              <a:t> </a:t>
            </a:r>
            <a:r>
              <a:rPr lang="en-GB" sz="4000" dirty="0" err="1"/>
              <a:t>bir</a:t>
            </a:r>
            <a:r>
              <a:rPr lang="en-GB" sz="4000" dirty="0"/>
              <a:t> </a:t>
            </a:r>
            <a:r>
              <a:rPr lang="en-GB" sz="4000" dirty="0" err="1"/>
              <a:t>idari</a:t>
            </a:r>
            <a:r>
              <a:rPr lang="en-GB" sz="4000" dirty="0"/>
              <a:t> </a:t>
            </a:r>
            <a:r>
              <a:rPr lang="en-GB" sz="4000" dirty="0" err="1"/>
              <a:t>teşkilattır</a:t>
            </a:r>
            <a:r>
              <a:rPr lang="en-GB" sz="4000" dirty="0"/>
              <a:t>.</a:t>
            </a:r>
            <a:r>
              <a:rPr lang="tr-TR" dirty="0"/>
              <a:t>	</a:t>
            </a:r>
          </a:p>
          <a:p>
            <a:pPr marL="0" indent="0" algn="just">
              <a:buNone/>
            </a:pPr>
            <a:endParaRPr lang="tr-TR" dirty="0"/>
          </a:p>
          <a:p>
            <a:endParaRPr lang="tr-TR"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6</a:t>
            </a:fld>
            <a:endParaRPr lang="en-US"/>
          </a:p>
        </p:txBody>
      </p:sp>
    </p:spTree>
    <p:extLst>
      <p:ext uri="{BB962C8B-B14F-4D97-AF65-F5344CB8AC3E}">
        <p14:creationId xmlns:p14="http://schemas.microsoft.com/office/powerpoint/2010/main" val="2589089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dirty="0"/>
              <a:t>Yetki, Görev ve Sorumluluklar </a:t>
            </a:r>
          </a:p>
        </p:txBody>
      </p:sp>
      <p:sp>
        <p:nvSpPr>
          <p:cNvPr id="3" name="İçerik Yer Tutucusu 2"/>
          <p:cNvSpPr>
            <a:spLocks noGrp="1"/>
          </p:cNvSpPr>
          <p:nvPr>
            <p:ph idx="1"/>
          </p:nvPr>
        </p:nvSpPr>
        <p:spPr/>
        <p:txBody>
          <a:bodyPr>
            <a:normAutofit lnSpcReduction="10000"/>
          </a:bodyPr>
          <a:lstStyle/>
          <a:p>
            <a:pPr algn="just">
              <a:spcAft>
                <a:spcPts val="1000"/>
              </a:spcAft>
              <a:buFont typeface="Wingdings" panose="05000000000000000000" pitchFamily="2" charset="2"/>
              <a:buChar char=""/>
            </a:pPr>
            <a:r>
              <a:rPr lang="x-none" sz="2400" dirty="0"/>
              <a:t>Üniversitenin insan gücü planlaması, personel sisteminin geliştirilmesi</a:t>
            </a:r>
            <a:r>
              <a:rPr lang="tr-TR" sz="2400" dirty="0"/>
              <a:t> ile ilgili önerilerde bulunmak</a:t>
            </a:r>
            <a:r>
              <a:rPr lang="x-none" sz="2400" dirty="0"/>
              <a:t>,</a:t>
            </a:r>
            <a:endParaRPr lang="tr-TR" sz="2400" dirty="0"/>
          </a:p>
          <a:p>
            <a:pPr algn="just">
              <a:spcAft>
                <a:spcPts val="1000"/>
              </a:spcAft>
              <a:buFont typeface="Wingdings" panose="05000000000000000000" pitchFamily="2" charset="2"/>
              <a:buChar char=""/>
            </a:pPr>
            <a:r>
              <a:rPr lang="x-none" sz="2400" dirty="0"/>
              <a:t>Üniversite personelinin atama, yükselme, özlük, emeklilik </a:t>
            </a:r>
            <a:r>
              <a:rPr lang="tr-TR" sz="2400" dirty="0"/>
              <a:t>işleriyle ilgili </a:t>
            </a:r>
            <a:r>
              <a:rPr lang="x-none" sz="2400" dirty="0"/>
              <a:t>işlemleri</a:t>
            </a:r>
            <a:r>
              <a:rPr lang="tr-TR" sz="2400" dirty="0"/>
              <a:t> yapmak,</a:t>
            </a:r>
          </a:p>
          <a:p>
            <a:pPr algn="just">
              <a:spcAft>
                <a:spcPts val="1000"/>
              </a:spcAft>
              <a:buFont typeface="Wingdings" panose="05000000000000000000" pitchFamily="2" charset="2"/>
              <a:buChar char=""/>
            </a:pPr>
            <a:r>
              <a:rPr lang="x-none" sz="2400" dirty="0"/>
              <a:t>Üniversite personelinin yurtiçi, yurtdışı ve ders görevlendirme</a:t>
            </a:r>
            <a:r>
              <a:rPr lang="tr-TR" sz="2400" dirty="0"/>
              <a:t> işleriyle ilgili</a:t>
            </a:r>
            <a:r>
              <a:rPr lang="x-none" sz="2400" dirty="0"/>
              <a:t> işlemleri</a:t>
            </a:r>
            <a:r>
              <a:rPr lang="tr-TR" sz="2400" dirty="0"/>
              <a:t> yapmak</a:t>
            </a:r>
            <a:r>
              <a:rPr lang="x-none" sz="2400" dirty="0"/>
              <a:t>,</a:t>
            </a:r>
            <a:endParaRPr lang="tr-TR" sz="2400" dirty="0"/>
          </a:p>
          <a:p>
            <a:pPr algn="just">
              <a:spcAft>
                <a:spcPts val="1000"/>
              </a:spcAft>
              <a:buFont typeface="Wingdings" panose="05000000000000000000" pitchFamily="2" charset="2"/>
              <a:buChar char=""/>
            </a:pPr>
            <a:r>
              <a:rPr lang="tr-TR" sz="2400" dirty="0"/>
              <a:t>Tüm personelin İş Sağlığı ve Güvenliği Eğitimi ve İ</a:t>
            </a:r>
            <a:r>
              <a:rPr lang="x-none" sz="2400" dirty="0"/>
              <a:t>dari personelin Hizmetiçi Eğitimi</a:t>
            </a:r>
            <a:r>
              <a:rPr lang="tr-TR" sz="2400" dirty="0"/>
              <a:t>  </a:t>
            </a:r>
            <a:r>
              <a:rPr lang="x-none" sz="2400" dirty="0"/>
              <a:t> programlarını düzenlemek ve uygulamak, </a:t>
            </a:r>
            <a:endParaRPr lang="tr-TR" sz="2400" dirty="0"/>
          </a:p>
          <a:p>
            <a:pPr algn="just">
              <a:spcAft>
                <a:spcPts val="1000"/>
              </a:spcAft>
              <a:buFont typeface="Wingdings" panose="05000000000000000000" pitchFamily="2" charset="2"/>
              <a:buChar char=""/>
            </a:pPr>
            <a:r>
              <a:rPr lang="x-none" sz="2400" dirty="0"/>
              <a:t>Verilecek benzeri görevleri yapmaktır.</a:t>
            </a:r>
            <a:endParaRPr lang="tr-TR" sz="2400" dirty="0"/>
          </a:p>
          <a:p>
            <a:pPr marL="0" indent="0">
              <a:buNone/>
            </a:pPr>
            <a:endParaRPr lang="tr-TR" sz="2000"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7</a:t>
            </a:fld>
            <a:endParaRPr lang="en-US"/>
          </a:p>
        </p:txBody>
      </p:sp>
    </p:spTree>
    <p:extLst>
      <p:ext uri="{BB962C8B-B14F-4D97-AF65-F5344CB8AC3E}">
        <p14:creationId xmlns:p14="http://schemas.microsoft.com/office/powerpoint/2010/main" val="621916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2066" y="-99392"/>
            <a:ext cx="8229600" cy="720080"/>
          </a:xfrm>
        </p:spPr>
        <p:txBody>
          <a:bodyPr/>
          <a:lstStyle/>
          <a:p>
            <a:pPr algn="ctr"/>
            <a:r>
              <a:rPr lang="en-GB" sz="4000" dirty="0" err="1"/>
              <a:t>Sunulan</a:t>
            </a:r>
            <a:r>
              <a:rPr lang="en-GB" sz="4000" dirty="0"/>
              <a:t> </a:t>
            </a:r>
            <a:r>
              <a:rPr lang="en-GB" sz="4000" dirty="0" err="1"/>
              <a:t>Hizmetler</a:t>
            </a:r>
            <a:endParaRPr lang="tr-TR" sz="4000"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8</a:t>
            </a:fld>
            <a:endParaRPr lang="en-US"/>
          </a:p>
        </p:txBody>
      </p:sp>
      <p:sp>
        <p:nvSpPr>
          <p:cNvPr id="9" name="Dikdörtgen 8"/>
          <p:cNvSpPr/>
          <p:nvPr/>
        </p:nvSpPr>
        <p:spPr>
          <a:xfrm>
            <a:off x="318394" y="476674"/>
            <a:ext cx="8496944" cy="5970865"/>
          </a:xfrm>
          <a:prstGeom prst="rect">
            <a:avLst/>
          </a:prstGeom>
        </p:spPr>
        <p:txBody>
          <a:bodyPr wrap="square">
            <a:spAutoFit/>
          </a:bodyPr>
          <a:lstStyle/>
          <a:p>
            <a:pPr marL="180340" algn="just">
              <a:spcAft>
                <a:spcPts val="0"/>
              </a:spcAft>
            </a:pPr>
            <a:r>
              <a:rPr lang="en-GB" sz="2800" b="1" dirty="0" err="1" smtClean="0">
                <a:latin typeface="+mn-lt"/>
                <a:ea typeface="Times New Roman" panose="02020603050405020304" pitchFamily="18" charset="0"/>
              </a:rPr>
              <a:t>Eğitim</a:t>
            </a:r>
            <a:r>
              <a:rPr lang="en-GB" sz="2800" b="1" dirty="0" smtClean="0">
                <a:latin typeface="+mn-lt"/>
                <a:ea typeface="Times New Roman" panose="02020603050405020304" pitchFamily="18" charset="0"/>
              </a:rPr>
              <a:t> </a:t>
            </a:r>
            <a:r>
              <a:rPr lang="en-GB" sz="2800" b="1" dirty="0" err="1">
                <a:latin typeface="+mn-lt"/>
                <a:ea typeface="Times New Roman" panose="02020603050405020304" pitchFamily="18" charset="0"/>
              </a:rPr>
              <a:t>Hizmetleri</a:t>
            </a:r>
            <a:r>
              <a:rPr lang="en-GB" sz="2400" b="1" dirty="0">
                <a:latin typeface="+mn-lt"/>
                <a:ea typeface="Times New Roman" panose="02020603050405020304" pitchFamily="18" charset="0"/>
              </a:rPr>
              <a:t>	 </a:t>
            </a:r>
            <a:endParaRPr lang="tr-TR" sz="2400" dirty="0">
              <a:latin typeface="+mn-lt"/>
              <a:ea typeface="Times New Roman" panose="02020603050405020304" pitchFamily="18" charset="0"/>
            </a:endParaRPr>
          </a:p>
          <a:p>
            <a:pPr marL="180340" indent="449580" algn="just">
              <a:spcAft>
                <a:spcPts val="0"/>
              </a:spcAft>
            </a:pPr>
            <a:r>
              <a:rPr lang="en-GB" sz="2400" dirty="0">
                <a:latin typeface="+mn-lt"/>
                <a:ea typeface="Times New Roman" panose="02020603050405020304" pitchFamily="18" charset="0"/>
              </a:rPr>
              <a:t> </a:t>
            </a:r>
            <a:r>
              <a:rPr lang="en-GB" sz="2000" dirty="0" err="1">
                <a:latin typeface="+mn-lt"/>
                <a:ea typeface="Times New Roman" panose="02020603050405020304" pitchFamily="18" charset="0"/>
              </a:rPr>
              <a:t>Başkanlığımızca</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Üniversitemizde</a:t>
            </a:r>
            <a:r>
              <a:rPr lang="en-GB" sz="2000" dirty="0">
                <a:latin typeface="+mn-lt"/>
                <a:ea typeface="Times New Roman" panose="02020603050405020304" pitchFamily="18" charset="0"/>
              </a:rPr>
              <a:t> ilk </a:t>
            </a:r>
            <a:r>
              <a:rPr lang="en-GB" sz="2000" dirty="0" err="1">
                <a:latin typeface="+mn-lt"/>
                <a:ea typeface="Times New Roman" panose="02020603050405020304" pitchFamily="18" charset="0"/>
              </a:rPr>
              <a:t>defa</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göreve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başlayan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idari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personel</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için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Aday</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Memurların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Temel</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Hazırlayıcı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Staj</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Eğitimleri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ile</a:t>
            </a:r>
            <a:r>
              <a:rPr lang="en-GB" sz="2000" dirty="0">
                <a:latin typeface="+mn-lt"/>
                <a:ea typeface="Times New Roman" panose="02020603050405020304" pitchFamily="18" charset="0"/>
              </a:rPr>
              <a:t> 696 </a:t>
            </a:r>
            <a:r>
              <a:rPr lang="en-GB" sz="2000" dirty="0" err="1">
                <a:latin typeface="+mn-lt"/>
                <a:ea typeface="Times New Roman" panose="02020603050405020304" pitchFamily="18" charset="0"/>
              </a:rPr>
              <a:t>sayılı</a:t>
            </a:r>
            <a:r>
              <a:rPr lang="en-GB" sz="2000" dirty="0">
                <a:latin typeface="+mn-lt"/>
                <a:ea typeface="Times New Roman" panose="02020603050405020304" pitchFamily="18" charset="0"/>
              </a:rPr>
              <a:t> KHK </a:t>
            </a:r>
            <a:r>
              <a:rPr lang="en-GB" sz="2000" dirty="0" err="1">
                <a:latin typeface="+mn-lt"/>
                <a:ea typeface="Times New Roman" panose="02020603050405020304" pitchFamily="18" charset="0"/>
              </a:rPr>
              <a:t>kapsamında</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Üniversitemiz</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kadrosuna</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geçen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sürekli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işçilerin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Sağlığı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Güvenliği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Eğitimleri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düzenlenmektedir</a:t>
            </a:r>
            <a:r>
              <a:rPr lang="en-GB" sz="2000" dirty="0">
                <a:latin typeface="+mn-lt"/>
                <a:ea typeface="Times New Roman" panose="02020603050405020304" pitchFamily="18" charset="0"/>
              </a:rPr>
              <a:t>.</a:t>
            </a:r>
            <a:r>
              <a:rPr lang="en-GB" sz="2400" b="1" dirty="0">
                <a:latin typeface="+mn-lt"/>
                <a:ea typeface="Times New Roman" panose="02020603050405020304" pitchFamily="18" charset="0"/>
              </a:rPr>
              <a:t> </a:t>
            </a:r>
            <a:endParaRPr lang="tr-TR" sz="2400" b="1" dirty="0">
              <a:latin typeface="+mn-lt"/>
              <a:ea typeface="Times New Roman" panose="02020603050405020304" pitchFamily="18" charset="0"/>
            </a:endParaRPr>
          </a:p>
          <a:p>
            <a:pPr marL="180340" indent="449580" algn="just">
              <a:spcAft>
                <a:spcPts val="0"/>
              </a:spcAft>
            </a:pPr>
            <a:endParaRPr lang="tr-TR" dirty="0">
              <a:latin typeface="+mn-lt"/>
              <a:ea typeface="Times New Roman" panose="02020603050405020304" pitchFamily="18" charset="0"/>
            </a:endParaRPr>
          </a:p>
          <a:p>
            <a:pPr marL="180340" algn="just">
              <a:spcAft>
                <a:spcPts val="0"/>
              </a:spcAft>
            </a:pPr>
            <a:r>
              <a:rPr lang="en-GB" sz="2800" b="1" dirty="0" err="1">
                <a:latin typeface="+mn-lt"/>
                <a:ea typeface="Times New Roman" panose="02020603050405020304" pitchFamily="18" charset="0"/>
              </a:rPr>
              <a:t>İdari</a:t>
            </a:r>
            <a:r>
              <a:rPr lang="en-GB" sz="2800" b="1" dirty="0">
                <a:latin typeface="+mn-lt"/>
                <a:ea typeface="Times New Roman" panose="02020603050405020304" pitchFamily="18" charset="0"/>
              </a:rPr>
              <a:t> </a:t>
            </a:r>
            <a:r>
              <a:rPr lang="en-GB" sz="2800" b="1" dirty="0" err="1">
                <a:latin typeface="+mn-lt"/>
                <a:ea typeface="Times New Roman" panose="02020603050405020304" pitchFamily="18" charset="0"/>
              </a:rPr>
              <a:t>Hizmetler</a:t>
            </a:r>
            <a:r>
              <a:rPr lang="en-GB" b="1" dirty="0">
                <a:latin typeface="+mn-lt"/>
                <a:ea typeface="Times New Roman" panose="02020603050405020304" pitchFamily="18" charset="0"/>
              </a:rPr>
              <a:t>	</a:t>
            </a:r>
            <a:endParaRPr lang="tr-TR" dirty="0">
              <a:latin typeface="+mn-lt"/>
              <a:ea typeface="Times New Roman" panose="02020603050405020304" pitchFamily="18" charset="0"/>
            </a:endParaRPr>
          </a:p>
          <a:p>
            <a:pPr marL="180340" indent="449580" algn="just">
              <a:spcAft>
                <a:spcPts val="0"/>
              </a:spcAft>
            </a:pPr>
            <a:r>
              <a:rPr lang="en-GB" sz="2000" dirty="0" err="1">
                <a:latin typeface="+mn-lt"/>
                <a:ea typeface="Times New Roman" panose="02020603050405020304" pitchFamily="18" charset="0"/>
              </a:rPr>
              <a:t>Daire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Başkanlığımız</a:t>
            </a:r>
            <a:r>
              <a:rPr lang="en-GB" sz="2000" dirty="0">
                <a:latin typeface="+mn-lt"/>
                <a:ea typeface="Times New Roman" panose="02020603050405020304" pitchFamily="18" charset="0"/>
              </a:rPr>
              <a:t> 5 </a:t>
            </a:r>
            <a:r>
              <a:rPr lang="en-GB" sz="2000" dirty="0" err="1">
                <a:latin typeface="+mn-lt"/>
                <a:ea typeface="Times New Roman" panose="02020603050405020304" pitchFamily="18" charset="0"/>
              </a:rPr>
              <a:t>şube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müdürlüğü</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olarak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teşkilatlanmış</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olup</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akademik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idari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personelinin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atama</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terfi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yükselme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emeklilik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görevlendirme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kimlik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kartı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hazırlanması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pasaport</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hizmet</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içi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eğitim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aday</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personel</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eğitimi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taşınır</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kayıt</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kontrol</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hitap</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girişi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sendikayla</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ilgili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hizmet</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içi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eğitim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ders</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ücreti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ödemeleri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sürekli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işçilerin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özlük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sürekli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işçilerin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Sağlığı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Güvenliği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Kanunu</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kapsamındaki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eğitim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naklen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gelen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giden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personelin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özlük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dosyalarının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gönderilmesi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alınması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disiplin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cezası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alan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personelin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kayıtlarının</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tutulması</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birim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kalite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yönetim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sistemi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mal </a:t>
            </a:r>
            <a:r>
              <a:rPr lang="en-GB" sz="2000" dirty="0" err="1">
                <a:latin typeface="+mn-lt"/>
                <a:ea typeface="Times New Roman" panose="02020603050405020304" pitchFamily="18" charset="0"/>
              </a:rPr>
              <a:t>bildirim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birim</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evrak</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ve</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arşiv</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işlemlerini</a:t>
            </a:r>
            <a:r>
              <a:rPr lang="en-GB" sz="2000" dirty="0">
                <a:latin typeface="+mn-lt"/>
                <a:ea typeface="Times New Roman" panose="02020603050405020304" pitchFamily="18" charset="0"/>
              </a:rPr>
              <a:t> </a:t>
            </a:r>
            <a:r>
              <a:rPr lang="en-GB" sz="2000" dirty="0" err="1">
                <a:latin typeface="+mn-lt"/>
                <a:ea typeface="Times New Roman" panose="02020603050405020304" pitchFamily="18" charset="0"/>
              </a:rPr>
              <a:t>yürütmektedir</a:t>
            </a:r>
            <a:r>
              <a:rPr lang="en-GB" sz="2000" dirty="0">
                <a:latin typeface="+mn-lt"/>
                <a:ea typeface="Times New Roman" panose="02020603050405020304" pitchFamily="18" charset="0"/>
              </a:rPr>
              <a:t>.</a:t>
            </a:r>
            <a:endParaRPr lang="tr-TR" sz="2000" dirty="0">
              <a:latin typeface="+mn-lt"/>
              <a:ea typeface="Times New Roman" panose="02020603050405020304" pitchFamily="18" charset="0"/>
            </a:endParaRPr>
          </a:p>
        </p:txBody>
      </p:sp>
    </p:spTree>
    <p:extLst>
      <p:ext uri="{BB962C8B-B14F-4D97-AF65-F5344CB8AC3E}">
        <p14:creationId xmlns:p14="http://schemas.microsoft.com/office/powerpoint/2010/main" val="1585540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dirty="0"/>
              <a:t>Personel Daire Başkanlığı</a:t>
            </a:r>
            <a:br>
              <a:rPr lang="tr-TR" sz="3600" dirty="0"/>
            </a:br>
            <a:r>
              <a:rPr lang="tr-TR" sz="3600" dirty="0"/>
              <a:t>Personel Sayısı</a:t>
            </a: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9</a:t>
            </a:fld>
            <a:endParaRPr lang="en-US"/>
          </a:p>
        </p:txBody>
      </p:sp>
      <p:graphicFrame>
        <p:nvGraphicFramePr>
          <p:cNvPr id="8" name="Tablo 7"/>
          <p:cNvGraphicFramePr>
            <a:graphicFrameLocks noGrp="1"/>
          </p:cNvGraphicFramePr>
          <p:nvPr>
            <p:extLst>
              <p:ext uri="{D42A27DB-BD31-4B8C-83A1-F6EECF244321}">
                <p14:modId xmlns:p14="http://schemas.microsoft.com/office/powerpoint/2010/main" val="2930086838"/>
              </p:ext>
            </p:extLst>
          </p:nvPr>
        </p:nvGraphicFramePr>
        <p:xfrm>
          <a:off x="251523" y="1403645"/>
          <a:ext cx="8208911" cy="2904948"/>
        </p:xfrm>
        <a:graphic>
          <a:graphicData uri="http://schemas.openxmlformats.org/drawingml/2006/table">
            <a:tbl>
              <a:tblPr firstRow="1" lastRow="1" bandRow="1">
                <a:tableStyleId>{5C22544A-7EE6-4342-B048-85BDC9FD1C3A}</a:tableStyleId>
              </a:tblPr>
              <a:tblGrid>
                <a:gridCol w="4594133">
                  <a:extLst>
                    <a:ext uri="{9D8B030D-6E8A-4147-A177-3AD203B41FA5}">
                      <a16:colId xmlns:a16="http://schemas.microsoft.com/office/drawing/2014/main" val="617123328"/>
                    </a:ext>
                  </a:extLst>
                </a:gridCol>
                <a:gridCol w="3614778">
                  <a:extLst>
                    <a:ext uri="{9D8B030D-6E8A-4147-A177-3AD203B41FA5}">
                      <a16:colId xmlns:a16="http://schemas.microsoft.com/office/drawing/2014/main" val="777638675"/>
                    </a:ext>
                  </a:extLst>
                </a:gridCol>
              </a:tblGrid>
              <a:tr h="484158">
                <a:tc>
                  <a:txBody>
                    <a:bodyPr/>
                    <a:lstStyle/>
                    <a:p>
                      <a:pPr algn="just">
                        <a:spcAft>
                          <a:spcPts val="0"/>
                        </a:spcAft>
                      </a:pPr>
                      <a:r>
                        <a:rPr lang="tr-TR" sz="1100" dirty="0">
                          <a:effectLst/>
                        </a:rPr>
                        <a:t>Daire Başkanı</a:t>
                      </a:r>
                      <a:endParaRPr lang="tr-TR"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2000" dirty="0">
                          <a:effectLst/>
                        </a:rPr>
                        <a:t>1</a:t>
                      </a:r>
                      <a:endParaRPr lang="tr-TR" sz="24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278992500"/>
                  </a:ext>
                </a:extLst>
              </a:tr>
              <a:tr h="484158">
                <a:tc>
                  <a:txBody>
                    <a:bodyPr/>
                    <a:lstStyle/>
                    <a:p>
                      <a:pPr algn="just">
                        <a:spcAft>
                          <a:spcPts val="0"/>
                        </a:spcAft>
                      </a:pPr>
                      <a:r>
                        <a:rPr lang="tr-TR" sz="1800" dirty="0">
                          <a:effectLst/>
                        </a:rPr>
                        <a:t>Şube Müdürü</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a:effectLst/>
                        </a:rPr>
                        <a:t>3</a:t>
                      </a:r>
                      <a:endParaRPr lang="tr-TR" sz="18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127332757"/>
                  </a:ext>
                </a:extLst>
              </a:tr>
              <a:tr h="484158">
                <a:tc>
                  <a:txBody>
                    <a:bodyPr/>
                    <a:lstStyle/>
                    <a:p>
                      <a:pPr algn="just">
                        <a:spcAft>
                          <a:spcPts val="0"/>
                        </a:spcAft>
                      </a:pPr>
                      <a:r>
                        <a:rPr lang="tr-TR" sz="1800" dirty="0">
                          <a:effectLst/>
                        </a:rPr>
                        <a:t>Memur</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smtClean="0">
                          <a:effectLst/>
                        </a:rPr>
                        <a:t>20</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575414627"/>
                  </a:ext>
                </a:extLst>
              </a:tr>
              <a:tr h="484158">
                <a:tc>
                  <a:txBody>
                    <a:bodyPr/>
                    <a:lstStyle/>
                    <a:p>
                      <a:pPr algn="just">
                        <a:spcAft>
                          <a:spcPts val="0"/>
                        </a:spcAft>
                      </a:pPr>
                      <a:r>
                        <a:rPr lang="tr-TR" sz="1800" dirty="0">
                          <a:effectLst/>
                        </a:rPr>
                        <a:t>Hizmetli	</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a:effectLst/>
                        </a:rPr>
                        <a:t>2</a:t>
                      </a:r>
                      <a:endParaRPr lang="tr-TR" sz="18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957108477"/>
                  </a:ext>
                </a:extLst>
              </a:tr>
              <a:tr h="484158">
                <a:tc>
                  <a:txBody>
                    <a:bodyPr/>
                    <a:lstStyle/>
                    <a:p>
                      <a:pPr algn="just">
                        <a:spcAft>
                          <a:spcPts val="0"/>
                        </a:spcAft>
                      </a:pPr>
                      <a:r>
                        <a:rPr lang="tr-TR" sz="1800" dirty="0">
                          <a:effectLst/>
                        </a:rPr>
                        <a:t>Sözleşmeli Personel</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1</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094883396"/>
                  </a:ext>
                </a:extLst>
              </a:tr>
              <a:tr h="484158">
                <a:tc>
                  <a:txBody>
                    <a:bodyPr/>
                    <a:lstStyle/>
                    <a:p>
                      <a:pPr algn="just">
                        <a:spcAft>
                          <a:spcPts val="0"/>
                        </a:spcAft>
                      </a:pPr>
                      <a:r>
                        <a:rPr lang="tr-TR" sz="1800" dirty="0">
                          <a:solidFill>
                            <a:schemeClr val="tx1"/>
                          </a:solidFill>
                          <a:effectLst/>
                        </a:rPr>
                        <a:t> Toplam</a:t>
                      </a:r>
                      <a:endParaRPr lang="tr-TR"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solidFill>
                            <a:schemeClr val="tx1"/>
                          </a:solidFill>
                          <a:effectLst/>
                        </a:rPr>
                        <a:t>27</a:t>
                      </a:r>
                      <a:endParaRPr lang="tr-TR"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642412323"/>
                  </a:ext>
                </a:extLst>
              </a:tr>
            </a:tbl>
          </a:graphicData>
        </a:graphic>
      </p:graphicFrame>
    </p:spTree>
    <p:extLst>
      <p:ext uri="{BB962C8B-B14F-4D97-AF65-F5344CB8AC3E}">
        <p14:creationId xmlns:p14="http://schemas.microsoft.com/office/powerpoint/2010/main" val="3247797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22102</TotalTime>
  <Words>2502</Words>
  <Application>Microsoft Office PowerPoint</Application>
  <PresentationFormat>Ekran Gösterisi (4:3)</PresentationFormat>
  <Paragraphs>1158</Paragraphs>
  <Slides>40</Slides>
  <Notes>9</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40</vt:i4>
      </vt:variant>
    </vt:vector>
  </HeadingPairs>
  <TitlesOfParts>
    <vt:vector size="51" baseType="lpstr">
      <vt:lpstr>Arial</vt:lpstr>
      <vt:lpstr>Calibri</vt:lpstr>
      <vt:lpstr>Calibri Light</vt:lpstr>
      <vt:lpstr>Comic Sans MS</vt:lpstr>
      <vt:lpstr>Constantia</vt:lpstr>
      <vt:lpstr>HY신명조</vt:lpstr>
      <vt:lpstr>Times New Roman</vt:lpstr>
      <vt:lpstr>Wingdings</vt:lpstr>
      <vt:lpstr>Wingdings 2</vt:lpstr>
      <vt:lpstr>Custom Design</vt:lpstr>
      <vt:lpstr>Akış</vt:lpstr>
      <vt:lpstr>PAMUKKALE ÜNİVERSİTESİ PERSONEL DAİRE BAŞKANLIĞI İNSAN KAYNAKLARI YÖNETİMİ SÜRECİ </vt:lpstr>
      <vt:lpstr>PowerPoint Sunusu</vt:lpstr>
      <vt:lpstr>Misyon</vt:lpstr>
      <vt:lpstr>Vizyon</vt:lpstr>
      <vt:lpstr>PowerPoint Sunusu</vt:lpstr>
      <vt:lpstr>PowerPoint Sunusu</vt:lpstr>
      <vt:lpstr>Yetki, Görev ve Sorumluluklar </vt:lpstr>
      <vt:lpstr>Sunulan Hizmetler</vt:lpstr>
      <vt:lpstr>Personel Daire Başkanlığı Personel Sayısı</vt:lpstr>
      <vt:lpstr>PowerPoint Sunusu</vt:lpstr>
      <vt:lpstr>PowerPoint Sunusu</vt:lpstr>
      <vt:lpstr>Akademik ve İdari Personelin Öğrenim Durumları  (31.12.2018) </vt:lpstr>
      <vt:lpstr>31.12.2018  TARİHİ İTİBARİYLE  YABANCI DİL TAZMİNATI ALAN PERSONEL SAYILARI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AMAÇ ve HEDEFLER</vt:lpstr>
      <vt:lpstr>PowerPoint Sunusu</vt:lpstr>
      <vt:lpstr>PowerPoint Sunusu</vt:lpstr>
      <vt:lpstr>Temel Politikalarımız</vt:lpstr>
      <vt:lpstr>Önceliklerimiz </vt:lpstr>
      <vt:lpstr>Üstünlükler </vt:lpstr>
      <vt:lpstr>Zayıflıklar</vt:lpstr>
      <vt:lpstr>     Değerlendirme </vt:lpstr>
      <vt:lpstr>ÖNERİ VE TEDBİRLER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Vazoaktif Moleküller</dc:title>
  <dc:creator>Diler Aslan</dc:creator>
  <cp:lastModifiedBy>Windows Kullanıcısı</cp:lastModifiedBy>
  <cp:revision>1904</cp:revision>
  <cp:lastPrinted>2019-02-12T08:34:09Z</cp:lastPrinted>
  <dcterms:created xsi:type="dcterms:W3CDTF">2003-01-15T18:41:07Z</dcterms:created>
  <dcterms:modified xsi:type="dcterms:W3CDTF">2019-02-13T10:15:26Z</dcterms:modified>
</cp:coreProperties>
</file>