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754" r:id="rId4"/>
    <p:sldId id="902" r:id="rId5"/>
    <p:sldId id="893" r:id="rId6"/>
    <p:sldId id="787" r:id="rId7"/>
    <p:sldId id="870" r:id="rId8"/>
    <p:sldId id="871" r:id="rId9"/>
    <p:sldId id="877" r:id="rId10"/>
    <p:sldId id="878" r:id="rId11"/>
    <p:sldId id="868" r:id="rId12"/>
    <p:sldId id="875" r:id="rId13"/>
    <p:sldId id="880" r:id="rId14"/>
    <p:sldId id="881" r:id="rId15"/>
    <p:sldId id="882" r:id="rId16"/>
    <p:sldId id="884" r:id="rId17"/>
    <p:sldId id="885" r:id="rId18"/>
    <p:sldId id="886" r:id="rId19"/>
    <p:sldId id="901" r:id="rId20"/>
    <p:sldId id="887" r:id="rId21"/>
    <p:sldId id="888" r:id="rId22"/>
    <p:sldId id="889" r:id="rId23"/>
    <p:sldId id="891" r:id="rId24"/>
    <p:sldId id="890" r:id="rId25"/>
    <p:sldId id="897" r:id="rId26"/>
    <p:sldId id="898" r:id="rId27"/>
    <p:sldId id="899" r:id="rId28"/>
    <p:sldId id="894" r:id="rId29"/>
    <p:sldId id="895" r:id="rId30"/>
    <p:sldId id="896" r:id="rId31"/>
    <p:sldId id="900" r:id="rId32"/>
    <p:sldId id="892" r:id="rId33"/>
    <p:sldId id="435" r:id="rId3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A3"/>
    <a:srgbClr val="333399"/>
    <a:srgbClr val="DCF0C6"/>
    <a:srgbClr val="181A72"/>
    <a:srgbClr val="1216AE"/>
    <a:srgbClr val="FFCCFF"/>
    <a:srgbClr val="0066FF"/>
    <a:srgbClr val="A50021"/>
    <a:srgbClr val="A3FBFB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614"/>
    </p:cViewPr>
  </p:sorterViewPr>
  <p:notesViewPr>
    <p:cSldViewPr>
      <p:cViewPr varScale="1">
        <p:scale>
          <a:sx n="84" d="100"/>
          <a:sy n="84" d="100"/>
        </p:scale>
        <p:origin x="37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tasarlanır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Öğrenme deneyimleri paylaşılır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Öğrencilerin gelişmesi sağlanır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İhtiyaçlar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2DFB30DC-BC1B-4711-BBCB-6D6A6F1D8F75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Programın sonlandığı kanıtlanır</a:t>
          </a:r>
          <a:endParaRPr lang="en-US" sz="900" dirty="0">
            <a:solidFill>
              <a:schemeClr val="tx1"/>
            </a:solidFill>
          </a:endParaRPr>
        </a:p>
      </dgm:t>
    </dgm:pt>
    <dgm:pt modelId="{370FB985-4538-4BBD-B5E3-F6CCE9B05827}" type="parTrans" cxnId="{16E6301E-88DF-4B11-8AF8-3DD41FBC782B}">
      <dgm:prSet/>
      <dgm:spPr/>
      <dgm:t>
        <a:bodyPr/>
        <a:lstStyle/>
        <a:p>
          <a:endParaRPr lang="en-US"/>
        </a:p>
      </dgm:t>
    </dgm:pt>
    <dgm:pt modelId="{6489AD54-301D-471E-9F77-65E0EB55FD34}" type="sibTrans" cxnId="{16E6301E-88DF-4B11-8AF8-3DD41FBC782B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82263" custLinFactNeighborX="30136" custLinFactNeighborY="-243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82263" custLinFactNeighborX="19326" custLinFactNeighborY="-19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82263" custLinFactNeighborX="24871" custLinFactNeighborY="-19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18DD3EE4-4192-4B01-A11E-3CB6C2A9B1CB}" type="pres">
      <dgm:prSet presAssocID="{2DFB30DC-BC1B-4711-BBCB-6D6A6F1D8F75}" presName="parTxOnly" presStyleLbl="node1" presStyleIdx="4" presStyleCnt="5" custScaleY="82263" custLinFactNeighborX="1124" custLinFactNeighborY="-1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578C6-A583-4C6F-A8B9-3C298982EAAA}" type="presOf" srcId="{2DFB30DC-BC1B-4711-BBCB-6D6A6F1D8F75}" destId="{18DD3EE4-4192-4B01-A11E-3CB6C2A9B1CB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16E6301E-88DF-4B11-8AF8-3DD41FBC782B}" srcId="{AD3C1A60-1D27-4AD6-A1A7-6D948168F1B3}" destId="{2DFB30DC-BC1B-4711-BBCB-6D6A6F1D8F75}" srcOrd="4" destOrd="0" parTransId="{370FB985-4538-4BBD-B5E3-F6CCE9B05827}" sibTransId="{6489AD54-301D-471E-9F77-65E0EB55FD34}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7D614824-E892-49D9-B447-2E865EBA779F}" type="presParOf" srcId="{7135398E-C829-4BBE-91C4-A6956859C04F}" destId="{18DD3EE4-4192-4B01-A11E-3CB6C2A9B1C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71712" custLinFactNeighborX="24871" custLinFactNeighborY="-1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71712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71712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fonu sağlanır 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Program veya proje tasarlanır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yapılır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Araştırma planı  yaratılır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Sonuçları yayılır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1818" custLinFactNeighborX="24871" custLinFactNeighborY="-137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1818" custLinFactNeighborX="24871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1818" custLinFactNeighborY="-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Ortak ilgi alanları saptanır</a:t>
          </a:r>
          <a:endParaRPr lang="en-US" sz="9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yapılandırılır</a:t>
          </a:r>
          <a:endParaRPr lang="en-US" sz="9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900" dirty="0" smtClean="0">
              <a:solidFill>
                <a:schemeClr val="tx1"/>
              </a:solidFill>
            </a:rPr>
            <a:t>Fırsatlar belirlenir</a:t>
          </a:r>
          <a:endParaRPr lang="en-US" sz="9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Paylaşılan yararlar garantilenir</a:t>
          </a:r>
          <a:endParaRPr lang="en-US" sz="11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66938" custLinFactNeighborX="-1124" custLinFactNeighborY="-23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66938" custLinFactNeighborX="-11376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66938" custLinFactNeighborX="9200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66938" custLinFactNeighborX="-15671" custLinFactNeighborY="-19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Kayıt duyuru işlemleri</a:t>
          </a:r>
          <a:endParaRPr lang="en-US" sz="12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Öğrencinin programı düzenlenir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Her öğrenciye en uygun yol çizilir</a:t>
          </a:r>
          <a:endParaRPr lang="en-US" sz="12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Program tasarımı</a:t>
          </a:r>
          <a:endParaRPr lang="en-US" sz="14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2DFB30DC-BC1B-4711-BBCB-6D6A6F1D8F75}">
      <dgm:prSet custT="1"/>
      <dgm:spPr>
        <a:solidFill>
          <a:srgbClr val="92D050"/>
        </a:solidFill>
      </dgm:spPr>
      <dgm:t>
        <a:bodyPr/>
        <a:lstStyle/>
        <a:p>
          <a:r>
            <a:rPr lang="tr-TR" sz="1100" dirty="0" smtClean="0">
              <a:solidFill>
                <a:schemeClr val="tx1"/>
              </a:solidFill>
            </a:rPr>
            <a:t>Programın sonlandığını gösteren kanıtlanır</a:t>
          </a:r>
          <a:endParaRPr lang="en-US" sz="1100" dirty="0">
            <a:solidFill>
              <a:schemeClr val="tx1"/>
            </a:solidFill>
          </a:endParaRPr>
        </a:p>
      </dgm:t>
    </dgm:pt>
    <dgm:pt modelId="{370FB985-4538-4BBD-B5E3-F6CCE9B05827}" type="parTrans" cxnId="{16E6301E-88DF-4B11-8AF8-3DD41FBC782B}">
      <dgm:prSet/>
      <dgm:spPr/>
      <dgm:t>
        <a:bodyPr/>
        <a:lstStyle/>
        <a:p>
          <a:endParaRPr lang="en-US"/>
        </a:p>
      </dgm:t>
    </dgm:pt>
    <dgm:pt modelId="{6489AD54-301D-471E-9F77-65E0EB55FD34}" type="sibTrans" cxnId="{16E6301E-88DF-4B11-8AF8-3DD41FBC782B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Öğrencinin gelişimi izlenir</a:t>
          </a:r>
          <a:endParaRPr lang="en-US" sz="12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6" custLinFactNeighborX="24871" custLinFactNeighborY="-1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6" custLinFactNeighborX="24871" custLinFactNeighborY="2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6" custLinFactNeighborX="24871" custLinFactNeighborY="2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6" custScaleX="119223" custLinFactNeighborX="2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EA5B8-E96E-4B07-9507-BBA0273B3DCF}" type="pres">
      <dgm:prSet presAssocID="{460D0C44-8C6E-40B2-822E-05A3115E6679}" presName="parTxOnlySpace" presStyleCnt="0"/>
      <dgm:spPr/>
    </dgm:pt>
    <dgm:pt modelId="{18DD3EE4-4192-4B01-A11E-3CB6C2A9B1CB}" type="pres">
      <dgm:prSet presAssocID="{2DFB30DC-BC1B-4711-BBCB-6D6A6F1D8F75}" presName="parTxOnly" presStyleLbl="node1" presStyleIdx="5" presStyleCnt="6" custLinFactNeighborX="2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578C6-A583-4C6F-A8B9-3C298982EAAA}" type="presOf" srcId="{2DFB30DC-BC1B-4711-BBCB-6D6A6F1D8F75}" destId="{18DD3EE4-4192-4B01-A11E-3CB6C2A9B1CB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16E6301E-88DF-4B11-8AF8-3DD41FBC782B}" srcId="{AD3C1A60-1D27-4AD6-A1A7-6D948168F1B3}" destId="{2DFB30DC-BC1B-4711-BBCB-6D6A6F1D8F75}" srcOrd="5" destOrd="0" parTransId="{370FB985-4538-4BBD-B5E3-F6CCE9B05827}" sibTransId="{6489AD54-301D-471E-9F77-65E0EB55FD34}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  <dgm:cxn modelId="{A18BB1D2-2290-423D-8639-D7C574A53279}" type="presParOf" srcId="{7135398E-C829-4BBE-91C4-A6956859C04F}" destId="{408EA5B8-E96E-4B07-9507-BBA0273B3DCF}" srcOrd="9" destOrd="0" presId="urn:microsoft.com/office/officeart/2005/8/layout/chevron1"/>
    <dgm:cxn modelId="{7D614824-E892-49D9-B447-2E865EBA779F}" type="presParOf" srcId="{7135398E-C829-4BBE-91C4-A6956859C04F}" destId="{18DD3EE4-4192-4B01-A11E-3CB6C2A9B1C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Araştırma fonu sağlanır </a:t>
          </a:r>
          <a:endParaRPr lang="en-US" sz="14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Program veya proje tasarlanır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Araştırma yapılır</a:t>
          </a:r>
          <a:endParaRPr lang="en-US" sz="14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Araştırma planı  yaratılır</a:t>
          </a:r>
          <a:endParaRPr lang="en-US" sz="14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400" dirty="0" smtClean="0">
              <a:solidFill>
                <a:schemeClr val="tx1"/>
              </a:solidFill>
            </a:rPr>
            <a:t>Sonuçları yayılır</a:t>
          </a:r>
          <a:endParaRPr lang="en-US" sz="14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LinFactNeighborX="24871" custLinFactNeighborY="-4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LinFactNeighborX="2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LinFactNeighborX="2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LinFactNeighborX="24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LinFactNeighborX="5837" custLinFactNeighborY="3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3C1A60-1D27-4AD6-A1A7-6D948168F1B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E5BB12-C44F-4C61-B20D-2B80B2EC2ED0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Ortak ilgi alanları saptanır</a:t>
          </a:r>
          <a:endParaRPr lang="en-US" sz="1200" dirty="0">
            <a:solidFill>
              <a:schemeClr val="tx1"/>
            </a:solidFill>
          </a:endParaRPr>
        </a:p>
      </dgm:t>
    </dgm:pt>
    <dgm:pt modelId="{24C7563D-55AA-4328-9EA4-BF5B00B95B3C}" type="parTrans" cxnId="{6FEF9654-6150-4524-AA49-1BD397EB2DBA}">
      <dgm:prSet/>
      <dgm:spPr/>
      <dgm:t>
        <a:bodyPr/>
        <a:lstStyle/>
        <a:p>
          <a:endParaRPr lang="en-US"/>
        </a:p>
      </dgm:t>
    </dgm:pt>
    <dgm:pt modelId="{B681BC5E-FBF3-4319-A355-2C9C9F1ECD42}" type="sibTrans" cxnId="{6FEF9654-6150-4524-AA49-1BD397EB2DBA}">
      <dgm:prSet/>
      <dgm:spPr/>
      <dgm:t>
        <a:bodyPr/>
        <a:lstStyle/>
        <a:p>
          <a:endParaRPr lang="en-US"/>
        </a:p>
      </dgm:t>
    </dgm:pt>
    <dgm:pt modelId="{A340430A-4193-4C8F-84D1-DBB688540576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İşbirliği modeli tanımlanır</a:t>
          </a:r>
        </a:p>
      </dgm:t>
    </dgm:pt>
    <dgm:pt modelId="{7D77772D-2897-42CD-9508-9F24FFECA3BA}" type="parTrans" cxnId="{B336AF32-9D18-4E8E-9F6E-07C1763540E5}">
      <dgm:prSet/>
      <dgm:spPr/>
      <dgm:t>
        <a:bodyPr/>
        <a:lstStyle/>
        <a:p>
          <a:endParaRPr lang="en-US"/>
        </a:p>
      </dgm:t>
    </dgm:pt>
    <dgm:pt modelId="{58EE6ADE-B344-45C9-AE3F-B9572196A01A}" type="sibTrans" cxnId="{B336AF32-9D18-4E8E-9F6E-07C1763540E5}">
      <dgm:prSet/>
      <dgm:spPr/>
      <dgm:t>
        <a:bodyPr/>
        <a:lstStyle/>
        <a:p>
          <a:endParaRPr lang="en-US"/>
        </a:p>
      </dgm:t>
    </dgm:pt>
    <dgm:pt modelId="{50C89AC5-65BE-4B5B-9A3E-E696A623C1F5}">
      <dgm:prSet phldrT="[Text]"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Fırsatlar yapılandırılır</a:t>
          </a:r>
          <a:endParaRPr lang="en-US" sz="1200" dirty="0">
            <a:solidFill>
              <a:schemeClr val="tx1"/>
            </a:solidFill>
          </a:endParaRPr>
        </a:p>
      </dgm:t>
    </dgm:pt>
    <dgm:pt modelId="{509F6809-A663-4B68-9E7C-344435368EF4}" type="parTrans" cxnId="{76901FA0-605C-492B-B2CB-5537E04836D9}">
      <dgm:prSet/>
      <dgm:spPr/>
      <dgm:t>
        <a:bodyPr/>
        <a:lstStyle/>
        <a:p>
          <a:endParaRPr lang="en-US"/>
        </a:p>
      </dgm:t>
    </dgm:pt>
    <dgm:pt modelId="{9280A4DB-C296-45F1-8FD8-CAB6D9F28853}" type="sibTrans" cxnId="{76901FA0-605C-492B-B2CB-5537E04836D9}">
      <dgm:prSet/>
      <dgm:spPr/>
      <dgm:t>
        <a:bodyPr/>
        <a:lstStyle/>
        <a:p>
          <a:endParaRPr lang="en-US"/>
        </a:p>
      </dgm:t>
    </dgm:pt>
    <dgm:pt modelId="{1D250294-71E6-4B71-9AD5-5E66C3F96013}">
      <dgm:prSet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Fırsatlar belirlenir</a:t>
          </a:r>
          <a:endParaRPr lang="en-US" sz="1200" dirty="0">
            <a:solidFill>
              <a:schemeClr val="tx1"/>
            </a:solidFill>
          </a:endParaRPr>
        </a:p>
      </dgm:t>
    </dgm:pt>
    <dgm:pt modelId="{4F94F646-F9E0-486B-8C1E-4E4F1F2AE4AC}" type="parTrans" cxnId="{3DEC2E82-44D8-40FB-8F46-3F681276D67E}">
      <dgm:prSet/>
      <dgm:spPr/>
      <dgm:t>
        <a:bodyPr/>
        <a:lstStyle/>
        <a:p>
          <a:endParaRPr lang="en-US"/>
        </a:p>
      </dgm:t>
    </dgm:pt>
    <dgm:pt modelId="{C4E5D67F-5305-4CAF-9DD7-A7CE8688DFAF}" type="sibTrans" cxnId="{3DEC2E82-44D8-40FB-8F46-3F681276D67E}">
      <dgm:prSet/>
      <dgm:spPr/>
      <dgm:t>
        <a:bodyPr/>
        <a:lstStyle/>
        <a:p>
          <a:endParaRPr lang="en-US"/>
        </a:p>
      </dgm:t>
    </dgm:pt>
    <dgm:pt modelId="{516C261C-B3D8-45BC-A9D8-ECE4087819F0}">
      <dgm:prSet custT="1"/>
      <dgm:spPr>
        <a:solidFill>
          <a:srgbClr val="92D050"/>
        </a:solidFill>
      </dgm:spPr>
      <dgm:t>
        <a:bodyPr/>
        <a:lstStyle/>
        <a:p>
          <a:r>
            <a:rPr lang="tr-TR" sz="1200" dirty="0" smtClean="0">
              <a:solidFill>
                <a:schemeClr val="tx1"/>
              </a:solidFill>
            </a:rPr>
            <a:t>Paylaşılan yararlar garantilenir</a:t>
          </a:r>
          <a:endParaRPr lang="en-US" sz="1200" dirty="0">
            <a:solidFill>
              <a:schemeClr val="tx1"/>
            </a:solidFill>
          </a:endParaRPr>
        </a:p>
      </dgm:t>
    </dgm:pt>
    <dgm:pt modelId="{4CFE6EC5-5895-4D7A-B61A-76EF72AF3549}" type="parTrans" cxnId="{F7F0B162-4C53-42EE-B6F7-9406D7EC65F5}">
      <dgm:prSet/>
      <dgm:spPr/>
      <dgm:t>
        <a:bodyPr/>
        <a:lstStyle/>
        <a:p>
          <a:endParaRPr lang="en-US"/>
        </a:p>
      </dgm:t>
    </dgm:pt>
    <dgm:pt modelId="{460D0C44-8C6E-40B2-822E-05A3115E6679}" type="sibTrans" cxnId="{F7F0B162-4C53-42EE-B6F7-9406D7EC65F5}">
      <dgm:prSet/>
      <dgm:spPr/>
      <dgm:t>
        <a:bodyPr/>
        <a:lstStyle/>
        <a:p>
          <a:endParaRPr lang="en-US"/>
        </a:p>
      </dgm:t>
    </dgm:pt>
    <dgm:pt modelId="{7135398E-C829-4BBE-91C4-A6956859C04F}" type="pres">
      <dgm:prSet presAssocID="{AD3C1A60-1D27-4AD6-A1A7-6D948168F1B3}" presName="Name0" presStyleCnt="0">
        <dgm:presLayoutVars>
          <dgm:dir/>
          <dgm:animLvl val="lvl"/>
          <dgm:resizeHandles val="exact"/>
        </dgm:presLayoutVars>
      </dgm:prSet>
      <dgm:spPr/>
    </dgm:pt>
    <dgm:pt modelId="{5EA9F7A3-A808-421A-B075-5D1773DF8B0E}" type="pres">
      <dgm:prSet presAssocID="{1D250294-71E6-4B71-9AD5-5E66C3F96013}" presName="parTxOnly" presStyleLbl="node1" presStyleIdx="0" presStyleCnt="5" custScaleY="105961" custLinFactNeighborX="24871" custLinFactNeighborY="-16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B882F-31DA-4666-9BD9-69368E26BC00}" type="pres">
      <dgm:prSet presAssocID="{C4E5D67F-5305-4CAF-9DD7-A7CE8688DFAF}" presName="parTxOnlySpace" presStyleCnt="0"/>
      <dgm:spPr/>
    </dgm:pt>
    <dgm:pt modelId="{0A392B87-AE7F-4BBB-8426-F182698D0DED}" type="pres">
      <dgm:prSet presAssocID="{73E5BB12-C44F-4C61-B20D-2B80B2EC2ED0}" presName="parTxOnly" presStyleLbl="node1" presStyleIdx="1" presStyleCnt="5" custScaleY="99285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DFC15-C436-461A-A7E8-20CDA592A669}" type="pres">
      <dgm:prSet presAssocID="{B681BC5E-FBF3-4319-A355-2C9C9F1ECD42}" presName="parTxOnlySpace" presStyleCnt="0"/>
      <dgm:spPr/>
    </dgm:pt>
    <dgm:pt modelId="{B54F4E42-830B-4E29-A922-8E2E829F2255}" type="pres">
      <dgm:prSet presAssocID="{A340430A-4193-4C8F-84D1-DBB688540576}" presName="parTxOnly" presStyleLbl="node1" presStyleIdx="2" presStyleCnt="5" custScaleY="105961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1E9D6-C803-4888-AD85-5E45386B06E8}" type="pres">
      <dgm:prSet presAssocID="{58EE6ADE-B344-45C9-AE3F-B9572196A01A}" presName="parTxOnlySpace" presStyleCnt="0"/>
      <dgm:spPr/>
    </dgm:pt>
    <dgm:pt modelId="{A050CB54-2AA3-4C69-93CC-31F729B157B0}" type="pres">
      <dgm:prSet presAssocID="{50C89AC5-65BE-4B5B-9A3E-E696A623C1F5}" presName="parTxOnly" presStyleLbl="node1" presStyleIdx="3" presStyleCnt="5" custScaleY="105961" custLinFactNeighborX="2487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6E15A-FF74-4E40-995A-B750C747E076}" type="pres">
      <dgm:prSet presAssocID="{9280A4DB-C296-45F1-8FD8-CAB6D9F28853}" presName="parTxOnlySpace" presStyleCnt="0"/>
      <dgm:spPr/>
    </dgm:pt>
    <dgm:pt modelId="{37C08375-7917-4746-97FB-4B6E13D2E4C0}" type="pres">
      <dgm:prSet presAssocID="{516C261C-B3D8-45BC-A9D8-ECE4087819F0}" presName="parTxOnly" presStyleLbl="node1" presStyleIdx="4" presStyleCnt="5" custScaleY="105961" custLinFactNeighborY="-115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EC2E82-44D8-40FB-8F46-3F681276D67E}" srcId="{AD3C1A60-1D27-4AD6-A1A7-6D948168F1B3}" destId="{1D250294-71E6-4B71-9AD5-5E66C3F96013}" srcOrd="0" destOrd="0" parTransId="{4F94F646-F9E0-486B-8C1E-4E4F1F2AE4AC}" sibTransId="{C4E5D67F-5305-4CAF-9DD7-A7CE8688DFAF}"/>
    <dgm:cxn modelId="{F7F0B162-4C53-42EE-B6F7-9406D7EC65F5}" srcId="{AD3C1A60-1D27-4AD6-A1A7-6D948168F1B3}" destId="{516C261C-B3D8-45BC-A9D8-ECE4087819F0}" srcOrd="4" destOrd="0" parTransId="{4CFE6EC5-5895-4D7A-B61A-76EF72AF3549}" sibTransId="{460D0C44-8C6E-40B2-822E-05A3115E6679}"/>
    <dgm:cxn modelId="{D32DD4F3-08C8-4123-AFE4-AAE566E296F0}" type="presOf" srcId="{516C261C-B3D8-45BC-A9D8-ECE4087819F0}" destId="{37C08375-7917-4746-97FB-4B6E13D2E4C0}" srcOrd="0" destOrd="0" presId="urn:microsoft.com/office/officeart/2005/8/layout/chevron1"/>
    <dgm:cxn modelId="{9729B453-DF47-497D-BB5D-E19AF761CF82}" type="presOf" srcId="{AD3C1A60-1D27-4AD6-A1A7-6D948168F1B3}" destId="{7135398E-C829-4BBE-91C4-A6956859C04F}" srcOrd="0" destOrd="0" presId="urn:microsoft.com/office/officeart/2005/8/layout/chevron1"/>
    <dgm:cxn modelId="{69283B12-0C18-444E-AED4-631F0AE7F5C2}" type="presOf" srcId="{A340430A-4193-4C8F-84D1-DBB688540576}" destId="{B54F4E42-830B-4E29-A922-8E2E829F2255}" srcOrd="0" destOrd="0" presId="urn:microsoft.com/office/officeart/2005/8/layout/chevron1"/>
    <dgm:cxn modelId="{81BE19EA-793E-4821-96AB-AEF52F72828A}" type="presOf" srcId="{1D250294-71E6-4B71-9AD5-5E66C3F96013}" destId="{5EA9F7A3-A808-421A-B075-5D1773DF8B0E}" srcOrd="0" destOrd="0" presId="urn:microsoft.com/office/officeart/2005/8/layout/chevron1"/>
    <dgm:cxn modelId="{B336AF32-9D18-4E8E-9F6E-07C1763540E5}" srcId="{AD3C1A60-1D27-4AD6-A1A7-6D948168F1B3}" destId="{A340430A-4193-4C8F-84D1-DBB688540576}" srcOrd="2" destOrd="0" parTransId="{7D77772D-2897-42CD-9508-9F24FFECA3BA}" sibTransId="{58EE6ADE-B344-45C9-AE3F-B9572196A01A}"/>
    <dgm:cxn modelId="{6FEF9654-6150-4524-AA49-1BD397EB2DBA}" srcId="{AD3C1A60-1D27-4AD6-A1A7-6D948168F1B3}" destId="{73E5BB12-C44F-4C61-B20D-2B80B2EC2ED0}" srcOrd="1" destOrd="0" parTransId="{24C7563D-55AA-4328-9EA4-BF5B00B95B3C}" sibTransId="{B681BC5E-FBF3-4319-A355-2C9C9F1ECD42}"/>
    <dgm:cxn modelId="{76901FA0-605C-492B-B2CB-5537E04836D9}" srcId="{AD3C1A60-1D27-4AD6-A1A7-6D948168F1B3}" destId="{50C89AC5-65BE-4B5B-9A3E-E696A623C1F5}" srcOrd="3" destOrd="0" parTransId="{509F6809-A663-4B68-9E7C-344435368EF4}" sibTransId="{9280A4DB-C296-45F1-8FD8-CAB6D9F28853}"/>
    <dgm:cxn modelId="{82A714A6-8D42-47FB-BC1C-19200FA7222F}" type="presOf" srcId="{50C89AC5-65BE-4B5B-9A3E-E696A623C1F5}" destId="{A050CB54-2AA3-4C69-93CC-31F729B157B0}" srcOrd="0" destOrd="0" presId="urn:microsoft.com/office/officeart/2005/8/layout/chevron1"/>
    <dgm:cxn modelId="{FD169317-A40F-47EA-B204-477D1686A81F}" type="presOf" srcId="{73E5BB12-C44F-4C61-B20D-2B80B2EC2ED0}" destId="{0A392B87-AE7F-4BBB-8426-F182698D0DED}" srcOrd="0" destOrd="0" presId="urn:microsoft.com/office/officeart/2005/8/layout/chevron1"/>
    <dgm:cxn modelId="{6471983B-12DF-41B3-8349-2121A4F15FD7}" type="presParOf" srcId="{7135398E-C829-4BBE-91C4-A6956859C04F}" destId="{5EA9F7A3-A808-421A-B075-5D1773DF8B0E}" srcOrd="0" destOrd="0" presId="urn:microsoft.com/office/officeart/2005/8/layout/chevron1"/>
    <dgm:cxn modelId="{5FDFF263-61F2-445D-BE78-B2C9B927F7A6}" type="presParOf" srcId="{7135398E-C829-4BBE-91C4-A6956859C04F}" destId="{828B882F-31DA-4666-9BD9-69368E26BC00}" srcOrd="1" destOrd="0" presId="urn:microsoft.com/office/officeart/2005/8/layout/chevron1"/>
    <dgm:cxn modelId="{3EC08FDC-E5BA-446A-892C-0AD08D8C3CE5}" type="presParOf" srcId="{7135398E-C829-4BBE-91C4-A6956859C04F}" destId="{0A392B87-AE7F-4BBB-8426-F182698D0DED}" srcOrd="2" destOrd="0" presId="urn:microsoft.com/office/officeart/2005/8/layout/chevron1"/>
    <dgm:cxn modelId="{16983773-39CD-4DB7-A096-815A225324DD}" type="presParOf" srcId="{7135398E-C829-4BBE-91C4-A6956859C04F}" destId="{E09DFC15-C436-461A-A7E8-20CDA592A669}" srcOrd="3" destOrd="0" presId="urn:microsoft.com/office/officeart/2005/8/layout/chevron1"/>
    <dgm:cxn modelId="{47F3B48A-80E3-4DA4-B3F0-504779236B84}" type="presParOf" srcId="{7135398E-C829-4BBE-91C4-A6956859C04F}" destId="{B54F4E42-830B-4E29-A922-8E2E829F2255}" srcOrd="4" destOrd="0" presId="urn:microsoft.com/office/officeart/2005/8/layout/chevron1"/>
    <dgm:cxn modelId="{E7B180AB-CA3E-4058-9DF9-9F4F28A15C04}" type="presParOf" srcId="{7135398E-C829-4BBE-91C4-A6956859C04F}" destId="{C1A1E9D6-C803-4888-AD85-5E45386B06E8}" srcOrd="5" destOrd="0" presId="urn:microsoft.com/office/officeart/2005/8/layout/chevron1"/>
    <dgm:cxn modelId="{62CBE9AA-EF53-45E5-A4FE-17F16214B506}" type="presParOf" srcId="{7135398E-C829-4BBE-91C4-A6956859C04F}" destId="{A050CB54-2AA3-4C69-93CC-31F729B157B0}" srcOrd="6" destOrd="0" presId="urn:microsoft.com/office/officeart/2005/8/layout/chevron1"/>
    <dgm:cxn modelId="{FCFCF293-B58F-4857-850B-94408034631A}" type="presParOf" srcId="{7135398E-C829-4BBE-91C4-A6956859C04F}" destId="{DD16E15A-FF74-4E40-995A-B750C747E076}" srcOrd="7" destOrd="0" presId="urn:microsoft.com/office/officeart/2005/8/layout/chevron1"/>
    <dgm:cxn modelId="{23E99FD0-FA8C-49D9-8598-A9FDAE4A6C67}" type="presParOf" srcId="{7135398E-C829-4BBE-91C4-A6956859C04F}" destId="{37C08375-7917-4746-97FB-4B6E13D2E4C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502A1B-5603-4778-8192-84CDEECB49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8A2751-5F97-4D67-8096-2B36AF81136F}">
      <dgm:prSet phldrT="[Text]" custT="1"/>
      <dgm:spPr>
        <a:solidFill>
          <a:srgbClr val="333399"/>
        </a:solidFill>
      </dgm:spPr>
      <dgm:t>
        <a:bodyPr/>
        <a:lstStyle/>
        <a:p>
          <a:pPr rtl="0"/>
          <a:r>
            <a:rPr lang="tr-TR" sz="1400" dirty="0" smtClean="0"/>
            <a:t>Tasarlama Süreci</a:t>
          </a:r>
          <a:endParaRPr lang="en-US" sz="1400" dirty="0"/>
        </a:p>
      </dgm:t>
    </dgm:pt>
    <dgm:pt modelId="{5EAD1C3C-930D-4E23-B4ED-7EDC5382A2DC}" type="parTrans" cxnId="{AD4BE382-4C22-45F1-B3B8-459144FE91FA}">
      <dgm:prSet/>
      <dgm:spPr/>
      <dgm:t>
        <a:bodyPr/>
        <a:lstStyle/>
        <a:p>
          <a:endParaRPr lang="en-US" sz="2000"/>
        </a:p>
      </dgm:t>
    </dgm:pt>
    <dgm:pt modelId="{F716E2E4-98F7-4529-861C-4A5C8C269396}" type="sibTrans" cxnId="{AD4BE382-4C22-45F1-B3B8-459144FE91FA}">
      <dgm:prSet/>
      <dgm:spPr/>
      <dgm:t>
        <a:bodyPr/>
        <a:lstStyle/>
        <a:p>
          <a:endParaRPr lang="en-US" sz="2000"/>
        </a:p>
      </dgm:t>
    </dgm:pt>
    <dgm:pt modelId="{21B91B4A-F974-4B8B-B5CA-9E8C1D9848F5}">
      <dgm:prSet phldrT="[Text]" custT="1"/>
      <dgm:spPr>
        <a:solidFill>
          <a:srgbClr val="333399"/>
        </a:solidFill>
      </dgm:spPr>
      <dgm:t>
        <a:bodyPr/>
        <a:lstStyle/>
        <a:p>
          <a:pPr rtl="0"/>
          <a:r>
            <a:rPr lang="tr-TR" sz="1400" dirty="0" smtClean="0"/>
            <a:t>Planlama Süreci</a:t>
          </a:r>
          <a:endParaRPr lang="en-US" sz="1400" dirty="0"/>
        </a:p>
      </dgm:t>
    </dgm:pt>
    <dgm:pt modelId="{813E9FB3-E70F-453C-BC60-930F5003FD0F}" type="parTrans" cxnId="{E40F17D8-B921-4115-A886-1E73E7880EC7}">
      <dgm:prSet/>
      <dgm:spPr/>
      <dgm:t>
        <a:bodyPr/>
        <a:lstStyle/>
        <a:p>
          <a:endParaRPr lang="en-US" sz="2000"/>
        </a:p>
      </dgm:t>
    </dgm:pt>
    <dgm:pt modelId="{AD20ED42-91C9-4DD3-86B7-E6BC69CB51C7}" type="sibTrans" cxnId="{E40F17D8-B921-4115-A886-1E73E7880EC7}">
      <dgm:prSet/>
      <dgm:spPr/>
      <dgm:t>
        <a:bodyPr/>
        <a:lstStyle/>
        <a:p>
          <a:endParaRPr lang="en-US" sz="2000"/>
        </a:p>
      </dgm:t>
    </dgm:pt>
    <dgm:pt modelId="{359D9B1C-187C-4412-B642-6C1D34251DA2}">
      <dgm:prSet phldrT="[Text]" custT="1"/>
      <dgm:spPr/>
      <dgm:t>
        <a:bodyPr/>
        <a:lstStyle/>
        <a:p>
          <a:r>
            <a:rPr lang="tr-TR" sz="1400" dirty="0" smtClean="0"/>
            <a:t>Proje önerisinin hazırlanması</a:t>
          </a:r>
          <a:endParaRPr lang="en-US" sz="1400" dirty="0"/>
        </a:p>
      </dgm:t>
    </dgm:pt>
    <dgm:pt modelId="{314AD88C-20D4-471E-98B9-EBC0287E75A4}" type="parTrans" cxnId="{7ECFFA9B-01BD-44C6-9907-44D6AE37AE62}">
      <dgm:prSet/>
      <dgm:spPr/>
      <dgm:t>
        <a:bodyPr/>
        <a:lstStyle/>
        <a:p>
          <a:endParaRPr lang="en-US" sz="2000"/>
        </a:p>
      </dgm:t>
    </dgm:pt>
    <dgm:pt modelId="{F03C8CD2-A173-418A-9915-6870DB75BABF}" type="sibTrans" cxnId="{7ECFFA9B-01BD-44C6-9907-44D6AE37AE62}">
      <dgm:prSet/>
      <dgm:spPr/>
      <dgm:t>
        <a:bodyPr/>
        <a:lstStyle/>
        <a:p>
          <a:endParaRPr lang="en-US" sz="2000"/>
        </a:p>
      </dgm:t>
    </dgm:pt>
    <dgm:pt modelId="{C6FAB30E-B497-49C7-8A80-757F0027FA3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Uygulama Süreci</a:t>
          </a:r>
          <a:endParaRPr lang="en-US" sz="1400" dirty="0"/>
        </a:p>
      </dgm:t>
    </dgm:pt>
    <dgm:pt modelId="{2FA39670-9F99-403F-80FC-6417536B4622}" type="parTrans" cxnId="{F5C76485-C11E-4E95-AAD0-941300DADC7E}">
      <dgm:prSet/>
      <dgm:spPr/>
      <dgm:t>
        <a:bodyPr/>
        <a:lstStyle/>
        <a:p>
          <a:endParaRPr lang="en-US" sz="2000"/>
        </a:p>
      </dgm:t>
    </dgm:pt>
    <dgm:pt modelId="{7A5BDB45-5566-46F0-8251-91496219A034}" type="sibTrans" cxnId="{F5C76485-C11E-4E95-AAD0-941300DADC7E}">
      <dgm:prSet/>
      <dgm:spPr/>
      <dgm:t>
        <a:bodyPr/>
        <a:lstStyle/>
        <a:p>
          <a:endParaRPr lang="en-US" sz="2000"/>
        </a:p>
      </dgm:t>
    </dgm:pt>
    <dgm:pt modelId="{C76085C6-281F-4631-966B-2540E68C37D8}">
      <dgm:prSet phldrT="[Text]" custT="1"/>
      <dgm:spPr/>
      <dgm:t>
        <a:bodyPr/>
        <a:lstStyle/>
        <a:p>
          <a:r>
            <a:rPr lang="tr-TR" sz="1400" dirty="0" smtClean="0"/>
            <a:t>Uygulama sırasında verilerin toplanması</a:t>
          </a:r>
          <a:endParaRPr lang="en-US" sz="1400" dirty="0"/>
        </a:p>
      </dgm:t>
    </dgm:pt>
    <dgm:pt modelId="{DD1193C8-1AA8-47D7-AB3A-CD19F0635922}" type="parTrans" cxnId="{E7E0BFF7-101C-453C-88F0-451E61AF3367}">
      <dgm:prSet/>
      <dgm:spPr/>
      <dgm:t>
        <a:bodyPr/>
        <a:lstStyle/>
        <a:p>
          <a:endParaRPr lang="en-US" sz="2000"/>
        </a:p>
      </dgm:t>
    </dgm:pt>
    <dgm:pt modelId="{05A1F2DF-CA1A-4535-9E5C-BDF261BC9917}" type="sibTrans" cxnId="{E7E0BFF7-101C-453C-88F0-451E61AF3367}">
      <dgm:prSet/>
      <dgm:spPr/>
      <dgm:t>
        <a:bodyPr/>
        <a:lstStyle/>
        <a:p>
          <a:endParaRPr lang="en-US" sz="2000"/>
        </a:p>
      </dgm:t>
    </dgm:pt>
    <dgm:pt modelId="{C38D5133-04FB-484E-9C2F-11FE3D75E8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İzleme Süreci</a:t>
          </a:r>
          <a:endParaRPr lang="en-US" sz="1400" dirty="0"/>
        </a:p>
      </dgm:t>
    </dgm:pt>
    <dgm:pt modelId="{DBF37E55-2CBC-41FB-A877-4A63EFDB565D}" type="parTrans" cxnId="{5FD8B86C-4151-4996-A26A-CD8F0CD2EFE1}">
      <dgm:prSet/>
      <dgm:spPr/>
      <dgm:t>
        <a:bodyPr/>
        <a:lstStyle/>
        <a:p>
          <a:endParaRPr lang="en-US" sz="2000"/>
        </a:p>
      </dgm:t>
    </dgm:pt>
    <dgm:pt modelId="{83829501-EBAD-485B-8BC3-6DD3722F9390}" type="sibTrans" cxnId="{5FD8B86C-4151-4996-A26A-CD8F0CD2EFE1}">
      <dgm:prSet/>
      <dgm:spPr/>
      <dgm:t>
        <a:bodyPr/>
        <a:lstStyle/>
        <a:p>
          <a:endParaRPr lang="en-US" sz="2000"/>
        </a:p>
      </dgm:t>
    </dgm:pt>
    <dgm:pt modelId="{78CC2C55-B216-435A-BB65-899A863350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tr-TR" sz="1400" dirty="0" smtClean="0"/>
            <a:t>İyileştirme Süreci</a:t>
          </a:r>
          <a:endParaRPr lang="en-US" sz="1400" dirty="0"/>
        </a:p>
      </dgm:t>
    </dgm:pt>
    <dgm:pt modelId="{02336076-431A-4A38-B60B-0A62DC1D8961}" type="parTrans" cxnId="{CA44C590-524B-4C6D-972F-8FD03246D101}">
      <dgm:prSet/>
      <dgm:spPr/>
      <dgm:t>
        <a:bodyPr/>
        <a:lstStyle/>
        <a:p>
          <a:endParaRPr lang="en-US" sz="2000"/>
        </a:p>
      </dgm:t>
    </dgm:pt>
    <dgm:pt modelId="{FF89BCAD-6B74-4332-815D-A5C2D1DA111C}" type="sibTrans" cxnId="{CA44C590-524B-4C6D-972F-8FD03246D101}">
      <dgm:prSet/>
      <dgm:spPr/>
      <dgm:t>
        <a:bodyPr/>
        <a:lstStyle/>
        <a:p>
          <a:endParaRPr lang="en-US" sz="2000"/>
        </a:p>
      </dgm:t>
    </dgm:pt>
    <dgm:pt modelId="{A4AB1355-71FD-4A30-8045-7B2105ED0836}">
      <dgm:prSet phldrT="[Text]" custT="1"/>
      <dgm:spPr/>
      <dgm:t>
        <a:bodyPr/>
        <a:lstStyle/>
        <a:p>
          <a:r>
            <a:rPr lang="tr-TR" sz="1400" dirty="0" smtClean="0"/>
            <a:t>Fikrin oluşturulması</a:t>
          </a:r>
          <a:endParaRPr lang="en-US" sz="1400" dirty="0"/>
        </a:p>
      </dgm:t>
    </dgm:pt>
    <dgm:pt modelId="{632320D3-0A72-4EAF-946A-1FE135074A37}" type="sibTrans" cxnId="{0E15D2B4-E746-4A60-974A-6F977BB50B84}">
      <dgm:prSet/>
      <dgm:spPr/>
      <dgm:t>
        <a:bodyPr/>
        <a:lstStyle/>
        <a:p>
          <a:endParaRPr lang="en-US" sz="2000"/>
        </a:p>
      </dgm:t>
    </dgm:pt>
    <dgm:pt modelId="{183991B1-F095-4D4F-91DE-9474AA3292EC}" type="parTrans" cxnId="{0E15D2B4-E746-4A60-974A-6F977BB50B84}">
      <dgm:prSet/>
      <dgm:spPr/>
      <dgm:t>
        <a:bodyPr/>
        <a:lstStyle/>
        <a:p>
          <a:endParaRPr lang="en-US" sz="2000"/>
        </a:p>
      </dgm:t>
    </dgm:pt>
    <dgm:pt modelId="{83F13A1A-7955-47DE-BA09-C407DE3C4615}">
      <dgm:prSet custT="1"/>
      <dgm:spPr/>
      <dgm:t>
        <a:bodyPr/>
        <a:lstStyle/>
        <a:p>
          <a:r>
            <a:rPr lang="tr-TR" sz="1400" dirty="0" smtClean="0"/>
            <a:t>Projenin iş planına ve zamana uygun yürümesinin kontrolü</a:t>
          </a:r>
          <a:endParaRPr lang="en-US" sz="1400" dirty="0"/>
        </a:p>
      </dgm:t>
    </dgm:pt>
    <dgm:pt modelId="{22FB542E-A99A-4EFD-A0F0-D8FE2FF72D47}" type="parTrans" cxnId="{3E78BD83-403A-42A9-A251-E0654E3FFA35}">
      <dgm:prSet/>
      <dgm:spPr/>
      <dgm:t>
        <a:bodyPr/>
        <a:lstStyle/>
        <a:p>
          <a:endParaRPr lang="en-US"/>
        </a:p>
      </dgm:t>
    </dgm:pt>
    <dgm:pt modelId="{CF3F7A3B-7E7F-4B3B-A8E1-26CFCB9DFF43}" type="sibTrans" cxnId="{3E78BD83-403A-42A9-A251-E0654E3FFA35}">
      <dgm:prSet/>
      <dgm:spPr/>
      <dgm:t>
        <a:bodyPr/>
        <a:lstStyle/>
        <a:p>
          <a:endParaRPr lang="en-US"/>
        </a:p>
      </dgm:t>
    </dgm:pt>
    <dgm:pt modelId="{DF472973-CDD0-4B1B-894E-88D6814AEA5A}">
      <dgm:prSet custT="1"/>
      <dgm:spPr/>
      <dgm:t>
        <a:bodyPr/>
        <a:lstStyle/>
        <a:p>
          <a:r>
            <a:rPr lang="tr-TR" sz="1400" dirty="0" smtClean="0"/>
            <a:t>Kalitenin sağlandığının kanıtlanması (Kalite Güvencesi) </a:t>
          </a:r>
          <a:endParaRPr lang="en-US" sz="1400" dirty="0"/>
        </a:p>
      </dgm:t>
    </dgm:pt>
    <dgm:pt modelId="{295A224D-0CCB-4D36-BA4F-A3DEB3D56598}" type="parTrans" cxnId="{2CB95392-3FE8-4BEE-B442-9DEA75E5DCE4}">
      <dgm:prSet/>
      <dgm:spPr/>
      <dgm:t>
        <a:bodyPr/>
        <a:lstStyle/>
        <a:p>
          <a:endParaRPr lang="en-US"/>
        </a:p>
      </dgm:t>
    </dgm:pt>
    <dgm:pt modelId="{BAAABABB-5ABC-401A-8337-726A14BA1AC5}" type="sibTrans" cxnId="{2CB95392-3FE8-4BEE-B442-9DEA75E5DCE4}">
      <dgm:prSet/>
      <dgm:spPr/>
      <dgm:t>
        <a:bodyPr/>
        <a:lstStyle/>
        <a:p>
          <a:endParaRPr lang="en-US"/>
        </a:p>
      </dgm:t>
    </dgm:pt>
    <dgm:pt modelId="{414ACD6D-B0E4-445F-B2F9-3634A88BF9EC}">
      <dgm:prSet phldrT="[Text]" custT="1"/>
      <dgm:spPr/>
      <dgm:t>
        <a:bodyPr/>
        <a:lstStyle/>
        <a:p>
          <a:r>
            <a:rPr lang="tr-TR" sz="1400" dirty="0" smtClean="0"/>
            <a:t>Literatür taranması</a:t>
          </a:r>
          <a:endParaRPr lang="en-US" sz="1400" dirty="0"/>
        </a:p>
      </dgm:t>
    </dgm:pt>
    <dgm:pt modelId="{F3C584F2-A6BF-4CDB-B885-EBB204B11A4C}" type="parTrans" cxnId="{A86E517B-894A-49CA-85D0-4D5C34BC0DE7}">
      <dgm:prSet/>
      <dgm:spPr/>
      <dgm:t>
        <a:bodyPr/>
        <a:lstStyle/>
        <a:p>
          <a:endParaRPr lang="en-US"/>
        </a:p>
      </dgm:t>
    </dgm:pt>
    <dgm:pt modelId="{1F6B8392-63E9-408E-A500-E589FE15F368}" type="sibTrans" cxnId="{A86E517B-894A-49CA-85D0-4D5C34BC0DE7}">
      <dgm:prSet/>
      <dgm:spPr/>
      <dgm:t>
        <a:bodyPr/>
        <a:lstStyle/>
        <a:p>
          <a:endParaRPr lang="en-US"/>
        </a:p>
      </dgm:t>
    </dgm:pt>
    <dgm:pt modelId="{0CC7F738-A807-49B0-A223-C4DD8B156FE7}">
      <dgm:prSet phldrT="[Text]" custT="1"/>
      <dgm:spPr/>
      <dgm:t>
        <a:bodyPr/>
        <a:lstStyle/>
        <a:p>
          <a:endParaRPr lang="en-US" sz="1400" dirty="0"/>
        </a:p>
      </dgm:t>
    </dgm:pt>
    <dgm:pt modelId="{C09B5F54-0C6E-4729-A0D2-84844A19828A}" type="parTrans" cxnId="{43EC320D-78D1-4289-8D76-3CE81182C274}">
      <dgm:prSet/>
      <dgm:spPr/>
      <dgm:t>
        <a:bodyPr/>
        <a:lstStyle/>
        <a:p>
          <a:endParaRPr lang="en-US"/>
        </a:p>
      </dgm:t>
    </dgm:pt>
    <dgm:pt modelId="{6639B437-0911-45B4-B640-F64E764ED84B}" type="sibTrans" cxnId="{43EC320D-78D1-4289-8D76-3CE81182C274}">
      <dgm:prSet/>
      <dgm:spPr/>
      <dgm:t>
        <a:bodyPr/>
        <a:lstStyle/>
        <a:p>
          <a:endParaRPr lang="en-US"/>
        </a:p>
      </dgm:t>
    </dgm:pt>
    <dgm:pt modelId="{BF344C9E-4C34-4F5E-9A4E-B7AC2C63B54B}">
      <dgm:prSet phldrT="[Text]" custT="1"/>
      <dgm:spPr/>
      <dgm:t>
        <a:bodyPr/>
        <a:lstStyle/>
        <a:p>
          <a:r>
            <a:rPr lang="tr-TR" sz="1400" dirty="0" smtClean="0"/>
            <a:t>Proje önerisi kararı</a:t>
          </a:r>
          <a:endParaRPr lang="en-US" sz="1400" dirty="0"/>
        </a:p>
      </dgm:t>
    </dgm:pt>
    <dgm:pt modelId="{D2C7086E-3B0D-4927-BBFB-56CA1410D21F}" type="parTrans" cxnId="{FCBCE79B-75CF-4E33-90DA-F56A664DF9BD}">
      <dgm:prSet/>
      <dgm:spPr/>
      <dgm:t>
        <a:bodyPr/>
        <a:lstStyle/>
        <a:p>
          <a:endParaRPr lang="en-US"/>
        </a:p>
      </dgm:t>
    </dgm:pt>
    <dgm:pt modelId="{F58EAF87-EB4B-48AB-8F81-84099DECF2D0}" type="sibTrans" cxnId="{FCBCE79B-75CF-4E33-90DA-F56A664DF9BD}">
      <dgm:prSet/>
      <dgm:spPr/>
      <dgm:t>
        <a:bodyPr/>
        <a:lstStyle/>
        <a:p>
          <a:endParaRPr lang="en-US"/>
        </a:p>
      </dgm:t>
    </dgm:pt>
    <dgm:pt modelId="{326338B5-E695-495F-9526-5A3A3A7C2761}">
      <dgm:prSet phldrT="[Text]" custT="1"/>
      <dgm:spPr/>
      <dgm:t>
        <a:bodyPr/>
        <a:lstStyle/>
        <a:p>
          <a:r>
            <a:rPr lang="tr-TR" sz="1400" dirty="0" smtClean="0"/>
            <a:t>Bütçenin sağlanması</a:t>
          </a:r>
          <a:endParaRPr lang="en-US" sz="1400" dirty="0"/>
        </a:p>
      </dgm:t>
    </dgm:pt>
    <dgm:pt modelId="{7BBAB6B4-CB76-436B-BF79-A0E342992FDF}" type="parTrans" cxnId="{086B8CBA-5F54-41E9-AFD9-BB76E59E27F5}">
      <dgm:prSet/>
      <dgm:spPr/>
      <dgm:t>
        <a:bodyPr/>
        <a:lstStyle/>
        <a:p>
          <a:endParaRPr lang="en-US"/>
        </a:p>
      </dgm:t>
    </dgm:pt>
    <dgm:pt modelId="{017B98CF-BF07-4F84-BC13-C55506CD56E2}" type="sibTrans" cxnId="{086B8CBA-5F54-41E9-AFD9-BB76E59E27F5}">
      <dgm:prSet/>
      <dgm:spPr/>
      <dgm:t>
        <a:bodyPr/>
        <a:lstStyle/>
        <a:p>
          <a:endParaRPr lang="en-US"/>
        </a:p>
      </dgm:t>
    </dgm:pt>
    <dgm:pt modelId="{6C4F36B1-0D08-4DE3-9D4D-C2C5734CE0D0}">
      <dgm:prSet phldrT="[Text]" custT="1"/>
      <dgm:spPr/>
      <dgm:t>
        <a:bodyPr/>
        <a:lstStyle/>
        <a:p>
          <a:r>
            <a:rPr lang="tr-TR" sz="1400" dirty="0" smtClean="0"/>
            <a:t>Proje kalite yönetim sisteminin planlanması</a:t>
          </a:r>
          <a:endParaRPr lang="en-US" sz="1400" dirty="0"/>
        </a:p>
      </dgm:t>
    </dgm:pt>
    <dgm:pt modelId="{C5532604-5DDC-4388-AB2E-A74828559D07}" type="parTrans" cxnId="{6ACEF9B6-E434-4368-9E58-3E65C50DFCD0}">
      <dgm:prSet/>
      <dgm:spPr/>
      <dgm:t>
        <a:bodyPr/>
        <a:lstStyle/>
        <a:p>
          <a:endParaRPr lang="en-US"/>
        </a:p>
      </dgm:t>
    </dgm:pt>
    <dgm:pt modelId="{1A3C25E0-D387-4393-957A-12A65B5BB54B}" type="sibTrans" cxnId="{6ACEF9B6-E434-4368-9E58-3E65C50DFCD0}">
      <dgm:prSet/>
      <dgm:spPr/>
      <dgm:t>
        <a:bodyPr/>
        <a:lstStyle/>
        <a:p>
          <a:endParaRPr lang="en-US"/>
        </a:p>
      </dgm:t>
    </dgm:pt>
    <dgm:pt modelId="{C2A97471-B78F-45AF-8F19-F646807B3A2C}">
      <dgm:prSet phldrT="[Text]" custT="1"/>
      <dgm:spPr/>
      <dgm:t>
        <a:bodyPr/>
        <a:lstStyle/>
        <a:p>
          <a:r>
            <a:rPr lang="tr-TR" sz="1400" dirty="0" smtClean="0"/>
            <a:t>Sonuçlarından uygulamaların iyileştirilmesi</a:t>
          </a:r>
          <a:endParaRPr lang="en-US" sz="1400" dirty="0"/>
        </a:p>
      </dgm:t>
    </dgm:pt>
    <dgm:pt modelId="{42491B6E-2D3B-4A30-932A-B690D29BEDDA}" type="parTrans" cxnId="{CC863916-A1C9-4F5A-84D7-98A229E3434B}">
      <dgm:prSet/>
      <dgm:spPr/>
      <dgm:t>
        <a:bodyPr/>
        <a:lstStyle/>
        <a:p>
          <a:endParaRPr lang="en-US"/>
        </a:p>
      </dgm:t>
    </dgm:pt>
    <dgm:pt modelId="{57595B74-B5DF-49FB-BB62-1A64C0D16C83}" type="sibTrans" cxnId="{CC863916-A1C9-4F5A-84D7-98A229E3434B}">
      <dgm:prSet/>
      <dgm:spPr/>
      <dgm:t>
        <a:bodyPr/>
        <a:lstStyle/>
        <a:p>
          <a:endParaRPr lang="en-US"/>
        </a:p>
      </dgm:t>
    </dgm:pt>
    <dgm:pt modelId="{4A59CDC8-6C52-4579-9A13-742555DEDB02}" type="pres">
      <dgm:prSet presAssocID="{32502A1B-5603-4778-8192-84CDEECB49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D4D11-FE2C-424A-AC3B-D0A032322F62}" type="pres">
      <dgm:prSet presAssocID="{118A2751-5F97-4D67-8096-2B36AF81136F}" presName="composite" presStyleCnt="0"/>
      <dgm:spPr/>
    </dgm:pt>
    <dgm:pt modelId="{A6897E93-E33B-478F-BB0E-51835618003A}" type="pres">
      <dgm:prSet presAssocID="{118A2751-5F97-4D67-8096-2B36AF81136F}" presName="parTx" presStyleLbl="alignNode1" presStyleIdx="0" presStyleCnt="5" custLinFactNeighborX="-3480" custLinFactNeighborY="-3617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92F1D55A-908E-47A9-A979-97CA3F17799D}" type="pres">
      <dgm:prSet presAssocID="{118A2751-5F97-4D67-8096-2B36AF81136F}" presName="desTx" presStyleLbl="alignAccFollowNode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1B553-05F7-470D-952A-A8F663120304}" type="pres">
      <dgm:prSet presAssocID="{F716E2E4-98F7-4529-861C-4A5C8C269396}" presName="space" presStyleCnt="0"/>
      <dgm:spPr/>
    </dgm:pt>
    <dgm:pt modelId="{B67B05FB-9110-4D2D-AA93-1946284CE043}" type="pres">
      <dgm:prSet presAssocID="{21B91B4A-F974-4B8B-B5CA-9E8C1D9848F5}" presName="composite" presStyleCnt="0"/>
      <dgm:spPr/>
    </dgm:pt>
    <dgm:pt modelId="{3335CF31-EC10-45E3-8844-21FBB127EAE7}" type="pres">
      <dgm:prSet presAssocID="{21B91B4A-F974-4B8B-B5CA-9E8C1D9848F5}" presName="parTx" presStyleLbl="alignNode1" presStyleIdx="1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863C5C5A-6FED-48E5-ADC0-68CF07368C39}" type="pres">
      <dgm:prSet presAssocID="{21B91B4A-F974-4B8B-B5CA-9E8C1D9848F5}" presName="desTx" presStyleLbl="alignAccFollowNode1" presStyleIdx="1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CF739-32BC-404E-A436-9DFB7BD9341D}" type="pres">
      <dgm:prSet presAssocID="{AD20ED42-91C9-4DD3-86B7-E6BC69CB51C7}" presName="space" presStyleCnt="0"/>
      <dgm:spPr/>
    </dgm:pt>
    <dgm:pt modelId="{DA5621F6-8C21-49D1-9D89-9529E4EFEE6E}" type="pres">
      <dgm:prSet presAssocID="{C6FAB30E-B497-49C7-8A80-757F0027FA32}" presName="composite" presStyleCnt="0"/>
      <dgm:spPr/>
    </dgm:pt>
    <dgm:pt modelId="{DF89113A-73A9-4FB9-84E9-A3102A4DFD52}" type="pres">
      <dgm:prSet presAssocID="{C6FAB30E-B497-49C7-8A80-757F0027FA32}" presName="parTx" presStyleLbl="alignNode1" presStyleIdx="2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46F145F-F1A7-44D8-BB63-F6CAEBF8BF3E}" type="pres">
      <dgm:prSet presAssocID="{C6FAB30E-B497-49C7-8A80-757F0027FA32}" presName="desTx" presStyleLbl="alignAccFollowNode1" presStyleIdx="2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AA955-4CAA-47C4-BCCE-8AD7C5C6A0D6}" type="pres">
      <dgm:prSet presAssocID="{7A5BDB45-5566-46F0-8251-91496219A034}" presName="space" presStyleCnt="0"/>
      <dgm:spPr/>
    </dgm:pt>
    <dgm:pt modelId="{1D4B7B80-72D4-423B-A94A-F3F592847C56}" type="pres">
      <dgm:prSet presAssocID="{C38D5133-04FB-484E-9C2F-11FE3D75E8AB}" presName="composite" presStyleCnt="0"/>
      <dgm:spPr/>
    </dgm:pt>
    <dgm:pt modelId="{790C04BB-BE51-4C10-A22D-2B691A7087C7}" type="pres">
      <dgm:prSet presAssocID="{C38D5133-04FB-484E-9C2F-11FE3D75E8AB}" presName="parTx" presStyleLbl="alignNode1" presStyleIdx="3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93CD10-AB49-4273-86BB-B87C9A3A152F}" type="pres">
      <dgm:prSet presAssocID="{C38D5133-04FB-484E-9C2F-11FE3D75E8AB}" presName="desTx" presStyleLbl="alignAccFollowNode1" presStyleIdx="3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813E8-2D2F-4FEB-A35F-2EDE8F91AEE7}" type="pres">
      <dgm:prSet presAssocID="{83829501-EBAD-485B-8BC3-6DD3722F9390}" presName="space" presStyleCnt="0"/>
      <dgm:spPr/>
    </dgm:pt>
    <dgm:pt modelId="{867F4077-5AF3-497F-AE62-53AA8AD9360C}" type="pres">
      <dgm:prSet presAssocID="{78CC2C55-B216-435A-BB65-899A86335007}" presName="composite" presStyleCnt="0"/>
      <dgm:spPr/>
    </dgm:pt>
    <dgm:pt modelId="{D65CAA00-D1D4-441B-A126-AEDE377422C2}" type="pres">
      <dgm:prSet presAssocID="{78CC2C55-B216-435A-BB65-899A86335007}" presName="parTx" presStyleLbl="alignNode1" presStyleIdx="4" presStyleCnt="5" custLinFactNeighborX="-1160" custLinFactNeighborY="-1989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B3CCDF1-2361-4909-B2D0-C8B89B8200FD}" type="pres">
      <dgm:prSet presAssocID="{78CC2C55-B216-435A-BB65-899A86335007}" presName="desTx" presStyleLbl="alignAccFollowNode1" presStyleIdx="4" presStyleCnt="5" custScaleY="100000" custLinFactNeighborX="-2088" custLinFactNeighborY="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8BD83-403A-42A9-A251-E0654E3FFA35}" srcId="{C38D5133-04FB-484E-9C2F-11FE3D75E8AB}" destId="{83F13A1A-7955-47DE-BA09-C407DE3C4615}" srcOrd="0" destOrd="0" parTransId="{22FB542E-A99A-4EFD-A0F0-D8FE2FF72D47}" sibTransId="{CF3F7A3B-7E7F-4B3B-A8E1-26CFCB9DFF43}"/>
    <dgm:cxn modelId="{5643FDC1-266C-4702-9B9F-BE129D075441}" type="presOf" srcId="{78CC2C55-B216-435A-BB65-899A86335007}" destId="{D65CAA00-D1D4-441B-A126-AEDE377422C2}" srcOrd="0" destOrd="0" presId="urn:microsoft.com/office/officeart/2005/8/layout/hList1"/>
    <dgm:cxn modelId="{0E15D2B4-E746-4A60-974A-6F977BB50B84}" srcId="{118A2751-5F97-4D67-8096-2B36AF81136F}" destId="{A4AB1355-71FD-4A30-8045-7B2105ED0836}" srcOrd="0" destOrd="0" parTransId="{183991B1-F095-4D4F-91DE-9474AA3292EC}" sibTransId="{632320D3-0A72-4EAF-946A-1FE135074A37}"/>
    <dgm:cxn modelId="{4E9010FE-FC7D-4869-AF1E-F8112096BED4}" type="presOf" srcId="{359D9B1C-187C-4412-B642-6C1D34251DA2}" destId="{863C5C5A-6FED-48E5-ADC0-68CF07368C39}" srcOrd="0" destOrd="0" presId="urn:microsoft.com/office/officeart/2005/8/layout/hList1"/>
    <dgm:cxn modelId="{2CB95392-3FE8-4BEE-B442-9DEA75E5DCE4}" srcId="{78CC2C55-B216-435A-BB65-899A86335007}" destId="{DF472973-CDD0-4B1B-894E-88D6814AEA5A}" srcOrd="0" destOrd="0" parTransId="{295A224D-0CCB-4D36-BA4F-A3DEB3D56598}" sibTransId="{BAAABABB-5ABC-401A-8337-726A14BA1AC5}"/>
    <dgm:cxn modelId="{2E7069E6-6AF4-42D9-A014-A701C2CA5265}" type="presOf" srcId="{32502A1B-5603-4778-8192-84CDEECB49D2}" destId="{4A59CDC8-6C52-4579-9A13-742555DEDB02}" srcOrd="0" destOrd="0" presId="urn:microsoft.com/office/officeart/2005/8/layout/hList1"/>
    <dgm:cxn modelId="{CC863916-A1C9-4F5A-84D7-98A229E3434B}" srcId="{C6FAB30E-B497-49C7-8A80-757F0027FA32}" destId="{C2A97471-B78F-45AF-8F19-F646807B3A2C}" srcOrd="1" destOrd="0" parTransId="{42491B6E-2D3B-4A30-932A-B690D29BEDDA}" sibTransId="{57595B74-B5DF-49FB-BB62-1A64C0D16C83}"/>
    <dgm:cxn modelId="{43EC320D-78D1-4289-8D76-3CE81182C274}" srcId="{118A2751-5F97-4D67-8096-2B36AF81136F}" destId="{0CC7F738-A807-49B0-A223-C4DD8B156FE7}" srcOrd="3" destOrd="0" parTransId="{C09B5F54-0C6E-4729-A0D2-84844A19828A}" sibTransId="{6639B437-0911-45B4-B640-F64E764ED84B}"/>
    <dgm:cxn modelId="{A623ED70-63FF-4A51-BD60-29D609B3B9A4}" type="presOf" srcId="{BF344C9E-4C34-4F5E-9A4E-B7AC2C63B54B}" destId="{92F1D55A-908E-47A9-A979-97CA3F17799D}" srcOrd="0" destOrd="2" presId="urn:microsoft.com/office/officeart/2005/8/layout/hList1"/>
    <dgm:cxn modelId="{CA44C590-524B-4C6D-972F-8FD03246D101}" srcId="{32502A1B-5603-4778-8192-84CDEECB49D2}" destId="{78CC2C55-B216-435A-BB65-899A86335007}" srcOrd="4" destOrd="0" parTransId="{02336076-431A-4A38-B60B-0A62DC1D8961}" sibTransId="{FF89BCAD-6B74-4332-815D-A5C2D1DA111C}"/>
    <dgm:cxn modelId="{48474692-EECF-410F-8D2F-E02B63603058}" type="presOf" srcId="{C38D5133-04FB-484E-9C2F-11FE3D75E8AB}" destId="{790C04BB-BE51-4C10-A22D-2B691A7087C7}" srcOrd="0" destOrd="0" presId="urn:microsoft.com/office/officeart/2005/8/layout/hList1"/>
    <dgm:cxn modelId="{7ECFFA9B-01BD-44C6-9907-44D6AE37AE62}" srcId="{21B91B4A-F974-4B8B-B5CA-9E8C1D9848F5}" destId="{359D9B1C-187C-4412-B642-6C1D34251DA2}" srcOrd="0" destOrd="0" parTransId="{314AD88C-20D4-471E-98B9-EBC0287E75A4}" sibTransId="{F03C8CD2-A173-418A-9915-6870DB75BABF}"/>
    <dgm:cxn modelId="{8A42D228-C622-4255-9569-C3E1EC26CBCB}" type="presOf" srcId="{C6FAB30E-B497-49C7-8A80-757F0027FA32}" destId="{DF89113A-73A9-4FB9-84E9-A3102A4DFD52}" srcOrd="0" destOrd="0" presId="urn:microsoft.com/office/officeart/2005/8/layout/hList1"/>
    <dgm:cxn modelId="{A803B326-8ACC-4BE5-AB05-759033C3AC0D}" type="presOf" srcId="{21B91B4A-F974-4B8B-B5CA-9E8C1D9848F5}" destId="{3335CF31-EC10-45E3-8844-21FBB127EAE7}" srcOrd="0" destOrd="0" presId="urn:microsoft.com/office/officeart/2005/8/layout/hList1"/>
    <dgm:cxn modelId="{E7E0BFF7-101C-453C-88F0-451E61AF3367}" srcId="{C6FAB30E-B497-49C7-8A80-757F0027FA32}" destId="{C76085C6-281F-4631-966B-2540E68C37D8}" srcOrd="0" destOrd="0" parTransId="{DD1193C8-1AA8-47D7-AB3A-CD19F0635922}" sibTransId="{05A1F2DF-CA1A-4535-9E5C-BDF261BC9917}"/>
    <dgm:cxn modelId="{D3D0C4FB-3B4D-4468-9C9C-883EFF71303A}" type="presOf" srcId="{C76085C6-281F-4631-966B-2540E68C37D8}" destId="{646F145F-F1A7-44D8-BB63-F6CAEBF8BF3E}" srcOrd="0" destOrd="0" presId="urn:microsoft.com/office/officeart/2005/8/layout/hList1"/>
    <dgm:cxn modelId="{589D150C-1AB8-479D-89AF-00F89D85508E}" type="presOf" srcId="{118A2751-5F97-4D67-8096-2B36AF81136F}" destId="{A6897E93-E33B-478F-BB0E-51835618003A}" srcOrd="0" destOrd="0" presId="urn:microsoft.com/office/officeart/2005/8/layout/hList1"/>
    <dgm:cxn modelId="{086B8CBA-5F54-41E9-AFD9-BB76E59E27F5}" srcId="{21B91B4A-F974-4B8B-B5CA-9E8C1D9848F5}" destId="{326338B5-E695-495F-9526-5A3A3A7C2761}" srcOrd="2" destOrd="0" parTransId="{7BBAB6B4-CB76-436B-BF79-A0E342992FDF}" sibTransId="{017B98CF-BF07-4F84-BC13-C55506CD56E2}"/>
    <dgm:cxn modelId="{15C8C2F0-CF13-49CC-94C2-A4DB70BBA441}" type="presOf" srcId="{326338B5-E695-495F-9526-5A3A3A7C2761}" destId="{863C5C5A-6FED-48E5-ADC0-68CF07368C39}" srcOrd="0" destOrd="2" presId="urn:microsoft.com/office/officeart/2005/8/layout/hList1"/>
    <dgm:cxn modelId="{75E1A993-29F7-4C5C-980B-987198C9B9E2}" type="presOf" srcId="{DF472973-CDD0-4B1B-894E-88D6814AEA5A}" destId="{7B3CCDF1-2361-4909-B2D0-C8B89B8200FD}" srcOrd="0" destOrd="0" presId="urn:microsoft.com/office/officeart/2005/8/layout/hList1"/>
    <dgm:cxn modelId="{67BA757A-4C7C-4310-AAB1-855D28361BEB}" type="presOf" srcId="{0CC7F738-A807-49B0-A223-C4DD8B156FE7}" destId="{92F1D55A-908E-47A9-A979-97CA3F17799D}" srcOrd="0" destOrd="3" presId="urn:microsoft.com/office/officeart/2005/8/layout/hList1"/>
    <dgm:cxn modelId="{C23DF28C-48C6-4B9D-A8A5-2A0881A8B292}" type="presOf" srcId="{C2A97471-B78F-45AF-8F19-F646807B3A2C}" destId="{646F145F-F1A7-44D8-BB63-F6CAEBF8BF3E}" srcOrd="0" destOrd="1" presId="urn:microsoft.com/office/officeart/2005/8/layout/hList1"/>
    <dgm:cxn modelId="{6ACEF9B6-E434-4368-9E58-3E65C50DFCD0}" srcId="{21B91B4A-F974-4B8B-B5CA-9E8C1D9848F5}" destId="{6C4F36B1-0D08-4DE3-9D4D-C2C5734CE0D0}" srcOrd="1" destOrd="0" parTransId="{C5532604-5DDC-4388-AB2E-A74828559D07}" sibTransId="{1A3C25E0-D387-4393-957A-12A65B5BB54B}"/>
    <dgm:cxn modelId="{A86E517B-894A-49CA-85D0-4D5C34BC0DE7}" srcId="{118A2751-5F97-4D67-8096-2B36AF81136F}" destId="{414ACD6D-B0E4-445F-B2F9-3634A88BF9EC}" srcOrd="1" destOrd="0" parTransId="{F3C584F2-A6BF-4CDB-B885-EBB204B11A4C}" sibTransId="{1F6B8392-63E9-408E-A500-E589FE15F368}"/>
    <dgm:cxn modelId="{D9566382-1110-488E-AC7A-A03BEE745995}" type="presOf" srcId="{414ACD6D-B0E4-445F-B2F9-3634A88BF9EC}" destId="{92F1D55A-908E-47A9-A979-97CA3F17799D}" srcOrd="0" destOrd="1" presId="urn:microsoft.com/office/officeart/2005/8/layout/hList1"/>
    <dgm:cxn modelId="{5FD8B86C-4151-4996-A26A-CD8F0CD2EFE1}" srcId="{32502A1B-5603-4778-8192-84CDEECB49D2}" destId="{C38D5133-04FB-484E-9C2F-11FE3D75E8AB}" srcOrd="3" destOrd="0" parTransId="{DBF37E55-2CBC-41FB-A877-4A63EFDB565D}" sibTransId="{83829501-EBAD-485B-8BC3-6DD3722F9390}"/>
    <dgm:cxn modelId="{BE15A0C0-0DA4-4D8C-B973-1EBABE68A099}" type="presOf" srcId="{6C4F36B1-0D08-4DE3-9D4D-C2C5734CE0D0}" destId="{863C5C5A-6FED-48E5-ADC0-68CF07368C39}" srcOrd="0" destOrd="1" presId="urn:microsoft.com/office/officeart/2005/8/layout/hList1"/>
    <dgm:cxn modelId="{AD4BE382-4C22-45F1-B3B8-459144FE91FA}" srcId="{32502A1B-5603-4778-8192-84CDEECB49D2}" destId="{118A2751-5F97-4D67-8096-2B36AF81136F}" srcOrd="0" destOrd="0" parTransId="{5EAD1C3C-930D-4E23-B4ED-7EDC5382A2DC}" sibTransId="{F716E2E4-98F7-4529-861C-4A5C8C269396}"/>
    <dgm:cxn modelId="{E40F17D8-B921-4115-A886-1E73E7880EC7}" srcId="{32502A1B-5603-4778-8192-84CDEECB49D2}" destId="{21B91B4A-F974-4B8B-B5CA-9E8C1D9848F5}" srcOrd="1" destOrd="0" parTransId="{813E9FB3-E70F-453C-BC60-930F5003FD0F}" sibTransId="{AD20ED42-91C9-4DD3-86B7-E6BC69CB51C7}"/>
    <dgm:cxn modelId="{FAAFFD49-047A-4306-8264-5F845F5272BB}" type="presOf" srcId="{A4AB1355-71FD-4A30-8045-7B2105ED0836}" destId="{92F1D55A-908E-47A9-A979-97CA3F17799D}" srcOrd="0" destOrd="0" presId="urn:microsoft.com/office/officeart/2005/8/layout/hList1"/>
    <dgm:cxn modelId="{FCBCE79B-75CF-4E33-90DA-F56A664DF9BD}" srcId="{118A2751-5F97-4D67-8096-2B36AF81136F}" destId="{BF344C9E-4C34-4F5E-9A4E-B7AC2C63B54B}" srcOrd="2" destOrd="0" parTransId="{D2C7086E-3B0D-4927-BBFB-56CA1410D21F}" sibTransId="{F58EAF87-EB4B-48AB-8F81-84099DECF2D0}"/>
    <dgm:cxn modelId="{16CE0369-5A44-4C37-A05D-8E19E7F2B578}" type="presOf" srcId="{83F13A1A-7955-47DE-BA09-C407DE3C4615}" destId="{CB93CD10-AB49-4273-86BB-B87C9A3A152F}" srcOrd="0" destOrd="0" presId="urn:microsoft.com/office/officeart/2005/8/layout/hList1"/>
    <dgm:cxn modelId="{F5C76485-C11E-4E95-AAD0-941300DADC7E}" srcId="{32502A1B-5603-4778-8192-84CDEECB49D2}" destId="{C6FAB30E-B497-49C7-8A80-757F0027FA32}" srcOrd="2" destOrd="0" parTransId="{2FA39670-9F99-403F-80FC-6417536B4622}" sibTransId="{7A5BDB45-5566-46F0-8251-91496219A034}"/>
    <dgm:cxn modelId="{C89C17FA-EC43-4986-8DF1-791A62A5DBB1}" type="presParOf" srcId="{4A59CDC8-6C52-4579-9A13-742555DEDB02}" destId="{2ADD4D11-FE2C-424A-AC3B-D0A032322F62}" srcOrd="0" destOrd="0" presId="urn:microsoft.com/office/officeart/2005/8/layout/hList1"/>
    <dgm:cxn modelId="{2E3F91D9-B0A1-47EA-81FE-C92D771203EB}" type="presParOf" srcId="{2ADD4D11-FE2C-424A-AC3B-D0A032322F62}" destId="{A6897E93-E33B-478F-BB0E-51835618003A}" srcOrd="0" destOrd="0" presId="urn:microsoft.com/office/officeart/2005/8/layout/hList1"/>
    <dgm:cxn modelId="{15D628AD-BEC2-4369-9862-86D167D8BC70}" type="presParOf" srcId="{2ADD4D11-FE2C-424A-AC3B-D0A032322F62}" destId="{92F1D55A-908E-47A9-A979-97CA3F17799D}" srcOrd="1" destOrd="0" presId="urn:microsoft.com/office/officeart/2005/8/layout/hList1"/>
    <dgm:cxn modelId="{10FF9D26-167C-4C79-928C-B0F33D216117}" type="presParOf" srcId="{4A59CDC8-6C52-4579-9A13-742555DEDB02}" destId="{2071B553-05F7-470D-952A-A8F663120304}" srcOrd="1" destOrd="0" presId="urn:microsoft.com/office/officeart/2005/8/layout/hList1"/>
    <dgm:cxn modelId="{5135CC7B-2A35-4D97-9C6E-22AFA0083EE9}" type="presParOf" srcId="{4A59CDC8-6C52-4579-9A13-742555DEDB02}" destId="{B67B05FB-9110-4D2D-AA93-1946284CE043}" srcOrd="2" destOrd="0" presId="urn:microsoft.com/office/officeart/2005/8/layout/hList1"/>
    <dgm:cxn modelId="{51D6DC62-9724-4AE4-B641-051FCA1AE1AC}" type="presParOf" srcId="{B67B05FB-9110-4D2D-AA93-1946284CE043}" destId="{3335CF31-EC10-45E3-8844-21FBB127EAE7}" srcOrd="0" destOrd="0" presId="urn:microsoft.com/office/officeart/2005/8/layout/hList1"/>
    <dgm:cxn modelId="{43BFE4BF-1F96-49B4-9154-5F1F46F42EDF}" type="presParOf" srcId="{B67B05FB-9110-4D2D-AA93-1946284CE043}" destId="{863C5C5A-6FED-48E5-ADC0-68CF07368C39}" srcOrd="1" destOrd="0" presId="urn:microsoft.com/office/officeart/2005/8/layout/hList1"/>
    <dgm:cxn modelId="{7710B4E8-3DEC-4461-9181-6DA7EF80CEF3}" type="presParOf" srcId="{4A59CDC8-6C52-4579-9A13-742555DEDB02}" destId="{0D8CF739-32BC-404E-A436-9DFB7BD9341D}" srcOrd="3" destOrd="0" presId="urn:microsoft.com/office/officeart/2005/8/layout/hList1"/>
    <dgm:cxn modelId="{22E90C91-E32E-4DA7-B5CC-A4B7C8EB6098}" type="presParOf" srcId="{4A59CDC8-6C52-4579-9A13-742555DEDB02}" destId="{DA5621F6-8C21-49D1-9D89-9529E4EFEE6E}" srcOrd="4" destOrd="0" presId="urn:microsoft.com/office/officeart/2005/8/layout/hList1"/>
    <dgm:cxn modelId="{5E610131-8140-461B-9D3C-48AF623EF4FA}" type="presParOf" srcId="{DA5621F6-8C21-49D1-9D89-9529E4EFEE6E}" destId="{DF89113A-73A9-4FB9-84E9-A3102A4DFD52}" srcOrd="0" destOrd="0" presId="urn:microsoft.com/office/officeart/2005/8/layout/hList1"/>
    <dgm:cxn modelId="{85D5B45C-3EF4-4232-9A80-E376CA5077DF}" type="presParOf" srcId="{DA5621F6-8C21-49D1-9D89-9529E4EFEE6E}" destId="{646F145F-F1A7-44D8-BB63-F6CAEBF8BF3E}" srcOrd="1" destOrd="0" presId="urn:microsoft.com/office/officeart/2005/8/layout/hList1"/>
    <dgm:cxn modelId="{A47B6A42-31C7-4C71-9435-C1506709614C}" type="presParOf" srcId="{4A59CDC8-6C52-4579-9A13-742555DEDB02}" destId="{516AA955-4CAA-47C4-BCCE-8AD7C5C6A0D6}" srcOrd="5" destOrd="0" presId="urn:microsoft.com/office/officeart/2005/8/layout/hList1"/>
    <dgm:cxn modelId="{ACD32BF8-5CA9-4A8F-AB4F-9C2A2229ED58}" type="presParOf" srcId="{4A59CDC8-6C52-4579-9A13-742555DEDB02}" destId="{1D4B7B80-72D4-423B-A94A-F3F592847C56}" srcOrd="6" destOrd="0" presId="urn:microsoft.com/office/officeart/2005/8/layout/hList1"/>
    <dgm:cxn modelId="{FF6B6FA4-6AB9-427E-AAE7-8CC703C0B5B8}" type="presParOf" srcId="{1D4B7B80-72D4-423B-A94A-F3F592847C56}" destId="{790C04BB-BE51-4C10-A22D-2B691A7087C7}" srcOrd="0" destOrd="0" presId="urn:microsoft.com/office/officeart/2005/8/layout/hList1"/>
    <dgm:cxn modelId="{86A5AC43-8262-45B0-9451-EC56E64CFF26}" type="presParOf" srcId="{1D4B7B80-72D4-423B-A94A-F3F592847C56}" destId="{CB93CD10-AB49-4273-86BB-B87C9A3A152F}" srcOrd="1" destOrd="0" presId="urn:microsoft.com/office/officeart/2005/8/layout/hList1"/>
    <dgm:cxn modelId="{CA728EDE-AE9B-4402-8EA2-B57D1E2E898E}" type="presParOf" srcId="{4A59CDC8-6C52-4579-9A13-742555DEDB02}" destId="{64C813E8-2D2F-4FEB-A35F-2EDE8F91AEE7}" srcOrd="7" destOrd="0" presId="urn:microsoft.com/office/officeart/2005/8/layout/hList1"/>
    <dgm:cxn modelId="{A3544071-D0D9-4FB2-A837-7382E81678A4}" type="presParOf" srcId="{4A59CDC8-6C52-4579-9A13-742555DEDB02}" destId="{867F4077-5AF3-497F-AE62-53AA8AD9360C}" srcOrd="8" destOrd="0" presId="urn:microsoft.com/office/officeart/2005/8/layout/hList1"/>
    <dgm:cxn modelId="{765F417B-23B3-4384-BACB-01A3123D6DE3}" type="presParOf" srcId="{867F4077-5AF3-497F-AE62-53AA8AD9360C}" destId="{D65CAA00-D1D4-441B-A126-AEDE377422C2}" srcOrd="0" destOrd="0" presId="urn:microsoft.com/office/officeart/2005/8/layout/hList1"/>
    <dgm:cxn modelId="{C4D9754B-40BB-4E41-BF00-A68D068B43FB}" type="presParOf" srcId="{867F4077-5AF3-497F-AE62-53AA8AD9360C}" destId="{7B3CCDF1-2361-4909-B2D0-C8B89B8200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51081" y="419046"/>
          <a:ext cx="1634111" cy="5377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İhtiyaçlar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319935" y="419046"/>
        <a:ext cx="1096404" cy="537707"/>
      </dsp:txXfrm>
    </dsp:sp>
    <dsp:sp modelId="{0A392B87-AE7F-4BBB-8426-F182698D0DED}">
      <dsp:nvSpPr>
        <dsp:cNvPr id="0" name=""/>
        <dsp:cNvSpPr/>
      </dsp:nvSpPr>
      <dsp:spPr>
        <a:xfrm>
          <a:off x="1504117" y="450519"/>
          <a:ext cx="1634111" cy="5377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tasarlanır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72971" y="450519"/>
        <a:ext cx="1096404" cy="537707"/>
      </dsp:txXfrm>
    </dsp:sp>
    <dsp:sp modelId="{B54F4E42-830B-4E29-A922-8E2E829F2255}">
      <dsp:nvSpPr>
        <dsp:cNvPr id="0" name=""/>
        <dsp:cNvSpPr/>
      </dsp:nvSpPr>
      <dsp:spPr>
        <a:xfrm>
          <a:off x="2983878" y="449761"/>
          <a:ext cx="1634111" cy="5377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Öğrenme deneyimleri paylaşılır</a:t>
          </a:r>
        </a:p>
      </dsp:txBody>
      <dsp:txXfrm>
        <a:off x="3252732" y="449761"/>
        <a:ext cx="1096404" cy="537707"/>
      </dsp:txXfrm>
    </dsp:sp>
    <dsp:sp modelId="{A050CB54-2AA3-4C69-93CC-31F729B157B0}">
      <dsp:nvSpPr>
        <dsp:cNvPr id="0" name=""/>
        <dsp:cNvSpPr/>
      </dsp:nvSpPr>
      <dsp:spPr>
        <a:xfrm>
          <a:off x="4454578" y="449761"/>
          <a:ext cx="1634111" cy="5377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Öğrencilerin gelişmesi sağlanır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23432" y="449761"/>
        <a:ext cx="1096404" cy="537707"/>
      </dsp:txXfrm>
    </dsp:sp>
    <dsp:sp modelId="{18DD3EE4-4192-4B01-A11E-3CB6C2A9B1CB}">
      <dsp:nvSpPr>
        <dsp:cNvPr id="0" name=""/>
        <dsp:cNvSpPr/>
      </dsp:nvSpPr>
      <dsp:spPr>
        <a:xfrm>
          <a:off x="5886472" y="456095"/>
          <a:ext cx="1634111" cy="53770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Programın sonlandığı kanıtlanır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6155326" y="456095"/>
        <a:ext cx="1096404" cy="537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3"/>
          <a:ext cx="1642858" cy="47125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78330" y="504053"/>
        <a:ext cx="1171608" cy="471250"/>
      </dsp:txXfrm>
    </dsp:sp>
    <dsp:sp modelId="{0A392B87-AE7F-4BBB-8426-F182698D0DED}">
      <dsp:nvSpPr>
        <dsp:cNvPr id="0" name=""/>
        <dsp:cNvSpPr/>
      </dsp:nvSpPr>
      <dsp:spPr>
        <a:xfrm>
          <a:off x="1521277" y="535504"/>
          <a:ext cx="1642858" cy="47125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56902" y="535504"/>
        <a:ext cx="1171608" cy="471250"/>
      </dsp:txXfrm>
    </dsp:sp>
    <dsp:sp modelId="{B54F4E42-830B-4E29-A922-8E2E829F2255}">
      <dsp:nvSpPr>
        <dsp:cNvPr id="0" name=""/>
        <dsp:cNvSpPr/>
      </dsp:nvSpPr>
      <dsp:spPr>
        <a:xfrm>
          <a:off x="2999850" y="535504"/>
          <a:ext cx="1642858" cy="47125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235475" y="535504"/>
        <a:ext cx="1171608" cy="471250"/>
      </dsp:txXfrm>
    </dsp:sp>
    <dsp:sp modelId="{A050CB54-2AA3-4C69-93CC-31F729B157B0}">
      <dsp:nvSpPr>
        <dsp:cNvPr id="0" name=""/>
        <dsp:cNvSpPr/>
      </dsp:nvSpPr>
      <dsp:spPr>
        <a:xfrm>
          <a:off x="4478422" y="535504"/>
          <a:ext cx="1642858" cy="47125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714047" y="535504"/>
        <a:ext cx="1171608" cy="471250"/>
      </dsp:txXfrm>
    </dsp:sp>
    <dsp:sp modelId="{37C08375-7917-4746-97FB-4B6E13D2E4C0}">
      <dsp:nvSpPr>
        <dsp:cNvPr id="0" name=""/>
        <dsp:cNvSpPr/>
      </dsp:nvSpPr>
      <dsp:spPr>
        <a:xfrm>
          <a:off x="5916135" y="535504"/>
          <a:ext cx="1642858" cy="47125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51760" y="535504"/>
        <a:ext cx="1171608" cy="471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504056"/>
          <a:ext cx="1642858" cy="40623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planı  yaratılır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45821" y="504056"/>
        <a:ext cx="1236626" cy="406232"/>
      </dsp:txXfrm>
    </dsp:sp>
    <dsp:sp modelId="{0A392B87-AE7F-4BBB-8426-F182698D0DED}">
      <dsp:nvSpPr>
        <dsp:cNvPr id="0" name=""/>
        <dsp:cNvSpPr/>
      </dsp:nvSpPr>
      <dsp:spPr>
        <a:xfrm>
          <a:off x="1521277" y="535507"/>
          <a:ext cx="1642858" cy="40623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fonu sağlanır 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24393" y="535507"/>
        <a:ext cx="1236626" cy="406232"/>
      </dsp:txXfrm>
    </dsp:sp>
    <dsp:sp modelId="{B54F4E42-830B-4E29-A922-8E2E829F2255}">
      <dsp:nvSpPr>
        <dsp:cNvPr id="0" name=""/>
        <dsp:cNvSpPr/>
      </dsp:nvSpPr>
      <dsp:spPr>
        <a:xfrm>
          <a:off x="2999850" y="535507"/>
          <a:ext cx="1642858" cy="40623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Program veya proje tasarlanır</a:t>
          </a:r>
        </a:p>
      </dsp:txBody>
      <dsp:txXfrm>
        <a:off x="3202966" y="535507"/>
        <a:ext cx="1236626" cy="406232"/>
      </dsp:txXfrm>
    </dsp:sp>
    <dsp:sp modelId="{A050CB54-2AA3-4C69-93CC-31F729B157B0}">
      <dsp:nvSpPr>
        <dsp:cNvPr id="0" name=""/>
        <dsp:cNvSpPr/>
      </dsp:nvSpPr>
      <dsp:spPr>
        <a:xfrm>
          <a:off x="4478422" y="535507"/>
          <a:ext cx="1642858" cy="40623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Araştırma yapılır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81538" y="535507"/>
        <a:ext cx="1236626" cy="406232"/>
      </dsp:txXfrm>
    </dsp:sp>
    <dsp:sp modelId="{37C08375-7917-4746-97FB-4B6E13D2E4C0}">
      <dsp:nvSpPr>
        <dsp:cNvPr id="0" name=""/>
        <dsp:cNvSpPr/>
      </dsp:nvSpPr>
      <dsp:spPr>
        <a:xfrm>
          <a:off x="5916135" y="535507"/>
          <a:ext cx="1642858" cy="40623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Sonuçları yayılır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9251" y="535507"/>
        <a:ext cx="1236626" cy="406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469862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469862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501313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501313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501313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501313"/>
        <a:ext cx="1202980" cy="439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0" y="469862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belirlenir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19939" y="469862"/>
        <a:ext cx="1202980" cy="439878"/>
      </dsp:txXfrm>
    </dsp:sp>
    <dsp:sp modelId="{0A392B87-AE7F-4BBB-8426-F182698D0DED}">
      <dsp:nvSpPr>
        <dsp:cNvPr id="0" name=""/>
        <dsp:cNvSpPr/>
      </dsp:nvSpPr>
      <dsp:spPr>
        <a:xfrm>
          <a:off x="1495532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Ortak ilgi alanları saptanır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1715471" y="501313"/>
        <a:ext cx="1202980" cy="439878"/>
      </dsp:txXfrm>
    </dsp:sp>
    <dsp:sp modelId="{B54F4E42-830B-4E29-A922-8E2E829F2255}">
      <dsp:nvSpPr>
        <dsp:cNvPr id="0" name=""/>
        <dsp:cNvSpPr/>
      </dsp:nvSpPr>
      <dsp:spPr>
        <a:xfrm>
          <a:off x="2940301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160240" y="501313"/>
        <a:ext cx="1202980" cy="439878"/>
      </dsp:txXfrm>
    </dsp:sp>
    <dsp:sp modelId="{A050CB54-2AA3-4C69-93CC-31F729B157B0}">
      <dsp:nvSpPr>
        <dsp:cNvPr id="0" name=""/>
        <dsp:cNvSpPr/>
      </dsp:nvSpPr>
      <dsp:spPr>
        <a:xfrm>
          <a:off x="4452677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>
              <a:solidFill>
                <a:schemeClr val="tx1"/>
              </a:solidFill>
            </a:rPr>
            <a:t>Fırsatlar yapılandırılır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4672616" y="501313"/>
        <a:ext cx="1202980" cy="439878"/>
      </dsp:txXfrm>
    </dsp:sp>
    <dsp:sp modelId="{37C08375-7917-4746-97FB-4B6E13D2E4C0}">
      <dsp:nvSpPr>
        <dsp:cNvPr id="0" name=""/>
        <dsp:cNvSpPr/>
      </dsp:nvSpPr>
      <dsp:spPr>
        <a:xfrm>
          <a:off x="5890390" y="501313"/>
          <a:ext cx="1642858" cy="43987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Paylaşılan yararlar garantilenir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110329" y="501313"/>
        <a:ext cx="1202980" cy="439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36042" y="572206"/>
          <a:ext cx="132720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Program tasarımı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01484" y="572206"/>
        <a:ext cx="796324" cy="530883"/>
      </dsp:txXfrm>
    </dsp:sp>
    <dsp:sp modelId="{0A392B87-AE7F-4BBB-8426-F182698D0DED}">
      <dsp:nvSpPr>
        <dsp:cNvPr id="0" name=""/>
        <dsp:cNvSpPr/>
      </dsp:nvSpPr>
      <dsp:spPr>
        <a:xfrm>
          <a:off x="1230529" y="597614"/>
          <a:ext cx="132720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Kayıt duyuru işlemleri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95971" y="597614"/>
        <a:ext cx="796324" cy="530883"/>
      </dsp:txXfrm>
    </dsp:sp>
    <dsp:sp modelId="{B54F4E42-830B-4E29-A922-8E2E829F2255}">
      <dsp:nvSpPr>
        <dsp:cNvPr id="0" name=""/>
        <dsp:cNvSpPr/>
      </dsp:nvSpPr>
      <dsp:spPr>
        <a:xfrm>
          <a:off x="2425016" y="597614"/>
          <a:ext cx="132720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Öğrencinin programı düzenlenir</a:t>
          </a:r>
        </a:p>
      </dsp:txBody>
      <dsp:txXfrm>
        <a:off x="2690458" y="597614"/>
        <a:ext cx="796324" cy="530883"/>
      </dsp:txXfrm>
    </dsp:sp>
    <dsp:sp modelId="{A050CB54-2AA3-4C69-93CC-31F729B157B0}">
      <dsp:nvSpPr>
        <dsp:cNvPr id="0" name=""/>
        <dsp:cNvSpPr/>
      </dsp:nvSpPr>
      <dsp:spPr>
        <a:xfrm>
          <a:off x="3619503" y="581693"/>
          <a:ext cx="158233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Her öğrenciye en uygun yol çizilir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84945" y="581693"/>
        <a:ext cx="1051454" cy="530883"/>
      </dsp:txXfrm>
    </dsp:sp>
    <dsp:sp modelId="{37C08375-7917-4746-97FB-4B6E13D2E4C0}">
      <dsp:nvSpPr>
        <dsp:cNvPr id="0" name=""/>
        <dsp:cNvSpPr/>
      </dsp:nvSpPr>
      <dsp:spPr>
        <a:xfrm>
          <a:off x="5036111" y="581693"/>
          <a:ext cx="132720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Öğrencinin gelişimi izlenir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301553" y="581693"/>
        <a:ext cx="796324" cy="530883"/>
      </dsp:txXfrm>
    </dsp:sp>
    <dsp:sp modelId="{18DD3EE4-4192-4B01-A11E-3CB6C2A9B1CB}">
      <dsp:nvSpPr>
        <dsp:cNvPr id="0" name=""/>
        <dsp:cNvSpPr/>
      </dsp:nvSpPr>
      <dsp:spPr>
        <a:xfrm>
          <a:off x="6233632" y="581693"/>
          <a:ext cx="1327207" cy="53088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tx1"/>
              </a:solidFill>
            </a:rPr>
            <a:t>Programın sonlandığını gösteren kanıtlanır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499074" y="581693"/>
        <a:ext cx="796324" cy="530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487112"/>
          <a:ext cx="1642858" cy="65714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Araştırma planı  yaratılır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1277" y="487112"/>
        <a:ext cx="985715" cy="657143"/>
      </dsp:txXfrm>
    </dsp:sp>
    <dsp:sp modelId="{0A392B87-AE7F-4BBB-8426-F182698D0DED}">
      <dsp:nvSpPr>
        <dsp:cNvPr id="0" name=""/>
        <dsp:cNvSpPr/>
      </dsp:nvSpPr>
      <dsp:spPr>
        <a:xfrm>
          <a:off x="1521277" y="518563"/>
          <a:ext cx="1642858" cy="65714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Araştırma fonu sağlanır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49849" y="518563"/>
        <a:ext cx="985715" cy="657143"/>
      </dsp:txXfrm>
    </dsp:sp>
    <dsp:sp modelId="{B54F4E42-830B-4E29-A922-8E2E829F2255}">
      <dsp:nvSpPr>
        <dsp:cNvPr id="0" name=""/>
        <dsp:cNvSpPr/>
      </dsp:nvSpPr>
      <dsp:spPr>
        <a:xfrm>
          <a:off x="2999850" y="518563"/>
          <a:ext cx="1642858" cy="65714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Program veya proje tasarlanır</a:t>
          </a:r>
        </a:p>
      </dsp:txBody>
      <dsp:txXfrm>
        <a:off x="3328422" y="518563"/>
        <a:ext cx="985715" cy="657143"/>
      </dsp:txXfrm>
    </dsp:sp>
    <dsp:sp modelId="{A050CB54-2AA3-4C69-93CC-31F729B157B0}">
      <dsp:nvSpPr>
        <dsp:cNvPr id="0" name=""/>
        <dsp:cNvSpPr/>
      </dsp:nvSpPr>
      <dsp:spPr>
        <a:xfrm>
          <a:off x="4478422" y="518563"/>
          <a:ext cx="1642858" cy="65714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Araştırma yapılır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06994" y="518563"/>
        <a:ext cx="985715" cy="657143"/>
      </dsp:txXfrm>
    </dsp:sp>
    <dsp:sp modelId="{37C08375-7917-4746-97FB-4B6E13D2E4C0}">
      <dsp:nvSpPr>
        <dsp:cNvPr id="0" name=""/>
        <dsp:cNvSpPr/>
      </dsp:nvSpPr>
      <dsp:spPr>
        <a:xfrm>
          <a:off x="5917981" y="540669"/>
          <a:ext cx="1642858" cy="657143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tx1"/>
              </a:solidFill>
            </a:rPr>
            <a:t>Sonuçları yayılır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246553" y="540669"/>
        <a:ext cx="985715" cy="6571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F7A3-A808-421A-B075-5D1773DF8B0E}">
      <dsp:nvSpPr>
        <dsp:cNvPr id="0" name=""/>
        <dsp:cNvSpPr/>
      </dsp:nvSpPr>
      <dsp:spPr>
        <a:xfrm>
          <a:off x="42705" y="391521"/>
          <a:ext cx="1642858" cy="69631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Fırsatlar belirlenir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90863" y="391521"/>
        <a:ext cx="946543" cy="696315"/>
      </dsp:txXfrm>
    </dsp:sp>
    <dsp:sp modelId="{0A392B87-AE7F-4BBB-8426-F182698D0DED}">
      <dsp:nvSpPr>
        <dsp:cNvPr id="0" name=""/>
        <dsp:cNvSpPr/>
      </dsp:nvSpPr>
      <dsp:spPr>
        <a:xfrm>
          <a:off x="1521277" y="444907"/>
          <a:ext cx="1642858" cy="652444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Ortak ilgi alanları saptanır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847499" y="444907"/>
        <a:ext cx="990414" cy="652444"/>
      </dsp:txXfrm>
    </dsp:sp>
    <dsp:sp modelId="{B54F4E42-830B-4E29-A922-8E2E829F2255}">
      <dsp:nvSpPr>
        <dsp:cNvPr id="0" name=""/>
        <dsp:cNvSpPr/>
      </dsp:nvSpPr>
      <dsp:spPr>
        <a:xfrm>
          <a:off x="2999850" y="422971"/>
          <a:ext cx="1642858" cy="69631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İşbirliği modeli tanımlanır</a:t>
          </a:r>
        </a:p>
      </dsp:txBody>
      <dsp:txXfrm>
        <a:off x="3348008" y="422971"/>
        <a:ext cx="946543" cy="696315"/>
      </dsp:txXfrm>
    </dsp:sp>
    <dsp:sp modelId="{A050CB54-2AA3-4C69-93CC-31F729B157B0}">
      <dsp:nvSpPr>
        <dsp:cNvPr id="0" name=""/>
        <dsp:cNvSpPr/>
      </dsp:nvSpPr>
      <dsp:spPr>
        <a:xfrm>
          <a:off x="4478422" y="422971"/>
          <a:ext cx="1642858" cy="69631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Fırsatlar yapılandırılır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826580" y="422971"/>
        <a:ext cx="946543" cy="696315"/>
      </dsp:txXfrm>
    </dsp:sp>
    <dsp:sp modelId="{37C08375-7917-4746-97FB-4B6E13D2E4C0}">
      <dsp:nvSpPr>
        <dsp:cNvPr id="0" name=""/>
        <dsp:cNvSpPr/>
      </dsp:nvSpPr>
      <dsp:spPr>
        <a:xfrm>
          <a:off x="5916135" y="422971"/>
          <a:ext cx="1642858" cy="69631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tx1"/>
              </a:solidFill>
            </a:rPr>
            <a:t>Paylaşılan yararlar garantilenir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64293" y="422971"/>
        <a:ext cx="946543" cy="6963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97E93-E33B-478F-BB0E-51835618003A}">
      <dsp:nvSpPr>
        <dsp:cNvPr id="0" name=""/>
        <dsp:cNvSpPr/>
      </dsp:nvSpPr>
      <dsp:spPr>
        <a:xfrm>
          <a:off x="0" y="0"/>
          <a:ext cx="1402233" cy="560893"/>
        </a:xfrm>
        <a:prstGeom prst="homePlate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Tasarlama Süreci</a:t>
          </a:r>
          <a:endParaRPr lang="en-US" sz="1400" kern="1200" dirty="0"/>
        </a:p>
      </dsp:txBody>
      <dsp:txXfrm>
        <a:off x="0" y="0"/>
        <a:ext cx="1262010" cy="560893"/>
      </dsp:txXfrm>
    </dsp:sp>
    <dsp:sp modelId="{92F1D55A-908E-47A9-A979-97CA3F17799D}">
      <dsp:nvSpPr>
        <dsp:cNvPr id="0" name=""/>
        <dsp:cNvSpPr/>
      </dsp:nvSpPr>
      <dsp:spPr>
        <a:xfrm>
          <a:off x="3657" y="561066"/>
          <a:ext cx="1402233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Fikrin oluşturulması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Literatür taranması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Proje önerisi kararı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3657" y="561066"/>
        <a:ext cx="1402233" cy="2679120"/>
      </dsp:txXfrm>
    </dsp:sp>
    <dsp:sp modelId="{3335CF31-EC10-45E3-8844-21FBB127EAE7}">
      <dsp:nvSpPr>
        <dsp:cNvPr id="0" name=""/>
        <dsp:cNvSpPr/>
      </dsp:nvSpPr>
      <dsp:spPr>
        <a:xfrm>
          <a:off x="1585937" y="0"/>
          <a:ext cx="1402233" cy="560893"/>
        </a:xfrm>
        <a:prstGeom prst="homePlate">
          <a:avLst/>
        </a:prstGeom>
        <a:solidFill>
          <a:srgbClr val="3333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Planlama Süreci</a:t>
          </a:r>
          <a:endParaRPr lang="en-US" sz="1400" kern="1200" dirty="0"/>
        </a:p>
      </dsp:txBody>
      <dsp:txXfrm>
        <a:off x="1585937" y="0"/>
        <a:ext cx="1262010" cy="560893"/>
      </dsp:txXfrm>
    </dsp:sp>
    <dsp:sp modelId="{863C5C5A-6FED-48E5-ADC0-68CF07368C39}">
      <dsp:nvSpPr>
        <dsp:cNvPr id="0" name=""/>
        <dsp:cNvSpPr/>
      </dsp:nvSpPr>
      <dsp:spPr>
        <a:xfrm>
          <a:off x="1602203" y="561066"/>
          <a:ext cx="1402233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Proje önerisinin hazırlanması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Proje kalite yönetim sisteminin planlanması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Bütçenin sağlanması</a:t>
          </a:r>
          <a:endParaRPr lang="en-US" sz="1400" kern="1200" dirty="0"/>
        </a:p>
      </dsp:txBody>
      <dsp:txXfrm>
        <a:off x="1602203" y="561066"/>
        <a:ext cx="1402233" cy="2679120"/>
      </dsp:txXfrm>
    </dsp:sp>
    <dsp:sp modelId="{DF89113A-73A9-4FB9-84E9-A3102A4DFD52}">
      <dsp:nvSpPr>
        <dsp:cNvPr id="0" name=""/>
        <dsp:cNvSpPr/>
      </dsp:nvSpPr>
      <dsp:spPr>
        <a:xfrm>
          <a:off x="3184483" y="0"/>
          <a:ext cx="1402233" cy="56089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Uygulama Süreci</a:t>
          </a:r>
          <a:endParaRPr lang="en-US" sz="1400" kern="1200" dirty="0"/>
        </a:p>
      </dsp:txBody>
      <dsp:txXfrm>
        <a:off x="3184483" y="0"/>
        <a:ext cx="1262010" cy="560893"/>
      </dsp:txXfrm>
    </dsp:sp>
    <dsp:sp modelId="{646F145F-F1A7-44D8-BB63-F6CAEBF8BF3E}">
      <dsp:nvSpPr>
        <dsp:cNvPr id="0" name=""/>
        <dsp:cNvSpPr/>
      </dsp:nvSpPr>
      <dsp:spPr>
        <a:xfrm>
          <a:off x="3200749" y="561066"/>
          <a:ext cx="1402233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Uygulama sırasında verilerin toplanması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Sonuçlarından uygulamaların iyileştirilmesi</a:t>
          </a:r>
          <a:endParaRPr lang="en-US" sz="1400" kern="1200" dirty="0"/>
        </a:p>
      </dsp:txBody>
      <dsp:txXfrm>
        <a:off x="3200749" y="561066"/>
        <a:ext cx="1402233" cy="2679120"/>
      </dsp:txXfrm>
    </dsp:sp>
    <dsp:sp modelId="{790C04BB-BE51-4C10-A22D-2B691A7087C7}">
      <dsp:nvSpPr>
        <dsp:cNvPr id="0" name=""/>
        <dsp:cNvSpPr/>
      </dsp:nvSpPr>
      <dsp:spPr>
        <a:xfrm>
          <a:off x="4783029" y="0"/>
          <a:ext cx="1402233" cy="56089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İzleme Süreci</a:t>
          </a:r>
          <a:endParaRPr lang="en-US" sz="1400" kern="1200" dirty="0"/>
        </a:p>
      </dsp:txBody>
      <dsp:txXfrm>
        <a:off x="4783029" y="0"/>
        <a:ext cx="1262010" cy="560893"/>
      </dsp:txXfrm>
    </dsp:sp>
    <dsp:sp modelId="{CB93CD10-AB49-4273-86BB-B87C9A3A152F}">
      <dsp:nvSpPr>
        <dsp:cNvPr id="0" name=""/>
        <dsp:cNvSpPr/>
      </dsp:nvSpPr>
      <dsp:spPr>
        <a:xfrm>
          <a:off x="4799295" y="561066"/>
          <a:ext cx="1402233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Projenin iş planına ve zamana uygun yürümesinin kontrolü</a:t>
          </a:r>
          <a:endParaRPr lang="en-US" sz="1400" kern="1200" dirty="0"/>
        </a:p>
      </dsp:txBody>
      <dsp:txXfrm>
        <a:off x="4799295" y="561066"/>
        <a:ext cx="1402233" cy="2679120"/>
      </dsp:txXfrm>
    </dsp:sp>
    <dsp:sp modelId="{D65CAA00-D1D4-441B-A126-AEDE377422C2}">
      <dsp:nvSpPr>
        <dsp:cNvPr id="0" name=""/>
        <dsp:cNvSpPr/>
      </dsp:nvSpPr>
      <dsp:spPr>
        <a:xfrm>
          <a:off x="6381575" y="0"/>
          <a:ext cx="1402233" cy="560893"/>
        </a:xfrm>
        <a:prstGeom prst="homePlate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İyileştirme Süreci</a:t>
          </a:r>
          <a:endParaRPr lang="en-US" sz="1400" kern="1200" dirty="0"/>
        </a:p>
      </dsp:txBody>
      <dsp:txXfrm>
        <a:off x="6381575" y="0"/>
        <a:ext cx="1262010" cy="560893"/>
      </dsp:txXfrm>
    </dsp:sp>
    <dsp:sp modelId="{7B3CCDF1-2361-4909-B2D0-C8B89B8200FD}">
      <dsp:nvSpPr>
        <dsp:cNvPr id="0" name=""/>
        <dsp:cNvSpPr/>
      </dsp:nvSpPr>
      <dsp:spPr>
        <a:xfrm>
          <a:off x="6368562" y="561240"/>
          <a:ext cx="1402233" cy="26791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Kalitenin sağlandığının kanıtlanması (Kalite Güvencesi) </a:t>
          </a:r>
          <a:endParaRPr lang="en-US" sz="1400" kern="1200" dirty="0"/>
        </a:p>
      </dsp:txBody>
      <dsp:txXfrm>
        <a:off x="6368562" y="561240"/>
        <a:ext cx="1402233" cy="2679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187A6-A348-4539-9BBF-E4E876735BB5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84F1D-01FF-4BC0-8727-6B5D4232B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033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1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6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0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9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85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6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16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01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9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2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77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9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8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54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4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9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5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76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6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6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Üniversitemizin</a:t>
            </a:r>
            <a:r>
              <a:rPr lang="tr-TR" baseline="0" dirty="0" smtClean="0"/>
              <a:t> performansını süreçlere göre değerlendirmek için ana süreçler belirlendi.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6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9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27 Şubat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" y="64096"/>
            <a:ext cx="98072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" y="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27 Şubat 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k.gov.tr/kurumsal/idari-birimler/egitim-ogretim-dairesi/uygulama-ve-arastirma-merkez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tek.pau.edu.tr/moodle/course/index.php?categoryid=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481691"/>
            <a:ext cx="8604448" cy="216024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Uygulama </a:t>
            </a:r>
            <a:r>
              <a:rPr lang="tr-TR" altLang="en-US" sz="3600" dirty="0">
                <a:solidFill>
                  <a:srgbClr val="A50021"/>
                </a:solidFill>
              </a:rPr>
              <a:t>ve </a:t>
            </a:r>
            <a:r>
              <a:rPr lang="tr-TR" altLang="en-US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Araştırmalar</a:t>
            </a:r>
            <a:br>
              <a:rPr lang="tr-TR" altLang="en-US" sz="360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Topluma Hizmet Süreçleri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3013502"/>
            <a:ext cx="7272337" cy="250373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Diler Aslan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PAÜ Kalite Yönetimi ve Veri Değerlendirme Uygulama ve Araştırma Merkezi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smtClean="0">
                <a:solidFill>
                  <a:schemeClr val="accent2"/>
                </a:solidFill>
              </a:rPr>
              <a:t>Müdürü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4794" y="2852854"/>
            <a:ext cx="7841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dirty="0" smtClean="0"/>
              <a:t>4. Araştırma</a:t>
            </a:r>
            <a:r>
              <a:rPr lang="tr-TR" b="1" dirty="0"/>
              <a:t>, Geliştirme ve Toplumsal Katkı </a:t>
            </a:r>
            <a:endParaRPr lang="tr-TR" b="1" dirty="0" smtClean="0"/>
          </a:p>
          <a:p>
            <a:pPr lvl="0">
              <a:lnSpc>
                <a:spcPct val="150000"/>
              </a:lnSpc>
            </a:pPr>
            <a:r>
              <a:rPr lang="tr-TR" dirty="0" smtClean="0"/>
              <a:t>altında </a:t>
            </a:r>
            <a:r>
              <a:rPr lang="tr-TR" dirty="0"/>
              <a:t>sıralanan ölçütler esas alınarak hazırlanması beklenmektedir.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691" y="2254650"/>
            <a:ext cx="784191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dirty="0" smtClean="0"/>
              <a:t>Kurumsal İç Değerlendirme Raporunun</a:t>
            </a:r>
          </a:p>
        </p:txBody>
      </p:sp>
      <p:sp>
        <p:nvSpPr>
          <p:cNvPr id="8" name="Rectangle 7"/>
          <p:cNvSpPr/>
          <p:nvPr/>
        </p:nvSpPr>
        <p:spPr>
          <a:xfrm>
            <a:off x="753060" y="4050938"/>
            <a:ext cx="76836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4.1</a:t>
            </a:r>
            <a:r>
              <a:rPr lang="tr-TR" b="1" dirty="0" smtClean="0"/>
              <a:t> </a:t>
            </a:r>
            <a:r>
              <a:rPr lang="en-US" b="1" dirty="0" err="1" smtClean="0"/>
              <a:t>Kurumun</a:t>
            </a:r>
            <a:r>
              <a:rPr lang="en-US" b="1" dirty="0" smtClean="0"/>
              <a:t>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Stratejisi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Hedefleri</a:t>
            </a:r>
            <a:r>
              <a:rPr lang="en-US" dirty="0"/>
              <a:t>; </a:t>
            </a:r>
            <a:r>
              <a:rPr lang="en-US" dirty="0" err="1"/>
              <a:t>Kurum</a:t>
            </a:r>
            <a:r>
              <a:rPr lang="en-US" dirty="0"/>
              <a:t>, </a:t>
            </a:r>
            <a:r>
              <a:rPr lang="en-US" dirty="0" err="1"/>
              <a:t>stratejik</a:t>
            </a:r>
            <a:r>
              <a:rPr lang="en-US" dirty="0"/>
              <a:t> </a:t>
            </a:r>
            <a:r>
              <a:rPr lang="en-US" dirty="0" err="1"/>
              <a:t>planı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r>
              <a:rPr lang="en-US" dirty="0"/>
              <a:t> </a:t>
            </a:r>
            <a:r>
              <a:rPr lang="en-US" dirty="0" err="1"/>
              <a:t>belirlenen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öncelikleriyle</a:t>
            </a:r>
            <a:r>
              <a:rPr lang="en-US" dirty="0"/>
              <a:t> </a:t>
            </a:r>
            <a:r>
              <a:rPr lang="en-US" dirty="0" err="1"/>
              <a:t>uyumlu</a:t>
            </a:r>
            <a:r>
              <a:rPr lang="en-US" dirty="0"/>
              <a:t>, </a:t>
            </a:r>
            <a:r>
              <a:rPr lang="en-US" b="1" dirty="0" err="1"/>
              <a:t>değer</a:t>
            </a:r>
            <a:r>
              <a:rPr lang="en-US" b="1" dirty="0"/>
              <a:t> </a:t>
            </a:r>
            <a:r>
              <a:rPr lang="en-US" b="1" dirty="0" err="1"/>
              <a:t>üretebilen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toplumsal</a:t>
            </a:r>
            <a:r>
              <a:rPr lang="en-US" b="1" dirty="0"/>
              <a:t> </a:t>
            </a:r>
            <a:r>
              <a:rPr lang="en-US" b="1" dirty="0" err="1"/>
              <a:t>faydaya</a:t>
            </a:r>
            <a:r>
              <a:rPr lang="en-US" b="1" dirty="0"/>
              <a:t> </a:t>
            </a:r>
            <a:r>
              <a:rPr lang="en-US" b="1" dirty="0" err="1"/>
              <a:t>dönüştürülebilen</a:t>
            </a:r>
            <a:r>
              <a:rPr lang="en-US" b="1" dirty="0"/>
              <a:t> </a:t>
            </a:r>
            <a:r>
              <a:rPr lang="en-US" b="1" dirty="0" err="1"/>
              <a:t>araştırma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geliştirme</a:t>
            </a:r>
            <a:r>
              <a:rPr lang="en-US" b="1" dirty="0"/>
              <a:t> </a:t>
            </a:r>
            <a:r>
              <a:rPr lang="en-US" b="1" dirty="0" err="1"/>
              <a:t>faaliyetlerini</a:t>
            </a:r>
            <a:r>
              <a:rPr lang="en-US" b="1" dirty="0"/>
              <a:t> </a:t>
            </a:r>
            <a:r>
              <a:rPr lang="en-US" b="1" dirty="0" err="1"/>
              <a:t>teşvik</a:t>
            </a:r>
            <a:r>
              <a:rPr lang="en-US" b="1" dirty="0"/>
              <a:t> </a:t>
            </a:r>
            <a:r>
              <a:rPr lang="en-US" b="1" dirty="0" err="1"/>
              <a:t>etmelidir</a:t>
            </a:r>
            <a:r>
              <a:rPr lang="en-US" b="1" dirty="0"/>
              <a:t>.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323527" y="412497"/>
            <a:ext cx="8604448" cy="12961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Kurumsal İç Değerlendirme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Geliştirme ve </a:t>
            </a: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Toplumsal 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</a:t>
            </a:r>
          </a:p>
        </p:txBody>
      </p:sp>
    </p:spTree>
    <p:extLst>
      <p:ext uri="{BB962C8B-B14F-4D97-AF65-F5344CB8AC3E}">
        <p14:creationId xmlns:p14="http://schemas.microsoft.com/office/powerpoint/2010/main" val="33686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1560" y="2132856"/>
            <a:ext cx="799288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dirty="0"/>
              <a:t>Kurumdaki </a:t>
            </a:r>
            <a:r>
              <a:rPr lang="tr-TR" b="1" dirty="0"/>
              <a:t>araştırma-geliştirme süreçleri ile toplumsal katkı süreçlerinin bütünleştirildiği alanlar </a:t>
            </a:r>
            <a:r>
              <a:rPr lang="tr-TR" dirty="0"/>
              <a:t>ve buralarda izlenen </a:t>
            </a:r>
            <a:r>
              <a:rPr lang="tr-TR" b="1" dirty="0" smtClean="0"/>
              <a:t>politikalar</a:t>
            </a: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r>
              <a:rPr lang="tr-TR" b="1" dirty="0"/>
              <a:t>Yerel/bölgesel/ulusal kalkınma hedefleri ve bu hedeflerin kurumun araştırma-geliştirme stratejilerine</a:t>
            </a:r>
            <a:r>
              <a:rPr lang="tr-TR" dirty="0"/>
              <a:t> </a:t>
            </a:r>
            <a:r>
              <a:rPr lang="tr-TR" dirty="0" smtClean="0"/>
              <a:t>etkisi</a:t>
            </a:r>
          </a:p>
          <a:p>
            <a:pPr lvl="0">
              <a:lnSpc>
                <a:spcPct val="150000"/>
              </a:lnSpc>
            </a:pPr>
            <a:endParaRPr lang="en-US" dirty="0"/>
          </a:p>
          <a:p>
            <a:pPr lvl="0">
              <a:lnSpc>
                <a:spcPct val="150000"/>
              </a:lnSpc>
            </a:pPr>
            <a:r>
              <a:rPr lang="tr-TR" dirty="0"/>
              <a:t>Yapılan araştırmaların </a:t>
            </a:r>
            <a:r>
              <a:rPr lang="tr-TR" sz="2000" b="1" dirty="0" err="1"/>
              <a:t>sosyo</a:t>
            </a:r>
            <a:r>
              <a:rPr lang="tr-TR" sz="2000" b="1" dirty="0"/>
              <a:t>-ekonomik ve </a:t>
            </a:r>
            <a:r>
              <a:rPr lang="tr-TR" sz="2000" b="1" dirty="0" err="1"/>
              <a:t>sosyo</a:t>
            </a:r>
            <a:r>
              <a:rPr lang="tr-TR" sz="2000" b="1" dirty="0"/>
              <a:t>-kültürel</a:t>
            </a:r>
            <a:r>
              <a:rPr lang="tr-TR" dirty="0"/>
              <a:t> yapıya katkısının teşvik edilmesi ve sonuçların değerlendirilmesi</a:t>
            </a:r>
            <a:endParaRPr lang="en-US" dirty="0">
              <a:effectLst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2352" y="488157"/>
            <a:ext cx="8604448" cy="12961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Kurumsal İç Değerlendirme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Geliştirme ve </a:t>
            </a: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Toplumsal 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0400" y="2492896"/>
            <a:ext cx="3168352" cy="1987082"/>
          </a:xfrm>
          <a:prstGeom prst="rect">
            <a:avLst/>
          </a:prstGeom>
          <a:solidFill>
            <a:srgbClr val="1833A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Yerel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Ülke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Dünya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7408" y="234888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b="1" dirty="0"/>
              <a:t>1.5 Araştırma Faaliyetinin Yürütüldüğü Birimleri</a:t>
            </a:r>
          </a:p>
          <a:p>
            <a:pPr lvl="0">
              <a:lnSpc>
                <a:spcPct val="150000"/>
              </a:lnSpc>
            </a:pPr>
            <a:r>
              <a:rPr lang="tr-TR" dirty="0"/>
              <a:t>Kurumun Ar-Ge faaliyeti gerçekleştiren, bu kapsamda hizmet sunan ve destek veren tüm birimlerin (</a:t>
            </a:r>
            <a:r>
              <a:rPr lang="tr-TR" b="1" dirty="0"/>
              <a:t>araştırma merkezleri</a:t>
            </a:r>
            <a:r>
              <a:rPr lang="tr-TR" dirty="0"/>
              <a:t>, </a:t>
            </a:r>
            <a:r>
              <a:rPr lang="tr-TR" b="1" dirty="0"/>
              <a:t>laboratuvarlar</a:t>
            </a:r>
            <a:r>
              <a:rPr lang="tr-TR" dirty="0"/>
              <a:t>, </a:t>
            </a:r>
            <a:r>
              <a:rPr lang="tr-TR" b="1" dirty="0"/>
              <a:t>proje koordinasyon birimi</a:t>
            </a:r>
            <a:r>
              <a:rPr lang="tr-TR" dirty="0"/>
              <a:t>, </a:t>
            </a:r>
            <a:r>
              <a:rPr lang="tr-TR" b="1" dirty="0"/>
              <a:t>teknoloji transfer ofisi</a:t>
            </a:r>
            <a:r>
              <a:rPr lang="tr-TR" dirty="0"/>
              <a:t>, </a:t>
            </a:r>
            <a:r>
              <a:rPr lang="tr-TR" b="1" dirty="0"/>
              <a:t>fikri mülkiyet kurulu</a:t>
            </a:r>
            <a:r>
              <a:rPr lang="tr-TR" dirty="0"/>
              <a:t>, </a:t>
            </a:r>
            <a:r>
              <a:rPr lang="tr-TR" b="1" dirty="0"/>
              <a:t>teknoparklar</a:t>
            </a:r>
            <a:r>
              <a:rPr lang="tr-TR" dirty="0"/>
              <a:t>, </a:t>
            </a:r>
            <a:r>
              <a:rPr lang="tr-TR" b="1" dirty="0"/>
              <a:t>ön kuluçka ve kuluçka birimleri </a:t>
            </a:r>
            <a:r>
              <a:rPr lang="tr-TR" dirty="0"/>
              <a:t>vb.) etkinliği ve verimliliğini değerlendirmek üzere gerekli görülen girdi, süreç ve çıktılara ilişkin özet bilgilere bu bölüm altında yer verilmeli,  ek bilgi ve veriler ise kanıt olarak sunulmalıdır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82352" y="488157"/>
            <a:ext cx="8604448" cy="12961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Kurumsal İç Değerlendirme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Geliştirme ve </a:t>
            </a: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Toplumsal </a:t>
            </a: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0959" y="2467515"/>
            <a:ext cx="6264696" cy="2618666"/>
          </a:xfrm>
          <a:prstGeom prst="rect">
            <a:avLst/>
          </a:prstGeom>
          <a:solidFill>
            <a:srgbClr val="1833A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Sağlık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Spor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Sürekli Eğitim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İleri Laboratuvar Teknikleri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528" y="548680"/>
            <a:ext cx="8604448" cy="12961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ve Araştırma (UYGAR) </a:t>
            </a: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Merkezlerin Kurulması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7624" y="2564249"/>
            <a:ext cx="70567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https://www.yok.gov.tr/kurumsal/idari-birimler/egitim-ogretim-dairesi/uygulama-ve-arastirma-merkezi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9776" y="589192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Merkezlerin Kurulması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7604" y="1678743"/>
            <a:ext cx="71287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547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Sayılı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Kanun'un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 7-d-2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maddesi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uyarınca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yükseköğretim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kurumlarında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uygulama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ve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araştırma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merkezi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Yükseköğretim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Yürütme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Kurulu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kararı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ile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kurulabilmektedir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.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Söz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konusu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uygulama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ve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araştırma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merkezi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kurulma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taleplerinde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Üniversitenin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konuya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ilişkin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senato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kararı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ile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birlikte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aşağıda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yer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alan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başvuru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formlarının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da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Kurulumuza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gönderilmesi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gerekmektedir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Yükseköğretim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Yürütme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rebuchet MS" panose="020B0603020202020204" pitchFamily="34" charset="0"/>
              </a:rPr>
              <a:t>Kurulu'nun</a:t>
            </a:r>
            <a:r>
              <a:rPr lang="en-US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22/02/2000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tarih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ve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 2000.11.500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sayılı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rebuchet MS" panose="020B0603020202020204" pitchFamily="34" charset="0"/>
              </a:rPr>
              <a:t>Kararı</a:t>
            </a:r>
            <a:r>
              <a:rPr lang="en-US" b="1" dirty="0">
                <a:solidFill>
                  <a:srgbClr val="444444"/>
                </a:solidFill>
                <a:latin typeface="Trebuchet MS" panose="020B0603020202020204" pitchFamily="34" charset="0"/>
              </a:rPr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65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23425"/>
            <a:ext cx="7776864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Merkezlerin Kurulması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509837"/>
            <a:ext cx="8262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2575">
              <a:lnSpc>
                <a:spcPct val="150000"/>
              </a:lnSpc>
            </a:pPr>
            <a:r>
              <a:rPr lang="en-US" dirty="0" err="1"/>
              <a:t>Üniversitelerimizde</a:t>
            </a:r>
            <a:r>
              <a:rPr lang="en-US" dirty="0"/>
              <a:t> </a:t>
            </a:r>
            <a:r>
              <a:rPr lang="en-US" dirty="0" err="1"/>
              <a:t>kurulmak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önerilecek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Araştırma</a:t>
            </a:r>
            <a:r>
              <a:rPr lang="en-US" dirty="0"/>
              <a:t> Merkezi </a:t>
            </a:r>
            <a:r>
              <a:rPr lang="en-US" dirty="0" err="1"/>
              <a:t>tekliflerinin</a:t>
            </a:r>
            <a:r>
              <a:rPr lang="en-US" dirty="0"/>
              <a:t> </a:t>
            </a:r>
            <a:r>
              <a:rPr lang="en-US" dirty="0" err="1"/>
              <a:t>değerlendirilmesinde</a:t>
            </a:r>
            <a:r>
              <a:rPr lang="en-US" dirty="0"/>
              <a:t> </a:t>
            </a:r>
            <a:r>
              <a:rPr lang="en-US" b="1" dirty="0" err="1"/>
              <a:t>aşağıda</a:t>
            </a:r>
            <a:r>
              <a:rPr lang="en-US" b="1" dirty="0"/>
              <a:t> </a:t>
            </a:r>
            <a:r>
              <a:rPr lang="en-US" b="1" dirty="0" err="1"/>
              <a:t>belirtilen</a:t>
            </a:r>
            <a:r>
              <a:rPr lang="en-US" b="1" dirty="0"/>
              <a:t> </a:t>
            </a:r>
            <a:r>
              <a:rPr lang="en-US" b="1" dirty="0" err="1"/>
              <a:t>ölçütlerin</a:t>
            </a:r>
            <a:r>
              <a:rPr lang="en-US" b="1" dirty="0"/>
              <a:t> </a:t>
            </a:r>
            <a:r>
              <a:rPr lang="en-US" dirty="0" err="1"/>
              <a:t>kullanılmasının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olduğuna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, </a:t>
            </a:r>
            <a:r>
              <a:rPr lang="en-US" dirty="0" err="1"/>
              <a:t>üniversitelerimiz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tekliflerinde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b="1" dirty="0" err="1"/>
              <a:t>hususların</a:t>
            </a:r>
            <a:r>
              <a:rPr lang="en-US" b="1" dirty="0"/>
              <a:t> </a:t>
            </a:r>
            <a:r>
              <a:rPr lang="en-US" b="1" dirty="0" err="1"/>
              <a:t>ayrıntılı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biçimde</a:t>
            </a:r>
            <a:r>
              <a:rPr lang="en-US" b="1" dirty="0"/>
              <a:t> </a:t>
            </a:r>
            <a:r>
              <a:rPr lang="en-US" b="1" dirty="0" err="1"/>
              <a:t>açıklanması</a:t>
            </a:r>
            <a:r>
              <a:rPr lang="en-US" b="1" dirty="0"/>
              <a:t> </a:t>
            </a:r>
            <a:r>
              <a:rPr lang="en-US" b="1" dirty="0" err="1"/>
              <a:t>gerektiğine</a:t>
            </a:r>
            <a:r>
              <a:rPr lang="en-US" b="1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verildi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1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Kurulması</a:t>
            </a:r>
            <a:r>
              <a:rPr lang="en-US" dirty="0"/>
              <a:t> </a:t>
            </a:r>
            <a:r>
              <a:rPr lang="en-US" dirty="0" err="1"/>
              <a:t>önerilen</a:t>
            </a:r>
            <a:r>
              <a:rPr lang="en-US" dirty="0"/>
              <a:t> </a:t>
            </a:r>
            <a:r>
              <a:rPr lang="en-US" dirty="0" err="1"/>
              <a:t>Merkezle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üniversitede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faaliyet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bölümler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uygulanmakta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lisans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lisansüstü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programlar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uygulanan</a:t>
            </a:r>
            <a:r>
              <a:rPr lang="en-US" dirty="0"/>
              <a:t> </a:t>
            </a:r>
            <a:r>
              <a:rPr lang="en-US" dirty="0" err="1"/>
              <a:t>programlara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araştırmalara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sağlayacağı</a:t>
            </a:r>
            <a:r>
              <a:rPr lang="en-US" dirty="0" smtClean="0"/>
              <a:t> </a:t>
            </a:r>
            <a:r>
              <a:rPr lang="en-US" dirty="0" err="1"/>
              <a:t>akademik</a:t>
            </a:r>
            <a:r>
              <a:rPr lang="en-US" dirty="0"/>
              <a:t> destek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9776" y="260648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Merkezlerin Kurulması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991047"/>
            <a:ext cx="82626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85750">
              <a:lnSpc>
                <a:spcPct val="150000"/>
              </a:lnSpc>
            </a:pPr>
            <a:r>
              <a:rPr lang="en-US" b="1" dirty="0" smtClean="0"/>
              <a:t>3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Merkezlerin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yürütülen</a:t>
            </a:r>
            <a:r>
              <a:rPr lang="en-US" dirty="0"/>
              <a:t> </a:t>
            </a:r>
            <a:r>
              <a:rPr lang="en-US" dirty="0" err="1"/>
              <a:t>programların</a:t>
            </a:r>
            <a:r>
              <a:rPr lang="en-US" dirty="0"/>
              <a:t> </a:t>
            </a:r>
            <a:r>
              <a:rPr lang="en-US" dirty="0" err="1"/>
              <a:t>amaçladığı</a:t>
            </a:r>
            <a:r>
              <a:rPr lang="en-US" dirty="0"/>
              <a:t> </a:t>
            </a:r>
            <a:r>
              <a:rPr lang="en-US" dirty="0" err="1"/>
              <a:t>mesleklere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yönelik</a:t>
            </a:r>
            <a:r>
              <a:rPr lang="en-US" dirty="0" smtClean="0"/>
              <a:t> </a:t>
            </a:r>
            <a:r>
              <a:rPr lang="en-US" dirty="0" err="1"/>
              <a:t>hazırlayıcı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destekleyici</a:t>
            </a:r>
            <a:r>
              <a:rPr lang="en-US" dirty="0"/>
              <a:t> </a:t>
            </a:r>
            <a:r>
              <a:rPr lang="en-US" dirty="0" err="1"/>
              <a:t>katkıları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4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yürütülen</a:t>
            </a:r>
            <a:r>
              <a:rPr lang="en-US" dirty="0"/>
              <a:t> </a:t>
            </a:r>
            <a:r>
              <a:rPr lang="en-US" dirty="0" err="1"/>
              <a:t>programların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boyutuna</a:t>
            </a:r>
            <a:r>
              <a:rPr lang="en-US" dirty="0" smtClean="0"/>
              <a:t> </a:t>
            </a:r>
            <a:r>
              <a:rPr lang="en-US" dirty="0" err="1"/>
              <a:t>yapacağı</a:t>
            </a:r>
            <a:r>
              <a:rPr lang="en-US" dirty="0"/>
              <a:t> </a:t>
            </a:r>
            <a:r>
              <a:rPr lang="en-US" dirty="0" err="1"/>
              <a:t>katkı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5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faaliyetlerinin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bölümlerde</a:t>
            </a:r>
            <a:r>
              <a:rPr lang="en-US" dirty="0"/>
              <a:t> </a:t>
            </a:r>
            <a:r>
              <a:rPr lang="en-US" dirty="0" err="1"/>
              <a:t>halen</a:t>
            </a:r>
            <a:r>
              <a:rPr lang="en-US" dirty="0"/>
              <a:t> </a:t>
            </a:r>
            <a:r>
              <a:rPr lang="en-US" dirty="0" err="1"/>
              <a:t>yürütülmekte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programlardan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/>
              <a:t>araştırmalardan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farklılaşacağı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6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b="1" dirty="0" err="1"/>
              <a:t>Merkez</a:t>
            </a:r>
            <a:r>
              <a:rPr lang="en-US" b="1" dirty="0"/>
              <a:t> </a:t>
            </a:r>
            <a:r>
              <a:rPr lang="en-US" b="1" dirty="0" err="1"/>
              <a:t>faaliyetlerinin</a:t>
            </a:r>
            <a:r>
              <a:rPr lang="en-US" b="1" dirty="0"/>
              <a:t> </a:t>
            </a:r>
            <a:r>
              <a:rPr lang="en-US" b="1" dirty="0" err="1"/>
              <a:t>özelde</a:t>
            </a:r>
            <a:r>
              <a:rPr lang="en-US" b="1" dirty="0"/>
              <a:t> </a:t>
            </a:r>
            <a:r>
              <a:rPr lang="en-US" b="1" dirty="0" err="1"/>
              <a:t>üniversiteye</a:t>
            </a:r>
            <a:r>
              <a:rPr lang="en-US" b="1" dirty="0"/>
              <a:t>, </a:t>
            </a:r>
            <a:r>
              <a:rPr lang="en-US" b="1" dirty="0" err="1"/>
              <a:t>genelde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/>
              <a:t>topluma</a:t>
            </a:r>
            <a:r>
              <a:rPr lang="en-US" b="1" dirty="0"/>
              <a:t> </a:t>
            </a:r>
            <a:r>
              <a:rPr lang="tr-TR" b="1" dirty="0" smtClean="0"/>
              <a:t>	</a:t>
            </a:r>
            <a:r>
              <a:rPr lang="en-US" b="1" dirty="0" err="1" smtClean="0"/>
              <a:t>yapabileceği</a:t>
            </a:r>
            <a:r>
              <a:rPr lang="en-US" b="1" dirty="0" smtClean="0"/>
              <a:t> </a:t>
            </a:r>
            <a:r>
              <a:rPr lang="en-US" b="1" dirty="0" err="1" smtClean="0"/>
              <a:t>katkı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 smtClean="0"/>
              <a:t>7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bina</a:t>
            </a:r>
            <a:r>
              <a:rPr lang="en-US" dirty="0"/>
              <a:t>, </a:t>
            </a:r>
            <a:r>
              <a:rPr lang="en-US" dirty="0" err="1"/>
              <a:t>laboratuvar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fiziki</a:t>
            </a:r>
            <a:r>
              <a:rPr lang="en-US" dirty="0"/>
              <a:t> </a:t>
            </a:r>
            <a:r>
              <a:rPr lang="en-US" dirty="0" err="1"/>
              <a:t>altyapı</a:t>
            </a:r>
            <a:r>
              <a:rPr lang="en-US" dirty="0"/>
              <a:t> </a:t>
            </a:r>
            <a:r>
              <a:rPr lang="en-US" dirty="0" err="1"/>
              <a:t>imkanların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olmadığı</a:t>
            </a:r>
            <a:r>
              <a:rPr lang="en-US" dirty="0"/>
              <a:t>.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ihtiyaçların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karşılanacağı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öngörülen</a:t>
            </a:r>
            <a:r>
              <a:rPr lang="en-US" dirty="0" smtClean="0"/>
              <a:t> </a:t>
            </a:r>
            <a:r>
              <a:rPr lang="en-US" dirty="0" err="1"/>
              <a:t>planlama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smtClean="0"/>
              <a:t>8</a:t>
            </a:r>
            <a:r>
              <a:rPr lang="en-US" b="1" dirty="0"/>
              <a:t>.</a:t>
            </a:r>
            <a:r>
              <a:rPr lang="en-US" dirty="0"/>
              <a:t> </a:t>
            </a:r>
            <a:r>
              <a:rPr lang="en-US" dirty="0" err="1"/>
              <a:t>Merkezde</a:t>
            </a:r>
            <a:r>
              <a:rPr lang="en-US" dirty="0"/>
              <a:t> 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alacak</a:t>
            </a:r>
            <a:r>
              <a:rPr lang="en-US" dirty="0"/>
              <a:t>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elemanlarının</a:t>
            </a:r>
            <a:r>
              <a:rPr lang="en-US" dirty="0"/>
              <a:t> </a:t>
            </a:r>
            <a:r>
              <a:rPr lang="en-US" dirty="0" err="1"/>
              <a:t>unvanı</a:t>
            </a:r>
            <a:r>
              <a:rPr lang="en-US" dirty="0"/>
              <a:t>,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soyadı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ekteki</a:t>
            </a:r>
            <a:r>
              <a:rPr lang="en-US" dirty="0" smtClean="0"/>
              <a:t> </a:t>
            </a:r>
            <a:r>
              <a:rPr lang="en-US" dirty="0" err="1"/>
              <a:t>örneğe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düzenlenecek</a:t>
            </a:r>
            <a:r>
              <a:rPr lang="en-US" dirty="0"/>
              <a:t> </a:t>
            </a:r>
            <a:r>
              <a:rPr lang="en-US" dirty="0" err="1"/>
              <a:t>özgeçmişleri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9.</a:t>
            </a:r>
            <a:r>
              <a:rPr lang="en-US" dirty="0"/>
              <a:t> </a:t>
            </a:r>
            <a:r>
              <a:rPr lang="tr-TR" dirty="0" smtClean="0"/>
              <a:t>ve </a:t>
            </a:r>
            <a:r>
              <a:rPr lang="tr-TR" b="1" dirty="0" smtClean="0"/>
              <a:t>10.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5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9775" y="361204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</a:t>
            </a: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Merkezler-Örnek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1153292"/>
            <a:ext cx="4032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http://www.cokmed.org/?/</a:t>
            </a:r>
            <a:r>
              <a:rPr lang="en-US" b="1" dirty="0" smtClean="0"/>
              <a:t>merkez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19292"/>
            <a:ext cx="7985243" cy="300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69776" y="146363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</a:t>
            </a: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Merkezler-Örnek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5616" y="1052736"/>
            <a:ext cx="4032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http://www.cokmed.org/?/</a:t>
            </a:r>
            <a:r>
              <a:rPr lang="en-US" b="1" dirty="0" smtClean="0"/>
              <a:t>merkez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4" y="1670794"/>
            <a:ext cx="4229317" cy="4838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301" y="1620851"/>
            <a:ext cx="4299171" cy="50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332656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</a:t>
            </a: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Merkezleri ile ilgili Araştırmalar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37793"/>
            <a:ext cx="8685714" cy="3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0180" y="1372404"/>
            <a:ext cx="7499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 ana süreçleri (KİDR Tematik alanları)  </a:t>
            </a:r>
          </a:p>
          <a:p>
            <a:pPr marL="400050" indent="-4000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raştırma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eliştirme</a:t>
            </a:r>
            <a:r>
              <a:rPr lang="en-US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toplumsal katkı s</a:t>
            </a: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üreci</a:t>
            </a:r>
            <a:endParaRPr lang="tr-TR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 İç Değerlendirme Raporu Kılavuzundan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Merkezlerin kurulması (YÖK Kararı)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 Örnekleri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Merkezlerle ilgili araştırma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Üniversitenin kente etkisi üzerine araştırma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Üniversitelerdeki sosyal sorumluluk projeleri örnekleri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476672"/>
            <a:ext cx="8604448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İçerik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42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9552" y="163048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UYGAR </a:t>
            </a: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Merkezleri ile ilgili Araştırmalar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97783"/>
            <a:ext cx="2664296" cy="952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33" y="1389899"/>
            <a:ext cx="7963918" cy="5215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051" y="1478986"/>
            <a:ext cx="7888881" cy="1987082"/>
          </a:xfrm>
          <a:prstGeom prst="rect">
            <a:avLst/>
          </a:prstGeom>
          <a:solidFill>
            <a:srgbClr val="1833A3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r-TR" dirty="0" smtClean="0">
                <a:solidFill>
                  <a:schemeClr val="bg1"/>
                </a:solidFill>
              </a:rPr>
              <a:t>Ü</a:t>
            </a:r>
            <a:r>
              <a:rPr lang="en-US" dirty="0" err="1" smtClean="0">
                <a:solidFill>
                  <a:schemeClr val="bg1"/>
                </a:solidFill>
              </a:rPr>
              <a:t>niversitelerin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üniversitelerde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arast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err="1" smtClean="0">
                <a:solidFill>
                  <a:schemeClr val="bg1"/>
                </a:solidFill>
              </a:rPr>
              <a:t>rma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uygulama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merkezlerinin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kurulu</a:t>
            </a:r>
            <a:r>
              <a:rPr lang="tr-TR" dirty="0" smtClean="0">
                <a:solidFill>
                  <a:schemeClr val="bg1"/>
                </a:solidFill>
              </a:rPr>
              <a:t>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amaçlar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toplumsal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ihtiyaçlar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sorunlar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belirleme</a:t>
            </a:r>
            <a:r>
              <a:rPr lang="tr-TR" dirty="0" err="1" smtClean="0">
                <a:solidFill>
                  <a:schemeClr val="bg1"/>
                </a:solidFill>
              </a:rPr>
              <a:t>kte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dogrultuda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çözümler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üretmektir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Ara</a:t>
            </a:r>
            <a:r>
              <a:rPr lang="tr-TR" dirty="0" smtClean="0">
                <a:solidFill>
                  <a:schemeClr val="bg1"/>
                </a:solidFill>
              </a:rPr>
              <a:t>ş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err="1" smtClean="0">
                <a:solidFill>
                  <a:schemeClr val="bg1"/>
                </a:solidFill>
              </a:rPr>
              <a:t>rma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uygulama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hükümet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ajanslar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özel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ş</a:t>
            </a:r>
            <a:r>
              <a:rPr lang="en-US" dirty="0" err="1" smtClean="0">
                <a:solidFill>
                  <a:schemeClr val="bg1"/>
                </a:solidFill>
              </a:rPr>
              <a:t>irketler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kurumlar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tarafindan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desteklenen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çoğunlukla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disiplinler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aras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alanlarda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ara</a:t>
            </a:r>
            <a:r>
              <a:rPr lang="tr-TR" dirty="0" smtClean="0">
                <a:solidFill>
                  <a:schemeClr val="bg1"/>
                </a:solidFill>
              </a:rPr>
              <a:t>ş</a:t>
            </a:r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tr-TR" dirty="0" err="1" smtClean="0">
                <a:solidFill>
                  <a:schemeClr val="bg1"/>
                </a:solidFill>
              </a:rPr>
              <a:t>ır</a:t>
            </a:r>
            <a:r>
              <a:rPr lang="en-US" dirty="0" smtClean="0">
                <a:solidFill>
                  <a:schemeClr val="bg1"/>
                </a:solidFill>
              </a:rPr>
              <a:t>malar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n yap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err="1" smtClean="0">
                <a:solidFill>
                  <a:schemeClr val="bg1"/>
                </a:solidFill>
              </a:rPr>
              <a:t>ld</a:t>
            </a:r>
            <a:r>
              <a:rPr lang="tr-TR" dirty="0" err="1" smtClean="0">
                <a:solidFill>
                  <a:schemeClr val="bg1"/>
                </a:solidFill>
              </a:rPr>
              <a:t>ığı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üniversite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faaliyet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gösteren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kurumlard</a:t>
            </a:r>
            <a:r>
              <a:rPr lang="tr-TR" dirty="0" smtClean="0">
                <a:solidFill>
                  <a:schemeClr val="bg1"/>
                </a:solidFill>
              </a:rPr>
              <a:t>ı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9" y="4784935"/>
            <a:ext cx="7888882" cy="1671291"/>
          </a:xfrm>
          <a:prstGeom prst="rect">
            <a:avLst/>
          </a:prstGeom>
          <a:solidFill>
            <a:srgbClr val="1833A3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tr-TR" dirty="0">
                <a:solidFill>
                  <a:schemeClr val="bg1"/>
                </a:solidFill>
              </a:rPr>
              <a:t>Ülkemizdeki pek çok araştırma ve uygulama merkezinin etkin şekilde çalışmadığı</a:t>
            </a:r>
            <a:r>
              <a:rPr lang="tr-TR" dirty="0" smtClean="0">
                <a:solidFill>
                  <a:schemeClr val="bg1"/>
                </a:solidFill>
              </a:rPr>
              <a:t>, çalışanların </a:t>
            </a:r>
            <a:r>
              <a:rPr lang="tr-TR" dirty="0">
                <a:solidFill>
                  <a:schemeClr val="bg1"/>
                </a:solidFill>
              </a:rPr>
              <a:t>ise araştırma odaklı olmayıp uygulamaya önem veren merkezler olduğu görülmüştür. Araştırma odaklı olmayan sürekli </a:t>
            </a:r>
            <a:r>
              <a:rPr lang="tr-TR" dirty="0" smtClean="0">
                <a:solidFill>
                  <a:schemeClr val="bg1"/>
                </a:solidFill>
              </a:rPr>
              <a:t>eğitim ve </a:t>
            </a:r>
            <a:r>
              <a:rPr lang="tr-TR" dirty="0">
                <a:solidFill>
                  <a:schemeClr val="bg1"/>
                </a:solidFill>
              </a:rPr>
              <a:t>uzaktan eğitim gibi merkezlerin ve araştırma hastanelerinin ise etkin olarak çalıştığı görülmektedir.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Üniversitelerin Yereldeki Etkileri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195" y="1408157"/>
            <a:ext cx="6152381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Üniversitelerin Yereldeki </a:t>
            </a:r>
            <a:r>
              <a:rPr lang="tr-TR" altLang="en-US" sz="3600" kern="0" dirty="0" err="1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Etkileri:PAÜ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21" y="1169923"/>
            <a:ext cx="2282546" cy="1084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036" y="2743989"/>
            <a:ext cx="838944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Bu </a:t>
            </a:r>
            <a:r>
              <a:rPr lang="en-US" sz="2400" dirty="0" err="1"/>
              <a:t>çalışmada</a:t>
            </a:r>
            <a:r>
              <a:rPr lang="en-US" sz="2400" dirty="0"/>
              <a:t>, </a:t>
            </a:r>
            <a:r>
              <a:rPr lang="en-US" sz="2400" dirty="0" err="1"/>
              <a:t>üniversitelerin</a:t>
            </a:r>
            <a:r>
              <a:rPr lang="en-US" sz="2400" dirty="0"/>
              <a:t> </a:t>
            </a:r>
            <a:r>
              <a:rPr lang="en-US" sz="2400" dirty="0" err="1" smtClean="0"/>
              <a:t>kuruldukları</a:t>
            </a:r>
            <a:r>
              <a:rPr lang="tr-TR" sz="2400" dirty="0" smtClean="0"/>
              <a:t> </a:t>
            </a:r>
            <a:r>
              <a:rPr lang="en-US" sz="2400" dirty="0" err="1" smtClean="0"/>
              <a:t>kentlere</a:t>
            </a:r>
            <a:r>
              <a:rPr lang="en-US" sz="2400" dirty="0" smtClean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b="1" dirty="0" err="1"/>
              <a:t>demografik</a:t>
            </a:r>
            <a:r>
              <a:rPr lang="en-US" sz="2400" dirty="0"/>
              <a:t>, </a:t>
            </a:r>
            <a:r>
              <a:rPr lang="en-US" sz="2400" b="1" dirty="0" err="1"/>
              <a:t>ekonomik</a:t>
            </a:r>
            <a:r>
              <a:rPr lang="en-US" sz="2400" dirty="0"/>
              <a:t>, </a:t>
            </a:r>
            <a:r>
              <a:rPr lang="en-US" sz="2400" b="1" dirty="0" err="1"/>
              <a:t>mekânsal</a:t>
            </a:r>
            <a:r>
              <a:rPr lang="en-US" sz="2400" dirty="0"/>
              <a:t>, </a:t>
            </a:r>
            <a:r>
              <a:rPr lang="en-US" sz="2400" b="1" dirty="0" err="1"/>
              <a:t>sanayi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</a:t>
            </a:r>
            <a:r>
              <a:rPr lang="en-US" sz="2400" b="1" dirty="0" err="1"/>
              <a:t>sosyal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kültürel</a:t>
            </a:r>
            <a:r>
              <a:rPr lang="en-US" sz="2400" b="1" dirty="0"/>
              <a:t> </a:t>
            </a:r>
            <a:r>
              <a:rPr lang="en-US" sz="2400" b="1" dirty="0" err="1"/>
              <a:t>yapıya</a:t>
            </a:r>
            <a:r>
              <a:rPr lang="en-US" sz="2400" b="1" dirty="0"/>
              <a:t> </a:t>
            </a:r>
            <a:r>
              <a:rPr lang="en-US" sz="2400" b="1" dirty="0" err="1"/>
              <a:t>etkileri</a:t>
            </a:r>
            <a:r>
              <a:rPr lang="en-US" sz="2400" dirty="0"/>
              <a:t>, </a:t>
            </a:r>
            <a:r>
              <a:rPr lang="en-US" sz="2400" dirty="0" smtClean="0"/>
              <a:t>Türkiye</a:t>
            </a:r>
            <a:r>
              <a:rPr lang="tr-TR" sz="2400" dirty="0" smtClean="0"/>
              <a:t> </a:t>
            </a:r>
            <a:r>
              <a:rPr lang="en-US" sz="2400" dirty="0" err="1" smtClean="0"/>
              <a:t>genelinde</a:t>
            </a:r>
            <a:r>
              <a:rPr lang="en-US" sz="2400" dirty="0" smtClean="0"/>
              <a:t> </a:t>
            </a:r>
            <a:r>
              <a:rPr lang="en-US" sz="2400" dirty="0" err="1"/>
              <a:t>ve</a:t>
            </a:r>
            <a:r>
              <a:rPr lang="en-US" sz="2400" dirty="0"/>
              <a:t> Denizli </a:t>
            </a:r>
            <a:r>
              <a:rPr lang="en-US" sz="2400" dirty="0" err="1"/>
              <a:t>kenti</a:t>
            </a:r>
            <a:r>
              <a:rPr lang="en-US" sz="2400" dirty="0"/>
              <a:t> Pamukkale Üniversitesi (PAU) </a:t>
            </a:r>
            <a:r>
              <a:rPr lang="en-US" sz="2400" dirty="0" err="1"/>
              <a:t>özelinde</a:t>
            </a:r>
            <a:r>
              <a:rPr lang="en-US" sz="2400" dirty="0"/>
              <a:t> </a:t>
            </a:r>
            <a:r>
              <a:rPr lang="en-US" sz="2400" dirty="0" err="1"/>
              <a:t>tartışılmaktadır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099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Üniversitelerin Yereldeki Etkileri: PAÜ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8" y="1044357"/>
            <a:ext cx="2282546" cy="1084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2129096"/>
            <a:ext cx="8064896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Öz’den alıntı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Çalışma</a:t>
            </a:r>
            <a:r>
              <a:rPr lang="en-US" sz="2000" dirty="0" smtClean="0"/>
              <a:t> </a:t>
            </a:r>
            <a:r>
              <a:rPr lang="en-US" sz="2000" dirty="0" err="1" smtClean="0"/>
              <a:t>ile</a:t>
            </a:r>
            <a:r>
              <a:rPr lang="tr-TR" sz="2000" dirty="0" smtClean="0"/>
              <a:t> </a:t>
            </a:r>
            <a:r>
              <a:rPr lang="en-US" sz="2000" dirty="0" err="1" smtClean="0"/>
              <a:t>üniversite</a:t>
            </a:r>
            <a:r>
              <a:rPr lang="en-US" sz="2000" dirty="0" smtClean="0"/>
              <a:t> </a:t>
            </a:r>
            <a:r>
              <a:rPr lang="en-US" sz="2000" dirty="0" err="1"/>
              <a:t>kenti</a:t>
            </a:r>
            <a:r>
              <a:rPr lang="en-US" sz="2000" dirty="0"/>
              <a:t> </a:t>
            </a:r>
            <a:r>
              <a:rPr lang="en-US" sz="2000" dirty="0" err="1"/>
              <a:t>kimliği</a:t>
            </a:r>
            <a:r>
              <a:rPr lang="en-US" sz="2000" dirty="0"/>
              <a:t> </a:t>
            </a:r>
            <a:r>
              <a:rPr lang="en-US" sz="2000" dirty="0" err="1"/>
              <a:t>sorgulanmakta</a:t>
            </a:r>
            <a:r>
              <a:rPr lang="en-US" sz="2000" dirty="0"/>
              <a:t> </a:t>
            </a:r>
            <a:r>
              <a:rPr lang="en-US" sz="2000" dirty="0" err="1"/>
              <a:t>Anadolu</a:t>
            </a:r>
            <a:r>
              <a:rPr lang="en-US" sz="2000" dirty="0"/>
              <a:t> </a:t>
            </a:r>
            <a:r>
              <a:rPr lang="en-US" sz="2000" dirty="0" err="1"/>
              <a:t>kentlerinin</a:t>
            </a:r>
            <a:r>
              <a:rPr lang="en-US" sz="2000" dirty="0"/>
              <a:t> </a:t>
            </a:r>
            <a:r>
              <a:rPr lang="en-US" sz="2000" b="1" dirty="0" err="1"/>
              <a:t>üniversite</a:t>
            </a:r>
            <a:r>
              <a:rPr lang="en-US" sz="2000" b="1" dirty="0"/>
              <a:t> </a:t>
            </a:r>
            <a:r>
              <a:rPr lang="en-US" sz="2000" b="1" dirty="0" err="1"/>
              <a:t>kenti</a:t>
            </a:r>
            <a:r>
              <a:rPr lang="en-US" sz="2000" b="1" dirty="0"/>
              <a:t> </a:t>
            </a:r>
            <a:r>
              <a:rPr lang="en-US" sz="2000" b="1" dirty="0" err="1"/>
              <a:t>kimliği</a:t>
            </a:r>
            <a:r>
              <a:rPr lang="en-US" sz="2000" b="1" dirty="0"/>
              <a:t> </a:t>
            </a:r>
            <a:r>
              <a:rPr lang="en-US" sz="2000" b="1" dirty="0" err="1"/>
              <a:t>taşıması</a:t>
            </a:r>
            <a:r>
              <a:rPr lang="en-US" sz="2000" b="1" dirty="0"/>
              <a:t> </a:t>
            </a:r>
            <a:r>
              <a:rPr lang="en-US" sz="2000" b="1" dirty="0" err="1" smtClean="0"/>
              <a:t>için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kentlerin</a:t>
            </a:r>
            <a:r>
              <a:rPr lang="en-US" sz="2000" b="1" dirty="0" smtClean="0"/>
              <a:t> </a:t>
            </a:r>
            <a:r>
              <a:rPr lang="en-US" sz="2000" b="1" dirty="0" err="1"/>
              <a:t>gidermesi</a:t>
            </a:r>
            <a:r>
              <a:rPr lang="en-US" sz="2000" b="1" dirty="0"/>
              <a:t> </a:t>
            </a:r>
            <a:r>
              <a:rPr lang="en-US" sz="2000" b="1" dirty="0" err="1"/>
              <a:t>gereken</a:t>
            </a:r>
            <a:r>
              <a:rPr lang="en-US" sz="2000" b="1" dirty="0"/>
              <a:t> </a:t>
            </a:r>
            <a:r>
              <a:rPr lang="en-US" sz="2000" b="1" dirty="0" err="1"/>
              <a:t>eksikliklere</a:t>
            </a:r>
            <a:r>
              <a:rPr lang="en-US" sz="2000" b="1" dirty="0"/>
              <a:t> </a:t>
            </a:r>
            <a:r>
              <a:rPr lang="en-US" sz="2000" b="1" dirty="0" err="1"/>
              <a:t>dikkat</a:t>
            </a:r>
            <a:r>
              <a:rPr lang="en-US" sz="2000" b="1" dirty="0"/>
              <a:t> </a:t>
            </a:r>
            <a:r>
              <a:rPr lang="en-US" sz="2000" b="1" dirty="0" err="1"/>
              <a:t>çekmek</a:t>
            </a:r>
            <a:r>
              <a:rPr lang="en-US" sz="2000" b="1" dirty="0"/>
              <a:t> </a:t>
            </a:r>
            <a:r>
              <a:rPr lang="en-US" sz="2000" dirty="0" err="1"/>
              <a:t>amaçlanmaktadır</a:t>
            </a:r>
            <a:r>
              <a:rPr lang="en-US" sz="2000" dirty="0"/>
              <a:t>. Pamukkale </a:t>
            </a:r>
            <a:r>
              <a:rPr lang="en-US" sz="2000" dirty="0" err="1" smtClean="0"/>
              <a:t>Üniversitesinin</a:t>
            </a:r>
            <a:r>
              <a:rPr lang="tr-TR" sz="2000" dirty="0" smtClean="0"/>
              <a:t> </a:t>
            </a:r>
            <a:r>
              <a:rPr lang="en-US" sz="2000" dirty="0" smtClean="0"/>
              <a:t>Denizli </a:t>
            </a:r>
            <a:r>
              <a:rPr lang="en-US" sz="2000" dirty="0" err="1"/>
              <a:t>kentine</a:t>
            </a:r>
            <a:r>
              <a:rPr lang="en-US" sz="2000" dirty="0"/>
              <a:t> </a:t>
            </a:r>
            <a:r>
              <a:rPr lang="en-US" sz="2000" b="1" dirty="0" err="1"/>
              <a:t>demografik</a:t>
            </a:r>
            <a:r>
              <a:rPr lang="en-US" sz="2000" b="1" dirty="0"/>
              <a:t>, </a:t>
            </a:r>
            <a:r>
              <a:rPr lang="en-US" sz="2000" b="1" dirty="0" err="1"/>
              <a:t>ekonomik</a:t>
            </a:r>
            <a:r>
              <a:rPr lang="en-US" sz="2000" b="1" dirty="0"/>
              <a:t>, </a:t>
            </a:r>
            <a:r>
              <a:rPr lang="en-US" sz="2000" b="1" dirty="0" err="1"/>
              <a:t>mekânsal</a:t>
            </a:r>
            <a:r>
              <a:rPr lang="en-US" sz="2000" b="1" dirty="0"/>
              <a:t>,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kültürel</a:t>
            </a:r>
            <a:r>
              <a:rPr lang="en-US" sz="2000" b="1" dirty="0"/>
              <a:t> </a:t>
            </a:r>
            <a:r>
              <a:rPr lang="en-US" sz="2000" b="1" dirty="0" err="1"/>
              <a:t>anlamda</a:t>
            </a:r>
            <a:r>
              <a:rPr lang="en-US" sz="2000" b="1" dirty="0"/>
              <a:t> </a:t>
            </a:r>
            <a:r>
              <a:rPr lang="en-US" sz="2000" b="1" dirty="0" err="1"/>
              <a:t>etkileri</a:t>
            </a:r>
            <a:r>
              <a:rPr lang="en-US" sz="2000" b="1" dirty="0"/>
              <a:t> </a:t>
            </a:r>
            <a:r>
              <a:rPr lang="en-US" sz="2000" b="1" dirty="0" err="1"/>
              <a:t>yüksek</a:t>
            </a:r>
            <a:r>
              <a:rPr lang="en-US" sz="2000" b="1" dirty="0"/>
              <a:t> </a:t>
            </a:r>
            <a:r>
              <a:rPr lang="en-US" sz="2000" b="1" dirty="0" err="1" smtClean="0"/>
              <a:t>iken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sanayiye</a:t>
            </a:r>
            <a:r>
              <a:rPr lang="en-US" sz="2000" b="1" dirty="0" smtClean="0"/>
              <a:t> </a:t>
            </a:r>
            <a:r>
              <a:rPr lang="en-US" sz="2000" b="1" dirty="0" err="1"/>
              <a:t>olan</a:t>
            </a:r>
            <a:r>
              <a:rPr lang="en-US" sz="2000" b="1" dirty="0"/>
              <a:t> </a:t>
            </a:r>
            <a:r>
              <a:rPr lang="en-US" sz="2000" b="1" dirty="0" err="1"/>
              <a:t>etkileri</a:t>
            </a:r>
            <a:r>
              <a:rPr lang="en-US" sz="2000" b="1" dirty="0"/>
              <a:t> </a:t>
            </a:r>
            <a:r>
              <a:rPr lang="en-US" sz="2000" b="1" dirty="0" err="1"/>
              <a:t>ise</a:t>
            </a:r>
            <a:r>
              <a:rPr lang="en-US" sz="2000" b="1" dirty="0"/>
              <a:t> </a:t>
            </a:r>
            <a:r>
              <a:rPr lang="en-US" sz="2000" b="1" dirty="0" err="1"/>
              <a:t>sınırlıdır</a:t>
            </a:r>
            <a:r>
              <a:rPr lang="en-US" sz="2000" dirty="0"/>
              <a:t>. PAU, Denizli </a:t>
            </a:r>
            <a:r>
              <a:rPr lang="en-US" sz="2000" b="1" dirty="0" err="1"/>
              <a:t>kentinin</a:t>
            </a:r>
            <a:r>
              <a:rPr lang="en-US" sz="2000" b="1" dirty="0"/>
              <a:t> </a:t>
            </a:r>
            <a:r>
              <a:rPr lang="en-US" sz="2000" b="1" dirty="0" err="1"/>
              <a:t>gelişmesinde</a:t>
            </a:r>
            <a:r>
              <a:rPr lang="en-US" sz="2000" b="1" dirty="0"/>
              <a:t> </a:t>
            </a:r>
            <a:r>
              <a:rPr lang="en-US" sz="2000" b="1" dirty="0" err="1"/>
              <a:t>sürükleyici</a:t>
            </a:r>
            <a:r>
              <a:rPr lang="en-US" sz="2000" b="1" dirty="0"/>
              <a:t> </a:t>
            </a:r>
            <a:r>
              <a:rPr lang="en-US" sz="2000" b="1" dirty="0" err="1"/>
              <a:t>değil</a:t>
            </a:r>
            <a:r>
              <a:rPr lang="en-US" sz="2000" b="1" dirty="0"/>
              <a:t> </a:t>
            </a:r>
            <a:r>
              <a:rPr lang="en-US" sz="2000" b="1" dirty="0" err="1" smtClean="0"/>
              <a:t>ama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tamamlayıcı</a:t>
            </a:r>
            <a:r>
              <a:rPr lang="en-US" sz="2000" b="1" dirty="0" smtClean="0"/>
              <a:t> </a:t>
            </a:r>
            <a:r>
              <a:rPr lang="en-US" sz="2000" b="1" dirty="0" err="1"/>
              <a:t>rol</a:t>
            </a:r>
            <a:r>
              <a:rPr lang="en-US" sz="2000" dirty="0"/>
              <a:t> </a:t>
            </a:r>
            <a:r>
              <a:rPr lang="en-US" sz="2000" dirty="0" err="1"/>
              <a:t>oynamıştır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6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PAÜ ve Denizli 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8" y="1044357"/>
            <a:ext cx="2282546" cy="1084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619" y="2060848"/>
            <a:ext cx="82915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Sonuç’tan</a:t>
            </a:r>
            <a:r>
              <a:rPr lang="tr-TR" dirty="0" smtClean="0"/>
              <a:t> alıntı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Denizli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belki</a:t>
            </a:r>
            <a:r>
              <a:rPr lang="en-US" dirty="0"/>
              <a:t> de </a:t>
            </a:r>
            <a:r>
              <a:rPr lang="en-US" dirty="0" err="1"/>
              <a:t>diger</a:t>
            </a:r>
            <a:r>
              <a:rPr lang="en-US" dirty="0"/>
              <a:t>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kentlerinin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iyi</a:t>
            </a:r>
            <a:r>
              <a:rPr lang="en-US" dirty="0"/>
              <a:t> </a:t>
            </a:r>
            <a:r>
              <a:rPr lang="en-US" dirty="0" err="1"/>
              <a:t>birer</a:t>
            </a:r>
            <a:r>
              <a:rPr lang="en-US" dirty="0"/>
              <a:t> </a:t>
            </a:r>
            <a:r>
              <a:rPr lang="en-US" dirty="0" err="1"/>
              <a:t>üniversite</a:t>
            </a:r>
            <a:r>
              <a:rPr lang="en-US" dirty="0"/>
              <a:t> </a:t>
            </a:r>
            <a:r>
              <a:rPr lang="en-US" dirty="0" err="1"/>
              <a:t>kenti</a:t>
            </a:r>
            <a:r>
              <a:rPr lang="en-US" dirty="0"/>
              <a:t> </a:t>
            </a:r>
            <a:r>
              <a:rPr lang="en-US" dirty="0" err="1"/>
              <a:t>olmalari</a:t>
            </a:r>
            <a:r>
              <a:rPr lang="en-US" dirty="0"/>
              <a:t> </a:t>
            </a:r>
            <a:r>
              <a:rPr lang="en-US" dirty="0" err="1" smtClean="0"/>
              <a:t>için</a:t>
            </a:r>
            <a:r>
              <a:rPr lang="tr-TR" dirty="0" smtClean="0"/>
              <a:t> </a:t>
            </a:r>
            <a:r>
              <a:rPr lang="en-US" dirty="0" err="1" smtClean="0"/>
              <a:t>getirilebilecek</a:t>
            </a:r>
            <a:r>
              <a:rPr lang="en-US" dirty="0" smtClean="0"/>
              <a:t> </a:t>
            </a:r>
            <a:r>
              <a:rPr lang="en-US" dirty="0" err="1"/>
              <a:t>öneriler</a:t>
            </a:r>
            <a:r>
              <a:rPr lang="en-US" dirty="0"/>
              <a:t> </a:t>
            </a:r>
            <a:r>
              <a:rPr lang="en-US" dirty="0" err="1" smtClean="0"/>
              <a:t>şunlard</a:t>
            </a:r>
            <a:r>
              <a:rPr lang="tr-TR" dirty="0" smtClean="0"/>
              <a:t>ı</a:t>
            </a:r>
            <a:r>
              <a:rPr lang="en-US" dirty="0" smtClean="0"/>
              <a:t>r</a:t>
            </a:r>
            <a:r>
              <a:rPr lang="en-US" dirty="0"/>
              <a:t>;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/>
              <a:t>kurulan</a:t>
            </a:r>
            <a:r>
              <a:rPr lang="en-US" dirty="0"/>
              <a:t> </a:t>
            </a:r>
            <a:r>
              <a:rPr lang="en-US" dirty="0" err="1"/>
              <a:t>kent</a:t>
            </a:r>
            <a:r>
              <a:rPr lang="en-US" dirty="0"/>
              <a:t> </a:t>
            </a:r>
            <a:r>
              <a:rPr lang="en-US" dirty="0" err="1" smtClean="0"/>
              <a:t>halk</a:t>
            </a:r>
            <a:r>
              <a:rPr lang="tr-TR" dirty="0" smtClean="0"/>
              <a:t>ı</a:t>
            </a:r>
            <a:r>
              <a:rPr lang="en-US" dirty="0" smtClean="0"/>
              <a:t>n</a:t>
            </a:r>
            <a:r>
              <a:rPr lang="tr-TR" dirty="0" smtClean="0"/>
              <a:t>ı</a:t>
            </a:r>
            <a:r>
              <a:rPr lang="en-US" dirty="0" smtClean="0"/>
              <a:t>n</a:t>
            </a:r>
            <a:r>
              <a:rPr lang="en-US" dirty="0"/>
              <a:t>, </a:t>
            </a:r>
            <a:r>
              <a:rPr lang="en-US" dirty="0" err="1" smtClean="0"/>
              <a:t>öğrencileri</a:t>
            </a:r>
            <a:r>
              <a:rPr lang="en-US" b="1" dirty="0" smtClean="0"/>
              <a:t> </a:t>
            </a:r>
            <a:r>
              <a:rPr lang="en-US" b="1" dirty="0" err="1"/>
              <a:t>ekonomik</a:t>
            </a:r>
            <a:endParaRPr lang="en-US" b="1" dirty="0"/>
          </a:p>
          <a:p>
            <a:pPr defTabSz="231775">
              <a:lnSpc>
                <a:spcPct val="150000"/>
              </a:lnSpc>
            </a:pPr>
            <a:r>
              <a:rPr lang="tr-TR" b="1" dirty="0" smtClean="0"/>
              <a:t>	</a:t>
            </a:r>
            <a:r>
              <a:rPr lang="en-US" b="1" dirty="0" err="1" smtClean="0"/>
              <a:t>girdi</a:t>
            </a:r>
            <a:r>
              <a:rPr lang="en-US" b="1" dirty="0" smtClean="0"/>
              <a:t> </a:t>
            </a:r>
            <a:r>
              <a:rPr lang="en-US" b="1" dirty="0" err="1" smtClean="0"/>
              <a:t>kaynağ</a:t>
            </a:r>
            <a:r>
              <a:rPr lang="tr-TR" b="1" dirty="0" smtClean="0"/>
              <a:t>ı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görmemesi</a:t>
            </a:r>
            <a:r>
              <a:rPr lang="en-US" dirty="0"/>
              <a:t>, </a:t>
            </a:r>
            <a:r>
              <a:rPr lang="en-US" dirty="0" err="1" smtClean="0"/>
              <a:t>öğrencileri</a:t>
            </a:r>
            <a:r>
              <a:rPr lang="en-US" dirty="0" smtClean="0"/>
              <a:t> </a:t>
            </a:r>
            <a:r>
              <a:rPr lang="en-US" dirty="0" err="1"/>
              <a:t>kentlerine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b="1" dirty="0" err="1"/>
              <a:t>birer</a:t>
            </a:r>
            <a:r>
              <a:rPr lang="en-US" b="1" dirty="0"/>
              <a:t> </a:t>
            </a:r>
            <a:r>
              <a:rPr lang="en-US" b="1" dirty="0" err="1" smtClean="0"/>
              <a:t>misafir</a:t>
            </a:r>
            <a:r>
              <a:rPr lang="en-US" b="1" dirty="0" smtClean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/>
              <a:t>görmeleri</a:t>
            </a:r>
            <a:r>
              <a:rPr lang="en-US" dirty="0"/>
              <a:t>,</a:t>
            </a:r>
          </a:p>
          <a:p>
            <a:pPr defTabSz="282575">
              <a:lnSpc>
                <a:spcPct val="150000"/>
              </a:lnSpc>
            </a:pPr>
            <a:r>
              <a:rPr lang="en-US" dirty="0"/>
              <a:t>ii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dirty="0" err="1" smtClean="0"/>
              <a:t>kente</a:t>
            </a:r>
            <a:r>
              <a:rPr lang="en-US" dirty="0" smtClean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 smtClean="0"/>
              <a:t>öğrenciler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öncelikle</a:t>
            </a:r>
            <a:r>
              <a:rPr lang="en-US" dirty="0"/>
              <a:t> </a:t>
            </a:r>
            <a:r>
              <a:rPr lang="en-US" b="1" dirty="0" smtClean="0"/>
              <a:t>bar</a:t>
            </a:r>
            <a:r>
              <a:rPr lang="tr-TR" b="1" dirty="0" smtClean="0"/>
              <a:t>ı</a:t>
            </a:r>
            <a:r>
              <a:rPr lang="en-US" b="1" dirty="0" err="1" smtClean="0"/>
              <a:t>nma</a:t>
            </a:r>
            <a:r>
              <a:rPr lang="en-US" b="1" dirty="0" smtClean="0"/>
              <a:t> </a:t>
            </a:r>
            <a:r>
              <a:rPr lang="en-US" b="1" dirty="0" err="1" smtClean="0"/>
              <a:t>imkânlar</a:t>
            </a:r>
            <a:r>
              <a:rPr lang="tr-TR" b="1" dirty="0" smtClean="0"/>
              <a:t>ı</a:t>
            </a:r>
            <a:r>
              <a:rPr lang="en-US" b="1" dirty="0" smtClean="0"/>
              <a:t>n</a:t>
            </a:r>
            <a:r>
              <a:rPr lang="tr-TR" b="1" dirty="0" smtClean="0"/>
              <a:t>ı</a:t>
            </a:r>
            <a:r>
              <a:rPr lang="en-US" b="1" dirty="0" smtClean="0"/>
              <a:t>n </a:t>
            </a:r>
            <a:r>
              <a:rPr lang="en-US" b="1" dirty="0" err="1" smtClean="0"/>
              <a:t>sağlanmas</a:t>
            </a:r>
            <a:r>
              <a:rPr lang="tr-TR" b="1" dirty="0" smtClean="0"/>
              <a:t>ı</a:t>
            </a:r>
            <a:r>
              <a:rPr lang="en-US" dirty="0" smtClean="0"/>
              <a:t>, </a:t>
            </a:r>
            <a:r>
              <a:rPr lang="tr-TR" dirty="0" smtClean="0"/>
              <a:t>	</a:t>
            </a:r>
            <a:r>
              <a:rPr lang="en-US" dirty="0" smtClean="0"/>
              <a:t>hay</a:t>
            </a:r>
            <a:r>
              <a:rPr lang="tr-TR" dirty="0" smtClean="0"/>
              <a:t>ı</a:t>
            </a:r>
            <a:r>
              <a:rPr lang="en-US" dirty="0" smtClean="0"/>
              <a:t>r</a:t>
            </a:r>
            <a:r>
              <a:rPr lang="tr-TR" dirty="0" smtClean="0"/>
              <a:t>s</a:t>
            </a:r>
            <a:r>
              <a:rPr lang="en-US" dirty="0" err="1" smtClean="0"/>
              <a:t>everlerin</a:t>
            </a:r>
            <a:r>
              <a:rPr lang="en-US" dirty="0" smtClean="0"/>
              <a:t> de</a:t>
            </a:r>
            <a:r>
              <a:rPr lang="tr-TR" dirty="0" smtClean="0"/>
              <a:t> </a:t>
            </a:r>
            <a:r>
              <a:rPr lang="en-US" dirty="0" err="1" smtClean="0"/>
              <a:t>katk</a:t>
            </a:r>
            <a:r>
              <a:rPr lang="tr-TR" dirty="0" smtClean="0"/>
              <a:t>ı</a:t>
            </a:r>
            <a:r>
              <a:rPr lang="en-US" dirty="0" smtClean="0"/>
              <a:t>lar</a:t>
            </a:r>
            <a:r>
              <a:rPr lang="tr-TR" dirty="0" smtClean="0"/>
              <a:t>ı</a:t>
            </a:r>
            <a:r>
              <a:rPr lang="en-US" dirty="0" smtClean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Kredi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Yurtlar</a:t>
            </a:r>
            <a:r>
              <a:rPr lang="en-US" dirty="0"/>
              <a:t> </a:t>
            </a:r>
            <a:r>
              <a:rPr lang="en-US" dirty="0" err="1"/>
              <a:t>Kurumuna</a:t>
            </a:r>
            <a:r>
              <a:rPr lang="en-US" dirty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ğlı</a:t>
            </a:r>
            <a:r>
              <a:rPr lang="en-US" dirty="0" smtClean="0"/>
              <a:t> </a:t>
            </a:r>
            <a:r>
              <a:rPr lang="en-US" dirty="0" err="1" smtClean="0"/>
              <a:t>yurtlar</a:t>
            </a:r>
            <a:r>
              <a:rPr lang="tr-TR" dirty="0" smtClean="0"/>
              <a:t>ı</a:t>
            </a:r>
            <a:r>
              <a:rPr lang="en-US" dirty="0" smtClean="0"/>
              <a:t>n </a:t>
            </a:r>
            <a:r>
              <a:rPr lang="tr-TR" dirty="0" smtClean="0"/>
              <a:t>	</a:t>
            </a:r>
            <a:r>
              <a:rPr lang="en-US" dirty="0" err="1" smtClean="0"/>
              <a:t>artırılma</a:t>
            </a:r>
            <a:r>
              <a:rPr lang="tr-TR" dirty="0" smtClean="0"/>
              <a:t>s</a:t>
            </a:r>
            <a:r>
              <a:rPr lang="en-US" dirty="0" err="1" smtClean="0"/>
              <a:t>ı</a:t>
            </a:r>
            <a:r>
              <a:rPr lang="en-US" dirty="0" smtClean="0"/>
              <a:t>,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902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PAÜ ve Denizli 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8" y="1044357"/>
            <a:ext cx="2282546" cy="1084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836822"/>
            <a:ext cx="86280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Sonuç’tan</a:t>
            </a:r>
            <a:r>
              <a:rPr lang="tr-TR" dirty="0" smtClean="0"/>
              <a:t> alıntı</a:t>
            </a:r>
          </a:p>
          <a:p>
            <a:pPr defTabSz="341313">
              <a:lnSpc>
                <a:spcPct val="150000"/>
              </a:lnSpc>
            </a:pPr>
            <a:r>
              <a:rPr lang="en-US" dirty="0" smtClean="0"/>
              <a:t>iii</a:t>
            </a:r>
            <a:r>
              <a:rPr lang="en-US" dirty="0"/>
              <a:t>) </a:t>
            </a:r>
            <a:r>
              <a:rPr lang="en-US" dirty="0" err="1" smtClean="0"/>
              <a:t>barınma</a:t>
            </a:r>
            <a:r>
              <a:rPr lang="en-US" dirty="0" smtClean="0"/>
              <a:t> </a:t>
            </a:r>
            <a:r>
              <a:rPr lang="en-US" dirty="0" err="1" smtClean="0"/>
              <a:t>sorununa</a:t>
            </a:r>
            <a:r>
              <a:rPr lang="tr-TR" dirty="0" smtClean="0"/>
              <a:t> </a:t>
            </a:r>
            <a:r>
              <a:rPr lang="en-US" dirty="0" err="1" smtClean="0"/>
              <a:t>çözüm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gelişen</a:t>
            </a:r>
            <a:r>
              <a:rPr lang="en-US" dirty="0" smtClean="0"/>
              <a:t> </a:t>
            </a:r>
            <a:r>
              <a:rPr lang="en-US" dirty="0"/>
              <a:t>apart </a:t>
            </a:r>
            <a:r>
              <a:rPr lang="en-US" dirty="0" err="1"/>
              <a:t>sektörünün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 smtClean="0"/>
              <a:t>altına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alınması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azından</a:t>
            </a:r>
            <a:r>
              <a:rPr lang="en-US" dirty="0" smtClean="0"/>
              <a:t> </a:t>
            </a:r>
            <a:r>
              <a:rPr lang="en-US" dirty="0" err="1" smtClean="0"/>
              <a:t>kiraları</a:t>
            </a:r>
            <a:r>
              <a:rPr lang="en-US" dirty="0" smtClean="0"/>
              <a:t> </a:t>
            </a:r>
            <a:r>
              <a:rPr lang="en-US" dirty="0" err="1" smtClean="0"/>
              <a:t>hakkında</a:t>
            </a:r>
            <a:r>
              <a:rPr lang="tr-TR" dirty="0" smtClean="0"/>
              <a:t> </a:t>
            </a:r>
            <a:r>
              <a:rPr lang="en-US" dirty="0" err="1" smtClean="0"/>
              <a:t>öğrenci</a:t>
            </a:r>
            <a:r>
              <a:rPr lang="en-US" dirty="0" smtClean="0"/>
              <a:t> </a:t>
            </a:r>
            <a:r>
              <a:rPr lang="en-US" dirty="0" err="1"/>
              <a:t>lehine</a:t>
            </a:r>
            <a:r>
              <a:rPr lang="en-US" dirty="0"/>
              <a:t> </a:t>
            </a:r>
            <a:r>
              <a:rPr lang="en-US" dirty="0" err="1"/>
              <a:t>düzenlemelere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gidilmesi</a:t>
            </a:r>
            <a:r>
              <a:rPr lang="en-US" dirty="0"/>
              <a:t>, </a:t>
            </a:r>
            <a:endParaRPr lang="tr-TR" dirty="0" smtClean="0"/>
          </a:p>
          <a:p>
            <a:pPr defTabSz="341313">
              <a:lnSpc>
                <a:spcPct val="150000"/>
              </a:lnSpc>
            </a:pPr>
            <a:r>
              <a:rPr lang="en-US" dirty="0" smtClean="0"/>
              <a:t>iv</a:t>
            </a:r>
            <a:r>
              <a:rPr lang="en-US" dirty="0"/>
              <a:t>) </a:t>
            </a:r>
            <a:r>
              <a:rPr lang="en-US" dirty="0" err="1"/>
              <a:t>üniversitelerin</a:t>
            </a:r>
            <a:r>
              <a:rPr lang="en-US" dirty="0"/>
              <a:t> </a:t>
            </a:r>
            <a:r>
              <a:rPr lang="en-US" b="1" dirty="0" err="1"/>
              <a:t>kente</a:t>
            </a:r>
            <a:r>
              <a:rPr lang="en-US" b="1" dirty="0"/>
              <a:t> </a:t>
            </a:r>
            <a:r>
              <a:rPr lang="en-US" b="1" dirty="0" err="1"/>
              <a:t>ekonomik</a:t>
            </a:r>
            <a:r>
              <a:rPr lang="en-US" b="1" dirty="0"/>
              <a:t> </a:t>
            </a:r>
            <a:r>
              <a:rPr lang="en-US" b="1" dirty="0" err="1" smtClean="0"/>
              <a:t>katkılar</a:t>
            </a:r>
            <a:r>
              <a:rPr lang="tr-TR" b="1" dirty="0" smtClean="0"/>
              <a:t>ı</a:t>
            </a:r>
            <a:r>
              <a:rPr lang="en-US" b="1" dirty="0" smtClean="0"/>
              <a:t> </a:t>
            </a:r>
            <a:r>
              <a:rPr lang="en-US" b="1" dirty="0" err="1"/>
              <a:t>ön</a:t>
            </a:r>
            <a:r>
              <a:rPr lang="en-US" b="1" dirty="0"/>
              <a:t> </a:t>
            </a:r>
            <a:r>
              <a:rPr lang="en-US" b="1" dirty="0" err="1"/>
              <a:t>plana</a:t>
            </a:r>
            <a:endParaRPr lang="en-US" b="1" dirty="0"/>
          </a:p>
          <a:p>
            <a:pPr defTabSz="341313">
              <a:lnSpc>
                <a:spcPct val="150000"/>
              </a:lnSpc>
            </a:pPr>
            <a:r>
              <a:rPr lang="tr-TR" b="1" dirty="0" smtClean="0"/>
              <a:t>	</a:t>
            </a:r>
            <a:r>
              <a:rPr lang="en-US" b="1" dirty="0" err="1" smtClean="0"/>
              <a:t>çıkarılmadan</a:t>
            </a:r>
            <a:r>
              <a:rPr lang="en-US" dirty="0" smtClean="0"/>
              <a:t> </a:t>
            </a:r>
            <a:r>
              <a:rPr lang="en-US" dirty="0" err="1"/>
              <a:t>üniversitelerin</a:t>
            </a:r>
            <a:r>
              <a:rPr lang="en-US" dirty="0"/>
              <a:t> </a:t>
            </a:r>
            <a:r>
              <a:rPr lang="en-US" b="1" dirty="0" err="1"/>
              <a:t>bilim</a:t>
            </a:r>
            <a:r>
              <a:rPr lang="en-US" b="1" dirty="0"/>
              <a:t> </a:t>
            </a:r>
            <a:r>
              <a:rPr lang="en-US" b="1" dirty="0" err="1"/>
              <a:t>üretmek</a:t>
            </a:r>
            <a:r>
              <a:rPr lang="en-US" b="1" dirty="0"/>
              <a:t> </a:t>
            </a:r>
            <a:r>
              <a:rPr lang="en-US" b="1" dirty="0" err="1" smtClean="0"/>
              <a:t>adına</a:t>
            </a:r>
            <a:r>
              <a:rPr lang="en-US" b="1" dirty="0" smtClean="0"/>
              <a:t> </a:t>
            </a:r>
            <a:r>
              <a:rPr lang="en-US" b="1" dirty="0" err="1" smtClean="0"/>
              <a:t>kurulduklarının</a:t>
            </a:r>
            <a:r>
              <a:rPr lang="en-US" b="1" dirty="0" smtClean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unutulmaması</a:t>
            </a:r>
            <a:r>
              <a:rPr lang="en-US" dirty="0" smtClean="0"/>
              <a:t>, </a:t>
            </a:r>
            <a:endParaRPr lang="tr-TR" dirty="0" smtClean="0"/>
          </a:p>
          <a:p>
            <a:pPr defTabSz="341313">
              <a:lnSpc>
                <a:spcPct val="150000"/>
              </a:lnSpc>
            </a:pPr>
            <a:r>
              <a:rPr lang="en-US" dirty="0" smtClean="0"/>
              <a:t>v)</a:t>
            </a:r>
            <a:r>
              <a:rPr lang="tr-TR" dirty="0" smtClean="0"/>
              <a:t> </a:t>
            </a:r>
            <a:r>
              <a:rPr lang="en-US" dirty="0" err="1" smtClean="0"/>
              <a:t>üniversite</a:t>
            </a:r>
            <a:r>
              <a:rPr lang="en-US" dirty="0" smtClean="0"/>
              <a:t> </a:t>
            </a:r>
            <a:r>
              <a:rPr lang="en-US" dirty="0" err="1"/>
              <a:t>personelinin</a:t>
            </a:r>
            <a:r>
              <a:rPr lang="en-US" dirty="0"/>
              <a:t> </a:t>
            </a:r>
            <a:r>
              <a:rPr lang="en-US" b="1" dirty="0" err="1"/>
              <a:t>sanayi</a:t>
            </a:r>
            <a:r>
              <a:rPr lang="en-US" b="1" dirty="0"/>
              <a:t> </a:t>
            </a:r>
            <a:r>
              <a:rPr lang="en-US" b="1" dirty="0" err="1" smtClean="0"/>
              <a:t>alanlarını</a:t>
            </a:r>
            <a:r>
              <a:rPr lang="en-US" b="1" dirty="0" smtClean="0"/>
              <a:t> </a:t>
            </a:r>
            <a:r>
              <a:rPr lang="en-US" b="1" dirty="0" err="1"/>
              <a:t>laboratuvar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 smtClean="0"/>
              <a:t>kullanmalarının</a:t>
            </a:r>
            <a:r>
              <a:rPr lang="en-US" dirty="0" smtClean="0"/>
              <a:t> </a:t>
            </a:r>
            <a:r>
              <a:rPr lang="en-US" dirty="0" err="1" smtClean="0"/>
              <a:t>teşvik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edilmesi</a:t>
            </a:r>
            <a:r>
              <a:rPr lang="en-US" dirty="0"/>
              <a:t>,</a:t>
            </a:r>
          </a:p>
          <a:p>
            <a:pPr defTabSz="341313">
              <a:lnSpc>
                <a:spcPct val="150000"/>
              </a:lnSpc>
            </a:pPr>
            <a:r>
              <a:rPr lang="en-US" dirty="0"/>
              <a:t>vi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b="1" dirty="0" err="1" smtClean="0"/>
              <a:t>belediyelerin</a:t>
            </a:r>
            <a:r>
              <a:rPr lang="en-US" b="1" dirty="0" smtClean="0"/>
              <a:t> </a:t>
            </a:r>
            <a:r>
              <a:rPr lang="en-US" b="1" dirty="0" err="1"/>
              <a:t>kenti</a:t>
            </a:r>
            <a:r>
              <a:rPr lang="en-US" b="1" dirty="0"/>
              <a:t> </a:t>
            </a:r>
            <a:r>
              <a:rPr lang="en-US" b="1" dirty="0" err="1" smtClean="0"/>
              <a:t>açık</a:t>
            </a:r>
            <a:r>
              <a:rPr lang="en-US" b="1" dirty="0" smtClean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laboratuvara</a:t>
            </a:r>
            <a:r>
              <a:rPr lang="en-US" b="1" dirty="0"/>
              <a:t> </a:t>
            </a:r>
            <a:r>
              <a:rPr lang="en-US" b="1" dirty="0" err="1"/>
              <a:t>çevirip</a:t>
            </a:r>
            <a:r>
              <a:rPr lang="en-US" b="1" dirty="0"/>
              <a:t> </a:t>
            </a:r>
            <a:r>
              <a:rPr lang="en-US" dirty="0" err="1"/>
              <a:t>üniversitenin</a:t>
            </a:r>
            <a:r>
              <a:rPr lang="en-US" dirty="0"/>
              <a:t> </a:t>
            </a:r>
            <a:r>
              <a:rPr lang="en-US" dirty="0" err="1"/>
              <a:t>kente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tr-TR" dirty="0" smtClean="0"/>
              <a:t>	</a:t>
            </a:r>
            <a:r>
              <a:rPr lang="en-US" dirty="0" err="1" smtClean="0"/>
              <a:t>katkıda</a:t>
            </a:r>
            <a:r>
              <a:rPr lang="tr-TR" dirty="0" smtClean="0"/>
              <a:t> </a:t>
            </a:r>
            <a:r>
              <a:rPr lang="en-US" dirty="0" err="1" smtClean="0"/>
              <a:t>bulunabilmesi</a:t>
            </a:r>
            <a:r>
              <a:rPr lang="en-US" dirty="0" smtClean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elindeki</a:t>
            </a:r>
            <a:r>
              <a:rPr lang="en-US" dirty="0"/>
              <a:t> </a:t>
            </a:r>
            <a:r>
              <a:rPr lang="en-US" b="1" dirty="0" err="1" smtClean="0"/>
              <a:t>imkânları</a:t>
            </a:r>
            <a:r>
              <a:rPr lang="en-US" b="1" dirty="0" smtClean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verileri</a:t>
            </a:r>
            <a:r>
              <a:rPr lang="en-US" b="1" dirty="0"/>
              <a:t> </a:t>
            </a:r>
            <a:r>
              <a:rPr lang="en-US" b="1" dirty="0" err="1" smtClean="0"/>
              <a:t>paylaşması</a:t>
            </a:r>
            <a:r>
              <a:rPr lang="en-US" dirty="0" smtClean="0"/>
              <a:t>,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12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332656"/>
            <a:ext cx="781236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PAÜ ve Denizli 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8" y="1044357"/>
            <a:ext cx="2282546" cy="1084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988" y="2282183"/>
            <a:ext cx="8291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err="1" smtClean="0"/>
              <a:t>Sonuç’tan</a:t>
            </a:r>
            <a:endParaRPr lang="tr-TR" sz="2000" dirty="0" smtClean="0"/>
          </a:p>
          <a:p>
            <a:pPr defTabSz="341313">
              <a:lnSpc>
                <a:spcPct val="150000"/>
              </a:lnSpc>
            </a:pPr>
            <a:r>
              <a:rPr lang="en-US" sz="2000" dirty="0" smtClean="0"/>
              <a:t>vii</a:t>
            </a:r>
            <a:r>
              <a:rPr lang="en-US" sz="2000" dirty="0"/>
              <a:t>) </a:t>
            </a:r>
            <a:r>
              <a:rPr lang="en-US" sz="2000" b="1" dirty="0" err="1"/>
              <a:t>sanayi</a:t>
            </a:r>
            <a:r>
              <a:rPr lang="en-US" sz="2000" b="1" dirty="0"/>
              <a:t> </a:t>
            </a:r>
            <a:r>
              <a:rPr lang="en-US" sz="2000" b="1" dirty="0" err="1"/>
              <a:t>ile</a:t>
            </a:r>
            <a:r>
              <a:rPr lang="en-US" sz="2000" b="1" dirty="0"/>
              <a:t> </a:t>
            </a:r>
            <a:r>
              <a:rPr lang="en-US" sz="2000" b="1" dirty="0" err="1" smtClean="0"/>
              <a:t>işbirliği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noktasında</a:t>
            </a:r>
            <a:r>
              <a:rPr lang="en-US" sz="2000" b="1" dirty="0" smtClean="0"/>
              <a:t> </a:t>
            </a:r>
            <a:r>
              <a:rPr lang="en-US" sz="2000" b="1" dirty="0" err="1"/>
              <a:t>üniversitelerin</a:t>
            </a:r>
            <a:r>
              <a:rPr lang="en-US" sz="2000" b="1" dirty="0"/>
              <a:t> </a:t>
            </a:r>
            <a:r>
              <a:rPr lang="en-US" sz="2000" b="1" dirty="0" err="1"/>
              <a:t>daha</a:t>
            </a:r>
            <a:r>
              <a:rPr lang="en-US" sz="2000" b="1" dirty="0"/>
              <a:t> </a:t>
            </a:r>
            <a:r>
              <a:rPr lang="en-US" sz="2000" b="1" dirty="0" err="1"/>
              <a:t>aktif</a:t>
            </a:r>
            <a:r>
              <a:rPr lang="en-US" sz="2000" b="1" dirty="0"/>
              <a:t> </a:t>
            </a:r>
            <a:r>
              <a:rPr lang="en-US" sz="2000" dirty="0" err="1" smtClean="0"/>
              <a:t>olması</a:t>
            </a:r>
            <a:r>
              <a:rPr lang="en-US" sz="2000" dirty="0" smtClean="0"/>
              <a:t>, </a:t>
            </a:r>
            <a:endParaRPr lang="tr-TR" sz="2000" dirty="0" smtClean="0"/>
          </a:p>
          <a:p>
            <a:pPr defTabSz="341313">
              <a:lnSpc>
                <a:spcPct val="150000"/>
              </a:lnSpc>
            </a:pPr>
            <a:r>
              <a:rPr lang="en-US" sz="2000" dirty="0" smtClean="0"/>
              <a:t>viii</a:t>
            </a:r>
            <a:r>
              <a:rPr lang="en-US" sz="2000" dirty="0"/>
              <a:t>) </a:t>
            </a:r>
            <a:r>
              <a:rPr lang="en-US" sz="2000" dirty="0" err="1"/>
              <a:t>üniversite</a:t>
            </a:r>
            <a:r>
              <a:rPr lang="en-US" sz="2000" dirty="0"/>
              <a:t> </a:t>
            </a:r>
            <a:r>
              <a:rPr lang="en-US" sz="2000" dirty="0" err="1" smtClean="0"/>
              <a:t>öğrencilerinin</a:t>
            </a:r>
            <a:r>
              <a:rPr lang="en-US" sz="2000" dirty="0" smtClean="0"/>
              <a:t> </a:t>
            </a:r>
            <a:r>
              <a:rPr lang="en-US" sz="2000" b="1" dirty="0" err="1"/>
              <a:t>sosyal</a:t>
            </a:r>
            <a:r>
              <a:rPr lang="en-US" sz="2000" b="1" dirty="0"/>
              <a:t> </a:t>
            </a:r>
            <a:r>
              <a:rPr lang="en-US" sz="2000" b="1" dirty="0" err="1" smtClean="0"/>
              <a:t>sorumluluk</a:t>
            </a:r>
            <a:r>
              <a:rPr lang="tr-TR" sz="2000" b="1" dirty="0" smtClean="0"/>
              <a:t> </a:t>
            </a:r>
            <a:r>
              <a:rPr lang="en-US" sz="2000" b="1" dirty="0" err="1" smtClean="0"/>
              <a:t>projelerinde</a:t>
            </a:r>
            <a:r>
              <a:rPr lang="en-US" sz="2000" b="1" dirty="0" smtClean="0"/>
              <a:t> </a:t>
            </a:r>
            <a:r>
              <a:rPr lang="en-US" sz="2000" dirty="0" err="1"/>
              <a:t>yer</a:t>
            </a:r>
            <a:r>
              <a:rPr lang="en-US" sz="2000" dirty="0"/>
              <a:t> </a:t>
            </a:r>
            <a:r>
              <a:rPr lang="tr-TR" sz="2000" dirty="0" smtClean="0"/>
              <a:t>	</a:t>
            </a:r>
            <a:r>
              <a:rPr lang="en-US" sz="2000" dirty="0" err="1" smtClean="0"/>
              <a:t>verilmek</a:t>
            </a: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err="1" smtClean="0"/>
              <a:t>suretiyle</a:t>
            </a:r>
            <a:r>
              <a:rPr lang="en-US" sz="2000" dirty="0" smtClean="0"/>
              <a:t> </a:t>
            </a:r>
            <a:r>
              <a:rPr lang="en-US" sz="2000" dirty="0" err="1"/>
              <a:t>kente</a:t>
            </a:r>
            <a:r>
              <a:rPr lang="en-US" sz="2000" dirty="0"/>
              <a:t> </a:t>
            </a:r>
            <a:r>
              <a:rPr lang="en-US" sz="2000" dirty="0" err="1" smtClean="0"/>
              <a:t>katkı</a:t>
            </a:r>
            <a:r>
              <a:rPr lang="en-US" sz="2000" dirty="0" smtClean="0"/>
              <a:t> </a:t>
            </a:r>
            <a:r>
              <a:rPr lang="en-US" sz="2000" dirty="0" err="1" smtClean="0"/>
              <a:t>sağlamaları</a:t>
            </a:r>
            <a:r>
              <a:rPr lang="en-US" sz="2000" dirty="0" smtClean="0"/>
              <a:t> </a:t>
            </a:r>
            <a:r>
              <a:rPr lang="en-US" sz="2000" dirty="0" err="1" smtClean="0"/>
              <a:t>adına</a:t>
            </a:r>
            <a:r>
              <a:rPr lang="en-US" sz="2000" dirty="0" smtClean="0"/>
              <a:t> </a:t>
            </a:r>
            <a:r>
              <a:rPr lang="en-US" sz="2000" dirty="0" err="1"/>
              <a:t>yol</a:t>
            </a:r>
            <a:r>
              <a:rPr lang="en-US" sz="2000" dirty="0"/>
              <a:t> </a:t>
            </a:r>
            <a:r>
              <a:rPr lang="en-US" sz="2000" dirty="0" err="1"/>
              <a:t>gösterilmesi</a:t>
            </a:r>
            <a:r>
              <a:rPr lang="en-US" sz="2000" dirty="0"/>
              <a:t>, </a:t>
            </a:r>
            <a:endParaRPr lang="tr-TR" sz="2000" dirty="0" smtClean="0"/>
          </a:p>
          <a:p>
            <a:pPr defTabSz="341313">
              <a:lnSpc>
                <a:spcPct val="150000"/>
              </a:lnSpc>
            </a:pPr>
            <a:r>
              <a:rPr lang="en-US" sz="2000" dirty="0" smtClean="0"/>
              <a:t>ix</a:t>
            </a:r>
            <a:r>
              <a:rPr lang="en-US" sz="2000" dirty="0"/>
              <a:t>) </a:t>
            </a:r>
            <a:r>
              <a:rPr lang="en-US" sz="2000" dirty="0" err="1" smtClean="0"/>
              <a:t>Kentin</a:t>
            </a:r>
            <a:r>
              <a:rPr lang="tr-TR" sz="2000" dirty="0" smtClean="0"/>
              <a:t> </a:t>
            </a:r>
            <a:r>
              <a:rPr lang="en-US" sz="2000" dirty="0" err="1" smtClean="0"/>
              <a:t>üniversite</a:t>
            </a:r>
            <a:r>
              <a:rPr lang="en-US" sz="2000" dirty="0" smtClean="0"/>
              <a:t> </a:t>
            </a:r>
            <a:r>
              <a:rPr lang="en-US" sz="2000" dirty="0" err="1" smtClean="0"/>
              <a:t>sonras</a:t>
            </a:r>
            <a:r>
              <a:rPr lang="tr-TR" sz="2000" dirty="0" smtClean="0"/>
              <a:t>ı</a:t>
            </a:r>
            <a:r>
              <a:rPr lang="en-US" sz="2000" dirty="0" smtClean="0"/>
              <a:t> </a:t>
            </a:r>
            <a:r>
              <a:rPr lang="en-US" sz="2000" dirty="0" err="1" smtClean="0"/>
              <a:t>yaşanan</a:t>
            </a:r>
            <a:r>
              <a:rPr lang="en-US" sz="2000" dirty="0" smtClean="0"/>
              <a:t> </a:t>
            </a:r>
            <a:r>
              <a:rPr lang="en-US" sz="2000" dirty="0" err="1"/>
              <a:t>mekânsal</a:t>
            </a:r>
            <a:r>
              <a:rPr lang="en-US" sz="2000" dirty="0"/>
              <a:t> </a:t>
            </a:r>
            <a:r>
              <a:rPr lang="en-US" sz="2000" dirty="0" err="1" smtClean="0"/>
              <a:t>dönü</a:t>
            </a:r>
            <a:r>
              <a:rPr lang="tr-TR" sz="2000" dirty="0" smtClean="0"/>
              <a:t>ş</a:t>
            </a:r>
            <a:r>
              <a:rPr lang="en-US" sz="2000" dirty="0" err="1" smtClean="0"/>
              <a:t>ümünde</a:t>
            </a:r>
            <a:r>
              <a:rPr lang="en-US" sz="2000" dirty="0" smtClean="0"/>
              <a:t> </a:t>
            </a:r>
            <a:r>
              <a:rPr lang="en-US" sz="2000" dirty="0" err="1" smtClean="0"/>
              <a:t>öğrenci</a:t>
            </a: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err="1" smtClean="0"/>
              <a:t>lehine</a:t>
            </a:r>
            <a:r>
              <a:rPr lang="en-US" sz="2000" dirty="0" smtClean="0"/>
              <a:t> </a:t>
            </a:r>
            <a:r>
              <a:rPr lang="en-US" sz="2000" dirty="0" err="1" smtClean="0"/>
              <a:t>düzenlemeler</a:t>
            </a:r>
            <a:r>
              <a:rPr lang="en-US" sz="2000" dirty="0" smtClean="0"/>
              <a:t> </a:t>
            </a:r>
            <a:r>
              <a:rPr lang="en-US" sz="2000" dirty="0" err="1" smtClean="0"/>
              <a:t>yapılırken</a:t>
            </a:r>
            <a:r>
              <a:rPr lang="tr-TR" sz="2000" dirty="0" smtClean="0"/>
              <a:t> </a:t>
            </a:r>
            <a:r>
              <a:rPr lang="en-US" sz="2000" dirty="0" err="1" smtClean="0"/>
              <a:t>kent</a:t>
            </a:r>
            <a:r>
              <a:rPr lang="en-US" sz="2000" dirty="0" smtClean="0"/>
              <a:t> </a:t>
            </a:r>
            <a:r>
              <a:rPr lang="en-US" sz="2000" dirty="0" err="1" smtClean="0"/>
              <a:t>halkı</a:t>
            </a:r>
            <a:r>
              <a:rPr lang="en-US" sz="2000" dirty="0" smtClean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yerel</a:t>
            </a:r>
            <a:r>
              <a:rPr lang="en-US" sz="2000" dirty="0"/>
              <a:t> </a:t>
            </a:r>
            <a:r>
              <a:rPr lang="en-US" sz="2000" dirty="0" err="1" smtClean="0"/>
              <a:t>değerler</a:t>
            </a: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err="1" smtClean="0"/>
              <a:t>unutulmaması</a:t>
            </a:r>
            <a:r>
              <a:rPr lang="en-US" sz="2000" dirty="0" smtClean="0"/>
              <a:t> </a:t>
            </a:r>
            <a:r>
              <a:rPr lang="tr-TR" sz="2000" dirty="0" smtClean="0"/>
              <a:t>	</a:t>
            </a:r>
            <a:r>
              <a:rPr lang="en-US" sz="2000" dirty="0" err="1" smtClean="0"/>
              <a:t>gerekmektedir</a:t>
            </a:r>
            <a:r>
              <a:rPr lang="en-US" sz="20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9408" y="5306992"/>
            <a:ext cx="6264696" cy="1302729"/>
          </a:xfrm>
          <a:prstGeom prst="rect">
            <a:avLst/>
          </a:prstGeom>
          <a:solidFill>
            <a:srgbClr val="1833A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Kazan – Kazan </a:t>
            </a:r>
          </a:p>
          <a:p>
            <a:pPr algn="ctr">
              <a:lnSpc>
                <a:spcPct val="114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yaklaşımı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971600" y="116632"/>
            <a:ext cx="7992888" cy="108639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 ve Sosyal Sorumluluk Projeleri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İnternet’te öne çıkan siteler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30609"/>
            <a:ext cx="4392488" cy="4086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085534"/>
            <a:ext cx="5495891" cy="41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67408" y="110359"/>
            <a:ext cx="799288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 ve Sosyal Sorumluluk Projeleri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7168"/>
            <a:ext cx="5123809" cy="26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53" y="3867184"/>
            <a:ext cx="8244048" cy="21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63985" y="47846"/>
            <a:ext cx="799288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PAÜ ve Basındaki Haberler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08" y="589968"/>
            <a:ext cx="6008367" cy="626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59" y="4221088"/>
            <a:ext cx="6104762" cy="1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0180" y="1490140"/>
            <a:ext cx="7499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1713">
              <a:lnSpc>
                <a:spcPct val="150000"/>
              </a:lnSpc>
            </a:pP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14.00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- 14.30	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Açılış</a:t>
            </a:r>
            <a:endParaRPr lang="tr-TR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001713">
              <a:lnSpc>
                <a:spcPct val="150000"/>
              </a:lnSpc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14.30 - 15.00	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Sağlık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ve Araştırma Merkezi </a:t>
            </a:r>
          </a:p>
          <a:p>
            <a:pPr defTabSz="1001713">
              <a:lnSpc>
                <a:spcPct val="150000"/>
              </a:lnSpc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15.00 - 15.30	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Şehit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Ömer </a:t>
            </a:r>
            <a:r>
              <a:rPr lang="tr-TR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Halisdemir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Spor Bilimler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Merkezi </a:t>
            </a:r>
          </a:p>
          <a:p>
            <a:pPr defTabSz="1001713">
              <a:lnSpc>
                <a:spcPct val="150000"/>
              </a:lnSpc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15.30 - 16.00   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Soru-Cevap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İkram</a:t>
            </a:r>
          </a:p>
          <a:p>
            <a:pPr defTabSz="704850">
              <a:lnSpc>
                <a:spcPct val="150000"/>
              </a:lnSpc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16.00 - 16.30	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 Merkezi</a:t>
            </a:r>
          </a:p>
          <a:p>
            <a:pPr defTabSz="1001713">
              <a:lnSpc>
                <a:spcPct val="150000"/>
              </a:lnSpc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16.30 – 17.00	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İleri 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Teknoloji Uygulama ve Araştırma </a:t>
            </a:r>
            <a:r>
              <a:rPr lang="tr-TR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Merkezi </a:t>
            </a:r>
            <a:endParaRPr lang="tr-TR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476672"/>
            <a:ext cx="8604448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04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745962" y="1514798"/>
          <a:ext cx="78037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7810" y="215882"/>
            <a:ext cx="6699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altLang="en-US" sz="2800" dirty="0" smtClean="0">
                <a:solidFill>
                  <a:srgbClr val="A50021"/>
                </a:solidFill>
              </a:rPr>
              <a:t>Uygulama –Araştırma, Geliştirme Süreci </a:t>
            </a:r>
          </a:p>
          <a:p>
            <a:pPr algn="ctr"/>
            <a:r>
              <a:rPr lang="tr-TR" altLang="en-US" sz="2800" dirty="0" smtClean="0">
                <a:solidFill>
                  <a:srgbClr val="A50021"/>
                </a:solidFill>
              </a:rPr>
              <a:t>yaşam </a:t>
            </a:r>
            <a:r>
              <a:rPr lang="tr-TR" altLang="en-US" sz="2800" dirty="0">
                <a:solidFill>
                  <a:srgbClr val="A50021"/>
                </a:solidFill>
              </a:rPr>
              <a:t>döngüsü </a:t>
            </a:r>
            <a:endParaRPr lang="en-US" sz="28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72200" y="3255928"/>
            <a:ext cx="1430871" cy="1370538"/>
            <a:chOff x="5562600" y="2171700"/>
            <a:chExt cx="4572000" cy="4114800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7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 sz="7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700" dirty="0"/>
                <a:t>Kontrol </a:t>
              </a:r>
            </a:p>
            <a:p>
              <a:pPr algn="ctr" eaLnBrk="0" hangingPunct="0">
                <a:defRPr/>
              </a:pPr>
              <a:r>
                <a:rPr lang="tr-TR" sz="700" dirty="0"/>
                <a:t>Et/Ölç</a:t>
              </a:r>
              <a:endParaRPr lang="en-US" sz="700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sz="7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7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sz="7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7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Değerlendir</a:t>
              </a:r>
              <a:endParaRPr lang="en-US" altLang="en-US" sz="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1907704" y="4825489"/>
            <a:ext cx="6534586" cy="1266730"/>
          </a:xfrm>
          <a:prstGeom prst="wedgeRoundRectCallout">
            <a:avLst>
              <a:gd name="adj1" fmla="val -5576"/>
              <a:gd name="adj2" fmla="val -129423"/>
              <a:gd name="adj3" fmla="val 16667"/>
            </a:avLst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2000" kern="0" dirty="0" smtClean="0">
                <a:solidFill>
                  <a:schemeClr val="bg1"/>
                </a:solidFill>
              </a:rPr>
              <a:t>Uygulamaların araştırma odaklı gerçekleştirilmesi ve sonuçlardan ders çıkarılarak çalışana - yakın çevreye-ülkeye ve dünyaya katma değer sağlanması</a:t>
            </a:r>
            <a:endParaRPr lang="tr-TR" alt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71600" y="1405176"/>
            <a:ext cx="74271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333399"/>
                </a:solidFill>
              </a:rPr>
              <a:t>Sunumlarda aşağıdaki konuların açıklanması beklenmektedir: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Merkezinizdeki </a:t>
            </a:r>
            <a:r>
              <a:rPr lang="tr-TR" sz="2000" dirty="0">
                <a:solidFill>
                  <a:srgbClr val="333399"/>
                </a:solidFill>
              </a:rPr>
              <a:t>Araştırma Süreçleri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Merkezinizdeki </a:t>
            </a:r>
            <a:r>
              <a:rPr lang="tr-TR" sz="2000" dirty="0">
                <a:solidFill>
                  <a:srgbClr val="333399"/>
                </a:solidFill>
              </a:rPr>
              <a:t>uygulama (hizmet süreçleri)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Merkezinizde </a:t>
            </a:r>
            <a:r>
              <a:rPr lang="tr-TR" sz="2000" dirty="0">
                <a:solidFill>
                  <a:srgbClr val="333399"/>
                </a:solidFill>
              </a:rPr>
              <a:t>planlanmış bütçeli sosyal hizmet projeleri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Merkezinizdeki </a:t>
            </a:r>
            <a:r>
              <a:rPr lang="tr-TR" sz="2000" dirty="0">
                <a:solidFill>
                  <a:srgbClr val="333399"/>
                </a:solidFill>
              </a:rPr>
              <a:t>yürütülmekte olan bütçeli sosyal hizmet projeleri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Merkezinizdeki </a:t>
            </a:r>
            <a:r>
              <a:rPr lang="tr-TR" sz="2000" dirty="0">
                <a:solidFill>
                  <a:srgbClr val="333399"/>
                </a:solidFill>
              </a:rPr>
              <a:t>sonlanmış olan bütçeli sosyal hizmet projeleri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Her </a:t>
            </a:r>
            <a:r>
              <a:rPr lang="tr-TR" sz="2000" dirty="0">
                <a:solidFill>
                  <a:srgbClr val="333399"/>
                </a:solidFill>
              </a:rPr>
              <a:t>süreç için ana süreç ve alt süreçlerinizi özetleyiniz.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Her </a:t>
            </a:r>
            <a:r>
              <a:rPr lang="tr-TR" sz="2000" dirty="0">
                <a:solidFill>
                  <a:srgbClr val="333399"/>
                </a:solidFill>
              </a:rPr>
              <a:t>sürecin sağlayıcısı veya sağlayıcılarını ve yararlanan veya yararlananları listeleyiniz.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Her </a:t>
            </a:r>
            <a:r>
              <a:rPr lang="tr-TR" sz="2000" dirty="0">
                <a:solidFill>
                  <a:srgbClr val="333399"/>
                </a:solidFill>
              </a:rPr>
              <a:t>sürecin kontrolleri varsa listeleyiniz.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Kamu </a:t>
            </a:r>
            <a:r>
              <a:rPr lang="tr-TR" sz="2000" dirty="0">
                <a:solidFill>
                  <a:srgbClr val="333399"/>
                </a:solidFill>
              </a:rPr>
              <a:t>hizmet standartlarında belirtilen hizmetleri en sık uygulama durumlarına göre listeleyiniz. </a:t>
            </a:r>
          </a:p>
          <a:p>
            <a:pPr marL="51435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333399"/>
                </a:solidFill>
              </a:rPr>
              <a:t>Bu </a:t>
            </a:r>
            <a:r>
              <a:rPr lang="tr-TR" sz="2000" dirty="0">
                <a:solidFill>
                  <a:srgbClr val="333399"/>
                </a:solidFill>
              </a:rPr>
              <a:t>hizmetlerin belirtile sürelerde tamamlanma durumlarını ölçme-değerlendirme ve iyileştirme sürecinizi açıklayınız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8808" y="181825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Sunumlarda aşağıdaki konuların </a:t>
            </a:r>
            <a:endParaRPr lang="tr-TR" altLang="en-US" sz="3200" kern="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tr-TR" altLang="en-US" sz="32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açıklanması beklenmektedir</a:t>
            </a:r>
            <a:endParaRPr lang="tr-TR" altLang="en-US" sz="32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7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A1BC10D-532C-4E18-8A15-C36E1DFF0DB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115616" y="2564904"/>
            <a:ext cx="7043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en-US" sz="2800" dirty="0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en-US" sz="2800" dirty="0" err="1" smtClean="0">
                <a:solidFill>
                  <a:srgbClr val="C00000"/>
                </a:solidFill>
                <a:latin typeface="+mj-lt"/>
              </a:rPr>
              <a:t>eşekkürler</a:t>
            </a:r>
            <a:endParaRPr lang="tr-TR" altLang="en-US" sz="28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15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3728" y="1995325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Eğitim-Öğretim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raştırma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Geliştirme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tr-TR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Topluma</a:t>
            </a:r>
            <a:r>
              <a:rPr lang="en-US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Hizmet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</a:t>
            </a:r>
            <a:r>
              <a:rPr lang="en-US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Süreci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4000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İdari</a:t>
            </a:r>
            <a:r>
              <a:rPr lang="en-US" sz="24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Destek </a:t>
            </a:r>
            <a:r>
              <a:rPr lang="en-US" sz="2400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Süreçle</a:t>
            </a:r>
            <a:r>
              <a:rPr lang="tr-TR" sz="24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endParaRPr lang="en-US" sz="240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768" y="4830895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http://www.pau.edu.tr/pau/tr/kurumsal/ana-surecler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476672"/>
            <a:ext cx="8604448" cy="6926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Pamukkale </a:t>
            </a:r>
            <a:r>
              <a:rPr lang="tr-TR" altLang="en-US" sz="3600" kern="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Üniversitesi Ana </a:t>
            </a: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Süreçleri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1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5696" y="2204864"/>
            <a:ext cx="5492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333399"/>
                </a:solidFill>
              </a:rPr>
              <a:t>Enstitü Müdürü / Müdür Yardımcısı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333399"/>
                </a:solidFill>
              </a:rPr>
              <a:t>Fakülte Dekanı / Dekan Yardımcısı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333399"/>
                </a:solidFill>
              </a:rPr>
              <a:t>Yüksekokul Müdür / Müdür Yardımcısı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rgbClr val="333399"/>
                </a:solidFill>
              </a:rPr>
              <a:t>UYGAR Merkez Müdürleri veya temsilcileri 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642893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Davet Edilenler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79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5616" y="2911794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petek.pau.edu.tr/moodle/course/index.php?categoryid=5</a:t>
            </a:r>
            <a:endParaRPr lang="tr-TR" dirty="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Pamukkale Üniversitesi PUSULA Sistemine erişimde kullanılan kullanıcı adı ve şifreyle erişilebilir</a:t>
            </a:r>
            <a:endParaRPr lang="en-US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79512" y="476672"/>
            <a:ext cx="8604448" cy="14787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Yararlı Bilgiler için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Petek-KAVDEM Uzaktan Öğrenme Platformuna Erişim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27 Şubat 2019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3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2715338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Pamukkale Web Sitesi &gt;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Hakkımızda &gt;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Kalite Yönetim Sistemi &gt;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Gerçekleştirilen Etkinlikler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Videoyu izleyebilmek için 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sisteminde «Video izle» seçeneği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Androidlerde</a:t>
            </a:r>
            <a:r>
              <a:rPr lang="tr-TR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Sağ üst köşedeki seçeneklerde «masaüstü göster» aktif olmalı</a:t>
            </a:r>
            <a:endParaRPr lang="en-US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2352" y="620688"/>
            <a:ext cx="8604448" cy="1800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eğitimin sunum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3600" kern="0" dirty="0" smtClean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videolarına erişim</a:t>
            </a:r>
            <a:endParaRPr lang="tr-TR" altLang="en-US" sz="3600" kern="0" dirty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27784" y="6545803"/>
            <a:ext cx="4472136" cy="208111"/>
          </a:xfrm>
        </p:spPr>
        <p:txBody>
          <a:bodyPr/>
          <a:lstStyle/>
          <a:p>
            <a:pPr>
              <a:defRPr/>
            </a:pPr>
            <a:r>
              <a:rPr lang="en-US" sz="1050" smtClean="0">
                <a:solidFill>
                  <a:srgbClr val="333399"/>
                </a:solidFill>
                <a:latin typeface="+mj-lt"/>
              </a:rPr>
              <a:t>2017KRM004-PAÜ KalSİS Projesi Eğitimleri, 06 Şubat 2019 </a:t>
            </a:r>
            <a:endParaRPr lang="en-US" sz="1050" dirty="0">
              <a:solidFill>
                <a:srgbClr val="3333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1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05403" y="5673828"/>
            <a:ext cx="8429874" cy="1068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64651" y="-6866"/>
            <a:ext cx="6768752" cy="39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tr-TR" sz="2400" kern="0" dirty="0" smtClean="0">
                <a:solidFill>
                  <a:srgbClr val="A50021"/>
                </a:solidFill>
              </a:rPr>
              <a:t>Pamukkale Üniversitesi Süreçleri Mimarisi</a:t>
            </a:r>
            <a:endParaRPr lang="en-US" altLang="tr-TR" sz="1800" kern="0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42" y="6658887"/>
            <a:ext cx="56871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http://scindeks-clanci.ceon.rs/data/pdf/1451-4117/2017/1451-41171701035H.pdf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705593" y="116632"/>
            <a:ext cx="8064896" cy="2774390"/>
            <a:chOff x="807488" y="424261"/>
            <a:chExt cx="8064896" cy="2774390"/>
          </a:xfrm>
        </p:grpSpPr>
        <p:sp>
          <p:nvSpPr>
            <p:cNvPr id="3" name="Rectangle 2"/>
            <p:cNvSpPr/>
            <p:nvPr/>
          </p:nvSpPr>
          <p:spPr>
            <a:xfrm>
              <a:off x="807488" y="741872"/>
              <a:ext cx="7704856" cy="882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79496" y="424261"/>
              <a:ext cx="7992888" cy="1694270"/>
              <a:chOff x="971600" y="404664"/>
              <a:chExt cx="7992888" cy="16942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71600" y="404664"/>
                <a:ext cx="7992888" cy="1694270"/>
              </a:xfrm>
              <a:prstGeom prst="rect">
                <a:avLst/>
              </a:prstGeom>
              <a:ln w="6350">
                <a:noFill/>
              </a:ln>
            </p:spPr>
          </p:sp>
          <p:sp>
            <p:nvSpPr>
              <p:cNvPr id="33" name="Freeform 32"/>
              <p:cNvSpPr/>
              <p:nvPr/>
            </p:nvSpPr>
            <p:spPr>
              <a:xfrm rot="5400000">
                <a:off x="1190881" y="793969"/>
                <a:ext cx="550900" cy="928540"/>
              </a:xfrm>
              <a:custGeom>
                <a:avLst/>
                <a:gdLst>
                  <a:gd name="connsiteX0" fmla="*/ 0 w 1233277"/>
                  <a:gd name="connsiteY0" fmla="*/ 0 h 1352027"/>
                  <a:gd name="connsiteX1" fmla="*/ 616639 w 1233277"/>
                  <a:gd name="connsiteY1" fmla="*/ 0 h 1352027"/>
                  <a:gd name="connsiteX2" fmla="*/ 1233277 w 1233277"/>
                  <a:gd name="connsiteY2" fmla="*/ 676014 h 1352027"/>
                  <a:gd name="connsiteX3" fmla="*/ 616639 w 1233277"/>
                  <a:gd name="connsiteY3" fmla="*/ 1352027 h 1352027"/>
                  <a:gd name="connsiteX4" fmla="*/ 0 w 1233277"/>
                  <a:gd name="connsiteY4" fmla="*/ 1352027 h 1352027"/>
                  <a:gd name="connsiteX5" fmla="*/ 0 w 1233277"/>
                  <a:gd name="connsiteY5" fmla="*/ 0 h 13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352027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676014"/>
                    </a:lnTo>
                    <a:lnTo>
                      <a:pt x="616639" y="1352027"/>
                    </a:lnTo>
                    <a:lnTo>
                      <a:pt x="0" y="13520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320320" bIns="12003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Vizyon ve değerler tanımlanır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2295216" y="784748"/>
                <a:ext cx="579474" cy="925420"/>
              </a:xfrm>
              <a:custGeom>
                <a:avLst/>
                <a:gdLst>
                  <a:gd name="connsiteX0" fmla="*/ 0 w 1233277"/>
                  <a:gd name="connsiteY0" fmla="*/ 0 h 1473796"/>
                  <a:gd name="connsiteX1" fmla="*/ 616639 w 1233277"/>
                  <a:gd name="connsiteY1" fmla="*/ 0 h 1473796"/>
                  <a:gd name="connsiteX2" fmla="*/ 1233277 w 1233277"/>
                  <a:gd name="connsiteY2" fmla="*/ 736898 h 1473796"/>
                  <a:gd name="connsiteX3" fmla="*/ 616639 w 1233277"/>
                  <a:gd name="connsiteY3" fmla="*/ 1473796 h 1473796"/>
                  <a:gd name="connsiteX4" fmla="*/ 0 w 1233277"/>
                  <a:gd name="connsiteY4" fmla="*/ 1473796 h 1473796"/>
                  <a:gd name="connsiteX5" fmla="*/ 0 w 1233277"/>
                  <a:gd name="connsiteY5" fmla="*/ 0 h 147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473796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736898"/>
                    </a:lnTo>
                    <a:lnTo>
                      <a:pt x="616639" y="1473796"/>
                    </a:lnTo>
                    <a:lnTo>
                      <a:pt x="0" y="1473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320322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Strateji ve Hedefler belirlenir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>
                <a:off x="3449057" y="694712"/>
                <a:ext cx="489341" cy="1065498"/>
              </a:xfrm>
              <a:custGeom>
                <a:avLst/>
                <a:gdLst>
                  <a:gd name="connsiteX0" fmla="*/ 0 w 1573822"/>
                  <a:gd name="connsiteY0" fmla="*/ 0 h 1841382"/>
                  <a:gd name="connsiteX1" fmla="*/ 786911 w 1573822"/>
                  <a:gd name="connsiteY1" fmla="*/ 0 h 1841382"/>
                  <a:gd name="connsiteX2" fmla="*/ 1573822 w 1573822"/>
                  <a:gd name="connsiteY2" fmla="*/ 920691 h 1841382"/>
                  <a:gd name="connsiteX3" fmla="*/ 786911 w 1573822"/>
                  <a:gd name="connsiteY3" fmla="*/ 1841382 h 1841382"/>
                  <a:gd name="connsiteX4" fmla="*/ 0 w 1573822"/>
                  <a:gd name="connsiteY4" fmla="*/ 1841382 h 1841382"/>
                  <a:gd name="connsiteX5" fmla="*/ 0 w 1573822"/>
                  <a:gd name="connsiteY5" fmla="*/ 0 h 184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822" h="1841382">
                    <a:moveTo>
                      <a:pt x="0" y="0"/>
                    </a:moveTo>
                    <a:lnTo>
                      <a:pt x="786911" y="0"/>
                    </a:lnTo>
                    <a:lnTo>
                      <a:pt x="1573822" y="920691"/>
                    </a:lnTo>
                    <a:lnTo>
                      <a:pt x="786911" y="1841382"/>
                    </a:lnTo>
                    <a:lnTo>
                      <a:pt x="0" y="1841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405457" bIns="12002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Disiplinlerin profili tanımlanır</a:t>
                </a:r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5400000">
                <a:off x="4550108" y="782389"/>
                <a:ext cx="550006" cy="901285"/>
              </a:xfrm>
              <a:custGeom>
                <a:avLst/>
                <a:gdLst>
                  <a:gd name="connsiteX0" fmla="*/ 0 w 1233277"/>
                  <a:gd name="connsiteY0" fmla="*/ 0 h 1135005"/>
                  <a:gd name="connsiteX1" fmla="*/ 665775 w 1233277"/>
                  <a:gd name="connsiteY1" fmla="*/ 0 h 1135005"/>
                  <a:gd name="connsiteX2" fmla="*/ 1233277 w 1233277"/>
                  <a:gd name="connsiteY2" fmla="*/ 567503 h 1135005"/>
                  <a:gd name="connsiteX3" fmla="*/ 665775 w 1233277"/>
                  <a:gd name="connsiteY3" fmla="*/ 1135005 h 1135005"/>
                  <a:gd name="connsiteX4" fmla="*/ 0 w 1233277"/>
                  <a:gd name="connsiteY4" fmla="*/ 1135005 h 1135005"/>
                  <a:gd name="connsiteX5" fmla="*/ 0 w 1233277"/>
                  <a:gd name="connsiteY5" fmla="*/ 0 h 11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135005">
                    <a:moveTo>
                      <a:pt x="0" y="0"/>
                    </a:moveTo>
                    <a:lnTo>
                      <a:pt x="665775" y="0"/>
                    </a:lnTo>
                    <a:lnTo>
                      <a:pt x="1233277" y="567503"/>
                    </a:lnTo>
                    <a:lnTo>
                      <a:pt x="665775" y="1135005"/>
                    </a:lnTo>
                    <a:lnTo>
                      <a:pt x="0" y="1135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295752" bIns="12003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Paydaşlarla takımlar oluşturulur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5400000">
                <a:off x="5524849" y="810926"/>
                <a:ext cx="435988" cy="749457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1" rIns="135330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Kaynaklar sağlanır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5400000">
                <a:off x="6372117" y="851138"/>
                <a:ext cx="542819" cy="699163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4008" tIns="21335" rIns="144664" bIns="2133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100" kern="1200" dirty="0" smtClean="0">
                    <a:solidFill>
                      <a:schemeClr val="tx1"/>
                    </a:solidFill>
                  </a:rPr>
                  <a:t>Kaynaklar dağıtılır</a:t>
                </a:r>
                <a:endParaRPr lang="en-US" sz="11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5400000">
                <a:off x="7239668" y="932622"/>
                <a:ext cx="577457" cy="620654"/>
              </a:xfrm>
              <a:custGeom>
                <a:avLst/>
                <a:gdLst>
                  <a:gd name="connsiteX0" fmla="*/ 0 w 577457"/>
                  <a:gd name="connsiteY0" fmla="*/ 0 h 620654"/>
                  <a:gd name="connsiteX1" fmla="*/ 288729 w 577457"/>
                  <a:gd name="connsiteY1" fmla="*/ 0 h 620654"/>
                  <a:gd name="connsiteX2" fmla="*/ 577457 w 577457"/>
                  <a:gd name="connsiteY2" fmla="*/ 310327 h 620654"/>
                  <a:gd name="connsiteX3" fmla="*/ 288729 w 577457"/>
                  <a:gd name="connsiteY3" fmla="*/ 620654 h 620654"/>
                  <a:gd name="connsiteX4" fmla="*/ 0 w 577457"/>
                  <a:gd name="connsiteY4" fmla="*/ 620654 h 620654"/>
                  <a:gd name="connsiteX5" fmla="*/ 0 w 577457"/>
                  <a:gd name="connsiteY5" fmla="*/ 0 h 62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57" h="620654">
                    <a:moveTo>
                      <a:pt x="0" y="0"/>
                    </a:moveTo>
                    <a:lnTo>
                      <a:pt x="288729" y="0"/>
                    </a:lnTo>
                    <a:lnTo>
                      <a:pt x="577457" y="310327"/>
                    </a:lnTo>
                    <a:lnTo>
                      <a:pt x="288729" y="620654"/>
                    </a:lnTo>
                    <a:lnTo>
                      <a:pt x="0" y="6206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156366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Yönetişim  oluşturulur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5400000">
                <a:off x="7911507" y="935386"/>
                <a:ext cx="536747" cy="601295"/>
              </a:xfrm>
              <a:custGeom>
                <a:avLst/>
                <a:gdLst>
                  <a:gd name="connsiteX0" fmla="*/ 0 w 536747"/>
                  <a:gd name="connsiteY0" fmla="*/ 0 h 1115287"/>
                  <a:gd name="connsiteX1" fmla="*/ 268374 w 536747"/>
                  <a:gd name="connsiteY1" fmla="*/ 0 h 1115287"/>
                  <a:gd name="connsiteX2" fmla="*/ 536747 w 536747"/>
                  <a:gd name="connsiteY2" fmla="*/ 557644 h 1115287"/>
                  <a:gd name="connsiteX3" fmla="*/ 268374 w 536747"/>
                  <a:gd name="connsiteY3" fmla="*/ 1115287 h 1115287"/>
                  <a:gd name="connsiteX4" fmla="*/ 0 w 536747"/>
                  <a:gd name="connsiteY4" fmla="*/ 1115287 h 1115287"/>
                  <a:gd name="connsiteX5" fmla="*/ 0 w 536747"/>
                  <a:gd name="connsiteY5" fmla="*/ 0 h 111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747" h="1115287">
                    <a:moveTo>
                      <a:pt x="0" y="0"/>
                    </a:moveTo>
                    <a:lnTo>
                      <a:pt x="268374" y="0"/>
                    </a:lnTo>
                    <a:lnTo>
                      <a:pt x="536747" y="557644"/>
                    </a:lnTo>
                    <a:lnTo>
                      <a:pt x="268374" y="1115287"/>
                    </a:lnTo>
                    <a:lnTo>
                      <a:pt x="0" y="1115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146188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Değişim yönetilir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24586" y="657449"/>
              <a:ext cx="1768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Yönetim süreçleri</a:t>
              </a:r>
              <a:endParaRPr lang="tr-TR" sz="16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48511" y="1504381"/>
              <a:ext cx="7663833" cy="1694270"/>
              <a:chOff x="899592" y="1477346"/>
              <a:chExt cx="7704856" cy="169427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899592" y="1643913"/>
                <a:ext cx="7704856" cy="91355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graphicFrame>
            <p:nvGraphicFramePr>
              <p:cNvPr id="13" name="Diagram 12"/>
              <p:cNvGraphicFramePr/>
              <p:nvPr>
                <p:extLst/>
              </p:nvPr>
            </p:nvGraphicFramePr>
            <p:xfrm>
              <a:off x="899592" y="1477346"/>
              <a:ext cx="7560840" cy="169427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3525270" y="1586734"/>
                <a:ext cx="24676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 smtClean="0"/>
                  <a:t>Eğitim ve Öğretim Süreci</a:t>
                </a:r>
                <a:endParaRPr lang="tr-TR" sz="1600" dirty="0"/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774958" y="2924944"/>
            <a:ext cx="7704856" cy="1694270"/>
            <a:chOff x="827584" y="2348880"/>
            <a:chExt cx="7704856" cy="1694270"/>
          </a:xfrm>
        </p:grpSpPr>
        <p:sp>
          <p:nvSpPr>
            <p:cNvPr id="45" name="Rectangle 44"/>
            <p:cNvSpPr/>
            <p:nvPr/>
          </p:nvSpPr>
          <p:spPr>
            <a:xfrm>
              <a:off x="827584" y="2566826"/>
              <a:ext cx="7704856" cy="8323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10" name="Diagram 9"/>
            <p:cNvGraphicFramePr/>
            <p:nvPr>
              <p:extLst/>
            </p:nvPr>
          </p:nvGraphicFramePr>
          <p:xfrm>
            <a:off x="971600" y="234888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636057" y="2568584"/>
              <a:ext cx="2337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Topluma Hizmet Süreci</a:t>
              </a:r>
              <a:endParaRPr lang="tr-TR" sz="16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4786" y="2092098"/>
            <a:ext cx="7704856" cy="1594706"/>
            <a:chOff x="827584" y="3239835"/>
            <a:chExt cx="7704856" cy="1694270"/>
          </a:xfrm>
        </p:grpSpPr>
        <p:sp>
          <p:nvSpPr>
            <p:cNvPr id="43" name="Rectangle 42"/>
            <p:cNvSpPr/>
            <p:nvPr/>
          </p:nvSpPr>
          <p:spPr>
            <a:xfrm>
              <a:off x="827584" y="3469346"/>
              <a:ext cx="7704856" cy="8400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16" name="Diagram 15"/>
            <p:cNvGraphicFramePr/>
            <p:nvPr>
              <p:extLst/>
            </p:nvPr>
          </p:nvGraphicFramePr>
          <p:xfrm>
            <a:off x="899592" y="3239835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173830" y="3436161"/>
              <a:ext cx="2969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Araştırma ve Geliştirme Süreci</a:t>
              </a:r>
              <a:endParaRPr lang="tr-TR" sz="16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958" y="3861048"/>
            <a:ext cx="7776864" cy="1694270"/>
            <a:chOff x="755958" y="4061330"/>
            <a:chExt cx="7776864" cy="1694270"/>
          </a:xfrm>
        </p:grpSpPr>
        <p:sp>
          <p:nvSpPr>
            <p:cNvPr id="41" name="Rectangle 40"/>
            <p:cNvSpPr/>
            <p:nvPr/>
          </p:nvSpPr>
          <p:spPr>
            <a:xfrm>
              <a:off x="755958" y="426817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19" name="Diagram 18"/>
            <p:cNvGraphicFramePr/>
            <p:nvPr>
              <p:extLst/>
            </p:nvPr>
          </p:nvGraphicFramePr>
          <p:xfrm>
            <a:off x="859731" y="406133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591019" y="4246098"/>
              <a:ext cx="2358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Sanayi İşbirlikleri Süreci</a:t>
              </a:r>
              <a:endParaRPr lang="tr-TR" sz="1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21717" y="5631930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Destek süreçleri</a:t>
            </a:r>
            <a:endParaRPr lang="tr-TR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611560" y="5864432"/>
            <a:ext cx="8240221" cy="823388"/>
            <a:chOff x="558380" y="5887785"/>
            <a:chExt cx="8240221" cy="823388"/>
          </a:xfrm>
          <a:solidFill>
            <a:srgbClr val="FFD347"/>
          </a:solidFill>
        </p:grpSpPr>
        <p:sp>
          <p:nvSpPr>
            <p:cNvPr id="5" name="Freeform 4"/>
            <p:cNvSpPr/>
            <p:nvPr/>
          </p:nvSpPr>
          <p:spPr>
            <a:xfrm rot="16200000">
              <a:off x="577952" y="5868214"/>
              <a:ext cx="80429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Personel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1400324" y="5868213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Öğrenci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2216878" y="5887307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Paydaşların yönetimi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3024575" y="5883612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Kalite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838379" y="5982691"/>
              <a:ext cx="725717" cy="705593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Tesislerin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4617698" y="5866688"/>
              <a:ext cx="752111" cy="929467"/>
            </a:xfrm>
            <a:custGeom>
              <a:avLst/>
              <a:gdLst>
                <a:gd name="connsiteX0" fmla="*/ 0 w 1200361"/>
                <a:gd name="connsiteY0" fmla="*/ 0 h 843437"/>
                <a:gd name="connsiteX1" fmla="*/ 778643 w 1200361"/>
                <a:gd name="connsiteY1" fmla="*/ 0 h 843437"/>
                <a:gd name="connsiteX2" fmla="*/ 1200361 w 1200361"/>
                <a:gd name="connsiteY2" fmla="*/ 421719 h 843437"/>
                <a:gd name="connsiteX3" fmla="*/ 778643 w 1200361"/>
                <a:gd name="connsiteY3" fmla="*/ 843437 h 843437"/>
                <a:gd name="connsiteX4" fmla="*/ 0 w 1200361"/>
                <a:gd name="connsiteY4" fmla="*/ 843437 h 843437"/>
                <a:gd name="connsiteX5" fmla="*/ 0 w 1200361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361" h="843437">
                  <a:moveTo>
                    <a:pt x="0" y="0"/>
                  </a:moveTo>
                  <a:lnTo>
                    <a:pt x="778643" y="0"/>
                  </a:lnTo>
                  <a:lnTo>
                    <a:pt x="1200361" y="421719"/>
                  </a:lnTo>
                  <a:lnTo>
                    <a:pt x="778643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0003" tIns="13335" rIns="224195" bIns="1333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00" kern="1200" dirty="0" smtClean="0">
                  <a:solidFill>
                    <a:schemeClr val="tx1"/>
                  </a:solidFill>
                </a:rPr>
                <a:t>Bilişim sisteminin yapılandırılması</a:t>
              </a:r>
              <a:endParaRPr lang="en-US" sz="1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5526988" y="5918336"/>
              <a:ext cx="734845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Bilgi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6396997" y="5905137"/>
              <a:ext cx="74298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Finansal kaynakların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7173183" y="5894964"/>
              <a:ext cx="781590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Şikayetlerin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8017159" y="5910636"/>
              <a:ext cx="719448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kern="1200" dirty="0" smtClean="0">
                  <a:solidFill>
                    <a:schemeClr val="tx1"/>
                  </a:solidFill>
                </a:rPr>
                <a:t>Mezunlarla bağlantıların yönetimi</a:t>
              </a:r>
              <a:endParaRPr lang="en-US" sz="105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55576" y="4687058"/>
            <a:ext cx="7776864" cy="1694270"/>
            <a:chOff x="755958" y="4061330"/>
            <a:chExt cx="7776864" cy="1694270"/>
          </a:xfrm>
        </p:grpSpPr>
        <p:sp>
          <p:nvSpPr>
            <p:cNvPr id="51" name="Rectangle 50"/>
            <p:cNvSpPr/>
            <p:nvPr/>
          </p:nvSpPr>
          <p:spPr>
            <a:xfrm>
              <a:off x="755958" y="4268176"/>
              <a:ext cx="7776864" cy="780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aphicFrame>
          <p:nvGraphicFramePr>
            <p:cNvPr id="52" name="Diagram 51"/>
            <p:cNvGraphicFramePr/>
            <p:nvPr>
              <p:extLst/>
            </p:nvPr>
          </p:nvGraphicFramePr>
          <p:xfrm>
            <a:off x="859731" y="406133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3" r:lo="rId24" r:qs="rId25" r:cs="rId26"/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3591019" y="4246098"/>
              <a:ext cx="24625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err="1" smtClean="0"/>
                <a:t>Uluslararasılaşma</a:t>
              </a:r>
              <a:r>
                <a:rPr lang="tr-TR" sz="1600" dirty="0" smtClean="0"/>
                <a:t> Süreci</a:t>
              </a:r>
              <a:endParaRPr lang="tr-TR" sz="1600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771094" y="3107412"/>
            <a:ext cx="7612676" cy="9323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34614" y="2200786"/>
            <a:ext cx="7612676" cy="9323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43081" y="5626602"/>
            <a:ext cx="8429874" cy="10684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z="1600" smtClean="0"/>
              <a:pPr>
                <a:defRPr/>
              </a:pPr>
              <a:t>9</a:t>
            </a:fld>
            <a:endParaRPr lang="en-US" sz="16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67644" y="48710"/>
            <a:ext cx="6768752" cy="6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tr-TR" altLang="tr-TR" sz="2800" kern="0" dirty="0" smtClean="0">
                <a:solidFill>
                  <a:srgbClr val="A50021"/>
                </a:solidFill>
              </a:rPr>
              <a:t>Yükseköğretim Kurumu Süreçleri Mimarisi</a:t>
            </a:r>
            <a:endParaRPr lang="en-US" altLang="tr-TR" sz="2000" kern="0" dirty="0">
              <a:solidFill>
                <a:srgbClr val="A5002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01000" y="407468"/>
            <a:ext cx="8064896" cy="1694270"/>
            <a:chOff x="807488" y="424261"/>
            <a:chExt cx="8064896" cy="1694270"/>
          </a:xfrm>
        </p:grpSpPr>
        <p:sp>
          <p:nvSpPr>
            <p:cNvPr id="3" name="Rectangle 2"/>
            <p:cNvSpPr/>
            <p:nvPr/>
          </p:nvSpPr>
          <p:spPr>
            <a:xfrm>
              <a:off x="807488" y="657035"/>
              <a:ext cx="7704856" cy="8826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879496" y="424261"/>
              <a:ext cx="7992888" cy="1694270"/>
              <a:chOff x="971600" y="404664"/>
              <a:chExt cx="7992888" cy="169427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971600" y="404664"/>
                <a:ext cx="7992888" cy="1694270"/>
              </a:xfrm>
              <a:prstGeom prst="rect">
                <a:avLst/>
              </a:prstGeom>
              <a:ln w="6350">
                <a:noFill/>
              </a:ln>
            </p:spPr>
          </p:sp>
          <p:sp>
            <p:nvSpPr>
              <p:cNvPr id="33" name="Freeform 32"/>
              <p:cNvSpPr/>
              <p:nvPr/>
            </p:nvSpPr>
            <p:spPr>
              <a:xfrm rot="5400000">
                <a:off x="1190881" y="793969"/>
                <a:ext cx="550900" cy="928540"/>
              </a:xfrm>
              <a:custGeom>
                <a:avLst/>
                <a:gdLst>
                  <a:gd name="connsiteX0" fmla="*/ 0 w 1233277"/>
                  <a:gd name="connsiteY0" fmla="*/ 0 h 1352027"/>
                  <a:gd name="connsiteX1" fmla="*/ 616639 w 1233277"/>
                  <a:gd name="connsiteY1" fmla="*/ 0 h 1352027"/>
                  <a:gd name="connsiteX2" fmla="*/ 1233277 w 1233277"/>
                  <a:gd name="connsiteY2" fmla="*/ 676014 h 1352027"/>
                  <a:gd name="connsiteX3" fmla="*/ 616639 w 1233277"/>
                  <a:gd name="connsiteY3" fmla="*/ 1352027 h 1352027"/>
                  <a:gd name="connsiteX4" fmla="*/ 0 w 1233277"/>
                  <a:gd name="connsiteY4" fmla="*/ 1352027 h 1352027"/>
                  <a:gd name="connsiteX5" fmla="*/ 0 w 1233277"/>
                  <a:gd name="connsiteY5" fmla="*/ 0 h 135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352027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676014"/>
                    </a:lnTo>
                    <a:lnTo>
                      <a:pt x="616639" y="1352027"/>
                    </a:lnTo>
                    <a:lnTo>
                      <a:pt x="0" y="13520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320320" bIns="12003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Vizyon ve değerler tanımlanır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5400000">
                <a:off x="2295216" y="784748"/>
                <a:ext cx="579474" cy="925420"/>
              </a:xfrm>
              <a:custGeom>
                <a:avLst/>
                <a:gdLst>
                  <a:gd name="connsiteX0" fmla="*/ 0 w 1233277"/>
                  <a:gd name="connsiteY0" fmla="*/ 0 h 1473796"/>
                  <a:gd name="connsiteX1" fmla="*/ 616639 w 1233277"/>
                  <a:gd name="connsiteY1" fmla="*/ 0 h 1473796"/>
                  <a:gd name="connsiteX2" fmla="*/ 1233277 w 1233277"/>
                  <a:gd name="connsiteY2" fmla="*/ 736898 h 1473796"/>
                  <a:gd name="connsiteX3" fmla="*/ 616639 w 1233277"/>
                  <a:gd name="connsiteY3" fmla="*/ 1473796 h 1473796"/>
                  <a:gd name="connsiteX4" fmla="*/ 0 w 1233277"/>
                  <a:gd name="connsiteY4" fmla="*/ 1473796 h 1473796"/>
                  <a:gd name="connsiteX5" fmla="*/ 0 w 1233277"/>
                  <a:gd name="connsiteY5" fmla="*/ 0 h 1473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473796">
                    <a:moveTo>
                      <a:pt x="0" y="0"/>
                    </a:moveTo>
                    <a:lnTo>
                      <a:pt x="616639" y="0"/>
                    </a:lnTo>
                    <a:lnTo>
                      <a:pt x="1233277" y="736898"/>
                    </a:lnTo>
                    <a:lnTo>
                      <a:pt x="616639" y="1473796"/>
                    </a:lnTo>
                    <a:lnTo>
                      <a:pt x="0" y="14737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320322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Strateji ve Hedefler belirlenir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5400000">
                <a:off x="3449057" y="694712"/>
                <a:ext cx="489341" cy="1065498"/>
              </a:xfrm>
              <a:custGeom>
                <a:avLst/>
                <a:gdLst>
                  <a:gd name="connsiteX0" fmla="*/ 0 w 1573822"/>
                  <a:gd name="connsiteY0" fmla="*/ 0 h 1841382"/>
                  <a:gd name="connsiteX1" fmla="*/ 786911 w 1573822"/>
                  <a:gd name="connsiteY1" fmla="*/ 0 h 1841382"/>
                  <a:gd name="connsiteX2" fmla="*/ 1573822 w 1573822"/>
                  <a:gd name="connsiteY2" fmla="*/ 920691 h 1841382"/>
                  <a:gd name="connsiteX3" fmla="*/ 786911 w 1573822"/>
                  <a:gd name="connsiteY3" fmla="*/ 1841382 h 1841382"/>
                  <a:gd name="connsiteX4" fmla="*/ 0 w 1573822"/>
                  <a:gd name="connsiteY4" fmla="*/ 1841382 h 1841382"/>
                  <a:gd name="connsiteX5" fmla="*/ 0 w 1573822"/>
                  <a:gd name="connsiteY5" fmla="*/ 0 h 1841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3822" h="1841382">
                    <a:moveTo>
                      <a:pt x="0" y="0"/>
                    </a:moveTo>
                    <a:lnTo>
                      <a:pt x="786911" y="0"/>
                    </a:lnTo>
                    <a:lnTo>
                      <a:pt x="1573822" y="920691"/>
                    </a:lnTo>
                    <a:lnTo>
                      <a:pt x="786911" y="1841382"/>
                    </a:lnTo>
                    <a:lnTo>
                      <a:pt x="0" y="18413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405457" bIns="12002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Disiplinlerin profili tanımlanır</a:t>
                </a:r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5400000">
                <a:off x="4550108" y="782389"/>
                <a:ext cx="550006" cy="901285"/>
              </a:xfrm>
              <a:custGeom>
                <a:avLst/>
                <a:gdLst>
                  <a:gd name="connsiteX0" fmla="*/ 0 w 1233277"/>
                  <a:gd name="connsiteY0" fmla="*/ 0 h 1135005"/>
                  <a:gd name="connsiteX1" fmla="*/ 665775 w 1233277"/>
                  <a:gd name="connsiteY1" fmla="*/ 0 h 1135005"/>
                  <a:gd name="connsiteX2" fmla="*/ 1233277 w 1233277"/>
                  <a:gd name="connsiteY2" fmla="*/ 567503 h 1135005"/>
                  <a:gd name="connsiteX3" fmla="*/ 665775 w 1233277"/>
                  <a:gd name="connsiteY3" fmla="*/ 1135005 h 1135005"/>
                  <a:gd name="connsiteX4" fmla="*/ 0 w 1233277"/>
                  <a:gd name="connsiteY4" fmla="*/ 1135005 h 1135005"/>
                  <a:gd name="connsiteX5" fmla="*/ 0 w 1233277"/>
                  <a:gd name="connsiteY5" fmla="*/ 0 h 1135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1135005">
                    <a:moveTo>
                      <a:pt x="0" y="0"/>
                    </a:moveTo>
                    <a:lnTo>
                      <a:pt x="665775" y="0"/>
                    </a:lnTo>
                    <a:lnTo>
                      <a:pt x="1233277" y="567503"/>
                    </a:lnTo>
                    <a:lnTo>
                      <a:pt x="665775" y="1135005"/>
                    </a:lnTo>
                    <a:lnTo>
                      <a:pt x="0" y="1135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295752" bIns="12003" numCol="1" spcCol="1270" anchor="t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Paydaşlarla takımlar oluşturulur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5400000">
                <a:off x="5524849" y="810926"/>
                <a:ext cx="435988" cy="749457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1" rIns="135330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Kaynaklar sağlanır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5400000">
                <a:off x="6372117" y="851138"/>
                <a:ext cx="542819" cy="699163"/>
              </a:xfrm>
              <a:custGeom>
                <a:avLst/>
                <a:gdLst>
                  <a:gd name="connsiteX0" fmla="*/ 0 w 1233277"/>
                  <a:gd name="connsiteY0" fmla="*/ 0 h 493311"/>
                  <a:gd name="connsiteX1" fmla="*/ 986622 w 1233277"/>
                  <a:gd name="connsiteY1" fmla="*/ 0 h 493311"/>
                  <a:gd name="connsiteX2" fmla="*/ 1233277 w 1233277"/>
                  <a:gd name="connsiteY2" fmla="*/ 246656 h 493311"/>
                  <a:gd name="connsiteX3" fmla="*/ 986622 w 1233277"/>
                  <a:gd name="connsiteY3" fmla="*/ 493311 h 493311"/>
                  <a:gd name="connsiteX4" fmla="*/ 0 w 1233277"/>
                  <a:gd name="connsiteY4" fmla="*/ 493311 h 493311"/>
                  <a:gd name="connsiteX5" fmla="*/ 0 w 1233277"/>
                  <a:gd name="connsiteY5" fmla="*/ 0 h 49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277" h="493311">
                    <a:moveTo>
                      <a:pt x="0" y="0"/>
                    </a:moveTo>
                    <a:lnTo>
                      <a:pt x="986622" y="0"/>
                    </a:lnTo>
                    <a:lnTo>
                      <a:pt x="1233277" y="246656"/>
                    </a:lnTo>
                    <a:lnTo>
                      <a:pt x="986622" y="493311"/>
                    </a:lnTo>
                    <a:lnTo>
                      <a:pt x="0" y="493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64008" tIns="21335" rIns="144664" bIns="2133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100" kern="1200" dirty="0" smtClean="0">
                    <a:solidFill>
                      <a:schemeClr val="tx1"/>
                    </a:solidFill>
                  </a:rPr>
                  <a:t>Kaynaklar dağıtılır</a:t>
                </a:r>
                <a:endParaRPr lang="en-US" sz="11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 rot="5400000">
                <a:off x="7239668" y="932622"/>
                <a:ext cx="577457" cy="620654"/>
              </a:xfrm>
              <a:custGeom>
                <a:avLst/>
                <a:gdLst>
                  <a:gd name="connsiteX0" fmla="*/ 0 w 577457"/>
                  <a:gd name="connsiteY0" fmla="*/ 0 h 620654"/>
                  <a:gd name="connsiteX1" fmla="*/ 288729 w 577457"/>
                  <a:gd name="connsiteY1" fmla="*/ 0 h 620654"/>
                  <a:gd name="connsiteX2" fmla="*/ 577457 w 577457"/>
                  <a:gd name="connsiteY2" fmla="*/ 310327 h 620654"/>
                  <a:gd name="connsiteX3" fmla="*/ 288729 w 577457"/>
                  <a:gd name="connsiteY3" fmla="*/ 620654 h 620654"/>
                  <a:gd name="connsiteX4" fmla="*/ 0 w 577457"/>
                  <a:gd name="connsiteY4" fmla="*/ 620654 h 620654"/>
                  <a:gd name="connsiteX5" fmla="*/ 0 w 577457"/>
                  <a:gd name="connsiteY5" fmla="*/ 0 h 62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57" h="620654">
                    <a:moveTo>
                      <a:pt x="0" y="0"/>
                    </a:moveTo>
                    <a:lnTo>
                      <a:pt x="288729" y="0"/>
                    </a:lnTo>
                    <a:lnTo>
                      <a:pt x="577457" y="310327"/>
                    </a:lnTo>
                    <a:lnTo>
                      <a:pt x="288729" y="620654"/>
                    </a:lnTo>
                    <a:lnTo>
                      <a:pt x="0" y="6206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4" tIns="12001" rIns="156366" bIns="12002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Yönetişim  oluşturulur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5400000">
                <a:off x="7911507" y="935386"/>
                <a:ext cx="536747" cy="601295"/>
              </a:xfrm>
              <a:custGeom>
                <a:avLst/>
                <a:gdLst>
                  <a:gd name="connsiteX0" fmla="*/ 0 w 536747"/>
                  <a:gd name="connsiteY0" fmla="*/ 0 h 1115287"/>
                  <a:gd name="connsiteX1" fmla="*/ 268374 w 536747"/>
                  <a:gd name="connsiteY1" fmla="*/ 0 h 1115287"/>
                  <a:gd name="connsiteX2" fmla="*/ 536747 w 536747"/>
                  <a:gd name="connsiteY2" fmla="*/ 557644 h 1115287"/>
                  <a:gd name="connsiteX3" fmla="*/ 268374 w 536747"/>
                  <a:gd name="connsiteY3" fmla="*/ 1115287 h 1115287"/>
                  <a:gd name="connsiteX4" fmla="*/ 0 w 536747"/>
                  <a:gd name="connsiteY4" fmla="*/ 1115287 h 1115287"/>
                  <a:gd name="connsiteX5" fmla="*/ 0 w 536747"/>
                  <a:gd name="connsiteY5" fmla="*/ 0 h 111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6747" h="1115287">
                    <a:moveTo>
                      <a:pt x="0" y="0"/>
                    </a:moveTo>
                    <a:lnTo>
                      <a:pt x="268374" y="0"/>
                    </a:lnTo>
                    <a:lnTo>
                      <a:pt x="536747" y="557644"/>
                    </a:lnTo>
                    <a:lnTo>
                      <a:pt x="268374" y="1115287"/>
                    </a:lnTo>
                    <a:lnTo>
                      <a:pt x="0" y="11152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vert270" wrap="square" lIns="36005" tIns="12000" rIns="146188" bIns="12003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900" kern="1200" dirty="0" smtClean="0">
                    <a:solidFill>
                      <a:schemeClr val="tx1"/>
                    </a:solidFill>
                  </a:rPr>
                  <a:t>Değişim yönetilir</a:t>
                </a:r>
                <a:endParaRPr lang="en-US" sz="9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22997" y="610496"/>
              <a:ext cx="1768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Yönetim süreçleri</a:t>
              </a:r>
              <a:endParaRPr lang="tr-TR" sz="1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71124" y="2026528"/>
            <a:ext cx="7704856" cy="1694270"/>
            <a:chOff x="827584" y="2348880"/>
            <a:chExt cx="7704856" cy="1694270"/>
          </a:xfrm>
        </p:grpSpPr>
        <p:sp>
          <p:nvSpPr>
            <p:cNvPr id="45" name="Rectangle 44"/>
            <p:cNvSpPr/>
            <p:nvPr/>
          </p:nvSpPr>
          <p:spPr>
            <a:xfrm>
              <a:off x="827584" y="2566826"/>
              <a:ext cx="7704856" cy="9341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400"/>
            </a:p>
          </p:txBody>
        </p:sp>
        <p:graphicFrame>
          <p:nvGraphicFramePr>
            <p:cNvPr id="10" name="Diagram 9"/>
            <p:cNvGraphicFramePr/>
            <p:nvPr>
              <p:extLst/>
            </p:nvPr>
          </p:nvGraphicFramePr>
          <p:xfrm>
            <a:off x="971600" y="234888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537373" y="2548749"/>
              <a:ext cx="46682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dirty="0" smtClean="0"/>
                <a:t>Araştırma program mezunları için süreç</a:t>
              </a:r>
              <a:endParaRPr lang="tr-TR" sz="2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1124" y="3107102"/>
            <a:ext cx="7704856" cy="1694270"/>
            <a:chOff x="827584" y="3239835"/>
            <a:chExt cx="7704856" cy="1694270"/>
          </a:xfrm>
        </p:grpSpPr>
        <p:sp>
          <p:nvSpPr>
            <p:cNvPr id="43" name="Rectangle 42"/>
            <p:cNvSpPr/>
            <p:nvPr/>
          </p:nvSpPr>
          <p:spPr>
            <a:xfrm>
              <a:off x="827584" y="3501008"/>
              <a:ext cx="7704856" cy="9452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000"/>
            </a:p>
          </p:txBody>
        </p:sp>
        <p:graphicFrame>
          <p:nvGraphicFramePr>
            <p:cNvPr id="16" name="Diagram 15"/>
            <p:cNvGraphicFramePr/>
            <p:nvPr>
              <p:extLst/>
            </p:nvPr>
          </p:nvGraphicFramePr>
          <p:xfrm>
            <a:off x="899592" y="3239835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173830" y="3436161"/>
              <a:ext cx="378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Fikirlerin üretilmesi ve uygulanması</a:t>
              </a:r>
              <a:endParaRPr lang="tr-TR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21717" y="563193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Destek süreçleri</a:t>
            </a:r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611560" y="5864432"/>
            <a:ext cx="8240221" cy="823388"/>
            <a:chOff x="558380" y="5887785"/>
            <a:chExt cx="8240221" cy="823388"/>
          </a:xfrm>
          <a:solidFill>
            <a:srgbClr val="FFD347"/>
          </a:solidFill>
        </p:grpSpPr>
        <p:sp>
          <p:nvSpPr>
            <p:cNvPr id="5" name="Freeform 4"/>
            <p:cNvSpPr/>
            <p:nvPr/>
          </p:nvSpPr>
          <p:spPr>
            <a:xfrm rot="16200000">
              <a:off x="577952" y="5868214"/>
              <a:ext cx="80429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Personel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6200000">
              <a:off x="1400324" y="5868213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Öğrenci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6200000">
              <a:off x="2216878" y="5887307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8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Paydaşların yönetimi</a:t>
              </a:r>
            </a:p>
          </p:txBody>
        </p:sp>
        <p:sp>
          <p:nvSpPr>
            <p:cNvPr id="21" name="Freeform 20"/>
            <p:cNvSpPr/>
            <p:nvPr/>
          </p:nvSpPr>
          <p:spPr>
            <a:xfrm rot="16200000">
              <a:off x="3024575" y="5883612"/>
              <a:ext cx="804294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Kalite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6200000">
              <a:off x="3838379" y="5982691"/>
              <a:ext cx="725717" cy="705593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Tesislerin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16200000">
              <a:off x="4617698" y="5866688"/>
              <a:ext cx="752111" cy="929467"/>
            </a:xfrm>
            <a:custGeom>
              <a:avLst/>
              <a:gdLst>
                <a:gd name="connsiteX0" fmla="*/ 0 w 1200361"/>
                <a:gd name="connsiteY0" fmla="*/ 0 h 843437"/>
                <a:gd name="connsiteX1" fmla="*/ 778643 w 1200361"/>
                <a:gd name="connsiteY1" fmla="*/ 0 h 843437"/>
                <a:gd name="connsiteX2" fmla="*/ 1200361 w 1200361"/>
                <a:gd name="connsiteY2" fmla="*/ 421719 h 843437"/>
                <a:gd name="connsiteX3" fmla="*/ 778643 w 1200361"/>
                <a:gd name="connsiteY3" fmla="*/ 843437 h 843437"/>
                <a:gd name="connsiteX4" fmla="*/ 0 w 1200361"/>
                <a:gd name="connsiteY4" fmla="*/ 843437 h 843437"/>
                <a:gd name="connsiteX5" fmla="*/ 0 w 1200361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361" h="843437">
                  <a:moveTo>
                    <a:pt x="0" y="0"/>
                  </a:moveTo>
                  <a:lnTo>
                    <a:pt x="778643" y="0"/>
                  </a:lnTo>
                  <a:lnTo>
                    <a:pt x="1200361" y="421719"/>
                  </a:lnTo>
                  <a:lnTo>
                    <a:pt x="778643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0003" tIns="13335" rIns="224195" bIns="1333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100" kern="1200" dirty="0" smtClean="0">
                  <a:solidFill>
                    <a:schemeClr val="tx1"/>
                  </a:solidFill>
                </a:rPr>
                <a:t>Bilişim sisteminin yapılandırılması</a:t>
              </a:r>
              <a:endParaRPr lang="en-US" sz="11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6200000">
              <a:off x="5526988" y="5918336"/>
              <a:ext cx="734845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Bilgi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6200000">
              <a:off x="6396997" y="5905137"/>
              <a:ext cx="742983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Finansal kaynakların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6200000">
              <a:off x="7173183" y="5894964"/>
              <a:ext cx="781590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3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Şikayetlerin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6200000">
              <a:off x="8017159" y="5910636"/>
              <a:ext cx="719448" cy="843437"/>
            </a:xfrm>
            <a:custGeom>
              <a:avLst/>
              <a:gdLst>
                <a:gd name="connsiteX0" fmla="*/ 0 w 804294"/>
                <a:gd name="connsiteY0" fmla="*/ 0 h 843437"/>
                <a:gd name="connsiteX1" fmla="*/ 402147 w 804294"/>
                <a:gd name="connsiteY1" fmla="*/ 0 h 843437"/>
                <a:gd name="connsiteX2" fmla="*/ 804294 w 804294"/>
                <a:gd name="connsiteY2" fmla="*/ 421719 h 843437"/>
                <a:gd name="connsiteX3" fmla="*/ 402147 w 804294"/>
                <a:gd name="connsiteY3" fmla="*/ 843437 h 843437"/>
                <a:gd name="connsiteX4" fmla="*/ 0 w 804294"/>
                <a:gd name="connsiteY4" fmla="*/ 843437 h 843437"/>
                <a:gd name="connsiteX5" fmla="*/ 0 w 804294"/>
                <a:gd name="connsiteY5" fmla="*/ 0 h 8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294" h="843437">
                  <a:moveTo>
                    <a:pt x="0" y="0"/>
                  </a:moveTo>
                  <a:lnTo>
                    <a:pt x="402147" y="0"/>
                  </a:lnTo>
                  <a:lnTo>
                    <a:pt x="804294" y="421719"/>
                  </a:lnTo>
                  <a:lnTo>
                    <a:pt x="402147" y="843437"/>
                  </a:lnTo>
                  <a:lnTo>
                    <a:pt x="0" y="84343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" wrap="square" lIns="44005" tIns="14669" rIns="215742" bIns="14669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200" kern="1200" dirty="0" smtClean="0">
                  <a:solidFill>
                    <a:schemeClr val="tx1"/>
                  </a:solidFill>
                </a:rPr>
                <a:t>Mezunlarla bağlantıların yönetimi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87960" y="6649889"/>
            <a:ext cx="4328120" cy="208111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27 Şubat 2019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89066" y="1568099"/>
            <a:ext cx="7236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 ve Geliştirme Süreçleri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99116" y="4309803"/>
            <a:ext cx="7704856" cy="1694270"/>
            <a:chOff x="827584" y="2348880"/>
            <a:chExt cx="7704856" cy="1694270"/>
          </a:xfrm>
        </p:grpSpPr>
        <p:sp>
          <p:nvSpPr>
            <p:cNvPr id="48" name="Rectangle 47"/>
            <p:cNvSpPr/>
            <p:nvPr/>
          </p:nvSpPr>
          <p:spPr>
            <a:xfrm>
              <a:off x="827584" y="2566826"/>
              <a:ext cx="7704856" cy="8323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50" name="Diagram 49"/>
            <p:cNvGraphicFramePr/>
            <p:nvPr>
              <p:extLst>
                <p:ext uri="{D42A27DB-BD31-4B8C-83A1-F6EECF244321}">
                  <p14:modId xmlns:p14="http://schemas.microsoft.com/office/powerpoint/2010/main" val="4067868520"/>
                </p:ext>
              </p:extLst>
            </p:nvPr>
          </p:nvGraphicFramePr>
          <p:xfrm>
            <a:off x="971600" y="2348880"/>
            <a:ext cx="7560840" cy="1694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>
              <a:off x="3621549" y="2518504"/>
              <a:ext cx="23371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dirty="0" smtClean="0"/>
                <a:t>Topluma Hizmet Süreci</a:t>
              </a:r>
              <a:endParaRPr lang="tr-T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635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27598</TotalTime>
  <Words>1814</Words>
  <Application>Microsoft Office PowerPoint</Application>
  <PresentationFormat>On-screen Show (4:3)</PresentationFormat>
  <Paragraphs>371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Trebuchet MS</vt:lpstr>
      <vt:lpstr>Wingdings</vt:lpstr>
      <vt:lpstr>Varsayılan Tasarım</vt:lpstr>
      <vt:lpstr>Custom Design</vt:lpstr>
      <vt:lpstr>Uygulama ve Araştırmalar Topluma Hizmet Süreçleri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2123</cp:revision>
  <cp:lastPrinted>2013-09-24T10:22:21Z</cp:lastPrinted>
  <dcterms:created xsi:type="dcterms:W3CDTF">2003-01-15T18:41:07Z</dcterms:created>
  <dcterms:modified xsi:type="dcterms:W3CDTF">2019-02-27T10:34:40Z</dcterms:modified>
</cp:coreProperties>
</file>