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864" r:id="rId3"/>
    <p:sldId id="949" r:id="rId4"/>
    <p:sldId id="1003" r:id="rId5"/>
    <p:sldId id="1007" r:id="rId6"/>
    <p:sldId id="1009" r:id="rId7"/>
    <p:sldId id="1010" r:id="rId8"/>
    <p:sldId id="1011" r:id="rId9"/>
    <p:sldId id="1012" r:id="rId10"/>
    <p:sldId id="1013" r:id="rId11"/>
    <p:sldId id="978" r:id="rId12"/>
    <p:sldId id="979" r:id="rId13"/>
    <p:sldId id="996" r:id="rId14"/>
    <p:sldId id="1001" r:id="rId15"/>
    <p:sldId id="1002" r:id="rId16"/>
    <p:sldId id="1025" r:id="rId17"/>
    <p:sldId id="1014" r:id="rId18"/>
    <p:sldId id="1015" r:id="rId19"/>
    <p:sldId id="1016" r:id="rId20"/>
    <p:sldId id="1017" r:id="rId21"/>
    <p:sldId id="1018" r:id="rId22"/>
    <p:sldId id="1019" r:id="rId23"/>
    <p:sldId id="1020" r:id="rId24"/>
    <p:sldId id="1021" r:id="rId25"/>
    <p:sldId id="1022" r:id="rId26"/>
    <p:sldId id="1023" r:id="rId27"/>
    <p:sldId id="1024" r:id="rId28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50021"/>
    <a:srgbClr val="181A72"/>
    <a:srgbClr val="DCF0C6"/>
    <a:srgbClr val="1216AE"/>
    <a:srgbClr val="FFCCFF"/>
    <a:srgbClr val="0066FF"/>
    <a:srgbClr val="A3FBFB"/>
    <a:srgbClr val="00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0493" autoAdjust="0"/>
  </p:normalViewPr>
  <p:slideViewPr>
    <p:cSldViewPr>
      <p:cViewPr varScale="1">
        <p:scale>
          <a:sx n="88" d="100"/>
          <a:sy n="88" d="100"/>
        </p:scale>
        <p:origin x="165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A738F-2C88-4058-B5FD-F9DE0130C3CA}" type="datetimeFigureOut">
              <a:rPr lang="tr-TR" smtClean="0"/>
              <a:t>10.05.2019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777607" y="942863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28E96-057B-4760-BBC1-814C42CDE0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7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542" cy="4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037" y="1"/>
            <a:ext cx="2890542" cy="4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513" y="4715922"/>
            <a:ext cx="5334063" cy="446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430"/>
            <a:ext cx="2890542" cy="4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037" y="9428430"/>
            <a:ext cx="2890542" cy="4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407F4-A499-458F-AC3F-EF894E18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4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264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6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74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51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199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74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85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964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B25B-BFFD-47D1-A3C5-25CCFE68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D51C-DF53-43D1-AEC3-457A91E5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36A-633A-4323-8F3D-F7986C0D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7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1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5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5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3964" y="6511172"/>
            <a:ext cx="3896072" cy="208111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</a:t>
            </a:r>
            <a:r>
              <a:rPr lang="tr-TR" dirty="0" smtClean="0"/>
              <a:t>08 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909C909-1AEF-482A-9402-771828023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1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8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F11-B518-41E0-A888-5D7C25CB4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49E9-4861-44A7-9654-88675920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EED4-4212-478D-BED7-2074731C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9FFB-59EC-410C-8E2C-86CA5BB3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784" y="6483350"/>
            <a:ext cx="4040088" cy="280119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AE22-8014-4564-BCD7-FB836EB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6" descr="C:\Users\Diler\Pictures\pau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175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387D-7B6D-4938-8997-518F93D5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C4AB-46A8-4A33-84B5-C0598E75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1ECF4C-D575-4644-8564-C859B4C4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8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5" y="980728"/>
            <a:ext cx="8604448" cy="129614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Süreç Dokümantasyonu Eğitimi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>
                <a:solidFill>
                  <a:srgbClr val="A50021"/>
                </a:solidFill>
              </a:rPr>
              <a:t>Tesislerin Yönetimi (Taşınmazların Yönetimi</a:t>
            </a:r>
            <a:r>
              <a:rPr lang="tr-TR" altLang="en-US" sz="3600" dirty="0" smtClean="0">
                <a:solidFill>
                  <a:srgbClr val="A50021"/>
                </a:solidFill>
              </a:rPr>
              <a:t>) Süreci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27584" y="3224262"/>
            <a:ext cx="7750969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endParaRPr lang="tr-TR" altLang="en-US" sz="2800" kern="0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altLang="en-US" sz="2800" kern="0" dirty="0" err="1" smtClean="0">
                <a:solidFill>
                  <a:schemeClr val="accent2"/>
                </a:solidFill>
              </a:rPr>
              <a:t>Öğr</a:t>
            </a:r>
            <a:r>
              <a:rPr lang="tr-TR" altLang="en-US" sz="2800" kern="0" dirty="0" smtClean="0">
                <a:solidFill>
                  <a:schemeClr val="accent2"/>
                </a:solidFill>
              </a:rPr>
              <a:t>. Gör. Mesut Aydınlı</a:t>
            </a:r>
          </a:p>
          <a:p>
            <a:pPr algn="ctr" eaLnBrk="1" hangingPunct="1">
              <a:buFontTx/>
              <a:buNone/>
            </a:pPr>
            <a:r>
              <a:rPr lang="tr-TR" altLang="en-US" sz="2400" kern="0" dirty="0" smtClean="0">
                <a:solidFill>
                  <a:schemeClr val="accent2"/>
                </a:solidFill>
              </a:rPr>
              <a:t>PAÜ Kalite Yönetimi ve Veri Değerlendirme (KAVDEM) Uygulama ve Araştırma Merkezi</a:t>
            </a:r>
            <a:endParaRPr lang="tr-TR" altLang="en-US" sz="2400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SIPOC Diyagramı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16760"/>
              </p:ext>
            </p:extLst>
          </p:nvPr>
        </p:nvGraphicFramePr>
        <p:xfrm>
          <a:off x="209550" y="1438274"/>
          <a:ext cx="85389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" y="5282795"/>
            <a:ext cx="8952695" cy="11077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5496" y="5095874"/>
            <a:ext cx="3816424" cy="153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6096" y="5079305"/>
            <a:ext cx="3447554" cy="203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5496" y="5282795"/>
            <a:ext cx="8919858" cy="1107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518072"/>
          <a:ext cx="8291264" cy="4845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438">
                  <a:extLst>
                    <a:ext uri="{9D8B030D-6E8A-4147-A177-3AD203B41FA5}">
                      <a16:colId xmlns:a16="http://schemas.microsoft.com/office/drawing/2014/main" val="1289055285"/>
                    </a:ext>
                  </a:extLst>
                </a:gridCol>
                <a:gridCol w="2678186">
                  <a:extLst>
                    <a:ext uri="{9D8B030D-6E8A-4147-A177-3AD203B41FA5}">
                      <a16:colId xmlns:a16="http://schemas.microsoft.com/office/drawing/2014/main" val="2379454251"/>
                    </a:ext>
                  </a:extLst>
                </a:gridCol>
                <a:gridCol w="4200640">
                  <a:extLst>
                    <a:ext uri="{9D8B030D-6E8A-4147-A177-3AD203B41FA5}">
                      <a16:colId xmlns:a16="http://schemas.microsoft.com/office/drawing/2014/main" val="3361488868"/>
                    </a:ext>
                  </a:extLst>
                </a:gridCol>
              </a:tblGrid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Müşteri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Yararlanan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Kullanan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T’den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etkilenen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kişilerdir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olabilir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işletiliyor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391842"/>
                  </a:ext>
                </a:extLst>
              </a:tr>
              <a:tr h="47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Aktör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planlayan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uygulayanlardır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92454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Transformasyon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CATWOE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Tranformasyona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odaklanır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Tek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Bu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girdiye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değer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katılarak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çıktı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haline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edilir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710927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değerli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 </a:t>
                      </a:r>
                      <a:r>
                        <a:rPr lang="en-US" sz="1600" dirty="0" err="1">
                          <a:effectLst/>
                        </a:rPr>
                        <a:t>nedir</a:t>
                      </a:r>
                      <a:r>
                        <a:rPr lang="en-US" sz="1600" dirty="0">
                          <a:effectLst/>
                        </a:rPr>
                        <a:t>?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durum, </a:t>
                      </a: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daha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anlamlı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22436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Sahip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yöneten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Sürecin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uygulanması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veyanuygulanmaması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kararı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verir</a:t>
                      </a:r>
                      <a:r>
                        <a:rPr lang="en-US" sz="1600" dirty="0">
                          <a:effectLst/>
                        </a:rPr>
                        <a:t>.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054895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Şartlar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Sistemin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işlediği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sınırları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belirler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Bunlar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mevzuat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standartlar</a:t>
                      </a:r>
                      <a:r>
                        <a:rPr lang="en-US" sz="1600" dirty="0">
                          <a:effectLst/>
                        </a:rPr>
                        <a:t>, zaman, </a:t>
                      </a:r>
                      <a:r>
                        <a:rPr lang="en-US" sz="1600" dirty="0" err="1">
                          <a:effectLst/>
                        </a:rPr>
                        <a:t>süre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kaynaklar</a:t>
                      </a:r>
                      <a:r>
                        <a:rPr lang="en-US" sz="1600" dirty="0">
                          <a:effectLst/>
                        </a:rPr>
                        <a:t>, vb. </a:t>
                      </a:r>
                      <a:r>
                        <a:rPr lang="en-US" sz="1600" dirty="0" err="1">
                          <a:effectLst/>
                        </a:rPr>
                        <a:t>olabilir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07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4000" dirty="0" smtClean="0">
                <a:solidFill>
                  <a:srgbClr val="A50021"/>
                </a:solidFill>
              </a:rPr>
              <a:t>Grup çalışması</a:t>
            </a:r>
            <a:r>
              <a:rPr lang="tr-TR" altLang="en-US" sz="3600" dirty="0" smtClean="0">
                <a:solidFill>
                  <a:srgbClr val="A50021"/>
                </a:solidFill>
              </a:rPr>
              <a:t/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SIPOC Diyagramı</a:t>
            </a:r>
            <a:br>
              <a:rPr lang="tr-TR" altLang="en-US" sz="3600" dirty="0" smtClean="0">
                <a:solidFill>
                  <a:srgbClr val="333399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CATWOE Analizi</a:t>
            </a:r>
            <a:endParaRPr lang="en-US" altLang="en-US" sz="3600" dirty="0" smtClean="0">
              <a:solidFill>
                <a:srgbClr val="333399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SIPOC Diyagramının Hazırlanması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703862"/>
          </a:xfrm>
        </p:spPr>
        <p:txBody>
          <a:bodyPr/>
          <a:lstStyle/>
          <a:p>
            <a:pPr eaLnBrk="1" hangingPunct="1"/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Flipçart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kağıdına SIPOC Diyagramı için tabloyu çizin</a:t>
            </a:r>
          </a:p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Aşağıdaki sıraya göre </a:t>
            </a:r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yazarak ilgili kısma yapıştırın.</a:t>
            </a: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adı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büyük kağıdın en üstüne yazın</a:t>
            </a: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büyük kağıda SIPOC Diyagramı şablonunu hazırlayın.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başlayış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ve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bitiş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basamakları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 (en az 4 en fazla 7 faaliyet)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faaliyeti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yazın. İlgili kolona ardışık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sıralayak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yapıştırın.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Çıktı ve/veya çıktıları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yazarak ilgili kolona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Müşterileri her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Girdileri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Sağlayıcıları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536505"/>
          </a:xfrm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CATWOE Çizelgesine göre SIPOC Diyagramındakileri değerlendirin.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22768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smtClean="0">
                <a:solidFill>
                  <a:srgbClr val="A50021"/>
                </a:solidFill>
                <a:latin typeface="+mj-lt"/>
              </a:rPr>
              <a:t>Örnek Çalışma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9" y="1155583"/>
            <a:ext cx="8782501" cy="4546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82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" y="926971"/>
            <a:ext cx="9106368" cy="5004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24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0" y="1136532"/>
            <a:ext cx="8757100" cy="4584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99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" y="946022"/>
            <a:ext cx="8941260" cy="4965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157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“En iyi süreç tanımlamayı ve dokümantasyonunu 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işi yapan oluşturur»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9" y="1127006"/>
            <a:ext cx="8769801" cy="4603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33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" y="1009525"/>
            <a:ext cx="8922209" cy="483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82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75" y="1158758"/>
            <a:ext cx="8763450" cy="4540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129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2" y="1006350"/>
            <a:ext cx="9061916" cy="4845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349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0" y="1104780"/>
            <a:ext cx="8744399" cy="4648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24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7" y="968248"/>
            <a:ext cx="9068266" cy="4921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64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SBYS</a:t>
            </a:r>
            <a:r>
              <a:rPr lang="tr-TR" altLang="en-US" sz="2400" kern="0" dirty="0">
                <a:solidFill>
                  <a:srgbClr val="A50021"/>
                </a:solidFill>
              </a:rPr>
              <a:t>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Yapı İşler Ve Teknik Daire Başkanlığı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1115616" y="1700808"/>
          <a:ext cx="7488832" cy="374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4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İhale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Kesin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Hesap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4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Proje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Değerlendirme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4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Yapım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4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İhale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4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Kesin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Hesap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4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Proje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Değerlendirme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4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Yapım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52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2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76087"/>
              </p:ext>
            </p:extLst>
          </p:nvPr>
        </p:nvGraphicFramePr>
        <p:xfrm>
          <a:off x="554211" y="1442113"/>
          <a:ext cx="8362950" cy="3533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62950">
                  <a:extLst>
                    <a:ext uri="{9D8B030D-6E8A-4147-A177-3AD203B41FA5}">
                      <a16:colId xmlns:a16="http://schemas.microsoft.com/office/drawing/2014/main" val="351148647"/>
                    </a:ext>
                  </a:extLst>
                </a:gridCol>
              </a:tblGrid>
              <a:tr h="136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b="1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 Kuruma Ait Bilgiler</a:t>
                      </a:r>
                      <a:endParaRPr lang="tr-TR" sz="11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 Fiziki Alanlar</a:t>
                      </a:r>
                      <a:endParaRPr lang="tr-TR" sz="11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1- Eğitim alanları (Derslik vb.) miktarı (m2)</a:t>
                      </a:r>
                      <a:endParaRPr lang="tr-TR" sz="11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2- Araştırma alanları (</a:t>
                      </a:r>
                      <a:r>
                        <a:rPr lang="tr-TR" dirty="0" err="1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tr-TR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vb.) miktarı (m2)</a:t>
                      </a:r>
                      <a:endParaRPr lang="tr-TR" sz="11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3- İdari alanların miktarı (m2)</a:t>
                      </a:r>
                      <a:endParaRPr lang="tr-TR" sz="11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4- Sosyal alanların (Kantin, Kafeterya, Yemekhane, Spor alanı vb.) miktarı (m2)</a:t>
                      </a:r>
                      <a:endParaRPr lang="tr-TR" sz="11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dirty="0" smtClean="0">
                          <a:solidFill>
                            <a:srgbClr val="333333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5- Toplam alanların miktarı (m2)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4" marR="3044" marT="3044" marB="0"/>
                </a:tc>
                <a:extLst>
                  <a:ext uri="{0D108BD9-81ED-4DB2-BD59-A6C34878D82A}">
                    <a16:rowId xmlns:a16="http://schemas.microsoft.com/office/drawing/2014/main" val="870939209"/>
                  </a:ext>
                </a:extLst>
              </a:tr>
              <a:tr h="14853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775907651"/>
                  </a:ext>
                </a:extLst>
              </a:tr>
              <a:tr h="20169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1020933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Dış Değerlendirme Geribildirim Raporu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95536" y="1435581"/>
            <a:ext cx="8399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Bulunmamaktadır.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Stratejik Plan 2019-2023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1331640" y="984951"/>
            <a:ext cx="6480720" cy="5260274"/>
            <a:chOff x="2032479" y="1239847"/>
            <a:chExt cx="5228528" cy="4277385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2479" y="1239847"/>
              <a:ext cx="5228528" cy="1477253"/>
            </a:xfrm>
            <a:prstGeom prst="rect">
              <a:avLst/>
            </a:prstGeom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479" y="2754504"/>
              <a:ext cx="5228528" cy="2762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32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11760" y="548680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Envanteri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27584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Bulunmamaktadır.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1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619854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96448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875561" y="325029"/>
            <a:ext cx="7542365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Kamu İç Kontrol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23111"/>
            <a:ext cx="5936599" cy="55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0788" y="6118372"/>
            <a:ext cx="785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 smtClean="0"/>
              <a:t>Warren</a:t>
            </a:r>
            <a:r>
              <a:rPr lang="tr-TR" sz="1200" dirty="0" smtClean="0"/>
              <a:t> </a:t>
            </a:r>
            <a:r>
              <a:rPr lang="tr-TR" sz="1200" dirty="0" err="1" smtClean="0"/>
              <a:t>Alford</a:t>
            </a:r>
            <a:r>
              <a:rPr lang="tr-TR" sz="1200" dirty="0" smtClean="0"/>
              <a:t> </a:t>
            </a:r>
            <a:r>
              <a:rPr lang="en-US" sz="1200" b="1" dirty="0"/>
              <a:t>ISO 9001:2015 Leadership Commitment and Top </a:t>
            </a:r>
            <a:r>
              <a:rPr lang="en-US" sz="1200" b="1" dirty="0" smtClean="0"/>
              <a:t>Management</a:t>
            </a:r>
            <a:r>
              <a:rPr lang="tr-TR" sz="1200" b="1" dirty="0" smtClean="0"/>
              <a:t> </a:t>
            </a:r>
          </a:p>
          <a:p>
            <a:r>
              <a:rPr lang="tr-TR" sz="1200" dirty="0"/>
              <a:t>https://www.warrenalford.com/video/iso-9001-2015-leadership-and-top-management-commitment.mp4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5536" y="190572"/>
            <a:ext cx="8604448" cy="12224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İyileştirme süreci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Planla-Uygula-Kontrol et-Önlem al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31840" y="1921211"/>
            <a:ext cx="3486150" cy="3322637"/>
            <a:chOff x="5562600" y="2171700"/>
            <a:chExt cx="4572000" cy="4114800"/>
          </a:xfrm>
        </p:grpSpPr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6172617" y="2704481"/>
              <a:ext cx="3199983" cy="2895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tr-T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PUKÖ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534400" y="3314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Uygula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009568" y="4839537"/>
              <a:ext cx="1601032" cy="1446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dirty="0"/>
                <a:t>Kontrol </a:t>
              </a:r>
            </a:p>
            <a:p>
              <a:pPr algn="ctr" eaLnBrk="0" hangingPunct="0">
                <a:defRPr/>
              </a:pPr>
              <a:r>
                <a:rPr lang="tr-TR" dirty="0" smtClean="0"/>
                <a:t>Et</a:t>
              </a:r>
              <a:endParaRPr lang="en-US" dirty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686800" y="28575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8839200" y="4838700"/>
              <a:ext cx="2286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1415646" flipH="1">
              <a:off x="6475413" y="2863850"/>
              <a:ext cx="3048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6477000" y="49149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562600" y="3314700"/>
              <a:ext cx="1600200" cy="1447800"/>
            </a:xfrm>
            <a:prstGeom prst="ellipse">
              <a:avLst/>
            </a:prstGeom>
            <a:solidFill>
              <a:srgbClr val="00E7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Önlem al-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Değiştir</a:t>
              </a:r>
              <a:endPara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03537" y="1574891"/>
            <a:ext cx="2320597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Planlamada: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Politika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 tanımlanır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temelli kalite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Kaynaklar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559" y="4288440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Operasyonel</a:t>
            </a: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(İş) süreçler uygulanır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İndikatörlere göre ölçümler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gözlenir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Ürün ve hizmet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043" y="4207192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Denetimler/değerlendirmeler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Hedeflere/şartlara erişim durumu kanıtlanır: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Validasyonlar</a:t>
            </a:r>
            <a:endParaRPr lang="tr-TR" sz="1400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Verifikasyonlar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187" y="1769373"/>
            <a:ext cx="2615889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Önlem al veya değiştirme aşamasında: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Sürekli iyileştirme için değişiklikler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Önleyici faaliyetler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Düzeltici faaliyetler planlanır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72757" y="6467155"/>
            <a:ext cx="4069432" cy="280119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Eylül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29897</TotalTime>
  <Words>835</Words>
  <Application>Microsoft Office PowerPoint</Application>
  <PresentationFormat>On-screen Show (4:3)</PresentationFormat>
  <Paragraphs>193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Times New Roman</vt:lpstr>
      <vt:lpstr>Varsayılan Tasarım</vt:lpstr>
      <vt:lpstr>Custom Design</vt:lpstr>
      <vt:lpstr>Süreç Dokümantasyonu Eğitimi Tesislerin Yönetimi (Taşınmazların Yönetimi) Süreci</vt:lpstr>
      <vt:lpstr>“En iyi süreç tanımlamayı ve dokümantasyonunu  işi yapan oluşturur»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SIPOC Diyagramı</vt:lpstr>
      <vt:lpstr>CATWOE Analizi</vt:lpstr>
      <vt:lpstr>Grup çalışması SIPOC Diyagramı CATWOE Analizi</vt:lpstr>
      <vt:lpstr>SIPOC Diyagramının Hazırlanması</vt:lpstr>
      <vt:lpstr>CATWOE Analizi</vt:lpstr>
      <vt:lpstr>Örnek Çalışma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Vazoaktif Moleküller</dc:title>
  <dc:creator>Diler Aslan</dc:creator>
  <cp:lastModifiedBy>Diler Aslan</cp:lastModifiedBy>
  <cp:revision>2268</cp:revision>
  <cp:lastPrinted>2019-05-09T10:41:12Z</cp:lastPrinted>
  <dcterms:created xsi:type="dcterms:W3CDTF">2003-01-15T18:41:07Z</dcterms:created>
  <dcterms:modified xsi:type="dcterms:W3CDTF">2019-05-10T11:30:24Z</dcterms:modified>
</cp:coreProperties>
</file>