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7" r:id="rId11"/>
    <p:sldId id="268" r:id="rId12"/>
    <p:sldId id="266" r:id="rId13"/>
    <p:sldId id="269" r:id="rId14"/>
    <p:sldId id="292" r:id="rId15"/>
    <p:sldId id="293" r:id="rId16"/>
    <p:sldId id="270" r:id="rId17"/>
    <p:sldId id="271" r:id="rId18"/>
    <p:sldId id="272" r:id="rId19"/>
    <p:sldId id="273" r:id="rId20"/>
    <p:sldId id="274" r:id="rId21"/>
    <p:sldId id="294" r:id="rId22"/>
    <p:sldId id="275" r:id="rId23"/>
    <p:sldId id="276" r:id="rId24"/>
    <p:sldId id="277" r:id="rId25"/>
    <p:sldId id="295" r:id="rId26"/>
    <p:sldId id="278" r:id="rId27"/>
    <p:sldId id="280" r:id="rId28"/>
    <p:sldId id="279" r:id="rId29"/>
    <p:sldId id="282" r:id="rId30"/>
    <p:sldId id="290" r:id="rId31"/>
    <p:sldId id="291" r:id="rId32"/>
    <p:sldId id="283" r:id="rId33"/>
    <p:sldId id="285" r:id="rId34"/>
    <p:sldId id="286" r:id="rId35"/>
    <p:sldId id="287" r:id="rId36"/>
    <p:sldId id="288" r:id="rId37"/>
    <p:sldId id="289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438"/>
    <a:srgbClr val="DB0F3E"/>
    <a:srgbClr val="00EEFD"/>
    <a:srgbClr val="C8A3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60191"/>
  </p:normalViewPr>
  <p:slideViewPr>
    <p:cSldViewPr snapToGrid="0" snapToObjects="1">
      <p:cViewPr>
        <p:scale>
          <a:sx n="85" d="100"/>
          <a:sy n="85" d="100"/>
        </p:scale>
        <p:origin x="1600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3C0A0-B632-EC48-81F5-721B29E000EF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71C0-87CD-4743-B7EC-9A4768D65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chapter we</a:t>
            </a:r>
            <a:r>
              <a:rPr lang="en-US" baseline="0" dirty="0" smtClean="0"/>
              <a:t> investigate how to model application software, namely the distributed algorithm. </a:t>
            </a:r>
          </a:p>
          <a:p>
            <a:r>
              <a:rPr lang="en-US" baseline="0" dirty="0" smtClean="0"/>
              <a:t>The middleware and the network that delivers the messages between the nodes of the distributed system.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States of an FSM are shown by circles, and the transitions from one state to another by directed edges. In this sense, an FSM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directed graph.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edges of this graph are labeled as i/o , where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the input in the form of an event or a condition, and o  is the action performed by the FSM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States of an FSM are shown by circles, and the transitions from one state to another by directed edges. In this sense, an FSM is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directed graph.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edges of this graph are labeled as i/o , where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the input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form of an event or a condition, and o  is the action performed by the FSM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9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Stop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andWait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ARQ protocol, the sender has to wait for an acknowledgment from the receiver before sending the next frame. There will be a single frame in transmission at a time, and to prevent the case where an acknowledgement from the receiver gets lost and the sender sends a duplicate packet that is received as a new frame by the receiver, odd and even sequence numbers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computational model depends on the network model and the software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that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distributed algorithm executes. As noted before, graphs are frequently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model distributed systems. The vertex set V  of a graph G  represents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nodes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network, and the edges show the communication links as shown in.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introductory example, let us attempt to design a simple routing algorithm for this network. In this network,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 s  wants to send a message m(d)  to node d . Nodes only know their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neighbors, therefore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receiving m(d)  simply forwards this message to all of its neighbors,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 the one it has received from, if the intended receiver d  included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one of its neighbors.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the network is connected,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message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m(d)  will eventually reach the destination node d  in at most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steps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is the diameter of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4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Typically, a distributed algorithm sends a message, receives a message, and performs some computation in each round. The next round can only be started after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messages from the previous round are delivered and all computations have been concluded. This seemingly strict control on the execution of processes usually requires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control of a central process, which starts a round, and after ensuring that the round is over, it starts the next round. We will see that this control can be achieved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special message called round  by a special node called the root  that initiates a round, and after gathering special messages in an accumulated manner from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nodes, the root starts the next 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0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1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convenient method of evaluating communication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costs is to calculate the number of messages that traverse the edges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8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will be n −  1 time steps in each round to deliver round  messages to all nodes; each node will require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time units to send info  message to neighbors and receive info  message from the neighbors; and there will be further n −  1 steps for the accumulation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upcast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messages for a total of 2n  steps in each round resulting in a total number of at most 2n(n −  1)  time steps for n −  1 rounds.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However, the total number of rounds is a good indicator and sufficient for the time complexity of an SSI algorithm in general,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case Time(Sample _SSI) = O(d)  for the sample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9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algorithm has a major problem where a node may receive and then send the same message more than once, and the network may be flooded with duplicate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order to remedy this situation, we could incorporate sequence numbers with the messages;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m(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simple example has shown us that the contents of a message and where they are sent are crucial in the design of distributed algorithms.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Messages are crucial for the correct operation of a distributed algorithm. We can define the widely accepted message passing model  of a distributed system formally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follows [1 , 3 , 4 ]: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Messages are crucial for the correct operation of a distributed algorithm. We can define the widely accepted message passing model  of a distributed system formally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follows [1 , 3 , 4 ]: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we consider messages m1 , m2 , m3  that are sent in sequence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to j  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possibilities of delivery by the network, either delivering the messages in sequence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node j  , in which case the network delivery is called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First-In-First-Out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(FIFO ), or the network delivers messages in random order and is called Non-First-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In-First-Out  (Non-FIFO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assume a FIFO network structure in general.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transfer involved buffered communication  by using buffers between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application, operating system, and the network protocol. It is also possible to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unbuffered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, where the message is written directly to the network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received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from network to be written to the receiving application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workspace; however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buffered communication in the receiving side is the only choice mostly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process may not have executed receive  when the message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71C0-87CD-4743-B7EC-9A4768D656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8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E508-AAFB-B147-9338-63B224B75ED8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C078-44CC-6D49-82D4-3FD1E39F5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Computational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3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The operating system copies </a:t>
            </a:r>
            <a:r>
              <a:rPr lang="en-US" b="1" i="1" dirty="0" err="1"/>
              <a:t>osbuf</a:t>
            </a:r>
            <a:r>
              <a:rPr lang="en-US" dirty="0"/>
              <a:t>  to the network buffer </a:t>
            </a:r>
            <a:r>
              <a:rPr lang="en-US" b="1" i="1" dirty="0" err="1"/>
              <a:t>netbuf</a:t>
            </a:r>
            <a:r>
              <a:rPr lang="en-US" dirty="0"/>
              <a:t>  and invokes </a:t>
            </a:r>
            <a:r>
              <a:rPr lang="en-US" dirty="0" smtClean="0"/>
              <a:t>the communication </a:t>
            </a:r>
            <a:r>
              <a:rPr lang="en-US" dirty="0"/>
              <a:t>network protocol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dirty="0"/>
              <a:t>The protocol appends error checking and other control fields to the message </a:t>
            </a:r>
            <a:r>
              <a:rPr lang="en-US" dirty="0" smtClean="0"/>
              <a:t>and provides </a:t>
            </a:r>
            <a:r>
              <a:rPr lang="en-US" dirty="0"/>
              <a:t>the delivery of the message to the destination node network protocol </a:t>
            </a:r>
            <a:r>
              <a:rPr lang="en-US" dirty="0" smtClean="0"/>
              <a:t>by writing </a:t>
            </a:r>
            <a:r>
              <a:rPr lang="en-US" dirty="0"/>
              <a:t>contents of </a:t>
            </a:r>
            <a:r>
              <a:rPr lang="en-US" b="1" i="1" dirty="0" err="1"/>
              <a:t>netbuf</a:t>
            </a:r>
            <a:r>
              <a:rPr lang="en-US" dirty="0"/>
              <a:t>  to the network link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5. </a:t>
            </a:r>
            <a:r>
              <a:rPr lang="en-US" dirty="0"/>
              <a:t>The network delivers the data packet, possibly by exchanging few messages </a:t>
            </a:r>
            <a:r>
              <a:rPr lang="en-US" dirty="0" smtClean="0"/>
              <a:t>and receiving </a:t>
            </a:r>
            <a:r>
              <a:rPr lang="en-US" dirty="0"/>
              <a:t>acknowledgements.</a:t>
            </a:r>
          </a:p>
        </p:txBody>
      </p:sp>
    </p:spTree>
    <p:extLst>
      <p:ext uri="{BB962C8B-B14F-4D97-AF65-F5344CB8AC3E}">
        <p14:creationId xmlns:p14="http://schemas.microsoft.com/office/powerpoint/2010/main" val="16999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6. </a:t>
            </a:r>
            <a:r>
              <a:rPr lang="en-US" dirty="0" smtClean="0"/>
              <a:t>The </a:t>
            </a:r>
            <a:r>
              <a:rPr lang="en-US" dirty="0"/>
              <a:t>receiving network protocol at node j  writes the network data to its </a:t>
            </a:r>
            <a:r>
              <a:rPr lang="en-US" dirty="0" smtClean="0"/>
              <a:t>buffer </a:t>
            </a:r>
            <a:r>
              <a:rPr lang="en-US" b="1" i="1" dirty="0" err="1" smtClean="0"/>
              <a:t>netbuf</a:t>
            </a:r>
            <a:r>
              <a:rPr lang="en-US" dirty="0" smtClean="0"/>
              <a:t>  </a:t>
            </a:r>
            <a:r>
              <a:rPr lang="en-US" dirty="0"/>
              <a:t>and signals this event to the operating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7.</a:t>
            </a:r>
            <a:r>
              <a:rPr lang="en-US" dirty="0"/>
              <a:t> The receiving node’s operating system copies data from </a:t>
            </a:r>
            <a:r>
              <a:rPr lang="en-US" b="1" i="1" dirty="0" err="1"/>
              <a:t>netbuf</a:t>
            </a:r>
            <a:r>
              <a:rPr lang="en-US" dirty="0"/>
              <a:t>  to </a:t>
            </a:r>
            <a:r>
              <a:rPr lang="en-US" b="1" i="1" dirty="0" err="1"/>
              <a:t>osbuf</a:t>
            </a:r>
            <a:r>
              <a:rPr lang="en-US" dirty="0"/>
              <a:t>  and </a:t>
            </a:r>
            <a:r>
              <a:rPr lang="en-US" dirty="0" smtClean="0"/>
              <a:t>unblocks the </a:t>
            </a:r>
            <a:r>
              <a:rPr lang="en-US" dirty="0"/>
              <a:t>receiving process P(j) , which was blocked waiting for the message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/>
              <a:t>8.</a:t>
            </a:r>
            <a:r>
              <a:rPr lang="en-US" dirty="0" smtClean="0"/>
              <a:t> P(j</a:t>
            </a:r>
            <a:r>
              <a:rPr lang="en-US" dirty="0"/>
              <a:t>) is awaken and proceeds its processing with the received data.</a:t>
            </a:r>
          </a:p>
        </p:txBody>
      </p:sp>
    </p:spTree>
    <p:extLst>
      <p:ext uri="{BB962C8B-B14F-4D97-AF65-F5344CB8AC3E}">
        <p14:creationId xmlns:p14="http://schemas.microsoft.com/office/powerpoint/2010/main" val="6372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finite-state machine (FSM) </a:t>
            </a:r>
            <a:r>
              <a:rPr lang="en-US" dirty="0" smtClean="0"/>
              <a:t>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finite-state automaton </a:t>
            </a:r>
            <a:r>
              <a:rPr lang="en-US" dirty="0"/>
              <a:t>is a mathematical model </a:t>
            </a:r>
            <a:r>
              <a:rPr lang="en-US" dirty="0" smtClean="0"/>
              <a:t>to design systems </a:t>
            </a:r>
            <a:r>
              <a:rPr lang="en-US" dirty="0"/>
              <a:t>whose output depends on the history of their inputs and their </a:t>
            </a:r>
            <a:r>
              <a:rPr lang="en-US" dirty="0" smtClean="0"/>
              <a:t>current states</a:t>
            </a:r>
            <a:r>
              <a:rPr lang="en-US" dirty="0"/>
              <a:t>, in contrast to functional systems where the output is determined by </a:t>
            </a:r>
            <a:r>
              <a:rPr lang="en-US" dirty="0" smtClean="0"/>
              <a:t>the current </a:t>
            </a:r>
            <a:r>
              <a:rPr lang="en-US" dirty="0"/>
              <a:t>input only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can only be at one </a:t>
            </a:r>
            <a:r>
              <a:rPr lang="en-US" dirty="0" smtClean="0"/>
              <a:t>state at </a:t>
            </a:r>
            <a:r>
              <a:rPr lang="en-US" dirty="0"/>
              <a:t>any time called its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current state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Upon a triggering by an event or a condition,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7030A0"/>
                </a:solidFill>
              </a:rPr>
              <a:t>FSM </a:t>
            </a:r>
            <a:r>
              <a:rPr lang="en-US" dirty="0">
                <a:solidFill>
                  <a:srgbClr val="7030A0"/>
                </a:solidFill>
              </a:rPr>
              <a:t>may change its current state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0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 deterministic FSM is a quintuple (I,S,S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 err="1"/>
              <a:t>δ,O</a:t>
            </a:r>
            <a:r>
              <a:rPr lang="en-US" dirty="0"/>
              <a:t> ) </a:t>
            </a:r>
            <a:r>
              <a:rPr lang="en-US" dirty="0" smtClean="0"/>
              <a:t>where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I  is a set of input signals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  is a finite nonempty set of states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S0 ∈ S  is the initial start state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 err="1"/>
              <a:t>δ</a:t>
            </a:r>
            <a:r>
              <a:rPr lang="en-US" dirty="0"/>
              <a:t>  is the state transition function such that </a:t>
            </a:r>
            <a:r>
              <a:rPr lang="en-US" dirty="0" err="1"/>
              <a:t>δ</a:t>
            </a:r>
            <a:r>
              <a:rPr lang="en-US" dirty="0"/>
              <a:t> : S </a:t>
            </a:r>
            <a:r>
              <a:rPr lang="en-US" dirty="0" smtClean="0"/>
              <a:t>X I </a:t>
            </a:r>
            <a:r>
              <a:rPr lang="en-US" dirty="0"/>
              <a:t>→O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O ∈ S  is the set of output states</a:t>
            </a:r>
          </a:p>
        </p:txBody>
      </p:sp>
    </p:spTree>
    <p:extLst>
      <p:ext uri="{BB962C8B-B14F-4D97-AF65-F5344CB8AC3E}">
        <p14:creationId xmlns:p14="http://schemas.microsoft.com/office/powerpoint/2010/main" val="485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4283" y="20638"/>
            <a:ext cx="2197100" cy="334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2017713"/>
            <a:ext cx="10033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Turnstile State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4" y="1690688"/>
            <a:ext cx="11052460" cy="26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Moore Machine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F36438"/>
                </a:solidFill>
              </a:rPr>
              <a:t>Mealy Machine</a:t>
            </a:r>
            <a:endParaRPr lang="en-US" dirty="0">
              <a:solidFill>
                <a:srgbClr val="F36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Moore Machine</a:t>
            </a:r>
          </a:p>
          <a:p>
            <a:endParaRPr lang="en-US" dirty="0"/>
          </a:p>
          <a:p>
            <a:pPr lvl="1"/>
            <a:r>
              <a:rPr lang="en-US" dirty="0"/>
              <a:t>As an example of Moore Machine, let us design an FSM that inputs a binary </a:t>
            </a:r>
            <a:r>
              <a:rPr lang="en-US" dirty="0" err="1" smtClean="0"/>
              <a:t>stringof</a:t>
            </a:r>
            <a:r>
              <a:rPr lang="en-US" dirty="0" smtClean="0"/>
              <a:t> </a:t>
            </a:r>
            <a:r>
              <a:rPr lang="en-US" dirty="0"/>
              <a:t>the form 001101010. . . and at any point, determines its state based on the </a:t>
            </a:r>
            <a:r>
              <a:rPr lang="en-US" dirty="0" smtClean="0"/>
              <a:t>number of </a:t>
            </a:r>
            <a:r>
              <a:rPr lang="en-US" dirty="0"/>
              <a:t>1s received up to that point as ODD if this number is an odd number and </a:t>
            </a:r>
            <a:r>
              <a:rPr lang="en-US" dirty="0" smtClean="0"/>
              <a:t>EVEN otherwise</a:t>
            </a:r>
            <a:r>
              <a:rPr lang="en-US" dirty="0"/>
              <a:t>.</a:t>
            </a:r>
            <a:endParaRPr lang="en-US" dirty="0">
              <a:solidFill>
                <a:srgbClr val="F36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34"/>
            <a:ext cx="10521950" cy="60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36438"/>
                </a:solidFill>
              </a:rPr>
              <a:t>Mealy Machine : ex. </a:t>
            </a:r>
            <a:r>
              <a:rPr lang="en-US" dirty="0" smtClean="0"/>
              <a:t>Data </a:t>
            </a:r>
            <a:r>
              <a:rPr lang="en-US" dirty="0"/>
              <a:t>Link Protocol </a:t>
            </a:r>
            <a:r>
              <a:rPr lang="en-US" dirty="0" smtClean="0"/>
              <a:t>Design :Stop </a:t>
            </a:r>
            <a:r>
              <a:rPr lang="en-US" dirty="0"/>
              <a:t>and Wait Automatic Repeat Request ( ARQ</a:t>
            </a:r>
            <a:r>
              <a:rPr lang="en-US" dirty="0" smtClean="0"/>
              <a:t>).</a:t>
            </a:r>
            <a:endParaRPr lang="en-US" dirty="0">
              <a:solidFill>
                <a:srgbClr val="F36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111250"/>
            <a:ext cx="11696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Finite-State </a:t>
            </a:r>
            <a:r>
              <a:rPr lang="en-US" dirty="0" smtClean="0"/>
              <a:t>Machines</a:t>
            </a:r>
            <a:br>
              <a:rPr lang="en-US" dirty="0" smtClean="0"/>
            </a:br>
            <a:r>
              <a:rPr lang="en-US" sz="2700" dirty="0" smtClean="0">
                <a:solidFill>
                  <a:srgbClr val="F36438"/>
                </a:solidFill>
              </a:rPr>
              <a:t>Mealy Machine : ex. </a:t>
            </a:r>
            <a:r>
              <a:rPr lang="en-US" sz="2700" dirty="0" smtClean="0"/>
              <a:t>Data Link Protocol Design :Stop and Wait Automatic Repeat Request ( ARQ).</a:t>
            </a:r>
            <a:r>
              <a:rPr lang="en-US" dirty="0" smtClean="0">
                <a:solidFill>
                  <a:srgbClr val="F36438"/>
                </a:solidFill>
              </a:rPr>
              <a:t/>
            </a:r>
            <a:br>
              <a:rPr lang="en-US" dirty="0" smtClean="0">
                <a:solidFill>
                  <a:srgbClr val="F36438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>
              <a:solidFill>
                <a:srgbClr val="F364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8594"/>
            <a:ext cx="10515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Finite-State </a:t>
            </a:r>
            <a:r>
              <a:rPr lang="en-US" dirty="0" smtClean="0"/>
              <a:t>Machines</a:t>
            </a:r>
            <a:br>
              <a:rPr lang="en-US" dirty="0" smtClean="0"/>
            </a:br>
            <a:r>
              <a:rPr lang="en-US" sz="2700" dirty="0" smtClean="0">
                <a:solidFill>
                  <a:srgbClr val="F36438"/>
                </a:solidFill>
              </a:rPr>
              <a:t>Mealy Machine : ex. </a:t>
            </a:r>
            <a:r>
              <a:rPr lang="en-US" sz="2700" dirty="0" smtClean="0"/>
              <a:t>Data Link Protocol Design :Stop and Wait Automatic Repeat Request ( ARQ).</a:t>
            </a:r>
            <a:r>
              <a:rPr lang="en-US" dirty="0" smtClean="0">
                <a:solidFill>
                  <a:srgbClr val="F36438"/>
                </a:solidFill>
              </a:rPr>
              <a:t/>
            </a:r>
            <a:br>
              <a:rPr lang="en-US" dirty="0" smtClean="0">
                <a:solidFill>
                  <a:srgbClr val="F36438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2" y="1955382"/>
            <a:ext cx="11525557" cy="23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515600" cy="58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9" y="530017"/>
            <a:ext cx="10298242" cy="52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 level 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Lock 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SIMD</a:t>
            </a:r>
          </a:p>
          <a:p>
            <a:pPr lvl="2">
              <a:buFont typeface="Wingdings" charset="2"/>
              <a:buChar char="§"/>
            </a:pPr>
            <a:endParaRPr lang="en-US" dirty="0"/>
          </a:p>
          <a:p>
            <a:pPr lvl="2"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Network Level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MIMD</a:t>
            </a:r>
          </a:p>
          <a:p>
            <a:pPr lvl="2"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Network Itself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r>
              <a:rPr lang="en-US" dirty="0"/>
              <a:t> There are also possibilities of synchronization at </a:t>
            </a:r>
            <a:r>
              <a:rPr lang="en-US" b="1" dirty="0">
                <a:solidFill>
                  <a:srgbClr val="92D050"/>
                </a:solidFill>
              </a:rPr>
              <a:t>operating system level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92D050"/>
                </a:solidFill>
              </a:rPr>
              <a:t>middleware level</a:t>
            </a:r>
            <a:r>
              <a:rPr lang="en-US" dirty="0"/>
              <a:t>, or the </a:t>
            </a:r>
            <a:r>
              <a:rPr lang="en-US" b="1" dirty="0">
                <a:solidFill>
                  <a:srgbClr val="92D050"/>
                </a:solidFill>
              </a:rPr>
              <a:t>distributed application </a:t>
            </a:r>
            <a:r>
              <a:rPr lang="en-US" b="1" dirty="0" smtClean="0">
                <a:solidFill>
                  <a:srgbClr val="92D050"/>
                </a:solidFill>
              </a:rPr>
              <a:t>level.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15" y="316980"/>
            <a:ext cx="8671394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Synchrony at operating system level is accomplished by carefully designing </a:t>
            </a:r>
            <a:r>
              <a:rPr lang="en-US" dirty="0" smtClean="0"/>
              <a:t>the communication </a:t>
            </a:r>
            <a:r>
              <a:rPr lang="en-US" dirty="0"/>
              <a:t>primitives so that the sender and the receiver may be blocked </a:t>
            </a:r>
            <a:r>
              <a:rPr lang="en-US" dirty="0" smtClean="0"/>
              <a:t>or not </a:t>
            </a:r>
            <a:r>
              <a:rPr lang="en-US" dirty="0"/>
              <a:t>by the operating system to yield the required </a:t>
            </a:r>
            <a:r>
              <a:rPr lang="en-US" dirty="0" smtClean="0"/>
              <a:t>behavior.</a:t>
            </a:r>
          </a:p>
          <a:p>
            <a:pPr lvl="1"/>
            <a:r>
              <a:rPr lang="en-US" dirty="0" smtClean="0">
                <a:solidFill>
                  <a:srgbClr val="F36438"/>
                </a:solidFill>
              </a:rPr>
              <a:t>blocking send: </a:t>
            </a:r>
            <a:r>
              <a:rPr lang="en-US" dirty="0" smtClean="0"/>
              <a:t>The </a:t>
            </a:r>
            <a:r>
              <a:rPr lang="en-US" dirty="0"/>
              <a:t>sending process is blocked by the operating system until </a:t>
            </a:r>
            <a:r>
              <a:rPr lang="en-US" dirty="0" smtClean="0"/>
              <a:t>an acknowledgement </a:t>
            </a:r>
            <a:r>
              <a:rPr lang="en-US" dirty="0"/>
              <a:t>from the destination is received to confirm that the receiver </a:t>
            </a:r>
            <a:r>
              <a:rPr lang="en-US" dirty="0" smtClean="0"/>
              <a:t>has received </a:t>
            </a:r>
            <a:r>
              <a:rPr lang="en-US" dirty="0"/>
              <a:t>the message, in which case the sender is unblocked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Non-blocking </a:t>
            </a:r>
            <a:r>
              <a:rPr lang="en-US" dirty="0">
                <a:solidFill>
                  <a:srgbClr val="00B050"/>
                </a:solidFill>
              </a:rPr>
              <a:t>send: </a:t>
            </a:r>
            <a:r>
              <a:rPr lang="en-US" dirty="0"/>
              <a:t>The sending process continues processing after sending </a:t>
            </a:r>
            <a:r>
              <a:rPr lang="en-US" dirty="0" smtClean="0"/>
              <a:t>the message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0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Primitives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blocking </a:t>
            </a:r>
            <a:r>
              <a:rPr lang="en-US" dirty="0">
                <a:solidFill>
                  <a:srgbClr val="00B050"/>
                </a:solidFill>
              </a:rPr>
              <a:t>receive: </a:t>
            </a:r>
            <a:r>
              <a:rPr lang="en-US" dirty="0"/>
              <a:t>The receiving process is blocked by the operating system </a:t>
            </a:r>
            <a:r>
              <a:rPr lang="en-US" dirty="0" smtClean="0"/>
              <a:t>if there </a:t>
            </a:r>
            <a:r>
              <a:rPr lang="en-US" dirty="0"/>
              <a:t>are no messages available to 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36438"/>
                </a:solidFill>
              </a:rPr>
              <a:t>n</a:t>
            </a:r>
            <a:r>
              <a:rPr lang="en-US" dirty="0" smtClean="0">
                <a:solidFill>
                  <a:srgbClr val="F36438"/>
                </a:solidFill>
              </a:rPr>
              <a:t>on-blocking </a:t>
            </a:r>
            <a:r>
              <a:rPr lang="en-US" dirty="0">
                <a:solidFill>
                  <a:srgbClr val="F36438"/>
                </a:solidFill>
              </a:rPr>
              <a:t>receive: </a:t>
            </a:r>
            <a:r>
              <a:rPr lang="en-US" dirty="0"/>
              <a:t>The receiving process checks if it has any pending </a:t>
            </a:r>
            <a:r>
              <a:rPr lang="en-US" dirty="0" smtClean="0"/>
              <a:t>messages, and </a:t>
            </a:r>
            <a:r>
              <a:rPr lang="en-US" dirty="0"/>
              <a:t>if there is a message, receives it. In any case, it continues processing.</a:t>
            </a:r>
          </a:p>
        </p:txBody>
      </p:sp>
    </p:spTree>
    <p:extLst>
      <p:ext uri="{BB962C8B-B14F-4D97-AF65-F5344CB8AC3E}">
        <p14:creationId xmlns:p14="http://schemas.microsoft.com/office/powerpoint/2010/main" val="5271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– Non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1774"/>
            <a:ext cx="10109022" cy="51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Level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We </a:t>
            </a:r>
            <a:r>
              <a:rPr lang="en-US" dirty="0"/>
              <a:t>will look into the synchronization among </a:t>
            </a:r>
            <a:r>
              <a:rPr lang="en-US" dirty="0" smtClean="0"/>
              <a:t>all processes </a:t>
            </a:r>
            <a:r>
              <a:rPr lang="en-US" dirty="0"/>
              <a:t>at the application layer, and we will call this synchronization the </a:t>
            </a:r>
            <a:r>
              <a:rPr lang="en-US" dirty="0" smtClean="0">
                <a:solidFill>
                  <a:srgbClr val="F36438"/>
                </a:solidFill>
              </a:rPr>
              <a:t>global synchronization</a:t>
            </a:r>
            <a:r>
              <a:rPr lang="en-US" dirty="0" smtClean="0"/>
              <a:t>, </a:t>
            </a:r>
            <a:r>
              <a:rPr lang="en-US" dirty="0"/>
              <a:t>which does not have any support from the operating system or </a:t>
            </a:r>
            <a:r>
              <a:rPr lang="en-US" dirty="0" smtClean="0"/>
              <a:t>the hardware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In some applications, support from hardware or a special </a:t>
            </a:r>
            <a:r>
              <a:rPr lang="en-US" dirty="0" smtClean="0"/>
              <a:t>middleware module </a:t>
            </a:r>
            <a:r>
              <a:rPr lang="en-US" dirty="0"/>
              <a:t>called synchronizer , which provides synchrony among the processes, </a:t>
            </a:r>
            <a:r>
              <a:rPr lang="en-US" dirty="0" smtClean="0"/>
              <a:t>may be </a:t>
            </a:r>
            <a:r>
              <a:rPr lang="en-US" dirty="0"/>
              <a:t>a better choice than a synchronizing protocol as in the case of concurrently </a:t>
            </a:r>
            <a:r>
              <a:rPr lang="en-US" dirty="0" smtClean="0"/>
              <a:t>initiated synchronous </a:t>
            </a:r>
            <a:r>
              <a:rPr lang="en-US" dirty="0"/>
              <a:t>algorithms.</a:t>
            </a:r>
            <a:endParaRPr lang="en-US" dirty="0" smtClean="0"/>
          </a:p>
          <a:p>
            <a:pPr marL="914400" lvl="2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826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Routing Operation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0592" y="1690688"/>
            <a:ext cx="6661150" cy="44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Level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May be achieved with network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45" y="3049015"/>
            <a:ext cx="5088327" cy="25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  <a:r>
              <a:rPr lang="en-US" dirty="0" smtClean="0"/>
              <a:t>of distributed </a:t>
            </a:r>
            <a:r>
              <a:rPr lang="en-US" dirty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90" y="2008474"/>
            <a:ext cx="9121019" cy="25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7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</a:p>
          <a:p>
            <a:endParaRPr lang="en-US" dirty="0"/>
          </a:p>
          <a:p>
            <a:r>
              <a:rPr lang="en-US" dirty="0" smtClean="0"/>
              <a:t>Bit</a:t>
            </a:r>
          </a:p>
          <a:p>
            <a:endParaRPr lang="en-US" dirty="0"/>
          </a:p>
          <a:p>
            <a:r>
              <a:rPr lang="en-US" dirty="0" smtClean="0"/>
              <a:t>Space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Message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8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</a:p>
          <a:p>
            <a:pPr lvl="1"/>
            <a:r>
              <a:rPr lang="en-US" dirty="0"/>
              <a:t> Time(</a:t>
            </a:r>
            <a:r>
              <a:rPr lang="en-US" dirty="0" err="1"/>
              <a:t>Seq</a:t>
            </a:r>
            <a:r>
              <a:rPr lang="en-US" dirty="0"/>
              <a:t> _</a:t>
            </a:r>
            <a:r>
              <a:rPr lang="en-US" dirty="0" err="1"/>
              <a:t>Alg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Time(Synch _</a:t>
            </a:r>
            <a:r>
              <a:rPr lang="en-US" dirty="0" err="1"/>
              <a:t>Dist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Time(</a:t>
            </a:r>
            <a:r>
              <a:rPr lang="en-US" dirty="0" err="1"/>
              <a:t>Asynch</a:t>
            </a:r>
            <a:r>
              <a:rPr lang="en-US" dirty="0"/>
              <a:t> _</a:t>
            </a:r>
            <a:r>
              <a:rPr lang="en-US" dirty="0" err="1"/>
              <a:t>Dist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 For example, sending a message in a </a:t>
            </a:r>
            <a:r>
              <a:rPr lang="en-US" dirty="0" smtClean="0"/>
              <a:t>network modeled </a:t>
            </a:r>
            <a:r>
              <a:rPr lang="en-US" dirty="0"/>
              <a:t>by a graph G(V,E)  may require (n −  1) steps for it to reach </a:t>
            </a:r>
            <a:r>
              <a:rPr lang="en-US" dirty="0" smtClean="0"/>
              <a:t>the farthest </a:t>
            </a:r>
            <a:r>
              <a:rPr lang="en-US" dirty="0"/>
              <a:t>node.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4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Bit</a:t>
            </a:r>
          </a:p>
          <a:p>
            <a:pPr lvl="1"/>
            <a:r>
              <a:rPr lang="en-US" dirty="0"/>
              <a:t> For a distributed algorithm, we will mostly be interested in the maximum length </a:t>
            </a:r>
            <a:r>
              <a:rPr lang="en-US" dirty="0" smtClean="0"/>
              <a:t>of a </a:t>
            </a:r>
            <a:r>
              <a:rPr lang="en-US" dirty="0"/>
              <a:t>message </a:t>
            </a:r>
            <a:r>
              <a:rPr lang="en-US" dirty="0" smtClean="0"/>
              <a:t>communicated.</a:t>
            </a:r>
          </a:p>
          <a:p>
            <a:pPr lvl="1"/>
            <a:r>
              <a:rPr lang="en-US" dirty="0"/>
              <a:t> In general, this will not be a problem unless the </a:t>
            </a:r>
            <a:r>
              <a:rPr lang="en-US" dirty="0" smtClean="0"/>
              <a:t>message is </a:t>
            </a:r>
            <a:r>
              <a:rPr lang="en-US" dirty="0"/>
              <a:t>large or is enlarged as it traverses the </a:t>
            </a:r>
            <a:r>
              <a:rPr lang="en-US" dirty="0" smtClean="0"/>
              <a:t>network.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24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Space Complexity</a:t>
            </a:r>
          </a:p>
          <a:p>
            <a:pPr lvl="1"/>
            <a:r>
              <a:rPr lang="en-US" dirty="0" smtClean="0"/>
              <a:t>Space </a:t>
            </a:r>
            <a:r>
              <a:rPr lang="en-US" dirty="0"/>
              <a:t>complexity of an algorithm specifies the maximum storage in bits </a:t>
            </a:r>
            <a:r>
              <a:rPr lang="en-US" dirty="0" smtClean="0"/>
              <a:t>required </a:t>
            </a:r>
            <a:r>
              <a:rPr lang="en-US" dirty="0"/>
              <a:t>by </a:t>
            </a:r>
            <a:r>
              <a:rPr lang="en-US" dirty="0"/>
              <a:t>the algorithm for local storage at a </a:t>
            </a:r>
            <a:r>
              <a:rPr lang="en-US" dirty="0" smtClean="0"/>
              <a:t>node.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may be important if a node </a:t>
            </a:r>
            <a:r>
              <a:rPr lang="en-US" dirty="0" smtClean="0"/>
              <a:t>holds large </a:t>
            </a:r>
            <a:r>
              <a:rPr lang="en-US" dirty="0"/>
              <a:t>tables as in the case of routing algorithms.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Message Complexity</a:t>
            </a:r>
          </a:p>
          <a:p>
            <a:pPr lvl="1"/>
            <a:r>
              <a:rPr lang="en-US" dirty="0"/>
              <a:t> Number of messages exchanged is a good indicator of the cost of </a:t>
            </a:r>
            <a:r>
              <a:rPr lang="en-US" dirty="0" smtClean="0"/>
              <a:t>communication for </a:t>
            </a:r>
            <a:r>
              <a:rPr lang="en-US" dirty="0"/>
              <a:t>the distributed </a:t>
            </a:r>
            <a:r>
              <a:rPr lang="en-US" dirty="0" smtClean="0"/>
              <a:t>application.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cost incurred during the message </a:t>
            </a:r>
            <a:r>
              <a:rPr lang="en-US" dirty="0" smtClean="0"/>
              <a:t>communication	 of </a:t>
            </a:r>
            <a:r>
              <a:rPr lang="en-US" dirty="0"/>
              <a:t>a distributed algorithm is often considered as the dominant cost of the </a:t>
            </a:r>
            <a:r>
              <a:rPr lang="en-US" dirty="0" smtClean="0"/>
              <a:t>algorithm </a:t>
            </a:r>
            <a:r>
              <a:rPr lang="en-US" dirty="0"/>
              <a:t> since time spent in message transmissions is orders of magnitude higher than </a:t>
            </a:r>
            <a:r>
              <a:rPr lang="en-US" dirty="0" smtClean="0"/>
              <a:t>the time </a:t>
            </a:r>
            <a:r>
              <a:rPr lang="en-US" dirty="0"/>
              <a:t>spent for local computations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00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3" y="1027906"/>
            <a:ext cx="11747377" cy="54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31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Analyses of Algorithm 3.5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round requires </a:t>
            </a:r>
            <a:r>
              <a:rPr lang="en-US" i="1" dirty="0" smtClean="0"/>
              <a:t>2(m-n-1)</a:t>
            </a:r>
            <a:r>
              <a:rPr lang="en-US" dirty="0" smtClean="0"/>
              <a:t> messages;</a:t>
            </a:r>
          </a:p>
          <a:p>
            <a:endParaRPr lang="en-US" dirty="0"/>
          </a:p>
          <a:p>
            <a:r>
              <a:rPr lang="en-US" dirty="0" smtClean="0"/>
              <a:t>Number of rounds depend on the diameter d. So in total </a:t>
            </a:r>
            <a:r>
              <a:rPr lang="en-US" i="1" dirty="0" smtClean="0"/>
              <a:t>2d(m-n-1)</a:t>
            </a:r>
            <a:r>
              <a:rPr lang="en-US" dirty="0" smtClean="0"/>
              <a:t> messages</a:t>
            </a:r>
          </a:p>
          <a:p>
            <a:endParaRPr lang="en-US" dirty="0"/>
          </a:p>
          <a:p>
            <a:r>
              <a:rPr lang="en-US" dirty="0"/>
              <a:t> T may have  n − 1 as its maximum </a:t>
            </a:r>
            <a:r>
              <a:rPr lang="en-US" dirty="0" smtClean="0"/>
              <a:t>depth.</a:t>
            </a:r>
          </a:p>
          <a:p>
            <a:endParaRPr lang="en-US" dirty="0"/>
          </a:p>
          <a:p>
            <a:r>
              <a:rPr lang="en-US" i="1" dirty="0"/>
              <a:t>2n(n −  1)  </a:t>
            </a:r>
            <a:r>
              <a:rPr lang="en-US" dirty="0"/>
              <a:t>time steps for </a:t>
            </a:r>
            <a:r>
              <a:rPr lang="en-US" i="1" dirty="0"/>
              <a:t>n −  1 </a:t>
            </a:r>
            <a:r>
              <a:rPr lang="en-US" dirty="0"/>
              <a:t>rounds</a:t>
            </a:r>
          </a:p>
        </p:txBody>
      </p:sp>
    </p:spTree>
    <p:extLst>
      <p:ext uri="{BB962C8B-B14F-4D97-AF65-F5344CB8AC3E}">
        <p14:creationId xmlns:p14="http://schemas.microsoft.com/office/powerpoint/2010/main" val="134741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Messages</a:t>
            </a:r>
            <a:r>
              <a:rPr lang="en-US" dirty="0"/>
              <a:t> are crucial for the correct operation of a distributed </a:t>
            </a:r>
            <a:r>
              <a:rPr lang="en-US" dirty="0" smtClean="0"/>
              <a:t>algorithm.</a:t>
            </a:r>
          </a:p>
          <a:p>
            <a:pPr lvl="1"/>
            <a:r>
              <a:rPr lang="en-US" dirty="0"/>
              <a:t>A process p</a:t>
            </a:r>
            <a:r>
              <a:rPr lang="en-US" baseline="-25000" dirty="0"/>
              <a:t>i</a:t>
            </a:r>
            <a:r>
              <a:rPr lang="en-US" dirty="0"/>
              <a:t>  at node </a:t>
            </a:r>
            <a:r>
              <a:rPr lang="en-US" dirty="0" err="1"/>
              <a:t>i</a:t>
            </a:r>
            <a:r>
              <a:rPr lang="en-US" dirty="0"/>
              <a:t>  communicates with other processes by exchanging </a:t>
            </a:r>
            <a:r>
              <a:rPr lang="en-US" dirty="0" smtClean="0"/>
              <a:t>messages only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process pi  has a state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∈ S , where S  is the set of all its possible states.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configuration of a system consists of a vector of states as </a:t>
            </a:r>
            <a:r>
              <a:rPr lang="en-US" dirty="0">
                <a:solidFill>
                  <a:srgbClr val="00B050"/>
                </a:solidFill>
              </a:rPr>
              <a:t>C = [s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, . . . , </a:t>
            </a:r>
            <a:r>
              <a:rPr lang="en-US" dirty="0" err="1">
                <a:solidFill>
                  <a:srgbClr val="00B050"/>
                </a:solidFill>
              </a:rPr>
              <a:t>s</a:t>
            </a:r>
            <a:r>
              <a:rPr lang="en-US" baseline="-25000" dirty="0" err="1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B050"/>
                </a:solidFill>
              </a:rPr>
              <a:t>]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configuration of a system may be changed by either a </a:t>
            </a:r>
            <a:r>
              <a:rPr lang="en-US" dirty="0">
                <a:solidFill>
                  <a:srgbClr val="C00000"/>
                </a:solidFill>
              </a:rPr>
              <a:t>message delivery </a:t>
            </a:r>
            <a:r>
              <a:rPr lang="en-US" dirty="0" smtClean="0">
                <a:solidFill>
                  <a:srgbClr val="C00000"/>
                </a:solidFill>
              </a:rPr>
              <a:t>event </a:t>
            </a:r>
            <a:r>
              <a:rPr lang="en-US" dirty="0" smtClean="0"/>
              <a:t>or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computation event 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Messages</a:t>
            </a:r>
            <a:r>
              <a:rPr lang="en-US" dirty="0"/>
              <a:t> are crucial for the correct operation of a distributed </a:t>
            </a:r>
            <a:r>
              <a:rPr lang="en-US" dirty="0" smtClean="0"/>
              <a:t>algorithm.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configuration of a system consists of a vector of states as C = [s</a:t>
            </a:r>
            <a:r>
              <a:rPr lang="en-US" baseline="-25000" dirty="0"/>
              <a:t>1</a:t>
            </a:r>
            <a:r>
              <a:rPr lang="en-US" dirty="0"/>
              <a:t>, . . . , 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/>
              <a:t>] </a:t>
            </a:r>
            <a:r>
              <a:rPr lang="en-US" dirty="0" smtClean="0"/>
              <a:t>.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system continuously goes through executions as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sz="4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,φ</a:t>
            </a:r>
            <a:r>
              <a:rPr lang="en-US" sz="4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,C</a:t>
            </a:r>
            <a:r>
              <a:rPr lang="en-US" sz="4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,φ</a:t>
            </a:r>
            <a:r>
              <a:rPr lang="en-US" sz="4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, . . .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 err="1"/>
              <a:t>φ</a:t>
            </a:r>
            <a:r>
              <a:rPr lang="en-US" sz="400" dirty="0" err="1"/>
              <a:t>i</a:t>
            </a:r>
            <a:r>
              <a:rPr lang="en-US" sz="400" dirty="0"/>
              <a:t> </a:t>
            </a:r>
            <a:r>
              <a:rPr lang="en-US" dirty="0"/>
              <a:t> is either a computation or a message delivery event.</a:t>
            </a:r>
          </a:p>
        </p:txBody>
      </p:sp>
    </p:spTree>
    <p:extLst>
      <p:ext uri="{BB962C8B-B14F-4D97-AF65-F5344CB8AC3E}">
        <p14:creationId xmlns:p14="http://schemas.microsoft.com/office/powerpoint/2010/main" val="17657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typical distributed algorithm code segment involves receiving a message </a:t>
            </a:r>
            <a:r>
              <a:rPr lang="en-US" dirty="0" smtClean="0"/>
              <a:t>and, based </a:t>
            </a:r>
            <a:r>
              <a:rPr lang="en-US" dirty="0"/>
              <a:t>on the type of this message, performs a specific action as shown in </a:t>
            </a:r>
            <a:r>
              <a:rPr lang="en-US" dirty="0" smtClean="0"/>
              <a:t>Algorithm </a:t>
            </a:r>
            <a:r>
              <a:rPr lang="hr-HR" dirty="0" smtClean="0"/>
              <a:t>3.2 .</a:t>
            </a:r>
          </a:p>
          <a:p>
            <a:endParaRPr lang="hr-HR" dirty="0"/>
          </a:p>
          <a:p>
            <a:pPr algn="just"/>
            <a:r>
              <a:rPr lang="en-US" dirty="0"/>
              <a:t> Typically, the distributed algorithm runs until some </a:t>
            </a:r>
            <a:r>
              <a:rPr lang="en-US" dirty="0">
                <a:solidFill>
                  <a:srgbClr val="DB0F3E"/>
                </a:solidFill>
              </a:rPr>
              <a:t>condition is met</a:t>
            </a:r>
            <a:r>
              <a:rPr lang="en-US" dirty="0"/>
              <a:t>, </a:t>
            </a:r>
            <a:r>
              <a:rPr lang="en-US" dirty="0" smtClean="0"/>
              <a:t>for example</a:t>
            </a:r>
            <a:r>
              <a:rPr lang="en-US" dirty="0"/>
              <a:t>, a specific message is received, or a </a:t>
            </a:r>
            <a:r>
              <a:rPr lang="en-US" dirty="0" err="1">
                <a:solidFill>
                  <a:srgbClr val="92D050"/>
                </a:solidFill>
              </a:rPr>
              <a:t>boolean</a:t>
            </a:r>
            <a:r>
              <a:rPr lang="en-US" dirty="0">
                <a:solidFill>
                  <a:srgbClr val="92D050"/>
                </a:solidFill>
              </a:rPr>
              <a:t> variable </a:t>
            </a:r>
            <a:r>
              <a:rPr lang="en-US" dirty="0"/>
              <a:t>becomes true.</a:t>
            </a:r>
          </a:p>
        </p:txBody>
      </p:sp>
    </p:spTree>
    <p:extLst>
      <p:ext uri="{BB962C8B-B14F-4D97-AF65-F5344CB8AC3E}">
        <p14:creationId xmlns:p14="http://schemas.microsoft.com/office/powerpoint/2010/main" val="17567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1" y="666125"/>
            <a:ext cx="11878057" cy="36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552450"/>
            <a:ext cx="105537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</a:t>
            </a:r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The following steps are typically performed when the message </a:t>
            </a:r>
            <a:r>
              <a:rPr lang="en-US" dirty="0" err="1"/>
              <a:t>msg</a:t>
            </a:r>
            <a:r>
              <a:rPr lang="en-US" dirty="0"/>
              <a:t>(j, type)  </a:t>
            </a:r>
            <a:r>
              <a:rPr lang="en-US" dirty="0" smtClean="0"/>
              <a:t>is delivered </a:t>
            </a:r>
            <a:r>
              <a:rPr lang="en-US" dirty="0"/>
              <a:t>from a distributed application process (algorithm) P(</a:t>
            </a:r>
            <a:r>
              <a:rPr lang="en-US" dirty="0" err="1"/>
              <a:t>i</a:t>
            </a:r>
            <a:r>
              <a:rPr lang="en-US" dirty="0"/>
              <a:t>)  at source node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/>
              <a:t>a distributed application process P(j)  at destination node j  as shown in </a:t>
            </a:r>
            <a:r>
              <a:rPr lang="en-US" dirty="0" smtClean="0"/>
              <a:t>Fig. </a:t>
            </a:r>
            <a:r>
              <a:rPr lang="en-US" dirty="0"/>
              <a:t>3.2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/>
              <a:t>Receiving process P(j)  executes receive(</a:t>
            </a:r>
            <a:r>
              <a:rPr lang="en-US" dirty="0" err="1"/>
              <a:t>msg</a:t>
            </a:r>
            <a:r>
              <a:rPr lang="en-US" dirty="0"/>
              <a:t>)  and is blocked by its local </a:t>
            </a:r>
            <a:r>
              <a:rPr lang="en-US" dirty="0" smtClean="0"/>
              <a:t>operating system </a:t>
            </a:r>
            <a:r>
              <a:rPr lang="en-US" dirty="0"/>
              <a:t>at node j  since there are no any messages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2. </a:t>
            </a:r>
            <a:r>
              <a:rPr lang="en-US" dirty="0"/>
              <a:t>Sending process P(</a:t>
            </a:r>
            <a:r>
              <a:rPr lang="en-US" dirty="0" err="1"/>
              <a:t>i</a:t>
            </a:r>
            <a:r>
              <a:rPr lang="en-US" dirty="0"/>
              <a:t>)  prepares the message by filling data , destination process </a:t>
            </a:r>
            <a:r>
              <a:rPr lang="en-US" dirty="0" smtClean="0"/>
              <a:t>, node </a:t>
            </a:r>
            <a:r>
              <a:rPr lang="en-US" dirty="0"/>
              <a:t>identifiers , and type  fields and invokes operating system </a:t>
            </a:r>
            <a:r>
              <a:rPr lang="en-US" dirty="0" smtClean="0"/>
              <a:t>primitive </a:t>
            </a:r>
            <a:r>
              <a:rPr lang="en-US" b="1" dirty="0" smtClean="0"/>
              <a:t>send(</a:t>
            </a:r>
            <a:r>
              <a:rPr lang="en-US" b="1" dirty="0" err="1" smtClean="0"/>
              <a:t>msg</a:t>
            </a:r>
            <a:r>
              <a:rPr lang="en-US" b="1" dirty="0"/>
              <a:t>, j) </a:t>
            </a:r>
            <a:r>
              <a:rPr lang="en-US" dirty="0"/>
              <a:t>, which copies </a:t>
            </a:r>
            <a:r>
              <a:rPr lang="en-US" b="1" dirty="0" err="1"/>
              <a:t>msg</a:t>
            </a:r>
            <a:r>
              <a:rPr lang="en-US" dirty="0"/>
              <a:t>  to the operating system buffer </a:t>
            </a:r>
            <a:r>
              <a:rPr lang="en-US" b="1" i="1" dirty="0" err="1"/>
              <a:t>osbuf</a:t>
            </a:r>
            <a:r>
              <a:rPr lang="en-US" dirty="0"/>
              <a:t>  .</a:t>
            </a:r>
          </a:p>
        </p:txBody>
      </p:sp>
    </p:spTree>
    <p:extLst>
      <p:ext uri="{BB962C8B-B14F-4D97-AF65-F5344CB8AC3E}">
        <p14:creationId xmlns:p14="http://schemas.microsoft.com/office/powerpoint/2010/main" val="7434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2234</Words>
  <Application>Microsoft Macintosh PowerPoint</Application>
  <PresentationFormat>Widescreen</PresentationFormat>
  <Paragraphs>217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Wingdings</vt:lpstr>
      <vt:lpstr>Arial</vt:lpstr>
      <vt:lpstr>Office Theme</vt:lpstr>
      <vt:lpstr>The Computational Model</vt:lpstr>
      <vt:lpstr>PowerPoint Presentation</vt:lpstr>
      <vt:lpstr>Simple Routing Operation</vt:lpstr>
      <vt:lpstr>Message Passing</vt:lpstr>
      <vt:lpstr>Message Passing</vt:lpstr>
      <vt:lpstr>Message Passing Cont’</vt:lpstr>
      <vt:lpstr>PowerPoint Presentation</vt:lpstr>
      <vt:lpstr>PowerPoint Presentation</vt:lpstr>
      <vt:lpstr>Message Passing Cont’</vt:lpstr>
      <vt:lpstr>Message Passing Cont’</vt:lpstr>
      <vt:lpstr>Message Passing Cont’</vt:lpstr>
      <vt:lpstr>Finite-State Machines</vt:lpstr>
      <vt:lpstr>Finite-State Machines</vt:lpstr>
      <vt:lpstr>PowerPoint Presentation</vt:lpstr>
      <vt:lpstr>Turnstile State Table</vt:lpstr>
      <vt:lpstr>Finite-State Machines</vt:lpstr>
      <vt:lpstr>Finite-State Machines</vt:lpstr>
      <vt:lpstr>PowerPoint Presentation</vt:lpstr>
      <vt:lpstr>Finite-State Machines</vt:lpstr>
      <vt:lpstr>Finite-State Machines Mealy Machine : ex. Data Link Protocol Design :Stop and Wait Automatic Repeat Request ( ARQ). </vt:lpstr>
      <vt:lpstr>Finite-State Machines Mealy Machine : ex. Data Link Protocol Design :Stop and Wait Automatic Repeat Request ( ARQ). </vt:lpstr>
      <vt:lpstr>PowerPoint Presentation</vt:lpstr>
      <vt:lpstr>PowerPoint Presentation</vt:lpstr>
      <vt:lpstr>Synchronization</vt:lpstr>
      <vt:lpstr>PowerPoint Presentation</vt:lpstr>
      <vt:lpstr>Communication Primitives</vt:lpstr>
      <vt:lpstr>Communication Primitives</vt:lpstr>
      <vt:lpstr>Blocking – Non blocking</vt:lpstr>
      <vt:lpstr>Application Level Synchronization</vt:lpstr>
      <vt:lpstr>Application Level Synchronization</vt:lpstr>
      <vt:lpstr>Classification of distributed algorithms</vt:lpstr>
      <vt:lpstr>Performance Metrics</vt:lpstr>
      <vt:lpstr>Performance Metrics</vt:lpstr>
      <vt:lpstr>Performance Metrics</vt:lpstr>
      <vt:lpstr>Performance Metrics</vt:lpstr>
      <vt:lpstr>Performance Metrics</vt:lpstr>
      <vt:lpstr>PowerPoint Presentation</vt:lpstr>
      <vt:lpstr>Analyses of Algorithm 3.5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Computational Model</dc:title>
  <dc:creator>elif acar</dc:creator>
  <cp:lastModifiedBy>elif acar</cp:lastModifiedBy>
  <cp:revision>94</cp:revision>
  <dcterms:created xsi:type="dcterms:W3CDTF">2017-02-23T10:59:10Z</dcterms:created>
  <dcterms:modified xsi:type="dcterms:W3CDTF">2017-02-24T11:14:15Z</dcterms:modified>
</cp:coreProperties>
</file>