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864" r:id="rId3"/>
    <p:sldId id="949" r:id="rId4"/>
    <p:sldId id="995" r:id="rId5"/>
    <p:sldId id="1003" r:id="rId6"/>
    <p:sldId id="983" r:id="rId7"/>
    <p:sldId id="993" r:id="rId8"/>
    <p:sldId id="988" r:id="rId9"/>
    <p:sldId id="989" r:id="rId10"/>
    <p:sldId id="990" r:id="rId11"/>
    <p:sldId id="991" r:id="rId12"/>
    <p:sldId id="992" r:id="rId13"/>
    <p:sldId id="994" r:id="rId14"/>
    <p:sldId id="978" r:id="rId15"/>
    <p:sldId id="979" r:id="rId16"/>
    <p:sldId id="980" r:id="rId17"/>
    <p:sldId id="981" r:id="rId18"/>
    <p:sldId id="982" r:id="rId19"/>
    <p:sldId id="1002" r:id="rId20"/>
    <p:sldId id="996" r:id="rId21"/>
    <p:sldId id="997" r:id="rId22"/>
    <p:sldId id="998" r:id="rId23"/>
    <p:sldId id="999" r:id="rId24"/>
    <p:sldId id="1000" r:id="rId25"/>
    <p:sldId id="1001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81A72"/>
    <a:srgbClr val="DCF0C6"/>
    <a:srgbClr val="333399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4ECFF-AE3C-4CAD-A659-2924A745FED6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AADB-C639-4C09-A3BF-A4FA077DB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9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10"/>
            <a:ext cx="5607050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823"/>
            <a:ext cx="3038475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06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21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89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2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585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242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104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e.gatech.edu/sites/default/files/documents/po_oe_2018_presentation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Araştırma Geliştirme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Diler </a:t>
            </a:r>
            <a:r>
              <a:rPr lang="tr-TR" altLang="en-US" sz="2400" dirty="0" smtClean="0">
                <a:solidFill>
                  <a:schemeClr val="accent2"/>
                </a:solidFill>
              </a:rPr>
              <a:t>Aslan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Kalite Koordinatörü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Kalite Komisyonu Üyesi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Merkezi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Müdürü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Tıp Fakültesi Öğretim Üyesi</a:t>
            </a:r>
            <a:endParaRPr lang="en-US" altLang="en-US" sz="18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8" y="1484784"/>
            <a:ext cx="883808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220899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91" y="5007024"/>
            <a:ext cx="7823602" cy="14097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57169"/>
              </p:ext>
            </p:extLst>
          </p:nvPr>
        </p:nvGraphicFramePr>
        <p:xfrm>
          <a:off x="251520" y="980728"/>
          <a:ext cx="853891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tr-TR" sz="2400" dirty="0" smtClean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sp>
        <p:nvSpPr>
          <p:cNvPr id="9" name="Up Arrow Callout 8"/>
          <p:cNvSpPr/>
          <p:nvPr/>
        </p:nvSpPr>
        <p:spPr>
          <a:xfrm>
            <a:off x="4018099" y="3963663"/>
            <a:ext cx="1368152" cy="117894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172802" y="3068960"/>
            <a:ext cx="4393572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Örnek Çalışma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2" y="993650"/>
            <a:ext cx="8877756" cy="4870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4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4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28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50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24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8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haritasının hazırlanmasında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SIPOC Diyagramı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CATWOE Analizi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Grupların süreç haritalarını hazırlamaları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6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1772816"/>
            <a:ext cx="781236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Geliştirme Süreci İş </a:t>
            </a: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Akışı (PETEK-KAVDEM UZÖP)</a:t>
            </a: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36605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Önerilir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08 Mayıs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18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43740"/>
              </p:ext>
            </p:extLst>
          </p:nvPr>
        </p:nvGraphicFramePr>
        <p:xfrm>
          <a:off x="420539" y="967748"/>
          <a:ext cx="8723461" cy="5766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23461">
                  <a:extLst>
                    <a:ext uri="{9D8B030D-6E8A-4147-A177-3AD203B41FA5}">
                      <a16:colId xmlns:a16="http://schemas.microsoft.com/office/drawing/2014/main" val="1351985427"/>
                    </a:ext>
                  </a:extLst>
                </a:gridCol>
              </a:tblGrid>
              <a:tr h="115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4- </a:t>
                      </a:r>
                      <a:r>
                        <a:rPr lang="en-US" sz="1500" b="1" u="none" strike="noStrike" dirty="0" err="1">
                          <a:effectLst/>
                        </a:rPr>
                        <a:t>Araştırma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ve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Geliştirme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9" marR="2589" marT="2589" marB="0"/>
                </a:tc>
                <a:extLst>
                  <a:ext uri="{0D108BD9-81ED-4DB2-BD59-A6C34878D82A}">
                    <a16:rowId xmlns:a16="http://schemas.microsoft.com/office/drawing/2014/main" val="2192880777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1- </a:t>
                      </a:r>
                      <a:r>
                        <a:rPr lang="en-US" sz="1500" b="1" u="none" strike="noStrike" dirty="0" err="1">
                          <a:effectLst/>
                        </a:rPr>
                        <a:t>Öğretim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Üyesi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Başına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Yayın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Oranları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3744405131"/>
                  </a:ext>
                </a:extLst>
              </a:tr>
              <a:tr h="171573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500" u="none" strike="noStrike" dirty="0">
                          <a:effectLst/>
                        </a:rPr>
                        <a:t>1-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SCI, SSCI </a:t>
                      </a:r>
                      <a:r>
                        <a:rPr lang="en-US" sz="1500" u="none" strike="noStrike" dirty="0" err="1">
                          <a:effectLst/>
                        </a:rPr>
                        <a:t>ve</a:t>
                      </a:r>
                      <a:r>
                        <a:rPr lang="en-US" sz="1500" u="none" strike="noStrike" dirty="0">
                          <a:effectLst/>
                        </a:rPr>
                        <a:t> A&amp;HCI </a:t>
                      </a:r>
                      <a:r>
                        <a:rPr lang="en-US" sz="1500" u="none" strike="noStrike" dirty="0" err="1">
                          <a:effectLst/>
                        </a:rPr>
                        <a:t>endeksli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dergilerde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makale</a:t>
                      </a:r>
                      <a:r>
                        <a:rPr lang="en-US" sz="1500" u="none" strike="noStrike" dirty="0">
                          <a:effectLst/>
                        </a:rPr>
                        <a:t> / </a:t>
                      </a:r>
                      <a:r>
                        <a:rPr lang="en-US" sz="1500" u="none" strike="noStrike" dirty="0" err="1">
                          <a:effectLst/>
                        </a:rPr>
                        <a:t>derleme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043865352"/>
                  </a:ext>
                </a:extLst>
              </a:tr>
              <a:tr h="156038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500" u="none" strike="noStrike" dirty="0">
                          <a:effectLst/>
                        </a:rPr>
                        <a:t>2-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uluslararası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işbirliği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ile</a:t>
                      </a:r>
                      <a:r>
                        <a:rPr lang="en-US" sz="1500" u="none" strike="noStrike" dirty="0">
                          <a:effectLst/>
                        </a:rPr>
                        <a:t/>
                      </a:r>
                      <a:br>
                        <a:rPr lang="en-US" sz="1500" u="none" strike="noStrike" dirty="0">
                          <a:effectLst/>
                        </a:rPr>
                      </a:br>
                      <a:r>
                        <a:rPr lang="en-US" sz="1500" u="none" strike="noStrike" dirty="0" err="1">
                          <a:effectLst/>
                        </a:rPr>
                        <a:t>yapılan</a:t>
                      </a:r>
                      <a:r>
                        <a:rPr lang="en-US" sz="1500" u="none" strike="noStrike" dirty="0">
                          <a:effectLst/>
                        </a:rPr>
                        <a:t> SCI, SSCI </a:t>
                      </a:r>
                      <a:r>
                        <a:rPr lang="en-US" sz="1500" u="none" strike="noStrike" dirty="0" err="1">
                          <a:effectLst/>
                        </a:rPr>
                        <a:t>ve</a:t>
                      </a:r>
                      <a:r>
                        <a:rPr lang="en-US" sz="1500" u="none" strike="noStrike" dirty="0">
                          <a:effectLst/>
                        </a:rPr>
                        <a:t> A&amp;HCI </a:t>
                      </a:r>
                      <a:r>
                        <a:rPr lang="en-US" sz="1500" u="none" strike="noStrike" dirty="0" err="1">
                          <a:effectLst/>
                        </a:rPr>
                        <a:t>endeksli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dergilerde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makale</a:t>
                      </a:r>
                      <a:r>
                        <a:rPr lang="en-US" sz="1500" u="none" strike="noStrike" dirty="0">
                          <a:effectLst/>
                        </a:rPr>
                        <a:t> / </a:t>
                      </a:r>
                      <a:r>
                        <a:rPr lang="en-US" sz="1500" u="none" strike="noStrike" dirty="0" err="1">
                          <a:effectLst/>
                        </a:rPr>
                        <a:t>derleme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4105292626"/>
                  </a:ext>
                </a:extLst>
              </a:tr>
              <a:tr h="263573">
                <a:tc>
                  <a:txBody>
                    <a:bodyPr/>
                    <a:lstStyle/>
                    <a:p>
                      <a:pPr marL="628650" lvl="1" indent="-171450" algn="l" fontAlgn="t"/>
                      <a:r>
                        <a:rPr lang="en-US" sz="1500" u="none" strike="noStrike" dirty="0">
                          <a:effectLst/>
                        </a:rPr>
                        <a:t>3- </a:t>
                      </a:r>
                      <a:r>
                        <a:rPr lang="en-US" sz="1500" u="none" strike="noStrike" dirty="0" err="1">
                          <a:effectLst/>
                        </a:rPr>
                        <a:t>Bilimsel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yayın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puanı</a:t>
                      </a:r>
                      <a:r>
                        <a:rPr lang="en-US" sz="1500" u="none" strike="noStrike" dirty="0">
                          <a:effectLst/>
                        </a:rPr>
                        <a:t> (4.1.1 </a:t>
                      </a:r>
                      <a:r>
                        <a:rPr lang="en-US" sz="1500" u="none" strike="noStrike" dirty="0" err="1">
                          <a:effectLst/>
                        </a:rPr>
                        <a:t>numaralı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göstergede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verilen</a:t>
                      </a:r>
                      <a:r>
                        <a:rPr lang="en-US" sz="1500" u="none" strike="noStrike" dirty="0">
                          <a:effectLst/>
                        </a:rPr>
                        <a:t> her </a:t>
                      </a:r>
                      <a:r>
                        <a:rPr lang="en-US" sz="1500" u="none" strike="noStrike" dirty="0" err="1">
                          <a:effectLst/>
                        </a:rPr>
                        <a:t>bir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yayın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için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ilgili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dergi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güncel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etki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faktörü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yazılarak</a:t>
                      </a:r>
                      <a:r>
                        <a:rPr lang="en-US" sz="1500" u="none" strike="noStrike" dirty="0">
                          <a:effectLst/>
                        </a:rPr>
                        <a:t> alt </a:t>
                      </a:r>
                      <a:r>
                        <a:rPr lang="en-US" sz="1500" u="none" strike="noStrike" dirty="0" err="1">
                          <a:effectLst/>
                        </a:rPr>
                        <a:t>alta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toplanmasıyla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elde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edilen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toplametki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puanının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toplamyayın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oranını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ifade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etmektedir</a:t>
                      </a:r>
                      <a:r>
                        <a:rPr lang="en-US" sz="1500" u="none" strike="noStrike" dirty="0">
                          <a:effectLst/>
                        </a:rPr>
                        <a:t>.)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76237578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2- </a:t>
                      </a:r>
                      <a:r>
                        <a:rPr lang="en-US" sz="1500" b="1" u="none" strike="noStrike" dirty="0" err="1">
                          <a:effectLst/>
                        </a:rPr>
                        <a:t>Atıf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Oranları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3059895322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 marL="628650" lvl="1" indent="-171450" algn="l" fontAlgn="t"/>
                      <a:r>
                        <a:rPr lang="en-US" sz="1500" u="none" strike="noStrike" dirty="0">
                          <a:effectLst/>
                        </a:rPr>
                        <a:t>1- </a:t>
                      </a:r>
                      <a:r>
                        <a:rPr lang="en-US" sz="1500" u="none" strike="noStrike" dirty="0" err="1">
                          <a:effectLst/>
                        </a:rPr>
                        <a:t>Atıf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puanı</a:t>
                      </a:r>
                      <a:r>
                        <a:rPr lang="en-US" sz="1500" u="none" strike="noStrike" dirty="0">
                          <a:effectLst/>
                        </a:rPr>
                        <a:t> (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üniversite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adresli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yayınlara</a:t>
                      </a:r>
                      <a:r>
                        <a:rPr lang="en-US" sz="1500" u="none" strike="noStrike" dirty="0">
                          <a:effectLst/>
                        </a:rPr>
                        <a:t> 4.1.1 </a:t>
                      </a:r>
                      <a:r>
                        <a:rPr lang="en-US" sz="1500" u="none" strike="noStrike" dirty="0" err="1">
                          <a:effectLst/>
                        </a:rPr>
                        <a:t>numaralı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göstergede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tanımlanan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endekslerdeki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dergilerde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yapılan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atıf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sayısını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ifade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etmektedir</a:t>
                      </a:r>
                      <a:r>
                        <a:rPr lang="en-US" sz="1500" u="none" strike="noStrike" dirty="0">
                          <a:effectLst/>
                        </a:rPr>
                        <a:t>.)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131283654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u="none" strike="noStrike" dirty="0">
                          <a:effectLst/>
                        </a:rPr>
                        <a:t>3- </a:t>
                      </a:r>
                      <a:r>
                        <a:rPr lang="en-US" sz="1500" b="1" u="none" strike="noStrike" dirty="0" err="1">
                          <a:effectLst/>
                        </a:rPr>
                        <a:t>Desteklenen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Projelerin</a:t>
                      </a:r>
                      <a:r>
                        <a:rPr lang="en-US" sz="1500" b="1" u="none" strike="noStrike" dirty="0">
                          <a:effectLst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</a:rPr>
                        <a:t>Dağılımı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4069709645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1-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tamamlanan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dış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destekli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422166564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2-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devameden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dış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destekli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576293683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3-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tamamlanan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dış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destekli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projelerin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toplam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bütçesi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827343018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4-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devameden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dış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destekli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projelerin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toplam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bütçesi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1864846983"/>
                  </a:ext>
                </a:extLst>
              </a:tr>
              <a:tr h="17157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5-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Devam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eden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dış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destekli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toplamproje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bütçesinin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devameden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dış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destekli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oranı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426547345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6-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tamamlanan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kontratlı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353033121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7-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devameden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kontratlı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91136122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8-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tamamlanan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kontratlı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projelerin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toplambütçesi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653844850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9-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tamamlanan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uluslararası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işbirlikli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818970732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10-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devameden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uluslararası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işbirlikli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sayısı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423284019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11-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tamamlanan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ortalama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yılık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uluslararası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işbirlikli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projelerin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toplambütçesi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439309159"/>
                  </a:ext>
                </a:extLst>
              </a:tr>
              <a:tr h="49156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500" u="none" strike="noStrike" dirty="0">
                          <a:effectLst/>
                        </a:rPr>
                        <a:t>12-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başına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devameden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uluslararası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işbirlikli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projelerin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toplambütçesi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71989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2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426245"/>
              </p:ext>
            </p:extLst>
          </p:nvPr>
        </p:nvGraphicFramePr>
        <p:xfrm>
          <a:off x="554211" y="1166813"/>
          <a:ext cx="7546181" cy="4979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6181">
                  <a:extLst>
                    <a:ext uri="{9D8B030D-6E8A-4147-A177-3AD203B41FA5}">
                      <a16:colId xmlns:a16="http://schemas.microsoft.com/office/drawing/2014/main" val="1351985427"/>
                    </a:ext>
                  </a:extLst>
                </a:gridCol>
              </a:tblGrid>
              <a:tr h="1159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4- </a:t>
                      </a:r>
                      <a:r>
                        <a:rPr lang="en-US" sz="1800" b="1" u="none" strike="noStrike" dirty="0" err="1">
                          <a:effectLst/>
                        </a:rPr>
                        <a:t>Araştırma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ve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Geliştirme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89" marR="2589" marT="2589" marB="0"/>
                </a:tc>
                <a:extLst>
                  <a:ext uri="{0D108BD9-81ED-4DB2-BD59-A6C34878D82A}">
                    <a16:rowId xmlns:a16="http://schemas.microsoft.com/office/drawing/2014/main" val="2192880777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4- </a:t>
                      </a:r>
                      <a:r>
                        <a:rPr lang="en-US" sz="1800" b="1" u="none" strike="noStrike" dirty="0" err="1">
                          <a:effectLst/>
                        </a:rPr>
                        <a:t>Bilimsel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Çalışma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Gruplarının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Sayısı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2541740328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tezli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yüksek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lisans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4150769608"/>
                  </a:ext>
                </a:extLst>
              </a:tr>
              <a:tr h="6162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742573126"/>
                  </a:ext>
                </a:extLst>
              </a:tr>
              <a:tr h="14706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3-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ortalama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yılık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mezun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735569082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4- YÖK 100/2000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Burs </a:t>
                      </a:r>
                      <a:r>
                        <a:rPr lang="en-US" sz="1800" u="none" strike="noStrike" dirty="0" err="1">
                          <a:effectLst/>
                        </a:rPr>
                        <a:t>Programındaki</a:t>
                      </a:r>
                      <a:r>
                        <a:rPr lang="en-US" sz="1800" u="none" strike="noStrike" dirty="0">
                          <a:effectLst/>
                        </a:rPr>
                        <a:t> Alan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685565657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5- YÖK 100/2000 </a:t>
                      </a:r>
                      <a:r>
                        <a:rPr lang="en-US" sz="1800" u="none" strike="noStrike" dirty="0" err="1">
                          <a:effectLst/>
                        </a:rPr>
                        <a:t>Doktora</a:t>
                      </a:r>
                      <a:r>
                        <a:rPr lang="en-US" sz="1800" u="none" strike="noStrike" dirty="0">
                          <a:effectLst/>
                        </a:rPr>
                        <a:t> Burs </a:t>
                      </a:r>
                      <a:r>
                        <a:rPr lang="en-US" sz="1800" u="none" strike="noStrike" dirty="0" err="1">
                          <a:effectLst/>
                        </a:rPr>
                        <a:t>Programındaki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Öğrenci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35983564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5- Patent </a:t>
                      </a:r>
                      <a:r>
                        <a:rPr lang="en-US" sz="1800" b="1" u="none" strike="noStrike" dirty="0" err="1">
                          <a:effectLst/>
                        </a:rPr>
                        <a:t>Belgesi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Sayısı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3558332929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ortalama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yılık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ulusal</a:t>
                      </a:r>
                      <a:r>
                        <a:rPr lang="en-US" sz="1800" u="none" strike="noStrike" dirty="0">
                          <a:effectLst/>
                        </a:rPr>
                        <a:t> patent </a:t>
                      </a:r>
                      <a:r>
                        <a:rPr lang="en-US" sz="1800" u="none" strike="noStrike" dirty="0" err="1">
                          <a:effectLst/>
                        </a:rPr>
                        <a:t>belge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131016360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2-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ortalama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yılık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uluslararası</a:t>
                      </a:r>
                      <a:r>
                        <a:rPr lang="en-US" sz="1800" u="none" strike="noStrike" dirty="0">
                          <a:effectLst/>
                        </a:rPr>
                        <a:t> patent </a:t>
                      </a:r>
                      <a:r>
                        <a:rPr lang="en-US" sz="1800" u="none" strike="noStrike" dirty="0" err="1">
                          <a:effectLst/>
                        </a:rPr>
                        <a:t>belge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4122011772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6- </a:t>
                      </a:r>
                      <a:r>
                        <a:rPr lang="en-US" sz="1800" b="1" u="none" strike="noStrike" dirty="0" err="1">
                          <a:effectLst/>
                        </a:rPr>
                        <a:t>Faydalı</a:t>
                      </a:r>
                      <a:r>
                        <a:rPr lang="en-US" sz="1800" b="1" u="none" strike="noStrike" dirty="0">
                          <a:effectLst/>
                        </a:rPr>
                        <a:t> Model/</a:t>
                      </a:r>
                      <a:r>
                        <a:rPr lang="en-US" sz="1800" b="1" u="none" strike="noStrike" dirty="0" err="1">
                          <a:effectLst/>
                        </a:rPr>
                        <a:t>Endüstriyel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Tasarım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Belgesi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Sayısı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1888391960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marL="685800" lvl="1" indent="-228600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başına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ortalama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yılık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faydalı</a:t>
                      </a:r>
                      <a:r>
                        <a:rPr lang="en-US" sz="1800" u="none" strike="noStrike" dirty="0">
                          <a:effectLst/>
                        </a:rPr>
                        <a:t> model </a:t>
                      </a:r>
                      <a:r>
                        <a:rPr lang="en-US" sz="1800" u="none" strike="noStrike" dirty="0" err="1">
                          <a:effectLst/>
                        </a:rPr>
                        <a:t>ve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endüstriyel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tasarım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1400355117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7- </a:t>
                      </a:r>
                      <a:r>
                        <a:rPr lang="en-US" sz="1800" b="1" u="none" strike="noStrike" dirty="0" err="1">
                          <a:effectLst/>
                        </a:rPr>
                        <a:t>Teknopark’da</a:t>
                      </a:r>
                      <a:r>
                        <a:rPr lang="en-US" sz="18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 err="1">
                          <a:effectLst/>
                        </a:rPr>
                        <a:t>Faal</a:t>
                      </a:r>
                      <a:r>
                        <a:rPr lang="en-US" sz="1800" b="1" u="none" strike="noStrike" dirty="0">
                          <a:effectLst/>
                        </a:rPr>
                        <a:t> Firma </a:t>
                      </a:r>
                      <a:r>
                        <a:rPr lang="en-US" sz="1800" b="1" u="none" strike="noStrike" dirty="0" err="1">
                          <a:effectLst/>
                        </a:rPr>
                        <a:t>Sayısı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3266398996"/>
                  </a:ext>
                </a:extLst>
              </a:tr>
              <a:tr h="80953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</a:t>
                      </a:r>
                      <a:r>
                        <a:rPr lang="en-US" sz="1800" u="none" strike="noStrike" dirty="0" err="1">
                          <a:effectLst/>
                        </a:rPr>
                        <a:t>Faal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olan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öğretim</a:t>
                      </a:r>
                      <a:r>
                        <a:rPr lang="tr-TR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üyesi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teknoloji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şirketi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1898178515"/>
                  </a:ext>
                </a:extLst>
              </a:tr>
              <a:tr h="10822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8- </a:t>
                      </a:r>
                      <a:r>
                        <a:rPr lang="en-US" sz="1800" b="1" u="none" strike="noStrike" dirty="0" err="1">
                          <a:effectLst/>
                        </a:rPr>
                        <a:t>Ödül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604" marR="2589" marT="2589" marB="0"/>
                </a:tc>
                <a:extLst>
                  <a:ext uri="{0D108BD9-81ED-4DB2-BD59-A6C34878D82A}">
                    <a16:rowId xmlns:a16="http://schemas.microsoft.com/office/drawing/2014/main" val="3295741658"/>
                  </a:ext>
                </a:extLst>
              </a:tr>
              <a:tr h="12634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800" u="none" strike="noStrike" dirty="0">
                          <a:effectLst/>
                        </a:rPr>
                        <a:t>1- TÜBA </a:t>
                      </a:r>
                      <a:r>
                        <a:rPr lang="en-US" sz="1800" u="none" strike="noStrike" dirty="0" err="1">
                          <a:effectLst/>
                        </a:rPr>
                        <a:t>ve</a:t>
                      </a:r>
                      <a:r>
                        <a:rPr lang="en-US" sz="1800" u="none" strike="noStrike" dirty="0">
                          <a:effectLst/>
                        </a:rPr>
                        <a:t> TÜBİTAK </a:t>
                      </a:r>
                      <a:r>
                        <a:rPr lang="en-US" sz="1800" u="none" strike="noStrike" dirty="0" err="1">
                          <a:effectLst/>
                        </a:rPr>
                        <a:t>ödülü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öğretimüyesi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sayısı</a:t>
                      </a:r>
                      <a:r>
                        <a:rPr lang="en-US" sz="1800" u="none" strike="noStrike" dirty="0">
                          <a:effectLst/>
                        </a:rPr>
                        <a:t> (TÜBA </a:t>
                      </a:r>
                      <a:r>
                        <a:rPr lang="en-US" sz="1800" u="none" strike="noStrike" dirty="0" err="1">
                          <a:effectLst/>
                        </a:rPr>
                        <a:t>çeviri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ödülü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hariç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6" marR="2589" marT="2589" marB="0"/>
                </a:tc>
                <a:extLst>
                  <a:ext uri="{0D108BD9-81ED-4DB2-BD59-A6C34878D82A}">
                    <a16:rowId xmlns:a16="http://schemas.microsoft.com/office/drawing/2014/main" val="208777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5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Raporu-2017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929770"/>
            <a:ext cx="80752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Arastirma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gelistirme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süreçlerine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dis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paydas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katilimlarinin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saglanmasi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sistematik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toplantilarin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sürdürülmesi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Arastirma-Gelistirme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performansinin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izlenmesi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iyilestirilmesi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Bölge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ülke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ekonomisine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katk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düzeylerinin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izlenmesi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ğ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erlendirilmesi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Teknoloji Transfer Ofisi’nin yaklasiminin belirlenmesi ve ögretim elemanlarina yönelik </a:t>
            </a:r>
            <a:r>
              <a:rPr lang="sv-SE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proje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gelistirme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desteklerinin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artirilmasi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Arastirma-Gelistirme süreçlerinin gelistirilmesi ve izlenmesi için Bilim Kurulunun ve </a:t>
            </a:r>
            <a:r>
              <a:rPr lang="it-IT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bilim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politikasinin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olusturulmas</a:t>
            </a:r>
            <a:r>
              <a:rPr lang="tr-TR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3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17805"/>
            <a:ext cx="8905762" cy="567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1560"/>
            <a:ext cx="7977081" cy="43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29024</TotalTime>
  <Words>1159</Words>
  <Application>Microsoft Office PowerPoint</Application>
  <PresentationFormat>On-screen Show (4:3)</PresentationFormat>
  <Paragraphs>227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Araştırma Geliştirme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2258</cp:revision>
  <cp:lastPrinted>2019-05-08T09:02:03Z</cp:lastPrinted>
  <dcterms:created xsi:type="dcterms:W3CDTF">2003-01-15T18:41:07Z</dcterms:created>
  <dcterms:modified xsi:type="dcterms:W3CDTF">2019-05-08T09:54:28Z</dcterms:modified>
</cp:coreProperties>
</file>