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864" r:id="rId3"/>
    <p:sldId id="949" r:id="rId4"/>
    <p:sldId id="1003" r:id="rId5"/>
    <p:sldId id="1007" r:id="rId6"/>
    <p:sldId id="1009" r:id="rId7"/>
    <p:sldId id="1010" r:id="rId8"/>
    <p:sldId id="1011" r:id="rId9"/>
    <p:sldId id="1012" r:id="rId10"/>
    <p:sldId id="1013" r:id="rId11"/>
    <p:sldId id="978" r:id="rId12"/>
    <p:sldId id="979" r:id="rId13"/>
    <p:sldId id="996" r:id="rId14"/>
    <p:sldId id="1001" r:id="rId15"/>
    <p:sldId id="1002" r:id="rId16"/>
    <p:sldId id="1027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  <p:sldId id="1021" r:id="rId25"/>
    <p:sldId id="1022" r:id="rId26"/>
    <p:sldId id="1023" r:id="rId27"/>
    <p:sldId id="1024" r:id="rId28"/>
    <p:sldId id="1025" r:id="rId29"/>
    <p:sldId id="1026" r:id="rId30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6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DE64C-7251-4D41-9568-B6038389B472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8430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027" y="9428430"/>
            <a:ext cx="2972421" cy="496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D6507-7CDF-49C5-A07C-993FD813B4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70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421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1"/>
            <a:ext cx="2972421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715922"/>
            <a:ext cx="5485158" cy="44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30"/>
            <a:ext cx="2972421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9428430"/>
            <a:ext cx="2972421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96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09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>
                <a:solidFill>
                  <a:srgbClr val="A50021"/>
                </a:solidFill>
              </a:rPr>
              <a:t>(Destek Süreçler)</a:t>
            </a:r>
            <a:br>
              <a:rPr lang="tr-TR" altLang="en-US" sz="3600" dirty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Bilgi Yönetimi 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4293096"/>
            <a:ext cx="7750969" cy="180811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 err="1" smtClean="0">
                <a:solidFill>
                  <a:schemeClr val="accent2"/>
                </a:solidFill>
              </a:rPr>
              <a:t>Öğr</a:t>
            </a:r>
            <a:r>
              <a:rPr lang="tr-TR" altLang="en-US" sz="2400" dirty="0" smtClean="0">
                <a:solidFill>
                  <a:schemeClr val="accent2"/>
                </a:solidFill>
              </a:rPr>
              <a:t>. Gör. Dr. Mustafa Egemen TANER</a:t>
            </a:r>
            <a:endParaRPr lang="tr-TR" altLang="en-US" sz="2000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Merkezi</a:t>
            </a:r>
          </a:p>
          <a:p>
            <a:pPr algn="ctr" eaLnBrk="1" hangingPunct="1">
              <a:buFontTx/>
              <a:buNone/>
            </a:pP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16760"/>
              </p:ext>
            </p:extLst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9" y="5282795"/>
            <a:ext cx="8952695" cy="110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496" y="5095874"/>
            <a:ext cx="3816424" cy="15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079305"/>
            <a:ext cx="3447554" cy="203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496" y="5282795"/>
            <a:ext cx="8919858" cy="110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2768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smtClean="0">
                <a:solidFill>
                  <a:srgbClr val="A50021"/>
                </a:solidFill>
                <a:latin typeface="+mj-lt"/>
              </a:rPr>
              <a:t>Örnek Çalışma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91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96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94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06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51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8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32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10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78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23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Bilgi İşlem Daire Başkanlığı -1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32984"/>
              </p:ext>
            </p:extLst>
          </p:nvPr>
        </p:nvGraphicFramePr>
        <p:xfrm>
          <a:off x="971600" y="1412772"/>
          <a:ext cx="7704857" cy="4987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Analiz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Tasarım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Yazılım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Geliştirme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Eğitim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Arayüz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İyileştirme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Revizyon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Çağrı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Merkezi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Problem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Çözme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Bütçe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Gelen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Evrak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Hizmet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İzin Ve Rapor Alma Süreci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Değiştirilebilir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Parça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Temin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55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55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6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Bilgi İşlem Daire Başkanlığı </a:t>
            </a:r>
            <a:r>
              <a:rPr lang="tr-TR" altLang="en-US" sz="2400" kern="0" dirty="0" smtClean="0">
                <a:solidFill>
                  <a:srgbClr val="A50021"/>
                </a:solidFill>
              </a:rPr>
              <a:t>-2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87199"/>
              </p:ext>
            </p:extLst>
          </p:nvPr>
        </p:nvGraphicFramePr>
        <p:xfrm>
          <a:off x="1115616" y="1412774"/>
          <a:ext cx="7560840" cy="408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Kablolu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Kablosuz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Ağ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Arıza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Giderme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Akıllı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Kart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Tanımlama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Hesap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Açma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Server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Kablosuz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Ağ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Cihazları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Kablosuz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Ağ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Cihazları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Genişletme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Kablolu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Ağ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Cihazları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Kablolu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Ağ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Cihazları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Genişletme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Yüksek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Hesaplama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Grıd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5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Yüksek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Hesaplama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Grıd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Destek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7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Bilgi İşlem Daire Başkanlığı </a:t>
            </a:r>
            <a:r>
              <a:rPr lang="tr-TR" altLang="en-US" sz="2400" kern="0" dirty="0" smtClean="0">
                <a:solidFill>
                  <a:srgbClr val="A50021"/>
                </a:solidFill>
              </a:rPr>
              <a:t>-3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30144"/>
              </p:ext>
            </p:extLst>
          </p:nvPr>
        </p:nvGraphicFramePr>
        <p:xfrm>
          <a:off x="827584" y="1268760"/>
          <a:ext cx="7848872" cy="3777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7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Web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Sayfaları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Alt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Yapı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Tasarım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Sayfaları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Güncelleme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Web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Sayfaları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Tasarım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Bakım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Ekipman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Temini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Arıza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Giderme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Akıllı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Kart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Cihaz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Problemlerini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Giderme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7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Hazır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Yazılım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Uyarlama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76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8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0521"/>
              </p:ext>
            </p:extLst>
          </p:nvPr>
        </p:nvGraphicFramePr>
        <p:xfrm>
          <a:off x="1187624" y="1012828"/>
          <a:ext cx="6912768" cy="4885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327497391"/>
                    </a:ext>
                  </a:extLst>
                </a:gridCol>
              </a:tblGrid>
              <a:tr h="34818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dirty="0" smtClean="0">
                          <a:effectLst/>
                        </a:rPr>
                        <a:t>3- Eğitim ve Öğretim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1444" marR="6310" marT="6310" marB="0"/>
                </a:tc>
                <a:extLst>
                  <a:ext uri="{0D108BD9-81ED-4DB2-BD59-A6C34878D82A}">
                    <a16:rowId xmlns:a16="http://schemas.microsoft.com/office/drawing/2014/main" val="3145117062"/>
                  </a:ext>
                </a:extLst>
              </a:tr>
              <a:tr h="349845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Programların Tasarımı ve Onayı</a:t>
                      </a:r>
                    </a:p>
                  </a:txBody>
                  <a:tcPr marL="182880" marR="7620" marT="7620" marB="0"/>
                </a:tc>
                <a:extLst>
                  <a:ext uri="{0D108BD9-81ED-4DB2-BD59-A6C34878D82A}">
                    <a16:rowId xmlns:a16="http://schemas.microsoft.com/office/drawing/2014/main" val="1587339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(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bilgi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paketini tamamlamış Kurumun web sayfasından izlenebilen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 Lisans/Lisans/YL/Doktora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programı sayısı) / (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programı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sayısı) '</a:t>
                      </a:r>
                      <a:r>
                        <a:rPr lang="tr-TR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oranı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4162618201"/>
                  </a:ext>
                </a:extLst>
              </a:tr>
              <a:tr h="3999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 Mezun bilgileri dağılımı</a:t>
                      </a:r>
                    </a:p>
                  </a:txBody>
                  <a:tcPr marL="227166" marR="6310" marT="6310" marB="0"/>
                </a:tc>
                <a:extLst>
                  <a:ext uri="{0D108BD9-81ED-4DB2-BD59-A6C34878D82A}">
                    <a16:rowId xmlns:a16="http://schemas.microsoft.com/office/drawing/2014/main" val="239527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İşe yerleşmiş mezun sayısı</a:t>
                      </a:r>
                      <a:endParaRPr lang="tr-T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7620" marT="7620" marB="0"/>
                </a:tc>
                <a:extLst>
                  <a:ext uri="{0D108BD9-81ED-4DB2-BD59-A6C34878D82A}">
                    <a16:rowId xmlns:a16="http://schemas.microsoft.com/office/drawing/2014/main" val="2974344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Mezunlar arasından lisansüstü öğretime devam etme oranı</a:t>
                      </a:r>
                      <a:endParaRPr lang="tr-TR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3222717776"/>
                  </a:ext>
                </a:extLst>
              </a:tr>
              <a:tr h="7383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 (Normal öğrenim süresi içinde mezun olan öğrenci sayısı toplamı) / (Normal öğrenim süresi içinde mezun olması gereken öğrenci sayısı) oranı</a:t>
                      </a:r>
                    </a:p>
                  </a:txBody>
                  <a:tcPr marL="182880" marR="7620" marT="7620" marB="0" anchor="ctr"/>
                </a:tc>
                <a:extLst>
                  <a:ext uri="{0D108BD9-81ED-4DB2-BD59-A6C34878D82A}">
                    <a16:rowId xmlns:a16="http://schemas.microsoft.com/office/drawing/2014/main" val="3681251944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(Normal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 süresi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mezun olan </a:t>
                      </a:r>
                      <a:r>
                        <a:rPr lang="tr-TR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önlisans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öğrenci sayısı) / (Normal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 süresi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mezun olması gereken </a:t>
                      </a:r>
                      <a:r>
                        <a:rPr lang="tr-TR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önlisans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öğrenci sayısı) oranı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4148829490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(Normal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 süresi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mezun olan lisans öğrenci sayısı) / (Normal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 süresi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mezun olması gereken lisan öğrencisi sayısı) oranı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653066260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(Normal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 süresi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mezun olan yüksek lisans öğrenci sayısı) / (Normal öğrenim süresi içinde mezun olması gereken öğrenci sayısı) oranı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904110949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(Normal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 süresi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mezun olan doktora öğrenci sayısı) / (Normal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 süresi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mezun olması gereken doktora öğrenci sayısı) oranı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441585037"/>
                  </a:ext>
                </a:extLst>
              </a:tr>
              <a:tr h="37299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 (Normal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 süresi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mezun olan öğrenci sayısı toplamı) / (Normal </a:t>
                      </a:r>
                      <a:r>
                        <a:rPr lang="tr-T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öğrenim süresi </a:t>
                      </a:r>
                      <a:r>
                        <a:rPr lang="tr-T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mezun olması gereken öğrenci sayısı) oranı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188501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5536" y="1435581"/>
            <a:ext cx="8399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Eğitim-öğretim </a:t>
            </a:r>
            <a:r>
              <a:rPr lang="tr-TR" dirty="0"/>
              <a:t>(ÖSS sonuçları, KPSS sonuçları, </a:t>
            </a:r>
            <a:r>
              <a:rPr lang="tr-TR" dirty="0" smtClean="0"/>
              <a:t>Üniversite </a:t>
            </a:r>
            <a:r>
              <a:rPr lang="tr-TR" dirty="0"/>
              <a:t>sıralamaları, </a:t>
            </a:r>
            <a:r>
              <a:rPr lang="tr-TR" dirty="0" smtClean="0"/>
              <a:t>mezun izleme, akademik </a:t>
            </a:r>
            <a:r>
              <a:rPr lang="tr-TR" dirty="0"/>
              <a:t>başarılar, lisansüstü eğitim başvuru ve kabuller)- araştırma-geliştirme ve </a:t>
            </a:r>
            <a:r>
              <a:rPr lang="tr-TR" dirty="0" smtClean="0"/>
              <a:t>toplumsal katkıların </a:t>
            </a:r>
            <a:r>
              <a:rPr lang="tr-TR" dirty="0"/>
              <a:t>izlenmesi ve </a:t>
            </a:r>
            <a:r>
              <a:rPr lang="tr-TR" dirty="0" smtClean="0"/>
              <a:t>değerlendirmesi.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Akademik </a:t>
            </a:r>
            <a:r>
              <a:rPr lang="tr-TR" dirty="0"/>
              <a:t>program bilgi paketlerinin, özellikle öğretim yöntemleri ve ölçme ve </a:t>
            </a:r>
            <a:r>
              <a:rPr lang="tr-TR" dirty="0" smtClean="0"/>
              <a:t>değerlendirme yöntemleri</a:t>
            </a:r>
            <a:r>
              <a:rPr lang="tr-TR" dirty="0"/>
              <a:t>, iş yükleri açısından gözden </a:t>
            </a:r>
            <a:r>
              <a:rPr lang="tr-TR" dirty="0" smtClean="0"/>
              <a:t>geçirilmesi.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Üniversite </a:t>
            </a:r>
            <a:r>
              <a:rPr lang="tr-TR" dirty="0"/>
              <a:t>düzeyinde planlanan mezun izleme ve değerlendirme sisteminin </a:t>
            </a:r>
            <a:r>
              <a:rPr lang="tr-TR" dirty="0" smtClean="0"/>
              <a:t>uygulamaya konulması,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BAP başvuru, yönetim ve süreçlerinin dijital sistemler aracılığı ile sürdürülmesi</a:t>
            </a:r>
            <a:r>
              <a:rPr lang="tr-TR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Bilişim altyapısı ve bütünleşik bilgi yönetim sisteminin </a:t>
            </a:r>
            <a:r>
              <a:rPr lang="tr-TR" dirty="0" smtClean="0"/>
              <a:t>varlığı,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Bilgi güvenliği yönetim sisteminin </a:t>
            </a:r>
            <a:r>
              <a:rPr lang="tr-TR" dirty="0" smtClean="0"/>
              <a:t>geliştirilmesi,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414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1043608" y="1303675"/>
            <a:ext cx="6846989" cy="1272072"/>
            <a:chOff x="1043608" y="1303675"/>
            <a:chExt cx="6846989" cy="1272072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/>
            <a:srcRect b="85976"/>
            <a:stretch/>
          </p:blipFill>
          <p:spPr>
            <a:xfrm>
              <a:off x="1043608" y="1303675"/>
              <a:ext cx="6846989" cy="982672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2"/>
            <a:srcRect t="41556" b="54022"/>
            <a:stretch/>
          </p:blipFill>
          <p:spPr>
            <a:xfrm>
              <a:off x="1043608" y="2265923"/>
              <a:ext cx="6846989" cy="309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43" y="1628800"/>
            <a:ext cx="8487001" cy="30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140"/>
          <a:stretch/>
        </p:blipFill>
        <p:spPr>
          <a:xfrm>
            <a:off x="611560" y="1628800"/>
            <a:ext cx="8185657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28798</TotalTime>
  <Words>1217</Words>
  <Application>Microsoft Office PowerPoint</Application>
  <PresentationFormat>On-screen Show (4:3)</PresentationFormat>
  <Paragraphs>229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(Destek Süreçler) Bilgi Yönetimi Süreci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Örnek Çalışma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2275</cp:revision>
  <cp:lastPrinted>2019-05-09T10:50:05Z</cp:lastPrinted>
  <dcterms:created xsi:type="dcterms:W3CDTF">2003-01-15T18:41:07Z</dcterms:created>
  <dcterms:modified xsi:type="dcterms:W3CDTF">2019-05-10T11:18:33Z</dcterms:modified>
</cp:coreProperties>
</file>