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3"/>
  </p:notesMasterIdLst>
  <p:sldIdLst>
    <p:sldId id="302" r:id="rId2"/>
    <p:sldId id="264" r:id="rId3"/>
    <p:sldId id="346" r:id="rId4"/>
    <p:sldId id="265" r:id="rId5"/>
    <p:sldId id="259" r:id="rId6"/>
    <p:sldId id="314" r:id="rId7"/>
    <p:sldId id="315" r:id="rId8"/>
    <p:sldId id="347" r:id="rId9"/>
    <p:sldId id="261" r:id="rId10"/>
    <p:sldId id="317" r:id="rId11"/>
    <p:sldId id="322" r:id="rId12"/>
    <p:sldId id="312" r:id="rId13"/>
    <p:sldId id="313" r:id="rId14"/>
    <p:sldId id="262" r:id="rId15"/>
    <p:sldId id="310" r:id="rId16"/>
    <p:sldId id="341" r:id="rId17"/>
    <p:sldId id="318" r:id="rId18"/>
    <p:sldId id="319" r:id="rId19"/>
    <p:sldId id="342" r:id="rId20"/>
    <p:sldId id="343" r:id="rId21"/>
    <p:sldId id="34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A9C"/>
    <a:srgbClr val="071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91" d="100"/>
          <a:sy n="91" d="100"/>
        </p:scale>
        <p:origin x="-1051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6"/>
    </p:cViewPr>
  </p:sorterViewPr>
  <p:notesViewPr>
    <p:cSldViewPr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Click to edit Master text styles</a:t>
            </a:r>
          </a:p>
          <a:p>
            <a:pPr lvl="1"/>
            <a:r>
              <a:rPr lang="tr-TR" altLang="en-US"/>
              <a:t>Second level</a:t>
            </a:r>
          </a:p>
          <a:p>
            <a:pPr lvl="2"/>
            <a:r>
              <a:rPr lang="tr-TR" altLang="en-US"/>
              <a:t>Third level</a:t>
            </a:r>
          </a:p>
          <a:p>
            <a:pPr lvl="3"/>
            <a:r>
              <a:rPr lang="tr-TR" altLang="en-US"/>
              <a:t>Fourth level</a:t>
            </a:r>
          </a:p>
          <a:p>
            <a:pPr lvl="4"/>
            <a:r>
              <a:rPr lang="tr-TR" alt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EB846-7A4C-4550-9648-48F9E4C54C9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71644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AC8E7-7B90-4D6B-91ED-19ACCDCD44A2}" type="slidenum">
              <a:rPr lang="tr-TR" altLang="en-US"/>
              <a:pPr/>
              <a:t>1</a:t>
            </a:fld>
            <a:endParaRPr lang="tr-TR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0C4D-B003-49EC-97E9-A09A4542C5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15637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3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757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46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296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9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4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6609-8D04-4959-8576-CE6DE419E4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56274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F9226-40BC-4DEB-9BCC-9C0FC6F393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1783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44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7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DB473-C8B9-4CE0-AC21-CE6BA753D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7417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8211-1A30-4103-B360-2020F4100C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12411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6787-F2BA-400D-97BF-17D386F486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20535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492E-ACAC-4F79-834D-6AF12BDD03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68069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r>
              <a:rPr lang="en-US" altLang="en-US"/>
              <a:t>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24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en-US"/>
              <a:t>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1FF807-4F44-4FDD-8445-686416BA25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797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u.edu.tr/fizik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pau.edu.tr/fizik/tr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16632"/>
            <a:ext cx="7773987" cy="1060450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solidFill>
                  <a:schemeClr val="bg1"/>
                </a:solidFill>
              </a:rPr>
              <a:t>PAMUKKALE UNIVERSITY </a:t>
            </a:r>
            <a:r>
              <a:rPr lang="tr-TR" altLang="en-US" sz="3200" b="1" dirty="0">
                <a:solidFill>
                  <a:schemeClr val="bg1"/>
                </a:solidFill>
              </a:rPr>
              <a:t/>
            </a:r>
            <a:br>
              <a:rPr lang="tr-TR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>
                <a:solidFill>
                  <a:schemeClr val="bg1"/>
                </a:solidFill>
              </a:rPr>
              <a:t>FACULTY OF ARTS AND SCIENCES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2636912"/>
            <a:ext cx="3600400" cy="838200"/>
          </a:xfrm>
        </p:spPr>
        <p:txBody>
          <a:bodyPr>
            <a:normAutofit fontScale="70000" lnSpcReduction="20000"/>
          </a:bodyPr>
          <a:lstStyle/>
          <a:p>
            <a:r>
              <a:rPr lang="tr-TR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DEPARTMENT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97781" y="4962435"/>
            <a:ext cx="6400800" cy="17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tr-TR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Pamukkale – Denizli</a:t>
            </a:r>
          </a:p>
          <a:p>
            <a:r>
              <a:rPr lang="tr-TR" altLang="en-US" sz="2000" kern="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http://pau.edu.tr/fizik/en</a:t>
            </a:r>
            <a:endParaRPr lang="tr-TR" altLang="en-US" sz="2000" kern="0" dirty="0"/>
          </a:p>
          <a:p>
            <a:endParaRPr lang="tr-TR" altLang="en-US" sz="1200" kern="0" dirty="0">
              <a:solidFill>
                <a:srgbClr val="071011"/>
              </a:solidFill>
            </a:endParaRPr>
          </a:p>
          <a:p>
            <a:r>
              <a:rPr lang="tr-TR" altLang="en-US" sz="2000" kern="0" dirty="0" smtClean="0"/>
              <a:t>    @</a:t>
            </a:r>
            <a:r>
              <a:rPr lang="tr-TR" altLang="en-US" sz="2000" kern="0" dirty="0" err="1"/>
              <a:t>PauFizik</a:t>
            </a:r>
            <a:endParaRPr lang="tr-TR" altLang="en-US" sz="2000" kern="0" dirty="0">
              <a:solidFill>
                <a:srgbClr val="071011"/>
              </a:solidFill>
            </a:endParaRPr>
          </a:p>
          <a:p>
            <a:endParaRPr lang="tr-TR" altLang="en-US" sz="2000" kern="0" dirty="0">
              <a:solidFill>
                <a:srgbClr val="071011"/>
              </a:solidFill>
            </a:endParaRPr>
          </a:p>
          <a:p>
            <a:pPr algn="r"/>
            <a:endParaRPr lang="tr-TR" altLang="en-US" sz="1200" kern="0" dirty="0">
              <a:solidFill>
                <a:srgbClr val="07101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10173"/>
            <a:ext cx="4670100" cy="30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733256"/>
            <a:ext cx="783531" cy="7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/>
            </a:r>
            <a:br>
              <a:rPr lang="tr-TR" b="1" dirty="0">
                <a:solidFill>
                  <a:schemeClr val="bg1"/>
                </a:solidFill>
              </a:rPr>
            </a:b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General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PhysIcs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-I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Lab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6087" y="5193196"/>
            <a:ext cx="7151825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All first year students of the </a:t>
            </a:r>
            <a:r>
              <a:rPr lang="en-US" sz="2400" dirty="0">
                <a:solidFill>
                  <a:srgbClr val="FFC000"/>
                </a:solidFill>
              </a:rPr>
              <a:t>Faculty of Engineering</a:t>
            </a:r>
            <a:r>
              <a:rPr lang="en-US" sz="2400" dirty="0">
                <a:solidFill>
                  <a:schemeClr val="bg1"/>
                </a:solidFill>
              </a:rPr>
              <a:t> and the </a:t>
            </a:r>
            <a:r>
              <a:rPr lang="en-US" sz="2400" dirty="0">
                <a:solidFill>
                  <a:srgbClr val="FFC000"/>
                </a:solidFill>
              </a:rPr>
              <a:t>Faculty of Technology </a:t>
            </a:r>
            <a:r>
              <a:rPr lang="en-US" sz="2400" dirty="0">
                <a:solidFill>
                  <a:schemeClr val="bg1"/>
                </a:solidFill>
              </a:rPr>
              <a:t>perform basic mechanical experiments.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6" name="1 Resim" descr="IMAG1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087" y="1124744"/>
            <a:ext cx="71518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267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208856"/>
            <a:ext cx="8928992" cy="83820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General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PhysIcs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-II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Lab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9592" y="5150830"/>
            <a:ext cx="7128792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ighlight>
                  <a:srgbClr val="00FFFF"/>
                </a:highlight>
              </a:rPr>
              <a:t>All the first year students of the Faculty of Engineering and the Faculty of Technology </a:t>
            </a:r>
            <a:r>
              <a:rPr lang="tr-TR" sz="2400" dirty="0" err="1">
                <a:solidFill>
                  <a:schemeClr val="bg1"/>
                </a:solidFill>
                <a:highlight>
                  <a:srgbClr val="00FFFF"/>
                </a:highlight>
              </a:rPr>
              <a:t>perform</a:t>
            </a:r>
            <a:r>
              <a:rPr lang="en-US" sz="2400" dirty="0">
                <a:solidFill>
                  <a:schemeClr val="bg1"/>
                </a:solidFill>
                <a:highlight>
                  <a:srgbClr val="00FFFF"/>
                </a:highlight>
              </a:rPr>
              <a:t> electric</a:t>
            </a:r>
            <a:r>
              <a:rPr lang="tr-TR" sz="2400" dirty="0" err="1" smtClean="0">
                <a:solidFill>
                  <a:schemeClr val="bg1"/>
                </a:solidFill>
                <a:highlight>
                  <a:srgbClr val="00FFFF"/>
                </a:highlight>
              </a:rPr>
              <a:t>ity</a:t>
            </a:r>
            <a:r>
              <a:rPr lang="tr-TR" sz="24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highlight>
                  <a:srgbClr val="00FFFF"/>
                </a:highlight>
              </a:rPr>
              <a:t>and </a:t>
            </a:r>
            <a:r>
              <a:rPr lang="en-US" sz="2400" dirty="0">
                <a:solidFill>
                  <a:schemeClr val="bg1"/>
                </a:solidFill>
                <a:highlight>
                  <a:srgbClr val="00FFFF"/>
                </a:highlight>
              </a:rPr>
              <a:t>magnetism </a:t>
            </a:r>
            <a:r>
              <a:rPr lang="en-US" sz="2400" dirty="0" smtClean="0">
                <a:solidFill>
                  <a:schemeClr val="bg1"/>
                </a:solidFill>
                <a:highlight>
                  <a:srgbClr val="00FFFF"/>
                </a:highlight>
              </a:rPr>
              <a:t>experiments</a:t>
            </a:r>
            <a:r>
              <a:rPr lang="tr-TR" sz="2400" dirty="0" smtClean="0">
                <a:solidFill>
                  <a:schemeClr val="bg1"/>
                </a:solidFill>
                <a:highlight>
                  <a:srgbClr val="00FFFF"/>
                </a:highlight>
              </a:rPr>
              <a:t>.</a:t>
            </a:r>
            <a:endParaRPr lang="en-GB" sz="2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6" name="Picture 2" descr="C:\Documents and Settings\Administrator\Belgelerim\İndirilenler\20170217_09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12879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6407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785242"/>
          </a:xfrm>
        </p:spPr>
        <p:txBody>
          <a:bodyPr/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44584" y="908720"/>
            <a:ext cx="8507288" cy="5472608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Investigation of electrical and magnetic properties of sup</a:t>
            </a:r>
            <a:r>
              <a:rPr lang="tr-TR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er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conductors.</a:t>
            </a: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Spin</a:t>
            </a:r>
            <a:r>
              <a:rPr lang="tr-TR" sz="1800" dirty="0" err="1">
                <a:solidFill>
                  <a:schemeClr val="bg1"/>
                </a:solidFill>
              </a:rPr>
              <a:t>or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dilaton</a:t>
            </a:r>
            <a:r>
              <a:rPr lang="en-US" sz="1800" dirty="0">
                <a:solidFill>
                  <a:schemeClr val="bg1"/>
                </a:solidFill>
              </a:rPr>
              <a:t> and gravitation models in non-Riemannian space</a:t>
            </a:r>
            <a:r>
              <a:rPr lang="tr-TR" sz="1800" dirty="0">
                <a:solidFill>
                  <a:schemeClr val="bg1"/>
                </a:solidFill>
              </a:rPr>
              <a:t>-time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Investigation of thermodynamic and conduction properties of metals and alloys, semiconductor materials and nanostructures by molecular dynamics and ab initio method.</a:t>
            </a: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Age determination by optical stimulated luminescence method.</a:t>
            </a:r>
          </a:p>
          <a:p>
            <a:pPr lvl="0"/>
            <a:r>
              <a:rPr lang="tr-TR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Crystal</a:t>
            </a:r>
            <a:r>
              <a:rPr lang="tr-TR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growth</a:t>
            </a:r>
            <a:r>
              <a:rPr lang="tr-TR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electrical and optical properties.</a:t>
            </a: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Thermal evaporation </a:t>
            </a:r>
            <a:r>
              <a:rPr lang="tr-TR" sz="1800" dirty="0">
                <a:solidFill>
                  <a:schemeClr val="bg1"/>
                </a:solidFill>
              </a:rPr>
              <a:t>of </a:t>
            </a:r>
            <a:r>
              <a:rPr lang="en-US" sz="1800" dirty="0">
                <a:solidFill>
                  <a:schemeClr val="bg1"/>
                </a:solidFill>
              </a:rPr>
              <a:t>thin films, determination of electrical and optical properties.</a:t>
            </a:r>
          </a:p>
          <a:p>
            <a:pPr lvl="0"/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Determination of </a:t>
            </a:r>
            <a:r>
              <a:rPr lang="tr-TR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radicals</a:t>
            </a:r>
            <a:r>
              <a:rPr lang="tr-TR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tr-TR" sz="1800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and</a:t>
            </a:r>
            <a:r>
              <a:rPr lang="tr-TR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radiation damage centers of gamma irradiation by electron paramagnetic resonance (EPR) spectroscopy.</a:t>
            </a:r>
          </a:p>
          <a:p>
            <a:pPr lvl="0"/>
            <a:r>
              <a:rPr lang="en-US" sz="1800" dirty="0">
                <a:solidFill>
                  <a:schemeClr val="bg1"/>
                </a:solidFill>
              </a:rPr>
              <a:t>Determination of structural, electrical and optical properties of </a:t>
            </a:r>
            <a:r>
              <a:rPr lang="en-US" sz="1800" dirty="0" err="1">
                <a:solidFill>
                  <a:schemeClr val="bg1"/>
                </a:solidFill>
              </a:rPr>
              <a:t>nano</a:t>
            </a:r>
            <a:r>
              <a:rPr lang="en-US" sz="1800" dirty="0">
                <a:solidFill>
                  <a:schemeClr val="bg1"/>
                </a:solidFill>
              </a:rPr>
              <a:t> materials, biological and chemical molecules and chemical reaction mechanisms. Theoretical validation of new substance synthesis. Physical and chemical mechanisms of biological molecules.</a:t>
            </a:r>
            <a:endParaRPr lang="tr-T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908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325446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PublIshed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ArtIcles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9340"/>
            <a:ext cx="7056784" cy="269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89460"/>
            <a:ext cx="705678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8121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229600" cy="857250"/>
          </a:xfrm>
        </p:spPr>
        <p:txBody>
          <a:bodyPr/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LaboratorIes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52928" cy="5256584"/>
          </a:xfrm>
        </p:spPr>
        <p:txBody>
          <a:bodyPr>
            <a:normAutofit/>
          </a:bodyPr>
          <a:lstStyle/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Physics Laboratory</a:t>
            </a:r>
          </a:p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 Simulation Laboratory</a:t>
            </a:r>
          </a:p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Crystal Sample Preparation Laboratory</a:t>
            </a:r>
          </a:p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Semiconductor Growth and Characterization Laboratory</a:t>
            </a:r>
          </a:p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Luminescence (OSL) Laboratory</a:t>
            </a:r>
          </a:p>
          <a:p>
            <a:pPr marL="105156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Superconductivity and Conductivity Measurement Laboratory</a:t>
            </a:r>
            <a:endParaRPr lang="tr-T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646584"/>
            <a:ext cx="8928992" cy="838200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Computational Physics Laboratory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36096" y="1916832"/>
            <a:ext cx="3119264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en-US" sz="2400" dirty="0" err="1">
                <a:solidFill>
                  <a:schemeClr val="tx1"/>
                </a:solidFill>
              </a:rPr>
              <a:t>imulat</a:t>
            </a:r>
            <a:r>
              <a:rPr lang="tr-TR" sz="2400" dirty="0" err="1">
                <a:solidFill>
                  <a:schemeClr val="tx1"/>
                </a:solidFill>
              </a:rPr>
              <a:t>ion</a:t>
            </a:r>
            <a:r>
              <a:rPr lang="tr-TR" sz="2400" dirty="0">
                <a:solidFill>
                  <a:schemeClr val="tx1"/>
                </a:solidFill>
              </a:rPr>
              <a:t> of</a:t>
            </a:r>
            <a:r>
              <a:rPr lang="en-US" sz="2400" dirty="0">
                <a:solidFill>
                  <a:schemeClr val="tx1"/>
                </a:solidFill>
              </a:rPr>
              <a:t> Nano materials</a:t>
            </a:r>
            <a:r>
              <a:rPr lang="tr-TR" sz="2400" dirty="0">
                <a:solidFill>
                  <a:schemeClr val="bg1"/>
                </a:solidFill>
              </a:rPr>
              <a:t>;</a:t>
            </a:r>
            <a:r>
              <a:rPr lang="en-US" sz="2400" dirty="0">
                <a:solidFill>
                  <a:schemeClr val="bg1"/>
                </a:solidFill>
              </a:rPr>
              <a:t> the structural, electrical, optical properties and chemical reaction mechanisms of biological and chemical molecules.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57442A46-7135-4B44-8776-A6BD287011FE}"/>
              </a:ext>
            </a:extLst>
          </p:cNvPr>
          <p:cNvSpPr/>
          <p:nvPr/>
        </p:nvSpPr>
        <p:spPr>
          <a:xfrm>
            <a:off x="5436096" y="1808820"/>
            <a:ext cx="3168352" cy="3672408"/>
          </a:xfrm>
          <a:prstGeom prst="rect">
            <a:avLst/>
          </a:prstGeom>
          <a:noFill/>
          <a:ln w="76200">
            <a:solidFill>
              <a:srgbClr val="136A9C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471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538"/>
            <a:ext cx="6554867" cy="1524000"/>
          </a:xfrm>
        </p:spPr>
        <p:txBody>
          <a:bodyPr/>
          <a:lstStyle/>
          <a:p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Materials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PhysIcs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6">
                    <a:lumMod val="75000"/>
                  </a:schemeClr>
                </a:solidFill>
              </a:rPr>
              <a:t>SImulatIon</a:t>
            </a:r>
            <a:r>
              <a:rPr lang="tr-T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Laboratory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5040560" cy="475400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553" y="3659482"/>
            <a:ext cx="2507437" cy="28803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251" y="1573317"/>
            <a:ext cx="2880319" cy="216024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93F8755B-11AB-498C-8F0C-883D60123C2B}"/>
              </a:ext>
            </a:extLst>
          </p:cNvPr>
          <p:cNvSpPr/>
          <p:nvPr/>
        </p:nvSpPr>
        <p:spPr>
          <a:xfrm>
            <a:off x="380510" y="1554952"/>
            <a:ext cx="4896544" cy="4968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Solid, liquid and glassy structures, thermodynamic and conduction properties of metal and metal alloys, nanoparticles and Core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Shell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nano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particles by Molecular Dynamic Method.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Analysis of structural, electronic, optical and magnetic properties of semiconductor and shape memory materials by Density Functional Theory Method,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Analysis of chemical and biological molecules by computational quantum chemical methods.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Investigation of stress-corrosion mechanism in metal and metal alloys with Density Functional Theory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3768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tr-TR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Single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Crystal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Sample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tr-TR" b="1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PreparatIon</a:t>
            </a: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tr-TR" b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Laboratory</a:t>
            </a:r>
            <a:endParaRPr lang="tr-TR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96" y="1772816"/>
            <a:ext cx="4680520" cy="4033840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96CCF06-D1B5-46EA-8F0F-858F78B2D70D}"/>
              </a:ext>
            </a:extLst>
          </p:cNvPr>
          <p:cNvSpPr/>
          <p:nvPr/>
        </p:nvSpPr>
        <p:spPr>
          <a:xfrm>
            <a:off x="5508104" y="1484784"/>
            <a:ext cx="3312368" cy="4752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dirty="0">
                <a:solidFill>
                  <a:schemeClr val="bg1"/>
                </a:solidFill>
              </a:rPr>
              <a:t>S</a:t>
            </a:r>
            <a:r>
              <a:rPr lang="en-US" b="1" dirty="0">
                <a:solidFill>
                  <a:schemeClr val="bg1"/>
                </a:solidFill>
              </a:rPr>
              <a:t>ingle crystal </a:t>
            </a:r>
            <a:r>
              <a:rPr lang="tr-TR" b="1" dirty="0">
                <a:solidFill>
                  <a:schemeClr val="bg1"/>
                </a:solidFill>
              </a:rPr>
              <a:t>o</a:t>
            </a:r>
            <a:r>
              <a:rPr lang="en-US" b="1" dirty="0" err="1">
                <a:solidFill>
                  <a:schemeClr val="bg1"/>
                </a:solidFill>
              </a:rPr>
              <a:t>rganic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b="1" dirty="0">
                <a:solidFill>
                  <a:schemeClr val="bg1"/>
                </a:solidFill>
              </a:rPr>
              <a:t>inorganic</a:t>
            </a:r>
            <a:r>
              <a:rPr lang="en-US" dirty="0">
                <a:solidFill>
                  <a:schemeClr val="bg1"/>
                </a:solidFill>
              </a:rPr>
              <a:t> samples are obtain</a:t>
            </a:r>
            <a:r>
              <a:rPr lang="tr-TR" dirty="0" err="1">
                <a:solidFill>
                  <a:schemeClr val="bg1"/>
                </a:solidFill>
              </a:rPr>
              <a:t>ed</a:t>
            </a:r>
            <a:r>
              <a:rPr lang="en-US" dirty="0">
                <a:solidFill>
                  <a:schemeClr val="bg1"/>
                </a:solidFill>
              </a:rPr>
              <a:t> by using various solvents. The resulting sample</a:t>
            </a:r>
            <a:r>
              <a:rPr lang="tr-TR" dirty="0">
                <a:solidFill>
                  <a:schemeClr val="bg1"/>
                </a:solidFill>
              </a:rPr>
              <a:t>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are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irradiated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by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gamma irradiation source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err="1">
                <a:solidFill>
                  <a:schemeClr val="bg1"/>
                </a:solidFill>
              </a:rPr>
              <a:t>located</a:t>
            </a:r>
            <a:r>
              <a:rPr lang="tr-TR" dirty="0">
                <a:solidFill>
                  <a:schemeClr val="bg1"/>
                </a:solidFill>
              </a:rPr>
              <a:t> at </a:t>
            </a:r>
            <a:r>
              <a:rPr lang="en-US" b="1" dirty="0">
                <a:solidFill>
                  <a:schemeClr val="bg1"/>
                </a:solidFill>
              </a:rPr>
              <a:t>Turk</a:t>
            </a:r>
            <a:r>
              <a:rPr lang="tr-TR" b="1" dirty="0" err="1">
                <a:solidFill>
                  <a:schemeClr val="bg1"/>
                </a:solidFill>
              </a:rPr>
              <a:t>ish</a:t>
            </a:r>
            <a:r>
              <a:rPr lang="en-US" b="1" dirty="0">
                <a:solidFill>
                  <a:schemeClr val="bg1"/>
                </a:solidFill>
              </a:rPr>
              <a:t> Atomic Energy Agency (TAEK) SANAEM</a:t>
            </a:r>
            <a:r>
              <a:rPr lang="tr-TR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Thus, the analysis of the radiation damage centers of the paramagnetic samples by radiolysis is also carried out in </a:t>
            </a:r>
            <a:r>
              <a:rPr lang="en-US" b="1" dirty="0">
                <a:solidFill>
                  <a:schemeClr val="bg1"/>
                </a:solidFill>
              </a:rPr>
              <a:t>the EPR Laboratory </a:t>
            </a:r>
            <a:r>
              <a:rPr lang="en-US" dirty="0">
                <a:solidFill>
                  <a:schemeClr val="bg1"/>
                </a:solidFill>
              </a:rPr>
              <a:t>located in the same center.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657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96144"/>
          </a:xfrm>
        </p:spPr>
        <p:txBody>
          <a:bodyPr vert="horz">
            <a:noAutofit/>
          </a:bodyPr>
          <a:lstStyle/>
          <a:p>
            <a:pPr algn="ctr"/>
            <a:r>
              <a:rPr lang="en-US" sz="3200" b="1" cap="none" dirty="0">
                <a:solidFill>
                  <a:schemeClr val="accent6">
                    <a:lumMod val="75000"/>
                  </a:schemeClr>
                </a:solidFill>
              </a:rPr>
              <a:t>SEMICONDUCTOR GROWTH AND CHARACTERIZATION LABORATORY</a:t>
            </a:r>
            <a:endParaRPr lang="tr-TR" sz="3200" b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F:\duygu\deneysel\lab foto\Lab foto\Fotoğraf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916832"/>
            <a:ext cx="429683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5436096" y="2060848"/>
            <a:ext cx="3528392" cy="4320480"/>
          </a:xfrm>
        </p:spPr>
        <p:txBody>
          <a:bodyPr>
            <a:normAutofit/>
          </a:bodyPr>
          <a:lstStyle/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xmlns="" id="{B87D5763-E6DD-4F39-B73B-3B5656C0C8BF}"/>
              </a:ext>
            </a:extLst>
          </p:cNvPr>
          <p:cNvSpPr/>
          <p:nvPr/>
        </p:nvSpPr>
        <p:spPr>
          <a:xfrm>
            <a:off x="5364088" y="1916832"/>
            <a:ext cx="3456384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In our laboratory</a:t>
            </a:r>
            <a:r>
              <a:rPr lang="tr-TR" dirty="0">
                <a:solidFill>
                  <a:schemeClr val="tx1"/>
                </a:solidFill>
              </a:rPr>
              <a:t>; </a:t>
            </a:r>
            <a:r>
              <a:rPr lang="tr-TR" dirty="0" err="1">
                <a:solidFill>
                  <a:schemeClr val="tx1"/>
                </a:solidFill>
              </a:rPr>
              <a:t>binary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ternary</a:t>
            </a:r>
            <a:r>
              <a:rPr lang="en-US" dirty="0">
                <a:solidFill>
                  <a:schemeClr val="tx1"/>
                </a:solidFill>
              </a:rPr>
              <a:t> and qua</a:t>
            </a:r>
            <a:r>
              <a:rPr lang="tr-TR" dirty="0" err="1">
                <a:solidFill>
                  <a:schemeClr val="tx1"/>
                </a:solidFill>
              </a:rPr>
              <a:t>ternary</a:t>
            </a:r>
            <a:r>
              <a:rPr lang="en-US" dirty="0">
                <a:solidFill>
                  <a:schemeClr val="tx1"/>
                </a:solidFill>
              </a:rPr>
              <a:t> semiconductor thin films belonging to II-VI, I-III-VI, II-III-VI and I-II-IV-VI groups are produced by </a:t>
            </a:r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-beam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thermal evaporation techniques</a:t>
            </a:r>
            <a:r>
              <a:rPr lang="en-US" dirty="0">
                <a:solidFill>
                  <a:schemeClr val="tx1"/>
                </a:solidFill>
              </a:rPr>
              <a:t> and their electrical and optical characterizations </a:t>
            </a:r>
            <a:r>
              <a:rPr lang="tr-TR" dirty="0" err="1">
                <a:solidFill>
                  <a:schemeClr val="tx1"/>
                </a:solidFill>
              </a:rPr>
              <a:t>are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determined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9023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4096"/>
          </a:xfrm>
        </p:spPr>
        <p:txBody>
          <a:bodyPr vert="horz">
            <a:noAutofit/>
          </a:bodyPr>
          <a:lstStyle/>
          <a:p>
            <a:pPr algn="ctr"/>
            <a:r>
              <a:rPr lang="tr-TR" altLang="en-US" sz="3800" b="1" cap="none" dirty="0" smtClean="0">
                <a:solidFill>
                  <a:schemeClr val="accent6">
                    <a:lumMod val="75000"/>
                  </a:schemeClr>
                </a:solidFill>
              </a:rPr>
              <a:t>LUMINESCENCE (OSL) LABORATORY</a:t>
            </a:r>
            <a:endParaRPr lang="tr-TR" sz="3800" b="1" cap="non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453783" cy="43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xmlns="" id="{7D1EBEE1-922C-4A12-9016-1C9D35691112}"/>
              </a:ext>
            </a:extLst>
          </p:cNvPr>
          <p:cNvSpPr/>
          <p:nvPr/>
        </p:nvSpPr>
        <p:spPr>
          <a:xfrm>
            <a:off x="5580112" y="1556792"/>
            <a:ext cx="3312368" cy="4824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dirty="0">
                <a:solidFill>
                  <a:schemeClr val="tx1"/>
                </a:solidFill>
              </a:rPr>
              <a:t>Personal and environmental dosimeter studies can be carried out by using </a:t>
            </a:r>
            <a:r>
              <a:rPr lang="en-US" alt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luminescence methods</a:t>
            </a:r>
            <a:r>
              <a:rPr lang="tr-TR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alt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tr-TR" altLang="en-US" dirty="0" err="1">
                <a:solidFill>
                  <a:schemeClr val="tx1"/>
                </a:solidFill>
              </a:rPr>
              <a:t>Besides</a:t>
            </a:r>
            <a:r>
              <a:rPr lang="tr-TR" altLang="en-US" dirty="0">
                <a:solidFill>
                  <a:schemeClr val="tx1"/>
                </a:solidFill>
              </a:rPr>
              <a:t>, d</a:t>
            </a:r>
            <a:r>
              <a:rPr lang="en-US" altLang="en-US" dirty="0" err="1">
                <a:solidFill>
                  <a:schemeClr val="tx1"/>
                </a:solidFill>
              </a:rPr>
              <a:t>ating</a:t>
            </a:r>
            <a:r>
              <a:rPr lang="en-US" altLang="en-US" dirty="0">
                <a:solidFill>
                  <a:schemeClr val="tx1"/>
                </a:solidFill>
              </a:rPr>
              <a:t> of  geological, archaeological materials, and the radiation dose </a:t>
            </a:r>
            <a:r>
              <a:rPr lang="tr-TR" altLang="en-US" dirty="0" err="1">
                <a:solidFill>
                  <a:schemeClr val="tx1"/>
                </a:solidFill>
              </a:rPr>
              <a:t>determination</a:t>
            </a:r>
            <a:r>
              <a:rPr lang="tr-TR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of treatments or radiation therapy</a:t>
            </a:r>
            <a:r>
              <a:rPr lang="tr-TR" altLang="en-US" dirty="0">
                <a:solidFill>
                  <a:schemeClr val="tx1"/>
                </a:solidFill>
              </a:rPr>
              <a:t> </a:t>
            </a:r>
            <a:r>
              <a:rPr lang="tr-TR" altLang="en-US" dirty="0" err="1">
                <a:solidFill>
                  <a:schemeClr val="tx1"/>
                </a:solidFill>
              </a:rPr>
              <a:t>studies</a:t>
            </a:r>
            <a:r>
              <a:rPr lang="tr-TR" altLang="en-US" dirty="0">
                <a:solidFill>
                  <a:schemeClr val="tx1"/>
                </a:solidFill>
              </a:rPr>
              <a:t> </a:t>
            </a:r>
            <a:r>
              <a:rPr lang="tr-TR" altLang="en-US" dirty="0" err="1">
                <a:solidFill>
                  <a:schemeClr val="tx1"/>
                </a:solidFill>
              </a:rPr>
              <a:t>are</a:t>
            </a:r>
            <a:r>
              <a:rPr lang="tr-TR" altLang="en-US" dirty="0">
                <a:solidFill>
                  <a:schemeClr val="tx1"/>
                </a:solidFill>
              </a:rPr>
              <a:t> </a:t>
            </a:r>
            <a:r>
              <a:rPr lang="tr-TR" altLang="en-US" dirty="0" err="1">
                <a:solidFill>
                  <a:schemeClr val="tx1"/>
                </a:solidFill>
              </a:rPr>
              <a:t>performed</a:t>
            </a:r>
            <a:r>
              <a:rPr lang="tr-TR" altLang="en-US" dirty="0">
                <a:solidFill>
                  <a:schemeClr val="tx1"/>
                </a:solidFill>
              </a:rPr>
              <a:t> in </a:t>
            </a:r>
            <a:r>
              <a:rPr lang="tr-TR" altLang="en-US" dirty="0" err="1">
                <a:solidFill>
                  <a:schemeClr val="tx1"/>
                </a:solidFill>
              </a:rPr>
              <a:t>this</a:t>
            </a:r>
            <a:r>
              <a:rPr lang="tr-TR" altLang="en-US" dirty="0">
                <a:solidFill>
                  <a:schemeClr val="tx1"/>
                </a:solidFill>
              </a:rPr>
              <a:t> </a:t>
            </a:r>
            <a:r>
              <a:rPr lang="tr-TR" altLang="en-US" dirty="0" err="1">
                <a:solidFill>
                  <a:schemeClr val="tx1"/>
                </a:solidFill>
              </a:rPr>
              <a:t>lab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  <a:endParaRPr lang="tr-T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39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929258"/>
          </a:xfrm>
        </p:spPr>
        <p:txBody>
          <a:bodyPr/>
          <a:lstStyle/>
          <a:p>
            <a:pPr algn="ctr"/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s-ES" altLang="en-US" b="1" dirty="0">
                <a:solidFill>
                  <a:schemeClr val="accent6">
                    <a:lumMod val="75000"/>
                  </a:schemeClr>
                </a:solidFill>
              </a:rPr>
              <a:t>istory</a:t>
            </a:r>
            <a:endParaRPr lang="tr-T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Physics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founded.</a:t>
            </a:r>
          </a:p>
          <a:p>
            <a:pPr algn="just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Undergraduate Program 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Physics.</a:t>
            </a:r>
          </a:p>
          <a:p>
            <a:pPr algn="just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The </a:t>
            </a:r>
            <a:r>
              <a:rPr lang="tr-T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Graduate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altLang="en-US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M.Sc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Physics.</a:t>
            </a:r>
          </a:p>
          <a:p>
            <a:pPr algn="just"/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 </a:t>
            </a:r>
            <a:r>
              <a:rPr lang="tr-T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</a:t>
            </a:r>
            <a:r>
              <a:rPr lang="en-US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ndergraduate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</a:t>
            </a:r>
            <a:r>
              <a:rPr lang="tr-T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Physics.</a:t>
            </a:r>
          </a:p>
          <a:p>
            <a:pPr algn="just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en-US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 in Physics has started.</a:t>
            </a:r>
            <a:endParaRPr lang="tr-T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1296144"/>
          </a:xfrm>
        </p:spPr>
        <p:txBody>
          <a:bodyPr vert="horz">
            <a:noAutofit/>
          </a:bodyPr>
          <a:lstStyle/>
          <a:p>
            <a:pPr algn="ctr"/>
            <a:r>
              <a:rPr lang="en-US" sz="3400" b="1" cap="none" dirty="0" smtClean="0">
                <a:solidFill>
                  <a:schemeClr val="accent6">
                    <a:lumMod val="50000"/>
                  </a:schemeClr>
                </a:solidFill>
              </a:rPr>
              <a:t>SUPERCONDUCT</a:t>
            </a:r>
            <a:r>
              <a:rPr lang="tr-TR" sz="3400" b="1" cap="none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400" b="1" cap="none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tr-TR" sz="3400" b="1" cap="none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sz="3400" b="1" cap="none" dirty="0" smtClean="0">
                <a:solidFill>
                  <a:schemeClr val="accent6">
                    <a:lumMod val="50000"/>
                  </a:schemeClr>
                </a:solidFill>
              </a:rPr>
              <a:t>TY MEASUREMENT LABORATORY</a:t>
            </a:r>
            <a:endParaRPr lang="tr-TR" sz="3400" b="1" cap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2"/>
          </p:nvPr>
        </p:nvSpPr>
        <p:spPr>
          <a:xfrm>
            <a:off x="5652120" y="1861924"/>
            <a:ext cx="3143272" cy="4735428"/>
          </a:xfrm>
        </p:spPr>
        <p:txBody>
          <a:bodyPr>
            <a:normAutofit/>
          </a:bodyPr>
          <a:lstStyle/>
          <a:p>
            <a:endParaRPr lang="tr-TR" sz="2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aü_fizik_Bölümü\22042011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4697950" cy="3869654"/>
          </a:xfrm>
          <a:prstGeom prst="rect">
            <a:avLst/>
          </a:prstGeom>
          <a:noFill/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xmlns="" id="{170194BB-5752-4AEF-9885-E0091FE30A84}"/>
              </a:ext>
            </a:extLst>
          </p:cNvPr>
          <p:cNvSpPr/>
          <p:nvPr/>
        </p:nvSpPr>
        <p:spPr>
          <a:xfrm>
            <a:off x="5580112" y="1844824"/>
            <a:ext cx="3168352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our laboratory, measurement and analysis of conductivity, inductance and l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evitation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forces of 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YBCO(123), 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YBCO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(358)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BSCCO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high temperature superconductors are made by using various </a:t>
            </a:r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dopants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and different production techniques.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0452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647564" y="2420888"/>
            <a:ext cx="7848872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anose="020B0604020202020204" pitchFamily="34" charset="0"/>
              </a:rPr>
              <a:t>THANKS</a:t>
            </a:r>
            <a:r>
              <a:rPr lang="tr-TR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parajita" panose="020B0604020202020204" pitchFamily="34" charset="0"/>
              </a:rPr>
              <a:t>!!!</a:t>
            </a: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anose="020B0604020202020204" pitchFamily="34" charset="0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799964" y="4365104"/>
            <a:ext cx="7848872" cy="165618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altLang="en-US" sz="8000" b="1" kern="0" dirty="0" smtClean="0">
                <a:hlinkClick r:id="rId2"/>
              </a:rPr>
              <a:t>http</a:t>
            </a:r>
            <a:r>
              <a:rPr lang="tr-TR" altLang="en-US" sz="8000" b="1" kern="0" dirty="0">
                <a:hlinkClick r:id="rId2"/>
              </a:rPr>
              <a:t>://pau.edu.tr/fizik/tr</a:t>
            </a:r>
            <a:endParaRPr lang="tr-TR" altLang="en-US" sz="8000" b="1" kern="0" dirty="0"/>
          </a:p>
          <a:p>
            <a:endParaRPr lang="tr-TR" altLang="en-US" sz="5400" kern="0" dirty="0"/>
          </a:p>
          <a:p>
            <a:pPr marL="0" indent="0" algn="ctr">
              <a:buNone/>
            </a:pPr>
            <a:r>
              <a:rPr lang="tr-TR" altLang="en-US" sz="8000" kern="0" dirty="0"/>
              <a:t>@</a:t>
            </a:r>
            <a:r>
              <a:rPr lang="tr-TR" altLang="en-US" sz="8000" kern="0" dirty="0" err="1"/>
              <a:t>PauFizik</a:t>
            </a:r>
            <a:endParaRPr lang="tr-TR" altLang="en-US" sz="8000" kern="0" dirty="0">
              <a:solidFill>
                <a:srgbClr val="07101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parajit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1243013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47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6712"/>
            <a:ext cx="8229600" cy="929258"/>
          </a:xfrm>
        </p:spPr>
        <p:txBody>
          <a:bodyPr>
            <a:normAutofit/>
          </a:bodyPr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SubdIvIsIons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PhysIcs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Dept</a:t>
            </a:r>
            <a:r>
              <a:rPr lang="tr-TR" altLang="en-US" b="1" dirty="0">
                <a:solidFill>
                  <a:schemeClr val="bg1"/>
                </a:solidFill>
              </a:rPr>
              <a:t>.</a:t>
            </a:r>
            <a:endParaRPr lang="tr-TR" altLang="en-US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65570"/>
            <a:ext cx="86868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altLang="en-US" sz="2800" dirty="0"/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and Molecular Physics</a:t>
            </a:r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State Physics</a:t>
            </a:r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</a:t>
            </a:r>
            <a:r>
              <a:rPr lang="tr-TR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en-US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hysics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Physics</a:t>
            </a:r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Physics</a:t>
            </a:r>
          </a:p>
          <a:p>
            <a:pPr marL="1280160" lvl="1" indent="-742950">
              <a:buFont typeface="+mj-lt"/>
              <a:buAutoNum type="arabicPeriod"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Energy and Plasma Physics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88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94" y="980728"/>
            <a:ext cx="8229600" cy="929258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MIssIon</a:t>
            </a:r>
            <a:r>
              <a:rPr lang="tr-TR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VIsIon</a:t>
            </a:r>
            <a:endParaRPr lang="tr-T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84348" y="1772815"/>
            <a:ext cx="8015808" cy="4588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give physics education and research at </a:t>
            </a:r>
            <a:r>
              <a:rPr lang="en-US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level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light of science and universal values.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create a thematic </a:t>
            </a:r>
            <a:r>
              <a:rPr lang="tr-T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field of applied physics</a:t>
            </a: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graduates can easily find jobs.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025"/>
            <a:ext cx="8229600" cy="929481"/>
          </a:xfrm>
        </p:spPr>
        <p:txBody>
          <a:bodyPr/>
          <a:lstStyle/>
          <a:p>
            <a:pPr algn="ctr"/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AcademIc</a:t>
            </a:r>
            <a:r>
              <a:rPr lang="tr-TR" alt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Staff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90366" y="5617240"/>
            <a:ext cx="5482952" cy="4320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chemeClr val="tx1"/>
                </a:solidFill>
              </a:rPr>
              <a:t>There would have been a total of 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3</a:t>
            </a:r>
            <a:r>
              <a:rPr lang="tr-TR" altLang="en-US" sz="1600" b="1" dirty="0" smtClean="0">
                <a:solidFill>
                  <a:schemeClr val="tx1"/>
                </a:solidFill>
              </a:rPr>
              <a:t>4</a:t>
            </a:r>
            <a:r>
              <a:rPr lang="en-US" altLang="en-US" sz="16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600" b="1" dirty="0">
                <a:solidFill>
                  <a:schemeClr val="tx1"/>
                </a:solidFill>
              </a:rPr>
              <a:t>people if </a:t>
            </a:r>
            <a:r>
              <a:rPr lang="tr-TR" altLang="en-US" sz="1600" b="1" dirty="0" err="1">
                <a:solidFill>
                  <a:schemeClr val="tx1"/>
                </a:solidFill>
              </a:rPr>
              <a:t>no</a:t>
            </a:r>
            <a:r>
              <a:rPr lang="tr-TR" altLang="en-US" sz="1600" b="1" dirty="0">
                <a:solidFill>
                  <a:schemeClr val="tx1"/>
                </a:solidFill>
              </a:rPr>
              <a:t> </a:t>
            </a:r>
            <a:r>
              <a:rPr lang="tr-TR" altLang="en-US" sz="1600" b="1" dirty="0" err="1">
                <a:solidFill>
                  <a:schemeClr val="tx1"/>
                </a:solidFill>
              </a:rPr>
              <a:t>one</a:t>
            </a:r>
            <a:r>
              <a:rPr lang="en-US" altLang="en-US" sz="1600" b="1" dirty="0">
                <a:solidFill>
                  <a:schemeClr val="tx1"/>
                </a:solidFill>
              </a:rPr>
              <a:t> had never left.</a:t>
            </a:r>
            <a:endParaRPr lang="tr-TR" altLang="en-US" sz="1600" b="1" dirty="0">
              <a:solidFill>
                <a:schemeClr val="tx1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012159" y="1864563"/>
            <a:ext cx="2736553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Number</a:t>
            </a:r>
            <a:r>
              <a:rPr lang="tr-TR" altLang="en-US" b="1" dirty="0">
                <a:solidFill>
                  <a:schemeClr val="bg1"/>
                </a:solidFill>
              </a:rPr>
              <a:t>s of Positions:</a:t>
            </a:r>
            <a:endParaRPr lang="en-US" alt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Prof</a:t>
            </a:r>
            <a:r>
              <a:rPr lang="tr-TR" altLang="en-US" b="1" dirty="0">
                <a:solidFill>
                  <a:schemeClr val="bg1"/>
                </a:solidFill>
              </a:rPr>
              <a:t>.</a:t>
            </a:r>
            <a:r>
              <a:rPr lang="en-US" altLang="en-US" b="1" dirty="0">
                <a:solidFill>
                  <a:schemeClr val="bg1"/>
                </a:solidFill>
              </a:rPr>
              <a:t>Dr. : </a:t>
            </a:r>
            <a:r>
              <a:rPr lang="tr-TR" altLang="en-US" b="1" dirty="0">
                <a:solidFill>
                  <a:schemeClr val="bg1"/>
                </a:solidFill>
              </a:rPr>
              <a:t>			</a:t>
            </a:r>
            <a:r>
              <a:rPr lang="en-US" altLang="en-US" b="1" dirty="0">
                <a:solidFill>
                  <a:schemeClr val="bg1"/>
                </a:solidFill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Assoc. </a:t>
            </a:r>
            <a:r>
              <a:rPr lang="tr-TR" altLang="en-US" b="1" dirty="0">
                <a:solidFill>
                  <a:schemeClr val="bg1"/>
                </a:solidFill>
              </a:rPr>
              <a:t>Prof.</a:t>
            </a:r>
            <a:r>
              <a:rPr lang="en-US" altLang="en-US" b="1" dirty="0">
                <a:solidFill>
                  <a:schemeClr val="bg1"/>
                </a:solidFill>
              </a:rPr>
              <a:t>Dr. :</a:t>
            </a:r>
            <a:r>
              <a:rPr lang="tr-TR" altLang="en-US" b="1" dirty="0">
                <a:solidFill>
                  <a:schemeClr val="bg1"/>
                </a:solidFill>
              </a:rPr>
              <a:t>		</a:t>
            </a:r>
            <a:r>
              <a:rPr lang="en-US" altLang="en-US" b="1" dirty="0">
                <a:solidFill>
                  <a:schemeClr val="bg1"/>
                </a:solidFill>
              </a:rPr>
              <a:t> 2</a:t>
            </a:r>
          </a:p>
          <a:p>
            <a:pPr>
              <a:spcBef>
                <a:spcPct val="50000"/>
              </a:spcBef>
            </a:pPr>
            <a:r>
              <a:rPr lang="tr-TR" altLang="en-US" b="1" dirty="0">
                <a:solidFill>
                  <a:schemeClr val="bg1"/>
                </a:solidFill>
              </a:rPr>
              <a:t>Assist. </a:t>
            </a:r>
            <a:r>
              <a:rPr lang="tr-TR" altLang="en-US" b="1" dirty="0" err="1">
                <a:solidFill>
                  <a:schemeClr val="bg1"/>
                </a:solidFill>
              </a:rPr>
              <a:t>Prof.Dr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tr-TR" altLang="en-US" b="1" dirty="0">
                <a:solidFill>
                  <a:schemeClr val="bg1"/>
                </a:solidFill>
              </a:rPr>
              <a:t>		</a:t>
            </a:r>
            <a:r>
              <a:rPr lang="en-US" altLang="en-US" b="1" dirty="0">
                <a:solidFill>
                  <a:schemeClr val="bg1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tr-TR" altLang="en-US" b="1" dirty="0">
                <a:solidFill>
                  <a:schemeClr val="bg1"/>
                </a:solidFill>
              </a:rPr>
              <a:t>Dr. Instructor</a:t>
            </a:r>
            <a:r>
              <a:rPr lang="en-US" altLang="en-US" b="1" dirty="0">
                <a:solidFill>
                  <a:schemeClr val="bg1"/>
                </a:solidFill>
              </a:rPr>
              <a:t> : </a:t>
            </a:r>
            <a:r>
              <a:rPr lang="tr-TR" altLang="en-US" b="1" dirty="0">
                <a:solidFill>
                  <a:schemeClr val="bg1"/>
                </a:solidFill>
              </a:rPr>
              <a:t>		1</a:t>
            </a:r>
            <a:endParaRPr lang="en-US" alt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en-US" b="1" dirty="0">
                <a:solidFill>
                  <a:schemeClr val="bg1"/>
                </a:solidFill>
              </a:rPr>
              <a:t>Instructor</a:t>
            </a:r>
            <a:r>
              <a:rPr lang="en-US" altLang="en-US" b="1" dirty="0">
                <a:solidFill>
                  <a:schemeClr val="bg1"/>
                </a:solidFill>
              </a:rPr>
              <a:t>: </a:t>
            </a:r>
            <a:r>
              <a:rPr lang="tr-TR" altLang="en-US" b="1" dirty="0">
                <a:solidFill>
                  <a:schemeClr val="bg1"/>
                </a:solidFill>
              </a:rPr>
              <a:t>			</a:t>
            </a:r>
            <a:r>
              <a:rPr lang="en-US" altLang="en-US" b="1" dirty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Dr. </a:t>
            </a:r>
            <a:r>
              <a:rPr lang="tr-TR" altLang="en-US" b="1" dirty="0">
                <a:solidFill>
                  <a:schemeClr val="bg1"/>
                </a:solidFill>
              </a:rPr>
              <a:t>Research Assist.</a:t>
            </a:r>
            <a:r>
              <a:rPr lang="en-US" altLang="en-US" b="1" dirty="0">
                <a:solidFill>
                  <a:schemeClr val="bg1"/>
                </a:solidFill>
              </a:rPr>
              <a:t>:</a:t>
            </a:r>
            <a:r>
              <a:rPr lang="tr-TR" altLang="en-US" b="1" dirty="0">
                <a:solidFill>
                  <a:schemeClr val="bg1"/>
                </a:solidFill>
              </a:rPr>
              <a:t>	1</a:t>
            </a:r>
            <a:endParaRPr lang="en-US" alt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Specialist: </a:t>
            </a:r>
            <a:r>
              <a:rPr lang="tr-TR" altLang="en-US" b="1" dirty="0">
                <a:solidFill>
                  <a:schemeClr val="bg1"/>
                </a:solidFill>
              </a:rPr>
              <a:t>			</a:t>
            </a:r>
            <a:r>
              <a:rPr lang="en-US" altLang="en-US" b="1" dirty="0">
                <a:solidFill>
                  <a:schemeClr val="bg1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Res</a:t>
            </a:r>
            <a:r>
              <a:rPr lang="tr-TR" altLang="en-US" b="1" dirty="0">
                <a:solidFill>
                  <a:schemeClr val="bg1"/>
                </a:solidFill>
              </a:rPr>
              <a:t>earch Assist</a:t>
            </a:r>
            <a:r>
              <a:rPr lang="en-US" altLang="en-US" b="1" dirty="0">
                <a:solidFill>
                  <a:schemeClr val="bg1"/>
                </a:solidFill>
              </a:rPr>
              <a:t>. :</a:t>
            </a:r>
            <a:r>
              <a:rPr lang="tr-TR" altLang="en-US" b="1" dirty="0">
                <a:solidFill>
                  <a:schemeClr val="bg1"/>
                </a:solidFill>
              </a:rPr>
              <a:t>	</a:t>
            </a:r>
            <a:r>
              <a:rPr lang="tr-TR" altLang="en-US" b="1" dirty="0">
                <a:solidFill>
                  <a:schemeClr val="bg1"/>
                </a:solidFill>
              </a:rPr>
              <a:t>3</a:t>
            </a:r>
            <a:endParaRPr lang="en-US" altLang="en-US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TOTAL: </a:t>
            </a:r>
            <a:r>
              <a:rPr lang="en-US" altLang="en-US" b="1" dirty="0" smtClean="0">
                <a:solidFill>
                  <a:srgbClr val="C00000"/>
                </a:solidFill>
              </a:rPr>
              <a:t>2</a:t>
            </a:r>
            <a:r>
              <a:rPr lang="tr-TR" altLang="en-US" b="1" dirty="0" smtClean="0">
                <a:solidFill>
                  <a:srgbClr val="C00000"/>
                </a:solidFill>
              </a:rPr>
              <a:t>1</a:t>
            </a:r>
            <a:endParaRPr lang="tr-TR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5004558" cy="291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Undergraduate</a:t>
            </a:r>
            <a:r>
              <a:rPr lang="tr-TR" altLang="en-US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580112" y="1412776"/>
            <a:ext cx="3528392" cy="2997696"/>
          </a:xfrm>
        </p:spPr>
        <p:txBody>
          <a:bodyPr>
            <a:normAutofit fontScale="85000" lnSpcReduction="10000"/>
          </a:bodyPr>
          <a:lstStyle/>
          <a:p>
            <a:pPr marL="400050" lvl="1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1994 </a:t>
            </a:r>
            <a:r>
              <a:rPr lang="tr-TR" altLang="en-US" b="1" dirty="0">
                <a:solidFill>
                  <a:schemeClr val="bg1"/>
                </a:solidFill>
              </a:rPr>
              <a:t>(</a:t>
            </a:r>
            <a:r>
              <a:rPr lang="tr-TR" altLang="en-US" b="1" dirty="0" err="1">
                <a:solidFill>
                  <a:schemeClr val="bg1"/>
                </a:solidFill>
              </a:rPr>
              <a:t>undergraduate</a:t>
            </a:r>
            <a:r>
              <a:rPr lang="tr-TR" altLang="en-US" b="1" dirty="0">
                <a:solidFill>
                  <a:schemeClr val="bg1"/>
                </a:solidFill>
              </a:rPr>
              <a:t>)</a:t>
            </a:r>
            <a:r>
              <a:rPr lang="en-US" altLang="en-US" b="1" dirty="0">
                <a:solidFill>
                  <a:schemeClr val="bg1"/>
                </a:solidFill>
              </a:rPr>
              <a:t> started</a:t>
            </a:r>
          </a:p>
          <a:p>
            <a:pPr marL="400050" lvl="1" indent="0">
              <a:buNone/>
            </a:pPr>
            <a:r>
              <a:rPr lang="tr-TR" altLang="en-US" b="1" dirty="0" err="1">
                <a:solidFill>
                  <a:schemeClr val="bg1"/>
                </a:solidFill>
              </a:rPr>
              <a:t>Secondary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 err="1">
                <a:solidFill>
                  <a:schemeClr val="bg1"/>
                </a:solidFill>
              </a:rPr>
              <a:t>Educ</a:t>
            </a:r>
            <a:r>
              <a:rPr lang="tr-TR" altLang="en-US" b="1" dirty="0">
                <a:solidFill>
                  <a:schemeClr val="bg1"/>
                </a:solidFill>
              </a:rPr>
              <a:t>. s</a:t>
            </a:r>
            <a:r>
              <a:rPr lang="en-US" altLang="en-US" b="1" dirty="0" err="1">
                <a:solidFill>
                  <a:schemeClr val="bg1"/>
                </a:solidFill>
              </a:rPr>
              <a:t>tarted</a:t>
            </a:r>
            <a:r>
              <a:rPr lang="en-US" altLang="en-US" b="1" dirty="0">
                <a:solidFill>
                  <a:schemeClr val="bg1"/>
                </a:solidFill>
              </a:rPr>
              <a:t> in 1995</a:t>
            </a:r>
          </a:p>
          <a:p>
            <a:pPr marL="400050" lvl="1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2010 </a:t>
            </a:r>
            <a:r>
              <a:rPr lang="tr-TR" altLang="en-US" b="1" dirty="0">
                <a:solidFill>
                  <a:schemeClr val="bg1"/>
                </a:solidFill>
              </a:rPr>
              <a:t>SE </a:t>
            </a:r>
            <a:r>
              <a:rPr lang="tr-TR" altLang="en-US" b="1" dirty="0" err="1">
                <a:solidFill>
                  <a:schemeClr val="bg1"/>
                </a:solidFill>
              </a:rPr>
              <a:t>section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>
                <a:solidFill>
                  <a:schemeClr val="bg1"/>
                </a:solidFill>
              </a:rPr>
              <a:t>is </a:t>
            </a:r>
            <a:r>
              <a:rPr lang="tr-TR" altLang="en-US" b="1" dirty="0" err="1">
                <a:solidFill>
                  <a:schemeClr val="bg1"/>
                </a:solidFill>
              </a:rPr>
              <a:t>closed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2014 </a:t>
            </a:r>
            <a:r>
              <a:rPr lang="tr-TR" altLang="en-US" b="1" dirty="0" err="1">
                <a:solidFill>
                  <a:schemeClr val="bg1"/>
                </a:solidFill>
              </a:rPr>
              <a:t>Day</a:t>
            </a:r>
            <a:r>
              <a:rPr lang="tr-TR" altLang="en-US" b="1" dirty="0">
                <a:solidFill>
                  <a:schemeClr val="bg1"/>
                </a:solidFill>
              </a:rPr>
              <a:t> time </a:t>
            </a:r>
            <a:r>
              <a:rPr lang="tr-TR" altLang="en-US" b="1" dirty="0" err="1">
                <a:solidFill>
                  <a:schemeClr val="bg1"/>
                </a:solidFill>
              </a:rPr>
              <a:t>Undergraduate</a:t>
            </a:r>
            <a:r>
              <a:rPr lang="en-US" altLang="en-US" b="1" dirty="0">
                <a:solidFill>
                  <a:schemeClr val="bg1"/>
                </a:solidFill>
              </a:rPr>
              <a:t> is </a:t>
            </a:r>
            <a:r>
              <a:rPr lang="tr-TR" altLang="en-US" b="1" dirty="0" err="1">
                <a:solidFill>
                  <a:schemeClr val="bg1"/>
                </a:solidFill>
              </a:rPr>
              <a:t>closed</a:t>
            </a:r>
            <a:endParaRPr lang="en-US" altLang="en-US" b="1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endParaRPr lang="en-US" altLang="en-US" b="1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As of February 2019 there are 20 active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 err="1">
                <a:solidFill>
                  <a:schemeClr val="bg1"/>
                </a:solidFill>
              </a:rPr>
              <a:t>students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>
                <a:solidFill>
                  <a:schemeClr val="bg1"/>
                </a:solidFill>
              </a:rPr>
              <a:t>(</a:t>
            </a:r>
            <a:r>
              <a:rPr lang="en-US" altLang="en-US" b="1" dirty="0">
                <a:solidFill>
                  <a:schemeClr val="bg1"/>
                </a:solidFill>
              </a:rPr>
              <a:t>60 students in total</a:t>
            </a:r>
            <a:r>
              <a:rPr lang="tr-TR" altLang="en-US" b="1" dirty="0">
                <a:solidFill>
                  <a:schemeClr val="bg1"/>
                </a:solidFill>
              </a:rPr>
              <a:t>)</a:t>
            </a:r>
            <a:r>
              <a:rPr lang="en-US" altLang="en-US" b="1" dirty="0">
                <a:solidFill>
                  <a:schemeClr val="bg1"/>
                </a:solidFill>
              </a:rPr>
              <a:t>.</a:t>
            </a:r>
            <a:endParaRPr lang="tr-TR" alt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1" y="5190180"/>
            <a:ext cx="79928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en-US" b="1" dirty="0" err="1">
                <a:solidFill>
                  <a:schemeClr val="bg1"/>
                </a:solidFill>
              </a:rPr>
              <a:t>EngF+TechF+FEF+Physics</a:t>
            </a:r>
            <a:r>
              <a:rPr lang="tr-TR" altLang="en-US" b="1" dirty="0">
                <a:solidFill>
                  <a:schemeClr val="bg1"/>
                </a:solidFill>
              </a:rPr>
              <a:t> (</a:t>
            </a:r>
            <a:r>
              <a:rPr lang="tr-TR" altLang="en-US" b="1" dirty="0" err="1">
                <a:solidFill>
                  <a:schemeClr val="bg1"/>
                </a:solidFill>
              </a:rPr>
              <a:t>Grad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 err="1">
                <a:solidFill>
                  <a:schemeClr val="bg1"/>
                </a:solidFill>
              </a:rPr>
              <a:t>and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 err="1">
                <a:solidFill>
                  <a:schemeClr val="bg1"/>
                </a:solidFill>
              </a:rPr>
              <a:t>Undergrad</a:t>
            </a:r>
            <a:r>
              <a:rPr lang="tr-TR" altLang="en-US" b="1" dirty="0">
                <a:solidFill>
                  <a:schemeClr val="bg1"/>
                </a:solidFill>
              </a:rPr>
              <a:t>) = 3.305 </a:t>
            </a:r>
            <a:r>
              <a:rPr lang="tr-TR" altLang="en-US" b="1" dirty="0" err="1">
                <a:solidFill>
                  <a:schemeClr val="bg1"/>
                </a:solidFill>
              </a:rPr>
              <a:t>different</a:t>
            </a:r>
            <a:r>
              <a:rPr lang="tr-TR" altLang="en-US" b="1" dirty="0">
                <a:solidFill>
                  <a:schemeClr val="bg1"/>
                </a:solidFill>
              </a:rPr>
              <a:t> </a:t>
            </a:r>
            <a:r>
              <a:rPr lang="tr-TR" altLang="en-US" b="1" dirty="0" err="1">
                <a:solidFill>
                  <a:schemeClr val="bg1"/>
                </a:solidFill>
              </a:rPr>
              <a:t>students</a:t>
            </a:r>
            <a:endParaRPr lang="tr-TR" altLang="en-US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chemeClr val="bg1"/>
                </a:solidFill>
              </a:rPr>
              <a:t>Number of Students / </a:t>
            </a:r>
            <a:r>
              <a:rPr lang="tr-TR" altLang="en-US" b="1" dirty="0" err="1">
                <a:solidFill>
                  <a:schemeClr val="bg1"/>
                </a:solidFill>
              </a:rPr>
              <a:t>Number</a:t>
            </a:r>
            <a:r>
              <a:rPr lang="tr-TR" altLang="en-US" b="1" dirty="0">
                <a:solidFill>
                  <a:schemeClr val="bg1"/>
                </a:solidFill>
              </a:rPr>
              <a:t> of </a:t>
            </a:r>
            <a:r>
              <a:rPr lang="tr-TR" altLang="en-US" b="1" dirty="0" err="1">
                <a:solidFill>
                  <a:schemeClr val="bg1"/>
                </a:solidFill>
              </a:rPr>
              <a:t>Lecturer</a:t>
            </a:r>
            <a:r>
              <a:rPr lang="en-US" altLang="en-US" b="1" dirty="0">
                <a:solidFill>
                  <a:schemeClr val="bg1"/>
                </a:solidFill>
              </a:rPr>
              <a:t>= 3.305 / 16 = 207 students / </a:t>
            </a:r>
            <a:r>
              <a:rPr lang="tr-TR" altLang="en-US" b="1" dirty="0" err="1">
                <a:solidFill>
                  <a:schemeClr val="bg1"/>
                </a:solidFill>
              </a:rPr>
              <a:t>lecturer</a:t>
            </a:r>
            <a:endParaRPr lang="tr-TR" altLang="en-US" b="1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tr-TR" altLang="en-US" sz="1000" b="1" dirty="0">
                <a:solidFill>
                  <a:schemeClr val="bg1"/>
                </a:solidFill>
              </a:rPr>
              <a:t>As of </a:t>
            </a:r>
            <a:r>
              <a:rPr lang="tr-TR" altLang="en-US" sz="1000" b="1" dirty="0" err="1">
                <a:solidFill>
                  <a:schemeClr val="bg1"/>
                </a:solidFill>
              </a:rPr>
              <a:t>March</a:t>
            </a:r>
            <a:r>
              <a:rPr lang="tr-TR" altLang="en-US" sz="1000" b="1" dirty="0">
                <a:solidFill>
                  <a:schemeClr val="bg1"/>
                </a:solidFill>
              </a:rPr>
              <a:t> 2019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1" y="4455366"/>
            <a:ext cx="8435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en-US" sz="2800" b="1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BUT, SERVICE COURSES!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79476"/>
            <a:ext cx="46805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81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391"/>
            <a:ext cx="8229600" cy="929258"/>
          </a:xfrm>
        </p:spPr>
        <p:txBody>
          <a:bodyPr/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Students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tr-TR" altLang="en-US" sz="2000" b="1" dirty="0" err="1">
                <a:solidFill>
                  <a:schemeClr val="accent6">
                    <a:lumMod val="75000"/>
                  </a:schemeClr>
                </a:solidFill>
              </a:rPr>
              <a:t>Grad</a:t>
            </a:r>
            <a:r>
              <a:rPr lang="tr-TR" altLang="en-US" sz="20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58456" y="4518897"/>
            <a:ext cx="7848872" cy="1605524"/>
          </a:xfrm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r>
              <a:rPr lang="tr-TR" altLang="en-US" sz="3200" dirty="0">
                <a:solidFill>
                  <a:schemeClr val="bg1"/>
                </a:solidFill>
              </a:rPr>
              <a:t>1994 </a:t>
            </a:r>
            <a:r>
              <a:rPr lang="tr-TR" altLang="en-US" sz="3200" dirty="0" err="1">
                <a:solidFill>
                  <a:srgbClr val="FFFF00"/>
                </a:solidFill>
              </a:rPr>
              <a:t>M.Sc</a:t>
            </a:r>
            <a:r>
              <a:rPr lang="tr-TR" altLang="en-US" sz="3200" dirty="0">
                <a:solidFill>
                  <a:srgbClr val="FFFF00"/>
                </a:solidFill>
              </a:rPr>
              <a:t>  </a:t>
            </a:r>
            <a:r>
              <a:rPr lang="tr-TR" altLang="en-US" sz="3200" dirty="0" err="1">
                <a:solidFill>
                  <a:schemeClr val="bg1"/>
                </a:solidFill>
              </a:rPr>
              <a:t>started</a:t>
            </a:r>
            <a:endParaRPr lang="tr-TR" altLang="en-US" sz="32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tr-TR" altLang="en-US" sz="3200" dirty="0">
                <a:solidFill>
                  <a:schemeClr val="bg1"/>
                </a:solidFill>
              </a:rPr>
              <a:t>2008 </a:t>
            </a:r>
            <a:r>
              <a:rPr lang="tr-TR" altLang="en-US" sz="3200" dirty="0" err="1">
                <a:solidFill>
                  <a:srgbClr val="FFFF00"/>
                </a:solidFill>
              </a:rPr>
              <a:t>PhD</a:t>
            </a:r>
            <a:r>
              <a:rPr lang="tr-TR" altLang="en-US" sz="3200" dirty="0">
                <a:solidFill>
                  <a:schemeClr val="bg1"/>
                </a:solidFill>
              </a:rPr>
              <a:t> </a:t>
            </a:r>
            <a:r>
              <a:rPr lang="tr-TR" altLang="en-US" sz="3200" dirty="0" err="1">
                <a:solidFill>
                  <a:schemeClr val="bg1"/>
                </a:solidFill>
              </a:rPr>
              <a:t>started</a:t>
            </a:r>
            <a:endParaRPr lang="tr-TR" altLang="en-US" sz="3200" dirty="0">
              <a:solidFill>
                <a:schemeClr val="bg1"/>
              </a:solidFill>
            </a:endParaRPr>
          </a:p>
          <a:p>
            <a:pPr marL="400050" lvl="1" indent="0" algn="ctr">
              <a:buNone/>
            </a:pPr>
            <a:r>
              <a:rPr lang="tr-TR" altLang="en-US" sz="2000" dirty="0">
                <a:solidFill>
                  <a:schemeClr val="bg1"/>
                </a:solidFill>
              </a:rPr>
              <a:t>As of </a:t>
            </a:r>
            <a:r>
              <a:rPr lang="tr-TR" altLang="en-US" sz="2000" dirty="0" err="1">
                <a:solidFill>
                  <a:schemeClr val="bg1"/>
                </a:solidFill>
              </a:rPr>
              <a:t>March</a:t>
            </a:r>
            <a:r>
              <a:rPr lang="tr-TR" altLang="en-US" sz="2000" dirty="0">
                <a:solidFill>
                  <a:schemeClr val="bg1"/>
                </a:solidFill>
              </a:rPr>
              <a:t> 2019 </a:t>
            </a:r>
            <a:r>
              <a:rPr lang="tr-TR" altLang="en-US" sz="2400" b="1" dirty="0">
                <a:solidFill>
                  <a:schemeClr val="bg1"/>
                </a:solidFill>
              </a:rPr>
              <a:t>27</a:t>
            </a:r>
            <a:r>
              <a:rPr lang="tr-TR" altLang="en-US" sz="2000" dirty="0">
                <a:solidFill>
                  <a:schemeClr val="bg1"/>
                </a:solidFill>
              </a:rPr>
              <a:t> </a:t>
            </a:r>
            <a:r>
              <a:rPr lang="tr-TR" altLang="en-US" sz="2000" dirty="0" err="1">
                <a:solidFill>
                  <a:schemeClr val="bg1"/>
                </a:solidFill>
              </a:rPr>
              <a:t>graduate</a:t>
            </a:r>
            <a:r>
              <a:rPr lang="tr-TR" altLang="en-US" sz="2000" dirty="0">
                <a:solidFill>
                  <a:schemeClr val="bg1"/>
                </a:solidFill>
              </a:rPr>
              <a:t> </a:t>
            </a:r>
            <a:r>
              <a:rPr lang="tr-TR" altLang="en-US" sz="2000" dirty="0" err="1">
                <a:solidFill>
                  <a:schemeClr val="bg1"/>
                </a:solidFill>
              </a:rPr>
              <a:t>students</a:t>
            </a:r>
            <a:r>
              <a:rPr lang="tr-TR" alt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5760640" cy="289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444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9258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Weekly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</a:rPr>
              <a:t> Course </a:t>
            </a:r>
            <a:r>
              <a:rPr lang="tr-TR" b="1" dirty="0" err="1">
                <a:solidFill>
                  <a:schemeClr val="accent6">
                    <a:lumMod val="75000"/>
                  </a:schemeClr>
                </a:solidFill>
              </a:rPr>
              <a:t>Loads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17898"/>
            <a:ext cx="806489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hours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</a:t>
            </a:r>
            <a:r>
              <a:rPr lang="tr-T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tr-TR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NE: 186 + SE: 62 = 248 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</a:rPr>
              <a:t>hrs</a:t>
            </a:r>
            <a:r>
              <a:rPr lang="tr-TR" sz="2400" b="1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tr-TR" sz="2400" b="1" dirty="0" err="1">
                <a:solidFill>
                  <a:schemeClr val="accent4">
                    <a:lumMod val="50000"/>
                  </a:schemeClr>
                </a:solidFill>
              </a:rPr>
              <a:t>week</a:t>
            </a:r>
            <a:r>
              <a:rPr lang="tr-TR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r-T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UG+Grad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tr-TR" sz="2400" b="1" dirty="0">
                <a:solidFill>
                  <a:schemeClr val="bg1"/>
                </a:solidFill>
              </a:rPr>
              <a:t>Course </a:t>
            </a:r>
            <a:r>
              <a:rPr lang="tr-TR" sz="2400" b="1" dirty="0" err="1">
                <a:solidFill>
                  <a:schemeClr val="bg1"/>
                </a:solidFill>
              </a:rPr>
              <a:t>hrs</a:t>
            </a:r>
            <a:r>
              <a:rPr lang="tr-TR" sz="2400" b="1" dirty="0">
                <a:solidFill>
                  <a:schemeClr val="bg1"/>
                </a:solidFill>
              </a:rPr>
              <a:t>/</a:t>
            </a:r>
            <a:r>
              <a:rPr lang="tr-TR" sz="2400" b="1" dirty="0" err="1">
                <a:solidFill>
                  <a:schemeClr val="bg1"/>
                </a:solidFill>
              </a:rPr>
              <a:t>week</a:t>
            </a:r>
            <a:r>
              <a:rPr lang="tr-TR" sz="2400" b="1" dirty="0">
                <a:solidFill>
                  <a:schemeClr val="bg1"/>
                </a:solidFill>
              </a:rPr>
              <a:t>/</a:t>
            </a:r>
            <a:r>
              <a:rPr lang="tr-TR" sz="2400" b="1" dirty="0" err="1">
                <a:solidFill>
                  <a:schemeClr val="bg1"/>
                </a:solidFill>
              </a:rPr>
              <a:t>Nbr</a:t>
            </a:r>
            <a:r>
              <a:rPr lang="tr-TR" sz="2400" b="1" dirty="0">
                <a:solidFill>
                  <a:schemeClr val="bg1"/>
                </a:solidFill>
              </a:rPr>
              <a:t>. of </a:t>
            </a:r>
            <a:r>
              <a:rPr lang="tr-TR" sz="2400" b="1" dirty="0" err="1">
                <a:solidFill>
                  <a:schemeClr val="bg1"/>
                </a:solidFill>
              </a:rPr>
              <a:t>Lecturer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NE 186/16 = 12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</a:rPr>
              <a:t>hrs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/(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</a:rPr>
              <a:t>week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</a:rPr>
              <a:t>per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</a:rPr>
              <a:t>lecturer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r>
              <a:rPr lang="tr-TR" sz="2400" b="1" dirty="0">
                <a:solidFill>
                  <a:srgbClr val="FFC000"/>
                </a:solidFill>
              </a:rPr>
              <a:t>  SE 62/13 = 5 (</a:t>
            </a:r>
            <a:r>
              <a:rPr lang="tr-TR" sz="2400" b="1" dirty="0" err="1">
                <a:solidFill>
                  <a:srgbClr val="FFC000"/>
                </a:solidFill>
              </a:rPr>
              <a:t>hrs</a:t>
            </a:r>
            <a:r>
              <a:rPr lang="tr-TR" sz="2400" b="1" dirty="0">
                <a:solidFill>
                  <a:srgbClr val="FFC000"/>
                </a:solidFill>
              </a:rPr>
              <a:t>/</a:t>
            </a:r>
            <a:r>
              <a:rPr lang="tr-TR" sz="2400" b="1" dirty="0" err="1">
                <a:solidFill>
                  <a:srgbClr val="FFC000"/>
                </a:solidFill>
              </a:rPr>
              <a:t>week</a:t>
            </a:r>
            <a:r>
              <a:rPr lang="tr-TR" sz="2400" b="1" dirty="0">
                <a:solidFill>
                  <a:srgbClr val="FFC000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per</a:t>
            </a:r>
            <a:r>
              <a:rPr lang="tr-TR" sz="2400" b="1" dirty="0">
                <a:solidFill>
                  <a:srgbClr val="FFC000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lecturer</a:t>
            </a:r>
            <a:r>
              <a:rPr lang="tr-TR" sz="2400" b="1" dirty="0">
                <a:solidFill>
                  <a:srgbClr val="FFC000"/>
                </a:solidFill>
              </a:rPr>
              <a:t>)</a:t>
            </a:r>
          </a:p>
          <a:p>
            <a:pPr marL="0" indent="0">
              <a:buNone/>
            </a:pPr>
            <a:endParaRPr lang="tr-TR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EngF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TechF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: 74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(NE+SE)</a:t>
            </a:r>
            <a:r>
              <a:rPr lang="tr-TR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[2 RA+2 </a:t>
            </a:r>
            <a:r>
              <a:rPr lang="tr-TR" sz="2400" b="1" dirty="0" err="1">
                <a:solidFill>
                  <a:schemeClr val="accent2">
                    <a:lumMod val="50000"/>
                  </a:schemeClr>
                </a:solidFill>
              </a:rPr>
              <a:t>Specialist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</a:rPr>
              <a:t>] </a:t>
            </a:r>
            <a:r>
              <a:rPr lang="tr-TR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[10 hours </a:t>
            </a:r>
            <a:r>
              <a:rPr lang="tr-T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RA/</a:t>
            </a:r>
            <a:r>
              <a:rPr lang="tr-TR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Specialist</a:t>
            </a:r>
            <a:r>
              <a:rPr lang="tr-T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tr-T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710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37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4440"/>
            <a:ext cx="8229600" cy="864096"/>
          </a:xfrm>
        </p:spPr>
        <p:txBody>
          <a:bodyPr/>
          <a:lstStyle/>
          <a:p>
            <a:pPr algn="ctr"/>
            <a:r>
              <a:rPr lang="tr-TR" altLang="en-US" b="1" dirty="0" err="1">
                <a:solidFill>
                  <a:schemeClr val="accent6">
                    <a:lumMod val="75000"/>
                  </a:schemeClr>
                </a:solidFill>
              </a:rPr>
              <a:t>Student</a:t>
            </a:r>
            <a:r>
              <a:rPr lang="tr-TR" alt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tr-T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LaboratorIes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Autofit/>
          </a:bodyPr>
          <a:lstStyle/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Physics Lab</a:t>
            </a:r>
            <a:r>
              <a:rPr lang="tr-TR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Physics </a:t>
            </a:r>
            <a:r>
              <a:rPr lang="tr-TR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Lab</a:t>
            </a:r>
            <a:r>
              <a:rPr lang="tr-TR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Lab</a:t>
            </a:r>
            <a:r>
              <a:rPr lang="tr-T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Magnetism Lab</a:t>
            </a:r>
            <a:r>
              <a:rPr lang="tr-TR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Lab</a:t>
            </a:r>
            <a:r>
              <a:rPr lang="tr-T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5156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and Nuclear Phys</a:t>
            </a:r>
            <a:r>
              <a:rPr lang="tr-TR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endParaRPr lang="tr-TR" altLang="en-US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1913</TotalTime>
  <Words>889</Words>
  <Application>Microsoft Office PowerPoint</Application>
  <PresentationFormat>Ekran Gösterisi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Dilim</vt:lpstr>
      <vt:lpstr>PAMUKKALE UNIVERSITY  FACULTY OF ARTS AND SCIENCES</vt:lpstr>
      <vt:lpstr>History</vt:lpstr>
      <vt:lpstr>SubdIvIsIons of PhysIcs Dept.</vt:lpstr>
      <vt:lpstr>MIssIon and VIsIon</vt:lpstr>
      <vt:lpstr>AcademIc Staff</vt:lpstr>
      <vt:lpstr>Number of Students (Undergraduate)</vt:lpstr>
      <vt:lpstr>Number of Students (Grad)</vt:lpstr>
      <vt:lpstr>Weekly Course Loads</vt:lpstr>
      <vt:lpstr>Student LaboratorIes</vt:lpstr>
      <vt:lpstr> General PhysIcs-I Lab</vt:lpstr>
      <vt:lpstr>General PhysIcs-II Lab</vt:lpstr>
      <vt:lpstr>Research TopIcs</vt:lpstr>
      <vt:lpstr>Number of PublIshed ArtIcles</vt:lpstr>
      <vt:lpstr>Research LaboratorIes</vt:lpstr>
      <vt:lpstr>Computational Physics Laboratory</vt:lpstr>
      <vt:lpstr>Materials PhysIcs SImulatIon Laboratory</vt:lpstr>
      <vt:lpstr>Single Crystal Sample PreparatIon Laboratory</vt:lpstr>
      <vt:lpstr>SEMICONDUCTOR GROWTH AND CHARACTERIZATION LABORATORY</vt:lpstr>
      <vt:lpstr>LUMINESCENCE (OSL) LABORATORY</vt:lpstr>
      <vt:lpstr>SUPERCONDUCTIVITY MEASUREMENT LABORATORY</vt:lpstr>
      <vt:lpstr>PowerPoint Sunusu</vt:lpstr>
    </vt:vector>
  </TitlesOfParts>
  <Company>centigrades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scelik</dc:creator>
  <cp:lastModifiedBy>Pau</cp:lastModifiedBy>
  <cp:revision>337</cp:revision>
  <dcterms:created xsi:type="dcterms:W3CDTF">2009-06-29T08:57:13Z</dcterms:created>
  <dcterms:modified xsi:type="dcterms:W3CDTF">2019-05-24T08:17:35Z</dcterms:modified>
</cp:coreProperties>
</file>