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7" r:id="rId4"/>
    <p:sldId id="305" r:id="rId5"/>
    <p:sldId id="258" r:id="rId6"/>
    <p:sldId id="292" r:id="rId7"/>
    <p:sldId id="259" r:id="rId8"/>
    <p:sldId id="297" r:id="rId9"/>
    <p:sldId id="296" r:id="rId10"/>
    <p:sldId id="306" r:id="rId11"/>
    <p:sldId id="310" r:id="rId12"/>
    <p:sldId id="311" r:id="rId13"/>
    <p:sldId id="313" r:id="rId14"/>
    <p:sldId id="312" r:id="rId15"/>
    <p:sldId id="308" r:id="rId16"/>
    <p:sldId id="309" r:id="rId17"/>
    <p:sldId id="314" r:id="rId18"/>
    <p:sldId id="298" r:id="rId19"/>
    <p:sldId id="266" r:id="rId20"/>
  </p:sldIdLst>
  <p:sldSz cx="12192000" cy="6858000"/>
  <p:notesSz cx="6834188" cy="99790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1D975A9-CD56-458B-B1C6-BB4E7637820A}" type="datetimeFigureOut">
              <a:rPr lang="tr-TR" smtClean="0"/>
              <a:t>26.02.2019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429261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D975A9-CD56-458B-B1C6-BB4E7637820A}" type="datetimeFigureOut">
              <a:rPr lang="tr-TR" smtClean="0"/>
              <a:t>26.02.2019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194842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D975A9-CD56-458B-B1C6-BB4E7637820A}" type="datetimeFigureOut">
              <a:rPr lang="tr-TR" smtClean="0"/>
              <a:t>26.02.2019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29359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D975A9-CD56-458B-B1C6-BB4E7637820A}" type="datetimeFigureOut">
              <a:rPr lang="tr-TR" smtClean="0"/>
              <a:t>26.02.2019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404582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1D975A9-CD56-458B-B1C6-BB4E7637820A}" type="datetimeFigureOut">
              <a:rPr lang="tr-TR" smtClean="0"/>
              <a:t>26.02.2019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250227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D975A9-CD56-458B-B1C6-BB4E7637820A}" type="datetimeFigureOut">
              <a:rPr lang="tr-TR" smtClean="0"/>
              <a:t>26.02.2019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80783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D975A9-CD56-458B-B1C6-BB4E7637820A}" type="datetimeFigureOut">
              <a:rPr lang="tr-TR" smtClean="0"/>
              <a:t>26.02.2019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42961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1D975A9-CD56-458B-B1C6-BB4E7637820A}" type="datetimeFigureOut">
              <a:rPr lang="tr-TR" smtClean="0"/>
              <a:t>26.02.2019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125717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D975A9-CD56-458B-B1C6-BB4E7637820A}" type="datetimeFigureOut">
              <a:rPr lang="tr-TR" smtClean="0"/>
              <a:t>26.02.2019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158623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1D975A9-CD56-458B-B1C6-BB4E7637820A}" type="datetimeFigureOut">
              <a:rPr lang="tr-TR" smtClean="0"/>
              <a:t>26.02.2019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208470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1D975A9-CD56-458B-B1C6-BB4E7637820A}" type="datetimeFigureOut">
              <a:rPr lang="tr-TR" smtClean="0"/>
              <a:t>26.02.2019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2F550F-C5BA-47FF-B20E-F7AC24C863C5}" type="slidenum">
              <a:rPr lang="tr-TR" smtClean="0"/>
              <a:t>‹#›</a:t>
            </a:fld>
            <a:endParaRPr lang="tr-TR"/>
          </a:p>
        </p:txBody>
      </p:sp>
    </p:spTree>
    <p:extLst>
      <p:ext uri="{BB962C8B-B14F-4D97-AF65-F5344CB8AC3E}">
        <p14:creationId xmlns:p14="http://schemas.microsoft.com/office/powerpoint/2010/main" val="70691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975A9-CD56-458B-B1C6-BB4E7637820A}" type="datetimeFigureOut">
              <a:rPr lang="tr-TR" smtClean="0"/>
              <a:t>26.02.2019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F550F-C5BA-47FF-B20E-F7AC24C863C5}" type="slidenum">
              <a:rPr lang="tr-TR" smtClean="0"/>
              <a:t>‹#›</a:t>
            </a:fld>
            <a:endParaRPr lang="tr-TR"/>
          </a:p>
        </p:txBody>
      </p:sp>
    </p:spTree>
    <p:extLst>
      <p:ext uri="{BB962C8B-B14F-4D97-AF65-F5344CB8AC3E}">
        <p14:creationId xmlns:p14="http://schemas.microsoft.com/office/powerpoint/2010/main" val="40885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4412872"/>
            <a:ext cx="12192000" cy="1285103"/>
          </a:xfrm>
        </p:spPr>
        <p:txBody>
          <a:bodyPr>
            <a:normAutofit fontScale="90000"/>
          </a:bodyPr>
          <a:lstStyle/>
          <a:p>
            <a:r>
              <a:rPr lang="tr-TR" sz="3200" b="1" dirty="0" smtClean="0">
                <a:solidFill>
                  <a:schemeClr val="accent1">
                    <a:lumMod val="50000"/>
                  </a:schemeClr>
                </a:solidFill>
                <a:latin typeface="Times New Roman" panose="02020603050405020304" pitchFamily="18" charset="0"/>
                <a:cs typeface="Times New Roman" panose="02020603050405020304" pitchFamily="18" charset="0"/>
              </a:rPr>
              <a:t/>
            </a:r>
            <a:br>
              <a:rPr lang="tr-TR" sz="3200" b="1" dirty="0" smtClean="0">
                <a:solidFill>
                  <a:schemeClr val="accent1">
                    <a:lumMod val="50000"/>
                  </a:schemeClr>
                </a:solidFill>
                <a:latin typeface="Times New Roman" panose="02020603050405020304" pitchFamily="18" charset="0"/>
                <a:cs typeface="Times New Roman" panose="02020603050405020304" pitchFamily="18" charset="0"/>
              </a:rPr>
            </a:br>
            <a:r>
              <a:rPr lang="tr-TR" sz="3200" b="1" dirty="0" smtClean="0">
                <a:solidFill>
                  <a:schemeClr val="accent1">
                    <a:lumMod val="50000"/>
                  </a:schemeClr>
                </a:solidFill>
                <a:latin typeface="Times New Roman" panose="02020603050405020304" pitchFamily="18" charset="0"/>
                <a:cs typeface="Times New Roman" panose="02020603050405020304" pitchFamily="18" charset="0"/>
              </a:rPr>
              <a:t/>
            </a:r>
            <a:br>
              <a:rPr lang="tr-TR" sz="3200" b="1" dirty="0" smtClean="0">
                <a:solidFill>
                  <a:schemeClr val="accent1">
                    <a:lumMod val="50000"/>
                  </a:schemeClr>
                </a:solidFill>
                <a:latin typeface="Times New Roman" panose="02020603050405020304" pitchFamily="18" charset="0"/>
                <a:cs typeface="Times New Roman" panose="02020603050405020304" pitchFamily="18" charset="0"/>
              </a:rPr>
            </a:br>
            <a:r>
              <a:rPr lang="tr-TR" sz="3200" b="1" dirty="0" smtClean="0">
                <a:solidFill>
                  <a:schemeClr val="accent1">
                    <a:lumMod val="50000"/>
                  </a:schemeClr>
                </a:solidFill>
                <a:latin typeface="Times New Roman" panose="02020603050405020304" pitchFamily="18" charset="0"/>
                <a:cs typeface="Times New Roman" panose="02020603050405020304" pitchFamily="18" charset="0"/>
              </a:rPr>
              <a:t/>
            </a:r>
            <a:br>
              <a:rPr lang="tr-TR" sz="3200" b="1" dirty="0" smtClean="0">
                <a:solidFill>
                  <a:schemeClr val="accent1">
                    <a:lumMod val="50000"/>
                  </a:schemeClr>
                </a:solidFill>
                <a:latin typeface="Times New Roman" panose="02020603050405020304" pitchFamily="18" charset="0"/>
                <a:cs typeface="Times New Roman" panose="02020603050405020304" pitchFamily="18" charset="0"/>
              </a:rPr>
            </a:br>
            <a:r>
              <a:rPr lang="tr-TR" sz="3200" dirty="0" smtClean="0">
                <a:solidFill>
                  <a:schemeClr val="accent1">
                    <a:lumMod val="50000"/>
                  </a:schemeClr>
                </a:solidFill>
                <a:latin typeface="Times New Roman" panose="02020603050405020304" pitchFamily="18" charset="0"/>
                <a:cs typeface="Times New Roman" panose="02020603050405020304" pitchFamily="18" charset="0"/>
              </a:rPr>
              <a:t/>
            </a:r>
            <a:br>
              <a:rPr lang="tr-TR" sz="3200" dirty="0" smtClean="0">
                <a:solidFill>
                  <a:schemeClr val="accent1">
                    <a:lumMod val="50000"/>
                  </a:schemeClr>
                </a:solidFill>
                <a:latin typeface="Times New Roman" panose="02020603050405020304" pitchFamily="18" charset="0"/>
                <a:cs typeface="Times New Roman" panose="02020603050405020304" pitchFamily="18" charset="0"/>
              </a:rPr>
            </a:br>
            <a:r>
              <a:rPr lang="tr-TR" sz="3200" b="1" dirty="0" smtClean="0">
                <a:solidFill>
                  <a:schemeClr val="accent1">
                    <a:lumMod val="50000"/>
                  </a:schemeClr>
                </a:solidFill>
                <a:latin typeface="Times New Roman" panose="02020603050405020304" pitchFamily="18" charset="0"/>
                <a:cs typeface="Times New Roman" panose="02020603050405020304" pitchFamily="18" charset="0"/>
              </a:rPr>
              <a:t/>
            </a:r>
            <a:br>
              <a:rPr lang="tr-TR" sz="3200" b="1" dirty="0" smtClean="0">
                <a:solidFill>
                  <a:schemeClr val="accent1">
                    <a:lumMod val="50000"/>
                  </a:schemeClr>
                </a:solidFill>
                <a:latin typeface="Times New Roman" panose="02020603050405020304" pitchFamily="18" charset="0"/>
                <a:cs typeface="Times New Roman" panose="02020603050405020304" pitchFamily="18" charset="0"/>
              </a:rPr>
            </a:br>
            <a:r>
              <a:rPr lang="tr-TR" sz="27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Müdür Yardımcısı: Dr.Öğr.Ü. Mehmet Altay ATLIHAN</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tr-T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paÃ¼sem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58962"/>
          </a:xfrm>
          <a:prstGeom prst="rect">
            <a:avLst/>
          </a:prstGeom>
          <a:noFill/>
          <a:extLst>
            <a:ext uri="{909E8E84-426E-40DD-AFC4-6F175D3DCCD1}">
              <a14:hiddenFill xmlns:a14="http://schemas.microsoft.com/office/drawing/2010/main">
                <a:solidFill>
                  <a:srgbClr val="FFFFFF"/>
                </a:solidFill>
              </a14:hiddenFill>
            </a:ext>
          </a:extLst>
        </p:spPr>
      </p:pic>
      <p:sp>
        <p:nvSpPr>
          <p:cNvPr id="5" name="Alt Başlık 4"/>
          <p:cNvSpPr>
            <a:spLocks noGrp="1"/>
          </p:cNvSpPr>
          <p:nvPr>
            <p:ph type="subTitle" idx="1"/>
          </p:nvPr>
        </p:nvSpPr>
        <p:spPr>
          <a:xfrm>
            <a:off x="1503404" y="5851885"/>
            <a:ext cx="9144000" cy="927856"/>
          </a:xfrm>
        </p:spPr>
        <p:txBody>
          <a:bodyPr/>
          <a:lstStyle/>
          <a:p>
            <a:r>
              <a:rPr lang="tr-TR" b="1" dirty="0">
                <a:solidFill>
                  <a:schemeClr val="accent1">
                    <a:lumMod val="50000"/>
                  </a:schemeClr>
                </a:solidFill>
                <a:latin typeface="Times New Roman" panose="02020603050405020304" pitchFamily="18" charset="0"/>
                <a:cs typeface="Times New Roman" panose="02020603050405020304" pitchFamily="18" charset="0"/>
              </a:rPr>
              <a:t>Şubat </a:t>
            </a:r>
            <a:r>
              <a:rPr lang="tr-TR" b="1" dirty="0" smtClean="0">
                <a:solidFill>
                  <a:schemeClr val="accent1">
                    <a:lumMod val="50000"/>
                  </a:schemeClr>
                </a:solidFill>
                <a:latin typeface="Times New Roman" panose="02020603050405020304" pitchFamily="18" charset="0"/>
                <a:cs typeface="Times New Roman" panose="02020603050405020304" pitchFamily="18" charset="0"/>
              </a:rPr>
              <a:t>2019</a:t>
            </a:r>
          </a:p>
          <a:p>
            <a:endParaRPr lang="tr-TR" dirty="0">
              <a:solidFill>
                <a:schemeClr val="accent1">
                  <a:lumMod val="50000"/>
                </a:schemeClr>
              </a:solidFill>
              <a:latin typeface="Times New Roman" panose="02020603050405020304" pitchFamily="18" charset="0"/>
              <a:cs typeface="Times New Roman" panose="02020603050405020304" pitchFamily="18" charset="0"/>
            </a:endParaRPr>
          </a:p>
          <a:p>
            <a:endParaRPr lang="tr-TR" dirty="0"/>
          </a:p>
        </p:txBody>
      </p:sp>
      <p:sp>
        <p:nvSpPr>
          <p:cNvPr id="6" name="AutoShape 4" descr="paÃ¼sem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195971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1"/>
          <p:cNvSpPr/>
          <p:nvPr/>
        </p:nvSpPr>
        <p:spPr>
          <a:xfrm>
            <a:off x="3641125" y="1293342"/>
            <a:ext cx="5048905" cy="475323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3"/>
          <p:cNvSpPr txBox="1">
            <a:spLocks noChangeArrowheads="1"/>
          </p:cNvSpPr>
          <p:nvPr/>
        </p:nvSpPr>
        <p:spPr bwMode="auto">
          <a:xfrm>
            <a:off x="120774" y="2669059"/>
            <a:ext cx="3253946" cy="22439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tr-TR" sz="4000" b="1" kern="0" dirty="0" smtClean="0">
                <a:latin typeface="+mj-lt"/>
              </a:rPr>
              <a:t>Girdiler: </a:t>
            </a:r>
          </a:p>
          <a:p>
            <a:pPr marL="0" indent="0" algn="ctr">
              <a:buFontTx/>
              <a:buNone/>
            </a:pPr>
            <a:r>
              <a:rPr lang="tr-TR" sz="2800" kern="0" dirty="0" smtClean="0">
                <a:latin typeface="+mj-lt"/>
              </a:rPr>
              <a:t>Öğrenmeye İstekli   </a:t>
            </a:r>
          </a:p>
          <a:p>
            <a:pPr marL="0" indent="0" algn="ctr">
              <a:buFontTx/>
              <a:buNone/>
            </a:pPr>
            <a:r>
              <a:rPr lang="tr-TR" sz="2800" kern="0" dirty="0">
                <a:latin typeface="+mj-lt"/>
              </a:rPr>
              <a:t> </a:t>
            </a:r>
            <a:r>
              <a:rPr lang="tr-TR" sz="2800" kern="0" dirty="0" smtClean="0">
                <a:latin typeface="+mj-lt"/>
              </a:rPr>
              <a:t>   </a:t>
            </a:r>
            <a:r>
              <a:rPr lang="tr-TR" sz="2800" kern="0" dirty="0" smtClean="0">
                <a:latin typeface="+mj-lt"/>
              </a:rPr>
              <a:t> </a:t>
            </a:r>
            <a:r>
              <a:rPr lang="tr-TR" sz="2800" kern="0" dirty="0" smtClean="0">
                <a:latin typeface="+mj-lt"/>
              </a:rPr>
              <a:t>Bireyler</a:t>
            </a:r>
            <a:r>
              <a:rPr lang="tr-TR" sz="2400" kern="0" dirty="0" smtClean="0">
                <a:latin typeface="+mj-lt"/>
              </a:rPr>
              <a:t>	</a:t>
            </a:r>
            <a:endParaRPr lang="tr-TR" sz="2400" kern="0" dirty="0">
              <a:latin typeface="+mj-lt"/>
            </a:endParaRPr>
          </a:p>
        </p:txBody>
      </p:sp>
      <p:sp>
        <p:nvSpPr>
          <p:cNvPr id="7" name="Rectangle 3"/>
          <p:cNvSpPr txBox="1">
            <a:spLocks noChangeArrowheads="1"/>
          </p:cNvSpPr>
          <p:nvPr/>
        </p:nvSpPr>
        <p:spPr bwMode="auto">
          <a:xfrm>
            <a:off x="3641125" y="1567892"/>
            <a:ext cx="3237646" cy="20351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tr-TR" sz="4000" b="1" kern="0" dirty="0" smtClean="0">
                <a:solidFill>
                  <a:schemeClr val="bg1"/>
                </a:solidFill>
                <a:latin typeface="+mj-lt"/>
              </a:rPr>
              <a:t>Kaynaklar:</a:t>
            </a:r>
          </a:p>
          <a:p>
            <a:pPr marL="0" indent="0" algn="ctr">
              <a:buFontTx/>
              <a:buNone/>
            </a:pPr>
            <a:r>
              <a:rPr lang="tr-TR" sz="2000" b="1" kern="0" dirty="0" smtClean="0">
                <a:solidFill>
                  <a:schemeClr val="bg1"/>
                </a:solidFill>
                <a:latin typeface="+mj-lt"/>
              </a:rPr>
              <a:t> </a:t>
            </a:r>
          </a:p>
          <a:p>
            <a:r>
              <a:rPr lang="tr-TR" sz="2800" kern="0" dirty="0" smtClean="0">
                <a:solidFill>
                  <a:schemeClr val="bg1"/>
                </a:solidFill>
                <a:latin typeface="+mj-lt"/>
              </a:rPr>
              <a:t>Öğretim elemanının  enerjisi </a:t>
            </a:r>
          </a:p>
          <a:p>
            <a:r>
              <a:rPr lang="tr-TR" sz="2800" kern="0" dirty="0">
                <a:solidFill>
                  <a:schemeClr val="bg1"/>
                </a:solidFill>
                <a:latin typeface="+mj-lt"/>
              </a:rPr>
              <a:t>Z</a:t>
            </a:r>
            <a:r>
              <a:rPr lang="tr-TR" sz="2800" kern="0" dirty="0" smtClean="0">
                <a:solidFill>
                  <a:schemeClr val="bg1"/>
                </a:solidFill>
                <a:latin typeface="+mj-lt"/>
              </a:rPr>
              <a:t>aman</a:t>
            </a:r>
          </a:p>
          <a:p>
            <a:r>
              <a:rPr lang="tr-TR" sz="2800" kern="0" dirty="0" smtClean="0">
                <a:solidFill>
                  <a:schemeClr val="bg1"/>
                </a:solidFill>
                <a:latin typeface="+mj-lt"/>
              </a:rPr>
              <a:t>Eğitim-Öğretim Materyalleri </a:t>
            </a:r>
          </a:p>
          <a:p>
            <a:endParaRPr lang="tr-TR" sz="2000" kern="0" dirty="0" smtClean="0">
              <a:solidFill>
                <a:schemeClr val="accent2"/>
              </a:solidFill>
              <a:latin typeface="+mj-lt"/>
            </a:endParaRPr>
          </a:p>
        </p:txBody>
      </p:sp>
      <p:sp>
        <p:nvSpPr>
          <p:cNvPr id="8" name="Rectangle 3"/>
          <p:cNvSpPr txBox="1">
            <a:spLocks noChangeArrowheads="1"/>
          </p:cNvSpPr>
          <p:nvPr/>
        </p:nvSpPr>
        <p:spPr bwMode="auto">
          <a:xfrm>
            <a:off x="8860374" y="2669059"/>
            <a:ext cx="3002286" cy="21185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tr-TR" sz="4000" b="1" kern="0" dirty="0">
                <a:latin typeface="+mj-lt"/>
              </a:rPr>
              <a:t>Çıktılar: </a:t>
            </a:r>
          </a:p>
          <a:p>
            <a:pPr marL="0" indent="0" algn="ctr">
              <a:buFontTx/>
              <a:buNone/>
            </a:pPr>
            <a:r>
              <a:rPr lang="tr-TR" sz="2800" kern="0" dirty="0" smtClean="0">
                <a:latin typeface="+mj-lt"/>
              </a:rPr>
              <a:t> </a:t>
            </a:r>
            <a:r>
              <a:rPr lang="tr-TR" sz="2800" kern="0" dirty="0" smtClean="0">
                <a:latin typeface="+mj-lt"/>
              </a:rPr>
              <a:t>Öğrenmiş </a:t>
            </a:r>
            <a:r>
              <a:rPr lang="tr-TR" sz="2800" kern="0" dirty="0" smtClean="0">
                <a:latin typeface="+mj-lt"/>
              </a:rPr>
              <a:t> </a:t>
            </a:r>
          </a:p>
          <a:p>
            <a:pPr marL="0" indent="0" algn="ctr">
              <a:buFontTx/>
              <a:buNone/>
            </a:pPr>
            <a:r>
              <a:rPr lang="tr-TR" sz="2800" kern="0" dirty="0" smtClean="0">
                <a:latin typeface="+mj-lt"/>
              </a:rPr>
              <a:t>     Bireyler</a:t>
            </a:r>
            <a:r>
              <a:rPr lang="tr-TR" sz="2000" kern="0" dirty="0" smtClean="0">
                <a:solidFill>
                  <a:schemeClr val="accent2"/>
                </a:solidFill>
                <a:latin typeface="+mj-lt"/>
              </a:rPr>
              <a:t>	</a:t>
            </a:r>
            <a:endParaRPr lang="tr-TR" sz="2000" kern="0" dirty="0">
              <a:solidFill>
                <a:schemeClr val="accent2"/>
              </a:solidFill>
              <a:latin typeface="+mj-lt"/>
            </a:endParaRPr>
          </a:p>
        </p:txBody>
      </p:sp>
    </p:spTree>
    <p:extLst>
      <p:ext uri="{BB962C8B-B14F-4D97-AF65-F5344CB8AC3E}">
        <p14:creationId xmlns:p14="http://schemas.microsoft.com/office/powerpoint/2010/main" val="67397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636955302"/>
              </p:ext>
            </p:extLst>
          </p:nvPr>
        </p:nvGraphicFramePr>
        <p:xfrm>
          <a:off x="516238" y="464292"/>
          <a:ext cx="11123827" cy="5862320"/>
        </p:xfrm>
        <a:graphic>
          <a:graphicData uri="http://schemas.openxmlformats.org/drawingml/2006/table">
            <a:tbl>
              <a:tblPr firstRow="1" bandRow="1">
                <a:tableStyleId>{5C22544A-7EE6-4342-B048-85BDC9FD1C3A}</a:tableStyleId>
              </a:tblPr>
              <a:tblGrid>
                <a:gridCol w="3388497"/>
                <a:gridCol w="7735330"/>
              </a:tblGrid>
              <a:tr h="370840">
                <a:tc>
                  <a:txBody>
                    <a:bodyPr/>
                    <a:lstStyle/>
                    <a:p>
                      <a:r>
                        <a:rPr lang="tr-TR" dirty="0" smtClean="0"/>
                        <a:t>Kurs Adı</a:t>
                      </a:r>
                      <a:endParaRPr lang="tr-TR" dirty="0"/>
                    </a:p>
                  </a:txBody>
                  <a:tcPr/>
                </a:tc>
                <a:tc>
                  <a:txBody>
                    <a:bodyPr/>
                    <a:lstStyle/>
                    <a:p>
                      <a:r>
                        <a:rPr lang="tr-TR" dirty="0" smtClean="0"/>
                        <a:t>Kurs Amacı</a:t>
                      </a:r>
                      <a:endParaRPr lang="tr-TR" dirty="0"/>
                    </a:p>
                  </a:txBody>
                  <a:tcPr/>
                </a:tc>
              </a:tr>
              <a:tr h="370840">
                <a:tc>
                  <a:txBody>
                    <a:bodyPr/>
                    <a:lstStyle/>
                    <a:p>
                      <a:r>
                        <a:rPr lang="tr-TR" dirty="0" smtClean="0"/>
                        <a:t>Uzlaştırma Eğitimi</a:t>
                      </a:r>
                      <a:endParaRPr lang="tr-TR" dirty="0"/>
                    </a:p>
                  </a:txBody>
                  <a:tcPr/>
                </a:tc>
                <a:tc>
                  <a:txBody>
                    <a:bodyPr/>
                    <a:lstStyle/>
                    <a:p>
                      <a:r>
                        <a:rPr lang="tr-TR" dirty="0" smtClean="0"/>
                        <a:t>Adalet Bakanlığı Tarafından</a:t>
                      </a:r>
                      <a:r>
                        <a:rPr lang="tr-TR" baseline="0" dirty="0" smtClean="0"/>
                        <a:t> Yapılacak Olan «</a:t>
                      </a:r>
                      <a:r>
                        <a:rPr lang="tr-TR" baseline="0" dirty="0" err="1" smtClean="0"/>
                        <a:t>Uzlaştırmacı</a:t>
                      </a:r>
                      <a:r>
                        <a:rPr lang="tr-TR" baseline="0" dirty="0" smtClean="0"/>
                        <a:t> Sınavı» için katılım belgesi vermek</a:t>
                      </a:r>
                      <a:endParaRPr lang="tr-TR" dirty="0"/>
                    </a:p>
                  </a:txBody>
                  <a:tcPr/>
                </a:tc>
              </a:tr>
              <a:tr h="370840">
                <a:tc>
                  <a:txBody>
                    <a:bodyPr/>
                    <a:lstStyle/>
                    <a:p>
                      <a:r>
                        <a:rPr lang="tr-TR" dirty="0" smtClean="0"/>
                        <a:t>Grafik</a:t>
                      </a:r>
                      <a:r>
                        <a:rPr lang="tr-TR" baseline="0" dirty="0" smtClean="0"/>
                        <a:t> Tasarım </a:t>
                      </a:r>
                      <a:endParaRPr lang="tr-TR" dirty="0"/>
                    </a:p>
                  </a:txBody>
                  <a:tcPr/>
                </a:tc>
                <a:tc>
                  <a:txBody>
                    <a:bodyPr/>
                    <a:lstStyle/>
                    <a:p>
                      <a:r>
                        <a:rPr lang="tr-TR" dirty="0" smtClean="0"/>
                        <a:t>Orta</a:t>
                      </a:r>
                      <a:r>
                        <a:rPr lang="tr-TR" baseline="0" dirty="0" smtClean="0"/>
                        <a:t> seviyede matbaa ve reklam ajanslarının tasarım isteklerini karşılayabilme</a:t>
                      </a:r>
                      <a:endParaRPr lang="tr-TR" dirty="0"/>
                    </a:p>
                  </a:txBody>
                  <a:tcPr/>
                </a:tc>
              </a:tr>
              <a:tr h="370840">
                <a:tc>
                  <a:txBody>
                    <a:bodyPr/>
                    <a:lstStyle/>
                    <a:p>
                      <a:r>
                        <a:rPr lang="tr-TR" dirty="0" smtClean="0"/>
                        <a:t>Temel</a:t>
                      </a:r>
                      <a:r>
                        <a:rPr lang="tr-TR" baseline="0" dirty="0" smtClean="0"/>
                        <a:t> </a:t>
                      </a:r>
                      <a:r>
                        <a:rPr lang="tr-TR" dirty="0" smtClean="0"/>
                        <a:t>Bilirkişilik</a:t>
                      </a:r>
                      <a:endParaRPr lang="tr-TR" dirty="0"/>
                    </a:p>
                  </a:txBody>
                  <a:tcPr/>
                </a:tc>
                <a:tc>
                  <a:txBody>
                    <a:bodyPr/>
                    <a:lstStyle/>
                    <a:p>
                      <a:r>
                        <a:rPr lang="tr-TR" sz="1800" b="0" i="0" kern="1200" dirty="0" smtClean="0">
                          <a:solidFill>
                            <a:schemeClr val="dk1"/>
                          </a:solidFill>
                          <a:effectLst/>
                          <a:latin typeface="+mn-lt"/>
                          <a:ea typeface="+mn-ea"/>
                          <a:cs typeface="+mn-cs"/>
                        </a:rPr>
                        <a:t>6754 sayılı Bilirkişilik Kanunu kapsamında, "Bilirkişilik Yönetmeliği" 03/08/2017 tarihinde Resmi </a:t>
                      </a:r>
                      <a:r>
                        <a:rPr lang="tr-TR" sz="1800" b="0" i="0" kern="1200" dirty="0" err="1" smtClean="0">
                          <a:solidFill>
                            <a:schemeClr val="dk1"/>
                          </a:solidFill>
                          <a:effectLst/>
                          <a:latin typeface="+mn-lt"/>
                          <a:ea typeface="+mn-ea"/>
                          <a:cs typeface="+mn-cs"/>
                        </a:rPr>
                        <a:t>Gazete'de</a:t>
                      </a:r>
                      <a:r>
                        <a:rPr lang="tr-TR" sz="1800" b="0" i="0" kern="1200" dirty="0" smtClean="0">
                          <a:solidFill>
                            <a:schemeClr val="dk1"/>
                          </a:solidFill>
                          <a:effectLst/>
                          <a:latin typeface="+mn-lt"/>
                          <a:ea typeface="+mn-ea"/>
                          <a:cs typeface="+mn-cs"/>
                        </a:rPr>
                        <a:t> yayınlanmış ve yürürlüğe girmiştir. Yönetmeliğe göre; adli ve idari yargı alanında yürütülen </a:t>
                      </a:r>
                      <a:r>
                        <a:rPr lang="tr-TR" sz="1800" b="1" i="0" kern="1200" dirty="0" smtClean="0">
                          <a:solidFill>
                            <a:schemeClr val="dk1"/>
                          </a:solidFill>
                          <a:effectLst/>
                          <a:latin typeface="+mn-lt"/>
                          <a:ea typeface="+mn-ea"/>
                          <a:cs typeface="+mn-cs"/>
                        </a:rPr>
                        <a:t>her türlü bilirkişilik</a:t>
                      </a:r>
                      <a:r>
                        <a:rPr lang="tr-TR" sz="1800" b="0" i="0" kern="1200" dirty="0" smtClean="0">
                          <a:solidFill>
                            <a:schemeClr val="dk1"/>
                          </a:solidFill>
                          <a:effectLst/>
                          <a:latin typeface="+mn-lt"/>
                          <a:ea typeface="+mn-ea"/>
                          <a:cs typeface="+mn-cs"/>
                        </a:rPr>
                        <a:t> faaliyetinin yapılabilmesi için, bilirkişilik yapacak kişilerin “</a:t>
                      </a:r>
                      <a:r>
                        <a:rPr lang="tr-TR" sz="1800" b="1" i="0" kern="1200" dirty="0" smtClean="0">
                          <a:solidFill>
                            <a:schemeClr val="dk1"/>
                          </a:solidFill>
                          <a:effectLst/>
                          <a:latin typeface="+mn-lt"/>
                          <a:ea typeface="+mn-ea"/>
                          <a:cs typeface="+mn-cs"/>
                        </a:rPr>
                        <a:t>BİLİRKİŞİLİK TEMEL EĞİTİMİ</a:t>
                      </a:r>
                      <a:r>
                        <a:rPr lang="tr-TR" sz="1800" b="0" i="0" kern="1200" dirty="0" smtClean="0">
                          <a:solidFill>
                            <a:schemeClr val="dk1"/>
                          </a:solidFill>
                          <a:effectLst/>
                          <a:latin typeface="+mn-lt"/>
                          <a:ea typeface="+mn-ea"/>
                          <a:cs typeface="+mn-cs"/>
                        </a:rPr>
                        <a:t>” almaları ve sertifika sahibi olmaları zorunluluğu getirilmiştir. </a:t>
                      </a:r>
                      <a:r>
                        <a:rPr lang="tr-TR" sz="1800" b="0" i="0" kern="1200" baseline="0" dirty="0" smtClean="0">
                          <a:solidFill>
                            <a:schemeClr val="dk1"/>
                          </a:solidFill>
                          <a:effectLst/>
                          <a:latin typeface="+mn-lt"/>
                          <a:ea typeface="+mn-ea"/>
                          <a:cs typeface="+mn-cs"/>
                        </a:rPr>
                        <a:t>Bu amaçla Bilirkişilik Temel Eğitimi verilir.</a:t>
                      </a:r>
                      <a:r>
                        <a:rPr lang="tr-TR" dirty="0" smtClean="0"/>
                        <a:t/>
                      </a:r>
                      <a:br>
                        <a:rPr lang="tr-TR" dirty="0" smtClean="0"/>
                      </a:br>
                      <a:endParaRPr lang="tr-TR" dirty="0"/>
                    </a:p>
                  </a:txBody>
                  <a:tcPr/>
                </a:tc>
              </a:tr>
              <a:tr h="370840">
                <a:tc>
                  <a:txBody>
                    <a:bodyPr/>
                    <a:lstStyle/>
                    <a:p>
                      <a:r>
                        <a:rPr lang="tr-TR" dirty="0" smtClean="0"/>
                        <a:t>ALES</a:t>
                      </a:r>
                      <a:r>
                        <a:rPr lang="tr-TR" baseline="0" dirty="0" smtClean="0"/>
                        <a:t> </a:t>
                      </a:r>
                      <a:endParaRPr lang="tr-TR" dirty="0"/>
                    </a:p>
                  </a:txBody>
                  <a:tcPr/>
                </a:tc>
                <a:tc>
                  <a:txBody>
                    <a:bodyPr/>
                    <a:lstStyle/>
                    <a:p>
                      <a:r>
                        <a:rPr lang="tr-TR" sz="1800" b="0" i="0" kern="1200" dirty="0" smtClean="0">
                          <a:solidFill>
                            <a:schemeClr val="dk1"/>
                          </a:solidFill>
                          <a:effectLst/>
                          <a:latin typeface="+mn-lt"/>
                          <a:ea typeface="+mn-ea"/>
                          <a:cs typeface="+mn-cs"/>
                        </a:rPr>
                        <a:t>ALES (Akademik Personel ve Lisansüstü Eğitimi Giriş Sınavı), yükseköğretim kurumlarındaki kadrolara girişte ve lisansüstü eğitim başvurularında kullanılacak olan puanı almak için</a:t>
                      </a:r>
                      <a:r>
                        <a:rPr lang="tr-TR" sz="1800" b="0" i="0" kern="1200" baseline="0" dirty="0" smtClean="0">
                          <a:solidFill>
                            <a:schemeClr val="dk1"/>
                          </a:solidFill>
                          <a:effectLst/>
                          <a:latin typeface="+mn-lt"/>
                          <a:ea typeface="+mn-ea"/>
                          <a:cs typeface="+mn-cs"/>
                        </a:rPr>
                        <a:t> sınava hazırlanma amaçlanmıştır.</a:t>
                      </a:r>
                      <a:endParaRPr lang="tr-TR" dirty="0"/>
                    </a:p>
                  </a:txBody>
                  <a:tcPr/>
                </a:tc>
              </a:tr>
              <a:tr h="370840">
                <a:tc>
                  <a:txBody>
                    <a:bodyPr/>
                    <a:lstStyle/>
                    <a:p>
                      <a:r>
                        <a:rPr lang="tr-TR" dirty="0" smtClean="0"/>
                        <a:t>Aile Danışmanlığı </a:t>
                      </a:r>
                      <a:endParaRPr lang="tr-TR" dirty="0"/>
                    </a:p>
                  </a:txBody>
                  <a:tcPr/>
                </a:tc>
                <a:tc>
                  <a:txBody>
                    <a:bodyPr/>
                    <a:lstStyle/>
                    <a:p>
                      <a:r>
                        <a:rPr lang="tr-TR" sz="1800" b="0" i="0" kern="1200" dirty="0" smtClean="0">
                          <a:solidFill>
                            <a:schemeClr val="dk1"/>
                          </a:solidFill>
                          <a:effectLst/>
                          <a:latin typeface="+mn-lt"/>
                          <a:ea typeface="+mn-ea"/>
                          <a:cs typeface="+mn-cs"/>
                        </a:rPr>
                        <a:t>Bu kurs sonunda başarı sertifikası</a:t>
                      </a:r>
                      <a:r>
                        <a:rPr lang="tr-TR" sz="1800" b="0" i="0" kern="1200" baseline="0" dirty="0" smtClean="0">
                          <a:solidFill>
                            <a:schemeClr val="dk1"/>
                          </a:solidFill>
                          <a:effectLst/>
                          <a:latin typeface="+mn-lt"/>
                          <a:ea typeface="+mn-ea"/>
                          <a:cs typeface="+mn-cs"/>
                        </a:rPr>
                        <a:t> alabilenler</a:t>
                      </a:r>
                      <a:r>
                        <a:rPr lang="tr-TR" sz="1800" b="0" i="0" kern="1200" dirty="0" smtClean="0">
                          <a:solidFill>
                            <a:schemeClr val="dk1"/>
                          </a:solidFill>
                          <a:effectLst/>
                          <a:latin typeface="+mn-lt"/>
                          <a:ea typeface="+mn-ea"/>
                          <a:cs typeface="+mn-cs"/>
                        </a:rPr>
                        <a:t> Türkiye'nin herhangi bir yerinde Aile Danışmanlığı Merkezi açma yetkisine sahip olacaklardır.</a:t>
                      </a:r>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Aile</a:t>
                      </a:r>
                      <a:r>
                        <a:rPr lang="tr-TR" baseline="0" dirty="0" smtClean="0"/>
                        <a:t> Eğitim Programı</a:t>
                      </a:r>
                      <a:endParaRPr lang="tr-TR" dirty="0" smtClean="0"/>
                    </a:p>
                    <a:p>
                      <a:endParaRPr lang="tr-TR" dirty="0"/>
                    </a:p>
                  </a:txBody>
                  <a:tcPr/>
                </a:tc>
                <a:tc>
                  <a:txBody>
                    <a:bodyPr/>
                    <a:lstStyle/>
                    <a:p>
                      <a:r>
                        <a:rPr lang="tr-TR" dirty="0" smtClean="0"/>
                        <a:t>Ebeveynlere</a:t>
                      </a:r>
                      <a:r>
                        <a:rPr lang="tr-TR" baseline="0" dirty="0" smtClean="0"/>
                        <a:t> sigara, uyuşturucu, alkol vb. zararlı alışkanlıklardan kurtulma yöntemlerini ve çocukların doğru yetiştirilmesini öğretmeyi amaçlayan bir programdır.</a:t>
                      </a:r>
                      <a:endParaRPr lang="tr-TR" dirty="0"/>
                    </a:p>
                  </a:txBody>
                  <a:tcPr/>
                </a:tc>
              </a:tr>
            </a:tbl>
          </a:graphicData>
        </a:graphic>
      </p:graphicFrame>
    </p:spTree>
    <p:extLst>
      <p:ext uri="{BB962C8B-B14F-4D97-AF65-F5344CB8AC3E}">
        <p14:creationId xmlns:p14="http://schemas.microsoft.com/office/powerpoint/2010/main" val="3583233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859960300"/>
              </p:ext>
            </p:extLst>
          </p:nvPr>
        </p:nvGraphicFramePr>
        <p:xfrm>
          <a:off x="516238" y="464292"/>
          <a:ext cx="11123827" cy="5765800"/>
        </p:xfrm>
        <a:graphic>
          <a:graphicData uri="http://schemas.openxmlformats.org/drawingml/2006/table">
            <a:tbl>
              <a:tblPr firstRow="1" bandRow="1">
                <a:tableStyleId>{5C22544A-7EE6-4342-B048-85BDC9FD1C3A}</a:tableStyleId>
              </a:tblPr>
              <a:tblGrid>
                <a:gridCol w="3009557"/>
                <a:gridCol w="8114270"/>
              </a:tblGrid>
              <a:tr h="370840">
                <a:tc>
                  <a:txBody>
                    <a:bodyPr/>
                    <a:lstStyle/>
                    <a:p>
                      <a:r>
                        <a:rPr lang="tr-TR" dirty="0" smtClean="0"/>
                        <a:t>Kurs Adı</a:t>
                      </a:r>
                      <a:endParaRPr lang="tr-TR" dirty="0"/>
                    </a:p>
                  </a:txBody>
                  <a:tcPr/>
                </a:tc>
                <a:tc>
                  <a:txBody>
                    <a:bodyPr/>
                    <a:lstStyle/>
                    <a:p>
                      <a:r>
                        <a:rPr lang="tr-TR" dirty="0" smtClean="0"/>
                        <a:t>Kurs Amacı</a:t>
                      </a:r>
                      <a:endParaRPr lang="tr-TR" dirty="0"/>
                    </a:p>
                  </a:txBody>
                  <a:tcPr/>
                </a:tc>
              </a:tr>
              <a:tr h="370840">
                <a:tc>
                  <a:txBody>
                    <a:bodyPr/>
                    <a:lstStyle/>
                    <a:p>
                      <a:r>
                        <a:rPr lang="tr-TR" dirty="0" smtClean="0"/>
                        <a:t>C sınıfı İSG Eğitimleri</a:t>
                      </a:r>
                      <a:endParaRPr lang="tr-TR" dirty="0"/>
                    </a:p>
                  </a:txBody>
                  <a:tcPr/>
                </a:tc>
                <a:tc>
                  <a:txBody>
                    <a:bodyPr/>
                    <a:lstStyle/>
                    <a:p>
                      <a:r>
                        <a:rPr lang="tr-TR" sz="1800" b="0" i="0" kern="1200" dirty="0" smtClean="0">
                          <a:solidFill>
                            <a:schemeClr val="dk1"/>
                          </a:solidFill>
                          <a:effectLst/>
                          <a:latin typeface="+mn-lt"/>
                          <a:ea typeface="+mn-ea"/>
                          <a:cs typeface="+mn-cs"/>
                        </a:rPr>
                        <a:t>27 Kasım 2010 tarihli ve 27768 sayılı Resmi </a:t>
                      </a:r>
                      <a:r>
                        <a:rPr lang="tr-TR" sz="1800" b="0" i="0" kern="1200" dirty="0" err="1" smtClean="0">
                          <a:solidFill>
                            <a:schemeClr val="dk1"/>
                          </a:solidFill>
                          <a:effectLst/>
                          <a:latin typeface="+mn-lt"/>
                          <a:ea typeface="+mn-ea"/>
                          <a:cs typeface="+mn-cs"/>
                        </a:rPr>
                        <a:t>Gazete'de</a:t>
                      </a:r>
                      <a:r>
                        <a:rPr lang="tr-TR" sz="1800" b="0" i="0" kern="1200" dirty="0" smtClean="0">
                          <a:solidFill>
                            <a:schemeClr val="dk1"/>
                          </a:solidFill>
                          <a:effectLst/>
                          <a:latin typeface="+mn-lt"/>
                          <a:ea typeface="+mn-ea"/>
                          <a:cs typeface="+mn-cs"/>
                        </a:rPr>
                        <a:t> yayımlanarak yürürlüğe giren İş Güvenliği Uzmanlarının Görev, Yetki, Sorumluluk ve Eğitimleri Hakkında Yönetmelik gereğince, C sınıfı İş Güvenliği Uzmanlığı sınavına katılacak olan adayları konuyla ilgili bilgilendirerek sınava  hazırlamaktır.</a:t>
                      </a:r>
                    </a:p>
                    <a:p>
                      <a:r>
                        <a:rPr lang="tr-TR" sz="1800" b="0" i="0" kern="1200" dirty="0" smtClean="0">
                          <a:solidFill>
                            <a:schemeClr val="dk1"/>
                          </a:solidFill>
                          <a:effectLst/>
                          <a:latin typeface="+mn-lt"/>
                          <a:ea typeface="+mn-ea"/>
                          <a:cs typeface="+mn-cs"/>
                        </a:rPr>
                        <a:t> </a:t>
                      </a:r>
                    </a:p>
                    <a:p>
                      <a:endParaRPr lang="tr-TR" dirty="0"/>
                    </a:p>
                  </a:txBody>
                  <a:tcPr/>
                </a:tc>
              </a:tr>
              <a:tr h="370840">
                <a:tc>
                  <a:txBody>
                    <a:bodyPr/>
                    <a:lstStyle/>
                    <a:p>
                      <a:r>
                        <a:rPr lang="tr-TR" dirty="0" smtClean="0"/>
                        <a:t>Diğer</a:t>
                      </a:r>
                      <a:r>
                        <a:rPr lang="tr-TR" baseline="0" dirty="0" smtClean="0"/>
                        <a:t> Sağlık Personeli İSG</a:t>
                      </a:r>
                      <a:endParaRPr lang="tr-TR" dirty="0"/>
                    </a:p>
                  </a:txBody>
                  <a:tcPr/>
                </a:tc>
                <a:tc>
                  <a:txBody>
                    <a:bodyPr/>
                    <a:lstStyle/>
                    <a:p>
                      <a:r>
                        <a:rPr lang="tr-TR" sz="1800" b="0" i="0" kern="1200" dirty="0" smtClean="0">
                          <a:solidFill>
                            <a:schemeClr val="dk1"/>
                          </a:solidFill>
                          <a:effectLst/>
                          <a:latin typeface="+mn-lt"/>
                          <a:ea typeface="+mn-ea"/>
                          <a:cs typeface="+mn-cs"/>
                        </a:rPr>
                        <a:t>Diğer sağlık personeli:  20/6/2012 tarihli ve 6331 sayılı İş Sağlığı ve Güvenliği Kanunu kapsamında yer alan İş sağlığı ve güvenliği hizmetlerinde görevlendirilmek üzere Bakanlıkça belgelendirilmiş hemşire, sağlık memuru, acil tıp teknisyeni ve çevre sağlığı teknisyeni diplomasına sahip olan kişiler için diğer sağlık personeli sınavına katılacak olan adayları konuyla ilgili bilgilendirerek sınava  hazırlamaktır.</a:t>
                      </a:r>
                      <a:endParaRPr lang="tr-TR" dirty="0"/>
                    </a:p>
                  </a:txBody>
                  <a:tcPr/>
                </a:tc>
              </a:tr>
              <a:tr h="370840">
                <a:tc>
                  <a:txBody>
                    <a:bodyPr/>
                    <a:lstStyle/>
                    <a:p>
                      <a:r>
                        <a:rPr lang="tr-TR" dirty="0" smtClean="0"/>
                        <a:t>Solidworks</a:t>
                      </a:r>
                      <a:endParaRPr lang="tr-TR" dirty="0"/>
                    </a:p>
                  </a:txBody>
                  <a:tcPr/>
                </a:tc>
                <a:tc>
                  <a:txBody>
                    <a:bodyPr/>
                    <a:lstStyle/>
                    <a:p>
                      <a:r>
                        <a:rPr lang="tr-TR" dirty="0" smtClean="0"/>
                        <a:t>Başlangıç seviyesi ve ileri düzey solidworks eğitimi vermek bununla ilgili çizim ve tasarım teknikleri becerisini kazandırmak amaçlanır.</a:t>
                      </a:r>
                      <a:endParaRPr lang="tr-TR" dirty="0"/>
                    </a:p>
                  </a:txBody>
                  <a:tcPr/>
                </a:tc>
              </a:tr>
              <a:tr h="370840">
                <a:tc>
                  <a:txBody>
                    <a:bodyPr/>
                    <a:lstStyle/>
                    <a:p>
                      <a:r>
                        <a:rPr lang="tr-TR" dirty="0" smtClean="0"/>
                        <a:t>Grafik</a:t>
                      </a:r>
                      <a:r>
                        <a:rPr lang="tr-TR" baseline="0" dirty="0" smtClean="0"/>
                        <a:t> Tasarım</a:t>
                      </a:r>
                      <a:endParaRPr lang="tr-TR" dirty="0"/>
                    </a:p>
                  </a:txBody>
                  <a:tcPr/>
                </a:tc>
                <a:tc>
                  <a:txBody>
                    <a:bodyPr/>
                    <a:lstStyle/>
                    <a:p>
                      <a:r>
                        <a:rPr lang="tr-TR" dirty="0" smtClean="0"/>
                        <a:t>Desen</a:t>
                      </a:r>
                      <a:r>
                        <a:rPr lang="tr-TR" baseline="0" dirty="0" smtClean="0"/>
                        <a:t> nedir nasıl yapılır, Grafik tasarımın uygulama alanları ve çizim programları          (photoshop, corel draw) becerilerini kazandırmak amaçlanmıştır.</a:t>
                      </a:r>
                      <a:endParaRPr lang="tr-TR" dirty="0"/>
                    </a:p>
                  </a:txBody>
                  <a:tcPr/>
                </a:tc>
              </a:tr>
              <a:tr h="370840">
                <a:tc>
                  <a:txBody>
                    <a:bodyPr/>
                    <a:lstStyle/>
                    <a:p>
                      <a:r>
                        <a:rPr lang="tr-TR" dirty="0" smtClean="0"/>
                        <a:t>Çalışma</a:t>
                      </a:r>
                      <a:r>
                        <a:rPr lang="tr-TR" baseline="0" dirty="0" smtClean="0"/>
                        <a:t> İlişkileri ve İnsan Kaynakları Yönetim Uzm.</a:t>
                      </a:r>
                      <a:endParaRPr lang="tr-TR" dirty="0"/>
                    </a:p>
                  </a:txBody>
                  <a:tcPr/>
                </a:tc>
                <a:tc>
                  <a:txBody>
                    <a:bodyPr/>
                    <a:lstStyle/>
                    <a:p>
                      <a:r>
                        <a:rPr lang="tr-TR" sz="1800" b="0" i="0" kern="1200" dirty="0" smtClean="0">
                          <a:solidFill>
                            <a:schemeClr val="dk1"/>
                          </a:solidFill>
                          <a:effectLst/>
                          <a:latin typeface="+mn-lt"/>
                          <a:ea typeface="+mn-ea"/>
                          <a:cs typeface="+mn-cs"/>
                        </a:rPr>
                        <a:t>Kariyerini Hizmet ve Endüstri işletmelerinin İnsan Kaynakları alanında sürdürmek ve geliştirmek isteyen kişilere Temel</a:t>
                      </a:r>
                      <a:r>
                        <a:rPr lang="tr-TR" sz="1800" b="0" i="0" kern="1200" baseline="0" dirty="0" smtClean="0">
                          <a:solidFill>
                            <a:schemeClr val="dk1"/>
                          </a:solidFill>
                          <a:effectLst/>
                          <a:latin typeface="+mn-lt"/>
                          <a:ea typeface="+mn-ea"/>
                          <a:cs typeface="+mn-cs"/>
                        </a:rPr>
                        <a:t> İnsan Kaynakları programı ve Kişisel Gelişim Programı eğitimlerini vermek bu alandaki becerileri kişilere kazandırmak.</a:t>
                      </a:r>
                      <a:endParaRPr lang="tr-TR" dirty="0"/>
                    </a:p>
                  </a:txBody>
                  <a:tcPr/>
                </a:tc>
              </a:tr>
            </a:tbl>
          </a:graphicData>
        </a:graphic>
      </p:graphicFrame>
    </p:spTree>
    <p:extLst>
      <p:ext uri="{BB962C8B-B14F-4D97-AF65-F5344CB8AC3E}">
        <p14:creationId xmlns:p14="http://schemas.microsoft.com/office/powerpoint/2010/main" val="3480978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151993599"/>
              </p:ext>
            </p:extLst>
          </p:nvPr>
        </p:nvGraphicFramePr>
        <p:xfrm>
          <a:off x="516238" y="464292"/>
          <a:ext cx="11123827" cy="6040120"/>
        </p:xfrm>
        <a:graphic>
          <a:graphicData uri="http://schemas.openxmlformats.org/drawingml/2006/table">
            <a:tbl>
              <a:tblPr firstRow="1" bandRow="1">
                <a:tableStyleId>{5C22544A-7EE6-4342-B048-85BDC9FD1C3A}</a:tableStyleId>
              </a:tblPr>
              <a:tblGrid>
                <a:gridCol w="3009557"/>
                <a:gridCol w="8114270"/>
              </a:tblGrid>
              <a:tr h="370840">
                <a:tc>
                  <a:txBody>
                    <a:bodyPr/>
                    <a:lstStyle/>
                    <a:p>
                      <a:r>
                        <a:rPr lang="tr-TR" dirty="0" smtClean="0"/>
                        <a:t>Kurs Adı</a:t>
                      </a:r>
                      <a:endParaRPr lang="tr-TR" dirty="0"/>
                    </a:p>
                  </a:txBody>
                  <a:tcPr/>
                </a:tc>
                <a:tc>
                  <a:txBody>
                    <a:bodyPr/>
                    <a:lstStyle/>
                    <a:p>
                      <a:r>
                        <a:rPr lang="tr-TR" dirty="0" smtClean="0"/>
                        <a:t>Kurs Amacı</a:t>
                      </a:r>
                      <a:endParaRPr lang="tr-TR" dirty="0"/>
                    </a:p>
                  </a:txBody>
                  <a:tcPr/>
                </a:tc>
              </a:tr>
              <a:tr h="370840">
                <a:tc>
                  <a:txBody>
                    <a:bodyPr/>
                    <a:lstStyle/>
                    <a:p>
                      <a:r>
                        <a:rPr lang="tr-TR" dirty="0" err="1" smtClean="0"/>
                        <a:t>AutoCAD</a:t>
                      </a:r>
                      <a:r>
                        <a:rPr lang="tr-TR" baseline="0" dirty="0" smtClean="0"/>
                        <a:t> </a:t>
                      </a:r>
                      <a:endParaRPr lang="tr-TR" dirty="0"/>
                    </a:p>
                  </a:txBody>
                  <a:tcPr/>
                </a:tc>
                <a:tc>
                  <a:txBody>
                    <a:bodyPr/>
                    <a:lstStyle/>
                    <a:p>
                      <a:r>
                        <a:rPr lang="tr-TR" b="0" i="0" dirty="0" smtClean="0">
                          <a:solidFill>
                            <a:srgbClr val="333333"/>
                          </a:solidFill>
                          <a:effectLst/>
                          <a:latin typeface="Roboto"/>
                        </a:rPr>
                        <a:t> </a:t>
                      </a:r>
                      <a:r>
                        <a:rPr lang="tr-TR" b="0" i="0" dirty="0" err="1" smtClean="0">
                          <a:solidFill>
                            <a:srgbClr val="333333"/>
                          </a:solidFill>
                          <a:effectLst/>
                          <a:latin typeface="Roboto"/>
                        </a:rPr>
                        <a:t>AutoCAD</a:t>
                      </a:r>
                      <a:r>
                        <a:rPr lang="tr-TR" b="0" i="0" dirty="0" smtClean="0">
                          <a:solidFill>
                            <a:srgbClr val="333333"/>
                          </a:solidFill>
                          <a:effectLst/>
                          <a:latin typeface="Roboto"/>
                        </a:rPr>
                        <a:t> programı hakkında temel bilgiler</a:t>
                      </a:r>
                      <a:r>
                        <a:rPr lang="tr-TR" b="0" i="0" baseline="0" dirty="0" smtClean="0">
                          <a:solidFill>
                            <a:schemeClr val="dk1"/>
                          </a:solidFill>
                          <a:effectLst/>
                          <a:latin typeface="+mn-lt"/>
                        </a:rPr>
                        <a:t>, Ç</a:t>
                      </a:r>
                      <a:r>
                        <a:rPr lang="tr-TR" b="0" i="0" dirty="0" smtClean="0">
                          <a:solidFill>
                            <a:srgbClr val="333333"/>
                          </a:solidFill>
                          <a:effectLst/>
                          <a:latin typeface="Roboto"/>
                        </a:rPr>
                        <a:t>izim komutları</a:t>
                      </a:r>
                      <a:r>
                        <a:rPr lang="tr-TR" b="0" i="0" dirty="0" smtClean="0">
                          <a:solidFill>
                            <a:schemeClr val="dk1"/>
                          </a:solidFill>
                          <a:effectLst/>
                          <a:latin typeface="+mn-lt"/>
                        </a:rPr>
                        <a:t>,</a:t>
                      </a:r>
                      <a:r>
                        <a:rPr lang="tr-TR" b="0" i="0" baseline="0" dirty="0" smtClean="0">
                          <a:solidFill>
                            <a:schemeClr val="dk1"/>
                          </a:solidFill>
                          <a:effectLst/>
                          <a:latin typeface="+mn-lt"/>
                        </a:rPr>
                        <a:t> </a:t>
                      </a:r>
                      <a:r>
                        <a:rPr lang="tr-TR" b="0" i="0" baseline="0" dirty="0" smtClean="0">
                          <a:solidFill>
                            <a:srgbClr val="333333"/>
                          </a:solidFill>
                          <a:effectLst/>
                          <a:latin typeface="Roboto"/>
                        </a:rPr>
                        <a:t>d</a:t>
                      </a:r>
                      <a:r>
                        <a:rPr lang="tr-TR" b="0" i="0" dirty="0" smtClean="0">
                          <a:solidFill>
                            <a:srgbClr val="333333"/>
                          </a:solidFill>
                          <a:effectLst/>
                          <a:latin typeface="Roboto"/>
                        </a:rPr>
                        <a:t>estek</a:t>
                      </a:r>
                      <a:r>
                        <a:rPr lang="tr-TR" b="0" i="0" baseline="0" dirty="0" smtClean="0">
                          <a:solidFill>
                            <a:srgbClr val="333333"/>
                          </a:solidFill>
                          <a:effectLst/>
                          <a:latin typeface="Roboto"/>
                        </a:rPr>
                        <a:t> </a:t>
                      </a:r>
                      <a:r>
                        <a:rPr lang="tr-TR" b="0" i="0" dirty="0" smtClean="0">
                          <a:solidFill>
                            <a:srgbClr val="333333"/>
                          </a:solidFill>
                          <a:effectLst/>
                          <a:latin typeface="Roboto"/>
                        </a:rPr>
                        <a:t>ve değişkenler komutları</a:t>
                      </a:r>
                      <a:r>
                        <a:rPr lang="tr-TR" b="0" i="0" baseline="0" dirty="0" smtClean="0">
                          <a:solidFill>
                            <a:schemeClr val="dk1"/>
                          </a:solidFill>
                          <a:effectLst/>
                          <a:latin typeface="+mn-lt"/>
                        </a:rPr>
                        <a:t>, </a:t>
                      </a:r>
                      <a:r>
                        <a:rPr lang="tr-TR" b="0" i="0" baseline="0" dirty="0" smtClean="0">
                          <a:solidFill>
                            <a:srgbClr val="333333"/>
                          </a:solidFill>
                          <a:effectLst/>
                          <a:latin typeface="Roboto"/>
                        </a:rPr>
                        <a:t>b</a:t>
                      </a:r>
                      <a:r>
                        <a:rPr lang="tr-TR" b="0" i="0" dirty="0" smtClean="0">
                          <a:solidFill>
                            <a:srgbClr val="333333"/>
                          </a:solidFill>
                          <a:effectLst/>
                          <a:latin typeface="Roboto"/>
                        </a:rPr>
                        <a:t>askı alma</a:t>
                      </a:r>
                      <a:r>
                        <a:rPr lang="tr-TR" b="0" i="0" baseline="0" dirty="0" smtClean="0">
                          <a:solidFill>
                            <a:schemeClr val="dk1"/>
                          </a:solidFill>
                          <a:effectLst/>
                          <a:latin typeface="+mn-lt"/>
                        </a:rPr>
                        <a:t> ve </a:t>
                      </a:r>
                      <a:r>
                        <a:rPr lang="tr-TR" b="0" i="0" baseline="0" dirty="0" smtClean="0">
                          <a:solidFill>
                            <a:srgbClr val="333333"/>
                          </a:solidFill>
                          <a:effectLst/>
                          <a:latin typeface="Roboto"/>
                        </a:rPr>
                        <a:t>ö</a:t>
                      </a:r>
                      <a:r>
                        <a:rPr lang="tr-TR" b="0" i="0" dirty="0" smtClean="0">
                          <a:solidFill>
                            <a:srgbClr val="333333"/>
                          </a:solidFill>
                          <a:effectLst/>
                          <a:latin typeface="Roboto"/>
                        </a:rPr>
                        <a:t>lçüleme becerilerini kazandırmak amaçlanır.</a:t>
                      </a:r>
                      <a:endParaRPr lang="tr-TR" dirty="0"/>
                    </a:p>
                  </a:txBody>
                  <a:tcPr/>
                </a:tc>
              </a:tr>
              <a:tr h="370840">
                <a:tc>
                  <a:txBody>
                    <a:bodyPr/>
                    <a:lstStyle/>
                    <a:p>
                      <a:r>
                        <a:rPr lang="tr-TR" dirty="0" smtClean="0"/>
                        <a:t>Temel</a:t>
                      </a:r>
                      <a:r>
                        <a:rPr lang="tr-TR" baseline="0" dirty="0" smtClean="0"/>
                        <a:t> Aşçılık ve Pastacılık</a:t>
                      </a:r>
                      <a:endParaRPr lang="tr-TR" dirty="0"/>
                    </a:p>
                  </a:txBody>
                  <a:tcPr/>
                </a:tc>
                <a:tc>
                  <a:txBody>
                    <a:bodyPr/>
                    <a:lstStyle/>
                    <a:p>
                      <a:r>
                        <a:rPr lang="tr-TR" dirty="0" smtClean="0"/>
                        <a:t>Yemek</a:t>
                      </a:r>
                      <a:r>
                        <a:rPr lang="tr-TR" baseline="0" dirty="0" smtClean="0"/>
                        <a:t> yapma, tatları tanıma ve uyum becerisini kişilere kazandırarak aşçı yardımcısı yetiştirme amaçlanmıştır.</a:t>
                      </a:r>
                      <a:endParaRPr lang="tr-TR" dirty="0"/>
                    </a:p>
                  </a:txBody>
                  <a:tcPr/>
                </a:tc>
              </a:tr>
              <a:tr h="370840">
                <a:tc>
                  <a:txBody>
                    <a:bodyPr/>
                    <a:lstStyle/>
                    <a:p>
                      <a:r>
                        <a:rPr lang="tr-TR" dirty="0" smtClean="0"/>
                        <a:t>Dış</a:t>
                      </a:r>
                      <a:r>
                        <a:rPr lang="tr-TR" baseline="0" dirty="0" smtClean="0"/>
                        <a:t> Ticaret</a:t>
                      </a:r>
                      <a:endParaRPr lang="tr-TR" dirty="0"/>
                    </a:p>
                  </a:txBody>
                  <a:tcPr/>
                </a:tc>
                <a:tc>
                  <a:txBody>
                    <a:bodyPr/>
                    <a:lstStyle/>
                    <a:p>
                      <a:r>
                        <a:rPr lang="tr-TR" sz="1800" b="0" i="0" kern="1200" dirty="0" smtClean="0">
                          <a:solidFill>
                            <a:schemeClr val="dk1"/>
                          </a:solidFill>
                          <a:effectLst/>
                          <a:latin typeface="+mn-lt"/>
                          <a:ea typeface="+mn-ea"/>
                          <a:cs typeface="+mn-cs"/>
                        </a:rPr>
                        <a:t>Gümrük Mevzuatı ve Uygulamaları,</a:t>
                      </a:r>
                      <a:r>
                        <a:rPr lang="tr-TR" sz="1800" b="0" i="0" kern="1200" baseline="0" dirty="0" smtClean="0">
                          <a:solidFill>
                            <a:schemeClr val="dk1"/>
                          </a:solidFill>
                          <a:effectLst/>
                          <a:latin typeface="+mn-lt"/>
                          <a:ea typeface="+mn-ea"/>
                          <a:cs typeface="+mn-cs"/>
                        </a:rPr>
                        <a:t> </a:t>
                      </a:r>
                      <a:r>
                        <a:rPr lang="tr-TR" sz="1800" b="0" i="0" kern="1200" dirty="0" smtClean="0">
                          <a:solidFill>
                            <a:schemeClr val="dk1"/>
                          </a:solidFill>
                          <a:effectLst/>
                          <a:latin typeface="+mn-lt"/>
                          <a:ea typeface="+mn-ea"/>
                          <a:cs typeface="+mn-cs"/>
                        </a:rPr>
                        <a:t>E-Ticaret Fatura Uygulamaları ve Dış Ticarette KDV İade İşlemleri bilgisini</a:t>
                      </a:r>
                      <a:r>
                        <a:rPr lang="tr-TR" sz="1800" b="0" i="0" kern="1200" baseline="0" dirty="0" smtClean="0">
                          <a:solidFill>
                            <a:schemeClr val="dk1"/>
                          </a:solidFill>
                          <a:effectLst/>
                          <a:latin typeface="+mn-lt"/>
                          <a:ea typeface="+mn-ea"/>
                          <a:cs typeface="+mn-cs"/>
                        </a:rPr>
                        <a:t> kişilere kazandırarak bu iş kollarında ara elaman yetiştirmek amaçlanır.</a:t>
                      </a:r>
                      <a:endParaRPr lang="tr-TR" sz="1800" b="0" i="0" kern="1200" dirty="0" smtClean="0">
                        <a:solidFill>
                          <a:schemeClr val="dk1"/>
                        </a:solidFill>
                        <a:effectLst/>
                        <a:latin typeface="+mn-lt"/>
                        <a:ea typeface="+mn-ea"/>
                        <a:cs typeface="+mn-cs"/>
                      </a:endParaRPr>
                    </a:p>
                  </a:txBody>
                  <a:tcPr/>
                </a:tc>
              </a:tr>
              <a:tr h="370840">
                <a:tc>
                  <a:txBody>
                    <a:bodyPr/>
                    <a:lstStyle/>
                    <a:p>
                      <a:r>
                        <a:rPr lang="tr-TR" dirty="0" smtClean="0"/>
                        <a:t>Deney</a:t>
                      </a:r>
                      <a:r>
                        <a:rPr lang="tr-TR" baseline="0" dirty="0" smtClean="0"/>
                        <a:t> Hayvanları </a:t>
                      </a:r>
                      <a:endParaRPr lang="tr-TR" dirty="0"/>
                    </a:p>
                  </a:txBody>
                  <a:tcPr/>
                </a:tc>
                <a:tc>
                  <a:txBody>
                    <a:bodyPr/>
                    <a:lstStyle/>
                    <a:p>
                      <a:r>
                        <a:rPr lang="tr-TR" dirty="0" smtClean="0"/>
                        <a:t>PAUSEM tarafından</a:t>
                      </a:r>
                      <a:r>
                        <a:rPr lang="tr-TR" baseline="0" dirty="0" smtClean="0"/>
                        <a:t> </a:t>
                      </a:r>
                      <a:r>
                        <a:rPr lang="tr-TR" dirty="0" smtClean="0"/>
                        <a:t>Deney Hayvanları Kullanım ve Sertifika Programlarına katılacaklara yönelik temel eğitimin verilmesi ile ilgili esasları düzenlemektir. Laboratuvar hayvanı kullanarak her türlü eğitim, araştırma, uygulama ve test yapmak isteyen ya da bu programların yapılmasında deney havanlarına dokunarak, yetiştirerek yada manipüle ederek katkıda bulunan öğrenciler, akademik ve idari personel bu sertifika kapsamına dahil “deney hayvanı kullanan kişi” olarak kabul edilirler. Sertifikaya</a:t>
                      </a:r>
                      <a:r>
                        <a:rPr lang="tr-TR" baseline="0" dirty="0" smtClean="0"/>
                        <a:t> sahip olamayanlar yukarıda belirtilen özelliklere sahip olamazlar.</a:t>
                      </a:r>
                      <a:endParaRPr lang="tr-TR" dirty="0"/>
                    </a:p>
                  </a:txBody>
                  <a:tcPr/>
                </a:tc>
              </a:tr>
              <a:tr h="370840">
                <a:tc>
                  <a:txBody>
                    <a:bodyPr/>
                    <a:lstStyle/>
                    <a:p>
                      <a:r>
                        <a:rPr lang="tr-TR" dirty="0" err="1" smtClean="0"/>
                        <a:t>Geka</a:t>
                      </a:r>
                      <a:r>
                        <a:rPr lang="tr-TR" dirty="0" smtClean="0"/>
                        <a:t> Sürdürülebilir Yaşam Yolunda</a:t>
                      </a:r>
                      <a:r>
                        <a:rPr lang="tr-TR" baseline="0" dirty="0" smtClean="0"/>
                        <a:t> Anaokulları</a:t>
                      </a:r>
                      <a:endParaRPr lang="tr-TR" dirty="0"/>
                    </a:p>
                  </a:txBody>
                  <a:tcPr/>
                </a:tc>
                <a:tc>
                  <a:txBody>
                    <a:bodyPr/>
                    <a:lstStyle/>
                    <a:p>
                      <a:r>
                        <a:rPr lang="tr-TR" sz="1800" b="0" i="0" kern="1200" dirty="0" smtClean="0">
                          <a:solidFill>
                            <a:schemeClr val="dk1"/>
                          </a:solidFill>
                          <a:effectLst/>
                          <a:latin typeface="+mn-lt"/>
                          <a:ea typeface="+mn-ea"/>
                          <a:cs typeface="+mn-cs"/>
                        </a:rPr>
                        <a:t>Okul öncesi eğitim kurumlarının hem kağıt işlerini içeren faaliyetlerinin çok olması hem de çocuklara yemek hizmetinin sunulması dolayısı ile organik ve inorganik atık miktarlarının çok olması nedeniyle hem eğitim öğretim faaliyetlerinin yürütülmesi</a:t>
                      </a:r>
                      <a:r>
                        <a:rPr lang="tr-TR" sz="1800" b="0" i="0" kern="1200" baseline="0" dirty="0" smtClean="0">
                          <a:solidFill>
                            <a:schemeClr val="dk1"/>
                          </a:solidFill>
                          <a:effectLst/>
                          <a:latin typeface="+mn-lt"/>
                          <a:ea typeface="+mn-ea"/>
                          <a:cs typeface="+mn-cs"/>
                        </a:rPr>
                        <a:t> hem sürdürülebilir eğitiminin öğretmenlere kazandırılması amaçlanır.</a:t>
                      </a:r>
                      <a:endParaRPr lang="tr-TR" dirty="0"/>
                    </a:p>
                  </a:txBody>
                  <a:tcPr/>
                </a:tc>
              </a:tr>
            </a:tbl>
          </a:graphicData>
        </a:graphic>
      </p:graphicFrame>
    </p:spTree>
    <p:extLst>
      <p:ext uri="{BB962C8B-B14F-4D97-AF65-F5344CB8AC3E}">
        <p14:creationId xmlns:p14="http://schemas.microsoft.com/office/powerpoint/2010/main" val="4015301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24819578"/>
              </p:ext>
            </p:extLst>
          </p:nvPr>
        </p:nvGraphicFramePr>
        <p:xfrm>
          <a:off x="516238" y="464292"/>
          <a:ext cx="11123827" cy="5953760"/>
        </p:xfrm>
        <a:graphic>
          <a:graphicData uri="http://schemas.openxmlformats.org/drawingml/2006/table">
            <a:tbl>
              <a:tblPr firstRow="1" bandRow="1">
                <a:tableStyleId>{5C22544A-7EE6-4342-B048-85BDC9FD1C3A}</a:tableStyleId>
              </a:tblPr>
              <a:tblGrid>
                <a:gridCol w="3009557"/>
                <a:gridCol w="8114270"/>
              </a:tblGrid>
              <a:tr h="370840">
                <a:tc>
                  <a:txBody>
                    <a:bodyPr/>
                    <a:lstStyle/>
                    <a:p>
                      <a:r>
                        <a:rPr lang="tr-TR" dirty="0" smtClean="0"/>
                        <a:t>Kurs Adı</a:t>
                      </a:r>
                      <a:endParaRPr lang="tr-TR" dirty="0"/>
                    </a:p>
                  </a:txBody>
                  <a:tcPr/>
                </a:tc>
                <a:tc>
                  <a:txBody>
                    <a:bodyPr/>
                    <a:lstStyle/>
                    <a:p>
                      <a:r>
                        <a:rPr lang="tr-TR" dirty="0" smtClean="0"/>
                        <a:t>Kurs Amacı</a:t>
                      </a:r>
                      <a:endParaRPr lang="tr-TR" dirty="0"/>
                    </a:p>
                  </a:txBody>
                  <a:tcPr/>
                </a:tc>
              </a:tr>
              <a:tr h="370840">
                <a:tc>
                  <a:txBody>
                    <a:bodyPr/>
                    <a:lstStyle/>
                    <a:p>
                      <a:r>
                        <a:rPr lang="tr-TR" dirty="0" smtClean="0"/>
                        <a:t>YDS</a:t>
                      </a:r>
                      <a:endParaRPr lang="tr-TR" dirty="0"/>
                    </a:p>
                  </a:txBody>
                  <a:tcPr/>
                </a:tc>
                <a:tc>
                  <a:txBody>
                    <a:bodyPr/>
                    <a:lstStyle/>
                    <a:p>
                      <a:r>
                        <a:rPr lang="tr-TR" dirty="0" smtClean="0"/>
                        <a:t>YDS, YÖKDİL </a:t>
                      </a:r>
                      <a:r>
                        <a:rPr lang="tr-TR" baseline="0" dirty="0" smtClean="0"/>
                        <a:t>sınavlarına hazırlık </a:t>
                      </a:r>
                      <a:endParaRPr lang="tr-TR" dirty="0"/>
                    </a:p>
                  </a:txBody>
                  <a:tcPr/>
                </a:tc>
              </a:tr>
              <a:tr h="370840">
                <a:tc>
                  <a:txBody>
                    <a:bodyPr/>
                    <a:lstStyle/>
                    <a:p>
                      <a:r>
                        <a:rPr lang="tr-TR" dirty="0" smtClean="0"/>
                        <a:t>Yabancılara</a:t>
                      </a:r>
                      <a:r>
                        <a:rPr lang="tr-TR" baseline="0" dirty="0" smtClean="0"/>
                        <a:t> Türkçe Eğitimi </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kern="1200" dirty="0" smtClean="0">
                          <a:solidFill>
                            <a:schemeClr val="dk1"/>
                          </a:solidFill>
                          <a:effectLst/>
                          <a:latin typeface="+mn-lt"/>
                          <a:ea typeface="+mn-ea"/>
                          <a:cs typeface="+mn-cs"/>
                        </a:rPr>
                        <a:t>   </a:t>
                      </a:r>
                      <a:r>
                        <a:rPr lang="tr-TR" sz="1800" b="0" i="0" kern="1200" dirty="0" smtClean="0">
                          <a:solidFill>
                            <a:schemeClr val="dk1"/>
                          </a:solidFill>
                          <a:effectLst/>
                          <a:latin typeface="+mn-lt"/>
                          <a:ea typeface="+mn-ea"/>
                          <a:cs typeface="+mn-cs"/>
                        </a:rPr>
                        <a:t>   Kursiyerlerin her dil seviyesinde öğrendikleri dilsel içeriği(dil bilgisi, kelime bilgisi </a:t>
                      </a:r>
                      <a:r>
                        <a:rPr lang="tr-TR" sz="1800" b="0" i="0" kern="1200" dirty="0" err="1" smtClean="0">
                          <a:solidFill>
                            <a:schemeClr val="dk1"/>
                          </a:solidFill>
                          <a:effectLst/>
                          <a:latin typeface="+mn-lt"/>
                          <a:ea typeface="+mn-ea"/>
                          <a:cs typeface="+mn-cs"/>
                        </a:rPr>
                        <a:t>vb</a:t>
                      </a:r>
                      <a:r>
                        <a:rPr lang="tr-TR" sz="1800" b="0" i="0" kern="1200" dirty="0" smtClean="0">
                          <a:solidFill>
                            <a:schemeClr val="dk1"/>
                          </a:solidFill>
                          <a:effectLst/>
                          <a:latin typeface="+mn-lt"/>
                          <a:ea typeface="+mn-ea"/>
                          <a:cs typeface="+mn-cs"/>
                        </a:rPr>
                        <a:t>) dört beceride (dinleme, konuşma, yazma ve okuma) kullanmaları amaçlanmaktadır.</a:t>
                      </a:r>
                      <a:endParaRPr lang="tr-TR" dirty="0"/>
                    </a:p>
                  </a:txBody>
                  <a:tcPr/>
                </a:tc>
              </a:tr>
              <a:tr h="370840">
                <a:tc>
                  <a:txBody>
                    <a:bodyPr/>
                    <a:lstStyle/>
                    <a:p>
                      <a:r>
                        <a:rPr lang="tr-TR" dirty="0" smtClean="0"/>
                        <a:t>Genel İngilizce</a:t>
                      </a:r>
                      <a:r>
                        <a:rPr lang="tr-TR" baseline="0" dirty="0" smtClean="0"/>
                        <a:t> temel- orta- ileri</a:t>
                      </a:r>
                      <a:endParaRPr lang="tr-TR" dirty="0"/>
                    </a:p>
                  </a:txBody>
                  <a:tcPr/>
                </a:tc>
                <a:tc>
                  <a:txBody>
                    <a:bodyPr/>
                    <a:lstStyle/>
                    <a:p>
                      <a:r>
                        <a:rPr lang="tr-TR" dirty="0" smtClean="0"/>
                        <a:t>Belirlenmiş</a:t>
                      </a:r>
                      <a:r>
                        <a:rPr lang="tr-TR" baseline="0" dirty="0" smtClean="0"/>
                        <a:t> kur seviyesinde kelime, dil bilgisi, yazma ve okuma becerilerini geliştirme ve kuru başarılı ile tamamlama amaçlanmıştır. </a:t>
                      </a:r>
                      <a:endParaRPr lang="tr-TR" dirty="0"/>
                    </a:p>
                  </a:txBody>
                  <a:tcPr/>
                </a:tc>
              </a:tr>
              <a:tr h="370840">
                <a:tc>
                  <a:txBody>
                    <a:bodyPr/>
                    <a:lstStyle/>
                    <a:p>
                      <a:r>
                        <a:rPr lang="tr-TR" dirty="0" smtClean="0"/>
                        <a:t>Fransızca</a:t>
                      </a:r>
                      <a:r>
                        <a:rPr lang="tr-TR" baseline="0" dirty="0" smtClean="0"/>
                        <a:t> Eğitimi</a:t>
                      </a:r>
                      <a:endParaRPr lang="tr-TR" dirty="0"/>
                    </a:p>
                  </a:txBody>
                  <a:tcPr/>
                </a:tc>
                <a:tc>
                  <a:txBody>
                    <a:bodyPr/>
                    <a:lstStyle/>
                    <a:p>
                      <a:r>
                        <a:rPr lang="tr-TR" dirty="0" smtClean="0"/>
                        <a:t>Temel</a:t>
                      </a:r>
                      <a:r>
                        <a:rPr lang="tr-TR" baseline="0" dirty="0" smtClean="0"/>
                        <a:t> düzeyde Fransızca dil seviyesinde öğrendikleri dilsel içeriği dil bilgisi kelime becerilerini geliştirme (dinleme, konuşma, yazma ve okuma) kullanımı amaçlanmaktadır. </a:t>
                      </a:r>
                      <a:endParaRPr lang="tr-TR" dirty="0"/>
                    </a:p>
                  </a:txBody>
                  <a:tcPr/>
                </a:tc>
              </a:tr>
              <a:tr h="370840">
                <a:tc>
                  <a:txBody>
                    <a:bodyPr/>
                    <a:lstStyle/>
                    <a:p>
                      <a:r>
                        <a:rPr lang="tr-TR" dirty="0" smtClean="0"/>
                        <a:t>Almanca</a:t>
                      </a:r>
                      <a:r>
                        <a:rPr lang="tr-TR" baseline="0" dirty="0" smtClean="0"/>
                        <a:t> Eğitimi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Temel</a:t>
                      </a:r>
                      <a:r>
                        <a:rPr lang="tr-TR" baseline="0" dirty="0" smtClean="0"/>
                        <a:t> düzeyde Almanca dil seviyesinde öğrendikleri dilsel içeriği dil bilgisi kelime becerilerini geliştirme (dinleme, konuşma, yazma ve okuma) kullanımı amaçlanmaktadır. </a:t>
                      </a:r>
                      <a:endParaRPr lang="tr-TR" dirty="0" smtClean="0"/>
                    </a:p>
                  </a:txBody>
                  <a:tcPr/>
                </a:tc>
              </a:tr>
              <a:tr h="370840">
                <a:tc>
                  <a:txBody>
                    <a:bodyPr/>
                    <a:lstStyle/>
                    <a:p>
                      <a:r>
                        <a:rPr lang="tr-TR" dirty="0" smtClean="0"/>
                        <a:t>Zeka</a:t>
                      </a:r>
                      <a:r>
                        <a:rPr lang="tr-TR" baseline="0" dirty="0" smtClean="0"/>
                        <a:t> Oyunları Öğretmen Eğitimi </a:t>
                      </a:r>
                      <a:endParaRPr lang="tr-TR" dirty="0"/>
                    </a:p>
                  </a:txBody>
                  <a:tcPr/>
                </a:tc>
                <a:tc>
                  <a:txBody>
                    <a:bodyPr/>
                    <a:lstStyle/>
                    <a:p>
                      <a:r>
                        <a:rPr lang="tr-TR" dirty="0" smtClean="0"/>
                        <a:t>Öğretmenlerin</a:t>
                      </a:r>
                      <a:r>
                        <a:rPr lang="tr-TR" baseline="0" dirty="0" smtClean="0"/>
                        <a:t> zeka oyunlarını dersini verecek beceriyi geliştirmek</a:t>
                      </a:r>
                      <a:endParaRPr lang="tr-TR" dirty="0"/>
                    </a:p>
                  </a:txBody>
                  <a:tcPr/>
                </a:tc>
              </a:tr>
              <a:tr h="370840">
                <a:tc>
                  <a:txBody>
                    <a:bodyPr/>
                    <a:lstStyle/>
                    <a:p>
                      <a:r>
                        <a:rPr lang="tr-TR" dirty="0" smtClean="0"/>
                        <a:t>Robotik</a:t>
                      </a:r>
                      <a:r>
                        <a:rPr lang="tr-TR" baseline="0" dirty="0" smtClean="0"/>
                        <a:t> Kodlama</a:t>
                      </a:r>
                      <a:endParaRPr lang="tr-TR" dirty="0"/>
                    </a:p>
                  </a:txBody>
                  <a:tcPr/>
                </a:tc>
                <a:tc>
                  <a:txBody>
                    <a:bodyPr/>
                    <a:lstStyle/>
                    <a:p>
                      <a:r>
                        <a:rPr lang="tr-TR" sz="1800" b="0" i="0" kern="1200" dirty="0" smtClean="0">
                          <a:solidFill>
                            <a:schemeClr val="dk1"/>
                          </a:solidFill>
                          <a:effectLst/>
                          <a:latin typeface="+mn-lt"/>
                          <a:ea typeface="+mn-ea"/>
                          <a:cs typeface="+mn-cs"/>
                        </a:rPr>
                        <a:t>Robotik biliminin hızla ilerlemesi ve dünyamızın sürekli daha da dijitalleşmesiyle çocukların ve profesyonel düzeyde bu bilimle uğraşmayan insanların robotik sistemleri ve programlamayı öğrenebilmeleri için görevlendirilen</a:t>
                      </a:r>
                      <a:r>
                        <a:rPr lang="tr-TR" sz="1800" b="0" i="0" kern="1200" baseline="0" dirty="0" smtClean="0">
                          <a:solidFill>
                            <a:schemeClr val="dk1"/>
                          </a:solidFill>
                          <a:effectLst/>
                          <a:latin typeface="+mn-lt"/>
                          <a:ea typeface="+mn-ea"/>
                          <a:cs typeface="+mn-cs"/>
                        </a:rPr>
                        <a:t> kişilere bu becerileri kazandırma ve bu sertifikayı alarak okullarda bu dersleri vermeye hak kazanırlar.</a:t>
                      </a:r>
                      <a:endParaRPr lang="tr-TR" dirty="0"/>
                    </a:p>
                  </a:txBody>
                  <a:tcPr/>
                </a:tc>
              </a:tr>
            </a:tbl>
          </a:graphicData>
        </a:graphic>
      </p:graphicFrame>
    </p:spTree>
    <p:extLst>
      <p:ext uri="{BB962C8B-B14F-4D97-AF65-F5344CB8AC3E}">
        <p14:creationId xmlns:p14="http://schemas.microsoft.com/office/powerpoint/2010/main" val="2025975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838200" y="365125"/>
            <a:ext cx="10515600" cy="631653"/>
          </a:xfrm>
          <a:ln>
            <a:solidFill>
              <a:schemeClr val="accent1"/>
            </a:solidFill>
          </a:ln>
        </p:spPr>
        <p:txBody>
          <a:bodyPr>
            <a:normAutofit fontScale="90000"/>
          </a:bodyPr>
          <a:lstStyle/>
          <a:p>
            <a:pPr algn="ctr"/>
            <a:r>
              <a:rPr lang="tr-TR" b="1" dirty="0" smtClean="0">
                <a:solidFill>
                  <a:schemeClr val="accent1">
                    <a:lumMod val="75000"/>
                  </a:schemeClr>
                </a:solidFill>
              </a:rPr>
              <a:t>2017-2018 Kurslar</a:t>
            </a:r>
            <a:endParaRPr lang="tr-TR" b="1" dirty="0">
              <a:solidFill>
                <a:schemeClr val="accent1">
                  <a:lumMod val="75000"/>
                </a:schemeClr>
              </a:solidFill>
            </a:endParaRPr>
          </a:p>
        </p:txBody>
      </p:sp>
      <p:sp>
        <p:nvSpPr>
          <p:cNvPr id="3" name="İçerik Yer Tutucusu 2"/>
          <p:cNvSpPr>
            <a:spLocks noGrp="1"/>
          </p:cNvSpPr>
          <p:nvPr>
            <p:ph idx="4294967295"/>
          </p:nvPr>
        </p:nvSpPr>
        <p:spPr>
          <a:xfrm>
            <a:off x="0" y="1430338"/>
            <a:ext cx="8820150" cy="4872037"/>
          </a:xfrm>
        </p:spPr>
        <p:txBody>
          <a:bodyPr>
            <a:normAutofit/>
          </a:bodyPr>
          <a:lstStyle/>
          <a:p>
            <a:pPr marL="0" indent="0">
              <a:buNone/>
            </a:pPr>
            <a:endParaRPr lang="tr-TR" sz="2400" dirty="0" smtClean="0"/>
          </a:p>
          <a:p>
            <a:pPr>
              <a:buFont typeface="Wingdings" panose="05000000000000000000" pitchFamily="2" charset="2"/>
              <a:buChar char="Ø"/>
            </a:pPr>
            <a:endParaRPr lang="tr-TR" sz="2400" dirty="0"/>
          </a:p>
          <a:p>
            <a:pPr marL="0" indent="0">
              <a:buNone/>
            </a:pPr>
            <a:endParaRPr lang="tr-TR" sz="2400" dirty="0" smtClean="0"/>
          </a:p>
        </p:txBody>
      </p:sp>
      <p:graphicFrame>
        <p:nvGraphicFramePr>
          <p:cNvPr id="9" name="Tablo 8"/>
          <p:cNvGraphicFramePr>
            <a:graphicFrameLocks noGrp="1"/>
          </p:cNvGraphicFramePr>
          <p:nvPr>
            <p:extLst/>
          </p:nvPr>
        </p:nvGraphicFramePr>
        <p:xfrm>
          <a:off x="469556" y="1115082"/>
          <a:ext cx="11302313" cy="5562600"/>
        </p:xfrm>
        <a:graphic>
          <a:graphicData uri="http://schemas.openxmlformats.org/drawingml/2006/table">
            <a:tbl>
              <a:tblPr firstRow="1" bandRow="1">
                <a:tableStyleId>{5C22544A-7EE6-4342-B048-85BDC9FD1C3A}</a:tableStyleId>
              </a:tblPr>
              <a:tblGrid>
                <a:gridCol w="6014177"/>
                <a:gridCol w="1522912"/>
                <a:gridCol w="2045308"/>
                <a:gridCol w="1719916"/>
              </a:tblGrid>
              <a:tr h="370840">
                <a:tc>
                  <a:txBody>
                    <a:bodyPr/>
                    <a:lstStyle/>
                    <a:p>
                      <a:r>
                        <a:rPr lang="tr-TR" dirty="0" smtClean="0"/>
                        <a:t>Kurs Adı</a:t>
                      </a:r>
                      <a:endParaRPr lang="tr-TR" dirty="0"/>
                    </a:p>
                  </a:txBody>
                  <a:tcPr/>
                </a:tc>
                <a:tc>
                  <a:txBody>
                    <a:bodyPr/>
                    <a:lstStyle/>
                    <a:p>
                      <a:r>
                        <a:rPr lang="tr-TR" dirty="0" smtClean="0"/>
                        <a:t>Kurs Saati</a:t>
                      </a:r>
                      <a:endParaRPr lang="tr-TR" dirty="0"/>
                    </a:p>
                  </a:txBody>
                  <a:tcPr/>
                </a:tc>
                <a:tc>
                  <a:txBody>
                    <a:bodyPr/>
                    <a:lstStyle/>
                    <a:p>
                      <a:r>
                        <a:rPr lang="tr-TR" dirty="0" smtClean="0"/>
                        <a:t>Açılan Grup Sayısı</a:t>
                      </a:r>
                      <a:endParaRPr lang="tr-TR" dirty="0"/>
                    </a:p>
                  </a:txBody>
                  <a:tcPr/>
                </a:tc>
                <a:tc>
                  <a:txBody>
                    <a:bodyPr/>
                    <a:lstStyle/>
                    <a:p>
                      <a:r>
                        <a:rPr lang="tr-TR" dirty="0" smtClean="0"/>
                        <a:t>Kursiyer Sayısı</a:t>
                      </a:r>
                      <a:endParaRPr lang="tr-TR" dirty="0"/>
                    </a:p>
                  </a:txBody>
                  <a:tcPr/>
                </a:tc>
              </a:tr>
              <a:tr h="370840">
                <a:tc>
                  <a:txBody>
                    <a:bodyPr/>
                    <a:lstStyle/>
                    <a:p>
                      <a:r>
                        <a:rPr lang="tr-TR" dirty="0" smtClean="0"/>
                        <a:t>Uzlaştırma</a:t>
                      </a:r>
                      <a:r>
                        <a:rPr lang="tr-TR" baseline="0" dirty="0" smtClean="0"/>
                        <a:t> </a:t>
                      </a:r>
                      <a:r>
                        <a:rPr lang="tr-TR" dirty="0" smtClean="0"/>
                        <a:t>Eğitimi</a:t>
                      </a:r>
                      <a:endParaRPr lang="tr-TR" dirty="0"/>
                    </a:p>
                  </a:txBody>
                  <a:tcPr/>
                </a:tc>
                <a:tc>
                  <a:txBody>
                    <a:bodyPr/>
                    <a:lstStyle/>
                    <a:p>
                      <a:r>
                        <a:rPr lang="tr-TR" dirty="0" smtClean="0"/>
                        <a:t>48</a:t>
                      </a:r>
                      <a:endParaRPr lang="tr-TR" dirty="0"/>
                    </a:p>
                  </a:txBody>
                  <a:tcPr/>
                </a:tc>
                <a:tc>
                  <a:txBody>
                    <a:bodyPr/>
                    <a:lstStyle/>
                    <a:p>
                      <a:r>
                        <a:rPr lang="tr-TR" dirty="0" smtClean="0"/>
                        <a:t>18</a:t>
                      </a:r>
                      <a:endParaRPr lang="tr-TR" dirty="0"/>
                    </a:p>
                  </a:txBody>
                  <a:tcPr/>
                </a:tc>
                <a:tc>
                  <a:txBody>
                    <a:bodyPr/>
                    <a:lstStyle/>
                    <a:p>
                      <a:r>
                        <a:rPr lang="tr-TR" dirty="0" smtClean="0"/>
                        <a:t>540</a:t>
                      </a:r>
                      <a:endParaRPr lang="tr-TR" dirty="0"/>
                    </a:p>
                  </a:txBody>
                  <a:tcPr/>
                </a:tc>
              </a:tr>
              <a:tr h="370840">
                <a:tc>
                  <a:txBody>
                    <a:bodyPr/>
                    <a:lstStyle/>
                    <a:p>
                      <a:r>
                        <a:rPr lang="tr-TR" dirty="0" smtClean="0"/>
                        <a:t>Aile</a:t>
                      </a:r>
                      <a:r>
                        <a:rPr lang="tr-TR" baseline="0" dirty="0" smtClean="0"/>
                        <a:t> Danışmanlığı </a:t>
                      </a:r>
                      <a:endParaRPr lang="tr-TR" dirty="0"/>
                    </a:p>
                  </a:txBody>
                  <a:tcPr/>
                </a:tc>
                <a:tc>
                  <a:txBody>
                    <a:bodyPr/>
                    <a:lstStyle/>
                    <a:p>
                      <a:r>
                        <a:rPr lang="tr-TR" dirty="0" smtClean="0"/>
                        <a:t>450</a:t>
                      </a:r>
                      <a:endParaRPr lang="tr-TR" dirty="0"/>
                    </a:p>
                  </a:txBody>
                  <a:tcPr/>
                </a:tc>
                <a:tc>
                  <a:txBody>
                    <a:bodyPr/>
                    <a:lstStyle/>
                    <a:p>
                      <a:r>
                        <a:rPr lang="tr-TR" dirty="0" smtClean="0"/>
                        <a:t>2</a:t>
                      </a:r>
                      <a:endParaRPr lang="tr-TR" dirty="0"/>
                    </a:p>
                  </a:txBody>
                  <a:tcPr/>
                </a:tc>
                <a:tc>
                  <a:txBody>
                    <a:bodyPr/>
                    <a:lstStyle/>
                    <a:p>
                      <a:r>
                        <a:rPr lang="tr-TR" dirty="0" smtClean="0"/>
                        <a:t>44</a:t>
                      </a:r>
                      <a:endParaRPr lang="tr-TR" dirty="0"/>
                    </a:p>
                  </a:txBody>
                  <a:tcPr/>
                </a:tc>
              </a:tr>
              <a:tr h="370840">
                <a:tc>
                  <a:txBody>
                    <a:bodyPr/>
                    <a:lstStyle/>
                    <a:p>
                      <a:r>
                        <a:rPr lang="tr-TR" dirty="0" smtClean="0"/>
                        <a:t>Aile</a:t>
                      </a:r>
                      <a:r>
                        <a:rPr lang="tr-TR" baseline="0" dirty="0" smtClean="0"/>
                        <a:t> Eğitim Programı</a:t>
                      </a:r>
                      <a:endParaRPr lang="tr-TR" dirty="0"/>
                    </a:p>
                  </a:txBody>
                  <a:tcPr/>
                </a:tc>
                <a:tc>
                  <a:txBody>
                    <a:bodyPr/>
                    <a:lstStyle/>
                    <a:p>
                      <a:r>
                        <a:rPr lang="tr-TR" dirty="0" smtClean="0"/>
                        <a:t>8</a:t>
                      </a:r>
                      <a:endParaRPr lang="tr-TR" dirty="0"/>
                    </a:p>
                  </a:txBody>
                  <a:tcPr/>
                </a:tc>
                <a:tc>
                  <a:txBody>
                    <a:bodyPr/>
                    <a:lstStyle/>
                    <a:p>
                      <a:r>
                        <a:rPr lang="tr-TR" dirty="0" smtClean="0"/>
                        <a:t>1</a:t>
                      </a:r>
                      <a:endParaRPr lang="tr-TR" dirty="0"/>
                    </a:p>
                  </a:txBody>
                  <a:tcPr/>
                </a:tc>
                <a:tc>
                  <a:txBody>
                    <a:bodyPr/>
                    <a:lstStyle/>
                    <a:p>
                      <a:r>
                        <a:rPr lang="tr-TR" dirty="0" smtClean="0"/>
                        <a:t>93</a:t>
                      </a:r>
                      <a:endParaRPr lang="tr-TR" dirty="0"/>
                    </a:p>
                  </a:txBody>
                  <a:tcPr/>
                </a:tc>
              </a:tr>
              <a:tr h="370840">
                <a:tc>
                  <a:txBody>
                    <a:bodyPr/>
                    <a:lstStyle/>
                    <a:p>
                      <a:r>
                        <a:rPr lang="tr-TR" dirty="0" err="1" smtClean="0"/>
                        <a:t>Autocad</a:t>
                      </a:r>
                      <a:endParaRPr lang="tr-TR" dirty="0"/>
                    </a:p>
                  </a:txBody>
                  <a:tcPr/>
                </a:tc>
                <a:tc>
                  <a:txBody>
                    <a:bodyPr/>
                    <a:lstStyle/>
                    <a:p>
                      <a:r>
                        <a:rPr lang="tr-TR" dirty="0" smtClean="0"/>
                        <a:t>48</a:t>
                      </a:r>
                      <a:endParaRPr lang="tr-TR" dirty="0"/>
                    </a:p>
                  </a:txBody>
                  <a:tcPr/>
                </a:tc>
                <a:tc>
                  <a:txBody>
                    <a:bodyPr/>
                    <a:lstStyle/>
                    <a:p>
                      <a:r>
                        <a:rPr lang="tr-TR" dirty="0" smtClean="0"/>
                        <a:t>9</a:t>
                      </a:r>
                      <a:endParaRPr lang="tr-TR" dirty="0"/>
                    </a:p>
                  </a:txBody>
                  <a:tcPr/>
                </a:tc>
                <a:tc>
                  <a:txBody>
                    <a:bodyPr/>
                    <a:lstStyle/>
                    <a:p>
                      <a:r>
                        <a:rPr lang="tr-TR" dirty="0" smtClean="0"/>
                        <a:t>76</a:t>
                      </a:r>
                      <a:endParaRPr lang="tr-TR" dirty="0"/>
                    </a:p>
                  </a:txBody>
                  <a:tcPr/>
                </a:tc>
              </a:tr>
              <a:tr h="370840">
                <a:tc>
                  <a:txBody>
                    <a:bodyPr/>
                    <a:lstStyle/>
                    <a:p>
                      <a:r>
                        <a:rPr lang="tr-TR" dirty="0" smtClean="0"/>
                        <a:t>Temel</a:t>
                      </a:r>
                      <a:r>
                        <a:rPr lang="tr-TR" baseline="0" dirty="0" smtClean="0"/>
                        <a:t> Aşçılık Kursu</a:t>
                      </a:r>
                      <a:endParaRPr lang="tr-TR" dirty="0"/>
                    </a:p>
                  </a:txBody>
                  <a:tcPr/>
                </a:tc>
                <a:tc>
                  <a:txBody>
                    <a:bodyPr/>
                    <a:lstStyle/>
                    <a:p>
                      <a:r>
                        <a:rPr lang="tr-TR" dirty="0" smtClean="0"/>
                        <a:t>48</a:t>
                      </a:r>
                      <a:endParaRPr lang="tr-TR" dirty="0"/>
                    </a:p>
                  </a:txBody>
                  <a:tcPr/>
                </a:tc>
                <a:tc>
                  <a:txBody>
                    <a:bodyPr/>
                    <a:lstStyle/>
                    <a:p>
                      <a:r>
                        <a:rPr lang="tr-TR" dirty="0" smtClean="0"/>
                        <a:t>1</a:t>
                      </a:r>
                      <a:endParaRPr lang="tr-TR" dirty="0"/>
                    </a:p>
                  </a:txBody>
                  <a:tcPr/>
                </a:tc>
                <a:tc>
                  <a:txBody>
                    <a:bodyPr/>
                    <a:lstStyle/>
                    <a:p>
                      <a:r>
                        <a:rPr lang="tr-TR" dirty="0" smtClean="0"/>
                        <a:t>20</a:t>
                      </a:r>
                      <a:endParaRPr lang="tr-TR" dirty="0"/>
                    </a:p>
                  </a:txBody>
                  <a:tcPr/>
                </a:tc>
              </a:tr>
              <a:tr h="370840">
                <a:tc>
                  <a:txBody>
                    <a:bodyPr/>
                    <a:lstStyle/>
                    <a:p>
                      <a:r>
                        <a:rPr lang="tr-TR" dirty="0" smtClean="0"/>
                        <a:t>Yabancılara</a:t>
                      </a:r>
                      <a:r>
                        <a:rPr lang="tr-TR" baseline="0" dirty="0" smtClean="0"/>
                        <a:t> Türkçe Kursu</a:t>
                      </a:r>
                      <a:endParaRPr lang="tr-TR" dirty="0"/>
                    </a:p>
                  </a:txBody>
                  <a:tcPr/>
                </a:tc>
                <a:tc>
                  <a:txBody>
                    <a:bodyPr/>
                    <a:lstStyle/>
                    <a:p>
                      <a:r>
                        <a:rPr lang="tr-TR" dirty="0" smtClean="0"/>
                        <a:t>175</a:t>
                      </a:r>
                      <a:endParaRPr lang="tr-TR" dirty="0"/>
                    </a:p>
                  </a:txBody>
                  <a:tcPr/>
                </a:tc>
                <a:tc>
                  <a:txBody>
                    <a:bodyPr/>
                    <a:lstStyle/>
                    <a:p>
                      <a:r>
                        <a:rPr lang="tr-TR" dirty="0" smtClean="0"/>
                        <a:t>8</a:t>
                      </a:r>
                      <a:endParaRPr lang="tr-TR" dirty="0"/>
                    </a:p>
                  </a:txBody>
                  <a:tcPr/>
                </a:tc>
                <a:tc>
                  <a:txBody>
                    <a:bodyPr/>
                    <a:lstStyle/>
                    <a:p>
                      <a:r>
                        <a:rPr lang="tr-TR" dirty="0" smtClean="0"/>
                        <a:t>68</a:t>
                      </a:r>
                      <a:endParaRPr lang="tr-TR" dirty="0"/>
                    </a:p>
                  </a:txBody>
                  <a:tcPr/>
                </a:tc>
              </a:tr>
              <a:tr h="370840">
                <a:tc>
                  <a:txBody>
                    <a:bodyPr/>
                    <a:lstStyle/>
                    <a:p>
                      <a:r>
                        <a:rPr lang="tr-TR" dirty="0" smtClean="0"/>
                        <a:t>ALES</a:t>
                      </a:r>
                      <a:endParaRPr lang="tr-TR" dirty="0"/>
                    </a:p>
                  </a:txBody>
                  <a:tcPr/>
                </a:tc>
                <a:tc>
                  <a:txBody>
                    <a:bodyPr/>
                    <a:lstStyle/>
                    <a:p>
                      <a:r>
                        <a:rPr lang="tr-TR" dirty="0" smtClean="0"/>
                        <a:t>96</a:t>
                      </a:r>
                      <a:endParaRPr lang="tr-TR" dirty="0"/>
                    </a:p>
                  </a:txBody>
                  <a:tcPr/>
                </a:tc>
                <a:tc>
                  <a:txBody>
                    <a:bodyPr/>
                    <a:lstStyle/>
                    <a:p>
                      <a:r>
                        <a:rPr lang="tr-TR" dirty="0" smtClean="0"/>
                        <a:t>1</a:t>
                      </a:r>
                      <a:endParaRPr lang="tr-TR" dirty="0"/>
                    </a:p>
                  </a:txBody>
                  <a:tcPr/>
                </a:tc>
                <a:tc>
                  <a:txBody>
                    <a:bodyPr/>
                    <a:lstStyle/>
                    <a:p>
                      <a:r>
                        <a:rPr lang="tr-TR" dirty="0" smtClean="0"/>
                        <a:t>9</a:t>
                      </a:r>
                      <a:endParaRPr lang="tr-TR" dirty="0"/>
                    </a:p>
                  </a:txBody>
                  <a:tcPr/>
                </a:tc>
              </a:tr>
              <a:tr h="370840">
                <a:tc>
                  <a:txBody>
                    <a:bodyPr/>
                    <a:lstStyle/>
                    <a:p>
                      <a:r>
                        <a:rPr lang="tr-TR" dirty="0" smtClean="0"/>
                        <a:t>Fransız</a:t>
                      </a:r>
                      <a:r>
                        <a:rPr lang="tr-TR" baseline="0" dirty="0" smtClean="0"/>
                        <a:t>ca Eğitimi </a:t>
                      </a:r>
                    </a:p>
                  </a:txBody>
                  <a:tcPr/>
                </a:tc>
                <a:tc>
                  <a:txBody>
                    <a:bodyPr/>
                    <a:lstStyle/>
                    <a:p>
                      <a:r>
                        <a:rPr lang="tr-TR" dirty="0" smtClean="0"/>
                        <a:t>72</a:t>
                      </a:r>
                      <a:endParaRPr lang="tr-TR" dirty="0"/>
                    </a:p>
                  </a:txBody>
                  <a:tcPr/>
                </a:tc>
                <a:tc>
                  <a:txBody>
                    <a:bodyPr/>
                    <a:lstStyle/>
                    <a:p>
                      <a:r>
                        <a:rPr lang="tr-TR" dirty="0" smtClean="0"/>
                        <a:t>1</a:t>
                      </a:r>
                      <a:endParaRPr lang="tr-TR" dirty="0"/>
                    </a:p>
                  </a:txBody>
                  <a:tcPr/>
                </a:tc>
                <a:tc>
                  <a:txBody>
                    <a:bodyPr/>
                    <a:lstStyle/>
                    <a:p>
                      <a:r>
                        <a:rPr lang="tr-TR" dirty="0" smtClean="0"/>
                        <a:t>7</a:t>
                      </a:r>
                      <a:endParaRPr lang="tr-TR" dirty="0"/>
                    </a:p>
                  </a:txBody>
                  <a:tcPr/>
                </a:tc>
              </a:tr>
              <a:tr h="370840">
                <a:tc>
                  <a:txBody>
                    <a:bodyPr/>
                    <a:lstStyle/>
                    <a:p>
                      <a:r>
                        <a:rPr lang="tr-TR" dirty="0" smtClean="0"/>
                        <a:t>Almanca</a:t>
                      </a:r>
                      <a:r>
                        <a:rPr lang="tr-TR" baseline="0" dirty="0" smtClean="0"/>
                        <a:t> Eğitimi</a:t>
                      </a:r>
                      <a:endParaRPr lang="tr-TR" dirty="0"/>
                    </a:p>
                  </a:txBody>
                  <a:tcPr/>
                </a:tc>
                <a:tc>
                  <a:txBody>
                    <a:bodyPr/>
                    <a:lstStyle/>
                    <a:p>
                      <a:r>
                        <a:rPr lang="tr-TR" dirty="0" smtClean="0"/>
                        <a:t>72</a:t>
                      </a:r>
                      <a:endParaRPr lang="tr-TR" dirty="0"/>
                    </a:p>
                  </a:txBody>
                  <a:tcPr/>
                </a:tc>
                <a:tc>
                  <a:txBody>
                    <a:bodyPr/>
                    <a:lstStyle/>
                    <a:p>
                      <a:r>
                        <a:rPr lang="tr-TR" dirty="0" smtClean="0"/>
                        <a:t>1</a:t>
                      </a:r>
                      <a:endParaRPr lang="tr-TR" dirty="0"/>
                    </a:p>
                  </a:txBody>
                  <a:tcPr/>
                </a:tc>
                <a:tc>
                  <a:txBody>
                    <a:bodyPr/>
                    <a:lstStyle/>
                    <a:p>
                      <a:r>
                        <a:rPr lang="tr-TR" dirty="0" smtClean="0"/>
                        <a:t>9</a:t>
                      </a:r>
                      <a:endParaRPr lang="tr-TR" dirty="0"/>
                    </a:p>
                  </a:txBody>
                  <a:tcPr/>
                </a:tc>
              </a:tr>
              <a:tr h="370840">
                <a:tc>
                  <a:txBody>
                    <a:bodyPr/>
                    <a:lstStyle/>
                    <a:p>
                      <a:r>
                        <a:rPr lang="tr-TR" dirty="0" smtClean="0"/>
                        <a:t>Dış</a:t>
                      </a:r>
                      <a:r>
                        <a:rPr lang="tr-TR" baseline="0" dirty="0" smtClean="0"/>
                        <a:t> Ticaret Eğitimi</a:t>
                      </a:r>
                      <a:endParaRPr lang="tr-TR" dirty="0"/>
                    </a:p>
                  </a:txBody>
                  <a:tcPr/>
                </a:tc>
                <a:tc>
                  <a:txBody>
                    <a:bodyPr/>
                    <a:lstStyle/>
                    <a:p>
                      <a:r>
                        <a:rPr lang="tr-TR" dirty="0" smtClean="0"/>
                        <a:t>108</a:t>
                      </a:r>
                      <a:endParaRPr lang="tr-TR" dirty="0"/>
                    </a:p>
                  </a:txBody>
                  <a:tcPr/>
                </a:tc>
                <a:tc>
                  <a:txBody>
                    <a:bodyPr/>
                    <a:lstStyle/>
                    <a:p>
                      <a:r>
                        <a:rPr lang="tr-TR" dirty="0" smtClean="0"/>
                        <a:t>1</a:t>
                      </a:r>
                      <a:endParaRPr lang="tr-TR" dirty="0"/>
                    </a:p>
                  </a:txBody>
                  <a:tcPr/>
                </a:tc>
                <a:tc>
                  <a:txBody>
                    <a:bodyPr/>
                    <a:lstStyle/>
                    <a:p>
                      <a:r>
                        <a:rPr lang="tr-TR" dirty="0" smtClean="0"/>
                        <a:t>20</a:t>
                      </a:r>
                      <a:endParaRPr lang="tr-TR" dirty="0"/>
                    </a:p>
                  </a:txBody>
                  <a:tcPr/>
                </a:tc>
              </a:tr>
              <a:tr h="370840">
                <a:tc>
                  <a:txBody>
                    <a:bodyPr/>
                    <a:lstStyle/>
                    <a:p>
                      <a:r>
                        <a:rPr lang="tr-TR" dirty="0" smtClean="0"/>
                        <a:t>Bilirkişilik</a:t>
                      </a:r>
                      <a:r>
                        <a:rPr lang="tr-TR" baseline="0" dirty="0" smtClean="0"/>
                        <a:t> Eğitimi </a:t>
                      </a:r>
                      <a:endParaRPr lang="tr-TR" dirty="0"/>
                    </a:p>
                  </a:txBody>
                  <a:tcPr/>
                </a:tc>
                <a:tc>
                  <a:txBody>
                    <a:bodyPr/>
                    <a:lstStyle/>
                    <a:p>
                      <a:r>
                        <a:rPr lang="tr-TR" dirty="0" smtClean="0"/>
                        <a:t>24</a:t>
                      </a:r>
                      <a:endParaRPr lang="tr-TR" dirty="0"/>
                    </a:p>
                  </a:txBody>
                  <a:tcPr/>
                </a:tc>
                <a:tc>
                  <a:txBody>
                    <a:bodyPr/>
                    <a:lstStyle/>
                    <a:p>
                      <a:r>
                        <a:rPr lang="tr-TR" dirty="0" smtClean="0"/>
                        <a:t>15</a:t>
                      </a:r>
                      <a:endParaRPr lang="tr-TR" dirty="0"/>
                    </a:p>
                  </a:txBody>
                  <a:tcPr/>
                </a:tc>
                <a:tc>
                  <a:txBody>
                    <a:bodyPr/>
                    <a:lstStyle/>
                    <a:p>
                      <a:r>
                        <a:rPr lang="tr-TR" dirty="0" smtClean="0"/>
                        <a:t>283</a:t>
                      </a:r>
                      <a:endParaRPr lang="tr-TR" dirty="0"/>
                    </a:p>
                  </a:txBody>
                  <a:tcPr/>
                </a:tc>
              </a:tr>
              <a:tr h="370840">
                <a:tc>
                  <a:txBody>
                    <a:bodyPr/>
                    <a:lstStyle/>
                    <a:p>
                      <a:r>
                        <a:rPr lang="tr-TR" dirty="0" smtClean="0"/>
                        <a:t>Nitelikli</a:t>
                      </a:r>
                      <a:r>
                        <a:rPr lang="tr-TR" baseline="0" dirty="0" smtClean="0"/>
                        <a:t> Bilirkişilik </a:t>
                      </a:r>
                      <a:endParaRPr lang="tr-TR" dirty="0"/>
                    </a:p>
                  </a:txBody>
                  <a:tcPr/>
                </a:tc>
                <a:tc>
                  <a:txBody>
                    <a:bodyPr/>
                    <a:lstStyle/>
                    <a:p>
                      <a:r>
                        <a:rPr lang="tr-TR" dirty="0" smtClean="0"/>
                        <a:t>24</a:t>
                      </a:r>
                      <a:endParaRPr lang="tr-TR" dirty="0"/>
                    </a:p>
                  </a:txBody>
                  <a:tcPr/>
                </a:tc>
                <a:tc>
                  <a:txBody>
                    <a:bodyPr/>
                    <a:lstStyle/>
                    <a:p>
                      <a:r>
                        <a:rPr lang="tr-TR" dirty="0" smtClean="0"/>
                        <a:t>2</a:t>
                      </a:r>
                      <a:endParaRPr lang="tr-TR" dirty="0"/>
                    </a:p>
                  </a:txBody>
                  <a:tcPr/>
                </a:tc>
                <a:tc>
                  <a:txBody>
                    <a:bodyPr/>
                    <a:lstStyle/>
                    <a:p>
                      <a:r>
                        <a:rPr lang="tr-TR" dirty="0" smtClean="0"/>
                        <a:t>27</a:t>
                      </a:r>
                      <a:endParaRPr lang="tr-TR" dirty="0"/>
                    </a:p>
                  </a:txBody>
                  <a:tcPr/>
                </a:tc>
              </a:tr>
              <a:tr h="370840">
                <a:tc>
                  <a:txBody>
                    <a:bodyPr/>
                    <a:lstStyle/>
                    <a:p>
                      <a:r>
                        <a:rPr lang="tr-TR" dirty="0" smtClean="0"/>
                        <a:t>Deney</a:t>
                      </a:r>
                      <a:r>
                        <a:rPr lang="tr-TR" baseline="0" dirty="0" smtClean="0"/>
                        <a:t> Hayvanları</a:t>
                      </a:r>
                      <a:endParaRPr lang="tr-TR" dirty="0"/>
                    </a:p>
                  </a:txBody>
                  <a:tcPr/>
                </a:tc>
                <a:tc>
                  <a:txBody>
                    <a:bodyPr/>
                    <a:lstStyle/>
                    <a:p>
                      <a:r>
                        <a:rPr lang="tr-TR" dirty="0" smtClean="0"/>
                        <a:t>80</a:t>
                      </a:r>
                      <a:endParaRPr lang="tr-TR" dirty="0"/>
                    </a:p>
                  </a:txBody>
                  <a:tcPr/>
                </a:tc>
                <a:tc>
                  <a:txBody>
                    <a:bodyPr/>
                    <a:lstStyle/>
                    <a:p>
                      <a:r>
                        <a:rPr lang="tr-TR" dirty="0" smtClean="0"/>
                        <a:t>2</a:t>
                      </a:r>
                      <a:endParaRPr lang="tr-TR" dirty="0"/>
                    </a:p>
                  </a:txBody>
                  <a:tcPr/>
                </a:tc>
                <a:tc>
                  <a:txBody>
                    <a:bodyPr/>
                    <a:lstStyle/>
                    <a:p>
                      <a:r>
                        <a:rPr lang="tr-TR" dirty="0" smtClean="0"/>
                        <a:t>64</a:t>
                      </a:r>
                      <a:endParaRPr lang="tr-TR" dirty="0"/>
                    </a:p>
                  </a:txBody>
                  <a:tcPr/>
                </a:tc>
              </a:tr>
              <a:tr h="370840">
                <a:tc>
                  <a:txBody>
                    <a:bodyPr/>
                    <a:lstStyle/>
                    <a:p>
                      <a:r>
                        <a:rPr lang="tr-TR" dirty="0" smtClean="0"/>
                        <a:t>YDS</a:t>
                      </a:r>
                      <a:endParaRPr lang="tr-TR" dirty="0"/>
                    </a:p>
                  </a:txBody>
                  <a:tcPr/>
                </a:tc>
                <a:tc>
                  <a:txBody>
                    <a:bodyPr/>
                    <a:lstStyle/>
                    <a:p>
                      <a:r>
                        <a:rPr lang="tr-TR" dirty="0" smtClean="0"/>
                        <a:t>96</a:t>
                      </a:r>
                      <a:endParaRPr lang="tr-TR" dirty="0"/>
                    </a:p>
                  </a:txBody>
                  <a:tcPr/>
                </a:tc>
                <a:tc>
                  <a:txBody>
                    <a:bodyPr/>
                    <a:lstStyle/>
                    <a:p>
                      <a:r>
                        <a:rPr lang="tr-TR" dirty="0" smtClean="0"/>
                        <a:t>11</a:t>
                      </a:r>
                      <a:endParaRPr lang="tr-TR" dirty="0"/>
                    </a:p>
                  </a:txBody>
                  <a:tcPr/>
                </a:tc>
                <a:tc>
                  <a:txBody>
                    <a:bodyPr/>
                    <a:lstStyle/>
                    <a:p>
                      <a:r>
                        <a:rPr lang="tr-TR" dirty="0" smtClean="0"/>
                        <a:t>111</a:t>
                      </a:r>
                      <a:endParaRPr lang="tr-TR" dirty="0"/>
                    </a:p>
                  </a:txBody>
                  <a:tcPr/>
                </a:tc>
              </a:tr>
            </a:tbl>
          </a:graphicData>
        </a:graphic>
      </p:graphicFrame>
    </p:spTree>
    <p:extLst>
      <p:ext uri="{BB962C8B-B14F-4D97-AF65-F5344CB8AC3E}">
        <p14:creationId xmlns:p14="http://schemas.microsoft.com/office/powerpoint/2010/main" val="3740770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1430338"/>
            <a:ext cx="8820150" cy="4872037"/>
          </a:xfrm>
        </p:spPr>
        <p:txBody>
          <a:bodyPr>
            <a:normAutofit/>
          </a:bodyPr>
          <a:lstStyle/>
          <a:p>
            <a:pPr marL="0" indent="0">
              <a:buNone/>
            </a:pPr>
            <a:endParaRPr lang="tr-TR" sz="2400" dirty="0" smtClean="0"/>
          </a:p>
          <a:p>
            <a:pPr>
              <a:buFont typeface="Wingdings" panose="05000000000000000000" pitchFamily="2" charset="2"/>
              <a:buChar char="Ø"/>
            </a:pPr>
            <a:endParaRPr lang="tr-TR" sz="2400" dirty="0"/>
          </a:p>
          <a:p>
            <a:pPr marL="0" indent="0">
              <a:buNone/>
            </a:pPr>
            <a:endParaRPr lang="tr-TR" sz="2400" dirty="0" smtClean="0"/>
          </a:p>
        </p:txBody>
      </p:sp>
      <p:graphicFrame>
        <p:nvGraphicFramePr>
          <p:cNvPr id="9" name="Tablo 8"/>
          <p:cNvGraphicFramePr>
            <a:graphicFrameLocks noGrp="1"/>
          </p:cNvGraphicFramePr>
          <p:nvPr>
            <p:extLst>
              <p:ext uri="{D42A27DB-BD31-4B8C-83A1-F6EECF244321}">
                <p14:modId xmlns:p14="http://schemas.microsoft.com/office/powerpoint/2010/main" val="930610804"/>
              </p:ext>
            </p:extLst>
          </p:nvPr>
        </p:nvGraphicFramePr>
        <p:xfrm>
          <a:off x="230660" y="313254"/>
          <a:ext cx="11747591" cy="6063928"/>
        </p:xfrm>
        <a:graphic>
          <a:graphicData uri="http://schemas.openxmlformats.org/drawingml/2006/table">
            <a:tbl>
              <a:tblPr firstRow="1" bandRow="1">
                <a:tableStyleId>{5C22544A-7EE6-4342-B048-85BDC9FD1C3A}</a:tableStyleId>
              </a:tblPr>
              <a:tblGrid>
                <a:gridCol w="6281141"/>
                <a:gridCol w="1574264"/>
                <a:gridCol w="2114274"/>
                <a:gridCol w="1777912"/>
              </a:tblGrid>
              <a:tr h="466948">
                <a:tc>
                  <a:txBody>
                    <a:bodyPr/>
                    <a:lstStyle/>
                    <a:p>
                      <a:r>
                        <a:rPr lang="tr-TR" dirty="0" smtClean="0"/>
                        <a:t>Kurs Adı</a:t>
                      </a:r>
                      <a:endParaRPr lang="tr-TR" dirty="0"/>
                    </a:p>
                  </a:txBody>
                  <a:tcPr/>
                </a:tc>
                <a:tc>
                  <a:txBody>
                    <a:bodyPr/>
                    <a:lstStyle/>
                    <a:p>
                      <a:r>
                        <a:rPr lang="tr-TR" dirty="0" smtClean="0"/>
                        <a:t>Kurs Saati</a:t>
                      </a:r>
                      <a:endParaRPr lang="tr-TR" dirty="0"/>
                    </a:p>
                  </a:txBody>
                  <a:tcPr/>
                </a:tc>
                <a:tc>
                  <a:txBody>
                    <a:bodyPr/>
                    <a:lstStyle/>
                    <a:p>
                      <a:r>
                        <a:rPr lang="tr-TR" dirty="0" smtClean="0"/>
                        <a:t>Açılan Grup Sayısı</a:t>
                      </a:r>
                      <a:endParaRPr lang="tr-TR" dirty="0"/>
                    </a:p>
                  </a:txBody>
                  <a:tcPr/>
                </a:tc>
                <a:tc>
                  <a:txBody>
                    <a:bodyPr/>
                    <a:lstStyle/>
                    <a:p>
                      <a:r>
                        <a:rPr lang="tr-TR" dirty="0" smtClean="0"/>
                        <a:t>Kursiyer Sayısı</a:t>
                      </a:r>
                      <a:endParaRPr lang="tr-TR" dirty="0"/>
                    </a:p>
                  </a:txBody>
                  <a:tcPr/>
                </a:tc>
              </a:tr>
              <a:tr h="460552">
                <a:tc>
                  <a:txBody>
                    <a:bodyPr/>
                    <a:lstStyle/>
                    <a:p>
                      <a:r>
                        <a:rPr lang="tr-TR" dirty="0" smtClean="0"/>
                        <a:t>C Sınıfı</a:t>
                      </a:r>
                      <a:r>
                        <a:rPr lang="tr-TR" baseline="0" dirty="0" smtClean="0"/>
                        <a:t> İSG</a:t>
                      </a:r>
                      <a:endParaRPr lang="tr-TR" dirty="0"/>
                    </a:p>
                  </a:txBody>
                  <a:tcPr/>
                </a:tc>
                <a:tc>
                  <a:txBody>
                    <a:bodyPr/>
                    <a:lstStyle/>
                    <a:p>
                      <a:r>
                        <a:rPr lang="tr-TR" dirty="0" smtClean="0"/>
                        <a:t>220</a:t>
                      </a:r>
                      <a:endParaRPr lang="tr-TR" dirty="0"/>
                    </a:p>
                  </a:txBody>
                  <a:tcPr/>
                </a:tc>
                <a:tc>
                  <a:txBody>
                    <a:bodyPr/>
                    <a:lstStyle/>
                    <a:p>
                      <a:r>
                        <a:rPr lang="tr-TR" dirty="0" smtClean="0"/>
                        <a:t>13</a:t>
                      </a:r>
                      <a:endParaRPr lang="tr-TR" dirty="0"/>
                    </a:p>
                  </a:txBody>
                  <a:tcPr/>
                </a:tc>
                <a:tc>
                  <a:txBody>
                    <a:bodyPr/>
                    <a:lstStyle/>
                    <a:p>
                      <a:r>
                        <a:rPr lang="tr-TR" dirty="0" smtClean="0"/>
                        <a:t>289</a:t>
                      </a:r>
                      <a:endParaRPr lang="tr-TR" dirty="0"/>
                    </a:p>
                  </a:txBody>
                  <a:tcPr/>
                </a:tc>
              </a:tr>
              <a:tr h="466948">
                <a:tc>
                  <a:txBody>
                    <a:bodyPr/>
                    <a:lstStyle/>
                    <a:p>
                      <a:r>
                        <a:rPr lang="tr-TR" dirty="0" smtClean="0"/>
                        <a:t>Genel</a:t>
                      </a:r>
                      <a:r>
                        <a:rPr lang="tr-TR" baseline="0" dirty="0" smtClean="0"/>
                        <a:t> İngilizce Temel- orta </a:t>
                      </a:r>
                      <a:endParaRPr lang="tr-TR" dirty="0"/>
                    </a:p>
                  </a:txBody>
                  <a:tcPr/>
                </a:tc>
                <a:tc>
                  <a:txBody>
                    <a:bodyPr/>
                    <a:lstStyle/>
                    <a:p>
                      <a:r>
                        <a:rPr lang="tr-TR" dirty="0" smtClean="0"/>
                        <a:t>72</a:t>
                      </a:r>
                      <a:endParaRPr lang="tr-TR" dirty="0"/>
                    </a:p>
                  </a:txBody>
                  <a:tcPr/>
                </a:tc>
                <a:tc>
                  <a:txBody>
                    <a:bodyPr/>
                    <a:lstStyle/>
                    <a:p>
                      <a:r>
                        <a:rPr lang="tr-TR" dirty="0" smtClean="0"/>
                        <a:t>1</a:t>
                      </a:r>
                      <a:endParaRPr lang="tr-TR" dirty="0"/>
                    </a:p>
                  </a:txBody>
                  <a:tcPr/>
                </a:tc>
                <a:tc>
                  <a:txBody>
                    <a:bodyPr/>
                    <a:lstStyle/>
                    <a:p>
                      <a:r>
                        <a:rPr lang="tr-TR" dirty="0" smtClean="0"/>
                        <a:t>19</a:t>
                      </a:r>
                      <a:endParaRPr lang="tr-TR" dirty="0"/>
                    </a:p>
                  </a:txBody>
                  <a:tcPr/>
                </a:tc>
              </a:tr>
              <a:tr h="466948">
                <a:tc>
                  <a:txBody>
                    <a:bodyPr/>
                    <a:lstStyle/>
                    <a:p>
                      <a:r>
                        <a:rPr lang="tr-TR" dirty="0" smtClean="0"/>
                        <a:t>Zeka</a:t>
                      </a:r>
                      <a:r>
                        <a:rPr lang="tr-TR" baseline="0" dirty="0" smtClean="0"/>
                        <a:t> Oyunları Öğretmen Eğitimi</a:t>
                      </a:r>
                      <a:endParaRPr lang="tr-TR" dirty="0"/>
                    </a:p>
                  </a:txBody>
                  <a:tcPr/>
                </a:tc>
                <a:tc>
                  <a:txBody>
                    <a:bodyPr/>
                    <a:lstStyle/>
                    <a:p>
                      <a:r>
                        <a:rPr lang="tr-TR" dirty="0" smtClean="0"/>
                        <a:t>32</a:t>
                      </a:r>
                      <a:endParaRPr lang="tr-TR" dirty="0"/>
                    </a:p>
                  </a:txBody>
                  <a:tcPr/>
                </a:tc>
                <a:tc>
                  <a:txBody>
                    <a:bodyPr/>
                    <a:lstStyle/>
                    <a:p>
                      <a:r>
                        <a:rPr lang="tr-TR" dirty="0" smtClean="0"/>
                        <a:t>1</a:t>
                      </a:r>
                      <a:endParaRPr lang="tr-TR" dirty="0"/>
                    </a:p>
                  </a:txBody>
                  <a:tcPr/>
                </a:tc>
                <a:tc>
                  <a:txBody>
                    <a:bodyPr/>
                    <a:lstStyle/>
                    <a:p>
                      <a:r>
                        <a:rPr lang="tr-TR" dirty="0" smtClean="0"/>
                        <a:t>7</a:t>
                      </a:r>
                      <a:endParaRPr lang="tr-TR" dirty="0"/>
                    </a:p>
                  </a:txBody>
                  <a:tcPr/>
                </a:tc>
              </a:tr>
              <a:tr h="466948">
                <a:tc>
                  <a:txBody>
                    <a:bodyPr/>
                    <a:lstStyle/>
                    <a:p>
                      <a:r>
                        <a:rPr lang="tr-TR" dirty="0" smtClean="0"/>
                        <a:t>Grafik</a:t>
                      </a:r>
                      <a:r>
                        <a:rPr lang="tr-TR" baseline="0" dirty="0" smtClean="0"/>
                        <a:t> Tasarım</a:t>
                      </a:r>
                      <a:endParaRPr lang="tr-TR" dirty="0"/>
                    </a:p>
                  </a:txBody>
                  <a:tcPr/>
                </a:tc>
                <a:tc>
                  <a:txBody>
                    <a:bodyPr/>
                    <a:lstStyle/>
                    <a:p>
                      <a:r>
                        <a:rPr lang="tr-TR" dirty="0" smtClean="0"/>
                        <a:t>48</a:t>
                      </a:r>
                      <a:endParaRPr lang="tr-TR" dirty="0"/>
                    </a:p>
                  </a:txBody>
                  <a:tcPr/>
                </a:tc>
                <a:tc>
                  <a:txBody>
                    <a:bodyPr/>
                    <a:lstStyle/>
                    <a:p>
                      <a:r>
                        <a:rPr lang="tr-TR" dirty="0" smtClean="0"/>
                        <a:t>8</a:t>
                      </a:r>
                      <a:endParaRPr lang="tr-TR" dirty="0"/>
                    </a:p>
                  </a:txBody>
                  <a:tcPr/>
                </a:tc>
                <a:tc>
                  <a:txBody>
                    <a:bodyPr/>
                    <a:lstStyle/>
                    <a:p>
                      <a:r>
                        <a:rPr lang="tr-TR" dirty="0" smtClean="0"/>
                        <a:t>65</a:t>
                      </a:r>
                      <a:endParaRPr lang="tr-TR" dirty="0"/>
                    </a:p>
                  </a:txBody>
                  <a:tcPr/>
                </a:tc>
              </a:tr>
              <a:tr h="466948">
                <a:tc>
                  <a:txBody>
                    <a:bodyPr/>
                    <a:lstStyle/>
                    <a:p>
                      <a:r>
                        <a:rPr lang="tr-TR" dirty="0" smtClean="0"/>
                        <a:t>Solidworks</a:t>
                      </a:r>
                      <a:endParaRPr lang="tr-TR" dirty="0"/>
                    </a:p>
                  </a:txBody>
                  <a:tcPr/>
                </a:tc>
                <a:tc>
                  <a:txBody>
                    <a:bodyPr/>
                    <a:lstStyle/>
                    <a:p>
                      <a:r>
                        <a:rPr lang="tr-TR" dirty="0" smtClean="0"/>
                        <a:t>36</a:t>
                      </a:r>
                      <a:endParaRPr lang="tr-TR" dirty="0"/>
                    </a:p>
                  </a:txBody>
                  <a:tcPr/>
                </a:tc>
                <a:tc>
                  <a:txBody>
                    <a:bodyPr/>
                    <a:lstStyle/>
                    <a:p>
                      <a:r>
                        <a:rPr lang="tr-TR" dirty="0" smtClean="0"/>
                        <a:t>2</a:t>
                      </a:r>
                      <a:endParaRPr lang="tr-TR" dirty="0"/>
                    </a:p>
                  </a:txBody>
                  <a:tcPr/>
                </a:tc>
                <a:tc>
                  <a:txBody>
                    <a:bodyPr/>
                    <a:lstStyle/>
                    <a:p>
                      <a:r>
                        <a:rPr lang="tr-TR" dirty="0" smtClean="0"/>
                        <a:t>12</a:t>
                      </a:r>
                      <a:endParaRPr lang="tr-TR" dirty="0"/>
                    </a:p>
                  </a:txBody>
                  <a:tcPr/>
                </a:tc>
              </a:tr>
              <a:tr h="466948">
                <a:tc>
                  <a:txBody>
                    <a:bodyPr/>
                    <a:lstStyle/>
                    <a:p>
                      <a:r>
                        <a:rPr lang="tr-TR" dirty="0" smtClean="0"/>
                        <a:t>Diğer</a:t>
                      </a:r>
                      <a:r>
                        <a:rPr lang="tr-TR" baseline="0" dirty="0" smtClean="0"/>
                        <a:t> Sağlık Personeli</a:t>
                      </a:r>
                      <a:endParaRPr lang="tr-TR" dirty="0"/>
                    </a:p>
                  </a:txBody>
                  <a:tcPr/>
                </a:tc>
                <a:tc>
                  <a:txBody>
                    <a:bodyPr/>
                    <a:lstStyle/>
                    <a:p>
                      <a:r>
                        <a:rPr lang="tr-TR" dirty="0" smtClean="0"/>
                        <a:t>90</a:t>
                      </a:r>
                      <a:endParaRPr lang="tr-TR" dirty="0"/>
                    </a:p>
                  </a:txBody>
                  <a:tcPr/>
                </a:tc>
                <a:tc>
                  <a:txBody>
                    <a:bodyPr/>
                    <a:lstStyle/>
                    <a:p>
                      <a:r>
                        <a:rPr lang="tr-TR" dirty="0" smtClean="0"/>
                        <a:t>7</a:t>
                      </a:r>
                      <a:endParaRPr lang="tr-TR" dirty="0"/>
                    </a:p>
                  </a:txBody>
                  <a:tcPr/>
                </a:tc>
                <a:tc>
                  <a:txBody>
                    <a:bodyPr/>
                    <a:lstStyle/>
                    <a:p>
                      <a:r>
                        <a:rPr lang="tr-TR" dirty="0" smtClean="0"/>
                        <a:t>148</a:t>
                      </a:r>
                      <a:endParaRPr lang="tr-TR" dirty="0"/>
                    </a:p>
                  </a:txBody>
                  <a:tcPr/>
                </a:tc>
              </a:tr>
              <a:tr h="466948">
                <a:tc>
                  <a:txBody>
                    <a:bodyPr/>
                    <a:lstStyle/>
                    <a:p>
                      <a:r>
                        <a:rPr lang="tr-TR" dirty="0" smtClean="0"/>
                        <a:t>Çalışma</a:t>
                      </a:r>
                      <a:r>
                        <a:rPr lang="tr-TR" baseline="0" dirty="0" smtClean="0"/>
                        <a:t> İlişkileri ve İnsan Kaynakları Yönetimi Uzmanlığı</a:t>
                      </a:r>
                      <a:endParaRPr lang="tr-TR" dirty="0"/>
                    </a:p>
                  </a:txBody>
                  <a:tcPr/>
                </a:tc>
                <a:tc>
                  <a:txBody>
                    <a:bodyPr/>
                    <a:lstStyle/>
                    <a:p>
                      <a:r>
                        <a:rPr lang="tr-TR" dirty="0" smtClean="0"/>
                        <a:t>80</a:t>
                      </a:r>
                      <a:endParaRPr lang="tr-TR" dirty="0"/>
                    </a:p>
                  </a:txBody>
                  <a:tcPr/>
                </a:tc>
                <a:tc>
                  <a:txBody>
                    <a:bodyPr/>
                    <a:lstStyle/>
                    <a:p>
                      <a:r>
                        <a:rPr lang="tr-TR" dirty="0" smtClean="0"/>
                        <a:t>3</a:t>
                      </a:r>
                      <a:endParaRPr lang="tr-TR" dirty="0"/>
                    </a:p>
                  </a:txBody>
                  <a:tcPr/>
                </a:tc>
                <a:tc>
                  <a:txBody>
                    <a:bodyPr/>
                    <a:lstStyle/>
                    <a:p>
                      <a:r>
                        <a:rPr lang="tr-TR" dirty="0" smtClean="0"/>
                        <a:t>71</a:t>
                      </a:r>
                      <a:endParaRPr lang="tr-TR" dirty="0"/>
                    </a:p>
                  </a:txBody>
                  <a:tcPr/>
                </a:tc>
              </a:tr>
              <a:tr h="466948">
                <a:tc>
                  <a:txBody>
                    <a:bodyPr/>
                    <a:lstStyle/>
                    <a:p>
                      <a:r>
                        <a:rPr lang="tr-TR" dirty="0" smtClean="0"/>
                        <a:t>B Sınıfı</a:t>
                      </a:r>
                      <a:r>
                        <a:rPr lang="tr-TR" baseline="0" dirty="0" smtClean="0"/>
                        <a:t> İSG </a:t>
                      </a:r>
                      <a:endParaRPr lang="tr-TR" dirty="0"/>
                    </a:p>
                  </a:txBody>
                  <a:tcPr/>
                </a:tc>
                <a:tc>
                  <a:txBody>
                    <a:bodyPr/>
                    <a:lstStyle/>
                    <a:p>
                      <a:r>
                        <a:rPr lang="tr-TR" dirty="0" smtClean="0"/>
                        <a:t>220</a:t>
                      </a:r>
                      <a:endParaRPr lang="tr-TR" dirty="0"/>
                    </a:p>
                  </a:txBody>
                  <a:tcPr/>
                </a:tc>
                <a:tc>
                  <a:txBody>
                    <a:bodyPr/>
                    <a:lstStyle/>
                    <a:p>
                      <a:r>
                        <a:rPr lang="tr-TR" dirty="0" smtClean="0"/>
                        <a:t>2</a:t>
                      </a:r>
                      <a:endParaRPr lang="tr-TR" dirty="0"/>
                    </a:p>
                  </a:txBody>
                  <a:tcPr/>
                </a:tc>
                <a:tc>
                  <a:txBody>
                    <a:bodyPr/>
                    <a:lstStyle/>
                    <a:p>
                      <a:r>
                        <a:rPr lang="tr-TR" dirty="0" smtClean="0"/>
                        <a:t>20</a:t>
                      </a:r>
                      <a:endParaRPr lang="tr-TR" dirty="0"/>
                    </a:p>
                  </a:txBody>
                  <a:tcPr/>
                </a:tc>
              </a:tr>
              <a:tr h="466948">
                <a:tc>
                  <a:txBody>
                    <a:bodyPr/>
                    <a:lstStyle/>
                    <a:p>
                      <a:r>
                        <a:rPr lang="tr-TR" dirty="0" smtClean="0"/>
                        <a:t>YÖKDİL</a:t>
                      </a:r>
                      <a:r>
                        <a:rPr lang="tr-TR" baseline="0" dirty="0" smtClean="0"/>
                        <a:t> </a:t>
                      </a:r>
                      <a:r>
                        <a:rPr lang="tr-TR" baseline="0" dirty="0" err="1" smtClean="0"/>
                        <a:t>Hazırık</a:t>
                      </a:r>
                      <a:endParaRPr lang="tr-TR" dirty="0"/>
                    </a:p>
                  </a:txBody>
                  <a:tcPr/>
                </a:tc>
                <a:tc>
                  <a:txBody>
                    <a:bodyPr/>
                    <a:lstStyle/>
                    <a:p>
                      <a:r>
                        <a:rPr lang="tr-TR" dirty="0" smtClean="0"/>
                        <a:t>96</a:t>
                      </a:r>
                      <a:endParaRPr lang="tr-TR" dirty="0"/>
                    </a:p>
                  </a:txBody>
                  <a:tcPr/>
                </a:tc>
                <a:tc>
                  <a:txBody>
                    <a:bodyPr/>
                    <a:lstStyle/>
                    <a:p>
                      <a:r>
                        <a:rPr lang="tr-TR" dirty="0" smtClean="0"/>
                        <a:t>1</a:t>
                      </a:r>
                      <a:endParaRPr lang="tr-TR" dirty="0"/>
                    </a:p>
                  </a:txBody>
                  <a:tcPr/>
                </a:tc>
                <a:tc>
                  <a:txBody>
                    <a:bodyPr/>
                    <a:lstStyle/>
                    <a:p>
                      <a:r>
                        <a:rPr lang="tr-TR" dirty="0" smtClean="0"/>
                        <a:t>13</a:t>
                      </a:r>
                      <a:endParaRPr lang="tr-TR" dirty="0"/>
                    </a:p>
                  </a:txBody>
                  <a:tcPr/>
                </a:tc>
              </a:tr>
              <a:tr h="466948">
                <a:tc>
                  <a:txBody>
                    <a:bodyPr/>
                    <a:lstStyle/>
                    <a:p>
                      <a:r>
                        <a:rPr lang="tr-TR" dirty="0" smtClean="0"/>
                        <a:t>İş Yeri</a:t>
                      </a:r>
                      <a:r>
                        <a:rPr lang="tr-TR" baseline="0" dirty="0" smtClean="0"/>
                        <a:t> Hekimliği</a:t>
                      </a:r>
                      <a:endParaRPr lang="tr-TR" dirty="0"/>
                    </a:p>
                  </a:txBody>
                  <a:tcPr/>
                </a:tc>
                <a:tc>
                  <a:txBody>
                    <a:bodyPr/>
                    <a:lstStyle/>
                    <a:p>
                      <a:r>
                        <a:rPr lang="tr-TR" dirty="0" smtClean="0"/>
                        <a:t>220</a:t>
                      </a:r>
                      <a:endParaRPr lang="tr-TR" dirty="0"/>
                    </a:p>
                  </a:txBody>
                  <a:tcPr/>
                </a:tc>
                <a:tc>
                  <a:txBody>
                    <a:bodyPr/>
                    <a:lstStyle/>
                    <a:p>
                      <a:r>
                        <a:rPr lang="tr-TR" dirty="0" smtClean="0"/>
                        <a:t>1</a:t>
                      </a:r>
                      <a:endParaRPr lang="tr-TR" dirty="0"/>
                    </a:p>
                  </a:txBody>
                  <a:tcPr/>
                </a:tc>
                <a:tc>
                  <a:txBody>
                    <a:bodyPr/>
                    <a:lstStyle/>
                    <a:p>
                      <a:r>
                        <a:rPr lang="tr-TR" dirty="0" smtClean="0"/>
                        <a:t>22</a:t>
                      </a:r>
                      <a:endParaRPr lang="tr-TR" dirty="0"/>
                    </a:p>
                  </a:txBody>
                  <a:tcPr/>
                </a:tc>
              </a:tr>
              <a:tr h="466948">
                <a:tc>
                  <a:txBody>
                    <a:bodyPr/>
                    <a:lstStyle/>
                    <a:p>
                      <a:r>
                        <a:rPr lang="tr-TR" dirty="0" smtClean="0"/>
                        <a:t>GEKA</a:t>
                      </a:r>
                      <a:r>
                        <a:rPr lang="tr-TR" baseline="0" dirty="0" smtClean="0"/>
                        <a:t> Sürdürülebilir Yaşam Yolunda Anaokulları</a:t>
                      </a:r>
                      <a:endParaRPr lang="tr-TR" dirty="0"/>
                    </a:p>
                  </a:txBody>
                  <a:tcPr/>
                </a:tc>
                <a:tc>
                  <a:txBody>
                    <a:bodyPr/>
                    <a:lstStyle/>
                    <a:p>
                      <a:r>
                        <a:rPr lang="tr-TR" dirty="0" smtClean="0"/>
                        <a:t>24</a:t>
                      </a:r>
                      <a:endParaRPr lang="tr-TR" dirty="0"/>
                    </a:p>
                  </a:txBody>
                  <a:tcPr/>
                </a:tc>
                <a:tc>
                  <a:txBody>
                    <a:bodyPr/>
                    <a:lstStyle/>
                    <a:p>
                      <a:r>
                        <a:rPr lang="tr-TR" dirty="0" smtClean="0"/>
                        <a:t>1</a:t>
                      </a:r>
                      <a:endParaRPr lang="tr-TR" dirty="0"/>
                    </a:p>
                  </a:txBody>
                  <a:tcPr/>
                </a:tc>
                <a:tc>
                  <a:txBody>
                    <a:bodyPr/>
                    <a:lstStyle/>
                    <a:p>
                      <a:r>
                        <a:rPr lang="tr-TR" dirty="0" smtClean="0"/>
                        <a:t>57</a:t>
                      </a:r>
                      <a:endParaRPr lang="tr-TR" dirty="0"/>
                    </a:p>
                  </a:txBody>
                  <a:tcPr/>
                </a:tc>
              </a:tr>
              <a:tr h="466948">
                <a:tc>
                  <a:txBody>
                    <a:bodyPr/>
                    <a:lstStyle/>
                    <a:p>
                      <a:r>
                        <a:rPr lang="tr-TR" dirty="0" smtClean="0"/>
                        <a:t>Robotik</a:t>
                      </a:r>
                      <a:r>
                        <a:rPr lang="tr-TR" baseline="0" dirty="0" smtClean="0"/>
                        <a:t> Kodlama</a:t>
                      </a:r>
                      <a:endParaRPr lang="tr-TR" dirty="0"/>
                    </a:p>
                  </a:txBody>
                  <a:tcPr/>
                </a:tc>
                <a:tc>
                  <a:txBody>
                    <a:bodyPr/>
                    <a:lstStyle/>
                    <a:p>
                      <a:r>
                        <a:rPr lang="tr-TR" dirty="0" smtClean="0"/>
                        <a:t>24</a:t>
                      </a:r>
                      <a:endParaRPr lang="tr-TR" dirty="0"/>
                    </a:p>
                  </a:txBody>
                  <a:tcPr/>
                </a:tc>
                <a:tc>
                  <a:txBody>
                    <a:bodyPr/>
                    <a:lstStyle/>
                    <a:p>
                      <a:r>
                        <a:rPr lang="tr-TR" dirty="0" smtClean="0"/>
                        <a:t>1</a:t>
                      </a:r>
                      <a:endParaRPr lang="tr-TR" dirty="0"/>
                    </a:p>
                  </a:txBody>
                  <a:tcPr/>
                </a:tc>
                <a:tc>
                  <a:txBody>
                    <a:bodyPr/>
                    <a:lstStyle/>
                    <a:p>
                      <a:r>
                        <a:rPr lang="tr-TR" dirty="0" smtClean="0"/>
                        <a:t>83</a:t>
                      </a:r>
                      <a:endParaRPr lang="tr-TR" dirty="0"/>
                    </a:p>
                  </a:txBody>
                  <a:tcPr/>
                </a:tc>
              </a:tr>
            </a:tbl>
          </a:graphicData>
        </a:graphic>
      </p:graphicFrame>
    </p:spTree>
    <p:extLst>
      <p:ext uri="{BB962C8B-B14F-4D97-AF65-F5344CB8AC3E}">
        <p14:creationId xmlns:p14="http://schemas.microsoft.com/office/powerpoint/2010/main" val="131553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560338842"/>
              </p:ext>
            </p:extLst>
          </p:nvPr>
        </p:nvGraphicFramePr>
        <p:xfrm>
          <a:off x="1425145" y="1625828"/>
          <a:ext cx="9382898" cy="3531058"/>
        </p:xfrm>
        <a:graphic>
          <a:graphicData uri="http://schemas.openxmlformats.org/drawingml/2006/table">
            <a:tbl>
              <a:tblPr firstRow="1" bandRow="1">
                <a:tableStyleId>{5C22544A-7EE6-4342-B048-85BDC9FD1C3A}</a:tableStyleId>
              </a:tblPr>
              <a:tblGrid>
                <a:gridCol w="3309573"/>
                <a:gridCol w="3205606"/>
                <a:gridCol w="2867719"/>
              </a:tblGrid>
              <a:tr h="2235745">
                <a:tc>
                  <a:txBody>
                    <a:bodyPr/>
                    <a:lstStyle/>
                    <a:p>
                      <a:pPr algn="ctr"/>
                      <a:r>
                        <a:rPr lang="tr-TR" sz="4000" dirty="0" smtClean="0"/>
                        <a:t>2017-2018 Yılları Toplam Öğrenci Sayısı</a:t>
                      </a:r>
                      <a:endParaRPr lang="tr-TR" sz="4000" dirty="0"/>
                    </a:p>
                  </a:txBody>
                  <a:tcPr/>
                </a:tc>
                <a:tc>
                  <a:txBody>
                    <a:bodyPr/>
                    <a:lstStyle/>
                    <a:p>
                      <a:pPr algn="ctr"/>
                      <a:r>
                        <a:rPr lang="tr-TR" sz="4000" dirty="0" smtClean="0"/>
                        <a:t>2017-2018 Yılları Toplam</a:t>
                      </a:r>
                    </a:p>
                    <a:p>
                      <a:pPr algn="ctr"/>
                      <a:r>
                        <a:rPr lang="tr-TR" sz="4000" dirty="0" smtClean="0"/>
                        <a:t>Kurs Saati</a:t>
                      </a:r>
                    </a:p>
                  </a:txBody>
                  <a:tcPr/>
                </a:tc>
                <a:tc>
                  <a:txBody>
                    <a:bodyPr/>
                    <a:lstStyle/>
                    <a:p>
                      <a:pPr algn="ctr"/>
                      <a:r>
                        <a:rPr lang="tr-TR" sz="4000" dirty="0" smtClean="0"/>
                        <a:t>Ortalama Haftalık </a:t>
                      </a:r>
                    </a:p>
                    <a:p>
                      <a:pPr algn="ctr"/>
                      <a:r>
                        <a:rPr lang="tr-TR" sz="4000" dirty="0" smtClean="0"/>
                        <a:t>Kurs</a:t>
                      </a:r>
                      <a:r>
                        <a:rPr lang="tr-TR" sz="4000" baseline="0" dirty="0" smtClean="0"/>
                        <a:t> Saati</a:t>
                      </a:r>
                      <a:endParaRPr lang="tr-TR" sz="4000" dirty="0"/>
                    </a:p>
                  </a:txBody>
                  <a:tcPr/>
                </a:tc>
              </a:tr>
              <a:tr h="1295313">
                <a:tc>
                  <a:txBody>
                    <a:bodyPr/>
                    <a:lstStyle/>
                    <a:p>
                      <a:pPr algn="ctr"/>
                      <a:r>
                        <a:rPr lang="tr-TR" sz="6600" b="1" dirty="0" smtClean="0"/>
                        <a:t>2177</a:t>
                      </a:r>
                    </a:p>
                  </a:txBody>
                  <a:tcPr/>
                </a:tc>
                <a:tc>
                  <a:txBody>
                    <a:bodyPr/>
                    <a:lstStyle/>
                    <a:p>
                      <a:pPr algn="ctr"/>
                      <a:r>
                        <a:rPr lang="tr-TR" sz="4000" b="1" dirty="0" smtClean="0"/>
                        <a:t>10718</a:t>
                      </a:r>
                    </a:p>
                  </a:txBody>
                  <a:tcPr/>
                </a:tc>
                <a:tc>
                  <a:txBody>
                    <a:bodyPr/>
                    <a:lstStyle/>
                    <a:p>
                      <a:pPr algn="ctr"/>
                      <a:r>
                        <a:rPr lang="tr-TR" sz="6600" b="1" dirty="0" smtClean="0"/>
                        <a:t>103</a:t>
                      </a:r>
                      <a:endParaRPr lang="tr-TR" sz="6600" b="1" dirty="0"/>
                    </a:p>
                  </a:txBody>
                  <a:tcPr/>
                </a:tc>
              </a:tr>
            </a:tbl>
          </a:graphicData>
        </a:graphic>
      </p:graphicFrame>
    </p:spTree>
    <p:extLst>
      <p:ext uri="{BB962C8B-B14F-4D97-AF65-F5344CB8AC3E}">
        <p14:creationId xmlns:p14="http://schemas.microsoft.com/office/powerpoint/2010/main" val="391344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8172"/>
          </a:xfrm>
        </p:spPr>
        <p:txBody>
          <a:bodyPr/>
          <a:lstStyle/>
          <a:p>
            <a:pPr algn="ctr"/>
            <a:r>
              <a:rPr lang="tr-TR" b="1" dirty="0" smtClean="0"/>
              <a:t>FİZİKİ OLANAKLAR</a:t>
            </a:r>
            <a:endParaRPr lang="tr-TR" b="1" dirty="0"/>
          </a:p>
        </p:txBody>
      </p:sp>
      <p:sp>
        <p:nvSpPr>
          <p:cNvPr id="4" name="İçerik Yer Tutucusu 3"/>
          <p:cNvSpPr>
            <a:spLocks noGrp="1"/>
          </p:cNvSpPr>
          <p:nvPr>
            <p:ph idx="1"/>
          </p:nvPr>
        </p:nvSpPr>
        <p:spPr>
          <a:xfrm>
            <a:off x="838200" y="1711563"/>
            <a:ext cx="10515600" cy="5023665"/>
          </a:xfrm>
        </p:spPr>
        <p:txBody>
          <a:bodyPr/>
          <a:lstStyle/>
          <a:p>
            <a:r>
              <a:rPr lang="tr-TR" dirty="0" smtClean="0"/>
              <a:t>Sürekli Eğitim Merkezi Ana Hizmet Binası (4 Kat, 600 m</a:t>
            </a:r>
            <a:r>
              <a:rPr lang="tr-TR" baseline="30000" dirty="0" smtClean="0"/>
              <a:t>2</a:t>
            </a:r>
            <a:r>
              <a:rPr lang="tr-TR" dirty="0" smtClean="0"/>
              <a:t>,7 sınıf) </a:t>
            </a:r>
          </a:p>
          <a:p>
            <a:endParaRPr lang="tr-TR" dirty="0" smtClean="0"/>
          </a:p>
          <a:p>
            <a:r>
              <a:rPr lang="tr-TR" dirty="0" smtClean="0"/>
              <a:t>Yerleşke Bürosu (</a:t>
            </a:r>
            <a:r>
              <a:rPr lang="tr-TR" dirty="0" err="1" smtClean="0"/>
              <a:t>YDYO’nun</a:t>
            </a:r>
            <a:r>
              <a:rPr lang="tr-TR" dirty="0" smtClean="0"/>
              <a:t> 3 sınıfı) </a:t>
            </a:r>
          </a:p>
          <a:p>
            <a:pPr marL="0" indent="0">
              <a:buNone/>
            </a:pPr>
            <a:endParaRPr lang="tr-TR" dirty="0" smtClean="0"/>
          </a:p>
          <a:p>
            <a:r>
              <a:rPr lang="tr-TR" dirty="0" smtClean="0"/>
              <a:t>İş Güvenliği Eğitim Merkezi (3 sınıf)</a:t>
            </a:r>
          </a:p>
          <a:p>
            <a:pPr marL="0" indent="0">
              <a:buNone/>
            </a:pPr>
            <a:r>
              <a:rPr lang="tr-TR" dirty="0" smtClean="0"/>
              <a:t>                </a:t>
            </a:r>
            <a:endParaRPr lang="tr-TR" dirty="0"/>
          </a:p>
        </p:txBody>
      </p:sp>
    </p:spTree>
    <p:extLst>
      <p:ext uri="{BB962C8B-B14F-4D97-AF65-F5344CB8AC3E}">
        <p14:creationId xmlns:p14="http://schemas.microsoft.com/office/powerpoint/2010/main" val="677053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1893" y="634315"/>
            <a:ext cx="11442356" cy="2693772"/>
          </a:xfrm>
        </p:spPr>
        <p:txBody>
          <a:bodyPr>
            <a:normAutofit/>
          </a:bodyPr>
          <a:lstStyle/>
          <a:p>
            <a:pPr algn="ctr"/>
            <a:r>
              <a:rPr lang="tr-TR" sz="6600" b="1" dirty="0" smtClean="0">
                <a:solidFill>
                  <a:schemeClr val="accent1">
                    <a:lumMod val="50000"/>
                  </a:schemeClr>
                </a:solidFill>
                <a:effectLst>
                  <a:outerShdw blurRad="38100" dist="38100" dir="2700000" algn="tl">
                    <a:srgbClr val="000000">
                      <a:alpha val="43137"/>
                    </a:srgbClr>
                  </a:outerShdw>
                </a:effectLst>
              </a:rPr>
              <a:t>Katılımınız ve sabrınız için</a:t>
            </a:r>
            <a:br>
              <a:rPr lang="tr-TR" sz="6600" b="1" dirty="0" smtClean="0">
                <a:solidFill>
                  <a:schemeClr val="accent1">
                    <a:lumMod val="50000"/>
                  </a:schemeClr>
                </a:solidFill>
                <a:effectLst>
                  <a:outerShdw blurRad="38100" dist="38100" dir="2700000" algn="tl">
                    <a:srgbClr val="000000">
                      <a:alpha val="43137"/>
                    </a:srgbClr>
                  </a:outerShdw>
                </a:effectLst>
              </a:rPr>
            </a:br>
            <a:r>
              <a:rPr lang="tr-TR" sz="6600" b="1" dirty="0" smtClean="0">
                <a:solidFill>
                  <a:schemeClr val="accent1">
                    <a:lumMod val="50000"/>
                  </a:schemeClr>
                </a:solidFill>
                <a:effectLst>
                  <a:outerShdw blurRad="38100" dist="38100" dir="2700000" algn="tl">
                    <a:srgbClr val="000000">
                      <a:alpha val="43137"/>
                    </a:srgbClr>
                  </a:outerShdw>
                </a:effectLst>
              </a:rPr>
              <a:t>  Teşekkürler…</a:t>
            </a:r>
            <a:endParaRPr lang="tr-TR" sz="6600" b="1" dirty="0">
              <a:solidFill>
                <a:schemeClr val="accent1">
                  <a:lumMod val="50000"/>
                </a:schemeClr>
              </a:solidFill>
              <a:effectLst>
                <a:outerShdw blurRad="38100" dist="38100" dir="2700000" algn="tl">
                  <a:srgbClr val="000000">
                    <a:alpha val="43137"/>
                  </a:srgbClr>
                </a:outerShdw>
              </a:effectLst>
            </a:endParaRPr>
          </a:p>
        </p:txBody>
      </p:sp>
      <p:pic>
        <p:nvPicPr>
          <p:cNvPr id="3076"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703" y="3328087"/>
            <a:ext cx="5741773" cy="231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976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5522" y="365125"/>
            <a:ext cx="8648700" cy="1325563"/>
          </a:xfrm>
        </p:spPr>
        <p:txBody>
          <a:bodyPr/>
          <a:lstStyle/>
          <a:p>
            <a:r>
              <a:rPr lang="tr-TR" dirty="0" smtClean="0">
                <a:solidFill>
                  <a:schemeClr val="accent1">
                    <a:lumMod val="50000"/>
                  </a:schemeClr>
                </a:solidFill>
              </a:rPr>
              <a:t>İçerik</a:t>
            </a:r>
            <a:endParaRPr lang="tr-TR" dirty="0">
              <a:solidFill>
                <a:schemeClr val="accent1">
                  <a:lumMod val="50000"/>
                </a:schemeClr>
              </a:solidFill>
            </a:endParaRPr>
          </a:p>
        </p:txBody>
      </p:sp>
      <p:sp>
        <p:nvSpPr>
          <p:cNvPr id="3" name="İçerik Yer Tutucusu 2"/>
          <p:cNvSpPr>
            <a:spLocks noGrp="1"/>
          </p:cNvSpPr>
          <p:nvPr>
            <p:ph idx="1"/>
          </p:nvPr>
        </p:nvSpPr>
        <p:spPr>
          <a:xfrm>
            <a:off x="895522" y="1690688"/>
            <a:ext cx="8562975" cy="4351338"/>
          </a:xfrm>
        </p:spPr>
        <p:txBody>
          <a:bodyPr/>
          <a:lstStyle/>
          <a:p>
            <a:pPr>
              <a:buFont typeface="Wingdings" panose="05000000000000000000" pitchFamily="2" charset="2"/>
              <a:buChar char="Ø"/>
            </a:pPr>
            <a:endParaRPr lang="tr-TR" dirty="0" smtClean="0"/>
          </a:p>
          <a:p>
            <a:pPr>
              <a:buFont typeface="Wingdings" panose="05000000000000000000" pitchFamily="2" charset="2"/>
              <a:buChar char="Ø"/>
            </a:pPr>
            <a:r>
              <a:rPr lang="tr-TR" dirty="0" smtClean="0"/>
              <a:t>Genel Bilgilendirme</a:t>
            </a:r>
          </a:p>
          <a:p>
            <a:pPr>
              <a:buFont typeface="Wingdings" panose="05000000000000000000" pitchFamily="2" charset="2"/>
              <a:buChar char="Ø"/>
            </a:pPr>
            <a:r>
              <a:rPr lang="tr-TR" dirty="0" smtClean="0"/>
              <a:t>PAÜSEM İşleyiş Süreçleri</a:t>
            </a:r>
          </a:p>
          <a:p>
            <a:pPr>
              <a:buFont typeface="Wingdings" panose="05000000000000000000" pitchFamily="2" charset="2"/>
              <a:buChar char="Ø"/>
            </a:pPr>
            <a:r>
              <a:rPr lang="tr-TR" dirty="0" smtClean="0"/>
              <a:t>Yapılan İşlemler</a:t>
            </a:r>
          </a:p>
          <a:p>
            <a:pPr>
              <a:buFont typeface="Wingdings" panose="05000000000000000000" pitchFamily="2" charset="2"/>
              <a:buChar char="Ø"/>
            </a:pPr>
            <a:r>
              <a:rPr lang="tr-TR" dirty="0" smtClean="0"/>
              <a:t>İstatistik Veriler</a:t>
            </a:r>
          </a:p>
          <a:p>
            <a:pPr>
              <a:buFont typeface="Wingdings" panose="05000000000000000000" pitchFamily="2" charset="2"/>
              <a:buChar char="Ø"/>
            </a:pPr>
            <a:endParaRPr lang="tr-TR" dirty="0"/>
          </a:p>
        </p:txBody>
      </p:sp>
      <p:pic>
        <p:nvPicPr>
          <p:cNvPr id="4" name="Resim 3"/>
          <p:cNvPicPr>
            <a:picLocks noChangeAspect="1"/>
          </p:cNvPicPr>
          <p:nvPr/>
        </p:nvPicPr>
        <p:blipFill>
          <a:blip r:embed="rId2"/>
          <a:stretch>
            <a:fillRect/>
          </a:stretch>
        </p:blipFill>
        <p:spPr>
          <a:xfrm>
            <a:off x="7158644" y="1690688"/>
            <a:ext cx="2876029" cy="2876029"/>
          </a:xfrm>
          <a:prstGeom prst="rect">
            <a:avLst/>
          </a:prstGeom>
        </p:spPr>
      </p:pic>
    </p:spTree>
    <p:extLst>
      <p:ext uri="{BB962C8B-B14F-4D97-AF65-F5344CB8AC3E}">
        <p14:creationId xmlns:p14="http://schemas.microsoft.com/office/powerpoint/2010/main" val="4212284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Sürekli </a:t>
            </a:r>
            <a:r>
              <a:rPr lang="tr-TR" b="1" dirty="0"/>
              <a:t>e</a:t>
            </a:r>
            <a:r>
              <a:rPr lang="tr-TR" b="1" dirty="0" smtClean="0"/>
              <a:t>ğitim merkezleri </a:t>
            </a:r>
            <a:r>
              <a:rPr lang="tr-TR" dirty="0" smtClean="0"/>
              <a:t>üniversiteler bünyesinde toplumun her kesimine yönelik yaşam boyu öğrenme hizmeti verirler. </a:t>
            </a:r>
          </a:p>
          <a:p>
            <a:pPr marL="0" indent="0">
              <a:buNone/>
            </a:pPr>
            <a:endParaRPr lang="tr-TR" dirty="0" smtClean="0"/>
          </a:p>
          <a:p>
            <a:pPr marL="0" indent="0">
              <a:buNone/>
            </a:pPr>
            <a:r>
              <a:rPr lang="tr-TR" dirty="0" smtClean="0"/>
              <a:t>Öğretim ve araştırma işlevlerine ek olarak  topluma katkı işlevlerini de sürdüren üniversiteler </a:t>
            </a:r>
            <a:r>
              <a:rPr lang="tr-TR" b="1" dirty="0" smtClean="0"/>
              <a:t>sürekli eğitim merkezleri </a:t>
            </a:r>
            <a:r>
              <a:rPr lang="tr-TR" dirty="0" smtClean="0"/>
              <a:t>ile yaşam boyu öğrenme için önemli eğitim örgütleridir.</a:t>
            </a:r>
            <a:endParaRPr lang="tr-TR" dirty="0"/>
          </a:p>
        </p:txBody>
      </p:sp>
    </p:spTree>
    <p:extLst>
      <p:ext uri="{BB962C8B-B14F-4D97-AF65-F5344CB8AC3E}">
        <p14:creationId xmlns:p14="http://schemas.microsoft.com/office/powerpoint/2010/main" val="2383110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Ã¼sem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491"/>
            <a:ext cx="3558747" cy="64556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Ã¼sem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048" y="164757"/>
            <a:ext cx="4287796" cy="34153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Ã¼sem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7046" y="3772930"/>
            <a:ext cx="4287797" cy="291619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5"/>
          <a:stretch>
            <a:fillRect/>
          </a:stretch>
        </p:blipFill>
        <p:spPr>
          <a:xfrm>
            <a:off x="8254315" y="164756"/>
            <a:ext cx="3937686" cy="6623221"/>
          </a:xfrm>
          <a:prstGeom prst="rect">
            <a:avLst/>
          </a:prstGeom>
        </p:spPr>
      </p:pic>
    </p:spTree>
    <p:extLst>
      <p:ext uri="{BB962C8B-B14F-4D97-AF65-F5344CB8AC3E}">
        <p14:creationId xmlns:p14="http://schemas.microsoft.com/office/powerpoint/2010/main" val="457220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7011" y="384003"/>
            <a:ext cx="10515600" cy="4351338"/>
          </a:xfrm>
        </p:spPr>
        <p:txBody>
          <a:bodyPr>
            <a:normAutofit lnSpcReduction="10000"/>
          </a:bodyPr>
          <a:lstStyle/>
          <a:p>
            <a:r>
              <a:rPr lang="tr-TR" dirty="0"/>
              <a:t>2547 sayılı Yükseköğretim Kanununun 7 </a:t>
            </a:r>
            <a:r>
              <a:rPr lang="tr-TR" dirty="0" err="1"/>
              <a:t>nci</a:t>
            </a:r>
            <a:r>
              <a:rPr lang="tr-TR" dirty="0"/>
              <a:t> maddesinin birinci fıkrasının (d) bendinin (2) numaralı alt bendi ile 14 üncü maddesine dayanılarak </a:t>
            </a:r>
            <a:r>
              <a:rPr lang="tr-TR" dirty="0" smtClean="0"/>
              <a:t>hazırlanan   «</a:t>
            </a:r>
            <a:r>
              <a:rPr lang="tr-TR" b="1" dirty="0" smtClean="0"/>
              <a:t>PAMUKKALE </a:t>
            </a:r>
            <a:r>
              <a:rPr lang="tr-TR" b="1" dirty="0"/>
              <a:t>ÜNİVERSİTESİ SÜREKLİ EĞİTİM UYGULAMA </a:t>
            </a:r>
            <a:r>
              <a:rPr lang="tr-TR" b="1" dirty="0" smtClean="0"/>
              <a:t>VE</a:t>
            </a:r>
            <a:r>
              <a:rPr lang="tr-TR" dirty="0"/>
              <a:t> </a:t>
            </a:r>
            <a:r>
              <a:rPr lang="tr-TR" b="1" dirty="0" smtClean="0"/>
              <a:t>ARAŞTIRMA </a:t>
            </a:r>
            <a:r>
              <a:rPr lang="tr-TR" b="1" dirty="0"/>
              <a:t>MERKEZİ </a:t>
            </a:r>
            <a:r>
              <a:rPr lang="tr-TR" b="1" dirty="0" smtClean="0"/>
              <a:t>YÖNETMELİĞİ»</a:t>
            </a:r>
          </a:p>
          <a:p>
            <a:pPr algn="just">
              <a:spcAft>
                <a:spcPts val="750"/>
              </a:spcAft>
            </a:pPr>
            <a:r>
              <a:rPr lang="tr-TR" b="1" dirty="0">
                <a:solidFill>
                  <a:srgbClr val="333333"/>
                </a:solidFill>
                <a:latin typeface="Arial" panose="020B0604020202020204" pitchFamily="34" charset="0"/>
                <a:ea typeface="Times New Roman" panose="02020603050405020304" pitchFamily="18" charset="0"/>
              </a:rPr>
              <a:t>Müdür</a:t>
            </a:r>
            <a:endParaRPr lang="tr-TR" sz="3600" dirty="0">
              <a:latin typeface="Times New Roman" panose="02020603050405020304" pitchFamily="18" charset="0"/>
              <a:ea typeface="Times New Roman" panose="02020603050405020304" pitchFamily="18" charset="0"/>
            </a:endParaRPr>
          </a:p>
          <a:p>
            <a:pPr algn="just">
              <a:spcAft>
                <a:spcPts val="750"/>
              </a:spcAft>
            </a:pPr>
            <a:r>
              <a:rPr lang="tr-TR" b="1" dirty="0">
                <a:solidFill>
                  <a:srgbClr val="333333"/>
                </a:solidFill>
                <a:latin typeface="Arial" panose="020B0604020202020204" pitchFamily="34" charset="0"/>
                <a:ea typeface="Times New Roman" panose="02020603050405020304" pitchFamily="18" charset="0"/>
              </a:rPr>
              <a:t>MADDE 8 –</a:t>
            </a:r>
            <a:r>
              <a:rPr lang="tr-TR" dirty="0">
                <a:solidFill>
                  <a:srgbClr val="333333"/>
                </a:solidFill>
                <a:latin typeface="Arial" panose="020B0604020202020204" pitchFamily="34" charset="0"/>
                <a:ea typeface="Times New Roman" panose="02020603050405020304" pitchFamily="18" charset="0"/>
              </a:rPr>
              <a:t>(1) Müdür, Üniversite öğretim üyeleri arasından Rektör tarafından üç yıl süre ile görevlendirilir. Süresi sona eren Müdür yeniden görevlendirilebilir. Müdürün altı aydan daha fazla süre ile görev başında bulunamaması durumunda görevi sona erer. Müdürün yerine Rektör aynı yöntemle yeniden görevlendirme yapar.</a:t>
            </a:r>
            <a:endParaRPr lang="tr-TR" sz="3600" dirty="0">
              <a:latin typeface="Times New Roman" panose="02020603050405020304" pitchFamily="18" charset="0"/>
              <a:ea typeface="Times New Roman" panose="02020603050405020304" pitchFamily="18" charset="0"/>
            </a:endParaRPr>
          </a:p>
          <a:p>
            <a:pPr marL="0" indent="0">
              <a:buNone/>
            </a:pPr>
            <a:endParaRPr lang="tr-TR" dirty="0"/>
          </a:p>
        </p:txBody>
      </p:sp>
      <p:sp>
        <p:nvSpPr>
          <p:cNvPr id="4" name="Dikdörtgen 3"/>
          <p:cNvSpPr/>
          <p:nvPr/>
        </p:nvSpPr>
        <p:spPr>
          <a:xfrm>
            <a:off x="2743200" y="4735341"/>
            <a:ext cx="7245103" cy="1384995"/>
          </a:xfrm>
          <a:prstGeom prst="rect">
            <a:avLst/>
          </a:prstGeom>
        </p:spPr>
        <p:txBody>
          <a:bodyPr wrap="square">
            <a:spAutoFit/>
          </a:bodyPr>
          <a:lstStyle/>
          <a:p>
            <a:r>
              <a:rPr lang="tr-TR" sz="2800" b="1" dirty="0" smtClean="0">
                <a:ln w="0"/>
                <a:solidFill>
                  <a:schemeClr val="accent1"/>
                </a:solidFill>
                <a:effectLst>
                  <a:outerShdw blurRad="38100" dist="25400" dir="5400000" algn="ctr" rotWithShape="0">
                    <a:srgbClr val="6E747A">
                      <a:alpha val="43000"/>
                    </a:srgbClr>
                  </a:outerShdw>
                </a:effectLst>
              </a:rPr>
              <a:t>Müdür: </a:t>
            </a:r>
            <a:r>
              <a:rPr lang="tr-TR" sz="2800" b="1" dirty="0" err="1" smtClean="0">
                <a:ln w="0"/>
                <a:solidFill>
                  <a:schemeClr val="accent1"/>
                </a:solidFill>
                <a:effectLst>
                  <a:outerShdw blurRad="38100" dist="25400" dir="5400000" algn="ctr" rotWithShape="0">
                    <a:srgbClr val="6E747A">
                      <a:alpha val="43000"/>
                    </a:srgbClr>
                  </a:outerShdw>
                </a:effectLst>
              </a:rPr>
              <a:t>Prof.Dr</a:t>
            </a:r>
            <a:r>
              <a:rPr lang="tr-TR" sz="2800" b="1" dirty="0" smtClean="0">
                <a:ln w="0"/>
                <a:solidFill>
                  <a:schemeClr val="accent1"/>
                </a:solidFill>
                <a:effectLst>
                  <a:outerShdw blurRad="38100" dist="25400" dir="5400000" algn="ctr" rotWithShape="0">
                    <a:srgbClr val="6E747A">
                      <a:alpha val="43000"/>
                    </a:srgbClr>
                  </a:outerShdw>
                </a:effectLst>
              </a:rPr>
              <a:t>. Mehmet Ali SARI</a:t>
            </a:r>
          </a:p>
          <a:p>
            <a:r>
              <a:rPr lang="tr-TR" sz="2800" b="1" dirty="0" smtClean="0">
                <a:ln w="0"/>
                <a:solidFill>
                  <a:schemeClr val="accent1"/>
                </a:solidFill>
                <a:effectLst>
                  <a:outerShdw blurRad="38100" dist="25400" dir="5400000" algn="ctr" rotWithShape="0">
                    <a:srgbClr val="6E747A">
                      <a:alpha val="43000"/>
                    </a:srgbClr>
                  </a:outerShdw>
                </a:effectLst>
              </a:rPr>
              <a:t>M. Yardımcısı: Dr.Öğr.Ü. Mehmet Altay ATLIHAN</a:t>
            </a:r>
          </a:p>
          <a:p>
            <a:r>
              <a:rPr lang="tr-TR" sz="2800" b="1" dirty="0" smtClean="0">
                <a:ln w="0"/>
                <a:solidFill>
                  <a:schemeClr val="accent1"/>
                </a:solidFill>
                <a:effectLst>
                  <a:outerShdw blurRad="38100" dist="25400" dir="5400000" algn="ctr" rotWithShape="0">
                    <a:srgbClr val="6E747A">
                      <a:alpha val="43000"/>
                    </a:srgbClr>
                  </a:outerShdw>
                </a:effectLst>
              </a:rPr>
              <a:t>M. Yardımcısı: Dr.Öğr.Ü. Volkan ONAR</a:t>
            </a:r>
          </a:p>
        </p:txBody>
      </p:sp>
    </p:spTree>
    <p:extLst>
      <p:ext uri="{BB962C8B-B14F-4D97-AF65-F5344CB8AC3E}">
        <p14:creationId xmlns:p14="http://schemas.microsoft.com/office/powerpoint/2010/main" val="612798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7011" y="384003"/>
            <a:ext cx="10515600" cy="5983846"/>
          </a:xfrm>
        </p:spPr>
        <p:txBody>
          <a:bodyPr>
            <a:normAutofit fontScale="62500" lnSpcReduction="20000"/>
          </a:bodyPr>
          <a:lstStyle/>
          <a:p>
            <a:pPr algn="just">
              <a:spcAft>
                <a:spcPts val="750"/>
              </a:spcAft>
            </a:pPr>
            <a:r>
              <a:rPr lang="tr-TR" b="1" dirty="0">
                <a:solidFill>
                  <a:srgbClr val="333333"/>
                </a:solidFill>
                <a:latin typeface="Arial" panose="020B0604020202020204" pitchFamily="34" charset="0"/>
                <a:ea typeface="Times New Roman" panose="02020603050405020304" pitchFamily="18" charset="0"/>
              </a:rPr>
              <a:t>Müdürün görevleri</a:t>
            </a:r>
            <a:endParaRPr lang="tr-TR" sz="3600" dirty="0">
              <a:latin typeface="Times New Roman" panose="02020603050405020304" pitchFamily="18" charset="0"/>
              <a:ea typeface="Times New Roman" panose="02020603050405020304" pitchFamily="18" charset="0"/>
            </a:endParaRPr>
          </a:p>
          <a:p>
            <a:pPr algn="just">
              <a:spcAft>
                <a:spcPts val="750"/>
              </a:spcAft>
            </a:pPr>
            <a:r>
              <a:rPr lang="tr-TR" b="1" dirty="0">
                <a:solidFill>
                  <a:srgbClr val="333333"/>
                </a:solidFill>
                <a:latin typeface="Arial" panose="020B0604020202020204" pitchFamily="34" charset="0"/>
                <a:ea typeface="Times New Roman" panose="02020603050405020304" pitchFamily="18" charset="0"/>
              </a:rPr>
              <a:t>MADDE 9 –</a:t>
            </a:r>
            <a:r>
              <a:rPr lang="tr-TR" dirty="0">
                <a:solidFill>
                  <a:srgbClr val="333333"/>
                </a:solidFill>
                <a:latin typeface="Arial" panose="020B0604020202020204" pitchFamily="34" charset="0"/>
                <a:ea typeface="Times New Roman" panose="02020603050405020304" pitchFamily="18" charset="0"/>
              </a:rPr>
              <a:t>(1) Müdürün görevleri şunlardır:</a:t>
            </a:r>
            <a:endParaRPr lang="tr-TR" sz="3600" dirty="0">
              <a:latin typeface="Times New Roman" panose="02020603050405020304" pitchFamily="18" charset="0"/>
              <a:ea typeface="Times New Roman" panose="02020603050405020304" pitchFamily="18" charset="0"/>
            </a:endParaRPr>
          </a:p>
          <a:p>
            <a:pPr algn="just">
              <a:spcAft>
                <a:spcPts val="750"/>
              </a:spcAft>
            </a:pPr>
            <a:r>
              <a:rPr lang="tr-TR" dirty="0">
                <a:solidFill>
                  <a:srgbClr val="333333"/>
                </a:solidFill>
                <a:latin typeface="Arial" panose="020B0604020202020204" pitchFamily="34" charset="0"/>
                <a:ea typeface="Times New Roman" panose="02020603050405020304" pitchFamily="18" charset="0"/>
              </a:rPr>
              <a:t>a) Merkezi temsil etmek,</a:t>
            </a:r>
            <a:endParaRPr lang="tr-TR" sz="3600" dirty="0">
              <a:latin typeface="Times New Roman" panose="02020603050405020304" pitchFamily="18" charset="0"/>
              <a:ea typeface="Times New Roman" panose="02020603050405020304" pitchFamily="18" charset="0"/>
            </a:endParaRPr>
          </a:p>
          <a:p>
            <a:pPr algn="just">
              <a:spcAft>
                <a:spcPts val="750"/>
              </a:spcAft>
            </a:pPr>
            <a:r>
              <a:rPr lang="tr-TR" dirty="0">
                <a:solidFill>
                  <a:srgbClr val="333333"/>
                </a:solidFill>
                <a:latin typeface="Arial" panose="020B0604020202020204" pitchFamily="34" charset="0"/>
                <a:ea typeface="Times New Roman" panose="02020603050405020304" pitchFamily="18" charset="0"/>
              </a:rPr>
              <a:t>b) Yönetim Kurulu ile Danışma Kurulunu toplantıya çağırmak, gündemi hazırlamak, toplantıya başkanlık etmek,</a:t>
            </a:r>
            <a:endParaRPr lang="tr-TR" sz="3600" dirty="0">
              <a:latin typeface="Times New Roman" panose="02020603050405020304" pitchFamily="18" charset="0"/>
              <a:ea typeface="Times New Roman" panose="02020603050405020304" pitchFamily="18" charset="0"/>
            </a:endParaRPr>
          </a:p>
          <a:p>
            <a:pPr algn="just">
              <a:spcAft>
                <a:spcPts val="750"/>
              </a:spcAft>
            </a:pPr>
            <a:r>
              <a:rPr lang="tr-TR" dirty="0">
                <a:solidFill>
                  <a:srgbClr val="333333"/>
                </a:solidFill>
                <a:latin typeface="Arial" panose="020B0604020202020204" pitchFamily="34" charset="0"/>
                <a:ea typeface="Times New Roman" panose="02020603050405020304" pitchFamily="18" charset="0"/>
              </a:rPr>
              <a:t>c) Çalışma programlarını hazırlamak ve Yönetim Kuruluna önermek, Yönetim Kurulunca karara bağlanan çalışma programını yürütmek,</a:t>
            </a:r>
            <a:endParaRPr lang="tr-TR" sz="3600" dirty="0">
              <a:latin typeface="Times New Roman" panose="02020603050405020304" pitchFamily="18" charset="0"/>
              <a:ea typeface="Times New Roman" panose="02020603050405020304" pitchFamily="18" charset="0"/>
            </a:endParaRPr>
          </a:p>
          <a:p>
            <a:pPr algn="just">
              <a:spcAft>
                <a:spcPts val="750"/>
              </a:spcAft>
            </a:pPr>
            <a:r>
              <a:rPr lang="tr-TR" dirty="0">
                <a:solidFill>
                  <a:srgbClr val="333333"/>
                </a:solidFill>
                <a:latin typeface="Arial" panose="020B0604020202020204" pitchFamily="34" charset="0"/>
                <a:ea typeface="Times New Roman" panose="02020603050405020304" pitchFamily="18" charset="0"/>
              </a:rPr>
              <a:t>ç) Koordinasyon gruplarını yönlendirmek ve denetlemek,</a:t>
            </a:r>
            <a:endParaRPr lang="tr-TR" sz="3600" dirty="0">
              <a:latin typeface="Times New Roman" panose="02020603050405020304" pitchFamily="18" charset="0"/>
              <a:ea typeface="Times New Roman" panose="02020603050405020304" pitchFamily="18" charset="0"/>
            </a:endParaRPr>
          </a:p>
          <a:p>
            <a:pPr algn="just">
              <a:spcAft>
                <a:spcPts val="750"/>
              </a:spcAft>
            </a:pPr>
            <a:r>
              <a:rPr lang="tr-TR" dirty="0">
                <a:solidFill>
                  <a:srgbClr val="333333"/>
                </a:solidFill>
                <a:latin typeface="Arial" panose="020B0604020202020204" pitchFamily="34" charset="0"/>
                <a:ea typeface="Times New Roman" panose="02020603050405020304" pitchFamily="18" charset="0"/>
              </a:rPr>
              <a:t>d) Koordinasyon gruplarının çalışmaları ve sonuçlarıyla ilgili olarak Yönetim Kurulunu bilgilendirmek,</a:t>
            </a:r>
            <a:endParaRPr lang="tr-TR" sz="3600" dirty="0">
              <a:latin typeface="Times New Roman" panose="02020603050405020304" pitchFamily="18" charset="0"/>
              <a:ea typeface="Times New Roman" panose="02020603050405020304" pitchFamily="18" charset="0"/>
            </a:endParaRPr>
          </a:p>
          <a:p>
            <a:pPr algn="just">
              <a:spcAft>
                <a:spcPts val="750"/>
              </a:spcAft>
            </a:pPr>
            <a:r>
              <a:rPr lang="tr-TR" dirty="0">
                <a:solidFill>
                  <a:srgbClr val="333333"/>
                </a:solidFill>
                <a:latin typeface="Arial" panose="020B0604020202020204" pitchFamily="34" charset="0"/>
                <a:ea typeface="Times New Roman" panose="02020603050405020304" pitchFamily="18" charset="0"/>
              </a:rPr>
              <a:t>e) Merkezin yıllık faaliyet raporunu hazırlamak, Yönetim Kurulunun görüşünü aldıktan sonra Rektöre sunmak,</a:t>
            </a:r>
            <a:endParaRPr lang="tr-TR" sz="3600" dirty="0">
              <a:latin typeface="Times New Roman" panose="02020603050405020304" pitchFamily="18" charset="0"/>
              <a:ea typeface="Times New Roman" panose="02020603050405020304" pitchFamily="18" charset="0"/>
            </a:endParaRPr>
          </a:p>
          <a:p>
            <a:pPr algn="just">
              <a:spcAft>
                <a:spcPts val="750"/>
              </a:spcAft>
            </a:pPr>
            <a:r>
              <a:rPr lang="tr-TR" dirty="0">
                <a:solidFill>
                  <a:srgbClr val="333333"/>
                </a:solidFill>
                <a:latin typeface="Arial" panose="020B0604020202020204" pitchFamily="34" charset="0"/>
                <a:ea typeface="Times New Roman" panose="02020603050405020304" pitchFamily="18" charset="0"/>
              </a:rPr>
              <a:t>f) Eğitim, kurs, seminer ve benzeri program, faaliyet ve projelerin düzenlenmesini, yürütülmesini, yönlendirilmesini ve denetimini sağlamak,</a:t>
            </a:r>
            <a:endParaRPr lang="tr-TR" sz="3600" dirty="0">
              <a:latin typeface="Times New Roman" panose="02020603050405020304" pitchFamily="18" charset="0"/>
              <a:ea typeface="Times New Roman" panose="02020603050405020304" pitchFamily="18" charset="0"/>
            </a:endParaRPr>
          </a:p>
          <a:p>
            <a:pPr algn="just">
              <a:spcAft>
                <a:spcPts val="750"/>
              </a:spcAft>
            </a:pPr>
            <a:r>
              <a:rPr lang="tr-TR" dirty="0">
                <a:solidFill>
                  <a:srgbClr val="333333"/>
                </a:solidFill>
                <a:latin typeface="Arial" panose="020B0604020202020204" pitchFamily="34" charset="0"/>
                <a:ea typeface="Times New Roman" panose="02020603050405020304" pitchFamily="18" charset="0"/>
              </a:rPr>
              <a:t>g) Merkezin tüm faaliyetlerinin duyurulması amacıyla gerekli tanıtım işlerini yapmak veya yaptırmak,</a:t>
            </a:r>
            <a:endParaRPr lang="tr-TR" sz="3600" dirty="0">
              <a:latin typeface="Times New Roman" panose="02020603050405020304" pitchFamily="18" charset="0"/>
              <a:ea typeface="Times New Roman" panose="02020603050405020304" pitchFamily="18" charset="0"/>
            </a:endParaRPr>
          </a:p>
          <a:p>
            <a:pPr algn="just">
              <a:spcAft>
                <a:spcPts val="750"/>
              </a:spcAft>
            </a:pPr>
            <a:r>
              <a:rPr lang="tr-TR" dirty="0">
                <a:solidFill>
                  <a:srgbClr val="333333"/>
                </a:solidFill>
                <a:latin typeface="Arial" panose="020B0604020202020204" pitchFamily="34" charset="0"/>
                <a:ea typeface="Times New Roman" panose="02020603050405020304" pitchFamily="18" charset="0"/>
              </a:rPr>
              <a:t>ğ) Personelin görevlendirilmesi ile ilgili teklifleri Rektöre sunmak,</a:t>
            </a:r>
            <a:endParaRPr lang="tr-TR" sz="3600" dirty="0">
              <a:latin typeface="Times New Roman" panose="02020603050405020304" pitchFamily="18" charset="0"/>
              <a:ea typeface="Times New Roman" panose="02020603050405020304" pitchFamily="18" charset="0"/>
            </a:endParaRPr>
          </a:p>
          <a:p>
            <a:pPr algn="just">
              <a:spcAft>
                <a:spcPts val="750"/>
              </a:spcAft>
            </a:pPr>
            <a:r>
              <a:rPr lang="tr-TR" dirty="0">
                <a:solidFill>
                  <a:srgbClr val="333333"/>
                </a:solidFill>
                <a:latin typeface="Arial" panose="020B0604020202020204" pitchFamily="34" charset="0"/>
                <a:ea typeface="Times New Roman" panose="02020603050405020304" pitchFamily="18" charset="0"/>
              </a:rPr>
              <a:t>h) Merkezi amaçları doğrultusunda yönetmek.</a:t>
            </a:r>
            <a:endParaRPr lang="tr-TR" sz="3600" dirty="0">
              <a:latin typeface="Times New Roman" panose="02020603050405020304" pitchFamily="18" charset="0"/>
              <a:ea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250061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494270" y="329514"/>
            <a:ext cx="11178746" cy="5964194"/>
          </a:xfrm>
          <a:prstGeom prst="rect">
            <a:avLst/>
          </a:prstGeom>
        </p:spPr>
      </p:pic>
    </p:spTree>
    <p:extLst>
      <p:ext uri="{BB962C8B-B14F-4D97-AF65-F5344CB8AC3E}">
        <p14:creationId xmlns:p14="http://schemas.microsoft.com/office/powerpoint/2010/main" val="3402685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20130"/>
            <a:ext cx="10515600" cy="6063048"/>
          </a:xfrm>
        </p:spPr>
        <p:txBody>
          <a:bodyPr>
            <a:normAutofit fontScale="70000" lnSpcReduction="20000"/>
          </a:bodyPr>
          <a:lstStyle/>
          <a:p>
            <a:endParaRPr lang="tr-TR" b="1" dirty="0" smtClean="0"/>
          </a:p>
          <a:p>
            <a:r>
              <a:rPr lang="tr-TR" b="1" dirty="0" smtClean="0"/>
              <a:t>Misyon</a:t>
            </a:r>
            <a:endParaRPr lang="tr-TR" dirty="0"/>
          </a:p>
          <a:p>
            <a:pPr marL="0" indent="0">
              <a:buNone/>
            </a:pPr>
            <a:r>
              <a:rPr lang="tr-TR" dirty="0" smtClean="0"/>
              <a:t>Pamukkale </a:t>
            </a:r>
            <a:r>
              <a:rPr lang="tr-TR" dirty="0"/>
              <a:t>Üniversitesi’nin zengin akademik ve teknolojik birikiminden yararlanarak, yaşam boyu öğrenme toplumunun gerektirdiği bilgi, beceri ve davranışları üreterek; kurumsal ve bireysel düzeyde topluma kazandırmaktır.</a:t>
            </a:r>
          </a:p>
          <a:p>
            <a:pPr marL="0" indent="0">
              <a:buNone/>
            </a:pPr>
            <a:r>
              <a:rPr lang="tr-TR" b="1" dirty="0"/>
              <a:t> </a:t>
            </a:r>
            <a:endParaRPr lang="tr-TR" dirty="0"/>
          </a:p>
          <a:p>
            <a:r>
              <a:rPr lang="tr-TR" b="1" dirty="0"/>
              <a:t>Vizyon</a:t>
            </a:r>
            <a:endParaRPr lang="tr-TR" dirty="0"/>
          </a:p>
          <a:p>
            <a:pPr marL="0" indent="0">
              <a:buNone/>
            </a:pPr>
            <a:r>
              <a:rPr lang="tr-TR" dirty="0" smtClean="0"/>
              <a:t>Uluslararası </a:t>
            </a:r>
            <a:r>
              <a:rPr lang="tr-TR" dirty="0"/>
              <a:t>eğitim standartları ve çağdaş değerler ışığında, yaşam boyu öğrenmeyi sürekli davranış biçimine dönüştürerek; Denizli’de, ülkemizde ve uluslararası düzeyde etkili, saygın, tanınan bir yaşam boyu öğrenim kurumu olmaktır. Bireysel gelişimin desteklenmesi aracılığıyla toplumsal potansiyelin etkin kullanılmasına katkıda bulunmaktır. Bunların sağlanması için, öncelikli olarak toplumsal katılımı hedefleyen eğitim, etkinlikler düzenlemektir</a:t>
            </a:r>
            <a:r>
              <a:rPr lang="tr-TR" dirty="0" smtClean="0"/>
              <a:t>.</a:t>
            </a:r>
          </a:p>
          <a:p>
            <a:pPr marL="0" indent="0">
              <a:buNone/>
            </a:pPr>
            <a:endParaRPr lang="tr-TR" dirty="0"/>
          </a:p>
          <a:p>
            <a:r>
              <a:rPr lang="tr-TR" b="1" dirty="0" smtClean="0"/>
              <a:t> </a:t>
            </a:r>
            <a:r>
              <a:rPr lang="tr-TR" b="1" dirty="0"/>
              <a:t>Yetki, Görev ve Sorumluluklar</a:t>
            </a:r>
            <a:endParaRPr lang="tr-TR" b="1" i="1" dirty="0"/>
          </a:p>
          <a:p>
            <a:pPr marL="0" indent="0">
              <a:buNone/>
            </a:pPr>
            <a:r>
              <a:rPr lang="en-GB" dirty="0" smtClean="0"/>
              <a:t>2547 </a:t>
            </a:r>
            <a:r>
              <a:rPr lang="en-GB" dirty="0" err="1"/>
              <a:t>sayılı</a:t>
            </a:r>
            <a:r>
              <a:rPr lang="en-GB" dirty="0"/>
              <a:t> </a:t>
            </a:r>
            <a:r>
              <a:rPr lang="en-GB" dirty="0" err="1"/>
              <a:t>Yükseköğretim</a:t>
            </a:r>
            <a:r>
              <a:rPr lang="en-GB" dirty="0"/>
              <a:t> </a:t>
            </a:r>
            <a:r>
              <a:rPr lang="en-GB" dirty="0" err="1"/>
              <a:t>Kanununun</a:t>
            </a:r>
            <a:r>
              <a:rPr lang="en-GB" dirty="0"/>
              <a:t> 7 </a:t>
            </a:r>
            <a:r>
              <a:rPr lang="en-GB" dirty="0" err="1"/>
              <a:t>nci</a:t>
            </a:r>
            <a:r>
              <a:rPr lang="en-GB" dirty="0"/>
              <a:t> </a:t>
            </a:r>
            <a:r>
              <a:rPr lang="en-GB" dirty="0" err="1"/>
              <a:t>maddesine</a:t>
            </a:r>
            <a:r>
              <a:rPr lang="en-GB" dirty="0"/>
              <a:t> </a:t>
            </a:r>
            <a:r>
              <a:rPr lang="en-GB" dirty="0" err="1"/>
              <a:t>göre</a:t>
            </a:r>
            <a:r>
              <a:rPr lang="en-GB" dirty="0"/>
              <a:t> </a:t>
            </a:r>
            <a:r>
              <a:rPr lang="en-GB" dirty="0" err="1"/>
              <a:t>Pamukkale</a:t>
            </a:r>
            <a:r>
              <a:rPr lang="en-GB" dirty="0"/>
              <a:t> </a:t>
            </a:r>
            <a:r>
              <a:rPr lang="en-GB" dirty="0" err="1"/>
              <a:t>Üniversitesi</a:t>
            </a:r>
            <a:r>
              <a:rPr lang="en-GB" dirty="0"/>
              <a:t> </a:t>
            </a:r>
            <a:r>
              <a:rPr lang="en-GB" dirty="0" err="1"/>
              <a:t>Rektörlüğüne</a:t>
            </a:r>
            <a:r>
              <a:rPr lang="en-GB" dirty="0"/>
              <a:t> </a:t>
            </a:r>
            <a:r>
              <a:rPr lang="en-GB" dirty="0" err="1"/>
              <a:t>bağlı</a:t>
            </a:r>
            <a:r>
              <a:rPr lang="en-GB" dirty="0"/>
              <a:t> </a:t>
            </a:r>
            <a:r>
              <a:rPr lang="en-GB" dirty="0" err="1"/>
              <a:t>olarak</a:t>
            </a:r>
            <a:r>
              <a:rPr lang="en-GB" dirty="0"/>
              <a:t> </a:t>
            </a:r>
            <a:r>
              <a:rPr lang="en-GB" dirty="0" err="1"/>
              <a:t>Sürekli</a:t>
            </a:r>
            <a:r>
              <a:rPr lang="en-GB" dirty="0"/>
              <a:t> </a:t>
            </a:r>
            <a:r>
              <a:rPr lang="en-GB" dirty="0" err="1"/>
              <a:t>Eğitim</a:t>
            </a:r>
            <a:r>
              <a:rPr lang="en-GB" dirty="0"/>
              <a:t> </a:t>
            </a:r>
            <a:r>
              <a:rPr lang="en-GB" dirty="0" err="1"/>
              <a:t>ve</a:t>
            </a:r>
            <a:r>
              <a:rPr lang="en-GB" dirty="0"/>
              <a:t> Program </a:t>
            </a:r>
            <a:r>
              <a:rPr lang="en-GB" dirty="0" err="1"/>
              <a:t>Geliştirme</a:t>
            </a:r>
            <a:r>
              <a:rPr lang="en-GB" dirty="0"/>
              <a:t> </a:t>
            </a:r>
            <a:r>
              <a:rPr lang="en-GB" dirty="0" err="1"/>
              <a:t>Merkezi</a:t>
            </a:r>
            <a:r>
              <a:rPr lang="en-GB" dirty="0"/>
              <a:t> (PAÜSEM) </a:t>
            </a:r>
            <a:r>
              <a:rPr lang="en-GB" dirty="0" err="1"/>
              <a:t>kurulmuştur</a:t>
            </a:r>
            <a:r>
              <a:rPr lang="en-GB" dirty="0" smtClean="0"/>
              <a:t>.</a:t>
            </a:r>
            <a:endParaRPr lang="tr-TR" dirty="0" smtClean="0"/>
          </a:p>
          <a:p>
            <a:pPr marL="0" indent="0">
              <a:buNone/>
            </a:pPr>
            <a:endParaRPr lang="tr-TR" dirty="0"/>
          </a:p>
          <a:p>
            <a:pPr marL="0" indent="0">
              <a:buNone/>
            </a:pPr>
            <a:r>
              <a:rPr lang="en-GB" dirty="0" err="1"/>
              <a:t>Toplumun</a:t>
            </a:r>
            <a:r>
              <a:rPr lang="en-GB" dirty="0"/>
              <a:t> </a:t>
            </a:r>
            <a:r>
              <a:rPr lang="en-GB" dirty="0" err="1"/>
              <a:t>bütün</a:t>
            </a:r>
            <a:r>
              <a:rPr lang="en-GB" dirty="0"/>
              <a:t> </a:t>
            </a:r>
            <a:r>
              <a:rPr lang="en-GB" dirty="0" err="1"/>
              <a:t>kesimlerinin</a:t>
            </a:r>
            <a:r>
              <a:rPr lang="en-GB" dirty="0"/>
              <a:t> </a:t>
            </a:r>
            <a:r>
              <a:rPr lang="en-GB" dirty="0" err="1"/>
              <a:t>sürekli</a:t>
            </a:r>
            <a:r>
              <a:rPr lang="en-GB" dirty="0"/>
              <a:t> </a:t>
            </a:r>
            <a:r>
              <a:rPr lang="en-GB" dirty="0" err="1"/>
              <a:t>eğitim</a:t>
            </a:r>
            <a:r>
              <a:rPr lang="en-GB" dirty="0"/>
              <a:t> </a:t>
            </a:r>
            <a:r>
              <a:rPr lang="en-GB" dirty="0" err="1"/>
              <a:t>sürecinde</a:t>
            </a:r>
            <a:r>
              <a:rPr lang="en-GB" dirty="0"/>
              <a:t> </a:t>
            </a:r>
            <a:r>
              <a:rPr lang="en-GB" dirty="0" err="1"/>
              <a:t>yer</a:t>
            </a:r>
            <a:r>
              <a:rPr lang="en-GB" dirty="0"/>
              <a:t> </a:t>
            </a:r>
            <a:r>
              <a:rPr lang="en-GB" dirty="0" err="1"/>
              <a:t>alması</a:t>
            </a:r>
            <a:r>
              <a:rPr lang="en-GB" dirty="0"/>
              <a:t> </a:t>
            </a:r>
            <a:r>
              <a:rPr lang="en-GB" dirty="0" err="1"/>
              <a:t>için</a:t>
            </a:r>
            <a:r>
              <a:rPr lang="en-GB" dirty="0"/>
              <a:t> </a:t>
            </a:r>
            <a:r>
              <a:rPr lang="en-GB" dirty="0" err="1"/>
              <a:t>ihtiyaç</a:t>
            </a:r>
            <a:r>
              <a:rPr lang="en-GB" dirty="0"/>
              <a:t> </a:t>
            </a:r>
            <a:r>
              <a:rPr lang="en-GB" dirty="0" err="1"/>
              <a:t>duyulan</a:t>
            </a:r>
            <a:r>
              <a:rPr lang="en-GB" dirty="0"/>
              <a:t> her </a:t>
            </a:r>
            <a:r>
              <a:rPr lang="en-GB" dirty="0" err="1"/>
              <a:t>türlü</a:t>
            </a:r>
            <a:r>
              <a:rPr lang="en-GB" dirty="0"/>
              <a:t> </a:t>
            </a:r>
            <a:r>
              <a:rPr lang="en-GB" dirty="0" err="1"/>
              <a:t>eğitim</a:t>
            </a:r>
            <a:r>
              <a:rPr lang="en-GB" dirty="0"/>
              <a:t> </a:t>
            </a:r>
            <a:r>
              <a:rPr lang="en-GB" dirty="0" err="1"/>
              <a:t>ve</a:t>
            </a:r>
            <a:r>
              <a:rPr lang="en-GB" dirty="0"/>
              <a:t> </a:t>
            </a:r>
            <a:r>
              <a:rPr lang="en-GB" dirty="0" err="1"/>
              <a:t>eğitim</a:t>
            </a:r>
            <a:r>
              <a:rPr lang="en-GB" dirty="0"/>
              <a:t> </a:t>
            </a:r>
            <a:r>
              <a:rPr lang="en-GB" dirty="0" err="1"/>
              <a:t>programları</a:t>
            </a:r>
            <a:r>
              <a:rPr lang="en-GB" dirty="0"/>
              <a:t>, </a:t>
            </a:r>
            <a:r>
              <a:rPr lang="en-GB" dirty="0" err="1"/>
              <a:t>kurs</a:t>
            </a:r>
            <a:r>
              <a:rPr lang="en-GB" dirty="0"/>
              <a:t>, </a:t>
            </a:r>
            <a:r>
              <a:rPr lang="en-GB" dirty="0" err="1"/>
              <a:t>sertifika</a:t>
            </a:r>
            <a:r>
              <a:rPr lang="en-GB" dirty="0"/>
              <a:t> </a:t>
            </a:r>
            <a:r>
              <a:rPr lang="en-GB" dirty="0" err="1"/>
              <a:t>programları</a:t>
            </a:r>
            <a:r>
              <a:rPr lang="en-GB" dirty="0"/>
              <a:t> </a:t>
            </a:r>
            <a:r>
              <a:rPr lang="en-GB" dirty="0" err="1"/>
              <a:t>düzenlemek</a:t>
            </a:r>
            <a:r>
              <a:rPr lang="en-GB" dirty="0"/>
              <a:t> </a:t>
            </a:r>
            <a:r>
              <a:rPr lang="en-GB" dirty="0" err="1"/>
              <a:t>ve</a:t>
            </a:r>
            <a:r>
              <a:rPr lang="en-GB" dirty="0"/>
              <a:t> </a:t>
            </a:r>
            <a:r>
              <a:rPr lang="en-GB" dirty="0" err="1"/>
              <a:t>bu</a:t>
            </a:r>
            <a:r>
              <a:rPr lang="en-GB" dirty="0"/>
              <a:t> </a:t>
            </a:r>
            <a:r>
              <a:rPr lang="en-GB" dirty="0" err="1"/>
              <a:t>şekilde</a:t>
            </a:r>
            <a:r>
              <a:rPr lang="en-GB" dirty="0"/>
              <a:t> </a:t>
            </a:r>
            <a:r>
              <a:rPr lang="en-GB" dirty="0" err="1"/>
              <a:t>Üniversitenin</a:t>
            </a:r>
            <a:r>
              <a:rPr lang="en-GB" dirty="0"/>
              <a:t> </a:t>
            </a:r>
            <a:r>
              <a:rPr lang="en-GB" dirty="0" err="1"/>
              <a:t>kamu</a:t>
            </a:r>
            <a:r>
              <a:rPr lang="en-GB" dirty="0"/>
              <a:t>, </a:t>
            </a:r>
            <a:r>
              <a:rPr lang="en-GB" dirty="0" err="1"/>
              <a:t>özel</a:t>
            </a:r>
            <a:r>
              <a:rPr lang="en-GB" dirty="0"/>
              <a:t> </a:t>
            </a:r>
            <a:r>
              <a:rPr lang="en-GB" dirty="0" err="1"/>
              <a:t>sektör</a:t>
            </a:r>
            <a:r>
              <a:rPr lang="en-GB" dirty="0"/>
              <a:t> </a:t>
            </a:r>
            <a:r>
              <a:rPr lang="en-GB" dirty="0" err="1"/>
              <a:t>ve</a:t>
            </a:r>
            <a:r>
              <a:rPr lang="en-GB" dirty="0"/>
              <a:t> </a:t>
            </a:r>
            <a:r>
              <a:rPr lang="en-GB" dirty="0" err="1"/>
              <a:t>uluslararası</a:t>
            </a:r>
            <a:r>
              <a:rPr lang="en-GB" dirty="0"/>
              <a:t> </a:t>
            </a:r>
            <a:r>
              <a:rPr lang="en-GB" dirty="0" err="1"/>
              <a:t>kuruluşlar</a:t>
            </a:r>
            <a:r>
              <a:rPr lang="en-GB" dirty="0"/>
              <a:t> </a:t>
            </a:r>
            <a:r>
              <a:rPr lang="en-GB" dirty="0" err="1"/>
              <a:t>ile</a:t>
            </a:r>
            <a:r>
              <a:rPr lang="en-GB" dirty="0"/>
              <a:t> </a:t>
            </a:r>
            <a:r>
              <a:rPr lang="en-GB" dirty="0" err="1"/>
              <a:t>işbirliğinin</a:t>
            </a:r>
            <a:r>
              <a:rPr lang="en-GB" dirty="0"/>
              <a:t> </a:t>
            </a:r>
            <a:r>
              <a:rPr lang="en-GB" dirty="0" err="1"/>
              <a:t>gelişmesine</a:t>
            </a:r>
            <a:r>
              <a:rPr lang="en-GB" dirty="0"/>
              <a:t> </a:t>
            </a:r>
            <a:r>
              <a:rPr lang="en-GB" dirty="0" err="1"/>
              <a:t>katkıda</a:t>
            </a:r>
            <a:r>
              <a:rPr lang="en-GB" dirty="0"/>
              <a:t> </a:t>
            </a:r>
            <a:r>
              <a:rPr lang="en-GB" dirty="0" err="1"/>
              <a:t>bulunmaktır</a:t>
            </a:r>
            <a:r>
              <a:rPr lang="en-GB" dirty="0"/>
              <a:t>.</a:t>
            </a:r>
            <a:endParaRPr lang="tr-TR" dirty="0"/>
          </a:p>
          <a:p>
            <a:pPr marL="0" indent="0">
              <a:buNone/>
            </a:pPr>
            <a:endParaRPr lang="tr-TR" dirty="0"/>
          </a:p>
        </p:txBody>
      </p:sp>
    </p:spTree>
    <p:extLst>
      <p:ext uri="{BB962C8B-B14F-4D97-AF65-F5344CB8AC3E}">
        <p14:creationId xmlns:p14="http://schemas.microsoft.com/office/powerpoint/2010/main" val="60184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838200" y="101514"/>
            <a:ext cx="10515600" cy="648129"/>
          </a:xfrm>
        </p:spPr>
        <p:txBody>
          <a:bodyPr>
            <a:normAutofit fontScale="90000"/>
          </a:bodyPr>
          <a:lstStyle/>
          <a:p>
            <a:pPr algn="ctr"/>
            <a:r>
              <a:rPr lang="tr-TR" b="1" dirty="0" smtClean="0"/>
              <a:t>PAÜSEM Kurs Akış Süreci</a:t>
            </a:r>
            <a:endParaRPr lang="tr-TR" b="1" dirty="0"/>
          </a:p>
        </p:txBody>
      </p:sp>
      <p:sp>
        <p:nvSpPr>
          <p:cNvPr id="6" name="İçerik Yer Tutucusu 5"/>
          <p:cNvSpPr>
            <a:spLocks noGrp="1"/>
          </p:cNvSpPr>
          <p:nvPr>
            <p:ph idx="1"/>
          </p:nvPr>
        </p:nvSpPr>
        <p:spPr>
          <a:xfrm>
            <a:off x="0" y="749643"/>
            <a:ext cx="12192000" cy="6190734"/>
          </a:xfrm>
        </p:spPr>
        <p:txBody>
          <a:bodyPr>
            <a:normAutofit fontScale="92500" lnSpcReduction="10000"/>
          </a:bodyPr>
          <a:lstStyle/>
          <a:p>
            <a:pPr marL="0" indent="0" algn="ctr">
              <a:buNone/>
            </a:pPr>
            <a:r>
              <a:rPr lang="tr-TR" sz="2400" b="1" dirty="0" smtClean="0"/>
              <a:t>KURSA HAZIRLIK SÜRECİ</a:t>
            </a:r>
          </a:p>
          <a:p>
            <a:pPr marL="0" indent="0" algn="ctr">
              <a:buNone/>
            </a:pPr>
            <a:r>
              <a:rPr lang="tr-TR" sz="1900" dirty="0"/>
              <a:t>*</a:t>
            </a:r>
            <a:r>
              <a:rPr lang="tr-TR" sz="1900" dirty="0" smtClean="0"/>
              <a:t>Öğretim Elamanının Kurs Önerisi (Kurs Öneri Formu)</a:t>
            </a:r>
          </a:p>
          <a:p>
            <a:pPr marL="0" indent="0" algn="ctr">
              <a:buNone/>
            </a:pPr>
            <a:r>
              <a:rPr lang="tr-TR" sz="1900" dirty="0" smtClean="0"/>
              <a:t>*Kurs Önerisinin Yönetim Kuruluna Sunulması</a:t>
            </a:r>
          </a:p>
          <a:p>
            <a:pPr marL="0" indent="0" algn="ctr">
              <a:buNone/>
            </a:pPr>
            <a:r>
              <a:rPr lang="tr-TR" sz="1900" dirty="0" smtClean="0"/>
              <a:t>*Uygun Bulunan Önerilerin Reklam ve Tanıtım Çalışması</a:t>
            </a:r>
          </a:p>
          <a:p>
            <a:pPr marL="0" indent="0" algn="ctr">
              <a:buNone/>
            </a:pPr>
            <a:r>
              <a:rPr lang="tr-TR" sz="1900" dirty="0" smtClean="0"/>
              <a:t>*Kurslara Ön Kayıt </a:t>
            </a:r>
          </a:p>
          <a:p>
            <a:pPr marL="0" indent="0" algn="ctr">
              <a:buNone/>
            </a:pPr>
            <a:endParaRPr lang="tr-TR" sz="1100" dirty="0" smtClean="0"/>
          </a:p>
          <a:p>
            <a:pPr marL="0" indent="0" algn="ctr">
              <a:buNone/>
            </a:pPr>
            <a:r>
              <a:rPr lang="tr-TR" sz="2400" b="1" dirty="0" smtClean="0"/>
              <a:t>KURS AÇILIŞ SÜRECİ</a:t>
            </a:r>
          </a:p>
          <a:p>
            <a:pPr marL="0" indent="0" algn="ctr">
              <a:buNone/>
            </a:pPr>
            <a:r>
              <a:rPr lang="tr-TR" sz="1900" dirty="0" smtClean="0"/>
              <a:t>*Ön kayıtların Kesin Kayıtlara Dönüştürülmesi </a:t>
            </a:r>
          </a:p>
          <a:p>
            <a:pPr marL="0" indent="0" algn="ctr">
              <a:buNone/>
            </a:pPr>
            <a:r>
              <a:rPr lang="tr-TR" sz="1900" dirty="0" smtClean="0"/>
              <a:t>*Ücretlerin Tahsil Edilmesi (Kredi </a:t>
            </a:r>
            <a:r>
              <a:rPr lang="tr-TR" sz="1900" dirty="0" err="1" smtClean="0"/>
              <a:t>Kartı,Hesaba</a:t>
            </a:r>
            <a:r>
              <a:rPr lang="tr-TR" sz="1900" dirty="0" smtClean="0"/>
              <a:t> Havale)</a:t>
            </a:r>
          </a:p>
          <a:p>
            <a:pPr marL="0" indent="0" algn="ctr">
              <a:buNone/>
            </a:pPr>
            <a:r>
              <a:rPr lang="tr-TR" sz="1900" dirty="0" smtClean="0"/>
              <a:t>*Kurs Programının Hazırlanması</a:t>
            </a:r>
          </a:p>
          <a:p>
            <a:pPr marL="0" indent="0" algn="ctr">
              <a:buNone/>
            </a:pPr>
            <a:r>
              <a:rPr lang="tr-TR" sz="1900" dirty="0" smtClean="0"/>
              <a:t>*Yoklama Listelerinin Hazırlanması</a:t>
            </a:r>
          </a:p>
          <a:p>
            <a:pPr marL="0" indent="0" algn="ctr">
              <a:buNone/>
            </a:pPr>
            <a:r>
              <a:rPr lang="tr-TR" sz="1900" dirty="0" smtClean="0"/>
              <a:t>*Derslerin Başlaması</a:t>
            </a:r>
          </a:p>
          <a:p>
            <a:pPr marL="0" indent="0" algn="ctr">
              <a:buNone/>
            </a:pPr>
            <a:endParaRPr lang="tr-TR" sz="1100" dirty="0" smtClean="0"/>
          </a:p>
          <a:p>
            <a:pPr marL="0" indent="0" algn="ctr">
              <a:buNone/>
            </a:pPr>
            <a:r>
              <a:rPr lang="tr-TR" sz="2400" b="1" dirty="0" smtClean="0"/>
              <a:t>KURS TAMAMLAMA SÜRECİ</a:t>
            </a:r>
          </a:p>
          <a:p>
            <a:pPr marL="0" indent="0" algn="ctr">
              <a:buNone/>
            </a:pPr>
            <a:r>
              <a:rPr lang="tr-TR" sz="1900" dirty="0" smtClean="0"/>
              <a:t>*Değerlendirme Sınavı + Başarı Belgesi </a:t>
            </a:r>
            <a:r>
              <a:rPr lang="tr-TR" sz="1900" b="1" dirty="0" smtClean="0"/>
              <a:t>VEYA</a:t>
            </a:r>
            <a:r>
              <a:rPr lang="tr-TR" sz="1900" dirty="0" smtClean="0"/>
              <a:t> Katılım Belgesi</a:t>
            </a:r>
          </a:p>
          <a:p>
            <a:pPr marL="0" indent="0" algn="ctr">
              <a:buNone/>
            </a:pPr>
            <a:endParaRPr lang="tr-TR" sz="1100" dirty="0" smtClean="0"/>
          </a:p>
          <a:p>
            <a:pPr marL="0" indent="0" algn="ctr">
              <a:buNone/>
            </a:pPr>
            <a:r>
              <a:rPr lang="tr-TR" sz="2400" b="1" dirty="0" smtClean="0"/>
              <a:t>ARŞİVLENDİRME</a:t>
            </a:r>
          </a:p>
        </p:txBody>
      </p:sp>
    </p:spTree>
    <p:extLst>
      <p:ext uri="{BB962C8B-B14F-4D97-AF65-F5344CB8AC3E}">
        <p14:creationId xmlns:p14="http://schemas.microsoft.com/office/powerpoint/2010/main" val="1831272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TotalTime>
  <Words>1187</Words>
  <Application>Microsoft Office PowerPoint</Application>
  <PresentationFormat>Geniş ekran</PresentationFormat>
  <Paragraphs>255</Paragraphs>
  <Slides>19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19</vt:i4>
      </vt:variant>
    </vt:vector>
  </HeadingPairs>
  <TitlesOfParts>
    <vt:vector size="27" baseType="lpstr">
      <vt:lpstr>Arial</vt:lpstr>
      <vt:lpstr>Calibri</vt:lpstr>
      <vt:lpstr>Calibri Light</vt:lpstr>
      <vt:lpstr>Roboto</vt:lpstr>
      <vt:lpstr>Tahoma</vt:lpstr>
      <vt:lpstr>Times New Roman</vt:lpstr>
      <vt:lpstr>Wingdings</vt:lpstr>
      <vt:lpstr>Office Teması</vt:lpstr>
      <vt:lpstr>     Müdür Yardımcısı: Dr.Öğr.Ü. Mehmet Altay ATLIHAN </vt:lpstr>
      <vt:lpstr>İçerik</vt:lpstr>
      <vt:lpstr>PowerPoint Sunusu</vt:lpstr>
      <vt:lpstr>PowerPoint Sunusu</vt:lpstr>
      <vt:lpstr>PowerPoint Sunusu</vt:lpstr>
      <vt:lpstr>PowerPoint Sunusu</vt:lpstr>
      <vt:lpstr>PowerPoint Sunusu</vt:lpstr>
      <vt:lpstr>PowerPoint Sunusu</vt:lpstr>
      <vt:lpstr>PAÜSEM Kurs Akış Süreci</vt:lpstr>
      <vt:lpstr>PowerPoint Sunusu</vt:lpstr>
      <vt:lpstr>PowerPoint Sunusu</vt:lpstr>
      <vt:lpstr>PowerPoint Sunusu</vt:lpstr>
      <vt:lpstr>PowerPoint Sunusu</vt:lpstr>
      <vt:lpstr>PowerPoint Sunusu</vt:lpstr>
      <vt:lpstr>2017-2018 Kurslar</vt:lpstr>
      <vt:lpstr>PowerPoint Sunusu</vt:lpstr>
      <vt:lpstr>PowerPoint Sunusu</vt:lpstr>
      <vt:lpstr>FİZİKİ OLANAKLAR</vt:lpstr>
      <vt:lpstr>Katılımınız ve sabrınız için   Teşekkürler…</vt:lpstr>
    </vt:vector>
  </TitlesOfParts>
  <Company>Pamukkale Üniversitesi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PAÜ BİLİMSEL ARAŞTIRMA PROJELERİ KOORDİNASYON BİRİMİ KOORDİNATÖRLÜĞÜ</dc:title>
  <dc:creator>Pau</dc:creator>
  <cp:lastModifiedBy>volkan onar</cp:lastModifiedBy>
  <cp:revision>100</cp:revision>
  <cp:lastPrinted>2018-12-18T14:44:47Z</cp:lastPrinted>
  <dcterms:created xsi:type="dcterms:W3CDTF">2018-12-12T12:23:57Z</dcterms:created>
  <dcterms:modified xsi:type="dcterms:W3CDTF">2019-02-26T13:24:33Z</dcterms:modified>
</cp:coreProperties>
</file>