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8"/>
  </p:notesMasterIdLst>
  <p:sldIdLst>
    <p:sldId id="340" r:id="rId2"/>
    <p:sldId id="416" r:id="rId3"/>
    <p:sldId id="417" r:id="rId4"/>
    <p:sldId id="418" r:id="rId5"/>
    <p:sldId id="419" r:id="rId6"/>
    <p:sldId id="420" r:id="rId7"/>
    <p:sldId id="421" r:id="rId8"/>
    <p:sldId id="437" r:id="rId9"/>
    <p:sldId id="422" r:id="rId10"/>
    <p:sldId id="427" r:id="rId11"/>
    <p:sldId id="428" r:id="rId12"/>
    <p:sldId id="429" r:id="rId13"/>
    <p:sldId id="430" r:id="rId14"/>
    <p:sldId id="431" r:id="rId15"/>
    <p:sldId id="432" r:id="rId16"/>
    <p:sldId id="433" r:id="rId17"/>
    <p:sldId id="438" r:id="rId18"/>
    <p:sldId id="442" r:id="rId19"/>
    <p:sldId id="436" r:id="rId20"/>
    <p:sldId id="434" r:id="rId21"/>
    <p:sldId id="435" r:id="rId22"/>
    <p:sldId id="443" r:id="rId23"/>
    <p:sldId id="439" r:id="rId24"/>
    <p:sldId id="444" r:id="rId25"/>
    <p:sldId id="445" r:id="rId26"/>
    <p:sldId id="446" r:id="rId27"/>
    <p:sldId id="447" r:id="rId28"/>
    <p:sldId id="455" r:id="rId29"/>
    <p:sldId id="440" r:id="rId30"/>
    <p:sldId id="457" r:id="rId31"/>
    <p:sldId id="356" r:id="rId32"/>
    <p:sldId id="358" r:id="rId33"/>
    <p:sldId id="359" r:id="rId34"/>
    <p:sldId id="360" r:id="rId35"/>
    <p:sldId id="459" r:id="rId36"/>
    <p:sldId id="458" r:id="rId37"/>
  </p:sldIdLst>
  <p:sldSz cx="9144000" cy="6858000" type="screen4x3"/>
  <p:notesSz cx="6858000" cy="9144000"/>
  <p:defaultTextStyle>
    <a:defPPr>
      <a:defRPr lang="tr-TR"/>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1296">
          <p15:clr>
            <a:srgbClr val="A4A3A4"/>
          </p15:clr>
        </p15:guide>
        <p15:guide id="2" pos="12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CC99FF"/>
    <a:srgbClr val="3399FF"/>
    <a:srgbClr val="FFFF00"/>
    <a:srgbClr val="FFFF66"/>
    <a:srgbClr val="FFFF99"/>
    <a:srgbClr val="FF3399"/>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Açık Stil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7AC3CCA-C797-4891-BE02-D94E43425B78}" styleName="Orta Stil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28" autoAdjust="0"/>
    <p:restoredTop sz="94698" autoAdjust="0"/>
  </p:normalViewPr>
  <p:slideViewPr>
    <p:cSldViewPr>
      <p:cViewPr varScale="1">
        <p:scale>
          <a:sx n="70" d="100"/>
          <a:sy n="70" d="100"/>
        </p:scale>
        <p:origin x="1320" y="54"/>
      </p:cViewPr>
      <p:guideLst>
        <p:guide orient="horz" pos="1296"/>
        <p:guide pos="1248"/>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5" Type="http://schemas.openxmlformats.org/officeDocument/2006/relationships/image" Target="../media/image9.wmf"/><Relationship Id="rId4"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5" Type="http://schemas.openxmlformats.org/officeDocument/2006/relationships/image" Target="../media/image9.wmf"/><Relationship Id="rId4"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a:defRPr/>
            </a:pPr>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a:defRPr/>
            </a:pPr>
            <a:fld id="{6596FED8-01A6-4866-A61F-B5CD4132904A}" type="datetimeFigureOut">
              <a:rPr lang="tr-TR"/>
              <a:pPr>
                <a:defRPr/>
              </a:pPr>
              <a:t>1.06.2016</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smtClean="0"/>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a:defRPr/>
            </a:pPr>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FF0E16E-D29E-4636-99B1-CF660C5894F6}" type="slidenum">
              <a:rPr lang="tr-TR" altLang="tr-TR"/>
              <a:pPr>
                <a:defRPr/>
              </a:pPr>
              <a:t>‹#›</a:t>
            </a:fld>
            <a:endParaRPr lang="tr-TR" altLang="tr-TR"/>
          </a:p>
        </p:txBody>
      </p:sp>
    </p:spTree>
    <p:extLst>
      <p:ext uri="{BB962C8B-B14F-4D97-AF65-F5344CB8AC3E}">
        <p14:creationId xmlns:p14="http://schemas.microsoft.com/office/powerpoint/2010/main" val="32705174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ayt Görüntüsü Yer Tutucus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 Yer Tutucus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r-TR" altLang="tr-TR" smtClean="0"/>
          </a:p>
        </p:txBody>
      </p:sp>
      <p:sp>
        <p:nvSpPr>
          <p:cNvPr id="14340" name="Slayt Numarası Yer Tutucus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758D92F-C842-4812-9538-D624967E8C4F}" type="slidenum">
              <a:rPr lang="tr-TR" altLang="tr-TR" sz="1200" smtClean="0"/>
              <a:pPr/>
              <a:t>11</a:t>
            </a:fld>
            <a:endParaRPr lang="tr-TR" altLang="tr-TR" sz="1200" smtClean="0"/>
          </a:p>
        </p:txBody>
      </p:sp>
    </p:spTree>
    <p:extLst>
      <p:ext uri="{BB962C8B-B14F-4D97-AF65-F5344CB8AC3E}">
        <p14:creationId xmlns:p14="http://schemas.microsoft.com/office/powerpoint/2010/main" val="7374217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ayt Görüntüsü Yer Tutucus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 Yer Tutucus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r-TR" altLang="tr-TR" smtClean="0"/>
          </a:p>
        </p:txBody>
      </p:sp>
      <p:sp>
        <p:nvSpPr>
          <p:cNvPr id="16388" name="Slayt Numarası Yer Tutucus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D182E92-F09F-4461-84E4-C50315983970}" type="slidenum">
              <a:rPr lang="tr-TR" altLang="tr-TR" sz="1200" smtClean="0"/>
              <a:pPr/>
              <a:t>12</a:t>
            </a:fld>
            <a:endParaRPr lang="tr-TR" altLang="tr-TR" sz="1200" smtClean="0"/>
          </a:p>
        </p:txBody>
      </p:sp>
    </p:spTree>
    <p:extLst>
      <p:ext uri="{BB962C8B-B14F-4D97-AF65-F5344CB8AC3E}">
        <p14:creationId xmlns:p14="http://schemas.microsoft.com/office/powerpoint/2010/main" val="106664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ayt Görüntüsü Yer Tutucus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 Yer Tutucus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2772" name="Slayt Numarası Yer Tutucus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9958C0A-C00B-4970-961F-67D6B06DCC85}" type="slidenum">
              <a:rPr lang="tr-TR" altLang="tr-TR" sz="1200" smtClean="0"/>
              <a:pPr/>
              <a:t>27</a:t>
            </a:fld>
            <a:endParaRPr lang="tr-TR" altLang="tr-TR" sz="1200" smtClean="0"/>
          </a:p>
        </p:txBody>
      </p:sp>
    </p:spTree>
    <p:extLst>
      <p:ext uri="{BB962C8B-B14F-4D97-AF65-F5344CB8AC3E}">
        <p14:creationId xmlns:p14="http://schemas.microsoft.com/office/powerpoint/2010/main" val="3459572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Tree>
    <p:extLst>
      <p:ext uri="{BB962C8B-B14F-4D97-AF65-F5344CB8AC3E}">
        <p14:creationId xmlns:p14="http://schemas.microsoft.com/office/powerpoint/2010/main" val="1574348379"/>
      </p:ext>
    </p:extLst>
  </p:cSld>
  <p:clrMapOvr>
    <a:masterClrMapping/>
  </p:clrMapOvr>
  <p:transition spd="med">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4050494050"/>
      </p:ext>
    </p:extLst>
  </p:cSld>
  <p:clrMapOvr>
    <a:masterClrMapping/>
  </p:clrMapOvr>
  <p:transition spd="med">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Tree>
    <p:extLst>
      <p:ext uri="{BB962C8B-B14F-4D97-AF65-F5344CB8AC3E}">
        <p14:creationId xmlns:p14="http://schemas.microsoft.com/office/powerpoint/2010/main" val="1268688506"/>
      </p:ext>
    </p:extLst>
  </p:cSld>
  <p:clrMapOvr>
    <a:masterClrMapping/>
  </p:clrMapOvr>
  <p:transition spd="med">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2362200" y="1447800"/>
            <a:ext cx="3162300"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5676900" y="1447800"/>
            <a:ext cx="3162300"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411273995"/>
      </p:ext>
    </p:extLst>
  </p:cSld>
  <p:clrMapOvr>
    <a:masterClrMapping/>
  </p:clrMapOvr>
  <p:transition spd="med">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450276612"/>
      </p:ext>
    </p:extLst>
  </p:cSld>
  <p:clrMapOvr>
    <a:masterClrMapping/>
  </p:clrMapOvr>
  <p:transition spd="med">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Tree>
    <p:extLst>
      <p:ext uri="{BB962C8B-B14F-4D97-AF65-F5344CB8AC3E}">
        <p14:creationId xmlns:p14="http://schemas.microsoft.com/office/powerpoint/2010/main" val="2301590540"/>
      </p:ext>
    </p:extLst>
  </p:cSld>
  <p:clrMapOvr>
    <a:masterClrMapping/>
  </p:clrMapOvr>
  <p:transition spd="med">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3619170"/>
      </p:ext>
    </p:extLst>
  </p:cSld>
  <p:clrMapOvr>
    <a:masterClrMapping/>
  </p:clrMapOvr>
  <p:transition spd="med">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Tree>
    <p:extLst>
      <p:ext uri="{BB962C8B-B14F-4D97-AF65-F5344CB8AC3E}">
        <p14:creationId xmlns:p14="http://schemas.microsoft.com/office/powerpoint/2010/main" val="3563713556"/>
      </p:ext>
    </p:extLst>
  </p:cSld>
  <p:clrMapOvr>
    <a:masterClrMapping/>
  </p:clrMapOvr>
  <p:transition spd="med">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Tree>
    <p:extLst>
      <p:ext uri="{BB962C8B-B14F-4D97-AF65-F5344CB8AC3E}">
        <p14:creationId xmlns:p14="http://schemas.microsoft.com/office/powerpoint/2010/main" val="2457215323"/>
      </p:ext>
    </p:extLst>
  </p:cSld>
  <p:clrMapOvr>
    <a:masterClrMapping/>
  </p:clrMapOvr>
  <p:transition spd="med">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496503808"/>
      </p:ext>
    </p:extLst>
  </p:cSld>
  <p:clrMapOvr>
    <a:masterClrMapping/>
  </p:clrMapOvr>
  <p:transition spd="med">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991350" y="152400"/>
            <a:ext cx="1847850" cy="6477000"/>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1447800" y="152400"/>
            <a:ext cx="5391150" cy="64770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1632068057"/>
      </p:ext>
    </p:extLst>
  </p:cSld>
  <p:clrMapOvr>
    <a:masterClrMapping/>
  </p:clrMapOvr>
  <p:transition spd="med">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Başlık 1"/>
          <p:cNvSpPr>
            <a:spLocks noGrp="1"/>
          </p:cNvSpPr>
          <p:nvPr>
            <p:ph type="title"/>
          </p:nvPr>
        </p:nvSpPr>
        <p:spPr>
          <a:xfrm>
            <a:off x="1447800" y="152400"/>
            <a:ext cx="7010400" cy="1143000"/>
          </a:xfrm>
        </p:spPr>
        <p:txBody>
          <a:bodyPr/>
          <a:lstStyle/>
          <a:p>
            <a:r>
              <a:rPr lang="tr-TR" smtClean="0"/>
              <a:t>Asıl başlık stili için tıklatın</a:t>
            </a:r>
            <a:endParaRPr lang="tr-TR"/>
          </a:p>
        </p:txBody>
      </p:sp>
      <p:sp>
        <p:nvSpPr>
          <p:cNvPr id="3" name="Tablo Yer Tutucusu 2"/>
          <p:cNvSpPr>
            <a:spLocks noGrp="1"/>
          </p:cNvSpPr>
          <p:nvPr>
            <p:ph type="tbl" idx="1"/>
          </p:nvPr>
        </p:nvSpPr>
        <p:spPr>
          <a:xfrm>
            <a:off x="2362200" y="1447800"/>
            <a:ext cx="6477000" cy="5181600"/>
          </a:xfrm>
        </p:spPr>
        <p:txBody>
          <a:bodyPr/>
          <a:lstStyle/>
          <a:p>
            <a:pPr lvl="0"/>
            <a:endParaRPr lang="tr-TR" noProof="0" smtClean="0"/>
          </a:p>
        </p:txBody>
      </p:sp>
    </p:spTree>
    <p:extLst>
      <p:ext uri="{BB962C8B-B14F-4D97-AF65-F5344CB8AC3E}">
        <p14:creationId xmlns:p14="http://schemas.microsoft.com/office/powerpoint/2010/main" val="3213074671"/>
      </p:ext>
    </p:extLst>
  </p:cSld>
  <p:clrMapOvr>
    <a:masterClrMapping/>
  </p:clrMapOvr>
  <p:transition spd="med">
    <p:check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reserve="1">
  <p:cSld name="Başlık, İçerik ve Metin">
    <p:spTree>
      <p:nvGrpSpPr>
        <p:cNvPr id="1" name=""/>
        <p:cNvGrpSpPr/>
        <p:nvPr/>
      </p:nvGrpSpPr>
      <p:grpSpPr>
        <a:xfrm>
          <a:off x="0" y="0"/>
          <a:ext cx="0" cy="0"/>
          <a:chOff x="0" y="0"/>
          <a:chExt cx="0" cy="0"/>
        </a:xfrm>
      </p:grpSpPr>
      <p:sp>
        <p:nvSpPr>
          <p:cNvPr id="2" name="Başlık 1"/>
          <p:cNvSpPr>
            <a:spLocks noGrp="1"/>
          </p:cNvSpPr>
          <p:nvPr>
            <p:ph type="title"/>
          </p:nvPr>
        </p:nvSpPr>
        <p:spPr>
          <a:xfrm>
            <a:off x="1447800" y="152400"/>
            <a:ext cx="7010400" cy="1143000"/>
          </a:xfrm>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2362200" y="1447800"/>
            <a:ext cx="3162300" cy="51816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5676900" y="1447800"/>
            <a:ext cx="3162300" cy="51816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550460086"/>
      </p:ext>
    </p:extLst>
  </p:cSld>
  <p:clrMapOvr>
    <a:masterClrMapping/>
  </p:clrMapOvr>
  <p:transition spd="med">
    <p:checke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1447800" y="152400"/>
            <a:ext cx="7010400" cy="1143000"/>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2362200" y="1447800"/>
            <a:ext cx="3162300" cy="51816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5676900" y="1447800"/>
            <a:ext cx="3162300" cy="51816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Tree>
    <p:extLst>
      <p:ext uri="{BB962C8B-B14F-4D97-AF65-F5344CB8AC3E}">
        <p14:creationId xmlns:p14="http://schemas.microsoft.com/office/powerpoint/2010/main" val="1129950105"/>
      </p:ext>
    </p:extLst>
  </p:cSld>
  <p:clrMapOvr>
    <a:masterClrMapping/>
  </p:clrMapOvr>
  <p:transition spd="med">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rc 2"/>
          <p:cNvSpPr>
            <a:spLocks/>
          </p:cNvSpPr>
          <p:nvPr/>
        </p:nvSpPr>
        <p:spPr bwMode="auto">
          <a:xfrm>
            <a:off x="0" y="0"/>
            <a:ext cx="2286000" cy="5562600"/>
          </a:xfrm>
          <a:custGeom>
            <a:avLst/>
            <a:gdLst>
              <a:gd name="T0" fmla="*/ 0 w 21598"/>
              <a:gd name="T1" fmla="*/ 0 h 21600"/>
              <a:gd name="T2" fmla="*/ 2147483646 w 21598"/>
              <a:gd name="T3" fmla="*/ 2147483646 h 21600"/>
              <a:gd name="T4" fmla="*/ 0 w 21598"/>
              <a:gd name="T5" fmla="*/ 2147483646 h 21600"/>
              <a:gd name="T6" fmla="*/ 0 60000 65536"/>
              <a:gd name="T7" fmla="*/ 0 60000 65536"/>
              <a:gd name="T8" fmla="*/ 0 60000 65536"/>
            </a:gdLst>
            <a:ahLst/>
            <a:cxnLst>
              <a:cxn ang="T6">
                <a:pos x="T0" y="T1"/>
              </a:cxn>
              <a:cxn ang="T7">
                <a:pos x="T2" y="T3"/>
              </a:cxn>
              <a:cxn ang="T8">
                <a:pos x="T4" y="T5"/>
              </a:cxn>
            </a:cxnLst>
            <a:rect l="0" t="0" r="r" b="b"/>
            <a:pathLst>
              <a:path w="21598" h="21600" fill="none" extrusionOk="0">
                <a:moveTo>
                  <a:pt x="-1" y="0"/>
                </a:moveTo>
                <a:cubicBezTo>
                  <a:pt x="11820" y="0"/>
                  <a:pt x="21444" y="9500"/>
                  <a:pt x="21598" y="21319"/>
                </a:cubicBezTo>
              </a:path>
              <a:path w="21598" h="21600" stroke="0" extrusionOk="0">
                <a:moveTo>
                  <a:pt x="-1" y="0"/>
                </a:moveTo>
                <a:cubicBezTo>
                  <a:pt x="11820" y="0"/>
                  <a:pt x="21444" y="9500"/>
                  <a:pt x="21598" y="21319"/>
                </a:cubicBezTo>
                <a:lnTo>
                  <a:pt x="0" y="21600"/>
                </a:lnTo>
                <a:lnTo>
                  <a:pt x="-1" y="0"/>
                </a:lnTo>
                <a:close/>
              </a:path>
            </a:pathLst>
          </a:custGeom>
          <a:gradFill rotWithShape="0">
            <a:gsLst>
              <a:gs pos="0">
                <a:srgbClr val="FF3399"/>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4339" name="Rectangle 3"/>
          <p:cNvSpPr>
            <a:spLocks noGrp="1" noChangeArrowheads="1"/>
          </p:cNvSpPr>
          <p:nvPr>
            <p:ph type="title"/>
          </p:nvPr>
        </p:nvSpPr>
        <p:spPr bwMode="auto">
          <a:xfrm>
            <a:off x="1447800" y="152400"/>
            <a:ext cx="7010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8" name="Rectangle 4"/>
          <p:cNvSpPr>
            <a:spLocks noGrp="1" noChangeArrowheads="1"/>
          </p:cNvSpPr>
          <p:nvPr>
            <p:ph type="body" idx="1"/>
          </p:nvPr>
        </p:nvSpPr>
        <p:spPr bwMode="auto">
          <a:xfrm>
            <a:off x="2362200" y="1447800"/>
            <a:ext cx="64770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pic>
        <p:nvPicPr>
          <p:cNvPr id="1029" name="Picture 9" descr="thermal-springs-pamukkale-turkey"/>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5143500"/>
            <a:ext cx="2286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 Box 7"/>
          <p:cNvSpPr txBox="1">
            <a:spLocks noChangeArrowheads="1"/>
          </p:cNvSpPr>
          <p:nvPr/>
        </p:nvSpPr>
        <p:spPr bwMode="auto">
          <a:xfrm>
            <a:off x="-76200" y="5873750"/>
            <a:ext cx="1917700"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defRPr/>
            </a:pPr>
            <a:r>
              <a:rPr lang="tr-TR" altLang="tr-TR" sz="1600" b="1" smtClean="0">
                <a:solidFill>
                  <a:schemeClr val="bg1"/>
                </a:solidFill>
                <a:latin typeface="Arial" panose="020B0604020202020204" pitchFamily="34" charset="0"/>
              </a:rPr>
              <a:t>S.B.Haşıloğlu</a:t>
            </a:r>
          </a:p>
          <a:p>
            <a:pPr eaLnBrk="1" hangingPunct="1">
              <a:defRPr/>
            </a:pPr>
            <a:r>
              <a:rPr lang="tr-TR" altLang="tr-TR" sz="1600" b="1" smtClean="0">
                <a:solidFill>
                  <a:schemeClr val="bg1"/>
                </a:solidFill>
                <a:latin typeface="Arial" panose="020B0604020202020204" pitchFamily="34" charset="0"/>
              </a:rPr>
              <a:t>Ç.Kalburan</a:t>
            </a:r>
          </a:p>
          <a:p>
            <a:pPr eaLnBrk="1" hangingPunct="1">
              <a:defRPr/>
            </a:pPr>
            <a:endParaRPr lang="tr-TR" altLang="tr-TR" sz="1400" smtClean="0">
              <a:solidFill>
                <a:srgbClr val="FFFF00"/>
              </a:solidFill>
              <a:effectLst>
                <a:outerShdw blurRad="38100" dist="38100" dir="2700000" algn="tl">
                  <a:srgbClr val="C0C0C0"/>
                </a:outerShdw>
              </a:effectLst>
              <a:latin typeface="Arial" panose="020B0604020202020204" pitchFamily="34" charset="0"/>
            </a:endParaRPr>
          </a:p>
          <a:p>
            <a:pPr eaLnBrk="1" hangingPunct="1">
              <a:defRPr/>
            </a:pPr>
            <a:r>
              <a:rPr lang="tr-TR" altLang="tr-TR" sz="1400" smtClean="0">
                <a:solidFill>
                  <a:srgbClr val="FFFF00"/>
                </a:solidFill>
                <a:latin typeface="Arial" panose="020B0604020202020204" pitchFamily="34" charset="0"/>
              </a:rPr>
              <a:t>PAAYS’2016@Denizli</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Lst>
  <p:transition spd="med">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2pPr>
      <a:lvl3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3pPr>
      <a:lvl4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4pPr>
      <a:lvl5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5pPr>
      <a:lvl6pPr marL="4572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6pPr>
      <a:lvl7pPr marL="9144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7pPr>
      <a:lvl8pPr marL="13716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8pPr>
      <a:lvl9pPr marL="18288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9pPr>
    </p:titleStyle>
    <p:bodyStyle>
      <a:lvl1pPr marL="342900" indent="-342900" algn="l" rtl="0" eaLnBrk="0" fontAlgn="base" hangingPunct="0">
        <a:spcBef>
          <a:spcPct val="20000"/>
        </a:spcBef>
        <a:spcAft>
          <a:spcPct val="0"/>
        </a:spcAft>
        <a:buChar char="•"/>
        <a:defRPr sz="3600">
          <a:solidFill>
            <a:srgbClr val="000066"/>
          </a:solidFill>
          <a:latin typeface="+mn-lt"/>
          <a:ea typeface="+mn-ea"/>
          <a:cs typeface="+mn-cs"/>
        </a:defRPr>
      </a:lvl1pPr>
      <a:lvl2pPr marL="742950" indent="-285750" algn="l" rtl="0" eaLnBrk="0" fontAlgn="base" hangingPunct="0">
        <a:spcBef>
          <a:spcPct val="20000"/>
        </a:spcBef>
        <a:spcAft>
          <a:spcPct val="0"/>
        </a:spcAft>
        <a:buChar char="–"/>
        <a:defRPr sz="3200">
          <a:solidFill>
            <a:schemeClr val="tx1"/>
          </a:solidFill>
          <a:latin typeface="+mn-lt"/>
        </a:defRPr>
      </a:lvl2pPr>
      <a:lvl3pPr marL="1143000" indent="-228600" algn="l" rtl="0" eaLnBrk="0" fontAlgn="base" hangingPunct="0">
        <a:spcBef>
          <a:spcPct val="20000"/>
        </a:spcBef>
        <a:spcAft>
          <a:spcPct val="0"/>
        </a:spcAft>
        <a:buChar char="•"/>
        <a:defRPr sz="2800">
          <a:solidFill>
            <a:schemeClr val="tx1"/>
          </a:solidFill>
          <a:latin typeface="+mn-lt"/>
        </a:defRPr>
      </a:lvl3pPr>
      <a:lvl4pPr marL="1600200" indent="-228600" algn="l" rtl="0" eaLnBrk="0" fontAlgn="base" hangingPunct="0">
        <a:spcBef>
          <a:spcPct val="20000"/>
        </a:spcBef>
        <a:spcAft>
          <a:spcPct val="0"/>
        </a:spcAft>
        <a:buChar char="–"/>
        <a:defRPr sz="24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9.wmf"/><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6.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8.wmf"/><Relationship Id="rId4" Type="http://schemas.openxmlformats.org/officeDocument/2006/relationships/image" Target="../media/image5.wmf"/><Relationship Id="rId9" Type="http://schemas.openxmlformats.org/officeDocument/2006/relationships/oleObject" Target="../embeddings/oleObject4.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6.bin"/><Relationship Id="rId7" Type="http://schemas.openxmlformats.org/officeDocument/2006/relationships/oleObject" Target="../embeddings/oleObject8.bin"/><Relationship Id="rId12" Type="http://schemas.openxmlformats.org/officeDocument/2006/relationships/image" Target="../media/image9.wmf"/><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6.wmf"/><Relationship Id="rId11" Type="http://schemas.openxmlformats.org/officeDocument/2006/relationships/oleObject" Target="../embeddings/oleObject10.bin"/><Relationship Id="rId5" Type="http://schemas.openxmlformats.org/officeDocument/2006/relationships/oleObject" Target="../embeddings/oleObject7.bin"/><Relationship Id="rId10" Type="http://schemas.openxmlformats.org/officeDocument/2006/relationships/image" Target="../media/image8.wmf"/><Relationship Id="rId4" Type="http://schemas.openxmlformats.org/officeDocument/2006/relationships/image" Target="../media/image5.wmf"/><Relationship Id="rId9" Type="http://schemas.openxmlformats.org/officeDocument/2006/relationships/oleObject" Target="../embeddings/oleObject9.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video" Target="file:///C:\Users\emre\Downloads\dcuceloglu.mp4"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6.xml"/><Relationship Id="rId1" Type="http://schemas.openxmlformats.org/officeDocument/2006/relationships/vmlDrawing" Target="../drawings/vmlDrawing3.vml"/><Relationship Id="rId5" Type="http://schemas.openxmlformats.org/officeDocument/2006/relationships/image" Target="../media/image20.png"/><Relationship Id="rId4" Type="http://schemas.openxmlformats.org/officeDocument/2006/relationships/image" Target="../media/image19.wmf"/></Relationships>
</file>

<file path=ppt/slides/_rels/slide3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oleObject" Target="../embeddings/oleObject12.bin"/><Relationship Id="rId7" Type="http://schemas.openxmlformats.org/officeDocument/2006/relationships/slide" Target="slide7.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22.wmf"/><Relationship Id="rId5" Type="http://schemas.openxmlformats.org/officeDocument/2006/relationships/oleObject" Target="../embeddings/oleObject13.bin"/><Relationship Id="rId4" Type="http://schemas.openxmlformats.org/officeDocument/2006/relationships/image" Target="../media/image21.wmf"/><Relationship Id="rId9"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slide" Target="slide6.xml"/><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1.wmf"/><Relationship Id="rId5" Type="http://schemas.openxmlformats.org/officeDocument/2006/relationships/oleObject" Target="../embeddings/oleObject14.bin"/><Relationship Id="rId10" Type="http://schemas.openxmlformats.org/officeDocument/2006/relationships/hyperlink" Target="http://paays2016hesaplama.pau.edu.tr/" TargetMode="External"/><Relationship Id="rId4" Type="http://schemas.openxmlformats.org/officeDocument/2006/relationships/image" Target="../media/image24.png"/><Relationship Id="rId9" Type="http://schemas.openxmlformats.org/officeDocument/2006/relationships/image" Target="../media/image2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2 Alt Başlık"/>
          <p:cNvSpPr>
            <a:spLocks noGrp="1"/>
          </p:cNvSpPr>
          <p:nvPr>
            <p:ph type="subTitle" idx="4294967295"/>
          </p:nvPr>
        </p:nvSpPr>
        <p:spPr>
          <a:xfrm>
            <a:off x="6232525" y="2570163"/>
            <a:ext cx="1463675" cy="1524000"/>
          </a:xfrm>
        </p:spPr>
        <p:txBody>
          <a:bodyPr lIns="45720" rIns="45720"/>
          <a:lstStyle/>
          <a:p>
            <a:pPr marL="0" indent="0" algn="r" eaLnBrk="1" hangingPunct="1">
              <a:lnSpc>
                <a:spcPct val="80000"/>
              </a:lnSpc>
              <a:buFontTx/>
              <a:buNone/>
              <a:defRPr/>
            </a:pPr>
            <a:r>
              <a:rPr lang="tr-TR" altLang="tr-TR" sz="14000" dirty="0" smtClean="0">
                <a:solidFill>
                  <a:schemeClr val="accent2">
                    <a:lumMod val="40000"/>
                    <a:lumOff val="60000"/>
                  </a:schemeClr>
                </a:solidFill>
              </a:rPr>
              <a:t>6.</a:t>
            </a:r>
            <a:r>
              <a:rPr lang="tr-TR" altLang="tr-TR" sz="2600" dirty="0" smtClean="0">
                <a:solidFill>
                  <a:schemeClr val="accent2">
                    <a:lumMod val="40000"/>
                    <a:lumOff val="60000"/>
                  </a:schemeClr>
                </a:solidFill>
              </a:rPr>
              <a:t> </a:t>
            </a:r>
            <a:endParaRPr lang="tr-TR" altLang="tr-TR" sz="2600" dirty="0">
              <a:solidFill>
                <a:schemeClr val="accent2">
                  <a:lumMod val="40000"/>
                  <a:lumOff val="60000"/>
                </a:schemeClr>
              </a:solidFill>
            </a:endParaRPr>
          </a:p>
          <a:p>
            <a:pPr marL="0" indent="0" algn="r" eaLnBrk="1" hangingPunct="1">
              <a:lnSpc>
                <a:spcPct val="80000"/>
              </a:lnSpc>
              <a:buFontTx/>
              <a:buNone/>
              <a:defRPr/>
            </a:pPr>
            <a:endParaRPr lang="tr-TR" altLang="tr-TR" sz="2600" dirty="0" smtClean="0">
              <a:solidFill>
                <a:schemeClr val="tx2"/>
              </a:solidFill>
            </a:endParaRPr>
          </a:p>
        </p:txBody>
      </p:sp>
      <p:sp>
        <p:nvSpPr>
          <p:cNvPr id="2050" name="Rectangle 2"/>
          <p:cNvSpPr>
            <a:spLocks noGrp="1" noChangeArrowheads="1"/>
          </p:cNvSpPr>
          <p:nvPr>
            <p:ph type="ctrTitle"/>
          </p:nvPr>
        </p:nvSpPr>
        <p:spPr>
          <a:xfrm>
            <a:off x="1752600" y="381000"/>
            <a:ext cx="7315200" cy="2057400"/>
          </a:xfrm>
        </p:spPr>
        <p:txBody>
          <a:bodyPr/>
          <a:lstStyle/>
          <a:p>
            <a:pPr>
              <a:defRPr/>
            </a:pPr>
            <a:r>
              <a:rPr lang="tr-TR" altLang="tr-TR" sz="5700" b="1" smtClean="0"/>
              <a:t>Analiz Öncesi Süreçler</a:t>
            </a:r>
            <a:r>
              <a:rPr lang="tr-TR" altLang="tr-TR" sz="5400" b="1" smtClean="0"/>
              <a:t/>
            </a:r>
            <a:br>
              <a:rPr lang="tr-TR" altLang="tr-TR" sz="5400" b="1" smtClean="0"/>
            </a:br>
            <a:r>
              <a:rPr lang="tr-TR" sz="2000" b="1" smtClean="0">
                <a:effectLst/>
              </a:rPr>
              <a:t>Türkiye’nin Cevaplama Tarzı Profiline Dayalı Ölçek Çalışmaları</a:t>
            </a:r>
            <a:endParaRPr lang="tr-TR" altLang="tr-TR" sz="2000" b="1" smtClean="0"/>
          </a:p>
        </p:txBody>
      </p:sp>
      <p:sp>
        <p:nvSpPr>
          <p:cNvPr id="3076" name="2 Alt Başlık"/>
          <p:cNvSpPr>
            <a:spLocks noGrp="1"/>
          </p:cNvSpPr>
          <p:nvPr>
            <p:ph type="subTitle" idx="4294967295"/>
          </p:nvPr>
        </p:nvSpPr>
        <p:spPr>
          <a:xfrm>
            <a:off x="2667000" y="5562600"/>
            <a:ext cx="6477000" cy="1143000"/>
          </a:xfrm>
        </p:spPr>
        <p:txBody>
          <a:bodyPr lIns="45720" rIns="45720"/>
          <a:lstStyle/>
          <a:p>
            <a:pPr marL="0" indent="0" eaLnBrk="1" hangingPunct="1">
              <a:lnSpc>
                <a:spcPct val="80000"/>
              </a:lnSpc>
              <a:buFontTx/>
              <a:buNone/>
            </a:pPr>
            <a:r>
              <a:rPr lang="tr-TR" altLang="tr-TR" sz="2600" smtClean="0"/>
              <a:t>Pamukkale Üniversitesi </a:t>
            </a:r>
          </a:p>
          <a:p>
            <a:pPr marL="0" indent="0" eaLnBrk="1" hangingPunct="1">
              <a:lnSpc>
                <a:spcPct val="80000"/>
              </a:lnSpc>
              <a:buFontTx/>
              <a:buNone/>
            </a:pPr>
            <a:r>
              <a:rPr lang="tr-TR" altLang="tr-TR" sz="2600" smtClean="0"/>
              <a:t>İktisadi ve İdari Bilimler Fakültesi</a:t>
            </a:r>
          </a:p>
          <a:p>
            <a:pPr marL="0" indent="0" eaLnBrk="1" hangingPunct="1">
              <a:lnSpc>
                <a:spcPct val="80000"/>
              </a:lnSpc>
              <a:buFontTx/>
              <a:buNone/>
            </a:pPr>
            <a:r>
              <a:rPr lang="tr-TR" altLang="tr-TR" sz="2600" smtClean="0"/>
              <a:t>Denizli</a:t>
            </a:r>
            <a:endParaRPr lang="tr-TR" altLang="tr-TR" sz="2600" smtClean="0">
              <a:solidFill>
                <a:schemeClr val="tx2"/>
              </a:solidFill>
            </a:endParaRPr>
          </a:p>
        </p:txBody>
      </p:sp>
      <p:sp>
        <p:nvSpPr>
          <p:cNvPr id="3077" name="2 Alt Başlık"/>
          <p:cNvSpPr>
            <a:spLocks noGrp="1"/>
          </p:cNvSpPr>
          <p:nvPr>
            <p:ph type="subTitle" idx="4294967295"/>
          </p:nvPr>
        </p:nvSpPr>
        <p:spPr>
          <a:xfrm>
            <a:off x="5973763" y="2438400"/>
            <a:ext cx="2682875" cy="2179638"/>
          </a:xfrm>
        </p:spPr>
        <p:txBody>
          <a:bodyPr lIns="45720" rIns="45720"/>
          <a:lstStyle/>
          <a:p>
            <a:pPr marL="0" indent="0" algn="r" eaLnBrk="1" hangingPunct="1">
              <a:lnSpc>
                <a:spcPct val="80000"/>
              </a:lnSpc>
              <a:buFontTx/>
              <a:buNone/>
            </a:pPr>
            <a:r>
              <a:rPr lang="tr-TR" altLang="tr-TR" sz="2600" b="1" smtClean="0"/>
              <a:t>Pazarlama </a:t>
            </a:r>
          </a:p>
          <a:p>
            <a:pPr marL="0" indent="0" algn="r" eaLnBrk="1" hangingPunct="1">
              <a:lnSpc>
                <a:spcPct val="80000"/>
              </a:lnSpc>
              <a:buFontTx/>
              <a:buNone/>
            </a:pPr>
            <a:r>
              <a:rPr lang="tr-TR" altLang="tr-TR" sz="2600" b="1" smtClean="0"/>
              <a:t>Araştırmalarında </a:t>
            </a:r>
          </a:p>
          <a:p>
            <a:pPr marL="0" indent="0" algn="r" eaLnBrk="1" hangingPunct="1">
              <a:lnSpc>
                <a:spcPct val="80000"/>
              </a:lnSpc>
              <a:buFontTx/>
              <a:buNone/>
            </a:pPr>
            <a:r>
              <a:rPr lang="tr-TR" altLang="tr-TR" sz="2600" b="1" smtClean="0"/>
              <a:t>Alternatif </a:t>
            </a:r>
          </a:p>
          <a:p>
            <a:pPr marL="0" indent="0" algn="r" eaLnBrk="1" hangingPunct="1">
              <a:lnSpc>
                <a:spcPct val="80000"/>
              </a:lnSpc>
              <a:buFontTx/>
              <a:buNone/>
            </a:pPr>
            <a:r>
              <a:rPr lang="tr-TR" altLang="tr-TR" sz="2600" b="1" smtClean="0"/>
              <a:t>Yöntemler </a:t>
            </a:r>
          </a:p>
          <a:p>
            <a:pPr marL="0" indent="0" algn="r" eaLnBrk="1" hangingPunct="1">
              <a:lnSpc>
                <a:spcPct val="80000"/>
              </a:lnSpc>
              <a:buFontTx/>
              <a:buNone/>
            </a:pPr>
            <a:r>
              <a:rPr lang="tr-TR" altLang="tr-TR" sz="2600" b="1" smtClean="0"/>
              <a:t>Sempozyumu</a:t>
            </a:r>
          </a:p>
          <a:p>
            <a:pPr marL="0" indent="0" algn="r" eaLnBrk="1" hangingPunct="1">
              <a:lnSpc>
                <a:spcPct val="80000"/>
              </a:lnSpc>
              <a:buFontTx/>
              <a:buNone/>
            </a:pPr>
            <a:endParaRPr lang="tr-TR" altLang="tr-TR" sz="2600" b="1" smtClean="0"/>
          </a:p>
          <a:p>
            <a:pPr marL="0" indent="0" algn="r" eaLnBrk="1" hangingPunct="1">
              <a:lnSpc>
                <a:spcPct val="80000"/>
              </a:lnSpc>
              <a:buFontTx/>
              <a:buNone/>
            </a:pPr>
            <a:endParaRPr lang="tr-TR" altLang="tr-TR" sz="2600" b="1" smtClean="0">
              <a:solidFill>
                <a:schemeClr val="tx2"/>
              </a:solidFill>
            </a:endParaRPr>
          </a:p>
        </p:txBody>
      </p:sp>
      <p:sp>
        <p:nvSpPr>
          <p:cNvPr id="3078" name="2 Alt Başlık"/>
          <p:cNvSpPr>
            <a:spLocks noGrp="1"/>
          </p:cNvSpPr>
          <p:nvPr>
            <p:ph type="subTitle" idx="4294967295"/>
          </p:nvPr>
        </p:nvSpPr>
        <p:spPr>
          <a:xfrm>
            <a:off x="2667000" y="4606925"/>
            <a:ext cx="6477000" cy="841375"/>
          </a:xfrm>
        </p:spPr>
        <p:txBody>
          <a:bodyPr lIns="45720" rIns="45720"/>
          <a:lstStyle/>
          <a:p>
            <a:pPr marL="0" indent="0" eaLnBrk="1" hangingPunct="1">
              <a:lnSpc>
                <a:spcPct val="80000"/>
              </a:lnSpc>
              <a:buFontTx/>
              <a:buNone/>
            </a:pPr>
            <a:r>
              <a:rPr lang="tr-TR" altLang="tr-TR" sz="2400" smtClean="0">
                <a:solidFill>
                  <a:schemeClr val="tx1"/>
                </a:solidFill>
              </a:rPr>
              <a:t>Doç.Dr. Selçuk Burak Haşıloğlu</a:t>
            </a:r>
          </a:p>
          <a:p>
            <a:pPr marL="0" indent="0" eaLnBrk="1" hangingPunct="1">
              <a:lnSpc>
                <a:spcPct val="80000"/>
              </a:lnSpc>
              <a:buFontTx/>
              <a:buNone/>
            </a:pPr>
            <a:r>
              <a:rPr lang="tr-TR" altLang="tr-TR" sz="2400" smtClean="0">
                <a:solidFill>
                  <a:schemeClr val="tx1"/>
                </a:solidFill>
              </a:rPr>
              <a:t>Çetin Kalburan (Doktora Öğrencisi)</a:t>
            </a:r>
          </a:p>
          <a:p>
            <a:pPr marL="0" indent="0" eaLnBrk="1" hangingPunct="1">
              <a:lnSpc>
                <a:spcPct val="80000"/>
              </a:lnSpc>
              <a:buFontTx/>
              <a:buNone/>
            </a:pPr>
            <a:endParaRPr lang="tr-TR" altLang="tr-TR" sz="2400" smtClean="0">
              <a:solidFill>
                <a:schemeClr val="tx2"/>
              </a:solidFill>
            </a:endParaRPr>
          </a:p>
        </p:txBody>
      </p:sp>
    </p:spTree>
  </p:cSld>
  <p:clrMapOvr>
    <a:masterClrMapping/>
  </p:clrMapOvr>
  <p:transition spd="med">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1996-2016</a:t>
            </a:r>
            <a:endParaRPr lang="tr-TR" dirty="0"/>
          </a:p>
        </p:txBody>
      </p:sp>
      <p:sp>
        <p:nvSpPr>
          <p:cNvPr id="3" name="İçerik Yer Tutucusu 2"/>
          <p:cNvSpPr>
            <a:spLocks noGrp="1"/>
          </p:cNvSpPr>
          <p:nvPr>
            <p:ph idx="1"/>
          </p:nvPr>
        </p:nvSpPr>
        <p:spPr/>
        <p:txBody>
          <a:bodyPr>
            <a:normAutofit fontScale="92500" lnSpcReduction="10000"/>
          </a:bodyPr>
          <a:lstStyle/>
          <a:p>
            <a:pPr>
              <a:defRPr/>
            </a:pPr>
            <a:r>
              <a:rPr lang="tr-TR" dirty="0" err="1" smtClean="0"/>
              <a:t>Likert</a:t>
            </a:r>
            <a:endParaRPr lang="tr-TR" dirty="0" smtClean="0"/>
          </a:p>
          <a:p>
            <a:pPr lvl="1">
              <a:defRPr/>
            </a:pPr>
            <a:r>
              <a:rPr lang="tr-TR" dirty="0" smtClean="0"/>
              <a:t>1903</a:t>
            </a:r>
          </a:p>
          <a:p>
            <a:pPr lvl="1">
              <a:defRPr/>
            </a:pPr>
            <a:r>
              <a:rPr lang="tr-TR" dirty="0" smtClean="0"/>
              <a:t>Neden 1</a:t>
            </a:r>
          </a:p>
          <a:p>
            <a:pPr lvl="1">
              <a:defRPr/>
            </a:pPr>
            <a:r>
              <a:rPr lang="tr-TR" dirty="0" smtClean="0"/>
              <a:t>Ekmek</a:t>
            </a:r>
          </a:p>
          <a:p>
            <a:pPr>
              <a:defRPr/>
            </a:pPr>
            <a:r>
              <a:rPr lang="tr-TR" dirty="0" smtClean="0"/>
              <a:t>Etiketler</a:t>
            </a:r>
          </a:p>
          <a:p>
            <a:pPr lvl="1">
              <a:defRPr/>
            </a:pPr>
            <a:r>
              <a:rPr lang="tr-TR" dirty="0" smtClean="0"/>
              <a:t>Nadiren-</a:t>
            </a:r>
            <a:r>
              <a:rPr lang="tr-TR" dirty="0" err="1" smtClean="0"/>
              <a:t>arasıra</a:t>
            </a:r>
            <a:endParaRPr lang="tr-TR" dirty="0" smtClean="0"/>
          </a:p>
          <a:p>
            <a:pPr lvl="1">
              <a:defRPr/>
            </a:pPr>
            <a:r>
              <a:rPr lang="tr-TR" dirty="0" smtClean="0"/>
              <a:t>7’li?</a:t>
            </a:r>
          </a:p>
          <a:p>
            <a:pPr>
              <a:defRPr/>
            </a:pPr>
            <a:r>
              <a:rPr lang="tr-TR" dirty="0" smtClean="0"/>
              <a:t>İstatistikçiler</a:t>
            </a:r>
          </a:p>
          <a:p>
            <a:pPr lvl="1">
              <a:defRPr/>
            </a:pPr>
            <a:r>
              <a:rPr lang="tr-TR" dirty="0" smtClean="0"/>
              <a:t>Parametrik?</a:t>
            </a:r>
          </a:p>
          <a:p>
            <a:pPr lvl="1">
              <a:defRPr/>
            </a:pPr>
            <a:r>
              <a:rPr lang="tr-TR" dirty="0"/>
              <a:t>?</a:t>
            </a:r>
            <a:endParaRPr lang="tr-TR" dirty="0" smtClean="0"/>
          </a:p>
          <a:p>
            <a:pPr lvl="1">
              <a:defRPr/>
            </a:pPr>
            <a:endParaRPr lang="tr-TR" dirty="0" smtClean="0"/>
          </a:p>
          <a:p>
            <a:pPr marL="0" indent="0">
              <a:buFontTx/>
              <a:buNone/>
              <a:defRPr/>
            </a:pPr>
            <a:endParaRPr lang="tr-TR" dirty="0" smtClean="0"/>
          </a:p>
          <a:p>
            <a:pPr>
              <a:defRPr/>
            </a:pPr>
            <a:endParaRPr lang="tr-TR" dirty="0" smtClean="0"/>
          </a:p>
          <a:p>
            <a:pPr>
              <a:defRPr/>
            </a:pPr>
            <a:endParaRPr lang="tr-TR" dirty="0"/>
          </a:p>
        </p:txBody>
      </p:sp>
      <p:sp>
        <p:nvSpPr>
          <p:cNvPr id="4100" name="Metin kutusu 3"/>
          <p:cNvSpPr txBox="1">
            <a:spLocks noChangeArrowheads="1"/>
          </p:cNvSpPr>
          <p:nvPr/>
        </p:nvSpPr>
        <p:spPr bwMode="auto">
          <a:xfrm>
            <a:off x="6324600" y="1828800"/>
            <a:ext cx="1533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tr-TR" altLang="tr-TR" sz="2400">
                <a:solidFill>
                  <a:schemeClr val="tx1"/>
                </a:solidFill>
              </a:rPr>
              <a:t>-Tezler</a:t>
            </a:r>
          </a:p>
          <a:p>
            <a:pPr>
              <a:spcBef>
                <a:spcPct val="0"/>
              </a:spcBef>
              <a:buFontTx/>
              <a:buNone/>
            </a:pPr>
            <a:r>
              <a:rPr lang="tr-TR" altLang="tr-TR" sz="2400">
                <a:solidFill>
                  <a:schemeClr val="tx1"/>
                </a:solidFill>
              </a:rPr>
              <a:t>-Makaleler</a:t>
            </a:r>
          </a:p>
          <a:p>
            <a:pPr>
              <a:spcBef>
                <a:spcPct val="0"/>
              </a:spcBef>
              <a:buFontTx/>
              <a:buNone/>
            </a:pPr>
            <a:r>
              <a:rPr lang="tr-TR" altLang="tr-TR" sz="2400">
                <a:solidFill>
                  <a:schemeClr val="tx1"/>
                </a:solidFill>
              </a:rPr>
              <a:t>-Bildiriler</a:t>
            </a:r>
          </a:p>
        </p:txBody>
      </p:sp>
    </p:spTree>
  </p:cSld>
  <p:clrMapOvr>
    <a:masterClrMapping/>
  </p:clrMapOvr>
  <p:transition spd="med">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Resim 3"/>
          <p:cNvPicPr>
            <a:picLocks noChangeAspect="1"/>
          </p:cNvPicPr>
          <p:nvPr/>
        </p:nvPicPr>
        <p:blipFill>
          <a:blip r:embed="rId2">
            <a:extLst>
              <a:ext uri="{28A0092B-C50C-407E-A947-70E740481C1C}">
                <a14:useLocalDpi xmlns:a14="http://schemas.microsoft.com/office/drawing/2010/main" val="0"/>
              </a:ext>
            </a:extLst>
          </a:blip>
          <a:srcRect t="10834" b="31667"/>
          <a:stretch>
            <a:fillRect/>
          </a:stretch>
        </p:blipFill>
        <p:spPr bwMode="auto">
          <a:xfrm>
            <a:off x="1295400" y="-4763"/>
            <a:ext cx="6705600" cy="685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http://www.pazarlamadernegi.org/wp-content/uploads/201205090929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676400"/>
            <a:ext cx="64135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www.tubitak.gov.tr/sites/default/files/tubitak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905000" cy="254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Unvan 1"/>
          <p:cNvSpPr>
            <a:spLocks noGrp="1"/>
          </p:cNvSpPr>
          <p:nvPr>
            <p:ph type="title"/>
          </p:nvPr>
        </p:nvSpPr>
        <p:spPr/>
        <p:txBody>
          <a:bodyPr/>
          <a:lstStyle/>
          <a:p>
            <a:pPr>
              <a:defRPr/>
            </a:pPr>
            <a:r>
              <a:rPr lang="tr-TR" dirty="0" smtClean="0"/>
              <a:t>115K155</a:t>
            </a:r>
            <a:endParaRPr lang="tr-TR" dirty="0"/>
          </a:p>
        </p:txBody>
      </p:sp>
      <p:sp>
        <p:nvSpPr>
          <p:cNvPr id="7172" name="İçerik Yer Tutucusu 2"/>
          <p:cNvSpPr>
            <a:spLocks noGrp="1"/>
          </p:cNvSpPr>
          <p:nvPr>
            <p:ph idx="1"/>
          </p:nvPr>
        </p:nvSpPr>
        <p:spPr/>
        <p:txBody>
          <a:bodyPr/>
          <a:lstStyle/>
          <a:p>
            <a:pPr>
              <a:lnSpc>
                <a:spcPct val="80000"/>
              </a:lnSpc>
            </a:pPr>
            <a:r>
              <a:rPr lang="tr-TR" sz="3300" smtClean="0"/>
              <a:t>Eylül 2015 - Nisan 2017 (20 ay)</a:t>
            </a:r>
          </a:p>
          <a:p>
            <a:pPr>
              <a:lnSpc>
                <a:spcPct val="80000"/>
              </a:lnSpc>
            </a:pPr>
            <a:r>
              <a:rPr lang="tr-TR" sz="3300" smtClean="0"/>
              <a:t>26 il ve onların en uzak ilçeleri</a:t>
            </a:r>
          </a:p>
          <a:p>
            <a:pPr>
              <a:lnSpc>
                <a:spcPct val="80000"/>
              </a:lnSpc>
            </a:pPr>
            <a:r>
              <a:rPr lang="tr-TR" sz="3300" smtClean="0"/>
              <a:t>(4+2)x2500=15.000</a:t>
            </a:r>
          </a:p>
          <a:p>
            <a:pPr>
              <a:lnSpc>
                <a:spcPct val="80000"/>
              </a:lnSpc>
              <a:buFontTx/>
              <a:buNone/>
            </a:pPr>
            <a:r>
              <a:rPr lang="tr-TR" sz="3300" smtClean="0"/>
              <a:t>+Denizli+%20G.D.O </a:t>
            </a:r>
            <a:r>
              <a:rPr lang="tr-TR" sz="3300" smtClean="0">
                <a:sym typeface="Symbol" panose="05050102010706020507" pitchFamily="18" charset="2"/>
              </a:rPr>
              <a:t> 20.000</a:t>
            </a:r>
            <a:endParaRPr lang="tr-TR" sz="3300" smtClean="0"/>
          </a:p>
          <a:p>
            <a:pPr>
              <a:lnSpc>
                <a:spcPct val="80000"/>
              </a:lnSpc>
            </a:pPr>
            <a:r>
              <a:rPr lang="tr-TR" sz="3300" smtClean="0"/>
              <a:t>Ekip</a:t>
            </a:r>
          </a:p>
          <a:p>
            <a:pPr lvl="1">
              <a:lnSpc>
                <a:spcPct val="80000"/>
              </a:lnSpc>
            </a:pPr>
            <a:r>
              <a:rPr lang="tr-TR" sz="3000" smtClean="0"/>
              <a:t>S.B.Haşıloğlu (Yürütücü)</a:t>
            </a:r>
          </a:p>
          <a:p>
            <a:pPr lvl="1">
              <a:lnSpc>
                <a:spcPct val="80000"/>
              </a:lnSpc>
            </a:pPr>
            <a:r>
              <a:rPr lang="tr-TR" sz="3000" smtClean="0"/>
              <a:t>A.Bardakcı (Araştırmacı)</a:t>
            </a:r>
          </a:p>
          <a:p>
            <a:pPr lvl="1">
              <a:lnSpc>
                <a:spcPct val="80000"/>
              </a:lnSpc>
            </a:pPr>
            <a:r>
              <a:rPr lang="tr-TR" sz="3000" smtClean="0"/>
              <a:t>A.O.Balce (Araştırmacı)</a:t>
            </a:r>
          </a:p>
          <a:p>
            <a:pPr lvl="1">
              <a:lnSpc>
                <a:spcPct val="80000"/>
              </a:lnSpc>
            </a:pPr>
            <a:r>
              <a:rPr lang="tr-TR" sz="3000" smtClean="0"/>
              <a:t>Ç.Kalburan (Burslu Doktora)</a:t>
            </a:r>
          </a:p>
          <a:p>
            <a:pPr lvl="1">
              <a:lnSpc>
                <a:spcPct val="80000"/>
              </a:lnSpc>
            </a:pPr>
            <a:r>
              <a:rPr lang="tr-TR" sz="3000" smtClean="0"/>
              <a:t>T.Aksoy (Burslu Y.Lisans)</a:t>
            </a:r>
          </a:p>
        </p:txBody>
      </p:sp>
    </p:spTree>
  </p:cSld>
  <p:clrMapOvr>
    <a:masterClrMapping/>
  </p:clrMapOvr>
  <p:transition spd="med">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nvGraphicFramePr>
        <p:xfrm>
          <a:off x="2590800" y="76200"/>
          <a:ext cx="4800598" cy="6781794"/>
        </p:xfrm>
        <a:graphic>
          <a:graphicData uri="http://schemas.openxmlformats.org/drawingml/2006/table">
            <a:tbl>
              <a:tblPr firstRow="1" firstCol="1" bandRow="1">
                <a:tableStyleId>{BDBED569-4797-4DF1-A0F4-6AAB3CD982D8}</a:tableStyleId>
              </a:tblPr>
              <a:tblGrid>
                <a:gridCol w="931600"/>
                <a:gridCol w="931600"/>
                <a:gridCol w="931600"/>
                <a:gridCol w="1002899"/>
                <a:gridCol w="1002899"/>
              </a:tblGrid>
              <a:tr h="548678">
                <a:tc>
                  <a:txBody>
                    <a:bodyPr/>
                    <a:lstStyle/>
                    <a:p>
                      <a:pPr algn="ctr">
                        <a:spcAft>
                          <a:spcPts val="0"/>
                        </a:spcAft>
                      </a:pPr>
                      <a:r>
                        <a:rPr lang="en-US" sz="1200" dirty="0" err="1">
                          <a:effectLst/>
                        </a:rPr>
                        <a:t>Sıra</a:t>
                      </a:r>
                      <a:endParaRPr lang="tr-TR"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en-US" sz="1200" dirty="0">
                          <a:effectLst/>
                        </a:rPr>
                        <a:t>TUİK </a:t>
                      </a:r>
                      <a:endParaRPr lang="tr-TR" sz="2400" dirty="0">
                        <a:effectLst/>
                      </a:endParaRPr>
                    </a:p>
                    <a:p>
                      <a:pPr algn="ctr">
                        <a:spcAft>
                          <a:spcPts val="0"/>
                        </a:spcAft>
                      </a:pPr>
                      <a:r>
                        <a:rPr lang="en-US" sz="1200" dirty="0" err="1">
                          <a:effectLst/>
                        </a:rPr>
                        <a:t>Düzey</a:t>
                      </a:r>
                      <a:r>
                        <a:rPr lang="en-US" sz="1200" dirty="0">
                          <a:effectLst/>
                        </a:rPr>
                        <a:t> 2’de </a:t>
                      </a:r>
                      <a:r>
                        <a:rPr lang="en-US" sz="1200" dirty="0" err="1">
                          <a:effectLst/>
                        </a:rPr>
                        <a:t>Seçilen</a:t>
                      </a:r>
                      <a:r>
                        <a:rPr lang="en-US" sz="1200" dirty="0">
                          <a:effectLst/>
                        </a:rPr>
                        <a:t> İl</a:t>
                      </a:r>
                      <a:endParaRPr lang="tr-TR"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en-US" sz="1200" dirty="0" err="1">
                          <a:effectLst/>
                        </a:rPr>
                        <a:t>İlçeler</a:t>
                      </a:r>
                      <a:endParaRPr lang="tr-TR"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en-US" sz="1200" dirty="0" err="1">
                          <a:effectLst/>
                        </a:rPr>
                        <a:t>Toplam</a:t>
                      </a:r>
                      <a:r>
                        <a:rPr lang="en-US" sz="1200" dirty="0">
                          <a:effectLst/>
                        </a:rPr>
                        <a:t> </a:t>
                      </a:r>
                      <a:r>
                        <a:rPr lang="en-US" sz="1200" dirty="0" err="1">
                          <a:effectLst/>
                        </a:rPr>
                        <a:t>Kişi</a:t>
                      </a:r>
                      <a:r>
                        <a:rPr lang="en-US" sz="1200" dirty="0">
                          <a:effectLst/>
                        </a:rPr>
                        <a:t> </a:t>
                      </a:r>
                      <a:r>
                        <a:rPr lang="en-US" sz="1200" dirty="0" err="1">
                          <a:effectLst/>
                        </a:rPr>
                        <a:t>Sayısı</a:t>
                      </a:r>
                      <a:r>
                        <a:rPr lang="en-US" sz="1200" dirty="0">
                          <a:effectLst/>
                        </a:rPr>
                        <a:t> (</a:t>
                      </a:r>
                      <a:r>
                        <a:rPr lang="en-US" sz="1200" dirty="0" err="1">
                          <a:effectLst/>
                        </a:rPr>
                        <a:t>N</a:t>
                      </a:r>
                      <a:r>
                        <a:rPr lang="en-US" sz="1200" baseline="-25000" dirty="0" err="1">
                          <a:effectLst/>
                        </a:rPr>
                        <a:t>h</a:t>
                      </a:r>
                      <a:r>
                        <a:rPr lang="en-US" sz="1200" dirty="0">
                          <a:effectLst/>
                        </a:rPr>
                        <a:t>)</a:t>
                      </a:r>
                      <a:endParaRPr lang="tr-TR"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en-US" sz="1200" dirty="0" err="1">
                          <a:effectLst/>
                        </a:rPr>
                        <a:t>Örneklemdeki</a:t>
                      </a:r>
                      <a:r>
                        <a:rPr lang="en-US" sz="1200" dirty="0">
                          <a:effectLst/>
                        </a:rPr>
                        <a:t> </a:t>
                      </a:r>
                      <a:r>
                        <a:rPr lang="en-US" sz="1200" dirty="0" err="1">
                          <a:effectLst/>
                        </a:rPr>
                        <a:t>Kişi</a:t>
                      </a:r>
                      <a:r>
                        <a:rPr lang="en-US" sz="1200" dirty="0">
                          <a:effectLst/>
                        </a:rPr>
                        <a:t> </a:t>
                      </a:r>
                      <a:r>
                        <a:rPr lang="en-US" sz="1200" dirty="0" err="1">
                          <a:effectLst/>
                        </a:rPr>
                        <a:t>Sayısı</a:t>
                      </a:r>
                      <a:r>
                        <a:rPr lang="en-US" sz="1200" dirty="0">
                          <a:effectLst/>
                        </a:rPr>
                        <a:t> (</a:t>
                      </a:r>
                      <a:r>
                        <a:rPr lang="en-US" sz="1200" dirty="0" err="1">
                          <a:effectLst/>
                        </a:rPr>
                        <a:t>n</a:t>
                      </a:r>
                      <a:r>
                        <a:rPr lang="en-US" sz="1200" baseline="-25000" dirty="0" err="1">
                          <a:effectLst/>
                        </a:rPr>
                        <a:t>h</a:t>
                      </a:r>
                      <a:r>
                        <a:rPr lang="en-US" sz="1200" dirty="0">
                          <a:effectLst/>
                        </a:rPr>
                        <a:t>)</a:t>
                      </a:r>
                      <a:endParaRPr lang="tr-TR" sz="2400" dirty="0">
                        <a:effectLst/>
                        <a:latin typeface="Times New Roman" panose="02020603050405020304" pitchFamily="18" charset="0"/>
                        <a:ea typeface="Times New Roman" panose="02020603050405020304" pitchFamily="18" charset="0"/>
                      </a:endParaRPr>
                    </a:p>
                  </a:txBody>
                  <a:tcPr marL="0" marR="0" marT="0" marB="0" anchor="ctr"/>
                </a:tc>
              </a:tr>
              <a:tr h="243103">
                <a:tc rowSpan="2">
                  <a:txBody>
                    <a:bodyPr/>
                    <a:lstStyle/>
                    <a:p>
                      <a:pPr algn="ctr">
                        <a:spcAft>
                          <a:spcPts val="0"/>
                        </a:spcAft>
                      </a:pPr>
                      <a:r>
                        <a:rPr lang="en-US" sz="1200" dirty="0">
                          <a:effectLst/>
                        </a:rPr>
                        <a:t>1</a:t>
                      </a:r>
                      <a:endParaRPr lang="tr-TR" sz="1200" dirty="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dirty="0">
                          <a:effectLst/>
                        </a:rPr>
                        <a:t>Adana</a:t>
                      </a:r>
                      <a:endParaRPr lang="tr-TR" sz="1200" dirty="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dirty="0" err="1">
                          <a:effectLst/>
                        </a:rPr>
                        <a:t>Seyhan</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771947</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dirty="0">
                          <a:effectLst/>
                        </a:rPr>
                        <a:t>209</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Tufanbeyli</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18234</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dirty="0">
                          <a:effectLst/>
                        </a:rPr>
                        <a:t>5</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dirty="0">
                          <a:effectLst/>
                        </a:rPr>
                        <a:t>Ankara</a:t>
                      </a:r>
                      <a:endParaRPr lang="tr-TR" sz="1200" dirty="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Çankaya</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914501</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247</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Evren</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7181</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3</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dirty="0">
                          <a:effectLst/>
                        </a:rPr>
                        <a:t>Antalya</a:t>
                      </a:r>
                      <a:endParaRPr lang="tr-TR" sz="1200" dirty="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Muratpaşa</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453255</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123</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Gazipaşa</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48134</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13</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4</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Çanakkale</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dirty="0" err="1">
                          <a:effectLst/>
                        </a:rPr>
                        <a:t>Merkez</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149881</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41</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Yenice</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34477</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9</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311171">
                <a:tc rowSpan="2">
                  <a:txBody>
                    <a:bodyPr/>
                    <a:lstStyle/>
                    <a:p>
                      <a:pPr algn="ctr">
                        <a:spcAft>
                          <a:spcPts val="0"/>
                        </a:spcAft>
                      </a:pPr>
                      <a:r>
                        <a:rPr lang="en-US" sz="1200">
                          <a:effectLst/>
                        </a:rPr>
                        <a:t>5</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Eskişehir</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dirty="0" err="1">
                          <a:effectLst/>
                        </a:rPr>
                        <a:t>Odunpazarı</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371128</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100</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Günyüzü</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6372</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dirty="0">
                          <a:effectLst/>
                        </a:rPr>
                        <a:t>6</a:t>
                      </a:r>
                      <a:endParaRPr lang="tr-TR" sz="1200" dirty="0">
                        <a:effectLst/>
                        <a:latin typeface="Times New Roman" panose="02020603050405020304" pitchFamily="18" charset="0"/>
                        <a:ea typeface="Times New Roman" panose="02020603050405020304" pitchFamily="18" charset="0"/>
                      </a:endParaRPr>
                    </a:p>
                  </a:txBody>
                  <a:tcPr marL="17548" marR="0" marT="0" marB="0" anchor="ctr">
                    <a:solidFill>
                      <a:schemeClr val="accent2">
                        <a:lumMod val="20000"/>
                        <a:lumOff val="80000"/>
                      </a:schemeClr>
                    </a:solidFill>
                  </a:tcPr>
                </a:tc>
                <a:tc rowSpan="2">
                  <a:txBody>
                    <a:bodyPr/>
                    <a:lstStyle/>
                    <a:p>
                      <a:pPr algn="l">
                        <a:spcAft>
                          <a:spcPts val="0"/>
                        </a:spcAft>
                      </a:pPr>
                      <a:r>
                        <a:rPr lang="en-US" sz="1200" dirty="0" err="1">
                          <a:effectLst/>
                        </a:rPr>
                        <a:t>Muğla</a:t>
                      </a:r>
                      <a:endParaRPr lang="tr-TR" sz="1200" dirty="0">
                        <a:effectLst/>
                        <a:latin typeface="Times New Roman" panose="02020603050405020304" pitchFamily="18" charset="0"/>
                        <a:ea typeface="Times New Roman" panose="02020603050405020304" pitchFamily="18" charset="0"/>
                      </a:endParaRPr>
                    </a:p>
                  </a:txBody>
                  <a:tcPr marL="17548" marR="0" marT="0" marB="0" anchor="ctr">
                    <a:solidFill>
                      <a:schemeClr val="accent2">
                        <a:lumMod val="20000"/>
                        <a:lumOff val="80000"/>
                      </a:schemeClr>
                    </a:solidFill>
                  </a:tcPr>
                </a:tc>
                <a:tc>
                  <a:txBody>
                    <a:bodyPr/>
                    <a:lstStyle/>
                    <a:p>
                      <a:pPr algn="l">
                        <a:spcAft>
                          <a:spcPts val="0"/>
                        </a:spcAft>
                      </a:pPr>
                      <a:r>
                        <a:rPr lang="en-US" sz="1200" dirty="0" err="1">
                          <a:effectLst/>
                        </a:rPr>
                        <a:t>Fethiye</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c>
                  <a:txBody>
                    <a:bodyPr/>
                    <a:lstStyle/>
                    <a:p>
                      <a:pPr algn="l">
                        <a:spcAft>
                          <a:spcPts val="0"/>
                        </a:spcAft>
                      </a:pPr>
                      <a:r>
                        <a:rPr lang="en-US" sz="1200" dirty="0">
                          <a:effectLst/>
                        </a:rPr>
                        <a:t>140509</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c>
                  <a:txBody>
                    <a:bodyPr/>
                    <a:lstStyle/>
                    <a:p>
                      <a:pPr algn="ctr">
                        <a:spcAft>
                          <a:spcPts val="0"/>
                        </a:spcAft>
                      </a:pPr>
                      <a:r>
                        <a:rPr lang="en-US" sz="1200" dirty="0">
                          <a:effectLst/>
                        </a:rPr>
                        <a:t>38</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dirty="0" err="1">
                          <a:effectLst/>
                        </a:rPr>
                        <a:t>Menteşe</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c>
                  <a:txBody>
                    <a:bodyPr/>
                    <a:lstStyle/>
                    <a:p>
                      <a:pPr algn="l">
                        <a:spcAft>
                          <a:spcPts val="0"/>
                        </a:spcAft>
                      </a:pPr>
                      <a:r>
                        <a:rPr lang="en-US" sz="1200" dirty="0">
                          <a:effectLst/>
                        </a:rPr>
                        <a:t>99911</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c>
                  <a:txBody>
                    <a:bodyPr/>
                    <a:lstStyle/>
                    <a:p>
                      <a:pPr algn="ctr">
                        <a:spcAft>
                          <a:spcPts val="0"/>
                        </a:spcAft>
                      </a:pPr>
                      <a:r>
                        <a:rPr lang="en-US" sz="1200" dirty="0">
                          <a:effectLst/>
                        </a:rPr>
                        <a:t>27</a:t>
                      </a:r>
                      <a:endParaRPr lang="tr-TR" sz="1200" dirty="0">
                        <a:effectLst/>
                        <a:latin typeface="Times New Roman" panose="02020603050405020304" pitchFamily="18" charset="0"/>
                        <a:ea typeface="Times New Roman" panose="02020603050405020304" pitchFamily="18" charset="0"/>
                      </a:endParaRPr>
                    </a:p>
                  </a:txBody>
                  <a:tcPr marL="17548" marR="0" marT="0" marB="0" anchor="b">
                    <a:solidFill>
                      <a:schemeClr val="accent2">
                        <a:lumMod val="20000"/>
                        <a:lumOff val="80000"/>
                      </a:schemeClr>
                    </a:solidFill>
                  </a:tcPr>
                </a:tc>
              </a:tr>
              <a:tr h="233377">
                <a:tc rowSpan="2">
                  <a:txBody>
                    <a:bodyPr/>
                    <a:lstStyle/>
                    <a:p>
                      <a:pPr algn="ctr">
                        <a:spcAft>
                          <a:spcPts val="0"/>
                        </a:spcAft>
                      </a:pPr>
                      <a:r>
                        <a:rPr lang="en-US" sz="1200" dirty="0">
                          <a:effectLst/>
                        </a:rPr>
                        <a:t>7</a:t>
                      </a:r>
                      <a:endParaRPr lang="tr-TR" sz="1200" dirty="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Şanlıurfa</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Eyyübiye</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360509</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dirty="0">
                          <a:effectLst/>
                        </a:rPr>
                        <a:t>97</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r>
              <a:tr h="311171">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Ceylanpınar</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78814</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21</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8</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Edirne</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164048</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44</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Enez</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10497</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3</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9</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Erzurum</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Yakutiye</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182213</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49</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Olur</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7181</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10</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Gaziantep</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Şahinbey</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dirty="0">
                          <a:effectLst/>
                        </a:rPr>
                        <a:t>817258</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221</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İslahiye</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66170</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18</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11</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Hatay</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Antakya</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347974</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94</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Erzin</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41297</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dirty="0">
                          <a:effectLst/>
                        </a:rPr>
                        <a:t>11</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12</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İstanbul</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Beşiktaş</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186570</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50</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Silivri</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155923</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42</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rowSpan="2">
                  <a:txBody>
                    <a:bodyPr/>
                    <a:lstStyle/>
                    <a:p>
                      <a:pPr algn="ctr">
                        <a:spcAft>
                          <a:spcPts val="0"/>
                        </a:spcAft>
                      </a:pPr>
                      <a:r>
                        <a:rPr lang="en-US" sz="1200">
                          <a:effectLst/>
                        </a:rPr>
                        <a:t>13</a:t>
                      </a:r>
                      <a:endParaRPr lang="tr-TR" sz="1200">
                        <a:effectLst/>
                        <a:latin typeface="Times New Roman" panose="02020603050405020304" pitchFamily="18" charset="0"/>
                        <a:ea typeface="Times New Roman" panose="02020603050405020304" pitchFamily="18" charset="0"/>
                      </a:endParaRPr>
                    </a:p>
                  </a:txBody>
                  <a:tcPr marL="17548" marR="0" marT="0" marB="0" anchor="ctr"/>
                </a:tc>
                <a:tc rowSpan="2">
                  <a:txBody>
                    <a:bodyPr/>
                    <a:lstStyle/>
                    <a:p>
                      <a:pPr algn="l">
                        <a:spcAft>
                          <a:spcPts val="0"/>
                        </a:spcAft>
                      </a:pPr>
                      <a:r>
                        <a:rPr lang="en-US" sz="1200">
                          <a:effectLst/>
                        </a:rPr>
                        <a:t>İzmir</a:t>
                      </a:r>
                      <a:endParaRPr lang="tr-TR" sz="1200">
                        <a:effectLst/>
                        <a:latin typeface="Times New Roman" panose="02020603050405020304" pitchFamily="18" charset="0"/>
                        <a:ea typeface="Times New Roman" panose="02020603050405020304" pitchFamily="18" charset="0"/>
                      </a:endParaRPr>
                    </a:p>
                  </a:txBody>
                  <a:tcPr marL="17548" marR="0" marT="0" marB="0" anchor="ctr"/>
                </a:tc>
                <a:tc>
                  <a:txBody>
                    <a:bodyPr/>
                    <a:lstStyle/>
                    <a:p>
                      <a:pPr algn="l">
                        <a:spcAft>
                          <a:spcPts val="0"/>
                        </a:spcAft>
                      </a:pPr>
                      <a:r>
                        <a:rPr lang="en-US" sz="1200">
                          <a:effectLst/>
                        </a:rPr>
                        <a:t>Konak</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385843</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a:effectLst/>
                        </a:rPr>
                        <a:t>104</a:t>
                      </a:r>
                      <a:endParaRPr lang="tr-TR" sz="1200">
                        <a:effectLst/>
                        <a:latin typeface="Times New Roman" panose="02020603050405020304" pitchFamily="18" charset="0"/>
                        <a:ea typeface="Times New Roman" panose="02020603050405020304" pitchFamily="18" charset="0"/>
                      </a:endParaRPr>
                    </a:p>
                  </a:txBody>
                  <a:tcPr marL="17548" marR="0" marT="0" marB="0" anchor="b"/>
                </a:tc>
              </a:tr>
              <a:tr h="233377">
                <a:tc vMerge="1">
                  <a:txBody>
                    <a:bodyPr/>
                    <a:lstStyle/>
                    <a:p>
                      <a:endParaRPr lang="tr-TR"/>
                    </a:p>
                  </a:txBody>
                  <a:tcPr/>
                </a:tc>
                <a:tc vMerge="1">
                  <a:txBody>
                    <a:bodyPr/>
                    <a:lstStyle/>
                    <a:p>
                      <a:endParaRPr lang="tr-TR"/>
                    </a:p>
                  </a:txBody>
                  <a:tcPr/>
                </a:tc>
                <a:tc>
                  <a:txBody>
                    <a:bodyPr/>
                    <a:lstStyle/>
                    <a:p>
                      <a:pPr algn="l">
                        <a:spcAft>
                          <a:spcPts val="0"/>
                        </a:spcAft>
                      </a:pPr>
                      <a:r>
                        <a:rPr lang="en-US" sz="1200">
                          <a:effectLst/>
                        </a:rPr>
                        <a:t>Kiraz</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l">
                        <a:spcAft>
                          <a:spcPts val="0"/>
                        </a:spcAft>
                      </a:pPr>
                      <a:r>
                        <a:rPr lang="en-US" sz="1200">
                          <a:effectLst/>
                        </a:rPr>
                        <a:t>44017</a:t>
                      </a:r>
                      <a:endParaRPr lang="tr-TR" sz="1200">
                        <a:effectLst/>
                        <a:latin typeface="Times New Roman" panose="02020603050405020304" pitchFamily="18" charset="0"/>
                        <a:ea typeface="Times New Roman" panose="02020603050405020304" pitchFamily="18" charset="0"/>
                      </a:endParaRPr>
                    </a:p>
                  </a:txBody>
                  <a:tcPr marL="17548" marR="0" marT="0" marB="0" anchor="b"/>
                </a:tc>
                <a:tc>
                  <a:txBody>
                    <a:bodyPr/>
                    <a:lstStyle/>
                    <a:p>
                      <a:pPr algn="ctr">
                        <a:spcAft>
                          <a:spcPts val="0"/>
                        </a:spcAft>
                      </a:pPr>
                      <a:r>
                        <a:rPr lang="en-US" sz="1200" dirty="0">
                          <a:effectLst/>
                        </a:rPr>
                        <a:t>12</a:t>
                      </a:r>
                      <a:endParaRPr lang="tr-TR" sz="1200" dirty="0">
                        <a:effectLst/>
                        <a:latin typeface="Times New Roman" panose="02020603050405020304" pitchFamily="18" charset="0"/>
                        <a:ea typeface="Times New Roman" panose="02020603050405020304" pitchFamily="18" charset="0"/>
                      </a:endParaRPr>
                    </a:p>
                  </a:txBody>
                  <a:tcPr marL="17548" marR="0" marT="0" marB="0" anchor="b"/>
                </a:tc>
              </a:tr>
            </a:tbl>
          </a:graphicData>
        </a:graphic>
      </p:graphicFrame>
    </p:spTree>
  </p:cSld>
  <p:clrMapOvr>
    <a:masterClrMapping/>
  </p:clrMapOvr>
  <p:transition spd="med">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p:cNvGraphicFramePr>
            <a:graphicFrameLocks noGrp="1"/>
          </p:cNvGraphicFramePr>
          <p:nvPr/>
        </p:nvGraphicFramePr>
        <p:xfrm>
          <a:off x="2590800" y="0"/>
          <a:ext cx="4800600" cy="6858010"/>
        </p:xfrm>
        <a:graphic>
          <a:graphicData uri="http://schemas.openxmlformats.org/drawingml/2006/table">
            <a:tbl>
              <a:tblPr firstRow="1" firstCol="1" bandRow="1">
                <a:tableStyleId>{BDBED569-4797-4DF1-A0F4-6AAB3CD982D8}</a:tableStyleId>
              </a:tblPr>
              <a:tblGrid>
                <a:gridCol w="776568"/>
                <a:gridCol w="847165"/>
                <a:gridCol w="988359"/>
                <a:gridCol w="917762"/>
                <a:gridCol w="1194545"/>
                <a:gridCol w="76201"/>
              </a:tblGrid>
              <a:tr h="220716">
                <a:tc rowSpan="3">
                  <a:txBody>
                    <a:bodyPr/>
                    <a:lstStyle/>
                    <a:p>
                      <a:pPr algn="ctr">
                        <a:spcAft>
                          <a:spcPts val="0"/>
                        </a:spcAft>
                      </a:pPr>
                      <a:r>
                        <a:rPr lang="en-US" sz="1200" dirty="0" err="1">
                          <a:effectLst/>
                        </a:rPr>
                        <a:t>Sıra</a:t>
                      </a:r>
                      <a:endParaRPr lang="tr-TR" sz="1200" dirty="0">
                        <a:effectLst/>
                        <a:latin typeface="Times New Roman" panose="02020603050405020304" pitchFamily="18" charset="0"/>
                        <a:ea typeface="Times New Roman" panose="02020603050405020304" pitchFamily="18" charset="0"/>
                      </a:endParaRPr>
                    </a:p>
                  </a:txBody>
                  <a:tcPr marL="0" marR="0" marT="0" marB="0" anchor="ctr"/>
                </a:tc>
                <a:tc rowSpan="3">
                  <a:txBody>
                    <a:bodyPr/>
                    <a:lstStyle/>
                    <a:p>
                      <a:pPr algn="ctr">
                        <a:spcAft>
                          <a:spcPts val="0"/>
                        </a:spcAft>
                      </a:pPr>
                      <a:r>
                        <a:rPr lang="en-US" sz="1200" dirty="0">
                          <a:effectLst/>
                        </a:rPr>
                        <a:t>TUİK </a:t>
                      </a:r>
                      <a:endParaRPr lang="tr-TR" sz="1200" dirty="0">
                        <a:effectLst/>
                      </a:endParaRPr>
                    </a:p>
                    <a:p>
                      <a:pPr algn="ctr">
                        <a:spcAft>
                          <a:spcPts val="0"/>
                        </a:spcAft>
                      </a:pPr>
                      <a:r>
                        <a:rPr lang="en-US" sz="1200" dirty="0" err="1">
                          <a:effectLst/>
                        </a:rPr>
                        <a:t>Düzey</a:t>
                      </a:r>
                      <a:r>
                        <a:rPr lang="en-US" sz="1200" dirty="0">
                          <a:effectLst/>
                        </a:rPr>
                        <a:t> 2’de </a:t>
                      </a:r>
                      <a:r>
                        <a:rPr lang="en-US" sz="1200" dirty="0" err="1">
                          <a:effectLst/>
                        </a:rPr>
                        <a:t>Seçilen</a:t>
                      </a:r>
                      <a:r>
                        <a:rPr lang="en-US" sz="1200">
                          <a:effectLst/>
                        </a:rPr>
                        <a:t> İl</a:t>
                      </a:r>
                      <a:endParaRPr lang="tr-TR" sz="1200" dirty="0">
                        <a:effectLst/>
                        <a:latin typeface="Times New Roman" panose="02020603050405020304" pitchFamily="18" charset="0"/>
                        <a:ea typeface="Times New Roman" panose="02020603050405020304" pitchFamily="18" charset="0"/>
                      </a:endParaRPr>
                    </a:p>
                  </a:txBody>
                  <a:tcPr marL="0" marR="0" marT="0" marB="0" anchor="ctr"/>
                </a:tc>
                <a:tc rowSpan="3">
                  <a:txBody>
                    <a:bodyPr/>
                    <a:lstStyle/>
                    <a:p>
                      <a:pPr algn="ctr">
                        <a:spcAft>
                          <a:spcPts val="0"/>
                        </a:spcAft>
                      </a:pPr>
                      <a:r>
                        <a:rPr lang="en-US" sz="1200">
                          <a:effectLst/>
                        </a:rPr>
                        <a:t>İlçeler</a:t>
                      </a:r>
                      <a:endParaRPr lang="tr-TR" sz="1200">
                        <a:effectLst/>
                        <a:latin typeface="Times New Roman" panose="02020603050405020304" pitchFamily="18" charset="0"/>
                        <a:ea typeface="Times New Roman" panose="02020603050405020304" pitchFamily="18" charset="0"/>
                      </a:endParaRPr>
                    </a:p>
                  </a:txBody>
                  <a:tcPr marL="0" marR="0" marT="0" marB="0" anchor="ctr"/>
                </a:tc>
                <a:tc rowSpan="3">
                  <a:txBody>
                    <a:bodyPr/>
                    <a:lstStyle/>
                    <a:p>
                      <a:pPr algn="ctr">
                        <a:spcAft>
                          <a:spcPts val="0"/>
                        </a:spcAft>
                      </a:pPr>
                      <a:r>
                        <a:rPr lang="en-US" sz="1200">
                          <a:effectLst/>
                        </a:rPr>
                        <a:t>Toplam Kişi Sayısı (N</a:t>
                      </a:r>
                      <a:r>
                        <a:rPr lang="en-US" sz="1200" baseline="-25000">
                          <a:effectLst/>
                        </a:rPr>
                        <a:t>h</a:t>
                      </a:r>
                      <a:r>
                        <a:rPr lang="en-US" sz="1200">
                          <a:effectLst/>
                        </a:rPr>
                        <a:t>)</a:t>
                      </a:r>
                      <a:endParaRPr lang="tr-TR" sz="1200">
                        <a:effectLst/>
                        <a:latin typeface="Times New Roman" panose="02020603050405020304" pitchFamily="18" charset="0"/>
                        <a:ea typeface="Times New Roman" panose="02020603050405020304" pitchFamily="18" charset="0"/>
                      </a:endParaRPr>
                    </a:p>
                  </a:txBody>
                  <a:tcPr marL="0" marR="0" marT="0" marB="0" anchor="ctr"/>
                </a:tc>
                <a:tc rowSpan="3">
                  <a:txBody>
                    <a:bodyPr/>
                    <a:lstStyle/>
                    <a:p>
                      <a:pPr algn="ctr">
                        <a:spcAft>
                          <a:spcPts val="0"/>
                        </a:spcAft>
                      </a:pPr>
                      <a:r>
                        <a:rPr lang="en-US" sz="1200">
                          <a:effectLst/>
                        </a:rPr>
                        <a:t>Örneklemdeki Kişi Sayısı (n</a:t>
                      </a:r>
                      <a:r>
                        <a:rPr lang="en-US" sz="1200" baseline="-25000">
                          <a:effectLst/>
                        </a:rPr>
                        <a:t>h</a:t>
                      </a:r>
                      <a:r>
                        <a:rPr lang="en-US" sz="1200">
                          <a:effectLst/>
                        </a:rPr>
                        <a:t>)</a:t>
                      </a:r>
                      <a:endParaRPr lang="tr-TR" sz="1200">
                        <a:effectLst/>
                        <a:latin typeface="Times New Roman" panose="02020603050405020304" pitchFamily="18" charset="0"/>
                        <a:ea typeface="Times New Roman" panose="02020603050405020304" pitchFamily="18" charset="0"/>
                      </a:endParaRPr>
                    </a:p>
                  </a:txBody>
                  <a:tcPr marL="0" marR="0" marT="0" marB="0" anchor="ct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dirty="0">
                          <a:effectLst/>
                        </a:rPr>
                        <a:t>14</a:t>
                      </a:r>
                      <a:endParaRPr lang="tr-TR" sz="1200" dirty="0">
                        <a:effectLst/>
                        <a:latin typeface="Times New Roman" panose="02020603050405020304" pitchFamily="18" charset="0"/>
                        <a:ea typeface="Times New Roman" panose="02020603050405020304" pitchFamily="18" charset="0"/>
                      </a:endParaRPr>
                    </a:p>
                  </a:txBody>
                  <a:tcPr marL="16207" marR="0" marT="0" marB="0" anchor="ctr">
                    <a:solidFill>
                      <a:schemeClr val="accent2">
                        <a:lumMod val="20000"/>
                        <a:lumOff val="80000"/>
                      </a:schemeClr>
                    </a:solidFill>
                  </a:tcPr>
                </a:tc>
                <a:tc rowSpan="2">
                  <a:txBody>
                    <a:bodyPr/>
                    <a:lstStyle/>
                    <a:p>
                      <a:pPr>
                        <a:spcAft>
                          <a:spcPts val="0"/>
                        </a:spcAft>
                      </a:pPr>
                      <a:r>
                        <a:rPr lang="en-US" sz="1200" dirty="0" err="1">
                          <a:effectLst/>
                        </a:rPr>
                        <a:t>Ağrı</a:t>
                      </a:r>
                      <a:endParaRPr lang="tr-TR" sz="1200" dirty="0">
                        <a:effectLst/>
                        <a:latin typeface="Times New Roman" panose="02020603050405020304" pitchFamily="18" charset="0"/>
                        <a:ea typeface="Times New Roman" panose="02020603050405020304" pitchFamily="18" charset="0"/>
                      </a:endParaRPr>
                    </a:p>
                  </a:txBody>
                  <a:tcPr marL="16207" marR="0" marT="0" marB="0" anchor="ctr">
                    <a:solidFill>
                      <a:schemeClr val="accent2">
                        <a:lumMod val="20000"/>
                        <a:lumOff val="80000"/>
                      </a:schemeClr>
                    </a:solidFill>
                  </a:tcP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en-US" sz="1200">
                          <a:effectLst/>
                        </a:rPr>
                        <a:t>145357</a:t>
                      </a:r>
                      <a:endParaRPr lang="tr-TR" sz="120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lgn="ctr">
                        <a:spcAft>
                          <a:spcPts val="0"/>
                        </a:spcAft>
                      </a:pPr>
                      <a:r>
                        <a:rPr lang="en-US" sz="1200" dirty="0">
                          <a:effectLst/>
                        </a:rPr>
                        <a:t>39</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dirty="0" err="1">
                          <a:effectLst/>
                        </a:rPr>
                        <a:t>Doğubayazıt</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en-US" sz="1200" dirty="0">
                          <a:effectLst/>
                        </a:rPr>
                        <a:t>119614</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lgn="ctr">
                        <a:spcAft>
                          <a:spcPts val="0"/>
                        </a:spcAft>
                      </a:pPr>
                      <a:r>
                        <a:rPr lang="en-US" sz="1200" dirty="0">
                          <a:effectLst/>
                        </a:rPr>
                        <a:t>32</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tr-TR" sz="1200" dirty="0">
                          <a:effectLst/>
                        </a:rPr>
                        <a:t> </a:t>
                      </a:r>
                      <a:endParaRPr lang="tr-TR" sz="1200" dirty="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15</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Sinop</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dirty="0">
                          <a:effectLst/>
                        </a:rPr>
                        <a:t>58005</a:t>
                      </a:r>
                      <a:endParaRPr lang="tr-TR" sz="1200" dirty="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dirty="0">
                          <a:effectLst/>
                        </a:rPr>
                        <a:t>16</a:t>
                      </a:r>
                      <a:endParaRPr lang="tr-TR" sz="1200" dirty="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Saraydüzü</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5617</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16</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Sivas</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348623</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94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Gölova</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3532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1</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dirty="0">
                          <a:effectLst/>
                        </a:rPr>
                        <a:t>17</a:t>
                      </a:r>
                      <a:endParaRPr lang="tr-TR" sz="1200" dirty="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Yalova</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124018</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34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Armutlu</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8562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dirty="0">
                          <a:effectLst/>
                        </a:rPr>
                        <a:t>18</a:t>
                      </a:r>
                      <a:endParaRPr lang="tr-TR" sz="1200" dirty="0">
                        <a:effectLst/>
                        <a:latin typeface="Times New Roman" panose="02020603050405020304" pitchFamily="18" charset="0"/>
                        <a:ea typeface="Times New Roman" panose="02020603050405020304" pitchFamily="18" charset="0"/>
                      </a:endParaRPr>
                    </a:p>
                  </a:txBody>
                  <a:tcPr marL="16207" marR="0" marT="0" marB="0" anchor="ctr">
                    <a:solidFill>
                      <a:schemeClr val="accent2">
                        <a:lumMod val="20000"/>
                        <a:lumOff val="80000"/>
                      </a:schemeClr>
                    </a:solidFill>
                  </a:tcPr>
                </a:tc>
                <a:tc rowSpan="2">
                  <a:txBody>
                    <a:bodyPr/>
                    <a:lstStyle/>
                    <a:p>
                      <a:pPr>
                        <a:spcAft>
                          <a:spcPts val="0"/>
                        </a:spcAft>
                      </a:pPr>
                      <a:r>
                        <a:rPr lang="en-US" sz="1200" dirty="0">
                          <a:effectLst/>
                        </a:rPr>
                        <a:t>Konya</a:t>
                      </a:r>
                      <a:endParaRPr lang="tr-TR" sz="1200" dirty="0">
                        <a:effectLst/>
                        <a:latin typeface="Times New Roman" panose="02020603050405020304" pitchFamily="18" charset="0"/>
                        <a:ea typeface="Times New Roman" panose="02020603050405020304" pitchFamily="18" charset="0"/>
                      </a:endParaRPr>
                    </a:p>
                  </a:txBody>
                  <a:tcPr marL="16207" marR="0" marT="0" marB="0" anchor="ctr">
                    <a:solidFill>
                      <a:schemeClr val="accent2">
                        <a:lumMod val="20000"/>
                        <a:lumOff val="80000"/>
                      </a:schemeClr>
                    </a:solidFill>
                  </a:tcPr>
                </a:tc>
                <a:tc>
                  <a:txBody>
                    <a:bodyPr/>
                    <a:lstStyle/>
                    <a:p>
                      <a:pPr>
                        <a:spcAft>
                          <a:spcPts val="0"/>
                        </a:spcAft>
                      </a:pPr>
                      <a:r>
                        <a:rPr lang="en-US" sz="1200" dirty="0" err="1">
                          <a:effectLst/>
                        </a:rPr>
                        <a:t>Selçuklu</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en-US" sz="1200" dirty="0">
                          <a:effectLst/>
                        </a:rPr>
                        <a:t>565093</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lgn="ctr">
                        <a:spcAft>
                          <a:spcPts val="0"/>
                        </a:spcAft>
                      </a:pPr>
                      <a:r>
                        <a:rPr lang="en-US" sz="1200" dirty="0">
                          <a:effectLst/>
                        </a:rPr>
                        <a:t>153</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dirty="0" err="1">
                          <a:effectLst/>
                        </a:rPr>
                        <a:t>Halkapınar</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en-US" sz="1200" dirty="0">
                          <a:effectLst/>
                        </a:rPr>
                        <a:t>4739</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lgn="ctr">
                        <a:spcAft>
                          <a:spcPts val="0"/>
                        </a:spcAft>
                      </a:pPr>
                      <a:r>
                        <a:rPr lang="en-US" sz="1200" dirty="0">
                          <a:effectLst/>
                        </a:rPr>
                        <a:t>2</a:t>
                      </a:r>
                      <a:endParaRPr lang="tr-TR" sz="1200" dirty="0">
                        <a:effectLst/>
                        <a:latin typeface="Times New Roman" panose="02020603050405020304" pitchFamily="18" charset="0"/>
                        <a:ea typeface="Times New Roman" panose="02020603050405020304" pitchFamily="18" charset="0"/>
                      </a:endParaRPr>
                    </a:p>
                  </a:txBody>
                  <a:tcPr marL="16207" marR="0" marT="0" marB="0" anchor="b">
                    <a:solidFill>
                      <a:schemeClr val="accent2">
                        <a:lumMod val="20000"/>
                        <a:lumOff val="80000"/>
                      </a:schemeClr>
                    </a:solidFill>
                  </a:tcPr>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19</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Elazığ</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dirty="0" err="1">
                          <a:effectLst/>
                        </a:rPr>
                        <a:t>Merkez</a:t>
                      </a:r>
                      <a:endParaRPr lang="tr-TR" sz="1200" dirty="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398108</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108</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Arıcak</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15691</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20</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Uşak</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226583</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61</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Eşme</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36184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10</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21</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Nevşehir</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126327</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34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Kozaklı</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14730</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22</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Amasya</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134434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36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Hamamözü</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4266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1</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23</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Mardin</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Artuklu</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148066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40</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Midyat</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105456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29</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24</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Trabzon</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Ortahisar</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306286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83</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Hayrat</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7446</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25</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Van</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İpekyolu</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274902</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74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Çaldıran</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66624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18</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rowSpan="2">
                  <a:txBody>
                    <a:bodyPr/>
                    <a:lstStyle/>
                    <a:p>
                      <a:pPr algn="ctr">
                        <a:spcAft>
                          <a:spcPts val="0"/>
                        </a:spcAft>
                      </a:pPr>
                      <a:r>
                        <a:rPr lang="en-US" sz="1200">
                          <a:effectLst/>
                        </a:rPr>
                        <a:t>26</a:t>
                      </a:r>
                      <a:endParaRPr lang="tr-TR" sz="1200">
                        <a:effectLst/>
                        <a:latin typeface="Times New Roman" panose="02020603050405020304" pitchFamily="18" charset="0"/>
                        <a:ea typeface="Times New Roman" panose="02020603050405020304" pitchFamily="18" charset="0"/>
                      </a:endParaRPr>
                    </a:p>
                  </a:txBody>
                  <a:tcPr marL="16207" marR="0" marT="0" marB="0" anchor="ctr"/>
                </a:tc>
                <a:tc rowSpan="2">
                  <a:txBody>
                    <a:bodyPr/>
                    <a:lstStyle/>
                    <a:p>
                      <a:pPr>
                        <a:spcAft>
                          <a:spcPts val="0"/>
                        </a:spcAft>
                      </a:pPr>
                      <a:r>
                        <a:rPr lang="en-US" sz="1200">
                          <a:effectLst/>
                        </a:rPr>
                        <a:t>Karabük</a:t>
                      </a:r>
                      <a:endParaRPr lang="tr-TR" sz="1200">
                        <a:effectLst/>
                        <a:latin typeface="Times New Roman" panose="02020603050405020304" pitchFamily="18" charset="0"/>
                        <a:ea typeface="Times New Roman" panose="02020603050405020304" pitchFamily="18" charset="0"/>
                      </a:endParaRPr>
                    </a:p>
                  </a:txBody>
                  <a:tcPr marL="16207" marR="0" marT="0" marB="0" anchor="ctr"/>
                </a:tc>
                <a:tc>
                  <a:txBody>
                    <a:bodyPr/>
                    <a:lstStyle/>
                    <a:p>
                      <a:pPr>
                        <a:spcAft>
                          <a:spcPts val="0"/>
                        </a:spcAft>
                      </a:pPr>
                      <a:r>
                        <a:rPr lang="en-US" sz="1200">
                          <a:effectLst/>
                        </a:rPr>
                        <a:t>Merkez</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124711</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34</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0716">
                <a:tc vMerge="1">
                  <a:txBody>
                    <a:bodyPr/>
                    <a:lstStyle/>
                    <a:p>
                      <a:endParaRPr lang="tr-TR"/>
                    </a:p>
                  </a:txBody>
                  <a:tcPr/>
                </a:tc>
                <a:tc vMerge="1">
                  <a:txBody>
                    <a:bodyPr/>
                    <a:lstStyle/>
                    <a:p>
                      <a:endParaRPr lang="tr-TR"/>
                    </a:p>
                  </a:txBody>
                  <a:tcPr/>
                </a:tc>
                <a:tc>
                  <a:txBody>
                    <a:bodyPr/>
                    <a:lstStyle/>
                    <a:p>
                      <a:pPr>
                        <a:spcAft>
                          <a:spcPts val="0"/>
                        </a:spcAft>
                      </a:pPr>
                      <a:r>
                        <a:rPr lang="en-US" sz="1200">
                          <a:effectLst/>
                        </a:rPr>
                        <a:t>Eflani</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en-US" sz="1200">
                          <a:effectLst/>
                        </a:rPr>
                        <a:t>9333</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lgn="ctr">
                        <a:spcAft>
                          <a:spcPts val="0"/>
                        </a:spcAft>
                      </a:pPr>
                      <a:r>
                        <a:rPr lang="en-US" sz="1200">
                          <a:effectLst/>
                        </a:rPr>
                        <a:t>3</a:t>
                      </a:r>
                      <a:endParaRPr lang="tr-TR" sz="1200">
                        <a:effectLst/>
                        <a:latin typeface="Times New Roman" panose="02020603050405020304" pitchFamily="18" charset="0"/>
                        <a:ea typeface="Times New Roman" panose="02020603050405020304" pitchFamily="18" charset="0"/>
                      </a:endParaRPr>
                    </a:p>
                  </a:txBody>
                  <a:tcPr marL="16207" marR="0" marT="0" marB="0" anchor="b"/>
                </a:tc>
                <a:tc>
                  <a:txBody>
                    <a:bodyPr/>
                    <a:lstStyle/>
                    <a:p>
                      <a:pPr>
                        <a:spcAft>
                          <a:spcPts val="0"/>
                        </a:spcAft>
                      </a:pPr>
                      <a:r>
                        <a:rPr lang="tr-TR" sz="1200">
                          <a:effectLst/>
                        </a:rPr>
                        <a:t> </a:t>
                      </a:r>
                      <a:endParaRPr lang="tr-TR" sz="1200">
                        <a:effectLst/>
                        <a:latin typeface="Times New Roman" panose="02020603050405020304" pitchFamily="18" charset="0"/>
                        <a:ea typeface="Times New Roman" panose="02020603050405020304" pitchFamily="18" charset="0"/>
                      </a:endParaRPr>
                    </a:p>
                  </a:txBody>
                  <a:tcPr marL="0" marR="0" marT="0" marB="0" anchor="ctr"/>
                </a:tc>
              </a:tr>
              <a:tr h="228623">
                <a:tc gridSpan="3">
                  <a:txBody>
                    <a:bodyPr/>
                    <a:lstStyle/>
                    <a:p>
                      <a:pPr algn="ctr">
                        <a:spcAft>
                          <a:spcPts val="0"/>
                        </a:spcAft>
                      </a:pPr>
                      <a:r>
                        <a:rPr lang="en-US" sz="1200">
                          <a:effectLst/>
                        </a:rPr>
                        <a:t>TOPLAM</a:t>
                      </a:r>
                      <a:endParaRPr lang="tr-TR" sz="1200">
                        <a:effectLst/>
                        <a:latin typeface="Times New Roman" panose="02020603050405020304" pitchFamily="18" charset="0"/>
                        <a:ea typeface="Times New Roman" panose="02020603050405020304" pitchFamily="18" charset="0"/>
                      </a:endParaRPr>
                    </a:p>
                  </a:txBody>
                  <a:tcPr marL="40517" marR="40517" marT="0" marB="0" anchor="ctr"/>
                </a:tc>
                <a:tc hMerge="1">
                  <a:txBody>
                    <a:bodyPr/>
                    <a:lstStyle/>
                    <a:p>
                      <a:endParaRPr lang="tr-TR"/>
                    </a:p>
                  </a:txBody>
                  <a:tcPr/>
                </a:tc>
                <a:tc hMerge="1">
                  <a:txBody>
                    <a:bodyPr/>
                    <a:lstStyle/>
                    <a:p>
                      <a:endParaRPr lang="tr-TR"/>
                    </a:p>
                  </a:txBody>
                  <a:tcPr/>
                </a:tc>
                <a:tc>
                  <a:txBody>
                    <a:bodyPr/>
                    <a:lstStyle/>
                    <a:p>
                      <a:pPr algn="ctr">
                        <a:spcAft>
                          <a:spcPts val="0"/>
                        </a:spcAft>
                      </a:pPr>
                      <a:r>
                        <a:rPr lang="en-US" sz="1200">
                          <a:effectLst/>
                        </a:rPr>
                        <a:t>9246151</a:t>
                      </a:r>
                      <a:endParaRPr lang="tr-TR" sz="1200">
                        <a:effectLst/>
                        <a:latin typeface="Times New Roman" panose="02020603050405020304" pitchFamily="18" charset="0"/>
                        <a:ea typeface="Times New Roman" panose="02020603050405020304" pitchFamily="18" charset="0"/>
                      </a:endParaRPr>
                    </a:p>
                  </a:txBody>
                  <a:tcPr marL="40517" marR="40517" marT="0" marB="0" anchor="b"/>
                </a:tc>
                <a:tc gridSpan="2">
                  <a:txBody>
                    <a:bodyPr/>
                    <a:lstStyle/>
                    <a:p>
                      <a:pPr algn="ctr">
                        <a:spcAft>
                          <a:spcPts val="0"/>
                        </a:spcAft>
                      </a:pPr>
                      <a:r>
                        <a:rPr lang="en-US" sz="1200">
                          <a:effectLst/>
                        </a:rPr>
                        <a:t>2500</a:t>
                      </a:r>
                      <a:endParaRPr lang="tr-TR" sz="1200">
                        <a:effectLst/>
                        <a:latin typeface="Times New Roman" panose="02020603050405020304" pitchFamily="18" charset="0"/>
                        <a:ea typeface="Times New Roman" panose="02020603050405020304" pitchFamily="18" charset="0"/>
                      </a:endParaRPr>
                    </a:p>
                  </a:txBody>
                  <a:tcPr marL="40517" marR="40517" marT="0" marB="0" anchor="b"/>
                </a:tc>
                <a:tc hMerge="1">
                  <a:txBody>
                    <a:bodyPr/>
                    <a:lstStyle/>
                    <a:p>
                      <a:endParaRPr lang="tr-TR"/>
                    </a:p>
                  </a:txBody>
                  <a:tcPr/>
                </a:tc>
              </a:tr>
              <a:tr h="228623">
                <a:tc gridSpan="6">
                  <a:txBody>
                    <a:bodyPr/>
                    <a:lstStyle/>
                    <a:p>
                      <a:pPr algn="ctr">
                        <a:spcAft>
                          <a:spcPts val="0"/>
                        </a:spcAft>
                      </a:pPr>
                      <a:r>
                        <a:rPr lang="tr-TR" sz="1200" dirty="0" smtClean="0">
                          <a:effectLst/>
                        </a:rPr>
                        <a:t>6</a:t>
                      </a:r>
                      <a:r>
                        <a:rPr lang="en-US" sz="1200" dirty="0" smtClean="0">
                          <a:effectLst/>
                        </a:rPr>
                        <a:t> </a:t>
                      </a:r>
                      <a:r>
                        <a:rPr lang="en-US" sz="1200" dirty="0">
                          <a:effectLst/>
                        </a:rPr>
                        <a:t>GRUP İÇİN GENEL TOPLAM: </a:t>
                      </a:r>
                      <a:r>
                        <a:rPr lang="en-US" sz="1200" dirty="0" smtClean="0">
                          <a:effectLst/>
                        </a:rPr>
                        <a:t>1</a:t>
                      </a:r>
                      <a:r>
                        <a:rPr lang="tr-TR" sz="1200" dirty="0" smtClean="0">
                          <a:effectLst/>
                        </a:rPr>
                        <a:t>5</a:t>
                      </a:r>
                      <a:r>
                        <a:rPr lang="en-US" sz="1200" dirty="0" smtClean="0">
                          <a:effectLst/>
                        </a:rPr>
                        <a:t>.000</a:t>
                      </a:r>
                      <a:endParaRPr lang="tr-TR" sz="1200" dirty="0">
                        <a:effectLst/>
                        <a:latin typeface="Times New Roman" panose="02020603050405020304" pitchFamily="18" charset="0"/>
                        <a:ea typeface="Times New Roman" panose="02020603050405020304" pitchFamily="18" charset="0"/>
                      </a:endParaRPr>
                    </a:p>
                  </a:txBody>
                  <a:tcPr marL="40517" marR="40517"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bl>
          </a:graphicData>
        </a:graphic>
      </p:graphicFrame>
    </p:spTree>
  </p:cSld>
  <p:clrMapOvr>
    <a:masterClrMapping/>
  </p:clrMapOvr>
  <p:transition spd="med">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Sorular</a:t>
            </a:r>
            <a:endParaRPr lang="tr-TR" dirty="0"/>
          </a:p>
        </p:txBody>
      </p:sp>
      <p:sp>
        <p:nvSpPr>
          <p:cNvPr id="10243" name="İçerik Yer Tutucusu 2"/>
          <p:cNvSpPr>
            <a:spLocks noGrp="1"/>
          </p:cNvSpPr>
          <p:nvPr>
            <p:ph idx="1"/>
          </p:nvPr>
        </p:nvSpPr>
        <p:spPr>
          <a:xfrm>
            <a:off x="2209800" y="1447800"/>
            <a:ext cx="6629400" cy="5181600"/>
          </a:xfrm>
        </p:spPr>
        <p:txBody>
          <a:bodyPr/>
          <a:lstStyle/>
          <a:p>
            <a:pPr marL="514350" indent="-514350">
              <a:buFont typeface="Times New Roman" panose="02020603050405020304" pitchFamily="18" charset="0"/>
              <a:buAutoNum type="arabicPeriod"/>
            </a:pPr>
            <a:r>
              <a:rPr lang="tr-TR" altLang="tr-TR" sz="3200" smtClean="0"/>
              <a:t>Türk halkının bir cevaplama tarzı var mı?</a:t>
            </a:r>
          </a:p>
          <a:p>
            <a:pPr marL="514350" indent="-514350">
              <a:buFont typeface="Times New Roman" panose="02020603050405020304" pitchFamily="18" charset="0"/>
              <a:buAutoNum type="arabicPeriod"/>
            </a:pPr>
            <a:r>
              <a:rPr lang="tr-TR" altLang="tr-TR" sz="3200" smtClean="0"/>
              <a:t>İdeal cevap alternatif sayısı kaç olmalıdır?</a:t>
            </a:r>
          </a:p>
          <a:p>
            <a:pPr marL="514350" indent="-514350">
              <a:buFont typeface="Times New Roman" panose="02020603050405020304" pitchFamily="18" charset="0"/>
              <a:buAutoNum type="arabicPeriod"/>
            </a:pPr>
            <a:r>
              <a:rPr lang="tr-TR" altLang="tr-TR" sz="3200" smtClean="0"/>
              <a:t>Zorlanmamış Ölçek</a:t>
            </a:r>
            <a:br>
              <a:rPr lang="tr-TR" altLang="tr-TR" sz="3200" smtClean="0"/>
            </a:br>
            <a:r>
              <a:rPr lang="tr-TR" altLang="tr-TR" sz="3200" smtClean="0"/>
              <a:t>«Fikrim Yok» seçeneği olmalı mı?</a:t>
            </a:r>
          </a:p>
          <a:p>
            <a:pPr marL="514350" indent="-514350">
              <a:buFont typeface="Times New Roman" panose="02020603050405020304" pitchFamily="18" charset="0"/>
              <a:buAutoNum type="arabicPeriod"/>
            </a:pPr>
            <a:r>
              <a:rPr lang="tr-TR" altLang="tr-TR" sz="3200" smtClean="0"/>
              <a:t>Hangi tür ölçeği kullanmalıyım? </a:t>
            </a:r>
          </a:p>
        </p:txBody>
      </p:sp>
    </p:spTree>
  </p:cSld>
  <p:clrMapOvr>
    <a:masterClrMapping/>
  </p:clrMapOvr>
  <p:transition spd="med">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1. Türk halkının bir cevaplama tarzı var mı?</a:t>
            </a:r>
            <a:endParaRPr lang="tr-TR" dirty="0"/>
          </a:p>
        </p:txBody>
      </p:sp>
      <p:graphicFrame>
        <p:nvGraphicFramePr>
          <p:cNvPr id="11267" name="Object 12"/>
          <p:cNvGraphicFramePr>
            <a:graphicFrameLocks noChangeAspect="1"/>
          </p:cNvGraphicFramePr>
          <p:nvPr/>
        </p:nvGraphicFramePr>
        <p:xfrm>
          <a:off x="3549650" y="1905000"/>
          <a:ext cx="1066800" cy="600075"/>
        </p:xfrm>
        <a:graphic>
          <a:graphicData uri="http://schemas.openxmlformats.org/presentationml/2006/ole">
            <mc:AlternateContent xmlns:mc="http://schemas.openxmlformats.org/markup-compatibility/2006">
              <mc:Choice xmlns:v="urn:schemas-microsoft-com:vml" Requires="v">
                <p:oleObj spid="_x0000_s11312" name="Denklem" r:id="rId3" imgW="1091726" imgH="609336" progId="Equation.3">
                  <p:embed/>
                </p:oleObj>
              </mc:Choice>
              <mc:Fallback>
                <p:oleObj name="Denklem" r:id="rId3" imgW="1091726" imgH="609336" progId="Equation.3">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50" y="1905000"/>
                        <a:ext cx="10668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268" name="Object 11"/>
          <p:cNvGraphicFramePr>
            <a:graphicFrameLocks noChangeAspect="1"/>
          </p:cNvGraphicFramePr>
          <p:nvPr/>
        </p:nvGraphicFramePr>
        <p:xfrm>
          <a:off x="3549650" y="2590800"/>
          <a:ext cx="1066800" cy="581025"/>
        </p:xfrm>
        <a:graphic>
          <a:graphicData uri="http://schemas.openxmlformats.org/presentationml/2006/ole">
            <mc:AlternateContent xmlns:mc="http://schemas.openxmlformats.org/markup-compatibility/2006">
              <mc:Choice xmlns:v="urn:schemas-microsoft-com:vml" Requires="v">
                <p:oleObj spid="_x0000_s11313" name="Denklem" r:id="rId5" imgW="1206500" imgH="609600" progId="Equation.3">
                  <p:embed/>
                </p:oleObj>
              </mc:Choice>
              <mc:Fallback>
                <p:oleObj name="Denklem" r:id="rId5" imgW="1206500" imgH="609600" progId="Equation.3">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9650" y="2590800"/>
                        <a:ext cx="1066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269" name="Object 10"/>
          <p:cNvGraphicFramePr>
            <a:graphicFrameLocks noChangeAspect="1"/>
          </p:cNvGraphicFramePr>
          <p:nvPr/>
        </p:nvGraphicFramePr>
        <p:xfrm>
          <a:off x="3549650" y="3200400"/>
          <a:ext cx="1409700" cy="571500"/>
        </p:xfrm>
        <a:graphic>
          <a:graphicData uri="http://schemas.openxmlformats.org/presentationml/2006/ole">
            <mc:AlternateContent xmlns:mc="http://schemas.openxmlformats.org/markup-compatibility/2006">
              <mc:Choice xmlns:v="urn:schemas-microsoft-com:vml" Requires="v">
                <p:oleObj spid="_x0000_s11314" name="Denklem" r:id="rId7" imgW="1524000" imgH="609600" progId="Equation.3">
                  <p:embed/>
                </p:oleObj>
              </mc:Choice>
              <mc:Fallback>
                <p:oleObj name="Denklem" r:id="rId7" imgW="1524000" imgH="6096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49650" y="3200400"/>
                        <a:ext cx="14097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270" name="Object 8"/>
          <p:cNvGraphicFramePr>
            <a:graphicFrameLocks noChangeAspect="1"/>
          </p:cNvGraphicFramePr>
          <p:nvPr/>
        </p:nvGraphicFramePr>
        <p:xfrm>
          <a:off x="3549650" y="3810000"/>
          <a:ext cx="1638300" cy="571500"/>
        </p:xfrm>
        <a:graphic>
          <a:graphicData uri="http://schemas.openxmlformats.org/presentationml/2006/ole">
            <mc:AlternateContent xmlns:mc="http://schemas.openxmlformats.org/markup-compatibility/2006">
              <mc:Choice xmlns:v="urn:schemas-microsoft-com:vml" Requires="v">
                <p:oleObj spid="_x0000_s11315" name="Denklem" r:id="rId9" imgW="1765300" imgH="609600" progId="Equation.3">
                  <p:embed/>
                </p:oleObj>
              </mc:Choice>
              <mc:Fallback>
                <p:oleObj name="Denklem" r:id="rId9" imgW="1765300" imgH="609600"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9650" y="3810000"/>
                        <a:ext cx="16383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271" name="Object 6"/>
          <p:cNvGraphicFramePr>
            <a:graphicFrameLocks noChangeAspect="1"/>
          </p:cNvGraphicFramePr>
          <p:nvPr/>
        </p:nvGraphicFramePr>
        <p:xfrm>
          <a:off x="3549650" y="4448175"/>
          <a:ext cx="1181100" cy="581025"/>
        </p:xfrm>
        <a:graphic>
          <a:graphicData uri="http://schemas.openxmlformats.org/presentationml/2006/ole">
            <mc:AlternateContent xmlns:mc="http://schemas.openxmlformats.org/markup-compatibility/2006">
              <mc:Choice xmlns:v="urn:schemas-microsoft-com:vml" Requires="v">
                <p:oleObj spid="_x0000_s11316" name="Denklem" r:id="rId11" imgW="1180588" imgH="609336" progId="Equation.3">
                  <p:embed/>
                </p:oleObj>
              </mc:Choice>
              <mc:Fallback>
                <p:oleObj name="Denklem" r:id="rId11" imgW="1180588" imgH="609336" progId="Equation.3">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49650" y="4448175"/>
                        <a:ext cx="11811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Group 216"/>
          <p:cNvGraphicFramePr>
            <a:graphicFrameLocks noGrp="1"/>
          </p:cNvGraphicFramePr>
          <p:nvPr/>
        </p:nvGraphicFramePr>
        <p:xfrm>
          <a:off x="1339850" y="1676400"/>
          <a:ext cx="7772400" cy="3386138"/>
        </p:xfrm>
        <a:graphic>
          <a:graphicData uri="http://schemas.openxmlformats.org/drawingml/2006/table">
            <a:tbl>
              <a:tblPr/>
              <a:tblGrid>
                <a:gridCol w="1935163"/>
                <a:gridCol w="2332037"/>
                <a:gridCol w="3505200"/>
              </a:tblGrid>
              <a:tr h="254856">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Cevaplama tarzları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Matematiksel ifade</a:t>
                      </a:r>
                      <a:endParaRPr kumimoji="0" lang="tr-TR" altLang="tr-TR" sz="1200" b="0" i="0" u="none" strike="noStrike" cap="none" normalizeH="0" baseline="0" smtClean="0">
                        <a:ln>
                          <a:noFill/>
                        </a:ln>
                        <a:solidFill>
                          <a:schemeClr val="tx1"/>
                        </a:solidFill>
                        <a:effectLst/>
                        <a:latin typeface="Arial" panose="020B0604020202020204" pitchFamily="34"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Tanım</a:t>
                      </a:r>
                      <a:endParaRPr kumimoji="0" lang="tr-TR" altLang="tr-TR" sz="1200" b="0" i="0" u="none" strike="noStrike" cap="none" normalizeH="0" baseline="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9538">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“tamamen katılıyorum”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061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KOCT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Olmayan Cevaplama Tarzı </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“hiç katılmıyorum”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0647">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Ekstrem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“tamamen katılıyorum” veya “hiç katılmıyorum cevaplarının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061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N</a:t>
                      </a: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Net </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tamemen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katılıyorum” cevap sayısı ile “hiç katılmıyorum” cevap sayısı farkının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986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ONC</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Orta Nokta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nötr (orta nokta)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defRPr/>
            </a:pPr>
            <a:r>
              <a:rPr lang="tr-TR" altLang="tr-TR" dirty="0" smtClean="0"/>
              <a:t>Cevaplama tarzı</a:t>
            </a:r>
            <a:endParaRPr lang="tr-TR" altLang="tr-TR" dirty="0"/>
          </a:p>
        </p:txBody>
      </p:sp>
      <p:sp>
        <p:nvSpPr>
          <p:cNvPr id="12291" name="Rectangle 3"/>
          <p:cNvSpPr>
            <a:spLocks noGrp="1" noChangeArrowheads="1"/>
          </p:cNvSpPr>
          <p:nvPr>
            <p:ph idx="1"/>
          </p:nvPr>
        </p:nvSpPr>
        <p:spPr/>
        <p:txBody>
          <a:bodyPr/>
          <a:lstStyle/>
          <a:p>
            <a:r>
              <a:rPr lang="tr-TR" altLang="tr-TR" sz="2000" smtClean="0"/>
              <a:t>Sorunun içeriğine bağlı olmayan ve cevaplayıcının genel davranışsal özelliklerini temsil eden sistematik cevaplama yolu (Bachman ve O’Malley, 1984).</a:t>
            </a:r>
          </a:p>
          <a:p>
            <a:r>
              <a:rPr lang="tr-TR" altLang="tr-TR" sz="2000" smtClean="0"/>
              <a:t>Sorudan bağımsız olarak, cevaplayıcının sorulara cevaplama eğilimi (Baumgartner ve Steenkamp, 2001)</a:t>
            </a:r>
          </a:p>
          <a:p>
            <a:r>
              <a:rPr lang="tr-TR" altLang="tr-TR" sz="2000" smtClean="0"/>
              <a:t>Cevaplayıcı kaynaklı hata içerisinde değerlendirilir. </a:t>
            </a:r>
            <a:r>
              <a:rPr lang="tr-TR" sz="2000" smtClean="0"/>
              <a:t>C</a:t>
            </a:r>
            <a:r>
              <a:rPr lang="en-US" sz="2000" smtClean="0"/>
              <a:t>evapları kirleterek araştırmanın geçerliliğini tehdit edebil</a:t>
            </a:r>
            <a:r>
              <a:rPr lang="tr-TR" sz="2000" smtClean="0"/>
              <a:t>ir</a:t>
            </a:r>
            <a:r>
              <a:rPr lang="en-US" sz="2000" smtClean="0"/>
              <a:t> (Bearden ve Netemeyer, 1999; Baumgartner ve Steenkamp, 2001:143-156) </a:t>
            </a:r>
            <a:endParaRPr lang="tr-TR" altLang="tr-TR" sz="2000" smtClean="0"/>
          </a:p>
          <a:p>
            <a:r>
              <a:rPr lang="en-US" sz="2000" smtClean="0"/>
              <a:t>KCT (Katılımcı Cevaplama Tarzı), KOCT (Katılımcı Olmayan Cevaplama Tarzı), ECT (Ekstrem Cevaplama Tarzı), NKCT (Net Katılımcı Cevaplama Tarzı), ONC (Orta Nokta Cevaplayıcılığı) </a:t>
            </a:r>
            <a:endParaRPr lang="tr-TR" altLang="tr-TR" sz="2000" smtClean="0"/>
          </a:p>
        </p:txBody>
      </p:sp>
    </p:spTree>
  </p:cSld>
  <p:clrMapOvr>
    <a:masterClrMapping/>
  </p:clrMapOvr>
  <p:transition spd="med">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defRPr/>
            </a:pPr>
            <a:r>
              <a:rPr lang="tr-TR" altLang="tr-TR" smtClean="0"/>
              <a:t>Yapılan örnek çalışmalar</a:t>
            </a:r>
          </a:p>
        </p:txBody>
      </p:sp>
      <p:sp>
        <p:nvSpPr>
          <p:cNvPr id="13315" name="Rectangle 3"/>
          <p:cNvSpPr>
            <a:spLocks noGrp="1" noChangeArrowheads="1"/>
          </p:cNvSpPr>
          <p:nvPr>
            <p:ph type="body" idx="1"/>
          </p:nvPr>
        </p:nvSpPr>
        <p:spPr>
          <a:xfrm>
            <a:off x="2133600" y="1295400"/>
            <a:ext cx="6934200" cy="5334000"/>
          </a:xfrm>
        </p:spPr>
        <p:txBody>
          <a:bodyPr/>
          <a:lstStyle/>
          <a:p>
            <a:pPr>
              <a:lnSpc>
                <a:spcPct val="90000"/>
              </a:lnSpc>
            </a:pPr>
            <a:r>
              <a:rPr lang="tr-TR" altLang="tr-TR" sz="2400" smtClean="0"/>
              <a:t>Baumgartner ve Steenkamp (2001) ulus, kültür ve dil farlılıklarının cavaplama tarzlarını etkilediğini tespit etmiştir.</a:t>
            </a:r>
          </a:p>
          <a:p>
            <a:pPr>
              <a:lnSpc>
                <a:spcPct val="90000"/>
              </a:lnSpc>
            </a:pPr>
            <a:r>
              <a:rPr lang="tr-TR" altLang="tr-TR" sz="2400" smtClean="0"/>
              <a:t>Herk vd. (2004) altı Avrupa Birliği ülkesinde gerçekleştirdiği araştırmasında, uç seçenekleri (ECT) işaretleme oranlarının Kuzey Avrupa ülkelerine göre, Akdeniz’e kıyısı bulunan ülkelerde daha fazla bulunduğu belirlemiştir. </a:t>
            </a:r>
          </a:p>
          <a:p>
            <a:pPr>
              <a:lnSpc>
                <a:spcPct val="90000"/>
              </a:lnSpc>
            </a:pPr>
            <a:r>
              <a:rPr lang="tr-TR" altLang="tr-TR" sz="2400" smtClean="0"/>
              <a:t>Jordan vd. (1980) aynı ana kütle üzerinde telefonla ve yüzyüze yaptıkları bir araştırmada cevaplama tarzlarını incelemiştir. Bu çalışmada telefonla yapılan araştırmada tutumların belirlenmesine yönelik sorulara daha fazla kabullenme ve uç noktalarda daha fazla cevaplama eğiliminde bulunulduğu belirlenmiştir. </a:t>
            </a:r>
          </a:p>
          <a:p>
            <a:pPr>
              <a:lnSpc>
                <a:spcPct val="90000"/>
              </a:lnSpc>
            </a:pPr>
            <a:endParaRPr lang="tr-TR" altLang="tr-TR" sz="2400" smtClean="0"/>
          </a:p>
        </p:txBody>
      </p:sp>
    </p:spTree>
  </p:cSld>
  <p:clrMapOvr>
    <a:masterClrMapping/>
  </p:clrMapOvr>
  <p:transition spd="med">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914400" y="152400"/>
            <a:ext cx="8169275" cy="1143000"/>
          </a:xfrm>
        </p:spPr>
        <p:txBody>
          <a:bodyPr/>
          <a:lstStyle/>
          <a:p>
            <a:pPr>
              <a:defRPr/>
            </a:pPr>
            <a:r>
              <a:rPr lang="tr-TR" altLang="tr-TR" smtClean="0"/>
              <a:t>Yapılan örnek çalışmalar (Harzing)</a:t>
            </a:r>
          </a:p>
        </p:txBody>
      </p:sp>
      <p:sp>
        <p:nvSpPr>
          <p:cNvPr id="15363" name="Rectangle 3"/>
          <p:cNvSpPr>
            <a:spLocks noGrp="1" noChangeArrowheads="1"/>
          </p:cNvSpPr>
          <p:nvPr>
            <p:ph type="body" idx="1"/>
          </p:nvPr>
        </p:nvSpPr>
        <p:spPr>
          <a:xfrm>
            <a:off x="2454275" y="1295400"/>
            <a:ext cx="6629400" cy="5334000"/>
          </a:xfrm>
        </p:spPr>
        <p:txBody>
          <a:bodyPr/>
          <a:lstStyle/>
          <a:p>
            <a:pPr>
              <a:lnSpc>
                <a:spcPct val="90000"/>
              </a:lnSpc>
            </a:pPr>
            <a:r>
              <a:rPr lang="tr-TR" altLang="tr-TR" sz="2400" smtClean="0"/>
              <a:t>E</a:t>
            </a:r>
            <a:r>
              <a:rPr lang="en-US" altLang="tr-TR" sz="2400" smtClean="0"/>
              <a:t>tkin gruplara göre cevaplama tarz</a:t>
            </a:r>
            <a:r>
              <a:rPr lang="tr-TR" altLang="tr-TR" sz="2400" smtClean="0"/>
              <a:t>ı var.</a:t>
            </a:r>
            <a:r>
              <a:rPr lang="en-US" altLang="tr-TR" sz="2400" smtClean="0"/>
              <a:t> İspanyolca konuşan ülke kökenli, Afrika kökenli ve Avrupa kökenli Amerikalılar arasında önemli cevaplama tarzı farklılıklar</a:t>
            </a:r>
            <a:r>
              <a:rPr lang="tr-TR" altLang="tr-TR" sz="2400" smtClean="0"/>
              <a:t>ı</a:t>
            </a:r>
            <a:r>
              <a:rPr lang="en-US" altLang="tr-TR" sz="2400" smtClean="0"/>
              <a:t>. </a:t>
            </a:r>
            <a:endParaRPr lang="tr-TR" altLang="tr-TR" sz="2400" smtClean="0"/>
          </a:p>
          <a:p>
            <a:pPr>
              <a:lnSpc>
                <a:spcPct val="90000"/>
              </a:lnSpc>
            </a:pPr>
            <a:r>
              <a:rPr lang="en-US" altLang="tr-TR" sz="2400" smtClean="0"/>
              <a:t>Güç Mesafesi, Bireysellik, Erillik, Belirsizlikten Kaçınma gibi ülke özelliklerinin cevaplama tarzlarında katılımcı olma ve uç noktalarda cevap verme </a:t>
            </a:r>
            <a:endParaRPr lang="tr-TR" altLang="tr-TR" sz="2400" smtClean="0"/>
          </a:p>
          <a:p>
            <a:pPr>
              <a:lnSpc>
                <a:spcPct val="90000"/>
              </a:lnSpc>
            </a:pPr>
            <a:r>
              <a:rPr lang="en-US" altLang="tr-TR" sz="2400" smtClean="0"/>
              <a:t>İngilizce olarak yapılan anketlerde daha fazla ortada bulunan seçeneği tercih etme, ülkelerin kendi ana dillerinde yapılan anketlerde ise daha uçlarda bulunan seçenekleri tercih etme eğiliminin yükse</a:t>
            </a:r>
            <a:r>
              <a:rPr lang="tr-TR" altLang="tr-TR" sz="2400" smtClean="0"/>
              <a:t>k</a:t>
            </a:r>
          </a:p>
        </p:txBody>
      </p:sp>
    </p:spTree>
  </p:cSld>
  <p:clrMapOvr>
    <a:masterClrMapping/>
  </p:clrMapOvr>
  <p:transition spd="med">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0" y="152400"/>
            <a:ext cx="9144000" cy="1143000"/>
          </a:xfrm>
          <a:solidFill>
            <a:srgbClr val="FFFFFF"/>
          </a:solidFill>
        </p:spPr>
        <p:txBody>
          <a:bodyPr/>
          <a:lstStyle/>
          <a:p>
            <a:pPr>
              <a:defRPr/>
            </a:pPr>
            <a:r>
              <a:rPr lang="tr-TR" sz="3600" dirty="0" smtClean="0"/>
              <a:t>Türk halkının bir cevaplama tarzı var mı?</a:t>
            </a:r>
            <a:br>
              <a:rPr lang="tr-TR" sz="3600" dirty="0" smtClean="0"/>
            </a:br>
            <a:r>
              <a:rPr lang="tr-TR" sz="3600" dirty="0" smtClean="0"/>
              <a:t>(Coğrafik ve demografik değişkenlere göre)</a:t>
            </a:r>
            <a:endParaRPr lang="tr-TR" sz="3600" dirty="0"/>
          </a:p>
        </p:txBody>
      </p:sp>
      <p:graphicFrame>
        <p:nvGraphicFramePr>
          <p:cNvPr id="17411" name="Object 12"/>
          <p:cNvGraphicFramePr>
            <a:graphicFrameLocks noChangeAspect="1"/>
          </p:cNvGraphicFramePr>
          <p:nvPr/>
        </p:nvGraphicFramePr>
        <p:xfrm>
          <a:off x="3549650" y="1905000"/>
          <a:ext cx="1066800" cy="600075"/>
        </p:xfrm>
        <a:graphic>
          <a:graphicData uri="http://schemas.openxmlformats.org/presentationml/2006/ole">
            <mc:AlternateContent xmlns:mc="http://schemas.openxmlformats.org/markup-compatibility/2006">
              <mc:Choice xmlns:v="urn:schemas-microsoft-com:vml" Requires="v">
                <p:oleObj spid="_x0000_s17468" name="Denklem" r:id="rId3" imgW="1091726" imgH="609336" progId="Equation.3">
                  <p:embed/>
                </p:oleObj>
              </mc:Choice>
              <mc:Fallback>
                <p:oleObj name="Denklem" r:id="rId3" imgW="1091726" imgH="609336" progId="Equation.3">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50" y="1905000"/>
                        <a:ext cx="10668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412" name="Object 11"/>
          <p:cNvGraphicFramePr>
            <a:graphicFrameLocks noChangeAspect="1"/>
          </p:cNvGraphicFramePr>
          <p:nvPr/>
        </p:nvGraphicFramePr>
        <p:xfrm>
          <a:off x="3549650" y="2590800"/>
          <a:ext cx="1066800" cy="581025"/>
        </p:xfrm>
        <a:graphic>
          <a:graphicData uri="http://schemas.openxmlformats.org/presentationml/2006/ole">
            <mc:AlternateContent xmlns:mc="http://schemas.openxmlformats.org/markup-compatibility/2006">
              <mc:Choice xmlns:v="urn:schemas-microsoft-com:vml" Requires="v">
                <p:oleObj spid="_x0000_s17469" name="Denklem" r:id="rId5" imgW="1206500" imgH="609600" progId="Equation.3">
                  <p:embed/>
                </p:oleObj>
              </mc:Choice>
              <mc:Fallback>
                <p:oleObj name="Denklem" r:id="rId5" imgW="1206500" imgH="609600" progId="Equation.3">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9650" y="2590800"/>
                        <a:ext cx="1066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413" name="Object 10"/>
          <p:cNvGraphicFramePr>
            <a:graphicFrameLocks noChangeAspect="1"/>
          </p:cNvGraphicFramePr>
          <p:nvPr/>
        </p:nvGraphicFramePr>
        <p:xfrm>
          <a:off x="3549650" y="3200400"/>
          <a:ext cx="1409700" cy="571500"/>
        </p:xfrm>
        <a:graphic>
          <a:graphicData uri="http://schemas.openxmlformats.org/presentationml/2006/ole">
            <mc:AlternateContent xmlns:mc="http://schemas.openxmlformats.org/markup-compatibility/2006">
              <mc:Choice xmlns:v="urn:schemas-microsoft-com:vml" Requires="v">
                <p:oleObj spid="_x0000_s17470" name="Denklem" r:id="rId7" imgW="1524000" imgH="609600" progId="Equation.3">
                  <p:embed/>
                </p:oleObj>
              </mc:Choice>
              <mc:Fallback>
                <p:oleObj name="Denklem" r:id="rId7" imgW="1524000" imgH="6096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49650" y="3200400"/>
                        <a:ext cx="14097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414" name="Object 8"/>
          <p:cNvGraphicFramePr>
            <a:graphicFrameLocks noChangeAspect="1"/>
          </p:cNvGraphicFramePr>
          <p:nvPr/>
        </p:nvGraphicFramePr>
        <p:xfrm>
          <a:off x="3549650" y="3810000"/>
          <a:ext cx="1638300" cy="571500"/>
        </p:xfrm>
        <a:graphic>
          <a:graphicData uri="http://schemas.openxmlformats.org/presentationml/2006/ole">
            <mc:AlternateContent xmlns:mc="http://schemas.openxmlformats.org/markup-compatibility/2006">
              <mc:Choice xmlns:v="urn:schemas-microsoft-com:vml" Requires="v">
                <p:oleObj spid="_x0000_s17471" name="Denklem" r:id="rId9" imgW="1765300" imgH="609600" progId="Equation.3">
                  <p:embed/>
                </p:oleObj>
              </mc:Choice>
              <mc:Fallback>
                <p:oleObj name="Denklem" r:id="rId9" imgW="1765300" imgH="609600"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9650" y="3810000"/>
                        <a:ext cx="16383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415" name="Object 6"/>
          <p:cNvGraphicFramePr>
            <a:graphicFrameLocks noChangeAspect="1"/>
          </p:cNvGraphicFramePr>
          <p:nvPr/>
        </p:nvGraphicFramePr>
        <p:xfrm>
          <a:off x="3549650" y="4448175"/>
          <a:ext cx="1181100" cy="581025"/>
        </p:xfrm>
        <a:graphic>
          <a:graphicData uri="http://schemas.openxmlformats.org/presentationml/2006/ole">
            <mc:AlternateContent xmlns:mc="http://schemas.openxmlformats.org/markup-compatibility/2006">
              <mc:Choice xmlns:v="urn:schemas-microsoft-com:vml" Requires="v">
                <p:oleObj spid="_x0000_s17472" name="Denklem" r:id="rId11" imgW="1180588" imgH="609336" progId="Equation.3">
                  <p:embed/>
                </p:oleObj>
              </mc:Choice>
              <mc:Fallback>
                <p:oleObj name="Denklem" r:id="rId11" imgW="1180588" imgH="609336" progId="Equation.3">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49650" y="4448175"/>
                        <a:ext cx="11811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Group 216"/>
          <p:cNvGraphicFramePr>
            <a:graphicFrameLocks noGrp="1"/>
          </p:cNvGraphicFramePr>
          <p:nvPr/>
        </p:nvGraphicFramePr>
        <p:xfrm>
          <a:off x="1339850" y="1676400"/>
          <a:ext cx="7772400" cy="3386138"/>
        </p:xfrm>
        <a:graphic>
          <a:graphicData uri="http://schemas.openxmlformats.org/drawingml/2006/table">
            <a:tbl>
              <a:tblPr/>
              <a:tblGrid>
                <a:gridCol w="1935163"/>
                <a:gridCol w="2332037"/>
                <a:gridCol w="3505200"/>
              </a:tblGrid>
              <a:tr h="254856">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Cevaplama tarzları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Matematiksel ifade</a:t>
                      </a:r>
                      <a:endParaRPr kumimoji="0" lang="tr-TR" altLang="tr-TR" sz="1200" b="0" i="0" u="none" strike="noStrike" cap="none" normalizeH="0" baseline="0" smtClean="0">
                        <a:ln>
                          <a:noFill/>
                        </a:ln>
                        <a:solidFill>
                          <a:schemeClr val="tx1"/>
                        </a:solidFill>
                        <a:effectLst/>
                        <a:latin typeface="Arial" panose="020B0604020202020204" pitchFamily="34"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Tanım</a:t>
                      </a:r>
                      <a:endParaRPr kumimoji="0" lang="tr-TR" altLang="tr-TR" sz="1200" b="0" i="0" u="none" strike="noStrike" cap="none" normalizeH="0" baseline="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9538">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“tamamen katılıyorum”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061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KOCT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Olmayan Cevaplama Tarzı </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“hiç katılmıyorum”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0647">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Ekstrem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“tamamen katılıyorum” veya “hiç katılmıyorum cevaplarının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061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N</a:t>
                      </a: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KCT</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Net </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Katılımcı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dirty="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tamemen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katılıyorum” cevap sayısı ile “hiç katılmıyorum” cevap sayısı farkının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9865">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ONC</a:t>
                      </a:r>
                      <a:endPar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Orta Nokta Cevaplama Tarzı</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altLang="tr-TR" sz="1200" b="0" i="0" u="none" strike="noStrike" cap="none" normalizeH="0" baseline="0" smtClean="0">
                        <a:ln>
                          <a:noFill/>
                        </a:ln>
                        <a:solidFill>
                          <a:srgbClr val="000066"/>
                        </a:solidFill>
                        <a:effectLst/>
                        <a:latin typeface="Times New Roman" panose="02020603050405020304" pitchFamily="18" charset="0"/>
                      </a:endParaRPr>
                    </a:p>
                  </a:txBody>
                  <a:tcPr marL="36000" marR="36000" marT="35988" marB="3598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rgbClr val="000066"/>
                          </a:solidFill>
                          <a:latin typeface="Times New Roman" panose="02020603050405020304" pitchFamily="18" charset="0"/>
                        </a:defRPr>
                      </a:lvl1pPr>
                      <a:lvl2pPr>
                        <a:spcBef>
                          <a:spcPct val="20000"/>
                        </a:spcBef>
                        <a:defRPr sz="2400">
                          <a:solidFill>
                            <a:schemeClr val="tx1"/>
                          </a:solidFill>
                          <a:latin typeface="Times New Roman" panose="02020603050405020304" pitchFamily="18" charset="0"/>
                        </a:defRPr>
                      </a:lvl2pPr>
                      <a:lvl3pPr>
                        <a:spcBef>
                          <a:spcPct val="20000"/>
                        </a:spcBef>
                        <a:defRPr sz="2000">
                          <a:solidFill>
                            <a:schemeClr val="tx1"/>
                          </a:solidFill>
                          <a:latin typeface="Times New Roman" panose="02020603050405020304" pitchFamily="18" charset="0"/>
                        </a:defRPr>
                      </a:lvl3pPr>
                      <a:lvl4pPr>
                        <a:spcBef>
                          <a:spcPct val="20000"/>
                        </a:spcBef>
                        <a:defRPr>
                          <a:solidFill>
                            <a:schemeClr val="tx1"/>
                          </a:solidFill>
                          <a:latin typeface="Times New Roman" panose="02020603050405020304" pitchFamily="18" charset="0"/>
                        </a:defRPr>
                      </a:lvl4pPr>
                      <a:lvl5pPr>
                        <a:spcBef>
                          <a:spcPct val="20000"/>
                        </a:spcBef>
                        <a:defRPr>
                          <a:solidFill>
                            <a:schemeClr val="tx1"/>
                          </a:solidFill>
                          <a:latin typeface="Times New Roman" panose="02020603050405020304" pitchFamily="18" charset="0"/>
                        </a:defRPr>
                      </a:lvl5pPr>
                      <a:lvl6pPr fontAlgn="base">
                        <a:spcBef>
                          <a:spcPct val="20000"/>
                        </a:spcBef>
                        <a:spcAft>
                          <a:spcPct val="0"/>
                        </a:spcAft>
                        <a:defRPr>
                          <a:solidFill>
                            <a:schemeClr val="tx1"/>
                          </a:solidFill>
                          <a:latin typeface="Times New Roman" panose="02020603050405020304" pitchFamily="18" charset="0"/>
                        </a:defRPr>
                      </a:lvl6pPr>
                      <a:lvl7pPr fontAlgn="base">
                        <a:spcBef>
                          <a:spcPct val="20000"/>
                        </a:spcBef>
                        <a:spcAft>
                          <a:spcPct val="0"/>
                        </a:spcAft>
                        <a:defRPr>
                          <a:solidFill>
                            <a:schemeClr val="tx1"/>
                          </a:solidFill>
                          <a:latin typeface="Times New Roman" panose="02020603050405020304" pitchFamily="18" charset="0"/>
                        </a:defRPr>
                      </a:lvl7pPr>
                      <a:lvl8pPr fontAlgn="base">
                        <a:spcBef>
                          <a:spcPct val="20000"/>
                        </a:spcBef>
                        <a:spcAft>
                          <a:spcPct val="0"/>
                        </a:spcAft>
                        <a:defRPr>
                          <a:solidFill>
                            <a:schemeClr val="tx1"/>
                          </a:solidFill>
                          <a:latin typeface="Times New Roman" panose="02020603050405020304" pitchFamily="18" charset="0"/>
                        </a:defRPr>
                      </a:lvl8pPr>
                      <a:lvl9pPr fontAlgn="base">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Her bir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nötr (orta nokta) cevabının </a:t>
                      </a:r>
                      <a:r>
                        <a:rPr kumimoji="0" lang="tr-TR" altLang="tr-TR" sz="1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cevaplayıcının</a:t>
                      </a:r>
                      <a:r>
                        <a:rPr kumimoji="0" lang="tr-TR" altLang="tr-T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tüm cevaplarına oranıdır.</a:t>
                      </a:r>
                      <a:endParaRPr kumimoji="0" lang="tr-TR" altLang="tr-TR" sz="1200" b="0" i="0" u="none" strike="noStrike" cap="none" normalizeH="0" baseline="0" dirty="0" smtClean="0">
                        <a:ln>
                          <a:noFill/>
                        </a:ln>
                        <a:solidFill>
                          <a:schemeClr val="tx1"/>
                        </a:solidFill>
                        <a:effectLst/>
                        <a:latin typeface="Arial" panose="020B0604020202020204" pitchFamily="34" charset="0"/>
                      </a:endParaRPr>
                    </a:p>
                  </a:txBody>
                  <a:tcPr marL="36000" marR="36000" marT="35988" marB="35988"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7446" name="Metin kutusu 1"/>
          <p:cNvSpPr txBox="1">
            <a:spLocks noChangeArrowheads="1"/>
          </p:cNvSpPr>
          <p:nvPr/>
        </p:nvSpPr>
        <p:spPr bwMode="auto">
          <a:xfrm>
            <a:off x="2879725" y="5905500"/>
            <a:ext cx="49545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tabLst>
                <a:tab pos="541338" algn="l"/>
                <a:tab pos="1073150" algn="l"/>
                <a:tab pos="1614488" algn="l"/>
                <a:tab pos="2155825" algn="l"/>
                <a:tab pos="2686050" algn="l"/>
                <a:tab pos="3230563" algn="l"/>
              </a:tabLst>
              <a:defRPr sz="3600">
                <a:solidFill>
                  <a:srgbClr val="000066"/>
                </a:solidFill>
                <a:latin typeface="Times New Roman" panose="02020603050405020304" pitchFamily="18" charset="0"/>
              </a:defRPr>
            </a:lvl1pPr>
            <a:lvl2pPr marL="742950" indent="-285750">
              <a:spcBef>
                <a:spcPct val="20000"/>
              </a:spcBef>
              <a:buChar char="–"/>
              <a:tabLst>
                <a:tab pos="541338" algn="l"/>
                <a:tab pos="1073150" algn="l"/>
                <a:tab pos="1614488" algn="l"/>
                <a:tab pos="2155825" algn="l"/>
                <a:tab pos="2686050" algn="l"/>
                <a:tab pos="3230563" algn="l"/>
              </a:tabLst>
              <a:defRPr sz="3200">
                <a:solidFill>
                  <a:schemeClr val="tx1"/>
                </a:solidFill>
                <a:latin typeface="Times New Roman" panose="02020603050405020304" pitchFamily="18" charset="0"/>
              </a:defRPr>
            </a:lvl2pPr>
            <a:lvl3pPr marL="1143000" indent="-228600">
              <a:spcBef>
                <a:spcPct val="20000"/>
              </a:spcBef>
              <a:buChar char="•"/>
              <a:tabLst>
                <a:tab pos="541338" algn="l"/>
                <a:tab pos="1073150" algn="l"/>
                <a:tab pos="1614488" algn="l"/>
                <a:tab pos="2155825" algn="l"/>
                <a:tab pos="2686050" algn="l"/>
                <a:tab pos="3230563" algn="l"/>
              </a:tabLst>
              <a:defRPr sz="2800">
                <a:solidFill>
                  <a:schemeClr val="tx1"/>
                </a:solidFill>
                <a:latin typeface="Times New Roman" panose="02020603050405020304" pitchFamily="18" charset="0"/>
              </a:defRPr>
            </a:lvl3pPr>
            <a:lvl4pPr marL="1600200" indent="-228600">
              <a:spcBef>
                <a:spcPct val="20000"/>
              </a:spcBef>
              <a:buChar char="–"/>
              <a:tabLst>
                <a:tab pos="541338" algn="l"/>
                <a:tab pos="1073150" algn="l"/>
                <a:tab pos="1614488" algn="l"/>
                <a:tab pos="2155825" algn="l"/>
                <a:tab pos="2686050" algn="l"/>
                <a:tab pos="3230563" algn="l"/>
              </a:tabLst>
              <a:defRPr sz="2400">
                <a:solidFill>
                  <a:schemeClr val="tx1"/>
                </a:solidFill>
                <a:latin typeface="Times New Roman" panose="02020603050405020304" pitchFamily="18" charset="0"/>
              </a:defRPr>
            </a:lvl4pPr>
            <a:lvl5pPr marL="2057400" indent="-228600">
              <a:spcBef>
                <a:spcPct val="20000"/>
              </a:spcBef>
              <a:buChar char="»"/>
              <a:tabLst>
                <a:tab pos="541338" algn="l"/>
                <a:tab pos="1073150" algn="l"/>
                <a:tab pos="1614488" algn="l"/>
                <a:tab pos="2155825" algn="l"/>
                <a:tab pos="2686050" algn="l"/>
                <a:tab pos="3230563"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541338" algn="l"/>
                <a:tab pos="1073150" algn="l"/>
                <a:tab pos="1614488" algn="l"/>
                <a:tab pos="2155825" algn="l"/>
                <a:tab pos="2686050" algn="l"/>
                <a:tab pos="3230563"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541338" algn="l"/>
                <a:tab pos="1073150" algn="l"/>
                <a:tab pos="1614488" algn="l"/>
                <a:tab pos="2155825" algn="l"/>
                <a:tab pos="2686050" algn="l"/>
                <a:tab pos="3230563"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541338" algn="l"/>
                <a:tab pos="1073150" algn="l"/>
                <a:tab pos="1614488" algn="l"/>
                <a:tab pos="2155825" algn="l"/>
                <a:tab pos="2686050" algn="l"/>
                <a:tab pos="3230563"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541338" algn="l"/>
                <a:tab pos="1073150" algn="l"/>
                <a:tab pos="1614488" algn="l"/>
                <a:tab pos="2155825" algn="l"/>
                <a:tab pos="2686050" algn="l"/>
                <a:tab pos="3230563" algn="l"/>
              </a:tabLst>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5	6	7		0</a:t>
            </a:r>
          </a:p>
        </p:txBody>
      </p:sp>
      <p:cxnSp>
        <p:nvCxnSpPr>
          <p:cNvPr id="11" name="Düz Ok Bağlayıcısı 10"/>
          <p:cNvCxnSpPr/>
          <p:nvPr/>
        </p:nvCxnSpPr>
        <p:spPr>
          <a:xfrm>
            <a:off x="4648200" y="5657850"/>
            <a:ext cx="0" cy="322263"/>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3" name="Metin kutusu 12"/>
          <p:cNvSpPr txBox="1"/>
          <p:nvPr/>
        </p:nvSpPr>
        <p:spPr>
          <a:xfrm>
            <a:off x="6996113" y="5181600"/>
            <a:ext cx="1185862" cy="338138"/>
          </a:xfrm>
          <a:prstGeom prst="rect">
            <a:avLst/>
          </a:prstGeom>
          <a:noFill/>
        </p:spPr>
        <p:txBody>
          <a:bodyPr wrap="none">
            <a:spAutoFit/>
          </a:bodyPr>
          <a:lstStyle/>
          <a:p>
            <a:pPr eaLnBrk="1" hangingPunct="1">
              <a:defRPr/>
            </a:pPr>
            <a:r>
              <a:rPr lang="tr-TR" sz="1600" b="1" dirty="0">
                <a:solidFill>
                  <a:schemeClr val="accent2">
                    <a:lumMod val="50000"/>
                  </a:schemeClr>
                </a:solidFill>
              </a:rPr>
              <a:t>Fikrim Yok</a:t>
            </a:r>
          </a:p>
        </p:txBody>
      </p:sp>
      <p:cxnSp>
        <p:nvCxnSpPr>
          <p:cNvPr id="14" name="Düz Ok Bağlayıcısı 13"/>
          <p:cNvCxnSpPr/>
          <p:nvPr/>
        </p:nvCxnSpPr>
        <p:spPr>
          <a:xfrm>
            <a:off x="7588250" y="5446713"/>
            <a:ext cx="0" cy="32226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5" name="Düz Ok Bağlayıcısı 14"/>
          <p:cNvCxnSpPr/>
          <p:nvPr/>
        </p:nvCxnSpPr>
        <p:spPr>
          <a:xfrm>
            <a:off x="2792413" y="5657850"/>
            <a:ext cx="234950" cy="3127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8" name="Düz Ok Bağlayıcısı 17"/>
          <p:cNvCxnSpPr/>
          <p:nvPr/>
        </p:nvCxnSpPr>
        <p:spPr>
          <a:xfrm flipH="1">
            <a:off x="6303963" y="5657850"/>
            <a:ext cx="238125" cy="31432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3" name="Sağ Ayraç 2"/>
          <p:cNvSpPr/>
          <p:nvPr/>
        </p:nvSpPr>
        <p:spPr>
          <a:xfrm rot="16200000">
            <a:off x="5367337" y="5345113"/>
            <a:ext cx="252413" cy="757238"/>
          </a:xfrm>
          <a:prstGeom prst="rightBrace">
            <a:avLst/>
          </a:prstGeom>
        </p:spPr>
        <p:style>
          <a:lnRef idx="2">
            <a:schemeClr val="accent6"/>
          </a:lnRef>
          <a:fillRef idx="0">
            <a:schemeClr val="accent6"/>
          </a:fillRef>
          <a:effectRef idx="1">
            <a:schemeClr val="accent6"/>
          </a:effectRef>
          <a:fontRef idx="minor">
            <a:schemeClr val="tx1"/>
          </a:fontRef>
        </p:style>
        <p:txBody>
          <a:bodyPr anchor="ctr"/>
          <a:lstStyle/>
          <a:p>
            <a:pPr algn="ctr">
              <a:defRPr/>
            </a:pPr>
            <a:endParaRPr lang="tr-TR"/>
          </a:p>
        </p:txBody>
      </p:sp>
      <p:sp>
        <p:nvSpPr>
          <p:cNvPr id="20" name="Sağ Ayraç 19"/>
          <p:cNvSpPr/>
          <p:nvPr/>
        </p:nvSpPr>
        <p:spPr>
          <a:xfrm rot="16200000">
            <a:off x="3751263" y="5334000"/>
            <a:ext cx="252412" cy="757238"/>
          </a:xfrm>
          <a:prstGeom prst="rightBrace">
            <a:avLst/>
          </a:prstGeom>
        </p:spPr>
        <p:style>
          <a:lnRef idx="2">
            <a:schemeClr val="accent6"/>
          </a:lnRef>
          <a:fillRef idx="0">
            <a:schemeClr val="accent6"/>
          </a:fillRef>
          <a:effectRef idx="1">
            <a:schemeClr val="accent6"/>
          </a:effectRef>
          <a:fontRef idx="minor">
            <a:schemeClr val="tx1"/>
          </a:fontRef>
        </p:style>
        <p:txBody>
          <a:bodyPr anchor="ctr"/>
          <a:lstStyle/>
          <a:p>
            <a:pPr algn="ctr">
              <a:defRPr/>
            </a:pPr>
            <a:endParaRPr lang="tr-TR"/>
          </a:p>
        </p:txBody>
      </p:sp>
      <p:sp>
        <p:nvSpPr>
          <p:cNvPr id="21" name="Sağ Ayraç 20"/>
          <p:cNvSpPr/>
          <p:nvPr/>
        </p:nvSpPr>
        <p:spPr>
          <a:xfrm rot="5400000" flipV="1">
            <a:off x="3517106" y="5876132"/>
            <a:ext cx="250825" cy="1227138"/>
          </a:xfrm>
          <a:prstGeom prst="rightBrace">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tr-TR"/>
          </a:p>
        </p:txBody>
      </p:sp>
      <p:sp>
        <p:nvSpPr>
          <p:cNvPr id="22" name="Sağ Ayraç 21"/>
          <p:cNvSpPr/>
          <p:nvPr/>
        </p:nvSpPr>
        <p:spPr>
          <a:xfrm rot="5400000" flipV="1">
            <a:off x="5603875" y="5918200"/>
            <a:ext cx="250825" cy="1228725"/>
          </a:xfrm>
          <a:prstGeom prst="rightBrace">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tr-TR"/>
          </a:p>
        </p:txBody>
      </p:sp>
      <p:sp>
        <p:nvSpPr>
          <p:cNvPr id="23" name="Metin kutusu 22"/>
          <p:cNvSpPr txBox="1"/>
          <p:nvPr/>
        </p:nvSpPr>
        <p:spPr>
          <a:xfrm>
            <a:off x="2568575" y="5307013"/>
            <a:ext cx="1816100" cy="338137"/>
          </a:xfrm>
          <a:prstGeom prst="rect">
            <a:avLst/>
          </a:prstGeom>
          <a:noFill/>
        </p:spPr>
        <p:txBody>
          <a:bodyPr wrap="none">
            <a:spAutoFit/>
          </a:bodyPr>
          <a:lstStyle/>
          <a:p>
            <a:pPr eaLnBrk="1" hangingPunct="1">
              <a:defRPr/>
            </a:pPr>
            <a:r>
              <a:rPr lang="tr-TR" sz="1600" b="1" dirty="0">
                <a:solidFill>
                  <a:schemeClr val="accent2">
                    <a:lumMod val="50000"/>
                  </a:schemeClr>
                </a:solidFill>
              </a:rPr>
              <a:t>Katılımcı olmayan</a:t>
            </a:r>
          </a:p>
        </p:txBody>
      </p:sp>
      <p:sp>
        <p:nvSpPr>
          <p:cNvPr id="24" name="Metin kutusu 23"/>
          <p:cNvSpPr txBox="1"/>
          <p:nvPr/>
        </p:nvSpPr>
        <p:spPr>
          <a:xfrm>
            <a:off x="5719763" y="5299075"/>
            <a:ext cx="1011237" cy="338138"/>
          </a:xfrm>
          <a:prstGeom prst="rect">
            <a:avLst/>
          </a:prstGeom>
          <a:noFill/>
        </p:spPr>
        <p:txBody>
          <a:bodyPr wrap="none">
            <a:spAutoFit/>
          </a:bodyPr>
          <a:lstStyle/>
          <a:p>
            <a:pPr eaLnBrk="1" hangingPunct="1">
              <a:defRPr/>
            </a:pPr>
            <a:r>
              <a:rPr lang="tr-TR" sz="1600" b="1" dirty="0">
                <a:solidFill>
                  <a:schemeClr val="accent2">
                    <a:lumMod val="50000"/>
                  </a:schemeClr>
                </a:solidFill>
              </a:rPr>
              <a:t>Katılımcı</a:t>
            </a:r>
          </a:p>
        </p:txBody>
      </p:sp>
    </p:spTree>
  </p:cSld>
  <p:clrMapOvr>
    <a:masterClrMapping/>
  </p:clrMapOvr>
  <p:transition spd="med">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lstStyle/>
          <a:p>
            <a:pPr>
              <a:defRPr/>
            </a:pPr>
            <a:r>
              <a:rPr lang="tr-TR" dirty="0" smtClean="0"/>
              <a:t>Var mı? Varsa hangi yönde?</a:t>
            </a:r>
            <a:endParaRPr lang="tr-TR" dirty="0"/>
          </a:p>
        </p:txBody>
      </p:sp>
      <p:sp>
        <p:nvSpPr>
          <p:cNvPr id="18435" name="İçerik Yer Tutucusu 3"/>
          <p:cNvSpPr>
            <a:spLocks noGrp="1"/>
          </p:cNvSpPr>
          <p:nvPr>
            <p:ph idx="1"/>
          </p:nvPr>
        </p:nvSpPr>
        <p:spPr>
          <a:xfrm>
            <a:off x="2209800" y="1447800"/>
            <a:ext cx="6858000" cy="5181600"/>
          </a:xfrm>
        </p:spPr>
        <p:txBody>
          <a:bodyPr/>
          <a:lstStyle/>
          <a:p>
            <a:r>
              <a:rPr lang="tr-TR" altLang="tr-TR" sz="2800" smtClean="0"/>
              <a:t>Türkiye’nin coğrafi yapısına (bölgeler, sahil şeridi/iç bölge, şehir merkezi/ilçe gibi) göre bir cevaplama tarzı bulunmakta mıdır? </a:t>
            </a:r>
          </a:p>
          <a:p>
            <a:r>
              <a:rPr lang="en-US" altLang="tr-TR" sz="2800" smtClean="0"/>
              <a:t>Türkiye profili için eğitim durumuna göre bir cevaplama tarzı bulunmakta mıdır?</a:t>
            </a:r>
            <a:endParaRPr lang="tr-TR" altLang="tr-TR" sz="2800" smtClean="0"/>
          </a:p>
          <a:p>
            <a:r>
              <a:rPr lang="en-US" altLang="tr-TR" sz="2800" smtClean="0"/>
              <a:t>Türkiye profili için cinsiyete göre bir cevaplama tarzı bulunmakta mıdır? </a:t>
            </a:r>
            <a:endParaRPr lang="tr-TR" altLang="tr-TR" sz="2800" smtClean="0"/>
          </a:p>
          <a:p>
            <a:r>
              <a:rPr lang="en-US" altLang="tr-TR" sz="2800" smtClean="0"/>
              <a:t>Türkiye profili için yaş dağılımına göre bir cevaplama tarzı bulunmakta mıdır? </a:t>
            </a:r>
            <a:endParaRPr lang="tr-TR" altLang="tr-TR" sz="2800" smtClean="0"/>
          </a:p>
        </p:txBody>
      </p:sp>
    </p:spTree>
  </p:cSld>
  <p:clrMapOvr>
    <a:masterClrMapping/>
  </p:clrMapOvr>
  <p:transition spd="med">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nvGraphicFramePr>
        <p:xfrm>
          <a:off x="685800" y="1981200"/>
          <a:ext cx="7981950" cy="4390079"/>
        </p:xfrm>
        <a:graphic>
          <a:graphicData uri="http://schemas.openxmlformats.org/drawingml/2006/table">
            <a:tbl>
              <a:tblPr/>
              <a:tblGrid>
                <a:gridCol w="1398588"/>
                <a:gridCol w="1398587"/>
                <a:gridCol w="1220788"/>
                <a:gridCol w="1155700"/>
                <a:gridCol w="1157287"/>
                <a:gridCol w="825500"/>
                <a:gridCol w="825500"/>
              </a:tblGrid>
              <a:tr h="203170">
                <a:tc gridSpan="7">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ANOVA</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28250">
                <a:tc gridSpan="2">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Sum of Squares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df</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Mean Square</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F</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Sig.</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KCT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1,806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,164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1,880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,037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256,236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2934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,087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258,042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KOCT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1,162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4,663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66,468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2934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,023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67,630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ONCT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,999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,318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10,430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998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10,440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999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4,614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,419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3,990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308,455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2934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313,070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ARADCT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4,417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,402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3,832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307,387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2934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311,803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03170">
                <a:tc rowSpan="3">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CPSZCT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Between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,146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3,147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Within Groups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12,406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2934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28250">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Total</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12,553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2945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5" name="Unvan 4"/>
          <p:cNvSpPr>
            <a:spLocks noGrp="1"/>
          </p:cNvSpPr>
          <p:nvPr>
            <p:ph type="title"/>
          </p:nvPr>
        </p:nvSpPr>
        <p:spPr/>
        <p:txBody>
          <a:bodyPr/>
          <a:lstStyle/>
          <a:p>
            <a:pPr>
              <a:defRPr/>
            </a:pPr>
            <a:r>
              <a:rPr lang="tr-TR" dirty="0" smtClean="0"/>
              <a:t>Cevap alternatifi sayısı:</a:t>
            </a:r>
            <a:br>
              <a:rPr lang="tr-TR" dirty="0" smtClean="0"/>
            </a:br>
            <a:r>
              <a:rPr lang="tr-TR" dirty="0" smtClean="0"/>
              <a:t>4-5-6-7-10 farklılık</a:t>
            </a:r>
            <a:endParaRPr lang="tr-TR" dirty="0"/>
          </a:p>
        </p:txBody>
      </p:sp>
    </p:spTree>
  </p:cSld>
  <p:clrMapOvr>
    <a:masterClrMapping/>
  </p:clrMapOvr>
  <p:transition spd="med">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pPr>
              <a:defRPr/>
            </a:pPr>
            <a:r>
              <a:rPr lang="tr-TR" dirty="0" smtClean="0"/>
              <a:t>Ağrı - Muğla</a:t>
            </a:r>
            <a:endParaRPr lang="tr-TR" dirty="0"/>
          </a:p>
        </p:txBody>
      </p:sp>
      <p:graphicFrame>
        <p:nvGraphicFramePr>
          <p:cNvPr id="5" name="Tablo 4"/>
          <p:cNvGraphicFramePr>
            <a:graphicFrameLocks noGrp="1"/>
          </p:cNvGraphicFramePr>
          <p:nvPr/>
        </p:nvGraphicFramePr>
        <p:xfrm>
          <a:off x="381000" y="2133600"/>
          <a:ext cx="8610600" cy="3778256"/>
        </p:xfrm>
        <a:graphic>
          <a:graphicData uri="http://schemas.openxmlformats.org/drawingml/2006/table">
            <a:tbl>
              <a:tblPr/>
              <a:tblGrid>
                <a:gridCol w="1143000"/>
                <a:gridCol w="2257425"/>
                <a:gridCol w="752475"/>
                <a:gridCol w="752475"/>
                <a:gridCol w="754063"/>
                <a:gridCol w="752475"/>
                <a:gridCol w="1098550"/>
                <a:gridCol w="1100137"/>
              </a:tblGrid>
              <a:tr h="609599">
                <a:tc rowSpan="2" gridSpan="2">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rowSpan="2" hMerge="1">
                  <a:txBody>
                    <a:bodyPr/>
                    <a:lstStyle/>
                    <a:p>
                      <a:endParaRPr lang="tr-TR"/>
                    </a:p>
                  </a:txBody>
                  <a:tcPr/>
                </a:tc>
                <a:tc grid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Levene's Test for Equality of Variances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gridSpan="4">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t-test for Equality of Means</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406399">
                <a:tc gridSpan="2" vMerge="1">
                  <a:txBody>
                    <a:bodyPr/>
                    <a:lstStyle/>
                    <a:p>
                      <a:endParaRPr lang="tr-TR"/>
                    </a:p>
                  </a:txBody>
                  <a:tcPr/>
                </a:tc>
                <a:tc hMerge="1"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F</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Sig.</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df</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Sig. (2-tailed)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Mean Difference</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KCT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15,984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-3,320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-,06974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-3,460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624,249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-,06974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KOCT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,921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,323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,747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,00376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,329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587,957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,742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,00376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ONCT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1,592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,208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1,108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244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,269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,01622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1,086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174,522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,279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,01622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8,000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-2,814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-,06589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-2,892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600,237</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-,06589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ARADCT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5,506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,019</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2,598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,010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,06156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2,650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587,680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,06156</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rowSpan="2">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CPSZCT</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,271</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,602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-,174</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,862</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-,00100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30188">
                <a:tc vMerge="1">
                  <a:txBody>
                    <a:bodyPr/>
                    <a:lstStyle/>
                    <a:p>
                      <a:endParaRPr lang="tr-TR"/>
                    </a:p>
                  </a:txBody>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Equal variances not assumed</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 </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-,198</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704,045</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,843</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ts val="1600"/>
                        </a:lnSpc>
                        <a:spcBef>
                          <a:spcPct val="0"/>
                        </a:spcBef>
                        <a:spcAft>
                          <a:spcPct val="0"/>
                        </a:spcAft>
                        <a:buClrTx/>
                        <a:buSzTx/>
                        <a:buFontTx/>
                        <a:buNone/>
                        <a:tabLst/>
                      </a:pPr>
                      <a:r>
                        <a:rPr kumimoji="0" lang="tr-TR" sz="1400" b="0" i="0" u="none" strike="noStrike" cap="none" normalizeH="0" baseline="0" smtClean="0">
                          <a:ln>
                            <a:noFill/>
                          </a:ln>
                          <a:solidFill>
                            <a:srgbClr val="000000"/>
                          </a:solidFill>
                          <a:effectLst/>
                          <a:latin typeface="Times New Roman" panose="02020603050405020304" pitchFamily="18" charset="0"/>
                        </a:rPr>
                        <a:t>-,00100</a:t>
                      </a:r>
                      <a:endParaRPr kumimoji="0" lang="tr-TR"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ransition spd="med">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altLang="tr-TR" dirty="0" smtClean="0"/>
              <a:t>2. İdeal cevap alternatif sayısı kaç olmalıdır?</a:t>
            </a:r>
          </a:p>
        </p:txBody>
      </p:sp>
      <p:sp>
        <p:nvSpPr>
          <p:cNvPr id="7171" name="İçerik Yer Tutucusu 2"/>
          <p:cNvSpPr>
            <a:spLocks noGrp="1"/>
          </p:cNvSpPr>
          <p:nvPr>
            <p:ph idx="1"/>
          </p:nvPr>
        </p:nvSpPr>
        <p:spPr/>
        <p:txBody>
          <a:bodyPr>
            <a:normAutofit fontScale="92500" lnSpcReduction="10000"/>
          </a:bodyPr>
          <a:lstStyle/>
          <a:p>
            <a:pPr>
              <a:defRPr/>
            </a:pPr>
            <a:r>
              <a:rPr lang="tr-TR" altLang="tr-TR" dirty="0" smtClean="0"/>
              <a:t>Hangisi?</a:t>
            </a:r>
          </a:p>
          <a:p>
            <a:pPr lvl="1">
              <a:defRPr/>
            </a:pPr>
            <a:r>
              <a:rPr lang="tr-TR" altLang="tr-TR" dirty="0" smtClean="0"/>
              <a:t>4,5,6,7,10</a:t>
            </a:r>
          </a:p>
          <a:p>
            <a:pPr lvl="1">
              <a:defRPr/>
            </a:pPr>
            <a:r>
              <a:rPr lang="tr-TR" altLang="tr-TR" dirty="0"/>
              <a:t>S</a:t>
            </a:r>
            <a:r>
              <a:rPr lang="tr-TR" altLang="tr-TR" dirty="0" smtClean="0"/>
              <a:t>ürekli</a:t>
            </a:r>
          </a:p>
          <a:p>
            <a:pPr lvl="1">
              <a:defRPr/>
            </a:pPr>
            <a:r>
              <a:rPr lang="tr-TR" altLang="tr-TR" dirty="0" smtClean="0"/>
              <a:t>Çift sayılı mı? Tek sayılı mı?</a:t>
            </a:r>
          </a:p>
          <a:p>
            <a:pPr>
              <a:defRPr/>
            </a:pPr>
            <a:r>
              <a:rPr lang="tr-TR" altLang="tr-TR" dirty="0" smtClean="0"/>
              <a:t>Farklılık var mı?</a:t>
            </a:r>
          </a:p>
          <a:p>
            <a:pPr lvl="1">
              <a:defRPr/>
            </a:pPr>
            <a:r>
              <a:rPr lang="tr-TR" altLang="tr-TR" dirty="0" smtClean="0"/>
              <a:t>Yaş</a:t>
            </a:r>
          </a:p>
          <a:p>
            <a:pPr lvl="1">
              <a:defRPr/>
            </a:pPr>
            <a:r>
              <a:rPr lang="tr-TR" altLang="tr-TR" dirty="0" smtClean="0"/>
              <a:t>Cinsiyet</a:t>
            </a:r>
          </a:p>
          <a:p>
            <a:pPr lvl="1">
              <a:defRPr/>
            </a:pPr>
            <a:r>
              <a:rPr lang="tr-TR" altLang="tr-TR" dirty="0" smtClean="0"/>
              <a:t>Eğitim</a:t>
            </a:r>
          </a:p>
          <a:p>
            <a:pPr lvl="1">
              <a:defRPr/>
            </a:pPr>
            <a:r>
              <a:rPr lang="tr-TR" altLang="tr-TR" dirty="0" smtClean="0"/>
              <a:t>Gelir</a:t>
            </a:r>
          </a:p>
          <a:p>
            <a:pPr lvl="1">
              <a:defRPr/>
            </a:pPr>
            <a:r>
              <a:rPr lang="tr-TR" altLang="tr-TR" dirty="0" smtClean="0"/>
              <a:t>Coğrafik durum</a:t>
            </a:r>
          </a:p>
          <a:p>
            <a:pPr lvl="1">
              <a:defRPr/>
            </a:pPr>
            <a:endParaRPr lang="tr-TR" altLang="tr-TR" dirty="0" smtClean="0"/>
          </a:p>
        </p:txBody>
      </p:sp>
    </p:spTree>
  </p:cSld>
  <p:clrMapOvr>
    <a:masterClrMapping/>
  </p:clrMapOvr>
  <p:transition spd="med">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rc 4"/>
          <p:cNvSpPr>
            <a:spLocks/>
          </p:cNvSpPr>
          <p:nvPr/>
        </p:nvSpPr>
        <p:spPr bwMode="auto">
          <a:xfrm>
            <a:off x="0" y="1676400"/>
            <a:ext cx="2514600" cy="5181600"/>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gradFill rotWithShape="0">
            <a:gsLst>
              <a:gs pos="0">
                <a:srgbClr val="FF3399"/>
              </a:gs>
              <a:gs pos="100000">
                <a:srgbClr val="003366"/>
              </a:gs>
            </a:gsLst>
            <a:lin ang="5400000" scaled="1"/>
          </a:gradFill>
          <a:ln>
            <a:noFill/>
          </a:ln>
          <a:effectLst/>
          <a:extLst>
            <a:ext uri="{91240B29-F687-4F45-9708-019B960494DF}">
              <a14:hiddenLine xmlns:a14="http://schemas.microsoft.com/office/drawing/2010/main" w="9525">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1" name="Rectangle 3"/>
          <p:cNvSpPr>
            <a:spLocks noGrp="1" noChangeArrowheads="1"/>
          </p:cNvSpPr>
          <p:nvPr>
            <p:ph type="body" idx="1"/>
          </p:nvPr>
        </p:nvSpPr>
        <p:spPr>
          <a:xfrm>
            <a:off x="152400" y="152400"/>
            <a:ext cx="8991600" cy="6705600"/>
          </a:xfrm>
          <a:solidFill>
            <a:srgbClr val="FFFFFF"/>
          </a:solidFill>
        </p:spPr>
        <p:txBody>
          <a:bodyPr/>
          <a:lstStyle/>
          <a:p>
            <a:pPr>
              <a:lnSpc>
                <a:spcPct val="80000"/>
              </a:lnSpc>
            </a:pPr>
            <a:r>
              <a:rPr lang="tr-TR" altLang="tr-TR" sz="2400" smtClean="0">
                <a:solidFill>
                  <a:schemeClr val="tx1"/>
                </a:solidFill>
              </a:rPr>
              <a:t>Jacoby ve Matell (1971): </a:t>
            </a:r>
            <a:r>
              <a:rPr lang="tr-TR" altLang="tr-TR" sz="2400" smtClean="0"/>
              <a:t>Hem geçerlik hem de güvenilik cevap alternatifi (CA) sayısından bağımsızdır.</a:t>
            </a:r>
          </a:p>
          <a:p>
            <a:pPr>
              <a:lnSpc>
                <a:spcPct val="80000"/>
              </a:lnSpc>
            </a:pPr>
            <a:r>
              <a:rPr lang="tr-TR" altLang="tr-TR" sz="2400" smtClean="0">
                <a:solidFill>
                  <a:schemeClr val="tx1"/>
                </a:solidFill>
              </a:rPr>
              <a:t>Lehmann ve Hulbert (1972): </a:t>
            </a:r>
            <a:r>
              <a:rPr lang="tr-TR" altLang="tr-TR" sz="2400" smtClean="0"/>
              <a:t>Daha fazla CA, yuvarlama hatasını azaltır; ancak cevaplamama hatasını artırır.</a:t>
            </a:r>
          </a:p>
          <a:p>
            <a:pPr>
              <a:lnSpc>
                <a:spcPct val="80000"/>
              </a:lnSpc>
            </a:pPr>
            <a:r>
              <a:rPr lang="tr-TR" altLang="tr-TR" sz="2400" smtClean="0">
                <a:solidFill>
                  <a:schemeClr val="tx1"/>
                </a:solidFill>
              </a:rPr>
              <a:t>Bending (1980): </a:t>
            </a:r>
            <a:r>
              <a:rPr lang="tr-TR" altLang="tr-TR" sz="2400" smtClean="0"/>
              <a:t>3 ile 9 arası güvenirlik değişmemektedir, 11’de azalmaktadır.</a:t>
            </a:r>
          </a:p>
          <a:p>
            <a:pPr>
              <a:lnSpc>
                <a:spcPct val="80000"/>
              </a:lnSpc>
            </a:pPr>
            <a:r>
              <a:rPr lang="tr-TR" altLang="tr-TR" sz="2400" smtClean="0">
                <a:solidFill>
                  <a:schemeClr val="tx1"/>
                </a:solidFill>
              </a:rPr>
              <a:t>Cox (1980): </a:t>
            </a:r>
            <a:r>
              <a:rPr lang="tr-TR" altLang="tr-TR" sz="2400" smtClean="0"/>
              <a:t>CA sayısı arttıkça cevaplayıcı CA arasındaki farkı anlamakta zorlanırlar.</a:t>
            </a:r>
          </a:p>
          <a:p>
            <a:pPr>
              <a:lnSpc>
                <a:spcPct val="80000"/>
              </a:lnSpc>
            </a:pPr>
            <a:r>
              <a:rPr lang="tr-TR" altLang="tr-TR" sz="2400" smtClean="0">
                <a:solidFill>
                  <a:schemeClr val="tx1"/>
                </a:solidFill>
              </a:rPr>
              <a:t>Birkett’in (1986): </a:t>
            </a:r>
            <a:r>
              <a:rPr lang="tr-TR" altLang="tr-TR" sz="2400" smtClean="0"/>
              <a:t>CA sayısı 7 aştıktan sonra güvenilirlikteki artış oldukça küçük olmuştur ve 14 CA kullanıldığında güvenilirlik azalmıştır. </a:t>
            </a:r>
          </a:p>
          <a:p>
            <a:pPr>
              <a:lnSpc>
                <a:spcPct val="80000"/>
              </a:lnSpc>
            </a:pPr>
            <a:r>
              <a:rPr lang="tr-TR" altLang="tr-TR" sz="2400" smtClean="0">
                <a:solidFill>
                  <a:schemeClr val="tx1"/>
                </a:solidFill>
              </a:rPr>
              <a:t>Alwin (1992): </a:t>
            </a:r>
            <a:r>
              <a:rPr lang="tr-TR" altLang="tr-TR" sz="2400" smtClean="0"/>
              <a:t>2 cevap alternatifine sahip ölçeklerin beklenenden çok daha güvenilirdir.</a:t>
            </a:r>
          </a:p>
          <a:p>
            <a:pPr>
              <a:lnSpc>
                <a:spcPct val="80000"/>
              </a:lnSpc>
            </a:pPr>
            <a:r>
              <a:rPr lang="tr-TR" altLang="tr-TR" sz="2400" smtClean="0">
                <a:solidFill>
                  <a:schemeClr val="tx1"/>
                </a:solidFill>
              </a:rPr>
              <a:t>Scherpenzel ve Saris (1995):  </a:t>
            </a:r>
            <a:r>
              <a:rPr lang="tr-TR" altLang="tr-TR" sz="2400" smtClean="0"/>
              <a:t>Yuvarlama hatası açısından, nispeten çok seçeneğe sahip ölçeklerin az seçeneğe sahip olanlardan daha güvenilirdir, 11 idealdir.</a:t>
            </a:r>
          </a:p>
          <a:p>
            <a:pPr>
              <a:lnSpc>
                <a:spcPct val="80000"/>
              </a:lnSpc>
            </a:pPr>
            <a:r>
              <a:rPr lang="tr-TR" altLang="tr-TR" sz="2400" smtClean="0">
                <a:solidFill>
                  <a:schemeClr val="tx1"/>
                </a:solidFill>
              </a:rPr>
              <a:t>Preston ve Colman (2000): </a:t>
            </a:r>
            <a:r>
              <a:rPr lang="tr-TR" altLang="tr-TR" sz="2400" smtClean="0"/>
              <a:t>2, 3, 4, 5, 6, 7, 8, 9, 10 ve 101 CA.</a:t>
            </a:r>
          </a:p>
          <a:p>
            <a:pPr lvl="1">
              <a:lnSpc>
                <a:spcPct val="80000"/>
              </a:lnSpc>
            </a:pPr>
            <a:r>
              <a:rPr lang="tr-TR" altLang="tr-TR" sz="1800" smtClean="0"/>
              <a:t>2, 3 ve 4 cevap kategorisine sahip ölçeklerin en hızlı cevap alınanlar,</a:t>
            </a:r>
          </a:p>
          <a:p>
            <a:pPr lvl="1">
              <a:lnSpc>
                <a:spcPct val="80000"/>
              </a:lnSpc>
            </a:pPr>
            <a:r>
              <a:rPr lang="tr-TR" altLang="tr-TR" sz="1800" smtClean="0"/>
              <a:t>5, 7 ve 10 cevap alternatifli ölçeklerin kullanımını kolay,</a:t>
            </a:r>
          </a:p>
          <a:p>
            <a:pPr lvl="1">
              <a:lnSpc>
                <a:spcPct val="80000"/>
              </a:lnSpc>
            </a:pPr>
            <a:r>
              <a:rPr lang="tr-TR" altLang="tr-TR" sz="1800" smtClean="0"/>
              <a:t>10, 11 ve 101 CA ölçeklerin cevaplayıcıların duygularını daha rahat yansıtır,</a:t>
            </a:r>
          </a:p>
          <a:p>
            <a:pPr lvl="1">
              <a:lnSpc>
                <a:spcPct val="80000"/>
              </a:lnSpc>
            </a:pPr>
            <a:r>
              <a:rPr lang="tr-TR" altLang="tr-TR" sz="1800" smtClean="0"/>
              <a:t>7-10 aralığındaki cevap alternatiflerinde güvenirlilik yüksek.</a:t>
            </a:r>
          </a:p>
        </p:txBody>
      </p:sp>
    </p:spTree>
  </p:cSld>
  <p:clrMapOvr>
    <a:masterClrMapping/>
  </p:clrMapOvr>
  <p:transition spd="med">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defRPr/>
            </a:pPr>
            <a:r>
              <a:rPr lang="tr-TR" sz="3600" dirty="0" smtClean="0"/>
              <a:t>Cevap Alternatifi </a:t>
            </a:r>
            <a:r>
              <a:rPr lang="en-US" sz="3600" dirty="0" err="1" smtClean="0"/>
              <a:t>Sayısı</a:t>
            </a:r>
            <a:endParaRPr lang="tr-TR" sz="3600" dirty="0"/>
          </a:p>
        </p:txBody>
      </p:sp>
      <p:sp>
        <p:nvSpPr>
          <p:cNvPr id="3" name="2 İçerik Yer Tutucusu"/>
          <p:cNvSpPr>
            <a:spLocks noGrp="1"/>
          </p:cNvSpPr>
          <p:nvPr>
            <p:ph idx="1"/>
          </p:nvPr>
        </p:nvSpPr>
        <p:spPr>
          <a:xfrm>
            <a:off x="2362200" y="1524000"/>
            <a:ext cx="6400800" cy="4572000"/>
          </a:xfrm>
        </p:spPr>
        <p:txBody>
          <a:bodyPr>
            <a:normAutofit fontScale="92500" lnSpcReduction="20000"/>
          </a:bodyPr>
          <a:lstStyle/>
          <a:p>
            <a:pPr algn="just">
              <a:defRPr/>
            </a:pPr>
            <a:r>
              <a:rPr lang="tr-TR" sz="2600" dirty="0" smtClean="0"/>
              <a:t>Cevap alternatifi sayısı aşağıdaki iki teoriyle ilişkilendirilebilir (</a:t>
            </a:r>
            <a:r>
              <a:rPr lang="tr-TR" sz="2600" dirty="0" err="1" smtClean="0"/>
              <a:t>Alwin</a:t>
            </a:r>
            <a:r>
              <a:rPr lang="tr-TR" sz="2600" dirty="0" smtClean="0"/>
              <a:t>, 1997; </a:t>
            </a:r>
            <a:r>
              <a:rPr lang="tr-TR" sz="2600" dirty="0" err="1" smtClean="0"/>
              <a:t>Alwin</a:t>
            </a:r>
            <a:r>
              <a:rPr lang="tr-TR" sz="2600" dirty="0" smtClean="0"/>
              <a:t>, 1991; Doğan vd., 2014):</a:t>
            </a:r>
            <a:endParaRPr lang="tr-TR" sz="2600" b="1" dirty="0" smtClean="0"/>
          </a:p>
          <a:p>
            <a:pPr algn="just">
              <a:defRPr/>
            </a:pPr>
            <a:endParaRPr lang="tr-TR" sz="2600" b="1" dirty="0" smtClean="0"/>
          </a:p>
          <a:p>
            <a:pPr algn="just">
              <a:defRPr/>
            </a:pPr>
            <a:r>
              <a:rPr lang="en-US" sz="2600" b="1" dirty="0" err="1" smtClean="0"/>
              <a:t>Bilgi</a:t>
            </a:r>
            <a:r>
              <a:rPr lang="en-US" sz="2600" b="1" dirty="0" smtClean="0"/>
              <a:t> </a:t>
            </a:r>
            <a:r>
              <a:rPr lang="en-US" sz="2600" b="1" dirty="0" err="1" smtClean="0"/>
              <a:t>Teorisi</a:t>
            </a:r>
            <a:r>
              <a:rPr lang="tr-TR" sz="2600" b="1" dirty="0" smtClean="0"/>
              <a:t>; </a:t>
            </a:r>
            <a:r>
              <a:rPr lang="tr-TR" sz="2600" dirty="0" smtClean="0"/>
              <a:t>ölçekteki nokta sayısı arttıkça araştırılan olguya ilişkin elde edilecek bilgi düzeyi de artacaktır.</a:t>
            </a:r>
          </a:p>
          <a:p>
            <a:pPr algn="just">
              <a:defRPr/>
            </a:pPr>
            <a:endParaRPr lang="tr-TR" sz="2600" b="1" dirty="0" smtClean="0"/>
          </a:p>
          <a:p>
            <a:pPr algn="just">
              <a:defRPr/>
            </a:pPr>
            <a:r>
              <a:rPr lang="en-US" sz="2600" b="1" dirty="0" err="1" smtClean="0"/>
              <a:t>Motivasyon</a:t>
            </a:r>
            <a:r>
              <a:rPr lang="en-US" sz="2600" b="1" dirty="0" smtClean="0"/>
              <a:t> </a:t>
            </a:r>
            <a:r>
              <a:rPr lang="en-US" sz="2600" b="1" dirty="0" err="1" smtClean="0"/>
              <a:t>Teorisi</a:t>
            </a:r>
            <a:r>
              <a:rPr lang="tr-TR" sz="2600" b="1" dirty="0" smtClean="0"/>
              <a:t>; </a:t>
            </a:r>
            <a:r>
              <a:rPr lang="tr-TR" sz="2600" dirty="0" smtClean="0"/>
              <a:t>nokta sayısı arttıkça cevaplayıcıların seçenekleri ayırt etme ve kendilerini tam olarak yansıtan cevap alternatifini işaretlemeleri konusunda motivasyonları azalacaktır </a:t>
            </a:r>
            <a:endParaRPr lang="tr-TR" sz="2600" b="1" dirty="0" smtClean="0"/>
          </a:p>
          <a:p>
            <a:pPr>
              <a:defRPr/>
            </a:pPr>
            <a:endParaRPr lang="tr-TR" dirty="0"/>
          </a:p>
        </p:txBody>
      </p:sp>
    </p:spTree>
  </p:cSld>
  <p:clrMapOvr>
    <a:masterClrMapping/>
  </p:clrMapOvr>
  <p:transition spd="med">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Resim 5"/>
          <p:cNvPicPr>
            <a:picLocks noChangeAspect="1" noChangeArrowheads="1"/>
          </p:cNvPicPr>
          <p:nvPr/>
        </p:nvPicPr>
        <p:blipFill>
          <a:blip r:embed="rId2">
            <a:extLst>
              <a:ext uri="{28A0092B-C50C-407E-A947-70E740481C1C}">
                <a14:useLocalDpi xmlns:a14="http://schemas.microsoft.com/office/drawing/2010/main" val="0"/>
              </a:ext>
            </a:extLst>
          </a:blip>
          <a:srcRect l="35490" t="15926" r="35329" b="12006"/>
          <a:stretch>
            <a:fillRect/>
          </a:stretch>
        </p:blipFill>
        <p:spPr bwMode="auto">
          <a:xfrm>
            <a:off x="2509838" y="1443038"/>
            <a:ext cx="3473450"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Unvan 1"/>
          <p:cNvSpPr>
            <a:spLocks noGrp="1"/>
          </p:cNvSpPr>
          <p:nvPr>
            <p:ph type="title"/>
          </p:nvPr>
        </p:nvSpPr>
        <p:spPr>
          <a:xfrm>
            <a:off x="228600" y="152400"/>
            <a:ext cx="8686800" cy="1143000"/>
          </a:xfrm>
        </p:spPr>
        <p:txBody>
          <a:bodyPr/>
          <a:lstStyle/>
          <a:p>
            <a:pPr>
              <a:defRPr/>
            </a:pPr>
            <a:r>
              <a:rPr lang="tr-TR" altLang="tr-TR" dirty="0" smtClean="0"/>
              <a:t>İdeal cevap alternatif sayısı kaç olmalıdır?</a:t>
            </a:r>
          </a:p>
        </p:txBody>
      </p:sp>
      <p:pic>
        <p:nvPicPr>
          <p:cNvPr id="24580" name="Resim 4"/>
          <p:cNvPicPr>
            <a:picLocks noChangeAspect="1" noChangeArrowheads="1"/>
          </p:cNvPicPr>
          <p:nvPr/>
        </p:nvPicPr>
        <p:blipFill>
          <a:blip r:embed="rId3">
            <a:extLst>
              <a:ext uri="{28A0092B-C50C-407E-A947-70E740481C1C}">
                <a14:useLocalDpi xmlns:a14="http://schemas.microsoft.com/office/drawing/2010/main" val="0"/>
              </a:ext>
            </a:extLst>
          </a:blip>
          <a:srcRect l="35490" t="15016" r="35156" b="11562"/>
          <a:stretch>
            <a:fillRect/>
          </a:stretch>
        </p:blipFill>
        <p:spPr bwMode="auto">
          <a:xfrm rot="-1389245">
            <a:off x="-407988" y="1169988"/>
            <a:ext cx="3429001"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Resim 6"/>
          <p:cNvPicPr>
            <a:picLocks noChangeAspect="1" noChangeArrowheads="1"/>
          </p:cNvPicPr>
          <p:nvPr/>
        </p:nvPicPr>
        <p:blipFill>
          <a:blip r:embed="rId4">
            <a:extLst>
              <a:ext uri="{28A0092B-C50C-407E-A947-70E740481C1C}">
                <a14:useLocalDpi xmlns:a14="http://schemas.microsoft.com/office/drawing/2010/main" val="0"/>
              </a:ext>
            </a:extLst>
          </a:blip>
          <a:srcRect l="35661" t="15169" r="35580" b="12619"/>
          <a:stretch>
            <a:fillRect/>
          </a:stretch>
        </p:blipFill>
        <p:spPr bwMode="auto">
          <a:xfrm rot="657120">
            <a:off x="6427788" y="963613"/>
            <a:ext cx="334645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Resim 7"/>
          <p:cNvPicPr>
            <a:picLocks noChangeAspect="1" noChangeArrowheads="1"/>
          </p:cNvPicPr>
          <p:nvPr/>
        </p:nvPicPr>
        <p:blipFill>
          <a:blip r:embed="rId5">
            <a:extLst>
              <a:ext uri="{28A0092B-C50C-407E-A947-70E740481C1C}">
                <a14:useLocalDpi xmlns:a14="http://schemas.microsoft.com/office/drawing/2010/main" val="0"/>
              </a:ext>
            </a:extLst>
          </a:blip>
          <a:srcRect l="35918" t="15169" r="35326" b="12164"/>
          <a:stretch>
            <a:fillRect/>
          </a:stretch>
        </p:blipFill>
        <p:spPr bwMode="auto">
          <a:xfrm rot="-892167">
            <a:off x="4510088" y="2865438"/>
            <a:ext cx="3355975"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Resim 8"/>
          <p:cNvPicPr>
            <a:picLocks noChangeAspect="1" noChangeArrowheads="1"/>
          </p:cNvPicPr>
          <p:nvPr/>
        </p:nvPicPr>
        <p:blipFill>
          <a:blip r:embed="rId6">
            <a:extLst>
              <a:ext uri="{28A0092B-C50C-407E-A947-70E740481C1C}">
                <a14:useLocalDpi xmlns:a14="http://schemas.microsoft.com/office/drawing/2010/main" val="0"/>
              </a:ext>
            </a:extLst>
          </a:blip>
          <a:srcRect l="19708" t="16380" r="20480" b="11264"/>
          <a:stretch>
            <a:fillRect/>
          </a:stretch>
        </p:blipFill>
        <p:spPr bwMode="auto">
          <a:xfrm>
            <a:off x="0" y="4619625"/>
            <a:ext cx="4849813"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5800" y="152400"/>
            <a:ext cx="7772400" cy="1143000"/>
          </a:xfrm>
        </p:spPr>
        <p:txBody>
          <a:bodyPr/>
          <a:lstStyle/>
          <a:p>
            <a:pPr>
              <a:defRPr/>
            </a:pPr>
            <a:r>
              <a:rPr lang="tr-TR" altLang="tr-TR" dirty="0"/>
              <a:t>Doğan </a:t>
            </a:r>
            <a:r>
              <a:rPr lang="tr-TR" altLang="tr-TR" dirty="0" err="1" smtClean="0"/>
              <a:t>Cüceloğlu</a:t>
            </a:r>
            <a:endParaRPr lang="tr-TR" dirty="0"/>
          </a:p>
        </p:txBody>
      </p:sp>
      <p:pic>
        <p:nvPicPr>
          <p:cNvPr id="5" name="dcuceloglu">
            <a:hlinkClick r:id="" action="ppaction://media"/>
          </p:cNvPr>
          <p:cNvPicPr>
            <a:picLocks noRot="1" noChangeAspect="1"/>
          </p:cNvPicPr>
          <p:nvPr>
            <a:videoFile r:link="rId1"/>
          </p:nvPr>
        </p:nvPicPr>
        <p:blipFill>
          <a:blip r:embed="rId3"/>
          <a:stretch>
            <a:fillRect/>
          </a:stretch>
        </p:blipFill>
        <p:spPr>
          <a:xfrm>
            <a:off x="2286000" y="1066800"/>
            <a:ext cx="5274860" cy="5124450"/>
          </a:xfrm>
          <a:prstGeom prst="rect">
            <a:avLst/>
          </a:prstGeom>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76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57200" y="2590800"/>
            <a:ext cx="8610600" cy="29718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p>
        </p:txBody>
      </p:sp>
      <p:sp>
        <p:nvSpPr>
          <p:cNvPr id="2" name="Unvan 1"/>
          <p:cNvSpPr>
            <a:spLocks noGrp="1"/>
          </p:cNvSpPr>
          <p:nvPr>
            <p:ph type="title"/>
          </p:nvPr>
        </p:nvSpPr>
        <p:spPr/>
        <p:txBody>
          <a:bodyPr/>
          <a:lstStyle/>
          <a:p>
            <a:pPr>
              <a:defRPr/>
            </a:pPr>
            <a:r>
              <a:rPr lang="tr-TR" dirty="0" smtClean="0"/>
              <a:t>Bulgular güvenirlik</a:t>
            </a:r>
            <a:endParaRPr lang="tr-TR" dirty="0"/>
          </a:p>
        </p:txBody>
      </p:sp>
      <p:graphicFrame>
        <p:nvGraphicFramePr>
          <p:cNvPr id="3" name="Tablo 2"/>
          <p:cNvGraphicFramePr>
            <a:graphicFrameLocks noGrp="1"/>
          </p:cNvGraphicFramePr>
          <p:nvPr/>
        </p:nvGraphicFramePr>
        <p:xfrm>
          <a:off x="533400" y="2754313"/>
          <a:ext cx="8305798" cy="2697162"/>
        </p:xfrm>
        <a:graphic>
          <a:graphicData uri="http://schemas.openxmlformats.org/drawingml/2006/table">
            <a:tbl>
              <a:tblPr firstRow="1" bandRow="1">
                <a:tableStyleId>{9D7B26C5-4107-4FEC-AEDC-1716B250A1EF}</a:tableStyleId>
              </a:tblPr>
              <a:tblGrid>
                <a:gridCol w="2010128"/>
                <a:gridCol w="1005954"/>
                <a:gridCol w="1005954"/>
                <a:gridCol w="1005954"/>
                <a:gridCol w="1005954"/>
                <a:gridCol w="1135927"/>
                <a:gridCol w="1135927"/>
              </a:tblGrid>
              <a:tr h="454745">
                <a:tc rowSpan="2">
                  <a:txBody>
                    <a:bodyPr/>
                    <a:lstStyle/>
                    <a:p>
                      <a:pPr>
                        <a:lnSpc>
                          <a:spcPct val="107000"/>
                        </a:lnSpc>
                      </a:pPr>
                      <a:endParaRPr lang="tr-TR" sz="1600" b="1" dirty="0">
                        <a:effectLst/>
                        <a:latin typeface="+mj-lt"/>
                      </a:endParaRPr>
                    </a:p>
                  </a:txBody>
                  <a:tcPr marT="45729" marB="45729" anchor="ctr"/>
                </a:tc>
                <a:tc>
                  <a:txBody>
                    <a:bodyPr/>
                    <a:lstStyle/>
                    <a:p>
                      <a:pPr algn="ctr">
                        <a:lnSpc>
                          <a:spcPct val="107000"/>
                        </a:lnSpc>
                        <a:spcAft>
                          <a:spcPts val="800"/>
                        </a:spcAft>
                      </a:pPr>
                      <a:r>
                        <a:rPr lang="tr-TR" sz="1600">
                          <a:effectLst/>
                        </a:rPr>
                        <a:t>1-4</a:t>
                      </a:r>
                      <a:endParaRPr lang="tr-TR" sz="160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gn="ctr">
                        <a:lnSpc>
                          <a:spcPct val="107000"/>
                        </a:lnSpc>
                        <a:spcAft>
                          <a:spcPts val="800"/>
                        </a:spcAft>
                      </a:pPr>
                      <a:r>
                        <a:rPr lang="tr-TR" sz="1600">
                          <a:effectLst/>
                        </a:rPr>
                        <a:t>1-5</a:t>
                      </a:r>
                      <a:endParaRPr lang="tr-TR" sz="160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gn="ctr">
                        <a:lnSpc>
                          <a:spcPct val="107000"/>
                        </a:lnSpc>
                        <a:spcAft>
                          <a:spcPts val="800"/>
                        </a:spcAft>
                      </a:pPr>
                      <a:r>
                        <a:rPr lang="tr-TR" sz="1600">
                          <a:effectLst/>
                        </a:rPr>
                        <a:t>1-6</a:t>
                      </a:r>
                      <a:endParaRPr lang="tr-TR" sz="160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gn="ctr">
                        <a:lnSpc>
                          <a:spcPct val="107000"/>
                        </a:lnSpc>
                        <a:spcAft>
                          <a:spcPts val="800"/>
                        </a:spcAft>
                      </a:pPr>
                      <a:r>
                        <a:rPr lang="tr-TR" sz="1600">
                          <a:effectLst/>
                        </a:rPr>
                        <a:t>1-7</a:t>
                      </a:r>
                      <a:endParaRPr lang="tr-TR" sz="160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gn="ctr">
                        <a:lnSpc>
                          <a:spcPct val="107000"/>
                        </a:lnSpc>
                        <a:spcAft>
                          <a:spcPts val="800"/>
                        </a:spcAft>
                      </a:pPr>
                      <a:r>
                        <a:rPr lang="tr-TR" sz="1600">
                          <a:effectLst/>
                        </a:rPr>
                        <a:t>1-10</a:t>
                      </a:r>
                      <a:endParaRPr lang="tr-TR" sz="160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Sürekli </a:t>
                      </a:r>
                      <a:endParaRPr lang="tr-TR" sz="1600">
                        <a:effectLst/>
                        <a:latin typeface="+mj-lt"/>
                        <a:ea typeface="Calibri" panose="020F0502020204030204" pitchFamily="34" charset="0"/>
                        <a:cs typeface="Times New Roman" panose="02020603050405020304" pitchFamily="18" charset="0"/>
                      </a:endParaRPr>
                    </a:p>
                  </a:txBody>
                  <a:tcPr marT="45729" marB="45729" anchor="ctr"/>
                </a:tc>
              </a:tr>
              <a:tr h="352428">
                <a:tc vMerge="1">
                  <a:txBody>
                    <a:bodyPr/>
                    <a:lstStyle/>
                    <a:p>
                      <a:endParaRPr lang="tr-TR"/>
                    </a:p>
                  </a:txBody>
                  <a:tcPr/>
                </a:tc>
                <a:tc gridSpan="6">
                  <a:txBody>
                    <a:bodyPr/>
                    <a:lstStyle/>
                    <a:p>
                      <a:pPr algn="ctr">
                        <a:lnSpc>
                          <a:spcPct val="107000"/>
                        </a:lnSpc>
                        <a:spcAft>
                          <a:spcPts val="800"/>
                        </a:spcAft>
                      </a:pPr>
                      <a:r>
                        <a:rPr lang="tr-TR" sz="1600" dirty="0">
                          <a:effectLst/>
                        </a:rPr>
                        <a:t>1-7 dönüşüm</a:t>
                      </a:r>
                      <a:endParaRPr lang="tr-TR" sz="1600" dirty="0">
                        <a:effectLst/>
                        <a:latin typeface="+mj-lt"/>
                        <a:ea typeface="Calibri" panose="020F0502020204030204" pitchFamily="34" charset="0"/>
                        <a:cs typeface="Times New Roman" panose="02020603050405020304" pitchFamily="18" charset="0"/>
                      </a:endParaRPr>
                    </a:p>
                  </a:txBody>
                  <a:tcPr marT="45729" marB="45729" anchor="ctr">
                    <a:lnB w="12700" cap="flat" cmpd="sng" algn="ctr">
                      <a:solidFill>
                        <a:schemeClr val="tx1"/>
                      </a:solidFill>
                      <a:prstDash val="solid"/>
                      <a:round/>
                      <a:headEnd type="none" w="med" len="med"/>
                      <a:tailEnd type="none" w="med" len="med"/>
                    </a:lnB>
                    <a:solidFill>
                      <a:srgbClr val="FFFFFF">
                        <a:alpha val="20000"/>
                      </a:srgb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63637">
                <a:tc>
                  <a:txBody>
                    <a:bodyPr/>
                    <a:lstStyle/>
                    <a:p>
                      <a:pPr>
                        <a:lnSpc>
                          <a:spcPct val="107000"/>
                        </a:lnSpc>
                        <a:spcAft>
                          <a:spcPts val="800"/>
                        </a:spcAft>
                      </a:pPr>
                      <a:r>
                        <a:rPr lang="tr-TR" sz="1600" b="1">
                          <a:effectLst/>
                        </a:rPr>
                        <a:t>Cronbach’s Alpha</a:t>
                      </a:r>
                      <a:endParaRPr lang="tr-TR" sz="1600" b="1">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,833</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c>
                  <a:txBody>
                    <a:bodyPr/>
                    <a:lstStyle/>
                    <a:p>
                      <a:pPr>
                        <a:lnSpc>
                          <a:spcPct val="107000"/>
                        </a:lnSpc>
                        <a:spcAft>
                          <a:spcPts val="800"/>
                        </a:spcAft>
                      </a:pPr>
                      <a:r>
                        <a:rPr lang="tr-TR" sz="1600">
                          <a:effectLst/>
                        </a:rPr>
                        <a:t>,841</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c>
                  <a:txBody>
                    <a:bodyPr/>
                    <a:lstStyle/>
                    <a:p>
                      <a:pPr>
                        <a:lnSpc>
                          <a:spcPct val="107000"/>
                        </a:lnSpc>
                        <a:spcAft>
                          <a:spcPts val="800"/>
                        </a:spcAft>
                      </a:pPr>
                      <a:r>
                        <a:rPr lang="tr-TR" sz="1600">
                          <a:effectLst/>
                        </a:rPr>
                        <a:t>,872</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c>
                  <a:txBody>
                    <a:bodyPr/>
                    <a:lstStyle/>
                    <a:p>
                      <a:pPr>
                        <a:lnSpc>
                          <a:spcPct val="107000"/>
                        </a:lnSpc>
                        <a:spcAft>
                          <a:spcPts val="800"/>
                        </a:spcAft>
                      </a:pPr>
                      <a:r>
                        <a:rPr lang="tr-TR" sz="1600">
                          <a:effectLst/>
                        </a:rPr>
                        <a:t>,867</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c>
                  <a:txBody>
                    <a:bodyPr/>
                    <a:lstStyle/>
                    <a:p>
                      <a:pPr>
                        <a:lnSpc>
                          <a:spcPct val="107000"/>
                        </a:lnSpc>
                        <a:spcAft>
                          <a:spcPts val="800"/>
                        </a:spcAft>
                      </a:pPr>
                      <a:r>
                        <a:rPr lang="tr-TR" sz="1600">
                          <a:effectLst/>
                        </a:rPr>
                        <a:t>,859</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c>
                  <a:txBody>
                    <a:bodyPr/>
                    <a:lstStyle/>
                    <a:p>
                      <a:pPr>
                        <a:lnSpc>
                          <a:spcPct val="107000"/>
                        </a:lnSpc>
                        <a:spcAft>
                          <a:spcPts val="800"/>
                        </a:spcAft>
                      </a:pPr>
                      <a:r>
                        <a:rPr lang="tr-TR" sz="1600">
                          <a:effectLst/>
                        </a:rPr>
                        <a:t>,877</a:t>
                      </a:r>
                      <a:endParaRPr lang="tr-TR" sz="1600">
                        <a:effectLst/>
                        <a:latin typeface="+mj-lt"/>
                        <a:ea typeface="Calibri" panose="020F0502020204030204" pitchFamily="34" charset="0"/>
                        <a:cs typeface="Times New Roman" panose="02020603050405020304" pitchFamily="18" charset="0"/>
                      </a:endParaRPr>
                    </a:p>
                  </a:txBody>
                  <a:tcPr marT="45729" marB="45729" anchor="ctr">
                    <a:lnT w="12700" cap="flat" cmpd="sng" algn="ctr">
                      <a:solidFill>
                        <a:schemeClr val="tx1"/>
                      </a:solidFill>
                      <a:prstDash val="solid"/>
                      <a:round/>
                      <a:headEnd type="none" w="med" len="med"/>
                      <a:tailEnd type="none" w="med" len="med"/>
                    </a:lnT>
                  </a:tcPr>
                </a:tc>
              </a:tr>
              <a:tr h="352428">
                <a:tc>
                  <a:txBody>
                    <a:bodyPr/>
                    <a:lstStyle/>
                    <a:p>
                      <a:pPr>
                        <a:lnSpc>
                          <a:spcPct val="107000"/>
                        </a:lnSpc>
                        <a:spcAft>
                          <a:spcPts val="800"/>
                        </a:spcAft>
                      </a:pPr>
                      <a:r>
                        <a:rPr lang="tr-TR" sz="1600" b="1">
                          <a:effectLst/>
                        </a:rPr>
                        <a:t>Varyans (Ölçek Ort)</a:t>
                      </a:r>
                      <a:endParaRPr lang="tr-TR" sz="1600" b="1">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1,929619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1,509769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1,754931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1,653162</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1,7461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1,937021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r>
              <a:tr h="352428">
                <a:tc>
                  <a:txBody>
                    <a:bodyPr/>
                    <a:lstStyle/>
                    <a:p>
                      <a:pPr>
                        <a:lnSpc>
                          <a:spcPct val="107000"/>
                        </a:lnSpc>
                        <a:spcAft>
                          <a:spcPts val="800"/>
                        </a:spcAft>
                      </a:pPr>
                      <a:r>
                        <a:rPr lang="tr-TR" sz="1600" b="1">
                          <a:effectLst/>
                        </a:rPr>
                        <a:t>Varyans (m4)</a:t>
                      </a:r>
                      <a:endParaRPr lang="tr-TR" sz="1600" b="1">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4,210265</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3,233471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3,714764</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3,24781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3,586368</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3,945599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r>
              <a:tr h="360748">
                <a:tc>
                  <a:txBody>
                    <a:bodyPr/>
                    <a:lstStyle/>
                    <a:p>
                      <a:pPr>
                        <a:lnSpc>
                          <a:spcPct val="107000"/>
                        </a:lnSpc>
                        <a:spcAft>
                          <a:spcPts val="800"/>
                        </a:spcAft>
                      </a:pPr>
                      <a:r>
                        <a:rPr lang="tr-TR" sz="1600" b="1">
                          <a:effectLst/>
                        </a:rPr>
                        <a:t>Varyans (m12- Ters)</a:t>
                      </a:r>
                      <a:endParaRPr lang="tr-TR" sz="1600" b="1">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4.774886</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4.825374</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4.124504</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4.271792</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4.179268</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5.091939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r>
              <a:tr h="360748">
                <a:tc>
                  <a:txBody>
                    <a:bodyPr/>
                    <a:lstStyle/>
                    <a:p>
                      <a:pPr>
                        <a:lnSpc>
                          <a:spcPct val="107000"/>
                        </a:lnSpc>
                        <a:spcAft>
                          <a:spcPts val="800"/>
                        </a:spcAft>
                      </a:pPr>
                      <a:r>
                        <a:rPr lang="tr-TR" sz="1600" b="1" dirty="0" err="1">
                          <a:effectLst/>
                        </a:rPr>
                        <a:t>Varyans</a:t>
                      </a:r>
                      <a:r>
                        <a:rPr lang="tr-TR" sz="1600" b="1" dirty="0">
                          <a:effectLst/>
                        </a:rPr>
                        <a:t> (m15- Ters)</a:t>
                      </a:r>
                      <a:endParaRPr lang="tr-TR" sz="1600" b="1" dirty="0">
                        <a:effectLst/>
                        <a:latin typeface="+mj-lt"/>
                        <a:ea typeface="Calibri" panose="020F0502020204030204" pitchFamily="34" charset="0"/>
                        <a:cs typeface="Times New Roman" panose="02020603050405020304" pitchFamily="18" charset="0"/>
                      </a:endParaRPr>
                    </a:p>
                  </a:txBody>
                  <a:tcPr marT="45729" marB="45729" anchor="ctr"/>
                </a:tc>
                <a:tc>
                  <a:txBody>
                    <a:bodyPr/>
                    <a:lstStyle/>
                    <a:p>
                      <a:pPr>
                        <a:lnSpc>
                          <a:spcPct val="107000"/>
                        </a:lnSpc>
                        <a:spcAft>
                          <a:spcPts val="800"/>
                        </a:spcAft>
                      </a:pPr>
                      <a:r>
                        <a:rPr lang="tr-TR" sz="1600">
                          <a:effectLst/>
                        </a:rPr>
                        <a:t>5.694229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5.288853</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5.21627</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4.930361</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a:effectLst/>
                        </a:rPr>
                        <a:t>4.798439</a:t>
                      </a:r>
                      <a:endParaRPr lang="tr-TR" sz="1600">
                        <a:effectLst/>
                        <a:latin typeface="+mj-lt"/>
                        <a:ea typeface="Calibri" panose="020F0502020204030204" pitchFamily="34" charset="0"/>
                        <a:cs typeface="Times New Roman" panose="02020603050405020304" pitchFamily="18" charset="0"/>
                      </a:endParaRPr>
                    </a:p>
                  </a:txBody>
                  <a:tcPr marL="9525" marR="9525" marT="9527" marB="0" anchor="b"/>
                </a:tc>
                <a:tc>
                  <a:txBody>
                    <a:bodyPr/>
                    <a:lstStyle/>
                    <a:p>
                      <a:pPr>
                        <a:lnSpc>
                          <a:spcPct val="107000"/>
                        </a:lnSpc>
                        <a:spcAft>
                          <a:spcPts val="800"/>
                        </a:spcAft>
                      </a:pPr>
                      <a:r>
                        <a:rPr lang="tr-TR" sz="1600" dirty="0">
                          <a:effectLst/>
                        </a:rPr>
                        <a:t>5.779024</a:t>
                      </a:r>
                      <a:endParaRPr lang="tr-TR" sz="1600" dirty="0">
                        <a:effectLst/>
                        <a:latin typeface="+mj-lt"/>
                        <a:ea typeface="Calibri" panose="020F0502020204030204" pitchFamily="34" charset="0"/>
                        <a:cs typeface="Times New Roman" panose="02020603050405020304" pitchFamily="18" charset="0"/>
                      </a:endParaRPr>
                    </a:p>
                  </a:txBody>
                  <a:tcPr marL="9525" marR="9525" marT="9527" marB="0" anchor="b"/>
                </a:tc>
              </a:tr>
            </a:tbl>
          </a:graphicData>
        </a:graphic>
      </p:graphicFrame>
    </p:spTree>
  </p:cSld>
  <p:clrMapOvr>
    <a:masterClrMapping/>
  </p:clrMapOvr>
  <p:transition spd="med">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66800" y="152400"/>
            <a:ext cx="8077200" cy="1143000"/>
          </a:xfrm>
        </p:spPr>
        <p:txBody>
          <a:bodyPr/>
          <a:lstStyle/>
          <a:p>
            <a:pPr>
              <a:defRPr/>
            </a:pPr>
            <a:r>
              <a:rPr lang="tr-TR" smtClean="0"/>
              <a:t>3. Zorlanmamış Ölçek</a:t>
            </a:r>
            <a:br>
              <a:rPr lang="tr-TR" smtClean="0"/>
            </a:br>
            <a:r>
              <a:rPr lang="tr-TR" smtClean="0"/>
              <a:t>«Fikrim Yok» seçeneği olmalı mı?</a:t>
            </a:r>
          </a:p>
        </p:txBody>
      </p:sp>
      <p:sp>
        <p:nvSpPr>
          <p:cNvPr id="27651" name="Metin kutusu 1"/>
          <p:cNvSpPr txBox="1">
            <a:spLocks noChangeArrowheads="1"/>
          </p:cNvSpPr>
          <p:nvPr/>
        </p:nvSpPr>
        <p:spPr bwMode="auto">
          <a:xfrm>
            <a:off x="3919538" y="3013075"/>
            <a:ext cx="40306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tabLst>
                <a:tab pos="541338" algn="l"/>
                <a:tab pos="1073150" algn="l"/>
                <a:tab pos="1614488" algn="l"/>
                <a:tab pos="2155825" algn="l"/>
                <a:tab pos="2686050" algn="l"/>
              </a:tabLst>
              <a:defRPr sz="3600">
                <a:solidFill>
                  <a:srgbClr val="000066"/>
                </a:solidFill>
                <a:latin typeface="Times New Roman" panose="02020603050405020304" pitchFamily="18" charset="0"/>
              </a:defRPr>
            </a:lvl1pPr>
            <a:lvl2pPr marL="742950" indent="-285750">
              <a:spcBef>
                <a:spcPct val="20000"/>
              </a:spcBef>
              <a:buChar char="–"/>
              <a:tabLst>
                <a:tab pos="541338" algn="l"/>
                <a:tab pos="1073150" algn="l"/>
                <a:tab pos="1614488" algn="l"/>
                <a:tab pos="2155825" algn="l"/>
                <a:tab pos="2686050" algn="l"/>
              </a:tabLst>
              <a:defRPr sz="3200">
                <a:solidFill>
                  <a:schemeClr val="tx1"/>
                </a:solidFill>
                <a:latin typeface="Times New Roman" panose="02020603050405020304" pitchFamily="18" charset="0"/>
              </a:defRPr>
            </a:lvl2pPr>
            <a:lvl3pPr marL="1143000" indent="-228600">
              <a:spcBef>
                <a:spcPct val="20000"/>
              </a:spcBef>
              <a:buChar char="•"/>
              <a:tabLst>
                <a:tab pos="541338" algn="l"/>
                <a:tab pos="1073150" algn="l"/>
                <a:tab pos="1614488" algn="l"/>
                <a:tab pos="2155825" algn="l"/>
                <a:tab pos="2686050" algn="l"/>
              </a:tabLst>
              <a:defRPr sz="2800">
                <a:solidFill>
                  <a:schemeClr val="tx1"/>
                </a:solidFill>
                <a:latin typeface="Times New Roman" panose="02020603050405020304" pitchFamily="18" charset="0"/>
              </a:defRPr>
            </a:lvl3pPr>
            <a:lvl4pPr marL="1600200" indent="-228600">
              <a:spcBef>
                <a:spcPct val="20000"/>
              </a:spcBef>
              <a:buChar char="–"/>
              <a:tabLst>
                <a:tab pos="541338" algn="l"/>
                <a:tab pos="1073150" algn="l"/>
                <a:tab pos="1614488" algn="l"/>
                <a:tab pos="2155825" algn="l"/>
                <a:tab pos="2686050" algn="l"/>
              </a:tabLst>
              <a:defRPr sz="2400">
                <a:solidFill>
                  <a:schemeClr val="tx1"/>
                </a:solidFill>
                <a:latin typeface="Times New Roman" panose="02020603050405020304" pitchFamily="18" charset="0"/>
              </a:defRPr>
            </a:lvl4pPr>
            <a:lvl5pPr marL="2057400" indent="-228600">
              <a:spcBef>
                <a:spcPct val="20000"/>
              </a:spcBef>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5			0</a:t>
            </a:r>
          </a:p>
        </p:txBody>
      </p:sp>
      <p:sp>
        <p:nvSpPr>
          <p:cNvPr id="5" name="Oval 4"/>
          <p:cNvSpPr/>
          <p:nvPr/>
        </p:nvSpPr>
        <p:spPr>
          <a:xfrm>
            <a:off x="7554913" y="2992438"/>
            <a:ext cx="533400" cy="533400"/>
          </a:xfrm>
          <a:prstGeom prst="ellipse">
            <a:avLst/>
          </a:prstGeom>
          <a:noFill/>
          <a:ln w="762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r-TR"/>
          </a:p>
        </p:txBody>
      </p:sp>
      <p:cxnSp>
        <p:nvCxnSpPr>
          <p:cNvPr id="6" name="Düz Ok Bağlayıcısı 5"/>
          <p:cNvCxnSpPr/>
          <p:nvPr/>
        </p:nvCxnSpPr>
        <p:spPr>
          <a:xfrm>
            <a:off x="5168900" y="2635250"/>
            <a:ext cx="0" cy="322263"/>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7" name="Metin kutusu 6"/>
          <p:cNvSpPr txBox="1"/>
          <p:nvPr/>
        </p:nvSpPr>
        <p:spPr>
          <a:xfrm>
            <a:off x="3598863" y="2297113"/>
            <a:ext cx="3140075" cy="338137"/>
          </a:xfrm>
          <a:prstGeom prst="rect">
            <a:avLst/>
          </a:prstGeom>
          <a:noFill/>
        </p:spPr>
        <p:txBody>
          <a:bodyPr>
            <a:spAutoFit/>
          </a:bodyPr>
          <a:lstStyle/>
          <a:p>
            <a:pPr algn="ctr" eaLnBrk="1" hangingPunct="1">
              <a:defRPr/>
            </a:pPr>
            <a:r>
              <a:rPr lang="tr-TR" sz="1600" b="1" dirty="0">
                <a:solidFill>
                  <a:schemeClr val="accent2">
                    <a:lumMod val="50000"/>
                  </a:schemeClr>
                </a:solidFill>
              </a:rPr>
              <a:t>Tarafsızım</a:t>
            </a:r>
          </a:p>
        </p:txBody>
      </p:sp>
      <p:sp>
        <p:nvSpPr>
          <p:cNvPr id="8" name="Metin kutusu 7"/>
          <p:cNvSpPr txBox="1"/>
          <p:nvPr/>
        </p:nvSpPr>
        <p:spPr>
          <a:xfrm>
            <a:off x="7196138" y="2311400"/>
            <a:ext cx="1185862" cy="338138"/>
          </a:xfrm>
          <a:prstGeom prst="rect">
            <a:avLst/>
          </a:prstGeom>
          <a:noFill/>
        </p:spPr>
        <p:txBody>
          <a:bodyPr wrap="none">
            <a:spAutoFit/>
          </a:bodyPr>
          <a:lstStyle/>
          <a:p>
            <a:pPr eaLnBrk="1" hangingPunct="1">
              <a:defRPr/>
            </a:pPr>
            <a:r>
              <a:rPr lang="tr-TR" sz="1600" b="1" dirty="0">
                <a:solidFill>
                  <a:schemeClr val="accent2">
                    <a:lumMod val="50000"/>
                  </a:schemeClr>
                </a:solidFill>
              </a:rPr>
              <a:t>Fikrim Yok</a:t>
            </a:r>
          </a:p>
        </p:txBody>
      </p:sp>
      <p:cxnSp>
        <p:nvCxnSpPr>
          <p:cNvPr id="9" name="Düz Ok Bağlayıcısı 8"/>
          <p:cNvCxnSpPr/>
          <p:nvPr/>
        </p:nvCxnSpPr>
        <p:spPr>
          <a:xfrm>
            <a:off x="7788275" y="2576513"/>
            <a:ext cx="0" cy="32226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Düz Ok Bağlayıcısı 15"/>
          <p:cNvCxnSpPr/>
          <p:nvPr/>
        </p:nvCxnSpPr>
        <p:spPr>
          <a:xfrm>
            <a:off x="3767138" y="2820988"/>
            <a:ext cx="236537" cy="31273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7" name="Metin kutusu 16"/>
          <p:cNvSpPr txBox="1"/>
          <p:nvPr/>
        </p:nvSpPr>
        <p:spPr>
          <a:xfrm>
            <a:off x="2700338" y="2230438"/>
            <a:ext cx="1524000" cy="584200"/>
          </a:xfrm>
          <a:prstGeom prst="rect">
            <a:avLst/>
          </a:prstGeom>
          <a:noFill/>
        </p:spPr>
        <p:txBody>
          <a:bodyPr>
            <a:spAutoFit/>
          </a:bodyPr>
          <a:lstStyle/>
          <a:p>
            <a:pPr algn="ctr" eaLnBrk="1" hangingPunct="1">
              <a:defRPr/>
            </a:pPr>
            <a:r>
              <a:rPr lang="tr-TR" sz="1600" b="1" dirty="0">
                <a:solidFill>
                  <a:schemeClr val="accent2">
                    <a:lumMod val="50000"/>
                  </a:schemeClr>
                </a:solidFill>
              </a:rPr>
              <a:t>Hiç </a:t>
            </a:r>
          </a:p>
          <a:p>
            <a:pPr algn="ctr" eaLnBrk="1" hangingPunct="1">
              <a:defRPr/>
            </a:pPr>
            <a:r>
              <a:rPr lang="tr-TR" sz="1600" b="1" dirty="0">
                <a:solidFill>
                  <a:schemeClr val="accent2">
                    <a:lumMod val="50000"/>
                  </a:schemeClr>
                </a:solidFill>
              </a:rPr>
              <a:t>Katılmıyorum</a:t>
            </a:r>
          </a:p>
        </p:txBody>
      </p:sp>
      <p:sp>
        <p:nvSpPr>
          <p:cNvPr id="19" name="Metin kutusu 18"/>
          <p:cNvSpPr txBox="1"/>
          <p:nvPr/>
        </p:nvSpPr>
        <p:spPr>
          <a:xfrm>
            <a:off x="5767388" y="2230438"/>
            <a:ext cx="1524000" cy="584200"/>
          </a:xfrm>
          <a:prstGeom prst="rect">
            <a:avLst/>
          </a:prstGeom>
          <a:noFill/>
        </p:spPr>
        <p:txBody>
          <a:bodyPr>
            <a:spAutoFit/>
          </a:bodyPr>
          <a:lstStyle/>
          <a:p>
            <a:pPr algn="ctr" eaLnBrk="1" hangingPunct="1">
              <a:defRPr/>
            </a:pPr>
            <a:r>
              <a:rPr lang="tr-TR" sz="1600" b="1" dirty="0">
                <a:solidFill>
                  <a:schemeClr val="accent2">
                    <a:lumMod val="50000"/>
                  </a:schemeClr>
                </a:solidFill>
              </a:rPr>
              <a:t>Tamamen</a:t>
            </a:r>
          </a:p>
          <a:p>
            <a:pPr algn="ctr" eaLnBrk="1" hangingPunct="1">
              <a:defRPr/>
            </a:pPr>
            <a:r>
              <a:rPr lang="tr-TR" sz="1600" b="1" dirty="0">
                <a:solidFill>
                  <a:schemeClr val="accent2">
                    <a:lumMod val="50000"/>
                  </a:schemeClr>
                </a:solidFill>
              </a:rPr>
              <a:t>Katılıyorum</a:t>
            </a:r>
          </a:p>
        </p:txBody>
      </p:sp>
      <p:cxnSp>
        <p:nvCxnSpPr>
          <p:cNvPr id="20" name="Düz Ok Bağlayıcısı 19"/>
          <p:cNvCxnSpPr/>
          <p:nvPr/>
        </p:nvCxnSpPr>
        <p:spPr>
          <a:xfrm flipH="1">
            <a:off x="6272213" y="2809875"/>
            <a:ext cx="238125" cy="31432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7661" name="Metin kutusu 1"/>
          <p:cNvSpPr txBox="1">
            <a:spLocks noChangeArrowheads="1"/>
          </p:cNvSpPr>
          <p:nvPr/>
        </p:nvSpPr>
        <p:spPr bwMode="auto">
          <a:xfrm>
            <a:off x="4003675" y="5354638"/>
            <a:ext cx="3667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tabLst>
                <a:tab pos="541338" algn="l"/>
                <a:tab pos="1073150" algn="l"/>
                <a:tab pos="1614488" algn="l"/>
                <a:tab pos="2155825" algn="l"/>
                <a:tab pos="2686050" algn="l"/>
              </a:tabLst>
              <a:defRPr sz="3600">
                <a:solidFill>
                  <a:srgbClr val="000066"/>
                </a:solidFill>
                <a:latin typeface="Times New Roman" panose="02020603050405020304" pitchFamily="18" charset="0"/>
              </a:defRPr>
            </a:lvl1pPr>
            <a:lvl2pPr marL="742950" indent="-285750">
              <a:spcBef>
                <a:spcPct val="20000"/>
              </a:spcBef>
              <a:buChar char="–"/>
              <a:tabLst>
                <a:tab pos="541338" algn="l"/>
                <a:tab pos="1073150" algn="l"/>
                <a:tab pos="1614488" algn="l"/>
                <a:tab pos="2155825" algn="l"/>
                <a:tab pos="2686050" algn="l"/>
              </a:tabLst>
              <a:defRPr sz="3200">
                <a:solidFill>
                  <a:schemeClr val="tx1"/>
                </a:solidFill>
                <a:latin typeface="Times New Roman" panose="02020603050405020304" pitchFamily="18" charset="0"/>
              </a:defRPr>
            </a:lvl2pPr>
            <a:lvl3pPr marL="1143000" indent="-228600">
              <a:spcBef>
                <a:spcPct val="20000"/>
              </a:spcBef>
              <a:buChar char="•"/>
              <a:tabLst>
                <a:tab pos="541338" algn="l"/>
                <a:tab pos="1073150" algn="l"/>
                <a:tab pos="1614488" algn="l"/>
                <a:tab pos="2155825" algn="l"/>
                <a:tab pos="2686050" algn="l"/>
              </a:tabLst>
              <a:defRPr sz="2800">
                <a:solidFill>
                  <a:schemeClr val="tx1"/>
                </a:solidFill>
                <a:latin typeface="Times New Roman" panose="02020603050405020304" pitchFamily="18" charset="0"/>
              </a:defRPr>
            </a:lvl3pPr>
            <a:lvl4pPr marL="1600200" indent="-228600">
              <a:spcBef>
                <a:spcPct val="20000"/>
              </a:spcBef>
              <a:buChar char="–"/>
              <a:tabLst>
                <a:tab pos="541338" algn="l"/>
                <a:tab pos="1073150" algn="l"/>
                <a:tab pos="1614488" algn="l"/>
                <a:tab pos="2155825" algn="l"/>
                <a:tab pos="2686050" algn="l"/>
              </a:tabLst>
              <a:defRPr sz="2400">
                <a:solidFill>
                  <a:schemeClr val="tx1"/>
                </a:solidFill>
                <a:latin typeface="Times New Roman" panose="02020603050405020304" pitchFamily="18" charset="0"/>
              </a:defRPr>
            </a:lvl4pPr>
            <a:lvl5pPr marL="2057400" indent="-228600">
              <a:spcBef>
                <a:spcPct val="20000"/>
              </a:spcBef>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541338" algn="l"/>
                <a:tab pos="1073150" algn="l"/>
                <a:tab pos="1614488" algn="l"/>
                <a:tab pos="2155825" algn="l"/>
                <a:tab pos="2686050" algn="l"/>
              </a:tabLst>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0</a:t>
            </a:r>
          </a:p>
        </p:txBody>
      </p:sp>
      <p:sp>
        <p:nvSpPr>
          <p:cNvPr id="22" name="Oval 21"/>
          <p:cNvSpPr/>
          <p:nvPr/>
        </p:nvSpPr>
        <p:spPr>
          <a:xfrm>
            <a:off x="7250113" y="5334000"/>
            <a:ext cx="533400" cy="533400"/>
          </a:xfrm>
          <a:prstGeom prst="ellipse">
            <a:avLst/>
          </a:prstGeom>
          <a:noFill/>
          <a:ln w="762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r-TR"/>
          </a:p>
        </p:txBody>
      </p:sp>
      <p:sp>
        <p:nvSpPr>
          <p:cNvPr id="25" name="Metin kutusu 24"/>
          <p:cNvSpPr txBox="1"/>
          <p:nvPr/>
        </p:nvSpPr>
        <p:spPr>
          <a:xfrm>
            <a:off x="6891338" y="4652963"/>
            <a:ext cx="1185862" cy="338137"/>
          </a:xfrm>
          <a:prstGeom prst="rect">
            <a:avLst/>
          </a:prstGeom>
          <a:noFill/>
        </p:spPr>
        <p:txBody>
          <a:bodyPr wrap="none">
            <a:spAutoFit/>
          </a:bodyPr>
          <a:lstStyle/>
          <a:p>
            <a:pPr eaLnBrk="1" hangingPunct="1">
              <a:defRPr/>
            </a:pPr>
            <a:r>
              <a:rPr lang="tr-TR" sz="1600" b="1" dirty="0">
                <a:solidFill>
                  <a:schemeClr val="accent2">
                    <a:lumMod val="50000"/>
                  </a:schemeClr>
                </a:solidFill>
              </a:rPr>
              <a:t>Fikrim Yok</a:t>
            </a:r>
          </a:p>
        </p:txBody>
      </p:sp>
      <p:cxnSp>
        <p:nvCxnSpPr>
          <p:cNvPr id="26" name="Düz Ok Bağlayıcısı 25"/>
          <p:cNvCxnSpPr/>
          <p:nvPr/>
        </p:nvCxnSpPr>
        <p:spPr>
          <a:xfrm>
            <a:off x="7483475" y="4918075"/>
            <a:ext cx="0" cy="322263"/>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7" name="Düz Ok Bağlayıcısı 26"/>
          <p:cNvCxnSpPr/>
          <p:nvPr/>
        </p:nvCxnSpPr>
        <p:spPr>
          <a:xfrm>
            <a:off x="3851275" y="5162550"/>
            <a:ext cx="238125" cy="3127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8" name="Metin kutusu 27"/>
          <p:cNvSpPr txBox="1"/>
          <p:nvPr/>
        </p:nvSpPr>
        <p:spPr>
          <a:xfrm>
            <a:off x="2784475" y="4572000"/>
            <a:ext cx="1524000" cy="584200"/>
          </a:xfrm>
          <a:prstGeom prst="rect">
            <a:avLst/>
          </a:prstGeom>
          <a:noFill/>
        </p:spPr>
        <p:txBody>
          <a:bodyPr>
            <a:spAutoFit/>
          </a:bodyPr>
          <a:lstStyle/>
          <a:p>
            <a:pPr algn="ctr" eaLnBrk="1" hangingPunct="1">
              <a:defRPr/>
            </a:pPr>
            <a:r>
              <a:rPr lang="tr-TR" sz="1600" b="1" dirty="0">
                <a:solidFill>
                  <a:schemeClr val="accent2">
                    <a:lumMod val="50000"/>
                  </a:schemeClr>
                </a:solidFill>
              </a:rPr>
              <a:t>Hiç </a:t>
            </a:r>
          </a:p>
          <a:p>
            <a:pPr algn="ctr" eaLnBrk="1" hangingPunct="1">
              <a:defRPr/>
            </a:pPr>
            <a:r>
              <a:rPr lang="tr-TR" sz="1600" b="1" dirty="0">
                <a:solidFill>
                  <a:schemeClr val="accent2">
                    <a:lumMod val="50000"/>
                  </a:schemeClr>
                </a:solidFill>
              </a:rPr>
              <a:t>Katılmıyorum</a:t>
            </a:r>
          </a:p>
        </p:txBody>
      </p:sp>
      <p:sp>
        <p:nvSpPr>
          <p:cNvPr id="29" name="Metin kutusu 28"/>
          <p:cNvSpPr txBox="1"/>
          <p:nvPr/>
        </p:nvSpPr>
        <p:spPr>
          <a:xfrm>
            <a:off x="5214938" y="4541838"/>
            <a:ext cx="1524000" cy="584200"/>
          </a:xfrm>
          <a:prstGeom prst="rect">
            <a:avLst/>
          </a:prstGeom>
          <a:noFill/>
        </p:spPr>
        <p:txBody>
          <a:bodyPr>
            <a:spAutoFit/>
          </a:bodyPr>
          <a:lstStyle/>
          <a:p>
            <a:pPr algn="ctr" eaLnBrk="1" hangingPunct="1">
              <a:defRPr/>
            </a:pPr>
            <a:r>
              <a:rPr lang="tr-TR" sz="1600" b="1" dirty="0">
                <a:solidFill>
                  <a:schemeClr val="accent2">
                    <a:lumMod val="50000"/>
                  </a:schemeClr>
                </a:solidFill>
              </a:rPr>
              <a:t>Tamamen</a:t>
            </a:r>
          </a:p>
          <a:p>
            <a:pPr algn="ctr" eaLnBrk="1" hangingPunct="1">
              <a:defRPr/>
            </a:pPr>
            <a:r>
              <a:rPr lang="tr-TR" sz="1600" b="1" dirty="0">
                <a:solidFill>
                  <a:schemeClr val="accent2">
                    <a:lumMod val="50000"/>
                  </a:schemeClr>
                </a:solidFill>
              </a:rPr>
              <a:t>Katılıyorum</a:t>
            </a:r>
          </a:p>
        </p:txBody>
      </p:sp>
      <p:cxnSp>
        <p:nvCxnSpPr>
          <p:cNvPr id="30" name="Düz Ok Bağlayıcısı 29"/>
          <p:cNvCxnSpPr/>
          <p:nvPr/>
        </p:nvCxnSpPr>
        <p:spPr>
          <a:xfrm flipH="1">
            <a:off x="5824538" y="5116513"/>
            <a:ext cx="236537" cy="31432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med">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1676400" y="381000"/>
            <a:ext cx="7239000" cy="2057400"/>
          </a:xfrm>
        </p:spPr>
        <p:txBody>
          <a:bodyPr/>
          <a:lstStyle/>
          <a:p>
            <a:pPr algn="l"/>
            <a:r>
              <a:rPr lang="tr-TR" altLang="tr-TR" sz="4000" b="1" smtClean="0">
                <a:effectLst/>
              </a:rPr>
              <a:t>Orta nokta bitaraf cevaptır. </a:t>
            </a:r>
            <a:endParaRPr lang="tr-TR" altLang="tr-TR" sz="4000" smtClean="0">
              <a:effectLst/>
            </a:endParaRPr>
          </a:p>
        </p:txBody>
      </p:sp>
      <p:sp>
        <p:nvSpPr>
          <p:cNvPr id="28675" name="Metin kutusu 1"/>
          <p:cNvSpPr txBox="1">
            <a:spLocks noChangeArrowheads="1"/>
          </p:cNvSpPr>
          <p:nvPr/>
        </p:nvSpPr>
        <p:spPr bwMode="auto">
          <a:xfrm>
            <a:off x="2895600" y="4195763"/>
            <a:ext cx="4032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5</a:t>
            </a:r>
          </a:p>
        </p:txBody>
      </p:sp>
      <p:sp>
        <p:nvSpPr>
          <p:cNvPr id="3" name="Oval 2"/>
          <p:cNvSpPr/>
          <p:nvPr/>
        </p:nvSpPr>
        <p:spPr>
          <a:xfrm>
            <a:off x="4648200" y="4175125"/>
            <a:ext cx="533400" cy="533400"/>
          </a:xfrm>
          <a:prstGeom prst="ellipse">
            <a:avLst/>
          </a:prstGeom>
          <a:noFill/>
          <a:ln w="762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r-TR"/>
          </a:p>
        </p:txBody>
      </p:sp>
      <p:cxnSp>
        <p:nvCxnSpPr>
          <p:cNvPr id="5" name="Düz Ok Bağlayıcısı 4"/>
          <p:cNvCxnSpPr/>
          <p:nvPr/>
        </p:nvCxnSpPr>
        <p:spPr>
          <a:xfrm>
            <a:off x="3263900" y="3814763"/>
            <a:ext cx="1371600" cy="457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8" name="Düz Ok Bağlayıcısı 7"/>
          <p:cNvCxnSpPr/>
          <p:nvPr/>
        </p:nvCxnSpPr>
        <p:spPr>
          <a:xfrm flipH="1">
            <a:off x="5181600" y="3814763"/>
            <a:ext cx="1371600" cy="457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6" name="Metin kutusu 5"/>
          <p:cNvSpPr txBox="1"/>
          <p:nvPr/>
        </p:nvSpPr>
        <p:spPr>
          <a:xfrm>
            <a:off x="1981200" y="3352800"/>
            <a:ext cx="1685925" cy="461962"/>
          </a:xfrm>
          <a:prstGeom prst="rect">
            <a:avLst/>
          </a:prstGeom>
          <a:noFill/>
        </p:spPr>
        <p:txBody>
          <a:bodyPr wrap="none">
            <a:spAutoFit/>
          </a:bodyPr>
          <a:lstStyle/>
          <a:p>
            <a:pPr eaLnBrk="1" hangingPunct="1">
              <a:defRPr/>
            </a:pPr>
            <a:r>
              <a:rPr lang="tr-TR" b="1" strike="sngStrike" dirty="0">
                <a:solidFill>
                  <a:schemeClr val="accent2">
                    <a:lumMod val="50000"/>
                  </a:schemeClr>
                </a:solidFill>
              </a:rPr>
              <a:t>Fikrim Yok</a:t>
            </a:r>
          </a:p>
        </p:txBody>
      </p:sp>
      <p:sp>
        <p:nvSpPr>
          <p:cNvPr id="10" name="Metin kutusu 9"/>
          <p:cNvSpPr txBox="1"/>
          <p:nvPr/>
        </p:nvSpPr>
        <p:spPr>
          <a:xfrm>
            <a:off x="5367338" y="2189163"/>
            <a:ext cx="2500312" cy="1570037"/>
          </a:xfrm>
          <a:prstGeom prst="rect">
            <a:avLst/>
          </a:prstGeom>
          <a:noFill/>
        </p:spPr>
        <p:txBody>
          <a:bodyPr wrap="none">
            <a:spAutoFit/>
          </a:bodyPr>
          <a:lstStyle/>
          <a:p>
            <a:pPr algn="ctr" eaLnBrk="1" hangingPunct="1">
              <a:defRPr/>
            </a:pPr>
            <a:r>
              <a:rPr lang="tr-TR" b="1" dirty="0">
                <a:solidFill>
                  <a:schemeClr val="accent2">
                    <a:lumMod val="50000"/>
                  </a:schemeClr>
                </a:solidFill>
              </a:rPr>
              <a:t>Tarafsızım</a:t>
            </a:r>
          </a:p>
          <a:p>
            <a:pPr algn="ctr" eaLnBrk="1" hangingPunct="1">
              <a:defRPr/>
            </a:pPr>
            <a:r>
              <a:rPr lang="tr-TR" b="1" dirty="0">
                <a:solidFill>
                  <a:schemeClr val="accent2">
                    <a:lumMod val="50000"/>
                  </a:schemeClr>
                </a:solidFill>
              </a:rPr>
              <a:t>veya</a:t>
            </a:r>
          </a:p>
          <a:p>
            <a:pPr algn="ctr" eaLnBrk="1" hangingPunct="1">
              <a:defRPr/>
            </a:pPr>
            <a:r>
              <a:rPr lang="tr-TR" b="1" dirty="0">
                <a:solidFill>
                  <a:schemeClr val="accent2">
                    <a:lumMod val="50000"/>
                  </a:schemeClr>
                </a:solidFill>
              </a:rPr>
              <a:t>Ne Katılıyorum </a:t>
            </a:r>
          </a:p>
          <a:p>
            <a:pPr algn="ctr" eaLnBrk="1" hangingPunct="1">
              <a:defRPr/>
            </a:pPr>
            <a:r>
              <a:rPr lang="tr-TR" b="1" dirty="0">
                <a:solidFill>
                  <a:schemeClr val="accent2">
                    <a:lumMod val="50000"/>
                  </a:schemeClr>
                </a:solidFill>
              </a:rPr>
              <a:t>Ne Katılmıyorum</a:t>
            </a:r>
          </a:p>
        </p:txBody>
      </p:sp>
      <p:sp>
        <p:nvSpPr>
          <p:cNvPr id="9" name="Rectangle 2"/>
          <p:cNvSpPr txBox="1">
            <a:spLocks noChangeArrowheads="1"/>
          </p:cNvSpPr>
          <p:nvPr/>
        </p:nvSpPr>
        <p:spPr bwMode="auto">
          <a:xfrm>
            <a:off x="2819400" y="4662488"/>
            <a:ext cx="6167438"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2pPr>
            <a:lvl3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3pPr>
            <a:lvl4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4pPr>
            <a:lvl5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5pPr>
            <a:lvl6pPr marL="4572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6pPr>
            <a:lvl7pPr marL="9144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7pPr>
            <a:lvl8pPr marL="13716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8pPr>
            <a:lvl9pPr marL="1828800" algn="ctr" rtl="0" fontAlgn="base">
              <a:spcBef>
                <a:spcPct val="0"/>
              </a:spcBef>
              <a:spcAft>
                <a:spcPct val="0"/>
              </a:spcAft>
              <a:defRPr sz="4400">
                <a:solidFill>
                  <a:schemeClr val="tx1"/>
                </a:solidFill>
                <a:effectLst>
                  <a:outerShdw blurRad="38100" dist="38100" dir="2700000" algn="tl">
                    <a:srgbClr val="C0C0C0"/>
                  </a:outerShdw>
                </a:effectLst>
                <a:latin typeface="Times New Roman" pitchFamily="18" charset="0"/>
              </a:defRPr>
            </a:lvl9pPr>
          </a:lstStyle>
          <a:p>
            <a:pPr algn="l">
              <a:defRPr/>
            </a:pPr>
            <a:r>
              <a:rPr lang="tr-TR" altLang="tr-TR" sz="4000" b="1" kern="0" dirty="0" smtClean="0">
                <a:effectLst/>
              </a:rPr>
              <a:t>Bihaber cevap değildir</a:t>
            </a:r>
            <a:endParaRPr lang="tr-TR" altLang="tr-TR" sz="4000" kern="0" dirty="0" smtClean="0">
              <a:effectLst/>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indefinite" fill="hold" nodeType="withEffect">
                                  <p:stCondLst>
                                    <p:cond delay="0"/>
                                  </p:stCondLst>
                                  <p:endCondLst>
                                    <p:cond evt="onNext" delay="0">
                                      <p:tgtEl>
                                        <p:sldTgt/>
                                      </p:tgtEl>
                                    </p:cond>
                                  </p:endCondLst>
                                  <p:childTnLst>
                                    <p:animEffect transition="out" filter="fade">
                                      <p:cBhvr>
                                        <p:cTn id="6" dur="3000" tmFilter="0, 0; .2, .5; .8, .5; 1, 0"/>
                                        <p:tgtEl>
                                          <p:spTgt spid="5"/>
                                        </p:tgtEl>
                                      </p:cBhvr>
                                    </p:animEffect>
                                    <p:animScale>
                                      <p:cBhvr>
                                        <p:cTn id="7" dur="1500" autoRev="1" fill="hold"/>
                                        <p:tgtEl>
                                          <p:spTgt spid="5"/>
                                        </p:tgtEl>
                                      </p:cBhvr>
                                      <p:by x="105000" y="105000"/>
                                    </p:animScale>
                                  </p:childTnLst>
                                </p:cTn>
                              </p:par>
                              <p:par>
                                <p:cTn id="8" presetID="26" presetClass="emph" presetSubtype="0" repeatCount="indefinite" fill="hold" nodeType="withEffect">
                                  <p:stCondLst>
                                    <p:cond delay="0"/>
                                  </p:stCondLst>
                                  <p:endCondLst>
                                    <p:cond evt="onNext" delay="0">
                                      <p:tgtEl>
                                        <p:sldTgt/>
                                      </p:tgtEl>
                                    </p:cond>
                                  </p:endCondLst>
                                  <p:childTnLst>
                                    <p:animEffect transition="out" filter="fade">
                                      <p:cBhvr>
                                        <p:cTn id="9" dur="3000" tmFilter="0, 0; .2, .5; .8, .5; 1, 0"/>
                                        <p:tgtEl>
                                          <p:spTgt spid="8"/>
                                        </p:tgtEl>
                                      </p:cBhvr>
                                    </p:animEffect>
                                    <p:animScale>
                                      <p:cBhvr>
                                        <p:cTn id="10" dur="150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1676400" y="381000"/>
            <a:ext cx="7239000" cy="2057400"/>
          </a:xfrm>
        </p:spPr>
        <p:txBody>
          <a:bodyPr/>
          <a:lstStyle/>
          <a:p>
            <a:pPr algn="l"/>
            <a:r>
              <a:rPr lang="tr-TR" altLang="tr-TR" sz="4000" b="1" smtClean="0">
                <a:effectLst/>
              </a:rPr>
              <a:t>Orta nokta bitaraf cevaptır</a:t>
            </a:r>
            <a:endParaRPr lang="tr-TR" altLang="tr-TR" sz="4000" smtClean="0">
              <a:effectLst/>
            </a:endParaRPr>
          </a:p>
        </p:txBody>
      </p:sp>
      <p:sp>
        <p:nvSpPr>
          <p:cNvPr id="29699" name="Metin kutusu 1"/>
          <p:cNvSpPr txBox="1">
            <a:spLocks noChangeArrowheads="1"/>
          </p:cNvSpPr>
          <p:nvPr/>
        </p:nvSpPr>
        <p:spPr bwMode="auto">
          <a:xfrm>
            <a:off x="2895600" y="3810000"/>
            <a:ext cx="4032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5</a:t>
            </a:r>
          </a:p>
        </p:txBody>
      </p:sp>
      <p:sp>
        <p:nvSpPr>
          <p:cNvPr id="3" name="Oval 2"/>
          <p:cNvSpPr/>
          <p:nvPr/>
        </p:nvSpPr>
        <p:spPr>
          <a:xfrm>
            <a:off x="4648200" y="3789363"/>
            <a:ext cx="533400" cy="533400"/>
          </a:xfrm>
          <a:prstGeom prst="ellipse">
            <a:avLst/>
          </a:prstGeom>
          <a:noFill/>
          <a:ln w="762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r-TR"/>
          </a:p>
        </p:txBody>
      </p:sp>
      <p:cxnSp>
        <p:nvCxnSpPr>
          <p:cNvPr id="8" name="Düz Ok Bağlayıcısı 7"/>
          <p:cNvCxnSpPr/>
          <p:nvPr/>
        </p:nvCxnSpPr>
        <p:spPr>
          <a:xfrm>
            <a:off x="4914900" y="3424238"/>
            <a:ext cx="0" cy="32226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0" name="Metin kutusu 9"/>
          <p:cNvSpPr txBox="1"/>
          <p:nvPr/>
        </p:nvSpPr>
        <p:spPr>
          <a:xfrm>
            <a:off x="2571750" y="2173288"/>
            <a:ext cx="4679950" cy="1200150"/>
          </a:xfrm>
          <a:prstGeom prst="rect">
            <a:avLst/>
          </a:prstGeom>
          <a:noFill/>
        </p:spPr>
        <p:txBody>
          <a:bodyPr>
            <a:spAutoFit/>
          </a:bodyPr>
          <a:lstStyle/>
          <a:p>
            <a:pPr algn="ctr" eaLnBrk="1" hangingPunct="1">
              <a:defRPr/>
            </a:pPr>
            <a:r>
              <a:rPr lang="tr-TR" b="1" dirty="0">
                <a:solidFill>
                  <a:schemeClr val="accent2">
                    <a:lumMod val="50000"/>
                  </a:schemeClr>
                </a:solidFill>
              </a:rPr>
              <a:t>Tarafsızım </a:t>
            </a:r>
          </a:p>
          <a:p>
            <a:pPr algn="ctr" eaLnBrk="1" hangingPunct="1">
              <a:defRPr/>
            </a:pPr>
            <a:r>
              <a:rPr lang="tr-TR" b="1" dirty="0">
                <a:solidFill>
                  <a:schemeClr val="accent2">
                    <a:lumMod val="50000"/>
                  </a:schemeClr>
                </a:solidFill>
              </a:rPr>
              <a:t>veya</a:t>
            </a:r>
          </a:p>
          <a:p>
            <a:pPr algn="ctr" eaLnBrk="1" hangingPunct="1">
              <a:defRPr/>
            </a:pPr>
            <a:r>
              <a:rPr lang="tr-TR" b="1" dirty="0">
                <a:solidFill>
                  <a:schemeClr val="accent2">
                    <a:lumMod val="50000"/>
                  </a:schemeClr>
                </a:solidFill>
              </a:rPr>
              <a:t>Ne Katılıyorum Ne Katılmıyorum</a:t>
            </a:r>
          </a:p>
        </p:txBody>
      </p:sp>
      <p:sp>
        <p:nvSpPr>
          <p:cNvPr id="11" name="Metin kutusu 10"/>
          <p:cNvSpPr txBox="1"/>
          <p:nvPr/>
        </p:nvSpPr>
        <p:spPr>
          <a:xfrm>
            <a:off x="3048000" y="4953000"/>
            <a:ext cx="3879850" cy="830263"/>
          </a:xfrm>
          <a:prstGeom prst="rect">
            <a:avLst/>
          </a:prstGeom>
          <a:noFill/>
        </p:spPr>
        <p:txBody>
          <a:bodyPr>
            <a:spAutoFit/>
          </a:bodyPr>
          <a:lstStyle/>
          <a:p>
            <a:pPr eaLnBrk="1" hangingPunct="1">
              <a:defRPr/>
            </a:pPr>
            <a:r>
              <a:rPr lang="tr-TR" b="1" dirty="0">
                <a:solidFill>
                  <a:schemeClr val="accent2">
                    <a:lumMod val="50000"/>
                  </a:schemeClr>
                </a:solidFill>
              </a:rPr>
              <a:t>Fikrim yok </a:t>
            </a:r>
            <a:r>
              <a:rPr lang="tr-TR" b="1" dirty="0">
                <a:solidFill>
                  <a:schemeClr val="accent2">
                    <a:lumMod val="50000"/>
                  </a:schemeClr>
                </a:solidFill>
                <a:sym typeface="Symbol"/>
              </a:rPr>
              <a:t> 3</a:t>
            </a:r>
          </a:p>
          <a:p>
            <a:pPr eaLnBrk="1" hangingPunct="1">
              <a:defRPr/>
            </a:pPr>
            <a:r>
              <a:rPr lang="tr-TR" b="1" dirty="0">
                <a:solidFill>
                  <a:schemeClr val="accent2">
                    <a:lumMod val="50000"/>
                  </a:schemeClr>
                </a:solidFill>
                <a:sym typeface="Symbol"/>
              </a:rPr>
              <a:t>Fikrim yok = </a:t>
            </a:r>
            <a:r>
              <a:rPr lang="tr-TR" b="1" dirty="0" err="1">
                <a:solidFill>
                  <a:schemeClr val="accent2">
                    <a:lumMod val="50000"/>
                  </a:schemeClr>
                </a:solidFill>
                <a:sym typeface="Symbol"/>
              </a:rPr>
              <a:t>null</a:t>
            </a:r>
            <a:endParaRPr lang="tr-TR" b="1" dirty="0">
              <a:solidFill>
                <a:schemeClr val="accent2">
                  <a:lumMod val="50000"/>
                </a:schemeClr>
              </a:solidFill>
            </a:endParaRPr>
          </a:p>
        </p:txBody>
      </p:sp>
    </p:spTree>
  </p:cSld>
  <p:clrMapOvr>
    <a:masterClrMapping/>
  </p:clrMapOvr>
  <p:transition spd="med">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1676400" y="381000"/>
            <a:ext cx="7239000" cy="2057400"/>
          </a:xfrm>
        </p:spPr>
        <p:txBody>
          <a:bodyPr/>
          <a:lstStyle/>
          <a:p>
            <a:pPr algn="l"/>
            <a:r>
              <a:rPr lang="tr-TR" altLang="tr-TR" sz="4000" b="1" smtClean="0">
                <a:effectLst/>
              </a:rPr>
              <a:t>Zorlanmamış ölçek </a:t>
            </a:r>
            <a:br>
              <a:rPr lang="tr-TR" altLang="tr-TR" sz="4000" b="1" smtClean="0">
                <a:effectLst/>
              </a:rPr>
            </a:br>
            <a:r>
              <a:rPr lang="tr-TR" altLang="tr-TR" sz="4000" smtClean="0">
                <a:effectLst/>
              </a:rPr>
              <a:t>(nonforced scale) </a:t>
            </a:r>
            <a:br>
              <a:rPr lang="tr-TR" altLang="tr-TR" sz="4000" smtClean="0">
                <a:effectLst/>
              </a:rPr>
            </a:br>
            <a:r>
              <a:rPr lang="tr-TR" altLang="tr-TR" sz="4000" b="1" smtClean="0">
                <a:effectLst/>
              </a:rPr>
              <a:t>kullanmalı mıyız?</a:t>
            </a:r>
            <a:endParaRPr lang="tr-TR" altLang="tr-TR" sz="4000" smtClean="0">
              <a:effectLst/>
            </a:endParaRPr>
          </a:p>
        </p:txBody>
      </p:sp>
      <p:sp>
        <p:nvSpPr>
          <p:cNvPr id="30723" name="Metin kutusu 1"/>
          <p:cNvSpPr txBox="1">
            <a:spLocks noChangeArrowheads="1"/>
          </p:cNvSpPr>
          <p:nvPr/>
        </p:nvSpPr>
        <p:spPr bwMode="auto">
          <a:xfrm>
            <a:off x="2895600" y="3810000"/>
            <a:ext cx="58785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b="1">
                <a:solidFill>
                  <a:schemeClr val="tx1"/>
                </a:solidFill>
              </a:rPr>
              <a:t>1	2	3	4	5		0</a:t>
            </a:r>
          </a:p>
        </p:txBody>
      </p:sp>
      <p:sp>
        <p:nvSpPr>
          <p:cNvPr id="3" name="Oval 2"/>
          <p:cNvSpPr/>
          <p:nvPr/>
        </p:nvSpPr>
        <p:spPr>
          <a:xfrm>
            <a:off x="8301038" y="3789363"/>
            <a:ext cx="533400" cy="533400"/>
          </a:xfrm>
          <a:prstGeom prst="ellipse">
            <a:avLst/>
          </a:prstGeom>
          <a:noFill/>
          <a:ln w="762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r-TR"/>
          </a:p>
        </p:txBody>
      </p:sp>
      <p:cxnSp>
        <p:nvCxnSpPr>
          <p:cNvPr id="8" name="Düz Ok Bağlayıcısı 7"/>
          <p:cNvCxnSpPr/>
          <p:nvPr/>
        </p:nvCxnSpPr>
        <p:spPr>
          <a:xfrm>
            <a:off x="4914900" y="3424238"/>
            <a:ext cx="0" cy="32226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0" name="Metin kutusu 9"/>
          <p:cNvSpPr txBox="1"/>
          <p:nvPr/>
        </p:nvSpPr>
        <p:spPr>
          <a:xfrm>
            <a:off x="2574925" y="2962275"/>
            <a:ext cx="4679950" cy="461963"/>
          </a:xfrm>
          <a:prstGeom prst="rect">
            <a:avLst/>
          </a:prstGeom>
          <a:noFill/>
        </p:spPr>
        <p:txBody>
          <a:bodyPr>
            <a:spAutoFit/>
          </a:bodyPr>
          <a:lstStyle/>
          <a:p>
            <a:pPr algn="ctr" eaLnBrk="1" hangingPunct="1">
              <a:defRPr/>
            </a:pPr>
            <a:r>
              <a:rPr lang="tr-TR" b="1" dirty="0">
                <a:solidFill>
                  <a:schemeClr val="accent2">
                    <a:lumMod val="50000"/>
                  </a:schemeClr>
                </a:solidFill>
              </a:rPr>
              <a:t>Tarafsızlık</a:t>
            </a:r>
          </a:p>
        </p:txBody>
      </p:sp>
      <p:sp>
        <p:nvSpPr>
          <p:cNvPr id="7" name="Metin kutusu 6"/>
          <p:cNvSpPr txBox="1"/>
          <p:nvPr/>
        </p:nvSpPr>
        <p:spPr>
          <a:xfrm>
            <a:off x="7458075" y="2967038"/>
            <a:ext cx="1685925" cy="461962"/>
          </a:xfrm>
          <a:prstGeom prst="rect">
            <a:avLst/>
          </a:prstGeom>
          <a:noFill/>
        </p:spPr>
        <p:txBody>
          <a:bodyPr wrap="none">
            <a:spAutoFit/>
          </a:bodyPr>
          <a:lstStyle/>
          <a:p>
            <a:pPr eaLnBrk="1" hangingPunct="1">
              <a:defRPr/>
            </a:pPr>
            <a:r>
              <a:rPr lang="tr-TR" b="1" dirty="0">
                <a:solidFill>
                  <a:schemeClr val="accent2">
                    <a:lumMod val="50000"/>
                  </a:schemeClr>
                </a:solidFill>
              </a:rPr>
              <a:t>Fikrim Yok</a:t>
            </a:r>
          </a:p>
        </p:txBody>
      </p:sp>
      <p:cxnSp>
        <p:nvCxnSpPr>
          <p:cNvPr id="9" name="Düz Ok Bağlayıcısı 8"/>
          <p:cNvCxnSpPr/>
          <p:nvPr/>
        </p:nvCxnSpPr>
        <p:spPr>
          <a:xfrm>
            <a:off x="8534400" y="3373438"/>
            <a:ext cx="0" cy="32226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spd="med">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İçerik Yer Tutucusu 2"/>
          <p:cNvSpPr>
            <a:spLocks noGrp="1"/>
          </p:cNvSpPr>
          <p:nvPr>
            <p:ph idx="1"/>
          </p:nvPr>
        </p:nvSpPr>
        <p:spPr>
          <a:xfrm>
            <a:off x="228600" y="76200"/>
            <a:ext cx="8915400" cy="6553200"/>
          </a:xfrm>
          <a:solidFill>
            <a:srgbClr val="FFFFFF"/>
          </a:solidFill>
        </p:spPr>
        <p:txBody>
          <a:bodyPr/>
          <a:lstStyle/>
          <a:p>
            <a:pPr marL="177800" indent="-177800"/>
            <a:r>
              <a:rPr lang="tr-TR" altLang="tr-TR" sz="2200" smtClean="0"/>
              <a:t>Farazi nesne, olay, milliyet (Gill, 1947; Hawkins&amp;Coney, 1981; Graef, 1999).</a:t>
            </a:r>
          </a:p>
          <a:p>
            <a:pPr marL="177800" indent="-177800"/>
            <a:r>
              <a:rPr lang="tr-TR" altLang="tr-TR" sz="2200" smtClean="0"/>
              <a:t>Zorlanmış ölçek «forced scale» kullanımını savunanlar:</a:t>
            </a:r>
          </a:p>
          <a:p>
            <a:pPr marL="577850" lvl="1" indent="-177800"/>
            <a:r>
              <a:rPr lang="tr-TR" altLang="tr-TR" sz="2000" b="1" smtClean="0"/>
              <a:t>Bilmiyorum seçeneğinin </a:t>
            </a:r>
            <a:r>
              <a:rPr lang="tr-TR" altLang="tr-TR" sz="2000" smtClean="0"/>
              <a:t>sunulması, cevaplayıcılara </a:t>
            </a:r>
            <a:r>
              <a:rPr lang="tr-TR" altLang="tr-TR" sz="2000" b="1" smtClean="0"/>
              <a:t>kaçmak</a:t>
            </a:r>
            <a:r>
              <a:rPr lang="tr-TR" altLang="tr-TR" sz="2000" smtClean="0"/>
              <a:t> için fırsat vererek daha fazla oranda “bihaber” cevaplar türetir.</a:t>
            </a:r>
          </a:p>
          <a:p>
            <a:pPr marL="577850" lvl="1" indent="-177800"/>
            <a:r>
              <a:rPr lang="tr-TR" altLang="tr-TR" sz="2000" smtClean="0"/>
              <a:t>Cevaplayıcıları konu hakkında </a:t>
            </a:r>
            <a:r>
              <a:rPr lang="tr-TR" altLang="tr-TR" sz="2000" b="1" smtClean="0"/>
              <a:t>düşünüp bir şeyler ifade etmeye zorlar </a:t>
            </a:r>
          </a:p>
          <a:p>
            <a:pPr marL="577850" lvl="1" indent="-177800"/>
            <a:r>
              <a:rPr lang="tr-TR" altLang="tr-TR" sz="2000" b="1" smtClean="0"/>
              <a:t>Cevaplama oranı artacağı </a:t>
            </a:r>
            <a:r>
              <a:rPr lang="tr-TR" altLang="tr-TR" sz="2000" smtClean="0"/>
              <a:t>için araştırmacılar az sayıda alınan cevaplar üzerine bina edilmiş çıkarımlar yapmaya zorlanmaz</a:t>
            </a:r>
          </a:p>
          <a:p>
            <a:pPr marL="577850" lvl="1" indent="-177800"/>
            <a:r>
              <a:rPr lang="tr-TR" altLang="tr-TR" sz="2000" b="1" smtClean="0"/>
              <a:t>Cevaplamama hatası düşer</a:t>
            </a:r>
            <a:r>
              <a:rPr lang="tr-TR" altLang="tr-TR" sz="2000" smtClean="0"/>
              <a:t>.</a:t>
            </a:r>
          </a:p>
          <a:p>
            <a:pPr marL="177800" indent="-177800"/>
            <a:r>
              <a:rPr lang="tr-TR" altLang="tr-TR" sz="2200" smtClean="0"/>
              <a:t>Zorlanmamış ölçek «nonforced scale» kullanımını savunanlar:</a:t>
            </a:r>
          </a:p>
          <a:p>
            <a:pPr marL="577850" lvl="1" indent="-177800"/>
            <a:r>
              <a:rPr lang="tr-TR" altLang="tr-TR" sz="2000" smtClean="0"/>
              <a:t>Kullandıkları </a:t>
            </a:r>
            <a:r>
              <a:rPr lang="tr-TR" altLang="tr-TR" sz="2000" b="1" smtClean="0"/>
              <a:t>cevaplar daha doğru ve geçerli </a:t>
            </a:r>
            <a:r>
              <a:rPr lang="tr-TR" altLang="tr-TR" sz="2000" smtClean="0"/>
              <a:t>bir dağılıma sahiptir. </a:t>
            </a:r>
          </a:p>
          <a:p>
            <a:pPr marL="577850" lvl="1" indent="-177800"/>
            <a:r>
              <a:rPr lang="tr-TR" altLang="tr-TR" sz="2000" smtClean="0"/>
              <a:t>Cevaplayıcıların bilmedikleri üzerine yargıda bulunması, bilmediği halde </a:t>
            </a:r>
            <a:r>
              <a:rPr lang="tr-TR" altLang="tr-TR" sz="2000" b="1" smtClean="0"/>
              <a:t>anlamsız tahminlerden hareketle cevaplaması</a:t>
            </a:r>
            <a:r>
              <a:rPr lang="tr-TR" altLang="tr-TR" sz="2000" smtClean="0"/>
              <a:t>ndan daha iyidir.</a:t>
            </a:r>
          </a:p>
          <a:p>
            <a:pPr marL="577850" lvl="1" indent="-177800"/>
            <a:r>
              <a:rPr lang="tr-TR" altLang="tr-TR" sz="2000" smtClean="0"/>
              <a:t>Bilmediği konuda cevap vermeye zorlanan cevaplayıcı muhtemelen </a:t>
            </a:r>
            <a:r>
              <a:rPr lang="tr-TR" altLang="tr-TR" sz="2000" b="1" smtClean="0"/>
              <a:t>anketin bütününde aynı şekilde davranacaktır</a:t>
            </a:r>
            <a:r>
              <a:rPr lang="tr-TR" altLang="tr-TR" sz="2000" smtClean="0"/>
              <a:t>.</a:t>
            </a:r>
          </a:p>
          <a:p>
            <a:pPr marL="577850" lvl="1" indent="-177800"/>
            <a:r>
              <a:rPr lang="tr-TR" altLang="tr-TR" sz="2000" b="1" smtClean="0"/>
              <a:t>Bihaber cevaplama hatasına </a:t>
            </a:r>
            <a:r>
              <a:rPr lang="tr-TR" altLang="tr-TR" sz="2000" smtClean="0"/>
              <a:t>neden olacaktır</a:t>
            </a:r>
          </a:p>
          <a:p>
            <a:pPr marL="177800" indent="-177800"/>
            <a:r>
              <a:rPr lang="tr-TR" altLang="tr-TR" sz="2200" smtClean="0"/>
              <a:t>Graef, 1999; Graeff, 2003; Gill, 1947; Hawkins&amp;Coney, 1981; Bishop vd. 1986; Friedman&amp;Amoo, 1999; Spagna, 1984; Hughes, 1969; Malhotra &amp; Birks, 2006</a:t>
            </a:r>
          </a:p>
        </p:txBody>
      </p:sp>
    </p:spTree>
  </p:cSld>
  <p:clrMapOvr>
    <a:masterClrMapping/>
  </p:clrMapOvr>
  <p:transition spd="med">
    <p:check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ikdörtgen 10"/>
          <p:cNvSpPr/>
          <p:nvPr/>
        </p:nvSpPr>
        <p:spPr>
          <a:xfrm>
            <a:off x="1557338" y="914400"/>
            <a:ext cx="7620000" cy="594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p>
        </p:txBody>
      </p:sp>
      <p:sp>
        <p:nvSpPr>
          <p:cNvPr id="2" name="Unvan 1"/>
          <p:cNvSpPr>
            <a:spLocks noGrp="1"/>
          </p:cNvSpPr>
          <p:nvPr>
            <p:ph type="title"/>
          </p:nvPr>
        </p:nvSpPr>
        <p:spPr/>
        <p:txBody>
          <a:bodyPr/>
          <a:lstStyle/>
          <a:p>
            <a:pPr>
              <a:defRPr/>
            </a:pPr>
            <a:endParaRPr lang="tr-TR" dirty="0"/>
          </a:p>
        </p:txBody>
      </p:sp>
      <p:graphicFrame>
        <p:nvGraphicFramePr>
          <p:cNvPr id="7" name="Tablo 6"/>
          <p:cNvGraphicFramePr>
            <a:graphicFrameLocks noGrp="1"/>
          </p:cNvGraphicFramePr>
          <p:nvPr/>
        </p:nvGraphicFramePr>
        <p:xfrm>
          <a:off x="1600200" y="1331913"/>
          <a:ext cx="2927350" cy="1920875"/>
        </p:xfrm>
        <a:graphic>
          <a:graphicData uri="http://schemas.openxmlformats.org/drawingml/2006/table">
            <a:tbl>
              <a:tblPr/>
              <a:tblGrid>
                <a:gridCol w="804863"/>
                <a:gridCol w="1009650"/>
                <a:gridCol w="1112837"/>
              </a:tblGrid>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1-4</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Frequency</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Percent</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48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9,2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2</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79</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15,1</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3</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254</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48,6</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4</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135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25,8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Missing</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1,3</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411">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 Total</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523</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100,0</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8" name="Tablo 7"/>
          <p:cNvGraphicFramePr>
            <a:graphicFrameLocks noGrp="1"/>
          </p:cNvGraphicFramePr>
          <p:nvPr/>
        </p:nvGraphicFramePr>
        <p:xfrm>
          <a:off x="5265738" y="1331913"/>
          <a:ext cx="3200400" cy="1920875"/>
        </p:xfrm>
        <a:graphic>
          <a:graphicData uri="http://schemas.openxmlformats.org/drawingml/2006/table">
            <a:tbl>
              <a:tblPr/>
              <a:tblGrid>
                <a:gridCol w="881062"/>
                <a:gridCol w="1104900"/>
                <a:gridCol w="1214438"/>
              </a:tblGrid>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1-4  +0</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Frequency</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Percent</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38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7,5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2</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59</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11,7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3</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198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39,2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4</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135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26,7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41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Missing</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75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14,9</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411">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Total</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505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100,0</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9" name="Tablo 8"/>
          <p:cNvGraphicFramePr>
            <a:graphicFrameLocks noGrp="1"/>
          </p:cNvGraphicFramePr>
          <p:nvPr/>
        </p:nvGraphicFramePr>
        <p:xfrm>
          <a:off x="1600200" y="4114800"/>
          <a:ext cx="2895600" cy="2193925"/>
        </p:xfrm>
        <a:graphic>
          <a:graphicData uri="http://schemas.openxmlformats.org/drawingml/2006/table">
            <a:tbl>
              <a:tblPr/>
              <a:tblGrid>
                <a:gridCol w="796925"/>
                <a:gridCol w="998538"/>
                <a:gridCol w="1100137"/>
              </a:tblGrid>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1-5</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Frequency</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Percent</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29</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2</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44</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8,7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3</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0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126</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25,0</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4</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162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32,1</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5</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132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26,2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Missing</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11</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2,2</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 Total</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504</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100,0</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r>
            </a:tbl>
          </a:graphicData>
        </a:graphic>
      </p:graphicFrame>
      <p:graphicFrame>
        <p:nvGraphicFramePr>
          <p:cNvPr id="10" name="Tablo 9"/>
          <p:cNvGraphicFramePr>
            <a:graphicFrameLocks noGrp="1"/>
          </p:cNvGraphicFramePr>
          <p:nvPr/>
        </p:nvGraphicFramePr>
        <p:xfrm>
          <a:off x="5257800" y="4114800"/>
          <a:ext cx="3200400" cy="2193925"/>
        </p:xfrm>
        <a:graphic>
          <a:graphicData uri="http://schemas.openxmlformats.org/drawingml/2006/table">
            <a:tbl>
              <a:tblPr/>
              <a:tblGrid>
                <a:gridCol w="879475"/>
                <a:gridCol w="1106488"/>
                <a:gridCol w="1214437"/>
              </a:tblGrid>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1-5  +0</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Frequency</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Percent</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1</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2</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44</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8,9</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3</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21,8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4</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167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33,7</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5</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98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19,8</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solidFill>
                      <a:schemeClr val="tx1">
                        <a:alpha val="20000"/>
                      </a:schemeClr>
                    </a:solidFill>
                  </a:tcPr>
                </a:tc>
              </a:tr>
              <a:tr h="274241">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Missing</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51</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10,3</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a:noFill/>
                    </a:lnB>
                    <a:lnTlToBr>
                      <a:noFill/>
                    </a:lnTlToBr>
                    <a:lnBlToTr>
                      <a:noFill/>
                    </a:lnBlToTr>
                    <a:noFill/>
                  </a:tcPr>
                </a:tc>
              </a:tr>
              <a:tr h="274241">
                <a:tc>
                  <a:txBody>
                    <a:bodyPr/>
                    <a:lstStyle>
                      <a:lvl1pPr>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tr-TR" altLang="tr-TR" sz="1200" b="1" i="0" u="none" strike="noStrike" cap="none" normalizeH="0" baseline="0" smtClean="0">
                          <a:ln>
                            <a:noFill/>
                          </a:ln>
                          <a:solidFill>
                            <a:schemeClr val="tx1"/>
                          </a:solidFill>
                          <a:effectLst/>
                          <a:latin typeface="Times New Roman" panose="02020603050405020304" pitchFamily="18" charset="0"/>
                        </a:rPr>
                        <a:t> Total</a:t>
                      </a:r>
                      <a:endParaRPr kumimoji="0" lang="tr-TR" altLang="tr-TR" sz="1800" b="1"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495</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c>
                  <a:txBody>
                    <a:bodyPr/>
                    <a:lstStyle>
                      <a:lvl1pPr marL="38100">
                        <a:spcBef>
                          <a:spcPct val="20000"/>
                        </a:spcBef>
                        <a:defRPr sz="3200">
                          <a:solidFill>
                            <a:srgbClr val="000066"/>
                          </a:solidFill>
                          <a:latin typeface="Times New Roman" panose="02020603050405020304" pitchFamily="18" charset="0"/>
                        </a:defRPr>
                      </a:lvl1pPr>
                      <a:lvl2pPr marL="742950" indent="-285750">
                        <a:spcBef>
                          <a:spcPct val="20000"/>
                        </a:spcBef>
                        <a:defRPr sz="2800">
                          <a:solidFill>
                            <a:schemeClr val="tx1"/>
                          </a:solidFill>
                          <a:latin typeface="Times New Roman" panose="02020603050405020304" pitchFamily="18" charset="0"/>
                        </a:defRPr>
                      </a:lvl2pPr>
                      <a:lvl3pPr marL="1143000" indent="-228600">
                        <a:spcBef>
                          <a:spcPct val="20000"/>
                        </a:spcBef>
                        <a:defRPr sz="2400">
                          <a:solidFill>
                            <a:schemeClr val="tx1"/>
                          </a:solidFill>
                          <a:latin typeface="Times New Roman" panose="02020603050405020304" pitchFamily="18" charset="0"/>
                        </a:defRPr>
                      </a:lvl3pPr>
                      <a:lvl4pPr marL="1600200" indent="-228600">
                        <a:spcBef>
                          <a:spcPct val="20000"/>
                        </a:spcBef>
                        <a:defRPr sz="2000">
                          <a:solidFill>
                            <a:schemeClr val="tx1"/>
                          </a:solidFill>
                          <a:latin typeface="Times New Roman" panose="02020603050405020304" pitchFamily="18" charset="0"/>
                        </a:defRPr>
                      </a:lvl4pPr>
                      <a:lvl5pPr marL="2057400" indent="-228600">
                        <a:spcBef>
                          <a:spcPct val="20000"/>
                        </a:spcBef>
                        <a:defRPr>
                          <a:solidFill>
                            <a:schemeClr val="tx1"/>
                          </a:solidFill>
                          <a:latin typeface="Times New Roman" panose="02020603050405020304" pitchFamily="18" charset="0"/>
                        </a:defRPr>
                      </a:lvl5pPr>
                      <a:lvl6pPr marL="2514600" indent="-228600" eaLnBrk="0" fontAlgn="base" hangingPunct="0">
                        <a:spcBef>
                          <a:spcPct val="20000"/>
                        </a:spcBef>
                        <a:spcAft>
                          <a:spcPct val="0"/>
                        </a:spcAft>
                        <a:defRPr>
                          <a:solidFill>
                            <a:schemeClr val="tx1"/>
                          </a:solidFill>
                          <a:latin typeface="Times New Roman" panose="02020603050405020304" pitchFamily="18" charset="0"/>
                        </a:defRPr>
                      </a:lvl6pPr>
                      <a:lvl7pPr marL="2971800" indent="-228600" eaLnBrk="0" fontAlgn="base" hangingPunct="0">
                        <a:spcBef>
                          <a:spcPct val="20000"/>
                        </a:spcBef>
                        <a:spcAft>
                          <a:spcPct val="0"/>
                        </a:spcAft>
                        <a:defRPr>
                          <a:solidFill>
                            <a:schemeClr val="tx1"/>
                          </a:solidFill>
                          <a:latin typeface="Times New Roman" panose="02020603050405020304" pitchFamily="18" charset="0"/>
                        </a:defRPr>
                      </a:lvl7pPr>
                      <a:lvl8pPr marL="3429000" indent="-228600" eaLnBrk="0" fontAlgn="base" hangingPunct="0">
                        <a:spcBef>
                          <a:spcPct val="20000"/>
                        </a:spcBef>
                        <a:spcAft>
                          <a:spcPct val="0"/>
                        </a:spcAft>
                        <a:defRPr>
                          <a:solidFill>
                            <a:schemeClr val="tx1"/>
                          </a:solidFill>
                          <a:latin typeface="Times New Roman" panose="02020603050405020304" pitchFamily="18" charset="0"/>
                        </a:defRPr>
                      </a:lvl8pPr>
                      <a:lvl9pPr marL="3886200" indent="-228600" eaLnBrk="0" fontAlgn="base" hangingPunct="0">
                        <a:spcBef>
                          <a:spcPct val="20000"/>
                        </a:spcBef>
                        <a:spcAft>
                          <a:spcPct val="0"/>
                        </a:spcAft>
                        <a:defRPr>
                          <a:solidFill>
                            <a:schemeClr val="tx1"/>
                          </a:solidFill>
                          <a:latin typeface="Times New Roman" panose="02020603050405020304" pitchFamily="18" charset="0"/>
                        </a:defRPr>
                      </a:lvl9pPr>
                    </a:lstStyle>
                    <a:p>
                      <a:pPr marL="38100" marR="0" lvl="0" indent="0" algn="r" defTabSz="914400" rtl="0" eaLnBrk="1" fontAlgn="base" latinLnBrk="0" hangingPunct="1">
                        <a:lnSpc>
                          <a:spcPct val="150000"/>
                        </a:lnSpc>
                        <a:spcBef>
                          <a:spcPct val="0"/>
                        </a:spcBef>
                        <a:spcAft>
                          <a:spcPct val="0"/>
                        </a:spcAft>
                        <a:buClrTx/>
                        <a:buSzTx/>
                        <a:buFontTx/>
                        <a:buNone/>
                        <a:tabLst/>
                      </a:pPr>
                      <a:r>
                        <a:rPr kumimoji="0" lang="tr-TR" altLang="tr-TR" sz="1200" b="0" i="0" u="none" strike="noStrike" cap="none" normalizeH="0" baseline="0" smtClean="0">
                          <a:ln>
                            <a:noFill/>
                          </a:ln>
                          <a:solidFill>
                            <a:schemeClr val="tx1"/>
                          </a:solidFill>
                          <a:effectLst/>
                          <a:latin typeface="Times New Roman" panose="02020603050405020304" pitchFamily="18" charset="0"/>
                        </a:rPr>
                        <a:t>100,0</a:t>
                      </a:r>
                      <a:endParaRPr kumimoji="0" lang="tr-TR" altLang="tr-TR" sz="18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1">
                        <a:alpha val="20000"/>
                      </a:schemeClr>
                    </a:solidFill>
                  </a:tcPr>
                </a:tc>
              </a:tr>
            </a:tbl>
          </a:graphicData>
        </a:graphic>
      </p:graphicFrame>
      <p:cxnSp>
        <p:nvCxnSpPr>
          <p:cNvPr id="13" name="Düz Bağlayıcı 12"/>
          <p:cNvCxnSpPr/>
          <p:nvPr/>
        </p:nvCxnSpPr>
        <p:spPr>
          <a:xfrm>
            <a:off x="2971800" y="3581400"/>
            <a:ext cx="4495800" cy="0"/>
          </a:xfrm>
          <a:prstGeom prst="line">
            <a:avLst/>
          </a:prstGeom>
        </p:spPr>
        <p:style>
          <a:lnRef idx="2">
            <a:schemeClr val="accent6"/>
          </a:lnRef>
          <a:fillRef idx="0">
            <a:schemeClr val="accent6"/>
          </a:fillRef>
          <a:effectRef idx="1">
            <a:schemeClr val="accent6"/>
          </a:effectRef>
          <a:fontRef idx="minor">
            <a:schemeClr val="tx1"/>
          </a:fontRef>
        </p:style>
      </p:cxnSp>
    </p:spTree>
  </p:cSld>
  <p:clrMapOvr>
    <a:masterClrMapping/>
  </p:clrMapOvr>
  <p:transition spd="med">
    <p:check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4. Hangi tür ölçeği kullanmalıyım? </a:t>
            </a:r>
            <a:endParaRPr lang="tr-TR" dirty="0"/>
          </a:p>
        </p:txBody>
      </p:sp>
      <p:sp>
        <p:nvSpPr>
          <p:cNvPr id="34819" name="İçerik Yer Tutucusu 2"/>
          <p:cNvSpPr>
            <a:spLocks noGrp="1"/>
          </p:cNvSpPr>
          <p:nvPr>
            <p:ph idx="1"/>
          </p:nvPr>
        </p:nvSpPr>
        <p:spPr/>
        <p:txBody>
          <a:bodyPr/>
          <a:lstStyle/>
          <a:p>
            <a:r>
              <a:rPr lang="tr-TR" altLang="tr-TR" smtClean="0"/>
              <a:t>Likert</a:t>
            </a:r>
          </a:p>
          <a:p>
            <a:r>
              <a:rPr lang="tr-TR" altLang="tr-TR" smtClean="0"/>
              <a:t>Semantik/anlamsal farklılık</a:t>
            </a:r>
          </a:p>
          <a:p>
            <a:r>
              <a:rPr lang="tr-TR" altLang="tr-TR" smtClean="0"/>
              <a:t>Stapel</a:t>
            </a:r>
          </a:p>
        </p:txBody>
      </p:sp>
      <p:graphicFrame>
        <p:nvGraphicFramePr>
          <p:cNvPr id="5" name="İçerik Yer Tutucusu 4"/>
          <p:cNvGraphicFramePr>
            <a:graphicFrameLocks/>
          </p:cNvGraphicFramePr>
          <p:nvPr/>
        </p:nvGraphicFramePr>
        <p:xfrm>
          <a:off x="15875" y="4486275"/>
          <a:ext cx="9051925" cy="2341563"/>
        </p:xfrm>
        <a:graphic>
          <a:graphicData uri="http://schemas.openxmlformats.org/drawingml/2006/table">
            <a:tbl>
              <a:tblPr firstRow="1" bandRow="1">
                <a:tableStyleId>{D7AC3CCA-C797-4891-BE02-D94E43425B78}</a:tableStyleId>
              </a:tblPr>
              <a:tblGrid>
                <a:gridCol w="1293132"/>
                <a:gridCol w="1293132"/>
                <a:gridCol w="1293132"/>
                <a:gridCol w="1293132"/>
                <a:gridCol w="1293132"/>
                <a:gridCol w="1293132"/>
                <a:gridCol w="1293132"/>
              </a:tblGrid>
              <a:tr h="1188719">
                <a:tc>
                  <a:txBody>
                    <a:bodyPr/>
                    <a:lstStyle/>
                    <a:p>
                      <a:r>
                        <a:rPr lang="tr-TR" sz="1800" dirty="0" smtClean="0"/>
                        <a:t>Erillik</a:t>
                      </a:r>
                      <a:r>
                        <a:rPr lang="tr-TR" sz="1800" baseline="0" dirty="0" smtClean="0"/>
                        <a:t> </a:t>
                      </a:r>
                      <a:r>
                        <a:rPr lang="tr-TR" sz="1800" baseline="0" dirty="0" err="1" smtClean="0"/>
                        <a:t>Dişillik</a:t>
                      </a:r>
                      <a:endParaRPr lang="tr-TR" sz="1800" dirty="0"/>
                    </a:p>
                  </a:txBody>
                  <a:tcPr marL="91434" marR="91434"/>
                </a:tc>
                <a:tc>
                  <a:txBody>
                    <a:bodyPr/>
                    <a:lstStyle/>
                    <a:p>
                      <a:r>
                        <a:rPr lang="tr-TR" sz="1800" dirty="0" smtClean="0"/>
                        <a:t>4’lü </a:t>
                      </a:r>
                      <a:r>
                        <a:rPr lang="tr-TR" sz="1800" dirty="0" err="1" smtClean="0"/>
                        <a:t>Stapel</a:t>
                      </a:r>
                      <a:endParaRPr lang="tr-TR" sz="1800" dirty="0"/>
                    </a:p>
                  </a:txBody>
                  <a:tcPr marL="91434" marR="9143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6’lı </a:t>
                      </a:r>
                      <a:r>
                        <a:rPr lang="tr-TR" sz="1800" dirty="0" err="1" smtClean="0"/>
                        <a:t>Stapel</a:t>
                      </a:r>
                      <a:endParaRPr lang="tr-TR" sz="1800" dirty="0" smtClean="0"/>
                    </a:p>
                    <a:p>
                      <a:endParaRPr lang="tr-TR" sz="1800" dirty="0"/>
                    </a:p>
                  </a:txBody>
                  <a:tcPr marL="91434" marR="9143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4’lü Semantik Farklılık</a:t>
                      </a:r>
                    </a:p>
                    <a:p>
                      <a:endParaRPr lang="tr-TR" sz="1800" dirty="0"/>
                    </a:p>
                  </a:txBody>
                  <a:tcPr marL="91434" marR="9143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6’lı Semantik Farklılık</a:t>
                      </a:r>
                    </a:p>
                    <a:p>
                      <a:endParaRPr lang="tr-TR" sz="1800" dirty="0"/>
                    </a:p>
                  </a:txBody>
                  <a:tcPr marL="91434" marR="9143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4’lü </a:t>
                      </a:r>
                      <a:r>
                        <a:rPr lang="tr-TR" sz="1800" dirty="0" err="1" smtClean="0"/>
                        <a:t>Likert</a:t>
                      </a:r>
                      <a:endParaRPr lang="tr-TR" sz="1800" dirty="0" smtClean="0"/>
                    </a:p>
                    <a:p>
                      <a:endParaRPr lang="tr-TR" sz="1800" dirty="0"/>
                    </a:p>
                  </a:txBody>
                  <a:tcPr marL="91434" marR="9143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6’lı </a:t>
                      </a:r>
                      <a:r>
                        <a:rPr lang="tr-TR" sz="1800" dirty="0" err="1" smtClean="0"/>
                        <a:t>Likert</a:t>
                      </a:r>
                      <a:endParaRPr lang="tr-TR" sz="1800" dirty="0" smtClean="0"/>
                    </a:p>
                    <a:p>
                      <a:endParaRPr lang="tr-TR" sz="1800" dirty="0"/>
                    </a:p>
                  </a:txBody>
                  <a:tcPr marL="91434" marR="91434"/>
                </a:tc>
              </a:tr>
              <a:tr h="1152844">
                <a:tc>
                  <a:txBody>
                    <a:bodyPr/>
                    <a:lstStyle/>
                    <a:p>
                      <a:r>
                        <a:rPr lang="tr-TR" sz="1800" dirty="0" err="1" smtClean="0"/>
                        <a:t>Cronbach’s</a:t>
                      </a:r>
                      <a:r>
                        <a:rPr lang="tr-TR" sz="1800" dirty="0" smtClean="0"/>
                        <a:t> Alpha</a:t>
                      </a:r>
                    </a:p>
                    <a:p>
                      <a:endParaRPr lang="tr-TR" sz="1800" dirty="0"/>
                    </a:p>
                  </a:txBody>
                  <a:tcPr marL="91434" marR="91434">
                    <a:solidFill>
                      <a:srgbClr val="FFFFFF"/>
                    </a:solidFill>
                  </a:tcPr>
                </a:tc>
                <a:tc>
                  <a:txBody>
                    <a:bodyPr/>
                    <a:lstStyle/>
                    <a:p>
                      <a:r>
                        <a:rPr lang="tr-TR" sz="1800" dirty="0" smtClean="0"/>
                        <a:t>,741</a:t>
                      </a:r>
                      <a:endParaRPr lang="tr-TR" sz="1800" dirty="0"/>
                    </a:p>
                  </a:txBody>
                  <a:tcPr marL="91434" marR="91434">
                    <a:solidFill>
                      <a:srgbClr val="FFFFFF"/>
                    </a:solidFill>
                  </a:tcPr>
                </a:tc>
                <a:tc>
                  <a:txBody>
                    <a:bodyPr/>
                    <a:lstStyle/>
                    <a:p>
                      <a:r>
                        <a:rPr lang="tr-TR" sz="1800" dirty="0" smtClean="0"/>
                        <a:t>,819</a:t>
                      </a:r>
                      <a:endParaRPr lang="tr-TR" sz="1800" dirty="0"/>
                    </a:p>
                  </a:txBody>
                  <a:tcPr marL="91434" marR="91434">
                    <a:solidFill>
                      <a:srgbClr val="FFFFFF"/>
                    </a:solidFill>
                  </a:tcPr>
                </a:tc>
                <a:tc>
                  <a:txBody>
                    <a:bodyPr/>
                    <a:lstStyle/>
                    <a:p>
                      <a:r>
                        <a:rPr lang="tr-TR" sz="1800" dirty="0" smtClean="0"/>
                        <a:t>,830</a:t>
                      </a:r>
                      <a:endParaRPr lang="tr-TR" sz="1800" dirty="0"/>
                    </a:p>
                  </a:txBody>
                  <a:tcPr marL="91434" marR="91434">
                    <a:solidFill>
                      <a:srgbClr val="FFFFFF"/>
                    </a:solidFill>
                  </a:tcPr>
                </a:tc>
                <a:tc>
                  <a:txBody>
                    <a:bodyPr/>
                    <a:lstStyle/>
                    <a:p>
                      <a:r>
                        <a:rPr lang="tr-TR" sz="1800" dirty="0" smtClean="0"/>
                        <a:t>,826</a:t>
                      </a:r>
                    </a:p>
                    <a:p>
                      <a:endParaRPr lang="tr-TR" sz="1800" dirty="0"/>
                    </a:p>
                  </a:txBody>
                  <a:tcPr marL="91434" marR="91434">
                    <a:solidFill>
                      <a:srgbClr val="FFFFFF"/>
                    </a:solidFill>
                  </a:tcPr>
                </a:tc>
                <a:tc>
                  <a:txBody>
                    <a:bodyPr/>
                    <a:lstStyle/>
                    <a:p>
                      <a:r>
                        <a:rPr lang="tr-TR" sz="1800" dirty="0" smtClean="0"/>
                        <a:t>,842</a:t>
                      </a:r>
                      <a:endParaRPr lang="tr-TR" sz="1800" dirty="0"/>
                    </a:p>
                  </a:txBody>
                  <a:tcPr marL="91434" marR="91434">
                    <a:solidFill>
                      <a:srgbClr val="FFFFFF"/>
                    </a:solidFill>
                  </a:tcPr>
                </a:tc>
                <a:tc>
                  <a:txBody>
                    <a:bodyPr/>
                    <a:lstStyle/>
                    <a:p>
                      <a:r>
                        <a:rPr lang="tr-TR" sz="1800" dirty="0" smtClean="0"/>
                        <a:t>,868</a:t>
                      </a:r>
                      <a:endParaRPr lang="tr-TR" sz="1800" dirty="0"/>
                    </a:p>
                  </a:txBody>
                  <a:tcPr marL="91434" marR="91434">
                    <a:solidFill>
                      <a:srgbClr val="FFFFFF"/>
                    </a:solidFill>
                  </a:tcPr>
                </a:tc>
              </a:tr>
            </a:tbl>
          </a:graphicData>
        </a:graphic>
      </p:graphicFrame>
    </p:spTree>
  </p:cSld>
  <p:clrMapOvr>
    <a:masterClrMapping/>
  </p:clrMapOvr>
  <p:transition spd="med">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p:nvPr/>
        </p:nvPicPr>
        <p:blipFill rotWithShape="1">
          <a:blip r:embed="rId2"/>
          <a:srcRect l="22155" t="38027" r="26484" b="15488"/>
          <a:stretch/>
        </p:blipFill>
        <p:spPr bwMode="auto">
          <a:xfrm>
            <a:off x="30163" y="2547938"/>
            <a:ext cx="4953000" cy="2520950"/>
          </a:xfrm>
          <a:prstGeom prst="rect">
            <a:avLst/>
          </a:prstGeom>
          <a:ln>
            <a:solidFill>
              <a:schemeClr val="accent2">
                <a:lumMod val="75000"/>
              </a:schemeClr>
            </a:solidFill>
          </a:ln>
          <a:extLst>
            <a:ext uri="{53640926-AAD7-44D8-BBD7-CCE9431645EC}">
              <a14:shadowObscured xmlns:a14="http://schemas.microsoft.com/office/drawing/2010/main"/>
            </a:ext>
          </a:extLst>
        </p:spPr>
      </p:pic>
      <p:pic>
        <p:nvPicPr>
          <p:cNvPr id="35843" name="Resim 3"/>
          <p:cNvPicPr>
            <a:picLocks noChangeAspect="1" noChangeArrowheads="1"/>
          </p:cNvPicPr>
          <p:nvPr/>
        </p:nvPicPr>
        <p:blipFill>
          <a:blip r:embed="rId3">
            <a:extLst>
              <a:ext uri="{28A0092B-C50C-407E-A947-70E740481C1C}">
                <a14:useLocalDpi xmlns:a14="http://schemas.microsoft.com/office/drawing/2010/main" val="0"/>
              </a:ext>
            </a:extLst>
          </a:blip>
          <a:srcRect l="21645" t="44969" r="23431" b="17001"/>
          <a:stretch>
            <a:fillRect/>
          </a:stretch>
        </p:blipFill>
        <p:spPr bwMode="auto">
          <a:xfrm>
            <a:off x="3205163" y="228600"/>
            <a:ext cx="5886450" cy="2292350"/>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pic>
        <p:nvPicPr>
          <p:cNvPr id="35844" name="Resim 5"/>
          <p:cNvPicPr>
            <a:picLocks noChangeAspect="1" noChangeArrowheads="1"/>
          </p:cNvPicPr>
          <p:nvPr/>
        </p:nvPicPr>
        <p:blipFill>
          <a:blip r:embed="rId4">
            <a:extLst>
              <a:ext uri="{28A0092B-C50C-407E-A947-70E740481C1C}">
                <a14:useLocalDpi xmlns:a14="http://schemas.microsoft.com/office/drawing/2010/main" val="0"/>
              </a:ext>
            </a:extLst>
          </a:blip>
          <a:srcRect l="22240" t="36971" r="26994" b="15187"/>
          <a:stretch>
            <a:fillRect/>
          </a:stretch>
        </p:blipFill>
        <p:spPr bwMode="auto">
          <a:xfrm>
            <a:off x="3205163" y="3581400"/>
            <a:ext cx="5938837"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defRPr/>
            </a:pPr>
            <a:r>
              <a:rPr lang="tr-TR" altLang="tr-TR"/>
              <a:t>Geometrik yardım</a:t>
            </a:r>
            <a:br>
              <a:rPr lang="tr-TR" altLang="tr-TR"/>
            </a:br>
            <a:r>
              <a:rPr lang="tr-TR" altLang="tr-TR" sz="2000"/>
              <a:t>(Lehman)</a:t>
            </a:r>
          </a:p>
        </p:txBody>
      </p:sp>
      <p:sp>
        <p:nvSpPr>
          <p:cNvPr id="36867" name="Text Box 6"/>
          <p:cNvSpPr txBox="1">
            <a:spLocks noChangeArrowheads="1"/>
          </p:cNvSpPr>
          <p:nvPr/>
        </p:nvSpPr>
        <p:spPr bwMode="auto">
          <a:xfrm>
            <a:off x="4827588" y="2784475"/>
            <a:ext cx="228600" cy="169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200">
                <a:solidFill>
                  <a:schemeClr val="tx1"/>
                </a:solidFill>
              </a:rPr>
              <a:t>1</a:t>
            </a:r>
          </a:p>
          <a:p>
            <a:pPr eaLnBrk="1" hangingPunct="1">
              <a:spcBef>
                <a:spcPct val="0"/>
              </a:spcBef>
              <a:buFontTx/>
              <a:buNone/>
            </a:pPr>
            <a:r>
              <a:rPr lang="tr-TR" altLang="tr-TR" sz="1200">
                <a:solidFill>
                  <a:schemeClr val="tx1"/>
                </a:solidFill>
              </a:rPr>
              <a:t>2</a:t>
            </a:r>
          </a:p>
          <a:p>
            <a:pPr eaLnBrk="1" hangingPunct="1">
              <a:spcBef>
                <a:spcPct val="0"/>
              </a:spcBef>
              <a:buFontTx/>
              <a:buNone/>
            </a:pPr>
            <a:r>
              <a:rPr lang="tr-TR" altLang="tr-TR" sz="1200">
                <a:solidFill>
                  <a:schemeClr val="tx1"/>
                </a:solidFill>
              </a:rPr>
              <a:t>3</a:t>
            </a:r>
          </a:p>
          <a:p>
            <a:pPr eaLnBrk="1" hangingPunct="1">
              <a:spcBef>
                <a:spcPct val="0"/>
              </a:spcBef>
              <a:buFontTx/>
              <a:buNone/>
            </a:pPr>
            <a:r>
              <a:rPr lang="tr-TR" altLang="tr-TR" sz="1200">
                <a:solidFill>
                  <a:schemeClr val="tx1"/>
                </a:solidFill>
              </a:rPr>
              <a:t>4</a:t>
            </a:r>
          </a:p>
          <a:p>
            <a:pPr eaLnBrk="1" hangingPunct="1">
              <a:spcBef>
                <a:spcPct val="0"/>
              </a:spcBef>
              <a:buFontTx/>
              <a:buNone/>
            </a:pPr>
            <a:r>
              <a:rPr lang="tr-TR" altLang="tr-TR" sz="1200">
                <a:solidFill>
                  <a:schemeClr val="tx1"/>
                </a:solidFill>
              </a:rPr>
              <a:t>5</a:t>
            </a:r>
          </a:p>
          <a:p>
            <a:pPr eaLnBrk="1" hangingPunct="1">
              <a:spcBef>
                <a:spcPct val="0"/>
              </a:spcBef>
              <a:buFontTx/>
              <a:buNone/>
            </a:pPr>
            <a:r>
              <a:rPr lang="tr-TR" altLang="tr-TR" sz="1200">
                <a:solidFill>
                  <a:schemeClr val="tx1"/>
                </a:solidFill>
              </a:rPr>
              <a:t>6</a:t>
            </a:r>
          </a:p>
          <a:p>
            <a:pPr eaLnBrk="1" hangingPunct="1">
              <a:spcBef>
                <a:spcPct val="0"/>
              </a:spcBef>
              <a:buFontTx/>
              <a:buNone/>
            </a:pPr>
            <a:r>
              <a:rPr lang="tr-TR" altLang="tr-TR" sz="1200">
                <a:solidFill>
                  <a:schemeClr val="tx1"/>
                </a:solidFill>
              </a:rPr>
              <a:t>7</a:t>
            </a:r>
          </a:p>
          <a:p>
            <a:pPr eaLnBrk="1" hangingPunct="1">
              <a:spcBef>
                <a:spcPct val="0"/>
              </a:spcBef>
              <a:buFontTx/>
              <a:buNone/>
            </a:pPr>
            <a:r>
              <a:rPr lang="tr-TR" altLang="tr-TR" sz="1200">
                <a:solidFill>
                  <a:schemeClr val="tx1"/>
                </a:solidFill>
              </a:rPr>
              <a:t>8</a:t>
            </a:r>
          </a:p>
          <a:p>
            <a:pPr eaLnBrk="1" hangingPunct="1">
              <a:spcBef>
                <a:spcPct val="0"/>
              </a:spcBef>
              <a:buFontTx/>
              <a:buNone/>
            </a:pPr>
            <a:r>
              <a:rPr lang="tr-TR" altLang="tr-TR" sz="1200">
                <a:solidFill>
                  <a:schemeClr val="tx1"/>
                </a:solidFill>
              </a:rPr>
              <a:t>9</a:t>
            </a:r>
            <a:endParaRPr lang="tr-TR" altLang="tr-TR" sz="2400">
              <a:solidFill>
                <a:schemeClr val="tx1"/>
              </a:solidFill>
            </a:endParaRPr>
          </a:p>
        </p:txBody>
      </p:sp>
      <p:sp>
        <p:nvSpPr>
          <p:cNvPr id="36868" name="Text Box 7"/>
          <p:cNvSpPr txBox="1">
            <a:spLocks noChangeArrowheads="1"/>
          </p:cNvSpPr>
          <p:nvPr/>
        </p:nvSpPr>
        <p:spPr bwMode="auto">
          <a:xfrm>
            <a:off x="3440113" y="3146425"/>
            <a:ext cx="228600" cy="968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200">
                <a:solidFill>
                  <a:schemeClr val="tx1"/>
                </a:solidFill>
              </a:rPr>
              <a:t>1</a:t>
            </a:r>
          </a:p>
          <a:p>
            <a:pPr eaLnBrk="1" hangingPunct="1">
              <a:spcBef>
                <a:spcPct val="0"/>
              </a:spcBef>
              <a:buFontTx/>
              <a:buNone/>
            </a:pPr>
            <a:r>
              <a:rPr lang="tr-TR" altLang="tr-TR" sz="1200">
                <a:solidFill>
                  <a:schemeClr val="tx1"/>
                </a:solidFill>
              </a:rPr>
              <a:t>2</a:t>
            </a:r>
          </a:p>
          <a:p>
            <a:pPr eaLnBrk="1" hangingPunct="1">
              <a:spcBef>
                <a:spcPct val="0"/>
              </a:spcBef>
              <a:buFontTx/>
              <a:buNone/>
            </a:pPr>
            <a:r>
              <a:rPr lang="tr-TR" altLang="tr-TR" sz="1200">
                <a:solidFill>
                  <a:schemeClr val="tx1"/>
                </a:solidFill>
              </a:rPr>
              <a:t>3</a:t>
            </a:r>
          </a:p>
          <a:p>
            <a:pPr eaLnBrk="1" hangingPunct="1">
              <a:spcBef>
                <a:spcPct val="0"/>
              </a:spcBef>
              <a:buFontTx/>
              <a:buNone/>
            </a:pPr>
            <a:r>
              <a:rPr lang="tr-TR" altLang="tr-TR" sz="1200">
                <a:solidFill>
                  <a:schemeClr val="tx1"/>
                </a:solidFill>
              </a:rPr>
              <a:t>4</a:t>
            </a:r>
          </a:p>
          <a:p>
            <a:pPr eaLnBrk="1" hangingPunct="1">
              <a:spcBef>
                <a:spcPct val="0"/>
              </a:spcBef>
              <a:buFontTx/>
              <a:buNone/>
            </a:pPr>
            <a:r>
              <a:rPr lang="tr-TR" altLang="tr-TR" sz="1200">
                <a:solidFill>
                  <a:schemeClr val="tx1"/>
                </a:solidFill>
              </a:rPr>
              <a:t>5</a:t>
            </a:r>
            <a:endParaRPr lang="tr-TR" altLang="tr-TR" sz="2400">
              <a:solidFill>
                <a:schemeClr val="tx1"/>
              </a:solidFill>
            </a:endParaRPr>
          </a:p>
        </p:txBody>
      </p:sp>
      <p:sp>
        <p:nvSpPr>
          <p:cNvPr id="36869" name="Line 8"/>
          <p:cNvSpPr>
            <a:spLocks noChangeShapeType="1"/>
          </p:cNvSpPr>
          <p:nvPr/>
        </p:nvSpPr>
        <p:spPr bwMode="auto">
          <a:xfrm flipV="1">
            <a:off x="3570288" y="2905125"/>
            <a:ext cx="1257300" cy="3635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870" name="Line 9"/>
          <p:cNvSpPr>
            <a:spLocks noChangeShapeType="1"/>
          </p:cNvSpPr>
          <p:nvPr/>
        </p:nvSpPr>
        <p:spPr bwMode="auto">
          <a:xfrm flipV="1">
            <a:off x="3570288" y="3630613"/>
            <a:ext cx="12573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871" name="Line 10"/>
          <p:cNvSpPr>
            <a:spLocks noChangeShapeType="1"/>
          </p:cNvSpPr>
          <p:nvPr/>
        </p:nvSpPr>
        <p:spPr bwMode="auto">
          <a:xfrm>
            <a:off x="3570288" y="3992563"/>
            <a:ext cx="1257300" cy="36353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872" name="Line 11"/>
          <p:cNvSpPr>
            <a:spLocks noChangeShapeType="1"/>
          </p:cNvSpPr>
          <p:nvPr/>
        </p:nvSpPr>
        <p:spPr bwMode="auto">
          <a:xfrm>
            <a:off x="3570288" y="3832225"/>
            <a:ext cx="1257300" cy="1603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873" name="Line 12"/>
          <p:cNvSpPr>
            <a:spLocks noChangeShapeType="1"/>
          </p:cNvSpPr>
          <p:nvPr/>
        </p:nvSpPr>
        <p:spPr bwMode="auto">
          <a:xfrm flipV="1">
            <a:off x="3570288" y="3268663"/>
            <a:ext cx="1257300" cy="1682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6874" name="Rectangle 13"/>
          <p:cNvSpPr>
            <a:spLocks noChangeArrowheads="1"/>
          </p:cNvSpPr>
          <p:nvPr/>
        </p:nvSpPr>
        <p:spPr bwMode="auto">
          <a:xfrm>
            <a:off x="3325813" y="3114675"/>
            <a:ext cx="342900" cy="1087438"/>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tr-TR" altLang="tr-TR" sz="2400">
              <a:solidFill>
                <a:schemeClr val="tx1"/>
              </a:solidFill>
            </a:endParaRPr>
          </a:p>
        </p:txBody>
      </p:sp>
      <p:sp>
        <p:nvSpPr>
          <p:cNvPr id="36875" name="Rectangle 14"/>
          <p:cNvSpPr>
            <a:spLocks noChangeArrowheads="1"/>
          </p:cNvSpPr>
          <p:nvPr/>
        </p:nvSpPr>
        <p:spPr bwMode="auto">
          <a:xfrm>
            <a:off x="4697413" y="2713038"/>
            <a:ext cx="342900" cy="1763712"/>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tr-TR" altLang="tr-TR" sz="2400">
              <a:solidFill>
                <a:schemeClr val="tx1"/>
              </a:solidFill>
            </a:endParaRPr>
          </a:p>
        </p:txBody>
      </p:sp>
      <p:sp>
        <p:nvSpPr>
          <p:cNvPr id="36876" name="Text Box 15"/>
          <p:cNvSpPr txBox="1">
            <a:spLocks noChangeArrowheads="1"/>
          </p:cNvSpPr>
          <p:nvPr/>
        </p:nvSpPr>
        <p:spPr bwMode="auto">
          <a:xfrm>
            <a:off x="3211513" y="2632075"/>
            <a:ext cx="571500"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tr-TR" altLang="tr-TR" sz="1000">
                <a:solidFill>
                  <a:schemeClr val="tx1"/>
                </a:solidFill>
              </a:rPr>
              <a:t>Mevcut</a:t>
            </a:r>
          </a:p>
          <a:p>
            <a:pPr algn="ctr" eaLnBrk="1" hangingPunct="1">
              <a:spcBef>
                <a:spcPct val="0"/>
              </a:spcBef>
              <a:buFontTx/>
              <a:buNone/>
            </a:pPr>
            <a:r>
              <a:rPr lang="tr-TR" altLang="tr-TR" sz="1000">
                <a:solidFill>
                  <a:schemeClr val="tx1"/>
                </a:solidFill>
              </a:rPr>
              <a:t>(1-5)</a:t>
            </a:r>
          </a:p>
          <a:p>
            <a:pPr algn="ctr" eaLnBrk="1" hangingPunct="1">
              <a:spcBef>
                <a:spcPct val="0"/>
              </a:spcBef>
              <a:buFontTx/>
              <a:buNone/>
            </a:pPr>
            <a:r>
              <a:rPr lang="tr-TR" altLang="tr-TR" sz="1000">
                <a:solidFill>
                  <a:schemeClr val="tx1"/>
                </a:solidFill>
              </a:rPr>
              <a:t>Ölçek</a:t>
            </a:r>
            <a:endParaRPr lang="tr-TR" altLang="tr-TR" sz="2400">
              <a:solidFill>
                <a:schemeClr val="tx1"/>
              </a:solidFill>
            </a:endParaRPr>
          </a:p>
        </p:txBody>
      </p:sp>
      <p:sp>
        <p:nvSpPr>
          <p:cNvPr id="36877" name="Text Box 16"/>
          <p:cNvSpPr txBox="1">
            <a:spLocks noChangeArrowheads="1"/>
          </p:cNvSpPr>
          <p:nvPr/>
        </p:nvSpPr>
        <p:spPr bwMode="auto">
          <a:xfrm>
            <a:off x="4583113" y="2205038"/>
            <a:ext cx="5715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 tIns="10800" rIns="18000" bIns="10800"/>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tr-TR" altLang="tr-TR" sz="1000">
                <a:solidFill>
                  <a:schemeClr val="tx1"/>
                </a:solidFill>
              </a:rPr>
              <a:t>Hedef</a:t>
            </a:r>
          </a:p>
          <a:p>
            <a:pPr algn="ctr" eaLnBrk="1" hangingPunct="1">
              <a:spcBef>
                <a:spcPct val="0"/>
              </a:spcBef>
              <a:buFontTx/>
              <a:buNone/>
            </a:pPr>
            <a:r>
              <a:rPr lang="tr-TR" altLang="tr-TR" sz="1000">
                <a:solidFill>
                  <a:schemeClr val="tx1"/>
                </a:solidFill>
              </a:rPr>
              <a:t>(1-9)</a:t>
            </a:r>
          </a:p>
          <a:p>
            <a:pPr algn="ctr" eaLnBrk="1" hangingPunct="1">
              <a:spcBef>
                <a:spcPct val="0"/>
              </a:spcBef>
              <a:buFontTx/>
              <a:buNone/>
            </a:pPr>
            <a:r>
              <a:rPr lang="tr-TR" altLang="tr-TR" sz="1000">
                <a:solidFill>
                  <a:schemeClr val="tx1"/>
                </a:solidFill>
              </a:rPr>
              <a:t>Ölçek</a:t>
            </a:r>
            <a:endParaRPr lang="tr-TR" altLang="tr-TR" sz="2400">
              <a:solidFill>
                <a:schemeClr val="tx1"/>
              </a:solidFill>
            </a:endParaRPr>
          </a:p>
        </p:txBody>
      </p:sp>
      <p:sp>
        <p:nvSpPr>
          <p:cNvPr id="36878" name="Rectangle 17"/>
          <p:cNvSpPr>
            <a:spLocks noChangeArrowheads="1"/>
          </p:cNvSpPr>
          <p:nvPr/>
        </p:nvSpPr>
        <p:spPr bwMode="auto">
          <a:xfrm>
            <a:off x="2411413" y="2212975"/>
            <a:ext cx="4000500" cy="22955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tr-TR" altLang="tr-TR" sz="2400">
              <a:solidFill>
                <a:schemeClr val="tx1"/>
              </a:solidFill>
            </a:endParaRPr>
          </a:p>
        </p:txBody>
      </p:sp>
      <p:sp>
        <p:nvSpPr>
          <p:cNvPr id="36879" name="Rectangle 18"/>
          <p:cNvSpPr>
            <a:spLocks noChangeArrowheads="1"/>
          </p:cNvSpPr>
          <p:nvPr/>
        </p:nvSpPr>
        <p:spPr bwMode="auto">
          <a:xfrm>
            <a:off x="1763713" y="1773238"/>
            <a:ext cx="53721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400" b="1">
                <a:solidFill>
                  <a:schemeClr val="tx1"/>
                </a:solidFill>
              </a:rPr>
              <a:t>1-5 Ölçeğinden 1-9 Ölçeğine Dönüşüm Geometrik Göstergesi</a:t>
            </a:r>
            <a:r>
              <a:rPr lang="tr-TR" altLang="tr-TR" sz="1400">
                <a:solidFill>
                  <a:schemeClr val="tx1"/>
                </a:solidFill>
              </a:rPr>
              <a:t> </a:t>
            </a:r>
          </a:p>
        </p:txBody>
      </p:sp>
      <p:sp>
        <p:nvSpPr>
          <p:cNvPr id="36880" name="Text Box 19"/>
          <p:cNvSpPr txBox="1">
            <a:spLocks noChangeArrowheads="1"/>
          </p:cNvSpPr>
          <p:nvPr/>
        </p:nvSpPr>
        <p:spPr bwMode="auto">
          <a:xfrm>
            <a:off x="2987675" y="4775200"/>
            <a:ext cx="40909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400">
                <a:solidFill>
                  <a:schemeClr val="tx1"/>
                </a:solidFill>
              </a:rPr>
              <a:t>Katılıyorum (1) – (2) – (3) – (4) – (5) Katılmıyorum</a:t>
            </a:r>
          </a:p>
        </p:txBody>
      </p:sp>
      <p:sp>
        <p:nvSpPr>
          <p:cNvPr id="36881" name="Rectangle 20"/>
          <p:cNvSpPr>
            <a:spLocks noChangeArrowheads="1"/>
          </p:cNvSpPr>
          <p:nvPr/>
        </p:nvSpPr>
        <p:spPr bwMode="auto">
          <a:xfrm>
            <a:off x="4211638" y="5157788"/>
            <a:ext cx="15906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400">
                <a:solidFill>
                  <a:srgbClr val="000099"/>
                </a:solidFill>
              </a:rPr>
              <a:t>μ = 3 ve </a:t>
            </a:r>
            <a:r>
              <a:rPr lang="tr-TR" altLang="tr-TR" sz="1400">
                <a:solidFill>
                  <a:srgbClr val="000099"/>
                </a:solidFill>
                <a:sym typeface="Symbol" panose="05050102010706020507" pitchFamily="18" charset="2"/>
              </a:rPr>
              <a:t></a:t>
            </a:r>
            <a:r>
              <a:rPr lang="tr-TR" altLang="tr-TR" sz="1400" baseline="30000">
                <a:solidFill>
                  <a:srgbClr val="000099"/>
                </a:solidFill>
              </a:rPr>
              <a:t>2</a:t>
            </a:r>
            <a:r>
              <a:rPr lang="tr-TR" altLang="tr-TR" sz="1400">
                <a:solidFill>
                  <a:srgbClr val="000099"/>
                </a:solidFill>
              </a:rPr>
              <a:t>= 0,73 </a:t>
            </a:r>
            <a:endParaRPr lang="tr-TR" altLang="tr-TR" sz="1400">
              <a:solidFill>
                <a:srgbClr val="000099"/>
              </a:solidFill>
              <a:sym typeface="Symbol" panose="05050102010706020507" pitchFamily="18" charset="2"/>
            </a:endParaRPr>
          </a:p>
        </p:txBody>
      </p:sp>
      <p:sp>
        <p:nvSpPr>
          <p:cNvPr id="36882" name="Line 22"/>
          <p:cNvSpPr>
            <a:spLocks noChangeShapeType="1"/>
          </p:cNvSpPr>
          <p:nvPr/>
        </p:nvSpPr>
        <p:spPr bwMode="auto">
          <a:xfrm>
            <a:off x="4643438" y="5445125"/>
            <a:ext cx="0" cy="5762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3" name="Text Box 23"/>
          <p:cNvSpPr txBox="1">
            <a:spLocks noChangeArrowheads="1"/>
          </p:cNvSpPr>
          <p:nvPr/>
        </p:nvSpPr>
        <p:spPr bwMode="auto">
          <a:xfrm>
            <a:off x="4479925" y="6040438"/>
            <a:ext cx="311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a:solidFill>
                  <a:schemeClr val="tx1"/>
                </a:solidFill>
              </a:rPr>
              <a:t>5</a:t>
            </a:r>
          </a:p>
        </p:txBody>
      </p:sp>
      <p:sp>
        <p:nvSpPr>
          <p:cNvPr id="36884" name="Text Box 24"/>
          <p:cNvSpPr txBox="1">
            <a:spLocks noChangeArrowheads="1"/>
          </p:cNvSpPr>
          <p:nvPr/>
        </p:nvSpPr>
        <p:spPr bwMode="auto">
          <a:xfrm>
            <a:off x="3779838" y="5734050"/>
            <a:ext cx="9429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200">
                <a:solidFill>
                  <a:schemeClr val="tx1"/>
                </a:solidFill>
              </a:rPr>
              <a:t>(1-9 ölçeği)</a:t>
            </a:r>
          </a:p>
        </p:txBody>
      </p:sp>
      <p:sp>
        <p:nvSpPr>
          <p:cNvPr id="36885" name="Line 25"/>
          <p:cNvSpPr>
            <a:spLocks noChangeShapeType="1"/>
          </p:cNvSpPr>
          <p:nvPr/>
        </p:nvSpPr>
        <p:spPr bwMode="auto">
          <a:xfrm>
            <a:off x="5508625" y="5445125"/>
            <a:ext cx="0" cy="5762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6" name="Text Box 26"/>
          <p:cNvSpPr txBox="1">
            <a:spLocks noChangeArrowheads="1"/>
          </p:cNvSpPr>
          <p:nvPr/>
        </p:nvSpPr>
        <p:spPr bwMode="auto">
          <a:xfrm>
            <a:off x="5345113" y="6040438"/>
            <a:ext cx="311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400">
                <a:solidFill>
                  <a:schemeClr val="tx1"/>
                </a:solidFill>
              </a:rPr>
              <a:t>?</a:t>
            </a:r>
          </a:p>
        </p:txBody>
      </p:sp>
      <p:sp>
        <p:nvSpPr>
          <p:cNvPr id="36887" name="Text Box 27"/>
          <p:cNvSpPr txBox="1">
            <a:spLocks noChangeArrowheads="1"/>
          </p:cNvSpPr>
          <p:nvPr/>
        </p:nvSpPr>
        <p:spPr bwMode="auto">
          <a:xfrm>
            <a:off x="5508625" y="5734050"/>
            <a:ext cx="9429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1200">
                <a:solidFill>
                  <a:schemeClr val="tx1"/>
                </a:solidFill>
              </a:rPr>
              <a:t>(1-9 ölçeği)</a:t>
            </a:r>
          </a:p>
        </p:txBody>
      </p:sp>
    </p:spTree>
  </p:cSld>
  <p:clrMapOvr>
    <a:masterClrMapping/>
  </p:clrMapOvr>
  <p:transition spd="med">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defRPr/>
            </a:pPr>
            <a:r>
              <a:rPr lang="tr-TR" altLang="tr-TR" sz="3800" b="1" i="1"/>
              <a:t>µ</a:t>
            </a:r>
            <a:r>
              <a:rPr lang="tr-TR" altLang="tr-TR" sz="3800" b="1"/>
              <a:t>-Dönüşümü</a:t>
            </a:r>
            <a:br>
              <a:rPr lang="tr-TR" altLang="tr-TR" sz="3800" b="1"/>
            </a:br>
            <a:endParaRPr lang="tr-TR" altLang="tr-TR" sz="3800"/>
          </a:p>
        </p:txBody>
      </p:sp>
      <p:sp>
        <p:nvSpPr>
          <p:cNvPr id="37891" name="Rectangle 3"/>
          <p:cNvSpPr>
            <a:spLocks noGrp="1" noChangeArrowheads="1"/>
          </p:cNvSpPr>
          <p:nvPr>
            <p:ph type="body" idx="4294967295"/>
          </p:nvPr>
        </p:nvSpPr>
        <p:spPr>
          <a:xfrm>
            <a:off x="1371600" y="1600200"/>
            <a:ext cx="7772400" cy="4530725"/>
          </a:xfrm>
        </p:spPr>
        <p:txBody>
          <a:bodyPr/>
          <a:lstStyle/>
          <a:p>
            <a:endParaRPr lang="tr-TR" altLang="tr-TR" smtClean="0"/>
          </a:p>
          <a:p>
            <a:endParaRPr lang="tr-TR" altLang="tr-TR" smtClean="0"/>
          </a:p>
        </p:txBody>
      </p:sp>
      <p:sp>
        <p:nvSpPr>
          <p:cNvPr id="37892"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tr-TR" altLang="tr-TR" sz="2400">
              <a:solidFill>
                <a:schemeClr val="tx1"/>
              </a:solidFill>
            </a:endParaRPr>
          </a:p>
        </p:txBody>
      </p:sp>
      <p:sp>
        <p:nvSpPr>
          <p:cNvPr id="37893" name="Rectangle 5"/>
          <p:cNvSpPr>
            <a:spLocks noChangeArrowheads="1"/>
          </p:cNvSpPr>
          <p:nvPr/>
        </p:nvSpPr>
        <p:spPr bwMode="auto">
          <a:xfrm>
            <a:off x="2022475" y="3994150"/>
            <a:ext cx="7096125"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28600">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tr-TR" altLang="tr-TR" sz="2000" i="1">
                <a:solidFill>
                  <a:schemeClr val="tx1"/>
                </a:solidFill>
                <a:latin typeface="Arial" panose="020B0604020202020204" pitchFamily="34" charset="0"/>
              </a:rPr>
              <a:t>µ</a:t>
            </a:r>
            <a:r>
              <a:rPr lang="tr-TR" altLang="tr-TR" sz="2000" i="1" baseline="-25000">
                <a:solidFill>
                  <a:schemeClr val="tx1"/>
                </a:solidFill>
                <a:latin typeface="Arial" panose="020B0604020202020204" pitchFamily="34" charset="0"/>
              </a:rPr>
              <a:t>h</a:t>
            </a:r>
            <a:r>
              <a:rPr lang="tr-TR" altLang="tr-TR" sz="2000">
                <a:solidFill>
                  <a:schemeClr val="tx1"/>
                </a:solidFill>
                <a:latin typeface="Arial" panose="020B0604020202020204" pitchFamily="34" charset="0"/>
              </a:rPr>
              <a:t>: Hedef (1-h) metrik ölçek boyutundaki ortalama değeri,</a:t>
            </a:r>
            <a:endParaRPr lang="tr-TR" altLang="tr-TR" sz="2000" i="1">
              <a:solidFill>
                <a:schemeClr val="tx1"/>
              </a:solidFill>
              <a:latin typeface="Arial" panose="020B0604020202020204" pitchFamily="34" charset="0"/>
            </a:endParaRPr>
          </a:p>
          <a:p>
            <a:pPr eaLnBrk="1" hangingPunct="1">
              <a:spcBef>
                <a:spcPct val="0"/>
              </a:spcBef>
              <a:buFontTx/>
              <a:buNone/>
            </a:pPr>
            <a:r>
              <a:rPr lang="tr-TR" altLang="tr-TR" sz="2000" i="1">
                <a:solidFill>
                  <a:schemeClr val="tx1"/>
                </a:solidFill>
                <a:latin typeface="Arial" panose="020B0604020202020204" pitchFamily="34" charset="0"/>
              </a:rPr>
              <a:t>µ</a:t>
            </a:r>
            <a:r>
              <a:rPr lang="tr-TR" altLang="tr-TR" sz="2000" i="1" baseline="-25000">
                <a:solidFill>
                  <a:schemeClr val="tx1"/>
                </a:solidFill>
                <a:latin typeface="Arial" panose="020B0604020202020204" pitchFamily="34" charset="0"/>
              </a:rPr>
              <a:t>m</a:t>
            </a:r>
            <a:r>
              <a:rPr lang="tr-TR" altLang="tr-TR" sz="2000">
                <a:solidFill>
                  <a:schemeClr val="tx1"/>
                </a:solidFill>
                <a:latin typeface="Arial" panose="020B0604020202020204" pitchFamily="34" charset="0"/>
              </a:rPr>
              <a:t>: Mevcut (1-m) metrik ölçek boyutundaki ortalama değeri</a:t>
            </a:r>
          </a:p>
          <a:p>
            <a:pPr eaLnBrk="1" hangingPunct="1">
              <a:spcBef>
                <a:spcPct val="0"/>
              </a:spcBef>
              <a:buFontTx/>
              <a:buNone/>
            </a:pPr>
            <a:r>
              <a:rPr lang="tr-TR" altLang="tr-TR" sz="2000" i="1">
                <a:solidFill>
                  <a:schemeClr val="tx1"/>
                </a:solidFill>
                <a:latin typeface="Arial" panose="020B0604020202020204" pitchFamily="34" charset="0"/>
              </a:rPr>
              <a:t>h</a:t>
            </a:r>
            <a:r>
              <a:rPr lang="tr-TR" altLang="tr-TR" sz="2000">
                <a:solidFill>
                  <a:schemeClr val="tx1"/>
                </a:solidFill>
                <a:latin typeface="Arial" panose="020B0604020202020204" pitchFamily="34" charset="0"/>
              </a:rPr>
              <a:t> : Hedef (1-h) metrik ölçek boyutu ,</a:t>
            </a:r>
          </a:p>
          <a:p>
            <a:pPr eaLnBrk="1" hangingPunct="1">
              <a:spcBef>
                <a:spcPct val="0"/>
              </a:spcBef>
              <a:buFontTx/>
              <a:buNone/>
            </a:pPr>
            <a:r>
              <a:rPr lang="tr-TR" altLang="tr-TR" sz="2000" i="1">
                <a:solidFill>
                  <a:schemeClr val="tx1"/>
                </a:solidFill>
                <a:latin typeface="Arial" panose="020B0604020202020204" pitchFamily="34" charset="0"/>
              </a:rPr>
              <a:t>m</a:t>
            </a:r>
            <a:r>
              <a:rPr lang="tr-TR" altLang="tr-TR" sz="2000">
                <a:solidFill>
                  <a:schemeClr val="tx1"/>
                </a:solidFill>
                <a:latin typeface="Arial" panose="020B0604020202020204" pitchFamily="34" charset="0"/>
              </a:rPr>
              <a:t>: Mevcut (1-m) metrik ölçek boyutu </a:t>
            </a:r>
          </a:p>
        </p:txBody>
      </p:sp>
      <p:sp>
        <p:nvSpPr>
          <p:cNvPr id="37894" name="Rectangle 6"/>
          <p:cNvSpPr>
            <a:spLocks noChangeArrowheads="1"/>
          </p:cNvSpPr>
          <p:nvPr/>
        </p:nvSpPr>
        <p:spPr bwMode="auto">
          <a:xfrm>
            <a:off x="0" y="3233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tr-TR" altLang="tr-TR" sz="2400">
              <a:solidFill>
                <a:schemeClr val="tx1"/>
              </a:solidFill>
            </a:endParaRPr>
          </a:p>
        </p:txBody>
      </p:sp>
      <p:graphicFrame>
        <p:nvGraphicFramePr>
          <p:cNvPr id="13319" name="Object 7"/>
          <p:cNvGraphicFramePr>
            <a:graphicFrameLocks noChangeAspect="1"/>
          </p:cNvGraphicFramePr>
          <p:nvPr/>
        </p:nvGraphicFramePr>
        <p:xfrm>
          <a:off x="2339975" y="2349500"/>
          <a:ext cx="3600450" cy="1008063"/>
        </p:xfrm>
        <a:graphic>
          <a:graphicData uri="http://schemas.openxmlformats.org/presentationml/2006/ole">
            <mc:AlternateContent xmlns:mc="http://schemas.openxmlformats.org/markup-compatibility/2006">
              <mc:Choice xmlns:v="urn:schemas-microsoft-com:vml" Requires="v">
                <p:oleObj spid="_x0000_s37899" name="Denklem" r:id="rId3" imgW="1396394" imgH="393529" progId="Equation.3">
                  <p:embed/>
                </p:oleObj>
              </mc:Choice>
              <mc:Fallback>
                <p:oleObj name="Denklem" r:id="rId3" imgW="1396394" imgH="393529"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2349500"/>
                        <a:ext cx="360045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3325"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8400" y="1125538"/>
            <a:ext cx="5260975" cy="4633912"/>
          </a:xfrm>
          <a:prstGeom prst="rect">
            <a:avLst/>
          </a:prstGeom>
          <a:noFill/>
          <a:ln w="38100">
            <a:solidFill>
              <a:schemeClr val="tx1"/>
            </a:solidFill>
            <a:prstDash val="sysDot"/>
            <a:miter lim="800000"/>
            <a:headEnd/>
            <a:tailEnd/>
          </a:ln>
          <a:extLst>
            <a:ext uri="{909E8E84-426E-40DD-AFC4-6F175D3DCCD1}">
              <a14:hiddenFill xmlns:a14="http://schemas.microsoft.com/office/drawing/2010/main">
                <a:solidFill>
                  <a:srgbClr val="339966"/>
                </a:solidFill>
              </a14:hiddenFill>
            </a:ext>
          </a:extLst>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9" fill="hold" nodeType="clickEffect">
                                  <p:stCondLst>
                                    <p:cond delay="0"/>
                                  </p:stCondLst>
                                  <p:childTnLst>
                                    <p:set>
                                      <p:cBhvr>
                                        <p:cTn id="6" dur="1" fill="hold">
                                          <p:stCondLst>
                                            <p:cond delay="0"/>
                                          </p:stCondLst>
                                        </p:cTn>
                                        <p:tgtEl>
                                          <p:spTgt spid="13325"/>
                                        </p:tgtEl>
                                        <p:attrNameLst>
                                          <p:attrName>style.visibility</p:attrName>
                                        </p:attrNameLst>
                                      </p:cBhvr>
                                      <p:to>
                                        <p:strVal val="visible"/>
                                      </p:to>
                                    </p:set>
                                    <p:animEffect transition="in" filter="strips(upLeft)">
                                      <p:cBhvr>
                                        <p:cTn id="7" dur="2000"/>
                                        <p:tgtEl>
                                          <p:spTgt spid="13325"/>
                                        </p:tgtEl>
                                      </p:cBhvr>
                                    </p:animEffect>
                                  </p:childTnLst>
                                </p:cTn>
                              </p:par>
                              <p:par>
                                <p:cTn id="8" presetID="35" presetClass="path" presetSubtype="0" accel="50000" decel="50000" fill="hold" nodeType="withEffect">
                                  <p:stCondLst>
                                    <p:cond delay="0"/>
                                  </p:stCondLst>
                                  <p:childTnLst>
                                    <p:animMotion origin="layout" path="M -0.06511 -2.22222E-6 L -0.2441 -2.22222E-6 " pathEditMode="relative" rAng="0" ptsTypes="AA">
                                      <p:cBhvr>
                                        <p:cTn id="9" dur="2000" fill="hold"/>
                                        <p:tgtEl>
                                          <p:spTgt spid="13319"/>
                                        </p:tgtEl>
                                        <p:attrNameLst>
                                          <p:attrName>ppt_x</p:attrName>
                                          <p:attrName>ppt_y</p:attrName>
                                        </p:attrNameLst>
                                      </p:cBhvr>
                                      <p:rCtr x="-895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defRPr/>
            </a:pPr>
            <a:r>
              <a:rPr lang="tr-TR" altLang="tr-TR" b="1" i="1"/>
              <a:t>σ</a:t>
            </a:r>
            <a:r>
              <a:rPr lang="tr-TR" altLang="tr-TR" b="1" i="1" baseline="30000"/>
              <a:t>2</a:t>
            </a:r>
            <a:r>
              <a:rPr lang="tr-TR" altLang="tr-TR" b="1"/>
              <a:t>-Dönüşümü</a:t>
            </a:r>
            <a:r>
              <a:rPr lang="tr-TR" altLang="tr-TR"/>
              <a:t> </a:t>
            </a:r>
          </a:p>
        </p:txBody>
      </p:sp>
      <p:graphicFrame>
        <p:nvGraphicFramePr>
          <p:cNvPr id="14341" name="Object 5"/>
          <p:cNvGraphicFramePr>
            <a:graphicFrameLocks noChangeAspect="1"/>
          </p:cNvGraphicFramePr>
          <p:nvPr/>
        </p:nvGraphicFramePr>
        <p:xfrm>
          <a:off x="3492500" y="1785938"/>
          <a:ext cx="2230438" cy="915987"/>
        </p:xfrm>
        <a:graphic>
          <a:graphicData uri="http://schemas.openxmlformats.org/presentationml/2006/ole">
            <mc:AlternateContent xmlns:mc="http://schemas.openxmlformats.org/markup-compatibility/2006">
              <mc:Choice xmlns:v="urn:schemas-microsoft-com:vml" Requires="v">
                <p:oleObj spid="_x0000_s38924" name="Denklem" r:id="rId3" imgW="1117600" imgH="457200" progId="Equation.3">
                  <p:embed/>
                </p:oleObj>
              </mc:Choice>
              <mc:Fallback>
                <p:oleObj name="Denklem" r:id="rId3" imgW="1117600" imgH="4572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1785938"/>
                        <a:ext cx="2230438"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4340" name="Object 4"/>
          <p:cNvGraphicFramePr>
            <a:graphicFrameLocks noChangeAspect="1"/>
          </p:cNvGraphicFramePr>
          <p:nvPr/>
        </p:nvGraphicFramePr>
        <p:xfrm>
          <a:off x="3492500" y="3027363"/>
          <a:ext cx="1943100" cy="804862"/>
        </p:xfrm>
        <a:graphic>
          <a:graphicData uri="http://schemas.openxmlformats.org/presentationml/2006/ole">
            <mc:AlternateContent xmlns:mc="http://schemas.openxmlformats.org/markup-compatibility/2006">
              <mc:Choice xmlns:v="urn:schemas-microsoft-com:vml" Requires="v">
                <p:oleObj spid="_x0000_s38925" name="Denklem" r:id="rId5" imgW="939392" imgH="393529" progId="Equation.3">
                  <p:embed/>
                </p:oleObj>
              </mc:Choice>
              <mc:Fallback>
                <p:oleObj name="Denklem" r:id="rId5" imgW="939392" imgH="393529"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2500" y="3027363"/>
                        <a:ext cx="1943100" cy="80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8917" name="Rectangle 8"/>
          <p:cNvSpPr>
            <a:spLocks noChangeArrowheads="1"/>
          </p:cNvSpPr>
          <p:nvPr/>
        </p:nvSpPr>
        <p:spPr bwMode="auto">
          <a:xfrm>
            <a:off x="1295400" y="4038600"/>
            <a:ext cx="807085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28600">
              <a:spcBef>
                <a:spcPct val="20000"/>
              </a:spcBef>
              <a:buChar char="•"/>
              <a:tabLst>
                <a:tab pos="4343400" algn="r"/>
              </a:tabLst>
              <a:defRPr sz="3600">
                <a:solidFill>
                  <a:srgbClr val="000066"/>
                </a:solidFill>
                <a:latin typeface="Times New Roman" panose="02020603050405020304" pitchFamily="18" charset="0"/>
              </a:defRPr>
            </a:lvl1pPr>
            <a:lvl2pPr marL="742950" indent="-285750">
              <a:spcBef>
                <a:spcPct val="20000"/>
              </a:spcBef>
              <a:buChar char="–"/>
              <a:tabLst>
                <a:tab pos="4343400" algn="r"/>
              </a:tabLst>
              <a:defRPr sz="3200">
                <a:solidFill>
                  <a:schemeClr val="tx1"/>
                </a:solidFill>
                <a:latin typeface="Times New Roman" panose="02020603050405020304" pitchFamily="18" charset="0"/>
              </a:defRPr>
            </a:lvl2pPr>
            <a:lvl3pPr marL="1143000" indent="-228600">
              <a:spcBef>
                <a:spcPct val="20000"/>
              </a:spcBef>
              <a:buChar char="•"/>
              <a:tabLst>
                <a:tab pos="4343400" algn="r"/>
              </a:tabLst>
              <a:defRPr sz="2800">
                <a:solidFill>
                  <a:schemeClr val="tx1"/>
                </a:solidFill>
                <a:latin typeface="Times New Roman" panose="02020603050405020304" pitchFamily="18" charset="0"/>
              </a:defRPr>
            </a:lvl3pPr>
            <a:lvl4pPr marL="1600200" indent="-228600">
              <a:spcBef>
                <a:spcPct val="20000"/>
              </a:spcBef>
              <a:buChar char="–"/>
              <a:tabLst>
                <a:tab pos="4343400" algn="r"/>
              </a:tabLst>
              <a:defRPr sz="2400">
                <a:solidFill>
                  <a:schemeClr val="tx1"/>
                </a:solidFill>
                <a:latin typeface="Times New Roman" panose="02020603050405020304" pitchFamily="18" charset="0"/>
              </a:defRPr>
            </a:lvl4pPr>
            <a:lvl5pPr marL="2057400" indent="-228600">
              <a:spcBef>
                <a:spcPct val="20000"/>
              </a:spcBef>
              <a:buChar char="»"/>
              <a:tabLst>
                <a:tab pos="4343400" algn="r"/>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9pPr>
          </a:lstStyle>
          <a:p>
            <a:pPr>
              <a:spcBef>
                <a:spcPct val="0"/>
              </a:spcBef>
              <a:buFontTx/>
              <a:buNone/>
            </a:pPr>
            <a:r>
              <a:rPr lang="tr-TR" altLang="tr-TR" sz="2000">
                <a:solidFill>
                  <a:srgbClr val="000000"/>
                </a:solidFill>
                <a:latin typeface="Arial" panose="020B0604020202020204" pitchFamily="34" charset="0"/>
                <a:ea typeface="Times New Roman" panose="02020603050405020304" pitchFamily="18" charset="0"/>
                <a:cs typeface="Arial" panose="020B0604020202020204" pitchFamily="34" charset="0"/>
              </a:rPr>
              <a:t>h : Hedef (1-h) metrik ölçek boyutu,</a:t>
            </a:r>
            <a:endParaRPr lang="tr-TR" altLang="tr-TR" sz="20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000">
                <a:solidFill>
                  <a:srgbClr val="000000"/>
                </a:solidFill>
                <a:latin typeface="Arial" panose="020B0604020202020204" pitchFamily="34" charset="0"/>
                <a:ea typeface="Times New Roman" panose="02020603050405020304" pitchFamily="18" charset="0"/>
                <a:cs typeface="Arial" panose="020B0604020202020204" pitchFamily="34" charset="0"/>
              </a:rPr>
              <a:t>m: Mevcut (1-m) metrik ölçek boyutu, </a:t>
            </a:r>
            <a:endParaRPr lang="tr-TR" altLang="tr-TR" sz="20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000" i="1">
                <a:solidFill>
                  <a:srgbClr val="000000"/>
                </a:solidFill>
                <a:latin typeface="Arial" panose="020B0604020202020204" pitchFamily="34" charset="0"/>
                <a:ea typeface="Times New Roman" panose="02020603050405020304" pitchFamily="18" charset="0"/>
                <a:cs typeface="Arial" panose="020B0604020202020204" pitchFamily="34" charset="0"/>
              </a:rPr>
              <a:t>σ</a:t>
            </a:r>
            <a:r>
              <a:rPr lang="tr-TR" altLang="tr-TR" sz="2000" i="1" baseline="-30000">
                <a:solidFill>
                  <a:srgbClr val="000000"/>
                </a:solidFill>
                <a:latin typeface="Arial" panose="020B0604020202020204" pitchFamily="34" charset="0"/>
                <a:ea typeface="Times New Roman" panose="02020603050405020304" pitchFamily="18" charset="0"/>
                <a:cs typeface="Arial" panose="020B0604020202020204" pitchFamily="34" charset="0"/>
              </a:rPr>
              <a:t>h</a:t>
            </a:r>
            <a:r>
              <a:rPr lang="tr-TR" altLang="tr-TR" sz="2000">
                <a:solidFill>
                  <a:srgbClr val="000000"/>
                </a:solidFill>
                <a:latin typeface="Arial" panose="020B0604020202020204" pitchFamily="34" charset="0"/>
                <a:ea typeface="Times New Roman" panose="02020603050405020304" pitchFamily="18" charset="0"/>
                <a:cs typeface="Arial" panose="020B0604020202020204" pitchFamily="34" charset="0"/>
              </a:rPr>
              <a:t>: Hedef (1-h) metrik ölçek boyutundaki standart sapma değeri ve</a:t>
            </a:r>
            <a:endParaRPr lang="tr-TR" altLang="tr-TR" sz="20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000" i="1">
                <a:solidFill>
                  <a:srgbClr val="000000"/>
                </a:solidFill>
                <a:latin typeface="Arial" panose="020B0604020202020204" pitchFamily="34" charset="0"/>
                <a:ea typeface="Times New Roman" panose="02020603050405020304" pitchFamily="18" charset="0"/>
                <a:cs typeface="Arial" panose="020B0604020202020204" pitchFamily="34" charset="0"/>
              </a:rPr>
              <a:t>σ</a:t>
            </a:r>
            <a:r>
              <a:rPr lang="tr-TR" altLang="tr-TR" sz="2000" i="1" baseline="-30000">
                <a:solidFill>
                  <a:srgbClr val="000000"/>
                </a:solidFill>
                <a:latin typeface="Arial" panose="020B0604020202020204" pitchFamily="34" charset="0"/>
                <a:ea typeface="Times New Roman" panose="02020603050405020304" pitchFamily="18" charset="0"/>
                <a:cs typeface="Arial" panose="020B0604020202020204" pitchFamily="34" charset="0"/>
              </a:rPr>
              <a:t>m</a:t>
            </a:r>
            <a:r>
              <a:rPr lang="tr-TR" altLang="tr-TR" sz="2000">
                <a:solidFill>
                  <a:srgbClr val="000000"/>
                </a:solidFill>
                <a:latin typeface="Arial" panose="020B0604020202020204" pitchFamily="34" charset="0"/>
                <a:ea typeface="Times New Roman" panose="02020603050405020304" pitchFamily="18" charset="0"/>
                <a:cs typeface="Arial" panose="020B0604020202020204" pitchFamily="34" charset="0"/>
              </a:rPr>
              <a:t>: Mevcut (1-m) metrik ölçek boyutundaki standart sapma değeri</a:t>
            </a:r>
            <a:endParaRPr lang="tr-TR" altLang="tr-TR" sz="2000">
              <a:solidFill>
                <a:schemeClr val="tx1"/>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4346" name="Picture 10">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00563" y="1700213"/>
            <a:ext cx="4475162" cy="4240212"/>
          </a:xfrm>
          <a:prstGeom prst="rect">
            <a:avLst/>
          </a:prstGeom>
          <a:noFill/>
          <a:ln w="381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pic>
      <p:pic>
        <p:nvPicPr>
          <p:cNvPr id="14345"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11638" y="1341438"/>
            <a:ext cx="4503737" cy="4435475"/>
          </a:xfrm>
          <a:prstGeom prst="rect">
            <a:avLst/>
          </a:prstGeom>
          <a:noFill/>
          <a:ln w="381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9" fill="hold" nodeType="clickEffect">
                                  <p:stCondLst>
                                    <p:cond delay="0"/>
                                  </p:stCondLst>
                                  <p:childTnLst>
                                    <p:set>
                                      <p:cBhvr>
                                        <p:cTn id="6" dur="1" fill="hold">
                                          <p:stCondLst>
                                            <p:cond delay="0"/>
                                          </p:stCondLst>
                                        </p:cTn>
                                        <p:tgtEl>
                                          <p:spTgt spid="14345"/>
                                        </p:tgtEl>
                                        <p:attrNameLst>
                                          <p:attrName>style.visibility</p:attrName>
                                        </p:attrNameLst>
                                      </p:cBhvr>
                                      <p:to>
                                        <p:strVal val="visible"/>
                                      </p:to>
                                    </p:set>
                                    <p:animEffect transition="in" filter="strips(upLeft)">
                                      <p:cBhvr>
                                        <p:cTn id="7" dur="500"/>
                                        <p:tgtEl>
                                          <p:spTgt spid="14345"/>
                                        </p:tgtEl>
                                      </p:cBhvr>
                                    </p:animEffect>
                                  </p:childTnLst>
                                </p:cTn>
                              </p:par>
                              <p:par>
                                <p:cTn id="8" presetID="18" presetClass="entr" presetSubtype="9" fill="hold" nodeType="withEffect">
                                  <p:stCondLst>
                                    <p:cond delay="0"/>
                                  </p:stCondLst>
                                  <p:childTnLst>
                                    <p:set>
                                      <p:cBhvr>
                                        <p:cTn id="9" dur="1" fill="hold">
                                          <p:stCondLst>
                                            <p:cond delay="0"/>
                                          </p:stCondLst>
                                        </p:cTn>
                                        <p:tgtEl>
                                          <p:spTgt spid="14346"/>
                                        </p:tgtEl>
                                        <p:attrNameLst>
                                          <p:attrName>style.visibility</p:attrName>
                                        </p:attrNameLst>
                                      </p:cBhvr>
                                      <p:to>
                                        <p:strVal val="visible"/>
                                      </p:to>
                                    </p:set>
                                    <p:animEffect transition="in" filter="strips(upLeft)">
                                      <p:cBhvr>
                                        <p:cTn id="10" dur="500"/>
                                        <p:tgtEl>
                                          <p:spTgt spid="14346"/>
                                        </p:tgtEl>
                                      </p:cBhvr>
                                    </p:animEffect>
                                  </p:childTnLst>
                                </p:cTn>
                              </p:par>
                              <p:par>
                                <p:cTn id="11" presetID="35" presetClass="path" presetSubtype="0" accel="50000" decel="50000" fill="hold" nodeType="withEffect">
                                  <p:stCondLst>
                                    <p:cond delay="0"/>
                                  </p:stCondLst>
                                  <p:childTnLst>
                                    <p:animMotion origin="layout" path="M 0 0  L -0.25 0  E" pathEditMode="relative" ptsTypes="">
                                      <p:cBhvr>
                                        <p:cTn id="12" dur="2000" fill="hold"/>
                                        <p:tgtEl>
                                          <p:spTgt spid="14341"/>
                                        </p:tgtEl>
                                        <p:attrNameLst>
                                          <p:attrName>ppt_x</p:attrName>
                                          <p:attrName>ppt_y</p:attrName>
                                        </p:attrNameLst>
                                      </p:cBhvr>
                                    </p:animMotion>
                                  </p:childTnLst>
                                </p:cTn>
                              </p:par>
                              <p:par>
                                <p:cTn id="13" presetID="35" presetClass="path" presetSubtype="0" accel="50000" decel="50000" fill="hold" nodeType="withEffect">
                                  <p:stCondLst>
                                    <p:cond delay="0"/>
                                  </p:stCondLst>
                                  <p:childTnLst>
                                    <p:animMotion origin="layout" path="M 0 0  L -0.25 0  E" pathEditMode="relative" ptsTypes="">
                                      <p:cBhvr>
                                        <p:cTn id="14" dur="2000" fill="hold"/>
                                        <p:tgtEl>
                                          <p:spTgt spid="1434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p:cNvSpPr>
            <a:spLocks noChangeArrowheads="1"/>
          </p:cNvSpPr>
          <p:nvPr/>
        </p:nvSpPr>
        <p:spPr bwMode="auto">
          <a:xfrm>
            <a:off x="1258888" y="4508500"/>
            <a:ext cx="72056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28600">
              <a:spcBef>
                <a:spcPct val="20000"/>
              </a:spcBef>
              <a:buChar char="•"/>
              <a:tabLst>
                <a:tab pos="4343400" algn="r"/>
              </a:tabLst>
              <a:defRPr sz="3600">
                <a:solidFill>
                  <a:srgbClr val="000066"/>
                </a:solidFill>
                <a:latin typeface="Times New Roman" panose="02020603050405020304" pitchFamily="18" charset="0"/>
              </a:defRPr>
            </a:lvl1pPr>
            <a:lvl2pPr marL="742950" indent="-285750">
              <a:spcBef>
                <a:spcPct val="20000"/>
              </a:spcBef>
              <a:buChar char="–"/>
              <a:tabLst>
                <a:tab pos="4343400" algn="r"/>
              </a:tabLst>
              <a:defRPr sz="3200">
                <a:solidFill>
                  <a:schemeClr val="tx1"/>
                </a:solidFill>
                <a:latin typeface="Times New Roman" panose="02020603050405020304" pitchFamily="18" charset="0"/>
              </a:defRPr>
            </a:lvl2pPr>
            <a:lvl3pPr marL="1143000" indent="-228600">
              <a:spcBef>
                <a:spcPct val="20000"/>
              </a:spcBef>
              <a:buChar char="•"/>
              <a:tabLst>
                <a:tab pos="4343400" algn="r"/>
              </a:tabLst>
              <a:defRPr sz="2800">
                <a:solidFill>
                  <a:schemeClr val="tx1"/>
                </a:solidFill>
                <a:latin typeface="Times New Roman" panose="02020603050405020304" pitchFamily="18" charset="0"/>
              </a:defRPr>
            </a:lvl3pPr>
            <a:lvl4pPr marL="1600200" indent="-228600">
              <a:spcBef>
                <a:spcPct val="20000"/>
              </a:spcBef>
              <a:buChar char="–"/>
              <a:tabLst>
                <a:tab pos="4343400" algn="r"/>
              </a:tabLst>
              <a:defRPr sz="2400">
                <a:solidFill>
                  <a:schemeClr val="tx1"/>
                </a:solidFill>
                <a:latin typeface="Times New Roman" panose="02020603050405020304" pitchFamily="18" charset="0"/>
              </a:defRPr>
            </a:lvl4pPr>
            <a:lvl5pPr marL="2057400" indent="-228600">
              <a:spcBef>
                <a:spcPct val="20000"/>
              </a:spcBef>
              <a:buChar char="»"/>
              <a:tabLst>
                <a:tab pos="4343400" algn="r"/>
              </a:tabLst>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4343400" algn="r"/>
              </a:tabLst>
              <a:defRPr sz="2000">
                <a:solidFill>
                  <a:schemeClr val="tx1"/>
                </a:solidFill>
                <a:latin typeface="Times New Roman" panose="02020603050405020304" pitchFamily="18" charset="0"/>
              </a:defRPr>
            </a:lvl9pPr>
          </a:lstStyle>
          <a:p>
            <a:pPr>
              <a:spcBef>
                <a:spcPct val="0"/>
              </a:spcBef>
              <a:buFontTx/>
              <a:buNone/>
            </a:pPr>
            <a:r>
              <a:rPr lang="tr-TR" altLang="tr-TR" sz="2400">
                <a:solidFill>
                  <a:srgbClr val="000000"/>
                </a:solidFill>
                <a:latin typeface="Arial" panose="020B0604020202020204" pitchFamily="34" charset="0"/>
                <a:ea typeface="Times New Roman" panose="02020603050405020304" pitchFamily="18" charset="0"/>
                <a:cs typeface="Arial" panose="020B0604020202020204" pitchFamily="34" charset="0"/>
              </a:rPr>
              <a:t>h : Hedef (1-h) metrik ölçek boyutu,</a:t>
            </a:r>
            <a:endParaRPr lang="tr-TR" altLang="tr-TR" sz="24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400">
                <a:solidFill>
                  <a:srgbClr val="000000"/>
                </a:solidFill>
                <a:latin typeface="Arial" panose="020B0604020202020204" pitchFamily="34" charset="0"/>
                <a:ea typeface="Times New Roman" panose="02020603050405020304" pitchFamily="18" charset="0"/>
                <a:cs typeface="Arial" panose="020B0604020202020204" pitchFamily="34" charset="0"/>
              </a:rPr>
              <a:t>m: Mevcut (1-m) metrik ölçek boyutu, </a:t>
            </a:r>
            <a:endParaRPr lang="tr-TR" altLang="tr-TR" sz="24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400" i="1">
                <a:solidFill>
                  <a:srgbClr val="000000"/>
                </a:solidFill>
                <a:latin typeface="Arial" panose="020B0604020202020204" pitchFamily="34" charset="0"/>
                <a:ea typeface="Times New Roman" panose="02020603050405020304" pitchFamily="18" charset="0"/>
                <a:cs typeface="Arial" panose="020B0604020202020204" pitchFamily="34" charset="0"/>
              </a:rPr>
              <a:t>σ</a:t>
            </a:r>
            <a:r>
              <a:rPr lang="tr-TR" altLang="tr-TR" sz="2400" i="1" baseline="-30000">
                <a:solidFill>
                  <a:srgbClr val="000000"/>
                </a:solidFill>
                <a:latin typeface="Arial" panose="020B0604020202020204" pitchFamily="34" charset="0"/>
                <a:ea typeface="Times New Roman" panose="02020603050405020304" pitchFamily="18" charset="0"/>
                <a:cs typeface="Arial" panose="020B0604020202020204" pitchFamily="34" charset="0"/>
              </a:rPr>
              <a:t>h</a:t>
            </a:r>
            <a:r>
              <a:rPr lang="tr-TR" altLang="tr-TR" sz="2400">
                <a:solidFill>
                  <a:srgbClr val="000000"/>
                </a:solidFill>
                <a:latin typeface="Arial" panose="020B0604020202020204" pitchFamily="34" charset="0"/>
                <a:ea typeface="Times New Roman" panose="02020603050405020304" pitchFamily="18" charset="0"/>
                <a:cs typeface="Arial" panose="020B0604020202020204" pitchFamily="34" charset="0"/>
              </a:rPr>
              <a:t>: Hedef (1-h) metrik ölçek boyutundaki standart sapma değeri ve</a:t>
            </a:r>
            <a:endParaRPr lang="tr-TR" altLang="tr-TR" sz="240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Bef>
                <a:spcPct val="0"/>
              </a:spcBef>
              <a:buFontTx/>
              <a:buNone/>
            </a:pPr>
            <a:r>
              <a:rPr lang="tr-TR" altLang="tr-TR" sz="2400" i="1">
                <a:solidFill>
                  <a:srgbClr val="000000"/>
                </a:solidFill>
                <a:latin typeface="Arial" panose="020B0604020202020204" pitchFamily="34" charset="0"/>
                <a:ea typeface="Times New Roman" panose="02020603050405020304" pitchFamily="18" charset="0"/>
                <a:cs typeface="Arial" panose="020B0604020202020204" pitchFamily="34" charset="0"/>
              </a:rPr>
              <a:t>σ</a:t>
            </a:r>
            <a:r>
              <a:rPr lang="tr-TR" altLang="tr-TR" sz="2400" i="1" baseline="-30000">
                <a:solidFill>
                  <a:srgbClr val="000000"/>
                </a:solidFill>
                <a:latin typeface="Arial" panose="020B0604020202020204" pitchFamily="34" charset="0"/>
                <a:ea typeface="Times New Roman" panose="02020603050405020304" pitchFamily="18" charset="0"/>
                <a:cs typeface="Arial" panose="020B0604020202020204" pitchFamily="34" charset="0"/>
              </a:rPr>
              <a:t>m</a:t>
            </a:r>
            <a:r>
              <a:rPr lang="tr-TR" altLang="tr-TR" sz="2400">
                <a:solidFill>
                  <a:srgbClr val="000000"/>
                </a:solidFill>
                <a:latin typeface="Arial" panose="020B0604020202020204" pitchFamily="34" charset="0"/>
                <a:ea typeface="Times New Roman" panose="02020603050405020304" pitchFamily="18" charset="0"/>
                <a:cs typeface="Arial" panose="020B0604020202020204" pitchFamily="34" charset="0"/>
              </a:rPr>
              <a:t>: Mevcut (1-m) metrik ölçek boyutundaki standart sapma değerini</a:t>
            </a:r>
            <a:endParaRPr lang="tr-TR" altLang="tr-TR" sz="2400">
              <a:solidFill>
                <a:schemeClr val="tx1"/>
              </a:solidFill>
              <a:latin typeface="Arial" panose="020B0604020202020204" pitchFamily="34" charset="0"/>
              <a:ea typeface="Times New Roman" panose="02020603050405020304" pitchFamily="18" charset="0"/>
              <a:cs typeface="Arial" panose="020B0604020202020204" pitchFamily="34" charset="0"/>
            </a:endParaRPr>
          </a:p>
        </p:txBody>
      </p:sp>
      <p:pic>
        <p:nvPicPr>
          <p:cNvPr id="39939" name="Picture 7">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1341438"/>
            <a:ext cx="4503737" cy="4435475"/>
          </a:xfrm>
          <a:prstGeom prst="rect">
            <a:avLst/>
          </a:prstGeom>
          <a:noFill/>
          <a:ln w="381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pic>
      <p:sp>
        <p:nvSpPr>
          <p:cNvPr id="15362" name="Rectangle 2"/>
          <p:cNvSpPr>
            <a:spLocks noGrp="1" noChangeArrowheads="1"/>
          </p:cNvSpPr>
          <p:nvPr>
            <p:ph type="title"/>
          </p:nvPr>
        </p:nvSpPr>
        <p:spPr/>
        <p:txBody>
          <a:bodyPr/>
          <a:lstStyle/>
          <a:p>
            <a:pPr>
              <a:defRPr/>
            </a:pPr>
            <a:r>
              <a:rPr lang="tr-TR" altLang="tr-TR" b="1" i="1"/>
              <a:t>σ</a:t>
            </a:r>
            <a:r>
              <a:rPr lang="tr-TR" altLang="tr-TR" b="1" i="1" baseline="30000"/>
              <a:t>2</a:t>
            </a:r>
            <a:r>
              <a:rPr lang="tr-TR" altLang="tr-TR" b="1"/>
              <a:t>-Dönüşümü </a:t>
            </a:r>
            <a:r>
              <a:rPr lang="tr-TR" altLang="tr-TR"/>
              <a:t> </a:t>
            </a:r>
            <a:r>
              <a:rPr lang="tr-TR" altLang="tr-TR" sz="800"/>
              <a:t>.</a:t>
            </a:r>
          </a:p>
        </p:txBody>
      </p:sp>
      <p:graphicFrame>
        <p:nvGraphicFramePr>
          <p:cNvPr id="39941" name="Object 3"/>
          <p:cNvGraphicFramePr>
            <a:graphicFrameLocks noChangeAspect="1"/>
          </p:cNvGraphicFramePr>
          <p:nvPr/>
        </p:nvGraphicFramePr>
        <p:xfrm>
          <a:off x="1189038" y="1785938"/>
          <a:ext cx="2230437" cy="915987"/>
        </p:xfrm>
        <a:graphic>
          <a:graphicData uri="http://schemas.openxmlformats.org/presentationml/2006/ole">
            <mc:AlternateContent xmlns:mc="http://schemas.openxmlformats.org/markup-compatibility/2006">
              <mc:Choice xmlns:v="urn:schemas-microsoft-com:vml" Requires="v">
                <p:oleObj spid="_x0000_s39949" name="Denklem" r:id="rId5" imgW="1117600" imgH="457200" progId="Equation.3">
                  <p:embed/>
                </p:oleObj>
              </mc:Choice>
              <mc:Fallback>
                <p:oleObj name="Denklem" r:id="rId5" imgW="11176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9038" y="1785938"/>
                        <a:ext cx="2230437"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9942" name="Object 4"/>
          <p:cNvGraphicFramePr>
            <a:graphicFrameLocks noChangeAspect="1"/>
          </p:cNvGraphicFramePr>
          <p:nvPr/>
        </p:nvGraphicFramePr>
        <p:xfrm>
          <a:off x="1189038" y="3027363"/>
          <a:ext cx="1943100" cy="804862"/>
        </p:xfrm>
        <a:graphic>
          <a:graphicData uri="http://schemas.openxmlformats.org/presentationml/2006/ole">
            <mc:AlternateContent xmlns:mc="http://schemas.openxmlformats.org/markup-compatibility/2006">
              <mc:Choice xmlns:v="urn:schemas-microsoft-com:vml" Requires="v">
                <p:oleObj spid="_x0000_s39950" name="Denklem" r:id="rId7" imgW="939392" imgH="393529" progId="Equation.3">
                  <p:embed/>
                </p:oleObj>
              </mc:Choice>
              <mc:Fallback>
                <p:oleObj name="Denklem" r:id="rId7" imgW="939392" imgH="393529"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9038" y="3027363"/>
                        <a:ext cx="1943100" cy="80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39943"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00563" y="1700213"/>
            <a:ext cx="4475162" cy="4240212"/>
          </a:xfrm>
          <a:prstGeom prst="rect">
            <a:avLst/>
          </a:prstGeom>
          <a:noFill/>
          <a:ln w="381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pic>
      <p:sp>
        <p:nvSpPr>
          <p:cNvPr id="39944" name="Dikdörtgen 1"/>
          <p:cNvSpPr>
            <a:spLocks noChangeArrowheads="1"/>
          </p:cNvSpPr>
          <p:nvPr/>
        </p:nvSpPr>
        <p:spPr bwMode="auto">
          <a:xfrm>
            <a:off x="2971800" y="6159500"/>
            <a:ext cx="60039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600">
                <a:solidFill>
                  <a:srgbClr val="000066"/>
                </a:solidFill>
                <a:latin typeface="Times New Roman" panose="02020603050405020304" pitchFamily="18" charset="0"/>
              </a:defRPr>
            </a:lvl1pPr>
            <a:lvl2pPr marL="742950" indent="-285750">
              <a:spcBef>
                <a:spcPct val="20000"/>
              </a:spcBef>
              <a:buChar char="–"/>
              <a:defRPr sz="3200">
                <a:solidFill>
                  <a:schemeClr val="tx1"/>
                </a:solidFill>
                <a:latin typeface="Times New Roman" panose="02020603050405020304" pitchFamily="18" charset="0"/>
              </a:defRPr>
            </a:lvl2pPr>
            <a:lvl3pPr marL="1143000" indent="-228600">
              <a:spcBef>
                <a:spcPct val="20000"/>
              </a:spcBef>
              <a:buChar char="•"/>
              <a:defRPr sz="2800">
                <a:solidFill>
                  <a:schemeClr val="tx1"/>
                </a:solidFill>
                <a:latin typeface="Times New Roman" panose="02020603050405020304" pitchFamily="18" charset="0"/>
              </a:defRPr>
            </a:lvl3pPr>
            <a:lvl4pPr marL="1600200" indent="-228600">
              <a:spcBef>
                <a:spcPct val="20000"/>
              </a:spcBef>
              <a:buChar char="–"/>
              <a:defRPr sz="24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tr-TR" altLang="tr-TR" sz="2400" b="1">
                <a:solidFill>
                  <a:schemeClr val="tx1"/>
                </a:solidFill>
                <a:hlinkClick r:id="rId10"/>
              </a:rPr>
              <a:t>http://paays2016hesaplama.pau.edu.tr/</a:t>
            </a:r>
            <a:endParaRPr lang="tr-TR" altLang="tr-TR" sz="2400" b="1">
              <a:solidFill>
                <a:schemeClr val="tx1"/>
              </a:solidFill>
            </a:endParaRPr>
          </a:p>
        </p:txBody>
      </p:sp>
    </p:spTree>
  </p:cSld>
  <p:clrMapOvr>
    <a:masterClrMapping/>
  </p:clrMapOvr>
  <p:transition spd="med">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Model</a:t>
            </a:r>
            <a:endParaRPr lang="tr-TR" dirty="0"/>
          </a:p>
        </p:txBody>
      </p:sp>
      <p:sp>
        <p:nvSpPr>
          <p:cNvPr id="40963" name="İçerik Yer Tutucusu 2"/>
          <p:cNvSpPr>
            <a:spLocks noGrp="1"/>
          </p:cNvSpPr>
          <p:nvPr>
            <p:ph idx="1"/>
          </p:nvPr>
        </p:nvSpPr>
        <p:spPr/>
        <p:txBody>
          <a:bodyPr/>
          <a:lstStyle/>
          <a:p>
            <a:endParaRPr lang="en-US" smtClean="0"/>
          </a:p>
        </p:txBody>
      </p:sp>
      <p:sp>
        <p:nvSpPr>
          <p:cNvPr id="4" name="Oval 3"/>
          <p:cNvSpPr/>
          <p:nvPr/>
        </p:nvSpPr>
        <p:spPr>
          <a:xfrm>
            <a:off x="1039813" y="2765425"/>
            <a:ext cx="1817687" cy="69373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1800" dirty="0">
                <a:solidFill>
                  <a:schemeClr val="tx1"/>
                </a:solidFill>
              </a:rPr>
              <a:t>Algılanan Kalite</a:t>
            </a:r>
          </a:p>
        </p:txBody>
      </p:sp>
      <p:sp>
        <p:nvSpPr>
          <p:cNvPr id="5" name="Oval 4"/>
          <p:cNvSpPr/>
          <p:nvPr/>
        </p:nvSpPr>
        <p:spPr>
          <a:xfrm>
            <a:off x="1066800" y="4165600"/>
            <a:ext cx="1781175" cy="72231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1800" dirty="0">
                <a:solidFill>
                  <a:schemeClr val="tx1"/>
                </a:solidFill>
              </a:rPr>
              <a:t>Müşteri Beklentileri</a:t>
            </a:r>
          </a:p>
        </p:txBody>
      </p:sp>
      <p:sp>
        <p:nvSpPr>
          <p:cNvPr id="6" name="Oval 5"/>
          <p:cNvSpPr/>
          <p:nvPr/>
        </p:nvSpPr>
        <p:spPr>
          <a:xfrm>
            <a:off x="2800350" y="3459163"/>
            <a:ext cx="1779588" cy="67151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1800" dirty="0">
                <a:solidFill>
                  <a:schemeClr val="tx1"/>
                </a:solidFill>
              </a:rPr>
              <a:t>Algılanan Değer</a:t>
            </a:r>
          </a:p>
        </p:txBody>
      </p:sp>
      <p:sp>
        <p:nvSpPr>
          <p:cNvPr id="7" name="Oval 6"/>
          <p:cNvSpPr/>
          <p:nvPr/>
        </p:nvSpPr>
        <p:spPr>
          <a:xfrm>
            <a:off x="4692650" y="3368675"/>
            <a:ext cx="2092325" cy="8683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1800" dirty="0">
                <a:solidFill>
                  <a:schemeClr val="tx1"/>
                </a:solidFill>
              </a:rPr>
              <a:t>Genel Müşteri Memnuniyeti</a:t>
            </a:r>
          </a:p>
        </p:txBody>
      </p:sp>
      <p:sp>
        <p:nvSpPr>
          <p:cNvPr id="8" name="Oval 7"/>
          <p:cNvSpPr/>
          <p:nvPr/>
        </p:nvSpPr>
        <p:spPr>
          <a:xfrm>
            <a:off x="6754813" y="3368675"/>
            <a:ext cx="1931987" cy="8683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1800" dirty="0">
                <a:solidFill>
                  <a:schemeClr val="tx1"/>
                </a:solidFill>
              </a:rPr>
              <a:t>Müşteri Sadakati</a:t>
            </a:r>
          </a:p>
        </p:txBody>
      </p:sp>
      <p:cxnSp>
        <p:nvCxnSpPr>
          <p:cNvPr id="10" name="Düz Ok Bağlayıcısı 9"/>
          <p:cNvCxnSpPr>
            <a:endCxn id="6" idx="2"/>
          </p:cNvCxnSpPr>
          <p:nvPr/>
        </p:nvCxnSpPr>
        <p:spPr>
          <a:xfrm>
            <a:off x="2362200" y="3095625"/>
            <a:ext cx="438150" cy="69850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a:endCxn id="6" idx="2"/>
          </p:cNvCxnSpPr>
          <p:nvPr/>
        </p:nvCxnSpPr>
        <p:spPr>
          <a:xfrm flipV="1">
            <a:off x="2362200" y="3794125"/>
            <a:ext cx="438150" cy="714375"/>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14" name="Düz Ok Bağlayıcısı 13"/>
          <p:cNvCxnSpPr>
            <a:stCxn id="6" idx="6"/>
            <a:endCxn id="7" idx="2"/>
          </p:cNvCxnSpPr>
          <p:nvPr/>
        </p:nvCxnSpPr>
        <p:spPr>
          <a:xfrm>
            <a:off x="4579938" y="3794125"/>
            <a:ext cx="112712" cy="9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Düz Ok Bağlayıcısı 17"/>
          <p:cNvCxnSpPr>
            <a:stCxn id="6" idx="6"/>
            <a:endCxn id="7" idx="2"/>
          </p:cNvCxnSpPr>
          <p:nvPr/>
        </p:nvCxnSpPr>
        <p:spPr>
          <a:xfrm>
            <a:off x="4579938" y="3794125"/>
            <a:ext cx="112712" cy="9525"/>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25" name="Düz Ok Bağlayıcısı 24"/>
          <p:cNvCxnSpPr>
            <a:stCxn id="7" idx="6"/>
            <a:endCxn id="8" idx="2"/>
          </p:cNvCxnSpPr>
          <p:nvPr/>
        </p:nvCxnSpPr>
        <p:spPr>
          <a:xfrm flipH="1" flipV="1">
            <a:off x="6754813" y="3803650"/>
            <a:ext cx="30162"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46" name="Düz Ok Bağlayıcısı 45"/>
          <p:cNvCxnSpPr/>
          <p:nvPr/>
        </p:nvCxnSpPr>
        <p:spPr>
          <a:xfrm flipV="1">
            <a:off x="1727200" y="3459163"/>
            <a:ext cx="15875" cy="706437"/>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49" name="Düz Ok Bağlayıcısı 48"/>
          <p:cNvCxnSpPr>
            <a:endCxn id="7" idx="1"/>
          </p:cNvCxnSpPr>
          <p:nvPr/>
        </p:nvCxnSpPr>
        <p:spPr>
          <a:xfrm>
            <a:off x="2362200" y="3098800"/>
            <a:ext cx="2636838" cy="396875"/>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51" name="Düz Ok Bağlayıcısı 50"/>
          <p:cNvCxnSpPr>
            <a:endCxn id="7" idx="3"/>
          </p:cNvCxnSpPr>
          <p:nvPr/>
        </p:nvCxnSpPr>
        <p:spPr>
          <a:xfrm flipV="1">
            <a:off x="2389188" y="4110038"/>
            <a:ext cx="2609850" cy="398462"/>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defRPr/>
            </a:pPr>
            <a:r>
              <a:rPr lang="tr-TR" dirty="0" smtClean="0"/>
              <a:t>Genel</a:t>
            </a:r>
            <a:endParaRPr lang="tr-TR" dirty="0"/>
          </a:p>
        </p:txBody>
      </p:sp>
      <p:sp>
        <p:nvSpPr>
          <p:cNvPr id="41987" name="İçerik Yer Tutucusu 2"/>
          <p:cNvSpPr>
            <a:spLocks noGrp="1"/>
          </p:cNvSpPr>
          <p:nvPr>
            <p:ph idx="1"/>
          </p:nvPr>
        </p:nvSpPr>
        <p:spPr/>
        <p:txBody>
          <a:bodyPr/>
          <a:lstStyle/>
          <a:p>
            <a:pPr>
              <a:lnSpc>
                <a:spcPct val="90000"/>
              </a:lnSpc>
            </a:pPr>
            <a:r>
              <a:rPr lang="tr-TR" sz="3300" smtClean="0"/>
              <a:t>İlçe-şehir merkezi</a:t>
            </a:r>
          </a:p>
          <a:p>
            <a:pPr>
              <a:lnSpc>
                <a:spcPct val="90000"/>
              </a:lnSpc>
            </a:pPr>
            <a:r>
              <a:rPr lang="tr-TR" sz="3300" smtClean="0"/>
              <a:t>Doğu-batı</a:t>
            </a:r>
          </a:p>
          <a:p>
            <a:pPr>
              <a:lnSpc>
                <a:spcPct val="90000"/>
              </a:lnSpc>
            </a:pPr>
            <a:r>
              <a:rPr lang="tr-TR" sz="3300" smtClean="0"/>
              <a:t>Kıyı şeridi-iç kesimler</a:t>
            </a:r>
          </a:p>
          <a:p>
            <a:pPr>
              <a:lnSpc>
                <a:spcPct val="90000"/>
              </a:lnSpc>
            </a:pPr>
            <a:r>
              <a:rPr lang="tr-TR" sz="3300" smtClean="0"/>
              <a:t>Masada-bankta-ayakta-yerde</a:t>
            </a:r>
          </a:p>
          <a:p>
            <a:pPr>
              <a:lnSpc>
                <a:spcPct val="90000"/>
              </a:lnSpc>
            </a:pPr>
            <a:r>
              <a:rPr lang="tr-TR" sz="3300" smtClean="0"/>
              <a:t>AVM-Çarşı</a:t>
            </a:r>
          </a:p>
          <a:p>
            <a:pPr>
              <a:lnSpc>
                <a:spcPct val="90000"/>
              </a:lnSpc>
            </a:pPr>
            <a:r>
              <a:rPr lang="tr-TR" sz="3300" smtClean="0"/>
              <a:t>Anketörün okuması</a:t>
            </a:r>
          </a:p>
          <a:p>
            <a:pPr>
              <a:lnSpc>
                <a:spcPct val="90000"/>
              </a:lnSpc>
            </a:pPr>
            <a:r>
              <a:rPr lang="tr-TR" sz="3300" smtClean="0"/>
              <a:t>İçtenlikle cevaplayanların derecesi</a:t>
            </a:r>
          </a:p>
          <a:p>
            <a:pPr>
              <a:lnSpc>
                <a:spcPct val="90000"/>
              </a:lnSpc>
            </a:pPr>
            <a:r>
              <a:rPr lang="tr-TR" sz="3300" smtClean="0"/>
              <a:t>Anlaşılmayan soruların cevaplanması durumu</a:t>
            </a:r>
          </a:p>
          <a:p>
            <a:pPr>
              <a:lnSpc>
                <a:spcPct val="90000"/>
              </a:lnSpc>
            </a:pPr>
            <a:endParaRPr lang="tr-TR" sz="3300" smtClean="0"/>
          </a:p>
        </p:txBody>
      </p:sp>
    </p:spTree>
  </p:cSld>
  <p:clrMapOvr>
    <a:masterClrMapping/>
  </p:clrMapOvr>
  <p:transition spd="med">
    <p:checker/>
  </p:transition>
  <p:timing>
    <p:tnLst>
      <p:par>
        <p:cTn id="1" dur="indefinite" restart="never" nodeType="tmRoot"/>
      </p:par>
    </p:tnLst>
  </p:timing>
</p:sld>
</file>

<file path=ppt/theme/theme1.xml><?xml version="1.0" encoding="utf-8"?>
<a:theme xmlns:a="http://schemas.openxmlformats.org/drawingml/2006/main" name="e-com stratejik yaklasim">
  <a:themeElements>
    <a:clrScheme name="e-com stratejik yaklasi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com stratejik yaklasim">
      <a:majorFont>
        <a:latin typeface="Times New Roman"/>
        <a:ea typeface=""/>
        <a:cs typeface=""/>
      </a:majorFont>
      <a:minorFont>
        <a:latin typeface="Times New Roman"/>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om stratejik yaklasim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com stratejik yaklasi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com stratejik yaklasim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com stratejik yaklasim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com stratejik yaklasim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com stratejik yaklasim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com stratejik yaklasim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e-com stratejik yaklasim</Template>
  <TotalTime>7007</TotalTime>
  <Words>2234</Words>
  <Application>Microsoft Office PowerPoint</Application>
  <PresentationFormat>Ekran Gösterisi (4:3)</PresentationFormat>
  <Paragraphs>868</Paragraphs>
  <Slides>36</Slides>
  <Notes>3</Notes>
  <HiddenSlides>0</HiddenSlides>
  <MMClips>1</MMClips>
  <ScaleCrop>false</ScaleCrop>
  <HeadingPairs>
    <vt:vector size="8" baseType="variant">
      <vt:variant>
        <vt:lpstr>Kullanılan Yazı Tipleri</vt:lpstr>
      </vt:variant>
      <vt:variant>
        <vt:i4>4</vt:i4>
      </vt:variant>
      <vt:variant>
        <vt:lpstr>Tema</vt:lpstr>
      </vt:variant>
      <vt:variant>
        <vt:i4>1</vt:i4>
      </vt:variant>
      <vt:variant>
        <vt:lpstr>Eklenmiş OLE Hizmet Programları</vt:lpstr>
      </vt:variant>
      <vt:variant>
        <vt:i4>1</vt:i4>
      </vt:variant>
      <vt:variant>
        <vt:lpstr>Slayt Başlıkları</vt:lpstr>
      </vt:variant>
      <vt:variant>
        <vt:i4>36</vt:i4>
      </vt:variant>
    </vt:vector>
  </HeadingPairs>
  <TitlesOfParts>
    <vt:vector size="42" baseType="lpstr">
      <vt:lpstr>Arial</vt:lpstr>
      <vt:lpstr>Calibri</vt:lpstr>
      <vt:lpstr>Symbol</vt:lpstr>
      <vt:lpstr>Times New Roman</vt:lpstr>
      <vt:lpstr>e-com stratejik yaklasim</vt:lpstr>
      <vt:lpstr>Denklem</vt:lpstr>
      <vt:lpstr>Analiz Öncesi Süreçler Türkiye’nin Cevaplama Tarzı Profiline Dayalı Ölçek Çalışmaları</vt:lpstr>
      <vt:lpstr>1996-2016</vt:lpstr>
      <vt:lpstr>PowerPoint Sunusu</vt:lpstr>
      <vt:lpstr>PowerPoint Sunusu</vt:lpstr>
      <vt:lpstr>115K155</vt:lpstr>
      <vt:lpstr>PowerPoint Sunusu</vt:lpstr>
      <vt:lpstr>PowerPoint Sunusu</vt:lpstr>
      <vt:lpstr>Sorular</vt:lpstr>
      <vt:lpstr>1. Türk halkının bir cevaplama tarzı var mı?</vt:lpstr>
      <vt:lpstr>Cevaplama tarzı</vt:lpstr>
      <vt:lpstr>Yapılan örnek çalışmalar</vt:lpstr>
      <vt:lpstr>Yapılan örnek çalışmalar (Harzing)</vt:lpstr>
      <vt:lpstr>Türk halkının bir cevaplama tarzı var mı? (Coğrafik ve demografik değişkenlere göre)</vt:lpstr>
      <vt:lpstr>Var mı? Varsa hangi yönde?</vt:lpstr>
      <vt:lpstr>Cevap alternatifi sayısı: 4-5-6-7-10 farklılık</vt:lpstr>
      <vt:lpstr>Ağrı - Muğla</vt:lpstr>
      <vt:lpstr>2. İdeal cevap alternatif sayısı kaç olmalıdır?</vt:lpstr>
      <vt:lpstr>PowerPoint Sunusu</vt:lpstr>
      <vt:lpstr>Cevap Alternatifi Sayısı</vt:lpstr>
      <vt:lpstr>İdeal cevap alternatif sayısı kaç olmalıdır?</vt:lpstr>
      <vt:lpstr>Doğan Cüceloğlu</vt:lpstr>
      <vt:lpstr>Bulgular güvenirlik</vt:lpstr>
      <vt:lpstr>3. Zorlanmamış Ölçek «Fikrim Yok» seçeneği olmalı mı?</vt:lpstr>
      <vt:lpstr>Orta nokta bitaraf cevaptır. </vt:lpstr>
      <vt:lpstr>Orta nokta bitaraf cevaptır</vt:lpstr>
      <vt:lpstr>Zorlanmamış ölçek  (nonforced scale)  kullanmalı mıyız?</vt:lpstr>
      <vt:lpstr>PowerPoint Sunusu</vt:lpstr>
      <vt:lpstr>PowerPoint Sunusu</vt:lpstr>
      <vt:lpstr>4. Hangi tür ölçeği kullanmalıyım? </vt:lpstr>
      <vt:lpstr>PowerPoint Sunusu</vt:lpstr>
      <vt:lpstr>Geometrik yardım (Lehman)</vt:lpstr>
      <vt:lpstr>µ-Dönüşümü </vt:lpstr>
      <vt:lpstr>σ2-Dönüşümü </vt:lpstr>
      <vt:lpstr>σ2-Dönüşümü  .</vt:lpstr>
      <vt:lpstr>Model</vt:lpstr>
      <vt:lpstr>Genel</vt:lpstr>
    </vt:vector>
  </TitlesOfParts>
  <Company>Pamukkale Ünv.</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Pau</dc:creator>
  <cp:lastModifiedBy>emre şahin</cp:lastModifiedBy>
  <cp:revision>124</cp:revision>
  <dcterms:created xsi:type="dcterms:W3CDTF">2009-05-04T09:36:19Z</dcterms:created>
  <dcterms:modified xsi:type="dcterms:W3CDTF">2016-06-01T15:47:16Z</dcterms:modified>
</cp:coreProperties>
</file>