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9" r:id="rId46"/>
    <p:sldId id="290" r:id="rId47"/>
    <p:sldId id="288" r:id="rId48"/>
    <p:sldId id="291" r:id="rId49"/>
    <p:sldId id="357" r:id="rId50"/>
    <p:sldId id="358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359" r:id="rId59"/>
    <p:sldId id="299" r:id="rId60"/>
    <p:sldId id="360" r:id="rId61"/>
    <p:sldId id="300" r:id="rId62"/>
    <p:sldId id="301" r:id="rId63"/>
    <p:sldId id="304" r:id="rId64"/>
    <p:sldId id="302" r:id="rId65"/>
    <p:sldId id="303" r:id="rId66"/>
    <p:sldId id="305" r:id="rId67"/>
    <p:sldId id="307" r:id="rId68"/>
    <p:sldId id="308" r:id="rId69"/>
    <p:sldId id="310" r:id="rId70"/>
    <p:sldId id="311" r:id="rId71"/>
    <p:sldId id="312" r:id="rId72"/>
    <p:sldId id="313" r:id="rId73"/>
    <p:sldId id="314" r:id="rId74"/>
    <p:sldId id="315" r:id="rId75"/>
    <p:sldId id="317" r:id="rId76"/>
    <p:sldId id="319" r:id="rId77"/>
    <p:sldId id="320" r:id="rId78"/>
    <p:sldId id="321" r:id="rId79"/>
    <p:sldId id="362" r:id="rId80"/>
    <p:sldId id="361" r:id="rId81"/>
    <p:sldId id="318" r:id="rId82"/>
    <p:sldId id="316" r:id="rId83"/>
    <p:sldId id="322" r:id="rId84"/>
    <p:sldId id="309" r:id="rId85"/>
    <p:sldId id="323" r:id="rId86"/>
    <p:sldId id="324" r:id="rId87"/>
    <p:sldId id="325" r:id="rId88"/>
    <p:sldId id="326" r:id="rId89"/>
    <p:sldId id="327" r:id="rId90"/>
    <p:sldId id="328" r:id="rId91"/>
    <p:sldId id="330" r:id="rId92"/>
    <p:sldId id="331" r:id="rId93"/>
    <p:sldId id="332" r:id="rId94"/>
    <p:sldId id="333" r:id="rId95"/>
    <p:sldId id="334" r:id="rId96"/>
    <p:sldId id="335" r:id="rId97"/>
    <p:sldId id="336" r:id="rId98"/>
    <p:sldId id="337" r:id="rId99"/>
    <p:sldId id="339" r:id="rId100"/>
    <p:sldId id="340" r:id="rId101"/>
    <p:sldId id="341" r:id="rId102"/>
    <p:sldId id="342" r:id="rId103"/>
    <p:sldId id="343" r:id="rId104"/>
    <p:sldId id="344" r:id="rId105"/>
    <p:sldId id="338" r:id="rId10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962"/>
  </p:normalViewPr>
  <p:slideViewPr>
    <p:cSldViewPr snapToGrid="0" snapToObjects="1">
      <p:cViewPr>
        <p:scale>
          <a:sx n="95" d="100"/>
          <a:sy n="95" d="100"/>
        </p:scale>
        <p:origin x="12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heme" Target="theme/theme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5DB30-73EE-9945-B7F2-557E9FD8DFEA}" type="datetimeFigureOut">
              <a:rPr lang="en-US" smtClean="0"/>
              <a:t>3/10/17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F90FD-12A8-F747-B890-89C20F046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4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n-1 --&gt;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Agaci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root'tan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leaf'a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dogru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forward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gezinme</a:t>
            </a:r>
            <a:endParaRPr lang="en-US" sz="1200" u="non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non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n-1 --&gt;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agaci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backward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gezinme</a:t>
            </a:r>
            <a:endParaRPr lang="en-US" sz="1200" u="non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non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2 --&gt;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node'un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visit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gondermesi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ack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almasi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u="non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Hepsini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toplarsak</a:t>
            </a:r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n-1+n-1+2n=4n-2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F90FD-12A8-F747-B890-89C20F04687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7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C59-3629-0E40-B26F-EB58972317FB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19C-5972-0240-B0B0-C0DDCBD6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7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C59-3629-0E40-B26F-EB58972317FB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19C-5972-0240-B0B0-C0DDCBD6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0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C59-3629-0E40-B26F-EB58972317FB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19C-5972-0240-B0B0-C0DDCBD6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C59-3629-0E40-B26F-EB58972317FB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19C-5972-0240-B0B0-C0DDCBD6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7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C59-3629-0E40-B26F-EB58972317FB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19C-5972-0240-B0B0-C0DDCBD6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9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C59-3629-0E40-B26F-EB58972317FB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19C-5972-0240-B0B0-C0DDCBD6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3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C59-3629-0E40-B26F-EB58972317FB}" type="datetimeFigureOut">
              <a:rPr lang="en-US" smtClean="0"/>
              <a:t>3/10/17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19C-5972-0240-B0B0-C0DDCBD6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0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C59-3629-0E40-B26F-EB58972317FB}" type="datetimeFigureOut">
              <a:rPr lang="en-US" smtClean="0"/>
              <a:t>3/10/17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19C-5972-0240-B0B0-C0DDCBD6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4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C59-3629-0E40-B26F-EB58972317FB}" type="datetimeFigureOut">
              <a:rPr lang="en-US" smtClean="0"/>
              <a:t>3/10/17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19C-5972-0240-B0B0-C0DDCBD6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9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C59-3629-0E40-B26F-EB58972317FB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19C-5972-0240-B0B0-C0DDCBD6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1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DC59-3629-0E40-B26F-EB58972317FB}" type="datetimeFigureOut">
              <a:rPr lang="en-US" smtClean="0"/>
              <a:t>3/10/17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19C-5972-0240-B0B0-C0DDCBD6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DC59-3629-0E40-B26F-EB58972317FB}" type="datetimeFigureOut">
              <a:rPr lang="en-US" smtClean="0"/>
              <a:t>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019C-5972-0240-B0B0-C0DDCBD6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3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Graph Traversals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Distributed Depth First Search</a:t>
            </a:r>
            <a:br>
              <a:rPr lang="en-US" sz="2800" dirty="0" smtClean="0"/>
            </a:br>
            <a:r>
              <a:rPr lang="en-US" sz="2800" dirty="0" smtClean="0"/>
              <a:t>Distributed Breadth First Search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Elif</a:t>
            </a:r>
            <a:r>
              <a:rPr lang="en-US" dirty="0" smtClean="0"/>
              <a:t> HAYTAOĞLU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17" y="0"/>
            <a:ext cx="9314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293559" y="2906989"/>
            <a:ext cx="1434714" cy="1117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57005" y="2906989"/>
            <a:ext cx="160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(4,7,6,5,2,3,1)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378643" y="2895021"/>
            <a:ext cx="1604573" cy="1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06531" y="2906989"/>
            <a:ext cx="164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(4,7,6,5,2,3,1)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993342" y="3150986"/>
            <a:ext cx="38664" cy="1075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43117" y="3570150"/>
            <a:ext cx="157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(4,7,6,5,2,3,1)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28135" y="4851045"/>
            <a:ext cx="1377975" cy="28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10905" y="4931771"/>
            <a:ext cx="156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(4,7,6,5,2,3,1)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991670" y="3492672"/>
            <a:ext cx="1172110" cy="78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74791" y="3213644"/>
            <a:ext cx="163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(4,7,6,5,2,3,1)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86" y="0"/>
            <a:ext cx="9217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44" y="0"/>
            <a:ext cx="9336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59" y="0"/>
            <a:ext cx="9297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65" y="0"/>
            <a:ext cx="9294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Synch_ BFS is the synchronous distributed </a:t>
            </a:r>
            <a:r>
              <a:rPr lang="en-US" dirty="0" smtClean="0"/>
              <a:t>version of </a:t>
            </a:r>
            <a:r>
              <a:rPr lang="en-US" dirty="0" err="1">
                <a:solidFill>
                  <a:srgbClr val="7030A0"/>
                </a:solidFill>
              </a:rPr>
              <a:t>Dijkstra’s</a:t>
            </a:r>
            <a:r>
              <a:rPr lang="en-US" dirty="0">
                <a:solidFill>
                  <a:srgbClr val="7030A0"/>
                </a:solidFill>
              </a:rPr>
              <a:t> algorithm</a:t>
            </a:r>
            <a:r>
              <a:rPr lang="en-US" dirty="0"/>
              <a:t> for </a:t>
            </a:r>
            <a:r>
              <a:rPr lang="en-US" dirty="0">
                <a:solidFill>
                  <a:srgbClr val="7030A0"/>
                </a:solidFill>
              </a:rPr>
              <a:t>the single-source shortest path problem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Single Initiator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each synchronous round, a partial BFS tree is </a:t>
            </a:r>
            <a:r>
              <a:rPr lang="en-US" dirty="0" smtClean="0"/>
              <a:t>formed,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Synchronization using special </a:t>
            </a:r>
            <a:r>
              <a:rPr lang="en-US" dirty="0"/>
              <a:t>control </a:t>
            </a:r>
            <a:r>
              <a:rPr lang="en-US" dirty="0" smtClean="0"/>
              <a:t>messages,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Full </a:t>
            </a:r>
            <a:r>
              <a:rPr lang="en-US" dirty="0"/>
              <a:t>termination detection is </a:t>
            </a:r>
            <a:r>
              <a:rPr lang="en-US" dirty="0" smtClean="0"/>
              <a:t>provided (all nodes).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525" y="0"/>
            <a:ext cx="905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05" y="0"/>
            <a:ext cx="10991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38" y="0"/>
            <a:ext cx="9098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53" y="0"/>
            <a:ext cx="9399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 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7030A0"/>
                </a:solidFill>
              </a:rPr>
              <a:t>breadth first search tree </a:t>
            </a:r>
            <a:r>
              <a:rPr lang="en-US" dirty="0" smtClean="0"/>
              <a:t>T of a graph G is a spanning tree of G such that for every node of G, the tree path is a minimum hop path to the root.</a:t>
            </a:r>
          </a:p>
          <a:p>
            <a:endParaRPr lang="en-US" dirty="0"/>
          </a:p>
          <a:p>
            <a:r>
              <a:rPr lang="en-US" dirty="0" smtClean="0"/>
              <a:t>In an arbitrary graph G, it may be required to find the shortest distances of vertices from a source vertex r in terms of the number of links from 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67" y="0"/>
            <a:ext cx="8966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19" y="0"/>
            <a:ext cx="9088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43" y="0"/>
            <a:ext cx="9193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61" y="0"/>
            <a:ext cx="9509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0"/>
            <a:ext cx="9357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604" y="0"/>
            <a:ext cx="9014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18" y="0"/>
            <a:ext cx="9224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17" y="0"/>
            <a:ext cx="9052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BFS- Message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C000"/>
                </a:solidFill>
              </a:rPr>
              <a:t>  round(k): </a:t>
            </a:r>
            <a:r>
              <a:rPr lang="en-US" dirty="0"/>
              <a:t>Sent by the root at the beginning of round p and is transferred by all </a:t>
            </a:r>
            <a:r>
              <a:rPr lang="en-US" dirty="0" smtClean="0"/>
              <a:t>of the </a:t>
            </a:r>
            <a:r>
              <a:rPr lang="en-US" dirty="0"/>
              <a:t>member nodes of the partial BFS tree to their children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probe(k): </a:t>
            </a:r>
            <a:r>
              <a:rPr lang="en-US" dirty="0"/>
              <a:t>Sent by leaves of the partial BFS tree to unsearched neighbors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 </a:t>
            </a:r>
            <a:r>
              <a:rPr lang="en-US" dirty="0" err="1" smtClean="0">
                <a:solidFill>
                  <a:srgbClr val="FFC000"/>
                </a:solidFill>
              </a:rPr>
              <a:t>ack</a:t>
            </a:r>
            <a:r>
              <a:rPr lang="en-US" dirty="0" smtClean="0">
                <a:solidFill>
                  <a:srgbClr val="FFC000"/>
                </a:solidFill>
              </a:rPr>
              <a:t>(k</a:t>
            </a:r>
            <a:r>
              <a:rPr lang="en-US" dirty="0">
                <a:solidFill>
                  <a:srgbClr val="FFC000"/>
                </a:solidFill>
              </a:rPr>
              <a:t>)/reject(k): </a:t>
            </a:r>
            <a:r>
              <a:rPr lang="en-US" dirty="0"/>
              <a:t>Sent by the searched node to accept/reject being a child of </a:t>
            </a:r>
            <a:r>
              <a:rPr lang="en-US" dirty="0" smtClean="0"/>
              <a:t>the sending </a:t>
            </a:r>
            <a:r>
              <a:rPr lang="en-US" dirty="0"/>
              <a:t>leaf node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 </a:t>
            </a:r>
            <a:r>
              <a:rPr lang="en-US" dirty="0" err="1">
                <a:solidFill>
                  <a:srgbClr val="FFC000"/>
                </a:solidFill>
              </a:rPr>
              <a:t>upcast</a:t>
            </a:r>
            <a:r>
              <a:rPr lang="en-US" dirty="0">
                <a:solidFill>
                  <a:srgbClr val="FFC000"/>
                </a:solidFill>
              </a:rPr>
              <a:t>(k):</a:t>
            </a:r>
            <a:r>
              <a:rPr lang="en-US" dirty="0"/>
              <a:t> Sent first by the leaf nodes of the partial BFS tree and then by </a:t>
            </a:r>
            <a:r>
              <a:rPr lang="en-US" dirty="0" smtClean="0"/>
              <a:t>the intermediate </a:t>
            </a:r>
            <a:r>
              <a:rPr lang="en-US" dirty="0"/>
              <a:t>nodes to their parents, to signal the end of neighbor search and </a:t>
            </a:r>
            <a:r>
              <a:rPr lang="en-US" dirty="0" smtClean="0"/>
              <a:t>also the </a:t>
            </a:r>
            <a:r>
              <a:rPr lang="en-US" dirty="0"/>
              <a:t>end of the round.</a:t>
            </a:r>
          </a:p>
        </p:txBody>
      </p:sp>
    </p:spTree>
    <p:extLst>
      <p:ext uri="{BB962C8B-B14F-4D97-AF65-F5344CB8AC3E}">
        <p14:creationId xmlns:p14="http://schemas.microsoft.com/office/powerpoint/2010/main" val="1455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BFS- Message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finish:</a:t>
            </a:r>
            <a:r>
              <a:rPr lang="en-US" dirty="0"/>
              <a:t> Sent by the leaf nodes to their parents to signal that their part is over </a:t>
            </a:r>
            <a:r>
              <a:rPr lang="en-US" dirty="0" smtClean="0"/>
              <a:t>as either </a:t>
            </a:r>
            <a:r>
              <a:rPr lang="en-US" dirty="0"/>
              <a:t>they have no neighbors other than parent or they do not have any children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 terminate: </a:t>
            </a:r>
            <a:r>
              <a:rPr lang="en-US" dirty="0"/>
              <a:t>Broadcast by the root to all nodes to signal that the construction of </a:t>
            </a:r>
            <a:r>
              <a:rPr lang="en-US" dirty="0" smtClean="0"/>
              <a:t>the BFS </a:t>
            </a:r>
            <a:r>
              <a:rPr lang="en-US" dirty="0"/>
              <a:t>tree is completed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10" y="0"/>
            <a:ext cx="8394640" cy="68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77" y="0"/>
            <a:ext cx="10692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700"/>
            <a:ext cx="11811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157"/>
            <a:ext cx="12192000" cy="40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750"/>
            <a:ext cx="12192000" cy="64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 –Example 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2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3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3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48418" y="2375589"/>
            <a:ext cx="1527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29301" y="2906989"/>
            <a:ext cx="13648" cy="1337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20404" y="3184694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robe (1)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52964" y="2015197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robe (1)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67592" y="2906989"/>
            <a:ext cx="1508162" cy="1094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100346">
            <a:off x="3864596" y="3013540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robe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 –Example 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2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3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3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48418" y="2375589"/>
            <a:ext cx="1527336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29301" y="2906989"/>
            <a:ext cx="13648" cy="133746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20404" y="318469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52964" y="2015197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 (1)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67592" y="2906989"/>
            <a:ext cx="1508162" cy="109430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100346">
            <a:off x="3986969" y="301354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 –Example 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2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3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3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337560" y="2286000"/>
            <a:ext cx="2050427" cy="1143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567592" y="2822581"/>
            <a:ext cx="1443356" cy="81455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00300" y="2822581"/>
            <a:ext cx="0" cy="1544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67592" y="1817370"/>
            <a:ext cx="18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Round (1)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82823" y="2731606"/>
            <a:ext cx="105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Round(1)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02121" y="2895021"/>
            <a:ext cx="110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 –Example 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2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3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3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09010" y="4983480"/>
            <a:ext cx="1878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87987" y="2906989"/>
            <a:ext cx="0" cy="1287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916919" y="2982963"/>
            <a:ext cx="1" cy="138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29350" y="2906989"/>
            <a:ext cx="1773851" cy="1287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15050" y="2412341"/>
            <a:ext cx="17487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15050" y="4861935"/>
            <a:ext cx="1888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63340" y="5314950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Probe (2)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29350" y="1943100"/>
            <a:ext cx="163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probe (2)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652260" y="2906989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probe (2)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63119" y="3077156"/>
            <a:ext cx="157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probe (2)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324665" y="4819332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</a:t>
            </a:r>
            <a:r>
              <a:rPr lang="en-US" smtClean="0"/>
              <a:t>robe (2)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39460" y="3386852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robe (2)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506012" y="4808595"/>
            <a:ext cx="18363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4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 –Example 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2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3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3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371850" y="4819332"/>
            <a:ext cx="1897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87987" y="2906989"/>
            <a:ext cx="0" cy="1287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839460" y="3017520"/>
            <a:ext cx="77460" cy="1349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260140" y="2879704"/>
            <a:ext cx="1742415" cy="1298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103925" y="2354442"/>
            <a:ext cx="1712269" cy="5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336962" y="5243235"/>
            <a:ext cx="1588770" cy="1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11762" y="4873903"/>
            <a:ext cx="117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reject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29350" y="1943100"/>
            <a:ext cx="163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652260" y="2906989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00407" y="3089960"/>
            <a:ext cx="157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reject (2)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324665" y="4819332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reject (2)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39460" y="3386852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reject (2)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482788" y="5347722"/>
            <a:ext cx="19051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 –Example 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2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3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3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68068" y="2296874"/>
            <a:ext cx="18973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17963" y="1874666"/>
            <a:ext cx="163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Upcast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620295" y="2884552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Finish (1)</a:t>
            </a:r>
            <a:endParaRPr lang="en-US" dirty="0"/>
          </a:p>
          <a:p>
            <a:r>
              <a:rPr lang="en-US" dirty="0" err="1" smtClean="0"/>
              <a:t>Upcast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11793" y="3030674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Finish(1)</a:t>
            </a:r>
          </a:p>
          <a:p>
            <a:r>
              <a:rPr lang="en-US" dirty="0" err="1" smtClean="0"/>
              <a:t>Upcast</a:t>
            </a:r>
            <a:r>
              <a:rPr lang="en-US" dirty="0" smtClean="0"/>
              <a:t>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23" y="0"/>
            <a:ext cx="9147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 –Example 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2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3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3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337560" y="2286000"/>
            <a:ext cx="2050427" cy="1143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67592" y="1817370"/>
            <a:ext cx="18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Round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 –Example 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2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3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3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030234" y="2400373"/>
            <a:ext cx="2050427" cy="1143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381005" y="2999036"/>
            <a:ext cx="1443356" cy="81455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81005" y="1920019"/>
            <a:ext cx="18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Round (2)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609375" y="2854221"/>
            <a:ext cx="105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 –Example 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2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3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3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454673" y="2906989"/>
            <a:ext cx="12243" cy="13449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796600" y="3277654"/>
            <a:ext cx="18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Probe (3)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080661" y="2906989"/>
            <a:ext cx="0" cy="13449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60060" y="3103448"/>
            <a:ext cx="18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Probe (3)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233099" y="4820085"/>
            <a:ext cx="1453923" cy="1846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47272" y="4866852"/>
            <a:ext cx="18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Probe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 –Example 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2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3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3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532134" y="2906989"/>
            <a:ext cx="1" cy="146029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47272" y="4719951"/>
            <a:ext cx="18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Reject (3)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080661" y="2906989"/>
            <a:ext cx="0" cy="13449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63967" y="2977661"/>
            <a:ext cx="18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Reject(3)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320118" y="5039773"/>
            <a:ext cx="1395324" cy="2976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 –Example 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2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3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3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49340" y="2400373"/>
            <a:ext cx="16802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389370" y="2906989"/>
            <a:ext cx="1280160" cy="83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89370" y="1678201"/>
            <a:ext cx="179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Finish (3)</a:t>
            </a:r>
          </a:p>
          <a:p>
            <a:r>
              <a:rPr lang="en-US" dirty="0" err="1" smtClean="0"/>
              <a:t>Upcast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77990" y="2895021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Finish (3)</a:t>
            </a:r>
          </a:p>
          <a:p>
            <a:r>
              <a:rPr lang="en-US" dirty="0" err="1" smtClean="0"/>
              <a:t>Upcast</a:t>
            </a:r>
            <a:r>
              <a:rPr lang="en-US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 –Example 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2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3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3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07777" y="2366694"/>
            <a:ext cx="16802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5553" y="1722365"/>
            <a:ext cx="22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Finish (3), </a:t>
            </a:r>
            <a:r>
              <a:rPr lang="en-US" dirty="0" err="1" smtClean="0"/>
              <a:t>Upcast</a:t>
            </a:r>
            <a:r>
              <a:rPr lang="en-US" dirty="0" smtClean="0"/>
              <a:t>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 BFS –Example 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9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10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4"/>
            <a:endCxn id="10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6"/>
            <a:endCxn id="12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4"/>
            <a:endCxn id="13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3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3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26180" y="2400373"/>
            <a:ext cx="1325880" cy="1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57943" y="1978165"/>
            <a:ext cx="179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Terminate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23310" y="2834549"/>
            <a:ext cx="1154430" cy="76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64647" y="3063240"/>
            <a:ext cx="0" cy="121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16920" y="3280410"/>
            <a:ext cx="1341130" cy="994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343650" y="2400373"/>
            <a:ext cx="1520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&amp; Time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Theorem. </a:t>
            </a:r>
            <a:r>
              <a:rPr lang="en-US" dirty="0" smtClean="0"/>
              <a:t>The </a:t>
            </a:r>
            <a:r>
              <a:rPr lang="en-US" dirty="0"/>
              <a:t>time complexity of Algorithm 5.1,  Time( </a:t>
            </a:r>
            <a:r>
              <a:rPr lang="en-US" dirty="0" err="1"/>
              <a:t>Synch_BFS</a:t>
            </a:r>
            <a:r>
              <a:rPr lang="en-US" dirty="0"/>
              <a:t>),  is </a:t>
            </a:r>
            <a:r>
              <a:rPr lang="en-US" dirty="0" smtClean="0"/>
              <a:t>O(d</a:t>
            </a:r>
            <a:r>
              <a:rPr lang="tr-TR" dirty="0" smtClean="0"/>
              <a:t>^</a:t>
            </a:r>
            <a:r>
              <a:rPr lang="en-US" dirty="0" smtClean="0"/>
              <a:t>2). Its </a:t>
            </a:r>
            <a:r>
              <a:rPr lang="en-US" dirty="0"/>
              <a:t>message complexity </a:t>
            </a:r>
            <a:r>
              <a:rPr lang="en-US" dirty="0" err="1"/>
              <a:t>Msg</a:t>
            </a:r>
            <a:r>
              <a:rPr lang="en-US" dirty="0"/>
              <a:t>( </a:t>
            </a:r>
            <a:r>
              <a:rPr lang="en-US" dirty="0" err="1"/>
              <a:t>Synch_BFS</a:t>
            </a:r>
            <a:r>
              <a:rPr lang="en-US" dirty="0"/>
              <a:t>)  is O(</a:t>
            </a:r>
            <a:r>
              <a:rPr lang="en-US" dirty="0" err="1"/>
              <a:t>nd</a:t>
            </a:r>
            <a:r>
              <a:rPr lang="en-US" dirty="0"/>
              <a:t> +m)  where d  is the diameter </a:t>
            </a:r>
            <a:r>
              <a:rPr lang="en-US" dirty="0" smtClean="0"/>
              <a:t>and m  </a:t>
            </a:r>
            <a:r>
              <a:rPr lang="en-US" dirty="0"/>
              <a:t>is the number of edges of graph G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>
                <a:solidFill>
                  <a:srgbClr val="7030A0"/>
                </a:solidFill>
              </a:rPr>
              <a:t>Proof. </a:t>
            </a:r>
            <a:r>
              <a:rPr lang="en-US" dirty="0"/>
              <a:t>Broadcasting of the message round(k)  to current </a:t>
            </a: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 takes k  units and </a:t>
            </a:r>
            <a:r>
              <a:rPr lang="en-US" dirty="0" err="1" smtClean="0"/>
              <a:t>convergecast</a:t>
            </a:r>
            <a:r>
              <a:rPr lang="en-US" dirty="0" smtClean="0"/>
              <a:t> of </a:t>
            </a:r>
            <a:r>
              <a:rPr lang="en-US" dirty="0"/>
              <a:t>message </a:t>
            </a:r>
            <a:r>
              <a:rPr lang="en-US" dirty="0" err="1"/>
              <a:t>upcast</a:t>
            </a:r>
            <a:r>
              <a:rPr lang="en-US" dirty="0"/>
              <a:t>  similarly is performed in k  units, where k  is the </a:t>
            </a:r>
            <a:r>
              <a:rPr lang="en-US" dirty="0" smtClean="0"/>
              <a:t>depth. </a:t>
            </a:r>
            <a:r>
              <a:rPr lang="en-US" dirty="0"/>
              <a:t>of </a:t>
            </a:r>
            <a:r>
              <a:rPr lang="en-US" dirty="0" err="1"/>
              <a:t>Tk</a:t>
            </a:r>
            <a:r>
              <a:rPr lang="en-US" dirty="0"/>
              <a:t>  . There is also additional time for the probe  and </a:t>
            </a:r>
            <a:r>
              <a:rPr lang="en-US" dirty="0" err="1"/>
              <a:t>ack</a:t>
            </a:r>
            <a:r>
              <a:rPr lang="en-US" dirty="0"/>
              <a:t>/reject  messages at </a:t>
            </a:r>
            <a:r>
              <a:rPr lang="en-US" dirty="0" smtClean="0"/>
              <a:t>each step </a:t>
            </a:r>
            <a:r>
              <a:rPr lang="en-US" dirty="0" err="1"/>
              <a:t>totalling</a:t>
            </a:r>
            <a:r>
              <a:rPr lang="en-US" dirty="0"/>
              <a:t> 2k +  2 time for each step. Therefore, assuming that the final BFS  </a:t>
            </a:r>
            <a:r>
              <a:rPr lang="en-US" dirty="0" smtClean="0"/>
              <a:t>tree will </a:t>
            </a:r>
            <a:r>
              <a:rPr lang="en-US" dirty="0"/>
              <a:t>be at most of depth </a:t>
            </a:r>
            <a:r>
              <a:rPr lang="en-US" dirty="0" smtClean="0"/>
              <a:t>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2444750"/>
            <a:ext cx="92075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For the message complexity, we need to consider the synchronization </a:t>
            </a:r>
            <a:r>
              <a:rPr lang="en-US" dirty="0" smtClean="0"/>
              <a:t>messages and </a:t>
            </a:r>
            <a:r>
              <a:rPr lang="en-US" dirty="0"/>
              <a:t>tree forming messages separately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 In round p , if the tree formed has k  </a:t>
            </a:r>
            <a:r>
              <a:rPr lang="en-US" dirty="0" smtClean="0"/>
              <a:t>nodes, there </a:t>
            </a:r>
            <a:r>
              <a:rPr lang="en-US" dirty="0"/>
              <a:t>will be k − 1 round  messages and k − 1 </a:t>
            </a:r>
            <a:r>
              <a:rPr lang="en-US" dirty="0" err="1"/>
              <a:t>upcast</a:t>
            </a:r>
            <a:r>
              <a:rPr lang="en-US" dirty="0"/>
              <a:t>  messages for a total of 2k − </a:t>
            </a:r>
            <a:r>
              <a:rPr lang="en-US" dirty="0" smtClean="0"/>
              <a:t>1 messages </a:t>
            </a:r>
            <a:r>
              <a:rPr lang="en-US" dirty="0"/>
              <a:t>providing a maximum number of synchronization messages in a round </a:t>
            </a:r>
            <a:r>
              <a:rPr lang="en-US" dirty="0" smtClean="0"/>
              <a:t>as </a:t>
            </a:r>
            <a:r>
              <a:rPr lang="is-IS" dirty="0" smtClean="0"/>
              <a:t>O(n</a:t>
            </a:r>
            <a:r>
              <a:rPr lang="is-IS" dirty="0"/>
              <a:t>)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39" y="0"/>
            <a:ext cx="9159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 each round, new edges </a:t>
            </a:r>
            <a:r>
              <a:rPr lang="en-US" dirty="0" smtClean="0"/>
              <a:t>of the </a:t>
            </a:r>
            <a:r>
              <a:rPr lang="en-US" dirty="0"/>
              <a:t>BFS tree will be determined by the probe  and </a:t>
            </a:r>
            <a:r>
              <a:rPr lang="en-US" u="sng" dirty="0" err="1" smtClean="0">
                <a:solidFill>
                  <a:srgbClr val="FFC000"/>
                </a:solidFill>
              </a:rPr>
              <a:t>ack</a:t>
            </a:r>
            <a:r>
              <a:rPr lang="en-US" u="sng" dirty="0" smtClean="0">
                <a:solidFill>
                  <a:srgbClr val="FFC000"/>
                </a:solidFill>
              </a:rPr>
              <a:t>/reject</a:t>
            </a:r>
            <a:r>
              <a:rPr lang="en-US" dirty="0" smtClean="0"/>
              <a:t>  </a:t>
            </a:r>
            <a:r>
              <a:rPr lang="en-US" dirty="0"/>
              <a:t>messages, and </a:t>
            </a:r>
            <a:r>
              <a:rPr lang="en-US" dirty="0" smtClean="0"/>
              <a:t>therefore, the </a:t>
            </a:r>
            <a:r>
              <a:rPr lang="en-US" dirty="0"/>
              <a:t>total traversals for discovery of these edges will be at most </a:t>
            </a:r>
            <a:r>
              <a:rPr lang="en-US" dirty="0" smtClean="0">
                <a:solidFill>
                  <a:srgbClr val="FFC000"/>
                </a:solidFill>
              </a:rPr>
              <a:t>2m. (4m)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82359"/>
            <a:ext cx="11277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BFS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 The second algorithm to build a BFS tree of a graph G  is the distributed </a:t>
            </a:r>
            <a:r>
              <a:rPr lang="en-US" dirty="0" smtClean="0"/>
              <a:t>version of </a:t>
            </a:r>
            <a:r>
              <a:rPr lang="en-US" dirty="0"/>
              <a:t>the Bellman–Ford algorithm called Update _</a:t>
            </a:r>
            <a:r>
              <a:rPr lang="en-US" dirty="0" smtClean="0"/>
              <a:t>BFS.</a:t>
            </a:r>
          </a:p>
          <a:p>
            <a:endParaRPr lang="en-US" dirty="0"/>
          </a:p>
          <a:p>
            <a:pPr algn="just"/>
            <a:r>
              <a:rPr lang="en-US" dirty="0"/>
              <a:t> Any node receiving a </a:t>
            </a:r>
            <a:r>
              <a:rPr lang="en-US" dirty="0" smtClean="0"/>
              <a:t>layer(</a:t>
            </a:r>
            <a:r>
              <a:rPr lang="en-US" i="1" dirty="0" smtClean="0"/>
              <a:t>l</a:t>
            </a:r>
            <a:r>
              <a:rPr lang="en-US" dirty="0" smtClean="0"/>
              <a:t>)  </a:t>
            </a:r>
            <a:r>
              <a:rPr lang="en-US" dirty="0"/>
              <a:t>message </a:t>
            </a:r>
            <a:r>
              <a:rPr lang="en-US" dirty="0" smtClean="0"/>
              <a:t>compares the </a:t>
            </a:r>
            <a:r>
              <a:rPr lang="en-US" dirty="0"/>
              <a:t>layer value </a:t>
            </a:r>
            <a:r>
              <a:rPr lang="en-US" i="1" dirty="0"/>
              <a:t>l</a:t>
            </a:r>
            <a:r>
              <a:rPr lang="en-US" dirty="0"/>
              <a:t>  contained in the message with its known distance to the </a:t>
            </a:r>
            <a:r>
              <a:rPr lang="en-US" dirty="0" smtClean="0"/>
              <a:t>root.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new value is smaller, the sender of the layer message is labeled as the </a:t>
            </a:r>
            <a:r>
              <a:rPr lang="en-US" dirty="0" smtClean="0"/>
              <a:t>new parent</a:t>
            </a:r>
            <a:r>
              <a:rPr lang="en-US" dirty="0"/>
              <a:t>, and the distance is updated to </a:t>
            </a:r>
            <a:r>
              <a:rPr lang="en-US" i="1" dirty="0" smtClean="0"/>
              <a:t>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" y="0"/>
            <a:ext cx="9512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BFS -Example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48418" y="2375589"/>
            <a:ext cx="1527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29301" y="2906989"/>
            <a:ext cx="13648" cy="1337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20404" y="3184694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(1)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63990" y="1922304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BFS -Example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474720" y="2822581"/>
            <a:ext cx="1725930" cy="7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25525" y="2830294"/>
            <a:ext cx="44835" cy="1652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53109" y="329111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32603" y="2186765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BFS -Example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62071" y="2906989"/>
            <a:ext cx="54773" cy="1355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4745" y="3081873"/>
            <a:ext cx="117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</a:t>
            </a:r>
            <a:r>
              <a:rPr lang="en-US" smtClean="0"/>
              <a:t>ayer (2,2)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16920" y="2400373"/>
            <a:ext cx="1775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0" y="1943599"/>
            <a:ext cx="117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</a:t>
            </a:r>
            <a:r>
              <a:rPr lang="en-US" smtClean="0"/>
              <a:t>ayer (2,2)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BFS -Example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62071" y="2906989"/>
            <a:ext cx="54773" cy="135596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30997" y="3225602"/>
            <a:ext cx="117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ack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16920" y="2400373"/>
            <a:ext cx="177547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0" y="1943599"/>
            <a:ext cx="117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ack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532134" y="2906989"/>
            <a:ext cx="0" cy="1355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96600" y="2999359"/>
            <a:ext cx="131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Layer(3,3)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03128" y="3130377"/>
            <a:ext cx="1508902" cy="107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38664" y="3584969"/>
            <a:ext cx="12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Layer(1,3)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BFS -Example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652510" y="2822581"/>
            <a:ext cx="45720" cy="1544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96600" y="2999359"/>
            <a:ext cx="131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Ack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83816" y="3398855"/>
            <a:ext cx="131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Ack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39460" y="3397838"/>
            <a:ext cx="131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Nack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822015" y="2982463"/>
            <a:ext cx="28274" cy="1145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508019" y="3463173"/>
            <a:ext cx="1250458" cy="764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409915" y="4783041"/>
            <a:ext cx="1100290" cy="12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37753" y="4788372"/>
            <a:ext cx="131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Layer(2,4)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BFS -Example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652510" y="2822581"/>
            <a:ext cx="45720" cy="1544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96600" y="2999359"/>
            <a:ext cx="131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Nck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195820" y="4861935"/>
            <a:ext cx="1307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09915" y="4964380"/>
            <a:ext cx="131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BFS Complexities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Theorem. </a:t>
            </a:r>
            <a:r>
              <a:rPr lang="en-US" dirty="0" smtClean="0"/>
              <a:t>The </a:t>
            </a:r>
            <a:r>
              <a:rPr lang="en-US" dirty="0"/>
              <a:t>time complexity of Algorithm 5.2  is O(d),  and its message </a:t>
            </a:r>
            <a:r>
              <a:rPr lang="en-US" dirty="0" smtClean="0"/>
              <a:t>complexity </a:t>
            </a:r>
            <a:r>
              <a:rPr lang="is-IS" dirty="0" smtClean="0"/>
              <a:t>is </a:t>
            </a:r>
            <a:r>
              <a:rPr lang="is-IS" dirty="0"/>
              <a:t>O(nm</a:t>
            </a:r>
            <a:r>
              <a:rPr lang="is-IS" dirty="0" smtClean="0"/>
              <a:t>).</a:t>
            </a:r>
          </a:p>
          <a:p>
            <a:endParaRPr lang="is-IS" dirty="0"/>
          </a:p>
          <a:p>
            <a:r>
              <a:rPr lang="en-US" dirty="0"/>
              <a:t> Since the diameter d  of G  is the longest distance between any two </a:t>
            </a:r>
            <a:r>
              <a:rPr lang="en-US" dirty="0" smtClean="0"/>
              <a:t>nodes in </a:t>
            </a:r>
            <a:r>
              <a:rPr lang="en-US" dirty="0"/>
              <a:t>G , all the layer  messages will have reached all nodes in O(d)  time </a:t>
            </a:r>
            <a:r>
              <a:rPr lang="en-US" dirty="0" smtClean="0"/>
              <a:t>units.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Hence, Time(Update </a:t>
            </a:r>
            <a:r>
              <a:rPr lang="en-US" dirty="0"/>
              <a:t>_BFS) = O(d) .</a:t>
            </a:r>
          </a:p>
        </p:txBody>
      </p:sp>
    </p:spTree>
    <p:extLst>
      <p:ext uri="{BB962C8B-B14F-4D97-AF65-F5344CB8AC3E}">
        <p14:creationId xmlns:p14="http://schemas.microsoft.com/office/powerpoint/2010/main" val="17517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78" y="0"/>
            <a:ext cx="9140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BFS Complexities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Theorem. </a:t>
            </a:r>
            <a:r>
              <a:rPr lang="en-US" dirty="0" smtClean="0"/>
              <a:t>The </a:t>
            </a:r>
            <a:r>
              <a:rPr lang="en-US" dirty="0"/>
              <a:t>time complexity of Algorithm 5.2  is O(d),  and its message </a:t>
            </a:r>
            <a:r>
              <a:rPr lang="en-US" dirty="0" smtClean="0"/>
              <a:t>complexity </a:t>
            </a:r>
            <a:r>
              <a:rPr lang="is-IS" dirty="0" smtClean="0"/>
              <a:t>is </a:t>
            </a:r>
            <a:r>
              <a:rPr lang="is-IS" dirty="0"/>
              <a:t>O(nm</a:t>
            </a:r>
            <a:r>
              <a:rPr lang="is-IS" dirty="0" smtClean="0"/>
              <a:t>).</a:t>
            </a:r>
          </a:p>
          <a:p>
            <a:endParaRPr lang="is-IS" dirty="0"/>
          </a:p>
          <a:p>
            <a:pPr algn="just"/>
            <a:r>
              <a:rPr lang="en-US" b="0" i="0" u="none" strike="noStrike" baseline="0" dirty="0" smtClean="0">
                <a:latin typeface=""/>
              </a:rPr>
              <a:t> Node v  may have n− 1 as the first value it ever </a:t>
            </a:r>
            <a:r>
              <a:rPr lang="en-US" b="0" i="0" u="none" strike="noStrike" baseline="0" dirty="0" err="1" smtClean="0">
                <a:latin typeface=""/>
              </a:rPr>
              <a:t>assignsto</a:t>
            </a:r>
            <a:r>
              <a:rPr lang="en-US" b="0" i="0" u="none" strike="noStrike" baseline="0" dirty="0" smtClean="0">
                <a:latin typeface=""/>
              </a:rPr>
              <a:t> its distance to the root. After that, it will change its distance value at most n −  2</a:t>
            </a:r>
            <a:r>
              <a:rPr lang="en-US" b="0" i="0" u="none" strike="noStrike" dirty="0" smtClean="0">
                <a:latin typeface=""/>
              </a:rPr>
              <a:t> </a:t>
            </a:r>
            <a:r>
              <a:rPr lang="en-US" b="0" i="0" u="none" strike="noStrike" baseline="0" dirty="0" smtClean="0">
                <a:latin typeface=""/>
              </a:rPr>
              <a:t>times as the longest path, and assuming each time it updates its distance to the</a:t>
            </a:r>
            <a:r>
              <a:rPr lang="en-US" b="0" i="0" u="none" strike="noStrike" dirty="0" smtClean="0">
                <a:latin typeface=""/>
              </a:rPr>
              <a:t> </a:t>
            </a:r>
            <a:r>
              <a:rPr lang="en-US" b="0" i="0" u="none" strike="noStrike" baseline="0" dirty="0" smtClean="0">
                <a:latin typeface=""/>
              </a:rPr>
              <a:t>root and sends layer  messages to its neighbors in the worst case.</a:t>
            </a:r>
          </a:p>
          <a:p>
            <a:endParaRPr lang="en-US" dirty="0">
              <a:latin typeface=""/>
            </a:endParaRPr>
          </a:p>
          <a:p>
            <a:r>
              <a:rPr lang="en-US" baseline="30000" dirty="0"/>
              <a:t>O(n*</a:t>
            </a:r>
            <a:r>
              <a:rPr lang="en-US" baseline="30000" dirty="0" err="1"/>
              <a:t>deg</a:t>
            </a:r>
            <a:r>
              <a:rPr lang="en-US" baseline="30000" dirty="0"/>
              <a:t>(v))=O(m) </a:t>
            </a:r>
            <a:r>
              <a:rPr lang="en-US" baseline="30000" dirty="0" smtClean="0"/>
              <a:t>n node </a:t>
            </a:r>
            <a:r>
              <a:rPr lang="en-US" baseline="30000" dirty="0" err="1" smtClean="0"/>
              <a:t>için</a:t>
            </a:r>
            <a:r>
              <a:rPr lang="en-US" baseline="30000" dirty="0" smtClean="0"/>
              <a:t>  </a:t>
            </a:r>
            <a:r>
              <a:rPr lang="en-US" baseline="30000" dirty="0"/>
              <a:t>O(nm)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 </a:t>
            </a:r>
            <a:r>
              <a:rPr lang="en-US" b="1" dirty="0"/>
              <a:t>Definition 5.2 (Depth-First-Search Tree) </a:t>
            </a:r>
            <a:r>
              <a:rPr lang="en-US" dirty="0"/>
              <a:t>A frond edge is an edge that does </a:t>
            </a:r>
            <a:r>
              <a:rPr lang="en-US" dirty="0" smtClean="0"/>
              <a:t>not belong </a:t>
            </a:r>
            <a:r>
              <a:rPr lang="en-US" dirty="0"/>
              <a:t>to a spanning tree. For a rooted spanning tree T of a graph G, let us </a:t>
            </a:r>
            <a:r>
              <a:rPr lang="en-US" dirty="0" smtClean="0"/>
              <a:t>denote by </a:t>
            </a:r>
            <a:r>
              <a:rPr lang="en-US" dirty="0"/>
              <a:t>S(u) all the nodes in the </a:t>
            </a:r>
            <a:r>
              <a:rPr lang="en-US" dirty="0" err="1"/>
              <a:t>subtree</a:t>
            </a:r>
            <a:r>
              <a:rPr lang="en-US" dirty="0"/>
              <a:t> of u, and P(u) denote all the vertices that </a:t>
            </a:r>
            <a:r>
              <a:rPr lang="en-US" dirty="0" smtClean="0"/>
              <a:t>exist between </a:t>
            </a:r>
            <a:r>
              <a:rPr lang="en-US" dirty="0"/>
              <a:t>u and the root.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depth-first-search tree of a graph G is a spanning tree </a:t>
            </a:r>
            <a:r>
              <a:rPr lang="en-US" dirty="0" smtClean="0"/>
              <a:t>T of </a:t>
            </a:r>
            <a:r>
              <a:rPr lang="en-US" dirty="0"/>
              <a:t>G such that for every frond edge {u, v}, v ∈ S(u) ∨ v ∈ P(u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7E4A6-CA6C-4248-950A-6FB40086FBA2}" type="slidenum">
              <a:rPr lang="en-US" altLang="en-US"/>
              <a:pPr/>
              <a:t>62</a:t>
            </a:fld>
            <a:endParaRPr lang="en-US" altLang="en-US" sz="140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6" y="141288"/>
            <a:ext cx="8723313" cy="698500"/>
          </a:xfrm>
        </p:spPr>
        <p:txBody>
          <a:bodyPr/>
          <a:lstStyle/>
          <a:p>
            <a:r>
              <a:rPr lang="en-US" altLang="en-US"/>
              <a:t>DFS - Example</a:t>
            </a:r>
          </a:p>
        </p:txBody>
      </p:sp>
      <p:sp>
        <p:nvSpPr>
          <p:cNvPr id="869379" name="Oval 3"/>
          <p:cNvSpPr>
            <a:spLocks noChangeArrowheads="1"/>
          </p:cNvSpPr>
          <p:nvPr/>
        </p:nvSpPr>
        <p:spPr bwMode="auto">
          <a:xfrm>
            <a:off x="3163889" y="1103313"/>
            <a:ext cx="407987" cy="38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en-US"/>
          </a:p>
        </p:txBody>
      </p:sp>
      <p:sp>
        <p:nvSpPr>
          <p:cNvPr id="869380" name="Oval 4"/>
          <p:cNvSpPr>
            <a:spLocks noChangeArrowheads="1"/>
          </p:cNvSpPr>
          <p:nvPr/>
        </p:nvSpPr>
        <p:spPr bwMode="auto">
          <a:xfrm>
            <a:off x="4278314" y="1092200"/>
            <a:ext cx="407987" cy="38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en-US"/>
          </a:p>
        </p:txBody>
      </p:sp>
      <p:sp>
        <p:nvSpPr>
          <p:cNvPr id="869381" name="Oval 5"/>
          <p:cNvSpPr>
            <a:spLocks noChangeArrowheads="1"/>
          </p:cNvSpPr>
          <p:nvPr/>
        </p:nvSpPr>
        <p:spPr bwMode="auto">
          <a:xfrm>
            <a:off x="4265614" y="2017713"/>
            <a:ext cx="407987" cy="38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en-US"/>
          </a:p>
        </p:txBody>
      </p:sp>
      <p:sp>
        <p:nvSpPr>
          <p:cNvPr id="869382" name="Oval 6"/>
          <p:cNvSpPr>
            <a:spLocks noChangeArrowheads="1"/>
          </p:cNvSpPr>
          <p:nvPr/>
        </p:nvSpPr>
        <p:spPr bwMode="auto">
          <a:xfrm>
            <a:off x="3175000" y="2030413"/>
            <a:ext cx="407988" cy="38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en-US"/>
          </a:p>
        </p:txBody>
      </p:sp>
      <p:sp>
        <p:nvSpPr>
          <p:cNvPr id="869383" name="Oval 7"/>
          <p:cNvSpPr>
            <a:spLocks noChangeArrowheads="1"/>
          </p:cNvSpPr>
          <p:nvPr/>
        </p:nvSpPr>
        <p:spPr bwMode="auto">
          <a:xfrm>
            <a:off x="2132014" y="2017713"/>
            <a:ext cx="407987" cy="38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en-US"/>
          </a:p>
        </p:txBody>
      </p:sp>
      <p:sp>
        <p:nvSpPr>
          <p:cNvPr id="869384" name="Oval 8"/>
          <p:cNvSpPr>
            <a:spLocks noChangeArrowheads="1"/>
          </p:cNvSpPr>
          <p:nvPr/>
        </p:nvSpPr>
        <p:spPr bwMode="auto">
          <a:xfrm>
            <a:off x="2168525" y="2943225"/>
            <a:ext cx="407988" cy="38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en-US"/>
          </a:p>
        </p:txBody>
      </p:sp>
      <p:sp>
        <p:nvSpPr>
          <p:cNvPr id="869385" name="Oval 9"/>
          <p:cNvSpPr>
            <a:spLocks noChangeArrowheads="1"/>
          </p:cNvSpPr>
          <p:nvPr/>
        </p:nvSpPr>
        <p:spPr bwMode="auto">
          <a:xfrm>
            <a:off x="4289425" y="2943225"/>
            <a:ext cx="407988" cy="38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en-US"/>
          </a:p>
        </p:txBody>
      </p:sp>
      <p:sp>
        <p:nvSpPr>
          <p:cNvPr id="869386" name="Line 10"/>
          <p:cNvSpPr>
            <a:spLocks noChangeShapeType="1"/>
          </p:cNvSpPr>
          <p:nvPr/>
        </p:nvSpPr>
        <p:spPr bwMode="auto">
          <a:xfrm>
            <a:off x="2574925" y="3170239"/>
            <a:ext cx="17335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87" name="Line 11"/>
          <p:cNvSpPr>
            <a:spLocks noChangeShapeType="1"/>
          </p:cNvSpPr>
          <p:nvPr/>
        </p:nvSpPr>
        <p:spPr bwMode="auto">
          <a:xfrm flipH="1">
            <a:off x="4471989" y="2406650"/>
            <a:ext cx="1587" cy="552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88" name="Line 12"/>
          <p:cNvSpPr>
            <a:spLocks noChangeShapeType="1"/>
          </p:cNvSpPr>
          <p:nvPr/>
        </p:nvSpPr>
        <p:spPr bwMode="auto">
          <a:xfrm flipH="1">
            <a:off x="4471989" y="1470025"/>
            <a:ext cx="1587" cy="552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89" name="Line 13"/>
          <p:cNvSpPr>
            <a:spLocks noChangeShapeType="1"/>
          </p:cNvSpPr>
          <p:nvPr/>
        </p:nvSpPr>
        <p:spPr bwMode="auto">
          <a:xfrm>
            <a:off x="3594101" y="2209800"/>
            <a:ext cx="69056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0" name="Line 14"/>
          <p:cNvSpPr>
            <a:spLocks noChangeShapeType="1"/>
          </p:cNvSpPr>
          <p:nvPr/>
        </p:nvSpPr>
        <p:spPr bwMode="auto">
          <a:xfrm>
            <a:off x="3570288" y="1271589"/>
            <a:ext cx="69056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1" name="Line 15"/>
          <p:cNvSpPr>
            <a:spLocks noChangeShapeType="1"/>
          </p:cNvSpPr>
          <p:nvPr/>
        </p:nvSpPr>
        <p:spPr bwMode="auto">
          <a:xfrm flipH="1">
            <a:off x="3370264" y="1470025"/>
            <a:ext cx="1587" cy="552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2" name="Line 16"/>
          <p:cNvSpPr>
            <a:spLocks noChangeShapeType="1"/>
          </p:cNvSpPr>
          <p:nvPr/>
        </p:nvSpPr>
        <p:spPr bwMode="auto">
          <a:xfrm>
            <a:off x="2516188" y="2197100"/>
            <a:ext cx="69056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3" name="Line 17"/>
          <p:cNvSpPr>
            <a:spLocks noChangeShapeType="1"/>
          </p:cNvSpPr>
          <p:nvPr/>
        </p:nvSpPr>
        <p:spPr bwMode="auto">
          <a:xfrm flipH="1">
            <a:off x="2373314" y="2408238"/>
            <a:ext cx="1587" cy="552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4" name="Line 18"/>
          <p:cNvSpPr>
            <a:spLocks noChangeShapeType="1"/>
          </p:cNvSpPr>
          <p:nvPr/>
        </p:nvSpPr>
        <p:spPr bwMode="auto">
          <a:xfrm flipH="1">
            <a:off x="2536825" y="2408238"/>
            <a:ext cx="704850" cy="658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5" name="Line 19"/>
          <p:cNvSpPr>
            <a:spLocks noChangeShapeType="1"/>
          </p:cNvSpPr>
          <p:nvPr/>
        </p:nvSpPr>
        <p:spPr bwMode="auto">
          <a:xfrm>
            <a:off x="3522664" y="2374901"/>
            <a:ext cx="808037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6" name="Text Box 20"/>
          <p:cNvSpPr txBox="1">
            <a:spLocks noChangeArrowheads="1"/>
          </p:cNvSpPr>
          <p:nvPr/>
        </p:nvSpPr>
        <p:spPr bwMode="auto">
          <a:xfrm>
            <a:off x="3330575" y="828675"/>
            <a:ext cx="30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869397" name="Text Box 21"/>
          <p:cNvSpPr txBox="1">
            <a:spLocks noChangeArrowheads="1"/>
          </p:cNvSpPr>
          <p:nvPr/>
        </p:nvSpPr>
        <p:spPr bwMode="auto">
          <a:xfrm>
            <a:off x="4584701" y="933451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869398" name="Text Box 22"/>
          <p:cNvSpPr txBox="1">
            <a:spLocks noChangeArrowheads="1"/>
          </p:cNvSpPr>
          <p:nvPr/>
        </p:nvSpPr>
        <p:spPr bwMode="auto">
          <a:xfrm>
            <a:off x="4573588" y="1906588"/>
            <a:ext cx="2551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</a:t>
            </a:r>
          </a:p>
        </p:txBody>
      </p:sp>
      <p:sp>
        <p:nvSpPr>
          <p:cNvPr id="869399" name="Text Box 23"/>
          <p:cNvSpPr txBox="1">
            <a:spLocks noChangeArrowheads="1"/>
          </p:cNvSpPr>
          <p:nvPr/>
        </p:nvSpPr>
        <p:spPr bwMode="auto">
          <a:xfrm>
            <a:off x="3448050" y="1860551"/>
            <a:ext cx="300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869400" name="Text Box 24"/>
          <p:cNvSpPr txBox="1">
            <a:spLocks noChangeArrowheads="1"/>
          </p:cNvSpPr>
          <p:nvPr/>
        </p:nvSpPr>
        <p:spPr bwMode="auto">
          <a:xfrm>
            <a:off x="2405063" y="1825625"/>
            <a:ext cx="30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869401" name="Text Box 25"/>
          <p:cNvSpPr txBox="1">
            <a:spLocks noChangeArrowheads="1"/>
          </p:cNvSpPr>
          <p:nvPr/>
        </p:nvSpPr>
        <p:spPr bwMode="auto">
          <a:xfrm>
            <a:off x="2370138" y="2705100"/>
            <a:ext cx="28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869402" name="Text Box 26"/>
          <p:cNvSpPr txBox="1">
            <a:spLocks noChangeArrowheads="1"/>
          </p:cNvSpPr>
          <p:nvPr/>
        </p:nvSpPr>
        <p:spPr bwMode="auto">
          <a:xfrm>
            <a:off x="4573588" y="2774951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</a:t>
            </a:r>
          </a:p>
        </p:txBody>
      </p:sp>
      <p:sp>
        <p:nvSpPr>
          <p:cNvPr id="869403" name="Oval 27"/>
          <p:cNvSpPr>
            <a:spLocks noChangeArrowheads="1"/>
          </p:cNvSpPr>
          <p:nvPr/>
        </p:nvSpPr>
        <p:spPr bwMode="auto">
          <a:xfrm>
            <a:off x="7289800" y="1220788"/>
            <a:ext cx="477838" cy="398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/>
              <a:t>1/10</a:t>
            </a:r>
          </a:p>
        </p:txBody>
      </p:sp>
      <p:sp>
        <p:nvSpPr>
          <p:cNvPr id="869404" name="Line 28"/>
          <p:cNvSpPr>
            <a:spLocks noChangeShapeType="1"/>
          </p:cNvSpPr>
          <p:nvPr/>
        </p:nvSpPr>
        <p:spPr bwMode="auto">
          <a:xfrm flipH="1">
            <a:off x="6838950" y="1597026"/>
            <a:ext cx="541338" cy="423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05" name="Text Box 29"/>
          <p:cNvSpPr txBox="1">
            <a:spLocks noChangeArrowheads="1"/>
          </p:cNvSpPr>
          <p:nvPr/>
        </p:nvSpPr>
        <p:spPr bwMode="auto">
          <a:xfrm>
            <a:off x="7502525" y="923926"/>
            <a:ext cx="300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869406" name="Oval 30"/>
          <p:cNvSpPr>
            <a:spLocks noChangeArrowheads="1"/>
          </p:cNvSpPr>
          <p:nvPr/>
        </p:nvSpPr>
        <p:spPr bwMode="auto">
          <a:xfrm>
            <a:off x="6515100" y="1982788"/>
            <a:ext cx="477838" cy="398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/>
              <a:t>2/5</a:t>
            </a:r>
          </a:p>
        </p:txBody>
      </p:sp>
      <p:sp>
        <p:nvSpPr>
          <p:cNvPr id="869407" name="Oval 31"/>
          <p:cNvSpPr>
            <a:spLocks noChangeArrowheads="1"/>
          </p:cNvSpPr>
          <p:nvPr/>
        </p:nvSpPr>
        <p:spPr bwMode="auto">
          <a:xfrm>
            <a:off x="7945439" y="2030413"/>
            <a:ext cx="477837" cy="398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/>
              <a:t>6/9</a:t>
            </a:r>
          </a:p>
        </p:txBody>
      </p:sp>
      <p:sp>
        <p:nvSpPr>
          <p:cNvPr id="869408" name="Oval 32"/>
          <p:cNvSpPr>
            <a:spLocks noChangeArrowheads="1"/>
          </p:cNvSpPr>
          <p:nvPr/>
        </p:nvSpPr>
        <p:spPr bwMode="auto">
          <a:xfrm>
            <a:off x="9432926" y="2065338"/>
            <a:ext cx="595313" cy="398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/>
              <a:t>12/13</a:t>
            </a:r>
          </a:p>
        </p:txBody>
      </p:sp>
      <p:sp>
        <p:nvSpPr>
          <p:cNvPr id="869409" name="Oval 33"/>
          <p:cNvSpPr>
            <a:spLocks noChangeArrowheads="1"/>
          </p:cNvSpPr>
          <p:nvPr/>
        </p:nvSpPr>
        <p:spPr bwMode="auto">
          <a:xfrm>
            <a:off x="9351964" y="1116013"/>
            <a:ext cx="606425" cy="398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/>
              <a:t>11/14</a:t>
            </a:r>
          </a:p>
        </p:txBody>
      </p:sp>
      <p:sp>
        <p:nvSpPr>
          <p:cNvPr id="869410" name="Oval 34"/>
          <p:cNvSpPr>
            <a:spLocks noChangeArrowheads="1"/>
          </p:cNvSpPr>
          <p:nvPr/>
        </p:nvSpPr>
        <p:spPr bwMode="auto">
          <a:xfrm>
            <a:off x="6550025" y="2944813"/>
            <a:ext cx="477838" cy="398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/>
              <a:t>3/4</a:t>
            </a:r>
          </a:p>
        </p:txBody>
      </p:sp>
      <p:sp>
        <p:nvSpPr>
          <p:cNvPr id="869411" name="Oval 35"/>
          <p:cNvSpPr>
            <a:spLocks noChangeArrowheads="1"/>
          </p:cNvSpPr>
          <p:nvPr/>
        </p:nvSpPr>
        <p:spPr bwMode="auto">
          <a:xfrm>
            <a:off x="8004175" y="3003551"/>
            <a:ext cx="477838" cy="398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/>
              <a:t>7/8</a:t>
            </a:r>
          </a:p>
        </p:txBody>
      </p:sp>
      <p:sp>
        <p:nvSpPr>
          <p:cNvPr id="869412" name="Text Box 36"/>
          <p:cNvSpPr txBox="1">
            <a:spLocks noChangeArrowheads="1"/>
          </p:cNvSpPr>
          <p:nvPr/>
        </p:nvSpPr>
        <p:spPr bwMode="auto">
          <a:xfrm>
            <a:off x="6235700" y="1944688"/>
            <a:ext cx="30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869413" name="Line 37"/>
          <p:cNvSpPr>
            <a:spLocks noChangeShapeType="1"/>
          </p:cNvSpPr>
          <p:nvPr/>
        </p:nvSpPr>
        <p:spPr bwMode="auto">
          <a:xfrm>
            <a:off x="6746876" y="2406651"/>
            <a:ext cx="9525" cy="530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14" name="Text Box 38"/>
          <p:cNvSpPr txBox="1">
            <a:spLocks noChangeArrowheads="1"/>
          </p:cNvSpPr>
          <p:nvPr/>
        </p:nvSpPr>
        <p:spPr bwMode="auto">
          <a:xfrm>
            <a:off x="6269038" y="2952750"/>
            <a:ext cx="28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869415" name="Line 39"/>
          <p:cNvSpPr>
            <a:spLocks noChangeShapeType="1"/>
          </p:cNvSpPr>
          <p:nvPr/>
        </p:nvSpPr>
        <p:spPr bwMode="auto">
          <a:xfrm>
            <a:off x="7707313" y="1549400"/>
            <a:ext cx="373062" cy="495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16" name="Text Box 40"/>
          <p:cNvSpPr txBox="1">
            <a:spLocks noChangeArrowheads="1"/>
          </p:cNvSpPr>
          <p:nvPr/>
        </p:nvSpPr>
        <p:spPr bwMode="auto">
          <a:xfrm>
            <a:off x="8169275" y="1779588"/>
            <a:ext cx="2551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</a:t>
            </a:r>
          </a:p>
        </p:txBody>
      </p:sp>
      <p:sp>
        <p:nvSpPr>
          <p:cNvPr id="869417" name="Text Box 41"/>
          <p:cNvSpPr txBox="1">
            <a:spLocks noChangeArrowheads="1"/>
          </p:cNvSpPr>
          <p:nvPr/>
        </p:nvSpPr>
        <p:spPr bwMode="auto">
          <a:xfrm>
            <a:off x="8450263" y="302101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</a:t>
            </a:r>
          </a:p>
        </p:txBody>
      </p:sp>
      <p:sp>
        <p:nvSpPr>
          <p:cNvPr id="869418" name="Line 42"/>
          <p:cNvSpPr>
            <a:spLocks noChangeShapeType="1"/>
          </p:cNvSpPr>
          <p:nvPr/>
        </p:nvSpPr>
        <p:spPr bwMode="auto">
          <a:xfrm>
            <a:off x="8223251" y="2454276"/>
            <a:ext cx="9525" cy="530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19" name="Line 43"/>
          <p:cNvSpPr>
            <a:spLocks noChangeShapeType="1"/>
          </p:cNvSpPr>
          <p:nvPr/>
        </p:nvSpPr>
        <p:spPr bwMode="auto">
          <a:xfrm>
            <a:off x="7578726" y="1577976"/>
            <a:ext cx="479425" cy="14652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20" name="Line 44"/>
          <p:cNvSpPr>
            <a:spLocks noChangeShapeType="1"/>
          </p:cNvSpPr>
          <p:nvPr/>
        </p:nvSpPr>
        <p:spPr bwMode="auto">
          <a:xfrm>
            <a:off x="7050088" y="3194051"/>
            <a:ext cx="925512" cy="349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21" name="Line 45"/>
          <p:cNvSpPr>
            <a:spLocks noChangeShapeType="1"/>
          </p:cNvSpPr>
          <p:nvPr/>
        </p:nvSpPr>
        <p:spPr bwMode="auto">
          <a:xfrm flipV="1">
            <a:off x="6967538" y="1611313"/>
            <a:ext cx="514350" cy="13954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22" name="Text Box 46"/>
          <p:cNvSpPr txBox="1">
            <a:spLocks noChangeArrowheads="1"/>
          </p:cNvSpPr>
          <p:nvPr/>
        </p:nvSpPr>
        <p:spPr bwMode="auto">
          <a:xfrm>
            <a:off x="7454900" y="3152775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869423" name="Text Box 47"/>
          <p:cNvSpPr txBox="1">
            <a:spLocks noChangeArrowheads="1"/>
          </p:cNvSpPr>
          <p:nvPr/>
        </p:nvSpPr>
        <p:spPr bwMode="auto">
          <a:xfrm>
            <a:off x="7150100" y="2166938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</a:t>
            </a:r>
          </a:p>
        </p:txBody>
      </p:sp>
      <p:sp>
        <p:nvSpPr>
          <p:cNvPr id="869424" name="Text Box 48"/>
          <p:cNvSpPr txBox="1">
            <a:spLocks noChangeArrowheads="1"/>
          </p:cNvSpPr>
          <p:nvPr/>
        </p:nvSpPr>
        <p:spPr bwMode="auto">
          <a:xfrm>
            <a:off x="7642225" y="2413000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869425" name="Line 49"/>
          <p:cNvSpPr>
            <a:spLocks noChangeShapeType="1"/>
          </p:cNvSpPr>
          <p:nvPr/>
        </p:nvSpPr>
        <p:spPr bwMode="auto">
          <a:xfrm>
            <a:off x="8445501" y="2220914"/>
            <a:ext cx="925513" cy="349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26" name="Line 50"/>
          <p:cNvSpPr>
            <a:spLocks noChangeShapeType="1"/>
          </p:cNvSpPr>
          <p:nvPr/>
        </p:nvSpPr>
        <p:spPr bwMode="auto">
          <a:xfrm>
            <a:off x="9642476" y="1514476"/>
            <a:ext cx="9525" cy="530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27" name="Text Box 51"/>
          <p:cNvSpPr txBox="1">
            <a:spLocks noChangeArrowheads="1"/>
          </p:cNvSpPr>
          <p:nvPr/>
        </p:nvSpPr>
        <p:spPr bwMode="auto">
          <a:xfrm>
            <a:off x="9940925" y="1087438"/>
            <a:ext cx="30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869428" name="Text Box 52"/>
          <p:cNvSpPr txBox="1">
            <a:spLocks noChangeArrowheads="1"/>
          </p:cNvSpPr>
          <p:nvPr/>
        </p:nvSpPr>
        <p:spPr bwMode="auto">
          <a:xfrm>
            <a:off x="9986963" y="2047876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</a:p>
        </p:txBody>
      </p:sp>
      <p:sp>
        <p:nvSpPr>
          <p:cNvPr id="869429" name="Line 53"/>
          <p:cNvSpPr>
            <a:spLocks noChangeShapeType="1"/>
          </p:cNvSpPr>
          <p:nvPr/>
        </p:nvSpPr>
        <p:spPr bwMode="auto">
          <a:xfrm>
            <a:off x="7788276" y="1376363"/>
            <a:ext cx="15224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30" name="Text Box 54"/>
          <p:cNvSpPr txBox="1">
            <a:spLocks noChangeArrowheads="1"/>
          </p:cNvSpPr>
          <p:nvPr/>
        </p:nvSpPr>
        <p:spPr bwMode="auto">
          <a:xfrm>
            <a:off x="8885238" y="1957388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869431" name="Text Box 55"/>
          <p:cNvSpPr txBox="1">
            <a:spLocks noChangeArrowheads="1"/>
          </p:cNvSpPr>
          <p:nvPr/>
        </p:nvSpPr>
        <p:spPr bwMode="auto">
          <a:xfrm>
            <a:off x="8580438" y="1123950"/>
            <a:ext cx="3080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86943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1847850" y="3773489"/>
            <a:ext cx="8604250" cy="28527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/>
            <a:r>
              <a:rPr lang="en-US" altLang="en-US"/>
              <a:t>DFS imposes a tree structure (actually a collection of trees or a forest) on the structure of the graph</a:t>
            </a:r>
          </a:p>
          <a:p>
            <a:pPr marL="533400" indent="-533400"/>
            <a:r>
              <a:rPr lang="en-US" altLang="en-US"/>
              <a:t>This is just the recursion tree, where the edge (u, v) arises when processing vertex “u” we call DFSVisit(v) for some neighbor v</a:t>
            </a:r>
          </a:p>
        </p:txBody>
      </p:sp>
    </p:spTree>
    <p:extLst>
      <p:ext uri="{BB962C8B-B14F-4D97-AF65-F5344CB8AC3E}">
        <p14:creationId xmlns:p14="http://schemas.microsoft.com/office/powerpoint/2010/main" val="8216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Distributed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Tarry’s algorithm had two rules: </a:t>
            </a:r>
            <a:r>
              <a:rPr lang="en-US" dirty="0" smtClean="0"/>
              <a:t>a process </a:t>
            </a:r>
            <a:r>
              <a:rPr lang="en-US" dirty="0"/>
              <a:t>never forwards the token twice through the same channel, </a:t>
            </a:r>
            <a:r>
              <a:rPr lang="en-US" dirty="0" smtClean="0"/>
              <a:t>and</a:t>
            </a:r>
          </a:p>
          <a:p>
            <a:endParaRPr lang="en-US" dirty="0"/>
          </a:p>
          <a:p>
            <a:r>
              <a:rPr lang="en-US" dirty="0" smtClean="0"/>
              <a:t> A non-initiator forwards </a:t>
            </a:r>
            <a:r>
              <a:rPr lang="en-US" dirty="0"/>
              <a:t>the token to its parent if it cannot forward it to any other neighbor with </a:t>
            </a:r>
            <a:r>
              <a:rPr lang="en-US" dirty="0" smtClean="0"/>
              <a:t>the first </a:t>
            </a:r>
            <a:r>
              <a:rPr lang="en-US" dirty="0"/>
              <a:t>rule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This algorithm is formed by the addition of the following rule:</a:t>
            </a:r>
          </a:p>
          <a:p>
            <a:r>
              <a:rPr lang="en-US" dirty="0" smtClean="0"/>
              <a:t> </a:t>
            </a:r>
            <a:r>
              <a:rPr lang="en-US" dirty="0"/>
              <a:t>R3: When a process receives the token, it sends it back through the same </a:t>
            </a:r>
            <a:r>
              <a:rPr lang="en-US" dirty="0" smtClean="0"/>
              <a:t>channel if </a:t>
            </a:r>
            <a:r>
              <a:rPr lang="en-US" dirty="0"/>
              <a:t>this is allowed by Rules 1 and 2.</a:t>
            </a:r>
          </a:p>
        </p:txBody>
      </p:sp>
    </p:spTree>
    <p:extLst>
      <p:ext uri="{BB962C8B-B14F-4D97-AF65-F5344CB8AC3E}">
        <p14:creationId xmlns:p14="http://schemas.microsoft.com/office/powerpoint/2010/main" val="12324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71" y="0"/>
            <a:ext cx="9723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1422400"/>
            <a:ext cx="110617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 err="1" smtClean="0"/>
              <a:t>DistributedDFS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334341" y="2430405"/>
            <a:ext cx="1809159" cy="4240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703320" y="2024326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 err="1" smtClean="0"/>
              <a:t>DistributedDFS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103928" y="3153758"/>
            <a:ext cx="1379048" cy="104888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60060" y="3153758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 err="1" smtClean="0"/>
              <a:t>DistributedDFS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532134" y="3106712"/>
            <a:ext cx="1739" cy="107574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649748" y="3488887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 err="1" smtClean="0"/>
              <a:t>DistributedDFS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96000" y="2225489"/>
            <a:ext cx="1527810" cy="1992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811470" y="1795745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0"/>
            <a:ext cx="925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 err="1" smtClean="0"/>
              <a:t>DistributedDFS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916920" y="2274570"/>
            <a:ext cx="1901200" cy="1143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811470" y="1795745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 err="1" smtClean="0"/>
              <a:t>DistributedDFS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635004" y="2906989"/>
            <a:ext cx="0" cy="134401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796600" y="3553012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 err="1" smtClean="0"/>
              <a:t>DistributedDFS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51549" y="4861935"/>
            <a:ext cx="1835151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60060" y="4966992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 err="1" smtClean="0"/>
              <a:t>DistributedDFS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58133" y="3154390"/>
            <a:ext cx="7314" cy="106487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151910" y="3404214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 err="1" smtClean="0"/>
              <a:t>DistributedDFS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839460" y="3164184"/>
            <a:ext cx="0" cy="109830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151910" y="3404214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 err="1" smtClean="0"/>
              <a:t>DistributedDFS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36012" y="4827971"/>
            <a:ext cx="1201420" cy="2494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142193" y="4924004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 err="1" smtClean="0"/>
              <a:t>DistributedDFS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22317" y="3058804"/>
            <a:ext cx="13194" cy="113967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309262" y="3494871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Distributed DFS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76317" y="3045032"/>
            <a:ext cx="0" cy="89967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309262" y="3494871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Distributed DFS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451860" y="4861935"/>
            <a:ext cx="1611631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835792" y="1341748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03128" y="3235394"/>
            <a:ext cx="1582242" cy="113189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Distributed DFS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835792" y="1341748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265504" y="3213870"/>
            <a:ext cx="1501125" cy="104541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4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0"/>
            <a:ext cx="9210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Distributed DFS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4649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87987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7988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03201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003201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64647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3193580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2929114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3193582" y="4614611"/>
            <a:ext cx="2194406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652454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5916920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8267668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5916921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1"/>
          </p:cNvCxnSpPr>
          <p:nvPr/>
        </p:nvCxnSpPr>
        <p:spPr>
          <a:xfrm>
            <a:off x="3116120" y="2834549"/>
            <a:ext cx="2349328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5839460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451860" y="4861935"/>
            <a:ext cx="1611631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835792" y="1341748"/>
            <a:ext cx="297180" cy="28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241418" y="4861934"/>
            <a:ext cx="1611631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92240" y="2982462"/>
            <a:ext cx="1360809" cy="101572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51860" y="2339901"/>
            <a:ext cx="1611631" cy="18649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1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Classical Distributed DFS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Theorem. </a:t>
            </a:r>
            <a:r>
              <a:rPr lang="en-US" dirty="0"/>
              <a:t>Algorithm 5.3  correctly constructs a DFS tree of an </a:t>
            </a:r>
            <a:r>
              <a:rPr lang="en-US" dirty="0" smtClean="0"/>
              <a:t>arbitrary graph </a:t>
            </a:r>
            <a:r>
              <a:rPr lang="en-US" dirty="0"/>
              <a:t>G  in 2m  times using 2m  messages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Each edge is used to deliver a message twice, once in each direction for a total </a:t>
            </a:r>
            <a:r>
              <a:rPr lang="en-US" dirty="0" smtClean="0"/>
              <a:t>of 2m  </a:t>
            </a:r>
            <a:r>
              <a:rPr lang="en-US" dirty="0"/>
              <a:t>times, resulting in 2m  messages in </a:t>
            </a:r>
            <a:r>
              <a:rPr lang="en-US" dirty="0" smtClean="0"/>
              <a:t>total. </a:t>
            </a:r>
            <a:r>
              <a:rPr lang="en-US" dirty="0"/>
              <a:t>Since there is a single activity at </a:t>
            </a:r>
            <a:r>
              <a:rPr lang="en-US" dirty="0" smtClean="0"/>
              <a:t>any time</a:t>
            </a:r>
            <a:r>
              <a:rPr lang="en-US" dirty="0"/>
              <a:t>, each message delivery action corresponds to a time unit resulting in 2m  </a:t>
            </a:r>
            <a:r>
              <a:rPr lang="en-US" dirty="0" smtClean="0"/>
              <a:t>time units</a:t>
            </a:r>
            <a:r>
              <a:rPr lang="en-US" dirty="0"/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 </a:t>
            </a:r>
            <a:r>
              <a:rPr lang="en-US" dirty="0"/>
              <a:t>general, m  could </a:t>
            </a:r>
            <a:r>
              <a:rPr lang="en-US" dirty="0" smtClean="0"/>
              <a:t>be as </a:t>
            </a:r>
            <a:r>
              <a:rPr lang="en-US" dirty="0"/>
              <a:t>high as O(n</a:t>
            </a:r>
            <a:r>
              <a:rPr lang="en-US" baseline="30000" dirty="0"/>
              <a:t>2</a:t>
            </a:r>
            <a:r>
              <a:rPr lang="en-US" dirty="0"/>
              <a:t>) , and therefore, algorithms that have complexities dependent </a:t>
            </a:r>
            <a:r>
              <a:rPr lang="en-US" dirty="0" smtClean="0"/>
              <a:t>on the </a:t>
            </a:r>
            <a:r>
              <a:rPr lang="en-US" dirty="0"/>
              <a:t>number of nodes would be more desirable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 err="1"/>
              <a:t>Awerbuch’s</a:t>
            </a:r>
            <a:r>
              <a:rPr lang="en-US" dirty="0"/>
              <a:t> algorithm </a:t>
            </a:r>
            <a:r>
              <a:rPr lang="en-US" dirty="0" smtClean="0"/>
              <a:t>described next </a:t>
            </a:r>
            <a:r>
              <a:rPr lang="en-US" dirty="0"/>
              <a:t>achieves a linear time complexity dependent on the number of nodes of </a:t>
            </a:r>
            <a:r>
              <a:rPr lang="en-US" dirty="0" smtClean="0"/>
              <a:t>the graph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7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Awerbuch’s</a:t>
            </a:r>
            <a:r>
              <a:rPr lang="en-US" dirty="0"/>
              <a:t> DFS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Tarry’s extended algorithm unnecessarily searches the nodes in frond edges. </a:t>
            </a:r>
            <a:r>
              <a:rPr lang="en-US" dirty="0" smtClean="0"/>
              <a:t>An algorithm </a:t>
            </a:r>
            <a:r>
              <a:rPr lang="en-US" dirty="0"/>
              <a:t>that provides a token traversal in the DFS tree edges only will </a:t>
            </a:r>
            <a:r>
              <a:rPr lang="en-US" dirty="0" smtClean="0"/>
              <a:t>have time </a:t>
            </a:r>
            <a:r>
              <a:rPr lang="en-US" dirty="0"/>
              <a:t>and message complexities in the order of n  as the DFS tree will have n −  </a:t>
            </a:r>
            <a:r>
              <a:rPr lang="en-US" dirty="0" smtClean="0"/>
              <a:t>1 edges.</a:t>
            </a:r>
          </a:p>
          <a:p>
            <a:endParaRPr lang="en-US" dirty="0"/>
          </a:p>
          <a:p>
            <a:r>
              <a:rPr lang="en-US" dirty="0"/>
              <a:t>In this algorithm, there are also the notifying </a:t>
            </a:r>
            <a:r>
              <a:rPr lang="en-US" dirty="0" smtClean="0"/>
              <a:t>message that </a:t>
            </a:r>
            <a:r>
              <a:rPr lang="en-US" dirty="0"/>
              <a:t>a node is visited (</a:t>
            </a:r>
            <a:r>
              <a:rPr lang="en-US" dirty="0" err="1"/>
              <a:t>vis</a:t>
            </a:r>
            <a:r>
              <a:rPr lang="en-US" dirty="0"/>
              <a:t> ) and its response (</a:t>
            </a:r>
            <a:r>
              <a:rPr lang="en-US" dirty="0" err="1"/>
              <a:t>ack</a:t>
            </a:r>
            <a:r>
              <a:rPr lang="en-US" dirty="0"/>
              <a:t> ) </a:t>
            </a:r>
            <a:r>
              <a:rPr lang="en-US" dirty="0" smtClean="0"/>
              <a:t>messages.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63" y="0"/>
            <a:ext cx="10102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1924050"/>
            <a:ext cx="10960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Awerbuch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Theorem 5.4 </a:t>
            </a:r>
            <a:r>
              <a:rPr lang="en-US" dirty="0" err="1"/>
              <a:t>Awerbuch_DFS</a:t>
            </a:r>
            <a:r>
              <a:rPr lang="en-US" dirty="0"/>
              <a:t> finds a DFS tree of an arbitrary graph G in </a:t>
            </a:r>
            <a:r>
              <a:rPr lang="en-US" dirty="0">
                <a:solidFill>
                  <a:srgbClr val="FFC000"/>
                </a:solidFill>
              </a:rPr>
              <a:t>4n − </a:t>
            </a:r>
            <a:r>
              <a:rPr lang="en-US" dirty="0" smtClean="0">
                <a:solidFill>
                  <a:srgbClr val="FFC000"/>
                </a:solidFill>
              </a:rPr>
              <a:t>2 </a:t>
            </a:r>
            <a:r>
              <a:rPr lang="en-US" dirty="0" smtClean="0"/>
              <a:t>time </a:t>
            </a:r>
            <a:r>
              <a:rPr lang="en-US" dirty="0"/>
              <a:t>using </a:t>
            </a:r>
            <a:r>
              <a:rPr lang="en-US" dirty="0">
                <a:solidFill>
                  <a:srgbClr val="FFC000"/>
                </a:solidFill>
              </a:rPr>
              <a:t>4m</a:t>
            </a:r>
            <a:r>
              <a:rPr lang="en-US" dirty="0"/>
              <a:t> messages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 tree edge is traversed four times, twice for token in each direction plus </a:t>
            </a:r>
            <a:r>
              <a:rPr lang="en-US" dirty="0" smtClean="0"/>
              <a:t>one for </a:t>
            </a:r>
            <a:r>
              <a:rPr lang="en-US" dirty="0" err="1"/>
              <a:t>vis</a:t>
            </a:r>
            <a:r>
              <a:rPr lang="en-US" dirty="0"/>
              <a:t>  and one for </a:t>
            </a:r>
            <a:r>
              <a:rPr lang="en-US" dirty="0" err="1"/>
              <a:t>ack</a:t>
            </a:r>
            <a:r>
              <a:rPr lang="en-US" dirty="0"/>
              <a:t>  messages.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/>
              <a:t>nontree</a:t>
            </a:r>
            <a:r>
              <a:rPr lang="en-US" dirty="0"/>
              <a:t> (frond) edge that is not included in </a:t>
            </a:r>
            <a:r>
              <a:rPr lang="en-US" dirty="0" smtClean="0"/>
              <a:t>the DFS  </a:t>
            </a:r>
            <a:r>
              <a:rPr lang="en-US" dirty="0"/>
              <a:t>will also be traversed four times as </a:t>
            </a:r>
            <a:r>
              <a:rPr lang="en-US" dirty="0">
                <a:solidFill>
                  <a:srgbClr val="FFC000"/>
                </a:solidFill>
              </a:rPr>
              <a:t>two </a:t>
            </a:r>
            <a:r>
              <a:rPr lang="en-US" dirty="0" err="1">
                <a:solidFill>
                  <a:srgbClr val="FFC000"/>
                </a:solidFill>
              </a:rPr>
              <a:t>vis</a:t>
            </a:r>
            <a:r>
              <a:rPr lang="en-US" dirty="0">
                <a:solidFill>
                  <a:srgbClr val="FFC000"/>
                </a:solidFill>
              </a:rPr>
              <a:t>  </a:t>
            </a:r>
            <a:r>
              <a:rPr lang="en-US" dirty="0"/>
              <a:t>messages and </a:t>
            </a:r>
            <a:r>
              <a:rPr lang="en-US" dirty="0">
                <a:solidFill>
                  <a:srgbClr val="FFC000"/>
                </a:solidFill>
              </a:rPr>
              <a:t>two </a:t>
            </a:r>
            <a:r>
              <a:rPr lang="en-US" dirty="0" err="1">
                <a:solidFill>
                  <a:srgbClr val="FFC000"/>
                </a:solidFill>
              </a:rPr>
              <a:t>ack</a:t>
            </a:r>
            <a:r>
              <a:rPr lang="en-US" dirty="0">
                <a:solidFill>
                  <a:srgbClr val="FFC000"/>
                </a:solidFill>
              </a:rPr>
              <a:t>  </a:t>
            </a:r>
            <a:r>
              <a:rPr lang="en-US" dirty="0"/>
              <a:t>messages </a:t>
            </a:r>
            <a:r>
              <a:rPr lang="en-US" dirty="0" smtClean="0"/>
              <a:t>in both </a:t>
            </a:r>
            <a:r>
              <a:rPr lang="en-US" dirty="0"/>
              <a:t>directions</a:t>
            </a:r>
            <a:r>
              <a:rPr lang="en-US" dirty="0" smtClean="0"/>
              <a:t>. These yield </a:t>
            </a:r>
            <a:r>
              <a:rPr lang="en-US" dirty="0" smtClean="0">
                <a:solidFill>
                  <a:srgbClr val="FFC000"/>
                </a:solidFill>
              </a:rPr>
              <a:t>4m </a:t>
            </a:r>
            <a:r>
              <a:rPr lang="en-US" dirty="0" smtClean="0"/>
              <a:t>messages.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338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DFS with Neighbor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DFS algorithm Neigh _DFS  uses a token to traverse the nodes of the </a:t>
            </a:r>
            <a:r>
              <a:rPr lang="en-US" dirty="0" smtClean="0"/>
              <a:t>network in </a:t>
            </a:r>
            <a:r>
              <a:rPr lang="en-US" dirty="0"/>
              <a:t>a sequential manner as in the previous </a:t>
            </a:r>
            <a:r>
              <a:rPr lang="en-US" dirty="0" smtClean="0"/>
              <a:t>algorithms.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token includes the visited node list which is appended by </a:t>
            </a:r>
            <a:r>
              <a:rPr lang="en-US" dirty="0" smtClean="0"/>
              <a:t>the node </a:t>
            </a:r>
            <a:r>
              <a:rPr lang="en-US" dirty="0"/>
              <a:t>identifier of a node that is visited for the first time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75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555750"/>
            <a:ext cx="97917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73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37" y="763814"/>
            <a:ext cx="9905084" cy="50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3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57" y="0"/>
            <a:ext cx="9223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Theorem 5.5 </a:t>
            </a:r>
            <a:r>
              <a:rPr lang="en-US" dirty="0" err="1"/>
              <a:t>Neigh_DFS</a:t>
            </a:r>
            <a:r>
              <a:rPr lang="en-US" dirty="0"/>
              <a:t> algorithm constructs a DFS tree in 2n − 2 times </a:t>
            </a:r>
            <a:r>
              <a:rPr lang="en-US" dirty="0" smtClean="0"/>
              <a:t>using 2n</a:t>
            </a:r>
            <a:r>
              <a:rPr lang="en-US" dirty="0"/>
              <a:t>−2 messages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b="1" dirty="0" smtClean="0"/>
              <a:t>Proof. </a:t>
            </a:r>
            <a:r>
              <a:rPr lang="en-US" dirty="0"/>
              <a:t>The final spanning tree will have n− 1 edges, and only the edges of this </a:t>
            </a:r>
            <a:r>
              <a:rPr lang="en-US" dirty="0" smtClean="0"/>
              <a:t>tree will </a:t>
            </a:r>
            <a:r>
              <a:rPr lang="en-US" dirty="0"/>
              <a:t>have been traversed twice in each direction resulting in a total of 2n− 2 </a:t>
            </a:r>
            <a:r>
              <a:rPr lang="en-US" dirty="0" smtClean="0"/>
              <a:t>token transfers </a:t>
            </a:r>
            <a:r>
              <a:rPr lang="en-US" dirty="0"/>
              <a:t>among the nodes resulting in 2n −  2 messages. Since there is a single </a:t>
            </a:r>
            <a:r>
              <a:rPr lang="en-US" dirty="0" smtClean="0"/>
              <a:t>activity at </a:t>
            </a:r>
            <a:r>
              <a:rPr lang="en-US" dirty="0"/>
              <a:t>any time, each message delivery action corresponds to a time unit </a:t>
            </a:r>
            <a:r>
              <a:rPr lang="en-US" dirty="0" smtClean="0"/>
              <a:t>resulting in </a:t>
            </a:r>
            <a:r>
              <a:rPr lang="en-US" dirty="0"/>
              <a:t>2n−  2 times.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16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43200" y="2906989"/>
            <a:ext cx="1360714" cy="903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65714" y="2834549"/>
            <a:ext cx="66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9465" y="2993571"/>
            <a:ext cx="0" cy="1262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57800" y="3505200"/>
            <a:ext cx="76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(4,7)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25143" y="2412341"/>
            <a:ext cx="20787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88429" y="2111829"/>
            <a:ext cx="116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(4,7,6)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019812" y="3320393"/>
            <a:ext cx="1358072" cy="98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16462" y="3069906"/>
            <a:ext cx="116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(4,7,6,5)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919086" y="3069904"/>
            <a:ext cx="0" cy="104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189029" y="3389669"/>
            <a:ext cx="116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(4,7,6,5,2)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996546" y="3093833"/>
            <a:ext cx="0" cy="118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189029" y="3389669"/>
            <a:ext cx="136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(4,7,6,5,2,3)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085259" y="4826484"/>
            <a:ext cx="1581372" cy="35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93559" y="5073807"/>
            <a:ext cx="137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(4,7,6,5,2,3)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93559" y="5073807"/>
            <a:ext cx="16255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93559" y="5073807"/>
            <a:ext cx="149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(4,7,6,5,2,3,1)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80534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03872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03873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19086" y="2400373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19086" y="436728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80532" y="241234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2"/>
          </p:cNvCxnSpPr>
          <p:nvPr/>
        </p:nvCxnSpPr>
        <p:spPr>
          <a:xfrm flipV="1">
            <a:off x="5109465" y="2647697"/>
            <a:ext cx="2194407" cy="1196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>
            <a:off x="4844999" y="2906989"/>
            <a:ext cx="2" cy="146029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6"/>
            <a:endCxn id="12" idx="2"/>
          </p:cNvCxnSpPr>
          <p:nvPr/>
        </p:nvCxnSpPr>
        <p:spPr>
          <a:xfrm>
            <a:off x="5109467" y="4614611"/>
            <a:ext cx="2194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7568339" y="2895021"/>
            <a:ext cx="1" cy="147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4" idx="2"/>
          </p:cNvCxnSpPr>
          <p:nvPr/>
        </p:nvCxnSpPr>
        <p:spPr>
          <a:xfrm>
            <a:off x="7832805" y="2647697"/>
            <a:ext cx="2086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4"/>
            <a:endCxn id="15" idx="0"/>
          </p:cNvCxnSpPr>
          <p:nvPr/>
        </p:nvCxnSpPr>
        <p:spPr>
          <a:xfrm>
            <a:off x="10183553" y="2895021"/>
            <a:ext cx="0" cy="1472266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5" idx="2"/>
          </p:cNvCxnSpPr>
          <p:nvPr/>
        </p:nvCxnSpPr>
        <p:spPr>
          <a:xfrm>
            <a:off x="7832806" y="4614611"/>
            <a:ext cx="2086280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1"/>
          </p:cNvCxnSpPr>
          <p:nvPr/>
        </p:nvCxnSpPr>
        <p:spPr>
          <a:xfrm>
            <a:off x="2376253" y="2834549"/>
            <a:ext cx="2281741" cy="1605178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>
            <a:off x="7755345" y="2822581"/>
            <a:ext cx="2241201" cy="1617146"/>
          </a:xfrm>
          <a:prstGeom prst="line">
            <a:avLst/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978846" y="4356397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78844" y="2401451"/>
            <a:ext cx="528933" cy="4946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43311" y="2896099"/>
            <a:ext cx="2" cy="146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" idx="2"/>
          </p:cNvCxnSpPr>
          <p:nvPr/>
        </p:nvCxnSpPr>
        <p:spPr>
          <a:xfrm>
            <a:off x="2507777" y="4614611"/>
            <a:ext cx="2072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2"/>
          </p:cNvCxnSpPr>
          <p:nvPr/>
        </p:nvCxnSpPr>
        <p:spPr>
          <a:xfrm>
            <a:off x="2507777" y="2647697"/>
            <a:ext cx="2072755" cy="11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293559" y="2906989"/>
            <a:ext cx="1434714" cy="1117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57005" y="2906989"/>
            <a:ext cx="160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(4,7,6,5,2,3,1)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5415</TotalTime>
  <Words>2195</Words>
  <Application>Microsoft Macintosh PowerPoint</Application>
  <PresentationFormat>Widescreen</PresentationFormat>
  <Paragraphs>551</Paragraphs>
  <Slides>105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9" baseType="lpstr">
      <vt:lpstr>Arial</vt:lpstr>
      <vt:lpstr>Calibri</vt:lpstr>
      <vt:lpstr>Calibri Light</vt:lpstr>
      <vt:lpstr>Office Theme</vt:lpstr>
      <vt:lpstr>Graph Traversals Distributed Depth First Search Distributed Breadth First Search</vt:lpstr>
      <vt:lpstr>Breadth First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Synch BFS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Synch BFS- Message Types</vt:lpstr>
      <vt:lpstr>Synch BFS- Message Types</vt:lpstr>
      <vt:lpstr>PowerPoint Presentation</vt:lpstr>
      <vt:lpstr>PowerPoint Presentation</vt:lpstr>
      <vt:lpstr>PowerPoint Presentation</vt:lpstr>
      <vt:lpstr>PowerPoint Presentation</vt:lpstr>
      <vt:lpstr>Synch BFS –Example Op</vt:lpstr>
      <vt:lpstr>Synch BFS –Example Op</vt:lpstr>
      <vt:lpstr>Synch BFS –Example Op</vt:lpstr>
      <vt:lpstr>Synch BFS –Example Op</vt:lpstr>
      <vt:lpstr>Synch BFS –Example Op</vt:lpstr>
      <vt:lpstr>Synch BFS –Example Op</vt:lpstr>
      <vt:lpstr>Synch BFS –Example Op</vt:lpstr>
      <vt:lpstr>Synch BFS –Example Op</vt:lpstr>
      <vt:lpstr>Synch BFS –Example Op</vt:lpstr>
      <vt:lpstr>Synch BFS –Example Op</vt:lpstr>
      <vt:lpstr>Synch BFS –Example Op</vt:lpstr>
      <vt:lpstr>Synch BFS –Example Op</vt:lpstr>
      <vt:lpstr>Synch BFS –Example Op</vt:lpstr>
      <vt:lpstr>Message &amp; Time Complexity</vt:lpstr>
      <vt:lpstr>PowerPoint Presentation</vt:lpstr>
      <vt:lpstr>Message Complexity</vt:lpstr>
      <vt:lpstr>Message Complexity</vt:lpstr>
      <vt:lpstr>Asynchronous BFS Construction</vt:lpstr>
      <vt:lpstr>PowerPoint Presentation</vt:lpstr>
      <vt:lpstr>Asynchronous BFS -Example</vt:lpstr>
      <vt:lpstr>Asynchronous BFS -Example</vt:lpstr>
      <vt:lpstr>Asynchronous BFS -Example</vt:lpstr>
      <vt:lpstr>Asynchronous BFS -Example</vt:lpstr>
      <vt:lpstr>Asynchronous BFS -Example</vt:lpstr>
      <vt:lpstr>Asynchronous BFS -Example</vt:lpstr>
      <vt:lpstr>Asynchronous BFS Complexities</vt:lpstr>
      <vt:lpstr>Asynchronous BFS Complexities</vt:lpstr>
      <vt:lpstr>Depth First Search</vt:lpstr>
      <vt:lpstr>DFS - Example</vt:lpstr>
      <vt:lpstr>Classical Distributed DFS</vt:lpstr>
      <vt:lpstr>PowerPoint Presentation</vt:lpstr>
      <vt:lpstr>PowerPoint Presentation</vt:lpstr>
      <vt:lpstr>Classical DistributedDFS Example</vt:lpstr>
      <vt:lpstr>Classical DistributedDFS Example</vt:lpstr>
      <vt:lpstr>Classical DistributedDFS Example</vt:lpstr>
      <vt:lpstr>Classical DistributedDFS Example</vt:lpstr>
      <vt:lpstr>Classical DistributedDFS Example</vt:lpstr>
      <vt:lpstr>Classical DistributedDFS Example</vt:lpstr>
      <vt:lpstr>Classical DistributedDFS Example</vt:lpstr>
      <vt:lpstr>Classical DistributedDFS Example</vt:lpstr>
      <vt:lpstr>Classical DistributedDFS Example</vt:lpstr>
      <vt:lpstr>Classical DistributedDFS Example</vt:lpstr>
      <vt:lpstr>Classical DistributedDFS Example</vt:lpstr>
      <vt:lpstr>Classical Distributed DFS Example</vt:lpstr>
      <vt:lpstr>Classical Distributed DFS Example</vt:lpstr>
      <vt:lpstr>Classical Distributed DFS Example</vt:lpstr>
      <vt:lpstr>Classical Distributed DFS Example</vt:lpstr>
      <vt:lpstr>Analysis of Classical Distributed DFS </vt:lpstr>
      <vt:lpstr>Classical DFS</vt:lpstr>
      <vt:lpstr>Awerbuch’s DFS Algorithm</vt:lpstr>
      <vt:lpstr>PowerPoint Presentation</vt:lpstr>
      <vt:lpstr>PowerPoint Presentation</vt:lpstr>
      <vt:lpstr>Awerbuch Analysis</vt:lpstr>
      <vt:lpstr>Distributed DFS with Neighbor Knowledge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Depth First Search Distributed Breadth First Search</dc:title>
  <dc:creator>elif acar</dc:creator>
  <cp:lastModifiedBy>elif acar</cp:lastModifiedBy>
  <cp:revision>90</cp:revision>
  <dcterms:created xsi:type="dcterms:W3CDTF">2017-03-09T11:23:02Z</dcterms:created>
  <dcterms:modified xsi:type="dcterms:W3CDTF">2017-03-13T05:40:31Z</dcterms:modified>
</cp:coreProperties>
</file>