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177" r:id="rId2"/>
  </p:sldMasterIdLst>
  <p:notesMasterIdLst>
    <p:notesMasterId r:id="rId41"/>
  </p:notesMasterIdLst>
  <p:handoutMasterIdLst>
    <p:handoutMasterId r:id="rId42"/>
  </p:handoutMasterIdLst>
  <p:sldIdLst>
    <p:sldId id="1116" r:id="rId3"/>
    <p:sldId id="1105" r:id="rId4"/>
    <p:sldId id="1181" r:id="rId5"/>
    <p:sldId id="1182" r:id="rId6"/>
    <p:sldId id="1187" r:id="rId7"/>
    <p:sldId id="1188" r:id="rId8"/>
    <p:sldId id="1190" r:id="rId9"/>
    <p:sldId id="1192" r:id="rId10"/>
    <p:sldId id="1194" r:id="rId11"/>
    <p:sldId id="1234" r:id="rId12"/>
    <p:sldId id="1235" r:id="rId13"/>
    <p:sldId id="1231" r:id="rId14"/>
    <p:sldId id="1238" r:id="rId15"/>
    <p:sldId id="1240" r:id="rId16"/>
    <p:sldId id="1241" r:id="rId17"/>
    <p:sldId id="1242" r:id="rId18"/>
    <p:sldId id="1243" r:id="rId19"/>
    <p:sldId id="1244" r:id="rId20"/>
    <p:sldId id="1246" r:id="rId21"/>
    <p:sldId id="1247" r:id="rId22"/>
    <p:sldId id="1264" r:id="rId23"/>
    <p:sldId id="1266" r:id="rId24"/>
    <p:sldId id="1267" r:id="rId25"/>
    <p:sldId id="1269" r:id="rId26"/>
    <p:sldId id="1270" r:id="rId27"/>
    <p:sldId id="1195" r:id="rId28"/>
    <p:sldId id="1248" r:id="rId29"/>
    <p:sldId id="1263" r:id="rId30"/>
    <p:sldId id="1271" r:id="rId31"/>
    <p:sldId id="1249" r:id="rId32"/>
    <p:sldId id="1256" r:id="rId33"/>
    <p:sldId id="1258" r:id="rId34"/>
    <p:sldId id="1257" r:id="rId35"/>
    <p:sldId id="1174" r:id="rId36"/>
    <p:sldId id="1260" r:id="rId37"/>
    <p:sldId id="1261" r:id="rId38"/>
    <p:sldId id="1262" r:id="rId39"/>
    <p:sldId id="1073" r:id="rId40"/>
  </p:sldIdLst>
  <p:sldSz cx="9144000" cy="6858000" type="screen4x3"/>
  <p:notesSz cx="6810375" cy="9942513"/>
  <p:defaultTextStyle>
    <a:defPPr>
      <a:defRPr lang="tr-TR"/>
    </a:defPPr>
    <a:lvl1pPr algn="ctr" rtl="0" fontAlgn="base">
      <a:spcBef>
        <a:spcPct val="5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  <p:cmAuthor id="1" name="Birol Yüceoğlu (Migros)" initials="BY(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D4ECBA"/>
    <a:srgbClr val="F79F29"/>
    <a:srgbClr val="BFFFA3"/>
    <a:srgbClr val="EE8E00"/>
    <a:srgbClr val="F0F8A6"/>
    <a:srgbClr val="FAFE58"/>
    <a:srgbClr val="CC0000"/>
    <a:srgbClr val="CFFFB9"/>
    <a:srgbClr val="1D1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8991" autoAdjust="0"/>
  </p:normalViewPr>
  <p:slideViewPr>
    <p:cSldViewPr snapToGrid="0">
      <p:cViewPr>
        <p:scale>
          <a:sx n="80" d="100"/>
          <a:sy n="80" d="100"/>
        </p:scale>
        <p:origin x="-168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21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0541" cy="49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3" tIns="45502" rIns="91003" bIns="45502" numCol="1" anchor="t" anchorCtr="0" compatLnSpc="1">
            <a:prstTxWarp prst="textNoShape">
              <a:avLst/>
            </a:prstTxWarp>
          </a:bodyPr>
          <a:lstStyle>
            <a:lvl1pPr algn="l" defTabSz="910733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835" y="1"/>
            <a:ext cx="2949444" cy="49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3" tIns="45502" rIns="91003" bIns="45502" numCol="1" anchor="t" anchorCtr="0" compatLnSpc="1">
            <a:prstTxWarp prst="textNoShape">
              <a:avLst/>
            </a:prstTxWarp>
          </a:bodyPr>
          <a:lstStyle>
            <a:lvl1pPr algn="r" defTabSz="910733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689"/>
            <a:ext cx="2950541" cy="49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3" tIns="45502" rIns="91003" bIns="45502" numCol="1" anchor="b" anchorCtr="0" compatLnSpc="1">
            <a:prstTxWarp prst="textNoShape">
              <a:avLst/>
            </a:prstTxWarp>
          </a:bodyPr>
          <a:lstStyle>
            <a:lvl1pPr algn="l" defTabSz="910733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835" y="9444689"/>
            <a:ext cx="2949444" cy="49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3" tIns="45502" rIns="91003" bIns="45502" numCol="1" anchor="b" anchorCtr="0" compatLnSpc="1">
            <a:prstTxWarp prst="textNoShape">
              <a:avLst/>
            </a:prstTxWarp>
          </a:bodyPr>
          <a:lstStyle>
            <a:lvl1pPr algn="r" defTabSz="910733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45A32A86-3DCF-4096-9BB1-CCF06F126C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142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0541" cy="49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3" tIns="45502" rIns="91003" bIns="45502" numCol="1" anchor="t" anchorCtr="0" compatLnSpc="1">
            <a:prstTxWarp prst="textNoShape">
              <a:avLst/>
            </a:prstTxWarp>
          </a:bodyPr>
          <a:lstStyle>
            <a:lvl1pPr algn="l" defTabSz="910733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835" y="1"/>
            <a:ext cx="2949444" cy="49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3" tIns="45502" rIns="91003" bIns="45502" numCol="1" anchor="t" anchorCtr="0" compatLnSpc="1">
            <a:prstTxWarp prst="textNoShape">
              <a:avLst/>
            </a:prstTxWarp>
          </a:bodyPr>
          <a:lstStyle>
            <a:lvl1pPr algn="r" defTabSz="910733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48" y="4722345"/>
            <a:ext cx="5448080" cy="44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3" tIns="45502" rIns="91003" bIns="45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689"/>
            <a:ext cx="2950541" cy="49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3" tIns="45502" rIns="91003" bIns="45502" numCol="1" anchor="b" anchorCtr="0" compatLnSpc="1">
            <a:prstTxWarp prst="textNoShape">
              <a:avLst/>
            </a:prstTxWarp>
          </a:bodyPr>
          <a:lstStyle>
            <a:lvl1pPr algn="l" defTabSz="910733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835" y="9444689"/>
            <a:ext cx="2949444" cy="49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3" tIns="45502" rIns="91003" bIns="45502" numCol="1" anchor="b" anchorCtr="0" compatLnSpc="1">
            <a:prstTxWarp prst="textNoShape">
              <a:avLst/>
            </a:prstTxWarp>
          </a:bodyPr>
          <a:lstStyle>
            <a:lvl1pPr algn="r" defTabSz="910733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DD36DDF2-FC95-4FA1-82E0-B980571F9A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306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6DDF2-FC95-4FA1-82E0-B980571F9A6E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71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CC00"/>
          </a:solidFill>
          <a:ln w="476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30200" y="301626"/>
            <a:ext cx="8502651" cy="6262688"/>
          </a:xfrm>
          <a:prstGeom prst="rect">
            <a:avLst/>
          </a:prstGeom>
          <a:solidFill>
            <a:srgbClr val="FFFFFF"/>
          </a:solidFill>
          <a:ln w="476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685800" y="3502025"/>
            <a:ext cx="777240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28746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49664"/>
            <a:ext cx="7086600" cy="8731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0C60E11B-5687-40EC-AA04-252A1D2EA7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</a:t>
            </a:r>
            <a:fld id="{D00984D8-9F78-478D-9060-037A58185C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</a:t>
            </a:r>
            <a:fld id="{ECD32A40-CD97-4DAB-9FBF-F4A9E806B51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E38C-CF51-4F48-82C0-E505C6263E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E38C-CF51-4F48-82C0-E505C6263E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E38C-CF51-4F48-82C0-E505C6263E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E38C-CF51-4F48-82C0-E505C6263E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E38C-CF51-4F48-82C0-E505C6263E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E38C-CF51-4F48-82C0-E505C6263E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E38C-CF51-4F48-82C0-E505C6263E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E38C-CF51-4F48-82C0-E505C6263E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2600" y="367135"/>
            <a:ext cx="8229600" cy="561975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tr-TR" dirty="0" smtClean="0"/>
              <a:t>2012 Şirket İş Planları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E38C-CF51-4F48-82C0-E505C6263E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E38C-CF51-4F48-82C0-E505C6263E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E38C-CF51-4F48-82C0-E505C6263E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</a:t>
            </a:r>
            <a:fld id="{5B445FE0-1B9A-491D-A908-82837786B6B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4291"/>
            <a:ext cx="8229600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</a:t>
            </a:r>
            <a:fld id="{C1785FA2-FE65-4A30-BA77-42E35BE55D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</a:t>
            </a:r>
            <a:fld id="{E2E13A1D-0E62-4F42-977D-FA1ED25358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</a:t>
            </a:r>
            <a:fld id="{406C5B54-F717-4864-B947-8DECD66CBA2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</a:t>
            </a:r>
            <a:fld id="{F245F973-A0D7-4A86-8594-A3F999AFC5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</a:t>
            </a:r>
            <a:fld id="{1FD732B9-28BE-465D-BB18-2615D0B7CE7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</a:t>
            </a:r>
            <a:fld id="{97CBE1A6-E2A9-4670-B2A3-9BE4536D4A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415091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Asıl</a:t>
            </a:r>
            <a:r>
              <a:rPr lang="en-US" dirty="0" smtClean="0"/>
              <a:t> </a:t>
            </a:r>
            <a:r>
              <a:rPr lang="en-US" dirty="0" err="1" smtClean="0"/>
              <a:t>başlık</a:t>
            </a:r>
            <a:r>
              <a:rPr lang="en-US" dirty="0" smtClean="0"/>
              <a:t> </a:t>
            </a:r>
            <a:r>
              <a:rPr lang="en-US" dirty="0" err="1" smtClean="0"/>
              <a:t>stili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tıklatın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0000"/>
            <a:ext cx="82296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metin stillerini düzenlemek için tıklatın</a:t>
            </a:r>
          </a:p>
          <a:p>
            <a:pPr lvl="1"/>
            <a:r>
              <a:rPr lang="en-US" smtClean="0"/>
              <a:t>İkinci düzey</a:t>
            </a:r>
          </a:p>
          <a:p>
            <a:pPr lvl="2"/>
            <a:r>
              <a:rPr lang="en-US" smtClean="0"/>
              <a:t>Üçüncü düzey</a:t>
            </a:r>
          </a:p>
          <a:p>
            <a:pPr lvl="3"/>
            <a:r>
              <a:rPr lang="en-US" smtClean="0"/>
              <a:t>Dördüncü düzey</a:t>
            </a:r>
          </a:p>
          <a:p>
            <a:pPr lvl="4"/>
            <a:r>
              <a:rPr lang="en-US" smtClean="0"/>
              <a:t>Beşinci düzey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51576" y="6629401"/>
            <a:ext cx="264001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b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5076"/>
            <a:ext cx="39528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600" b="0"/>
            </a:lvl1pPr>
          </a:lstStyle>
          <a:p>
            <a:pPr>
              <a:defRPr/>
            </a:pPr>
            <a:r>
              <a:rPr lang="tr-TR"/>
              <a:t>P</a:t>
            </a:r>
            <a:fld id="{01F42B98-4C5B-4216-9910-FE86554B7DB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1"/>
            <a:ext cx="319088" cy="126682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1387475"/>
            <a:ext cx="319088" cy="12668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33" name="Picture 21" descr="migro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526" y="1447801"/>
            <a:ext cx="317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4D4D4D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D4D4D"/>
          </a:solidFill>
          <a:latin typeface="+mn-lt"/>
          <a:ea typeface="+mn-ea"/>
          <a:cs typeface="+mn-cs"/>
        </a:defRPr>
      </a:lvl1pPr>
      <a:lvl2pPr marL="539750" indent="-18256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D4D4D"/>
          </a:solidFill>
          <a:latin typeface="+mn-lt"/>
        </a:defRPr>
      </a:lvl2pPr>
      <a:lvl3pPr marL="982663" indent="-182563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4D4D4D"/>
          </a:solidFill>
          <a:latin typeface="+mn-lt"/>
        </a:defRPr>
      </a:lvl3pPr>
      <a:lvl4pPr marL="1344613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4D4D4D"/>
          </a:solidFill>
          <a:latin typeface="+mn-lt"/>
        </a:defRPr>
      </a:lvl4pPr>
      <a:lvl5pPr marL="1700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rgbClr val="4D4D4D"/>
          </a:solidFill>
          <a:latin typeface="+mn-lt"/>
        </a:defRPr>
      </a:lvl5pPr>
      <a:lvl6pPr marL="2157413" indent="-176213" algn="l" rtl="0" fontAlgn="base">
        <a:spcBef>
          <a:spcPct val="20000"/>
        </a:spcBef>
        <a:spcAft>
          <a:spcPct val="0"/>
        </a:spcAft>
        <a:buChar char="•"/>
        <a:defRPr sz="1000">
          <a:solidFill>
            <a:srgbClr val="4D4D4D"/>
          </a:solidFill>
          <a:latin typeface="+mn-lt"/>
        </a:defRPr>
      </a:lvl6pPr>
      <a:lvl7pPr marL="2614613" indent="-176213" algn="l" rtl="0" fontAlgn="base">
        <a:spcBef>
          <a:spcPct val="20000"/>
        </a:spcBef>
        <a:spcAft>
          <a:spcPct val="0"/>
        </a:spcAft>
        <a:buChar char="•"/>
        <a:defRPr sz="1000">
          <a:solidFill>
            <a:srgbClr val="4D4D4D"/>
          </a:solidFill>
          <a:latin typeface="+mn-lt"/>
        </a:defRPr>
      </a:lvl7pPr>
      <a:lvl8pPr marL="3071813" indent="-176213" algn="l" rtl="0" fontAlgn="base">
        <a:spcBef>
          <a:spcPct val="20000"/>
        </a:spcBef>
        <a:spcAft>
          <a:spcPct val="0"/>
        </a:spcAft>
        <a:buChar char="•"/>
        <a:defRPr sz="1000">
          <a:solidFill>
            <a:srgbClr val="4D4D4D"/>
          </a:solidFill>
          <a:latin typeface="+mn-lt"/>
        </a:defRPr>
      </a:lvl8pPr>
      <a:lvl9pPr marL="3529013" indent="-176213" algn="l" rtl="0" fontAlgn="base">
        <a:spcBef>
          <a:spcPct val="20000"/>
        </a:spcBef>
        <a:spcAft>
          <a:spcPct val="0"/>
        </a:spcAft>
        <a:buChar char="•"/>
        <a:defRPr sz="1000">
          <a:solidFill>
            <a:srgbClr val="4D4D4D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FE38C-CF51-4F48-82C0-E505C6263E2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google.com.tr/url?sa=i&amp;rct=j&amp;q=&amp;esrc=s&amp;source=images&amp;cd=&amp;cad=rja&amp;uact=8&amp;ved=0CAcQjRxqFQoTCKK52MHLy8cCFcvSGgodHOMB8Q&amp;url=http://mentoro.net/tr-tr/portfolio/migros-sanal-market-birim-stratejisi/&amp;ei=uzrgVeLvOMula5zGh4gP&amp;psig=AFQjCNFdk01bqMLb7w-yu8w_RoTxLz1qkg&amp;ust=144084407933892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26.png"/><Relationship Id="rId16" Type="http://schemas.microsoft.com/office/2007/relationships/hdphoto" Target="../media/hdphoto13.wdp"/><Relationship Id="rId20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8.wdp"/><Relationship Id="rId5" Type="http://schemas.microsoft.com/office/2007/relationships/hdphoto" Target="../media/hdphoto3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microsoft.com/office/2007/relationships/hdphoto" Target="../media/hdphoto2.wdp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26.png"/><Relationship Id="rId16" Type="http://schemas.microsoft.com/office/2007/relationships/hdphoto" Target="../media/hdphoto13.wdp"/><Relationship Id="rId20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8.wdp"/><Relationship Id="rId5" Type="http://schemas.microsoft.com/office/2007/relationships/hdphoto" Target="../media/hdphoto3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microsoft.com/office/2007/relationships/hdphoto" Target="../media/hdphoto2.wdp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26.png"/><Relationship Id="rId16" Type="http://schemas.microsoft.com/office/2007/relationships/hdphoto" Target="../media/hdphoto13.wdp"/><Relationship Id="rId20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8.wdp"/><Relationship Id="rId5" Type="http://schemas.microsoft.com/office/2007/relationships/hdphoto" Target="../media/hdphoto3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microsoft.com/office/2007/relationships/hdphoto" Target="../media/hdphoto2.wdp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kangurum.com.tr/" TargetMode="External"/><Relationship Id="rId7" Type="http://schemas.openxmlformats.org/officeDocument/2006/relationships/hyperlink" Target="http://www.google.com.tr/url?sa=i&amp;rct=j&amp;q=&amp;esrc=s&amp;source=images&amp;cd=&amp;cad=rja&amp;uact=8&amp;ved=0CAcQjRxqFQoTCJ-07rrz18cCFcUlcgodmb4Cdg&amp;url=http://www.supermarketindirimleri.com/2015/03/migros-sanal-market-musteri-hizmetleri-telefon-numarasi/&amp;bvm=bv.101800829,d.bGg&amp;psig=AFQjCNF4DzA__n7CSImO4DzQO35Q8LijhQ&amp;ust=1441267894095205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.tr/url?sa=i&amp;rct=j&amp;q=&amp;esrc=s&amp;source=images&amp;cd=&amp;cad=rja&amp;uact=8&amp;ved=0CAcQjRxqFQoTCPfD36Lz18cCFQG_cgodJr8J4w&amp;url=http://migrostv.migros.com.tr/blog/alisveris-migros-sanal-marketten-netten-cepten-tabletten/&amp;psig=AFQjCNFe7uxebwsTTmjI3CmpVTY6mmLsFw&amp;ust=1441267793651792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947" y="3562599"/>
            <a:ext cx="7863609" cy="1769424"/>
          </a:xfrm>
        </p:spPr>
        <p:txBody>
          <a:bodyPr>
            <a:normAutofit/>
          </a:bodyPr>
          <a:lstStyle/>
          <a:p>
            <a:pPr algn="ctr"/>
            <a:r>
              <a:rPr lang="en-US" sz="2200" dirty="0" err="1">
                <a:latin typeface="+mn-lt"/>
              </a:rPr>
              <a:t>Çevrimiçi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Alışveriş'te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Müşteri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Aidiyetinin</a:t>
            </a:r>
            <a:r>
              <a:rPr lang="en-US" sz="2200" dirty="0">
                <a:latin typeface="+mn-lt"/>
              </a:rPr>
              <a:t> </a:t>
            </a:r>
            <a:r>
              <a:rPr lang="tr-TR" sz="2200" dirty="0" smtClean="0">
                <a:latin typeface="+mn-lt"/>
              </a:rPr>
              <a:t/>
            </a:r>
            <a:br>
              <a:rPr lang="tr-TR" sz="2200" dirty="0" smtClean="0">
                <a:latin typeface="+mn-lt"/>
              </a:rPr>
            </a:br>
            <a:r>
              <a:rPr lang="en-US" sz="2200" dirty="0" err="1" smtClean="0">
                <a:latin typeface="+mn-lt"/>
              </a:rPr>
              <a:t>Veri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Analizi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ile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İncelenmesi</a:t>
            </a:r>
            <a:r>
              <a:rPr lang="en-US" sz="2200" dirty="0" smtClean="0">
                <a:latin typeface="+mn-lt"/>
              </a:rPr>
              <a:t>:</a:t>
            </a:r>
            <a:r>
              <a:rPr lang="tr-TR" sz="2200" dirty="0" smtClean="0">
                <a:latin typeface="+mn-lt"/>
              </a:rPr>
              <a:t>  </a:t>
            </a:r>
            <a:br>
              <a:rPr lang="tr-TR" sz="2200" dirty="0" smtClean="0">
                <a:latin typeface="+mn-lt"/>
              </a:rPr>
            </a:br>
            <a:r>
              <a:rPr lang="tr-TR" sz="2200" dirty="0">
                <a:latin typeface="+mn-lt"/>
              </a:rPr>
              <a:t/>
            </a:r>
            <a:br>
              <a:rPr lang="tr-TR" sz="2200" dirty="0">
                <a:latin typeface="+mn-lt"/>
              </a:rPr>
            </a:br>
            <a:r>
              <a:rPr lang="en-US" sz="2200" dirty="0" smtClean="0">
                <a:latin typeface="+mn-lt"/>
              </a:rPr>
              <a:t>Migros</a:t>
            </a:r>
            <a:r>
              <a:rPr lang="tr-TR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Sanal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Market </a:t>
            </a:r>
            <a:r>
              <a:rPr lang="en-US" sz="2200" dirty="0" err="1" smtClean="0">
                <a:latin typeface="+mn-lt"/>
              </a:rPr>
              <a:t>Örneği</a:t>
            </a:r>
            <a:endParaRPr lang="tr-TR" sz="2800" kern="1200" dirty="0">
              <a:solidFill>
                <a:schemeClr val="bg2"/>
              </a:solidFill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7042" y="5707504"/>
            <a:ext cx="5000279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bg2"/>
                </a:solidFill>
                <a:latin typeface="+mj-lt"/>
              </a:rPr>
              <a:t>Birol Yüceoğlu, Ş.İlker Birbil, Işıl Öztürk</a:t>
            </a:r>
          </a:p>
          <a:p>
            <a:r>
              <a:rPr lang="tr-TR" sz="2000" dirty="0" smtClean="0">
                <a:solidFill>
                  <a:schemeClr val="bg2"/>
                </a:solidFill>
                <a:latin typeface="+mj-lt"/>
              </a:rPr>
              <a:t>Mayıs 2016</a:t>
            </a:r>
          </a:p>
        </p:txBody>
      </p:sp>
      <p:pic>
        <p:nvPicPr>
          <p:cNvPr id="7" name="Picture 6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97245" y="664371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416" y="866899"/>
            <a:ext cx="3704380" cy="261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http://mentoro.net/tr-tr/wp-content/uploads/2015/03/migros_news_image-960x480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7" y="902524"/>
            <a:ext cx="3728855" cy="257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334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10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615" y="1037231"/>
            <a:ext cx="8168185" cy="5088933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endParaRPr lang="tr-T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71017" y="902525"/>
            <a:ext cx="7645400" cy="55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400" b="0" dirty="0"/>
              <a:t>Baesens </a:t>
            </a:r>
            <a:r>
              <a:rPr lang="tr-TR" sz="1400" b="0" dirty="0" smtClean="0"/>
              <a:t>vd. </a:t>
            </a:r>
            <a:r>
              <a:rPr lang="tr-TR" sz="1400" b="0" dirty="0"/>
              <a:t>(2002) posta yoluyla sipariş alan bir şirket için </a:t>
            </a:r>
            <a:r>
              <a:rPr lang="tr-TR" sz="1400" b="0" dirty="0" smtClean="0"/>
              <a:t>tekrar sipariş vermeyi tahmin etmişlerdir. </a:t>
            </a:r>
            <a:r>
              <a:rPr lang="tr-TR" sz="1400" dirty="0" smtClean="0"/>
              <a:t>RFM</a:t>
            </a:r>
            <a:r>
              <a:rPr lang="tr-TR" sz="1400" b="0" dirty="0" smtClean="0"/>
              <a:t> (yakınlık, </a:t>
            </a:r>
            <a:r>
              <a:rPr lang="tr-TR" sz="1400" b="0" dirty="0"/>
              <a:t>sıklık </a:t>
            </a:r>
            <a:r>
              <a:rPr lang="tr-TR" sz="1400" b="0" dirty="0" smtClean="0"/>
              <a:t>ve mali) değerleri, firmayla </a:t>
            </a:r>
            <a:r>
              <a:rPr lang="tr-TR" sz="1400" b="0" dirty="0"/>
              <a:t>iletişimi, ürün </a:t>
            </a:r>
            <a:r>
              <a:rPr lang="tr-TR" sz="1400" b="0" dirty="0" smtClean="0"/>
              <a:t>iadesi</a:t>
            </a:r>
            <a:r>
              <a:rPr lang="tr-TR" sz="1400" b="0" dirty="0"/>
              <a:t>, müşterinin firmayla ilişkisinin uzunluğu </a:t>
            </a:r>
            <a:r>
              <a:rPr lang="tr-TR" sz="1400" b="0" dirty="0" smtClean="0"/>
              <a:t>bilgilerini kullanarak </a:t>
            </a:r>
            <a:r>
              <a:rPr lang="tr-TR" sz="1400" dirty="0" smtClean="0"/>
              <a:t>sinir </a:t>
            </a:r>
            <a:r>
              <a:rPr lang="tr-TR" sz="1400" dirty="0"/>
              <a:t>ağları</a:t>
            </a:r>
            <a:r>
              <a:rPr lang="tr-TR" sz="1400" b="0" dirty="0"/>
              <a:t>, lojistik bağlanım, </a:t>
            </a:r>
            <a:r>
              <a:rPr lang="tr-TR" sz="1400" b="0" dirty="0" smtClean="0"/>
              <a:t>linear </a:t>
            </a:r>
            <a:r>
              <a:rPr lang="tr-TR" sz="1400" b="0" dirty="0"/>
              <a:t>discriminant </a:t>
            </a:r>
            <a:r>
              <a:rPr lang="tr-TR" sz="1400" b="0" dirty="0" smtClean="0"/>
              <a:t>analysis, quadratic </a:t>
            </a:r>
            <a:r>
              <a:rPr lang="tr-TR" sz="1400" b="0" dirty="0"/>
              <a:t>discriminant </a:t>
            </a:r>
            <a:r>
              <a:rPr lang="tr-TR" sz="1400" b="0" dirty="0" smtClean="0"/>
              <a:t>analysis </a:t>
            </a:r>
            <a:r>
              <a:rPr lang="tr-TR" sz="1400" b="0" dirty="0"/>
              <a:t>yöntemleri kullanılmıştır.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 err="1" smtClean="0"/>
              <a:t>Coussement</a:t>
            </a:r>
            <a:r>
              <a:rPr lang="en-US" sz="1400" b="0" dirty="0" smtClean="0"/>
              <a:t> </a:t>
            </a:r>
            <a:r>
              <a:rPr lang="tr-TR" sz="1400" b="0" dirty="0" smtClean="0"/>
              <a:t>ve </a:t>
            </a:r>
            <a:r>
              <a:rPr lang="en-US" sz="1400" b="0" dirty="0" smtClean="0"/>
              <a:t>Van </a:t>
            </a:r>
            <a:r>
              <a:rPr lang="en-US" sz="1400" b="0" dirty="0"/>
              <a:t>den </a:t>
            </a:r>
            <a:r>
              <a:rPr lang="en-US" sz="1400" b="0" dirty="0" err="1"/>
              <a:t>Poel</a:t>
            </a:r>
            <a:r>
              <a:rPr lang="en-US" sz="1400" b="0" dirty="0"/>
              <a:t> (2008) </a:t>
            </a:r>
            <a:r>
              <a:rPr lang="tr-TR" sz="1400" b="0" dirty="0" smtClean="0"/>
              <a:t>gazete aboneliğinde müşteri aidiyetini analiz etmişlerdir. </a:t>
            </a:r>
            <a:r>
              <a:rPr lang="tr-TR" sz="1400" dirty="0" smtClean="0"/>
              <a:t>Rastgele orman</a:t>
            </a:r>
            <a:r>
              <a:rPr lang="tr-TR" sz="1400" b="0" dirty="0" smtClean="0"/>
              <a:t>, lojistik bağlanım, destek vektör makinesi yöntemlerini kullanmışlardır.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 err="1" smtClean="0"/>
              <a:t>Larivière</a:t>
            </a:r>
            <a:r>
              <a:rPr lang="en-US" sz="1400" b="0" dirty="0" smtClean="0"/>
              <a:t> </a:t>
            </a:r>
            <a:r>
              <a:rPr lang="tr-TR" sz="1400" b="0" dirty="0" smtClean="0"/>
              <a:t>ve Van </a:t>
            </a:r>
            <a:r>
              <a:rPr lang="en-US" sz="1400" b="0" dirty="0" smtClean="0"/>
              <a:t>den </a:t>
            </a:r>
            <a:r>
              <a:rPr lang="en-US" sz="1400" b="0" dirty="0" err="1"/>
              <a:t>Poel</a:t>
            </a:r>
            <a:r>
              <a:rPr lang="en-US" sz="1400" b="0" dirty="0"/>
              <a:t> (2005) </a:t>
            </a:r>
            <a:r>
              <a:rPr lang="tr-TR" sz="1400" b="0" dirty="0" smtClean="0"/>
              <a:t>finansal hizmetler veren bir firmada müşterilerin terki, değerinin azalması gibi göstergeleri geçmiş alışverişler, demografik ve coğrafi verilerle tahmin etmişlerdir.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400" b="0" dirty="0" smtClean="0"/>
              <a:t>Vafeiadis vd. </a:t>
            </a:r>
            <a:r>
              <a:rPr lang="tr-TR" sz="1400" b="0" dirty="0"/>
              <a:t>(2015) telekomünikasyon sektöründe </a:t>
            </a:r>
            <a:r>
              <a:rPr lang="tr-TR" sz="1400" b="0" dirty="0" smtClean="0"/>
              <a:t>müşteri </a:t>
            </a:r>
            <a:r>
              <a:rPr lang="tr-TR" sz="1400" b="0" dirty="0"/>
              <a:t>terkini tahmin etmede kullanılan </a:t>
            </a:r>
            <a:r>
              <a:rPr lang="tr-TR" sz="1400" dirty="0" smtClean="0"/>
              <a:t>yapay sinir ağları</a:t>
            </a:r>
            <a:r>
              <a:rPr lang="tr-TR" sz="1400" b="0" dirty="0"/>
              <a:t>, destek vektör makinesi, </a:t>
            </a:r>
            <a:r>
              <a:rPr lang="tr-TR" sz="1400" dirty="0"/>
              <a:t>karar </a:t>
            </a:r>
            <a:r>
              <a:rPr lang="tr-TR" sz="1400" dirty="0" smtClean="0"/>
              <a:t>ağaçları</a:t>
            </a:r>
            <a:r>
              <a:rPr lang="tr-TR" sz="1400" b="0" dirty="0"/>
              <a:t>, Bayes yöntemi, lojistik </a:t>
            </a:r>
            <a:r>
              <a:rPr lang="tr-TR" sz="1400" b="0" dirty="0" smtClean="0"/>
              <a:t>bağlanım </a:t>
            </a:r>
            <a:r>
              <a:rPr lang="tr-TR" sz="1400" b="0" dirty="0"/>
              <a:t>ve </a:t>
            </a:r>
            <a:r>
              <a:rPr lang="tr-TR" sz="1400" b="0" dirty="0" smtClean="0"/>
              <a:t>destekleme yöntemlerinin başarımını karşılaştırmışlardır</a:t>
            </a:r>
            <a:r>
              <a:rPr lang="tr-TR" sz="1400" b="0" dirty="0"/>
              <a:t>. </a:t>
            </a:r>
            <a:endParaRPr lang="tr-TR" sz="14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400" b="0" dirty="0" smtClean="0"/>
              <a:t>Clemente-Císcar vd. </a:t>
            </a:r>
            <a:r>
              <a:rPr lang="tr-TR" sz="1400" b="0" dirty="0"/>
              <a:t>(2014) perakende sektörü için </a:t>
            </a:r>
            <a:r>
              <a:rPr lang="tr-TR" sz="1400" b="0" dirty="0" smtClean="0"/>
              <a:t>çeşitli müşteri </a:t>
            </a:r>
            <a:r>
              <a:rPr lang="tr-TR" sz="1400" b="0" dirty="0"/>
              <a:t>terk tanımları </a:t>
            </a:r>
            <a:r>
              <a:rPr lang="tr-TR" sz="1400" b="0" dirty="0" smtClean="0"/>
              <a:t>geliştirerek bu tanımlara </a:t>
            </a:r>
            <a:r>
              <a:rPr lang="tr-TR" sz="1400" b="0" dirty="0"/>
              <a:t>göre kampanya düzenlemenin maliyeti ve </a:t>
            </a:r>
            <a:r>
              <a:rPr lang="tr-TR" sz="1400" b="0" dirty="0" smtClean="0"/>
              <a:t>karlılığını </a:t>
            </a:r>
            <a:r>
              <a:rPr lang="tr-TR" sz="1400" b="0" dirty="0"/>
              <a:t>analiz </a:t>
            </a:r>
            <a:r>
              <a:rPr lang="tr-TR" sz="1400" b="0" dirty="0" smtClean="0"/>
              <a:t>etmişlerdir</a:t>
            </a:r>
            <a:r>
              <a:rPr lang="tr-TR" sz="1400" b="0" dirty="0"/>
              <a:t>. </a:t>
            </a:r>
            <a:r>
              <a:rPr lang="tr-TR" sz="1400" b="0" dirty="0" smtClean="0"/>
              <a:t>Yapılan </a:t>
            </a:r>
            <a:r>
              <a:rPr lang="tr-TR" sz="1400" b="0" dirty="0"/>
              <a:t>analiz </a:t>
            </a:r>
            <a:r>
              <a:rPr lang="tr-TR" sz="1400" b="0" dirty="0" smtClean="0"/>
              <a:t>müşterilerin </a:t>
            </a:r>
            <a:r>
              <a:rPr lang="tr-TR" sz="1400" b="0" dirty="0"/>
              <a:t>terkinin </a:t>
            </a:r>
            <a:r>
              <a:rPr lang="tr-TR" sz="1400" b="0" dirty="0" smtClean="0"/>
              <a:t>tahmin edilmesinden </a:t>
            </a:r>
            <a:r>
              <a:rPr lang="tr-TR" sz="1400" b="0" dirty="0"/>
              <a:t>çok, farklı terk tanımlarının kampanyalar bazında etkisinin ölçülmesine dayanmaktadır.</a:t>
            </a:r>
          </a:p>
          <a:p>
            <a:pPr algn="l"/>
            <a:endParaRPr kumimoji="0" lang="tr-TR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768980" cy="685800"/>
          </a:xfrm>
        </p:spPr>
        <p:txBody>
          <a:bodyPr anchor="b"/>
          <a:lstStyle/>
          <a:p>
            <a:r>
              <a:rPr lang="tr-TR" b="0" dirty="0" smtClean="0">
                <a:solidFill>
                  <a:schemeClr val="tx1"/>
                </a:solidFill>
              </a:rPr>
              <a:t>4. LİTERATÜR ARAŞTIRMASI</a:t>
            </a:r>
            <a:endParaRPr lang="tr-T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11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615" y="1037231"/>
            <a:ext cx="8168185" cy="5088933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endParaRPr lang="tr-T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71017" y="902525"/>
            <a:ext cx="7645400" cy="55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tr-TR" sz="1400" b="0" dirty="0" smtClean="0"/>
              <a:t>Buckinx ve Van </a:t>
            </a:r>
            <a:r>
              <a:rPr lang="tr-TR" sz="1400" b="0" dirty="0"/>
              <a:t>den Poel (2005) perakende sektöründe müşteri terkini araştırmışlardır. </a:t>
            </a:r>
            <a:endParaRPr lang="tr-TR" sz="1400" b="0" dirty="0" smtClean="0"/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tr-TR" sz="1400" b="0" dirty="0" smtClean="0"/>
              <a:t>Alışveriş frekansı ortalamanın üzerinde, alışverişler arasında geçen sürenin değişim katsayısı ortalamanın altında olan müşteriler analiz edilmiştir.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tr-TR" sz="1400" b="0" dirty="0" smtClean="0"/>
              <a:t>Beş </a:t>
            </a:r>
            <a:r>
              <a:rPr lang="tr-TR" sz="1400" b="0" dirty="0"/>
              <a:t>ay boyunca alışveriş örüntüsü gözlemlenen müşterilerin, sonraki beş aydaki terk </a:t>
            </a:r>
            <a:r>
              <a:rPr lang="tr-TR" sz="1400" b="0" dirty="0" smtClean="0"/>
              <a:t>durumları tahmin </a:t>
            </a:r>
            <a:r>
              <a:rPr lang="tr-TR" sz="1400" b="0" dirty="0"/>
              <a:t>edilmeye çalışılmıştır. </a:t>
            </a:r>
            <a:endParaRPr lang="tr-TR" sz="1400" b="0" dirty="0" smtClean="0"/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tr-TR" sz="1400" b="0" dirty="0" smtClean="0"/>
              <a:t>Lojistik bağlanım</a:t>
            </a:r>
            <a:r>
              <a:rPr lang="tr-TR" sz="1400" b="0" dirty="0"/>
              <a:t>, sinir ağları ve rastgele orman </a:t>
            </a:r>
            <a:r>
              <a:rPr lang="tr-TR" sz="1400" b="0" dirty="0" smtClean="0"/>
              <a:t>yöntemleri kullanılmıştır.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tr-TR" sz="1400" b="0" dirty="0" smtClean="0"/>
              <a:t>Miguéis vd. </a:t>
            </a:r>
            <a:r>
              <a:rPr lang="tr-TR" sz="1400" b="0" dirty="0"/>
              <a:t>(2012) </a:t>
            </a:r>
            <a:r>
              <a:rPr lang="tr-TR" sz="1400" b="0" dirty="0" smtClean="0"/>
              <a:t>bir </a:t>
            </a:r>
            <a:r>
              <a:rPr lang="tr-TR" sz="1400" b="0" dirty="0"/>
              <a:t>perakende firmasından alışveriş </a:t>
            </a:r>
            <a:r>
              <a:rPr lang="tr-TR" sz="1400" b="0" dirty="0" smtClean="0"/>
              <a:t>yapmaya başlayan </a:t>
            </a:r>
            <a:r>
              <a:rPr lang="tr-TR" sz="1400" b="0" dirty="0"/>
              <a:t>müşterilerin </a:t>
            </a:r>
            <a:r>
              <a:rPr lang="tr-TR" sz="1400" b="0" dirty="0" smtClean="0"/>
              <a:t>sadakatini araştırmışlardır. 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tr-TR" sz="1400" b="0" dirty="0" smtClean="0"/>
              <a:t>Alışveriş yapılan ürün kategorileri incelenmiştir. 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tr-TR" sz="1400" b="0" dirty="0" smtClean="0"/>
              <a:t>Yeni </a:t>
            </a:r>
            <a:r>
              <a:rPr lang="tr-TR" sz="1400" b="0" dirty="0"/>
              <a:t>müşterilerden belirli bir miktar harcama </a:t>
            </a:r>
            <a:r>
              <a:rPr lang="tr-TR" sz="1400" b="0" dirty="0" smtClean="0"/>
              <a:t>yapanlar olarak </a:t>
            </a:r>
            <a:r>
              <a:rPr lang="tr-TR" sz="1400" b="0" dirty="0"/>
              <a:t>tanımlanmıştır. </a:t>
            </a:r>
            <a:endParaRPr lang="tr-TR" sz="1400" b="0" dirty="0" smtClean="0"/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tr-TR" sz="1400" b="0" dirty="0" smtClean="0"/>
              <a:t>Bir </a:t>
            </a:r>
            <a:r>
              <a:rPr lang="tr-TR" sz="1400" b="0" dirty="0"/>
              <a:t>sonraki dönemde önceki dönemin %40’ından az harcama </a:t>
            </a:r>
            <a:r>
              <a:rPr lang="tr-TR" sz="1400" b="0" dirty="0" smtClean="0"/>
              <a:t>yapan müşteriler </a:t>
            </a:r>
            <a:r>
              <a:rPr lang="tr-TR" sz="1400" b="0" dirty="0"/>
              <a:t>terk etmiş müşteri olarak </a:t>
            </a:r>
            <a:r>
              <a:rPr lang="tr-TR" sz="1400" b="0" dirty="0" smtClean="0"/>
              <a:t>etiketlenmiştir.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tr-TR" sz="1400" b="0" dirty="0" smtClean="0"/>
              <a:t>Miguéis vd. </a:t>
            </a:r>
            <a:r>
              <a:rPr lang="tr-TR" sz="1400" b="0" dirty="0"/>
              <a:t>(2013) perakende sektöründe lojistik bağlanım ve çok değişkenli uyarlamalı </a:t>
            </a:r>
            <a:r>
              <a:rPr lang="tr-TR" sz="1400" b="0" dirty="0" smtClean="0"/>
              <a:t>bağlanım eğrileri </a:t>
            </a:r>
            <a:r>
              <a:rPr lang="tr-TR" sz="1400" b="0" dirty="0"/>
              <a:t>(Multivariate adaptive regression spline, MARS) yöntemlerini karşılaştırmışlardır</a:t>
            </a:r>
            <a:r>
              <a:rPr lang="tr-TR" sz="1400" b="0" dirty="0" smtClean="0"/>
              <a:t>. 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tr-TR" sz="1400" b="0" dirty="0"/>
              <a:t>Bir sonraki dönemde önceki dönemin </a:t>
            </a:r>
            <a:r>
              <a:rPr lang="tr-TR" sz="1400" b="0" dirty="0" smtClean="0"/>
              <a:t>%30’undan </a:t>
            </a:r>
            <a:r>
              <a:rPr lang="tr-TR" sz="1400" b="0" dirty="0"/>
              <a:t>az harcama yapan müşteriler terk etmiş müşteri olarak etiketlenmiştir. </a:t>
            </a:r>
            <a:endParaRPr lang="tr-TR" sz="1400" b="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768980" cy="685800"/>
          </a:xfrm>
        </p:spPr>
        <p:txBody>
          <a:bodyPr anchor="b"/>
          <a:lstStyle/>
          <a:p>
            <a:r>
              <a:rPr lang="tr-TR" b="0" dirty="0" smtClean="0">
                <a:solidFill>
                  <a:schemeClr val="tx1"/>
                </a:solidFill>
              </a:rPr>
              <a:t>4. LİTERATÜR ARAŞTIRMASI (Perakende)</a:t>
            </a:r>
            <a:endParaRPr lang="tr-T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12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615" y="1037231"/>
            <a:ext cx="8168185" cy="5088933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endParaRPr lang="tr-T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71017" y="902525"/>
            <a:ext cx="7645400" cy="55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400" b="0" dirty="0" smtClean="0"/>
              <a:t>Destekleme yöntemleri (Boosting)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sz="1400" b="0" dirty="0" smtClean="0"/>
              <a:t>Freund ve Schapire </a:t>
            </a:r>
            <a:r>
              <a:rPr lang="tr-TR" sz="1400" b="0" dirty="0"/>
              <a:t>(1997</a:t>
            </a:r>
            <a:r>
              <a:rPr lang="tr-TR" sz="1400" b="0" dirty="0" smtClean="0"/>
              <a:t>) </a:t>
            </a:r>
            <a:r>
              <a:rPr lang="tr-TR" sz="1400" dirty="0" smtClean="0"/>
              <a:t>AdaBoost</a:t>
            </a:r>
            <a:endParaRPr lang="tr-TR" sz="14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sz="1400" b="0" dirty="0" smtClean="0"/>
              <a:t>Fan vd. </a:t>
            </a:r>
            <a:r>
              <a:rPr lang="tr-TR" sz="1400" b="0" dirty="0"/>
              <a:t>(1999) </a:t>
            </a:r>
            <a:r>
              <a:rPr lang="tr-TR" sz="1400" b="0" dirty="0" smtClean="0"/>
              <a:t>yanlış </a:t>
            </a:r>
            <a:r>
              <a:rPr lang="tr-TR" sz="1400" b="0" dirty="0"/>
              <a:t>tahminlerin önemli </a:t>
            </a:r>
            <a:r>
              <a:rPr lang="tr-TR" sz="1400" b="0" dirty="0" smtClean="0"/>
              <a:t>olduğu </a:t>
            </a:r>
            <a:r>
              <a:rPr lang="tr-TR" sz="1400" b="0" dirty="0"/>
              <a:t>problemler (</a:t>
            </a:r>
            <a:r>
              <a:rPr lang="tr-TR" sz="1400" b="0" dirty="0" smtClean="0"/>
              <a:t>sağlık </a:t>
            </a:r>
            <a:r>
              <a:rPr lang="tr-TR" sz="1400" b="0" dirty="0"/>
              <a:t>sektöründeki sınıflandırma </a:t>
            </a:r>
            <a:r>
              <a:rPr lang="tr-TR" sz="1400" b="0" dirty="0" smtClean="0"/>
              <a:t>problemleri gibi</a:t>
            </a:r>
            <a:r>
              <a:rPr lang="tr-TR" sz="1400" b="0" dirty="0"/>
              <a:t>) için uygun olan </a:t>
            </a:r>
            <a:r>
              <a:rPr lang="tr-TR" sz="1400" b="0" dirty="0" smtClean="0"/>
              <a:t>yanlış </a:t>
            </a:r>
            <a:r>
              <a:rPr lang="tr-TR" sz="1400" b="0" dirty="0"/>
              <a:t>sınıflandırmayı maliyetlendirerek azaltmayı amaçlayan AdaCost </a:t>
            </a:r>
            <a:r>
              <a:rPr lang="tr-TR" sz="1400" b="0" dirty="0" smtClean="0"/>
              <a:t>yöntemini geliştirmişlerdir.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sz="1400" b="0" dirty="0" smtClean="0"/>
              <a:t>Friedman (2001, 2002) </a:t>
            </a:r>
            <a:r>
              <a:rPr lang="tr-TR" sz="1400" dirty="0" smtClean="0"/>
              <a:t>Gradient Boosting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 err="1" smtClean="0"/>
              <a:t>Breiman</a:t>
            </a:r>
            <a:r>
              <a:rPr lang="en-US" sz="1400" b="0" dirty="0" smtClean="0"/>
              <a:t> </a:t>
            </a:r>
            <a:r>
              <a:rPr lang="en-US" sz="1400" b="0" dirty="0"/>
              <a:t>(</a:t>
            </a:r>
            <a:r>
              <a:rPr lang="en-US" sz="1400" b="0" dirty="0" smtClean="0"/>
              <a:t>2001)</a:t>
            </a:r>
            <a:r>
              <a:rPr lang="tr-TR" sz="1400" b="0" dirty="0" smtClean="0"/>
              <a:t> </a:t>
            </a:r>
            <a:r>
              <a:rPr lang="tr-TR" sz="1400" dirty="0" smtClean="0"/>
              <a:t>Rastgele Orman </a:t>
            </a:r>
            <a:r>
              <a:rPr lang="tr-TR" sz="1400" b="0" dirty="0" smtClean="0"/>
              <a:t>(Random Forest)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400" b="0" dirty="0" smtClean="0"/>
              <a:t>Qi </a:t>
            </a:r>
            <a:r>
              <a:rPr lang="tr-TR" sz="1400" b="0" dirty="0"/>
              <a:t>et al. (2009) karar </a:t>
            </a:r>
            <a:r>
              <a:rPr lang="tr-TR" sz="1400" b="0" dirty="0" smtClean="0"/>
              <a:t>ağaçları </a:t>
            </a:r>
            <a:r>
              <a:rPr lang="tr-TR" sz="1400" b="0" dirty="0"/>
              <a:t>ve lojistik </a:t>
            </a:r>
            <a:r>
              <a:rPr lang="tr-TR" sz="1400" b="0" dirty="0" smtClean="0"/>
              <a:t>bağlanımı </a:t>
            </a:r>
            <a:r>
              <a:rPr lang="tr-TR" sz="1400" b="0" dirty="0"/>
              <a:t>bir araya getiren ADTreesLogit yöntemini </a:t>
            </a:r>
            <a:r>
              <a:rPr lang="tr-TR" sz="1400" b="0" dirty="0" smtClean="0"/>
              <a:t>geliştirmişlerdir.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400" dirty="0" smtClean="0"/>
              <a:t>Lojistik bağlanım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400" dirty="0" smtClean="0"/>
              <a:t>Karar ağaçları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400" b="0" dirty="0" smtClean="0"/>
              <a:t>Yapay sinir ağları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400" dirty="0" smtClean="0"/>
              <a:t>Destek vektör makinesi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400" b="0" dirty="0" smtClean="0"/>
          </a:p>
          <a:p>
            <a:pPr algn="l"/>
            <a:endParaRPr kumimoji="0" lang="tr-TR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768980" cy="685800"/>
          </a:xfrm>
        </p:spPr>
        <p:txBody>
          <a:bodyPr anchor="b"/>
          <a:lstStyle/>
          <a:p>
            <a:r>
              <a:rPr lang="tr-TR" b="0" dirty="0" smtClean="0">
                <a:solidFill>
                  <a:schemeClr val="tx1"/>
                </a:solidFill>
              </a:rPr>
              <a:t>4. LİTERATÜR ARAŞTIRMASI (Yöntem)</a:t>
            </a:r>
            <a:endParaRPr lang="tr-T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8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13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7673" y="1434934"/>
            <a:ext cx="8168185" cy="499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7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en-US" sz="1600" b="0" dirty="0" smtClean="0"/>
          </a:p>
          <a:p>
            <a:pPr marL="176213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633413" lvl="1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>
              <a:latin typeface="Arial" pitchFamily="34" charset="0"/>
              <a:cs typeface="Arial" pitchFamily="34" charset="0"/>
            </a:endParaRPr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7673" y="1187542"/>
            <a:ext cx="8168185" cy="47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algn="l"/>
            <a:r>
              <a:rPr lang="tr-TR" sz="2500" b="0" dirty="0" smtClean="0"/>
              <a:t>Projenin </a:t>
            </a:r>
            <a:r>
              <a:rPr lang="tr-TR" sz="2500" b="0" dirty="0"/>
              <a:t>ilk aşamasında, Migros Veri Ambarı sisteminde Sanal Market’ten 2013 ve 2014 yıllarında en az bir kere alışveriş yapmış müşteriler analiz edilerek, üzerinde çalışılacak bir veri seti hazırlanmıştır. Hazırlanan </a:t>
            </a:r>
            <a:r>
              <a:rPr lang="tr-TR" sz="2500" b="0" dirty="0" smtClean="0"/>
              <a:t>verinin incelenmesi </a:t>
            </a:r>
            <a:r>
              <a:rPr lang="tr-TR" sz="2500" b="0" dirty="0"/>
              <a:t>ile birlikte çeşitli temizlik çalışmaları yapılmış ve verinin son halini alması sağlanmıştır. Buna göre:</a:t>
            </a:r>
          </a:p>
          <a:p>
            <a:pPr lvl="0" algn="l"/>
            <a:endParaRPr lang="tr-TR" sz="2500" b="0" dirty="0" smtClean="0"/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tr-TR" sz="2500" b="0" dirty="0" smtClean="0"/>
              <a:t>2013 </a:t>
            </a:r>
            <a:r>
              <a:rPr lang="tr-TR" sz="2500" b="0" dirty="0"/>
              <a:t>ve 2014 yılları arasında ürün ağacındaki değişiklerden dolayı 2013 verisinin kullanılmamasına karar verilmiştir.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tr-TR" sz="2500" b="0" dirty="0" smtClean="0"/>
              <a:t>Toptan </a:t>
            </a:r>
            <a:r>
              <a:rPr lang="tr-TR" sz="2500" b="0" dirty="0"/>
              <a:t>alışverişler (50 ve daha fazla adette satın alınan ürünler) süreklilik arz etmeyeceği için veriden çıkarılmıştır.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tr-TR" sz="2500" b="0" dirty="0"/>
              <a:t>‘Gıda Dışı’ ürün kategorisiyle ilgili alışverişler analizden çıkarılmıştır. Bu kategoride de süreklilik arz etmeyen elektronik cihazlar, züccaciye, tekstil ürünleri gibi kalemler yer almaktadır.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tr-TR" sz="2500" b="0" dirty="0"/>
              <a:t>Yine aynı sebeple yılbaşı sepetleri, ramazan kolileri, kurban alışverişleri de analiz dışında bırakılmıştır.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tr-TR" sz="2500" b="0" dirty="0"/>
              <a:t>Müşterilerin demografik bilgileri güvenilir olmadığı için veriye eklenmemiştir.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tr-TR" sz="2500" b="0" dirty="0"/>
              <a:t>Müşterilerin iade verileri de güvenilir olmadığı için aynı şekilde analizden çıkarılmıştır.</a:t>
            </a:r>
          </a:p>
          <a:p>
            <a:pPr algn="l"/>
            <a:r>
              <a:rPr lang="tr-TR" sz="1600" b="0" dirty="0"/>
              <a:t> </a:t>
            </a:r>
          </a:p>
          <a:p>
            <a:pPr algn="l"/>
            <a:r>
              <a:rPr lang="tr-TR" sz="1600" b="0" dirty="0"/>
              <a:t> </a:t>
            </a:r>
            <a:endParaRPr lang="tr-TR" sz="1600" b="0" dirty="0" smtClean="0"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>
                <a:solidFill>
                  <a:schemeClr val="tx1"/>
                </a:solidFill>
              </a:rPr>
              <a:t>5. VERİNİN OLUŞTURULMASI</a:t>
            </a:r>
          </a:p>
        </p:txBody>
      </p:sp>
    </p:spTree>
    <p:extLst>
      <p:ext uri="{BB962C8B-B14F-4D97-AF65-F5344CB8AC3E}">
        <p14:creationId xmlns:p14="http://schemas.microsoft.com/office/powerpoint/2010/main" val="20414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14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7673" y="1434934"/>
            <a:ext cx="8168185" cy="499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7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en-US" sz="1600" b="0" dirty="0" smtClean="0"/>
          </a:p>
          <a:p>
            <a:pPr marL="176213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633413" lvl="1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>
              <a:latin typeface="Arial" pitchFamily="34" charset="0"/>
              <a:cs typeface="Arial" pitchFamily="34" charset="0"/>
            </a:endParaRPr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7673" y="1187542"/>
            <a:ext cx="8168185" cy="47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tr-TR" sz="1600" dirty="0"/>
              <a:t> </a:t>
            </a:r>
            <a:endParaRPr lang="tr-TR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57" y="1358641"/>
            <a:ext cx="5802174" cy="519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375225" y="96325"/>
            <a:ext cx="84203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9pPr>
          </a:lstStyle>
          <a:p>
            <a:r>
              <a:rPr lang="tr-TR" b="0" kern="0" smtClean="0">
                <a:solidFill>
                  <a:schemeClr val="tx1"/>
                </a:solidFill>
              </a:rPr>
              <a:t>5. VERİNİN OLUŞTURULMASI</a:t>
            </a:r>
            <a:endParaRPr lang="tr-TR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4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15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7673" y="1434934"/>
            <a:ext cx="8168185" cy="499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7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en-US" sz="1600" b="0" dirty="0" smtClean="0"/>
          </a:p>
          <a:p>
            <a:pPr marL="176213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633413" lvl="1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>
              <a:latin typeface="Arial" pitchFamily="34" charset="0"/>
              <a:cs typeface="Arial" pitchFamily="34" charset="0"/>
            </a:endParaRPr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7673" y="1187542"/>
            <a:ext cx="8168185" cy="47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tr-TR" sz="1600" dirty="0"/>
              <a:t> </a:t>
            </a:r>
            <a:endParaRPr lang="tr-TR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7" y="1903028"/>
            <a:ext cx="3975622" cy="390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92" y="1955582"/>
            <a:ext cx="4017655" cy="389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>
                <a:solidFill>
                  <a:schemeClr val="tx1"/>
                </a:solidFill>
              </a:rPr>
              <a:t>5. VERİNİN OLUŞTURULMASI</a:t>
            </a:r>
          </a:p>
        </p:txBody>
      </p:sp>
    </p:spTree>
    <p:extLst>
      <p:ext uri="{BB962C8B-B14F-4D97-AF65-F5344CB8AC3E}">
        <p14:creationId xmlns:p14="http://schemas.microsoft.com/office/powerpoint/2010/main" val="1953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16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7673" y="1434934"/>
            <a:ext cx="8168185" cy="499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7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en-US" sz="1600" b="0" dirty="0" smtClean="0"/>
          </a:p>
          <a:p>
            <a:pPr marL="176213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633413" lvl="1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>
              <a:latin typeface="Arial" pitchFamily="34" charset="0"/>
              <a:cs typeface="Arial" pitchFamily="34" charset="0"/>
            </a:endParaRPr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7673" y="1187542"/>
            <a:ext cx="8168185" cy="47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tr-TR" sz="1600" b="0" dirty="0" smtClean="0"/>
              <a:t>Denenen müşteri tanımları (6 ay):</a:t>
            </a:r>
            <a:endParaRPr lang="tr-TR" sz="1600" b="0" dirty="0"/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tr-TR" sz="1600" b="0" dirty="0" smtClean="0"/>
              <a:t>Gözlem </a:t>
            </a:r>
            <a:r>
              <a:rPr lang="tr-TR" sz="1600" b="0" dirty="0"/>
              <a:t>periyodundan önce Sanal Market’e üye olmuş ve en az 200 TL harcama yapmış müşterilerin analize dahil edilmesi,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tr-TR" sz="1600" b="0" dirty="0"/>
              <a:t>Gözlem periyodunda en az 200 TL harcamış müşterilerin analize dahil edilmesi,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tr-TR" sz="1600" b="0" dirty="0"/>
              <a:t>Gözlem periyodunda en az 3 ay alışveriş yapmış müşterilerin analize dahil edilmesi </a:t>
            </a:r>
          </a:p>
          <a:p>
            <a:pPr algn="l"/>
            <a:endParaRPr lang="tr-TR" sz="1600" b="0" dirty="0" smtClean="0"/>
          </a:p>
          <a:p>
            <a:pPr algn="l"/>
            <a:r>
              <a:rPr lang="tr-TR" sz="1600" b="0" dirty="0" smtClean="0"/>
              <a:t>Denenen “Terk </a:t>
            </a:r>
            <a:r>
              <a:rPr lang="tr-TR" sz="1600" b="0" dirty="0"/>
              <a:t>eden </a:t>
            </a:r>
            <a:r>
              <a:rPr lang="tr-TR" sz="1600" b="0" dirty="0" smtClean="0"/>
              <a:t>müşteri” tanımları (3 ay, 1 ay); </a:t>
            </a:r>
            <a:endParaRPr lang="tr-TR" sz="1600" b="0" dirty="0"/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tr-TR" sz="1600" b="0" dirty="0"/>
              <a:t>Hiç alışveriş yapmamış olmak,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tr-TR" sz="1600" b="0" dirty="0"/>
              <a:t>50 TL’den az alışveriş yapmış olmak,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tr-TR" sz="1600" b="0" dirty="0"/>
              <a:t>Gözlem periyodundaki harcamasının %15’inden az harcama yapmış </a:t>
            </a:r>
            <a:r>
              <a:rPr lang="tr-TR" sz="1600" b="0" dirty="0" smtClean="0"/>
              <a:t>olmak.</a:t>
            </a:r>
            <a:r>
              <a:rPr lang="tr-TR" sz="1600" b="0" dirty="0"/>
              <a:t> 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>
                <a:solidFill>
                  <a:schemeClr val="tx1"/>
                </a:solidFill>
              </a:rPr>
              <a:t>5. VERİNİN OLUŞTURULMASI</a:t>
            </a:r>
          </a:p>
        </p:txBody>
      </p:sp>
    </p:spTree>
    <p:extLst>
      <p:ext uri="{BB962C8B-B14F-4D97-AF65-F5344CB8AC3E}">
        <p14:creationId xmlns:p14="http://schemas.microsoft.com/office/powerpoint/2010/main" val="14428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17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7673" y="1434934"/>
            <a:ext cx="8168185" cy="499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7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en-US" sz="1600" b="0" dirty="0" smtClean="0"/>
          </a:p>
          <a:p>
            <a:pPr marL="176213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633413" lvl="1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>
              <a:latin typeface="Arial" pitchFamily="34" charset="0"/>
              <a:cs typeface="Arial" pitchFamily="34" charset="0"/>
            </a:endParaRPr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7673" y="1187542"/>
            <a:ext cx="8168185" cy="47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tr-TR" sz="1600" b="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>
                <a:solidFill>
                  <a:schemeClr val="tx1"/>
                </a:solidFill>
              </a:rPr>
              <a:t>5. VERİNİN OLUŞTURULMASI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" y="1461944"/>
            <a:ext cx="7325710" cy="494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2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18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7673" y="1434934"/>
            <a:ext cx="8168185" cy="499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7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en-US" sz="1600" b="0" dirty="0" smtClean="0"/>
          </a:p>
          <a:p>
            <a:pPr marL="176213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633413" lvl="1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>
              <a:latin typeface="Arial" pitchFamily="34" charset="0"/>
              <a:cs typeface="Arial" pitchFamily="34" charset="0"/>
            </a:endParaRPr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7673" y="1187542"/>
            <a:ext cx="8168185" cy="47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tr-TR" sz="1600" b="0" dirty="0" smtClean="0"/>
              <a:t>Veride ay bazında aşağıdaki bilgiler yer almaktadır: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tr-TR" sz="1600" b="0" dirty="0" smtClean="0"/>
              <a:t>Kategori (5) ve </a:t>
            </a:r>
            <a:r>
              <a:rPr lang="tr-TR" sz="1600" b="0" dirty="0"/>
              <a:t>ana grup </a:t>
            </a:r>
            <a:r>
              <a:rPr lang="tr-TR" sz="1600" b="0" dirty="0" smtClean="0"/>
              <a:t>(35) bazında </a:t>
            </a:r>
            <a:r>
              <a:rPr lang="tr-TR" sz="1600" b="0" dirty="0"/>
              <a:t>müşterilerin Sanal Market’ten yaptıkları alışveriş miktarları ve alışveriş sayıları,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tr-TR" sz="1600" b="0" dirty="0"/>
              <a:t>Mağazadan yaptıkları alışveriş miktarları,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tr-TR" sz="1600" b="0" dirty="0"/>
              <a:t>Alışveriş yaptıkları gün ve alışveriş sayıları,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tr-TR" sz="1600" b="0" dirty="0"/>
              <a:t>Ürün ve hizmet sebepli şikayet sayıları ile mağaza ve Sanal Market’ten alışveriş yaptıkları ilk </a:t>
            </a:r>
            <a:r>
              <a:rPr lang="tr-TR" sz="1600" b="0" dirty="0" smtClean="0"/>
              <a:t>tarih.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endParaRPr lang="tr-TR" sz="1600" b="0" dirty="0"/>
          </a:p>
          <a:p>
            <a:pPr lvl="0" algn="l"/>
            <a:r>
              <a:rPr lang="tr-TR" sz="1600" b="0" dirty="0" smtClean="0"/>
              <a:t>Her ay için 90 civarında öznitelik yar almaktadır. Özniteliklerin özetlenmesine çalışılmıştır.</a:t>
            </a:r>
            <a:endParaRPr lang="tr-TR" sz="1600" b="0" dirty="0"/>
          </a:p>
          <a:p>
            <a:pPr algn="l"/>
            <a:endParaRPr lang="tr-TR" sz="1600" b="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>
                <a:solidFill>
                  <a:schemeClr val="tx1"/>
                </a:solidFill>
              </a:rPr>
              <a:t>5. VERİNİN OLUŞTURULMASI</a:t>
            </a:r>
          </a:p>
        </p:txBody>
      </p:sp>
    </p:spTree>
    <p:extLst>
      <p:ext uri="{BB962C8B-B14F-4D97-AF65-F5344CB8AC3E}">
        <p14:creationId xmlns:p14="http://schemas.microsoft.com/office/powerpoint/2010/main" val="14835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19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7673" y="1434934"/>
            <a:ext cx="8168185" cy="499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7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en-US" sz="1600" b="0" dirty="0" smtClean="0"/>
          </a:p>
          <a:p>
            <a:pPr marL="176213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633413" lvl="1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>
              <a:latin typeface="Arial" pitchFamily="34" charset="0"/>
              <a:cs typeface="Arial" pitchFamily="34" charset="0"/>
            </a:endParaRPr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7673" y="1187542"/>
            <a:ext cx="8168185" cy="47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l"/>
            <a:r>
              <a:rPr lang="tr-TR" sz="1600" b="0" dirty="0" smtClean="0"/>
              <a:t>Sıklık: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Alışverişler arası geçen zaman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Alışveriş sayısı (bağıntısal)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Alışveriş yapılan ay sayısı</a:t>
            </a:r>
          </a:p>
          <a:p>
            <a:pPr algn="l"/>
            <a:r>
              <a:rPr lang="tr-TR" sz="1600" b="0" dirty="0" smtClean="0"/>
              <a:t>Yakınlık: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Son alışverişten sonra geçen zaman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İlişkinin uzunluğu</a:t>
            </a:r>
          </a:p>
          <a:p>
            <a:pPr algn="l"/>
            <a:r>
              <a:rPr lang="tr-TR" sz="1600" b="0" dirty="0" smtClean="0"/>
              <a:t>Mali: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Aylık alışveriş miktarı (bağıntısal)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İndirim miktarı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PL ürün miktarı</a:t>
            </a:r>
          </a:p>
          <a:p>
            <a:pPr algn="l"/>
            <a:r>
              <a:rPr lang="tr-TR" sz="1600" b="0" dirty="0" smtClean="0"/>
              <a:t>Sepet: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Sepet miktarı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Sepetteki ürün sayısı</a:t>
            </a:r>
          </a:p>
          <a:p>
            <a:pPr algn="l"/>
            <a:r>
              <a:rPr lang="tr-TR" sz="1600" b="0" dirty="0" smtClean="0"/>
              <a:t>Ürün kategorisi: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Kategori miktarı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Kategori indirim miktarı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Alışveriş yapılan kategori sayısı</a:t>
            </a:r>
          </a:p>
          <a:p>
            <a:pPr algn="l"/>
            <a:r>
              <a:rPr lang="tr-TR" sz="1600" b="0" dirty="0" smtClean="0"/>
              <a:t>Demografik:</a:t>
            </a:r>
            <a:endParaRPr lang="tr-TR" sz="16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Bilgi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>
                <a:solidFill>
                  <a:schemeClr val="tx1"/>
                </a:solidFill>
              </a:rPr>
              <a:t>5. VERİNİN OLUŞTURULMASI</a:t>
            </a:r>
          </a:p>
        </p:txBody>
      </p:sp>
    </p:spTree>
    <p:extLst>
      <p:ext uri="{BB962C8B-B14F-4D97-AF65-F5344CB8AC3E}">
        <p14:creationId xmlns:p14="http://schemas.microsoft.com/office/powerpoint/2010/main" val="27698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2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98169" y="1158854"/>
            <a:ext cx="8219256" cy="486193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2200" dirty="0" smtClean="0"/>
              <a:t>Şirket bilgileri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200" dirty="0" smtClean="0"/>
              <a:t>Proje tanıtımı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200" dirty="0" smtClean="0"/>
              <a:t>Yöntemler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200" dirty="0" smtClean="0"/>
              <a:t>Literatür araştırması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200" dirty="0" smtClean="0"/>
              <a:t>Verinin hazırlanması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200" dirty="0" smtClean="0"/>
              <a:t>Makine öğrenmesi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200" dirty="0" smtClean="0"/>
              <a:t>Tahmin modelleri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200" dirty="0" smtClean="0"/>
              <a:t>Sonuçlar</a:t>
            </a:r>
            <a:endParaRPr lang="tr-TR" sz="2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5225" y="96325"/>
            <a:ext cx="84203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D4D4D"/>
                </a:solidFill>
                <a:latin typeface="Arial" charset="0"/>
              </a:defRPr>
            </a:lvl9pPr>
          </a:lstStyle>
          <a:p>
            <a:r>
              <a:rPr lang="tr-TR" b="0" kern="0" dirty="0" smtClean="0">
                <a:solidFill>
                  <a:schemeClr val="tx1"/>
                </a:solidFill>
              </a:rPr>
              <a:t>AJANDA</a:t>
            </a:r>
            <a:endParaRPr lang="tr-TR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20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7673" y="1434934"/>
            <a:ext cx="8168185" cy="499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7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en-US" sz="1600" b="0" dirty="0" smtClean="0"/>
          </a:p>
          <a:p>
            <a:pPr marL="176213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633413" lvl="1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>
              <a:latin typeface="Arial" pitchFamily="34" charset="0"/>
              <a:cs typeface="Arial" pitchFamily="34" charset="0"/>
            </a:endParaRPr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7673" y="1187542"/>
            <a:ext cx="8168185" cy="47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tr-TR" sz="1600" b="0" dirty="0" smtClean="0"/>
              <a:t>Kullanılmayan öznitelikler: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Ödeme türü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Demografik (yaş, hane büyüklüğü, evcil hayvan)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Şişe depotizosu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Alışveriş yapılan zaman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Marka tipleri (ulusal, PL)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İade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600" b="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>
                <a:solidFill>
                  <a:schemeClr val="tx1"/>
                </a:solidFill>
              </a:rPr>
              <a:t>5. VERİNİN OLUŞTURULMASI</a:t>
            </a:r>
          </a:p>
        </p:txBody>
      </p:sp>
    </p:spTree>
    <p:extLst>
      <p:ext uri="{BB962C8B-B14F-4D97-AF65-F5344CB8AC3E}">
        <p14:creationId xmlns:p14="http://schemas.microsoft.com/office/powerpoint/2010/main" val="13315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21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7673" y="1434934"/>
            <a:ext cx="8168185" cy="499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7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en-US" sz="1600" b="0" dirty="0" smtClean="0"/>
          </a:p>
          <a:p>
            <a:pPr marL="176213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633413" lvl="1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>
              <a:latin typeface="Arial" pitchFamily="34" charset="0"/>
              <a:cs typeface="Arial" pitchFamily="34" charset="0"/>
            </a:endParaRPr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7673" y="1187542"/>
            <a:ext cx="8168185" cy="47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Gözetimli öğrenme (Supervised learning)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Sınıflandırma (Müşteri terki, kampanya geri dönüşü)</a:t>
            </a:r>
            <a:endParaRPr lang="tr-TR" sz="1600" b="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Bağlanım (Ciro tahmini)</a:t>
            </a:r>
            <a:endParaRPr lang="tr-TR" sz="16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Gözetimsiz öğrenme (Unsupervised learning)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Kümeleme (Müşteri segmentasyonu)</a:t>
            </a:r>
            <a:endParaRPr lang="tr-TR" sz="16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Birliktelik </a:t>
            </a:r>
            <a:r>
              <a:rPr lang="tr-TR" sz="1600" b="0" dirty="0" smtClean="0"/>
              <a:t>kuralları (Sepet birlikteliği)</a:t>
            </a:r>
            <a:endParaRPr lang="tr-TR" sz="1600" b="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tr-TR" sz="1600" b="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 smtClean="0">
                <a:solidFill>
                  <a:schemeClr val="tx1"/>
                </a:solidFill>
              </a:rPr>
              <a:t>6. MAKİNE ÖĞRENMESİ</a:t>
            </a:r>
            <a:endParaRPr lang="tr-T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22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 smtClean="0">
                <a:solidFill>
                  <a:schemeClr val="tx1"/>
                </a:solidFill>
              </a:rPr>
              <a:t>6. MAKİNE ÖĞRENMESİ (Sınıflandırma)</a:t>
            </a:r>
            <a:endParaRPr lang="tr-TR" b="0" dirty="0">
              <a:solidFill>
                <a:schemeClr val="tx1"/>
              </a:solidFill>
            </a:endParaRPr>
          </a:p>
        </p:txBody>
      </p:sp>
      <p:sp>
        <p:nvSpPr>
          <p:cNvPr id="3" name="5-Point Star 2"/>
          <p:cNvSpPr/>
          <p:nvPr/>
        </p:nvSpPr>
        <p:spPr bwMode="auto">
          <a:xfrm>
            <a:off x="2636290" y="3241947"/>
            <a:ext cx="237506" cy="237506"/>
          </a:xfrm>
          <a:prstGeom prst="star5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3026196" y="3582372"/>
            <a:ext cx="237506" cy="237506"/>
          </a:xfrm>
          <a:prstGeom prst="star5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5-Point Star 19"/>
          <p:cNvSpPr/>
          <p:nvPr/>
        </p:nvSpPr>
        <p:spPr bwMode="auto">
          <a:xfrm>
            <a:off x="2398784" y="3851545"/>
            <a:ext cx="237506" cy="237506"/>
          </a:xfrm>
          <a:prstGeom prst="star5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2563059" y="4629380"/>
            <a:ext cx="237506" cy="237506"/>
          </a:xfrm>
          <a:prstGeom prst="star5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3382457" y="4391874"/>
            <a:ext cx="237506" cy="237506"/>
          </a:xfrm>
          <a:prstGeom prst="star5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3382457" y="2693703"/>
            <a:ext cx="237506" cy="237506"/>
          </a:xfrm>
          <a:prstGeom prst="star5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Isosceles Triangle 3"/>
          <p:cNvSpPr/>
          <p:nvPr/>
        </p:nvSpPr>
        <p:spPr bwMode="auto">
          <a:xfrm>
            <a:off x="5367615" y="3287469"/>
            <a:ext cx="236478" cy="203860"/>
          </a:xfrm>
          <a:prstGeom prst="triangl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Isosceles Triangle 23"/>
          <p:cNvSpPr/>
          <p:nvPr/>
        </p:nvSpPr>
        <p:spPr bwMode="auto">
          <a:xfrm>
            <a:off x="5520015" y="3083609"/>
            <a:ext cx="236478" cy="203860"/>
          </a:xfrm>
          <a:prstGeom prst="triangl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Isosceles Triangle 24"/>
          <p:cNvSpPr/>
          <p:nvPr/>
        </p:nvSpPr>
        <p:spPr bwMode="auto">
          <a:xfrm>
            <a:off x="5973256" y="2482916"/>
            <a:ext cx="236478" cy="203860"/>
          </a:xfrm>
          <a:prstGeom prst="triangl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Isosceles Triangle 25"/>
          <p:cNvSpPr/>
          <p:nvPr/>
        </p:nvSpPr>
        <p:spPr bwMode="auto">
          <a:xfrm>
            <a:off x="5485854" y="3956443"/>
            <a:ext cx="236478" cy="203860"/>
          </a:xfrm>
          <a:prstGeom prst="triangl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Isosceles Triangle 26"/>
          <p:cNvSpPr/>
          <p:nvPr/>
        </p:nvSpPr>
        <p:spPr bwMode="auto">
          <a:xfrm>
            <a:off x="5736778" y="3193456"/>
            <a:ext cx="236478" cy="203860"/>
          </a:xfrm>
          <a:prstGeom prst="triangl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Isosceles Triangle 27"/>
          <p:cNvSpPr/>
          <p:nvPr/>
        </p:nvSpPr>
        <p:spPr bwMode="auto">
          <a:xfrm>
            <a:off x="5604093" y="3701125"/>
            <a:ext cx="236478" cy="203860"/>
          </a:xfrm>
          <a:prstGeom prst="triangl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>
            <a:off x="5367615" y="3193456"/>
            <a:ext cx="236478" cy="203860"/>
          </a:xfrm>
          <a:prstGeom prst="triangl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>
            <a:off x="5973256" y="3478462"/>
            <a:ext cx="236478" cy="203860"/>
          </a:xfrm>
          <a:prstGeom prst="triangl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4465090" y="1733781"/>
            <a:ext cx="47502" cy="4025735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5" name="TextBox 1024"/>
          <p:cNvSpPr txBox="1"/>
          <p:nvPr/>
        </p:nvSpPr>
        <p:spPr>
          <a:xfrm>
            <a:off x="2398784" y="1733781"/>
            <a:ext cx="110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Terk</a:t>
            </a:r>
            <a:endParaRPr lang="tr-TR" dirty="0"/>
          </a:p>
        </p:txBody>
      </p:sp>
      <p:sp>
        <p:nvSpPr>
          <p:cNvPr id="35" name="TextBox 34"/>
          <p:cNvSpPr txBox="1"/>
          <p:nvPr/>
        </p:nvSpPr>
        <p:spPr>
          <a:xfrm>
            <a:off x="5119151" y="1733781"/>
            <a:ext cx="1257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Sadık</a:t>
            </a:r>
            <a:endParaRPr lang="tr-TR" dirty="0"/>
          </a:p>
        </p:txBody>
      </p:sp>
      <p:sp>
        <p:nvSpPr>
          <p:cNvPr id="1027" name="Oval 1026"/>
          <p:cNvSpPr/>
          <p:nvPr/>
        </p:nvSpPr>
        <p:spPr bwMode="auto">
          <a:xfrm>
            <a:off x="2800565" y="3956443"/>
            <a:ext cx="389906" cy="38990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8" name="Rectangle 1027"/>
          <p:cNvSpPr/>
          <p:nvPr/>
        </p:nvSpPr>
        <p:spPr bwMode="auto">
          <a:xfrm>
            <a:off x="6377048" y="2812456"/>
            <a:ext cx="373083" cy="37308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3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5" grpId="0"/>
      <p:bldP spid="1027" grpId="0" animBg="1"/>
      <p:bldP spid="10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23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 smtClean="0">
                <a:solidFill>
                  <a:schemeClr val="tx1"/>
                </a:solidFill>
              </a:rPr>
              <a:t>6. MAKİNE ÖĞRENMESİ (Karar Ağaçları)</a:t>
            </a:r>
            <a:endParaRPr lang="tr-TR" b="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144474" y="1322440"/>
            <a:ext cx="2030681" cy="64633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Son 3 aylık alışveriş miktarı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1864413" y="2733625"/>
            <a:ext cx="2280062" cy="64633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Son alışverişten itibaren geçen süre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175155" y="2733624"/>
            <a:ext cx="2030681" cy="64633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800" dirty="0" smtClean="0"/>
              <a:t>Ortalama sepet büyüklüğü</a:t>
            </a:r>
            <a:endParaRPr kumimoji="0" lang="tr-T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Elbow Connector 7"/>
          <p:cNvCxnSpPr>
            <a:stCxn id="2" idx="3"/>
            <a:endCxn id="33" idx="0"/>
          </p:cNvCxnSpPr>
          <p:nvPr/>
        </p:nvCxnSpPr>
        <p:spPr bwMode="auto">
          <a:xfrm>
            <a:off x="6175155" y="1645606"/>
            <a:ext cx="1015341" cy="1088018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Elbow Connector 10"/>
          <p:cNvCxnSpPr>
            <a:stCxn id="2" idx="1"/>
            <a:endCxn id="32" idx="0"/>
          </p:cNvCxnSpPr>
          <p:nvPr/>
        </p:nvCxnSpPr>
        <p:spPr bwMode="auto">
          <a:xfrm rot="10800000" flipV="1">
            <a:off x="3004444" y="1645605"/>
            <a:ext cx="1140030" cy="1088019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4144475" y="3818514"/>
            <a:ext cx="771896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1215298" y="3818513"/>
            <a:ext cx="771896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cxnSp>
        <p:nvCxnSpPr>
          <p:cNvPr id="15" name="Elbow Connector 14"/>
          <p:cNvCxnSpPr>
            <a:stCxn id="32" idx="1"/>
            <a:endCxn id="37" idx="0"/>
          </p:cNvCxnSpPr>
          <p:nvPr/>
        </p:nvCxnSpPr>
        <p:spPr bwMode="auto">
          <a:xfrm rot="10800000" flipV="1">
            <a:off x="1601247" y="3056791"/>
            <a:ext cx="263167" cy="761722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Elbow Connector 16"/>
          <p:cNvCxnSpPr>
            <a:stCxn id="32" idx="3"/>
            <a:endCxn id="36" idx="0"/>
          </p:cNvCxnSpPr>
          <p:nvPr/>
        </p:nvCxnSpPr>
        <p:spPr bwMode="auto">
          <a:xfrm>
            <a:off x="4144475" y="3056791"/>
            <a:ext cx="385948" cy="761723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3378518" y="5538457"/>
            <a:ext cx="771896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Terk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916371" y="5538457"/>
            <a:ext cx="878773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Sadık</a:t>
            </a:r>
          </a:p>
        </p:txBody>
      </p:sp>
      <p:cxnSp>
        <p:nvCxnSpPr>
          <p:cNvPr id="38" name="Elbow Connector 37"/>
          <p:cNvCxnSpPr>
            <a:stCxn id="36" idx="3"/>
            <a:endCxn id="41" idx="0"/>
          </p:cNvCxnSpPr>
          <p:nvPr/>
        </p:nvCxnSpPr>
        <p:spPr bwMode="auto">
          <a:xfrm>
            <a:off x="4916371" y="4003180"/>
            <a:ext cx="439387" cy="1535277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Elbow Connector 41"/>
          <p:cNvCxnSpPr>
            <a:stCxn id="36" idx="1"/>
            <a:endCxn id="40" idx="0"/>
          </p:cNvCxnSpPr>
          <p:nvPr/>
        </p:nvCxnSpPr>
        <p:spPr bwMode="auto">
          <a:xfrm rot="10800000" flipV="1">
            <a:off x="3764467" y="4003179"/>
            <a:ext cx="380009" cy="1535277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ectangle 45"/>
          <p:cNvSpPr/>
          <p:nvPr/>
        </p:nvSpPr>
        <p:spPr bwMode="auto">
          <a:xfrm>
            <a:off x="522500" y="5501269"/>
            <a:ext cx="771896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Terk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981255" y="5501269"/>
            <a:ext cx="878773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Sadık</a:t>
            </a:r>
          </a:p>
        </p:txBody>
      </p:sp>
      <p:cxnSp>
        <p:nvCxnSpPr>
          <p:cNvPr id="48" name="Elbow Connector 47"/>
          <p:cNvCxnSpPr>
            <a:stCxn id="37" idx="3"/>
            <a:endCxn id="47" idx="0"/>
          </p:cNvCxnSpPr>
          <p:nvPr/>
        </p:nvCxnSpPr>
        <p:spPr bwMode="auto">
          <a:xfrm>
            <a:off x="1987194" y="4003179"/>
            <a:ext cx="433448" cy="1498090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Elbow Connector 48"/>
          <p:cNvCxnSpPr>
            <a:stCxn id="37" idx="1"/>
            <a:endCxn id="46" idx="0"/>
          </p:cNvCxnSpPr>
          <p:nvPr/>
        </p:nvCxnSpPr>
        <p:spPr bwMode="auto">
          <a:xfrm rot="10800000" flipV="1">
            <a:off x="908448" y="4003179"/>
            <a:ext cx="306850" cy="1498090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Oval 49"/>
          <p:cNvSpPr/>
          <p:nvPr/>
        </p:nvSpPr>
        <p:spPr bwMode="auto">
          <a:xfrm>
            <a:off x="4973606" y="973774"/>
            <a:ext cx="324915" cy="324915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841985" y="2408709"/>
            <a:ext cx="324915" cy="324915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258184" y="5176354"/>
            <a:ext cx="324915" cy="324915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4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4" grpId="0" animBg="1"/>
      <p:bldP spid="54" grpId="1" animBg="1"/>
      <p:bldP spid="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24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 smtClean="0">
                <a:solidFill>
                  <a:schemeClr val="tx1"/>
                </a:solidFill>
              </a:rPr>
              <a:t>6. MAKİNE ÖĞRENMESİ (Rastgele Orman)</a:t>
            </a:r>
            <a:endParaRPr lang="tr-TR" b="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196974" y="1508439"/>
            <a:ext cx="605641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cxnSp>
        <p:nvCxnSpPr>
          <p:cNvPr id="8" name="Elbow Connector 7"/>
          <p:cNvCxnSpPr>
            <a:stCxn id="2" idx="3"/>
            <a:endCxn id="31" idx="0"/>
          </p:cNvCxnSpPr>
          <p:nvPr/>
        </p:nvCxnSpPr>
        <p:spPr bwMode="auto">
          <a:xfrm>
            <a:off x="2802615" y="1693105"/>
            <a:ext cx="302821" cy="613259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Elbow Connector 10"/>
          <p:cNvCxnSpPr>
            <a:stCxn id="2" idx="1"/>
            <a:endCxn id="30" idx="0"/>
          </p:cNvCxnSpPr>
          <p:nvPr/>
        </p:nvCxnSpPr>
        <p:spPr bwMode="auto">
          <a:xfrm rot="10800000" flipV="1">
            <a:off x="1894154" y="1693104"/>
            <a:ext cx="302820" cy="613259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1591333" y="2306364"/>
            <a:ext cx="605641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802615" y="2306364"/>
            <a:ext cx="605641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985692" y="3072023"/>
            <a:ext cx="605641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cxnSp>
        <p:nvCxnSpPr>
          <p:cNvPr id="44" name="Elbow Connector 43"/>
          <p:cNvCxnSpPr>
            <a:stCxn id="43" idx="3"/>
            <a:endCxn id="52" idx="0"/>
          </p:cNvCxnSpPr>
          <p:nvPr/>
        </p:nvCxnSpPr>
        <p:spPr bwMode="auto">
          <a:xfrm>
            <a:off x="1591333" y="3256689"/>
            <a:ext cx="302821" cy="613259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Elbow Connector 44"/>
          <p:cNvCxnSpPr>
            <a:stCxn id="43" idx="1"/>
            <a:endCxn id="51" idx="0"/>
          </p:cNvCxnSpPr>
          <p:nvPr/>
        </p:nvCxnSpPr>
        <p:spPr bwMode="auto">
          <a:xfrm rot="10800000" flipV="1">
            <a:off x="682872" y="3256688"/>
            <a:ext cx="302820" cy="613259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Rectangle 50"/>
          <p:cNvSpPr/>
          <p:nvPr/>
        </p:nvSpPr>
        <p:spPr bwMode="auto">
          <a:xfrm>
            <a:off x="380051" y="3869948"/>
            <a:ext cx="605641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591333" y="3869948"/>
            <a:ext cx="605641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cxnSp>
        <p:nvCxnSpPr>
          <p:cNvPr id="53" name="Elbow Connector 52"/>
          <p:cNvCxnSpPr>
            <a:stCxn id="30" idx="1"/>
            <a:endCxn id="43" idx="0"/>
          </p:cNvCxnSpPr>
          <p:nvPr/>
        </p:nvCxnSpPr>
        <p:spPr bwMode="auto">
          <a:xfrm rot="10800000" flipV="1">
            <a:off x="1288513" y="2491029"/>
            <a:ext cx="302820" cy="580993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Rectangle 55"/>
          <p:cNvSpPr/>
          <p:nvPr/>
        </p:nvSpPr>
        <p:spPr bwMode="auto">
          <a:xfrm>
            <a:off x="5058913" y="1508439"/>
            <a:ext cx="605641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cxnSp>
        <p:nvCxnSpPr>
          <p:cNvPr id="57" name="Elbow Connector 56"/>
          <p:cNvCxnSpPr>
            <a:stCxn id="56" idx="3"/>
            <a:endCxn id="60" idx="0"/>
          </p:cNvCxnSpPr>
          <p:nvPr/>
        </p:nvCxnSpPr>
        <p:spPr bwMode="auto">
          <a:xfrm>
            <a:off x="5664554" y="1693105"/>
            <a:ext cx="302821" cy="613259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Elbow Connector 57"/>
          <p:cNvCxnSpPr>
            <a:stCxn id="56" idx="1"/>
            <a:endCxn id="59" idx="0"/>
          </p:cNvCxnSpPr>
          <p:nvPr/>
        </p:nvCxnSpPr>
        <p:spPr bwMode="auto">
          <a:xfrm rot="10800000" flipV="1">
            <a:off x="4756093" y="1693104"/>
            <a:ext cx="302820" cy="613259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4453272" y="2306364"/>
            <a:ext cx="605641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664554" y="2306364"/>
            <a:ext cx="605641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5058912" y="3072022"/>
            <a:ext cx="605641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cxnSp>
        <p:nvCxnSpPr>
          <p:cNvPr id="62" name="Elbow Connector 61"/>
          <p:cNvCxnSpPr>
            <a:stCxn id="61" idx="3"/>
            <a:endCxn id="65" idx="0"/>
          </p:cNvCxnSpPr>
          <p:nvPr/>
        </p:nvCxnSpPr>
        <p:spPr bwMode="auto">
          <a:xfrm>
            <a:off x="5664553" y="3256688"/>
            <a:ext cx="302821" cy="613259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Elbow Connector 62"/>
          <p:cNvCxnSpPr>
            <a:stCxn id="61" idx="1"/>
            <a:endCxn id="64" idx="0"/>
          </p:cNvCxnSpPr>
          <p:nvPr/>
        </p:nvCxnSpPr>
        <p:spPr bwMode="auto">
          <a:xfrm rot="10800000" flipV="1">
            <a:off x="4756092" y="3256687"/>
            <a:ext cx="302820" cy="613259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4453271" y="3869947"/>
            <a:ext cx="605641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5664553" y="3869947"/>
            <a:ext cx="605641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cxnSp>
        <p:nvCxnSpPr>
          <p:cNvPr id="66" name="Elbow Connector 65"/>
          <p:cNvCxnSpPr>
            <a:stCxn id="59" idx="3"/>
            <a:endCxn id="61" idx="0"/>
          </p:cNvCxnSpPr>
          <p:nvPr/>
        </p:nvCxnSpPr>
        <p:spPr bwMode="auto">
          <a:xfrm>
            <a:off x="5058913" y="2491030"/>
            <a:ext cx="302820" cy="580992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ectangle 66"/>
          <p:cNvSpPr/>
          <p:nvPr/>
        </p:nvSpPr>
        <p:spPr bwMode="auto">
          <a:xfrm>
            <a:off x="7568551" y="1508440"/>
            <a:ext cx="605641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cxnSp>
        <p:nvCxnSpPr>
          <p:cNvPr id="68" name="Elbow Connector 67"/>
          <p:cNvCxnSpPr>
            <a:stCxn id="67" idx="3"/>
            <a:endCxn id="71" idx="0"/>
          </p:cNvCxnSpPr>
          <p:nvPr/>
        </p:nvCxnSpPr>
        <p:spPr bwMode="auto">
          <a:xfrm>
            <a:off x="8174192" y="1693106"/>
            <a:ext cx="302821" cy="613259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Elbow Connector 68"/>
          <p:cNvCxnSpPr>
            <a:stCxn id="67" idx="1"/>
            <a:endCxn id="70" idx="0"/>
          </p:cNvCxnSpPr>
          <p:nvPr/>
        </p:nvCxnSpPr>
        <p:spPr bwMode="auto">
          <a:xfrm rot="10800000" flipV="1">
            <a:off x="7265731" y="1693105"/>
            <a:ext cx="302820" cy="613259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Rectangle 69"/>
          <p:cNvSpPr/>
          <p:nvPr/>
        </p:nvSpPr>
        <p:spPr bwMode="auto">
          <a:xfrm>
            <a:off x="6962910" y="2306365"/>
            <a:ext cx="605641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8174192" y="2306365"/>
            <a:ext cx="605641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7568551" y="3072025"/>
            <a:ext cx="605641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cxnSp>
        <p:nvCxnSpPr>
          <p:cNvPr id="73" name="Elbow Connector 72"/>
          <p:cNvCxnSpPr>
            <a:stCxn id="72" idx="3"/>
            <a:endCxn id="76" idx="0"/>
          </p:cNvCxnSpPr>
          <p:nvPr/>
        </p:nvCxnSpPr>
        <p:spPr bwMode="auto">
          <a:xfrm>
            <a:off x="8174192" y="3256691"/>
            <a:ext cx="302821" cy="613259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Elbow Connector 73"/>
          <p:cNvCxnSpPr>
            <a:stCxn id="72" idx="1"/>
            <a:endCxn id="75" idx="0"/>
          </p:cNvCxnSpPr>
          <p:nvPr/>
        </p:nvCxnSpPr>
        <p:spPr bwMode="auto">
          <a:xfrm rot="10800000" flipV="1">
            <a:off x="7265731" y="3256690"/>
            <a:ext cx="302820" cy="613259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5" name="Rectangle 74"/>
          <p:cNvSpPr/>
          <p:nvPr/>
        </p:nvSpPr>
        <p:spPr bwMode="auto">
          <a:xfrm>
            <a:off x="6962910" y="3869950"/>
            <a:ext cx="605641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174192" y="3869950"/>
            <a:ext cx="605641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...</a:t>
            </a:r>
          </a:p>
        </p:txBody>
      </p:sp>
      <p:cxnSp>
        <p:nvCxnSpPr>
          <p:cNvPr id="77" name="Elbow Connector 76"/>
          <p:cNvCxnSpPr>
            <a:stCxn id="71" idx="1"/>
            <a:endCxn id="72" idx="0"/>
          </p:cNvCxnSpPr>
          <p:nvPr/>
        </p:nvCxnSpPr>
        <p:spPr bwMode="auto">
          <a:xfrm rot="10800000" flipV="1">
            <a:off x="7871372" y="2491031"/>
            <a:ext cx="302820" cy="580994"/>
          </a:xfrm>
          <a:prstGeom prst="bentConnector2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Rectangle 77"/>
          <p:cNvSpPr/>
          <p:nvPr/>
        </p:nvSpPr>
        <p:spPr bwMode="auto">
          <a:xfrm>
            <a:off x="4150450" y="5562753"/>
            <a:ext cx="1211283" cy="3693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Tahmin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591333" y="4631377"/>
            <a:ext cx="2104887" cy="931376"/>
          </a:xfrm>
          <a:prstGeom prst="straightConnector1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5815964" y="4631377"/>
            <a:ext cx="2206818" cy="931376"/>
          </a:xfrm>
          <a:prstGeom prst="straightConnector1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4759087" y="4500748"/>
            <a:ext cx="0" cy="807522"/>
          </a:xfrm>
          <a:prstGeom prst="straightConnector1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7300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25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7673" y="1434934"/>
            <a:ext cx="8168185" cy="499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7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en-US" sz="1600" b="0" dirty="0" smtClean="0"/>
          </a:p>
          <a:p>
            <a:pPr marL="176213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633413" lvl="1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>
              <a:latin typeface="Arial" pitchFamily="34" charset="0"/>
              <a:cs typeface="Arial" pitchFamily="34" charset="0"/>
            </a:endParaRPr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7673" y="1187542"/>
            <a:ext cx="8168185" cy="47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Lojistik Bağlanım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6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6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6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6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6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6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6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6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6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6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600" b="0" dirty="0" smtClean="0"/>
              <a:t>Gradient Boosting yönteminde her iterasyonda elde edilen sonuçlardaki hata bir sonraki </a:t>
            </a:r>
            <a:r>
              <a:rPr lang="tr-TR" sz="1600" b="0" dirty="0" smtClean="0"/>
              <a:t>iterasyonda </a:t>
            </a:r>
            <a:r>
              <a:rPr lang="tr-TR" sz="1600" b="0" dirty="0" smtClean="0"/>
              <a:t>tahmin edilir.</a:t>
            </a:r>
            <a:endParaRPr lang="tr-TR" sz="16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600" b="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 smtClean="0">
                <a:solidFill>
                  <a:schemeClr val="tx1"/>
                </a:solidFill>
              </a:rPr>
              <a:t>6. MAKİNE ÖĞRENMESİ</a:t>
            </a:r>
            <a:endParaRPr lang="tr-TR" b="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60" y="1701919"/>
            <a:ext cx="5540499" cy="29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9997" y="4762344"/>
            <a:ext cx="29466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0" dirty="0"/>
              <a:t>http://rcompanion.org/rcompanion/e_06.html</a:t>
            </a:r>
          </a:p>
        </p:txBody>
      </p:sp>
    </p:spTree>
    <p:extLst>
      <p:ext uri="{BB962C8B-B14F-4D97-AF65-F5344CB8AC3E}">
        <p14:creationId xmlns:p14="http://schemas.microsoft.com/office/powerpoint/2010/main" val="25936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26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615" y="1037231"/>
            <a:ext cx="8168185" cy="5088933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endParaRPr lang="tr-T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71015" y="1132764"/>
            <a:ext cx="8168185" cy="514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1" algn="l" eaLnBrk="0" hangingPunct="0">
              <a:spcBef>
                <a:spcPct val="20000"/>
              </a:spcBef>
            </a:pPr>
            <a:endParaRPr lang="tr-TR" sz="1600" b="0" dirty="0">
              <a:latin typeface="Calibri" panose="020F0502020204030204" pitchFamily="34" charset="0"/>
            </a:endParaRPr>
          </a:p>
          <a:p>
            <a:pPr algn="just"/>
            <a:r>
              <a:rPr lang="tr-TR" sz="1600" b="0" kern="0" dirty="0" smtClean="0">
                <a:latin typeface="Calibri" pitchFamily="34" charset="0"/>
                <a:cs typeface="Calibri" pitchFamily="34" charset="0"/>
              </a:rPr>
              <a:t>Deney Düzeni:</a:t>
            </a:r>
          </a:p>
          <a:p>
            <a:pPr algn="just"/>
            <a:r>
              <a:rPr lang="tr-TR" sz="1600" b="0" kern="0" dirty="0" smtClean="0">
                <a:latin typeface="Calibri" pitchFamily="34" charset="0"/>
                <a:cs typeface="Calibri" pitchFamily="34" charset="0"/>
              </a:rPr>
              <a:t>Migros </a:t>
            </a:r>
            <a:r>
              <a:rPr lang="tr-TR" sz="1600" b="0" kern="0" dirty="0">
                <a:latin typeface="Calibri" pitchFamily="34" charset="0"/>
                <a:cs typeface="Calibri" pitchFamily="34" charset="0"/>
              </a:rPr>
              <a:t>Sanal Market'i terk eden ve Sanal Market'te kalan müşterilerin yapılan tanımlara göre etiketlenmesinin ardından veri seti üç </a:t>
            </a:r>
            <a:r>
              <a:rPr lang="tr-TR" sz="1600" b="0" kern="0" dirty="0" smtClean="0">
                <a:latin typeface="Calibri" pitchFamily="34" charset="0"/>
                <a:cs typeface="Calibri" pitchFamily="34" charset="0"/>
              </a:rPr>
              <a:t>gruba ayrılmıştır: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400" i="1" dirty="0" smtClean="0">
                <a:latin typeface="Calibri" panose="020F0502020204030204" pitchFamily="34" charset="0"/>
              </a:rPr>
              <a:t>A</a:t>
            </a:r>
            <a:r>
              <a:rPr lang="en-US" sz="1400" i="1" dirty="0" err="1" smtClean="0">
                <a:latin typeface="Calibri" panose="020F0502020204030204" pitchFamily="34" charset="0"/>
              </a:rPr>
              <a:t>lıştırma</a:t>
            </a:r>
            <a:r>
              <a:rPr lang="en-US" sz="1400" i="1" dirty="0" smtClean="0">
                <a:latin typeface="Calibri" panose="020F0502020204030204" pitchFamily="34" charset="0"/>
              </a:rPr>
              <a:t> </a:t>
            </a:r>
            <a:r>
              <a:rPr lang="en-US" sz="1400" i="1" dirty="0">
                <a:latin typeface="Calibri" panose="020F0502020204030204" pitchFamily="34" charset="0"/>
              </a:rPr>
              <a:t>(</a:t>
            </a:r>
            <a:r>
              <a:rPr lang="en-US" sz="1400" i="1" dirty="0" smtClean="0">
                <a:latin typeface="Calibri" panose="020F0502020204030204" pitchFamily="34" charset="0"/>
              </a:rPr>
              <a:t>training)</a:t>
            </a:r>
            <a:r>
              <a:rPr lang="tr-TR" sz="1400" i="1" dirty="0" smtClean="0">
                <a:latin typeface="Calibri" panose="020F0502020204030204" pitchFamily="34" charset="0"/>
              </a:rPr>
              <a:t>: </a:t>
            </a:r>
            <a:r>
              <a:rPr lang="tr-TR" sz="1400" b="0" kern="0" dirty="0" smtClean="0">
                <a:latin typeface="Calibri" pitchFamily="34" charset="0"/>
                <a:cs typeface="Calibri" pitchFamily="34" charset="0"/>
              </a:rPr>
              <a:t>Makine </a:t>
            </a:r>
            <a:r>
              <a:rPr lang="tr-TR" sz="1400" b="0" kern="0" dirty="0">
                <a:latin typeface="Calibri" pitchFamily="34" charset="0"/>
                <a:cs typeface="Calibri" pitchFamily="34" charset="0"/>
              </a:rPr>
              <a:t>öğrenme algoritmaları alıştırma veri seti üzerinde koşturularak eğitilecek ve kullanılacak parametreler belirlenecektir.</a:t>
            </a:r>
            <a:endParaRPr lang="tr-TR" sz="1400" b="0" dirty="0" smtClean="0">
              <a:latin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400" i="1" dirty="0">
                <a:latin typeface="Calibri" panose="020F0502020204030204" pitchFamily="34" charset="0"/>
              </a:rPr>
              <a:t>D</a:t>
            </a:r>
            <a:r>
              <a:rPr lang="en-US" sz="1400" i="1" dirty="0" err="1">
                <a:latin typeface="Calibri" panose="020F0502020204030204" pitchFamily="34" charset="0"/>
              </a:rPr>
              <a:t>oğrulama</a:t>
            </a:r>
            <a:r>
              <a:rPr lang="en-US" sz="1400" i="1" dirty="0">
                <a:latin typeface="Calibri" panose="020F0502020204030204" pitchFamily="34" charset="0"/>
              </a:rPr>
              <a:t> (validation)</a:t>
            </a:r>
            <a:r>
              <a:rPr lang="tr-TR" sz="1400" i="1" dirty="0">
                <a:latin typeface="Calibri" panose="020F0502020204030204" pitchFamily="34" charset="0"/>
              </a:rPr>
              <a:t>: </a:t>
            </a:r>
            <a:r>
              <a:rPr lang="tr-TR" sz="1400" b="0" dirty="0">
                <a:latin typeface="Calibri" panose="020F0502020204030204" pitchFamily="34" charset="0"/>
              </a:rPr>
              <a:t>P</a:t>
            </a:r>
            <a:r>
              <a:rPr lang="en-US" sz="1400" b="0" dirty="0" err="1">
                <a:latin typeface="Calibri" panose="020F0502020204030204" pitchFamily="34" charset="0"/>
              </a:rPr>
              <a:t>arametrelerin</a:t>
            </a:r>
            <a:r>
              <a:rPr lang="en-US" sz="1400" b="0" dirty="0">
                <a:latin typeface="Calibri" panose="020F0502020204030204" pitchFamily="34" charset="0"/>
              </a:rPr>
              <a:t> </a:t>
            </a:r>
            <a:r>
              <a:rPr lang="en-US" sz="1400" b="0" dirty="0" err="1">
                <a:latin typeface="Calibri" panose="020F0502020204030204" pitchFamily="34" charset="0"/>
              </a:rPr>
              <a:t>nihai</a:t>
            </a:r>
            <a:r>
              <a:rPr lang="en-US" sz="1400" b="0" dirty="0">
                <a:latin typeface="Calibri" panose="020F0502020204030204" pitchFamily="34" charset="0"/>
              </a:rPr>
              <a:t> </a:t>
            </a:r>
            <a:r>
              <a:rPr lang="en-US" sz="1400" b="0" dirty="0" err="1">
                <a:latin typeface="Calibri" panose="020F0502020204030204" pitchFamily="34" charset="0"/>
              </a:rPr>
              <a:t>değerleri</a:t>
            </a:r>
            <a:r>
              <a:rPr lang="en-US" sz="1400" b="0" dirty="0">
                <a:latin typeface="Calibri" panose="020F0502020204030204" pitchFamily="34" charset="0"/>
              </a:rPr>
              <a:t>, </a:t>
            </a:r>
            <a:r>
              <a:rPr lang="en-US" sz="1400" b="0" dirty="0" err="1">
                <a:latin typeface="Calibri" panose="020F0502020204030204" pitchFamily="34" charset="0"/>
              </a:rPr>
              <a:t>doğrulama</a:t>
            </a:r>
            <a:r>
              <a:rPr lang="en-US" sz="1400" b="0" dirty="0">
                <a:latin typeface="Calibri" panose="020F0502020204030204" pitchFamily="34" charset="0"/>
              </a:rPr>
              <a:t> </a:t>
            </a:r>
            <a:r>
              <a:rPr lang="en-US" sz="1400" b="0" dirty="0" err="1">
                <a:latin typeface="Calibri" panose="020F0502020204030204" pitchFamily="34" charset="0"/>
              </a:rPr>
              <a:t>veri</a:t>
            </a:r>
            <a:r>
              <a:rPr lang="en-US" sz="1400" b="0" dirty="0">
                <a:latin typeface="Calibri" panose="020F0502020204030204" pitchFamily="34" charset="0"/>
              </a:rPr>
              <a:t> </a:t>
            </a:r>
            <a:r>
              <a:rPr lang="en-US" sz="1400" b="0" dirty="0" err="1">
                <a:latin typeface="Calibri" panose="020F0502020204030204" pitchFamily="34" charset="0"/>
              </a:rPr>
              <a:t>seti</a:t>
            </a:r>
            <a:r>
              <a:rPr lang="en-US" sz="1400" b="0" dirty="0">
                <a:latin typeface="Calibri" panose="020F0502020204030204" pitchFamily="34" charset="0"/>
              </a:rPr>
              <a:t> </a:t>
            </a:r>
            <a:r>
              <a:rPr lang="en-US" sz="1400" b="0" dirty="0" err="1">
                <a:latin typeface="Calibri" panose="020F0502020204030204" pitchFamily="34" charset="0"/>
              </a:rPr>
              <a:t>kullanılarak</a:t>
            </a:r>
            <a:r>
              <a:rPr lang="en-US" sz="1400" b="0" dirty="0">
                <a:latin typeface="Calibri" panose="020F0502020204030204" pitchFamily="34" charset="0"/>
              </a:rPr>
              <a:t> </a:t>
            </a:r>
            <a:r>
              <a:rPr lang="en-US" sz="1400" b="0" dirty="0" err="1">
                <a:latin typeface="Calibri" panose="020F0502020204030204" pitchFamily="34" charset="0"/>
              </a:rPr>
              <a:t>sabitlenecektir</a:t>
            </a:r>
            <a:r>
              <a:rPr lang="tr-TR" sz="1400" b="0" dirty="0">
                <a:latin typeface="Calibri" panose="020F0502020204030204" pitchFamily="34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400" i="1" dirty="0" smtClean="0">
                <a:latin typeface="Calibri" panose="020F0502020204030204" pitchFamily="34" charset="0"/>
              </a:rPr>
              <a:t>S</a:t>
            </a:r>
            <a:r>
              <a:rPr lang="en-US" sz="1400" i="1" dirty="0" err="1" smtClean="0">
                <a:latin typeface="Calibri" panose="020F0502020204030204" pitchFamily="34" charset="0"/>
              </a:rPr>
              <a:t>ınama</a:t>
            </a:r>
            <a:r>
              <a:rPr lang="en-US" sz="1400" i="1" dirty="0" smtClean="0">
                <a:latin typeface="Calibri" panose="020F0502020204030204" pitchFamily="34" charset="0"/>
              </a:rPr>
              <a:t> </a:t>
            </a:r>
            <a:r>
              <a:rPr lang="en-US" sz="1400" i="1" dirty="0">
                <a:latin typeface="Calibri" panose="020F0502020204030204" pitchFamily="34" charset="0"/>
              </a:rPr>
              <a:t>(</a:t>
            </a:r>
            <a:r>
              <a:rPr lang="en-US" sz="1400" i="1" dirty="0" smtClean="0">
                <a:latin typeface="Calibri" panose="020F0502020204030204" pitchFamily="34" charset="0"/>
              </a:rPr>
              <a:t>testing)</a:t>
            </a:r>
            <a:r>
              <a:rPr lang="tr-TR" sz="1400" i="1" dirty="0" smtClean="0">
                <a:latin typeface="Calibri" panose="020F0502020204030204" pitchFamily="34" charset="0"/>
              </a:rPr>
              <a:t>: </a:t>
            </a:r>
            <a:r>
              <a:rPr lang="tr-TR" sz="1400" b="0" kern="0" dirty="0">
                <a:latin typeface="Calibri" pitchFamily="34" charset="0"/>
                <a:cs typeface="Calibri" pitchFamily="34" charset="0"/>
              </a:rPr>
              <a:t>Parametrelere dayalı yöntemin başarımı </a:t>
            </a:r>
            <a:r>
              <a:rPr lang="tr-TR" sz="1400" b="0" kern="0" dirty="0" smtClean="0">
                <a:latin typeface="Calibri" pitchFamily="34" charset="0"/>
                <a:cs typeface="Calibri" pitchFamily="34" charset="0"/>
              </a:rPr>
              <a:t>sınama </a:t>
            </a:r>
            <a:r>
              <a:rPr lang="tr-TR" sz="1400" b="0" kern="0" dirty="0">
                <a:latin typeface="Calibri" pitchFamily="34" charset="0"/>
                <a:cs typeface="Calibri" pitchFamily="34" charset="0"/>
              </a:rPr>
              <a:t>veri seti üzerinde test edilecektir</a:t>
            </a:r>
            <a:r>
              <a:rPr lang="tr-TR" sz="1400" b="0" kern="0" dirty="0" smtClean="0">
                <a:latin typeface="Calibri" pitchFamily="34" charset="0"/>
                <a:cs typeface="Calibri" pitchFamily="34" charset="0"/>
              </a:rPr>
              <a:t>.</a:t>
            </a:r>
            <a:endParaRPr lang="tr-TR" sz="1400" b="0" dirty="0" smtClean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400" b="0" kern="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b="0" kern="0" dirty="0" smtClean="0">
                <a:latin typeface="Calibri" pitchFamily="34" charset="0"/>
                <a:cs typeface="Calibri" pitchFamily="34" charset="0"/>
              </a:rPr>
              <a:t>Makine </a:t>
            </a:r>
            <a:r>
              <a:rPr lang="tr-TR" sz="1600" b="0" kern="0" dirty="0">
                <a:latin typeface="Calibri" pitchFamily="34" charset="0"/>
                <a:cs typeface="Calibri" pitchFamily="34" charset="0"/>
              </a:rPr>
              <a:t>öğrenmesi yöntemleri arasından öncelikle karar </a:t>
            </a:r>
            <a:r>
              <a:rPr lang="tr-TR" sz="1600" b="0" kern="0" dirty="0" smtClean="0">
                <a:latin typeface="Calibri" pitchFamily="34" charset="0"/>
                <a:cs typeface="Calibri" pitchFamily="34" charset="0"/>
              </a:rPr>
              <a:t>ağaçları (</a:t>
            </a:r>
            <a:r>
              <a:rPr lang="tr-TR" sz="160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rastgele orman</a:t>
            </a:r>
            <a:r>
              <a:rPr lang="tr-TR" sz="1600" b="0" kern="0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tr-TR" sz="160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lojistik bağlanım</a:t>
            </a:r>
            <a:r>
              <a:rPr lang="tr-TR" sz="1600" b="0" kern="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tr-TR" sz="1600" b="0" kern="0" dirty="0">
                <a:latin typeface="Calibri" pitchFamily="34" charset="0"/>
                <a:cs typeface="Calibri" pitchFamily="34" charset="0"/>
              </a:rPr>
              <a:t>destek vektör </a:t>
            </a:r>
            <a:r>
              <a:rPr lang="tr-TR" sz="1600" b="0" kern="0" dirty="0" smtClean="0">
                <a:latin typeface="Calibri" pitchFamily="34" charset="0"/>
                <a:cs typeface="Calibri" pitchFamily="34" charset="0"/>
              </a:rPr>
              <a:t>makinesi, destekleme (</a:t>
            </a:r>
            <a:r>
              <a:rPr lang="tr-TR" sz="160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gradient boosting</a:t>
            </a:r>
            <a:r>
              <a:rPr lang="tr-TR" sz="1600" b="0" kern="0" dirty="0" smtClean="0">
                <a:latin typeface="Calibri" pitchFamily="34" charset="0"/>
                <a:cs typeface="Calibri" pitchFamily="34" charset="0"/>
              </a:rPr>
              <a:t>, AdaBoost) denenmiştir.</a:t>
            </a:r>
            <a:endParaRPr lang="tr-TR" sz="1600" b="0" kern="0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768980" cy="685800"/>
          </a:xfrm>
        </p:spPr>
        <p:txBody>
          <a:bodyPr anchor="b"/>
          <a:lstStyle/>
          <a:p>
            <a:r>
              <a:rPr lang="tr-TR" b="0" dirty="0" smtClean="0">
                <a:solidFill>
                  <a:schemeClr val="tx1"/>
                </a:solidFill>
              </a:rPr>
              <a:t>7. TAHMİN MODELLEMESİ</a:t>
            </a:r>
            <a:endParaRPr lang="tr-T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27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615" y="1037231"/>
            <a:ext cx="8168185" cy="5088933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endParaRPr lang="tr-T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71015" y="1132764"/>
            <a:ext cx="8168185" cy="514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1" algn="l" eaLnBrk="0" hangingPunct="0">
              <a:spcBef>
                <a:spcPct val="20000"/>
              </a:spcBef>
            </a:pPr>
            <a:endParaRPr lang="tr-TR" sz="1600" b="0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768980" cy="685800"/>
          </a:xfrm>
        </p:spPr>
        <p:txBody>
          <a:bodyPr anchor="b"/>
          <a:lstStyle/>
          <a:p>
            <a:r>
              <a:rPr lang="tr-TR" b="0" dirty="0" smtClean="0">
                <a:solidFill>
                  <a:schemeClr val="tx1"/>
                </a:solidFill>
              </a:rPr>
              <a:t>7. TAHMİN MODELLEMESİ</a:t>
            </a:r>
            <a:endParaRPr lang="tr-TR" b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4" y="1312175"/>
            <a:ext cx="8334686" cy="478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9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28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615" y="1037231"/>
            <a:ext cx="8168185" cy="5088933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endParaRPr lang="tr-T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71015" y="1132764"/>
            <a:ext cx="8168185" cy="514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1" algn="l" eaLnBrk="0" hangingPunct="0">
              <a:spcBef>
                <a:spcPct val="20000"/>
              </a:spcBef>
            </a:pPr>
            <a:endParaRPr lang="tr-TR" sz="1600" b="0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768980" cy="685800"/>
          </a:xfrm>
        </p:spPr>
        <p:txBody>
          <a:bodyPr anchor="b"/>
          <a:lstStyle/>
          <a:p>
            <a:r>
              <a:rPr lang="tr-TR" b="0" dirty="0">
                <a:solidFill>
                  <a:schemeClr val="tx1"/>
                </a:solidFill>
              </a:rPr>
              <a:t>7</a:t>
            </a:r>
            <a:r>
              <a:rPr lang="tr-TR" b="0" dirty="0" smtClean="0">
                <a:solidFill>
                  <a:schemeClr val="tx1"/>
                </a:solidFill>
              </a:rPr>
              <a:t>. TAHMİN MODELLEMESİ</a:t>
            </a:r>
            <a:endParaRPr lang="tr-TR" b="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0" y="1485693"/>
            <a:ext cx="8298815" cy="443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1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29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71015" y="1282534"/>
            <a:ext cx="8168185" cy="499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7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en-US" sz="1600" b="0" dirty="0" smtClean="0"/>
          </a:p>
          <a:p>
            <a:pPr marL="176213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633413" lvl="1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>
              <a:latin typeface="Arial" pitchFamily="34" charset="0"/>
              <a:cs typeface="Arial" pitchFamily="34" charset="0"/>
            </a:endParaRPr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7673" y="1282534"/>
            <a:ext cx="8168185" cy="538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Sonuçların Değerlendirilmesi: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20000"/>
              </a:spcBef>
            </a:pP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20000"/>
              </a:spcBef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20000"/>
              </a:spcBef>
            </a:pP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20000"/>
              </a:spcBef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20000"/>
              </a:spcBef>
            </a:pP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20000"/>
              </a:spcBef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20000"/>
              </a:spcBef>
            </a:pP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PCC </a:t>
            </a:r>
            <a:r>
              <a:rPr lang="tr-TR" sz="1600" dirty="0">
                <a:latin typeface="Calibri" pitchFamily="34" charset="0"/>
                <a:cs typeface="Calibri" pitchFamily="34" charset="0"/>
              </a:rPr>
              <a:t>(Percentage Correctly Classified)</a:t>
            </a:r>
          </a:p>
          <a:p>
            <a:pPr algn="just" eaLnBrk="0" hangingPunct="0">
              <a:spcBef>
                <a:spcPct val="20000"/>
              </a:spcBef>
            </a:pP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20000"/>
              </a:spcBef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20000"/>
              </a:spcBef>
            </a:pP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Lift (Kaldıraç)</a:t>
            </a:r>
          </a:p>
          <a:p>
            <a:pPr algn="just" eaLnBrk="0" hangingPunct="0">
              <a:spcBef>
                <a:spcPct val="20000"/>
              </a:spcBef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Yüksek olasılıkla terk edeceği tahmin edilen müşterileri tahmin etmedeki başarımı ölçmekte kullanılır.</a:t>
            </a:r>
          </a:p>
          <a:p>
            <a:pPr algn="just" eaLnBrk="0" hangingPunct="0">
              <a:spcBef>
                <a:spcPct val="20000"/>
              </a:spcBef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tr-TR" sz="1600" dirty="0">
                <a:latin typeface="Calibri" pitchFamily="34" charset="0"/>
                <a:cs typeface="Calibri" pitchFamily="34" charset="0"/>
              </a:rPr>
              <a:t>Modelin ayrıştırıcılığını ölçmek için kullanılır. (%1, %5, %10)</a:t>
            </a:r>
          </a:p>
          <a:p>
            <a:pPr algn="just" eaLnBrk="0" hangingPunct="0">
              <a:spcBef>
                <a:spcPct val="20000"/>
              </a:spcBef>
            </a:pPr>
            <a:endParaRPr lang="tr-TR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>
                <a:solidFill>
                  <a:schemeClr val="tx1"/>
                </a:solidFill>
              </a:rPr>
              <a:t>7</a:t>
            </a:r>
            <a:r>
              <a:rPr lang="tr-TR" b="0" dirty="0" smtClean="0">
                <a:solidFill>
                  <a:schemeClr val="tx1"/>
                </a:solidFill>
              </a:rPr>
              <a:t>. </a:t>
            </a:r>
            <a:r>
              <a:rPr lang="tr-TR" b="0" dirty="0">
                <a:solidFill>
                  <a:schemeClr val="tx1"/>
                </a:solidFill>
              </a:rPr>
              <a:t>TAHMİN MODELLEMESİ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749335"/>
              </p:ext>
            </p:extLst>
          </p:nvPr>
        </p:nvGraphicFramePr>
        <p:xfrm>
          <a:off x="1387365" y="196498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Tahmin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Terk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Sadık</a:t>
                      </a:r>
                      <a:endParaRPr lang="tr-TR" b="1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Durum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Terk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baseline="0" dirty="0" smtClean="0"/>
                        <a:t>Kazanma</a:t>
                      </a:r>
                      <a:endParaRPr lang="tr-TR" b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/>
                        <a:t>Kayıp</a:t>
                      </a:r>
                      <a:endParaRPr lang="tr-TR" b="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Sadık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/>
                        <a:t>Kampanya</a:t>
                      </a:r>
                      <a:endParaRPr lang="tr-TR" b="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/>
                        <a:t>0</a:t>
                      </a:r>
                      <a:endParaRPr lang="tr-TR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7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2071"/>
            <a:ext cx="8229600" cy="4724577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62. faaliyet </a:t>
            </a: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yılı</a:t>
            </a:r>
          </a:p>
          <a:p>
            <a:pPr>
              <a:buFont typeface="Wingdings" pitchFamily="2" charset="2"/>
              <a:buChar char="v"/>
            </a:pPr>
            <a:r>
              <a:rPr lang="tr-T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2015-Konsolide </a:t>
            </a: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Ciro</a:t>
            </a:r>
            <a:r>
              <a:rPr lang="tr-T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9,390 </a:t>
            </a: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Milyar TL</a:t>
            </a:r>
            <a:endParaRPr lang="tr-TR" sz="16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7 Format, </a:t>
            </a:r>
            <a:r>
              <a:rPr lang="tr-T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21.000 </a:t>
            </a: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Çalışan </a:t>
            </a:r>
          </a:p>
          <a:p>
            <a:pPr lvl="1">
              <a:buNone/>
            </a:pPr>
            <a:r>
              <a:rPr lang="tr-TR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Migros</a:t>
            </a:r>
            <a:r>
              <a:rPr lang="tr-TR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Tansaş, 5M, Macrocenter, Ramstore, Sanal Market, Migros Toptan</a:t>
            </a:r>
            <a:endParaRPr lang="tr-TR" sz="15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21 Dağıtım </a:t>
            </a:r>
            <a:r>
              <a:rPr lang="tr-T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Merkezi </a:t>
            </a:r>
            <a:endParaRPr lang="tr-TR" sz="1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1475Mağaza</a:t>
            </a:r>
            <a:endParaRPr lang="tr-T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r>
              <a:rPr lang="tr-TR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70 </a:t>
            </a:r>
            <a:r>
              <a:rPr lang="tr-TR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ilde </a:t>
            </a:r>
            <a:r>
              <a:rPr lang="tr-TR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1429mğz</a:t>
            </a:r>
            <a:r>
              <a:rPr lang="tr-TR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., yurtdışı 46 mğz.</a:t>
            </a:r>
          </a:p>
          <a:p>
            <a:pPr>
              <a:buFont typeface="Wingdings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6.323 </a:t>
            </a: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Yazarkasa</a:t>
            </a:r>
          </a:p>
          <a:p>
            <a:pPr lvl="1">
              <a:buNone/>
            </a:pPr>
            <a:r>
              <a:rPr lang="tr-TR" sz="14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690 </a:t>
            </a:r>
            <a:r>
              <a:rPr lang="tr-TR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Self Servis kasa </a:t>
            </a:r>
          </a:p>
          <a:p>
            <a:pPr>
              <a:buFont typeface="Wingdings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85.000 </a:t>
            </a:r>
            <a:r>
              <a:rPr lang="tr-T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SKU </a:t>
            </a:r>
            <a:r>
              <a:rPr lang="tr-TR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stok ürün çeşidi)</a:t>
            </a:r>
            <a:endParaRPr lang="tr-TR" sz="20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2.200 Tedarikçi</a:t>
            </a:r>
          </a:p>
          <a:p>
            <a:pPr>
              <a:buFont typeface="Wingdings" pitchFamily="2" charset="2"/>
              <a:buChar char="v"/>
            </a:pPr>
            <a:r>
              <a:rPr lang="tr-T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8,6 Milyon Money Club Müşterisi</a:t>
            </a: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3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t="38953" r="12858" b="10723"/>
          <a:stretch/>
        </p:blipFill>
        <p:spPr bwMode="auto">
          <a:xfrm rot="605682">
            <a:off x="7671571" y="1030857"/>
            <a:ext cx="1031337" cy="73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C:\Users\tdemirkilic\Desktop\mon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2926" y="5632747"/>
            <a:ext cx="1656475" cy="739498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5020176" y="5081869"/>
            <a:ext cx="2541101" cy="1460504"/>
            <a:chOff x="4531058" y="4911741"/>
            <a:chExt cx="2541101" cy="1460504"/>
          </a:xfrm>
        </p:grpSpPr>
        <p:pic>
          <p:nvPicPr>
            <p:cNvPr id="34821" name="Picture 5" descr="C:\Users\tdemirkilic\Desktop\migrosdep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31058" y="4911741"/>
              <a:ext cx="1493063" cy="1024759"/>
            </a:xfrm>
            <a:prstGeom prst="rect">
              <a:avLst/>
            </a:prstGeom>
            <a:noFill/>
          </p:spPr>
        </p:pic>
        <p:pic>
          <p:nvPicPr>
            <p:cNvPr id="34826" name="Picture 10" descr="C:\Users\tdemirkilic\Desktop\migrosresim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58168" y="5379020"/>
              <a:ext cx="1613991" cy="993225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6935009" y="1585732"/>
            <a:ext cx="1877916" cy="3535263"/>
            <a:chOff x="6745822" y="977462"/>
            <a:chExt cx="2091455" cy="3677129"/>
          </a:xfrm>
        </p:grpSpPr>
        <p:pic>
          <p:nvPicPr>
            <p:cNvPr id="34820" name="Picture 4" descr="C:\Users\tdemirkilic\Desktop\migrosresim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72350" y="2140017"/>
              <a:ext cx="1409043" cy="934257"/>
            </a:xfrm>
            <a:prstGeom prst="rect">
              <a:avLst/>
            </a:prstGeom>
            <a:noFill/>
          </p:spPr>
        </p:pic>
        <p:pic>
          <p:nvPicPr>
            <p:cNvPr id="34822" name="Picture 6" descr="C:\Users\tdemirkilic\Desktop\migrosresim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21256450">
              <a:off x="7134869" y="977462"/>
              <a:ext cx="1577396" cy="891572"/>
            </a:xfrm>
            <a:prstGeom prst="rect">
              <a:avLst/>
            </a:prstGeom>
            <a:noFill/>
          </p:spPr>
        </p:pic>
        <p:pic>
          <p:nvPicPr>
            <p:cNvPr id="34825" name="Picture 9" descr="C:\Users\tdemirkilic\Desktop\tansas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648516">
              <a:off x="6981825" y="2918641"/>
              <a:ext cx="1436961" cy="956232"/>
            </a:xfrm>
            <a:prstGeom prst="rect">
              <a:avLst/>
            </a:prstGeom>
            <a:noFill/>
          </p:spPr>
        </p:pic>
        <p:pic>
          <p:nvPicPr>
            <p:cNvPr id="34819" name="Picture 3" descr="C:\Users\tdemirkilic\Desktop\migrosresim1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20362115">
              <a:off x="6745822" y="1594683"/>
              <a:ext cx="1380108" cy="918381"/>
            </a:xfrm>
            <a:prstGeom prst="rect">
              <a:avLst/>
            </a:prstGeom>
            <a:noFill/>
          </p:spPr>
        </p:pic>
        <p:pic>
          <p:nvPicPr>
            <p:cNvPr id="34828" name="Picture 12" descr="C:\Users\tdemirkilic\Desktop\macrocenter2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20817267">
              <a:off x="7553365" y="3745754"/>
              <a:ext cx="1283912" cy="908837"/>
            </a:xfrm>
            <a:prstGeom prst="rect">
              <a:avLst/>
            </a:prstGeom>
            <a:noFill/>
          </p:spPr>
        </p:pic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92100" y="203200"/>
            <a:ext cx="8229600" cy="6858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</a:rPr>
              <a:t> 1. ŞİRKET BİLGİLERİ</a:t>
            </a:r>
            <a:endParaRPr lang="tr-T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30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71015" y="1282534"/>
            <a:ext cx="8168185" cy="499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7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en-US" sz="1600" b="0" dirty="0" smtClean="0"/>
          </a:p>
          <a:p>
            <a:pPr marL="176213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633413" lvl="1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>
              <a:latin typeface="Arial" pitchFamily="34" charset="0"/>
              <a:cs typeface="Arial" pitchFamily="34" charset="0"/>
            </a:endParaRPr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7673" y="1282534"/>
            <a:ext cx="8168185" cy="538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AUC (Area Under Curve)</a:t>
            </a:r>
            <a:endParaRPr lang="tr-T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>
                <a:solidFill>
                  <a:schemeClr val="tx1"/>
                </a:solidFill>
              </a:rPr>
              <a:t>7</a:t>
            </a:r>
            <a:r>
              <a:rPr lang="tr-TR" b="0" dirty="0" smtClean="0">
                <a:solidFill>
                  <a:schemeClr val="tx1"/>
                </a:solidFill>
              </a:rPr>
              <a:t>. </a:t>
            </a:r>
            <a:r>
              <a:rPr lang="tr-TR" b="0" dirty="0">
                <a:solidFill>
                  <a:schemeClr val="tx1"/>
                </a:solidFill>
              </a:rPr>
              <a:t>TAHMİN MODELLEMESİ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57" y="1701955"/>
            <a:ext cx="4897002" cy="496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31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>
                <a:solidFill>
                  <a:schemeClr val="tx1"/>
                </a:solidFill>
              </a:rPr>
              <a:t>8</a:t>
            </a:r>
            <a:r>
              <a:rPr lang="tr-TR" b="0" dirty="0" smtClean="0">
                <a:solidFill>
                  <a:schemeClr val="tx1"/>
                </a:solidFill>
              </a:rPr>
              <a:t>. SONUÇLAR</a:t>
            </a:r>
            <a:endParaRPr lang="tr-TR" b="0" dirty="0">
              <a:solidFill>
                <a:schemeClr val="tx1"/>
              </a:solidFill>
            </a:endParaRPr>
          </a:p>
        </p:txBody>
      </p:sp>
      <p:grpSp>
        <p:nvGrpSpPr>
          <p:cNvPr id="447" name="Group 446"/>
          <p:cNvGrpSpPr/>
          <p:nvPr/>
        </p:nvGrpSpPr>
        <p:grpSpPr>
          <a:xfrm>
            <a:off x="3281294" y="2572697"/>
            <a:ext cx="5688632" cy="1872208"/>
            <a:chOff x="6214368" y="5092824"/>
            <a:chExt cx="5688632" cy="1872208"/>
          </a:xfrm>
        </p:grpSpPr>
        <p:grpSp>
          <p:nvGrpSpPr>
            <p:cNvPr id="448" name="Group 447"/>
            <p:cNvGrpSpPr/>
            <p:nvPr/>
          </p:nvGrpSpPr>
          <p:grpSpPr>
            <a:xfrm>
              <a:off x="6862440" y="5680501"/>
              <a:ext cx="288032" cy="683568"/>
              <a:chOff x="2173052" y="4084712"/>
              <a:chExt cx="747869" cy="1619672"/>
            </a:xfrm>
          </p:grpSpPr>
          <p:pic>
            <p:nvPicPr>
              <p:cNvPr id="479" name="Picture 478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80" name="Oval 479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49" name="Group 448"/>
            <p:cNvGrpSpPr/>
            <p:nvPr/>
          </p:nvGrpSpPr>
          <p:grpSpPr>
            <a:xfrm>
              <a:off x="7286487" y="5680501"/>
              <a:ext cx="288032" cy="683568"/>
              <a:chOff x="2173052" y="4084712"/>
              <a:chExt cx="747869" cy="1619672"/>
            </a:xfrm>
          </p:grpSpPr>
          <p:pic>
            <p:nvPicPr>
              <p:cNvPr id="477" name="Picture 476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78" name="Oval 477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0" name="Group 449"/>
            <p:cNvGrpSpPr/>
            <p:nvPr/>
          </p:nvGrpSpPr>
          <p:grpSpPr>
            <a:xfrm>
              <a:off x="7710534" y="5680501"/>
              <a:ext cx="288032" cy="683568"/>
              <a:chOff x="2173052" y="4084712"/>
              <a:chExt cx="747869" cy="1619672"/>
            </a:xfrm>
          </p:grpSpPr>
          <p:pic>
            <p:nvPicPr>
              <p:cNvPr id="475" name="Picture 474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76" name="Oval 475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8134581" y="5680501"/>
              <a:ext cx="288032" cy="683568"/>
              <a:chOff x="2173052" y="4084712"/>
              <a:chExt cx="747869" cy="1619672"/>
            </a:xfrm>
          </p:grpSpPr>
          <p:pic>
            <p:nvPicPr>
              <p:cNvPr id="473" name="Picture 472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74" name="Oval 473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2" name="Group 451"/>
            <p:cNvGrpSpPr/>
            <p:nvPr/>
          </p:nvGrpSpPr>
          <p:grpSpPr>
            <a:xfrm>
              <a:off x="8558628" y="5680501"/>
              <a:ext cx="288032" cy="683568"/>
              <a:chOff x="2173052" y="4084712"/>
              <a:chExt cx="747869" cy="1619672"/>
            </a:xfrm>
          </p:grpSpPr>
          <p:pic>
            <p:nvPicPr>
              <p:cNvPr id="471" name="Picture 470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72" name="Oval 471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3" name="Group 452"/>
            <p:cNvGrpSpPr/>
            <p:nvPr/>
          </p:nvGrpSpPr>
          <p:grpSpPr>
            <a:xfrm>
              <a:off x="8982675" y="5680501"/>
              <a:ext cx="288032" cy="683568"/>
              <a:chOff x="2173052" y="4084712"/>
              <a:chExt cx="747869" cy="1619672"/>
            </a:xfrm>
          </p:grpSpPr>
          <p:pic>
            <p:nvPicPr>
              <p:cNvPr id="469" name="Picture 468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70" name="Oval 469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4" name="Group 453"/>
            <p:cNvGrpSpPr/>
            <p:nvPr/>
          </p:nvGrpSpPr>
          <p:grpSpPr>
            <a:xfrm>
              <a:off x="9406722" y="5680501"/>
              <a:ext cx="288032" cy="683568"/>
              <a:chOff x="2173052" y="4084712"/>
              <a:chExt cx="747869" cy="1619672"/>
            </a:xfrm>
          </p:grpSpPr>
          <p:pic>
            <p:nvPicPr>
              <p:cNvPr id="467" name="Picture 466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68" name="Oval 467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5" name="Group 454"/>
            <p:cNvGrpSpPr/>
            <p:nvPr/>
          </p:nvGrpSpPr>
          <p:grpSpPr>
            <a:xfrm>
              <a:off x="9830769" y="5680501"/>
              <a:ext cx="288032" cy="683568"/>
              <a:chOff x="2173052" y="4084712"/>
              <a:chExt cx="747869" cy="1619672"/>
            </a:xfrm>
          </p:grpSpPr>
          <p:pic>
            <p:nvPicPr>
              <p:cNvPr id="465" name="Picture 46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66" name="Oval 465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10254816" y="5680501"/>
              <a:ext cx="288032" cy="683568"/>
              <a:chOff x="2173052" y="4084712"/>
              <a:chExt cx="747869" cy="1619672"/>
            </a:xfrm>
          </p:grpSpPr>
          <p:pic>
            <p:nvPicPr>
              <p:cNvPr id="463" name="Picture 46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64" name="Oval 463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7" name="Group 456"/>
            <p:cNvGrpSpPr/>
            <p:nvPr/>
          </p:nvGrpSpPr>
          <p:grpSpPr>
            <a:xfrm>
              <a:off x="10678864" y="5680501"/>
              <a:ext cx="288032" cy="683568"/>
              <a:chOff x="2173052" y="4084712"/>
              <a:chExt cx="747869" cy="1619672"/>
            </a:xfrm>
          </p:grpSpPr>
          <p:pic>
            <p:nvPicPr>
              <p:cNvPr id="461" name="Picture 46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62" name="Oval 461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458" name="TextBox 457"/>
            <p:cNvSpPr txBox="1"/>
            <p:nvPr/>
          </p:nvSpPr>
          <p:spPr>
            <a:xfrm>
              <a:off x="7870552" y="6400581"/>
              <a:ext cx="20882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003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502 müşteri</a:t>
              </a: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214368" y="5092824"/>
              <a:ext cx="5328592" cy="1872208"/>
            </a:xfrm>
            <a:prstGeom prst="rect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13003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0" name="TextBox 459"/>
            <p:cNvSpPr txBox="1"/>
            <p:nvPr/>
          </p:nvSpPr>
          <p:spPr>
            <a:xfrm>
              <a:off x="6358384" y="5092824"/>
              <a:ext cx="554461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003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Beklenen</a:t>
              </a:r>
            </a:p>
          </p:txBody>
        </p:sp>
      </p:grpSp>
      <p:grpSp>
        <p:nvGrpSpPr>
          <p:cNvPr id="481" name="Group 480"/>
          <p:cNvGrpSpPr/>
          <p:nvPr/>
        </p:nvGrpSpPr>
        <p:grpSpPr>
          <a:xfrm>
            <a:off x="3281294" y="4588921"/>
            <a:ext cx="5688632" cy="1872208"/>
            <a:chOff x="6214368" y="7109048"/>
            <a:chExt cx="5688632" cy="1872208"/>
          </a:xfrm>
        </p:grpSpPr>
        <p:grpSp>
          <p:nvGrpSpPr>
            <p:cNvPr id="482" name="Group 481"/>
            <p:cNvGrpSpPr/>
            <p:nvPr/>
          </p:nvGrpSpPr>
          <p:grpSpPr>
            <a:xfrm>
              <a:off x="6862440" y="7696725"/>
              <a:ext cx="288032" cy="683568"/>
              <a:chOff x="2173052" y="4084712"/>
              <a:chExt cx="747869" cy="1619672"/>
            </a:xfrm>
          </p:grpSpPr>
          <p:pic>
            <p:nvPicPr>
              <p:cNvPr id="513" name="Picture 512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14" name="Oval 513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3" name="Group 482"/>
            <p:cNvGrpSpPr/>
            <p:nvPr/>
          </p:nvGrpSpPr>
          <p:grpSpPr>
            <a:xfrm>
              <a:off x="7286487" y="7696725"/>
              <a:ext cx="288032" cy="683568"/>
              <a:chOff x="2173052" y="4084712"/>
              <a:chExt cx="747869" cy="1619672"/>
            </a:xfrm>
          </p:grpSpPr>
          <p:pic>
            <p:nvPicPr>
              <p:cNvPr id="511" name="Picture 510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12" name="Oval 511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4" name="Group 483"/>
            <p:cNvGrpSpPr/>
            <p:nvPr/>
          </p:nvGrpSpPr>
          <p:grpSpPr>
            <a:xfrm>
              <a:off x="7710534" y="7696725"/>
              <a:ext cx="288032" cy="683568"/>
              <a:chOff x="2173052" y="4084712"/>
              <a:chExt cx="747869" cy="1619672"/>
            </a:xfrm>
          </p:grpSpPr>
          <p:pic>
            <p:nvPicPr>
              <p:cNvPr id="509" name="Picture 508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10" name="Oval 509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5" name="Group 484"/>
            <p:cNvGrpSpPr/>
            <p:nvPr/>
          </p:nvGrpSpPr>
          <p:grpSpPr>
            <a:xfrm>
              <a:off x="8134581" y="7696725"/>
              <a:ext cx="288032" cy="683568"/>
              <a:chOff x="2173052" y="4084712"/>
              <a:chExt cx="747869" cy="1619672"/>
            </a:xfrm>
          </p:grpSpPr>
          <p:pic>
            <p:nvPicPr>
              <p:cNvPr id="507" name="Picture 506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08" name="Oval 507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6" name="Group 485"/>
            <p:cNvGrpSpPr/>
            <p:nvPr/>
          </p:nvGrpSpPr>
          <p:grpSpPr>
            <a:xfrm>
              <a:off x="8558628" y="7696725"/>
              <a:ext cx="288032" cy="683568"/>
              <a:chOff x="2173052" y="4084712"/>
              <a:chExt cx="747869" cy="1619672"/>
            </a:xfrm>
          </p:grpSpPr>
          <p:pic>
            <p:nvPicPr>
              <p:cNvPr id="505" name="Picture 504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06" name="Oval 505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7" name="Group 486"/>
            <p:cNvGrpSpPr/>
            <p:nvPr/>
          </p:nvGrpSpPr>
          <p:grpSpPr>
            <a:xfrm>
              <a:off x="8982675" y="7696725"/>
              <a:ext cx="288032" cy="683568"/>
              <a:chOff x="2173052" y="4084712"/>
              <a:chExt cx="747869" cy="1619672"/>
            </a:xfrm>
          </p:grpSpPr>
          <p:pic>
            <p:nvPicPr>
              <p:cNvPr id="503" name="Picture 502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04" name="Oval 503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8" name="Group 487"/>
            <p:cNvGrpSpPr/>
            <p:nvPr/>
          </p:nvGrpSpPr>
          <p:grpSpPr>
            <a:xfrm>
              <a:off x="9406722" y="7696725"/>
              <a:ext cx="288032" cy="683568"/>
              <a:chOff x="2173052" y="4084712"/>
              <a:chExt cx="747869" cy="1619672"/>
            </a:xfrm>
          </p:grpSpPr>
          <p:pic>
            <p:nvPicPr>
              <p:cNvPr id="501" name="Picture 50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02" name="Oval 501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9" name="Group 488"/>
            <p:cNvGrpSpPr/>
            <p:nvPr/>
          </p:nvGrpSpPr>
          <p:grpSpPr>
            <a:xfrm>
              <a:off x="9830769" y="7696725"/>
              <a:ext cx="288032" cy="683568"/>
              <a:chOff x="2173052" y="4084712"/>
              <a:chExt cx="747869" cy="1619672"/>
            </a:xfrm>
          </p:grpSpPr>
          <p:pic>
            <p:nvPicPr>
              <p:cNvPr id="499" name="Picture 49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00" name="Oval 499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90" name="Group 489"/>
            <p:cNvGrpSpPr/>
            <p:nvPr/>
          </p:nvGrpSpPr>
          <p:grpSpPr>
            <a:xfrm>
              <a:off x="10254816" y="7696725"/>
              <a:ext cx="288032" cy="683568"/>
              <a:chOff x="2173052" y="4084712"/>
              <a:chExt cx="747869" cy="1619672"/>
            </a:xfrm>
          </p:grpSpPr>
          <p:pic>
            <p:nvPicPr>
              <p:cNvPr id="497" name="Picture 49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98" name="Oval 497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91" name="Group 490"/>
            <p:cNvGrpSpPr/>
            <p:nvPr/>
          </p:nvGrpSpPr>
          <p:grpSpPr>
            <a:xfrm>
              <a:off x="10678864" y="7696725"/>
              <a:ext cx="288032" cy="683568"/>
              <a:chOff x="2173052" y="4084712"/>
              <a:chExt cx="747869" cy="1619672"/>
            </a:xfrm>
          </p:grpSpPr>
          <p:pic>
            <p:nvPicPr>
              <p:cNvPr id="495" name="Picture 49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96" name="Oval 495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492" name="TextBox 491"/>
            <p:cNvSpPr txBox="1"/>
            <p:nvPr/>
          </p:nvSpPr>
          <p:spPr>
            <a:xfrm>
              <a:off x="7870552" y="8416805"/>
              <a:ext cx="20882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003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494 müşteri</a:t>
              </a:r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6214368" y="7109048"/>
              <a:ext cx="5328592" cy="1872208"/>
            </a:xfrm>
            <a:prstGeom prst="rect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13003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4" name="TextBox 493"/>
            <p:cNvSpPr txBox="1"/>
            <p:nvPr/>
          </p:nvSpPr>
          <p:spPr>
            <a:xfrm>
              <a:off x="6358384" y="7109048"/>
              <a:ext cx="554461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003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Gerçekleşen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7673" y="1187532"/>
            <a:ext cx="8106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Gelecek 3 ay %80 olasılıkla alışveriş ortalamasından az alışveriş yapacak müşteriler</a:t>
            </a:r>
            <a:endParaRPr lang="tr-TR" sz="2400" dirty="0"/>
          </a:p>
        </p:txBody>
      </p:sp>
      <p:grpSp>
        <p:nvGrpSpPr>
          <p:cNvPr id="515" name="Group 514"/>
          <p:cNvGrpSpPr/>
          <p:nvPr/>
        </p:nvGrpSpPr>
        <p:grpSpPr>
          <a:xfrm>
            <a:off x="350390" y="2568449"/>
            <a:ext cx="2570940" cy="3879784"/>
            <a:chOff x="669752" y="2932584"/>
            <a:chExt cx="3960440" cy="5976664"/>
          </a:xfrm>
        </p:grpSpPr>
        <p:grpSp>
          <p:nvGrpSpPr>
            <p:cNvPr id="516" name="Group 515"/>
            <p:cNvGrpSpPr/>
            <p:nvPr/>
          </p:nvGrpSpPr>
          <p:grpSpPr>
            <a:xfrm>
              <a:off x="813768" y="3868688"/>
              <a:ext cx="3600400" cy="4932040"/>
              <a:chOff x="813768" y="2716560"/>
              <a:chExt cx="4819885" cy="6660232"/>
            </a:xfrm>
          </p:grpSpPr>
          <p:grpSp>
            <p:nvGrpSpPr>
              <p:cNvPr id="519" name="Group 518"/>
              <p:cNvGrpSpPr/>
              <p:nvPr/>
            </p:nvGrpSpPr>
            <p:grpSpPr>
              <a:xfrm>
                <a:off x="856100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601" name="Picture 600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602" name="Oval 601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0" name="Group 519"/>
              <p:cNvGrpSpPr/>
              <p:nvPr/>
            </p:nvGrpSpPr>
            <p:grpSpPr>
              <a:xfrm>
                <a:off x="1466786" y="2716560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600" name="Oval 599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1" name="Group 520"/>
              <p:cNvGrpSpPr/>
              <p:nvPr/>
            </p:nvGrpSpPr>
            <p:grpSpPr>
              <a:xfrm>
                <a:off x="2181920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97" name="Picture 596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98" name="Oval 597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2" name="Group 521"/>
              <p:cNvGrpSpPr/>
              <p:nvPr/>
            </p:nvGrpSpPr>
            <p:grpSpPr>
              <a:xfrm>
                <a:off x="2829992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95" name="Picture 59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96" name="Oval 595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3" name="Group 522"/>
              <p:cNvGrpSpPr/>
              <p:nvPr/>
            </p:nvGrpSpPr>
            <p:grpSpPr>
              <a:xfrm>
                <a:off x="4232766" y="4372744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93" name="Picture 59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594" name="Oval 593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4" name="Group 523"/>
              <p:cNvGrpSpPr/>
              <p:nvPr/>
            </p:nvGrpSpPr>
            <p:grpSpPr>
              <a:xfrm>
                <a:off x="4275098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91" name="Picture 590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92" name="Oval 591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5" name="Group 524"/>
              <p:cNvGrpSpPr/>
              <p:nvPr/>
            </p:nvGrpSpPr>
            <p:grpSpPr>
              <a:xfrm>
                <a:off x="4928116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89" name="Picture 588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90" name="Oval 589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6" name="Group 525"/>
              <p:cNvGrpSpPr/>
              <p:nvPr/>
            </p:nvGrpSpPr>
            <p:grpSpPr>
              <a:xfrm>
                <a:off x="856100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87" name="Picture 586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88" name="Oval 587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7" name="Group 526"/>
              <p:cNvGrpSpPr/>
              <p:nvPr/>
            </p:nvGrpSpPr>
            <p:grpSpPr>
              <a:xfrm>
                <a:off x="2181920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85" name="Picture 58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86" name="Oval 585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8" name="Group 527"/>
              <p:cNvGrpSpPr/>
              <p:nvPr/>
            </p:nvGrpSpPr>
            <p:grpSpPr>
              <a:xfrm>
                <a:off x="2829992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83" name="Picture 582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84" name="Oval 583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9" name="Group 528"/>
              <p:cNvGrpSpPr/>
              <p:nvPr/>
            </p:nvGrpSpPr>
            <p:grpSpPr>
              <a:xfrm>
                <a:off x="3550072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81" name="Picture 580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82" name="Oval 581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0" name="Group 529"/>
              <p:cNvGrpSpPr/>
              <p:nvPr/>
            </p:nvGrpSpPr>
            <p:grpSpPr>
              <a:xfrm>
                <a:off x="1509118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79" name="Picture 578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80" name="Oval 579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1" name="Group 530"/>
              <p:cNvGrpSpPr/>
              <p:nvPr/>
            </p:nvGrpSpPr>
            <p:grpSpPr>
              <a:xfrm>
                <a:off x="4885784" y="4372744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77" name="Picture 57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578" name="Oval 577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2" name="Group 531"/>
              <p:cNvGrpSpPr/>
              <p:nvPr/>
            </p:nvGrpSpPr>
            <p:grpSpPr>
              <a:xfrm>
                <a:off x="2829992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75" name="Picture 57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76" name="Oval 575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3" name="Group 532"/>
              <p:cNvGrpSpPr/>
              <p:nvPr/>
            </p:nvGrpSpPr>
            <p:grpSpPr>
              <a:xfrm>
                <a:off x="2829992" y="775712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73" name="Picture 572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74" name="Oval 573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4" name="Group 533"/>
              <p:cNvGrpSpPr/>
              <p:nvPr/>
            </p:nvGrpSpPr>
            <p:grpSpPr>
              <a:xfrm>
                <a:off x="856100" y="775712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71" name="Picture 570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72" name="Oval 571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5" name="Group 534"/>
              <p:cNvGrpSpPr/>
              <p:nvPr/>
            </p:nvGrpSpPr>
            <p:grpSpPr>
              <a:xfrm>
                <a:off x="1509118" y="775712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69" name="Picture 568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70" name="Oval 569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6" name="Group 535"/>
              <p:cNvGrpSpPr/>
              <p:nvPr/>
            </p:nvGrpSpPr>
            <p:grpSpPr>
              <a:xfrm>
                <a:off x="813768" y="6100936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67" name="Picture 56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568" name="Oval 567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7" name="Group 536"/>
              <p:cNvGrpSpPr/>
              <p:nvPr/>
            </p:nvGrpSpPr>
            <p:grpSpPr>
              <a:xfrm>
                <a:off x="3507740" y="7757120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65" name="Picture 56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566" name="Oval 565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8" name="Group 537"/>
              <p:cNvGrpSpPr/>
              <p:nvPr/>
            </p:nvGrpSpPr>
            <p:grpSpPr>
              <a:xfrm>
                <a:off x="3550072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63" name="Picture 562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64" name="Oval 563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9" name="Group 538"/>
              <p:cNvGrpSpPr/>
              <p:nvPr/>
            </p:nvGrpSpPr>
            <p:grpSpPr>
              <a:xfrm>
                <a:off x="4275098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61" name="Picture 560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62" name="Oval 561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0" name="Group 539"/>
              <p:cNvGrpSpPr/>
              <p:nvPr/>
            </p:nvGrpSpPr>
            <p:grpSpPr>
              <a:xfrm>
                <a:off x="4928116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59" name="Picture 558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60" name="Oval 559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1" name="Group 540"/>
              <p:cNvGrpSpPr/>
              <p:nvPr/>
            </p:nvGrpSpPr>
            <p:grpSpPr>
              <a:xfrm>
                <a:off x="2139588" y="7757120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57" name="Picture 55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558" name="Oval 557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2" name="Group 541"/>
              <p:cNvGrpSpPr/>
              <p:nvPr/>
            </p:nvGrpSpPr>
            <p:grpSpPr>
              <a:xfrm>
                <a:off x="4275098" y="7685112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55" name="Picture 55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56" name="Oval 555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3" name="Group 542"/>
              <p:cNvGrpSpPr/>
              <p:nvPr/>
            </p:nvGrpSpPr>
            <p:grpSpPr>
              <a:xfrm>
                <a:off x="4928116" y="7685112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53" name="Picture 552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54" name="Oval 553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4" name="Group 543"/>
              <p:cNvGrpSpPr/>
              <p:nvPr/>
            </p:nvGrpSpPr>
            <p:grpSpPr>
              <a:xfrm>
                <a:off x="3507740" y="2716560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51" name="Picture 55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552" name="Oval 551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5" name="Group 544"/>
              <p:cNvGrpSpPr/>
              <p:nvPr/>
            </p:nvGrpSpPr>
            <p:grpSpPr>
              <a:xfrm>
                <a:off x="2181920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49" name="Picture 548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50" name="Oval 549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6" name="Group 545"/>
              <p:cNvGrpSpPr/>
              <p:nvPr/>
            </p:nvGrpSpPr>
            <p:grpSpPr>
              <a:xfrm>
                <a:off x="1509118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47" name="Picture 546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48" name="Oval 547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18" name="Rectangle 517"/>
            <p:cNvSpPr/>
            <p:nvPr/>
          </p:nvSpPr>
          <p:spPr>
            <a:xfrm>
              <a:off x="669752" y="2932584"/>
              <a:ext cx="3960440" cy="597666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3" name="TextBox 602"/>
          <p:cNvSpPr txBox="1"/>
          <p:nvPr/>
        </p:nvSpPr>
        <p:spPr>
          <a:xfrm>
            <a:off x="371460" y="2653847"/>
            <a:ext cx="2549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03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Century Gothic"/>
              </a:rPr>
              <a:t>627 müşteri</a:t>
            </a:r>
          </a:p>
        </p:txBody>
      </p:sp>
    </p:spTree>
    <p:extLst>
      <p:ext uri="{BB962C8B-B14F-4D97-AF65-F5344CB8AC3E}">
        <p14:creationId xmlns:p14="http://schemas.microsoft.com/office/powerpoint/2010/main" val="36738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32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 smtClean="0">
                <a:solidFill>
                  <a:schemeClr val="tx1"/>
                </a:solidFill>
              </a:rPr>
              <a:t>8. SONUÇLAR</a:t>
            </a:r>
            <a:endParaRPr lang="tr-TR" b="0" dirty="0">
              <a:solidFill>
                <a:schemeClr val="tx1"/>
              </a:solidFill>
            </a:endParaRPr>
          </a:p>
        </p:txBody>
      </p:sp>
      <p:grpSp>
        <p:nvGrpSpPr>
          <p:cNvPr id="447" name="Group 446"/>
          <p:cNvGrpSpPr/>
          <p:nvPr/>
        </p:nvGrpSpPr>
        <p:grpSpPr>
          <a:xfrm>
            <a:off x="3281294" y="2572697"/>
            <a:ext cx="5688632" cy="1872208"/>
            <a:chOff x="6214368" y="5092824"/>
            <a:chExt cx="5688632" cy="1872208"/>
          </a:xfrm>
        </p:grpSpPr>
        <p:grpSp>
          <p:nvGrpSpPr>
            <p:cNvPr id="448" name="Group 447"/>
            <p:cNvGrpSpPr/>
            <p:nvPr/>
          </p:nvGrpSpPr>
          <p:grpSpPr>
            <a:xfrm>
              <a:off x="6862440" y="5680501"/>
              <a:ext cx="288032" cy="683568"/>
              <a:chOff x="2173052" y="4084712"/>
              <a:chExt cx="747869" cy="1619672"/>
            </a:xfrm>
          </p:grpSpPr>
          <p:pic>
            <p:nvPicPr>
              <p:cNvPr id="479" name="Picture 478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80" name="Oval 479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49" name="Group 448"/>
            <p:cNvGrpSpPr/>
            <p:nvPr/>
          </p:nvGrpSpPr>
          <p:grpSpPr>
            <a:xfrm>
              <a:off x="7286487" y="5680501"/>
              <a:ext cx="288032" cy="683568"/>
              <a:chOff x="2173052" y="4084712"/>
              <a:chExt cx="747869" cy="1619672"/>
            </a:xfrm>
          </p:grpSpPr>
          <p:pic>
            <p:nvPicPr>
              <p:cNvPr id="477" name="Picture 476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78" name="Oval 477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0" name="Group 449"/>
            <p:cNvGrpSpPr/>
            <p:nvPr/>
          </p:nvGrpSpPr>
          <p:grpSpPr>
            <a:xfrm>
              <a:off x="7710534" y="5680501"/>
              <a:ext cx="288032" cy="683568"/>
              <a:chOff x="2173052" y="4084712"/>
              <a:chExt cx="747869" cy="1619672"/>
            </a:xfrm>
          </p:grpSpPr>
          <p:pic>
            <p:nvPicPr>
              <p:cNvPr id="475" name="Picture 474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76" name="Oval 475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8134581" y="5680501"/>
              <a:ext cx="288032" cy="683568"/>
              <a:chOff x="2173052" y="4084712"/>
              <a:chExt cx="747869" cy="1619672"/>
            </a:xfrm>
          </p:grpSpPr>
          <p:pic>
            <p:nvPicPr>
              <p:cNvPr id="473" name="Picture 472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74" name="Oval 473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2" name="Group 451"/>
            <p:cNvGrpSpPr/>
            <p:nvPr/>
          </p:nvGrpSpPr>
          <p:grpSpPr>
            <a:xfrm>
              <a:off x="8558628" y="5680501"/>
              <a:ext cx="288032" cy="683568"/>
              <a:chOff x="2173052" y="4084712"/>
              <a:chExt cx="747869" cy="1619672"/>
            </a:xfrm>
          </p:grpSpPr>
          <p:pic>
            <p:nvPicPr>
              <p:cNvPr id="471" name="Picture 470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72" name="Oval 471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3" name="Group 452"/>
            <p:cNvGrpSpPr/>
            <p:nvPr/>
          </p:nvGrpSpPr>
          <p:grpSpPr>
            <a:xfrm>
              <a:off x="8982675" y="5680501"/>
              <a:ext cx="288032" cy="683568"/>
              <a:chOff x="2173052" y="4084712"/>
              <a:chExt cx="747869" cy="1619672"/>
            </a:xfrm>
          </p:grpSpPr>
          <p:pic>
            <p:nvPicPr>
              <p:cNvPr id="469" name="Picture 468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70" name="Oval 469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4" name="Group 453"/>
            <p:cNvGrpSpPr/>
            <p:nvPr/>
          </p:nvGrpSpPr>
          <p:grpSpPr>
            <a:xfrm>
              <a:off x="9406722" y="5680501"/>
              <a:ext cx="288032" cy="683568"/>
              <a:chOff x="2173052" y="4084712"/>
              <a:chExt cx="747869" cy="1619672"/>
            </a:xfrm>
          </p:grpSpPr>
          <p:pic>
            <p:nvPicPr>
              <p:cNvPr id="467" name="Picture 466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68" name="Oval 467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5" name="Group 454"/>
            <p:cNvGrpSpPr/>
            <p:nvPr/>
          </p:nvGrpSpPr>
          <p:grpSpPr>
            <a:xfrm>
              <a:off x="9830769" y="5680501"/>
              <a:ext cx="288032" cy="683568"/>
              <a:chOff x="2173052" y="4084712"/>
              <a:chExt cx="747869" cy="1619672"/>
            </a:xfrm>
          </p:grpSpPr>
          <p:pic>
            <p:nvPicPr>
              <p:cNvPr id="465" name="Picture 46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66" name="Oval 465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10254816" y="5680501"/>
              <a:ext cx="288032" cy="683568"/>
              <a:chOff x="2173052" y="4084712"/>
              <a:chExt cx="747869" cy="1619672"/>
            </a:xfrm>
          </p:grpSpPr>
          <p:pic>
            <p:nvPicPr>
              <p:cNvPr id="463" name="Picture 46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64" name="Oval 463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7" name="Group 456"/>
            <p:cNvGrpSpPr/>
            <p:nvPr/>
          </p:nvGrpSpPr>
          <p:grpSpPr>
            <a:xfrm>
              <a:off x="10678864" y="5680501"/>
              <a:ext cx="288032" cy="683568"/>
              <a:chOff x="2173052" y="4084712"/>
              <a:chExt cx="747869" cy="1619672"/>
            </a:xfrm>
          </p:grpSpPr>
          <p:pic>
            <p:nvPicPr>
              <p:cNvPr id="461" name="Picture 46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62" name="Oval 461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458" name="TextBox 457"/>
            <p:cNvSpPr txBox="1"/>
            <p:nvPr/>
          </p:nvSpPr>
          <p:spPr>
            <a:xfrm>
              <a:off x="7870552" y="6400581"/>
              <a:ext cx="20882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003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538 müşteri</a:t>
              </a: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214368" y="5092824"/>
              <a:ext cx="5328592" cy="1872208"/>
            </a:xfrm>
            <a:prstGeom prst="rect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13003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0" name="TextBox 459"/>
            <p:cNvSpPr txBox="1"/>
            <p:nvPr/>
          </p:nvSpPr>
          <p:spPr>
            <a:xfrm>
              <a:off x="6358384" y="5092824"/>
              <a:ext cx="554461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003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Beklenen</a:t>
              </a:r>
            </a:p>
          </p:txBody>
        </p:sp>
      </p:grpSp>
      <p:grpSp>
        <p:nvGrpSpPr>
          <p:cNvPr id="481" name="Group 480"/>
          <p:cNvGrpSpPr/>
          <p:nvPr/>
        </p:nvGrpSpPr>
        <p:grpSpPr>
          <a:xfrm>
            <a:off x="3281294" y="4588921"/>
            <a:ext cx="5688632" cy="1872208"/>
            <a:chOff x="6214368" y="7109048"/>
            <a:chExt cx="5688632" cy="1872208"/>
          </a:xfrm>
        </p:grpSpPr>
        <p:grpSp>
          <p:nvGrpSpPr>
            <p:cNvPr id="482" name="Group 481"/>
            <p:cNvGrpSpPr/>
            <p:nvPr/>
          </p:nvGrpSpPr>
          <p:grpSpPr>
            <a:xfrm>
              <a:off x="6862440" y="7696725"/>
              <a:ext cx="288032" cy="683568"/>
              <a:chOff x="2173052" y="4084712"/>
              <a:chExt cx="747869" cy="1619672"/>
            </a:xfrm>
          </p:grpSpPr>
          <p:pic>
            <p:nvPicPr>
              <p:cNvPr id="513" name="Picture 512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14" name="Oval 513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3" name="Group 482"/>
            <p:cNvGrpSpPr/>
            <p:nvPr/>
          </p:nvGrpSpPr>
          <p:grpSpPr>
            <a:xfrm>
              <a:off x="7286487" y="7696725"/>
              <a:ext cx="288032" cy="683568"/>
              <a:chOff x="2173052" y="4084712"/>
              <a:chExt cx="747869" cy="1619672"/>
            </a:xfrm>
          </p:grpSpPr>
          <p:pic>
            <p:nvPicPr>
              <p:cNvPr id="511" name="Picture 510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12" name="Oval 511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4" name="Group 483"/>
            <p:cNvGrpSpPr/>
            <p:nvPr/>
          </p:nvGrpSpPr>
          <p:grpSpPr>
            <a:xfrm>
              <a:off x="7710534" y="7696725"/>
              <a:ext cx="288032" cy="683568"/>
              <a:chOff x="2173052" y="4084712"/>
              <a:chExt cx="747869" cy="1619672"/>
            </a:xfrm>
          </p:grpSpPr>
          <p:pic>
            <p:nvPicPr>
              <p:cNvPr id="509" name="Picture 508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10" name="Oval 509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5" name="Group 484"/>
            <p:cNvGrpSpPr/>
            <p:nvPr/>
          </p:nvGrpSpPr>
          <p:grpSpPr>
            <a:xfrm>
              <a:off x="8134581" y="7696725"/>
              <a:ext cx="288032" cy="683568"/>
              <a:chOff x="2173052" y="4084712"/>
              <a:chExt cx="747869" cy="1619672"/>
            </a:xfrm>
          </p:grpSpPr>
          <p:pic>
            <p:nvPicPr>
              <p:cNvPr id="507" name="Picture 506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08" name="Oval 507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6" name="Group 485"/>
            <p:cNvGrpSpPr/>
            <p:nvPr/>
          </p:nvGrpSpPr>
          <p:grpSpPr>
            <a:xfrm>
              <a:off x="8558628" y="7696725"/>
              <a:ext cx="288032" cy="683568"/>
              <a:chOff x="2173052" y="4084712"/>
              <a:chExt cx="747869" cy="1619672"/>
            </a:xfrm>
          </p:grpSpPr>
          <p:pic>
            <p:nvPicPr>
              <p:cNvPr id="505" name="Picture 504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06" name="Oval 505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7" name="Group 486"/>
            <p:cNvGrpSpPr/>
            <p:nvPr/>
          </p:nvGrpSpPr>
          <p:grpSpPr>
            <a:xfrm>
              <a:off x="8982675" y="7696725"/>
              <a:ext cx="288032" cy="683568"/>
              <a:chOff x="2173052" y="4084712"/>
              <a:chExt cx="747869" cy="1619672"/>
            </a:xfrm>
          </p:grpSpPr>
          <p:pic>
            <p:nvPicPr>
              <p:cNvPr id="503" name="Picture 502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04" name="Oval 503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8" name="Group 487"/>
            <p:cNvGrpSpPr/>
            <p:nvPr/>
          </p:nvGrpSpPr>
          <p:grpSpPr>
            <a:xfrm>
              <a:off x="9406722" y="7696725"/>
              <a:ext cx="288032" cy="683568"/>
              <a:chOff x="2173052" y="4084712"/>
              <a:chExt cx="747869" cy="1619672"/>
            </a:xfrm>
          </p:grpSpPr>
          <p:pic>
            <p:nvPicPr>
              <p:cNvPr id="501" name="Picture 50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02" name="Oval 501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9" name="Group 488"/>
            <p:cNvGrpSpPr/>
            <p:nvPr/>
          </p:nvGrpSpPr>
          <p:grpSpPr>
            <a:xfrm>
              <a:off x="9830769" y="7696725"/>
              <a:ext cx="288032" cy="683568"/>
              <a:chOff x="2173052" y="4084712"/>
              <a:chExt cx="747869" cy="1619672"/>
            </a:xfrm>
          </p:grpSpPr>
          <p:pic>
            <p:nvPicPr>
              <p:cNvPr id="499" name="Picture 49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00" name="Oval 499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90" name="Group 489"/>
            <p:cNvGrpSpPr/>
            <p:nvPr/>
          </p:nvGrpSpPr>
          <p:grpSpPr>
            <a:xfrm>
              <a:off x="10254816" y="7696725"/>
              <a:ext cx="288032" cy="683568"/>
              <a:chOff x="2173052" y="4084712"/>
              <a:chExt cx="747869" cy="1619672"/>
            </a:xfrm>
          </p:grpSpPr>
          <p:pic>
            <p:nvPicPr>
              <p:cNvPr id="497" name="Picture 49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98" name="Oval 497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91" name="Group 490"/>
            <p:cNvGrpSpPr/>
            <p:nvPr/>
          </p:nvGrpSpPr>
          <p:grpSpPr>
            <a:xfrm>
              <a:off x="10678864" y="7696725"/>
              <a:ext cx="288032" cy="683568"/>
              <a:chOff x="2173052" y="4084712"/>
              <a:chExt cx="747869" cy="1619672"/>
            </a:xfrm>
          </p:grpSpPr>
          <p:pic>
            <p:nvPicPr>
              <p:cNvPr id="495" name="Picture 49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96" name="Oval 495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492" name="TextBox 491"/>
            <p:cNvSpPr txBox="1"/>
            <p:nvPr/>
          </p:nvSpPr>
          <p:spPr>
            <a:xfrm>
              <a:off x="7870552" y="8416805"/>
              <a:ext cx="20882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003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509 müşteri</a:t>
              </a:r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6214368" y="7109048"/>
              <a:ext cx="5328592" cy="1872208"/>
            </a:xfrm>
            <a:prstGeom prst="rect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13003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4" name="TextBox 493"/>
            <p:cNvSpPr txBox="1"/>
            <p:nvPr/>
          </p:nvSpPr>
          <p:spPr>
            <a:xfrm>
              <a:off x="6358384" y="7109048"/>
              <a:ext cx="554461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003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Gerçekleşen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7673" y="1187532"/>
            <a:ext cx="8106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Gelecek 3 ay %70 olasılıkla alışveriş </a:t>
            </a:r>
          </a:p>
          <a:p>
            <a:r>
              <a:rPr lang="tr-TR" sz="2400" dirty="0" smtClean="0"/>
              <a:t>yapmayacak müşteriler</a:t>
            </a:r>
            <a:endParaRPr lang="tr-TR" sz="2400" dirty="0"/>
          </a:p>
        </p:txBody>
      </p:sp>
      <p:grpSp>
        <p:nvGrpSpPr>
          <p:cNvPr id="515" name="Group 514"/>
          <p:cNvGrpSpPr/>
          <p:nvPr/>
        </p:nvGrpSpPr>
        <p:grpSpPr>
          <a:xfrm>
            <a:off x="350390" y="2568449"/>
            <a:ext cx="2570940" cy="3879784"/>
            <a:chOff x="669752" y="2932584"/>
            <a:chExt cx="3960440" cy="5976664"/>
          </a:xfrm>
        </p:grpSpPr>
        <p:grpSp>
          <p:nvGrpSpPr>
            <p:cNvPr id="516" name="Group 515"/>
            <p:cNvGrpSpPr/>
            <p:nvPr/>
          </p:nvGrpSpPr>
          <p:grpSpPr>
            <a:xfrm>
              <a:off x="813768" y="3868688"/>
              <a:ext cx="3600400" cy="4932040"/>
              <a:chOff x="813768" y="2716560"/>
              <a:chExt cx="4819885" cy="6660232"/>
            </a:xfrm>
          </p:grpSpPr>
          <p:grpSp>
            <p:nvGrpSpPr>
              <p:cNvPr id="519" name="Group 518"/>
              <p:cNvGrpSpPr/>
              <p:nvPr/>
            </p:nvGrpSpPr>
            <p:grpSpPr>
              <a:xfrm>
                <a:off x="856100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601" name="Picture 600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602" name="Oval 601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0" name="Group 519"/>
              <p:cNvGrpSpPr/>
              <p:nvPr/>
            </p:nvGrpSpPr>
            <p:grpSpPr>
              <a:xfrm>
                <a:off x="1466786" y="2716560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600" name="Oval 599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1" name="Group 520"/>
              <p:cNvGrpSpPr/>
              <p:nvPr/>
            </p:nvGrpSpPr>
            <p:grpSpPr>
              <a:xfrm>
                <a:off x="2181920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97" name="Picture 596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98" name="Oval 597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2" name="Group 521"/>
              <p:cNvGrpSpPr/>
              <p:nvPr/>
            </p:nvGrpSpPr>
            <p:grpSpPr>
              <a:xfrm>
                <a:off x="2829992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95" name="Picture 59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96" name="Oval 595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3" name="Group 522"/>
              <p:cNvGrpSpPr/>
              <p:nvPr/>
            </p:nvGrpSpPr>
            <p:grpSpPr>
              <a:xfrm>
                <a:off x="4232766" y="4372744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93" name="Picture 59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594" name="Oval 593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4" name="Group 523"/>
              <p:cNvGrpSpPr/>
              <p:nvPr/>
            </p:nvGrpSpPr>
            <p:grpSpPr>
              <a:xfrm>
                <a:off x="4275098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91" name="Picture 590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92" name="Oval 591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5" name="Group 524"/>
              <p:cNvGrpSpPr/>
              <p:nvPr/>
            </p:nvGrpSpPr>
            <p:grpSpPr>
              <a:xfrm>
                <a:off x="4928116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89" name="Picture 588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90" name="Oval 589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6" name="Group 525"/>
              <p:cNvGrpSpPr/>
              <p:nvPr/>
            </p:nvGrpSpPr>
            <p:grpSpPr>
              <a:xfrm>
                <a:off x="856100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87" name="Picture 586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88" name="Oval 587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7" name="Group 526"/>
              <p:cNvGrpSpPr/>
              <p:nvPr/>
            </p:nvGrpSpPr>
            <p:grpSpPr>
              <a:xfrm>
                <a:off x="2181920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85" name="Picture 58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86" name="Oval 585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8" name="Group 527"/>
              <p:cNvGrpSpPr/>
              <p:nvPr/>
            </p:nvGrpSpPr>
            <p:grpSpPr>
              <a:xfrm>
                <a:off x="2829992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83" name="Picture 582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84" name="Oval 583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9" name="Group 528"/>
              <p:cNvGrpSpPr/>
              <p:nvPr/>
            </p:nvGrpSpPr>
            <p:grpSpPr>
              <a:xfrm>
                <a:off x="3550072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81" name="Picture 580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82" name="Oval 581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0" name="Group 529"/>
              <p:cNvGrpSpPr/>
              <p:nvPr/>
            </p:nvGrpSpPr>
            <p:grpSpPr>
              <a:xfrm>
                <a:off x="1509118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79" name="Picture 578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80" name="Oval 579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1" name="Group 530"/>
              <p:cNvGrpSpPr/>
              <p:nvPr/>
            </p:nvGrpSpPr>
            <p:grpSpPr>
              <a:xfrm>
                <a:off x="4885784" y="4372744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77" name="Picture 57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578" name="Oval 577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2" name="Group 531"/>
              <p:cNvGrpSpPr/>
              <p:nvPr/>
            </p:nvGrpSpPr>
            <p:grpSpPr>
              <a:xfrm>
                <a:off x="2829992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75" name="Picture 57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76" name="Oval 575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3" name="Group 532"/>
              <p:cNvGrpSpPr/>
              <p:nvPr/>
            </p:nvGrpSpPr>
            <p:grpSpPr>
              <a:xfrm>
                <a:off x="2829992" y="775712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73" name="Picture 572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74" name="Oval 573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4" name="Group 533"/>
              <p:cNvGrpSpPr/>
              <p:nvPr/>
            </p:nvGrpSpPr>
            <p:grpSpPr>
              <a:xfrm>
                <a:off x="856100" y="775712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71" name="Picture 570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72" name="Oval 571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5" name="Group 534"/>
              <p:cNvGrpSpPr/>
              <p:nvPr/>
            </p:nvGrpSpPr>
            <p:grpSpPr>
              <a:xfrm>
                <a:off x="1509118" y="775712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69" name="Picture 568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70" name="Oval 569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6" name="Group 535"/>
              <p:cNvGrpSpPr/>
              <p:nvPr/>
            </p:nvGrpSpPr>
            <p:grpSpPr>
              <a:xfrm>
                <a:off x="813768" y="6100936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67" name="Picture 56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568" name="Oval 567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7" name="Group 536"/>
              <p:cNvGrpSpPr/>
              <p:nvPr/>
            </p:nvGrpSpPr>
            <p:grpSpPr>
              <a:xfrm>
                <a:off x="3507740" y="7757120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65" name="Picture 56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566" name="Oval 565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8" name="Group 537"/>
              <p:cNvGrpSpPr/>
              <p:nvPr/>
            </p:nvGrpSpPr>
            <p:grpSpPr>
              <a:xfrm>
                <a:off x="3550072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63" name="Picture 562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64" name="Oval 563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9" name="Group 538"/>
              <p:cNvGrpSpPr/>
              <p:nvPr/>
            </p:nvGrpSpPr>
            <p:grpSpPr>
              <a:xfrm>
                <a:off x="4275098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61" name="Picture 560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62" name="Oval 561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0" name="Group 539"/>
              <p:cNvGrpSpPr/>
              <p:nvPr/>
            </p:nvGrpSpPr>
            <p:grpSpPr>
              <a:xfrm>
                <a:off x="4928116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59" name="Picture 558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60" name="Oval 559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1" name="Group 540"/>
              <p:cNvGrpSpPr/>
              <p:nvPr/>
            </p:nvGrpSpPr>
            <p:grpSpPr>
              <a:xfrm>
                <a:off x="2139588" y="7757120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57" name="Picture 55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558" name="Oval 557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2" name="Group 541"/>
              <p:cNvGrpSpPr/>
              <p:nvPr/>
            </p:nvGrpSpPr>
            <p:grpSpPr>
              <a:xfrm>
                <a:off x="4275098" y="7685112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55" name="Picture 55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56" name="Oval 555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3" name="Group 542"/>
              <p:cNvGrpSpPr/>
              <p:nvPr/>
            </p:nvGrpSpPr>
            <p:grpSpPr>
              <a:xfrm>
                <a:off x="4928116" y="7685112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53" name="Picture 552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54" name="Oval 553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4" name="Group 543"/>
              <p:cNvGrpSpPr/>
              <p:nvPr/>
            </p:nvGrpSpPr>
            <p:grpSpPr>
              <a:xfrm>
                <a:off x="3507740" y="2716560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51" name="Picture 55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552" name="Oval 551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5" name="Group 544"/>
              <p:cNvGrpSpPr/>
              <p:nvPr/>
            </p:nvGrpSpPr>
            <p:grpSpPr>
              <a:xfrm>
                <a:off x="2181920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49" name="Picture 548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50" name="Oval 549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6" name="Group 545"/>
              <p:cNvGrpSpPr/>
              <p:nvPr/>
            </p:nvGrpSpPr>
            <p:grpSpPr>
              <a:xfrm>
                <a:off x="1509118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47" name="Picture 546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48" name="Oval 547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18" name="Rectangle 517"/>
            <p:cNvSpPr/>
            <p:nvPr/>
          </p:nvSpPr>
          <p:spPr>
            <a:xfrm>
              <a:off x="669752" y="2932584"/>
              <a:ext cx="3960440" cy="597666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3" name="TextBox 602"/>
          <p:cNvSpPr txBox="1"/>
          <p:nvPr/>
        </p:nvSpPr>
        <p:spPr>
          <a:xfrm>
            <a:off x="371460" y="2653847"/>
            <a:ext cx="2549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03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Century Gothic"/>
              </a:rPr>
              <a:t>769 müşteri</a:t>
            </a:r>
          </a:p>
        </p:txBody>
      </p:sp>
    </p:spTree>
    <p:extLst>
      <p:ext uri="{BB962C8B-B14F-4D97-AF65-F5344CB8AC3E}">
        <p14:creationId xmlns:p14="http://schemas.microsoft.com/office/powerpoint/2010/main" val="48132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33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>
                <a:solidFill>
                  <a:schemeClr val="tx1"/>
                </a:solidFill>
              </a:rPr>
              <a:t>8</a:t>
            </a:r>
            <a:r>
              <a:rPr lang="tr-TR" b="0" dirty="0" smtClean="0">
                <a:solidFill>
                  <a:schemeClr val="tx1"/>
                </a:solidFill>
              </a:rPr>
              <a:t>. SONUÇLAR</a:t>
            </a:r>
            <a:endParaRPr lang="tr-TR" b="0" dirty="0">
              <a:solidFill>
                <a:schemeClr val="tx1"/>
              </a:solidFill>
            </a:endParaRPr>
          </a:p>
        </p:txBody>
      </p:sp>
      <p:grpSp>
        <p:nvGrpSpPr>
          <p:cNvPr id="447" name="Group 446"/>
          <p:cNvGrpSpPr/>
          <p:nvPr/>
        </p:nvGrpSpPr>
        <p:grpSpPr>
          <a:xfrm>
            <a:off x="3281294" y="2572697"/>
            <a:ext cx="5688632" cy="1872208"/>
            <a:chOff x="6214368" y="5092824"/>
            <a:chExt cx="5688632" cy="1872208"/>
          </a:xfrm>
        </p:grpSpPr>
        <p:grpSp>
          <p:nvGrpSpPr>
            <p:cNvPr id="448" name="Group 447"/>
            <p:cNvGrpSpPr/>
            <p:nvPr/>
          </p:nvGrpSpPr>
          <p:grpSpPr>
            <a:xfrm>
              <a:off x="6862440" y="5680501"/>
              <a:ext cx="288032" cy="683568"/>
              <a:chOff x="2173052" y="4084712"/>
              <a:chExt cx="747869" cy="1619672"/>
            </a:xfrm>
          </p:grpSpPr>
          <p:pic>
            <p:nvPicPr>
              <p:cNvPr id="479" name="Picture 478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80" name="Oval 479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49" name="Group 448"/>
            <p:cNvGrpSpPr/>
            <p:nvPr/>
          </p:nvGrpSpPr>
          <p:grpSpPr>
            <a:xfrm>
              <a:off x="7286487" y="5680501"/>
              <a:ext cx="288032" cy="683568"/>
              <a:chOff x="2173052" y="4084712"/>
              <a:chExt cx="747869" cy="1619672"/>
            </a:xfrm>
          </p:grpSpPr>
          <p:pic>
            <p:nvPicPr>
              <p:cNvPr id="477" name="Picture 476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78" name="Oval 477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0" name="Group 449"/>
            <p:cNvGrpSpPr/>
            <p:nvPr/>
          </p:nvGrpSpPr>
          <p:grpSpPr>
            <a:xfrm>
              <a:off x="7710534" y="5680501"/>
              <a:ext cx="288032" cy="683568"/>
              <a:chOff x="2173052" y="4084712"/>
              <a:chExt cx="747869" cy="1619672"/>
            </a:xfrm>
          </p:grpSpPr>
          <p:pic>
            <p:nvPicPr>
              <p:cNvPr id="475" name="Picture 474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76" name="Oval 475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8134581" y="5680501"/>
              <a:ext cx="288032" cy="683568"/>
              <a:chOff x="2173052" y="4084712"/>
              <a:chExt cx="747869" cy="1619672"/>
            </a:xfrm>
          </p:grpSpPr>
          <p:pic>
            <p:nvPicPr>
              <p:cNvPr id="473" name="Picture 472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74" name="Oval 473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2" name="Group 451"/>
            <p:cNvGrpSpPr/>
            <p:nvPr/>
          </p:nvGrpSpPr>
          <p:grpSpPr>
            <a:xfrm>
              <a:off x="8558628" y="5680501"/>
              <a:ext cx="288032" cy="683568"/>
              <a:chOff x="2173052" y="4084712"/>
              <a:chExt cx="747869" cy="1619672"/>
            </a:xfrm>
          </p:grpSpPr>
          <p:pic>
            <p:nvPicPr>
              <p:cNvPr id="471" name="Picture 470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72" name="Oval 471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3" name="Group 452"/>
            <p:cNvGrpSpPr/>
            <p:nvPr/>
          </p:nvGrpSpPr>
          <p:grpSpPr>
            <a:xfrm>
              <a:off x="8982675" y="5680501"/>
              <a:ext cx="288032" cy="683568"/>
              <a:chOff x="2173052" y="4084712"/>
              <a:chExt cx="747869" cy="1619672"/>
            </a:xfrm>
          </p:grpSpPr>
          <p:pic>
            <p:nvPicPr>
              <p:cNvPr id="469" name="Picture 468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70" name="Oval 469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4" name="Group 453"/>
            <p:cNvGrpSpPr/>
            <p:nvPr/>
          </p:nvGrpSpPr>
          <p:grpSpPr>
            <a:xfrm>
              <a:off x="9406722" y="5680501"/>
              <a:ext cx="288032" cy="683568"/>
              <a:chOff x="2173052" y="4084712"/>
              <a:chExt cx="747869" cy="1619672"/>
            </a:xfrm>
          </p:grpSpPr>
          <p:pic>
            <p:nvPicPr>
              <p:cNvPr id="467" name="Picture 466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68" name="Oval 467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5" name="Group 454"/>
            <p:cNvGrpSpPr/>
            <p:nvPr/>
          </p:nvGrpSpPr>
          <p:grpSpPr>
            <a:xfrm>
              <a:off x="9830769" y="5680501"/>
              <a:ext cx="288032" cy="683568"/>
              <a:chOff x="2173052" y="4084712"/>
              <a:chExt cx="747869" cy="1619672"/>
            </a:xfrm>
          </p:grpSpPr>
          <p:pic>
            <p:nvPicPr>
              <p:cNvPr id="465" name="Picture 46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66" name="Oval 465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10254816" y="5680501"/>
              <a:ext cx="288032" cy="683568"/>
              <a:chOff x="2173052" y="4084712"/>
              <a:chExt cx="747869" cy="1619672"/>
            </a:xfrm>
          </p:grpSpPr>
          <p:pic>
            <p:nvPicPr>
              <p:cNvPr id="463" name="Picture 46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64" name="Oval 463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7" name="Group 456"/>
            <p:cNvGrpSpPr/>
            <p:nvPr/>
          </p:nvGrpSpPr>
          <p:grpSpPr>
            <a:xfrm>
              <a:off x="10678864" y="5680501"/>
              <a:ext cx="288032" cy="683568"/>
              <a:chOff x="2173052" y="4084712"/>
              <a:chExt cx="747869" cy="1619672"/>
            </a:xfrm>
          </p:grpSpPr>
          <p:pic>
            <p:nvPicPr>
              <p:cNvPr id="461" name="Picture 46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62" name="Oval 461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458" name="TextBox 457"/>
            <p:cNvSpPr txBox="1"/>
            <p:nvPr/>
          </p:nvSpPr>
          <p:spPr>
            <a:xfrm>
              <a:off x="7769415" y="6400581"/>
              <a:ext cx="228663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003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2153 müşteri</a:t>
              </a: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214368" y="5092824"/>
              <a:ext cx="5328592" cy="1872208"/>
            </a:xfrm>
            <a:prstGeom prst="rect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13003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0" name="TextBox 459"/>
            <p:cNvSpPr txBox="1"/>
            <p:nvPr/>
          </p:nvSpPr>
          <p:spPr>
            <a:xfrm>
              <a:off x="6358384" y="5092824"/>
              <a:ext cx="554461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003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Beklenen</a:t>
              </a:r>
            </a:p>
          </p:txBody>
        </p:sp>
      </p:grpSp>
      <p:grpSp>
        <p:nvGrpSpPr>
          <p:cNvPr id="481" name="Group 480"/>
          <p:cNvGrpSpPr/>
          <p:nvPr/>
        </p:nvGrpSpPr>
        <p:grpSpPr>
          <a:xfrm>
            <a:off x="3281294" y="4588921"/>
            <a:ext cx="5688632" cy="1872208"/>
            <a:chOff x="6214368" y="7109048"/>
            <a:chExt cx="5688632" cy="1872208"/>
          </a:xfrm>
        </p:grpSpPr>
        <p:grpSp>
          <p:nvGrpSpPr>
            <p:cNvPr id="482" name="Group 481"/>
            <p:cNvGrpSpPr/>
            <p:nvPr/>
          </p:nvGrpSpPr>
          <p:grpSpPr>
            <a:xfrm>
              <a:off x="6862440" y="7696725"/>
              <a:ext cx="288032" cy="683568"/>
              <a:chOff x="2173052" y="4084712"/>
              <a:chExt cx="747869" cy="1619672"/>
            </a:xfrm>
          </p:grpSpPr>
          <p:pic>
            <p:nvPicPr>
              <p:cNvPr id="513" name="Picture 512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14" name="Oval 513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3" name="Group 482"/>
            <p:cNvGrpSpPr/>
            <p:nvPr/>
          </p:nvGrpSpPr>
          <p:grpSpPr>
            <a:xfrm>
              <a:off x="7286487" y="7696725"/>
              <a:ext cx="288032" cy="683568"/>
              <a:chOff x="2173052" y="4084712"/>
              <a:chExt cx="747869" cy="1619672"/>
            </a:xfrm>
          </p:grpSpPr>
          <p:pic>
            <p:nvPicPr>
              <p:cNvPr id="511" name="Picture 510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12" name="Oval 511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4" name="Group 483"/>
            <p:cNvGrpSpPr/>
            <p:nvPr/>
          </p:nvGrpSpPr>
          <p:grpSpPr>
            <a:xfrm>
              <a:off x="7710534" y="7696725"/>
              <a:ext cx="288032" cy="683568"/>
              <a:chOff x="2173052" y="4084712"/>
              <a:chExt cx="747869" cy="1619672"/>
            </a:xfrm>
          </p:grpSpPr>
          <p:pic>
            <p:nvPicPr>
              <p:cNvPr id="509" name="Picture 508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10" name="Oval 509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5" name="Group 484"/>
            <p:cNvGrpSpPr/>
            <p:nvPr/>
          </p:nvGrpSpPr>
          <p:grpSpPr>
            <a:xfrm>
              <a:off x="8134581" y="7696725"/>
              <a:ext cx="288032" cy="683568"/>
              <a:chOff x="2173052" y="4084712"/>
              <a:chExt cx="747869" cy="1619672"/>
            </a:xfrm>
          </p:grpSpPr>
          <p:pic>
            <p:nvPicPr>
              <p:cNvPr id="507" name="Picture 506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08" name="Oval 507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6" name="Group 485"/>
            <p:cNvGrpSpPr/>
            <p:nvPr/>
          </p:nvGrpSpPr>
          <p:grpSpPr>
            <a:xfrm>
              <a:off x="8558628" y="7696725"/>
              <a:ext cx="288032" cy="683568"/>
              <a:chOff x="2173052" y="4084712"/>
              <a:chExt cx="747869" cy="1619672"/>
            </a:xfrm>
          </p:grpSpPr>
          <p:pic>
            <p:nvPicPr>
              <p:cNvPr id="505" name="Picture 504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06" name="Oval 505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7" name="Group 486"/>
            <p:cNvGrpSpPr/>
            <p:nvPr/>
          </p:nvGrpSpPr>
          <p:grpSpPr>
            <a:xfrm>
              <a:off x="8982675" y="7696725"/>
              <a:ext cx="288032" cy="683568"/>
              <a:chOff x="2173052" y="4084712"/>
              <a:chExt cx="747869" cy="1619672"/>
            </a:xfrm>
          </p:grpSpPr>
          <p:pic>
            <p:nvPicPr>
              <p:cNvPr id="503" name="Picture 502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04" name="Oval 503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8" name="Group 487"/>
            <p:cNvGrpSpPr/>
            <p:nvPr/>
          </p:nvGrpSpPr>
          <p:grpSpPr>
            <a:xfrm>
              <a:off x="9406722" y="7696725"/>
              <a:ext cx="288032" cy="683568"/>
              <a:chOff x="2173052" y="4084712"/>
              <a:chExt cx="747869" cy="1619672"/>
            </a:xfrm>
          </p:grpSpPr>
          <p:pic>
            <p:nvPicPr>
              <p:cNvPr id="501" name="Picture 50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02" name="Oval 501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89" name="Group 488"/>
            <p:cNvGrpSpPr/>
            <p:nvPr/>
          </p:nvGrpSpPr>
          <p:grpSpPr>
            <a:xfrm>
              <a:off x="9830769" y="7696725"/>
              <a:ext cx="288032" cy="683568"/>
              <a:chOff x="2173052" y="4084712"/>
              <a:chExt cx="747869" cy="1619672"/>
            </a:xfrm>
          </p:grpSpPr>
          <p:pic>
            <p:nvPicPr>
              <p:cNvPr id="499" name="Picture 49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500" name="Oval 499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90" name="Group 489"/>
            <p:cNvGrpSpPr/>
            <p:nvPr/>
          </p:nvGrpSpPr>
          <p:grpSpPr>
            <a:xfrm>
              <a:off x="10254816" y="7696725"/>
              <a:ext cx="288032" cy="683568"/>
              <a:chOff x="2173052" y="4084712"/>
              <a:chExt cx="747869" cy="1619672"/>
            </a:xfrm>
          </p:grpSpPr>
          <p:pic>
            <p:nvPicPr>
              <p:cNvPr id="497" name="Picture 49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98" name="Oval 497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91" name="Group 490"/>
            <p:cNvGrpSpPr/>
            <p:nvPr/>
          </p:nvGrpSpPr>
          <p:grpSpPr>
            <a:xfrm>
              <a:off x="10678864" y="7696725"/>
              <a:ext cx="288032" cy="683568"/>
              <a:chOff x="2173052" y="4084712"/>
              <a:chExt cx="747869" cy="1619672"/>
            </a:xfrm>
          </p:grpSpPr>
          <p:pic>
            <p:nvPicPr>
              <p:cNvPr id="495" name="Picture 49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06" b="99167" l="27972" r="709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28440" r="28607"/>
              <a:stretch/>
            </p:blipFill>
            <p:spPr>
              <a:xfrm>
                <a:off x="2173052" y="4084712"/>
                <a:ext cx="747869" cy="1619672"/>
              </a:xfrm>
              <a:prstGeom prst="rect">
                <a:avLst/>
              </a:prstGeom>
            </p:spPr>
          </p:pic>
          <p:sp>
            <p:nvSpPr>
              <p:cNvPr id="496" name="Oval 495"/>
              <p:cNvSpPr/>
              <p:nvPr/>
            </p:nvSpPr>
            <p:spPr>
              <a:xfrm>
                <a:off x="2325936" y="4156720"/>
                <a:ext cx="432048" cy="432048"/>
              </a:xfrm>
              <a:prstGeom prst="ellipse">
                <a:avLst/>
              </a:prstGeom>
              <a:solidFill>
                <a:srgbClr val="96989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130039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492" name="TextBox 491"/>
            <p:cNvSpPr txBox="1"/>
            <p:nvPr/>
          </p:nvSpPr>
          <p:spPr>
            <a:xfrm>
              <a:off x="7769415" y="8416805"/>
              <a:ext cx="228663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003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2054 müşteri</a:t>
              </a:r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6214368" y="7109048"/>
              <a:ext cx="5328592" cy="1872208"/>
            </a:xfrm>
            <a:prstGeom prst="rect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13003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4" name="TextBox 493"/>
            <p:cNvSpPr txBox="1"/>
            <p:nvPr/>
          </p:nvSpPr>
          <p:spPr>
            <a:xfrm>
              <a:off x="6358384" y="7109048"/>
              <a:ext cx="554461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003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Gerçekleşen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7673" y="1187532"/>
            <a:ext cx="8106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Gelecek ay %80 olasılıkla alışveriş </a:t>
            </a:r>
          </a:p>
          <a:p>
            <a:r>
              <a:rPr lang="tr-TR" sz="2400" dirty="0" smtClean="0"/>
              <a:t>yapmayacak müşteriler</a:t>
            </a:r>
            <a:endParaRPr lang="tr-TR" sz="2400" dirty="0"/>
          </a:p>
        </p:txBody>
      </p:sp>
      <p:grpSp>
        <p:nvGrpSpPr>
          <p:cNvPr id="515" name="Group 514"/>
          <p:cNvGrpSpPr/>
          <p:nvPr/>
        </p:nvGrpSpPr>
        <p:grpSpPr>
          <a:xfrm>
            <a:off x="350390" y="2568449"/>
            <a:ext cx="2570940" cy="3879784"/>
            <a:chOff x="669752" y="2932584"/>
            <a:chExt cx="3960440" cy="5976664"/>
          </a:xfrm>
        </p:grpSpPr>
        <p:grpSp>
          <p:nvGrpSpPr>
            <p:cNvPr id="516" name="Group 515"/>
            <p:cNvGrpSpPr/>
            <p:nvPr/>
          </p:nvGrpSpPr>
          <p:grpSpPr>
            <a:xfrm>
              <a:off x="813768" y="3868688"/>
              <a:ext cx="3600400" cy="4932040"/>
              <a:chOff x="813768" y="2716560"/>
              <a:chExt cx="4819885" cy="6660232"/>
            </a:xfrm>
          </p:grpSpPr>
          <p:grpSp>
            <p:nvGrpSpPr>
              <p:cNvPr id="519" name="Group 518"/>
              <p:cNvGrpSpPr/>
              <p:nvPr/>
            </p:nvGrpSpPr>
            <p:grpSpPr>
              <a:xfrm>
                <a:off x="856100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601" name="Picture 600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602" name="Oval 601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0" name="Group 519"/>
              <p:cNvGrpSpPr/>
              <p:nvPr/>
            </p:nvGrpSpPr>
            <p:grpSpPr>
              <a:xfrm>
                <a:off x="1466786" y="2716560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600" name="Oval 599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1" name="Group 520"/>
              <p:cNvGrpSpPr/>
              <p:nvPr/>
            </p:nvGrpSpPr>
            <p:grpSpPr>
              <a:xfrm>
                <a:off x="2181920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97" name="Picture 596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98" name="Oval 597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2" name="Group 521"/>
              <p:cNvGrpSpPr/>
              <p:nvPr/>
            </p:nvGrpSpPr>
            <p:grpSpPr>
              <a:xfrm>
                <a:off x="2829992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95" name="Picture 59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96" name="Oval 595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3" name="Group 522"/>
              <p:cNvGrpSpPr/>
              <p:nvPr/>
            </p:nvGrpSpPr>
            <p:grpSpPr>
              <a:xfrm>
                <a:off x="4232766" y="4372744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93" name="Picture 59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594" name="Oval 593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4" name="Group 523"/>
              <p:cNvGrpSpPr/>
              <p:nvPr/>
            </p:nvGrpSpPr>
            <p:grpSpPr>
              <a:xfrm>
                <a:off x="4275098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91" name="Picture 590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92" name="Oval 591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5" name="Group 524"/>
              <p:cNvGrpSpPr/>
              <p:nvPr/>
            </p:nvGrpSpPr>
            <p:grpSpPr>
              <a:xfrm>
                <a:off x="4928116" y="271656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89" name="Picture 588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90" name="Oval 589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6" name="Group 525"/>
              <p:cNvGrpSpPr/>
              <p:nvPr/>
            </p:nvGrpSpPr>
            <p:grpSpPr>
              <a:xfrm>
                <a:off x="856100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87" name="Picture 586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88" name="Oval 587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7" name="Group 526"/>
              <p:cNvGrpSpPr/>
              <p:nvPr/>
            </p:nvGrpSpPr>
            <p:grpSpPr>
              <a:xfrm>
                <a:off x="2181920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85" name="Picture 58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86" name="Oval 585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8" name="Group 527"/>
              <p:cNvGrpSpPr/>
              <p:nvPr/>
            </p:nvGrpSpPr>
            <p:grpSpPr>
              <a:xfrm>
                <a:off x="2829992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83" name="Picture 582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84" name="Oval 583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9" name="Group 528"/>
              <p:cNvGrpSpPr/>
              <p:nvPr/>
            </p:nvGrpSpPr>
            <p:grpSpPr>
              <a:xfrm>
                <a:off x="3550072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81" name="Picture 580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82" name="Oval 581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0" name="Group 529"/>
              <p:cNvGrpSpPr/>
              <p:nvPr/>
            </p:nvGrpSpPr>
            <p:grpSpPr>
              <a:xfrm>
                <a:off x="1509118" y="4372744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79" name="Picture 578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80" name="Oval 579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1" name="Group 530"/>
              <p:cNvGrpSpPr/>
              <p:nvPr/>
            </p:nvGrpSpPr>
            <p:grpSpPr>
              <a:xfrm>
                <a:off x="4885784" y="4372744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77" name="Picture 57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578" name="Oval 577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2" name="Group 531"/>
              <p:cNvGrpSpPr/>
              <p:nvPr/>
            </p:nvGrpSpPr>
            <p:grpSpPr>
              <a:xfrm>
                <a:off x="2829992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75" name="Picture 57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76" name="Oval 575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3" name="Group 532"/>
              <p:cNvGrpSpPr/>
              <p:nvPr/>
            </p:nvGrpSpPr>
            <p:grpSpPr>
              <a:xfrm>
                <a:off x="2829992" y="775712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73" name="Picture 572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74" name="Oval 573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4" name="Group 533"/>
              <p:cNvGrpSpPr/>
              <p:nvPr/>
            </p:nvGrpSpPr>
            <p:grpSpPr>
              <a:xfrm>
                <a:off x="856100" y="775712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71" name="Picture 570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72" name="Oval 571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5" name="Group 534"/>
              <p:cNvGrpSpPr/>
              <p:nvPr/>
            </p:nvGrpSpPr>
            <p:grpSpPr>
              <a:xfrm>
                <a:off x="1509118" y="7757120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69" name="Picture 568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70" name="Oval 569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6" name="Group 535"/>
              <p:cNvGrpSpPr/>
              <p:nvPr/>
            </p:nvGrpSpPr>
            <p:grpSpPr>
              <a:xfrm>
                <a:off x="813768" y="6100936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67" name="Picture 56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568" name="Oval 567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7" name="Group 536"/>
              <p:cNvGrpSpPr/>
              <p:nvPr/>
            </p:nvGrpSpPr>
            <p:grpSpPr>
              <a:xfrm>
                <a:off x="3507740" y="7757120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65" name="Picture 56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566" name="Oval 565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8" name="Group 537"/>
              <p:cNvGrpSpPr/>
              <p:nvPr/>
            </p:nvGrpSpPr>
            <p:grpSpPr>
              <a:xfrm>
                <a:off x="3550072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63" name="Picture 562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64" name="Oval 563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9" name="Group 538"/>
              <p:cNvGrpSpPr/>
              <p:nvPr/>
            </p:nvGrpSpPr>
            <p:grpSpPr>
              <a:xfrm>
                <a:off x="4275098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61" name="Picture 560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62" name="Oval 561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0" name="Group 539"/>
              <p:cNvGrpSpPr/>
              <p:nvPr/>
            </p:nvGrpSpPr>
            <p:grpSpPr>
              <a:xfrm>
                <a:off x="4928116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59" name="Picture 558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60" name="Oval 559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1" name="Group 540"/>
              <p:cNvGrpSpPr/>
              <p:nvPr/>
            </p:nvGrpSpPr>
            <p:grpSpPr>
              <a:xfrm>
                <a:off x="2139588" y="7757120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57" name="Picture 55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558" name="Oval 557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2" name="Group 541"/>
              <p:cNvGrpSpPr/>
              <p:nvPr/>
            </p:nvGrpSpPr>
            <p:grpSpPr>
              <a:xfrm>
                <a:off x="4275098" y="7685112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55" name="Picture 55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56" name="Oval 555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3" name="Group 542"/>
              <p:cNvGrpSpPr/>
              <p:nvPr/>
            </p:nvGrpSpPr>
            <p:grpSpPr>
              <a:xfrm>
                <a:off x="4928116" y="7685112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53" name="Picture 552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54" name="Oval 553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4" name="Group 543"/>
              <p:cNvGrpSpPr/>
              <p:nvPr/>
            </p:nvGrpSpPr>
            <p:grpSpPr>
              <a:xfrm>
                <a:off x="3507740" y="2716560"/>
                <a:ext cx="747869" cy="1619672"/>
                <a:chOff x="2173052" y="4084712"/>
                <a:chExt cx="747869" cy="1619672"/>
              </a:xfrm>
            </p:grpSpPr>
            <p:pic>
              <p:nvPicPr>
                <p:cNvPr id="551" name="Picture 55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306" b="99167" l="27972" r="70995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 l="28440" r="28607"/>
                <a:stretch/>
              </p:blipFill>
              <p:spPr>
                <a:xfrm>
                  <a:off x="2173052" y="4084712"/>
                  <a:ext cx="747869" cy="1619672"/>
                </a:xfrm>
                <a:prstGeom prst="rect">
                  <a:avLst/>
                </a:prstGeom>
              </p:spPr>
            </p:pic>
            <p:sp>
              <p:nvSpPr>
                <p:cNvPr id="552" name="Oval 551"/>
                <p:cNvSpPr/>
                <p:nvPr/>
              </p:nvSpPr>
              <p:spPr>
                <a:xfrm>
                  <a:off x="2325936" y="4156720"/>
                  <a:ext cx="432048" cy="432048"/>
                </a:xfrm>
                <a:prstGeom prst="ellipse">
                  <a:avLst/>
                </a:prstGeom>
                <a:solidFill>
                  <a:srgbClr val="96989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5" name="Group 544"/>
              <p:cNvGrpSpPr/>
              <p:nvPr/>
            </p:nvGrpSpPr>
            <p:grpSpPr>
              <a:xfrm>
                <a:off x="2181920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49" name="Picture 548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50" name="Oval 549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6" name="Group 545"/>
              <p:cNvGrpSpPr/>
              <p:nvPr/>
            </p:nvGrpSpPr>
            <p:grpSpPr>
              <a:xfrm>
                <a:off x="1509118" y="6100936"/>
                <a:ext cx="705537" cy="1619672"/>
                <a:chOff x="1467515" y="2572544"/>
                <a:chExt cx="705537" cy="1619672"/>
              </a:xfrm>
            </p:grpSpPr>
            <p:pic>
              <p:nvPicPr>
                <p:cNvPr id="547" name="Picture 546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backgroundRemoval t="4306" b="99167" l="27972" r="70995"/>
                          </a14:imgEffect>
                        </a14:imgLayer>
                      </a14:imgProps>
                    </a:ext>
                  </a:extLst>
                </a:blip>
                <a:srcRect l="29276" r="30203"/>
                <a:stretch/>
              </p:blipFill>
              <p:spPr>
                <a:xfrm>
                  <a:off x="1467515" y="2572544"/>
                  <a:ext cx="705537" cy="1619672"/>
                </a:xfrm>
                <a:prstGeom prst="rect">
                  <a:avLst/>
                </a:prstGeom>
              </p:spPr>
            </p:pic>
            <p:sp>
              <p:nvSpPr>
                <p:cNvPr id="548" name="Oval 547"/>
                <p:cNvSpPr/>
                <p:nvPr/>
              </p:nvSpPr>
              <p:spPr>
                <a:xfrm>
                  <a:off x="1605856" y="2644552"/>
                  <a:ext cx="432048" cy="432048"/>
                </a:xfrm>
                <a:prstGeom prst="ellipse">
                  <a:avLst/>
                </a:prstGeom>
                <a:solidFill>
                  <a:srgbClr val="FA64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18" name="Rectangle 517"/>
            <p:cNvSpPr/>
            <p:nvPr/>
          </p:nvSpPr>
          <p:spPr>
            <a:xfrm>
              <a:off x="669752" y="2932584"/>
              <a:ext cx="3960440" cy="597666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3" name="TextBox 602"/>
          <p:cNvSpPr txBox="1"/>
          <p:nvPr/>
        </p:nvSpPr>
        <p:spPr>
          <a:xfrm>
            <a:off x="371460" y="2653847"/>
            <a:ext cx="2549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03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Century Gothic"/>
              </a:rPr>
              <a:t>2692 müşteri</a:t>
            </a:r>
          </a:p>
        </p:txBody>
      </p:sp>
    </p:spTree>
    <p:extLst>
      <p:ext uri="{BB962C8B-B14F-4D97-AF65-F5344CB8AC3E}">
        <p14:creationId xmlns:p14="http://schemas.microsoft.com/office/powerpoint/2010/main" val="4305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34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71015" y="1282534"/>
            <a:ext cx="8168185" cy="499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7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en-US" sz="1600" b="0" dirty="0" smtClean="0"/>
          </a:p>
          <a:p>
            <a:pPr marL="176213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633413" lvl="1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>
              <a:latin typeface="Arial" pitchFamily="34" charset="0"/>
              <a:cs typeface="Arial" pitchFamily="34" charset="0"/>
            </a:endParaRPr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7673" y="1282534"/>
            <a:ext cx="8168185" cy="538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tr-TR" sz="16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 smtClean="0">
                <a:solidFill>
                  <a:schemeClr val="tx1"/>
                </a:solidFill>
              </a:rPr>
              <a:t>8. SONUÇLAR</a:t>
            </a:r>
            <a:endParaRPr lang="tr-TR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96715"/>
              </p:ext>
            </p:extLst>
          </p:nvPr>
        </p:nvGraphicFramePr>
        <p:xfrm>
          <a:off x="939465" y="1630045"/>
          <a:ext cx="7631283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1461"/>
                <a:gridCol w="2176326"/>
                <a:gridCol w="1447832"/>
                <a:gridCol w="1447832"/>
                <a:gridCol w="1447832"/>
              </a:tblGrid>
              <a:tr h="457200">
                <a:tc rowSpan="7">
                  <a:txBody>
                    <a:bodyPr/>
                    <a:lstStyle/>
                    <a:p>
                      <a:pPr algn="ctr" fontAlgn="b"/>
                      <a:r>
                        <a:rPr lang="tr-TR" sz="2200" u="none" strike="noStrike" dirty="0" smtClean="0">
                          <a:effectLst/>
                        </a:rPr>
                        <a:t>Gradient</a:t>
                      </a:r>
                      <a:r>
                        <a:rPr lang="tr-TR" sz="2200" u="none" strike="noStrike" baseline="0" dirty="0" smtClean="0">
                          <a:effectLst/>
                        </a:rPr>
                        <a:t> Boosting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u="none" strike="noStrike" dirty="0" smtClean="0">
                          <a:effectLst/>
                        </a:rPr>
                        <a:t>Senaryo A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u="none" strike="noStrike" dirty="0" smtClean="0">
                          <a:effectLst/>
                        </a:rPr>
                        <a:t>Senaryo B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u="none" strike="noStrike" dirty="0" smtClean="0">
                          <a:effectLst/>
                        </a:rPr>
                        <a:t>Senaryo C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u="none" strike="noStrike" dirty="0" smtClean="0">
                          <a:effectLst/>
                        </a:rPr>
                        <a:t>Terk yüzdesi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0.308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0.187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0.363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u="none" strike="noStrike" dirty="0">
                          <a:effectLst/>
                        </a:rPr>
                        <a:t>PCC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0.732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0.819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0.724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u="none" strike="noStrike" dirty="0">
                          <a:effectLst/>
                        </a:rPr>
                        <a:t>AUC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0.775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0.806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0.795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u="none" strike="noStrike" dirty="0">
                          <a:effectLst/>
                        </a:rPr>
                        <a:t>Top %1 Lift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 smtClean="0">
                          <a:effectLst/>
                        </a:rPr>
                        <a:t>2.600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3.568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 smtClean="0">
                          <a:effectLst/>
                        </a:rPr>
                        <a:t>2.227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u="none" strike="noStrike" dirty="0">
                          <a:effectLst/>
                        </a:rPr>
                        <a:t>Top %5 Lift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2.286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3.003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2.123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u="none" strike="noStrike" dirty="0">
                          <a:effectLst/>
                        </a:rPr>
                        <a:t>Top %10 Lift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2.117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2.729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2.025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6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35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71015" y="1282534"/>
            <a:ext cx="8168185" cy="499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7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en-US" sz="1600" b="0" dirty="0" smtClean="0"/>
          </a:p>
          <a:p>
            <a:pPr marL="176213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633413" lvl="1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>
              <a:latin typeface="Arial" pitchFamily="34" charset="0"/>
              <a:cs typeface="Arial" pitchFamily="34" charset="0"/>
            </a:endParaRPr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7673" y="1282534"/>
            <a:ext cx="8168185" cy="538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tr-TR" sz="16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 smtClean="0">
                <a:solidFill>
                  <a:schemeClr val="tx1"/>
                </a:solidFill>
              </a:rPr>
              <a:t>8. SONUÇLAR</a:t>
            </a:r>
            <a:endParaRPr lang="tr-TR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902430"/>
              </p:ext>
            </p:extLst>
          </p:nvPr>
        </p:nvGraphicFramePr>
        <p:xfrm>
          <a:off x="939465" y="1630045"/>
          <a:ext cx="7631283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1461"/>
                <a:gridCol w="2176326"/>
                <a:gridCol w="1447832"/>
                <a:gridCol w="1447832"/>
                <a:gridCol w="1447832"/>
              </a:tblGrid>
              <a:tr h="457200">
                <a:tc rowSpan="7">
                  <a:txBody>
                    <a:bodyPr/>
                    <a:lstStyle/>
                    <a:p>
                      <a:pPr algn="ctr" fontAlgn="b"/>
                      <a:r>
                        <a:rPr lang="tr-TR" sz="2200" u="none" strike="noStrike" dirty="0" smtClean="0">
                          <a:effectLst/>
                        </a:rPr>
                        <a:t>Rastgele Orman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u="none" strike="noStrike" dirty="0" smtClean="0">
                          <a:effectLst/>
                        </a:rPr>
                        <a:t>Senaryo A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u="none" strike="noStrike" dirty="0" smtClean="0">
                          <a:effectLst/>
                        </a:rPr>
                        <a:t>Senaryo B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u="none" strike="noStrike" dirty="0" smtClean="0">
                          <a:effectLst/>
                        </a:rPr>
                        <a:t>Senaryo C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u="none" strike="noStrike" dirty="0" smtClean="0">
                          <a:effectLst/>
                        </a:rPr>
                        <a:t>Terk yüzdesi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0.308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0.187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0.363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u="none" strike="noStrike" dirty="0">
                          <a:effectLst/>
                        </a:rPr>
                        <a:t>PCC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0.717</a:t>
                      </a:r>
                    </a:p>
                  </a:txBody>
                  <a:tcPr marL="9525" marR="9525" marT="9525" marB="0" anchor="b"/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u="none" strike="noStrike" dirty="0">
                          <a:effectLst/>
                        </a:rPr>
                        <a:t>AUC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0.786</a:t>
                      </a:r>
                    </a:p>
                  </a:txBody>
                  <a:tcPr marL="9525" marR="9525" marT="9525" marB="0" anchor="b"/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u="none" strike="noStrike" dirty="0">
                          <a:effectLst/>
                        </a:rPr>
                        <a:t>Top %1 Lift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2.072</a:t>
                      </a:r>
                    </a:p>
                  </a:txBody>
                  <a:tcPr marL="9525" marR="9525" marT="9525" marB="0" anchor="b"/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u="none" strike="noStrike" dirty="0">
                          <a:effectLst/>
                        </a:rPr>
                        <a:t>Top %5 Lift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2.020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u="none" strike="noStrike" dirty="0">
                          <a:effectLst/>
                        </a:rPr>
                        <a:t>Top %10 Lift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1.962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0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36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71015" y="1282534"/>
            <a:ext cx="8168185" cy="499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7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en-US" sz="1600" b="0" dirty="0" smtClean="0"/>
          </a:p>
          <a:p>
            <a:pPr marL="176213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633413" lvl="1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>
              <a:latin typeface="Arial" pitchFamily="34" charset="0"/>
              <a:cs typeface="Arial" pitchFamily="34" charset="0"/>
            </a:endParaRPr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7673" y="1282534"/>
            <a:ext cx="8168185" cy="538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tr-TR" sz="16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 smtClean="0">
                <a:solidFill>
                  <a:schemeClr val="tx1"/>
                </a:solidFill>
              </a:rPr>
              <a:t>8. SONUÇLAR</a:t>
            </a:r>
            <a:endParaRPr lang="tr-TR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741388"/>
              </p:ext>
            </p:extLst>
          </p:nvPr>
        </p:nvGraphicFramePr>
        <p:xfrm>
          <a:off x="939465" y="1630045"/>
          <a:ext cx="7631283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1461"/>
                <a:gridCol w="2176326"/>
                <a:gridCol w="1447832"/>
                <a:gridCol w="1447832"/>
                <a:gridCol w="1447832"/>
              </a:tblGrid>
              <a:tr h="457200">
                <a:tc rowSpan="7">
                  <a:txBody>
                    <a:bodyPr/>
                    <a:lstStyle/>
                    <a:p>
                      <a:pPr algn="ctr" fontAlgn="b"/>
                      <a:r>
                        <a:rPr lang="tr-TR" sz="2200" u="none" strike="noStrike" dirty="0" smtClean="0">
                          <a:effectLst/>
                        </a:rPr>
                        <a:t>Lojistik Bağlanım</a:t>
                      </a:r>
                    </a:p>
                  </a:txBody>
                  <a:tcPr marL="19131" marR="19131" marT="19131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u="none" strike="noStrike" dirty="0" smtClean="0">
                          <a:effectLst/>
                        </a:rPr>
                        <a:t>Senaryo A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u="none" strike="noStrike" dirty="0" smtClean="0">
                          <a:effectLst/>
                        </a:rPr>
                        <a:t>Senaryo B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u="none" strike="noStrike" dirty="0" smtClean="0">
                          <a:effectLst/>
                        </a:rPr>
                        <a:t>Senaryo C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u="none" strike="noStrike" dirty="0" smtClean="0">
                          <a:effectLst/>
                        </a:rPr>
                        <a:t>Terk yüzdesi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0.308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0.187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u="none" strike="noStrike" dirty="0">
                          <a:effectLst/>
                        </a:rPr>
                        <a:t>0.363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u="none" strike="noStrike" dirty="0">
                          <a:effectLst/>
                        </a:rPr>
                        <a:t>PCC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0.730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0.723</a:t>
                      </a:r>
                    </a:p>
                  </a:txBody>
                  <a:tcPr marL="9525" marR="9525" marT="9525" marB="0" anchor="b"/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u="none" strike="noStrike" dirty="0">
                          <a:effectLst/>
                        </a:rPr>
                        <a:t>AUC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0.770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0.790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u="none" strike="noStrike" dirty="0">
                          <a:effectLst/>
                        </a:rPr>
                        <a:t>Top %1 Lift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2.233</a:t>
                      </a:r>
                    </a:p>
                  </a:txBody>
                  <a:tcPr marL="9525" marR="9525" marT="9525" marB="0" anchor="b"/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u="none" strike="noStrike" dirty="0">
                          <a:effectLst/>
                        </a:rPr>
                        <a:t>Top %5 Lift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2.102</a:t>
                      </a:r>
                    </a:p>
                  </a:txBody>
                  <a:tcPr marL="9525" marR="9525" marT="9525" marB="0" anchor="b"/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u="none" strike="noStrike" dirty="0">
                          <a:effectLst/>
                        </a:rPr>
                        <a:t>Top %10 Lift</a:t>
                      </a:r>
                      <a:endParaRPr lang="tr-T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131" marR="19131" marT="191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2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37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71015" y="1282534"/>
            <a:ext cx="8168185" cy="499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7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/>
          </a:p>
          <a:p>
            <a:pPr marL="176213" lvl="0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en-US" sz="1600" b="0" dirty="0" smtClean="0"/>
          </a:p>
          <a:p>
            <a:pPr marL="176213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633413" lvl="1" indent="-176213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endParaRPr lang="tr-TR" sz="1600" b="0" dirty="0" smtClean="0">
              <a:latin typeface="Arial" pitchFamily="34" charset="0"/>
              <a:cs typeface="Arial" pitchFamily="34" charset="0"/>
            </a:endParaRPr>
          </a:p>
          <a:p>
            <a:pPr marL="176213" indent="-176213" algn="just" eaLnBrk="0" hangingPunct="0">
              <a:spcBef>
                <a:spcPct val="20000"/>
              </a:spcBef>
            </a:pPr>
            <a:endParaRPr lang="tr-TR" sz="1600" dirty="0" smtClean="0"/>
          </a:p>
          <a:p>
            <a:pPr marL="176213" indent="-176213" algn="just" eaLnBrk="0" hangingPunct="0">
              <a:spcBef>
                <a:spcPct val="20000"/>
              </a:spcBef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7673" y="1045030"/>
            <a:ext cx="8168185" cy="562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Makine öğrenmesi yöntemleri müşteri terkini tahmin etmede başarıyla kullanılabilir</a:t>
            </a: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Gradient Boosting bu uygulama için en başarılı yöntem</a:t>
            </a: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600" smtClean="0">
                <a:latin typeface="Calibri" pitchFamily="34" charset="0"/>
                <a:cs typeface="Calibri" pitchFamily="34" charset="0"/>
              </a:rPr>
              <a:t>Gerçek veriyle test</a:t>
            </a: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Müşteri terkini belirlemede önemli etkenler:</a:t>
            </a:r>
          </a:p>
          <a:p>
            <a:pPr marL="7429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Alışverişler arasında geçen süre (ortalama ve son alışveriş)</a:t>
            </a:r>
          </a:p>
          <a:p>
            <a:pPr marL="7429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Müşterinin firmayla olan ilişkisinin uzunluğu</a:t>
            </a:r>
          </a:p>
          <a:p>
            <a:pPr marL="7429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Müşterinin alışveriş miktarı (toplam, kategori bazında)</a:t>
            </a:r>
          </a:p>
          <a:p>
            <a:pPr marL="742950" lvl="1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Calibri" pitchFamily="34" charset="0"/>
                <a:cs typeface="Calibri" pitchFamily="34" charset="0"/>
              </a:rPr>
              <a:t>Müşterinin sepeti (sepet büyüklüğü ve sepetteki ürün sayısı)</a:t>
            </a: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20000"/>
              </a:spcBef>
            </a:pP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20000"/>
              </a:spcBef>
            </a:pPr>
            <a:endParaRPr lang="tr-TR" sz="1600" dirty="0" smtClean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20000"/>
              </a:spcBef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20000"/>
              </a:spcBef>
            </a:pPr>
            <a:endParaRPr lang="tr-TR" sz="1600" dirty="0">
              <a:latin typeface="Calibri" pitchFamily="34" charset="0"/>
              <a:cs typeface="Calibri" pitchFamily="34" charset="0"/>
            </a:endParaRPr>
          </a:p>
          <a:p>
            <a:pPr algn="just" eaLnBrk="0" hangingPunct="0">
              <a:spcBef>
                <a:spcPct val="20000"/>
              </a:spcBef>
            </a:pPr>
            <a:endParaRPr lang="tr-TR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420398" cy="685800"/>
          </a:xfrm>
        </p:spPr>
        <p:txBody>
          <a:bodyPr anchor="b"/>
          <a:lstStyle/>
          <a:p>
            <a:r>
              <a:rPr lang="tr-TR" b="0" dirty="0" smtClean="0">
                <a:solidFill>
                  <a:schemeClr val="tx1"/>
                </a:solidFill>
              </a:rPr>
              <a:t>8. SONUÇLAR</a:t>
            </a:r>
            <a:endParaRPr lang="tr-T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38</a:t>
            </a:fld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132763" y="2951947"/>
            <a:ext cx="6933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TEŞEKKÜRLER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199" y="1028700"/>
            <a:ext cx="5176847" cy="52295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Calibri" panose="020F0502020204030204" pitchFamily="34" charset="0"/>
              </a:rPr>
              <a:t> 19. faaliyet yılı (1997)</a:t>
            </a:r>
            <a:endParaRPr lang="tr-T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Calibri" panose="020F0502020204030204" pitchFamily="34" charset="0"/>
              </a:rPr>
              <a:t> 24 </a:t>
            </a: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</a:rPr>
              <a:t>farklı </a:t>
            </a:r>
            <a:r>
              <a:rPr lang="tr-TR" dirty="0" smtClean="0">
                <a:solidFill>
                  <a:schemeClr val="tx1"/>
                </a:solidFill>
                <a:latin typeface="Calibri" panose="020F0502020204030204" pitchFamily="34" charset="0"/>
              </a:rPr>
              <a:t>il, 100 </a:t>
            </a: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</a:rPr>
              <a:t>operasyon </a:t>
            </a:r>
            <a:r>
              <a:rPr lang="tr-TR" dirty="0" smtClean="0">
                <a:solidFill>
                  <a:schemeClr val="tx1"/>
                </a:solidFill>
                <a:latin typeface="Calibri" panose="020F0502020204030204" pitchFamily="34" charset="0"/>
              </a:rPr>
              <a:t>noktası, 180 </a:t>
            </a: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</a:rPr>
              <a:t>araç ve </a:t>
            </a:r>
            <a:r>
              <a:rPr lang="tr-TR" dirty="0" smtClean="0">
                <a:solidFill>
                  <a:schemeClr val="tx1"/>
                </a:solidFill>
                <a:latin typeface="Calibri" panose="020F0502020204030204" pitchFamily="34" charset="0"/>
              </a:rPr>
              <a:t>yaklaşık 430 personel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Calibri" panose="020F0502020204030204" pitchFamily="34" charset="0"/>
              </a:rPr>
              <a:t> 12 </a:t>
            </a: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</a:rPr>
              <a:t>ana kategori altında, 20.000 ürün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Calibri" panose="020F0502020204030204" pitchFamily="34" charset="0"/>
              </a:rPr>
              <a:t> 1 </a:t>
            </a: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</a:rPr>
              <a:t>milyonun </a:t>
            </a:r>
            <a:r>
              <a:rPr lang="tr-TR" dirty="0" smtClean="0">
                <a:solidFill>
                  <a:schemeClr val="tx1"/>
                </a:solidFill>
                <a:latin typeface="Calibri" panose="020F0502020204030204" pitchFamily="34" charset="0"/>
              </a:rPr>
              <a:t>üzerinde (100.000 </a:t>
            </a: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</a:rPr>
              <a:t>civarında </a:t>
            </a:r>
            <a:r>
              <a:rPr lang="tr-TR" dirty="0" smtClean="0">
                <a:solidFill>
                  <a:schemeClr val="tx1"/>
                </a:solidFill>
                <a:latin typeface="Calibri" panose="020F0502020204030204" pitchFamily="34" charset="0"/>
              </a:rPr>
              <a:t>aktif) üye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Calibri" panose="020F0502020204030204" pitchFamily="34" charset="0"/>
              </a:rPr>
              <a:t> Müşteri profili: 25-45 yaş arası, </a:t>
            </a: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</a:rPr>
              <a:t>gelir seviyesi yüksek</a:t>
            </a:r>
            <a:r>
              <a:rPr lang="tr-TR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evli ve çocuklu aileler, pratik çözümleri tercih eden, hedef odaklı, teknolojiye yatkın ve zamanı kısıtlı kişiler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Calibri" panose="020F0502020204030204" pitchFamily="34" charset="0"/>
              </a:rPr>
              <a:t> Bilinirliğimizi arttırarak </a:t>
            </a: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</a:rPr>
              <a:t>yeni müşteri kazanmak ve </a:t>
            </a:r>
            <a:r>
              <a:rPr lang="tr-TR" dirty="0" smtClean="0">
                <a:solidFill>
                  <a:schemeClr val="tx1"/>
                </a:solidFill>
                <a:latin typeface="Calibri" panose="020F0502020204030204" pitchFamily="34" charset="0"/>
              </a:rPr>
              <a:t>pazardaki yerini sağlamlaştırmak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Calibri" panose="020F0502020204030204" pitchFamily="34" charset="0"/>
              </a:rPr>
              <a:t> İnternetten </a:t>
            </a: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</a:rPr>
              <a:t>yapılması çok tercih edilmeyen market alışverişini cazip hale getirerek, alışkanlıkları değiştirmek </a:t>
            </a:r>
            <a:endParaRPr lang="tr-TR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  <a:latin typeface="Calibri" panose="020F0502020204030204" pitchFamily="34" charset="0"/>
              </a:rPr>
              <a:t> Sadakati </a:t>
            </a: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</a:rPr>
              <a:t>yüksek bir marka haline </a:t>
            </a:r>
            <a:r>
              <a:rPr lang="tr-TR" dirty="0" smtClean="0">
                <a:solidFill>
                  <a:schemeClr val="tx1"/>
                </a:solidFill>
                <a:latin typeface="Calibri" panose="020F0502020204030204" pitchFamily="34" charset="0"/>
              </a:rPr>
              <a:t>gelmek</a:t>
            </a:r>
            <a:endParaRPr lang="tr-T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4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9599" y="192022"/>
            <a:ext cx="8578769" cy="6858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</a:rPr>
              <a:t>1. </a:t>
            </a:r>
            <a:r>
              <a:rPr lang="tr-TR" b="0" dirty="0">
                <a:solidFill>
                  <a:schemeClr val="tx1"/>
                </a:solidFill>
              </a:rPr>
              <a:t>ŞİRKET </a:t>
            </a:r>
            <a:r>
              <a:rPr lang="tr-TR" b="0" dirty="0" smtClean="0">
                <a:solidFill>
                  <a:schemeClr val="tx1"/>
                </a:solidFill>
              </a:rPr>
              <a:t>BİLGİLERİ: «MİGROS SANAL MARKET»</a:t>
            </a:r>
            <a:endParaRPr lang="tr-TR" b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migroskurumsal.com/userfiles/migros17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40992" y="3433737"/>
            <a:ext cx="1486727" cy="7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Migros Sanal Mark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6" descr="Image result for Migros Sanal Marke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2" name="Picture 8" descr="http://migrostv.migros.com.tr/wp-content/uploads/2014/07/1404172800-df4b858a0e7a6b73b312844308c9473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46" y="4417618"/>
            <a:ext cx="2950397" cy="176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2.mzstatic.com/us/r30/Purple6/v4/d0/44/3a/d0443ac7-fdce-91e7-95ba-8ca43375af28/screen480x480.jpe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47" y="1056905"/>
            <a:ext cx="2950397" cy="207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5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3350" y="203200"/>
            <a:ext cx="8229600" cy="6858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</a:rPr>
              <a:t>2. PROJE TANITIMI</a:t>
            </a:r>
            <a:endParaRPr lang="tr-TR" b="0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6258" y="1021278"/>
            <a:ext cx="8229600" cy="5201392"/>
          </a:xfrm>
        </p:spPr>
        <p:txBody>
          <a:bodyPr anchor="t"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Müşteri kaybı Telekomünikasyon, </a:t>
            </a:r>
            <a:r>
              <a:rPr lang="tr-TR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ankacılık ve Perakende sektörlerinde oldukça önemli bir problemdir.</a:t>
            </a:r>
            <a:endParaRPr lang="tr-TR" sz="1400" kern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Yeni müşteri elde etmek, eldeki müşteriyi tutmaktan beş kat daha maliyetlidir. Bu nedenle </a:t>
            </a:r>
            <a:r>
              <a:rPr lang="tr-TR" sz="16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müşteri terkinin isabetli tahmin edilmesi ve önüne geçilmesi </a:t>
            </a: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hedeflenmelidir.</a:t>
            </a:r>
          </a:p>
          <a:p>
            <a:pPr algn="just">
              <a:spcBef>
                <a:spcPct val="50000"/>
              </a:spcBef>
            </a:pPr>
            <a:endParaRPr lang="tr-TR" sz="1600" kern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endParaRPr lang="tr-TR" sz="1600" kern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94" y="2446319"/>
            <a:ext cx="6171337" cy="4044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2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6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5225" y="203200"/>
            <a:ext cx="8229600" cy="685800"/>
          </a:xfrm>
        </p:spPr>
        <p:txBody>
          <a:bodyPr/>
          <a:lstStyle/>
          <a:p>
            <a:r>
              <a:rPr lang="tr-TR" b="0" dirty="0">
                <a:solidFill>
                  <a:schemeClr val="tx1"/>
                </a:solidFill>
              </a:rPr>
              <a:t>2. PROJE TANITIMI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6258" y="1021278"/>
            <a:ext cx="8229600" cy="5201392"/>
          </a:xfrm>
        </p:spPr>
        <p:txBody>
          <a:bodyPr anchor="ctr"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tr-TR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Migros Ticaret A.Ş bünyesindeki </a:t>
            </a: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Perakende </a:t>
            </a:r>
            <a:r>
              <a:rPr lang="tr-TR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e-ticaret sitesi olan Sanal </a:t>
            </a: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Market'te, m</a:t>
            </a:r>
            <a:r>
              <a:rPr lang="en-US" sz="16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üşteri</a:t>
            </a:r>
            <a:r>
              <a:rPr 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alışveriş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alışkanlıkları</a:t>
            </a: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incelenerek</a:t>
            </a:r>
            <a:r>
              <a:rPr 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alışveriş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yapmayı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bırakacak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azaltacak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şirketin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gözünden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b="1" kern="1200" dirty="0">
                <a:solidFill>
                  <a:schemeClr val="tx1"/>
                </a:solidFill>
                <a:latin typeface="Calibri" panose="020F0502020204030204" pitchFamily="34" charset="0"/>
              </a:rPr>
              <a:t>"</a:t>
            </a:r>
            <a:r>
              <a:rPr lang="en-US" sz="1600" b="1" i="1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terk</a:t>
            </a:r>
            <a:r>
              <a:rPr lang="en-US" sz="1600" b="1" i="1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1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edecek</a:t>
            </a:r>
            <a:r>
              <a:rPr lang="en-US" sz="1600" b="1" i="1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1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müşteri</a:t>
            </a:r>
            <a:r>
              <a:rPr lang="en-US" sz="1600" b="1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"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lerin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yüksek isabetle </a:t>
            </a:r>
            <a:r>
              <a:rPr lang="tr-TR" sz="16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tahmin edileceği</a:t>
            </a: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bir</a:t>
            </a:r>
            <a:r>
              <a:rPr 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model</a:t>
            </a: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ve </a:t>
            </a:r>
            <a:r>
              <a:rPr lang="en-US" sz="16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yazılım</a:t>
            </a:r>
            <a:r>
              <a:rPr 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geliştiril</a:t>
            </a: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mesi amaçlanmaktadır.</a:t>
            </a:r>
          </a:p>
          <a:p>
            <a:pPr algn="just">
              <a:spcBef>
                <a:spcPct val="50000"/>
              </a:spcBef>
            </a:pPr>
            <a:endParaRPr lang="tr-TR" sz="1600" kern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 sayede;</a:t>
            </a:r>
          </a:p>
          <a:p>
            <a:pPr lvl="1" algn="just">
              <a:spcBef>
                <a:spcPct val="50000"/>
              </a:spcBef>
            </a:pPr>
            <a:r>
              <a:rPr lang="tr-TR" sz="1400" kern="1200" dirty="0">
                <a:solidFill>
                  <a:schemeClr val="tx1"/>
                </a:solidFill>
                <a:latin typeface="Calibri" panose="020F0502020204030204" pitchFamily="34" charset="0"/>
              </a:rPr>
              <a:t>M</a:t>
            </a:r>
            <a:r>
              <a:rPr lang="en-US" sz="1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üşteri</a:t>
            </a:r>
            <a:r>
              <a:rPr lang="en-US" sz="1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tr-TR" sz="1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kaybı yaşanmadan tahmin </a:t>
            </a:r>
            <a:r>
              <a:rPr lang="en-US" sz="1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ed</a:t>
            </a:r>
            <a:r>
              <a:rPr lang="tr-TR" sz="1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en-US" sz="1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lecek</a:t>
            </a:r>
            <a:r>
              <a:rPr lang="tr-TR" sz="1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</a:p>
          <a:p>
            <a:pPr lvl="1" algn="just">
              <a:spcBef>
                <a:spcPct val="50000"/>
              </a:spcBef>
            </a:pPr>
            <a:r>
              <a:rPr lang="tr-TR" sz="1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Kaybı engellemek için </a:t>
            </a:r>
            <a:r>
              <a:rPr lang="en-US" sz="14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gerekli</a:t>
            </a:r>
            <a:r>
              <a:rPr lang="en-US" sz="1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tr-TR" sz="1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birimlere (CRM) karar desteği sağlanacak,</a:t>
            </a:r>
            <a:endParaRPr lang="tr-TR" sz="14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algn="just">
              <a:spcBef>
                <a:spcPct val="50000"/>
              </a:spcBef>
            </a:pPr>
            <a:r>
              <a:rPr lang="tr-TR" sz="1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Geçmiş </a:t>
            </a:r>
            <a:r>
              <a:rPr lang="tr-TR" sz="1400" kern="1200" dirty="0">
                <a:solidFill>
                  <a:schemeClr val="tx1"/>
                </a:solidFill>
                <a:latin typeface="Calibri" panose="020F0502020204030204" pitchFamily="34" charset="0"/>
              </a:rPr>
              <a:t>alışveriş alışkanlıklarından yararlanarak "</a:t>
            </a:r>
            <a:r>
              <a:rPr lang="tr-TR" sz="1400" b="1" i="1" kern="1200" dirty="0">
                <a:solidFill>
                  <a:schemeClr val="tx1"/>
                </a:solidFill>
                <a:latin typeface="Calibri" panose="020F0502020204030204" pitchFamily="34" charset="0"/>
              </a:rPr>
              <a:t>terk </a:t>
            </a:r>
            <a:r>
              <a:rPr lang="tr-TR" sz="1400" b="1" i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edecek müşteri</a:t>
            </a:r>
            <a:r>
              <a:rPr lang="tr-TR" sz="14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"lerin özellikleri belirlenecektir.</a:t>
            </a:r>
          </a:p>
          <a:p>
            <a:pPr algn="just">
              <a:spcBef>
                <a:spcPct val="50000"/>
              </a:spcBef>
            </a:pPr>
            <a:endParaRPr lang="tr-TR" sz="1800" kern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tr-TR" sz="1600" b="1" kern="1200" dirty="0">
                <a:solidFill>
                  <a:schemeClr val="tx1"/>
                </a:solidFill>
                <a:latin typeface="Calibri" panose="020F0502020204030204" pitchFamily="34" charset="0"/>
              </a:rPr>
              <a:t>Kontrata bağlı olmaması </a:t>
            </a:r>
            <a:r>
              <a:rPr lang="tr-TR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sebebiyle P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erakende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sektöründe</a:t>
            </a:r>
            <a:r>
              <a:rPr lang="tr-TR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müşteri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kavramı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tr-TR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elekomünikasyon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ya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da </a:t>
            </a:r>
            <a:r>
              <a:rPr lang="tr-TR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ankacılık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sektöründen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daha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az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belirgindir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. Bu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nedenle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b="1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perakende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b="1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sektöründe</a:t>
            </a:r>
            <a:r>
              <a:rPr lang="en-US" sz="1600" b="1" kern="1200" dirty="0">
                <a:solidFill>
                  <a:schemeClr val="tx1"/>
                </a:solidFill>
                <a:latin typeface="Calibri" panose="020F0502020204030204" pitchFamily="34" charset="0"/>
              </a:rPr>
              <a:t> "</a:t>
            </a:r>
            <a:r>
              <a:rPr lang="en-US" sz="1600" b="1" i="1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müşteri</a:t>
            </a:r>
            <a:r>
              <a:rPr lang="en-US" sz="1600" b="1" kern="1200" dirty="0">
                <a:solidFill>
                  <a:schemeClr val="tx1"/>
                </a:solidFill>
                <a:latin typeface="Calibri" panose="020F0502020204030204" pitchFamily="34" charset="0"/>
              </a:rPr>
              <a:t>" ve "</a:t>
            </a:r>
            <a:r>
              <a:rPr lang="en-US" sz="1600" b="1" i="1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terk</a:t>
            </a:r>
            <a:r>
              <a:rPr lang="en-US" sz="1600" b="1" i="1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1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eden</a:t>
            </a:r>
            <a:r>
              <a:rPr lang="en-US" sz="1600" b="1" i="1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1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müşteri</a:t>
            </a:r>
            <a:r>
              <a:rPr lang="en-US" sz="1600" b="1" kern="1200" dirty="0">
                <a:solidFill>
                  <a:schemeClr val="tx1"/>
                </a:solidFill>
                <a:latin typeface="Calibri" panose="020F0502020204030204" pitchFamily="34" charset="0"/>
              </a:rPr>
              <a:t>" </a:t>
            </a:r>
            <a:r>
              <a:rPr lang="en-US" sz="1600" b="1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tanımlamalarının</a:t>
            </a:r>
            <a:r>
              <a:rPr lang="en-US" sz="1600" b="1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b="1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yapılması</a:t>
            </a:r>
            <a:r>
              <a:rPr lang="tr-TR" sz="1600" b="1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tr-TR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çok önemlidir. Ç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evrimiçi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bir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gıda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perakende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şirketinin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gözünden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"</a:t>
            </a:r>
            <a:r>
              <a:rPr lang="en-US" sz="1600" b="1" i="1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müşteri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"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tanımının</a:t>
            </a:r>
            <a:r>
              <a:rPr lang="tr-TR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doğru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bir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şekilde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yapılabilmesi</a:t>
            </a:r>
            <a:r>
              <a:rPr lang="tr-TR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projenin amaçlarından biridir.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tr-TR" sz="16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030" y="887104"/>
            <a:ext cx="1828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tr-TR" sz="2000" b="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Projenin Amacı:</a:t>
            </a:r>
            <a:endParaRPr lang="en-US" sz="2000" b="0" u="sng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7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3350" y="203200"/>
            <a:ext cx="8229600" cy="685800"/>
          </a:xfrm>
        </p:spPr>
        <p:txBody>
          <a:bodyPr/>
          <a:lstStyle/>
          <a:p>
            <a:r>
              <a:rPr lang="tr-TR" b="0" dirty="0">
                <a:solidFill>
                  <a:schemeClr val="tx1"/>
                </a:solidFill>
              </a:rPr>
              <a:t>2. PROJE TANITIMI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22231"/>
            <a:ext cx="8229600" cy="4413543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Sanal Market’in </a:t>
            </a:r>
            <a:r>
              <a:rPr lang="tr-TR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gözünden </a:t>
            </a: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"</a:t>
            </a:r>
            <a:r>
              <a:rPr lang="tr-TR" sz="1600" b="1" i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Müşteri</a:t>
            </a: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" </a:t>
            </a:r>
            <a:r>
              <a:rPr lang="tr-TR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ve </a:t>
            </a: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"</a:t>
            </a:r>
            <a:r>
              <a:rPr lang="tr-TR" sz="1600" b="1" i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Terk </a:t>
            </a:r>
            <a:r>
              <a:rPr lang="tr-TR" sz="1600" b="1" i="1" kern="1200" dirty="0">
                <a:solidFill>
                  <a:schemeClr val="tx1"/>
                </a:solidFill>
                <a:latin typeface="Calibri" panose="020F0502020204030204" pitchFamily="34" charset="0"/>
              </a:rPr>
              <a:t>eden </a:t>
            </a:r>
            <a:r>
              <a:rPr lang="tr-TR" sz="1600" b="1" i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müşteri</a:t>
            </a: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" tanımlarının yapılması</a:t>
            </a:r>
          </a:p>
          <a:p>
            <a:pPr algn="just">
              <a:lnSpc>
                <a:spcPct val="150000"/>
              </a:lnSpc>
            </a:pPr>
            <a:endParaRPr lang="tr-TR" sz="16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n-NO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Terk </a:t>
            </a: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edecek ve sadık müşterilerin </a:t>
            </a:r>
            <a:r>
              <a:rPr lang="nn-NO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yüksek </a:t>
            </a: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başarımla </a:t>
            </a:r>
            <a:r>
              <a:rPr lang="nn-NO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tahmini</a:t>
            </a:r>
            <a:endParaRPr lang="tr-TR" sz="16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sz="1600" kern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Ürün</a:t>
            </a:r>
            <a:r>
              <a:rPr lang="en-US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kategorilerinden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terk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etmeye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sebep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 pitchFamily="34" charset="0"/>
              </a:rPr>
              <a:t>olanların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belirlenmesi</a:t>
            </a:r>
            <a:endParaRPr lang="tr-TR" sz="1600" kern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sz="16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600" kern="1200" dirty="0">
                <a:solidFill>
                  <a:schemeClr val="tx1"/>
                </a:solidFill>
                <a:latin typeface="Calibri" panose="020F0502020204030204" pitchFamily="34" charset="0"/>
              </a:rPr>
              <a:t>Sanal Market müşterilerinin alışkanlıkları konusunda bilgi birikiminin güçlenmesi</a:t>
            </a:r>
            <a:endParaRPr lang="en-US" sz="1600" kern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sz="1600" kern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6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Perakende sektörü için örnek bir çalışma olması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030" y="887104"/>
            <a:ext cx="181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tr-TR" sz="2000" b="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Proje Hedefleri:</a:t>
            </a:r>
            <a:endParaRPr lang="en-US" sz="2000" b="0" u="sng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 dirty="0"/>
              <a:t>P</a:t>
            </a:r>
            <a:fld id="{7DE74F0B-0804-4A02-8976-2031DCE303AD}" type="slidenum">
              <a:rPr lang="tr-TR"/>
              <a:pPr>
                <a:defRPr/>
              </a:pPr>
              <a:t>8</a:t>
            </a:fld>
            <a:endParaRPr lang="tr-TR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615" y="1037231"/>
            <a:ext cx="8168185" cy="5088933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endParaRPr lang="tr-T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11639" y="1116283"/>
            <a:ext cx="8041483" cy="498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 algn="just" eaLnBrk="0" hangingPunct="0">
              <a:spcBef>
                <a:spcPct val="20000"/>
              </a:spcBef>
            </a:pPr>
            <a:r>
              <a:rPr kumimoji="0" lang="tr-TR" sz="20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Teknik Ön Fizibilite</a:t>
            </a:r>
            <a:r>
              <a:rPr kumimoji="0" lang="tr-TR" sz="2000" b="0" i="0" u="sng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Çalışmaları: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b="0" dirty="0" smtClean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b="0" dirty="0" smtClean="0">
                <a:latin typeface="Calibri" panose="020F0502020204030204" pitchFamily="34" charset="0"/>
              </a:rPr>
              <a:t>Sanal </a:t>
            </a:r>
            <a:r>
              <a:rPr lang="tr-TR" sz="1600" b="0" dirty="0">
                <a:latin typeface="Calibri" panose="020F0502020204030204" pitchFamily="34" charset="0"/>
              </a:rPr>
              <a:t>Market'in </a:t>
            </a:r>
            <a:r>
              <a:rPr lang="tr-TR" sz="1600" dirty="0" smtClean="0">
                <a:latin typeface="Calibri" panose="020F0502020204030204" pitchFamily="34" charset="0"/>
              </a:rPr>
              <a:t>2013 </a:t>
            </a:r>
            <a:r>
              <a:rPr lang="tr-TR" sz="1600" b="0" dirty="0" smtClean="0">
                <a:latin typeface="Calibri" panose="020F0502020204030204" pitchFamily="34" charset="0"/>
              </a:rPr>
              <a:t>ve</a:t>
            </a:r>
            <a:r>
              <a:rPr lang="tr-TR" sz="1600" dirty="0" smtClean="0">
                <a:latin typeface="Calibri" panose="020F0502020204030204" pitchFamily="34" charset="0"/>
              </a:rPr>
              <a:t> 2014 </a:t>
            </a:r>
            <a:r>
              <a:rPr lang="tr-TR" sz="1600" b="0" dirty="0" smtClean="0">
                <a:latin typeface="Calibri" panose="020F0502020204030204" pitchFamily="34" charset="0"/>
              </a:rPr>
              <a:t>yılına </a:t>
            </a:r>
            <a:r>
              <a:rPr lang="tr-TR" sz="1600" b="0" dirty="0">
                <a:latin typeface="Calibri" panose="020F0502020204030204" pitchFamily="34" charset="0"/>
              </a:rPr>
              <a:t>ait </a:t>
            </a:r>
            <a:r>
              <a:rPr lang="tr-TR" sz="1600" b="0" dirty="0" smtClean="0">
                <a:latin typeface="Calibri" panose="020F0502020204030204" pitchFamily="34" charset="0"/>
              </a:rPr>
              <a:t>2250 müşteri </a:t>
            </a:r>
            <a:r>
              <a:rPr lang="tr-TR" sz="1600" b="0" dirty="0">
                <a:latin typeface="Calibri" panose="020F0502020204030204" pitchFamily="34" charset="0"/>
              </a:rPr>
              <a:t>verisi </a:t>
            </a:r>
            <a:r>
              <a:rPr lang="tr-TR" sz="1600" b="0" dirty="0" smtClean="0">
                <a:latin typeface="Calibri" panose="020F0502020204030204" pitchFamily="34" charset="0"/>
              </a:rPr>
              <a:t>kullanılmıştır.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b="0" dirty="0" smtClean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b="0" dirty="0" smtClean="0">
                <a:latin typeface="Calibri" panose="020F0502020204030204" pitchFamily="34" charset="0"/>
              </a:rPr>
              <a:t>Analiz </a:t>
            </a:r>
            <a:r>
              <a:rPr lang="tr-TR" sz="1600" b="0" dirty="0">
                <a:latin typeface="Calibri" panose="020F0502020204030204" pitchFamily="34" charset="0"/>
              </a:rPr>
              <a:t>için </a:t>
            </a:r>
            <a:r>
              <a:rPr lang="tr-TR" sz="1600" dirty="0">
                <a:latin typeface="Calibri" panose="020F0502020204030204" pitchFamily="34" charset="0"/>
              </a:rPr>
              <a:t>alışveriş </a:t>
            </a:r>
            <a:r>
              <a:rPr lang="tr-TR" sz="1600" dirty="0" smtClean="0">
                <a:latin typeface="Calibri" panose="020F0502020204030204" pitchFamily="34" charset="0"/>
              </a:rPr>
              <a:t>tutarına </a:t>
            </a:r>
            <a:r>
              <a:rPr lang="tr-TR" sz="1600" b="0" dirty="0">
                <a:latin typeface="Calibri" panose="020F0502020204030204" pitchFamily="34" charset="0"/>
              </a:rPr>
              <a:t>ve</a:t>
            </a:r>
            <a:r>
              <a:rPr lang="tr-TR" sz="1600" dirty="0">
                <a:latin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</a:rPr>
              <a:t>alışveriş sıklığına</a:t>
            </a:r>
            <a:r>
              <a:rPr lang="tr-TR" sz="1600" b="0" dirty="0" smtClean="0">
                <a:latin typeface="Calibri" panose="020F0502020204030204" pitchFamily="34" charset="0"/>
              </a:rPr>
              <a:t> </a:t>
            </a:r>
            <a:r>
              <a:rPr lang="tr-TR" sz="1600" b="0" dirty="0">
                <a:latin typeface="Calibri" panose="020F0502020204030204" pitchFamily="34" charset="0"/>
              </a:rPr>
              <a:t>bağlı olarak çeşitli "</a:t>
            </a:r>
            <a:r>
              <a:rPr lang="tr-TR" sz="1600" i="1" dirty="0">
                <a:latin typeface="Calibri" panose="020F0502020204030204" pitchFamily="34" charset="0"/>
              </a:rPr>
              <a:t>müşteri</a:t>
            </a:r>
            <a:r>
              <a:rPr lang="tr-TR" sz="1600" b="0" dirty="0">
                <a:latin typeface="Calibri" panose="020F0502020204030204" pitchFamily="34" charset="0"/>
              </a:rPr>
              <a:t>" ve "</a:t>
            </a:r>
            <a:r>
              <a:rPr lang="tr-TR" sz="1600" i="1" dirty="0">
                <a:latin typeface="Calibri" panose="020F0502020204030204" pitchFamily="34" charset="0"/>
              </a:rPr>
              <a:t>terk eden müşteri</a:t>
            </a:r>
            <a:r>
              <a:rPr lang="tr-TR" sz="1600" b="0" dirty="0">
                <a:latin typeface="Calibri" panose="020F0502020204030204" pitchFamily="34" charset="0"/>
              </a:rPr>
              <a:t>" tanımları </a:t>
            </a:r>
            <a:r>
              <a:rPr lang="tr-TR" sz="1600" b="0" dirty="0" smtClean="0">
                <a:latin typeface="Calibri" panose="020F0502020204030204" pitchFamily="34" charset="0"/>
              </a:rPr>
              <a:t>geliştirilmiştir. Projenin </a:t>
            </a:r>
            <a:r>
              <a:rPr lang="tr-TR" sz="1600" b="0" dirty="0">
                <a:latin typeface="Calibri" panose="020F0502020204030204" pitchFamily="34" charset="0"/>
              </a:rPr>
              <a:t>ileriki aşamalarında bu tanımların kesin olarak belirlenmesi hedeflenmektedir</a:t>
            </a:r>
            <a:r>
              <a:rPr lang="tr-TR" sz="1600" b="0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b="0" dirty="0" smtClean="0">
              <a:latin typeface="Calibri" panose="020F050202020403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tr-TR" sz="1600" b="0" dirty="0" smtClean="0">
                <a:latin typeface="Calibri" panose="020F0502020204030204" pitchFamily="34" charset="0"/>
              </a:rPr>
              <a:t>Sanal </a:t>
            </a:r>
            <a:r>
              <a:rPr lang="tr-TR" sz="1600" b="0" dirty="0">
                <a:latin typeface="Calibri" panose="020F0502020204030204" pitchFamily="34" charset="0"/>
              </a:rPr>
              <a:t>Market'i terk edecek </a:t>
            </a:r>
            <a:r>
              <a:rPr lang="tr-TR" sz="1600" b="0" dirty="0" smtClean="0">
                <a:latin typeface="Calibri" panose="020F0502020204030204" pitchFamily="34" charset="0"/>
              </a:rPr>
              <a:t>müşterileri </a:t>
            </a:r>
            <a:r>
              <a:rPr lang="tr-TR" sz="1600" b="0" dirty="0">
                <a:latin typeface="Calibri" panose="020F0502020204030204" pitchFamily="34" charset="0"/>
              </a:rPr>
              <a:t>belirlemede </a:t>
            </a:r>
            <a:r>
              <a:rPr lang="tr-TR" sz="1600" dirty="0">
                <a:latin typeface="Calibri" panose="020F0502020204030204" pitchFamily="34" charset="0"/>
              </a:rPr>
              <a:t>%75 başarım</a:t>
            </a:r>
            <a:r>
              <a:rPr lang="tr-TR" sz="1600" b="0" dirty="0">
                <a:latin typeface="Calibri" panose="020F0502020204030204" pitchFamily="34" charset="0"/>
              </a:rPr>
              <a:t>a </a:t>
            </a:r>
            <a:r>
              <a:rPr lang="tr-TR" sz="1600" b="0" dirty="0" smtClean="0">
                <a:latin typeface="Calibri" panose="020F0502020204030204" pitchFamily="34" charset="0"/>
              </a:rPr>
              <a:t>ulaşılmıştır. Projenin </a:t>
            </a:r>
            <a:r>
              <a:rPr lang="tr-TR" sz="1600" b="0" dirty="0">
                <a:latin typeface="Calibri" panose="020F0502020204030204" pitchFamily="34" charset="0"/>
              </a:rPr>
              <a:t>ileriki aşamalarında </a:t>
            </a:r>
            <a:r>
              <a:rPr lang="tr-TR" sz="1600" b="0" dirty="0" smtClean="0">
                <a:latin typeface="Calibri" panose="020F0502020204030204" pitchFamily="34" charset="0"/>
              </a:rPr>
              <a:t>bu rakamların </a:t>
            </a:r>
            <a:r>
              <a:rPr lang="tr-TR" sz="1600" dirty="0">
                <a:latin typeface="Calibri" panose="020F0502020204030204" pitchFamily="34" charset="0"/>
              </a:rPr>
              <a:t>%80 düzeyine </a:t>
            </a:r>
            <a:r>
              <a:rPr lang="tr-TR" sz="1600" dirty="0" smtClean="0">
                <a:latin typeface="Calibri" panose="020F0502020204030204" pitchFamily="34" charset="0"/>
              </a:rPr>
              <a:t>yükseltilmesi </a:t>
            </a:r>
            <a:r>
              <a:rPr lang="tr-TR" sz="1600" b="0" dirty="0" smtClean="0">
                <a:latin typeface="Calibri" panose="020F0502020204030204" pitchFamily="34" charset="0"/>
              </a:rPr>
              <a:t>hedeflenmektedir.</a:t>
            </a:r>
            <a:endParaRPr lang="tr-TR" sz="1600" b="0" dirty="0">
              <a:latin typeface="Calibri" panose="020F05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7100" y="203200"/>
            <a:ext cx="8229600" cy="6858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</a:rPr>
              <a:t>3. YÖNTEMLER</a:t>
            </a:r>
            <a:endParaRPr lang="tr-T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L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16416" y="6669361"/>
            <a:ext cx="792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05"/>
          <p:cNvSpPr>
            <a:spLocks noGrp="1"/>
          </p:cNvSpPr>
          <p:nvPr>
            <p:ph type="sldNum" sz="quarter" idx="12"/>
          </p:nvPr>
        </p:nvSpPr>
        <p:spPr>
          <a:xfrm>
            <a:off x="0" y="1235076"/>
            <a:ext cx="395288" cy="128588"/>
          </a:xfrm>
        </p:spPr>
        <p:txBody>
          <a:bodyPr/>
          <a:lstStyle/>
          <a:p>
            <a:pPr>
              <a:defRPr/>
            </a:pPr>
            <a:r>
              <a:rPr lang="tr-TR"/>
              <a:t>P</a:t>
            </a:r>
            <a:fld id="{7DE74F0B-0804-4A02-8976-2031DCE303AD}" type="slidenum">
              <a:rPr lang="tr-TR"/>
              <a:pPr>
                <a:defRPr/>
              </a:pPr>
              <a:t>9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77673" y="777922"/>
            <a:ext cx="8106771" cy="0"/>
          </a:xfrm>
          <a:prstGeom prst="line">
            <a:avLst/>
          </a:prstGeom>
          <a:noFill/>
          <a:ln w="222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615" y="1037231"/>
            <a:ext cx="8168185" cy="5088933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endParaRPr lang="tr-T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tr-T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71017" y="902525"/>
            <a:ext cx="7645400" cy="55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b="0" kern="0" dirty="0" smtClean="0">
                <a:latin typeface="Calibri" pitchFamily="34" charset="0"/>
                <a:cs typeface="Calibri" pitchFamily="34" charset="0"/>
              </a:rPr>
              <a:t>Literatür araştırması: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400" b="0" kern="0" dirty="0" smtClean="0">
                <a:latin typeface="Calibri" pitchFamily="34" charset="0"/>
                <a:cs typeface="Calibri" pitchFamily="34" charset="0"/>
              </a:rPr>
              <a:t>Telekomünikasyon </a:t>
            </a:r>
            <a:r>
              <a:rPr lang="tr-TR" sz="1400" b="0" kern="0" dirty="0">
                <a:latin typeface="Calibri" pitchFamily="34" charset="0"/>
                <a:cs typeface="Calibri" pitchFamily="34" charset="0"/>
              </a:rPr>
              <a:t>ve bankacılık </a:t>
            </a:r>
            <a:r>
              <a:rPr lang="tr-TR" sz="1400" b="0" kern="0" dirty="0" smtClean="0">
                <a:latin typeface="Calibri" pitchFamily="34" charset="0"/>
                <a:cs typeface="Calibri" pitchFamily="34" charset="0"/>
              </a:rPr>
              <a:t>sektöründeki çalışmalar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400" b="0" kern="0" dirty="0" smtClean="0">
                <a:latin typeface="Calibri" pitchFamily="34" charset="0"/>
                <a:cs typeface="Calibri" pitchFamily="34" charset="0"/>
              </a:rPr>
              <a:t>Perakende sektöründeki çalışmalar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400" b="0" kern="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b="0" kern="0" dirty="0" smtClean="0">
                <a:latin typeface="Calibri" pitchFamily="34" charset="0"/>
                <a:cs typeface="Calibri" pitchFamily="34" charset="0"/>
              </a:rPr>
              <a:t>Verinin oluşturulması: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400" b="0" kern="0" dirty="0" smtClean="0">
                <a:latin typeface="Calibri" pitchFamily="34" charset="0"/>
                <a:cs typeface="Calibri" pitchFamily="34" charset="0"/>
              </a:rPr>
              <a:t>Verinin temizlenip, çeşitlendirilmesi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sz="1400" b="0" kern="0" dirty="0" smtClean="0">
                <a:latin typeface="Calibri" pitchFamily="34" charset="0"/>
                <a:cs typeface="Calibri" pitchFamily="34" charset="0"/>
              </a:rPr>
              <a:t>Sapkın değerlerin </a:t>
            </a:r>
            <a:r>
              <a:rPr lang="tr-TR" sz="1400" b="0" kern="0" dirty="0">
                <a:latin typeface="Calibri" pitchFamily="34" charset="0"/>
                <a:cs typeface="Calibri" pitchFamily="34" charset="0"/>
              </a:rPr>
              <a:t>analizden </a:t>
            </a:r>
            <a:r>
              <a:rPr lang="tr-TR" sz="1400" b="0" kern="0" dirty="0" smtClean="0">
                <a:latin typeface="Calibri" pitchFamily="34" charset="0"/>
                <a:cs typeface="Calibri" pitchFamily="34" charset="0"/>
              </a:rPr>
              <a:t>çıkarılması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400" b="0" kern="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b="0" kern="0" dirty="0" smtClean="0">
                <a:latin typeface="Calibri" pitchFamily="34" charset="0"/>
                <a:cs typeface="Calibri" pitchFamily="34" charset="0"/>
              </a:rPr>
              <a:t>Müşteri ve terk eden müşteri tanımlarının yapılması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400" b="0" kern="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b="0" kern="0" dirty="0" smtClean="0">
                <a:latin typeface="Calibri" pitchFamily="34" charset="0"/>
                <a:cs typeface="Calibri" pitchFamily="34" charset="0"/>
              </a:rPr>
              <a:t>Tahmin modellemesi (gözetimli öğrenme)</a:t>
            </a:r>
            <a:endParaRPr lang="tr-TR" sz="1600" b="0" kern="0" dirty="0">
              <a:latin typeface="Calibri" pitchFamily="34" charset="0"/>
              <a:cs typeface="Calibri" pitchFamily="34" charset="0"/>
            </a:endParaRPr>
          </a:p>
          <a:p>
            <a:pPr algn="just"/>
            <a:endParaRPr kumimoji="0" lang="tr-TR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5225" y="96325"/>
            <a:ext cx="8768980" cy="685800"/>
          </a:xfrm>
        </p:spPr>
        <p:txBody>
          <a:bodyPr anchor="b"/>
          <a:lstStyle/>
          <a:p>
            <a:r>
              <a:rPr lang="tr-TR" b="0" dirty="0">
                <a:solidFill>
                  <a:schemeClr val="tx1"/>
                </a:solidFill>
              </a:rPr>
              <a:t>3. YÖNTEMLER</a:t>
            </a:r>
          </a:p>
        </p:txBody>
      </p:sp>
    </p:spTree>
    <p:extLst>
      <p:ext uri="{BB962C8B-B14F-4D97-AF65-F5344CB8AC3E}">
        <p14:creationId xmlns:p14="http://schemas.microsoft.com/office/powerpoint/2010/main" val="37639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arsayılan Tasarım">
  <a:themeElements>
    <a:clrScheme name="1_Varsayılan Tasarı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33CCCC"/>
      </a:folHlink>
    </a:clrScheme>
    <a:fontScheme name="1_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tr-T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2225" cap="flat" cmpd="sng" algn="ctr">
          <a:solidFill>
            <a:schemeClr val="bg2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arsayılan Tasarı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56117</TotalTime>
  <Words>2049</Words>
  <Application>Microsoft Office PowerPoint</Application>
  <PresentationFormat>On-screen Show (4:3)</PresentationFormat>
  <Paragraphs>625</Paragraphs>
  <Slides>38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1_Varsayılan Tasarım</vt:lpstr>
      <vt:lpstr>Custom Design</vt:lpstr>
      <vt:lpstr>Çevrimiçi Alışveriş'te Müşteri Aidiyetinin  Veri Analizi ile İncelenmesi:    Migros Sanal Market Örneği</vt:lpstr>
      <vt:lpstr>PowerPoint Presentation</vt:lpstr>
      <vt:lpstr> 1. ŞİRKET BİLGİLERİ</vt:lpstr>
      <vt:lpstr>1. ŞİRKET BİLGİLERİ: «MİGROS SANAL MARKET»</vt:lpstr>
      <vt:lpstr>2. PROJE TANITIMI</vt:lpstr>
      <vt:lpstr>2. PROJE TANITIMI</vt:lpstr>
      <vt:lpstr>2. PROJE TANITIMI</vt:lpstr>
      <vt:lpstr>3. YÖNTEMLER</vt:lpstr>
      <vt:lpstr>3. YÖNTEMLER</vt:lpstr>
      <vt:lpstr>4. LİTERATÜR ARAŞTIRMASI</vt:lpstr>
      <vt:lpstr>4. LİTERATÜR ARAŞTIRMASI (Perakende)</vt:lpstr>
      <vt:lpstr>4. LİTERATÜR ARAŞTIRMASI (Yöntem)</vt:lpstr>
      <vt:lpstr>5. VERİNİN OLUŞTURULMASI</vt:lpstr>
      <vt:lpstr>PowerPoint Presentation</vt:lpstr>
      <vt:lpstr>5. VERİNİN OLUŞTURULMASI</vt:lpstr>
      <vt:lpstr>5. VERİNİN OLUŞTURULMASI</vt:lpstr>
      <vt:lpstr>5. VERİNİN OLUŞTURULMASI</vt:lpstr>
      <vt:lpstr>5. VERİNİN OLUŞTURULMASI</vt:lpstr>
      <vt:lpstr>5. VERİNİN OLUŞTURULMASI</vt:lpstr>
      <vt:lpstr>5. VERİNİN OLUŞTURULMASI</vt:lpstr>
      <vt:lpstr>6. MAKİNE ÖĞRENMESİ</vt:lpstr>
      <vt:lpstr>6. MAKİNE ÖĞRENMESİ (Sınıflandırma)</vt:lpstr>
      <vt:lpstr>6. MAKİNE ÖĞRENMESİ (Karar Ağaçları)</vt:lpstr>
      <vt:lpstr>6. MAKİNE ÖĞRENMESİ (Rastgele Orman)</vt:lpstr>
      <vt:lpstr>6. MAKİNE ÖĞRENMESİ</vt:lpstr>
      <vt:lpstr>7. TAHMİN MODELLEMESİ</vt:lpstr>
      <vt:lpstr>7. TAHMİN MODELLEMESİ</vt:lpstr>
      <vt:lpstr>7. TAHMİN MODELLEMESİ</vt:lpstr>
      <vt:lpstr>7. TAHMİN MODELLEMESİ</vt:lpstr>
      <vt:lpstr>7. TAHMİN MODELLEMESİ</vt:lpstr>
      <vt:lpstr>8. SONUÇLAR</vt:lpstr>
      <vt:lpstr>8. SONUÇLAR</vt:lpstr>
      <vt:lpstr>8. SONUÇLAR</vt:lpstr>
      <vt:lpstr>8. SONUÇLAR</vt:lpstr>
      <vt:lpstr>8. SONUÇLAR</vt:lpstr>
      <vt:lpstr>8. SONUÇLAR</vt:lpstr>
      <vt:lpstr>8. SONUÇLAR</vt:lpstr>
      <vt:lpstr>PowerPoint Presentation</vt:lpstr>
    </vt:vector>
  </TitlesOfParts>
  <Company>Koç Holding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MİGROS Ticaret A.Ş.</dc:title>
  <dc:creator>Rıza Gürler;Semih Eren</dc:creator>
  <cp:lastModifiedBy>Birol Yüceoğlu (Migros)</cp:lastModifiedBy>
  <cp:revision>4672</cp:revision>
  <dcterms:created xsi:type="dcterms:W3CDTF">2006-05-17T19:11:34Z</dcterms:created>
  <dcterms:modified xsi:type="dcterms:W3CDTF">2016-05-18T11:31:21Z</dcterms:modified>
</cp:coreProperties>
</file>