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256" r:id="rId2"/>
    <p:sldId id="282" r:id="rId3"/>
    <p:sldId id="283" r:id="rId4"/>
    <p:sldId id="28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11" r:id="rId21"/>
    <p:sldId id="259" r:id="rId22"/>
    <p:sldId id="314" r:id="rId23"/>
    <p:sldId id="260" r:id="rId24"/>
    <p:sldId id="261" r:id="rId25"/>
    <p:sldId id="262" r:id="rId26"/>
    <p:sldId id="312" r:id="rId27"/>
    <p:sldId id="313" r:id="rId28"/>
    <p:sldId id="288" r:id="rId29"/>
    <p:sldId id="289" r:id="rId30"/>
    <p:sldId id="291" r:id="rId31"/>
    <p:sldId id="292" r:id="rId32"/>
    <p:sldId id="293" r:id="rId33"/>
    <p:sldId id="294" r:id="rId34"/>
    <p:sldId id="295" r:id="rId35"/>
    <p:sldId id="310" r:id="rId36"/>
    <p:sldId id="309" r:id="rId37"/>
    <p:sldId id="257" r:id="rId38"/>
    <p:sldId id="277" r:id="rId39"/>
    <p:sldId id="258" r:id="rId40"/>
    <p:sldId id="307" r:id="rId41"/>
    <p:sldId id="308" r:id="rId42"/>
    <p:sldId id="300" r:id="rId43"/>
    <p:sldId id="264" r:id="rId44"/>
    <p:sldId id="302" r:id="rId45"/>
    <p:sldId id="303" r:id="rId46"/>
    <p:sldId id="304" r:id="rId47"/>
    <p:sldId id="305" r:id="rId48"/>
    <p:sldId id="265" r:id="rId49"/>
    <p:sldId id="306" r:id="rId50"/>
    <p:sldId id="298" r:id="rId51"/>
    <p:sldId id="341" r:id="rId52"/>
    <p:sldId id="278" r:id="rId53"/>
    <p:sldId id="330" r:id="rId54"/>
    <p:sldId id="331" r:id="rId55"/>
    <p:sldId id="332" r:id="rId56"/>
    <p:sldId id="333" r:id="rId57"/>
    <p:sldId id="335" r:id="rId58"/>
    <p:sldId id="336" r:id="rId59"/>
    <p:sldId id="338" r:id="rId60"/>
    <p:sldId id="339" r:id="rId61"/>
    <p:sldId id="340" r:id="rId62"/>
    <p:sldId id="279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32" autoAdjust="0"/>
  </p:normalViewPr>
  <p:slideViewPr>
    <p:cSldViewPr snapToGrid="0" snapToObjects="1">
      <p:cViewPr varScale="1">
        <p:scale>
          <a:sx n="108" d="100"/>
          <a:sy n="108" d="100"/>
        </p:scale>
        <p:origin x="-12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942884-B494-7540-8028-F450FD588805}" type="doc">
      <dgm:prSet loTypeId="urn:microsoft.com/office/officeart/2009/3/layout/StepUp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6D212F-0B84-4447-81FB-E0B0F8FC7817}">
      <dgm:prSet phldrT="[Text]"/>
      <dgm:spPr/>
      <dgm:t>
        <a:bodyPr/>
        <a:lstStyle/>
        <a:p>
          <a:r>
            <a:rPr lang="en-US" smtClean="0"/>
            <a:t>Extract</a:t>
          </a:r>
        </a:p>
        <a:p>
          <a:r>
            <a:rPr lang="en-US" smtClean="0"/>
            <a:t>(Çıkarım)</a:t>
          </a:r>
          <a:endParaRPr lang="en-US"/>
        </a:p>
      </dgm:t>
    </dgm:pt>
    <dgm:pt modelId="{A9C13380-F3AF-8F40-BCA8-D5CF0C4F0958}" type="parTrans" cxnId="{CBF61FE9-709B-B545-8278-6B1167A95DF6}">
      <dgm:prSet/>
      <dgm:spPr/>
      <dgm:t>
        <a:bodyPr/>
        <a:lstStyle/>
        <a:p>
          <a:endParaRPr lang="en-US"/>
        </a:p>
      </dgm:t>
    </dgm:pt>
    <dgm:pt modelId="{764C3C4E-7942-6C44-B6D4-6C0A71FB1F9F}" type="sibTrans" cxnId="{CBF61FE9-709B-B545-8278-6B1167A95DF6}">
      <dgm:prSet/>
      <dgm:spPr/>
      <dgm:t>
        <a:bodyPr/>
        <a:lstStyle/>
        <a:p>
          <a:endParaRPr lang="en-US"/>
        </a:p>
      </dgm:t>
    </dgm:pt>
    <dgm:pt modelId="{C89F3139-10FF-FB46-B173-6F511AFEC1B4}">
      <dgm:prSet phldrT="[Text]"/>
      <dgm:spPr/>
      <dgm:t>
        <a:bodyPr/>
        <a:lstStyle/>
        <a:p>
          <a:r>
            <a:rPr lang="en-US" smtClean="0"/>
            <a:t>PreProcess</a:t>
          </a:r>
        </a:p>
        <a:p>
          <a:r>
            <a:rPr lang="en-US" smtClean="0"/>
            <a:t>(Temizleme)</a:t>
          </a:r>
          <a:endParaRPr lang="en-US"/>
        </a:p>
      </dgm:t>
    </dgm:pt>
    <dgm:pt modelId="{05545CB3-E3C5-B349-AC77-EB38706D6B0F}" type="parTrans" cxnId="{9D859E7F-AD7A-3D42-B07F-BFDE216F8D36}">
      <dgm:prSet/>
      <dgm:spPr/>
      <dgm:t>
        <a:bodyPr/>
        <a:lstStyle/>
        <a:p>
          <a:endParaRPr lang="en-US"/>
        </a:p>
      </dgm:t>
    </dgm:pt>
    <dgm:pt modelId="{751211B2-5AF2-9844-A77D-B968F3E06BFB}" type="sibTrans" cxnId="{9D859E7F-AD7A-3D42-B07F-BFDE216F8D36}">
      <dgm:prSet/>
      <dgm:spPr/>
      <dgm:t>
        <a:bodyPr/>
        <a:lstStyle/>
        <a:p>
          <a:endParaRPr lang="en-US"/>
        </a:p>
      </dgm:t>
    </dgm:pt>
    <dgm:pt modelId="{9125CAA9-8FE4-654F-AFF7-36092648362C}">
      <dgm:prSet phldrT="[Text]"/>
      <dgm:spPr/>
      <dgm:t>
        <a:bodyPr/>
        <a:lstStyle/>
        <a:p>
          <a:r>
            <a:rPr lang="en-US" smtClean="0"/>
            <a:t>Transform</a:t>
          </a:r>
        </a:p>
        <a:p>
          <a:r>
            <a:rPr lang="en-US" smtClean="0"/>
            <a:t>(Dönüşüm)</a:t>
          </a:r>
          <a:endParaRPr lang="en-US"/>
        </a:p>
      </dgm:t>
    </dgm:pt>
    <dgm:pt modelId="{22193AF9-22BB-DC42-A722-6AA64365B777}" type="parTrans" cxnId="{A735843E-D082-2D45-878C-18A7C774D727}">
      <dgm:prSet/>
      <dgm:spPr/>
      <dgm:t>
        <a:bodyPr/>
        <a:lstStyle/>
        <a:p>
          <a:endParaRPr lang="en-US"/>
        </a:p>
      </dgm:t>
    </dgm:pt>
    <dgm:pt modelId="{DA9C6625-3A5F-034C-BF6E-1381B0F977AE}" type="sibTrans" cxnId="{A735843E-D082-2D45-878C-18A7C774D727}">
      <dgm:prSet/>
      <dgm:spPr/>
      <dgm:t>
        <a:bodyPr/>
        <a:lstStyle/>
        <a:p>
          <a:endParaRPr lang="en-US"/>
        </a:p>
      </dgm:t>
    </dgm:pt>
    <dgm:pt modelId="{448D80FE-F1C9-2E42-A045-0D461C06A68F}">
      <dgm:prSet phldrT="[Text]"/>
      <dgm:spPr/>
      <dgm:t>
        <a:bodyPr/>
        <a:lstStyle/>
        <a:p>
          <a:r>
            <a:rPr lang="en-US" smtClean="0"/>
            <a:t>Load</a:t>
          </a:r>
        </a:p>
        <a:p>
          <a:r>
            <a:rPr lang="en-US" smtClean="0"/>
            <a:t>(Yükleme)</a:t>
          </a:r>
          <a:endParaRPr lang="en-US"/>
        </a:p>
      </dgm:t>
    </dgm:pt>
    <dgm:pt modelId="{EADB45AD-4937-3C4A-A57D-3329D108478F}" type="parTrans" cxnId="{EAAFD160-8108-3F41-B59E-4274FAEE0266}">
      <dgm:prSet/>
      <dgm:spPr/>
      <dgm:t>
        <a:bodyPr/>
        <a:lstStyle/>
        <a:p>
          <a:endParaRPr lang="en-US"/>
        </a:p>
      </dgm:t>
    </dgm:pt>
    <dgm:pt modelId="{536AEB2C-E510-3340-A7E4-E7E7095B15F7}" type="sibTrans" cxnId="{EAAFD160-8108-3F41-B59E-4274FAEE0266}">
      <dgm:prSet/>
      <dgm:spPr/>
      <dgm:t>
        <a:bodyPr/>
        <a:lstStyle/>
        <a:p>
          <a:endParaRPr lang="en-US"/>
        </a:p>
      </dgm:t>
    </dgm:pt>
    <dgm:pt modelId="{513B7A00-052C-5842-BB54-65C8402CA7DF}" type="pres">
      <dgm:prSet presAssocID="{D9942884-B494-7540-8028-F450FD58880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F2ED4D3-3E09-1A4F-BDA8-553F7998241B}" type="pres">
      <dgm:prSet presAssocID="{AC6D212F-0B84-4447-81FB-E0B0F8FC7817}" presName="composite" presStyleCnt="0"/>
      <dgm:spPr/>
    </dgm:pt>
    <dgm:pt modelId="{DE9F58FB-AE96-7841-BF19-820682FDF450}" type="pres">
      <dgm:prSet presAssocID="{AC6D212F-0B84-4447-81FB-E0B0F8FC7817}" presName="LShape" presStyleLbl="alignNode1" presStyleIdx="0" presStyleCnt="7"/>
      <dgm:spPr/>
    </dgm:pt>
    <dgm:pt modelId="{1342AD64-33E8-EA40-AD63-CA3F6951CAF7}" type="pres">
      <dgm:prSet presAssocID="{AC6D212F-0B84-4447-81FB-E0B0F8FC7817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66DF3-BFDB-5843-8271-C93896E4FEDB}" type="pres">
      <dgm:prSet presAssocID="{AC6D212F-0B84-4447-81FB-E0B0F8FC7817}" presName="Triangle" presStyleLbl="alignNode1" presStyleIdx="1" presStyleCnt="7"/>
      <dgm:spPr/>
    </dgm:pt>
    <dgm:pt modelId="{9EBA0687-A289-C64B-84F3-C2F7D9053789}" type="pres">
      <dgm:prSet presAssocID="{764C3C4E-7942-6C44-B6D4-6C0A71FB1F9F}" presName="sibTrans" presStyleCnt="0"/>
      <dgm:spPr/>
    </dgm:pt>
    <dgm:pt modelId="{EAD646AB-17EB-AD45-8AA0-19D927656058}" type="pres">
      <dgm:prSet presAssocID="{764C3C4E-7942-6C44-B6D4-6C0A71FB1F9F}" presName="space" presStyleCnt="0"/>
      <dgm:spPr/>
    </dgm:pt>
    <dgm:pt modelId="{513581F6-CEA2-5F44-98F8-AF7BCF148B60}" type="pres">
      <dgm:prSet presAssocID="{C89F3139-10FF-FB46-B173-6F511AFEC1B4}" presName="composite" presStyleCnt="0"/>
      <dgm:spPr/>
    </dgm:pt>
    <dgm:pt modelId="{4DD97DB5-DC18-1C4D-81C2-141AC5A757A5}" type="pres">
      <dgm:prSet presAssocID="{C89F3139-10FF-FB46-B173-6F511AFEC1B4}" presName="LShape" presStyleLbl="alignNode1" presStyleIdx="2" presStyleCnt="7"/>
      <dgm:spPr/>
    </dgm:pt>
    <dgm:pt modelId="{E0D0451B-7D99-7849-AEA9-3D8D98878961}" type="pres">
      <dgm:prSet presAssocID="{C89F3139-10FF-FB46-B173-6F511AFEC1B4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C58D3-F75C-E642-B26F-E8F64B0E8652}" type="pres">
      <dgm:prSet presAssocID="{C89F3139-10FF-FB46-B173-6F511AFEC1B4}" presName="Triangle" presStyleLbl="alignNode1" presStyleIdx="3" presStyleCnt="7"/>
      <dgm:spPr/>
    </dgm:pt>
    <dgm:pt modelId="{74829B5F-8383-6147-A357-9A6BE57C24AE}" type="pres">
      <dgm:prSet presAssocID="{751211B2-5AF2-9844-A77D-B968F3E06BFB}" presName="sibTrans" presStyleCnt="0"/>
      <dgm:spPr/>
    </dgm:pt>
    <dgm:pt modelId="{59C0996A-FCBE-D546-987A-636E3D3275DF}" type="pres">
      <dgm:prSet presAssocID="{751211B2-5AF2-9844-A77D-B968F3E06BFB}" presName="space" presStyleCnt="0"/>
      <dgm:spPr/>
    </dgm:pt>
    <dgm:pt modelId="{F44713B4-7DF9-194A-BEEF-2437D8B32DE9}" type="pres">
      <dgm:prSet presAssocID="{9125CAA9-8FE4-654F-AFF7-36092648362C}" presName="composite" presStyleCnt="0"/>
      <dgm:spPr/>
    </dgm:pt>
    <dgm:pt modelId="{145097A7-DD46-AA4C-8CA8-CED020A740B1}" type="pres">
      <dgm:prSet presAssocID="{9125CAA9-8FE4-654F-AFF7-36092648362C}" presName="LShape" presStyleLbl="alignNode1" presStyleIdx="4" presStyleCnt="7"/>
      <dgm:spPr/>
    </dgm:pt>
    <dgm:pt modelId="{F6D2AF2A-2254-1940-B871-88F3FC367EF5}" type="pres">
      <dgm:prSet presAssocID="{9125CAA9-8FE4-654F-AFF7-36092648362C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11D2F-0119-1F40-9907-C6D47F882758}" type="pres">
      <dgm:prSet presAssocID="{9125CAA9-8FE4-654F-AFF7-36092648362C}" presName="Triangle" presStyleLbl="alignNode1" presStyleIdx="5" presStyleCnt="7"/>
      <dgm:spPr/>
    </dgm:pt>
    <dgm:pt modelId="{56C1A069-8EE6-124A-B477-004E93E67C10}" type="pres">
      <dgm:prSet presAssocID="{DA9C6625-3A5F-034C-BF6E-1381B0F977AE}" presName="sibTrans" presStyleCnt="0"/>
      <dgm:spPr/>
    </dgm:pt>
    <dgm:pt modelId="{B03C2D86-D003-B14A-AA72-67C6EF841C3C}" type="pres">
      <dgm:prSet presAssocID="{DA9C6625-3A5F-034C-BF6E-1381B0F977AE}" presName="space" presStyleCnt="0"/>
      <dgm:spPr/>
    </dgm:pt>
    <dgm:pt modelId="{0B13CD91-303A-AC44-B844-1CA9F806D488}" type="pres">
      <dgm:prSet presAssocID="{448D80FE-F1C9-2E42-A045-0D461C06A68F}" presName="composite" presStyleCnt="0"/>
      <dgm:spPr/>
    </dgm:pt>
    <dgm:pt modelId="{6B0ABD05-D4F5-6F46-BDE7-C34D763F59DE}" type="pres">
      <dgm:prSet presAssocID="{448D80FE-F1C9-2E42-A045-0D461C06A68F}" presName="LShape" presStyleLbl="alignNode1" presStyleIdx="6" presStyleCnt="7" custLinFactNeighborX="-2340" custLinFactNeighborY="-1332"/>
      <dgm:spPr/>
    </dgm:pt>
    <dgm:pt modelId="{12476559-65A0-B340-A7BE-9C1E12247B0B}" type="pres">
      <dgm:prSet presAssocID="{448D80FE-F1C9-2E42-A045-0D461C06A68F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F61FE9-709B-B545-8278-6B1167A95DF6}" srcId="{D9942884-B494-7540-8028-F450FD588805}" destId="{AC6D212F-0B84-4447-81FB-E0B0F8FC7817}" srcOrd="0" destOrd="0" parTransId="{A9C13380-F3AF-8F40-BCA8-D5CF0C4F0958}" sibTransId="{764C3C4E-7942-6C44-B6D4-6C0A71FB1F9F}"/>
    <dgm:cxn modelId="{A735843E-D082-2D45-878C-18A7C774D727}" srcId="{D9942884-B494-7540-8028-F450FD588805}" destId="{9125CAA9-8FE4-654F-AFF7-36092648362C}" srcOrd="2" destOrd="0" parTransId="{22193AF9-22BB-DC42-A722-6AA64365B777}" sibTransId="{DA9C6625-3A5F-034C-BF6E-1381B0F977AE}"/>
    <dgm:cxn modelId="{219834C6-F288-B44E-98D9-75D8E7CADCC2}" type="presOf" srcId="{C89F3139-10FF-FB46-B173-6F511AFEC1B4}" destId="{E0D0451B-7D99-7849-AEA9-3D8D98878961}" srcOrd="0" destOrd="0" presId="urn:microsoft.com/office/officeart/2009/3/layout/StepUpProcess"/>
    <dgm:cxn modelId="{EAAFD160-8108-3F41-B59E-4274FAEE0266}" srcId="{D9942884-B494-7540-8028-F450FD588805}" destId="{448D80FE-F1C9-2E42-A045-0D461C06A68F}" srcOrd="3" destOrd="0" parTransId="{EADB45AD-4937-3C4A-A57D-3329D108478F}" sibTransId="{536AEB2C-E510-3340-A7E4-E7E7095B15F7}"/>
    <dgm:cxn modelId="{07ACC5F8-1475-F54B-B0C6-404F3F46A014}" type="presOf" srcId="{448D80FE-F1C9-2E42-A045-0D461C06A68F}" destId="{12476559-65A0-B340-A7BE-9C1E12247B0B}" srcOrd="0" destOrd="0" presId="urn:microsoft.com/office/officeart/2009/3/layout/StepUpProcess"/>
    <dgm:cxn modelId="{FB3E80DF-057A-4E42-B811-7005232E220F}" type="presOf" srcId="{D9942884-B494-7540-8028-F450FD588805}" destId="{513B7A00-052C-5842-BB54-65C8402CA7DF}" srcOrd="0" destOrd="0" presId="urn:microsoft.com/office/officeart/2009/3/layout/StepUpProcess"/>
    <dgm:cxn modelId="{97E98DC5-5883-C44C-A9F6-AF6E1A46687D}" type="presOf" srcId="{9125CAA9-8FE4-654F-AFF7-36092648362C}" destId="{F6D2AF2A-2254-1940-B871-88F3FC367EF5}" srcOrd="0" destOrd="0" presId="urn:microsoft.com/office/officeart/2009/3/layout/StepUpProcess"/>
    <dgm:cxn modelId="{9D859E7F-AD7A-3D42-B07F-BFDE216F8D36}" srcId="{D9942884-B494-7540-8028-F450FD588805}" destId="{C89F3139-10FF-FB46-B173-6F511AFEC1B4}" srcOrd="1" destOrd="0" parTransId="{05545CB3-E3C5-B349-AC77-EB38706D6B0F}" sibTransId="{751211B2-5AF2-9844-A77D-B968F3E06BFB}"/>
    <dgm:cxn modelId="{1182F306-DA40-E943-81AD-315B4B52677D}" type="presOf" srcId="{AC6D212F-0B84-4447-81FB-E0B0F8FC7817}" destId="{1342AD64-33E8-EA40-AD63-CA3F6951CAF7}" srcOrd="0" destOrd="0" presId="urn:microsoft.com/office/officeart/2009/3/layout/StepUpProcess"/>
    <dgm:cxn modelId="{EBFAEFBE-1DDA-A844-941F-37ED5E45CA16}" type="presParOf" srcId="{513B7A00-052C-5842-BB54-65C8402CA7DF}" destId="{3F2ED4D3-3E09-1A4F-BDA8-553F7998241B}" srcOrd="0" destOrd="0" presId="urn:microsoft.com/office/officeart/2009/3/layout/StepUpProcess"/>
    <dgm:cxn modelId="{901B907B-C23F-9241-9DFD-3CFA26ED9149}" type="presParOf" srcId="{3F2ED4D3-3E09-1A4F-BDA8-553F7998241B}" destId="{DE9F58FB-AE96-7841-BF19-820682FDF450}" srcOrd="0" destOrd="0" presId="urn:microsoft.com/office/officeart/2009/3/layout/StepUpProcess"/>
    <dgm:cxn modelId="{76056FFE-6881-DD47-92B2-2CC950EE43E7}" type="presParOf" srcId="{3F2ED4D3-3E09-1A4F-BDA8-553F7998241B}" destId="{1342AD64-33E8-EA40-AD63-CA3F6951CAF7}" srcOrd="1" destOrd="0" presId="urn:microsoft.com/office/officeart/2009/3/layout/StepUpProcess"/>
    <dgm:cxn modelId="{C9173DEF-2B0E-EA42-B437-A452AA6E6D4E}" type="presParOf" srcId="{3F2ED4D3-3E09-1A4F-BDA8-553F7998241B}" destId="{5BB66DF3-BFDB-5843-8271-C93896E4FEDB}" srcOrd="2" destOrd="0" presId="urn:microsoft.com/office/officeart/2009/3/layout/StepUpProcess"/>
    <dgm:cxn modelId="{C2200AE4-8BAB-A146-B407-1EBB6F083C2B}" type="presParOf" srcId="{513B7A00-052C-5842-BB54-65C8402CA7DF}" destId="{9EBA0687-A289-C64B-84F3-C2F7D9053789}" srcOrd="1" destOrd="0" presId="urn:microsoft.com/office/officeart/2009/3/layout/StepUpProcess"/>
    <dgm:cxn modelId="{A2553FF1-3805-B846-A4B6-0A2D0F11F393}" type="presParOf" srcId="{9EBA0687-A289-C64B-84F3-C2F7D9053789}" destId="{EAD646AB-17EB-AD45-8AA0-19D927656058}" srcOrd="0" destOrd="0" presId="urn:microsoft.com/office/officeart/2009/3/layout/StepUpProcess"/>
    <dgm:cxn modelId="{587655AA-A0E2-2240-B21B-48F947137986}" type="presParOf" srcId="{513B7A00-052C-5842-BB54-65C8402CA7DF}" destId="{513581F6-CEA2-5F44-98F8-AF7BCF148B60}" srcOrd="2" destOrd="0" presId="urn:microsoft.com/office/officeart/2009/3/layout/StepUpProcess"/>
    <dgm:cxn modelId="{5D3231D0-AA33-D040-84D0-6D1DC44648B7}" type="presParOf" srcId="{513581F6-CEA2-5F44-98F8-AF7BCF148B60}" destId="{4DD97DB5-DC18-1C4D-81C2-141AC5A757A5}" srcOrd="0" destOrd="0" presId="urn:microsoft.com/office/officeart/2009/3/layout/StepUpProcess"/>
    <dgm:cxn modelId="{35CF4AD2-B202-F947-8985-2BD100A9C1BE}" type="presParOf" srcId="{513581F6-CEA2-5F44-98F8-AF7BCF148B60}" destId="{E0D0451B-7D99-7849-AEA9-3D8D98878961}" srcOrd="1" destOrd="0" presId="urn:microsoft.com/office/officeart/2009/3/layout/StepUpProcess"/>
    <dgm:cxn modelId="{EE05D387-F42C-C64C-9DCA-A6660AF8F10C}" type="presParOf" srcId="{513581F6-CEA2-5F44-98F8-AF7BCF148B60}" destId="{715C58D3-F75C-E642-B26F-E8F64B0E8652}" srcOrd="2" destOrd="0" presId="urn:microsoft.com/office/officeart/2009/3/layout/StepUpProcess"/>
    <dgm:cxn modelId="{94B8E0D8-E28F-014C-8608-71C181F56698}" type="presParOf" srcId="{513B7A00-052C-5842-BB54-65C8402CA7DF}" destId="{74829B5F-8383-6147-A357-9A6BE57C24AE}" srcOrd="3" destOrd="0" presId="urn:microsoft.com/office/officeart/2009/3/layout/StepUpProcess"/>
    <dgm:cxn modelId="{FBA30129-BEA5-7C48-AEFF-0C4727A02958}" type="presParOf" srcId="{74829B5F-8383-6147-A357-9A6BE57C24AE}" destId="{59C0996A-FCBE-D546-987A-636E3D3275DF}" srcOrd="0" destOrd="0" presId="urn:microsoft.com/office/officeart/2009/3/layout/StepUpProcess"/>
    <dgm:cxn modelId="{DEEF45F9-4738-7F4C-8E4F-0F30297E9455}" type="presParOf" srcId="{513B7A00-052C-5842-BB54-65C8402CA7DF}" destId="{F44713B4-7DF9-194A-BEEF-2437D8B32DE9}" srcOrd="4" destOrd="0" presId="urn:microsoft.com/office/officeart/2009/3/layout/StepUpProcess"/>
    <dgm:cxn modelId="{03767297-2A8A-1F41-9107-028D55A1C2EC}" type="presParOf" srcId="{F44713B4-7DF9-194A-BEEF-2437D8B32DE9}" destId="{145097A7-DD46-AA4C-8CA8-CED020A740B1}" srcOrd="0" destOrd="0" presId="urn:microsoft.com/office/officeart/2009/3/layout/StepUpProcess"/>
    <dgm:cxn modelId="{7BCFB844-95C2-B54D-B0D4-129F70E8D982}" type="presParOf" srcId="{F44713B4-7DF9-194A-BEEF-2437D8B32DE9}" destId="{F6D2AF2A-2254-1940-B871-88F3FC367EF5}" srcOrd="1" destOrd="0" presId="urn:microsoft.com/office/officeart/2009/3/layout/StepUpProcess"/>
    <dgm:cxn modelId="{09D66958-7550-1E49-8600-93293901955A}" type="presParOf" srcId="{F44713B4-7DF9-194A-BEEF-2437D8B32DE9}" destId="{65911D2F-0119-1F40-9907-C6D47F882758}" srcOrd="2" destOrd="0" presId="urn:microsoft.com/office/officeart/2009/3/layout/StepUpProcess"/>
    <dgm:cxn modelId="{35168964-51A5-4649-9D19-8E040D021BE0}" type="presParOf" srcId="{513B7A00-052C-5842-BB54-65C8402CA7DF}" destId="{56C1A069-8EE6-124A-B477-004E93E67C10}" srcOrd="5" destOrd="0" presId="urn:microsoft.com/office/officeart/2009/3/layout/StepUpProcess"/>
    <dgm:cxn modelId="{112FC14F-901D-AB4E-8325-DDF232E63773}" type="presParOf" srcId="{56C1A069-8EE6-124A-B477-004E93E67C10}" destId="{B03C2D86-D003-B14A-AA72-67C6EF841C3C}" srcOrd="0" destOrd="0" presId="urn:microsoft.com/office/officeart/2009/3/layout/StepUpProcess"/>
    <dgm:cxn modelId="{A48189DA-3FFF-CA40-B778-DD03AF6FC8F5}" type="presParOf" srcId="{513B7A00-052C-5842-BB54-65C8402CA7DF}" destId="{0B13CD91-303A-AC44-B844-1CA9F806D488}" srcOrd="6" destOrd="0" presId="urn:microsoft.com/office/officeart/2009/3/layout/StepUpProcess"/>
    <dgm:cxn modelId="{FF1763D1-AFCD-D449-B0E9-708C1F8BD065}" type="presParOf" srcId="{0B13CD91-303A-AC44-B844-1CA9F806D488}" destId="{6B0ABD05-D4F5-6F46-BDE7-C34D763F59DE}" srcOrd="0" destOrd="0" presId="urn:microsoft.com/office/officeart/2009/3/layout/StepUpProcess"/>
    <dgm:cxn modelId="{833FAA8B-34F0-7741-B212-22434251D6D4}" type="presParOf" srcId="{0B13CD91-303A-AC44-B844-1CA9F806D488}" destId="{12476559-65A0-B340-A7BE-9C1E12247B0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942884-B494-7540-8028-F450FD588805}" type="doc">
      <dgm:prSet loTypeId="urn:microsoft.com/office/officeart/2009/3/layout/StepUp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6D212F-0B84-4447-81FB-E0B0F8FC7817}">
      <dgm:prSet phldrT="[Text]"/>
      <dgm:spPr/>
      <dgm:t>
        <a:bodyPr/>
        <a:lstStyle/>
        <a:p>
          <a:r>
            <a:rPr lang="en-US" smtClean="0"/>
            <a:t>Extract</a:t>
          </a:r>
        </a:p>
        <a:p>
          <a:r>
            <a:rPr lang="en-US" smtClean="0"/>
            <a:t>(Çıkarım)</a:t>
          </a:r>
          <a:endParaRPr lang="en-US"/>
        </a:p>
      </dgm:t>
    </dgm:pt>
    <dgm:pt modelId="{A9C13380-F3AF-8F40-BCA8-D5CF0C4F0958}" type="parTrans" cxnId="{CBF61FE9-709B-B545-8278-6B1167A95DF6}">
      <dgm:prSet/>
      <dgm:spPr/>
      <dgm:t>
        <a:bodyPr/>
        <a:lstStyle/>
        <a:p>
          <a:endParaRPr lang="en-US"/>
        </a:p>
      </dgm:t>
    </dgm:pt>
    <dgm:pt modelId="{764C3C4E-7942-6C44-B6D4-6C0A71FB1F9F}" type="sibTrans" cxnId="{CBF61FE9-709B-B545-8278-6B1167A95DF6}">
      <dgm:prSet/>
      <dgm:spPr/>
      <dgm:t>
        <a:bodyPr/>
        <a:lstStyle/>
        <a:p>
          <a:endParaRPr lang="en-US"/>
        </a:p>
      </dgm:t>
    </dgm:pt>
    <dgm:pt modelId="{C89F3139-10FF-FB46-B173-6F511AFEC1B4}">
      <dgm:prSet phldrT="[Text]"/>
      <dgm:spPr/>
      <dgm:t>
        <a:bodyPr/>
        <a:lstStyle/>
        <a:p>
          <a:r>
            <a:rPr lang="en-US" smtClean="0"/>
            <a:t>PreProcess</a:t>
          </a:r>
        </a:p>
        <a:p>
          <a:r>
            <a:rPr lang="en-US" smtClean="0"/>
            <a:t>(Temizleme)</a:t>
          </a:r>
          <a:endParaRPr lang="en-US"/>
        </a:p>
      </dgm:t>
    </dgm:pt>
    <dgm:pt modelId="{05545CB3-E3C5-B349-AC77-EB38706D6B0F}" type="parTrans" cxnId="{9D859E7F-AD7A-3D42-B07F-BFDE216F8D36}">
      <dgm:prSet/>
      <dgm:spPr/>
      <dgm:t>
        <a:bodyPr/>
        <a:lstStyle/>
        <a:p>
          <a:endParaRPr lang="en-US"/>
        </a:p>
      </dgm:t>
    </dgm:pt>
    <dgm:pt modelId="{751211B2-5AF2-9844-A77D-B968F3E06BFB}" type="sibTrans" cxnId="{9D859E7F-AD7A-3D42-B07F-BFDE216F8D36}">
      <dgm:prSet/>
      <dgm:spPr/>
      <dgm:t>
        <a:bodyPr/>
        <a:lstStyle/>
        <a:p>
          <a:endParaRPr lang="en-US"/>
        </a:p>
      </dgm:t>
    </dgm:pt>
    <dgm:pt modelId="{9125CAA9-8FE4-654F-AFF7-36092648362C}">
      <dgm:prSet phldrT="[Text]"/>
      <dgm:spPr/>
      <dgm:t>
        <a:bodyPr/>
        <a:lstStyle/>
        <a:p>
          <a:r>
            <a:rPr lang="en-US" smtClean="0"/>
            <a:t>Transform</a:t>
          </a:r>
        </a:p>
        <a:p>
          <a:r>
            <a:rPr lang="en-US" smtClean="0"/>
            <a:t>(Dönüşüm)</a:t>
          </a:r>
          <a:endParaRPr lang="en-US"/>
        </a:p>
      </dgm:t>
    </dgm:pt>
    <dgm:pt modelId="{22193AF9-22BB-DC42-A722-6AA64365B777}" type="parTrans" cxnId="{A735843E-D082-2D45-878C-18A7C774D727}">
      <dgm:prSet/>
      <dgm:spPr/>
      <dgm:t>
        <a:bodyPr/>
        <a:lstStyle/>
        <a:p>
          <a:endParaRPr lang="en-US"/>
        </a:p>
      </dgm:t>
    </dgm:pt>
    <dgm:pt modelId="{DA9C6625-3A5F-034C-BF6E-1381B0F977AE}" type="sibTrans" cxnId="{A735843E-D082-2D45-878C-18A7C774D727}">
      <dgm:prSet/>
      <dgm:spPr/>
      <dgm:t>
        <a:bodyPr/>
        <a:lstStyle/>
        <a:p>
          <a:endParaRPr lang="en-US"/>
        </a:p>
      </dgm:t>
    </dgm:pt>
    <dgm:pt modelId="{448D80FE-F1C9-2E42-A045-0D461C06A68F}">
      <dgm:prSet phldrT="[Text]"/>
      <dgm:spPr/>
      <dgm:t>
        <a:bodyPr/>
        <a:lstStyle/>
        <a:p>
          <a:r>
            <a:rPr lang="en-US" smtClean="0"/>
            <a:t>Load</a:t>
          </a:r>
        </a:p>
        <a:p>
          <a:r>
            <a:rPr lang="en-US" smtClean="0"/>
            <a:t>(Yükleme)</a:t>
          </a:r>
          <a:endParaRPr lang="en-US"/>
        </a:p>
      </dgm:t>
    </dgm:pt>
    <dgm:pt modelId="{EADB45AD-4937-3C4A-A57D-3329D108478F}" type="parTrans" cxnId="{EAAFD160-8108-3F41-B59E-4274FAEE0266}">
      <dgm:prSet/>
      <dgm:spPr/>
      <dgm:t>
        <a:bodyPr/>
        <a:lstStyle/>
        <a:p>
          <a:endParaRPr lang="en-US"/>
        </a:p>
      </dgm:t>
    </dgm:pt>
    <dgm:pt modelId="{536AEB2C-E510-3340-A7E4-E7E7095B15F7}" type="sibTrans" cxnId="{EAAFD160-8108-3F41-B59E-4274FAEE0266}">
      <dgm:prSet/>
      <dgm:spPr/>
      <dgm:t>
        <a:bodyPr/>
        <a:lstStyle/>
        <a:p>
          <a:endParaRPr lang="en-US"/>
        </a:p>
      </dgm:t>
    </dgm:pt>
    <dgm:pt modelId="{513B7A00-052C-5842-BB54-65C8402CA7DF}" type="pres">
      <dgm:prSet presAssocID="{D9942884-B494-7540-8028-F450FD58880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F2ED4D3-3E09-1A4F-BDA8-553F7998241B}" type="pres">
      <dgm:prSet presAssocID="{AC6D212F-0B84-4447-81FB-E0B0F8FC7817}" presName="composite" presStyleCnt="0"/>
      <dgm:spPr/>
    </dgm:pt>
    <dgm:pt modelId="{DE9F58FB-AE96-7841-BF19-820682FDF450}" type="pres">
      <dgm:prSet presAssocID="{AC6D212F-0B84-4447-81FB-E0B0F8FC7817}" presName="LShape" presStyleLbl="alignNode1" presStyleIdx="0" presStyleCnt="7"/>
      <dgm:spPr/>
    </dgm:pt>
    <dgm:pt modelId="{1342AD64-33E8-EA40-AD63-CA3F6951CAF7}" type="pres">
      <dgm:prSet presAssocID="{AC6D212F-0B84-4447-81FB-E0B0F8FC7817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66DF3-BFDB-5843-8271-C93896E4FEDB}" type="pres">
      <dgm:prSet presAssocID="{AC6D212F-0B84-4447-81FB-E0B0F8FC7817}" presName="Triangle" presStyleLbl="alignNode1" presStyleIdx="1" presStyleCnt="7"/>
      <dgm:spPr/>
    </dgm:pt>
    <dgm:pt modelId="{9EBA0687-A289-C64B-84F3-C2F7D9053789}" type="pres">
      <dgm:prSet presAssocID="{764C3C4E-7942-6C44-B6D4-6C0A71FB1F9F}" presName="sibTrans" presStyleCnt="0"/>
      <dgm:spPr/>
    </dgm:pt>
    <dgm:pt modelId="{EAD646AB-17EB-AD45-8AA0-19D927656058}" type="pres">
      <dgm:prSet presAssocID="{764C3C4E-7942-6C44-B6D4-6C0A71FB1F9F}" presName="space" presStyleCnt="0"/>
      <dgm:spPr/>
    </dgm:pt>
    <dgm:pt modelId="{513581F6-CEA2-5F44-98F8-AF7BCF148B60}" type="pres">
      <dgm:prSet presAssocID="{C89F3139-10FF-FB46-B173-6F511AFEC1B4}" presName="composite" presStyleCnt="0"/>
      <dgm:spPr/>
    </dgm:pt>
    <dgm:pt modelId="{4DD97DB5-DC18-1C4D-81C2-141AC5A757A5}" type="pres">
      <dgm:prSet presAssocID="{C89F3139-10FF-FB46-B173-6F511AFEC1B4}" presName="LShape" presStyleLbl="alignNode1" presStyleIdx="2" presStyleCnt="7"/>
      <dgm:spPr/>
    </dgm:pt>
    <dgm:pt modelId="{E0D0451B-7D99-7849-AEA9-3D8D98878961}" type="pres">
      <dgm:prSet presAssocID="{C89F3139-10FF-FB46-B173-6F511AFEC1B4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C58D3-F75C-E642-B26F-E8F64B0E8652}" type="pres">
      <dgm:prSet presAssocID="{C89F3139-10FF-FB46-B173-6F511AFEC1B4}" presName="Triangle" presStyleLbl="alignNode1" presStyleIdx="3" presStyleCnt="7"/>
      <dgm:spPr/>
    </dgm:pt>
    <dgm:pt modelId="{74829B5F-8383-6147-A357-9A6BE57C24AE}" type="pres">
      <dgm:prSet presAssocID="{751211B2-5AF2-9844-A77D-B968F3E06BFB}" presName="sibTrans" presStyleCnt="0"/>
      <dgm:spPr/>
    </dgm:pt>
    <dgm:pt modelId="{59C0996A-FCBE-D546-987A-636E3D3275DF}" type="pres">
      <dgm:prSet presAssocID="{751211B2-5AF2-9844-A77D-B968F3E06BFB}" presName="space" presStyleCnt="0"/>
      <dgm:spPr/>
    </dgm:pt>
    <dgm:pt modelId="{F44713B4-7DF9-194A-BEEF-2437D8B32DE9}" type="pres">
      <dgm:prSet presAssocID="{9125CAA9-8FE4-654F-AFF7-36092648362C}" presName="composite" presStyleCnt="0"/>
      <dgm:spPr/>
    </dgm:pt>
    <dgm:pt modelId="{145097A7-DD46-AA4C-8CA8-CED020A740B1}" type="pres">
      <dgm:prSet presAssocID="{9125CAA9-8FE4-654F-AFF7-36092648362C}" presName="LShape" presStyleLbl="alignNode1" presStyleIdx="4" presStyleCnt="7"/>
      <dgm:spPr/>
    </dgm:pt>
    <dgm:pt modelId="{F6D2AF2A-2254-1940-B871-88F3FC367EF5}" type="pres">
      <dgm:prSet presAssocID="{9125CAA9-8FE4-654F-AFF7-36092648362C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11D2F-0119-1F40-9907-C6D47F882758}" type="pres">
      <dgm:prSet presAssocID="{9125CAA9-8FE4-654F-AFF7-36092648362C}" presName="Triangle" presStyleLbl="alignNode1" presStyleIdx="5" presStyleCnt="7"/>
      <dgm:spPr/>
    </dgm:pt>
    <dgm:pt modelId="{56C1A069-8EE6-124A-B477-004E93E67C10}" type="pres">
      <dgm:prSet presAssocID="{DA9C6625-3A5F-034C-BF6E-1381B0F977AE}" presName="sibTrans" presStyleCnt="0"/>
      <dgm:spPr/>
    </dgm:pt>
    <dgm:pt modelId="{B03C2D86-D003-B14A-AA72-67C6EF841C3C}" type="pres">
      <dgm:prSet presAssocID="{DA9C6625-3A5F-034C-BF6E-1381B0F977AE}" presName="space" presStyleCnt="0"/>
      <dgm:spPr/>
    </dgm:pt>
    <dgm:pt modelId="{0B13CD91-303A-AC44-B844-1CA9F806D488}" type="pres">
      <dgm:prSet presAssocID="{448D80FE-F1C9-2E42-A045-0D461C06A68F}" presName="composite" presStyleCnt="0"/>
      <dgm:spPr/>
    </dgm:pt>
    <dgm:pt modelId="{6B0ABD05-D4F5-6F46-BDE7-C34D763F59DE}" type="pres">
      <dgm:prSet presAssocID="{448D80FE-F1C9-2E42-A045-0D461C06A68F}" presName="LShape" presStyleLbl="alignNode1" presStyleIdx="6" presStyleCnt="7" custLinFactNeighborX="-2340" custLinFactNeighborY="-1332"/>
      <dgm:spPr/>
    </dgm:pt>
    <dgm:pt modelId="{12476559-65A0-B340-A7BE-9C1E12247B0B}" type="pres">
      <dgm:prSet presAssocID="{448D80FE-F1C9-2E42-A045-0D461C06A68F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494DB2-586D-7F44-80D0-828B835FDD36}" type="presOf" srcId="{C89F3139-10FF-FB46-B173-6F511AFEC1B4}" destId="{E0D0451B-7D99-7849-AEA9-3D8D98878961}" srcOrd="0" destOrd="0" presId="urn:microsoft.com/office/officeart/2009/3/layout/StepUpProcess"/>
    <dgm:cxn modelId="{18712704-8997-F34B-A761-BE441E5DA412}" type="presOf" srcId="{D9942884-B494-7540-8028-F450FD588805}" destId="{513B7A00-052C-5842-BB54-65C8402CA7DF}" srcOrd="0" destOrd="0" presId="urn:microsoft.com/office/officeart/2009/3/layout/StepUpProcess"/>
    <dgm:cxn modelId="{EAAFD160-8108-3F41-B59E-4274FAEE0266}" srcId="{D9942884-B494-7540-8028-F450FD588805}" destId="{448D80FE-F1C9-2E42-A045-0D461C06A68F}" srcOrd="3" destOrd="0" parTransId="{EADB45AD-4937-3C4A-A57D-3329D108478F}" sibTransId="{536AEB2C-E510-3340-A7E4-E7E7095B15F7}"/>
    <dgm:cxn modelId="{9D859E7F-AD7A-3D42-B07F-BFDE216F8D36}" srcId="{D9942884-B494-7540-8028-F450FD588805}" destId="{C89F3139-10FF-FB46-B173-6F511AFEC1B4}" srcOrd="1" destOrd="0" parTransId="{05545CB3-E3C5-B349-AC77-EB38706D6B0F}" sibTransId="{751211B2-5AF2-9844-A77D-B968F3E06BFB}"/>
    <dgm:cxn modelId="{A735843E-D082-2D45-878C-18A7C774D727}" srcId="{D9942884-B494-7540-8028-F450FD588805}" destId="{9125CAA9-8FE4-654F-AFF7-36092648362C}" srcOrd="2" destOrd="0" parTransId="{22193AF9-22BB-DC42-A722-6AA64365B777}" sibTransId="{DA9C6625-3A5F-034C-BF6E-1381B0F977AE}"/>
    <dgm:cxn modelId="{E7EAA623-6840-9B43-9BDF-602710444658}" type="presOf" srcId="{448D80FE-F1C9-2E42-A045-0D461C06A68F}" destId="{12476559-65A0-B340-A7BE-9C1E12247B0B}" srcOrd="0" destOrd="0" presId="urn:microsoft.com/office/officeart/2009/3/layout/StepUpProcess"/>
    <dgm:cxn modelId="{A4CC4238-E801-4C47-BF4F-471D0929DA62}" type="presOf" srcId="{9125CAA9-8FE4-654F-AFF7-36092648362C}" destId="{F6D2AF2A-2254-1940-B871-88F3FC367EF5}" srcOrd="0" destOrd="0" presId="urn:microsoft.com/office/officeart/2009/3/layout/StepUpProcess"/>
    <dgm:cxn modelId="{7E8444C8-F925-9749-8FBA-BFD6E7438C49}" type="presOf" srcId="{AC6D212F-0B84-4447-81FB-E0B0F8FC7817}" destId="{1342AD64-33E8-EA40-AD63-CA3F6951CAF7}" srcOrd="0" destOrd="0" presId="urn:microsoft.com/office/officeart/2009/3/layout/StepUpProcess"/>
    <dgm:cxn modelId="{CBF61FE9-709B-B545-8278-6B1167A95DF6}" srcId="{D9942884-B494-7540-8028-F450FD588805}" destId="{AC6D212F-0B84-4447-81FB-E0B0F8FC7817}" srcOrd="0" destOrd="0" parTransId="{A9C13380-F3AF-8F40-BCA8-D5CF0C4F0958}" sibTransId="{764C3C4E-7942-6C44-B6D4-6C0A71FB1F9F}"/>
    <dgm:cxn modelId="{2DFB4078-D0D8-BF4E-82F0-3892D07BBEFB}" type="presParOf" srcId="{513B7A00-052C-5842-BB54-65C8402CA7DF}" destId="{3F2ED4D3-3E09-1A4F-BDA8-553F7998241B}" srcOrd="0" destOrd="0" presId="urn:microsoft.com/office/officeart/2009/3/layout/StepUpProcess"/>
    <dgm:cxn modelId="{7354B6DA-60EB-B04A-A0E4-BDC9BA19D792}" type="presParOf" srcId="{3F2ED4D3-3E09-1A4F-BDA8-553F7998241B}" destId="{DE9F58FB-AE96-7841-BF19-820682FDF450}" srcOrd="0" destOrd="0" presId="urn:microsoft.com/office/officeart/2009/3/layout/StepUpProcess"/>
    <dgm:cxn modelId="{1661E1D6-0046-DD4A-9CEB-077D453CA823}" type="presParOf" srcId="{3F2ED4D3-3E09-1A4F-BDA8-553F7998241B}" destId="{1342AD64-33E8-EA40-AD63-CA3F6951CAF7}" srcOrd="1" destOrd="0" presId="urn:microsoft.com/office/officeart/2009/3/layout/StepUpProcess"/>
    <dgm:cxn modelId="{968B0B67-03E1-7641-AEAE-C55DB6440BCF}" type="presParOf" srcId="{3F2ED4D3-3E09-1A4F-BDA8-553F7998241B}" destId="{5BB66DF3-BFDB-5843-8271-C93896E4FEDB}" srcOrd="2" destOrd="0" presId="urn:microsoft.com/office/officeart/2009/3/layout/StepUpProcess"/>
    <dgm:cxn modelId="{6D08906F-5EE0-594F-B578-DBA5722EEEB1}" type="presParOf" srcId="{513B7A00-052C-5842-BB54-65C8402CA7DF}" destId="{9EBA0687-A289-C64B-84F3-C2F7D9053789}" srcOrd="1" destOrd="0" presId="urn:microsoft.com/office/officeart/2009/3/layout/StepUpProcess"/>
    <dgm:cxn modelId="{3D94D324-9953-E748-8851-25AFE472FE39}" type="presParOf" srcId="{9EBA0687-A289-C64B-84F3-C2F7D9053789}" destId="{EAD646AB-17EB-AD45-8AA0-19D927656058}" srcOrd="0" destOrd="0" presId="urn:microsoft.com/office/officeart/2009/3/layout/StepUpProcess"/>
    <dgm:cxn modelId="{358ACE9D-2B26-5845-91FB-2A9A7EEFE059}" type="presParOf" srcId="{513B7A00-052C-5842-BB54-65C8402CA7DF}" destId="{513581F6-CEA2-5F44-98F8-AF7BCF148B60}" srcOrd="2" destOrd="0" presId="urn:microsoft.com/office/officeart/2009/3/layout/StepUpProcess"/>
    <dgm:cxn modelId="{F7191244-EB55-3547-8329-E008D455EB23}" type="presParOf" srcId="{513581F6-CEA2-5F44-98F8-AF7BCF148B60}" destId="{4DD97DB5-DC18-1C4D-81C2-141AC5A757A5}" srcOrd="0" destOrd="0" presId="urn:microsoft.com/office/officeart/2009/3/layout/StepUpProcess"/>
    <dgm:cxn modelId="{7F871212-7117-3C4A-9A2E-B84817C731A4}" type="presParOf" srcId="{513581F6-CEA2-5F44-98F8-AF7BCF148B60}" destId="{E0D0451B-7D99-7849-AEA9-3D8D98878961}" srcOrd="1" destOrd="0" presId="urn:microsoft.com/office/officeart/2009/3/layout/StepUpProcess"/>
    <dgm:cxn modelId="{A1BD6D78-C8E3-E14C-85A6-5042E1E6658F}" type="presParOf" srcId="{513581F6-CEA2-5F44-98F8-AF7BCF148B60}" destId="{715C58D3-F75C-E642-B26F-E8F64B0E8652}" srcOrd="2" destOrd="0" presId="urn:microsoft.com/office/officeart/2009/3/layout/StepUpProcess"/>
    <dgm:cxn modelId="{0CB7F2A6-B71E-1241-BD16-1E3520D9D89B}" type="presParOf" srcId="{513B7A00-052C-5842-BB54-65C8402CA7DF}" destId="{74829B5F-8383-6147-A357-9A6BE57C24AE}" srcOrd="3" destOrd="0" presId="urn:microsoft.com/office/officeart/2009/3/layout/StepUpProcess"/>
    <dgm:cxn modelId="{79E2607E-0026-C34D-A87A-49A0496E54B9}" type="presParOf" srcId="{74829B5F-8383-6147-A357-9A6BE57C24AE}" destId="{59C0996A-FCBE-D546-987A-636E3D3275DF}" srcOrd="0" destOrd="0" presId="urn:microsoft.com/office/officeart/2009/3/layout/StepUpProcess"/>
    <dgm:cxn modelId="{E2DD8817-8F23-B347-9B54-728056F07D2C}" type="presParOf" srcId="{513B7A00-052C-5842-BB54-65C8402CA7DF}" destId="{F44713B4-7DF9-194A-BEEF-2437D8B32DE9}" srcOrd="4" destOrd="0" presId="urn:microsoft.com/office/officeart/2009/3/layout/StepUpProcess"/>
    <dgm:cxn modelId="{98C054ED-6984-BB4E-9924-F8BB75CE5E08}" type="presParOf" srcId="{F44713B4-7DF9-194A-BEEF-2437D8B32DE9}" destId="{145097A7-DD46-AA4C-8CA8-CED020A740B1}" srcOrd="0" destOrd="0" presId="urn:microsoft.com/office/officeart/2009/3/layout/StepUpProcess"/>
    <dgm:cxn modelId="{130D299C-81E1-334F-BA9F-406B32542D5E}" type="presParOf" srcId="{F44713B4-7DF9-194A-BEEF-2437D8B32DE9}" destId="{F6D2AF2A-2254-1940-B871-88F3FC367EF5}" srcOrd="1" destOrd="0" presId="urn:microsoft.com/office/officeart/2009/3/layout/StepUpProcess"/>
    <dgm:cxn modelId="{64096047-2809-764D-816D-F444F7931CB6}" type="presParOf" srcId="{F44713B4-7DF9-194A-BEEF-2437D8B32DE9}" destId="{65911D2F-0119-1F40-9907-C6D47F882758}" srcOrd="2" destOrd="0" presId="urn:microsoft.com/office/officeart/2009/3/layout/StepUpProcess"/>
    <dgm:cxn modelId="{53F7CFFB-3458-AF46-80D3-E7BA5FED11B5}" type="presParOf" srcId="{513B7A00-052C-5842-BB54-65C8402CA7DF}" destId="{56C1A069-8EE6-124A-B477-004E93E67C10}" srcOrd="5" destOrd="0" presId="urn:microsoft.com/office/officeart/2009/3/layout/StepUpProcess"/>
    <dgm:cxn modelId="{428A5792-F983-1548-A2BE-87B108C0D9F7}" type="presParOf" srcId="{56C1A069-8EE6-124A-B477-004E93E67C10}" destId="{B03C2D86-D003-B14A-AA72-67C6EF841C3C}" srcOrd="0" destOrd="0" presId="urn:microsoft.com/office/officeart/2009/3/layout/StepUpProcess"/>
    <dgm:cxn modelId="{297D6272-7490-0244-8A2C-B15D90637E07}" type="presParOf" srcId="{513B7A00-052C-5842-BB54-65C8402CA7DF}" destId="{0B13CD91-303A-AC44-B844-1CA9F806D488}" srcOrd="6" destOrd="0" presId="urn:microsoft.com/office/officeart/2009/3/layout/StepUpProcess"/>
    <dgm:cxn modelId="{4EE5D823-DCC7-4D42-9D8A-C7ED785AB02D}" type="presParOf" srcId="{0B13CD91-303A-AC44-B844-1CA9F806D488}" destId="{6B0ABD05-D4F5-6F46-BDE7-C34D763F59DE}" srcOrd="0" destOrd="0" presId="urn:microsoft.com/office/officeart/2009/3/layout/StepUpProcess"/>
    <dgm:cxn modelId="{652AC22A-8445-D44C-895C-EF98FBC87ABC}" type="presParOf" srcId="{0B13CD91-303A-AC44-B844-1CA9F806D488}" destId="{12476559-65A0-B340-A7BE-9C1E12247B0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F58FB-AE96-7841-BF19-820682FDF450}">
      <dsp:nvSpPr>
        <dsp:cNvPr id="0" name=""/>
        <dsp:cNvSpPr/>
      </dsp:nvSpPr>
      <dsp:spPr>
        <a:xfrm rot="5400000">
          <a:off x="281763" y="1700776"/>
          <a:ext cx="848477" cy="141184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42AD64-33E8-EA40-AD63-CA3F6951CAF7}">
      <dsp:nvSpPr>
        <dsp:cNvPr id="0" name=""/>
        <dsp:cNvSpPr/>
      </dsp:nvSpPr>
      <dsp:spPr>
        <a:xfrm>
          <a:off x="140131" y="2122614"/>
          <a:ext cx="1274623" cy="111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Extract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(Çıkarım)</a:t>
          </a:r>
          <a:endParaRPr lang="en-US" sz="1700" kern="1200"/>
        </a:p>
      </dsp:txBody>
      <dsp:txXfrm>
        <a:off x="140131" y="2122614"/>
        <a:ext cx="1274623" cy="1117282"/>
      </dsp:txXfrm>
    </dsp:sp>
    <dsp:sp modelId="{5BB66DF3-BFDB-5843-8271-C93896E4FEDB}">
      <dsp:nvSpPr>
        <dsp:cNvPr id="0" name=""/>
        <dsp:cNvSpPr/>
      </dsp:nvSpPr>
      <dsp:spPr>
        <a:xfrm>
          <a:off x="1174260" y="1596834"/>
          <a:ext cx="240495" cy="24049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D97DB5-DC18-1C4D-81C2-141AC5A757A5}">
      <dsp:nvSpPr>
        <dsp:cNvPr id="0" name=""/>
        <dsp:cNvSpPr/>
      </dsp:nvSpPr>
      <dsp:spPr>
        <a:xfrm rot="5400000">
          <a:off x="1842152" y="1314656"/>
          <a:ext cx="848477" cy="141184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D0451B-7D99-7849-AEA9-3D8D98878961}">
      <dsp:nvSpPr>
        <dsp:cNvPr id="0" name=""/>
        <dsp:cNvSpPr/>
      </dsp:nvSpPr>
      <dsp:spPr>
        <a:xfrm>
          <a:off x="1700520" y="1736495"/>
          <a:ext cx="1274623" cy="111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PreProcess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(Temizleme)</a:t>
          </a:r>
          <a:endParaRPr lang="en-US" sz="1700" kern="1200"/>
        </a:p>
      </dsp:txBody>
      <dsp:txXfrm>
        <a:off x="1700520" y="1736495"/>
        <a:ext cx="1274623" cy="1117282"/>
      </dsp:txXfrm>
    </dsp:sp>
    <dsp:sp modelId="{715C58D3-F75C-E642-B26F-E8F64B0E8652}">
      <dsp:nvSpPr>
        <dsp:cNvPr id="0" name=""/>
        <dsp:cNvSpPr/>
      </dsp:nvSpPr>
      <dsp:spPr>
        <a:xfrm>
          <a:off x="2734649" y="1210715"/>
          <a:ext cx="240495" cy="24049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5097A7-DD46-AA4C-8CA8-CED020A740B1}">
      <dsp:nvSpPr>
        <dsp:cNvPr id="0" name=""/>
        <dsp:cNvSpPr/>
      </dsp:nvSpPr>
      <dsp:spPr>
        <a:xfrm rot="5400000">
          <a:off x="3402540" y="928537"/>
          <a:ext cx="848477" cy="141184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D2AF2A-2254-1940-B871-88F3FC367EF5}">
      <dsp:nvSpPr>
        <dsp:cNvPr id="0" name=""/>
        <dsp:cNvSpPr/>
      </dsp:nvSpPr>
      <dsp:spPr>
        <a:xfrm>
          <a:off x="3260908" y="1350375"/>
          <a:ext cx="1274623" cy="111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Transform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(Dönüşüm)</a:t>
          </a:r>
          <a:endParaRPr lang="en-US" sz="1700" kern="1200"/>
        </a:p>
      </dsp:txBody>
      <dsp:txXfrm>
        <a:off x="3260908" y="1350375"/>
        <a:ext cx="1274623" cy="1117282"/>
      </dsp:txXfrm>
    </dsp:sp>
    <dsp:sp modelId="{65911D2F-0119-1F40-9907-C6D47F882758}">
      <dsp:nvSpPr>
        <dsp:cNvPr id="0" name=""/>
        <dsp:cNvSpPr/>
      </dsp:nvSpPr>
      <dsp:spPr>
        <a:xfrm>
          <a:off x="4295037" y="824595"/>
          <a:ext cx="240495" cy="24049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0ABD05-D4F5-6F46-BDE7-C34D763F59DE}">
      <dsp:nvSpPr>
        <dsp:cNvPr id="0" name=""/>
        <dsp:cNvSpPr/>
      </dsp:nvSpPr>
      <dsp:spPr>
        <a:xfrm rot="5400000">
          <a:off x="4929892" y="531115"/>
          <a:ext cx="848477" cy="141184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476559-65A0-B340-A7BE-9C1E12247B0B}">
      <dsp:nvSpPr>
        <dsp:cNvPr id="0" name=""/>
        <dsp:cNvSpPr/>
      </dsp:nvSpPr>
      <dsp:spPr>
        <a:xfrm>
          <a:off x="4821297" y="964255"/>
          <a:ext cx="1274623" cy="111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Load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(Yükleme)</a:t>
          </a:r>
          <a:endParaRPr lang="en-US" sz="1700" kern="1200"/>
        </a:p>
      </dsp:txBody>
      <dsp:txXfrm>
        <a:off x="4821297" y="964255"/>
        <a:ext cx="1274623" cy="11172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F58FB-AE96-7841-BF19-820682FDF450}">
      <dsp:nvSpPr>
        <dsp:cNvPr id="0" name=""/>
        <dsp:cNvSpPr/>
      </dsp:nvSpPr>
      <dsp:spPr>
        <a:xfrm rot="5400000">
          <a:off x="281763" y="1700776"/>
          <a:ext cx="848477" cy="141184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42AD64-33E8-EA40-AD63-CA3F6951CAF7}">
      <dsp:nvSpPr>
        <dsp:cNvPr id="0" name=""/>
        <dsp:cNvSpPr/>
      </dsp:nvSpPr>
      <dsp:spPr>
        <a:xfrm>
          <a:off x="140131" y="2122614"/>
          <a:ext cx="1274623" cy="111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Extract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(Çıkarım)</a:t>
          </a:r>
          <a:endParaRPr lang="en-US" sz="1700" kern="1200"/>
        </a:p>
      </dsp:txBody>
      <dsp:txXfrm>
        <a:off x="140131" y="2122614"/>
        <a:ext cx="1274623" cy="1117282"/>
      </dsp:txXfrm>
    </dsp:sp>
    <dsp:sp modelId="{5BB66DF3-BFDB-5843-8271-C93896E4FEDB}">
      <dsp:nvSpPr>
        <dsp:cNvPr id="0" name=""/>
        <dsp:cNvSpPr/>
      </dsp:nvSpPr>
      <dsp:spPr>
        <a:xfrm>
          <a:off x="1174260" y="1596834"/>
          <a:ext cx="240495" cy="24049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D97DB5-DC18-1C4D-81C2-141AC5A757A5}">
      <dsp:nvSpPr>
        <dsp:cNvPr id="0" name=""/>
        <dsp:cNvSpPr/>
      </dsp:nvSpPr>
      <dsp:spPr>
        <a:xfrm rot="5400000">
          <a:off x="1842152" y="1314656"/>
          <a:ext cx="848477" cy="141184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D0451B-7D99-7849-AEA9-3D8D98878961}">
      <dsp:nvSpPr>
        <dsp:cNvPr id="0" name=""/>
        <dsp:cNvSpPr/>
      </dsp:nvSpPr>
      <dsp:spPr>
        <a:xfrm>
          <a:off x="1700520" y="1736495"/>
          <a:ext cx="1274623" cy="111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PreProcess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(Temizleme)</a:t>
          </a:r>
          <a:endParaRPr lang="en-US" sz="1700" kern="1200"/>
        </a:p>
      </dsp:txBody>
      <dsp:txXfrm>
        <a:off x="1700520" y="1736495"/>
        <a:ext cx="1274623" cy="1117282"/>
      </dsp:txXfrm>
    </dsp:sp>
    <dsp:sp modelId="{715C58D3-F75C-E642-B26F-E8F64B0E8652}">
      <dsp:nvSpPr>
        <dsp:cNvPr id="0" name=""/>
        <dsp:cNvSpPr/>
      </dsp:nvSpPr>
      <dsp:spPr>
        <a:xfrm>
          <a:off x="2734649" y="1210715"/>
          <a:ext cx="240495" cy="24049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5097A7-DD46-AA4C-8CA8-CED020A740B1}">
      <dsp:nvSpPr>
        <dsp:cNvPr id="0" name=""/>
        <dsp:cNvSpPr/>
      </dsp:nvSpPr>
      <dsp:spPr>
        <a:xfrm rot="5400000">
          <a:off x="3402540" y="928537"/>
          <a:ext cx="848477" cy="141184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D2AF2A-2254-1940-B871-88F3FC367EF5}">
      <dsp:nvSpPr>
        <dsp:cNvPr id="0" name=""/>
        <dsp:cNvSpPr/>
      </dsp:nvSpPr>
      <dsp:spPr>
        <a:xfrm>
          <a:off x="3260908" y="1350375"/>
          <a:ext cx="1274623" cy="111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Transform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(Dönüşüm)</a:t>
          </a:r>
          <a:endParaRPr lang="en-US" sz="1700" kern="1200"/>
        </a:p>
      </dsp:txBody>
      <dsp:txXfrm>
        <a:off x="3260908" y="1350375"/>
        <a:ext cx="1274623" cy="1117282"/>
      </dsp:txXfrm>
    </dsp:sp>
    <dsp:sp modelId="{65911D2F-0119-1F40-9907-C6D47F882758}">
      <dsp:nvSpPr>
        <dsp:cNvPr id="0" name=""/>
        <dsp:cNvSpPr/>
      </dsp:nvSpPr>
      <dsp:spPr>
        <a:xfrm>
          <a:off x="4295037" y="824595"/>
          <a:ext cx="240495" cy="24049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0ABD05-D4F5-6F46-BDE7-C34D763F59DE}">
      <dsp:nvSpPr>
        <dsp:cNvPr id="0" name=""/>
        <dsp:cNvSpPr/>
      </dsp:nvSpPr>
      <dsp:spPr>
        <a:xfrm rot="5400000">
          <a:off x="4929892" y="531115"/>
          <a:ext cx="848477" cy="141184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476559-65A0-B340-A7BE-9C1E12247B0B}">
      <dsp:nvSpPr>
        <dsp:cNvPr id="0" name=""/>
        <dsp:cNvSpPr/>
      </dsp:nvSpPr>
      <dsp:spPr>
        <a:xfrm>
          <a:off x="4821297" y="964255"/>
          <a:ext cx="1274623" cy="111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Load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(Yükleme)</a:t>
          </a:r>
          <a:endParaRPr lang="en-US" sz="1700" kern="1200"/>
        </a:p>
      </dsp:txBody>
      <dsp:txXfrm>
        <a:off x="4821297" y="964255"/>
        <a:ext cx="1274623" cy="1117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46321-D5B3-FB4B-BDDF-5FCDE2C25DB7}" type="datetimeFigureOut">
              <a:t>19/05/16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79C69-0FBA-EB40-A5A0-FB5D203498C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6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000190-5BB9-8F44-9AE9-5F2937DD9099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AC8F529-B1FA-034D-AABF-8CB6BDD9F79A}" type="slidenum">
              <a:rPr lang="en-US" sz="1200">
                <a:latin typeface="Calibri" charset="0"/>
              </a:rPr>
              <a:pPr eaLnBrk="1" hangingPunct="1"/>
              <a:t>35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31731" indent="-281435" defTabSz="917792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25741" indent="-225148" defTabSz="917792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576037" indent="-225148" defTabSz="917792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26333" indent="-225148" defTabSz="917792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9B54315-1DF9-E149-B1BC-124D49E01DB9}" type="slidenum">
              <a:rPr lang="en-US" sz="1200">
                <a:latin typeface="Times New Roman" charset="0"/>
              </a:rPr>
              <a:pPr/>
              <a:t>37</a:t>
            </a:fld>
            <a:endParaRPr lang="en-US" sz="1200">
              <a:latin typeface="Times New Roman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2825AA-C3C9-1346-A064-8A1C4A0FD6AA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78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269E49-AD4E-8E4C-A9E3-38C7DC3E27D3}" type="slidenum">
              <a:rPr lang="en-US"/>
              <a:pPr/>
              <a:t>53</a:t>
            </a:fld>
            <a:endParaRPr lang="en-US"/>
          </a:p>
        </p:txBody>
      </p:sp>
      <p:sp>
        <p:nvSpPr>
          <p:cNvPr id="614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1AF886-557F-8447-B86A-E0FAE7D2090A}" type="slidenum">
              <a:rPr lang="en-US"/>
              <a:pPr/>
              <a:t>54</a:t>
            </a:fld>
            <a:endParaRPr lang="en-US"/>
          </a:p>
        </p:txBody>
      </p:sp>
      <p:sp>
        <p:nvSpPr>
          <p:cNvPr id="33280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280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3B8D33-6570-524F-8096-C895FCB7AEEB}" type="slidenum">
              <a:rPr lang="en-US"/>
              <a:pPr/>
              <a:t>55</a:t>
            </a:fld>
            <a:endParaRPr lang="en-US"/>
          </a:p>
        </p:txBody>
      </p:sp>
      <p:sp>
        <p:nvSpPr>
          <p:cNvPr id="22835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79E2CA-C871-EA44-BD52-FDED39D7BAD9}" type="slidenum">
              <a:rPr lang="en-US"/>
              <a:pPr/>
              <a:t>56</a:t>
            </a:fld>
            <a:endParaRPr lang="en-US"/>
          </a:p>
        </p:txBody>
      </p:sp>
      <p:sp>
        <p:nvSpPr>
          <p:cNvPr id="22630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630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10D36-C9DF-B445-883E-9DCACABEB2D7}" type="slidenum">
              <a:rPr lang="en-US"/>
              <a:pPr/>
              <a:t>57</a:t>
            </a:fld>
            <a:endParaRPr lang="en-US"/>
          </a:p>
        </p:txBody>
      </p:sp>
      <p:sp>
        <p:nvSpPr>
          <p:cNvPr id="33485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48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F8A0FA-8616-0745-AC24-711B318069DA}" type="slidenum">
              <a:rPr lang="en-US"/>
              <a:pPr/>
              <a:t>59</a:t>
            </a:fld>
            <a:endParaRPr lang="en-US"/>
          </a:p>
        </p:txBody>
      </p:sp>
      <p:sp>
        <p:nvSpPr>
          <p:cNvPr id="33689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689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6D3F09-1977-A747-A5BC-2BCB63001A38}" type="slidenum">
              <a:rPr lang="en-US"/>
              <a:pPr/>
              <a:t>60</a:t>
            </a:fld>
            <a:endParaRPr lang="en-US"/>
          </a:p>
        </p:txBody>
      </p:sp>
      <p:sp>
        <p:nvSpPr>
          <p:cNvPr id="34099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09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49653-CCF0-124A-8A36-25765F4AE1BC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5C3619-8458-6E43-9D49-7C25E27E8257}" type="slidenum">
              <a:rPr lang="en-US"/>
              <a:pPr/>
              <a:t>61</a:t>
            </a:fld>
            <a:endParaRPr lang="en-US"/>
          </a:p>
        </p:txBody>
      </p:sp>
      <p:sp>
        <p:nvSpPr>
          <p:cNvPr id="34509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509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2B734E-243E-034D-B041-BE37D00F5E95}" type="slidenum">
              <a:rPr lang="en-US" sz="1200">
                <a:latin typeface="Calibri" charset="0"/>
              </a:rPr>
              <a:pPr eaLnBrk="1" hangingPunct="1"/>
              <a:t>28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41EDD8-9FD1-4546-9AF7-0EEFF9DE0072}" type="slidenum">
              <a:rPr lang="en-US" sz="1200">
                <a:latin typeface="Calibri" charset="0"/>
              </a:rPr>
              <a:pPr eaLnBrk="1" hangingPunct="1"/>
              <a:t>29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E7E926-DFB4-3C44-8509-183D98E1BF19}" type="slidenum">
              <a:rPr lang="en-US" sz="1200">
                <a:latin typeface="Calibri" charset="0"/>
              </a:rPr>
              <a:pPr eaLnBrk="1" hangingPunct="1"/>
              <a:t>30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F91425-200C-E545-83E1-AAD84D6A63E9}" type="slidenum">
              <a:rPr lang="en-US" sz="1200">
                <a:latin typeface="Calibri" charset="0"/>
              </a:rPr>
              <a:pPr eaLnBrk="1" hangingPunct="1"/>
              <a:t>31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624E282-DC31-AB43-96FE-DC8B84A4817C}" type="slidenum">
              <a:rPr lang="en-US" sz="1200">
                <a:latin typeface="Calibri" charset="0"/>
              </a:rPr>
              <a:pPr eaLnBrk="1" hangingPunct="1"/>
              <a:t>32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C5D520D-FD51-F74A-9CD6-77B5946FCF2E}" type="slidenum">
              <a:rPr lang="en-US" sz="1200">
                <a:latin typeface="Calibri" charset="0"/>
              </a:rPr>
              <a:pPr eaLnBrk="1" hangingPunct="1"/>
              <a:t>33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FDD6A4-634B-DA46-A474-54D2886B7124}" type="slidenum">
              <a:rPr lang="en-US" sz="1200">
                <a:latin typeface="Calibri" charset="0"/>
              </a:rPr>
              <a:pPr eaLnBrk="1" hangingPunct="1"/>
              <a:t>34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2A84-2362-F148-94C4-B47626BB8766}" type="datetimeFigureOut">
              <a:t>19/05/16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65EB-5B30-A64A-9289-8FCBC4DC636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3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2A84-2362-F148-94C4-B47626BB8766}" type="datetimeFigureOut">
              <a:t>19/05/16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65EB-5B30-A64A-9289-8FCBC4DC636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9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2A84-2362-F148-94C4-B47626BB8766}" type="datetimeFigureOut">
              <a:t>19/05/16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65EB-5B30-A64A-9289-8FCBC4DC636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1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2A84-2362-F148-94C4-B47626BB8766}" type="datetimeFigureOut">
              <a:t>19/05/16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65EB-5B30-A64A-9289-8FCBC4DC636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11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2A84-2362-F148-94C4-B47626BB8766}" type="datetimeFigureOut">
              <a:t>19/05/16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65EB-5B30-A64A-9289-8FCBC4DC636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5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2A84-2362-F148-94C4-B47626BB8766}" type="datetimeFigureOut">
              <a:t>19/05/16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65EB-5B30-A64A-9289-8FCBC4DC636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9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2A84-2362-F148-94C4-B47626BB8766}" type="datetimeFigureOut">
              <a:t>19/05/16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65EB-5B30-A64A-9289-8FCBC4DC636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8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2A84-2362-F148-94C4-B47626BB8766}" type="datetimeFigureOut">
              <a:t>19/05/16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65EB-5B30-A64A-9289-8FCBC4DC636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7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2A84-2362-F148-94C4-B47626BB8766}" type="datetimeFigureOut">
              <a:t>19/05/16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65EB-5B30-A64A-9289-8FCBC4DC636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0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2A84-2362-F148-94C4-B47626BB8766}" type="datetimeFigureOut">
              <a:t>19/05/16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65EB-5B30-A64A-9289-8FCBC4DC636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6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2A84-2362-F148-94C4-B47626BB8766}" type="datetimeFigureOut">
              <a:t>19/05/16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65EB-5B30-A64A-9289-8FCBC4DC636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5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52A84-2362-F148-94C4-B47626BB8766}" type="datetimeFigureOut">
              <a:t>19/05/16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565EB-5B30-A64A-9289-8FCBC4DC636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0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curtispublishing.com/sep.htm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sus.gov/" TargetMode="External"/><Relationship Id="rId4" Type="http://schemas.openxmlformats.org/officeDocument/2006/relationships/hyperlink" Target="http://www.census.gov/geo/www/tiger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SSozluk.com" TargetMode="External"/><Relationship Id="rId4" Type="http://schemas.openxmlformats.org/officeDocument/2006/relationships/hyperlink" Target="http://www.BilgisayarKavramlari.com" TargetMode="External"/><Relationship Id="rId5" Type="http://schemas.openxmlformats.org/officeDocument/2006/relationships/hyperlink" Target="http://www.YBSAnsiklopledi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adiEvrenSEKER.co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Pazarlama ve Veri Madenciliği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Şadi Evren ŞEKER</a:t>
            </a:r>
          </a:p>
          <a:p>
            <a:r>
              <a:rPr lang="en-US"/>
              <a:t>İstanbul Şehir Üniversitesi</a:t>
            </a:r>
          </a:p>
        </p:txBody>
      </p:sp>
    </p:spTree>
    <p:extLst>
      <p:ext uri="{BB962C8B-B14F-4D97-AF65-F5344CB8AC3E}">
        <p14:creationId xmlns:p14="http://schemas.microsoft.com/office/powerpoint/2010/main" val="2893977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Parekende Sektörü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Çok boyutlu raporlar (müşteri, ürün, zaman, şube vs.)</a:t>
            </a:r>
          </a:p>
          <a:p>
            <a:r>
              <a:rPr lang="en-US"/>
              <a:t>Kampanya oluşturma/ başarısı / Analizi</a:t>
            </a:r>
          </a:p>
          <a:p>
            <a:r>
              <a:rPr lang="en-US"/>
              <a:t>Ürün tavsiyeleri</a:t>
            </a:r>
          </a:p>
          <a:p>
            <a:r>
              <a:rPr lang="en-US"/>
              <a:t>Raf analizleri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60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Telekom Sektörü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Hileli aramaların yakalanması</a:t>
            </a:r>
          </a:p>
          <a:p>
            <a:r>
              <a:rPr lang="en-US"/>
              <a:t>Müşteri profillemesi</a:t>
            </a:r>
          </a:p>
          <a:p>
            <a:r>
              <a:rPr lang="en-US"/>
              <a:t>CRM</a:t>
            </a:r>
          </a:p>
          <a:p>
            <a:r>
              <a:rPr lang="en-US"/>
              <a:t>Customer Churn Analysis</a:t>
            </a:r>
          </a:p>
          <a:p>
            <a:r>
              <a:rPr lang="en-US"/>
              <a:t>Görselleştirme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84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Biyoenformatik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Protein veya gen dizilimlerinin analizi</a:t>
            </a:r>
          </a:p>
          <a:p>
            <a:r>
              <a:rPr lang="en-US"/>
              <a:t>Görselleştirme</a:t>
            </a:r>
          </a:p>
          <a:p>
            <a:r>
              <a:rPr lang="en-US"/>
              <a:t>Protein veay genlerin indekslenmesi, kategorilenmesi veya aranması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9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Saldırganların Yakalanması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Akan verinin analizi</a:t>
            </a:r>
          </a:p>
          <a:p>
            <a:r>
              <a:rPr lang="en-US"/>
              <a:t>Davranış analizi</a:t>
            </a:r>
          </a:p>
          <a:p>
            <a:r>
              <a:rPr lang="en-US"/>
              <a:t>Monitor ve alarm mekanizmaları</a:t>
            </a:r>
          </a:p>
          <a:p>
            <a:r>
              <a:rPr lang="en-US"/>
              <a:t>Görselleştirme ve sorgu araçları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05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Sosyal Ağ Analizi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Hareketli ortamın modellenmesi ve tahmini</a:t>
            </a:r>
          </a:p>
          <a:p>
            <a:r>
              <a:rPr lang="en-US"/>
              <a:t>Yazar tanıma</a:t>
            </a:r>
          </a:p>
          <a:p>
            <a:r>
              <a:rPr lang="en-US"/>
              <a:t>Grup ve arkadaşlık analizleri</a:t>
            </a:r>
          </a:p>
          <a:p>
            <a:r>
              <a:rPr lang="en-US"/>
              <a:t>Davranış analizi (tepkiler)</a:t>
            </a:r>
          </a:p>
          <a:p>
            <a:r>
              <a:rPr lang="en-US"/>
              <a:t>Argüman ve trendler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657" y="3908778"/>
            <a:ext cx="4147343" cy="294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21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Trendler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/>
              <a:t>Application Exploration.</a:t>
            </a:r>
          </a:p>
          <a:p>
            <a:r>
              <a:rPr lang="en-US"/>
              <a:t>Scalable and interactive data mining methods.</a:t>
            </a:r>
          </a:p>
          <a:p>
            <a:r>
              <a:rPr lang="en-US"/>
              <a:t>Integration of data mining with database systems, data warehouse systems and web database systems.</a:t>
            </a:r>
          </a:p>
          <a:p>
            <a:r>
              <a:rPr lang="en-US"/>
              <a:t>Standardization of data mining query language.</a:t>
            </a:r>
          </a:p>
          <a:p>
            <a:r>
              <a:rPr lang="en-US"/>
              <a:t>Visual data mining.</a:t>
            </a:r>
          </a:p>
          <a:p>
            <a:r>
              <a:rPr lang="en-US"/>
              <a:t>New methods for mining complex types of data.</a:t>
            </a:r>
          </a:p>
          <a:p>
            <a:r>
              <a:rPr lang="en-US"/>
              <a:t>Biological data mining.</a:t>
            </a:r>
          </a:p>
          <a:p>
            <a:r>
              <a:rPr lang="en-US"/>
              <a:t>Data mining and software engineering.</a:t>
            </a:r>
          </a:p>
          <a:p>
            <a:r>
              <a:rPr lang="en-US"/>
              <a:t>Web mining.</a:t>
            </a:r>
          </a:p>
          <a:p>
            <a:r>
              <a:rPr lang="en-US"/>
              <a:t>Distributed data mining.</a:t>
            </a:r>
          </a:p>
          <a:p>
            <a:r>
              <a:rPr lang="en-US"/>
              <a:t>Real time data mining.</a:t>
            </a:r>
          </a:p>
          <a:p>
            <a:r>
              <a:rPr lang="en-US"/>
              <a:t>Multi database data mining.</a:t>
            </a:r>
          </a:p>
          <a:p>
            <a:r>
              <a:rPr lang="en-US"/>
              <a:t>Privacy protection and information security in data mining.</a:t>
            </a:r>
          </a:p>
        </p:txBody>
      </p:sp>
    </p:spTree>
    <p:extLst>
      <p:ext uri="{BB962C8B-B14F-4D97-AF65-F5344CB8AC3E}">
        <p14:creationId xmlns:p14="http://schemas.microsoft.com/office/powerpoint/2010/main" val="544061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Trendler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/>
              <a:t>Application Exploration.</a:t>
            </a:r>
          </a:p>
          <a:p>
            <a:r>
              <a:rPr lang="en-US"/>
              <a:t>Scalable and interactive data mining methods.</a:t>
            </a:r>
          </a:p>
          <a:p>
            <a:r>
              <a:rPr lang="en-US"/>
              <a:t>Integration of data mining with database systems, data warehouse systems and web database systems.</a:t>
            </a:r>
          </a:p>
          <a:p>
            <a:r>
              <a:rPr lang="en-US"/>
              <a:t>Standardization of data mining query language.</a:t>
            </a:r>
          </a:p>
          <a:p>
            <a:r>
              <a:rPr lang="en-US"/>
              <a:t>Visual data mining.</a:t>
            </a:r>
          </a:p>
          <a:p>
            <a:r>
              <a:rPr lang="en-US"/>
              <a:t>New methods for mining complex types of data.</a:t>
            </a:r>
          </a:p>
          <a:p>
            <a:r>
              <a:rPr lang="en-US"/>
              <a:t>Biological data mining.</a:t>
            </a:r>
          </a:p>
          <a:p>
            <a:r>
              <a:rPr lang="en-US"/>
              <a:t>Data mining and software engineering.</a:t>
            </a:r>
          </a:p>
          <a:p>
            <a:r>
              <a:rPr lang="en-US"/>
              <a:t>Web mining.</a:t>
            </a:r>
          </a:p>
          <a:p>
            <a:r>
              <a:rPr lang="en-US"/>
              <a:t>Distributed data mining.</a:t>
            </a:r>
          </a:p>
          <a:p>
            <a:r>
              <a:rPr lang="en-US"/>
              <a:t>Real time data mining.</a:t>
            </a:r>
          </a:p>
          <a:p>
            <a:r>
              <a:rPr lang="en-US"/>
              <a:t>Multi database data mining.</a:t>
            </a:r>
          </a:p>
          <a:p>
            <a:r>
              <a:rPr lang="en-US"/>
              <a:t>Privacy protection and information security in data mining.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92111" y="1600200"/>
            <a:ext cx="5404556" cy="388902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/>
              <a:t>Veri Madenciliği, Verinin olduğu her yerdedir.</a:t>
            </a:r>
          </a:p>
        </p:txBody>
      </p:sp>
    </p:spTree>
    <p:extLst>
      <p:ext uri="{BB962C8B-B14F-4D97-AF65-F5344CB8AC3E}">
        <p14:creationId xmlns:p14="http://schemas.microsoft.com/office/powerpoint/2010/main" val="2661603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51BDC-83D1-894B-B121-9CD36BE4C17E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153400" cy="685800"/>
          </a:xfrm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 sz="3200" smtClean="0">
                <a:cs typeface="+mj-cs"/>
              </a:rPr>
              <a:t>Veri Madenciliği ve Bazı Problemler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610600" cy="51054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sz="1800" smtClean="0">
                <a:cs typeface="+mn-cs"/>
              </a:rPr>
              <a:t>Verinin büyüyen hızı her geçen gün daha da yakalanamaz olmaktadır.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 sz="1800" smtClean="0"/>
              <a:t>Verinin büyüyen hızı önceleri büyük veriyi tanımlarken artık büyük veri 5V olarak tanımlanmaktadır. </a:t>
            </a:r>
          </a:p>
          <a:p>
            <a:pPr lvl="2" eaLnBrk="1" hangingPunct="1">
              <a:lnSpc>
                <a:spcPct val="130000"/>
              </a:lnSpc>
              <a:defRPr/>
            </a:pPr>
            <a:r>
              <a:rPr lang="en-US" sz="1800" smtClean="0"/>
              <a:t>Veriyi toplamak, saklamak ve işlemek için otomatize edilmiş araçlara ihtiyaç artmaktadır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 sz="1800" smtClean="0"/>
              <a:t>Genelde verinin bolca bulunduğu alanlar</a:t>
            </a:r>
          </a:p>
          <a:p>
            <a:pPr lvl="2" eaLnBrk="1" hangingPunct="1">
              <a:lnSpc>
                <a:spcPct val="130000"/>
              </a:lnSpc>
              <a:defRPr/>
            </a:pPr>
            <a:r>
              <a:rPr lang="en-US" sz="1800" smtClean="0"/>
              <a:t>İş Dünyası: Web, E-Ticaret, Satış/Banka/Süreç İşlemleri (Transactions), Borsa, PAZARLAMA!!!! </a:t>
            </a:r>
            <a:r>
              <a:rPr lang="is-IS" sz="1800" smtClean="0"/>
              <a:t>…</a:t>
            </a:r>
            <a:endParaRPr lang="en-US" sz="1800" smtClean="0"/>
          </a:p>
          <a:p>
            <a:pPr lvl="2" eaLnBrk="1" hangingPunct="1">
              <a:lnSpc>
                <a:spcPct val="130000"/>
              </a:lnSpc>
              <a:defRPr/>
            </a:pPr>
            <a:r>
              <a:rPr lang="en-US" sz="1800" smtClean="0"/>
              <a:t>Bilim: Uzaktan Algılama, Biyoinformatik, simülasyonlar, … </a:t>
            </a:r>
          </a:p>
          <a:p>
            <a:pPr lvl="2" eaLnBrk="1" hangingPunct="1">
              <a:lnSpc>
                <a:spcPct val="130000"/>
              </a:lnSpc>
              <a:defRPr/>
            </a:pPr>
            <a:r>
              <a:rPr lang="en-US" sz="1800" smtClean="0"/>
              <a:t>Toplum ve Halk için: Haberler, Dijital Kameralar, YouTube, ..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sz="1800" u="sng" smtClean="0">
                <a:cs typeface="+mn-cs"/>
              </a:rPr>
              <a:t>Bolca veri içerisinde yüzüyoruz ama çoğu zaman bilgiden yoksunuz.</a:t>
            </a:r>
            <a:endParaRPr lang="en-US" sz="1800" smtClean="0">
              <a:cs typeface="+mn-cs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tr-TR" altLang="ja-JP" sz="1800" smtClean="0">
                <a:latin typeface="Arial"/>
                <a:cs typeface="+mn-cs"/>
              </a:rPr>
              <a:t>Buluşlar ihtiyaçlardan doğar!</a:t>
            </a:r>
            <a:endParaRPr lang="en-US" sz="180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39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İş Zekası (Business Intelligence)</a:t>
            </a:r>
            <a:endParaRPr lang="en-US"/>
          </a:p>
        </p:txBody>
      </p:sp>
      <p:pic>
        <p:nvPicPr>
          <p:cNvPr id="1157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70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ETL</a:t>
            </a:r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2474682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n 4"/>
          <p:cNvSpPr/>
          <p:nvPr/>
        </p:nvSpPr>
        <p:spPr>
          <a:xfrm>
            <a:off x="533400" y="4419600"/>
            <a:ext cx="2514600" cy="12192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Veri Taban(lar)ı</a:t>
            </a:r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6609080" y="914400"/>
            <a:ext cx="2514600" cy="12192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Veri Ambarı</a:t>
            </a:r>
            <a:endParaRPr lang="en-US"/>
          </a:p>
        </p:txBody>
      </p:sp>
      <p:cxnSp>
        <p:nvCxnSpPr>
          <p:cNvPr id="8" name="Curved Connector 7"/>
          <p:cNvCxnSpPr>
            <a:endCxn id="5" idx="4"/>
          </p:cNvCxnSpPr>
          <p:nvPr/>
        </p:nvCxnSpPr>
        <p:spPr>
          <a:xfrm rot="5400000">
            <a:off x="2933700" y="3314700"/>
            <a:ext cx="1828800" cy="160020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rot="10800000" flipV="1">
            <a:off x="3048000" y="2362200"/>
            <a:ext cx="4572000" cy="2743200"/>
          </a:xfrm>
          <a:prstGeom prst="curvedConnector3">
            <a:avLst>
              <a:gd name="adj1" fmla="val 288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52800" y="4038600"/>
            <a:ext cx="1916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Kabul Edilmeyen </a:t>
            </a:r>
          </a:p>
          <a:p>
            <a:pPr algn="ctr"/>
            <a:r>
              <a:rPr lang="en-US" smtClean="0"/>
              <a:t>Veri</a:t>
            </a:r>
            <a:endParaRPr lang="en-US"/>
          </a:p>
        </p:txBody>
      </p:sp>
      <p:cxnSp>
        <p:nvCxnSpPr>
          <p:cNvPr id="19" name="Straight Connector 18"/>
          <p:cNvCxnSpPr>
            <a:endCxn id="23" idx="1"/>
          </p:cNvCxnSpPr>
          <p:nvPr/>
        </p:nvCxnSpPr>
        <p:spPr>
          <a:xfrm flipV="1">
            <a:off x="685800" y="1556266"/>
            <a:ext cx="1600200" cy="2482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23" idx="3"/>
          </p:cNvCxnSpPr>
          <p:nvPr/>
        </p:nvCxnSpPr>
        <p:spPr>
          <a:xfrm flipH="1" flipV="1">
            <a:off x="5742783" y="1556266"/>
            <a:ext cx="734219" cy="4249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86000" y="1371600"/>
            <a:ext cx="345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Kademe - Sahne (Staging Area)</a:t>
            </a: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553200" y="3581400"/>
            <a:ext cx="1916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Kabul Edilmeyen </a:t>
            </a:r>
          </a:p>
          <a:p>
            <a:pPr algn="ctr"/>
            <a:r>
              <a:rPr lang="en-US" smtClean="0"/>
              <a:t>Veri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71B30B0-9CFC-B642-AD7B-2676F3901B50}" type="datetime4">
              <a:rPr lang="en-US"/>
              <a:pPr>
                <a:defRPr/>
              </a:pPr>
              <a:t>May 19, 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 Mining: Concepts Techniques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9A98AC-9BDC-634E-823C-BF8437EFB450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www.SadiEvrenSEKER.com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pic>
        <p:nvPicPr>
          <p:cNvPr id="2663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990600"/>
            <a:ext cx="9144000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38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444805"/>
            <a:ext cx="8534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Cambria" pitchFamily="18" charset="0"/>
              </a:rPr>
              <a:t>Big Data, </a:t>
            </a:r>
            <a:br>
              <a:rPr lang="en-US" b="1" dirty="0" smtClean="0">
                <a:solidFill>
                  <a:srgbClr val="00B050"/>
                </a:solidFill>
                <a:latin typeface="Cambria" pitchFamily="18" charset="0"/>
              </a:rPr>
            </a:br>
            <a:r>
              <a:rPr lang="en-US" b="1" dirty="0" smtClean="0">
                <a:solidFill>
                  <a:srgbClr val="00B050"/>
                </a:solidFill>
                <a:latin typeface="Cambria" pitchFamily="18" charset="0"/>
              </a:rPr>
              <a:t> (</a:t>
            </a:r>
            <a:r>
              <a:rPr lang="en-US" b="1" dirty="0" err="1" smtClean="0">
                <a:solidFill>
                  <a:srgbClr val="00B050"/>
                </a:solidFill>
                <a:latin typeface="Cambria" pitchFamily="18" charset="0"/>
              </a:rPr>
              <a:t>Büyük</a:t>
            </a:r>
            <a:r>
              <a:rPr lang="en-US" b="1" dirty="0" smtClean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Cambria" pitchFamily="18" charset="0"/>
              </a:rPr>
              <a:t>Veri</a:t>
            </a:r>
            <a:r>
              <a:rPr lang="en-US" b="1" dirty="0">
                <a:solidFill>
                  <a:srgbClr val="00B050"/>
                </a:solidFill>
                <a:latin typeface="Cambria" pitchFamily="18" charset="0"/>
              </a:rPr>
              <a:t>), Data Mining (Veri Madenciliği) , Data Science (Veri Bilimi), Veri Yönetimi (Data Management), Veri Sahipliği (Data Governance) , Analytics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895600"/>
            <a:ext cx="8229600" cy="3657600"/>
          </a:xfrm>
        </p:spPr>
        <p:txBody>
          <a:bodyPr>
            <a:normAutofit/>
          </a:bodyPr>
          <a:lstStyle/>
          <a:p>
            <a:pPr algn="l"/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056" y="5893203"/>
            <a:ext cx="1186248" cy="91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559" y="6502803"/>
            <a:ext cx="1295400" cy="33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0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Pazar Payları ve Teknolojiler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0"/>
            <a:ext cx="81280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2015 Big Data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0097"/>
            <a:ext cx="9144000" cy="513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71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3100"/>
            <a:ext cx="9144000" cy="548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Büyüme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03" b="5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203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22900" cy="3543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2734335"/>
            <a:ext cx="75565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2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İş Rolleri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64176"/>
            <a:ext cx="75438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75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Dayanılan Disiplinler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21" y="1654903"/>
            <a:ext cx="7056288" cy="434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22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latin typeface="Franklin Gothic Book" charset="0"/>
              </a:rPr>
              <a:t>Web 1.0</a:t>
            </a:r>
            <a:r>
              <a:rPr lang="en-US" sz="3600">
                <a:latin typeface="Franklin Gothic Book" charset="0"/>
              </a:rPr>
              <a:t/>
            </a:r>
            <a:br>
              <a:rPr lang="en-US" sz="3600">
                <a:latin typeface="Franklin Gothic Book" charset="0"/>
              </a:rPr>
            </a:br>
            <a:r>
              <a:rPr lang="en-US" sz="2900">
                <a:solidFill>
                  <a:srgbClr val="534733"/>
                </a:solidFill>
                <a:latin typeface="Franklin Gothic Book" charset="0"/>
              </a:rPr>
              <a:t>Info – Centric Web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Perpetua" charset="0"/>
              </a:rPr>
              <a:t>The first generation of the World Wide Web (WWW), characterized by separate </a:t>
            </a:r>
            <a:r>
              <a:rPr lang="en-US" sz="2800" b="1" u="sng">
                <a:latin typeface="Perpetua" charset="0"/>
              </a:rPr>
              <a:t>static</a:t>
            </a:r>
            <a:r>
              <a:rPr lang="en-US" sz="2800">
                <a:latin typeface="Perpetua" charset="0"/>
              </a:rPr>
              <a:t> websites.</a:t>
            </a:r>
          </a:p>
          <a:p>
            <a:pPr eaLnBrk="1" hangingPunct="1"/>
            <a:endParaRPr lang="en-US" sz="2800">
              <a:latin typeface="Perpetua" charset="0"/>
            </a:endParaRPr>
          </a:p>
          <a:p>
            <a:pPr eaLnBrk="1" hangingPunct="1"/>
            <a:r>
              <a:rPr lang="en-US" sz="2800">
                <a:latin typeface="Perpetua" charset="0"/>
              </a:rPr>
              <a:t>It is one-way broadcasting.</a:t>
            </a:r>
          </a:p>
          <a:p>
            <a:pPr eaLnBrk="1" hangingPunct="1"/>
            <a:endParaRPr lang="en-US" sz="2800">
              <a:latin typeface="Perpetua" charset="0"/>
            </a:endParaRPr>
          </a:p>
          <a:p>
            <a:pPr eaLnBrk="1" hangingPunct="1"/>
            <a:r>
              <a:rPr lang="en-US" sz="2800">
                <a:latin typeface="Perpetua" charset="0"/>
              </a:rPr>
              <a:t>It is invented 1989 by Tim Berners- Lee.</a:t>
            </a:r>
          </a:p>
          <a:p>
            <a:pPr eaLnBrk="1" hangingPunct="1"/>
            <a:endParaRPr lang="en-US" sz="2800">
              <a:latin typeface="Perpetua" charset="0"/>
            </a:endParaRPr>
          </a:p>
          <a:p>
            <a:pPr eaLnBrk="1" hangingPunct="1"/>
            <a:r>
              <a:rPr lang="en-US" sz="2800">
                <a:latin typeface="Perpetua" charset="0"/>
              </a:rPr>
              <a:t>It was widely used between 1998 and 2001, and it is still used beside Web 2.0 in almost all web sites.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371600"/>
            <a:ext cx="82296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853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a typeface="+mj-ea"/>
                <a:cs typeface="+mj-cs"/>
              </a:rPr>
              <a:t>Web 2.0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schemeClr val="accent3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People Centric Web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>
          <a:ln>
            <a:miter lim="800000"/>
            <a:headEnd/>
            <a:tailEnd/>
          </a:ln>
          <a:extLst/>
        </p:spPr>
        <p:txBody>
          <a:bodyPr numCol="2" spcCol="720000">
            <a:normAutofit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ea typeface="+mn-ea"/>
                <a:cs typeface="+mn-cs"/>
              </a:rPr>
              <a:t>Technologies and Trends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>
                <a:ea typeface="+mn-ea"/>
              </a:rPr>
              <a:t>Social networking sites: </a:t>
            </a:r>
          </a:p>
          <a:p>
            <a:pPr marL="822960" lvl="2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Facebook, MySpace, Hi5, … etc.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>
                <a:ea typeface="+mn-ea"/>
              </a:rPr>
              <a:t>Tagging or Labeling Content:</a:t>
            </a:r>
          </a:p>
          <a:p>
            <a:pPr marL="822960" lvl="2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Del.icio.us.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>
                <a:ea typeface="+mn-ea"/>
              </a:rPr>
              <a:t>Wikis:</a:t>
            </a:r>
          </a:p>
          <a:p>
            <a:pPr marL="822960" lvl="2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Wikipedia.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>
                <a:ea typeface="+mn-ea"/>
              </a:rPr>
              <a:t>Community-generated content:</a:t>
            </a:r>
          </a:p>
          <a:p>
            <a:pPr marL="822960" lvl="2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eBay.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000" dirty="0" smtClean="0">
              <a:ea typeface="+mn-ea"/>
            </a:endParaRP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>
                <a:ea typeface="+mn-ea"/>
              </a:rPr>
              <a:t>Open Services: </a:t>
            </a:r>
          </a:p>
          <a:p>
            <a:pPr marL="822960" lvl="2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Google.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>
                <a:ea typeface="+mn-ea"/>
              </a:rPr>
              <a:t>P2P:</a:t>
            </a:r>
          </a:p>
          <a:p>
            <a:pPr marL="822960" lvl="2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Bit Torrent.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>
                <a:ea typeface="+mn-ea"/>
              </a:rPr>
              <a:t>New Web technologies:</a:t>
            </a:r>
          </a:p>
          <a:p>
            <a:pPr marL="822960" lvl="2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XML, RSS, Ajax.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>
                <a:ea typeface="+mn-ea"/>
              </a:rPr>
              <a:t>Open Source Software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371600"/>
            <a:ext cx="82296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038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www.BilgisayarKavramlari.com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963055D-D7DF-9745-A39B-E5BE8B935A20}" type="datetime4">
              <a:rPr lang="en-US"/>
              <a:pPr>
                <a:defRPr/>
              </a:pPr>
              <a:t>May 19,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392A95-2857-0540-B4CB-13634608ED05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2867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26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Web 3.0</a:t>
            </a: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Machine Centric Web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Perpetua" charset="0"/>
              </a:rPr>
              <a:t>Different meanings are intended to describe the </a:t>
            </a:r>
            <a:r>
              <a:rPr lang="en-US" b="1" u="sng">
                <a:latin typeface="Perpetua" charset="0"/>
              </a:rPr>
              <a:t>evolution </a:t>
            </a:r>
            <a:r>
              <a:rPr lang="en-US">
                <a:latin typeface="Perpetua" charset="0"/>
              </a:rPr>
              <a:t>of Web usage and interaction between the many possible evolutionary paths.</a:t>
            </a:r>
          </a:p>
          <a:p>
            <a:pPr eaLnBrk="1" hangingPunct="1"/>
            <a:endParaRPr lang="en-US">
              <a:latin typeface="Perpetua" charset="0"/>
            </a:endParaRPr>
          </a:p>
          <a:p>
            <a:pPr eaLnBrk="1" hangingPunct="1"/>
            <a:r>
              <a:rPr lang="en-US">
                <a:latin typeface="Perpetua" charset="0"/>
              </a:rPr>
              <a:t>The third generation of Web technologies and services that emphasize a machine-facilitated understanding of information on the Web.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95400"/>
            <a:ext cx="82296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580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>
                <a:latin typeface="Franklin Gothic Book" charset="0"/>
              </a:rPr>
              <a:t>Web 3.0</a:t>
            </a:r>
            <a:r>
              <a:rPr lang="en-US">
                <a:latin typeface="Franklin Gothic Book" charset="0"/>
              </a:rPr>
              <a:t/>
            </a:r>
            <a:br>
              <a:rPr lang="en-US">
                <a:latin typeface="Franklin Gothic Book" charset="0"/>
              </a:rPr>
            </a:br>
            <a:r>
              <a:rPr lang="en-US" sz="2900">
                <a:latin typeface="Franklin Gothic Book" charset="0"/>
              </a:rPr>
              <a:t>Evolution Paths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>
              <a:latin typeface="Perpetua" charset="0"/>
            </a:endParaRPr>
          </a:p>
          <a:p>
            <a:pPr eaLnBrk="1" hangingPunct="1"/>
            <a:r>
              <a:rPr lang="en-US">
                <a:latin typeface="Perpetua" charset="0"/>
              </a:rPr>
              <a:t>Semantic Web</a:t>
            </a:r>
          </a:p>
          <a:p>
            <a:pPr lvl="2" eaLnBrk="1" hangingPunct="1"/>
            <a:r>
              <a:rPr lang="en-US">
                <a:latin typeface="Perpetua" charset="0"/>
              </a:rPr>
              <a:t>Intelligent System Planning</a:t>
            </a:r>
          </a:p>
          <a:p>
            <a:pPr lvl="2" eaLnBrk="1" hangingPunct="1"/>
            <a:r>
              <a:rPr lang="en-US">
                <a:latin typeface="Perpetua" charset="0"/>
              </a:rPr>
              <a:t>Business and Network Applications</a:t>
            </a:r>
          </a:p>
          <a:p>
            <a:pPr lvl="2" eaLnBrk="1" hangingPunct="1"/>
            <a:r>
              <a:rPr lang="en-US">
                <a:latin typeface="Perpetua" charset="0"/>
              </a:rPr>
              <a:t>… etc.</a:t>
            </a:r>
          </a:p>
          <a:p>
            <a:pPr eaLnBrk="1" hangingPunct="1"/>
            <a:r>
              <a:rPr lang="en-US">
                <a:latin typeface="Perpetua" charset="0"/>
              </a:rPr>
              <a:t>Video Web</a:t>
            </a:r>
          </a:p>
          <a:p>
            <a:pPr eaLnBrk="1" hangingPunct="1"/>
            <a:r>
              <a:rPr lang="en-US">
                <a:latin typeface="Perpetua" charset="0"/>
              </a:rPr>
              <a:t>Web 3D</a:t>
            </a:r>
          </a:p>
          <a:p>
            <a:pPr eaLnBrk="1" hangingPunct="1"/>
            <a:r>
              <a:rPr lang="en-US">
                <a:solidFill>
                  <a:srgbClr val="0D0D0D"/>
                </a:solidFill>
                <a:latin typeface="Perpetua" charset="0"/>
              </a:rPr>
              <a:t>Ubiquitous and Pervasive Web</a:t>
            </a:r>
          </a:p>
          <a:p>
            <a:pPr eaLnBrk="1" hangingPunct="1"/>
            <a:endParaRPr lang="en-US">
              <a:latin typeface="Perpetua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371600"/>
            <a:ext cx="82296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741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>
                <a:latin typeface="Franklin Gothic Book" charset="0"/>
              </a:rPr>
              <a:t>Web 3.0</a:t>
            </a:r>
            <a:r>
              <a:rPr lang="en-US">
                <a:latin typeface="Franklin Gothic Book" charset="0"/>
              </a:rPr>
              <a:t/>
            </a:r>
            <a:br>
              <a:rPr lang="en-US">
                <a:latin typeface="Franklin Gothic Book" charset="0"/>
              </a:rPr>
            </a:br>
            <a:r>
              <a:rPr lang="en-US" sz="2900">
                <a:latin typeface="Franklin Gothic Book" charset="0"/>
              </a:rPr>
              <a:t>Semantic Web</a:t>
            </a:r>
            <a:r>
              <a:rPr lang="en-CA" sz="2900">
                <a:latin typeface="Franklin Gothic Book" charset="0"/>
              </a:rPr>
              <a:t> </a:t>
            </a:r>
            <a:endParaRPr lang="en-US" sz="2900">
              <a:latin typeface="Franklin Gothic Book" charset="0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92500"/>
          </a:bodyPr>
          <a:lstStyle/>
          <a:p>
            <a:pPr eaLnBrk="1" hangingPunct="1"/>
            <a:endParaRPr lang="en-US">
              <a:latin typeface="Perpetua" charset="0"/>
            </a:endParaRPr>
          </a:p>
          <a:p>
            <a:pPr eaLnBrk="1" hangingPunct="1"/>
            <a:r>
              <a:rPr lang="en-US">
                <a:latin typeface="Perpetua" charset="0"/>
              </a:rPr>
              <a:t>It is a group of methods and technologies to allow machines to understand the meaning - or "semantics" - of information on the World Wide Web.</a:t>
            </a:r>
          </a:p>
          <a:p>
            <a:pPr eaLnBrk="1" hangingPunct="1"/>
            <a:endParaRPr lang="en-US">
              <a:latin typeface="Perpetua" charset="0"/>
            </a:endParaRPr>
          </a:p>
          <a:p>
            <a:pPr eaLnBrk="1" hangingPunct="1"/>
            <a:r>
              <a:rPr lang="en-US">
                <a:latin typeface="Perpetua" charset="0"/>
              </a:rPr>
              <a:t>The semantic web is a vision of information that is understandable by computers, so computers can perform more of the tedious work involved in finding, combining, and acting upon information on the web.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371600"/>
            <a:ext cx="82296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354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>
                <a:latin typeface="Franklin Gothic Book" charset="0"/>
              </a:rPr>
              <a:t>Semantic Web</a:t>
            </a:r>
            <a:r>
              <a:rPr lang="en-US">
                <a:latin typeface="Franklin Gothic Book" charset="0"/>
              </a:rPr>
              <a:t/>
            </a:r>
            <a:br>
              <a:rPr lang="en-US">
                <a:latin typeface="Franklin Gothic Book" charset="0"/>
              </a:rPr>
            </a:br>
            <a:r>
              <a:rPr lang="en-US" sz="2900">
                <a:latin typeface="Franklin Gothic Book" charset="0"/>
              </a:rPr>
              <a:t>The Technology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sz="2800">
                <a:latin typeface="Perpetua" charset="0"/>
              </a:rPr>
              <a:t>It involves publishing in languages specifically designed for data: Resource Description Framework (RDF), Web Ontology Language (OWL), and Extensible Markup Language (XML):</a:t>
            </a:r>
          </a:p>
          <a:p>
            <a:pPr eaLnBrk="1" hangingPunct="1"/>
            <a:endParaRPr lang="en-US" sz="2800">
              <a:latin typeface="Perpetua" charset="0"/>
            </a:endParaRPr>
          </a:p>
          <a:p>
            <a:pPr lvl="1" eaLnBrk="1" hangingPunct="1">
              <a:buFont typeface="Wingdings" charset="0"/>
              <a:buChar char="q"/>
            </a:pPr>
            <a:r>
              <a:rPr lang="en-US">
                <a:latin typeface="Perpetua" charset="0"/>
              </a:rPr>
              <a:t>HTML describes documents and the links between them.</a:t>
            </a:r>
          </a:p>
          <a:p>
            <a:pPr lvl="1" eaLnBrk="1" hangingPunct="1"/>
            <a:endParaRPr lang="en-US">
              <a:latin typeface="Perpetua" charset="0"/>
            </a:endParaRPr>
          </a:p>
          <a:p>
            <a:pPr lvl="1" eaLnBrk="1" hangingPunct="1">
              <a:buFont typeface="Wingdings" charset="0"/>
              <a:buChar char="q"/>
            </a:pPr>
            <a:r>
              <a:rPr lang="en-US">
                <a:latin typeface="Perpetua" charset="0"/>
              </a:rPr>
              <a:t> RDF, OWL, and XML, by contrast, can describe arbitrary things such as people, meetings, or airplane parts. </a:t>
            </a:r>
          </a:p>
          <a:p>
            <a:pPr lvl="1" eaLnBrk="1" hangingPunct="1"/>
            <a:endParaRPr lang="en-US">
              <a:latin typeface="Perpetua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371600"/>
            <a:ext cx="82296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817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53200" y="3048000"/>
            <a:ext cx="1828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Web 3.0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05200" y="2971800"/>
            <a:ext cx="1828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Web 2.0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2971800"/>
            <a:ext cx="1828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Web 1.0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5486400" y="3276600"/>
            <a:ext cx="990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362200" y="3276600"/>
            <a:ext cx="990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3581400" y="914400"/>
            <a:ext cx="1752600" cy="1905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Now</a:t>
            </a:r>
          </a:p>
        </p:txBody>
      </p:sp>
      <p:sp>
        <p:nvSpPr>
          <p:cNvPr id="11" name="Isosceles Triangle 10"/>
          <p:cNvSpPr/>
          <p:nvPr/>
        </p:nvSpPr>
        <p:spPr>
          <a:xfrm>
            <a:off x="457200" y="914400"/>
            <a:ext cx="1752600" cy="1905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Before</a:t>
            </a:r>
          </a:p>
        </p:txBody>
      </p:sp>
      <p:sp>
        <p:nvSpPr>
          <p:cNvPr id="12" name="Isosceles Triangle 11"/>
          <p:cNvSpPr/>
          <p:nvPr/>
        </p:nvSpPr>
        <p:spPr>
          <a:xfrm>
            <a:off x="6553200" y="990600"/>
            <a:ext cx="1752600" cy="1905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Future </a:t>
            </a:r>
          </a:p>
        </p:txBody>
      </p:sp>
    </p:spTree>
    <p:extLst>
      <p:ext uri="{BB962C8B-B14F-4D97-AF65-F5344CB8AC3E}">
        <p14:creationId xmlns:p14="http://schemas.microsoft.com/office/powerpoint/2010/main" val="926926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05400" y="2971800"/>
            <a:ext cx="32766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Web 3.0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95600" y="2971800"/>
            <a:ext cx="30480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Web 2.0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2971800"/>
            <a:ext cx="3200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Web 1.0</a:t>
            </a:r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>
            <a:off x="2819400" y="914400"/>
            <a:ext cx="3124200" cy="2057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Now</a:t>
            </a:r>
          </a:p>
        </p:txBody>
      </p:sp>
      <p:sp>
        <p:nvSpPr>
          <p:cNvPr id="11" name="Isosceles Triangle 10"/>
          <p:cNvSpPr/>
          <p:nvPr/>
        </p:nvSpPr>
        <p:spPr>
          <a:xfrm>
            <a:off x="457200" y="990600"/>
            <a:ext cx="3200400" cy="1981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Before</a:t>
            </a:r>
          </a:p>
        </p:txBody>
      </p:sp>
      <p:sp>
        <p:nvSpPr>
          <p:cNvPr id="12" name="Isosceles Triangle 11"/>
          <p:cNvSpPr/>
          <p:nvPr/>
        </p:nvSpPr>
        <p:spPr>
          <a:xfrm>
            <a:off x="5105400" y="990600"/>
            <a:ext cx="3200400" cy="1981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Future </a:t>
            </a:r>
          </a:p>
        </p:txBody>
      </p:sp>
    </p:spTree>
    <p:extLst>
      <p:ext uri="{BB962C8B-B14F-4D97-AF65-F5344CB8AC3E}">
        <p14:creationId xmlns:p14="http://schemas.microsoft.com/office/powerpoint/2010/main" val="2980283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3.0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7696200" cy="525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1466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3124200" y="2895600"/>
            <a:ext cx="2011363" cy="1600200"/>
          </a:xfrm>
          <a:prstGeom prst="flowChartMagneticDisk">
            <a:avLst/>
          </a:prstGeom>
          <a:solidFill>
            <a:srgbClr val="66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88899" name="Rectangle 3"/>
          <p:cNvSpPr>
            <a:spLocks noChangeArrowheads="1"/>
          </p:cNvSpPr>
          <p:nvPr/>
        </p:nvSpPr>
        <p:spPr bwMode="auto">
          <a:xfrm>
            <a:off x="304800" y="457200"/>
            <a:ext cx="85344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eaLnBrk="0" hangingPunct="0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rPr>
              <a:t>Data Warehouse: A Multi-Tiered Architecture</a:t>
            </a:r>
            <a:endParaRPr lang="en-US" sz="4000">
              <a:solidFill>
                <a:schemeClr val="tx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295400" y="838200"/>
            <a:ext cx="6705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392708" y="3429000"/>
            <a:ext cx="1474349" cy="92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Data</a:t>
            </a:r>
          </a:p>
          <a:p>
            <a:pPr algn="ctr" eaLnBrk="0" hangingPunct="0"/>
            <a:r>
              <a:rPr lang="en-US">
                <a:latin typeface="Times New Roman" charset="0"/>
              </a:rPr>
              <a:t>Warehouse</a:t>
            </a:r>
          </a:p>
          <a:p>
            <a:pPr algn="ctr" eaLnBrk="0" hangingPunct="0"/>
            <a:r>
              <a:rPr lang="en-US">
                <a:latin typeface="Times New Roman" charset="0"/>
              </a:rPr>
              <a:t>(Veri Ambarı)</a:t>
            </a:r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6781800" y="2057400"/>
            <a:ext cx="1968500" cy="3568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5492750" y="3206750"/>
            <a:ext cx="901700" cy="749300"/>
          </a:xfrm>
          <a:prstGeom prst="rightArrow">
            <a:avLst>
              <a:gd name="adj1" fmla="val 75009"/>
              <a:gd name="adj2" fmla="val 60175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848" name="Group 8"/>
          <p:cNvGrpSpPr>
            <a:grpSpLocks/>
          </p:cNvGrpSpPr>
          <p:nvPr/>
        </p:nvGrpSpPr>
        <p:grpSpPr bwMode="auto">
          <a:xfrm>
            <a:off x="1905000" y="2667000"/>
            <a:ext cx="1228725" cy="2197100"/>
            <a:chOff x="1238" y="1876"/>
            <a:chExt cx="774" cy="1384"/>
          </a:xfrm>
        </p:grpSpPr>
        <p:sp>
          <p:nvSpPr>
            <p:cNvPr id="35891" name="AutoShape 9"/>
            <p:cNvSpPr>
              <a:spLocks noChangeArrowheads="1"/>
            </p:cNvSpPr>
            <p:nvPr/>
          </p:nvSpPr>
          <p:spPr bwMode="auto">
            <a:xfrm>
              <a:off x="1252" y="1876"/>
              <a:ext cx="760" cy="1384"/>
            </a:xfrm>
            <a:prstGeom prst="rightArrow">
              <a:avLst>
                <a:gd name="adj1" fmla="val 75009"/>
                <a:gd name="adj2" fmla="val 50005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2" name="Rectangle 10"/>
            <p:cNvSpPr>
              <a:spLocks noChangeArrowheads="1"/>
            </p:cNvSpPr>
            <p:nvPr/>
          </p:nvSpPr>
          <p:spPr bwMode="auto">
            <a:xfrm>
              <a:off x="1238" y="2193"/>
              <a:ext cx="724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latin typeface="Times New Roman" charset="0"/>
                </a:rPr>
                <a:t>Extract</a:t>
              </a:r>
            </a:p>
            <a:p>
              <a:pPr eaLnBrk="0" hangingPunct="0"/>
              <a:r>
                <a:rPr lang="en-US" sz="1800">
                  <a:latin typeface="Times New Roman" charset="0"/>
                </a:rPr>
                <a:t>Transform</a:t>
              </a:r>
            </a:p>
            <a:p>
              <a:pPr eaLnBrk="0" hangingPunct="0"/>
              <a:r>
                <a:rPr lang="en-US" sz="1800">
                  <a:latin typeface="Times New Roman" charset="0"/>
                </a:rPr>
                <a:t>Load</a:t>
              </a:r>
            </a:p>
            <a:p>
              <a:pPr eaLnBrk="0" hangingPunct="0"/>
              <a:r>
                <a:rPr lang="en-US" sz="1800">
                  <a:latin typeface="Times New Roman" charset="0"/>
                </a:rPr>
                <a:t>Refresh</a:t>
              </a:r>
            </a:p>
          </p:txBody>
        </p:sp>
      </p:grpSp>
      <p:sp>
        <p:nvSpPr>
          <p:cNvPr id="35849" name="Rectangle 11"/>
          <p:cNvSpPr>
            <a:spLocks noChangeArrowheads="1"/>
          </p:cNvSpPr>
          <p:nvPr/>
        </p:nvSpPr>
        <p:spPr bwMode="auto">
          <a:xfrm>
            <a:off x="4953000" y="6172200"/>
            <a:ext cx="1905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OLAP Engine</a:t>
            </a:r>
          </a:p>
        </p:txBody>
      </p:sp>
      <p:sp>
        <p:nvSpPr>
          <p:cNvPr id="35850" name="Rectangle 12"/>
          <p:cNvSpPr>
            <a:spLocks noChangeArrowheads="1"/>
          </p:cNvSpPr>
          <p:nvPr/>
        </p:nvSpPr>
        <p:spPr bwMode="auto">
          <a:xfrm>
            <a:off x="7086600" y="2743200"/>
            <a:ext cx="16970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Analysis</a:t>
            </a:r>
          </a:p>
          <a:p>
            <a:pPr eaLnBrk="0" hangingPunct="0"/>
            <a:r>
              <a:rPr lang="en-US">
                <a:latin typeface="Times New Roman" charset="0"/>
              </a:rPr>
              <a:t>Query</a:t>
            </a:r>
          </a:p>
          <a:p>
            <a:pPr eaLnBrk="0" hangingPunct="0"/>
            <a:r>
              <a:rPr lang="en-US">
                <a:latin typeface="Times New Roman" charset="0"/>
              </a:rPr>
              <a:t>Reports</a:t>
            </a:r>
          </a:p>
          <a:p>
            <a:pPr eaLnBrk="0" hangingPunct="0"/>
            <a:r>
              <a:rPr lang="en-US">
                <a:latin typeface="Times New Roman" charset="0"/>
              </a:rPr>
              <a:t>Data mining</a:t>
            </a:r>
          </a:p>
        </p:txBody>
      </p:sp>
      <p:sp>
        <p:nvSpPr>
          <p:cNvPr id="35851" name="Rectangle 13"/>
          <p:cNvSpPr>
            <a:spLocks noChangeArrowheads="1"/>
          </p:cNvSpPr>
          <p:nvPr/>
        </p:nvSpPr>
        <p:spPr bwMode="auto">
          <a:xfrm>
            <a:off x="3733800" y="1676400"/>
            <a:ext cx="1143000" cy="990600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latin typeface="Times New Roman" charset="0"/>
              </a:rPr>
              <a:t>Monitor</a:t>
            </a:r>
          </a:p>
          <a:p>
            <a:pPr algn="ctr" eaLnBrk="0" hangingPunct="0"/>
            <a:r>
              <a:rPr lang="en-US" sz="2000">
                <a:latin typeface="Times New Roman" charset="0"/>
              </a:rPr>
              <a:t>&amp;</a:t>
            </a:r>
          </a:p>
          <a:p>
            <a:pPr algn="ctr" eaLnBrk="0" hangingPunct="0"/>
            <a:r>
              <a:rPr lang="en-US" sz="2000">
                <a:latin typeface="Times New Roman" charset="0"/>
              </a:rPr>
              <a:t>Integrator</a:t>
            </a:r>
            <a:endParaRPr lang="en-US">
              <a:latin typeface="Times New Roman" charset="0"/>
            </a:endParaRPr>
          </a:p>
        </p:txBody>
      </p:sp>
      <p:grpSp>
        <p:nvGrpSpPr>
          <p:cNvPr id="35852" name="Group 14"/>
          <p:cNvGrpSpPr>
            <a:grpSpLocks/>
          </p:cNvGrpSpPr>
          <p:nvPr/>
        </p:nvGrpSpPr>
        <p:grpSpPr bwMode="auto">
          <a:xfrm>
            <a:off x="2209800" y="1676400"/>
            <a:ext cx="931863" cy="914400"/>
            <a:chOff x="288" y="1012"/>
            <a:chExt cx="769" cy="664"/>
          </a:xfrm>
        </p:grpSpPr>
        <p:sp>
          <p:nvSpPr>
            <p:cNvPr id="35888" name="Oval 15"/>
            <p:cNvSpPr>
              <a:spLocks noChangeArrowheads="1"/>
            </p:cNvSpPr>
            <p:nvPr/>
          </p:nvSpPr>
          <p:spPr bwMode="auto">
            <a:xfrm>
              <a:off x="292" y="1437"/>
              <a:ext cx="760" cy="239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9" name="Freeform 16"/>
            <p:cNvSpPr>
              <a:spLocks/>
            </p:cNvSpPr>
            <p:nvPr/>
          </p:nvSpPr>
          <p:spPr bwMode="auto">
            <a:xfrm>
              <a:off x="288" y="1159"/>
              <a:ext cx="769" cy="413"/>
            </a:xfrm>
            <a:custGeom>
              <a:avLst/>
              <a:gdLst>
                <a:gd name="T0" fmla="*/ 12 w 769"/>
                <a:gd name="T1" fmla="*/ 412 h 413"/>
                <a:gd name="T2" fmla="*/ 0 w 769"/>
                <a:gd name="T3" fmla="*/ 318 h 413"/>
                <a:gd name="T4" fmla="*/ 0 w 769"/>
                <a:gd name="T5" fmla="*/ 244 h 413"/>
                <a:gd name="T6" fmla="*/ 0 w 769"/>
                <a:gd name="T7" fmla="*/ 147 h 413"/>
                <a:gd name="T8" fmla="*/ 0 w 769"/>
                <a:gd name="T9" fmla="*/ 73 h 413"/>
                <a:gd name="T10" fmla="*/ 0 w 769"/>
                <a:gd name="T11" fmla="*/ 0 h 413"/>
                <a:gd name="T12" fmla="*/ 768 w 769"/>
                <a:gd name="T13" fmla="*/ 10 h 413"/>
                <a:gd name="T14" fmla="*/ 768 w 769"/>
                <a:gd name="T15" fmla="*/ 412 h 413"/>
                <a:gd name="T16" fmla="*/ 768 w 769"/>
                <a:gd name="T17" fmla="*/ 412 h 4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9"/>
                <a:gd name="T28" fmla="*/ 0 h 413"/>
                <a:gd name="T29" fmla="*/ 769 w 769"/>
                <a:gd name="T30" fmla="*/ 413 h 4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9" h="413">
                  <a:moveTo>
                    <a:pt x="12" y="412"/>
                  </a:moveTo>
                  <a:lnTo>
                    <a:pt x="0" y="318"/>
                  </a:lnTo>
                  <a:lnTo>
                    <a:pt x="0" y="244"/>
                  </a:lnTo>
                  <a:lnTo>
                    <a:pt x="0" y="147"/>
                  </a:lnTo>
                  <a:lnTo>
                    <a:pt x="0" y="73"/>
                  </a:lnTo>
                  <a:lnTo>
                    <a:pt x="0" y="0"/>
                  </a:lnTo>
                  <a:lnTo>
                    <a:pt x="768" y="10"/>
                  </a:lnTo>
                  <a:lnTo>
                    <a:pt x="768" y="412"/>
                  </a:lnTo>
                </a:path>
              </a:pathLst>
            </a:custGeom>
            <a:solidFill>
              <a:srgbClr val="FCFEB9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0" name="Oval 17"/>
            <p:cNvSpPr>
              <a:spLocks noChangeArrowheads="1"/>
            </p:cNvSpPr>
            <p:nvPr/>
          </p:nvSpPr>
          <p:spPr bwMode="auto">
            <a:xfrm>
              <a:off x="292" y="1012"/>
              <a:ext cx="760" cy="259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3" name="Rectangle 18"/>
          <p:cNvSpPr>
            <a:spLocks noChangeArrowheads="1"/>
          </p:cNvSpPr>
          <p:nvPr/>
        </p:nvSpPr>
        <p:spPr bwMode="auto">
          <a:xfrm>
            <a:off x="2286000" y="205740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Times New Roman" charset="0"/>
              </a:rPr>
              <a:t>Metadata</a:t>
            </a:r>
            <a:endParaRPr lang="en-US">
              <a:latin typeface="Times New Roman" charset="0"/>
            </a:endParaRPr>
          </a:p>
        </p:txBody>
      </p:sp>
      <p:sp>
        <p:nvSpPr>
          <p:cNvPr id="35854" name="Line 19"/>
          <p:cNvSpPr>
            <a:spLocks noChangeShapeType="1"/>
          </p:cNvSpPr>
          <p:nvPr/>
        </p:nvSpPr>
        <p:spPr bwMode="auto">
          <a:xfrm>
            <a:off x="3124200" y="21336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Rectangle 20"/>
          <p:cNvSpPr>
            <a:spLocks noChangeArrowheads="1"/>
          </p:cNvSpPr>
          <p:nvPr/>
        </p:nvSpPr>
        <p:spPr bwMode="auto">
          <a:xfrm>
            <a:off x="180975" y="6096000"/>
            <a:ext cx="1653673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Veri Kaynakları</a:t>
            </a:r>
          </a:p>
        </p:txBody>
      </p:sp>
      <p:sp>
        <p:nvSpPr>
          <p:cNvPr id="35856" name="Rectangle 21"/>
          <p:cNvSpPr>
            <a:spLocks noChangeArrowheads="1"/>
          </p:cNvSpPr>
          <p:nvPr/>
        </p:nvSpPr>
        <p:spPr bwMode="auto">
          <a:xfrm>
            <a:off x="6934200" y="6172200"/>
            <a:ext cx="2022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Front-End Tools</a:t>
            </a:r>
          </a:p>
        </p:txBody>
      </p:sp>
      <p:sp>
        <p:nvSpPr>
          <p:cNvPr id="35857" name="Rectangle 22"/>
          <p:cNvSpPr>
            <a:spLocks noChangeArrowheads="1"/>
          </p:cNvSpPr>
          <p:nvPr/>
        </p:nvSpPr>
        <p:spPr bwMode="auto">
          <a:xfrm>
            <a:off x="5470525" y="3336925"/>
            <a:ext cx="877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Times New Roman" charset="0"/>
              </a:rPr>
              <a:t>Serve</a:t>
            </a:r>
          </a:p>
        </p:txBody>
      </p:sp>
      <p:sp>
        <p:nvSpPr>
          <p:cNvPr id="35858" name="AutoShape 23"/>
          <p:cNvSpPr>
            <a:spLocks noChangeArrowheads="1"/>
          </p:cNvSpPr>
          <p:nvPr/>
        </p:nvSpPr>
        <p:spPr bwMode="auto">
          <a:xfrm>
            <a:off x="5791200" y="2362200"/>
            <a:ext cx="755650" cy="679450"/>
          </a:xfrm>
          <a:prstGeom prst="cube">
            <a:avLst>
              <a:gd name="adj" fmla="val 24995"/>
            </a:avLst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AutoShape 24"/>
          <p:cNvSpPr>
            <a:spLocks noChangeArrowheads="1"/>
          </p:cNvSpPr>
          <p:nvPr/>
        </p:nvSpPr>
        <p:spPr bwMode="auto">
          <a:xfrm>
            <a:off x="5867400" y="4343400"/>
            <a:ext cx="679450" cy="679450"/>
          </a:xfrm>
          <a:prstGeom prst="cube">
            <a:avLst>
              <a:gd name="adj" fmla="val 24995"/>
            </a:avLst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0" name="AutoShape 25"/>
          <p:cNvSpPr>
            <a:spLocks noChangeArrowheads="1"/>
          </p:cNvSpPr>
          <p:nvPr/>
        </p:nvSpPr>
        <p:spPr bwMode="auto">
          <a:xfrm>
            <a:off x="3276600" y="4572000"/>
            <a:ext cx="292100" cy="292100"/>
          </a:xfrm>
          <a:prstGeom prst="down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1" name="AutoShape 26"/>
          <p:cNvSpPr>
            <a:spLocks noChangeArrowheads="1"/>
          </p:cNvSpPr>
          <p:nvPr/>
        </p:nvSpPr>
        <p:spPr bwMode="auto">
          <a:xfrm>
            <a:off x="4648200" y="4572000"/>
            <a:ext cx="292100" cy="292100"/>
          </a:xfrm>
          <a:prstGeom prst="down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AutoShape 27"/>
          <p:cNvSpPr>
            <a:spLocks noChangeArrowheads="1"/>
          </p:cNvSpPr>
          <p:nvPr/>
        </p:nvSpPr>
        <p:spPr bwMode="auto">
          <a:xfrm>
            <a:off x="3962400" y="4572000"/>
            <a:ext cx="292100" cy="292100"/>
          </a:xfrm>
          <a:prstGeom prst="down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3" name="Rectangle 28"/>
          <p:cNvSpPr>
            <a:spLocks noChangeArrowheads="1"/>
          </p:cNvSpPr>
          <p:nvPr/>
        </p:nvSpPr>
        <p:spPr bwMode="auto">
          <a:xfrm>
            <a:off x="3657600" y="5562600"/>
            <a:ext cx="1022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800">
                <a:latin typeface="Times New Roman" charset="0"/>
              </a:rPr>
              <a:t>Data Marts</a:t>
            </a:r>
            <a:endParaRPr lang="en-US">
              <a:latin typeface="Times New Roman" charset="0"/>
            </a:endParaRPr>
          </a:p>
        </p:txBody>
      </p:sp>
      <p:sp>
        <p:nvSpPr>
          <p:cNvPr id="35864" name="Line 29"/>
          <p:cNvSpPr>
            <a:spLocks noChangeShapeType="1"/>
          </p:cNvSpPr>
          <p:nvPr/>
        </p:nvSpPr>
        <p:spPr bwMode="auto">
          <a:xfrm flipV="1">
            <a:off x="5029200" y="2743200"/>
            <a:ext cx="685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Line 30"/>
          <p:cNvSpPr>
            <a:spLocks noChangeShapeType="1"/>
          </p:cNvSpPr>
          <p:nvPr/>
        </p:nvSpPr>
        <p:spPr bwMode="auto">
          <a:xfrm flipV="1">
            <a:off x="5334000" y="4876800"/>
            <a:ext cx="4572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6" name="AutoShape 31"/>
          <p:cNvSpPr>
            <a:spLocks noChangeArrowheads="1"/>
          </p:cNvSpPr>
          <p:nvPr/>
        </p:nvSpPr>
        <p:spPr bwMode="auto">
          <a:xfrm>
            <a:off x="3048000" y="4953000"/>
            <a:ext cx="671513" cy="609600"/>
          </a:xfrm>
          <a:prstGeom prst="flowChartMagneticDisk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67" name="AutoShape 32"/>
          <p:cNvSpPr>
            <a:spLocks noChangeArrowheads="1"/>
          </p:cNvSpPr>
          <p:nvPr/>
        </p:nvSpPr>
        <p:spPr bwMode="auto">
          <a:xfrm>
            <a:off x="3810000" y="4953000"/>
            <a:ext cx="671513" cy="609600"/>
          </a:xfrm>
          <a:prstGeom prst="flowChartMagneticDisk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68" name="AutoShape 33"/>
          <p:cNvSpPr>
            <a:spLocks noChangeArrowheads="1"/>
          </p:cNvSpPr>
          <p:nvPr/>
        </p:nvSpPr>
        <p:spPr bwMode="auto">
          <a:xfrm>
            <a:off x="4572000" y="4953000"/>
            <a:ext cx="671513" cy="609600"/>
          </a:xfrm>
          <a:prstGeom prst="flowChartMagneticDisk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35869" name="Group 34"/>
          <p:cNvGrpSpPr>
            <a:grpSpLocks/>
          </p:cNvGrpSpPr>
          <p:nvPr/>
        </p:nvGrpSpPr>
        <p:grpSpPr bwMode="auto">
          <a:xfrm>
            <a:off x="228600" y="1524000"/>
            <a:ext cx="1590675" cy="3879850"/>
            <a:chOff x="148" y="1440"/>
            <a:chExt cx="1002" cy="2444"/>
          </a:xfrm>
        </p:grpSpPr>
        <p:sp>
          <p:nvSpPr>
            <p:cNvPr id="35880" name="Oval 35"/>
            <p:cNvSpPr>
              <a:spLocks noChangeArrowheads="1"/>
            </p:cNvSpPr>
            <p:nvPr/>
          </p:nvSpPr>
          <p:spPr bwMode="auto">
            <a:xfrm>
              <a:off x="576" y="2256"/>
              <a:ext cx="472" cy="17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1" name="Oval 36"/>
            <p:cNvSpPr>
              <a:spLocks noChangeArrowheads="1"/>
            </p:cNvSpPr>
            <p:nvPr/>
          </p:nvSpPr>
          <p:spPr bwMode="auto">
            <a:xfrm>
              <a:off x="148" y="1440"/>
              <a:ext cx="1000" cy="244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2" name="Oval 37"/>
            <p:cNvSpPr>
              <a:spLocks noChangeArrowheads="1"/>
            </p:cNvSpPr>
            <p:nvPr/>
          </p:nvSpPr>
          <p:spPr bwMode="auto">
            <a:xfrm>
              <a:off x="240" y="2256"/>
              <a:ext cx="472" cy="17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3" name="Rectangle 38"/>
            <p:cNvSpPr>
              <a:spLocks noChangeArrowheads="1"/>
            </p:cNvSpPr>
            <p:nvPr/>
          </p:nvSpPr>
          <p:spPr bwMode="auto">
            <a:xfrm>
              <a:off x="240" y="2448"/>
              <a:ext cx="91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Times New Roman" charset="0"/>
                </a:rPr>
                <a:t>Operational </a:t>
              </a:r>
            </a:p>
            <a:p>
              <a:pPr eaLnBrk="0" hangingPunct="0"/>
              <a:r>
                <a:rPr lang="en-US" sz="2000">
                  <a:latin typeface="Times New Roman" charset="0"/>
                </a:rPr>
                <a:t>DBs</a:t>
              </a:r>
            </a:p>
          </p:txBody>
        </p:sp>
        <p:sp>
          <p:nvSpPr>
            <p:cNvPr id="35884" name="Rectangle 39"/>
            <p:cNvSpPr>
              <a:spLocks noChangeArrowheads="1"/>
            </p:cNvSpPr>
            <p:nvPr/>
          </p:nvSpPr>
          <p:spPr bwMode="auto">
            <a:xfrm>
              <a:off x="288" y="1776"/>
              <a:ext cx="69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Times New Roman" charset="0"/>
                </a:rPr>
                <a:t>Other</a:t>
              </a:r>
            </a:p>
            <a:p>
              <a:pPr eaLnBrk="0" hangingPunct="0"/>
              <a:r>
                <a:rPr lang="en-US" sz="2000">
                  <a:latin typeface="Times New Roman" charset="0"/>
                </a:rPr>
                <a:t>sources</a:t>
              </a:r>
            </a:p>
          </p:txBody>
        </p:sp>
        <p:sp>
          <p:nvSpPr>
            <p:cNvPr id="35885" name="AutoShape 40"/>
            <p:cNvSpPr>
              <a:spLocks noChangeArrowheads="1"/>
            </p:cNvSpPr>
            <p:nvPr/>
          </p:nvSpPr>
          <p:spPr bwMode="auto">
            <a:xfrm>
              <a:off x="365" y="3398"/>
              <a:ext cx="441" cy="288"/>
            </a:xfrm>
            <a:prstGeom prst="flowChartMagneticDisk">
              <a:avLst/>
            </a:prstGeom>
            <a:solidFill>
              <a:srgbClr val="9A87F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86" name="AutoShape 41"/>
            <p:cNvSpPr>
              <a:spLocks noChangeArrowheads="1"/>
            </p:cNvSpPr>
            <p:nvPr/>
          </p:nvSpPr>
          <p:spPr bwMode="auto">
            <a:xfrm>
              <a:off x="461" y="3129"/>
              <a:ext cx="441" cy="288"/>
            </a:xfrm>
            <a:prstGeom prst="flowChartMagneticDisk">
              <a:avLst/>
            </a:prstGeom>
            <a:solidFill>
              <a:srgbClr val="9A87F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87" name="AutoShape 42"/>
            <p:cNvSpPr>
              <a:spLocks noChangeArrowheads="1"/>
            </p:cNvSpPr>
            <p:nvPr/>
          </p:nvSpPr>
          <p:spPr bwMode="auto">
            <a:xfrm>
              <a:off x="615" y="2851"/>
              <a:ext cx="441" cy="288"/>
            </a:xfrm>
            <a:prstGeom prst="flowChartMagneticDisk">
              <a:avLst/>
            </a:prstGeom>
            <a:solidFill>
              <a:srgbClr val="9A87F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5870" name="Line 43"/>
          <p:cNvSpPr>
            <a:spLocks noChangeShapeType="1"/>
          </p:cNvSpPr>
          <p:nvPr/>
        </p:nvSpPr>
        <p:spPr bwMode="auto">
          <a:xfrm>
            <a:off x="1905000" y="1524000"/>
            <a:ext cx="0" cy="4191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1" name="Line 44"/>
          <p:cNvSpPr>
            <a:spLocks noChangeShapeType="1"/>
          </p:cNvSpPr>
          <p:nvPr/>
        </p:nvSpPr>
        <p:spPr bwMode="auto">
          <a:xfrm>
            <a:off x="5410200" y="1600200"/>
            <a:ext cx="0" cy="411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2" name="Line 45"/>
          <p:cNvSpPr>
            <a:spLocks noChangeShapeType="1"/>
          </p:cNvSpPr>
          <p:nvPr/>
        </p:nvSpPr>
        <p:spPr bwMode="auto">
          <a:xfrm>
            <a:off x="6629400" y="1600200"/>
            <a:ext cx="0" cy="411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3" name="Text Box 46"/>
          <p:cNvSpPr txBox="1">
            <a:spLocks noChangeArrowheads="1"/>
          </p:cNvSpPr>
          <p:nvPr/>
        </p:nvSpPr>
        <p:spPr bwMode="auto">
          <a:xfrm>
            <a:off x="2838450" y="6172200"/>
            <a:ext cx="1581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>
                <a:latin typeface="Times New Roman" charset="0"/>
              </a:rPr>
              <a:t>Data Storage</a:t>
            </a:r>
          </a:p>
        </p:txBody>
      </p:sp>
      <p:sp>
        <p:nvSpPr>
          <p:cNvPr id="35874" name="AutoShape 47"/>
          <p:cNvSpPr>
            <a:spLocks/>
          </p:cNvSpPr>
          <p:nvPr/>
        </p:nvSpPr>
        <p:spPr bwMode="auto">
          <a:xfrm rot="5400000">
            <a:off x="952500" y="5219700"/>
            <a:ext cx="152400" cy="1600200"/>
          </a:xfrm>
          <a:prstGeom prst="rightBrace">
            <a:avLst>
              <a:gd name="adj1" fmla="val 875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5" name="AutoShape 48"/>
          <p:cNvSpPr>
            <a:spLocks/>
          </p:cNvSpPr>
          <p:nvPr/>
        </p:nvSpPr>
        <p:spPr bwMode="auto">
          <a:xfrm rot="5400000">
            <a:off x="3505200" y="4419600"/>
            <a:ext cx="152400" cy="3200400"/>
          </a:xfrm>
          <a:prstGeom prst="rightBrace">
            <a:avLst>
              <a:gd name="adj1" fmla="val 1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6" name="AutoShape 49"/>
          <p:cNvSpPr>
            <a:spLocks/>
          </p:cNvSpPr>
          <p:nvPr/>
        </p:nvSpPr>
        <p:spPr bwMode="auto">
          <a:xfrm rot="5400000">
            <a:off x="5981700" y="5448300"/>
            <a:ext cx="152400" cy="1143000"/>
          </a:xfrm>
          <a:prstGeom prst="rightBrace">
            <a:avLst>
              <a:gd name="adj1" fmla="val 625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7" name="AutoShape 50"/>
          <p:cNvSpPr>
            <a:spLocks/>
          </p:cNvSpPr>
          <p:nvPr/>
        </p:nvSpPr>
        <p:spPr bwMode="auto">
          <a:xfrm rot="5400000">
            <a:off x="7734300" y="4991100"/>
            <a:ext cx="152400" cy="2057400"/>
          </a:xfrm>
          <a:prstGeom prst="rightBrace">
            <a:avLst>
              <a:gd name="adj1" fmla="val 1125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8" name="Rectangle 51"/>
          <p:cNvSpPr>
            <a:spLocks noChangeArrowheads="1"/>
          </p:cNvSpPr>
          <p:nvPr/>
        </p:nvSpPr>
        <p:spPr bwMode="auto">
          <a:xfrm>
            <a:off x="5334000" y="19050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2000">
                <a:latin typeface="Times New Roman" charset="0"/>
              </a:rPr>
              <a:t>OLAP Server</a:t>
            </a:r>
            <a:endParaRPr lang="en-US">
              <a:latin typeface="Times New Roman" charset="0"/>
            </a:endParaRPr>
          </a:p>
        </p:txBody>
      </p:sp>
      <p:sp>
        <p:nvSpPr>
          <p:cNvPr id="35879" name="Line 52"/>
          <p:cNvSpPr>
            <a:spLocks noChangeShapeType="1"/>
          </p:cNvSpPr>
          <p:nvPr/>
        </p:nvSpPr>
        <p:spPr bwMode="auto">
          <a:xfrm>
            <a:off x="3048000" y="2590800"/>
            <a:ext cx="304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7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ETL</a:t>
            </a:r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4809232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n 4"/>
          <p:cNvSpPr/>
          <p:nvPr/>
        </p:nvSpPr>
        <p:spPr>
          <a:xfrm>
            <a:off x="533400" y="4419600"/>
            <a:ext cx="2514600" cy="12192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Veri Taban(lar)ı</a:t>
            </a:r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6609080" y="914400"/>
            <a:ext cx="2514600" cy="12192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Veri Ambarı</a:t>
            </a:r>
            <a:endParaRPr lang="en-US"/>
          </a:p>
        </p:txBody>
      </p:sp>
      <p:cxnSp>
        <p:nvCxnSpPr>
          <p:cNvPr id="8" name="Curved Connector 7"/>
          <p:cNvCxnSpPr>
            <a:endCxn id="5" idx="4"/>
          </p:cNvCxnSpPr>
          <p:nvPr/>
        </p:nvCxnSpPr>
        <p:spPr>
          <a:xfrm rot="5400000">
            <a:off x="2933700" y="3314700"/>
            <a:ext cx="1828800" cy="160020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rot="10800000" flipV="1">
            <a:off x="3048000" y="2362200"/>
            <a:ext cx="4572000" cy="2743200"/>
          </a:xfrm>
          <a:prstGeom prst="curvedConnector3">
            <a:avLst>
              <a:gd name="adj1" fmla="val 288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52800" y="4038600"/>
            <a:ext cx="1916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Kabul Edilmeyen </a:t>
            </a:r>
          </a:p>
          <a:p>
            <a:pPr algn="ctr"/>
            <a:r>
              <a:rPr lang="en-US" smtClean="0"/>
              <a:t>Veri</a:t>
            </a:r>
            <a:endParaRPr lang="en-US"/>
          </a:p>
        </p:txBody>
      </p:sp>
      <p:cxnSp>
        <p:nvCxnSpPr>
          <p:cNvPr id="19" name="Straight Connector 18"/>
          <p:cNvCxnSpPr>
            <a:endCxn id="23" idx="1"/>
          </p:cNvCxnSpPr>
          <p:nvPr/>
        </p:nvCxnSpPr>
        <p:spPr>
          <a:xfrm flipV="1">
            <a:off x="685800" y="1556266"/>
            <a:ext cx="1600200" cy="2482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23" idx="3"/>
          </p:cNvCxnSpPr>
          <p:nvPr/>
        </p:nvCxnSpPr>
        <p:spPr>
          <a:xfrm flipH="1" flipV="1">
            <a:off x="5742783" y="1556266"/>
            <a:ext cx="734219" cy="4249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86000" y="1371600"/>
            <a:ext cx="345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Kademe - Sahne (Staging Area)</a:t>
            </a: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553200" y="3581400"/>
            <a:ext cx="1916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Kabul Edilmeyen </a:t>
            </a:r>
          </a:p>
          <a:p>
            <a:pPr algn="ctr"/>
            <a:r>
              <a:rPr lang="en-US" smtClean="0"/>
              <a:t>Veri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6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İş Zekası (Business Intelligence)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419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YouTube: Bilgisayar Kavramları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1407" r="1407"/>
          <a:stretch>
            <a:fillRect/>
          </a:stretch>
        </p:blipFill>
        <p:spPr>
          <a:xfrm>
            <a:off x="152400" y="1219200"/>
            <a:ext cx="8915400" cy="5381625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963055D-D7DF-9745-A39B-E5BE8B935A20}" type="datetime4">
              <a:rPr lang="en-US"/>
              <a:pPr>
                <a:defRPr/>
              </a:pPr>
              <a:t>May 19,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276E7-C21A-B54A-ABAD-4CD1B6900345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8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74038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Veri Madenciliği Gelişim Aşamaları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b="1" smtClean="0">
                <a:cs typeface="+mn-cs"/>
              </a:rPr>
              <a:t>Descriptive</a:t>
            </a:r>
            <a:r>
              <a:rPr lang="en-US" smtClean="0">
                <a:cs typeface="+mn-cs"/>
              </a:rPr>
              <a:t> Analytics, which use data aggregation and data mining techniques to provide insight into the past and answer: “What has happened?” : Social Analytics (Summarize Data)</a:t>
            </a:r>
          </a:p>
          <a:p>
            <a:pPr eaLnBrk="1" hangingPunct="1">
              <a:defRPr/>
            </a:pPr>
            <a:r>
              <a:rPr lang="en-US" b="1" smtClean="0">
                <a:cs typeface="+mn-cs"/>
              </a:rPr>
              <a:t>Predictive</a:t>
            </a:r>
            <a:r>
              <a:rPr lang="en-US" smtClean="0">
                <a:cs typeface="+mn-cs"/>
              </a:rPr>
              <a:t> Analytics, which use statistical models and forecasts techniques to understand the future and answer: “Not only future also, What could happen?” : Sentimental Analysis, </a:t>
            </a:r>
          </a:p>
          <a:p>
            <a:pPr eaLnBrk="1" hangingPunct="1">
              <a:defRPr/>
            </a:pPr>
            <a:r>
              <a:rPr lang="en-US" b="1" smtClean="0">
                <a:cs typeface="+mn-cs"/>
              </a:rPr>
              <a:t>Prescriptive</a:t>
            </a:r>
            <a:r>
              <a:rPr lang="en-US" smtClean="0">
                <a:cs typeface="+mn-cs"/>
              </a:rPr>
              <a:t> Analytics, which use optimization and simulation algorithms to advice on possible outcomes and answer: “What should we do?”, Recommender Algorithms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963055D-D7DF-9745-A39B-E5BE8B935A20}" type="datetime4">
              <a:rPr lang="en-US"/>
              <a:pPr>
                <a:defRPr/>
              </a:pPr>
              <a:t>May 19,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C9DA35-319D-874C-85B7-5F66FF6FBB34}" type="slidenum">
              <a:rPr lang="en-US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7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5FED4AC-843A-1E4C-894B-CA15C3FD1AAE}" type="datetime4">
              <a:rPr lang="en-US"/>
              <a:pPr>
                <a:defRPr/>
              </a:pPr>
              <a:t>May 19, 2016</a:t>
            </a:fld>
            <a:endParaRPr lang="en-US"/>
          </a:p>
        </p:txBody>
      </p:sp>
      <p:sp>
        <p:nvSpPr>
          <p:cNvPr id="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447D5-23DC-2944-973E-ED8C73D2DCEA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20000" cy="762000"/>
          </a:xfrm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 sz="2800" smtClean="0">
                <a:cs typeface="+mj-cs"/>
              </a:rPr>
              <a:t>Architecture: Typical Data Mining System</a:t>
            </a:r>
            <a:endParaRPr lang="en-US" sz="2000" b="0" smtClean="0">
              <a:cs typeface="+mj-cs"/>
            </a:endParaRPr>
          </a:p>
        </p:txBody>
      </p:sp>
      <p:grpSp>
        <p:nvGrpSpPr>
          <p:cNvPr id="113669" name="Group 3"/>
          <p:cNvGrpSpPr>
            <a:grpSpLocks/>
          </p:cNvGrpSpPr>
          <p:nvPr/>
        </p:nvGrpSpPr>
        <p:grpSpPr bwMode="auto">
          <a:xfrm>
            <a:off x="1295400" y="1295400"/>
            <a:ext cx="6400800" cy="5181600"/>
            <a:chOff x="960" y="768"/>
            <a:chExt cx="4032" cy="3264"/>
          </a:xfrm>
        </p:grpSpPr>
        <p:sp>
          <p:nvSpPr>
            <p:cNvPr id="788484" name="Rectangle 4"/>
            <p:cNvSpPr>
              <a:spLocks noChangeArrowheads="1"/>
            </p:cNvSpPr>
            <p:nvPr/>
          </p:nvSpPr>
          <p:spPr bwMode="auto">
            <a:xfrm>
              <a:off x="960" y="2928"/>
              <a:ext cx="3600" cy="24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88485" name="Text Box 5"/>
            <p:cNvSpPr txBox="1">
              <a:spLocks noChangeArrowheads="1"/>
            </p:cNvSpPr>
            <p:nvPr/>
          </p:nvSpPr>
          <p:spPr bwMode="auto">
            <a:xfrm>
              <a:off x="1344" y="2928"/>
              <a:ext cx="30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 b="1">
                  <a:latin typeface="Times New Roman" charset="0"/>
                  <a:cs typeface="+mn-cs"/>
                </a:rPr>
                <a:t>data cleaning, integration, and selection</a:t>
              </a:r>
            </a:p>
          </p:txBody>
        </p:sp>
        <p:grpSp>
          <p:nvGrpSpPr>
            <p:cNvPr id="113672" name="Group 6"/>
            <p:cNvGrpSpPr>
              <a:grpSpLocks/>
            </p:cNvGrpSpPr>
            <p:nvPr/>
          </p:nvGrpSpPr>
          <p:grpSpPr bwMode="auto">
            <a:xfrm>
              <a:off x="2160" y="3360"/>
              <a:ext cx="480" cy="672"/>
              <a:chOff x="2256" y="3312"/>
              <a:chExt cx="576" cy="816"/>
            </a:xfrm>
          </p:grpSpPr>
          <p:sp>
            <p:nvSpPr>
              <p:cNvPr id="788487" name="Rectangle 7"/>
              <p:cNvSpPr>
                <a:spLocks noChangeArrowheads="1"/>
              </p:cNvSpPr>
              <p:nvPr/>
            </p:nvSpPr>
            <p:spPr bwMode="auto">
              <a:xfrm>
                <a:off x="2256" y="3457"/>
                <a:ext cx="576" cy="527"/>
              </a:xfrm>
              <a:prstGeom prst="rect">
                <a:avLst/>
              </a:prstGeom>
              <a:solidFill>
                <a:srgbClr val="00CC66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88488" name="Oval 8"/>
              <p:cNvSpPr>
                <a:spLocks noChangeArrowheads="1"/>
              </p:cNvSpPr>
              <p:nvPr/>
            </p:nvSpPr>
            <p:spPr bwMode="auto">
              <a:xfrm>
                <a:off x="2256" y="3312"/>
                <a:ext cx="576" cy="240"/>
              </a:xfrm>
              <a:prstGeom prst="ellipse">
                <a:avLst/>
              </a:prstGeom>
              <a:solidFill>
                <a:srgbClr val="00CC6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88489" name="Oval 9"/>
              <p:cNvSpPr>
                <a:spLocks noChangeArrowheads="1"/>
              </p:cNvSpPr>
              <p:nvPr/>
            </p:nvSpPr>
            <p:spPr bwMode="auto">
              <a:xfrm>
                <a:off x="2256" y="3888"/>
                <a:ext cx="576" cy="240"/>
              </a:xfrm>
              <a:prstGeom prst="ellipse">
                <a:avLst/>
              </a:prstGeom>
              <a:solidFill>
                <a:srgbClr val="00CC6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13673" name="Group 10"/>
            <p:cNvGrpSpPr>
              <a:grpSpLocks/>
            </p:cNvGrpSpPr>
            <p:nvPr/>
          </p:nvGrpSpPr>
          <p:grpSpPr bwMode="auto">
            <a:xfrm>
              <a:off x="1392" y="3360"/>
              <a:ext cx="480" cy="672"/>
              <a:chOff x="2256" y="3312"/>
              <a:chExt cx="576" cy="816"/>
            </a:xfrm>
          </p:grpSpPr>
          <p:sp>
            <p:nvSpPr>
              <p:cNvPr id="788491" name="Rectangle 11"/>
              <p:cNvSpPr>
                <a:spLocks noChangeArrowheads="1"/>
              </p:cNvSpPr>
              <p:nvPr/>
            </p:nvSpPr>
            <p:spPr bwMode="auto">
              <a:xfrm>
                <a:off x="2256" y="3457"/>
                <a:ext cx="576" cy="527"/>
              </a:xfrm>
              <a:prstGeom prst="rect">
                <a:avLst/>
              </a:prstGeom>
              <a:solidFill>
                <a:srgbClr val="00CC66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88492" name="Oval 12"/>
              <p:cNvSpPr>
                <a:spLocks noChangeArrowheads="1"/>
              </p:cNvSpPr>
              <p:nvPr/>
            </p:nvSpPr>
            <p:spPr bwMode="auto">
              <a:xfrm>
                <a:off x="2256" y="3312"/>
                <a:ext cx="576" cy="240"/>
              </a:xfrm>
              <a:prstGeom prst="ellipse">
                <a:avLst/>
              </a:prstGeom>
              <a:solidFill>
                <a:srgbClr val="00CC6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88493" name="Oval 13"/>
              <p:cNvSpPr>
                <a:spLocks noChangeArrowheads="1"/>
              </p:cNvSpPr>
              <p:nvPr/>
            </p:nvSpPr>
            <p:spPr bwMode="auto">
              <a:xfrm>
                <a:off x="2256" y="3888"/>
                <a:ext cx="576" cy="240"/>
              </a:xfrm>
              <a:prstGeom prst="ellipse">
                <a:avLst/>
              </a:prstGeom>
              <a:solidFill>
                <a:srgbClr val="00CC6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13674" name="Group 14"/>
            <p:cNvGrpSpPr>
              <a:grpSpLocks/>
            </p:cNvGrpSpPr>
            <p:nvPr/>
          </p:nvGrpSpPr>
          <p:grpSpPr bwMode="auto">
            <a:xfrm>
              <a:off x="2880" y="3360"/>
              <a:ext cx="480" cy="672"/>
              <a:chOff x="2256" y="3312"/>
              <a:chExt cx="576" cy="816"/>
            </a:xfrm>
          </p:grpSpPr>
          <p:sp>
            <p:nvSpPr>
              <p:cNvPr id="788495" name="Rectangle 15"/>
              <p:cNvSpPr>
                <a:spLocks noChangeArrowheads="1"/>
              </p:cNvSpPr>
              <p:nvPr/>
            </p:nvSpPr>
            <p:spPr bwMode="auto">
              <a:xfrm>
                <a:off x="2256" y="3457"/>
                <a:ext cx="576" cy="527"/>
              </a:xfrm>
              <a:prstGeom prst="rect">
                <a:avLst/>
              </a:prstGeom>
              <a:solidFill>
                <a:srgbClr val="00CC66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88496" name="Oval 16"/>
              <p:cNvSpPr>
                <a:spLocks noChangeArrowheads="1"/>
              </p:cNvSpPr>
              <p:nvPr/>
            </p:nvSpPr>
            <p:spPr bwMode="auto">
              <a:xfrm>
                <a:off x="2256" y="3312"/>
                <a:ext cx="576" cy="240"/>
              </a:xfrm>
              <a:prstGeom prst="ellipse">
                <a:avLst/>
              </a:prstGeom>
              <a:solidFill>
                <a:srgbClr val="00CC6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88497" name="Oval 17"/>
              <p:cNvSpPr>
                <a:spLocks noChangeArrowheads="1"/>
              </p:cNvSpPr>
              <p:nvPr/>
            </p:nvSpPr>
            <p:spPr bwMode="auto">
              <a:xfrm>
                <a:off x="2256" y="3888"/>
                <a:ext cx="576" cy="240"/>
              </a:xfrm>
              <a:prstGeom prst="ellipse">
                <a:avLst/>
              </a:prstGeom>
              <a:solidFill>
                <a:srgbClr val="00CC6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13675" name="Group 18"/>
            <p:cNvGrpSpPr>
              <a:grpSpLocks/>
            </p:cNvGrpSpPr>
            <p:nvPr/>
          </p:nvGrpSpPr>
          <p:grpSpPr bwMode="auto">
            <a:xfrm>
              <a:off x="3600" y="3360"/>
              <a:ext cx="480" cy="672"/>
              <a:chOff x="2256" y="3312"/>
              <a:chExt cx="576" cy="816"/>
            </a:xfrm>
          </p:grpSpPr>
          <p:sp>
            <p:nvSpPr>
              <p:cNvPr id="788499" name="Rectangle 19"/>
              <p:cNvSpPr>
                <a:spLocks noChangeArrowheads="1"/>
              </p:cNvSpPr>
              <p:nvPr/>
            </p:nvSpPr>
            <p:spPr bwMode="auto">
              <a:xfrm>
                <a:off x="2256" y="3457"/>
                <a:ext cx="576" cy="527"/>
              </a:xfrm>
              <a:prstGeom prst="rect">
                <a:avLst/>
              </a:prstGeom>
              <a:solidFill>
                <a:srgbClr val="00CC66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88500" name="Oval 20"/>
              <p:cNvSpPr>
                <a:spLocks noChangeArrowheads="1"/>
              </p:cNvSpPr>
              <p:nvPr/>
            </p:nvSpPr>
            <p:spPr bwMode="auto">
              <a:xfrm>
                <a:off x="2256" y="3312"/>
                <a:ext cx="576" cy="240"/>
              </a:xfrm>
              <a:prstGeom prst="ellipse">
                <a:avLst/>
              </a:prstGeom>
              <a:solidFill>
                <a:srgbClr val="00CC6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88501" name="Oval 21"/>
              <p:cNvSpPr>
                <a:spLocks noChangeArrowheads="1"/>
              </p:cNvSpPr>
              <p:nvPr/>
            </p:nvSpPr>
            <p:spPr bwMode="auto">
              <a:xfrm>
                <a:off x="2256" y="3888"/>
                <a:ext cx="576" cy="240"/>
              </a:xfrm>
              <a:prstGeom prst="ellipse">
                <a:avLst/>
              </a:prstGeom>
              <a:solidFill>
                <a:srgbClr val="00CC6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13676" name="Group 22"/>
            <p:cNvGrpSpPr>
              <a:grpSpLocks/>
            </p:cNvGrpSpPr>
            <p:nvPr/>
          </p:nvGrpSpPr>
          <p:grpSpPr bwMode="auto">
            <a:xfrm>
              <a:off x="1488" y="768"/>
              <a:ext cx="3504" cy="2064"/>
              <a:chOff x="1584" y="960"/>
              <a:chExt cx="3504" cy="2064"/>
            </a:xfrm>
          </p:grpSpPr>
          <p:sp>
            <p:nvSpPr>
              <p:cNvPr id="788503" name="Line 23"/>
              <p:cNvSpPr>
                <a:spLocks noChangeShapeType="1"/>
              </p:cNvSpPr>
              <p:nvPr/>
            </p:nvSpPr>
            <p:spPr bwMode="auto">
              <a:xfrm>
                <a:off x="2112" y="2400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88504" name="Line 24"/>
              <p:cNvSpPr>
                <a:spLocks noChangeShapeType="1"/>
              </p:cNvSpPr>
              <p:nvPr/>
            </p:nvSpPr>
            <p:spPr bwMode="auto">
              <a:xfrm>
                <a:off x="3792" y="2400"/>
                <a:ext cx="7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88505" name="Line 25"/>
              <p:cNvSpPr>
                <a:spLocks noChangeShapeType="1"/>
              </p:cNvSpPr>
              <p:nvPr/>
            </p:nvSpPr>
            <p:spPr bwMode="auto">
              <a:xfrm>
                <a:off x="3360" y="1920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88506" name="Rectangle 26"/>
              <p:cNvSpPr>
                <a:spLocks noChangeArrowheads="1"/>
              </p:cNvSpPr>
              <p:nvPr/>
            </p:nvSpPr>
            <p:spPr bwMode="auto">
              <a:xfrm>
                <a:off x="1632" y="2592"/>
                <a:ext cx="2208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88507" name="Text Box 27"/>
              <p:cNvSpPr txBox="1">
                <a:spLocks noChangeArrowheads="1"/>
              </p:cNvSpPr>
              <p:nvPr/>
            </p:nvSpPr>
            <p:spPr bwMode="auto">
              <a:xfrm>
                <a:off x="1680" y="2592"/>
                <a:ext cx="211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en-US" sz="2000">
                    <a:cs typeface="+mn-cs"/>
                  </a:rPr>
                  <a:t>Database or Data Warehouse Server</a:t>
                </a:r>
              </a:p>
            </p:txBody>
          </p:sp>
          <p:sp>
            <p:nvSpPr>
              <p:cNvPr id="788508" name="Rectangle 28"/>
              <p:cNvSpPr>
                <a:spLocks noChangeArrowheads="1"/>
              </p:cNvSpPr>
              <p:nvPr/>
            </p:nvSpPr>
            <p:spPr bwMode="auto">
              <a:xfrm>
                <a:off x="1584" y="2112"/>
                <a:ext cx="2208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000">
                    <a:cs typeface="+mn-cs"/>
                  </a:rPr>
                  <a:t>Data Mining Engine</a:t>
                </a:r>
              </a:p>
            </p:txBody>
          </p:sp>
          <p:sp>
            <p:nvSpPr>
              <p:cNvPr id="788509" name="Rectangle 29"/>
              <p:cNvSpPr>
                <a:spLocks noChangeArrowheads="1"/>
              </p:cNvSpPr>
              <p:nvPr/>
            </p:nvSpPr>
            <p:spPr bwMode="auto">
              <a:xfrm>
                <a:off x="1584" y="1632"/>
                <a:ext cx="225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000">
                    <a:cs typeface="+mn-cs"/>
                  </a:rPr>
                  <a:t>Pattern Evaluation</a:t>
                </a:r>
              </a:p>
            </p:txBody>
          </p:sp>
          <p:sp>
            <p:nvSpPr>
              <p:cNvPr id="788510" name="Rectangle 30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304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000">
                    <a:cs typeface="+mn-cs"/>
                  </a:rPr>
                  <a:t>Graphical User Interface</a:t>
                </a:r>
              </a:p>
            </p:txBody>
          </p:sp>
          <p:sp>
            <p:nvSpPr>
              <p:cNvPr id="788511" name="Line 31"/>
              <p:cNvSpPr>
                <a:spLocks noChangeShapeType="1"/>
              </p:cNvSpPr>
              <p:nvPr/>
            </p:nvSpPr>
            <p:spPr bwMode="auto">
              <a:xfrm>
                <a:off x="2112" y="1440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88512" name="Line 32"/>
              <p:cNvSpPr>
                <a:spLocks noChangeShapeType="1"/>
              </p:cNvSpPr>
              <p:nvPr/>
            </p:nvSpPr>
            <p:spPr bwMode="auto">
              <a:xfrm>
                <a:off x="2112" y="960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88513" name="Line 33"/>
              <p:cNvSpPr>
                <a:spLocks noChangeShapeType="1"/>
              </p:cNvSpPr>
              <p:nvPr/>
            </p:nvSpPr>
            <p:spPr bwMode="auto">
              <a:xfrm>
                <a:off x="3360" y="1440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88514" name="Line 34"/>
              <p:cNvSpPr>
                <a:spLocks noChangeShapeType="1"/>
              </p:cNvSpPr>
              <p:nvPr/>
            </p:nvSpPr>
            <p:spPr bwMode="auto">
              <a:xfrm>
                <a:off x="3360" y="960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88515" name="Line 35"/>
              <p:cNvSpPr>
                <a:spLocks noChangeShapeType="1"/>
              </p:cNvSpPr>
              <p:nvPr/>
            </p:nvSpPr>
            <p:spPr bwMode="auto">
              <a:xfrm>
                <a:off x="3840" y="1872"/>
                <a:ext cx="672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88516" name="Line 36"/>
              <p:cNvSpPr>
                <a:spLocks noChangeShapeType="1"/>
              </p:cNvSpPr>
              <p:nvPr/>
            </p:nvSpPr>
            <p:spPr bwMode="auto">
              <a:xfrm>
                <a:off x="3840" y="2016"/>
                <a:ext cx="672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88517" name="Rectangle 37"/>
              <p:cNvSpPr>
                <a:spLocks noChangeArrowheads="1"/>
              </p:cNvSpPr>
              <p:nvPr/>
            </p:nvSpPr>
            <p:spPr bwMode="auto">
              <a:xfrm>
                <a:off x="4512" y="1968"/>
                <a:ext cx="576" cy="528"/>
              </a:xfrm>
              <a:prstGeom prst="rect">
                <a:avLst/>
              </a:prstGeom>
              <a:solidFill>
                <a:srgbClr val="00CC66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 b="1">
                  <a:cs typeface="+mn-cs"/>
                </a:endParaRPr>
              </a:p>
            </p:txBody>
          </p:sp>
          <p:sp>
            <p:nvSpPr>
              <p:cNvPr id="788518" name="Oval 38"/>
              <p:cNvSpPr>
                <a:spLocks noChangeArrowheads="1"/>
              </p:cNvSpPr>
              <p:nvPr/>
            </p:nvSpPr>
            <p:spPr bwMode="auto">
              <a:xfrm>
                <a:off x="4512" y="1872"/>
                <a:ext cx="576" cy="240"/>
              </a:xfrm>
              <a:prstGeom prst="ellipse">
                <a:avLst/>
              </a:prstGeom>
              <a:solidFill>
                <a:srgbClr val="00CC6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88519" name="Oval 39"/>
              <p:cNvSpPr>
                <a:spLocks noChangeArrowheads="1"/>
              </p:cNvSpPr>
              <p:nvPr/>
            </p:nvSpPr>
            <p:spPr bwMode="auto">
              <a:xfrm>
                <a:off x="4512" y="2400"/>
                <a:ext cx="576" cy="240"/>
              </a:xfrm>
              <a:prstGeom prst="ellipse">
                <a:avLst/>
              </a:prstGeom>
              <a:solidFill>
                <a:srgbClr val="00CC6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88520" name="Text Box 40"/>
              <p:cNvSpPr txBox="1">
                <a:spLocks noChangeArrowheads="1"/>
              </p:cNvSpPr>
              <p:nvPr/>
            </p:nvSpPr>
            <p:spPr bwMode="auto">
              <a:xfrm>
                <a:off x="4560" y="1967"/>
                <a:ext cx="528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cs typeface="+mn-cs"/>
                  </a:rPr>
                  <a:t>Knowledge-Base</a:t>
                </a:r>
              </a:p>
            </p:txBody>
          </p:sp>
          <p:sp>
            <p:nvSpPr>
              <p:cNvPr id="788521" name="Line 41"/>
              <p:cNvSpPr>
                <a:spLocks noChangeShapeType="1"/>
              </p:cNvSpPr>
              <p:nvPr/>
            </p:nvSpPr>
            <p:spPr bwMode="auto">
              <a:xfrm>
                <a:off x="3360" y="2400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88522" name="Line 42"/>
              <p:cNvSpPr>
                <a:spLocks noChangeShapeType="1"/>
              </p:cNvSpPr>
              <p:nvPr/>
            </p:nvSpPr>
            <p:spPr bwMode="auto">
              <a:xfrm>
                <a:off x="2112" y="1920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788523" name="Line 43"/>
            <p:cNvSpPr>
              <a:spLocks noChangeShapeType="1"/>
            </p:cNvSpPr>
            <p:nvPr/>
          </p:nvSpPr>
          <p:spPr bwMode="auto">
            <a:xfrm flipH="1">
              <a:off x="1680" y="2832"/>
              <a:ext cx="768" cy="62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88524" name="Line 44"/>
            <p:cNvSpPr>
              <a:spLocks noChangeShapeType="1"/>
            </p:cNvSpPr>
            <p:nvPr/>
          </p:nvSpPr>
          <p:spPr bwMode="auto">
            <a:xfrm flipH="1">
              <a:off x="2400" y="2832"/>
              <a:ext cx="288" cy="62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88525" name="Line 45"/>
            <p:cNvSpPr>
              <a:spLocks noChangeShapeType="1"/>
            </p:cNvSpPr>
            <p:nvPr/>
          </p:nvSpPr>
          <p:spPr bwMode="auto">
            <a:xfrm>
              <a:off x="2784" y="2832"/>
              <a:ext cx="336" cy="67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88526" name="Text Box 46"/>
            <p:cNvSpPr txBox="1">
              <a:spLocks noChangeArrowheads="1"/>
            </p:cNvSpPr>
            <p:nvPr/>
          </p:nvSpPr>
          <p:spPr bwMode="auto">
            <a:xfrm>
              <a:off x="1296" y="3609"/>
              <a:ext cx="84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000099"/>
                  </a:solidFill>
                  <a:latin typeface="Times New Roman" charset="0"/>
                  <a:cs typeface="+mn-cs"/>
                </a:rPr>
                <a:t>Database</a:t>
              </a:r>
            </a:p>
          </p:txBody>
        </p:sp>
        <p:sp>
          <p:nvSpPr>
            <p:cNvPr id="788527" name="Text Box 47"/>
            <p:cNvSpPr txBox="1">
              <a:spLocks noChangeArrowheads="1"/>
            </p:cNvSpPr>
            <p:nvPr/>
          </p:nvSpPr>
          <p:spPr bwMode="auto">
            <a:xfrm>
              <a:off x="1920" y="3552"/>
              <a:ext cx="91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>
                  <a:solidFill>
                    <a:srgbClr val="000099"/>
                  </a:solidFill>
                  <a:latin typeface="Times New Roman" charset="0"/>
                  <a:cs typeface="+mn-cs"/>
                </a:rPr>
                <a:t>Data </a:t>
              </a:r>
            </a:p>
            <a:p>
              <a:pPr algn="ctr">
                <a:defRPr/>
              </a:pPr>
              <a:r>
                <a:rPr lang="en-US" sz="1600" b="1">
                  <a:solidFill>
                    <a:srgbClr val="000099"/>
                  </a:solidFill>
                  <a:latin typeface="Times New Roman" charset="0"/>
                  <a:cs typeface="+mn-cs"/>
                </a:rPr>
                <a:t>Warehouse</a:t>
              </a:r>
            </a:p>
          </p:txBody>
        </p:sp>
        <p:sp>
          <p:nvSpPr>
            <p:cNvPr id="788528" name="Line 48"/>
            <p:cNvSpPr>
              <a:spLocks noChangeShapeType="1"/>
            </p:cNvSpPr>
            <p:nvPr/>
          </p:nvSpPr>
          <p:spPr bwMode="auto">
            <a:xfrm>
              <a:off x="3024" y="2832"/>
              <a:ext cx="816" cy="62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88529" name="Text Box 49"/>
            <p:cNvSpPr txBox="1">
              <a:spLocks noChangeArrowheads="1"/>
            </p:cNvSpPr>
            <p:nvPr/>
          </p:nvSpPr>
          <p:spPr bwMode="auto">
            <a:xfrm>
              <a:off x="2640" y="3552"/>
              <a:ext cx="91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>
                  <a:solidFill>
                    <a:srgbClr val="000099"/>
                  </a:solidFill>
                  <a:latin typeface="Times New Roman" charset="0"/>
                  <a:cs typeface="+mn-cs"/>
                </a:rPr>
                <a:t>World-Wide</a:t>
              </a:r>
            </a:p>
            <a:p>
              <a:pPr algn="ctr">
                <a:defRPr/>
              </a:pPr>
              <a:r>
                <a:rPr lang="en-US" sz="1600" b="1">
                  <a:solidFill>
                    <a:srgbClr val="000099"/>
                  </a:solidFill>
                  <a:latin typeface="Times New Roman" charset="0"/>
                  <a:cs typeface="+mn-cs"/>
                </a:rPr>
                <a:t>Web</a:t>
              </a:r>
            </a:p>
          </p:txBody>
        </p:sp>
        <p:sp>
          <p:nvSpPr>
            <p:cNvPr id="788530" name="Text Box 50"/>
            <p:cNvSpPr txBox="1">
              <a:spLocks noChangeArrowheads="1"/>
            </p:cNvSpPr>
            <p:nvPr/>
          </p:nvSpPr>
          <p:spPr bwMode="auto">
            <a:xfrm>
              <a:off x="3408" y="3522"/>
              <a:ext cx="91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>
                  <a:solidFill>
                    <a:srgbClr val="000099"/>
                  </a:solidFill>
                  <a:latin typeface="Times New Roman" charset="0"/>
                  <a:cs typeface="+mn-cs"/>
                </a:rPr>
                <a:t>Other Info</a:t>
              </a:r>
            </a:p>
            <a:p>
              <a:pPr algn="ctr">
                <a:defRPr/>
              </a:pPr>
              <a:r>
                <a:rPr lang="en-US" sz="1600" b="1">
                  <a:solidFill>
                    <a:srgbClr val="000099"/>
                  </a:solidFill>
                  <a:latin typeface="Times New Roman" charset="0"/>
                  <a:cs typeface="+mn-cs"/>
                </a:rPr>
                <a:t>Repositories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154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Büyük Veri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Bilgisayar işleme kapasitesi</a:t>
            </a:r>
          </a:p>
          <a:p>
            <a:r>
              <a:rPr lang="en-US"/>
              <a:t>5V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191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Büyük Veri ve Map-Reduce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Büyük veri için kritik şartlar:</a:t>
            </a:r>
          </a:p>
          <a:p>
            <a:pPr lvl="1"/>
            <a:r>
              <a:rPr lang="en-US"/>
              <a:t>Map</a:t>
            </a:r>
          </a:p>
          <a:p>
            <a:pPr lvl="1"/>
            <a:r>
              <a:rPr lang="en-US"/>
              <a:t>Ölçeklenebilirlik (Scalability )</a:t>
            </a:r>
          </a:p>
          <a:p>
            <a:pPr lvl="1"/>
            <a:r>
              <a:rPr lang="en-US"/>
              <a:t>Problemin Dağıtılabilirliği</a:t>
            </a:r>
          </a:p>
          <a:p>
            <a:pPr lvl="2"/>
            <a:r>
              <a:rPr lang="en-US"/>
              <a:t>Paralel Programlama</a:t>
            </a:r>
          </a:p>
          <a:p>
            <a:pPr lvl="2"/>
            <a:r>
              <a:rPr lang="en-US"/>
              <a:t>Dağıtık Sistemler</a:t>
            </a:r>
          </a:p>
          <a:p>
            <a:pPr lvl="1"/>
            <a:r>
              <a:rPr lang="en-US"/>
              <a:t>Veri Geçişi</a:t>
            </a:r>
          </a:p>
          <a:p>
            <a:pPr lvl="1"/>
            <a:r>
              <a:rPr lang="en-US"/>
              <a:t>Reduce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956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Map Reduce Nedir?</a:t>
            </a:r>
            <a:br>
              <a:rPr lang="en-US" smtClean="0"/>
            </a:br>
            <a:r>
              <a:rPr lang="en-US" smtClean="0"/>
              <a:t>MAP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197100"/>
            <a:ext cx="62357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Map Reduce Nedir?</a:t>
            </a:r>
            <a:br>
              <a:rPr lang="en-US" smtClean="0"/>
            </a:br>
            <a:r>
              <a:rPr lang="en-US" smtClean="0"/>
              <a:t>Reduce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438400"/>
            <a:ext cx="58928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 Reduce Nedir?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2273300"/>
            <a:ext cx="58420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9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WordCount Örneği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0"/>
            <a:ext cx="753867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5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Scalability (Ölçeklenebilirlik) ve büyümenin kontrol edilmesi</a:t>
            </a:r>
          </a:p>
          <a:p>
            <a:r>
              <a:rPr lang="en-US"/>
              <a:t>Coğrafi limitlerin kalkması</a:t>
            </a:r>
          </a:p>
          <a:p>
            <a:r>
              <a:rPr lang="en-US"/>
              <a:t>Scheme on Read</a:t>
            </a:r>
          </a:p>
          <a:p>
            <a:r>
              <a:rPr lang="en-US"/>
              <a:t>Lazy Update (OLTP sistemi değildir, kesinlikle değildir!)</a:t>
            </a:r>
          </a:p>
          <a:p>
            <a:r>
              <a:rPr lang="en-US"/>
              <a:t>Örnek sosyal ağlar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684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NoSQL Ne Sağlar?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Yerel veri erişimi</a:t>
            </a:r>
          </a:p>
          <a:p>
            <a:r>
              <a:rPr lang="en-US"/>
              <a:t>Verilerin yapısız olması (unstructured)</a:t>
            </a:r>
          </a:p>
          <a:p>
            <a:r>
              <a:rPr lang="en-US"/>
              <a:t>Veri güncellemesinde gereksiz aşamaların azaltılması</a:t>
            </a:r>
          </a:p>
          <a:p>
            <a:r>
              <a:rPr lang="en-US"/>
              <a:t>DDOS koruması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3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İş Zekası (Business Intelligence)</a:t>
            </a:r>
            <a:endParaRPr lang="en-US"/>
          </a:p>
        </p:txBody>
      </p:sp>
      <p:pic>
        <p:nvPicPr>
          <p:cNvPr id="1157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08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Big Data  and Data Mining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Classification</a:t>
            </a:r>
          </a:p>
          <a:p>
            <a:r>
              <a:rPr lang="en-US"/>
              <a:t>Clustering</a:t>
            </a:r>
          </a:p>
          <a:p>
            <a:r>
              <a:rPr lang="en-US"/>
              <a:t>Association Rule Mining</a:t>
            </a:r>
          </a:p>
          <a:p>
            <a:r>
              <a:rPr lang="en-US"/>
              <a:t>Prediction</a:t>
            </a: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37160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72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99BFCAA-18F7-D042-842E-8D8604F71202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51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7172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00200"/>
            <a:ext cx="8153400" cy="4525963"/>
          </a:xfrm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3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2BA5449-9416-C043-AB1B-F92ADD49DD2E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 eaLnBrk="1" hangingPunct="1"/>
              <a:t>51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457200" y="4572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/>
              <a:t>Prescriptive: Recommender algoritması örneği</a:t>
            </a:r>
          </a:p>
        </p:txBody>
      </p:sp>
      <p:pic>
        <p:nvPicPr>
          <p:cNvPr id="7176" name="Picture 10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259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11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6477000" cy="228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8" name="Text Box 12"/>
          <p:cNvSpPr txBox="1">
            <a:spLocks noChangeArrowheads="1"/>
          </p:cNvSpPr>
          <p:nvPr/>
        </p:nvSpPr>
        <p:spPr bwMode="auto">
          <a:xfrm>
            <a:off x="6858000" y="4572000"/>
            <a:ext cx="2209800" cy="738664"/>
          </a:xfrm>
          <a:prstGeom prst="rect">
            <a:avLst/>
          </a:prstGeom>
          <a:solidFill>
            <a:srgbClr val="F5FE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cs typeface="Arial" charset="0"/>
              </a:rPr>
              <a:t>Veri madencili:</a:t>
            </a:r>
          </a:p>
          <a:p>
            <a:pPr eaLnBrk="1" hangingPunct="1"/>
            <a:r>
              <a:rPr lang="en-US" sz="1400" b="1">
                <a:cs typeface="Arial" charset="0"/>
              </a:rPr>
              <a:t>Amazon %15 satışlarda</a:t>
            </a:r>
          </a:p>
          <a:p>
            <a:pPr eaLnBrk="1" hangingPunct="1"/>
            <a:r>
              <a:rPr lang="en-US" sz="1400" b="1">
                <a:cs typeface="Arial" charset="0"/>
              </a:rPr>
              <a:t>artış</a:t>
            </a:r>
          </a:p>
        </p:txBody>
      </p:sp>
    </p:spTree>
    <p:extLst>
      <p:ext uri="{BB962C8B-B14F-4D97-AF65-F5344CB8AC3E}">
        <p14:creationId xmlns:p14="http://schemas.microsoft.com/office/powerpoint/2010/main" val="10885284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Oracle Big Data Mimarisi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" y="228600"/>
            <a:ext cx="91265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524000"/>
            <a:ext cx="1447800" cy="646331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r>
              <a:rPr lang="en-US"/>
              <a:t>Çalıştırma (Execution)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70" y="3810000"/>
            <a:ext cx="1447800" cy="646331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r>
              <a:rPr lang="en-US"/>
              <a:t>Yenilik (Innovation)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1219200"/>
            <a:ext cx="1600200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Veri Entegrasyonu</a:t>
            </a:r>
          </a:p>
        </p:txBody>
      </p:sp>
    </p:spTree>
    <p:extLst>
      <p:ext uri="{BB962C8B-B14F-4D97-AF65-F5344CB8AC3E}">
        <p14:creationId xmlns:p14="http://schemas.microsoft.com/office/powerpoint/2010/main" val="25806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85800" y="1371600"/>
            <a:ext cx="8458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8BE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597443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65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683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6197"/>
                </a:solidFill>
                <a:latin typeface="Times" charset="0"/>
              </a:rPr>
              <a:t>İçerik</a:t>
            </a:r>
            <a:endParaRPr lang="en-US">
              <a:latin typeface="Times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62000" y="152400"/>
            <a:ext cx="8077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9C000E"/>
                </a:solidFill>
                <a:latin typeface="Times" charset="0"/>
              </a:rPr>
              <a:t>Pazarlama ve Veri Madenciliği</a:t>
            </a:r>
            <a:endParaRPr lang="en-US" sz="4400">
              <a:latin typeface="Times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 rot="-5400000">
            <a:off x="-1132269" y="1155099"/>
            <a:ext cx="291465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" charset="0"/>
              </a:rPr>
              <a:t>PAAYS’16</a:t>
            </a:r>
            <a:endParaRPr lang="en-US" sz="4000" b="1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" y="2074863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E54600"/>
                </a:solidFill>
                <a:latin typeface="Times" charset="0"/>
              </a:rPr>
              <a:t>1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838200" y="32766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E54600"/>
                </a:solidFill>
                <a:latin typeface="Times" charset="0"/>
              </a:rPr>
              <a:t>2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3657600" y="20589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E54600"/>
                </a:solidFill>
                <a:latin typeface="Times" charset="0"/>
              </a:rPr>
              <a:t>4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6324600" y="20637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E54600"/>
                </a:solidFill>
                <a:latin typeface="Times" charset="0"/>
              </a:rPr>
              <a:t>6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6324600" y="35702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E54600"/>
                </a:solidFill>
                <a:latin typeface="Times" charset="0"/>
              </a:rPr>
              <a:t>7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066800" y="2057400"/>
            <a:ext cx="2590800" cy="355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Times" charset="0"/>
              </a:rPr>
              <a:t>Pazarlama araştırmaları ve Veri Madenciliği kavramlarını açıklayabilmek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Times" charset="0"/>
              </a:rPr>
              <a:t>Pazarlama araştırmasının aşamalarının tanımı</a:t>
            </a:r>
          </a:p>
          <a:p>
            <a:pPr>
              <a:spcBef>
                <a:spcPct val="50000"/>
              </a:spcBef>
            </a:pPr>
            <a:endParaRPr lang="en-US" sz="1800">
              <a:latin typeface="Times" charset="0"/>
            </a:endParaRPr>
          </a:p>
          <a:p>
            <a:pPr>
              <a:spcBef>
                <a:spcPct val="50000"/>
              </a:spcBef>
            </a:pPr>
            <a:r>
              <a:rPr lang="en-US" sz="1800">
                <a:latin typeface="Times" charset="0"/>
              </a:rPr>
              <a:t>Birincil ve ikincil veri arasındaki farkı açıklayabilmek ve iki veri tipini ayırabilmek</a:t>
            </a: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3886200" y="2057400"/>
            <a:ext cx="259080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Times" charset="0"/>
              </a:rPr>
              <a:t>Örnekleme yöntemlerini ve yaklaşımları.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Times" charset="0"/>
              </a:rPr>
              <a:t>Birincil verinin toplanması için kullanılan yöntemler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6553200" y="2057400"/>
            <a:ext cx="2590800" cy="327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Times" charset="0"/>
              </a:rPr>
              <a:t>Küresel pazarlarda pazarlama araştırmalarını açıklayabilmek</a:t>
            </a:r>
          </a:p>
          <a:p>
            <a:pPr>
              <a:spcBef>
                <a:spcPct val="50000"/>
              </a:spcBef>
            </a:pPr>
            <a:endParaRPr lang="en-US" sz="1800">
              <a:latin typeface="Times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Pazarlama araştırmalarında kullanılan bilişim yaklaşımları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Times" charset="0"/>
              </a:rPr>
              <a:t>Tahmin için kullanılan ana yöntemler</a:t>
            </a: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3657600" y="30480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E54600"/>
                </a:solidFill>
                <a:latin typeface="Times" charset="0"/>
              </a:rPr>
              <a:t>5</a:t>
            </a: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838200" y="42672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E54600"/>
                </a:solidFill>
                <a:latin typeface="Times" charset="0"/>
              </a:rPr>
              <a:t>3</a:t>
            </a: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6324600" y="45720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E54600"/>
                </a:solidFill>
                <a:latin typeface="Times" charset="0"/>
              </a:rPr>
              <a:t>8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203848" y="5589240"/>
            <a:ext cx="50405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9C000E"/>
                </a:solidFill>
                <a:latin typeface="Times" charset="0"/>
              </a:rPr>
              <a:t>ve Veri Madenciliği</a:t>
            </a:r>
            <a:endParaRPr lang="en-US" sz="4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957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  <p:bldP spid="4107" grpId="0"/>
      <p:bldP spid="4109" grpId="0"/>
      <p:bldP spid="4112" grpId="0"/>
      <p:bldP spid="4114" grpId="0"/>
      <p:bldP spid="4115" grpId="0" build="p"/>
      <p:bldP spid="4118" grpId="0" build="p"/>
      <p:bldP spid="4119" grpId="0" build="p"/>
      <p:bldP spid="4121" grpId="0"/>
      <p:bldP spid="4122" grpId="0"/>
      <p:bldP spid="412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Text Box 2"/>
          <p:cNvSpPr txBox="1">
            <a:spLocks noChangeArrowheads="1"/>
          </p:cNvSpPr>
          <p:nvPr/>
        </p:nvSpPr>
        <p:spPr bwMode="auto">
          <a:xfrm>
            <a:off x="467544" y="332656"/>
            <a:ext cx="7137491" cy="523220"/>
          </a:xfrm>
          <a:prstGeom prst="rect">
            <a:avLst/>
          </a:prstGeom>
          <a:solidFill>
            <a:srgbClr val="9C00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" charset="0"/>
              </a:rPr>
              <a:t>Pazarlama Araştırmalarının Ana Fonksiyonu</a:t>
            </a:r>
          </a:p>
        </p:txBody>
      </p:sp>
      <p:sp>
        <p:nvSpPr>
          <p:cNvPr id="331779" name="Text Box 3"/>
          <p:cNvSpPr txBox="1">
            <a:spLocks noChangeArrowheads="1"/>
          </p:cNvSpPr>
          <p:nvPr/>
        </p:nvSpPr>
        <p:spPr bwMode="auto">
          <a:xfrm>
            <a:off x="395536" y="980728"/>
            <a:ext cx="8002587" cy="570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19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546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" charset="0"/>
              </a:rPr>
              <a:t>• </a:t>
            </a:r>
            <a:r>
              <a:rPr lang="en-US" sz="2000" b="1">
                <a:solidFill>
                  <a:srgbClr val="E54600"/>
                </a:solidFill>
                <a:latin typeface="Times" charset="0"/>
              </a:rPr>
              <a:t>Pazarlama araştırmasının ana amacı pazarlama kararlarının sağlıklı verilebilmesidir.</a:t>
            </a:r>
            <a:endParaRPr lang="en-US" sz="2000">
              <a:latin typeface="Times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Times" charset="0"/>
              </a:rPr>
              <a:t>• Araştırma, müşteri memnuniyeti ve müşteri ilişkileri üzerine kuruludur.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6197"/>
                </a:solidFill>
                <a:latin typeface="Times" charset="0"/>
              </a:rPr>
              <a:t>DEVELOPMENT OF THE MARKETING RESEARCH FUNCTION</a:t>
            </a:r>
          </a:p>
          <a:p>
            <a:pPr>
              <a:spcBef>
                <a:spcPct val="40000"/>
              </a:spcBef>
            </a:pPr>
            <a:r>
              <a:rPr lang="en-US" sz="2000">
                <a:latin typeface="Times" charset="0"/>
              </a:rPr>
              <a:t>• İlk organize pazarlama araştırması 1879, N.W. Ayer.</a:t>
            </a:r>
          </a:p>
          <a:p>
            <a:pPr>
              <a:spcBef>
                <a:spcPct val="40000"/>
              </a:spcBef>
            </a:pPr>
            <a:r>
              <a:rPr lang="en-US" sz="2000">
                <a:latin typeface="Times" charset="0"/>
              </a:rPr>
              <a:t>• İkinci ana aşama, Charles C. Parlin </a:t>
            </a:r>
            <a:r>
              <a:rPr lang="tr-TR" sz="2000">
                <a:latin typeface="Times" charset="0"/>
              </a:rPr>
              <a:t>tarafından 1911 yılında ilk pazarlama araştırmaları bölümünün kurulması </a:t>
            </a:r>
            <a:r>
              <a:rPr lang="en-US" sz="2000">
                <a:latin typeface="Times" charset="0"/>
                <a:hlinkClick r:id="rId3"/>
              </a:rPr>
              <a:t>Curtis Publishing</a:t>
            </a:r>
            <a:r>
              <a:rPr lang="en-US" sz="2000">
                <a:latin typeface="Times" charset="0"/>
              </a:rPr>
              <a:t>, </a:t>
            </a:r>
            <a:r>
              <a:rPr lang="en-US" sz="2000" i="1">
                <a:latin typeface="Times" charset="0"/>
              </a:rPr>
              <a:t>The Saturday Evening Post</a:t>
            </a:r>
            <a:r>
              <a:rPr lang="en-US" sz="2000">
                <a:latin typeface="Times" charset="0"/>
              </a:rPr>
              <a:t>.</a:t>
            </a:r>
          </a:p>
          <a:p>
            <a:pPr>
              <a:spcBef>
                <a:spcPct val="40000"/>
              </a:spcBef>
            </a:pPr>
            <a:r>
              <a:rPr lang="en-US" sz="2000">
                <a:latin typeface="Times" charset="0"/>
              </a:rPr>
              <a:t>• 1930s—çok daha iyi örnekleme ve başarı oranları</a:t>
            </a:r>
          </a:p>
          <a:p>
            <a:pPr>
              <a:spcBef>
                <a:spcPct val="40000"/>
              </a:spcBef>
            </a:pPr>
            <a:r>
              <a:rPr lang="en-US" sz="2000">
                <a:latin typeface="Times" charset="0"/>
              </a:rPr>
              <a:t>• 2000 öncesi bilgisayar bilimlerinde yaşanan çok sayıda gelişmeden pazarlama araştırmaları da etkilenmiştir (descriptive)</a:t>
            </a:r>
          </a:p>
          <a:p>
            <a:pPr marL="342900" indent="-342900">
              <a:spcBef>
                <a:spcPct val="40000"/>
              </a:spcBef>
              <a:buFont typeface="Arial"/>
              <a:buChar char="•"/>
            </a:pPr>
            <a:r>
              <a:rPr lang="en-US" sz="2000">
                <a:latin typeface="Times" charset="0"/>
              </a:rPr>
              <a:t>2000 sonrası çok sayıda akan veri, internetin yaygınlaşması, pazarlamanın kayması ve tahmin (predictive)</a:t>
            </a:r>
          </a:p>
          <a:p>
            <a:pPr marL="342900" indent="-342900">
              <a:spcBef>
                <a:spcPct val="40000"/>
              </a:spcBef>
              <a:buFont typeface="Arial"/>
              <a:buChar char="•"/>
            </a:pPr>
            <a:r>
              <a:rPr lang="en-US" sz="2000">
                <a:latin typeface="Times" charset="0"/>
              </a:rPr>
              <a:t>Günümüz: Büyük veri, anlık olarak sosyal ağlar üzerinde pazarlama araştırmalarının yönetilmesi (prescriptive)</a:t>
            </a:r>
          </a:p>
        </p:txBody>
      </p:sp>
    </p:spTree>
    <p:extLst>
      <p:ext uri="{BB962C8B-B14F-4D97-AF65-F5344CB8AC3E}">
        <p14:creationId xmlns:p14="http://schemas.microsoft.com/office/powerpoint/2010/main" val="627977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9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 Box 2"/>
          <p:cNvSpPr txBox="1">
            <a:spLocks noChangeArrowheads="1"/>
          </p:cNvSpPr>
          <p:nvPr/>
        </p:nvSpPr>
        <p:spPr bwMode="auto">
          <a:xfrm>
            <a:off x="455613" y="684213"/>
            <a:ext cx="8078787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19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546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63550" algn="l"/>
                <a:tab pos="63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463550" algn="l"/>
                <a:tab pos="63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463550" algn="l"/>
                <a:tab pos="63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463550" algn="l"/>
                <a:tab pos="63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463550" algn="l"/>
                <a:tab pos="63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63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63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63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635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6197"/>
                </a:solidFill>
                <a:latin typeface="Times" charset="0"/>
              </a:rPr>
              <a:t>Pazarlama Araştırmasını Kim Yapar?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Times" charset="0"/>
              </a:rPr>
              <a:t>• Araştırma firmaları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Times" charset="0"/>
              </a:rPr>
              <a:t>• Standart hizmetler—genelde bütün müşterilere, normalleştirilmiş veri sağlanır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Times" charset="0"/>
              </a:rPr>
              <a:t>• Full-service research supplier—conducts complete marketing research projects.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Times" charset="0"/>
              </a:rPr>
              <a:t>• Limited-service research supplier—specializes in a limited number of activities, such as conducting field interviews or performing data processing.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6197"/>
                </a:solidFill>
                <a:latin typeface="Times" charset="0"/>
              </a:rPr>
              <a:t>CUSTOMER SATISFACTION MEASUREMENT PROGRAMS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Times" charset="0"/>
              </a:rPr>
              <a:t>• Firms often focus on tracking satisfaction levels of current customers and analyze dissatisfaction to identify problem areas.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Times" charset="0"/>
              </a:rPr>
              <a:t>• Organizations may outsource these studies or conduct them themselves.</a:t>
            </a:r>
          </a:p>
        </p:txBody>
      </p:sp>
    </p:spTree>
    <p:extLst>
      <p:ext uri="{BB962C8B-B14F-4D97-AF65-F5344CB8AC3E}">
        <p14:creationId xmlns:p14="http://schemas.microsoft.com/office/powerpoint/2010/main" val="3432528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0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455613" y="210260"/>
            <a:ext cx="4805447" cy="523220"/>
          </a:xfrm>
          <a:prstGeom prst="rect">
            <a:avLst/>
          </a:prstGeom>
          <a:solidFill>
            <a:srgbClr val="9C00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" charset="0"/>
              </a:rPr>
              <a:t>Pazarlama Araştırması Süreci</a:t>
            </a: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455613" y="752881"/>
            <a:ext cx="8002587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19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546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197"/>
                </a:solidFill>
                <a:latin typeface="Times" charset="0"/>
              </a:rPr>
              <a:t>Problemin Tanımı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Times" charset="0"/>
              </a:rPr>
              <a:t>• İyi tanımlanmış bir problemin yarısı çözülmüştür.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Times" charset="0"/>
              </a:rPr>
              <a:t>• Problemin kendisinden kaynaklanan belirtilerden uzak durun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Times" charset="0"/>
              </a:rPr>
              <a:t>	• Pazar payının kaybedilmesi bir belirtidir; </a:t>
            </a:r>
            <a:br>
              <a:rPr lang="en-US" sz="2000">
                <a:latin typeface="Times" charset="0"/>
              </a:rPr>
            </a:br>
            <a:r>
              <a:rPr lang="en-US" sz="2000">
                <a:latin typeface="Times" charset="0"/>
              </a:rPr>
              <a:t>	Pazar kaybının sebebi bir problemdir.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Times" charset="0"/>
              </a:rPr>
              <a:t>•</a:t>
            </a:r>
            <a:r>
              <a:rPr lang="tr-TR" sz="2000">
                <a:latin typeface="Times" charset="0"/>
              </a:rPr>
              <a:t>Pazardaki olası değişiklikleri sistemin içerisine alın</a:t>
            </a:r>
            <a:r>
              <a:rPr lang="en-US" sz="2000">
                <a:latin typeface="Times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Times" charset="0"/>
              </a:rPr>
              <a:t>Bazı uygulama alanları: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>
                <a:latin typeface="Times" charset="0"/>
              </a:rPr>
              <a:t>Sınıflandırma (Segmentasyon)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>
                <a:latin typeface="Times" charset="0"/>
              </a:rPr>
              <a:t>Bölütleme ( Aykırıların (outlier) yakalanması, sahtekarlık, yeni sınıfların keşfi)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>
                <a:latin typeface="Times" charset="0"/>
              </a:rPr>
              <a:t>Tahmin (Prediction, Forecasting)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>
                <a:latin typeface="Times" charset="0"/>
              </a:rPr>
              <a:t>Birliktelik Analizi (Sepet analizi, Kampanyalar, Reklam seçimi)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>
                <a:latin typeface="Times" charset="0"/>
              </a:rPr>
              <a:t>Recommender Algoritmaları (Reklamlar)</a:t>
            </a:r>
          </a:p>
        </p:txBody>
      </p:sp>
    </p:spTree>
    <p:extLst>
      <p:ext uri="{BB962C8B-B14F-4D97-AF65-F5344CB8AC3E}">
        <p14:creationId xmlns:p14="http://schemas.microsoft.com/office/powerpoint/2010/main" val="657845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7" name="Text Box 3"/>
          <p:cNvSpPr txBox="1">
            <a:spLocks noChangeArrowheads="1"/>
          </p:cNvSpPr>
          <p:nvPr/>
        </p:nvSpPr>
        <p:spPr bwMode="auto">
          <a:xfrm>
            <a:off x="455613" y="684213"/>
            <a:ext cx="8002587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19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546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197"/>
                </a:solidFill>
                <a:latin typeface="Times" charset="0"/>
              </a:rPr>
              <a:t>Keşifçi Araştırmanın Başlatılması (Exploratory Research)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Times" charset="0"/>
              </a:rPr>
              <a:t>• </a:t>
            </a:r>
            <a:r>
              <a:rPr lang="en-US" sz="2000" b="1">
                <a:solidFill>
                  <a:srgbClr val="E54600"/>
                </a:solidFill>
                <a:latin typeface="Times" charset="0"/>
              </a:rPr>
              <a:t>Exploratory research </a:t>
            </a:r>
            <a:r>
              <a:rPr lang="en-US" sz="2000">
                <a:latin typeface="Times" charset="0"/>
              </a:rPr>
              <a:t>Process of discussing a </a:t>
            </a:r>
            <a:br>
              <a:rPr lang="en-US" sz="2000">
                <a:latin typeface="Times" charset="0"/>
              </a:rPr>
            </a:br>
            <a:r>
              <a:rPr lang="en-US" sz="2000">
                <a:latin typeface="Times" charset="0"/>
              </a:rPr>
              <a:t>marketing problem with informed sources both </a:t>
            </a:r>
            <a:br>
              <a:rPr lang="en-US" sz="2000">
                <a:latin typeface="Times" charset="0"/>
              </a:rPr>
            </a:br>
            <a:r>
              <a:rPr lang="en-US" sz="2000">
                <a:latin typeface="Times" charset="0"/>
              </a:rPr>
              <a:t>within and outside the firm and examining </a:t>
            </a:r>
            <a:br>
              <a:rPr lang="en-US" sz="2000">
                <a:latin typeface="Times" charset="0"/>
              </a:rPr>
            </a:br>
            <a:r>
              <a:rPr lang="en-US" sz="2000">
                <a:latin typeface="Times" charset="0"/>
              </a:rPr>
              <a:t>information from secondary sources.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Times" charset="0"/>
              </a:rPr>
              <a:t>• May use internal data from customer surveys, </a:t>
            </a:r>
            <a:br>
              <a:rPr lang="en-US" sz="2000">
                <a:latin typeface="Times" charset="0"/>
              </a:rPr>
            </a:br>
            <a:r>
              <a:rPr lang="en-US" sz="2000">
                <a:latin typeface="Times" charset="0"/>
              </a:rPr>
              <a:t>sales analysis, accounting data, and marketing </a:t>
            </a:r>
            <a:br>
              <a:rPr lang="en-US" sz="2000">
                <a:latin typeface="Times" charset="0"/>
              </a:rPr>
            </a:br>
            <a:r>
              <a:rPr lang="en-US" sz="2000">
                <a:latin typeface="Times" charset="0"/>
              </a:rPr>
              <a:t>cost analysis.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6197"/>
                </a:solidFill>
                <a:latin typeface="Times" charset="0"/>
              </a:rPr>
              <a:t>FORMULATE A HYPOTHESIS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Times" charset="0"/>
              </a:rPr>
              <a:t>• A tentative explanation that sets the stage for </a:t>
            </a:r>
            <a:br>
              <a:rPr lang="en-US" sz="2000">
                <a:latin typeface="Times" charset="0"/>
              </a:rPr>
            </a:br>
            <a:r>
              <a:rPr lang="en-US" sz="2000">
                <a:latin typeface="Times" charset="0"/>
              </a:rPr>
              <a:t>more in-depth research.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6197"/>
                </a:solidFill>
                <a:latin typeface="Times" charset="0"/>
              </a:rPr>
              <a:t>CREATE A RESEARCH DESIGN</a:t>
            </a:r>
          </a:p>
          <a:p>
            <a:pPr>
              <a:spcBef>
                <a:spcPct val="40000"/>
              </a:spcBef>
            </a:pPr>
            <a:r>
              <a:rPr lang="en-US" sz="2000">
                <a:latin typeface="Times" charset="0"/>
              </a:rPr>
              <a:t>• A master plan or model that will measure what </a:t>
            </a:r>
            <a:br>
              <a:rPr lang="en-US" sz="2000">
                <a:latin typeface="Times" charset="0"/>
              </a:rPr>
            </a:br>
            <a:r>
              <a:rPr lang="en-US" sz="2000">
                <a:latin typeface="Times" charset="0"/>
              </a:rPr>
              <a:t>researchers intend to measure.</a:t>
            </a:r>
          </a:p>
        </p:txBody>
      </p:sp>
    </p:spTree>
    <p:extLst>
      <p:ext uri="{BB962C8B-B14F-4D97-AF65-F5344CB8AC3E}">
        <p14:creationId xmlns:p14="http://schemas.microsoft.com/office/powerpoint/2010/main" val="1275890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D5E639-91C8-1444-B96C-4C6352BC3689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58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125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B7700AC-3401-1F4B-A308-EE1A39BA2153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 eaLnBrk="1" hangingPunct="1"/>
              <a:t>58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233585" y="-107157"/>
            <a:ext cx="8763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/>
              <a:t>Veri Bilimi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33585" y="555625"/>
            <a:ext cx="8305800" cy="58007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800"/>
              <a:t>Kaynaklara dayalı Madencilik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1800"/>
              <a:t>Veri Madenciliği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1800"/>
              <a:t>Metin Madenciliği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1800"/>
              <a:t>Web Madenciliği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/>
              <a:t>Sosyal Ağ Madenciliği</a:t>
            </a:r>
            <a:endParaRPr lang="en-US" sz="1800"/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1800"/>
              <a:t>Resim Madenciliği</a:t>
            </a:r>
          </a:p>
          <a:p>
            <a:pPr marL="285750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/>
              <a:t>Çıktılara Göre Veri Madenciliği Gelişim Aşamaları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/>
              <a:t>İş Zekası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/>
              <a:t>Raporlama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/>
              <a:t>Görselleştirme</a:t>
            </a:r>
          </a:p>
          <a:p>
            <a:pPr marL="285750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/>
              <a:t>Amacına göre Veri Bilimi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/>
              <a:t>Descriptive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/>
              <a:t>Predictive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/>
              <a:t>Prescriptive</a:t>
            </a:r>
          </a:p>
        </p:txBody>
      </p:sp>
    </p:spTree>
    <p:extLst>
      <p:ext uri="{BB962C8B-B14F-4D97-AF65-F5344CB8AC3E}">
        <p14:creationId xmlns:p14="http://schemas.microsoft.com/office/powerpoint/2010/main" val="40989948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Text Box 2"/>
          <p:cNvSpPr txBox="1">
            <a:spLocks noChangeArrowheads="1"/>
          </p:cNvSpPr>
          <p:nvPr/>
        </p:nvSpPr>
        <p:spPr bwMode="auto">
          <a:xfrm>
            <a:off x="455613" y="684213"/>
            <a:ext cx="8002587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19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546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40000"/>
              </a:spcBef>
            </a:pPr>
            <a:r>
              <a:rPr lang="en-US">
                <a:solidFill>
                  <a:srgbClr val="006197"/>
                </a:solidFill>
                <a:latin typeface="Times" charset="0"/>
              </a:rPr>
              <a:t>COLLECT DATA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Times" charset="0"/>
              </a:rPr>
              <a:t>• </a:t>
            </a:r>
            <a:r>
              <a:rPr lang="en-US" sz="2000" b="1">
                <a:solidFill>
                  <a:srgbClr val="E54600"/>
                </a:solidFill>
                <a:latin typeface="Times" charset="0"/>
              </a:rPr>
              <a:t>Secondary data </a:t>
            </a:r>
            <a:r>
              <a:rPr lang="en-US" sz="2000">
                <a:latin typeface="Times" charset="0"/>
              </a:rPr>
              <a:t>Previously published information.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Times" charset="0"/>
              </a:rPr>
              <a:t>• </a:t>
            </a:r>
            <a:r>
              <a:rPr lang="en-US" sz="2000" b="1">
                <a:solidFill>
                  <a:srgbClr val="E54600"/>
                </a:solidFill>
                <a:latin typeface="Times" charset="0"/>
              </a:rPr>
              <a:t>Primary data </a:t>
            </a:r>
            <a:r>
              <a:rPr lang="en-US" sz="2000">
                <a:latin typeface="Times" charset="0"/>
              </a:rPr>
              <a:t>Information collected specifically </a:t>
            </a:r>
            <a:br>
              <a:rPr lang="en-US" sz="2000">
                <a:latin typeface="Times" charset="0"/>
              </a:rPr>
            </a:br>
            <a:r>
              <a:rPr lang="en-US" sz="2000">
                <a:latin typeface="Times" charset="0"/>
              </a:rPr>
              <a:t>for the investigation at hand.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6197"/>
                </a:solidFill>
                <a:latin typeface="Times" charset="0"/>
              </a:rPr>
              <a:t>INTERPRET AND PRESENT </a:t>
            </a:r>
            <a:br>
              <a:rPr lang="en-US">
                <a:solidFill>
                  <a:srgbClr val="006197"/>
                </a:solidFill>
                <a:latin typeface="Times" charset="0"/>
              </a:rPr>
            </a:br>
            <a:r>
              <a:rPr lang="en-US">
                <a:solidFill>
                  <a:srgbClr val="006197"/>
                </a:solidFill>
                <a:latin typeface="Times" charset="0"/>
              </a:rPr>
              <a:t>RESEARCH INFORMATION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Times" charset="0"/>
              </a:rPr>
              <a:t>• Present in a format that allows managers to </a:t>
            </a:r>
            <a:br>
              <a:rPr lang="en-US" sz="2000">
                <a:latin typeface="Times" charset="0"/>
              </a:rPr>
            </a:br>
            <a:r>
              <a:rPr lang="en-US" sz="2000">
                <a:latin typeface="Times" charset="0"/>
              </a:rPr>
              <a:t>make effective judgments.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Times" charset="0"/>
              </a:rPr>
              <a:t>• Researchers and end users must collaborate to </a:t>
            </a:r>
            <a:br>
              <a:rPr lang="en-US" sz="2000">
                <a:latin typeface="Times" charset="0"/>
              </a:rPr>
            </a:br>
            <a:r>
              <a:rPr lang="en-US" sz="2000">
                <a:latin typeface="Times" charset="0"/>
              </a:rPr>
              <a:t>ensure effectiveness of research.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Times" charset="0"/>
              </a:rPr>
              <a:t>• Reports must be clear and concise.</a:t>
            </a:r>
          </a:p>
        </p:txBody>
      </p:sp>
    </p:spTree>
    <p:extLst>
      <p:ext uri="{BB962C8B-B14F-4D97-AF65-F5344CB8AC3E}">
        <p14:creationId xmlns:p14="http://schemas.microsoft.com/office/powerpoint/2010/main" val="217172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Veri Olgunluğu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182391" y="4825054"/>
            <a:ext cx="3707964" cy="6861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Uygulama Katmanı</a:t>
            </a:r>
          </a:p>
        </p:txBody>
      </p:sp>
      <p:sp>
        <p:nvSpPr>
          <p:cNvPr id="6" name="Can 5"/>
          <p:cNvSpPr/>
          <p:nvPr/>
        </p:nvSpPr>
        <p:spPr>
          <a:xfrm>
            <a:off x="5471081" y="5657211"/>
            <a:ext cx="3065640" cy="96355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Veri Tabanları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82391" y="3882509"/>
            <a:ext cx="3707964" cy="6861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Arayüz Katmanları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367" y="1427768"/>
            <a:ext cx="470064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/>
              <a:t>Veri Cahilliği (olgunluk 0.0)</a:t>
            </a:r>
          </a:p>
          <a:p>
            <a:pPr marL="285750" indent="-285750">
              <a:buFont typeface="Arial"/>
              <a:buChar char="•"/>
            </a:pPr>
            <a:r>
              <a:rPr lang="en-US" sz="2000"/>
              <a:t>Yönetimin önünde çalışanlar  (olgunluk 0.5): Excel, mikro uygulamalar</a:t>
            </a:r>
          </a:p>
          <a:p>
            <a:pPr marL="285750" indent="-285750">
              <a:buFont typeface="Arial"/>
              <a:buChar char="•"/>
            </a:pPr>
            <a:r>
              <a:rPr lang="en-US" sz="2000"/>
              <a:t>Veri Farkındalığı (olgunluk 1.0) : Veri Tabanı / Dosya</a:t>
            </a:r>
          </a:p>
          <a:p>
            <a:pPr marL="285750" indent="-285750">
              <a:buFont typeface="Arial"/>
              <a:buChar char="•"/>
            </a:pPr>
            <a:r>
              <a:rPr lang="en-US" sz="2000"/>
              <a:t>Veriyi etkili hale getirmek (olgunluk 1.5) : View kullanımı</a:t>
            </a:r>
          </a:p>
          <a:p>
            <a:pPr marL="285750" indent="-285750">
              <a:buFont typeface="Arial"/>
              <a:buChar char="•"/>
            </a:pPr>
            <a:r>
              <a:rPr lang="en-US" sz="2000"/>
              <a:t>Etkili Veri Arayışı (olgunluk 2.0) : Veri Ambarları</a:t>
            </a:r>
          </a:p>
          <a:p>
            <a:pPr marL="285750" indent="-285750">
              <a:buFont typeface="Arial"/>
              <a:buChar char="•"/>
            </a:pPr>
            <a:r>
              <a:rPr lang="en-US" sz="2000"/>
              <a:t>Problemin farkına varma (olgunluk 2.5)</a:t>
            </a:r>
          </a:p>
          <a:p>
            <a:pPr marL="285750" indent="-285750">
              <a:buFont typeface="Arial"/>
              <a:buChar char="•"/>
            </a:pPr>
            <a:r>
              <a:rPr lang="en-US" sz="2000"/>
              <a:t>Bütün veriya anında ve her amaç için erişim (olgunluk 3.0): Büyük Veri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97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Text Box 2"/>
          <p:cNvSpPr txBox="1">
            <a:spLocks noChangeArrowheads="1"/>
          </p:cNvSpPr>
          <p:nvPr/>
        </p:nvSpPr>
        <p:spPr bwMode="auto">
          <a:xfrm>
            <a:off x="455613" y="684213"/>
            <a:ext cx="6424612" cy="519112"/>
          </a:xfrm>
          <a:prstGeom prst="rect">
            <a:avLst/>
          </a:prstGeom>
          <a:solidFill>
            <a:srgbClr val="9C00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" charset="0"/>
              </a:rPr>
              <a:t>MARKETING RESEARCH METHODS</a:t>
            </a:r>
          </a:p>
        </p:txBody>
      </p:sp>
      <p:sp>
        <p:nvSpPr>
          <p:cNvPr id="339971" name="Text Box 3"/>
          <p:cNvSpPr txBox="1">
            <a:spLocks noChangeArrowheads="1"/>
          </p:cNvSpPr>
          <p:nvPr/>
        </p:nvSpPr>
        <p:spPr bwMode="auto">
          <a:xfrm>
            <a:off x="455613" y="1371600"/>
            <a:ext cx="80025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19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546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197"/>
                </a:solidFill>
                <a:latin typeface="Times" charset="0"/>
              </a:rPr>
              <a:t>SECONDARY DATA COLLECTION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Times" charset="0"/>
              </a:rPr>
              <a:t>• Secondary data comes from internal and external sources.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Times" charset="0"/>
              </a:rPr>
              <a:t>• Government data—nation</a:t>
            </a:r>
            <a:r>
              <a:rPr lang="ja-JP" altLang="en-US" sz="2000">
                <a:latin typeface="Times" charset="0"/>
              </a:rPr>
              <a:t>’</a:t>
            </a:r>
            <a:r>
              <a:rPr lang="en-US" sz="2000">
                <a:latin typeface="Times" charset="0"/>
              </a:rPr>
              <a:t>s most important source of marketing data.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Times" charset="0"/>
              </a:rPr>
              <a:t>	• </a:t>
            </a:r>
            <a:r>
              <a:rPr lang="en-US" sz="2000">
                <a:latin typeface="Times" charset="0"/>
                <a:hlinkClick r:id="rId3"/>
              </a:rPr>
              <a:t>U.S. Census</a:t>
            </a:r>
            <a:r>
              <a:rPr lang="en-US" sz="2000">
                <a:latin typeface="Times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Times" charset="0"/>
              </a:rPr>
              <a:t>	• </a:t>
            </a:r>
            <a:r>
              <a:rPr lang="en-US" sz="2000">
                <a:latin typeface="Times" charset="0"/>
                <a:hlinkClick r:id="rId4"/>
              </a:rPr>
              <a:t>TIGER</a:t>
            </a:r>
            <a:r>
              <a:rPr lang="en-US" sz="2000">
                <a:latin typeface="Times" charset="0"/>
              </a:rPr>
              <a:t> system, which overlays topographic features with census </a:t>
            </a:r>
            <a:br>
              <a:rPr lang="en-US" sz="2000">
                <a:latin typeface="Times" charset="0"/>
              </a:rPr>
            </a:br>
            <a:r>
              <a:rPr lang="en-US" sz="2000">
                <a:latin typeface="Times" charset="0"/>
              </a:rPr>
              <a:t>	data.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Times" charset="0"/>
              </a:rPr>
              <a:t>• Private data from trade associations, business and trade magazines, and other sources.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Times" charset="0"/>
              </a:rPr>
              <a:t>•Online sources such as databases and research aggregators that acquire, catalog, reformat, segment, and resell premium research reports.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Times" charset="0"/>
              </a:rPr>
              <a:t>	• Internet discussion groups, chat rooms, and newsgroups.</a:t>
            </a:r>
          </a:p>
        </p:txBody>
      </p:sp>
    </p:spTree>
    <p:extLst>
      <p:ext uri="{BB962C8B-B14F-4D97-AF65-F5344CB8AC3E}">
        <p14:creationId xmlns:p14="http://schemas.microsoft.com/office/powerpoint/2010/main" val="201965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1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Text Box 2"/>
          <p:cNvSpPr txBox="1">
            <a:spLocks noChangeArrowheads="1"/>
          </p:cNvSpPr>
          <p:nvPr/>
        </p:nvSpPr>
        <p:spPr bwMode="auto">
          <a:xfrm>
            <a:off x="455613" y="684213"/>
            <a:ext cx="800258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19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546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197"/>
                </a:solidFill>
                <a:latin typeface="Times" charset="0"/>
              </a:rPr>
              <a:t>SAMPLING TECHNIQUES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Times" charset="0"/>
              </a:rPr>
              <a:t>• </a:t>
            </a:r>
            <a:r>
              <a:rPr lang="en-US" sz="2000" b="1">
                <a:solidFill>
                  <a:srgbClr val="E54600"/>
                </a:solidFill>
                <a:latin typeface="Times" charset="0"/>
              </a:rPr>
              <a:t>Sampling </a:t>
            </a:r>
            <a:r>
              <a:rPr lang="en-US" sz="2000">
                <a:latin typeface="Times" charset="0"/>
              </a:rPr>
              <a:t>Process of selecting survey respondents or research participants.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Times" charset="0"/>
              </a:rPr>
              <a:t>• </a:t>
            </a:r>
            <a:r>
              <a:rPr lang="en-US" sz="2000" b="1">
                <a:solidFill>
                  <a:srgbClr val="E54600"/>
                </a:solidFill>
                <a:latin typeface="Times" charset="0"/>
              </a:rPr>
              <a:t>Probability sample </a:t>
            </a:r>
            <a:r>
              <a:rPr lang="en-US" sz="2000">
                <a:latin typeface="Times" charset="0"/>
              </a:rPr>
              <a:t>Sample that gives every member of the population a chance of being selected.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Times" charset="0"/>
              </a:rPr>
              <a:t>	• Simple random sample, stratified sample, or cluster sample.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Times" charset="0"/>
              </a:rPr>
              <a:t>• </a:t>
            </a:r>
            <a:r>
              <a:rPr lang="en-US" sz="2000" b="1">
                <a:solidFill>
                  <a:srgbClr val="E54600"/>
                </a:solidFill>
                <a:latin typeface="Times" charset="0"/>
              </a:rPr>
              <a:t>Nonprobability sample </a:t>
            </a:r>
            <a:r>
              <a:rPr lang="en-US" sz="2000">
                <a:latin typeface="Times" charset="0"/>
              </a:rPr>
              <a:t>Sample that involves personal judgment somewhere in the process.</a:t>
            </a:r>
          </a:p>
        </p:txBody>
      </p:sp>
    </p:spTree>
    <p:extLst>
      <p:ext uri="{BB962C8B-B14F-4D97-AF65-F5344CB8AC3E}">
        <p14:creationId xmlns:p14="http://schemas.microsoft.com/office/powerpoint/2010/main" val="3700594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6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İletişim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Şadi Evren ŞEKER</a:t>
            </a:r>
          </a:p>
          <a:p>
            <a:r>
              <a:rPr lang="en-US" smtClean="0">
                <a:hlinkClick r:id="rId2"/>
              </a:rPr>
              <a:t>www.SadiEvrenSEKER.com</a:t>
            </a:r>
            <a:endParaRPr lang="en-US" smtClean="0"/>
          </a:p>
          <a:p>
            <a:r>
              <a:rPr lang="en-US" smtClean="0">
                <a:hlinkClick r:id="rId3"/>
              </a:rPr>
              <a:t>www.MISSozluk.com</a:t>
            </a:r>
            <a:endParaRPr lang="en-US" smtClean="0"/>
          </a:p>
          <a:p>
            <a:r>
              <a:rPr lang="en-US">
                <a:hlinkClick r:id="rId4"/>
              </a:rPr>
              <a:t>www.BilgisayarKavramlari.com</a:t>
            </a:r>
            <a:endParaRPr lang="en-US"/>
          </a:p>
          <a:p>
            <a:r>
              <a:rPr lang="en-US" smtClean="0">
                <a:hlinkClick r:id="rId5"/>
              </a:rPr>
              <a:t>www.YBSAnsiklopledi.com</a:t>
            </a:r>
            <a:endParaRPr lang="en-US" smtClean="0"/>
          </a:p>
          <a:p>
            <a:r>
              <a:rPr lang="en-US"/>
              <a:t>YouTube: Bilgisayar Kavramları</a:t>
            </a:r>
          </a:p>
          <a:p>
            <a:r>
              <a:rPr lang="en-US" smtClean="0"/>
              <a:t>Current Affiliation: İstanbul Şehir Üniversitesi</a:t>
            </a:r>
          </a:p>
          <a:p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1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Veri Olgunluk Seviyeleri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1. Veri Bir Varlıktır</a:t>
            </a:r>
          </a:p>
          <a:p>
            <a:pPr>
              <a:defRPr/>
            </a:pPr>
            <a:r>
              <a:rPr lang="en-US"/>
              <a:t>2. Veri Tabanları (RDBMS)</a:t>
            </a:r>
          </a:p>
          <a:p>
            <a:pPr>
              <a:defRPr/>
            </a:pPr>
            <a:r>
              <a:rPr lang="en-US"/>
              <a:t>2.5. View Yapıları</a:t>
            </a:r>
          </a:p>
          <a:p>
            <a:pPr>
              <a:defRPr/>
            </a:pPr>
            <a:r>
              <a:rPr lang="en-US"/>
              <a:t>3. Veri Ambarları</a:t>
            </a:r>
          </a:p>
          <a:p>
            <a:pPr>
              <a:defRPr/>
            </a:pPr>
            <a:r>
              <a:rPr lang="en-US"/>
              <a:t>3.5. Gelişmiş Martlar, Veri Küpleri ve OLAP in-memory</a:t>
            </a:r>
          </a:p>
          <a:p>
            <a:pPr>
              <a:defRPr/>
            </a:pPr>
            <a:r>
              <a:rPr lang="en-US"/>
              <a:t>4. Büyük Veri, NoSQL ve Bulut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CA82E-9EA5-FF4F-8966-B5654EA5ACA3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9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Bazı Uygulama Alanları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Finansal Veri Analizi</a:t>
            </a:r>
          </a:p>
          <a:p>
            <a:r>
              <a:rPr lang="en-US"/>
              <a:t>Parekende Sektörü</a:t>
            </a:r>
          </a:p>
          <a:p>
            <a:r>
              <a:rPr lang="en-US"/>
              <a:t>Telekom</a:t>
            </a:r>
          </a:p>
          <a:p>
            <a:r>
              <a:rPr lang="en-US"/>
              <a:t>Biyolojik Veriler</a:t>
            </a:r>
          </a:p>
          <a:p>
            <a:r>
              <a:rPr lang="en-US"/>
              <a:t>Saldırgan Yakalanması</a:t>
            </a:r>
          </a:p>
          <a:p>
            <a:r>
              <a:rPr lang="en-US"/>
              <a:t>Sosyal Ağlar</a:t>
            </a:r>
          </a:p>
        </p:txBody>
      </p:sp>
    </p:spTree>
    <p:extLst>
      <p:ext uri="{BB962C8B-B14F-4D97-AF65-F5344CB8AC3E}">
        <p14:creationId xmlns:p14="http://schemas.microsoft.com/office/powerpoint/2010/main" val="3310755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Finans/Pazarlama Alanı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Müşteri davranışları ve Kredi Kartı harcamaları</a:t>
            </a:r>
          </a:p>
          <a:p>
            <a:r>
              <a:rPr lang="en-US"/>
              <a:t>Borsa ve diğer finansal araçların analizi</a:t>
            </a:r>
          </a:p>
          <a:p>
            <a:r>
              <a:rPr lang="en-US"/>
              <a:t>Kara para aklama</a:t>
            </a:r>
          </a:p>
          <a:p>
            <a:r>
              <a:rPr lang="en-US"/>
              <a:t>Hedeflenmiş pazarlama</a:t>
            </a:r>
          </a:p>
          <a:p>
            <a:r>
              <a:rPr lang="en-US"/>
              <a:t>XRM</a:t>
            </a:r>
          </a:p>
          <a:p>
            <a:r>
              <a:rPr lang="en-US"/>
              <a:t>Customer Churn Analysis</a:t>
            </a:r>
          </a:p>
          <a:p>
            <a:r>
              <a:rPr lang="en-US"/>
              <a:t>Second Best Offer</a:t>
            </a:r>
            <a:endParaRPr lang="en-US"/>
          </a:p>
          <a:p>
            <a:r>
              <a:rPr lang="en-US"/>
              <a:t>Sigorta Pirimleri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22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6716</TotalTime>
  <Words>1435</Words>
  <Application>Microsoft Macintosh PowerPoint</Application>
  <PresentationFormat>On-screen Show (4:3)</PresentationFormat>
  <Paragraphs>439</Paragraphs>
  <Slides>62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Pazarlama ve Veri Madenciliği</vt:lpstr>
      <vt:lpstr>www.SadiEvrenSEKER.com</vt:lpstr>
      <vt:lpstr>www.BilgisayarKavramlari.com</vt:lpstr>
      <vt:lpstr>YouTube: Bilgisayar Kavramları</vt:lpstr>
      <vt:lpstr>İş Zekası (Business Intelligence)</vt:lpstr>
      <vt:lpstr>Veri Olgunluğu</vt:lpstr>
      <vt:lpstr>Veri Olgunluk Seviyeleri</vt:lpstr>
      <vt:lpstr>Bazı Uygulama Alanları</vt:lpstr>
      <vt:lpstr>Finans/Pazarlama Alanı</vt:lpstr>
      <vt:lpstr>Parekende Sektörü</vt:lpstr>
      <vt:lpstr>Telekom Sektörü</vt:lpstr>
      <vt:lpstr>Biyoenformatik</vt:lpstr>
      <vt:lpstr>Saldırganların Yakalanması</vt:lpstr>
      <vt:lpstr>Sosyal Ağ Analizi</vt:lpstr>
      <vt:lpstr>Trendler</vt:lpstr>
      <vt:lpstr>Trendler</vt:lpstr>
      <vt:lpstr>Veri Madenciliği ve Bazı Problemler</vt:lpstr>
      <vt:lpstr>İş Zekası (Business Intelligence)</vt:lpstr>
      <vt:lpstr>ETL</vt:lpstr>
      <vt:lpstr>Big Data,   (Büyük Veri), Data Mining (Veri Madenciliği) , Data Science (Veri Bilimi), Veri Yönetimi (Data Management), Veri Sahipliği (Data Governance) , Analytics</vt:lpstr>
      <vt:lpstr>Pazar Payları ve Teknolojiler</vt:lpstr>
      <vt:lpstr>2015 Big Data </vt:lpstr>
      <vt:lpstr>PowerPoint Presentation</vt:lpstr>
      <vt:lpstr>Büyüme</vt:lpstr>
      <vt:lpstr>PowerPoint Presentation</vt:lpstr>
      <vt:lpstr>İş Rolleri</vt:lpstr>
      <vt:lpstr>Dayanılan Disiplinler</vt:lpstr>
      <vt:lpstr>Web 1.0 Info – Centric Web</vt:lpstr>
      <vt:lpstr>Web 2.0 People Centric Web</vt:lpstr>
      <vt:lpstr>Web 3.0 Machine Centric Web</vt:lpstr>
      <vt:lpstr>Web 3.0 Evolution Paths</vt:lpstr>
      <vt:lpstr>Web 3.0 Semantic Web </vt:lpstr>
      <vt:lpstr>Semantic Web The Technology</vt:lpstr>
      <vt:lpstr>PowerPoint Presentation</vt:lpstr>
      <vt:lpstr>PowerPoint Presentation</vt:lpstr>
      <vt:lpstr>Web 3.0</vt:lpstr>
      <vt:lpstr>PowerPoint Presentation</vt:lpstr>
      <vt:lpstr>ETL</vt:lpstr>
      <vt:lpstr>İş Zekası (Business Intelligence)</vt:lpstr>
      <vt:lpstr>Veri Madenciliği Gelişim Aşamaları</vt:lpstr>
      <vt:lpstr>Architecture: Typical Data Mining System</vt:lpstr>
      <vt:lpstr>Büyük Veri ?</vt:lpstr>
      <vt:lpstr>Büyük Veri ve Map-Reduce</vt:lpstr>
      <vt:lpstr>Map Reduce Nedir? MAP</vt:lpstr>
      <vt:lpstr>Map Reduce Nedir? Reduce</vt:lpstr>
      <vt:lpstr>Map Reduce Nedir?</vt:lpstr>
      <vt:lpstr>WordCount Örneği</vt:lpstr>
      <vt:lpstr>NoSQL</vt:lpstr>
      <vt:lpstr>NoSQL Ne Sağlar?</vt:lpstr>
      <vt:lpstr>Big Data  and Data Mining Problems</vt:lpstr>
      <vt:lpstr>PowerPoint Presentation</vt:lpstr>
      <vt:lpstr>Oracle Big Data Mimarisi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İletişim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Sadi Evren SEKER</dc:creator>
  <cp:lastModifiedBy>Sadi Evren SEKER</cp:lastModifiedBy>
  <cp:revision>13</cp:revision>
  <dcterms:created xsi:type="dcterms:W3CDTF">2016-03-26T10:36:19Z</dcterms:created>
  <dcterms:modified xsi:type="dcterms:W3CDTF">2016-05-19T11:54:04Z</dcterms:modified>
</cp:coreProperties>
</file>