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46"/>
  </p:notesMasterIdLst>
  <p:sldIdLst>
    <p:sldId id="864" r:id="rId3"/>
    <p:sldId id="949" r:id="rId4"/>
    <p:sldId id="1003" r:id="rId5"/>
    <p:sldId id="1014" r:id="rId6"/>
    <p:sldId id="1015" r:id="rId7"/>
    <p:sldId id="1016" r:id="rId8"/>
    <p:sldId id="1017" r:id="rId9"/>
    <p:sldId id="1018" r:id="rId10"/>
    <p:sldId id="1019" r:id="rId11"/>
    <p:sldId id="1020" r:id="rId12"/>
    <p:sldId id="1021" r:id="rId13"/>
    <p:sldId id="1007" r:id="rId14"/>
    <p:sldId id="1009" r:id="rId15"/>
    <p:sldId id="1022" r:id="rId16"/>
    <p:sldId id="1023" r:id="rId17"/>
    <p:sldId id="1010" r:id="rId18"/>
    <p:sldId id="1011" r:id="rId19"/>
    <p:sldId id="1012" r:id="rId20"/>
    <p:sldId id="1013" r:id="rId21"/>
    <p:sldId id="978" r:id="rId22"/>
    <p:sldId id="979" r:id="rId23"/>
    <p:sldId id="996" r:id="rId24"/>
    <p:sldId id="1001" r:id="rId25"/>
    <p:sldId id="1002" r:id="rId26"/>
    <p:sldId id="1042" r:id="rId27"/>
    <p:sldId id="1024" r:id="rId28"/>
    <p:sldId id="1025" r:id="rId29"/>
    <p:sldId id="1026" r:id="rId30"/>
    <p:sldId id="1027" r:id="rId31"/>
    <p:sldId id="1028" r:id="rId32"/>
    <p:sldId id="1029" r:id="rId33"/>
    <p:sldId id="1030" r:id="rId34"/>
    <p:sldId id="1031" r:id="rId35"/>
    <p:sldId id="1032" r:id="rId36"/>
    <p:sldId id="1033" r:id="rId37"/>
    <p:sldId id="1034" r:id="rId38"/>
    <p:sldId id="1035" r:id="rId39"/>
    <p:sldId id="1036" r:id="rId40"/>
    <p:sldId id="1037" r:id="rId41"/>
    <p:sldId id="1038" r:id="rId42"/>
    <p:sldId id="1039" r:id="rId43"/>
    <p:sldId id="1040" r:id="rId44"/>
    <p:sldId id="1041" r:id="rId45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A50021"/>
    <a:srgbClr val="181A72"/>
    <a:srgbClr val="DCF0C6"/>
    <a:srgbClr val="1216AE"/>
    <a:srgbClr val="FFCCFF"/>
    <a:srgbClr val="0066FF"/>
    <a:srgbClr val="A3FBFB"/>
    <a:srgbClr val="00FFCC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0493" autoAdjust="0"/>
  </p:normalViewPr>
  <p:slideViewPr>
    <p:cSldViewPr>
      <p:cViewPr varScale="1">
        <p:scale>
          <a:sx n="88" d="100"/>
          <a:sy n="88" d="100"/>
        </p:scale>
        <p:origin x="1652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5388" y="692150"/>
            <a:ext cx="4619625" cy="346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387850"/>
            <a:ext cx="5607050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Asıl metin stillerini düzenlemek için tıklatın</a:t>
            </a:r>
          </a:p>
          <a:p>
            <a:pPr lvl="1"/>
            <a:r>
              <a:rPr lang="en-US" noProof="0" smtClean="0"/>
              <a:t>İkinci düzey</a:t>
            </a:r>
          </a:p>
          <a:p>
            <a:pPr lvl="2"/>
            <a:r>
              <a:rPr lang="en-US" noProof="0" smtClean="0"/>
              <a:t>Üçüncü düzey</a:t>
            </a:r>
          </a:p>
          <a:p>
            <a:pPr lvl="3"/>
            <a:r>
              <a:rPr lang="en-US" noProof="0" smtClean="0"/>
              <a:t>Dördüncü düzey</a:t>
            </a:r>
          </a:p>
          <a:p>
            <a:pPr lvl="4"/>
            <a:r>
              <a:rPr lang="en-US" noProof="0" smtClean="0"/>
              <a:t>Beşinci düzey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772525"/>
            <a:ext cx="30384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6E407F4-A499-458F-AC3F-EF894E189E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5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2142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34264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E407F4-A499-458F-AC3F-EF894E189E7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66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20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33745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21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121519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2 Not Yer Tutucusu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tr-TR" altLang="en-US" dirty="0" smtClean="0"/>
          </a:p>
        </p:txBody>
      </p:sp>
      <p:sp>
        <p:nvSpPr>
          <p:cNvPr id="5120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54063" indent="-28892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58875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2401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87563" indent="-2317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447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0019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591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916363" indent="-2317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560FCC-2F57-4093-8670-D36A108A922F}" type="slidenum">
              <a:rPr lang="en-US" altLang="en-US" smtClean="0"/>
              <a:pPr eaLnBrk="1" hangingPunct="1">
                <a:spcBef>
                  <a:spcPct val="0"/>
                </a:spcBef>
              </a:pPr>
              <a:t>22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91997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23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tr-TR" altLang="en-US" dirty="0" smtClean="0"/>
              <a:t>Her sürecin beş çekirdek</a:t>
            </a:r>
            <a:r>
              <a:rPr lang="tr-TR" altLang="en-US" baseline="0" dirty="0" smtClean="0"/>
              <a:t> bileşeni vardır. Süreçler planlanır, yürütülür ve değerlendirilirken bu beş çekirdek bileşen dikkate alınır. Yapılandırılması aşamasında dikkate alınacak süreç elemanları da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46744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24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58594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85130" indent="-3008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20662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90922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173571" indent="-24132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64960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3125644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601681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4077717" indent="-24132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05BEA3-19E3-4DA4-B311-229DC7283A23}" type="slidenum">
              <a:rPr lang="en-US" altLang="en-US" smtClean="0"/>
              <a:pPr eaLnBrk="1" hangingPunct="1">
                <a:spcBef>
                  <a:spcPct val="0"/>
                </a:spcBef>
              </a:pPr>
              <a:t>25</a:t>
            </a:fld>
            <a:endParaRPr lang="en-US" altLang="en-US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4791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8B25B-BFFD-47D1-A3C5-25CCFE689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9D51C-DF53-43D1-AEC3-457A91E5D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6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8F36A-633A-4323-8F3D-F7986C0DF9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21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2641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074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318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55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828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600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63507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060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3964" y="6511172"/>
            <a:ext cx="3896072" cy="208111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</a:t>
            </a:r>
            <a:r>
              <a:rPr lang="tr-TR" dirty="0" smtClean="0"/>
              <a:t>08 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>
              <a:defRPr/>
            </a:pPr>
            <a:fld id="{A909C909-1AEF-482A-9402-771828023E3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3103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57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6183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5EF11-B518-41E0-A888-5D7C25CB4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20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149E9-4861-44A7-9654-886759201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4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DEED4-4212-478D-BED7-2074731C7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F69FFB-59EC-410C-8E2C-86CA5BB3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7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784" y="6483350"/>
            <a:ext cx="4040088" cy="280119"/>
          </a:xfrm>
          <a:ln/>
        </p:spPr>
        <p:txBody>
          <a:bodyPr/>
          <a:lstStyle>
            <a:lvl1pPr>
              <a:defRPr sz="1050">
                <a:solidFill>
                  <a:srgbClr val="333399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1AE22-8014-4564-BCD7-FB836EBB2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6" descr="C:\Users\Diler\Pictures\pauLogo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31750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78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A387D-7B6D-4938-8997-518F93D59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0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DC4AB-46A8-4A33-84B5-C0598E75FC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8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başlık stili için tıklatın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Asıl metin stillerini düzenlemek için tıklatın</a:t>
            </a:r>
          </a:p>
          <a:p>
            <a:pPr lvl="1"/>
            <a:r>
              <a:rPr lang="en-US" altLang="en-US" smtClean="0"/>
              <a:t>İkinci düzey</a:t>
            </a:r>
          </a:p>
          <a:p>
            <a:pPr lvl="2"/>
            <a:r>
              <a:rPr lang="en-US" altLang="en-US" smtClean="0"/>
              <a:t>Üçüncü düzey</a:t>
            </a:r>
          </a:p>
          <a:p>
            <a:pPr lvl="3"/>
            <a:r>
              <a:rPr lang="en-US" altLang="en-US" smtClean="0"/>
              <a:t>Dördüncü düzey</a:t>
            </a:r>
          </a:p>
          <a:p>
            <a:pPr lvl="4"/>
            <a:r>
              <a:rPr lang="en-US" altLang="en-US" smtClean="0"/>
              <a:t>Beşinci düzey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91ECF4C-D575-4644-8564-C859B4C427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2017KRM004-PAÜ KalSİS Projesi Eğitimleri, 08 Mayıs 2019 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C04246-F30F-42F9-90A1-9A5CEA31CF1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4598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e.gatech.edu/sites/default/files/documents/po_oe_2018_presentation.pdf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5" y="980728"/>
            <a:ext cx="8604448" cy="1296144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Süreç Dokümantasyonu Eğitimi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(Destek Süreçler)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Öğrenci Yönetim Süreci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96515" y="3284984"/>
            <a:ext cx="7750969" cy="2816225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FontTx/>
              <a:buNone/>
            </a:pPr>
            <a:endParaRPr lang="tr-TR" altLang="en-US" sz="2400" dirty="0" smtClean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endParaRPr lang="tr-TR" altLang="en-US" sz="2400" dirty="0">
              <a:solidFill>
                <a:schemeClr val="accent2"/>
              </a:solidFill>
            </a:endParaRPr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tr-TR" altLang="en-US" sz="2400" dirty="0" smtClean="0">
                <a:solidFill>
                  <a:schemeClr val="accent2"/>
                </a:solidFill>
              </a:rPr>
              <a:t>Öğr. Gör. Öncü Yanmaz Arpacı</a:t>
            </a:r>
          </a:p>
          <a:p>
            <a:pPr algn="ctr" eaLnBrk="1" hangingPunct="1">
              <a:buFontTx/>
              <a:buNone/>
            </a:pPr>
            <a:r>
              <a:rPr lang="tr-TR" altLang="en-US" sz="2000" dirty="0" smtClean="0">
                <a:solidFill>
                  <a:schemeClr val="accent2"/>
                </a:solidFill>
              </a:rPr>
              <a:t>PAÜ </a:t>
            </a:r>
            <a:r>
              <a:rPr lang="tr-TR" altLang="en-US" sz="2000" dirty="0">
                <a:solidFill>
                  <a:schemeClr val="accent2"/>
                </a:solidFill>
              </a:rPr>
              <a:t>Kalite Yönetimi ve Veri </a:t>
            </a:r>
            <a:r>
              <a:rPr lang="tr-TR" altLang="en-US" sz="2000" dirty="0" smtClean="0">
                <a:solidFill>
                  <a:schemeClr val="accent2"/>
                </a:solidFill>
              </a:rPr>
              <a:t>Değerlendirme (KAVDEM) </a:t>
            </a:r>
            <a:r>
              <a:rPr lang="tr-TR" altLang="en-US" sz="2000" dirty="0">
                <a:solidFill>
                  <a:schemeClr val="accent2"/>
                </a:solidFill>
              </a:rPr>
              <a:t>Uygulama ve Araştırma </a:t>
            </a:r>
            <a:r>
              <a:rPr lang="tr-TR" altLang="en-US" sz="2000" dirty="0" smtClean="0">
                <a:solidFill>
                  <a:schemeClr val="accent2"/>
                </a:solidFill>
              </a:rPr>
              <a:t>Merkezi</a:t>
            </a:r>
            <a:endParaRPr lang="tr-TR" altLang="en-US" sz="2000" dirty="0">
              <a:solidFill>
                <a:schemeClr val="accent2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7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5692913"/>
              </p:ext>
            </p:extLst>
          </p:nvPr>
        </p:nvGraphicFramePr>
        <p:xfrm>
          <a:off x="554211" y="1230313"/>
          <a:ext cx="8194254" cy="439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4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4- </a:t>
                      </a:r>
                      <a:r>
                        <a:rPr lang="en-CA" sz="1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Araştırma</a:t>
                      </a:r>
                      <a:r>
                        <a:rPr lang="en-CA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ve </a:t>
                      </a:r>
                      <a:r>
                        <a:rPr lang="en-CA" sz="1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Geliştirme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4-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Bilimsel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Çalışma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Gruplarının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 Öğretimüyesi başına tezli yüksek lisans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Öğretimüyesi başına doktora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 Öğretimüyesi başına ortalama yı</a:t>
                      </a:r>
                      <a:r>
                        <a:rPr lang="en-CA" sz="1600" b="1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</a:t>
                      </a:r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ık doktora mezun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4- YÖK 100/2000 Doktora Burs Programındaki Alan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 YÖK 100/2000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Doktora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Burs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Programındaki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 </a:t>
                      </a:r>
                      <a:r>
                        <a:rPr lang="en-CA" sz="1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Toplumsal</a:t>
                      </a:r>
                      <a:r>
                        <a:rPr lang="en-CA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Katkı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 Yaşam boyu öğrenim kapsamında düzenlenen etkinlikler</a:t>
                      </a:r>
                      <a:endParaRPr lang="en-CA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 Sosyal sorumluluk projelerinin sayısı</a:t>
                      </a: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toplulukları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07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081668"/>
              </p:ext>
            </p:extLst>
          </p:nvPr>
        </p:nvGraphicFramePr>
        <p:xfrm>
          <a:off x="554211" y="1230313"/>
          <a:ext cx="8194254" cy="43967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14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6- </a:t>
                      </a:r>
                      <a:r>
                        <a:rPr lang="en-CA" sz="1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Yönetim</a:t>
                      </a:r>
                      <a:r>
                        <a:rPr lang="en-CA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Sistemi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145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Fiziki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Alan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Oranları</a:t>
                      </a:r>
                      <a:endParaRPr lang="en-CA" sz="1600" b="1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(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Eğitim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+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Araştırma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Alanı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Miktarı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/ (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 (İdari Alan Miktarı) / (Toplam Öğrenci Sayısı) oranı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4- (Sosyal Alan Miktarı) / (Toplam Öğrenci Sayısı) oranı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 (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Alan) / (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Memnuniyet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Oranı</a:t>
                      </a:r>
                      <a:endParaRPr lang="en-CA" sz="1600" b="1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Öğrencinin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genel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memnuniyeti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(%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olarak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endParaRPr lang="en-CA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endParaRPr lang="en-CA" sz="16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600" b="0" i="0" u="none" strike="noStrike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endParaRPr lang="en-CA" sz="16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6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8787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108012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Dış Değerlendirme Geribildirim Raporu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95536" y="1268760"/>
            <a:ext cx="839985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CA" sz="2400" dirty="0" err="1"/>
              <a:t>Bazı</a:t>
            </a:r>
            <a:r>
              <a:rPr lang="en-CA" sz="2400" dirty="0"/>
              <a:t> </a:t>
            </a:r>
            <a:r>
              <a:rPr lang="en-CA" sz="2400" dirty="0" err="1"/>
              <a:t>akademik</a:t>
            </a:r>
            <a:r>
              <a:rPr lang="en-CA" sz="2400" dirty="0"/>
              <a:t> </a:t>
            </a:r>
            <a:r>
              <a:rPr lang="en-CA" sz="2400" dirty="0" err="1"/>
              <a:t>birimlerde</a:t>
            </a:r>
            <a:r>
              <a:rPr lang="en-CA" sz="2400" dirty="0"/>
              <a:t> (</a:t>
            </a:r>
            <a:r>
              <a:rPr lang="en-CA" sz="2400" dirty="0" err="1"/>
              <a:t>örneğin</a:t>
            </a:r>
            <a:r>
              <a:rPr lang="en-CA" sz="2400" dirty="0"/>
              <a:t>, </a:t>
            </a:r>
            <a:r>
              <a:rPr lang="en-CA" sz="2400" dirty="0" err="1"/>
              <a:t>Mühendislik</a:t>
            </a:r>
            <a:r>
              <a:rPr lang="en-CA" sz="2400" dirty="0"/>
              <a:t> </a:t>
            </a:r>
            <a:r>
              <a:rPr lang="en-CA" sz="2400" dirty="0" err="1" smtClean="0"/>
              <a:t>Fakültesi</a:t>
            </a:r>
            <a:r>
              <a:rPr lang="en-CA" sz="2400" dirty="0" smtClean="0"/>
              <a:t>,</a:t>
            </a:r>
            <a:r>
              <a:rPr lang="tr-TR" sz="2400" dirty="0"/>
              <a:t> </a:t>
            </a:r>
            <a:r>
              <a:rPr lang="en-CA" sz="2400" dirty="0" err="1" smtClean="0"/>
              <a:t>Spor</a:t>
            </a:r>
            <a:r>
              <a:rPr lang="en-CA" sz="2400" dirty="0" smtClean="0"/>
              <a:t> </a:t>
            </a:r>
            <a:r>
              <a:rPr lang="en-CA" sz="2400" dirty="0" err="1"/>
              <a:t>Bilimleri</a:t>
            </a:r>
            <a:r>
              <a:rPr lang="en-CA" sz="2400" dirty="0"/>
              <a:t> </a:t>
            </a:r>
            <a:r>
              <a:rPr lang="en-CA" sz="2400" dirty="0" err="1"/>
              <a:t>Fakültesi</a:t>
            </a:r>
            <a:r>
              <a:rPr lang="en-CA" sz="2400" dirty="0"/>
              <a:t>, </a:t>
            </a:r>
            <a:r>
              <a:rPr lang="en-CA" sz="2400" dirty="0" smtClean="0"/>
              <a:t>Tıp</a:t>
            </a:r>
            <a:r>
              <a:rPr lang="tr-TR" sz="2400" dirty="0" smtClean="0"/>
              <a:t> </a:t>
            </a:r>
            <a:r>
              <a:rPr lang="en-CA" sz="2400" dirty="0" err="1" smtClean="0"/>
              <a:t>Fakültesi</a:t>
            </a:r>
            <a:r>
              <a:rPr lang="en-CA" sz="2400" dirty="0"/>
              <a:t>, </a:t>
            </a:r>
            <a:r>
              <a:rPr lang="en-CA" sz="2400" dirty="0" err="1"/>
              <a:t>Eğitim</a:t>
            </a:r>
            <a:r>
              <a:rPr lang="en-CA" sz="2400" dirty="0"/>
              <a:t> </a:t>
            </a:r>
            <a:r>
              <a:rPr lang="en-CA" sz="2400" dirty="0" err="1"/>
              <a:t>Fakültesi</a:t>
            </a:r>
            <a:r>
              <a:rPr lang="en-CA" sz="2400" dirty="0"/>
              <a:t>, </a:t>
            </a:r>
            <a:r>
              <a:rPr lang="en-CA" sz="2400" dirty="0" err="1"/>
              <a:t>İktisadi</a:t>
            </a:r>
            <a:r>
              <a:rPr lang="en-CA" sz="2400" dirty="0"/>
              <a:t> </a:t>
            </a:r>
            <a:r>
              <a:rPr lang="en-CA" sz="2400" dirty="0" err="1"/>
              <a:t>İdari</a:t>
            </a:r>
            <a:r>
              <a:rPr lang="en-CA" sz="2400" dirty="0"/>
              <a:t> </a:t>
            </a:r>
            <a:r>
              <a:rPr lang="en-CA" sz="2400" dirty="0" err="1"/>
              <a:t>Bilimler</a:t>
            </a:r>
            <a:r>
              <a:rPr lang="en-CA" sz="2400" dirty="0"/>
              <a:t> </a:t>
            </a:r>
            <a:r>
              <a:rPr lang="en-CA" sz="2400" dirty="0" err="1"/>
              <a:t>Fakültesi</a:t>
            </a:r>
            <a:r>
              <a:rPr lang="en-CA" sz="2400" dirty="0"/>
              <a:t>, </a:t>
            </a:r>
            <a:r>
              <a:rPr lang="en-CA" sz="2400" dirty="0" err="1"/>
              <a:t>Müzik</a:t>
            </a:r>
            <a:r>
              <a:rPr lang="en-CA" sz="2400" dirty="0"/>
              <a:t> ve </a:t>
            </a:r>
            <a:r>
              <a:rPr lang="en-CA" sz="2400" dirty="0" err="1"/>
              <a:t>Sahne</a:t>
            </a:r>
            <a:r>
              <a:rPr lang="en-CA" sz="2400" dirty="0"/>
              <a:t> </a:t>
            </a:r>
            <a:r>
              <a:rPr lang="en-CA" sz="2400" dirty="0" err="1" smtClean="0"/>
              <a:t>Sanatları</a:t>
            </a:r>
            <a:r>
              <a:rPr lang="tr-TR" sz="2400" dirty="0" smtClean="0"/>
              <a:t> </a:t>
            </a:r>
            <a:r>
              <a:rPr lang="en-CA" sz="2400" dirty="0" err="1" smtClean="0"/>
              <a:t>Fakültesi</a:t>
            </a:r>
            <a:r>
              <a:rPr lang="en-CA" sz="2400" dirty="0"/>
              <a:t>, </a:t>
            </a:r>
            <a:r>
              <a:rPr lang="en-CA" sz="2400" dirty="0" err="1"/>
              <a:t>bazı</a:t>
            </a:r>
            <a:r>
              <a:rPr lang="en-CA" sz="2400" dirty="0"/>
              <a:t> </a:t>
            </a:r>
            <a:r>
              <a:rPr lang="en-CA" sz="2400" dirty="0" err="1"/>
              <a:t>Meslek</a:t>
            </a:r>
            <a:r>
              <a:rPr lang="en-CA" sz="2400" dirty="0"/>
              <a:t> </a:t>
            </a:r>
            <a:r>
              <a:rPr lang="en-CA" sz="2400" dirty="0" err="1"/>
              <a:t>Yüksekokulları</a:t>
            </a:r>
            <a:r>
              <a:rPr lang="en-CA" sz="2400" dirty="0"/>
              <a:t>), </a:t>
            </a:r>
            <a:r>
              <a:rPr lang="en-CA" sz="2400" dirty="0" err="1"/>
              <a:t>diğer</a:t>
            </a:r>
            <a:r>
              <a:rPr lang="en-CA" sz="2400" dirty="0"/>
              <a:t> </a:t>
            </a:r>
            <a:r>
              <a:rPr lang="en-CA" sz="2400" dirty="0" err="1"/>
              <a:t>birimler</a:t>
            </a:r>
            <a:r>
              <a:rPr lang="en-CA" sz="2400" dirty="0"/>
              <a:t> </a:t>
            </a:r>
            <a:r>
              <a:rPr lang="en-CA" sz="2400" dirty="0" err="1"/>
              <a:t>için</a:t>
            </a:r>
            <a:r>
              <a:rPr lang="en-CA" sz="2400" dirty="0"/>
              <a:t> </a:t>
            </a:r>
            <a:r>
              <a:rPr lang="en-CA" sz="2400" dirty="0" err="1"/>
              <a:t>örnek</a:t>
            </a:r>
            <a:r>
              <a:rPr lang="en-CA" sz="2400" dirty="0"/>
              <a:t> </a:t>
            </a:r>
            <a:r>
              <a:rPr lang="en-CA" sz="2400" dirty="0" err="1"/>
              <a:t>olabilecek</a:t>
            </a:r>
            <a:r>
              <a:rPr lang="en-CA" sz="2400" dirty="0"/>
              <a:t> </a:t>
            </a:r>
            <a:r>
              <a:rPr lang="en-CA" sz="2400" dirty="0" err="1"/>
              <a:t>öğrenci</a:t>
            </a:r>
            <a:r>
              <a:rPr lang="en-CA" sz="2400" dirty="0"/>
              <a:t> </a:t>
            </a:r>
            <a:r>
              <a:rPr lang="en-CA" sz="2400" dirty="0" err="1" smtClean="0"/>
              <a:t>merkezli</a:t>
            </a:r>
            <a:r>
              <a:rPr lang="tr-TR" sz="2400" dirty="0"/>
              <a:t> </a:t>
            </a:r>
            <a:r>
              <a:rPr lang="en-CA" sz="2400" dirty="0" err="1" smtClean="0"/>
              <a:t>öğrenme</a:t>
            </a:r>
            <a:r>
              <a:rPr lang="en-CA" sz="2400" dirty="0" smtClean="0"/>
              <a:t> </a:t>
            </a:r>
            <a:r>
              <a:rPr lang="en-CA" sz="2400" dirty="0"/>
              <a:t>ve </a:t>
            </a:r>
            <a:r>
              <a:rPr lang="en-CA" sz="2400" dirty="0" err="1"/>
              <a:t>aktif</a:t>
            </a:r>
            <a:r>
              <a:rPr lang="en-CA" sz="2400" dirty="0"/>
              <a:t> </a:t>
            </a:r>
            <a:r>
              <a:rPr lang="en-CA" sz="2400" dirty="0" err="1"/>
              <a:t>öğretim</a:t>
            </a:r>
            <a:r>
              <a:rPr lang="en-CA" sz="2400" dirty="0"/>
              <a:t> </a:t>
            </a:r>
            <a:r>
              <a:rPr lang="en-CA" sz="2400" dirty="0" err="1"/>
              <a:t>yöntemlerinin</a:t>
            </a:r>
            <a:r>
              <a:rPr lang="en-CA" sz="2400" dirty="0"/>
              <a:t> </a:t>
            </a:r>
            <a:r>
              <a:rPr lang="en-CA" sz="2400" dirty="0" err="1" smtClean="0"/>
              <a:t>kullanılması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err="1"/>
              <a:t>İyi</a:t>
            </a:r>
            <a:r>
              <a:rPr lang="en-CA" sz="2400" dirty="0"/>
              <a:t> </a:t>
            </a:r>
            <a:r>
              <a:rPr lang="en-CA" sz="2400" dirty="0" err="1"/>
              <a:t>uygulama</a:t>
            </a:r>
            <a:r>
              <a:rPr lang="en-CA" sz="2400" dirty="0"/>
              <a:t> </a:t>
            </a:r>
            <a:r>
              <a:rPr lang="en-CA" sz="2400" dirty="0" err="1"/>
              <a:t>örnekleri</a:t>
            </a:r>
            <a:r>
              <a:rPr lang="en-CA" sz="2400" dirty="0"/>
              <a:t> </a:t>
            </a:r>
            <a:r>
              <a:rPr lang="en-CA" sz="2400" dirty="0" err="1"/>
              <a:t>olan</a:t>
            </a:r>
            <a:r>
              <a:rPr lang="en-CA" sz="2400" dirty="0"/>
              <a:t> </a:t>
            </a:r>
            <a:r>
              <a:rPr lang="en-CA" sz="2400" dirty="0" err="1"/>
              <a:t>programlardaki</a:t>
            </a:r>
            <a:r>
              <a:rPr lang="en-CA" sz="2400" dirty="0"/>
              <a:t> </a:t>
            </a:r>
            <a:r>
              <a:rPr lang="en-CA" sz="2400" dirty="0" err="1"/>
              <a:t>öğrenci</a:t>
            </a:r>
            <a:r>
              <a:rPr lang="en-CA" sz="2400" dirty="0"/>
              <a:t> </a:t>
            </a:r>
            <a:r>
              <a:rPr lang="en-CA" sz="2400" dirty="0" err="1"/>
              <a:t>merkezli</a:t>
            </a:r>
            <a:r>
              <a:rPr lang="en-CA" sz="2400" dirty="0"/>
              <a:t> </a:t>
            </a:r>
            <a:r>
              <a:rPr lang="en-CA" sz="2400" dirty="0" err="1"/>
              <a:t>öğrenme</a:t>
            </a:r>
            <a:r>
              <a:rPr lang="en-CA" sz="2400" dirty="0"/>
              <a:t> ve </a:t>
            </a:r>
            <a:r>
              <a:rPr lang="en-CA" sz="2400" dirty="0" err="1"/>
              <a:t>aktif</a:t>
            </a:r>
            <a:r>
              <a:rPr lang="en-CA" sz="2400" dirty="0"/>
              <a:t> </a:t>
            </a:r>
            <a:r>
              <a:rPr lang="en-CA" sz="2400" dirty="0" err="1" smtClean="0"/>
              <a:t>öğretim</a:t>
            </a:r>
            <a:r>
              <a:rPr lang="tr-TR" sz="2400" dirty="0"/>
              <a:t> </a:t>
            </a:r>
            <a:r>
              <a:rPr lang="en-CA" sz="2400" dirty="0" err="1" smtClean="0"/>
              <a:t>yöntemlerinin</a:t>
            </a:r>
            <a:r>
              <a:rPr lang="en-CA" sz="2400" dirty="0" smtClean="0"/>
              <a:t> </a:t>
            </a:r>
            <a:r>
              <a:rPr lang="en-CA" sz="2400" dirty="0" err="1"/>
              <a:t>yaygınlaştırılması</a:t>
            </a:r>
            <a:r>
              <a:rPr lang="en-CA" sz="2400" dirty="0" smtClean="0"/>
              <a:t>,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 err="1"/>
              <a:t>Kütüphane</a:t>
            </a:r>
            <a:r>
              <a:rPr lang="en-CA" sz="2400" dirty="0"/>
              <a:t> </a:t>
            </a:r>
            <a:r>
              <a:rPr lang="en-CA" sz="2400" dirty="0" err="1"/>
              <a:t>kaynaklarının</a:t>
            </a:r>
            <a:r>
              <a:rPr lang="en-CA" sz="2400" dirty="0"/>
              <a:t> </a:t>
            </a:r>
            <a:r>
              <a:rPr lang="en-CA" sz="2400" dirty="0" err="1"/>
              <a:t>öğrenci</a:t>
            </a:r>
            <a:r>
              <a:rPr lang="en-CA" sz="2400" dirty="0"/>
              <a:t> </a:t>
            </a:r>
            <a:r>
              <a:rPr lang="en-CA" sz="2400" dirty="0" err="1"/>
              <a:t>sayısının</a:t>
            </a:r>
            <a:r>
              <a:rPr lang="en-CA" sz="2400" dirty="0"/>
              <a:t> </a:t>
            </a:r>
            <a:r>
              <a:rPr lang="en-CA" sz="2400" dirty="0" err="1"/>
              <a:t>artışına</a:t>
            </a:r>
            <a:r>
              <a:rPr lang="en-CA" sz="2400" dirty="0"/>
              <a:t> </a:t>
            </a:r>
            <a:r>
              <a:rPr lang="en-CA" sz="2400" dirty="0" err="1"/>
              <a:t>bağlı</a:t>
            </a:r>
            <a:r>
              <a:rPr lang="en-CA" sz="2400" dirty="0"/>
              <a:t> </a:t>
            </a:r>
            <a:r>
              <a:rPr lang="en-CA" sz="2400" dirty="0" err="1"/>
              <a:t>olarak</a:t>
            </a:r>
            <a:r>
              <a:rPr lang="en-CA" sz="2400" dirty="0"/>
              <a:t> </a:t>
            </a:r>
            <a:r>
              <a:rPr lang="en-CA" sz="2400" dirty="0" err="1"/>
              <a:t>geliştirilmesi</a:t>
            </a:r>
            <a:r>
              <a:rPr lang="en-CA" sz="2400" dirty="0" smtClean="0"/>
              <a:t>,</a:t>
            </a:r>
            <a:endParaRPr lang="tr-TR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 dirty="0"/>
              <a:t>BAP </a:t>
            </a:r>
            <a:r>
              <a:rPr lang="en-CA" sz="2400" dirty="0" err="1"/>
              <a:t>Komisyonunun</a:t>
            </a:r>
            <a:r>
              <a:rPr lang="en-CA" sz="2400" dirty="0"/>
              <a:t> ÖYP </a:t>
            </a:r>
            <a:r>
              <a:rPr lang="en-CA" sz="2400" dirty="0" err="1"/>
              <a:t>öğrencileri</a:t>
            </a:r>
            <a:r>
              <a:rPr lang="en-CA" sz="2400" dirty="0"/>
              <a:t> de </a:t>
            </a:r>
            <a:r>
              <a:rPr lang="en-CA" sz="2400" dirty="0" err="1"/>
              <a:t>dahil</a:t>
            </a:r>
            <a:r>
              <a:rPr lang="en-CA" sz="2400" dirty="0"/>
              <a:t> </a:t>
            </a:r>
            <a:r>
              <a:rPr lang="en-CA" sz="2400" dirty="0" err="1"/>
              <a:t>olmak</a:t>
            </a:r>
            <a:r>
              <a:rPr lang="en-CA" sz="2400" dirty="0"/>
              <a:t> </a:t>
            </a:r>
            <a:r>
              <a:rPr lang="en-CA" sz="2400" dirty="0" err="1"/>
              <a:t>üzere</a:t>
            </a:r>
            <a:r>
              <a:rPr lang="en-CA" sz="2400" dirty="0"/>
              <a:t> </a:t>
            </a:r>
            <a:r>
              <a:rPr lang="en-CA" sz="2400" dirty="0" err="1"/>
              <a:t>lisansüstü</a:t>
            </a:r>
            <a:r>
              <a:rPr lang="en-CA" sz="2400" dirty="0"/>
              <a:t> </a:t>
            </a:r>
            <a:r>
              <a:rPr lang="en-CA" sz="2400" dirty="0" err="1"/>
              <a:t>tezlere</a:t>
            </a:r>
            <a:r>
              <a:rPr lang="en-CA" sz="2400" dirty="0"/>
              <a:t> </a:t>
            </a:r>
            <a:r>
              <a:rPr lang="en-CA" sz="2400" dirty="0" err="1"/>
              <a:t>destek</a:t>
            </a:r>
            <a:r>
              <a:rPr lang="en-CA" sz="2400" dirty="0"/>
              <a:t> </a:t>
            </a:r>
            <a:r>
              <a:rPr lang="en-CA" sz="2400" dirty="0" err="1" smtClean="0"/>
              <a:t>sağlaması</a:t>
            </a:r>
            <a:r>
              <a:rPr lang="en-CA" sz="2400" dirty="0" smtClean="0"/>
              <a:t>,</a:t>
            </a:r>
            <a:r>
              <a:rPr lang="tr-TR" sz="2400" dirty="0" smtClean="0"/>
              <a:t> </a:t>
            </a:r>
            <a:r>
              <a:rPr lang="en-CA" sz="2400" dirty="0" err="1" smtClean="0"/>
              <a:t>bu</a:t>
            </a:r>
            <a:r>
              <a:rPr lang="en-CA" sz="2400" dirty="0" smtClean="0"/>
              <a:t> </a:t>
            </a:r>
            <a:r>
              <a:rPr lang="en-CA" sz="2400" dirty="0" err="1"/>
              <a:t>sayede</a:t>
            </a:r>
            <a:r>
              <a:rPr lang="en-CA" sz="2400" dirty="0"/>
              <a:t> </a:t>
            </a:r>
            <a:r>
              <a:rPr lang="en-CA" sz="2400" dirty="0" err="1"/>
              <a:t>Ar</a:t>
            </a:r>
            <a:r>
              <a:rPr lang="en-CA" sz="2400" dirty="0"/>
              <a:t>-Ge </a:t>
            </a:r>
            <a:r>
              <a:rPr lang="en-CA" sz="2400" dirty="0" err="1"/>
              <a:t>ile</a:t>
            </a:r>
            <a:r>
              <a:rPr lang="en-CA" sz="2400" dirty="0"/>
              <a:t> </a:t>
            </a:r>
            <a:r>
              <a:rPr lang="en-CA" sz="2400" dirty="0" err="1"/>
              <a:t>eğitim-öğretim</a:t>
            </a:r>
            <a:r>
              <a:rPr lang="en-CA" sz="2400" dirty="0"/>
              <a:t> </a:t>
            </a:r>
            <a:r>
              <a:rPr lang="en-CA" sz="2400" dirty="0" err="1"/>
              <a:t>süreçlerinin</a:t>
            </a:r>
            <a:r>
              <a:rPr lang="en-CA" sz="2400" dirty="0"/>
              <a:t> </a:t>
            </a:r>
            <a:r>
              <a:rPr lang="en-CA" sz="2400" dirty="0" err="1"/>
              <a:t>bütünleştirilmesi</a:t>
            </a:r>
            <a:r>
              <a:rPr lang="en-CA" sz="2400" dirty="0"/>
              <a:t>,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4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" t="18876" r="4432" b="16647"/>
          <a:stretch/>
        </p:blipFill>
        <p:spPr bwMode="auto">
          <a:xfrm>
            <a:off x="493486" y="1093754"/>
            <a:ext cx="8142514" cy="399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2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16766" r="6666" b="47127"/>
          <a:stretch/>
        </p:blipFill>
        <p:spPr bwMode="auto">
          <a:xfrm>
            <a:off x="580570" y="1124744"/>
            <a:ext cx="7953829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38" t="19712" r="16514" b="62031"/>
          <a:stretch/>
        </p:blipFill>
        <p:spPr bwMode="auto">
          <a:xfrm>
            <a:off x="1187624" y="3356992"/>
            <a:ext cx="6477609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3" t="21721" r="6565" b="54110"/>
          <a:stretch/>
        </p:blipFill>
        <p:spPr bwMode="auto">
          <a:xfrm>
            <a:off x="395536" y="4293096"/>
            <a:ext cx="8064896" cy="1768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064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722087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Stratejik Plan 2019-2023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1312" r="7486" b="64484"/>
          <a:stretch/>
        </p:blipFill>
        <p:spPr bwMode="auto">
          <a:xfrm>
            <a:off x="107504" y="1124744"/>
            <a:ext cx="8856984" cy="1039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1" t="50000" r="12786" b="41393"/>
          <a:stretch/>
        </p:blipFill>
        <p:spPr bwMode="auto">
          <a:xfrm>
            <a:off x="971600" y="2204864"/>
            <a:ext cx="7488832" cy="62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77" t="17213" r="14399" b="73361"/>
          <a:stretch/>
        </p:blipFill>
        <p:spPr bwMode="auto">
          <a:xfrm>
            <a:off x="107505" y="2811461"/>
            <a:ext cx="8856984" cy="68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8" t="16589" r="13969" b="64336"/>
          <a:stretch/>
        </p:blipFill>
        <p:spPr bwMode="auto">
          <a:xfrm>
            <a:off x="884807" y="3501008"/>
            <a:ext cx="8151689" cy="139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6" t="39417" r="13345" b="40724"/>
          <a:stretch/>
        </p:blipFill>
        <p:spPr bwMode="auto">
          <a:xfrm>
            <a:off x="864096" y="4856584"/>
            <a:ext cx="8279904" cy="1452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8545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411760" y="548680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Envanteri (ÖİDB)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graphicFrame>
        <p:nvGraphicFramePr>
          <p:cNvPr id="11" name="Tablo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729113"/>
              </p:ext>
            </p:extLst>
          </p:nvPr>
        </p:nvGraphicFramePr>
        <p:xfrm>
          <a:off x="179510" y="1056959"/>
          <a:ext cx="8712970" cy="54683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4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63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71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64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72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49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106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2106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8999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899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25587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934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489341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434969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434969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34969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237873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734009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</a:tblGrid>
              <a:tr h="32032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 dirty="0">
                          <a:effectLst/>
                        </a:rPr>
                        <a:t>SIRA NO</a:t>
                      </a:r>
                      <a:endParaRPr lang="en-CA" sz="500" b="1" i="0" u="none" strike="noStrike" dirty="0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KURULUM KODU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STANDART DOSYA PLANI KODU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HİZMETİN ADI 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HİZMETİN TANIMI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HİZMETİN DAYANAĞI MEVZUATIN ADI VE MADDE NUMARASI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HİZMETTEN YARARLANANLAR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HİZMETİ SUNMAKLA GÖREVLİ / YETKİLİ KURUMLARIN BİRİMLERİN ADI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HİZMETİN SUNUM SÜRECİNDE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anchor="ctr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CA" sz="500" u="none" strike="noStrike">
                          <a:effectLst/>
                        </a:rPr>
                        <a:t>HİZMETİN ELEKTRONİK OLARAK SUNULUP SUNULMADIĞI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02429"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GENEL SEKRETERLİK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ÖĞRENCİ İŞLERİ DAİRE BAŞKANLIĞI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AKADEMİK BİRİMLER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BAŞVURUDA İSTENEN BELGELER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İLK BAŞVURU MAKAMI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PARAF LİSTESİ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KURUMUN VARSA YAPMASI GEREKEN İÇ YAZIŞMALAR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KURUMUN VARSA YAPMASI GEREKEN DIŞ YAZIŞMALAR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MEVZUATTA BELİRTİLEN HİZMETİN TAMAMLANMA SÜRESİ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HİZMETİN ORTALAMA TAMAMLANMA SÜRESİ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500" u="none" strike="noStrike">
                          <a:effectLst/>
                        </a:rPr>
                        <a:t>YILLIK İŞLEM SAYISI</a:t>
                      </a:r>
                      <a:endParaRPr lang="en-CA" sz="500" b="1" i="0" u="none" strike="noStrike">
                        <a:solidFill>
                          <a:srgbClr val="000000"/>
                        </a:solidFill>
                        <a:effectLst/>
                        <a:latin typeface="Microsoft Sans Serif"/>
                      </a:endParaRPr>
                    </a:p>
                  </a:txBody>
                  <a:tcPr marL="7014" marR="7014" marT="7014" marB="0" vert="vert270" anchor="ctr"/>
                </a:tc>
                <a:tc v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5633"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u="none" strike="noStrike">
                          <a:effectLst/>
                        </a:rPr>
                        <a:t>1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u="none" strike="noStrike">
                          <a:effectLst/>
                        </a:rPr>
                        <a:t> 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CA" sz="800" u="none" strike="noStrike">
                          <a:effectLst/>
                        </a:rPr>
                        <a:t>302.01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vert="vert27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>
                          <a:effectLst/>
                        </a:rPr>
                        <a:t>Üniversite Kayıtları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>
                          <a:effectLst/>
                        </a:rPr>
                        <a:t>- Osym tarafından yerleştirilen öğrenciler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>
                          <a:effectLst/>
                        </a:rPr>
                        <a:t> 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>
                          <a:effectLst/>
                        </a:rPr>
                        <a:t>Öğrenci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>
                          <a:effectLst/>
                        </a:rPr>
                        <a:t> 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>
                          <a:effectLst/>
                        </a:rPr>
                        <a:t>x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>
                          <a:effectLst/>
                        </a:rPr>
                        <a:t>x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 dirty="0">
                          <a:effectLst/>
                        </a:rPr>
                        <a:t>-</a:t>
                      </a:r>
                      <a:r>
                        <a:rPr lang="en-CA" sz="800" u="none" strike="noStrike" dirty="0" err="1">
                          <a:effectLst/>
                        </a:rPr>
                        <a:t>Lise</a:t>
                      </a:r>
                      <a:r>
                        <a:rPr lang="en-CA" sz="800" u="none" strike="noStrike" dirty="0">
                          <a:effectLst/>
                        </a:rPr>
                        <a:t> </a:t>
                      </a:r>
                      <a:r>
                        <a:rPr lang="en-CA" sz="800" u="none" strike="noStrike" dirty="0" err="1">
                          <a:effectLst/>
                        </a:rPr>
                        <a:t>Diploması</a:t>
                      </a:r>
                      <a:r>
                        <a:rPr lang="en-CA" sz="800" u="none" strike="noStrike" dirty="0">
                          <a:effectLst/>
                        </a:rPr>
                        <a:t/>
                      </a:r>
                      <a:br>
                        <a:rPr lang="en-CA" sz="800" u="none" strike="noStrike" dirty="0">
                          <a:effectLst/>
                        </a:rPr>
                      </a:br>
                      <a:r>
                        <a:rPr lang="en-CA" sz="800" u="none" strike="noStrike" dirty="0">
                          <a:effectLst/>
                        </a:rPr>
                        <a:t>-OSYM/YKS </a:t>
                      </a:r>
                      <a:r>
                        <a:rPr lang="en-CA" sz="800" u="none" strike="noStrike" dirty="0" err="1">
                          <a:effectLst/>
                        </a:rPr>
                        <a:t>sonuç</a:t>
                      </a:r>
                      <a:r>
                        <a:rPr lang="en-CA" sz="800" u="none" strike="noStrike" dirty="0">
                          <a:effectLst/>
                        </a:rPr>
                        <a:t> </a:t>
                      </a:r>
                      <a:r>
                        <a:rPr lang="en-CA" sz="800" u="none" strike="noStrike" dirty="0" err="1">
                          <a:effectLst/>
                        </a:rPr>
                        <a:t>belgesi</a:t>
                      </a:r>
                      <a:r>
                        <a:rPr lang="en-CA" sz="800" u="none" strike="noStrike" dirty="0">
                          <a:effectLst/>
                        </a:rPr>
                        <a:t/>
                      </a:r>
                      <a:br>
                        <a:rPr lang="en-CA" sz="800" u="none" strike="noStrike" dirty="0">
                          <a:effectLst/>
                        </a:rPr>
                      </a:br>
                      <a:r>
                        <a:rPr lang="en-CA" sz="800" u="none" strike="noStrike" dirty="0">
                          <a:effectLst/>
                        </a:rPr>
                        <a:t>-</a:t>
                      </a:r>
                      <a:r>
                        <a:rPr lang="en-CA" sz="800" u="none" strike="noStrike" dirty="0" err="1">
                          <a:effectLst/>
                        </a:rPr>
                        <a:t>Nüfus</a:t>
                      </a:r>
                      <a:r>
                        <a:rPr lang="en-CA" sz="800" u="none" strike="noStrike" dirty="0">
                          <a:effectLst/>
                        </a:rPr>
                        <a:t> </a:t>
                      </a:r>
                      <a:r>
                        <a:rPr lang="en-CA" sz="800" u="none" strike="noStrike" dirty="0" err="1">
                          <a:effectLst/>
                        </a:rPr>
                        <a:t>Cüzdan</a:t>
                      </a:r>
                      <a:r>
                        <a:rPr lang="en-CA" sz="800" u="none" strike="noStrike" dirty="0">
                          <a:effectLst/>
                        </a:rPr>
                        <a:t> </a:t>
                      </a:r>
                      <a:r>
                        <a:rPr lang="en-CA" sz="800" u="none" strike="noStrike" dirty="0" err="1">
                          <a:effectLst/>
                        </a:rPr>
                        <a:t>Fotokopisi</a:t>
                      </a:r>
                      <a:r>
                        <a:rPr lang="en-CA" sz="800" u="none" strike="noStrike" dirty="0">
                          <a:effectLst/>
                        </a:rPr>
                        <a:t/>
                      </a:r>
                      <a:br>
                        <a:rPr lang="en-CA" sz="800" u="none" strike="noStrike" dirty="0">
                          <a:effectLst/>
                        </a:rPr>
                      </a:br>
                      <a:r>
                        <a:rPr lang="en-CA" sz="800" u="none" strike="noStrike" dirty="0">
                          <a:effectLst/>
                        </a:rPr>
                        <a:t>-</a:t>
                      </a:r>
                      <a:r>
                        <a:rPr lang="en-CA" sz="800" u="none" strike="noStrike" dirty="0" err="1">
                          <a:effectLst/>
                        </a:rPr>
                        <a:t>Fotograf</a:t>
                      </a:r>
                      <a:r>
                        <a:rPr lang="en-CA" sz="800" u="none" strike="noStrike" dirty="0">
                          <a:effectLst/>
                        </a:rPr>
                        <a:t/>
                      </a:r>
                      <a:br>
                        <a:rPr lang="en-CA" sz="800" u="none" strike="noStrike" dirty="0">
                          <a:effectLst/>
                        </a:rPr>
                      </a:br>
                      <a:r>
                        <a:rPr lang="en-CA" sz="800" u="none" strike="noStrike" dirty="0">
                          <a:effectLst/>
                        </a:rPr>
                        <a:t>-</a:t>
                      </a:r>
                      <a:r>
                        <a:rPr lang="en-CA" sz="800" u="none" strike="noStrike" dirty="0" err="1">
                          <a:effectLst/>
                        </a:rPr>
                        <a:t>Askerlikle</a:t>
                      </a:r>
                      <a:r>
                        <a:rPr lang="en-CA" sz="800" u="none" strike="noStrike" dirty="0">
                          <a:effectLst/>
                        </a:rPr>
                        <a:t> </a:t>
                      </a:r>
                      <a:r>
                        <a:rPr lang="en-CA" sz="800" u="none" strike="noStrike" dirty="0" err="1">
                          <a:effectLst/>
                        </a:rPr>
                        <a:t>ilişiği</a:t>
                      </a:r>
                      <a:r>
                        <a:rPr lang="en-CA" sz="800" u="none" strike="noStrike" dirty="0">
                          <a:effectLst/>
                        </a:rPr>
                        <a:t> </a:t>
                      </a:r>
                      <a:r>
                        <a:rPr lang="en-CA" sz="800" u="none" strike="noStrike" dirty="0" err="1">
                          <a:effectLst/>
                        </a:rPr>
                        <a:t>olmadığına</a:t>
                      </a:r>
                      <a:r>
                        <a:rPr lang="en-CA" sz="800" u="none" strike="noStrike" dirty="0">
                          <a:effectLst/>
                        </a:rPr>
                        <a:t> </a:t>
                      </a:r>
                      <a:r>
                        <a:rPr lang="en-CA" sz="800" u="none" strike="noStrike" dirty="0" err="1">
                          <a:effectLst/>
                        </a:rPr>
                        <a:t>dair</a:t>
                      </a:r>
                      <a:r>
                        <a:rPr lang="en-CA" sz="800" u="none" strike="noStrike" dirty="0">
                          <a:effectLst/>
                        </a:rPr>
                        <a:t> </a:t>
                      </a:r>
                      <a:r>
                        <a:rPr lang="en-CA" sz="800" u="none" strike="noStrike" dirty="0" err="1">
                          <a:effectLst/>
                        </a:rPr>
                        <a:t>belge</a:t>
                      </a:r>
                      <a:r>
                        <a:rPr lang="en-CA" sz="800" u="none" strike="noStrike" dirty="0">
                          <a:effectLst/>
                        </a:rPr>
                        <a:t/>
                      </a:r>
                      <a:br>
                        <a:rPr lang="en-CA" sz="800" u="none" strike="noStrike" dirty="0">
                          <a:effectLst/>
                        </a:rPr>
                      </a:br>
                      <a:r>
                        <a:rPr lang="en-CA" sz="800" u="none" strike="noStrike" dirty="0">
                          <a:effectLst/>
                        </a:rPr>
                        <a:t>-</a:t>
                      </a:r>
                      <a:r>
                        <a:rPr lang="en-CA" sz="800" u="none" strike="noStrike" dirty="0" err="1">
                          <a:effectLst/>
                        </a:rPr>
                        <a:t>Heyet</a:t>
                      </a:r>
                      <a:r>
                        <a:rPr lang="en-CA" sz="800" u="none" strike="noStrike" dirty="0">
                          <a:effectLst/>
                        </a:rPr>
                        <a:t> </a:t>
                      </a:r>
                      <a:r>
                        <a:rPr lang="en-CA" sz="800" u="none" strike="noStrike" dirty="0" err="1">
                          <a:effectLst/>
                        </a:rPr>
                        <a:t>Raporu</a:t>
                      </a:r>
                      <a:r>
                        <a:rPr lang="en-CA" sz="800" u="none" strike="noStrike" dirty="0">
                          <a:effectLst/>
                        </a:rPr>
                        <a:t> (</a:t>
                      </a:r>
                      <a:r>
                        <a:rPr lang="en-CA" sz="800" u="none" strike="noStrike" dirty="0" err="1">
                          <a:effectLst/>
                        </a:rPr>
                        <a:t>İstenilen</a:t>
                      </a:r>
                      <a:r>
                        <a:rPr lang="en-CA" sz="800" u="none" strike="noStrike" dirty="0">
                          <a:effectLst/>
                        </a:rPr>
                        <a:t> </a:t>
                      </a:r>
                      <a:r>
                        <a:rPr lang="en-CA" sz="800" u="none" strike="noStrike" dirty="0" err="1">
                          <a:effectLst/>
                        </a:rPr>
                        <a:t>programlarda</a:t>
                      </a:r>
                      <a:r>
                        <a:rPr lang="en-CA" sz="800" u="none" strike="noStrike" dirty="0">
                          <a:effectLst/>
                        </a:rPr>
                        <a:t>)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>
                          <a:effectLst/>
                        </a:rPr>
                        <a:t>Öğrenci İşleri Daire Başkanlığı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>
                          <a:effectLst/>
                        </a:rPr>
                        <a:t> 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>
                          <a:effectLst/>
                        </a:rPr>
                        <a:t> 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>
                          <a:effectLst/>
                        </a:rPr>
                        <a:t>OSYM</a:t>
                      </a:r>
                      <a:br>
                        <a:rPr lang="en-CA" sz="800" u="none" strike="noStrike">
                          <a:effectLst/>
                        </a:rPr>
                      </a:br>
                      <a:r>
                        <a:rPr lang="en-CA" sz="800" u="none" strike="noStrike">
                          <a:effectLst/>
                        </a:rPr>
                        <a:t>YÖK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>
                          <a:effectLst/>
                        </a:rPr>
                        <a:t>1 Hafta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>
                          <a:effectLst/>
                        </a:rPr>
                        <a:t>1 İşgünü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CA" sz="800" u="none" strike="noStrike">
                          <a:effectLst/>
                        </a:rPr>
                        <a:t>1</a:t>
                      </a:r>
                      <a:endParaRPr lang="en-CA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CA" sz="800" u="none" strike="noStrike" dirty="0" err="1">
                          <a:effectLst/>
                        </a:rPr>
                        <a:t>Sunuluyor</a:t>
                      </a:r>
                      <a:r>
                        <a:rPr lang="en-CA" sz="800" u="none" strike="noStrike" dirty="0">
                          <a:effectLst/>
                        </a:rPr>
                        <a:t/>
                      </a:r>
                      <a:br>
                        <a:rPr lang="en-CA" sz="800" u="none" strike="noStrike" dirty="0">
                          <a:effectLst/>
                        </a:rPr>
                      </a:br>
                      <a:r>
                        <a:rPr lang="en-CA" sz="800" u="none" strike="noStrike" dirty="0">
                          <a:effectLst/>
                        </a:rPr>
                        <a:t>www.pau.edu.tr</a:t>
                      </a:r>
                      <a:endParaRPr lang="en-CA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014" marR="7014" marT="701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1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2619854" y="476672"/>
            <a:ext cx="3849313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Hizmet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2" t="25615" r="21426" b="17460"/>
          <a:stretch/>
        </p:blipFill>
        <p:spPr bwMode="auto">
          <a:xfrm>
            <a:off x="959188" y="1124744"/>
            <a:ext cx="7285220" cy="4913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73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875561" y="325029"/>
            <a:ext cx="7542365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Kamu İç Kontrol Standartları</a:t>
            </a:r>
            <a:endParaRPr lang="en-US" altLang="en-US" sz="2000" kern="0" dirty="0" smtClean="0">
              <a:solidFill>
                <a:srgbClr val="A5002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923111"/>
            <a:ext cx="5936599" cy="5576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4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50788" y="6118372"/>
            <a:ext cx="78536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 err="1" smtClean="0"/>
              <a:t>Warren</a:t>
            </a:r>
            <a:r>
              <a:rPr lang="tr-TR" sz="1200" dirty="0" smtClean="0"/>
              <a:t> </a:t>
            </a:r>
            <a:r>
              <a:rPr lang="tr-TR" sz="1200" dirty="0" err="1" smtClean="0"/>
              <a:t>Alford</a:t>
            </a:r>
            <a:r>
              <a:rPr lang="tr-TR" sz="1200" dirty="0" smtClean="0"/>
              <a:t> </a:t>
            </a:r>
            <a:r>
              <a:rPr lang="en-US" sz="1200" b="1" dirty="0"/>
              <a:t>ISO 9001:2015 Leadership Commitment and Top </a:t>
            </a:r>
            <a:r>
              <a:rPr lang="en-US" sz="1200" b="1" dirty="0" smtClean="0"/>
              <a:t>Management</a:t>
            </a:r>
            <a:r>
              <a:rPr lang="tr-TR" sz="1200" b="1" dirty="0" smtClean="0"/>
              <a:t> </a:t>
            </a:r>
          </a:p>
          <a:p>
            <a:r>
              <a:rPr lang="tr-TR" sz="1200" dirty="0"/>
              <a:t>https://www.warrenalford.com/video/iso-9001-2015-leadership-and-top-management-commitment.mp4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395536" y="190572"/>
            <a:ext cx="8604448" cy="122245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İyileştirme süreci</a:t>
            </a: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tr-TR" altLang="en-US" sz="2800" kern="0" dirty="0" smtClean="0">
                <a:solidFill>
                  <a:srgbClr val="A50021"/>
                </a:solidFill>
              </a:rPr>
              <a:t>Planla-Uygula-Kontrol et-Önlem al</a:t>
            </a:r>
            <a:endParaRPr lang="en-US" altLang="en-US" sz="2800" kern="0" dirty="0" smtClean="0">
              <a:solidFill>
                <a:srgbClr val="A50021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3131840" y="1921211"/>
            <a:ext cx="3486150" cy="3322637"/>
            <a:chOff x="5562600" y="2171700"/>
            <a:chExt cx="4572000" cy="4114800"/>
          </a:xfrm>
        </p:grpSpPr>
        <p:sp>
          <p:nvSpPr>
            <p:cNvPr id="7" name="Oval 2"/>
            <p:cNvSpPr>
              <a:spLocks noChangeArrowheads="1"/>
            </p:cNvSpPr>
            <p:nvPr/>
          </p:nvSpPr>
          <p:spPr bwMode="auto">
            <a:xfrm>
              <a:off x="6172617" y="2704481"/>
              <a:ext cx="3199983" cy="28958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</a:t>
              </a:r>
              <a:r>
                <a:rPr lang="tr-T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PUKÖ</a:t>
              </a:r>
              <a:endPara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8534400" y="3314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>
                  <a:solidFill>
                    <a:schemeClr val="tx1"/>
                  </a:solidFill>
                  <a:latin typeface="Times New Roman" panose="02020603050405020304" pitchFamily="18" charset="0"/>
                </a:rPr>
                <a:t>Uygula</a:t>
              </a:r>
              <a:endParaRPr lang="en-US" altLang="en-US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7009568" y="4839537"/>
              <a:ext cx="1601032" cy="144696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tr-TR" dirty="0"/>
                <a:t>Kontrol </a:t>
              </a:r>
            </a:p>
            <a:p>
              <a:pPr algn="ctr" eaLnBrk="0" hangingPunct="0">
                <a:defRPr/>
              </a:pPr>
              <a:r>
                <a:rPr lang="tr-TR" dirty="0" smtClean="0"/>
                <a:t>Et</a:t>
              </a:r>
              <a:endParaRPr lang="en-US" dirty="0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8686800" y="28575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flipH="1">
              <a:off x="8839200" y="4838700"/>
              <a:ext cx="2286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1415646" flipH="1">
              <a:off x="6475413" y="2863850"/>
              <a:ext cx="304800" cy="3810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flipH="1" flipV="1">
              <a:off x="6477000" y="4914900"/>
              <a:ext cx="304800" cy="30480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 noChangeArrowheads="1"/>
            </p:cNvSpPr>
            <p:nvPr/>
          </p:nvSpPr>
          <p:spPr bwMode="auto">
            <a:xfrm>
              <a:off x="6934200" y="2171700"/>
              <a:ext cx="1600200" cy="144780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b="1" dirty="0">
                  <a:solidFill>
                    <a:schemeClr val="bg1"/>
                  </a:solidFill>
                  <a:latin typeface="Times New Roman" panose="02020603050405020304" pitchFamily="18" charset="0"/>
                </a:rPr>
                <a:t>Planla</a:t>
              </a:r>
              <a:endPara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562600" y="3314700"/>
              <a:ext cx="1600200" cy="1447800"/>
            </a:xfrm>
            <a:prstGeom prst="ellipse">
              <a:avLst/>
            </a:prstGeom>
            <a:solidFill>
              <a:srgbClr val="00E7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>
                  <a:solidFill>
                    <a:srgbClr val="404040"/>
                  </a:solidFill>
                  <a:latin typeface="Verdana" panose="020B060403050404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600">
                  <a:solidFill>
                    <a:srgbClr val="404040"/>
                  </a:solidFill>
                  <a:latin typeface="Verdana" panose="020B060403050404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400">
                  <a:solidFill>
                    <a:srgbClr val="404040"/>
                  </a:solidFill>
                  <a:latin typeface="Verdana" panose="020B060403050404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ts val="600"/>
                </a:spcAft>
                <a:buClr>
                  <a:srgbClr val="404040"/>
                </a:buClr>
                <a:buFont typeface="Wingdings 2" panose="05020102010507070707" pitchFamily="18" charset="2"/>
                <a:buChar char=""/>
                <a:defRPr sz="1200">
                  <a:solidFill>
                    <a:srgbClr val="404040"/>
                  </a:solidFill>
                  <a:latin typeface="Verdana" panose="020B060403050404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Önlem al-</a:t>
              </a:r>
            </a:p>
            <a:p>
              <a:pPr algn="ctr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tr-TR" altLang="en-US" sz="2000" dirty="0" smtClean="0">
                  <a:solidFill>
                    <a:schemeClr val="tx1"/>
                  </a:solidFill>
                  <a:latin typeface="Times New Roman" panose="02020603050405020304" pitchFamily="18" charset="0"/>
                </a:rPr>
                <a:t>Değiştir</a:t>
              </a:r>
              <a:endParaRPr lang="en-US" altLang="en-US" sz="20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6503537" y="1574891"/>
            <a:ext cx="2320597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Planlamada: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Politika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 tanımlanır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belirlenir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 temelli kalite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Kaynaklar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88559" y="4288440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Uygulama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Operasyonel</a:t>
            </a: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(İş) süreçler uygulanır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İndikatörlere göre ölçümler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Riskler gözlenir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Ürün ve hizmet sağlanır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5043" y="4207192"/>
            <a:ext cx="2615889" cy="160043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Kontrol sırasında: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Denetimler/değerlendirmeler yapılır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Hedeflere/şartlara erişim durumu kanıtlanır: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Validasyonlar</a:t>
            </a:r>
            <a:endParaRPr lang="tr-TR" sz="1400" dirty="0" smtClean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tr-TR" sz="1400" dirty="0" err="1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Verifikasyonlar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90187" y="1769373"/>
            <a:ext cx="2615889" cy="1384995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sz="1400" b="1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Önlem al veya değiştirme aşamasında: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Sürekli iyileştirme için değişiklikler planlanır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Önleyici faaliyetler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tr-TR" sz="14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Düzeltici faaliyetler planlanır</a:t>
            </a:r>
            <a:endParaRPr lang="en-US" sz="14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553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3600" dirty="0" smtClean="0">
                <a:solidFill>
                  <a:srgbClr val="A50021"/>
                </a:solidFill>
              </a:rPr>
              <a:t>“En iyi süreç tanımlamayı ve dokümantasyonunu </a:t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A50021"/>
                </a:solidFill>
              </a:rPr>
              <a:t>işi yapan oluşturur»</a:t>
            </a:r>
            <a:endParaRPr lang="en-US" altLang="en-US" sz="3600" dirty="0" smtClean="0">
              <a:solidFill>
                <a:srgbClr val="A5002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8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SIPOC Diyagramı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16760"/>
              </p:ext>
            </p:extLst>
          </p:nvPr>
        </p:nvGraphicFramePr>
        <p:xfrm>
          <a:off x="209550" y="1438274"/>
          <a:ext cx="853891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0912">
                  <a:extLst>
                    <a:ext uri="{9D8B030D-6E8A-4147-A177-3AD203B41FA5}">
                      <a16:colId xmlns:a16="http://schemas.microsoft.com/office/drawing/2014/main" val="4089980702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4196046550"/>
                    </a:ext>
                  </a:extLst>
                </a:gridCol>
                <a:gridCol w="1578623">
                  <a:extLst>
                    <a:ext uri="{9D8B030D-6E8A-4147-A177-3AD203B41FA5}">
                      <a16:colId xmlns:a16="http://schemas.microsoft.com/office/drawing/2014/main" val="695616249"/>
                    </a:ext>
                  </a:extLst>
                </a:gridCol>
                <a:gridCol w="1506867">
                  <a:extLst>
                    <a:ext uri="{9D8B030D-6E8A-4147-A177-3AD203B41FA5}">
                      <a16:colId xmlns:a16="http://schemas.microsoft.com/office/drawing/2014/main" val="462047989"/>
                    </a:ext>
                  </a:extLst>
                </a:gridCol>
                <a:gridCol w="1793889">
                  <a:extLst>
                    <a:ext uri="{9D8B030D-6E8A-4147-A177-3AD203B41FA5}">
                      <a16:colId xmlns:a16="http://schemas.microsoft.com/office/drawing/2014/main" val="237116892"/>
                    </a:ext>
                  </a:extLst>
                </a:gridCol>
              </a:tblGrid>
              <a:tr h="567268"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Sağlayıcılar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Girdiler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P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Süreç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O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Çıktılar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C</a:t>
                      </a:r>
                    </a:p>
                    <a:p>
                      <a:pPr algn="ctr"/>
                      <a:r>
                        <a:rPr lang="tr-TR" sz="1600" dirty="0" smtClean="0">
                          <a:solidFill>
                            <a:srgbClr val="C00000"/>
                          </a:solidFill>
                        </a:rPr>
                        <a:t>Müşteriler</a:t>
                      </a:r>
                      <a:endParaRPr lang="en-US" sz="16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070002"/>
                  </a:ext>
                </a:extLst>
              </a:tr>
              <a:tr h="1044967"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girdilerini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sağlıyor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</a:t>
                      </a:r>
                      <a:endParaRPr lang="en-US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giriyor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Girdiler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nasıl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transforme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olu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Süreçten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çıkıyor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Sürecin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çıktılarını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kimler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yor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yararlanı</a:t>
                      </a:r>
                      <a:r>
                        <a:rPr lang="tr-TR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</a:t>
                      </a:r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r? </a:t>
                      </a:r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3076989"/>
                  </a:ext>
                </a:extLst>
              </a:tr>
              <a:tr h="363250">
                <a:tc>
                  <a:txBody>
                    <a:bodyPr/>
                    <a:lstStyle/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tr-TR" sz="1400" dirty="0" smtClean="0"/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65317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9" y="5282795"/>
            <a:ext cx="8952695" cy="1107733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35496" y="5095874"/>
            <a:ext cx="3816424" cy="1537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436096" y="5079305"/>
            <a:ext cx="3447554" cy="2034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5496" y="5282795"/>
            <a:ext cx="8919858" cy="11077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326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4766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6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6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95536" y="1518072"/>
          <a:ext cx="8291264" cy="4845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438">
                  <a:extLst>
                    <a:ext uri="{9D8B030D-6E8A-4147-A177-3AD203B41FA5}">
                      <a16:colId xmlns:a16="http://schemas.microsoft.com/office/drawing/2014/main" val="1289055285"/>
                    </a:ext>
                  </a:extLst>
                </a:gridCol>
                <a:gridCol w="2678186">
                  <a:extLst>
                    <a:ext uri="{9D8B030D-6E8A-4147-A177-3AD203B41FA5}">
                      <a16:colId xmlns:a16="http://schemas.microsoft.com/office/drawing/2014/main" val="2379454251"/>
                    </a:ext>
                  </a:extLst>
                </a:gridCol>
                <a:gridCol w="4200640">
                  <a:extLst>
                    <a:ext uri="{9D8B030D-6E8A-4147-A177-3AD203B41FA5}">
                      <a16:colId xmlns:a16="http://schemas.microsoft.com/office/drawing/2014/main" val="3361488868"/>
                    </a:ext>
                  </a:extLst>
                </a:gridCol>
              </a:tblGrid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Müşteri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Yararlanan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/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Kullanan</a:t>
                      </a:r>
                      <a:endParaRPr lang="en-US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T’den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etkilenen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kişilerdir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Etki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negatif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veya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pozitif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olabilir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Sistem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için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işletiliyor</a:t>
                      </a:r>
                      <a:r>
                        <a:rPr lang="en-US" sz="16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91842"/>
                  </a:ext>
                </a:extLst>
              </a:tr>
              <a:tr h="4724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Aktör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planlayan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uygulayanlardır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892454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T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Transformasyon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CATWOE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Tranformasyona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odaklanır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Tek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 Bu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süreçte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girdiye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değer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katılarak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çıktı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haline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transforme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rgbClr val="A50021"/>
                          </a:solidFill>
                          <a:effectLst/>
                        </a:rPr>
                        <a:t>edilir</a:t>
                      </a:r>
                      <a:r>
                        <a:rPr lang="en-US" sz="1600" dirty="0">
                          <a:solidFill>
                            <a:srgbClr val="A50021"/>
                          </a:solidFill>
                          <a:effectLst/>
                        </a:rPr>
                        <a:t>.</a:t>
                      </a:r>
                      <a:endParaRPr lang="en-US" sz="1100" dirty="0">
                        <a:solidFill>
                          <a:srgbClr val="A5002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76710927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W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değerli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 </a:t>
                      </a:r>
                      <a:r>
                        <a:rPr lang="en-US" sz="1600" dirty="0" err="1">
                          <a:effectLst/>
                        </a:rPr>
                        <a:t>nedir</a:t>
                      </a:r>
                      <a:r>
                        <a:rPr lang="en-US" sz="1600" dirty="0">
                          <a:effectLst/>
                        </a:rPr>
                        <a:t>? </a:t>
                      </a:r>
                      <a:r>
                        <a:rPr lang="en-US" sz="1600" dirty="0" err="1">
                          <a:effectLst/>
                        </a:rPr>
                        <a:t>Dünyadaki</a:t>
                      </a:r>
                      <a:r>
                        <a:rPr lang="en-US" sz="1600" dirty="0">
                          <a:effectLst/>
                        </a:rPr>
                        <a:t> durum, </a:t>
                      </a:r>
                      <a:r>
                        <a:rPr lang="en-US" sz="1600" dirty="0" err="1">
                          <a:effectLst/>
                        </a:rPr>
                        <a:t>T’yi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daha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anlamlı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kılar</a:t>
                      </a:r>
                      <a:r>
                        <a:rPr lang="en-US" sz="1600" dirty="0">
                          <a:effectLst/>
                        </a:rPr>
                        <a:t>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4224368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O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Sahip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Transformasyonu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yöneten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kişiler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Sürecin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uygulanması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veyanuygulanmaması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kararı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verir</a:t>
                      </a:r>
                      <a:r>
                        <a:rPr lang="en-US" sz="1600" dirty="0">
                          <a:effectLst/>
                        </a:rPr>
                        <a:t>. 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53054895"/>
                  </a:ext>
                </a:extLst>
              </a:tr>
              <a:tr h="8745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2400" dirty="0">
                          <a:solidFill>
                            <a:schemeClr val="bg1"/>
                          </a:solidFill>
                          <a:effectLst/>
                        </a:rPr>
                        <a:t>E</a:t>
                      </a:r>
                      <a:endParaRPr lang="en-US" sz="1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>
                          <a:effectLst/>
                        </a:rPr>
                        <a:t>Şartlar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600" dirty="0" err="1">
                          <a:effectLst/>
                        </a:rPr>
                        <a:t>Sistemin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işlediği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sınırları</a:t>
                      </a:r>
                      <a:r>
                        <a:rPr lang="en-US" sz="1600" dirty="0">
                          <a:effectLst/>
                        </a:rPr>
                        <a:t> </a:t>
                      </a:r>
                      <a:r>
                        <a:rPr lang="en-US" sz="1600" dirty="0" err="1">
                          <a:effectLst/>
                        </a:rPr>
                        <a:t>belirler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r>
                        <a:rPr lang="en-US" sz="1600" dirty="0" err="1">
                          <a:effectLst/>
                        </a:rPr>
                        <a:t>Bunlar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mevzuat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standartlar</a:t>
                      </a:r>
                      <a:r>
                        <a:rPr lang="en-US" sz="1600" dirty="0">
                          <a:effectLst/>
                        </a:rPr>
                        <a:t>, zaman, </a:t>
                      </a:r>
                      <a:r>
                        <a:rPr lang="en-US" sz="1600" dirty="0" err="1">
                          <a:effectLst/>
                        </a:rPr>
                        <a:t>süre</a:t>
                      </a:r>
                      <a:r>
                        <a:rPr lang="en-US" sz="1600" dirty="0">
                          <a:effectLst/>
                        </a:rPr>
                        <a:t>, </a:t>
                      </a:r>
                      <a:r>
                        <a:rPr lang="en-US" sz="1600" dirty="0" err="1">
                          <a:effectLst/>
                        </a:rPr>
                        <a:t>kaynaklar</a:t>
                      </a:r>
                      <a:r>
                        <a:rPr lang="en-US" sz="1600" dirty="0">
                          <a:effectLst/>
                        </a:rPr>
                        <a:t>, vb. </a:t>
                      </a:r>
                      <a:r>
                        <a:rPr lang="en-US" sz="1600" dirty="0" err="1">
                          <a:effectLst/>
                        </a:rPr>
                        <a:t>olabilir</a:t>
                      </a:r>
                      <a:r>
                        <a:rPr lang="en-US" sz="1600" dirty="0">
                          <a:effectLst/>
                        </a:rPr>
                        <a:t>.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92074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619DA7-3A2C-4066-B615-D681A21821B6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 smtClean="0"/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title"/>
          </p:nvPr>
        </p:nvSpPr>
        <p:spPr>
          <a:xfrm>
            <a:off x="269776" y="2060848"/>
            <a:ext cx="8604448" cy="1800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  <a:spcAft>
                <a:spcPts val="1800"/>
              </a:spcAft>
            </a:pPr>
            <a:r>
              <a:rPr lang="tr-TR" altLang="en-US" sz="4000" dirty="0" smtClean="0">
                <a:solidFill>
                  <a:srgbClr val="A50021"/>
                </a:solidFill>
              </a:rPr>
              <a:t>Grup çalışması</a:t>
            </a:r>
            <a:r>
              <a:rPr lang="tr-TR" altLang="en-US" sz="3600" dirty="0" smtClean="0">
                <a:solidFill>
                  <a:srgbClr val="A50021"/>
                </a:solidFill>
              </a:rPr>
              <a:t/>
            </a:r>
            <a:br>
              <a:rPr lang="tr-TR" altLang="en-US" sz="3600" dirty="0" smtClean="0">
                <a:solidFill>
                  <a:srgbClr val="A50021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SIPOC Diyagramı</a:t>
            </a:r>
            <a:br>
              <a:rPr lang="tr-TR" altLang="en-US" sz="3600" dirty="0" smtClean="0">
                <a:solidFill>
                  <a:srgbClr val="333399"/>
                </a:solidFill>
              </a:rPr>
            </a:br>
            <a:r>
              <a:rPr lang="tr-TR" altLang="en-US" sz="3600" dirty="0" smtClean="0">
                <a:solidFill>
                  <a:srgbClr val="333399"/>
                </a:solidFill>
              </a:rPr>
              <a:t>CATWOE Analizi</a:t>
            </a:r>
            <a:endParaRPr lang="en-US" altLang="en-US" sz="3600" dirty="0" smtClean="0">
              <a:solidFill>
                <a:srgbClr val="333399"/>
              </a:solidFill>
            </a:endParaRPr>
          </a:p>
        </p:txBody>
      </p:sp>
      <p:pic>
        <p:nvPicPr>
          <p:cNvPr id="2054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338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SIPOC Diyagramının Hazırlanması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703862"/>
          </a:xfrm>
        </p:spPr>
        <p:txBody>
          <a:bodyPr/>
          <a:lstStyle/>
          <a:p>
            <a:pPr eaLnBrk="1" hangingPunct="1"/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Flipçart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kağıdına SIPOC Diyagramı için tabloyu çizin</a:t>
            </a:r>
          </a:p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Aşağıdaki sıraya göre </a:t>
            </a:r>
            <a:r>
              <a:rPr lang="tr-TR" altLang="en-US" sz="24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 yazarak ilgili kısma yapıştırın.</a:t>
            </a: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adı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büyük kağıdın en üstüne yazın</a:t>
            </a: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büyük kağıda SIPOC Diyagramı şablonunu hazırlayın.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en-US" sz="2000" dirty="0" err="1">
                <a:solidFill>
                  <a:schemeClr val="accent2"/>
                </a:solidFill>
                <a:latin typeface="+mj-lt"/>
              </a:rPr>
              <a:t>Sürecin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başlayış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ve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>
                <a:solidFill>
                  <a:schemeClr val="accent2"/>
                </a:solidFill>
                <a:latin typeface="+mj-lt"/>
              </a:rPr>
              <a:t>bitiş</a:t>
            </a:r>
            <a:r>
              <a:rPr lang="en-US" sz="20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en-US" sz="2000" dirty="0" err="1" smtClean="0">
                <a:solidFill>
                  <a:schemeClr val="accent2"/>
                </a:solidFill>
                <a:latin typeface="+mj-lt"/>
              </a:rPr>
              <a:t>basamakları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nı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 (en az 4 en fazla 7 faaliyet)</a:t>
            </a:r>
            <a:r>
              <a:rPr lang="en-US" sz="2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Her faaliyeti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yazın. İlgili kolona ardışık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sıralayak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yapıştırın.</a:t>
            </a:r>
            <a:endParaRPr lang="en-US" sz="24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Çıktı ve/veya çıktıları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postitlere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yazarak ilgili kolona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Müşterileri her bir </a:t>
            </a:r>
            <a:r>
              <a:rPr lang="tr-TR" sz="2000" dirty="0" err="1" smtClean="0">
                <a:solidFill>
                  <a:schemeClr val="accent2"/>
                </a:solidFill>
                <a:latin typeface="+mj-lt"/>
              </a:rPr>
              <a:t>postite</a:t>
            </a:r>
            <a:r>
              <a:rPr lang="tr-TR" sz="2000" dirty="0" smtClean="0">
                <a:solidFill>
                  <a:schemeClr val="accent2"/>
                </a:solidFill>
                <a:latin typeface="+mj-lt"/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  <a:latin typeface="+mj-lt"/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Girdileri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lvl="1" eaLnBrk="1" hangingPunct="1"/>
            <a:r>
              <a:rPr lang="tr-TR" sz="2000" dirty="0" smtClean="0">
                <a:solidFill>
                  <a:schemeClr val="accent2"/>
                </a:solidFill>
              </a:rPr>
              <a:t>Sağlayıcıları </a:t>
            </a:r>
            <a:r>
              <a:rPr lang="tr-TR" sz="2000" dirty="0">
                <a:solidFill>
                  <a:schemeClr val="accent2"/>
                </a:solidFill>
              </a:rPr>
              <a:t>her bir </a:t>
            </a:r>
            <a:r>
              <a:rPr lang="tr-TR" sz="2000" dirty="0" err="1">
                <a:solidFill>
                  <a:schemeClr val="accent2"/>
                </a:solidFill>
              </a:rPr>
              <a:t>postite</a:t>
            </a:r>
            <a:r>
              <a:rPr lang="tr-TR" sz="2000" dirty="0">
                <a:solidFill>
                  <a:schemeClr val="accent2"/>
                </a:solidFill>
              </a:rPr>
              <a:t> tek yazın. Kolonuna yapıştırın.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29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31813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dirty="0" smtClean="0">
                <a:solidFill>
                  <a:srgbClr val="A50021"/>
                </a:solidFill>
                <a:latin typeface="+mj-lt"/>
              </a:rPr>
              <a:t>CATWOE Analizi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412776"/>
            <a:ext cx="7776864" cy="4536505"/>
          </a:xfrm>
        </p:spPr>
        <p:txBody>
          <a:bodyPr/>
          <a:lstStyle/>
          <a:p>
            <a:pPr eaLnBrk="1" hangingPunct="1"/>
            <a:r>
              <a:rPr lang="tr-TR" altLang="en-US" sz="2400" dirty="0" smtClean="0">
                <a:solidFill>
                  <a:schemeClr val="accent2"/>
                </a:solidFill>
                <a:latin typeface="+mj-lt"/>
              </a:rPr>
              <a:t>CATWOE Çizelgesine göre SIPOC Diyagramındakileri değerlendirin.</a:t>
            </a:r>
            <a:endParaRPr lang="en-US" sz="2000" dirty="0">
              <a:solidFill>
                <a:schemeClr val="accent2"/>
              </a:solidFill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tr-TR" altLang="en-US" sz="2400" dirty="0" smtClean="0">
              <a:solidFill>
                <a:schemeClr val="accent2"/>
              </a:solidFill>
              <a:latin typeface="+mj-lt"/>
              <a:ea typeface="+mn-ea"/>
              <a:cs typeface="+mn-cs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1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5 Slayt Numarası Yer Tutucusu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87BA880-73BA-4E14-9A6A-D33DC7B25E92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390525" y="2276872"/>
            <a:ext cx="8362950" cy="649287"/>
          </a:xfrm>
        </p:spPr>
        <p:txBody>
          <a:bodyPr/>
          <a:lstStyle/>
          <a:p>
            <a:pPr eaLnBrk="1" hangingPunct="1"/>
            <a:r>
              <a:rPr lang="tr-TR" altLang="en-US" sz="3200" smtClean="0">
                <a:solidFill>
                  <a:srgbClr val="A50021"/>
                </a:solidFill>
                <a:latin typeface="+mj-lt"/>
              </a:rPr>
              <a:t>Örnek Çalışma</a:t>
            </a:r>
            <a:endParaRPr lang="en-US" altLang="en-US" sz="3200" dirty="0" smtClean="0">
              <a:solidFill>
                <a:srgbClr val="A50021"/>
              </a:solidFill>
              <a:latin typeface="+mj-lt"/>
            </a:endParaRPr>
          </a:p>
        </p:txBody>
      </p:sp>
      <p:pic>
        <p:nvPicPr>
          <p:cNvPr id="3077" name="Picture 6" descr="C:\Users\Diler\Pictures\pau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0414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0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49" y="1155583"/>
            <a:ext cx="8782501" cy="45468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012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" y="926971"/>
            <a:ext cx="9106368" cy="50040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0796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50" y="1136532"/>
            <a:ext cx="8757100" cy="45849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42311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0" y="946022"/>
            <a:ext cx="8941260" cy="496595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390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572489"/>
              </p:ext>
            </p:extLst>
          </p:nvPr>
        </p:nvGraphicFramePr>
        <p:xfrm>
          <a:off x="554211" y="1166813"/>
          <a:ext cx="8122245" cy="45259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22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4040">
                <a:tc>
                  <a:txBody>
                    <a:bodyPr/>
                    <a:lstStyle/>
                    <a:p>
                      <a:pPr algn="l" fontAlgn="t"/>
                      <a:r>
                        <a:rPr lang="en-CA" sz="1800" b="1" u="none" strike="noStrike" dirty="0">
                          <a:effectLst/>
                        </a:rPr>
                        <a:t>1- </a:t>
                      </a:r>
                      <a:r>
                        <a:rPr lang="en-CA" sz="1800" b="1" u="none" strike="noStrike" dirty="0" err="1">
                          <a:effectLst/>
                        </a:rPr>
                        <a:t>Kuruma</a:t>
                      </a:r>
                      <a:r>
                        <a:rPr lang="en-CA" sz="1800" b="1" u="none" strike="noStrike" dirty="0">
                          <a:effectLst/>
                        </a:rPr>
                        <a:t> Ait </a:t>
                      </a:r>
                      <a:r>
                        <a:rPr lang="en-CA" sz="1800" b="1" u="none" strike="noStrike" dirty="0" err="1">
                          <a:effectLst/>
                        </a:rPr>
                        <a:t>Bilgiler</a:t>
                      </a:r>
                      <a:endParaRPr lang="en-CA" sz="1600" b="1" i="0" u="none" strike="noStrike" dirty="0">
                        <a:solidFill>
                          <a:srgbClr val="333333"/>
                        </a:solidFill>
                        <a:effectLst/>
                        <a:latin typeface="Times New Roman"/>
                      </a:endParaRPr>
                    </a:p>
                  </a:txBody>
                  <a:tcPr marL="8926" marR="8926" marT="8926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097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u="none" strike="noStrike" dirty="0">
                          <a:effectLst/>
                        </a:rPr>
                        <a:t>1- </a:t>
                      </a:r>
                      <a:r>
                        <a:rPr lang="en-CA" sz="1600" b="1" u="none" strike="noStrike" dirty="0" err="1">
                          <a:effectLst/>
                        </a:rPr>
                        <a:t>Birim</a:t>
                      </a:r>
                      <a:r>
                        <a:rPr lang="en-CA" sz="1600" b="1" u="none" strike="noStrike" dirty="0">
                          <a:effectLst/>
                        </a:rPr>
                        <a:t> </a:t>
                      </a:r>
                      <a:r>
                        <a:rPr lang="en-CA" sz="1600" b="1" u="none" strike="noStrike" dirty="0" err="1">
                          <a:effectLst/>
                        </a:rPr>
                        <a:t>Sayıları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60664" marR="8926" marT="8926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 dirty="0">
                          <a:effectLst/>
                        </a:rPr>
                        <a:t>1- </a:t>
                      </a:r>
                      <a:r>
                        <a:rPr lang="en-CA" sz="1600" u="none" strike="noStrike" dirty="0" err="1">
                          <a:effectLst/>
                        </a:rPr>
                        <a:t>Fakülte</a:t>
                      </a:r>
                      <a:r>
                        <a:rPr lang="en-CA" sz="1600" u="none" strike="noStrike" dirty="0">
                          <a:effectLst/>
                        </a:rPr>
                        <a:t> </a:t>
                      </a:r>
                      <a:r>
                        <a:rPr lang="en-CA" sz="1600" u="none" strike="noStrike" dirty="0" err="1">
                          <a:effectLst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996" marR="8926" marT="8926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 dirty="0">
                          <a:effectLst/>
                        </a:rPr>
                        <a:t>2- </a:t>
                      </a:r>
                      <a:r>
                        <a:rPr lang="en-CA" sz="1600" u="none" strike="noStrike" dirty="0" err="1">
                          <a:effectLst/>
                        </a:rPr>
                        <a:t>Enstitü</a:t>
                      </a:r>
                      <a:r>
                        <a:rPr lang="en-CA" sz="1600" u="none" strike="noStrike" dirty="0">
                          <a:effectLst/>
                        </a:rPr>
                        <a:t> </a:t>
                      </a:r>
                      <a:r>
                        <a:rPr lang="en-CA" sz="1600" u="none" strike="noStrike" dirty="0" err="1">
                          <a:effectLst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996" marR="8926" marT="8926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>
                          <a:effectLst/>
                        </a:rPr>
                        <a:t>3- Yüksekokul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996" marR="8926" marT="8926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>
                          <a:effectLst/>
                        </a:rPr>
                        <a:t>4- Meslek Yüksekokulu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996" marR="8926" marT="8926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>
                          <a:effectLst/>
                        </a:rPr>
                        <a:t>5- Merkezi Araştırma Laboratuvarlarının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996" marR="8926" marT="8926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>
                          <a:effectLst/>
                        </a:rPr>
                        <a:t>6- Araştırma Merkezlerinin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996" marR="8926" marT="8926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>
                          <a:effectLst/>
                        </a:rPr>
                        <a:t>7- Önlisans Program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996" marR="8926" marT="8926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>
                          <a:effectLst/>
                        </a:rPr>
                        <a:t>8- Lisans Program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996" marR="8926" marT="8926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>
                          <a:effectLst/>
                        </a:rPr>
                        <a:t>9- Yüksek Lisans Program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996" marR="8926" marT="8926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4883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 dirty="0">
                          <a:effectLst/>
                        </a:rPr>
                        <a:t>10- </a:t>
                      </a:r>
                      <a:r>
                        <a:rPr lang="en-CA" sz="1600" u="none" strike="noStrike" dirty="0" err="1">
                          <a:effectLst/>
                        </a:rPr>
                        <a:t>Doktora</a:t>
                      </a:r>
                      <a:r>
                        <a:rPr lang="en-CA" sz="1600" u="none" strike="noStrike" dirty="0">
                          <a:effectLst/>
                        </a:rPr>
                        <a:t> Program </a:t>
                      </a:r>
                      <a:r>
                        <a:rPr lang="en-CA" sz="1600" u="none" strike="noStrike" dirty="0" err="1">
                          <a:effectLst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40996" marR="8926" marT="8926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32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99" y="1127006"/>
            <a:ext cx="8769801" cy="46039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88416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95" y="1009525"/>
            <a:ext cx="8922209" cy="48389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6145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75" y="1158758"/>
            <a:ext cx="8763450" cy="45404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9751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42" y="1006350"/>
            <a:ext cx="9061916" cy="48452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664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800" y="1104780"/>
            <a:ext cx="8744399" cy="46484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59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2017KRM004-PAÜ KalSİS Projesi Eğitimleri, 08 Mayıs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7" y="968248"/>
            <a:ext cx="9068266" cy="49215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99592" y="6064731"/>
            <a:ext cx="6408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http://www.oe.gatech.edu/sites/default/files/documents/po_oe_2018_presentation.pdf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375782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</a:p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Sağlık Kültür Ve Spor Daire Başkanlığı 1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76850"/>
              </p:ext>
            </p:extLst>
          </p:nvPr>
        </p:nvGraphicFramePr>
        <p:xfrm>
          <a:off x="755576" y="1628437"/>
          <a:ext cx="7776864" cy="439285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6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Pazarlık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Arşiv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İmha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Demirbaş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Malzeme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Terkin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İşlemleri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Depo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Malzeme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Çıkış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Depo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Malzeme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Girişi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44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Devlet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Malzeme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Ofisi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Kzö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İşten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Ayrılma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Doğrudan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Temin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Hizmet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Alımı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600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Taşınır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Kayıt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213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Sağlık Kültür Ve Spor Daire Başkanlığı 2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708380"/>
              </p:ext>
            </p:extLst>
          </p:nvPr>
        </p:nvGraphicFramePr>
        <p:xfrm>
          <a:off x="899592" y="1340771"/>
          <a:ext cx="7848872" cy="49685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Topluluk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Etkinlikleri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Kzö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Çalışma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Takibi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Ücret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Ödeme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Doğrudan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Temin Mal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Balık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Kurumu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Tedarik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Harcırah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Ödeme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Kzö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Seçimi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İşe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Başlama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3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Mediko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Yemek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Bursu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İşlemleri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Yeni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Topluluk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Kurulum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242">
                <a:tc>
                  <a:txBody>
                    <a:bodyPr/>
                    <a:lstStyle/>
                    <a:p>
                      <a:pPr algn="l" rtl="0" fontAlgn="ctr"/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250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Öğrenci İşleri Daire Başkanlığı -1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580372"/>
              </p:ext>
            </p:extLst>
          </p:nvPr>
        </p:nvGraphicFramePr>
        <p:xfrm>
          <a:off x="971600" y="1412776"/>
          <a:ext cx="7632848" cy="4680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6328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85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Yeni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Kazanan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Öğrenci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Kayıt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Yatay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Geçiş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Dikey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Geçiş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Özel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Yetenek</a:t>
                      </a:r>
                      <a:r>
                        <a:rPr lang="en-CA" sz="2200" u="none" strike="noStrike" dirty="0" smtClean="0">
                          <a:effectLst/>
                        </a:rPr>
                        <a:t> İle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Kazanan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Öğrenci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Af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Yasası</a:t>
                      </a:r>
                      <a:r>
                        <a:rPr lang="en-CA" sz="2200" u="none" strike="noStrike" dirty="0" smtClean="0">
                          <a:effectLst/>
                        </a:rPr>
                        <a:t> İle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Gelen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Öğrenci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Kayıt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Özel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Öğrenci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Kayıt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ÖĞRENCİ KİMLİĞİ ÇIKARMA Ve YENİLEME SÜRECİ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5065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Kayıp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Öğrenci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Kimliği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Çıkarma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35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Öğrenci İşleri Daire Başkanlığı </a:t>
            </a:r>
            <a:r>
              <a:rPr lang="tr-TR" altLang="en-US" sz="2400" kern="0" dirty="0" smtClean="0">
                <a:solidFill>
                  <a:srgbClr val="A50021"/>
                </a:solidFill>
              </a:rPr>
              <a:t>-2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099289"/>
              </p:ext>
            </p:extLst>
          </p:nvPr>
        </p:nvGraphicFramePr>
        <p:xfrm>
          <a:off x="971600" y="1196750"/>
          <a:ext cx="7704856" cy="46805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105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Ekle</a:t>
                      </a:r>
                      <a:r>
                        <a:rPr lang="en-CA" sz="2200" u="none" strike="noStrike" dirty="0" smtClean="0">
                          <a:effectLst/>
                        </a:rPr>
                        <a:t> -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Sil</a:t>
                      </a:r>
                      <a:r>
                        <a:rPr lang="en-CA" sz="2200" u="none" strike="noStrike" dirty="0" smtClean="0">
                          <a:effectLst/>
                        </a:rPr>
                        <a:t> -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Onayla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Formlarını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Tasnif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Etme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05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Not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Kontrol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Formlarını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Tasnif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Etme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Öğrenci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Belgesi</a:t>
                      </a:r>
                      <a:r>
                        <a:rPr lang="en-CA" sz="2200" u="none" strike="noStrike" dirty="0" smtClean="0">
                          <a:effectLst/>
                        </a:rPr>
                        <a:t> Alma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5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Öğrenci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Temsilcisi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Seçme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05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Yaz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Öğretimi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İşleyiş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05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Farabi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Değişim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Programı</a:t>
                      </a:r>
                      <a:r>
                        <a:rPr lang="en-CA" sz="2200" u="none" strike="noStrike" dirty="0" smtClean="0">
                          <a:effectLst/>
                        </a:rPr>
                        <a:t> İle Gide</a:t>
                      </a:r>
                      <a:r>
                        <a:rPr lang="tr-TR" sz="2200" u="none" strike="noStrike" dirty="0" smtClean="0">
                          <a:effectLst/>
                        </a:rPr>
                        <a:t>s</a:t>
                      </a:r>
                      <a:r>
                        <a:rPr lang="en-CA" sz="2200" u="none" strike="noStrike" dirty="0" smtClean="0">
                          <a:effectLst/>
                        </a:rPr>
                        <a:t>n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Öğrenci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05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Farabi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Değişim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Programları</a:t>
                      </a:r>
                      <a:r>
                        <a:rPr lang="en-CA" sz="2200" u="none" strike="noStrike" dirty="0" smtClean="0">
                          <a:effectLst/>
                        </a:rPr>
                        <a:t> İle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Gelen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Öğrenci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05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Öğrenci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Ayrılma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Belgesi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Çıkarma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04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440980"/>
              </p:ext>
            </p:extLst>
          </p:nvPr>
        </p:nvGraphicFramePr>
        <p:xfrm>
          <a:off x="554211" y="1230313"/>
          <a:ext cx="8194253" cy="439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42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u="none" strike="noStrike" dirty="0">
                          <a:effectLst/>
                        </a:rPr>
                        <a:t>2- </a:t>
                      </a:r>
                      <a:r>
                        <a:rPr lang="en-CA" sz="1600" b="1" u="none" strike="noStrike" dirty="0" err="1">
                          <a:effectLst/>
                        </a:rPr>
                        <a:t>Fiziki</a:t>
                      </a:r>
                      <a:r>
                        <a:rPr lang="en-CA" sz="1600" b="1" u="none" strike="noStrike" dirty="0">
                          <a:effectLst/>
                        </a:rPr>
                        <a:t> </a:t>
                      </a:r>
                      <a:r>
                        <a:rPr lang="en-CA" sz="1600" b="1" u="none" strike="noStrike" dirty="0" err="1">
                          <a:effectLst/>
                        </a:rPr>
                        <a:t>Alanlar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>
                          <a:effectLst/>
                        </a:rPr>
                        <a:t>1- Eğitimalanları (Derslik vb.) miktarı (m2)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>
                          <a:effectLst/>
                        </a:rPr>
                        <a:t>2- Araştırma alanları (Lab. vb.) miktarı (m2)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fi-FI" sz="1600" u="none" strike="noStrike">
                          <a:effectLst/>
                        </a:rPr>
                        <a:t>3- İdari alanların miktarı (m2)</a:t>
                      </a:r>
                      <a:endParaRPr lang="fi-FI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 dirty="0">
                          <a:effectLst/>
                        </a:rPr>
                        <a:t>4- </a:t>
                      </a:r>
                      <a:r>
                        <a:rPr lang="en-CA" sz="1600" u="none" strike="noStrike" dirty="0" err="1">
                          <a:effectLst/>
                        </a:rPr>
                        <a:t>Sosyal</a:t>
                      </a:r>
                      <a:r>
                        <a:rPr lang="en-CA" sz="1600" u="none" strike="noStrike" dirty="0">
                          <a:effectLst/>
                        </a:rPr>
                        <a:t> </a:t>
                      </a:r>
                      <a:r>
                        <a:rPr lang="en-CA" sz="1600" u="none" strike="noStrike" dirty="0" err="1">
                          <a:effectLst/>
                        </a:rPr>
                        <a:t>alanların</a:t>
                      </a:r>
                      <a:r>
                        <a:rPr lang="en-CA" sz="1600" u="none" strike="noStrike" dirty="0">
                          <a:effectLst/>
                        </a:rPr>
                        <a:t> (</a:t>
                      </a:r>
                      <a:r>
                        <a:rPr lang="en-CA" sz="1600" u="none" strike="noStrike" dirty="0" err="1">
                          <a:effectLst/>
                        </a:rPr>
                        <a:t>Kantin</a:t>
                      </a:r>
                      <a:r>
                        <a:rPr lang="en-CA" sz="1600" u="none" strike="noStrike" dirty="0">
                          <a:effectLst/>
                        </a:rPr>
                        <a:t>, </a:t>
                      </a:r>
                      <a:r>
                        <a:rPr lang="en-CA" sz="1600" u="none" strike="noStrike" dirty="0" err="1">
                          <a:effectLst/>
                        </a:rPr>
                        <a:t>Kafeterya</a:t>
                      </a:r>
                      <a:r>
                        <a:rPr lang="en-CA" sz="1600" u="none" strike="noStrike" dirty="0">
                          <a:effectLst/>
                        </a:rPr>
                        <a:t>, </a:t>
                      </a:r>
                      <a:r>
                        <a:rPr lang="en-CA" sz="1600" u="none" strike="noStrike" dirty="0" err="1">
                          <a:effectLst/>
                        </a:rPr>
                        <a:t>Yemekhane</a:t>
                      </a:r>
                      <a:r>
                        <a:rPr lang="en-CA" sz="1600" u="none" strike="noStrike" dirty="0">
                          <a:effectLst/>
                        </a:rPr>
                        <a:t>, </a:t>
                      </a:r>
                      <a:r>
                        <a:rPr lang="en-CA" sz="1600" u="none" strike="noStrike" dirty="0" err="1">
                          <a:effectLst/>
                        </a:rPr>
                        <a:t>Spor</a:t>
                      </a:r>
                      <a:r>
                        <a:rPr lang="en-CA" sz="1600" u="none" strike="noStrike" dirty="0">
                          <a:effectLst/>
                        </a:rPr>
                        <a:t> </a:t>
                      </a:r>
                      <a:r>
                        <a:rPr lang="en-CA" sz="1600" u="none" strike="noStrike" dirty="0" err="1">
                          <a:effectLst/>
                        </a:rPr>
                        <a:t>alanı</a:t>
                      </a:r>
                      <a:r>
                        <a:rPr lang="en-CA" sz="1600" u="none" strike="noStrike" dirty="0">
                          <a:effectLst/>
                        </a:rPr>
                        <a:t> vb.) </a:t>
                      </a:r>
                      <a:r>
                        <a:rPr lang="en-CA" sz="1600" u="none" strike="noStrike" dirty="0" err="1">
                          <a:effectLst/>
                        </a:rPr>
                        <a:t>miktarı</a:t>
                      </a:r>
                      <a:r>
                        <a:rPr lang="en-CA" sz="1600" u="none" strike="noStrike" dirty="0">
                          <a:effectLst/>
                        </a:rPr>
                        <a:t> (m2)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 dirty="0">
                          <a:effectLst/>
                        </a:rPr>
                        <a:t>5- </a:t>
                      </a:r>
                      <a:r>
                        <a:rPr lang="en-CA" sz="1600" u="none" strike="noStrike" dirty="0" err="1">
                          <a:effectLst/>
                        </a:rPr>
                        <a:t>Toplamalanların</a:t>
                      </a:r>
                      <a:r>
                        <a:rPr lang="en-CA" sz="1600" u="none" strike="noStrike" dirty="0">
                          <a:effectLst/>
                        </a:rPr>
                        <a:t> </a:t>
                      </a:r>
                      <a:r>
                        <a:rPr lang="en-CA" sz="1600" u="none" strike="noStrike" dirty="0" err="1">
                          <a:effectLst/>
                        </a:rPr>
                        <a:t>miktarı</a:t>
                      </a:r>
                      <a:r>
                        <a:rPr lang="en-CA" sz="1600" u="none" strike="noStrike" dirty="0">
                          <a:effectLst/>
                        </a:rPr>
                        <a:t> (m2)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145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u="none" strike="noStrike" dirty="0">
                          <a:effectLst/>
                        </a:rPr>
                        <a:t>3- </a:t>
                      </a:r>
                      <a:r>
                        <a:rPr lang="en-CA" sz="1600" b="1" u="none" strike="noStrike" dirty="0" err="1">
                          <a:effectLst/>
                        </a:rPr>
                        <a:t>Öğrenci</a:t>
                      </a:r>
                      <a:r>
                        <a:rPr lang="en-CA" sz="1600" b="1" u="none" strike="noStrike" dirty="0">
                          <a:effectLst/>
                        </a:rPr>
                        <a:t> </a:t>
                      </a:r>
                      <a:r>
                        <a:rPr lang="en-CA" sz="1600" b="1" u="none" strike="noStrike" dirty="0" err="1">
                          <a:effectLst/>
                        </a:rPr>
                        <a:t>Sayıları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>
                          <a:effectLst/>
                        </a:rPr>
                        <a:t>1- Önlisans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>
                          <a:effectLst/>
                        </a:rPr>
                        <a:t>2- Beşeri ve Sosyal Bilimler Programları Toplam Lisans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>
                          <a:effectLst/>
                        </a:rPr>
                        <a:t>3- Doğa ve Mühendislik Bilimleri Programları Toplam Lisans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u="none" strike="noStrike" dirty="0">
                          <a:effectLst/>
                        </a:rPr>
                        <a:t>4- </a:t>
                      </a:r>
                      <a:r>
                        <a:rPr lang="en-CA" sz="1600" u="none" strike="noStrike" dirty="0" err="1">
                          <a:effectLst/>
                        </a:rPr>
                        <a:t>Sağlık</a:t>
                      </a:r>
                      <a:r>
                        <a:rPr lang="en-CA" sz="1600" u="none" strike="noStrike" dirty="0">
                          <a:effectLst/>
                        </a:rPr>
                        <a:t> </a:t>
                      </a:r>
                      <a:r>
                        <a:rPr lang="en-CA" sz="1600" u="none" strike="noStrike" dirty="0" err="1">
                          <a:effectLst/>
                        </a:rPr>
                        <a:t>Bilimleri</a:t>
                      </a:r>
                      <a:r>
                        <a:rPr lang="en-CA" sz="1600" u="none" strike="noStrike" dirty="0">
                          <a:effectLst/>
                        </a:rPr>
                        <a:t> </a:t>
                      </a:r>
                      <a:r>
                        <a:rPr lang="en-CA" sz="1600" u="none" strike="noStrike" dirty="0" err="1">
                          <a:effectLst/>
                        </a:rPr>
                        <a:t>Programları</a:t>
                      </a:r>
                      <a:r>
                        <a:rPr lang="en-CA" sz="1600" u="none" strike="noStrike" dirty="0">
                          <a:effectLst/>
                        </a:rPr>
                        <a:t> </a:t>
                      </a:r>
                      <a:r>
                        <a:rPr lang="en-CA" sz="1600" u="none" strike="noStrike" dirty="0" err="1">
                          <a:effectLst/>
                        </a:rPr>
                        <a:t>Toplam</a:t>
                      </a:r>
                      <a:r>
                        <a:rPr lang="en-CA" sz="1600" u="none" strike="noStrike" dirty="0">
                          <a:effectLst/>
                        </a:rPr>
                        <a:t> </a:t>
                      </a:r>
                      <a:r>
                        <a:rPr lang="en-CA" sz="1600" u="none" strike="noStrike" dirty="0" err="1">
                          <a:effectLst/>
                        </a:rPr>
                        <a:t>Lisans</a:t>
                      </a:r>
                      <a:r>
                        <a:rPr lang="en-CA" sz="1600" u="none" strike="noStrike" dirty="0">
                          <a:effectLst/>
                        </a:rPr>
                        <a:t> </a:t>
                      </a:r>
                      <a:r>
                        <a:rPr lang="en-CA" sz="1600" u="none" strike="noStrike" dirty="0" err="1">
                          <a:effectLst/>
                        </a:rPr>
                        <a:t>Öğrenci</a:t>
                      </a:r>
                      <a:r>
                        <a:rPr lang="en-CA" sz="1600" u="none" strike="noStrike" dirty="0">
                          <a:effectLst/>
                        </a:rPr>
                        <a:t> </a:t>
                      </a:r>
                      <a:r>
                        <a:rPr lang="en-CA" sz="1600" u="none" strike="noStrike" dirty="0" err="1">
                          <a:effectLst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968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Öğrenci İşleri Daire Başkanlığı </a:t>
            </a:r>
            <a:r>
              <a:rPr lang="tr-TR" altLang="en-US" sz="2400" kern="0" dirty="0" smtClean="0">
                <a:solidFill>
                  <a:srgbClr val="A50021"/>
                </a:solidFill>
              </a:rPr>
              <a:t>-3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148055"/>
              </p:ext>
            </p:extLst>
          </p:nvPr>
        </p:nvGraphicFramePr>
        <p:xfrm>
          <a:off x="827584" y="1628804"/>
          <a:ext cx="7992888" cy="387056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92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8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Erkek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Öğrenci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Askerlik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Burs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İşlemleri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Tek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Ders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Sınavı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smtClean="0">
                          <a:effectLst/>
                        </a:rPr>
                        <a:t>Diploma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Hazırlama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Akademik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Takvim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Hazırlama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Lisansüstü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Öğrenci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Alım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Kurum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Yazışmaları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65537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Eğitim</a:t>
                      </a:r>
                      <a:r>
                        <a:rPr lang="en-CA" sz="2200" u="none" strike="noStrike" dirty="0" smtClean="0">
                          <a:effectLst/>
                        </a:rPr>
                        <a:t> -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Öğretim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Mevzuat</a:t>
                      </a:r>
                      <a:r>
                        <a:rPr lang="en-CA" sz="2200" u="none" strike="noStrike" dirty="0" smtClean="0">
                          <a:effectLst/>
                        </a:rPr>
                        <a:t> -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Müfredat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Çalışmalarını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Koordine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Etme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8129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u="none" strike="noStrike" dirty="0" err="1" smtClean="0">
                          <a:effectLst/>
                        </a:rPr>
                        <a:t>Bütçenin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Hazırlanması</a:t>
                      </a:r>
                      <a:r>
                        <a:rPr lang="en-CA" sz="2200" u="none" strike="noStrike" dirty="0" smtClean="0">
                          <a:effectLst/>
                        </a:rPr>
                        <a:t> </a:t>
                      </a:r>
                      <a:r>
                        <a:rPr lang="en-CA" sz="2200" u="none" strike="noStrike" dirty="0" err="1" smtClean="0">
                          <a:effectLst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65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Bilgi İşlem Daire Başkanlığı -1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7564360"/>
              </p:ext>
            </p:extLst>
          </p:nvPr>
        </p:nvGraphicFramePr>
        <p:xfrm>
          <a:off x="971600" y="1412772"/>
          <a:ext cx="7704857" cy="4987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Sistem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Analiz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Tasarım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Yazılım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Geliştirme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Test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Eğitim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Arayüz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İyileştirme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/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Revizyon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Çağrı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Merkezi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Problem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Çözme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Bütçe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Planlama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Gelen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Evrak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Hizmet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Alım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s-ES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İzin Ve Rapor Alma Süreci</a:t>
                      </a:r>
                      <a:endParaRPr lang="es-ES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28270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Değiştirilebilir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Parça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Temin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55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553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645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Kütüphane Ve Dokümantasyon Daire Başkanlığı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5237573"/>
              </p:ext>
            </p:extLst>
          </p:nvPr>
        </p:nvGraphicFramePr>
        <p:xfrm>
          <a:off x="1043608" y="1700805"/>
          <a:ext cx="7776864" cy="45365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Dokümantasyon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Kaynak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Sağlama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Kullanıcı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Referans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Hizmetleri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Yayım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Dokümantasyon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Kaynak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Sağlama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Kullanıcı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Ve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Referans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Hizmetleri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Yayım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70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626700" y="6563949"/>
            <a:ext cx="4040088" cy="280119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09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1691680" y="476672"/>
            <a:ext cx="6696744" cy="508279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2400" kern="0" dirty="0">
                <a:solidFill>
                  <a:srgbClr val="A50021"/>
                </a:solidFill>
              </a:rPr>
              <a:t>SBYS’ De Yer Alan Süreçler </a:t>
            </a:r>
            <a:endParaRPr lang="en-US" altLang="en-US" sz="2000" kern="0" dirty="0">
              <a:solidFill>
                <a:srgbClr val="A50021"/>
              </a:solidFill>
            </a:endParaRPr>
          </a:p>
          <a:p>
            <a:pPr eaLnBrk="1" hangingPunct="1"/>
            <a:r>
              <a:rPr lang="tr-TR" altLang="en-US" sz="2400" kern="0" dirty="0" smtClean="0">
                <a:solidFill>
                  <a:srgbClr val="A50021"/>
                </a:solidFill>
              </a:rPr>
              <a:t>BAP</a:t>
            </a:r>
            <a:endParaRPr lang="en-US" altLang="en-US" sz="2000" kern="0" dirty="0">
              <a:solidFill>
                <a:srgbClr val="A50021"/>
              </a:solidFill>
            </a:endParaRP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021355"/>
              </p:ext>
            </p:extLst>
          </p:nvPr>
        </p:nvGraphicFramePr>
        <p:xfrm>
          <a:off x="1187624" y="1304445"/>
          <a:ext cx="7488832" cy="162049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401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Bap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Genel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1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Bap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Projelerini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Koordine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Etme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166">
                <a:tc>
                  <a:txBody>
                    <a:bodyPr/>
                    <a:lstStyle/>
                    <a:p>
                      <a:pPr algn="l" rtl="0" fontAlgn="ctr"/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Satın Alma </a:t>
                      </a:r>
                      <a:r>
                        <a:rPr lang="en-CA" sz="22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Süreci</a:t>
                      </a:r>
                      <a:r>
                        <a:rPr lang="en-CA" sz="2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CA" sz="22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1432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0340861"/>
              </p:ext>
            </p:extLst>
          </p:nvPr>
        </p:nvGraphicFramePr>
        <p:xfrm>
          <a:off x="554211" y="1230313"/>
          <a:ext cx="8194254" cy="51987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 </a:t>
                      </a:r>
                      <a:r>
                        <a:rPr lang="en-CA" sz="1600" b="1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Sayıları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Açıköğretimdeki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6- Yabancı Uyruklu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7- Toplam Lisans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 Beşeri ve Sosyal Bilimler Programları Toplam Lisansüstü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 Doğa ve Mühendislik Bilimleri Programları Toplam Lisansüstü Öğrenci Sayısı</a:t>
                      </a: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10- Sağlık Bilimleri Programları Toplam Lisansüstü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11- Tezli Yüksek Lisans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12- Tezsiz Yüksek Lisans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13- Toplam Yüksek Lisans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14- Doktora Öğrenci Sayısı</a:t>
                      </a: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15- Önlisans Mezun Sayısı</a:t>
                      </a: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16-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Lisans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Mezun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39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497160"/>
              </p:ext>
            </p:extLst>
          </p:nvPr>
        </p:nvGraphicFramePr>
        <p:xfrm>
          <a:off x="554211" y="1045418"/>
          <a:ext cx="8194254" cy="56959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97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71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 </a:t>
                      </a:r>
                      <a:r>
                        <a:rPr lang="en-CA" sz="1600" b="1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1" u="none" strike="noStrike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u="none" strike="noStrike" dirty="0" err="1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Sayıları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Yüksek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Lisans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Mezun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18- Doktora Mezun  Sayısı</a:t>
                      </a: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19- Toplam Mezun Sayısı</a:t>
                      </a: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Üniversiteden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Ayrılan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Yıllık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Kalite </a:t>
                      </a:r>
                      <a:r>
                        <a:rPr lang="en-CA" sz="1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Güvence</a:t>
                      </a:r>
                      <a:r>
                        <a:rPr lang="en-CA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Sistemi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Kalite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Komisyonunun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faaliyetleri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Kurumun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iç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paydaşlarının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kurumun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yürüttüğü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kalite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güvencesi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çalışmalarından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memnuniyet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(%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olarak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 </a:t>
                      </a:r>
                      <a:r>
                        <a:rPr lang="en-CA" sz="1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Eğitim</a:t>
                      </a:r>
                      <a:r>
                        <a:rPr lang="en-CA" sz="18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ve </a:t>
                      </a:r>
                      <a:r>
                        <a:rPr lang="en-CA" sz="18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Öğretim</a:t>
                      </a:r>
                      <a:endParaRPr lang="en-CA" sz="18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Programların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Sürekli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İzlenmesi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ve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Güncellenmesi</a:t>
                      </a:r>
                      <a:endParaRPr lang="en-CA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 Akredite programsayısı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Akran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değerlendirilmesi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yapılan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program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Akredite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olmayan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Programların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Tasarımı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ve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Onayı</a:t>
                      </a:r>
                      <a:endParaRPr lang="en-CA" sz="1600" b="1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00050">
                <a:tc gridSpan="2"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Öğrencilerin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kayıtlı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oldukları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programdan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memnuniyet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(%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olarak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</a:txBody>
                  <a:tcPr marL="257175" marR="9525" marT="9525" marB="0"/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0085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988901"/>
              </p:ext>
            </p:extLst>
          </p:nvPr>
        </p:nvGraphicFramePr>
        <p:xfrm>
          <a:off x="554211" y="1230313"/>
          <a:ext cx="8194254" cy="4895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4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 Lisans programlarında yan dal ve çift ana dal program oranı</a:t>
                      </a:r>
                      <a:endParaRPr lang="sv-SE" sz="1600" b="1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 Çift ana dala izin veren lisans programı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sv-SE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Yan dala izin veren lisans programı sayısı</a:t>
                      </a:r>
                      <a:endParaRPr lang="sv-SE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6- Lisans programlarında yan dal ve çift ana dal programlarına katılan öğrenci oranı</a:t>
                      </a:r>
                      <a:endParaRPr lang="en-CA" sz="1600" b="1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 Çift ana dal öğrenci sayısı</a:t>
                      </a: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Yan dal lisans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 Çift anadal yapan lisans öğrenci oranı</a:t>
                      </a: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4- Yan dal yapan lisans öğrenci oranı</a:t>
                      </a: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7- Disiplinlerarası lisansüstü program oranı</a:t>
                      </a: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 Disiplinlerarası tezli yüksek lisans program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Disiplinlerarası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tezsiz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yüksek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lisans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program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 </a:t>
                      </a:r>
                      <a:r>
                        <a:rPr lang="en-CA" sz="16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Disiplinlerarası</a:t>
                      </a:r>
                      <a:r>
                        <a:rPr lang="en-CA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toplamdoktora</a:t>
                      </a:r>
                      <a:r>
                        <a:rPr lang="en-CA" sz="1600" b="0" i="0" u="none" strike="noStrike" dirty="0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 smtClean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programsayısı</a:t>
                      </a:r>
                      <a:endParaRPr lang="en-CA" sz="16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381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559241"/>
              </p:ext>
            </p:extLst>
          </p:nvPr>
        </p:nvGraphicFramePr>
        <p:xfrm>
          <a:off x="554211" y="1230313"/>
          <a:ext cx="8194254" cy="52844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4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Uluslarasılaşma</a:t>
                      </a:r>
                      <a:endParaRPr lang="en-CA" sz="1600" b="1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Değişim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programları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ile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gelen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Değişim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programları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ile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giden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11-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başına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düşen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üniversite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kütüphanesindeki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kaynak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1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 (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Kurum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kütüphanesinde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mevcut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kaynak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/ (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oranı</a:t>
                      </a:r>
                      <a:endParaRPr lang="en-CA" sz="1600" b="0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12-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Oranları</a:t>
                      </a:r>
                      <a:endParaRPr lang="en-CA" sz="1600" b="1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 Beşeri ve sosyal bilimler lisans ve lisansüstü programların öğrenci sayısı / öğretim elemanı sayısı</a:t>
                      </a: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2- Beşeri ve sosyal bilimler lisans ve lisansüstü programların öğrenci sayısı / öğretim üyesi sayısı</a:t>
                      </a: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3- Doğa ve Mühendislik bilimleri Lisans ve Lisansüstü Programların Öğrenci Sayısı/ Öğretim Elemanı Sayısı</a:t>
                      </a: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4- Doğa ve Mühendislikbilimleri Lisans ve Lisansüstü Programların Öğrenci Sayısı/ Öğretim Üyesi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Sağlık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bilimleri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Lisans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ve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Lisansüstü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Programların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Öğretim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Elemanı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Sağlık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bilimleri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Lisans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ve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Lisansüstü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Programların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Öğretim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Üyesi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33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2017KRM004-PAÜ </a:t>
            </a:r>
            <a:r>
              <a:rPr lang="en-US" dirty="0" err="1" smtClean="0"/>
              <a:t>KalSİS</a:t>
            </a:r>
            <a:r>
              <a:rPr lang="en-US" dirty="0" smtClean="0"/>
              <a:t> </a:t>
            </a:r>
            <a:r>
              <a:rPr lang="en-US" dirty="0" err="1" smtClean="0"/>
              <a:t>Projesi</a:t>
            </a:r>
            <a:r>
              <a:rPr lang="en-US" dirty="0" smtClean="0"/>
              <a:t> </a:t>
            </a:r>
            <a:r>
              <a:rPr lang="en-US" dirty="0" err="1" smtClean="0"/>
              <a:t>Eğitimleri</a:t>
            </a:r>
            <a:r>
              <a:rPr lang="en-US" dirty="0" smtClean="0"/>
              <a:t>, 0</a:t>
            </a:r>
            <a:r>
              <a:rPr lang="tr-TR" dirty="0" smtClean="0"/>
              <a:t>9</a:t>
            </a:r>
            <a:r>
              <a:rPr lang="en-US" dirty="0" smtClean="0"/>
              <a:t> </a:t>
            </a:r>
            <a:r>
              <a:rPr lang="en-US" dirty="0" err="1" smtClean="0"/>
              <a:t>Mayıs</a:t>
            </a:r>
            <a:r>
              <a:rPr lang="en-US" dirty="0" smtClean="0"/>
              <a:t> 2019 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51AE22-8014-4564-BCD7-FB836EBB2DB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554211" y="188640"/>
            <a:ext cx="8362950" cy="64928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tr-TR" altLang="en-US" sz="3200" kern="0" dirty="0" smtClean="0">
                <a:solidFill>
                  <a:srgbClr val="A50021"/>
                </a:solidFill>
              </a:rPr>
              <a:t>Kurum İç Değerlendirme Raporu-Göstergeler</a:t>
            </a: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8777827"/>
              </p:ext>
            </p:extLst>
          </p:nvPr>
        </p:nvGraphicFramePr>
        <p:xfrm>
          <a:off x="554211" y="1230313"/>
          <a:ext cx="8194254" cy="43986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94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8145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12-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1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1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Oranları</a:t>
                      </a:r>
                      <a:endParaRPr lang="en-CA" sz="1600" b="1" i="0" u="none" strike="noStrike" dirty="0">
                        <a:solidFill>
                          <a:srgbClr val="333333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171450" marR="9525" marT="9525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7-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Önlisans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Programların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/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Öğretim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Elemanı</a:t>
                      </a:r>
                      <a:r>
                        <a:rPr lang="en-CA" sz="1600" b="0" i="0" u="none" strike="noStrike" dirty="0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8- Lisansüstü Programlardaki Öğrenci Sayısı/Lisans Programlarındaki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9- Lisansüstü Programlardaki Öğrenci Sayısı/Toplam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10- Öğrenci Sayısı/Öğretim Elemanı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11- Doktora mezun sayısı/öğretimüyesi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12- Doktora programındaki öğrenci sayısı/öğretimüyesi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13- Yabancı Uyruklu Öğrenci Sayısı/Toplam Öğrenci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>
                          <a:solidFill>
                            <a:srgbClr val="333333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14- Yabancı Uyruklu Öğretimelemanı Sayısı/Toplam Öğretimelemanı Sayısı</a:t>
                      </a:r>
                      <a:endParaRPr lang="en-CA" sz="1600" b="0" i="0" u="none" strike="noStrike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15- </a:t>
                      </a:r>
                      <a:r>
                        <a:rPr lang="en-C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Doktora</a:t>
                      </a:r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</a:t>
                      </a:r>
                      <a:r>
                        <a:rPr lang="en-C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</a:t>
                      </a:r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pPr algn="l" fontAlgn="t"/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17- </a:t>
                      </a:r>
                      <a:r>
                        <a:rPr lang="en-C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İdari</a:t>
                      </a:r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personel</a:t>
                      </a:r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/ </a:t>
                      </a:r>
                      <a:r>
                        <a:rPr lang="en-C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Toplam</a:t>
                      </a:r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öğrenci</a:t>
                      </a:r>
                      <a:r>
                        <a:rPr lang="en-CA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CA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sayısı</a:t>
                      </a:r>
                      <a:endParaRPr lang="en-CA" sz="1600" b="0" i="0" u="none" strike="noStrike" dirty="0"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257175" marR="9525" marT="9525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286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28848</TotalTime>
  <Words>2217</Words>
  <Application>Microsoft Office PowerPoint</Application>
  <PresentationFormat>On-screen Show (4:3)</PresentationFormat>
  <Paragraphs>446</Paragraphs>
  <Slides>43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51" baseType="lpstr">
      <vt:lpstr>Arial</vt:lpstr>
      <vt:lpstr>Calibri</vt:lpstr>
      <vt:lpstr>Calibri Light</vt:lpstr>
      <vt:lpstr>Microsoft Sans Serif</vt:lpstr>
      <vt:lpstr>Tahoma</vt:lpstr>
      <vt:lpstr>Times New Roman</vt:lpstr>
      <vt:lpstr>Varsayılan Tasarım</vt:lpstr>
      <vt:lpstr>Custom Design</vt:lpstr>
      <vt:lpstr> Süreç Dokümantasyonu Eğitimi  (Destek Süreçler) Öğrenci Yönetim Süreci</vt:lpstr>
      <vt:lpstr>“En iyi süreç tanımlamayı ve dokümantasyonunu  işi yapan oluşturur»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SIPOC Diyagramı</vt:lpstr>
      <vt:lpstr>CATWOE Analizi</vt:lpstr>
      <vt:lpstr>Grup çalışması SIPOC Diyagramı CATWOE Analizi</vt:lpstr>
      <vt:lpstr>SIPOC Diyagramının Hazırlanması</vt:lpstr>
      <vt:lpstr>CATWOE Analizi</vt:lpstr>
      <vt:lpstr>Örnek Çalışma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Vazoaktif Moleküller</dc:title>
  <dc:creator>Diler Aslan</dc:creator>
  <cp:lastModifiedBy>Diler Aslan</cp:lastModifiedBy>
  <cp:revision>2282</cp:revision>
  <cp:lastPrinted>2013-09-24T10:22:21Z</cp:lastPrinted>
  <dcterms:created xsi:type="dcterms:W3CDTF">2003-01-15T18:41:07Z</dcterms:created>
  <dcterms:modified xsi:type="dcterms:W3CDTF">2019-05-10T11:27:51Z</dcterms:modified>
</cp:coreProperties>
</file>